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Default Extension="4109FFE0"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266" r:id="rId7"/>
    <p:sldId id="267" r:id="rId8"/>
    <p:sldId id="268" r:id="rId9"/>
    <p:sldId id="270" r:id="rId10"/>
    <p:sldId id="271" r:id="rId11"/>
    <p:sldId id="272" r:id="rId12"/>
    <p:sldId id="269" r:id="rId13"/>
    <p:sldId id="355" r:id="rId14"/>
    <p:sldId id="274" r:id="rId15"/>
    <p:sldId id="276" r:id="rId16"/>
    <p:sldId id="275" r:id="rId17"/>
    <p:sldId id="277" r:id="rId18"/>
    <p:sldId id="278" r:id="rId19"/>
    <p:sldId id="279" r:id="rId20"/>
    <p:sldId id="280" r:id="rId21"/>
    <p:sldId id="281" r:id="rId22"/>
    <p:sldId id="282" r:id="rId23"/>
    <p:sldId id="283" r:id="rId24"/>
    <p:sldId id="354" r:id="rId25"/>
    <p:sldId id="284" r:id="rId26"/>
    <p:sldId id="285" r:id="rId27"/>
    <p:sldId id="286" r:id="rId28"/>
    <p:sldId id="287" r:id="rId29"/>
    <p:sldId id="288" r:id="rId30"/>
    <p:sldId id="289" r:id="rId31"/>
    <p:sldId id="291" r:id="rId32"/>
    <p:sldId id="293" r:id="rId33"/>
    <p:sldId id="290"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5BC936-F6BE-4EC4-AD3F-5BBCCD6DDDE3}">
          <p14:sldIdLst>
            <p14:sldId id="256"/>
            <p14:sldId id="257"/>
            <p14:sldId id="266"/>
            <p14:sldId id="267"/>
            <p14:sldId id="268"/>
            <p14:sldId id="270"/>
            <p14:sldId id="271"/>
            <p14:sldId id="272"/>
            <p14:sldId id="269"/>
            <p14:sldId id="355"/>
            <p14:sldId id="274"/>
            <p14:sldId id="276"/>
            <p14:sldId id="275"/>
            <p14:sldId id="277"/>
            <p14:sldId id="278"/>
            <p14:sldId id="279"/>
            <p14:sldId id="280"/>
            <p14:sldId id="281"/>
            <p14:sldId id="282"/>
            <p14:sldId id="283"/>
            <p14:sldId id="354"/>
            <p14:sldId id="284"/>
            <p14:sldId id="285"/>
            <p14:sldId id="286"/>
            <p14:sldId id="287"/>
            <p14:sldId id="288"/>
            <p14:sldId id="289"/>
            <p14:sldId id="291"/>
            <p14:sldId id="293"/>
            <p14:sldId id="290"/>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DEC"/>
    <a:srgbClr val="16BBED"/>
    <a:srgbClr val="1175A7"/>
    <a:srgbClr val="1590CD"/>
    <a:srgbClr val="0F6793"/>
    <a:srgbClr val="00BCEB"/>
    <a:srgbClr val="0C5073"/>
    <a:srgbClr val="282828"/>
    <a:srgbClr val="1E1E1E"/>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5223" autoAdjust="0"/>
  </p:normalViewPr>
  <p:slideViewPr>
    <p:cSldViewPr snapToGrid="0">
      <p:cViewPr varScale="1">
        <p:scale>
          <a:sx n="59" d="100"/>
          <a:sy n="59" d="100"/>
        </p:scale>
        <p:origin x="992" y="60"/>
      </p:cViewPr>
      <p:guideLst/>
    </p:cSldViewPr>
  </p:slideViewPr>
  <p:notesTextViewPr>
    <p:cViewPr>
      <p:scale>
        <a:sx n="1" d="1"/>
        <a:sy n="1" d="1"/>
      </p:scale>
      <p:origin x="0" y="0"/>
    </p:cViewPr>
  </p:notesTextViewPr>
  <p:sorterViewPr>
    <p:cViewPr>
      <p:scale>
        <a:sx n="100" d="100"/>
        <a:sy n="100" d="100"/>
      </p:scale>
      <p:origin x="0" y="-9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a:solidFill>
                  <a:schemeClr val="tx1"/>
                </a:solidFill>
              </a:rPr>
              <a:t>Alarms by Type</a:t>
            </a:r>
          </a:p>
        </c:rich>
      </c:tx>
      <c:layout>
        <c:manualLayout>
          <c:xMode val="edge"/>
          <c:yMode val="edge"/>
          <c:x val="0.259946035746209"/>
          <c:y val="6.435946704955759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8268714288514802E-2"/>
          <c:y val="0.204743765704512"/>
          <c:w val="0.88346257142297002"/>
          <c:h val="0.421475960218755"/>
        </c:manualLayout>
      </c:layout>
      <c:barChart>
        <c:barDir val="col"/>
        <c:grouping val="stacked"/>
        <c:varyColors val="0"/>
        <c:ser>
          <c:idx val="0"/>
          <c:order val="0"/>
          <c:tx>
            <c:strRef>
              <c:f>Sheet1!$B$1</c:f>
              <c:strCache>
                <c:ptCount val="1"/>
                <c:pt idx="0">
                  <c:v>Data Hoarding</c:v>
                </c:pt>
              </c:strCache>
            </c:strRef>
          </c:tx>
          <c:spPr>
            <a:solidFill>
              <a:schemeClr val="accent1"/>
            </a:solidFill>
            <a:ln>
              <a:noFill/>
            </a:ln>
            <a:effectLst/>
          </c:spPr>
          <c:invertIfNegative val="0"/>
          <c:cat>
            <c:numRef>
              <c:f>Sheet1!$A$2:$A$6</c:f>
              <c:numCache>
                <c:formatCode>d\-mmm</c:formatCode>
                <c:ptCount val="5"/>
                <c:pt idx="0">
                  <c:v>43112</c:v>
                </c:pt>
                <c:pt idx="1">
                  <c:v>43113</c:v>
                </c:pt>
                <c:pt idx="2">
                  <c:v>43114</c:v>
                </c:pt>
                <c:pt idx="3">
                  <c:v>43115</c:v>
                </c:pt>
                <c:pt idx="4">
                  <c:v>43116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48B9-4812-A684-6A20F0AB2E1A}"/>
            </c:ext>
          </c:extLst>
        </c:ser>
        <c:ser>
          <c:idx val="1"/>
          <c:order val="1"/>
          <c:tx>
            <c:strRef>
              <c:f>Sheet1!$C$1</c:f>
              <c:strCache>
                <c:ptCount val="1"/>
                <c:pt idx="0">
                  <c:v>Packet Flood</c:v>
                </c:pt>
              </c:strCache>
            </c:strRef>
          </c:tx>
          <c:spPr>
            <a:solidFill>
              <a:schemeClr val="accent5"/>
            </a:solidFill>
            <a:ln>
              <a:noFill/>
            </a:ln>
            <a:effectLst/>
          </c:spPr>
          <c:invertIfNegative val="0"/>
          <c:cat>
            <c:numRef>
              <c:f>Sheet1!$A$2:$A$6</c:f>
              <c:numCache>
                <c:formatCode>d\-mmm</c:formatCode>
                <c:ptCount val="5"/>
                <c:pt idx="0">
                  <c:v>43112</c:v>
                </c:pt>
                <c:pt idx="1">
                  <c:v>43113</c:v>
                </c:pt>
                <c:pt idx="2">
                  <c:v>43114</c:v>
                </c:pt>
                <c:pt idx="3">
                  <c:v>43115</c:v>
                </c:pt>
                <c:pt idx="4">
                  <c:v>43116</c:v>
                </c:pt>
              </c:numCache>
            </c:numRef>
          </c:cat>
          <c:val>
            <c:numRef>
              <c:f>Sheet1!$C$2:$C$6</c:f>
              <c:numCache>
                <c:formatCode>General</c:formatCode>
                <c:ptCount val="5"/>
                <c:pt idx="0">
                  <c:v>2.4</c:v>
                </c:pt>
                <c:pt idx="1">
                  <c:v>4.4000000000000004</c:v>
                </c:pt>
                <c:pt idx="2">
                  <c:v>1.8</c:v>
                </c:pt>
                <c:pt idx="3">
                  <c:v>2.8</c:v>
                </c:pt>
                <c:pt idx="4">
                  <c:v>2</c:v>
                </c:pt>
              </c:numCache>
            </c:numRef>
          </c:val>
          <c:extLst>
            <c:ext xmlns:c16="http://schemas.microsoft.com/office/drawing/2014/chart" uri="{C3380CC4-5D6E-409C-BE32-E72D297353CC}">
              <c16:uniqueId val="{00000001-48B9-4812-A684-6A20F0AB2E1A}"/>
            </c:ext>
          </c:extLst>
        </c:ser>
        <c:ser>
          <c:idx val="2"/>
          <c:order val="2"/>
          <c:tx>
            <c:strRef>
              <c:f>Sheet1!$D$1</c:f>
              <c:strCache>
                <c:ptCount val="1"/>
                <c:pt idx="0">
                  <c:v>High Traffic</c:v>
                </c:pt>
              </c:strCache>
            </c:strRef>
          </c:tx>
          <c:spPr>
            <a:solidFill>
              <a:schemeClr val="accent3"/>
            </a:solidFill>
            <a:ln>
              <a:noFill/>
            </a:ln>
            <a:effectLst/>
          </c:spPr>
          <c:invertIfNegative val="0"/>
          <c:cat>
            <c:numRef>
              <c:f>Sheet1!$A$2:$A$6</c:f>
              <c:numCache>
                <c:formatCode>d\-mmm</c:formatCode>
                <c:ptCount val="5"/>
                <c:pt idx="0">
                  <c:v>43112</c:v>
                </c:pt>
                <c:pt idx="1">
                  <c:v>43113</c:v>
                </c:pt>
                <c:pt idx="2">
                  <c:v>43114</c:v>
                </c:pt>
                <c:pt idx="3">
                  <c:v>43115</c:v>
                </c:pt>
                <c:pt idx="4">
                  <c:v>43116</c:v>
                </c:pt>
              </c:numCache>
            </c:numRef>
          </c:cat>
          <c:val>
            <c:numRef>
              <c:f>Sheet1!$D$2:$D$6</c:f>
              <c:numCache>
                <c:formatCode>General</c:formatCode>
                <c:ptCount val="5"/>
                <c:pt idx="0">
                  <c:v>2</c:v>
                </c:pt>
                <c:pt idx="1">
                  <c:v>2</c:v>
                </c:pt>
                <c:pt idx="2">
                  <c:v>3</c:v>
                </c:pt>
                <c:pt idx="3">
                  <c:v>1</c:v>
                </c:pt>
                <c:pt idx="4">
                  <c:v>4</c:v>
                </c:pt>
              </c:numCache>
            </c:numRef>
          </c:val>
          <c:extLst>
            <c:ext xmlns:c16="http://schemas.microsoft.com/office/drawing/2014/chart" uri="{C3380CC4-5D6E-409C-BE32-E72D297353CC}">
              <c16:uniqueId val="{00000002-48B9-4812-A684-6A20F0AB2E1A}"/>
            </c:ext>
          </c:extLst>
        </c:ser>
        <c:ser>
          <c:idx val="3"/>
          <c:order val="3"/>
          <c:tx>
            <c:strRef>
              <c:f>Sheet1!$E$1</c:f>
              <c:strCache>
                <c:ptCount val="1"/>
                <c:pt idx="0">
                  <c:v>Data Exfiltration</c:v>
                </c:pt>
              </c:strCache>
            </c:strRef>
          </c:tx>
          <c:spPr>
            <a:solidFill>
              <a:schemeClr val="accent2"/>
            </a:solidFill>
            <a:ln>
              <a:noFill/>
            </a:ln>
            <a:effectLst/>
          </c:spPr>
          <c:invertIfNegative val="0"/>
          <c:cat>
            <c:numRef>
              <c:f>Sheet1!$A$2:$A$6</c:f>
              <c:numCache>
                <c:formatCode>d\-mmm</c:formatCode>
                <c:ptCount val="5"/>
                <c:pt idx="0">
                  <c:v>43112</c:v>
                </c:pt>
                <c:pt idx="1">
                  <c:v>43113</c:v>
                </c:pt>
                <c:pt idx="2">
                  <c:v>43114</c:v>
                </c:pt>
                <c:pt idx="3">
                  <c:v>43115</c:v>
                </c:pt>
                <c:pt idx="4">
                  <c:v>43116</c:v>
                </c:pt>
              </c:numCache>
            </c:numRef>
          </c:cat>
          <c:val>
            <c:numRef>
              <c:f>Sheet1!$E$2:$E$6</c:f>
              <c:numCache>
                <c:formatCode>General</c:formatCode>
                <c:ptCount val="5"/>
                <c:pt idx="0">
                  <c:v>2</c:v>
                </c:pt>
                <c:pt idx="1">
                  <c:v>1</c:v>
                </c:pt>
                <c:pt idx="2">
                  <c:v>2</c:v>
                </c:pt>
                <c:pt idx="3">
                  <c:v>3</c:v>
                </c:pt>
                <c:pt idx="4">
                  <c:v>1</c:v>
                </c:pt>
              </c:numCache>
            </c:numRef>
          </c:val>
          <c:extLst>
            <c:ext xmlns:c16="http://schemas.microsoft.com/office/drawing/2014/chart" uri="{C3380CC4-5D6E-409C-BE32-E72D297353CC}">
              <c16:uniqueId val="{00000003-48B9-4812-A684-6A20F0AB2E1A}"/>
            </c:ext>
          </c:extLst>
        </c:ser>
        <c:dLbls>
          <c:showLegendKey val="0"/>
          <c:showVal val="0"/>
          <c:showCatName val="0"/>
          <c:showSerName val="0"/>
          <c:showPercent val="0"/>
          <c:showBubbleSize val="0"/>
        </c:dLbls>
        <c:gapWidth val="100"/>
        <c:overlap val="100"/>
        <c:axId val="1796007408"/>
        <c:axId val="1796008816"/>
      </c:barChart>
      <c:catAx>
        <c:axId val="1796007408"/>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96008816"/>
        <c:crosses val="autoZero"/>
        <c:auto val="0"/>
        <c:lblAlgn val="ctr"/>
        <c:lblOffset val="100"/>
        <c:noMultiLvlLbl val="0"/>
      </c:catAx>
      <c:valAx>
        <c:axId val="17960088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6007408"/>
        <c:crosses val="autoZero"/>
        <c:crossBetween val="between"/>
      </c:valAx>
      <c:spPr>
        <a:noFill/>
        <a:ln>
          <a:noFill/>
        </a:ln>
        <a:effectLst/>
      </c:spPr>
    </c:plotArea>
    <c:legend>
      <c:legendPos val="b"/>
      <c:layout>
        <c:manualLayout>
          <c:xMode val="edge"/>
          <c:yMode val="edge"/>
          <c:x val="4.2919058207400801E-2"/>
          <c:y val="0.75603792309803797"/>
          <c:w val="0.88237853141985001"/>
          <c:h val="0.19032918769399701"/>
        </c:manualLayout>
      </c:layout>
      <c:overlay val="0"/>
      <c:spPr>
        <a:noFill/>
        <a:ln>
          <a:noFill/>
        </a:ln>
        <a:effectLst/>
      </c:spPr>
      <c:txPr>
        <a:bodyPr rot="0" spcFirstLastPara="1" vertOverflow="ellipsis" vert="horz" wrap="square" anchor="ctr" anchorCtr="1"/>
        <a:lstStyle/>
        <a:p>
          <a:pPr>
            <a:defRPr sz="900" b="0" i="1"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2"/>
    </a:solid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B2DDE-EC75-491A-9286-D978E06A7D16}" type="datetimeFigureOut">
              <a:rPr lang="en-US" smtClean="0"/>
              <a:t>4/16/2019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56CC-9164-4F81-A078-09BFCD764338}" type="slidenum">
              <a:rPr lang="en-US" smtClean="0"/>
              <a:t>‹#›</a:t>
            </a:fld>
            <a:endParaRPr lang="en-US"/>
          </a:p>
        </p:txBody>
      </p:sp>
    </p:spTree>
    <p:extLst>
      <p:ext uri="{BB962C8B-B14F-4D97-AF65-F5344CB8AC3E}">
        <p14:creationId xmlns:p14="http://schemas.microsoft.com/office/powerpoint/2010/main" val="406889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Today, market demands have caused the network to expand far outside of the perimeter.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Every day, more </a:t>
            </a:r>
            <a:r>
              <a:rPr lang="en-US" sz="1200" b="0" i="0" kern="1200" dirty="0" err="1">
                <a:solidFill>
                  <a:schemeClr val="tx1"/>
                </a:solidFill>
                <a:effectLst/>
                <a:latin typeface="+mn-lt"/>
                <a:ea typeface="ＭＳ Ｐゴシック" charset="0"/>
                <a:cs typeface="ＭＳ Ｐゴシック" charset="0"/>
              </a:rPr>
              <a:t>IoT</a:t>
            </a:r>
            <a:r>
              <a:rPr lang="en-US" sz="1200" b="0" i="0" kern="1200" dirty="0">
                <a:solidFill>
                  <a:schemeClr val="tx1"/>
                </a:solidFill>
                <a:effectLst/>
                <a:latin typeface="+mn-lt"/>
                <a:ea typeface="ＭＳ Ｐゴシック" charset="0"/>
                <a:cs typeface="ＭＳ Ｐゴシック" charset="0"/>
              </a:rPr>
              <a:t> devices are connected–a trend that promises to accelerate in the coming years. It is estimated that 1 million new devices will go online every hour in 2020.</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The ability to work remotely and from mobile devices is no longer a perk, its an expectation. Users now work everywhere across multiple devices, and by 2020, it is projected that 2/3 of all IP traffic will come form wireless or mobile devices.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As</a:t>
            </a:r>
            <a:r>
              <a:rPr lang="en-US" sz="1200" b="0" i="0" kern="1200" baseline="0" dirty="0">
                <a:solidFill>
                  <a:schemeClr val="tx1"/>
                </a:solidFill>
                <a:effectLst/>
                <a:latin typeface="+mn-lt"/>
                <a:ea typeface="ＭＳ Ｐゴシック" charset="0"/>
                <a:cs typeface="ＭＳ Ｐゴシック" charset="0"/>
              </a:rPr>
              <a:t> </a:t>
            </a:r>
            <a:r>
              <a:rPr lang="en-US" sz="1200" b="0" i="0" kern="1200" dirty="0">
                <a:solidFill>
                  <a:schemeClr val="tx1"/>
                </a:solidFill>
                <a:effectLst/>
                <a:latin typeface="+mn-lt"/>
                <a:ea typeface="ＭＳ Ｐゴシック" charset="0"/>
                <a:cs typeface="ＭＳ Ｐゴシック" charset="0"/>
              </a:rPr>
              <a:t>the network expands beyond the perimeter, companies are faced with threats that are growing in number, and increasing in complexity – a trend which recently culminated in a 27.4% average increase in security breaches in 2019.</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Finally,</a:t>
            </a:r>
            <a:r>
              <a:rPr lang="en-US" sz="1200" b="0" i="0" kern="1200" baseline="0" dirty="0">
                <a:solidFill>
                  <a:schemeClr val="tx1"/>
                </a:solidFill>
                <a:effectLst/>
                <a:latin typeface="+mn-lt"/>
                <a:ea typeface="ＭＳ Ｐゴシック" charset="0"/>
                <a:cs typeface="ＭＳ Ｐゴシック" charset="0"/>
              </a:rPr>
              <a:t> more threats are using encryption to mask their communications. Cisco analyzed 400,000 malware samples and found a threefold increase in encrypted network communication used by inspected malware samples over a 12 month period (Nov. 2019 – Oct. 2019).</a:t>
            </a:r>
            <a:endParaRPr lang="en-US" sz="1200" b="0" i="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ＭＳ Ｐゴシック" charset="0"/>
            </a:endParaRPr>
          </a:p>
          <a:p>
            <a:r>
              <a:rPr lang="en-US" sz="1200" b="1" dirty="0"/>
              <a:t>[TRANSITION] </a:t>
            </a:r>
            <a:r>
              <a:rPr lang="en-US" sz="1200" b="0" i="0" kern="1200" dirty="0">
                <a:solidFill>
                  <a:schemeClr val="tx1"/>
                </a:solidFill>
                <a:effectLst/>
                <a:latin typeface="+mn-lt"/>
                <a:ea typeface="ＭＳ Ｐゴシック" charset="0"/>
                <a:cs typeface="ＭＳ Ｐゴシック" charset="0"/>
              </a:rPr>
              <a:t>While this new era of digitization has generated new opportunities for businesses, it’s certainly come with a cost.</a:t>
            </a:r>
          </a:p>
          <a:p>
            <a:endParaRPr lang="en-US" sz="1200" b="0" i="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a:t>[CLICK]</a:t>
            </a:r>
            <a:endParaRPr lang="en-US" sz="1200" b="0" i="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DCF056CC-9164-4F81-A078-09BFCD764338}" type="slidenum">
              <a:rPr lang="en-US" smtClean="0"/>
              <a:t>3</a:t>
            </a:fld>
            <a:endParaRPr lang="en-US"/>
          </a:p>
        </p:txBody>
      </p:sp>
    </p:spTree>
    <p:extLst>
      <p:ext uri="{BB962C8B-B14F-4D97-AF65-F5344CB8AC3E}">
        <p14:creationId xmlns:p14="http://schemas.microsoft.com/office/powerpoint/2010/main" val="350297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x-none" dirty="0" err="1"/>
              <a:t>Stealthwatch</a:t>
            </a:r>
            <a:r>
              <a:rPr lang="en-US" altLang="x-none" dirty="0"/>
              <a:t> has a very extensive Network Behavior and Anomaly detection engine.  </a:t>
            </a:r>
          </a:p>
          <a:p>
            <a:pPr>
              <a:spcBef>
                <a:spcPct val="0"/>
              </a:spcBef>
            </a:pPr>
            <a:endParaRPr lang="en-US" altLang="x-none" dirty="0"/>
          </a:p>
          <a:p>
            <a:pPr>
              <a:spcBef>
                <a:spcPct val="0"/>
              </a:spcBef>
            </a:pPr>
            <a:r>
              <a:rPr lang="en-US" altLang="x-none" dirty="0" err="1"/>
              <a:t>Behaviour</a:t>
            </a:r>
            <a:r>
              <a:rPr lang="en-US" altLang="x-none" dirty="0"/>
              <a:t> Detection – requires understanding of known bad behavior.  </a:t>
            </a:r>
          </a:p>
          <a:p>
            <a:pPr>
              <a:spcBef>
                <a:spcPct val="0"/>
              </a:spcBef>
            </a:pPr>
            <a:endParaRPr lang="en-US" altLang="x-none" dirty="0"/>
          </a:p>
          <a:p>
            <a:pPr>
              <a:spcBef>
                <a:spcPct val="0"/>
              </a:spcBef>
            </a:pPr>
            <a:r>
              <a:rPr lang="en-US" altLang="x-none" dirty="0"/>
              <a:t>Anomaly detection – identify a change from “normal”   </a:t>
            </a:r>
          </a:p>
          <a:p>
            <a:pPr>
              <a:spcBef>
                <a:spcPct val="0"/>
              </a:spcBef>
            </a:pPr>
            <a:endParaRPr lang="en-US" altLang="x-none" dirty="0"/>
          </a:p>
          <a:p>
            <a:pPr>
              <a:spcBef>
                <a:spcPct val="0"/>
              </a:spcBef>
            </a:pPr>
            <a:r>
              <a:rPr lang="en-US" altLang="x-none" dirty="0" err="1"/>
              <a:t>Stealthwatch</a:t>
            </a:r>
            <a:r>
              <a:rPr lang="en-US" altLang="x-none" dirty="0"/>
              <a:t> security model: </a:t>
            </a:r>
          </a:p>
          <a:p>
            <a:pPr>
              <a:spcBef>
                <a:spcPct val="0"/>
              </a:spcBef>
            </a:pPr>
            <a:endParaRPr lang="en-US" altLang="x-none" dirty="0"/>
          </a:p>
          <a:p>
            <a:pPr>
              <a:spcBef>
                <a:spcPct val="0"/>
              </a:spcBef>
            </a:pPr>
            <a:r>
              <a:rPr lang="en-US" altLang="x-none" dirty="0"/>
              <a:t>Security Events – composed of algorithms that analyze flows and activity looking for certain patterns.  Over 94 algorithms.  </a:t>
            </a:r>
          </a:p>
          <a:p>
            <a:pPr>
              <a:spcBef>
                <a:spcPct val="0"/>
              </a:spcBef>
            </a:pPr>
            <a:endParaRPr lang="en-US" altLang="x-none" dirty="0"/>
          </a:p>
          <a:p>
            <a:pPr>
              <a:spcBef>
                <a:spcPct val="0"/>
              </a:spcBef>
            </a:pPr>
            <a:r>
              <a:rPr lang="en-US" altLang="x-none" dirty="0"/>
              <a:t>Events feed into high level alarm categories; which can generate an alarm.  Some security events can alarm on their own. </a:t>
            </a:r>
          </a:p>
          <a:p>
            <a:pPr>
              <a:spcBef>
                <a:spcPct val="0"/>
              </a:spcBef>
            </a:pPr>
            <a:endParaRPr lang="en-US" altLang="x-none" dirty="0"/>
          </a:p>
          <a:p>
            <a:pPr>
              <a:spcBef>
                <a:spcPct val="0"/>
              </a:spcBef>
            </a:pPr>
            <a:r>
              <a:rPr lang="en-US" altLang="x-none" dirty="0"/>
              <a:t>An alarm can have an associated response such as notify in the alarm table or generate a syslog message to a SIEM. </a:t>
            </a:r>
          </a:p>
        </p:txBody>
      </p:sp>
      <p:sp>
        <p:nvSpPr>
          <p:cNvPr id="4" name="Slide Number Placeholder 3"/>
          <p:cNvSpPr>
            <a:spLocks noGrp="1"/>
          </p:cNvSpPr>
          <p:nvPr>
            <p:ph type="sldNum" sz="quarter" idx="10"/>
          </p:nvPr>
        </p:nvSpPr>
        <p:spPr/>
        <p:txBody>
          <a:bodyPr/>
          <a:lstStyle/>
          <a:p>
            <a:fld id="{DCF056CC-9164-4F81-A078-09BFCD764338}" type="slidenum">
              <a:rPr lang="en-US" smtClean="0"/>
              <a:t>14</a:t>
            </a:fld>
            <a:endParaRPr lang="en-US"/>
          </a:p>
        </p:txBody>
      </p:sp>
    </p:spTree>
    <p:extLst>
      <p:ext uri="{BB962C8B-B14F-4D97-AF65-F5344CB8AC3E}">
        <p14:creationId xmlns:p14="http://schemas.microsoft.com/office/powerpoint/2010/main" val="427117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lvl="0" indent="-112713" algn="l" defTabSz="1020763" rtl="0" eaLnBrk="1" fontAlgn="auto" latinLnBrk="0" hangingPunct="1">
              <a:lnSpc>
                <a:spcPct val="100000"/>
              </a:lnSpc>
              <a:spcBef>
                <a:spcPts val="0"/>
              </a:spcBef>
              <a:spcAft>
                <a:spcPts val="0"/>
              </a:spcAft>
              <a:buClrTx/>
              <a:buSzTx/>
              <a:buFontTx/>
              <a:buNone/>
              <a:tabLst/>
              <a:defRPr/>
            </a:pPr>
            <a:r>
              <a:rPr lang="en-US" dirty="0"/>
              <a:t>A few examples of the high level alarm</a:t>
            </a:r>
            <a:r>
              <a:rPr lang="en-US" baseline="0" dirty="0"/>
              <a:t> categories the </a:t>
            </a:r>
            <a:r>
              <a:rPr lang="en-US" baseline="0" dirty="0" err="1"/>
              <a:t>Stealthwatch</a:t>
            </a:r>
            <a:r>
              <a:rPr lang="en-US" baseline="0" dirty="0"/>
              <a:t> Security Events feed into. </a:t>
            </a:r>
            <a:r>
              <a:rPr lang="en-US" dirty="0"/>
              <a:t>There are 11 high level alarm categories;</a:t>
            </a:r>
            <a:r>
              <a:rPr lang="en-US" baseline="0" dirty="0"/>
              <a:t>  mapping to the kill chain or the attack lifecycle. </a:t>
            </a:r>
            <a:endParaRPr lang="en-US" dirty="0"/>
          </a:p>
        </p:txBody>
      </p:sp>
      <p:sp>
        <p:nvSpPr>
          <p:cNvPr id="4" name="Slide Number Placeholder 3"/>
          <p:cNvSpPr>
            <a:spLocks noGrp="1"/>
          </p:cNvSpPr>
          <p:nvPr>
            <p:ph type="sldNum" sz="quarter" idx="10"/>
          </p:nvPr>
        </p:nvSpPr>
        <p:spPr/>
        <p:txBody>
          <a:bodyPr/>
          <a:lstStyle/>
          <a:p>
            <a:fld id="{DCF056CC-9164-4F81-A078-09BFCD764338}" type="slidenum">
              <a:rPr lang="en-US" smtClean="0"/>
              <a:t>15</a:t>
            </a:fld>
            <a:endParaRPr lang="en-US"/>
          </a:p>
        </p:txBody>
      </p:sp>
    </p:spTree>
    <p:extLst>
      <p:ext uri="{BB962C8B-B14F-4D97-AF65-F5344CB8AC3E}">
        <p14:creationId xmlns:p14="http://schemas.microsoft.com/office/powerpoint/2010/main" val="161900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Top alarming categories and hosts</a:t>
            </a:r>
            <a:r>
              <a:rPr lang="en-US" baseline="0" dirty="0"/>
              <a:t> are prominently displayed for quick drill down and investigation.</a:t>
            </a:r>
            <a:endParaRPr lang="en-US" dirty="0"/>
          </a:p>
          <a:p>
            <a:endParaRPr lang="en-US" dirty="0"/>
          </a:p>
          <a:p>
            <a:r>
              <a:rPr lang="en-US" baseline="0" dirty="0"/>
              <a:t>The algorithms base line activity using a point system; points are averaged over a day, week, month period.  Algorithms can be applied to both a host and a host group.   All algorithms have thresholds to alarm on hosts that exceed what is expected behavior.  This is to help prevent learning bad behavior, as well as to tune the algorithms to be very precise in well understood or critical environments such as data centers.  </a:t>
            </a:r>
          </a:p>
        </p:txBody>
      </p:sp>
      <p:sp>
        <p:nvSpPr>
          <p:cNvPr id="4" name="Slide Number Placeholder 3"/>
          <p:cNvSpPr>
            <a:spLocks noGrp="1"/>
          </p:cNvSpPr>
          <p:nvPr>
            <p:ph type="sldNum" sz="quarter" idx="10"/>
          </p:nvPr>
        </p:nvSpPr>
        <p:spPr/>
        <p:txBody>
          <a:bodyPr/>
          <a:lstStyle/>
          <a:p>
            <a:fld id="{DCF056CC-9164-4F81-A078-09BFCD764338}" type="slidenum">
              <a:rPr lang="en-US" smtClean="0"/>
              <a:t>16</a:t>
            </a:fld>
            <a:endParaRPr lang="en-US"/>
          </a:p>
        </p:txBody>
      </p:sp>
    </p:spTree>
    <p:extLst>
      <p:ext uri="{BB962C8B-B14F-4D97-AF65-F5344CB8AC3E}">
        <p14:creationId xmlns:p14="http://schemas.microsoft.com/office/powerpoint/2010/main" val="395372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dirty="0"/>
              <a:t>User information about who is logged into</a:t>
            </a:r>
            <a:r>
              <a:rPr lang="en-US" baseline="0" dirty="0"/>
              <a:t> a suspect host can be obtained via Identity Services Engine (ISE), and attributed to observed activity</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baseline="0" dirty="0"/>
              <a:t>You can also look at traffic from a specific host group inside or outside the organization</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baseline="0" dirty="0"/>
              <a:t>There’s also a timeline of alarms triggered by a specific hosts provided for quick assessment of the behavior of the host</a:t>
            </a:r>
            <a:endParaRPr lang="en-US" dirty="0"/>
          </a:p>
        </p:txBody>
      </p:sp>
      <p:sp>
        <p:nvSpPr>
          <p:cNvPr id="4" name="Slide Number Placeholder 3"/>
          <p:cNvSpPr>
            <a:spLocks noGrp="1"/>
          </p:cNvSpPr>
          <p:nvPr>
            <p:ph type="sldNum" sz="quarter" idx="10"/>
          </p:nvPr>
        </p:nvSpPr>
        <p:spPr/>
        <p:txBody>
          <a:bodyPr/>
          <a:lstStyle/>
          <a:p>
            <a:fld id="{DCF056CC-9164-4F81-A078-09BFCD764338}" type="slidenum">
              <a:rPr lang="en-US" smtClean="0"/>
              <a:t>17</a:t>
            </a:fld>
            <a:endParaRPr lang="en-US"/>
          </a:p>
        </p:txBody>
      </p:sp>
    </p:spTree>
    <p:extLst>
      <p:ext uri="{BB962C8B-B14F-4D97-AF65-F5344CB8AC3E}">
        <p14:creationId xmlns:p14="http://schemas.microsoft.com/office/powerpoint/2010/main" val="2565261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iscoSansTT ExtraLight" pitchFamily="34" charset="0"/>
                <a:cs typeface="CiscoSansTT ExtraLight" pitchFamily="34" charset="0"/>
              </a:rPr>
              <a:t>Cisco is innovating by enhancing </a:t>
            </a:r>
            <a:r>
              <a:rPr lang="en-US" dirty="0" err="1">
                <a:latin typeface="CiscoSansTT ExtraLight" pitchFamily="34" charset="0"/>
                <a:cs typeface="CiscoSansTT ExtraLight" pitchFamily="34" charset="0"/>
              </a:rPr>
              <a:t>Netflow</a:t>
            </a:r>
            <a:r>
              <a:rPr lang="en-US" dirty="0">
                <a:latin typeface="CiscoSansTT ExtraLight" pitchFamily="34" charset="0"/>
                <a:cs typeface="CiscoSansTT ExtraLight" pitchFamily="34" charset="0"/>
              </a:rPr>
              <a:t> with new telemetry for encrypted traffic analytics. This telemetry does not require decryption or deep packet inspection of payload.</a:t>
            </a:r>
          </a:p>
        </p:txBody>
      </p:sp>
      <p:sp>
        <p:nvSpPr>
          <p:cNvPr id="4" name="Slide Number Placeholder 3"/>
          <p:cNvSpPr>
            <a:spLocks noGrp="1"/>
          </p:cNvSpPr>
          <p:nvPr>
            <p:ph type="sldNum" sz="quarter" idx="10"/>
          </p:nvPr>
        </p:nvSpPr>
        <p:spPr/>
        <p:txBody>
          <a:bodyPr/>
          <a:lstStyle/>
          <a:p>
            <a:fld id="{DCF056CC-9164-4F81-A078-09BFCD764338}" type="slidenum">
              <a:rPr lang="en-US" smtClean="0"/>
              <a:t>19</a:t>
            </a:fld>
            <a:endParaRPr lang="en-US"/>
          </a:p>
        </p:txBody>
      </p:sp>
    </p:spTree>
    <p:extLst>
      <p:ext uri="{BB962C8B-B14F-4D97-AF65-F5344CB8AC3E}">
        <p14:creationId xmlns:p14="http://schemas.microsoft.com/office/powerpoint/2010/main" val="421043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&lt;T&gt; </a:t>
            </a:r>
            <a:r>
              <a:rPr lang="en-US" sz="1200" kern="1200" dirty="0">
                <a:solidFill>
                  <a:schemeClr val="tx1"/>
                </a:solidFill>
                <a:effectLst/>
                <a:latin typeface="+mn-lt"/>
                <a:ea typeface="ＭＳ Ｐゴシック" charset="0"/>
                <a:cs typeface="ＭＳ Ｐゴシック" charset="0"/>
              </a:rPr>
              <a:t>So how do we inspect encrypted traffic?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There are three key actors that allow for analysis and discrimination of legitimate vs. malicious traffic.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first one is the </a:t>
            </a:r>
            <a:r>
              <a:rPr lang="en-US" sz="1200" b="1" kern="1200" dirty="0">
                <a:solidFill>
                  <a:schemeClr val="tx1"/>
                </a:solidFill>
                <a:effectLst/>
                <a:latin typeface="+mn-lt"/>
                <a:ea typeface="ＭＳ Ｐゴシック" charset="0"/>
                <a:cs typeface="ＭＳ Ｐゴシック" charset="0"/>
              </a:rPr>
              <a:t>Initial Data Packet or IDP</a:t>
            </a:r>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initial packets of any connection contain valuable information about the content. IDP allows the analytics engine to access the SSL headers of the HTTPS flows and application headers of related connections. That helps us make the most of the unencrypted fields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Next, </a:t>
            </a:r>
            <a:r>
              <a:rPr lang="en-US" sz="1200" b="1" kern="1200" dirty="0">
                <a:solidFill>
                  <a:schemeClr val="tx1"/>
                </a:solidFill>
                <a:effectLst/>
                <a:latin typeface="+mn-lt"/>
                <a:ea typeface="ＭＳ Ｐゴシック" charset="0"/>
                <a:cs typeface="ＭＳ Ｐゴシック" charset="0"/>
              </a:rPr>
              <a:t>the Sequence of Packet Lengths and Times (SPLT) and Byte Counts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SPLT field gives us visibility beyond the first packet of the encrypted flows. We measure the size of packets and the timing differences to see what kind of content (video, web, voice, or downloads) is being delivered within the connection.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And finally, </a:t>
            </a:r>
            <a:r>
              <a:rPr lang="en-US" sz="1200" kern="1200" dirty="0" err="1">
                <a:solidFill>
                  <a:schemeClr val="tx1"/>
                </a:solidFill>
                <a:effectLst/>
                <a:latin typeface="+mn-lt"/>
                <a:ea typeface="ＭＳ Ｐゴシック" charset="0"/>
                <a:cs typeface="ＭＳ Ｐゴシック" charset="0"/>
              </a:rPr>
              <a:t>Stealthwatch</a:t>
            </a:r>
            <a:r>
              <a:rPr lang="en-US" sz="1200" kern="1200" dirty="0">
                <a:solidFill>
                  <a:schemeClr val="tx1"/>
                </a:solidFill>
                <a:effectLst/>
                <a:latin typeface="+mn-lt"/>
                <a:ea typeface="ＭＳ Ｐゴシック" charset="0"/>
                <a:cs typeface="ＭＳ Ｐゴシック" charset="0"/>
              </a:rPr>
              <a:t> Enterprise applies security analytics in the form of multi layer machine learning to these data elements. It employs a </a:t>
            </a:r>
            <a:r>
              <a:rPr lang="en-US" sz="1200" b="1" kern="1200" dirty="0">
                <a:solidFill>
                  <a:schemeClr val="tx1"/>
                </a:solidFill>
                <a:effectLst/>
                <a:latin typeface="+mn-lt"/>
                <a:ea typeface="ＭＳ Ｐゴシック" charset="0"/>
                <a:cs typeface="ＭＳ Ｐゴシック" charset="0"/>
              </a:rPr>
              <a:t>Global Risk Map</a:t>
            </a:r>
            <a:r>
              <a:rPr lang="en-US" sz="1200" kern="1200" dirty="0">
                <a:solidFill>
                  <a:schemeClr val="tx1"/>
                </a:solidFill>
                <a:effectLst/>
                <a:latin typeface="+mn-lt"/>
                <a:ea typeface="ＭＳ Ｐゴシック" charset="0"/>
                <a:cs typeface="ＭＳ Ｐゴシック" charset="0"/>
              </a:rPr>
              <a:t>, that maintains very broad behavioral statistics about the servers on the Internet. We pick servers that are related to attacks, may be exploited, or may be used as a part of an attack in the future. This is not a blacklist, but a holistic picture of the server in question from a security perspective.</a:t>
            </a:r>
            <a:r>
              <a:rPr lang="en-US" sz="1200" b="1" kern="1200" dirty="0">
                <a:solidFill>
                  <a:schemeClr val="tx1"/>
                </a:solidFill>
                <a:effectLst/>
                <a:latin typeface="+mn-lt"/>
                <a:ea typeface="ＭＳ Ｐゴシック" charset="0"/>
                <a:cs typeface="ＭＳ Ｐゴシック" charset="0"/>
              </a:rPr>
              <a:t> &lt;/T&gt; </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DCF056CC-9164-4F81-A078-09BFCD764338}" type="slidenum">
              <a:rPr lang="en-US" smtClean="0"/>
              <a:t>20</a:t>
            </a:fld>
            <a:endParaRPr lang="en-US"/>
          </a:p>
        </p:txBody>
      </p:sp>
    </p:spTree>
    <p:extLst>
      <p:ext uri="{BB962C8B-B14F-4D97-AF65-F5344CB8AC3E}">
        <p14:creationId xmlns:p14="http://schemas.microsoft.com/office/powerpoint/2010/main" val="38117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Identity Services Engine</a:t>
            </a:r>
            <a:r>
              <a:rPr lang="en-US" baseline="0" dirty="0"/>
              <a:t> (ISE) provides powerful user and device contextual information. This information includes what kind of device an endpoint is, what user is associated with it, where it connected to the network, when it connected, and how. ISE sends this information to </a:t>
            </a:r>
            <a:r>
              <a:rPr lang="en-US" baseline="0" dirty="0" err="1"/>
              <a:t>Stealthwatch</a:t>
            </a:r>
            <a:r>
              <a:rPr lang="en-US" baseline="0" dirty="0"/>
              <a:t>, which helps accelerate incident response investigations by readily providing crucial identity information.</a:t>
            </a:r>
          </a:p>
          <a:p>
            <a:endParaRPr lang="en-US" baseline="0" dirty="0"/>
          </a:p>
          <a:p>
            <a:r>
              <a:rPr lang="en-US" baseline="0" dirty="0"/>
              <a:t>In addition, ISE facilitates rapid threat containment. In response to alerts within </a:t>
            </a:r>
            <a:r>
              <a:rPr lang="en-US" baseline="0" dirty="0" err="1"/>
              <a:t>Stealthwatch</a:t>
            </a:r>
            <a:r>
              <a:rPr lang="en-US" baseline="0"/>
              <a:t>, ISE can quickly quarantine a host from the rest of the network, preventing a threat from spreading or communicating over the Internet. </a:t>
            </a:r>
          </a:p>
        </p:txBody>
      </p:sp>
      <p:sp>
        <p:nvSpPr>
          <p:cNvPr id="4" name="Slide Number Placeholder 3"/>
          <p:cNvSpPr>
            <a:spLocks noGrp="1"/>
          </p:cNvSpPr>
          <p:nvPr>
            <p:ph type="sldNum" sz="quarter" idx="10"/>
          </p:nvPr>
        </p:nvSpPr>
        <p:spPr/>
        <p:txBody>
          <a:bodyPr/>
          <a:lstStyle/>
          <a:p>
            <a:fld id="{DCF056CC-9164-4F81-A078-09BFCD764338}" type="slidenum">
              <a:rPr lang="en-US" smtClean="0"/>
              <a:t>23</a:t>
            </a:fld>
            <a:endParaRPr lang="en-US"/>
          </a:p>
        </p:txBody>
      </p:sp>
    </p:spTree>
    <p:extLst>
      <p:ext uri="{BB962C8B-B14F-4D97-AF65-F5344CB8AC3E}">
        <p14:creationId xmlns:p14="http://schemas.microsoft.com/office/powerpoint/2010/main" val="137590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a:t>
            </a:r>
            <a:r>
              <a:rPr lang="en-US" b="1" dirty="0"/>
              <a:t>Cisco</a:t>
            </a:r>
            <a:r>
              <a:rPr lang="en-US" dirty="0"/>
              <a:t>® </a:t>
            </a:r>
            <a:r>
              <a:rPr lang="en-US" b="1" dirty="0" err="1"/>
              <a:t>pxGrid</a:t>
            </a:r>
            <a:r>
              <a:rPr lang="en-US" dirty="0"/>
              <a:t> (Platform Exchange Grid) is an open, scalable and IETF standards-driven data-sharing and threat control platform. It allows multiple security products to work together</a:t>
            </a:r>
            <a:r>
              <a:rPr lang="en-US" baseline="0" dirty="0"/>
              <a:t> using </a:t>
            </a:r>
            <a:r>
              <a:rPr lang="en-US" dirty="0"/>
              <a:t>one API for open, automated data sharing and control between more than 50 security products. </a:t>
            </a:r>
            <a:r>
              <a:rPr lang="en-US" dirty="0" err="1"/>
              <a:t>Stealthwatch</a:t>
            </a:r>
            <a:r>
              <a:rPr lang="en-US" dirty="0"/>
              <a:t> leverages this to communicate</a:t>
            </a:r>
            <a:r>
              <a:rPr lang="en-US" baseline="0" dirty="0"/>
              <a:t> with ISE, pulling user, session and device information from it and accessing ISE’s mitigation capabilities.</a:t>
            </a:r>
            <a:endParaRPr lang="en-US" dirty="0"/>
          </a:p>
        </p:txBody>
      </p:sp>
      <p:sp>
        <p:nvSpPr>
          <p:cNvPr id="4" name="Slide Number Placeholder 3"/>
          <p:cNvSpPr>
            <a:spLocks noGrp="1"/>
          </p:cNvSpPr>
          <p:nvPr>
            <p:ph type="sldNum" sz="quarter" idx="10"/>
          </p:nvPr>
        </p:nvSpPr>
        <p:spPr/>
        <p:txBody>
          <a:bodyPr/>
          <a:lstStyle/>
          <a:p>
            <a:fld id="{DCF056CC-9164-4F81-A078-09BFCD764338}" type="slidenum">
              <a:rPr lang="en-US" smtClean="0"/>
              <a:t>24</a:t>
            </a:fld>
            <a:endParaRPr lang="en-US"/>
          </a:p>
        </p:txBody>
      </p:sp>
    </p:spTree>
    <p:extLst>
      <p:ext uri="{BB962C8B-B14F-4D97-AF65-F5344CB8AC3E}">
        <p14:creationId xmlns:p14="http://schemas.microsoft.com/office/powerpoint/2010/main" val="2934001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The two primary components to this system required for operation are the Flow Collector and Management Console appliances.</a:t>
            </a:r>
            <a:r>
              <a:rPr lang="en-US" dirty="0">
                <a:effectLst/>
              </a:rPr>
              <a:t> The can</a:t>
            </a:r>
            <a:r>
              <a:rPr lang="en-US" baseline="0" dirty="0">
                <a:effectLst/>
              </a:rPr>
              <a:t> be deployed as physical appliances and as virtual machines.</a:t>
            </a:r>
          </a:p>
          <a:p>
            <a:endParaRPr lang="en-US" baseline="0" dirty="0">
              <a:effectLst/>
            </a:endParaRPr>
          </a:p>
          <a:p>
            <a:r>
              <a:rPr lang="en-US" baseline="0" dirty="0">
                <a:effectLst/>
              </a:rPr>
              <a:t>The flow collector aggregates all of the network telemetry data </a:t>
            </a:r>
            <a:r>
              <a:rPr lang="en-US" baseline="0" dirty="0" err="1">
                <a:effectLst/>
              </a:rPr>
              <a:t>Stealthwatch</a:t>
            </a:r>
            <a:r>
              <a:rPr lang="en-US" baseline="0" dirty="0">
                <a:effectLst/>
              </a:rPr>
              <a:t> uses to conduct its analysis. It performs stitching and deduping operations on the incoming data to create the “general ledger” of every observed network transaction across your network. It builds databases of these events encompassing months of activity, and conducts most of the analytic heavy lifting for the </a:t>
            </a:r>
            <a:r>
              <a:rPr lang="en-US" baseline="0" dirty="0" err="1">
                <a:effectLst/>
              </a:rPr>
              <a:t>Stealthwatch</a:t>
            </a:r>
            <a:r>
              <a:rPr lang="en-US" baseline="0" dirty="0">
                <a:effectLst/>
              </a:rPr>
              <a:t> system.</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The Management Console is your micro and macro lens into this sea of information, providing an interface that surfaces observed anomalous activities, as well as providing a means to query into the </a:t>
            </a:r>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datastore</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present on the Flow Collector.</a:t>
            </a:r>
            <a:endParaRPr lang="en-US" sz="1200" kern="1200" dirty="0">
              <a:solidFill>
                <a:schemeClr val="tx1"/>
              </a:solidFill>
              <a:latin typeface="CiscoSansTT ExtraLight" panose="020B0303020201020303" pitchFamily="34" charset="0"/>
              <a:ea typeface="ＭＳ Ｐゴシック" charset="0"/>
              <a:cs typeface="CiscoSansTT ExtraLight" panose="020B0303020201020303"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CiscoSansTT ExtraLight" panose="020B0303020201020303" pitchFamily="34" charset="0"/>
              <a:ea typeface="ＭＳ Ｐゴシック" charset="0"/>
              <a:cs typeface="CiscoSansTT ExtraLight" panose="020B0303020201020303"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latin typeface="CiscoSansTT ExtraLight" panose="020B0303020201020303" pitchFamily="34" charset="0"/>
                <a:ea typeface="ＭＳ Ｐゴシック" charset="0"/>
                <a:cs typeface="CiscoSansTT ExtraLight" panose="020B0303020201020303" pitchFamily="34" charset="0"/>
              </a:rPr>
              <a:t>Stealthwatch</a:t>
            </a:r>
            <a:r>
              <a:rPr lang="en-US" sz="1200" kern="1200" dirty="0">
                <a:solidFill>
                  <a:schemeClr val="tx1"/>
                </a:solidFill>
                <a:latin typeface="CiscoSansTT ExtraLight" panose="020B0303020201020303" pitchFamily="34" charset="0"/>
                <a:ea typeface="ＭＳ Ｐゴシック" charset="0"/>
                <a:cs typeface="CiscoSansTT ExtraLight" panose="020B0303020201020303" pitchFamily="34" charset="0"/>
              </a:rPr>
              <a:t> licensing is based on the Flow Rate </a:t>
            </a:r>
            <a:r>
              <a:rPr lang="en-US" sz="1200" kern="1200" dirty="0" err="1">
                <a:solidFill>
                  <a:schemeClr val="tx1"/>
                </a:solidFill>
                <a:latin typeface="CiscoSansTT ExtraLight" panose="020B0303020201020303" pitchFamily="34" charset="0"/>
                <a:ea typeface="ＭＳ Ｐゴシック" charset="0"/>
                <a:cs typeface="CiscoSansTT ExtraLight" panose="020B0303020201020303" pitchFamily="34" charset="0"/>
              </a:rPr>
              <a:t>Lecense</a:t>
            </a:r>
            <a:r>
              <a:rPr lang="en-US" sz="1200" kern="1200" dirty="0">
                <a:solidFill>
                  <a:schemeClr val="tx1"/>
                </a:solidFill>
                <a:latin typeface="CiscoSansTT ExtraLight" panose="020B0303020201020303" pitchFamily="34" charset="0"/>
                <a:ea typeface="ＭＳ Ｐゴシック" charset="0"/>
                <a:cs typeface="CiscoSansTT ExtraLight" panose="020B0303020201020303" pitchFamily="34" charset="0"/>
              </a:rPr>
              <a:t>, which depends</a:t>
            </a:r>
            <a:r>
              <a:rPr lang="en-US" sz="1200" kern="1200" baseline="0" dirty="0">
                <a:solidFill>
                  <a:schemeClr val="tx1"/>
                </a:solidFill>
                <a:latin typeface="CiscoSansTT ExtraLight" panose="020B0303020201020303" pitchFamily="34" charset="0"/>
                <a:ea typeface="ＭＳ Ｐゴシック" charset="0"/>
                <a:cs typeface="CiscoSansTT ExtraLight" panose="020B0303020201020303" pitchFamily="34" charset="0"/>
              </a:rPr>
              <a:t> on the number/types of routers, switches, firewalls and probes present in the network.</a:t>
            </a:r>
            <a:endParaRPr lang="en-US" dirty="0"/>
          </a:p>
        </p:txBody>
      </p:sp>
      <p:sp>
        <p:nvSpPr>
          <p:cNvPr id="4" name="Slide Number Placeholder 3"/>
          <p:cNvSpPr>
            <a:spLocks noGrp="1"/>
          </p:cNvSpPr>
          <p:nvPr>
            <p:ph type="sldNum" sz="quarter" idx="10"/>
          </p:nvPr>
        </p:nvSpPr>
        <p:spPr/>
        <p:txBody>
          <a:bodyPr/>
          <a:lstStyle/>
          <a:p>
            <a:fld id="{DCF056CC-9164-4F81-A078-09BFCD764338}" type="slidenum">
              <a:rPr lang="en-US" smtClean="0"/>
              <a:t>26</a:t>
            </a:fld>
            <a:endParaRPr lang="en-US"/>
          </a:p>
        </p:txBody>
      </p:sp>
    </p:spTree>
    <p:extLst>
      <p:ext uri="{BB962C8B-B14F-4D97-AF65-F5344CB8AC3E}">
        <p14:creationId xmlns:p14="http://schemas.microsoft.com/office/powerpoint/2010/main" val="216853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The </a:t>
            </a:r>
            <a:r>
              <a:rPr lang="en-US" sz="1200" kern="120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system is comprised of a number of components to</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provide a robust and comprehensive view of activity occurring the enterprise network</a:t>
            </a:r>
            <a:r>
              <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a:t>
            </a:r>
          </a:p>
          <a:p>
            <a:endPar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The Flow Collector and the Management Console</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are the core appliances for the solution</a:t>
            </a:r>
            <a:r>
              <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every Stealthwatch deployment will have both of these. </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a:t>
            </a:r>
            <a:r>
              <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he Flow Collector is the work horse of the system, collecting, aggregating and storing all incoming telemetry, building the database and performing much of the analytics against the data.</a:t>
            </a:r>
          </a:p>
          <a:p>
            <a:r>
              <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The SMC is the window into this vast amount of data... </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A</a:t>
            </a:r>
            <a:r>
              <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lerting you to detected threats and giving the means to dig into the data. Both of these appliances are available as physical and virtual appliances.</a:t>
            </a:r>
          </a:p>
          <a:p>
            <a:endPar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The Flow Rate license helps collect network telemetry from the routers, switches and firewall, including telemetry for ETA. </a:t>
            </a:r>
          </a:p>
          <a:p>
            <a:endPar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&lt;click&gt;</a:t>
            </a:r>
          </a:p>
          <a:p>
            <a:endParaRPr lang="is-I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dirty="0">
                <a:solidFill>
                  <a:schemeClr val="tx1"/>
                </a:solidFill>
                <a:effectLst/>
                <a:latin typeface="+mn-lt"/>
                <a:ea typeface="+mn-ea"/>
                <a:cs typeface="+mn-cs"/>
              </a:rPr>
              <a:t>The Flow Sensor is an optional component of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Enterprise and produces telemetry for segments of the switching and routing infrastructure that can’t generate </a:t>
            </a:r>
            <a:r>
              <a:rPr lang="en-US" sz="1200" kern="1200" dirty="0" err="1">
                <a:solidFill>
                  <a:schemeClr val="tx1"/>
                </a:solidFill>
                <a:effectLst/>
                <a:latin typeface="+mn-lt"/>
                <a:ea typeface="+mn-ea"/>
                <a:cs typeface="+mn-cs"/>
              </a:rPr>
              <a:t>NetFlow</a:t>
            </a:r>
            <a:r>
              <a:rPr lang="en-US" sz="1200" kern="1200" dirty="0">
                <a:solidFill>
                  <a:schemeClr val="tx1"/>
                </a:solidFill>
                <a:effectLst/>
                <a:latin typeface="+mn-lt"/>
                <a:ea typeface="+mn-ea"/>
                <a:cs typeface="+mn-cs"/>
              </a:rPr>
              <a:t> natively. It also provides visibility into the application layer data. In addition to all the telemetry collected by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the Flow Sensor provides additional security context to enhance the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security analytics. Advanced behavioral modeling and cloud-based multilayered machine learning is applied to this dataset to detect advanced threats and perform faster investigations.  </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&lt;click&gt;</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endPar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The Endpoint License allows</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a:t>
            </a:r>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to work with endpoints running AnyConnect 4.4+ with the Network Visibility Module (NVM) to pull in process and MD5 hash information on applications running on the endpoint and correlate it to observed network activity.</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&lt;click&gt;</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is also capable of ingesting proxy data from the Cisco WSA and other vendors. </a:t>
            </a:r>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can associate that with observed flows and give you visibility into otherwise “dark” areas of those communications.</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&lt;click&gt;</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Our integration with the Cisco Security Packet Analyzer turns </a:t>
            </a:r>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into a kind of scalpel for performing traffic forensics. You can view suspect traffic and alerts within </a:t>
            </a:r>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zero in on the suspicious communications and then pivot from SW into the packet analyzer appliance and have it reach into it’s rolling buffer and pull back the contents of the communication and perform analytics on it using the Packet Analyzer’s built in tools. </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&lt;&lt;click&gt;&gt;</a:t>
            </a:r>
          </a:p>
          <a:p>
            <a:endPar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Finally, with </a:t>
            </a:r>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Cloud we now have a SaaS based offering to gain visibility into your public and private cloud installations. Additionally, </a:t>
            </a:r>
            <a:r>
              <a:rPr lang="en-US" sz="1200" kern="1200" baseline="0" dirty="0" err="1">
                <a:solidFill>
                  <a:schemeClr val="tx1"/>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Cloud can also support SMB-sized customers (&lt;1-2k users), opening up this market for visibility.</a:t>
            </a:r>
            <a:endPar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endPar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endParaRPr lang="en-US" sz="1200"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b="1" kern="1200" dirty="0">
                <a:solidFill>
                  <a:srgbClr val="FF0000"/>
                </a:solidFill>
                <a:effectLst/>
                <a:latin typeface="CiscoSansTT ExtraLight" panose="020B0303020201020303" pitchFamily="34" charset="0"/>
                <a:ea typeface="ＭＳ Ｐゴシック" charset="0"/>
                <a:cs typeface="CiscoSansTT ExtraLight" panose="020B0303020201020303" pitchFamily="34" charset="0"/>
              </a:rPr>
              <a:t>&lt;&lt;&lt;</a:t>
            </a:r>
            <a:r>
              <a:rPr lang="en-US" sz="1200" b="1" kern="1200" baseline="0" dirty="0">
                <a:solidFill>
                  <a:srgbClr val="FF0000"/>
                </a:solidFill>
                <a:effectLst/>
                <a:latin typeface="CiscoSansTT ExtraLight" panose="020B0303020201020303" pitchFamily="34" charset="0"/>
                <a:ea typeface="ＭＳ Ｐゴシック" charset="0"/>
                <a:cs typeface="CiscoSansTT ExtraLight" panose="020B0303020201020303" pitchFamily="34" charset="0"/>
              </a:rPr>
              <a:t> This is a build slide, meant to be used as a quick overview of the entirety of the </a:t>
            </a:r>
            <a:r>
              <a:rPr lang="en-US" sz="1200" b="1" kern="1200" baseline="0" dirty="0" err="1">
                <a:solidFill>
                  <a:srgbClr val="FF0000"/>
                </a:solidFill>
                <a:effectLst/>
                <a:latin typeface="CiscoSansTT ExtraLight" panose="020B0303020201020303" pitchFamily="34" charset="0"/>
                <a:ea typeface="ＭＳ Ｐゴシック" charset="0"/>
                <a:cs typeface="CiscoSansTT ExtraLight" panose="020B0303020201020303" pitchFamily="34" charset="0"/>
              </a:rPr>
              <a:t>Stealthwatch</a:t>
            </a:r>
            <a:r>
              <a:rPr lang="en-US" sz="1200" b="1" kern="1200" baseline="0" dirty="0">
                <a:solidFill>
                  <a:srgbClr val="FF0000"/>
                </a:solidFill>
                <a:effectLst/>
                <a:latin typeface="CiscoSansTT ExtraLight" panose="020B0303020201020303" pitchFamily="34" charset="0"/>
                <a:ea typeface="ＭＳ Ｐゴシック" charset="0"/>
                <a:cs typeface="CiscoSansTT ExtraLight" panose="020B0303020201020303" pitchFamily="34" charset="0"/>
              </a:rPr>
              <a:t> System.</a:t>
            </a:r>
          </a:p>
          <a:p>
            <a:endParaRPr lang="en-US" sz="1200" b="1" kern="1200" baseline="0" dirty="0">
              <a:solidFill>
                <a:srgbClr val="FF0000"/>
              </a:solidFill>
              <a:effectLst/>
              <a:latin typeface="CiscoSansTT ExtraLight" panose="020B0303020201020303" pitchFamily="34" charset="0"/>
              <a:ea typeface="ＭＳ Ｐゴシック" charset="0"/>
              <a:cs typeface="CiscoSansTT ExtraLight" panose="020B0303020201020303" pitchFamily="34" charset="0"/>
            </a:endParaRPr>
          </a:p>
          <a:p>
            <a:r>
              <a:rPr lang="en-US" sz="1200" b="1" kern="1200" baseline="0" dirty="0">
                <a:solidFill>
                  <a:srgbClr val="FF0000"/>
                </a:solidFill>
                <a:effectLst/>
                <a:latin typeface="CiscoSansTT ExtraLight" panose="020B0303020201020303" pitchFamily="34" charset="0"/>
                <a:ea typeface="ＭＳ Ｐゴシック" charset="0"/>
                <a:cs typeface="CiscoSansTT ExtraLight" panose="020B0303020201020303" pitchFamily="34" charset="0"/>
              </a:rPr>
              <a:t>Ideally, you should be able to summarize the functionality of each component in a sentence or two when using this slide. From there, you would cover individual components more in depth, depending on the interests of your audience/customer.  &gt;&gt;&gt;</a:t>
            </a:r>
            <a:endParaRPr lang="en-US" sz="1200" b="1" kern="1200" dirty="0">
              <a:solidFill>
                <a:srgbClr val="FF0000"/>
              </a:solidFill>
              <a:effectLst/>
              <a:latin typeface="CiscoSansTT ExtraLight" panose="020B0303020201020303" pitchFamily="34" charset="0"/>
              <a:ea typeface="ＭＳ Ｐゴシック" charset="0"/>
              <a:cs typeface="CiscoSansTT ExtraLight" panose="020B0303020201020303" pitchFamily="34" charset="0"/>
            </a:endParaRPr>
          </a:p>
        </p:txBody>
      </p:sp>
      <p:sp>
        <p:nvSpPr>
          <p:cNvPr id="4" name="Slide Number Placeholder 3"/>
          <p:cNvSpPr>
            <a:spLocks noGrp="1"/>
          </p:cNvSpPr>
          <p:nvPr>
            <p:ph type="sldNum" sz="quarter" idx="10"/>
          </p:nvPr>
        </p:nvSpPr>
        <p:spPr/>
        <p:txBody>
          <a:bodyPr/>
          <a:lstStyle/>
          <a:p>
            <a:fld id="{DCF056CC-9164-4F81-A078-09BFCD764338}" type="slidenum">
              <a:rPr lang="en-US" smtClean="0"/>
              <a:t>27</a:t>
            </a:fld>
            <a:endParaRPr lang="en-US"/>
          </a:p>
        </p:txBody>
      </p:sp>
    </p:spTree>
    <p:extLst>
      <p:ext uri="{BB962C8B-B14F-4D97-AF65-F5344CB8AC3E}">
        <p14:creationId xmlns:p14="http://schemas.microsoft.com/office/powerpoint/2010/main" val="418921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chemeClr val="tx1"/>
                </a:solidFill>
                <a:effectLst/>
                <a:ea typeface="+mn-ea"/>
                <a:cs typeface="+mn-cs"/>
              </a:rPr>
              <a:t>To create an advanced defense against security threats, often times new point solutions will be added to the network. In fact, t</a:t>
            </a:r>
            <a:r>
              <a:rPr lang="en-US" sz="800" dirty="0"/>
              <a:t>he average customer relies on more than 5 vendors to secure their network.</a:t>
            </a:r>
          </a:p>
          <a:p>
            <a:endParaRPr lang="en-US" sz="800" dirty="0"/>
          </a:p>
          <a:p>
            <a:r>
              <a:rPr lang="en-US" sz="800" kern="1200" dirty="0">
                <a:solidFill>
                  <a:schemeClr val="tx1"/>
                </a:solidFill>
                <a:effectLst/>
                <a:ea typeface="+mn-ea"/>
                <a:cs typeface="+mn-cs"/>
              </a:rPr>
              <a:t>These solutions may work for a while but adding solutions that don’t seamlessly integrate with your existing setup can add unnecessary complexity to your environment and actually make you less secure. </a:t>
            </a:r>
          </a:p>
          <a:p>
            <a:endParaRPr lang="en-US" sz="800" kern="1200" dirty="0">
              <a:solidFill>
                <a:schemeClr val="tx1"/>
              </a:solidFill>
              <a:effectLst/>
              <a:ea typeface="+mn-ea"/>
              <a:cs typeface="+mn-cs"/>
            </a:endParaRPr>
          </a:p>
          <a:p>
            <a:r>
              <a:rPr lang="en-US" sz="800" kern="1200" dirty="0">
                <a:solidFill>
                  <a:schemeClr val="tx1"/>
                </a:solidFill>
                <a:effectLst/>
                <a:ea typeface="+mn-ea"/>
                <a:cs typeface="+mn-cs"/>
              </a:rPr>
              <a:t>The more point solutions, the more difficult it is to correlate information between them to gain a clear picture of what is going on in your business. Every new solution comes with another management interface, and each one demands human resources and management hours to set up, set policy, and respond to alerts. You’ve now added complexity without much overall incremental effectiveness since your security solutions don’t work together or share information with each other.  </a:t>
            </a:r>
          </a:p>
          <a:p>
            <a:endParaRPr lang="en-US" sz="800" kern="1200" dirty="0">
              <a:solidFill>
                <a:schemeClr val="tx1"/>
              </a:solidFill>
              <a:effectLst/>
              <a:ea typeface="+mn-ea"/>
              <a:cs typeface="+mn-cs"/>
            </a:endParaRPr>
          </a:p>
          <a:p>
            <a:r>
              <a:rPr lang="en-US" sz="800" kern="1200" dirty="0">
                <a:solidFill>
                  <a:schemeClr val="tx1"/>
                </a:solidFill>
                <a:effectLst/>
                <a:ea typeface="+mn-ea"/>
                <a:cs typeface="+mn-cs"/>
              </a:rPr>
              <a:t>This complexity can also hinder your threat defense. A lack of integrated defense systems can lead to up to 54% of legitimate security threats not being remediated. These threats continue to sit in your environment for far longer than they should, pushing the industry’s average of time to detect threats up to 100 days.</a:t>
            </a:r>
          </a:p>
          <a:p>
            <a:endParaRPr lang="en-US" sz="800" kern="1200" dirty="0">
              <a:solidFill>
                <a:schemeClr val="tx1"/>
              </a:solidFill>
              <a:effectLst/>
              <a:ea typeface="+mn-ea"/>
              <a:cs typeface="+mn-cs"/>
            </a:endParaRPr>
          </a:p>
          <a:p>
            <a:pPr marL="0" marR="0" lvl="0" indent="0" algn="l" defTabSz="685891"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ea typeface="+mn-ea"/>
                <a:cs typeface="+mn-cs"/>
              </a:rPr>
              <a:t>T: </a:t>
            </a:r>
            <a:r>
              <a:rPr lang="en-US" sz="800" b="1" dirty="0"/>
              <a:t>Often times, implementing these point security solutions means sacrificing the efficiency and effectiveness of the network.</a:t>
            </a:r>
            <a:r>
              <a:rPr lang="en-US" sz="800" kern="1200" dirty="0">
                <a:solidFill>
                  <a:schemeClr val="tx1"/>
                </a:solidFill>
                <a:effectLst/>
                <a:ea typeface="+mn-ea"/>
                <a:cs typeface="+mn-cs"/>
              </a:rPr>
              <a:t> It’s time for a different approach. </a:t>
            </a:r>
          </a:p>
          <a:p>
            <a:r>
              <a:rPr lang="en-US" sz="800" kern="1200" dirty="0">
                <a:solidFill>
                  <a:schemeClr val="tx1"/>
                </a:solidFill>
                <a:effectLst/>
                <a:ea typeface="+mn-ea"/>
                <a:cs typeface="+mn-cs"/>
              </a:rPr>
              <a:t>&lt;Click&gt;</a:t>
            </a:r>
            <a:endParaRPr lang="en-US" sz="800" b="1" baseline="0" dirty="0"/>
          </a:p>
        </p:txBody>
      </p:sp>
      <p:sp>
        <p:nvSpPr>
          <p:cNvPr id="4" name="Slide Number Placeholder 3"/>
          <p:cNvSpPr>
            <a:spLocks noGrp="1"/>
          </p:cNvSpPr>
          <p:nvPr>
            <p:ph type="sldNum" sz="quarter" idx="10"/>
          </p:nvPr>
        </p:nvSpPr>
        <p:spPr/>
        <p:txBody>
          <a:bodyPr/>
          <a:lstStyle/>
          <a:p>
            <a:fld id="{DCF056CC-9164-4F81-A078-09BFCD764338}" type="slidenum">
              <a:rPr lang="en-US" smtClean="0"/>
              <a:t>4</a:t>
            </a:fld>
            <a:endParaRPr lang="en-US"/>
          </a:p>
        </p:txBody>
      </p:sp>
    </p:spTree>
    <p:extLst>
      <p:ext uri="{BB962C8B-B14F-4D97-AF65-F5344CB8AC3E}">
        <p14:creationId xmlns:p14="http://schemas.microsoft.com/office/powerpoint/2010/main" val="413094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&lt;For when starting presentation with maturity model only&gt;</a:t>
            </a:r>
            <a:r>
              <a:rPr lang="en-US" dirty="0">
                <a:solidFill>
                  <a:srgbClr val="FF0000"/>
                </a:solidFill>
              </a:rPr>
              <a:t> </a:t>
            </a:r>
          </a:p>
          <a:p>
            <a:r>
              <a:rPr lang="en-US" dirty="0">
                <a:solidFill>
                  <a:srgbClr val="FF0000"/>
                </a:solidFill>
              </a:rPr>
              <a:t>The industry isn’t just changing, it has already changed.  Data itself is at the very least, a critical component of today’s business environment, and in some cases the actual product.  </a:t>
            </a:r>
          </a:p>
          <a:p>
            <a:endParaRPr lang="en-US" dirty="0">
              <a:solidFill>
                <a:srgbClr val="FF0000"/>
              </a:solidFill>
            </a:endParaRPr>
          </a:p>
          <a:p>
            <a:r>
              <a:rPr lang="en-US" dirty="0">
                <a:solidFill>
                  <a:srgbClr val="FF0000"/>
                </a:solidFill>
              </a:rPr>
              <a:t>With this shift, it is no wonder that threats to your system continue to evolve and become more sophisticated.  On top of this threat landscape, networks themselves become more complex due to the increasing:</a:t>
            </a:r>
          </a:p>
          <a:p>
            <a:pPr marL="171450" indent="-171450">
              <a:buFont typeface="Arial" panose="020B0604020202020204" pitchFamily="34" charset="0"/>
              <a:buChar char="•"/>
            </a:pPr>
            <a:r>
              <a:rPr lang="en-US" dirty="0">
                <a:solidFill>
                  <a:srgbClr val="FF0000"/>
                </a:solidFill>
              </a:rPr>
              <a:t>Number of end-points</a:t>
            </a:r>
          </a:p>
          <a:p>
            <a:pPr marL="171450" indent="-171450">
              <a:buFont typeface="Arial" panose="020B0604020202020204" pitchFamily="34" charset="0"/>
              <a:buChar char="•"/>
            </a:pPr>
            <a:r>
              <a:rPr lang="en-US" dirty="0">
                <a:solidFill>
                  <a:srgbClr val="FF0000"/>
                </a:solidFill>
              </a:rPr>
              <a:t>Integration requirements</a:t>
            </a:r>
          </a:p>
          <a:p>
            <a:pPr marL="171450" indent="-171450">
              <a:buFont typeface="Arial" panose="020B0604020202020204" pitchFamily="34" charset="0"/>
              <a:buChar char="•"/>
            </a:pPr>
            <a:r>
              <a:rPr lang="en-US" dirty="0">
                <a:solidFill>
                  <a:srgbClr val="FF0000"/>
                </a:solidFill>
              </a:rPr>
              <a:t>Volume of data being transmitted</a:t>
            </a:r>
          </a:p>
          <a:p>
            <a:pPr marL="171450" indent="-171450">
              <a:buFont typeface="Arial" panose="020B0604020202020204" pitchFamily="34" charset="0"/>
              <a:buChar char="•"/>
            </a:pPr>
            <a:endParaRPr lang="en-US" dirty="0">
              <a:solidFill>
                <a:srgbClr val="FF0000"/>
              </a:solidFill>
            </a:endParaRPr>
          </a:p>
          <a:p>
            <a:pPr marL="0" indent="0">
              <a:buFont typeface="Arial" panose="020B0604020202020204" pitchFamily="34" charset="0"/>
              <a:buNone/>
            </a:pPr>
            <a:r>
              <a:rPr lang="en-US" dirty="0">
                <a:solidFill>
                  <a:srgbClr val="FF0000"/>
                </a:solidFill>
              </a:rPr>
              <a:t>It isn’t realistic to manage these threats with a traditional security solution.  They can’t provide the scale or insight to be successful, nor can they flex and adjust for the threats that will come tomorrow. </a:t>
            </a:r>
            <a:br>
              <a:rPr lang="en-US" dirty="0">
                <a:solidFill>
                  <a:srgbClr val="FF0000"/>
                </a:solidFill>
              </a:rPr>
            </a:br>
            <a:r>
              <a:rPr lang="en-US" b="1" dirty="0">
                <a:solidFill>
                  <a:srgbClr val="FF0000"/>
                </a:solidFill>
              </a:rPr>
              <a:t>&lt;For when starting presentation with maturity model only&gt;</a:t>
            </a:r>
            <a:r>
              <a:rPr lang="en-US" dirty="0">
                <a:solidFill>
                  <a:srgbClr val="FF0000"/>
                </a:solidFill>
              </a:rPr>
              <a:t> </a:t>
            </a:r>
          </a:p>
          <a:p>
            <a:endParaRPr lang="en-US" dirty="0"/>
          </a:p>
          <a:p>
            <a:r>
              <a:rPr lang="en-US" dirty="0" err="1"/>
              <a:t>Stealthwatch</a:t>
            </a:r>
            <a:r>
              <a:rPr lang="en-US" dirty="0"/>
              <a:t> Services combined with Cisco </a:t>
            </a:r>
            <a:r>
              <a:rPr lang="en-US" dirty="0" err="1"/>
              <a:t>Stealthwatch</a:t>
            </a:r>
            <a:r>
              <a:rPr lang="en-US" dirty="0"/>
              <a:t> Enterprise is fundamentally different.  Our solution lifecycle is based around 3 key phases:</a:t>
            </a:r>
          </a:p>
          <a:p>
            <a:pPr marL="171450" indent="-171450">
              <a:buFont typeface="Arial" panose="020B0604020202020204" pitchFamily="34" charset="0"/>
              <a:buChar char="•"/>
            </a:pPr>
            <a:r>
              <a:rPr lang="en-US" dirty="0"/>
              <a:t>Drive visibility across your entire network</a:t>
            </a:r>
          </a:p>
          <a:p>
            <a:pPr marL="171450" indent="-171450">
              <a:buFont typeface="Arial" panose="020B0604020202020204" pitchFamily="34" charset="0"/>
              <a:buChar char="•"/>
            </a:pPr>
            <a:r>
              <a:rPr lang="en-US" dirty="0"/>
              <a:t>Detect threats based on your specific network environment</a:t>
            </a:r>
          </a:p>
          <a:p>
            <a:pPr marL="171450" indent="-171450">
              <a:buFont typeface="Arial" panose="020B0604020202020204" pitchFamily="34" charset="0"/>
              <a:buChar char="•"/>
            </a:pPr>
            <a:r>
              <a:rPr lang="en-US" dirty="0"/>
              <a:t>Integrate with other Cisco and 3</a:t>
            </a:r>
            <a:r>
              <a:rPr lang="en-US" baseline="30000" dirty="0"/>
              <a:t>rd</a:t>
            </a:r>
            <a:r>
              <a:rPr lang="en-US" dirty="0"/>
              <a:t> party solutions</a:t>
            </a:r>
          </a:p>
          <a:p>
            <a:endParaRPr lang="en-US" dirty="0"/>
          </a:p>
          <a:p>
            <a:r>
              <a:rPr lang="en-US" dirty="0"/>
              <a:t>Over the course of these 3 phases, you get a maturing solution that will continue to make your life easier as you truly to protect an increasingly complex network from increasingly complex threats.</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First is </a:t>
            </a:r>
            <a:r>
              <a:rPr lang="en-US" b="1" dirty="0"/>
              <a:t>Visibility </a:t>
            </a:r>
            <a:r>
              <a:rPr lang="en-US" dirty="0"/>
              <a:t>across your entire network and end-points.  This phase focuses on the initial installation, starting here you are able to get a newfound visibility into aspects of the activity on your network you have never had before. </a:t>
            </a:r>
          </a:p>
          <a:p>
            <a:endParaRPr lang="en-US" dirty="0"/>
          </a:p>
          <a:p>
            <a:r>
              <a:rPr lang="en-US" dirty="0"/>
              <a:t>Once it’s up and operational, the </a:t>
            </a:r>
            <a:r>
              <a:rPr lang="en-US" b="0" dirty="0"/>
              <a:t>second phase </a:t>
            </a:r>
            <a:r>
              <a:rPr lang="en-US" dirty="0"/>
              <a:t>is mainly around </a:t>
            </a:r>
            <a:r>
              <a:rPr lang="en-US" b="0" dirty="0"/>
              <a:t>threat </a:t>
            </a:r>
            <a:r>
              <a:rPr lang="en-US" b="1" dirty="0"/>
              <a:t>Detection </a:t>
            </a:r>
            <a:r>
              <a:rPr lang="en-US" dirty="0"/>
              <a:t>and making sure the system tuned in a way specific for your business and so you have actionable alarms.</a:t>
            </a:r>
          </a:p>
          <a:p>
            <a:endParaRPr lang="en-US" dirty="0"/>
          </a:p>
          <a:p>
            <a:r>
              <a:rPr lang="en-US" b="0" dirty="0"/>
              <a:t>The third phase </a:t>
            </a:r>
            <a:r>
              <a:rPr lang="en-US" dirty="0"/>
              <a:t>is about </a:t>
            </a:r>
            <a:r>
              <a:rPr lang="en-US" b="1" dirty="0"/>
              <a:t>Integration</a:t>
            </a:r>
            <a:r>
              <a:rPr lang="en-US" dirty="0"/>
              <a:t>, where we’re focusing on integrating </a:t>
            </a:r>
            <a:r>
              <a:rPr lang="en-US" dirty="0" err="1"/>
              <a:t>Stealthwatch</a:t>
            </a:r>
            <a:r>
              <a:rPr lang="en-US" dirty="0"/>
              <a:t> Enterprise with all the other systems in the customer’s environment whether they are part of Cisco’s portfolio or 3</a:t>
            </a:r>
            <a:r>
              <a:rPr lang="en-US" baseline="30000" dirty="0"/>
              <a:t>rd</a:t>
            </a:r>
            <a:r>
              <a:rPr lang="en-US" dirty="0"/>
              <a:t> party solutions. </a:t>
            </a:r>
          </a:p>
          <a:p>
            <a:endParaRPr lang="en-US" dirty="0"/>
          </a:p>
          <a:p>
            <a:r>
              <a:rPr lang="en-US" dirty="0"/>
              <a:t>Once you have gone through the integration phase you enter into a virtuous cycle where that integration creates additional visibility and new process to further enhance your detection and tuning.</a:t>
            </a:r>
          </a:p>
          <a:p>
            <a:endParaRPr lang="en-US" dirty="0"/>
          </a:p>
          <a:p>
            <a:r>
              <a:rPr lang="en-US" dirty="0"/>
              <a:t>Throughout this process, </a:t>
            </a:r>
            <a:r>
              <a:rPr lang="en-US" dirty="0" err="1"/>
              <a:t>Stealthwatch</a:t>
            </a:r>
            <a:r>
              <a:rPr lang="en-US" dirty="0"/>
              <a:t> Customer Experience team provides targeted services offerings to help you get the most at each stage of the </a:t>
            </a:r>
            <a:r>
              <a:rPr lang="en-US" dirty="0" err="1"/>
              <a:t>Stealthwatch</a:t>
            </a:r>
            <a:r>
              <a:rPr lang="en-US" dirty="0"/>
              <a:t> Enterprise  lifecycle, whether it is:</a:t>
            </a:r>
          </a:p>
          <a:p>
            <a:pPr marL="171450" indent="-171450">
              <a:buFont typeface="Arial" panose="020B0604020202020204" pitchFamily="34" charset="0"/>
              <a:buChar char="•"/>
            </a:pPr>
            <a:r>
              <a:rPr lang="en-US" dirty="0"/>
              <a:t>Professional Services</a:t>
            </a:r>
          </a:p>
          <a:p>
            <a:pPr marL="171450" indent="-171450">
              <a:buFont typeface="Arial" panose="020B0604020202020204" pitchFamily="34" charset="0"/>
              <a:buChar char="•"/>
            </a:pPr>
            <a:r>
              <a:rPr lang="en-US" dirty="0"/>
              <a:t>Learning Services </a:t>
            </a:r>
          </a:p>
          <a:p>
            <a:pPr marL="171450" indent="-171450">
              <a:buFont typeface="Arial" panose="020B0604020202020204" pitchFamily="34" charset="0"/>
              <a:buChar char="•"/>
            </a:pPr>
            <a:r>
              <a:rPr lang="en-US" dirty="0"/>
              <a:t>Support Services</a:t>
            </a:r>
          </a:p>
          <a:p>
            <a:endParaRPr lang="en-US" dirty="0"/>
          </a:p>
          <a:p>
            <a:r>
              <a:rPr lang="en-US" dirty="0"/>
              <a:t>All together, Cisco </a:t>
            </a:r>
            <a:r>
              <a:rPr lang="en-US" dirty="0" err="1"/>
              <a:t>Stealthwatch</a:t>
            </a:r>
            <a:r>
              <a:rPr lang="en-US" dirty="0"/>
              <a:t> Enterprise provides continuous visibility and it makes it easier for you to detect anomalous behavior on your network. With its constant monitoring and real-time insight, you can continuously improve your enterprise security posture to prevent future incidents in your network.  And it integrates with many Cisco and other Security solutions.  </a:t>
            </a:r>
            <a:r>
              <a:rPr lang="en-US" dirty="0" err="1"/>
              <a:t>Stealthwatch</a:t>
            </a:r>
            <a:r>
              <a:rPr lang="en-US" dirty="0"/>
              <a:t> Enterprise helps you continuously monitor your network to ensure that you are obtaining value to improve your enterprise security posture.  </a:t>
            </a:r>
          </a:p>
          <a:p>
            <a:endParaRPr lang="en-US" dirty="0"/>
          </a:p>
          <a:p>
            <a:r>
              <a:rPr lang="en-US" strike="noStrike" dirty="0"/>
              <a:t>The Customer Experience team</a:t>
            </a:r>
            <a:r>
              <a:rPr lang="en-US" dirty="0"/>
              <a:t> delivers a critical and unique lifecycle experience that provides high touch engagement for all customers of the </a:t>
            </a:r>
            <a:r>
              <a:rPr lang="en-US" dirty="0" err="1"/>
              <a:t>Stealthwatch</a:t>
            </a:r>
            <a:r>
              <a:rPr lang="en-US" dirty="0"/>
              <a:t> Enterprise solution</a:t>
            </a:r>
          </a:p>
          <a:p>
            <a:endParaRPr lang="en-US" dirty="0"/>
          </a:p>
          <a:p>
            <a:r>
              <a:rPr lang="en-US" b="1" dirty="0"/>
              <a:t>T: </a:t>
            </a:r>
            <a:r>
              <a:rPr lang="en-US" b="0" dirty="0"/>
              <a:t>Looking a little closer at “visibility” </a:t>
            </a: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056CC-9164-4F81-A078-09BFCD7643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455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The Cisco </a:t>
            </a:r>
            <a:r>
              <a:rPr lang="en-US" sz="1200" kern="1200" dirty="0" err="1" smtClean="0">
                <a:solidFill>
                  <a:schemeClr val="tx1"/>
                </a:solidFill>
                <a:effectLst/>
                <a:latin typeface="+mn-lt"/>
                <a:ea typeface="ＭＳ Ｐゴシック" charset="0"/>
                <a:cs typeface="ＭＳ Ｐゴシック" charset="0"/>
              </a:rPr>
              <a:t>Stealthwatch</a:t>
            </a:r>
            <a:r>
              <a:rPr lang="en-US" sz="1200" kern="1200" dirty="0" smtClean="0">
                <a:solidFill>
                  <a:schemeClr val="tx1"/>
                </a:solidFill>
                <a:effectLst/>
                <a:latin typeface="+mn-lt"/>
                <a:ea typeface="ＭＳ Ｐゴシック" charset="0"/>
                <a:cs typeface="ＭＳ Ｐゴシック" charset="0"/>
              </a:rPr>
              <a:t> SIEM Integration service improves the security investigation and incident response process for customers and reduces their mean time to resolution and increasing accuracy, thus ensuring their networks stay as secure as possible. </a:t>
            </a:r>
            <a:r>
              <a:rPr lang="en-US" dirty="0" smtClean="0"/>
              <a:t>We integrate your </a:t>
            </a:r>
            <a:r>
              <a:rPr lang="en-US" dirty="0" err="1" smtClean="0"/>
              <a:t>Stealthwatch</a:t>
            </a:r>
            <a:r>
              <a:rPr lang="en-US" dirty="0" smtClean="0"/>
              <a:t> solution with </a:t>
            </a:r>
            <a:r>
              <a:rPr lang="en-US" dirty="0" err="1" smtClean="0"/>
              <a:t>Splunk</a:t>
            </a:r>
            <a:r>
              <a:rPr lang="en-US" dirty="0" smtClean="0"/>
              <a:t>, </a:t>
            </a:r>
            <a:r>
              <a:rPr lang="en-US" dirty="0" err="1" smtClean="0"/>
              <a:t>ArcSight</a:t>
            </a:r>
            <a:r>
              <a:rPr lang="en-US" dirty="0" smtClean="0"/>
              <a:t>, </a:t>
            </a:r>
            <a:r>
              <a:rPr lang="en-US" dirty="0" err="1" smtClean="0"/>
              <a:t>Qradar</a:t>
            </a:r>
            <a:r>
              <a:rPr lang="en-US" dirty="0" smtClean="0"/>
              <a:t>, and other 3</a:t>
            </a:r>
            <a:r>
              <a:rPr lang="en-US" baseline="30000" dirty="0" smtClean="0"/>
              <a:t>rd</a:t>
            </a:r>
            <a:r>
              <a:rPr lang="en-US" dirty="0" smtClean="0"/>
              <a:t> party vendors to make sure you get a comprehensive view of what is going on. </a:t>
            </a:r>
          </a:p>
          <a:p>
            <a:endParaRPr lang="en-US" sz="1200" kern="1200" dirty="0" smtClean="0">
              <a:solidFill>
                <a:schemeClr val="tx1"/>
              </a:solidFill>
              <a:effectLst/>
              <a:latin typeface="+mn-lt"/>
              <a:ea typeface="ＭＳ Ｐゴシック" charset="0"/>
              <a:cs typeface="ＭＳ Ｐゴシック" charset="0"/>
            </a:endParaRPr>
          </a:p>
          <a:p>
            <a:r>
              <a:rPr lang="en-US" sz="1200" b="1" kern="1200" dirty="0" smtClean="0">
                <a:solidFill>
                  <a:schemeClr val="tx1"/>
                </a:solidFill>
                <a:effectLst/>
                <a:latin typeface="+mn-lt"/>
                <a:ea typeface="ＭＳ Ｐゴシック" charset="0"/>
                <a:cs typeface="ＭＳ Ｐゴシック" charset="0"/>
              </a:rPr>
              <a:t>What was the customer challenge: </a:t>
            </a:r>
          </a:p>
          <a:p>
            <a:r>
              <a:rPr lang="en-US" sz="1200" kern="1200" dirty="0" smtClean="0">
                <a:solidFill>
                  <a:schemeClr val="tx1"/>
                </a:solidFill>
                <a:effectLst/>
                <a:latin typeface="+mn-lt"/>
                <a:ea typeface="ＭＳ Ｐゴシック" charset="0"/>
                <a:cs typeface="ＭＳ Ｐゴシック" charset="0"/>
              </a:rPr>
              <a:t>In today’s security world, many SOC teams place strong emphasis on working out of a SIEM, some even going as far as to treat it as a “single pane of glass” in their security workflow, but they’re not getting all the data they need from just their SIEM console. They are in need of an easier way to work out of their SIEM, but across other threat monitoring and analytics consoles.</a:t>
            </a:r>
          </a:p>
          <a:p>
            <a:pPr marL="60325" lvl="0" indent="0" defTabSz="457189">
              <a:spcBef>
                <a:spcPts val="300"/>
              </a:spcBef>
              <a:spcAft>
                <a:spcPts val="0"/>
              </a:spcAft>
              <a:buFont typeface="Arial" panose="020B0604020202020204" pitchFamily="34" charset="0"/>
              <a:buNone/>
              <a:defRPr/>
            </a:pPr>
            <a:endParaRPr lang="en-US" sz="1200" kern="1200" dirty="0" smtClean="0">
              <a:solidFill>
                <a:schemeClr val="tx1"/>
              </a:solidFill>
              <a:effectLst/>
              <a:latin typeface="+mn-lt"/>
              <a:ea typeface="ＭＳ Ｐゴシック" charset="0"/>
              <a:cs typeface="ＭＳ Ｐゴシック" charset="0"/>
            </a:endParaRPr>
          </a:p>
          <a:p>
            <a:pPr marR="0" lvl="0" algn="l" defTabSz="457189" rtl="0" eaLnBrk="0" fontAlgn="base" latinLnBrk="0" hangingPunct="0">
              <a:lnSpc>
                <a:spcPct val="100000"/>
              </a:lnSpc>
              <a:spcBef>
                <a:spcPts val="30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ＭＳ Ｐゴシック" charset="0"/>
                <a:cs typeface="ＭＳ Ｐゴシック" charset="0"/>
              </a:rPr>
              <a:t>How did </a:t>
            </a:r>
            <a:r>
              <a:rPr lang="en-US" sz="1200" b="1" kern="1200" dirty="0" err="1" smtClean="0">
                <a:solidFill>
                  <a:schemeClr val="tx1"/>
                </a:solidFill>
                <a:effectLst/>
                <a:latin typeface="+mn-lt"/>
                <a:ea typeface="ＭＳ Ｐゴシック" charset="0"/>
                <a:cs typeface="ＭＳ Ｐゴシック" charset="0"/>
              </a:rPr>
              <a:t>Stealthwatch</a:t>
            </a:r>
            <a:r>
              <a:rPr lang="en-US" sz="1200" b="1" kern="1200" dirty="0" smtClean="0">
                <a:solidFill>
                  <a:schemeClr val="tx1"/>
                </a:solidFill>
                <a:effectLst/>
                <a:latin typeface="+mn-lt"/>
                <a:ea typeface="ＭＳ Ｐゴシック" charset="0"/>
                <a:cs typeface="ＭＳ Ｐゴシック" charset="0"/>
              </a:rPr>
              <a:t> Enterprise and the </a:t>
            </a:r>
            <a:r>
              <a:rPr lang="en-US" sz="1200" b="1" kern="1200" dirty="0" err="1" smtClean="0">
                <a:solidFill>
                  <a:schemeClr val="tx1"/>
                </a:solidFill>
                <a:effectLst/>
                <a:latin typeface="+mn-lt"/>
                <a:ea typeface="ＭＳ Ｐゴシック" charset="0"/>
                <a:cs typeface="ＭＳ Ｐゴシック" charset="0"/>
              </a:rPr>
              <a:t>Stealthwatch</a:t>
            </a:r>
            <a:r>
              <a:rPr lang="en-US" sz="1200" b="1" kern="1200" dirty="0" smtClean="0">
                <a:solidFill>
                  <a:schemeClr val="tx1"/>
                </a:solidFill>
                <a:effectLst/>
                <a:latin typeface="+mn-lt"/>
                <a:ea typeface="ＭＳ Ｐゴシック" charset="0"/>
                <a:cs typeface="ＭＳ Ｐゴシック" charset="0"/>
              </a:rPr>
              <a:t> Customer Experience Team deliver results: </a:t>
            </a:r>
          </a:p>
          <a:p>
            <a:pPr lvl="0" defTabSz="457189">
              <a:spcBef>
                <a:spcPts val="300"/>
              </a:spcBef>
              <a:spcAft>
                <a:spcPts val="0"/>
              </a:spcAft>
              <a:buFont typeface="Arial" panose="020B0604020202020204" pitchFamily="34" charset="0"/>
              <a:buNone/>
              <a:defRPr/>
            </a:pPr>
            <a:r>
              <a:rPr lang="en-US" sz="1200" kern="1200" dirty="0" smtClean="0">
                <a:solidFill>
                  <a:schemeClr val="tx1"/>
                </a:solidFill>
                <a:effectLst/>
                <a:latin typeface="+mn-lt"/>
                <a:ea typeface="ＭＳ Ｐゴシック" charset="0"/>
                <a:cs typeface="ＭＳ Ｐゴシック" charset="0"/>
              </a:rPr>
              <a:t>Through an extended set of REST API capabilities that are installed for the customer (valuable API capabilities beyond what the product currently provides), Cisco Professional Services works directly with the customer to understand their investigation workflow and integrate these API capabilities into their SIEM through either apps, add-ons, or right-click pivot capabilities. These integrated capabilities reduce the mean time to resolution for customers by enriching the data they use for investigation with Cisco </a:t>
            </a:r>
            <a:r>
              <a:rPr lang="en-US" sz="1200" kern="1200" dirty="0" err="1" smtClean="0">
                <a:solidFill>
                  <a:schemeClr val="tx1"/>
                </a:solidFill>
                <a:effectLst/>
                <a:latin typeface="+mn-lt"/>
                <a:ea typeface="ＭＳ Ｐゴシック" charset="0"/>
                <a:cs typeface="ＭＳ Ｐゴシック" charset="0"/>
              </a:rPr>
              <a:t>Stealthwatch</a:t>
            </a:r>
            <a:r>
              <a:rPr lang="en-US" sz="1200" kern="1200" dirty="0" smtClean="0">
                <a:solidFill>
                  <a:schemeClr val="tx1"/>
                </a:solidFill>
                <a:effectLst/>
                <a:latin typeface="+mn-lt"/>
                <a:ea typeface="ＭＳ Ｐゴシック" charset="0"/>
                <a:cs typeface="ＭＳ Ｐゴシック" charset="0"/>
              </a:rPr>
              <a:t> data. </a:t>
            </a:r>
          </a:p>
          <a:p>
            <a:pPr lvl="0" defTabSz="457189">
              <a:spcBef>
                <a:spcPts val="300"/>
              </a:spcBef>
              <a:spcAft>
                <a:spcPts val="0"/>
              </a:spcAft>
              <a:buFont typeface="Arial" panose="020B0604020202020204" pitchFamily="34" charset="0"/>
              <a:buNone/>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smtClean="0"/>
              <a:t>Individual use case conclusion: </a:t>
            </a:r>
            <a:r>
              <a:rPr lang="en-US" sz="1200" kern="1200" dirty="0" smtClean="0">
                <a:solidFill>
                  <a:schemeClr val="tx1"/>
                </a:solidFill>
                <a:effectLst/>
                <a:latin typeface="+mn-lt"/>
                <a:ea typeface="ＭＳ Ｐゴシック" charset="0"/>
                <a:cs typeface="ＭＳ Ｐゴシック" charset="0"/>
              </a:rPr>
              <a:t>By being able to quickly and efficiently view such things as the top peers, the top ports used, or even raw </a:t>
            </a:r>
            <a:r>
              <a:rPr lang="en-US" sz="1200" kern="1200" dirty="0" err="1" smtClean="0">
                <a:solidFill>
                  <a:schemeClr val="tx1"/>
                </a:solidFill>
                <a:effectLst/>
                <a:latin typeface="+mn-lt"/>
                <a:ea typeface="ＭＳ Ｐゴシック" charset="0"/>
                <a:cs typeface="ＭＳ Ｐゴシック" charset="0"/>
              </a:rPr>
              <a:t>NetFlow</a:t>
            </a:r>
            <a:r>
              <a:rPr lang="en-US" sz="1200" kern="1200" dirty="0" smtClean="0">
                <a:solidFill>
                  <a:schemeClr val="tx1"/>
                </a:solidFill>
                <a:effectLst/>
                <a:latin typeface="+mn-lt"/>
                <a:ea typeface="ＭＳ Ｐゴシック" charset="0"/>
                <a:cs typeface="ＭＳ Ｐゴシック" charset="0"/>
              </a:rPr>
              <a:t> helps provide a clearer picture as to the nature and behavior of the suspicious host in question, giving them a higher degree of accuracy in securing their networks faster.</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056CC-9164-4F81-A078-09BFCD7643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436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056CC-9164-4F81-A078-09BFCD764338}" type="slidenum">
              <a:rPr lang="en-US" smtClean="0"/>
              <a:t>31</a:t>
            </a:fld>
            <a:endParaRPr lang="en-US"/>
          </a:p>
        </p:txBody>
      </p:sp>
    </p:spTree>
    <p:extLst>
      <p:ext uri="{BB962C8B-B14F-4D97-AF65-F5344CB8AC3E}">
        <p14:creationId xmlns:p14="http://schemas.microsoft.com/office/powerpoint/2010/main" val="17570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Instead, what’s needed is a holistic approach to enterprise security.</a:t>
            </a:r>
          </a:p>
          <a:p>
            <a:pPr algn="l"/>
            <a:endParaRPr lang="en-US" sz="1200" dirty="0"/>
          </a:p>
          <a:p>
            <a:pPr algn="l"/>
            <a:r>
              <a:rPr lang="en-US" sz="1200" dirty="0"/>
              <a:t>A network might have 100 network devices for every firewall.</a:t>
            </a:r>
            <a:r>
              <a:rPr lang="en-US" sz="1200" baseline="0" dirty="0"/>
              <a:t> </a:t>
            </a:r>
            <a:r>
              <a:rPr lang="en-US" sz="1200" b="0" dirty="0"/>
              <a:t>Imagine if you could recruit all of those devices to secure your network without impacting its performance?</a:t>
            </a:r>
          </a:p>
          <a:p>
            <a:pPr algn="l"/>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[CLICK]</a:t>
            </a:r>
            <a:endParaRPr lang="en-US" sz="1200" dirty="0"/>
          </a:p>
          <a:p>
            <a:pPr algn="l"/>
            <a:endParaRPr lang="en-US" sz="1200" dirty="0"/>
          </a:p>
          <a:p>
            <a:pPr algn="l"/>
            <a:r>
              <a:rPr lang="en-US" sz="1200" dirty="0"/>
              <a:t>By</a:t>
            </a:r>
            <a:r>
              <a:rPr lang="en-US" sz="1200" baseline="0" dirty="0"/>
              <a:t> using the right technology, you can transform your network into an always-on security sensor, capable of seeing everything and understanding normal behavior.</a:t>
            </a:r>
          </a:p>
          <a:p>
            <a:pPr algn="l"/>
            <a:endParaRPr lang="en-US" sz="1200" dirty="0"/>
          </a:p>
          <a:p>
            <a:pPr algn="l"/>
            <a:r>
              <a:rPr lang="en-US" sz="1200" dirty="0"/>
              <a:t>By taking these steps, you can empower your network to dynamically adapt and defend itself – identifying</a:t>
            </a:r>
            <a:r>
              <a:rPr lang="en-US" sz="1200" baseline="0" dirty="0"/>
              <a:t> threats, even in encrypted traffic</a:t>
            </a:r>
            <a:r>
              <a:rPr lang="en-US" sz="1200" dirty="0"/>
              <a:t> and isolating effected machines.</a:t>
            </a:r>
          </a:p>
          <a:p>
            <a:pPr algn="l"/>
            <a:endParaRPr lang="en-US" sz="1200" dirty="0"/>
          </a:p>
          <a:p>
            <a:pPr algn="l"/>
            <a:r>
              <a:rPr lang="en-US" b="1" dirty="0"/>
              <a:t>[TRANSITION] </a:t>
            </a:r>
            <a:r>
              <a:rPr lang="en-US" sz="1200" b="0" dirty="0"/>
              <a:t>This</a:t>
            </a:r>
            <a:r>
              <a:rPr lang="en-US" sz="1200" b="0" baseline="0" dirty="0"/>
              <a:t> is the Cisco Network Security Analytics</a:t>
            </a:r>
            <a:endParaRPr lang="en-US" sz="1200" dirty="0"/>
          </a:p>
          <a:p>
            <a:pPr algn="l"/>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[CLICK]</a:t>
            </a:r>
            <a:endParaRPr lang="en-US" sz="1200" dirty="0"/>
          </a:p>
        </p:txBody>
      </p:sp>
      <p:sp>
        <p:nvSpPr>
          <p:cNvPr id="4" name="Slide Number Placeholder 3"/>
          <p:cNvSpPr>
            <a:spLocks noGrp="1"/>
          </p:cNvSpPr>
          <p:nvPr>
            <p:ph type="sldNum" sz="quarter" idx="10"/>
          </p:nvPr>
        </p:nvSpPr>
        <p:spPr/>
        <p:txBody>
          <a:bodyPr/>
          <a:lstStyle/>
          <a:p>
            <a:fld id="{DCF056CC-9164-4F81-A078-09BFCD764338}" type="slidenum">
              <a:rPr lang="en-US" smtClean="0"/>
              <a:t>5</a:t>
            </a:fld>
            <a:endParaRPr lang="en-US"/>
          </a:p>
        </p:txBody>
      </p:sp>
    </p:spTree>
    <p:extLst>
      <p:ext uri="{BB962C8B-B14F-4D97-AF65-F5344CB8AC3E}">
        <p14:creationId xmlns:p14="http://schemas.microsoft.com/office/powerpoint/2010/main" val="291233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Cloud provides</a:t>
            </a:r>
          </a:p>
          <a:p>
            <a:pPr lvl="0"/>
            <a:r>
              <a:rPr lang="en-US" sz="1200" b="1" kern="1200" dirty="0">
                <a:solidFill>
                  <a:schemeClr val="tx1"/>
                </a:solidFill>
                <a:effectLst/>
                <a:latin typeface="+mn-lt"/>
                <a:ea typeface="+mn-ea"/>
                <a:cs typeface="+mn-cs"/>
              </a:rPr>
              <a:t>1. Contextual network-wide visibility</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is able to ingest and analyze telemetry from multiple network devices such as routers, switches and firewalls. It can also natively collect telemetry from the public cloud infrastructure.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uses </a:t>
            </a:r>
            <a:r>
              <a:rPr lang="en-US" sz="1200" i="1" kern="1200" dirty="0">
                <a:solidFill>
                  <a:schemeClr val="tx1"/>
                </a:solidFill>
                <a:effectLst/>
                <a:latin typeface="+mn-lt"/>
                <a:ea typeface="+mn-ea"/>
                <a:cs typeface="+mn-cs"/>
              </a:rPr>
              <a:t>entity modeling</a:t>
            </a:r>
            <a:r>
              <a:rPr lang="en-US" sz="1200" kern="1200" dirty="0">
                <a:solidFill>
                  <a:schemeClr val="tx1"/>
                </a:solidFill>
                <a:effectLst/>
                <a:latin typeface="+mn-lt"/>
                <a:ea typeface="+mn-ea"/>
                <a:cs typeface="+mn-cs"/>
              </a:rPr>
              <a:t> to classify all the devices or entities connected to the network such as servers, printers, etc. to efficiently determine normal behavior of these entities so it can alarm on any anomalies. Another unique capability of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is to eliminate duplicate network flows as well as stitch them together to make sense of the communications. This means that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can not only detect a threat, but provide </a:t>
            </a:r>
            <a:r>
              <a:rPr lang="en-US" sz="1200" i="1" kern="1200" dirty="0">
                <a:solidFill>
                  <a:schemeClr val="tx1"/>
                </a:solidFill>
                <a:effectLst/>
                <a:latin typeface="+mn-lt"/>
                <a:ea typeface="+mn-ea"/>
                <a:cs typeface="+mn-cs"/>
              </a:rPr>
              <a:t>additional contextual information</a:t>
            </a:r>
            <a:r>
              <a:rPr lang="en-US" sz="1200" kern="1200" dirty="0">
                <a:solidFill>
                  <a:schemeClr val="tx1"/>
                </a:solidFill>
                <a:effectLst/>
                <a:latin typeface="+mn-lt"/>
                <a:ea typeface="+mn-ea"/>
                <a:cs typeface="+mn-cs"/>
              </a:rPr>
              <a:t> about the source of the threat, like where else it might have propagated, which user has been compromised, and other info such as location, device type, time-stamp, etc.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can also store telemetry for a certain period of time to forensically investigate past or long-running events. In addition,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integrates with other security solutions to infuse user and application data, web information, etc. for faster threat investigation and response.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2. Predictive threat analytics </a:t>
            </a:r>
            <a:r>
              <a:rPr lang="en-US" sz="1200" kern="1200" dirty="0">
                <a:solidFill>
                  <a:schemeClr val="tx1"/>
                </a:solidFill>
                <a:effectLst/>
                <a:latin typeface="+mn-lt"/>
                <a:ea typeface="+mn-ea"/>
                <a:cs typeface="+mn-cs"/>
              </a:rPr>
              <a:t>– Attackers use multiple methods to compromise your security so why should you employ just one defense technique?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uses a three-pronged approach to detect advanced threats before they turn into a breach. The first is </a:t>
            </a:r>
            <a:r>
              <a:rPr lang="en-US" sz="1200" i="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constantly observes network activities to create a baseline of normal behavior, and alarms on any anomalies using close to 100 different heuristics. It also has knowledge of known bad behavior that it alarms on. So if attackers are using lost or stolen credentials to gain access, or if you are dealing with a malicious employee involved in hoarding or </a:t>
            </a:r>
            <a:r>
              <a:rPr lang="en-US" sz="1200" kern="1200" dirty="0" err="1">
                <a:solidFill>
                  <a:schemeClr val="tx1"/>
                </a:solidFill>
                <a:effectLst/>
                <a:latin typeface="+mn-lt"/>
                <a:ea typeface="+mn-ea"/>
                <a:cs typeface="+mn-cs"/>
              </a:rPr>
              <a:t>exfiltrating</a:t>
            </a:r>
            <a:r>
              <a:rPr lang="en-US" sz="1200" kern="1200" dirty="0">
                <a:solidFill>
                  <a:schemeClr val="tx1"/>
                </a:solidFill>
                <a:effectLst/>
                <a:latin typeface="+mn-lt"/>
                <a:ea typeface="+mn-ea"/>
                <a:cs typeface="+mn-cs"/>
              </a:rPr>
              <a:t> sensitive data, </a:t>
            </a:r>
            <a:r>
              <a:rPr lang="en-US" sz="1200" kern="1200" dirty="0" err="1">
                <a:solidFill>
                  <a:schemeClr val="tx1"/>
                </a:solidFill>
                <a:effectLst/>
                <a:latin typeface="+mn-lt"/>
                <a:ea typeface="+mn-ea"/>
                <a:cs typeface="+mn-cs"/>
              </a:rPr>
              <a:t>Stealwatch</a:t>
            </a:r>
            <a:r>
              <a:rPr lang="en-US" sz="1200" kern="1200" dirty="0">
                <a:solidFill>
                  <a:schemeClr val="tx1"/>
                </a:solidFill>
                <a:effectLst/>
                <a:latin typeface="+mn-lt"/>
                <a:ea typeface="+mn-ea"/>
                <a:cs typeface="+mn-cs"/>
              </a:rPr>
              <a:t> can alarm on it right away. Secondly,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applies a funnel of </a:t>
            </a:r>
            <a:r>
              <a:rPr lang="en-US" sz="1200" i="1" kern="1200" dirty="0">
                <a:solidFill>
                  <a:schemeClr val="tx1"/>
                </a:solidFill>
                <a:effectLst/>
                <a:latin typeface="+mn-lt"/>
                <a:ea typeface="+mn-ea"/>
                <a:cs typeface="+mn-cs"/>
              </a:rPr>
              <a:t>machine learning</a:t>
            </a:r>
            <a:r>
              <a:rPr lang="en-US" sz="1200" kern="1200" dirty="0">
                <a:solidFill>
                  <a:schemeClr val="tx1"/>
                </a:solidFill>
                <a:effectLst/>
                <a:latin typeface="+mn-lt"/>
                <a:ea typeface="+mn-ea"/>
                <a:cs typeface="+mn-cs"/>
              </a:rPr>
              <a:t> techniques to reduce large amount of telemetry to anomalies, to eventually high-fidelity threat detections. So your security team can now focus on investigating critical threats. This cloud-based machine learning engine can also determine malicious servers across the world and flags any communication to these, in order to detect unknown or targeted attacks. And lastly, </a:t>
            </a:r>
            <a:r>
              <a:rPr lang="en-US" sz="1200" kern="1200" dirty="0" err="1">
                <a:solidFill>
                  <a:schemeClr val="tx1"/>
                </a:solidFill>
                <a:effectLst/>
                <a:latin typeface="+mn-lt"/>
                <a:ea typeface="+mn-ea"/>
                <a:cs typeface="+mn-cs"/>
              </a:rPr>
              <a:t>Stealthwatch</a:t>
            </a:r>
            <a:r>
              <a:rPr lang="en-US" sz="1200" kern="1200" dirty="0">
                <a:solidFill>
                  <a:schemeClr val="tx1"/>
                </a:solidFill>
                <a:effectLst/>
                <a:latin typeface="+mn-lt"/>
                <a:ea typeface="+mn-ea"/>
                <a:cs typeface="+mn-cs"/>
              </a:rPr>
              <a:t> uses </a:t>
            </a:r>
            <a:r>
              <a:rPr lang="en-US" sz="1200" i="1" kern="1200" dirty="0">
                <a:solidFill>
                  <a:schemeClr val="tx1"/>
                </a:solidFill>
                <a:effectLst/>
                <a:latin typeface="+mn-lt"/>
                <a:ea typeface="+mn-ea"/>
                <a:cs typeface="+mn-cs"/>
              </a:rPr>
              <a:t>global threat intelligence</a:t>
            </a:r>
            <a:r>
              <a:rPr lang="en-US" sz="1200" kern="1200" dirty="0">
                <a:solidFill>
                  <a:schemeClr val="tx1"/>
                </a:solidFill>
                <a:effectLst/>
                <a:latin typeface="+mn-lt"/>
                <a:ea typeface="+mn-ea"/>
                <a:cs typeface="+mn-cs"/>
              </a:rPr>
              <a:t> powered by the industry-leading </a:t>
            </a:r>
            <a:r>
              <a:rPr lang="en-US" sz="1200" kern="1200" dirty="0" err="1">
                <a:solidFill>
                  <a:schemeClr val="tx1"/>
                </a:solidFill>
                <a:effectLst/>
                <a:latin typeface="+mn-lt"/>
                <a:ea typeface="+mn-ea"/>
                <a:cs typeface="+mn-cs"/>
              </a:rPr>
              <a:t>Talos</a:t>
            </a:r>
            <a:r>
              <a:rPr lang="en-US" sz="1200" kern="1200" dirty="0">
                <a:solidFill>
                  <a:schemeClr val="tx1"/>
                </a:solidFill>
                <a:effectLst/>
                <a:latin typeface="+mn-lt"/>
                <a:ea typeface="+mn-ea"/>
                <a:cs typeface="+mn-cs"/>
              </a:rPr>
              <a:t> platform to correlate local threats globally, and thwart attackers’ rinse-and-repeat tactics of infecting multiple victims with the same malware. All these analytical techniques work together to identify early indicators of compromise like constant pinging/</a:t>
            </a:r>
            <a:r>
              <a:rPr lang="en-US" sz="1200" kern="1200" dirty="0" err="1">
                <a:solidFill>
                  <a:schemeClr val="tx1"/>
                </a:solidFill>
                <a:effectLst/>
                <a:latin typeface="+mn-lt"/>
                <a:ea typeface="+mn-ea"/>
                <a:cs typeface="+mn-cs"/>
              </a:rPr>
              <a:t>beacoming</a:t>
            </a:r>
            <a:r>
              <a:rPr lang="en-US" sz="1200" kern="1200" dirty="0">
                <a:solidFill>
                  <a:schemeClr val="tx1"/>
                </a:solidFill>
                <a:effectLst/>
                <a:latin typeface="+mn-lt"/>
                <a:ea typeface="+mn-ea"/>
                <a:cs typeface="+mn-cs"/>
              </a:rPr>
              <a:t>, port scanning, communications to malicious domains, etc. in order to detect threats before they turn into an attack.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3. Automated detection and response</a:t>
            </a:r>
            <a:r>
              <a:rPr lang="en-US" sz="1200" kern="1200" dirty="0">
                <a:solidFill>
                  <a:schemeClr val="tx1"/>
                </a:solidFill>
                <a:effectLst/>
                <a:latin typeface="+mn-lt"/>
                <a:ea typeface="+mn-ea"/>
                <a:cs typeface="+mn-cs"/>
              </a:rPr>
              <a:t> – The combination of this context-driven enterprise-wide visibility and the application of advanced analytical techniques leads to high-fidelity and advanced threat detection. Security teams see alarms that are prioritized by threat severity, and have additional information to take actions easily. No need to analyze large amounts of data in order to detect and investigate incidents. </a:t>
            </a:r>
          </a:p>
          <a:p>
            <a:r>
              <a:rPr lang="en-US" sz="1200" kern="1200" dirty="0">
                <a:solidFill>
                  <a:schemeClr val="tx1"/>
                </a:solidFill>
                <a:effectLst/>
                <a:latin typeface="+mn-lt"/>
                <a:ea typeface="+mn-ea"/>
                <a:cs typeface="+mn-cs"/>
              </a:rPr>
              <a:t>An alarm can have an associated response:</a:t>
            </a:r>
          </a:p>
          <a:p>
            <a:pPr marL="171450" lvl="0" indent="-171450">
              <a:buFont typeface="Arial" charset="0"/>
              <a:buChar char="•"/>
            </a:pPr>
            <a:r>
              <a:rPr lang="en-US" sz="1200" kern="1200" dirty="0">
                <a:solidFill>
                  <a:schemeClr val="tx1"/>
                </a:solidFill>
                <a:effectLst/>
                <a:latin typeface="+mn-lt"/>
                <a:ea typeface="+mn-ea"/>
                <a:cs typeface="+mn-cs"/>
              </a:rPr>
              <a:t>Notify in the alarm table</a:t>
            </a:r>
          </a:p>
          <a:p>
            <a:pPr marL="171450" lvl="0" indent="-171450">
              <a:buFont typeface="Arial" charset="0"/>
              <a:buChar char="•"/>
            </a:pPr>
            <a:r>
              <a:rPr lang="en-US" sz="1200" kern="1200" dirty="0">
                <a:solidFill>
                  <a:schemeClr val="tx1"/>
                </a:solidFill>
                <a:effectLst/>
                <a:latin typeface="+mn-lt"/>
                <a:ea typeface="+mn-ea"/>
                <a:cs typeface="+mn-cs"/>
              </a:rPr>
              <a:t>Generate an email</a:t>
            </a:r>
          </a:p>
          <a:p>
            <a:pPr marL="171450" lvl="0" indent="-171450">
              <a:buFont typeface="Arial" charset="0"/>
              <a:buChar char="•"/>
            </a:pPr>
            <a:r>
              <a:rPr lang="en-US" sz="1200" kern="1200" dirty="0">
                <a:solidFill>
                  <a:schemeClr val="tx1"/>
                </a:solidFill>
                <a:effectLst/>
                <a:latin typeface="+mn-lt"/>
                <a:ea typeface="+mn-ea"/>
                <a:cs typeface="+mn-cs"/>
              </a:rPr>
              <a:t>Generate a syslog message to a SIEM</a:t>
            </a:r>
          </a:p>
          <a:p>
            <a:r>
              <a:rPr lang="en-US" sz="1200" kern="1200" dirty="0">
                <a:solidFill>
                  <a:schemeClr val="tx1"/>
                </a:solidFill>
                <a:effectLst/>
                <a:latin typeface="+mn-lt"/>
                <a:ea typeface="+mn-ea"/>
                <a:cs typeface="+mn-cs"/>
              </a:rPr>
              <a:t>And you can quarantine identified threats using the network (Rapid Threat Containment using the ISE integration)</a:t>
            </a:r>
          </a:p>
        </p:txBody>
      </p:sp>
      <p:sp>
        <p:nvSpPr>
          <p:cNvPr id="4" name="Slide Number Placeholder 3"/>
          <p:cNvSpPr>
            <a:spLocks noGrp="1"/>
          </p:cNvSpPr>
          <p:nvPr>
            <p:ph type="sldNum" sz="quarter" idx="10"/>
          </p:nvPr>
        </p:nvSpPr>
        <p:spPr/>
        <p:txBody>
          <a:bodyPr/>
          <a:lstStyle/>
          <a:p>
            <a:fld id="{DCF056CC-9164-4F81-A078-09BFCD764338}" type="slidenum">
              <a:rPr lang="en-US" smtClean="0"/>
              <a:t>6</a:t>
            </a:fld>
            <a:endParaRPr lang="en-US"/>
          </a:p>
        </p:txBody>
      </p:sp>
    </p:spTree>
    <p:extLst>
      <p:ext uri="{BB962C8B-B14F-4D97-AF65-F5344CB8AC3E}">
        <p14:creationId xmlns:p14="http://schemas.microsoft.com/office/powerpoint/2010/main" val="84256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F056CC-9164-4F81-A078-09BFCD764338}" type="slidenum">
              <a:rPr lang="en-US" smtClean="0"/>
              <a:t>7</a:t>
            </a:fld>
            <a:endParaRPr lang="en-US"/>
          </a:p>
        </p:txBody>
      </p:sp>
    </p:spTree>
    <p:extLst>
      <p:ext uri="{BB962C8B-B14F-4D97-AF65-F5344CB8AC3E}">
        <p14:creationId xmlns:p14="http://schemas.microsoft.com/office/powerpoint/2010/main" val="9090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F056CC-9164-4F81-A078-09BFCD764338}" type="slidenum">
              <a:rPr lang="en-US" smtClean="0"/>
              <a:t>8</a:t>
            </a:fld>
            <a:endParaRPr lang="en-US"/>
          </a:p>
        </p:txBody>
      </p:sp>
    </p:spTree>
    <p:extLst>
      <p:ext uri="{BB962C8B-B14F-4D97-AF65-F5344CB8AC3E}">
        <p14:creationId xmlns:p14="http://schemas.microsoft.com/office/powerpoint/2010/main" val="81016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we optimize the collected telemetry so that the solution scales easily is very important and unique to </a:t>
            </a:r>
            <a:r>
              <a:rPr lang="en-US" dirty="0" err="1"/>
              <a:t>Stealthwatch</a:t>
            </a:r>
            <a:r>
              <a:rPr lang="en-US" dirty="0"/>
              <a:t>. It involved deduplication and stitching as shown here. </a:t>
            </a:r>
          </a:p>
        </p:txBody>
      </p:sp>
      <p:sp>
        <p:nvSpPr>
          <p:cNvPr id="4" name="Slide Number Placeholder 3"/>
          <p:cNvSpPr>
            <a:spLocks noGrp="1"/>
          </p:cNvSpPr>
          <p:nvPr>
            <p:ph type="sldNum" sz="quarter" idx="10"/>
          </p:nvPr>
        </p:nvSpPr>
        <p:spPr/>
        <p:txBody>
          <a:bodyPr/>
          <a:lstStyle/>
          <a:p>
            <a:fld id="{DCF056CC-9164-4F81-A078-09BFCD764338}" type="slidenum">
              <a:rPr lang="en-US" smtClean="0"/>
              <a:t>10</a:t>
            </a:fld>
            <a:endParaRPr lang="en-US"/>
          </a:p>
        </p:txBody>
      </p:sp>
    </p:spTree>
    <p:extLst>
      <p:ext uri="{BB962C8B-B14F-4D97-AF65-F5344CB8AC3E}">
        <p14:creationId xmlns:p14="http://schemas.microsoft.com/office/powerpoint/2010/main" val="253794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optimize the collected telemetry so that the solution scales easily is very important and unique to </a:t>
            </a:r>
            <a:r>
              <a:rPr lang="en-US" dirty="0" err="1"/>
              <a:t>Stealthwatch</a:t>
            </a:r>
            <a:r>
              <a:rPr lang="en-US" dirty="0"/>
              <a:t>. It involved deduplication and stitching as shown here. </a:t>
            </a:r>
          </a:p>
        </p:txBody>
      </p:sp>
      <p:sp>
        <p:nvSpPr>
          <p:cNvPr id="4" name="Slide Number Placeholder 3"/>
          <p:cNvSpPr>
            <a:spLocks noGrp="1"/>
          </p:cNvSpPr>
          <p:nvPr>
            <p:ph type="sldNum" sz="quarter" idx="10"/>
          </p:nvPr>
        </p:nvSpPr>
        <p:spPr/>
        <p:txBody>
          <a:bodyPr/>
          <a:lstStyle/>
          <a:p>
            <a:fld id="{DCF056CC-9164-4F81-A078-09BFCD764338}" type="slidenum">
              <a:rPr lang="en-US" smtClean="0"/>
              <a:t>11</a:t>
            </a:fld>
            <a:endParaRPr lang="en-US"/>
          </a:p>
        </p:txBody>
      </p:sp>
    </p:spTree>
    <p:extLst>
      <p:ext uri="{BB962C8B-B14F-4D97-AF65-F5344CB8AC3E}">
        <p14:creationId xmlns:p14="http://schemas.microsoft.com/office/powerpoint/2010/main" val="150352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not enlist your existing investment, the network, to secure your organization? The network telemetry is a rich data source that can provide useful insights about who is connecting to the organization and what they are up to. Everything touches the network, so this visibility extends from the HQ to the branch, data center, roaming users, and smart devices. And also from the private to the public cloud. Analyzing this data can help detect threats that may have found a way to bypass your existing controls, </a:t>
            </a:r>
            <a:r>
              <a:rPr lang="en-US" sz="1200" i="1"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they are able to have a major impact. </a:t>
            </a:r>
            <a:endParaRPr lang="en-US" sz="1200" dirty="0"/>
          </a:p>
          <a:p>
            <a:endParaRPr lang="en-US" sz="1200" dirty="0"/>
          </a:p>
          <a:p>
            <a:r>
              <a:rPr lang="en-US" sz="1000" kern="1200" dirty="0" err="1">
                <a:solidFill>
                  <a:schemeClr val="tx1"/>
                </a:solidFill>
                <a:effectLst/>
                <a:latin typeface="+mn-lt"/>
                <a:ea typeface="+mn-ea"/>
                <a:cs typeface="+mn-cs"/>
              </a:rPr>
              <a:t>Stealthwatch</a:t>
            </a:r>
            <a:r>
              <a:rPr lang="en-US" sz="1000" kern="1200" dirty="0">
                <a:solidFill>
                  <a:schemeClr val="tx1"/>
                </a:solidFill>
                <a:effectLst/>
                <a:latin typeface="+mn-lt"/>
                <a:ea typeface="+mn-ea"/>
                <a:cs typeface="+mn-cs"/>
              </a:rPr>
              <a:t> provides enterprise-wide visibility, from the private network to the public cloud, and applies advanced security analytics to detect and respond to threats in real-time. With a single, agentless solution, you get comprehensive threat monitoring, even in encrypted traffic.</a:t>
            </a:r>
            <a:r>
              <a:rPr lang="en-US" sz="1200" dirty="0">
                <a:effectLst/>
              </a:rPr>
              <a:t> </a:t>
            </a:r>
            <a:endParaRPr lang="en-US" sz="1200" dirty="0"/>
          </a:p>
          <a:p>
            <a:endParaRPr lang="en-US" sz="1200" dirty="0"/>
          </a:p>
          <a:p>
            <a:r>
              <a:rPr lang="en-US" sz="1200" dirty="0" err="1"/>
              <a:t>Stealthwatch</a:t>
            </a:r>
            <a:r>
              <a:rPr lang="en-US" sz="1200" dirty="0"/>
              <a:t> has a very extensive network behavior</a:t>
            </a:r>
            <a:r>
              <a:rPr lang="en-US" sz="1200" baseline="0" dirty="0"/>
              <a:t> and anomaly detection engine. It also has understanding of known bad behavior, and the ability to distinguish malicious behavior from an anomaly. </a:t>
            </a:r>
            <a:endParaRPr lang="en-US" sz="1200" dirty="0">
              <a:solidFill>
                <a:schemeClr val="bg1"/>
              </a:solidFill>
              <a:latin typeface="+mn-lt"/>
            </a:endParaRPr>
          </a:p>
          <a:p>
            <a:pPr marL="0" marR="0" indent="0" algn="l" defTabSz="914400" rtl="0" eaLnBrk="1" fontAlgn="auto" latinLnBrk="0" hangingPunct="1">
              <a:lnSpc>
                <a:spcPct val="100000"/>
              </a:lnSpc>
              <a:spcBef>
                <a:spcPts val="0"/>
              </a:spcBef>
              <a:spcAft>
                <a:spcPts val="900"/>
              </a:spcAft>
              <a:buClrTx/>
              <a:buSzTx/>
              <a:buFontTx/>
              <a:buNone/>
              <a:tabLst/>
              <a:defRPr/>
            </a:pPr>
            <a:endParaRPr lang="en-US" sz="1200" dirty="0">
              <a:solidFill>
                <a:schemeClr val="bg1"/>
              </a:solidFill>
              <a:latin typeface="+mn-lt"/>
            </a:endParaRPr>
          </a:p>
          <a:p>
            <a:pPr marL="0" marR="0" indent="0" algn="l" defTabSz="914400" rtl="0" eaLnBrk="1" fontAlgn="auto" latinLnBrk="0" hangingPunct="1">
              <a:lnSpc>
                <a:spcPct val="100000"/>
              </a:lnSpc>
              <a:spcBef>
                <a:spcPts val="0"/>
              </a:spcBef>
              <a:spcAft>
                <a:spcPts val="900"/>
              </a:spcAft>
              <a:buClrTx/>
              <a:buSzTx/>
              <a:buFontTx/>
              <a:buNone/>
              <a:tabLst/>
              <a:defRPr/>
            </a:pPr>
            <a:r>
              <a:rPr lang="en-US" sz="1200" b="1" dirty="0">
                <a:solidFill>
                  <a:schemeClr val="bg1"/>
                </a:solidFill>
                <a:latin typeface="+mn-lt"/>
              </a:rPr>
              <a:t>Complete and efficient data set </a:t>
            </a:r>
            <a:r>
              <a:rPr lang="en-US" sz="1200" dirty="0">
                <a:solidFill>
                  <a:schemeClr val="bg1"/>
                </a:solidFill>
                <a:latin typeface="+mn-lt"/>
              </a:rPr>
              <a:t>- </a:t>
            </a:r>
            <a:r>
              <a:rPr lang="en-US" sz="1200" dirty="0" err="1">
                <a:solidFill>
                  <a:schemeClr val="bg2"/>
                </a:solidFill>
                <a:latin typeface="+mn-lt"/>
              </a:rPr>
              <a:t>Netflow</a:t>
            </a:r>
            <a:r>
              <a:rPr lang="en-US" sz="1200" dirty="0">
                <a:solidFill>
                  <a:schemeClr val="bg2"/>
                </a:solidFill>
                <a:latin typeface="+mn-lt"/>
              </a:rPr>
              <a:t>, IPFIX, </a:t>
            </a:r>
            <a:r>
              <a:rPr lang="en-US" sz="1200" dirty="0" err="1">
                <a:solidFill>
                  <a:schemeClr val="bg2"/>
                </a:solidFill>
                <a:latin typeface="+mn-lt"/>
              </a:rPr>
              <a:t>sFlow</a:t>
            </a:r>
            <a:r>
              <a:rPr lang="en-US" sz="1200" dirty="0">
                <a:solidFill>
                  <a:schemeClr val="bg2"/>
                </a:solidFill>
                <a:latin typeface="+mn-lt"/>
              </a:rPr>
              <a:t> as well as other layer 7 protocols </a:t>
            </a:r>
            <a:endParaRPr lang="en-US" sz="1200" dirty="0">
              <a:solidFill>
                <a:schemeClr val="bg1"/>
              </a:solidFill>
              <a:latin typeface="+mn-lt"/>
            </a:endParaRPr>
          </a:p>
          <a:p>
            <a:pPr marL="117475" indent="-117475">
              <a:spcAft>
                <a:spcPts val="450"/>
              </a:spcAft>
              <a:buSzPct val="80000"/>
              <a:buFont typeface="Arial" panose="020B0604020202020204" pitchFamily="34" charset="0"/>
              <a:buChar char="•"/>
            </a:pPr>
            <a:r>
              <a:rPr lang="en-US" sz="1000" dirty="0">
                <a:solidFill>
                  <a:schemeClr val="bg1"/>
                </a:solidFill>
                <a:latin typeface="+mn-lt"/>
              </a:rPr>
              <a:t>Telemetry from routers, switches, firewalls, data center, cloud</a:t>
            </a:r>
          </a:p>
          <a:p>
            <a:pPr marL="117475" indent="-117475">
              <a:spcAft>
                <a:spcPts val="450"/>
              </a:spcAft>
              <a:buSzPct val="80000"/>
              <a:buFont typeface="Arial" panose="020B0604020202020204" pitchFamily="34" charset="0"/>
              <a:buChar char="•"/>
            </a:pPr>
            <a:r>
              <a:rPr lang="en-US" sz="1000" dirty="0">
                <a:solidFill>
                  <a:schemeClr val="bg1"/>
                </a:solidFill>
                <a:latin typeface="+mn-lt"/>
              </a:rPr>
              <a:t>Optimized enterprise telemetry with deduplication and </a:t>
            </a:r>
            <a:r>
              <a:rPr lang="en-US" sz="1000" dirty="0" err="1">
                <a:solidFill>
                  <a:schemeClr val="bg1"/>
                </a:solidFill>
                <a:latin typeface="+mn-lt"/>
              </a:rPr>
              <a:t>restitching</a:t>
            </a:r>
            <a:endParaRPr lang="en-US" sz="1000" dirty="0">
              <a:solidFill>
                <a:schemeClr val="bg1"/>
              </a:solidFill>
              <a:latin typeface="+mn-lt"/>
            </a:endParaRPr>
          </a:p>
          <a:p>
            <a:endParaRPr lang="en-US" dirty="0"/>
          </a:p>
          <a:p>
            <a:pPr marL="0" marR="0" indent="0" algn="l" defTabSz="914400" rtl="0" eaLnBrk="1" fontAlgn="auto" latinLnBrk="0" hangingPunct="1">
              <a:lnSpc>
                <a:spcPct val="100000"/>
              </a:lnSpc>
              <a:spcBef>
                <a:spcPts val="0"/>
              </a:spcBef>
              <a:spcAft>
                <a:spcPts val="900"/>
              </a:spcAft>
              <a:buClrTx/>
              <a:buSzTx/>
              <a:buFontTx/>
              <a:buNone/>
              <a:tabLst/>
              <a:defRPr/>
            </a:pPr>
            <a:r>
              <a:rPr lang="en-US" sz="1200" b="1" dirty="0">
                <a:solidFill>
                  <a:schemeClr val="bg1"/>
                </a:solidFill>
                <a:latin typeface="+mn-lt"/>
              </a:rPr>
              <a:t>Security Events or heuristics based on anomalous behavior  </a:t>
            </a:r>
            <a:r>
              <a:rPr lang="en-US" sz="1200" dirty="0">
                <a:solidFill>
                  <a:schemeClr val="bg1"/>
                </a:solidFill>
                <a:latin typeface="+mn-lt"/>
              </a:rPr>
              <a:t>- </a:t>
            </a:r>
            <a:r>
              <a:rPr lang="en-US" sz="1200" dirty="0" err="1">
                <a:solidFill>
                  <a:schemeClr val="bg2"/>
                </a:solidFill>
                <a:latin typeface="+mn-lt"/>
              </a:rPr>
              <a:t>Addr_Scan</a:t>
            </a:r>
            <a:r>
              <a:rPr lang="en-US" sz="1200" dirty="0">
                <a:solidFill>
                  <a:schemeClr val="bg2"/>
                </a:solidFill>
                <a:latin typeface="+mn-lt"/>
              </a:rPr>
              <a:t>, Beaconing Host, Brute Force Login, Max Flows Initiated, Suspect Data Hoarding, Suspect Data Loss</a:t>
            </a:r>
            <a:endParaRPr lang="en-US" sz="1200" dirty="0">
              <a:solidFill>
                <a:schemeClr val="bg1"/>
              </a:solidFill>
              <a:latin typeface="+mn-lt"/>
            </a:endParaRPr>
          </a:p>
          <a:p>
            <a:pPr marL="117475" indent="-117475">
              <a:spcAft>
                <a:spcPts val="450"/>
              </a:spcAft>
              <a:buSzPct val="80000"/>
              <a:buFont typeface="Arial" panose="020B0604020202020204" pitchFamily="34" charset="0"/>
              <a:buChar char="•"/>
            </a:pPr>
            <a:r>
              <a:rPr lang="en-US" sz="1000" dirty="0">
                <a:solidFill>
                  <a:schemeClr val="bg1"/>
                </a:solidFill>
                <a:latin typeface="+mn-lt"/>
              </a:rPr>
              <a:t>Over 100 algorithms applied</a:t>
            </a:r>
          </a:p>
          <a:p>
            <a:pPr marL="117475" indent="-117475">
              <a:spcAft>
                <a:spcPts val="450"/>
              </a:spcAft>
              <a:buSzPct val="80000"/>
              <a:buFont typeface="Arial" panose="020B0604020202020204" pitchFamily="34" charset="0"/>
              <a:buChar char="•"/>
            </a:pPr>
            <a:r>
              <a:rPr lang="en-US" sz="1000" dirty="0">
                <a:solidFill>
                  <a:schemeClr val="bg1"/>
                </a:solidFill>
                <a:latin typeface="+mn-lt"/>
              </a:rPr>
              <a:t>Deep understanding of known bad behavior </a:t>
            </a:r>
          </a:p>
          <a:p>
            <a:pPr marL="117475" indent="-117475">
              <a:spcAft>
                <a:spcPts val="450"/>
              </a:spcAft>
              <a:buSzPct val="80000"/>
              <a:buFont typeface="Arial" panose="020B0604020202020204" pitchFamily="34" charset="0"/>
              <a:buChar char="•"/>
            </a:pPr>
            <a:r>
              <a:rPr lang="en-US" sz="1000" dirty="0">
                <a:solidFill>
                  <a:schemeClr val="bg1"/>
                </a:solidFill>
                <a:latin typeface="+mn-lt"/>
              </a:rPr>
              <a:t>Ability to detect change in “normal” behavior</a:t>
            </a:r>
          </a:p>
          <a:p>
            <a:pPr marL="117475" indent="-117475">
              <a:spcAft>
                <a:spcPts val="450"/>
              </a:spcAft>
              <a:buSzPct val="80000"/>
              <a:buFont typeface="Arial" panose="020B0604020202020204" pitchFamily="34" charset="0"/>
              <a:buChar char="•"/>
            </a:pPr>
            <a:endParaRPr lang="en-US" sz="1000" dirty="0">
              <a:solidFill>
                <a:schemeClr val="bg1"/>
              </a:solidFill>
              <a:latin typeface="+mn-lt"/>
            </a:endParaRPr>
          </a:p>
          <a:p>
            <a:pPr marL="0" marR="0" indent="0" algn="l" defTabSz="914400" rtl="0" eaLnBrk="1" fontAlgn="auto" latinLnBrk="0" hangingPunct="1">
              <a:lnSpc>
                <a:spcPct val="100000"/>
              </a:lnSpc>
              <a:spcBef>
                <a:spcPts val="0"/>
              </a:spcBef>
              <a:spcAft>
                <a:spcPts val="900"/>
              </a:spcAft>
              <a:buClrTx/>
              <a:buSzTx/>
              <a:buFontTx/>
              <a:buNone/>
              <a:tabLst/>
              <a:defRPr/>
            </a:pPr>
            <a:r>
              <a:rPr lang="en-US" sz="1200" b="1" dirty="0">
                <a:solidFill>
                  <a:schemeClr val="bg2"/>
                </a:solidFill>
                <a:latin typeface="+mn-lt"/>
              </a:rPr>
              <a:t>High level alarm categories </a:t>
            </a:r>
            <a:r>
              <a:rPr lang="en-US" sz="1200" dirty="0">
                <a:solidFill>
                  <a:schemeClr val="bg2"/>
                </a:solidFill>
                <a:latin typeface="+mn-lt"/>
              </a:rPr>
              <a:t>- Concern, Recon, C&amp;C, Exploitation, </a:t>
            </a:r>
            <a:r>
              <a:rPr lang="en-US" sz="1200" dirty="0" err="1">
                <a:solidFill>
                  <a:schemeClr val="bg2"/>
                </a:solidFill>
                <a:latin typeface="+mn-lt"/>
              </a:rPr>
              <a:t>DDoS</a:t>
            </a:r>
            <a:r>
              <a:rPr lang="en-US" sz="1200" dirty="0">
                <a:solidFill>
                  <a:schemeClr val="bg2"/>
                </a:solidFill>
                <a:latin typeface="+mn-lt"/>
              </a:rPr>
              <a:t>, Data Hoarding, Exfiltration, Policy Violation</a:t>
            </a:r>
          </a:p>
          <a:p>
            <a:pPr marL="117475" indent="-117475">
              <a:spcAft>
                <a:spcPts val="450"/>
              </a:spcAft>
              <a:buSzPct val="80000"/>
              <a:buFont typeface="Arial" panose="020B0604020202020204" pitchFamily="34" charset="0"/>
              <a:buChar char="•"/>
            </a:pPr>
            <a:r>
              <a:rPr lang="en-US" sz="1000" dirty="0">
                <a:solidFill>
                  <a:schemeClr val="bg2"/>
                </a:solidFill>
                <a:latin typeface="+mn-lt"/>
              </a:rPr>
              <a:t>Alarms tied to specific hosts and telemetry for easy investigation</a:t>
            </a:r>
          </a:p>
          <a:p>
            <a:pPr marL="117475" indent="-117475">
              <a:spcAft>
                <a:spcPts val="450"/>
              </a:spcAft>
              <a:buSzPct val="80000"/>
              <a:buFont typeface="Arial" panose="020B0604020202020204" pitchFamily="34" charset="0"/>
              <a:buChar char="•"/>
            </a:pPr>
            <a:r>
              <a:rPr lang="en-US" sz="1000" dirty="0">
                <a:solidFill>
                  <a:schemeClr val="bg2"/>
                </a:solidFill>
                <a:latin typeface="+mn-lt"/>
              </a:rPr>
              <a:t>Logical alarms based on advanced attacks</a:t>
            </a:r>
          </a:p>
          <a:p>
            <a:pPr marL="117475" indent="-117475">
              <a:spcAft>
                <a:spcPts val="450"/>
              </a:spcAft>
              <a:buSzPct val="80000"/>
              <a:buFont typeface="Arial" panose="020B0604020202020204" pitchFamily="34" charset="0"/>
              <a:buChar char="•"/>
            </a:pPr>
            <a:r>
              <a:rPr lang="en-US" sz="1000" dirty="0">
                <a:solidFill>
                  <a:schemeClr val="bg2"/>
                </a:solidFill>
                <a:latin typeface="+mn-lt"/>
              </a:rPr>
              <a:t>Alarms organized by time, users, user groups, applications, etc. to prioritize risks</a:t>
            </a:r>
          </a:p>
          <a:p>
            <a:pPr marL="0" indent="0">
              <a:spcAft>
                <a:spcPts val="450"/>
              </a:spcAft>
              <a:buSzPct val="80000"/>
              <a:buFont typeface="Arial" panose="020B0604020202020204" pitchFamily="34" charset="0"/>
              <a:buNone/>
            </a:pPr>
            <a:endParaRPr lang="en-US" sz="100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p>
        </p:txBody>
      </p:sp>
      <p:sp>
        <p:nvSpPr>
          <p:cNvPr id="4" name="Slide Number Placeholder 3"/>
          <p:cNvSpPr>
            <a:spLocks noGrp="1"/>
          </p:cNvSpPr>
          <p:nvPr>
            <p:ph type="sldNum" sz="quarter" idx="10"/>
          </p:nvPr>
        </p:nvSpPr>
        <p:spPr/>
        <p:txBody>
          <a:bodyPr/>
          <a:lstStyle/>
          <a:p>
            <a:fld id="{DCF056CC-9164-4F81-A078-09BFCD764338}" type="slidenum">
              <a:rPr lang="en-US" smtClean="0"/>
              <a:t>13</a:t>
            </a:fld>
            <a:endParaRPr lang="en-US"/>
          </a:p>
        </p:txBody>
      </p:sp>
    </p:spTree>
    <p:extLst>
      <p:ext uri="{BB962C8B-B14F-4D97-AF65-F5344CB8AC3E}">
        <p14:creationId xmlns:p14="http://schemas.microsoft.com/office/powerpoint/2010/main" val="1885738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ection">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DF4B080-B424-435A-B502-A9BD8DB1F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6" name="Picture 5">
            <a:extLst>
              <a:ext uri="{FF2B5EF4-FFF2-40B4-BE49-F238E27FC236}">
                <a16:creationId xmlns:a16="http://schemas.microsoft.com/office/drawing/2014/main" id="{38F1484E-9B41-4091-BB24-AD032AB26DE6}"/>
              </a:ext>
            </a:extLst>
          </p:cNvPr>
          <p:cNvPicPr>
            <a:picLocks noChangeAspect="1"/>
          </p:cNvPicPr>
          <p:nvPr userDrawn="1"/>
        </p:nvPicPr>
        <p:blipFill>
          <a:blip r:embed="rId3"/>
          <a:stretch>
            <a:fillRect/>
          </a:stretch>
        </p:blipFill>
        <p:spPr>
          <a:xfrm>
            <a:off x="5731132" y="4606295"/>
            <a:ext cx="4372238" cy="370440"/>
          </a:xfrm>
          <a:prstGeom prst="rect">
            <a:avLst/>
          </a:prstGeom>
        </p:spPr>
      </p:pic>
    </p:spTree>
    <p:extLst>
      <p:ext uri="{BB962C8B-B14F-4D97-AF65-F5344CB8AC3E}">
        <p14:creationId xmlns:p14="http://schemas.microsoft.com/office/powerpoint/2010/main" val="107826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ine Char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9F82CB3-E745-48CD-8547-0E595D9BC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28FA02-EBAC-47E6-ABB2-26DEBA2A419A}"/>
              </a:ext>
            </a:extLst>
          </p:cNvPr>
          <p:cNvSpPr>
            <a:spLocks noGrp="1"/>
          </p:cNvSpPr>
          <p:nvPr>
            <p:ph type="title" hasCustomPrompt="1"/>
          </p:nvPr>
        </p:nvSpPr>
        <p:spPr/>
        <p:txBody>
          <a:bodyPr/>
          <a:lstStyle>
            <a:lvl1pPr>
              <a:defRPr>
                <a:solidFill>
                  <a:srgbClr val="16BBED"/>
                </a:solidFill>
                <a:latin typeface="CiscoSans ExtraLight" panose="020B0303020201020303" pitchFamily="34" charset="0"/>
              </a:defRPr>
            </a:lvl1pPr>
          </a:lstStyle>
          <a:p>
            <a:r>
              <a:rPr lang="en-US" dirty="0"/>
              <a:t>Line Charts</a:t>
            </a:r>
          </a:p>
        </p:txBody>
      </p:sp>
      <p:sp>
        <p:nvSpPr>
          <p:cNvPr id="3" name="Content Placeholder 2">
            <a:extLst>
              <a:ext uri="{FF2B5EF4-FFF2-40B4-BE49-F238E27FC236}">
                <a16:creationId xmlns:a16="http://schemas.microsoft.com/office/drawing/2014/main" id="{D01139B6-CAC6-4173-A6AA-7B8186ACD46A}"/>
              </a:ext>
            </a:extLst>
          </p:cNvPr>
          <p:cNvSpPr>
            <a:spLocks noGrp="1"/>
          </p:cNvSpPr>
          <p:nvPr>
            <p:ph sz="half" idx="1"/>
          </p:nvPr>
        </p:nvSpPr>
        <p:spPr>
          <a:xfrm>
            <a:off x="838199" y="1825625"/>
            <a:ext cx="10515599" cy="4351338"/>
          </a:xfrm>
        </p:spPr>
        <p:txBody>
          <a:bodyPr>
            <a:normAutofit/>
          </a:bodyPr>
          <a:lstStyle>
            <a:lvl1pPr>
              <a:defRPr sz="2000">
                <a:solidFill>
                  <a:schemeClr val="bg1"/>
                </a:solidFill>
                <a:latin typeface="CiscoSansTT ExtraLight" panose="020B0303020201020303" pitchFamily="34" charset="0"/>
              </a:defRPr>
            </a:lvl1pPr>
            <a:lvl2pPr>
              <a:defRPr sz="2000">
                <a:solidFill>
                  <a:schemeClr val="bg1"/>
                </a:solidFill>
                <a:latin typeface="CiscoSansTT ExtraLight" panose="020B0303020201020303" pitchFamily="34" charset="0"/>
              </a:defRPr>
            </a:lvl2pPr>
            <a:lvl3pPr>
              <a:defRPr sz="2000">
                <a:solidFill>
                  <a:schemeClr val="bg1"/>
                </a:solidFill>
                <a:latin typeface="CiscoSansTT ExtraLight" panose="020B0303020201020303" pitchFamily="34" charset="0"/>
              </a:defRPr>
            </a:lvl3pPr>
            <a:lvl4pPr>
              <a:defRPr sz="2000">
                <a:solidFill>
                  <a:schemeClr val="bg1"/>
                </a:solidFill>
                <a:latin typeface="CiscoSansTT ExtraLight" panose="020B0303020201020303" pitchFamily="34" charset="0"/>
              </a:defRPr>
            </a:lvl4pPr>
            <a:lvl5pPr>
              <a:defRPr sz="2000">
                <a:solidFill>
                  <a:schemeClr val="bg1"/>
                </a:solidFill>
                <a:latin typeface="CiscoSansTT ExtraLight" panose="020B0303020201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356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0AC36C3-B1C4-4A82-8067-AC18F1204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20" y="-15802"/>
            <a:ext cx="12182066" cy="6855097"/>
          </a:xfrm>
          <a:prstGeom prst="rect">
            <a:avLst/>
          </a:prstGeom>
        </p:spPr>
      </p:pic>
      <p:sp>
        <p:nvSpPr>
          <p:cNvPr id="6" name="Picture Placeholder 2">
            <a:extLst>
              <a:ext uri="{FF2B5EF4-FFF2-40B4-BE49-F238E27FC236}">
                <a16:creationId xmlns:a16="http://schemas.microsoft.com/office/drawing/2014/main" id="{6E21A322-A210-4BDD-88CD-25D9D55E9AA8}"/>
              </a:ext>
            </a:extLst>
          </p:cNvPr>
          <p:cNvSpPr>
            <a:spLocks noGrp="1"/>
          </p:cNvSpPr>
          <p:nvPr>
            <p:ph type="pic" idx="1"/>
          </p:nvPr>
        </p:nvSpPr>
        <p:spPr>
          <a:xfrm>
            <a:off x="5982462" y="1814513"/>
            <a:ext cx="5018913" cy="39719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itle 1">
            <a:extLst>
              <a:ext uri="{FF2B5EF4-FFF2-40B4-BE49-F238E27FC236}">
                <a16:creationId xmlns:a16="http://schemas.microsoft.com/office/drawing/2014/main" id="{122FFA58-0AC9-4688-9549-7381288F1D3E}"/>
              </a:ext>
            </a:extLst>
          </p:cNvPr>
          <p:cNvSpPr>
            <a:spLocks noGrp="1"/>
          </p:cNvSpPr>
          <p:nvPr>
            <p:ph type="title" hasCustomPrompt="1"/>
          </p:nvPr>
        </p:nvSpPr>
        <p:spPr>
          <a:xfrm>
            <a:off x="345753" y="628650"/>
            <a:ext cx="5313176" cy="5329237"/>
          </a:xfrm>
        </p:spPr>
        <p:txBody>
          <a:bodyPr anchor="ctr">
            <a:noAutofit/>
          </a:bodyPr>
          <a:lstStyle>
            <a:lvl1pPr algn="ctr">
              <a:defRPr sz="4400">
                <a:solidFill>
                  <a:srgbClr val="16BBED"/>
                </a:solidFill>
                <a:latin typeface="CiscoSans ExtraLight" panose="020B0303020201020303" pitchFamily="34" charset="0"/>
              </a:defRPr>
            </a:lvl1pPr>
          </a:lstStyle>
          <a:p>
            <a:r>
              <a:rPr lang="en-US" dirty="0"/>
              <a:t>Use this layout when pairing with a picture</a:t>
            </a:r>
          </a:p>
        </p:txBody>
      </p:sp>
    </p:spTree>
    <p:extLst>
      <p:ext uri="{BB962C8B-B14F-4D97-AF65-F5344CB8AC3E}">
        <p14:creationId xmlns:p14="http://schemas.microsoft.com/office/powerpoint/2010/main" val="678771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25D9CE5-3386-4718-A407-BED656E65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icture Placeholder 2">
            <a:extLst>
              <a:ext uri="{FF2B5EF4-FFF2-40B4-BE49-F238E27FC236}">
                <a16:creationId xmlns:a16="http://schemas.microsoft.com/office/drawing/2014/main" id="{6E21A322-A210-4BDD-88CD-25D9D55E9AA8}"/>
              </a:ext>
            </a:extLst>
          </p:cNvPr>
          <p:cNvSpPr>
            <a:spLocks noGrp="1"/>
          </p:cNvSpPr>
          <p:nvPr>
            <p:ph type="pic" idx="1"/>
          </p:nvPr>
        </p:nvSpPr>
        <p:spPr>
          <a:xfrm>
            <a:off x="5982462" y="1814513"/>
            <a:ext cx="5018913" cy="39719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itle 1">
            <a:extLst>
              <a:ext uri="{FF2B5EF4-FFF2-40B4-BE49-F238E27FC236}">
                <a16:creationId xmlns:a16="http://schemas.microsoft.com/office/drawing/2014/main" id="{122FFA58-0AC9-4688-9549-7381288F1D3E}"/>
              </a:ext>
            </a:extLst>
          </p:cNvPr>
          <p:cNvSpPr>
            <a:spLocks noGrp="1"/>
          </p:cNvSpPr>
          <p:nvPr>
            <p:ph type="title" hasCustomPrompt="1"/>
          </p:nvPr>
        </p:nvSpPr>
        <p:spPr>
          <a:xfrm>
            <a:off x="345753" y="628650"/>
            <a:ext cx="5313176" cy="5329237"/>
          </a:xfrm>
        </p:spPr>
        <p:txBody>
          <a:bodyPr anchor="ctr">
            <a:noAutofit/>
          </a:bodyPr>
          <a:lstStyle>
            <a:lvl1pPr algn="ctr">
              <a:defRPr sz="4400">
                <a:solidFill>
                  <a:srgbClr val="16BBED"/>
                </a:solidFill>
                <a:latin typeface="CiscoSans ExtraLight" panose="020B0303020201020303" pitchFamily="34" charset="0"/>
              </a:defRPr>
            </a:lvl1pPr>
          </a:lstStyle>
          <a:p>
            <a:r>
              <a:rPr lang="en-US" dirty="0"/>
              <a:t>Use this layout when pairing with a picture</a:t>
            </a:r>
          </a:p>
        </p:txBody>
      </p:sp>
    </p:spTree>
    <p:extLst>
      <p:ext uri="{BB962C8B-B14F-4D97-AF65-F5344CB8AC3E}">
        <p14:creationId xmlns:p14="http://schemas.microsoft.com/office/powerpoint/2010/main" val="4283672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91C3-BE2E-459B-A74F-67869D2D8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9E675-038F-4D40-AA3A-513F55638A4C}"/>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4" name="Footer Placeholder 3">
            <a:extLst>
              <a:ext uri="{FF2B5EF4-FFF2-40B4-BE49-F238E27FC236}">
                <a16:creationId xmlns:a16="http://schemas.microsoft.com/office/drawing/2014/main" id="{833B2DB9-0E3F-450F-880D-6A6C70A5A7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BB0E3F8-17C7-4B03-8E68-A541DF1E2BB2}"/>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2449987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95FD-88C1-42C3-A946-8CD1A43F7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2D0518-DF22-4651-BA1A-596941E0C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75EC7-8B45-4647-BF9A-ABC65517F168}"/>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5" name="Footer Placeholder 4">
            <a:extLst>
              <a:ext uri="{FF2B5EF4-FFF2-40B4-BE49-F238E27FC236}">
                <a16:creationId xmlns:a16="http://schemas.microsoft.com/office/drawing/2014/main" id="{57D67FAC-B30C-42E8-9D28-D55AC04721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FE4E3B-4A36-4D26-84F8-FED29351C26D}"/>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245767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E32E-8C36-40BF-BE6E-D8192C64A5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B81417-3653-43FE-9142-74B5F0AAE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480C43-49A0-4E40-8DC8-FE28056A1D41}"/>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27369D-455A-4620-8A3B-DB3F662EE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3AF03-1ECB-4465-B94C-1F51F0756E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DB61A8-BBD5-49FE-9366-0B785086C8E0}"/>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8" name="Footer Placeholder 7">
            <a:extLst>
              <a:ext uri="{FF2B5EF4-FFF2-40B4-BE49-F238E27FC236}">
                <a16:creationId xmlns:a16="http://schemas.microsoft.com/office/drawing/2014/main" id="{2C7B0443-BE70-4A64-82E5-25BE26B5B6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43CA39C-83DD-4440-AB43-B4D4510345C8}"/>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3749720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E4CA-FF2A-4BA7-9003-5DB8CB7223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BE1856-F188-4229-94E9-77140F988292}"/>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4" name="Footer Placeholder 3">
            <a:extLst>
              <a:ext uri="{FF2B5EF4-FFF2-40B4-BE49-F238E27FC236}">
                <a16:creationId xmlns:a16="http://schemas.microsoft.com/office/drawing/2014/main" id="{97368D38-A4A2-4B00-AF30-544C4536B0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FFBC80-1118-4FE3-A3E2-1D96C66F22AC}"/>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174972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C130A-5820-4B70-BA06-9CE5B988790F}"/>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3" name="Footer Placeholder 2">
            <a:extLst>
              <a:ext uri="{FF2B5EF4-FFF2-40B4-BE49-F238E27FC236}">
                <a16:creationId xmlns:a16="http://schemas.microsoft.com/office/drawing/2014/main" id="{6736B309-3089-49C2-A527-59B7A18BDD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147B3F5-8C28-4452-9E2F-7F08B55777A8}"/>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27868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8341-A0EF-4AC3-A01B-893B31716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A5E92-6580-45D9-B7ED-9D4AEAFAE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3A50D-205D-426D-AA5F-F4850FAD6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E585B-B5C5-4F88-994C-02B9525B5286}"/>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6" name="Footer Placeholder 5">
            <a:extLst>
              <a:ext uri="{FF2B5EF4-FFF2-40B4-BE49-F238E27FC236}">
                <a16:creationId xmlns:a16="http://schemas.microsoft.com/office/drawing/2014/main" id="{C619E2E7-B140-4726-9E60-BF332A5782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88F6FA-6296-4A9A-B762-5542B0A84415}"/>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696291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B0A1-6945-4C8E-AF71-ED92457895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649DD9-D203-41A4-87A6-F2CAC1C35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EBD2F-B06D-4CCC-89FC-EAFCB483D36E}"/>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5" name="Footer Placeholder 4">
            <a:extLst>
              <a:ext uri="{FF2B5EF4-FFF2-40B4-BE49-F238E27FC236}">
                <a16:creationId xmlns:a16="http://schemas.microsoft.com/office/drawing/2014/main" id="{6E785FB3-0C80-4AD0-86B1-22D061FB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59ADA7-0B70-41CC-8E0A-03FAF48817D9}"/>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197486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F859300-CB9E-4D05-BB23-8CD169BE2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2066" cy="6855097"/>
          </a:xfrm>
          <a:prstGeom prst="rect">
            <a:avLst/>
          </a:prstGeom>
        </p:spPr>
      </p:pic>
      <p:sp>
        <p:nvSpPr>
          <p:cNvPr id="2" name="Title 1">
            <a:extLst>
              <a:ext uri="{FF2B5EF4-FFF2-40B4-BE49-F238E27FC236}">
                <a16:creationId xmlns:a16="http://schemas.microsoft.com/office/drawing/2014/main" id="{88A2ECA2-5FD1-4244-B911-71E8C58DA0F9}"/>
              </a:ext>
            </a:extLst>
          </p:cNvPr>
          <p:cNvSpPr>
            <a:spLocks noGrp="1"/>
          </p:cNvSpPr>
          <p:nvPr>
            <p:ph type="ctrTitle" hasCustomPrompt="1"/>
          </p:nvPr>
        </p:nvSpPr>
        <p:spPr>
          <a:xfrm>
            <a:off x="1014412" y="2157413"/>
            <a:ext cx="9052832" cy="634538"/>
          </a:xfrm>
        </p:spPr>
        <p:txBody>
          <a:bodyPr anchor="t">
            <a:normAutofit/>
          </a:bodyPr>
          <a:lstStyle>
            <a:lvl1pPr algn="l">
              <a:defRPr sz="3600">
                <a:solidFill>
                  <a:srgbClr val="01BDEC"/>
                </a:solidFill>
                <a:latin typeface="CiscoSansTT" panose="020B0503020201020303" pitchFamily="34" charset="0"/>
              </a:defRPr>
            </a:lvl1pPr>
          </a:lstStyle>
          <a:p>
            <a:r>
              <a:rPr lang="en-US" dirty="0"/>
              <a:t>Presentation Title</a:t>
            </a:r>
          </a:p>
        </p:txBody>
      </p:sp>
      <p:sp>
        <p:nvSpPr>
          <p:cNvPr id="3" name="Subtitle 2">
            <a:extLst>
              <a:ext uri="{FF2B5EF4-FFF2-40B4-BE49-F238E27FC236}">
                <a16:creationId xmlns:a16="http://schemas.microsoft.com/office/drawing/2014/main" id="{86510023-D220-45F6-9DC2-73372440652D}"/>
              </a:ext>
            </a:extLst>
          </p:cNvPr>
          <p:cNvSpPr>
            <a:spLocks noGrp="1"/>
          </p:cNvSpPr>
          <p:nvPr>
            <p:ph type="subTitle" idx="1" hasCustomPrompt="1"/>
          </p:nvPr>
        </p:nvSpPr>
        <p:spPr>
          <a:xfrm>
            <a:off x="1014412" y="4086225"/>
            <a:ext cx="9098415" cy="600076"/>
          </a:xfrm>
        </p:spPr>
        <p:txBody>
          <a:bodyPr>
            <a:normAutofit/>
          </a:bodyPr>
          <a:lstStyle>
            <a:lvl1pPr marL="0" indent="0" algn="l">
              <a:buNone/>
              <a:defRPr sz="3600" b="0" i="1">
                <a:solidFill>
                  <a:schemeClr val="bg1"/>
                </a:solidFill>
                <a:latin typeface="CiscoSansTT" panose="020B0503020201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1" name="Text Placeholder 20">
            <a:extLst>
              <a:ext uri="{FF2B5EF4-FFF2-40B4-BE49-F238E27FC236}">
                <a16:creationId xmlns:a16="http://schemas.microsoft.com/office/drawing/2014/main" id="{97AF3C3F-0E1B-4B9E-BEE0-7F5F5F084F77}"/>
              </a:ext>
            </a:extLst>
          </p:cNvPr>
          <p:cNvSpPr>
            <a:spLocks noGrp="1"/>
          </p:cNvSpPr>
          <p:nvPr>
            <p:ph type="body" sz="quarter" idx="10" hasCustomPrompt="1"/>
          </p:nvPr>
        </p:nvSpPr>
        <p:spPr>
          <a:xfrm>
            <a:off x="968828" y="2894319"/>
            <a:ext cx="9144000" cy="534681"/>
          </a:xfrm>
        </p:spPr>
        <p:txBody>
          <a:bodyPr/>
          <a:lstStyle>
            <a:lvl1pPr marL="0" indent="0">
              <a:buNone/>
              <a:defRPr>
                <a:solidFill>
                  <a:srgbClr val="01BDEC"/>
                </a:solidFill>
                <a:latin typeface="CiscoSansTT" panose="020B0503020201020303" pitchFamily="34" charset="0"/>
              </a:defRPr>
            </a:lvl1pPr>
          </a:lstStyle>
          <a:p>
            <a:pPr lvl="0"/>
            <a:r>
              <a:rPr lang="en-US" dirty="0"/>
              <a:t>Subtitle goes here</a:t>
            </a:r>
          </a:p>
        </p:txBody>
      </p:sp>
      <p:sp>
        <p:nvSpPr>
          <p:cNvPr id="23" name="Text Placeholder 22">
            <a:extLst>
              <a:ext uri="{FF2B5EF4-FFF2-40B4-BE49-F238E27FC236}">
                <a16:creationId xmlns:a16="http://schemas.microsoft.com/office/drawing/2014/main" id="{BD2E2FDD-F090-4783-B2EB-442B04CE2D55}"/>
              </a:ext>
            </a:extLst>
          </p:cNvPr>
          <p:cNvSpPr>
            <a:spLocks noGrp="1"/>
          </p:cNvSpPr>
          <p:nvPr>
            <p:ph type="body" sz="quarter" idx="11" hasCustomPrompt="1"/>
          </p:nvPr>
        </p:nvSpPr>
        <p:spPr>
          <a:xfrm>
            <a:off x="1000125" y="4663614"/>
            <a:ext cx="9098414" cy="600076"/>
          </a:xfrm>
        </p:spPr>
        <p:txBody>
          <a:bodyPr/>
          <a:lstStyle>
            <a:lvl1pPr marL="0" indent="0">
              <a:buNone/>
              <a:defRPr i="1">
                <a:solidFill>
                  <a:schemeClr val="bg1"/>
                </a:solidFill>
                <a:latin typeface="CiscoSansTT" panose="020B0503020201020303" pitchFamily="34" charset="0"/>
              </a:defRPr>
            </a:lvl1pPr>
          </a:lstStyle>
          <a:p>
            <a:pPr lvl="0"/>
            <a:r>
              <a:rPr lang="en-US" dirty="0"/>
              <a:t>Full Designation, Company Name </a:t>
            </a:r>
          </a:p>
        </p:txBody>
      </p:sp>
    </p:spTree>
    <p:extLst>
      <p:ext uri="{BB962C8B-B14F-4D97-AF65-F5344CB8AC3E}">
        <p14:creationId xmlns:p14="http://schemas.microsoft.com/office/powerpoint/2010/main" val="2056561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0CAC9-2F2A-4118-8A21-15FF8B91C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183A1A-3B50-44F4-B8E7-2050B80ABE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BB8A-0785-436D-9026-03E7FE10BBD4}"/>
              </a:ext>
            </a:extLst>
          </p:cNvPr>
          <p:cNvSpPr>
            <a:spLocks noGrp="1"/>
          </p:cNvSpPr>
          <p:nvPr>
            <p:ph type="dt" sz="half" idx="10"/>
          </p:nvPr>
        </p:nvSpPr>
        <p:spPr>
          <a:xfrm>
            <a:off x="838200" y="6356350"/>
            <a:ext cx="2743200" cy="365125"/>
          </a:xfrm>
          <a:prstGeom prst="rect">
            <a:avLst/>
          </a:prstGeom>
        </p:spPr>
        <p:txBody>
          <a:bodyPr/>
          <a:lstStyle/>
          <a:p>
            <a:fld id="{7FC68615-168B-4946-8925-3A15DCCA946B}" type="datetimeFigureOut">
              <a:rPr lang="en-US" smtClean="0"/>
              <a:t>4/16/2019</a:t>
            </a:fld>
            <a:endParaRPr lang="en-US"/>
          </a:p>
        </p:txBody>
      </p:sp>
      <p:sp>
        <p:nvSpPr>
          <p:cNvPr id="5" name="Footer Placeholder 4">
            <a:extLst>
              <a:ext uri="{FF2B5EF4-FFF2-40B4-BE49-F238E27FC236}">
                <a16:creationId xmlns:a16="http://schemas.microsoft.com/office/drawing/2014/main" id="{C01A83E0-1577-47BB-A093-A6E89C086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2C7F14-60A1-45EE-AB3A-4D2C1ECFD330}"/>
              </a:ext>
            </a:extLst>
          </p:cNvPr>
          <p:cNvSpPr>
            <a:spLocks noGrp="1"/>
          </p:cNvSpPr>
          <p:nvPr>
            <p:ph type="sldNum" sz="quarter" idx="12"/>
          </p:nvPr>
        </p:nvSpPr>
        <p:spPr>
          <a:xfrm>
            <a:off x="8610600" y="6356350"/>
            <a:ext cx="2743200" cy="365125"/>
          </a:xfrm>
          <a:prstGeom prst="rect">
            <a:avLst/>
          </a:prstGeom>
        </p:spPr>
        <p:txBody>
          <a:bodyPr/>
          <a:lstStyle/>
          <a:p>
            <a:fld id="{41468E76-92A8-4341-973F-33D19056A8B8}" type="slidenum">
              <a:rPr lang="en-US" smtClean="0"/>
              <a:t>‹#›</a:t>
            </a:fld>
            <a:endParaRPr lang="en-US"/>
          </a:p>
        </p:txBody>
      </p:sp>
    </p:spTree>
    <p:extLst>
      <p:ext uri="{BB962C8B-B14F-4D97-AF65-F5344CB8AC3E}">
        <p14:creationId xmlns:p14="http://schemas.microsoft.com/office/powerpoint/2010/main" val="402393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F859300-CB9E-4D05-BB23-8CD169BE2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2066" cy="6855097"/>
          </a:xfrm>
          <a:prstGeom prst="rect">
            <a:avLst/>
          </a:prstGeom>
        </p:spPr>
      </p:pic>
      <p:sp>
        <p:nvSpPr>
          <p:cNvPr id="2" name="Title 1">
            <a:extLst>
              <a:ext uri="{FF2B5EF4-FFF2-40B4-BE49-F238E27FC236}">
                <a16:creationId xmlns:a16="http://schemas.microsoft.com/office/drawing/2014/main" id="{88A2ECA2-5FD1-4244-B911-71E8C58DA0F9}"/>
              </a:ext>
            </a:extLst>
          </p:cNvPr>
          <p:cNvSpPr>
            <a:spLocks noGrp="1"/>
          </p:cNvSpPr>
          <p:nvPr>
            <p:ph type="ctrTitle" hasCustomPrompt="1"/>
          </p:nvPr>
        </p:nvSpPr>
        <p:spPr>
          <a:xfrm>
            <a:off x="968828" y="1317417"/>
            <a:ext cx="9144000" cy="2387600"/>
          </a:xfrm>
        </p:spPr>
        <p:txBody>
          <a:bodyPr anchor="b">
            <a:normAutofit/>
          </a:bodyPr>
          <a:lstStyle>
            <a:lvl1pPr algn="l">
              <a:defRPr sz="5400" i="1">
                <a:solidFill>
                  <a:srgbClr val="01BDEC"/>
                </a:solidFill>
                <a:latin typeface="CiscoSansTT ExtraLight" panose="020B0303020201020303" pitchFamily="34" charset="0"/>
              </a:defRPr>
            </a:lvl1pPr>
          </a:lstStyle>
          <a:p>
            <a:r>
              <a:rPr lang="en-US" dirty="0"/>
              <a:t>“Design is the silent ambassador of your brand”</a:t>
            </a:r>
          </a:p>
        </p:txBody>
      </p:sp>
      <p:sp>
        <p:nvSpPr>
          <p:cNvPr id="3" name="Subtitle 2">
            <a:extLst>
              <a:ext uri="{FF2B5EF4-FFF2-40B4-BE49-F238E27FC236}">
                <a16:creationId xmlns:a16="http://schemas.microsoft.com/office/drawing/2014/main" id="{86510023-D220-45F6-9DC2-73372440652D}"/>
              </a:ext>
            </a:extLst>
          </p:cNvPr>
          <p:cNvSpPr>
            <a:spLocks noGrp="1"/>
          </p:cNvSpPr>
          <p:nvPr>
            <p:ph type="subTitle" idx="1" hasCustomPrompt="1"/>
          </p:nvPr>
        </p:nvSpPr>
        <p:spPr>
          <a:xfrm>
            <a:off x="968828" y="3873206"/>
            <a:ext cx="9144000" cy="1655762"/>
          </a:xfrm>
        </p:spPr>
        <p:txBody>
          <a:bodyPr>
            <a:normAutofit/>
          </a:bodyPr>
          <a:lstStyle>
            <a:lvl1pPr marL="0" indent="0" algn="l">
              <a:buNone/>
              <a:defRPr sz="4000" b="0" i="0">
                <a:solidFill>
                  <a:schemeClr val="bg1"/>
                </a:solidFill>
                <a:latin typeface="CiscoSans ExtraLight" panose="020B0303020201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Paul Rand</a:t>
            </a:r>
          </a:p>
        </p:txBody>
      </p:sp>
    </p:spTree>
    <p:extLst>
      <p:ext uri="{BB962C8B-B14F-4D97-AF65-F5344CB8AC3E}">
        <p14:creationId xmlns:p14="http://schemas.microsoft.com/office/powerpoint/2010/main" val="134739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4061FBB-967A-4597-8F79-BEEB71671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A2ECA2-5FD1-4244-B911-71E8C58DA0F9}"/>
              </a:ext>
            </a:extLst>
          </p:cNvPr>
          <p:cNvSpPr>
            <a:spLocks noGrp="1"/>
          </p:cNvSpPr>
          <p:nvPr>
            <p:ph type="ctrTitle" hasCustomPrompt="1"/>
          </p:nvPr>
        </p:nvSpPr>
        <p:spPr>
          <a:xfrm>
            <a:off x="968828" y="1317417"/>
            <a:ext cx="9144000" cy="2387600"/>
          </a:xfrm>
        </p:spPr>
        <p:txBody>
          <a:bodyPr anchor="b">
            <a:normAutofit/>
          </a:bodyPr>
          <a:lstStyle>
            <a:lvl1pPr algn="l">
              <a:defRPr sz="5400" i="1">
                <a:solidFill>
                  <a:srgbClr val="01BDEC"/>
                </a:solidFill>
                <a:latin typeface="CiscoSansTT ExtraLight" panose="020B0303020201020303" pitchFamily="34" charset="0"/>
              </a:defRPr>
            </a:lvl1pPr>
          </a:lstStyle>
          <a:p>
            <a:r>
              <a:rPr lang="en-US" dirty="0"/>
              <a:t>“Design is the silent ambassador of your brand”</a:t>
            </a:r>
          </a:p>
        </p:txBody>
      </p:sp>
      <p:sp>
        <p:nvSpPr>
          <p:cNvPr id="3" name="Subtitle 2">
            <a:extLst>
              <a:ext uri="{FF2B5EF4-FFF2-40B4-BE49-F238E27FC236}">
                <a16:creationId xmlns:a16="http://schemas.microsoft.com/office/drawing/2014/main" id="{86510023-D220-45F6-9DC2-73372440652D}"/>
              </a:ext>
            </a:extLst>
          </p:cNvPr>
          <p:cNvSpPr>
            <a:spLocks noGrp="1"/>
          </p:cNvSpPr>
          <p:nvPr>
            <p:ph type="subTitle" idx="1" hasCustomPrompt="1"/>
          </p:nvPr>
        </p:nvSpPr>
        <p:spPr>
          <a:xfrm>
            <a:off x="968828" y="3873206"/>
            <a:ext cx="9144000" cy="1655762"/>
          </a:xfrm>
        </p:spPr>
        <p:txBody>
          <a:bodyPr>
            <a:normAutofit/>
          </a:bodyPr>
          <a:lstStyle>
            <a:lvl1pPr marL="0" indent="0" algn="l">
              <a:buNone/>
              <a:defRPr sz="4000" b="0" i="0">
                <a:solidFill>
                  <a:schemeClr val="bg1"/>
                </a:solidFill>
                <a:latin typeface="CiscoSans ExtraLight" panose="020B0303020201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Paul Rand</a:t>
            </a:r>
          </a:p>
        </p:txBody>
      </p:sp>
    </p:spTree>
    <p:extLst>
      <p:ext uri="{BB962C8B-B14F-4D97-AF65-F5344CB8AC3E}">
        <p14:creationId xmlns:p14="http://schemas.microsoft.com/office/powerpoint/2010/main" val="232131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FF02F-1D75-4C0D-AC1E-1869CCC5D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87965" cy="6855097"/>
          </a:xfrm>
          <a:prstGeom prst="rect">
            <a:avLst/>
          </a:prstGeom>
        </p:spPr>
      </p:pic>
      <p:sp>
        <p:nvSpPr>
          <p:cNvPr id="2" name="Title 1">
            <a:extLst>
              <a:ext uri="{FF2B5EF4-FFF2-40B4-BE49-F238E27FC236}">
                <a16:creationId xmlns:a16="http://schemas.microsoft.com/office/drawing/2014/main" id="{267FD1F8-72EF-45A8-B4A2-1A38821A550A}"/>
              </a:ext>
            </a:extLst>
          </p:cNvPr>
          <p:cNvSpPr>
            <a:spLocks noGrp="1"/>
          </p:cNvSpPr>
          <p:nvPr>
            <p:ph type="title" hasCustomPrompt="1"/>
          </p:nvPr>
        </p:nvSpPr>
        <p:spPr>
          <a:xfrm>
            <a:off x="219918" y="1329220"/>
            <a:ext cx="5547486" cy="3983560"/>
          </a:xfrm>
        </p:spPr>
        <p:txBody>
          <a:bodyPr>
            <a:noAutofit/>
          </a:bodyPr>
          <a:lstStyle>
            <a:lvl1pPr algn="ctr">
              <a:defRPr sz="4400">
                <a:solidFill>
                  <a:srgbClr val="0C5073"/>
                </a:solidFill>
                <a:latin typeface="CiscoSans ExtraLight" panose="020B0303020201020303" pitchFamily="34" charset="0"/>
              </a:defRPr>
            </a:lvl1pPr>
          </a:lstStyle>
          <a:p>
            <a:r>
              <a:rPr lang="en-US" dirty="0"/>
              <a:t>This is a sample headline</a:t>
            </a:r>
          </a:p>
        </p:txBody>
      </p:sp>
      <p:sp>
        <p:nvSpPr>
          <p:cNvPr id="3" name="Content Placeholder 2">
            <a:extLst>
              <a:ext uri="{FF2B5EF4-FFF2-40B4-BE49-F238E27FC236}">
                <a16:creationId xmlns:a16="http://schemas.microsoft.com/office/drawing/2014/main" id="{9753A651-3319-4B75-9370-D55AD36140CE}"/>
              </a:ext>
            </a:extLst>
          </p:cNvPr>
          <p:cNvSpPr>
            <a:spLocks noGrp="1"/>
          </p:cNvSpPr>
          <p:nvPr>
            <p:ph idx="1" hasCustomPrompt="1"/>
          </p:nvPr>
        </p:nvSpPr>
        <p:spPr>
          <a:xfrm>
            <a:off x="6543674" y="1585914"/>
            <a:ext cx="5428407" cy="4636814"/>
          </a:xfrm>
        </p:spPr>
        <p:txBody>
          <a:bodyPr>
            <a:normAutofit/>
          </a:bodyPr>
          <a:lstStyle>
            <a:lvl1pPr>
              <a:defRPr sz="2800">
                <a:solidFill>
                  <a:schemeClr val="bg1"/>
                </a:solidFill>
                <a:latin typeface="CiscoSansTT ExtraLight" panose="020B0303020201020303" pitchFamily="34" charset="0"/>
              </a:defRPr>
            </a:lvl1pPr>
            <a:lvl2pPr>
              <a:defRPr sz="2800">
                <a:solidFill>
                  <a:schemeClr val="bg1"/>
                </a:solidFill>
                <a:latin typeface="CiscoSansTT ExtraLight" panose="020B0303020201020303" pitchFamily="34" charset="0"/>
              </a:defRPr>
            </a:lvl2pPr>
            <a:lvl3pPr>
              <a:defRPr sz="2800">
                <a:solidFill>
                  <a:schemeClr val="bg1"/>
                </a:solidFill>
                <a:latin typeface="CiscoSansTT ExtraLight" panose="020B0303020201020303" pitchFamily="34" charset="0"/>
              </a:defRPr>
            </a:lvl3pPr>
            <a:lvl4pPr>
              <a:defRPr sz="2800">
                <a:solidFill>
                  <a:schemeClr val="bg1"/>
                </a:solidFill>
                <a:latin typeface="CiscoSansTT ExtraLight" panose="020B0303020201020303" pitchFamily="34" charset="0"/>
              </a:defRPr>
            </a:lvl4pPr>
            <a:lvl5pPr>
              <a:defRPr sz="2800">
                <a:solidFill>
                  <a:schemeClr val="bg1"/>
                </a:solidFill>
                <a:latin typeface="CiscoSansTT ExtraLight" panose="020B0303020201020303" pitchFamily="34" charset="0"/>
              </a:defRPr>
            </a:lvl5pPr>
          </a:lstStyle>
          <a:p>
            <a:pPr lvl="0"/>
            <a:r>
              <a:rPr lang="en-US" dirty="0"/>
              <a:t>Standard bullet slide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429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colum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0AC36C3-B1C4-4A82-8067-AC18F1204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7" y="1451"/>
            <a:ext cx="12182066" cy="6855097"/>
          </a:xfrm>
          <a:prstGeom prst="rect">
            <a:avLst/>
          </a:prstGeom>
        </p:spPr>
      </p:pic>
      <p:sp>
        <p:nvSpPr>
          <p:cNvPr id="2" name="Title 1">
            <a:extLst>
              <a:ext uri="{FF2B5EF4-FFF2-40B4-BE49-F238E27FC236}">
                <a16:creationId xmlns:a16="http://schemas.microsoft.com/office/drawing/2014/main" id="{6628FA02-EBAC-47E6-ABB2-26DEBA2A419A}"/>
              </a:ext>
            </a:extLst>
          </p:cNvPr>
          <p:cNvSpPr>
            <a:spLocks noGrp="1"/>
          </p:cNvSpPr>
          <p:nvPr>
            <p:ph type="title" hasCustomPrompt="1"/>
          </p:nvPr>
        </p:nvSpPr>
        <p:spPr/>
        <p:txBody>
          <a:bodyPr/>
          <a:lstStyle>
            <a:lvl1pPr>
              <a:defRPr>
                <a:solidFill>
                  <a:srgbClr val="16BBED"/>
                </a:solidFill>
                <a:latin typeface="CiscoSans ExtraLight" panose="020B0303020201020303" pitchFamily="34" charset="0"/>
              </a:defRPr>
            </a:lvl1pPr>
          </a:lstStyle>
          <a:p>
            <a:r>
              <a:rPr lang="en-US" dirty="0"/>
              <a:t>Two-column layout</a:t>
            </a:r>
          </a:p>
        </p:txBody>
      </p:sp>
      <p:sp>
        <p:nvSpPr>
          <p:cNvPr id="3" name="Content Placeholder 2">
            <a:extLst>
              <a:ext uri="{FF2B5EF4-FFF2-40B4-BE49-F238E27FC236}">
                <a16:creationId xmlns:a16="http://schemas.microsoft.com/office/drawing/2014/main" id="{D01139B6-CAC6-4173-A6AA-7B8186ACD46A}"/>
              </a:ext>
            </a:extLst>
          </p:cNvPr>
          <p:cNvSpPr>
            <a:spLocks noGrp="1"/>
          </p:cNvSpPr>
          <p:nvPr>
            <p:ph sz="half" idx="1"/>
          </p:nvPr>
        </p:nvSpPr>
        <p:spPr>
          <a:xfrm>
            <a:off x="838200" y="1825625"/>
            <a:ext cx="5181600" cy="4351338"/>
          </a:xfrm>
        </p:spPr>
        <p:txBody>
          <a:bodyPr>
            <a:normAutofit/>
          </a:bodyPr>
          <a:lstStyle>
            <a:lvl1pPr>
              <a:defRPr sz="2000">
                <a:solidFill>
                  <a:schemeClr val="bg1"/>
                </a:solidFill>
                <a:latin typeface="CiscoSansTT ExtraLight" panose="020B0303020201020303" pitchFamily="34" charset="0"/>
              </a:defRPr>
            </a:lvl1pPr>
            <a:lvl2pPr>
              <a:defRPr sz="2000">
                <a:solidFill>
                  <a:schemeClr val="bg1"/>
                </a:solidFill>
                <a:latin typeface="CiscoSansTT ExtraLight" panose="020B0303020201020303" pitchFamily="34" charset="0"/>
              </a:defRPr>
            </a:lvl2pPr>
            <a:lvl3pPr>
              <a:defRPr sz="2000">
                <a:solidFill>
                  <a:schemeClr val="bg1"/>
                </a:solidFill>
                <a:latin typeface="CiscoSansTT ExtraLight" panose="020B0303020201020303" pitchFamily="34" charset="0"/>
              </a:defRPr>
            </a:lvl3pPr>
            <a:lvl4pPr>
              <a:defRPr sz="2000">
                <a:solidFill>
                  <a:schemeClr val="bg1"/>
                </a:solidFill>
                <a:latin typeface="CiscoSansTT ExtraLight" panose="020B0303020201020303" pitchFamily="34" charset="0"/>
              </a:defRPr>
            </a:lvl4pPr>
            <a:lvl5pPr>
              <a:defRPr sz="2000">
                <a:solidFill>
                  <a:schemeClr val="bg1"/>
                </a:solidFill>
                <a:latin typeface="CiscoSansTT ExtraLight" panose="020B0303020201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C466571-9A12-449A-8926-9BFD459589F6}"/>
              </a:ext>
            </a:extLst>
          </p:cNvPr>
          <p:cNvSpPr>
            <a:spLocks noGrp="1"/>
          </p:cNvSpPr>
          <p:nvPr>
            <p:ph sz="half" idx="2"/>
          </p:nvPr>
        </p:nvSpPr>
        <p:spPr>
          <a:xfrm>
            <a:off x="6172200" y="1825625"/>
            <a:ext cx="5181600" cy="4351338"/>
          </a:xfrm>
        </p:spPr>
        <p:txBody>
          <a:bodyPr>
            <a:normAutofit/>
          </a:bodyPr>
          <a:lstStyle>
            <a:lvl1pPr>
              <a:defRPr sz="2000">
                <a:solidFill>
                  <a:schemeClr val="bg1"/>
                </a:solidFill>
                <a:latin typeface="CiscoSansTT ExtraLight" panose="020B0303020201020303" pitchFamily="34" charset="0"/>
              </a:defRPr>
            </a:lvl1pPr>
            <a:lvl2pPr>
              <a:defRPr sz="2000">
                <a:solidFill>
                  <a:schemeClr val="bg1"/>
                </a:solidFill>
                <a:latin typeface="CiscoSansTT ExtraLight" panose="020B0303020201020303" pitchFamily="34" charset="0"/>
              </a:defRPr>
            </a:lvl2pPr>
            <a:lvl3pPr>
              <a:defRPr sz="2000">
                <a:solidFill>
                  <a:schemeClr val="bg1"/>
                </a:solidFill>
                <a:latin typeface="CiscoSansTT ExtraLight" panose="020B0303020201020303" pitchFamily="34" charset="0"/>
              </a:defRPr>
            </a:lvl3pPr>
            <a:lvl4pPr>
              <a:defRPr sz="2000">
                <a:solidFill>
                  <a:schemeClr val="bg1"/>
                </a:solidFill>
                <a:latin typeface="CiscoSansTT ExtraLight" panose="020B0303020201020303" pitchFamily="34" charset="0"/>
              </a:defRPr>
            </a:lvl4pPr>
            <a:lvl5pPr>
              <a:defRPr sz="2000">
                <a:solidFill>
                  <a:schemeClr val="bg1"/>
                </a:solidFill>
                <a:latin typeface="CiscoSansTT ExtraLight" panose="020B0303020201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101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column">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500769B-03D3-48EC-B5EC-589E2CA03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28FA02-EBAC-47E6-ABB2-26DEBA2A419A}"/>
              </a:ext>
            </a:extLst>
          </p:cNvPr>
          <p:cNvSpPr>
            <a:spLocks noGrp="1"/>
          </p:cNvSpPr>
          <p:nvPr>
            <p:ph type="title" hasCustomPrompt="1"/>
          </p:nvPr>
        </p:nvSpPr>
        <p:spPr/>
        <p:txBody>
          <a:bodyPr/>
          <a:lstStyle>
            <a:lvl1pPr>
              <a:defRPr>
                <a:solidFill>
                  <a:srgbClr val="16BBED"/>
                </a:solidFill>
                <a:latin typeface="CiscoSans ExtraLight" panose="020B0303020201020303" pitchFamily="34" charset="0"/>
              </a:defRPr>
            </a:lvl1pPr>
          </a:lstStyle>
          <a:p>
            <a:r>
              <a:rPr lang="en-US" dirty="0"/>
              <a:t>Two-column layout</a:t>
            </a:r>
          </a:p>
        </p:txBody>
      </p:sp>
      <p:sp>
        <p:nvSpPr>
          <p:cNvPr id="3" name="Content Placeholder 2">
            <a:extLst>
              <a:ext uri="{FF2B5EF4-FFF2-40B4-BE49-F238E27FC236}">
                <a16:creationId xmlns:a16="http://schemas.microsoft.com/office/drawing/2014/main" id="{D01139B6-CAC6-4173-A6AA-7B8186ACD46A}"/>
              </a:ext>
            </a:extLst>
          </p:cNvPr>
          <p:cNvSpPr>
            <a:spLocks noGrp="1"/>
          </p:cNvSpPr>
          <p:nvPr>
            <p:ph sz="half" idx="1"/>
          </p:nvPr>
        </p:nvSpPr>
        <p:spPr>
          <a:xfrm>
            <a:off x="838200" y="1825625"/>
            <a:ext cx="5181600" cy="4351338"/>
          </a:xfrm>
        </p:spPr>
        <p:txBody>
          <a:bodyPr>
            <a:normAutofit/>
          </a:bodyPr>
          <a:lstStyle>
            <a:lvl1pPr>
              <a:defRPr sz="2000">
                <a:solidFill>
                  <a:schemeClr val="bg1"/>
                </a:solidFill>
                <a:latin typeface="CiscoSansTT ExtraLight" panose="020B0303020201020303" pitchFamily="34" charset="0"/>
              </a:defRPr>
            </a:lvl1pPr>
            <a:lvl2pPr>
              <a:defRPr sz="2000">
                <a:solidFill>
                  <a:schemeClr val="bg1"/>
                </a:solidFill>
                <a:latin typeface="CiscoSansTT ExtraLight" panose="020B0303020201020303" pitchFamily="34" charset="0"/>
              </a:defRPr>
            </a:lvl2pPr>
            <a:lvl3pPr>
              <a:defRPr sz="2000">
                <a:solidFill>
                  <a:schemeClr val="bg1"/>
                </a:solidFill>
                <a:latin typeface="CiscoSansTT ExtraLight" panose="020B0303020201020303" pitchFamily="34" charset="0"/>
              </a:defRPr>
            </a:lvl3pPr>
            <a:lvl4pPr>
              <a:defRPr sz="2000">
                <a:solidFill>
                  <a:schemeClr val="bg1"/>
                </a:solidFill>
                <a:latin typeface="CiscoSansTT ExtraLight" panose="020B0303020201020303" pitchFamily="34" charset="0"/>
              </a:defRPr>
            </a:lvl4pPr>
            <a:lvl5pPr>
              <a:defRPr sz="2000">
                <a:solidFill>
                  <a:schemeClr val="bg1"/>
                </a:solidFill>
                <a:latin typeface="CiscoSansTT ExtraLight" panose="020B0303020201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C466571-9A12-449A-8926-9BFD459589F6}"/>
              </a:ext>
            </a:extLst>
          </p:cNvPr>
          <p:cNvSpPr>
            <a:spLocks noGrp="1"/>
          </p:cNvSpPr>
          <p:nvPr>
            <p:ph sz="half" idx="2"/>
          </p:nvPr>
        </p:nvSpPr>
        <p:spPr>
          <a:xfrm>
            <a:off x="6172200" y="1825625"/>
            <a:ext cx="5181600" cy="4351338"/>
          </a:xfrm>
        </p:spPr>
        <p:txBody>
          <a:bodyPr>
            <a:normAutofit/>
          </a:bodyPr>
          <a:lstStyle>
            <a:lvl1pPr>
              <a:defRPr sz="2000">
                <a:solidFill>
                  <a:schemeClr val="bg1"/>
                </a:solidFill>
                <a:latin typeface="CiscoSansTT ExtraLight" panose="020B0303020201020303" pitchFamily="34" charset="0"/>
              </a:defRPr>
            </a:lvl1pPr>
            <a:lvl2pPr>
              <a:defRPr sz="2000">
                <a:solidFill>
                  <a:schemeClr val="bg1"/>
                </a:solidFill>
                <a:latin typeface="CiscoSansTT ExtraLight" panose="020B0303020201020303" pitchFamily="34" charset="0"/>
              </a:defRPr>
            </a:lvl2pPr>
            <a:lvl3pPr>
              <a:defRPr sz="2000">
                <a:solidFill>
                  <a:schemeClr val="bg1"/>
                </a:solidFill>
                <a:latin typeface="CiscoSansTT ExtraLight" panose="020B0303020201020303" pitchFamily="34" charset="0"/>
              </a:defRPr>
            </a:lvl3pPr>
            <a:lvl4pPr>
              <a:defRPr sz="2000">
                <a:solidFill>
                  <a:schemeClr val="bg1"/>
                </a:solidFill>
                <a:latin typeface="CiscoSansTT ExtraLight" panose="020B0303020201020303" pitchFamily="34" charset="0"/>
              </a:defRPr>
            </a:lvl4pPr>
            <a:lvl5pPr>
              <a:defRPr sz="2000">
                <a:solidFill>
                  <a:schemeClr val="bg1"/>
                </a:solidFill>
                <a:latin typeface="CiscoSansTT ExtraLight" panose="020B0303020201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48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und Cha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FF02F-1D75-4C0D-AC1E-1869CCC5D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87965" cy="6855097"/>
          </a:xfrm>
          <a:prstGeom prst="rect">
            <a:avLst/>
          </a:prstGeom>
        </p:spPr>
      </p:pic>
      <p:sp>
        <p:nvSpPr>
          <p:cNvPr id="2" name="Title 1">
            <a:extLst>
              <a:ext uri="{FF2B5EF4-FFF2-40B4-BE49-F238E27FC236}">
                <a16:creationId xmlns:a16="http://schemas.microsoft.com/office/drawing/2014/main" id="{267FD1F8-72EF-45A8-B4A2-1A38821A550A}"/>
              </a:ext>
            </a:extLst>
          </p:cNvPr>
          <p:cNvSpPr>
            <a:spLocks noGrp="1"/>
          </p:cNvSpPr>
          <p:nvPr>
            <p:ph type="title" hasCustomPrompt="1"/>
          </p:nvPr>
        </p:nvSpPr>
        <p:spPr>
          <a:xfrm>
            <a:off x="219918" y="1329220"/>
            <a:ext cx="5547486" cy="3983560"/>
          </a:xfrm>
        </p:spPr>
        <p:txBody>
          <a:bodyPr>
            <a:noAutofit/>
          </a:bodyPr>
          <a:lstStyle>
            <a:lvl1pPr algn="ctr">
              <a:defRPr sz="4400">
                <a:solidFill>
                  <a:srgbClr val="0C5073"/>
                </a:solidFill>
                <a:latin typeface="CiscoSans ExtraLight" panose="020B0303020201020303" pitchFamily="34" charset="0"/>
              </a:defRPr>
            </a:lvl1pPr>
          </a:lstStyle>
          <a:p>
            <a:r>
              <a:rPr lang="en-US" dirty="0"/>
              <a:t>This is a sample headline</a:t>
            </a:r>
          </a:p>
        </p:txBody>
      </p:sp>
      <p:sp>
        <p:nvSpPr>
          <p:cNvPr id="3" name="Content Placeholder 2">
            <a:extLst>
              <a:ext uri="{FF2B5EF4-FFF2-40B4-BE49-F238E27FC236}">
                <a16:creationId xmlns:a16="http://schemas.microsoft.com/office/drawing/2014/main" id="{9753A651-3319-4B75-9370-D55AD36140CE}"/>
              </a:ext>
            </a:extLst>
          </p:cNvPr>
          <p:cNvSpPr>
            <a:spLocks noGrp="1"/>
          </p:cNvSpPr>
          <p:nvPr>
            <p:ph idx="1" hasCustomPrompt="1"/>
          </p:nvPr>
        </p:nvSpPr>
        <p:spPr>
          <a:xfrm>
            <a:off x="6543674" y="1614488"/>
            <a:ext cx="5428407" cy="4608239"/>
          </a:xfrm>
        </p:spPr>
        <p:txBody>
          <a:bodyPr>
            <a:normAutofit/>
          </a:bodyPr>
          <a:lstStyle>
            <a:lvl1pPr>
              <a:defRPr sz="2800">
                <a:solidFill>
                  <a:schemeClr val="bg1"/>
                </a:solidFill>
                <a:latin typeface="CiscoSansTT ExtraLight" panose="020B0303020201020303" pitchFamily="34" charset="0"/>
              </a:defRPr>
            </a:lvl1pPr>
            <a:lvl2pPr>
              <a:defRPr sz="2800">
                <a:solidFill>
                  <a:schemeClr val="bg1"/>
                </a:solidFill>
                <a:latin typeface="CiscoSansTT ExtraLight" panose="020B0303020201020303" pitchFamily="34" charset="0"/>
              </a:defRPr>
            </a:lvl2pPr>
            <a:lvl3pPr>
              <a:defRPr sz="2800">
                <a:solidFill>
                  <a:schemeClr val="bg1"/>
                </a:solidFill>
                <a:latin typeface="CiscoSansTT ExtraLight" panose="020B0303020201020303" pitchFamily="34" charset="0"/>
              </a:defRPr>
            </a:lvl3pPr>
            <a:lvl4pPr>
              <a:defRPr sz="2800">
                <a:solidFill>
                  <a:schemeClr val="bg1"/>
                </a:solidFill>
                <a:latin typeface="CiscoSansTT ExtraLight" panose="020B0303020201020303" pitchFamily="34" charset="0"/>
              </a:defRPr>
            </a:lvl4pPr>
            <a:lvl5pPr>
              <a:defRPr sz="2800">
                <a:solidFill>
                  <a:schemeClr val="bg1"/>
                </a:solidFill>
                <a:latin typeface="CiscoSansTT ExtraLight" panose="020B0303020201020303" pitchFamily="34" charset="0"/>
              </a:defRPr>
            </a:lvl5pPr>
          </a:lstStyle>
          <a:p>
            <a:pPr lvl="0"/>
            <a:r>
              <a:rPr lang="en-US" dirty="0"/>
              <a:t>Standard bullet slide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811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0AC36C3-B1C4-4A82-8067-AC18F1204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7" y="1451"/>
            <a:ext cx="12182066" cy="6855097"/>
          </a:xfrm>
          <a:prstGeom prst="rect">
            <a:avLst/>
          </a:prstGeom>
        </p:spPr>
      </p:pic>
      <p:sp>
        <p:nvSpPr>
          <p:cNvPr id="2" name="Title 1">
            <a:extLst>
              <a:ext uri="{FF2B5EF4-FFF2-40B4-BE49-F238E27FC236}">
                <a16:creationId xmlns:a16="http://schemas.microsoft.com/office/drawing/2014/main" id="{6628FA02-EBAC-47E6-ABB2-26DEBA2A419A}"/>
              </a:ext>
            </a:extLst>
          </p:cNvPr>
          <p:cNvSpPr>
            <a:spLocks noGrp="1"/>
          </p:cNvSpPr>
          <p:nvPr>
            <p:ph type="title" hasCustomPrompt="1"/>
          </p:nvPr>
        </p:nvSpPr>
        <p:spPr/>
        <p:txBody>
          <a:bodyPr/>
          <a:lstStyle>
            <a:lvl1pPr>
              <a:defRPr>
                <a:solidFill>
                  <a:srgbClr val="16BBED"/>
                </a:solidFill>
                <a:latin typeface="CiscoSans ExtraLight" panose="020B0303020201020303" pitchFamily="34" charset="0"/>
              </a:defRPr>
            </a:lvl1pPr>
          </a:lstStyle>
          <a:p>
            <a:r>
              <a:rPr lang="en-US" dirty="0"/>
              <a:t>Line Charts</a:t>
            </a:r>
          </a:p>
        </p:txBody>
      </p:sp>
      <p:sp>
        <p:nvSpPr>
          <p:cNvPr id="3" name="Content Placeholder 2">
            <a:extLst>
              <a:ext uri="{FF2B5EF4-FFF2-40B4-BE49-F238E27FC236}">
                <a16:creationId xmlns:a16="http://schemas.microsoft.com/office/drawing/2014/main" id="{D01139B6-CAC6-4173-A6AA-7B8186ACD46A}"/>
              </a:ext>
            </a:extLst>
          </p:cNvPr>
          <p:cNvSpPr>
            <a:spLocks noGrp="1"/>
          </p:cNvSpPr>
          <p:nvPr>
            <p:ph sz="half" idx="1"/>
          </p:nvPr>
        </p:nvSpPr>
        <p:spPr>
          <a:xfrm>
            <a:off x="838199" y="1825625"/>
            <a:ext cx="10515599" cy="4351338"/>
          </a:xfrm>
        </p:spPr>
        <p:txBody>
          <a:bodyPr>
            <a:normAutofit/>
          </a:bodyPr>
          <a:lstStyle>
            <a:lvl1pPr>
              <a:defRPr sz="2000">
                <a:solidFill>
                  <a:schemeClr val="bg1"/>
                </a:solidFill>
                <a:latin typeface="CiscoSansTT ExtraLight" panose="020B0303020201020303" pitchFamily="34" charset="0"/>
              </a:defRPr>
            </a:lvl1pPr>
            <a:lvl2pPr>
              <a:defRPr sz="2000">
                <a:solidFill>
                  <a:schemeClr val="bg1"/>
                </a:solidFill>
                <a:latin typeface="CiscoSansTT ExtraLight" panose="020B0303020201020303" pitchFamily="34" charset="0"/>
              </a:defRPr>
            </a:lvl2pPr>
            <a:lvl3pPr>
              <a:defRPr sz="2000">
                <a:solidFill>
                  <a:schemeClr val="bg1"/>
                </a:solidFill>
                <a:latin typeface="CiscoSansTT ExtraLight" panose="020B0303020201020303" pitchFamily="34" charset="0"/>
              </a:defRPr>
            </a:lvl3pPr>
            <a:lvl4pPr>
              <a:defRPr sz="2000">
                <a:solidFill>
                  <a:schemeClr val="bg1"/>
                </a:solidFill>
                <a:latin typeface="CiscoSansTT ExtraLight" panose="020B0303020201020303" pitchFamily="34" charset="0"/>
              </a:defRPr>
            </a:lvl4pPr>
            <a:lvl5pPr>
              <a:defRPr sz="2000">
                <a:solidFill>
                  <a:schemeClr val="bg1"/>
                </a:solidFill>
                <a:latin typeface="CiscoSansTT ExtraLight" panose="020B0303020201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95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79C8B-C1FE-4877-9C32-A0F47BB6F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D51CA1-ADC9-46F6-B695-BE72AF0DC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46205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0" r:id="rId5"/>
    <p:sldLayoutId id="2147483652" r:id="rId6"/>
    <p:sldLayoutId id="2147483667" r:id="rId7"/>
    <p:sldLayoutId id="2147483664" r:id="rId8"/>
    <p:sldLayoutId id="2147483663" r:id="rId9"/>
    <p:sldLayoutId id="2147483668" r:id="rId10"/>
    <p:sldLayoutId id="2147483665" r:id="rId11"/>
    <p:sldLayoutId id="2147483669" r:id="rId12"/>
    <p:sldLayoutId id="2147483661" r:id="rId13"/>
    <p:sldLayoutId id="2147483651" r:id="rId14"/>
    <p:sldLayoutId id="2147483653" r:id="rId15"/>
    <p:sldLayoutId id="2147483654" r:id="rId16"/>
    <p:sldLayoutId id="2147483655" r:id="rId17"/>
    <p:sldLayoutId id="2147483656"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12.tif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image" Target="../media/image32.wmf"/><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cisco.com/c/m/en_us/offers/sc04/2016-midyear-cybersecurity-report/index.html?POSITION=SEM&amp;COUNTRY_SITE=us&amp;CAMPAIGN=SC-04+threat-centric+security&amp;CREATIVE=SEM_SC_Security_(BMM)_(B)-Report_MSR&amp;REFERRING_SITE=Bing&amp;COUNTRY=United%20States&amp;KEYWORD=+cisco%20+2016%20+midyear%20+report&amp;KWID=p12066135158&amp;KEYCODE=001344793&amp;utm_source=bing&amp;utm_medium=cpc&amp;utm_campaign=US_SEM_SC_Security%20(BMM)%20(B)&amp;utm_term=+cisco%20+2016%20+midyear%20+report&amp;utm_content=Report_MSR&amp;dclid=CLic1a3esNICFYp7YgodYdAITQ" TargetMode="External"/><Relationship Id="rId4" Type="http://schemas.openxmlformats.org/officeDocument/2006/relationships/hyperlink" Target="http://www.cisco.com/c/dam/m/digital/en_us/Cisco_Annual_Cybersecurity_Report_2017.pdf?_ga=1.194547693.178549878.148596664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www.techvalidate.com/product-research/cisco-stealth-watch/fact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4109FFE0"/></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2EB84-2883-49C5-8C70-3034088A9668}"/>
              </a:ext>
            </a:extLst>
          </p:cNvPr>
          <p:cNvSpPr txBox="1"/>
          <p:nvPr/>
        </p:nvSpPr>
        <p:spPr>
          <a:xfrm>
            <a:off x="5853659" y="4594484"/>
            <a:ext cx="2874505" cy="369332"/>
          </a:xfrm>
          <a:prstGeom prst="rect">
            <a:avLst/>
          </a:prstGeom>
          <a:noFill/>
        </p:spPr>
        <p:txBody>
          <a:bodyPr wrap="none" rtlCol="0">
            <a:spAutoFit/>
          </a:bodyPr>
          <a:lstStyle/>
          <a:p>
            <a:r>
              <a:rPr lang="en-US" dirty="0" smtClean="0">
                <a:solidFill>
                  <a:schemeClr val="bg1"/>
                </a:solidFill>
                <a:latin typeface="CiscoSans ExtraLight" panose="020B0303020201020303" pitchFamily="34" charset="0"/>
              </a:rPr>
              <a:t>Singapore </a:t>
            </a:r>
            <a:r>
              <a:rPr lang="en-US" dirty="0">
                <a:solidFill>
                  <a:schemeClr val="bg1"/>
                </a:solidFill>
                <a:latin typeface="CiscoSans ExtraLight" panose="020B0303020201020303" pitchFamily="34" charset="0"/>
              </a:rPr>
              <a:t>. </a:t>
            </a:r>
            <a:r>
              <a:rPr lang="en-US" dirty="0" smtClean="0">
                <a:solidFill>
                  <a:schemeClr val="bg1"/>
                </a:solidFill>
                <a:latin typeface="CiscoSans ExtraLight" panose="020B0303020201020303" pitchFamily="34" charset="0"/>
              </a:rPr>
              <a:t>16 April 2019</a:t>
            </a:r>
            <a:endParaRPr lang="en-MY" dirty="0">
              <a:solidFill>
                <a:schemeClr val="bg1"/>
              </a:solidFill>
              <a:latin typeface="CiscoSans ExtraLight" panose="020B0303020201020303" pitchFamily="34" charset="0"/>
            </a:endParaRPr>
          </a:p>
        </p:txBody>
      </p:sp>
      <p:sp>
        <p:nvSpPr>
          <p:cNvPr id="3" name="TextBox 2">
            <a:extLst>
              <a:ext uri="{FF2B5EF4-FFF2-40B4-BE49-F238E27FC236}">
                <a16:creationId xmlns:a16="http://schemas.microsoft.com/office/drawing/2014/main" id="{842A2993-07C5-47A1-8D16-93723D0F50AD}"/>
              </a:ext>
            </a:extLst>
          </p:cNvPr>
          <p:cNvSpPr txBox="1"/>
          <p:nvPr/>
        </p:nvSpPr>
        <p:spPr>
          <a:xfrm>
            <a:off x="5853659" y="4963816"/>
            <a:ext cx="4144780" cy="369332"/>
          </a:xfrm>
          <a:prstGeom prst="rect">
            <a:avLst/>
          </a:prstGeom>
          <a:noFill/>
        </p:spPr>
        <p:txBody>
          <a:bodyPr wrap="square" rtlCol="0">
            <a:spAutoFit/>
          </a:bodyPr>
          <a:lstStyle/>
          <a:p>
            <a:pPr algn="ctr"/>
            <a:r>
              <a:rPr lang="en-US" dirty="0">
                <a:solidFill>
                  <a:schemeClr val="bg1"/>
                </a:solidFill>
                <a:latin typeface="CiscoSans ExtraLight" panose="020B0303020201020303" pitchFamily="34" charset="0"/>
              </a:rPr>
              <a:t>#</a:t>
            </a:r>
            <a:r>
              <a:rPr lang="en-US" dirty="0" err="1" smtClean="0">
                <a:solidFill>
                  <a:schemeClr val="bg1"/>
                </a:solidFill>
                <a:latin typeface="CiscoSans ExtraLight" panose="020B0303020201020303" pitchFamily="34" charset="0"/>
              </a:rPr>
              <a:t>CiscoConnectSG</a:t>
            </a:r>
            <a:endParaRPr lang="en-MY" dirty="0">
              <a:solidFill>
                <a:schemeClr val="bg1"/>
              </a:solidFill>
              <a:latin typeface="CiscoSans ExtraLight" panose="020B0303020201020303" pitchFamily="34" charset="0"/>
            </a:endParaRPr>
          </a:p>
        </p:txBody>
      </p:sp>
    </p:spTree>
    <p:extLst>
      <p:ext uri="{BB962C8B-B14F-4D97-AF65-F5344CB8AC3E}">
        <p14:creationId xmlns:p14="http://schemas.microsoft.com/office/powerpoint/2010/main" val="4146301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Scaling and Optimization: stitching</a:t>
            </a:r>
            <a:endParaRPr lang="en-MY" sz="2100" dirty="0">
              <a:solidFill>
                <a:schemeClr val="bg1"/>
              </a:solidFill>
            </a:endParaRPr>
          </a:p>
        </p:txBody>
      </p:sp>
      <p:pic>
        <p:nvPicPr>
          <p:cNvPr id="3" name="Picture 2"/>
          <p:cNvPicPr>
            <a:picLocks noChangeAspect="1"/>
          </p:cNvPicPr>
          <p:nvPr/>
        </p:nvPicPr>
        <p:blipFill rotWithShape="1">
          <a:blip r:embed="rId3"/>
          <a:srcRect t="-1" b="1066"/>
          <a:stretch/>
        </p:blipFill>
        <p:spPr>
          <a:xfrm>
            <a:off x="8443" y="1618720"/>
            <a:ext cx="12194846" cy="5239280"/>
          </a:xfrm>
          <a:prstGeom prst="rect">
            <a:avLst/>
          </a:prstGeom>
        </p:spPr>
      </p:pic>
    </p:spTree>
    <p:extLst>
      <p:ext uri="{BB962C8B-B14F-4D97-AF65-F5344CB8AC3E}">
        <p14:creationId xmlns:p14="http://schemas.microsoft.com/office/powerpoint/2010/main" val="137571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Scaling and Optimization: deduplication</a:t>
            </a:r>
            <a:endParaRPr lang="en-MY" sz="2100" dirty="0">
              <a:solidFill>
                <a:schemeClr val="bg1"/>
              </a:solidFill>
            </a:endParaRPr>
          </a:p>
        </p:txBody>
      </p:sp>
      <p:cxnSp>
        <p:nvCxnSpPr>
          <p:cNvPr id="239" name="Elbow Connector 238"/>
          <p:cNvCxnSpPr>
            <a:stCxn id="283" idx="6"/>
            <a:endCxn id="242" idx="6"/>
          </p:cNvCxnSpPr>
          <p:nvPr/>
        </p:nvCxnSpPr>
        <p:spPr>
          <a:xfrm flipH="1">
            <a:off x="2833270" y="2473307"/>
            <a:ext cx="60" cy="3075661"/>
          </a:xfrm>
          <a:prstGeom prst="bentConnector3">
            <a:avLst>
              <a:gd name="adj1" fmla="val -899348889"/>
            </a:avLst>
          </a:prstGeom>
          <a:ln w="12700" cap="rnd">
            <a:solidFill>
              <a:srgbClr val="01BDEC"/>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240" name="Elbow Connector 239"/>
          <p:cNvCxnSpPr>
            <a:stCxn id="283" idx="2"/>
            <a:endCxn id="242" idx="2"/>
          </p:cNvCxnSpPr>
          <p:nvPr/>
        </p:nvCxnSpPr>
        <p:spPr>
          <a:xfrm rot="10800000" flipH="1" flipV="1">
            <a:off x="2101809" y="2473307"/>
            <a:ext cx="60" cy="3075661"/>
          </a:xfrm>
          <a:prstGeom prst="bentConnector3">
            <a:avLst>
              <a:gd name="adj1" fmla="val -959555556"/>
            </a:avLst>
          </a:prstGeom>
          <a:ln w="12700" cap="rnd">
            <a:solidFill>
              <a:srgbClr val="01BDEC"/>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41" name="Group 240"/>
          <p:cNvGrpSpPr>
            <a:grpSpLocks noChangeAspect="1"/>
          </p:cNvGrpSpPr>
          <p:nvPr/>
        </p:nvGrpSpPr>
        <p:grpSpPr>
          <a:xfrm>
            <a:off x="2101869" y="5183208"/>
            <a:ext cx="731400" cy="731520"/>
            <a:chOff x="4802809" y="244489"/>
            <a:chExt cx="1188533" cy="1188720"/>
          </a:xfrm>
        </p:grpSpPr>
        <p:sp>
          <p:nvSpPr>
            <p:cNvPr id="242" name="Oval 241"/>
            <p:cNvSpPr/>
            <p:nvPr/>
          </p:nvSpPr>
          <p:spPr>
            <a:xfrm>
              <a:off x="4802809" y="244489"/>
              <a:ext cx="1188533" cy="1188720"/>
            </a:xfrm>
            <a:prstGeom prst="ellipse">
              <a:avLst/>
            </a:prstGeom>
            <a:solidFill>
              <a:srgbClr val="0F6793"/>
            </a:solidFill>
            <a:ln w="25400" cap="flat" cmpd="sng" algn="ctr">
              <a:noFill/>
              <a:prstDash val="solid"/>
            </a:ln>
            <a:effectLst/>
          </p:spPr>
          <p:txBody>
            <a:bodyPr rot="0" spcFirstLastPara="0" vertOverflow="overflow" horzOverflow="overflow" vert="horz" wrap="square" lIns="609600" tIns="60960" rIns="609600" bIns="60960" numCol="1" spcCol="0" rtlCol="0" fromWordArt="0" anchor="ctr" anchorCtr="1" forceAA="0" compatLnSpc="1">
              <a:prstTxWarp prst="textNoShape">
                <a:avLst/>
              </a:prstTxWarp>
              <a:noAutofit/>
            </a:bodyPr>
            <a:lstStyle/>
            <a:p>
              <a:pPr algn="ctr" defTabSz="914394">
                <a:defRPr/>
              </a:pPr>
              <a:endParaRPr lang="en-US" sz="2800" b="1" kern="0" dirty="0">
                <a:solidFill>
                  <a:srgbClr val="FFFFFF"/>
                </a:solidFill>
              </a:endParaRPr>
            </a:p>
          </p:txBody>
        </p:sp>
        <p:grpSp>
          <p:nvGrpSpPr>
            <p:cNvPr id="243" name="Group 221"/>
            <p:cNvGrpSpPr>
              <a:grpSpLocks noChangeAspect="1"/>
            </p:cNvGrpSpPr>
            <p:nvPr/>
          </p:nvGrpSpPr>
          <p:grpSpPr bwMode="auto">
            <a:xfrm>
              <a:off x="4937229" y="575210"/>
              <a:ext cx="919693" cy="527277"/>
              <a:chOff x="2049" y="1143"/>
              <a:chExt cx="1664" cy="954"/>
            </a:xfrm>
            <a:solidFill>
              <a:srgbClr val="005073"/>
            </a:solidFill>
          </p:grpSpPr>
          <p:sp>
            <p:nvSpPr>
              <p:cNvPr id="244" name="Freeform 222"/>
              <p:cNvSpPr>
                <a:spLocks/>
              </p:cNvSpPr>
              <p:nvPr/>
            </p:nvSpPr>
            <p:spPr bwMode="auto">
              <a:xfrm>
                <a:off x="2049" y="202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FFFFFF"/>
                  </a:solidFill>
                </a:endParaRPr>
              </a:p>
            </p:txBody>
          </p:sp>
          <p:sp>
            <p:nvSpPr>
              <p:cNvPr id="245" name="Freeform 223"/>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chemeClr val="bg1"/>
              </a:solidFill>
              <a:ln w="9525">
                <a:noFill/>
                <a:round/>
                <a:headEnd/>
                <a:tailEnd/>
              </a:ln>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FFFFFF"/>
                  </a:solidFill>
                </a:endParaRPr>
              </a:p>
            </p:txBody>
          </p:sp>
          <p:sp>
            <p:nvSpPr>
              <p:cNvPr id="246" name="Freeform 224"/>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chemeClr val="bg2"/>
              </a:solidFill>
              <a:ln w="9525">
                <a:noFill/>
                <a:round/>
                <a:headEnd/>
                <a:tailEnd/>
              </a:ln>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FFFFFF"/>
                  </a:solidFill>
                </a:endParaRPr>
              </a:p>
            </p:txBody>
          </p:sp>
        </p:grpSp>
      </p:grpSp>
      <p:sp>
        <p:nvSpPr>
          <p:cNvPr id="247" name="TextBox 51"/>
          <p:cNvSpPr txBox="1">
            <a:spLocks noChangeArrowheads="1"/>
          </p:cNvSpPr>
          <p:nvPr/>
        </p:nvSpPr>
        <p:spPr bwMode="auto">
          <a:xfrm>
            <a:off x="1881429" y="3844890"/>
            <a:ext cx="1200151" cy="24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eaLnBrk="1" hangingPunct="1">
              <a:lnSpc>
                <a:spcPct val="90000"/>
              </a:lnSpc>
            </a:pPr>
            <a:r>
              <a:rPr lang="en-US" sz="1067" dirty="0">
                <a:solidFill>
                  <a:schemeClr val="bg1"/>
                </a:solidFill>
                <a:latin typeface="CiscoSansTT ExtraLight" panose="020B0303020201020303" pitchFamily="34" charset="0"/>
              </a:rPr>
              <a:t>Router A</a:t>
            </a:r>
          </a:p>
        </p:txBody>
      </p:sp>
      <p:sp>
        <p:nvSpPr>
          <p:cNvPr id="248" name="Rectangle 247"/>
          <p:cNvSpPr/>
          <p:nvPr/>
        </p:nvSpPr>
        <p:spPr>
          <a:xfrm>
            <a:off x="1837575" y="2825822"/>
            <a:ext cx="1202573" cy="256545"/>
          </a:xfrm>
          <a:prstGeom prst="rect">
            <a:avLst/>
          </a:prstGeom>
        </p:spPr>
        <p:txBody>
          <a:bodyPr wrap="none">
            <a:spAutoFit/>
          </a:bodyPr>
          <a:lstStyle/>
          <a:p>
            <a:pPr defTabSz="608926"/>
            <a:r>
              <a:rPr lang="en-US" sz="1067" dirty="0">
                <a:solidFill>
                  <a:schemeClr val="bg1"/>
                </a:solidFill>
                <a:latin typeface="CiscoSansTT ExtraLight" panose="020B0303020201020303" pitchFamily="34" charset="0"/>
              </a:rPr>
              <a:t>10.1.1.1 port 80</a:t>
            </a:r>
          </a:p>
        </p:txBody>
      </p:sp>
      <p:sp>
        <p:nvSpPr>
          <p:cNvPr id="249" name="Rectangle 248"/>
          <p:cNvSpPr/>
          <p:nvPr/>
        </p:nvSpPr>
        <p:spPr>
          <a:xfrm>
            <a:off x="1799103" y="5900681"/>
            <a:ext cx="1284326" cy="256545"/>
          </a:xfrm>
          <a:prstGeom prst="rect">
            <a:avLst/>
          </a:prstGeom>
        </p:spPr>
        <p:txBody>
          <a:bodyPr wrap="none">
            <a:spAutoFit/>
          </a:bodyPr>
          <a:lstStyle/>
          <a:p>
            <a:pPr defTabSz="608926"/>
            <a:r>
              <a:rPr lang="en-US" sz="1067" dirty="0">
                <a:solidFill>
                  <a:schemeClr val="bg1"/>
                </a:solidFill>
                <a:latin typeface="CiscoSansTT ExtraLight" panose="020B0303020201020303" pitchFamily="34" charset="0"/>
              </a:rPr>
              <a:t>10.2.2.2 port 240</a:t>
            </a:r>
          </a:p>
        </p:txBody>
      </p:sp>
      <p:sp>
        <p:nvSpPr>
          <p:cNvPr id="250" name="TextBox 51"/>
          <p:cNvSpPr txBox="1">
            <a:spLocks noChangeArrowheads="1"/>
          </p:cNvSpPr>
          <p:nvPr/>
        </p:nvSpPr>
        <p:spPr bwMode="auto">
          <a:xfrm>
            <a:off x="3752526" y="3431737"/>
            <a:ext cx="787065" cy="24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eaLnBrk="1" hangingPunct="1">
              <a:lnSpc>
                <a:spcPct val="90000"/>
              </a:lnSpc>
            </a:pPr>
            <a:r>
              <a:rPr lang="en-US" sz="1067" dirty="0">
                <a:solidFill>
                  <a:schemeClr val="bg1"/>
                </a:solidFill>
                <a:latin typeface="CiscoSansTT ExtraLight" panose="020B0303020201020303" pitchFamily="34" charset="0"/>
              </a:rPr>
              <a:t>Router B</a:t>
            </a:r>
          </a:p>
        </p:txBody>
      </p:sp>
      <p:sp>
        <p:nvSpPr>
          <p:cNvPr id="251" name="TextBox 51"/>
          <p:cNvSpPr txBox="1">
            <a:spLocks noChangeArrowheads="1"/>
          </p:cNvSpPr>
          <p:nvPr/>
        </p:nvSpPr>
        <p:spPr bwMode="auto">
          <a:xfrm>
            <a:off x="3752526" y="4340873"/>
            <a:ext cx="787065" cy="24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eaLnBrk="1" hangingPunct="1">
              <a:lnSpc>
                <a:spcPct val="90000"/>
              </a:lnSpc>
            </a:pPr>
            <a:r>
              <a:rPr lang="en-US" sz="1067" dirty="0">
                <a:solidFill>
                  <a:schemeClr val="bg1"/>
                </a:solidFill>
                <a:latin typeface="CiscoSansTT ExtraLight" panose="020B0303020201020303" pitchFamily="34" charset="0"/>
              </a:rPr>
              <a:t>Router C</a:t>
            </a:r>
          </a:p>
        </p:txBody>
      </p:sp>
      <p:grpSp>
        <p:nvGrpSpPr>
          <p:cNvPr id="252" name="Group 251"/>
          <p:cNvGrpSpPr/>
          <p:nvPr/>
        </p:nvGrpSpPr>
        <p:grpSpPr>
          <a:xfrm>
            <a:off x="1165908" y="3601160"/>
            <a:ext cx="905451" cy="871963"/>
            <a:chOff x="4245137" y="635920"/>
            <a:chExt cx="679088" cy="653972"/>
          </a:xfrm>
        </p:grpSpPr>
        <p:grpSp>
          <p:nvGrpSpPr>
            <p:cNvPr id="253" name="Group 252"/>
            <p:cNvGrpSpPr>
              <a:grpSpLocks noChangeAspect="1"/>
            </p:cNvGrpSpPr>
            <p:nvPr/>
          </p:nvGrpSpPr>
          <p:grpSpPr>
            <a:xfrm>
              <a:off x="4245137" y="635920"/>
              <a:ext cx="548640" cy="548640"/>
              <a:chOff x="8616848" y="2032276"/>
              <a:chExt cx="228600" cy="228600"/>
            </a:xfrm>
          </p:grpSpPr>
          <p:sp>
            <p:nvSpPr>
              <p:cNvPr id="257" name="Oval 256"/>
              <p:cNvSpPr>
                <a:spLocks noChangeAspect="1"/>
              </p:cNvSpPr>
              <p:nvPr/>
            </p:nvSpPr>
            <p:spPr>
              <a:xfrm>
                <a:off x="8616848" y="2032276"/>
                <a:ext cx="228600" cy="228600"/>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58" name="Freeform 257"/>
              <p:cNvSpPr/>
              <p:nvPr/>
            </p:nvSpPr>
            <p:spPr>
              <a:xfrm rot="18900000">
                <a:off x="8642924"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59" name="Freeform 258"/>
              <p:cNvSpPr/>
              <p:nvPr/>
            </p:nvSpPr>
            <p:spPr>
              <a:xfrm rot="8100000">
                <a:off x="8759559"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60" name="Freeform 259"/>
              <p:cNvSpPr/>
              <p:nvPr/>
            </p:nvSpPr>
            <p:spPr>
              <a:xfrm rot="13500000">
                <a:off x="8701242" y="2056385"/>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61" name="Freeform 260"/>
              <p:cNvSpPr/>
              <p:nvPr/>
            </p:nvSpPr>
            <p:spPr>
              <a:xfrm rot="2700000">
                <a:off x="8701242" y="2176760"/>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grpSp>
        <p:grpSp>
          <p:nvGrpSpPr>
            <p:cNvPr id="254" name="Group 253"/>
            <p:cNvGrpSpPr/>
            <p:nvPr/>
          </p:nvGrpSpPr>
          <p:grpSpPr>
            <a:xfrm>
              <a:off x="4615932" y="981599"/>
              <a:ext cx="308293" cy="308293"/>
              <a:chOff x="5392201" y="130511"/>
              <a:chExt cx="308293" cy="308293"/>
            </a:xfrm>
          </p:grpSpPr>
          <p:sp>
            <p:nvSpPr>
              <p:cNvPr id="255" name="Oval 254"/>
              <p:cNvSpPr/>
              <p:nvPr/>
            </p:nvSpPr>
            <p:spPr>
              <a:xfrm>
                <a:off x="5392201" y="130511"/>
                <a:ext cx="308293" cy="308293"/>
              </a:xfrm>
              <a:prstGeom prst="ellipse">
                <a:avLst/>
              </a:prstGeom>
              <a:solidFill>
                <a:srgbClr val="16BB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6" name="Freeform 255"/>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262" name="Group 261"/>
          <p:cNvGrpSpPr/>
          <p:nvPr/>
        </p:nvGrpSpPr>
        <p:grpSpPr>
          <a:xfrm>
            <a:off x="3003420" y="3198521"/>
            <a:ext cx="905451" cy="871963"/>
            <a:chOff x="4245137" y="635920"/>
            <a:chExt cx="679088" cy="653972"/>
          </a:xfrm>
        </p:grpSpPr>
        <p:grpSp>
          <p:nvGrpSpPr>
            <p:cNvPr id="263" name="Group 262"/>
            <p:cNvGrpSpPr>
              <a:grpSpLocks noChangeAspect="1"/>
            </p:cNvGrpSpPr>
            <p:nvPr/>
          </p:nvGrpSpPr>
          <p:grpSpPr>
            <a:xfrm>
              <a:off x="4245137" y="635920"/>
              <a:ext cx="548640" cy="548640"/>
              <a:chOff x="8616848" y="2032276"/>
              <a:chExt cx="228600" cy="228600"/>
            </a:xfrm>
          </p:grpSpPr>
          <p:sp>
            <p:nvSpPr>
              <p:cNvPr id="267" name="Oval 266"/>
              <p:cNvSpPr>
                <a:spLocks noChangeAspect="1"/>
              </p:cNvSpPr>
              <p:nvPr/>
            </p:nvSpPr>
            <p:spPr>
              <a:xfrm>
                <a:off x="8616848" y="2032276"/>
                <a:ext cx="228600" cy="228600"/>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68" name="Freeform 267"/>
              <p:cNvSpPr/>
              <p:nvPr/>
            </p:nvSpPr>
            <p:spPr>
              <a:xfrm rot="18900000">
                <a:off x="8642924"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69" name="Freeform 268"/>
              <p:cNvSpPr/>
              <p:nvPr/>
            </p:nvSpPr>
            <p:spPr>
              <a:xfrm rot="8100000">
                <a:off x="8759559"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70" name="Freeform 269"/>
              <p:cNvSpPr/>
              <p:nvPr/>
            </p:nvSpPr>
            <p:spPr>
              <a:xfrm rot="13500000">
                <a:off x="8701242" y="2056385"/>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71" name="Freeform 270"/>
              <p:cNvSpPr/>
              <p:nvPr/>
            </p:nvSpPr>
            <p:spPr>
              <a:xfrm rot="2700000">
                <a:off x="8701242" y="2176760"/>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grpSp>
        <p:grpSp>
          <p:nvGrpSpPr>
            <p:cNvPr id="264" name="Group 263"/>
            <p:cNvGrpSpPr/>
            <p:nvPr/>
          </p:nvGrpSpPr>
          <p:grpSpPr>
            <a:xfrm>
              <a:off x="4615932" y="981599"/>
              <a:ext cx="308293" cy="308293"/>
              <a:chOff x="5392201" y="130511"/>
              <a:chExt cx="308293" cy="308293"/>
            </a:xfrm>
          </p:grpSpPr>
          <p:sp>
            <p:nvSpPr>
              <p:cNvPr id="265" name="Oval 264"/>
              <p:cNvSpPr/>
              <p:nvPr/>
            </p:nvSpPr>
            <p:spPr>
              <a:xfrm>
                <a:off x="5392201" y="130511"/>
                <a:ext cx="308293" cy="308293"/>
              </a:xfrm>
              <a:prstGeom prst="ellipse">
                <a:avLst/>
              </a:prstGeom>
              <a:solidFill>
                <a:srgbClr val="16BB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6" name="Freeform 265"/>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272" name="Group 271"/>
          <p:cNvGrpSpPr/>
          <p:nvPr/>
        </p:nvGrpSpPr>
        <p:grpSpPr>
          <a:xfrm>
            <a:off x="3003420" y="4102605"/>
            <a:ext cx="905451" cy="871963"/>
            <a:chOff x="4245137" y="635920"/>
            <a:chExt cx="679088" cy="653972"/>
          </a:xfrm>
        </p:grpSpPr>
        <p:grpSp>
          <p:nvGrpSpPr>
            <p:cNvPr id="273" name="Group 272"/>
            <p:cNvGrpSpPr>
              <a:grpSpLocks noChangeAspect="1"/>
            </p:cNvGrpSpPr>
            <p:nvPr/>
          </p:nvGrpSpPr>
          <p:grpSpPr>
            <a:xfrm>
              <a:off x="4245137" y="635920"/>
              <a:ext cx="548640" cy="548640"/>
              <a:chOff x="8616848" y="2032276"/>
              <a:chExt cx="228600" cy="228600"/>
            </a:xfrm>
          </p:grpSpPr>
          <p:sp>
            <p:nvSpPr>
              <p:cNvPr id="277" name="Oval 276"/>
              <p:cNvSpPr>
                <a:spLocks noChangeAspect="1"/>
              </p:cNvSpPr>
              <p:nvPr/>
            </p:nvSpPr>
            <p:spPr>
              <a:xfrm>
                <a:off x="8616848" y="2032276"/>
                <a:ext cx="228600" cy="228600"/>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78" name="Freeform 277"/>
              <p:cNvSpPr/>
              <p:nvPr/>
            </p:nvSpPr>
            <p:spPr>
              <a:xfrm rot="18900000">
                <a:off x="8642924"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79" name="Freeform 278"/>
              <p:cNvSpPr/>
              <p:nvPr/>
            </p:nvSpPr>
            <p:spPr>
              <a:xfrm rot="8100000">
                <a:off x="8759559"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80" name="Freeform 279"/>
              <p:cNvSpPr/>
              <p:nvPr/>
            </p:nvSpPr>
            <p:spPr>
              <a:xfrm rot="13500000">
                <a:off x="8701242" y="2056385"/>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281" name="Freeform 280"/>
              <p:cNvSpPr/>
              <p:nvPr/>
            </p:nvSpPr>
            <p:spPr>
              <a:xfrm rot="2700000">
                <a:off x="8701242" y="2176760"/>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grpSp>
        <p:grpSp>
          <p:nvGrpSpPr>
            <p:cNvPr id="274" name="Group 273"/>
            <p:cNvGrpSpPr/>
            <p:nvPr/>
          </p:nvGrpSpPr>
          <p:grpSpPr>
            <a:xfrm>
              <a:off x="4615932" y="981599"/>
              <a:ext cx="308293" cy="308293"/>
              <a:chOff x="5392201" y="130511"/>
              <a:chExt cx="308293" cy="308293"/>
            </a:xfrm>
          </p:grpSpPr>
          <p:sp>
            <p:nvSpPr>
              <p:cNvPr id="275" name="Oval 274"/>
              <p:cNvSpPr/>
              <p:nvPr/>
            </p:nvSpPr>
            <p:spPr>
              <a:xfrm>
                <a:off x="5392201" y="130511"/>
                <a:ext cx="308293" cy="308293"/>
              </a:xfrm>
              <a:prstGeom prst="ellipse">
                <a:avLst/>
              </a:prstGeom>
              <a:solidFill>
                <a:srgbClr val="16BB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6" name="Freeform 275"/>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282" name="Group 281"/>
          <p:cNvGrpSpPr/>
          <p:nvPr/>
        </p:nvGrpSpPr>
        <p:grpSpPr>
          <a:xfrm>
            <a:off x="2101809" y="2107547"/>
            <a:ext cx="731520" cy="731520"/>
            <a:chOff x="4247689" y="3669562"/>
            <a:chExt cx="548640" cy="548640"/>
          </a:xfrm>
        </p:grpSpPr>
        <p:sp>
          <p:nvSpPr>
            <p:cNvPr id="283" name="Oval 282"/>
            <p:cNvSpPr/>
            <p:nvPr/>
          </p:nvSpPr>
          <p:spPr>
            <a:xfrm>
              <a:off x="4247689" y="3669562"/>
              <a:ext cx="548640" cy="548640"/>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84" name="Group 283"/>
            <p:cNvGrpSpPr/>
            <p:nvPr/>
          </p:nvGrpSpPr>
          <p:grpSpPr>
            <a:xfrm>
              <a:off x="4416801" y="3752252"/>
              <a:ext cx="209312" cy="383266"/>
              <a:chOff x="4457929" y="4607371"/>
              <a:chExt cx="234950" cy="430212"/>
            </a:xfrm>
          </p:grpSpPr>
          <p:sp>
            <p:nvSpPr>
              <p:cNvPr id="285" name="Freeform 207"/>
              <p:cNvSpPr>
                <a:spLocks/>
              </p:cNvSpPr>
              <p:nvPr/>
            </p:nvSpPr>
            <p:spPr bwMode="auto">
              <a:xfrm>
                <a:off x="4457929" y="4607371"/>
                <a:ext cx="234950"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86" name="Line 208"/>
              <p:cNvSpPr>
                <a:spLocks noChangeShapeType="1"/>
              </p:cNvSpPr>
              <p:nvPr/>
            </p:nvSpPr>
            <p:spPr bwMode="auto">
              <a:xfrm>
                <a:off x="4516667" y="46772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87" name="Line 209"/>
              <p:cNvSpPr>
                <a:spLocks noChangeShapeType="1"/>
              </p:cNvSpPr>
              <p:nvPr/>
            </p:nvSpPr>
            <p:spPr bwMode="auto">
              <a:xfrm>
                <a:off x="4516667" y="4745483"/>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88" name="Line 210"/>
              <p:cNvSpPr>
                <a:spLocks noChangeShapeType="1"/>
              </p:cNvSpPr>
              <p:nvPr/>
            </p:nvSpPr>
            <p:spPr bwMode="auto">
              <a:xfrm>
                <a:off x="4516667" y="48169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89" name="Line 211"/>
              <p:cNvSpPr>
                <a:spLocks noChangeShapeType="1"/>
              </p:cNvSpPr>
              <p:nvPr/>
            </p:nvSpPr>
            <p:spPr bwMode="auto">
              <a:xfrm>
                <a:off x="4516667" y="488677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grpSp>
      </p:grpSp>
      <p:sp>
        <p:nvSpPr>
          <p:cNvPr id="290" name="TextBox 289">
            <a:extLst>
              <a:ext uri="{FF2B5EF4-FFF2-40B4-BE49-F238E27FC236}">
                <a16:creationId xmlns:a16="http://schemas.microsoft.com/office/drawing/2014/main" id="{41CA852D-F67D-4C0F-8391-4AC18FED502A}"/>
              </a:ext>
            </a:extLst>
          </p:cNvPr>
          <p:cNvSpPr txBox="1">
            <a:spLocks noChangeArrowheads="1"/>
          </p:cNvSpPr>
          <p:nvPr/>
        </p:nvSpPr>
        <p:spPr bwMode="auto">
          <a:xfrm>
            <a:off x="6045740" y="4181829"/>
            <a:ext cx="5657392" cy="1892539"/>
          </a:xfrm>
          <a:prstGeom prst="rect">
            <a:avLst/>
          </a:prstGeom>
          <a:noFill/>
          <a:ln w="9525">
            <a:noFill/>
            <a:miter lim="800000"/>
            <a:headEnd/>
            <a:tailEnd/>
          </a:ln>
        </p:spPr>
        <p:txBody>
          <a:bodyPr lIns="0" tIns="0" rIns="0" bIns="0">
            <a:noAutofit/>
          </a:bodyPr>
          <a:lstStyle/>
          <a:p>
            <a:pPr>
              <a:spcBef>
                <a:spcPts val="800"/>
              </a:spcBef>
            </a:pPr>
            <a:r>
              <a:rPr lang="en-US" sz="2400" dirty="0">
                <a:solidFill>
                  <a:srgbClr val="16BBED"/>
                </a:solidFill>
                <a:latin typeface="CiscoSans" panose="020B0503020201020303" pitchFamily="34" charset="0"/>
              </a:rPr>
              <a:t>Deduplication</a:t>
            </a:r>
            <a:endParaRPr lang="en-US" sz="1867" dirty="0">
              <a:solidFill>
                <a:srgbClr val="16BBED"/>
              </a:solidFill>
              <a:latin typeface="CiscoSans" panose="020B0503020201020303" pitchFamily="34" charset="0"/>
            </a:endParaRPr>
          </a:p>
          <a:p>
            <a:pPr marL="228594" indent="-228594">
              <a:spcBef>
                <a:spcPts val="800"/>
              </a:spcBef>
              <a:buFont typeface="Arial" panose="020B0604020202020204" pitchFamily="34" charset="0"/>
              <a:buChar char="•"/>
            </a:pPr>
            <a:r>
              <a:rPr lang="en-US" sz="1600" dirty="0">
                <a:solidFill>
                  <a:schemeClr val="bg1"/>
                </a:solidFill>
                <a:latin typeface="CiscoSans" panose="020B0503020201020303" pitchFamily="34" charset="0"/>
              </a:rPr>
              <a:t>Avoid false positives and misreported traffic volume</a:t>
            </a:r>
          </a:p>
          <a:p>
            <a:pPr marL="228594" indent="-228594">
              <a:spcBef>
                <a:spcPts val="800"/>
              </a:spcBef>
              <a:buFont typeface="Arial" panose="020B0604020202020204" pitchFamily="34" charset="0"/>
              <a:buChar char="•"/>
            </a:pPr>
            <a:r>
              <a:rPr lang="en-US" sz="1600" dirty="0">
                <a:solidFill>
                  <a:schemeClr val="bg1"/>
                </a:solidFill>
                <a:latin typeface="CiscoSans" panose="020B0503020201020303" pitchFamily="34" charset="0"/>
              </a:rPr>
              <a:t>Enable efficient storage of telemetry data</a:t>
            </a:r>
          </a:p>
          <a:p>
            <a:pPr marL="228594" indent="-228594">
              <a:spcBef>
                <a:spcPts val="800"/>
              </a:spcBef>
              <a:buFont typeface="Arial" panose="020B0604020202020204" pitchFamily="34" charset="0"/>
              <a:buChar char="•"/>
            </a:pPr>
            <a:r>
              <a:rPr lang="en-US" sz="1600" dirty="0">
                <a:solidFill>
                  <a:schemeClr val="bg1"/>
                </a:solidFill>
                <a:latin typeface="CiscoSans" panose="020B0503020201020303" pitchFamily="34" charset="0"/>
              </a:rPr>
              <a:t>Necessary for accurate host-level reporting </a:t>
            </a:r>
          </a:p>
          <a:p>
            <a:pPr marL="228594" indent="-228594">
              <a:spcBef>
                <a:spcPts val="800"/>
              </a:spcBef>
              <a:buFont typeface="Arial" panose="020B0604020202020204" pitchFamily="34" charset="0"/>
              <a:buChar char="•"/>
            </a:pPr>
            <a:r>
              <a:rPr lang="en-US" sz="1600" dirty="0">
                <a:solidFill>
                  <a:schemeClr val="bg1"/>
                </a:solidFill>
                <a:latin typeface="CiscoSans" panose="020B0503020201020303" pitchFamily="34" charset="0"/>
              </a:rPr>
              <a:t>No data is discarded </a:t>
            </a:r>
          </a:p>
        </p:txBody>
      </p:sp>
      <p:grpSp>
        <p:nvGrpSpPr>
          <p:cNvPr id="291" name="Group 290">
            <a:extLst>
              <a:ext uri="{FF2B5EF4-FFF2-40B4-BE49-F238E27FC236}">
                <a16:creationId xmlns:a16="http://schemas.microsoft.com/office/drawing/2014/main" id="{4CFA7096-EB69-4C71-AF9F-A5E3F9FFD99D}"/>
              </a:ext>
            </a:extLst>
          </p:cNvPr>
          <p:cNvGrpSpPr/>
          <p:nvPr/>
        </p:nvGrpSpPr>
        <p:grpSpPr>
          <a:xfrm>
            <a:off x="4976009" y="2109324"/>
            <a:ext cx="4413879" cy="552515"/>
            <a:chOff x="563881" y="2099028"/>
            <a:chExt cx="3310409" cy="414386"/>
          </a:xfrm>
          <a:solidFill>
            <a:srgbClr val="0F6793"/>
          </a:solidFill>
        </p:grpSpPr>
        <p:sp>
          <p:nvSpPr>
            <p:cNvPr id="292" name="Freeform 6">
              <a:extLst>
                <a:ext uri="{FF2B5EF4-FFF2-40B4-BE49-F238E27FC236}">
                  <a16:creationId xmlns:a16="http://schemas.microsoft.com/office/drawing/2014/main" id="{CFD36ACB-BAE5-42CD-B3EB-CDCB31C3B34A}"/>
                </a:ext>
              </a:extLst>
            </p:cNvPr>
            <p:cNvSpPr>
              <a:spLocks/>
            </p:cNvSpPr>
            <p:nvPr/>
          </p:nvSpPr>
          <p:spPr bwMode="auto">
            <a:xfrm>
              <a:off x="563881" y="2099028"/>
              <a:ext cx="3310409" cy="414386"/>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a:endParaRPr lang="en-US" sz="2400">
                <a:solidFill>
                  <a:schemeClr val="tx2"/>
                </a:solidFill>
              </a:endParaRPr>
            </a:p>
          </p:txBody>
        </p:sp>
        <p:sp>
          <p:nvSpPr>
            <p:cNvPr id="293" name="TextBox 292">
              <a:extLst>
                <a:ext uri="{FF2B5EF4-FFF2-40B4-BE49-F238E27FC236}">
                  <a16:creationId xmlns:a16="http://schemas.microsoft.com/office/drawing/2014/main" id="{52CBF563-F65E-4885-9547-A25893B2B199}"/>
                </a:ext>
              </a:extLst>
            </p:cNvPr>
            <p:cNvSpPr txBox="1"/>
            <p:nvPr/>
          </p:nvSpPr>
          <p:spPr>
            <a:xfrm>
              <a:off x="711538" y="2167722"/>
              <a:ext cx="3015095" cy="253916"/>
            </a:xfrm>
            <a:prstGeom prst="rect">
              <a:avLst/>
            </a:prstGeom>
            <a:grpFill/>
          </p:spPr>
          <p:txBody>
            <a:bodyPr wrap="square" rtlCol="0">
              <a:spAutoFit/>
            </a:bodyPr>
            <a:lstStyle/>
            <a:p>
              <a:pPr algn="ctr"/>
              <a:r>
                <a:rPr lang="en-US" sz="1600" dirty="0">
                  <a:solidFill>
                    <a:schemeClr val="bg2"/>
                  </a:solidFill>
                  <a:latin typeface="CiscoSans" panose="020B0503020201020303" pitchFamily="34" charset="0"/>
                </a:rPr>
                <a:t>Router A: 10.1.1.1:80  </a:t>
              </a:r>
              <a:r>
                <a:rPr lang="en-US" sz="1600" dirty="0">
                  <a:solidFill>
                    <a:schemeClr val="bg2"/>
                  </a:solidFill>
                  <a:latin typeface="CiscoSans" panose="020B0503020201020303" pitchFamily="34" charset="0"/>
                  <a:sym typeface="Wingdings" panose="05000000000000000000" pitchFamily="2" charset="2"/>
                </a:rPr>
                <a:t> </a:t>
              </a:r>
              <a:r>
                <a:rPr lang="en-US" sz="1600" dirty="0">
                  <a:solidFill>
                    <a:schemeClr val="bg2"/>
                  </a:solidFill>
                  <a:latin typeface="CiscoSans" panose="020B0503020201020303" pitchFamily="34" charset="0"/>
                </a:rPr>
                <a:t>10.2.2.2:1024</a:t>
              </a:r>
            </a:p>
          </p:txBody>
        </p:sp>
      </p:grpSp>
      <p:grpSp>
        <p:nvGrpSpPr>
          <p:cNvPr id="294" name="Group 293">
            <a:extLst>
              <a:ext uri="{FF2B5EF4-FFF2-40B4-BE49-F238E27FC236}">
                <a16:creationId xmlns:a16="http://schemas.microsoft.com/office/drawing/2014/main" id="{30A51EA7-B828-4359-B843-1A086A1A579D}"/>
              </a:ext>
            </a:extLst>
          </p:cNvPr>
          <p:cNvGrpSpPr/>
          <p:nvPr/>
        </p:nvGrpSpPr>
        <p:grpSpPr>
          <a:xfrm>
            <a:off x="4976009" y="2775131"/>
            <a:ext cx="4413879" cy="552515"/>
            <a:chOff x="563881" y="2099028"/>
            <a:chExt cx="3310409" cy="414386"/>
          </a:xfrm>
          <a:solidFill>
            <a:srgbClr val="0F6793"/>
          </a:solidFill>
        </p:grpSpPr>
        <p:sp>
          <p:nvSpPr>
            <p:cNvPr id="295" name="Freeform 6">
              <a:extLst>
                <a:ext uri="{FF2B5EF4-FFF2-40B4-BE49-F238E27FC236}">
                  <a16:creationId xmlns:a16="http://schemas.microsoft.com/office/drawing/2014/main" id="{AD90D28A-B886-4236-97D3-7E12D4F39B17}"/>
                </a:ext>
              </a:extLst>
            </p:cNvPr>
            <p:cNvSpPr>
              <a:spLocks/>
            </p:cNvSpPr>
            <p:nvPr/>
          </p:nvSpPr>
          <p:spPr bwMode="auto">
            <a:xfrm>
              <a:off x="563881" y="2099028"/>
              <a:ext cx="3310409" cy="414386"/>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a:endParaRPr lang="en-US" sz="2400">
                <a:solidFill>
                  <a:schemeClr val="tx2"/>
                </a:solidFill>
              </a:endParaRPr>
            </a:p>
          </p:txBody>
        </p:sp>
        <p:sp>
          <p:nvSpPr>
            <p:cNvPr id="296" name="TextBox 295">
              <a:extLst>
                <a:ext uri="{FF2B5EF4-FFF2-40B4-BE49-F238E27FC236}">
                  <a16:creationId xmlns:a16="http://schemas.microsoft.com/office/drawing/2014/main" id="{D44169AD-AEF7-4A44-96C0-49AB2B724617}"/>
                </a:ext>
              </a:extLst>
            </p:cNvPr>
            <p:cNvSpPr txBox="1"/>
            <p:nvPr/>
          </p:nvSpPr>
          <p:spPr>
            <a:xfrm>
              <a:off x="711538" y="2167722"/>
              <a:ext cx="3015095" cy="253916"/>
            </a:xfrm>
            <a:prstGeom prst="rect">
              <a:avLst/>
            </a:prstGeom>
            <a:grpFill/>
          </p:spPr>
          <p:txBody>
            <a:bodyPr wrap="square" rtlCol="0">
              <a:spAutoFit/>
            </a:bodyPr>
            <a:lstStyle/>
            <a:p>
              <a:pPr algn="ctr"/>
              <a:r>
                <a:rPr lang="en-US" sz="1600" dirty="0">
                  <a:solidFill>
                    <a:schemeClr val="bg2"/>
                  </a:solidFill>
                  <a:latin typeface="CiscoSans" panose="020B0503020201020303" pitchFamily="34" charset="0"/>
                </a:rPr>
                <a:t>Router B: 10.2.2.2:1024 </a:t>
              </a:r>
              <a:r>
                <a:rPr lang="en-US" sz="1600" dirty="0">
                  <a:solidFill>
                    <a:schemeClr val="bg2"/>
                  </a:solidFill>
                  <a:latin typeface="CiscoSans" panose="020B0503020201020303" pitchFamily="34" charset="0"/>
                  <a:sym typeface="Wingdings" panose="05000000000000000000" pitchFamily="2" charset="2"/>
                </a:rPr>
                <a:t></a:t>
              </a:r>
              <a:r>
                <a:rPr lang="en-US" sz="1600" dirty="0">
                  <a:solidFill>
                    <a:schemeClr val="bg2"/>
                  </a:solidFill>
                  <a:latin typeface="CiscoSans" panose="020B0503020201020303" pitchFamily="34" charset="0"/>
                </a:rPr>
                <a:t> 10.1.1.1:80</a:t>
              </a:r>
            </a:p>
          </p:txBody>
        </p:sp>
      </p:grpSp>
      <p:grpSp>
        <p:nvGrpSpPr>
          <p:cNvPr id="297" name="Group 296">
            <a:extLst>
              <a:ext uri="{FF2B5EF4-FFF2-40B4-BE49-F238E27FC236}">
                <a16:creationId xmlns:a16="http://schemas.microsoft.com/office/drawing/2014/main" id="{9440D80F-DFE1-4D6E-8B82-57595C2A3652}"/>
              </a:ext>
            </a:extLst>
          </p:cNvPr>
          <p:cNvGrpSpPr/>
          <p:nvPr/>
        </p:nvGrpSpPr>
        <p:grpSpPr>
          <a:xfrm>
            <a:off x="4976009" y="3449175"/>
            <a:ext cx="4413879" cy="552515"/>
            <a:chOff x="563881" y="2099028"/>
            <a:chExt cx="3310409" cy="414386"/>
          </a:xfrm>
          <a:solidFill>
            <a:srgbClr val="0F6793"/>
          </a:solidFill>
        </p:grpSpPr>
        <p:sp>
          <p:nvSpPr>
            <p:cNvPr id="298" name="Freeform 6">
              <a:extLst>
                <a:ext uri="{FF2B5EF4-FFF2-40B4-BE49-F238E27FC236}">
                  <a16:creationId xmlns:a16="http://schemas.microsoft.com/office/drawing/2014/main" id="{7C066997-4CED-4720-8282-9AB217928909}"/>
                </a:ext>
              </a:extLst>
            </p:cNvPr>
            <p:cNvSpPr>
              <a:spLocks/>
            </p:cNvSpPr>
            <p:nvPr/>
          </p:nvSpPr>
          <p:spPr bwMode="auto">
            <a:xfrm>
              <a:off x="563881" y="2099028"/>
              <a:ext cx="3310409" cy="414386"/>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a:endParaRPr lang="en-US" sz="2400">
                <a:solidFill>
                  <a:schemeClr val="tx2"/>
                </a:solidFill>
              </a:endParaRPr>
            </a:p>
          </p:txBody>
        </p:sp>
        <p:sp>
          <p:nvSpPr>
            <p:cNvPr id="299" name="TextBox 298">
              <a:extLst>
                <a:ext uri="{FF2B5EF4-FFF2-40B4-BE49-F238E27FC236}">
                  <a16:creationId xmlns:a16="http://schemas.microsoft.com/office/drawing/2014/main" id="{A2131845-7057-42B1-9D2D-A1E907D7A5CE}"/>
                </a:ext>
              </a:extLst>
            </p:cNvPr>
            <p:cNvSpPr txBox="1"/>
            <p:nvPr/>
          </p:nvSpPr>
          <p:spPr>
            <a:xfrm>
              <a:off x="711538" y="2167722"/>
              <a:ext cx="3015095" cy="253916"/>
            </a:xfrm>
            <a:prstGeom prst="rect">
              <a:avLst/>
            </a:prstGeom>
            <a:grpFill/>
          </p:spPr>
          <p:txBody>
            <a:bodyPr wrap="square" rtlCol="0">
              <a:spAutoFit/>
            </a:bodyPr>
            <a:lstStyle/>
            <a:p>
              <a:pPr algn="ctr"/>
              <a:r>
                <a:rPr lang="en-US" sz="1600" dirty="0">
                  <a:solidFill>
                    <a:schemeClr val="bg2"/>
                  </a:solidFill>
                  <a:latin typeface="+mj-lt"/>
                </a:rPr>
                <a:t>Router C: 10.2.2.2:1024 </a:t>
              </a:r>
              <a:r>
                <a:rPr lang="en-US" sz="1600" dirty="0">
                  <a:solidFill>
                    <a:schemeClr val="bg2"/>
                  </a:solidFill>
                  <a:sym typeface="Wingdings" panose="05000000000000000000" pitchFamily="2" charset="2"/>
                </a:rPr>
                <a:t></a:t>
              </a:r>
              <a:r>
                <a:rPr lang="en-US" sz="1600" dirty="0">
                  <a:solidFill>
                    <a:schemeClr val="bg2"/>
                  </a:solidFill>
                  <a:latin typeface="+mj-lt"/>
                </a:rPr>
                <a:t> 10.1.1.1:80</a:t>
              </a:r>
            </a:p>
          </p:txBody>
        </p:sp>
      </p:grpSp>
      <p:grpSp>
        <p:nvGrpSpPr>
          <p:cNvPr id="300" name="Group 299">
            <a:extLst>
              <a:ext uri="{FF2B5EF4-FFF2-40B4-BE49-F238E27FC236}">
                <a16:creationId xmlns:a16="http://schemas.microsoft.com/office/drawing/2014/main" id="{8A306AD2-CA07-40ED-86B0-DAFDED713A7A}"/>
              </a:ext>
            </a:extLst>
          </p:cNvPr>
          <p:cNvGrpSpPr/>
          <p:nvPr/>
        </p:nvGrpSpPr>
        <p:grpSpPr>
          <a:xfrm>
            <a:off x="4996289" y="3447282"/>
            <a:ext cx="4413879" cy="552515"/>
            <a:chOff x="563881" y="2099028"/>
            <a:chExt cx="3310409" cy="414386"/>
          </a:xfrm>
          <a:solidFill>
            <a:schemeClr val="bg1">
              <a:lumMod val="75000"/>
            </a:schemeClr>
          </a:solidFill>
        </p:grpSpPr>
        <p:sp>
          <p:nvSpPr>
            <p:cNvPr id="301" name="Freeform 6">
              <a:extLst>
                <a:ext uri="{FF2B5EF4-FFF2-40B4-BE49-F238E27FC236}">
                  <a16:creationId xmlns:a16="http://schemas.microsoft.com/office/drawing/2014/main" id="{E3704B17-ACC3-44DA-8C4E-2AC2328A013D}"/>
                </a:ext>
              </a:extLst>
            </p:cNvPr>
            <p:cNvSpPr>
              <a:spLocks/>
            </p:cNvSpPr>
            <p:nvPr/>
          </p:nvSpPr>
          <p:spPr bwMode="auto">
            <a:xfrm>
              <a:off x="563881" y="2099028"/>
              <a:ext cx="3310409" cy="414386"/>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a:endParaRPr lang="en-US" sz="2400">
                <a:solidFill>
                  <a:schemeClr val="tx2"/>
                </a:solidFill>
              </a:endParaRPr>
            </a:p>
          </p:txBody>
        </p:sp>
        <p:sp>
          <p:nvSpPr>
            <p:cNvPr id="302" name="TextBox 301">
              <a:extLst>
                <a:ext uri="{FF2B5EF4-FFF2-40B4-BE49-F238E27FC236}">
                  <a16:creationId xmlns:a16="http://schemas.microsoft.com/office/drawing/2014/main" id="{2D21D6BC-2F95-4C84-A4C5-ED112D03F93E}"/>
                </a:ext>
              </a:extLst>
            </p:cNvPr>
            <p:cNvSpPr txBox="1"/>
            <p:nvPr/>
          </p:nvSpPr>
          <p:spPr>
            <a:xfrm>
              <a:off x="711538" y="2167721"/>
              <a:ext cx="3015095" cy="253916"/>
            </a:xfrm>
            <a:prstGeom prst="rect">
              <a:avLst/>
            </a:prstGeom>
            <a:grpFill/>
          </p:spPr>
          <p:txBody>
            <a:bodyPr wrap="square" rtlCol="0">
              <a:spAutoFit/>
            </a:bodyPr>
            <a:lstStyle/>
            <a:p>
              <a:pPr algn="ctr"/>
              <a:r>
                <a:rPr lang="en-US" sz="1600" dirty="0">
                  <a:solidFill>
                    <a:schemeClr val="tx1">
                      <a:lumMod val="75000"/>
                      <a:lumOff val="25000"/>
                    </a:schemeClr>
                  </a:solidFill>
                  <a:latin typeface="CiscoSans" panose="020B0503020201020303" pitchFamily="34" charset="0"/>
                </a:rPr>
                <a:t>Router C: 10.2.2.2:1024 </a:t>
              </a:r>
              <a:r>
                <a:rPr lang="en-US" sz="1600" dirty="0">
                  <a:solidFill>
                    <a:schemeClr val="tx1">
                      <a:lumMod val="75000"/>
                      <a:lumOff val="25000"/>
                    </a:schemeClr>
                  </a:solidFill>
                  <a:latin typeface="CiscoSans" panose="020B0503020201020303" pitchFamily="34" charset="0"/>
                  <a:sym typeface="Wingdings" panose="05000000000000000000" pitchFamily="2" charset="2"/>
                </a:rPr>
                <a:t></a:t>
              </a:r>
              <a:r>
                <a:rPr lang="en-US" sz="1600" dirty="0">
                  <a:solidFill>
                    <a:schemeClr val="tx1">
                      <a:lumMod val="75000"/>
                      <a:lumOff val="25000"/>
                    </a:schemeClr>
                  </a:solidFill>
                  <a:latin typeface="CiscoSans" panose="020B0503020201020303" pitchFamily="34" charset="0"/>
                </a:rPr>
                <a:t> 10.1.1.1:80</a:t>
              </a:r>
            </a:p>
          </p:txBody>
        </p:sp>
      </p:grpSp>
      <p:grpSp>
        <p:nvGrpSpPr>
          <p:cNvPr id="303" name="Group 302">
            <a:extLst>
              <a:ext uri="{FF2B5EF4-FFF2-40B4-BE49-F238E27FC236}">
                <a16:creationId xmlns:a16="http://schemas.microsoft.com/office/drawing/2014/main" id="{FE6D2E7D-BCE1-441B-A4E9-99D6EB815EAD}"/>
              </a:ext>
            </a:extLst>
          </p:cNvPr>
          <p:cNvGrpSpPr/>
          <p:nvPr/>
        </p:nvGrpSpPr>
        <p:grpSpPr>
          <a:xfrm rot="5400000">
            <a:off x="4700636" y="4917322"/>
            <a:ext cx="2115433" cy="138545"/>
            <a:chOff x="4720080" y="4495800"/>
            <a:chExt cx="1586575" cy="103909"/>
          </a:xfrm>
        </p:grpSpPr>
        <p:cxnSp>
          <p:nvCxnSpPr>
            <p:cNvPr id="304" name="Straight Connector 303">
              <a:extLst>
                <a:ext uri="{FF2B5EF4-FFF2-40B4-BE49-F238E27FC236}">
                  <a16:creationId xmlns:a16="http://schemas.microsoft.com/office/drawing/2014/main" id="{488C8D9E-B875-44CA-97ED-09494FADAA5E}"/>
                </a:ext>
              </a:extLst>
            </p:cNvPr>
            <p:cNvCxnSpPr>
              <a:cxnSpLocks/>
            </p:cNvCxnSpPr>
            <p:nvPr/>
          </p:nvCxnSpPr>
          <p:spPr>
            <a:xfrm rot="16200000" flipV="1">
              <a:off x="5552279" y="3793378"/>
              <a:ext cx="0" cy="1508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a:extLst>
                <a:ext uri="{FF2B5EF4-FFF2-40B4-BE49-F238E27FC236}">
                  <a16:creationId xmlns:a16="http://schemas.microsoft.com/office/drawing/2014/main" id="{F5A5E9F2-5F67-4A83-AFB8-0BDEC39186AB}"/>
                </a:ext>
              </a:extLst>
            </p:cNvPr>
            <p:cNvSpPr/>
            <p:nvPr/>
          </p:nvSpPr>
          <p:spPr>
            <a:xfrm flipH="1">
              <a:off x="4720080" y="4495800"/>
              <a:ext cx="103909" cy="103909"/>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grpSp>
      <p:sp>
        <p:nvSpPr>
          <p:cNvPr id="306" name="Rectangle 305">
            <a:extLst>
              <a:ext uri="{FF2B5EF4-FFF2-40B4-BE49-F238E27FC236}">
                <a16:creationId xmlns:a16="http://schemas.microsoft.com/office/drawing/2014/main" id="{E2EA59E0-86B9-4E6D-9BD6-E4916C0BFBB8}"/>
              </a:ext>
            </a:extLst>
          </p:cNvPr>
          <p:cNvSpPr/>
          <p:nvPr/>
        </p:nvSpPr>
        <p:spPr>
          <a:xfrm>
            <a:off x="9761361" y="3206892"/>
            <a:ext cx="1181734" cy="338554"/>
          </a:xfrm>
          <a:prstGeom prst="rect">
            <a:avLst/>
          </a:prstGeom>
        </p:spPr>
        <p:txBody>
          <a:bodyPr wrap="none">
            <a:spAutoFit/>
          </a:bodyPr>
          <a:lstStyle/>
          <a:p>
            <a:r>
              <a:rPr lang="en-US" sz="1600" dirty="0">
                <a:solidFill>
                  <a:schemeClr val="bg1"/>
                </a:solidFill>
                <a:latin typeface="CiscoSans" panose="020B0503020201020303" pitchFamily="34" charset="0"/>
              </a:rPr>
              <a:t>Duplicates</a:t>
            </a:r>
          </a:p>
        </p:txBody>
      </p:sp>
      <p:sp>
        <p:nvSpPr>
          <p:cNvPr id="307" name="Oval 306">
            <a:extLst>
              <a:ext uri="{FF2B5EF4-FFF2-40B4-BE49-F238E27FC236}">
                <a16:creationId xmlns:a16="http://schemas.microsoft.com/office/drawing/2014/main" id="{0E64D903-5C4D-4D1E-AFA1-B97AEF474A37}"/>
              </a:ext>
            </a:extLst>
          </p:cNvPr>
          <p:cNvSpPr/>
          <p:nvPr/>
        </p:nvSpPr>
        <p:spPr>
          <a:xfrm>
            <a:off x="9318668" y="3669554"/>
            <a:ext cx="111781" cy="1117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308" name="Oval 307">
            <a:extLst>
              <a:ext uri="{FF2B5EF4-FFF2-40B4-BE49-F238E27FC236}">
                <a16:creationId xmlns:a16="http://schemas.microsoft.com/office/drawing/2014/main" id="{B406CE88-81A9-47FA-9062-AFEF329248EA}"/>
              </a:ext>
            </a:extLst>
          </p:cNvPr>
          <p:cNvSpPr/>
          <p:nvPr/>
        </p:nvSpPr>
        <p:spPr>
          <a:xfrm>
            <a:off x="9318668" y="2995510"/>
            <a:ext cx="111781" cy="1117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cxnSp>
        <p:nvCxnSpPr>
          <p:cNvPr id="309" name="Connector: Elbow 107">
            <a:extLst>
              <a:ext uri="{FF2B5EF4-FFF2-40B4-BE49-F238E27FC236}">
                <a16:creationId xmlns:a16="http://schemas.microsoft.com/office/drawing/2014/main" id="{BD025161-6EF1-4D06-81C1-EED5254B4E58}"/>
              </a:ext>
            </a:extLst>
          </p:cNvPr>
          <p:cNvCxnSpPr>
            <a:cxnSpLocks/>
            <a:stCxn id="308" idx="6"/>
            <a:endCxn id="307" idx="6"/>
          </p:cNvCxnSpPr>
          <p:nvPr/>
        </p:nvCxnSpPr>
        <p:spPr>
          <a:xfrm>
            <a:off x="9430450" y="3051387"/>
            <a:ext cx="16933" cy="674044"/>
          </a:xfrm>
          <a:prstGeom prst="bentConnector3">
            <a:avLst>
              <a:gd name="adj1" fmla="val 1800000"/>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9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wipe(up)">
                                      <p:cBhvr>
                                        <p:cTn id="7" dur="500"/>
                                        <p:tgtEl>
                                          <p:spTgt spid="2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1"/>
                                        </p:tgtEl>
                                        <p:attrNameLst>
                                          <p:attrName>style.visibility</p:attrName>
                                        </p:attrNameLst>
                                      </p:cBhvr>
                                      <p:to>
                                        <p:strVal val="visible"/>
                                      </p:to>
                                    </p:set>
                                    <p:animEffect transition="in" filter="fade">
                                      <p:cBhvr>
                                        <p:cTn id="11" dur="500"/>
                                        <p:tgtEl>
                                          <p:spTgt spid="29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wipe(down)">
                                      <p:cBhvr>
                                        <p:cTn id="16" dur="500"/>
                                        <p:tgtEl>
                                          <p:spTgt spid="23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4"/>
                                        </p:tgtEl>
                                        <p:attrNameLst>
                                          <p:attrName>style.visibility</p:attrName>
                                        </p:attrNameLst>
                                      </p:cBhvr>
                                      <p:to>
                                        <p:strVal val="visible"/>
                                      </p:to>
                                    </p:set>
                                    <p:animEffect transition="in" filter="fade">
                                      <p:cBhvr>
                                        <p:cTn id="20" dur="500"/>
                                        <p:tgtEl>
                                          <p:spTgt spid="294"/>
                                        </p:tgtEl>
                                      </p:cBhvr>
                                    </p:animEffect>
                                  </p:childTnLst>
                                </p:cTn>
                              </p:par>
                              <p:par>
                                <p:cTn id="21" presetID="10" presetClass="entr" presetSubtype="0" fill="hold" nodeType="withEffect">
                                  <p:stCondLst>
                                    <p:cond delay="250"/>
                                  </p:stCondLst>
                                  <p:childTnLst>
                                    <p:set>
                                      <p:cBhvr>
                                        <p:cTn id="22" dur="1" fill="hold">
                                          <p:stCondLst>
                                            <p:cond delay="0"/>
                                          </p:stCondLst>
                                        </p:cTn>
                                        <p:tgtEl>
                                          <p:spTgt spid="297"/>
                                        </p:tgtEl>
                                        <p:attrNameLst>
                                          <p:attrName>style.visibility</p:attrName>
                                        </p:attrNameLst>
                                      </p:cBhvr>
                                      <p:to>
                                        <p:strVal val="visible"/>
                                      </p:to>
                                    </p:set>
                                    <p:animEffect transition="in" filter="fade">
                                      <p:cBhvr>
                                        <p:cTn id="23" dur="500"/>
                                        <p:tgtEl>
                                          <p:spTgt spid="297"/>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09"/>
                                        </p:tgtEl>
                                        <p:attrNameLst>
                                          <p:attrName>style.visibility</p:attrName>
                                        </p:attrNameLst>
                                      </p:cBhvr>
                                      <p:to>
                                        <p:strVal val="visible"/>
                                      </p:to>
                                    </p:set>
                                    <p:animEffect transition="in" filter="fade">
                                      <p:cBhvr>
                                        <p:cTn id="27" dur="500"/>
                                        <p:tgtEl>
                                          <p:spTgt spid="30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fade">
                                      <p:cBhvr>
                                        <p:cTn id="30" dur="500"/>
                                        <p:tgtEl>
                                          <p:spTgt spid="3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7"/>
                                        </p:tgtEl>
                                        <p:attrNameLst>
                                          <p:attrName>style.visibility</p:attrName>
                                        </p:attrNameLst>
                                      </p:cBhvr>
                                      <p:to>
                                        <p:strVal val="visible"/>
                                      </p:to>
                                    </p:set>
                                    <p:animEffect transition="in" filter="fade">
                                      <p:cBhvr>
                                        <p:cTn id="33" dur="500"/>
                                        <p:tgtEl>
                                          <p:spTgt spid="30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8"/>
                                        </p:tgtEl>
                                        <p:attrNameLst>
                                          <p:attrName>style.visibility</p:attrName>
                                        </p:attrNameLst>
                                      </p:cBhvr>
                                      <p:to>
                                        <p:strVal val="visible"/>
                                      </p:to>
                                    </p:set>
                                    <p:animEffect transition="in" filter="fade">
                                      <p:cBhvr>
                                        <p:cTn id="36" dur="500"/>
                                        <p:tgtEl>
                                          <p:spTgt spid="30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3"/>
                                        </p:tgtEl>
                                        <p:attrNameLst>
                                          <p:attrName>style.visibility</p:attrName>
                                        </p:attrNameLst>
                                      </p:cBhvr>
                                      <p:to>
                                        <p:strVal val="visible"/>
                                      </p:to>
                                    </p:set>
                                    <p:animEffect transition="in" filter="fade">
                                      <p:cBhvr>
                                        <p:cTn id="41" dur="500"/>
                                        <p:tgtEl>
                                          <p:spTgt spid="30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0"/>
                                        </p:tgtEl>
                                        <p:attrNameLst>
                                          <p:attrName>style.visibility</p:attrName>
                                        </p:attrNameLst>
                                      </p:cBhvr>
                                      <p:to>
                                        <p:strVal val="visible"/>
                                      </p:to>
                                    </p:set>
                                    <p:animEffect transition="in" filter="fade">
                                      <p:cBhvr>
                                        <p:cTn id="44" dur="500"/>
                                        <p:tgtEl>
                                          <p:spTgt spid="290"/>
                                        </p:tgtEl>
                                      </p:cBhvr>
                                    </p:animEffect>
                                  </p:childTnLst>
                                </p:cTn>
                              </p:par>
                              <p:par>
                                <p:cTn id="45" presetID="10" presetClass="entr" presetSubtype="0" fill="hold" nodeType="withEffect">
                                  <p:stCondLst>
                                    <p:cond delay="0"/>
                                  </p:stCondLst>
                                  <p:childTnLst>
                                    <p:set>
                                      <p:cBhvr>
                                        <p:cTn id="46" dur="1" fill="hold">
                                          <p:stCondLst>
                                            <p:cond delay="0"/>
                                          </p:stCondLst>
                                        </p:cTn>
                                        <p:tgtEl>
                                          <p:spTgt spid="300"/>
                                        </p:tgtEl>
                                        <p:attrNameLst>
                                          <p:attrName>style.visibility</p:attrName>
                                        </p:attrNameLst>
                                      </p:cBhvr>
                                      <p:to>
                                        <p:strVal val="visible"/>
                                      </p:to>
                                    </p:set>
                                    <p:animEffect transition="in" filter="fade">
                                      <p:cBhvr>
                                        <p:cTn id="47"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306" grpId="0"/>
      <p:bldP spid="307" grpId="0" animBg="1"/>
      <p:bldP spid="3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C805-D1CF-494C-8484-85AFCC993B84}"/>
              </a:ext>
            </a:extLst>
          </p:cNvPr>
          <p:cNvSpPr>
            <a:spLocks noGrp="1"/>
          </p:cNvSpPr>
          <p:nvPr>
            <p:ph type="ctrTitle"/>
          </p:nvPr>
        </p:nvSpPr>
        <p:spPr/>
        <p:txBody>
          <a:bodyPr/>
          <a:lstStyle/>
          <a:p>
            <a:r>
              <a:rPr lang="en-US" i="0" dirty="0"/>
              <a:t>Industry-leading</a:t>
            </a:r>
            <a:br>
              <a:rPr lang="en-US" i="0" dirty="0"/>
            </a:br>
            <a:r>
              <a:rPr lang="en-US" i="0" dirty="0"/>
              <a:t>Security Analytics</a:t>
            </a:r>
          </a:p>
        </p:txBody>
      </p:sp>
    </p:spTree>
    <p:extLst>
      <p:ext uri="{BB962C8B-B14F-4D97-AF65-F5344CB8AC3E}">
        <p14:creationId xmlns:p14="http://schemas.microsoft.com/office/powerpoint/2010/main" val="3613837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Anomaly detection using behavioral </a:t>
            </a:r>
            <a:r>
              <a:rPr lang="en-US" sz="3800" dirty="0" smtClean="0"/>
              <a:t/>
            </a:r>
            <a:br>
              <a:rPr lang="en-US" sz="3800" dirty="0" smtClean="0"/>
            </a:br>
            <a:r>
              <a:rPr lang="en-US" sz="3800" dirty="0" smtClean="0"/>
              <a:t>modeling</a:t>
            </a:r>
            <a:endParaRPr lang="en-MY" sz="2100" dirty="0">
              <a:solidFill>
                <a:schemeClr val="bg1"/>
              </a:solidFill>
            </a:endParaRPr>
          </a:p>
        </p:txBody>
      </p:sp>
      <p:grpSp>
        <p:nvGrpSpPr>
          <p:cNvPr id="158" name="Group 157">
            <a:extLst>
              <a:ext uri="{FF2B5EF4-FFF2-40B4-BE49-F238E27FC236}">
                <a16:creationId xmlns:a16="http://schemas.microsoft.com/office/drawing/2014/main" id="{06EF3D93-BD3B-45FD-8839-1A4D7001F75D}"/>
              </a:ext>
            </a:extLst>
          </p:cNvPr>
          <p:cNvGrpSpPr/>
          <p:nvPr/>
        </p:nvGrpSpPr>
        <p:grpSpPr>
          <a:xfrm>
            <a:off x="697801" y="1945986"/>
            <a:ext cx="10838588" cy="4635363"/>
            <a:chOff x="498173" y="1402557"/>
            <a:chExt cx="8121433" cy="3476522"/>
          </a:xfrm>
        </p:grpSpPr>
        <p:sp>
          <p:nvSpPr>
            <p:cNvPr id="159" name="Rectangle 3">
              <a:extLst>
                <a:ext uri="{FF2B5EF4-FFF2-40B4-BE49-F238E27FC236}">
                  <a16:creationId xmlns:a16="http://schemas.microsoft.com/office/drawing/2014/main" id="{84576F27-E752-4203-82E9-302280C4A57A}"/>
                </a:ext>
              </a:extLst>
            </p:cNvPr>
            <p:cNvSpPr>
              <a:spLocks noChangeArrowheads="1"/>
            </p:cNvSpPr>
            <p:nvPr/>
          </p:nvSpPr>
          <p:spPr bwMode="auto">
            <a:xfrm>
              <a:off x="3233009" y="1402557"/>
              <a:ext cx="2651760" cy="883444"/>
            </a:xfrm>
            <a:prstGeom prst="rect">
              <a:avLst/>
            </a:prstGeom>
            <a:solidFill>
              <a:srgbClr val="6EBE4A"/>
            </a:solidFill>
            <a:ln w="9525">
              <a:noFill/>
              <a:miter lim="800000"/>
              <a:headEnd/>
              <a:tailEnd/>
            </a:ln>
            <a:effectLst/>
          </p:spPr>
          <p:txBody>
            <a:bodyPr lIns="91452" tIns="45727" rIns="91452" bIns="45727" anchor="ctr" anchorCtr="1"/>
            <a:lstStyle/>
            <a:p>
              <a:pPr marL="0" marR="0" lvl="0" indent="0" algn="ctr" defTabSz="814476"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rPr>
                <a:t>Create a baseline </a:t>
              </a:r>
              <a:b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rPr>
              </a:br>
              <a: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rPr>
                <a:t>of normal behavior </a:t>
              </a:r>
            </a:p>
          </p:txBody>
        </p:sp>
        <p:sp>
          <p:nvSpPr>
            <p:cNvPr id="160" name="Rectangle 3">
              <a:extLst>
                <a:ext uri="{FF2B5EF4-FFF2-40B4-BE49-F238E27FC236}">
                  <a16:creationId xmlns:a16="http://schemas.microsoft.com/office/drawing/2014/main" id="{062C8875-9BF7-482A-889E-C112C127DCD1}"/>
                </a:ext>
              </a:extLst>
            </p:cNvPr>
            <p:cNvSpPr>
              <a:spLocks noChangeArrowheads="1"/>
            </p:cNvSpPr>
            <p:nvPr/>
          </p:nvSpPr>
          <p:spPr bwMode="auto">
            <a:xfrm>
              <a:off x="3233009" y="2344341"/>
              <a:ext cx="2651760" cy="2534738"/>
            </a:xfrm>
            <a:prstGeom prst="rect">
              <a:avLst/>
            </a:prstGeom>
            <a:solidFill>
              <a:srgbClr val="282828">
                <a:lumMod val="10000"/>
                <a:lumOff val="90000"/>
              </a:srgbClr>
            </a:solidFill>
            <a:ln w="9525" algn="ctr">
              <a:noFill/>
              <a:miter lim="800000"/>
              <a:headEnd/>
              <a:tailEnd/>
            </a:ln>
            <a:effectLst/>
          </p:spPr>
          <p:txBody>
            <a:bodyPr lIns="274356" tIns="365809" rIns="91452" bIns="45727"/>
            <a:lstStyle/>
            <a:p>
              <a:pPr marL="174644" marR="0" lvl="0" indent="-174644" defTabSz="609585" eaLnBrk="1" fontAlgn="base" latinLnBrk="0" hangingPunct="1">
                <a:lnSpc>
                  <a:spcPct val="100000"/>
                </a:lnSpc>
                <a:spcBef>
                  <a:spcPct val="50000"/>
                </a:spcBef>
                <a:spcAft>
                  <a:spcPct val="0"/>
                </a:spcAft>
                <a:buClrTx/>
                <a:buSzPct val="80000"/>
                <a:buFont typeface="Arial" pitchFamily="34" charset="0"/>
                <a:buChar char="•"/>
                <a:tabLst/>
                <a:defRPr/>
              </a:pPr>
              <a:endParaRPr kumimoji="0" lang="en-US" sz="1867" b="0" i="0" u="none" strike="noStrike" kern="0" cap="none" spc="0" normalizeH="0" baseline="0" noProof="0" dirty="0">
                <a:ln>
                  <a:noFill/>
                </a:ln>
                <a:solidFill>
                  <a:srgbClr val="282828"/>
                </a:solidFill>
                <a:effectLst/>
                <a:uLnTx/>
                <a:uFillTx/>
                <a:latin typeface="CiscoSansTT ExtraLight"/>
                <a:ea typeface="ＭＳ Ｐゴシック" charset="0"/>
                <a:cs typeface="Arial" charset="0"/>
              </a:endParaRPr>
            </a:p>
          </p:txBody>
        </p:sp>
        <p:sp>
          <p:nvSpPr>
            <p:cNvPr id="161" name="Rectangle 4">
              <a:extLst>
                <a:ext uri="{FF2B5EF4-FFF2-40B4-BE49-F238E27FC236}">
                  <a16:creationId xmlns:a16="http://schemas.microsoft.com/office/drawing/2014/main" id="{2532E135-4E35-42C9-B2FF-D33A39CE4245}"/>
                </a:ext>
              </a:extLst>
            </p:cNvPr>
            <p:cNvSpPr>
              <a:spLocks noChangeArrowheads="1"/>
            </p:cNvSpPr>
            <p:nvPr/>
          </p:nvSpPr>
          <p:spPr bwMode="auto">
            <a:xfrm>
              <a:off x="5967846" y="1402557"/>
              <a:ext cx="2651760" cy="883444"/>
            </a:xfrm>
            <a:prstGeom prst="rect">
              <a:avLst/>
            </a:prstGeom>
            <a:solidFill>
              <a:srgbClr val="0F6793"/>
            </a:solidFill>
            <a:ln w="9525">
              <a:noFill/>
              <a:miter lim="800000"/>
              <a:headEnd/>
              <a:tailEnd/>
            </a:ln>
            <a:effectLst/>
          </p:spPr>
          <p:txBody>
            <a:bodyPr lIns="91452" tIns="45727" rIns="91452" bIns="45727" anchor="ctr" anchorCtr="1"/>
            <a:lstStyle/>
            <a:p>
              <a:pPr marL="0" marR="0" lvl="0" indent="0" algn="ctr" defTabSz="814476"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rPr>
                <a:t>Alarm on anomalies </a:t>
              </a:r>
              <a:br>
                <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rPr>
              </a:br>
              <a:r>
                <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rPr>
                <a:t>and behavioral changes</a:t>
              </a:r>
            </a:p>
          </p:txBody>
        </p:sp>
        <p:sp>
          <p:nvSpPr>
            <p:cNvPr id="162" name="Rectangle 4">
              <a:extLst>
                <a:ext uri="{FF2B5EF4-FFF2-40B4-BE49-F238E27FC236}">
                  <a16:creationId xmlns:a16="http://schemas.microsoft.com/office/drawing/2014/main" id="{C22AB6EB-29E0-4192-BCD5-6BEBDDFAE34D}"/>
                </a:ext>
              </a:extLst>
            </p:cNvPr>
            <p:cNvSpPr>
              <a:spLocks noChangeArrowheads="1"/>
            </p:cNvSpPr>
            <p:nvPr/>
          </p:nvSpPr>
          <p:spPr bwMode="auto">
            <a:xfrm>
              <a:off x="5967846" y="2344341"/>
              <a:ext cx="2651760" cy="2534738"/>
            </a:xfrm>
            <a:prstGeom prst="rect">
              <a:avLst/>
            </a:prstGeom>
            <a:solidFill>
              <a:srgbClr val="282828">
                <a:lumMod val="10000"/>
                <a:lumOff val="90000"/>
              </a:srgbClr>
            </a:solidFill>
            <a:ln w="9525" algn="ctr">
              <a:noFill/>
              <a:miter lim="800000"/>
              <a:headEnd/>
              <a:tailEnd/>
            </a:ln>
            <a:effectLst/>
          </p:spPr>
          <p:txBody>
            <a:bodyPr lIns="274356" tIns="365809" rIns="91452" bIns="45727"/>
            <a:lstStyle/>
            <a:p>
              <a:pPr marL="174644" marR="0" lvl="0" indent="-174644" defTabSz="609585" eaLnBrk="1" fontAlgn="base" latinLnBrk="0" hangingPunct="1">
                <a:lnSpc>
                  <a:spcPct val="100000"/>
                </a:lnSpc>
                <a:spcBef>
                  <a:spcPct val="50000"/>
                </a:spcBef>
                <a:spcAft>
                  <a:spcPct val="0"/>
                </a:spcAft>
                <a:buClrTx/>
                <a:buSzPct val="80000"/>
                <a:buFont typeface="Arial" pitchFamily="34" charset="0"/>
                <a:buChar char="•"/>
                <a:tabLst/>
                <a:defRPr/>
              </a:pPr>
              <a:endParaRPr kumimoji="0" lang="en-US" sz="1867" b="0" i="0" u="none" strike="noStrike" kern="0" cap="none" spc="0" normalizeH="0" baseline="0" noProof="0" dirty="0">
                <a:ln>
                  <a:noFill/>
                </a:ln>
                <a:solidFill>
                  <a:srgbClr val="282828"/>
                </a:solidFill>
                <a:effectLst/>
                <a:uLnTx/>
                <a:uFillTx/>
                <a:latin typeface="CiscoSansTT ExtraLight"/>
                <a:ea typeface="ＭＳ Ｐゴシック" charset="0"/>
                <a:cs typeface="Arial" charset="0"/>
              </a:endParaRPr>
            </a:p>
          </p:txBody>
        </p:sp>
        <p:sp>
          <p:nvSpPr>
            <p:cNvPr id="163" name="Rectangle 5">
              <a:extLst>
                <a:ext uri="{FF2B5EF4-FFF2-40B4-BE49-F238E27FC236}">
                  <a16:creationId xmlns:a16="http://schemas.microsoft.com/office/drawing/2014/main" id="{1C14E1F0-2764-4BA8-9F80-74C2176A827E}"/>
                </a:ext>
              </a:extLst>
            </p:cNvPr>
            <p:cNvSpPr>
              <a:spLocks noChangeArrowheads="1"/>
            </p:cNvSpPr>
            <p:nvPr/>
          </p:nvSpPr>
          <p:spPr bwMode="auto">
            <a:xfrm>
              <a:off x="498173" y="1402557"/>
              <a:ext cx="2651760" cy="884635"/>
            </a:xfrm>
            <a:prstGeom prst="rect">
              <a:avLst/>
            </a:prstGeom>
            <a:solidFill>
              <a:srgbClr val="00BCEB"/>
            </a:solidFill>
            <a:ln w="9525">
              <a:noFill/>
              <a:miter lim="800000"/>
              <a:headEnd/>
              <a:tailEnd/>
            </a:ln>
            <a:effectLst/>
          </p:spPr>
          <p:txBody>
            <a:bodyPr lIns="91452" tIns="45727" rIns="91452" bIns="45727" anchor="ctr" anchorCtr="1"/>
            <a:lstStyle/>
            <a:p>
              <a:pPr marL="0" marR="0" lvl="0" indent="0" algn="ctr" defTabSz="814476"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rPr>
                <a:t>Collect and</a:t>
              </a:r>
              <a:b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rPr>
              </a:br>
              <a: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rPr>
                <a:t>analyze telemetry</a:t>
              </a:r>
            </a:p>
          </p:txBody>
        </p:sp>
        <p:sp>
          <p:nvSpPr>
            <p:cNvPr id="164" name="Rectangle 5">
              <a:extLst>
                <a:ext uri="{FF2B5EF4-FFF2-40B4-BE49-F238E27FC236}">
                  <a16:creationId xmlns:a16="http://schemas.microsoft.com/office/drawing/2014/main" id="{1967A22E-94A1-4DB3-803C-7FAC45B247AF}"/>
                </a:ext>
              </a:extLst>
            </p:cNvPr>
            <p:cNvSpPr>
              <a:spLocks noChangeArrowheads="1"/>
            </p:cNvSpPr>
            <p:nvPr/>
          </p:nvSpPr>
          <p:spPr bwMode="auto">
            <a:xfrm>
              <a:off x="498173" y="2343151"/>
              <a:ext cx="2651760" cy="2535928"/>
            </a:xfrm>
            <a:prstGeom prst="rect">
              <a:avLst/>
            </a:prstGeom>
            <a:solidFill>
              <a:srgbClr val="282828">
                <a:lumMod val="10000"/>
                <a:lumOff val="90000"/>
              </a:srgbClr>
            </a:solidFill>
            <a:ln w="9525" algn="ctr">
              <a:noFill/>
              <a:miter lim="800000"/>
              <a:headEnd/>
              <a:tailEnd/>
            </a:ln>
            <a:effectLst/>
          </p:spPr>
          <p:txBody>
            <a:bodyPr lIns="274356" tIns="365809" rIns="91452" bIns="45727"/>
            <a:lstStyle/>
            <a:p>
              <a:pPr marL="174644" marR="0" lvl="0" indent="-174644" defTabSz="609585" eaLnBrk="1" fontAlgn="base" latinLnBrk="0" hangingPunct="1">
                <a:lnSpc>
                  <a:spcPct val="100000"/>
                </a:lnSpc>
                <a:spcBef>
                  <a:spcPct val="50000"/>
                </a:spcBef>
                <a:spcAft>
                  <a:spcPct val="0"/>
                </a:spcAft>
                <a:buClrTx/>
                <a:buSzPct val="80000"/>
                <a:buFont typeface="Arial" pitchFamily="34" charset="0"/>
                <a:buChar char="•"/>
                <a:tabLst/>
                <a:defRPr/>
              </a:pPr>
              <a:endParaRPr kumimoji="0" lang="en-US" sz="1867" b="0" i="0" u="none" strike="noStrike" kern="0" cap="none" spc="0" normalizeH="0" baseline="0" noProof="0" dirty="0">
                <a:ln>
                  <a:noFill/>
                </a:ln>
                <a:solidFill>
                  <a:srgbClr val="282828"/>
                </a:solidFill>
                <a:effectLst/>
                <a:uLnTx/>
                <a:uFillTx/>
                <a:latin typeface="CiscoSansTT ExtraLight"/>
                <a:ea typeface="ＭＳ Ｐゴシック" charset="0"/>
                <a:cs typeface="Arial" charset="0"/>
              </a:endParaRPr>
            </a:p>
          </p:txBody>
        </p:sp>
      </p:grpSp>
      <p:grpSp>
        <p:nvGrpSpPr>
          <p:cNvPr id="165" name="Group 164">
            <a:extLst>
              <a:ext uri="{FF2B5EF4-FFF2-40B4-BE49-F238E27FC236}">
                <a16:creationId xmlns:a16="http://schemas.microsoft.com/office/drawing/2014/main" id="{E6BD31AD-6193-4F77-8D36-2D6E8D2F714D}"/>
              </a:ext>
            </a:extLst>
          </p:cNvPr>
          <p:cNvGrpSpPr/>
          <p:nvPr/>
        </p:nvGrpSpPr>
        <p:grpSpPr>
          <a:xfrm>
            <a:off x="1013703" y="3985990"/>
            <a:ext cx="2907143" cy="2384097"/>
            <a:chOff x="859384" y="2519140"/>
            <a:chExt cx="1982143" cy="1625520"/>
          </a:xfrm>
        </p:grpSpPr>
        <p:grpSp>
          <p:nvGrpSpPr>
            <p:cNvPr id="166" name="Group 165"/>
            <p:cNvGrpSpPr>
              <a:grpSpLocks noChangeAspect="1"/>
            </p:cNvGrpSpPr>
            <p:nvPr/>
          </p:nvGrpSpPr>
          <p:grpSpPr>
            <a:xfrm>
              <a:off x="859384" y="2527658"/>
              <a:ext cx="442813" cy="441847"/>
              <a:chOff x="4247689" y="3669562"/>
              <a:chExt cx="548640" cy="548640"/>
            </a:xfrm>
          </p:grpSpPr>
          <p:sp>
            <p:nvSpPr>
              <p:cNvPr id="203" name="Oval 202"/>
              <p:cNvSpPr/>
              <p:nvPr/>
            </p:nvSpPr>
            <p:spPr>
              <a:xfrm>
                <a:off x="4247689" y="3669562"/>
                <a:ext cx="548640" cy="548640"/>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04" name="Group 203"/>
              <p:cNvGrpSpPr/>
              <p:nvPr/>
            </p:nvGrpSpPr>
            <p:grpSpPr>
              <a:xfrm>
                <a:off x="4416801" y="3752252"/>
                <a:ext cx="209312" cy="383266"/>
                <a:chOff x="4457929" y="4607371"/>
                <a:chExt cx="234950" cy="430212"/>
              </a:xfrm>
            </p:grpSpPr>
            <p:sp>
              <p:nvSpPr>
                <p:cNvPr id="205" name="Freeform 204"/>
                <p:cNvSpPr>
                  <a:spLocks/>
                </p:cNvSpPr>
                <p:nvPr/>
              </p:nvSpPr>
              <p:spPr bwMode="auto">
                <a:xfrm>
                  <a:off x="4457929" y="4607371"/>
                  <a:ext cx="234950"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6" name="Line 208"/>
                <p:cNvSpPr>
                  <a:spLocks noChangeShapeType="1"/>
                </p:cNvSpPr>
                <p:nvPr/>
              </p:nvSpPr>
              <p:spPr bwMode="auto">
                <a:xfrm>
                  <a:off x="4516667" y="46772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7" name="Line 209"/>
                <p:cNvSpPr>
                  <a:spLocks noChangeShapeType="1"/>
                </p:cNvSpPr>
                <p:nvPr/>
              </p:nvSpPr>
              <p:spPr bwMode="auto">
                <a:xfrm>
                  <a:off x="4516667" y="4745483"/>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8" name="Line 210"/>
                <p:cNvSpPr>
                  <a:spLocks noChangeShapeType="1"/>
                </p:cNvSpPr>
                <p:nvPr/>
              </p:nvSpPr>
              <p:spPr bwMode="auto">
                <a:xfrm>
                  <a:off x="4516667" y="48169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9" name="Line 211"/>
                <p:cNvSpPr>
                  <a:spLocks noChangeShapeType="1"/>
                </p:cNvSpPr>
                <p:nvPr/>
              </p:nvSpPr>
              <p:spPr bwMode="auto">
                <a:xfrm>
                  <a:off x="4516667" y="488677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grpSp>
          <p:nvGrpSpPr>
            <p:cNvPr id="167" name="Group 166"/>
            <p:cNvGrpSpPr>
              <a:grpSpLocks noChangeAspect="1"/>
            </p:cNvGrpSpPr>
            <p:nvPr/>
          </p:nvGrpSpPr>
          <p:grpSpPr>
            <a:xfrm>
              <a:off x="859384" y="3590798"/>
              <a:ext cx="442813" cy="441847"/>
              <a:chOff x="4247689" y="3669562"/>
              <a:chExt cx="548640" cy="548640"/>
            </a:xfrm>
          </p:grpSpPr>
          <p:sp>
            <p:nvSpPr>
              <p:cNvPr id="196" name="Oval 195"/>
              <p:cNvSpPr/>
              <p:nvPr/>
            </p:nvSpPr>
            <p:spPr>
              <a:xfrm>
                <a:off x="4247689" y="3669562"/>
                <a:ext cx="548640" cy="548640"/>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197" name="Group 196"/>
              <p:cNvGrpSpPr/>
              <p:nvPr/>
            </p:nvGrpSpPr>
            <p:grpSpPr>
              <a:xfrm>
                <a:off x="4416801" y="3752252"/>
                <a:ext cx="209312" cy="383266"/>
                <a:chOff x="4457929" y="4607371"/>
                <a:chExt cx="234950" cy="430212"/>
              </a:xfrm>
            </p:grpSpPr>
            <p:sp>
              <p:nvSpPr>
                <p:cNvPr id="198" name="Freeform 197"/>
                <p:cNvSpPr>
                  <a:spLocks/>
                </p:cNvSpPr>
                <p:nvPr/>
              </p:nvSpPr>
              <p:spPr bwMode="auto">
                <a:xfrm>
                  <a:off x="4457929" y="4607371"/>
                  <a:ext cx="234950"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99" name="Line 208"/>
                <p:cNvSpPr>
                  <a:spLocks noChangeShapeType="1"/>
                </p:cNvSpPr>
                <p:nvPr/>
              </p:nvSpPr>
              <p:spPr bwMode="auto">
                <a:xfrm>
                  <a:off x="4516667" y="46772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0" name="Line 209"/>
                <p:cNvSpPr>
                  <a:spLocks noChangeShapeType="1"/>
                </p:cNvSpPr>
                <p:nvPr/>
              </p:nvSpPr>
              <p:spPr bwMode="auto">
                <a:xfrm>
                  <a:off x="4516667" y="4745483"/>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1" name="Line 210"/>
                <p:cNvSpPr>
                  <a:spLocks noChangeShapeType="1"/>
                </p:cNvSpPr>
                <p:nvPr/>
              </p:nvSpPr>
              <p:spPr bwMode="auto">
                <a:xfrm>
                  <a:off x="4516667" y="48169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 name="Line 211"/>
                <p:cNvSpPr>
                  <a:spLocks noChangeShapeType="1"/>
                </p:cNvSpPr>
                <p:nvPr/>
              </p:nvSpPr>
              <p:spPr bwMode="auto">
                <a:xfrm>
                  <a:off x="4516667" y="488677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cxnSp>
          <p:nvCxnSpPr>
            <p:cNvPr id="168" name="Straight Connector 167"/>
            <p:cNvCxnSpPr/>
            <p:nvPr/>
          </p:nvCxnSpPr>
          <p:spPr>
            <a:xfrm>
              <a:off x="1489109" y="2871398"/>
              <a:ext cx="762460" cy="1"/>
            </a:xfrm>
            <a:prstGeom prst="line">
              <a:avLst/>
            </a:prstGeom>
            <a:noFill/>
            <a:ln w="19050" cap="flat" cmpd="sng" algn="ctr">
              <a:solidFill>
                <a:srgbClr val="6EBE4A">
                  <a:lumMod val="50000"/>
                </a:srgbClr>
              </a:solidFill>
              <a:prstDash val="solid"/>
              <a:headEnd type="triangle"/>
              <a:tailEnd type="triangle"/>
            </a:ln>
            <a:effectLst/>
          </p:spPr>
        </p:cxnSp>
        <p:cxnSp>
          <p:nvCxnSpPr>
            <p:cNvPr id="169" name="Straight Connector 168"/>
            <p:cNvCxnSpPr/>
            <p:nvPr/>
          </p:nvCxnSpPr>
          <p:spPr>
            <a:xfrm>
              <a:off x="1362320" y="3245876"/>
              <a:ext cx="762460" cy="1"/>
            </a:xfrm>
            <a:prstGeom prst="line">
              <a:avLst/>
            </a:prstGeom>
            <a:noFill/>
            <a:ln w="19050" cap="flat" cmpd="sng" algn="ctr">
              <a:solidFill>
                <a:srgbClr val="00BCEB"/>
              </a:solidFill>
              <a:prstDash val="solid"/>
              <a:headEnd type="triangle"/>
              <a:tailEnd type="triangle"/>
            </a:ln>
            <a:effectLst/>
          </p:spPr>
        </p:cxnSp>
        <p:cxnSp>
          <p:nvCxnSpPr>
            <p:cNvPr id="170" name="Straight Connector 169"/>
            <p:cNvCxnSpPr/>
            <p:nvPr/>
          </p:nvCxnSpPr>
          <p:spPr>
            <a:xfrm>
              <a:off x="1531456" y="3399012"/>
              <a:ext cx="762460" cy="1"/>
            </a:xfrm>
            <a:prstGeom prst="line">
              <a:avLst/>
            </a:prstGeom>
            <a:noFill/>
            <a:ln w="9525" cap="flat" cmpd="sng" algn="ctr">
              <a:solidFill>
                <a:srgbClr val="00BCEB"/>
              </a:solidFill>
              <a:prstDash val="dash"/>
              <a:headEnd type="triangle"/>
              <a:tailEnd type="triangle"/>
            </a:ln>
            <a:effectLst/>
          </p:spPr>
        </p:cxnSp>
        <p:cxnSp>
          <p:nvCxnSpPr>
            <p:cNvPr id="171" name="Straight Connector 170"/>
            <p:cNvCxnSpPr/>
            <p:nvPr/>
          </p:nvCxnSpPr>
          <p:spPr>
            <a:xfrm>
              <a:off x="1603678" y="3703897"/>
              <a:ext cx="762460" cy="1"/>
            </a:xfrm>
            <a:prstGeom prst="line">
              <a:avLst/>
            </a:prstGeom>
            <a:noFill/>
            <a:ln w="19050" cap="flat" cmpd="sng" algn="ctr">
              <a:solidFill>
                <a:srgbClr val="6EBE4A">
                  <a:lumMod val="50000"/>
                </a:srgbClr>
              </a:solidFill>
              <a:prstDash val="solid"/>
              <a:headEnd type="triangle"/>
              <a:tailEnd type="triangle"/>
            </a:ln>
            <a:effectLst/>
          </p:spPr>
        </p:cxnSp>
        <p:cxnSp>
          <p:nvCxnSpPr>
            <p:cNvPr id="172" name="Straight Connector 171"/>
            <p:cNvCxnSpPr/>
            <p:nvPr/>
          </p:nvCxnSpPr>
          <p:spPr>
            <a:xfrm>
              <a:off x="1430785" y="3868436"/>
              <a:ext cx="762460" cy="1"/>
            </a:xfrm>
            <a:prstGeom prst="line">
              <a:avLst/>
            </a:prstGeom>
            <a:noFill/>
            <a:ln w="9525" cap="flat" cmpd="sng" algn="ctr">
              <a:solidFill>
                <a:srgbClr val="282828">
                  <a:lumMod val="60000"/>
                  <a:lumOff val="40000"/>
                </a:srgbClr>
              </a:solidFill>
              <a:prstDash val="dash"/>
              <a:headEnd type="triangle"/>
              <a:tailEnd type="triangle"/>
            </a:ln>
            <a:effectLst/>
          </p:spPr>
        </p:cxnSp>
        <p:cxnSp>
          <p:nvCxnSpPr>
            <p:cNvPr id="173" name="Straight Connector 172"/>
            <p:cNvCxnSpPr/>
            <p:nvPr/>
          </p:nvCxnSpPr>
          <p:spPr>
            <a:xfrm>
              <a:off x="1392364" y="2745516"/>
              <a:ext cx="762460" cy="1"/>
            </a:xfrm>
            <a:prstGeom prst="line">
              <a:avLst/>
            </a:prstGeom>
            <a:noFill/>
            <a:ln w="9525" cap="flat" cmpd="sng" algn="ctr">
              <a:solidFill>
                <a:srgbClr val="282828">
                  <a:lumMod val="60000"/>
                  <a:lumOff val="40000"/>
                </a:srgbClr>
              </a:solidFill>
              <a:prstDash val="dash"/>
              <a:headEnd type="triangle"/>
              <a:tailEnd type="triangle"/>
            </a:ln>
            <a:effectLst/>
          </p:spPr>
        </p:cxnSp>
        <p:cxnSp>
          <p:nvCxnSpPr>
            <p:cNvPr id="174" name="Straight Connector 173"/>
            <p:cNvCxnSpPr/>
            <p:nvPr/>
          </p:nvCxnSpPr>
          <p:spPr>
            <a:xfrm>
              <a:off x="1489109" y="3127035"/>
              <a:ext cx="762460" cy="1"/>
            </a:xfrm>
            <a:prstGeom prst="line">
              <a:avLst/>
            </a:prstGeom>
            <a:noFill/>
            <a:ln w="15875" cap="flat" cmpd="sng" algn="ctr">
              <a:solidFill>
                <a:srgbClr val="00BCEB"/>
              </a:solidFill>
              <a:prstDash val="sysDot"/>
              <a:headEnd type="triangle"/>
              <a:tailEnd type="triangle"/>
            </a:ln>
            <a:effectLst/>
          </p:spPr>
        </p:cxnSp>
        <p:cxnSp>
          <p:nvCxnSpPr>
            <p:cNvPr id="175" name="Straight Connector 174"/>
            <p:cNvCxnSpPr/>
            <p:nvPr/>
          </p:nvCxnSpPr>
          <p:spPr>
            <a:xfrm>
              <a:off x="1388438" y="3596460"/>
              <a:ext cx="762460" cy="1"/>
            </a:xfrm>
            <a:prstGeom prst="line">
              <a:avLst/>
            </a:prstGeom>
            <a:noFill/>
            <a:ln w="15875" cap="flat" cmpd="sng" algn="ctr">
              <a:solidFill>
                <a:srgbClr val="6EBE4A"/>
              </a:solidFill>
              <a:prstDash val="sysDot"/>
              <a:headEnd type="triangle"/>
              <a:tailEnd type="triangle"/>
            </a:ln>
            <a:effectLst/>
          </p:spPr>
        </p:cxnSp>
        <p:cxnSp>
          <p:nvCxnSpPr>
            <p:cNvPr id="176" name="Straight Connector 175"/>
            <p:cNvCxnSpPr/>
            <p:nvPr/>
          </p:nvCxnSpPr>
          <p:spPr>
            <a:xfrm>
              <a:off x="1531456" y="2646847"/>
              <a:ext cx="762460" cy="1"/>
            </a:xfrm>
            <a:prstGeom prst="line">
              <a:avLst/>
            </a:prstGeom>
            <a:noFill/>
            <a:ln w="15875" cap="flat" cmpd="sng" algn="ctr">
              <a:solidFill>
                <a:srgbClr val="6EBE4A"/>
              </a:solidFill>
              <a:prstDash val="sysDot"/>
              <a:headEnd type="triangle"/>
              <a:tailEnd type="triangle"/>
            </a:ln>
            <a:effectLst/>
          </p:spPr>
        </p:cxnSp>
        <p:sp>
          <p:nvSpPr>
            <p:cNvPr id="177" name="Rectangle 176"/>
            <p:cNvSpPr/>
            <p:nvPr/>
          </p:nvSpPr>
          <p:spPr>
            <a:xfrm>
              <a:off x="1353138" y="2550277"/>
              <a:ext cx="1129122" cy="1569255"/>
            </a:xfrm>
            <a:prstGeom prst="rect">
              <a:avLst/>
            </a:prstGeom>
            <a:no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78" name="Rectangle 177"/>
            <p:cNvSpPr/>
            <p:nvPr/>
          </p:nvSpPr>
          <p:spPr>
            <a:xfrm>
              <a:off x="1353139" y="3983821"/>
              <a:ext cx="995560" cy="160839"/>
            </a:xfrm>
            <a:prstGeom prst="rect">
              <a:avLst/>
            </a:prstGeom>
          </p:spPr>
          <p:txBody>
            <a:bodyPr wrap="square">
              <a:spAutoFit/>
            </a:bodyPr>
            <a:lstStyle/>
            <a:p>
              <a:pPr marL="0" marR="0" lvl="0" indent="0" algn="ctr" defTabSz="609013"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dirty="0">
                  <a:ln>
                    <a:noFill/>
                  </a:ln>
                  <a:solidFill>
                    <a:srgbClr val="282828"/>
                  </a:solidFill>
                  <a:effectLst/>
                  <a:uLnTx/>
                  <a:uFillTx/>
                  <a:latin typeface="CiscoSansTT ExtraLight"/>
                  <a:ea typeface="ＭＳ Ｐゴシック" charset="0"/>
                </a:rPr>
                <a:t>Flows</a:t>
              </a:r>
            </a:p>
          </p:txBody>
        </p:sp>
        <p:grpSp>
          <p:nvGrpSpPr>
            <p:cNvPr id="179" name="Group 178"/>
            <p:cNvGrpSpPr/>
            <p:nvPr/>
          </p:nvGrpSpPr>
          <p:grpSpPr>
            <a:xfrm>
              <a:off x="860313" y="3057334"/>
              <a:ext cx="442138" cy="441173"/>
              <a:chOff x="326059" y="3119945"/>
              <a:chExt cx="313754" cy="313754"/>
            </a:xfrm>
          </p:grpSpPr>
          <p:sp>
            <p:nvSpPr>
              <p:cNvPr id="194" name="Oval 193"/>
              <p:cNvSpPr/>
              <p:nvPr/>
            </p:nvSpPr>
            <p:spPr>
              <a:xfrm>
                <a:off x="326059" y="3119945"/>
                <a:ext cx="313754" cy="313754"/>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95" name="Freeform 15"/>
              <p:cNvSpPr>
                <a:spLocks noEditPoints="1"/>
              </p:cNvSpPr>
              <p:nvPr/>
            </p:nvSpPr>
            <p:spPr bwMode="auto">
              <a:xfrm>
                <a:off x="386280" y="3211678"/>
                <a:ext cx="191649" cy="123203"/>
              </a:xfrm>
              <a:custGeom>
                <a:avLst/>
                <a:gdLst/>
                <a:ahLst/>
                <a:cxnLst>
                  <a:cxn ang="0">
                    <a:pos x="149" y="0"/>
                  </a:cxn>
                  <a:cxn ang="0">
                    <a:pos x="116" y="0"/>
                  </a:cxn>
                  <a:cxn ang="0">
                    <a:pos x="110" y="6"/>
                  </a:cxn>
                  <a:cxn ang="0">
                    <a:pos x="110" y="93"/>
                  </a:cxn>
                  <a:cxn ang="0">
                    <a:pos x="116" y="99"/>
                  </a:cxn>
                  <a:cxn ang="0">
                    <a:pos x="149" y="99"/>
                  </a:cxn>
                  <a:cxn ang="0">
                    <a:pos x="154" y="93"/>
                  </a:cxn>
                  <a:cxn ang="0">
                    <a:pos x="154" y="6"/>
                  </a:cxn>
                  <a:cxn ang="0">
                    <a:pos x="149" y="0"/>
                  </a:cxn>
                  <a:cxn ang="0">
                    <a:pos x="115" y="41"/>
                  </a:cxn>
                  <a:cxn ang="0">
                    <a:pos x="121" y="41"/>
                  </a:cxn>
                  <a:cxn ang="0">
                    <a:pos x="121" y="45"/>
                  </a:cxn>
                  <a:cxn ang="0">
                    <a:pos x="115" y="45"/>
                  </a:cxn>
                  <a:cxn ang="0">
                    <a:pos x="115" y="41"/>
                  </a:cxn>
                  <a:cxn ang="0">
                    <a:pos x="150" y="90"/>
                  </a:cxn>
                  <a:cxn ang="0">
                    <a:pos x="115" y="90"/>
                  </a:cxn>
                  <a:cxn ang="0">
                    <a:pos x="115" y="85"/>
                  </a:cxn>
                  <a:cxn ang="0">
                    <a:pos x="150" y="85"/>
                  </a:cxn>
                  <a:cxn ang="0">
                    <a:pos x="150" y="90"/>
                  </a:cxn>
                  <a:cxn ang="0">
                    <a:pos x="125" y="45"/>
                  </a:cxn>
                  <a:cxn ang="0">
                    <a:pos x="125" y="41"/>
                  </a:cxn>
                  <a:cxn ang="0">
                    <a:pos x="130" y="41"/>
                  </a:cxn>
                  <a:cxn ang="0">
                    <a:pos x="130" y="45"/>
                  </a:cxn>
                  <a:cxn ang="0">
                    <a:pos x="125" y="45"/>
                  </a:cxn>
                  <a:cxn ang="0">
                    <a:pos x="150" y="32"/>
                  </a:cxn>
                  <a:cxn ang="0">
                    <a:pos x="115" y="32"/>
                  </a:cxn>
                  <a:cxn ang="0">
                    <a:pos x="115" y="28"/>
                  </a:cxn>
                  <a:cxn ang="0">
                    <a:pos x="150" y="28"/>
                  </a:cxn>
                  <a:cxn ang="0">
                    <a:pos x="150" y="32"/>
                  </a:cxn>
                  <a:cxn ang="0">
                    <a:pos x="150" y="23"/>
                  </a:cxn>
                  <a:cxn ang="0">
                    <a:pos x="115" y="23"/>
                  </a:cxn>
                  <a:cxn ang="0">
                    <a:pos x="115" y="18"/>
                  </a:cxn>
                  <a:cxn ang="0">
                    <a:pos x="150" y="18"/>
                  </a:cxn>
                  <a:cxn ang="0">
                    <a:pos x="150" y="23"/>
                  </a:cxn>
                  <a:cxn ang="0">
                    <a:pos x="150" y="14"/>
                  </a:cxn>
                  <a:cxn ang="0">
                    <a:pos x="115" y="14"/>
                  </a:cxn>
                  <a:cxn ang="0">
                    <a:pos x="115" y="9"/>
                  </a:cxn>
                  <a:cxn ang="0">
                    <a:pos x="150" y="9"/>
                  </a:cxn>
                  <a:cxn ang="0">
                    <a:pos x="150" y="14"/>
                  </a:cxn>
                  <a:cxn ang="0">
                    <a:pos x="96" y="0"/>
                  </a:cxn>
                  <a:cxn ang="0">
                    <a:pos x="5" y="0"/>
                  </a:cxn>
                  <a:cxn ang="0">
                    <a:pos x="0" y="6"/>
                  </a:cxn>
                  <a:cxn ang="0">
                    <a:pos x="0" y="77"/>
                  </a:cxn>
                  <a:cxn ang="0">
                    <a:pos x="5" y="83"/>
                  </a:cxn>
                  <a:cxn ang="0">
                    <a:pos x="40" y="83"/>
                  </a:cxn>
                  <a:cxn ang="0">
                    <a:pos x="40" y="92"/>
                  </a:cxn>
                  <a:cxn ang="0">
                    <a:pos x="15" y="99"/>
                  </a:cxn>
                  <a:cxn ang="0">
                    <a:pos x="86" y="99"/>
                  </a:cxn>
                  <a:cxn ang="0">
                    <a:pos x="61" y="92"/>
                  </a:cxn>
                  <a:cxn ang="0">
                    <a:pos x="61" y="83"/>
                  </a:cxn>
                  <a:cxn ang="0">
                    <a:pos x="96" y="83"/>
                  </a:cxn>
                  <a:cxn ang="0">
                    <a:pos x="101" y="77"/>
                  </a:cxn>
                  <a:cxn ang="0">
                    <a:pos x="101" y="6"/>
                  </a:cxn>
                  <a:cxn ang="0">
                    <a:pos x="96" y="0"/>
                  </a:cxn>
                  <a:cxn ang="0">
                    <a:pos x="93" y="74"/>
                  </a:cxn>
                  <a:cxn ang="0">
                    <a:pos x="8" y="74"/>
                  </a:cxn>
                  <a:cxn ang="0">
                    <a:pos x="8" y="9"/>
                  </a:cxn>
                  <a:cxn ang="0">
                    <a:pos x="93" y="9"/>
                  </a:cxn>
                  <a:cxn ang="0">
                    <a:pos x="93" y="74"/>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solidFill>
                <a:srgbClr val="00BCEB"/>
              </a:solidFill>
              <a:ln w="9525">
                <a:noFill/>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panose="020B0303020201020303" pitchFamily="34" charset="0"/>
                  <a:ea typeface="ＭＳ Ｐゴシック" charset="0"/>
                </a:endParaRPr>
              </a:p>
            </p:txBody>
          </p:sp>
        </p:grpSp>
        <p:grpSp>
          <p:nvGrpSpPr>
            <p:cNvPr id="180" name="Group 179"/>
            <p:cNvGrpSpPr/>
            <p:nvPr/>
          </p:nvGrpSpPr>
          <p:grpSpPr>
            <a:xfrm>
              <a:off x="2386746" y="3590435"/>
              <a:ext cx="454781" cy="453789"/>
              <a:chOff x="326059" y="3119945"/>
              <a:chExt cx="313754" cy="313754"/>
            </a:xfrm>
          </p:grpSpPr>
          <p:sp>
            <p:nvSpPr>
              <p:cNvPr id="192" name="Oval 191"/>
              <p:cNvSpPr/>
              <p:nvPr/>
            </p:nvSpPr>
            <p:spPr>
              <a:xfrm>
                <a:off x="326059" y="3119945"/>
                <a:ext cx="313754" cy="313754"/>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93" name="Freeform 15"/>
              <p:cNvSpPr>
                <a:spLocks noEditPoints="1"/>
              </p:cNvSpPr>
              <p:nvPr/>
            </p:nvSpPr>
            <p:spPr bwMode="auto">
              <a:xfrm>
                <a:off x="386280" y="3211678"/>
                <a:ext cx="191649" cy="123203"/>
              </a:xfrm>
              <a:custGeom>
                <a:avLst/>
                <a:gdLst/>
                <a:ahLst/>
                <a:cxnLst>
                  <a:cxn ang="0">
                    <a:pos x="149" y="0"/>
                  </a:cxn>
                  <a:cxn ang="0">
                    <a:pos x="116" y="0"/>
                  </a:cxn>
                  <a:cxn ang="0">
                    <a:pos x="110" y="6"/>
                  </a:cxn>
                  <a:cxn ang="0">
                    <a:pos x="110" y="93"/>
                  </a:cxn>
                  <a:cxn ang="0">
                    <a:pos x="116" y="99"/>
                  </a:cxn>
                  <a:cxn ang="0">
                    <a:pos x="149" y="99"/>
                  </a:cxn>
                  <a:cxn ang="0">
                    <a:pos x="154" y="93"/>
                  </a:cxn>
                  <a:cxn ang="0">
                    <a:pos x="154" y="6"/>
                  </a:cxn>
                  <a:cxn ang="0">
                    <a:pos x="149" y="0"/>
                  </a:cxn>
                  <a:cxn ang="0">
                    <a:pos x="115" y="41"/>
                  </a:cxn>
                  <a:cxn ang="0">
                    <a:pos x="121" y="41"/>
                  </a:cxn>
                  <a:cxn ang="0">
                    <a:pos x="121" y="45"/>
                  </a:cxn>
                  <a:cxn ang="0">
                    <a:pos x="115" y="45"/>
                  </a:cxn>
                  <a:cxn ang="0">
                    <a:pos x="115" y="41"/>
                  </a:cxn>
                  <a:cxn ang="0">
                    <a:pos x="150" y="90"/>
                  </a:cxn>
                  <a:cxn ang="0">
                    <a:pos x="115" y="90"/>
                  </a:cxn>
                  <a:cxn ang="0">
                    <a:pos x="115" y="85"/>
                  </a:cxn>
                  <a:cxn ang="0">
                    <a:pos x="150" y="85"/>
                  </a:cxn>
                  <a:cxn ang="0">
                    <a:pos x="150" y="90"/>
                  </a:cxn>
                  <a:cxn ang="0">
                    <a:pos x="125" y="45"/>
                  </a:cxn>
                  <a:cxn ang="0">
                    <a:pos x="125" y="41"/>
                  </a:cxn>
                  <a:cxn ang="0">
                    <a:pos x="130" y="41"/>
                  </a:cxn>
                  <a:cxn ang="0">
                    <a:pos x="130" y="45"/>
                  </a:cxn>
                  <a:cxn ang="0">
                    <a:pos x="125" y="45"/>
                  </a:cxn>
                  <a:cxn ang="0">
                    <a:pos x="150" y="32"/>
                  </a:cxn>
                  <a:cxn ang="0">
                    <a:pos x="115" y="32"/>
                  </a:cxn>
                  <a:cxn ang="0">
                    <a:pos x="115" y="28"/>
                  </a:cxn>
                  <a:cxn ang="0">
                    <a:pos x="150" y="28"/>
                  </a:cxn>
                  <a:cxn ang="0">
                    <a:pos x="150" y="32"/>
                  </a:cxn>
                  <a:cxn ang="0">
                    <a:pos x="150" y="23"/>
                  </a:cxn>
                  <a:cxn ang="0">
                    <a:pos x="115" y="23"/>
                  </a:cxn>
                  <a:cxn ang="0">
                    <a:pos x="115" y="18"/>
                  </a:cxn>
                  <a:cxn ang="0">
                    <a:pos x="150" y="18"/>
                  </a:cxn>
                  <a:cxn ang="0">
                    <a:pos x="150" y="23"/>
                  </a:cxn>
                  <a:cxn ang="0">
                    <a:pos x="150" y="14"/>
                  </a:cxn>
                  <a:cxn ang="0">
                    <a:pos x="115" y="14"/>
                  </a:cxn>
                  <a:cxn ang="0">
                    <a:pos x="115" y="9"/>
                  </a:cxn>
                  <a:cxn ang="0">
                    <a:pos x="150" y="9"/>
                  </a:cxn>
                  <a:cxn ang="0">
                    <a:pos x="150" y="14"/>
                  </a:cxn>
                  <a:cxn ang="0">
                    <a:pos x="96" y="0"/>
                  </a:cxn>
                  <a:cxn ang="0">
                    <a:pos x="5" y="0"/>
                  </a:cxn>
                  <a:cxn ang="0">
                    <a:pos x="0" y="6"/>
                  </a:cxn>
                  <a:cxn ang="0">
                    <a:pos x="0" y="77"/>
                  </a:cxn>
                  <a:cxn ang="0">
                    <a:pos x="5" y="83"/>
                  </a:cxn>
                  <a:cxn ang="0">
                    <a:pos x="40" y="83"/>
                  </a:cxn>
                  <a:cxn ang="0">
                    <a:pos x="40" y="92"/>
                  </a:cxn>
                  <a:cxn ang="0">
                    <a:pos x="15" y="99"/>
                  </a:cxn>
                  <a:cxn ang="0">
                    <a:pos x="86" y="99"/>
                  </a:cxn>
                  <a:cxn ang="0">
                    <a:pos x="61" y="92"/>
                  </a:cxn>
                  <a:cxn ang="0">
                    <a:pos x="61" y="83"/>
                  </a:cxn>
                  <a:cxn ang="0">
                    <a:pos x="96" y="83"/>
                  </a:cxn>
                  <a:cxn ang="0">
                    <a:pos x="101" y="77"/>
                  </a:cxn>
                  <a:cxn ang="0">
                    <a:pos x="101" y="6"/>
                  </a:cxn>
                  <a:cxn ang="0">
                    <a:pos x="96" y="0"/>
                  </a:cxn>
                  <a:cxn ang="0">
                    <a:pos x="93" y="74"/>
                  </a:cxn>
                  <a:cxn ang="0">
                    <a:pos x="8" y="74"/>
                  </a:cxn>
                  <a:cxn ang="0">
                    <a:pos x="8" y="9"/>
                  </a:cxn>
                  <a:cxn ang="0">
                    <a:pos x="93" y="9"/>
                  </a:cxn>
                  <a:cxn ang="0">
                    <a:pos x="93" y="74"/>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solidFill>
                <a:srgbClr val="00BCEB"/>
              </a:solidFill>
              <a:ln w="9525">
                <a:noFill/>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panose="020B0303020201020303" pitchFamily="34" charset="0"/>
                  <a:ea typeface="ＭＳ Ｐゴシック" charset="0"/>
                </a:endParaRPr>
              </a:p>
            </p:txBody>
          </p:sp>
        </p:grpSp>
        <p:grpSp>
          <p:nvGrpSpPr>
            <p:cNvPr id="181" name="Group 180"/>
            <p:cNvGrpSpPr/>
            <p:nvPr/>
          </p:nvGrpSpPr>
          <p:grpSpPr>
            <a:xfrm>
              <a:off x="2386746" y="2519140"/>
              <a:ext cx="454781" cy="453789"/>
              <a:chOff x="326059" y="3119945"/>
              <a:chExt cx="313754" cy="313754"/>
            </a:xfrm>
          </p:grpSpPr>
          <p:sp>
            <p:nvSpPr>
              <p:cNvPr id="190" name="Oval 189"/>
              <p:cNvSpPr/>
              <p:nvPr/>
            </p:nvSpPr>
            <p:spPr>
              <a:xfrm>
                <a:off x="326059" y="3119945"/>
                <a:ext cx="313754" cy="313754"/>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91" name="Freeform 15"/>
              <p:cNvSpPr>
                <a:spLocks noEditPoints="1"/>
              </p:cNvSpPr>
              <p:nvPr/>
            </p:nvSpPr>
            <p:spPr bwMode="auto">
              <a:xfrm>
                <a:off x="386280" y="3211678"/>
                <a:ext cx="191649" cy="123203"/>
              </a:xfrm>
              <a:custGeom>
                <a:avLst/>
                <a:gdLst/>
                <a:ahLst/>
                <a:cxnLst>
                  <a:cxn ang="0">
                    <a:pos x="149" y="0"/>
                  </a:cxn>
                  <a:cxn ang="0">
                    <a:pos x="116" y="0"/>
                  </a:cxn>
                  <a:cxn ang="0">
                    <a:pos x="110" y="6"/>
                  </a:cxn>
                  <a:cxn ang="0">
                    <a:pos x="110" y="93"/>
                  </a:cxn>
                  <a:cxn ang="0">
                    <a:pos x="116" y="99"/>
                  </a:cxn>
                  <a:cxn ang="0">
                    <a:pos x="149" y="99"/>
                  </a:cxn>
                  <a:cxn ang="0">
                    <a:pos x="154" y="93"/>
                  </a:cxn>
                  <a:cxn ang="0">
                    <a:pos x="154" y="6"/>
                  </a:cxn>
                  <a:cxn ang="0">
                    <a:pos x="149" y="0"/>
                  </a:cxn>
                  <a:cxn ang="0">
                    <a:pos x="115" y="41"/>
                  </a:cxn>
                  <a:cxn ang="0">
                    <a:pos x="121" y="41"/>
                  </a:cxn>
                  <a:cxn ang="0">
                    <a:pos x="121" y="45"/>
                  </a:cxn>
                  <a:cxn ang="0">
                    <a:pos x="115" y="45"/>
                  </a:cxn>
                  <a:cxn ang="0">
                    <a:pos x="115" y="41"/>
                  </a:cxn>
                  <a:cxn ang="0">
                    <a:pos x="150" y="90"/>
                  </a:cxn>
                  <a:cxn ang="0">
                    <a:pos x="115" y="90"/>
                  </a:cxn>
                  <a:cxn ang="0">
                    <a:pos x="115" y="85"/>
                  </a:cxn>
                  <a:cxn ang="0">
                    <a:pos x="150" y="85"/>
                  </a:cxn>
                  <a:cxn ang="0">
                    <a:pos x="150" y="90"/>
                  </a:cxn>
                  <a:cxn ang="0">
                    <a:pos x="125" y="45"/>
                  </a:cxn>
                  <a:cxn ang="0">
                    <a:pos x="125" y="41"/>
                  </a:cxn>
                  <a:cxn ang="0">
                    <a:pos x="130" y="41"/>
                  </a:cxn>
                  <a:cxn ang="0">
                    <a:pos x="130" y="45"/>
                  </a:cxn>
                  <a:cxn ang="0">
                    <a:pos x="125" y="45"/>
                  </a:cxn>
                  <a:cxn ang="0">
                    <a:pos x="150" y="32"/>
                  </a:cxn>
                  <a:cxn ang="0">
                    <a:pos x="115" y="32"/>
                  </a:cxn>
                  <a:cxn ang="0">
                    <a:pos x="115" y="28"/>
                  </a:cxn>
                  <a:cxn ang="0">
                    <a:pos x="150" y="28"/>
                  </a:cxn>
                  <a:cxn ang="0">
                    <a:pos x="150" y="32"/>
                  </a:cxn>
                  <a:cxn ang="0">
                    <a:pos x="150" y="23"/>
                  </a:cxn>
                  <a:cxn ang="0">
                    <a:pos x="115" y="23"/>
                  </a:cxn>
                  <a:cxn ang="0">
                    <a:pos x="115" y="18"/>
                  </a:cxn>
                  <a:cxn ang="0">
                    <a:pos x="150" y="18"/>
                  </a:cxn>
                  <a:cxn ang="0">
                    <a:pos x="150" y="23"/>
                  </a:cxn>
                  <a:cxn ang="0">
                    <a:pos x="150" y="14"/>
                  </a:cxn>
                  <a:cxn ang="0">
                    <a:pos x="115" y="14"/>
                  </a:cxn>
                  <a:cxn ang="0">
                    <a:pos x="115" y="9"/>
                  </a:cxn>
                  <a:cxn ang="0">
                    <a:pos x="150" y="9"/>
                  </a:cxn>
                  <a:cxn ang="0">
                    <a:pos x="150" y="14"/>
                  </a:cxn>
                  <a:cxn ang="0">
                    <a:pos x="96" y="0"/>
                  </a:cxn>
                  <a:cxn ang="0">
                    <a:pos x="5" y="0"/>
                  </a:cxn>
                  <a:cxn ang="0">
                    <a:pos x="0" y="6"/>
                  </a:cxn>
                  <a:cxn ang="0">
                    <a:pos x="0" y="77"/>
                  </a:cxn>
                  <a:cxn ang="0">
                    <a:pos x="5" y="83"/>
                  </a:cxn>
                  <a:cxn ang="0">
                    <a:pos x="40" y="83"/>
                  </a:cxn>
                  <a:cxn ang="0">
                    <a:pos x="40" y="92"/>
                  </a:cxn>
                  <a:cxn ang="0">
                    <a:pos x="15" y="99"/>
                  </a:cxn>
                  <a:cxn ang="0">
                    <a:pos x="86" y="99"/>
                  </a:cxn>
                  <a:cxn ang="0">
                    <a:pos x="61" y="92"/>
                  </a:cxn>
                  <a:cxn ang="0">
                    <a:pos x="61" y="83"/>
                  </a:cxn>
                  <a:cxn ang="0">
                    <a:pos x="96" y="83"/>
                  </a:cxn>
                  <a:cxn ang="0">
                    <a:pos x="101" y="77"/>
                  </a:cxn>
                  <a:cxn ang="0">
                    <a:pos x="101" y="6"/>
                  </a:cxn>
                  <a:cxn ang="0">
                    <a:pos x="96" y="0"/>
                  </a:cxn>
                  <a:cxn ang="0">
                    <a:pos x="93" y="74"/>
                  </a:cxn>
                  <a:cxn ang="0">
                    <a:pos x="8" y="74"/>
                  </a:cxn>
                  <a:cxn ang="0">
                    <a:pos x="8" y="9"/>
                  </a:cxn>
                  <a:cxn ang="0">
                    <a:pos x="93" y="9"/>
                  </a:cxn>
                  <a:cxn ang="0">
                    <a:pos x="93" y="74"/>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solidFill>
                <a:srgbClr val="00BCEB"/>
              </a:solidFill>
              <a:ln w="9525">
                <a:noFill/>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panose="020B0303020201020303" pitchFamily="34" charset="0"/>
                  <a:ea typeface="ＭＳ Ｐゴシック" charset="0"/>
                </a:endParaRPr>
              </a:p>
            </p:txBody>
          </p:sp>
        </p:grpSp>
        <p:grpSp>
          <p:nvGrpSpPr>
            <p:cNvPr id="182" name="Group 181"/>
            <p:cNvGrpSpPr>
              <a:grpSpLocks noChangeAspect="1"/>
            </p:cNvGrpSpPr>
            <p:nvPr/>
          </p:nvGrpSpPr>
          <p:grpSpPr>
            <a:xfrm>
              <a:off x="2390186" y="3067329"/>
              <a:ext cx="442813" cy="441847"/>
              <a:chOff x="4247689" y="3669562"/>
              <a:chExt cx="548640" cy="548640"/>
            </a:xfrm>
          </p:grpSpPr>
          <p:sp>
            <p:nvSpPr>
              <p:cNvPr id="183" name="Oval 182"/>
              <p:cNvSpPr/>
              <p:nvPr/>
            </p:nvSpPr>
            <p:spPr>
              <a:xfrm>
                <a:off x="4247689" y="3669562"/>
                <a:ext cx="548640" cy="548640"/>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184" name="Group 183"/>
              <p:cNvGrpSpPr/>
              <p:nvPr/>
            </p:nvGrpSpPr>
            <p:grpSpPr>
              <a:xfrm>
                <a:off x="4416801" y="3752252"/>
                <a:ext cx="209312" cy="383266"/>
                <a:chOff x="4457929" y="4607371"/>
                <a:chExt cx="234950" cy="430212"/>
              </a:xfrm>
            </p:grpSpPr>
            <p:sp>
              <p:nvSpPr>
                <p:cNvPr id="185" name="Freeform 184"/>
                <p:cNvSpPr>
                  <a:spLocks/>
                </p:cNvSpPr>
                <p:nvPr/>
              </p:nvSpPr>
              <p:spPr bwMode="auto">
                <a:xfrm>
                  <a:off x="4457929" y="4607371"/>
                  <a:ext cx="234950"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86" name="Line 208"/>
                <p:cNvSpPr>
                  <a:spLocks noChangeShapeType="1"/>
                </p:cNvSpPr>
                <p:nvPr/>
              </p:nvSpPr>
              <p:spPr bwMode="auto">
                <a:xfrm>
                  <a:off x="4516667" y="46772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87" name="Line 209"/>
                <p:cNvSpPr>
                  <a:spLocks noChangeShapeType="1"/>
                </p:cNvSpPr>
                <p:nvPr/>
              </p:nvSpPr>
              <p:spPr bwMode="auto">
                <a:xfrm>
                  <a:off x="4516667" y="4745483"/>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88" name="Line 210"/>
                <p:cNvSpPr>
                  <a:spLocks noChangeShapeType="1"/>
                </p:cNvSpPr>
                <p:nvPr/>
              </p:nvSpPr>
              <p:spPr bwMode="auto">
                <a:xfrm>
                  <a:off x="4516667" y="481692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89" name="Line 211"/>
                <p:cNvSpPr>
                  <a:spLocks noChangeShapeType="1"/>
                </p:cNvSpPr>
                <p:nvPr/>
              </p:nvSpPr>
              <p:spPr bwMode="auto">
                <a:xfrm>
                  <a:off x="4516667" y="488677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grpSp>
      <p:grpSp>
        <p:nvGrpSpPr>
          <p:cNvPr id="210" name="Group 209">
            <a:extLst>
              <a:ext uri="{FF2B5EF4-FFF2-40B4-BE49-F238E27FC236}">
                <a16:creationId xmlns:a16="http://schemas.microsoft.com/office/drawing/2014/main" id="{9728BED6-5067-4DC8-B0A4-7D2E6A427BB4}"/>
              </a:ext>
            </a:extLst>
          </p:cNvPr>
          <p:cNvGrpSpPr/>
          <p:nvPr/>
        </p:nvGrpSpPr>
        <p:grpSpPr>
          <a:xfrm>
            <a:off x="4488014" y="4294223"/>
            <a:ext cx="3247999" cy="1728693"/>
            <a:chOff x="3439502" y="2384559"/>
            <a:chExt cx="4294390" cy="1276497"/>
          </a:xfrm>
          <a:solidFill>
            <a:srgbClr val="FFFFFF"/>
          </a:solidFill>
        </p:grpSpPr>
        <p:sp>
          <p:nvSpPr>
            <p:cNvPr id="211" name="Rectangle 210"/>
            <p:cNvSpPr/>
            <p:nvPr/>
          </p:nvSpPr>
          <p:spPr>
            <a:xfrm>
              <a:off x="3439502" y="2711986"/>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Number of concurrent flows</a:t>
              </a:r>
            </a:p>
          </p:txBody>
        </p:sp>
        <p:sp>
          <p:nvSpPr>
            <p:cNvPr id="212" name="Rectangle 211"/>
            <p:cNvSpPr/>
            <p:nvPr/>
          </p:nvSpPr>
          <p:spPr>
            <a:xfrm>
              <a:off x="4896935" y="3371732"/>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Time of day</a:t>
              </a:r>
            </a:p>
          </p:txBody>
        </p:sp>
        <p:sp>
          <p:nvSpPr>
            <p:cNvPr id="213" name="Rectangle 212"/>
            <p:cNvSpPr/>
            <p:nvPr/>
          </p:nvSpPr>
          <p:spPr>
            <a:xfrm>
              <a:off x="3439502" y="3371732"/>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Bits per second</a:t>
              </a:r>
            </a:p>
          </p:txBody>
        </p:sp>
        <p:sp>
          <p:nvSpPr>
            <p:cNvPr id="214" name="Rectangle 213"/>
            <p:cNvSpPr/>
            <p:nvPr/>
          </p:nvSpPr>
          <p:spPr>
            <a:xfrm>
              <a:off x="3439502" y="3041236"/>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Packet </a:t>
              </a:r>
              <a:b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b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per second</a:t>
              </a:r>
            </a:p>
          </p:txBody>
        </p:sp>
        <p:sp>
          <p:nvSpPr>
            <p:cNvPr id="215" name="Rectangle 214"/>
            <p:cNvSpPr/>
            <p:nvPr/>
          </p:nvSpPr>
          <p:spPr>
            <a:xfrm>
              <a:off x="4896935" y="3041236"/>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Number of </a:t>
              </a:r>
              <a:b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b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SYNs sent</a:t>
              </a:r>
            </a:p>
          </p:txBody>
        </p:sp>
        <p:sp>
          <p:nvSpPr>
            <p:cNvPr id="216" name="Rectangle 215"/>
            <p:cNvSpPr/>
            <p:nvPr/>
          </p:nvSpPr>
          <p:spPr>
            <a:xfrm>
              <a:off x="4896935" y="2711984"/>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New flows </a:t>
              </a:r>
              <a:b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b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created</a:t>
              </a:r>
            </a:p>
          </p:txBody>
        </p:sp>
        <p:sp>
          <p:nvSpPr>
            <p:cNvPr id="217" name="Rectangle 216"/>
            <p:cNvSpPr/>
            <p:nvPr/>
          </p:nvSpPr>
          <p:spPr>
            <a:xfrm>
              <a:off x="6349414" y="2711984"/>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Number of </a:t>
              </a:r>
              <a:b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b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SYNs received</a:t>
              </a:r>
            </a:p>
          </p:txBody>
        </p:sp>
        <p:sp>
          <p:nvSpPr>
            <p:cNvPr id="218" name="Rectangle 217"/>
            <p:cNvSpPr/>
            <p:nvPr/>
          </p:nvSpPr>
          <p:spPr>
            <a:xfrm>
              <a:off x="6349414" y="3041236"/>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Rate of </a:t>
              </a:r>
              <a:b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b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connection resets</a:t>
              </a:r>
            </a:p>
          </p:txBody>
        </p:sp>
        <p:sp>
          <p:nvSpPr>
            <p:cNvPr id="219" name="Rectangle 218"/>
            <p:cNvSpPr/>
            <p:nvPr/>
          </p:nvSpPr>
          <p:spPr>
            <a:xfrm>
              <a:off x="6349414" y="3371732"/>
              <a:ext cx="1384477" cy="289324"/>
            </a:xfrm>
            <a:prstGeom prst="rect">
              <a:avLst/>
            </a:prstGeom>
            <a:grpFill/>
            <a:ln w="25400" cap="flat" cmpd="sng" algn="ctr">
              <a:solidFill>
                <a:srgbClr val="FFFFFF"/>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Duration </a:t>
              </a:r>
              <a:b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br>
              <a:r>
                <a:rPr kumimoji="0" lang="en-US" sz="933" b="0" i="0" u="none" strike="noStrike" kern="0" cap="none" spc="0" normalizeH="0" baseline="0" noProof="0" dirty="0">
                  <a:ln>
                    <a:noFill/>
                  </a:ln>
                  <a:solidFill>
                    <a:schemeClr val="tx1">
                      <a:lumMod val="75000"/>
                      <a:lumOff val="25000"/>
                    </a:schemeClr>
                  </a:solidFill>
                  <a:effectLst/>
                  <a:uLnTx/>
                  <a:uFillTx/>
                  <a:latin typeface="CiscoSansTT ExtraLight"/>
                  <a:ea typeface="+mn-ea"/>
                  <a:cs typeface="+mn-cs"/>
                </a:rPr>
                <a:t>of the flow</a:t>
              </a:r>
            </a:p>
          </p:txBody>
        </p:sp>
        <p:sp>
          <p:nvSpPr>
            <p:cNvPr id="220" name="Rectangle 219">
              <a:extLst>
                <a:ext uri="{FF2B5EF4-FFF2-40B4-BE49-F238E27FC236}">
                  <a16:creationId xmlns:a16="http://schemas.microsoft.com/office/drawing/2014/main" id="{733DD038-E1C9-4BE3-B226-D2B130558C6D}"/>
                </a:ext>
              </a:extLst>
            </p:cNvPr>
            <p:cNvSpPr/>
            <p:nvPr/>
          </p:nvSpPr>
          <p:spPr>
            <a:xfrm>
              <a:off x="3439502" y="2384559"/>
              <a:ext cx="4294390" cy="289324"/>
            </a:xfrm>
            <a:prstGeom prst="rect">
              <a:avLst/>
            </a:prstGeom>
            <a:solidFill>
              <a:srgbClr val="6EBE4A">
                <a:lumMod val="75000"/>
              </a:srgbClr>
            </a:solidFill>
            <a:ln w="25400" cap="flat" cmpd="sng" algn="ctr">
              <a:solidFill>
                <a:srgbClr val="6EBE4A">
                  <a:lumMod val="75000"/>
                </a:srgbClr>
              </a:solidFill>
              <a:prstDash val="solid"/>
              <a:miter lim="800000"/>
            </a:ln>
            <a:effectLst/>
          </p:spPr>
          <p:txBody>
            <a:bodyPr lIns="0" tIns="60957" rIns="0" bIns="60957"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333" b="0" i="0" u="none" strike="noStrike" kern="0" cap="none" spc="0" normalizeH="0" baseline="0" noProof="0" dirty="0">
                  <a:ln>
                    <a:noFill/>
                  </a:ln>
                  <a:solidFill>
                    <a:srgbClr val="FFFFFF"/>
                  </a:solidFill>
                  <a:effectLst/>
                  <a:uLnTx/>
                  <a:uFillTx/>
                  <a:latin typeface="CiscoSansTT ExtraLight"/>
                  <a:ea typeface="+mn-ea"/>
                  <a:cs typeface="+mn-cs"/>
                </a:rPr>
                <a:t>Analysis of multiple threat behaviors</a:t>
              </a:r>
            </a:p>
          </p:txBody>
        </p:sp>
      </p:grpSp>
      <p:grpSp>
        <p:nvGrpSpPr>
          <p:cNvPr id="221" name="Group 220">
            <a:extLst>
              <a:ext uri="{FF2B5EF4-FFF2-40B4-BE49-F238E27FC236}">
                <a16:creationId xmlns:a16="http://schemas.microsoft.com/office/drawing/2014/main" id="{77A75EA0-ABBD-4DCE-A340-FE5923229079}"/>
              </a:ext>
            </a:extLst>
          </p:cNvPr>
          <p:cNvGrpSpPr/>
          <p:nvPr/>
        </p:nvGrpSpPr>
        <p:grpSpPr>
          <a:xfrm>
            <a:off x="8380007" y="4441927"/>
            <a:ext cx="2783907" cy="1736971"/>
            <a:chOff x="6583309" y="2708368"/>
            <a:chExt cx="1721796" cy="1431080"/>
          </a:xfrm>
        </p:grpSpPr>
        <p:sp>
          <p:nvSpPr>
            <p:cNvPr id="222" name="Rounded Rectangle 36">
              <a:extLst>
                <a:ext uri="{FF2B5EF4-FFF2-40B4-BE49-F238E27FC236}">
                  <a16:creationId xmlns:a16="http://schemas.microsoft.com/office/drawing/2014/main" id="{607A5FCB-5815-49CC-8B12-25A1B2934441}"/>
                </a:ext>
              </a:extLst>
            </p:cNvPr>
            <p:cNvSpPr/>
            <p:nvPr/>
          </p:nvSpPr>
          <p:spPr>
            <a:xfrm rot="10800000">
              <a:off x="6583309" y="3147126"/>
              <a:ext cx="74984" cy="992322"/>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3" name="Rounded Rectangle 36">
              <a:extLst>
                <a:ext uri="{FF2B5EF4-FFF2-40B4-BE49-F238E27FC236}">
                  <a16:creationId xmlns:a16="http://schemas.microsoft.com/office/drawing/2014/main" id="{68C585D7-3B89-483C-9739-BB3DEAAF087F}"/>
                </a:ext>
              </a:extLst>
            </p:cNvPr>
            <p:cNvSpPr/>
            <p:nvPr/>
          </p:nvSpPr>
          <p:spPr>
            <a:xfrm rot="10800000">
              <a:off x="6733019" y="3313469"/>
              <a:ext cx="74984" cy="825979"/>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4" name="Rounded Rectangle 36">
              <a:extLst>
                <a:ext uri="{FF2B5EF4-FFF2-40B4-BE49-F238E27FC236}">
                  <a16:creationId xmlns:a16="http://schemas.microsoft.com/office/drawing/2014/main" id="{B381E508-7B8B-4D8D-AF65-2942396B6EFE}"/>
                </a:ext>
              </a:extLst>
            </p:cNvPr>
            <p:cNvSpPr/>
            <p:nvPr/>
          </p:nvSpPr>
          <p:spPr>
            <a:xfrm rot="10800000">
              <a:off x="6882729" y="3286941"/>
              <a:ext cx="74984" cy="852507"/>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5" name="Rounded Rectangle 36">
              <a:extLst>
                <a:ext uri="{FF2B5EF4-FFF2-40B4-BE49-F238E27FC236}">
                  <a16:creationId xmlns:a16="http://schemas.microsoft.com/office/drawing/2014/main" id="{2F2B3F12-35D7-472A-A0A2-C528699C62D5}"/>
                </a:ext>
              </a:extLst>
            </p:cNvPr>
            <p:cNvSpPr/>
            <p:nvPr/>
          </p:nvSpPr>
          <p:spPr>
            <a:xfrm rot="10800000">
              <a:off x="7182149" y="3286941"/>
              <a:ext cx="74984" cy="852507"/>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6" name="Rounded Rectangle 36">
              <a:extLst>
                <a:ext uri="{FF2B5EF4-FFF2-40B4-BE49-F238E27FC236}">
                  <a16:creationId xmlns:a16="http://schemas.microsoft.com/office/drawing/2014/main" id="{08CE2948-2CB1-4524-AA5D-A05C90482086}"/>
                </a:ext>
              </a:extLst>
            </p:cNvPr>
            <p:cNvSpPr/>
            <p:nvPr/>
          </p:nvSpPr>
          <p:spPr>
            <a:xfrm rot="10800000">
              <a:off x="7331859" y="3338540"/>
              <a:ext cx="74984" cy="800908"/>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7" name="Rounded Rectangle 36">
              <a:extLst>
                <a:ext uri="{FF2B5EF4-FFF2-40B4-BE49-F238E27FC236}">
                  <a16:creationId xmlns:a16="http://schemas.microsoft.com/office/drawing/2014/main" id="{D8A84F06-CCC8-41B6-B7CE-F31ECA011AA8}"/>
                </a:ext>
              </a:extLst>
            </p:cNvPr>
            <p:cNvSpPr/>
            <p:nvPr/>
          </p:nvSpPr>
          <p:spPr>
            <a:xfrm rot="10800000">
              <a:off x="7481569" y="3313467"/>
              <a:ext cx="74984" cy="825979"/>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8" name="Rounded Rectangle 36">
              <a:extLst>
                <a:ext uri="{FF2B5EF4-FFF2-40B4-BE49-F238E27FC236}">
                  <a16:creationId xmlns:a16="http://schemas.microsoft.com/office/drawing/2014/main" id="{3F8A7967-AD0D-40E4-A7C8-9146699D4FEF}"/>
                </a:ext>
              </a:extLst>
            </p:cNvPr>
            <p:cNvSpPr/>
            <p:nvPr/>
          </p:nvSpPr>
          <p:spPr>
            <a:xfrm rot="10800000">
              <a:off x="7631279" y="3512360"/>
              <a:ext cx="74984" cy="627086"/>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9" name="Rounded Rectangle 36">
              <a:extLst>
                <a:ext uri="{FF2B5EF4-FFF2-40B4-BE49-F238E27FC236}">
                  <a16:creationId xmlns:a16="http://schemas.microsoft.com/office/drawing/2014/main" id="{B185E9BA-75BB-4B9C-953F-26FEF1DFA094}"/>
                </a:ext>
              </a:extLst>
            </p:cNvPr>
            <p:cNvSpPr/>
            <p:nvPr/>
          </p:nvSpPr>
          <p:spPr>
            <a:xfrm rot="10800000">
              <a:off x="7780989" y="3512360"/>
              <a:ext cx="74984" cy="627086"/>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30" name="Rounded Rectangle 36">
              <a:extLst>
                <a:ext uri="{FF2B5EF4-FFF2-40B4-BE49-F238E27FC236}">
                  <a16:creationId xmlns:a16="http://schemas.microsoft.com/office/drawing/2014/main" id="{392DB610-F662-4B55-BFCF-233C70A44D01}"/>
                </a:ext>
              </a:extLst>
            </p:cNvPr>
            <p:cNvSpPr/>
            <p:nvPr/>
          </p:nvSpPr>
          <p:spPr>
            <a:xfrm rot="10800000">
              <a:off x="7930699" y="2708368"/>
              <a:ext cx="50686" cy="1431079"/>
            </a:xfrm>
            <a:prstGeom prst="roundRect">
              <a:avLst>
                <a:gd name="adj" fmla="val 50000"/>
              </a:avLst>
            </a:prstGeom>
            <a:solidFill>
              <a:srgbClr val="FBAB18"/>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31" name="Rounded Rectangle 36">
              <a:extLst>
                <a:ext uri="{FF2B5EF4-FFF2-40B4-BE49-F238E27FC236}">
                  <a16:creationId xmlns:a16="http://schemas.microsoft.com/office/drawing/2014/main" id="{645628F2-6BCB-4966-BCEC-7AB96ABF1224}"/>
                </a:ext>
              </a:extLst>
            </p:cNvPr>
            <p:cNvSpPr/>
            <p:nvPr/>
          </p:nvSpPr>
          <p:spPr>
            <a:xfrm rot="10800000">
              <a:off x="8080409" y="3313467"/>
              <a:ext cx="74984" cy="825981"/>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32" name="Rounded Rectangle 36">
              <a:extLst>
                <a:ext uri="{FF2B5EF4-FFF2-40B4-BE49-F238E27FC236}">
                  <a16:creationId xmlns:a16="http://schemas.microsoft.com/office/drawing/2014/main" id="{F300ACE9-01C1-4A37-98B9-ECC98FC484D7}"/>
                </a:ext>
              </a:extLst>
            </p:cNvPr>
            <p:cNvSpPr/>
            <p:nvPr/>
          </p:nvSpPr>
          <p:spPr>
            <a:xfrm rot="10800000">
              <a:off x="8230121" y="3286941"/>
              <a:ext cx="74984" cy="852507"/>
            </a:xfrm>
            <a:prstGeom prst="roundRect">
              <a:avLst>
                <a:gd name="adj" fmla="val 50000"/>
              </a:avLst>
            </a:prstGeom>
            <a:solidFill>
              <a:srgbClr val="005073"/>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grpSp>
      <p:sp>
        <p:nvSpPr>
          <p:cNvPr id="233" name="Rectangle 232">
            <a:extLst>
              <a:ext uri="{FF2B5EF4-FFF2-40B4-BE49-F238E27FC236}">
                <a16:creationId xmlns:a16="http://schemas.microsoft.com/office/drawing/2014/main" id="{0B75EEB5-8851-4914-B48B-A5EF97FC7CF5}"/>
              </a:ext>
            </a:extLst>
          </p:cNvPr>
          <p:cNvSpPr/>
          <p:nvPr/>
        </p:nvSpPr>
        <p:spPr>
          <a:xfrm>
            <a:off x="8786134" y="6226042"/>
            <a:ext cx="1943468" cy="235898"/>
          </a:xfrm>
          <a:prstGeom prst="rect">
            <a:avLst/>
          </a:prstGeom>
        </p:spPr>
        <p:txBody>
          <a:bodyPr wrap="square">
            <a:spAutoFit/>
          </a:bodyPr>
          <a:lstStyle/>
          <a:p>
            <a:pPr algn="ctr" defTabSz="609013"/>
            <a:r>
              <a:rPr lang="en-US" sz="933" dirty="0">
                <a:solidFill>
                  <a:srgbClr val="282828"/>
                </a:solidFill>
                <a:latin typeface="CiscoSansTT ExtraLight"/>
                <a:ea typeface="ＭＳ Ｐゴシック" charset="0"/>
              </a:rPr>
              <a:t>Exchange Servers</a:t>
            </a:r>
          </a:p>
        </p:txBody>
      </p:sp>
      <p:cxnSp>
        <p:nvCxnSpPr>
          <p:cNvPr id="234" name="Curved Connector 163">
            <a:extLst>
              <a:ext uri="{FF2B5EF4-FFF2-40B4-BE49-F238E27FC236}">
                <a16:creationId xmlns:a16="http://schemas.microsoft.com/office/drawing/2014/main" id="{E7690913-685F-4C28-849D-F4FC634578A3}"/>
              </a:ext>
            </a:extLst>
          </p:cNvPr>
          <p:cNvCxnSpPr>
            <a:cxnSpLocks/>
          </p:cNvCxnSpPr>
          <p:nvPr/>
        </p:nvCxnSpPr>
        <p:spPr>
          <a:xfrm>
            <a:off x="8304539" y="4900099"/>
            <a:ext cx="2924752" cy="0"/>
          </a:xfrm>
          <a:prstGeom prst="straightConnector1">
            <a:avLst/>
          </a:prstGeom>
          <a:noFill/>
          <a:ln w="6350" cap="flat" cmpd="sng" algn="ctr">
            <a:solidFill>
              <a:srgbClr val="00BCEB"/>
            </a:solidFill>
            <a:prstDash val="dash"/>
          </a:ln>
          <a:effectLst/>
        </p:spPr>
      </p:cxnSp>
      <p:sp>
        <p:nvSpPr>
          <p:cNvPr id="235" name="Rectangle 234">
            <a:extLst>
              <a:ext uri="{FF2B5EF4-FFF2-40B4-BE49-F238E27FC236}">
                <a16:creationId xmlns:a16="http://schemas.microsoft.com/office/drawing/2014/main" id="{E4038C3A-8E31-414C-A4EF-0BF32548E296}"/>
              </a:ext>
            </a:extLst>
          </p:cNvPr>
          <p:cNvSpPr/>
          <p:nvPr/>
        </p:nvSpPr>
        <p:spPr>
          <a:xfrm>
            <a:off x="8926395" y="4580980"/>
            <a:ext cx="1943468" cy="235898"/>
          </a:xfrm>
          <a:prstGeom prst="rect">
            <a:avLst/>
          </a:prstGeom>
        </p:spPr>
        <p:txBody>
          <a:bodyPr wrap="square">
            <a:spAutoFit/>
          </a:bodyPr>
          <a:lstStyle/>
          <a:p>
            <a:pPr algn="ctr" defTabSz="609013"/>
            <a:r>
              <a:rPr lang="en-US" sz="933" dirty="0">
                <a:solidFill>
                  <a:srgbClr val="282828"/>
                </a:solidFill>
                <a:latin typeface="CiscoSansTT ExtraLight"/>
                <a:ea typeface="ＭＳ Ｐゴシック" charset="0"/>
              </a:rPr>
              <a:t>Threshold</a:t>
            </a:r>
          </a:p>
        </p:txBody>
      </p:sp>
      <p:sp>
        <p:nvSpPr>
          <p:cNvPr id="236" name="Rectangle 235">
            <a:extLst>
              <a:ext uri="{FF2B5EF4-FFF2-40B4-BE49-F238E27FC236}">
                <a16:creationId xmlns:a16="http://schemas.microsoft.com/office/drawing/2014/main" id="{498F96EB-4E42-47A8-B5EB-63EC9BD114C4}"/>
              </a:ext>
            </a:extLst>
          </p:cNvPr>
          <p:cNvSpPr/>
          <p:nvPr/>
        </p:nvSpPr>
        <p:spPr>
          <a:xfrm>
            <a:off x="10320626" y="4517956"/>
            <a:ext cx="1390380" cy="276999"/>
          </a:xfrm>
          <a:prstGeom prst="rect">
            <a:avLst/>
          </a:prstGeom>
          <a:noFill/>
        </p:spPr>
        <p:txBody>
          <a:bodyPr wrap="square">
            <a:spAutoFit/>
          </a:bodyPr>
          <a:lstStyle/>
          <a:p>
            <a:pPr algn="ctr" defTabSz="609013"/>
            <a:r>
              <a:rPr lang="en-US" sz="1200" dirty="0">
                <a:solidFill>
                  <a:srgbClr val="FBAB18"/>
                </a:solidFill>
                <a:latin typeface="CiscoSansTT ExtraLight"/>
                <a:ea typeface="ＭＳ Ｐゴシック" charset="0"/>
              </a:rPr>
              <a:t>Anomaly</a:t>
            </a:r>
          </a:p>
        </p:txBody>
      </p:sp>
      <p:sp>
        <p:nvSpPr>
          <p:cNvPr id="237" name="object 40">
            <a:extLst>
              <a:ext uri="{FF2B5EF4-FFF2-40B4-BE49-F238E27FC236}">
                <a16:creationId xmlns:a16="http://schemas.microsoft.com/office/drawing/2014/main" id="{46FFFC01-D994-431F-8665-0C3C416DCBA9}"/>
              </a:ext>
            </a:extLst>
          </p:cNvPr>
          <p:cNvSpPr txBox="1"/>
          <p:nvPr/>
        </p:nvSpPr>
        <p:spPr>
          <a:xfrm>
            <a:off x="697801" y="3248874"/>
            <a:ext cx="3538945" cy="605220"/>
          </a:xfrm>
          <a:prstGeom prst="rect">
            <a:avLst/>
          </a:prstGeom>
        </p:spPr>
        <p:txBody>
          <a:bodyPr vert="horz" wrap="square" lIns="0" tIns="121920" rIns="0" bIns="121920" rtlCol="0" anchor="ctr">
            <a:noAutofit/>
          </a:bodyPr>
          <a:lstStyle/>
          <a:p>
            <a:pPr marL="14941" marR="14941" algn="ctr" defTabSz="609585" fontAlgn="base">
              <a:lnSpc>
                <a:spcPct val="98000"/>
              </a:lnSpc>
              <a:spcBef>
                <a:spcPct val="0"/>
              </a:spcBef>
              <a:spcAft>
                <a:spcPct val="0"/>
              </a:spcAft>
            </a:pPr>
            <a:r>
              <a:rPr lang="en-US" sz="1600" dirty="0">
                <a:solidFill>
                  <a:srgbClr val="282828"/>
                </a:solidFill>
                <a:latin typeface="CiscoSansTT ExtraLight"/>
                <a:ea typeface="ＭＳ Ｐゴシック" charset="0"/>
              </a:rPr>
              <a:t>Comprehensive data set optimized to remove redundancies</a:t>
            </a:r>
          </a:p>
        </p:txBody>
      </p:sp>
      <p:sp>
        <p:nvSpPr>
          <p:cNvPr id="238" name="object 40">
            <a:extLst>
              <a:ext uri="{FF2B5EF4-FFF2-40B4-BE49-F238E27FC236}">
                <a16:creationId xmlns:a16="http://schemas.microsoft.com/office/drawing/2014/main" id="{46FFFC01-D994-431F-8665-0C3C416DCBA9}"/>
              </a:ext>
            </a:extLst>
          </p:cNvPr>
          <p:cNvSpPr txBox="1"/>
          <p:nvPr/>
        </p:nvSpPr>
        <p:spPr>
          <a:xfrm>
            <a:off x="4347617" y="3248873"/>
            <a:ext cx="3538951" cy="605220"/>
          </a:xfrm>
          <a:prstGeom prst="rect">
            <a:avLst/>
          </a:prstGeom>
        </p:spPr>
        <p:txBody>
          <a:bodyPr vert="horz" wrap="square" lIns="0" tIns="121920" rIns="0" bIns="121920" rtlCol="0" anchor="ctr">
            <a:noAutofit/>
          </a:bodyPr>
          <a:lstStyle/>
          <a:p>
            <a:pPr marL="14941" marR="14941" algn="ctr" defTabSz="609585" fontAlgn="base">
              <a:lnSpc>
                <a:spcPct val="98000"/>
              </a:lnSpc>
              <a:spcBef>
                <a:spcPct val="0"/>
              </a:spcBef>
              <a:spcAft>
                <a:spcPct val="0"/>
              </a:spcAft>
            </a:pPr>
            <a:r>
              <a:rPr lang="en-US" sz="1600" dirty="0">
                <a:solidFill>
                  <a:srgbClr val="282828"/>
                </a:solidFill>
                <a:latin typeface="CiscoSansTT ExtraLight"/>
                <a:ea typeface="ＭＳ Ｐゴシック" charset="0"/>
              </a:rPr>
              <a:t>Security events to detect anomalies and known bad behavior </a:t>
            </a:r>
          </a:p>
        </p:txBody>
      </p:sp>
      <p:sp>
        <p:nvSpPr>
          <p:cNvPr id="310" name="object 40">
            <a:extLst>
              <a:ext uri="{FF2B5EF4-FFF2-40B4-BE49-F238E27FC236}">
                <a16:creationId xmlns:a16="http://schemas.microsoft.com/office/drawing/2014/main" id="{46FFFC01-D994-431F-8665-0C3C416DCBA9}"/>
              </a:ext>
            </a:extLst>
          </p:cNvPr>
          <p:cNvSpPr txBox="1"/>
          <p:nvPr/>
        </p:nvSpPr>
        <p:spPr>
          <a:xfrm>
            <a:off x="7997436" y="3248873"/>
            <a:ext cx="3538953" cy="605220"/>
          </a:xfrm>
          <a:prstGeom prst="rect">
            <a:avLst/>
          </a:prstGeom>
        </p:spPr>
        <p:txBody>
          <a:bodyPr vert="horz" wrap="square" lIns="0" tIns="121920" rIns="0" bIns="121920" rtlCol="0" anchor="ctr">
            <a:noAutofit/>
          </a:bodyPr>
          <a:lstStyle/>
          <a:p>
            <a:pPr marL="14941" marR="14941" algn="ctr" defTabSz="609585" fontAlgn="base">
              <a:lnSpc>
                <a:spcPct val="98000"/>
              </a:lnSpc>
              <a:spcBef>
                <a:spcPct val="0"/>
              </a:spcBef>
              <a:spcAft>
                <a:spcPct val="0"/>
              </a:spcAft>
            </a:pPr>
            <a:r>
              <a:rPr lang="en-US" sz="1600" dirty="0">
                <a:solidFill>
                  <a:srgbClr val="282828"/>
                </a:solidFill>
                <a:latin typeface="CiscoSansTT ExtraLight"/>
                <a:ea typeface="ＭＳ Ｐゴシック" charset="0"/>
              </a:rPr>
              <a:t>Alarm categories for high-risk, </a:t>
            </a:r>
          </a:p>
          <a:p>
            <a:pPr marL="14941" marR="14941" algn="ctr" defTabSz="609585" fontAlgn="base">
              <a:lnSpc>
                <a:spcPct val="98000"/>
              </a:lnSpc>
              <a:spcBef>
                <a:spcPct val="0"/>
              </a:spcBef>
              <a:spcAft>
                <a:spcPct val="0"/>
              </a:spcAft>
            </a:pPr>
            <a:r>
              <a:rPr lang="en-US" sz="1600" dirty="0">
                <a:solidFill>
                  <a:srgbClr val="282828"/>
                </a:solidFill>
                <a:latin typeface="CiscoSansTT ExtraLight"/>
                <a:ea typeface="ＭＳ Ｐゴシック" charset="0"/>
              </a:rPr>
              <a:t>low-noise alerts for faster response </a:t>
            </a:r>
          </a:p>
        </p:txBody>
      </p:sp>
      <p:sp>
        <p:nvSpPr>
          <p:cNvPr id="311" name="Rounded Rectangle 36">
            <a:extLst>
              <a:ext uri="{FF2B5EF4-FFF2-40B4-BE49-F238E27FC236}">
                <a16:creationId xmlns:a16="http://schemas.microsoft.com/office/drawing/2014/main" id="{123AF475-3DA3-DC45-BAFA-A7304397FAF5}"/>
              </a:ext>
            </a:extLst>
          </p:cNvPr>
          <p:cNvSpPr/>
          <p:nvPr/>
        </p:nvSpPr>
        <p:spPr>
          <a:xfrm rot="10800000">
            <a:off x="9117118" y="3998482"/>
            <a:ext cx="84213" cy="2202235"/>
          </a:xfrm>
          <a:prstGeom prst="roundRect">
            <a:avLst>
              <a:gd name="adj" fmla="val 50000"/>
            </a:avLst>
          </a:prstGeom>
          <a:solidFill>
            <a:srgbClr val="E3241B"/>
          </a:solidFill>
          <a:ln w="25400" cap="flat" cmpd="sng" algn="ctr">
            <a:noFill/>
            <a:prstDash val="solid"/>
          </a:ln>
          <a:effectLst/>
        </p:spPr>
        <p:txBody>
          <a:bodyPr vert="vert" lIns="91452" tIns="45727" rIns="91452" bIns="45727" rtlCol="0" anchor="ctr"/>
          <a:lstStyle/>
          <a:p>
            <a:pPr marL="0" marR="0" lvl="0" indent="0" algn="ctr" defTabSz="609585" eaLnBrk="0" fontAlgn="base" latinLnBrk="0" hangingPunct="0">
              <a:lnSpc>
                <a:spcPct val="85000"/>
              </a:lnSpc>
              <a:spcBef>
                <a:spcPct val="50000"/>
              </a:spcBef>
              <a:spcAft>
                <a:spcPct val="0"/>
              </a:spcAft>
              <a:buClrTx/>
              <a:buSzTx/>
              <a:buFontTx/>
              <a:buNone/>
              <a:tabLst/>
              <a:defRPr/>
            </a:pPr>
            <a:endParaRPr kumimoji="0" lang="en-US" sz="2267"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312" name="Rectangle 311">
            <a:extLst>
              <a:ext uri="{FF2B5EF4-FFF2-40B4-BE49-F238E27FC236}">
                <a16:creationId xmlns:a16="http://schemas.microsoft.com/office/drawing/2014/main" id="{1C08F428-B173-924C-A5FE-494D47F06EC7}"/>
              </a:ext>
            </a:extLst>
          </p:cNvPr>
          <p:cNvSpPr/>
          <p:nvPr/>
        </p:nvSpPr>
        <p:spPr>
          <a:xfrm>
            <a:off x="8103451" y="4032490"/>
            <a:ext cx="1390380" cy="276999"/>
          </a:xfrm>
          <a:prstGeom prst="rect">
            <a:avLst/>
          </a:prstGeom>
          <a:noFill/>
        </p:spPr>
        <p:txBody>
          <a:bodyPr wrap="square">
            <a:spAutoFit/>
          </a:bodyPr>
          <a:lstStyle/>
          <a:p>
            <a:pPr algn="ctr" defTabSz="609013"/>
            <a:r>
              <a:rPr lang="en-US" sz="1200" dirty="0">
                <a:solidFill>
                  <a:srgbClr val="E3241B"/>
                </a:solidFill>
                <a:latin typeface="CiscoSansTT ExtraLight"/>
                <a:ea typeface="ＭＳ Ｐゴシック" charset="0"/>
              </a:rPr>
              <a:t>Threat</a:t>
            </a:r>
          </a:p>
        </p:txBody>
      </p:sp>
    </p:spTree>
    <p:extLst>
      <p:ext uri="{BB962C8B-B14F-4D97-AF65-F5344CB8AC3E}">
        <p14:creationId xmlns:p14="http://schemas.microsoft.com/office/powerpoint/2010/main" val="2293742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Behavioral &amp; Anomaly Detection Model</a:t>
            </a:r>
            <a:br>
              <a:rPr lang="en-US" sz="3800" dirty="0"/>
            </a:br>
            <a:r>
              <a:rPr lang="en-US" sz="2100" dirty="0">
                <a:solidFill>
                  <a:schemeClr val="bg1"/>
                </a:solidFill>
              </a:rPr>
              <a:t>Behavioral Algorithms are Applied to Build “Security Events”</a:t>
            </a:r>
            <a:endParaRPr lang="en-MY" sz="2100" dirty="0">
              <a:solidFill>
                <a:schemeClr val="bg1"/>
              </a:solidFill>
            </a:endParaRPr>
          </a:p>
        </p:txBody>
      </p:sp>
      <p:grpSp>
        <p:nvGrpSpPr>
          <p:cNvPr id="258" name="Group 204"/>
          <p:cNvGrpSpPr>
            <a:grpSpLocks noChangeAspect="1"/>
          </p:cNvGrpSpPr>
          <p:nvPr/>
        </p:nvGrpSpPr>
        <p:grpSpPr bwMode="auto">
          <a:xfrm>
            <a:off x="739775" y="2998629"/>
            <a:ext cx="450850" cy="450850"/>
            <a:chOff x="4247689" y="3669562"/>
            <a:chExt cx="548640" cy="548640"/>
          </a:xfrm>
        </p:grpSpPr>
        <p:sp>
          <p:nvSpPr>
            <p:cNvPr id="259" name="Oval 258"/>
            <p:cNvSpPr/>
            <p:nvPr/>
          </p:nvSpPr>
          <p:spPr>
            <a:xfrm>
              <a:off x="4247689" y="3669562"/>
              <a:ext cx="548640" cy="548640"/>
            </a:xfrm>
            <a:prstGeom prst="ellipse">
              <a:avLst/>
            </a:prstGeom>
            <a:solidFill>
              <a:srgbClr val="0F6793"/>
            </a:solid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60" name="Group 206"/>
            <p:cNvGrpSpPr>
              <a:grpSpLocks/>
            </p:cNvGrpSpPr>
            <p:nvPr/>
          </p:nvGrpSpPr>
          <p:grpSpPr bwMode="auto">
            <a:xfrm>
              <a:off x="4416801" y="3752252"/>
              <a:ext cx="209312" cy="383266"/>
              <a:chOff x="4457929" y="4607371"/>
              <a:chExt cx="234950" cy="430212"/>
            </a:xfrm>
          </p:grpSpPr>
          <p:sp>
            <p:nvSpPr>
              <p:cNvPr id="261" name="Freeform 207"/>
              <p:cNvSpPr>
                <a:spLocks/>
              </p:cNvSpPr>
              <p:nvPr/>
            </p:nvSpPr>
            <p:spPr bwMode="auto">
              <a:xfrm>
                <a:off x="4457929" y="4607371"/>
                <a:ext cx="234950" cy="430212"/>
              </a:xfrm>
              <a:custGeom>
                <a:avLst/>
                <a:gdLst>
                  <a:gd name="T0" fmla="*/ 197358 w 100"/>
                  <a:gd name="T1" fmla="*/ 430212 h 181"/>
                  <a:gd name="T2" fmla="*/ 37592 w 100"/>
                  <a:gd name="T3" fmla="*/ 430212 h 181"/>
                  <a:gd name="T4" fmla="*/ 0 w 100"/>
                  <a:gd name="T5" fmla="*/ 389805 h 181"/>
                  <a:gd name="T6" fmla="*/ 0 w 100"/>
                  <a:gd name="T7" fmla="*/ 38030 h 181"/>
                  <a:gd name="T8" fmla="*/ 37592 w 100"/>
                  <a:gd name="T9" fmla="*/ 0 h 181"/>
                  <a:gd name="T10" fmla="*/ 197358 w 100"/>
                  <a:gd name="T11" fmla="*/ 0 h 181"/>
                  <a:gd name="T12" fmla="*/ 234950 w 100"/>
                  <a:gd name="T13" fmla="*/ 38030 h 181"/>
                  <a:gd name="T14" fmla="*/ 234950 w 100"/>
                  <a:gd name="T15" fmla="*/ 389805 h 181"/>
                  <a:gd name="T16" fmla="*/ 197358 w 100"/>
                  <a:gd name="T17" fmla="*/ 430212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62" name="Line 208"/>
              <p:cNvSpPr>
                <a:spLocks noChangeShapeType="1"/>
              </p:cNvSpPr>
              <p:nvPr/>
            </p:nvSpPr>
            <p:spPr bwMode="auto">
              <a:xfrm>
                <a:off x="4516667" y="467722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63" name="Line 209"/>
              <p:cNvSpPr>
                <a:spLocks noChangeShapeType="1"/>
              </p:cNvSpPr>
              <p:nvPr/>
            </p:nvSpPr>
            <p:spPr bwMode="auto">
              <a:xfrm>
                <a:off x="4516667" y="4745483"/>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64" name="Line 210"/>
              <p:cNvSpPr>
                <a:spLocks noChangeShapeType="1"/>
              </p:cNvSpPr>
              <p:nvPr/>
            </p:nvSpPr>
            <p:spPr bwMode="auto">
              <a:xfrm>
                <a:off x="4516667" y="481692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65" name="Line 211"/>
              <p:cNvSpPr>
                <a:spLocks noChangeShapeType="1"/>
              </p:cNvSpPr>
              <p:nvPr/>
            </p:nvSpPr>
            <p:spPr bwMode="auto">
              <a:xfrm>
                <a:off x="4516667" y="488677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grpSp>
      <p:grpSp>
        <p:nvGrpSpPr>
          <p:cNvPr id="266" name="Group 212"/>
          <p:cNvGrpSpPr>
            <a:grpSpLocks noChangeAspect="1"/>
          </p:cNvGrpSpPr>
          <p:nvPr/>
        </p:nvGrpSpPr>
        <p:grpSpPr bwMode="auto">
          <a:xfrm>
            <a:off x="739775" y="4082892"/>
            <a:ext cx="450850" cy="452437"/>
            <a:chOff x="4247689" y="3669562"/>
            <a:chExt cx="548640" cy="548640"/>
          </a:xfrm>
        </p:grpSpPr>
        <p:sp>
          <p:nvSpPr>
            <p:cNvPr id="267" name="Oval 266"/>
            <p:cNvSpPr/>
            <p:nvPr/>
          </p:nvSpPr>
          <p:spPr>
            <a:xfrm>
              <a:off x="4247689" y="3669562"/>
              <a:ext cx="548640" cy="548640"/>
            </a:xfrm>
            <a:prstGeom prst="ellipse">
              <a:avLst/>
            </a:prstGeom>
            <a:solidFill>
              <a:srgbClr val="0F6793"/>
            </a:solid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68" name="Group 214"/>
            <p:cNvGrpSpPr>
              <a:grpSpLocks/>
            </p:cNvGrpSpPr>
            <p:nvPr/>
          </p:nvGrpSpPr>
          <p:grpSpPr bwMode="auto">
            <a:xfrm>
              <a:off x="4416801" y="3752252"/>
              <a:ext cx="209312" cy="383266"/>
              <a:chOff x="4457929" y="4607371"/>
              <a:chExt cx="234950" cy="430212"/>
            </a:xfrm>
          </p:grpSpPr>
          <p:sp>
            <p:nvSpPr>
              <p:cNvPr id="269" name="Freeform 215"/>
              <p:cNvSpPr>
                <a:spLocks/>
              </p:cNvSpPr>
              <p:nvPr/>
            </p:nvSpPr>
            <p:spPr bwMode="auto">
              <a:xfrm>
                <a:off x="4457929" y="4607371"/>
                <a:ext cx="234950" cy="430212"/>
              </a:xfrm>
              <a:custGeom>
                <a:avLst/>
                <a:gdLst>
                  <a:gd name="T0" fmla="*/ 197358 w 100"/>
                  <a:gd name="T1" fmla="*/ 430212 h 181"/>
                  <a:gd name="T2" fmla="*/ 37592 w 100"/>
                  <a:gd name="T3" fmla="*/ 430212 h 181"/>
                  <a:gd name="T4" fmla="*/ 0 w 100"/>
                  <a:gd name="T5" fmla="*/ 389805 h 181"/>
                  <a:gd name="T6" fmla="*/ 0 w 100"/>
                  <a:gd name="T7" fmla="*/ 38030 h 181"/>
                  <a:gd name="T8" fmla="*/ 37592 w 100"/>
                  <a:gd name="T9" fmla="*/ 0 h 181"/>
                  <a:gd name="T10" fmla="*/ 197358 w 100"/>
                  <a:gd name="T11" fmla="*/ 0 h 181"/>
                  <a:gd name="T12" fmla="*/ 234950 w 100"/>
                  <a:gd name="T13" fmla="*/ 38030 h 181"/>
                  <a:gd name="T14" fmla="*/ 234950 w 100"/>
                  <a:gd name="T15" fmla="*/ 389805 h 181"/>
                  <a:gd name="T16" fmla="*/ 197358 w 100"/>
                  <a:gd name="T17" fmla="*/ 430212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70" name="Line 208"/>
              <p:cNvSpPr>
                <a:spLocks noChangeShapeType="1"/>
              </p:cNvSpPr>
              <p:nvPr/>
            </p:nvSpPr>
            <p:spPr bwMode="auto">
              <a:xfrm>
                <a:off x="4516667" y="467722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71" name="Line 209"/>
              <p:cNvSpPr>
                <a:spLocks noChangeShapeType="1"/>
              </p:cNvSpPr>
              <p:nvPr/>
            </p:nvSpPr>
            <p:spPr bwMode="auto">
              <a:xfrm>
                <a:off x="4516667" y="4745483"/>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72" name="Line 210"/>
              <p:cNvSpPr>
                <a:spLocks noChangeShapeType="1"/>
              </p:cNvSpPr>
              <p:nvPr/>
            </p:nvSpPr>
            <p:spPr bwMode="auto">
              <a:xfrm>
                <a:off x="4516667" y="481692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73" name="Line 211"/>
              <p:cNvSpPr>
                <a:spLocks noChangeShapeType="1"/>
              </p:cNvSpPr>
              <p:nvPr/>
            </p:nvSpPr>
            <p:spPr bwMode="auto">
              <a:xfrm>
                <a:off x="4516667" y="488677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grpSp>
      <p:sp>
        <p:nvSpPr>
          <p:cNvPr id="274" name="Rectangle 273"/>
          <p:cNvSpPr/>
          <p:nvPr/>
        </p:nvSpPr>
        <p:spPr>
          <a:xfrm>
            <a:off x="8912225" y="2547779"/>
            <a:ext cx="2619375" cy="3883025"/>
          </a:xfrm>
          <a:prstGeom prst="rect">
            <a:avLst/>
          </a:prstGeom>
          <a:solidFill>
            <a:srgbClr val="00BCEB">
              <a:lumMod val="20000"/>
              <a:lumOff val="80000"/>
            </a:srgbClr>
          </a:solidFill>
          <a:ln w="9525"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sp>
        <p:nvSpPr>
          <p:cNvPr id="275" name="Rectangle 274"/>
          <p:cNvSpPr/>
          <p:nvPr/>
        </p:nvSpPr>
        <p:spPr>
          <a:xfrm>
            <a:off x="9523413" y="2874804"/>
            <a:ext cx="1846262" cy="617538"/>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Alarm table</a:t>
            </a:r>
          </a:p>
        </p:txBody>
      </p:sp>
      <p:sp>
        <p:nvSpPr>
          <p:cNvPr id="276" name="Rectangle 275"/>
          <p:cNvSpPr/>
          <p:nvPr/>
        </p:nvSpPr>
        <p:spPr>
          <a:xfrm>
            <a:off x="9523413" y="3560604"/>
            <a:ext cx="1846262" cy="617538"/>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Host snapshot</a:t>
            </a:r>
          </a:p>
        </p:txBody>
      </p:sp>
      <p:sp>
        <p:nvSpPr>
          <p:cNvPr id="277" name="Rectangle 276"/>
          <p:cNvSpPr/>
          <p:nvPr/>
        </p:nvSpPr>
        <p:spPr>
          <a:xfrm>
            <a:off x="9523413" y="4246404"/>
            <a:ext cx="1846262" cy="617538"/>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Email</a:t>
            </a:r>
          </a:p>
        </p:txBody>
      </p:sp>
      <p:sp>
        <p:nvSpPr>
          <p:cNvPr id="278" name="Rectangle 277"/>
          <p:cNvSpPr/>
          <p:nvPr/>
        </p:nvSpPr>
        <p:spPr>
          <a:xfrm>
            <a:off x="9523413" y="4932204"/>
            <a:ext cx="1846262" cy="617538"/>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Syslog / SIEM</a:t>
            </a:r>
          </a:p>
        </p:txBody>
      </p:sp>
      <p:sp>
        <p:nvSpPr>
          <p:cNvPr id="279" name="Rectangle 278"/>
          <p:cNvSpPr/>
          <p:nvPr/>
        </p:nvSpPr>
        <p:spPr>
          <a:xfrm>
            <a:off x="9523413" y="5618004"/>
            <a:ext cx="1846262" cy="617538"/>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Mitigation</a:t>
            </a:r>
          </a:p>
        </p:txBody>
      </p:sp>
      <p:sp>
        <p:nvSpPr>
          <p:cNvPr id="280" name="Rectangle 279"/>
          <p:cNvSpPr/>
          <p:nvPr/>
        </p:nvSpPr>
        <p:spPr>
          <a:xfrm>
            <a:off x="8905875" y="2279492"/>
            <a:ext cx="2625725" cy="404812"/>
          </a:xfrm>
          <a:prstGeom prst="rect">
            <a:avLst/>
          </a:prstGeom>
          <a:solidFill>
            <a:srgbClr val="00BCEB"/>
          </a:solidFill>
          <a:ln w="38100" cap="flat" cmpd="sng" algn="ctr">
            <a:noFill/>
            <a:prstDash val="solid"/>
          </a:ln>
          <a:effectLst/>
        </p:spPr>
        <p:txBody>
          <a:bodyPr tIns="121920" bIns="121920" anchor="ctr"/>
          <a:lstStyle/>
          <a:p>
            <a:pPr marL="0" marR="0" lvl="0" indent="0" defTabSz="609013"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a:ln>
                  <a:noFill/>
                </a:ln>
                <a:solidFill>
                  <a:srgbClr val="FFFFFF"/>
                </a:solidFill>
                <a:effectLst/>
                <a:uLnTx/>
                <a:uFillTx/>
                <a:latin typeface="CiscoSansTT ExtraLight"/>
                <a:ea typeface="+mn-ea"/>
                <a:cs typeface="+mn-cs"/>
              </a:rPr>
              <a:t>Response</a:t>
            </a:r>
          </a:p>
        </p:txBody>
      </p:sp>
      <p:grpSp>
        <p:nvGrpSpPr>
          <p:cNvPr id="281" name="Group 172"/>
          <p:cNvGrpSpPr>
            <a:grpSpLocks noChangeAspect="1"/>
          </p:cNvGrpSpPr>
          <p:nvPr/>
        </p:nvGrpSpPr>
        <p:grpSpPr bwMode="auto">
          <a:xfrm>
            <a:off x="7753350" y="3438367"/>
            <a:ext cx="1557338" cy="660400"/>
            <a:chOff x="7413625" y="911226"/>
            <a:chExt cx="1167897" cy="495300"/>
          </a:xfrm>
        </p:grpSpPr>
        <p:sp>
          <p:nvSpPr>
            <p:cNvPr id="282" name="Freeform 58"/>
            <p:cNvSpPr>
              <a:spLocks noEditPoints="1"/>
            </p:cNvSpPr>
            <p:nvPr/>
          </p:nvSpPr>
          <p:spPr bwMode="auto">
            <a:xfrm>
              <a:off x="7413625" y="1096964"/>
              <a:ext cx="1160463" cy="123825"/>
            </a:xfrm>
            <a:custGeom>
              <a:avLst/>
              <a:gdLst>
                <a:gd name="T0" fmla="*/ 1142986 w 664"/>
                <a:gd name="T1" fmla="*/ 104641 h 71"/>
                <a:gd name="T2" fmla="*/ 1141238 w 664"/>
                <a:gd name="T3" fmla="*/ 106385 h 71"/>
                <a:gd name="T4" fmla="*/ 1141238 w 664"/>
                <a:gd name="T5" fmla="*/ 106385 h 71"/>
                <a:gd name="T6" fmla="*/ 1142986 w 664"/>
                <a:gd name="T7" fmla="*/ 104641 h 71"/>
                <a:gd name="T8" fmla="*/ 1142986 w 664"/>
                <a:gd name="T9" fmla="*/ 104641 h 71"/>
                <a:gd name="T10" fmla="*/ 1142986 w 664"/>
                <a:gd name="T11" fmla="*/ 104641 h 71"/>
                <a:gd name="T12" fmla="*/ 1142986 w 664"/>
                <a:gd name="T13" fmla="*/ 104641 h 71"/>
                <a:gd name="T14" fmla="*/ 1142986 w 664"/>
                <a:gd name="T15" fmla="*/ 104641 h 71"/>
                <a:gd name="T16" fmla="*/ 1142986 w 664"/>
                <a:gd name="T17" fmla="*/ 104641 h 71"/>
                <a:gd name="T18" fmla="*/ 1142986 w 664"/>
                <a:gd name="T19" fmla="*/ 104641 h 71"/>
                <a:gd name="T20" fmla="*/ 1142986 w 664"/>
                <a:gd name="T21" fmla="*/ 104641 h 71"/>
                <a:gd name="T22" fmla="*/ 1142986 w 664"/>
                <a:gd name="T23" fmla="*/ 104641 h 71"/>
                <a:gd name="T24" fmla="*/ 1142986 w 664"/>
                <a:gd name="T25" fmla="*/ 104641 h 71"/>
                <a:gd name="T26" fmla="*/ 1155220 w 664"/>
                <a:gd name="T27" fmla="*/ 87201 h 71"/>
                <a:gd name="T28" fmla="*/ 1155220 w 664"/>
                <a:gd name="T29" fmla="*/ 87201 h 71"/>
                <a:gd name="T30" fmla="*/ 1155220 w 664"/>
                <a:gd name="T31" fmla="*/ 87201 h 71"/>
                <a:gd name="T32" fmla="*/ 1155220 w 664"/>
                <a:gd name="T33" fmla="*/ 36624 h 71"/>
                <a:gd name="T34" fmla="*/ 1160463 w 664"/>
                <a:gd name="T35" fmla="*/ 62785 h 71"/>
                <a:gd name="T36" fmla="*/ 1155220 w 664"/>
                <a:gd name="T37" fmla="*/ 87201 h 71"/>
                <a:gd name="T38" fmla="*/ 1160463 w 664"/>
                <a:gd name="T39" fmla="*/ 62785 h 71"/>
                <a:gd name="T40" fmla="*/ 1155220 w 664"/>
                <a:gd name="T41" fmla="*/ 36624 h 71"/>
                <a:gd name="T42" fmla="*/ 1153472 w 664"/>
                <a:gd name="T43" fmla="*/ 36624 h 71"/>
                <a:gd name="T44" fmla="*/ 1153472 w 664"/>
                <a:gd name="T45" fmla="*/ 36624 h 71"/>
                <a:gd name="T46" fmla="*/ 1153472 w 664"/>
                <a:gd name="T47" fmla="*/ 36624 h 71"/>
                <a:gd name="T48" fmla="*/ 948993 w 664"/>
                <a:gd name="T49" fmla="*/ 0 h 71"/>
                <a:gd name="T50" fmla="*/ 61169 w 664"/>
                <a:gd name="T51" fmla="*/ 0 h 71"/>
                <a:gd name="T52" fmla="*/ 0 w 664"/>
                <a:gd name="T53" fmla="*/ 62785 h 71"/>
                <a:gd name="T54" fmla="*/ 61169 w 664"/>
                <a:gd name="T55" fmla="*/ 123825 h 71"/>
                <a:gd name="T56" fmla="*/ 948993 w 664"/>
                <a:gd name="T57" fmla="*/ 123825 h 71"/>
                <a:gd name="T58" fmla="*/ 1010162 w 664"/>
                <a:gd name="T59" fmla="*/ 62785 h 71"/>
                <a:gd name="T60" fmla="*/ 948993 w 664"/>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4" h="71">
                  <a:moveTo>
                    <a:pt x="654" y="60"/>
                  </a:moveTo>
                  <a:cubicBezTo>
                    <a:pt x="653" y="60"/>
                    <a:pt x="653" y="61"/>
                    <a:pt x="653" y="61"/>
                  </a:cubicBezTo>
                  <a:cubicBezTo>
                    <a:pt x="653" y="61"/>
                    <a:pt x="653" y="61"/>
                    <a:pt x="653" y="61"/>
                  </a:cubicBezTo>
                  <a:cubicBezTo>
                    <a:pt x="653" y="61"/>
                    <a:pt x="653"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1" y="50"/>
                    <a:pt x="661" y="50"/>
                    <a:pt x="661" y="50"/>
                  </a:cubicBezTo>
                  <a:cubicBezTo>
                    <a:pt x="661" y="50"/>
                    <a:pt x="661" y="50"/>
                    <a:pt x="661" y="50"/>
                  </a:cubicBezTo>
                  <a:moveTo>
                    <a:pt x="661" y="21"/>
                  </a:moveTo>
                  <a:cubicBezTo>
                    <a:pt x="663" y="26"/>
                    <a:pt x="664" y="31"/>
                    <a:pt x="664" y="36"/>
                  </a:cubicBezTo>
                  <a:cubicBezTo>
                    <a:pt x="664" y="40"/>
                    <a:pt x="663" y="45"/>
                    <a:pt x="661" y="50"/>
                  </a:cubicBezTo>
                  <a:cubicBezTo>
                    <a:pt x="663" y="45"/>
                    <a:pt x="664" y="41"/>
                    <a:pt x="664" y="36"/>
                  </a:cubicBezTo>
                  <a:cubicBezTo>
                    <a:pt x="664" y="30"/>
                    <a:pt x="663" y="25"/>
                    <a:pt x="661" y="21"/>
                  </a:cubicBezTo>
                  <a:moveTo>
                    <a:pt x="660" y="21"/>
                  </a:moveTo>
                  <a:cubicBezTo>
                    <a:pt x="660" y="21"/>
                    <a:pt x="660" y="21"/>
                    <a:pt x="660" y="21"/>
                  </a:cubicBezTo>
                  <a:cubicBezTo>
                    <a:pt x="660" y="21"/>
                    <a:pt x="660" y="21"/>
                    <a:pt x="660"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83" name="Freeform 59"/>
            <p:cNvSpPr>
              <a:spLocks noEditPoints="1"/>
            </p:cNvSpPr>
            <p:nvPr/>
          </p:nvSpPr>
          <p:spPr bwMode="auto">
            <a:xfrm>
              <a:off x="8259763" y="911226"/>
              <a:ext cx="309563" cy="290513"/>
            </a:xfrm>
            <a:custGeom>
              <a:avLst/>
              <a:gdLst>
                <a:gd name="T0" fmla="*/ 309563 w 177"/>
                <a:gd name="T1" fmla="*/ 273012 h 166"/>
                <a:gd name="T2" fmla="*/ 309563 w 177"/>
                <a:gd name="T3" fmla="*/ 273012 h 166"/>
                <a:gd name="T4" fmla="*/ 309563 w 177"/>
                <a:gd name="T5" fmla="*/ 273012 h 166"/>
                <a:gd name="T6" fmla="*/ 309563 w 177"/>
                <a:gd name="T7" fmla="*/ 273012 h 166"/>
                <a:gd name="T8" fmla="*/ 297320 w 177"/>
                <a:gd name="T9" fmla="*/ 290513 h 166"/>
                <a:gd name="T10" fmla="*/ 297320 w 177"/>
                <a:gd name="T11" fmla="*/ 290513 h 166"/>
                <a:gd name="T12" fmla="*/ 309563 w 177"/>
                <a:gd name="T13" fmla="*/ 273012 h 166"/>
                <a:gd name="T14" fmla="*/ 309563 w 177"/>
                <a:gd name="T15" fmla="*/ 273012 h 166"/>
                <a:gd name="T16" fmla="*/ 309563 w 177"/>
                <a:gd name="T17" fmla="*/ 273012 h 166"/>
                <a:gd name="T18" fmla="*/ 309563 w 177"/>
                <a:gd name="T19" fmla="*/ 273012 h 166"/>
                <a:gd name="T20" fmla="*/ 309563 w 177"/>
                <a:gd name="T21" fmla="*/ 273012 h 166"/>
                <a:gd name="T22" fmla="*/ 309563 w 177"/>
                <a:gd name="T23" fmla="*/ 273012 h 166"/>
                <a:gd name="T24" fmla="*/ 66460 w 177"/>
                <a:gd name="T25" fmla="*/ 0 h 166"/>
                <a:gd name="T26" fmla="*/ 22736 w 177"/>
                <a:gd name="T27" fmla="*/ 19251 h 166"/>
                <a:gd name="T28" fmla="*/ 22736 w 177"/>
                <a:gd name="T29" fmla="*/ 106755 h 166"/>
                <a:gd name="T30" fmla="*/ 103188 w 177"/>
                <a:gd name="T31" fmla="*/ 185508 h 166"/>
                <a:gd name="T32" fmla="*/ 251848 w 177"/>
                <a:gd name="T33" fmla="*/ 185508 h 166"/>
                <a:gd name="T34" fmla="*/ 251848 w 177"/>
                <a:gd name="T35" fmla="*/ 185508 h 166"/>
                <a:gd name="T36" fmla="*/ 257095 w 177"/>
                <a:gd name="T37" fmla="*/ 185508 h 166"/>
                <a:gd name="T38" fmla="*/ 257095 w 177"/>
                <a:gd name="T39" fmla="*/ 185508 h 166"/>
                <a:gd name="T40" fmla="*/ 257095 w 177"/>
                <a:gd name="T41" fmla="*/ 185508 h 166"/>
                <a:gd name="T42" fmla="*/ 274584 w 177"/>
                <a:gd name="T43" fmla="*/ 189008 h 166"/>
                <a:gd name="T44" fmla="*/ 274584 w 177"/>
                <a:gd name="T45" fmla="*/ 190759 h 166"/>
                <a:gd name="T46" fmla="*/ 274584 w 177"/>
                <a:gd name="T47" fmla="*/ 190759 h 166"/>
                <a:gd name="T48" fmla="*/ 295571 w 177"/>
                <a:gd name="T49" fmla="*/ 203009 h 166"/>
                <a:gd name="T50" fmla="*/ 110183 w 177"/>
                <a:gd name="T51" fmla="*/ 19251 h 166"/>
                <a:gd name="T52" fmla="*/ 66460 w 177"/>
                <a:gd name="T53" fmla="*/ 0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166">
                  <a:moveTo>
                    <a:pt x="177" y="156"/>
                  </a:moveTo>
                  <a:cubicBezTo>
                    <a:pt x="177" y="156"/>
                    <a:pt x="177" y="156"/>
                    <a:pt x="177" y="156"/>
                  </a:cubicBezTo>
                  <a:cubicBezTo>
                    <a:pt x="177" y="156"/>
                    <a:pt x="177" y="156"/>
                    <a:pt x="177" y="156"/>
                  </a:cubicBezTo>
                  <a:cubicBezTo>
                    <a:pt x="177" y="156"/>
                    <a:pt x="177" y="156"/>
                    <a:pt x="177" y="156"/>
                  </a:cubicBezTo>
                  <a:cubicBezTo>
                    <a:pt x="175" y="160"/>
                    <a:pt x="173" y="163"/>
                    <a:pt x="170" y="166"/>
                  </a:cubicBezTo>
                  <a:cubicBezTo>
                    <a:pt x="170" y="166"/>
                    <a:pt x="170" y="166"/>
                    <a:pt x="170" y="166"/>
                  </a:cubicBezTo>
                  <a:cubicBezTo>
                    <a:pt x="173" y="163"/>
                    <a:pt x="175" y="159"/>
                    <a:pt x="177" y="156"/>
                  </a:cubicBezTo>
                  <a:moveTo>
                    <a:pt x="177" y="156"/>
                  </a:moveTo>
                  <a:cubicBezTo>
                    <a:pt x="177" y="156"/>
                    <a:pt x="177" y="156"/>
                    <a:pt x="177" y="156"/>
                  </a:cubicBezTo>
                  <a:cubicBezTo>
                    <a:pt x="177" y="156"/>
                    <a:pt x="177" y="156"/>
                    <a:pt x="177" y="156"/>
                  </a:cubicBezTo>
                  <a:cubicBezTo>
                    <a:pt x="177" y="156"/>
                    <a:pt x="177" y="156"/>
                    <a:pt x="177" y="156"/>
                  </a:cubicBezTo>
                  <a:cubicBezTo>
                    <a:pt x="177" y="156"/>
                    <a:pt x="177" y="156"/>
                    <a:pt x="177" y="156"/>
                  </a:cubicBezTo>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5" y="106"/>
                    <a:pt x="146" y="106"/>
                    <a:pt x="147" y="106"/>
                  </a:cubicBezTo>
                  <a:cubicBezTo>
                    <a:pt x="147" y="106"/>
                    <a:pt x="147" y="106"/>
                    <a:pt x="147" y="106"/>
                  </a:cubicBezTo>
                  <a:cubicBezTo>
                    <a:pt x="147" y="106"/>
                    <a:pt x="147" y="106"/>
                    <a:pt x="147" y="106"/>
                  </a:cubicBezTo>
                  <a:cubicBezTo>
                    <a:pt x="151" y="107"/>
                    <a:pt x="154" y="107"/>
                    <a:pt x="157" y="108"/>
                  </a:cubicBezTo>
                  <a:cubicBezTo>
                    <a:pt x="157" y="108"/>
                    <a:pt x="157" y="108"/>
                    <a:pt x="157" y="109"/>
                  </a:cubicBezTo>
                  <a:cubicBezTo>
                    <a:pt x="157" y="109"/>
                    <a:pt x="157" y="109"/>
                    <a:pt x="157" y="109"/>
                  </a:cubicBezTo>
                  <a:cubicBezTo>
                    <a:pt x="161" y="110"/>
                    <a:pt x="165" y="113"/>
                    <a:pt x="169" y="116"/>
                  </a:cubicBezTo>
                  <a:cubicBezTo>
                    <a:pt x="63" y="11"/>
                    <a:pt x="63" y="11"/>
                    <a:pt x="63" y="11"/>
                  </a:cubicBezTo>
                  <a:cubicBezTo>
                    <a:pt x="57" y="4"/>
                    <a:pt x="48" y="0"/>
                    <a:pt x="38"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84" name="Freeform 60"/>
            <p:cNvSpPr>
              <a:spLocks noEditPoints="1"/>
            </p:cNvSpPr>
            <p:nvPr/>
          </p:nvSpPr>
          <p:spPr bwMode="auto">
            <a:xfrm>
              <a:off x="8362950" y="1096964"/>
              <a:ext cx="211138" cy="87313"/>
            </a:xfrm>
            <a:custGeom>
              <a:avLst/>
              <a:gdLst>
                <a:gd name="T0" fmla="*/ 205903 w 121"/>
                <a:gd name="T1" fmla="*/ 87313 h 50"/>
                <a:gd name="T2" fmla="*/ 205903 w 121"/>
                <a:gd name="T3" fmla="*/ 87313 h 50"/>
                <a:gd name="T4" fmla="*/ 205903 w 121"/>
                <a:gd name="T5" fmla="*/ 87313 h 50"/>
                <a:gd name="T6" fmla="*/ 205903 w 121"/>
                <a:gd name="T7" fmla="*/ 87313 h 50"/>
                <a:gd name="T8" fmla="*/ 205903 w 121"/>
                <a:gd name="T9" fmla="*/ 87313 h 50"/>
                <a:gd name="T10" fmla="*/ 205903 w 121"/>
                <a:gd name="T11" fmla="*/ 87313 h 50"/>
                <a:gd name="T12" fmla="*/ 205903 w 121"/>
                <a:gd name="T13" fmla="*/ 87313 h 50"/>
                <a:gd name="T14" fmla="*/ 205903 w 121"/>
                <a:gd name="T15" fmla="*/ 87313 h 50"/>
                <a:gd name="T16" fmla="*/ 211138 w 121"/>
                <a:gd name="T17" fmla="*/ 62865 h 50"/>
                <a:gd name="T18" fmla="*/ 205903 w 121"/>
                <a:gd name="T19" fmla="*/ 87313 h 50"/>
                <a:gd name="T20" fmla="*/ 205903 w 121"/>
                <a:gd name="T21" fmla="*/ 87313 h 50"/>
                <a:gd name="T22" fmla="*/ 211138 w 121"/>
                <a:gd name="T23" fmla="*/ 62865 h 50"/>
                <a:gd name="T24" fmla="*/ 171004 w 121"/>
                <a:gd name="T25" fmla="*/ 5239 h 50"/>
                <a:gd name="T26" fmla="*/ 171004 w 121"/>
                <a:gd name="T27" fmla="*/ 5239 h 50"/>
                <a:gd name="T28" fmla="*/ 171004 w 121"/>
                <a:gd name="T29" fmla="*/ 5239 h 50"/>
                <a:gd name="T30" fmla="*/ 153555 w 121"/>
                <a:gd name="T31" fmla="*/ 0 h 50"/>
                <a:gd name="T32" fmla="*/ 171004 w 121"/>
                <a:gd name="T33" fmla="*/ 3493 h 50"/>
                <a:gd name="T34" fmla="*/ 153555 w 121"/>
                <a:gd name="T35" fmla="*/ 0 h 50"/>
                <a:gd name="T36" fmla="*/ 153555 w 121"/>
                <a:gd name="T37" fmla="*/ 0 h 50"/>
                <a:gd name="T38" fmla="*/ 153555 w 121"/>
                <a:gd name="T39" fmla="*/ 0 h 50"/>
                <a:gd name="T40" fmla="*/ 153555 w 121"/>
                <a:gd name="T41" fmla="*/ 0 h 50"/>
                <a:gd name="T42" fmla="*/ 148320 w 121"/>
                <a:gd name="T43" fmla="*/ 0 h 50"/>
                <a:gd name="T44" fmla="*/ 0 w 121"/>
                <a:gd name="T45" fmla="*/ 0 h 50"/>
                <a:gd name="T46" fmla="*/ 61073 w 121"/>
                <a:gd name="T47" fmla="*/ 62865 h 50"/>
                <a:gd name="T48" fmla="*/ 104697 w 121"/>
                <a:gd name="T49" fmla="*/ 19209 h 50"/>
                <a:gd name="T50" fmla="*/ 148320 w 121"/>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50">
                  <a:moveTo>
                    <a:pt x="118" y="50"/>
                  </a:moveTo>
                  <a:cubicBezTo>
                    <a:pt x="118" y="50"/>
                    <a:pt x="118" y="50"/>
                    <a:pt x="118" y="50"/>
                  </a:cubicBezTo>
                  <a:cubicBezTo>
                    <a:pt x="118" y="50"/>
                    <a:pt x="118" y="50"/>
                    <a:pt x="118" y="50"/>
                  </a:cubicBezTo>
                  <a:moveTo>
                    <a:pt x="118" y="50"/>
                  </a:moveTo>
                  <a:cubicBezTo>
                    <a:pt x="118" y="50"/>
                    <a:pt x="118" y="50"/>
                    <a:pt x="118" y="50"/>
                  </a:cubicBezTo>
                  <a:cubicBezTo>
                    <a:pt x="118" y="50"/>
                    <a:pt x="118" y="50"/>
                    <a:pt x="118" y="50"/>
                  </a:cubicBezTo>
                  <a:cubicBezTo>
                    <a:pt x="118" y="50"/>
                    <a:pt x="118" y="50"/>
                    <a:pt x="118" y="50"/>
                  </a:cubicBezTo>
                  <a:cubicBezTo>
                    <a:pt x="118" y="50"/>
                    <a:pt x="118" y="50"/>
                    <a:pt x="118" y="50"/>
                  </a:cubicBezTo>
                  <a:moveTo>
                    <a:pt x="121" y="36"/>
                  </a:moveTo>
                  <a:cubicBezTo>
                    <a:pt x="121" y="40"/>
                    <a:pt x="120" y="45"/>
                    <a:pt x="118" y="50"/>
                  </a:cubicBezTo>
                  <a:cubicBezTo>
                    <a:pt x="118" y="50"/>
                    <a:pt x="118" y="50"/>
                    <a:pt x="118" y="50"/>
                  </a:cubicBezTo>
                  <a:cubicBezTo>
                    <a:pt x="120" y="45"/>
                    <a:pt x="121" y="40"/>
                    <a:pt x="121" y="36"/>
                  </a:cubicBezTo>
                  <a:moveTo>
                    <a:pt x="98" y="3"/>
                  </a:moveTo>
                  <a:cubicBezTo>
                    <a:pt x="98" y="3"/>
                    <a:pt x="98" y="3"/>
                    <a:pt x="98" y="3"/>
                  </a:cubicBezTo>
                  <a:cubicBezTo>
                    <a:pt x="98" y="3"/>
                    <a:pt x="98" y="3"/>
                    <a:pt x="98" y="3"/>
                  </a:cubicBezTo>
                  <a:moveTo>
                    <a:pt x="88" y="0"/>
                  </a:moveTo>
                  <a:cubicBezTo>
                    <a:pt x="92" y="1"/>
                    <a:pt x="95" y="1"/>
                    <a:pt x="98" y="2"/>
                  </a:cubicBezTo>
                  <a:cubicBezTo>
                    <a:pt x="95" y="1"/>
                    <a:pt x="92" y="1"/>
                    <a:pt x="88" y="0"/>
                  </a:cubicBezTo>
                  <a:moveTo>
                    <a:pt x="88" y="0"/>
                  </a:moveTo>
                  <a:cubicBezTo>
                    <a:pt x="88" y="0"/>
                    <a:pt x="88" y="0"/>
                    <a:pt x="88" y="0"/>
                  </a:cubicBezTo>
                  <a:cubicBezTo>
                    <a:pt x="88" y="0"/>
                    <a:pt x="88" y="0"/>
                    <a:pt x="88" y="0"/>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308F15"/>
            </a:solidFill>
            <a:ln w="9525">
              <a:solidFill>
                <a:srgbClr val="308F15"/>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85" name="Freeform 61"/>
            <p:cNvSpPr>
              <a:spLocks noEditPoints="1"/>
            </p:cNvSpPr>
            <p:nvPr/>
          </p:nvSpPr>
          <p:spPr bwMode="auto">
            <a:xfrm>
              <a:off x="8259763" y="1114426"/>
              <a:ext cx="309563" cy="292100"/>
            </a:xfrm>
            <a:custGeom>
              <a:avLst/>
              <a:gdLst>
                <a:gd name="T0" fmla="*/ 295571 w 177"/>
                <a:gd name="T1" fmla="*/ 89204 h 167"/>
                <a:gd name="T2" fmla="*/ 295571 w 177"/>
                <a:gd name="T3" fmla="*/ 89204 h 167"/>
                <a:gd name="T4" fmla="*/ 295571 w 177"/>
                <a:gd name="T5" fmla="*/ 89204 h 167"/>
                <a:gd name="T6" fmla="*/ 295571 w 177"/>
                <a:gd name="T7" fmla="*/ 89204 h 167"/>
                <a:gd name="T8" fmla="*/ 295571 w 177"/>
                <a:gd name="T9" fmla="*/ 89204 h 167"/>
                <a:gd name="T10" fmla="*/ 295571 w 177"/>
                <a:gd name="T11" fmla="*/ 89204 h 167"/>
                <a:gd name="T12" fmla="*/ 295571 w 177"/>
                <a:gd name="T13" fmla="*/ 89204 h 167"/>
                <a:gd name="T14" fmla="*/ 295571 w 177"/>
                <a:gd name="T15" fmla="*/ 89204 h 167"/>
                <a:gd name="T16" fmla="*/ 276333 w 177"/>
                <a:gd name="T17" fmla="*/ 101448 h 167"/>
                <a:gd name="T18" fmla="*/ 276333 w 177"/>
                <a:gd name="T19" fmla="*/ 101448 h 167"/>
                <a:gd name="T20" fmla="*/ 274584 w 177"/>
                <a:gd name="T21" fmla="*/ 101448 h 167"/>
                <a:gd name="T22" fmla="*/ 274584 w 177"/>
                <a:gd name="T23" fmla="*/ 103197 h 167"/>
                <a:gd name="T24" fmla="*/ 274584 w 177"/>
                <a:gd name="T25" fmla="*/ 103197 h 167"/>
                <a:gd name="T26" fmla="*/ 257095 w 177"/>
                <a:gd name="T27" fmla="*/ 106695 h 167"/>
                <a:gd name="T28" fmla="*/ 257095 w 177"/>
                <a:gd name="T29" fmla="*/ 106695 h 167"/>
                <a:gd name="T30" fmla="*/ 257095 w 177"/>
                <a:gd name="T31" fmla="*/ 106695 h 167"/>
                <a:gd name="T32" fmla="*/ 255346 w 177"/>
                <a:gd name="T33" fmla="*/ 106695 h 167"/>
                <a:gd name="T34" fmla="*/ 255346 w 177"/>
                <a:gd name="T35" fmla="*/ 106695 h 167"/>
                <a:gd name="T36" fmla="*/ 251848 w 177"/>
                <a:gd name="T37" fmla="*/ 106695 h 167"/>
                <a:gd name="T38" fmla="*/ 251848 w 177"/>
                <a:gd name="T39" fmla="*/ 106695 h 167"/>
                <a:gd name="T40" fmla="*/ 103188 w 177"/>
                <a:gd name="T41" fmla="*/ 106695 h 167"/>
                <a:gd name="T42" fmla="*/ 22736 w 177"/>
                <a:gd name="T43" fmla="*/ 187154 h 167"/>
                <a:gd name="T44" fmla="*/ 22736 w 177"/>
                <a:gd name="T45" fmla="*/ 274609 h 167"/>
                <a:gd name="T46" fmla="*/ 66460 w 177"/>
                <a:gd name="T47" fmla="*/ 292100 h 167"/>
                <a:gd name="T48" fmla="*/ 110183 w 177"/>
                <a:gd name="T49" fmla="*/ 274609 h 167"/>
                <a:gd name="T50" fmla="*/ 295571 w 177"/>
                <a:gd name="T51" fmla="*/ 89204 h 167"/>
                <a:gd name="T52" fmla="*/ 307814 w 177"/>
                <a:gd name="T53" fmla="*/ 19240 h 167"/>
                <a:gd name="T54" fmla="*/ 309563 w 177"/>
                <a:gd name="T55" fmla="*/ 19240 h 167"/>
                <a:gd name="T56" fmla="*/ 307814 w 177"/>
                <a:gd name="T57" fmla="*/ 19240 h 167"/>
                <a:gd name="T58" fmla="*/ 295571 w 177"/>
                <a:gd name="T59" fmla="*/ 0 h 167"/>
                <a:gd name="T60" fmla="*/ 295571 w 177"/>
                <a:gd name="T61" fmla="*/ 0 h 167"/>
                <a:gd name="T62" fmla="*/ 299069 w 177"/>
                <a:gd name="T63" fmla="*/ 5247 h 167"/>
                <a:gd name="T64" fmla="*/ 299069 w 177"/>
                <a:gd name="T65" fmla="*/ 5247 h 167"/>
                <a:gd name="T66" fmla="*/ 299069 w 177"/>
                <a:gd name="T67" fmla="*/ 5247 h 167"/>
                <a:gd name="T68" fmla="*/ 299069 w 177"/>
                <a:gd name="T69" fmla="*/ 5247 h 167"/>
                <a:gd name="T70" fmla="*/ 299069 w 177"/>
                <a:gd name="T71" fmla="*/ 5247 h 167"/>
                <a:gd name="T72" fmla="*/ 307814 w 177"/>
                <a:gd name="T73" fmla="*/ 17491 h 167"/>
                <a:gd name="T74" fmla="*/ 307814 w 177"/>
                <a:gd name="T75" fmla="*/ 17491 h 167"/>
                <a:gd name="T76" fmla="*/ 307814 w 177"/>
                <a:gd name="T77" fmla="*/ 17491 h 167"/>
                <a:gd name="T78" fmla="*/ 307814 w 177"/>
                <a:gd name="T79" fmla="*/ 17491 h 167"/>
                <a:gd name="T80" fmla="*/ 307814 w 177"/>
                <a:gd name="T81" fmla="*/ 17491 h 167"/>
                <a:gd name="T82" fmla="*/ 307814 w 177"/>
                <a:gd name="T83" fmla="*/ 19240 h 167"/>
                <a:gd name="T84" fmla="*/ 295571 w 177"/>
                <a:gd name="T85" fmla="*/ 1749 h 167"/>
                <a:gd name="T86" fmla="*/ 295571 w 177"/>
                <a:gd name="T87" fmla="*/ 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7" h="167">
                  <a:moveTo>
                    <a:pt x="169" y="51"/>
                  </a:move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5" y="54"/>
                    <a:pt x="162" y="57"/>
                    <a:pt x="158" y="58"/>
                  </a:cubicBezTo>
                  <a:cubicBezTo>
                    <a:pt x="158" y="58"/>
                    <a:pt x="158" y="58"/>
                    <a:pt x="158" y="58"/>
                  </a:cubicBezTo>
                  <a:cubicBezTo>
                    <a:pt x="157" y="58"/>
                    <a:pt x="157" y="58"/>
                    <a:pt x="157" y="58"/>
                  </a:cubicBezTo>
                  <a:cubicBezTo>
                    <a:pt x="157" y="58"/>
                    <a:pt x="157" y="58"/>
                    <a:pt x="157" y="59"/>
                  </a:cubicBezTo>
                  <a:cubicBezTo>
                    <a:pt x="157" y="59"/>
                    <a:pt x="157" y="59"/>
                    <a:pt x="157" y="59"/>
                  </a:cubicBezTo>
                  <a:cubicBezTo>
                    <a:pt x="154" y="60"/>
                    <a:pt x="150" y="61"/>
                    <a:pt x="147" y="61"/>
                  </a:cubicBezTo>
                  <a:cubicBezTo>
                    <a:pt x="147" y="61"/>
                    <a:pt x="147" y="61"/>
                    <a:pt x="147" y="61"/>
                  </a:cubicBezTo>
                  <a:cubicBezTo>
                    <a:pt x="147" y="61"/>
                    <a:pt x="147" y="61"/>
                    <a:pt x="147" y="61"/>
                  </a:cubicBezTo>
                  <a:cubicBezTo>
                    <a:pt x="147" y="61"/>
                    <a:pt x="146" y="61"/>
                    <a:pt x="146" y="61"/>
                  </a:cubicBezTo>
                  <a:cubicBezTo>
                    <a:pt x="146" y="61"/>
                    <a:pt x="146" y="61"/>
                    <a:pt x="146" y="61"/>
                  </a:cubicBezTo>
                  <a:cubicBezTo>
                    <a:pt x="146" y="61"/>
                    <a:pt x="145" y="61"/>
                    <a:pt x="144" y="61"/>
                  </a:cubicBezTo>
                  <a:cubicBezTo>
                    <a:pt x="144" y="61"/>
                    <a:pt x="144" y="61"/>
                    <a:pt x="144" y="61"/>
                  </a:cubicBezTo>
                  <a:cubicBezTo>
                    <a:pt x="59" y="61"/>
                    <a:pt x="59" y="61"/>
                    <a:pt x="59" y="61"/>
                  </a:cubicBezTo>
                  <a:cubicBezTo>
                    <a:pt x="13" y="107"/>
                    <a:pt x="13" y="107"/>
                    <a:pt x="13" y="107"/>
                  </a:cubicBezTo>
                  <a:cubicBezTo>
                    <a:pt x="0" y="120"/>
                    <a:pt x="0" y="143"/>
                    <a:pt x="13" y="157"/>
                  </a:cubicBezTo>
                  <a:cubicBezTo>
                    <a:pt x="20" y="163"/>
                    <a:pt x="29" y="167"/>
                    <a:pt x="38" y="167"/>
                  </a:cubicBezTo>
                  <a:cubicBezTo>
                    <a:pt x="48" y="167"/>
                    <a:pt x="57" y="163"/>
                    <a:pt x="63" y="157"/>
                  </a:cubicBezTo>
                  <a:cubicBezTo>
                    <a:pt x="169" y="51"/>
                    <a:pt x="169" y="51"/>
                    <a:pt x="169" y="51"/>
                  </a:cubicBezTo>
                  <a:moveTo>
                    <a:pt x="176" y="11"/>
                  </a:moveTo>
                  <a:cubicBezTo>
                    <a:pt x="177" y="11"/>
                    <a:pt x="177" y="11"/>
                    <a:pt x="177" y="11"/>
                  </a:cubicBezTo>
                  <a:cubicBezTo>
                    <a:pt x="177" y="11"/>
                    <a:pt x="177" y="11"/>
                    <a:pt x="176" y="11"/>
                  </a:cubicBezTo>
                  <a:moveTo>
                    <a:pt x="169" y="0"/>
                  </a:moveTo>
                  <a:cubicBezTo>
                    <a:pt x="169" y="0"/>
                    <a:pt x="169" y="0"/>
                    <a:pt x="169" y="0"/>
                  </a:cubicBezTo>
                  <a:cubicBezTo>
                    <a:pt x="170" y="1"/>
                    <a:pt x="171" y="2"/>
                    <a:pt x="171" y="3"/>
                  </a:cubicBezTo>
                  <a:cubicBezTo>
                    <a:pt x="171" y="3"/>
                    <a:pt x="171" y="3"/>
                    <a:pt x="171" y="3"/>
                  </a:cubicBezTo>
                  <a:cubicBezTo>
                    <a:pt x="171" y="3"/>
                    <a:pt x="171" y="3"/>
                    <a:pt x="171" y="3"/>
                  </a:cubicBezTo>
                  <a:cubicBezTo>
                    <a:pt x="171" y="3"/>
                    <a:pt x="171" y="3"/>
                    <a:pt x="171" y="3"/>
                  </a:cubicBezTo>
                  <a:cubicBezTo>
                    <a:pt x="171" y="3"/>
                    <a:pt x="171" y="3"/>
                    <a:pt x="171" y="3"/>
                  </a:cubicBezTo>
                  <a:cubicBezTo>
                    <a:pt x="173" y="5"/>
                    <a:pt x="175" y="8"/>
                    <a:pt x="176" y="10"/>
                  </a:cubicBezTo>
                  <a:cubicBezTo>
                    <a:pt x="176" y="10"/>
                    <a:pt x="176" y="10"/>
                    <a:pt x="176" y="10"/>
                  </a:cubicBezTo>
                  <a:cubicBezTo>
                    <a:pt x="176" y="10"/>
                    <a:pt x="176" y="10"/>
                    <a:pt x="176" y="10"/>
                  </a:cubicBezTo>
                  <a:cubicBezTo>
                    <a:pt x="176" y="10"/>
                    <a:pt x="176" y="10"/>
                    <a:pt x="176" y="10"/>
                  </a:cubicBezTo>
                  <a:cubicBezTo>
                    <a:pt x="176" y="10"/>
                    <a:pt x="176" y="10"/>
                    <a:pt x="176" y="10"/>
                  </a:cubicBezTo>
                  <a:cubicBezTo>
                    <a:pt x="176" y="11"/>
                    <a:pt x="176" y="11"/>
                    <a:pt x="176" y="11"/>
                  </a:cubicBezTo>
                  <a:cubicBezTo>
                    <a:pt x="175" y="7"/>
                    <a:pt x="172" y="4"/>
                    <a:pt x="169" y="1"/>
                  </a:cubicBezTo>
                  <a:cubicBezTo>
                    <a:pt x="169" y="1"/>
                    <a:pt x="169" y="0"/>
                    <a:pt x="169"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86" name="Freeform 62"/>
            <p:cNvSpPr>
              <a:spLocks noEditPoints="1"/>
            </p:cNvSpPr>
            <p:nvPr/>
          </p:nvSpPr>
          <p:spPr bwMode="auto">
            <a:xfrm>
              <a:off x="8362950" y="1114426"/>
              <a:ext cx="211138" cy="106363"/>
            </a:xfrm>
            <a:custGeom>
              <a:avLst/>
              <a:gdLst>
                <a:gd name="T0" fmla="*/ 151810 w 121"/>
                <a:gd name="T1" fmla="*/ 106363 h 61"/>
                <a:gd name="T2" fmla="*/ 151810 w 121"/>
                <a:gd name="T3" fmla="*/ 106363 h 61"/>
                <a:gd name="T4" fmla="*/ 151810 w 121"/>
                <a:gd name="T5" fmla="*/ 106363 h 61"/>
                <a:gd name="T6" fmla="*/ 153555 w 121"/>
                <a:gd name="T7" fmla="*/ 106363 h 61"/>
                <a:gd name="T8" fmla="*/ 153555 w 121"/>
                <a:gd name="T9" fmla="*/ 106363 h 61"/>
                <a:gd name="T10" fmla="*/ 153555 w 121"/>
                <a:gd name="T11" fmla="*/ 106363 h 61"/>
                <a:gd name="T12" fmla="*/ 171004 w 121"/>
                <a:gd name="T13" fmla="*/ 102876 h 61"/>
                <a:gd name="T14" fmla="*/ 153555 w 121"/>
                <a:gd name="T15" fmla="*/ 106363 h 61"/>
                <a:gd name="T16" fmla="*/ 171004 w 121"/>
                <a:gd name="T17" fmla="*/ 102876 h 61"/>
                <a:gd name="T18" fmla="*/ 171004 w 121"/>
                <a:gd name="T19" fmla="*/ 101132 h 61"/>
                <a:gd name="T20" fmla="*/ 171004 w 121"/>
                <a:gd name="T21" fmla="*/ 102876 h 61"/>
                <a:gd name="T22" fmla="*/ 171004 w 121"/>
                <a:gd name="T23" fmla="*/ 101132 h 61"/>
                <a:gd name="T24" fmla="*/ 172749 w 121"/>
                <a:gd name="T25" fmla="*/ 101132 h 61"/>
                <a:gd name="T26" fmla="*/ 172749 w 121"/>
                <a:gd name="T27" fmla="*/ 101132 h 61"/>
                <a:gd name="T28" fmla="*/ 172749 w 121"/>
                <a:gd name="T29" fmla="*/ 101132 h 61"/>
                <a:gd name="T30" fmla="*/ 191944 w 121"/>
                <a:gd name="T31" fmla="*/ 88926 h 61"/>
                <a:gd name="T32" fmla="*/ 191944 w 121"/>
                <a:gd name="T33" fmla="*/ 88926 h 61"/>
                <a:gd name="T34" fmla="*/ 191944 w 121"/>
                <a:gd name="T35" fmla="*/ 88926 h 61"/>
                <a:gd name="T36" fmla="*/ 191944 w 121"/>
                <a:gd name="T37" fmla="*/ 88926 h 61"/>
                <a:gd name="T38" fmla="*/ 191944 w 121"/>
                <a:gd name="T39" fmla="*/ 88926 h 61"/>
                <a:gd name="T40" fmla="*/ 191944 w 121"/>
                <a:gd name="T41" fmla="*/ 88926 h 61"/>
                <a:gd name="T42" fmla="*/ 191944 w 121"/>
                <a:gd name="T43" fmla="*/ 88926 h 61"/>
                <a:gd name="T44" fmla="*/ 191944 w 121"/>
                <a:gd name="T45" fmla="*/ 88926 h 61"/>
                <a:gd name="T46" fmla="*/ 191944 w 121"/>
                <a:gd name="T47" fmla="*/ 88926 h 61"/>
                <a:gd name="T48" fmla="*/ 191944 w 121"/>
                <a:gd name="T49" fmla="*/ 88926 h 61"/>
                <a:gd name="T50" fmla="*/ 191944 w 121"/>
                <a:gd name="T51" fmla="*/ 88926 h 61"/>
                <a:gd name="T52" fmla="*/ 191944 w 121"/>
                <a:gd name="T53" fmla="*/ 88926 h 61"/>
                <a:gd name="T54" fmla="*/ 191944 w 121"/>
                <a:gd name="T55" fmla="*/ 88926 h 61"/>
                <a:gd name="T56" fmla="*/ 61073 w 121"/>
                <a:gd name="T57" fmla="*/ 45335 h 61"/>
                <a:gd name="T58" fmla="*/ 0 w 121"/>
                <a:gd name="T59" fmla="*/ 106363 h 61"/>
                <a:gd name="T60" fmla="*/ 148320 w 121"/>
                <a:gd name="T61" fmla="*/ 106363 h 61"/>
                <a:gd name="T62" fmla="*/ 104697 w 121"/>
                <a:gd name="T63" fmla="*/ 88926 h 61"/>
                <a:gd name="T64" fmla="*/ 61073 w 121"/>
                <a:gd name="T65" fmla="*/ 45335 h 61"/>
                <a:gd name="T66" fmla="*/ 204158 w 121"/>
                <a:gd name="T67" fmla="*/ 17437 h 61"/>
                <a:gd name="T68" fmla="*/ 211138 w 121"/>
                <a:gd name="T69" fmla="*/ 45335 h 61"/>
                <a:gd name="T70" fmla="*/ 205903 w 121"/>
                <a:gd name="T71" fmla="*/ 19180 h 61"/>
                <a:gd name="T72" fmla="*/ 204158 w 121"/>
                <a:gd name="T73" fmla="*/ 19180 h 61"/>
                <a:gd name="T74" fmla="*/ 204158 w 121"/>
                <a:gd name="T75" fmla="*/ 19180 h 61"/>
                <a:gd name="T76" fmla="*/ 204158 w 121"/>
                <a:gd name="T77" fmla="*/ 17437 h 61"/>
                <a:gd name="T78" fmla="*/ 204158 w 121"/>
                <a:gd name="T79" fmla="*/ 17437 h 61"/>
                <a:gd name="T80" fmla="*/ 204158 w 121"/>
                <a:gd name="T81" fmla="*/ 17437 h 61"/>
                <a:gd name="T82" fmla="*/ 204158 w 121"/>
                <a:gd name="T83" fmla="*/ 17437 h 61"/>
                <a:gd name="T84" fmla="*/ 204158 w 121"/>
                <a:gd name="T85" fmla="*/ 17437 h 61"/>
                <a:gd name="T86" fmla="*/ 204158 w 121"/>
                <a:gd name="T87" fmla="*/ 17437 h 61"/>
                <a:gd name="T88" fmla="*/ 204158 w 121"/>
                <a:gd name="T89" fmla="*/ 17437 h 61"/>
                <a:gd name="T90" fmla="*/ 195434 w 121"/>
                <a:gd name="T91" fmla="*/ 5231 h 61"/>
                <a:gd name="T92" fmla="*/ 195434 w 121"/>
                <a:gd name="T93" fmla="*/ 5231 h 61"/>
                <a:gd name="T94" fmla="*/ 195434 w 121"/>
                <a:gd name="T95" fmla="*/ 5231 h 61"/>
                <a:gd name="T96" fmla="*/ 195434 w 121"/>
                <a:gd name="T97" fmla="*/ 5231 h 61"/>
                <a:gd name="T98" fmla="*/ 195434 w 121"/>
                <a:gd name="T99" fmla="*/ 5231 h 61"/>
                <a:gd name="T100" fmla="*/ 195434 w 121"/>
                <a:gd name="T101" fmla="*/ 5231 h 61"/>
                <a:gd name="T102" fmla="*/ 191944 w 121"/>
                <a:gd name="T103" fmla="*/ 0 h 61"/>
                <a:gd name="T104" fmla="*/ 191944 w 121"/>
                <a:gd name="T105" fmla="*/ 1744 h 61"/>
                <a:gd name="T106" fmla="*/ 195434 w 121"/>
                <a:gd name="T107" fmla="*/ 5231 h 61"/>
                <a:gd name="T108" fmla="*/ 191944 w 121"/>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 h="61">
                  <a:moveTo>
                    <a:pt x="87" y="61"/>
                  </a:moveTo>
                  <a:cubicBezTo>
                    <a:pt x="87" y="61"/>
                    <a:pt x="87" y="61"/>
                    <a:pt x="87" y="61"/>
                  </a:cubicBezTo>
                  <a:cubicBezTo>
                    <a:pt x="87" y="61"/>
                    <a:pt x="87" y="61"/>
                    <a:pt x="87" y="61"/>
                  </a:cubicBezTo>
                  <a:moveTo>
                    <a:pt x="88" y="61"/>
                  </a:moveTo>
                  <a:cubicBezTo>
                    <a:pt x="88" y="61"/>
                    <a:pt x="88" y="61"/>
                    <a:pt x="88" y="61"/>
                  </a:cubicBezTo>
                  <a:cubicBezTo>
                    <a:pt x="88" y="61"/>
                    <a:pt x="88" y="61"/>
                    <a:pt x="88" y="61"/>
                  </a:cubicBezTo>
                  <a:moveTo>
                    <a:pt x="98" y="59"/>
                  </a:moveTo>
                  <a:cubicBezTo>
                    <a:pt x="95" y="60"/>
                    <a:pt x="91" y="61"/>
                    <a:pt x="88" y="61"/>
                  </a:cubicBezTo>
                  <a:cubicBezTo>
                    <a:pt x="91" y="61"/>
                    <a:pt x="95" y="60"/>
                    <a:pt x="98" y="59"/>
                  </a:cubicBezTo>
                  <a:moveTo>
                    <a:pt x="98" y="58"/>
                  </a:moveTo>
                  <a:cubicBezTo>
                    <a:pt x="98" y="58"/>
                    <a:pt x="98" y="58"/>
                    <a:pt x="98" y="59"/>
                  </a:cubicBezTo>
                  <a:cubicBezTo>
                    <a:pt x="98" y="58"/>
                    <a:pt x="98" y="58"/>
                    <a:pt x="98" y="58"/>
                  </a:cubicBezTo>
                  <a:moveTo>
                    <a:pt x="99" y="58"/>
                  </a:moveTo>
                  <a:cubicBezTo>
                    <a:pt x="99" y="58"/>
                    <a:pt x="99" y="58"/>
                    <a:pt x="99" y="58"/>
                  </a:cubicBezTo>
                  <a:cubicBezTo>
                    <a:pt x="99" y="58"/>
                    <a:pt x="99" y="58"/>
                    <a:pt x="99" y="58"/>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cubicBezTo>
                    <a:pt x="110" y="51"/>
                    <a:pt x="110" y="51"/>
                    <a:pt x="110" y="51"/>
                  </a:cubicBezTo>
                  <a:moveTo>
                    <a:pt x="35" y="26"/>
                  </a:moveTo>
                  <a:cubicBezTo>
                    <a:pt x="0" y="61"/>
                    <a:pt x="0" y="61"/>
                    <a:pt x="0" y="61"/>
                  </a:cubicBezTo>
                  <a:cubicBezTo>
                    <a:pt x="85" y="61"/>
                    <a:pt x="85" y="61"/>
                    <a:pt x="85" y="61"/>
                  </a:cubicBezTo>
                  <a:cubicBezTo>
                    <a:pt x="76" y="61"/>
                    <a:pt x="67" y="57"/>
                    <a:pt x="60" y="51"/>
                  </a:cubicBezTo>
                  <a:cubicBezTo>
                    <a:pt x="35" y="26"/>
                    <a:pt x="35" y="26"/>
                    <a:pt x="35" y="26"/>
                  </a:cubicBezTo>
                  <a:moveTo>
                    <a:pt x="117" y="10"/>
                  </a:moveTo>
                  <a:cubicBezTo>
                    <a:pt x="120" y="15"/>
                    <a:pt x="121" y="20"/>
                    <a:pt x="121" y="26"/>
                  </a:cubicBezTo>
                  <a:cubicBezTo>
                    <a:pt x="121" y="21"/>
                    <a:pt x="120" y="16"/>
                    <a:pt x="118" y="11"/>
                  </a:cubicBezTo>
                  <a:cubicBezTo>
                    <a:pt x="118" y="11"/>
                    <a:pt x="118" y="11"/>
                    <a:pt x="117" y="11"/>
                  </a:cubicBezTo>
                  <a:cubicBezTo>
                    <a:pt x="117" y="11"/>
                    <a:pt x="117" y="11"/>
                    <a:pt x="117" y="11"/>
                  </a:cubicBezTo>
                  <a:cubicBezTo>
                    <a:pt x="117" y="11"/>
                    <a:pt x="117" y="11"/>
                    <a:pt x="117" y="10"/>
                  </a:cubicBezTo>
                  <a:moveTo>
                    <a:pt x="117" y="10"/>
                  </a:moveTo>
                  <a:cubicBezTo>
                    <a:pt x="117" y="10"/>
                    <a:pt x="117" y="10"/>
                    <a:pt x="117" y="10"/>
                  </a:cubicBezTo>
                  <a:cubicBezTo>
                    <a:pt x="117" y="10"/>
                    <a:pt x="117" y="10"/>
                    <a:pt x="117" y="10"/>
                  </a:cubicBezTo>
                  <a:moveTo>
                    <a:pt x="117" y="10"/>
                  </a:moveTo>
                  <a:cubicBezTo>
                    <a:pt x="117" y="10"/>
                    <a:pt x="117" y="10"/>
                    <a:pt x="117" y="10"/>
                  </a:cubicBezTo>
                  <a:cubicBezTo>
                    <a:pt x="117" y="10"/>
                    <a:pt x="117" y="10"/>
                    <a:pt x="117" y="10"/>
                  </a:cubicBezTo>
                  <a:moveTo>
                    <a:pt x="112" y="3"/>
                  </a:moveTo>
                  <a:cubicBezTo>
                    <a:pt x="112" y="3"/>
                    <a:pt x="112" y="3"/>
                    <a:pt x="112" y="3"/>
                  </a:cubicBezTo>
                  <a:cubicBezTo>
                    <a:pt x="112" y="3"/>
                    <a:pt x="112" y="3"/>
                    <a:pt x="112" y="3"/>
                  </a:cubicBezTo>
                  <a:moveTo>
                    <a:pt x="112" y="3"/>
                  </a:moveTo>
                  <a:cubicBezTo>
                    <a:pt x="112" y="3"/>
                    <a:pt x="112" y="3"/>
                    <a:pt x="112" y="3"/>
                  </a:cubicBezTo>
                  <a:cubicBezTo>
                    <a:pt x="112" y="3"/>
                    <a:pt x="112" y="3"/>
                    <a:pt x="112" y="3"/>
                  </a:cubicBezTo>
                  <a:moveTo>
                    <a:pt x="110" y="0"/>
                  </a:moveTo>
                  <a:cubicBezTo>
                    <a:pt x="110" y="1"/>
                    <a:pt x="110" y="1"/>
                    <a:pt x="110" y="1"/>
                  </a:cubicBezTo>
                  <a:cubicBezTo>
                    <a:pt x="111" y="1"/>
                    <a:pt x="112" y="2"/>
                    <a:pt x="112" y="3"/>
                  </a:cubicBezTo>
                  <a:cubicBezTo>
                    <a:pt x="112" y="2"/>
                    <a:pt x="111" y="1"/>
                    <a:pt x="110" y="0"/>
                  </a:cubicBezTo>
                </a:path>
              </a:pathLst>
            </a:custGeom>
            <a:solidFill>
              <a:srgbClr val="308F15"/>
            </a:solidFill>
            <a:ln w="9525">
              <a:solidFill>
                <a:srgbClr val="308F15"/>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87" name="Freeform 63"/>
            <p:cNvSpPr>
              <a:spLocks noEditPoints="1"/>
            </p:cNvSpPr>
            <p:nvPr/>
          </p:nvSpPr>
          <p:spPr bwMode="auto">
            <a:xfrm>
              <a:off x="8510588" y="1096964"/>
              <a:ext cx="58738" cy="123825"/>
            </a:xfrm>
            <a:custGeom>
              <a:avLst/>
              <a:gdLst>
                <a:gd name="T0" fmla="*/ 0 w 33"/>
                <a:gd name="T1" fmla="*/ 123825 h 71"/>
                <a:gd name="T2" fmla="*/ 0 w 33"/>
                <a:gd name="T3" fmla="*/ 123825 h 71"/>
                <a:gd name="T4" fmla="*/ 5340 w 33"/>
                <a:gd name="T5" fmla="*/ 123825 h 71"/>
                <a:gd name="T6" fmla="*/ 5340 w 33"/>
                <a:gd name="T7" fmla="*/ 123825 h 71"/>
                <a:gd name="T8" fmla="*/ 5340 w 33"/>
                <a:gd name="T9" fmla="*/ 123825 h 71"/>
                <a:gd name="T10" fmla="*/ 23139 w 33"/>
                <a:gd name="T11" fmla="*/ 120337 h 71"/>
                <a:gd name="T12" fmla="*/ 23139 w 33"/>
                <a:gd name="T13" fmla="*/ 120337 h 71"/>
                <a:gd name="T14" fmla="*/ 23139 w 33"/>
                <a:gd name="T15" fmla="*/ 118593 h 71"/>
                <a:gd name="T16" fmla="*/ 44498 w 33"/>
                <a:gd name="T17" fmla="*/ 106385 h 71"/>
                <a:gd name="T18" fmla="*/ 44498 w 33"/>
                <a:gd name="T19" fmla="*/ 106385 h 71"/>
                <a:gd name="T20" fmla="*/ 44498 w 33"/>
                <a:gd name="T21" fmla="*/ 106385 h 71"/>
                <a:gd name="T22" fmla="*/ 44498 w 33"/>
                <a:gd name="T23" fmla="*/ 106385 h 71"/>
                <a:gd name="T24" fmla="*/ 44498 w 33"/>
                <a:gd name="T25" fmla="*/ 106385 h 71"/>
                <a:gd name="T26" fmla="*/ 44498 w 33"/>
                <a:gd name="T27" fmla="*/ 106385 h 71"/>
                <a:gd name="T28" fmla="*/ 46278 w 33"/>
                <a:gd name="T29" fmla="*/ 104641 h 71"/>
                <a:gd name="T30" fmla="*/ 46278 w 33"/>
                <a:gd name="T31" fmla="*/ 104641 h 71"/>
                <a:gd name="T32" fmla="*/ 46278 w 33"/>
                <a:gd name="T33" fmla="*/ 104641 h 71"/>
                <a:gd name="T34" fmla="*/ 46278 w 33"/>
                <a:gd name="T35" fmla="*/ 104641 h 71"/>
                <a:gd name="T36" fmla="*/ 46278 w 33"/>
                <a:gd name="T37" fmla="*/ 104641 h 71"/>
                <a:gd name="T38" fmla="*/ 46278 w 33"/>
                <a:gd name="T39" fmla="*/ 104641 h 71"/>
                <a:gd name="T40" fmla="*/ 58738 w 33"/>
                <a:gd name="T41" fmla="*/ 87201 h 71"/>
                <a:gd name="T42" fmla="*/ 58738 w 33"/>
                <a:gd name="T43" fmla="*/ 87201 h 71"/>
                <a:gd name="T44" fmla="*/ 58738 w 33"/>
                <a:gd name="T45" fmla="*/ 87201 h 71"/>
                <a:gd name="T46" fmla="*/ 56958 w 33"/>
                <a:gd name="T47" fmla="*/ 34880 h 71"/>
                <a:gd name="T48" fmla="*/ 56958 w 33"/>
                <a:gd name="T49" fmla="*/ 34880 h 71"/>
                <a:gd name="T50" fmla="*/ 56958 w 33"/>
                <a:gd name="T51" fmla="*/ 34880 h 71"/>
                <a:gd name="T52" fmla="*/ 48058 w 33"/>
                <a:gd name="T53" fmla="*/ 22672 h 71"/>
                <a:gd name="T54" fmla="*/ 48058 w 33"/>
                <a:gd name="T55" fmla="*/ 22672 h 71"/>
                <a:gd name="T56" fmla="*/ 48058 w 33"/>
                <a:gd name="T57" fmla="*/ 22672 h 71"/>
                <a:gd name="T58" fmla="*/ 48058 w 33"/>
                <a:gd name="T59" fmla="*/ 22672 h 71"/>
                <a:gd name="T60" fmla="*/ 48058 w 33"/>
                <a:gd name="T61" fmla="*/ 22672 h 71"/>
                <a:gd name="T62" fmla="*/ 44498 w 33"/>
                <a:gd name="T63" fmla="*/ 17440 h 71"/>
                <a:gd name="T64" fmla="*/ 23139 w 33"/>
                <a:gd name="T65" fmla="*/ 5232 h 71"/>
                <a:gd name="T66" fmla="*/ 23139 w 33"/>
                <a:gd name="T67" fmla="*/ 5232 h 71"/>
                <a:gd name="T68" fmla="*/ 5340 w 33"/>
                <a:gd name="T69" fmla="*/ 0 h 71"/>
                <a:gd name="T70" fmla="*/ 5340 w 33"/>
                <a:gd name="T71" fmla="*/ 0 h 71"/>
                <a:gd name="T72" fmla="*/ 0 w 33"/>
                <a:gd name="T73" fmla="*/ 0 h 71"/>
                <a:gd name="T74" fmla="*/ 5340 w 33"/>
                <a:gd name="T75" fmla="*/ 0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 h="71">
                  <a:moveTo>
                    <a:pt x="2" y="71"/>
                  </a:moveTo>
                  <a:cubicBezTo>
                    <a:pt x="2" y="71"/>
                    <a:pt x="1" y="71"/>
                    <a:pt x="0" y="71"/>
                  </a:cubicBezTo>
                  <a:cubicBezTo>
                    <a:pt x="0" y="71"/>
                    <a:pt x="0" y="71"/>
                    <a:pt x="0" y="71"/>
                  </a:cubicBezTo>
                  <a:cubicBezTo>
                    <a:pt x="0" y="71"/>
                    <a:pt x="0" y="71"/>
                    <a:pt x="0" y="71"/>
                  </a:cubicBezTo>
                  <a:cubicBezTo>
                    <a:pt x="1" y="71"/>
                    <a:pt x="2" y="71"/>
                    <a:pt x="2" y="71"/>
                  </a:cubicBezTo>
                  <a:moveTo>
                    <a:pt x="3" y="71"/>
                  </a:moveTo>
                  <a:cubicBezTo>
                    <a:pt x="3" y="71"/>
                    <a:pt x="2" y="71"/>
                    <a:pt x="2" y="71"/>
                  </a:cubicBezTo>
                  <a:cubicBezTo>
                    <a:pt x="2" y="71"/>
                    <a:pt x="3" y="71"/>
                    <a:pt x="3" y="71"/>
                  </a:cubicBezTo>
                  <a:moveTo>
                    <a:pt x="3" y="71"/>
                  </a:moveTo>
                  <a:cubicBezTo>
                    <a:pt x="3" y="71"/>
                    <a:pt x="3" y="71"/>
                    <a:pt x="3" y="71"/>
                  </a:cubicBezTo>
                  <a:cubicBezTo>
                    <a:pt x="3" y="71"/>
                    <a:pt x="3" y="71"/>
                    <a:pt x="3" y="71"/>
                  </a:cubicBezTo>
                  <a:moveTo>
                    <a:pt x="13" y="69"/>
                  </a:moveTo>
                  <a:cubicBezTo>
                    <a:pt x="13" y="69"/>
                    <a:pt x="13" y="69"/>
                    <a:pt x="13" y="69"/>
                  </a:cubicBezTo>
                  <a:cubicBezTo>
                    <a:pt x="13" y="69"/>
                    <a:pt x="13" y="69"/>
                    <a:pt x="13" y="69"/>
                  </a:cubicBezTo>
                  <a:moveTo>
                    <a:pt x="14" y="68"/>
                  </a:moveTo>
                  <a:cubicBezTo>
                    <a:pt x="13" y="68"/>
                    <a:pt x="13" y="68"/>
                    <a:pt x="13" y="68"/>
                  </a:cubicBezTo>
                  <a:cubicBezTo>
                    <a:pt x="13" y="68"/>
                    <a:pt x="13"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0"/>
                  </a:moveTo>
                  <a:cubicBezTo>
                    <a:pt x="32" y="20"/>
                    <a:pt x="32" y="20"/>
                    <a:pt x="32" y="20"/>
                  </a:cubicBezTo>
                  <a:cubicBezTo>
                    <a:pt x="32" y="20"/>
                    <a:pt x="32" y="20"/>
                    <a:pt x="32" y="20"/>
                  </a:cubicBezTo>
                  <a:moveTo>
                    <a:pt x="32" y="20"/>
                  </a:moveTo>
                  <a:cubicBezTo>
                    <a:pt x="32" y="20"/>
                    <a:pt x="32" y="20"/>
                    <a:pt x="32" y="20"/>
                  </a:cubicBezTo>
                  <a:cubicBezTo>
                    <a:pt x="32" y="20"/>
                    <a:pt x="32" y="20"/>
                    <a:pt x="32" y="20"/>
                  </a:cubicBezTo>
                  <a:moveTo>
                    <a:pt x="27" y="13"/>
                  </a:moveTo>
                  <a:cubicBezTo>
                    <a:pt x="29" y="15"/>
                    <a:pt x="31" y="17"/>
                    <a:pt x="32" y="20"/>
                  </a:cubicBezTo>
                  <a:cubicBezTo>
                    <a:pt x="31" y="18"/>
                    <a:pt x="29" y="15"/>
                    <a:pt x="27" y="13"/>
                  </a:cubicBezTo>
                  <a:moveTo>
                    <a:pt x="27" y="13"/>
                  </a:moveTo>
                  <a:cubicBezTo>
                    <a:pt x="27" y="13"/>
                    <a:pt x="27" y="13"/>
                    <a:pt x="27" y="13"/>
                  </a:cubicBezTo>
                  <a:cubicBezTo>
                    <a:pt x="27" y="13"/>
                    <a:pt x="27" y="13"/>
                    <a:pt x="27" y="13"/>
                  </a:cubicBezTo>
                  <a:moveTo>
                    <a:pt x="27" y="13"/>
                  </a:moveTo>
                  <a:cubicBezTo>
                    <a:pt x="27" y="13"/>
                    <a:pt x="27" y="13"/>
                    <a:pt x="27" y="13"/>
                  </a:cubicBezTo>
                  <a:cubicBezTo>
                    <a:pt x="27" y="13"/>
                    <a:pt x="27" y="13"/>
                    <a:pt x="27" y="13"/>
                  </a:cubicBezTo>
                  <a:moveTo>
                    <a:pt x="13" y="3"/>
                  </a:moveTo>
                  <a:cubicBezTo>
                    <a:pt x="17" y="4"/>
                    <a:pt x="22" y="7"/>
                    <a:pt x="25" y="10"/>
                  </a:cubicBezTo>
                  <a:cubicBezTo>
                    <a:pt x="25" y="10"/>
                    <a:pt x="25" y="10"/>
                    <a:pt x="25" y="10"/>
                  </a:cubicBezTo>
                  <a:cubicBezTo>
                    <a:pt x="21" y="7"/>
                    <a:pt x="17" y="4"/>
                    <a:pt x="13" y="3"/>
                  </a:cubicBezTo>
                  <a:moveTo>
                    <a:pt x="13" y="2"/>
                  </a:moveTo>
                  <a:cubicBezTo>
                    <a:pt x="13" y="2"/>
                    <a:pt x="13" y="2"/>
                    <a:pt x="13" y="3"/>
                  </a:cubicBezTo>
                  <a:cubicBezTo>
                    <a:pt x="13" y="2"/>
                    <a:pt x="13" y="2"/>
                    <a:pt x="13" y="2"/>
                  </a:cubicBezTo>
                  <a:moveTo>
                    <a:pt x="3" y="0"/>
                  </a:moveTo>
                  <a:cubicBezTo>
                    <a:pt x="3" y="0"/>
                    <a:pt x="3" y="0"/>
                    <a:pt x="3" y="0"/>
                  </a:cubicBezTo>
                  <a:cubicBezTo>
                    <a:pt x="3" y="0"/>
                    <a:pt x="3" y="0"/>
                    <a:pt x="3" y="0"/>
                  </a:cubicBezTo>
                  <a:moveTo>
                    <a:pt x="0" y="0"/>
                  </a:moveTo>
                  <a:cubicBezTo>
                    <a:pt x="0" y="0"/>
                    <a:pt x="0" y="0"/>
                    <a:pt x="0" y="0"/>
                  </a:cubicBezTo>
                  <a:cubicBezTo>
                    <a:pt x="0" y="0"/>
                    <a:pt x="0" y="0"/>
                    <a:pt x="0" y="0"/>
                  </a:cubicBezTo>
                  <a:cubicBezTo>
                    <a:pt x="1" y="0"/>
                    <a:pt x="2" y="0"/>
                    <a:pt x="3" y="0"/>
                  </a:cubicBezTo>
                  <a:cubicBezTo>
                    <a:pt x="2" y="0"/>
                    <a:pt x="1" y="0"/>
                    <a:pt x="0" y="0"/>
                  </a:cubicBezTo>
                </a:path>
              </a:pathLst>
            </a:custGeom>
            <a:solidFill>
              <a:srgbClr val="308F1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288" name="Freeform 64"/>
            <p:cNvSpPr>
              <a:spLocks/>
            </p:cNvSpPr>
            <p:nvPr/>
          </p:nvSpPr>
          <p:spPr bwMode="auto">
            <a:xfrm>
              <a:off x="8430709" y="1096964"/>
              <a:ext cx="150813" cy="123825"/>
            </a:xfrm>
            <a:custGeom>
              <a:avLst/>
              <a:gdLst>
                <a:gd name="T0" fmla="*/ 87682 w 86"/>
                <a:gd name="T1" fmla="*/ 0 h 71"/>
                <a:gd name="T2" fmla="*/ 87682 w 86"/>
                <a:gd name="T3" fmla="*/ 0 h 71"/>
                <a:gd name="T4" fmla="*/ 43841 w 86"/>
                <a:gd name="T5" fmla="*/ 19184 h 71"/>
                <a:gd name="T6" fmla="*/ 0 w 86"/>
                <a:gd name="T7" fmla="*/ 62785 h 71"/>
                <a:gd name="T8" fmla="*/ 43841 w 86"/>
                <a:gd name="T9" fmla="*/ 106385 h 71"/>
                <a:gd name="T10" fmla="*/ 87682 w 86"/>
                <a:gd name="T11" fmla="*/ 123825 h 71"/>
                <a:gd name="T12" fmla="*/ 87682 w 86"/>
                <a:gd name="T13" fmla="*/ 123825 h 71"/>
                <a:gd name="T14" fmla="*/ 91189 w 86"/>
                <a:gd name="T15" fmla="*/ 123825 h 71"/>
                <a:gd name="T16" fmla="*/ 91189 w 86"/>
                <a:gd name="T17" fmla="*/ 123825 h 71"/>
                <a:gd name="T18" fmla="*/ 92943 w 86"/>
                <a:gd name="T19" fmla="*/ 123825 h 71"/>
                <a:gd name="T20" fmla="*/ 92943 w 86"/>
                <a:gd name="T21" fmla="*/ 123825 h 71"/>
                <a:gd name="T22" fmla="*/ 92943 w 86"/>
                <a:gd name="T23" fmla="*/ 123825 h 71"/>
                <a:gd name="T24" fmla="*/ 110479 w 86"/>
                <a:gd name="T25" fmla="*/ 120337 h 71"/>
                <a:gd name="T26" fmla="*/ 110479 w 86"/>
                <a:gd name="T27" fmla="*/ 120337 h 71"/>
                <a:gd name="T28" fmla="*/ 110479 w 86"/>
                <a:gd name="T29" fmla="*/ 118593 h 71"/>
                <a:gd name="T30" fmla="*/ 112233 w 86"/>
                <a:gd name="T31" fmla="*/ 118593 h 71"/>
                <a:gd name="T32" fmla="*/ 112233 w 86"/>
                <a:gd name="T33" fmla="*/ 118593 h 71"/>
                <a:gd name="T34" fmla="*/ 131523 w 86"/>
                <a:gd name="T35" fmla="*/ 106385 h 71"/>
                <a:gd name="T36" fmla="*/ 131523 w 86"/>
                <a:gd name="T37" fmla="*/ 106385 h 71"/>
                <a:gd name="T38" fmla="*/ 131523 w 86"/>
                <a:gd name="T39" fmla="*/ 106385 h 71"/>
                <a:gd name="T40" fmla="*/ 131523 w 86"/>
                <a:gd name="T41" fmla="*/ 106385 h 71"/>
                <a:gd name="T42" fmla="*/ 131523 w 86"/>
                <a:gd name="T43" fmla="*/ 106385 h 71"/>
                <a:gd name="T44" fmla="*/ 131523 w 86"/>
                <a:gd name="T45" fmla="*/ 106385 h 71"/>
                <a:gd name="T46" fmla="*/ 131523 w 86"/>
                <a:gd name="T47" fmla="*/ 106385 h 71"/>
                <a:gd name="T48" fmla="*/ 131523 w 86"/>
                <a:gd name="T49" fmla="*/ 106385 h 71"/>
                <a:gd name="T50" fmla="*/ 131523 w 86"/>
                <a:gd name="T51" fmla="*/ 106385 h 71"/>
                <a:gd name="T52" fmla="*/ 133277 w 86"/>
                <a:gd name="T53" fmla="*/ 104641 h 71"/>
                <a:gd name="T54" fmla="*/ 133277 w 86"/>
                <a:gd name="T55" fmla="*/ 104641 h 71"/>
                <a:gd name="T56" fmla="*/ 133277 w 86"/>
                <a:gd name="T57" fmla="*/ 104641 h 71"/>
                <a:gd name="T58" fmla="*/ 133277 w 86"/>
                <a:gd name="T59" fmla="*/ 104641 h 71"/>
                <a:gd name="T60" fmla="*/ 133277 w 86"/>
                <a:gd name="T61" fmla="*/ 104641 h 71"/>
                <a:gd name="T62" fmla="*/ 133277 w 86"/>
                <a:gd name="T63" fmla="*/ 104641 h 71"/>
                <a:gd name="T64" fmla="*/ 133277 w 86"/>
                <a:gd name="T65" fmla="*/ 104641 h 71"/>
                <a:gd name="T66" fmla="*/ 145552 w 86"/>
                <a:gd name="T67" fmla="*/ 87201 h 71"/>
                <a:gd name="T68" fmla="*/ 145552 w 86"/>
                <a:gd name="T69" fmla="*/ 87201 h 71"/>
                <a:gd name="T70" fmla="*/ 145552 w 86"/>
                <a:gd name="T71" fmla="*/ 87201 h 71"/>
                <a:gd name="T72" fmla="*/ 145552 w 86"/>
                <a:gd name="T73" fmla="*/ 87201 h 71"/>
                <a:gd name="T74" fmla="*/ 145552 w 86"/>
                <a:gd name="T75" fmla="*/ 87201 h 71"/>
                <a:gd name="T76" fmla="*/ 150813 w 86"/>
                <a:gd name="T77" fmla="*/ 62785 h 71"/>
                <a:gd name="T78" fmla="*/ 143798 w 86"/>
                <a:gd name="T79" fmla="*/ 34880 h 71"/>
                <a:gd name="T80" fmla="*/ 143798 w 86"/>
                <a:gd name="T81" fmla="*/ 34880 h 71"/>
                <a:gd name="T82" fmla="*/ 143798 w 86"/>
                <a:gd name="T83" fmla="*/ 34880 h 71"/>
                <a:gd name="T84" fmla="*/ 143798 w 86"/>
                <a:gd name="T85" fmla="*/ 34880 h 71"/>
                <a:gd name="T86" fmla="*/ 143798 w 86"/>
                <a:gd name="T87" fmla="*/ 34880 h 71"/>
                <a:gd name="T88" fmla="*/ 135030 w 86"/>
                <a:gd name="T89" fmla="*/ 22672 h 71"/>
                <a:gd name="T90" fmla="*/ 135030 w 86"/>
                <a:gd name="T91" fmla="*/ 22672 h 71"/>
                <a:gd name="T92" fmla="*/ 135030 w 86"/>
                <a:gd name="T93" fmla="*/ 22672 h 71"/>
                <a:gd name="T94" fmla="*/ 135030 w 86"/>
                <a:gd name="T95" fmla="*/ 22672 h 71"/>
                <a:gd name="T96" fmla="*/ 135030 w 86"/>
                <a:gd name="T97" fmla="*/ 22672 h 71"/>
                <a:gd name="T98" fmla="*/ 131523 w 86"/>
                <a:gd name="T99" fmla="*/ 19184 h 71"/>
                <a:gd name="T100" fmla="*/ 131523 w 86"/>
                <a:gd name="T101" fmla="*/ 17440 h 71"/>
                <a:gd name="T102" fmla="*/ 110479 w 86"/>
                <a:gd name="T103" fmla="*/ 5232 h 71"/>
                <a:gd name="T104" fmla="*/ 110479 w 86"/>
                <a:gd name="T105" fmla="*/ 5232 h 71"/>
                <a:gd name="T106" fmla="*/ 110479 w 86"/>
                <a:gd name="T107" fmla="*/ 3488 h 71"/>
                <a:gd name="T108" fmla="*/ 92943 w 86"/>
                <a:gd name="T109" fmla="*/ 0 h 71"/>
                <a:gd name="T110" fmla="*/ 92943 w 86"/>
                <a:gd name="T111" fmla="*/ 0 h 71"/>
                <a:gd name="T112" fmla="*/ 92943 w 86"/>
                <a:gd name="T113" fmla="*/ 0 h 71"/>
                <a:gd name="T114" fmla="*/ 87682 w 86"/>
                <a:gd name="T115" fmla="*/ 0 h 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7"/>
                    <a:pt x="41" y="71"/>
                    <a:pt x="50" y="71"/>
                  </a:cubicBezTo>
                  <a:cubicBezTo>
                    <a:pt x="50" y="71"/>
                    <a:pt x="50" y="71"/>
                    <a:pt x="50" y="71"/>
                  </a:cubicBezTo>
                  <a:cubicBezTo>
                    <a:pt x="51" y="71"/>
                    <a:pt x="52" y="71"/>
                    <a:pt x="52" y="71"/>
                  </a:cubicBezTo>
                  <a:cubicBezTo>
                    <a:pt x="52" y="71"/>
                    <a:pt x="52" y="71"/>
                    <a:pt x="52" y="71"/>
                  </a:cubicBezTo>
                  <a:cubicBezTo>
                    <a:pt x="52" y="71"/>
                    <a:pt x="53" y="71"/>
                    <a:pt x="53" y="71"/>
                  </a:cubicBezTo>
                  <a:cubicBezTo>
                    <a:pt x="53" y="71"/>
                    <a:pt x="53" y="71"/>
                    <a:pt x="53" y="71"/>
                  </a:cubicBezTo>
                  <a:cubicBezTo>
                    <a:pt x="53" y="71"/>
                    <a:pt x="53" y="71"/>
                    <a:pt x="53" y="71"/>
                  </a:cubicBezTo>
                  <a:cubicBezTo>
                    <a:pt x="56" y="71"/>
                    <a:pt x="60" y="70"/>
                    <a:pt x="63" y="69"/>
                  </a:cubicBezTo>
                  <a:cubicBezTo>
                    <a:pt x="63" y="69"/>
                    <a:pt x="63" y="69"/>
                    <a:pt x="63" y="69"/>
                  </a:cubicBezTo>
                  <a:cubicBezTo>
                    <a:pt x="63" y="68"/>
                    <a:pt x="63" y="68"/>
                    <a:pt x="63" y="68"/>
                  </a:cubicBezTo>
                  <a:cubicBezTo>
                    <a:pt x="63" y="68"/>
                    <a:pt x="63"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0"/>
                    <a:pt x="86" y="36"/>
                  </a:cubicBezTo>
                  <a:cubicBezTo>
                    <a:pt x="86" y="30"/>
                    <a:pt x="85" y="25"/>
                    <a:pt x="82" y="20"/>
                  </a:cubicBezTo>
                  <a:cubicBezTo>
                    <a:pt x="82" y="20"/>
                    <a:pt x="82" y="20"/>
                    <a:pt x="82" y="20"/>
                  </a:cubicBezTo>
                  <a:cubicBezTo>
                    <a:pt x="82" y="20"/>
                    <a:pt x="82" y="20"/>
                    <a:pt x="82" y="20"/>
                  </a:cubicBezTo>
                  <a:cubicBezTo>
                    <a:pt x="82" y="20"/>
                    <a:pt x="82" y="20"/>
                    <a:pt x="82" y="20"/>
                  </a:cubicBezTo>
                  <a:cubicBezTo>
                    <a:pt x="82" y="20"/>
                    <a:pt x="82" y="20"/>
                    <a:pt x="82" y="20"/>
                  </a:cubicBezTo>
                  <a:cubicBezTo>
                    <a:pt x="81" y="17"/>
                    <a:pt x="79" y="15"/>
                    <a:pt x="77" y="13"/>
                  </a:cubicBezTo>
                  <a:cubicBezTo>
                    <a:pt x="77" y="13"/>
                    <a:pt x="77" y="13"/>
                    <a:pt x="77" y="13"/>
                  </a:cubicBezTo>
                  <a:cubicBezTo>
                    <a:pt x="77" y="13"/>
                    <a:pt x="77" y="13"/>
                    <a:pt x="77" y="13"/>
                  </a:cubicBezTo>
                  <a:cubicBezTo>
                    <a:pt x="77" y="13"/>
                    <a:pt x="77" y="13"/>
                    <a:pt x="77" y="13"/>
                  </a:cubicBezTo>
                  <a:cubicBezTo>
                    <a:pt x="77" y="13"/>
                    <a:pt x="77" y="13"/>
                    <a:pt x="77" y="13"/>
                  </a:cubicBezTo>
                  <a:cubicBezTo>
                    <a:pt x="77" y="12"/>
                    <a:pt x="76" y="11"/>
                    <a:pt x="75" y="11"/>
                  </a:cubicBezTo>
                  <a:cubicBezTo>
                    <a:pt x="75" y="10"/>
                    <a:pt x="75" y="10"/>
                    <a:pt x="75" y="10"/>
                  </a:cubicBezTo>
                  <a:cubicBezTo>
                    <a:pt x="72" y="7"/>
                    <a:pt x="67" y="4"/>
                    <a:pt x="63" y="3"/>
                  </a:cubicBezTo>
                  <a:cubicBezTo>
                    <a:pt x="63" y="3"/>
                    <a:pt x="63" y="3"/>
                    <a:pt x="63" y="3"/>
                  </a:cubicBezTo>
                  <a:cubicBezTo>
                    <a:pt x="63" y="2"/>
                    <a:pt x="63" y="2"/>
                    <a:pt x="63" y="2"/>
                  </a:cubicBezTo>
                  <a:cubicBezTo>
                    <a:pt x="60" y="1"/>
                    <a:pt x="57" y="1"/>
                    <a:pt x="53" y="0"/>
                  </a:cubicBezTo>
                  <a:cubicBezTo>
                    <a:pt x="53" y="0"/>
                    <a:pt x="53" y="0"/>
                    <a:pt x="53" y="0"/>
                  </a:cubicBezTo>
                  <a:cubicBezTo>
                    <a:pt x="53" y="0"/>
                    <a:pt x="53" y="0"/>
                    <a:pt x="53" y="0"/>
                  </a:cubicBezTo>
                  <a:cubicBezTo>
                    <a:pt x="52" y="0"/>
                    <a:pt x="51" y="0"/>
                    <a:pt x="50" y="0"/>
                  </a:cubicBezTo>
                </a:path>
              </a:pathLst>
            </a:custGeom>
            <a:solidFill>
              <a:srgbClr val="156B06"/>
            </a:solidFill>
            <a:ln w="9525">
              <a:solidFill>
                <a:srgbClr val="156B06"/>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sp>
        <p:nvSpPr>
          <p:cNvPr id="289" name="Rectangle 288"/>
          <p:cNvSpPr/>
          <p:nvPr/>
        </p:nvSpPr>
        <p:spPr>
          <a:xfrm>
            <a:off x="6224588" y="2547779"/>
            <a:ext cx="2620962" cy="3883025"/>
          </a:xfrm>
          <a:prstGeom prst="rect">
            <a:avLst/>
          </a:prstGeom>
          <a:solidFill>
            <a:srgbClr val="00BCEB">
              <a:lumMod val="20000"/>
              <a:lumOff val="80000"/>
            </a:srgbClr>
          </a:solidFill>
          <a:ln w="9525"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sp>
        <p:nvSpPr>
          <p:cNvPr id="290" name="Rectangle 289"/>
          <p:cNvSpPr/>
          <p:nvPr/>
        </p:nvSpPr>
        <p:spPr>
          <a:xfrm>
            <a:off x="6837363" y="2866867"/>
            <a:ext cx="1846262" cy="385762"/>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Concern</a:t>
            </a:r>
          </a:p>
        </p:txBody>
      </p:sp>
      <p:sp>
        <p:nvSpPr>
          <p:cNvPr id="291" name="Rectangle 290"/>
          <p:cNvSpPr/>
          <p:nvPr/>
        </p:nvSpPr>
        <p:spPr>
          <a:xfrm>
            <a:off x="6837363" y="5352892"/>
            <a:ext cx="1846262" cy="385762"/>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Exfiltration</a:t>
            </a:r>
          </a:p>
        </p:txBody>
      </p:sp>
      <p:sp>
        <p:nvSpPr>
          <p:cNvPr id="292" name="Rectangle 291"/>
          <p:cNvSpPr/>
          <p:nvPr/>
        </p:nvSpPr>
        <p:spPr>
          <a:xfrm>
            <a:off x="6837363" y="3860642"/>
            <a:ext cx="1846262" cy="385762"/>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C&amp;C</a:t>
            </a:r>
          </a:p>
        </p:txBody>
      </p:sp>
      <p:sp>
        <p:nvSpPr>
          <p:cNvPr id="293" name="Rectangle 292"/>
          <p:cNvSpPr/>
          <p:nvPr/>
        </p:nvSpPr>
        <p:spPr>
          <a:xfrm>
            <a:off x="6837363" y="3363754"/>
            <a:ext cx="1846262" cy="385763"/>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Recon</a:t>
            </a:r>
          </a:p>
        </p:txBody>
      </p:sp>
      <p:sp>
        <p:nvSpPr>
          <p:cNvPr id="294" name="Rectangle 293"/>
          <p:cNvSpPr/>
          <p:nvPr/>
        </p:nvSpPr>
        <p:spPr>
          <a:xfrm>
            <a:off x="6837363" y="4854417"/>
            <a:ext cx="1846262" cy="385762"/>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Data hoarding</a:t>
            </a:r>
          </a:p>
        </p:txBody>
      </p:sp>
      <p:sp>
        <p:nvSpPr>
          <p:cNvPr id="295" name="Rectangle 294"/>
          <p:cNvSpPr/>
          <p:nvPr/>
        </p:nvSpPr>
        <p:spPr>
          <a:xfrm>
            <a:off x="6837363" y="4357529"/>
            <a:ext cx="1846262" cy="385763"/>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Exploitation</a:t>
            </a:r>
          </a:p>
        </p:txBody>
      </p:sp>
      <p:sp>
        <p:nvSpPr>
          <p:cNvPr id="296" name="Rectangle 295"/>
          <p:cNvSpPr/>
          <p:nvPr/>
        </p:nvSpPr>
        <p:spPr>
          <a:xfrm>
            <a:off x="6837363" y="5849779"/>
            <a:ext cx="1846262" cy="385763"/>
          </a:xfrm>
          <a:prstGeom prst="rect">
            <a:avLst/>
          </a:prstGeom>
          <a:solidFill>
            <a:srgbClr val="005073"/>
          </a:solidFill>
          <a:ln w="25400" cap="flat" cmpd="sng" algn="ctr">
            <a:noFill/>
            <a:prstDash val="solid"/>
          </a:ln>
          <a:effectLst/>
        </p:spPr>
        <p:txBody>
          <a:bodyPr lIns="121915" tIns="60957" rIns="121915" bIns="60957"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iscoSansTT ExtraLight"/>
                <a:ea typeface="+mn-ea"/>
                <a:cs typeface="+mn-cs"/>
              </a:rPr>
              <a:t>DDoS target</a:t>
            </a:r>
          </a:p>
        </p:txBody>
      </p:sp>
      <p:sp>
        <p:nvSpPr>
          <p:cNvPr id="297" name="Rectangle 296"/>
          <p:cNvSpPr/>
          <p:nvPr/>
        </p:nvSpPr>
        <p:spPr>
          <a:xfrm>
            <a:off x="6224588" y="2279492"/>
            <a:ext cx="2620962" cy="401637"/>
          </a:xfrm>
          <a:prstGeom prst="rect">
            <a:avLst/>
          </a:prstGeom>
          <a:solidFill>
            <a:srgbClr val="00BCEB"/>
          </a:solidFill>
          <a:ln>
            <a:noFill/>
          </a:ln>
          <a:effectLst/>
        </p:spPr>
        <p:txBody>
          <a:bodyPr tIns="121920" bIns="121920" anchor="ctr"/>
          <a:lstStyle/>
          <a:p>
            <a:pPr marL="0" marR="0" lvl="0" indent="0" defTabSz="609013"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a:ln>
                  <a:noFill/>
                </a:ln>
                <a:solidFill>
                  <a:srgbClr val="FFFFFF"/>
                </a:solidFill>
                <a:effectLst/>
                <a:uLnTx/>
                <a:uFillTx/>
                <a:latin typeface="CiscoSansTT ExtraLight"/>
                <a:ea typeface="ＭＳ Ｐゴシック" charset="0"/>
                <a:cs typeface="ＭＳ Ｐゴシック" charset="0"/>
              </a:rPr>
              <a:t>Alarm Category</a:t>
            </a:r>
          </a:p>
        </p:txBody>
      </p:sp>
      <p:grpSp>
        <p:nvGrpSpPr>
          <p:cNvPr id="298" name="Group 149"/>
          <p:cNvGrpSpPr>
            <a:grpSpLocks noChangeAspect="1"/>
          </p:cNvGrpSpPr>
          <p:nvPr/>
        </p:nvGrpSpPr>
        <p:grpSpPr bwMode="auto">
          <a:xfrm>
            <a:off x="5073650" y="3438367"/>
            <a:ext cx="1557338" cy="660400"/>
            <a:chOff x="7413625" y="911226"/>
            <a:chExt cx="1167897" cy="495300"/>
          </a:xfrm>
        </p:grpSpPr>
        <p:sp>
          <p:nvSpPr>
            <p:cNvPr id="299" name="Freeform 58"/>
            <p:cNvSpPr>
              <a:spLocks noEditPoints="1"/>
            </p:cNvSpPr>
            <p:nvPr/>
          </p:nvSpPr>
          <p:spPr bwMode="auto">
            <a:xfrm>
              <a:off x="7413625" y="1096964"/>
              <a:ext cx="1160463" cy="123825"/>
            </a:xfrm>
            <a:custGeom>
              <a:avLst/>
              <a:gdLst>
                <a:gd name="T0" fmla="*/ 1142986 w 664"/>
                <a:gd name="T1" fmla="*/ 104641 h 71"/>
                <a:gd name="T2" fmla="*/ 1141238 w 664"/>
                <a:gd name="T3" fmla="*/ 106385 h 71"/>
                <a:gd name="T4" fmla="*/ 1141238 w 664"/>
                <a:gd name="T5" fmla="*/ 106385 h 71"/>
                <a:gd name="T6" fmla="*/ 1142986 w 664"/>
                <a:gd name="T7" fmla="*/ 104641 h 71"/>
                <a:gd name="T8" fmla="*/ 1142986 w 664"/>
                <a:gd name="T9" fmla="*/ 104641 h 71"/>
                <a:gd name="T10" fmla="*/ 1142986 w 664"/>
                <a:gd name="T11" fmla="*/ 104641 h 71"/>
                <a:gd name="T12" fmla="*/ 1142986 w 664"/>
                <a:gd name="T13" fmla="*/ 104641 h 71"/>
                <a:gd name="T14" fmla="*/ 1142986 w 664"/>
                <a:gd name="T15" fmla="*/ 104641 h 71"/>
                <a:gd name="T16" fmla="*/ 1142986 w 664"/>
                <a:gd name="T17" fmla="*/ 104641 h 71"/>
                <a:gd name="T18" fmla="*/ 1142986 w 664"/>
                <a:gd name="T19" fmla="*/ 104641 h 71"/>
                <a:gd name="T20" fmla="*/ 1142986 w 664"/>
                <a:gd name="T21" fmla="*/ 104641 h 71"/>
                <a:gd name="T22" fmla="*/ 1142986 w 664"/>
                <a:gd name="T23" fmla="*/ 104641 h 71"/>
                <a:gd name="T24" fmla="*/ 1142986 w 664"/>
                <a:gd name="T25" fmla="*/ 104641 h 71"/>
                <a:gd name="T26" fmla="*/ 1155220 w 664"/>
                <a:gd name="T27" fmla="*/ 87201 h 71"/>
                <a:gd name="T28" fmla="*/ 1155220 w 664"/>
                <a:gd name="T29" fmla="*/ 87201 h 71"/>
                <a:gd name="T30" fmla="*/ 1155220 w 664"/>
                <a:gd name="T31" fmla="*/ 87201 h 71"/>
                <a:gd name="T32" fmla="*/ 1155220 w 664"/>
                <a:gd name="T33" fmla="*/ 36624 h 71"/>
                <a:gd name="T34" fmla="*/ 1160463 w 664"/>
                <a:gd name="T35" fmla="*/ 62785 h 71"/>
                <a:gd name="T36" fmla="*/ 1155220 w 664"/>
                <a:gd name="T37" fmla="*/ 87201 h 71"/>
                <a:gd name="T38" fmla="*/ 1160463 w 664"/>
                <a:gd name="T39" fmla="*/ 62785 h 71"/>
                <a:gd name="T40" fmla="*/ 1155220 w 664"/>
                <a:gd name="T41" fmla="*/ 36624 h 71"/>
                <a:gd name="T42" fmla="*/ 1153472 w 664"/>
                <a:gd name="T43" fmla="*/ 36624 h 71"/>
                <a:gd name="T44" fmla="*/ 1153472 w 664"/>
                <a:gd name="T45" fmla="*/ 36624 h 71"/>
                <a:gd name="T46" fmla="*/ 1153472 w 664"/>
                <a:gd name="T47" fmla="*/ 36624 h 71"/>
                <a:gd name="T48" fmla="*/ 948993 w 664"/>
                <a:gd name="T49" fmla="*/ 0 h 71"/>
                <a:gd name="T50" fmla="*/ 61169 w 664"/>
                <a:gd name="T51" fmla="*/ 0 h 71"/>
                <a:gd name="T52" fmla="*/ 0 w 664"/>
                <a:gd name="T53" fmla="*/ 62785 h 71"/>
                <a:gd name="T54" fmla="*/ 61169 w 664"/>
                <a:gd name="T55" fmla="*/ 123825 h 71"/>
                <a:gd name="T56" fmla="*/ 948993 w 664"/>
                <a:gd name="T57" fmla="*/ 123825 h 71"/>
                <a:gd name="T58" fmla="*/ 1010162 w 664"/>
                <a:gd name="T59" fmla="*/ 62785 h 71"/>
                <a:gd name="T60" fmla="*/ 948993 w 664"/>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4" h="71">
                  <a:moveTo>
                    <a:pt x="654" y="60"/>
                  </a:moveTo>
                  <a:cubicBezTo>
                    <a:pt x="653" y="60"/>
                    <a:pt x="653" y="61"/>
                    <a:pt x="653" y="61"/>
                  </a:cubicBezTo>
                  <a:cubicBezTo>
                    <a:pt x="653" y="61"/>
                    <a:pt x="653" y="61"/>
                    <a:pt x="653" y="61"/>
                  </a:cubicBezTo>
                  <a:cubicBezTo>
                    <a:pt x="653" y="61"/>
                    <a:pt x="653"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1" y="50"/>
                    <a:pt x="661" y="50"/>
                    <a:pt x="661" y="50"/>
                  </a:cubicBezTo>
                  <a:cubicBezTo>
                    <a:pt x="661" y="50"/>
                    <a:pt x="661" y="50"/>
                    <a:pt x="661" y="50"/>
                  </a:cubicBezTo>
                  <a:moveTo>
                    <a:pt x="661" y="21"/>
                  </a:moveTo>
                  <a:cubicBezTo>
                    <a:pt x="663" y="26"/>
                    <a:pt x="664" y="31"/>
                    <a:pt x="664" y="36"/>
                  </a:cubicBezTo>
                  <a:cubicBezTo>
                    <a:pt x="664" y="40"/>
                    <a:pt x="663" y="45"/>
                    <a:pt x="661" y="50"/>
                  </a:cubicBezTo>
                  <a:cubicBezTo>
                    <a:pt x="663" y="45"/>
                    <a:pt x="664" y="41"/>
                    <a:pt x="664" y="36"/>
                  </a:cubicBezTo>
                  <a:cubicBezTo>
                    <a:pt x="664" y="30"/>
                    <a:pt x="663" y="25"/>
                    <a:pt x="661" y="21"/>
                  </a:cubicBezTo>
                  <a:moveTo>
                    <a:pt x="660" y="21"/>
                  </a:moveTo>
                  <a:cubicBezTo>
                    <a:pt x="660" y="21"/>
                    <a:pt x="660" y="21"/>
                    <a:pt x="660" y="21"/>
                  </a:cubicBezTo>
                  <a:cubicBezTo>
                    <a:pt x="660" y="21"/>
                    <a:pt x="660" y="21"/>
                    <a:pt x="660"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00" name="Freeform 59"/>
            <p:cNvSpPr>
              <a:spLocks noEditPoints="1"/>
            </p:cNvSpPr>
            <p:nvPr/>
          </p:nvSpPr>
          <p:spPr bwMode="auto">
            <a:xfrm>
              <a:off x="8259763" y="911226"/>
              <a:ext cx="309563" cy="290513"/>
            </a:xfrm>
            <a:custGeom>
              <a:avLst/>
              <a:gdLst>
                <a:gd name="T0" fmla="*/ 309563 w 177"/>
                <a:gd name="T1" fmla="*/ 273012 h 166"/>
                <a:gd name="T2" fmla="*/ 309563 w 177"/>
                <a:gd name="T3" fmla="*/ 273012 h 166"/>
                <a:gd name="T4" fmla="*/ 309563 w 177"/>
                <a:gd name="T5" fmla="*/ 273012 h 166"/>
                <a:gd name="T6" fmla="*/ 309563 w 177"/>
                <a:gd name="T7" fmla="*/ 273012 h 166"/>
                <a:gd name="T8" fmla="*/ 297320 w 177"/>
                <a:gd name="T9" fmla="*/ 290513 h 166"/>
                <a:gd name="T10" fmla="*/ 297320 w 177"/>
                <a:gd name="T11" fmla="*/ 290513 h 166"/>
                <a:gd name="T12" fmla="*/ 309563 w 177"/>
                <a:gd name="T13" fmla="*/ 273012 h 166"/>
                <a:gd name="T14" fmla="*/ 309563 w 177"/>
                <a:gd name="T15" fmla="*/ 273012 h 166"/>
                <a:gd name="T16" fmla="*/ 309563 w 177"/>
                <a:gd name="T17" fmla="*/ 273012 h 166"/>
                <a:gd name="T18" fmla="*/ 309563 w 177"/>
                <a:gd name="T19" fmla="*/ 273012 h 166"/>
                <a:gd name="T20" fmla="*/ 309563 w 177"/>
                <a:gd name="T21" fmla="*/ 273012 h 166"/>
                <a:gd name="T22" fmla="*/ 309563 w 177"/>
                <a:gd name="T23" fmla="*/ 273012 h 166"/>
                <a:gd name="T24" fmla="*/ 66460 w 177"/>
                <a:gd name="T25" fmla="*/ 0 h 166"/>
                <a:gd name="T26" fmla="*/ 22736 w 177"/>
                <a:gd name="T27" fmla="*/ 19251 h 166"/>
                <a:gd name="T28" fmla="*/ 22736 w 177"/>
                <a:gd name="T29" fmla="*/ 106755 h 166"/>
                <a:gd name="T30" fmla="*/ 103188 w 177"/>
                <a:gd name="T31" fmla="*/ 185508 h 166"/>
                <a:gd name="T32" fmla="*/ 251848 w 177"/>
                <a:gd name="T33" fmla="*/ 185508 h 166"/>
                <a:gd name="T34" fmla="*/ 251848 w 177"/>
                <a:gd name="T35" fmla="*/ 185508 h 166"/>
                <a:gd name="T36" fmla="*/ 257095 w 177"/>
                <a:gd name="T37" fmla="*/ 185508 h 166"/>
                <a:gd name="T38" fmla="*/ 257095 w 177"/>
                <a:gd name="T39" fmla="*/ 185508 h 166"/>
                <a:gd name="T40" fmla="*/ 257095 w 177"/>
                <a:gd name="T41" fmla="*/ 185508 h 166"/>
                <a:gd name="T42" fmla="*/ 274584 w 177"/>
                <a:gd name="T43" fmla="*/ 189008 h 166"/>
                <a:gd name="T44" fmla="*/ 274584 w 177"/>
                <a:gd name="T45" fmla="*/ 190759 h 166"/>
                <a:gd name="T46" fmla="*/ 274584 w 177"/>
                <a:gd name="T47" fmla="*/ 190759 h 166"/>
                <a:gd name="T48" fmla="*/ 295571 w 177"/>
                <a:gd name="T49" fmla="*/ 203009 h 166"/>
                <a:gd name="T50" fmla="*/ 110183 w 177"/>
                <a:gd name="T51" fmla="*/ 19251 h 166"/>
                <a:gd name="T52" fmla="*/ 66460 w 177"/>
                <a:gd name="T53" fmla="*/ 0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166">
                  <a:moveTo>
                    <a:pt x="177" y="156"/>
                  </a:moveTo>
                  <a:cubicBezTo>
                    <a:pt x="177" y="156"/>
                    <a:pt x="177" y="156"/>
                    <a:pt x="177" y="156"/>
                  </a:cubicBezTo>
                  <a:cubicBezTo>
                    <a:pt x="177" y="156"/>
                    <a:pt x="177" y="156"/>
                    <a:pt x="177" y="156"/>
                  </a:cubicBezTo>
                  <a:cubicBezTo>
                    <a:pt x="177" y="156"/>
                    <a:pt x="177" y="156"/>
                    <a:pt x="177" y="156"/>
                  </a:cubicBezTo>
                  <a:cubicBezTo>
                    <a:pt x="175" y="160"/>
                    <a:pt x="173" y="163"/>
                    <a:pt x="170" y="166"/>
                  </a:cubicBezTo>
                  <a:cubicBezTo>
                    <a:pt x="170" y="166"/>
                    <a:pt x="170" y="166"/>
                    <a:pt x="170" y="166"/>
                  </a:cubicBezTo>
                  <a:cubicBezTo>
                    <a:pt x="173" y="163"/>
                    <a:pt x="175" y="159"/>
                    <a:pt x="177" y="156"/>
                  </a:cubicBezTo>
                  <a:moveTo>
                    <a:pt x="177" y="156"/>
                  </a:moveTo>
                  <a:cubicBezTo>
                    <a:pt x="177" y="156"/>
                    <a:pt x="177" y="156"/>
                    <a:pt x="177" y="156"/>
                  </a:cubicBezTo>
                  <a:cubicBezTo>
                    <a:pt x="177" y="156"/>
                    <a:pt x="177" y="156"/>
                    <a:pt x="177" y="156"/>
                  </a:cubicBezTo>
                  <a:cubicBezTo>
                    <a:pt x="177" y="156"/>
                    <a:pt x="177" y="156"/>
                    <a:pt x="177" y="156"/>
                  </a:cubicBezTo>
                  <a:cubicBezTo>
                    <a:pt x="177" y="156"/>
                    <a:pt x="177" y="156"/>
                    <a:pt x="177" y="156"/>
                  </a:cubicBezTo>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5" y="106"/>
                    <a:pt x="146" y="106"/>
                    <a:pt x="147" y="106"/>
                  </a:cubicBezTo>
                  <a:cubicBezTo>
                    <a:pt x="147" y="106"/>
                    <a:pt x="147" y="106"/>
                    <a:pt x="147" y="106"/>
                  </a:cubicBezTo>
                  <a:cubicBezTo>
                    <a:pt x="147" y="106"/>
                    <a:pt x="147" y="106"/>
                    <a:pt x="147" y="106"/>
                  </a:cubicBezTo>
                  <a:cubicBezTo>
                    <a:pt x="151" y="107"/>
                    <a:pt x="154" y="107"/>
                    <a:pt x="157" y="108"/>
                  </a:cubicBezTo>
                  <a:cubicBezTo>
                    <a:pt x="157" y="108"/>
                    <a:pt x="157" y="108"/>
                    <a:pt x="157" y="109"/>
                  </a:cubicBezTo>
                  <a:cubicBezTo>
                    <a:pt x="157" y="109"/>
                    <a:pt x="157" y="109"/>
                    <a:pt x="157" y="109"/>
                  </a:cubicBezTo>
                  <a:cubicBezTo>
                    <a:pt x="161" y="110"/>
                    <a:pt x="165" y="113"/>
                    <a:pt x="169" y="116"/>
                  </a:cubicBezTo>
                  <a:cubicBezTo>
                    <a:pt x="63" y="11"/>
                    <a:pt x="63" y="11"/>
                    <a:pt x="63" y="11"/>
                  </a:cubicBezTo>
                  <a:cubicBezTo>
                    <a:pt x="57" y="4"/>
                    <a:pt x="48" y="0"/>
                    <a:pt x="38"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01" name="Freeform 60"/>
            <p:cNvSpPr>
              <a:spLocks noEditPoints="1"/>
            </p:cNvSpPr>
            <p:nvPr/>
          </p:nvSpPr>
          <p:spPr bwMode="auto">
            <a:xfrm>
              <a:off x="8362950" y="1096964"/>
              <a:ext cx="211138" cy="87313"/>
            </a:xfrm>
            <a:custGeom>
              <a:avLst/>
              <a:gdLst>
                <a:gd name="T0" fmla="*/ 205903 w 121"/>
                <a:gd name="T1" fmla="*/ 87313 h 50"/>
                <a:gd name="T2" fmla="*/ 205903 w 121"/>
                <a:gd name="T3" fmla="*/ 87313 h 50"/>
                <a:gd name="T4" fmla="*/ 205903 w 121"/>
                <a:gd name="T5" fmla="*/ 87313 h 50"/>
                <a:gd name="T6" fmla="*/ 205903 w 121"/>
                <a:gd name="T7" fmla="*/ 87313 h 50"/>
                <a:gd name="T8" fmla="*/ 205903 w 121"/>
                <a:gd name="T9" fmla="*/ 87313 h 50"/>
                <a:gd name="T10" fmla="*/ 205903 w 121"/>
                <a:gd name="T11" fmla="*/ 87313 h 50"/>
                <a:gd name="T12" fmla="*/ 205903 w 121"/>
                <a:gd name="T13" fmla="*/ 87313 h 50"/>
                <a:gd name="T14" fmla="*/ 205903 w 121"/>
                <a:gd name="T15" fmla="*/ 87313 h 50"/>
                <a:gd name="T16" fmla="*/ 211138 w 121"/>
                <a:gd name="T17" fmla="*/ 62865 h 50"/>
                <a:gd name="T18" fmla="*/ 205903 w 121"/>
                <a:gd name="T19" fmla="*/ 87313 h 50"/>
                <a:gd name="T20" fmla="*/ 205903 w 121"/>
                <a:gd name="T21" fmla="*/ 87313 h 50"/>
                <a:gd name="T22" fmla="*/ 211138 w 121"/>
                <a:gd name="T23" fmla="*/ 62865 h 50"/>
                <a:gd name="T24" fmla="*/ 171004 w 121"/>
                <a:gd name="T25" fmla="*/ 5239 h 50"/>
                <a:gd name="T26" fmla="*/ 171004 w 121"/>
                <a:gd name="T27" fmla="*/ 5239 h 50"/>
                <a:gd name="T28" fmla="*/ 171004 w 121"/>
                <a:gd name="T29" fmla="*/ 5239 h 50"/>
                <a:gd name="T30" fmla="*/ 153555 w 121"/>
                <a:gd name="T31" fmla="*/ 0 h 50"/>
                <a:gd name="T32" fmla="*/ 171004 w 121"/>
                <a:gd name="T33" fmla="*/ 3493 h 50"/>
                <a:gd name="T34" fmla="*/ 153555 w 121"/>
                <a:gd name="T35" fmla="*/ 0 h 50"/>
                <a:gd name="T36" fmla="*/ 153555 w 121"/>
                <a:gd name="T37" fmla="*/ 0 h 50"/>
                <a:gd name="T38" fmla="*/ 153555 w 121"/>
                <a:gd name="T39" fmla="*/ 0 h 50"/>
                <a:gd name="T40" fmla="*/ 153555 w 121"/>
                <a:gd name="T41" fmla="*/ 0 h 50"/>
                <a:gd name="T42" fmla="*/ 148320 w 121"/>
                <a:gd name="T43" fmla="*/ 0 h 50"/>
                <a:gd name="T44" fmla="*/ 0 w 121"/>
                <a:gd name="T45" fmla="*/ 0 h 50"/>
                <a:gd name="T46" fmla="*/ 61073 w 121"/>
                <a:gd name="T47" fmla="*/ 62865 h 50"/>
                <a:gd name="T48" fmla="*/ 104697 w 121"/>
                <a:gd name="T49" fmla="*/ 19209 h 50"/>
                <a:gd name="T50" fmla="*/ 148320 w 121"/>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50">
                  <a:moveTo>
                    <a:pt x="118" y="50"/>
                  </a:moveTo>
                  <a:cubicBezTo>
                    <a:pt x="118" y="50"/>
                    <a:pt x="118" y="50"/>
                    <a:pt x="118" y="50"/>
                  </a:cubicBezTo>
                  <a:cubicBezTo>
                    <a:pt x="118" y="50"/>
                    <a:pt x="118" y="50"/>
                    <a:pt x="118" y="50"/>
                  </a:cubicBezTo>
                  <a:moveTo>
                    <a:pt x="118" y="50"/>
                  </a:moveTo>
                  <a:cubicBezTo>
                    <a:pt x="118" y="50"/>
                    <a:pt x="118" y="50"/>
                    <a:pt x="118" y="50"/>
                  </a:cubicBezTo>
                  <a:cubicBezTo>
                    <a:pt x="118" y="50"/>
                    <a:pt x="118" y="50"/>
                    <a:pt x="118" y="50"/>
                  </a:cubicBezTo>
                  <a:cubicBezTo>
                    <a:pt x="118" y="50"/>
                    <a:pt x="118" y="50"/>
                    <a:pt x="118" y="50"/>
                  </a:cubicBezTo>
                  <a:cubicBezTo>
                    <a:pt x="118" y="50"/>
                    <a:pt x="118" y="50"/>
                    <a:pt x="118" y="50"/>
                  </a:cubicBezTo>
                  <a:moveTo>
                    <a:pt x="121" y="36"/>
                  </a:moveTo>
                  <a:cubicBezTo>
                    <a:pt x="121" y="40"/>
                    <a:pt x="120" y="45"/>
                    <a:pt x="118" y="50"/>
                  </a:cubicBezTo>
                  <a:cubicBezTo>
                    <a:pt x="118" y="50"/>
                    <a:pt x="118" y="50"/>
                    <a:pt x="118" y="50"/>
                  </a:cubicBezTo>
                  <a:cubicBezTo>
                    <a:pt x="120" y="45"/>
                    <a:pt x="121" y="40"/>
                    <a:pt x="121" y="36"/>
                  </a:cubicBezTo>
                  <a:moveTo>
                    <a:pt x="98" y="3"/>
                  </a:moveTo>
                  <a:cubicBezTo>
                    <a:pt x="98" y="3"/>
                    <a:pt x="98" y="3"/>
                    <a:pt x="98" y="3"/>
                  </a:cubicBezTo>
                  <a:cubicBezTo>
                    <a:pt x="98" y="3"/>
                    <a:pt x="98" y="3"/>
                    <a:pt x="98" y="3"/>
                  </a:cubicBezTo>
                  <a:moveTo>
                    <a:pt x="88" y="0"/>
                  </a:moveTo>
                  <a:cubicBezTo>
                    <a:pt x="92" y="1"/>
                    <a:pt x="95" y="1"/>
                    <a:pt x="98" y="2"/>
                  </a:cubicBezTo>
                  <a:cubicBezTo>
                    <a:pt x="95" y="1"/>
                    <a:pt x="92" y="1"/>
                    <a:pt x="88" y="0"/>
                  </a:cubicBezTo>
                  <a:moveTo>
                    <a:pt x="88" y="0"/>
                  </a:moveTo>
                  <a:cubicBezTo>
                    <a:pt x="88" y="0"/>
                    <a:pt x="88" y="0"/>
                    <a:pt x="88" y="0"/>
                  </a:cubicBezTo>
                  <a:cubicBezTo>
                    <a:pt x="88" y="0"/>
                    <a:pt x="88" y="0"/>
                    <a:pt x="88" y="0"/>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308F15"/>
            </a:solidFill>
            <a:ln w="9525">
              <a:solidFill>
                <a:srgbClr val="308F15"/>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02" name="Freeform 61"/>
            <p:cNvSpPr>
              <a:spLocks noEditPoints="1"/>
            </p:cNvSpPr>
            <p:nvPr/>
          </p:nvSpPr>
          <p:spPr bwMode="auto">
            <a:xfrm>
              <a:off x="8259763" y="1114426"/>
              <a:ext cx="309563" cy="292100"/>
            </a:xfrm>
            <a:custGeom>
              <a:avLst/>
              <a:gdLst>
                <a:gd name="T0" fmla="*/ 295571 w 177"/>
                <a:gd name="T1" fmla="*/ 89204 h 167"/>
                <a:gd name="T2" fmla="*/ 295571 w 177"/>
                <a:gd name="T3" fmla="*/ 89204 h 167"/>
                <a:gd name="T4" fmla="*/ 295571 w 177"/>
                <a:gd name="T5" fmla="*/ 89204 h 167"/>
                <a:gd name="T6" fmla="*/ 295571 w 177"/>
                <a:gd name="T7" fmla="*/ 89204 h 167"/>
                <a:gd name="T8" fmla="*/ 295571 w 177"/>
                <a:gd name="T9" fmla="*/ 89204 h 167"/>
                <a:gd name="T10" fmla="*/ 295571 w 177"/>
                <a:gd name="T11" fmla="*/ 89204 h 167"/>
                <a:gd name="T12" fmla="*/ 295571 w 177"/>
                <a:gd name="T13" fmla="*/ 89204 h 167"/>
                <a:gd name="T14" fmla="*/ 295571 w 177"/>
                <a:gd name="T15" fmla="*/ 89204 h 167"/>
                <a:gd name="T16" fmla="*/ 276333 w 177"/>
                <a:gd name="T17" fmla="*/ 101448 h 167"/>
                <a:gd name="T18" fmla="*/ 276333 w 177"/>
                <a:gd name="T19" fmla="*/ 101448 h 167"/>
                <a:gd name="T20" fmla="*/ 274584 w 177"/>
                <a:gd name="T21" fmla="*/ 101448 h 167"/>
                <a:gd name="T22" fmla="*/ 274584 w 177"/>
                <a:gd name="T23" fmla="*/ 103197 h 167"/>
                <a:gd name="T24" fmla="*/ 274584 w 177"/>
                <a:gd name="T25" fmla="*/ 103197 h 167"/>
                <a:gd name="T26" fmla="*/ 257095 w 177"/>
                <a:gd name="T27" fmla="*/ 106695 h 167"/>
                <a:gd name="T28" fmla="*/ 257095 w 177"/>
                <a:gd name="T29" fmla="*/ 106695 h 167"/>
                <a:gd name="T30" fmla="*/ 257095 w 177"/>
                <a:gd name="T31" fmla="*/ 106695 h 167"/>
                <a:gd name="T32" fmla="*/ 255346 w 177"/>
                <a:gd name="T33" fmla="*/ 106695 h 167"/>
                <a:gd name="T34" fmla="*/ 255346 w 177"/>
                <a:gd name="T35" fmla="*/ 106695 h 167"/>
                <a:gd name="T36" fmla="*/ 251848 w 177"/>
                <a:gd name="T37" fmla="*/ 106695 h 167"/>
                <a:gd name="T38" fmla="*/ 251848 w 177"/>
                <a:gd name="T39" fmla="*/ 106695 h 167"/>
                <a:gd name="T40" fmla="*/ 103188 w 177"/>
                <a:gd name="T41" fmla="*/ 106695 h 167"/>
                <a:gd name="T42" fmla="*/ 22736 w 177"/>
                <a:gd name="T43" fmla="*/ 187154 h 167"/>
                <a:gd name="T44" fmla="*/ 22736 w 177"/>
                <a:gd name="T45" fmla="*/ 274609 h 167"/>
                <a:gd name="T46" fmla="*/ 66460 w 177"/>
                <a:gd name="T47" fmla="*/ 292100 h 167"/>
                <a:gd name="T48" fmla="*/ 110183 w 177"/>
                <a:gd name="T49" fmla="*/ 274609 h 167"/>
                <a:gd name="T50" fmla="*/ 295571 w 177"/>
                <a:gd name="T51" fmla="*/ 89204 h 167"/>
                <a:gd name="T52" fmla="*/ 307814 w 177"/>
                <a:gd name="T53" fmla="*/ 19240 h 167"/>
                <a:gd name="T54" fmla="*/ 309563 w 177"/>
                <a:gd name="T55" fmla="*/ 19240 h 167"/>
                <a:gd name="T56" fmla="*/ 307814 w 177"/>
                <a:gd name="T57" fmla="*/ 19240 h 167"/>
                <a:gd name="T58" fmla="*/ 295571 w 177"/>
                <a:gd name="T59" fmla="*/ 0 h 167"/>
                <a:gd name="T60" fmla="*/ 295571 w 177"/>
                <a:gd name="T61" fmla="*/ 0 h 167"/>
                <a:gd name="T62" fmla="*/ 299069 w 177"/>
                <a:gd name="T63" fmla="*/ 5247 h 167"/>
                <a:gd name="T64" fmla="*/ 299069 w 177"/>
                <a:gd name="T65" fmla="*/ 5247 h 167"/>
                <a:gd name="T66" fmla="*/ 299069 w 177"/>
                <a:gd name="T67" fmla="*/ 5247 h 167"/>
                <a:gd name="T68" fmla="*/ 299069 w 177"/>
                <a:gd name="T69" fmla="*/ 5247 h 167"/>
                <a:gd name="T70" fmla="*/ 299069 w 177"/>
                <a:gd name="T71" fmla="*/ 5247 h 167"/>
                <a:gd name="T72" fmla="*/ 307814 w 177"/>
                <a:gd name="T73" fmla="*/ 17491 h 167"/>
                <a:gd name="T74" fmla="*/ 307814 w 177"/>
                <a:gd name="T75" fmla="*/ 17491 h 167"/>
                <a:gd name="T76" fmla="*/ 307814 w 177"/>
                <a:gd name="T77" fmla="*/ 17491 h 167"/>
                <a:gd name="T78" fmla="*/ 307814 w 177"/>
                <a:gd name="T79" fmla="*/ 17491 h 167"/>
                <a:gd name="T80" fmla="*/ 307814 w 177"/>
                <a:gd name="T81" fmla="*/ 17491 h 167"/>
                <a:gd name="T82" fmla="*/ 307814 w 177"/>
                <a:gd name="T83" fmla="*/ 19240 h 167"/>
                <a:gd name="T84" fmla="*/ 295571 w 177"/>
                <a:gd name="T85" fmla="*/ 1749 h 167"/>
                <a:gd name="T86" fmla="*/ 295571 w 177"/>
                <a:gd name="T87" fmla="*/ 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7" h="167">
                  <a:moveTo>
                    <a:pt x="169" y="51"/>
                  </a:move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5" y="54"/>
                    <a:pt x="162" y="57"/>
                    <a:pt x="158" y="58"/>
                  </a:cubicBezTo>
                  <a:cubicBezTo>
                    <a:pt x="158" y="58"/>
                    <a:pt x="158" y="58"/>
                    <a:pt x="158" y="58"/>
                  </a:cubicBezTo>
                  <a:cubicBezTo>
                    <a:pt x="157" y="58"/>
                    <a:pt x="157" y="58"/>
                    <a:pt x="157" y="58"/>
                  </a:cubicBezTo>
                  <a:cubicBezTo>
                    <a:pt x="157" y="58"/>
                    <a:pt x="157" y="58"/>
                    <a:pt x="157" y="59"/>
                  </a:cubicBezTo>
                  <a:cubicBezTo>
                    <a:pt x="157" y="59"/>
                    <a:pt x="157" y="59"/>
                    <a:pt x="157" y="59"/>
                  </a:cubicBezTo>
                  <a:cubicBezTo>
                    <a:pt x="154" y="60"/>
                    <a:pt x="150" y="61"/>
                    <a:pt x="147" y="61"/>
                  </a:cubicBezTo>
                  <a:cubicBezTo>
                    <a:pt x="147" y="61"/>
                    <a:pt x="147" y="61"/>
                    <a:pt x="147" y="61"/>
                  </a:cubicBezTo>
                  <a:cubicBezTo>
                    <a:pt x="147" y="61"/>
                    <a:pt x="147" y="61"/>
                    <a:pt x="147" y="61"/>
                  </a:cubicBezTo>
                  <a:cubicBezTo>
                    <a:pt x="147" y="61"/>
                    <a:pt x="146" y="61"/>
                    <a:pt x="146" y="61"/>
                  </a:cubicBezTo>
                  <a:cubicBezTo>
                    <a:pt x="146" y="61"/>
                    <a:pt x="146" y="61"/>
                    <a:pt x="146" y="61"/>
                  </a:cubicBezTo>
                  <a:cubicBezTo>
                    <a:pt x="146" y="61"/>
                    <a:pt x="145" y="61"/>
                    <a:pt x="144" y="61"/>
                  </a:cubicBezTo>
                  <a:cubicBezTo>
                    <a:pt x="144" y="61"/>
                    <a:pt x="144" y="61"/>
                    <a:pt x="144" y="61"/>
                  </a:cubicBezTo>
                  <a:cubicBezTo>
                    <a:pt x="59" y="61"/>
                    <a:pt x="59" y="61"/>
                    <a:pt x="59" y="61"/>
                  </a:cubicBezTo>
                  <a:cubicBezTo>
                    <a:pt x="13" y="107"/>
                    <a:pt x="13" y="107"/>
                    <a:pt x="13" y="107"/>
                  </a:cubicBezTo>
                  <a:cubicBezTo>
                    <a:pt x="0" y="120"/>
                    <a:pt x="0" y="143"/>
                    <a:pt x="13" y="157"/>
                  </a:cubicBezTo>
                  <a:cubicBezTo>
                    <a:pt x="20" y="163"/>
                    <a:pt x="29" y="167"/>
                    <a:pt x="38" y="167"/>
                  </a:cubicBezTo>
                  <a:cubicBezTo>
                    <a:pt x="48" y="167"/>
                    <a:pt x="57" y="163"/>
                    <a:pt x="63" y="157"/>
                  </a:cubicBezTo>
                  <a:cubicBezTo>
                    <a:pt x="169" y="51"/>
                    <a:pt x="169" y="51"/>
                    <a:pt x="169" y="51"/>
                  </a:cubicBezTo>
                  <a:moveTo>
                    <a:pt x="176" y="11"/>
                  </a:moveTo>
                  <a:cubicBezTo>
                    <a:pt x="177" y="11"/>
                    <a:pt x="177" y="11"/>
                    <a:pt x="177" y="11"/>
                  </a:cubicBezTo>
                  <a:cubicBezTo>
                    <a:pt x="177" y="11"/>
                    <a:pt x="177" y="11"/>
                    <a:pt x="176" y="11"/>
                  </a:cubicBezTo>
                  <a:moveTo>
                    <a:pt x="169" y="0"/>
                  </a:moveTo>
                  <a:cubicBezTo>
                    <a:pt x="169" y="0"/>
                    <a:pt x="169" y="0"/>
                    <a:pt x="169" y="0"/>
                  </a:cubicBezTo>
                  <a:cubicBezTo>
                    <a:pt x="170" y="1"/>
                    <a:pt x="171" y="2"/>
                    <a:pt x="171" y="3"/>
                  </a:cubicBezTo>
                  <a:cubicBezTo>
                    <a:pt x="171" y="3"/>
                    <a:pt x="171" y="3"/>
                    <a:pt x="171" y="3"/>
                  </a:cubicBezTo>
                  <a:cubicBezTo>
                    <a:pt x="171" y="3"/>
                    <a:pt x="171" y="3"/>
                    <a:pt x="171" y="3"/>
                  </a:cubicBezTo>
                  <a:cubicBezTo>
                    <a:pt x="171" y="3"/>
                    <a:pt x="171" y="3"/>
                    <a:pt x="171" y="3"/>
                  </a:cubicBezTo>
                  <a:cubicBezTo>
                    <a:pt x="171" y="3"/>
                    <a:pt x="171" y="3"/>
                    <a:pt x="171" y="3"/>
                  </a:cubicBezTo>
                  <a:cubicBezTo>
                    <a:pt x="173" y="5"/>
                    <a:pt x="175" y="8"/>
                    <a:pt x="176" y="10"/>
                  </a:cubicBezTo>
                  <a:cubicBezTo>
                    <a:pt x="176" y="10"/>
                    <a:pt x="176" y="10"/>
                    <a:pt x="176" y="10"/>
                  </a:cubicBezTo>
                  <a:cubicBezTo>
                    <a:pt x="176" y="10"/>
                    <a:pt x="176" y="10"/>
                    <a:pt x="176" y="10"/>
                  </a:cubicBezTo>
                  <a:cubicBezTo>
                    <a:pt x="176" y="10"/>
                    <a:pt x="176" y="10"/>
                    <a:pt x="176" y="10"/>
                  </a:cubicBezTo>
                  <a:cubicBezTo>
                    <a:pt x="176" y="10"/>
                    <a:pt x="176" y="10"/>
                    <a:pt x="176" y="10"/>
                  </a:cubicBezTo>
                  <a:cubicBezTo>
                    <a:pt x="176" y="11"/>
                    <a:pt x="176" y="11"/>
                    <a:pt x="176" y="11"/>
                  </a:cubicBezTo>
                  <a:cubicBezTo>
                    <a:pt x="175" y="7"/>
                    <a:pt x="172" y="4"/>
                    <a:pt x="169" y="1"/>
                  </a:cubicBezTo>
                  <a:cubicBezTo>
                    <a:pt x="169" y="1"/>
                    <a:pt x="169" y="0"/>
                    <a:pt x="169"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03" name="Freeform 62"/>
            <p:cNvSpPr>
              <a:spLocks noEditPoints="1"/>
            </p:cNvSpPr>
            <p:nvPr/>
          </p:nvSpPr>
          <p:spPr bwMode="auto">
            <a:xfrm>
              <a:off x="8362950" y="1114426"/>
              <a:ext cx="211138" cy="106363"/>
            </a:xfrm>
            <a:custGeom>
              <a:avLst/>
              <a:gdLst>
                <a:gd name="T0" fmla="*/ 151810 w 121"/>
                <a:gd name="T1" fmla="*/ 106363 h 61"/>
                <a:gd name="T2" fmla="*/ 151810 w 121"/>
                <a:gd name="T3" fmla="*/ 106363 h 61"/>
                <a:gd name="T4" fmla="*/ 151810 w 121"/>
                <a:gd name="T5" fmla="*/ 106363 h 61"/>
                <a:gd name="T6" fmla="*/ 153555 w 121"/>
                <a:gd name="T7" fmla="*/ 106363 h 61"/>
                <a:gd name="T8" fmla="*/ 153555 w 121"/>
                <a:gd name="T9" fmla="*/ 106363 h 61"/>
                <a:gd name="T10" fmla="*/ 153555 w 121"/>
                <a:gd name="T11" fmla="*/ 106363 h 61"/>
                <a:gd name="T12" fmla="*/ 171004 w 121"/>
                <a:gd name="T13" fmla="*/ 102876 h 61"/>
                <a:gd name="T14" fmla="*/ 153555 w 121"/>
                <a:gd name="T15" fmla="*/ 106363 h 61"/>
                <a:gd name="T16" fmla="*/ 171004 w 121"/>
                <a:gd name="T17" fmla="*/ 102876 h 61"/>
                <a:gd name="T18" fmla="*/ 171004 w 121"/>
                <a:gd name="T19" fmla="*/ 101132 h 61"/>
                <a:gd name="T20" fmla="*/ 171004 w 121"/>
                <a:gd name="T21" fmla="*/ 102876 h 61"/>
                <a:gd name="T22" fmla="*/ 171004 w 121"/>
                <a:gd name="T23" fmla="*/ 101132 h 61"/>
                <a:gd name="T24" fmla="*/ 172749 w 121"/>
                <a:gd name="T25" fmla="*/ 101132 h 61"/>
                <a:gd name="T26" fmla="*/ 172749 w 121"/>
                <a:gd name="T27" fmla="*/ 101132 h 61"/>
                <a:gd name="T28" fmla="*/ 172749 w 121"/>
                <a:gd name="T29" fmla="*/ 101132 h 61"/>
                <a:gd name="T30" fmla="*/ 191944 w 121"/>
                <a:gd name="T31" fmla="*/ 88926 h 61"/>
                <a:gd name="T32" fmla="*/ 191944 w 121"/>
                <a:gd name="T33" fmla="*/ 88926 h 61"/>
                <a:gd name="T34" fmla="*/ 191944 w 121"/>
                <a:gd name="T35" fmla="*/ 88926 h 61"/>
                <a:gd name="T36" fmla="*/ 191944 w 121"/>
                <a:gd name="T37" fmla="*/ 88926 h 61"/>
                <a:gd name="T38" fmla="*/ 191944 w 121"/>
                <a:gd name="T39" fmla="*/ 88926 h 61"/>
                <a:gd name="T40" fmla="*/ 191944 w 121"/>
                <a:gd name="T41" fmla="*/ 88926 h 61"/>
                <a:gd name="T42" fmla="*/ 191944 w 121"/>
                <a:gd name="T43" fmla="*/ 88926 h 61"/>
                <a:gd name="T44" fmla="*/ 191944 w 121"/>
                <a:gd name="T45" fmla="*/ 88926 h 61"/>
                <a:gd name="T46" fmla="*/ 191944 w 121"/>
                <a:gd name="T47" fmla="*/ 88926 h 61"/>
                <a:gd name="T48" fmla="*/ 191944 w 121"/>
                <a:gd name="T49" fmla="*/ 88926 h 61"/>
                <a:gd name="T50" fmla="*/ 191944 w 121"/>
                <a:gd name="T51" fmla="*/ 88926 h 61"/>
                <a:gd name="T52" fmla="*/ 191944 w 121"/>
                <a:gd name="T53" fmla="*/ 88926 h 61"/>
                <a:gd name="T54" fmla="*/ 191944 w 121"/>
                <a:gd name="T55" fmla="*/ 88926 h 61"/>
                <a:gd name="T56" fmla="*/ 61073 w 121"/>
                <a:gd name="T57" fmla="*/ 45335 h 61"/>
                <a:gd name="T58" fmla="*/ 0 w 121"/>
                <a:gd name="T59" fmla="*/ 106363 h 61"/>
                <a:gd name="T60" fmla="*/ 148320 w 121"/>
                <a:gd name="T61" fmla="*/ 106363 h 61"/>
                <a:gd name="T62" fmla="*/ 104697 w 121"/>
                <a:gd name="T63" fmla="*/ 88926 h 61"/>
                <a:gd name="T64" fmla="*/ 61073 w 121"/>
                <a:gd name="T65" fmla="*/ 45335 h 61"/>
                <a:gd name="T66" fmla="*/ 204158 w 121"/>
                <a:gd name="T67" fmla="*/ 17437 h 61"/>
                <a:gd name="T68" fmla="*/ 211138 w 121"/>
                <a:gd name="T69" fmla="*/ 45335 h 61"/>
                <a:gd name="T70" fmla="*/ 205903 w 121"/>
                <a:gd name="T71" fmla="*/ 19180 h 61"/>
                <a:gd name="T72" fmla="*/ 204158 w 121"/>
                <a:gd name="T73" fmla="*/ 19180 h 61"/>
                <a:gd name="T74" fmla="*/ 204158 w 121"/>
                <a:gd name="T75" fmla="*/ 19180 h 61"/>
                <a:gd name="T76" fmla="*/ 204158 w 121"/>
                <a:gd name="T77" fmla="*/ 17437 h 61"/>
                <a:gd name="T78" fmla="*/ 204158 w 121"/>
                <a:gd name="T79" fmla="*/ 17437 h 61"/>
                <a:gd name="T80" fmla="*/ 204158 w 121"/>
                <a:gd name="T81" fmla="*/ 17437 h 61"/>
                <a:gd name="T82" fmla="*/ 204158 w 121"/>
                <a:gd name="T83" fmla="*/ 17437 h 61"/>
                <a:gd name="T84" fmla="*/ 204158 w 121"/>
                <a:gd name="T85" fmla="*/ 17437 h 61"/>
                <a:gd name="T86" fmla="*/ 204158 w 121"/>
                <a:gd name="T87" fmla="*/ 17437 h 61"/>
                <a:gd name="T88" fmla="*/ 204158 w 121"/>
                <a:gd name="T89" fmla="*/ 17437 h 61"/>
                <a:gd name="T90" fmla="*/ 195434 w 121"/>
                <a:gd name="T91" fmla="*/ 5231 h 61"/>
                <a:gd name="T92" fmla="*/ 195434 w 121"/>
                <a:gd name="T93" fmla="*/ 5231 h 61"/>
                <a:gd name="T94" fmla="*/ 195434 w 121"/>
                <a:gd name="T95" fmla="*/ 5231 h 61"/>
                <a:gd name="T96" fmla="*/ 195434 w 121"/>
                <a:gd name="T97" fmla="*/ 5231 h 61"/>
                <a:gd name="T98" fmla="*/ 195434 w 121"/>
                <a:gd name="T99" fmla="*/ 5231 h 61"/>
                <a:gd name="T100" fmla="*/ 195434 w 121"/>
                <a:gd name="T101" fmla="*/ 5231 h 61"/>
                <a:gd name="T102" fmla="*/ 191944 w 121"/>
                <a:gd name="T103" fmla="*/ 0 h 61"/>
                <a:gd name="T104" fmla="*/ 191944 w 121"/>
                <a:gd name="T105" fmla="*/ 1744 h 61"/>
                <a:gd name="T106" fmla="*/ 195434 w 121"/>
                <a:gd name="T107" fmla="*/ 5231 h 61"/>
                <a:gd name="T108" fmla="*/ 191944 w 121"/>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 h="61">
                  <a:moveTo>
                    <a:pt x="87" y="61"/>
                  </a:moveTo>
                  <a:cubicBezTo>
                    <a:pt x="87" y="61"/>
                    <a:pt x="87" y="61"/>
                    <a:pt x="87" y="61"/>
                  </a:cubicBezTo>
                  <a:cubicBezTo>
                    <a:pt x="87" y="61"/>
                    <a:pt x="87" y="61"/>
                    <a:pt x="87" y="61"/>
                  </a:cubicBezTo>
                  <a:moveTo>
                    <a:pt x="88" y="61"/>
                  </a:moveTo>
                  <a:cubicBezTo>
                    <a:pt x="88" y="61"/>
                    <a:pt x="88" y="61"/>
                    <a:pt x="88" y="61"/>
                  </a:cubicBezTo>
                  <a:cubicBezTo>
                    <a:pt x="88" y="61"/>
                    <a:pt x="88" y="61"/>
                    <a:pt x="88" y="61"/>
                  </a:cubicBezTo>
                  <a:moveTo>
                    <a:pt x="98" y="59"/>
                  </a:moveTo>
                  <a:cubicBezTo>
                    <a:pt x="95" y="60"/>
                    <a:pt x="91" y="61"/>
                    <a:pt x="88" y="61"/>
                  </a:cubicBezTo>
                  <a:cubicBezTo>
                    <a:pt x="91" y="61"/>
                    <a:pt x="95" y="60"/>
                    <a:pt x="98" y="59"/>
                  </a:cubicBezTo>
                  <a:moveTo>
                    <a:pt x="98" y="58"/>
                  </a:moveTo>
                  <a:cubicBezTo>
                    <a:pt x="98" y="58"/>
                    <a:pt x="98" y="58"/>
                    <a:pt x="98" y="59"/>
                  </a:cubicBezTo>
                  <a:cubicBezTo>
                    <a:pt x="98" y="58"/>
                    <a:pt x="98" y="58"/>
                    <a:pt x="98" y="58"/>
                  </a:cubicBezTo>
                  <a:moveTo>
                    <a:pt x="99" y="58"/>
                  </a:moveTo>
                  <a:cubicBezTo>
                    <a:pt x="99" y="58"/>
                    <a:pt x="99" y="58"/>
                    <a:pt x="99" y="58"/>
                  </a:cubicBezTo>
                  <a:cubicBezTo>
                    <a:pt x="99" y="58"/>
                    <a:pt x="99" y="58"/>
                    <a:pt x="99" y="58"/>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cubicBezTo>
                    <a:pt x="110" y="51"/>
                    <a:pt x="110" y="51"/>
                    <a:pt x="110" y="51"/>
                  </a:cubicBezTo>
                  <a:moveTo>
                    <a:pt x="35" y="26"/>
                  </a:moveTo>
                  <a:cubicBezTo>
                    <a:pt x="0" y="61"/>
                    <a:pt x="0" y="61"/>
                    <a:pt x="0" y="61"/>
                  </a:cubicBezTo>
                  <a:cubicBezTo>
                    <a:pt x="85" y="61"/>
                    <a:pt x="85" y="61"/>
                    <a:pt x="85" y="61"/>
                  </a:cubicBezTo>
                  <a:cubicBezTo>
                    <a:pt x="76" y="61"/>
                    <a:pt x="67" y="57"/>
                    <a:pt x="60" y="51"/>
                  </a:cubicBezTo>
                  <a:cubicBezTo>
                    <a:pt x="35" y="26"/>
                    <a:pt x="35" y="26"/>
                    <a:pt x="35" y="26"/>
                  </a:cubicBezTo>
                  <a:moveTo>
                    <a:pt x="117" y="10"/>
                  </a:moveTo>
                  <a:cubicBezTo>
                    <a:pt x="120" y="15"/>
                    <a:pt x="121" y="20"/>
                    <a:pt x="121" y="26"/>
                  </a:cubicBezTo>
                  <a:cubicBezTo>
                    <a:pt x="121" y="21"/>
                    <a:pt x="120" y="16"/>
                    <a:pt x="118" y="11"/>
                  </a:cubicBezTo>
                  <a:cubicBezTo>
                    <a:pt x="118" y="11"/>
                    <a:pt x="118" y="11"/>
                    <a:pt x="117" y="11"/>
                  </a:cubicBezTo>
                  <a:cubicBezTo>
                    <a:pt x="117" y="11"/>
                    <a:pt x="117" y="11"/>
                    <a:pt x="117" y="11"/>
                  </a:cubicBezTo>
                  <a:cubicBezTo>
                    <a:pt x="117" y="11"/>
                    <a:pt x="117" y="11"/>
                    <a:pt x="117" y="10"/>
                  </a:cubicBezTo>
                  <a:moveTo>
                    <a:pt x="117" y="10"/>
                  </a:moveTo>
                  <a:cubicBezTo>
                    <a:pt x="117" y="10"/>
                    <a:pt x="117" y="10"/>
                    <a:pt x="117" y="10"/>
                  </a:cubicBezTo>
                  <a:cubicBezTo>
                    <a:pt x="117" y="10"/>
                    <a:pt x="117" y="10"/>
                    <a:pt x="117" y="10"/>
                  </a:cubicBezTo>
                  <a:moveTo>
                    <a:pt x="117" y="10"/>
                  </a:moveTo>
                  <a:cubicBezTo>
                    <a:pt x="117" y="10"/>
                    <a:pt x="117" y="10"/>
                    <a:pt x="117" y="10"/>
                  </a:cubicBezTo>
                  <a:cubicBezTo>
                    <a:pt x="117" y="10"/>
                    <a:pt x="117" y="10"/>
                    <a:pt x="117" y="10"/>
                  </a:cubicBezTo>
                  <a:moveTo>
                    <a:pt x="112" y="3"/>
                  </a:moveTo>
                  <a:cubicBezTo>
                    <a:pt x="112" y="3"/>
                    <a:pt x="112" y="3"/>
                    <a:pt x="112" y="3"/>
                  </a:cubicBezTo>
                  <a:cubicBezTo>
                    <a:pt x="112" y="3"/>
                    <a:pt x="112" y="3"/>
                    <a:pt x="112" y="3"/>
                  </a:cubicBezTo>
                  <a:moveTo>
                    <a:pt x="112" y="3"/>
                  </a:moveTo>
                  <a:cubicBezTo>
                    <a:pt x="112" y="3"/>
                    <a:pt x="112" y="3"/>
                    <a:pt x="112" y="3"/>
                  </a:cubicBezTo>
                  <a:cubicBezTo>
                    <a:pt x="112" y="3"/>
                    <a:pt x="112" y="3"/>
                    <a:pt x="112" y="3"/>
                  </a:cubicBezTo>
                  <a:moveTo>
                    <a:pt x="110" y="0"/>
                  </a:moveTo>
                  <a:cubicBezTo>
                    <a:pt x="110" y="1"/>
                    <a:pt x="110" y="1"/>
                    <a:pt x="110" y="1"/>
                  </a:cubicBezTo>
                  <a:cubicBezTo>
                    <a:pt x="111" y="1"/>
                    <a:pt x="112" y="2"/>
                    <a:pt x="112" y="3"/>
                  </a:cubicBezTo>
                  <a:cubicBezTo>
                    <a:pt x="112" y="2"/>
                    <a:pt x="111" y="1"/>
                    <a:pt x="110" y="0"/>
                  </a:cubicBezTo>
                </a:path>
              </a:pathLst>
            </a:custGeom>
            <a:solidFill>
              <a:srgbClr val="308F15"/>
            </a:solidFill>
            <a:ln w="9525">
              <a:solidFill>
                <a:srgbClr val="308F15"/>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04" name="Freeform 63"/>
            <p:cNvSpPr>
              <a:spLocks noEditPoints="1"/>
            </p:cNvSpPr>
            <p:nvPr/>
          </p:nvSpPr>
          <p:spPr bwMode="auto">
            <a:xfrm>
              <a:off x="8510588" y="1096964"/>
              <a:ext cx="58738" cy="123825"/>
            </a:xfrm>
            <a:custGeom>
              <a:avLst/>
              <a:gdLst>
                <a:gd name="T0" fmla="*/ 0 w 33"/>
                <a:gd name="T1" fmla="*/ 123825 h 71"/>
                <a:gd name="T2" fmla="*/ 0 w 33"/>
                <a:gd name="T3" fmla="*/ 123825 h 71"/>
                <a:gd name="T4" fmla="*/ 5340 w 33"/>
                <a:gd name="T5" fmla="*/ 123825 h 71"/>
                <a:gd name="T6" fmla="*/ 5340 w 33"/>
                <a:gd name="T7" fmla="*/ 123825 h 71"/>
                <a:gd name="T8" fmla="*/ 5340 w 33"/>
                <a:gd name="T9" fmla="*/ 123825 h 71"/>
                <a:gd name="T10" fmla="*/ 23139 w 33"/>
                <a:gd name="T11" fmla="*/ 120337 h 71"/>
                <a:gd name="T12" fmla="*/ 23139 w 33"/>
                <a:gd name="T13" fmla="*/ 120337 h 71"/>
                <a:gd name="T14" fmla="*/ 23139 w 33"/>
                <a:gd name="T15" fmla="*/ 118593 h 71"/>
                <a:gd name="T16" fmla="*/ 44498 w 33"/>
                <a:gd name="T17" fmla="*/ 106385 h 71"/>
                <a:gd name="T18" fmla="*/ 44498 w 33"/>
                <a:gd name="T19" fmla="*/ 106385 h 71"/>
                <a:gd name="T20" fmla="*/ 44498 w 33"/>
                <a:gd name="T21" fmla="*/ 106385 h 71"/>
                <a:gd name="T22" fmla="*/ 44498 w 33"/>
                <a:gd name="T23" fmla="*/ 106385 h 71"/>
                <a:gd name="T24" fmla="*/ 44498 w 33"/>
                <a:gd name="T25" fmla="*/ 106385 h 71"/>
                <a:gd name="T26" fmla="*/ 44498 w 33"/>
                <a:gd name="T27" fmla="*/ 106385 h 71"/>
                <a:gd name="T28" fmla="*/ 46278 w 33"/>
                <a:gd name="T29" fmla="*/ 104641 h 71"/>
                <a:gd name="T30" fmla="*/ 46278 w 33"/>
                <a:gd name="T31" fmla="*/ 104641 h 71"/>
                <a:gd name="T32" fmla="*/ 46278 w 33"/>
                <a:gd name="T33" fmla="*/ 104641 h 71"/>
                <a:gd name="T34" fmla="*/ 46278 w 33"/>
                <a:gd name="T35" fmla="*/ 104641 h 71"/>
                <a:gd name="T36" fmla="*/ 46278 w 33"/>
                <a:gd name="T37" fmla="*/ 104641 h 71"/>
                <a:gd name="T38" fmla="*/ 46278 w 33"/>
                <a:gd name="T39" fmla="*/ 104641 h 71"/>
                <a:gd name="T40" fmla="*/ 58738 w 33"/>
                <a:gd name="T41" fmla="*/ 87201 h 71"/>
                <a:gd name="T42" fmla="*/ 58738 w 33"/>
                <a:gd name="T43" fmla="*/ 87201 h 71"/>
                <a:gd name="T44" fmla="*/ 58738 w 33"/>
                <a:gd name="T45" fmla="*/ 87201 h 71"/>
                <a:gd name="T46" fmla="*/ 56958 w 33"/>
                <a:gd name="T47" fmla="*/ 34880 h 71"/>
                <a:gd name="T48" fmla="*/ 56958 w 33"/>
                <a:gd name="T49" fmla="*/ 34880 h 71"/>
                <a:gd name="T50" fmla="*/ 56958 w 33"/>
                <a:gd name="T51" fmla="*/ 34880 h 71"/>
                <a:gd name="T52" fmla="*/ 48058 w 33"/>
                <a:gd name="T53" fmla="*/ 22672 h 71"/>
                <a:gd name="T54" fmla="*/ 48058 w 33"/>
                <a:gd name="T55" fmla="*/ 22672 h 71"/>
                <a:gd name="T56" fmla="*/ 48058 w 33"/>
                <a:gd name="T57" fmla="*/ 22672 h 71"/>
                <a:gd name="T58" fmla="*/ 48058 w 33"/>
                <a:gd name="T59" fmla="*/ 22672 h 71"/>
                <a:gd name="T60" fmla="*/ 48058 w 33"/>
                <a:gd name="T61" fmla="*/ 22672 h 71"/>
                <a:gd name="T62" fmla="*/ 44498 w 33"/>
                <a:gd name="T63" fmla="*/ 17440 h 71"/>
                <a:gd name="T64" fmla="*/ 23139 w 33"/>
                <a:gd name="T65" fmla="*/ 5232 h 71"/>
                <a:gd name="T66" fmla="*/ 23139 w 33"/>
                <a:gd name="T67" fmla="*/ 5232 h 71"/>
                <a:gd name="T68" fmla="*/ 5340 w 33"/>
                <a:gd name="T69" fmla="*/ 0 h 71"/>
                <a:gd name="T70" fmla="*/ 5340 w 33"/>
                <a:gd name="T71" fmla="*/ 0 h 71"/>
                <a:gd name="T72" fmla="*/ 0 w 33"/>
                <a:gd name="T73" fmla="*/ 0 h 71"/>
                <a:gd name="T74" fmla="*/ 5340 w 33"/>
                <a:gd name="T75" fmla="*/ 0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 h="71">
                  <a:moveTo>
                    <a:pt x="2" y="71"/>
                  </a:moveTo>
                  <a:cubicBezTo>
                    <a:pt x="2" y="71"/>
                    <a:pt x="1" y="71"/>
                    <a:pt x="0" y="71"/>
                  </a:cubicBezTo>
                  <a:cubicBezTo>
                    <a:pt x="0" y="71"/>
                    <a:pt x="0" y="71"/>
                    <a:pt x="0" y="71"/>
                  </a:cubicBezTo>
                  <a:cubicBezTo>
                    <a:pt x="0" y="71"/>
                    <a:pt x="0" y="71"/>
                    <a:pt x="0" y="71"/>
                  </a:cubicBezTo>
                  <a:cubicBezTo>
                    <a:pt x="1" y="71"/>
                    <a:pt x="2" y="71"/>
                    <a:pt x="2" y="71"/>
                  </a:cubicBezTo>
                  <a:moveTo>
                    <a:pt x="3" y="71"/>
                  </a:moveTo>
                  <a:cubicBezTo>
                    <a:pt x="3" y="71"/>
                    <a:pt x="2" y="71"/>
                    <a:pt x="2" y="71"/>
                  </a:cubicBezTo>
                  <a:cubicBezTo>
                    <a:pt x="2" y="71"/>
                    <a:pt x="3" y="71"/>
                    <a:pt x="3" y="71"/>
                  </a:cubicBezTo>
                  <a:moveTo>
                    <a:pt x="3" y="71"/>
                  </a:moveTo>
                  <a:cubicBezTo>
                    <a:pt x="3" y="71"/>
                    <a:pt x="3" y="71"/>
                    <a:pt x="3" y="71"/>
                  </a:cubicBezTo>
                  <a:cubicBezTo>
                    <a:pt x="3" y="71"/>
                    <a:pt x="3" y="71"/>
                    <a:pt x="3" y="71"/>
                  </a:cubicBezTo>
                  <a:moveTo>
                    <a:pt x="13" y="69"/>
                  </a:moveTo>
                  <a:cubicBezTo>
                    <a:pt x="13" y="69"/>
                    <a:pt x="13" y="69"/>
                    <a:pt x="13" y="69"/>
                  </a:cubicBezTo>
                  <a:cubicBezTo>
                    <a:pt x="13" y="69"/>
                    <a:pt x="13" y="69"/>
                    <a:pt x="13" y="69"/>
                  </a:cubicBezTo>
                  <a:moveTo>
                    <a:pt x="14" y="68"/>
                  </a:moveTo>
                  <a:cubicBezTo>
                    <a:pt x="13" y="68"/>
                    <a:pt x="13" y="68"/>
                    <a:pt x="13" y="68"/>
                  </a:cubicBezTo>
                  <a:cubicBezTo>
                    <a:pt x="13" y="68"/>
                    <a:pt x="13"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0"/>
                  </a:moveTo>
                  <a:cubicBezTo>
                    <a:pt x="32" y="20"/>
                    <a:pt x="32" y="20"/>
                    <a:pt x="32" y="20"/>
                  </a:cubicBezTo>
                  <a:cubicBezTo>
                    <a:pt x="32" y="20"/>
                    <a:pt x="32" y="20"/>
                    <a:pt x="32" y="20"/>
                  </a:cubicBezTo>
                  <a:moveTo>
                    <a:pt x="32" y="20"/>
                  </a:moveTo>
                  <a:cubicBezTo>
                    <a:pt x="32" y="20"/>
                    <a:pt x="32" y="20"/>
                    <a:pt x="32" y="20"/>
                  </a:cubicBezTo>
                  <a:cubicBezTo>
                    <a:pt x="32" y="20"/>
                    <a:pt x="32" y="20"/>
                    <a:pt x="32" y="20"/>
                  </a:cubicBezTo>
                  <a:moveTo>
                    <a:pt x="27" y="13"/>
                  </a:moveTo>
                  <a:cubicBezTo>
                    <a:pt x="29" y="15"/>
                    <a:pt x="31" y="17"/>
                    <a:pt x="32" y="20"/>
                  </a:cubicBezTo>
                  <a:cubicBezTo>
                    <a:pt x="31" y="18"/>
                    <a:pt x="29" y="15"/>
                    <a:pt x="27" y="13"/>
                  </a:cubicBezTo>
                  <a:moveTo>
                    <a:pt x="27" y="13"/>
                  </a:moveTo>
                  <a:cubicBezTo>
                    <a:pt x="27" y="13"/>
                    <a:pt x="27" y="13"/>
                    <a:pt x="27" y="13"/>
                  </a:cubicBezTo>
                  <a:cubicBezTo>
                    <a:pt x="27" y="13"/>
                    <a:pt x="27" y="13"/>
                    <a:pt x="27" y="13"/>
                  </a:cubicBezTo>
                  <a:moveTo>
                    <a:pt x="27" y="13"/>
                  </a:moveTo>
                  <a:cubicBezTo>
                    <a:pt x="27" y="13"/>
                    <a:pt x="27" y="13"/>
                    <a:pt x="27" y="13"/>
                  </a:cubicBezTo>
                  <a:cubicBezTo>
                    <a:pt x="27" y="13"/>
                    <a:pt x="27" y="13"/>
                    <a:pt x="27" y="13"/>
                  </a:cubicBezTo>
                  <a:moveTo>
                    <a:pt x="13" y="3"/>
                  </a:moveTo>
                  <a:cubicBezTo>
                    <a:pt x="17" y="4"/>
                    <a:pt x="22" y="7"/>
                    <a:pt x="25" y="10"/>
                  </a:cubicBezTo>
                  <a:cubicBezTo>
                    <a:pt x="25" y="10"/>
                    <a:pt x="25" y="10"/>
                    <a:pt x="25" y="10"/>
                  </a:cubicBezTo>
                  <a:cubicBezTo>
                    <a:pt x="21" y="7"/>
                    <a:pt x="17" y="4"/>
                    <a:pt x="13" y="3"/>
                  </a:cubicBezTo>
                  <a:moveTo>
                    <a:pt x="13" y="2"/>
                  </a:moveTo>
                  <a:cubicBezTo>
                    <a:pt x="13" y="2"/>
                    <a:pt x="13" y="2"/>
                    <a:pt x="13" y="3"/>
                  </a:cubicBezTo>
                  <a:cubicBezTo>
                    <a:pt x="13" y="2"/>
                    <a:pt x="13" y="2"/>
                    <a:pt x="13" y="2"/>
                  </a:cubicBezTo>
                  <a:moveTo>
                    <a:pt x="3" y="0"/>
                  </a:moveTo>
                  <a:cubicBezTo>
                    <a:pt x="3" y="0"/>
                    <a:pt x="3" y="0"/>
                    <a:pt x="3" y="0"/>
                  </a:cubicBezTo>
                  <a:cubicBezTo>
                    <a:pt x="3" y="0"/>
                    <a:pt x="3" y="0"/>
                    <a:pt x="3" y="0"/>
                  </a:cubicBezTo>
                  <a:moveTo>
                    <a:pt x="0" y="0"/>
                  </a:moveTo>
                  <a:cubicBezTo>
                    <a:pt x="0" y="0"/>
                    <a:pt x="0" y="0"/>
                    <a:pt x="0" y="0"/>
                  </a:cubicBezTo>
                  <a:cubicBezTo>
                    <a:pt x="0" y="0"/>
                    <a:pt x="0" y="0"/>
                    <a:pt x="0" y="0"/>
                  </a:cubicBezTo>
                  <a:cubicBezTo>
                    <a:pt x="1" y="0"/>
                    <a:pt x="2" y="0"/>
                    <a:pt x="3" y="0"/>
                  </a:cubicBezTo>
                  <a:cubicBezTo>
                    <a:pt x="2" y="0"/>
                    <a:pt x="1" y="0"/>
                    <a:pt x="0" y="0"/>
                  </a:cubicBezTo>
                </a:path>
              </a:pathLst>
            </a:custGeom>
            <a:solidFill>
              <a:srgbClr val="308F1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05" name="Freeform 64"/>
            <p:cNvSpPr>
              <a:spLocks/>
            </p:cNvSpPr>
            <p:nvPr/>
          </p:nvSpPr>
          <p:spPr bwMode="auto">
            <a:xfrm>
              <a:off x="8430709" y="1096964"/>
              <a:ext cx="150813" cy="123825"/>
            </a:xfrm>
            <a:custGeom>
              <a:avLst/>
              <a:gdLst>
                <a:gd name="T0" fmla="*/ 87682 w 86"/>
                <a:gd name="T1" fmla="*/ 0 h 71"/>
                <a:gd name="T2" fmla="*/ 87682 w 86"/>
                <a:gd name="T3" fmla="*/ 0 h 71"/>
                <a:gd name="T4" fmla="*/ 43841 w 86"/>
                <a:gd name="T5" fmla="*/ 19184 h 71"/>
                <a:gd name="T6" fmla="*/ 0 w 86"/>
                <a:gd name="T7" fmla="*/ 62785 h 71"/>
                <a:gd name="T8" fmla="*/ 43841 w 86"/>
                <a:gd name="T9" fmla="*/ 106385 h 71"/>
                <a:gd name="T10" fmla="*/ 87682 w 86"/>
                <a:gd name="T11" fmla="*/ 123825 h 71"/>
                <a:gd name="T12" fmla="*/ 87682 w 86"/>
                <a:gd name="T13" fmla="*/ 123825 h 71"/>
                <a:gd name="T14" fmla="*/ 91189 w 86"/>
                <a:gd name="T15" fmla="*/ 123825 h 71"/>
                <a:gd name="T16" fmla="*/ 91189 w 86"/>
                <a:gd name="T17" fmla="*/ 123825 h 71"/>
                <a:gd name="T18" fmla="*/ 92943 w 86"/>
                <a:gd name="T19" fmla="*/ 123825 h 71"/>
                <a:gd name="T20" fmla="*/ 92943 w 86"/>
                <a:gd name="T21" fmla="*/ 123825 h 71"/>
                <a:gd name="T22" fmla="*/ 92943 w 86"/>
                <a:gd name="T23" fmla="*/ 123825 h 71"/>
                <a:gd name="T24" fmla="*/ 110479 w 86"/>
                <a:gd name="T25" fmla="*/ 120337 h 71"/>
                <a:gd name="T26" fmla="*/ 110479 w 86"/>
                <a:gd name="T27" fmla="*/ 120337 h 71"/>
                <a:gd name="T28" fmla="*/ 110479 w 86"/>
                <a:gd name="T29" fmla="*/ 118593 h 71"/>
                <a:gd name="T30" fmla="*/ 112233 w 86"/>
                <a:gd name="T31" fmla="*/ 118593 h 71"/>
                <a:gd name="T32" fmla="*/ 112233 w 86"/>
                <a:gd name="T33" fmla="*/ 118593 h 71"/>
                <a:gd name="T34" fmla="*/ 131523 w 86"/>
                <a:gd name="T35" fmla="*/ 106385 h 71"/>
                <a:gd name="T36" fmla="*/ 131523 w 86"/>
                <a:gd name="T37" fmla="*/ 106385 h 71"/>
                <a:gd name="T38" fmla="*/ 131523 w 86"/>
                <a:gd name="T39" fmla="*/ 106385 h 71"/>
                <a:gd name="T40" fmla="*/ 131523 w 86"/>
                <a:gd name="T41" fmla="*/ 106385 h 71"/>
                <a:gd name="T42" fmla="*/ 131523 w 86"/>
                <a:gd name="T43" fmla="*/ 106385 h 71"/>
                <a:gd name="T44" fmla="*/ 131523 w 86"/>
                <a:gd name="T45" fmla="*/ 106385 h 71"/>
                <a:gd name="T46" fmla="*/ 131523 w 86"/>
                <a:gd name="T47" fmla="*/ 106385 h 71"/>
                <a:gd name="T48" fmla="*/ 131523 w 86"/>
                <a:gd name="T49" fmla="*/ 106385 h 71"/>
                <a:gd name="T50" fmla="*/ 131523 w 86"/>
                <a:gd name="T51" fmla="*/ 106385 h 71"/>
                <a:gd name="T52" fmla="*/ 133277 w 86"/>
                <a:gd name="T53" fmla="*/ 104641 h 71"/>
                <a:gd name="T54" fmla="*/ 133277 w 86"/>
                <a:gd name="T55" fmla="*/ 104641 h 71"/>
                <a:gd name="T56" fmla="*/ 133277 w 86"/>
                <a:gd name="T57" fmla="*/ 104641 h 71"/>
                <a:gd name="T58" fmla="*/ 133277 w 86"/>
                <a:gd name="T59" fmla="*/ 104641 h 71"/>
                <a:gd name="T60" fmla="*/ 133277 w 86"/>
                <a:gd name="T61" fmla="*/ 104641 h 71"/>
                <a:gd name="T62" fmla="*/ 133277 w 86"/>
                <a:gd name="T63" fmla="*/ 104641 h 71"/>
                <a:gd name="T64" fmla="*/ 133277 w 86"/>
                <a:gd name="T65" fmla="*/ 104641 h 71"/>
                <a:gd name="T66" fmla="*/ 145552 w 86"/>
                <a:gd name="T67" fmla="*/ 87201 h 71"/>
                <a:gd name="T68" fmla="*/ 145552 w 86"/>
                <a:gd name="T69" fmla="*/ 87201 h 71"/>
                <a:gd name="T70" fmla="*/ 145552 w 86"/>
                <a:gd name="T71" fmla="*/ 87201 h 71"/>
                <a:gd name="T72" fmla="*/ 145552 w 86"/>
                <a:gd name="T73" fmla="*/ 87201 h 71"/>
                <a:gd name="T74" fmla="*/ 145552 w 86"/>
                <a:gd name="T75" fmla="*/ 87201 h 71"/>
                <a:gd name="T76" fmla="*/ 150813 w 86"/>
                <a:gd name="T77" fmla="*/ 62785 h 71"/>
                <a:gd name="T78" fmla="*/ 143798 w 86"/>
                <a:gd name="T79" fmla="*/ 34880 h 71"/>
                <a:gd name="T80" fmla="*/ 143798 w 86"/>
                <a:gd name="T81" fmla="*/ 34880 h 71"/>
                <a:gd name="T82" fmla="*/ 143798 w 86"/>
                <a:gd name="T83" fmla="*/ 34880 h 71"/>
                <a:gd name="T84" fmla="*/ 143798 w 86"/>
                <a:gd name="T85" fmla="*/ 34880 h 71"/>
                <a:gd name="T86" fmla="*/ 143798 w 86"/>
                <a:gd name="T87" fmla="*/ 34880 h 71"/>
                <a:gd name="T88" fmla="*/ 135030 w 86"/>
                <a:gd name="T89" fmla="*/ 22672 h 71"/>
                <a:gd name="T90" fmla="*/ 135030 w 86"/>
                <a:gd name="T91" fmla="*/ 22672 h 71"/>
                <a:gd name="T92" fmla="*/ 135030 w 86"/>
                <a:gd name="T93" fmla="*/ 22672 h 71"/>
                <a:gd name="T94" fmla="*/ 135030 w 86"/>
                <a:gd name="T95" fmla="*/ 22672 h 71"/>
                <a:gd name="T96" fmla="*/ 135030 w 86"/>
                <a:gd name="T97" fmla="*/ 22672 h 71"/>
                <a:gd name="T98" fmla="*/ 131523 w 86"/>
                <a:gd name="T99" fmla="*/ 19184 h 71"/>
                <a:gd name="T100" fmla="*/ 131523 w 86"/>
                <a:gd name="T101" fmla="*/ 17440 h 71"/>
                <a:gd name="T102" fmla="*/ 110479 w 86"/>
                <a:gd name="T103" fmla="*/ 5232 h 71"/>
                <a:gd name="T104" fmla="*/ 110479 w 86"/>
                <a:gd name="T105" fmla="*/ 5232 h 71"/>
                <a:gd name="T106" fmla="*/ 110479 w 86"/>
                <a:gd name="T107" fmla="*/ 3488 h 71"/>
                <a:gd name="T108" fmla="*/ 92943 w 86"/>
                <a:gd name="T109" fmla="*/ 0 h 71"/>
                <a:gd name="T110" fmla="*/ 92943 w 86"/>
                <a:gd name="T111" fmla="*/ 0 h 71"/>
                <a:gd name="T112" fmla="*/ 92943 w 86"/>
                <a:gd name="T113" fmla="*/ 0 h 71"/>
                <a:gd name="T114" fmla="*/ 87682 w 86"/>
                <a:gd name="T115" fmla="*/ 0 h 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7"/>
                    <a:pt x="41" y="71"/>
                    <a:pt x="50" y="71"/>
                  </a:cubicBezTo>
                  <a:cubicBezTo>
                    <a:pt x="50" y="71"/>
                    <a:pt x="50" y="71"/>
                    <a:pt x="50" y="71"/>
                  </a:cubicBezTo>
                  <a:cubicBezTo>
                    <a:pt x="51" y="71"/>
                    <a:pt x="52" y="71"/>
                    <a:pt x="52" y="71"/>
                  </a:cubicBezTo>
                  <a:cubicBezTo>
                    <a:pt x="52" y="71"/>
                    <a:pt x="52" y="71"/>
                    <a:pt x="52" y="71"/>
                  </a:cubicBezTo>
                  <a:cubicBezTo>
                    <a:pt x="52" y="71"/>
                    <a:pt x="53" y="71"/>
                    <a:pt x="53" y="71"/>
                  </a:cubicBezTo>
                  <a:cubicBezTo>
                    <a:pt x="53" y="71"/>
                    <a:pt x="53" y="71"/>
                    <a:pt x="53" y="71"/>
                  </a:cubicBezTo>
                  <a:cubicBezTo>
                    <a:pt x="53" y="71"/>
                    <a:pt x="53" y="71"/>
                    <a:pt x="53" y="71"/>
                  </a:cubicBezTo>
                  <a:cubicBezTo>
                    <a:pt x="56" y="71"/>
                    <a:pt x="60" y="70"/>
                    <a:pt x="63" y="69"/>
                  </a:cubicBezTo>
                  <a:cubicBezTo>
                    <a:pt x="63" y="69"/>
                    <a:pt x="63" y="69"/>
                    <a:pt x="63" y="69"/>
                  </a:cubicBezTo>
                  <a:cubicBezTo>
                    <a:pt x="63" y="68"/>
                    <a:pt x="63" y="68"/>
                    <a:pt x="63" y="68"/>
                  </a:cubicBezTo>
                  <a:cubicBezTo>
                    <a:pt x="63" y="68"/>
                    <a:pt x="63"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0"/>
                    <a:pt x="86" y="36"/>
                  </a:cubicBezTo>
                  <a:cubicBezTo>
                    <a:pt x="86" y="30"/>
                    <a:pt x="85" y="25"/>
                    <a:pt x="82" y="20"/>
                  </a:cubicBezTo>
                  <a:cubicBezTo>
                    <a:pt x="82" y="20"/>
                    <a:pt x="82" y="20"/>
                    <a:pt x="82" y="20"/>
                  </a:cubicBezTo>
                  <a:cubicBezTo>
                    <a:pt x="82" y="20"/>
                    <a:pt x="82" y="20"/>
                    <a:pt x="82" y="20"/>
                  </a:cubicBezTo>
                  <a:cubicBezTo>
                    <a:pt x="82" y="20"/>
                    <a:pt x="82" y="20"/>
                    <a:pt x="82" y="20"/>
                  </a:cubicBezTo>
                  <a:cubicBezTo>
                    <a:pt x="82" y="20"/>
                    <a:pt x="82" y="20"/>
                    <a:pt x="82" y="20"/>
                  </a:cubicBezTo>
                  <a:cubicBezTo>
                    <a:pt x="81" y="17"/>
                    <a:pt x="79" y="15"/>
                    <a:pt x="77" y="13"/>
                  </a:cubicBezTo>
                  <a:cubicBezTo>
                    <a:pt x="77" y="13"/>
                    <a:pt x="77" y="13"/>
                    <a:pt x="77" y="13"/>
                  </a:cubicBezTo>
                  <a:cubicBezTo>
                    <a:pt x="77" y="13"/>
                    <a:pt x="77" y="13"/>
                    <a:pt x="77" y="13"/>
                  </a:cubicBezTo>
                  <a:cubicBezTo>
                    <a:pt x="77" y="13"/>
                    <a:pt x="77" y="13"/>
                    <a:pt x="77" y="13"/>
                  </a:cubicBezTo>
                  <a:cubicBezTo>
                    <a:pt x="77" y="13"/>
                    <a:pt x="77" y="13"/>
                    <a:pt x="77" y="13"/>
                  </a:cubicBezTo>
                  <a:cubicBezTo>
                    <a:pt x="77" y="12"/>
                    <a:pt x="76" y="11"/>
                    <a:pt x="75" y="11"/>
                  </a:cubicBezTo>
                  <a:cubicBezTo>
                    <a:pt x="75" y="10"/>
                    <a:pt x="75" y="10"/>
                    <a:pt x="75" y="10"/>
                  </a:cubicBezTo>
                  <a:cubicBezTo>
                    <a:pt x="72" y="7"/>
                    <a:pt x="67" y="4"/>
                    <a:pt x="63" y="3"/>
                  </a:cubicBezTo>
                  <a:cubicBezTo>
                    <a:pt x="63" y="3"/>
                    <a:pt x="63" y="3"/>
                    <a:pt x="63" y="3"/>
                  </a:cubicBezTo>
                  <a:cubicBezTo>
                    <a:pt x="63" y="2"/>
                    <a:pt x="63" y="2"/>
                    <a:pt x="63" y="2"/>
                  </a:cubicBezTo>
                  <a:cubicBezTo>
                    <a:pt x="60" y="1"/>
                    <a:pt x="57" y="1"/>
                    <a:pt x="53" y="0"/>
                  </a:cubicBezTo>
                  <a:cubicBezTo>
                    <a:pt x="53" y="0"/>
                    <a:pt x="53" y="0"/>
                    <a:pt x="53" y="0"/>
                  </a:cubicBezTo>
                  <a:cubicBezTo>
                    <a:pt x="53" y="0"/>
                    <a:pt x="53" y="0"/>
                    <a:pt x="53" y="0"/>
                  </a:cubicBezTo>
                  <a:cubicBezTo>
                    <a:pt x="52" y="0"/>
                    <a:pt x="51" y="0"/>
                    <a:pt x="50" y="0"/>
                  </a:cubicBezTo>
                </a:path>
              </a:pathLst>
            </a:custGeom>
            <a:solidFill>
              <a:srgbClr val="156B06"/>
            </a:solidFill>
            <a:ln w="9525">
              <a:solidFill>
                <a:srgbClr val="156B06"/>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grpSp>
        <p:nvGrpSpPr>
          <p:cNvPr id="306" name="Group 7"/>
          <p:cNvGrpSpPr>
            <a:grpSpLocks/>
          </p:cNvGrpSpPr>
          <p:nvPr/>
        </p:nvGrpSpPr>
        <p:grpSpPr bwMode="auto">
          <a:xfrm>
            <a:off x="1733550" y="3287554"/>
            <a:ext cx="1708150" cy="835025"/>
            <a:chOff x="1300388" y="2262416"/>
            <a:chExt cx="1281386" cy="625742"/>
          </a:xfrm>
        </p:grpSpPr>
        <p:grpSp>
          <p:nvGrpSpPr>
            <p:cNvPr id="307" name="Group 151"/>
            <p:cNvGrpSpPr>
              <a:grpSpLocks noChangeAspect="1"/>
            </p:cNvGrpSpPr>
            <p:nvPr/>
          </p:nvGrpSpPr>
          <p:grpSpPr bwMode="auto">
            <a:xfrm>
              <a:off x="1413877" y="2374745"/>
              <a:ext cx="1167897" cy="495300"/>
              <a:chOff x="7413625" y="911226"/>
              <a:chExt cx="1167897" cy="495300"/>
            </a:xfrm>
          </p:grpSpPr>
          <p:sp>
            <p:nvSpPr>
              <p:cNvPr id="309" name="Freeform 58"/>
              <p:cNvSpPr>
                <a:spLocks noEditPoints="1"/>
              </p:cNvSpPr>
              <p:nvPr/>
            </p:nvSpPr>
            <p:spPr bwMode="auto">
              <a:xfrm>
                <a:off x="7413625" y="1096964"/>
                <a:ext cx="1160463" cy="123825"/>
              </a:xfrm>
              <a:custGeom>
                <a:avLst/>
                <a:gdLst>
                  <a:gd name="T0" fmla="*/ 1142986 w 664"/>
                  <a:gd name="T1" fmla="*/ 104641 h 71"/>
                  <a:gd name="T2" fmla="*/ 1141238 w 664"/>
                  <a:gd name="T3" fmla="*/ 106385 h 71"/>
                  <a:gd name="T4" fmla="*/ 1141238 w 664"/>
                  <a:gd name="T5" fmla="*/ 106385 h 71"/>
                  <a:gd name="T6" fmla="*/ 1142986 w 664"/>
                  <a:gd name="T7" fmla="*/ 104641 h 71"/>
                  <a:gd name="T8" fmla="*/ 1142986 w 664"/>
                  <a:gd name="T9" fmla="*/ 104641 h 71"/>
                  <a:gd name="T10" fmla="*/ 1142986 w 664"/>
                  <a:gd name="T11" fmla="*/ 104641 h 71"/>
                  <a:gd name="T12" fmla="*/ 1142986 w 664"/>
                  <a:gd name="T13" fmla="*/ 104641 h 71"/>
                  <a:gd name="T14" fmla="*/ 1142986 w 664"/>
                  <a:gd name="T15" fmla="*/ 104641 h 71"/>
                  <a:gd name="T16" fmla="*/ 1142986 w 664"/>
                  <a:gd name="T17" fmla="*/ 104641 h 71"/>
                  <a:gd name="T18" fmla="*/ 1142986 w 664"/>
                  <a:gd name="T19" fmla="*/ 104641 h 71"/>
                  <a:gd name="T20" fmla="*/ 1142986 w 664"/>
                  <a:gd name="T21" fmla="*/ 104641 h 71"/>
                  <a:gd name="T22" fmla="*/ 1142986 w 664"/>
                  <a:gd name="T23" fmla="*/ 104641 h 71"/>
                  <a:gd name="T24" fmla="*/ 1142986 w 664"/>
                  <a:gd name="T25" fmla="*/ 104641 h 71"/>
                  <a:gd name="T26" fmla="*/ 1155220 w 664"/>
                  <a:gd name="T27" fmla="*/ 87201 h 71"/>
                  <a:gd name="T28" fmla="*/ 1155220 w 664"/>
                  <a:gd name="T29" fmla="*/ 87201 h 71"/>
                  <a:gd name="T30" fmla="*/ 1155220 w 664"/>
                  <a:gd name="T31" fmla="*/ 87201 h 71"/>
                  <a:gd name="T32" fmla="*/ 1155220 w 664"/>
                  <a:gd name="T33" fmla="*/ 36624 h 71"/>
                  <a:gd name="T34" fmla="*/ 1160463 w 664"/>
                  <a:gd name="T35" fmla="*/ 62785 h 71"/>
                  <a:gd name="T36" fmla="*/ 1155220 w 664"/>
                  <a:gd name="T37" fmla="*/ 87201 h 71"/>
                  <a:gd name="T38" fmla="*/ 1160463 w 664"/>
                  <a:gd name="T39" fmla="*/ 62785 h 71"/>
                  <a:gd name="T40" fmla="*/ 1155220 w 664"/>
                  <a:gd name="T41" fmla="*/ 36624 h 71"/>
                  <a:gd name="T42" fmla="*/ 1153472 w 664"/>
                  <a:gd name="T43" fmla="*/ 36624 h 71"/>
                  <a:gd name="T44" fmla="*/ 1153472 w 664"/>
                  <a:gd name="T45" fmla="*/ 36624 h 71"/>
                  <a:gd name="T46" fmla="*/ 1153472 w 664"/>
                  <a:gd name="T47" fmla="*/ 36624 h 71"/>
                  <a:gd name="T48" fmla="*/ 948993 w 664"/>
                  <a:gd name="T49" fmla="*/ 0 h 71"/>
                  <a:gd name="T50" fmla="*/ 61169 w 664"/>
                  <a:gd name="T51" fmla="*/ 0 h 71"/>
                  <a:gd name="T52" fmla="*/ 0 w 664"/>
                  <a:gd name="T53" fmla="*/ 62785 h 71"/>
                  <a:gd name="T54" fmla="*/ 61169 w 664"/>
                  <a:gd name="T55" fmla="*/ 123825 h 71"/>
                  <a:gd name="T56" fmla="*/ 948993 w 664"/>
                  <a:gd name="T57" fmla="*/ 123825 h 71"/>
                  <a:gd name="T58" fmla="*/ 1010162 w 664"/>
                  <a:gd name="T59" fmla="*/ 62785 h 71"/>
                  <a:gd name="T60" fmla="*/ 948993 w 664"/>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4" h="71">
                    <a:moveTo>
                      <a:pt x="654" y="60"/>
                    </a:moveTo>
                    <a:cubicBezTo>
                      <a:pt x="653" y="60"/>
                      <a:pt x="653" y="61"/>
                      <a:pt x="653" y="61"/>
                    </a:cubicBezTo>
                    <a:cubicBezTo>
                      <a:pt x="653" y="61"/>
                      <a:pt x="653" y="61"/>
                      <a:pt x="653" y="61"/>
                    </a:cubicBezTo>
                    <a:cubicBezTo>
                      <a:pt x="653" y="61"/>
                      <a:pt x="653"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1" y="50"/>
                      <a:pt x="661" y="50"/>
                      <a:pt x="661" y="50"/>
                    </a:cubicBezTo>
                    <a:cubicBezTo>
                      <a:pt x="661" y="50"/>
                      <a:pt x="661" y="50"/>
                      <a:pt x="661" y="50"/>
                    </a:cubicBezTo>
                    <a:moveTo>
                      <a:pt x="661" y="21"/>
                    </a:moveTo>
                    <a:cubicBezTo>
                      <a:pt x="663" y="26"/>
                      <a:pt x="664" y="31"/>
                      <a:pt x="664" y="36"/>
                    </a:cubicBezTo>
                    <a:cubicBezTo>
                      <a:pt x="664" y="40"/>
                      <a:pt x="663" y="45"/>
                      <a:pt x="661" y="50"/>
                    </a:cubicBezTo>
                    <a:cubicBezTo>
                      <a:pt x="663" y="45"/>
                      <a:pt x="664" y="41"/>
                      <a:pt x="664" y="36"/>
                    </a:cubicBezTo>
                    <a:cubicBezTo>
                      <a:pt x="664" y="30"/>
                      <a:pt x="663" y="25"/>
                      <a:pt x="661" y="21"/>
                    </a:cubicBezTo>
                    <a:moveTo>
                      <a:pt x="660" y="21"/>
                    </a:moveTo>
                    <a:cubicBezTo>
                      <a:pt x="660" y="21"/>
                      <a:pt x="660" y="21"/>
                      <a:pt x="660" y="21"/>
                    </a:cubicBezTo>
                    <a:cubicBezTo>
                      <a:pt x="660" y="21"/>
                      <a:pt x="660" y="21"/>
                      <a:pt x="660"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13" name="Freeform 59"/>
              <p:cNvSpPr>
                <a:spLocks noEditPoints="1"/>
              </p:cNvSpPr>
              <p:nvPr/>
            </p:nvSpPr>
            <p:spPr bwMode="auto">
              <a:xfrm>
                <a:off x="8259763" y="911226"/>
                <a:ext cx="309563" cy="290513"/>
              </a:xfrm>
              <a:custGeom>
                <a:avLst/>
                <a:gdLst>
                  <a:gd name="T0" fmla="*/ 309563 w 177"/>
                  <a:gd name="T1" fmla="*/ 273012 h 166"/>
                  <a:gd name="T2" fmla="*/ 309563 w 177"/>
                  <a:gd name="T3" fmla="*/ 273012 h 166"/>
                  <a:gd name="T4" fmla="*/ 309563 w 177"/>
                  <a:gd name="T5" fmla="*/ 273012 h 166"/>
                  <a:gd name="T6" fmla="*/ 309563 w 177"/>
                  <a:gd name="T7" fmla="*/ 273012 h 166"/>
                  <a:gd name="T8" fmla="*/ 297320 w 177"/>
                  <a:gd name="T9" fmla="*/ 290513 h 166"/>
                  <a:gd name="T10" fmla="*/ 297320 w 177"/>
                  <a:gd name="T11" fmla="*/ 290513 h 166"/>
                  <a:gd name="T12" fmla="*/ 309563 w 177"/>
                  <a:gd name="T13" fmla="*/ 273012 h 166"/>
                  <a:gd name="T14" fmla="*/ 309563 w 177"/>
                  <a:gd name="T15" fmla="*/ 273012 h 166"/>
                  <a:gd name="T16" fmla="*/ 309563 w 177"/>
                  <a:gd name="T17" fmla="*/ 273012 h 166"/>
                  <a:gd name="T18" fmla="*/ 309563 w 177"/>
                  <a:gd name="T19" fmla="*/ 273012 h 166"/>
                  <a:gd name="T20" fmla="*/ 309563 w 177"/>
                  <a:gd name="T21" fmla="*/ 273012 h 166"/>
                  <a:gd name="T22" fmla="*/ 309563 w 177"/>
                  <a:gd name="T23" fmla="*/ 273012 h 166"/>
                  <a:gd name="T24" fmla="*/ 66460 w 177"/>
                  <a:gd name="T25" fmla="*/ 0 h 166"/>
                  <a:gd name="T26" fmla="*/ 22736 w 177"/>
                  <a:gd name="T27" fmla="*/ 19251 h 166"/>
                  <a:gd name="T28" fmla="*/ 22736 w 177"/>
                  <a:gd name="T29" fmla="*/ 106755 h 166"/>
                  <a:gd name="T30" fmla="*/ 103188 w 177"/>
                  <a:gd name="T31" fmla="*/ 185508 h 166"/>
                  <a:gd name="T32" fmla="*/ 251848 w 177"/>
                  <a:gd name="T33" fmla="*/ 185508 h 166"/>
                  <a:gd name="T34" fmla="*/ 251848 w 177"/>
                  <a:gd name="T35" fmla="*/ 185508 h 166"/>
                  <a:gd name="T36" fmla="*/ 257095 w 177"/>
                  <a:gd name="T37" fmla="*/ 185508 h 166"/>
                  <a:gd name="T38" fmla="*/ 257095 w 177"/>
                  <a:gd name="T39" fmla="*/ 185508 h 166"/>
                  <a:gd name="T40" fmla="*/ 257095 w 177"/>
                  <a:gd name="T41" fmla="*/ 185508 h 166"/>
                  <a:gd name="T42" fmla="*/ 274584 w 177"/>
                  <a:gd name="T43" fmla="*/ 189008 h 166"/>
                  <a:gd name="T44" fmla="*/ 274584 w 177"/>
                  <a:gd name="T45" fmla="*/ 190759 h 166"/>
                  <a:gd name="T46" fmla="*/ 274584 w 177"/>
                  <a:gd name="T47" fmla="*/ 190759 h 166"/>
                  <a:gd name="T48" fmla="*/ 295571 w 177"/>
                  <a:gd name="T49" fmla="*/ 203009 h 166"/>
                  <a:gd name="T50" fmla="*/ 110183 w 177"/>
                  <a:gd name="T51" fmla="*/ 19251 h 166"/>
                  <a:gd name="T52" fmla="*/ 66460 w 177"/>
                  <a:gd name="T53" fmla="*/ 0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166">
                    <a:moveTo>
                      <a:pt x="177" y="156"/>
                    </a:moveTo>
                    <a:cubicBezTo>
                      <a:pt x="177" y="156"/>
                      <a:pt x="177" y="156"/>
                      <a:pt x="177" y="156"/>
                    </a:cubicBezTo>
                    <a:cubicBezTo>
                      <a:pt x="177" y="156"/>
                      <a:pt x="177" y="156"/>
                      <a:pt x="177" y="156"/>
                    </a:cubicBezTo>
                    <a:cubicBezTo>
                      <a:pt x="177" y="156"/>
                      <a:pt x="177" y="156"/>
                      <a:pt x="177" y="156"/>
                    </a:cubicBezTo>
                    <a:cubicBezTo>
                      <a:pt x="175" y="160"/>
                      <a:pt x="173" y="163"/>
                      <a:pt x="170" y="166"/>
                    </a:cubicBezTo>
                    <a:cubicBezTo>
                      <a:pt x="170" y="166"/>
                      <a:pt x="170" y="166"/>
                      <a:pt x="170" y="166"/>
                    </a:cubicBezTo>
                    <a:cubicBezTo>
                      <a:pt x="173" y="163"/>
                      <a:pt x="175" y="159"/>
                      <a:pt x="177" y="156"/>
                    </a:cubicBezTo>
                    <a:moveTo>
                      <a:pt x="177" y="156"/>
                    </a:moveTo>
                    <a:cubicBezTo>
                      <a:pt x="177" y="156"/>
                      <a:pt x="177" y="156"/>
                      <a:pt x="177" y="156"/>
                    </a:cubicBezTo>
                    <a:cubicBezTo>
                      <a:pt x="177" y="156"/>
                      <a:pt x="177" y="156"/>
                      <a:pt x="177" y="156"/>
                    </a:cubicBezTo>
                    <a:cubicBezTo>
                      <a:pt x="177" y="156"/>
                      <a:pt x="177" y="156"/>
                      <a:pt x="177" y="156"/>
                    </a:cubicBezTo>
                    <a:cubicBezTo>
                      <a:pt x="177" y="156"/>
                      <a:pt x="177" y="156"/>
                      <a:pt x="177" y="156"/>
                    </a:cubicBezTo>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5" y="106"/>
                      <a:pt x="146" y="106"/>
                      <a:pt x="147" y="106"/>
                    </a:cubicBezTo>
                    <a:cubicBezTo>
                      <a:pt x="147" y="106"/>
                      <a:pt x="147" y="106"/>
                      <a:pt x="147" y="106"/>
                    </a:cubicBezTo>
                    <a:cubicBezTo>
                      <a:pt x="147" y="106"/>
                      <a:pt x="147" y="106"/>
                      <a:pt x="147" y="106"/>
                    </a:cubicBezTo>
                    <a:cubicBezTo>
                      <a:pt x="151" y="107"/>
                      <a:pt x="154" y="107"/>
                      <a:pt x="157" y="108"/>
                    </a:cubicBezTo>
                    <a:cubicBezTo>
                      <a:pt x="157" y="108"/>
                      <a:pt x="157" y="108"/>
                      <a:pt x="157" y="109"/>
                    </a:cubicBezTo>
                    <a:cubicBezTo>
                      <a:pt x="157" y="109"/>
                      <a:pt x="157" y="109"/>
                      <a:pt x="157" y="109"/>
                    </a:cubicBezTo>
                    <a:cubicBezTo>
                      <a:pt x="161" y="110"/>
                      <a:pt x="165" y="113"/>
                      <a:pt x="169" y="116"/>
                    </a:cubicBezTo>
                    <a:cubicBezTo>
                      <a:pt x="63" y="11"/>
                      <a:pt x="63" y="11"/>
                      <a:pt x="63" y="11"/>
                    </a:cubicBezTo>
                    <a:cubicBezTo>
                      <a:pt x="57" y="4"/>
                      <a:pt x="48" y="0"/>
                      <a:pt x="38"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14" name="Freeform 60"/>
              <p:cNvSpPr>
                <a:spLocks noEditPoints="1"/>
              </p:cNvSpPr>
              <p:nvPr/>
            </p:nvSpPr>
            <p:spPr bwMode="auto">
              <a:xfrm>
                <a:off x="8362950" y="1096964"/>
                <a:ext cx="211138" cy="87313"/>
              </a:xfrm>
              <a:custGeom>
                <a:avLst/>
                <a:gdLst>
                  <a:gd name="T0" fmla="*/ 205903 w 121"/>
                  <a:gd name="T1" fmla="*/ 87313 h 50"/>
                  <a:gd name="T2" fmla="*/ 205903 w 121"/>
                  <a:gd name="T3" fmla="*/ 87313 h 50"/>
                  <a:gd name="T4" fmla="*/ 205903 w 121"/>
                  <a:gd name="T5" fmla="*/ 87313 h 50"/>
                  <a:gd name="T6" fmla="*/ 205903 w 121"/>
                  <a:gd name="T7" fmla="*/ 87313 h 50"/>
                  <a:gd name="T8" fmla="*/ 205903 w 121"/>
                  <a:gd name="T9" fmla="*/ 87313 h 50"/>
                  <a:gd name="T10" fmla="*/ 205903 w 121"/>
                  <a:gd name="T11" fmla="*/ 87313 h 50"/>
                  <a:gd name="T12" fmla="*/ 205903 w 121"/>
                  <a:gd name="T13" fmla="*/ 87313 h 50"/>
                  <a:gd name="T14" fmla="*/ 205903 w 121"/>
                  <a:gd name="T15" fmla="*/ 87313 h 50"/>
                  <a:gd name="T16" fmla="*/ 211138 w 121"/>
                  <a:gd name="T17" fmla="*/ 62865 h 50"/>
                  <a:gd name="T18" fmla="*/ 205903 w 121"/>
                  <a:gd name="T19" fmla="*/ 87313 h 50"/>
                  <a:gd name="T20" fmla="*/ 205903 w 121"/>
                  <a:gd name="T21" fmla="*/ 87313 h 50"/>
                  <a:gd name="T22" fmla="*/ 211138 w 121"/>
                  <a:gd name="T23" fmla="*/ 62865 h 50"/>
                  <a:gd name="T24" fmla="*/ 171004 w 121"/>
                  <a:gd name="T25" fmla="*/ 5239 h 50"/>
                  <a:gd name="T26" fmla="*/ 171004 w 121"/>
                  <a:gd name="T27" fmla="*/ 5239 h 50"/>
                  <a:gd name="T28" fmla="*/ 171004 w 121"/>
                  <a:gd name="T29" fmla="*/ 5239 h 50"/>
                  <a:gd name="T30" fmla="*/ 153555 w 121"/>
                  <a:gd name="T31" fmla="*/ 0 h 50"/>
                  <a:gd name="T32" fmla="*/ 171004 w 121"/>
                  <a:gd name="T33" fmla="*/ 3493 h 50"/>
                  <a:gd name="T34" fmla="*/ 153555 w 121"/>
                  <a:gd name="T35" fmla="*/ 0 h 50"/>
                  <a:gd name="T36" fmla="*/ 153555 w 121"/>
                  <a:gd name="T37" fmla="*/ 0 h 50"/>
                  <a:gd name="T38" fmla="*/ 153555 w 121"/>
                  <a:gd name="T39" fmla="*/ 0 h 50"/>
                  <a:gd name="T40" fmla="*/ 153555 w 121"/>
                  <a:gd name="T41" fmla="*/ 0 h 50"/>
                  <a:gd name="T42" fmla="*/ 148320 w 121"/>
                  <a:gd name="T43" fmla="*/ 0 h 50"/>
                  <a:gd name="T44" fmla="*/ 0 w 121"/>
                  <a:gd name="T45" fmla="*/ 0 h 50"/>
                  <a:gd name="T46" fmla="*/ 61073 w 121"/>
                  <a:gd name="T47" fmla="*/ 62865 h 50"/>
                  <a:gd name="T48" fmla="*/ 104697 w 121"/>
                  <a:gd name="T49" fmla="*/ 19209 h 50"/>
                  <a:gd name="T50" fmla="*/ 148320 w 121"/>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50">
                    <a:moveTo>
                      <a:pt x="118" y="50"/>
                    </a:moveTo>
                    <a:cubicBezTo>
                      <a:pt x="118" y="50"/>
                      <a:pt x="118" y="50"/>
                      <a:pt x="118" y="50"/>
                    </a:cubicBezTo>
                    <a:cubicBezTo>
                      <a:pt x="118" y="50"/>
                      <a:pt x="118" y="50"/>
                      <a:pt x="118" y="50"/>
                    </a:cubicBezTo>
                    <a:moveTo>
                      <a:pt x="118" y="50"/>
                    </a:moveTo>
                    <a:cubicBezTo>
                      <a:pt x="118" y="50"/>
                      <a:pt x="118" y="50"/>
                      <a:pt x="118" y="50"/>
                    </a:cubicBezTo>
                    <a:cubicBezTo>
                      <a:pt x="118" y="50"/>
                      <a:pt x="118" y="50"/>
                      <a:pt x="118" y="50"/>
                    </a:cubicBezTo>
                    <a:cubicBezTo>
                      <a:pt x="118" y="50"/>
                      <a:pt x="118" y="50"/>
                      <a:pt x="118" y="50"/>
                    </a:cubicBezTo>
                    <a:cubicBezTo>
                      <a:pt x="118" y="50"/>
                      <a:pt x="118" y="50"/>
                      <a:pt x="118" y="50"/>
                    </a:cubicBezTo>
                    <a:moveTo>
                      <a:pt x="121" y="36"/>
                    </a:moveTo>
                    <a:cubicBezTo>
                      <a:pt x="121" y="40"/>
                      <a:pt x="120" y="45"/>
                      <a:pt x="118" y="50"/>
                    </a:cubicBezTo>
                    <a:cubicBezTo>
                      <a:pt x="118" y="50"/>
                      <a:pt x="118" y="50"/>
                      <a:pt x="118" y="50"/>
                    </a:cubicBezTo>
                    <a:cubicBezTo>
                      <a:pt x="120" y="45"/>
                      <a:pt x="121" y="40"/>
                      <a:pt x="121" y="36"/>
                    </a:cubicBezTo>
                    <a:moveTo>
                      <a:pt x="98" y="3"/>
                    </a:moveTo>
                    <a:cubicBezTo>
                      <a:pt x="98" y="3"/>
                      <a:pt x="98" y="3"/>
                      <a:pt x="98" y="3"/>
                    </a:cubicBezTo>
                    <a:cubicBezTo>
                      <a:pt x="98" y="3"/>
                      <a:pt x="98" y="3"/>
                      <a:pt x="98" y="3"/>
                    </a:cubicBezTo>
                    <a:moveTo>
                      <a:pt x="88" y="0"/>
                    </a:moveTo>
                    <a:cubicBezTo>
                      <a:pt x="92" y="1"/>
                      <a:pt x="95" y="1"/>
                      <a:pt x="98" y="2"/>
                    </a:cubicBezTo>
                    <a:cubicBezTo>
                      <a:pt x="95" y="1"/>
                      <a:pt x="92" y="1"/>
                      <a:pt x="88" y="0"/>
                    </a:cubicBezTo>
                    <a:moveTo>
                      <a:pt x="88" y="0"/>
                    </a:moveTo>
                    <a:cubicBezTo>
                      <a:pt x="88" y="0"/>
                      <a:pt x="88" y="0"/>
                      <a:pt x="88" y="0"/>
                    </a:cubicBezTo>
                    <a:cubicBezTo>
                      <a:pt x="88" y="0"/>
                      <a:pt x="88" y="0"/>
                      <a:pt x="88" y="0"/>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308F15"/>
              </a:solidFill>
              <a:ln w="9525">
                <a:solidFill>
                  <a:srgbClr val="308F15"/>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15" name="Freeform 61"/>
              <p:cNvSpPr>
                <a:spLocks noEditPoints="1"/>
              </p:cNvSpPr>
              <p:nvPr/>
            </p:nvSpPr>
            <p:spPr bwMode="auto">
              <a:xfrm>
                <a:off x="8259763" y="1114426"/>
                <a:ext cx="309563" cy="292100"/>
              </a:xfrm>
              <a:custGeom>
                <a:avLst/>
                <a:gdLst>
                  <a:gd name="T0" fmla="*/ 295571 w 177"/>
                  <a:gd name="T1" fmla="*/ 89204 h 167"/>
                  <a:gd name="T2" fmla="*/ 295571 w 177"/>
                  <a:gd name="T3" fmla="*/ 89204 h 167"/>
                  <a:gd name="T4" fmla="*/ 295571 w 177"/>
                  <a:gd name="T5" fmla="*/ 89204 h 167"/>
                  <a:gd name="T6" fmla="*/ 295571 w 177"/>
                  <a:gd name="T7" fmla="*/ 89204 h 167"/>
                  <a:gd name="T8" fmla="*/ 295571 w 177"/>
                  <a:gd name="T9" fmla="*/ 89204 h 167"/>
                  <a:gd name="T10" fmla="*/ 295571 w 177"/>
                  <a:gd name="T11" fmla="*/ 89204 h 167"/>
                  <a:gd name="T12" fmla="*/ 295571 w 177"/>
                  <a:gd name="T13" fmla="*/ 89204 h 167"/>
                  <a:gd name="T14" fmla="*/ 295571 w 177"/>
                  <a:gd name="T15" fmla="*/ 89204 h 167"/>
                  <a:gd name="T16" fmla="*/ 276333 w 177"/>
                  <a:gd name="T17" fmla="*/ 101448 h 167"/>
                  <a:gd name="T18" fmla="*/ 276333 w 177"/>
                  <a:gd name="T19" fmla="*/ 101448 h 167"/>
                  <a:gd name="T20" fmla="*/ 274584 w 177"/>
                  <a:gd name="T21" fmla="*/ 101448 h 167"/>
                  <a:gd name="T22" fmla="*/ 274584 w 177"/>
                  <a:gd name="T23" fmla="*/ 103197 h 167"/>
                  <a:gd name="T24" fmla="*/ 274584 w 177"/>
                  <a:gd name="T25" fmla="*/ 103197 h 167"/>
                  <a:gd name="T26" fmla="*/ 257095 w 177"/>
                  <a:gd name="T27" fmla="*/ 106695 h 167"/>
                  <a:gd name="T28" fmla="*/ 257095 w 177"/>
                  <a:gd name="T29" fmla="*/ 106695 h 167"/>
                  <a:gd name="T30" fmla="*/ 257095 w 177"/>
                  <a:gd name="T31" fmla="*/ 106695 h 167"/>
                  <a:gd name="T32" fmla="*/ 255346 w 177"/>
                  <a:gd name="T33" fmla="*/ 106695 h 167"/>
                  <a:gd name="T34" fmla="*/ 255346 w 177"/>
                  <a:gd name="T35" fmla="*/ 106695 h 167"/>
                  <a:gd name="T36" fmla="*/ 251848 w 177"/>
                  <a:gd name="T37" fmla="*/ 106695 h 167"/>
                  <a:gd name="T38" fmla="*/ 251848 w 177"/>
                  <a:gd name="T39" fmla="*/ 106695 h 167"/>
                  <a:gd name="T40" fmla="*/ 103188 w 177"/>
                  <a:gd name="T41" fmla="*/ 106695 h 167"/>
                  <a:gd name="T42" fmla="*/ 22736 w 177"/>
                  <a:gd name="T43" fmla="*/ 187154 h 167"/>
                  <a:gd name="T44" fmla="*/ 22736 w 177"/>
                  <a:gd name="T45" fmla="*/ 274609 h 167"/>
                  <a:gd name="T46" fmla="*/ 66460 w 177"/>
                  <a:gd name="T47" fmla="*/ 292100 h 167"/>
                  <a:gd name="T48" fmla="*/ 110183 w 177"/>
                  <a:gd name="T49" fmla="*/ 274609 h 167"/>
                  <a:gd name="T50" fmla="*/ 295571 w 177"/>
                  <a:gd name="T51" fmla="*/ 89204 h 167"/>
                  <a:gd name="T52" fmla="*/ 307814 w 177"/>
                  <a:gd name="T53" fmla="*/ 19240 h 167"/>
                  <a:gd name="T54" fmla="*/ 309563 w 177"/>
                  <a:gd name="T55" fmla="*/ 19240 h 167"/>
                  <a:gd name="T56" fmla="*/ 307814 w 177"/>
                  <a:gd name="T57" fmla="*/ 19240 h 167"/>
                  <a:gd name="T58" fmla="*/ 295571 w 177"/>
                  <a:gd name="T59" fmla="*/ 0 h 167"/>
                  <a:gd name="T60" fmla="*/ 295571 w 177"/>
                  <a:gd name="T61" fmla="*/ 0 h 167"/>
                  <a:gd name="T62" fmla="*/ 299069 w 177"/>
                  <a:gd name="T63" fmla="*/ 5247 h 167"/>
                  <a:gd name="T64" fmla="*/ 299069 w 177"/>
                  <a:gd name="T65" fmla="*/ 5247 h 167"/>
                  <a:gd name="T66" fmla="*/ 299069 w 177"/>
                  <a:gd name="T67" fmla="*/ 5247 h 167"/>
                  <a:gd name="T68" fmla="*/ 299069 w 177"/>
                  <a:gd name="T69" fmla="*/ 5247 h 167"/>
                  <a:gd name="T70" fmla="*/ 299069 w 177"/>
                  <a:gd name="T71" fmla="*/ 5247 h 167"/>
                  <a:gd name="T72" fmla="*/ 307814 w 177"/>
                  <a:gd name="T73" fmla="*/ 17491 h 167"/>
                  <a:gd name="T74" fmla="*/ 307814 w 177"/>
                  <a:gd name="T75" fmla="*/ 17491 h 167"/>
                  <a:gd name="T76" fmla="*/ 307814 w 177"/>
                  <a:gd name="T77" fmla="*/ 17491 h 167"/>
                  <a:gd name="T78" fmla="*/ 307814 w 177"/>
                  <a:gd name="T79" fmla="*/ 17491 h 167"/>
                  <a:gd name="T80" fmla="*/ 307814 w 177"/>
                  <a:gd name="T81" fmla="*/ 17491 h 167"/>
                  <a:gd name="T82" fmla="*/ 307814 w 177"/>
                  <a:gd name="T83" fmla="*/ 19240 h 167"/>
                  <a:gd name="T84" fmla="*/ 295571 w 177"/>
                  <a:gd name="T85" fmla="*/ 1749 h 167"/>
                  <a:gd name="T86" fmla="*/ 295571 w 177"/>
                  <a:gd name="T87" fmla="*/ 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7" h="167">
                    <a:moveTo>
                      <a:pt x="169" y="51"/>
                    </a:move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5" y="54"/>
                      <a:pt x="162" y="57"/>
                      <a:pt x="158" y="58"/>
                    </a:cubicBezTo>
                    <a:cubicBezTo>
                      <a:pt x="158" y="58"/>
                      <a:pt x="158" y="58"/>
                      <a:pt x="158" y="58"/>
                    </a:cubicBezTo>
                    <a:cubicBezTo>
                      <a:pt x="157" y="58"/>
                      <a:pt x="157" y="58"/>
                      <a:pt x="157" y="58"/>
                    </a:cubicBezTo>
                    <a:cubicBezTo>
                      <a:pt x="157" y="58"/>
                      <a:pt x="157" y="58"/>
                      <a:pt x="157" y="59"/>
                    </a:cubicBezTo>
                    <a:cubicBezTo>
                      <a:pt x="157" y="59"/>
                      <a:pt x="157" y="59"/>
                      <a:pt x="157" y="59"/>
                    </a:cubicBezTo>
                    <a:cubicBezTo>
                      <a:pt x="154" y="60"/>
                      <a:pt x="150" y="61"/>
                      <a:pt x="147" y="61"/>
                    </a:cubicBezTo>
                    <a:cubicBezTo>
                      <a:pt x="147" y="61"/>
                      <a:pt x="147" y="61"/>
                      <a:pt x="147" y="61"/>
                    </a:cubicBezTo>
                    <a:cubicBezTo>
                      <a:pt x="147" y="61"/>
                      <a:pt x="147" y="61"/>
                      <a:pt x="147" y="61"/>
                    </a:cubicBezTo>
                    <a:cubicBezTo>
                      <a:pt x="147" y="61"/>
                      <a:pt x="146" y="61"/>
                      <a:pt x="146" y="61"/>
                    </a:cubicBezTo>
                    <a:cubicBezTo>
                      <a:pt x="146" y="61"/>
                      <a:pt x="146" y="61"/>
                      <a:pt x="146" y="61"/>
                    </a:cubicBezTo>
                    <a:cubicBezTo>
                      <a:pt x="146" y="61"/>
                      <a:pt x="145" y="61"/>
                      <a:pt x="144" y="61"/>
                    </a:cubicBezTo>
                    <a:cubicBezTo>
                      <a:pt x="144" y="61"/>
                      <a:pt x="144" y="61"/>
                      <a:pt x="144" y="61"/>
                    </a:cubicBezTo>
                    <a:cubicBezTo>
                      <a:pt x="59" y="61"/>
                      <a:pt x="59" y="61"/>
                      <a:pt x="59" y="61"/>
                    </a:cubicBezTo>
                    <a:cubicBezTo>
                      <a:pt x="13" y="107"/>
                      <a:pt x="13" y="107"/>
                      <a:pt x="13" y="107"/>
                    </a:cubicBezTo>
                    <a:cubicBezTo>
                      <a:pt x="0" y="120"/>
                      <a:pt x="0" y="143"/>
                      <a:pt x="13" y="157"/>
                    </a:cubicBezTo>
                    <a:cubicBezTo>
                      <a:pt x="20" y="163"/>
                      <a:pt x="29" y="167"/>
                      <a:pt x="38" y="167"/>
                    </a:cubicBezTo>
                    <a:cubicBezTo>
                      <a:pt x="48" y="167"/>
                      <a:pt x="57" y="163"/>
                      <a:pt x="63" y="157"/>
                    </a:cubicBezTo>
                    <a:cubicBezTo>
                      <a:pt x="169" y="51"/>
                      <a:pt x="169" y="51"/>
                      <a:pt x="169" y="51"/>
                    </a:cubicBezTo>
                    <a:moveTo>
                      <a:pt x="176" y="11"/>
                    </a:moveTo>
                    <a:cubicBezTo>
                      <a:pt x="177" y="11"/>
                      <a:pt x="177" y="11"/>
                      <a:pt x="177" y="11"/>
                    </a:cubicBezTo>
                    <a:cubicBezTo>
                      <a:pt x="177" y="11"/>
                      <a:pt x="177" y="11"/>
                      <a:pt x="176" y="11"/>
                    </a:cubicBezTo>
                    <a:moveTo>
                      <a:pt x="169" y="0"/>
                    </a:moveTo>
                    <a:cubicBezTo>
                      <a:pt x="169" y="0"/>
                      <a:pt x="169" y="0"/>
                      <a:pt x="169" y="0"/>
                    </a:cubicBezTo>
                    <a:cubicBezTo>
                      <a:pt x="170" y="1"/>
                      <a:pt x="171" y="2"/>
                      <a:pt x="171" y="3"/>
                    </a:cubicBezTo>
                    <a:cubicBezTo>
                      <a:pt x="171" y="3"/>
                      <a:pt x="171" y="3"/>
                      <a:pt x="171" y="3"/>
                    </a:cubicBezTo>
                    <a:cubicBezTo>
                      <a:pt x="171" y="3"/>
                      <a:pt x="171" y="3"/>
                      <a:pt x="171" y="3"/>
                    </a:cubicBezTo>
                    <a:cubicBezTo>
                      <a:pt x="171" y="3"/>
                      <a:pt x="171" y="3"/>
                      <a:pt x="171" y="3"/>
                    </a:cubicBezTo>
                    <a:cubicBezTo>
                      <a:pt x="171" y="3"/>
                      <a:pt x="171" y="3"/>
                      <a:pt x="171" y="3"/>
                    </a:cubicBezTo>
                    <a:cubicBezTo>
                      <a:pt x="173" y="5"/>
                      <a:pt x="175" y="8"/>
                      <a:pt x="176" y="10"/>
                    </a:cubicBezTo>
                    <a:cubicBezTo>
                      <a:pt x="176" y="10"/>
                      <a:pt x="176" y="10"/>
                      <a:pt x="176" y="10"/>
                    </a:cubicBezTo>
                    <a:cubicBezTo>
                      <a:pt x="176" y="10"/>
                      <a:pt x="176" y="10"/>
                      <a:pt x="176" y="10"/>
                    </a:cubicBezTo>
                    <a:cubicBezTo>
                      <a:pt x="176" y="10"/>
                      <a:pt x="176" y="10"/>
                      <a:pt x="176" y="10"/>
                    </a:cubicBezTo>
                    <a:cubicBezTo>
                      <a:pt x="176" y="10"/>
                      <a:pt x="176" y="10"/>
                      <a:pt x="176" y="10"/>
                    </a:cubicBezTo>
                    <a:cubicBezTo>
                      <a:pt x="176" y="11"/>
                      <a:pt x="176" y="11"/>
                      <a:pt x="176" y="11"/>
                    </a:cubicBezTo>
                    <a:cubicBezTo>
                      <a:pt x="175" y="7"/>
                      <a:pt x="172" y="4"/>
                      <a:pt x="169" y="1"/>
                    </a:cubicBezTo>
                    <a:cubicBezTo>
                      <a:pt x="169" y="1"/>
                      <a:pt x="169" y="0"/>
                      <a:pt x="169" y="0"/>
                    </a:cubicBezTo>
                  </a:path>
                </a:pathLst>
              </a:custGeom>
              <a:solidFill>
                <a:srgbClr val="6EBE4A"/>
              </a:solidFill>
              <a:ln w="9525">
                <a:solidFill>
                  <a:srgbClr val="6EBE4A"/>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16" name="Freeform 62"/>
              <p:cNvSpPr>
                <a:spLocks noEditPoints="1"/>
              </p:cNvSpPr>
              <p:nvPr/>
            </p:nvSpPr>
            <p:spPr bwMode="auto">
              <a:xfrm>
                <a:off x="8362950" y="1114426"/>
                <a:ext cx="211138" cy="106363"/>
              </a:xfrm>
              <a:custGeom>
                <a:avLst/>
                <a:gdLst>
                  <a:gd name="T0" fmla="*/ 151810 w 121"/>
                  <a:gd name="T1" fmla="*/ 106363 h 61"/>
                  <a:gd name="T2" fmla="*/ 151810 w 121"/>
                  <a:gd name="T3" fmla="*/ 106363 h 61"/>
                  <a:gd name="T4" fmla="*/ 151810 w 121"/>
                  <a:gd name="T5" fmla="*/ 106363 h 61"/>
                  <a:gd name="T6" fmla="*/ 153555 w 121"/>
                  <a:gd name="T7" fmla="*/ 106363 h 61"/>
                  <a:gd name="T8" fmla="*/ 153555 w 121"/>
                  <a:gd name="T9" fmla="*/ 106363 h 61"/>
                  <a:gd name="T10" fmla="*/ 153555 w 121"/>
                  <a:gd name="T11" fmla="*/ 106363 h 61"/>
                  <a:gd name="T12" fmla="*/ 171004 w 121"/>
                  <a:gd name="T13" fmla="*/ 102876 h 61"/>
                  <a:gd name="T14" fmla="*/ 153555 w 121"/>
                  <a:gd name="T15" fmla="*/ 106363 h 61"/>
                  <a:gd name="T16" fmla="*/ 171004 w 121"/>
                  <a:gd name="T17" fmla="*/ 102876 h 61"/>
                  <a:gd name="T18" fmla="*/ 171004 w 121"/>
                  <a:gd name="T19" fmla="*/ 101132 h 61"/>
                  <a:gd name="T20" fmla="*/ 171004 w 121"/>
                  <a:gd name="T21" fmla="*/ 102876 h 61"/>
                  <a:gd name="T22" fmla="*/ 171004 w 121"/>
                  <a:gd name="T23" fmla="*/ 101132 h 61"/>
                  <a:gd name="T24" fmla="*/ 172749 w 121"/>
                  <a:gd name="T25" fmla="*/ 101132 h 61"/>
                  <a:gd name="T26" fmla="*/ 172749 w 121"/>
                  <a:gd name="T27" fmla="*/ 101132 h 61"/>
                  <a:gd name="T28" fmla="*/ 172749 w 121"/>
                  <a:gd name="T29" fmla="*/ 101132 h 61"/>
                  <a:gd name="T30" fmla="*/ 191944 w 121"/>
                  <a:gd name="T31" fmla="*/ 88926 h 61"/>
                  <a:gd name="T32" fmla="*/ 191944 w 121"/>
                  <a:gd name="T33" fmla="*/ 88926 h 61"/>
                  <a:gd name="T34" fmla="*/ 191944 w 121"/>
                  <a:gd name="T35" fmla="*/ 88926 h 61"/>
                  <a:gd name="T36" fmla="*/ 191944 w 121"/>
                  <a:gd name="T37" fmla="*/ 88926 h 61"/>
                  <a:gd name="T38" fmla="*/ 191944 w 121"/>
                  <a:gd name="T39" fmla="*/ 88926 h 61"/>
                  <a:gd name="T40" fmla="*/ 191944 w 121"/>
                  <a:gd name="T41" fmla="*/ 88926 h 61"/>
                  <a:gd name="T42" fmla="*/ 191944 w 121"/>
                  <a:gd name="T43" fmla="*/ 88926 h 61"/>
                  <a:gd name="T44" fmla="*/ 191944 w 121"/>
                  <a:gd name="T45" fmla="*/ 88926 h 61"/>
                  <a:gd name="T46" fmla="*/ 191944 w 121"/>
                  <a:gd name="T47" fmla="*/ 88926 h 61"/>
                  <a:gd name="T48" fmla="*/ 191944 w 121"/>
                  <a:gd name="T49" fmla="*/ 88926 h 61"/>
                  <a:gd name="T50" fmla="*/ 191944 w 121"/>
                  <a:gd name="T51" fmla="*/ 88926 h 61"/>
                  <a:gd name="T52" fmla="*/ 191944 w 121"/>
                  <a:gd name="T53" fmla="*/ 88926 h 61"/>
                  <a:gd name="T54" fmla="*/ 191944 w 121"/>
                  <a:gd name="T55" fmla="*/ 88926 h 61"/>
                  <a:gd name="T56" fmla="*/ 61073 w 121"/>
                  <a:gd name="T57" fmla="*/ 45335 h 61"/>
                  <a:gd name="T58" fmla="*/ 0 w 121"/>
                  <a:gd name="T59" fmla="*/ 106363 h 61"/>
                  <a:gd name="T60" fmla="*/ 148320 w 121"/>
                  <a:gd name="T61" fmla="*/ 106363 h 61"/>
                  <a:gd name="T62" fmla="*/ 104697 w 121"/>
                  <a:gd name="T63" fmla="*/ 88926 h 61"/>
                  <a:gd name="T64" fmla="*/ 61073 w 121"/>
                  <a:gd name="T65" fmla="*/ 45335 h 61"/>
                  <a:gd name="T66" fmla="*/ 204158 w 121"/>
                  <a:gd name="T67" fmla="*/ 17437 h 61"/>
                  <a:gd name="T68" fmla="*/ 211138 w 121"/>
                  <a:gd name="T69" fmla="*/ 45335 h 61"/>
                  <a:gd name="T70" fmla="*/ 205903 w 121"/>
                  <a:gd name="T71" fmla="*/ 19180 h 61"/>
                  <a:gd name="T72" fmla="*/ 204158 w 121"/>
                  <a:gd name="T73" fmla="*/ 19180 h 61"/>
                  <a:gd name="T74" fmla="*/ 204158 w 121"/>
                  <a:gd name="T75" fmla="*/ 19180 h 61"/>
                  <a:gd name="T76" fmla="*/ 204158 w 121"/>
                  <a:gd name="T77" fmla="*/ 17437 h 61"/>
                  <a:gd name="T78" fmla="*/ 204158 w 121"/>
                  <a:gd name="T79" fmla="*/ 17437 h 61"/>
                  <a:gd name="T80" fmla="*/ 204158 w 121"/>
                  <a:gd name="T81" fmla="*/ 17437 h 61"/>
                  <a:gd name="T82" fmla="*/ 204158 w 121"/>
                  <a:gd name="T83" fmla="*/ 17437 h 61"/>
                  <a:gd name="T84" fmla="*/ 204158 w 121"/>
                  <a:gd name="T85" fmla="*/ 17437 h 61"/>
                  <a:gd name="T86" fmla="*/ 204158 w 121"/>
                  <a:gd name="T87" fmla="*/ 17437 h 61"/>
                  <a:gd name="T88" fmla="*/ 204158 w 121"/>
                  <a:gd name="T89" fmla="*/ 17437 h 61"/>
                  <a:gd name="T90" fmla="*/ 195434 w 121"/>
                  <a:gd name="T91" fmla="*/ 5231 h 61"/>
                  <a:gd name="T92" fmla="*/ 195434 w 121"/>
                  <a:gd name="T93" fmla="*/ 5231 h 61"/>
                  <a:gd name="T94" fmla="*/ 195434 w 121"/>
                  <a:gd name="T95" fmla="*/ 5231 h 61"/>
                  <a:gd name="T96" fmla="*/ 195434 w 121"/>
                  <a:gd name="T97" fmla="*/ 5231 h 61"/>
                  <a:gd name="T98" fmla="*/ 195434 w 121"/>
                  <a:gd name="T99" fmla="*/ 5231 h 61"/>
                  <a:gd name="T100" fmla="*/ 195434 w 121"/>
                  <a:gd name="T101" fmla="*/ 5231 h 61"/>
                  <a:gd name="T102" fmla="*/ 191944 w 121"/>
                  <a:gd name="T103" fmla="*/ 0 h 61"/>
                  <a:gd name="T104" fmla="*/ 191944 w 121"/>
                  <a:gd name="T105" fmla="*/ 1744 h 61"/>
                  <a:gd name="T106" fmla="*/ 195434 w 121"/>
                  <a:gd name="T107" fmla="*/ 5231 h 61"/>
                  <a:gd name="T108" fmla="*/ 191944 w 121"/>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 h="61">
                    <a:moveTo>
                      <a:pt x="87" y="61"/>
                    </a:moveTo>
                    <a:cubicBezTo>
                      <a:pt x="87" y="61"/>
                      <a:pt x="87" y="61"/>
                      <a:pt x="87" y="61"/>
                    </a:cubicBezTo>
                    <a:cubicBezTo>
                      <a:pt x="87" y="61"/>
                      <a:pt x="87" y="61"/>
                      <a:pt x="87" y="61"/>
                    </a:cubicBezTo>
                    <a:moveTo>
                      <a:pt x="88" y="61"/>
                    </a:moveTo>
                    <a:cubicBezTo>
                      <a:pt x="88" y="61"/>
                      <a:pt x="88" y="61"/>
                      <a:pt x="88" y="61"/>
                    </a:cubicBezTo>
                    <a:cubicBezTo>
                      <a:pt x="88" y="61"/>
                      <a:pt x="88" y="61"/>
                      <a:pt x="88" y="61"/>
                    </a:cubicBezTo>
                    <a:moveTo>
                      <a:pt x="98" y="59"/>
                    </a:moveTo>
                    <a:cubicBezTo>
                      <a:pt x="95" y="60"/>
                      <a:pt x="91" y="61"/>
                      <a:pt x="88" y="61"/>
                    </a:cubicBezTo>
                    <a:cubicBezTo>
                      <a:pt x="91" y="61"/>
                      <a:pt x="95" y="60"/>
                      <a:pt x="98" y="59"/>
                    </a:cubicBezTo>
                    <a:moveTo>
                      <a:pt x="98" y="58"/>
                    </a:moveTo>
                    <a:cubicBezTo>
                      <a:pt x="98" y="58"/>
                      <a:pt x="98" y="58"/>
                      <a:pt x="98" y="59"/>
                    </a:cubicBezTo>
                    <a:cubicBezTo>
                      <a:pt x="98" y="58"/>
                      <a:pt x="98" y="58"/>
                      <a:pt x="98" y="58"/>
                    </a:cubicBezTo>
                    <a:moveTo>
                      <a:pt x="99" y="58"/>
                    </a:moveTo>
                    <a:cubicBezTo>
                      <a:pt x="99" y="58"/>
                      <a:pt x="99" y="58"/>
                      <a:pt x="99" y="58"/>
                    </a:cubicBezTo>
                    <a:cubicBezTo>
                      <a:pt x="99" y="58"/>
                      <a:pt x="99" y="58"/>
                      <a:pt x="99" y="58"/>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cubicBezTo>
                      <a:pt x="110" y="51"/>
                      <a:pt x="110" y="51"/>
                      <a:pt x="110" y="51"/>
                    </a:cubicBezTo>
                    <a:moveTo>
                      <a:pt x="35" y="26"/>
                    </a:moveTo>
                    <a:cubicBezTo>
                      <a:pt x="0" y="61"/>
                      <a:pt x="0" y="61"/>
                      <a:pt x="0" y="61"/>
                    </a:cubicBezTo>
                    <a:cubicBezTo>
                      <a:pt x="85" y="61"/>
                      <a:pt x="85" y="61"/>
                      <a:pt x="85" y="61"/>
                    </a:cubicBezTo>
                    <a:cubicBezTo>
                      <a:pt x="76" y="61"/>
                      <a:pt x="67" y="57"/>
                      <a:pt x="60" y="51"/>
                    </a:cubicBezTo>
                    <a:cubicBezTo>
                      <a:pt x="35" y="26"/>
                      <a:pt x="35" y="26"/>
                      <a:pt x="35" y="26"/>
                    </a:cubicBezTo>
                    <a:moveTo>
                      <a:pt x="117" y="10"/>
                    </a:moveTo>
                    <a:cubicBezTo>
                      <a:pt x="120" y="15"/>
                      <a:pt x="121" y="20"/>
                      <a:pt x="121" y="26"/>
                    </a:cubicBezTo>
                    <a:cubicBezTo>
                      <a:pt x="121" y="21"/>
                      <a:pt x="120" y="16"/>
                      <a:pt x="118" y="11"/>
                    </a:cubicBezTo>
                    <a:cubicBezTo>
                      <a:pt x="118" y="11"/>
                      <a:pt x="118" y="11"/>
                      <a:pt x="117" y="11"/>
                    </a:cubicBezTo>
                    <a:cubicBezTo>
                      <a:pt x="117" y="11"/>
                      <a:pt x="117" y="11"/>
                      <a:pt x="117" y="11"/>
                    </a:cubicBezTo>
                    <a:cubicBezTo>
                      <a:pt x="117" y="11"/>
                      <a:pt x="117" y="11"/>
                      <a:pt x="117" y="10"/>
                    </a:cubicBezTo>
                    <a:moveTo>
                      <a:pt x="117" y="10"/>
                    </a:moveTo>
                    <a:cubicBezTo>
                      <a:pt x="117" y="10"/>
                      <a:pt x="117" y="10"/>
                      <a:pt x="117" y="10"/>
                    </a:cubicBezTo>
                    <a:cubicBezTo>
                      <a:pt x="117" y="10"/>
                      <a:pt x="117" y="10"/>
                      <a:pt x="117" y="10"/>
                    </a:cubicBezTo>
                    <a:moveTo>
                      <a:pt x="117" y="10"/>
                    </a:moveTo>
                    <a:cubicBezTo>
                      <a:pt x="117" y="10"/>
                      <a:pt x="117" y="10"/>
                      <a:pt x="117" y="10"/>
                    </a:cubicBezTo>
                    <a:cubicBezTo>
                      <a:pt x="117" y="10"/>
                      <a:pt x="117" y="10"/>
                      <a:pt x="117" y="10"/>
                    </a:cubicBezTo>
                    <a:moveTo>
                      <a:pt x="112" y="3"/>
                    </a:moveTo>
                    <a:cubicBezTo>
                      <a:pt x="112" y="3"/>
                      <a:pt x="112" y="3"/>
                      <a:pt x="112" y="3"/>
                    </a:cubicBezTo>
                    <a:cubicBezTo>
                      <a:pt x="112" y="3"/>
                      <a:pt x="112" y="3"/>
                      <a:pt x="112" y="3"/>
                    </a:cubicBezTo>
                    <a:moveTo>
                      <a:pt x="112" y="3"/>
                    </a:moveTo>
                    <a:cubicBezTo>
                      <a:pt x="112" y="3"/>
                      <a:pt x="112" y="3"/>
                      <a:pt x="112" y="3"/>
                    </a:cubicBezTo>
                    <a:cubicBezTo>
                      <a:pt x="112" y="3"/>
                      <a:pt x="112" y="3"/>
                      <a:pt x="112" y="3"/>
                    </a:cubicBezTo>
                    <a:moveTo>
                      <a:pt x="110" y="0"/>
                    </a:moveTo>
                    <a:cubicBezTo>
                      <a:pt x="110" y="1"/>
                      <a:pt x="110" y="1"/>
                      <a:pt x="110" y="1"/>
                    </a:cubicBezTo>
                    <a:cubicBezTo>
                      <a:pt x="111" y="1"/>
                      <a:pt x="112" y="2"/>
                      <a:pt x="112" y="3"/>
                    </a:cubicBezTo>
                    <a:cubicBezTo>
                      <a:pt x="112" y="2"/>
                      <a:pt x="111" y="1"/>
                      <a:pt x="110" y="0"/>
                    </a:cubicBezTo>
                  </a:path>
                </a:pathLst>
              </a:custGeom>
              <a:solidFill>
                <a:srgbClr val="308F15"/>
              </a:solidFill>
              <a:ln w="9525">
                <a:solidFill>
                  <a:srgbClr val="308F15"/>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17" name="Freeform 63"/>
              <p:cNvSpPr>
                <a:spLocks noEditPoints="1"/>
              </p:cNvSpPr>
              <p:nvPr/>
            </p:nvSpPr>
            <p:spPr bwMode="auto">
              <a:xfrm>
                <a:off x="8510588" y="1096964"/>
                <a:ext cx="58738" cy="123825"/>
              </a:xfrm>
              <a:custGeom>
                <a:avLst/>
                <a:gdLst>
                  <a:gd name="T0" fmla="*/ 0 w 33"/>
                  <a:gd name="T1" fmla="*/ 123825 h 71"/>
                  <a:gd name="T2" fmla="*/ 0 w 33"/>
                  <a:gd name="T3" fmla="*/ 123825 h 71"/>
                  <a:gd name="T4" fmla="*/ 5340 w 33"/>
                  <a:gd name="T5" fmla="*/ 123825 h 71"/>
                  <a:gd name="T6" fmla="*/ 5340 w 33"/>
                  <a:gd name="T7" fmla="*/ 123825 h 71"/>
                  <a:gd name="T8" fmla="*/ 5340 w 33"/>
                  <a:gd name="T9" fmla="*/ 123825 h 71"/>
                  <a:gd name="T10" fmla="*/ 23139 w 33"/>
                  <a:gd name="T11" fmla="*/ 120337 h 71"/>
                  <a:gd name="T12" fmla="*/ 23139 w 33"/>
                  <a:gd name="T13" fmla="*/ 120337 h 71"/>
                  <a:gd name="T14" fmla="*/ 23139 w 33"/>
                  <a:gd name="T15" fmla="*/ 118593 h 71"/>
                  <a:gd name="T16" fmla="*/ 44498 w 33"/>
                  <a:gd name="T17" fmla="*/ 106385 h 71"/>
                  <a:gd name="T18" fmla="*/ 44498 w 33"/>
                  <a:gd name="T19" fmla="*/ 106385 h 71"/>
                  <a:gd name="T20" fmla="*/ 44498 w 33"/>
                  <a:gd name="T21" fmla="*/ 106385 h 71"/>
                  <a:gd name="T22" fmla="*/ 44498 w 33"/>
                  <a:gd name="T23" fmla="*/ 106385 h 71"/>
                  <a:gd name="T24" fmla="*/ 44498 w 33"/>
                  <a:gd name="T25" fmla="*/ 106385 h 71"/>
                  <a:gd name="T26" fmla="*/ 44498 w 33"/>
                  <a:gd name="T27" fmla="*/ 106385 h 71"/>
                  <a:gd name="T28" fmla="*/ 46278 w 33"/>
                  <a:gd name="T29" fmla="*/ 104641 h 71"/>
                  <a:gd name="T30" fmla="*/ 46278 w 33"/>
                  <a:gd name="T31" fmla="*/ 104641 h 71"/>
                  <a:gd name="T32" fmla="*/ 46278 w 33"/>
                  <a:gd name="T33" fmla="*/ 104641 h 71"/>
                  <a:gd name="T34" fmla="*/ 46278 w 33"/>
                  <a:gd name="T35" fmla="*/ 104641 h 71"/>
                  <a:gd name="T36" fmla="*/ 46278 w 33"/>
                  <a:gd name="T37" fmla="*/ 104641 h 71"/>
                  <a:gd name="T38" fmla="*/ 46278 w 33"/>
                  <a:gd name="T39" fmla="*/ 104641 h 71"/>
                  <a:gd name="T40" fmla="*/ 58738 w 33"/>
                  <a:gd name="T41" fmla="*/ 87201 h 71"/>
                  <a:gd name="T42" fmla="*/ 58738 w 33"/>
                  <a:gd name="T43" fmla="*/ 87201 h 71"/>
                  <a:gd name="T44" fmla="*/ 58738 w 33"/>
                  <a:gd name="T45" fmla="*/ 87201 h 71"/>
                  <a:gd name="T46" fmla="*/ 56958 w 33"/>
                  <a:gd name="T47" fmla="*/ 34880 h 71"/>
                  <a:gd name="T48" fmla="*/ 56958 w 33"/>
                  <a:gd name="T49" fmla="*/ 34880 h 71"/>
                  <a:gd name="T50" fmla="*/ 56958 w 33"/>
                  <a:gd name="T51" fmla="*/ 34880 h 71"/>
                  <a:gd name="T52" fmla="*/ 48058 w 33"/>
                  <a:gd name="T53" fmla="*/ 22672 h 71"/>
                  <a:gd name="T54" fmla="*/ 48058 w 33"/>
                  <a:gd name="T55" fmla="*/ 22672 h 71"/>
                  <a:gd name="T56" fmla="*/ 48058 w 33"/>
                  <a:gd name="T57" fmla="*/ 22672 h 71"/>
                  <a:gd name="T58" fmla="*/ 48058 w 33"/>
                  <a:gd name="T59" fmla="*/ 22672 h 71"/>
                  <a:gd name="T60" fmla="*/ 48058 w 33"/>
                  <a:gd name="T61" fmla="*/ 22672 h 71"/>
                  <a:gd name="T62" fmla="*/ 44498 w 33"/>
                  <a:gd name="T63" fmla="*/ 17440 h 71"/>
                  <a:gd name="T64" fmla="*/ 23139 w 33"/>
                  <a:gd name="T65" fmla="*/ 5232 h 71"/>
                  <a:gd name="T66" fmla="*/ 23139 w 33"/>
                  <a:gd name="T67" fmla="*/ 5232 h 71"/>
                  <a:gd name="T68" fmla="*/ 5340 w 33"/>
                  <a:gd name="T69" fmla="*/ 0 h 71"/>
                  <a:gd name="T70" fmla="*/ 5340 w 33"/>
                  <a:gd name="T71" fmla="*/ 0 h 71"/>
                  <a:gd name="T72" fmla="*/ 0 w 33"/>
                  <a:gd name="T73" fmla="*/ 0 h 71"/>
                  <a:gd name="T74" fmla="*/ 5340 w 33"/>
                  <a:gd name="T75" fmla="*/ 0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 h="71">
                    <a:moveTo>
                      <a:pt x="2" y="71"/>
                    </a:moveTo>
                    <a:cubicBezTo>
                      <a:pt x="2" y="71"/>
                      <a:pt x="1" y="71"/>
                      <a:pt x="0" y="71"/>
                    </a:cubicBezTo>
                    <a:cubicBezTo>
                      <a:pt x="0" y="71"/>
                      <a:pt x="0" y="71"/>
                      <a:pt x="0" y="71"/>
                    </a:cubicBezTo>
                    <a:cubicBezTo>
                      <a:pt x="0" y="71"/>
                      <a:pt x="0" y="71"/>
                      <a:pt x="0" y="71"/>
                    </a:cubicBezTo>
                    <a:cubicBezTo>
                      <a:pt x="1" y="71"/>
                      <a:pt x="2" y="71"/>
                      <a:pt x="2" y="71"/>
                    </a:cubicBezTo>
                    <a:moveTo>
                      <a:pt x="3" y="71"/>
                    </a:moveTo>
                    <a:cubicBezTo>
                      <a:pt x="3" y="71"/>
                      <a:pt x="2" y="71"/>
                      <a:pt x="2" y="71"/>
                    </a:cubicBezTo>
                    <a:cubicBezTo>
                      <a:pt x="2" y="71"/>
                      <a:pt x="3" y="71"/>
                      <a:pt x="3" y="71"/>
                    </a:cubicBezTo>
                    <a:moveTo>
                      <a:pt x="3" y="71"/>
                    </a:moveTo>
                    <a:cubicBezTo>
                      <a:pt x="3" y="71"/>
                      <a:pt x="3" y="71"/>
                      <a:pt x="3" y="71"/>
                    </a:cubicBezTo>
                    <a:cubicBezTo>
                      <a:pt x="3" y="71"/>
                      <a:pt x="3" y="71"/>
                      <a:pt x="3" y="71"/>
                    </a:cubicBezTo>
                    <a:moveTo>
                      <a:pt x="13" y="69"/>
                    </a:moveTo>
                    <a:cubicBezTo>
                      <a:pt x="13" y="69"/>
                      <a:pt x="13" y="69"/>
                      <a:pt x="13" y="69"/>
                    </a:cubicBezTo>
                    <a:cubicBezTo>
                      <a:pt x="13" y="69"/>
                      <a:pt x="13" y="69"/>
                      <a:pt x="13" y="69"/>
                    </a:cubicBezTo>
                    <a:moveTo>
                      <a:pt x="14" y="68"/>
                    </a:moveTo>
                    <a:cubicBezTo>
                      <a:pt x="13" y="68"/>
                      <a:pt x="13" y="68"/>
                      <a:pt x="13" y="68"/>
                    </a:cubicBezTo>
                    <a:cubicBezTo>
                      <a:pt x="13" y="68"/>
                      <a:pt x="13"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0"/>
                    </a:moveTo>
                    <a:cubicBezTo>
                      <a:pt x="32" y="20"/>
                      <a:pt x="32" y="20"/>
                      <a:pt x="32" y="20"/>
                    </a:cubicBezTo>
                    <a:cubicBezTo>
                      <a:pt x="32" y="20"/>
                      <a:pt x="32" y="20"/>
                      <a:pt x="32" y="20"/>
                    </a:cubicBezTo>
                    <a:moveTo>
                      <a:pt x="32" y="20"/>
                    </a:moveTo>
                    <a:cubicBezTo>
                      <a:pt x="32" y="20"/>
                      <a:pt x="32" y="20"/>
                      <a:pt x="32" y="20"/>
                    </a:cubicBezTo>
                    <a:cubicBezTo>
                      <a:pt x="32" y="20"/>
                      <a:pt x="32" y="20"/>
                      <a:pt x="32" y="20"/>
                    </a:cubicBezTo>
                    <a:moveTo>
                      <a:pt x="27" y="13"/>
                    </a:moveTo>
                    <a:cubicBezTo>
                      <a:pt x="29" y="15"/>
                      <a:pt x="31" y="17"/>
                      <a:pt x="32" y="20"/>
                    </a:cubicBezTo>
                    <a:cubicBezTo>
                      <a:pt x="31" y="18"/>
                      <a:pt x="29" y="15"/>
                      <a:pt x="27" y="13"/>
                    </a:cubicBezTo>
                    <a:moveTo>
                      <a:pt x="27" y="13"/>
                    </a:moveTo>
                    <a:cubicBezTo>
                      <a:pt x="27" y="13"/>
                      <a:pt x="27" y="13"/>
                      <a:pt x="27" y="13"/>
                    </a:cubicBezTo>
                    <a:cubicBezTo>
                      <a:pt x="27" y="13"/>
                      <a:pt x="27" y="13"/>
                      <a:pt x="27" y="13"/>
                    </a:cubicBezTo>
                    <a:moveTo>
                      <a:pt x="27" y="13"/>
                    </a:moveTo>
                    <a:cubicBezTo>
                      <a:pt x="27" y="13"/>
                      <a:pt x="27" y="13"/>
                      <a:pt x="27" y="13"/>
                    </a:cubicBezTo>
                    <a:cubicBezTo>
                      <a:pt x="27" y="13"/>
                      <a:pt x="27" y="13"/>
                      <a:pt x="27" y="13"/>
                    </a:cubicBezTo>
                    <a:moveTo>
                      <a:pt x="13" y="3"/>
                    </a:moveTo>
                    <a:cubicBezTo>
                      <a:pt x="17" y="4"/>
                      <a:pt x="22" y="7"/>
                      <a:pt x="25" y="10"/>
                    </a:cubicBezTo>
                    <a:cubicBezTo>
                      <a:pt x="25" y="10"/>
                      <a:pt x="25" y="10"/>
                      <a:pt x="25" y="10"/>
                    </a:cubicBezTo>
                    <a:cubicBezTo>
                      <a:pt x="21" y="7"/>
                      <a:pt x="17" y="4"/>
                      <a:pt x="13" y="3"/>
                    </a:cubicBezTo>
                    <a:moveTo>
                      <a:pt x="13" y="2"/>
                    </a:moveTo>
                    <a:cubicBezTo>
                      <a:pt x="13" y="2"/>
                      <a:pt x="13" y="2"/>
                      <a:pt x="13" y="3"/>
                    </a:cubicBezTo>
                    <a:cubicBezTo>
                      <a:pt x="13" y="2"/>
                      <a:pt x="13" y="2"/>
                      <a:pt x="13" y="2"/>
                    </a:cubicBezTo>
                    <a:moveTo>
                      <a:pt x="3" y="0"/>
                    </a:moveTo>
                    <a:cubicBezTo>
                      <a:pt x="3" y="0"/>
                      <a:pt x="3" y="0"/>
                      <a:pt x="3" y="0"/>
                    </a:cubicBezTo>
                    <a:cubicBezTo>
                      <a:pt x="3" y="0"/>
                      <a:pt x="3" y="0"/>
                      <a:pt x="3" y="0"/>
                    </a:cubicBezTo>
                    <a:moveTo>
                      <a:pt x="0" y="0"/>
                    </a:moveTo>
                    <a:cubicBezTo>
                      <a:pt x="0" y="0"/>
                      <a:pt x="0" y="0"/>
                      <a:pt x="0" y="0"/>
                    </a:cubicBezTo>
                    <a:cubicBezTo>
                      <a:pt x="0" y="0"/>
                      <a:pt x="0" y="0"/>
                      <a:pt x="0" y="0"/>
                    </a:cubicBezTo>
                    <a:cubicBezTo>
                      <a:pt x="1" y="0"/>
                      <a:pt x="2" y="0"/>
                      <a:pt x="3" y="0"/>
                    </a:cubicBezTo>
                    <a:cubicBezTo>
                      <a:pt x="2" y="0"/>
                      <a:pt x="1" y="0"/>
                      <a:pt x="0" y="0"/>
                    </a:cubicBezTo>
                  </a:path>
                </a:pathLst>
              </a:custGeom>
              <a:solidFill>
                <a:srgbClr val="308F1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18" name="Freeform 64"/>
              <p:cNvSpPr>
                <a:spLocks/>
              </p:cNvSpPr>
              <p:nvPr/>
            </p:nvSpPr>
            <p:spPr bwMode="auto">
              <a:xfrm>
                <a:off x="8430709" y="1096964"/>
                <a:ext cx="150813" cy="123825"/>
              </a:xfrm>
              <a:custGeom>
                <a:avLst/>
                <a:gdLst>
                  <a:gd name="T0" fmla="*/ 87682 w 86"/>
                  <a:gd name="T1" fmla="*/ 0 h 71"/>
                  <a:gd name="T2" fmla="*/ 87682 w 86"/>
                  <a:gd name="T3" fmla="*/ 0 h 71"/>
                  <a:gd name="T4" fmla="*/ 43841 w 86"/>
                  <a:gd name="T5" fmla="*/ 19184 h 71"/>
                  <a:gd name="T6" fmla="*/ 0 w 86"/>
                  <a:gd name="T7" fmla="*/ 62785 h 71"/>
                  <a:gd name="T8" fmla="*/ 43841 w 86"/>
                  <a:gd name="T9" fmla="*/ 106385 h 71"/>
                  <a:gd name="T10" fmla="*/ 87682 w 86"/>
                  <a:gd name="T11" fmla="*/ 123825 h 71"/>
                  <a:gd name="T12" fmla="*/ 87682 w 86"/>
                  <a:gd name="T13" fmla="*/ 123825 h 71"/>
                  <a:gd name="T14" fmla="*/ 91189 w 86"/>
                  <a:gd name="T15" fmla="*/ 123825 h 71"/>
                  <a:gd name="T16" fmla="*/ 91189 w 86"/>
                  <a:gd name="T17" fmla="*/ 123825 h 71"/>
                  <a:gd name="T18" fmla="*/ 92943 w 86"/>
                  <a:gd name="T19" fmla="*/ 123825 h 71"/>
                  <a:gd name="T20" fmla="*/ 92943 w 86"/>
                  <a:gd name="T21" fmla="*/ 123825 h 71"/>
                  <a:gd name="T22" fmla="*/ 92943 w 86"/>
                  <a:gd name="T23" fmla="*/ 123825 h 71"/>
                  <a:gd name="T24" fmla="*/ 110479 w 86"/>
                  <a:gd name="T25" fmla="*/ 120337 h 71"/>
                  <a:gd name="T26" fmla="*/ 110479 w 86"/>
                  <a:gd name="T27" fmla="*/ 120337 h 71"/>
                  <a:gd name="T28" fmla="*/ 110479 w 86"/>
                  <a:gd name="T29" fmla="*/ 118593 h 71"/>
                  <a:gd name="T30" fmla="*/ 112233 w 86"/>
                  <a:gd name="T31" fmla="*/ 118593 h 71"/>
                  <a:gd name="T32" fmla="*/ 112233 w 86"/>
                  <a:gd name="T33" fmla="*/ 118593 h 71"/>
                  <a:gd name="T34" fmla="*/ 131523 w 86"/>
                  <a:gd name="T35" fmla="*/ 106385 h 71"/>
                  <a:gd name="T36" fmla="*/ 131523 w 86"/>
                  <a:gd name="T37" fmla="*/ 106385 h 71"/>
                  <a:gd name="T38" fmla="*/ 131523 w 86"/>
                  <a:gd name="T39" fmla="*/ 106385 h 71"/>
                  <a:gd name="T40" fmla="*/ 131523 w 86"/>
                  <a:gd name="T41" fmla="*/ 106385 h 71"/>
                  <a:gd name="T42" fmla="*/ 131523 w 86"/>
                  <a:gd name="T43" fmla="*/ 106385 h 71"/>
                  <a:gd name="T44" fmla="*/ 131523 w 86"/>
                  <a:gd name="T45" fmla="*/ 106385 h 71"/>
                  <a:gd name="T46" fmla="*/ 131523 w 86"/>
                  <a:gd name="T47" fmla="*/ 106385 h 71"/>
                  <a:gd name="T48" fmla="*/ 131523 w 86"/>
                  <a:gd name="T49" fmla="*/ 106385 h 71"/>
                  <a:gd name="T50" fmla="*/ 131523 w 86"/>
                  <a:gd name="T51" fmla="*/ 106385 h 71"/>
                  <a:gd name="T52" fmla="*/ 133277 w 86"/>
                  <a:gd name="T53" fmla="*/ 104641 h 71"/>
                  <a:gd name="T54" fmla="*/ 133277 w 86"/>
                  <a:gd name="T55" fmla="*/ 104641 h 71"/>
                  <a:gd name="T56" fmla="*/ 133277 w 86"/>
                  <a:gd name="T57" fmla="*/ 104641 h 71"/>
                  <a:gd name="T58" fmla="*/ 133277 w 86"/>
                  <a:gd name="T59" fmla="*/ 104641 h 71"/>
                  <a:gd name="T60" fmla="*/ 133277 w 86"/>
                  <a:gd name="T61" fmla="*/ 104641 h 71"/>
                  <a:gd name="T62" fmla="*/ 133277 w 86"/>
                  <a:gd name="T63" fmla="*/ 104641 h 71"/>
                  <a:gd name="T64" fmla="*/ 133277 w 86"/>
                  <a:gd name="T65" fmla="*/ 104641 h 71"/>
                  <a:gd name="T66" fmla="*/ 145552 w 86"/>
                  <a:gd name="T67" fmla="*/ 87201 h 71"/>
                  <a:gd name="T68" fmla="*/ 145552 w 86"/>
                  <a:gd name="T69" fmla="*/ 87201 h 71"/>
                  <a:gd name="T70" fmla="*/ 145552 w 86"/>
                  <a:gd name="T71" fmla="*/ 87201 h 71"/>
                  <a:gd name="T72" fmla="*/ 145552 w 86"/>
                  <a:gd name="T73" fmla="*/ 87201 h 71"/>
                  <a:gd name="T74" fmla="*/ 145552 w 86"/>
                  <a:gd name="T75" fmla="*/ 87201 h 71"/>
                  <a:gd name="T76" fmla="*/ 150813 w 86"/>
                  <a:gd name="T77" fmla="*/ 62785 h 71"/>
                  <a:gd name="T78" fmla="*/ 143798 w 86"/>
                  <a:gd name="T79" fmla="*/ 34880 h 71"/>
                  <a:gd name="T80" fmla="*/ 143798 w 86"/>
                  <a:gd name="T81" fmla="*/ 34880 h 71"/>
                  <a:gd name="T82" fmla="*/ 143798 w 86"/>
                  <a:gd name="T83" fmla="*/ 34880 h 71"/>
                  <a:gd name="T84" fmla="*/ 143798 w 86"/>
                  <a:gd name="T85" fmla="*/ 34880 h 71"/>
                  <a:gd name="T86" fmla="*/ 143798 w 86"/>
                  <a:gd name="T87" fmla="*/ 34880 h 71"/>
                  <a:gd name="T88" fmla="*/ 135030 w 86"/>
                  <a:gd name="T89" fmla="*/ 22672 h 71"/>
                  <a:gd name="T90" fmla="*/ 135030 w 86"/>
                  <a:gd name="T91" fmla="*/ 22672 h 71"/>
                  <a:gd name="T92" fmla="*/ 135030 w 86"/>
                  <a:gd name="T93" fmla="*/ 22672 h 71"/>
                  <a:gd name="T94" fmla="*/ 135030 w 86"/>
                  <a:gd name="T95" fmla="*/ 22672 h 71"/>
                  <a:gd name="T96" fmla="*/ 135030 w 86"/>
                  <a:gd name="T97" fmla="*/ 22672 h 71"/>
                  <a:gd name="T98" fmla="*/ 131523 w 86"/>
                  <a:gd name="T99" fmla="*/ 19184 h 71"/>
                  <a:gd name="T100" fmla="*/ 131523 w 86"/>
                  <a:gd name="T101" fmla="*/ 17440 h 71"/>
                  <a:gd name="T102" fmla="*/ 110479 w 86"/>
                  <a:gd name="T103" fmla="*/ 5232 h 71"/>
                  <a:gd name="T104" fmla="*/ 110479 w 86"/>
                  <a:gd name="T105" fmla="*/ 5232 h 71"/>
                  <a:gd name="T106" fmla="*/ 110479 w 86"/>
                  <a:gd name="T107" fmla="*/ 3488 h 71"/>
                  <a:gd name="T108" fmla="*/ 92943 w 86"/>
                  <a:gd name="T109" fmla="*/ 0 h 71"/>
                  <a:gd name="T110" fmla="*/ 92943 w 86"/>
                  <a:gd name="T111" fmla="*/ 0 h 71"/>
                  <a:gd name="T112" fmla="*/ 92943 w 86"/>
                  <a:gd name="T113" fmla="*/ 0 h 71"/>
                  <a:gd name="T114" fmla="*/ 87682 w 86"/>
                  <a:gd name="T115" fmla="*/ 0 h 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7"/>
                      <a:pt x="41" y="71"/>
                      <a:pt x="50" y="71"/>
                    </a:cubicBezTo>
                    <a:cubicBezTo>
                      <a:pt x="50" y="71"/>
                      <a:pt x="50" y="71"/>
                      <a:pt x="50" y="71"/>
                    </a:cubicBezTo>
                    <a:cubicBezTo>
                      <a:pt x="51" y="71"/>
                      <a:pt x="52" y="71"/>
                      <a:pt x="52" y="71"/>
                    </a:cubicBezTo>
                    <a:cubicBezTo>
                      <a:pt x="52" y="71"/>
                      <a:pt x="52" y="71"/>
                      <a:pt x="52" y="71"/>
                    </a:cubicBezTo>
                    <a:cubicBezTo>
                      <a:pt x="52" y="71"/>
                      <a:pt x="53" y="71"/>
                      <a:pt x="53" y="71"/>
                    </a:cubicBezTo>
                    <a:cubicBezTo>
                      <a:pt x="53" y="71"/>
                      <a:pt x="53" y="71"/>
                      <a:pt x="53" y="71"/>
                    </a:cubicBezTo>
                    <a:cubicBezTo>
                      <a:pt x="53" y="71"/>
                      <a:pt x="53" y="71"/>
                      <a:pt x="53" y="71"/>
                    </a:cubicBezTo>
                    <a:cubicBezTo>
                      <a:pt x="56" y="71"/>
                      <a:pt x="60" y="70"/>
                      <a:pt x="63" y="69"/>
                    </a:cubicBezTo>
                    <a:cubicBezTo>
                      <a:pt x="63" y="69"/>
                      <a:pt x="63" y="69"/>
                      <a:pt x="63" y="69"/>
                    </a:cubicBezTo>
                    <a:cubicBezTo>
                      <a:pt x="63" y="68"/>
                      <a:pt x="63" y="68"/>
                      <a:pt x="63" y="68"/>
                    </a:cubicBezTo>
                    <a:cubicBezTo>
                      <a:pt x="63" y="68"/>
                      <a:pt x="63"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0"/>
                      <a:pt x="86" y="36"/>
                    </a:cubicBezTo>
                    <a:cubicBezTo>
                      <a:pt x="86" y="30"/>
                      <a:pt x="85" y="25"/>
                      <a:pt x="82" y="20"/>
                    </a:cubicBezTo>
                    <a:cubicBezTo>
                      <a:pt x="82" y="20"/>
                      <a:pt x="82" y="20"/>
                      <a:pt x="82" y="20"/>
                    </a:cubicBezTo>
                    <a:cubicBezTo>
                      <a:pt x="82" y="20"/>
                      <a:pt x="82" y="20"/>
                      <a:pt x="82" y="20"/>
                    </a:cubicBezTo>
                    <a:cubicBezTo>
                      <a:pt x="82" y="20"/>
                      <a:pt x="82" y="20"/>
                      <a:pt x="82" y="20"/>
                    </a:cubicBezTo>
                    <a:cubicBezTo>
                      <a:pt x="82" y="20"/>
                      <a:pt x="82" y="20"/>
                      <a:pt x="82" y="20"/>
                    </a:cubicBezTo>
                    <a:cubicBezTo>
                      <a:pt x="81" y="17"/>
                      <a:pt x="79" y="15"/>
                      <a:pt x="77" y="13"/>
                    </a:cubicBezTo>
                    <a:cubicBezTo>
                      <a:pt x="77" y="13"/>
                      <a:pt x="77" y="13"/>
                      <a:pt x="77" y="13"/>
                    </a:cubicBezTo>
                    <a:cubicBezTo>
                      <a:pt x="77" y="13"/>
                      <a:pt x="77" y="13"/>
                      <a:pt x="77" y="13"/>
                    </a:cubicBezTo>
                    <a:cubicBezTo>
                      <a:pt x="77" y="13"/>
                      <a:pt x="77" y="13"/>
                      <a:pt x="77" y="13"/>
                    </a:cubicBezTo>
                    <a:cubicBezTo>
                      <a:pt x="77" y="13"/>
                      <a:pt x="77" y="13"/>
                      <a:pt x="77" y="13"/>
                    </a:cubicBezTo>
                    <a:cubicBezTo>
                      <a:pt x="77" y="12"/>
                      <a:pt x="76" y="11"/>
                      <a:pt x="75" y="11"/>
                    </a:cubicBezTo>
                    <a:cubicBezTo>
                      <a:pt x="75" y="10"/>
                      <a:pt x="75" y="10"/>
                      <a:pt x="75" y="10"/>
                    </a:cubicBezTo>
                    <a:cubicBezTo>
                      <a:pt x="72" y="7"/>
                      <a:pt x="67" y="4"/>
                      <a:pt x="63" y="3"/>
                    </a:cubicBezTo>
                    <a:cubicBezTo>
                      <a:pt x="63" y="3"/>
                      <a:pt x="63" y="3"/>
                      <a:pt x="63" y="3"/>
                    </a:cubicBezTo>
                    <a:cubicBezTo>
                      <a:pt x="63" y="2"/>
                      <a:pt x="63" y="2"/>
                      <a:pt x="63" y="2"/>
                    </a:cubicBezTo>
                    <a:cubicBezTo>
                      <a:pt x="60" y="1"/>
                      <a:pt x="57" y="1"/>
                      <a:pt x="53" y="0"/>
                    </a:cubicBezTo>
                    <a:cubicBezTo>
                      <a:pt x="53" y="0"/>
                      <a:pt x="53" y="0"/>
                      <a:pt x="53" y="0"/>
                    </a:cubicBezTo>
                    <a:cubicBezTo>
                      <a:pt x="53" y="0"/>
                      <a:pt x="53" y="0"/>
                      <a:pt x="53" y="0"/>
                    </a:cubicBezTo>
                    <a:cubicBezTo>
                      <a:pt x="52" y="0"/>
                      <a:pt x="51" y="0"/>
                      <a:pt x="50" y="0"/>
                    </a:cubicBezTo>
                  </a:path>
                </a:pathLst>
              </a:custGeom>
              <a:solidFill>
                <a:srgbClr val="156B06"/>
              </a:solidFill>
              <a:ln w="9525">
                <a:solidFill>
                  <a:srgbClr val="156B06"/>
                </a:solidFill>
                <a:round/>
                <a:headEnd/>
                <a:tailEnd/>
              </a:ln>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sp>
          <p:nvSpPr>
            <p:cNvPr id="308" name="Rectangle 307"/>
            <p:cNvSpPr/>
            <p:nvPr/>
          </p:nvSpPr>
          <p:spPr>
            <a:xfrm>
              <a:off x="1300388" y="2262416"/>
              <a:ext cx="656175" cy="625742"/>
            </a:xfrm>
            <a:prstGeom prst="rect">
              <a:avLst/>
            </a:prstGeom>
            <a:solidFill>
              <a:srgbClr val="FFFFFF"/>
            </a:solid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sp>
        <p:nvSpPr>
          <p:cNvPr id="319" name="Rectangle 318"/>
          <p:cNvSpPr/>
          <p:nvPr/>
        </p:nvSpPr>
        <p:spPr>
          <a:xfrm>
            <a:off x="3457575" y="2547779"/>
            <a:ext cx="2700338" cy="3883025"/>
          </a:xfrm>
          <a:prstGeom prst="rect">
            <a:avLst/>
          </a:prstGeom>
          <a:solidFill>
            <a:srgbClr val="00BCEB">
              <a:lumMod val="20000"/>
              <a:lumOff val="80000"/>
            </a:srgbClr>
          </a:solidFill>
          <a:ln w="9525"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sp>
        <p:nvSpPr>
          <p:cNvPr id="320" name="Rectangle 319"/>
          <p:cNvSpPr/>
          <p:nvPr/>
        </p:nvSpPr>
        <p:spPr>
          <a:xfrm>
            <a:off x="3457575" y="2279492"/>
            <a:ext cx="2700338" cy="401637"/>
          </a:xfrm>
          <a:prstGeom prst="rect">
            <a:avLst/>
          </a:prstGeom>
          <a:solidFill>
            <a:srgbClr val="00BCEB"/>
          </a:solidFill>
          <a:ln w="38100" cap="flat" cmpd="sng" algn="ctr">
            <a:noFill/>
            <a:prstDash val="solid"/>
          </a:ln>
          <a:effectLst/>
        </p:spPr>
        <p:txBody>
          <a:bodyPr tIns="121920" bIns="121920" anchor="ctr"/>
          <a:lstStyle/>
          <a:p>
            <a:pPr marL="0" marR="0" lvl="0" indent="0" defTabSz="609013"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a:ln>
                  <a:noFill/>
                </a:ln>
                <a:solidFill>
                  <a:srgbClr val="FFFFFF"/>
                </a:solidFill>
                <a:effectLst/>
                <a:uLnTx/>
                <a:uFillTx/>
                <a:latin typeface="CiscoSansTT ExtraLight"/>
                <a:ea typeface="+mn-ea"/>
                <a:cs typeface="+mn-cs"/>
              </a:rPr>
              <a:t>Security Events</a:t>
            </a:r>
            <a:endParaRPr kumimoji="0" lang="en-US" sz="1600" b="1" i="0" u="none" strike="noStrike" kern="0" cap="none" spc="0" normalizeH="0" baseline="0" noProof="0" dirty="0">
              <a:ln>
                <a:noFill/>
              </a:ln>
              <a:solidFill>
                <a:srgbClr val="FFFFFF"/>
              </a:solidFill>
              <a:effectLst/>
              <a:uLnTx/>
              <a:uFillTx/>
              <a:latin typeface="CiscoSansTT ExtraLight"/>
              <a:ea typeface="+mn-ea"/>
              <a:cs typeface="+mn-cs"/>
            </a:endParaRPr>
          </a:p>
        </p:txBody>
      </p:sp>
      <p:sp>
        <p:nvSpPr>
          <p:cNvPr id="321" name="Rectangle 9"/>
          <p:cNvSpPr>
            <a:spLocks noChangeArrowheads="1"/>
          </p:cNvSpPr>
          <p:nvPr/>
        </p:nvSpPr>
        <p:spPr bwMode="auto">
          <a:xfrm>
            <a:off x="728663" y="2257267"/>
            <a:ext cx="2030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8013">
              <a:defRPr>
                <a:solidFill>
                  <a:schemeClr val="tx1"/>
                </a:solidFill>
                <a:latin typeface="CiscoSansTT ExtraLight" charset="0"/>
              </a:defRPr>
            </a:lvl1pPr>
            <a:lvl2pPr marL="742950" indent="-285750" defTabSz="608013">
              <a:defRPr>
                <a:solidFill>
                  <a:schemeClr val="tx1"/>
                </a:solidFill>
                <a:latin typeface="CiscoSansTT ExtraLight" charset="0"/>
              </a:defRPr>
            </a:lvl2pPr>
            <a:lvl3pPr marL="1143000" indent="-228600" defTabSz="608013">
              <a:defRPr>
                <a:solidFill>
                  <a:schemeClr val="tx1"/>
                </a:solidFill>
                <a:latin typeface="CiscoSansTT ExtraLight" charset="0"/>
              </a:defRPr>
            </a:lvl3pPr>
            <a:lvl4pPr marL="1600200" indent="-228600" defTabSz="608013">
              <a:defRPr>
                <a:solidFill>
                  <a:schemeClr val="tx1"/>
                </a:solidFill>
                <a:latin typeface="CiscoSansTT ExtraLight" charset="0"/>
              </a:defRPr>
            </a:lvl4pPr>
            <a:lvl5pPr marL="2057400" indent="-228600" defTabSz="608013">
              <a:defRPr>
                <a:solidFill>
                  <a:schemeClr val="tx1"/>
                </a:solidFill>
                <a:latin typeface="CiscoSansTT ExtraLight" charset="0"/>
              </a:defRPr>
            </a:lvl5pPr>
            <a:lvl6pPr marL="2514600" indent="-228600" defTabSz="608013" fontAlgn="base">
              <a:spcBef>
                <a:spcPct val="0"/>
              </a:spcBef>
              <a:spcAft>
                <a:spcPct val="0"/>
              </a:spcAft>
              <a:defRPr>
                <a:solidFill>
                  <a:schemeClr val="tx1"/>
                </a:solidFill>
                <a:latin typeface="CiscoSansTT ExtraLight" charset="0"/>
              </a:defRPr>
            </a:lvl6pPr>
            <a:lvl7pPr marL="2971800" indent="-228600" defTabSz="608013" fontAlgn="base">
              <a:spcBef>
                <a:spcPct val="0"/>
              </a:spcBef>
              <a:spcAft>
                <a:spcPct val="0"/>
              </a:spcAft>
              <a:defRPr>
                <a:solidFill>
                  <a:schemeClr val="tx1"/>
                </a:solidFill>
                <a:latin typeface="CiscoSansTT ExtraLight" charset="0"/>
              </a:defRPr>
            </a:lvl7pPr>
            <a:lvl8pPr marL="3429000" indent="-228600" defTabSz="608013" fontAlgn="base">
              <a:spcBef>
                <a:spcPct val="0"/>
              </a:spcBef>
              <a:spcAft>
                <a:spcPct val="0"/>
              </a:spcAft>
              <a:defRPr>
                <a:solidFill>
                  <a:schemeClr val="tx1"/>
                </a:solidFill>
                <a:latin typeface="CiscoSansTT ExtraLight" charset="0"/>
              </a:defRPr>
            </a:lvl8pPr>
            <a:lvl9pPr marL="3886200" indent="-228600" defTabSz="608013" fontAlgn="base">
              <a:spcBef>
                <a:spcPct val="0"/>
              </a:spcBef>
              <a:spcAft>
                <a:spcPct val="0"/>
              </a:spcAft>
              <a:defRPr>
                <a:solidFill>
                  <a:schemeClr val="tx1"/>
                </a:solidFill>
                <a:latin typeface="CiscoSansTT ExtraLight" charset="0"/>
              </a:defRPr>
            </a:lvl9pPr>
          </a:lstStyle>
          <a:p>
            <a:pPr algn="ctr" fontAlgn="base">
              <a:spcBef>
                <a:spcPct val="0"/>
              </a:spcBef>
              <a:spcAft>
                <a:spcPct val="0"/>
              </a:spcAft>
              <a:defRPr/>
            </a:pPr>
            <a:r>
              <a:rPr lang="en-US" altLang="x-none" sz="1600" dirty="0">
                <a:solidFill>
                  <a:schemeClr val="bg1"/>
                </a:solidFill>
                <a:ea typeface="ＭＳ Ｐゴシック" charset="-128"/>
                <a:cs typeface="ＭＳ Ｐゴシック" charset="-128"/>
              </a:rPr>
              <a:t>Collect and</a:t>
            </a:r>
            <a:br>
              <a:rPr lang="en-US" altLang="x-none" sz="1600" dirty="0">
                <a:solidFill>
                  <a:schemeClr val="bg1"/>
                </a:solidFill>
                <a:ea typeface="ＭＳ Ｐゴシック" charset="-128"/>
                <a:cs typeface="ＭＳ Ｐゴシック" charset="-128"/>
              </a:rPr>
            </a:br>
            <a:r>
              <a:rPr lang="en-US" altLang="x-none" sz="1600" dirty="0">
                <a:solidFill>
                  <a:schemeClr val="bg1"/>
                </a:solidFill>
                <a:ea typeface="ＭＳ Ｐゴシック" charset="-128"/>
                <a:cs typeface="ＭＳ Ｐゴシック" charset="-128"/>
              </a:rPr>
              <a:t>Analyze Flows</a:t>
            </a:r>
          </a:p>
        </p:txBody>
      </p:sp>
      <p:cxnSp>
        <p:nvCxnSpPr>
          <p:cNvPr id="322" name="Straight Connector 321"/>
          <p:cNvCxnSpPr/>
          <p:nvPr/>
        </p:nvCxnSpPr>
        <p:spPr>
          <a:xfrm>
            <a:off x="1381125" y="3349467"/>
            <a:ext cx="776288" cy="0"/>
          </a:xfrm>
          <a:prstGeom prst="line">
            <a:avLst/>
          </a:prstGeom>
          <a:noFill/>
          <a:ln w="19050" cap="flat" cmpd="sng" algn="ctr">
            <a:solidFill>
              <a:srgbClr val="6EBE4A">
                <a:lumMod val="50000"/>
              </a:srgbClr>
            </a:solidFill>
            <a:prstDash val="solid"/>
            <a:headEnd type="triangle"/>
            <a:tailEnd type="triangle"/>
          </a:ln>
          <a:effectLst/>
        </p:spPr>
      </p:cxnSp>
      <p:cxnSp>
        <p:nvCxnSpPr>
          <p:cNvPr id="323" name="Straight Connector 322"/>
          <p:cNvCxnSpPr/>
          <p:nvPr/>
        </p:nvCxnSpPr>
        <p:spPr>
          <a:xfrm>
            <a:off x="1250950" y="3732054"/>
            <a:ext cx="777875" cy="0"/>
          </a:xfrm>
          <a:prstGeom prst="line">
            <a:avLst/>
          </a:prstGeom>
          <a:noFill/>
          <a:ln w="19050" cap="flat" cmpd="sng" algn="ctr">
            <a:solidFill>
              <a:srgbClr val="00BCEB"/>
            </a:solidFill>
            <a:prstDash val="solid"/>
            <a:headEnd type="triangle"/>
            <a:tailEnd type="triangle"/>
          </a:ln>
          <a:effectLst/>
        </p:spPr>
      </p:cxnSp>
      <p:cxnSp>
        <p:nvCxnSpPr>
          <p:cNvPr id="324" name="Straight Connector 323"/>
          <p:cNvCxnSpPr/>
          <p:nvPr/>
        </p:nvCxnSpPr>
        <p:spPr>
          <a:xfrm>
            <a:off x="1423988" y="3887629"/>
            <a:ext cx="776287" cy="0"/>
          </a:xfrm>
          <a:prstGeom prst="line">
            <a:avLst/>
          </a:prstGeom>
          <a:noFill/>
          <a:ln w="9525" cap="flat" cmpd="sng" algn="ctr">
            <a:solidFill>
              <a:srgbClr val="00BCEB"/>
            </a:solidFill>
            <a:prstDash val="dash"/>
            <a:headEnd type="triangle"/>
            <a:tailEnd type="triangle"/>
          </a:ln>
          <a:effectLst/>
        </p:spPr>
      </p:cxnSp>
      <p:cxnSp>
        <p:nvCxnSpPr>
          <p:cNvPr id="325" name="Straight Connector 324"/>
          <p:cNvCxnSpPr/>
          <p:nvPr/>
        </p:nvCxnSpPr>
        <p:spPr>
          <a:xfrm>
            <a:off x="1497013" y="4198779"/>
            <a:ext cx="776287" cy="0"/>
          </a:xfrm>
          <a:prstGeom prst="line">
            <a:avLst/>
          </a:prstGeom>
          <a:noFill/>
          <a:ln w="19050" cap="flat" cmpd="sng" algn="ctr">
            <a:solidFill>
              <a:srgbClr val="6EBE4A">
                <a:lumMod val="50000"/>
              </a:srgbClr>
            </a:solidFill>
            <a:prstDash val="solid"/>
            <a:headEnd type="triangle"/>
            <a:tailEnd type="triangle"/>
          </a:ln>
          <a:effectLst/>
        </p:spPr>
      </p:cxnSp>
      <p:cxnSp>
        <p:nvCxnSpPr>
          <p:cNvPr id="326" name="Straight Connector 325"/>
          <p:cNvCxnSpPr/>
          <p:nvPr/>
        </p:nvCxnSpPr>
        <p:spPr>
          <a:xfrm>
            <a:off x="1320800" y="4367054"/>
            <a:ext cx="777875" cy="0"/>
          </a:xfrm>
          <a:prstGeom prst="line">
            <a:avLst/>
          </a:prstGeom>
          <a:noFill/>
          <a:ln w="9525" cap="flat" cmpd="sng" algn="ctr">
            <a:solidFill>
              <a:srgbClr val="282828">
                <a:lumMod val="60000"/>
                <a:lumOff val="40000"/>
              </a:srgbClr>
            </a:solidFill>
            <a:prstDash val="dash"/>
            <a:headEnd type="triangle"/>
            <a:tailEnd type="triangle"/>
          </a:ln>
          <a:effectLst/>
        </p:spPr>
      </p:cxnSp>
      <p:cxnSp>
        <p:nvCxnSpPr>
          <p:cNvPr id="327" name="Straight Connector 326"/>
          <p:cNvCxnSpPr/>
          <p:nvPr/>
        </p:nvCxnSpPr>
        <p:spPr>
          <a:xfrm>
            <a:off x="1282700" y="3220879"/>
            <a:ext cx="776288" cy="0"/>
          </a:xfrm>
          <a:prstGeom prst="line">
            <a:avLst/>
          </a:prstGeom>
          <a:noFill/>
          <a:ln w="9525" cap="flat" cmpd="sng" algn="ctr">
            <a:solidFill>
              <a:srgbClr val="282828">
                <a:lumMod val="60000"/>
                <a:lumOff val="40000"/>
              </a:srgbClr>
            </a:solidFill>
            <a:prstDash val="dash"/>
            <a:headEnd type="triangle"/>
            <a:tailEnd type="triangle"/>
          </a:ln>
          <a:effectLst/>
        </p:spPr>
      </p:cxnSp>
      <p:cxnSp>
        <p:nvCxnSpPr>
          <p:cNvPr id="328" name="Straight Connector 327"/>
          <p:cNvCxnSpPr/>
          <p:nvPr/>
        </p:nvCxnSpPr>
        <p:spPr>
          <a:xfrm>
            <a:off x="1381125" y="3609817"/>
            <a:ext cx="776288" cy="0"/>
          </a:xfrm>
          <a:prstGeom prst="line">
            <a:avLst/>
          </a:prstGeom>
          <a:noFill/>
          <a:ln w="15875" cap="flat" cmpd="sng" algn="ctr">
            <a:solidFill>
              <a:srgbClr val="00BCEB"/>
            </a:solidFill>
            <a:prstDash val="sysDot"/>
            <a:headEnd type="triangle"/>
            <a:tailEnd type="triangle"/>
          </a:ln>
          <a:effectLst/>
        </p:spPr>
      </p:cxnSp>
      <p:cxnSp>
        <p:nvCxnSpPr>
          <p:cNvPr id="329" name="Straight Connector 328"/>
          <p:cNvCxnSpPr/>
          <p:nvPr/>
        </p:nvCxnSpPr>
        <p:spPr>
          <a:xfrm>
            <a:off x="1277938" y="4089242"/>
            <a:ext cx="776287" cy="0"/>
          </a:xfrm>
          <a:prstGeom prst="line">
            <a:avLst/>
          </a:prstGeom>
          <a:noFill/>
          <a:ln w="15875" cap="flat" cmpd="sng" algn="ctr">
            <a:solidFill>
              <a:srgbClr val="6EBE4A"/>
            </a:solidFill>
            <a:prstDash val="sysDot"/>
            <a:headEnd type="triangle"/>
            <a:tailEnd type="triangle"/>
          </a:ln>
          <a:effectLst/>
        </p:spPr>
      </p:cxnSp>
      <p:cxnSp>
        <p:nvCxnSpPr>
          <p:cNvPr id="330" name="Straight Connector 329"/>
          <p:cNvCxnSpPr/>
          <p:nvPr/>
        </p:nvCxnSpPr>
        <p:spPr>
          <a:xfrm>
            <a:off x="1423988" y="3119279"/>
            <a:ext cx="776287" cy="0"/>
          </a:xfrm>
          <a:prstGeom prst="line">
            <a:avLst/>
          </a:prstGeom>
          <a:noFill/>
          <a:ln w="15875" cap="flat" cmpd="sng" algn="ctr">
            <a:solidFill>
              <a:srgbClr val="6EBE4A"/>
            </a:solidFill>
            <a:prstDash val="sysDot"/>
            <a:headEnd type="triangle"/>
            <a:tailEnd type="triangle"/>
          </a:ln>
          <a:effectLst/>
        </p:spPr>
      </p:cxnSp>
      <p:sp>
        <p:nvSpPr>
          <p:cNvPr id="331" name="Rectangle 330"/>
          <p:cNvSpPr/>
          <p:nvPr/>
        </p:nvSpPr>
        <p:spPr>
          <a:xfrm>
            <a:off x="1241425" y="3020854"/>
            <a:ext cx="1150938" cy="1601788"/>
          </a:xfrm>
          <a:prstGeom prst="rect">
            <a:avLst/>
          </a:prstGeom>
          <a:no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332" name="Rectangle 236"/>
          <p:cNvSpPr>
            <a:spLocks noChangeArrowheads="1"/>
          </p:cNvSpPr>
          <p:nvPr/>
        </p:nvSpPr>
        <p:spPr bwMode="auto">
          <a:xfrm>
            <a:off x="1241425" y="4509929"/>
            <a:ext cx="1014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8013">
              <a:defRPr>
                <a:solidFill>
                  <a:schemeClr val="tx1"/>
                </a:solidFill>
                <a:latin typeface="CiscoSansTT ExtraLight" charset="0"/>
              </a:defRPr>
            </a:lvl1pPr>
            <a:lvl2pPr marL="742950" indent="-285750" defTabSz="608013">
              <a:defRPr>
                <a:solidFill>
                  <a:schemeClr val="tx1"/>
                </a:solidFill>
                <a:latin typeface="CiscoSansTT ExtraLight" charset="0"/>
              </a:defRPr>
            </a:lvl2pPr>
            <a:lvl3pPr marL="1143000" indent="-228600" defTabSz="608013">
              <a:defRPr>
                <a:solidFill>
                  <a:schemeClr val="tx1"/>
                </a:solidFill>
                <a:latin typeface="CiscoSansTT ExtraLight" charset="0"/>
              </a:defRPr>
            </a:lvl3pPr>
            <a:lvl4pPr marL="1600200" indent="-228600" defTabSz="608013">
              <a:defRPr>
                <a:solidFill>
                  <a:schemeClr val="tx1"/>
                </a:solidFill>
                <a:latin typeface="CiscoSansTT ExtraLight" charset="0"/>
              </a:defRPr>
            </a:lvl4pPr>
            <a:lvl5pPr marL="2057400" indent="-228600" defTabSz="608013">
              <a:defRPr>
                <a:solidFill>
                  <a:schemeClr val="tx1"/>
                </a:solidFill>
                <a:latin typeface="CiscoSansTT ExtraLight" charset="0"/>
              </a:defRPr>
            </a:lvl5pPr>
            <a:lvl6pPr marL="2514600" indent="-228600" defTabSz="608013" fontAlgn="base">
              <a:spcBef>
                <a:spcPct val="0"/>
              </a:spcBef>
              <a:spcAft>
                <a:spcPct val="0"/>
              </a:spcAft>
              <a:defRPr>
                <a:solidFill>
                  <a:schemeClr val="tx1"/>
                </a:solidFill>
                <a:latin typeface="CiscoSansTT ExtraLight" charset="0"/>
              </a:defRPr>
            </a:lvl6pPr>
            <a:lvl7pPr marL="2971800" indent="-228600" defTabSz="608013" fontAlgn="base">
              <a:spcBef>
                <a:spcPct val="0"/>
              </a:spcBef>
              <a:spcAft>
                <a:spcPct val="0"/>
              </a:spcAft>
              <a:defRPr>
                <a:solidFill>
                  <a:schemeClr val="tx1"/>
                </a:solidFill>
                <a:latin typeface="CiscoSansTT ExtraLight" charset="0"/>
              </a:defRPr>
            </a:lvl7pPr>
            <a:lvl8pPr marL="3429000" indent="-228600" defTabSz="608013" fontAlgn="base">
              <a:spcBef>
                <a:spcPct val="0"/>
              </a:spcBef>
              <a:spcAft>
                <a:spcPct val="0"/>
              </a:spcAft>
              <a:defRPr>
                <a:solidFill>
                  <a:schemeClr val="tx1"/>
                </a:solidFill>
                <a:latin typeface="CiscoSansTT ExtraLight" charset="0"/>
              </a:defRPr>
            </a:lvl8pPr>
            <a:lvl9pPr marL="3886200" indent="-228600" defTabSz="608013" fontAlgn="base">
              <a:spcBef>
                <a:spcPct val="0"/>
              </a:spcBef>
              <a:spcAft>
                <a:spcPct val="0"/>
              </a:spcAft>
              <a:defRPr>
                <a:solidFill>
                  <a:schemeClr val="tx1"/>
                </a:solidFill>
                <a:latin typeface="CiscoSansTT ExtraLight" charset="0"/>
              </a:defRPr>
            </a:lvl9pPr>
          </a:lstStyle>
          <a:p>
            <a:pPr algn="ctr" fontAlgn="base">
              <a:spcBef>
                <a:spcPct val="0"/>
              </a:spcBef>
              <a:spcAft>
                <a:spcPct val="0"/>
              </a:spcAft>
              <a:defRPr/>
            </a:pPr>
            <a:r>
              <a:rPr lang="en-US" altLang="x-none" sz="1600" b="1" dirty="0">
                <a:solidFill>
                  <a:schemeClr val="bg1"/>
                </a:solidFill>
                <a:ea typeface="ＭＳ Ｐゴシック" charset="-128"/>
                <a:cs typeface="ＭＳ Ｐゴシック" charset="-128"/>
              </a:rPr>
              <a:t>Flows</a:t>
            </a:r>
          </a:p>
        </p:txBody>
      </p:sp>
      <p:grpSp>
        <p:nvGrpSpPr>
          <p:cNvPr id="333" name="Group 12"/>
          <p:cNvGrpSpPr>
            <a:grpSpLocks/>
          </p:cNvGrpSpPr>
          <p:nvPr/>
        </p:nvGrpSpPr>
        <p:grpSpPr bwMode="auto">
          <a:xfrm>
            <a:off x="739775" y="3538379"/>
            <a:ext cx="450850" cy="450850"/>
            <a:chOff x="326059" y="3119945"/>
            <a:chExt cx="313754" cy="313754"/>
          </a:xfrm>
        </p:grpSpPr>
        <p:sp>
          <p:nvSpPr>
            <p:cNvPr id="334" name="Oval 333"/>
            <p:cNvSpPr/>
            <p:nvPr/>
          </p:nvSpPr>
          <p:spPr>
            <a:xfrm>
              <a:off x="326059" y="3119945"/>
              <a:ext cx="313754" cy="313754"/>
            </a:xfrm>
            <a:prstGeom prst="ellipse">
              <a:avLst/>
            </a:prstGeom>
            <a:solidFill>
              <a:srgbClr val="0F6793"/>
            </a:solid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335" name="Freeform 15"/>
            <p:cNvSpPr>
              <a:spLocks noEditPoints="1"/>
            </p:cNvSpPr>
            <p:nvPr/>
          </p:nvSpPr>
          <p:spPr bwMode="auto">
            <a:xfrm>
              <a:off x="386280" y="3211678"/>
              <a:ext cx="191649" cy="123203"/>
            </a:xfrm>
            <a:custGeom>
              <a:avLst/>
              <a:gdLst>
                <a:gd name="T0" fmla="*/ 149 w 154"/>
                <a:gd name="T1" fmla="*/ 0 h 99"/>
                <a:gd name="T2" fmla="*/ 116 w 154"/>
                <a:gd name="T3" fmla="*/ 0 h 99"/>
                <a:gd name="T4" fmla="*/ 110 w 154"/>
                <a:gd name="T5" fmla="*/ 6 h 99"/>
                <a:gd name="T6" fmla="*/ 110 w 154"/>
                <a:gd name="T7" fmla="*/ 93 h 99"/>
                <a:gd name="T8" fmla="*/ 116 w 154"/>
                <a:gd name="T9" fmla="*/ 99 h 99"/>
                <a:gd name="T10" fmla="*/ 149 w 154"/>
                <a:gd name="T11" fmla="*/ 99 h 99"/>
                <a:gd name="T12" fmla="*/ 154 w 154"/>
                <a:gd name="T13" fmla="*/ 93 h 99"/>
                <a:gd name="T14" fmla="*/ 154 w 154"/>
                <a:gd name="T15" fmla="*/ 6 h 99"/>
                <a:gd name="T16" fmla="*/ 149 w 154"/>
                <a:gd name="T17" fmla="*/ 0 h 99"/>
                <a:gd name="T18" fmla="*/ 115 w 154"/>
                <a:gd name="T19" fmla="*/ 41 h 99"/>
                <a:gd name="T20" fmla="*/ 121 w 154"/>
                <a:gd name="T21" fmla="*/ 41 h 99"/>
                <a:gd name="T22" fmla="*/ 121 w 154"/>
                <a:gd name="T23" fmla="*/ 45 h 99"/>
                <a:gd name="T24" fmla="*/ 115 w 154"/>
                <a:gd name="T25" fmla="*/ 45 h 99"/>
                <a:gd name="T26" fmla="*/ 115 w 154"/>
                <a:gd name="T27" fmla="*/ 41 h 99"/>
                <a:gd name="T28" fmla="*/ 150 w 154"/>
                <a:gd name="T29" fmla="*/ 90 h 99"/>
                <a:gd name="T30" fmla="*/ 115 w 154"/>
                <a:gd name="T31" fmla="*/ 90 h 99"/>
                <a:gd name="T32" fmla="*/ 115 w 154"/>
                <a:gd name="T33" fmla="*/ 85 h 99"/>
                <a:gd name="T34" fmla="*/ 150 w 154"/>
                <a:gd name="T35" fmla="*/ 85 h 99"/>
                <a:gd name="T36" fmla="*/ 150 w 154"/>
                <a:gd name="T37" fmla="*/ 90 h 99"/>
                <a:gd name="T38" fmla="*/ 125 w 154"/>
                <a:gd name="T39" fmla="*/ 45 h 99"/>
                <a:gd name="T40" fmla="*/ 125 w 154"/>
                <a:gd name="T41" fmla="*/ 41 h 99"/>
                <a:gd name="T42" fmla="*/ 130 w 154"/>
                <a:gd name="T43" fmla="*/ 41 h 99"/>
                <a:gd name="T44" fmla="*/ 130 w 154"/>
                <a:gd name="T45" fmla="*/ 45 h 99"/>
                <a:gd name="T46" fmla="*/ 125 w 154"/>
                <a:gd name="T47" fmla="*/ 45 h 99"/>
                <a:gd name="T48" fmla="*/ 150 w 154"/>
                <a:gd name="T49" fmla="*/ 32 h 99"/>
                <a:gd name="T50" fmla="*/ 115 w 154"/>
                <a:gd name="T51" fmla="*/ 32 h 99"/>
                <a:gd name="T52" fmla="*/ 115 w 154"/>
                <a:gd name="T53" fmla="*/ 28 h 99"/>
                <a:gd name="T54" fmla="*/ 150 w 154"/>
                <a:gd name="T55" fmla="*/ 28 h 99"/>
                <a:gd name="T56" fmla="*/ 150 w 154"/>
                <a:gd name="T57" fmla="*/ 32 h 99"/>
                <a:gd name="T58" fmla="*/ 150 w 154"/>
                <a:gd name="T59" fmla="*/ 23 h 99"/>
                <a:gd name="T60" fmla="*/ 115 w 154"/>
                <a:gd name="T61" fmla="*/ 23 h 99"/>
                <a:gd name="T62" fmla="*/ 115 w 154"/>
                <a:gd name="T63" fmla="*/ 18 h 99"/>
                <a:gd name="T64" fmla="*/ 150 w 154"/>
                <a:gd name="T65" fmla="*/ 18 h 99"/>
                <a:gd name="T66" fmla="*/ 150 w 154"/>
                <a:gd name="T67" fmla="*/ 23 h 99"/>
                <a:gd name="T68" fmla="*/ 150 w 154"/>
                <a:gd name="T69" fmla="*/ 14 h 99"/>
                <a:gd name="T70" fmla="*/ 115 w 154"/>
                <a:gd name="T71" fmla="*/ 14 h 99"/>
                <a:gd name="T72" fmla="*/ 115 w 154"/>
                <a:gd name="T73" fmla="*/ 9 h 99"/>
                <a:gd name="T74" fmla="*/ 150 w 154"/>
                <a:gd name="T75" fmla="*/ 9 h 99"/>
                <a:gd name="T76" fmla="*/ 150 w 154"/>
                <a:gd name="T77" fmla="*/ 14 h 99"/>
                <a:gd name="T78" fmla="*/ 96 w 154"/>
                <a:gd name="T79" fmla="*/ 0 h 99"/>
                <a:gd name="T80" fmla="*/ 5 w 154"/>
                <a:gd name="T81" fmla="*/ 0 h 99"/>
                <a:gd name="T82" fmla="*/ 0 w 154"/>
                <a:gd name="T83" fmla="*/ 6 h 99"/>
                <a:gd name="T84" fmla="*/ 0 w 154"/>
                <a:gd name="T85" fmla="*/ 77 h 99"/>
                <a:gd name="T86" fmla="*/ 5 w 154"/>
                <a:gd name="T87" fmla="*/ 83 h 99"/>
                <a:gd name="T88" fmla="*/ 40 w 154"/>
                <a:gd name="T89" fmla="*/ 83 h 99"/>
                <a:gd name="T90" fmla="*/ 40 w 154"/>
                <a:gd name="T91" fmla="*/ 92 h 99"/>
                <a:gd name="T92" fmla="*/ 15 w 154"/>
                <a:gd name="T93" fmla="*/ 99 h 99"/>
                <a:gd name="T94" fmla="*/ 86 w 154"/>
                <a:gd name="T95" fmla="*/ 99 h 99"/>
                <a:gd name="T96" fmla="*/ 61 w 154"/>
                <a:gd name="T97" fmla="*/ 92 h 99"/>
                <a:gd name="T98" fmla="*/ 61 w 154"/>
                <a:gd name="T99" fmla="*/ 83 h 99"/>
                <a:gd name="T100" fmla="*/ 96 w 154"/>
                <a:gd name="T101" fmla="*/ 83 h 99"/>
                <a:gd name="T102" fmla="*/ 101 w 154"/>
                <a:gd name="T103" fmla="*/ 77 h 99"/>
                <a:gd name="T104" fmla="*/ 101 w 154"/>
                <a:gd name="T105" fmla="*/ 6 h 99"/>
                <a:gd name="T106" fmla="*/ 96 w 154"/>
                <a:gd name="T107" fmla="*/ 0 h 99"/>
                <a:gd name="T108" fmla="*/ 93 w 154"/>
                <a:gd name="T109" fmla="*/ 74 h 99"/>
                <a:gd name="T110" fmla="*/ 8 w 154"/>
                <a:gd name="T111" fmla="*/ 74 h 99"/>
                <a:gd name="T112" fmla="*/ 8 w 154"/>
                <a:gd name="T113" fmla="*/ 9 h 99"/>
                <a:gd name="T114" fmla="*/ 93 w 154"/>
                <a:gd name="T115" fmla="*/ 9 h 99"/>
                <a:gd name="T116" fmla="*/ 93 w 154"/>
                <a:gd name="T117" fmla="*/ 74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grpSp>
        <p:nvGrpSpPr>
          <p:cNvPr id="336" name="Group 222"/>
          <p:cNvGrpSpPr>
            <a:grpSpLocks/>
          </p:cNvGrpSpPr>
          <p:nvPr/>
        </p:nvGrpSpPr>
        <p:grpSpPr bwMode="auto">
          <a:xfrm>
            <a:off x="2295525" y="4082892"/>
            <a:ext cx="463550" cy="463550"/>
            <a:chOff x="326059" y="3119945"/>
            <a:chExt cx="313754" cy="313754"/>
          </a:xfrm>
        </p:grpSpPr>
        <p:sp>
          <p:nvSpPr>
            <p:cNvPr id="337" name="Oval 336"/>
            <p:cNvSpPr/>
            <p:nvPr/>
          </p:nvSpPr>
          <p:spPr>
            <a:xfrm>
              <a:off x="326059" y="3119945"/>
              <a:ext cx="313754" cy="313754"/>
            </a:xfrm>
            <a:prstGeom prst="ellipse">
              <a:avLst/>
            </a:prstGeom>
            <a:solidFill>
              <a:srgbClr val="0F6793"/>
            </a:solid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338" name="Freeform 15"/>
            <p:cNvSpPr>
              <a:spLocks noEditPoints="1"/>
            </p:cNvSpPr>
            <p:nvPr/>
          </p:nvSpPr>
          <p:spPr bwMode="auto">
            <a:xfrm>
              <a:off x="386280" y="3211678"/>
              <a:ext cx="191649" cy="123203"/>
            </a:xfrm>
            <a:custGeom>
              <a:avLst/>
              <a:gdLst>
                <a:gd name="T0" fmla="*/ 149 w 154"/>
                <a:gd name="T1" fmla="*/ 0 h 99"/>
                <a:gd name="T2" fmla="*/ 116 w 154"/>
                <a:gd name="T3" fmla="*/ 0 h 99"/>
                <a:gd name="T4" fmla="*/ 110 w 154"/>
                <a:gd name="T5" fmla="*/ 6 h 99"/>
                <a:gd name="T6" fmla="*/ 110 w 154"/>
                <a:gd name="T7" fmla="*/ 93 h 99"/>
                <a:gd name="T8" fmla="*/ 116 w 154"/>
                <a:gd name="T9" fmla="*/ 99 h 99"/>
                <a:gd name="T10" fmla="*/ 149 w 154"/>
                <a:gd name="T11" fmla="*/ 99 h 99"/>
                <a:gd name="T12" fmla="*/ 154 w 154"/>
                <a:gd name="T13" fmla="*/ 93 h 99"/>
                <a:gd name="T14" fmla="*/ 154 w 154"/>
                <a:gd name="T15" fmla="*/ 6 h 99"/>
                <a:gd name="T16" fmla="*/ 149 w 154"/>
                <a:gd name="T17" fmla="*/ 0 h 99"/>
                <a:gd name="T18" fmla="*/ 115 w 154"/>
                <a:gd name="T19" fmla="*/ 41 h 99"/>
                <a:gd name="T20" fmla="*/ 121 w 154"/>
                <a:gd name="T21" fmla="*/ 41 h 99"/>
                <a:gd name="T22" fmla="*/ 121 w 154"/>
                <a:gd name="T23" fmla="*/ 45 h 99"/>
                <a:gd name="T24" fmla="*/ 115 w 154"/>
                <a:gd name="T25" fmla="*/ 45 h 99"/>
                <a:gd name="T26" fmla="*/ 115 w 154"/>
                <a:gd name="T27" fmla="*/ 41 h 99"/>
                <a:gd name="T28" fmla="*/ 150 w 154"/>
                <a:gd name="T29" fmla="*/ 90 h 99"/>
                <a:gd name="T30" fmla="*/ 115 w 154"/>
                <a:gd name="T31" fmla="*/ 90 h 99"/>
                <a:gd name="T32" fmla="*/ 115 w 154"/>
                <a:gd name="T33" fmla="*/ 85 h 99"/>
                <a:gd name="T34" fmla="*/ 150 w 154"/>
                <a:gd name="T35" fmla="*/ 85 h 99"/>
                <a:gd name="T36" fmla="*/ 150 w 154"/>
                <a:gd name="T37" fmla="*/ 90 h 99"/>
                <a:gd name="T38" fmla="*/ 125 w 154"/>
                <a:gd name="T39" fmla="*/ 45 h 99"/>
                <a:gd name="T40" fmla="*/ 125 w 154"/>
                <a:gd name="T41" fmla="*/ 41 h 99"/>
                <a:gd name="T42" fmla="*/ 130 w 154"/>
                <a:gd name="T43" fmla="*/ 41 h 99"/>
                <a:gd name="T44" fmla="*/ 130 w 154"/>
                <a:gd name="T45" fmla="*/ 45 h 99"/>
                <a:gd name="T46" fmla="*/ 125 w 154"/>
                <a:gd name="T47" fmla="*/ 45 h 99"/>
                <a:gd name="T48" fmla="*/ 150 w 154"/>
                <a:gd name="T49" fmla="*/ 32 h 99"/>
                <a:gd name="T50" fmla="*/ 115 w 154"/>
                <a:gd name="T51" fmla="*/ 32 h 99"/>
                <a:gd name="T52" fmla="*/ 115 w 154"/>
                <a:gd name="T53" fmla="*/ 28 h 99"/>
                <a:gd name="T54" fmla="*/ 150 w 154"/>
                <a:gd name="T55" fmla="*/ 28 h 99"/>
                <a:gd name="T56" fmla="*/ 150 w 154"/>
                <a:gd name="T57" fmla="*/ 32 h 99"/>
                <a:gd name="T58" fmla="*/ 150 w 154"/>
                <a:gd name="T59" fmla="*/ 23 h 99"/>
                <a:gd name="T60" fmla="*/ 115 w 154"/>
                <a:gd name="T61" fmla="*/ 23 h 99"/>
                <a:gd name="T62" fmla="*/ 115 w 154"/>
                <a:gd name="T63" fmla="*/ 18 h 99"/>
                <a:gd name="T64" fmla="*/ 150 w 154"/>
                <a:gd name="T65" fmla="*/ 18 h 99"/>
                <a:gd name="T66" fmla="*/ 150 w 154"/>
                <a:gd name="T67" fmla="*/ 23 h 99"/>
                <a:gd name="T68" fmla="*/ 150 w 154"/>
                <a:gd name="T69" fmla="*/ 14 h 99"/>
                <a:gd name="T70" fmla="*/ 115 w 154"/>
                <a:gd name="T71" fmla="*/ 14 h 99"/>
                <a:gd name="T72" fmla="*/ 115 w 154"/>
                <a:gd name="T73" fmla="*/ 9 h 99"/>
                <a:gd name="T74" fmla="*/ 150 w 154"/>
                <a:gd name="T75" fmla="*/ 9 h 99"/>
                <a:gd name="T76" fmla="*/ 150 w 154"/>
                <a:gd name="T77" fmla="*/ 14 h 99"/>
                <a:gd name="T78" fmla="*/ 96 w 154"/>
                <a:gd name="T79" fmla="*/ 0 h 99"/>
                <a:gd name="T80" fmla="*/ 5 w 154"/>
                <a:gd name="T81" fmla="*/ 0 h 99"/>
                <a:gd name="T82" fmla="*/ 0 w 154"/>
                <a:gd name="T83" fmla="*/ 6 h 99"/>
                <a:gd name="T84" fmla="*/ 0 w 154"/>
                <a:gd name="T85" fmla="*/ 77 h 99"/>
                <a:gd name="T86" fmla="*/ 5 w 154"/>
                <a:gd name="T87" fmla="*/ 83 h 99"/>
                <a:gd name="T88" fmla="*/ 40 w 154"/>
                <a:gd name="T89" fmla="*/ 83 h 99"/>
                <a:gd name="T90" fmla="*/ 40 w 154"/>
                <a:gd name="T91" fmla="*/ 92 h 99"/>
                <a:gd name="T92" fmla="*/ 15 w 154"/>
                <a:gd name="T93" fmla="*/ 99 h 99"/>
                <a:gd name="T94" fmla="*/ 86 w 154"/>
                <a:gd name="T95" fmla="*/ 99 h 99"/>
                <a:gd name="T96" fmla="*/ 61 w 154"/>
                <a:gd name="T97" fmla="*/ 92 h 99"/>
                <a:gd name="T98" fmla="*/ 61 w 154"/>
                <a:gd name="T99" fmla="*/ 83 h 99"/>
                <a:gd name="T100" fmla="*/ 96 w 154"/>
                <a:gd name="T101" fmla="*/ 83 h 99"/>
                <a:gd name="T102" fmla="*/ 101 w 154"/>
                <a:gd name="T103" fmla="*/ 77 h 99"/>
                <a:gd name="T104" fmla="*/ 101 w 154"/>
                <a:gd name="T105" fmla="*/ 6 h 99"/>
                <a:gd name="T106" fmla="*/ 96 w 154"/>
                <a:gd name="T107" fmla="*/ 0 h 99"/>
                <a:gd name="T108" fmla="*/ 93 w 154"/>
                <a:gd name="T109" fmla="*/ 74 h 99"/>
                <a:gd name="T110" fmla="*/ 8 w 154"/>
                <a:gd name="T111" fmla="*/ 74 h 99"/>
                <a:gd name="T112" fmla="*/ 8 w 154"/>
                <a:gd name="T113" fmla="*/ 9 h 99"/>
                <a:gd name="T114" fmla="*/ 93 w 154"/>
                <a:gd name="T115" fmla="*/ 9 h 99"/>
                <a:gd name="T116" fmla="*/ 93 w 154"/>
                <a:gd name="T117" fmla="*/ 74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grpSp>
        <p:nvGrpSpPr>
          <p:cNvPr id="339" name="Group 225"/>
          <p:cNvGrpSpPr>
            <a:grpSpLocks/>
          </p:cNvGrpSpPr>
          <p:nvPr/>
        </p:nvGrpSpPr>
        <p:grpSpPr bwMode="auto">
          <a:xfrm>
            <a:off x="2295525" y="2989104"/>
            <a:ext cx="463550" cy="463550"/>
            <a:chOff x="326059" y="3119945"/>
            <a:chExt cx="313754" cy="313754"/>
          </a:xfrm>
        </p:grpSpPr>
        <p:sp>
          <p:nvSpPr>
            <p:cNvPr id="340" name="Oval 339"/>
            <p:cNvSpPr/>
            <p:nvPr/>
          </p:nvSpPr>
          <p:spPr>
            <a:xfrm>
              <a:off x="326059" y="3119945"/>
              <a:ext cx="313754" cy="313754"/>
            </a:xfrm>
            <a:prstGeom prst="ellipse">
              <a:avLst/>
            </a:prstGeom>
            <a:solidFill>
              <a:srgbClr val="0F6793"/>
            </a:solid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341" name="Freeform 15"/>
            <p:cNvSpPr>
              <a:spLocks noEditPoints="1"/>
            </p:cNvSpPr>
            <p:nvPr/>
          </p:nvSpPr>
          <p:spPr bwMode="auto">
            <a:xfrm>
              <a:off x="386280" y="3211678"/>
              <a:ext cx="191649" cy="123203"/>
            </a:xfrm>
            <a:custGeom>
              <a:avLst/>
              <a:gdLst>
                <a:gd name="T0" fmla="*/ 149 w 154"/>
                <a:gd name="T1" fmla="*/ 0 h 99"/>
                <a:gd name="T2" fmla="*/ 116 w 154"/>
                <a:gd name="T3" fmla="*/ 0 h 99"/>
                <a:gd name="T4" fmla="*/ 110 w 154"/>
                <a:gd name="T5" fmla="*/ 6 h 99"/>
                <a:gd name="T6" fmla="*/ 110 w 154"/>
                <a:gd name="T7" fmla="*/ 93 h 99"/>
                <a:gd name="T8" fmla="*/ 116 w 154"/>
                <a:gd name="T9" fmla="*/ 99 h 99"/>
                <a:gd name="T10" fmla="*/ 149 w 154"/>
                <a:gd name="T11" fmla="*/ 99 h 99"/>
                <a:gd name="T12" fmla="*/ 154 w 154"/>
                <a:gd name="T13" fmla="*/ 93 h 99"/>
                <a:gd name="T14" fmla="*/ 154 w 154"/>
                <a:gd name="T15" fmla="*/ 6 h 99"/>
                <a:gd name="T16" fmla="*/ 149 w 154"/>
                <a:gd name="T17" fmla="*/ 0 h 99"/>
                <a:gd name="T18" fmla="*/ 115 w 154"/>
                <a:gd name="T19" fmla="*/ 41 h 99"/>
                <a:gd name="T20" fmla="*/ 121 w 154"/>
                <a:gd name="T21" fmla="*/ 41 h 99"/>
                <a:gd name="T22" fmla="*/ 121 w 154"/>
                <a:gd name="T23" fmla="*/ 45 h 99"/>
                <a:gd name="T24" fmla="*/ 115 w 154"/>
                <a:gd name="T25" fmla="*/ 45 h 99"/>
                <a:gd name="T26" fmla="*/ 115 w 154"/>
                <a:gd name="T27" fmla="*/ 41 h 99"/>
                <a:gd name="T28" fmla="*/ 150 w 154"/>
                <a:gd name="T29" fmla="*/ 90 h 99"/>
                <a:gd name="T30" fmla="*/ 115 w 154"/>
                <a:gd name="T31" fmla="*/ 90 h 99"/>
                <a:gd name="T32" fmla="*/ 115 w 154"/>
                <a:gd name="T33" fmla="*/ 85 h 99"/>
                <a:gd name="T34" fmla="*/ 150 w 154"/>
                <a:gd name="T35" fmla="*/ 85 h 99"/>
                <a:gd name="T36" fmla="*/ 150 w 154"/>
                <a:gd name="T37" fmla="*/ 90 h 99"/>
                <a:gd name="T38" fmla="*/ 125 w 154"/>
                <a:gd name="T39" fmla="*/ 45 h 99"/>
                <a:gd name="T40" fmla="*/ 125 w 154"/>
                <a:gd name="T41" fmla="*/ 41 h 99"/>
                <a:gd name="T42" fmla="*/ 130 w 154"/>
                <a:gd name="T43" fmla="*/ 41 h 99"/>
                <a:gd name="T44" fmla="*/ 130 w 154"/>
                <a:gd name="T45" fmla="*/ 45 h 99"/>
                <a:gd name="T46" fmla="*/ 125 w 154"/>
                <a:gd name="T47" fmla="*/ 45 h 99"/>
                <a:gd name="T48" fmla="*/ 150 w 154"/>
                <a:gd name="T49" fmla="*/ 32 h 99"/>
                <a:gd name="T50" fmla="*/ 115 w 154"/>
                <a:gd name="T51" fmla="*/ 32 h 99"/>
                <a:gd name="T52" fmla="*/ 115 w 154"/>
                <a:gd name="T53" fmla="*/ 28 h 99"/>
                <a:gd name="T54" fmla="*/ 150 w 154"/>
                <a:gd name="T55" fmla="*/ 28 h 99"/>
                <a:gd name="T56" fmla="*/ 150 w 154"/>
                <a:gd name="T57" fmla="*/ 32 h 99"/>
                <a:gd name="T58" fmla="*/ 150 w 154"/>
                <a:gd name="T59" fmla="*/ 23 h 99"/>
                <a:gd name="T60" fmla="*/ 115 w 154"/>
                <a:gd name="T61" fmla="*/ 23 h 99"/>
                <a:gd name="T62" fmla="*/ 115 w 154"/>
                <a:gd name="T63" fmla="*/ 18 h 99"/>
                <a:gd name="T64" fmla="*/ 150 w 154"/>
                <a:gd name="T65" fmla="*/ 18 h 99"/>
                <a:gd name="T66" fmla="*/ 150 w 154"/>
                <a:gd name="T67" fmla="*/ 23 h 99"/>
                <a:gd name="T68" fmla="*/ 150 w 154"/>
                <a:gd name="T69" fmla="*/ 14 h 99"/>
                <a:gd name="T70" fmla="*/ 115 w 154"/>
                <a:gd name="T71" fmla="*/ 14 h 99"/>
                <a:gd name="T72" fmla="*/ 115 w 154"/>
                <a:gd name="T73" fmla="*/ 9 h 99"/>
                <a:gd name="T74" fmla="*/ 150 w 154"/>
                <a:gd name="T75" fmla="*/ 9 h 99"/>
                <a:gd name="T76" fmla="*/ 150 w 154"/>
                <a:gd name="T77" fmla="*/ 14 h 99"/>
                <a:gd name="T78" fmla="*/ 96 w 154"/>
                <a:gd name="T79" fmla="*/ 0 h 99"/>
                <a:gd name="T80" fmla="*/ 5 w 154"/>
                <a:gd name="T81" fmla="*/ 0 h 99"/>
                <a:gd name="T82" fmla="*/ 0 w 154"/>
                <a:gd name="T83" fmla="*/ 6 h 99"/>
                <a:gd name="T84" fmla="*/ 0 w 154"/>
                <a:gd name="T85" fmla="*/ 77 h 99"/>
                <a:gd name="T86" fmla="*/ 5 w 154"/>
                <a:gd name="T87" fmla="*/ 83 h 99"/>
                <a:gd name="T88" fmla="*/ 40 w 154"/>
                <a:gd name="T89" fmla="*/ 83 h 99"/>
                <a:gd name="T90" fmla="*/ 40 w 154"/>
                <a:gd name="T91" fmla="*/ 92 h 99"/>
                <a:gd name="T92" fmla="*/ 15 w 154"/>
                <a:gd name="T93" fmla="*/ 99 h 99"/>
                <a:gd name="T94" fmla="*/ 86 w 154"/>
                <a:gd name="T95" fmla="*/ 99 h 99"/>
                <a:gd name="T96" fmla="*/ 61 w 154"/>
                <a:gd name="T97" fmla="*/ 92 h 99"/>
                <a:gd name="T98" fmla="*/ 61 w 154"/>
                <a:gd name="T99" fmla="*/ 83 h 99"/>
                <a:gd name="T100" fmla="*/ 96 w 154"/>
                <a:gd name="T101" fmla="*/ 83 h 99"/>
                <a:gd name="T102" fmla="*/ 101 w 154"/>
                <a:gd name="T103" fmla="*/ 77 h 99"/>
                <a:gd name="T104" fmla="*/ 101 w 154"/>
                <a:gd name="T105" fmla="*/ 6 h 99"/>
                <a:gd name="T106" fmla="*/ 96 w 154"/>
                <a:gd name="T107" fmla="*/ 0 h 99"/>
                <a:gd name="T108" fmla="*/ 93 w 154"/>
                <a:gd name="T109" fmla="*/ 74 h 99"/>
                <a:gd name="T110" fmla="*/ 8 w 154"/>
                <a:gd name="T111" fmla="*/ 74 h 99"/>
                <a:gd name="T112" fmla="*/ 8 w 154"/>
                <a:gd name="T113" fmla="*/ 9 h 99"/>
                <a:gd name="T114" fmla="*/ 93 w 154"/>
                <a:gd name="T115" fmla="*/ 9 h 99"/>
                <a:gd name="T116" fmla="*/ 93 w 154"/>
                <a:gd name="T117" fmla="*/ 74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sp>
        <p:nvSpPr>
          <p:cNvPr id="342" name="Rectangle 341"/>
          <p:cNvSpPr/>
          <p:nvPr/>
        </p:nvSpPr>
        <p:spPr>
          <a:xfrm>
            <a:off x="3468688" y="2827179"/>
            <a:ext cx="2319337" cy="3403600"/>
          </a:xfrm>
          <a:prstGeom prst="rect">
            <a:avLst/>
          </a:prstGeom>
        </p:spPr>
        <p:txBody>
          <a:bodyPr>
            <a:spAutoFit/>
          </a:bodyPr>
          <a:lstStyle/>
          <a:p>
            <a:pPr defTabSz="609585" fontAlgn="base">
              <a:spcBef>
                <a:spcPct val="0"/>
              </a:spcBef>
              <a:spcAft>
                <a:spcPct val="0"/>
              </a:spcAft>
              <a:defRPr/>
            </a:pPr>
            <a:r>
              <a:rPr lang="en-US" sz="1133" dirty="0" err="1">
                <a:solidFill>
                  <a:srgbClr val="434343"/>
                </a:solidFill>
                <a:latin typeface="CiscoSansTT ExtraLight"/>
                <a:ea typeface="ＭＳ Ｐゴシック" charset="0"/>
                <a:cs typeface="ＭＳ Ｐゴシック" charset="0"/>
              </a:rPr>
              <a:t>Addr_Scan</a:t>
            </a:r>
            <a:endParaRPr lang="en-US" sz="1133" dirty="0">
              <a:solidFill>
                <a:srgbClr val="434343"/>
              </a:solidFill>
              <a:latin typeface="CiscoSansTT ExtraLight"/>
              <a:ea typeface="ＭＳ Ｐゴシック" charset="0"/>
              <a:cs typeface="ＭＳ Ｐゴシック" charset="0"/>
            </a:endParaRP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Bad_Flag_ACK**</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Beaconing Host</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Bot Infected Host - Successful</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Brute Force Login</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Fake Application</a:t>
            </a:r>
          </a:p>
          <a:p>
            <a:pPr defTabSz="609585" fontAlgn="base">
              <a:spcBef>
                <a:spcPct val="0"/>
              </a:spcBef>
              <a:spcAft>
                <a:spcPct val="0"/>
              </a:spcAft>
              <a:defRPr/>
            </a:pPr>
            <a:r>
              <a:rPr lang="en-US" sz="1133" dirty="0" err="1">
                <a:solidFill>
                  <a:srgbClr val="434343"/>
                </a:solidFill>
                <a:latin typeface="CiscoSansTT ExtraLight"/>
                <a:ea typeface="ＭＳ Ｐゴシック" charset="0"/>
                <a:cs typeface="ＭＳ Ｐゴシック" charset="0"/>
              </a:rPr>
              <a:t>Flow_Denied</a:t>
            </a:r>
            <a:endParaRPr lang="en-US" sz="1133" dirty="0">
              <a:solidFill>
                <a:srgbClr val="434343"/>
              </a:solidFill>
              <a:latin typeface="CiscoSansTT ExtraLight"/>
              <a:ea typeface="ＭＳ Ｐゴシック" charset="0"/>
              <a:cs typeface="ＭＳ Ｐゴシック" charset="0"/>
            </a:endParaRP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ICMP Flood</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Max Flows Initiated</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Max Flows Served</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Suspect Data Hoarding</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Suspect Data Loss</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Suspect Long Flow</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a:t>
            </a:r>
          </a:p>
          <a:p>
            <a:pPr defTabSz="609585" fontAlgn="base">
              <a:spcBef>
                <a:spcPct val="0"/>
              </a:spcBef>
              <a:spcAft>
                <a:spcPct val="0"/>
              </a:spcAft>
              <a:defRPr/>
            </a:pPr>
            <a:r>
              <a:rPr lang="en-US" sz="1133" dirty="0">
                <a:solidFill>
                  <a:srgbClr val="434343"/>
                </a:solidFill>
                <a:latin typeface="CiscoSansTT ExtraLight"/>
                <a:ea typeface="ＭＳ Ｐゴシック" charset="0"/>
                <a:cs typeface="ＭＳ Ｐゴシック" charset="0"/>
              </a:rPr>
              <a:t>UDP Received</a:t>
            </a:r>
          </a:p>
        </p:txBody>
      </p:sp>
      <p:grpSp>
        <p:nvGrpSpPr>
          <p:cNvPr id="343" name="Group 220"/>
          <p:cNvGrpSpPr>
            <a:grpSpLocks noChangeAspect="1"/>
          </p:cNvGrpSpPr>
          <p:nvPr/>
        </p:nvGrpSpPr>
        <p:grpSpPr bwMode="auto">
          <a:xfrm>
            <a:off x="2298700" y="3549492"/>
            <a:ext cx="450850" cy="450850"/>
            <a:chOff x="4247689" y="3669562"/>
            <a:chExt cx="548640" cy="548640"/>
          </a:xfrm>
        </p:grpSpPr>
        <p:sp>
          <p:nvSpPr>
            <p:cNvPr id="344" name="Oval 343"/>
            <p:cNvSpPr/>
            <p:nvPr/>
          </p:nvSpPr>
          <p:spPr>
            <a:xfrm>
              <a:off x="4247689" y="3669562"/>
              <a:ext cx="548640" cy="548640"/>
            </a:xfrm>
            <a:prstGeom prst="ellipse">
              <a:avLst/>
            </a:prstGeom>
            <a:solidFill>
              <a:srgbClr val="0F6793"/>
            </a:solidFill>
            <a:ln w="25400" cap="flat" cmpd="sng" algn="ctr">
              <a:noFill/>
              <a:prstDash val="solid"/>
            </a:ln>
            <a:effectLst/>
          </p:spPr>
          <p:txBody>
            <a:bodyPr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345" name="Group 238"/>
            <p:cNvGrpSpPr>
              <a:grpSpLocks/>
            </p:cNvGrpSpPr>
            <p:nvPr/>
          </p:nvGrpSpPr>
          <p:grpSpPr bwMode="auto">
            <a:xfrm>
              <a:off x="4416801" y="3752252"/>
              <a:ext cx="209312" cy="383266"/>
              <a:chOff x="4457929" y="4607371"/>
              <a:chExt cx="234950" cy="430212"/>
            </a:xfrm>
          </p:grpSpPr>
          <p:sp>
            <p:nvSpPr>
              <p:cNvPr id="346" name="Freeform 239"/>
              <p:cNvSpPr>
                <a:spLocks/>
              </p:cNvSpPr>
              <p:nvPr/>
            </p:nvSpPr>
            <p:spPr bwMode="auto">
              <a:xfrm>
                <a:off x="4457929" y="4607371"/>
                <a:ext cx="234950" cy="430212"/>
              </a:xfrm>
              <a:custGeom>
                <a:avLst/>
                <a:gdLst>
                  <a:gd name="T0" fmla="*/ 197358 w 100"/>
                  <a:gd name="T1" fmla="*/ 430212 h 181"/>
                  <a:gd name="T2" fmla="*/ 37592 w 100"/>
                  <a:gd name="T3" fmla="*/ 430212 h 181"/>
                  <a:gd name="T4" fmla="*/ 0 w 100"/>
                  <a:gd name="T5" fmla="*/ 389805 h 181"/>
                  <a:gd name="T6" fmla="*/ 0 w 100"/>
                  <a:gd name="T7" fmla="*/ 38030 h 181"/>
                  <a:gd name="T8" fmla="*/ 37592 w 100"/>
                  <a:gd name="T9" fmla="*/ 0 h 181"/>
                  <a:gd name="T10" fmla="*/ 197358 w 100"/>
                  <a:gd name="T11" fmla="*/ 0 h 181"/>
                  <a:gd name="T12" fmla="*/ 234950 w 100"/>
                  <a:gd name="T13" fmla="*/ 38030 h 181"/>
                  <a:gd name="T14" fmla="*/ 234950 w 100"/>
                  <a:gd name="T15" fmla="*/ 389805 h 181"/>
                  <a:gd name="T16" fmla="*/ 197358 w 100"/>
                  <a:gd name="T17" fmla="*/ 430212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47" name="Line 208"/>
              <p:cNvSpPr>
                <a:spLocks noChangeShapeType="1"/>
              </p:cNvSpPr>
              <p:nvPr/>
            </p:nvSpPr>
            <p:spPr bwMode="auto">
              <a:xfrm>
                <a:off x="4516667" y="467722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48" name="Line 209"/>
              <p:cNvSpPr>
                <a:spLocks noChangeShapeType="1"/>
              </p:cNvSpPr>
              <p:nvPr/>
            </p:nvSpPr>
            <p:spPr bwMode="auto">
              <a:xfrm>
                <a:off x="4516667" y="4745483"/>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49" name="Line 210"/>
              <p:cNvSpPr>
                <a:spLocks noChangeShapeType="1"/>
              </p:cNvSpPr>
              <p:nvPr/>
            </p:nvSpPr>
            <p:spPr bwMode="auto">
              <a:xfrm>
                <a:off x="4516667" y="481692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sp>
            <p:nvSpPr>
              <p:cNvPr id="350" name="Line 211"/>
              <p:cNvSpPr>
                <a:spLocks noChangeShapeType="1"/>
              </p:cNvSpPr>
              <p:nvPr/>
            </p:nvSpPr>
            <p:spPr bwMode="auto">
              <a:xfrm>
                <a:off x="4516667" y="4886771"/>
                <a:ext cx="117475" cy="0"/>
              </a:xfrm>
              <a:prstGeom prst="line">
                <a:avLst/>
              </a:prstGeom>
              <a:noFill/>
              <a:ln w="20638" cap="rnd">
                <a:solidFill>
                  <a:srgbClr val="005073"/>
                </a:solidFill>
                <a:round/>
                <a:headEnd/>
                <a:tailEnd/>
              </a:ln>
              <a:extLst>
                <a:ext uri="{909E8E84-426E-40DD-AFC4-6F175D3DCCD1}">
                  <a14:hiddenFill xmlns:a14="http://schemas.microsoft.com/office/drawing/2010/main">
                    <a:noFill/>
                  </a14:hiddenFill>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CiscoSansTT ExtraLight" charset="0"/>
                </a:endParaRPr>
              </a:p>
            </p:txBody>
          </p:sp>
        </p:grpSp>
      </p:grpSp>
    </p:spTree>
    <p:extLst>
      <p:ext uri="{BB962C8B-B14F-4D97-AF65-F5344CB8AC3E}">
        <p14:creationId xmlns:p14="http://schemas.microsoft.com/office/powerpoint/2010/main" val="314430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Logical alarms based on suspicious </a:t>
            </a:r>
            <a:r>
              <a:rPr lang="en-US" sz="3800" dirty="0" smtClean="0"/>
              <a:t/>
            </a:r>
            <a:br>
              <a:rPr lang="en-US" sz="3800" dirty="0" smtClean="0"/>
            </a:br>
            <a:r>
              <a:rPr lang="en-US" sz="3800" dirty="0" smtClean="0"/>
              <a:t>events</a:t>
            </a:r>
            <a:endParaRPr lang="en-MY" sz="2100" dirty="0">
              <a:solidFill>
                <a:schemeClr val="bg1"/>
              </a:solidFill>
            </a:endParaRPr>
          </a:p>
        </p:txBody>
      </p:sp>
      <p:pic>
        <p:nvPicPr>
          <p:cNvPr id="104" name="Picture 103">
            <a:extLst>
              <a:ext uri="{FF2B5EF4-FFF2-40B4-BE49-F238E27FC236}">
                <a16:creationId xmlns:a16="http://schemas.microsoft.com/office/drawing/2014/main" id="{F2DA750F-3B84-4EBD-B4D4-50F102332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77" y="5480361"/>
            <a:ext cx="10834811" cy="1010803"/>
          </a:xfrm>
          <a:prstGeom prst="rect">
            <a:avLst/>
          </a:prstGeom>
          <a:ln w="12700">
            <a:solidFill>
              <a:srgbClr val="282828">
                <a:lumMod val="10000"/>
                <a:lumOff val="90000"/>
              </a:srgbClr>
            </a:solidFill>
          </a:ln>
        </p:spPr>
      </p:pic>
      <p:sp>
        <p:nvSpPr>
          <p:cNvPr id="105" name="Rectangle 104">
            <a:extLst>
              <a:ext uri="{FF2B5EF4-FFF2-40B4-BE49-F238E27FC236}">
                <a16:creationId xmlns:a16="http://schemas.microsoft.com/office/drawing/2014/main" id="{58B77BC6-DA6C-44FE-9FA9-52F9CA6F98CF}"/>
              </a:ext>
            </a:extLst>
          </p:cNvPr>
          <p:cNvSpPr>
            <a:spLocks noChangeArrowheads="1"/>
          </p:cNvSpPr>
          <p:nvPr/>
        </p:nvSpPr>
        <p:spPr bwMode="auto">
          <a:xfrm>
            <a:off x="7255296" y="3189646"/>
            <a:ext cx="2104621" cy="2072640"/>
          </a:xfrm>
          <a:prstGeom prst="rect">
            <a:avLst/>
          </a:prstGeom>
          <a:solidFill>
            <a:srgbClr val="FFFFFF">
              <a:lumMod val="85000"/>
            </a:srgb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21920" tIns="121920" rIns="121920" bIns="121920" anchor="t">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82828"/>
                </a:solidFill>
                <a:effectLst/>
                <a:uLnTx/>
                <a:uFillTx/>
                <a:latin typeface="CiscoSansTT ExtraLight"/>
                <a:ea typeface="ＭＳ Ｐゴシック" charset="0"/>
              </a:rPr>
              <a:t>Sending or receiving SYN flood and other types of data floods</a:t>
            </a:r>
          </a:p>
        </p:txBody>
      </p:sp>
      <p:sp>
        <p:nvSpPr>
          <p:cNvPr id="106" name="Rectangle 105">
            <a:extLst>
              <a:ext uri="{FF2B5EF4-FFF2-40B4-BE49-F238E27FC236}">
                <a16:creationId xmlns:a16="http://schemas.microsoft.com/office/drawing/2014/main" id="{1B23E6AF-FCE1-4C1D-9F84-724CA0E76672}"/>
              </a:ext>
            </a:extLst>
          </p:cNvPr>
          <p:cNvSpPr>
            <a:spLocks noChangeArrowheads="1"/>
          </p:cNvSpPr>
          <p:nvPr/>
        </p:nvSpPr>
        <p:spPr bwMode="auto">
          <a:xfrm>
            <a:off x="7255296" y="2182174"/>
            <a:ext cx="2104621" cy="975360"/>
          </a:xfrm>
          <a:prstGeom prst="rect">
            <a:avLst/>
          </a:prstGeom>
          <a:solidFill>
            <a:srgbClr val="FBAB18"/>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35" tIns="41067" rIns="82135" bIns="41067" anchor="ctr">
            <a:noAutofit/>
          </a:bodyPr>
          <a:lstStyle/>
          <a:p>
            <a:pPr marL="0" marR="0" lvl="0" indent="0" algn="ctr" defTabSz="814476"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t>DDoS </a:t>
            </a:r>
            <a:b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br>
            <a: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t>Activity</a:t>
            </a:r>
          </a:p>
        </p:txBody>
      </p:sp>
      <p:sp>
        <p:nvSpPr>
          <p:cNvPr id="107" name="Rectangle 14">
            <a:extLst>
              <a:ext uri="{FF2B5EF4-FFF2-40B4-BE49-F238E27FC236}">
                <a16:creationId xmlns:a16="http://schemas.microsoft.com/office/drawing/2014/main" id="{AD868D88-C0FD-48FC-A9F3-A4ADDFD4CD5A}"/>
              </a:ext>
            </a:extLst>
          </p:cNvPr>
          <p:cNvSpPr>
            <a:spLocks noChangeArrowheads="1"/>
          </p:cNvSpPr>
          <p:nvPr/>
        </p:nvSpPr>
        <p:spPr bwMode="auto">
          <a:xfrm>
            <a:off x="701575" y="3189646"/>
            <a:ext cx="2102751" cy="2072640"/>
          </a:xfrm>
          <a:prstGeom prst="rect">
            <a:avLst/>
          </a:prstGeom>
          <a:solidFill>
            <a:srgbClr val="FFFFFF">
              <a:lumMod val="85000"/>
            </a:srgb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21920" tIns="121920" rIns="121920" bIns="121920" anchor="t">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82828"/>
                </a:solidFill>
                <a:effectLst/>
                <a:uLnTx/>
                <a:uFillTx/>
                <a:latin typeface="CiscoSansTT ExtraLight"/>
                <a:ea typeface="ＭＳ Ｐゴシック" charset="0"/>
              </a:rPr>
              <a:t>Scanning, excessive network activity such as file copying or transfer, policy violation, etc.</a:t>
            </a:r>
          </a:p>
        </p:txBody>
      </p:sp>
      <p:sp>
        <p:nvSpPr>
          <p:cNvPr id="108" name="Rectangle 15">
            <a:extLst>
              <a:ext uri="{FF2B5EF4-FFF2-40B4-BE49-F238E27FC236}">
                <a16:creationId xmlns:a16="http://schemas.microsoft.com/office/drawing/2014/main" id="{405CC1E3-6BE3-4FAB-B7FF-4AAF6A9A7B54}"/>
              </a:ext>
            </a:extLst>
          </p:cNvPr>
          <p:cNvSpPr>
            <a:spLocks noChangeArrowheads="1"/>
          </p:cNvSpPr>
          <p:nvPr/>
        </p:nvSpPr>
        <p:spPr bwMode="auto">
          <a:xfrm>
            <a:off x="701575" y="2182174"/>
            <a:ext cx="2102751" cy="975360"/>
          </a:xfrm>
          <a:prstGeom prst="rect">
            <a:avLst/>
          </a:prstGeom>
          <a:solidFill>
            <a:srgbClr val="00BCEB"/>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35" tIns="41067" rIns="82135" bIns="41067" anchor="ctr">
            <a:noAutofit/>
          </a:bodyPr>
          <a:lstStyle/>
          <a:p>
            <a:pPr marL="0" marR="0" lvl="0" indent="0" algn="ctr" defTabSz="814476" eaLnBrk="1" fontAlgn="base" latinLnBrk="0" hangingPunct="1">
              <a:lnSpc>
                <a:spcPct val="9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t>Source or target of malicious behavior </a:t>
            </a:r>
          </a:p>
        </p:txBody>
      </p:sp>
      <p:sp>
        <p:nvSpPr>
          <p:cNvPr id="109" name="Rectangle 20">
            <a:extLst>
              <a:ext uri="{FF2B5EF4-FFF2-40B4-BE49-F238E27FC236}">
                <a16:creationId xmlns:a16="http://schemas.microsoft.com/office/drawing/2014/main" id="{72A22743-53CF-49C7-8924-6902A3EADE85}"/>
              </a:ext>
            </a:extLst>
          </p:cNvPr>
          <p:cNvSpPr>
            <a:spLocks noChangeArrowheads="1"/>
          </p:cNvSpPr>
          <p:nvPr/>
        </p:nvSpPr>
        <p:spPr bwMode="auto">
          <a:xfrm>
            <a:off x="2902363" y="3189646"/>
            <a:ext cx="2078429" cy="2072640"/>
          </a:xfrm>
          <a:prstGeom prst="rect">
            <a:avLst/>
          </a:prstGeom>
          <a:solidFill>
            <a:srgbClr val="FFFFFF">
              <a:lumMod val="85000"/>
            </a:srgb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21920" tIns="121920" rIns="121920" bIns="121920" anchor="t">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82828"/>
                </a:solidFill>
                <a:effectLst/>
                <a:uLnTx/>
                <a:uFillTx/>
                <a:latin typeface="CiscoSansTT ExtraLight"/>
                <a:ea typeface="ＭＳ Ｐゴシック" charset="0"/>
              </a:rPr>
              <a:t>Port scanning for vulnerabilities or running services</a:t>
            </a:r>
          </a:p>
        </p:txBody>
      </p:sp>
      <p:sp>
        <p:nvSpPr>
          <p:cNvPr id="110" name="Rectangle 21">
            <a:extLst>
              <a:ext uri="{FF2B5EF4-FFF2-40B4-BE49-F238E27FC236}">
                <a16:creationId xmlns:a16="http://schemas.microsoft.com/office/drawing/2014/main" id="{64CBD758-E755-4956-B700-DCF21CD9FD84}"/>
              </a:ext>
            </a:extLst>
          </p:cNvPr>
          <p:cNvSpPr>
            <a:spLocks noChangeArrowheads="1"/>
          </p:cNvSpPr>
          <p:nvPr/>
        </p:nvSpPr>
        <p:spPr bwMode="auto">
          <a:xfrm>
            <a:off x="2902363" y="2182174"/>
            <a:ext cx="2078429" cy="975360"/>
          </a:xfrm>
          <a:prstGeom prst="rect">
            <a:avLst/>
          </a:prstGeom>
          <a:solidFill>
            <a:srgbClr val="0F6793"/>
          </a:solidFill>
          <a:ln>
            <a:noFill/>
          </a:ln>
          <a:effectLst/>
          <a:extLst/>
        </p:spPr>
        <p:txBody>
          <a:bodyPr lIns="82135" tIns="41067" rIns="82135" bIns="41067" anchor="ctr">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FFFFFF"/>
                </a:solidFill>
                <a:effectLst/>
                <a:uLnTx/>
                <a:uFillTx/>
                <a:latin typeface="CiscoSansTT ExtraLight"/>
                <a:ea typeface="ＭＳ Ｐゴシック" charset="0"/>
              </a:rPr>
              <a:t>Reconnaissance</a:t>
            </a:r>
          </a:p>
        </p:txBody>
      </p:sp>
      <p:sp>
        <p:nvSpPr>
          <p:cNvPr id="111" name="Rectangle 23">
            <a:extLst>
              <a:ext uri="{FF2B5EF4-FFF2-40B4-BE49-F238E27FC236}">
                <a16:creationId xmlns:a16="http://schemas.microsoft.com/office/drawing/2014/main" id="{7019D048-3070-4CA1-8767-0C1ADA4B21A9}"/>
              </a:ext>
            </a:extLst>
          </p:cNvPr>
          <p:cNvSpPr>
            <a:spLocks noChangeArrowheads="1"/>
          </p:cNvSpPr>
          <p:nvPr/>
        </p:nvSpPr>
        <p:spPr bwMode="auto">
          <a:xfrm>
            <a:off x="9457955" y="3189646"/>
            <a:ext cx="2078429" cy="2072640"/>
          </a:xfrm>
          <a:prstGeom prst="rect">
            <a:avLst/>
          </a:prstGeom>
          <a:solidFill>
            <a:srgbClr val="FFFFFF">
              <a:lumMod val="85000"/>
            </a:srgb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21920" tIns="121920" rIns="121920" bIns="121920" anchor="t">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82828"/>
                </a:solidFill>
                <a:effectLst/>
                <a:uLnTx/>
                <a:uFillTx/>
                <a:latin typeface="CiscoSansTT ExtraLight"/>
                <a:ea typeface="ＭＳ Ｐゴシック" charset="0"/>
              </a:rPr>
              <a:t>Data hoarding and data exfiltration</a:t>
            </a:r>
          </a:p>
        </p:txBody>
      </p:sp>
      <p:sp>
        <p:nvSpPr>
          <p:cNvPr id="112" name="Rectangle 24">
            <a:extLst>
              <a:ext uri="{FF2B5EF4-FFF2-40B4-BE49-F238E27FC236}">
                <a16:creationId xmlns:a16="http://schemas.microsoft.com/office/drawing/2014/main" id="{FF510751-BFDE-4590-B0B8-CA617307CA0E}"/>
              </a:ext>
            </a:extLst>
          </p:cNvPr>
          <p:cNvSpPr>
            <a:spLocks noChangeArrowheads="1"/>
          </p:cNvSpPr>
          <p:nvPr/>
        </p:nvSpPr>
        <p:spPr bwMode="auto">
          <a:xfrm>
            <a:off x="9457955" y="2182174"/>
            <a:ext cx="2078429" cy="975360"/>
          </a:xfrm>
          <a:prstGeom prst="rect">
            <a:avLst/>
          </a:prstGeom>
          <a:solidFill>
            <a:srgbClr val="E3241B"/>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35" tIns="41067" rIns="82135" bIns="41067" anchor="ctr">
            <a:noAutofit/>
          </a:bodyPr>
          <a:lstStyle/>
          <a:p>
            <a:pPr marL="0" marR="0" lvl="0" indent="0" algn="ctr" defTabSz="814476"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t>Insider </a:t>
            </a:r>
            <a:b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br>
            <a: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t>threats</a:t>
            </a:r>
          </a:p>
        </p:txBody>
      </p:sp>
      <p:sp>
        <p:nvSpPr>
          <p:cNvPr id="113" name="Rectangle 26">
            <a:extLst>
              <a:ext uri="{FF2B5EF4-FFF2-40B4-BE49-F238E27FC236}">
                <a16:creationId xmlns:a16="http://schemas.microsoft.com/office/drawing/2014/main" id="{4AA476C6-F23B-405D-A95B-304E06A9BB56}"/>
              </a:ext>
            </a:extLst>
          </p:cNvPr>
          <p:cNvSpPr>
            <a:spLocks noChangeArrowheads="1"/>
          </p:cNvSpPr>
          <p:nvPr/>
        </p:nvSpPr>
        <p:spPr bwMode="auto">
          <a:xfrm>
            <a:off x="5078828" y="3189646"/>
            <a:ext cx="2078432" cy="2072640"/>
          </a:xfrm>
          <a:prstGeom prst="rect">
            <a:avLst/>
          </a:prstGeom>
          <a:solidFill>
            <a:srgbClr val="FFFFFF">
              <a:lumMod val="85000"/>
            </a:srgb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21920" tIns="121920" rIns="121920" bIns="121920" anchor="t">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82828"/>
                </a:solidFill>
                <a:effectLst/>
                <a:uLnTx/>
                <a:uFillTx/>
                <a:latin typeface="CiscoSansTT ExtraLight"/>
                <a:ea typeface="ＭＳ Ｐゴシック" charset="0"/>
              </a:rPr>
              <a:t>Communication back to an external remote controlling server through malware</a:t>
            </a:r>
          </a:p>
        </p:txBody>
      </p:sp>
      <p:sp>
        <p:nvSpPr>
          <p:cNvPr id="114" name="Rectangle 27">
            <a:extLst>
              <a:ext uri="{FF2B5EF4-FFF2-40B4-BE49-F238E27FC236}">
                <a16:creationId xmlns:a16="http://schemas.microsoft.com/office/drawing/2014/main" id="{9F2E28FA-0FB2-45EC-8CBF-BCA8C4969E23}"/>
              </a:ext>
            </a:extLst>
          </p:cNvPr>
          <p:cNvSpPr>
            <a:spLocks noChangeArrowheads="1"/>
          </p:cNvSpPr>
          <p:nvPr/>
        </p:nvSpPr>
        <p:spPr bwMode="auto">
          <a:xfrm>
            <a:off x="5078828" y="2182174"/>
            <a:ext cx="2078432" cy="975360"/>
          </a:xfrm>
          <a:prstGeom prst="rect">
            <a:avLst/>
          </a:prstGeom>
          <a:solidFill>
            <a:srgbClr val="6EBE4A"/>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35" tIns="41067" rIns="82135" bIns="41067" anchor="ctr">
            <a:noAutofit/>
          </a:bodyPr>
          <a:lstStyle/>
          <a:p>
            <a:pPr marL="0" marR="0" lvl="0" indent="0" algn="ctr" defTabSz="814476"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t>Command </a:t>
            </a:r>
            <a:b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br>
            <a:r>
              <a:rPr kumimoji="0" lang="en-US" sz="1867" b="0" i="0" u="none" strike="noStrike" kern="0" cap="none" spc="0" normalizeH="0" baseline="0" noProof="0" dirty="0">
                <a:ln>
                  <a:noFill/>
                </a:ln>
                <a:solidFill>
                  <a:srgbClr val="005073"/>
                </a:solidFill>
                <a:effectLst/>
                <a:uLnTx/>
                <a:uFillTx/>
                <a:latin typeface="CiscoSansTT ExtraLight"/>
                <a:ea typeface="ＭＳ Ｐゴシック" charset="0"/>
              </a:rPr>
              <a:t>and Control</a:t>
            </a:r>
          </a:p>
        </p:txBody>
      </p:sp>
    </p:spTree>
    <p:extLst>
      <p:ext uri="{BB962C8B-B14F-4D97-AF65-F5344CB8AC3E}">
        <p14:creationId xmlns:p14="http://schemas.microsoft.com/office/powerpoint/2010/main" val="276000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Alarms tied to specific entities</a:t>
            </a:r>
            <a:endParaRPr lang="en-MY" sz="2100" dirty="0">
              <a:solidFill>
                <a:schemeClr val="bg1"/>
              </a:solidFill>
            </a:endParaRPr>
          </a:p>
        </p:txBody>
      </p:sp>
      <p:grpSp>
        <p:nvGrpSpPr>
          <p:cNvPr id="23" name="Group 22">
            <a:extLst>
              <a:ext uri="{FF2B5EF4-FFF2-40B4-BE49-F238E27FC236}">
                <a16:creationId xmlns:a16="http://schemas.microsoft.com/office/drawing/2014/main" id="{6BD5950E-5BF4-4BDC-99FF-A714349D6AA4}"/>
              </a:ext>
            </a:extLst>
          </p:cNvPr>
          <p:cNvGrpSpPr/>
          <p:nvPr/>
        </p:nvGrpSpPr>
        <p:grpSpPr>
          <a:xfrm>
            <a:off x="6085140" y="2542529"/>
            <a:ext cx="5625865" cy="3025272"/>
            <a:chOff x="4471800" y="1733144"/>
            <a:chExt cx="4311454" cy="2318456"/>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800" y="1733144"/>
              <a:ext cx="4311454" cy="2318456"/>
            </a:xfrm>
            <a:prstGeom prst="rect">
              <a:avLst/>
            </a:prstGeom>
            <a:ln w="12700">
              <a:solidFill>
                <a:srgbClr val="282828">
                  <a:lumMod val="10000"/>
                  <a:lumOff val="90000"/>
                </a:srgbClr>
              </a:solidFill>
            </a:ln>
          </p:spPr>
        </p:pic>
        <p:sp>
          <p:nvSpPr>
            <p:cNvPr id="25" name="Rectangle 24">
              <a:extLst>
                <a:ext uri="{FF2B5EF4-FFF2-40B4-BE49-F238E27FC236}">
                  <a16:creationId xmlns:a16="http://schemas.microsoft.com/office/drawing/2014/main" id="{2D255217-6603-4ABD-AF3F-40E65B91997E}"/>
                </a:ext>
              </a:extLst>
            </p:cNvPr>
            <p:cNvSpPr/>
            <p:nvPr/>
          </p:nvSpPr>
          <p:spPr>
            <a:xfrm>
              <a:off x="4484750" y="2241011"/>
              <a:ext cx="1396670" cy="1810589"/>
            </a:xfrm>
            <a:prstGeom prst="rect">
              <a:avLst/>
            </a:prstGeom>
            <a:noFill/>
            <a:ln w="19050" cap="flat" cmpd="sng" algn="ctr">
              <a:solidFill>
                <a:srgbClr val="00BCEB"/>
              </a:solid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26" name="Group 25">
            <a:extLst>
              <a:ext uri="{FF2B5EF4-FFF2-40B4-BE49-F238E27FC236}">
                <a16:creationId xmlns:a16="http://schemas.microsoft.com/office/drawing/2014/main" id="{C7784D16-D8F5-4C29-A680-A02D7A826F5C}"/>
              </a:ext>
            </a:extLst>
          </p:cNvPr>
          <p:cNvGrpSpPr/>
          <p:nvPr/>
        </p:nvGrpSpPr>
        <p:grpSpPr>
          <a:xfrm>
            <a:off x="701579" y="1899249"/>
            <a:ext cx="1934941" cy="4296327"/>
            <a:chOff x="526184" y="1281251"/>
            <a:chExt cx="2339384" cy="4697633"/>
          </a:xfrm>
        </p:grpSpPr>
        <p:sp>
          <p:nvSpPr>
            <p:cNvPr id="27" name="Rectangle 26">
              <a:extLst>
                <a:ext uri="{FF2B5EF4-FFF2-40B4-BE49-F238E27FC236}">
                  <a16:creationId xmlns:a16="http://schemas.microsoft.com/office/drawing/2014/main" id="{6ED136D8-4172-4FB8-B415-4064177D1229}"/>
                </a:ext>
              </a:extLst>
            </p:cNvPr>
            <p:cNvSpPr>
              <a:spLocks noChangeAspect="1"/>
            </p:cNvSpPr>
            <p:nvPr/>
          </p:nvSpPr>
          <p:spPr>
            <a:xfrm>
              <a:off x="526184" y="1281251"/>
              <a:ext cx="2339384" cy="1540837"/>
            </a:xfrm>
            <a:prstGeom prst="rect">
              <a:avLst/>
            </a:prstGeom>
            <a:solidFill>
              <a:srgbClr val="00BCEB"/>
            </a:solidFill>
            <a:ln w="25400" cap="flat" cmpd="sng" algn="ctr">
              <a:noFill/>
              <a:prstDash val="solid"/>
            </a:ln>
            <a:effectLst/>
          </p:spPr>
          <p:txBody>
            <a:bodyPr lIns="182880" tIns="121920" bIns="121920" rtlCol="0" anchor="ctr"/>
            <a:lstStyle/>
            <a:p>
              <a:pPr marL="0" marR="0" lvl="0" indent="0" defTabSz="609585"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5073"/>
                  </a:solidFill>
                  <a:effectLst/>
                  <a:uLnTx/>
                  <a:uFillTx/>
                  <a:latin typeface="CiscoSansTT ExtraLight"/>
                  <a:ea typeface="+mn-ea"/>
                  <a:cs typeface="+mn-cs"/>
                </a:rPr>
                <a:t>Quick snapshot of malicious activity</a:t>
              </a:r>
            </a:p>
          </p:txBody>
        </p:sp>
        <p:sp>
          <p:nvSpPr>
            <p:cNvPr id="28" name="Rectangle 27">
              <a:extLst>
                <a:ext uri="{FF2B5EF4-FFF2-40B4-BE49-F238E27FC236}">
                  <a16:creationId xmlns:a16="http://schemas.microsoft.com/office/drawing/2014/main" id="{04D235AE-2179-44A0-AFEC-2B3620461B9C}"/>
                </a:ext>
              </a:extLst>
            </p:cNvPr>
            <p:cNvSpPr>
              <a:spLocks noChangeAspect="1"/>
            </p:cNvSpPr>
            <p:nvPr/>
          </p:nvSpPr>
          <p:spPr>
            <a:xfrm>
              <a:off x="526184" y="2859649"/>
              <a:ext cx="2339384" cy="1540837"/>
            </a:xfrm>
            <a:prstGeom prst="rect">
              <a:avLst/>
            </a:prstGeom>
            <a:solidFill>
              <a:srgbClr val="6EBE4A"/>
            </a:solidFill>
            <a:ln w="25400" cap="flat" cmpd="sng" algn="ctr">
              <a:noFill/>
              <a:prstDash val="solid"/>
            </a:ln>
            <a:effectLst/>
          </p:spPr>
          <p:txBody>
            <a:bodyPr lIns="182880" tIns="121920" bIns="121920" rtlCol="0" anchor="ctr"/>
            <a:lstStyle/>
            <a:p>
              <a:pPr marL="0" marR="0" lvl="0" indent="0" defTabSz="609585" eaLnBrk="1" fontAlgn="base" latinLnBrk="0" hangingPunct="1">
                <a:lnSpc>
                  <a:spcPct val="100000"/>
                </a:lnSpc>
                <a:spcBef>
                  <a:spcPct val="0"/>
                </a:spcBef>
                <a:spcAft>
                  <a:spcPts val="1200"/>
                </a:spcAft>
                <a:buClrTx/>
                <a:buSzTx/>
                <a:buFontTx/>
                <a:buNone/>
                <a:tabLst/>
                <a:defRPr/>
              </a:pPr>
              <a:r>
                <a:rPr kumimoji="0" lang="en-US" sz="1867" b="0" i="0" u="none" strike="noStrike" kern="0" cap="none" spc="0" normalizeH="0" baseline="0" noProof="0" dirty="0">
                  <a:ln>
                    <a:noFill/>
                  </a:ln>
                  <a:solidFill>
                    <a:srgbClr val="005073"/>
                  </a:solidFill>
                  <a:effectLst/>
                  <a:uLnTx/>
                  <a:uFillTx/>
                  <a:latin typeface="CiscoSansTT ExtraLight"/>
                  <a:ea typeface="+mn-ea"/>
                  <a:cs typeface="+mn-cs"/>
                </a:rPr>
                <a:t>Suspicious behavior </a:t>
              </a:r>
              <a:br>
                <a:rPr kumimoji="0" lang="en-US" sz="1867" b="0" i="0" u="none" strike="noStrike" kern="0" cap="none" spc="0" normalizeH="0" baseline="0" noProof="0" dirty="0">
                  <a:ln>
                    <a:noFill/>
                  </a:ln>
                  <a:solidFill>
                    <a:srgbClr val="005073"/>
                  </a:solidFill>
                  <a:effectLst/>
                  <a:uLnTx/>
                  <a:uFillTx/>
                  <a:latin typeface="CiscoSansTT ExtraLight"/>
                  <a:ea typeface="+mn-ea"/>
                  <a:cs typeface="+mn-cs"/>
                </a:rPr>
              </a:br>
              <a:r>
                <a:rPr kumimoji="0" lang="en-US" sz="1867" b="0" i="0" u="none" strike="noStrike" kern="0" cap="none" spc="0" normalizeH="0" baseline="0" noProof="0" dirty="0">
                  <a:ln>
                    <a:noFill/>
                  </a:ln>
                  <a:solidFill>
                    <a:srgbClr val="005073"/>
                  </a:solidFill>
                  <a:effectLst/>
                  <a:uLnTx/>
                  <a:uFillTx/>
                  <a:latin typeface="CiscoSansTT ExtraLight"/>
                  <a:ea typeface="+mn-ea"/>
                  <a:cs typeface="+mn-cs"/>
                </a:rPr>
                <a:t>linked to logical alarms</a:t>
              </a:r>
            </a:p>
          </p:txBody>
        </p:sp>
        <p:sp>
          <p:nvSpPr>
            <p:cNvPr id="29" name="Rectangle 28">
              <a:extLst>
                <a:ext uri="{FF2B5EF4-FFF2-40B4-BE49-F238E27FC236}">
                  <a16:creationId xmlns:a16="http://schemas.microsoft.com/office/drawing/2014/main" id="{518569F1-5F73-4504-896C-855D1F054A01}"/>
                </a:ext>
              </a:extLst>
            </p:cNvPr>
            <p:cNvSpPr>
              <a:spLocks noChangeAspect="1"/>
            </p:cNvSpPr>
            <p:nvPr/>
          </p:nvSpPr>
          <p:spPr>
            <a:xfrm>
              <a:off x="526184" y="4438047"/>
              <a:ext cx="2339384" cy="1540837"/>
            </a:xfrm>
            <a:prstGeom prst="rect">
              <a:avLst/>
            </a:prstGeom>
            <a:solidFill>
              <a:srgbClr val="0F6793"/>
            </a:solidFill>
            <a:ln w="25400" cap="flat" cmpd="sng" algn="ctr">
              <a:noFill/>
              <a:prstDash val="solid"/>
            </a:ln>
            <a:effectLst/>
          </p:spPr>
          <p:txBody>
            <a:bodyPr lIns="182880" tIns="121920" bIns="121920" rtlCol="0" anchor="ctr"/>
            <a:lstStyle/>
            <a:p>
              <a:pPr marL="0" marR="0" lvl="0" indent="0" defTabSz="609585" eaLnBrk="1" fontAlgn="base" latinLnBrk="0" hangingPunct="1">
                <a:lnSpc>
                  <a:spcPct val="100000"/>
                </a:lnSpc>
                <a:spcBef>
                  <a:spcPct val="0"/>
                </a:spcBef>
                <a:spcAft>
                  <a:spcPts val="1200"/>
                </a:spcAft>
                <a:buClrTx/>
                <a:buSzTx/>
                <a:buFontTx/>
                <a:buNone/>
                <a:tabLst/>
                <a:defRPr/>
              </a:pPr>
              <a:r>
                <a:rPr kumimoji="0" lang="en-US" sz="1867" b="0" i="0" u="none" strike="noStrike" kern="0" cap="none" spc="0" normalizeH="0" baseline="0" noProof="0" dirty="0">
                  <a:ln>
                    <a:noFill/>
                  </a:ln>
                  <a:solidFill>
                    <a:srgbClr val="FFFFFF"/>
                  </a:solidFill>
                  <a:effectLst/>
                  <a:uLnTx/>
                  <a:uFillTx/>
                  <a:latin typeface="CiscoSansTT ExtraLight"/>
                  <a:ea typeface="+mn-ea"/>
                  <a:cs typeface="+mn-cs"/>
                </a:rPr>
                <a:t>Risks prioritized to take immediate action</a:t>
              </a:r>
            </a:p>
          </p:txBody>
        </p:sp>
      </p:grpSp>
      <p:sp>
        <p:nvSpPr>
          <p:cNvPr id="30" name="Freeform: Shape 5">
            <a:extLst>
              <a:ext uri="{FF2B5EF4-FFF2-40B4-BE49-F238E27FC236}">
                <a16:creationId xmlns:a16="http://schemas.microsoft.com/office/drawing/2014/main" id="{AB60883A-3560-4750-9F9E-F25BA00F9CF9}"/>
              </a:ext>
            </a:extLst>
          </p:cNvPr>
          <p:cNvSpPr/>
          <p:nvPr/>
        </p:nvSpPr>
        <p:spPr>
          <a:xfrm>
            <a:off x="6111240" y="1897798"/>
            <a:ext cx="1817145" cy="4297680"/>
          </a:xfrm>
          <a:custGeom>
            <a:avLst/>
            <a:gdLst>
              <a:gd name="connsiteX0" fmla="*/ 0 w 1303020"/>
              <a:gd name="connsiteY0" fmla="*/ 0 h 3223260"/>
              <a:gd name="connsiteX1" fmla="*/ 1303020 w 1303020"/>
              <a:gd name="connsiteY1" fmla="*/ 971550 h 3223260"/>
              <a:gd name="connsiteX2" fmla="*/ 1303020 w 1303020"/>
              <a:gd name="connsiteY2" fmla="*/ 2777490 h 3223260"/>
              <a:gd name="connsiteX3" fmla="*/ 0 w 1303020"/>
              <a:gd name="connsiteY3" fmla="*/ 3223260 h 3223260"/>
              <a:gd name="connsiteX4" fmla="*/ 0 w 1303020"/>
              <a:gd name="connsiteY4" fmla="*/ 0 h 3223260"/>
              <a:gd name="connsiteX0" fmla="*/ 0 w 1305810"/>
              <a:gd name="connsiteY0" fmla="*/ 0 h 3223260"/>
              <a:gd name="connsiteX1" fmla="*/ 1303020 w 1305810"/>
              <a:gd name="connsiteY1" fmla="*/ 971550 h 3223260"/>
              <a:gd name="connsiteX2" fmla="*/ 1305810 w 1305810"/>
              <a:gd name="connsiteY2" fmla="*/ 2760017 h 3223260"/>
              <a:gd name="connsiteX3" fmla="*/ 0 w 1305810"/>
              <a:gd name="connsiteY3" fmla="*/ 3223260 h 3223260"/>
              <a:gd name="connsiteX4" fmla="*/ 0 w 1305810"/>
              <a:gd name="connsiteY4" fmla="*/ 0 h 3223260"/>
              <a:gd name="connsiteX0" fmla="*/ 0 w 1305810"/>
              <a:gd name="connsiteY0" fmla="*/ 0 h 3223260"/>
              <a:gd name="connsiteX1" fmla="*/ 1303020 w 1305810"/>
              <a:gd name="connsiteY1" fmla="*/ 986111 h 3223260"/>
              <a:gd name="connsiteX2" fmla="*/ 1305810 w 1305810"/>
              <a:gd name="connsiteY2" fmla="*/ 2760017 h 3223260"/>
              <a:gd name="connsiteX3" fmla="*/ 0 w 1305810"/>
              <a:gd name="connsiteY3" fmla="*/ 3223260 h 3223260"/>
              <a:gd name="connsiteX4" fmla="*/ 0 w 1305810"/>
              <a:gd name="connsiteY4" fmla="*/ 0 h 322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10" h="3223260">
                <a:moveTo>
                  <a:pt x="0" y="0"/>
                </a:moveTo>
                <a:lnTo>
                  <a:pt x="1303020" y="986111"/>
                </a:lnTo>
                <a:lnTo>
                  <a:pt x="1305810" y="2760017"/>
                </a:lnTo>
                <a:lnTo>
                  <a:pt x="0" y="3223260"/>
                </a:lnTo>
                <a:lnTo>
                  <a:pt x="0" y="0"/>
                </a:lnTo>
                <a:close/>
              </a:path>
            </a:pathLst>
          </a:custGeom>
          <a:solidFill>
            <a:srgbClr val="282828">
              <a:alpha val="18824"/>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364" t="21814" r="66454" b="102"/>
          <a:stretch/>
        </p:blipFill>
        <p:spPr>
          <a:xfrm>
            <a:off x="2742210" y="1933179"/>
            <a:ext cx="3353791" cy="4243975"/>
          </a:xfrm>
          <a:prstGeom prst="rect">
            <a:avLst/>
          </a:prstGeom>
          <a:ln w="19050">
            <a:solidFill>
              <a:srgbClr val="00BCEB"/>
            </a:solidFill>
            <a:prstDash val="solid"/>
          </a:ln>
        </p:spPr>
      </p:pic>
    </p:spTree>
    <p:extLst>
      <p:ext uri="{BB962C8B-B14F-4D97-AF65-F5344CB8AC3E}">
        <p14:creationId xmlns:p14="http://schemas.microsoft.com/office/powerpoint/2010/main" val="311757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Investigating a host</a:t>
            </a:r>
            <a:endParaRPr lang="en-MY" sz="2100" dirty="0">
              <a:solidFill>
                <a:schemeClr val="bg1"/>
              </a:solidFill>
            </a:endParaRPr>
          </a:p>
        </p:txBody>
      </p:sp>
      <p:sp>
        <p:nvSpPr>
          <p:cNvPr id="81" name="Rectangle 80">
            <a:extLst>
              <a:ext uri="{FF2B5EF4-FFF2-40B4-BE49-F238E27FC236}">
                <a16:creationId xmlns:a16="http://schemas.microsoft.com/office/drawing/2014/main" id="{32AADB96-959D-4C35-870E-B2FFA40F8506}"/>
              </a:ext>
            </a:extLst>
          </p:cNvPr>
          <p:cNvSpPr/>
          <p:nvPr/>
        </p:nvSpPr>
        <p:spPr>
          <a:xfrm>
            <a:off x="689381" y="1990592"/>
            <a:ext cx="3556755" cy="3504007"/>
          </a:xfrm>
          <a:prstGeom prst="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82" name="Rectangle 81">
            <a:extLst>
              <a:ext uri="{FF2B5EF4-FFF2-40B4-BE49-F238E27FC236}">
                <a16:creationId xmlns:a16="http://schemas.microsoft.com/office/drawing/2014/main" id="{69DB0EAC-AE79-41D3-83FF-21F856106AED}"/>
              </a:ext>
            </a:extLst>
          </p:cNvPr>
          <p:cNvSpPr/>
          <p:nvPr/>
        </p:nvSpPr>
        <p:spPr>
          <a:xfrm>
            <a:off x="4334508" y="1990592"/>
            <a:ext cx="3556755" cy="3504007"/>
          </a:xfrm>
          <a:prstGeom prst="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83" name="Rectangle 82">
            <a:extLst>
              <a:ext uri="{FF2B5EF4-FFF2-40B4-BE49-F238E27FC236}">
                <a16:creationId xmlns:a16="http://schemas.microsoft.com/office/drawing/2014/main" id="{6C4872B4-9FDD-423B-92A9-62FE7006670D}"/>
              </a:ext>
            </a:extLst>
          </p:cNvPr>
          <p:cNvSpPr/>
          <p:nvPr/>
        </p:nvSpPr>
        <p:spPr>
          <a:xfrm>
            <a:off x="7979635" y="1990592"/>
            <a:ext cx="3556755" cy="3504007"/>
          </a:xfrm>
          <a:prstGeom prst="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84" name="Rectangle 21">
            <a:extLst>
              <a:ext uri="{FF2B5EF4-FFF2-40B4-BE49-F238E27FC236}">
                <a16:creationId xmlns:a16="http://schemas.microsoft.com/office/drawing/2014/main" id="{D6950A22-7140-4670-B5B4-50EDC6CFA449}"/>
              </a:ext>
            </a:extLst>
          </p:cNvPr>
          <p:cNvSpPr>
            <a:spLocks noChangeArrowheads="1"/>
          </p:cNvSpPr>
          <p:nvPr/>
        </p:nvSpPr>
        <p:spPr bwMode="auto">
          <a:xfrm>
            <a:off x="689381" y="5577582"/>
            <a:ext cx="3556755" cy="708421"/>
          </a:xfrm>
          <a:prstGeom prst="rect">
            <a:avLst/>
          </a:prstGeom>
          <a:solidFill>
            <a:srgbClr val="0F6793"/>
          </a:solidFill>
          <a:ln>
            <a:noFill/>
          </a:ln>
          <a:effectLst/>
          <a:extLst/>
        </p:spPr>
        <p:txBody>
          <a:bodyPr lIns="82135" tIns="41067" rIns="82135" bIns="41067" anchor="ctr">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FFFFFF"/>
                </a:solidFill>
                <a:effectLst/>
                <a:uLnTx/>
                <a:uFillTx/>
                <a:latin typeface="CiscoSansTT ExtraLight"/>
                <a:ea typeface="ＭＳ Ｐゴシック" charset="0"/>
              </a:rPr>
              <a:t>Summary of aggregated </a:t>
            </a:r>
            <a:br>
              <a:rPr kumimoji="0" lang="en-US" sz="1867" b="0" i="0" u="none" strike="noStrike" kern="0" cap="none" spc="0" normalizeH="0" baseline="0" noProof="0" dirty="0">
                <a:ln>
                  <a:noFill/>
                </a:ln>
                <a:solidFill>
                  <a:srgbClr val="FFFFFF"/>
                </a:solidFill>
                <a:effectLst/>
                <a:uLnTx/>
                <a:uFillTx/>
                <a:latin typeface="CiscoSansTT ExtraLight"/>
                <a:ea typeface="ＭＳ Ｐゴシック" charset="0"/>
              </a:rPr>
            </a:br>
            <a:r>
              <a:rPr kumimoji="0" lang="en-US" sz="1867" b="0" i="0" u="none" strike="noStrike" kern="0" cap="none" spc="0" normalizeH="0" baseline="0" noProof="0" dirty="0">
                <a:ln>
                  <a:noFill/>
                </a:ln>
                <a:solidFill>
                  <a:srgbClr val="FFFFFF"/>
                </a:solidFill>
                <a:effectLst/>
                <a:uLnTx/>
                <a:uFillTx/>
                <a:latin typeface="CiscoSansTT ExtraLight"/>
                <a:ea typeface="ＭＳ Ｐゴシック" charset="0"/>
              </a:rPr>
              <a:t>host information</a:t>
            </a:r>
          </a:p>
        </p:txBody>
      </p:sp>
      <p:sp>
        <p:nvSpPr>
          <p:cNvPr id="85" name="Rectangle 21">
            <a:extLst>
              <a:ext uri="{FF2B5EF4-FFF2-40B4-BE49-F238E27FC236}">
                <a16:creationId xmlns:a16="http://schemas.microsoft.com/office/drawing/2014/main" id="{AD5DDC23-1DAD-44DD-9D97-C3D6DFD42290}"/>
              </a:ext>
            </a:extLst>
          </p:cNvPr>
          <p:cNvSpPr>
            <a:spLocks noChangeArrowheads="1"/>
          </p:cNvSpPr>
          <p:nvPr/>
        </p:nvSpPr>
        <p:spPr bwMode="auto">
          <a:xfrm>
            <a:off x="4341133" y="5577582"/>
            <a:ext cx="3556755" cy="708421"/>
          </a:xfrm>
          <a:prstGeom prst="rect">
            <a:avLst/>
          </a:prstGeom>
          <a:solidFill>
            <a:srgbClr val="0F6793"/>
          </a:solidFill>
          <a:ln>
            <a:noFill/>
          </a:ln>
          <a:effectLst/>
          <a:extLst/>
        </p:spPr>
        <p:txBody>
          <a:bodyPr lIns="82135" tIns="41067" rIns="82135" bIns="41067" anchor="ctr">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FFFFFF"/>
                </a:solidFill>
                <a:effectLst/>
                <a:uLnTx/>
                <a:uFillTx/>
                <a:latin typeface="CiscoSansTT ExtraLight"/>
                <a:ea typeface="ＭＳ Ｐゴシック" charset="0"/>
              </a:rPr>
              <a:t>Observed communication patterns</a:t>
            </a:r>
          </a:p>
        </p:txBody>
      </p:sp>
      <p:sp>
        <p:nvSpPr>
          <p:cNvPr id="86" name="Rectangle 85">
            <a:extLst>
              <a:ext uri="{FF2B5EF4-FFF2-40B4-BE49-F238E27FC236}">
                <a16:creationId xmlns:a16="http://schemas.microsoft.com/office/drawing/2014/main" id="{EAEC72E1-6691-4CAF-9EC4-8CEB70AE8CA5}"/>
              </a:ext>
            </a:extLst>
          </p:cNvPr>
          <p:cNvSpPr>
            <a:spLocks noChangeArrowheads="1"/>
          </p:cNvSpPr>
          <p:nvPr/>
        </p:nvSpPr>
        <p:spPr bwMode="auto">
          <a:xfrm>
            <a:off x="7979635" y="5577582"/>
            <a:ext cx="3556755" cy="708421"/>
          </a:xfrm>
          <a:prstGeom prst="rect">
            <a:avLst/>
          </a:prstGeom>
          <a:solidFill>
            <a:srgbClr val="0F6793"/>
          </a:solidFill>
          <a:ln>
            <a:noFill/>
          </a:ln>
          <a:effectLst/>
          <a:extLst/>
        </p:spPr>
        <p:txBody>
          <a:bodyPr lIns="82135" tIns="41067" rIns="82135" bIns="41067" anchor="ctr">
            <a:no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FFFFFF"/>
                </a:solidFill>
                <a:effectLst/>
                <a:uLnTx/>
                <a:uFillTx/>
                <a:latin typeface="CiscoSansTT ExtraLight"/>
                <a:ea typeface="ＭＳ Ｐゴシック" charset="0"/>
              </a:rPr>
              <a:t>Historical alarming behavior</a:t>
            </a:r>
          </a:p>
        </p:txBody>
      </p:sp>
      <p:grpSp>
        <p:nvGrpSpPr>
          <p:cNvPr id="87" name="Group 86">
            <a:extLst>
              <a:ext uri="{FF2B5EF4-FFF2-40B4-BE49-F238E27FC236}">
                <a16:creationId xmlns:a16="http://schemas.microsoft.com/office/drawing/2014/main" id="{127D3789-DBC1-412E-AE3A-B1D54AE3F5CB}"/>
              </a:ext>
            </a:extLst>
          </p:cNvPr>
          <p:cNvGrpSpPr/>
          <p:nvPr/>
        </p:nvGrpSpPr>
        <p:grpSpPr>
          <a:xfrm>
            <a:off x="863313" y="2187573"/>
            <a:ext cx="3208891" cy="3141219"/>
            <a:chOff x="652565" y="1429670"/>
            <a:chExt cx="2406668" cy="2355914"/>
          </a:xfrm>
        </p:grpSpPr>
        <p:sp>
          <p:nvSpPr>
            <p:cNvPr id="88" name="Rectangle 87">
              <a:extLst>
                <a:ext uri="{FF2B5EF4-FFF2-40B4-BE49-F238E27FC236}">
                  <a16:creationId xmlns:a16="http://schemas.microsoft.com/office/drawing/2014/main" id="{5436E3FC-A36A-4FE7-9F71-7C392B4BFF1A}"/>
                </a:ext>
              </a:extLst>
            </p:cNvPr>
            <p:cNvSpPr/>
            <p:nvPr/>
          </p:nvSpPr>
          <p:spPr>
            <a:xfrm>
              <a:off x="652565" y="1429670"/>
              <a:ext cx="2406668" cy="205320"/>
            </a:xfrm>
            <a:prstGeom prst="rect">
              <a:avLst/>
            </a:prstGeom>
            <a:solidFill>
              <a:srgbClr val="282828"/>
            </a:solidFill>
            <a:ln w="25400" cap="flat" cmpd="sng" algn="ctr">
              <a:noFill/>
              <a:prstDash val="solid"/>
            </a:ln>
            <a:effectLst/>
          </p:spPr>
          <p:txBody>
            <a:bodyPr lIns="195072" rtlCol="0" anchor="ctr"/>
            <a:lstStyle/>
            <a:p>
              <a:pPr marL="0" marR="0" lvl="0" indent="0" defTabSz="609585" eaLnBrk="1" fontAlgn="base" latinLnBrk="0" hangingPunct="1">
                <a:lnSpc>
                  <a:spcPct val="100000"/>
                </a:lnSpc>
                <a:spcBef>
                  <a:spcPct val="0"/>
                </a:spcBef>
                <a:spcAft>
                  <a:spcPct val="0"/>
                </a:spcAft>
                <a:buClrTx/>
                <a:buSzTx/>
                <a:buFontTx/>
                <a:buNone/>
                <a:tabLst/>
                <a:defRPr/>
              </a:pPr>
              <a:r>
                <a:rPr kumimoji="0" lang="en-US" sz="1333" b="0" i="0" u="none" strike="noStrike" kern="0" cap="none" spc="0" normalizeH="0" baseline="0" noProof="0" dirty="0">
                  <a:ln>
                    <a:noFill/>
                  </a:ln>
                  <a:solidFill>
                    <a:srgbClr val="FFFFFF"/>
                  </a:solidFill>
                  <a:effectLst/>
                  <a:uLnTx/>
                  <a:uFillTx/>
                  <a:latin typeface="CiscoSansTT ExtraLight"/>
                  <a:ea typeface="+mn-ea"/>
                  <a:cs typeface="+mn-cs"/>
                </a:rPr>
                <a:t>Host Summary</a:t>
              </a:r>
            </a:p>
          </p:txBody>
        </p:sp>
        <p:sp>
          <p:nvSpPr>
            <p:cNvPr id="89" name="Rectangle 88">
              <a:extLst>
                <a:ext uri="{FF2B5EF4-FFF2-40B4-BE49-F238E27FC236}">
                  <a16:creationId xmlns:a16="http://schemas.microsoft.com/office/drawing/2014/main" id="{1E8D7494-A452-416C-8B2A-4FD711A4BB37}"/>
                </a:ext>
              </a:extLst>
            </p:cNvPr>
            <p:cNvSpPr/>
            <p:nvPr/>
          </p:nvSpPr>
          <p:spPr>
            <a:xfrm>
              <a:off x="652565" y="1634988"/>
              <a:ext cx="2406668" cy="2150596"/>
            </a:xfrm>
            <a:prstGeom prst="rect">
              <a:avLst/>
            </a:prstGeom>
            <a:solidFill>
              <a:srgbClr val="FFFFFF"/>
            </a:solidFill>
            <a:ln w="25400" cap="flat" cmpd="sng" algn="ctr">
              <a:noFill/>
              <a:prstDash val="solid"/>
            </a:ln>
            <a:effectLst/>
          </p:spPr>
          <p:txBody>
            <a:bodyPr rtlCol="0" anchor="ct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CiscoSansTT ExtraLight"/>
                <a:ea typeface="+mn-ea"/>
                <a:cs typeface="+mn-cs"/>
              </a:endParaRPr>
            </a:p>
          </p:txBody>
        </p:sp>
      </p:grpSp>
      <p:sp>
        <p:nvSpPr>
          <p:cNvPr id="90" name="TextBox 89"/>
          <p:cNvSpPr txBox="1"/>
          <p:nvPr/>
        </p:nvSpPr>
        <p:spPr>
          <a:xfrm>
            <a:off x="938155" y="3139198"/>
            <a:ext cx="1435008" cy="1765099"/>
          </a:xfrm>
          <a:prstGeom prst="rect">
            <a:avLst/>
          </a:prstGeom>
          <a:noFill/>
        </p:spPr>
        <p:txBody>
          <a:bodyPr wrap="none" rtlCol="0">
            <a:spAutoFit/>
          </a:bodyPr>
          <a:lstStyle/>
          <a:p>
            <a:pPr defTabSz="609585" fontAlgn="base">
              <a:spcBef>
                <a:spcPct val="0"/>
              </a:spcBef>
              <a:spcAft>
                <a:spcPts val="400"/>
              </a:spcAft>
            </a:pPr>
            <a:r>
              <a:rPr lang="en-US" sz="1067" i="1" dirty="0">
                <a:solidFill>
                  <a:srgbClr val="282828"/>
                </a:solidFill>
                <a:latin typeface="CiscoSansTT ExtraLight"/>
                <a:ea typeface="ＭＳ Ｐゴシック" charset="0"/>
              </a:rPr>
              <a:t>User Name:</a:t>
            </a:r>
          </a:p>
          <a:p>
            <a:pPr defTabSz="609585" fontAlgn="base">
              <a:spcBef>
                <a:spcPct val="0"/>
              </a:spcBef>
              <a:spcAft>
                <a:spcPts val="400"/>
              </a:spcAft>
            </a:pPr>
            <a:r>
              <a:rPr lang="en-US" sz="1067" i="1" dirty="0">
                <a:solidFill>
                  <a:srgbClr val="282828"/>
                </a:solidFill>
                <a:latin typeface="CiscoSansTT ExtraLight"/>
                <a:ea typeface="ＭＳ Ｐゴシック" charset="0"/>
              </a:rPr>
              <a:t>Device Name:</a:t>
            </a:r>
          </a:p>
          <a:p>
            <a:pPr defTabSz="609585" fontAlgn="base">
              <a:spcBef>
                <a:spcPct val="0"/>
              </a:spcBef>
              <a:spcAft>
                <a:spcPts val="400"/>
              </a:spcAft>
            </a:pPr>
            <a:r>
              <a:rPr lang="en-US" sz="1067" i="1" dirty="0">
                <a:solidFill>
                  <a:srgbClr val="282828"/>
                </a:solidFill>
                <a:latin typeface="CiscoSansTT ExtraLight"/>
                <a:ea typeface="ＭＳ Ｐゴシック" charset="0"/>
              </a:rPr>
              <a:t>Device Type:</a:t>
            </a:r>
          </a:p>
          <a:p>
            <a:pPr defTabSz="609585" fontAlgn="base">
              <a:spcBef>
                <a:spcPct val="0"/>
              </a:spcBef>
              <a:spcAft>
                <a:spcPts val="400"/>
              </a:spcAft>
            </a:pPr>
            <a:r>
              <a:rPr lang="en-US" sz="1067" i="1" dirty="0">
                <a:solidFill>
                  <a:srgbClr val="282828"/>
                </a:solidFill>
                <a:latin typeface="CiscoSansTT ExtraLight"/>
                <a:ea typeface="ＭＳ Ｐゴシック" charset="0"/>
              </a:rPr>
              <a:t>Host Group:</a:t>
            </a:r>
          </a:p>
          <a:p>
            <a:pPr defTabSz="609585" fontAlgn="base">
              <a:spcBef>
                <a:spcPct val="0"/>
              </a:spcBef>
              <a:spcAft>
                <a:spcPts val="400"/>
              </a:spcAft>
            </a:pPr>
            <a:r>
              <a:rPr lang="en-US" sz="1067" i="1" dirty="0">
                <a:solidFill>
                  <a:srgbClr val="282828"/>
                </a:solidFill>
                <a:latin typeface="CiscoSansTT ExtraLight"/>
                <a:ea typeface="ＭＳ Ｐゴシック" charset="0"/>
              </a:rPr>
              <a:t>Location:</a:t>
            </a:r>
          </a:p>
          <a:p>
            <a:pPr defTabSz="609585" fontAlgn="base">
              <a:spcBef>
                <a:spcPct val="0"/>
              </a:spcBef>
              <a:spcAft>
                <a:spcPts val="400"/>
              </a:spcAft>
            </a:pPr>
            <a:r>
              <a:rPr lang="en-US" sz="1067" i="1" dirty="0">
                <a:solidFill>
                  <a:srgbClr val="282828"/>
                </a:solidFill>
                <a:latin typeface="CiscoSansTT ExtraLight"/>
                <a:ea typeface="ＭＳ Ｐゴシック" charset="0"/>
              </a:rPr>
              <a:t>Last Active Status:</a:t>
            </a:r>
          </a:p>
          <a:p>
            <a:pPr defTabSz="609585" fontAlgn="base">
              <a:spcBef>
                <a:spcPct val="0"/>
              </a:spcBef>
              <a:spcAft>
                <a:spcPts val="400"/>
              </a:spcAft>
            </a:pPr>
            <a:r>
              <a:rPr lang="en-US" sz="1067" i="1" dirty="0">
                <a:solidFill>
                  <a:srgbClr val="282828"/>
                </a:solidFill>
                <a:latin typeface="CiscoSansTT ExtraLight"/>
                <a:ea typeface="ＭＳ Ｐゴシック" charset="0"/>
              </a:rPr>
              <a:t>Session Information:</a:t>
            </a:r>
          </a:p>
          <a:p>
            <a:pPr defTabSz="609585" fontAlgn="base">
              <a:spcBef>
                <a:spcPct val="0"/>
              </a:spcBef>
              <a:spcAft>
                <a:spcPts val="400"/>
              </a:spcAft>
            </a:pPr>
            <a:r>
              <a:rPr lang="en-US" sz="1067" i="1" dirty="0">
                <a:solidFill>
                  <a:srgbClr val="282828"/>
                </a:solidFill>
                <a:latin typeface="CiscoSansTT ExtraLight"/>
                <a:ea typeface="ＭＳ Ｐゴシック" charset="0"/>
              </a:rPr>
              <a:t>Policies:</a:t>
            </a:r>
          </a:p>
        </p:txBody>
      </p:sp>
      <p:grpSp>
        <p:nvGrpSpPr>
          <p:cNvPr id="91" name="Group 90">
            <a:extLst>
              <a:ext uri="{FF2B5EF4-FFF2-40B4-BE49-F238E27FC236}">
                <a16:creationId xmlns:a16="http://schemas.microsoft.com/office/drawing/2014/main" id="{F4BE7281-A089-4E05-A208-8C84881710D2}"/>
              </a:ext>
            </a:extLst>
          </p:cNvPr>
          <p:cNvGrpSpPr/>
          <p:nvPr/>
        </p:nvGrpSpPr>
        <p:grpSpPr>
          <a:xfrm>
            <a:off x="2451195" y="3270832"/>
            <a:ext cx="1204239" cy="1542156"/>
            <a:chOff x="1838396" y="2206591"/>
            <a:chExt cx="903179" cy="1255450"/>
          </a:xfrm>
        </p:grpSpPr>
        <p:sp>
          <p:nvSpPr>
            <p:cNvPr id="92" name="Rectangle: Rounded Corners 27">
              <a:extLst>
                <a:ext uri="{FF2B5EF4-FFF2-40B4-BE49-F238E27FC236}">
                  <a16:creationId xmlns:a16="http://schemas.microsoft.com/office/drawing/2014/main" id="{6ABCEE50-B397-4E25-8B6C-783C62235FDA}"/>
                </a:ext>
              </a:extLst>
            </p:cNvPr>
            <p:cNvSpPr/>
            <p:nvPr/>
          </p:nvSpPr>
          <p:spPr>
            <a:xfrm>
              <a:off x="1838396" y="2206591"/>
              <a:ext cx="548640" cy="2228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93" name="Rectangle: Rounded Corners 28">
              <a:extLst>
                <a:ext uri="{FF2B5EF4-FFF2-40B4-BE49-F238E27FC236}">
                  <a16:creationId xmlns:a16="http://schemas.microsoft.com/office/drawing/2014/main" id="{84A6F8E8-A2F8-48D3-8C33-4BECF43EB02A}"/>
                </a:ext>
              </a:extLst>
            </p:cNvPr>
            <p:cNvSpPr/>
            <p:nvPr/>
          </p:nvSpPr>
          <p:spPr>
            <a:xfrm>
              <a:off x="1838396" y="2378344"/>
              <a:ext cx="731520" cy="2228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94" name="Rectangle: Rounded Corners 29">
              <a:extLst>
                <a:ext uri="{FF2B5EF4-FFF2-40B4-BE49-F238E27FC236}">
                  <a16:creationId xmlns:a16="http://schemas.microsoft.com/office/drawing/2014/main" id="{FE9018F1-14CE-4981-A7B7-0628CF5845CA}"/>
                </a:ext>
              </a:extLst>
            </p:cNvPr>
            <p:cNvSpPr/>
            <p:nvPr/>
          </p:nvSpPr>
          <p:spPr>
            <a:xfrm>
              <a:off x="1838396" y="2550097"/>
              <a:ext cx="640080" cy="2228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95" name="Rectangle: Rounded Corners 30">
              <a:extLst>
                <a:ext uri="{FF2B5EF4-FFF2-40B4-BE49-F238E27FC236}">
                  <a16:creationId xmlns:a16="http://schemas.microsoft.com/office/drawing/2014/main" id="{A159863C-0B50-44F1-BE08-2F3E86FCC607}"/>
                </a:ext>
              </a:extLst>
            </p:cNvPr>
            <p:cNvSpPr/>
            <p:nvPr/>
          </p:nvSpPr>
          <p:spPr>
            <a:xfrm>
              <a:off x="1838396" y="2730449"/>
              <a:ext cx="903179" cy="4457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96" name="Rectangle: Rounded Corners 31">
              <a:extLst>
                <a:ext uri="{FF2B5EF4-FFF2-40B4-BE49-F238E27FC236}">
                  <a16:creationId xmlns:a16="http://schemas.microsoft.com/office/drawing/2014/main" id="{D01B6E1E-0DB7-482E-9F97-D8CBB1566CE1}"/>
                </a:ext>
              </a:extLst>
            </p:cNvPr>
            <p:cNvSpPr/>
            <p:nvPr/>
          </p:nvSpPr>
          <p:spPr>
            <a:xfrm>
              <a:off x="1838396" y="2893604"/>
              <a:ext cx="457200" cy="2228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97" name="Rectangle: Rounded Corners 32">
              <a:extLst>
                <a:ext uri="{FF2B5EF4-FFF2-40B4-BE49-F238E27FC236}">
                  <a16:creationId xmlns:a16="http://schemas.microsoft.com/office/drawing/2014/main" id="{34C8E69A-71B1-4774-A912-22EDEC9FDB2C}"/>
                </a:ext>
              </a:extLst>
            </p:cNvPr>
            <p:cNvSpPr/>
            <p:nvPr/>
          </p:nvSpPr>
          <p:spPr>
            <a:xfrm>
              <a:off x="1838396" y="3065357"/>
              <a:ext cx="731520" cy="2228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98" name="Rectangle: Rounded Corners 33">
              <a:extLst>
                <a:ext uri="{FF2B5EF4-FFF2-40B4-BE49-F238E27FC236}">
                  <a16:creationId xmlns:a16="http://schemas.microsoft.com/office/drawing/2014/main" id="{C074A816-95E7-4AB1-90B7-4823CD4B8427}"/>
                </a:ext>
              </a:extLst>
            </p:cNvPr>
            <p:cNvSpPr/>
            <p:nvPr/>
          </p:nvSpPr>
          <p:spPr>
            <a:xfrm>
              <a:off x="1838396" y="3237110"/>
              <a:ext cx="903179" cy="2228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99" name="Rectangle: Rounded Corners 34">
              <a:extLst>
                <a:ext uri="{FF2B5EF4-FFF2-40B4-BE49-F238E27FC236}">
                  <a16:creationId xmlns:a16="http://schemas.microsoft.com/office/drawing/2014/main" id="{EBF5F309-6936-4153-9E0E-DA0008ACA92A}"/>
                </a:ext>
              </a:extLst>
            </p:cNvPr>
            <p:cNvSpPr/>
            <p:nvPr/>
          </p:nvSpPr>
          <p:spPr>
            <a:xfrm>
              <a:off x="1838396" y="3417462"/>
              <a:ext cx="903179" cy="44579"/>
            </a:xfrm>
            <a:prstGeom prst="round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sp>
        <p:nvSpPr>
          <p:cNvPr id="100" name="Rectangle: Rounded Corners 62">
            <a:extLst>
              <a:ext uri="{FF2B5EF4-FFF2-40B4-BE49-F238E27FC236}">
                <a16:creationId xmlns:a16="http://schemas.microsoft.com/office/drawing/2014/main" id="{9B27A17B-91DB-4D1A-A326-2F208EFB4BE3}"/>
              </a:ext>
            </a:extLst>
          </p:cNvPr>
          <p:cNvSpPr/>
          <p:nvPr/>
        </p:nvSpPr>
        <p:spPr>
          <a:xfrm>
            <a:off x="2451195" y="2676369"/>
            <a:ext cx="1097280" cy="59439"/>
          </a:xfrm>
          <a:prstGeom prst="roundRect">
            <a:avLst/>
          </a:prstGeom>
          <a:solidFill>
            <a:srgbClr val="282828">
              <a:lumMod val="25000"/>
              <a:lumOff val="75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101" name="Group 221">
            <a:extLst>
              <a:ext uri="{FF2B5EF4-FFF2-40B4-BE49-F238E27FC236}">
                <a16:creationId xmlns:a16="http://schemas.microsoft.com/office/drawing/2014/main" id="{21AB3836-AB99-40D9-B234-CB84903CD78C}"/>
              </a:ext>
            </a:extLst>
          </p:cNvPr>
          <p:cNvGrpSpPr>
            <a:grpSpLocks noChangeAspect="1"/>
          </p:cNvGrpSpPr>
          <p:nvPr/>
        </p:nvGrpSpPr>
        <p:grpSpPr bwMode="auto">
          <a:xfrm>
            <a:off x="1057418" y="2604117"/>
            <a:ext cx="406865" cy="233263"/>
            <a:chOff x="2049" y="1143"/>
            <a:chExt cx="1664" cy="954"/>
          </a:xfrm>
          <a:solidFill>
            <a:srgbClr val="676767"/>
          </a:solidFill>
        </p:grpSpPr>
        <p:sp>
          <p:nvSpPr>
            <p:cNvPr id="102" name="Freeform 222">
              <a:extLst>
                <a:ext uri="{FF2B5EF4-FFF2-40B4-BE49-F238E27FC236}">
                  <a16:creationId xmlns:a16="http://schemas.microsoft.com/office/drawing/2014/main" id="{6E70F891-479B-49FC-86E6-4EBE174132E7}"/>
                </a:ext>
              </a:extLst>
            </p:cNvPr>
            <p:cNvSpPr>
              <a:spLocks/>
            </p:cNvSpPr>
            <p:nvPr/>
          </p:nvSpPr>
          <p:spPr bwMode="auto">
            <a:xfrm>
              <a:off x="2049" y="202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grpFill/>
            <a:ln w="9525">
              <a:solidFill>
                <a:srgbClr val="676767"/>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 name="Freeform 224">
              <a:extLst>
                <a:ext uri="{FF2B5EF4-FFF2-40B4-BE49-F238E27FC236}">
                  <a16:creationId xmlns:a16="http://schemas.microsoft.com/office/drawing/2014/main" id="{F5F76E7D-74DA-4EF3-844E-271999105A0F}"/>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grpFill/>
            <a:ln w="9525">
              <a:solidFill>
                <a:srgbClr val="676767"/>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104" name="Group 103">
            <a:extLst>
              <a:ext uri="{FF2B5EF4-FFF2-40B4-BE49-F238E27FC236}">
                <a16:creationId xmlns:a16="http://schemas.microsoft.com/office/drawing/2014/main" id="{81AB486B-BD00-4023-A9CF-14761685F959}"/>
              </a:ext>
            </a:extLst>
          </p:cNvPr>
          <p:cNvGrpSpPr/>
          <p:nvPr/>
        </p:nvGrpSpPr>
        <p:grpSpPr>
          <a:xfrm>
            <a:off x="1057417" y="4982235"/>
            <a:ext cx="1707048" cy="176617"/>
            <a:chOff x="793062" y="3527638"/>
            <a:chExt cx="1528621" cy="135954"/>
          </a:xfrm>
        </p:grpSpPr>
        <p:sp>
          <p:nvSpPr>
            <p:cNvPr id="105" name="Rectangle: Rounded Corners 43">
              <a:extLst>
                <a:ext uri="{FF2B5EF4-FFF2-40B4-BE49-F238E27FC236}">
                  <a16:creationId xmlns:a16="http://schemas.microsoft.com/office/drawing/2014/main" id="{52B31E66-1F1E-43AD-A8F5-4814F6D94A45}"/>
                </a:ext>
              </a:extLst>
            </p:cNvPr>
            <p:cNvSpPr/>
            <p:nvPr/>
          </p:nvSpPr>
          <p:spPr>
            <a:xfrm>
              <a:off x="793062" y="3527638"/>
              <a:ext cx="745825" cy="135954"/>
            </a:xfrm>
            <a:prstGeom prst="roundRect">
              <a:avLst/>
            </a:prstGeom>
            <a:noFill/>
            <a:ln w="12700" cap="flat" cmpd="sng" algn="ctr">
              <a:solidFill>
                <a:srgbClr val="282828">
                  <a:lumMod val="10000"/>
                  <a:lumOff val="90000"/>
                </a:srgbClr>
              </a:solidFill>
              <a:prstDash val="solid"/>
            </a:ln>
            <a:effectLst/>
          </p:spPr>
          <p:txBody>
            <a:bodyPr bIns="73152"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667" b="0" i="0" u="none" strike="noStrike" kern="0" cap="none" spc="0" normalizeH="0" baseline="0" noProof="0" dirty="0">
                  <a:ln>
                    <a:noFill/>
                  </a:ln>
                  <a:solidFill>
                    <a:srgbClr val="282828"/>
                  </a:solidFill>
                  <a:effectLst/>
                  <a:uLnTx/>
                  <a:uFillTx/>
                  <a:latin typeface="CiscoSansTT ExtraLight"/>
                  <a:ea typeface="+mn-ea"/>
                  <a:cs typeface="+mn-cs"/>
                </a:rPr>
                <a:t>Quarantine</a:t>
              </a:r>
            </a:p>
          </p:txBody>
        </p:sp>
        <p:sp>
          <p:nvSpPr>
            <p:cNvPr id="106" name="Rectangle: Rounded Corners 44">
              <a:extLst>
                <a:ext uri="{FF2B5EF4-FFF2-40B4-BE49-F238E27FC236}">
                  <a16:creationId xmlns:a16="http://schemas.microsoft.com/office/drawing/2014/main" id="{925A60F8-F65D-4BDE-A04E-9C3639A9B43F}"/>
                </a:ext>
              </a:extLst>
            </p:cNvPr>
            <p:cNvSpPr/>
            <p:nvPr/>
          </p:nvSpPr>
          <p:spPr>
            <a:xfrm>
              <a:off x="1575858" y="3527638"/>
              <a:ext cx="745825" cy="135954"/>
            </a:xfrm>
            <a:prstGeom prst="roundRect">
              <a:avLst/>
            </a:prstGeom>
            <a:noFill/>
            <a:ln w="12700" cap="flat" cmpd="sng" algn="ctr">
              <a:solidFill>
                <a:srgbClr val="282828">
                  <a:lumMod val="10000"/>
                  <a:lumOff val="90000"/>
                </a:srgbClr>
              </a:solidFill>
              <a:prstDash val="solid"/>
            </a:ln>
            <a:effectLst/>
          </p:spPr>
          <p:txBody>
            <a:bodyPr bIns="73152"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667" b="0" i="0" u="none" strike="noStrike" kern="0" cap="none" spc="0" normalizeH="0" baseline="0" noProof="0" dirty="0">
                  <a:ln>
                    <a:noFill/>
                  </a:ln>
                  <a:solidFill>
                    <a:srgbClr val="282828"/>
                  </a:solidFill>
                  <a:effectLst/>
                  <a:uLnTx/>
                  <a:uFillTx/>
                  <a:latin typeface="CiscoSansTT ExtraLight"/>
                  <a:ea typeface="+mn-ea"/>
                  <a:cs typeface="+mn-cs"/>
                </a:rPr>
                <a:t>Unquarantine</a:t>
              </a:r>
            </a:p>
          </p:txBody>
        </p:sp>
      </p:grpSp>
      <p:grpSp>
        <p:nvGrpSpPr>
          <p:cNvPr id="107" name="Group 106">
            <a:extLst>
              <a:ext uri="{FF2B5EF4-FFF2-40B4-BE49-F238E27FC236}">
                <a16:creationId xmlns:a16="http://schemas.microsoft.com/office/drawing/2014/main" id="{FA1C126D-D011-4883-B477-4D5B5E5A3507}"/>
              </a:ext>
            </a:extLst>
          </p:cNvPr>
          <p:cNvGrpSpPr/>
          <p:nvPr/>
        </p:nvGrpSpPr>
        <p:grpSpPr>
          <a:xfrm>
            <a:off x="1057417" y="2927432"/>
            <a:ext cx="1707048" cy="176617"/>
            <a:chOff x="793062" y="3527638"/>
            <a:chExt cx="1528621" cy="135954"/>
          </a:xfrm>
        </p:grpSpPr>
        <p:sp>
          <p:nvSpPr>
            <p:cNvPr id="108" name="Rectangle: Rounded Corners 58">
              <a:extLst>
                <a:ext uri="{FF2B5EF4-FFF2-40B4-BE49-F238E27FC236}">
                  <a16:creationId xmlns:a16="http://schemas.microsoft.com/office/drawing/2014/main" id="{3038B3F0-12FC-4098-AFD0-BB9329657567}"/>
                </a:ext>
              </a:extLst>
            </p:cNvPr>
            <p:cNvSpPr/>
            <p:nvPr/>
          </p:nvSpPr>
          <p:spPr>
            <a:xfrm>
              <a:off x="793062" y="3527638"/>
              <a:ext cx="745825" cy="135954"/>
            </a:xfrm>
            <a:prstGeom prst="roundRect">
              <a:avLst/>
            </a:prstGeom>
            <a:noFill/>
            <a:ln w="12700" cap="flat" cmpd="sng" algn="ctr">
              <a:solidFill>
                <a:srgbClr val="282828">
                  <a:lumMod val="10000"/>
                  <a:lumOff val="90000"/>
                </a:srgbClr>
              </a:solidFill>
              <a:prstDash val="solid"/>
            </a:ln>
            <a:effectLst/>
          </p:spPr>
          <p:txBody>
            <a:bodyPr bIns="73152"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667" b="0" i="0" u="none" strike="noStrike" kern="0" cap="none" spc="0" normalizeH="0" baseline="0" noProof="0" dirty="0">
                  <a:ln>
                    <a:noFill/>
                  </a:ln>
                  <a:solidFill>
                    <a:srgbClr val="282828"/>
                  </a:solidFill>
                  <a:effectLst/>
                  <a:uLnTx/>
                  <a:uFillTx/>
                  <a:latin typeface="CiscoSansTT ExtraLight"/>
                  <a:ea typeface="+mn-ea"/>
                  <a:cs typeface="+mn-cs"/>
                </a:rPr>
                <a:t>Flows</a:t>
              </a:r>
            </a:p>
          </p:txBody>
        </p:sp>
        <p:sp>
          <p:nvSpPr>
            <p:cNvPr id="109" name="Rectangle: Rounded Corners 59">
              <a:extLst>
                <a:ext uri="{FF2B5EF4-FFF2-40B4-BE49-F238E27FC236}">
                  <a16:creationId xmlns:a16="http://schemas.microsoft.com/office/drawing/2014/main" id="{B2CA6C9E-99D9-48B6-94EA-3D27AFA06A90}"/>
                </a:ext>
              </a:extLst>
            </p:cNvPr>
            <p:cNvSpPr/>
            <p:nvPr/>
          </p:nvSpPr>
          <p:spPr>
            <a:xfrm>
              <a:off x="1575858" y="3527638"/>
              <a:ext cx="745825" cy="135954"/>
            </a:xfrm>
            <a:prstGeom prst="roundRect">
              <a:avLst/>
            </a:prstGeom>
            <a:noFill/>
            <a:ln w="12700" cap="flat" cmpd="sng" algn="ctr">
              <a:solidFill>
                <a:srgbClr val="282828">
                  <a:lumMod val="10000"/>
                  <a:lumOff val="90000"/>
                </a:srgbClr>
              </a:solidFill>
              <a:prstDash val="solid"/>
            </a:ln>
            <a:effectLst/>
          </p:spPr>
          <p:txBody>
            <a:bodyPr bIns="73152"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667" b="0" i="0" u="none" strike="noStrike" kern="0" cap="none" spc="0" normalizeH="0" baseline="0" noProof="0" dirty="0">
                  <a:ln>
                    <a:noFill/>
                  </a:ln>
                  <a:solidFill>
                    <a:srgbClr val="282828"/>
                  </a:solidFill>
                  <a:effectLst/>
                  <a:uLnTx/>
                  <a:uFillTx/>
                  <a:latin typeface="CiscoSansTT ExtraLight"/>
                  <a:ea typeface="+mn-ea"/>
                  <a:cs typeface="+mn-cs"/>
                </a:rPr>
                <a:t>History</a:t>
              </a:r>
            </a:p>
          </p:txBody>
        </p:sp>
      </p:grpSp>
      <p:graphicFrame>
        <p:nvGraphicFramePr>
          <p:cNvPr id="110" name="Chart 109">
            <a:extLst>
              <a:ext uri="{FF2B5EF4-FFF2-40B4-BE49-F238E27FC236}">
                <a16:creationId xmlns:a16="http://schemas.microsoft.com/office/drawing/2014/main" id="{4AD879FC-D3BA-42B6-9DD2-D768FFB94E63}"/>
              </a:ext>
            </a:extLst>
          </p:cNvPr>
          <p:cNvGraphicFramePr/>
          <p:nvPr>
            <p:extLst>
              <p:ext uri="{D42A27DB-BD31-4B8C-83A1-F6EECF244321}">
                <p14:modId xmlns:p14="http://schemas.microsoft.com/office/powerpoint/2010/main" val="879760490"/>
              </p:ext>
            </p:extLst>
          </p:nvPr>
        </p:nvGraphicFramePr>
        <p:xfrm>
          <a:off x="8159671" y="2171525"/>
          <a:ext cx="3196684" cy="3157267"/>
        </p:xfrm>
        <a:graphic>
          <a:graphicData uri="http://schemas.openxmlformats.org/drawingml/2006/chart">
            <c:chart xmlns:c="http://schemas.openxmlformats.org/drawingml/2006/chart" xmlns:r="http://schemas.openxmlformats.org/officeDocument/2006/relationships" r:id="rId3"/>
          </a:graphicData>
        </a:graphic>
      </p:graphicFrame>
      <p:sp>
        <p:nvSpPr>
          <p:cNvPr id="111" name="Rectangle 110">
            <a:extLst>
              <a:ext uri="{FF2B5EF4-FFF2-40B4-BE49-F238E27FC236}">
                <a16:creationId xmlns:a16="http://schemas.microsoft.com/office/drawing/2014/main" id="{AAC510BC-9AE8-4CFE-A670-01D67699769D}"/>
              </a:ext>
            </a:extLst>
          </p:cNvPr>
          <p:cNvSpPr/>
          <p:nvPr/>
        </p:nvSpPr>
        <p:spPr>
          <a:xfrm>
            <a:off x="4508440" y="2187573"/>
            <a:ext cx="3208891" cy="3141219"/>
          </a:xfrm>
          <a:prstGeom prst="rect">
            <a:avLst/>
          </a:prstGeom>
          <a:solidFill>
            <a:srgbClr val="FFFFFF"/>
          </a:solidFill>
          <a:ln w="25400" cap="flat" cmpd="sng" algn="ctr">
            <a:noFill/>
            <a:prstDash val="solid"/>
          </a:ln>
          <a:effectLst/>
        </p:spPr>
        <p:txBody>
          <a:bodyPr rtlCol="0" anchor="ct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CiscoSansTT ExtraLight"/>
              <a:ea typeface="+mn-ea"/>
              <a:cs typeface="+mn-cs"/>
            </a:endParaRPr>
          </a:p>
        </p:txBody>
      </p:sp>
      <p:sp>
        <p:nvSpPr>
          <p:cNvPr id="112" name="TextBox 111">
            <a:extLst>
              <a:ext uri="{FF2B5EF4-FFF2-40B4-BE49-F238E27FC236}">
                <a16:creationId xmlns:a16="http://schemas.microsoft.com/office/drawing/2014/main" id="{04DCD837-1A16-4CA8-88C4-48FE078AA633}"/>
              </a:ext>
            </a:extLst>
          </p:cNvPr>
          <p:cNvSpPr txBox="1"/>
          <p:nvPr/>
        </p:nvSpPr>
        <p:spPr>
          <a:xfrm>
            <a:off x="5594955" y="4088163"/>
            <a:ext cx="1035860" cy="256545"/>
          </a:xfrm>
          <a:prstGeom prst="rect">
            <a:avLst/>
          </a:prstGeom>
          <a:noFill/>
        </p:spPr>
        <p:txBody>
          <a:bodyPr wrap="none" rtlCol="0">
            <a:spAutoFit/>
          </a:bodyPr>
          <a:lstStyle/>
          <a:p>
            <a:pPr algn="ctr" defTabSz="609585" fontAlgn="base">
              <a:spcBef>
                <a:spcPct val="0"/>
              </a:spcBef>
              <a:spcAft>
                <a:spcPts val="400"/>
              </a:spcAft>
            </a:pPr>
            <a:r>
              <a:rPr lang="en-US" sz="1067" dirty="0">
                <a:solidFill>
                  <a:srgbClr val="282828"/>
                </a:solidFill>
                <a:latin typeface="CiscoSansTT ExtraLight"/>
                <a:ea typeface="ＭＳ Ｐゴシック" charset="0"/>
              </a:rPr>
              <a:t>10.201.3.149</a:t>
            </a:r>
          </a:p>
        </p:txBody>
      </p:sp>
      <p:cxnSp>
        <p:nvCxnSpPr>
          <p:cNvPr id="113" name="Straight Connector 112">
            <a:extLst>
              <a:ext uri="{FF2B5EF4-FFF2-40B4-BE49-F238E27FC236}">
                <a16:creationId xmlns:a16="http://schemas.microsoft.com/office/drawing/2014/main" id="{B9F7A1F4-5DF5-431C-8181-B744E0DECADB}"/>
              </a:ext>
            </a:extLst>
          </p:cNvPr>
          <p:cNvCxnSpPr>
            <a:cxnSpLocks/>
            <a:stCxn id="123" idx="1"/>
            <a:endCxn id="124" idx="5"/>
          </p:cNvCxnSpPr>
          <p:nvPr/>
        </p:nvCxnSpPr>
        <p:spPr>
          <a:xfrm flipH="1" flipV="1">
            <a:off x="4979544" y="3058217"/>
            <a:ext cx="860971" cy="747037"/>
          </a:xfrm>
          <a:prstGeom prst="line">
            <a:avLst/>
          </a:prstGeom>
          <a:noFill/>
          <a:ln w="19050" cap="flat" cmpd="sng" algn="ctr">
            <a:solidFill>
              <a:srgbClr val="00BCEB"/>
            </a:solidFill>
            <a:prstDash val="sysDash"/>
          </a:ln>
          <a:effectLst/>
        </p:spPr>
      </p:cxnSp>
      <p:cxnSp>
        <p:nvCxnSpPr>
          <p:cNvPr id="114" name="Straight Connector 113">
            <a:extLst>
              <a:ext uri="{FF2B5EF4-FFF2-40B4-BE49-F238E27FC236}">
                <a16:creationId xmlns:a16="http://schemas.microsoft.com/office/drawing/2014/main" id="{9C91505A-2348-4664-864F-6023F8F0E406}"/>
              </a:ext>
            </a:extLst>
          </p:cNvPr>
          <p:cNvCxnSpPr>
            <a:cxnSpLocks/>
            <a:stCxn id="123" idx="1"/>
            <a:endCxn id="125" idx="6"/>
          </p:cNvCxnSpPr>
          <p:nvPr/>
        </p:nvCxnSpPr>
        <p:spPr>
          <a:xfrm flipH="1" flipV="1">
            <a:off x="4992181" y="3442691"/>
            <a:ext cx="848335" cy="362564"/>
          </a:xfrm>
          <a:prstGeom prst="line">
            <a:avLst/>
          </a:prstGeom>
          <a:noFill/>
          <a:ln w="12700" cap="flat" cmpd="sng" algn="ctr">
            <a:solidFill>
              <a:srgbClr val="00BCEB"/>
            </a:solidFill>
            <a:prstDash val="sysDash"/>
          </a:ln>
          <a:effectLst/>
        </p:spPr>
      </p:cxnSp>
      <p:cxnSp>
        <p:nvCxnSpPr>
          <p:cNvPr id="115" name="Straight Connector 114">
            <a:extLst>
              <a:ext uri="{FF2B5EF4-FFF2-40B4-BE49-F238E27FC236}">
                <a16:creationId xmlns:a16="http://schemas.microsoft.com/office/drawing/2014/main" id="{FB5BAE6C-5F2E-474E-B9AD-A241BF168E57}"/>
              </a:ext>
            </a:extLst>
          </p:cNvPr>
          <p:cNvCxnSpPr>
            <a:cxnSpLocks/>
            <a:stCxn id="123" idx="1"/>
            <a:endCxn id="126" idx="6"/>
          </p:cNvCxnSpPr>
          <p:nvPr/>
        </p:nvCxnSpPr>
        <p:spPr>
          <a:xfrm flipH="1">
            <a:off x="4968203" y="3805255"/>
            <a:ext cx="872312" cy="13775"/>
          </a:xfrm>
          <a:prstGeom prst="line">
            <a:avLst/>
          </a:prstGeom>
          <a:noFill/>
          <a:ln w="3175" cap="flat" cmpd="sng" algn="ctr">
            <a:solidFill>
              <a:srgbClr val="00BCEB"/>
            </a:solidFill>
            <a:prstDash val="sysDash"/>
          </a:ln>
          <a:effectLst/>
        </p:spPr>
      </p:cxnSp>
      <p:cxnSp>
        <p:nvCxnSpPr>
          <p:cNvPr id="116" name="Straight Connector 115">
            <a:extLst>
              <a:ext uri="{FF2B5EF4-FFF2-40B4-BE49-F238E27FC236}">
                <a16:creationId xmlns:a16="http://schemas.microsoft.com/office/drawing/2014/main" id="{026A7427-1441-4A52-A3CD-797D450B563C}"/>
              </a:ext>
            </a:extLst>
          </p:cNvPr>
          <p:cNvCxnSpPr>
            <a:cxnSpLocks/>
            <a:stCxn id="123" idx="1"/>
            <a:endCxn id="127" idx="6"/>
          </p:cNvCxnSpPr>
          <p:nvPr/>
        </p:nvCxnSpPr>
        <p:spPr>
          <a:xfrm flipH="1">
            <a:off x="4968203" y="3805254"/>
            <a:ext cx="872312" cy="377843"/>
          </a:xfrm>
          <a:prstGeom prst="line">
            <a:avLst/>
          </a:prstGeom>
          <a:noFill/>
          <a:ln w="3175" cap="flat" cmpd="sng" algn="ctr">
            <a:solidFill>
              <a:srgbClr val="00BCEB"/>
            </a:solidFill>
            <a:prstDash val="sysDash"/>
          </a:ln>
          <a:effectLst/>
        </p:spPr>
      </p:cxnSp>
      <p:cxnSp>
        <p:nvCxnSpPr>
          <p:cNvPr id="117" name="Straight Connector 116">
            <a:extLst>
              <a:ext uri="{FF2B5EF4-FFF2-40B4-BE49-F238E27FC236}">
                <a16:creationId xmlns:a16="http://schemas.microsoft.com/office/drawing/2014/main" id="{219A2DE0-DEA5-49FB-89B4-28DDC771750B}"/>
              </a:ext>
            </a:extLst>
          </p:cNvPr>
          <p:cNvCxnSpPr>
            <a:cxnSpLocks/>
            <a:stCxn id="123" idx="1"/>
            <a:endCxn id="128" idx="7"/>
          </p:cNvCxnSpPr>
          <p:nvPr/>
        </p:nvCxnSpPr>
        <p:spPr>
          <a:xfrm flipH="1">
            <a:off x="4944271" y="3805255"/>
            <a:ext cx="896244" cy="684129"/>
          </a:xfrm>
          <a:prstGeom prst="line">
            <a:avLst/>
          </a:prstGeom>
          <a:noFill/>
          <a:ln w="3175" cap="flat" cmpd="sng" algn="ctr">
            <a:solidFill>
              <a:srgbClr val="00BCEB"/>
            </a:solidFill>
            <a:prstDash val="sysDash"/>
          </a:ln>
          <a:effectLst/>
        </p:spPr>
      </p:cxnSp>
      <p:cxnSp>
        <p:nvCxnSpPr>
          <p:cNvPr id="118" name="Straight Connector 117">
            <a:extLst>
              <a:ext uri="{FF2B5EF4-FFF2-40B4-BE49-F238E27FC236}">
                <a16:creationId xmlns:a16="http://schemas.microsoft.com/office/drawing/2014/main" id="{B4709DAC-2FE3-4DC9-9366-B4B71D229544}"/>
              </a:ext>
            </a:extLst>
          </p:cNvPr>
          <p:cNvCxnSpPr>
            <a:cxnSpLocks/>
            <a:stCxn id="123" idx="3"/>
            <a:endCxn id="129" idx="3"/>
          </p:cNvCxnSpPr>
          <p:nvPr/>
        </p:nvCxnSpPr>
        <p:spPr>
          <a:xfrm flipV="1">
            <a:off x="6386303" y="3109667"/>
            <a:ext cx="812208" cy="695587"/>
          </a:xfrm>
          <a:prstGeom prst="line">
            <a:avLst/>
          </a:prstGeom>
          <a:noFill/>
          <a:ln w="28575" cap="flat" cmpd="sng" algn="ctr">
            <a:solidFill>
              <a:srgbClr val="005073"/>
            </a:solidFill>
            <a:prstDash val="sysDash"/>
          </a:ln>
          <a:effectLst/>
        </p:spPr>
      </p:cxnSp>
      <p:cxnSp>
        <p:nvCxnSpPr>
          <p:cNvPr id="119" name="Straight Connector 118">
            <a:extLst>
              <a:ext uri="{FF2B5EF4-FFF2-40B4-BE49-F238E27FC236}">
                <a16:creationId xmlns:a16="http://schemas.microsoft.com/office/drawing/2014/main" id="{AC6F3DC6-83F5-468D-B34E-1F2FB2408B0D}"/>
              </a:ext>
            </a:extLst>
          </p:cNvPr>
          <p:cNvCxnSpPr>
            <a:cxnSpLocks/>
            <a:stCxn id="123" idx="3"/>
            <a:endCxn id="130" idx="2"/>
          </p:cNvCxnSpPr>
          <p:nvPr/>
        </p:nvCxnSpPr>
        <p:spPr>
          <a:xfrm flipV="1">
            <a:off x="6386303" y="3488921"/>
            <a:ext cx="796052" cy="316333"/>
          </a:xfrm>
          <a:prstGeom prst="line">
            <a:avLst/>
          </a:prstGeom>
          <a:noFill/>
          <a:ln w="28575" cap="flat" cmpd="sng" algn="ctr">
            <a:solidFill>
              <a:srgbClr val="005073"/>
            </a:solidFill>
            <a:prstDash val="sysDash"/>
          </a:ln>
          <a:effectLst/>
        </p:spPr>
      </p:cxnSp>
      <p:cxnSp>
        <p:nvCxnSpPr>
          <p:cNvPr id="120" name="Straight Connector 119">
            <a:extLst>
              <a:ext uri="{FF2B5EF4-FFF2-40B4-BE49-F238E27FC236}">
                <a16:creationId xmlns:a16="http://schemas.microsoft.com/office/drawing/2014/main" id="{3CBD5D07-D719-4B5D-AA82-E4DEA031E3D2}"/>
              </a:ext>
            </a:extLst>
          </p:cNvPr>
          <p:cNvCxnSpPr>
            <a:cxnSpLocks/>
            <a:stCxn id="123" idx="3"/>
            <a:endCxn id="131" idx="2"/>
          </p:cNvCxnSpPr>
          <p:nvPr/>
        </p:nvCxnSpPr>
        <p:spPr>
          <a:xfrm>
            <a:off x="6386303" y="3805255"/>
            <a:ext cx="825931" cy="43545"/>
          </a:xfrm>
          <a:prstGeom prst="line">
            <a:avLst/>
          </a:prstGeom>
          <a:noFill/>
          <a:ln w="12700" cap="flat" cmpd="sng" algn="ctr">
            <a:solidFill>
              <a:srgbClr val="005073"/>
            </a:solidFill>
            <a:prstDash val="sysDash"/>
          </a:ln>
          <a:effectLst/>
        </p:spPr>
      </p:cxnSp>
      <p:cxnSp>
        <p:nvCxnSpPr>
          <p:cNvPr id="121" name="Straight Connector 120">
            <a:extLst>
              <a:ext uri="{FF2B5EF4-FFF2-40B4-BE49-F238E27FC236}">
                <a16:creationId xmlns:a16="http://schemas.microsoft.com/office/drawing/2014/main" id="{9DD56174-7E03-4DFB-9533-A29352730C97}"/>
              </a:ext>
            </a:extLst>
          </p:cNvPr>
          <p:cNvCxnSpPr>
            <a:cxnSpLocks/>
            <a:stCxn id="123" idx="3"/>
            <a:endCxn id="132" idx="2"/>
          </p:cNvCxnSpPr>
          <p:nvPr/>
        </p:nvCxnSpPr>
        <p:spPr>
          <a:xfrm>
            <a:off x="6386303" y="3805255"/>
            <a:ext cx="825931" cy="392727"/>
          </a:xfrm>
          <a:prstGeom prst="line">
            <a:avLst/>
          </a:prstGeom>
          <a:noFill/>
          <a:ln w="9525" cap="flat" cmpd="sng" algn="ctr">
            <a:solidFill>
              <a:srgbClr val="005073"/>
            </a:solidFill>
            <a:prstDash val="sysDash"/>
          </a:ln>
          <a:effectLst/>
        </p:spPr>
      </p:cxnSp>
      <p:cxnSp>
        <p:nvCxnSpPr>
          <p:cNvPr id="122" name="Straight Connector 121">
            <a:extLst>
              <a:ext uri="{FF2B5EF4-FFF2-40B4-BE49-F238E27FC236}">
                <a16:creationId xmlns:a16="http://schemas.microsoft.com/office/drawing/2014/main" id="{9334A0B2-7EA5-4E34-BAAE-0FEDD53AEC9B}"/>
              </a:ext>
            </a:extLst>
          </p:cNvPr>
          <p:cNvCxnSpPr>
            <a:cxnSpLocks/>
            <a:stCxn id="123" idx="3"/>
            <a:endCxn id="133" idx="1"/>
          </p:cNvCxnSpPr>
          <p:nvPr/>
        </p:nvCxnSpPr>
        <p:spPr>
          <a:xfrm>
            <a:off x="6386303" y="3805255"/>
            <a:ext cx="867023" cy="684129"/>
          </a:xfrm>
          <a:prstGeom prst="line">
            <a:avLst/>
          </a:prstGeom>
          <a:noFill/>
          <a:ln w="3175" cap="flat" cmpd="sng" algn="ctr">
            <a:solidFill>
              <a:srgbClr val="005073"/>
            </a:solidFill>
            <a:prstDash val="sysDash"/>
          </a:ln>
          <a:effectLst/>
        </p:spPr>
      </p:cxnSp>
      <p:sp>
        <p:nvSpPr>
          <p:cNvPr id="123" name="Rectangle 122">
            <a:extLst>
              <a:ext uri="{FF2B5EF4-FFF2-40B4-BE49-F238E27FC236}">
                <a16:creationId xmlns:a16="http://schemas.microsoft.com/office/drawing/2014/main" id="{C87392F7-A0A5-4022-A5DB-A636569DD242}"/>
              </a:ext>
            </a:extLst>
          </p:cNvPr>
          <p:cNvSpPr/>
          <p:nvPr/>
        </p:nvSpPr>
        <p:spPr>
          <a:xfrm>
            <a:off x="5840515" y="3593353"/>
            <a:ext cx="545788" cy="423803"/>
          </a:xfrm>
          <a:prstGeom prst="rect">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24" name="Oval 123">
            <a:extLst>
              <a:ext uri="{FF2B5EF4-FFF2-40B4-BE49-F238E27FC236}">
                <a16:creationId xmlns:a16="http://schemas.microsoft.com/office/drawing/2014/main" id="{BBF59644-1931-4D79-A36C-DF6CC0E7B813}"/>
              </a:ext>
            </a:extLst>
          </p:cNvPr>
          <p:cNvSpPr/>
          <p:nvPr/>
        </p:nvSpPr>
        <p:spPr>
          <a:xfrm>
            <a:off x="4754898" y="2833570"/>
            <a:ext cx="263189" cy="263189"/>
          </a:xfrm>
          <a:prstGeom prst="ellipse">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25" name="Oval 124">
            <a:extLst>
              <a:ext uri="{FF2B5EF4-FFF2-40B4-BE49-F238E27FC236}">
                <a16:creationId xmlns:a16="http://schemas.microsoft.com/office/drawing/2014/main" id="{98A12AD1-5CB7-4222-B4E5-D337AA53570D}"/>
              </a:ext>
            </a:extLst>
          </p:cNvPr>
          <p:cNvSpPr/>
          <p:nvPr/>
        </p:nvSpPr>
        <p:spPr>
          <a:xfrm rot="818582">
            <a:off x="4777736" y="3308282"/>
            <a:ext cx="217512" cy="217512"/>
          </a:xfrm>
          <a:prstGeom prst="ellipse">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26" name="Oval 125">
            <a:extLst>
              <a:ext uri="{FF2B5EF4-FFF2-40B4-BE49-F238E27FC236}">
                <a16:creationId xmlns:a16="http://schemas.microsoft.com/office/drawing/2014/main" id="{F1B3904C-9686-4DB0-8F1D-91E3E34B61BF}"/>
              </a:ext>
            </a:extLst>
          </p:cNvPr>
          <p:cNvSpPr/>
          <p:nvPr/>
        </p:nvSpPr>
        <p:spPr>
          <a:xfrm>
            <a:off x="4804783" y="3737319"/>
            <a:ext cx="163420" cy="163420"/>
          </a:xfrm>
          <a:prstGeom prst="ellipse">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27" name="Oval 126">
            <a:extLst>
              <a:ext uri="{FF2B5EF4-FFF2-40B4-BE49-F238E27FC236}">
                <a16:creationId xmlns:a16="http://schemas.microsoft.com/office/drawing/2014/main" id="{0C4A0F20-21B8-423E-9AD5-E9C5CF115453}"/>
              </a:ext>
            </a:extLst>
          </p:cNvPr>
          <p:cNvSpPr/>
          <p:nvPr/>
        </p:nvSpPr>
        <p:spPr>
          <a:xfrm>
            <a:off x="4804783" y="4101387"/>
            <a:ext cx="163420" cy="163420"/>
          </a:xfrm>
          <a:prstGeom prst="ellipse">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28" name="Oval 127">
            <a:extLst>
              <a:ext uri="{FF2B5EF4-FFF2-40B4-BE49-F238E27FC236}">
                <a16:creationId xmlns:a16="http://schemas.microsoft.com/office/drawing/2014/main" id="{47A71FBB-F2CC-44FE-9865-A32CD80BD2C8}"/>
              </a:ext>
            </a:extLst>
          </p:cNvPr>
          <p:cNvSpPr/>
          <p:nvPr/>
        </p:nvSpPr>
        <p:spPr>
          <a:xfrm>
            <a:off x="4804783" y="4465452"/>
            <a:ext cx="163420" cy="163420"/>
          </a:xfrm>
          <a:prstGeom prst="ellipse">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29" name="Oval 128">
            <a:extLst>
              <a:ext uri="{FF2B5EF4-FFF2-40B4-BE49-F238E27FC236}">
                <a16:creationId xmlns:a16="http://schemas.microsoft.com/office/drawing/2014/main" id="{37EB7EDE-F9EB-4FFD-8A85-AD195D9CE952}"/>
              </a:ext>
            </a:extLst>
          </p:cNvPr>
          <p:cNvSpPr/>
          <p:nvPr/>
        </p:nvSpPr>
        <p:spPr>
          <a:xfrm>
            <a:off x="7151873" y="2837846"/>
            <a:ext cx="318459" cy="318459"/>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30" name="Oval 129">
            <a:extLst>
              <a:ext uri="{FF2B5EF4-FFF2-40B4-BE49-F238E27FC236}">
                <a16:creationId xmlns:a16="http://schemas.microsoft.com/office/drawing/2014/main" id="{92233249-1D97-477D-8829-7006C1DD7E40}"/>
              </a:ext>
            </a:extLst>
          </p:cNvPr>
          <p:cNvSpPr/>
          <p:nvPr/>
        </p:nvSpPr>
        <p:spPr>
          <a:xfrm rot="20883643">
            <a:off x="7179508" y="3330102"/>
            <a:ext cx="263189" cy="263189"/>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31" name="Oval 130">
            <a:extLst>
              <a:ext uri="{FF2B5EF4-FFF2-40B4-BE49-F238E27FC236}">
                <a16:creationId xmlns:a16="http://schemas.microsoft.com/office/drawing/2014/main" id="{2F08AA9E-91B2-478C-95E9-F073B9576FC3}"/>
              </a:ext>
            </a:extLst>
          </p:cNvPr>
          <p:cNvSpPr/>
          <p:nvPr/>
        </p:nvSpPr>
        <p:spPr>
          <a:xfrm>
            <a:off x="7212233" y="3749930"/>
            <a:ext cx="197739" cy="197739"/>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32" name="Oval 131">
            <a:extLst>
              <a:ext uri="{FF2B5EF4-FFF2-40B4-BE49-F238E27FC236}">
                <a16:creationId xmlns:a16="http://schemas.microsoft.com/office/drawing/2014/main" id="{3AD53A33-7B9B-4D9A-B7FF-65AB400102C5}"/>
              </a:ext>
            </a:extLst>
          </p:cNvPr>
          <p:cNvSpPr/>
          <p:nvPr/>
        </p:nvSpPr>
        <p:spPr>
          <a:xfrm>
            <a:off x="7212233" y="4099111"/>
            <a:ext cx="197739" cy="197739"/>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33" name="Oval 132">
            <a:extLst>
              <a:ext uri="{FF2B5EF4-FFF2-40B4-BE49-F238E27FC236}">
                <a16:creationId xmlns:a16="http://schemas.microsoft.com/office/drawing/2014/main" id="{55BBA1B4-C0E0-4A4F-B4A2-3E593213FBFD}"/>
              </a:ext>
            </a:extLst>
          </p:cNvPr>
          <p:cNvSpPr/>
          <p:nvPr/>
        </p:nvSpPr>
        <p:spPr>
          <a:xfrm>
            <a:off x="7229394" y="4465452"/>
            <a:ext cx="163420" cy="163420"/>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34" name="TextBox 133">
            <a:extLst>
              <a:ext uri="{FF2B5EF4-FFF2-40B4-BE49-F238E27FC236}">
                <a16:creationId xmlns:a16="http://schemas.microsoft.com/office/drawing/2014/main" id="{26763655-EC45-48AF-9FDB-3BA2F508BA54}"/>
              </a:ext>
            </a:extLst>
          </p:cNvPr>
          <p:cNvSpPr txBox="1"/>
          <p:nvPr/>
        </p:nvSpPr>
        <p:spPr>
          <a:xfrm>
            <a:off x="4663236" y="4665219"/>
            <a:ext cx="928459" cy="420756"/>
          </a:xfrm>
          <a:prstGeom prst="rect">
            <a:avLst/>
          </a:prstGeom>
          <a:noFill/>
        </p:spPr>
        <p:txBody>
          <a:bodyPr wrap="none" rtlCol="0">
            <a:spAutoFit/>
          </a:bodyPr>
          <a:lstStyle/>
          <a:p>
            <a:pPr defTabSz="609585" fontAlgn="base">
              <a:spcBef>
                <a:spcPct val="0"/>
              </a:spcBef>
              <a:spcAft>
                <a:spcPts val="400"/>
              </a:spcAft>
            </a:pPr>
            <a:r>
              <a:rPr lang="en-US" sz="1067" dirty="0">
                <a:solidFill>
                  <a:srgbClr val="282828"/>
                </a:solidFill>
                <a:latin typeface="CiscoSansTT ExtraLight"/>
                <a:ea typeface="ＭＳ Ｐゴシック" charset="0"/>
              </a:rPr>
              <a:t>Within</a:t>
            </a:r>
            <a:br>
              <a:rPr lang="en-US" sz="1067" dirty="0">
                <a:solidFill>
                  <a:srgbClr val="282828"/>
                </a:solidFill>
                <a:latin typeface="CiscoSansTT ExtraLight"/>
                <a:ea typeface="ＭＳ Ｐゴシック" charset="0"/>
              </a:rPr>
            </a:br>
            <a:r>
              <a:rPr lang="en-US" sz="1067" dirty="0">
                <a:solidFill>
                  <a:srgbClr val="282828"/>
                </a:solidFill>
                <a:latin typeface="CiscoSansTT ExtraLight"/>
                <a:ea typeface="ＭＳ Ｐゴシック" charset="0"/>
              </a:rPr>
              <a:t>organization</a:t>
            </a:r>
          </a:p>
        </p:txBody>
      </p:sp>
      <p:sp>
        <p:nvSpPr>
          <p:cNvPr id="135" name="TextBox 134">
            <a:extLst>
              <a:ext uri="{FF2B5EF4-FFF2-40B4-BE49-F238E27FC236}">
                <a16:creationId xmlns:a16="http://schemas.microsoft.com/office/drawing/2014/main" id="{B7DE4928-510C-4E65-83E2-6477D2B3B724}"/>
              </a:ext>
            </a:extLst>
          </p:cNvPr>
          <p:cNvSpPr txBox="1"/>
          <p:nvPr/>
        </p:nvSpPr>
        <p:spPr>
          <a:xfrm>
            <a:off x="6629884" y="4665219"/>
            <a:ext cx="928459" cy="420756"/>
          </a:xfrm>
          <a:prstGeom prst="rect">
            <a:avLst/>
          </a:prstGeom>
          <a:noFill/>
        </p:spPr>
        <p:txBody>
          <a:bodyPr wrap="none" rtlCol="0">
            <a:spAutoFit/>
          </a:bodyPr>
          <a:lstStyle/>
          <a:p>
            <a:pPr algn="r" defTabSz="609585" fontAlgn="base">
              <a:spcBef>
                <a:spcPct val="0"/>
              </a:spcBef>
              <a:spcAft>
                <a:spcPts val="400"/>
              </a:spcAft>
            </a:pPr>
            <a:r>
              <a:rPr lang="en-US" sz="1067" dirty="0">
                <a:solidFill>
                  <a:srgbClr val="282828"/>
                </a:solidFill>
                <a:latin typeface="CiscoSansTT ExtraLight"/>
                <a:ea typeface="ＭＳ Ｐゴシック" charset="0"/>
              </a:rPr>
              <a:t>Outside</a:t>
            </a:r>
            <a:br>
              <a:rPr lang="en-US" sz="1067" dirty="0">
                <a:solidFill>
                  <a:srgbClr val="282828"/>
                </a:solidFill>
                <a:latin typeface="CiscoSansTT ExtraLight"/>
                <a:ea typeface="ＭＳ Ｐゴシック" charset="0"/>
              </a:rPr>
            </a:br>
            <a:r>
              <a:rPr lang="en-US" sz="1067" dirty="0">
                <a:solidFill>
                  <a:srgbClr val="282828"/>
                </a:solidFill>
                <a:latin typeface="CiscoSansTT ExtraLight"/>
                <a:ea typeface="ＭＳ Ｐゴシック" charset="0"/>
              </a:rPr>
              <a:t>organization</a:t>
            </a:r>
          </a:p>
        </p:txBody>
      </p:sp>
      <p:sp>
        <p:nvSpPr>
          <p:cNvPr id="136" name="TextBox 135">
            <a:extLst>
              <a:ext uri="{FF2B5EF4-FFF2-40B4-BE49-F238E27FC236}">
                <a16:creationId xmlns:a16="http://schemas.microsoft.com/office/drawing/2014/main" id="{1771B6B5-F125-461C-BFEF-270EEBEA69AD}"/>
              </a:ext>
            </a:extLst>
          </p:cNvPr>
          <p:cNvSpPr txBox="1"/>
          <p:nvPr/>
        </p:nvSpPr>
        <p:spPr>
          <a:xfrm>
            <a:off x="5390954" y="2378538"/>
            <a:ext cx="1471877" cy="502573"/>
          </a:xfrm>
          <a:prstGeom prst="rect">
            <a:avLst/>
          </a:prstGeom>
          <a:noFill/>
        </p:spPr>
        <p:txBody>
          <a:bodyPr wrap="none" rtlCol="0">
            <a:spAutoFit/>
          </a:bodyPr>
          <a:lstStyle/>
          <a:p>
            <a:pPr algn="ctr" defTabSz="609585" fontAlgn="base">
              <a:spcBef>
                <a:spcPct val="0"/>
              </a:spcBef>
              <a:spcAft>
                <a:spcPts val="400"/>
              </a:spcAft>
            </a:pPr>
            <a:r>
              <a:rPr lang="en-US" sz="1333" dirty="0">
                <a:solidFill>
                  <a:srgbClr val="282828"/>
                </a:solidFill>
                <a:latin typeface="CiscoSansTT ExtraLight"/>
                <a:ea typeface="ＭＳ Ｐゴシック" charset="0"/>
              </a:rPr>
              <a:t>Traffic by </a:t>
            </a:r>
            <a:br>
              <a:rPr lang="en-US" sz="1333" dirty="0">
                <a:solidFill>
                  <a:srgbClr val="282828"/>
                </a:solidFill>
                <a:latin typeface="CiscoSansTT ExtraLight"/>
                <a:ea typeface="ＭＳ Ｐゴシック" charset="0"/>
              </a:rPr>
            </a:br>
            <a:r>
              <a:rPr lang="en-US" sz="1333" dirty="0">
                <a:solidFill>
                  <a:srgbClr val="282828"/>
                </a:solidFill>
                <a:latin typeface="CiscoSansTT ExtraLight"/>
                <a:ea typeface="ＭＳ Ｐゴシック" charset="0"/>
              </a:rPr>
              <a:t>Peer Host Group</a:t>
            </a:r>
          </a:p>
        </p:txBody>
      </p:sp>
      <p:sp>
        <p:nvSpPr>
          <p:cNvPr id="137" name="Rectangle 136">
            <a:extLst>
              <a:ext uri="{FF2B5EF4-FFF2-40B4-BE49-F238E27FC236}">
                <a16:creationId xmlns:a16="http://schemas.microsoft.com/office/drawing/2014/main" id="{9E375E1F-3942-4492-B1FC-5E8C710124AD}"/>
              </a:ext>
            </a:extLst>
          </p:cNvPr>
          <p:cNvSpPr/>
          <p:nvPr/>
        </p:nvSpPr>
        <p:spPr>
          <a:xfrm>
            <a:off x="5750189" y="3593353"/>
            <a:ext cx="726444" cy="408883"/>
          </a:xfrm>
          <a:prstGeom prst="rect">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138" name="Group 221">
            <a:extLst>
              <a:ext uri="{FF2B5EF4-FFF2-40B4-BE49-F238E27FC236}">
                <a16:creationId xmlns:a16="http://schemas.microsoft.com/office/drawing/2014/main" id="{4C1D9C9E-C557-4D8D-B73D-48B4F1047EBC}"/>
              </a:ext>
            </a:extLst>
          </p:cNvPr>
          <p:cNvGrpSpPr>
            <a:grpSpLocks noChangeAspect="1"/>
          </p:cNvGrpSpPr>
          <p:nvPr/>
        </p:nvGrpSpPr>
        <p:grpSpPr bwMode="auto">
          <a:xfrm>
            <a:off x="5676809" y="3593353"/>
            <a:ext cx="872152" cy="500021"/>
            <a:chOff x="2049" y="1143"/>
            <a:chExt cx="1664" cy="954"/>
          </a:xfrm>
          <a:solidFill>
            <a:srgbClr val="676767"/>
          </a:solidFill>
        </p:grpSpPr>
        <p:sp>
          <p:nvSpPr>
            <p:cNvPr id="139" name="Freeform 222">
              <a:extLst>
                <a:ext uri="{FF2B5EF4-FFF2-40B4-BE49-F238E27FC236}">
                  <a16:creationId xmlns:a16="http://schemas.microsoft.com/office/drawing/2014/main" id="{639CAE20-5283-4DC8-B386-BEE5CD3178FF}"/>
                </a:ext>
              </a:extLst>
            </p:cNvPr>
            <p:cNvSpPr>
              <a:spLocks/>
            </p:cNvSpPr>
            <p:nvPr/>
          </p:nvSpPr>
          <p:spPr bwMode="auto">
            <a:xfrm>
              <a:off x="2049" y="202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grpFill/>
            <a:ln w="9525">
              <a:solidFill>
                <a:srgbClr val="676767"/>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40" name="Freeform 224">
              <a:extLst>
                <a:ext uri="{FF2B5EF4-FFF2-40B4-BE49-F238E27FC236}">
                  <a16:creationId xmlns:a16="http://schemas.microsoft.com/office/drawing/2014/main" id="{1CCFCB7A-4D58-4FFF-90D4-AC5F667444AA}"/>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grpFill/>
            <a:ln w="9525">
              <a:solidFill>
                <a:srgbClr val="676767"/>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Tree>
    <p:extLst>
      <p:ext uri="{BB962C8B-B14F-4D97-AF65-F5344CB8AC3E}">
        <p14:creationId xmlns:p14="http://schemas.microsoft.com/office/powerpoint/2010/main" val="411001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C805-D1CF-494C-8484-85AFCC993B84}"/>
              </a:ext>
            </a:extLst>
          </p:cNvPr>
          <p:cNvSpPr>
            <a:spLocks noGrp="1"/>
          </p:cNvSpPr>
          <p:nvPr>
            <p:ph type="ctrTitle"/>
          </p:nvPr>
        </p:nvSpPr>
        <p:spPr/>
        <p:txBody>
          <a:bodyPr/>
          <a:lstStyle/>
          <a:p>
            <a:r>
              <a:rPr lang="en-US" i="0" dirty="0"/>
              <a:t>Encrypted Traffic Analytics</a:t>
            </a:r>
          </a:p>
        </p:txBody>
      </p:sp>
    </p:spTree>
    <p:extLst>
      <p:ext uri="{BB962C8B-B14F-4D97-AF65-F5344CB8AC3E}">
        <p14:creationId xmlns:p14="http://schemas.microsoft.com/office/powerpoint/2010/main" val="2973439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Encrypted Traffic Analytics (ETA)</a:t>
            </a:r>
            <a:br>
              <a:rPr lang="en-US" sz="3800" dirty="0"/>
            </a:br>
            <a:r>
              <a:rPr lang="en-US" sz="2100" dirty="0">
                <a:solidFill>
                  <a:schemeClr val="bg1"/>
                </a:solidFill>
              </a:rPr>
              <a:t>Visibility and malware detection with decryption</a:t>
            </a:r>
            <a:endParaRPr lang="en-MY" sz="2100" dirty="0">
              <a:solidFill>
                <a:schemeClr val="bg1"/>
              </a:solidFill>
            </a:endParaRPr>
          </a:p>
        </p:txBody>
      </p:sp>
      <p:sp>
        <p:nvSpPr>
          <p:cNvPr id="206" name="Rounded Rectangle 205"/>
          <p:cNvSpPr/>
          <p:nvPr/>
        </p:nvSpPr>
        <p:spPr>
          <a:xfrm>
            <a:off x="6675859" y="3674630"/>
            <a:ext cx="4569156" cy="2613988"/>
          </a:xfrm>
          <a:prstGeom prst="roundRect">
            <a:avLst>
              <a:gd name="adj" fmla="val 0"/>
            </a:avLst>
          </a:prstGeom>
          <a:solidFill>
            <a:srgbClr val="FFFFFF">
              <a:lumMod val="95000"/>
            </a:srgbClr>
          </a:solid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07" name="Rounded Rectangle 206"/>
          <p:cNvSpPr/>
          <p:nvPr/>
        </p:nvSpPr>
        <p:spPr>
          <a:xfrm>
            <a:off x="6461239" y="3004234"/>
            <a:ext cx="4998396" cy="860895"/>
          </a:xfrm>
          <a:prstGeom prst="roundRect">
            <a:avLst>
              <a:gd name="adj" fmla="val 50000"/>
            </a:avLst>
          </a:prstGeom>
          <a:solidFill>
            <a:srgbClr val="00BCEB"/>
          </a:solidFill>
          <a:ln w="25400" cap="flat" cmpd="sng" algn="ctr">
            <a:noFill/>
            <a:prstDash val="solid"/>
          </a:ln>
          <a:effectLst/>
        </p:spPr>
        <p:txBody>
          <a:bodyPr lIns="0" tIns="0" rIns="0" bIns="0" rtlCol="0" anchor="ctr" anchorCtr="0"/>
          <a:lstStyle/>
          <a:p>
            <a:pPr marL="0" marR="0" lvl="0" indent="0" algn="ctr" defTabSz="60957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5073"/>
                </a:solidFill>
                <a:effectLst/>
                <a:uLnTx/>
                <a:uFillTx/>
                <a:latin typeface="CiscoSansTT ExtraLight"/>
                <a:ea typeface="+mn-ea"/>
                <a:cs typeface="+mn-cs"/>
              </a:rPr>
              <a:t>Cryptographic compliance</a:t>
            </a:r>
          </a:p>
        </p:txBody>
      </p:sp>
      <p:sp>
        <p:nvSpPr>
          <p:cNvPr id="208" name="Rounded Rectangle 207"/>
          <p:cNvSpPr/>
          <p:nvPr/>
        </p:nvSpPr>
        <p:spPr>
          <a:xfrm>
            <a:off x="949106" y="3674630"/>
            <a:ext cx="4569156" cy="2613988"/>
          </a:xfrm>
          <a:prstGeom prst="roundRect">
            <a:avLst>
              <a:gd name="adj" fmla="val 0"/>
            </a:avLst>
          </a:prstGeom>
          <a:solidFill>
            <a:srgbClr val="FFFFFF">
              <a:lumMod val="95000"/>
            </a:srgbClr>
          </a:solid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09" name="Rounded Rectangle 208"/>
          <p:cNvSpPr/>
          <p:nvPr/>
        </p:nvSpPr>
        <p:spPr>
          <a:xfrm>
            <a:off x="734486" y="3004234"/>
            <a:ext cx="4998396" cy="860895"/>
          </a:xfrm>
          <a:prstGeom prst="roundRect">
            <a:avLst>
              <a:gd name="adj" fmla="val 50000"/>
            </a:avLst>
          </a:prstGeom>
          <a:solidFill>
            <a:srgbClr val="00BCEB"/>
          </a:solidFill>
          <a:ln w="25400" cap="flat" cmpd="sng" algn="ctr">
            <a:noFill/>
            <a:prstDash val="solid"/>
          </a:ln>
          <a:effectLst/>
        </p:spPr>
        <p:txBody>
          <a:bodyPr lIns="0" tIns="0" rIns="0" bIns="0" rtlCol="0" anchor="ctr" anchorCtr="0"/>
          <a:lstStyle/>
          <a:p>
            <a:pPr marL="0" marR="0" lvl="0" indent="0" algn="ctr" defTabSz="60957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5073"/>
                </a:solidFill>
                <a:effectLst/>
                <a:uLnTx/>
                <a:uFillTx/>
                <a:latin typeface="CiscoSansTT ExtraLight"/>
                <a:ea typeface="+mn-ea"/>
                <a:cs typeface="+mn-cs"/>
              </a:rPr>
              <a:t>Malware in Encrypted Traffic</a:t>
            </a:r>
          </a:p>
        </p:txBody>
      </p:sp>
      <p:sp>
        <p:nvSpPr>
          <p:cNvPr id="210" name="Rectangle 209"/>
          <p:cNvSpPr/>
          <p:nvPr/>
        </p:nvSpPr>
        <p:spPr>
          <a:xfrm>
            <a:off x="8868071" y="4587361"/>
            <a:ext cx="184730" cy="461665"/>
          </a:xfrm>
          <a:prstGeom prst="rect">
            <a:avLst/>
          </a:prstGeom>
        </p:spPr>
        <p:txBody>
          <a:bodyPr wrap="none">
            <a:spAutoFit/>
          </a:bodyPr>
          <a:lstStyle/>
          <a:p>
            <a:pPr algn="ctr" defTabSz="609570" fontAlgn="base">
              <a:spcBef>
                <a:spcPct val="0"/>
              </a:spcBef>
              <a:spcAft>
                <a:spcPts val="800"/>
              </a:spcAft>
            </a:pPr>
            <a:endParaRPr lang="en-US" sz="2400">
              <a:solidFill>
                <a:srgbClr val="00BCEB"/>
              </a:solidFill>
              <a:latin typeface="CiscoSansTT ExtraLight"/>
              <a:ea typeface="ＭＳ Ｐゴシック" charset="0"/>
            </a:endParaRPr>
          </a:p>
        </p:txBody>
      </p:sp>
      <p:sp>
        <p:nvSpPr>
          <p:cNvPr id="211" name="Rectangle 210"/>
          <p:cNvSpPr/>
          <p:nvPr/>
        </p:nvSpPr>
        <p:spPr>
          <a:xfrm>
            <a:off x="1069707" y="3946499"/>
            <a:ext cx="4327951" cy="1610826"/>
          </a:xfrm>
          <a:prstGeom prst="rect">
            <a:avLst/>
          </a:prstGeom>
        </p:spPr>
        <p:txBody>
          <a:bodyPr wrap="square">
            <a:spAutoFit/>
          </a:bodyPr>
          <a:lstStyle/>
          <a:p>
            <a:pPr defTabSz="609585" fontAlgn="base">
              <a:spcBef>
                <a:spcPct val="0"/>
              </a:spcBef>
              <a:spcAft>
                <a:spcPts val="800"/>
              </a:spcAft>
            </a:pPr>
            <a:r>
              <a:rPr lang="en-US" sz="1867" dirty="0">
                <a:solidFill>
                  <a:srgbClr val="005073"/>
                </a:solidFill>
                <a:latin typeface="CiscoSansTT ExtraLight"/>
                <a:ea typeface="ＭＳ Ｐゴシック" charset="0"/>
              </a:rPr>
              <a:t>Is the payload within the TLS</a:t>
            </a:r>
            <a:br>
              <a:rPr lang="en-US" sz="1867" dirty="0">
                <a:solidFill>
                  <a:srgbClr val="005073"/>
                </a:solidFill>
                <a:latin typeface="CiscoSansTT ExtraLight"/>
                <a:ea typeface="ＭＳ Ｐゴシック" charset="0"/>
              </a:rPr>
            </a:br>
            <a:r>
              <a:rPr lang="en-US" sz="1867" dirty="0">
                <a:solidFill>
                  <a:srgbClr val="005073"/>
                </a:solidFill>
                <a:latin typeface="CiscoSansTT ExtraLight"/>
                <a:ea typeface="ＭＳ Ｐゴシック" charset="0"/>
              </a:rPr>
              <a:t>session malicious?</a:t>
            </a:r>
          </a:p>
          <a:p>
            <a:pPr marL="195067" indent="-195067" defTabSz="609585" fontAlgn="base">
              <a:spcBef>
                <a:spcPct val="0"/>
              </a:spcBef>
              <a:spcAft>
                <a:spcPts val="400"/>
              </a:spcAft>
              <a:buClr>
                <a:srgbClr val="005073"/>
              </a:buClr>
              <a:buSzPct val="100000"/>
              <a:buFont typeface="Arial" charset="0"/>
              <a:buChar char="•"/>
              <a:defRPr/>
            </a:pPr>
            <a:r>
              <a:rPr lang="en-US" sz="1600" dirty="0">
                <a:solidFill>
                  <a:srgbClr val="005073"/>
                </a:solidFill>
                <a:latin typeface="CiscoSansTT ExtraLight"/>
                <a:ea typeface="ＭＳ Ｐゴシック" charset="0"/>
              </a:rPr>
              <a:t>End to end confidentiality</a:t>
            </a:r>
          </a:p>
          <a:p>
            <a:pPr marL="195067" indent="-195067" defTabSz="609585" fontAlgn="base">
              <a:spcBef>
                <a:spcPct val="0"/>
              </a:spcBef>
              <a:spcAft>
                <a:spcPts val="400"/>
              </a:spcAft>
              <a:buClr>
                <a:srgbClr val="005073"/>
              </a:buClr>
              <a:buSzPct val="100000"/>
              <a:buFont typeface="Arial" charset="0"/>
              <a:buChar char="•"/>
              <a:defRPr/>
            </a:pPr>
            <a:r>
              <a:rPr lang="en-US" sz="1600" dirty="0">
                <a:solidFill>
                  <a:srgbClr val="005073"/>
                </a:solidFill>
                <a:latin typeface="CiscoSansTT ExtraLight"/>
                <a:ea typeface="ＭＳ Ｐゴシック" charset="0"/>
              </a:rPr>
              <a:t>Channel integrity during inspection</a:t>
            </a:r>
          </a:p>
          <a:p>
            <a:pPr marL="195067" indent="-195067" defTabSz="609585" fontAlgn="base">
              <a:spcBef>
                <a:spcPct val="0"/>
              </a:spcBef>
              <a:spcAft>
                <a:spcPts val="400"/>
              </a:spcAft>
              <a:buClr>
                <a:srgbClr val="005073"/>
              </a:buClr>
              <a:buSzPct val="100000"/>
              <a:buFont typeface="Arial" charset="0"/>
              <a:buChar char="•"/>
              <a:defRPr/>
            </a:pPr>
            <a:r>
              <a:rPr lang="en-US" sz="1600" dirty="0">
                <a:solidFill>
                  <a:srgbClr val="005073"/>
                </a:solidFill>
                <a:latin typeface="CiscoSansTT ExtraLight"/>
                <a:ea typeface="ＭＳ Ｐゴシック" charset="0"/>
              </a:rPr>
              <a:t>Adapts with encryption standards</a:t>
            </a:r>
            <a:endParaRPr lang="en-US" sz="1600" b="1" dirty="0">
              <a:solidFill>
                <a:srgbClr val="005073"/>
              </a:solidFill>
              <a:latin typeface="CiscoSansTT ExtraLight"/>
              <a:ea typeface="ＭＳ Ｐゴシック" charset="0"/>
            </a:endParaRPr>
          </a:p>
        </p:txBody>
      </p:sp>
      <p:sp>
        <p:nvSpPr>
          <p:cNvPr id="212" name="Rectangle 211"/>
          <p:cNvSpPr/>
          <p:nvPr/>
        </p:nvSpPr>
        <p:spPr>
          <a:xfrm>
            <a:off x="6728228" y="3946499"/>
            <a:ext cx="4464416" cy="1857047"/>
          </a:xfrm>
          <a:prstGeom prst="rect">
            <a:avLst/>
          </a:prstGeom>
        </p:spPr>
        <p:txBody>
          <a:bodyPr wrap="square">
            <a:spAutoFit/>
          </a:bodyPr>
          <a:lstStyle/>
          <a:p>
            <a:pPr defTabSz="609585" fontAlgn="base">
              <a:spcBef>
                <a:spcPct val="0"/>
              </a:spcBef>
              <a:spcAft>
                <a:spcPts val="800"/>
              </a:spcAft>
            </a:pPr>
            <a:r>
              <a:rPr lang="en-US" sz="1867" dirty="0">
                <a:solidFill>
                  <a:srgbClr val="005073"/>
                </a:solidFill>
                <a:latin typeface="CiscoSansTT ExtraLight"/>
                <a:ea typeface="ＭＳ Ｐゴシック" charset="0"/>
              </a:rPr>
              <a:t>How much of my digital business uses strong encryption?</a:t>
            </a:r>
          </a:p>
          <a:p>
            <a:pPr marL="195067" indent="-195067" defTabSz="609585" fontAlgn="base">
              <a:spcBef>
                <a:spcPct val="0"/>
              </a:spcBef>
              <a:spcAft>
                <a:spcPts val="400"/>
              </a:spcAft>
              <a:buClr>
                <a:srgbClr val="005073"/>
              </a:buClr>
              <a:buSzPct val="100000"/>
              <a:buFont typeface="Arial" charset="0"/>
              <a:buChar char="•"/>
              <a:defRPr/>
            </a:pPr>
            <a:r>
              <a:rPr lang="en-US" sz="1600" dirty="0">
                <a:solidFill>
                  <a:srgbClr val="005073"/>
                </a:solidFill>
                <a:latin typeface="CiscoSansTT ExtraLight"/>
                <a:ea typeface="ＭＳ Ｐゴシック" charset="0"/>
              </a:rPr>
              <a:t>Audit for TLS policy violations </a:t>
            </a:r>
          </a:p>
          <a:p>
            <a:pPr marL="195067" indent="-195067" defTabSz="609585" fontAlgn="base">
              <a:spcBef>
                <a:spcPct val="0"/>
              </a:spcBef>
              <a:spcAft>
                <a:spcPts val="400"/>
              </a:spcAft>
              <a:buClr>
                <a:srgbClr val="005073"/>
              </a:buClr>
              <a:buSzPct val="100000"/>
              <a:buFont typeface="Arial" charset="0"/>
              <a:buChar char="•"/>
              <a:defRPr/>
            </a:pPr>
            <a:r>
              <a:rPr lang="en-US" sz="1600" dirty="0">
                <a:solidFill>
                  <a:srgbClr val="005073"/>
                </a:solidFill>
                <a:latin typeface="CiscoSansTT ExtraLight"/>
                <a:ea typeface="ＭＳ Ｐゴシック" charset="0"/>
              </a:rPr>
              <a:t>Passive detection of</a:t>
            </a:r>
            <a:br>
              <a:rPr lang="en-US" sz="1600" dirty="0">
                <a:solidFill>
                  <a:srgbClr val="005073"/>
                </a:solidFill>
                <a:latin typeface="CiscoSansTT ExtraLight"/>
                <a:ea typeface="ＭＳ Ｐゴシック" charset="0"/>
              </a:rPr>
            </a:br>
            <a:r>
              <a:rPr lang="en-US" sz="1600" dirty="0" err="1">
                <a:solidFill>
                  <a:srgbClr val="005073"/>
                </a:solidFill>
                <a:latin typeface="CiscoSansTT ExtraLight"/>
                <a:ea typeface="ＭＳ Ｐゴシック" charset="0"/>
              </a:rPr>
              <a:t>Ciphersuite</a:t>
            </a:r>
            <a:r>
              <a:rPr lang="en-US" sz="1600" dirty="0">
                <a:solidFill>
                  <a:srgbClr val="005073"/>
                </a:solidFill>
                <a:latin typeface="CiscoSansTT ExtraLight"/>
                <a:ea typeface="ＭＳ Ｐゴシック" charset="0"/>
              </a:rPr>
              <a:t> vulnerabilities</a:t>
            </a:r>
          </a:p>
          <a:p>
            <a:pPr marL="195067" indent="-195067" defTabSz="609585" fontAlgn="base">
              <a:spcBef>
                <a:spcPct val="0"/>
              </a:spcBef>
              <a:spcAft>
                <a:spcPts val="400"/>
              </a:spcAft>
              <a:buClr>
                <a:srgbClr val="005073"/>
              </a:buClr>
              <a:buSzPct val="100000"/>
              <a:buFont typeface="Arial" charset="0"/>
              <a:buChar char="•"/>
              <a:defRPr/>
            </a:pPr>
            <a:r>
              <a:rPr lang="en-US" sz="1600" dirty="0">
                <a:solidFill>
                  <a:srgbClr val="005073"/>
                </a:solidFill>
                <a:latin typeface="CiscoSansTT ExtraLight"/>
                <a:ea typeface="ＭＳ Ｐゴシック" charset="0"/>
              </a:rPr>
              <a:t>Continuous monitoring of network opacity</a:t>
            </a:r>
          </a:p>
        </p:txBody>
      </p:sp>
      <p:grpSp>
        <p:nvGrpSpPr>
          <p:cNvPr id="233" name="Group 232"/>
          <p:cNvGrpSpPr/>
          <p:nvPr/>
        </p:nvGrpSpPr>
        <p:grpSpPr>
          <a:xfrm>
            <a:off x="8272479" y="1808982"/>
            <a:ext cx="1375917" cy="1035024"/>
            <a:chOff x="6084094" y="1268279"/>
            <a:chExt cx="1106831" cy="832606"/>
          </a:xfrm>
        </p:grpSpPr>
        <p:grpSp>
          <p:nvGrpSpPr>
            <p:cNvPr id="234" name="Group 233"/>
            <p:cNvGrpSpPr/>
            <p:nvPr/>
          </p:nvGrpSpPr>
          <p:grpSpPr>
            <a:xfrm>
              <a:off x="6084094" y="1268279"/>
              <a:ext cx="394846" cy="484324"/>
              <a:chOff x="6392862" y="1522412"/>
              <a:chExt cx="441326" cy="541338"/>
            </a:xfrm>
          </p:grpSpPr>
          <p:sp>
            <p:nvSpPr>
              <p:cNvPr id="283" name="Freeform 5"/>
              <p:cNvSpPr>
                <a:spLocks/>
              </p:cNvSpPr>
              <p:nvPr/>
            </p:nvSpPr>
            <p:spPr bwMode="auto">
              <a:xfrm>
                <a:off x="6392862" y="1522412"/>
                <a:ext cx="441326" cy="541338"/>
              </a:xfrm>
              <a:custGeom>
                <a:avLst/>
                <a:gdLst>
                  <a:gd name="T0" fmla="*/ 8 w 94"/>
                  <a:gd name="T1" fmla="*/ 0 h 116"/>
                  <a:gd name="T2" fmla="*/ 0 w 94"/>
                  <a:gd name="T3" fmla="*/ 7 h 116"/>
                  <a:gd name="T4" fmla="*/ 0 w 94"/>
                  <a:gd name="T5" fmla="*/ 108 h 116"/>
                  <a:gd name="T6" fmla="*/ 8 w 94"/>
                  <a:gd name="T7" fmla="*/ 116 h 116"/>
                  <a:gd name="T8" fmla="*/ 86 w 94"/>
                  <a:gd name="T9" fmla="*/ 116 h 116"/>
                  <a:gd name="T10" fmla="*/ 94 w 94"/>
                  <a:gd name="T11" fmla="*/ 108 h 116"/>
                  <a:gd name="T12" fmla="*/ 94 w 94"/>
                  <a:gd name="T13" fmla="*/ 29 h 116"/>
                  <a:gd name="T14" fmla="*/ 65 w 94"/>
                  <a:gd name="T15" fmla="*/ 0 h 116"/>
                  <a:gd name="T16" fmla="*/ 8 w 94"/>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6">
                    <a:moveTo>
                      <a:pt x="8" y="0"/>
                    </a:moveTo>
                    <a:cubicBezTo>
                      <a:pt x="3" y="0"/>
                      <a:pt x="0" y="3"/>
                      <a:pt x="0" y="7"/>
                    </a:cubicBezTo>
                    <a:cubicBezTo>
                      <a:pt x="0" y="108"/>
                      <a:pt x="0" y="108"/>
                      <a:pt x="0" y="108"/>
                    </a:cubicBezTo>
                    <a:cubicBezTo>
                      <a:pt x="0" y="112"/>
                      <a:pt x="3" y="116"/>
                      <a:pt x="8" y="116"/>
                    </a:cubicBezTo>
                    <a:cubicBezTo>
                      <a:pt x="86" y="116"/>
                      <a:pt x="86" y="116"/>
                      <a:pt x="86" y="116"/>
                    </a:cubicBezTo>
                    <a:cubicBezTo>
                      <a:pt x="90" y="116"/>
                      <a:pt x="94" y="112"/>
                      <a:pt x="94" y="108"/>
                    </a:cubicBezTo>
                    <a:cubicBezTo>
                      <a:pt x="94" y="29"/>
                      <a:pt x="94" y="29"/>
                      <a:pt x="94" y="29"/>
                    </a:cubicBezTo>
                    <a:cubicBezTo>
                      <a:pt x="65" y="0"/>
                      <a:pt x="65" y="0"/>
                      <a:pt x="65" y="0"/>
                    </a:cubicBezTo>
                    <a:lnTo>
                      <a:pt x="8"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84" name="Freeform 6"/>
              <p:cNvSpPr>
                <a:spLocks/>
              </p:cNvSpPr>
              <p:nvPr/>
            </p:nvSpPr>
            <p:spPr bwMode="auto">
              <a:xfrm>
                <a:off x="6453188" y="1620838"/>
                <a:ext cx="198438" cy="41275"/>
              </a:xfrm>
              <a:custGeom>
                <a:avLst/>
                <a:gdLst>
                  <a:gd name="T0" fmla="*/ 37 w 42"/>
                  <a:gd name="T1" fmla="*/ 9 h 9"/>
                  <a:gd name="T2" fmla="*/ 4 w 42"/>
                  <a:gd name="T3" fmla="*/ 9 h 9"/>
                  <a:gd name="T4" fmla="*/ 0 w 42"/>
                  <a:gd name="T5" fmla="*/ 5 h 9"/>
                  <a:gd name="T6" fmla="*/ 4 w 42"/>
                  <a:gd name="T7" fmla="*/ 0 h 9"/>
                  <a:gd name="T8" fmla="*/ 37 w 42"/>
                  <a:gd name="T9" fmla="*/ 0 h 9"/>
                  <a:gd name="T10" fmla="*/ 42 w 42"/>
                  <a:gd name="T11" fmla="*/ 5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4" y="9"/>
                      <a:pt x="4" y="9"/>
                      <a:pt x="4" y="9"/>
                    </a:cubicBezTo>
                    <a:cubicBezTo>
                      <a:pt x="2" y="9"/>
                      <a:pt x="0" y="7"/>
                      <a:pt x="0" y="5"/>
                    </a:cubicBezTo>
                    <a:cubicBezTo>
                      <a:pt x="0" y="2"/>
                      <a:pt x="2" y="0"/>
                      <a:pt x="4" y="0"/>
                    </a:cubicBezTo>
                    <a:cubicBezTo>
                      <a:pt x="37" y="0"/>
                      <a:pt x="37" y="0"/>
                      <a:pt x="37" y="0"/>
                    </a:cubicBezTo>
                    <a:cubicBezTo>
                      <a:pt x="40" y="0"/>
                      <a:pt x="42" y="2"/>
                      <a:pt x="42" y="5"/>
                    </a:cubicBezTo>
                    <a:cubicBezTo>
                      <a:pt x="42" y="7"/>
                      <a:pt x="40" y="9"/>
                      <a:pt x="37" y="9"/>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85" name="Freeform 7"/>
              <p:cNvSpPr>
                <a:spLocks/>
              </p:cNvSpPr>
              <p:nvPr/>
            </p:nvSpPr>
            <p:spPr bwMode="auto">
              <a:xfrm>
                <a:off x="6453188" y="1722438"/>
                <a:ext cx="315913" cy="38100"/>
              </a:xfrm>
              <a:custGeom>
                <a:avLst/>
                <a:gdLst>
                  <a:gd name="T0" fmla="*/ 62 w 67"/>
                  <a:gd name="T1" fmla="*/ 8 h 8"/>
                  <a:gd name="T2" fmla="*/ 4 w 67"/>
                  <a:gd name="T3" fmla="*/ 8 h 8"/>
                  <a:gd name="T4" fmla="*/ 0 w 67"/>
                  <a:gd name="T5" fmla="*/ 4 h 8"/>
                  <a:gd name="T6" fmla="*/ 4 w 67"/>
                  <a:gd name="T7" fmla="*/ 0 h 8"/>
                  <a:gd name="T8" fmla="*/ 62 w 67"/>
                  <a:gd name="T9" fmla="*/ 0 h 8"/>
                  <a:gd name="T10" fmla="*/ 67 w 67"/>
                  <a:gd name="T11" fmla="*/ 4 h 8"/>
                  <a:gd name="T12" fmla="*/ 62 w 6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7" h="8">
                    <a:moveTo>
                      <a:pt x="62" y="8"/>
                    </a:moveTo>
                    <a:cubicBezTo>
                      <a:pt x="4" y="8"/>
                      <a:pt x="4" y="8"/>
                      <a:pt x="4" y="8"/>
                    </a:cubicBezTo>
                    <a:cubicBezTo>
                      <a:pt x="2" y="8"/>
                      <a:pt x="0" y="6"/>
                      <a:pt x="0" y="4"/>
                    </a:cubicBezTo>
                    <a:cubicBezTo>
                      <a:pt x="0" y="2"/>
                      <a:pt x="2" y="0"/>
                      <a:pt x="4" y="0"/>
                    </a:cubicBezTo>
                    <a:cubicBezTo>
                      <a:pt x="62" y="0"/>
                      <a:pt x="62" y="0"/>
                      <a:pt x="62" y="0"/>
                    </a:cubicBezTo>
                    <a:cubicBezTo>
                      <a:pt x="65" y="0"/>
                      <a:pt x="67" y="2"/>
                      <a:pt x="67" y="4"/>
                    </a:cubicBezTo>
                    <a:cubicBezTo>
                      <a:pt x="67" y="6"/>
                      <a:pt x="65" y="8"/>
                      <a:pt x="62" y="8"/>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86" name="Freeform 8"/>
              <p:cNvSpPr>
                <a:spLocks/>
              </p:cNvSpPr>
              <p:nvPr/>
            </p:nvSpPr>
            <p:spPr bwMode="auto">
              <a:xfrm>
                <a:off x="6453188" y="1820863"/>
                <a:ext cx="315913" cy="42863"/>
              </a:xfrm>
              <a:custGeom>
                <a:avLst/>
                <a:gdLst>
                  <a:gd name="T0" fmla="*/ 62 w 67"/>
                  <a:gd name="T1" fmla="*/ 9 h 9"/>
                  <a:gd name="T2" fmla="*/ 4 w 67"/>
                  <a:gd name="T3" fmla="*/ 9 h 9"/>
                  <a:gd name="T4" fmla="*/ 0 w 67"/>
                  <a:gd name="T5" fmla="*/ 4 h 9"/>
                  <a:gd name="T6" fmla="*/ 4 w 67"/>
                  <a:gd name="T7" fmla="*/ 0 h 9"/>
                  <a:gd name="T8" fmla="*/ 62 w 67"/>
                  <a:gd name="T9" fmla="*/ 0 h 9"/>
                  <a:gd name="T10" fmla="*/ 67 w 67"/>
                  <a:gd name="T11" fmla="*/ 4 h 9"/>
                  <a:gd name="T12" fmla="*/ 62 w 6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7" h="9">
                    <a:moveTo>
                      <a:pt x="62" y="9"/>
                    </a:moveTo>
                    <a:cubicBezTo>
                      <a:pt x="4" y="9"/>
                      <a:pt x="4" y="9"/>
                      <a:pt x="4" y="9"/>
                    </a:cubicBezTo>
                    <a:cubicBezTo>
                      <a:pt x="2" y="9"/>
                      <a:pt x="0" y="7"/>
                      <a:pt x="0" y="4"/>
                    </a:cubicBezTo>
                    <a:cubicBezTo>
                      <a:pt x="0" y="2"/>
                      <a:pt x="2" y="0"/>
                      <a:pt x="4" y="0"/>
                    </a:cubicBezTo>
                    <a:cubicBezTo>
                      <a:pt x="62" y="0"/>
                      <a:pt x="62" y="0"/>
                      <a:pt x="62" y="0"/>
                    </a:cubicBezTo>
                    <a:cubicBezTo>
                      <a:pt x="65" y="0"/>
                      <a:pt x="67" y="2"/>
                      <a:pt x="67" y="4"/>
                    </a:cubicBezTo>
                    <a:cubicBezTo>
                      <a:pt x="67" y="7"/>
                      <a:pt x="65" y="9"/>
                      <a:pt x="62" y="9"/>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87" name="Freeform 9"/>
              <p:cNvSpPr>
                <a:spLocks/>
              </p:cNvSpPr>
              <p:nvPr/>
            </p:nvSpPr>
            <p:spPr bwMode="auto">
              <a:xfrm>
                <a:off x="6453188" y="1919288"/>
                <a:ext cx="315913" cy="41275"/>
              </a:xfrm>
              <a:custGeom>
                <a:avLst/>
                <a:gdLst>
                  <a:gd name="T0" fmla="*/ 62 w 67"/>
                  <a:gd name="T1" fmla="*/ 9 h 9"/>
                  <a:gd name="T2" fmla="*/ 4 w 67"/>
                  <a:gd name="T3" fmla="*/ 9 h 9"/>
                  <a:gd name="T4" fmla="*/ 0 w 67"/>
                  <a:gd name="T5" fmla="*/ 5 h 9"/>
                  <a:gd name="T6" fmla="*/ 4 w 67"/>
                  <a:gd name="T7" fmla="*/ 0 h 9"/>
                  <a:gd name="T8" fmla="*/ 62 w 67"/>
                  <a:gd name="T9" fmla="*/ 0 h 9"/>
                  <a:gd name="T10" fmla="*/ 67 w 67"/>
                  <a:gd name="T11" fmla="*/ 5 h 9"/>
                  <a:gd name="T12" fmla="*/ 62 w 6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7" h="9">
                    <a:moveTo>
                      <a:pt x="62" y="9"/>
                    </a:moveTo>
                    <a:cubicBezTo>
                      <a:pt x="4" y="9"/>
                      <a:pt x="4" y="9"/>
                      <a:pt x="4" y="9"/>
                    </a:cubicBezTo>
                    <a:cubicBezTo>
                      <a:pt x="2" y="9"/>
                      <a:pt x="0" y="7"/>
                      <a:pt x="0" y="5"/>
                    </a:cubicBezTo>
                    <a:cubicBezTo>
                      <a:pt x="0" y="2"/>
                      <a:pt x="2" y="0"/>
                      <a:pt x="4" y="0"/>
                    </a:cubicBezTo>
                    <a:cubicBezTo>
                      <a:pt x="62" y="0"/>
                      <a:pt x="62" y="0"/>
                      <a:pt x="62" y="0"/>
                    </a:cubicBezTo>
                    <a:cubicBezTo>
                      <a:pt x="65" y="0"/>
                      <a:pt x="67" y="2"/>
                      <a:pt x="67" y="5"/>
                    </a:cubicBezTo>
                    <a:cubicBezTo>
                      <a:pt x="67" y="7"/>
                      <a:pt x="65" y="9"/>
                      <a:pt x="62" y="9"/>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88" name="Freeform 10"/>
              <p:cNvSpPr>
                <a:spLocks/>
              </p:cNvSpPr>
              <p:nvPr/>
            </p:nvSpPr>
            <p:spPr bwMode="auto">
              <a:xfrm>
                <a:off x="6697663" y="1522412"/>
                <a:ext cx="136525" cy="134938"/>
              </a:xfrm>
              <a:custGeom>
                <a:avLst/>
                <a:gdLst>
                  <a:gd name="T0" fmla="*/ 29 w 29"/>
                  <a:gd name="T1" fmla="*/ 29 h 29"/>
                  <a:gd name="T2" fmla="*/ 0 w 29"/>
                  <a:gd name="T3" fmla="*/ 0 h 29"/>
                  <a:gd name="T4" fmla="*/ 0 w 29"/>
                  <a:gd name="T5" fmla="*/ 0 h 29"/>
                  <a:gd name="T6" fmla="*/ 0 w 29"/>
                  <a:gd name="T7" fmla="*/ 21 h 29"/>
                  <a:gd name="T8" fmla="*/ 8 w 29"/>
                  <a:gd name="T9" fmla="*/ 29 h 29"/>
                  <a:gd name="T10" fmla="*/ 29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29" y="29"/>
                    </a:moveTo>
                    <a:cubicBezTo>
                      <a:pt x="0" y="0"/>
                      <a:pt x="0" y="0"/>
                      <a:pt x="0" y="0"/>
                    </a:cubicBezTo>
                    <a:cubicBezTo>
                      <a:pt x="0" y="0"/>
                      <a:pt x="0" y="0"/>
                      <a:pt x="0" y="0"/>
                    </a:cubicBezTo>
                    <a:cubicBezTo>
                      <a:pt x="0" y="21"/>
                      <a:pt x="0" y="21"/>
                      <a:pt x="0" y="21"/>
                    </a:cubicBezTo>
                    <a:cubicBezTo>
                      <a:pt x="0" y="25"/>
                      <a:pt x="3" y="29"/>
                      <a:pt x="8" y="29"/>
                    </a:cubicBezTo>
                    <a:cubicBezTo>
                      <a:pt x="29" y="29"/>
                      <a:pt x="29" y="29"/>
                      <a:pt x="29" y="29"/>
                    </a:cubicBezTo>
                    <a:close/>
                  </a:path>
                </a:pathLst>
              </a:custGeom>
              <a:solidFill>
                <a:srgbClr val="7EC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grpSp>
        <p:grpSp>
          <p:nvGrpSpPr>
            <p:cNvPr id="235" name="Group 234"/>
            <p:cNvGrpSpPr/>
            <p:nvPr/>
          </p:nvGrpSpPr>
          <p:grpSpPr>
            <a:xfrm>
              <a:off x="6249731" y="1491631"/>
              <a:ext cx="941194" cy="609254"/>
              <a:chOff x="6249731" y="1491631"/>
              <a:chExt cx="941194" cy="609254"/>
            </a:xfrm>
          </p:grpSpPr>
          <p:sp>
            <p:nvSpPr>
              <p:cNvPr id="236" name="Rectangle 235"/>
              <p:cNvSpPr/>
              <p:nvPr/>
            </p:nvSpPr>
            <p:spPr>
              <a:xfrm>
                <a:off x="6364952" y="1521895"/>
                <a:ext cx="335885" cy="556920"/>
              </a:xfrm>
              <a:prstGeom prst="rect">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37" name="Rectangle 236"/>
              <p:cNvSpPr/>
              <p:nvPr/>
            </p:nvSpPr>
            <p:spPr>
              <a:xfrm>
                <a:off x="6528703" y="2030157"/>
                <a:ext cx="335885" cy="45719"/>
              </a:xfrm>
              <a:prstGeom prst="rect">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grpSp>
            <p:nvGrpSpPr>
              <p:cNvPr id="238" name="Group 237"/>
              <p:cNvGrpSpPr/>
              <p:nvPr/>
            </p:nvGrpSpPr>
            <p:grpSpPr>
              <a:xfrm>
                <a:off x="6249731" y="1491631"/>
                <a:ext cx="941194" cy="609254"/>
                <a:chOff x="5326062" y="1450976"/>
                <a:chExt cx="1066801" cy="690563"/>
              </a:xfrm>
            </p:grpSpPr>
            <p:grpSp>
              <p:nvGrpSpPr>
                <p:cNvPr id="239" name="Group 238"/>
                <p:cNvGrpSpPr/>
                <p:nvPr/>
              </p:nvGrpSpPr>
              <p:grpSpPr>
                <a:xfrm>
                  <a:off x="5326062" y="1452563"/>
                  <a:ext cx="1066801" cy="688976"/>
                  <a:chOff x="5326062" y="1452563"/>
                  <a:chExt cx="1066801" cy="688976"/>
                </a:xfrm>
              </p:grpSpPr>
              <p:sp>
                <p:nvSpPr>
                  <p:cNvPr id="281" name="AutoShape 14"/>
                  <p:cNvSpPr>
                    <a:spLocks noChangeAspect="1" noChangeArrowheads="1" noTextEdit="1"/>
                  </p:cNvSpPr>
                  <p:nvPr/>
                </p:nvSpPr>
                <p:spPr bwMode="auto">
                  <a:xfrm>
                    <a:off x="5327650" y="1452563"/>
                    <a:ext cx="10652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82" name="Freeform 51"/>
                  <p:cNvSpPr>
                    <a:spLocks noEditPoints="1"/>
                  </p:cNvSpPr>
                  <p:nvPr/>
                </p:nvSpPr>
                <p:spPr bwMode="auto">
                  <a:xfrm>
                    <a:off x="5326062" y="1454151"/>
                    <a:ext cx="1047750" cy="687388"/>
                  </a:xfrm>
                  <a:custGeom>
                    <a:avLst/>
                    <a:gdLst>
                      <a:gd name="T0" fmla="*/ 1086 w 1145"/>
                      <a:gd name="T1" fmla="*/ 634 h 751"/>
                      <a:gd name="T2" fmla="*/ 147 w 1145"/>
                      <a:gd name="T3" fmla="*/ 634 h 751"/>
                      <a:gd name="T4" fmla="*/ 147 w 1145"/>
                      <a:gd name="T5" fmla="*/ 64 h 751"/>
                      <a:gd name="T6" fmla="*/ 559 w 1145"/>
                      <a:gd name="T7" fmla="*/ 64 h 751"/>
                      <a:gd name="T8" fmla="*/ 559 w 1145"/>
                      <a:gd name="T9" fmla="*/ 0 h 751"/>
                      <a:gd name="T10" fmla="*/ 116 w 1145"/>
                      <a:gd name="T11" fmla="*/ 0 h 751"/>
                      <a:gd name="T12" fmla="*/ 83 w 1145"/>
                      <a:gd name="T13" fmla="*/ 33 h 751"/>
                      <a:gd name="T14" fmla="*/ 83 w 1145"/>
                      <a:gd name="T15" fmla="*/ 634 h 751"/>
                      <a:gd name="T16" fmla="*/ 59 w 1145"/>
                      <a:gd name="T17" fmla="*/ 634 h 751"/>
                      <a:gd name="T18" fmla="*/ 0 w 1145"/>
                      <a:gd name="T19" fmla="*/ 693 h 751"/>
                      <a:gd name="T20" fmla="*/ 59 w 1145"/>
                      <a:gd name="T21" fmla="*/ 751 h 751"/>
                      <a:gd name="T22" fmla="*/ 1086 w 1145"/>
                      <a:gd name="T23" fmla="*/ 751 h 751"/>
                      <a:gd name="T24" fmla="*/ 1145 w 1145"/>
                      <a:gd name="T25" fmla="*/ 693 h 751"/>
                      <a:gd name="T26" fmla="*/ 1086 w 1145"/>
                      <a:gd name="T27" fmla="*/ 634 h 751"/>
                      <a:gd name="T28" fmla="*/ 603 w 1145"/>
                      <a:gd name="T29" fmla="*/ 710 h 751"/>
                      <a:gd name="T30" fmla="*/ 541 w 1145"/>
                      <a:gd name="T31" fmla="*/ 710 h 751"/>
                      <a:gd name="T32" fmla="*/ 524 w 1145"/>
                      <a:gd name="T33" fmla="*/ 693 h 751"/>
                      <a:gd name="T34" fmla="*/ 541 w 1145"/>
                      <a:gd name="T35" fmla="*/ 676 h 751"/>
                      <a:gd name="T36" fmla="*/ 603 w 1145"/>
                      <a:gd name="T37" fmla="*/ 676 h 751"/>
                      <a:gd name="T38" fmla="*/ 620 w 1145"/>
                      <a:gd name="T39" fmla="*/ 693 h 751"/>
                      <a:gd name="T40" fmla="*/ 603 w 1145"/>
                      <a:gd name="T41" fmla="*/ 710 h 751"/>
                      <a:gd name="T42" fmla="*/ 603 w 1145"/>
                      <a:gd name="T43" fmla="*/ 710 h 751"/>
                      <a:gd name="T44" fmla="*/ 603 w 1145"/>
                      <a:gd name="T45" fmla="*/ 71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5" h="751">
                        <a:moveTo>
                          <a:pt x="1086" y="634"/>
                        </a:moveTo>
                        <a:cubicBezTo>
                          <a:pt x="147" y="634"/>
                          <a:pt x="147" y="634"/>
                          <a:pt x="147" y="634"/>
                        </a:cubicBezTo>
                        <a:cubicBezTo>
                          <a:pt x="147" y="64"/>
                          <a:pt x="147" y="64"/>
                          <a:pt x="147" y="64"/>
                        </a:cubicBezTo>
                        <a:cubicBezTo>
                          <a:pt x="559" y="64"/>
                          <a:pt x="559" y="64"/>
                          <a:pt x="559" y="64"/>
                        </a:cubicBezTo>
                        <a:cubicBezTo>
                          <a:pt x="559" y="0"/>
                          <a:pt x="559" y="0"/>
                          <a:pt x="559" y="0"/>
                        </a:cubicBezTo>
                        <a:cubicBezTo>
                          <a:pt x="116" y="0"/>
                          <a:pt x="116" y="0"/>
                          <a:pt x="116" y="0"/>
                        </a:cubicBezTo>
                        <a:cubicBezTo>
                          <a:pt x="97" y="0"/>
                          <a:pt x="83" y="15"/>
                          <a:pt x="83" y="33"/>
                        </a:cubicBezTo>
                        <a:cubicBezTo>
                          <a:pt x="83" y="634"/>
                          <a:pt x="83" y="634"/>
                          <a:pt x="83" y="634"/>
                        </a:cubicBezTo>
                        <a:cubicBezTo>
                          <a:pt x="59" y="634"/>
                          <a:pt x="59" y="634"/>
                          <a:pt x="59" y="634"/>
                        </a:cubicBezTo>
                        <a:cubicBezTo>
                          <a:pt x="26" y="634"/>
                          <a:pt x="0" y="660"/>
                          <a:pt x="0" y="693"/>
                        </a:cubicBezTo>
                        <a:cubicBezTo>
                          <a:pt x="0" y="725"/>
                          <a:pt x="26" y="751"/>
                          <a:pt x="59" y="751"/>
                        </a:cubicBezTo>
                        <a:cubicBezTo>
                          <a:pt x="1086" y="751"/>
                          <a:pt x="1086" y="751"/>
                          <a:pt x="1086" y="751"/>
                        </a:cubicBezTo>
                        <a:cubicBezTo>
                          <a:pt x="1118" y="751"/>
                          <a:pt x="1145" y="725"/>
                          <a:pt x="1145" y="693"/>
                        </a:cubicBezTo>
                        <a:cubicBezTo>
                          <a:pt x="1145" y="660"/>
                          <a:pt x="1118" y="634"/>
                          <a:pt x="1086" y="634"/>
                        </a:cubicBezTo>
                        <a:close/>
                        <a:moveTo>
                          <a:pt x="603" y="710"/>
                        </a:moveTo>
                        <a:cubicBezTo>
                          <a:pt x="541" y="710"/>
                          <a:pt x="541" y="710"/>
                          <a:pt x="541" y="710"/>
                        </a:cubicBezTo>
                        <a:cubicBezTo>
                          <a:pt x="532" y="710"/>
                          <a:pt x="524" y="702"/>
                          <a:pt x="524" y="693"/>
                        </a:cubicBezTo>
                        <a:cubicBezTo>
                          <a:pt x="524" y="683"/>
                          <a:pt x="532" y="676"/>
                          <a:pt x="541" y="676"/>
                        </a:cubicBezTo>
                        <a:cubicBezTo>
                          <a:pt x="603" y="676"/>
                          <a:pt x="603" y="676"/>
                          <a:pt x="603" y="676"/>
                        </a:cubicBezTo>
                        <a:cubicBezTo>
                          <a:pt x="613" y="676"/>
                          <a:pt x="620" y="683"/>
                          <a:pt x="620" y="693"/>
                        </a:cubicBezTo>
                        <a:cubicBezTo>
                          <a:pt x="620" y="702"/>
                          <a:pt x="613" y="710"/>
                          <a:pt x="603" y="710"/>
                        </a:cubicBezTo>
                        <a:close/>
                        <a:moveTo>
                          <a:pt x="603" y="710"/>
                        </a:moveTo>
                        <a:cubicBezTo>
                          <a:pt x="603" y="710"/>
                          <a:pt x="603" y="710"/>
                          <a:pt x="603" y="710"/>
                        </a:cubicBezTo>
                      </a:path>
                    </a:pathLst>
                  </a:custGeom>
                  <a:solidFill>
                    <a:srgbClr val="00BCEB"/>
                  </a:solidFill>
                  <a:ln>
                    <a:no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grpSp>
            <p:grpSp>
              <p:nvGrpSpPr>
                <p:cNvPr id="240" name="Group 239"/>
                <p:cNvGrpSpPr/>
                <p:nvPr/>
              </p:nvGrpSpPr>
              <p:grpSpPr>
                <a:xfrm>
                  <a:off x="5864225" y="1450976"/>
                  <a:ext cx="527051" cy="566737"/>
                  <a:chOff x="5864225" y="1450976"/>
                  <a:chExt cx="527051" cy="566737"/>
                </a:xfrm>
                <a:solidFill>
                  <a:srgbClr val="00BCEB"/>
                </a:solidFill>
              </p:grpSpPr>
              <p:sp>
                <p:nvSpPr>
                  <p:cNvPr id="241" name="Freeform 16"/>
                  <p:cNvSpPr>
                    <a:spLocks noEditPoints="1"/>
                  </p:cNvSpPr>
                  <p:nvPr/>
                </p:nvSpPr>
                <p:spPr bwMode="auto">
                  <a:xfrm>
                    <a:off x="5864225" y="1450976"/>
                    <a:ext cx="50800" cy="74613"/>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2" name="Freeform 17"/>
                  <p:cNvSpPr>
                    <a:spLocks noEditPoints="1"/>
                  </p:cNvSpPr>
                  <p:nvPr/>
                </p:nvSpPr>
                <p:spPr bwMode="auto">
                  <a:xfrm>
                    <a:off x="5924550" y="1452563"/>
                    <a:ext cx="26988" cy="71438"/>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3" name="Freeform 18"/>
                  <p:cNvSpPr>
                    <a:spLocks noEditPoints="1"/>
                  </p:cNvSpPr>
                  <p:nvPr/>
                </p:nvSpPr>
                <p:spPr bwMode="auto">
                  <a:xfrm>
                    <a:off x="5967413" y="1450976"/>
                    <a:ext cx="49213" cy="74613"/>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4" name="Freeform 19"/>
                  <p:cNvSpPr>
                    <a:spLocks noEditPoints="1"/>
                  </p:cNvSpPr>
                  <p:nvPr/>
                </p:nvSpPr>
                <p:spPr bwMode="auto">
                  <a:xfrm>
                    <a:off x="6026150" y="1450976"/>
                    <a:ext cx="49213" cy="74613"/>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5" name="Freeform 20"/>
                  <p:cNvSpPr>
                    <a:spLocks noEditPoints="1"/>
                  </p:cNvSpPr>
                  <p:nvPr/>
                </p:nvSpPr>
                <p:spPr bwMode="auto">
                  <a:xfrm>
                    <a:off x="6084888" y="1452563"/>
                    <a:ext cx="26988" cy="71438"/>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6" name="Freeform 21"/>
                  <p:cNvSpPr>
                    <a:spLocks noEditPoints="1"/>
                  </p:cNvSpPr>
                  <p:nvPr/>
                </p:nvSpPr>
                <p:spPr bwMode="auto">
                  <a:xfrm>
                    <a:off x="6130925" y="1450976"/>
                    <a:ext cx="49213" cy="74613"/>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4"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7" name="Freeform 22"/>
                  <p:cNvSpPr>
                    <a:spLocks noEditPoints="1"/>
                  </p:cNvSpPr>
                  <p:nvPr/>
                </p:nvSpPr>
                <p:spPr bwMode="auto">
                  <a:xfrm>
                    <a:off x="6191250" y="1452563"/>
                    <a:ext cx="25400" cy="71438"/>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2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2" y="9"/>
                          <a:pt x="2" y="9"/>
                          <a:pt x="2"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8" name="Freeform 23"/>
                  <p:cNvSpPr>
                    <a:spLocks noEditPoints="1"/>
                  </p:cNvSpPr>
                  <p:nvPr/>
                </p:nvSpPr>
                <p:spPr bwMode="auto">
                  <a:xfrm>
                    <a:off x="6235700" y="1450976"/>
                    <a:ext cx="50800" cy="74613"/>
                  </a:xfrm>
                  <a:custGeom>
                    <a:avLst/>
                    <a:gdLst>
                      <a:gd name="T0" fmla="*/ 27 w 54"/>
                      <a:gd name="T1" fmla="*/ 80 h 80"/>
                      <a:gd name="T2" fmla="*/ 54 w 54"/>
                      <a:gd name="T3" fmla="*/ 39 h 80"/>
                      <a:gd name="T4" fmla="*/ 28 w 54"/>
                      <a:gd name="T5" fmla="*/ 0 h 80"/>
                      <a:gd name="T6" fmla="*/ 0 w 54"/>
                      <a:gd name="T7" fmla="*/ 40 h 80"/>
                      <a:gd name="T8" fmla="*/ 27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7" y="80"/>
                        </a:moveTo>
                        <a:cubicBezTo>
                          <a:pt x="44" y="80"/>
                          <a:pt x="54" y="65"/>
                          <a:pt x="54" y="39"/>
                        </a:cubicBezTo>
                        <a:cubicBezTo>
                          <a:pt x="54" y="15"/>
                          <a:pt x="45" y="0"/>
                          <a:pt x="28" y="0"/>
                        </a:cubicBezTo>
                        <a:cubicBezTo>
                          <a:pt x="11" y="0"/>
                          <a:pt x="0" y="15"/>
                          <a:pt x="0" y="40"/>
                        </a:cubicBezTo>
                        <a:cubicBezTo>
                          <a:pt x="0" y="65"/>
                          <a:pt x="11" y="80"/>
                          <a:pt x="27" y="80"/>
                        </a:cubicBezTo>
                        <a:close/>
                        <a:moveTo>
                          <a:pt x="27" y="12"/>
                        </a:moveTo>
                        <a:cubicBezTo>
                          <a:pt x="38" y="12"/>
                          <a:pt x="40" y="30"/>
                          <a:pt x="40" y="40"/>
                        </a:cubicBezTo>
                        <a:cubicBezTo>
                          <a:pt x="40" y="50"/>
                          <a:pt x="38" y="68"/>
                          <a:pt x="27" y="68"/>
                        </a:cubicBezTo>
                        <a:cubicBezTo>
                          <a:pt x="20" y="68"/>
                          <a:pt x="15" y="57"/>
                          <a:pt x="15" y="40"/>
                        </a:cubicBezTo>
                        <a:cubicBezTo>
                          <a:pt x="15" y="23"/>
                          <a:pt x="20"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49" name="Freeform 24"/>
                  <p:cNvSpPr>
                    <a:spLocks noEditPoints="1"/>
                  </p:cNvSpPr>
                  <p:nvPr/>
                </p:nvSpPr>
                <p:spPr bwMode="auto">
                  <a:xfrm>
                    <a:off x="6296025" y="1452563"/>
                    <a:ext cx="26988" cy="71438"/>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0" name="Freeform 25"/>
                  <p:cNvSpPr>
                    <a:spLocks noEditPoints="1"/>
                  </p:cNvSpPr>
                  <p:nvPr/>
                </p:nvSpPr>
                <p:spPr bwMode="auto">
                  <a:xfrm>
                    <a:off x="6342063" y="1450976"/>
                    <a:ext cx="49213" cy="74613"/>
                  </a:xfrm>
                  <a:custGeom>
                    <a:avLst/>
                    <a:gdLst>
                      <a:gd name="T0" fmla="*/ 28 w 55"/>
                      <a:gd name="T1" fmla="*/ 0 h 80"/>
                      <a:gd name="T2" fmla="*/ 0 w 55"/>
                      <a:gd name="T3" fmla="*/ 40 h 80"/>
                      <a:gd name="T4" fmla="*/ 27 w 55"/>
                      <a:gd name="T5" fmla="*/ 80 h 80"/>
                      <a:gd name="T6" fmla="*/ 55 w 55"/>
                      <a:gd name="T7" fmla="*/ 39 h 80"/>
                      <a:gd name="T8" fmla="*/ 28 w 55"/>
                      <a:gd name="T9" fmla="*/ 0 h 80"/>
                      <a:gd name="T10" fmla="*/ 27 w 55"/>
                      <a:gd name="T11" fmla="*/ 68 h 80"/>
                      <a:gd name="T12" fmla="*/ 15 w 55"/>
                      <a:gd name="T13" fmla="*/ 40 h 80"/>
                      <a:gd name="T14" fmla="*/ 27 w 55"/>
                      <a:gd name="T15" fmla="*/ 12 h 80"/>
                      <a:gd name="T16" fmla="*/ 40 w 55"/>
                      <a:gd name="T17" fmla="*/ 40 h 80"/>
                      <a:gd name="T18" fmla="*/ 27 w 55"/>
                      <a:gd name="T19" fmla="*/ 68 h 80"/>
                      <a:gd name="T20" fmla="*/ 27 w 55"/>
                      <a:gd name="T21" fmla="*/ 68 h 80"/>
                      <a:gd name="T22" fmla="*/ 27 w 55"/>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80">
                        <a:moveTo>
                          <a:pt x="28" y="0"/>
                        </a:moveTo>
                        <a:cubicBezTo>
                          <a:pt x="11" y="0"/>
                          <a:pt x="0" y="15"/>
                          <a:pt x="0" y="40"/>
                        </a:cubicBezTo>
                        <a:cubicBezTo>
                          <a:pt x="1" y="65"/>
                          <a:pt x="11" y="80"/>
                          <a:pt x="27" y="80"/>
                        </a:cubicBezTo>
                        <a:cubicBezTo>
                          <a:pt x="44" y="80"/>
                          <a:pt x="55" y="65"/>
                          <a:pt x="55" y="39"/>
                        </a:cubicBezTo>
                        <a:cubicBezTo>
                          <a:pt x="55"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1" name="Freeform 26"/>
                  <p:cNvSpPr>
                    <a:spLocks noEditPoints="1"/>
                  </p:cNvSpPr>
                  <p:nvPr/>
                </p:nvSpPr>
                <p:spPr bwMode="auto">
                  <a:xfrm>
                    <a:off x="5872163" y="1576388"/>
                    <a:ext cx="26988" cy="71438"/>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2" name="Freeform 27"/>
                  <p:cNvSpPr>
                    <a:spLocks noEditPoints="1"/>
                  </p:cNvSpPr>
                  <p:nvPr/>
                </p:nvSpPr>
                <p:spPr bwMode="auto">
                  <a:xfrm>
                    <a:off x="5918200" y="1574801"/>
                    <a:ext cx="49213" cy="73025"/>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3" name="Freeform 28"/>
                  <p:cNvSpPr>
                    <a:spLocks noEditPoints="1"/>
                  </p:cNvSpPr>
                  <p:nvPr/>
                </p:nvSpPr>
                <p:spPr bwMode="auto">
                  <a:xfrm>
                    <a:off x="5976938" y="1576388"/>
                    <a:ext cx="26988" cy="71438"/>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4" name="Freeform 29"/>
                  <p:cNvSpPr>
                    <a:spLocks noEditPoints="1"/>
                  </p:cNvSpPr>
                  <p:nvPr/>
                </p:nvSpPr>
                <p:spPr bwMode="auto">
                  <a:xfrm>
                    <a:off x="6022975" y="1574801"/>
                    <a:ext cx="49213" cy="73025"/>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5" name="Freeform 30"/>
                  <p:cNvSpPr>
                    <a:spLocks noEditPoints="1"/>
                  </p:cNvSpPr>
                  <p:nvPr/>
                </p:nvSpPr>
                <p:spPr bwMode="auto">
                  <a:xfrm>
                    <a:off x="6083300" y="1576388"/>
                    <a:ext cx="25400" cy="71438"/>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6" name="Freeform 31"/>
                  <p:cNvSpPr>
                    <a:spLocks noEditPoints="1"/>
                  </p:cNvSpPr>
                  <p:nvPr/>
                </p:nvSpPr>
                <p:spPr bwMode="auto">
                  <a:xfrm>
                    <a:off x="6127750" y="1574801"/>
                    <a:ext cx="50800" cy="73025"/>
                  </a:xfrm>
                  <a:custGeom>
                    <a:avLst/>
                    <a:gdLst>
                      <a:gd name="T0" fmla="*/ 28 w 54"/>
                      <a:gd name="T1" fmla="*/ 0 h 80"/>
                      <a:gd name="T2" fmla="*/ 0 w 54"/>
                      <a:gd name="T3" fmla="*/ 40 h 80"/>
                      <a:gd name="T4" fmla="*/ 26 w 54"/>
                      <a:gd name="T5" fmla="*/ 80 h 80"/>
                      <a:gd name="T6" fmla="*/ 54 w 54"/>
                      <a:gd name="T7" fmla="*/ 39 h 80"/>
                      <a:gd name="T8" fmla="*/ 28 w 54"/>
                      <a:gd name="T9" fmla="*/ 0 h 80"/>
                      <a:gd name="T10" fmla="*/ 27 w 54"/>
                      <a:gd name="T11" fmla="*/ 67 h 80"/>
                      <a:gd name="T12" fmla="*/ 15 w 54"/>
                      <a:gd name="T13" fmla="*/ 40 h 80"/>
                      <a:gd name="T14" fmla="*/ 27 w 54"/>
                      <a:gd name="T15" fmla="*/ 12 h 80"/>
                      <a:gd name="T16" fmla="*/ 40 w 54"/>
                      <a:gd name="T17" fmla="*/ 39 h 80"/>
                      <a:gd name="T18" fmla="*/ 27 w 54"/>
                      <a:gd name="T19" fmla="*/ 67 h 80"/>
                      <a:gd name="T20" fmla="*/ 27 w 54"/>
                      <a:gd name="T21" fmla="*/ 67 h 80"/>
                      <a:gd name="T22" fmla="*/ 27 w 54"/>
                      <a:gd name="T23"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4"/>
                          <a:pt x="10" y="80"/>
                          <a:pt x="26" y="80"/>
                        </a:cubicBezTo>
                        <a:cubicBezTo>
                          <a:pt x="44" y="80"/>
                          <a:pt x="54" y="65"/>
                          <a:pt x="54" y="39"/>
                        </a:cubicBezTo>
                        <a:cubicBezTo>
                          <a:pt x="54" y="14"/>
                          <a:pt x="44" y="0"/>
                          <a:pt x="28" y="0"/>
                        </a:cubicBezTo>
                        <a:close/>
                        <a:moveTo>
                          <a:pt x="27" y="67"/>
                        </a:moveTo>
                        <a:cubicBezTo>
                          <a:pt x="19" y="67"/>
                          <a:pt x="15" y="57"/>
                          <a:pt x="15" y="40"/>
                        </a:cubicBezTo>
                        <a:cubicBezTo>
                          <a:pt x="15" y="23"/>
                          <a:pt x="20" y="12"/>
                          <a:pt x="27" y="12"/>
                        </a:cubicBezTo>
                        <a:cubicBezTo>
                          <a:pt x="38" y="12"/>
                          <a:pt x="40" y="29"/>
                          <a:pt x="40" y="39"/>
                        </a:cubicBezTo>
                        <a:cubicBezTo>
                          <a:pt x="40" y="50"/>
                          <a:pt x="38" y="67"/>
                          <a:pt x="27" y="67"/>
                        </a:cubicBezTo>
                        <a:close/>
                        <a:moveTo>
                          <a:pt x="27" y="67"/>
                        </a:moveTo>
                        <a:cubicBezTo>
                          <a:pt x="27" y="67"/>
                          <a:pt x="27" y="67"/>
                          <a:pt x="27" y="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7" name="Freeform 32"/>
                  <p:cNvSpPr>
                    <a:spLocks noEditPoints="1"/>
                  </p:cNvSpPr>
                  <p:nvPr/>
                </p:nvSpPr>
                <p:spPr bwMode="auto">
                  <a:xfrm>
                    <a:off x="6184900" y="1574801"/>
                    <a:ext cx="49213" cy="73025"/>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8" name="Freeform 33"/>
                  <p:cNvSpPr>
                    <a:spLocks noEditPoints="1"/>
                  </p:cNvSpPr>
                  <p:nvPr/>
                </p:nvSpPr>
                <p:spPr bwMode="auto">
                  <a:xfrm>
                    <a:off x="6243638" y="1576388"/>
                    <a:ext cx="26988" cy="71438"/>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2"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59" name="Freeform 34"/>
                  <p:cNvSpPr>
                    <a:spLocks noEditPoints="1"/>
                  </p:cNvSpPr>
                  <p:nvPr/>
                </p:nvSpPr>
                <p:spPr bwMode="auto">
                  <a:xfrm>
                    <a:off x="6289675" y="1574801"/>
                    <a:ext cx="49213" cy="73025"/>
                  </a:xfrm>
                  <a:custGeom>
                    <a:avLst/>
                    <a:gdLst>
                      <a:gd name="T0" fmla="*/ 27 w 54"/>
                      <a:gd name="T1" fmla="*/ 0 h 80"/>
                      <a:gd name="T2" fmla="*/ 0 w 54"/>
                      <a:gd name="T3" fmla="*/ 40 h 80"/>
                      <a:gd name="T4" fmla="*/ 26 w 54"/>
                      <a:gd name="T5" fmla="*/ 80 h 80"/>
                      <a:gd name="T6" fmla="*/ 54 w 54"/>
                      <a:gd name="T7" fmla="*/ 39 h 80"/>
                      <a:gd name="T8" fmla="*/ 27 w 54"/>
                      <a:gd name="T9" fmla="*/ 0 h 80"/>
                      <a:gd name="T10" fmla="*/ 27 w 54"/>
                      <a:gd name="T11" fmla="*/ 67 h 80"/>
                      <a:gd name="T12" fmla="*/ 14 w 54"/>
                      <a:gd name="T13" fmla="*/ 40 h 80"/>
                      <a:gd name="T14" fmla="*/ 27 w 54"/>
                      <a:gd name="T15" fmla="*/ 12 h 80"/>
                      <a:gd name="T16" fmla="*/ 39 w 54"/>
                      <a:gd name="T17" fmla="*/ 39 h 80"/>
                      <a:gd name="T18" fmla="*/ 27 w 54"/>
                      <a:gd name="T19" fmla="*/ 67 h 80"/>
                      <a:gd name="T20" fmla="*/ 27 w 54"/>
                      <a:gd name="T21" fmla="*/ 67 h 80"/>
                      <a:gd name="T22" fmla="*/ 27 w 54"/>
                      <a:gd name="T23"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7" y="0"/>
                        </a:moveTo>
                        <a:cubicBezTo>
                          <a:pt x="10" y="0"/>
                          <a:pt x="0" y="15"/>
                          <a:pt x="0" y="40"/>
                        </a:cubicBezTo>
                        <a:cubicBezTo>
                          <a:pt x="0" y="64"/>
                          <a:pt x="10" y="80"/>
                          <a:pt x="26" y="80"/>
                        </a:cubicBezTo>
                        <a:cubicBezTo>
                          <a:pt x="44" y="80"/>
                          <a:pt x="54" y="65"/>
                          <a:pt x="54" y="39"/>
                        </a:cubicBezTo>
                        <a:cubicBezTo>
                          <a:pt x="54" y="14"/>
                          <a:pt x="44" y="0"/>
                          <a:pt x="27" y="0"/>
                        </a:cubicBezTo>
                        <a:close/>
                        <a:moveTo>
                          <a:pt x="27" y="67"/>
                        </a:moveTo>
                        <a:cubicBezTo>
                          <a:pt x="19" y="67"/>
                          <a:pt x="14" y="57"/>
                          <a:pt x="14" y="40"/>
                        </a:cubicBezTo>
                        <a:cubicBezTo>
                          <a:pt x="14" y="23"/>
                          <a:pt x="19" y="12"/>
                          <a:pt x="27" y="12"/>
                        </a:cubicBezTo>
                        <a:cubicBezTo>
                          <a:pt x="38" y="12"/>
                          <a:pt x="39" y="29"/>
                          <a:pt x="39" y="39"/>
                        </a:cubicBezTo>
                        <a:cubicBezTo>
                          <a:pt x="39" y="50"/>
                          <a:pt x="38" y="67"/>
                          <a:pt x="27" y="67"/>
                        </a:cubicBezTo>
                        <a:close/>
                        <a:moveTo>
                          <a:pt x="27" y="67"/>
                        </a:moveTo>
                        <a:cubicBezTo>
                          <a:pt x="27" y="67"/>
                          <a:pt x="27" y="67"/>
                          <a:pt x="27" y="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0" name="Freeform 35"/>
                  <p:cNvSpPr>
                    <a:spLocks noEditPoints="1"/>
                  </p:cNvSpPr>
                  <p:nvPr/>
                </p:nvSpPr>
                <p:spPr bwMode="auto">
                  <a:xfrm>
                    <a:off x="5864225" y="1697038"/>
                    <a:ext cx="50800" cy="74613"/>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1" name="Freeform 36"/>
                  <p:cNvSpPr>
                    <a:spLocks noEditPoints="1"/>
                  </p:cNvSpPr>
                  <p:nvPr/>
                </p:nvSpPr>
                <p:spPr bwMode="auto">
                  <a:xfrm>
                    <a:off x="5921375" y="1697038"/>
                    <a:ext cx="49213" cy="74613"/>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2" name="Freeform 37"/>
                  <p:cNvSpPr>
                    <a:spLocks noEditPoints="1"/>
                  </p:cNvSpPr>
                  <p:nvPr/>
                </p:nvSpPr>
                <p:spPr bwMode="auto">
                  <a:xfrm>
                    <a:off x="5980113" y="1698626"/>
                    <a:ext cx="26988" cy="71438"/>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3" name="Freeform 38"/>
                  <p:cNvSpPr>
                    <a:spLocks noEditPoints="1"/>
                  </p:cNvSpPr>
                  <p:nvPr/>
                </p:nvSpPr>
                <p:spPr bwMode="auto">
                  <a:xfrm>
                    <a:off x="6026150" y="1697038"/>
                    <a:ext cx="49213" cy="74613"/>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4" name="Freeform 39"/>
                  <p:cNvSpPr>
                    <a:spLocks noEditPoints="1"/>
                  </p:cNvSpPr>
                  <p:nvPr/>
                </p:nvSpPr>
                <p:spPr bwMode="auto">
                  <a:xfrm>
                    <a:off x="6081713" y="1697038"/>
                    <a:ext cx="49213" cy="74613"/>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5" name="Freeform 40"/>
                  <p:cNvSpPr>
                    <a:spLocks noEditPoints="1"/>
                  </p:cNvSpPr>
                  <p:nvPr/>
                </p:nvSpPr>
                <p:spPr bwMode="auto">
                  <a:xfrm>
                    <a:off x="6140450" y="1698626"/>
                    <a:ext cx="26988" cy="71438"/>
                  </a:xfrm>
                  <a:custGeom>
                    <a:avLst/>
                    <a:gdLst>
                      <a:gd name="T0" fmla="*/ 27 w 29"/>
                      <a:gd name="T1" fmla="*/ 0 h 78"/>
                      <a:gd name="T2" fmla="*/ 18 w 29"/>
                      <a:gd name="T3" fmla="*/ 0 h 78"/>
                      <a:gd name="T4" fmla="*/ 17 w 29"/>
                      <a:gd name="T5" fmla="*/ 1 h 78"/>
                      <a:gd name="T6" fmla="*/ 1 w 29"/>
                      <a:gd name="T7" fmla="*/ 9 h 78"/>
                      <a:gd name="T8" fmla="*/ 0 w 29"/>
                      <a:gd name="T9" fmla="*/ 12 h 78"/>
                      <a:gd name="T10" fmla="*/ 2 w 29"/>
                      <a:gd name="T11" fmla="*/ 19 h 78"/>
                      <a:gd name="T12" fmla="*/ 3 w 29"/>
                      <a:gd name="T13" fmla="*/ 21 h 78"/>
                      <a:gd name="T14" fmla="*/ 5 w 29"/>
                      <a:gd name="T15" fmla="*/ 21 h 78"/>
                      <a:gd name="T16" fmla="*/ 15 w 29"/>
                      <a:gd name="T17" fmla="*/ 16 h 78"/>
                      <a:gd name="T18" fmla="*/ 15 w 29"/>
                      <a:gd name="T19" fmla="*/ 76 h 78"/>
                      <a:gd name="T20" fmla="*/ 17 w 29"/>
                      <a:gd name="T21" fmla="*/ 78 h 78"/>
                      <a:gd name="T22" fmla="*/ 27 w 29"/>
                      <a:gd name="T23" fmla="*/ 78 h 78"/>
                      <a:gd name="T24" fmla="*/ 29 w 29"/>
                      <a:gd name="T25" fmla="*/ 76 h 78"/>
                      <a:gd name="T26" fmla="*/ 29 w 29"/>
                      <a:gd name="T27" fmla="*/ 3 h 78"/>
                      <a:gd name="T28" fmla="*/ 27 w 29"/>
                      <a:gd name="T29" fmla="*/ 0 h 78"/>
                      <a:gd name="T30" fmla="*/ 27 w 29"/>
                      <a:gd name="T31" fmla="*/ 0 h 78"/>
                      <a:gd name="T32" fmla="*/ 27 w 29"/>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7" y="0"/>
                        </a:moveTo>
                        <a:cubicBezTo>
                          <a:pt x="18" y="0"/>
                          <a:pt x="18" y="0"/>
                          <a:pt x="18" y="0"/>
                        </a:cubicBezTo>
                        <a:cubicBezTo>
                          <a:pt x="18" y="0"/>
                          <a:pt x="17"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5"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2"/>
                          <a:pt x="28"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6" name="Freeform 41"/>
                  <p:cNvSpPr>
                    <a:spLocks noEditPoints="1"/>
                  </p:cNvSpPr>
                  <p:nvPr/>
                </p:nvSpPr>
                <p:spPr bwMode="auto">
                  <a:xfrm>
                    <a:off x="6186488" y="1697038"/>
                    <a:ext cx="49213" cy="74613"/>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39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0"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19" y="13"/>
                          <a:pt x="27" y="13"/>
                        </a:cubicBezTo>
                        <a:cubicBezTo>
                          <a:pt x="38" y="13"/>
                          <a:pt x="39" y="30"/>
                          <a:pt x="39" y="40"/>
                        </a:cubicBezTo>
                        <a:cubicBezTo>
                          <a:pt x="39"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7" name="Freeform 42"/>
                  <p:cNvSpPr>
                    <a:spLocks noEditPoints="1"/>
                  </p:cNvSpPr>
                  <p:nvPr/>
                </p:nvSpPr>
                <p:spPr bwMode="auto">
                  <a:xfrm>
                    <a:off x="5864225" y="1820863"/>
                    <a:ext cx="50800" cy="73025"/>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8" name="Freeform 43"/>
                  <p:cNvSpPr>
                    <a:spLocks noEditPoints="1"/>
                  </p:cNvSpPr>
                  <p:nvPr/>
                </p:nvSpPr>
                <p:spPr bwMode="auto">
                  <a:xfrm>
                    <a:off x="5921375" y="1820863"/>
                    <a:ext cx="49213" cy="73025"/>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69" name="Freeform 44"/>
                  <p:cNvSpPr>
                    <a:spLocks noEditPoints="1"/>
                  </p:cNvSpPr>
                  <p:nvPr/>
                </p:nvSpPr>
                <p:spPr bwMode="auto">
                  <a:xfrm>
                    <a:off x="5980113" y="1822451"/>
                    <a:ext cx="26988" cy="71438"/>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0" name="Freeform 45"/>
                  <p:cNvSpPr>
                    <a:spLocks noEditPoints="1"/>
                  </p:cNvSpPr>
                  <p:nvPr/>
                </p:nvSpPr>
                <p:spPr bwMode="auto">
                  <a:xfrm>
                    <a:off x="6032500" y="1822451"/>
                    <a:ext cx="26988" cy="71438"/>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1" name="Freeform 46"/>
                  <p:cNvSpPr>
                    <a:spLocks noEditPoints="1"/>
                  </p:cNvSpPr>
                  <p:nvPr/>
                </p:nvSpPr>
                <p:spPr bwMode="auto">
                  <a:xfrm>
                    <a:off x="6078538" y="1820863"/>
                    <a:ext cx="49213" cy="73025"/>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2" name="Freeform 47"/>
                  <p:cNvSpPr>
                    <a:spLocks noEditPoints="1"/>
                  </p:cNvSpPr>
                  <p:nvPr/>
                </p:nvSpPr>
                <p:spPr bwMode="auto">
                  <a:xfrm>
                    <a:off x="6138863" y="1822451"/>
                    <a:ext cx="25400" cy="71438"/>
                  </a:xfrm>
                  <a:custGeom>
                    <a:avLst/>
                    <a:gdLst>
                      <a:gd name="T0" fmla="*/ 26 w 29"/>
                      <a:gd name="T1" fmla="*/ 0 h 78"/>
                      <a:gd name="T2" fmla="*/ 18 w 29"/>
                      <a:gd name="T3" fmla="*/ 0 h 78"/>
                      <a:gd name="T4" fmla="*/ 17 w 29"/>
                      <a:gd name="T5" fmla="*/ 0 h 78"/>
                      <a:gd name="T6" fmla="*/ 1 w 29"/>
                      <a:gd name="T7" fmla="*/ 9 h 78"/>
                      <a:gd name="T8" fmla="*/ 0 w 29"/>
                      <a:gd name="T9" fmla="*/ 12 h 78"/>
                      <a:gd name="T10" fmla="*/ 2 w 29"/>
                      <a:gd name="T11" fmla="*/ 19 h 78"/>
                      <a:gd name="T12" fmla="*/ 3 w 29"/>
                      <a:gd name="T13" fmla="*/ 21 h 78"/>
                      <a:gd name="T14" fmla="*/ 5 w 29"/>
                      <a:gd name="T15" fmla="*/ 21 h 78"/>
                      <a:gd name="T16" fmla="*/ 15 w 29"/>
                      <a:gd name="T17" fmla="*/ 16 h 78"/>
                      <a:gd name="T18" fmla="*/ 15 w 29"/>
                      <a:gd name="T19" fmla="*/ 75 h 78"/>
                      <a:gd name="T20" fmla="*/ 17 w 29"/>
                      <a:gd name="T21" fmla="*/ 78 h 78"/>
                      <a:gd name="T22" fmla="*/ 26 w 29"/>
                      <a:gd name="T23" fmla="*/ 78 h 78"/>
                      <a:gd name="T24" fmla="*/ 29 w 29"/>
                      <a:gd name="T25" fmla="*/ 75 h 78"/>
                      <a:gd name="T26" fmla="*/ 29 w 29"/>
                      <a:gd name="T27" fmla="*/ 2 h 78"/>
                      <a:gd name="T28" fmla="*/ 26 w 29"/>
                      <a:gd name="T29" fmla="*/ 0 h 78"/>
                      <a:gd name="T30" fmla="*/ 26 w 29"/>
                      <a:gd name="T31" fmla="*/ 0 h 78"/>
                      <a:gd name="T32" fmla="*/ 26 w 29"/>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6" y="0"/>
                        </a:moveTo>
                        <a:cubicBezTo>
                          <a:pt x="18" y="0"/>
                          <a:pt x="18" y="0"/>
                          <a:pt x="18" y="0"/>
                        </a:cubicBezTo>
                        <a:cubicBezTo>
                          <a:pt x="18" y="0"/>
                          <a:pt x="17" y="0"/>
                          <a:pt x="17" y="0"/>
                        </a:cubicBezTo>
                        <a:cubicBezTo>
                          <a:pt x="1" y="9"/>
                          <a:pt x="1" y="9"/>
                          <a:pt x="1" y="9"/>
                        </a:cubicBezTo>
                        <a:cubicBezTo>
                          <a:pt x="0" y="9"/>
                          <a:pt x="0" y="10"/>
                          <a:pt x="0" y="12"/>
                        </a:cubicBezTo>
                        <a:cubicBezTo>
                          <a:pt x="2" y="19"/>
                          <a:pt x="2" y="19"/>
                          <a:pt x="2" y="19"/>
                        </a:cubicBezTo>
                        <a:cubicBezTo>
                          <a:pt x="2" y="20"/>
                          <a:pt x="2" y="20"/>
                          <a:pt x="3" y="21"/>
                        </a:cubicBezTo>
                        <a:cubicBezTo>
                          <a:pt x="4" y="21"/>
                          <a:pt x="5" y="21"/>
                          <a:pt x="5" y="21"/>
                        </a:cubicBezTo>
                        <a:cubicBezTo>
                          <a:pt x="15" y="16"/>
                          <a:pt x="15" y="16"/>
                          <a:pt x="15" y="16"/>
                        </a:cubicBezTo>
                        <a:cubicBezTo>
                          <a:pt x="15" y="75"/>
                          <a:pt x="15" y="75"/>
                          <a:pt x="15" y="75"/>
                        </a:cubicBezTo>
                        <a:cubicBezTo>
                          <a:pt x="15" y="77"/>
                          <a:pt x="16" y="78"/>
                          <a:pt x="17" y="78"/>
                        </a:cubicBezTo>
                        <a:cubicBezTo>
                          <a:pt x="26" y="78"/>
                          <a:pt x="26" y="78"/>
                          <a:pt x="26" y="78"/>
                        </a:cubicBezTo>
                        <a:cubicBezTo>
                          <a:pt x="28" y="78"/>
                          <a:pt x="29" y="77"/>
                          <a:pt x="29" y="75"/>
                        </a:cubicBezTo>
                        <a:cubicBezTo>
                          <a:pt x="29" y="2"/>
                          <a:pt x="29" y="2"/>
                          <a:pt x="29" y="2"/>
                        </a:cubicBezTo>
                        <a:cubicBezTo>
                          <a:pt x="29" y="1"/>
                          <a:pt x="28" y="0"/>
                          <a:pt x="26" y="0"/>
                        </a:cubicBezTo>
                        <a:close/>
                        <a:moveTo>
                          <a:pt x="26" y="0"/>
                        </a:move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3" name="Freeform 48"/>
                  <p:cNvSpPr>
                    <a:spLocks noEditPoints="1"/>
                  </p:cNvSpPr>
                  <p:nvPr/>
                </p:nvSpPr>
                <p:spPr bwMode="auto">
                  <a:xfrm>
                    <a:off x="6184900" y="1820863"/>
                    <a:ext cx="49213" cy="73025"/>
                  </a:xfrm>
                  <a:custGeom>
                    <a:avLst/>
                    <a:gdLst>
                      <a:gd name="T0" fmla="*/ 27 w 54"/>
                      <a:gd name="T1" fmla="*/ 0 h 80"/>
                      <a:gd name="T2" fmla="*/ 0 w 54"/>
                      <a:gd name="T3" fmla="*/ 40 h 80"/>
                      <a:gd name="T4" fmla="*/ 26 w 54"/>
                      <a:gd name="T5" fmla="*/ 80 h 80"/>
                      <a:gd name="T6" fmla="*/ 54 w 54"/>
                      <a:gd name="T7" fmla="*/ 39 h 80"/>
                      <a:gd name="T8" fmla="*/ 27 w 54"/>
                      <a:gd name="T9" fmla="*/ 0 h 80"/>
                      <a:gd name="T10" fmla="*/ 27 w 54"/>
                      <a:gd name="T11" fmla="*/ 68 h 80"/>
                      <a:gd name="T12" fmla="*/ 14 w 54"/>
                      <a:gd name="T13" fmla="*/ 40 h 80"/>
                      <a:gd name="T14" fmla="*/ 27 w 54"/>
                      <a:gd name="T15" fmla="*/ 12 h 80"/>
                      <a:gd name="T16" fmla="*/ 39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7" y="0"/>
                        </a:moveTo>
                        <a:cubicBezTo>
                          <a:pt x="10" y="0"/>
                          <a:pt x="0" y="15"/>
                          <a:pt x="0" y="40"/>
                        </a:cubicBezTo>
                        <a:cubicBezTo>
                          <a:pt x="0" y="65"/>
                          <a:pt x="10" y="80"/>
                          <a:pt x="26" y="80"/>
                        </a:cubicBezTo>
                        <a:cubicBezTo>
                          <a:pt x="44" y="80"/>
                          <a:pt x="54" y="65"/>
                          <a:pt x="54" y="39"/>
                        </a:cubicBezTo>
                        <a:cubicBezTo>
                          <a:pt x="54" y="14"/>
                          <a:pt x="44" y="0"/>
                          <a:pt x="27" y="0"/>
                        </a:cubicBezTo>
                        <a:close/>
                        <a:moveTo>
                          <a:pt x="27" y="68"/>
                        </a:moveTo>
                        <a:cubicBezTo>
                          <a:pt x="19" y="68"/>
                          <a:pt x="14" y="57"/>
                          <a:pt x="14" y="40"/>
                        </a:cubicBezTo>
                        <a:cubicBezTo>
                          <a:pt x="14" y="23"/>
                          <a:pt x="19" y="12"/>
                          <a:pt x="27" y="12"/>
                        </a:cubicBezTo>
                        <a:cubicBezTo>
                          <a:pt x="38" y="12"/>
                          <a:pt x="39" y="29"/>
                          <a:pt x="39" y="40"/>
                        </a:cubicBezTo>
                        <a:cubicBezTo>
                          <a:pt x="39"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4" name="Freeform 49"/>
                  <p:cNvSpPr>
                    <a:spLocks noEditPoints="1"/>
                  </p:cNvSpPr>
                  <p:nvPr/>
                </p:nvSpPr>
                <p:spPr bwMode="auto">
                  <a:xfrm>
                    <a:off x="6238875" y="1820863"/>
                    <a:ext cx="50800" cy="73025"/>
                  </a:xfrm>
                  <a:custGeom>
                    <a:avLst/>
                    <a:gdLst>
                      <a:gd name="T0" fmla="*/ 28 w 55"/>
                      <a:gd name="T1" fmla="*/ 0 h 80"/>
                      <a:gd name="T2" fmla="*/ 0 w 55"/>
                      <a:gd name="T3" fmla="*/ 40 h 80"/>
                      <a:gd name="T4" fmla="*/ 27 w 55"/>
                      <a:gd name="T5" fmla="*/ 80 h 80"/>
                      <a:gd name="T6" fmla="*/ 55 w 55"/>
                      <a:gd name="T7" fmla="*/ 39 h 80"/>
                      <a:gd name="T8" fmla="*/ 28 w 55"/>
                      <a:gd name="T9" fmla="*/ 0 h 80"/>
                      <a:gd name="T10" fmla="*/ 27 w 55"/>
                      <a:gd name="T11" fmla="*/ 68 h 80"/>
                      <a:gd name="T12" fmla="*/ 15 w 55"/>
                      <a:gd name="T13" fmla="*/ 40 h 80"/>
                      <a:gd name="T14" fmla="*/ 28 w 55"/>
                      <a:gd name="T15" fmla="*/ 12 h 80"/>
                      <a:gd name="T16" fmla="*/ 40 w 55"/>
                      <a:gd name="T17" fmla="*/ 40 h 80"/>
                      <a:gd name="T18" fmla="*/ 27 w 55"/>
                      <a:gd name="T19" fmla="*/ 68 h 80"/>
                      <a:gd name="T20" fmla="*/ 27 w 55"/>
                      <a:gd name="T21" fmla="*/ 68 h 80"/>
                      <a:gd name="T22" fmla="*/ 27 w 55"/>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80">
                        <a:moveTo>
                          <a:pt x="28" y="0"/>
                        </a:moveTo>
                        <a:cubicBezTo>
                          <a:pt x="11" y="0"/>
                          <a:pt x="0" y="15"/>
                          <a:pt x="0" y="40"/>
                        </a:cubicBezTo>
                        <a:cubicBezTo>
                          <a:pt x="1" y="65"/>
                          <a:pt x="11" y="80"/>
                          <a:pt x="27" y="80"/>
                        </a:cubicBezTo>
                        <a:cubicBezTo>
                          <a:pt x="45" y="80"/>
                          <a:pt x="55" y="65"/>
                          <a:pt x="55" y="39"/>
                        </a:cubicBezTo>
                        <a:cubicBezTo>
                          <a:pt x="55" y="14"/>
                          <a:pt x="45" y="0"/>
                          <a:pt x="28" y="0"/>
                        </a:cubicBezTo>
                        <a:close/>
                        <a:moveTo>
                          <a:pt x="27" y="68"/>
                        </a:moveTo>
                        <a:cubicBezTo>
                          <a:pt x="20" y="68"/>
                          <a:pt x="15" y="57"/>
                          <a:pt x="15" y="40"/>
                        </a:cubicBezTo>
                        <a:cubicBezTo>
                          <a:pt x="15" y="23"/>
                          <a:pt x="20" y="12"/>
                          <a:pt x="28" y="12"/>
                        </a:cubicBezTo>
                        <a:cubicBezTo>
                          <a:pt x="38" y="12"/>
                          <a:pt x="40" y="29"/>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5" name="Freeform 50"/>
                  <p:cNvSpPr>
                    <a:spLocks noEditPoints="1"/>
                  </p:cNvSpPr>
                  <p:nvPr/>
                </p:nvSpPr>
                <p:spPr bwMode="auto">
                  <a:xfrm>
                    <a:off x="6299200" y="1822451"/>
                    <a:ext cx="26988" cy="71438"/>
                  </a:xfrm>
                  <a:custGeom>
                    <a:avLst/>
                    <a:gdLst>
                      <a:gd name="T0" fmla="*/ 27 w 30"/>
                      <a:gd name="T1" fmla="*/ 0 h 78"/>
                      <a:gd name="T2" fmla="*/ 19 w 30"/>
                      <a:gd name="T3" fmla="*/ 0 h 78"/>
                      <a:gd name="T4" fmla="*/ 18 w 30"/>
                      <a:gd name="T5" fmla="*/ 0 h 78"/>
                      <a:gd name="T6" fmla="*/ 2 w 30"/>
                      <a:gd name="T7" fmla="*/ 9 h 78"/>
                      <a:gd name="T8" fmla="*/ 1 w 30"/>
                      <a:gd name="T9" fmla="*/ 12 h 78"/>
                      <a:gd name="T10" fmla="*/ 3 w 30"/>
                      <a:gd name="T11" fmla="*/ 19 h 78"/>
                      <a:gd name="T12" fmla="*/ 4 w 30"/>
                      <a:gd name="T13" fmla="*/ 21 h 78"/>
                      <a:gd name="T14" fmla="*/ 6 w 30"/>
                      <a:gd name="T15" fmla="*/ 21 h 78"/>
                      <a:gd name="T16" fmla="*/ 15 w 30"/>
                      <a:gd name="T17" fmla="*/ 16 h 78"/>
                      <a:gd name="T18" fmla="*/ 15 w 30"/>
                      <a:gd name="T19" fmla="*/ 75 h 78"/>
                      <a:gd name="T20" fmla="*/ 18 w 30"/>
                      <a:gd name="T21" fmla="*/ 78 h 78"/>
                      <a:gd name="T22" fmla="*/ 27 w 30"/>
                      <a:gd name="T23" fmla="*/ 78 h 78"/>
                      <a:gd name="T24" fmla="*/ 30 w 30"/>
                      <a:gd name="T25" fmla="*/ 75 h 78"/>
                      <a:gd name="T26" fmla="*/ 30 w 30"/>
                      <a:gd name="T27" fmla="*/ 2 h 78"/>
                      <a:gd name="T28" fmla="*/ 27 w 30"/>
                      <a:gd name="T29" fmla="*/ 0 h 78"/>
                      <a:gd name="T30" fmla="*/ 27 w 30"/>
                      <a:gd name="T31" fmla="*/ 0 h 78"/>
                      <a:gd name="T32" fmla="*/ 27 w 30"/>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7" y="0"/>
                        </a:move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cubicBezTo>
                          <a:pt x="15" y="75"/>
                          <a:pt x="15" y="75"/>
                          <a:pt x="15" y="75"/>
                        </a:cubicBezTo>
                        <a:cubicBezTo>
                          <a:pt x="15" y="77"/>
                          <a:pt x="16" y="78"/>
                          <a:pt x="18" y="78"/>
                        </a:cubicBezTo>
                        <a:cubicBezTo>
                          <a:pt x="27" y="78"/>
                          <a:pt x="27" y="78"/>
                          <a:pt x="27" y="78"/>
                        </a:cubicBezTo>
                        <a:cubicBezTo>
                          <a:pt x="29" y="78"/>
                          <a:pt x="30" y="77"/>
                          <a:pt x="30" y="75"/>
                        </a:cubicBezTo>
                        <a:cubicBezTo>
                          <a:pt x="30" y="2"/>
                          <a:pt x="30" y="2"/>
                          <a:pt x="30" y="2"/>
                        </a:cubicBezTo>
                        <a:cubicBezTo>
                          <a:pt x="30" y="1"/>
                          <a:pt x="29"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6" name="Freeform 52"/>
                  <p:cNvSpPr>
                    <a:spLocks noEditPoints="1"/>
                  </p:cNvSpPr>
                  <p:nvPr/>
                </p:nvSpPr>
                <p:spPr bwMode="auto">
                  <a:xfrm>
                    <a:off x="5864225" y="1944688"/>
                    <a:ext cx="50800" cy="73025"/>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7" name="Freeform 53"/>
                  <p:cNvSpPr>
                    <a:spLocks noEditPoints="1"/>
                  </p:cNvSpPr>
                  <p:nvPr/>
                </p:nvSpPr>
                <p:spPr bwMode="auto">
                  <a:xfrm>
                    <a:off x="5922963" y="1944688"/>
                    <a:ext cx="49213" cy="73025"/>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8" name="Freeform 54"/>
                  <p:cNvSpPr>
                    <a:spLocks noEditPoints="1"/>
                  </p:cNvSpPr>
                  <p:nvPr/>
                </p:nvSpPr>
                <p:spPr bwMode="auto">
                  <a:xfrm>
                    <a:off x="5981700" y="1944688"/>
                    <a:ext cx="49213" cy="73025"/>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79" name="Freeform 55"/>
                  <p:cNvSpPr>
                    <a:spLocks noEditPoints="1"/>
                  </p:cNvSpPr>
                  <p:nvPr/>
                </p:nvSpPr>
                <p:spPr bwMode="auto">
                  <a:xfrm>
                    <a:off x="6042025" y="1946276"/>
                    <a:ext cx="25400" cy="69850"/>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280" name="Freeform 56"/>
                  <p:cNvSpPr>
                    <a:spLocks noEditPoints="1"/>
                  </p:cNvSpPr>
                  <p:nvPr/>
                </p:nvSpPr>
                <p:spPr bwMode="auto">
                  <a:xfrm>
                    <a:off x="6086475" y="1944688"/>
                    <a:ext cx="50800" cy="73025"/>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grpSp>
          </p:grpSp>
        </p:grpSp>
      </p:grpSp>
      <p:grpSp>
        <p:nvGrpSpPr>
          <p:cNvPr id="309" name="Group 308"/>
          <p:cNvGrpSpPr/>
          <p:nvPr/>
        </p:nvGrpSpPr>
        <p:grpSpPr>
          <a:xfrm>
            <a:off x="2663159" y="1767133"/>
            <a:ext cx="1080760" cy="1115155"/>
            <a:chOff x="2266939" y="1242449"/>
            <a:chExt cx="810570" cy="836366"/>
          </a:xfrm>
        </p:grpSpPr>
        <p:sp>
          <p:nvSpPr>
            <p:cNvPr id="310" name="Freeform 7"/>
            <p:cNvSpPr>
              <a:spLocks noEditPoints="1"/>
            </p:cNvSpPr>
            <p:nvPr/>
          </p:nvSpPr>
          <p:spPr bwMode="auto">
            <a:xfrm>
              <a:off x="2538135" y="1502985"/>
              <a:ext cx="268173" cy="289495"/>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16BBED"/>
            </a:solidFill>
            <a:ln w="19050" cap="flat" cmpd="sng">
              <a:noFill/>
              <a:prstDash val="solid"/>
              <a:round/>
              <a:headEnd type="none" w="med" len="med"/>
              <a:tailEnd type="none" w="med" len="med"/>
            </a:ln>
            <a:effectLst/>
          </p:spPr>
          <p:txBody>
            <a:bodyPr lIns="121909" tIns="60955" rIns="121909" bIns="60955"/>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11" name="Oval 310"/>
            <p:cNvSpPr/>
            <p:nvPr/>
          </p:nvSpPr>
          <p:spPr>
            <a:xfrm>
              <a:off x="2266939" y="1242449"/>
              <a:ext cx="810570" cy="810568"/>
            </a:xfrm>
            <a:prstGeom prst="ellipse">
              <a:avLst/>
            </a:prstGeom>
            <a:no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sp>
          <p:nvSpPr>
            <p:cNvPr id="312" name="Oval 311"/>
            <p:cNvSpPr/>
            <p:nvPr/>
          </p:nvSpPr>
          <p:spPr>
            <a:xfrm>
              <a:off x="2340990" y="1316500"/>
              <a:ext cx="662467" cy="662466"/>
            </a:xfrm>
            <a:prstGeom prst="ellipse">
              <a:avLst/>
            </a:prstGeom>
            <a:no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sp>
          <p:nvSpPr>
            <p:cNvPr id="313" name="Oval 312"/>
            <p:cNvSpPr/>
            <p:nvPr/>
          </p:nvSpPr>
          <p:spPr>
            <a:xfrm>
              <a:off x="2425355" y="1400865"/>
              <a:ext cx="493736" cy="493734"/>
            </a:xfrm>
            <a:prstGeom prst="ellipse">
              <a:avLst/>
            </a:prstGeom>
            <a:no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grpSp>
          <p:nvGrpSpPr>
            <p:cNvPr id="314" name="Group 313"/>
            <p:cNvGrpSpPr/>
            <p:nvPr/>
          </p:nvGrpSpPr>
          <p:grpSpPr>
            <a:xfrm>
              <a:off x="2378998" y="1268279"/>
              <a:ext cx="105064" cy="105064"/>
              <a:chOff x="1678547" y="1730490"/>
              <a:chExt cx="143268" cy="143268"/>
            </a:xfrm>
          </p:grpSpPr>
          <p:sp>
            <p:nvSpPr>
              <p:cNvPr id="327" name="Oval 326"/>
              <p:cNvSpPr/>
              <p:nvPr/>
            </p:nvSpPr>
            <p:spPr>
              <a:xfrm>
                <a:off x="1678547" y="1730490"/>
                <a:ext cx="143268" cy="143268"/>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sp>
            <p:nvSpPr>
              <p:cNvPr id="328" name="Freeform 7"/>
              <p:cNvSpPr>
                <a:spLocks noEditPoints="1"/>
              </p:cNvSpPr>
              <p:nvPr/>
            </p:nvSpPr>
            <p:spPr bwMode="auto">
              <a:xfrm>
                <a:off x="1702517" y="1750671"/>
                <a:ext cx="95328" cy="102906"/>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16BBED"/>
              </a:solidFill>
              <a:ln w="19050" cap="flat" cmpd="sng">
                <a:noFill/>
                <a:prstDash val="solid"/>
                <a:round/>
                <a:headEnd type="none" w="med" len="med"/>
                <a:tailEnd type="none" w="med" len="med"/>
              </a:ln>
              <a:effectLst/>
            </p:spPr>
            <p:txBody>
              <a:bodyPr lIns="121909" tIns="60955" rIns="121909" bIns="60955"/>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nvGrpSpPr>
            <p:cNvPr id="315" name="Group 314"/>
            <p:cNvGrpSpPr/>
            <p:nvPr/>
          </p:nvGrpSpPr>
          <p:grpSpPr>
            <a:xfrm>
              <a:off x="2784128" y="1320811"/>
              <a:ext cx="105064" cy="105064"/>
              <a:chOff x="1678547" y="1730490"/>
              <a:chExt cx="143268" cy="143268"/>
            </a:xfrm>
          </p:grpSpPr>
          <p:sp>
            <p:nvSpPr>
              <p:cNvPr id="325" name="Oval 324"/>
              <p:cNvSpPr/>
              <p:nvPr/>
            </p:nvSpPr>
            <p:spPr>
              <a:xfrm>
                <a:off x="1678547" y="1730490"/>
                <a:ext cx="143268" cy="143268"/>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sp>
            <p:nvSpPr>
              <p:cNvPr id="326" name="Freeform 7"/>
              <p:cNvSpPr>
                <a:spLocks noEditPoints="1"/>
              </p:cNvSpPr>
              <p:nvPr/>
            </p:nvSpPr>
            <p:spPr bwMode="auto">
              <a:xfrm>
                <a:off x="1702517" y="1750671"/>
                <a:ext cx="95328" cy="102906"/>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16BBED"/>
              </a:solidFill>
              <a:ln w="19050" cap="flat" cmpd="sng">
                <a:noFill/>
                <a:prstDash val="solid"/>
                <a:round/>
                <a:headEnd type="none" w="med" len="med"/>
                <a:tailEnd type="none" w="med" len="med"/>
              </a:ln>
              <a:effectLst/>
            </p:spPr>
            <p:txBody>
              <a:bodyPr lIns="121909" tIns="60955" rIns="121909" bIns="60955"/>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nvGrpSpPr>
            <p:cNvPr id="316" name="Group 315"/>
            <p:cNvGrpSpPr/>
            <p:nvPr/>
          </p:nvGrpSpPr>
          <p:grpSpPr>
            <a:xfrm>
              <a:off x="2291512" y="1528990"/>
              <a:ext cx="105064" cy="105064"/>
              <a:chOff x="1678547" y="1730490"/>
              <a:chExt cx="143268" cy="143268"/>
            </a:xfrm>
          </p:grpSpPr>
          <p:sp>
            <p:nvSpPr>
              <p:cNvPr id="323" name="Oval 322"/>
              <p:cNvSpPr/>
              <p:nvPr/>
            </p:nvSpPr>
            <p:spPr>
              <a:xfrm>
                <a:off x="1678547" y="1730490"/>
                <a:ext cx="143268" cy="143268"/>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sp>
            <p:nvSpPr>
              <p:cNvPr id="324" name="Freeform 7"/>
              <p:cNvSpPr>
                <a:spLocks noEditPoints="1"/>
              </p:cNvSpPr>
              <p:nvPr/>
            </p:nvSpPr>
            <p:spPr bwMode="auto">
              <a:xfrm>
                <a:off x="1702517" y="1750671"/>
                <a:ext cx="95328" cy="102906"/>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16BBED"/>
              </a:solidFill>
              <a:ln w="19050" cap="flat" cmpd="sng">
                <a:noFill/>
                <a:prstDash val="solid"/>
                <a:round/>
                <a:headEnd type="none" w="med" len="med"/>
                <a:tailEnd type="none" w="med" len="med"/>
              </a:ln>
              <a:effectLst/>
            </p:spPr>
            <p:txBody>
              <a:bodyPr lIns="121909" tIns="60955" rIns="121909" bIns="60955"/>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nvGrpSpPr>
            <p:cNvPr id="317" name="Group 316"/>
            <p:cNvGrpSpPr/>
            <p:nvPr/>
          </p:nvGrpSpPr>
          <p:grpSpPr>
            <a:xfrm>
              <a:off x="2836659" y="1696140"/>
              <a:ext cx="105064" cy="105064"/>
              <a:chOff x="1678547" y="1730490"/>
              <a:chExt cx="143268" cy="143268"/>
            </a:xfrm>
          </p:grpSpPr>
          <p:sp>
            <p:nvSpPr>
              <p:cNvPr id="321" name="Oval 320"/>
              <p:cNvSpPr/>
              <p:nvPr/>
            </p:nvSpPr>
            <p:spPr>
              <a:xfrm>
                <a:off x="1678547" y="1730490"/>
                <a:ext cx="143268" cy="143268"/>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sp>
            <p:nvSpPr>
              <p:cNvPr id="322" name="Freeform 7"/>
              <p:cNvSpPr>
                <a:spLocks noEditPoints="1"/>
              </p:cNvSpPr>
              <p:nvPr/>
            </p:nvSpPr>
            <p:spPr bwMode="auto">
              <a:xfrm>
                <a:off x="1702517" y="1750671"/>
                <a:ext cx="95328" cy="102906"/>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16BBED"/>
              </a:solidFill>
              <a:ln w="19050" cap="flat" cmpd="sng">
                <a:noFill/>
                <a:prstDash val="solid"/>
                <a:round/>
                <a:headEnd type="none" w="med" len="med"/>
                <a:tailEnd type="none" w="med" len="med"/>
              </a:ln>
              <a:effectLst/>
            </p:spPr>
            <p:txBody>
              <a:bodyPr lIns="121909" tIns="60955" rIns="121909" bIns="60955"/>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nvGrpSpPr>
            <p:cNvPr id="318" name="Group 317"/>
            <p:cNvGrpSpPr/>
            <p:nvPr/>
          </p:nvGrpSpPr>
          <p:grpSpPr>
            <a:xfrm>
              <a:off x="2485604" y="1973751"/>
              <a:ext cx="105064" cy="105064"/>
              <a:chOff x="1678547" y="1730490"/>
              <a:chExt cx="143268" cy="143268"/>
            </a:xfrm>
          </p:grpSpPr>
          <p:sp>
            <p:nvSpPr>
              <p:cNvPr id="319" name="Oval 318"/>
              <p:cNvSpPr/>
              <p:nvPr/>
            </p:nvSpPr>
            <p:spPr>
              <a:xfrm>
                <a:off x="1678547" y="1730490"/>
                <a:ext cx="143268" cy="143268"/>
              </a:xfrm>
              <a:prstGeom prst="ellipse">
                <a:avLst/>
              </a:prstGeom>
              <a:solidFill>
                <a:srgbClr val="0F6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05073"/>
                  </a:solidFill>
                  <a:latin typeface="CiscoSansTT ExtraLight"/>
                </a:endParaRPr>
              </a:p>
            </p:txBody>
          </p:sp>
          <p:sp>
            <p:nvSpPr>
              <p:cNvPr id="320" name="Freeform 7"/>
              <p:cNvSpPr>
                <a:spLocks noEditPoints="1"/>
              </p:cNvSpPr>
              <p:nvPr/>
            </p:nvSpPr>
            <p:spPr bwMode="auto">
              <a:xfrm>
                <a:off x="1702517" y="1750671"/>
                <a:ext cx="95328" cy="102906"/>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16BBED"/>
              </a:solidFill>
              <a:ln w="19050" cap="flat" cmpd="sng">
                <a:noFill/>
                <a:prstDash val="solid"/>
                <a:round/>
                <a:headEnd type="none" w="med" len="med"/>
                <a:tailEnd type="none" w="med" len="med"/>
              </a:ln>
              <a:effectLst/>
            </p:spPr>
            <p:txBody>
              <a:bodyPr lIns="121909" tIns="60955" rIns="121909" bIns="60955"/>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spTree>
    <p:extLst>
      <p:ext uri="{BB962C8B-B14F-4D97-AF65-F5344CB8AC3E}">
        <p14:creationId xmlns:p14="http://schemas.microsoft.com/office/powerpoint/2010/main" val="3451541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E3E113E-EF4C-4A0B-81DD-63646087419B}"/>
              </a:ext>
            </a:extLst>
          </p:cNvPr>
          <p:cNvSpPr txBox="1">
            <a:spLocks/>
          </p:cNvSpPr>
          <p:nvPr/>
        </p:nvSpPr>
        <p:spPr>
          <a:xfrm>
            <a:off x="1660949" y="2180915"/>
            <a:ext cx="9575802" cy="3381685"/>
          </a:xfrm>
        </p:spPr>
        <p:txBody>
          <a:bodyPr>
            <a:norm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800" kern="1200">
                <a:solidFill>
                  <a:schemeClr val="tx1"/>
                </a:solidFill>
                <a:latin typeface="CiscoSans" panose="020B0503020201020303" pitchFamily="34" charset="0"/>
                <a:ea typeface="ＭＳ Ｐゴシック" charset="0"/>
                <a:cs typeface="CiscoSans"/>
              </a:defRPr>
            </a:lvl1pPr>
            <a:lvl2pPr marL="342900" indent="0" algn="ctr" defTabSz="684213" rtl="0" eaLnBrk="1" fontAlgn="base" hangingPunct="1">
              <a:lnSpc>
                <a:spcPct val="95000"/>
              </a:lnSpc>
              <a:spcBef>
                <a:spcPts val="600"/>
              </a:spcBef>
              <a:spcAft>
                <a:spcPct val="0"/>
              </a:spcAft>
              <a:buClr>
                <a:schemeClr val="tx2"/>
              </a:buClr>
              <a:buFont typeface="Arial" charset="0"/>
              <a:buNone/>
              <a:defRPr lang="en-US" sz="1500" kern="1200">
                <a:solidFill>
                  <a:schemeClr val="tx1"/>
                </a:solidFill>
                <a:latin typeface="+mn-lt"/>
                <a:ea typeface="ＭＳ Ｐゴシック" charset="0"/>
                <a:cs typeface="CiscoSans"/>
              </a:defRPr>
            </a:lvl2pPr>
            <a:lvl3pPr marL="685800" indent="0" algn="ctr" defTabSz="684213" rtl="0" eaLnBrk="1" fontAlgn="base" hangingPunct="1">
              <a:lnSpc>
                <a:spcPct val="95000"/>
              </a:lnSpc>
              <a:spcBef>
                <a:spcPts val="625"/>
              </a:spcBef>
              <a:spcAft>
                <a:spcPct val="0"/>
              </a:spcAft>
              <a:buFont typeface="Arial" charset="0"/>
              <a:buNone/>
              <a:defRPr lang="en-US" sz="1350" kern="1200">
                <a:solidFill>
                  <a:schemeClr val="tx1"/>
                </a:solidFill>
                <a:latin typeface="+mn-lt"/>
                <a:ea typeface="ＭＳ Ｐゴシック" charset="0"/>
                <a:cs typeface="CiscoSans"/>
              </a:defRPr>
            </a:lvl3pPr>
            <a:lvl4pPr marL="1028700" indent="0" algn="ctr" defTabSz="684213" rtl="0" eaLnBrk="1" fontAlgn="base" hangingPunct="1">
              <a:lnSpc>
                <a:spcPct val="95000"/>
              </a:lnSpc>
              <a:spcBef>
                <a:spcPts val="625"/>
              </a:spcBef>
              <a:spcAft>
                <a:spcPct val="0"/>
              </a:spcAft>
              <a:buFont typeface="Arial" charset="0"/>
              <a:buNone/>
              <a:defRPr lang="en-US" sz="1200" kern="1200">
                <a:solidFill>
                  <a:schemeClr val="tx1"/>
                </a:solidFill>
                <a:latin typeface="+mn-lt"/>
                <a:ea typeface="ＭＳ Ｐゴシック" charset="0"/>
                <a:cs typeface="CiscoSans"/>
              </a:defRPr>
            </a:lvl4pPr>
            <a:lvl5pPr marL="1371600" indent="0" algn="ctr" defTabSz="684213" rtl="0" eaLnBrk="1" fontAlgn="base" hangingPunct="1">
              <a:lnSpc>
                <a:spcPct val="95000"/>
              </a:lnSpc>
              <a:spcBef>
                <a:spcPts val="625"/>
              </a:spcBef>
              <a:spcAft>
                <a:spcPct val="0"/>
              </a:spcAft>
              <a:buFont typeface="Arial" charset="0"/>
              <a:buNone/>
              <a:defRPr lang="en-US" sz="1200" kern="1200">
                <a:solidFill>
                  <a:schemeClr val="tx1"/>
                </a:solidFill>
                <a:latin typeface="+mn-lt"/>
                <a:ea typeface="ＭＳ Ｐゴシック" charset="0"/>
                <a:cs typeface="CiscoSans"/>
              </a:defRPr>
            </a:lvl5pPr>
            <a:lvl6pPr marL="1714500" indent="0" algn="ctr" defTabSz="685777" rtl="0" eaLnBrk="1" latinLnBrk="0" hangingPunct="1">
              <a:spcBef>
                <a:spcPts val="600"/>
              </a:spcBef>
              <a:buFont typeface="Arial" pitchFamily="34" charset="0"/>
              <a:buNone/>
              <a:defRPr sz="1200" kern="1200" baseline="0">
                <a:solidFill>
                  <a:schemeClr val="tx1"/>
                </a:solidFill>
                <a:latin typeface="+mn-lt"/>
                <a:ea typeface="+mn-ea"/>
                <a:cs typeface="+mn-cs"/>
              </a:defRPr>
            </a:lvl6pPr>
            <a:lvl7pPr marL="2057400" indent="0" algn="ctr" defTabSz="685777" rtl="0" eaLnBrk="1" latinLnBrk="0" hangingPunct="1">
              <a:spcBef>
                <a:spcPts val="600"/>
              </a:spcBef>
              <a:buFont typeface="Arial" pitchFamily="34" charset="0"/>
              <a:buNone/>
              <a:defRPr sz="1200" kern="1200" baseline="0">
                <a:solidFill>
                  <a:schemeClr val="tx1"/>
                </a:solidFill>
                <a:latin typeface="+mn-lt"/>
                <a:ea typeface="+mn-ea"/>
                <a:cs typeface="+mn-cs"/>
              </a:defRPr>
            </a:lvl7pPr>
            <a:lvl8pPr marL="2400300" indent="0" algn="ctr" defTabSz="685777"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685777"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buClr>
                <a:srgbClr val="005073"/>
              </a:buClr>
            </a:pPr>
            <a:r>
              <a:rPr lang="en-SG" sz="4800" dirty="0">
                <a:solidFill>
                  <a:srgbClr val="01BDEC"/>
                </a:solidFill>
                <a:latin typeface="CiscoSansTT" panose="020B0503020201020303" pitchFamily="34" charset="0"/>
              </a:rPr>
              <a:t>Security and Visibility for the </a:t>
            </a:r>
          </a:p>
          <a:p>
            <a:pPr lvl="0">
              <a:buClr>
                <a:srgbClr val="005073"/>
              </a:buClr>
            </a:pPr>
            <a:r>
              <a:rPr lang="en-SG" sz="4800" dirty="0">
                <a:solidFill>
                  <a:srgbClr val="01BDEC"/>
                </a:solidFill>
                <a:latin typeface="CiscoSansTT" panose="020B0503020201020303" pitchFamily="34" charset="0"/>
              </a:rPr>
              <a:t>Modern Networks</a:t>
            </a:r>
          </a:p>
          <a:p>
            <a:pPr lvl="0">
              <a:buClr>
                <a:srgbClr val="005073"/>
              </a:buClr>
            </a:pPr>
            <a:endParaRPr lang="en-SG" sz="3600" dirty="0">
              <a:solidFill>
                <a:srgbClr val="01BDEC"/>
              </a:solidFill>
              <a:latin typeface="CiscoSansTT" panose="020B0503020201020303" pitchFamily="34" charset="0"/>
            </a:endParaRPr>
          </a:p>
          <a:p>
            <a:pPr lvl="0">
              <a:buClr>
                <a:srgbClr val="005073"/>
              </a:buClr>
            </a:pPr>
            <a:r>
              <a:rPr lang="en-SG" sz="2400" i="1" dirty="0">
                <a:solidFill>
                  <a:schemeClr val="bg1"/>
                </a:solidFill>
                <a:latin typeface="CiscoSansTT" panose="020B0503020201020303" pitchFamily="34" charset="0"/>
              </a:rPr>
              <a:t>Ross </a:t>
            </a:r>
            <a:r>
              <a:rPr lang="en-SG" sz="2400" i="1" dirty="0" err="1">
                <a:solidFill>
                  <a:schemeClr val="bg1"/>
                </a:solidFill>
                <a:latin typeface="CiscoSansTT" panose="020B0503020201020303" pitchFamily="34" charset="0"/>
              </a:rPr>
              <a:t>Traynor</a:t>
            </a:r>
            <a:r>
              <a:rPr lang="en-SG" sz="2000" i="1" dirty="0">
                <a:solidFill>
                  <a:schemeClr val="bg1"/>
                </a:solidFill>
                <a:latin typeface="CiscoSansTT" panose="020B0503020201020303" pitchFamily="34" charset="0"/>
              </a:rPr>
              <a:t>, Cybersecurity Specialist, </a:t>
            </a:r>
            <a:r>
              <a:rPr lang="en-SG" sz="2000" i="1" dirty="0" smtClean="0">
                <a:solidFill>
                  <a:schemeClr val="bg1"/>
                </a:solidFill>
                <a:latin typeface="CiscoSansTT" panose="020B0503020201020303" pitchFamily="34" charset="0"/>
              </a:rPr>
              <a:t>Cisco</a:t>
            </a:r>
          </a:p>
          <a:p>
            <a:pPr lvl="0">
              <a:buClr>
                <a:srgbClr val="005073"/>
              </a:buClr>
            </a:pPr>
            <a:r>
              <a:rPr lang="en-SG" sz="2400" i="1" dirty="0" smtClean="0">
                <a:solidFill>
                  <a:schemeClr val="bg1"/>
                </a:solidFill>
                <a:latin typeface="CiscoSansTT" panose="020B0503020201020303" pitchFamily="34" charset="0"/>
              </a:rPr>
              <a:t>Eric Rennie</a:t>
            </a:r>
            <a:r>
              <a:rPr lang="en-SG" sz="2000" i="1" dirty="0" smtClean="0">
                <a:solidFill>
                  <a:schemeClr val="bg1"/>
                </a:solidFill>
                <a:latin typeface="CiscoSansTT" panose="020B0503020201020303" pitchFamily="34" charset="0"/>
              </a:rPr>
              <a:t>, Systems Engineer, Cybersecurity, Cisco</a:t>
            </a:r>
            <a:endParaRPr lang="en-SG" sz="2000" i="1" dirty="0">
              <a:solidFill>
                <a:schemeClr val="bg1"/>
              </a:solidFill>
              <a:latin typeface="CiscoSansTT" panose="020B0503020201020303" pitchFamily="34" charset="0"/>
            </a:endParaRPr>
          </a:p>
        </p:txBody>
      </p:sp>
    </p:spTree>
    <p:extLst>
      <p:ext uri="{BB962C8B-B14F-4D97-AF65-F5344CB8AC3E}">
        <p14:creationId xmlns:p14="http://schemas.microsoft.com/office/powerpoint/2010/main" val="3594011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Detect malware in encrypted traffic</a:t>
            </a:r>
            <a:endParaRPr lang="en-MY" sz="2100" dirty="0">
              <a:solidFill>
                <a:schemeClr val="bg1"/>
              </a:solidFill>
            </a:endParaRPr>
          </a:p>
        </p:txBody>
      </p:sp>
      <p:sp>
        <p:nvSpPr>
          <p:cNvPr id="106" name="Rectangle 105"/>
          <p:cNvSpPr/>
          <p:nvPr/>
        </p:nvSpPr>
        <p:spPr>
          <a:xfrm>
            <a:off x="711200" y="3152889"/>
            <a:ext cx="3489064" cy="2145956"/>
          </a:xfrm>
          <a:prstGeom prst="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07" name="Rectangle 106"/>
          <p:cNvSpPr/>
          <p:nvPr/>
        </p:nvSpPr>
        <p:spPr>
          <a:xfrm>
            <a:off x="4371093" y="3151606"/>
            <a:ext cx="3489064" cy="2145956"/>
          </a:xfrm>
          <a:prstGeom prst="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08" name="Rectangle 107"/>
          <p:cNvSpPr/>
          <p:nvPr/>
        </p:nvSpPr>
        <p:spPr>
          <a:xfrm>
            <a:off x="711200" y="2114216"/>
            <a:ext cx="3489064" cy="948491"/>
          </a:xfrm>
          <a:prstGeom prst="rect">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cs typeface="+mn-cs"/>
              </a:rPr>
              <a:t>Initial data packet</a:t>
            </a:r>
          </a:p>
        </p:txBody>
      </p:sp>
      <p:sp>
        <p:nvSpPr>
          <p:cNvPr id="109" name="Rectangle 108"/>
          <p:cNvSpPr/>
          <p:nvPr/>
        </p:nvSpPr>
        <p:spPr>
          <a:xfrm>
            <a:off x="4371093" y="2114216"/>
            <a:ext cx="3489064" cy="948491"/>
          </a:xfrm>
          <a:prstGeom prst="rect">
            <a:avLst/>
          </a:prstGeom>
          <a:solidFill>
            <a:srgbClr val="0F679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cs typeface="+mn-cs"/>
              </a:rPr>
              <a:t>Sequence of packet lengths and times</a:t>
            </a:r>
          </a:p>
        </p:txBody>
      </p:sp>
      <p:sp>
        <p:nvSpPr>
          <p:cNvPr id="110" name="Rectangle 109"/>
          <p:cNvSpPr/>
          <p:nvPr/>
        </p:nvSpPr>
        <p:spPr>
          <a:xfrm>
            <a:off x="8030987" y="3140716"/>
            <a:ext cx="3489064" cy="2159707"/>
          </a:xfrm>
          <a:prstGeom prst="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11" name="Rectangle 110"/>
          <p:cNvSpPr/>
          <p:nvPr/>
        </p:nvSpPr>
        <p:spPr>
          <a:xfrm>
            <a:off x="8030987" y="2114216"/>
            <a:ext cx="3489064" cy="948491"/>
          </a:xfrm>
          <a:prstGeom prst="rect">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5073"/>
                </a:solidFill>
                <a:effectLst/>
                <a:uLnTx/>
                <a:uFillTx/>
                <a:latin typeface="CiscoSansTT ExtraLight"/>
                <a:ea typeface="ＭＳ Ｐゴシック" charset="0"/>
                <a:cs typeface="+mn-cs"/>
              </a:rPr>
              <a:t>Global Risk Map</a:t>
            </a:r>
          </a:p>
        </p:txBody>
      </p:sp>
      <p:sp>
        <p:nvSpPr>
          <p:cNvPr id="112" name="Text Placeholder 14"/>
          <p:cNvSpPr txBox="1">
            <a:spLocks/>
          </p:cNvSpPr>
          <p:nvPr/>
        </p:nvSpPr>
        <p:spPr>
          <a:xfrm>
            <a:off x="1" y="2910186"/>
            <a:ext cx="3187700" cy="3335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29"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BCEB">
                  <a:lumMod val="50000"/>
                </a:srgbClr>
              </a:solidFill>
              <a:effectLst/>
              <a:uLnTx/>
              <a:uFillTx/>
              <a:latin typeface="CiscoSansTT ExtraLight"/>
              <a:ea typeface="+mn-ea"/>
              <a:cs typeface="+mn-cs"/>
            </a:endParaRPr>
          </a:p>
          <a:p>
            <a:pPr marL="82529"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67" b="0" i="0" u="none" strike="noStrike" kern="1200" cap="none" spc="0" normalizeH="0" baseline="0" noProof="0" dirty="0">
              <a:ln>
                <a:noFill/>
              </a:ln>
              <a:solidFill>
                <a:srgbClr val="00BCEB">
                  <a:lumMod val="50000"/>
                </a:srgbClr>
              </a:solidFill>
              <a:effectLst/>
              <a:uLnTx/>
              <a:uFillTx/>
              <a:latin typeface="CiscoSansTT ExtraLight"/>
              <a:ea typeface="+mn-ea"/>
              <a:cs typeface="+mn-cs"/>
            </a:endParaRPr>
          </a:p>
        </p:txBody>
      </p:sp>
      <p:pic>
        <p:nvPicPr>
          <p:cNvPr id="113" name="Picture 1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0497" y="3234966"/>
            <a:ext cx="2004863" cy="1971208"/>
          </a:xfrm>
          <a:prstGeom prst="rect">
            <a:avLst/>
          </a:prstGeom>
        </p:spPr>
      </p:pic>
      <p:grpSp>
        <p:nvGrpSpPr>
          <p:cNvPr id="114" name="Group 113"/>
          <p:cNvGrpSpPr/>
          <p:nvPr/>
        </p:nvGrpSpPr>
        <p:grpSpPr>
          <a:xfrm>
            <a:off x="4852573" y="3241680"/>
            <a:ext cx="2657615" cy="1994614"/>
            <a:chOff x="4796096" y="1652864"/>
            <a:chExt cx="3572046" cy="2525499"/>
          </a:xfrm>
          <a:solidFill>
            <a:srgbClr val="005073">
              <a:lumMod val="85000"/>
            </a:srgbClr>
          </a:solidFill>
        </p:grpSpPr>
        <p:pic>
          <p:nvPicPr>
            <p:cNvPr id="115" name="Picture 1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6096" y="1652864"/>
              <a:ext cx="3101161" cy="1067828"/>
            </a:xfrm>
            <a:prstGeom prst="rect">
              <a:avLst/>
            </a:prstGeom>
            <a:solidFill>
              <a:srgbClr val="005073">
                <a:lumMod val="85000"/>
              </a:srgbClr>
            </a:solidFill>
            <a:ln>
              <a:solidFill>
                <a:srgbClr val="FFFFFF">
                  <a:lumMod val="75000"/>
                </a:srgbClr>
              </a:solidFill>
            </a:ln>
          </p:spPr>
        </p:pic>
        <p:sp>
          <p:nvSpPr>
            <p:cNvPr id="116" name="TextBox 115"/>
            <p:cNvSpPr txBox="1"/>
            <p:nvPr/>
          </p:nvSpPr>
          <p:spPr>
            <a:xfrm>
              <a:off x="4823634" y="3827638"/>
              <a:ext cx="2460942" cy="350725"/>
            </a:xfrm>
            <a:prstGeom prst="rect">
              <a:avLst/>
            </a:prstGeom>
            <a:noFill/>
          </p:spPr>
          <p:txBody>
            <a:bodyPr wrap="none" rtlCol="0">
              <a:spAutoFit/>
            </a:bodyPr>
            <a:lstStyle/>
            <a:p>
              <a:pPr marL="0" marR="0" lvl="0" indent="0" defTabSz="609585"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282828"/>
                  </a:solidFill>
                  <a:effectLst/>
                  <a:uLnTx/>
                  <a:uFillTx/>
                  <a:latin typeface="CiscoSans" panose="020B0503020201020303" pitchFamily="34" charset="0"/>
                  <a:ea typeface="ＭＳ Ｐゴシック" charset="0"/>
                </a:rPr>
                <a:t>Self-Signed Certificate</a:t>
              </a:r>
            </a:p>
          </p:txBody>
        </p:sp>
        <p:sp>
          <p:nvSpPr>
            <p:cNvPr id="117" name="TextBox 116"/>
            <p:cNvSpPr txBox="1"/>
            <p:nvPr/>
          </p:nvSpPr>
          <p:spPr>
            <a:xfrm>
              <a:off x="5916874" y="3447702"/>
              <a:ext cx="1756400" cy="350725"/>
            </a:xfrm>
            <a:prstGeom prst="rect">
              <a:avLst/>
            </a:prstGeom>
            <a:noFill/>
          </p:spPr>
          <p:txBody>
            <a:bodyPr wrap="none" rtlCol="0">
              <a:spAutoFit/>
            </a:bodyPr>
            <a:lstStyle/>
            <a:p>
              <a:pPr marL="0" marR="0" lvl="0" indent="0" defTabSz="609585"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282828"/>
                  </a:solidFill>
                  <a:effectLst/>
                  <a:uLnTx/>
                  <a:uFillTx/>
                  <a:latin typeface="CiscoSans" panose="020B0503020201020303" pitchFamily="34" charset="0"/>
                  <a:ea typeface="ＭＳ Ｐゴシック" charset="0"/>
                </a:rPr>
                <a:t>Data Exfiltration</a:t>
              </a:r>
            </a:p>
          </p:txBody>
        </p:sp>
        <p:sp>
          <p:nvSpPr>
            <p:cNvPr id="118" name="TextBox 117"/>
            <p:cNvSpPr txBox="1"/>
            <p:nvPr/>
          </p:nvSpPr>
          <p:spPr>
            <a:xfrm>
              <a:off x="6909071" y="3079923"/>
              <a:ext cx="1459071" cy="350725"/>
            </a:xfrm>
            <a:prstGeom prst="rect">
              <a:avLst/>
            </a:prstGeom>
            <a:noFill/>
          </p:spPr>
          <p:txBody>
            <a:bodyPr wrap="none" rtlCol="0">
              <a:spAutoFit/>
            </a:bodyPr>
            <a:lstStyle/>
            <a:p>
              <a:pPr marL="0" marR="0" lvl="0" indent="0" defTabSz="609585"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282828"/>
                  </a:solidFill>
                  <a:effectLst/>
                  <a:uLnTx/>
                  <a:uFillTx/>
                  <a:latin typeface="CiscoSans" panose="020B0503020201020303" pitchFamily="34" charset="0"/>
                  <a:ea typeface="ＭＳ Ｐゴシック" charset="0"/>
                </a:rPr>
                <a:t>C2 Message</a:t>
              </a:r>
            </a:p>
          </p:txBody>
        </p:sp>
        <p:cxnSp>
          <p:nvCxnSpPr>
            <p:cNvPr id="119" name="Straight Arrow Connector 118"/>
            <p:cNvCxnSpPr/>
            <p:nvPr/>
          </p:nvCxnSpPr>
          <p:spPr>
            <a:xfrm flipH="1" flipV="1">
              <a:off x="5582428" y="2724150"/>
              <a:ext cx="292135" cy="1143000"/>
            </a:xfrm>
            <a:prstGeom prst="straightConnector1">
              <a:avLst/>
            </a:prstGeom>
            <a:grpFill/>
            <a:ln w="12700" cap="flat" cmpd="sng" algn="ctr">
              <a:solidFill>
                <a:srgbClr val="282828"/>
              </a:solidFill>
              <a:prstDash val="solid"/>
              <a:headEnd type="none"/>
              <a:tailEnd type="arrow"/>
            </a:ln>
            <a:effectLst>
              <a:outerShdw blurRad="12700" dist="38100" dir="2700000" algn="tl" rotWithShape="0">
                <a:srgbClr val="282828">
                  <a:alpha val="40000"/>
                </a:srgbClr>
              </a:outerShdw>
            </a:effectLst>
          </p:spPr>
        </p:cxnSp>
        <p:cxnSp>
          <p:nvCxnSpPr>
            <p:cNvPr id="120" name="Straight Arrow Connector 119"/>
            <p:cNvCxnSpPr>
              <a:cxnSpLocks/>
            </p:cNvCxnSpPr>
            <p:nvPr/>
          </p:nvCxnSpPr>
          <p:spPr>
            <a:xfrm flipH="1" flipV="1">
              <a:off x="5757003" y="2402076"/>
              <a:ext cx="736736" cy="1067541"/>
            </a:xfrm>
            <a:prstGeom prst="straightConnector1">
              <a:avLst/>
            </a:prstGeom>
            <a:grpFill/>
            <a:ln w="12700" cap="flat" cmpd="sng" algn="ctr">
              <a:solidFill>
                <a:srgbClr val="282828"/>
              </a:solidFill>
              <a:prstDash val="solid"/>
              <a:headEnd type="none"/>
              <a:tailEnd type="arrow"/>
            </a:ln>
            <a:effectLst>
              <a:outerShdw blurRad="12700" dist="38100" dir="2700000" algn="tl" rotWithShape="0">
                <a:srgbClr val="282828">
                  <a:alpha val="40000"/>
                </a:srgbClr>
              </a:outerShdw>
            </a:effectLst>
          </p:spPr>
        </p:cxnSp>
        <p:cxnSp>
          <p:nvCxnSpPr>
            <p:cNvPr id="121" name="Straight Arrow Connector 120"/>
            <p:cNvCxnSpPr/>
            <p:nvPr/>
          </p:nvCxnSpPr>
          <p:spPr>
            <a:xfrm flipH="1" flipV="1">
              <a:off x="6109577" y="2479336"/>
              <a:ext cx="1378355" cy="600586"/>
            </a:xfrm>
            <a:prstGeom prst="straightConnector1">
              <a:avLst/>
            </a:prstGeom>
            <a:grpFill/>
            <a:ln w="12700" cap="flat" cmpd="sng" algn="ctr">
              <a:solidFill>
                <a:srgbClr val="282828"/>
              </a:solidFill>
              <a:prstDash val="solid"/>
              <a:headEnd type="none"/>
              <a:tailEnd type="arrow"/>
            </a:ln>
            <a:effectLst>
              <a:outerShdw blurRad="12700" dist="38100" dir="2700000" algn="tl" rotWithShape="0">
                <a:srgbClr val="282828">
                  <a:alpha val="40000"/>
                </a:srgbClr>
              </a:outerShdw>
            </a:effectLst>
          </p:spPr>
        </p:cxnSp>
      </p:grpSp>
      <p:pic>
        <p:nvPicPr>
          <p:cNvPr id="122" name="Picture 1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6452" y="3213147"/>
            <a:ext cx="1998133" cy="2006897"/>
          </a:xfrm>
          <a:prstGeom prst="rect">
            <a:avLst/>
          </a:prstGeom>
        </p:spPr>
      </p:pic>
      <p:sp>
        <p:nvSpPr>
          <p:cNvPr id="123" name="Rectangle 122">
            <a:extLst>
              <a:ext uri="{FF2B5EF4-FFF2-40B4-BE49-F238E27FC236}">
                <a16:creationId xmlns:a16="http://schemas.microsoft.com/office/drawing/2014/main" id="{4A781429-C730-4BC4-9093-02FE19FB3C43}"/>
              </a:ext>
            </a:extLst>
          </p:cNvPr>
          <p:cNvSpPr/>
          <p:nvPr/>
        </p:nvSpPr>
        <p:spPr>
          <a:xfrm>
            <a:off x="711200" y="5389026"/>
            <a:ext cx="3489064" cy="948491"/>
          </a:xfrm>
          <a:prstGeom prst="rect">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5073"/>
                </a:solidFill>
                <a:effectLst/>
                <a:uLnTx/>
                <a:uFillTx/>
                <a:latin typeface="CiscoSansTT ExtraLight"/>
                <a:ea typeface="ＭＳ Ｐゴシック" charset="0"/>
                <a:cs typeface="+mn-cs"/>
              </a:rPr>
              <a:t>Make the most of the </a:t>
            </a:r>
            <a:br>
              <a:rPr kumimoji="0" lang="en-US" sz="1600" b="0" i="0" u="none" strike="noStrike" kern="0" cap="none" spc="0" normalizeH="0" baseline="0" noProof="0" dirty="0">
                <a:ln>
                  <a:noFill/>
                </a:ln>
                <a:solidFill>
                  <a:srgbClr val="005073"/>
                </a:solidFill>
                <a:effectLst/>
                <a:uLnTx/>
                <a:uFillTx/>
                <a:latin typeface="CiscoSansTT ExtraLight"/>
                <a:ea typeface="ＭＳ Ｐゴシック" charset="0"/>
                <a:cs typeface="+mn-cs"/>
              </a:rPr>
            </a:br>
            <a:r>
              <a:rPr kumimoji="0" lang="en-US" sz="1600" b="0" i="0" u="none" strike="noStrike" kern="0" cap="none" spc="0" normalizeH="0" baseline="0" noProof="0" dirty="0">
                <a:ln>
                  <a:noFill/>
                </a:ln>
                <a:solidFill>
                  <a:srgbClr val="005073"/>
                </a:solidFill>
                <a:effectLst/>
                <a:uLnTx/>
                <a:uFillTx/>
                <a:latin typeface="CiscoSansTT ExtraLight"/>
                <a:ea typeface="ＭＳ Ｐゴシック" charset="0"/>
                <a:cs typeface="+mn-cs"/>
              </a:rPr>
              <a:t>unencrypted fields</a:t>
            </a:r>
          </a:p>
        </p:txBody>
      </p:sp>
      <p:sp>
        <p:nvSpPr>
          <p:cNvPr id="124" name="Rectangle 123">
            <a:extLst>
              <a:ext uri="{FF2B5EF4-FFF2-40B4-BE49-F238E27FC236}">
                <a16:creationId xmlns:a16="http://schemas.microsoft.com/office/drawing/2014/main" id="{CE69A7EF-0C18-4770-BE17-43528B8CE885}"/>
              </a:ext>
            </a:extLst>
          </p:cNvPr>
          <p:cNvSpPr/>
          <p:nvPr/>
        </p:nvSpPr>
        <p:spPr>
          <a:xfrm>
            <a:off x="4371093" y="5389026"/>
            <a:ext cx="3489064" cy="948491"/>
          </a:xfrm>
          <a:prstGeom prst="rect">
            <a:avLst/>
          </a:prstGeom>
          <a:solidFill>
            <a:srgbClr val="0F679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iscoSansTT ExtraLight"/>
                <a:ea typeface="ＭＳ Ｐゴシック" charset="0"/>
                <a:cs typeface="+mn-cs"/>
              </a:rPr>
              <a:t>Identify the content type through the size and timing of packets</a:t>
            </a:r>
          </a:p>
        </p:txBody>
      </p:sp>
      <p:sp>
        <p:nvSpPr>
          <p:cNvPr id="125" name="Rectangle 124">
            <a:extLst>
              <a:ext uri="{FF2B5EF4-FFF2-40B4-BE49-F238E27FC236}">
                <a16:creationId xmlns:a16="http://schemas.microsoft.com/office/drawing/2014/main" id="{7480A551-7298-4403-BAC3-7B94FEEF37CE}"/>
              </a:ext>
            </a:extLst>
          </p:cNvPr>
          <p:cNvSpPr/>
          <p:nvPr/>
        </p:nvSpPr>
        <p:spPr>
          <a:xfrm>
            <a:off x="8030987" y="5389026"/>
            <a:ext cx="3489064" cy="948491"/>
          </a:xfrm>
          <a:prstGeom prst="rect">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5073"/>
                </a:solidFill>
                <a:effectLst/>
                <a:uLnTx/>
                <a:uFillTx/>
                <a:latin typeface="CiscoSansTT ExtraLight"/>
                <a:ea typeface="ＭＳ Ｐゴシック" charset="0"/>
                <a:cs typeface="+mn-cs"/>
              </a:rPr>
              <a:t>Know who’s who of the </a:t>
            </a:r>
            <a:br>
              <a:rPr kumimoji="0" lang="en-US" sz="1600" b="0" i="0" u="none" strike="noStrike" kern="0" cap="none" spc="0" normalizeH="0" baseline="0" noProof="0" dirty="0">
                <a:ln>
                  <a:noFill/>
                </a:ln>
                <a:solidFill>
                  <a:srgbClr val="005073"/>
                </a:solidFill>
                <a:effectLst/>
                <a:uLnTx/>
                <a:uFillTx/>
                <a:latin typeface="CiscoSansTT ExtraLight"/>
                <a:ea typeface="ＭＳ Ｐゴシック" charset="0"/>
                <a:cs typeface="+mn-cs"/>
              </a:rPr>
            </a:br>
            <a:r>
              <a:rPr kumimoji="0" lang="en-US" sz="1600" b="0" i="0" u="none" strike="noStrike" kern="0" cap="none" spc="0" normalizeH="0" baseline="0" noProof="0" dirty="0">
                <a:ln>
                  <a:noFill/>
                </a:ln>
                <a:solidFill>
                  <a:srgbClr val="005073"/>
                </a:solidFill>
                <a:effectLst/>
                <a:uLnTx/>
                <a:uFillTx/>
                <a:latin typeface="CiscoSansTT ExtraLight"/>
                <a:ea typeface="ＭＳ Ｐゴシック" charset="0"/>
                <a:cs typeface="+mn-cs"/>
              </a:rPr>
              <a:t>Internet’s dark side</a:t>
            </a:r>
          </a:p>
        </p:txBody>
      </p:sp>
    </p:spTree>
    <p:extLst>
      <p:ext uri="{BB962C8B-B14F-4D97-AF65-F5344CB8AC3E}">
        <p14:creationId xmlns:p14="http://schemas.microsoft.com/office/powerpoint/2010/main" val="916434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00B6768-9C72-4C09-8C68-D8C086677D4B}"/>
              </a:ext>
            </a:extLst>
          </p:cNvPr>
          <p:cNvSpPr txBox="1">
            <a:spLocks/>
          </p:cNvSpPr>
          <p:nvPr/>
        </p:nvSpPr>
        <p:spPr>
          <a:xfrm>
            <a:off x="777910" y="306716"/>
            <a:ext cx="555255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C5073"/>
                </a:solidFill>
                <a:latin typeface="CiscoSans ExtraLight" panose="020B0303020201020303" pitchFamily="34" charset="0"/>
                <a:ea typeface="+mj-ea"/>
                <a:cs typeface="+mj-cs"/>
              </a:defRPr>
            </a:lvl1pPr>
          </a:lstStyle>
          <a:p>
            <a:pPr algn="l"/>
            <a:r>
              <a:rPr lang="en-US" sz="3800" dirty="0"/>
              <a:t>Identifying malicious encrypted traffic</a:t>
            </a:r>
          </a:p>
        </p:txBody>
      </p:sp>
      <p:sp>
        <p:nvSpPr>
          <p:cNvPr id="40" name="Rectangle 23"/>
          <p:cNvSpPr>
            <a:spLocks noChangeArrowheads="1"/>
          </p:cNvSpPr>
          <p:nvPr/>
        </p:nvSpPr>
        <p:spPr bwMode="auto">
          <a:xfrm>
            <a:off x="2467694" y="3103779"/>
            <a:ext cx="1132789" cy="287323"/>
          </a:xfrm>
          <a:prstGeom prst="rect">
            <a:avLst/>
          </a:prstGeom>
          <a:no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0" tIns="0" rIns="0" bIns="0" anchor="ctr">
            <a:spAutoFit/>
          </a:bodyPr>
          <a:lstStyle/>
          <a:p>
            <a:pPr algn="ctr" defTabSz="812760" fontAlgn="base">
              <a:spcBef>
                <a:spcPct val="0"/>
              </a:spcBef>
              <a:spcAft>
                <a:spcPct val="0"/>
              </a:spcAft>
              <a:defRPr/>
            </a:pPr>
            <a:r>
              <a:rPr lang="en-US" sz="1867" dirty="0">
                <a:solidFill>
                  <a:srgbClr val="282828"/>
                </a:solidFill>
                <a:latin typeface="CiscoSansTT ExtraLight"/>
                <a:ea typeface="ＭＳ Ｐゴシック" charset="0"/>
              </a:rPr>
              <a:t>Model</a:t>
            </a:r>
          </a:p>
        </p:txBody>
      </p:sp>
      <p:sp>
        <p:nvSpPr>
          <p:cNvPr id="41" name="Rectangle 40"/>
          <p:cNvSpPr/>
          <p:nvPr/>
        </p:nvSpPr>
        <p:spPr>
          <a:xfrm>
            <a:off x="784140" y="4836350"/>
            <a:ext cx="4499896" cy="954300"/>
          </a:xfrm>
          <a:prstGeom prst="rect">
            <a:avLst/>
          </a:prstGeom>
        </p:spPr>
        <p:txBody>
          <a:bodyPr wrap="square">
            <a:spAutoFit/>
          </a:bodyPr>
          <a:lstStyle/>
          <a:p>
            <a:pPr algn="ctr" defTabSz="812760" fontAlgn="base">
              <a:spcBef>
                <a:spcPct val="0"/>
              </a:spcBef>
              <a:spcAft>
                <a:spcPct val="0"/>
              </a:spcAft>
              <a:defRPr/>
            </a:pPr>
            <a:r>
              <a:rPr lang="en-US" sz="1867" dirty="0">
                <a:solidFill>
                  <a:srgbClr val="282828"/>
                </a:solidFill>
                <a:latin typeface="CiscoSansTT ExtraLight"/>
                <a:ea typeface="ＭＳ Ｐゴシック" charset="0"/>
              </a:rPr>
              <a:t>Packet lengths, arrival times and durations tend to be inherently different for malware than benign traffic</a:t>
            </a:r>
          </a:p>
        </p:txBody>
      </p:sp>
      <p:grpSp>
        <p:nvGrpSpPr>
          <p:cNvPr id="42" name="Group 41">
            <a:extLst>
              <a:ext uri="{FF2B5EF4-FFF2-40B4-BE49-F238E27FC236}">
                <a16:creationId xmlns:a16="http://schemas.microsoft.com/office/drawing/2014/main" id="{744BE9A0-B792-48ED-A75B-B188AC0CA1D2}"/>
              </a:ext>
            </a:extLst>
          </p:cNvPr>
          <p:cNvGrpSpPr/>
          <p:nvPr/>
        </p:nvGrpSpPr>
        <p:grpSpPr>
          <a:xfrm>
            <a:off x="523181" y="3457155"/>
            <a:ext cx="5021815" cy="1214817"/>
            <a:chOff x="527188" y="2136640"/>
            <a:chExt cx="4130974" cy="999316"/>
          </a:xfrm>
        </p:grpSpPr>
        <p:sp>
          <p:nvSpPr>
            <p:cNvPr id="43" name="Rounded Rectangle 42"/>
            <p:cNvSpPr/>
            <p:nvPr/>
          </p:nvSpPr>
          <p:spPr>
            <a:xfrm>
              <a:off x="527188" y="2136640"/>
              <a:ext cx="4130974" cy="999316"/>
            </a:xfrm>
            <a:prstGeom prst="roundRect">
              <a:avLst>
                <a:gd name="adj" fmla="val 50000"/>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4" name="Rectangle 43"/>
            <p:cNvSpPr/>
            <p:nvPr/>
          </p:nvSpPr>
          <p:spPr>
            <a:xfrm>
              <a:off x="576424" y="2468708"/>
              <a:ext cx="726834" cy="345958"/>
            </a:xfrm>
            <a:prstGeom prst="rect">
              <a:avLst/>
            </a:prstGeom>
          </p:spPr>
          <p:txBody>
            <a:bodyPr wrap="none" anchor="ctr">
              <a:spAutoFit/>
            </a:bodyPr>
            <a:lstStyle/>
            <a:p>
              <a:pPr marL="0" marR="0" lvl="0" indent="0" algn="ctr" defTabSz="812760" eaLnBrk="1" fontAlgn="base" latinLnBrk="0" hangingPunct="1">
                <a:lnSpc>
                  <a:spcPct val="100000"/>
                </a:lnSpc>
                <a:spcBef>
                  <a:spcPct val="0"/>
                </a:spcBef>
                <a:spcAft>
                  <a:spcPct val="0"/>
                </a:spcAft>
                <a:buClrTx/>
                <a:buSzTx/>
                <a:buFontTx/>
                <a:buNone/>
                <a:tabLst/>
                <a:defRPr/>
              </a:pPr>
              <a:r>
                <a:rPr kumimoji="0" lang="en-US" sz="2133" b="0" i="0" u="none" strike="noStrike" kern="0" cap="none" spc="0" normalizeH="0" baseline="0" noProof="0" dirty="0">
                  <a:ln>
                    <a:noFill/>
                  </a:ln>
                  <a:solidFill>
                    <a:srgbClr val="FFFFFF"/>
                  </a:solidFill>
                  <a:effectLst/>
                  <a:uLnTx/>
                  <a:uFillTx/>
                  <a:latin typeface="CiscoSansTT ExtraLight"/>
                  <a:ea typeface="ＭＳ Ｐゴシック" charset="0"/>
                </a:rPr>
                <a:t>Client</a:t>
              </a:r>
            </a:p>
          </p:txBody>
        </p:sp>
        <p:sp>
          <p:nvSpPr>
            <p:cNvPr id="45" name="TextBox 44"/>
            <p:cNvSpPr txBox="1"/>
            <p:nvPr/>
          </p:nvSpPr>
          <p:spPr>
            <a:xfrm>
              <a:off x="2468222" y="2190227"/>
              <a:ext cx="651672" cy="413420"/>
            </a:xfrm>
            <a:prstGeom prst="rect">
              <a:avLst/>
            </a:prstGeom>
            <a:noFill/>
            <a:ln>
              <a:noFill/>
            </a:ln>
          </p:spPr>
          <p:txBody>
            <a:bodyPr wrap="none" rtlCol="0">
              <a:spAutoFit/>
            </a:bodyPr>
            <a:lstStyle/>
            <a:p>
              <a:pPr marL="0" marR="0" lvl="0" indent="0" defTabSz="812760" eaLnBrk="1" fontAlgn="base" latinLnBrk="0" hangingPunct="1">
                <a:lnSpc>
                  <a:spcPct val="100000"/>
                </a:lnSpc>
                <a:spcBef>
                  <a:spcPct val="0"/>
                </a:spcBef>
                <a:spcAft>
                  <a:spcPct val="0"/>
                </a:spcAft>
                <a:buClrTx/>
                <a:buSzTx/>
                <a:buFontTx/>
                <a:buNone/>
                <a:tabLst/>
                <a:defRPr/>
              </a:pPr>
              <a:r>
                <a:rPr kumimoji="0" lang="en-US" sz="1333" b="0" i="0" u="none" strike="noStrike" kern="0" cap="none" spc="0" normalizeH="0" baseline="0" noProof="0" dirty="0">
                  <a:ln>
                    <a:noFill/>
                  </a:ln>
                  <a:solidFill>
                    <a:srgbClr val="FFFFFF"/>
                  </a:solidFill>
                  <a:effectLst/>
                  <a:uLnTx/>
                  <a:uFillTx/>
                  <a:latin typeface="CiscoSansTT ExtraLight"/>
                  <a:ea typeface="ＭＳ Ｐゴシック" charset="0"/>
                </a:rPr>
                <a:t>Sent</a:t>
              </a:r>
            </a:p>
            <a:p>
              <a:pPr marL="0" marR="0" lvl="0" indent="0" defTabSz="812760" eaLnBrk="1" fontAlgn="base" latinLnBrk="0" hangingPunct="1">
                <a:lnSpc>
                  <a:spcPct val="100000"/>
                </a:lnSpc>
                <a:spcBef>
                  <a:spcPct val="0"/>
                </a:spcBef>
                <a:spcAft>
                  <a:spcPct val="0"/>
                </a:spcAft>
                <a:buClrTx/>
                <a:buSzTx/>
                <a:buFontTx/>
                <a:buNone/>
                <a:tabLst/>
                <a:defRPr/>
              </a:pPr>
              <a:r>
                <a:rPr kumimoji="0" lang="en-US" sz="1333" b="0" i="0" u="none" strike="noStrike" kern="0" cap="none" spc="0" normalizeH="0" baseline="0" noProof="0" dirty="0">
                  <a:ln>
                    <a:noFill/>
                  </a:ln>
                  <a:solidFill>
                    <a:srgbClr val="FFFFFF"/>
                  </a:solidFill>
                  <a:effectLst/>
                  <a:uLnTx/>
                  <a:uFillTx/>
                  <a:latin typeface="CiscoSansTT ExtraLight"/>
                  <a:ea typeface="ＭＳ Ｐゴシック" charset="0"/>
                </a:rPr>
                <a:t>Packets</a:t>
              </a:r>
            </a:p>
          </p:txBody>
        </p:sp>
        <p:sp>
          <p:nvSpPr>
            <p:cNvPr id="46" name="TextBox 45"/>
            <p:cNvSpPr txBox="1"/>
            <p:nvPr/>
          </p:nvSpPr>
          <p:spPr>
            <a:xfrm>
              <a:off x="1832941" y="2651866"/>
              <a:ext cx="738703" cy="413420"/>
            </a:xfrm>
            <a:prstGeom prst="rect">
              <a:avLst/>
            </a:prstGeom>
            <a:noFill/>
          </p:spPr>
          <p:txBody>
            <a:bodyPr wrap="none" rtlCol="0">
              <a:spAutoFit/>
            </a:bodyPr>
            <a:lstStyle/>
            <a:p>
              <a:pPr marL="0" marR="0" lvl="0" indent="0" algn="r" defTabSz="812760" eaLnBrk="1" fontAlgn="base" latinLnBrk="0" hangingPunct="1">
                <a:lnSpc>
                  <a:spcPct val="100000"/>
                </a:lnSpc>
                <a:spcBef>
                  <a:spcPct val="0"/>
                </a:spcBef>
                <a:spcAft>
                  <a:spcPct val="0"/>
                </a:spcAft>
                <a:buClrTx/>
                <a:buSzTx/>
                <a:buFontTx/>
                <a:buNone/>
                <a:tabLst/>
                <a:defRPr/>
              </a:pPr>
              <a:r>
                <a:rPr kumimoji="0" lang="en-US" sz="1333" b="0" i="0" u="none" strike="noStrike" kern="0" cap="none" spc="0" normalizeH="0" baseline="0" noProof="0" dirty="0">
                  <a:ln>
                    <a:noFill/>
                  </a:ln>
                  <a:solidFill>
                    <a:srgbClr val="FFFFFF"/>
                  </a:solidFill>
                  <a:effectLst/>
                  <a:uLnTx/>
                  <a:uFillTx/>
                  <a:latin typeface="CiscoSansTT ExtraLight"/>
                  <a:ea typeface="ＭＳ Ｐゴシック" charset="0"/>
                </a:rPr>
                <a:t>Received</a:t>
              </a:r>
            </a:p>
            <a:p>
              <a:pPr marL="0" marR="0" lvl="0" indent="0" algn="r" defTabSz="812760" eaLnBrk="1" fontAlgn="base" latinLnBrk="0" hangingPunct="1">
                <a:lnSpc>
                  <a:spcPct val="100000"/>
                </a:lnSpc>
                <a:spcBef>
                  <a:spcPct val="0"/>
                </a:spcBef>
                <a:spcAft>
                  <a:spcPct val="0"/>
                </a:spcAft>
                <a:buClrTx/>
                <a:buSzTx/>
                <a:buFontTx/>
                <a:buNone/>
                <a:tabLst/>
                <a:defRPr/>
              </a:pPr>
              <a:r>
                <a:rPr kumimoji="0" lang="en-US" sz="1333" b="0" i="0" u="none" strike="noStrike" kern="0" cap="none" spc="0" normalizeH="0" baseline="0" noProof="0" dirty="0">
                  <a:ln>
                    <a:noFill/>
                  </a:ln>
                  <a:solidFill>
                    <a:srgbClr val="FFFFFF"/>
                  </a:solidFill>
                  <a:effectLst/>
                  <a:uLnTx/>
                  <a:uFillTx/>
                  <a:latin typeface="CiscoSansTT ExtraLight"/>
                  <a:ea typeface="ＭＳ Ｐゴシック" charset="0"/>
                </a:rPr>
                <a:t>Packets</a:t>
              </a:r>
            </a:p>
          </p:txBody>
        </p:sp>
        <p:grpSp>
          <p:nvGrpSpPr>
            <p:cNvPr id="47" name="Group 46"/>
            <p:cNvGrpSpPr/>
            <p:nvPr/>
          </p:nvGrpSpPr>
          <p:grpSpPr>
            <a:xfrm>
              <a:off x="1309595" y="2509677"/>
              <a:ext cx="270002" cy="270046"/>
              <a:chOff x="1183969" y="2103317"/>
              <a:chExt cx="471260" cy="471336"/>
            </a:xfrm>
          </p:grpSpPr>
          <p:sp>
            <p:nvSpPr>
              <p:cNvPr id="69" name="Oval 68"/>
              <p:cNvSpPr/>
              <p:nvPr/>
            </p:nvSpPr>
            <p:spPr>
              <a:xfrm>
                <a:off x="1183969" y="2103317"/>
                <a:ext cx="471260" cy="471336"/>
              </a:xfrm>
              <a:prstGeom prst="ellipse">
                <a:avLst/>
              </a:prstGeom>
              <a:solidFill>
                <a:srgbClr val="FFFFFF"/>
              </a:solidFill>
              <a:ln w="25400" cap="flat" cmpd="sng" algn="ctr">
                <a:noFill/>
                <a:prstDash val="solid"/>
              </a:ln>
              <a:effectLst/>
            </p:spPr>
            <p:txBody>
              <a:bodyPr rot="0" spcFirstLastPara="0" vertOverflow="overflow" horzOverflow="overflow" vert="horz" wrap="square" lIns="812800" tIns="81280" rIns="812800" bIns="81280" numCol="1" spcCol="0" rtlCol="0" fromWordArt="0" anchor="ctr" anchorCtr="1" forceAA="0" compatLnSpc="1">
                <a:prstTxWarp prst="textNoShape">
                  <a:avLst/>
                </a:prstTxWarp>
                <a:noAutofit/>
              </a:bodyPr>
              <a:lstStyle/>
              <a:p>
                <a:pPr marL="0" marR="0" lvl="0" indent="0" algn="ctr" defTabSz="1219162" eaLnBrk="1" fontAlgn="base" latinLnBrk="0" hangingPunct="1">
                  <a:lnSpc>
                    <a:spcPct val="100000"/>
                  </a:lnSpc>
                  <a:spcBef>
                    <a:spcPct val="0"/>
                  </a:spcBef>
                  <a:spcAft>
                    <a:spcPct val="0"/>
                  </a:spcAft>
                  <a:buClrTx/>
                  <a:buSzTx/>
                  <a:buFontTx/>
                  <a:buNone/>
                  <a:tabLst/>
                  <a:defRPr/>
                </a:pPr>
                <a:endParaRPr kumimoji="0" lang="en-US" sz="1333" b="1"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nvGrpSpPr>
              <p:cNvPr id="70" name="Group 221"/>
              <p:cNvGrpSpPr>
                <a:grpSpLocks noChangeAspect="1"/>
              </p:cNvGrpSpPr>
              <p:nvPr/>
            </p:nvGrpSpPr>
            <p:grpSpPr bwMode="auto">
              <a:xfrm>
                <a:off x="1237267" y="2234450"/>
                <a:ext cx="364663" cy="209069"/>
                <a:chOff x="2049" y="1143"/>
                <a:chExt cx="1664" cy="954"/>
              </a:xfrm>
              <a:solidFill>
                <a:srgbClr val="005073"/>
              </a:solidFill>
            </p:grpSpPr>
            <p:sp>
              <p:nvSpPr>
                <p:cNvPr id="71" name="Freeform 222"/>
                <p:cNvSpPr>
                  <a:spLocks/>
                </p:cNvSpPr>
                <p:nvPr/>
              </p:nvSpPr>
              <p:spPr bwMode="auto">
                <a:xfrm>
                  <a:off x="2049" y="202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grpFill/>
                <a:ln w="9525">
                  <a:noFill/>
                  <a:round/>
                  <a:headEnd/>
                  <a:tailEnd/>
                </a:ln>
                <a:extLst/>
              </p:spPr>
              <p:txBody>
                <a:bodyPr vert="horz" wrap="square" lIns="162560" tIns="81280" rIns="162560" bIns="81280" numCol="1" anchor="t" anchorCtr="0" compatLnSpc="1">
                  <a:prstTxWarp prst="textNoShape">
                    <a:avLst/>
                  </a:prstTxWarp>
                </a:bodyPr>
                <a:lstStyle/>
                <a:p>
                  <a:pPr marL="0" marR="0" lvl="0" indent="0" defTabSz="1625519"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72" name="Freeform 223"/>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rgbClr val="FFFFFF"/>
                </a:solidFill>
                <a:ln w="9525">
                  <a:noFill/>
                  <a:round/>
                  <a:headEnd/>
                  <a:tailEnd/>
                </a:ln>
                <a:extLst/>
              </p:spPr>
              <p:txBody>
                <a:bodyPr vert="horz" wrap="square" lIns="162560" tIns="81280" rIns="162560" bIns="81280" numCol="1" anchor="t" anchorCtr="0" compatLnSpc="1">
                  <a:prstTxWarp prst="textNoShape">
                    <a:avLst/>
                  </a:prstTxWarp>
                </a:bodyPr>
                <a:lstStyle/>
                <a:p>
                  <a:pPr marL="0" marR="0" lvl="0" indent="0" defTabSz="1625519"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73" name="Freeform 224"/>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grpFill/>
                <a:ln w="9525">
                  <a:noFill/>
                  <a:round/>
                  <a:headEnd/>
                  <a:tailEnd/>
                </a:ln>
                <a:extLst/>
              </p:spPr>
              <p:txBody>
                <a:bodyPr vert="horz" wrap="square" lIns="162560" tIns="81280" rIns="162560" bIns="81280" numCol="1" anchor="t" anchorCtr="0" compatLnSpc="1">
                  <a:prstTxWarp prst="textNoShape">
                    <a:avLst/>
                  </a:prstTxWarp>
                </a:bodyPr>
                <a:lstStyle/>
                <a:p>
                  <a:pPr marL="0" marR="0" lvl="0" indent="0" defTabSz="1625519"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grpSp>
        <p:grpSp>
          <p:nvGrpSpPr>
            <p:cNvPr id="48" name="Group 47"/>
            <p:cNvGrpSpPr/>
            <p:nvPr/>
          </p:nvGrpSpPr>
          <p:grpSpPr>
            <a:xfrm>
              <a:off x="3529772" y="2509677"/>
              <a:ext cx="270046" cy="270046"/>
              <a:chOff x="4247689" y="3669562"/>
              <a:chExt cx="548640" cy="548640"/>
            </a:xfrm>
            <a:solidFill>
              <a:srgbClr val="FFFFFF"/>
            </a:solidFill>
          </p:grpSpPr>
          <p:sp>
            <p:nvSpPr>
              <p:cNvPr id="62" name="Oval 61"/>
              <p:cNvSpPr/>
              <p:nvPr/>
            </p:nvSpPr>
            <p:spPr>
              <a:xfrm>
                <a:off x="4247689" y="3669562"/>
                <a:ext cx="548640" cy="548640"/>
              </a:xfrm>
              <a:prstGeom prst="ellipse">
                <a:avLst/>
              </a:prstGeom>
              <a:grpFill/>
              <a:ln w="25400" cap="flat" cmpd="sng" algn="ctr">
                <a:noFill/>
                <a:prstDash val="solid"/>
              </a:ln>
              <a:effectLst/>
            </p:spPr>
            <p:txBody>
              <a:bodyPr rtlCol="0" anchor="ctr"/>
              <a:lstStyle/>
              <a:p>
                <a:pPr marL="0" marR="0" lvl="0" indent="0" algn="ctr" defTabSz="812760"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63" name="Group 62"/>
              <p:cNvGrpSpPr/>
              <p:nvPr/>
            </p:nvGrpSpPr>
            <p:grpSpPr>
              <a:xfrm>
                <a:off x="4416801" y="3752252"/>
                <a:ext cx="209312" cy="383266"/>
                <a:chOff x="4457929" y="4607371"/>
                <a:chExt cx="234950" cy="430212"/>
              </a:xfrm>
              <a:grpFill/>
            </p:grpSpPr>
            <p:sp>
              <p:nvSpPr>
                <p:cNvPr id="64" name="Freeform 207"/>
                <p:cNvSpPr>
                  <a:spLocks/>
                </p:cNvSpPr>
                <p:nvPr/>
              </p:nvSpPr>
              <p:spPr bwMode="auto">
                <a:xfrm>
                  <a:off x="4457929" y="4607371"/>
                  <a:ext cx="234950"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5073"/>
                </a:solidFill>
                <a:ln w="9525">
                  <a:noFill/>
                  <a:round/>
                  <a:headEnd/>
                  <a:tailEnd/>
                </a:ln>
                <a:extLst/>
              </p:spPr>
              <p:txBody>
                <a:bodyPr vert="horz" wrap="square" lIns="162560" tIns="81280" rIns="162560" bIns="81280" numCol="1" anchor="t" anchorCtr="0" compatLnSpc="1">
                  <a:prstTxWarp prst="textNoShape">
                    <a:avLst/>
                  </a:prstTxWarp>
                </a:bodyPr>
                <a:lstStyle/>
                <a:p>
                  <a:pPr marL="0" marR="0" lvl="0" indent="0" defTabSz="812760"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65" name="Line 208"/>
                <p:cNvSpPr>
                  <a:spLocks noChangeShapeType="1"/>
                </p:cNvSpPr>
                <p:nvPr/>
              </p:nvSpPr>
              <p:spPr bwMode="auto">
                <a:xfrm>
                  <a:off x="4516667" y="4677221"/>
                  <a:ext cx="117475" cy="0"/>
                </a:xfrm>
                <a:prstGeom prst="line">
                  <a:avLst/>
                </a:prstGeom>
                <a:grpFill/>
                <a:ln w="20638" cap="rnd">
                  <a:solidFill>
                    <a:srgbClr val="FFFFFF"/>
                  </a:solidFill>
                  <a:prstDash val="solid"/>
                  <a:round/>
                  <a:headEnd/>
                  <a:tailEnd/>
                </a:ln>
                <a:extLst/>
              </p:spPr>
              <p:txBody>
                <a:bodyPr vert="horz" wrap="square" lIns="162560" tIns="81280" rIns="162560" bIns="81280" numCol="1" anchor="t" anchorCtr="0" compatLnSpc="1">
                  <a:prstTxWarp prst="textNoShape">
                    <a:avLst/>
                  </a:prstTxWarp>
                </a:bodyPr>
                <a:lstStyle/>
                <a:p>
                  <a:pPr marL="0" marR="0" lvl="0" indent="0" defTabSz="812760"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66" name="Line 209"/>
                <p:cNvSpPr>
                  <a:spLocks noChangeShapeType="1"/>
                </p:cNvSpPr>
                <p:nvPr/>
              </p:nvSpPr>
              <p:spPr bwMode="auto">
                <a:xfrm>
                  <a:off x="4516667" y="4745483"/>
                  <a:ext cx="117475" cy="0"/>
                </a:xfrm>
                <a:prstGeom prst="line">
                  <a:avLst/>
                </a:prstGeom>
                <a:grpFill/>
                <a:ln w="20638" cap="rnd">
                  <a:solidFill>
                    <a:srgbClr val="FFFFFF"/>
                  </a:solidFill>
                  <a:prstDash val="solid"/>
                  <a:round/>
                  <a:headEnd/>
                  <a:tailEnd/>
                </a:ln>
                <a:extLst/>
              </p:spPr>
              <p:txBody>
                <a:bodyPr vert="horz" wrap="square" lIns="162560" tIns="81280" rIns="162560" bIns="81280" numCol="1" anchor="t" anchorCtr="0" compatLnSpc="1">
                  <a:prstTxWarp prst="textNoShape">
                    <a:avLst/>
                  </a:prstTxWarp>
                </a:bodyPr>
                <a:lstStyle/>
                <a:p>
                  <a:pPr marL="0" marR="0" lvl="0" indent="0" defTabSz="812760"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67" name="Line 210"/>
                <p:cNvSpPr>
                  <a:spLocks noChangeShapeType="1"/>
                </p:cNvSpPr>
                <p:nvPr/>
              </p:nvSpPr>
              <p:spPr bwMode="auto">
                <a:xfrm>
                  <a:off x="4516667" y="4816921"/>
                  <a:ext cx="117475" cy="0"/>
                </a:xfrm>
                <a:prstGeom prst="line">
                  <a:avLst/>
                </a:prstGeom>
                <a:grpFill/>
                <a:ln w="20638" cap="rnd">
                  <a:solidFill>
                    <a:srgbClr val="FFFFFF"/>
                  </a:solidFill>
                  <a:prstDash val="solid"/>
                  <a:round/>
                  <a:headEnd/>
                  <a:tailEnd/>
                </a:ln>
                <a:extLst/>
              </p:spPr>
              <p:txBody>
                <a:bodyPr vert="horz" wrap="square" lIns="162560" tIns="81280" rIns="162560" bIns="81280" numCol="1" anchor="t" anchorCtr="0" compatLnSpc="1">
                  <a:prstTxWarp prst="textNoShape">
                    <a:avLst/>
                  </a:prstTxWarp>
                </a:bodyPr>
                <a:lstStyle/>
                <a:p>
                  <a:pPr marL="0" marR="0" lvl="0" indent="0" defTabSz="812760"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68" name="Line 211"/>
                <p:cNvSpPr>
                  <a:spLocks noChangeShapeType="1"/>
                </p:cNvSpPr>
                <p:nvPr/>
              </p:nvSpPr>
              <p:spPr bwMode="auto">
                <a:xfrm>
                  <a:off x="4516667" y="4886771"/>
                  <a:ext cx="117475" cy="0"/>
                </a:xfrm>
                <a:prstGeom prst="line">
                  <a:avLst/>
                </a:prstGeom>
                <a:grpFill/>
                <a:ln w="20638" cap="rnd">
                  <a:solidFill>
                    <a:srgbClr val="FFFFFF"/>
                  </a:solidFill>
                  <a:prstDash val="solid"/>
                  <a:round/>
                  <a:headEnd/>
                  <a:tailEnd/>
                </a:ln>
                <a:extLst/>
              </p:spPr>
              <p:txBody>
                <a:bodyPr vert="horz" wrap="square" lIns="162560" tIns="81280" rIns="162560" bIns="81280" numCol="1" anchor="t" anchorCtr="0" compatLnSpc="1">
                  <a:prstTxWarp prst="textNoShape">
                    <a:avLst/>
                  </a:prstTxWarp>
                </a:bodyPr>
                <a:lstStyle/>
                <a:p>
                  <a:pPr marL="0" marR="0" lvl="0" indent="0" defTabSz="812760" eaLnBrk="1" fontAlgn="base" latinLnBrk="0" hangingPunct="1">
                    <a:lnSpc>
                      <a:spcPct val="100000"/>
                    </a:lnSpc>
                    <a:spcBef>
                      <a:spcPct val="0"/>
                    </a:spcBef>
                    <a:spcAft>
                      <a:spcPct val="0"/>
                    </a:spcAft>
                    <a:buClrTx/>
                    <a:buSzTx/>
                    <a:buFontTx/>
                    <a:buNone/>
                    <a:tabLst/>
                    <a:defRPr/>
                  </a:pPr>
                  <a:endParaRPr kumimoji="0" lang="en-US" sz="1333"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sp>
          <p:nvSpPr>
            <p:cNvPr id="49" name="Rectangle 48"/>
            <p:cNvSpPr/>
            <p:nvPr/>
          </p:nvSpPr>
          <p:spPr>
            <a:xfrm>
              <a:off x="3784884" y="2468708"/>
              <a:ext cx="817820" cy="345959"/>
            </a:xfrm>
            <a:prstGeom prst="rect">
              <a:avLst/>
            </a:prstGeom>
          </p:spPr>
          <p:txBody>
            <a:bodyPr wrap="none" anchor="ctr">
              <a:spAutoFit/>
            </a:bodyPr>
            <a:lstStyle/>
            <a:p>
              <a:pPr marL="0" marR="0" lvl="0" indent="0" algn="ctr" defTabSz="812760" eaLnBrk="1" fontAlgn="base" latinLnBrk="0" hangingPunct="1">
                <a:lnSpc>
                  <a:spcPct val="100000"/>
                </a:lnSpc>
                <a:spcBef>
                  <a:spcPct val="0"/>
                </a:spcBef>
                <a:spcAft>
                  <a:spcPct val="0"/>
                </a:spcAft>
                <a:buClrTx/>
                <a:buSzTx/>
                <a:buFontTx/>
                <a:buNone/>
                <a:tabLst/>
                <a:defRPr/>
              </a:pPr>
              <a:r>
                <a:rPr kumimoji="0" lang="en-US" sz="2133" b="0" i="0" u="none" strike="noStrike" kern="0" cap="none" spc="0" normalizeH="0" baseline="0" noProof="0" dirty="0">
                  <a:ln>
                    <a:noFill/>
                  </a:ln>
                  <a:solidFill>
                    <a:srgbClr val="FFFFFF"/>
                  </a:solidFill>
                  <a:effectLst/>
                  <a:uLnTx/>
                  <a:uFillTx/>
                  <a:latin typeface="CiscoSansTT ExtraLight"/>
                  <a:ea typeface="ＭＳ Ｐゴシック" charset="0"/>
                </a:rPr>
                <a:t>Server</a:t>
              </a:r>
            </a:p>
          </p:txBody>
        </p:sp>
        <p:cxnSp>
          <p:nvCxnSpPr>
            <p:cNvPr id="50" name="Straight Connector 49"/>
            <p:cNvCxnSpPr/>
            <p:nvPr/>
          </p:nvCxnSpPr>
          <p:spPr>
            <a:xfrm>
              <a:off x="1792395" y="2529399"/>
              <a:ext cx="0" cy="116636"/>
            </a:xfrm>
            <a:prstGeom prst="line">
              <a:avLst/>
            </a:prstGeom>
            <a:noFill/>
            <a:ln w="9525" cap="flat" cmpd="sng" algn="ctr">
              <a:solidFill>
                <a:srgbClr val="FFFFFF"/>
              </a:solidFill>
              <a:prstDash val="solid"/>
            </a:ln>
            <a:effectLst/>
          </p:spPr>
        </p:cxnSp>
        <p:cxnSp>
          <p:nvCxnSpPr>
            <p:cNvPr id="51" name="Straight Connector 50"/>
            <p:cNvCxnSpPr/>
            <p:nvPr/>
          </p:nvCxnSpPr>
          <p:spPr>
            <a:xfrm>
              <a:off x="3260515" y="2646035"/>
              <a:ext cx="0" cy="370533"/>
            </a:xfrm>
            <a:prstGeom prst="line">
              <a:avLst/>
            </a:prstGeom>
            <a:noFill/>
            <a:ln w="190500" cap="flat" cmpd="sng" algn="ctr">
              <a:solidFill>
                <a:srgbClr val="FFFFFF"/>
              </a:solidFill>
              <a:prstDash val="solid"/>
            </a:ln>
            <a:effectLst/>
          </p:spPr>
        </p:cxnSp>
        <p:cxnSp>
          <p:nvCxnSpPr>
            <p:cNvPr id="52" name="Straight Connector 51"/>
            <p:cNvCxnSpPr/>
            <p:nvPr/>
          </p:nvCxnSpPr>
          <p:spPr>
            <a:xfrm>
              <a:off x="2926945" y="2646035"/>
              <a:ext cx="0" cy="370533"/>
            </a:xfrm>
            <a:prstGeom prst="line">
              <a:avLst/>
            </a:prstGeom>
            <a:noFill/>
            <a:ln w="127000" cap="flat" cmpd="sng" algn="ctr">
              <a:solidFill>
                <a:srgbClr val="FFFFFF"/>
              </a:solidFill>
              <a:prstDash val="solid"/>
            </a:ln>
            <a:effectLst/>
          </p:spPr>
        </p:cxnSp>
        <p:cxnSp>
          <p:nvCxnSpPr>
            <p:cNvPr id="53" name="Straight Connector 52"/>
            <p:cNvCxnSpPr/>
            <p:nvPr/>
          </p:nvCxnSpPr>
          <p:spPr>
            <a:xfrm>
              <a:off x="2671957" y="2639073"/>
              <a:ext cx="0" cy="370533"/>
            </a:xfrm>
            <a:prstGeom prst="line">
              <a:avLst/>
            </a:prstGeom>
            <a:noFill/>
            <a:ln w="190500" cap="flat" cmpd="sng" algn="ctr">
              <a:solidFill>
                <a:srgbClr val="FFFFFF"/>
              </a:solidFill>
              <a:prstDash val="solid"/>
            </a:ln>
            <a:effectLst/>
          </p:spPr>
        </p:cxnSp>
        <p:cxnSp>
          <p:nvCxnSpPr>
            <p:cNvPr id="54" name="Straight Connector 53"/>
            <p:cNvCxnSpPr/>
            <p:nvPr/>
          </p:nvCxnSpPr>
          <p:spPr>
            <a:xfrm>
              <a:off x="3047011" y="2646035"/>
              <a:ext cx="0" cy="370533"/>
            </a:xfrm>
            <a:prstGeom prst="line">
              <a:avLst/>
            </a:prstGeom>
            <a:noFill/>
            <a:ln w="38100" cap="flat" cmpd="sng" algn="ctr">
              <a:solidFill>
                <a:srgbClr val="FFFFFF"/>
              </a:solidFill>
              <a:prstDash val="solid"/>
            </a:ln>
            <a:effectLst/>
          </p:spPr>
        </p:cxnSp>
        <p:cxnSp>
          <p:nvCxnSpPr>
            <p:cNvPr id="55" name="Straight Connector 54"/>
            <p:cNvCxnSpPr/>
            <p:nvPr/>
          </p:nvCxnSpPr>
          <p:spPr>
            <a:xfrm>
              <a:off x="3099305" y="2646035"/>
              <a:ext cx="0" cy="370533"/>
            </a:xfrm>
            <a:prstGeom prst="line">
              <a:avLst/>
            </a:prstGeom>
            <a:noFill/>
            <a:ln w="38100" cap="flat" cmpd="sng" algn="ctr">
              <a:solidFill>
                <a:srgbClr val="FFFFFF"/>
              </a:solidFill>
              <a:prstDash val="solid"/>
            </a:ln>
            <a:effectLst/>
          </p:spPr>
        </p:cxnSp>
        <p:cxnSp>
          <p:nvCxnSpPr>
            <p:cNvPr id="56" name="Straight Connector 55"/>
            <p:cNvCxnSpPr/>
            <p:nvPr/>
          </p:nvCxnSpPr>
          <p:spPr>
            <a:xfrm>
              <a:off x="2386120" y="2276929"/>
              <a:ext cx="0" cy="370533"/>
            </a:xfrm>
            <a:prstGeom prst="line">
              <a:avLst/>
            </a:prstGeom>
            <a:noFill/>
            <a:ln w="190500" cap="flat" cmpd="sng" algn="ctr">
              <a:solidFill>
                <a:srgbClr val="FFFFFF"/>
              </a:solidFill>
              <a:prstDash val="solid"/>
            </a:ln>
            <a:effectLst/>
          </p:spPr>
        </p:cxnSp>
        <p:cxnSp>
          <p:nvCxnSpPr>
            <p:cNvPr id="57" name="Straight Connector 56"/>
            <p:cNvCxnSpPr/>
            <p:nvPr/>
          </p:nvCxnSpPr>
          <p:spPr>
            <a:xfrm>
              <a:off x="2052550" y="2276929"/>
              <a:ext cx="0" cy="370533"/>
            </a:xfrm>
            <a:prstGeom prst="line">
              <a:avLst/>
            </a:prstGeom>
            <a:noFill/>
            <a:ln w="127000" cap="flat" cmpd="sng" algn="ctr">
              <a:solidFill>
                <a:srgbClr val="FFFFFF"/>
              </a:solidFill>
              <a:prstDash val="solid"/>
            </a:ln>
            <a:effectLst/>
          </p:spPr>
        </p:cxnSp>
        <p:cxnSp>
          <p:nvCxnSpPr>
            <p:cNvPr id="58" name="Straight Connector 57"/>
            <p:cNvCxnSpPr/>
            <p:nvPr/>
          </p:nvCxnSpPr>
          <p:spPr>
            <a:xfrm>
              <a:off x="1855895" y="2278356"/>
              <a:ext cx="0" cy="370533"/>
            </a:xfrm>
            <a:prstGeom prst="line">
              <a:avLst/>
            </a:prstGeom>
            <a:noFill/>
            <a:ln w="190500" cap="flat" cmpd="sng" algn="ctr">
              <a:solidFill>
                <a:srgbClr val="FFFFFF"/>
              </a:solidFill>
              <a:prstDash val="solid"/>
            </a:ln>
            <a:effectLst/>
          </p:spPr>
        </p:cxnSp>
        <p:cxnSp>
          <p:nvCxnSpPr>
            <p:cNvPr id="59" name="Straight Connector 58"/>
            <p:cNvCxnSpPr/>
            <p:nvPr/>
          </p:nvCxnSpPr>
          <p:spPr>
            <a:xfrm>
              <a:off x="2172616" y="2276929"/>
              <a:ext cx="0" cy="370533"/>
            </a:xfrm>
            <a:prstGeom prst="line">
              <a:avLst/>
            </a:prstGeom>
            <a:noFill/>
            <a:ln w="38100" cap="flat" cmpd="sng" algn="ctr">
              <a:solidFill>
                <a:srgbClr val="FFFFFF"/>
              </a:solidFill>
              <a:prstDash val="solid"/>
            </a:ln>
            <a:effectLst/>
          </p:spPr>
        </p:cxnSp>
        <p:cxnSp>
          <p:nvCxnSpPr>
            <p:cNvPr id="60" name="Straight Connector 59"/>
            <p:cNvCxnSpPr/>
            <p:nvPr/>
          </p:nvCxnSpPr>
          <p:spPr>
            <a:xfrm>
              <a:off x="2224910" y="2276929"/>
              <a:ext cx="0" cy="370533"/>
            </a:xfrm>
            <a:prstGeom prst="line">
              <a:avLst/>
            </a:prstGeom>
            <a:noFill/>
            <a:ln w="38100" cap="flat" cmpd="sng" algn="ctr">
              <a:solidFill>
                <a:srgbClr val="FFFFFF"/>
              </a:solidFill>
              <a:prstDash val="solid"/>
            </a:ln>
            <a:effectLst/>
          </p:spPr>
        </p:cxnSp>
        <p:cxnSp>
          <p:nvCxnSpPr>
            <p:cNvPr id="61" name="Straight Connector 60"/>
            <p:cNvCxnSpPr>
              <a:stCxn id="69" idx="6"/>
              <a:endCxn id="62" idx="2"/>
            </p:cNvCxnSpPr>
            <p:nvPr/>
          </p:nvCxnSpPr>
          <p:spPr>
            <a:xfrm>
              <a:off x="1579597" y="2644700"/>
              <a:ext cx="1950175" cy="0"/>
            </a:xfrm>
            <a:prstGeom prst="line">
              <a:avLst/>
            </a:prstGeom>
            <a:noFill/>
            <a:ln w="19050" cap="flat" cmpd="sng" algn="ctr">
              <a:solidFill>
                <a:srgbClr val="00BCEB"/>
              </a:solidFill>
              <a:prstDash val="solid"/>
            </a:ln>
            <a:effectLst/>
          </p:spPr>
        </p:cxnSp>
      </p:grpSp>
      <p:sp>
        <p:nvSpPr>
          <p:cNvPr id="161" name="TextBox 160"/>
          <p:cNvSpPr txBox="1"/>
          <p:nvPr/>
        </p:nvSpPr>
        <p:spPr>
          <a:xfrm>
            <a:off x="7232660" y="1146162"/>
            <a:ext cx="3377528" cy="287323"/>
          </a:xfrm>
          <a:prstGeom prst="rect">
            <a:avLst/>
          </a:prstGeom>
          <a:noFill/>
        </p:spPr>
        <p:txBody>
          <a:bodyPr wrap="none" lIns="0" tIns="0" rIns="0" bIns="0" rtlCol="0" anchor="t" anchorCtr="0">
            <a:spAutoFit/>
          </a:bodyPr>
          <a:lstStyle/>
          <a:p>
            <a:pPr algn="ctr" defTabSz="812760" fontAlgn="base">
              <a:spcBef>
                <a:spcPct val="0"/>
              </a:spcBef>
              <a:spcAft>
                <a:spcPct val="0"/>
              </a:spcAft>
              <a:defRPr/>
            </a:pPr>
            <a:r>
              <a:rPr lang="en-US" sz="1867" dirty="0">
                <a:solidFill>
                  <a:schemeClr val="bg1"/>
                </a:solidFill>
                <a:latin typeface="CiscoSansTT ExtraLight"/>
                <a:ea typeface="ＭＳ Ｐゴシック" charset="0"/>
              </a:rPr>
              <a:t>Google Search Page Download</a:t>
            </a:r>
          </a:p>
        </p:txBody>
      </p:sp>
      <p:sp>
        <p:nvSpPr>
          <p:cNvPr id="162" name="Rounded Rectangle 161"/>
          <p:cNvSpPr/>
          <p:nvPr/>
        </p:nvSpPr>
        <p:spPr>
          <a:xfrm>
            <a:off x="6551655" y="1522240"/>
            <a:ext cx="4739540" cy="1039832"/>
          </a:xfrm>
          <a:prstGeom prst="roundRect">
            <a:avLst>
              <a:gd name="adj" fmla="val 50000"/>
            </a:avLst>
          </a:prstGeom>
          <a:solidFill>
            <a:srgbClr val="1175A7"/>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63" name="Freeform 594"/>
          <p:cNvSpPr>
            <a:spLocks noChangeAspect="1" noEditPoints="1"/>
          </p:cNvSpPr>
          <p:nvPr/>
        </p:nvSpPr>
        <p:spPr bwMode="auto">
          <a:xfrm>
            <a:off x="6767345" y="1728079"/>
            <a:ext cx="630379" cy="628156"/>
          </a:xfrm>
          <a:custGeom>
            <a:avLst/>
            <a:gdLst>
              <a:gd name="T0" fmla="*/ 120 w 240"/>
              <a:gd name="T1" fmla="*/ 0 h 239"/>
              <a:gd name="T2" fmla="*/ 0 w 240"/>
              <a:gd name="T3" fmla="*/ 119 h 239"/>
              <a:gd name="T4" fmla="*/ 120 w 240"/>
              <a:gd name="T5" fmla="*/ 239 h 239"/>
              <a:gd name="T6" fmla="*/ 240 w 240"/>
              <a:gd name="T7" fmla="*/ 119 h 239"/>
              <a:gd name="T8" fmla="*/ 211 w 240"/>
              <a:gd name="T9" fmla="*/ 59 h 239"/>
              <a:gd name="T10" fmla="*/ 185 w 240"/>
              <a:gd name="T11" fmla="*/ 114 h 239"/>
              <a:gd name="T12" fmla="*/ 211 w 240"/>
              <a:gd name="T13" fmla="*/ 59 h 239"/>
              <a:gd name="T14" fmla="*/ 177 w 240"/>
              <a:gd name="T15" fmla="*/ 60 h 239"/>
              <a:gd name="T16" fmla="*/ 203 w 240"/>
              <a:gd name="T17" fmla="*/ 49 h 239"/>
              <a:gd name="T18" fmla="*/ 163 w 240"/>
              <a:gd name="T19" fmla="*/ 63 h 239"/>
              <a:gd name="T20" fmla="*/ 127 w 240"/>
              <a:gd name="T21" fmla="*/ 13 h 239"/>
              <a:gd name="T22" fmla="*/ 167 w 240"/>
              <a:gd name="T23" fmla="*/ 74 h 239"/>
              <a:gd name="T24" fmla="*/ 127 w 240"/>
              <a:gd name="T25" fmla="*/ 114 h 239"/>
              <a:gd name="T26" fmla="*/ 127 w 240"/>
              <a:gd name="T27" fmla="*/ 127 h 239"/>
              <a:gd name="T28" fmla="*/ 167 w 240"/>
              <a:gd name="T29" fmla="*/ 166 h 239"/>
              <a:gd name="T30" fmla="*/ 127 w 240"/>
              <a:gd name="T31" fmla="*/ 127 h 239"/>
              <a:gd name="T32" fmla="*/ 63 w 240"/>
              <a:gd name="T33" fmla="*/ 60 h 239"/>
              <a:gd name="T34" fmla="*/ 84 w 240"/>
              <a:gd name="T35" fmla="*/ 18 h 239"/>
              <a:gd name="T36" fmla="*/ 60 w 240"/>
              <a:gd name="T37" fmla="*/ 71 h 239"/>
              <a:gd name="T38" fmla="*/ 11 w 240"/>
              <a:gd name="T39" fmla="*/ 114 h 239"/>
              <a:gd name="T40" fmla="*/ 30 w 240"/>
              <a:gd name="T41" fmla="*/ 181 h 239"/>
              <a:gd name="T42" fmla="*/ 55 w 240"/>
              <a:gd name="T43" fmla="*/ 127 h 239"/>
              <a:gd name="T44" fmla="*/ 30 w 240"/>
              <a:gd name="T45" fmla="*/ 181 h 239"/>
              <a:gd name="T46" fmla="*/ 63 w 240"/>
              <a:gd name="T47" fmla="*/ 179 h 239"/>
              <a:gd name="T48" fmla="*/ 37 w 240"/>
              <a:gd name="T49" fmla="*/ 190 h 239"/>
              <a:gd name="T50" fmla="*/ 77 w 240"/>
              <a:gd name="T51" fmla="*/ 176 h 239"/>
              <a:gd name="T52" fmla="*/ 113 w 240"/>
              <a:gd name="T53" fmla="*/ 226 h 239"/>
              <a:gd name="T54" fmla="*/ 73 w 240"/>
              <a:gd name="T55" fmla="*/ 166 h 239"/>
              <a:gd name="T56" fmla="*/ 113 w 240"/>
              <a:gd name="T57" fmla="*/ 127 h 239"/>
              <a:gd name="T58" fmla="*/ 113 w 240"/>
              <a:gd name="T59" fmla="*/ 114 h 239"/>
              <a:gd name="T60" fmla="*/ 73 w 240"/>
              <a:gd name="T61" fmla="*/ 74 h 239"/>
              <a:gd name="T62" fmla="*/ 113 w 240"/>
              <a:gd name="T63" fmla="*/ 114 h 239"/>
              <a:gd name="T64" fmla="*/ 77 w 240"/>
              <a:gd name="T65" fmla="*/ 63 h 239"/>
              <a:gd name="T66" fmla="*/ 113 w 240"/>
              <a:gd name="T67" fmla="*/ 67 h 239"/>
              <a:gd name="T68" fmla="*/ 127 w 240"/>
              <a:gd name="T69" fmla="*/ 172 h 239"/>
              <a:gd name="T70" fmla="*/ 127 w 240"/>
              <a:gd name="T71" fmla="*/ 226 h 239"/>
              <a:gd name="T72" fmla="*/ 177 w 240"/>
              <a:gd name="T73" fmla="*/ 179 h 239"/>
              <a:gd name="T74" fmla="*/ 156 w 240"/>
              <a:gd name="T75" fmla="*/ 221 h 239"/>
              <a:gd name="T76" fmla="*/ 180 w 240"/>
              <a:gd name="T77" fmla="*/ 170 h 239"/>
              <a:gd name="T78" fmla="*/ 229 w 240"/>
              <a:gd name="T79" fmla="*/ 1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0" h="239">
                <a:moveTo>
                  <a:pt x="121" y="0"/>
                </a:moveTo>
                <a:cubicBezTo>
                  <a:pt x="120" y="0"/>
                  <a:pt x="120" y="0"/>
                  <a:pt x="120" y="0"/>
                </a:cubicBezTo>
                <a:cubicBezTo>
                  <a:pt x="120" y="0"/>
                  <a:pt x="120" y="0"/>
                  <a:pt x="120" y="0"/>
                </a:cubicBezTo>
                <a:cubicBezTo>
                  <a:pt x="54" y="0"/>
                  <a:pt x="0" y="54"/>
                  <a:pt x="0" y="119"/>
                </a:cubicBezTo>
                <a:cubicBezTo>
                  <a:pt x="0" y="185"/>
                  <a:pt x="54" y="239"/>
                  <a:pt x="120" y="239"/>
                </a:cubicBezTo>
                <a:cubicBezTo>
                  <a:pt x="120" y="239"/>
                  <a:pt x="120" y="239"/>
                  <a:pt x="120" y="239"/>
                </a:cubicBezTo>
                <a:cubicBezTo>
                  <a:pt x="121" y="239"/>
                  <a:pt x="121" y="239"/>
                  <a:pt x="121" y="239"/>
                </a:cubicBezTo>
                <a:cubicBezTo>
                  <a:pt x="186" y="239"/>
                  <a:pt x="240" y="185"/>
                  <a:pt x="240" y="119"/>
                </a:cubicBezTo>
                <a:cubicBezTo>
                  <a:pt x="240" y="54"/>
                  <a:pt x="186" y="0"/>
                  <a:pt x="121" y="0"/>
                </a:cubicBezTo>
                <a:close/>
                <a:moveTo>
                  <a:pt x="211" y="59"/>
                </a:moveTo>
                <a:cubicBezTo>
                  <a:pt x="221" y="74"/>
                  <a:pt x="228" y="95"/>
                  <a:pt x="229" y="114"/>
                </a:cubicBezTo>
                <a:cubicBezTo>
                  <a:pt x="185" y="114"/>
                  <a:pt x="185" y="114"/>
                  <a:pt x="185" y="114"/>
                </a:cubicBezTo>
                <a:cubicBezTo>
                  <a:pt x="185" y="102"/>
                  <a:pt x="183" y="84"/>
                  <a:pt x="180" y="71"/>
                </a:cubicBezTo>
                <a:cubicBezTo>
                  <a:pt x="191" y="68"/>
                  <a:pt x="202" y="64"/>
                  <a:pt x="211" y="59"/>
                </a:cubicBezTo>
                <a:close/>
                <a:moveTo>
                  <a:pt x="203" y="49"/>
                </a:moveTo>
                <a:cubicBezTo>
                  <a:pt x="195" y="53"/>
                  <a:pt x="186" y="57"/>
                  <a:pt x="177" y="60"/>
                </a:cubicBezTo>
                <a:cubicBezTo>
                  <a:pt x="172" y="42"/>
                  <a:pt x="164" y="28"/>
                  <a:pt x="156" y="18"/>
                </a:cubicBezTo>
                <a:cubicBezTo>
                  <a:pt x="174" y="24"/>
                  <a:pt x="190" y="35"/>
                  <a:pt x="203" y="49"/>
                </a:cubicBezTo>
                <a:close/>
                <a:moveTo>
                  <a:pt x="127" y="13"/>
                </a:moveTo>
                <a:cubicBezTo>
                  <a:pt x="140" y="17"/>
                  <a:pt x="155" y="36"/>
                  <a:pt x="163" y="63"/>
                </a:cubicBezTo>
                <a:cubicBezTo>
                  <a:pt x="152" y="65"/>
                  <a:pt x="138" y="66"/>
                  <a:pt x="127" y="67"/>
                </a:cubicBezTo>
                <a:lnTo>
                  <a:pt x="127" y="13"/>
                </a:lnTo>
                <a:close/>
                <a:moveTo>
                  <a:pt x="127" y="79"/>
                </a:moveTo>
                <a:cubicBezTo>
                  <a:pt x="139" y="79"/>
                  <a:pt x="155" y="77"/>
                  <a:pt x="167" y="74"/>
                </a:cubicBezTo>
                <a:cubicBezTo>
                  <a:pt x="170" y="86"/>
                  <a:pt x="172" y="103"/>
                  <a:pt x="172" y="114"/>
                </a:cubicBezTo>
                <a:cubicBezTo>
                  <a:pt x="127" y="114"/>
                  <a:pt x="127" y="114"/>
                  <a:pt x="127" y="114"/>
                </a:cubicBezTo>
                <a:lnTo>
                  <a:pt x="127" y="79"/>
                </a:lnTo>
                <a:close/>
                <a:moveTo>
                  <a:pt x="127" y="127"/>
                </a:moveTo>
                <a:cubicBezTo>
                  <a:pt x="172" y="127"/>
                  <a:pt x="172" y="127"/>
                  <a:pt x="172" y="127"/>
                </a:cubicBezTo>
                <a:cubicBezTo>
                  <a:pt x="172" y="137"/>
                  <a:pt x="170" y="154"/>
                  <a:pt x="167" y="166"/>
                </a:cubicBezTo>
                <a:cubicBezTo>
                  <a:pt x="155" y="163"/>
                  <a:pt x="139" y="160"/>
                  <a:pt x="127" y="160"/>
                </a:cubicBezTo>
                <a:lnTo>
                  <a:pt x="127" y="127"/>
                </a:lnTo>
                <a:close/>
                <a:moveTo>
                  <a:pt x="84" y="18"/>
                </a:moveTo>
                <a:cubicBezTo>
                  <a:pt x="76" y="28"/>
                  <a:pt x="68" y="42"/>
                  <a:pt x="63" y="60"/>
                </a:cubicBezTo>
                <a:cubicBezTo>
                  <a:pt x="54" y="57"/>
                  <a:pt x="45" y="53"/>
                  <a:pt x="37" y="49"/>
                </a:cubicBezTo>
                <a:cubicBezTo>
                  <a:pt x="50" y="35"/>
                  <a:pt x="66" y="24"/>
                  <a:pt x="84" y="18"/>
                </a:cubicBezTo>
                <a:close/>
                <a:moveTo>
                  <a:pt x="30" y="59"/>
                </a:moveTo>
                <a:cubicBezTo>
                  <a:pt x="38" y="64"/>
                  <a:pt x="49" y="68"/>
                  <a:pt x="60" y="71"/>
                </a:cubicBezTo>
                <a:cubicBezTo>
                  <a:pt x="57" y="84"/>
                  <a:pt x="55" y="102"/>
                  <a:pt x="55" y="114"/>
                </a:cubicBezTo>
                <a:cubicBezTo>
                  <a:pt x="11" y="114"/>
                  <a:pt x="11" y="114"/>
                  <a:pt x="11" y="114"/>
                </a:cubicBezTo>
                <a:cubicBezTo>
                  <a:pt x="12" y="95"/>
                  <a:pt x="19" y="74"/>
                  <a:pt x="30" y="59"/>
                </a:cubicBezTo>
                <a:close/>
                <a:moveTo>
                  <a:pt x="30" y="181"/>
                </a:moveTo>
                <a:cubicBezTo>
                  <a:pt x="19" y="166"/>
                  <a:pt x="12" y="146"/>
                  <a:pt x="11" y="127"/>
                </a:cubicBezTo>
                <a:cubicBezTo>
                  <a:pt x="55" y="127"/>
                  <a:pt x="55" y="127"/>
                  <a:pt x="55" y="127"/>
                </a:cubicBezTo>
                <a:cubicBezTo>
                  <a:pt x="55" y="137"/>
                  <a:pt x="57" y="157"/>
                  <a:pt x="60" y="170"/>
                </a:cubicBezTo>
                <a:cubicBezTo>
                  <a:pt x="49" y="173"/>
                  <a:pt x="38" y="176"/>
                  <a:pt x="30" y="181"/>
                </a:cubicBezTo>
                <a:close/>
                <a:moveTo>
                  <a:pt x="37" y="190"/>
                </a:moveTo>
                <a:cubicBezTo>
                  <a:pt x="45" y="185"/>
                  <a:pt x="54" y="182"/>
                  <a:pt x="63" y="179"/>
                </a:cubicBezTo>
                <a:cubicBezTo>
                  <a:pt x="68" y="196"/>
                  <a:pt x="76" y="211"/>
                  <a:pt x="84" y="221"/>
                </a:cubicBezTo>
                <a:cubicBezTo>
                  <a:pt x="66" y="215"/>
                  <a:pt x="50" y="204"/>
                  <a:pt x="37" y="190"/>
                </a:cubicBezTo>
                <a:close/>
                <a:moveTo>
                  <a:pt x="113" y="226"/>
                </a:moveTo>
                <a:cubicBezTo>
                  <a:pt x="100" y="221"/>
                  <a:pt x="85" y="203"/>
                  <a:pt x="77" y="176"/>
                </a:cubicBezTo>
                <a:cubicBezTo>
                  <a:pt x="88" y="174"/>
                  <a:pt x="102" y="172"/>
                  <a:pt x="113" y="172"/>
                </a:cubicBezTo>
                <a:lnTo>
                  <a:pt x="113" y="226"/>
                </a:lnTo>
                <a:close/>
                <a:moveTo>
                  <a:pt x="113" y="160"/>
                </a:moveTo>
                <a:cubicBezTo>
                  <a:pt x="101" y="160"/>
                  <a:pt x="85" y="163"/>
                  <a:pt x="73" y="166"/>
                </a:cubicBezTo>
                <a:cubicBezTo>
                  <a:pt x="70" y="154"/>
                  <a:pt x="68" y="137"/>
                  <a:pt x="68" y="127"/>
                </a:cubicBezTo>
                <a:cubicBezTo>
                  <a:pt x="113" y="127"/>
                  <a:pt x="113" y="127"/>
                  <a:pt x="113" y="127"/>
                </a:cubicBezTo>
                <a:lnTo>
                  <a:pt x="113" y="160"/>
                </a:lnTo>
                <a:close/>
                <a:moveTo>
                  <a:pt x="113" y="114"/>
                </a:moveTo>
                <a:cubicBezTo>
                  <a:pt x="68" y="114"/>
                  <a:pt x="68" y="114"/>
                  <a:pt x="68" y="114"/>
                </a:cubicBezTo>
                <a:cubicBezTo>
                  <a:pt x="68" y="103"/>
                  <a:pt x="70" y="86"/>
                  <a:pt x="73" y="74"/>
                </a:cubicBezTo>
                <a:cubicBezTo>
                  <a:pt x="85" y="77"/>
                  <a:pt x="101" y="79"/>
                  <a:pt x="113" y="79"/>
                </a:cubicBezTo>
                <a:lnTo>
                  <a:pt x="113" y="114"/>
                </a:lnTo>
                <a:close/>
                <a:moveTo>
                  <a:pt x="113" y="67"/>
                </a:moveTo>
                <a:cubicBezTo>
                  <a:pt x="102" y="66"/>
                  <a:pt x="88" y="65"/>
                  <a:pt x="77" y="63"/>
                </a:cubicBezTo>
                <a:cubicBezTo>
                  <a:pt x="85" y="36"/>
                  <a:pt x="100" y="17"/>
                  <a:pt x="113" y="13"/>
                </a:cubicBezTo>
                <a:lnTo>
                  <a:pt x="113" y="67"/>
                </a:lnTo>
                <a:close/>
                <a:moveTo>
                  <a:pt x="127" y="226"/>
                </a:moveTo>
                <a:cubicBezTo>
                  <a:pt x="127" y="172"/>
                  <a:pt x="127" y="172"/>
                  <a:pt x="127" y="172"/>
                </a:cubicBezTo>
                <a:cubicBezTo>
                  <a:pt x="138" y="172"/>
                  <a:pt x="152" y="174"/>
                  <a:pt x="163" y="176"/>
                </a:cubicBezTo>
                <a:cubicBezTo>
                  <a:pt x="155" y="203"/>
                  <a:pt x="140" y="221"/>
                  <a:pt x="127" y="226"/>
                </a:cubicBezTo>
                <a:close/>
                <a:moveTo>
                  <a:pt x="156" y="221"/>
                </a:moveTo>
                <a:cubicBezTo>
                  <a:pt x="164" y="211"/>
                  <a:pt x="172" y="196"/>
                  <a:pt x="177" y="179"/>
                </a:cubicBezTo>
                <a:cubicBezTo>
                  <a:pt x="186" y="182"/>
                  <a:pt x="195" y="185"/>
                  <a:pt x="203" y="190"/>
                </a:cubicBezTo>
                <a:cubicBezTo>
                  <a:pt x="190" y="204"/>
                  <a:pt x="174" y="215"/>
                  <a:pt x="156" y="221"/>
                </a:cubicBezTo>
                <a:close/>
                <a:moveTo>
                  <a:pt x="211" y="181"/>
                </a:moveTo>
                <a:cubicBezTo>
                  <a:pt x="202" y="176"/>
                  <a:pt x="191" y="173"/>
                  <a:pt x="180" y="170"/>
                </a:cubicBezTo>
                <a:cubicBezTo>
                  <a:pt x="183" y="157"/>
                  <a:pt x="185" y="137"/>
                  <a:pt x="185" y="127"/>
                </a:cubicBezTo>
                <a:cubicBezTo>
                  <a:pt x="229" y="127"/>
                  <a:pt x="229" y="127"/>
                  <a:pt x="229" y="127"/>
                </a:cubicBezTo>
                <a:cubicBezTo>
                  <a:pt x="228" y="146"/>
                  <a:pt x="221" y="166"/>
                  <a:pt x="211" y="181"/>
                </a:cubicBezTo>
                <a:close/>
              </a:path>
            </a:pathLst>
          </a:custGeom>
          <a:solidFill>
            <a:srgbClr val="FFFFFF"/>
          </a:solidFill>
          <a:ln>
            <a:noFill/>
          </a:ln>
          <a:extLst/>
        </p:spPr>
        <p:txBody>
          <a:bodyPr vert="horz" wrap="square" lIns="162560" tIns="81280" rIns="162560" bIns="81280" numCol="1" anchor="t" anchorCtr="0" compatLnSpc="1">
            <a:prstTxWarp prst="textNoShape">
              <a:avLst/>
            </a:prstTxWarp>
          </a:bodyPr>
          <a:lstStyle/>
          <a:p>
            <a:pPr marL="0" marR="0" lvl="0" indent="0" defTabSz="81276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charset="0"/>
              <a:ea typeface="ＭＳ Ｐゴシック" charset="0"/>
            </a:endParaRPr>
          </a:p>
        </p:txBody>
      </p:sp>
      <p:grpSp>
        <p:nvGrpSpPr>
          <p:cNvPr id="164" name="Group 163"/>
          <p:cNvGrpSpPr/>
          <p:nvPr/>
        </p:nvGrpSpPr>
        <p:grpSpPr>
          <a:xfrm>
            <a:off x="7679776" y="1826873"/>
            <a:ext cx="2896920" cy="714551"/>
            <a:chOff x="5926764" y="1528643"/>
            <a:chExt cx="2172690" cy="535913"/>
          </a:xfrm>
        </p:grpSpPr>
        <p:sp>
          <p:nvSpPr>
            <p:cNvPr id="165" name="Oval 164"/>
            <p:cNvSpPr/>
            <p:nvPr/>
          </p:nvSpPr>
          <p:spPr>
            <a:xfrm>
              <a:off x="5926764" y="1574466"/>
              <a:ext cx="239115" cy="239115"/>
            </a:xfrm>
            <a:prstGeom prst="ellipse">
              <a:avLst/>
            </a:prstGeom>
            <a:solidFill>
              <a:srgbClr val="FFFFFF"/>
            </a:solidFill>
            <a:ln w="25400" cap="flat" cmpd="sng" algn="ctr">
              <a:noFill/>
              <a:prstDash val="solid"/>
            </a:ln>
            <a:effectLst/>
          </p:spPr>
          <p:txBody>
            <a:bodyPr wrap="none" lIns="0" tIns="0" rIns="0" bIns="0" rtlCol="0" anchor="ctr" anchorCtr="1"/>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rgbClr val="282828"/>
                  </a:solidFill>
                  <a:effectLst/>
                  <a:uLnTx/>
                  <a:uFillTx/>
                  <a:latin typeface="CiscoSansTT ExtraLight"/>
                  <a:ea typeface="+mn-ea"/>
                  <a:cs typeface="+mn-cs"/>
                </a:rPr>
                <a:t>src</a:t>
              </a:r>
            </a:p>
          </p:txBody>
        </p:sp>
        <p:sp>
          <p:nvSpPr>
            <p:cNvPr id="166" name="Oval 165"/>
            <p:cNvSpPr/>
            <p:nvPr/>
          </p:nvSpPr>
          <p:spPr>
            <a:xfrm>
              <a:off x="7860339" y="1574466"/>
              <a:ext cx="239115" cy="239115"/>
            </a:xfrm>
            <a:prstGeom prst="ellipse">
              <a:avLst/>
            </a:prstGeom>
            <a:solidFill>
              <a:srgbClr val="FFFFFF"/>
            </a:solidFill>
            <a:ln w="25400" cap="flat" cmpd="sng" algn="ctr">
              <a:noFill/>
              <a:prstDash val="solid"/>
            </a:ln>
            <a:effectLst/>
          </p:spPr>
          <p:txBody>
            <a:bodyPr wrap="none" lIns="0" tIns="0" rIns="0" bIns="0" rtlCol="0" anchor="ctr" anchorCtr="1"/>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rgbClr val="282828"/>
                  </a:solidFill>
                  <a:effectLst/>
                  <a:uLnTx/>
                  <a:uFillTx/>
                  <a:latin typeface="CiscoSansTT ExtraLight"/>
                  <a:ea typeface="+mn-ea"/>
                  <a:cs typeface="+mn-cs"/>
                </a:rPr>
                <a:t>dst</a:t>
              </a:r>
            </a:p>
          </p:txBody>
        </p:sp>
        <p:cxnSp>
          <p:nvCxnSpPr>
            <p:cNvPr id="167" name="Straight Connector 166"/>
            <p:cNvCxnSpPr/>
            <p:nvPr/>
          </p:nvCxnSpPr>
          <p:spPr>
            <a:xfrm>
              <a:off x="6216650" y="1647237"/>
              <a:ext cx="0" cy="417319"/>
            </a:xfrm>
            <a:prstGeom prst="line">
              <a:avLst/>
            </a:prstGeom>
            <a:noFill/>
            <a:ln w="9525" cap="flat" cmpd="sng" algn="ctr">
              <a:solidFill>
                <a:srgbClr val="005073"/>
              </a:solidFill>
              <a:prstDash val="solid"/>
            </a:ln>
            <a:effectLst/>
          </p:spPr>
        </p:cxnSp>
        <p:cxnSp>
          <p:nvCxnSpPr>
            <p:cNvPr id="168" name="Straight Connector 167"/>
            <p:cNvCxnSpPr/>
            <p:nvPr/>
          </p:nvCxnSpPr>
          <p:spPr>
            <a:xfrm>
              <a:off x="6235700" y="1577387"/>
              <a:ext cx="0" cy="116636"/>
            </a:xfrm>
            <a:prstGeom prst="line">
              <a:avLst/>
            </a:prstGeom>
            <a:noFill/>
            <a:ln w="9525" cap="flat" cmpd="sng" algn="ctr">
              <a:solidFill>
                <a:srgbClr val="FFFFFF"/>
              </a:solidFill>
              <a:prstDash val="solid"/>
            </a:ln>
            <a:effectLst/>
          </p:spPr>
        </p:cxnSp>
        <p:cxnSp>
          <p:nvCxnSpPr>
            <p:cNvPr id="169" name="Straight Connector 168"/>
            <p:cNvCxnSpPr/>
            <p:nvPr/>
          </p:nvCxnSpPr>
          <p:spPr>
            <a:xfrm>
              <a:off x="6988175" y="1577387"/>
              <a:ext cx="0" cy="116636"/>
            </a:xfrm>
            <a:prstGeom prst="line">
              <a:avLst/>
            </a:prstGeom>
            <a:noFill/>
            <a:ln w="9525" cap="flat" cmpd="sng" algn="ctr">
              <a:solidFill>
                <a:srgbClr val="FFFFFF"/>
              </a:solidFill>
              <a:prstDash val="solid"/>
            </a:ln>
            <a:effectLst/>
          </p:spPr>
        </p:cxnSp>
        <p:cxnSp>
          <p:nvCxnSpPr>
            <p:cNvPr id="170" name="Straight Connector 169"/>
            <p:cNvCxnSpPr/>
            <p:nvPr/>
          </p:nvCxnSpPr>
          <p:spPr>
            <a:xfrm>
              <a:off x="7071057" y="1612312"/>
              <a:ext cx="0" cy="116636"/>
            </a:xfrm>
            <a:prstGeom prst="line">
              <a:avLst/>
            </a:prstGeom>
            <a:noFill/>
            <a:ln w="9525" cap="flat" cmpd="sng" algn="ctr">
              <a:solidFill>
                <a:srgbClr val="FFFFFF"/>
              </a:solidFill>
              <a:prstDash val="solid"/>
            </a:ln>
            <a:effectLst/>
          </p:spPr>
        </p:cxnSp>
        <p:cxnSp>
          <p:nvCxnSpPr>
            <p:cNvPr id="171" name="Straight Connector 170"/>
            <p:cNvCxnSpPr/>
            <p:nvPr/>
          </p:nvCxnSpPr>
          <p:spPr>
            <a:xfrm>
              <a:off x="7086932" y="1612312"/>
              <a:ext cx="0" cy="116636"/>
            </a:xfrm>
            <a:prstGeom prst="line">
              <a:avLst/>
            </a:prstGeom>
            <a:noFill/>
            <a:ln w="9525" cap="flat" cmpd="sng" algn="ctr">
              <a:solidFill>
                <a:srgbClr val="FFFFFF"/>
              </a:solidFill>
              <a:prstDash val="solid"/>
            </a:ln>
            <a:effectLst/>
          </p:spPr>
        </p:cxnSp>
        <p:cxnSp>
          <p:nvCxnSpPr>
            <p:cNvPr id="172" name="Straight Connector 171"/>
            <p:cNvCxnSpPr/>
            <p:nvPr/>
          </p:nvCxnSpPr>
          <p:spPr>
            <a:xfrm>
              <a:off x="7232982" y="1612312"/>
              <a:ext cx="0" cy="321263"/>
            </a:xfrm>
            <a:prstGeom prst="line">
              <a:avLst/>
            </a:prstGeom>
            <a:noFill/>
            <a:ln w="9525" cap="flat" cmpd="sng" algn="ctr">
              <a:solidFill>
                <a:srgbClr val="FFFFFF"/>
              </a:solidFill>
              <a:prstDash val="solid"/>
            </a:ln>
            <a:effectLst/>
          </p:spPr>
        </p:cxnSp>
        <p:cxnSp>
          <p:nvCxnSpPr>
            <p:cNvPr id="173" name="Straight Connector 172"/>
            <p:cNvCxnSpPr/>
            <p:nvPr/>
          </p:nvCxnSpPr>
          <p:spPr>
            <a:xfrm>
              <a:off x="7232982" y="1644718"/>
              <a:ext cx="0" cy="321263"/>
            </a:xfrm>
            <a:prstGeom prst="line">
              <a:avLst/>
            </a:prstGeom>
            <a:noFill/>
            <a:ln w="9525" cap="flat" cmpd="sng" algn="ctr">
              <a:solidFill>
                <a:srgbClr val="FFFFFF"/>
              </a:solidFill>
              <a:prstDash val="solid"/>
            </a:ln>
            <a:effectLst/>
          </p:spPr>
        </p:cxnSp>
        <p:cxnSp>
          <p:nvCxnSpPr>
            <p:cNvPr id="174" name="Straight Connector 173"/>
            <p:cNvCxnSpPr/>
            <p:nvPr/>
          </p:nvCxnSpPr>
          <p:spPr>
            <a:xfrm>
              <a:off x="7271082" y="1644718"/>
              <a:ext cx="0" cy="321263"/>
            </a:xfrm>
            <a:prstGeom prst="line">
              <a:avLst/>
            </a:prstGeom>
            <a:noFill/>
            <a:ln w="9525" cap="flat" cmpd="sng" algn="ctr">
              <a:solidFill>
                <a:srgbClr val="FFFFFF"/>
              </a:solidFill>
              <a:prstDash val="solid"/>
            </a:ln>
            <a:effectLst/>
          </p:spPr>
        </p:cxnSp>
        <p:cxnSp>
          <p:nvCxnSpPr>
            <p:cNvPr id="175" name="Straight Connector 174"/>
            <p:cNvCxnSpPr/>
            <p:nvPr/>
          </p:nvCxnSpPr>
          <p:spPr>
            <a:xfrm>
              <a:off x="7331407" y="1644718"/>
              <a:ext cx="0" cy="321263"/>
            </a:xfrm>
            <a:prstGeom prst="line">
              <a:avLst/>
            </a:prstGeom>
            <a:noFill/>
            <a:ln w="9525" cap="flat" cmpd="sng" algn="ctr">
              <a:solidFill>
                <a:srgbClr val="FFFFFF"/>
              </a:solidFill>
              <a:prstDash val="solid"/>
            </a:ln>
            <a:effectLst/>
          </p:spPr>
        </p:cxnSp>
        <p:cxnSp>
          <p:nvCxnSpPr>
            <p:cNvPr id="176" name="Straight Connector 175"/>
            <p:cNvCxnSpPr/>
            <p:nvPr/>
          </p:nvCxnSpPr>
          <p:spPr>
            <a:xfrm>
              <a:off x="7359034" y="1644718"/>
              <a:ext cx="0" cy="321263"/>
            </a:xfrm>
            <a:prstGeom prst="line">
              <a:avLst/>
            </a:prstGeom>
            <a:noFill/>
            <a:ln w="9525" cap="flat" cmpd="sng" algn="ctr">
              <a:solidFill>
                <a:srgbClr val="FFFFFF"/>
              </a:solidFill>
              <a:prstDash val="solid"/>
            </a:ln>
            <a:effectLst/>
          </p:spPr>
        </p:cxnSp>
        <p:cxnSp>
          <p:nvCxnSpPr>
            <p:cNvPr id="177" name="Straight Connector 176"/>
            <p:cNvCxnSpPr/>
            <p:nvPr/>
          </p:nvCxnSpPr>
          <p:spPr>
            <a:xfrm>
              <a:off x="7441584" y="1644718"/>
              <a:ext cx="0" cy="321263"/>
            </a:xfrm>
            <a:prstGeom prst="line">
              <a:avLst/>
            </a:prstGeom>
            <a:noFill/>
            <a:ln w="9525" cap="flat" cmpd="sng" algn="ctr">
              <a:solidFill>
                <a:srgbClr val="FFFFFF"/>
              </a:solidFill>
              <a:prstDash val="solid"/>
            </a:ln>
            <a:effectLst/>
          </p:spPr>
        </p:cxnSp>
        <p:cxnSp>
          <p:nvCxnSpPr>
            <p:cNvPr id="178" name="Straight Connector 177"/>
            <p:cNvCxnSpPr/>
            <p:nvPr/>
          </p:nvCxnSpPr>
          <p:spPr>
            <a:xfrm>
              <a:off x="7511434" y="1644718"/>
              <a:ext cx="0" cy="321263"/>
            </a:xfrm>
            <a:prstGeom prst="line">
              <a:avLst/>
            </a:prstGeom>
            <a:noFill/>
            <a:ln w="9525" cap="flat" cmpd="sng" algn="ctr">
              <a:solidFill>
                <a:srgbClr val="FFFFFF"/>
              </a:solidFill>
              <a:prstDash val="solid"/>
            </a:ln>
            <a:effectLst/>
          </p:spPr>
        </p:cxnSp>
        <p:cxnSp>
          <p:nvCxnSpPr>
            <p:cNvPr id="179" name="Straight Connector 178"/>
            <p:cNvCxnSpPr/>
            <p:nvPr/>
          </p:nvCxnSpPr>
          <p:spPr>
            <a:xfrm>
              <a:off x="7555884" y="1644718"/>
              <a:ext cx="0" cy="321263"/>
            </a:xfrm>
            <a:prstGeom prst="line">
              <a:avLst/>
            </a:prstGeom>
            <a:noFill/>
            <a:ln w="9525" cap="flat" cmpd="sng" algn="ctr">
              <a:solidFill>
                <a:srgbClr val="FFFFFF"/>
              </a:solidFill>
              <a:prstDash val="solid"/>
            </a:ln>
            <a:effectLst/>
          </p:spPr>
        </p:cxnSp>
        <p:cxnSp>
          <p:nvCxnSpPr>
            <p:cNvPr id="180" name="Straight Connector 179"/>
            <p:cNvCxnSpPr/>
            <p:nvPr/>
          </p:nvCxnSpPr>
          <p:spPr>
            <a:xfrm>
              <a:off x="7727334" y="1547082"/>
              <a:ext cx="0" cy="418899"/>
            </a:xfrm>
            <a:prstGeom prst="line">
              <a:avLst/>
            </a:prstGeom>
            <a:noFill/>
            <a:ln w="9525" cap="flat" cmpd="sng" algn="ctr">
              <a:solidFill>
                <a:srgbClr val="FFFFFF"/>
              </a:solidFill>
              <a:prstDash val="solid"/>
            </a:ln>
            <a:effectLst/>
          </p:spPr>
        </p:cxnSp>
        <p:cxnSp>
          <p:nvCxnSpPr>
            <p:cNvPr id="181" name="Straight Connector 180"/>
            <p:cNvCxnSpPr/>
            <p:nvPr/>
          </p:nvCxnSpPr>
          <p:spPr>
            <a:xfrm>
              <a:off x="6299200" y="1694023"/>
              <a:ext cx="0" cy="370533"/>
            </a:xfrm>
            <a:prstGeom prst="line">
              <a:avLst/>
            </a:prstGeom>
            <a:noFill/>
            <a:ln w="0" cap="flat" cmpd="sng" algn="ctr">
              <a:solidFill>
                <a:srgbClr val="FFFFFF"/>
              </a:solidFill>
              <a:prstDash val="solid"/>
            </a:ln>
            <a:effectLst/>
          </p:spPr>
        </p:cxnSp>
        <p:cxnSp>
          <p:nvCxnSpPr>
            <p:cNvPr id="182" name="Straight Connector 181"/>
            <p:cNvCxnSpPr/>
            <p:nvPr/>
          </p:nvCxnSpPr>
          <p:spPr>
            <a:xfrm>
              <a:off x="6829425" y="1694023"/>
              <a:ext cx="0" cy="370533"/>
            </a:xfrm>
            <a:prstGeom prst="line">
              <a:avLst/>
            </a:prstGeom>
            <a:noFill/>
            <a:ln w="190500" cap="flat" cmpd="sng" algn="ctr">
              <a:solidFill>
                <a:srgbClr val="FFFFFF"/>
              </a:solidFill>
              <a:prstDash val="solid"/>
            </a:ln>
            <a:effectLst/>
          </p:spPr>
        </p:cxnSp>
        <p:cxnSp>
          <p:nvCxnSpPr>
            <p:cNvPr id="183" name="Straight Connector 182"/>
            <p:cNvCxnSpPr/>
            <p:nvPr/>
          </p:nvCxnSpPr>
          <p:spPr>
            <a:xfrm>
              <a:off x="6495855" y="1694023"/>
              <a:ext cx="0" cy="370533"/>
            </a:xfrm>
            <a:prstGeom prst="line">
              <a:avLst/>
            </a:prstGeom>
            <a:noFill/>
            <a:ln w="444500" cap="flat" cmpd="sng" algn="ctr">
              <a:solidFill>
                <a:srgbClr val="FFFFFF"/>
              </a:solidFill>
              <a:prstDash val="solid"/>
            </a:ln>
            <a:effectLst/>
          </p:spPr>
        </p:cxnSp>
        <p:cxnSp>
          <p:nvCxnSpPr>
            <p:cNvPr id="184" name="Straight Connector 183"/>
            <p:cNvCxnSpPr/>
            <p:nvPr/>
          </p:nvCxnSpPr>
          <p:spPr>
            <a:xfrm>
              <a:off x="7019040" y="1694023"/>
              <a:ext cx="0" cy="370533"/>
            </a:xfrm>
            <a:prstGeom prst="line">
              <a:avLst/>
            </a:prstGeom>
            <a:noFill/>
            <a:ln w="38100" cap="flat" cmpd="sng" algn="ctr">
              <a:solidFill>
                <a:srgbClr val="FFFFFF"/>
              </a:solidFill>
              <a:prstDash val="solid"/>
            </a:ln>
            <a:effectLst/>
          </p:spPr>
        </p:cxnSp>
        <p:cxnSp>
          <p:nvCxnSpPr>
            <p:cNvPr id="185" name="Straight Connector 184"/>
            <p:cNvCxnSpPr/>
            <p:nvPr/>
          </p:nvCxnSpPr>
          <p:spPr>
            <a:xfrm>
              <a:off x="7638165" y="1694023"/>
              <a:ext cx="0" cy="370533"/>
            </a:xfrm>
            <a:prstGeom prst="line">
              <a:avLst/>
            </a:prstGeom>
            <a:noFill/>
            <a:ln w="101600" cap="flat" cmpd="sng" algn="ctr">
              <a:solidFill>
                <a:srgbClr val="FFFFFF"/>
              </a:solidFill>
              <a:prstDash val="solid"/>
            </a:ln>
            <a:effectLst/>
          </p:spPr>
        </p:cxnSp>
        <p:cxnSp>
          <p:nvCxnSpPr>
            <p:cNvPr id="186" name="Straight Connector 185"/>
            <p:cNvCxnSpPr/>
            <p:nvPr/>
          </p:nvCxnSpPr>
          <p:spPr>
            <a:xfrm>
              <a:off x="7790565" y="1694023"/>
              <a:ext cx="0" cy="370533"/>
            </a:xfrm>
            <a:prstGeom prst="line">
              <a:avLst/>
            </a:prstGeom>
            <a:noFill/>
            <a:ln w="76200" cap="flat" cmpd="sng" algn="ctr">
              <a:solidFill>
                <a:srgbClr val="FFFFFF"/>
              </a:solidFill>
              <a:prstDash val="solid"/>
            </a:ln>
            <a:effectLst/>
          </p:spPr>
        </p:cxnSp>
        <p:cxnSp>
          <p:nvCxnSpPr>
            <p:cNvPr id="187" name="Straight Connector 186"/>
            <p:cNvCxnSpPr>
              <a:endCxn id="166" idx="2"/>
            </p:cNvCxnSpPr>
            <p:nvPr/>
          </p:nvCxnSpPr>
          <p:spPr>
            <a:xfrm flipV="1">
              <a:off x="6165850" y="1694024"/>
              <a:ext cx="1694489" cy="1426"/>
            </a:xfrm>
            <a:prstGeom prst="line">
              <a:avLst/>
            </a:prstGeom>
            <a:noFill/>
            <a:ln w="19050" cap="flat" cmpd="sng" algn="ctr">
              <a:solidFill>
                <a:srgbClr val="FFFFFF"/>
              </a:solidFill>
              <a:prstDash val="solid"/>
            </a:ln>
            <a:effectLst/>
          </p:spPr>
        </p:cxnSp>
        <p:cxnSp>
          <p:nvCxnSpPr>
            <p:cNvPr id="188" name="Straight Connector 187"/>
            <p:cNvCxnSpPr/>
            <p:nvPr/>
          </p:nvCxnSpPr>
          <p:spPr>
            <a:xfrm>
              <a:off x="7071057" y="1612312"/>
              <a:ext cx="0" cy="79235"/>
            </a:xfrm>
            <a:prstGeom prst="line">
              <a:avLst/>
            </a:prstGeom>
            <a:noFill/>
            <a:ln w="9525" cap="flat" cmpd="sng" algn="ctr">
              <a:solidFill>
                <a:srgbClr val="FFFFFF"/>
              </a:solidFill>
              <a:prstDash val="solid"/>
            </a:ln>
            <a:effectLst/>
          </p:spPr>
        </p:cxnSp>
        <p:cxnSp>
          <p:nvCxnSpPr>
            <p:cNvPr id="189" name="Straight Connector 188"/>
            <p:cNvCxnSpPr/>
            <p:nvPr/>
          </p:nvCxnSpPr>
          <p:spPr>
            <a:xfrm>
              <a:off x="7086932" y="1612312"/>
              <a:ext cx="0" cy="79235"/>
            </a:xfrm>
            <a:prstGeom prst="line">
              <a:avLst/>
            </a:prstGeom>
            <a:noFill/>
            <a:ln w="9525" cap="flat" cmpd="sng" algn="ctr">
              <a:solidFill>
                <a:srgbClr val="FFFFFF"/>
              </a:solidFill>
              <a:prstDash val="solid"/>
            </a:ln>
            <a:effectLst/>
          </p:spPr>
        </p:cxnSp>
        <p:cxnSp>
          <p:nvCxnSpPr>
            <p:cNvPr id="190" name="Straight Connector 189"/>
            <p:cNvCxnSpPr/>
            <p:nvPr/>
          </p:nvCxnSpPr>
          <p:spPr>
            <a:xfrm>
              <a:off x="7232982" y="1630494"/>
              <a:ext cx="0" cy="61053"/>
            </a:xfrm>
            <a:prstGeom prst="line">
              <a:avLst/>
            </a:prstGeom>
            <a:noFill/>
            <a:ln w="9525" cap="flat" cmpd="sng" algn="ctr">
              <a:solidFill>
                <a:srgbClr val="FFFFFF"/>
              </a:solidFill>
              <a:prstDash val="solid"/>
            </a:ln>
            <a:effectLst/>
          </p:spPr>
        </p:cxnSp>
        <p:cxnSp>
          <p:nvCxnSpPr>
            <p:cNvPr id="191" name="Straight Connector 190"/>
            <p:cNvCxnSpPr/>
            <p:nvPr/>
          </p:nvCxnSpPr>
          <p:spPr>
            <a:xfrm>
              <a:off x="7232982" y="1612312"/>
              <a:ext cx="0" cy="85394"/>
            </a:xfrm>
            <a:prstGeom prst="line">
              <a:avLst/>
            </a:prstGeom>
            <a:noFill/>
            <a:ln w="9525" cap="flat" cmpd="sng" algn="ctr">
              <a:solidFill>
                <a:srgbClr val="FFFFFF"/>
              </a:solidFill>
              <a:prstDash val="solid"/>
            </a:ln>
            <a:effectLst/>
          </p:spPr>
        </p:cxnSp>
        <p:cxnSp>
          <p:nvCxnSpPr>
            <p:cNvPr id="192" name="Straight Connector 191"/>
            <p:cNvCxnSpPr/>
            <p:nvPr/>
          </p:nvCxnSpPr>
          <p:spPr>
            <a:xfrm>
              <a:off x="7271082" y="1636653"/>
              <a:ext cx="0" cy="61053"/>
            </a:xfrm>
            <a:prstGeom prst="line">
              <a:avLst/>
            </a:prstGeom>
            <a:noFill/>
            <a:ln w="9525" cap="flat" cmpd="sng" algn="ctr">
              <a:solidFill>
                <a:srgbClr val="FFFFFF"/>
              </a:solidFill>
              <a:prstDash val="solid"/>
            </a:ln>
            <a:effectLst/>
          </p:spPr>
        </p:cxnSp>
        <p:cxnSp>
          <p:nvCxnSpPr>
            <p:cNvPr id="193" name="Straight Connector 192"/>
            <p:cNvCxnSpPr/>
            <p:nvPr/>
          </p:nvCxnSpPr>
          <p:spPr>
            <a:xfrm>
              <a:off x="7331407" y="1636653"/>
              <a:ext cx="0" cy="61053"/>
            </a:xfrm>
            <a:prstGeom prst="line">
              <a:avLst/>
            </a:prstGeom>
            <a:noFill/>
            <a:ln w="9525" cap="flat" cmpd="sng" algn="ctr">
              <a:solidFill>
                <a:srgbClr val="FFFFFF"/>
              </a:solidFill>
              <a:prstDash val="solid"/>
            </a:ln>
            <a:effectLst/>
          </p:spPr>
        </p:cxnSp>
        <p:cxnSp>
          <p:nvCxnSpPr>
            <p:cNvPr id="194" name="Straight Connector 193"/>
            <p:cNvCxnSpPr/>
            <p:nvPr/>
          </p:nvCxnSpPr>
          <p:spPr>
            <a:xfrm>
              <a:off x="7359034" y="1636653"/>
              <a:ext cx="0" cy="61053"/>
            </a:xfrm>
            <a:prstGeom prst="line">
              <a:avLst/>
            </a:prstGeom>
            <a:noFill/>
            <a:ln w="9525" cap="flat" cmpd="sng" algn="ctr">
              <a:solidFill>
                <a:srgbClr val="FFFFFF"/>
              </a:solidFill>
              <a:prstDash val="solid"/>
            </a:ln>
            <a:effectLst/>
          </p:spPr>
        </p:cxnSp>
        <p:cxnSp>
          <p:nvCxnSpPr>
            <p:cNvPr id="195" name="Straight Connector 194"/>
            <p:cNvCxnSpPr/>
            <p:nvPr/>
          </p:nvCxnSpPr>
          <p:spPr>
            <a:xfrm>
              <a:off x="7441584" y="1636653"/>
              <a:ext cx="0" cy="61053"/>
            </a:xfrm>
            <a:prstGeom prst="line">
              <a:avLst/>
            </a:prstGeom>
            <a:noFill/>
            <a:ln w="9525" cap="flat" cmpd="sng" algn="ctr">
              <a:solidFill>
                <a:srgbClr val="FFFFFF"/>
              </a:solidFill>
              <a:prstDash val="solid"/>
            </a:ln>
            <a:effectLst/>
          </p:spPr>
        </p:cxnSp>
        <p:cxnSp>
          <p:nvCxnSpPr>
            <p:cNvPr id="196" name="Straight Connector 195"/>
            <p:cNvCxnSpPr/>
            <p:nvPr/>
          </p:nvCxnSpPr>
          <p:spPr>
            <a:xfrm>
              <a:off x="7511434" y="1636653"/>
              <a:ext cx="0" cy="61053"/>
            </a:xfrm>
            <a:prstGeom prst="line">
              <a:avLst/>
            </a:prstGeom>
            <a:noFill/>
            <a:ln w="9525" cap="flat" cmpd="sng" algn="ctr">
              <a:solidFill>
                <a:srgbClr val="FFFFFF"/>
              </a:solidFill>
              <a:prstDash val="solid"/>
            </a:ln>
            <a:effectLst/>
          </p:spPr>
        </p:cxnSp>
        <p:cxnSp>
          <p:nvCxnSpPr>
            <p:cNvPr id="197" name="Straight Connector 196"/>
            <p:cNvCxnSpPr/>
            <p:nvPr/>
          </p:nvCxnSpPr>
          <p:spPr>
            <a:xfrm>
              <a:off x="7555884" y="1636653"/>
              <a:ext cx="0" cy="61053"/>
            </a:xfrm>
            <a:prstGeom prst="line">
              <a:avLst/>
            </a:prstGeom>
            <a:noFill/>
            <a:ln w="9525" cap="flat" cmpd="sng" algn="ctr">
              <a:solidFill>
                <a:srgbClr val="FFFFFF"/>
              </a:solidFill>
              <a:prstDash val="solid"/>
            </a:ln>
            <a:effectLst/>
          </p:spPr>
        </p:cxnSp>
        <p:cxnSp>
          <p:nvCxnSpPr>
            <p:cNvPr id="198" name="Straight Connector 197"/>
            <p:cNvCxnSpPr/>
            <p:nvPr/>
          </p:nvCxnSpPr>
          <p:spPr>
            <a:xfrm>
              <a:off x="7727334" y="1528643"/>
              <a:ext cx="0" cy="162904"/>
            </a:xfrm>
            <a:prstGeom prst="line">
              <a:avLst/>
            </a:prstGeom>
            <a:noFill/>
            <a:ln w="9525" cap="flat" cmpd="sng" algn="ctr">
              <a:solidFill>
                <a:srgbClr val="FFFFFF"/>
              </a:solidFill>
              <a:prstDash val="solid"/>
            </a:ln>
            <a:effectLst/>
          </p:spPr>
        </p:cxnSp>
        <p:cxnSp>
          <p:nvCxnSpPr>
            <p:cNvPr id="199" name="Straight Connector 198"/>
            <p:cNvCxnSpPr/>
            <p:nvPr/>
          </p:nvCxnSpPr>
          <p:spPr>
            <a:xfrm>
              <a:off x="6218338" y="1647237"/>
              <a:ext cx="0" cy="44310"/>
            </a:xfrm>
            <a:prstGeom prst="line">
              <a:avLst/>
            </a:prstGeom>
            <a:noFill/>
            <a:ln w="9525" cap="flat" cmpd="sng" algn="ctr">
              <a:solidFill>
                <a:srgbClr val="005073"/>
              </a:solidFill>
              <a:prstDash val="solid"/>
            </a:ln>
            <a:effectLst/>
          </p:spPr>
        </p:cxnSp>
      </p:grpSp>
      <p:sp>
        <p:nvSpPr>
          <p:cNvPr id="200" name="TextBox 199"/>
          <p:cNvSpPr txBox="1"/>
          <p:nvPr/>
        </p:nvSpPr>
        <p:spPr>
          <a:xfrm>
            <a:off x="6955163" y="3103779"/>
            <a:ext cx="3932524" cy="287323"/>
          </a:xfrm>
          <a:prstGeom prst="rect">
            <a:avLst/>
          </a:prstGeom>
          <a:noFill/>
        </p:spPr>
        <p:txBody>
          <a:bodyPr wrap="square" lIns="0" tIns="0" rIns="0" bIns="0" rtlCol="0" anchor="t" anchorCtr="0">
            <a:spAutoFit/>
          </a:bodyPr>
          <a:lstStyle/>
          <a:p>
            <a:pPr algn="ctr" defTabSz="812760" fontAlgn="base">
              <a:spcBef>
                <a:spcPct val="0"/>
              </a:spcBef>
              <a:spcAft>
                <a:spcPct val="0"/>
              </a:spcAft>
              <a:defRPr/>
            </a:pPr>
            <a:r>
              <a:rPr lang="en-US" sz="1867" dirty="0">
                <a:solidFill>
                  <a:schemeClr val="bg1"/>
                </a:solidFill>
                <a:latin typeface="CiscoSansTT ExtraLight"/>
                <a:ea typeface="ＭＳ Ｐゴシック" charset="0"/>
              </a:rPr>
              <a:t>Initiate Command and Control</a:t>
            </a:r>
          </a:p>
        </p:txBody>
      </p:sp>
      <p:grpSp>
        <p:nvGrpSpPr>
          <p:cNvPr id="201" name="Group 200"/>
          <p:cNvGrpSpPr/>
          <p:nvPr/>
        </p:nvGrpSpPr>
        <p:grpSpPr>
          <a:xfrm>
            <a:off x="6551655" y="3483040"/>
            <a:ext cx="4739540" cy="1039832"/>
            <a:chOff x="5078614" y="2507591"/>
            <a:chExt cx="3554655" cy="779874"/>
          </a:xfrm>
          <a:solidFill>
            <a:srgbClr val="1175A7"/>
          </a:solidFill>
        </p:grpSpPr>
        <p:sp>
          <p:nvSpPr>
            <p:cNvPr id="202" name="Rounded Rectangle 201"/>
            <p:cNvSpPr/>
            <p:nvPr/>
          </p:nvSpPr>
          <p:spPr>
            <a:xfrm>
              <a:off x="5078614" y="2507591"/>
              <a:ext cx="3554655" cy="779874"/>
            </a:xfrm>
            <a:prstGeom prst="roundRect">
              <a:avLst>
                <a:gd name="adj" fmla="val 50000"/>
              </a:avLst>
            </a:prstGeom>
            <a:grp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03" name="Group 202"/>
            <p:cNvGrpSpPr/>
            <p:nvPr/>
          </p:nvGrpSpPr>
          <p:grpSpPr>
            <a:xfrm>
              <a:off x="5926764" y="2751692"/>
              <a:ext cx="2172690" cy="517474"/>
              <a:chOff x="5926764" y="2799936"/>
              <a:chExt cx="2172690" cy="517474"/>
            </a:xfrm>
            <a:grpFill/>
          </p:grpSpPr>
          <p:sp>
            <p:nvSpPr>
              <p:cNvPr id="204" name="Oval 203"/>
              <p:cNvSpPr/>
              <p:nvPr/>
            </p:nvSpPr>
            <p:spPr>
              <a:xfrm>
                <a:off x="5926764" y="2827320"/>
                <a:ext cx="239115" cy="239115"/>
              </a:xfrm>
              <a:prstGeom prst="ellipse">
                <a:avLst/>
              </a:prstGeom>
              <a:grpFill/>
              <a:ln w="25400" cap="flat" cmpd="sng" algn="ctr">
                <a:noFill/>
                <a:prstDash val="solid"/>
              </a:ln>
              <a:effectLst/>
            </p:spPr>
            <p:txBody>
              <a:bodyPr wrap="none" lIns="0" tIns="0" rIns="0" bIns="0" rtlCol="0" anchor="ctr" anchorCtr="1"/>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rgbClr val="282828"/>
                    </a:solidFill>
                    <a:effectLst/>
                    <a:uLnTx/>
                    <a:uFillTx/>
                    <a:latin typeface="CiscoSansTT ExtraLight"/>
                    <a:ea typeface="+mn-ea"/>
                    <a:cs typeface="+mn-cs"/>
                  </a:rPr>
                  <a:t>src</a:t>
                </a:r>
              </a:p>
            </p:txBody>
          </p:sp>
          <p:sp>
            <p:nvSpPr>
              <p:cNvPr id="205" name="Oval 204"/>
              <p:cNvSpPr/>
              <p:nvPr/>
            </p:nvSpPr>
            <p:spPr>
              <a:xfrm>
                <a:off x="7860339" y="2827320"/>
                <a:ext cx="239115" cy="239115"/>
              </a:xfrm>
              <a:prstGeom prst="ellipse">
                <a:avLst/>
              </a:prstGeom>
              <a:grpFill/>
              <a:ln w="25400" cap="flat" cmpd="sng" algn="ctr">
                <a:noFill/>
                <a:prstDash val="solid"/>
              </a:ln>
              <a:effectLst/>
            </p:spPr>
            <p:txBody>
              <a:bodyPr wrap="none" lIns="0" tIns="0" rIns="0" bIns="0" rtlCol="0" anchor="ctr" anchorCtr="1"/>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rgbClr val="282828"/>
                    </a:solidFill>
                    <a:effectLst/>
                    <a:uLnTx/>
                    <a:uFillTx/>
                    <a:latin typeface="CiscoSansTT ExtraLight"/>
                    <a:ea typeface="+mn-ea"/>
                    <a:cs typeface="+mn-cs"/>
                  </a:rPr>
                  <a:t>dst</a:t>
                </a:r>
              </a:p>
            </p:txBody>
          </p:sp>
          <p:cxnSp>
            <p:nvCxnSpPr>
              <p:cNvPr id="206" name="Straight Connector 205"/>
              <p:cNvCxnSpPr>
                <a:endCxn id="205" idx="2"/>
              </p:cNvCxnSpPr>
              <p:nvPr/>
            </p:nvCxnSpPr>
            <p:spPr>
              <a:xfrm flipV="1">
                <a:off x="6165850" y="2946878"/>
                <a:ext cx="1694489" cy="1426"/>
              </a:xfrm>
              <a:prstGeom prst="line">
                <a:avLst/>
              </a:prstGeom>
              <a:grpFill/>
              <a:ln w="15875" cap="flat" cmpd="sng" algn="ctr">
                <a:solidFill>
                  <a:srgbClr val="FFFFFF"/>
                </a:solidFill>
                <a:prstDash val="solid"/>
              </a:ln>
              <a:effectLst/>
            </p:spPr>
          </p:cxnSp>
          <p:cxnSp>
            <p:nvCxnSpPr>
              <p:cNvPr id="207" name="Straight Connector 206"/>
              <p:cNvCxnSpPr/>
              <p:nvPr/>
            </p:nvCxnSpPr>
            <p:spPr>
              <a:xfrm>
                <a:off x="6224548" y="2865166"/>
                <a:ext cx="0" cy="81711"/>
              </a:xfrm>
              <a:prstGeom prst="line">
                <a:avLst/>
              </a:prstGeom>
              <a:grpFill/>
              <a:ln w="9525" cap="flat" cmpd="sng" algn="ctr">
                <a:solidFill>
                  <a:srgbClr val="FF0000"/>
                </a:solidFill>
                <a:prstDash val="solid"/>
              </a:ln>
              <a:effectLst/>
            </p:spPr>
          </p:cxnSp>
          <p:cxnSp>
            <p:nvCxnSpPr>
              <p:cNvPr id="208" name="Straight Connector 207"/>
              <p:cNvCxnSpPr/>
              <p:nvPr/>
            </p:nvCxnSpPr>
            <p:spPr>
              <a:xfrm>
                <a:off x="6829425" y="2922224"/>
                <a:ext cx="0" cy="24653"/>
              </a:xfrm>
              <a:prstGeom prst="line">
                <a:avLst/>
              </a:prstGeom>
              <a:grpFill/>
              <a:ln w="9525" cap="flat" cmpd="sng" algn="ctr">
                <a:solidFill>
                  <a:srgbClr val="FFFFFF"/>
                </a:solidFill>
                <a:prstDash val="solid"/>
              </a:ln>
              <a:effectLst/>
            </p:spPr>
          </p:cxnSp>
          <p:cxnSp>
            <p:nvCxnSpPr>
              <p:cNvPr id="209" name="Straight Connector 208"/>
              <p:cNvCxnSpPr/>
              <p:nvPr/>
            </p:nvCxnSpPr>
            <p:spPr>
              <a:xfrm>
                <a:off x="7544890" y="2946877"/>
                <a:ext cx="0" cy="271958"/>
              </a:xfrm>
              <a:prstGeom prst="line">
                <a:avLst/>
              </a:prstGeom>
              <a:grpFill/>
              <a:ln w="9525" cap="flat" cmpd="sng" algn="ctr">
                <a:solidFill>
                  <a:srgbClr val="FFFFFF"/>
                </a:solidFill>
                <a:prstDash val="solid"/>
              </a:ln>
              <a:effectLst/>
            </p:spPr>
          </p:cxnSp>
          <p:cxnSp>
            <p:nvCxnSpPr>
              <p:cNvPr id="210" name="Straight Connector 209"/>
              <p:cNvCxnSpPr/>
              <p:nvPr/>
            </p:nvCxnSpPr>
            <p:spPr>
              <a:xfrm>
                <a:off x="7818445" y="2946877"/>
                <a:ext cx="0" cy="52801"/>
              </a:xfrm>
              <a:prstGeom prst="line">
                <a:avLst/>
              </a:prstGeom>
              <a:grpFill/>
              <a:ln w="12700" cap="flat" cmpd="sng" algn="ctr">
                <a:solidFill>
                  <a:srgbClr val="FFFFFF"/>
                </a:solidFill>
                <a:prstDash val="solid"/>
              </a:ln>
              <a:effectLst/>
            </p:spPr>
          </p:cxnSp>
          <p:cxnSp>
            <p:nvCxnSpPr>
              <p:cNvPr id="211" name="Straight Connector 210"/>
              <p:cNvCxnSpPr/>
              <p:nvPr/>
            </p:nvCxnSpPr>
            <p:spPr>
              <a:xfrm>
                <a:off x="6468392" y="2946877"/>
                <a:ext cx="0" cy="370533"/>
              </a:xfrm>
              <a:prstGeom prst="line">
                <a:avLst/>
              </a:prstGeom>
              <a:grpFill/>
              <a:ln w="12700" cap="flat" cmpd="sng" algn="ctr">
                <a:solidFill>
                  <a:srgbClr val="FF0000"/>
                </a:solidFill>
                <a:prstDash val="solid"/>
              </a:ln>
              <a:effectLst/>
            </p:spPr>
          </p:cxnSp>
          <p:cxnSp>
            <p:nvCxnSpPr>
              <p:cNvPr id="212" name="Straight Connector 211"/>
              <p:cNvCxnSpPr/>
              <p:nvPr/>
            </p:nvCxnSpPr>
            <p:spPr>
              <a:xfrm>
                <a:off x="6531277" y="2897572"/>
                <a:ext cx="0" cy="49305"/>
              </a:xfrm>
              <a:prstGeom prst="line">
                <a:avLst/>
              </a:prstGeom>
              <a:grpFill/>
              <a:ln w="9525" cap="flat" cmpd="sng" algn="ctr">
                <a:solidFill>
                  <a:srgbClr val="FF0000"/>
                </a:solidFill>
                <a:prstDash val="solid"/>
              </a:ln>
              <a:effectLst/>
            </p:spPr>
          </p:cxnSp>
          <p:cxnSp>
            <p:nvCxnSpPr>
              <p:cNvPr id="213" name="Straight Connector 212"/>
              <p:cNvCxnSpPr/>
              <p:nvPr/>
            </p:nvCxnSpPr>
            <p:spPr>
              <a:xfrm>
                <a:off x="6796574" y="2799936"/>
                <a:ext cx="0" cy="146941"/>
              </a:xfrm>
              <a:prstGeom prst="line">
                <a:avLst/>
              </a:prstGeom>
              <a:grpFill/>
              <a:ln w="9525" cap="flat" cmpd="sng" algn="ctr">
                <a:solidFill>
                  <a:srgbClr val="FFFFFF"/>
                </a:solidFill>
                <a:prstDash val="solid"/>
              </a:ln>
              <a:effectLst/>
            </p:spPr>
          </p:cxnSp>
          <p:cxnSp>
            <p:nvCxnSpPr>
              <p:cNvPr id="214" name="Straight Connector 213"/>
              <p:cNvCxnSpPr/>
              <p:nvPr/>
            </p:nvCxnSpPr>
            <p:spPr>
              <a:xfrm>
                <a:off x="6761078" y="2950373"/>
                <a:ext cx="0" cy="78689"/>
              </a:xfrm>
              <a:prstGeom prst="line">
                <a:avLst/>
              </a:prstGeom>
              <a:grpFill/>
              <a:ln w="9525" cap="flat" cmpd="sng" algn="ctr">
                <a:solidFill>
                  <a:srgbClr val="FF0000"/>
                </a:solidFill>
                <a:prstDash val="solid"/>
              </a:ln>
              <a:effectLst/>
            </p:spPr>
          </p:cxnSp>
        </p:grpSp>
      </p:grpSp>
      <p:sp>
        <p:nvSpPr>
          <p:cNvPr id="215" name="TextBox 214"/>
          <p:cNvSpPr txBox="1"/>
          <p:nvPr/>
        </p:nvSpPr>
        <p:spPr>
          <a:xfrm>
            <a:off x="7505974" y="5126823"/>
            <a:ext cx="2830903" cy="287323"/>
          </a:xfrm>
          <a:prstGeom prst="rect">
            <a:avLst/>
          </a:prstGeom>
          <a:noFill/>
        </p:spPr>
        <p:txBody>
          <a:bodyPr wrap="none" lIns="0" tIns="0" rIns="0" bIns="0" rtlCol="0" anchor="t" anchorCtr="0">
            <a:spAutoFit/>
          </a:bodyPr>
          <a:lstStyle/>
          <a:p>
            <a:pPr algn="ctr" defTabSz="812760" fontAlgn="base">
              <a:spcBef>
                <a:spcPct val="0"/>
              </a:spcBef>
              <a:spcAft>
                <a:spcPct val="0"/>
              </a:spcAft>
              <a:defRPr/>
            </a:pPr>
            <a:r>
              <a:rPr lang="en-US" sz="1867" dirty="0">
                <a:solidFill>
                  <a:schemeClr val="bg1"/>
                </a:solidFill>
                <a:latin typeface="CiscoSansTT ExtraLight"/>
                <a:ea typeface="ＭＳ Ｐゴシック" charset="0"/>
              </a:rPr>
              <a:t>Exfiltration and Keylogging</a:t>
            </a:r>
          </a:p>
        </p:txBody>
      </p:sp>
      <p:grpSp>
        <p:nvGrpSpPr>
          <p:cNvPr id="216" name="Group 215"/>
          <p:cNvGrpSpPr/>
          <p:nvPr/>
        </p:nvGrpSpPr>
        <p:grpSpPr>
          <a:xfrm>
            <a:off x="6551655" y="5512134"/>
            <a:ext cx="4739540" cy="1039832"/>
            <a:chOff x="5078614" y="3732105"/>
            <a:chExt cx="3554655" cy="779874"/>
          </a:xfrm>
          <a:solidFill>
            <a:srgbClr val="1175A7"/>
          </a:solidFill>
        </p:grpSpPr>
        <p:sp>
          <p:nvSpPr>
            <p:cNvPr id="217" name="Rounded Rectangle 216"/>
            <p:cNvSpPr/>
            <p:nvPr/>
          </p:nvSpPr>
          <p:spPr>
            <a:xfrm>
              <a:off x="5078614" y="3732105"/>
              <a:ext cx="3554655" cy="779874"/>
            </a:xfrm>
            <a:prstGeom prst="roundRect">
              <a:avLst>
                <a:gd name="adj" fmla="val 50000"/>
              </a:avLst>
            </a:prstGeom>
            <a:grp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18" name="Group 217"/>
            <p:cNvGrpSpPr/>
            <p:nvPr/>
          </p:nvGrpSpPr>
          <p:grpSpPr>
            <a:xfrm>
              <a:off x="5926764" y="3848644"/>
              <a:ext cx="2172690" cy="648918"/>
              <a:chOff x="5926764" y="3922879"/>
              <a:chExt cx="2172690" cy="648918"/>
            </a:xfrm>
            <a:grpFill/>
          </p:grpSpPr>
          <p:sp>
            <p:nvSpPr>
              <p:cNvPr id="219" name="Oval 218"/>
              <p:cNvSpPr/>
              <p:nvPr/>
            </p:nvSpPr>
            <p:spPr>
              <a:xfrm>
                <a:off x="5926764" y="4076720"/>
                <a:ext cx="239115" cy="239115"/>
              </a:xfrm>
              <a:prstGeom prst="ellipse">
                <a:avLst/>
              </a:prstGeom>
              <a:grpFill/>
              <a:ln w="25400" cap="flat" cmpd="sng" algn="ctr">
                <a:noFill/>
                <a:prstDash val="solid"/>
              </a:ln>
              <a:effectLst/>
            </p:spPr>
            <p:txBody>
              <a:bodyPr wrap="none" lIns="0" tIns="0" rIns="0" bIns="0" rtlCol="0" anchor="ctr" anchorCtr="1"/>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rgbClr val="282828"/>
                    </a:solidFill>
                    <a:effectLst/>
                    <a:uLnTx/>
                    <a:uFillTx/>
                    <a:latin typeface="CiscoSansTT ExtraLight"/>
                    <a:ea typeface="+mn-ea"/>
                    <a:cs typeface="+mn-cs"/>
                  </a:rPr>
                  <a:t>src</a:t>
                </a:r>
              </a:p>
            </p:txBody>
          </p:sp>
          <p:sp>
            <p:nvSpPr>
              <p:cNvPr id="220" name="Oval 219"/>
              <p:cNvSpPr/>
              <p:nvPr/>
            </p:nvSpPr>
            <p:spPr>
              <a:xfrm>
                <a:off x="7860339" y="4076720"/>
                <a:ext cx="239115" cy="239115"/>
              </a:xfrm>
              <a:prstGeom prst="ellipse">
                <a:avLst/>
              </a:prstGeom>
              <a:grpFill/>
              <a:ln w="25400" cap="flat" cmpd="sng" algn="ctr">
                <a:noFill/>
                <a:prstDash val="solid"/>
              </a:ln>
              <a:effectLst/>
            </p:spPr>
            <p:txBody>
              <a:bodyPr wrap="none" lIns="0" tIns="0" rIns="0" bIns="0" rtlCol="0" anchor="ctr" anchorCtr="1"/>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933" b="0" i="0" u="none" strike="noStrike" kern="0" cap="none" spc="0" normalizeH="0" baseline="0" noProof="0" dirty="0">
                    <a:ln>
                      <a:noFill/>
                    </a:ln>
                    <a:solidFill>
                      <a:srgbClr val="282828"/>
                    </a:solidFill>
                    <a:effectLst/>
                    <a:uLnTx/>
                    <a:uFillTx/>
                    <a:latin typeface="CiscoSansTT ExtraLight"/>
                    <a:ea typeface="+mn-ea"/>
                    <a:cs typeface="+mn-cs"/>
                  </a:rPr>
                  <a:t>dst</a:t>
                </a:r>
              </a:p>
            </p:txBody>
          </p:sp>
          <p:cxnSp>
            <p:nvCxnSpPr>
              <p:cNvPr id="221" name="Straight Connector 220"/>
              <p:cNvCxnSpPr/>
              <p:nvPr/>
            </p:nvCxnSpPr>
            <p:spPr>
              <a:xfrm>
                <a:off x="6215745" y="4114597"/>
                <a:ext cx="0" cy="87632"/>
              </a:xfrm>
              <a:prstGeom prst="line">
                <a:avLst/>
              </a:prstGeom>
              <a:grpFill/>
              <a:ln w="12700" cap="flat" cmpd="sng" algn="ctr">
                <a:solidFill>
                  <a:srgbClr val="E3241B"/>
                </a:solidFill>
                <a:prstDash val="solid"/>
              </a:ln>
              <a:effectLst/>
            </p:spPr>
          </p:cxnSp>
          <p:cxnSp>
            <p:nvCxnSpPr>
              <p:cNvPr id="222" name="Straight Connector 221"/>
              <p:cNvCxnSpPr/>
              <p:nvPr/>
            </p:nvCxnSpPr>
            <p:spPr>
              <a:xfrm>
                <a:off x="6298371" y="4158413"/>
                <a:ext cx="0" cy="43816"/>
              </a:xfrm>
              <a:prstGeom prst="line">
                <a:avLst/>
              </a:prstGeom>
              <a:grpFill/>
              <a:ln w="12700" cap="flat" cmpd="sng" algn="ctr">
                <a:solidFill>
                  <a:srgbClr val="E3241B"/>
                </a:solidFill>
                <a:prstDash val="solid"/>
              </a:ln>
              <a:effectLst/>
            </p:spPr>
          </p:cxnSp>
          <p:cxnSp>
            <p:nvCxnSpPr>
              <p:cNvPr id="223" name="Straight Connector 222"/>
              <p:cNvCxnSpPr/>
              <p:nvPr/>
            </p:nvCxnSpPr>
            <p:spPr>
              <a:xfrm>
                <a:off x="6281845" y="4202431"/>
                <a:ext cx="0" cy="369366"/>
              </a:xfrm>
              <a:prstGeom prst="line">
                <a:avLst/>
              </a:prstGeom>
              <a:grpFill/>
              <a:ln w="12700" cap="flat" cmpd="sng" algn="ctr">
                <a:solidFill>
                  <a:srgbClr val="E3241B"/>
                </a:solidFill>
                <a:prstDash val="solid"/>
              </a:ln>
              <a:effectLst/>
            </p:spPr>
          </p:cxnSp>
          <p:cxnSp>
            <p:nvCxnSpPr>
              <p:cNvPr id="224" name="Straight Connector 223"/>
              <p:cNvCxnSpPr/>
              <p:nvPr/>
            </p:nvCxnSpPr>
            <p:spPr>
              <a:xfrm>
                <a:off x="6392013" y="4202431"/>
                <a:ext cx="0" cy="104110"/>
              </a:xfrm>
              <a:prstGeom prst="line">
                <a:avLst/>
              </a:prstGeom>
              <a:grpFill/>
              <a:ln w="12700" cap="flat" cmpd="sng" algn="ctr">
                <a:solidFill>
                  <a:srgbClr val="E3241B"/>
                </a:solidFill>
                <a:prstDash val="solid"/>
              </a:ln>
              <a:effectLst/>
            </p:spPr>
          </p:cxnSp>
          <p:cxnSp>
            <p:nvCxnSpPr>
              <p:cNvPr id="225" name="Straight Connector 224"/>
              <p:cNvCxnSpPr/>
              <p:nvPr/>
            </p:nvCxnSpPr>
            <p:spPr>
              <a:xfrm>
                <a:off x="6761078" y="4197927"/>
                <a:ext cx="0" cy="242875"/>
              </a:xfrm>
              <a:prstGeom prst="line">
                <a:avLst/>
              </a:prstGeom>
              <a:grpFill/>
              <a:ln w="12700" cap="flat" cmpd="sng" algn="ctr">
                <a:solidFill>
                  <a:srgbClr val="005073">
                    <a:lumMod val="50000"/>
                  </a:srgbClr>
                </a:solidFill>
                <a:prstDash val="solid"/>
              </a:ln>
              <a:effectLst/>
            </p:spPr>
          </p:cxnSp>
          <p:cxnSp>
            <p:nvCxnSpPr>
              <p:cNvPr id="226" name="Straight Connector 225"/>
              <p:cNvCxnSpPr/>
              <p:nvPr/>
            </p:nvCxnSpPr>
            <p:spPr>
              <a:xfrm>
                <a:off x="6529491" y="3922879"/>
                <a:ext cx="0" cy="274840"/>
              </a:xfrm>
              <a:prstGeom prst="line">
                <a:avLst/>
              </a:prstGeom>
              <a:grpFill/>
              <a:ln w="63500" cap="flat" cmpd="sng" algn="ctr">
                <a:solidFill>
                  <a:srgbClr val="005073">
                    <a:lumMod val="50000"/>
                  </a:srgbClr>
                </a:solidFill>
                <a:prstDash val="solid"/>
              </a:ln>
              <a:effectLst/>
            </p:spPr>
          </p:cxnSp>
          <p:cxnSp>
            <p:nvCxnSpPr>
              <p:cNvPr id="227" name="Straight Connector 226"/>
              <p:cNvCxnSpPr/>
              <p:nvPr/>
            </p:nvCxnSpPr>
            <p:spPr>
              <a:xfrm flipV="1">
                <a:off x="6165850" y="4196278"/>
                <a:ext cx="1694489" cy="1426"/>
              </a:xfrm>
              <a:prstGeom prst="line">
                <a:avLst/>
              </a:prstGeom>
              <a:grpFill/>
              <a:ln w="19050" cap="flat" cmpd="sng" algn="ctr">
                <a:solidFill>
                  <a:srgbClr val="FFFFFF"/>
                </a:solidFill>
                <a:prstDash val="solid"/>
              </a:ln>
              <a:effectLst/>
            </p:spPr>
          </p:cxnSp>
          <p:cxnSp>
            <p:nvCxnSpPr>
              <p:cNvPr id="228" name="Straight Connector 227"/>
              <p:cNvCxnSpPr/>
              <p:nvPr/>
            </p:nvCxnSpPr>
            <p:spPr>
              <a:xfrm>
                <a:off x="6796574" y="4180321"/>
                <a:ext cx="0" cy="15956"/>
              </a:xfrm>
              <a:prstGeom prst="line">
                <a:avLst/>
              </a:prstGeom>
              <a:grpFill/>
              <a:ln w="12700" cap="flat" cmpd="sng" algn="ctr">
                <a:solidFill>
                  <a:srgbClr val="005073">
                    <a:lumMod val="50000"/>
                  </a:srgbClr>
                </a:solidFill>
                <a:prstDash val="solid"/>
              </a:ln>
              <a:effectLst/>
            </p:spPr>
          </p:cxnSp>
          <p:cxnSp>
            <p:nvCxnSpPr>
              <p:cNvPr id="229" name="Straight Connector 228"/>
              <p:cNvCxnSpPr/>
              <p:nvPr/>
            </p:nvCxnSpPr>
            <p:spPr>
              <a:xfrm>
                <a:off x="6856449" y="4196277"/>
                <a:ext cx="0" cy="33386"/>
              </a:xfrm>
              <a:prstGeom prst="line">
                <a:avLst/>
              </a:prstGeom>
              <a:grpFill/>
              <a:ln w="12700" cap="flat" cmpd="sng" algn="ctr">
                <a:solidFill>
                  <a:srgbClr val="FFFFFF"/>
                </a:solidFill>
                <a:prstDash val="solid"/>
              </a:ln>
              <a:effectLst/>
            </p:spPr>
          </p:cxnSp>
        </p:grpSp>
      </p:grpSp>
      <p:pic>
        <p:nvPicPr>
          <p:cNvPr id="230" name="Picture 229">
            <a:extLst>
              <a:ext uri="{FF2B5EF4-FFF2-40B4-BE49-F238E27FC236}">
                <a16:creationId xmlns:a16="http://schemas.microsoft.com/office/drawing/2014/main" id="{A28444A3-FCFF-4CEA-A569-220BC693C1DE}"/>
              </a:ext>
            </a:extLst>
          </p:cNvPr>
          <p:cNvPicPr>
            <a:picLocks noChangeAspect="1"/>
          </p:cNvPicPr>
          <p:nvPr/>
        </p:nvPicPr>
        <p:blipFill>
          <a:blip r:embed="rId2"/>
          <a:stretch>
            <a:fillRect/>
          </a:stretch>
        </p:blipFill>
        <p:spPr>
          <a:xfrm>
            <a:off x="6723797" y="3656271"/>
            <a:ext cx="692987" cy="693371"/>
          </a:xfrm>
          <a:prstGeom prst="rect">
            <a:avLst/>
          </a:prstGeom>
          <a:noFill/>
        </p:spPr>
      </p:pic>
      <p:pic>
        <p:nvPicPr>
          <p:cNvPr id="231" name="Picture 230">
            <a:extLst>
              <a:ext uri="{FF2B5EF4-FFF2-40B4-BE49-F238E27FC236}">
                <a16:creationId xmlns:a16="http://schemas.microsoft.com/office/drawing/2014/main" id="{A28444A3-FCFF-4CEA-A569-220BC693C1DE}"/>
              </a:ext>
            </a:extLst>
          </p:cNvPr>
          <p:cNvPicPr>
            <a:picLocks noChangeAspect="1"/>
          </p:cNvPicPr>
          <p:nvPr/>
        </p:nvPicPr>
        <p:blipFill>
          <a:blip r:embed="rId2"/>
          <a:stretch>
            <a:fillRect/>
          </a:stretch>
        </p:blipFill>
        <p:spPr>
          <a:xfrm>
            <a:off x="6723797" y="5675589"/>
            <a:ext cx="692987" cy="693371"/>
          </a:xfrm>
          <a:prstGeom prst="rect">
            <a:avLst/>
          </a:prstGeom>
          <a:noFill/>
        </p:spPr>
      </p:pic>
      <p:grpSp>
        <p:nvGrpSpPr>
          <p:cNvPr id="232" name="Group 231"/>
          <p:cNvGrpSpPr>
            <a:grpSpLocks noChangeAspect="1"/>
          </p:cNvGrpSpPr>
          <p:nvPr/>
        </p:nvGrpSpPr>
        <p:grpSpPr>
          <a:xfrm>
            <a:off x="11097729" y="1713465"/>
            <a:ext cx="577369" cy="567851"/>
            <a:chOff x="6333580" y="2334557"/>
            <a:chExt cx="545984" cy="536983"/>
          </a:xfrm>
        </p:grpSpPr>
        <p:sp>
          <p:nvSpPr>
            <p:cNvPr id="233" name="Freeform 251"/>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6EBE4A"/>
            </a:solidFill>
            <a:ln>
              <a:solidFill>
                <a:srgbClr val="6EBE4A"/>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34" name="Freeform 256"/>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6EBE4A"/>
            </a:solidFill>
            <a:ln>
              <a:solidFill>
                <a:srgbClr val="6EBE4A"/>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35" name="Freeform 260"/>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236" name="Group 235">
            <a:extLst>
              <a:ext uri="{FF2B5EF4-FFF2-40B4-BE49-F238E27FC236}">
                <a16:creationId xmlns:a16="http://schemas.microsoft.com/office/drawing/2014/main" id="{0227EAC8-4C65-4468-9122-4A6EBC3A56A9}"/>
              </a:ext>
            </a:extLst>
          </p:cNvPr>
          <p:cNvGrpSpPr/>
          <p:nvPr/>
        </p:nvGrpSpPr>
        <p:grpSpPr>
          <a:xfrm>
            <a:off x="10984587" y="3611178"/>
            <a:ext cx="803652" cy="694028"/>
            <a:chOff x="3859466" y="1735167"/>
            <a:chExt cx="1421332" cy="1227452"/>
          </a:xfrm>
        </p:grpSpPr>
        <p:sp>
          <p:nvSpPr>
            <p:cNvPr id="237" name="Freeform 45">
              <a:extLst>
                <a:ext uri="{FF2B5EF4-FFF2-40B4-BE49-F238E27FC236}">
                  <a16:creationId xmlns:a16="http://schemas.microsoft.com/office/drawing/2014/main" id="{68EE6B71-899B-42C1-8A13-6C82634312DB}"/>
                </a:ext>
              </a:extLst>
            </p:cNvPr>
            <p:cNvSpPr>
              <a:spLocks/>
            </p:cNvSpPr>
            <p:nvPr/>
          </p:nvSpPr>
          <p:spPr bwMode="auto">
            <a:xfrm>
              <a:off x="3859466" y="1735167"/>
              <a:ext cx="1421332" cy="1227452"/>
            </a:xfrm>
            <a:custGeom>
              <a:avLst/>
              <a:gdLst>
                <a:gd name="T0" fmla="*/ 218 w 449"/>
                <a:gd name="T1" fmla="*/ 5 h 388"/>
                <a:gd name="T2" fmla="*/ 3 w 449"/>
                <a:gd name="T3" fmla="*/ 376 h 388"/>
                <a:gd name="T4" fmla="*/ 10 w 449"/>
                <a:gd name="T5" fmla="*/ 388 h 388"/>
                <a:gd name="T6" fmla="*/ 439 w 449"/>
                <a:gd name="T7" fmla="*/ 388 h 388"/>
                <a:gd name="T8" fmla="*/ 446 w 449"/>
                <a:gd name="T9" fmla="*/ 376 h 388"/>
                <a:gd name="T10" fmla="*/ 231 w 449"/>
                <a:gd name="T11" fmla="*/ 5 h 388"/>
                <a:gd name="T12" fmla="*/ 218 w 449"/>
                <a:gd name="T13" fmla="*/ 5 h 388"/>
              </a:gdLst>
              <a:ahLst/>
              <a:cxnLst>
                <a:cxn ang="0">
                  <a:pos x="T0" y="T1"/>
                </a:cxn>
                <a:cxn ang="0">
                  <a:pos x="T2" y="T3"/>
                </a:cxn>
                <a:cxn ang="0">
                  <a:pos x="T4" y="T5"/>
                </a:cxn>
                <a:cxn ang="0">
                  <a:pos x="T6" y="T7"/>
                </a:cxn>
                <a:cxn ang="0">
                  <a:pos x="T8" y="T9"/>
                </a:cxn>
                <a:cxn ang="0">
                  <a:pos x="T10" y="T11"/>
                </a:cxn>
                <a:cxn ang="0">
                  <a:pos x="T12" y="T13"/>
                </a:cxn>
              </a:cxnLst>
              <a:rect l="0" t="0" r="r" b="b"/>
              <a:pathLst>
                <a:path w="449" h="388">
                  <a:moveTo>
                    <a:pt x="218" y="5"/>
                  </a:moveTo>
                  <a:cubicBezTo>
                    <a:pt x="3" y="376"/>
                    <a:pt x="3" y="376"/>
                    <a:pt x="3" y="376"/>
                  </a:cubicBezTo>
                  <a:cubicBezTo>
                    <a:pt x="0" y="381"/>
                    <a:pt x="4" y="388"/>
                    <a:pt x="10" y="388"/>
                  </a:cubicBezTo>
                  <a:cubicBezTo>
                    <a:pt x="439" y="388"/>
                    <a:pt x="439" y="388"/>
                    <a:pt x="439" y="388"/>
                  </a:cubicBezTo>
                  <a:cubicBezTo>
                    <a:pt x="445" y="388"/>
                    <a:pt x="449" y="381"/>
                    <a:pt x="446" y="376"/>
                  </a:cubicBezTo>
                  <a:cubicBezTo>
                    <a:pt x="231" y="5"/>
                    <a:pt x="231" y="5"/>
                    <a:pt x="231" y="5"/>
                  </a:cubicBezTo>
                  <a:cubicBezTo>
                    <a:pt x="228" y="0"/>
                    <a:pt x="221" y="0"/>
                    <a:pt x="218" y="5"/>
                  </a:cubicBezTo>
                  <a:close/>
                </a:path>
              </a:pathLst>
            </a:custGeom>
            <a:solidFill>
              <a:srgbClr val="FA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8" name="Oval 47">
              <a:extLst>
                <a:ext uri="{FF2B5EF4-FFF2-40B4-BE49-F238E27FC236}">
                  <a16:creationId xmlns:a16="http://schemas.microsoft.com/office/drawing/2014/main" id="{CE0D2BCA-E7CD-4976-9A7E-960AA408F196}"/>
                </a:ext>
              </a:extLst>
            </p:cNvPr>
            <p:cNvSpPr>
              <a:spLocks noChangeArrowheads="1"/>
            </p:cNvSpPr>
            <p:nvPr/>
          </p:nvSpPr>
          <p:spPr bwMode="auto">
            <a:xfrm>
              <a:off x="4270691" y="2210574"/>
              <a:ext cx="608240" cy="608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9" name="Freeform 46">
              <a:extLst>
                <a:ext uri="{FF2B5EF4-FFF2-40B4-BE49-F238E27FC236}">
                  <a16:creationId xmlns:a16="http://schemas.microsoft.com/office/drawing/2014/main" id="{E904BBF6-ACC3-4501-B74C-B099200E7183}"/>
                </a:ext>
              </a:extLst>
            </p:cNvPr>
            <p:cNvSpPr>
              <a:spLocks noEditPoints="1"/>
            </p:cNvSpPr>
            <p:nvPr/>
          </p:nvSpPr>
          <p:spPr bwMode="auto">
            <a:xfrm>
              <a:off x="4239201" y="2181756"/>
              <a:ext cx="671221" cy="665873"/>
            </a:xfrm>
            <a:custGeom>
              <a:avLst/>
              <a:gdLst>
                <a:gd name="T0" fmla="*/ 0 w 212"/>
                <a:gd name="T1" fmla="*/ 106 h 211"/>
                <a:gd name="T2" fmla="*/ 106 w 212"/>
                <a:gd name="T3" fmla="*/ 0 h 211"/>
                <a:gd name="T4" fmla="*/ 212 w 212"/>
                <a:gd name="T5" fmla="*/ 106 h 211"/>
                <a:gd name="T6" fmla="*/ 106 w 212"/>
                <a:gd name="T7" fmla="*/ 211 h 211"/>
                <a:gd name="T8" fmla="*/ 0 w 212"/>
                <a:gd name="T9" fmla="*/ 106 h 211"/>
                <a:gd name="T10" fmla="*/ 20 w 212"/>
                <a:gd name="T11" fmla="*/ 106 h 211"/>
                <a:gd name="T12" fmla="*/ 106 w 212"/>
                <a:gd name="T13" fmla="*/ 192 h 211"/>
                <a:gd name="T14" fmla="*/ 192 w 212"/>
                <a:gd name="T15" fmla="*/ 106 h 211"/>
                <a:gd name="T16" fmla="*/ 106 w 212"/>
                <a:gd name="T17" fmla="*/ 19 h 211"/>
                <a:gd name="T18" fmla="*/ 20 w 212"/>
                <a:gd name="T19"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1">
                  <a:moveTo>
                    <a:pt x="0" y="106"/>
                  </a:moveTo>
                  <a:cubicBezTo>
                    <a:pt x="0" y="47"/>
                    <a:pt x="48" y="0"/>
                    <a:pt x="106" y="0"/>
                  </a:cubicBezTo>
                  <a:cubicBezTo>
                    <a:pt x="165" y="0"/>
                    <a:pt x="212" y="47"/>
                    <a:pt x="212" y="106"/>
                  </a:cubicBezTo>
                  <a:cubicBezTo>
                    <a:pt x="212" y="164"/>
                    <a:pt x="165" y="211"/>
                    <a:pt x="106" y="211"/>
                  </a:cubicBezTo>
                  <a:cubicBezTo>
                    <a:pt x="48" y="211"/>
                    <a:pt x="0" y="164"/>
                    <a:pt x="0" y="106"/>
                  </a:cubicBezTo>
                  <a:close/>
                  <a:moveTo>
                    <a:pt x="20" y="106"/>
                  </a:moveTo>
                  <a:cubicBezTo>
                    <a:pt x="20" y="153"/>
                    <a:pt x="59" y="192"/>
                    <a:pt x="106" y="192"/>
                  </a:cubicBezTo>
                  <a:cubicBezTo>
                    <a:pt x="154" y="192"/>
                    <a:pt x="192" y="153"/>
                    <a:pt x="192" y="106"/>
                  </a:cubicBezTo>
                  <a:cubicBezTo>
                    <a:pt x="192" y="58"/>
                    <a:pt x="154" y="19"/>
                    <a:pt x="106" y="19"/>
                  </a:cubicBezTo>
                  <a:cubicBezTo>
                    <a:pt x="59" y="19"/>
                    <a:pt x="20" y="58"/>
                    <a:pt x="20" y="106"/>
                  </a:cubicBezTo>
                  <a:close/>
                </a:path>
              </a:pathLst>
            </a:cu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0" name="Freeform 48">
              <a:extLst>
                <a:ext uri="{FF2B5EF4-FFF2-40B4-BE49-F238E27FC236}">
                  <a16:creationId xmlns:a16="http://schemas.microsoft.com/office/drawing/2014/main" id="{B32B1BAF-DB96-420D-9445-4CD6A9D38831}"/>
                </a:ext>
              </a:extLst>
            </p:cNvPr>
            <p:cNvSpPr>
              <a:spLocks/>
            </p:cNvSpPr>
            <p:nvPr/>
          </p:nvSpPr>
          <p:spPr bwMode="auto">
            <a:xfrm>
              <a:off x="4538211" y="2309778"/>
              <a:ext cx="63845" cy="276602"/>
            </a:xfrm>
            <a:custGeom>
              <a:avLst/>
              <a:gdLst>
                <a:gd name="T0" fmla="*/ 0 w 18"/>
                <a:gd name="T1" fmla="*/ 9 h 85"/>
                <a:gd name="T2" fmla="*/ 9 w 18"/>
                <a:gd name="T3" fmla="*/ 0 h 85"/>
                <a:gd name="T4" fmla="*/ 9 w 18"/>
                <a:gd name="T5" fmla="*/ 0 h 85"/>
                <a:gd name="T6" fmla="*/ 18 w 18"/>
                <a:gd name="T7" fmla="*/ 9 h 85"/>
                <a:gd name="T8" fmla="*/ 18 w 18"/>
                <a:gd name="T9" fmla="*/ 76 h 85"/>
                <a:gd name="T10" fmla="*/ 9 w 18"/>
                <a:gd name="T11" fmla="*/ 85 h 85"/>
                <a:gd name="T12" fmla="*/ 9 w 18"/>
                <a:gd name="T13" fmla="*/ 85 h 85"/>
                <a:gd name="T14" fmla="*/ 0 w 18"/>
                <a:gd name="T15" fmla="*/ 76 h 85"/>
                <a:gd name="T16" fmla="*/ 0 w 18"/>
                <a:gd name="T17"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5">
                  <a:moveTo>
                    <a:pt x="0" y="9"/>
                  </a:moveTo>
                  <a:cubicBezTo>
                    <a:pt x="0" y="4"/>
                    <a:pt x="4" y="0"/>
                    <a:pt x="9" y="0"/>
                  </a:cubicBezTo>
                  <a:cubicBezTo>
                    <a:pt x="9" y="0"/>
                    <a:pt x="9" y="0"/>
                    <a:pt x="9" y="0"/>
                  </a:cubicBezTo>
                  <a:cubicBezTo>
                    <a:pt x="14" y="0"/>
                    <a:pt x="18" y="4"/>
                    <a:pt x="18" y="9"/>
                  </a:cubicBezTo>
                  <a:cubicBezTo>
                    <a:pt x="18" y="76"/>
                    <a:pt x="18" y="76"/>
                    <a:pt x="18" y="76"/>
                  </a:cubicBezTo>
                  <a:cubicBezTo>
                    <a:pt x="18" y="81"/>
                    <a:pt x="14" y="85"/>
                    <a:pt x="9" y="85"/>
                  </a:cubicBezTo>
                  <a:cubicBezTo>
                    <a:pt x="9" y="85"/>
                    <a:pt x="9" y="85"/>
                    <a:pt x="9" y="85"/>
                  </a:cubicBezTo>
                  <a:cubicBezTo>
                    <a:pt x="4" y="85"/>
                    <a:pt x="0" y="81"/>
                    <a:pt x="0" y="76"/>
                  </a:cubicBezTo>
                  <a:lnTo>
                    <a:pt x="0" y="9"/>
                  </a:lnTo>
                  <a:close/>
                </a:path>
              </a:pathLst>
            </a:cu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1" name="Oval 49">
              <a:extLst>
                <a:ext uri="{FF2B5EF4-FFF2-40B4-BE49-F238E27FC236}">
                  <a16:creationId xmlns:a16="http://schemas.microsoft.com/office/drawing/2014/main" id="{01B2779E-4F26-4199-AF1B-AEA537DCA14B}"/>
                </a:ext>
              </a:extLst>
            </p:cNvPr>
            <p:cNvSpPr>
              <a:spLocks noChangeArrowheads="1"/>
            </p:cNvSpPr>
            <p:nvPr/>
          </p:nvSpPr>
          <p:spPr bwMode="auto">
            <a:xfrm>
              <a:off x="4535199" y="2633285"/>
              <a:ext cx="66855" cy="65518"/>
            </a:xfrm>
            <a:prstGeom prst="ellipse">
              <a:avLst/>
            </a:pr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nvGrpSpPr>
          <p:cNvPr id="242" name="Group 241">
            <a:extLst>
              <a:ext uri="{FF2B5EF4-FFF2-40B4-BE49-F238E27FC236}">
                <a16:creationId xmlns:a16="http://schemas.microsoft.com/office/drawing/2014/main" id="{0227EAC8-4C65-4468-9122-4A6EBC3A56A9}"/>
              </a:ext>
            </a:extLst>
          </p:cNvPr>
          <p:cNvGrpSpPr/>
          <p:nvPr/>
        </p:nvGrpSpPr>
        <p:grpSpPr>
          <a:xfrm>
            <a:off x="10984587" y="5640272"/>
            <a:ext cx="803652" cy="694028"/>
            <a:chOff x="3859466" y="1735167"/>
            <a:chExt cx="1421332" cy="1227452"/>
          </a:xfrm>
        </p:grpSpPr>
        <p:sp>
          <p:nvSpPr>
            <p:cNvPr id="243" name="Freeform 45">
              <a:extLst>
                <a:ext uri="{FF2B5EF4-FFF2-40B4-BE49-F238E27FC236}">
                  <a16:creationId xmlns:a16="http://schemas.microsoft.com/office/drawing/2014/main" id="{68EE6B71-899B-42C1-8A13-6C82634312DB}"/>
                </a:ext>
              </a:extLst>
            </p:cNvPr>
            <p:cNvSpPr>
              <a:spLocks/>
            </p:cNvSpPr>
            <p:nvPr/>
          </p:nvSpPr>
          <p:spPr bwMode="auto">
            <a:xfrm>
              <a:off x="3859466" y="1735167"/>
              <a:ext cx="1421332" cy="1227452"/>
            </a:xfrm>
            <a:custGeom>
              <a:avLst/>
              <a:gdLst>
                <a:gd name="T0" fmla="*/ 218 w 449"/>
                <a:gd name="T1" fmla="*/ 5 h 388"/>
                <a:gd name="T2" fmla="*/ 3 w 449"/>
                <a:gd name="T3" fmla="*/ 376 h 388"/>
                <a:gd name="T4" fmla="*/ 10 w 449"/>
                <a:gd name="T5" fmla="*/ 388 h 388"/>
                <a:gd name="T6" fmla="*/ 439 w 449"/>
                <a:gd name="T7" fmla="*/ 388 h 388"/>
                <a:gd name="T8" fmla="*/ 446 w 449"/>
                <a:gd name="T9" fmla="*/ 376 h 388"/>
                <a:gd name="T10" fmla="*/ 231 w 449"/>
                <a:gd name="T11" fmla="*/ 5 h 388"/>
                <a:gd name="T12" fmla="*/ 218 w 449"/>
                <a:gd name="T13" fmla="*/ 5 h 388"/>
              </a:gdLst>
              <a:ahLst/>
              <a:cxnLst>
                <a:cxn ang="0">
                  <a:pos x="T0" y="T1"/>
                </a:cxn>
                <a:cxn ang="0">
                  <a:pos x="T2" y="T3"/>
                </a:cxn>
                <a:cxn ang="0">
                  <a:pos x="T4" y="T5"/>
                </a:cxn>
                <a:cxn ang="0">
                  <a:pos x="T6" y="T7"/>
                </a:cxn>
                <a:cxn ang="0">
                  <a:pos x="T8" y="T9"/>
                </a:cxn>
                <a:cxn ang="0">
                  <a:pos x="T10" y="T11"/>
                </a:cxn>
                <a:cxn ang="0">
                  <a:pos x="T12" y="T13"/>
                </a:cxn>
              </a:cxnLst>
              <a:rect l="0" t="0" r="r" b="b"/>
              <a:pathLst>
                <a:path w="449" h="388">
                  <a:moveTo>
                    <a:pt x="218" y="5"/>
                  </a:moveTo>
                  <a:cubicBezTo>
                    <a:pt x="3" y="376"/>
                    <a:pt x="3" y="376"/>
                    <a:pt x="3" y="376"/>
                  </a:cubicBezTo>
                  <a:cubicBezTo>
                    <a:pt x="0" y="381"/>
                    <a:pt x="4" y="388"/>
                    <a:pt x="10" y="388"/>
                  </a:cubicBezTo>
                  <a:cubicBezTo>
                    <a:pt x="439" y="388"/>
                    <a:pt x="439" y="388"/>
                    <a:pt x="439" y="388"/>
                  </a:cubicBezTo>
                  <a:cubicBezTo>
                    <a:pt x="445" y="388"/>
                    <a:pt x="449" y="381"/>
                    <a:pt x="446" y="376"/>
                  </a:cubicBezTo>
                  <a:cubicBezTo>
                    <a:pt x="231" y="5"/>
                    <a:pt x="231" y="5"/>
                    <a:pt x="231" y="5"/>
                  </a:cubicBezTo>
                  <a:cubicBezTo>
                    <a:pt x="228" y="0"/>
                    <a:pt x="221" y="0"/>
                    <a:pt x="218" y="5"/>
                  </a:cubicBezTo>
                  <a:close/>
                </a:path>
              </a:pathLst>
            </a:custGeom>
            <a:solidFill>
              <a:srgbClr val="FA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4" name="Oval 47">
              <a:extLst>
                <a:ext uri="{FF2B5EF4-FFF2-40B4-BE49-F238E27FC236}">
                  <a16:creationId xmlns:a16="http://schemas.microsoft.com/office/drawing/2014/main" id="{CE0D2BCA-E7CD-4976-9A7E-960AA408F196}"/>
                </a:ext>
              </a:extLst>
            </p:cNvPr>
            <p:cNvSpPr>
              <a:spLocks noChangeArrowheads="1"/>
            </p:cNvSpPr>
            <p:nvPr/>
          </p:nvSpPr>
          <p:spPr bwMode="auto">
            <a:xfrm>
              <a:off x="4270691" y="2210574"/>
              <a:ext cx="608240" cy="608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5" name="Freeform 46">
              <a:extLst>
                <a:ext uri="{FF2B5EF4-FFF2-40B4-BE49-F238E27FC236}">
                  <a16:creationId xmlns:a16="http://schemas.microsoft.com/office/drawing/2014/main" id="{E904BBF6-ACC3-4501-B74C-B099200E7183}"/>
                </a:ext>
              </a:extLst>
            </p:cNvPr>
            <p:cNvSpPr>
              <a:spLocks noEditPoints="1"/>
            </p:cNvSpPr>
            <p:nvPr/>
          </p:nvSpPr>
          <p:spPr bwMode="auto">
            <a:xfrm>
              <a:off x="4239201" y="2181756"/>
              <a:ext cx="671221" cy="665873"/>
            </a:xfrm>
            <a:custGeom>
              <a:avLst/>
              <a:gdLst>
                <a:gd name="T0" fmla="*/ 0 w 212"/>
                <a:gd name="T1" fmla="*/ 106 h 211"/>
                <a:gd name="T2" fmla="*/ 106 w 212"/>
                <a:gd name="T3" fmla="*/ 0 h 211"/>
                <a:gd name="T4" fmla="*/ 212 w 212"/>
                <a:gd name="T5" fmla="*/ 106 h 211"/>
                <a:gd name="T6" fmla="*/ 106 w 212"/>
                <a:gd name="T7" fmla="*/ 211 h 211"/>
                <a:gd name="T8" fmla="*/ 0 w 212"/>
                <a:gd name="T9" fmla="*/ 106 h 211"/>
                <a:gd name="T10" fmla="*/ 20 w 212"/>
                <a:gd name="T11" fmla="*/ 106 h 211"/>
                <a:gd name="T12" fmla="*/ 106 w 212"/>
                <a:gd name="T13" fmla="*/ 192 h 211"/>
                <a:gd name="T14" fmla="*/ 192 w 212"/>
                <a:gd name="T15" fmla="*/ 106 h 211"/>
                <a:gd name="T16" fmla="*/ 106 w 212"/>
                <a:gd name="T17" fmla="*/ 19 h 211"/>
                <a:gd name="T18" fmla="*/ 20 w 212"/>
                <a:gd name="T19"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1">
                  <a:moveTo>
                    <a:pt x="0" y="106"/>
                  </a:moveTo>
                  <a:cubicBezTo>
                    <a:pt x="0" y="47"/>
                    <a:pt x="48" y="0"/>
                    <a:pt x="106" y="0"/>
                  </a:cubicBezTo>
                  <a:cubicBezTo>
                    <a:pt x="165" y="0"/>
                    <a:pt x="212" y="47"/>
                    <a:pt x="212" y="106"/>
                  </a:cubicBezTo>
                  <a:cubicBezTo>
                    <a:pt x="212" y="164"/>
                    <a:pt x="165" y="211"/>
                    <a:pt x="106" y="211"/>
                  </a:cubicBezTo>
                  <a:cubicBezTo>
                    <a:pt x="48" y="211"/>
                    <a:pt x="0" y="164"/>
                    <a:pt x="0" y="106"/>
                  </a:cubicBezTo>
                  <a:close/>
                  <a:moveTo>
                    <a:pt x="20" y="106"/>
                  </a:moveTo>
                  <a:cubicBezTo>
                    <a:pt x="20" y="153"/>
                    <a:pt x="59" y="192"/>
                    <a:pt x="106" y="192"/>
                  </a:cubicBezTo>
                  <a:cubicBezTo>
                    <a:pt x="154" y="192"/>
                    <a:pt x="192" y="153"/>
                    <a:pt x="192" y="106"/>
                  </a:cubicBezTo>
                  <a:cubicBezTo>
                    <a:pt x="192" y="58"/>
                    <a:pt x="154" y="19"/>
                    <a:pt x="106" y="19"/>
                  </a:cubicBezTo>
                  <a:cubicBezTo>
                    <a:pt x="59" y="19"/>
                    <a:pt x="20" y="58"/>
                    <a:pt x="20" y="106"/>
                  </a:cubicBezTo>
                  <a:close/>
                </a:path>
              </a:pathLst>
            </a:cu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6" name="Freeform 48">
              <a:extLst>
                <a:ext uri="{FF2B5EF4-FFF2-40B4-BE49-F238E27FC236}">
                  <a16:creationId xmlns:a16="http://schemas.microsoft.com/office/drawing/2014/main" id="{B32B1BAF-DB96-420D-9445-4CD6A9D38831}"/>
                </a:ext>
              </a:extLst>
            </p:cNvPr>
            <p:cNvSpPr>
              <a:spLocks/>
            </p:cNvSpPr>
            <p:nvPr/>
          </p:nvSpPr>
          <p:spPr bwMode="auto">
            <a:xfrm>
              <a:off x="4538211" y="2309778"/>
              <a:ext cx="63845" cy="276602"/>
            </a:xfrm>
            <a:custGeom>
              <a:avLst/>
              <a:gdLst>
                <a:gd name="T0" fmla="*/ 0 w 18"/>
                <a:gd name="T1" fmla="*/ 9 h 85"/>
                <a:gd name="T2" fmla="*/ 9 w 18"/>
                <a:gd name="T3" fmla="*/ 0 h 85"/>
                <a:gd name="T4" fmla="*/ 9 w 18"/>
                <a:gd name="T5" fmla="*/ 0 h 85"/>
                <a:gd name="T6" fmla="*/ 18 w 18"/>
                <a:gd name="T7" fmla="*/ 9 h 85"/>
                <a:gd name="T8" fmla="*/ 18 w 18"/>
                <a:gd name="T9" fmla="*/ 76 h 85"/>
                <a:gd name="T10" fmla="*/ 9 w 18"/>
                <a:gd name="T11" fmla="*/ 85 h 85"/>
                <a:gd name="T12" fmla="*/ 9 w 18"/>
                <a:gd name="T13" fmla="*/ 85 h 85"/>
                <a:gd name="T14" fmla="*/ 0 w 18"/>
                <a:gd name="T15" fmla="*/ 76 h 85"/>
                <a:gd name="T16" fmla="*/ 0 w 18"/>
                <a:gd name="T17"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5">
                  <a:moveTo>
                    <a:pt x="0" y="9"/>
                  </a:moveTo>
                  <a:cubicBezTo>
                    <a:pt x="0" y="4"/>
                    <a:pt x="4" y="0"/>
                    <a:pt x="9" y="0"/>
                  </a:cubicBezTo>
                  <a:cubicBezTo>
                    <a:pt x="9" y="0"/>
                    <a:pt x="9" y="0"/>
                    <a:pt x="9" y="0"/>
                  </a:cubicBezTo>
                  <a:cubicBezTo>
                    <a:pt x="14" y="0"/>
                    <a:pt x="18" y="4"/>
                    <a:pt x="18" y="9"/>
                  </a:cubicBezTo>
                  <a:cubicBezTo>
                    <a:pt x="18" y="76"/>
                    <a:pt x="18" y="76"/>
                    <a:pt x="18" y="76"/>
                  </a:cubicBezTo>
                  <a:cubicBezTo>
                    <a:pt x="18" y="81"/>
                    <a:pt x="14" y="85"/>
                    <a:pt x="9" y="85"/>
                  </a:cubicBezTo>
                  <a:cubicBezTo>
                    <a:pt x="9" y="85"/>
                    <a:pt x="9" y="85"/>
                    <a:pt x="9" y="85"/>
                  </a:cubicBezTo>
                  <a:cubicBezTo>
                    <a:pt x="4" y="85"/>
                    <a:pt x="0" y="81"/>
                    <a:pt x="0" y="76"/>
                  </a:cubicBezTo>
                  <a:lnTo>
                    <a:pt x="0" y="9"/>
                  </a:lnTo>
                  <a:close/>
                </a:path>
              </a:pathLst>
            </a:cu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7" name="Oval 49">
              <a:extLst>
                <a:ext uri="{FF2B5EF4-FFF2-40B4-BE49-F238E27FC236}">
                  <a16:creationId xmlns:a16="http://schemas.microsoft.com/office/drawing/2014/main" id="{01B2779E-4F26-4199-AF1B-AEA537DCA14B}"/>
                </a:ext>
              </a:extLst>
            </p:cNvPr>
            <p:cNvSpPr>
              <a:spLocks noChangeArrowheads="1"/>
            </p:cNvSpPr>
            <p:nvPr/>
          </p:nvSpPr>
          <p:spPr bwMode="auto">
            <a:xfrm>
              <a:off x="4535199" y="2633285"/>
              <a:ext cx="66855" cy="65518"/>
            </a:xfrm>
            <a:prstGeom prst="ellipse">
              <a:avLst/>
            </a:pr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algn="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spTree>
    <p:extLst>
      <p:ext uri="{BB962C8B-B14F-4D97-AF65-F5344CB8AC3E}">
        <p14:creationId xmlns:p14="http://schemas.microsoft.com/office/powerpoint/2010/main" val="403192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childTnLst>
                                </p:cTn>
                              </p:par>
                            </p:childTnLst>
                          </p:cTn>
                        </p:par>
                        <p:par>
                          <p:cTn id="12" fill="hold">
                            <p:stCondLst>
                              <p:cond delay="0"/>
                            </p:stCondLst>
                            <p:childTnLst>
                              <p:par>
                                <p:cTn id="13" presetID="42" presetClass="path" presetSubtype="0" accel="50000" decel="50000" fill="hold" nodeType="afterEffect">
                                  <p:stCondLst>
                                    <p:cond delay="0"/>
                                  </p:stCondLst>
                                  <p:childTnLst>
                                    <p:animMotion origin="layout" path="M -2.5E-6 -4.07407E-6 L 0.28768 -4.07407E-6 " pathEditMode="relative" rAng="0" ptsTypes="AA">
                                      <p:cBhvr>
                                        <p:cTn id="14" dur="2000" fill="hold"/>
                                        <p:tgtEl>
                                          <p:spTgt spid="230"/>
                                        </p:tgtEl>
                                        <p:attrNameLst>
                                          <p:attrName>ppt_x</p:attrName>
                                          <p:attrName>ppt_y</p:attrName>
                                        </p:attrNameLst>
                                      </p:cBhvr>
                                      <p:rCtr x="14375" y="0"/>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36"/>
                                        </p:tgtEl>
                                        <p:attrNameLst>
                                          <p:attrName>style.visibility</p:attrName>
                                        </p:attrNameLst>
                                      </p:cBhvr>
                                      <p:to>
                                        <p:strVal val="visible"/>
                                      </p:to>
                                    </p:set>
                                    <p:animEffect transition="in" filter="fade">
                                      <p:cBhvr>
                                        <p:cTn id="18" dur="500"/>
                                        <p:tgtEl>
                                          <p:spTgt spid="2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p:cTn id="23" dur="500"/>
                                        <p:tgtEl>
                                          <p:spTgt spid="231"/>
                                        </p:tgtEl>
                                      </p:cBhvr>
                                    </p:animEffect>
                                  </p:childTnLst>
                                </p:cTn>
                              </p:par>
                            </p:childTnLst>
                          </p:cTn>
                        </p:par>
                        <p:par>
                          <p:cTn id="24" fill="hold">
                            <p:stCondLst>
                              <p:cond delay="500"/>
                            </p:stCondLst>
                            <p:childTnLst>
                              <p:par>
                                <p:cTn id="25" presetID="42" presetClass="path" presetSubtype="0" accel="50000" decel="50000" fill="hold" nodeType="afterEffect">
                                  <p:stCondLst>
                                    <p:cond delay="0"/>
                                  </p:stCondLst>
                                  <p:childTnLst>
                                    <p:animMotion origin="layout" path="M -2.5E-6 -4.69136E-6 L 0.28768 -4.69136E-6 " pathEditMode="relative" rAng="0" ptsTypes="AA">
                                      <p:cBhvr>
                                        <p:cTn id="26" dur="2000" fill="hold"/>
                                        <p:tgtEl>
                                          <p:spTgt spid="231"/>
                                        </p:tgtEl>
                                        <p:attrNameLst>
                                          <p:attrName>ppt_x</p:attrName>
                                          <p:attrName>ppt_y</p:attrName>
                                        </p:attrNameLst>
                                      </p:cBhvr>
                                      <p:rCtr x="14375" y="0"/>
                                    </p:animMotion>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42"/>
                                        </p:tgtEl>
                                        <p:attrNameLst>
                                          <p:attrName>style.visibility</p:attrName>
                                        </p:attrNameLst>
                                      </p:cBhvr>
                                      <p:to>
                                        <p:strVal val="visible"/>
                                      </p:to>
                                    </p:set>
                                    <p:animEffect transition="in" filter="fade">
                                      <p:cBhvr>
                                        <p:cTn id="30"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C805-D1CF-494C-8484-85AFCC993B84}"/>
              </a:ext>
            </a:extLst>
          </p:cNvPr>
          <p:cNvSpPr>
            <a:spLocks noGrp="1"/>
          </p:cNvSpPr>
          <p:nvPr>
            <p:ph type="ctrTitle"/>
          </p:nvPr>
        </p:nvSpPr>
        <p:spPr/>
        <p:txBody>
          <a:bodyPr/>
          <a:lstStyle/>
          <a:p>
            <a:r>
              <a:rPr lang="en-US" i="0" dirty="0"/>
              <a:t>Accelerated Threat Response</a:t>
            </a:r>
          </a:p>
        </p:txBody>
      </p:sp>
    </p:spTree>
    <p:extLst>
      <p:ext uri="{BB962C8B-B14F-4D97-AF65-F5344CB8AC3E}">
        <p14:creationId xmlns:p14="http://schemas.microsoft.com/office/powerpoint/2010/main" val="1255241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Cisco Identity Services Engine (ISE)</a:t>
            </a:r>
            <a:endParaRPr lang="en-MY" sz="2100" dirty="0">
              <a:solidFill>
                <a:schemeClr val="bg1"/>
              </a:solidFill>
            </a:endParaRPr>
          </a:p>
        </p:txBody>
      </p:sp>
      <p:sp>
        <p:nvSpPr>
          <p:cNvPr id="161" name="Rectangle 5">
            <a:extLst>
              <a:ext uri="{FF2B5EF4-FFF2-40B4-BE49-F238E27FC236}">
                <a16:creationId xmlns:a16="http://schemas.microsoft.com/office/drawing/2014/main" id="{D0D4BB60-F0BB-46B9-83C9-E27A361A693D}"/>
              </a:ext>
            </a:extLst>
          </p:cNvPr>
          <p:cNvSpPr>
            <a:spLocks noChangeArrowheads="1"/>
          </p:cNvSpPr>
          <p:nvPr/>
        </p:nvSpPr>
        <p:spPr bwMode="auto">
          <a:xfrm>
            <a:off x="0" y="5782940"/>
            <a:ext cx="12192000" cy="762176"/>
          </a:xfrm>
          <a:prstGeom prst="rect">
            <a:avLst/>
          </a:prstGeom>
          <a:solidFill>
            <a:srgbClr val="00BCEB"/>
          </a:solidFill>
          <a:ln w="6350" algn="ctr">
            <a:solidFill>
              <a:srgbClr val="00BCEB"/>
            </a:solidFill>
            <a:miter lim="800000"/>
            <a:headEnd/>
            <a:tailEnd/>
          </a:ln>
          <a:effectLst/>
        </p:spPr>
        <p:txBody>
          <a:bodyPr lIns="274356" tIns="365809" rIns="91452" bIns="45727" anchor="ctr">
            <a:noAutofit/>
          </a:bodyPr>
          <a:lstStyle/>
          <a:p>
            <a:pPr marL="0" marR="0" lvl="0" indent="0" algn="ctr" defTabSz="609585" eaLnBrk="1" fontAlgn="base" latinLnBrk="0" hangingPunct="1">
              <a:lnSpc>
                <a:spcPct val="100000"/>
              </a:lnSpc>
              <a:spcBef>
                <a:spcPct val="50000"/>
              </a:spcBef>
              <a:spcAft>
                <a:spcPct val="0"/>
              </a:spcAft>
              <a:buClrTx/>
              <a:buSzPct val="80000"/>
              <a:buFontTx/>
              <a:buNone/>
              <a:tabLst/>
              <a:defRPr/>
            </a:pPr>
            <a:endParaRPr kumimoji="0" lang="en-US" sz="3733" b="1" i="0" u="none" strike="noStrike" kern="0" cap="none" spc="0" normalizeH="0" baseline="0" noProof="0" dirty="0">
              <a:ln>
                <a:noFill/>
              </a:ln>
              <a:solidFill>
                <a:srgbClr val="FFFFFF"/>
              </a:solidFill>
              <a:effectLst/>
              <a:uLnTx/>
              <a:uFillTx/>
              <a:latin typeface="CiscoSansTT ExtraLight"/>
              <a:ea typeface="ＭＳ Ｐゴシック" charset="0"/>
              <a:cs typeface="Arial" charset="0"/>
            </a:endParaRPr>
          </a:p>
        </p:txBody>
      </p:sp>
      <p:sp>
        <p:nvSpPr>
          <p:cNvPr id="162" name="TextBox 161"/>
          <p:cNvSpPr txBox="1"/>
          <p:nvPr/>
        </p:nvSpPr>
        <p:spPr>
          <a:xfrm>
            <a:off x="246244" y="5728177"/>
            <a:ext cx="11819633" cy="830997"/>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FFFFFF"/>
                </a:solidFill>
                <a:latin typeface="CiscoSans" panose="020B0503020201020303" pitchFamily="34" charset="0"/>
                <a:ea typeface="ＭＳ Ｐゴシック" charset="0"/>
                <a:cs typeface="Arial" charset="0"/>
              </a:rPr>
              <a:t>Send contextual data collected from users, devices, and network</a:t>
            </a:r>
          </a:p>
          <a:p>
            <a:pPr algn="ctr" defTabSz="609585" fontAlgn="base">
              <a:spcBef>
                <a:spcPct val="0"/>
              </a:spcBef>
              <a:spcAft>
                <a:spcPct val="0"/>
              </a:spcAft>
            </a:pPr>
            <a:r>
              <a:rPr lang="en-US" sz="2400" b="1" dirty="0">
                <a:solidFill>
                  <a:srgbClr val="FFFFFF"/>
                </a:solidFill>
                <a:latin typeface="CiscoSans" panose="020B0503020201020303" pitchFamily="34" charset="0"/>
                <a:ea typeface="ＭＳ Ｐゴシック" charset="0"/>
                <a:cs typeface="Arial" charset="0"/>
              </a:rPr>
              <a:t>to Stealthwatch Enterprise for advanced insight</a:t>
            </a:r>
          </a:p>
        </p:txBody>
      </p:sp>
      <p:grpSp>
        <p:nvGrpSpPr>
          <p:cNvPr id="163" name="Group 162"/>
          <p:cNvGrpSpPr/>
          <p:nvPr/>
        </p:nvGrpSpPr>
        <p:grpSpPr>
          <a:xfrm>
            <a:off x="489990" y="2027998"/>
            <a:ext cx="11164573" cy="4775921"/>
            <a:chOff x="367492" y="1046218"/>
            <a:chExt cx="8373430" cy="3581940"/>
          </a:xfrm>
        </p:grpSpPr>
        <p:sp>
          <p:nvSpPr>
            <p:cNvPr id="164" name="TextBox 163"/>
            <p:cNvSpPr txBox="1"/>
            <p:nvPr/>
          </p:nvSpPr>
          <p:spPr>
            <a:xfrm>
              <a:off x="367492" y="1164139"/>
              <a:ext cx="2443514" cy="284742"/>
            </a:xfrm>
            <a:prstGeom prst="rect">
              <a:avLst/>
            </a:prstGeom>
            <a:noFill/>
          </p:spPr>
          <p:txBody>
            <a:bodyPr wrap="square" lIns="243840" rtlCol="0">
              <a:sp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chemeClr val="bg1"/>
                  </a:solidFill>
                  <a:effectLst/>
                  <a:uLnTx/>
                  <a:uFillTx/>
                  <a:latin typeface="CiscoSansTT ExtraLight"/>
                  <a:ea typeface="ＭＳ Ｐゴシック" charset="0"/>
                </a:rPr>
                <a:t>Network and User Context</a:t>
              </a:r>
            </a:p>
          </p:txBody>
        </p:sp>
        <p:sp>
          <p:nvSpPr>
            <p:cNvPr id="165" name="TextBox 164"/>
            <p:cNvSpPr txBox="1"/>
            <p:nvPr/>
          </p:nvSpPr>
          <p:spPr>
            <a:xfrm>
              <a:off x="6297408" y="1046218"/>
              <a:ext cx="2443514" cy="438581"/>
            </a:xfrm>
            <a:prstGeom prst="rect">
              <a:avLst/>
            </a:prstGeom>
            <a:noFill/>
          </p:spPr>
          <p:txBody>
            <a:bodyPr wrap="square" lIns="243840" rtlCol="0">
              <a:spAutoFit/>
            </a:bodyPr>
            <a:lstStyle/>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CiscoSansTT ExtraLight"/>
                  <a:ea typeface="ＭＳ Ｐゴシック" charset="0"/>
                </a:rPr>
                <a:t>Stealthwatch Security </a:t>
              </a:r>
            </a:p>
            <a:p>
              <a:pPr marL="0" marR="0" lvl="0" indent="0" algn="ctr" defTabSz="60958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CiscoSansTT ExtraLight"/>
                  <a:ea typeface="ＭＳ Ｐゴシック" charset="0"/>
                </a:rPr>
                <a:t>Analytics</a:t>
              </a:r>
            </a:p>
          </p:txBody>
        </p:sp>
        <p:grpSp>
          <p:nvGrpSpPr>
            <p:cNvPr id="166" name="Group 65"/>
            <p:cNvGrpSpPr>
              <a:grpSpLocks noChangeAspect="1"/>
            </p:cNvGrpSpPr>
            <p:nvPr/>
          </p:nvGrpSpPr>
          <p:grpSpPr bwMode="auto">
            <a:xfrm>
              <a:off x="4228533" y="4181630"/>
              <a:ext cx="1143915" cy="446528"/>
              <a:chOff x="3671" y="1771"/>
              <a:chExt cx="1368" cy="534"/>
            </a:xfrm>
          </p:grpSpPr>
          <p:sp>
            <p:nvSpPr>
              <p:cNvPr id="274" name="Freeform 68"/>
              <p:cNvSpPr>
                <a:spLocks/>
              </p:cNvSpPr>
              <p:nvPr/>
            </p:nvSpPr>
            <p:spPr bwMode="auto">
              <a:xfrm>
                <a:off x="3671" y="2203"/>
                <a:ext cx="1368" cy="102"/>
              </a:xfrm>
              <a:custGeom>
                <a:avLst/>
                <a:gdLst>
                  <a:gd name="T0" fmla="*/ 576 w 576"/>
                  <a:gd name="T1" fmla="*/ 0 h 43"/>
                  <a:gd name="T2" fmla="*/ 576 w 576"/>
                  <a:gd name="T3" fmla="*/ 0 h 43"/>
                  <a:gd name="T4" fmla="*/ 533 w 576"/>
                  <a:gd name="T5" fmla="*/ 43 h 43"/>
                  <a:gd name="T6" fmla="*/ 533 w 576"/>
                  <a:gd name="T7" fmla="*/ 43 h 43"/>
                  <a:gd name="T8" fmla="*/ 44 w 576"/>
                  <a:gd name="T9" fmla="*/ 43 h 43"/>
                  <a:gd name="T10" fmla="*/ 44 w 576"/>
                  <a:gd name="T11" fmla="*/ 43 h 43"/>
                  <a:gd name="T12" fmla="*/ 0 w 576"/>
                  <a:gd name="T13" fmla="*/ 0 h 43"/>
                  <a:gd name="T14" fmla="*/ 0 w 576"/>
                  <a:gd name="T15" fmla="*/ 0 h 43"/>
                  <a:gd name="T16" fmla="*/ 44 w 576"/>
                  <a:gd name="T17" fmla="*/ 43 h 43"/>
                  <a:gd name="T18" fmla="*/ 533 w 576"/>
                  <a:gd name="T19" fmla="*/ 43 h 43"/>
                  <a:gd name="T20" fmla="*/ 576 w 57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43">
                    <a:moveTo>
                      <a:pt x="576" y="0"/>
                    </a:moveTo>
                    <a:cubicBezTo>
                      <a:pt x="576" y="0"/>
                      <a:pt x="576" y="0"/>
                      <a:pt x="576" y="0"/>
                    </a:cubicBezTo>
                    <a:cubicBezTo>
                      <a:pt x="576" y="24"/>
                      <a:pt x="557" y="43"/>
                      <a:pt x="533" y="43"/>
                    </a:cubicBezTo>
                    <a:cubicBezTo>
                      <a:pt x="533" y="43"/>
                      <a:pt x="533" y="43"/>
                      <a:pt x="533" y="43"/>
                    </a:cubicBezTo>
                    <a:cubicBezTo>
                      <a:pt x="44" y="43"/>
                      <a:pt x="44" y="43"/>
                      <a:pt x="44" y="43"/>
                    </a:cubicBezTo>
                    <a:cubicBezTo>
                      <a:pt x="44" y="43"/>
                      <a:pt x="44" y="43"/>
                      <a:pt x="44" y="43"/>
                    </a:cubicBezTo>
                    <a:cubicBezTo>
                      <a:pt x="20" y="43"/>
                      <a:pt x="1" y="24"/>
                      <a:pt x="0" y="0"/>
                    </a:cubicBezTo>
                    <a:cubicBezTo>
                      <a:pt x="0" y="0"/>
                      <a:pt x="0" y="0"/>
                      <a:pt x="0" y="0"/>
                    </a:cubicBezTo>
                    <a:cubicBezTo>
                      <a:pt x="1" y="24"/>
                      <a:pt x="20" y="43"/>
                      <a:pt x="44" y="43"/>
                    </a:cubicBezTo>
                    <a:cubicBezTo>
                      <a:pt x="533" y="43"/>
                      <a:pt x="533" y="43"/>
                      <a:pt x="533" y="43"/>
                    </a:cubicBezTo>
                    <a:cubicBezTo>
                      <a:pt x="557" y="43"/>
                      <a:pt x="576" y="24"/>
                      <a:pt x="576" y="0"/>
                    </a:cubicBezTo>
                  </a:path>
                </a:pathLst>
              </a:custGeom>
              <a:solidFill>
                <a:srgbClr val="01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75" name="Freeform 70"/>
              <p:cNvSpPr>
                <a:spLocks/>
              </p:cNvSpPr>
              <p:nvPr/>
            </p:nvSpPr>
            <p:spPr bwMode="auto">
              <a:xfrm>
                <a:off x="3671" y="1771"/>
                <a:ext cx="206" cy="329"/>
              </a:xfrm>
              <a:custGeom>
                <a:avLst/>
                <a:gdLst>
                  <a:gd name="T0" fmla="*/ 44 w 87"/>
                  <a:gd name="T1" fmla="*/ 0 h 139"/>
                  <a:gd name="T2" fmla="*/ 0 w 87"/>
                  <a:gd name="T3" fmla="*/ 44 h 139"/>
                  <a:gd name="T4" fmla="*/ 0 w 87"/>
                  <a:gd name="T5" fmla="*/ 44 h 139"/>
                  <a:gd name="T6" fmla="*/ 44 w 87"/>
                  <a:gd name="T7" fmla="*/ 0 h 139"/>
                  <a:gd name="T8" fmla="*/ 87 w 87"/>
                  <a:gd name="T9" fmla="*/ 44 h 139"/>
                  <a:gd name="T10" fmla="*/ 87 w 87"/>
                  <a:gd name="T11" fmla="*/ 139 h 139"/>
                  <a:gd name="T12" fmla="*/ 87 w 87"/>
                  <a:gd name="T13" fmla="*/ 44 h 139"/>
                  <a:gd name="T14" fmla="*/ 44 w 87"/>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39">
                    <a:moveTo>
                      <a:pt x="44" y="0"/>
                    </a:moveTo>
                    <a:cubicBezTo>
                      <a:pt x="20" y="0"/>
                      <a:pt x="0" y="20"/>
                      <a:pt x="0" y="44"/>
                    </a:cubicBezTo>
                    <a:cubicBezTo>
                      <a:pt x="0" y="44"/>
                      <a:pt x="0" y="44"/>
                      <a:pt x="0" y="44"/>
                    </a:cubicBezTo>
                    <a:cubicBezTo>
                      <a:pt x="0" y="20"/>
                      <a:pt x="20" y="0"/>
                      <a:pt x="44" y="0"/>
                    </a:cubicBezTo>
                    <a:cubicBezTo>
                      <a:pt x="67" y="0"/>
                      <a:pt x="87" y="20"/>
                      <a:pt x="87" y="44"/>
                    </a:cubicBezTo>
                    <a:cubicBezTo>
                      <a:pt x="87" y="139"/>
                      <a:pt x="87" y="139"/>
                      <a:pt x="87" y="139"/>
                    </a:cubicBezTo>
                    <a:cubicBezTo>
                      <a:pt x="87" y="44"/>
                      <a:pt x="87" y="44"/>
                      <a:pt x="87" y="44"/>
                    </a:cubicBezTo>
                    <a:cubicBezTo>
                      <a:pt x="87" y="20"/>
                      <a:pt x="67" y="0"/>
                      <a:pt x="44" y="0"/>
                    </a:cubicBezTo>
                  </a:path>
                </a:pathLst>
              </a:custGeom>
              <a:solidFill>
                <a:srgbClr val="01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76" name="Freeform 72"/>
              <p:cNvSpPr>
                <a:spLocks/>
              </p:cNvSpPr>
              <p:nvPr/>
            </p:nvSpPr>
            <p:spPr bwMode="auto">
              <a:xfrm>
                <a:off x="3671" y="2203"/>
                <a:ext cx="104" cy="102"/>
              </a:xfrm>
              <a:custGeom>
                <a:avLst/>
                <a:gdLst>
                  <a:gd name="T0" fmla="*/ 0 w 44"/>
                  <a:gd name="T1" fmla="*/ 0 h 43"/>
                  <a:gd name="T2" fmla="*/ 44 w 44"/>
                  <a:gd name="T3" fmla="*/ 43 h 43"/>
                  <a:gd name="T4" fmla="*/ 44 w 44"/>
                  <a:gd name="T5" fmla="*/ 43 h 43"/>
                  <a:gd name="T6" fmla="*/ 44 w 44"/>
                  <a:gd name="T7" fmla="*/ 43 h 43"/>
                  <a:gd name="T8" fmla="*/ 0 w 44"/>
                  <a:gd name="T9" fmla="*/ 0 h 43"/>
                </a:gdLst>
                <a:ahLst/>
                <a:cxnLst>
                  <a:cxn ang="0">
                    <a:pos x="T0" y="T1"/>
                  </a:cxn>
                  <a:cxn ang="0">
                    <a:pos x="T2" y="T3"/>
                  </a:cxn>
                  <a:cxn ang="0">
                    <a:pos x="T4" y="T5"/>
                  </a:cxn>
                  <a:cxn ang="0">
                    <a:pos x="T6" y="T7"/>
                  </a:cxn>
                  <a:cxn ang="0">
                    <a:pos x="T8" y="T9"/>
                  </a:cxn>
                </a:cxnLst>
                <a:rect l="0" t="0" r="r" b="b"/>
                <a:pathLst>
                  <a:path w="44" h="43">
                    <a:moveTo>
                      <a:pt x="0" y="0"/>
                    </a:moveTo>
                    <a:cubicBezTo>
                      <a:pt x="1" y="24"/>
                      <a:pt x="20" y="43"/>
                      <a:pt x="44" y="43"/>
                    </a:cubicBezTo>
                    <a:cubicBezTo>
                      <a:pt x="44" y="43"/>
                      <a:pt x="44" y="43"/>
                      <a:pt x="44" y="43"/>
                    </a:cubicBezTo>
                    <a:cubicBezTo>
                      <a:pt x="44" y="43"/>
                      <a:pt x="44" y="43"/>
                      <a:pt x="44" y="43"/>
                    </a:cubicBezTo>
                    <a:cubicBezTo>
                      <a:pt x="20" y="43"/>
                      <a:pt x="1" y="24"/>
                      <a:pt x="0" y="0"/>
                    </a:cubicBezTo>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77" name="Freeform 74"/>
              <p:cNvSpPr>
                <a:spLocks/>
              </p:cNvSpPr>
              <p:nvPr/>
            </p:nvSpPr>
            <p:spPr bwMode="auto">
              <a:xfrm>
                <a:off x="4834" y="1771"/>
                <a:ext cx="205" cy="432"/>
              </a:xfrm>
              <a:custGeom>
                <a:avLst/>
                <a:gdLst>
                  <a:gd name="T0" fmla="*/ 43 w 86"/>
                  <a:gd name="T1" fmla="*/ 0 h 182"/>
                  <a:gd name="T2" fmla="*/ 0 w 86"/>
                  <a:gd name="T3" fmla="*/ 44 h 182"/>
                  <a:gd name="T4" fmla="*/ 0 w 86"/>
                  <a:gd name="T5" fmla="*/ 44 h 182"/>
                  <a:gd name="T6" fmla="*/ 43 w 86"/>
                  <a:gd name="T7" fmla="*/ 0 h 182"/>
                  <a:gd name="T8" fmla="*/ 86 w 86"/>
                  <a:gd name="T9" fmla="*/ 44 h 182"/>
                  <a:gd name="T10" fmla="*/ 86 w 86"/>
                  <a:gd name="T11" fmla="*/ 182 h 182"/>
                  <a:gd name="T12" fmla="*/ 86 w 86"/>
                  <a:gd name="T13" fmla="*/ 182 h 182"/>
                  <a:gd name="T14" fmla="*/ 86 w 86"/>
                  <a:gd name="T15" fmla="*/ 44 h 182"/>
                  <a:gd name="T16" fmla="*/ 43 w 86"/>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82">
                    <a:moveTo>
                      <a:pt x="43" y="0"/>
                    </a:moveTo>
                    <a:cubicBezTo>
                      <a:pt x="20" y="0"/>
                      <a:pt x="0" y="20"/>
                      <a:pt x="0" y="44"/>
                    </a:cubicBezTo>
                    <a:cubicBezTo>
                      <a:pt x="0" y="44"/>
                      <a:pt x="0" y="44"/>
                      <a:pt x="0" y="44"/>
                    </a:cubicBezTo>
                    <a:cubicBezTo>
                      <a:pt x="0" y="20"/>
                      <a:pt x="20" y="0"/>
                      <a:pt x="43" y="0"/>
                    </a:cubicBezTo>
                    <a:cubicBezTo>
                      <a:pt x="67" y="0"/>
                      <a:pt x="86" y="20"/>
                      <a:pt x="86" y="44"/>
                    </a:cubicBezTo>
                    <a:cubicBezTo>
                      <a:pt x="86" y="182"/>
                      <a:pt x="86" y="182"/>
                      <a:pt x="86" y="182"/>
                    </a:cubicBezTo>
                    <a:cubicBezTo>
                      <a:pt x="86" y="182"/>
                      <a:pt x="86" y="182"/>
                      <a:pt x="86" y="182"/>
                    </a:cubicBezTo>
                    <a:cubicBezTo>
                      <a:pt x="86" y="44"/>
                      <a:pt x="86" y="44"/>
                      <a:pt x="86" y="44"/>
                    </a:cubicBezTo>
                    <a:cubicBezTo>
                      <a:pt x="86" y="20"/>
                      <a:pt x="67" y="0"/>
                      <a:pt x="43" y="0"/>
                    </a:cubicBezTo>
                  </a:path>
                </a:pathLst>
              </a:custGeom>
              <a:solidFill>
                <a:srgbClr val="01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78" name="Freeform 76"/>
              <p:cNvSpPr>
                <a:spLocks/>
              </p:cNvSpPr>
              <p:nvPr/>
            </p:nvSpPr>
            <p:spPr bwMode="auto">
              <a:xfrm>
                <a:off x="4936" y="2203"/>
                <a:ext cx="103" cy="102"/>
              </a:xfrm>
              <a:custGeom>
                <a:avLst/>
                <a:gdLst>
                  <a:gd name="T0" fmla="*/ 43 w 43"/>
                  <a:gd name="T1" fmla="*/ 0 h 43"/>
                  <a:gd name="T2" fmla="*/ 0 w 43"/>
                  <a:gd name="T3" fmla="*/ 43 h 43"/>
                  <a:gd name="T4" fmla="*/ 0 w 43"/>
                  <a:gd name="T5" fmla="*/ 43 h 43"/>
                  <a:gd name="T6" fmla="*/ 0 w 43"/>
                  <a:gd name="T7" fmla="*/ 43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cubicBezTo>
                      <a:pt x="43" y="24"/>
                      <a:pt x="24" y="43"/>
                      <a:pt x="0" y="43"/>
                    </a:cubicBezTo>
                    <a:cubicBezTo>
                      <a:pt x="0" y="43"/>
                      <a:pt x="0" y="43"/>
                      <a:pt x="0" y="43"/>
                    </a:cubicBezTo>
                    <a:cubicBezTo>
                      <a:pt x="0" y="43"/>
                      <a:pt x="0" y="43"/>
                      <a:pt x="0" y="43"/>
                    </a:cubicBezTo>
                    <a:cubicBezTo>
                      <a:pt x="24" y="43"/>
                      <a:pt x="43" y="24"/>
                      <a:pt x="43" y="0"/>
                    </a:cubicBezTo>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167" name="Trapezoid 166"/>
            <p:cNvSpPr/>
            <p:nvPr/>
          </p:nvSpPr>
          <p:spPr>
            <a:xfrm rot="16200000" flipH="1">
              <a:off x="5331021" y="1388361"/>
              <a:ext cx="1825981" cy="2157213"/>
            </a:xfrm>
            <a:prstGeom prst="trapezoid">
              <a:avLst>
                <a:gd name="adj" fmla="val 41855"/>
              </a:avLst>
            </a:prstGeom>
            <a:gradFill>
              <a:gsLst>
                <a:gs pos="74000">
                  <a:srgbClr val="00BCEB"/>
                </a:gs>
                <a:gs pos="100000">
                  <a:srgbClr val="0C5073"/>
                </a:gs>
                <a:gs pos="100000">
                  <a:srgbClr val="FFFFFF"/>
                </a:gs>
                <a:gs pos="0">
                  <a:srgbClr val="FFFFFF"/>
                </a:gs>
              </a:gsLst>
              <a:lin ang="5400000" scaled="1"/>
            </a:gra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68" name="Trapezoid 167"/>
            <p:cNvSpPr/>
            <p:nvPr/>
          </p:nvSpPr>
          <p:spPr>
            <a:xfrm rot="5400000">
              <a:off x="2458661" y="1372549"/>
              <a:ext cx="1825981" cy="2157213"/>
            </a:xfrm>
            <a:prstGeom prst="trapezoid">
              <a:avLst>
                <a:gd name="adj" fmla="val 41855"/>
              </a:avLst>
            </a:prstGeom>
            <a:gradFill>
              <a:gsLst>
                <a:gs pos="100000">
                  <a:srgbClr val="0C5073"/>
                </a:gs>
                <a:gs pos="67000">
                  <a:srgbClr val="00BCEB"/>
                </a:gs>
                <a:gs pos="100000">
                  <a:srgbClr val="FFFFFF"/>
                </a:gs>
                <a:gs pos="0">
                  <a:srgbClr val="FFFFFF"/>
                </a:gs>
              </a:gsLst>
              <a:lin ang="5400000" scaled="1"/>
            </a:gra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pic>
          <p:nvPicPr>
            <p:cNvPr id="169" name="Picture 168">
              <a:extLst>
                <a:ext uri="{FF2B5EF4-FFF2-40B4-BE49-F238E27FC236}">
                  <a16:creationId xmlns:a16="http://schemas.microsoft.com/office/drawing/2014/main" id="{9C6B3A63-147E-4891-B7B7-D0C9D38C18D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42074" y="2038109"/>
              <a:ext cx="857719" cy="857719"/>
            </a:xfrm>
            <a:prstGeom prst="rect">
              <a:avLst/>
            </a:prstGeom>
          </p:spPr>
        </p:pic>
        <p:sp>
          <p:nvSpPr>
            <p:cNvPr id="170" name="Text Placeholder 1">
              <a:extLst>
                <a:ext uri="{FF2B5EF4-FFF2-40B4-BE49-F238E27FC236}">
                  <a16:creationId xmlns:a16="http://schemas.microsoft.com/office/drawing/2014/main" id="{3F056993-A708-4269-B2E4-C265DA123871}"/>
                </a:ext>
              </a:extLst>
            </p:cNvPr>
            <p:cNvSpPr txBox="1">
              <a:spLocks/>
            </p:cNvSpPr>
            <p:nvPr/>
          </p:nvSpPr>
          <p:spPr>
            <a:xfrm>
              <a:off x="3938550" y="2937170"/>
              <a:ext cx="1723883" cy="360006"/>
            </a:xfrm>
            <a:prstGeom prst="rect">
              <a:avLst/>
            </a:prstGeom>
            <a:ln>
              <a:noFill/>
            </a:ln>
          </p:spPr>
          <p:txBody>
            <a:bodyPr tIns="0" bIns="0"/>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01593" marR="0" lvl="0" indent="0" algn="ctr" defTabSz="912261" rtl="0" eaLnBrk="1" fontAlgn="base" latinLnBrk="0" hangingPunct="1">
                <a:lnSpc>
                  <a:spcPct val="95000"/>
                </a:lnSpc>
                <a:spcBef>
                  <a:spcPts val="1433"/>
                </a:spcBef>
                <a:spcAft>
                  <a:spcPct val="0"/>
                </a:spcAft>
                <a:buClr>
                  <a:srgbClr val="005073"/>
                </a:buClr>
                <a:buSzPct val="90000"/>
                <a:buFont typeface="Arial" charset="0"/>
                <a:buNone/>
                <a:tabLst/>
                <a:defRPr/>
              </a:pPr>
              <a:r>
                <a:rPr kumimoji="0" lang="en-US" sz="2000" b="0" i="0" u="none" strike="noStrike" kern="1200" cap="none" spc="0" normalizeH="0" baseline="0" noProof="0" dirty="0">
                  <a:ln>
                    <a:noFill/>
                  </a:ln>
                  <a:solidFill>
                    <a:schemeClr val="bg1"/>
                  </a:solidFill>
                  <a:effectLst/>
                  <a:uLnTx/>
                  <a:uFillTx/>
                  <a:latin typeface="CiscoSansTT ExtraLight"/>
                  <a:ea typeface="ＭＳ Ｐゴシック" charset="0"/>
                </a:rPr>
                <a:t>Identity Services Engine</a:t>
              </a:r>
            </a:p>
          </p:txBody>
        </p:sp>
        <p:grpSp>
          <p:nvGrpSpPr>
            <p:cNvPr id="171" name="Group 170"/>
            <p:cNvGrpSpPr/>
            <p:nvPr/>
          </p:nvGrpSpPr>
          <p:grpSpPr>
            <a:xfrm>
              <a:off x="934852" y="1585184"/>
              <a:ext cx="590299" cy="718473"/>
              <a:chOff x="612494" y="962746"/>
              <a:chExt cx="590299" cy="718473"/>
            </a:xfrm>
          </p:grpSpPr>
          <p:grpSp>
            <p:nvGrpSpPr>
              <p:cNvPr id="270" name="Group 4"/>
              <p:cNvGrpSpPr>
                <a:grpSpLocks noChangeAspect="1"/>
              </p:cNvGrpSpPr>
              <p:nvPr/>
            </p:nvGrpSpPr>
            <p:grpSpPr bwMode="auto">
              <a:xfrm>
                <a:off x="803359" y="962746"/>
                <a:ext cx="209300" cy="448502"/>
                <a:chOff x="598" y="1936"/>
                <a:chExt cx="287" cy="615"/>
              </a:xfrm>
            </p:grpSpPr>
            <p:sp>
              <p:nvSpPr>
                <p:cNvPr id="272" name="Freeform 271"/>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73" name="Freeform 272"/>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271" name="TextBox 51"/>
              <p:cNvSpPr txBox="1">
                <a:spLocks noChangeArrowheads="1"/>
              </p:cNvSpPr>
              <p:nvPr/>
            </p:nvSpPr>
            <p:spPr bwMode="auto">
              <a:xfrm>
                <a:off x="612494" y="1459571"/>
                <a:ext cx="590299" cy="22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marL="0" marR="0" lvl="0" indent="0" algn="ctr" defTabSz="912261" eaLnBrk="1" fontAlgn="base" latinLnBrk="0" hangingPunct="1">
                  <a:lnSpc>
                    <a:spcPct val="90000"/>
                  </a:lnSpc>
                  <a:spcBef>
                    <a:spcPct val="0"/>
                  </a:spcBef>
                  <a:spcAft>
                    <a:spcPct val="0"/>
                  </a:spcAft>
                  <a:buClrTx/>
                  <a:buSzTx/>
                  <a:buFontTx/>
                  <a:buNone/>
                  <a:tabLst/>
                  <a:defRPr/>
                </a:pPr>
                <a:r>
                  <a:rPr kumimoji="0" lang="en-US" sz="1467" b="0" i="0" u="none" strike="noStrike" kern="0" cap="none" spc="0" normalizeH="0" baseline="0" noProof="0" dirty="0">
                    <a:ln>
                      <a:noFill/>
                    </a:ln>
                    <a:solidFill>
                      <a:schemeClr val="bg1"/>
                    </a:solidFill>
                    <a:effectLst/>
                    <a:uLnTx/>
                    <a:uFillTx/>
                    <a:latin typeface="CiscoSansTT ExtraLight" panose="020B0303020201020303" pitchFamily="34" charset="0"/>
                    <a:ea typeface="ＭＳ Ｐゴシック" charset="0"/>
                  </a:rPr>
                  <a:t>Who</a:t>
                </a:r>
              </a:p>
            </p:txBody>
          </p:sp>
        </p:grpSp>
        <p:grpSp>
          <p:nvGrpSpPr>
            <p:cNvPr id="172" name="Group 171"/>
            <p:cNvGrpSpPr/>
            <p:nvPr/>
          </p:nvGrpSpPr>
          <p:grpSpPr>
            <a:xfrm>
              <a:off x="1493957" y="1726686"/>
              <a:ext cx="590299" cy="576971"/>
              <a:chOff x="1529084" y="1104248"/>
              <a:chExt cx="590299" cy="576971"/>
            </a:xfrm>
          </p:grpSpPr>
          <p:grpSp>
            <p:nvGrpSpPr>
              <p:cNvPr id="265" name="Group 264"/>
              <p:cNvGrpSpPr>
                <a:grpSpLocks noChangeAspect="1"/>
              </p:cNvGrpSpPr>
              <p:nvPr/>
            </p:nvGrpSpPr>
            <p:grpSpPr>
              <a:xfrm>
                <a:off x="1624376" y="1104248"/>
                <a:ext cx="399716" cy="314314"/>
                <a:chOff x="6333580" y="520612"/>
                <a:chExt cx="453986" cy="356989"/>
              </a:xfrm>
            </p:grpSpPr>
            <p:sp>
              <p:nvSpPr>
                <p:cNvPr id="267" name="Freeform 695"/>
                <p:cNvSpPr>
                  <a:spLocks/>
                </p:cNvSpPr>
                <p:nvPr/>
              </p:nvSpPr>
              <p:spPr bwMode="auto">
                <a:xfrm>
                  <a:off x="6449576" y="520612"/>
                  <a:ext cx="221993" cy="77998"/>
                </a:xfrm>
                <a:custGeom>
                  <a:avLst/>
                  <a:gdLst>
                    <a:gd name="T0" fmla="*/ 89 w 94"/>
                    <a:gd name="T1" fmla="*/ 33 h 33"/>
                    <a:gd name="T2" fmla="*/ 84 w 94"/>
                    <a:gd name="T3" fmla="*/ 33 h 33"/>
                    <a:gd name="T4" fmla="*/ 71 w 94"/>
                    <a:gd name="T5" fmla="*/ 19 h 33"/>
                    <a:gd name="T6" fmla="*/ 71 w 94"/>
                    <a:gd name="T7" fmla="*/ 13 h 33"/>
                    <a:gd name="T8" fmla="*/ 67 w 94"/>
                    <a:gd name="T9" fmla="*/ 10 h 33"/>
                    <a:gd name="T10" fmla="*/ 28 w 94"/>
                    <a:gd name="T11" fmla="*/ 10 h 33"/>
                    <a:gd name="T12" fmla="*/ 24 w 94"/>
                    <a:gd name="T13" fmla="*/ 13 h 33"/>
                    <a:gd name="T14" fmla="*/ 24 w 94"/>
                    <a:gd name="T15" fmla="*/ 19 h 33"/>
                    <a:gd name="T16" fmla="*/ 10 w 94"/>
                    <a:gd name="T17" fmla="*/ 33 h 33"/>
                    <a:gd name="T18" fmla="*/ 5 w 94"/>
                    <a:gd name="T19" fmla="*/ 33 h 33"/>
                    <a:gd name="T20" fmla="*/ 0 w 94"/>
                    <a:gd name="T21" fmla="*/ 28 h 33"/>
                    <a:gd name="T22" fmla="*/ 5 w 94"/>
                    <a:gd name="T23" fmla="*/ 23 h 33"/>
                    <a:gd name="T24" fmla="*/ 10 w 94"/>
                    <a:gd name="T25" fmla="*/ 23 h 33"/>
                    <a:gd name="T26" fmla="*/ 14 w 94"/>
                    <a:gd name="T27" fmla="*/ 19 h 33"/>
                    <a:gd name="T28" fmla="*/ 14 w 94"/>
                    <a:gd name="T29" fmla="*/ 13 h 33"/>
                    <a:gd name="T30" fmla="*/ 28 w 94"/>
                    <a:gd name="T31" fmla="*/ 0 h 33"/>
                    <a:gd name="T32" fmla="*/ 67 w 94"/>
                    <a:gd name="T33" fmla="*/ 0 h 33"/>
                    <a:gd name="T34" fmla="*/ 81 w 94"/>
                    <a:gd name="T35" fmla="*/ 13 h 33"/>
                    <a:gd name="T36" fmla="*/ 81 w 94"/>
                    <a:gd name="T37" fmla="*/ 19 h 33"/>
                    <a:gd name="T38" fmla="*/ 84 w 94"/>
                    <a:gd name="T39" fmla="*/ 23 h 33"/>
                    <a:gd name="T40" fmla="*/ 89 w 94"/>
                    <a:gd name="T41" fmla="*/ 23 h 33"/>
                    <a:gd name="T42" fmla="*/ 94 w 94"/>
                    <a:gd name="T43" fmla="*/ 28 h 33"/>
                    <a:gd name="T44" fmla="*/ 89 w 94"/>
                    <a:gd name="T4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33">
                      <a:moveTo>
                        <a:pt x="89" y="33"/>
                      </a:moveTo>
                      <a:cubicBezTo>
                        <a:pt x="84" y="33"/>
                        <a:pt x="84" y="33"/>
                        <a:pt x="84" y="33"/>
                      </a:cubicBezTo>
                      <a:cubicBezTo>
                        <a:pt x="77" y="33"/>
                        <a:pt x="71" y="27"/>
                        <a:pt x="71" y="19"/>
                      </a:cubicBezTo>
                      <a:cubicBezTo>
                        <a:pt x="71" y="13"/>
                        <a:pt x="71" y="13"/>
                        <a:pt x="71" y="13"/>
                      </a:cubicBezTo>
                      <a:cubicBezTo>
                        <a:pt x="71" y="11"/>
                        <a:pt x="69" y="10"/>
                        <a:pt x="67" y="10"/>
                      </a:cubicBezTo>
                      <a:cubicBezTo>
                        <a:pt x="28" y="10"/>
                        <a:pt x="28" y="10"/>
                        <a:pt x="28" y="10"/>
                      </a:cubicBezTo>
                      <a:cubicBezTo>
                        <a:pt x="26" y="10"/>
                        <a:pt x="24" y="11"/>
                        <a:pt x="24" y="13"/>
                      </a:cubicBezTo>
                      <a:cubicBezTo>
                        <a:pt x="24" y="19"/>
                        <a:pt x="24" y="19"/>
                        <a:pt x="24" y="19"/>
                      </a:cubicBezTo>
                      <a:cubicBezTo>
                        <a:pt x="24" y="27"/>
                        <a:pt x="18" y="33"/>
                        <a:pt x="10" y="33"/>
                      </a:cubicBezTo>
                      <a:cubicBezTo>
                        <a:pt x="5" y="33"/>
                        <a:pt x="5" y="33"/>
                        <a:pt x="5" y="33"/>
                      </a:cubicBezTo>
                      <a:cubicBezTo>
                        <a:pt x="3" y="33"/>
                        <a:pt x="0" y="30"/>
                        <a:pt x="0" y="28"/>
                      </a:cubicBezTo>
                      <a:cubicBezTo>
                        <a:pt x="0" y="25"/>
                        <a:pt x="3" y="23"/>
                        <a:pt x="5" y="23"/>
                      </a:cubicBezTo>
                      <a:cubicBezTo>
                        <a:pt x="10" y="23"/>
                        <a:pt x="10" y="23"/>
                        <a:pt x="10" y="23"/>
                      </a:cubicBezTo>
                      <a:cubicBezTo>
                        <a:pt x="12" y="23"/>
                        <a:pt x="14" y="21"/>
                        <a:pt x="14" y="19"/>
                      </a:cubicBezTo>
                      <a:cubicBezTo>
                        <a:pt x="14" y="13"/>
                        <a:pt x="14" y="13"/>
                        <a:pt x="14" y="13"/>
                      </a:cubicBezTo>
                      <a:cubicBezTo>
                        <a:pt x="14" y="6"/>
                        <a:pt x="20" y="0"/>
                        <a:pt x="28" y="0"/>
                      </a:cubicBezTo>
                      <a:cubicBezTo>
                        <a:pt x="67" y="0"/>
                        <a:pt x="67" y="0"/>
                        <a:pt x="67" y="0"/>
                      </a:cubicBezTo>
                      <a:cubicBezTo>
                        <a:pt x="75" y="0"/>
                        <a:pt x="81" y="6"/>
                        <a:pt x="81" y="13"/>
                      </a:cubicBezTo>
                      <a:cubicBezTo>
                        <a:pt x="81" y="19"/>
                        <a:pt x="81" y="19"/>
                        <a:pt x="81" y="19"/>
                      </a:cubicBezTo>
                      <a:cubicBezTo>
                        <a:pt x="81" y="21"/>
                        <a:pt x="82" y="23"/>
                        <a:pt x="84" y="23"/>
                      </a:cubicBezTo>
                      <a:cubicBezTo>
                        <a:pt x="89" y="23"/>
                        <a:pt x="89" y="23"/>
                        <a:pt x="89" y="23"/>
                      </a:cubicBezTo>
                      <a:cubicBezTo>
                        <a:pt x="92" y="23"/>
                        <a:pt x="94" y="25"/>
                        <a:pt x="94" y="28"/>
                      </a:cubicBezTo>
                      <a:cubicBezTo>
                        <a:pt x="94" y="30"/>
                        <a:pt x="92" y="33"/>
                        <a:pt x="89" y="33"/>
                      </a:cubicBez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68" name="Freeform 696"/>
                <p:cNvSpPr>
                  <a:spLocks/>
                </p:cNvSpPr>
                <p:nvPr/>
              </p:nvSpPr>
              <p:spPr bwMode="auto">
                <a:xfrm>
                  <a:off x="6333580" y="605610"/>
                  <a:ext cx="453986" cy="35999"/>
                </a:xfrm>
                <a:custGeom>
                  <a:avLst/>
                  <a:gdLst>
                    <a:gd name="T0" fmla="*/ 192 w 192"/>
                    <a:gd name="T1" fmla="*/ 15 h 15"/>
                    <a:gd name="T2" fmla="*/ 192 w 192"/>
                    <a:gd name="T3" fmla="*/ 12 h 15"/>
                    <a:gd name="T4" fmla="*/ 180 w 192"/>
                    <a:gd name="T5" fmla="*/ 0 h 15"/>
                    <a:gd name="T6" fmla="*/ 12 w 192"/>
                    <a:gd name="T7" fmla="*/ 0 h 15"/>
                    <a:gd name="T8" fmla="*/ 0 w 192"/>
                    <a:gd name="T9" fmla="*/ 12 h 15"/>
                    <a:gd name="T10" fmla="*/ 0 w 192"/>
                    <a:gd name="T11" fmla="*/ 15 h 15"/>
                    <a:gd name="T12" fmla="*/ 192 w 192"/>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2" h="15">
                      <a:moveTo>
                        <a:pt x="192" y="15"/>
                      </a:moveTo>
                      <a:cubicBezTo>
                        <a:pt x="192" y="12"/>
                        <a:pt x="192" y="12"/>
                        <a:pt x="192" y="12"/>
                      </a:cubicBezTo>
                      <a:cubicBezTo>
                        <a:pt x="192" y="6"/>
                        <a:pt x="187" y="0"/>
                        <a:pt x="180" y="0"/>
                      </a:cubicBezTo>
                      <a:cubicBezTo>
                        <a:pt x="12" y="0"/>
                        <a:pt x="12" y="0"/>
                        <a:pt x="12" y="0"/>
                      </a:cubicBezTo>
                      <a:cubicBezTo>
                        <a:pt x="6" y="0"/>
                        <a:pt x="0" y="6"/>
                        <a:pt x="0" y="12"/>
                      </a:cubicBezTo>
                      <a:cubicBezTo>
                        <a:pt x="0" y="15"/>
                        <a:pt x="0" y="15"/>
                        <a:pt x="0" y="15"/>
                      </a:cubicBezTo>
                      <a:lnTo>
                        <a:pt x="192" y="15"/>
                      </a:lnTo>
                      <a:close/>
                    </a:path>
                  </a:pathLst>
                </a:custGeom>
                <a:solidFill>
                  <a:srgbClr val="16BBED"/>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69" name="Freeform 697"/>
                <p:cNvSpPr>
                  <a:spLocks/>
                </p:cNvSpPr>
                <p:nvPr/>
              </p:nvSpPr>
              <p:spPr bwMode="auto">
                <a:xfrm>
                  <a:off x="6333580" y="662608"/>
                  <a:ext cx="453986" cy="214993"/>
                </a:xfrm>
                <a:custGeom>
                  <a:avLst/>
                  <a:gdLst>
                    <a:gd name="T0" fmla="*/ 0 w 192"/>
                    <a:gd name="T1" fmla="*/ 0 h 91"/>
                    <a:gd name="T2" fmla="*/ 0 w 192"/>
                    <a:gd name="T3" fmla="*/ 79 h 91"/>
                    <a:gd name="T4" fmla="*/ 12 w 192"/>
                    <a:gd name="T5" fmla="*/ 91 h 91"/>
                    <a:gd name="T6" fmla="*/ 180 w 192"/>
                    <a:gd name="T7" fmla="*/ 91 h 91"/>
                    <a:gd name="T8" fmla="*/ 192 w 192"/>
                    <a:gd name="T9" fmla="*/ 79 h 91"/>
                    <a:gd name="T10" fmla="*/ 192 w 192"/>
                    <a:gd name="T11" fmla="*/ 0 h 91"/>
                    <a:gd name="T12" fmla="*/ 0 w 192"/>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92" h="91">
                      <a:moveTo>
                        <a:pt x="0" y="0"/>
                      </a:moveTo>
                      <a:cubicBezTo>
                        <a:pt x="0" y="79"/>
                        <a:pt x="0" y="79"/>
                        <a:pt x="0" y="79"/>
                      </a:cubicBezTo>
                      <a:cubicBezTo>
                        <a:pt x="0" y="85"/>
                        <a:pt x="6" y="91"/>
                        <a:pt x="12" y="91"/>
                      </a:cubicBezTo>
                      <a:cubicBezTo>
                        <a:pt x="180" y="91"/>
                        <a:pt x="180" y="91"/>
                        <a:pt x="180" y="91"/>
                      </a:cubicBezTo>
                      <a:cubicBezTo>
                        <a:pt x="187" y="91"/>
                        <a:pt x="192" y="85"/>
                        <a:pt x="192" y="79"/>
                      </a:cubicBezTo>
                      <a:cubicBezTo>
                        <a:pt x="192" y="0"/>
                        <a:pt x="192" y="0"/>
                        <a:pt x="192" y="0"/>
                      </a:cubicBezTo>
                      <a:lnTo>
                        <a:pt x="0" y="0"/>
                      </a:lnTo>
                      <a:close/>
                    </a:path>
                  </a:pathLst>
                </a:custGeom>
                <a:solidFill>
                  <a:srgbClr val="16BBED"/>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266" name="TextBox 51"/>
              <p:cNvSpPr txBox="1">
                <a:spLocks noChangeArrowheads="1"/>
              </p:cNvSpPr>
              <p:nvPr/>
            </p:nvSpPr>
            <p:spPr bwMode="auto">
              <a:xfrm>
                <a:off x="1529084" y="1459571"/>
                <a:ext cx="590299" cy="22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marL="0" marR="0" lvl="0" indent="0" algn="ctr" defTabSz="912261" eaLnBrk="1" fontAlgn="base" latinLnBrk="0" hangingPunct="1">
                  <a:lnSpc>
                    <a:spcPct val="90000"/>
                  </a:lnSpc>
                  <a:spcBef>
                    <a:spcPct val="0"/>
                  </a:spcBef>
                  <a:spcAft>
                    <a:spcPct val="0"/>
                  </a:spcAft>
                  <a:buClrTx/>
                  <a:buSzTx/>
                  <a:buFontTx/>
                  <a:buNone/>
                  <a:tabLst/>
                  <a:defRPr/>
                </a:pPr>
                <a:r>
                  <a:rPr kumimoji="0" lang="en-US" sz="1467" b="0" i="0" u="none" strike="noStrike" kern="0" cap="none" spc="0" normalizeH="0" baseline="0" noProof="0" dirty="0">
                    <a:ln>
                      <a:noFill/>
                    </a:ln>
                    <a:solidFill>
                      <a:schemeClr val="bg1"/>
                    </a:solidFill>
                    <a:effectLst/>
                    <a:uLnTx/>
                    <a:uFillTx/>
                    <a:latin typeface="CiscoSansTT ExtraLight" panose="020B0303020201020303" pitchFamily="34" charset="0"/>
                    <a:ea typeface="ＭＳ Ｐゴシック" charset="0"/>
                  </a:rPr>
                  <a:t>What</a:t>
                </a:r>
              </a:p>
            </p:txBody>
          </p:sp>
        </p:grpSp>
        <p:grpSp>
          <p:nvGrpSpPr>
            <p:cNvPr id="173" name="Group 172"/>
            <p:cNvGrpSpPr/>
            <p:nvPr/>
          </p:nvGrpSpPr>
          <p:grpSpPr>
            <a:xfrm>
              <a:off x="536848" y="2537194"/>
              <a:ext cx="708206" cy="684966"/>
              <a:chOff x="195675" y="2311843"/>
              <a:chExt cx="708206" cy="684966"/>
            </a:xfrm>
          </p:grpSpPr>
          <p:grpSp>
            <p:nvGrpSpPr>
              <p:cNvPr id="261" name="Group 260"/>
              <p:cNvGrpSpPr>
                <a:grpSpLocks noChangeAspect="1"/>
              </p:cNvGrpSpPr>
              <p:nvPr/>
            </p:nvGrpSpPr>
            <p:grpSpPr>
              <a:xfrm>
                <a:off x="413447" y="2311843"/>
                <a:ext cx="276718" cy="392640"/>
                <a:chOff x="3582715" y="4349496"/>
                <a:chExt cx="295991" cy="419987"/>
              </a:xfrm>
            </p:grpSpPr>
            <p:sp>
              <p:nvSpPr>
                <p:cNvPr id="263" name="Freeform 609"/>
                <p:cNvSpPr>
                  <a:spLocks/>
                </p:cNvSpPr>
                <p:nvPr/>
              </p:nvSpPr>
              <p:spPr bwMode="auto">
                <a:xfrm>
                  <a:off x="3582715" y="4349496"/>
                  <a:ext cx="295991" cy="419987"/>
                </a:xfrm>
                <a:custGeom>
                  <a:avLst/>
                  <a:gdLst>
                    <a:gd name="T0" fmla="*/ 63 w 125"/>
                    <a:gd name="T1" fmla="*/ 178 h 178"/>
                    <a:gd name="T2" fmla="*/ 0 w 125"/>
                    <a:gd name="T3" fmla="*/ 62 h 178"/>
                    <a:gd name="T4" fmla="*/ 63 w 125"/>
                    <a:gd name="T5" fmla="*/ 0 h 178"/>
                    <a:gd name="T6" fmla="*/ 125 w 125"/>
                    <a:gd name="T7" fmla="*/ 62 h 178"/>
                    <a:gd name="T8" fmla="*/ 63 w 125"/>
                    <a:gd name="T9" fmla="*/ 178 h 178"/>
                  </a:gdLst>
                  <a:ahLst/>
                  <a:cxnLst>
                    <a:cxn ang="0">
                      <a:pos x="T0" y="T1"/>
                    </a:cxn>
                    <a:cxn ang="0">
                      <a:pos x="T2" y="T3"/>
                    </a:cxn>
                    <a:cxn ang="0">
                      <a:pos x="T4" y="T5"/>
                    </a:cxn>
                    <a:cxn ang="0">
                      <a:pos x="T6" y="T7"/>
                    </a:cxn>
                    <a:cxn ang="0">
                      <a:pos x="T8" y="T9"/>
                    </a:cxn>
                  </a:cxnLst>
                  <a:rect l="0" t="0" r="r" b="b"/>
                  <a:pathLst>
                    <a:path w="125" h="178">
                      <a:moveTo>
                        <a:pt x="63" y="178"/>
                      </a:moveTo>
                      <a:cubicBezTo>
                        <a:pt x="63" y="178"/>
                        <a:pt x="0" y="96"/>
                        <a:pt x="0" y="62"/>
                      </a:cubicBezTo>
                      <a:cubicBezTo>
                        <a:pt x="0" y="28"/>
                        <a:pt x="28" y="0"/>
                        <a:pt x="63" y="0"/>
                      </a:cubicBezTo>
                      <a:cubicBezTo>
                        <a:pt x="97" y="0"/>
                        <a:pt x="125" y="28"/>
                        <a:pt x="125" y="62"/>
                      </a:cubicBezTo>
                      <a:cubicBezTo>
                        <a:pt x="125" y="96"/>
                        <a:pt x="63" y="178"/>
                        <a:pt x="63" y="178"/>
                      </a:cubicBezTo>
                    </a:path>
                  </a:pathLst>
                </a:custGeom>
                <a:solidFill>
                  <a:srgbClr val="16B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64" name="Oval 610"/>
                <p:cNvSpPr>
                  <a:spLocks noChangeArrowheads="1"/>
                </p:cNvSpPr>
                <p:nvPr/>
              </p:nvSpPr>
              <p:spPr bwMode="auto">
                <a:xfrm>
                  <a:off x="3648662" y="4410494"/>
                  <a:ext cx="150995" cy="1489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262" name="TextBox 51"/>
              <p:cNvSpPr txBox="1">
                <a:spLocks noChangeArrowheads="1"/>
              </p:cNvSpPr>
              <p:nvPr/>
            </p:nvSpPr>
            <p:spPr bwMode="auto">
              <a:xfrm>
                <a:off x="195675" y="2775162"/>
                <a:ext cx="708206" cy="2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marL="0" marR="0" lvl="0" indent="0" algn="ctr" defTabSz="912261" eaLnBrk="1" fontAlgn="base" latinLnBrk="0" hangingPunct="1">
                  <a:lnSpc>
                    <a:spcPct val="90000"/>
                  </a:lnSpc>
                  <a:spcBef>
                    <a:spcPct val="0"/>
                  </a:spcBef>
                  <a:spcAft>
                    <a:spcPct val="0"/>
                  </a:spcAft>
                  <a:buClrTx/>
                  <a:buSzTx/>
                  <a:buFontTx/>
                  <a:buNone/>
                  <a:tabLst/>
                  <a:defRPr/>
                </a:pPr>
                <a:r>
                  <a:rPr kumimoji="0" lang="en-US" sz="1467" b="0" i="0" u="none" strike="noStrike" kern="0" cap="none" spc="0" normalizeH="0" baseline="0" noProof="0" dirty="0">
                    <a:ln>
                      <a:noFill/>
                    </a:ln>
                    <a:solidFill>
                      <a:schemeClr val="bg1"/>
                    </a:solidFill>
                    <a:effectLst/>
                    <a:uLnTx/>
                    <a:uFillTx/>
                    <a:latin typeface="CiscoSansTT ExtraLight" panose="020B0303020201020303" pitchFamily="34" charset="0"/>
                    <a:ea typeface="ＭＳ Ｐゴシック" charset="0"/>
                  </a:rPr>
                  <a:t>Where</a:t>
                </a:r>
              </a:p>
            </p:txBody>
          </p:sp>
        </p:grpSp>
        <p:grpSp>
          <p:nvGrpSpPr>
            <p:cNvPr id="174" name="Group 173"/>
            <p:cNvGrpSpPr/>
            <p:nvPr/>
          </p:nvGrpSpPr>
          <p:grpSpPr>
            <a:xfrm>
              <a:off x="1205915" y="2550441"/>
              <a:ext cx="590299" cy="677433"/>
              <a:chOff x="1034077" y="2325090"/>
              <a:chExt cx="590299" cy="677433"/>
            </a:xfrm>
          </p:grpSpPr>
          <p:grpSp>
            <p:nvGrpSpPr>
              <p:cNvPr id="255" name="Group 254"/>
              <p:cNvGrpSpPr>
                <a:grpSpLocks noChangeAspect="1"/>
              </p:cNvGrpSpPr>
              <p:nvPr/>
            </p:nvGrpSpPr>
            <p:grpSpPr>
              <a:xfrm>
                <a:off x="1140347" y="2325090"/>
                <a:ext cx="385940" cy="385940"/>
                <a:chOff x="3431557" y="2495618"/>
                <a:chExt cx="480016" cy="480016"/>
              </a:xfrm>
            </p:grpSpPr>
            <p:sp>
              <p:nvSpPr>
                <p:cNvPr id="257" name="Oval 256"/>
                <p:cNvSpPr/>
                <p:nvPr/>
              </p:nvSpPr>
              <p:spPr>
                <a:xfrm>
                  <a:off x="3431557" y="2495618"/>
                  <a:ext cx="480016" cy="480016"/>
                </a:xfrm>
                <a:prstGeom prst="ellipse">
                  <a:avLst/>
                </a:prstGeom>
                <a:noFill/>
                <a:ln w="41275" cap="flat" cmpd="sng" algn="ctr">
                  <a:solidFill>
                    <a:srgbClr val="00BCEB"/>
                  </a:solid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58" name="Freeform 715"/>
                <p:cNvSpPr>
                  <a:spLocks/>
                </p:cNvSpPr>
                <p:nvPr/>
              </p:nvSpPr>
              <p:spPr bwMode="auto">
                <a:xfrm>
                  <a:off x="3652161" y="2568051"/>
                  <a:ext cx="39999" cy="160995"/>
                </a:xfrm>
                <a:custGeom>
                  <a:avLst/>
                  <a:gdLst>
                    <a:gd name="T0" fmla="*/ 9 w 17"/>
                    <a:gd name="T1" fmla="*/ 0 h 68"/>
                    <a:gd name="T2" fmla="*/ 0 w 17"/>
                    <a:gd name="T3" fmla="*/ 8 h 68"/>
                    <a:gd name="T4" fmla="*/ 0 w 17"/>
                    <a:gd name="T5" fmla="*/ 68 h 68"/>
                    <a:gd name="T6" fmla="*/ 3 w 17"/>
                    <a:gd name="T7" fmla="*/ 65 h 68"/>
                    <a:gd name="T8" fmla="*/ 9 w 17"/>
                    <a:gd name="T9" fmla="*/ 63 h 68"/>
                    <a:gd name="T10" fmla="*/ 15 w 17"/>
                    <a:gd name="T11" fmla="*/ 65 h 68"/>
                    <a:gd name="T12" fmla="*/ 17 w 17"/>
                    <a:gd name="T13" fmla="*/ 68 h 68"/>
                    <a:gd name="T14" fmla="*/ 17 w 17"/>
                    <a:gd name="T15" fmla="*/ 8 h 68"/>
                    <a:gd name="T16" fmla="*/ 9 w 17"/>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8">
                      <a:moveTo>
                        <a:pt x="9" y="0"/>
                      </a:moveTo>
                      <a:cubicBezTo>
                        <a:pt x="4" y="0"/>
                        <a:pt x="0" y="3"/>
                        <a:pt x="0" y="8"/>
                      </a:cubicBezTo>
                      <a:cubicBezTo>
                        <a:pt x="0" y="68"/>
                        <a:pt x="0" y="68"/>
                        <a:pt x="0" y="68"/>
                      </a:cubicBezTo>
                      <a:cubicBezTo>
                        <a:pt x="3" y="65"/>
                        <a:pt x="3" y="65"/>
                        <a:pt x="3" y="65"/>
                      </a:cubicBezTo>
                      <a:cubicBezTo>
                        <a:pt x="5" y="64"/>
                        <a:pt x="7" y="63"/>
                        <a:pt x="9" y="63"/>
                      </a:cubicBezTo>
                      <a:cubicBezTo>
                        <a:pt x="11" y="63"/>
                        <a:pt x="14" y="64"/>
                        <a:pt x="15" y="65"/>
                      </a:cubicBezTo>
                      <a:cubicBezTo>
                        <a:pt x="16" y="66"/>
                        <a:pt x="17" y="67"/>
                        <a:pt x="17" y="68"/>
                      </a:cubicBezTo>
                      <a:cubicBezTo>
                        <a:pt x="17" y="8"/>
                        <a:pt x="17" y="8"/>
                        <a:pt x="17" y="8"/>
                      </a:cubicBezTo>
                      <a:cubicBezTo>
                        <a:pt x="17" y="3"/>
                        <a:pt x="13" y="0"/>
                        <a:pt x="9" y="0"/>
                      </a:cubicBezTo>
                    </a:path>
                  </a:pathLst>
                </a:custGeom>
                <a:solidFill>
                  <a:srgbClr val="6EBE4A"/>
                </a:solidFill>
                <a:ln w="3175">
                  <a:solidFill>
                    <a:srgbClr val="6EBE4A"/>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59" name="Freeform 717"/>
                <p:cNvSpPr>
                  <a:spLocks/>
                </p:cNvSpPr>
                <p:nvPr/>
              </p:nvSpPr>
              <p:spPr bwMode="auto">
                <a:xfrm>
                  <a:off x="3583163" y="2731046"/>
                  <a:ext cx="98997" cy="94997"/>
                </a:xfrm>
                <a:custGeom>
                  <a:avLst/>
                  <a:gdLst>
                    <a:gd name="T0" fmla="*/ 29 w 42"/>
                    <a:gd name="T1" fmla="*/ 0 h 40"/>
                    <a:gd name="T2" fmla="*/ 3 w 42"/>
                    <a:gd name="T3" fmla="*/ 26 h 40"/>
                    <a:gd name="T4" fmla="*/ 3 w 42"/>
                    <a:gd name="T5" fmla="*/ 38 h 40"/>
                    <a:gd name="T6" fmla="*/ 9 w 42"/>
                    <a:gd name="T7" fmla="*/ 40 h 40"/>
                    <a:gd name="T8" fmla="*/ 15 w 42"/>
                    <a:gd name="T9" fmla="*/ 38 h 40"/>
                    <a:gd name="T10" fmla="*/ 42 w 42"/>
                    <a:gd name="T11" fmla="*/ 11 h 40"/>
                    <a:gd name="T12" fmla="*/ 38 w 42"/>
                    <a:gd name="T13" fmla="*/ 12 h 40"/>
                    <a:gd name="T14" fmla="*/ 29 w 42"/>
                    <a:gd name="T15" fmla="*/ 3 h 40"/>
                    <a:gd name="T16" fmla="*/ 29 w 4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0">
                      <a:moveTo>
                        <a:pt x="29" y="0"/>
                      </a:moveTo>
                      <a:cubicBezTo>
                        <a:pt x="3" y="26"/>
                        <a:pt x="3" y="26"/>
                        <a:pt x="3" y="26"/>
                      </a:cubicBezTo>
                      <a:cubicBezTo>
                        <a:pt x="0" y="29"/>
                        <a:pt x="0" y="35"/>
                        <a:pt x="3" y="38"/>
                      </a:cubicBezTo>
                      <a:cubicBezTo>
                        <a:pt x="5" y="39"/>
                        <a:pt x="7" y="40"/>
                        <a:pt x="9" y="40"/>
                      </a:cubicBezTo>
                      <a:cubicBezTo>
                        <a:pt x="11" y="40"/>
                        <a:pt x="13" y="39"/>
                        <a:pt x="15" y="38"/>
                      </a:cubicBezTo>
                      <a:cubicBezTo>
                        <a:pt x="42" y="11"/>
                        <a:pt x="42" y="11"/>
                        <a:pt x="42" y="11"/>
                      </a:cubicBezTo>
                      <a:cubicBezTo>
                        <a:pt x="41" y="11"/>
                        <a:pt x="39" y="12"/>
                        <a:pt x="38" y="12"/>
                      </a:cubicBezTo>
                      <a:cubicBezTo>
                        <a:pt x="33" y="12"/>
                        <a:pt x="29" y="8"/>
                        <a:pt x="29" y="3"/>
                      </a:cubicBezTo>
                      <a:cubicBezTo>
                        <a:pt x="29" y="0"/>
                        <a:pt x="29" y="0"/>
                        <a:pt x="29" y="0"/>
                      </a:cubicBezTo>
                    </a:path>
                  </a:pathLst>
                </a:custGeom>
                <a:solidFill>
                  <a:srgbClr val="6EBE4A"/>
                </a:solidFill>
                <a:ln w="3175">
                  <a:solidFill>
                    <a:srgbClr val="6EBE4A"/>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60" name="Freeform 719"/>
                <p:cNvSpPr>
                  <a:spLocks/>
                </p:cNvSpPr>
                <p:nvPr/>
              </p:nvSpPr>
              <p:spPr bwMode="auto">
                <a:xfrm>
                  <a:off x="3652161" y="2717047"/>
                  <a:ext cx="41999" cy="41999"/>
                </a:xfrm>
                <a:custGeom>
                  <a:avLst/>
                  <a:gdLst>
                    <a:gd name="T0" fmla="*/ 9 w 18"/>
                    <a:gd name="T1" fmla="*/ 0 h 18"/>
                    <a:gd name="T2" fmla="*/ 3 w 18"/>
                    <a:gd name="T3" fmla="*/ 2 h 18"/>
                    <a:gd name="T4" fmla="*/ 0 w 18"/>
                    <a:gd name="T5" fmla="*/ 5 h 18"/>
                    <a:gd name="T6" fmla="*/ 0 w 18"/>
                    <a:gd name="T7" fmla="*/ 6 h 18"/>
                    <a:gd name="T8" fmla="*/ 0 w 18"/>
                    <a:gd name="T9" fmla="*/ 6 h 18"/>
                    <a:gd name="T10" fmla="*/ 0 w 18"/>
                    <a:gd name="T11" fmla="*/ 9 h 18"/>
                    <a:gd name="T12" fmla="*/ 9 w 18"/>
                    <a:gd name="T13" fmla="*/ 18 h 18"/>
                    <a:gd name="T14" fmla="*/ 13 w 18"/>
                    <a:gd name="T15" fmla="*/ 17 h 18"/>
                    <a:gd name="T16" fmla="*/ 15 w 18"/>
                    <a:gd name="T17" fmla="*/ 15 h 18"/>
                    <a:gd name="T18" fmla="*/ 17 w 18"/>
                    <a:gd name="T19" fmla="*/ 7 h 18"/>
                    <a:gd name="T20" fmla="*/ 17 w 18"/>
                    <a:gd name="T21" fmla="*/ 6 h 18"/>
                    <a:gd name="T22" fmla="*/ 17 w 18"/>
                    <a:gd name="T23" fmla="*/ 5 h 18"/>
                    <a:gd name="T24" fmla="*/ 15 w 18"/>
                    <a:gd name="T25" fmla="*/ 2 h 18"/>
                    <a:gd name="T26" fmla="*/ 9 w 18"/>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9" y="0"/>
                      </a:moveTo>
                      <a:cubicBezTo>
                        <a:pt x="7" y="0"/>
                        <a:pt x="5" y="1"/>
                        <a:pt x="3" y="2"/>
                      </a:cubicBezTo>
                      <a:cubicBezTo>
                        <a:pt x="0" y="5"/>
                        <a:pt x="0" y="5"/>
                        <a:pt x="0" y="5"/>
                      </a:cubicBezTo>
                      <a:cubicBezTo>
                        <a:pt x="0" y="6"/>
                        <a:pt x="0" y="6"/>
                        <a:pt x="0" y="6"/>
                      </a:cubicBezTo>
                      <a:cubicBezTo>
                        <a:pt x="0" y="6"/>
                        <a:pt x="0" y="6"/>
                        <a:pt x="0" y="6"/>
                      </a:cubicBezTo>
                      <a:cubicBezTo>
                        <a:pt x="0" y="9"/>
                        <a:pt x="0" y="9"/>
                        <a:pt x="0" y="9"/>
                      </a:cubicBezTo>
                      <a:cubicBezTo>
                        <a:pt x="0" y="14"/>
                        <a:pt x="4" y="18"/>
                        <a:pt x="9" y="18"/>
                      </a:cubicBezTo>
                      <a:cubicBezTo>
                        <a:pt x="10" y="18"/>
                        <a:pt x="12" y="17"/>
                        <a:pt x="13" y="17"/>
                      </a:cubicBezTo>
                      <a:cubicBezTo>
                        <a:pt x="15" y="15"/>
                        <a:pt x="15" y="15"/>
                        <a:pt x="15" y="15"/>
                      </a:cubicBezTo>
                      <a:cubicBezTo>
                        <a:pt x="17" y="12"/>
                        <a:pt x="18" y="9"/>
                        <a:pt x="17" y="7"/>
                      </a:cubicBezTo>
                      <a:cubicBezTo>
                        <a:pt x="17" y="6"/>
                        <a:pt x="17" y="6"/>
                        <a:pt x="17" y="6"/>
                      </a:cubicBezTo>
                      <a:cubicBezTo>
                        <a:pt x="17" y="5"/>
                        <a:pt x="17" y="5"/>
                        <a:pt x="17" y="5"/>
                      </a:cubicBezTo>
                      <a:cubicBezTo>
                        <a:pt x="17" y="4"/>
                        <a:pt x="16" y="3"/>
                        <a:pt x="15" y="2"/>
                      </a:cubicBezTo>
                      <a:cubicBezTo>
                        <a:pt x="14" y="1"/>
                        <a:pt x="11" y="0"/>
                        <a:pt x="9" y="0"/>
                      </a:cubicBezTo>
                    </a:path>
                  </a:pathLst>
                </a:custGeom>
                <a:solidFill>
                  <a:srgbClr val="308F15"/>
                </a:solidFill>
                <a:ln w="3175">
                  <a:solidFill>
                    <a:srgbClr val="308F15"/>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256" name="TextBox 51"/>
              <p:cNvSpPr txBox="1">
                <a:spLocks noChangeArrowheads="1"/>
              </p:cNvSpPr>
              <p:nvPr/>
            </p:nvSpPr>
            <p:spPr bwMode="auto">
              <a:xfrm>
                <a:off x="1034077" y="2780876"/>
                <a:ext cx="590299" cy="2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marL="0" marR="0" lvl="0" indent="0" algn="ctr" defTabSz="912261" eaLnBrk="1" fontAlgn="base" latinLnBrk="0" hangingPunct="1">
                  <a:lnSpc>
                    <a:spcPct val="90000"/>
                  </a:lnSpc>
                  <a:spcBef>
                    <a:spcPct val="0"/>
                  </a:spcBef>
                  <a:spcAft>
                    <a:spcPct val="0"/>
                  </a:spcAft>
                  <a:buClrTx/>
                  <a:buSzTx/>
                  <a:buFontTx/>
                  <a:buNone/>
                  <a:tabLst/>
                  <a:defRPr/>
                </a:pPr>
                <a:r>
                  <a:rPr kumimoji="0" lang="en-US" sz="1467" b="0" i="0" u="none" strike="noStrike" kern="0" cap="none" spc="0" normalizeH="0" baseline="0" noProof="0" dirty="0">
                    <a:ln>
                      <a:noFill/>
                    </a:ln>
                    <a:solidFill>
                      <a:schemeClr val="bg1"/>
                    </a:solidFill>
                    <a:effectLst/>
                    <a:uLnTx/>
                    <a:uFillTx/>
                    <a:latin typeface="CiscoSansTT ExtraLight" panose="020B0303020201020303" pitchFamily="34" charset="0"/>
                    <a:ea typeface="ＭＳ Ｐゴシック" charset="0"/>
                  </a:rPr>
                  <a:t>When</a:t>
                </a:r>
              </a:p>
            </p:txBody>
          </p:sp>
        </p:grpSp>
        <p:grpSp>
          <p:nvGrpSpPr>
            <p:cNvPr id="175" name="Group 174"/>
            <p:cNvGrpSpPr/>
            <p:nvPr/>
          </p:nvGrpSpPr>
          <p:grpSpPr>
            <a:xfrm>
              <a:off x="1860806" y="2537194"/>
              <a:ext cx="590299" cy="690681"/>
              <a:chOff x="1914748" y="2311843"/>
              <a:chExt cx="590299" cy="690681"/>
            </a:xfrm>
          </p:grpSpPr>
          <p:grpSp>
            <p:nvGrpSpPr>
              <p:cNvPr id="249" name="Group 248"/>
              <p:cNvGrpSpPr>
                <a:grpSpLocks noChangeAspect="1"/>
              </p:cNvGrpSpPr>
              <p:nvPr/>
            </p:nvGrpSpPr>
            <p:grpSpPr>
              <a:xfrm>
                <a:off x="2066867" y="2311843"/>
                <a:ext cx="289962" cy="383798"/>
                <a:chOff x="1631724" y="3365526"/>
                <a:chExt cx="342990" cy="453986"/>
              </a:xfrm>
            </p:grpSpPr>
            <p:sp>
              <p:nvSpPr>
                <p:cNvPr id="251" name="Freeform 312"/>
                <p:cNvSpPr>
                  <a:spLocks/>
                </p:cNvSpPr>
                <p:nvPr/>
              </p:nvSpPr>
              <p:spPr bwMode="auto">
                <a:xfrm>
                  <a:off x="1631724" y="3365526"/>
                  <a:ext cx="342990" cy="453986"/>
                </a:xfrm>
                <a:custGeom>
                  <a:avLst/>
                  <a:gdLst>
                    <a:gd name="T0" fmla="*/ 132 w 145"/>
                    <a:gd name="T1" fmla="*/ 0 h 192"/>
                    <a:gd name="T2" fmla="*/ 13 w 145"/>
                    <a:gd name="T3" fmla="*/ 0 h 192"/>
                    <a:gd name="T4" fmla="*/ 0 w 145"/>
                    <a:gd name="T5" fmla="*/ 13 h 192"/>
                    <a:gd name="T6" fmla="*/ 0 w 145"/>
                    <a:gd name="T7" fmla="*/ 180 h 192"/>
                    <a:gd name="T8" fmla="*/ 13 w 145"/>
                    <a:gd name="T9" fmla="*/ 192 h 192"/>
                    <a:gd name="T10" fmla="*/ 132 w 145"/>
                    <a:gd name="T11" fmla="*/ 192 h 192"/>
                    <a:gd name="T12" fmla="*/ 145 w 145"/>
                    <a:gd name="T13" fmla="*/ 180 h 192"/>
                    <a:gd name="T14" fmla="*/ 145 w 145"/>
                    <a:gd name="T15" fmla="*/ 13 h 192"/>
                    <a:gd name="T16" fmla="*/ 132 w 145"/>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92">
                      <a:moveTo>
                        <a:pt x="132" y="0"/>
                      </a:moveTo>
                      <a:cubicBezTo>
                        <a:pt x="13" y="0"/>
                        <a:pt x="13" y="0"/>
                        <a:pt x="13" y="0"/>
                      </a:cubicBezTo>
                      <a:cubicBezTo>
                        <a:pt x="6" y="0"/>
                        <a:pt x="0" y="6"/>
                        <a:pt x="0" y="13"/>
                      </a:cubicBezTo>
                      <a:cubicBezTo>
                        <a:pt x="0" y="180"/>
                        <a:pt x="0" y="180"/>
                        <a:pt x="0" y="180"/>
                      </a:cubicBezTo>
                      <a:cubicBezTo>
                        <a:pt x="0" y="187"/>
                        <a:pt x="6" y="192"/>
                        <a:pt x="13" y="192"/>
                      </a:cubicBezTo>
                      <a:cubicBezTo>
                        <a:pt x="132" y="192"/>
                        <a:pt x="132" y="192"/>
                        <a:pt x="132" y="192"/>
                      </a:cubicBezTo>
                      <a:cubicBezTo>
                        <a:pt x="139" y="192"/>
                        <a:pt x="145" y="187"/>
                        <a:pt x="145" y="180"/>
                      </a:cubicBezTo>
                      <a:cubicBezTo>
                        <a:pt x="145" y="13"/>
                        <a:pt x="145" y="13"/>
                        <a:pt x="145" y="13"/>
                      </a:cubicBezTo>
                      <a:cubicBezTo>
                        <a:pt x="145" y="6"/>
                        <a:pt x="139" y="0"/>
                        <a:pt x="132"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52" name="Oval 313"/>
                <p:cNvSpPr>
                  <a:spLocks noChangeArrowheads="1"/>
                </p:cNvSpPr>
                <p:nvPr/>
              </p:nvSpPr>
              <p:spPr bwMode="auto">
                <a:xfrm>
                  <a:off x="1787719" y="3753514"/>
                  <a:ext cx="30999" cy="29999"/>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53" name="Freeform 314"/>
                <p:cNvSpPr>
                  <a:spLocks/>
                </p:cNvSpPr>
                <p:nvPr/>
              </p:nvSpPr>
              <p:spPr bwMode="auto">
                <a:xfrm>
                  <a:off x="1775719" y="3590519"/>
                  <a:ext cx="56998" cy="4000"/>
                </a:xfrm>
                <a:custGeom>
                  <a:avLst/>
                  <a:gdLst>
                    <a:gd name="T0" fmla="*/ 23 w 24"/>
                    <a:gd name="T1" fmla="*/ 2 h 2"/>
                    <a:gd name="T2" fmla="*/ 1 w 24"/>
                    <a:gd name="T3" fmla="*/ 2 h 2"/>
                    <a:gd name="T4" fmla="*/ 0 w 24"/>
                    <a:gd name="T5" fmla="*/ 1 h 2"/>
                    <a:gd name="T6" fmla="*/ 1 w 24"/>
                    <a:gd name="T7" fmla="*/ 0 h 2"/>
                    <a:gd name="T8" fmla="*/ 23 w 24"/>
                    <a:gd name="T9" fmla="*/ 0 h 2"/>
                    <a:gd name="T10" fmla="*/ 24 w 24"/>
                    <a:gd name="T11" fmla="*/ 1 h 2"/>
                    <a:gd name="T12" fmla="*/ 23 w 2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4" h="2">
                      <a:moveTo>
                        <a:pt x="23" y="2"/>
                      </a:moveTo>
                      <a:cubicBezTo>
                        <a:pt x="1" y="2"/>
                        <a:pt x="1" y="2"/>
                        <a:pt x="1" y="2"/>
                      </a:cubicBezTo>
                      <a:cubicBezTo>
                        <a:pt x="0" y="2"/>
                        <a:pt x="0" y="2"/>
                        <a:pt x="0" y="1"/>
                      </a:cubicBezTo>
                      <a:cubicBezTo>
                        <a:pt x="0" y="0"/>
                        <a:pt x="0" y="0"/>
                        <a:pt x="1" y="0"/>
                      </a:cubicBezTo>
                      <a:cubicBezTo>
                        <a:pt x="23" y="0"/>
                        <a:pt x="23" y="0"/>
                        <a:pt x="23" y="0"/>
                      </a:cubicBezTo>
                      <a:cubicBezTo>
                        <a:pt x="23" y="0"/>
                        <a:pt x="24" y="0"/>
                        <a:pt x="24" y="1"/>
                      </a:cubicBezTo>
                      <a:cubicBezTo>
                        <a:pt x="24" y="2"/>
                        <a:pt x="23" y="2"/>
                        <a:pt x="2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54" name="Rectangle 315"/>
                <p:cNvSpPr>
                  <a:spLocks noChangeArrowheads="1"/>
                </p:cNvSpPr>
                <p:nvPr/>
              </p:nvSpPr>
              <p:spPr bwMode="auto">
                <a:xfrm>
                  <a:off x="1657723" y="3426524"/>
                  <a:ext cx="290991" cy="333990"/>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250" name="TextBox 51"/>
              <p:cNvSpPr txBox="1">
                <a:spLocks noChangeArrowheads="1"/>
              </p:cNvSpPr>
              <p:nvPr/>
            </p:nvSpPr>
            <p:spPr bwMode="auto">
              <a:xfrm>
                <a:off x="1914748" y="2780876"/>
                <a:ext cx="590299" cy="22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sz="2400">
                    <a:solidFill>
                      <a:schemeClr val="tx1"/>
                    </a:solidFill>
                    <a:latin typeface="CiscoSansTT Light" charset="0"/>
                    <a:ea typeface="ＭＳ Ｐゴシック" charset="0"/>
                    <a:cs typeface="ＭＳ Ｐゴシック" charset="0"/>
                  </a:defRPr>
                </a:lvl1pPr>
                <a:lvl2pPr marL="742950" indent="-285750" defTabSz="684213" eaLnBrk="0" hangingPunct="0">
                  <a:defRPr sz="2400">
                    <a:solidFill>
                      <a:schemeClr val="tx1"/>
                    </a:solidFill>
                    <a:latin typeface="CiscoSansTT Light" charset="0"/>
                    <a:ea typeface="ＭＳ Ｐゴシック" charset="0"/>
                  </a:defRPr>
                </a:lvl2pPr>
                <a:lvl3pPr marL="1143000" indent="-228600" defTabSz="684213" eaLnBrk="0" hangingPunct="0">
                  <a:defRPr sz="2400">
                    <a:solidFill>
                      <a:schemeClr val="tx1"/>
                    </a:solidFill>
                    <a:latin typeface="CiscoSansTT Light" charset="0"/>
                    <a:ea typeface="ＭＳ Ｐゴシック" charset="0"/>
                  </a:defRPr>
                </a:lvl3pPr>
                <a:lvl4pPr marL="1600200" indent="-228600" defTabSz="684213" eaLnBrk="0" hangingPunct="0">
                  <a:defRPr sz="2400">
                    <a:solidFill>
                      <a:schemeClr val="tx1"/>
                    </a:solidFill>
                    <a:latin typeface="CiscoSansTT Light" charset="0"/>
                    <a:ea typeface="ＭＳ Ｐゴシック" charset="0"/>
                  </a:defRPr>
                </a:lvl4pPr>
                <a:lvl5pPr marL="2057400" indent="-228600" defTabSz="684213" eaLnBrk="0" hangingPunct="0">
                  <a:defRPr sz="2400">
                    <a:solidFill>
                      <a:schemeClr val="tx1"/>
                    </a:solidFill>
                    <a:latin typeface="CiscoSansTT Light"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CiscoSansTT Light"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CiscoSansTT Light"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CiscoSansTT Light"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CiscoSansTT Light" charset="0"/>
                    <a:ea typeface="ＭＳ Ｐゴシック" charset="0"/>
                  </a:defRPr>
                </a:lvl9pPr>
              </a:lstStyle>
              <a:p>
                <a:pPr marL="0" marR="0" lvl="0" indent="0" algn="ctr" defTabSz="912261" eaLnBrk="1" fontAlgn="base" latinLnBrk="0" hangingPunct="1">
                  <a:lnSpc>
                    <a:spcPct val="90000"/>
                  </a:lnSpc>
                  <a:spcBef>
                    <a:spcPct val="0"/>
                  </a:spcBef>
                  <a:spcAft>
                    <a:spcPct val="0"/>
                  </a:spcAft>
                  <a:buClrTx/>
                  <a:buSzTx/>
                  <a:buFontTx/>
                  <a:buNone/>
                  <a:tabLst/>
                  <a:defRPr/>
                </a:pPr>
                <a:r>
                  <a:rPr kumimoji="0" lang="en-US" sz="1467" b="0" i="0" u="none" strike="noStrike" kern="0" cap="none" spc="0" normalizeH="0" baseline="0" noProof="0" dirty="0">
                    <a:ln>
                      <a:noFill/>
                    </a:ln>
                    <a:solidFill>
                      <a:schemeClr val="bg1"/>
                    </a:solidFill>
                    <a:effectLst/>
                    <a:uLnTx/>
                    <a:uFillTx/>
                    <a:latin typeface="CiscoSansTT ExtraLight" panose="020B0303020201020303" pitchFamily="34" charset="0"/>
                    <a:ea typeface="ＭＳ Ｐゴシック" charset="0"/>
                  </a:rPr>
                  <a:t>How</a:t>
                </a:r>
              </a:p>
            </p:txBody>
          </p:sp>
        </p:grpSp>
        <p:cxnSp>
          <p:nvCxnSpPr>
            <p:cNvPr id="176" name="Elbow Connector 151"/>
            <p:cNvCxnSpPr/>
            <p:nvPr/>
          </p:nvCxnSpPr>
          <p:spPr>
            <a:xfrm>
              <a:off x="2901560" y="2451845"/>
              <a:ext cx="940181" cy="7306"/>
            </a:xfrm>
            <a:prstGeom prst="straightConnector1">
              <a:avLst/>
            </a:prstGeom>
            <a:noFill/>
            <a:ln w="25400" cap="rnd" cmpd="sng" algn="ctr">
              <a:solidFill>
                <a:srgbClr val="005073"/>
              </a:solidFill>
              <a:prstDash val="dash"/>
              <a:tailEnd type="arrow"/>
            </a:ln>
            <a:effectLst/>
          </p:spPr>
        </p:cxnSp>
        <p:grpSp>
          <p:nvGrpSpPr>
            <p:cNvPr id="177" name="Group 176"/>
            <p:cNvGrpSpPr/>
            <p:nvPr/>
          </p:nvGrpSpPr>
          <p:grpSpPr>
            <a:xfrm>
              <a:off x="5821658" y="2383883"/>
              <a:ext cx="993197" cy="135339"/>
              <a:chOff x="5923670" y="2151843"/>
              <a:chExt cx="993197" cy="135339"/>
            </a:xfrm>
          </p:grpSpPr>
          <p:cxnSp>
            <p:nvCxnSpPr>
              <p:cNvPr id="247" name="Elbow Connector 151"/>
              <p:cNvCxnSpPr/>
              <p:nvPr/>
            </p:nvCxnSpPr>
            <p:spPr>
              <a:xfrm>
                <a:off x="5976686" y="2151843"/>
                <a:ext cx="940181" cy="7306"/>
              </a:xfrm>
              <a:prstGeom prst="straightConnector1">
                <a:avLst/>
              </a:prstGeom>
              <a:noFill/>
              <a:ln w="25400" cap="rnd" cmpd="sng" algn="ctr">
                <a:solidFill>
                  <a:srgbClr val="005073"/>
                </a:solidFill>
                <a:prstDash val="dash"/>
                <a:tailEnd type="arrow"/>
              </a:ln>
              <a:effectLst/>
            </p:spPr>
          </p:cxnSp>
          <p:cxnSp>
            <p:nvCxnSpPr>
              <p:cNvPr id="248" name="Elbow Connector 151"/>
              <p:cNvCxnSpPr/>
              <p:nvPr/>
            </p:nvCxnSpPr>
            <p:spPr>
              <a:xfrm flipH="1">
                <a:off x="5923670" y="2279876"/>
                <a:ext cx="940181" cy="7306"/>
              </a:xfrm>
              <a:prstGeom prst="straightConnector1">
                <a:avLst/>
              </a:prstGeom>
              <a:noFill/>
              <a:ln w="25400" cap="rnd" cmpd="sng" algn="ctr">
                <a:solidFill>
                  <a:srgbClr val="005073"/>
                </a:solidFill>
                <a:prstDash val="dash"/>
                <a:tailEnd type="arrow"/>
              </a:ln>
              <a:effectLst/>
            </p:spPr>
          </p:cxnSp>
        </p:grpSp>
        <p:grpSp>
          <p:nvGrpSpPr>
            <p:cNvPr id="178" name="Group 177"/>
            <p:cNvGrpSpPr/>
            <p:nvPr/>
          </p:nvGrpSpPr>
          <p:grpSpPr>
            <a:xfrm>
              <a:off x="7449134" y="1609900"/>
              <a:ext cx="649682" cy="1619922"/>
              <a:chOff x="7449134" y="1578943"/>
              <a:chExt cx="649682" cy="1619922"/>
            </a:xfrm>
          </p:grpSpPr>
          <p:grpSp>
            <p:nvGrpSpPr>
              <p:cNvPr id="179" name="Group 178"/>
              <p:cNvGrpSpPr/>
              <p:nvPr/>
            </p:nvGrpSpPr>
            <p:grpSpPr>
              <a:xfrm>
                <a:off x="7449134" y="1578943"/>
                <a:ext cx="525197" cy="385766"/>
                <a:chOff x="2488836" y="3079458"/>
                <a:chExt cx="786913" cy="578001"/>
              </a:xfrm>
            </p:grpSpPr>
            <p:sp>
              <p:nvSpPr>
                <p:cNvPr id="242" name="Oval 47">
                  <a:extLst>
                    <a:ext uri="{FF2B5EF4-FFF2-40B4-BE49-F238E27FC236}">
                      <a16:creationId xmlns:a16="http://schemas.microsoft.com/office/drawing/2014/main" id="{FBEB872C-532E-4083-8784-5EA4CE2136F8}"/>
                    </a:ext>
                  </a:extLst>
                </p:cNvPr>
                <p:cNvSpPr>
                  <a:spLocks noChangeArrowheads="1"/>
                </p:cNvSpPr>
                <p:nvPr/>
              </p:nvSpPr>
              <p:spPr bwMode="auto">
                <a:xfrm>
                  <a:off x="2826534" y="3159020"/>
                  <a:ext cx="371523" cy="372590"/>
                </a:xfrm>
                <a:prstGeom prst="ellipse">
                  <a:avLst/>
                </a:prstGeom>
                <a:solidFill>
                  <a:srgbClr val="FFFFFF"/>
                </a:solidFill>
                <a:ln w="9525">
                  <a:solidFill>
                    <a:srgbClr val="FBAB18"/>
                  </a:solid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3" name="Freeform 48">
                  <a:extLst>
                    <a:ext uri="{FF2B5EF4-FFF2-40B4-BE49-F238E27FC236}">
                      <a16:creationId xmlns:a16="http://schemas.microsoft.com/office/drawing/2014/main" id="{58DE71FC-0530-438C-83F1-55C4BABFDA65}"/>
                    </a:ext>
                  </a:extLst>
                </p:cNvPr>
                <p:cNvSpPr>
                  <a:spLocks/>
                </p:cNvSpPr>
                <p:nvPr/>
              </p:nvSpPr>
              <p:spPr bwMode="auto">
                <a:xfrm>
                  <a:off x="2989939" y="3218492"/>
                  <a:ext cx="38997" cy="187166"/>
                </a:xfrm>
                <a:custGeom>
                  <a:avLst/>
                  <a:gdLst>
                    <a:gd name="T0" fmla="*/ 0 w 18"/>
                    <a:gd name="T1" fmla="*/ 9 h 85"/>
                    <a:gd name="T2" fmla="*/ 9 w 18"/>
                    <a:gd name="T3" fmla="*/ 0 h 85"/>
                    <a:gd name="T4" fmla="*/ 9 w 18"/>
                    <a:gd name="T5" fmla="*/ 0 h 85"/>
                    <a:gd name="T6" fmla="*/ 18 w 18"/>
                    <a:gd name="T7" fmla="*/ 9 h 85"/>
                    <a:gd name="T8" fmla="*/ 18 w 18"/>
                    <a:gd name="T9" fmla="*/ 76 h 85"/>
                    <a:gd name="T10" fmla="*/ 9 w 18"/>
                    <a:gd name="T11" fmla="*/ 85 h 85"/>
                    <a:gd name="T12" fmla="*/ 9 w 18"/>
                    <a:gd name="T13" fmla="*/ 85 h 85"/>
                    <a:gd name="T14" fmla="*/ 0 w 18"/>
                    <a:gd name="T15" fmla="*/ 76 h 85"/>
                    <a:gd name="T16" fmla="*/ 0 w 18"/>
                    <a:gd name="T17"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5">
                      <a:moveTo>
                        <a:pt x="0" y="9"/>
                      </a:moveTo>
                      <a:cubicBezTo>
                        <a:pt x="0" y="4"/>
                        <a:pt x="4" y="0"/>
                        <a:pt x="9" y="0"/>
                      </a:cubicBezTo>
                      <a:cubicBezTo>
                        <a:pt x="9" y="0"/>
                        <a:pt x="9" y="0"/>
                        <a:pt x="9" y="0"/>
                      </a:cubicBezTo>
                      <a:cubicBezTo>
                        <a:pt x="14" y="0"/>
                        <a:pt x="18" y="4"/>
                        <a:pt x="18" y="9"/>
                      </a:cubicBezTo>
                      <a:cubicBezTo>
                        <a:pt x="18" y="76"/>
                        <a:pt x="18" y="76"/>
                        <a:pt x="18" y="76"/>
                      </a:cubicBezTo>
                      <a:cubicBezTo>
                        <a:pt x="18" y="81"/>
                        <a:pt x="14" y="85"/>
                        <a:pt x="9" y="85"/>
                      </a:cubicBezTo>
                      <a:cubicBezTo>
                        <a:pt x="9" y="85"/>
                        <a:pt x="9" y="85"/>
                        <a:pt x="9" y="85"/>
                      </a:cubicBezTo>
                      <a:cubicBezTo>
                        <a:pt x="4" y="85"/>
                        <a:pt x="0" y="81"/>
                        <a:pt x="0" y="76"/>
                      </a:cubicBezTo>
                      <a:lnTo>
                        <a:pt x="0" y="9"/>
                      </a:lnTo>
                      <a:close/>
                    </a:path>
                  </a:pathLst>
                </a:cu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4" name="Oval 49">
                  <a:extLst>
                    <a:ext uri="{FF2B5EF4-FFF2-40B4-BE49-F238E27FC236}">
                      <a16:creationId xmlns:a16="http://schemas.microsoft.com/office/drawing/2014/main" id="{854458BB-B1CE-45D1-86E1-F48C799AAE96}"/>
                    </a:ext>
                  </a:extLst>
                </p:cNvPr>
                <p:cNvSpPr>
                  <a:spLocks noChangeArrowheads="1"/>
                </p:cNvSpPr>
                <p:nvPr/>
              </p:nvSpPr>
              <p:spPr bwMode="auto">
                <a:xfrm>
                  <a:off x="2988100" y="3417961"/>
                  <a:ext cx="40836" cy="40135"/>
                </a:xfrm>
                <a:prstGeom prst="ellipse">
                  <a:avLst/>
                </a:pr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5" name="Freeform 103">
                  <a:extLst>
                    <a:ext uri="{FF2B5EF4-FFF2-40B4-BE49-F238E27FC236}">
                      <a16:creationId xmlns:a16="http://schemas.microsoft.com/office/drawing/2014/main" id="{5B26CA86-3D39-4E94-B0BB-E0EA86BE5926}"/>
                    </a:ext>
                  </a:extLst>
                </p:cNvPr>
                <p:cNvSpPr>
                  <a:spLocks/>
                </p:cNvSpPr>
                <p:nvPr/>
              </p:nvSpPr>
              <p:spPr bwMode="auto">
                <a:xfrm rot="19203019" flipH="1">
                  <a:off x="2488836" y="3592178"/>
                  <a:ext cx="419456" cy="65281"/>
                </a:xfrm>
                <a:prstGeom prst="roundRect">
                  <a:avLst>
                    <a:gd name="adj" fmla="val 50000"/>
                  </a:avLst>
                </a:prstGeom>
                <a:solidFill>
                  <a:srgbClr val="00BCEB"/>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46" name="Freeform 277">
                  <a:extLst>
                    <a:ext uri="{FF2B5EF4-FFF2-40B4-BE49-F238E27FC236}">
                      <a16:creationId xmlns:a16="http://schemas.microsoft.com/office/drawing/2014/main" id="{0E4746A4-089B-49A2-A963-9B88166ABDB1}"/>
                    </a:ext>
                  </a:extLst>
                </p:cNvPr>
                <p:cNvSpPr>
                  <a:spLocks noEditPoints="1"/>
                </p:cNvSpPr>
                <p:nvPr/>
              </p:nvSpPr>
              <p:spPr bwMode="auto">
                <a:xfrm>
                  <a:off x="2746221" y="3079458"/>
                  <a:ext cx="529528" cy="531050"/>
                </a:xfrm>
                <a:prstGeom prst="donut">
                  <a:avLst>
                    <a:gd name="adj" fmla="val 11461"/>
                  </a:avLst>
                </a:prstGeom>
                <a:solidFill>
                  <a:srgbClr val="00BCEB"/>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nvGrpSpPr>
              <p:cNvPr id="180" name="Group 289">
                <a:extLst>
                  <a:ext uri="{FF2B5EF4-FFF2-40B4-BE49-F238E27FC236}">
                    <a16:creationId xmlns:a16="http://schemas.microsoft.com/office/drawing/2014/main" id="{A3E4D560-9AF3-486F-9E56-F2EF65DDCF20}"/>
                  </a:ext>
                </a:extLst>
              </p:cNvPr>
              <p:cNvGrpSpPr/>
              <p:nvPr/>
            </p:nvGrpSpPr>
            <p:grpSpPr>
              <a:xfrm>
                <a:off x="7569424" y="2144884"/>
                <a:ext cx="420313" cy="503575"/>
                <a:chOff x="9399265" y="3548258"/>
                <a:chExt cx="702984" cy="842243"/>
              </a:xfrm>
            </p:grpSpPr>
            <p:sp>
              <p:nvSpPr>
                <p:cNvPr id="237" name="Freeform 9">
                  <a:extLst>
                    <a:ext uri="{FF2B5EF4-FFF2-40B4-BE49-F238E27FC236}">
                      <a16:creationId xmlns:a16="http://schemas.microsoft.com/office/drawing/2014/main" id="{DB7460E2-34F0-4233-8842-0F7F11DFA8E0}"/>
                    </a:ext>
                  </a:extLst>
                </p:cNvPr>
                <p:cNvSpPr>
                  <a:spLocks/>
                </p:cNvSpPr>
                <p:nvPr/>
              </p:nvSpPr>
              <p:spPr bwMode="auto">
                <a:xfrm>
                  <a:off x="9399265" y="3548258"/>
                  <a:ext cx="702984" cy="842243"/>
                </a:xfrm>
                <a:custGeom>
                  <a:avLst/>
                  <a:gdLst>
                    <a:gd name="T0" fmla="*/ 1525 w 1525"/>
                    <a:gd name="T1" fmla="*/ 281 h 1823"/>
                    <a:gd name="T2" fmla="*/ 1439 w 1525"/>
                    <a:gd name="T3" fmla="*/ 935 h 1823"/>
                    <a:gd name="T4" fmla="*/ 1056 w 1525"/>
                    <a:gd name="T5" fmla="*/ 1640 h 1823"/>
                    <a:gd name="T6" fmla="*/ 764 w 1525"/>
                    <a:gd name="T7" fmla="*/ 1823 h 1823"/>
                    <a:gd name="T8" fmla="*/ 323 w 1525"/>
                    <a:gd name="T9" fmla="*/ 1455 h 1823"/>
                    <a:gd name="T10" fmla="*/ 71 w 1525"/>
                    <a:gd name="T11" fmla="*/ 827 h 1823"/>
                    <a:gd name="T12" fmla="*/ 3 w 1525"/>
                    <a:gd name="T13" fmla="*/ 318 h 1823"/>
                    <a:gd name="T14" fmla="*/ 91 w 1525"/>
                    <a:gd name="T15" fmla="*/ 263 h 1823"/>
                    <a:gd name="T16" fmla="*/ 532 w 1525"/>
                    <a:gd name="T17" fmla="*/ 199 h 1823"/>
                    <a:gd name="T18" fmla="*/ 747 w 1525"/>
                    <a:gd name="T19" fmla="*/ 26 h 1823"/>
                    <a:gd name="T20" fmla="*/ 792 w 1525"/>
                    <a:gd name="T21" fmla="*/ 26 h 1823"/>
                    <a:gd name="T22" fmla="*/ 1194 w 1525"/>
                    <a:gd name="T23" fmla="*/ 258 h 1823"/>
                    <a:gd name="T24" fmla="*/ 1463 w 1525"/>
                    <a:gd name="T25" fmla="*/ 262 h 1823"/>
                    <a:gd name="T26" fmla="*/ 1525 w 1525"/>
                    <a:gd name="T27" fmla="*/ 281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5" h="1823">
                      <a:moveTo>
                        <a:pt x="1525" y="281"/>
                      </a:moveTo>
                      <a:cubicBezTo>
                        <a:pt x="1524" y="502"/>
                        <a:pt x="1498" y="721"/>
                        <a:pt x="1439" y="935"/>
                      </a:cubicBezTo>
                      <a:cubicBezTo>
                        <a:pt x="1367" y="1199"/>
                        <a:pt x="1261" y="1447"/>
                        <a:pt x="1056" y="1640"/>
                      </a:cubicBezTo>
                      <a:cubicBezTo>
                        <a:pt x="971" y="1719"/>
                        <a:pt x="879" y="1790"/>
                        <a:pt x="764" y="1823"/>
                      </a:cubicBezTo>
                      <a:cubicBezTo>
                        <a:pt x="577" y="1749"/>
                        <a:pt x="437" y="1617"/>
                        <a:pt x="323" y="1455"/>
                      </a:cubicBezTo>
                      <a:cubicBezTo>
                        <a:pt x="189" y="1265"/>
                        <a:pt x="125" y="1048"/>
                        <a:pt x="71" y="827"/>
                      </a:cubicBezTo>
                      <a:cubicBezTo>
                        <a:pt x="29" y="660"/>
                        <a:pt x="12" y="490"/>
                        <a:pt x="3" y="318"/>
                      </a:cubicBezTo>
                      <a:cubicBezTo>
                        <a:pt x="0" y="259"/>
                        <a:pt x="10" y="254"/>
                        <a:pt x="91" y="263"/>
                      </a:cubicBezTo>
                      <a:cubicBezTo>
                        <a:pt x="244" y="281"/>
                        <a:pt x="391" y="263"/>
                        <a:pt x="532" y="199"/>
                      </a:cubicBezTo>
                      <a:cubicBezTo>
                        <a:pt x="618" y="160"/>
                        <a:pt x="691" y="102"/>
                        <a:pt x="747" y="26"/>
                      </a:cubicBezTo>
                      <a:cubicBezTo>
                        <a:pt x="765" y="0"/>
                        <a:pt x="776" y="1"/>
                        <a:pt x="792" y="26"/>
                      </a:cubicBezTo>
                      <a:cubicBezTo>
                        <a:pt x="887" y="171"/>
                        <a:pt x="1029" y="234"/>
                        <a:pt x="1194" y="258"/>
                      </a:cubicBezTo>
                      <a:cubicBezTo>
                        <a:pt x="1284" y="270"/>
                        <a:pt x="1373" y="274"/>
                        <a:pt x="1463" y="262"/>
                      </a:cubicBezTo>
                      <a:cubicBezTo>
                        <a:pt x="1484" y="260"/>
                        <a:pt x="1513" y="246"/>
                        <a:pt x="1525" y="281"/>
                      </a:cubicBez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238" name="Freeform 10">
                  <a:extLst>
                    <a:ext uri="{FF2B5EF4-FFF2-40B4-BE49-F238E27FC236}">
                      <a16:creationId xmlns:a16="http://schemas.microsoft.com/office/drawing/2014/main" id="{1FA8BEDF-D743-4686-B1A5-05C12FD43975}"/>
                    </a:ext>
                  </a:extLst>
                </p:cNvPr>
                <p:cNvSpPr>
                  <a:spLocks/>
                </p:cNvSpPr>
                <p:nvPr/>
              </p:nvSpPr>
              <p:spPr bwMode="auto">
                <a:xfrm>
                  <a:off x="9439373" y="3612318"/>
                  <a:ext cx="624998" cy="732506"/>
                </a:xfrm>
                <a:custGeom>
                  <a:avLst/>
                  <a:gdLst>
                    <a:gd name="T0" fmla="*/ 1356 w 1357"/>
                    <a:gd name="T1" fmla="*/ 281 h 1585"/>
                    <a:gd name="T2" fmla="*/ 1310 w 1357"/>
                    <a:gd name="T3" fmla="*/ 214 h 1585"/>
                    <a:gd name="T4" fmla="*/ 714 w 1357"/>
                    <a:gd name="T5" fmla="*/ 24 h 1585"/>
                    <a:gd name="T6" fmla="*/ 651 w 1357"/>
                    <a:gd name="T7" fmla="*/ 26 h 1585"/>
                    <a:gd name="T8" fmla="*/ 446 w 1357"/>
                    <a:gd name="T9" fmla="*/ 157 h 1585"/>
                    <a:gd name="T10" fmla="*/ 49 w 1357"/>
                    <a:gd name="T11" fmla="*/ 213 h 1585"/>
                    <a:gd name="T12" fmla="*/ 8 w 1357"/>
                    <a:gd name="T13" fmla="*/ 256 h 1585"/>
                    <a:gd name="T14" fmla="*/ 19 w 1357"/>
                    <a:gd name="T15" fmla="*/ 353 h 1585"/>
                    <a:gd name="T16" fmla="*/ 247 w 1357"/>
                    <a:gd name="T17" fmla="*/ 1158 h 1585"/>
                    <a:gd name="T18" fmla="*/ 647 w 1357"/>
                    <a:gd name="T19" fmla="*/ 1571 h 1585"/>
                    <a:gd name="T20" fmla="*/ 720 w 1357"/>
                    <a:gd name="T21" fmla="*/ 1570 h 1585"/>
                    <a:gd name="T22" fmla="*/ 927 w 1357"/>
                    <a:gd name="T23" fmla="*/ 1416 h 1585"/>
                    <a:gd name="T24" fmla="*/ 1206 w 1357"/>
                    <a:gd name="T25" fmla="*/ 959 h 1585"/>
                    <a:gd name="T26" fmla="*/ 1356 w 1357"/>
                    <a:gd name="T27" fmla="*/ 281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7" h="1585">
                      <a:moveTo>
                        <a:pt x="1356" y="281"/>
                      </a:moveTo>
                      <a:cubicBezTo>
                        <a:pt x="1357" y="211"/>
                        <a:pt x="1355" y="209"/>
                        <a:pt x="1310" y="214"/>
                      </a:cubicBezTo>
                      <a:cubicBezTo>
                        <a:pt x="1084" y="237"/>
                        <a:pt x="882" y="179"/>
                        <a:pt x="714" y="24"/>
                      </a:cubicBezTo>
                      <a:cubicBezTo>
                        <a:pt x="687" y="0"/>
                        <a:pt x="673" y="3"/>
                        <a:pt x="651" y="26"/>
                      </a:cubicBezTo>
                      <a:cubicBezTo>
                        <a:pt x="592" y="84"/>
                        <a:pt x="523" y="126"/>
                        <a:pt x="446" y="157"/>
                      </a:cubicBezTo>
                      <a:cubicBezTo>
                        <a:pt x="318" y="209"/>
                        <a:pt x="186" y="234"/>
                        <a:pt x="49" y="213"/>
                      </a:cubicBezTo>
                      <a:cubicBezTo>
                        <a:pt x="13" y="208"/>
                        <a:pt x="0" y="219"/>
                        <a:pt x="8" y="256"/>
                      </a:cubicBezTo>
                      <a:cubicBezTo>
                        <a:pt x="14" y="288"/>
                        <a:pt x="17" y="321"/>
                        <a:pt x="19" y="353"/>
                      </a:cubicBezTo>
                      <a:cubicBezTo>
                        <a:pt x="42" y="636"/>
                        <a:pt x="117" y="906"/>
                        <a:pt x="247" y="1158"/>
                      </a:cubicBezTo>
                      <a:cubicBezTo>
                        <a:pt x="337" y="1335"/>
                        <a:pt x="468" y="1477"/>
                        <a:pt x="647" y="1571"/>
                      </a:cubicBezTo>
                      <a:cubicBezTo>
                        <a:pt x="673" y="1584"/>
                        <a:pt x="694" y="1585"/>
                        <a:pt x="720" y="1570"/>
                      </a:cubicBezTo>
                      <a:cubicBezTo>
                        <a:pt x="797" y="1529"/>
                        <a:pt x="866" y="1478"/>
                        <a:pt x="927" y="1416"/>
                      </a:cubicBezTo>
                      <a:cubicBezTo>
                        <a:pt x="1056" y="1285"/>
                        <a:pt x="1142" y="1130"/>
                        <a:pt x="1206" y="959"/>
                      </a:cubicBezTo>
                      <a:cubicBezTo>
                        <a:pt x="1289" y="737"/>
                        <a:pt x="1334" y="507"/>
                        <a:pt x="1356" y="281"/>
                      </a:cubicBez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239" name="Freeform 11">
                  <a:extLst>
                    <a:ext uri="{FF2B5EF4-FFF2-40B4-BE49-F238E27FC236}">
                      <a16:creationId xmlns:a16="http://schemas.microsoft.com/office/drawing/2014/main" id="{F792F0FB-8EB2-466D-BA8E-84FD6E664409}"/>
                    </a:ext>
                  </a:extLst>
                </p:cNvPr>
                <p:cNvSpPr>
                  <a:spLocks/>
                </p:cNvSpPr>
                <p:nvPr/>
              </p:nvSpPr>
              <p:spPr bwMode="auto">
                <a:xfrm>
                  <a:off x="9439373" y="3612318"/>
                  <a:ext cx="624998" cy="732506"/>
                </a:xfrm>
                <a:custGeom>
                  <a:avLst/>
                  <a:gdLst>
                    <a:gd name="T0" fmla="*/ 1356 w 1357"/>
                    <a:gd name="T1" fmla="*/ 281 h 1585"/>
                    <a:gd name="T2" fmla="*/ 1206 w 1357"/>
                    <a:gd name="T3" fmla="*/ 959 h 1585"/>
                    <a:gd name="T4" fmla="*/ 927 w 1357"/>
                    <a:gd name="T5" fmla="*/ 1416 h 1585"/>
                    <a:gd name="T6" fmla="*/ 720 w 1357"/>
                    <a:gd name="T7" fmla="*/ 1570 h 1585"/>
                    <a:gd name="T8" fmla="*/ 647 w 1357"/>
                    <a:gd name="T9" fmla="*/ 1571 h 1585"/>
                    <a:gd name="T10" fmla="*/ 247 w 1357"/>
                    <a:gd name="T11" fmla="*/ 1158 h 1585"/>
                    <a:gd name="T12" fmla="*/ 19 w 1357"/>
                    <a:gd name="T13" fmla="*/ 353 h 1585"/>
                    <a:gd name="T14" fmla="*/ 8 w 1357"/>
                    <a:gd name="T15" fmla="*/ 256 h 1585"/>
                    <a:gd name="T16" fmla="*/ 49 w 1357"/>
                    <a:gd name="T17" fmla="*/ 213 h 1585"/>
                    <a:gd name="T18" fmla="*/ 446 w 1357"/>
                    <a:gd name="T19" fmla="*/ 157 h 1585"/>
                    <a:gd name="T20" fmla="*/ 651 w 1357"/>
                    <a:gd name="T21" fmla="*/ 26 h 1585"/>
                    <a:gd name="T22" fmla="*/ 714 w 1357"/>
                    <a:gd name="T23" fmla="*/ 24 h 1585"/>
                    <a:gd name="T24" fmla="*/ 1310 w 1357"/>
                    <a:gd name="T25" fmla="*/ 214 h 1585"/>
                    <a:gd name="T26" fmla="*/ 1356 w 1357"/>
                    <a:gd name="T27" fmla="*/ 281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7" h="1585">
                      <a:moveTo>
                        <a:pt x="1356" y="281"/>
                      </a:moveTo>
                      <a:cubicBezTo>
                        <a:pt x="1334" y="507"/>
                        <a:pt x="1289" y="737"/>
                        <a:pt x="1206" y="959"/>
                      </a:cubicBezTo>
                      <a:cubicBezTo>
                        <a:pt x="1142" y="1130"/>
                        <a:pt x="1056" y="1285"/>
                        <a:pt x="927" y="1416"/>
                      </a:cubicBezTo>
                      <a:cubicBezTo>
                        <a:pt x="866" y="1478"/>
                        <a:pt x="797" y="1529"/>
                        <a:pt x="720" y="1570"/>
                      </a:cubicBezTo>
                      <a:cubicBezTo>
                        <a:pt x="694" y="1585"/>
                        <a:pt x="673" y="1584"/>
                        <a:pt x="647" y="1571"/>
                      </a:cubicBezTo>
                      <a:cubicBezTo>
                        <a:pt x="468" y="1477"/>
                        <a:pt x="337" y="1335"/>
                        <a:pt x="247" y="1158"/>
                      </a:cubicBezTo>
                      <a:cubicBezTo>
                        <a:pt x="117" y="906"/>
                        <a:pt x="42" y="636"/>
                        <a:pt x="19" y="353"/>
                      </a:cubicBezTo>
                      <a:cubicBezTo>
                        <a:pt x="17" y="321"/>
                        <a:pt x="14" y="288"/>
                        <a:pt x="8" y="256"/>
                      </a:cubicBezTo>
                      <a:cubicBezTo>
                        <a:pt x="0" y="219"/>
                        <a:pt x="13" y="208"/>
                        <a:pt x="49" y="213"/>
                      </a:cubicBezTo>
                      <a:cubicBezTo>
                        <a:pt x="186" y="234"/>
                        <a:pt x="318" y="209"/>
                        <a:pt x="446" y="157"/>
                      </a:cubicBezTo>
                      <a:cubicBezTo>
                        <a:pt x="523" y="126"/>
                        <a:pt x="592" y="84"/>
                        <a:pt x="651" y="26"/>
                      </a:cubicBezTo>
                      <a:cubicBezTo>
                        <a:pt x="673" y="3"/>
                        <a:pt x="687" y="0"/>
                        <a:pt x="714" y="24"/>
                      </a:cubicBezTo>
                      <a:cubicBezTo>
                        <a:pt x="882" y="179"/>
                        <a:pt x="1084" y="237"/>
                        <a:pt x="1310" y="214"/>
                      </a:cubicBezTo>
                      <a:cubicBezTo>
                        <a:pt x="1355" y="209"/>
                        <a:pt x="1357" y="211"/>
                        <a:pt x="1356" y="2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240" name="Freeform 12">
                  <a:extLst>
                    <a:ext uri="{FF2B5EF4-FFF2-40B4-BE49-F238E27FC236}">
                      <a16:creationId xmlns:a16="http://schemas.microsoft.com/office/drawing/2014/main" id="{3E10E87F-7D4F-4B36-BA54-91EF8DC42088}"/>
                    </a:ext>
                  </a:extLst>
                </p:cNvPr>
                <p:cNvSpPr>
                  <a:spLocks/>
                </p:cNvSpPr>
                <p:nvPr/>
              </p:nvSpPr>
              <p:spPr bwMode="auto">
                <a:xfrm>
                  <a:off x="9596457" y="3744336"/>
                  <a:ext cx="429478" cy="557596"/>
                </a:xfrm>
                <a:custGeom>
                  <a:avLst/>
                  <a:gdLst>
                    <a:gd name="T0" fmla="*/ 932 w 932"/>
                    <a:gd name="T1" fmla="*/ 0 h 1207"/>
                    <a:gd name="T2" fmla="*/ 911 w 932"/>
                    <a:gd name="T3" fmla="*/ 11 h 1207"/>
                    <a:gd name="T4" fmla="*/ 20 w 932"/>
                    <a:gd name="T5" fmla="*/ 892 h 1207"/>
                    <a:gd name="T6" fmla="*/ 19 w 932"/>
                    <a:gd name="T7" fmla="*/ 947 h 1207"/>
                    <a:gd name="T8" fmla="*/ 312 w 932"/>
                    <a:gd name="T9" fmla="*/ 1194 h 1207"/>
                    <a:gd name="T10" fmla="*/ 376 w 932"/>
                    <a:gd name="T11" fmla="*/ 1192 h 1207"/>
                    <a:gd name="T12" fmla="*/ 675 w 932"/>
                    <a:gd name="T13" fmla="*/ 923 h 1207"/>
                    <a:gd name="T14" fmla="*/ 891 w 932"/>
                    <a:gd name="T15" fmla="*/ 371 h 1207"/>
                    <a:gd name="T16" fmla="*/ 932 w 932"/>
                    <a:gd name="T1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2" h="1207">
                      <a:moveTo>
                        <a:pt x="932" y="0"/>
                      </a:moveTo>
                      <a:cubicBezTo>
                        <a:pt x="919" y="7"/>
                        <a:pt x="914" y="8"/>
                        <a:pt x="911" y="11"/>
                      </a:cubicBezTo>
                      <a:cubicBezTo>
                        <a:pt x="610" y="302"/>
                        <a:pt x="312" y="594"/>
                        <a:pt x="20" y="892"/>
                      </a:cubicBezTo>
                      <a:cubicBezTo>
                        <a:pt x="0" y="912"/>
                        <a:pt x="3" y="926"/>
                        <a:pt x="19" y="947"/>
                      </a:cubicBezTo>
                      <a:cubicBezTo>
                        <a:pt x="98" y="1051"/>
                        <a:pt x="197" y="1132"/>
                        <a:pt x="312" y="1194"/>
                      </a:cubicBezTo>
                      <a:cubicBezTo>
                        <a:pt x="335" y="1207"/>
                        <a:pt x="354" y="1204"/>
                        <a:pt x="376" y="1192"/>
                      </a:cubicBezTo>
                      <a:cubicBezTo>
                        <a:pt x="500" y="1129"/>
                        <a:pt x="598" y="1038"/>
                        <a:pt x="675" y="923"/>
                      </a:cubicBezTo>
                      <a:cubicBezTo>
                        <a:pt x="789" y="756"/>
                        <a:pt x="848" y="566"/>
                        <a:pt x="891" y="371"/>
                      </a:cubicBezTo>
                      <a:cubicBezTo>
                        <a:pt x="917" y="251"/>
                        <a:pt x="932" y="130"/>
                        <a:pt x="932" y="0"/>
                      </a:cubicBezTo>
                      <a:close/>
                    </a:path>
                  </a:pathLst>
                </a:custGeom>
                <a:solidFill>
                  <a:srgbClr val="0EB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241" name="Freeform 13">
                  <a:extLst>
                    <a:ext uri="{FF2B5EF4-FFF2-40B4-BE49-F238E27FC236}">
                      <a16:creationId xmlns:a16="http://schemas.microsoft.com/office/drawing/2014/main" id="{22A2FBFC-564E-4A17-8CE6-16FE0B89425A}"/>
                    </a:ext>
                  </a:extLst>
                </p:cNvPr>
                <p:cNvSpPr>
                  <a:spLocks/>
                </p:cNvSpPr>
                <p:nvPr/>
              </p:nvSpPr>
              <p:spPr bwMode="auto">
                <a:xfrm>
                  <a:off x="9480593" y="3651868"/>
                  <a:ext cx="436720" cy="453988"/>
                </a:xfrm>
                <a:custGeom>
                  <a:avLst/>
                  <a:gdLst>
                    <a:gd name="T0" fmla="*/ 2 w 947"/>
                    <a:gd name="T1" fmla="*/ 266 h 983"/>
                    <a:gd name="T2" fmla="*/ 141 w 947"/>
                    <a:gd name="T3" fmla="*/ 903 h 983"/>
                    <a:gd name="T4" fmla="*/ 234 w 947"/>
                    <a:gd name="T5" fmla="*/ 918 h 983"/>
                    <a:gd name="T6" fmla="*/ 252 w 947"/>
                    <a:gd name="T7" fmla="*/ 901 h 983"/>
                    <a:gd name="T8" fmla="*/ 919 w 947"/>
                    <a:gd name="T9" fmla="*/ 238 h 983"/>
                    <a:gd name="T10" fmla="*/ 941 w 947"/>
                    <a:gd name="T11" fmla="*/ 204 h 983"/>
                    <a:gd name="T12" fmla="*/ 906 w 947"/>
                    <a:gd name="T13" fmla="*/ 190 h 983"/>
                    <a:gd name="T14" fmla="*/ 624 w 947"/>
                    <a:gd name="T15" fmla="*/ 27 h 983"/>
                    <a:gd name="T16" fmla="*/ 564 w 947"/>
                    <a:gd name="T17" fmla="*/ 26 h 983"/>
                    <a:gd name="T18" fmla="*/ 335 w 947"/>
                    <a:gd name="T19" fmla="*/ 170 h 983"/>
                    <a:gd name="T20" fmla="*/ 64 w 947"/>
                    <a:gd name="T21" fmla="*/ 197 h 983"/>
                    <a:gd name="T22" fmla="*/ 2 w 947"/>
                    <a:gd name="T23" fmla="*/ 266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83">
                      <a:moveTo>
                        <a:pt x="2" y="266"/>
                      </a:moveTo>
                      <a:cubicBezTo>
                        <a:pt x="19" y="478"/>
                        <a:pt x="55" y="696"/>
                        <a:pt x="141" y="903"/>
                      </a:cubicBezTo>
                      <a:cubicBezTo>
                        <a:pt x="174" y="983"/>
                        <a:pt x="174" y="983"/>
                        <a:pt x="234" y="918"/>
                      </a:cubicBezTo>
                      <a:cubicBezTo>
                        <a:pt x="240" y="912"/>
                        <a:pt x="246" y="906"/>
                        <a:pt x="252" y="901"/>
                      </a:cubicBezTo>
                      <a:cubicBezTo>
                        <a:pt x="474" y="680"/>
                        <a:pt x="697" y="459"/>
                        <a:pt x="919" y="238"/>
                      </a:cubicBezTo>
                      <a:cubicBezTo>
                        <a:pt x="929" y="228"/>
                        <a:pt x="947" y="221"/>
                        <a:pt x="941" y="204"/>
                      </a:cubicBezTo>
                      <a:cubicBezTo>
                        <a:pt x="936" y="191"/>
                        <a:pt x="918" y="193"/>
                        <a:pt x="906" y="190"/>
                      </a:cubicBezTo>
                      <a:cubicBezTo>
                        <a:pt x="793" y="169"/>
                        <a:pt x="703" y="106"/>
                        <a:pt x="624" y="27"/>
                      </a:cubicBezTo>
                      <a:cubicBezTo>
                        <a:pt x="599" y="2"/>
                        <a:pt x="587" y="0"/>
                        <a:pt x="564" y="26"/>
                      </a:cubicBezTo>
                      <a:cubicBezTo>
                        <a:pt x="501" y="94"/>
                        <a:pt x="421" y="140"/>
                        <a:pt x="335" y="170"/>
                      </a:cubicBezTo>
                      <a:cubicBezTo>
                        <a:pt x="249" y="201"/>
                        <a:pt x="157" y="206"/>
                        <a:pt x="64" y="197"/>
                      </a:cubicBezTo>
                      <a:cubicBezTo>
                        <a:pt x="0" y="191"/>
                        <a:pt x="0" y="192"/>
                        <a:pt x="2" y="266"/>
                      </a:cubicBezTo>
                      <a:close/>
                    </a:path>
                  </a:pathLst>
                </a:custGeom>
                <a:solidFill>
                  <a:srgbClr val="0EB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181" name="Group 180"/>
              <p:cNvGrpSpPr/>
              <p:nvPr/>
            </p:nvGrpSpPr>
            <p:grpSpPr>
              <a:xfrm>
                <a:off x="7493137" y="2743248"/>
                <a:ext cx="605679" cy="455617"/>
                <a:chOff x="6084094" y="1268279"/>
                <a:chExt cx="1106831" cy="832606"/>
              </a:xfrm>
            </p:grpSpPr>
            <p:grpSp>
              <p:nvGrpSpPr>
                <p:cNvPr id="182" name="Group 181"/>
                <p:cNvGrpSpPr/>
                <p:nvPr/>
              </p:nvGrpSpPr>
              <p:grpSpPr>
                <a:xfrm>
                  <a:off x="6084094" y="1268279"/>
                  <a:ext cx="394846" cy="484324"/>
                  <a:chOff x="6392862" y="1522412"/>
                  <a:chExt cx="441326" cy="541338"/>
                </a:xfrm>
              </p:grpSpPr>
              <p:sp>
                <p:nvSpPr>
                  <p:cNvPr id="231" name="Freeform 5"/>
                  <p:cNvSpPr>
                    <a:spLocks/>
                  </p:cNvSpPr>
                  <p:nvPr/>
                </p:nvSpPr>
                <p:spPr bwMode="auto">
                  <a:xfrm>
                    <a:off x="6392862" y="1522412"/>
                    <a:ext cx="441326" cy="541338"/>
                  </a:xfrm>
                  <a:custGeom>
                    <a:avLst/>
                    <a:gdLst>
                      <a:gd name="T0" fmla="*/ 8 w 94"/>
                      <a:gd name="T1" fmla="*/ 0 h 116"/>
                      <a:gd name="T2" fmla="*/ 0 w 94"/>
                      <a:gd name="T3" fmla="*/ 7 h 116"/>
                      <a:gd name="T4" fmla="*/ 0 w 94"/>
                      <a:gd name="T5" fmla="*/ 108 h 116"/>
                      <a:gd name="T6" fmla="*/ 8 w 94"/>
                      <a:gd name="T7" fmla="*/ 116 h 116"/>
                      <a:gd name="T8" fmla="*/ 86 w 94"/>
                      <a:gd name="T9" fmla="*/ 116 h 116"/>
                      <a:gd name="T10" fmla="*/ 94 w 94"/>
                      <a:gd name="T11" fmla="*/ 108 h 116"/>
                      <a:gd name="T12" fmla="*/ 94 w 94"/>
                      <a:gd name="T13" fmla="*/ 29 h 116"/>
                      <a:gd name="T14" fmla="*/ 65 w 94"/>
                      <a:gd name="T15" fmla="*/ 0 h 116"/>
                      <a:gd name="T16" fmla="*/ 8 w 94"/>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6">
                        <a:moveTo>
                          <a:pt x="8" y="0"/>
                        </a:moveTo>
                        <a:cubicBezTo>
                          <a:pt x="3" y="0"/>
                          <a:pt x="0" y="3"/>
                          <a:pt x="0" y="7"/>
                        </a:cubicBezTo>
                        <a:cubicBezTo>
                          <a:pt x="0" y="108"/>
                          <a:pt x="0" y="108"/>
                          <a:pt x="0" y="108"/>
                        </a:cubicBezTo>
                        <a:cubicBezTo>
                          <a:pt x="0" y="112"/>
                          <a:pt x="3" y="116"/>
                          <a:pt x="8" y="116"/>
                        </a:cubicBezTo>
                        <a:cubicBezTo>
                          <a:pt x="86" y="116"/>
                          <a:pt x="86" y="116"/>
                          <a:pt x="86" y="116"/>
                        </a:cubicBezTo>
                        <a:cubicBezTo>
                          <a:pt x="90" y="116"/>
                          <a:pt x="94" y="112"/>
                          <a:pt x="94" y="108"/>
                        </a:cubicBezTo>
                        <a:cubicBezTo>
                          <a:pt x="94" y="29"/>
                          <a:pt x="94" y="29"/>
                          <a:pt x="94" y="29"/>
                        </a:cubicBezTo>
                        <a:cubicBezTo>
                          <a:pt x="65" y="0"/>
                          <a:pt x="65" y="0"/>
                          <a:pt x="65" y="0"/>
                        </a:cubicBezTo>
                        <a:lnTo>
                          <a:pt x="8"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2" name="Freeform 6"/>
                  <p:cNvSpPr>
                    <a:spLocks/>
                  </p:cNvSpPr>
                  <p:nvPr/>
                </p:nvSpPr>
                <p:spPr bwMode="auto">
                  <a:xfrm>
                    <a:off x="6453188" y="1620838"/>
                    <a:ext cx="198438" cy="41275"/>
                  </a:xfrm>
                  <a:custGeom>
                    <a:avLst/>
                    <a:gdLst>
                      <a:gd name="T0" fmla="*/ 37 w 42"/>
                      <a:gd name="T1" fmla="*/ 9 h 9"/>
                      <a:gd name="T2" fmla="*/ 4 w 42"/>
                      <a:gd name="T3" fmla="*/ 9 h 9"/>
                      <a:gd name="T4" fmla="*/ 0 w 42"/>
                      <a:gd name="T5" fmla="*/ 5 h 9"/>
                      <a:gd name="T6" fmla="*/ 4 w 42"/>
                      <a:gd name="T7" fmla="*/ 0 h 9"/>
                      <a:gd name="T8" fmla="*/ 37 w 42"/>
                      <a:gd name="T9" fmla="*/ 0 h 9"/>
                      <a:gd name="T10" fmla="*/ 42 w 42"/>
                      <a:gd name="T11" fmla="*/ 5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4" y="9"/>
                          <a:pt x="4" y="9"/>
                          <a:pt x="4" y="9"/>
                        </a:cubicBezTo>
                        <a:cubicBezTo>
                          <a:pt x="2" y="9"/>
                          <a:pt x="0" y="7"/>
                          <a:pt x="0" y="5"/>
                        </a:cubicBezTo>
                        <a:cubicBezTo>
                          <a:pt x="0" y="2"/>
                          <a:pt x="2" y="0"/>
                          <a:pt x="4" y="0"/>
                        </a:cubicBezTo>
                        <a:cubicBezTo>
                          <a:pt x="37" y="0"/>
                          <a:pt x="37" y="0"/>
                          <a:pt x="37" y="0"/>
                        </a:cubicBezTo>
                        <a:cubicBezTo>
                          <a:pt x="40" y="0"/>
                          <a:pt x="42" y="2"/>
                          <a:pt x="42" y="5"/>
                        </a:cubicBezTo>
                        <a:cubicBezTo>
                          <a:pt x="42" y="7"/>
                          <a:pt x="40" y="9"/>
                          <a:pt x="37" y="9"/>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3" name="Freeform 7"/>
                  <p:cNvSpPr>
                    <a:spLocks/>
                  </p:cNvSpPr>
                  <p:nvPr/>
                </p:nvSpPr>
                <p:spPr bwMode="auto">
                  <a:xfrm>
                    <a:off x="6453188" y="1722438"/>
                    <a:ext cx="315913" cy="38100"/>
                  </a:xfrm>
                  <a:custGeom>
                    <a:avLst/>
                    <a:gdLst>
                      <a:gd name="T0" fmla="*/ 62 w 67"/>
                      <a:gd name="T1" fmla="*/ 8 h 8"/>
                      <a:gd name="T2" fmla="*/ 4 w 67"/>
                      <a:gd name="T3" fmla="*/ 8 h 8"/>
                      <a:gd name="T4" fmla="*/ 0 w 67"/>
                      <a:gd name="T5" fmla="*/ 4 h 8"/>
                      <a:gd name="T6" fmla="*/ 4 w 67"/>
                      <a:gd name="T7" fmla="*/ 0 h 8"/>
                      <a:gd name="T8" fmla="*/ 62 w 67"/>
                      <a:gd name="T9" fmla="*/ 0 h 8"/>
                      <a:gd name="T10" fmla="*/ 67 w 67"/>
                      <a:gd name="T11" fmla="*/ 4 h 8"/>
                      <a:gd name="T12" fmla="*/ 62 w 6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7" h="8">
                        <a:moveTo>
                          <a:pt x="62" y="8"/>
                        </a:moveTo>
                        <a:cubicBezTo>
                          <a:pt x="4" y="8"/>
                          <a:pt x="4" y="8"/>
                          <a:pt x="4" y="8"/>
                        </a:cubicBezTo>
                        <a:cubicBezTo>
                          <a:pt x="2" y="8"/>
                          <a:pt x="0" y="6"/>
                          <a:pt x="0" y="4"/>
                        </a:cubicBezTo>
                        <a:cubicBezTo>
                          <a:pt x="0" y="2"/>
                          <a:pt x="2" y="0"/>
                          <a:pt x="4" y="0"/>
                        </a:cubicBezTo>
                        <a:cubicBezTo>
                          <a:pt x="62" y="0"/>
                          <a:pt x="62" y="0"/>
                          <a:pt x="62" y="0"/>
                        </a:cubicBezTo>
                        <a:cubicBezTo>
                          <a:pt x="65" y="0"/>
                          <a:pt x="67" y="2"/>
                          <a:pt x="67" y="4"/>
                        </a:cubicBezTo>
                        <a:cubicBezTo>
                          <a:pt x="67" y="6"/>
                          <a:pt x="65" y="8"/>
                          <a:pt x="62" y="8"/>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4" name="Freeform 8"/>
                  <p:cNvSpPr>
                    <a:spLocks/>
                  </p:cNvSpPr>
                  <p:nvPr/>
                </p:nvSpPr>
                <p:spPr bwMode="auto">
                  <a:xfrm>
                    <a:off x="6453188" y="1820863"/>
                    <a:ext cx="315913" cy="42863"/>
                  </a:xfrm>
                  <a:custGeom>
                    <a:avLst/>
                    <a:gdLst>
                      <a:gd name="T0" fmla="*/ 62 w 67"/>
                      <a:gd name="T1" fmla="*/ 9 h 9"/>
                      <a:gd name="T2" fmla="*/ 4 w 67"/>
                      <a:gd name="T3" fmla="*/ 9 h 9"/>
                      <a:gd name="T4" fmla="*/ 0 w 67"/>
                      <a:gd name="T5" fmla="*/ 4 h 9"/>
                      <a:gd name="T6" fmla="*/ 4 w 67"/>
                      <a:gd name="T7" fmla="*/ 0 h 9"/>
                      <a:gd name="T8" fmla="*/ 62 w 67"/>
                      <a:gd name="T9" fmla="*/ 0 h 9"/>
                      <a:gd name="T10" fmla="*/ 67 w 67"/>
                      <a:gd name="T11" fmla="*/ 4 h 9"/>
                      <a:gd name="T12" fmla="*/ 62 w 6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7" h="9">
                        <a:moveTo>
                          <a:pt x="62" y="9"/>
                        </a:moveTo>
                        <a:cubicBezTo>
                          <a:pt x="4" y="9"/>
                          <a:pt x="4" y="9"/>
                          <a:pt x="4" y="9"/>
                        </a:cubicBezTo>
                        <a:cubicBezTo>
                          <a:pt x="2" y="9"/>
                          <a:pt x="0" y="7"/>
                          <a:pt x="0" y="4"/>
                        </a:cubicBezTo>
                        <a:cubicBezTo>
                          <a:pt x="0" y="2"/>
                          <a:pt x="2" y="0"/>
                          <a:pt x="4" y="0"/>
                        </a:cubicBezTo>
                        <a:cubicBezTo>
                          <a:pt x="62" y="0"/>
                          <a:pt x="62" y="0"/>
                          <a:pt x="62" y="0"/>
                        </a:cubicBezTo>
                        <a:cubicBezTo>
                          <a:pt x="65" y="0"/>
                          <a:pt x="67" y="2"/>
                          <a:pt x="67" y="4"/>
                        </a:cubicBezTo>
                        <a:cubicBezTo>
                          <a:pt x="67" y="7"/>
                          <a:pt x="65" y="9"/>
                          <a:pt x="62" y="9"/>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5" name="Freeform 9"/>
                  <p:cNvSpPr>
                    <a:spLocks/>
                  </p:cNvSpPr>
                  <p:nvPr/>
                </p:nvSpPr>
                <p:spPr bwMode="auto">
                  <a:xfrm>
                    <a:off x="6453188" y="1919288"/>
                    <a:ext cx="315913" cy="41275"/>
                  </a:xfrm>
                  <a:custGeom>
                    <a:avLst/>
                    <a:gdLst>
                      <a:gd name="T0" fmla="*/ 62 w 67"/>
                      <a:gd name="T1" fmla="*/ 9 h 9"/>
                      <a:gd name="T2" fmla="*/ 4 w 67"/>
                      <a:gd name="T3" fmla="*/ 9 h 9"/>
                      <a:gd name="T4" fmla="*/ 0 w 67"/>
                      <a:gd name="T5" fmla="*/ 5 h 9"/>
                      <a:gd name="T6" fmla="*/ 4 w 67"/>
                      <a:gd name="T7" fmla="*/ 0 h 9"/>
                      <a:gd name="T8" fmla="*/ 62 w 67"/>
                      <a:gd name="T9" fmla="*/ 0 h 9"/>
                      <a:gd name="T10" fmla="*/ 67 w 67"/>
                      <a:gd name="T11" fmla="*/ 5 h 9"/>
                      <a:gd name="T12" fmla="*/ 62 w 6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7" h="9">
                        <a:moveTo>
                          <a:pt x="62" y="9"/>
                        </a:moveTo>
                        <a:cubicBezTo>
                          <a:pt x="4" y="9"/>
                          <a:pt x="4" y="9"/>
                          <a:pt x="4" y="9"/>
                        </a:cubicBezTo>
                        <a:cubicBezTo>
                          <a:pt x="2" y="9"/>
                          <a:pt x="0" y="7"/>
                          <a:pt x="0" y="5"/>
                        </a:cubicBezTo>
                        <a:cubicBezTo>
                          <a:pt x="0" y="2"/>
                          <a:pt x="2" y="0"/>
                          <a:pt x="4" y="0"/>
                        </a:cubicBezTo>
                        <a:cubicBezTo>
                          <a:pt x="62" y="0"/>
                          <a:pt x="62" y="0"/>
                          <a:pt x="62" y="0"/>
                        </a:cubicBezTo>
                        <a:cubicBezTo>
                          <a:pt x="65" y="0"/>
                          <a:pt x="67" y="2"/>
                          <a:pt x="67" y="5"/>
                        </a:cubicBezTo>
                        <a:cubicBezTo>
                          <a:pt x="67" y="7"/>
                          <a:pt x="65" y="9"/>
                          <a:pt x="62" y="9"/>
                        </a:cubicBezTo>
                        <a:close/>
                      </a:path>
                    </a:pathLst>
                  </a:custGeom>
                  <a:solidFill>
                    <a:srgbClr val="00C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6" name="Freeform 10"/>
                  <p:cNvSpPr>
                    <a:spLocks/>
                  </p:cNvSpPr>
                  <p:nvPr/>
                </p:nvSpPr>
                <p:spPr bwMode="auto">
                  <a:xfrm>
                    <a:off x="6697663" y="1522412"/>
                    <a:ext cx="136525" cy="134938"/>
                  </a:xfrm>
                  <a:custGeom>
                    <a:avLst/>
                    <a:gdLst>
                      <a:gd name="T0" fmla="*/ 29 w 29"/>
                      <a:gd name="T1" fmla="*/ 29 h 29"/>
                      <a:gd name="T2" fmla="*/ 0 w 29"/>
                      <a:gd name="T3" fmla="*/ 0 h 29"/>
                      <a:gd name="T4" fmla="*/ 0 w 29"/>
                      <a:gd name="T5" fmla="*/ 0 h 29"/>
                      <a:gd name="T6" fmla="*/ 0 w 29"/>
                      <a:gd name="T7" fmla="*/ 21 h 29"/>
                      <a:gd name="T8" fmla="*/ 8 w 29"/>
                      <a:gd name="T9" fmla="*/ 29 h 29"/>
                      <a:gd name="T10" fmla="*/ 29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29" y="29"/>
                        </a:moveTo>
                        <a:cubicBezTo>
                          <a:pt x="0" y="0"/>
                          <a:pt x="0" y="0"/>
                          <a:pt x="0" y="0"/>
                        </a:cubicBezTo>
                        <a:cubicBezTo>
                          <a:pt x="0" y="0"/>
                          <a:pt x="0" y="0"/>
                          <a:pt x="0" y="0"/>
                        </a:cubicBezTo>
                        <a:cubicBezTo>
                          <a:pt x="0" y="21"/>
                          <a:pt x="0" y="21"/>
                          <a:pt x="0" y="21"/>
                        </a:cubicBezTo>
                        <a:cubicBezTo>
                          <a:pt x="0" y="25"/>
                          <a:pt x="3" y="29"/>
                          <a:pt x="8" y="29"/>
                        </a:cubicBezTo>
                        <a:cubicBezTo>
                          <a:pt x="29" y="29"/>
                          <a:pt x="29" y="29"/>
                          <a:pt x="29" y="29"/>
                        </a:cubicBezTo>
                        <a:close/>
                      </a:path>
                    </a:pathLst>
                  </a:custGeom>
                  <a:solidFill>
                    <a:srgbClr val="7EC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nvGrpSpPr>
                <p:cNvPr id="183" name="Group 182"/>
                <p:cNvGrpSpPr/>
                <p:nvPr/>
              </p:nvGrpSpPr>
              <p:grpSpPr>
                <a:xfrm>
                  <a:off x="6249731" y="1491631"/>
                  <a:ext cx="941194" cy="609254"/>
                  <a:chOff x="6249731" y="1491631"/>
                  <a:chExt cx="941194" cy="609254"/>
                </a:xfrm>
              </p:grpSpPr>
              <p:sp>
                <p:nvSpPr>
                  <p:cNvPr id="184" name="Rectangle 183"/>
                  <p:cNvSpPr/>
                  <p:nvPr/>
                </p:nvSpPr>
                <p:spPr>
                  <a:xfrm>
                    <a:off x="6364952" y="1521895"/>
                    <a:ext cx="335885" cy="556920"/>
                  </a:xfrm>
                  <a:prstGeom prst="rect">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85" name="Rectangle 184"/>
                  <p:cNvSpPr/>
                  <p:nvPr/>
                </p:nvSpPr>
                <p:spPr>
                  <a:xfrm>
                    <a:off x="6528703" y="2030157"/>
                    <a:ext cx="335885" cy="45719"/>
                  </a:xfrm>
                  <a:prstGeom prst="rect">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186" name="Group 185"/>
                  <p:cNvGrpSpPr/>
                  <p:nvPr/>
                </p:nvGrpSpPr>
                <p:grpSpPr>
                  <a:xfrm>
                    <a:off x="6249731" y="1491631"/>
                    <a:ext cx="941194" cy="609254"/>
                    <a:chOff x="5326062" y="1450976"/>
                    <a:chExt cx="1066801" cy="690563"/>
                  </a:xfrm>
                </p:grpSpPr>
                <p:grpSp>
                  <p:nvGrpSpPr>
                    <p:cNvPr id="187" name="Group 186"/>
                    <p:cNvGrpSpPr/>
                    <p:nvPr/>
                  </p:nvGrpSpPr>
                  <p:grpSpPr>
                    <a:xfrm>
                      <a:off x="5326062" y="1452563"/>
                      <a:ext cx="1066801" cy="688976"/>
                      <a:chOff x="5326062" y="1452563"/>
                      <a:chExt cx="1066801" cy="688976"/>
                    </a:xfrm>
                  </p:grpSpPr>
                  <p:sp>
                    <p:nvSpPr>
                      <p:cNvPr id="229" name="AutoShape 14"/>
                      <p:cNvSpPr>
                        <a:spLocks noChangeAspect="1" noChangeArrowheads="1" noTextEdit="1"/>
                      </p:cNvSpPr>
                      <p:nvPr/>
                    </p:nvSpPr>
                    <p:spPr bwMode="auto">
                      <a:xfrm>
                        <a:off x="5327650" y="1452563"/>
                        <a:ext cx="10652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30" name="Freeform 51"/>
                      <p:cNvSpPr>
                        <a:spLocks noEditPoints="1"/>
                      </p:cNvSpPr>
                      <p:nvPr/>
                    </p:nvSpPr>
                    <p:spPr bwMode="auto">
                      <a:xfrm>
                        <a:off x="5326062" y="1454151"/>
                        <a:ext cx="1047750" cy="687388"/>
                      </a:xfrm>
                      <a:custGeom>
                        <a:avLst/>
                        <a:gdLst>
                          <a:gd name="T0" fmla="*/ 1086 w 1145"/>
                          <a:gd name="T1" fmla="*/ 634 h 751"/>
                          <a:gd name="T2" fmla="*/ 147 w 1145"/>
                          <a:gd name="T3" fmla="*/ 634 h 751"/>
                          <a:gd name="T4" fmla="*/ 147 w 1145"/>
                          <a:gd name="T5" fmla="*/ 64 h 751"/>
                          <a:gd name="T6" fmla="*/ 559 w 1145"/>
                          <a:gd name="T7" fmla="*/ 64 h 751"/>
                          <a:gd name="T8" fmla="*/ 559 w 1145"/>
                          <a:gd name="T9" fmla="*/ 0 h 751"/>
                          <a:gd name="T10" fmla="*/ 116 w 1145"/>
                          <a:gd name="T11" fmla="*/ 0 h 751"/>
                          <a:gd name="T12" fmla="*/ 83 w 1145"/>
                          <a:gd name="T13" fmla="*/ 33 h 751"/>
                          <a:gd name="T14" fmla="*/ 83 w 1145"/>
                          <a:gd name="T15" fmla="*/ 634 h 751"/>
                          <a:gd name="T16" fmla="*/ 59 w 1145"/>
                          <a:gd name="T17" fmla="*/ 634 h 751"/>
                          <a:gd name="T18" fmla="*/ 0 w 1145"/>
                          <a:gd name="T19" fmla="*/ 693 h 751"/>
                          <a:gd name="T20" fmla="*/ 59 w 1145"/>
                          <a:gd name="T21" fmla="*/ 751 h 751"/>
                          <a:gd name="T22" fmla="*/ 1086 w 1145"/>
                          <a:gd name="T23" fmla="*/ 751 h 751"/>
                          <a:gd name="T24" fmla="*/ 1145 w 1145"/>
                          <a:gd name="T25" fmla="*/ 693 h 751"/>
                          <a:gd name="T26" fmla="*/ 1086 w 1145"/>
                          <a:gd name="T27" fmla="*/ 634 h 751"/>
                          <a:gd name="T28" fmla="*/ 603 w 1145"/>
                          <a:gd name="T29" fmla="*/ 710 h 751"/>
                          <a:gd name="T30" fmla="*/ 541 w 1145"/>
                          <a:gd name="T31" fmla="*/ 710 h 751"/>
                          <a:gd name="T32" fmla="*/ 524 w 1145"/>
                          <a:gd name="T33" fmla="*/ 693 h 751"/>
                          <a:gd name="T34" fmla="*/ 541 w 1145"/>
                          <a:gd name="T35" fmla="*/ 676 h 751"/>
                          <a:gd name="T36" fmla="*/ 603 w 1145"/>
                          <a:gd name="T37" fmla="*/ 676 h 751"/>
                          <a:gd name="T38" fmla="*/ 620 w 1145"/>
                          <a:gd name="T39" fmla="*/ 693 h 751"/>
                          <a:gd name="T40" fmla="*/ 603 w 1145"/>
                          <a:gd name="T41" fmla="*/ 710 h 751"/>
                          <a:gd name="T42" fmla="*/ 603 w 1145"/>
                          <a:gd name="T43" fmla="*/ 710 h 751"/>
                          <a:gd name="T44" fmla="*/ 603 w 1145"/>
                          <a:gd name="T45" fmla="*/ 71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5" h="751">
                            <a:moveTo>
                              <a:pt x="1086" y="634"/>
                            </a:moveTo>
                            <a:cubicBezTo>
                              <a:pt x="147" y="634"/>
                              <a:pt x="147" y="634"/>
                              <a:pt x="147" y="634"/>
                            </a:cubicBezTo>
                            <a:cubicBezTo>
                              <a:pt x="147" y="64"/>
                              <a:pt x="147" y="64"/>
                              <a:pt x="147" y="64"/>
                            </a:cubicBezTo>
                            <a:cubicBezTo>
                              <a:pt x="559" y="64"/>
                              <a:pt x="559" y="64"/>
                              <a:pt x="559" y="64"/>
                            </a:cubicBezTo>
                            <a:cubicBezTo>
                              <a:pt x="559" y="0"/>
                              <a:pt x="559" y="0"/>
                              <a:pt x="559" y="0"/>
                            </a:cubicBezTo>
                            <a:cubicBezTo>
                              <a:pt x="116" y="0"/>
                              <a:pt x="116" y="0"/>
                              <a:pt x="116" y="0"/>
                            </a:cubicBezTo>
                            <a:cubicBezTo>
                              <a:pt x="97" y="0"/>
                              <a:pt x="83" y="15"/>
                              <a:pt x="83" y="33"/>
                            </a:cubicBezTo>
                            <a:cubicBezTo>
                              <a:pt x="83" y="634"/>
                              <a:pt x="83" y="634"/>
                              <a:pt x="83" y="634"/>
                            </a:cubicBezTo>
                            <a:cubicBezTo>
                              <a:pt x="59" y="634"/>
                              <a:pt x="59" y="634"/>
                              <a:pt x="59" y="634"/>
                            </a:cubicBezTo>
                            <a:cubicBezTo>
                              <a:pt x="26" y="634"/>
                              <a:pt x="0" y="660"/>
                              <a:pt x="0" y="693"/>
                            </a:cubicBezTo>
                            <a:cubicBezTo>
                              <a:pt x="0" y="725"/>
                              <a:pt x="26" y="751"/>
                              <a:pt x="59" y="751"/>
                            </a:cubicBezTo>
                            <a:cubicBezTo>
                              <a:pt x="1086" y="751"/>
                              <a:pt x="1086" y="751"/>
                              <a:pt x="1086" y="751"/>
                            </a:cubicBezTo>
                            <a:cubicBezTo>
                              <a:pt x="1118" y="751"/>
                              <a:pt x="1145" y="725"/>
                              <a:pt x="1145" y="693"/>
                            </a:cubicBezTo>
                            <a:cubicBezTo>
                              <a:pt x="1145" y="660"/>
                              <a:pt x="1118" y="634"/>
                              <a:pt x="1086" y="634"/>
                            </a:cubicBezTo>
                            <a:close/>
                            <a:moveTo>
                              <a:pt x="603" y="710"/>
                            </a:moveTo>
                            <a:cubicBezTo>
                              <a:pt x="541" y="710"/>
                              <a:pt x="541" y="710"/>
                              <a:pt x="541" y="710"/>
                            </a:cubicBezTo>
                            <a:cubicBezTo>
                              <a:pt x="532" y="710"/>
                              <a:pt x="524" y="702"/>
                              <a:pt x="524" y="693"/>
                            </a:cubicBezTo>
                            <a:cubicBezTo>
                              <a:pt x="524" y="683"/>
                              <a:pt x="532" y="676"/>
                              <a:pt x="541" y="676"/>
                            </a:cubicBezTo>
                            <a:cubicBezTo>
                              <a:pt x="603" y="676"/>
                              <a:pt x="603" y="676"/>
                              <a:pt x="603" y="676"/>
                            </a:cubicBezTo>
                            <a:cubicBezTo>
                              <a:pt x="613" y="676"/>
                              <a:pt x="620" y="683"/>
                              <a:pt x="620" y="693"/>
                            </a:cubicBezTo>
                            <a:cubicBezTo>
                              <a:pt x="620" y="702"/>
                              <a:pt x="613" y="710"/>
                              <a:pt x="603" y="710"/>
                            </a:cubicBezTo>
                            <a:close/>
                            <a:moveTo>
                              <a:pt x="603" y="710"/>
                            </a:moveTo>
                            <a:cubicBezTo>
                              <a:pt x="603" y="710"/>
                              <a:pt x="603" y="710"/>
                              <a:pt x="603" y="710"/>
                            </a:cubicBezTo>
                          </a:path>
                        </a:pathLst>
                      </a:custGeom>
                      <a:solidFill>
                        <a:srgbClr val="16BBED"/>
                      </a:solidFill>
                      <a:ln>
                        <a:no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nvGrpSpPr>
                    <p:cNvPr id="188" name="Group 187"/>
                    <p:cNvGrpSpPr/>
                    <p:nvPr/>
                  </p:nvGrpSpPr>
                  <p:grpSpPr>
                    <a:xfrm>
                      <a:off x="5864225" y="1450976"/>
                      <a:ext cx="527051" cy="566737"/>
                      <a:chOff x="5864225" y="1450976"/>
                      <a:chExt cx="527051" cy="566737"/>
                    </a:xfrm>
                    <a:solidFill>
                      <a:srgbClr val="00BCEB"/>
                    </a:solidFill>
                  </p:grpSpPr>
                  <p:sp>
                    <p:nvSpPr>
                      <p:cNvPr id="189" name="Freeform 16"/>
                      <p:cNvSpPr>
                        <a:spLocks noEditPoints="1"/>
                      </p:cNvSpPr>
                      <p:nvPr/>
                    </p:nvSpPr>
                    <p:spPr bwMode="auto">
                      <a:xfrm>
                        <a:off x="5864225" y="1450976"/>
                        <a:ext cx="50800" cy="74613"/>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0" name="Freeform 17"/>
                      <p:cNvSpPr>
                        <a:spLocks noEditPoints="1"/>
                      </p:cNvSpPr>
                      <p:nvPr/>
                    </p:nvSpPr>
                    <p:spPr bwMode="auto">
                      <a:xfrm>
                        <a:off x="5924550" y="1452563"/>
                        <a:ext cx="26988" cy="71438"/>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1" name="Freeform 18"/>
                      <p:cNvSpPr>
                        <a:spLocks noEditPoints="1"/>
                      </p:cNvSpPr>
                      <p:nvPr/>
                    </p:nvSpPr>
                    <p:spPr bwMode="auto">
                      <a:xfrm>
                        <a:off x="5967413" y="1450976"/>
                        <a:ext cx="49213" cy="74613"/>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2" name="Freeform 19"/>
                      <p:cNvSpPr>
                        <a:spLocks noEditPoints="1"/>
                      </p:cNvSpPr>
                      <p:nvPr/>
                    </p:nvSpPr>
                    <p:spPr bwMode="auto">
                      <a:xfrm>
                        <a:off x="6026150" y="1450976"/>
                        <a:ext cx="49213" cy="74613"/>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3" name="Freeform 20"/>
                      <p:cNvSpPr>
                        <a:spLocks noEditPoints="1"/>
                      </p:cNvSpPr>
                      <p:nvPr/>
                    </p:nvSpPr>
                    <p:spPr bwMode="auto">
                      <a:xfrm>
                        <a:off x="6084888" y="1452563"/>
                        <a:ext cx="26988" cy="71438"/>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4" name="Freeform 21"/>
                      <p:cNvSpPr>
                        <a:spLocks noEditPoints="1"/>
                      </p:cNvSpPr>
                      <p:nvPr/>
                    </p:nvSpPr>
                    <p:spPr bwMode="auto">
                      <a:xfrm>
                        <a:off x="6130925" y="1450976"/>
                        <a:ext cx="49213" cy="74613"/>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4"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5" name="Freeform 22"/>
                      <p:cNvSpPr>
                        <a:spLocks noEditPoints="1"/>
                      </p:cNvSpPr>
                      <p:nvPr/>
                    </p:nvSpPr>
                    <p:spPr bwMode="auto">
                      <a:xfrm>
                        <a:off x="6191250" y="1452563"/>
                        <a:ext cx="25400" cy="71438"/>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2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2" y="9"/>
                              <a:pt x="2" y="9"/>
                              <a:pt x="2"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6" name="Freeform 23"/>
                      <p:cNvSpPr>
                        <a:spLocks noEditPoints="1"/>
                      </p:cNvSpPr>
                      <p:nvPr/>
                    </p:nvSpPr>
                    <p:spPr bwMode="auto">
                      <a:xfrm>
                        <a:off x="6235700" y="1450976"/>
                        <a:ext cx="50800" cy="74613"/>
                      </a:xfrm>
                      <a:custGeom>
                        <a:avLst/>
                        <a:gdLst>
                          <a:gd name="T0" fmla="*/ 27 w 54"/>
                          <a:gd name="T1" fmla="*/ 80 h 80"/>
                          <a:gd name="T2" fmla="*/ 54 w 54"/>
                          <a:gd name="T3" fmla="*/ 39 h 80"/>
                          <a:gd name="T4" fmla="*/ 28 w 54"/>
                          <a:gd name="T5" fmla="*/ 0 h 80"/>
                          <a:gd name="T6" fmla="*/ 0 w 54"/>
                          <a:gd name="T7" fmla="*/ 40 h 80"/>
                          <a:gd name="T8" fmla="*/ 27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7" y="80"/>
                            </a:moveTo>
                            <a:cubicBezTo>
                              <a:pt x="44" y="80"/>
                              <a:pt x="54" y="65"/>
                              <a:pt x="54" y="39"/>
                            </a:cubicBezTo>
                            <a:cubicBezTo>
                              <a:pt x="54" y="15"/>
                              <a:pt x="45" y="0"/>
                              <a:pt x="28" y="0"/>
                            </a:cubicBezTo>
                            <a:cubicBezTo>
                              <a:pt x="11" y="0"/>
                              <a:pt x="0" y="15"/>
                              <a:pt x="0" y="40"/>
                            </a:cubicBezTo>
                            <a:cubicBezTo>
                              <a:pt x="0" y="65"/>
                              <a:pt x="11" y="80"/>
                              <a:pt x="27" y="80"/>
                            </a:cubicBezTo>
                            <a:close/>
                            <a:moveTo>
                              <a:pt x="27" y="12"/>
                            </a:moveTo>
                            <a:cubicBezTo>
                              <a:pt x="38" y="12"/>
                              <a:pt x="40" y="30"/>
                              <a:pt x="40" y="40"/>
                            </a:cubicBezTo>
                            <a:cubicBezTo>
                              <a:pt x="40" y="50"/>
                              <a:pt x="38" y="68"/>
                              <a:pt x="27" y="68"/>
                            </a:cubicBezTo>
                            <a:cubicBezTo>
                              <a:pt x="20" y="68"/>
                              <a:pt x="15" y="57"/>
                              <a:pt x="15" y="40"/>
                            </a:cubicBezTo>
                            <a:cubicBezTo>
                              <a:pt x="15" y="23"/>
                              <a:pt x="20"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7" name="Freeform 24"/>
                      <p:cNvSpPr>
                        <a:spLocks noEditPoints="1"/>
                      </p:cNvSpPr>
                      <p:nvPr/>
                    </p:nvSpPr>
                    <p:spPr bwMode="auto">
                      <a:xfrm>
                        <a:off x="6296025" y="1452563"/>
                        <a:ext cx="26988" cy="71438"/>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8" name="Freeform 25"/>
                      <p:cNvSpPr>
                        <a:spLocks noEditPoints="1"/>
                      </p:cNvSpPr>
                      <p:nvPr/>
                    </p:nvSpPr>
                    <p:spPr bwMode="auto">
                      <a:xfrm>
                        <a:off x="6342063" y="1450976"/>
                        <a:ext cx="49213" cy="74613"/>
                      </a:xfrm>
                      <a:custGeom>
                        <a:avLst/>
                        <a:gdLst>
                          <a:gd name="T0" fmla="*/ 28 w 55"/>
                          <a:gd name="T1" fmla="*/ 0 h 80"/>
                          <a:gd name="T2" fmla="*/ 0 w 55"/>
                          <a:gd name="T3" fmla="*/ 40 h 80"/>
                          <a:gd name="T4" fmla="*/ 27 w 55"/>
                          <a:gd name="T5" fmla="*/ 80 h 80"/>
                          <a:gd name="T6" fmla="*/ 55 w 55"/>
                          <a:gd name="T7" fmla="*/ 39 h 80"/>
                          <a:gd name="T8" fmla="*/ 28 w 55"/>
                          <a:gd name="T9" fmla="*/ 0 h 80"/>
                          <a:gd name="T10" fmla="*/ 27 w 55"/>
                          <a:gd name="T11" fmla="*/ 68 h 80"/>
                          <a:gd name="T12" fmla="*/ 15 w 55"/>
                          <a:gd name="T13" fmla="*/ 40 h 80"/>
                          <a:gd name="T14" fmla="*/ 27 w 55"/>
                          <a:gd name="T15" fmla="*/ 12 h 80"/>
                          <a:gd name="T16" fmla="*/ 40 w 55"/>
                          <a:gd name="T17" fmla="*/ 40 h 80"/>
                          <a:gd name="T18" fmla="*/ 27 w 55"/>
                          <a:gd name="T19" fmla="*/ 68 h 80"/>
                          <a:gd name="T20" fmla="*/ 27 w 55"/>
                          <a:gd name="T21" fmla="*/ 68 h 80"/>
                          <a:gd name="T22" fmla="*/ 27 w 55"/>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80">
                            <a:moveTo>
                              <a:pt x="28" y="0"/>
                            </a:moveTo>
                            <a:cubicBezTo>
                              <a:pt x="11" y="0"/>
                              <a:pt x="0" y="15"/>
                              <a:pt x="0" y="40"/>
                            </a:cubicBezTo>
                            <a:cubicBezTo>
                              <a:pt x="1" y="65"/>
                              <a:pt x="11" y="80"/>
                              <a:pt x="27" y="80"/>
                            </a:cubicBezTo>
                            <a:cubicBezTo>
                              <a:pt x="44" y="80"/>
                              <a:pt x="55" y="65"/>
                              <a:pt x="55" y="39"/>
                            </a:cubicBezTo>
                            <a:cubicBezTo>
                              <a:pt x="55"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99" name="Freeform 26"/>
                      <p:cNvSpPr>
                        <a:spLocks noEditPoints="1"/>
                      </p:cNvSpPr>
                      <p:nvPr/>
                    </p:nvSpPr>
                    <p:spPr bwMode="auto">
                      <a:xfrm>
                        <a:off x="5872163" y="1576388"/>
                        <a:ext cx="26988" cy="71438"/>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0" name="Freeform 27"/>
                      <p:cNvSpPr>
                        <a:spLocks noEditPoints="1"/>
                      </p:cNvSpPr>
                      <p:nvPr/>
                    </p:nvSpPr>
                    <p:spPr bwMode="auto">
                      <a:xfrm>
                        <a:off x="5918200" y="1574801"/>
                        <a:ext cx="49213" cy="73025"/>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1" name="Freeform 28"/>
                      <p:cNvSpPr>
                        <a:spLocks noEditPoints="1"/>
                      </p:cNvSpPr>
                      <p:nvPr/>
                    </p:nvSpPr>
                    <p:spPr bwMode="auto">
                      <a:xfrm>
                        <a:off x="5976938" y="1576388"/>
                        <a:ext cx="26988" cy="71438"/>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2" name="Freeform 29"/>
                      <p:cNvSpPr>
                        <a:spLocks noEditPoints="1"/>
                      </p:cNvSpPr>
                      <p:nvPr/>
                    </p:nvSpPr>
                    <p:spPr bwMode="auto">
                      <a:xfrm>
                        <a:off x="6022975" y="1574801"/>
                        <a:ext cx="49213" cy="73025"/>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3" name="Freeform 30"/>
                      <p:cNvSpPr>
                        <a:spLocks noEditPoints="1"/>
                      </p:cNvSpPr>
                      <p:nvPr/>
                    </p:nvSpPr>
                    <p:spPr bwMode="auto">
                      <a:xfrm>
                        <a:off x="6083300" y="1576388"/>
                        <a:ext cx="25400" cy="71438"/>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4" name="Freeform 31"/>
                      <p:cNvSpPr>
                        <a:spLocks noEditPoints="1"/>
                      </p:cNvSpPr>
                      <p:nvPr/>
                    </p:nvSpPr>
                    <p:spPr bwMode="auto">
                      <a:xfrm>
                        <a:off x="6127750" y="1574801"/>
                        <a:ext cx="50800" cy="73025"/>
                      </a:xfrm>
                      <a:custGeom>
                        <a:avLst/>
                        <a:gdLst>
                          <a:gd name="T0" fmla="*/ 28 w 54"/>
                          <a:gd name="T1" fmla="*/ 0 h 80"/>
                          <a:gd name="T2" fmla="*/ 0 w 54"/>
                          <a:gd name="T3" fmla="*/ 40 h 80"/>
                          <a:gd name="T4" fmla="*/ 26 w 54"/>
                          <a:gd name="T5" fmla="*/ 80 h 80"/>
                          <a:gd name="T6" fmla="*/ 54 w 54"/>
                          <a:gd name="T7" fmla="*/ 39 h 80"/>
                          <a:gd name="T8" fmla="*/ 28 w 54"/>
                          <a:gd name="T9" fmla="*/ 0 h 80"/>
                          <a:gd name="T10" fmla="*/ 27 w 54"/>
                          <a:gd name="T11" fmla="*/ 67 h 80"/>
                          <a:gd name="T12" fmla="*/ 15 w 54"/>
                          <a:gd name="T13" fmla="*/ 40 h 80"/>
                          <a:gd name="T14" fmla="*/ 27 w 54"/>
                          <a:gd name="T15" fmla="*/ 12 h 80"/>
                          <a:gd name="T16" fmla="*/ 40 w 54"/>
                          <a:gd name="T17" fmla="*/ 39 h 80"/>
                          <a:gd name="T18" fmla="*/ 27 w 54"/>
                          <a:gd name="T19" fmla="*/ 67 h 80"/>
                          <a:gd name="T20" fmla="*/ 27 w 54"/>
                          <a:gd name="T21" fmla="*/ 67 h 80"/>
                          <a:gd name="T22" fmla="*/ 27 w 54"/>
                          <a:gd name="T23"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4"/>
                              <a:pt x="10" y="80"/>
                              <a:pt x="26" y="80"/>
                            </a:cubicBezTo>
                            <a:cubicBezTo>
                              <a:pt x="44" y="80"/>
                              <a:pt x="54" y="65"/>
                              <a:pt x="54" y="39"/>
                            </a:cubicBezTo>
                            <a:cubicBezTo>
                              <a:pt x="54" y="14"/>
                              <a:pt x="44" y="0"/>
                              <a:pt x="28" y="0"/>
                            </a:cubicBezTo>
                            <a:close/>
                            <a:moveTo>
                              <a:pt x="27" y="67"/>
                            </a:moveTo>
                            <a:cubicBezTo>
                              <a:pt x="19" y="67"/>
                              <a:pt x="15" y="57"/>
                              <a:pt x="15" y="40"/>
                            </a:cubicBezTo>
                            <a:cubicBezTo>
                              <a:pt x="15" y="23"/>
                              <a:pt x="20" y="12"/>
                              <a:pt x="27" y="12"/>
                            </a:cubicBezTo>
                            <a:cubicBezTo>
                              <a:pt x="38" y="12"/>
                              <a:pt x="40" y="29"/>
                              <a:pt x="40" y="39"/>
                            </a:cubicBezTo>
                            <a:cubicBezTo>
                              <a:pt x="40" y="50"/>
                              <a:pt x="38" y="67"/>
                              <a:pt x="27" y="67"/>
                            </a:cubicBezTo>
                            <a:close/>
                            <a:moveTo>
                              <a:pt x="27" y="67"/>
                            </a:moveTo>
                            <a:cubicBezTo>
                              <a:pt x="27" y="67"/>
                              <a:pt x="27" y="67"/>
                              <a:pt x="27" y="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5" name="Freeform 32"/>
                      <p:cNvSpPr>
                        <a:spLocks noEditPoints="1"/>
                      </p:cNvSpPr>
                      <p:nvPr/>
                    </p:nvSpPr>
                    <p:spPr bwMode="auto">
                      <a:xfrm>
                        <a:off x="6184900" y="1574801"/>
                        <a:ext cx="49213" cy="73025"/>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6" name="Freeform 33"/>
                      <p:cNvSpPr>
                        <a:spLocks noEditPoints="1"/>
                      </p:cNvSpPr>
                      <p:nvPr/>
                    </p:nvSpPr>
                    <p:spPr bwMode="auto">
                      <a:xfrm>
                        <a:off x="6243638" y="1576388"/>
                        <a:ext cx="26988" cy="71438"/>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2"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7" name="Freeform 34"/>
                      <p:cNvSpPr>
                        <a:spLocks noEditPoints="1"/>
                      </p:cNvSpPr>
                      <p:nvPr/>
                    </p:nvSpPr>
                    <p:spPr bwMode="auto">
                      <a:xfrm>
                        <a:off x="6289675" y="1574801"/>
                        <a:ext cx="49213" cy="73025"/>
                      </a:xfrm>
                      <a:custGeom>
                        <a:avLst/>
                        <a:gdLst>
                          <a:gd name="T0" fmla="*/ 27 w 54"/>
                          <a:gd name="T1" fmla="*/ 0 h 80"/>
                          <a:gd name="T2" fmla="*/ 0 w 54"/>
                          <a:gd name="T3" fmla="*/ 40 h 80"/>
                          <a:gd name="T4" fmla="*/ 26 w 54"/>
                          <a:gd name="T5" fmla="*/ 80 h 80"/>
                          <a:gd name="T6" fmla="*/ 54 w 54"/>
                          <a:gd name="T7" fmla="*/ 39 h 80"/>
                          <a:gd name="T8" fmla="*/ 27 w 54"/>
                          <a:gd name="T9" fmla="*/ 0 h 80"/>
                          <a:gd name="T10" fmla="*/ 27 w 54"/>
                          <a:gd name="T11" fmla="*/ 67 h 80"/>
                          <a:gd name="T12" fmla="*/ 14 w 54"/>
                          <a:gd name="T13" fmla="*/ 40 h 80"/>
                          <a:gd name="T14" fmla="*/ 27 w 54"/>
                          <a:gd name="T15" fmla="*/ 12 h 80"/>
                          <a:gd name="T16" fmla="*/ 39 w 54"/>
                          <a:gd name="T17" fmla="*/ 39 h 80"/>
                          <a:gd name="T18" fmla="*/ 27 w 54"/>
                          <a:gd name="T19" fmla="*/ 67 h 80"/>
                          <a:gd name="T20" fmla="*/ 27 w 54"/>
                          <a:gd name="T21" fmla="*/ 67 h 80"/>
                          <a:gd name="T22" fmla="*/ 27 w 54"/>
                          <a:gd name="T23"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7" y="0"/>
                            </a:moveTo>
                            <a:cubicBezTo>
                              <a:pt x="10" y="0"/>
                              <a:pt x="0" y="15"/>
                              <a:pt x="0" y="40"/>
                            </a:cubicBezTo>
                            <a:cubicBezTo>
                              <a:pt x="0" y="64"/>
                              <a:pt x="10" y="80"/>
                              <a:pt x="26" y="80"/>
                            </a:cubicBezTo>
                            <a:cubicBezTo>
                              <a:pt x="44" y="80"/>
                              <a:pt x="54" y="65"/>
                              <a:pt x="54" y="39"/>
                            </a:cubicBezTo>
                            <a:cubicBezTo>
                              <a:pt x="54" y="14"/>
                              <a:pt x="44" y="0"/>
                              <a:pt x="27" y="0"/>
                            </a:cubicBezTo>
                            <a:close/>
                            <a:moveTo>
                              <a:pt x="27" y="67"/>
                            </a:moveTo>
                            <a:cubicBezTo>
                              <a:pt x="19" y="67"/>
                              <a:pt x="14" y="57"/>
                              <a:pt x="14" y="40"/>
                            </a:cubicBezTo>
                            <a:cubicBezTo>
                              <a:pt x="14" y="23"/>
                              <a:pt x="19" y="12"/>
                              <a:pt x="27" y="12"/>
                            </a:cubicBezTo>
                            <a:cubicBezTo>
                              <a:pt x="38" y="12"/>
                              <a:pt x="39" y="29"/>
                              <a:pt x="39" y="39"/>
                            </a:cubicBezTo>
                            <a:cubicBezTo>
                              <a:pt x="39" y="50"/>
                              <a:pt x="38" y="67"/>
                              <a:pt x="27" y="67"/>
                            </a:cubicBezTo>
                            <a:close/>
                            <a:moveTo>
                              <a:pt x="27" y="67"/>
                            </a:moveTo>
                            <a:cubicBezTo>
                              <a:pt x="27" y="67"/>
                              <a:pt x="27" y="67"/>
                              <a:pt x="27" y="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8" name="Freeform 35"/>
                      <p:cNvSpPr>
                        <a:spLocks noEditPoints="1"/>
                      </p:cNvSpPr>
                      <p:nvPr/>
                    </p:nvSpPr>
                    <p:spPr bwMode="auto">
                      <a:xfrm>
                        <a:off x="5864225" y="1697038"/>
                        <a:ext cx="50800" cy="74613"/>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09" name="Freeform 36"/>
                      <p:cNvSpPr>
                        <a:spLocks noEditPoints="1"/>
                      </p:cNvSpPr>
                      <p:nvPr/>
                    </p:nvSpPr>
                    <p:spPr bwMode="auto">
                      <a:xfrm>
                        <a:off x="5921375" y="1697038"/>
                        <a:ext cx="49213" cy="74613"/>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0" name="Freeform 37"/>
                      <p:cNvSpPr>
                        <a:spLocks noEditPoints="1"/>
                      </p:cNvSpPr>
                      <p:nvPr/>
                    </p:nvSpPr>
                    <p:spPr bwMode="auto">
                      <a:xfrm>
                        <a:off x="5980113" y="1698626"/>
                        <a:ext cx="26988" cy="71438"/>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1" name="Freeform 38"/>
                      <p:cNvSpPr>
                        <a:spLocks noEditPoints="1"/>
                      </p:cNvSpPr>
                      <p:nvPr/>
                    </p:nvSpPr>
                    <p:spPr bwMode="auto">
                      <a:xfrm>
                        <a:off x="6026150" y="1697038"/>
                        <a:ext cx="49213" cy="74613"/>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2" name="Freeform 39"/>
                      <p:cNvSpPr>
                        <a:spLocks noEditPoints="1"/>
                      </p:cNvSpPr>
                      <p:nvPr/>
                    </p:nvSpPr>
                    <p:spPr bwMode="auto">
                      <a:xfrm>
                        <a:off x="6081713" y="1697038"/>
                        <a:ext cx="49213" cy="74613"/>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3" name="Freeform 40"/>
                      <p:cNvSpPr>
                        <a:spLocks noEditPoints="1"/>
                      </p:cNvSpPr>
                      <p:nvPr/>
                    </p:nvSpPr>
                    <p:spPr bwMode="auto">
                      <a:xfrm>
                        <a:off x="6140450" y="1698626"/>
                        <a:ext cx="26988" cy="71438"/>
                      </a:xfrm>
                      <a:custGeom>
                        <a:avLst/>
                        <a:gdLst>
                          <a:gd name="T0" fmla="*/ 27 w 29"/>
                          <a:gd name="T1" fmla="*/ 0 h 78"/>
                          <a:gd name="T2" fmla="*/ 18 w 29"/>
                          <a:gd name="T3" fmla="*/ 0 h 78"/>
                          <a:gd name="T4" fmla="*/ 17 w 29"/>
                          <a:gd name="T5" fmla="*/ 1 h 78"/>
                          <a:gd name="T6" fmla="*/ 1 w 29"/>
                          <a:gd name="T7" fmla="*/ 9 h 78"/>
                          <a:gd name="T8" fmla="*/ 0 w 29"/>
                          <a:gd name="T9" fmla="*/ 12 h 78"/>
                          <a:gd name="T10" fmla="*/ 2 w 29"/>
                          <a:gd name="T11" fmla="*/ 19 h 78"/>
                          <a:gd name="T12" fmla="*/ 3 w 29"/>
                          <a:gd name="T13" fmla="*/ 21 h 78"/>
                          <a:gd name="T14" fmla="*/ 5 w 29"/>
                          <a:gd name="T15" fmla="*/ 21 h 78"/>
                          <a:gd name="T16" fmla="*/ 15 w 29"/>
                          <a:gd name="T17" fmla="*/ 16 h 78"/>
                          <a:gd name="T18" fmla="*/ 15 w 29"/>
                          <a:gd name="T19" fmla="*/ 76 h 78"/>
                          <a:gd name="T20" fmla="*/ 17 w 29"/>
                          <a:gd name="T21" fmla="*/ 78 h 78"/>
                          <a:gd name="T22" fmla="*/ 27 w 29"/>
                          <a:gd name="T23" fmla="*/ 78 h 78"/>
                          <a:gd name="T24" fmla="*/ 29 w 29"/>
                          <a:gd name="T25" fmla="*/ 76 h 78"/>
                          <a:gd name="T26" fmla="*/ 29 w 29"/>
                          <a:gd name="T27" fmla="*/ 3 h 78"/>
                          <a:gd name="T28" fmla="*/ 27 w 29"/>
                          <a:gd name="T29" fmla="*/ 0 h 78"/>
                          <a:gd name="T30" fmla="*/ 27 w 29"/>
                          <a:gd name="T31" fmla="*/ 0 h 78"/>
                          <a:gd name="T32" fmla="*/ 27 w 29"/>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7" y="0"/>
                            </a:moveTo>
                            <a:cubicBezTo>
                              <a:pt x="18" y="0"/>
                              <a:pt x="18" y="0"/>
                              <a:pt x="18" y="0"/>
                            </a:cubicBezTo>
                            <a:cubicBezTo>
                              <a:pt x="18" y="0"/>
                              <a:pt x="17"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5"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2"/>
                              <a:pt x="28"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4" name="Freeform 41"/>
                      <p:cNvSpPr>
                        <a:spLocks noEditPoints="1"/>
                      </p:cNvSpPr>
                      <p:nvPr/>
                    </p:nvSpPr>
                    <p:spPr bwMode="auto">
                      <a:xfrm>
                        <a:off x="6186488" y="1697038"/>
                        <a:ext cx="49213" cy="74613"/>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39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0"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19" y="13"/>
                              <a:pt x="27" y="13"/>
                            </a:cubicBezTo>
                            <a:cubicBezTo>
                              <a:pt x="38" y="13"/>
                              <a:pt x="39" y="30"/>
                              <a:pt x="39" y="40"/>
                            </a:cubicBezTo>
                            <a:cubicBezTo>
                              <a:pt x="39"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5" name="Freeform 42"/>
                      <p:cNvSpPr>
                        <a:spLocks noEditPoints="1"/>
                      </p:cNvSpPr>
                      <p:nvPr/>
                    </p:nvSpPr>
                    <p:spPr bwMode="auto">
                      <a:xfrm>
                        <a:off x="5864225" y="1820863"/>
                        <a:ext cx="50800" cy="73025"/>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6" name="Freeform 43"/>
                      <p:cNvSpPr>
                        <a:spLocks noEditPoints="1"/>
                      </p:cNvSpPr>
                      <p:nvPr/>
                    </p:nvSpPr>
                    <p:spPr bwMode="auto">
                      <a:xfrm>
                        <a:off x="5921375" y="1820863"/>
                        <a:ext cx="49213" cy="73025"/>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7" name="Freeform 44"/>
                      <p:cNvSpPr>
                        <a:spLocks noEditPoints="1"/>
                      </p:cNvSpPr>
                      <p:nvPr/>
                    </p:nvSpPr>
                    <p:spPr bwMode="auto">
                      <a:xfrm>
                        <a:off x="5980113" y="1822451"/>
                        <a:ext cx="26988" cy="71438"/>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8" name="Freeform 45"/>
                      <p:cNvSpPr>
                        <a:spLocks noEditPoints="1"/>
                      </p:cNvSpPr>
                      <p:nvPr/>
                    </p:nvSpPr>
                    <p:spPr bwMode="auto">
                      <a:xfrm>
                        <a:off x="6032500" y="1822451"/>
                        <a:ext cx="26988" cy="71438"/>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19" name="Freeform 46"/>
                      <p:cNvSpPr>
                        <a:spLocks noEditPoints="1"/>
                      </p:cNvSpPr>
                      <p:nvPr/>
                    </p:nvSpPr>
                    <p:spPr bwMode="auto">
                      <a:xfrm>
                        <a:off x="6078538" y="1820863"/>
                        <a:ext cx="49213" cy="73025"/>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0" name="Freeform 47"/>
                      <p:cNvSpPr>
                        <a:spLocks noEditPoints="1"/>
                      </p:cNvSpPr>
                      <p:nvPr/>
                    </p:nvSpPr>
                    <p:spPr bwMode="auto">
                      <a:xfrm>
                        <a:off x="6138863" y="1822451"/>
                        <a:ext cx="25400" cy="71438"/>
                      </a:xfrm>
                      <a:custGeom>
                        <a:avLst/>
                        <a:gdLst>
                          <a:gd name="T0" fmla="*/ 26 w 29"/>
                          <a:gd name="T1" fmla="*/ 0 h 78"/>
                          <a:gd name="T2" fmla="*/ 18 w 29"/>
                          <a:gd name="T3" fmla="*/ 0 h 78"/>
                          <a:gd name="T4" fmla="*/ 17 w 29"/>
                          <a:gd name="T5" fmla="*/ 0 h 78"/>
                          <a:gd name="T6" fmla="*/ 1 w 29"/>
                          <a:gd name="T7" fmla="*/ 9 h 78"/>
                          <a:gd name="T8" fmla="*/ 0 w 29"/>
                          <a:gd name="T9" fmla="*/ 12 h 78"/>
                          <a:gd name="T10" fmla="*/ 2 w 29"/>
                          <a:gd name="T11" fmla="*/ 19 h 78"/>
                          <a:gd name="T12" fmla="*/ 3 w 29"/>
                          <a:gd name="T13" fmla="*/ 21 h 78"/>
                          <a:gd name="T14" fmla="*/ 5 w 29"/>
                          <a:gd name="T15" fmla="*/ 21 h 78"/>
                          <a:gd name="T16" fmla="*/ 15 w 29"/>
                          <a:gd name="T17" fmla="*/ 16 h 78"/>
                          <a:gd name="T18" fmla="*/ 15 w 29"/>
                          <a:gd name="T19" fmla="*/ 75 h 78"/>
                          <a:gd name="T20" fmla="*/ 17 w 29"/>
                          <a:gd name="T21" fmla="*/ 78 h 78"/>
                          <a:gd name="T22" fmla="*/ 26 w 29"/>
                          <a:gd name="T23" fmla="*/ 78 h 78"/>
                          <a:gd name="T24" fmla="*/ 29 w 29"/>
                          <a:gd name="T25" fmla="*/ 75 h 78"/>
                          <a:gd name="T26" fmla="*/ 29 w 29"/>
                          <a:gd name="T27" fmla="*/ 2 h 78"/>
                          <a:gd name="T28" fmla="*/ 26 w 29"/>
                          <a:gd name="T29" fmla="*/ 0 h 78"/>
                          <a:gd name="T30" fmla="*/ 26 w 29"/>
                          <a:gd name="T31" fmla="*/ 0 h 78"/>
                          <a:gd name="T32" fmla="*/ 26 w 29"/>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6" y="0"/>
                            </a:moveTo>
                            <a:cubicBezTo>
                              <a:pt x="18" y="0"/>
                              <a:pt x="18" y="0"/>
                              <a:pt x="18" y="0"/>
                            </a:cubicBezTo>
                            <a:cubicBezTo>
                              <a:pt x="18" y="0"/>
                              <a:pt x="17" y="0"/>
                              <a:pt x="17" y="0"/>
                            </a:cubicBezTo>
                            <a:cubicBezTo>
                              <a:pt x="1" y="9"/>
                              <a:pt x="1" y="9"/>
                              <a:pt x="1" y="9"/>
                            </a:cubicBezTo>
                            <a:cubicBezTo>
                              <a:pt x="0" y="9"/>
                              <a:pt x="0" y="10"/>
                              <a:pt x="0" y="12"/>
                            </a:cubicBezTo>
                            <a:cubicBezTo>
                              <a:pt x="2" y="19"/>
                              <a:pt x="2" y="19"/>
                              <a:pt x="2" y="19"/>
                            </a:cubicBezTo>
                            <a:cubicBezTo>
                              <a:pt x="2" y="20"/>
                              <a:pt x="2" y="20"/>
                              <a:pt x="3" y="21"/>
                            </a:cubicBezTo>
                            <a:cubicBezTo>
                              <a:pt x="4" y="21"/>
                              <a:pt x="5" y="21"/>
                              <a:pt x="5" y="21"/>
                            </a:cubicBezTo>
                            <a:cubicBezTo>
                              <a:pt x="15" y="16"/>
                              <a:pt x="15" y="16"/>
                              <a:pt x="15" y="16"/>
                            </a:cubicBezTo>
                            <a:cubicBezTo>
                              <a:pt x="15" y="75"/>
                              <a:pt x="15" y="75"/>
                              <a:pt x="15" y="75"/>
                            </a:cubicBezTo>
                            <a:cubicBezTo>
                              <a:pt x="15" y="77"/>
                              <a:pt x="16" y="78"/>
                              <a:pt x="17" y="78"/>
                            </a:cubicBezTo>
                            <a:cubicBezTo>
                              <a:pt x="26" y="78"/>
                              <a:pt x="26" y="78"/>
                              <a:pt x="26" y="78"/>
                            </a:cubicBezTo>
                            <a:cubicBezTo>
                              <a:pt x="28" y="78"/>
                              <a:pt x="29" y="77"/>
                              <a:pt x="29" y="75"/>
                            </a:cubicBezTo>
                            <a:cubicBezTo>
                              <a:pt x="29" y="2"/>
                              <a:pt x="29" y="2"/>
                              <a:pt x="29" y="2"/>
                            </a:cubicBezTo>
                            <a:cubicBezTo>
                              <a:pt x="29" y="1"/>
                              <a:pt x="28" y="0"/>
                              <a:pt x="26" y="0"/>
                            </a:cubicBezTo>
                            <a:close/>
                            <a:moveTo>
                              <a:pt x="26" y="0"/>
                            </a:move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1" name="Freeform 48"/>
                      <p:cNvSpPr>
                        <a:spLocks noEditPoints="1"/>
                      </p:cNvSpPr>
                      <p:nvPr/>
                    </p:nvSpPr>
                    <p:spPr bwMode="auto">
                      <a:xfrm>
                        <a:off x="6184900" y="1820863"/>
                        <a:ext cx="49213" cy="73025"/>
                      </a:xfrm>
                      <a:custGeom>
                        <a:avLst/>
                        <a:gdLst>
                          <a:gd name="T0" fmla="*/ 27 w 54"/>
                          <a:gd name="T1" fmla="*/ 0 h 80"/>
                          <a:gd name="T2" fmla="*/ 0 w 54"/>
                          <a:gd name="T3" fmla="*/ 40 h 80"/>
                          <a:gd name="T4" fmla="*/ 26 w 54"/>
                          <a:gd name="T5" fmla="*/ 80 h 80"/>
                          <a:gd name="T6" fmla="*/ 54 w 54"/>
                          <a:gd name="T7" fmla="*/ 39 h 80"/>
                          <a:gd name="T8" fmla="*/ 27 w 54"/>
                          <a:gd name="T9" fmla="*/ 0 h 80"/>
                          <a:gd name="T10" fmla="*/ 27 w 54"/>
                          <a:gd name="T11" fmla="*/ 68 h 80"/>
                          <a:gd name="T12" fmla="*/ 14 w 54"/>
                          <a:gd name="T13" fmla="*/ 40 h 80"/>
                          <a:gd name="T14" fmla="*/ 27 w 54"/>
                          <a:gd name="T15" fmla="*/ 12 h 80"/>
                          <a:gd name="T16" fmla="*/ 39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7" y="0"/>
                            </a:moveTo>
                            <a:cubicBezTo>
                              <a:pt x="10" y="0"/>
                              <a:pt x="0" y="15"/>
                              <a:pt x="0" y="40"/>
                            </a:cubicBezTo>
                            <a:cubicBezTo>
                              <a:pt x="0" y="65"/>
                              <a:pt x="10" y="80"/>
                              <a:pt x="26" y="80"/>
                            </a:cubicBezTo>
                            <a:cubicBezTo>
                              <a:pt x="44" y="80"/>
                              <a:pt x="54" y="65"/>
                              <a:pt x="54" y="39"/>
                            </a:cubicBezTo>
                            <a:cubicBezTo>
                              <a:pt x="54" y="14"/>
                              <a:pt x="44" y="0"/>
                              <a:pt x="27" y="0"/>
                            </a:cubicBezTo>
                            <a:close/>
                            <a:moveTo>
                              <a:pt x="27" y="68"/>
                            </a:moveTo>
                            <a:cubicBezTo>
                              <a:pt x="19" y="68"/>
                              <a:pt x="14" y="57"/>
                              <a:pt x="14" y="40"/>
                            </a:cubicBezTo>
                            <a:cubicBezTo>
                              <a:pt x="14" y="23"/>
                              <a:pt x="19" y="12"/>
                              <a:pt x="27" y="12"/>
                            </a:cubicBezTo>
                            <a:cubicBezTo>
                              <a:pt x="38" y="12"/>
                              <a:pt x="39" y="29"/>
                              <a:pt x="39" y="40"/>
                            </a:cubicBezTo>
                            <a:cubicBezTo>
                              <a:pt x="39"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2" name="Freeform 49"/>
                      <p:cNvSpPr>
                        <a:spLocks noEditPoints="1"/>
                      </p:cNvSpPr>
                      <p:nvPr/>
                    </p:nvSpPr>
                    <p:spPr bwMode="auto">
                      <a:xfrm>
                        <a:off x="6238875" y="1820863"/>
                        <a:ext cx="50800" cy="73025"/>
                      </a:xfrm>
                      <a:custGeom>
                        <a:avLst/>
                        <a:gdLst>
                          <a:gd name="T0" fmla="*/ 28 w 55"/>
                          <a:gd name="T1" fmla="*/ 0 h 80"/>
                          <a:gd name="T2" fmla="*/ 0 w 55"/>
                          <a:gd name="T3" fmla="*/ 40 h 80"/>
                          <a:gd name="T4" fmla="*/ 27 w 55"/>
                          <a:gd name="T5" fmla="*/ 80 h 80"/>
                          <a:gd name="T6" fmla="*/ 55 w 55"/>
                          <a:gd name="T7" fmla="*/ 39 h 80"/>
                          <a:gd name="T8" fmla="*/ 28 w 55"/>
                          <a:gd name="T9" fmla="*/ 0 h 80"/>
                          <a:gd name="T10" fmla="*/ 27 w 55"/>
                          <a:gd name="T11" fmla="*/ 68 h 80"/>
                          <a:gd name="T12" fmla="*/ 15 w 55"/>
                          <a:gd name="T13" fmla="*/ 40 h 80"/>
                          <a:gd name="T14" fmla="*/ 28 w 55"/>
                          <a:gd name="T15" fmla="*/ 12 h 80"/>
                          <a:gd name="T16" fmla="*/ 40 w 55"/>
                          <a:gd name="T17" fmla="*/ 40 h 80"/>
                          <a:gd name="T18" fmla="*/ 27 w 55"/>
                          <a:gd name="T19" fmla="*/ 68 h 80"/>
                          <a:gd name="T20" fmla="*/ 27 w 55"/>
                          <a:gd name="T21" fmla="*/ 68 h 80"/>
                          <a:gd name="T22" fmla="*/ 27 w 55"/>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80">
                            <a:moveTo>
                              <a:pt x="28" y="0"/>
                            </a:moveTo>
                            <a:cubicBezTo>
                              <a:pt x="11" y="0"/>
                              <a:pt x="0" y="15"/>
                              <a:pt x="0" y="40"/>
                            </a:cubicBezTo>
                            <a:cubicBezTo>
                              <a:pt x="1" y="65"/>
                              <a:pt x="11" y="80"/>
                              <a:pt x="27" y="80"/>
                            </a:cubicBezTo>
                            <a:cubicBezTo>
                              <a:pt x="45" y="80"/>
                              <a:pt x="55" y="65"/>
                              <a:pt x="55" y="39"/>
                            </a:cubicBezTo>
                            <a:cubicBezTo>
                              <a:pt x="55" y="14"/>
                              <a:pt x="45" y="0"/>
                              <a:pt x="28" y="0"/>
                            </a:cubicBezTo>
                            <a:close/>
                            <a:moveTo>
                              <a:pt x="27" y="68"/>
                            </a:moveTo>
                            <a:cubicBezTo>
                              <a:pt x="20" y="68"/>
                              <a:pt x="15" y="57"/>
                              <a:pt x="15" y="40"/>
                            </a:cubicBezTo>
                            <a:cubicBezTo>
                              <a:pt x="15" y="23"/>
                              <a:pt x="20" y="12"/>
                              <a:pt x="28" y="12"/>
                            </a:cubicBezTo>
                            <a:cubicBezTo>
                              <a:pt x="38" y="12"/>
                              <a:pt x="40" y="29"/>
                              <a:pt x="40" y="40"/>
                            </a:cubicBezTo>
                            <a:cubicBezTo>
                              <a:pt x="40" y="50"/>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3" name="Freeform 50"/>
                      <p:cNvSpPr>
                        <a:spLocks noEditPoints="1"/>
                      </p:cNvSpPr>
                      <p:nvPr/>
                    </p:nvSpPr>
                    <p:spPr bwMode="auto">
                      <a:xfrm>
                        <a:off x="6299200" y="1822451"/>
                        <a:ext cx="26988" cy="71438"/>
                      </a:xfrm>
                      <a:custGeom>
                        <a:avLst/>
                        <a:gdLst>
                          <a:gd name="T0" fmla="*/ 27 w 30"/>
                          <a:gd name="T1" fmla="*/ 0 h 78"/>
                          <a:gd name="T2" fmla="*/ 19 w 30"/>
                          <a:gd name="T3" fmla="*/ 0 h 78"/>
                          <a:gd name="T4" fmla="*/ 18 w 30"/>
                          <a:gd name="T5" fmla="*/ 0 h 78"/>
                          <a:gd name="T6" fmla="*/ 2 w 30"/>
                          <a:gd name="T7" fmla="*/ 9 h 78"/>
                          <a:gd name="T8" fmla="*/ 1 w 30"/>
                          <a:gd name="T9" fmla="*/ 12 h 78"/>
                          <a:gd name="T10" fmla="*/ 3 w 30"/>
                          <a:gd name="T11" fmla="*/ 19 h 78"/>
                          <a:gd name="T12" fmla="*/ 4 w 30"/>
                          <a:gd name="T13" fmla="*/ 21 h 78"/>
                          <a:gd name="T14" fmla="*/ 6 w 30"/>
                          <a:gd name="T15" fmla="*/ 21 h 78"/>
                          <a:gd name="T16" fmla="*/ 15 w 30"/>
                          <a:gd name="T17" fmla="*/ 16 h 78"/>
                          <a:gd name="T18" fmla="*/ 15 w 30"/>
                          <a:gd name="T19" fmla="*/ 75 h 78"/>
                          <a:gd name="T20" fmla="*/ 18 w 30"/>
                          <a:gd name="T21" fmla="*/ 78 h 78"/>
                          <a:gd name="T22" fmla="*/ 27 w 30"/>
                          <a:gd name="T23" fmla="*/ 78 h 78"/>
                          <a:gd name="T24" fmla="*/ 30 w 30"/>
                          <a:gd name="T25" fmla="*/ 75 h 78"/>
                          <a:gd name="T26" fmla="*/ 30 w 30"/>
                          <a:gd name="T27" fmla="*/ 2 h 78"/>
                          <a:gd name="T28" fmla="*/ 27 w 30"/>
                          <a:gd name="T29" fmla="*/ 0 h 78"/>
                          <a:gd name="T30" fmla="*/ 27 w 30"/>
                          <a:gd name="T31" fmla="*/ 0 h 78"/>
                          <a:gd name="T32" fmla="*/ 27 w 30"/>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7" y="0"/>
                            </a:move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cubicBezTo>
                              <a:pt x="15" y="75"/>
                              <a:pt x="15" y="75"/>
                              <a:pt x="15" y="75"/>
                            </a:cubicBezTo>
                            <a:cubicBezTo>
                              <a:pt x="15" y="77"/>
                              <a:pt x="16" y="78"/>
                              <a:pt x="18" y="78"/>
                            </a:cubicBezTo>
                            <a:cubicBezTo>
                              <a:pt x="27" y="78"/>
                              <a:pt x="27" y="78"/>
                              <a:pt x="27" y="78"/>
                            </a:cubicBezTo>
                            <a:cubicBezTo>
                              <a:pt x="29" y="78"/>
                              <a:pt x="30" y="77"/>
                              <a:pt x="30" y="75"/>
                            </a:cubicBezTo>
                            <a:cubicBezTo>
                              <a:pt x="30" y="2"/>
                              <a:pt x="30" y="2"/>
                              <a:pt x="30" y="2"/>
                            </a:cubicBezTo>
                            <a:cubicBezTo>
                              <a:pt x="30" y="1"/>
                              <a:pt x="29"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4" name="Freeform 52"/>
                      <p:cNvSpPr>
                        <a:spLocks noEditPoints="1"/>
                      </p:cNvSpPr>
                      <p:nvPr/>
                    </p:nvSpPr>
                    <p:spPr bwMode="auto">
                      <a:xfrm>
                        <a:off x="5864225" y="1944688"/>
                        <a:ext cx="50800" cy="73025"/>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5" name="Freeform 53"/>
                      <p:cNvSpPr>
                        <a:spLocks noEditPoints="1"/>
                      </p:cNvSpPr>
                      <p:nvPr/>
                    </p:nvSpPr>
                    <p:spPr bwMode="auto">
                      <a:xfrm>
                        <a:off x="5922963" y="1944688"/>
                        <a:ext cx="49213" cy="73025"/>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6" name="Freeform 54"/>
                      <p:cNvSpPr>
                        <a:spLocks noEditPoints="1"/>
                      </p:cNvSpPr>
                      <p:nvPr/>
                    </p:nvSpPr>
                    <p:spPr bwMode="auto">
                      <a:xfrm>
                        <a:off x="5981700" y="1944688"/>
                        <a:ext cx="49213" cy="73025"/>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7" name="Freeform 55"/>
                      <p:cNvSpPr>
                        <a:spLocks noEditPoints="1"/>
                      </p:cNvSpPr>
                      <p:nvPr/>
                    </p:nvSpPr>
                    <p:spPr bwMode="auto">
                      <a:xfrm>
                        <a:off x="6042025" y="1946276"/>
                        <a:ext cx="25400" cy="69850"/>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228" name="Freeform 56"/>
                      <p:cNvSpPr>
                        <a:spLocks noEditPoints="1"/>
                      </p:cNvSpPr>
                      <p:nvPr/>
                    </p:nvSpPr>
                    <p:spPr bwMode="auto">
                      <a:xfrm>
                        <a:off x="6086475" y="1944688"/>
                        <a:ext cx="50800" cy="73025"/>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grpSp>
          </p:grpSp>
        </p:grpSp>
      </p:grpSp>
    </p:spTree>
    <p:extLst>
      <p:ext uri="{BB962C8B-B14F-4D97-AF65-F5344CB8AC3E}">
        <p14:creationId xmlns:p14="http://schemas.microsoft.com/office/powerpoint/2010/main" val="1692907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Rapid Threat Containment</a:t>
            </a:r>
            <a:br>
              <a:rPr lang="en-US" sz="3800" dirty="0"/>
            </a:br>
            <a:r>
              <a:rPr lang="en-US" sz="2100" dirty="0">
                <a:solidFill>
                  <a:schemeClr val="bg1"/>
                </a:solidFill>
              </a:rPr>
              <a:t>Without any business disruption</a:t>
            </a:r>
            <a:endParaRPr lang="en-MY" sz="2100" dirty="0">
              <a:solidFill>
                <a:schemeClr val="bg1"/>
              </a:solidFill>
            </a:endParaRPr>
          </a:p>
        </p:txBody>
      </p:sp>
      <p:sp>
        <p:nvSpPr>
          <p:cNvPr id="364" name="Rectangle 363"/>
          <p:cNvSpPr/>
          <p:nvPr/>
        </p:nvSpPr>
        <p:spPr>
          <a:xfrm>
            <a:off x="1162859" y="5623968"/>
            <a:ext cx="2971540" cy="615535"/>
          </a:xfrm>
          <a:prstGeom prst="rect">
            <a:avLst/>
          </a:prstGeom>
        </p:spPr>
        <p:txBody>
          <a:bodyPr wrap="square" lIns="121899" tIns="60951" rIns="121899" bIns="60951">
            <a:spAutoFit/>
          </a:bodyPr>
          <a:lstStyle/>
          <a:p>
            <a:pPr algn="ctr" defTabSz="1219119">
              <a:defRPr/>
            </a:pPr>
            <a:r>
              <a:rPr lang="en-US" sz="1600" kern="0" dirty="0">
                <a:solidFill>
                  <a:schemeClr val="bg1"/>
                </a:solidFill>
                <a:latin typeface="CiscoSansTT ExtraLight" panose="020B0303020201020303" pitchFamily="34" charset="0"/>
              </a:rPr>
              <a:t>Cisco</a:t>
            </a:r>
            <a:r>
              <a:rPr lang="en-US" sz="1600" b="1" baseline="26000" dirty="0">
                <a:solidFill>
                  <a:schemeClr val="bg1"/>
                </a:solidFill>
                <a:latin typeface="CiscoSansTT ExtraLight" panose="020B0303020201020303" pitchFamily="34" charset="0"/>
              </a:rPr>
              <a:t>®</a:t>
            </a:r>
            <a:endParaRPr lang="en-US" sz="1600" kern="0" dirty="0">
              <a:solidFill>
                <a:schemeClr val="bg1"/>
              </a:solidFill>
              <a:latin typeface="CiscoSansTT ExtraLight" panose="020B0303020201020303" pitchFamily="34" charset="0"/>
            </a:endParaRPr>
          </a:p>
          <a:p>
            <a:pPr algn="ctr" defTabSz="1219119">
              <a:defRPr/>
            </a:pPr>
            <a:r>
              <a:rPr lang="en-US" sz="1600" kern="0" dirty="0">
                <a:solidFill>
                  <a:schemeClr val="bg1"/>
                </a:solidFill>
                <a:latin typeface="CiscoSansTT ExtraLight" panose="020B0303020201020303" pitchFamily="34" charset="0"/>
              </a:rPr>
              <a:t>Identity Services Engine</a:t>
            </a:r>
          </a:p>
        </p:txBody>
      </p:sp>
      <p:pic>
        <p:nvPicPr>
          <p:cNvPr id="366" name="Picture 3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222" y="5444056"/>
            <a:ext cx="975360" cy="975361"/>
          </a:xfrm>
          <a:prstGeom prst="rect">
            <a:avLst/>
          </a:prstGeom>
        </p:spPr>
      </p:pic>
      <p:grpSp>
        <p:nvGrpSpPr>
          <p:cNvPr id="367" name="Group 366"/>
          <p:cNvGrpSpPr>
            <a:grpSpLocks noChangeAspect="1"/>
          </p:cNvGrpSpPr>
          <p:nvPr/>
        </p:nvGrpSpPr>
        <p:grpSpPr>
          <a:xfrm>
            <a:off x="5318024" y="5602595"/>
            <a:ext cx="1553633" cy="658283"/>
            <a:chOff x="4705351" y="4362451"/>
            <a:chExt cx="1165225" cy="493712"/>
          </a:xfrm>
        </p:grpSpPr>
        <p:sp>
          <p:nvSpPr>
            <p:cNvPr id="369" name="Freeform 29"/>
            <p:cNvSpPr>
              <a:spLocks/>
            </p:cNvSpPr>
            <p:nvPr/>
          </p:nvSpPr>
          <p:spPr bwMode="auto">
            <a:xfrm>
              <a:off x="4713288" y="4630738"/>
              <a:ext cx="311150" cy="225425"/>
            </a:xfrm>
            <a:custGeom>
              <a:avLst/>
              <a:gdLst>
                <a:gd name="T0" fmla="*/ 0 w 178"/>
                <a:gd name="T1" fmla="*/ 0 h 129"/>
                <a:gd name="T2" fmla="*/ 8 w 178"/>
                <a:gd name="T3" fmla="*/ 13 h 129"/>
                <a:gd name="T4" fmla="*/ 114 w 178"/>
                <a:gd name="T5" fmla="*/ 119 h 129"/>
                <a:gd name="T6" fmla="*/ 139 w 178"/>
                <a:gd name="T7" fmla="*/ 129 h 129"/>
                <a:gd name="T8" fmla="*/ 164 w 178"/>
                <a:gd name="T9" fmla="*/ 119 h 129"/>
                <a:gd name="T10" fmla="*/ 164 w 178"/>
                <a:gd name="T11" fmla="*/ 69 h 129"/>
                <a:gd name="T12" fmla="*/ 119 w 178"/>
                <a:gd name="T13" fmla="*/ 24 h 129"/>
                <a:gd name="T14" fmla="*/ 34 w 178"/>
                <a:gd name="T15" fmla="*/ 24 h 129"/>
                <a:gd name="T16" fmla="*/ 33 w 178"/>
                <a:gd name="T17" fmla="*/ 24 h 129"/>
                <a:gd name="T18" fmla="*/ 30 w 178"/>
                <a:gd name="T19" fmla="*/ 23 h 129"/>
                <a:gd name="T20" fmla="*/ 21 w 178"/>
                <a:gd name="T21" fmla="*/ 21 h 129"/>
                <a:gd name="T22" fmla="*/ 21 w 178"/>
                <a:gd name="T23" fmla="*/ 21 h 129"/>
                <a:gd name="T24" fmla="*/ 21 w 178"/>
                <a:gd name="T25" fmla="*/ 21 h 129"/>
                <a:gd name="T26" fmla="*/ 21 w 178"/>
                <a:gd name="T27" fmla="*/ 21 h 129"/>
                <a:gd name="T28" fmla="*/ 21 w 178"/>
                <a:gd name="T29" fmla="*/ 21 h 129"/>
                <a:gd name="T30" fmla="*/ 8 w 178"/>
                <a:gd name="T31" fmla="*/ 13 h 129"/>
                <a:gd name="T32" fmla="*/ 0 w 178"/>
                <a:gd name="T33" fmla="*/ 0 h 129"/>
                <a:gd name="T34" fmla="*/ 0 w 178"/>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129">
                  <a:moveTo>
                    <a:pt x="0" y="0"/>
                  </a:moveTo>
                  <a:cubicBezTo>
                    <a:pt x="2" y="5"/>
                    <a:pt x="4" y="9"/>
                    <a:pt x="8" y="13"/>
                  </a:cubicBezTo>
                  <a:cubicBezTo>
                    <a:pt x="114" y="119"/>
                    <a:pt x="114" y="119"/>
                    <a:pt x="114" y="119"/>
                  </a:cubicBezTo>
                  <a:cubicBezTo>
                    <a:pt x="121" y="126"/>
                    <a:pt x="130" y="129"/>
                    <a:pt x="139" y="129"/>
                  </a:cubicBezTo>
                  <a:cubicBezTo>
                    <a:pt x="148" y="129"/>
                    <a:pt x="157" y="126"/>
                    <a:pt x="164" y="119"/>
                  </a:cubicBezTo>
                  <a:cubicBezTo>
                    <a:pt x="178" y="105"/>
                    <a:pt x="178" y="83"/>
                    <a:pt x="164" y="69"/>
                  </a:cubicBezTo>
                  <a:cubicBezTo>
                    <a:pt x="119" y="24"/>
                    <a:pt x="119" y="24"/>
                    <a:pt x="119" y="24"/>
                  </a:cubicBezTo>
                  <a:cubicBezTo>
                    <a:pt x="34" y="24"/>
                    <a:pt x="34" y="24"/>
                    <a:pt x="34" y="24"/>
                  </a:cubicBezTo>
                  <a:cubicBezTo>
                    <a:pt x="33" y="24"/>
                    <a:pt x="33" y="24"/>
                    <a:pt x="33" y="24"/>
                  </a:cubicBezTo>
                  <a:cubicBezTo>
                    <a:pt x="32" y="24"/>
                    <a:pt x="31" y="23"/>
                    <a:pt x="30" y="23"/>
                  </a:cubicBezTo>
                  <a:cubicBezTo>
                    <a:pt x="27" y="23"/>
                    <a:pt x="24" y="22"/>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16" y="20"/>
                    <a:pt x="12" y="17"/>
                    <a:pt x="8" y="13"/>
                  </a:cubicBezTo>
                  <a:cubicBezTo>
                    <a:pt x="4" y="9"/>
                    <a:pt x="2" y="5"/>
                    <a:pt x="0" y="0"/>
                  </a:cubicBezTo>
                  <a:cubicBezTo>
                    <a:pt x="0" y="0"/>
                    <a:pt x="0" y="0"/>
                    <a:pt x="0" y="0"/>
                  </a:cubicBezTo>
                </a:path>
              </a:pathLst>
            </a:custGeom>
            <a:solidFill>
              <a:srgbClr val="00BCEB"/>
            </a:solidFill>
            <a:ln>
              <a:solidFill>
                <a:srgbClr val="00BCEB"/>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0" name="Freeform 30"/>
            <p:cNvSpPr>
              <a:spLocks/>
            </p:cNvSpPr>
            <p:nvPr/>
          </p:nvSpPr>
          <p:spPr bwMode="auto">
            <a:xfrm>
              <a:off x="4713288" y="4362451"/>
              <a:ext cx="311150" cy="227012"/>
            </a:xfrm>
            <a:custGeom>
              <a:avLst/>
              <a:gdLst>
                <a:gd name="T0" fmla="*/ 139 w 178"/>
                <a:gd name="T1" fmla="*/ 0 h 130"/>
                <a:gd name="T2" fmla="*/ 114 w 178"/>
                <a:gd name="T3" fmla="*/ 10 h 130"/>
                <a:gd name="T4" fmla="*/ 8 w 178"/>
                <a:gd name="T5" fmla="*/ 116 h 130"/>
                <a:gd name="T6" fmla="*/ 0 w 178"/>
                <a:gd name="T7" fmla="*/ 130 h 130"/>
                <a:gd name="T8" fmla="*/ 0 w 178"/>
                <a:gd name="T9" fmla="*/ 130 h 130"/>
                <a:gd name="T10" fmla="*/ 8 w 178"/>
                <a:gd name="T11" fmla="*/ 116 h 130"/>
                <a:gd name="T12" fmla="*/ 20 w 178"/>
                <a:gd name="T13" fmla="*/ 108 h 130"/>
                <a:gd name="T14" fmla="*/ 20 w 178"/>
                <a:gd name="T15" fmla="*/ 108 h 130"/>
                <a:gd name="T16" fmla="*/ 20 w 178"/>
                <a:gd name="T17" fmla="*/ 108 h 130"/>
                <a:gd name="T18" fmla="*/ 20 w 178"/>
                <a:gd name="T19" fmla="*/ 108 h 130"/>
                <a:gd name="T20" fmla="*/ 20 w 178"/>
                <a:gd name="T21" fmla="*/ 108 h 130"/>
                <a:gd name="T22" fmla="*/ 31 w 178"/>
                <a:gd name="T23" fmla="*/ 106 h 130"/>
                <a:gd name="T24" fmla="*/ 31 w 178"/>
                <a:gd name="T25" fmla="*/ 106 h 130"/>
                <a:gd name="T26" fmla="*/ 31 w 178"/>
                <a:gd name="T27" fmla="*/ 106 h 130"/>
                <a:gd name="T28" fmla="*/ 31 w 178"/>
                <a:gd name="T29" fmla="*/ 106 h 130"/>
                <a:gd name="T30" fmla="*/ 31 w 178"/>
                <a:gd name="T31" fmla="*/ 106 h 130"/>
                <a:gd name="T32" fmla="*/ 33 w 178"/>
                <a:gd name="T33" fmla="*/ 106 h 130"/>
                <a:gd name="T34" fmla="*/ 33 w 178"/>
                <a:gd name="T35" fmla="*/ 106 h 130"/>
                <a:gd name="T36" fmla="*/ 119 w 178"/>
                <a:gd name="T37" fmla="*/ 106 h 130"/>
                <a:gd name="T38" fmla="*/ 164 w 178"/>
                <a:gd name="T39" fmla="*/ 60 h 130"/>
                <a:gd name="T40" fmla="*/ 164 w 178"/>
                <a:gd name="T41" fmla="*/ 10 h 130"/>
                <a:gd name="T42" fmla="*/ 139 w 178"/>
                <a:gd name="T4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30">
                  <a:moveTo>
                    <a:pt x="139" y="0"/>
                  </a:moveTo>
                  <a:cubicBezTo>
                    <a:pt x="130" y="0"/>
                    <a:pt x="121" y="3"/>
                    <a:pt x="114" y="10"/>
                  </a:cubicBezTo>
                  <a:cubicBezTo>
                    <a:pt x="8" y="116"/>
                    <a:pt x="8" y="116"/>
                    <a:pt x="8" y="116"/>
                  </a:cubicBezTo>
                  <a:cubicBezTo>
                    <a:pt x="4" y="120"/>
                    <a:pt x="1" y="125"/>
                    <a:pt x="0" y="130"/>
                  </a:cubicBezTo>
                  <a:cubicBezTo>
                    <a:pt x="0" y="130"/>
                    <a:pt x="0" y="130"/>
                    <a:pt x="0" y="130"/>
                  </a:cubicBezTo>
                  <a:cubicBezTo>
                    <a:pt x="1" y="125"/>
                    <a:pt x="4" y="120"/>
                    <a:pt x="8" y="116"/>
                  </a:cubicBezTo>
                  <a:cubicBezTo>
                    <a:pt x="12" y="113"/>
                    <a:pt x="16" y="110"/>
                    <a:pt x="20" y="108"/>
                  </a:cubicBezTo>
                  <a:cubicBezTo>
                    <a:pt x="20" y="108"/>
                    <a:pt x="20" y="108"/>
                    <a:pt x="20" y="108"/>
                  </a:cubicBezTo>
                  <a:cubicBezTo>
                    <a:pt x="20" y="108"/>
                    <a:pt x="20" y="108"/>
                    <a:pt x="20" y="108"/>
                  </a:cubicBezTo>
                  <a:cubicBezTo>
                    <a:pt x="20" y="108"/>
                    <a:pt x="20" y="108"/>
                    <a:pt x="20" y="108"/>
                  </a:cubicBezTo>
                  <a:cubicBezTo>
                    <a:pt x="20" y="108"/>
                    <a:pt x="20" y="108"/>
                    <a:pt x="20" y="108"/>
                  </a:cubicBezTo>
                  <a:cubicBezTo>
                    <a:pt x="24" y="107"/>
                    <a:pt x="27" y="106"/>
                    <a:pt x="31" y="106"/>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2" y="106"/>
                    <a:pt x="33" y="106"/>
                    <a:pt x="33" y="106"/>
                  </a:cubicBezTo>
                  <a:cubicBezTo>
                    <a:pt x="33" y="106"/>
                    <a:pt x="33" y="106"/>
                    <a:pt x="33" y="106"/>
                  </a:cubicBezTo>
                  <a:cubicBezTo>
                    <a:pt x="119" y="106"/>
                    <a:pt x="119" y="106"/>
                    <a:pt x="119" y="106"/>
                  </a:cubicBezTo>
                  <a:cubicBezTo>
                    <a:pt x="164" y="60"/>
                    <a:pt x="164" y="60"/>
                    <a:pt x="164" y="60"/>
                  </a:cubicBezTo>
                  <a:cubicBezTo>
                    <a:pt x="178" y="46"/>
                    <a:pt x="178" y="24"/>
                    <a:pt x="164" y="10"/>
                  </a:cubicBezTo>
                  <a:cubicBezTo>
                    <a:pt x="157" y="3"/>
                    <a:pt x="148" y="0"/>
                    <a:pt x="139" y="0"/>
                  </a:cubicBezTo>
                </a:path>
              </a:pathLst>
            </a:custGeom>
            <a:solidFill>
              <a:srgbClr val="00BCEB"/>
            </a:solidFill>
            <a:ln>
              <a:solidFill>
                <a:srgbClr val="00BCEB"/>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1" name="Freeform 31"/>
            <p:cNvSpPr>
              <a:spLocks noEditPoints="1"/>
            </p:cNvSpPr>
            <p:nvPr/>
          </p:nvSpPr>
          <p:spPr bwMode="auto">
            <a:xfrm>
              <a:off x="4710113" y="4548188"/>
              <a:ext cx="61913" cy="123825"/>
            </a:xfrm>
            <a:custGeom>
              <a:avLst/>
              <a:gdLst>
                <a:gd name="T0" fmla="*/ 32 w 36"/>
                <a:gd name="T1" fmla="*/ 70 h 71"/>
                <a:gd name="T2" fmla="*/ 35 w 36"/>
                <a:gd name="T3" fmla="*/ 71 h 71"/>
                <a:gd name="T4" fmla="*/ 36 w 36"/>
                <a:gd name="T5" fmla="*/ 71 h 71"/>
                <a:gd name="T6" fmla="*/ 35 w 36"/>
                <a:gd name="T7" fmla="*/ 71 h 71"/>
                <a:gd name="T8" fmla="*/ 32 w 36"/>
                <a:gd name="T9" fmla="*/ 70 h 71"/>
                <a:gd name="T10" fmla="*/ 23 w 36"/>
                <a:gd name="T11" fmla="*/ 68 h 71"/>
                <a:gd name="T12" fmla="*/ 23 w 36"/>
                <a:gd name="T13" fmla="*/ 68 h 71"/>
                <a:gd name="T14" fmla="*/ 23 w 36"/>
                <a:gd name="T15" fmla="*/ 68 h 71"/>
                <a:gd name="T16" fmla="*/ 23 w 36"/>
                <a:gd name="T17" fmla="*/ 68 h 71"/>
                <a:gd name="T18" fmla="*/ 23 w 36"/>
                <a:gd name="T19" fmla="*/ 68 h 71"/>
                <a:gd name="T20" fmla="*/ 23 w 36"/>
                <a:gd name="T21" fmla="*/ 68 h 71"/>
                <a:gd name="T22" fmla="*/ 2 w 36"/>
                <a:gd name="T23" fmla="*/ 47 h 71"/>
                <a:gd name="T24" fmla="*/ 10 w 36"/>
                <a:gd name="T25" fmla="*/ 60 h 71"/>
                <a:gd name="T26" fmla="*/ 23 w 36"/>
                <a:gd name="T27" fmla="*/ 68 h 71"/>
                <a:gd name="T28" fmla="*/ 2 w 36"/>
                <a:gd name="T29" fmla="*/ 47 h 71"/>
                <a:gd name="T30" fmla="*/ 2 w 36"/>
                <a:gd name="T31" fmla="*/ 47 h 71"/>
                <a:gd name="T32" fmla="*/ 2 w 36"/>
                <a:gd name="T33" fmla="*/ 47 h 71"/>
                <a:gd name="T34" fmla="*/ 2 w 36"/>
                <a:gd name="T35" fmla="*/ 47 h 71"/>
                <a:gd name="T36" fmla="*/ 2 w 36"/>
                <a:gd name="T37" fmla="*/ 47 h 71"/>
                <a:gd name="T38" fmla="*/ 2 w 36"/>
                <a:gd name="T39" fmla="*/ 47 h 71"/>
                <a:gd name="T40" fmla="*/ 2 w 36"/>
                <a:gd name="T41" fmla="*/ 47 h 71"/>
                <a:gd name="T42" fmla="*/ 0 w 36"/>
                <a:gd name="T43" fmla="*/ 32 h 71"/>
                <a:gd name="T44" fmla="*/ 0 w 36"/>
                <a:gd name="T45" fmla="*/ 35 h 71"/>
                <a:gd name="T46" fmla="*/ 0 w 36"/>
                <a:gd name="T47" fmla="*/ 38 h 71"/>
                <a:gd name="T48" fmla="*/ 0 w 36"/>
                <a:gd name="T49" fmla="*/ 35 h 71"/>
                <a:gd name="T50" fmla="*/ 0 w 36"/>
                <a:gd name="T51" fmla="*/ 32 h 71"/>
                <a:gd name="T52" fmla="*/ 2 w 36"/>
                <a:gd name="T53" fmla="*/ 24 h 71"/>
                <a:gd name="T54" fmla="*/ 2 w 36"/>
                <a:gd name="T55" fmla="*/ 24 h 71"/>
                <a:gd name="T56" fmla="*/ 2 w 36"/>
                <a:gd name="T57" fmla="*/ 24 h 71"/>
                <a:gd name="T58" fmla="*/ 22 w 36"/>
                <a:gd name="T59" fmla="*/ 2 h 71"/>
                <a:gd name="T60" fmla="*/ 10 w 36"/>
                <a:gd name="T61" fmla="*/ 10 h 71"/>
                <a:gd name="T62" fmla="*/ 2 w 36"/>
                <a:gd name="T63" fmla="*/ 24 h 71"/>
                <a:gd name="T64" fmla="*/ 22 w 36"/>
                <a:gd name="T65" fmla="*/ 2 h 71"/>
                <a:gd name="T66" fmla="*/ 22 w 36"/>
                <a:gd name="T67" fmla="*/ 2 h 71"/>
                <a:gd name="T68" fmla="*/ 22 w 36"/>
                <a:gd name="T69" fmla="*/ 2 h 71"/>
                <a:gd name="T70" fmla="*/ 22 w 36"/>
                <a:gd name="T71" fmla="*/ 2 h 71"/>
                <a:gd name="T72" fmla="*/ 22 w 36"/>
                <a:gd name="T73" fmla="*/ 2 h 71"/>
                <a:gd name="T74" fmla="*/ 22 w 36"/>
                <a:gd name="T75" fmla="*/ 2 h 71"/>
                <a:gd name="T76" fmla="*/ 22 w 36"/>
                <a:gd name="T77" fmla="*/ 2 h 71"/>
                <a:gd name="T78" fmla="*/ 33 w 36"/>
                <a:gd name="T79" fmla="*/ 0 h 71"/>
                <a:gd name="T80" fmla="*/ 33 w 36"/>
                <a:gd name="T81" fmla="*/ 0 h 71"/>
                <a:gd name="T82" fmla="*/ 33 w 36"/>
                <a:gd name="T83" fmla="*/ 0 h 71"/>
                <a:gd name="T84" fmla="*/ 33 w 36"/>
                <a:gd name="T85" fmla="*/ 0 h 71"/>
                <a:gd name="T86" fmla="*/ 33 w 36"/>
                <a:gd name="T87" fmla="*/ 0 h 71"/>
                <a:gd name="T88" fmla="*/ 33 w 36"/>
                <a:gd name="T89" fmla="*/ 0 h 71"/>
                <a:gd name="T90" fmla="*/ 35 w 36"/>
                <a:gd name="T91" fmla="*/ 0 h 71"/>
                <a:gd name="T92" fmla="*/ 33 w 36"/>
                <a:gd name="T93" fmla="*/ 0 h 71"/>
                <a:gd name="T94" fmla="*/ 35 w 36"/>
                <a:gd name="T95" fmla="*/ 0 h 71"/>
                <a:gd name="T96" fmla="*/ 35 w 36"/>
                <a:gd name="T97" fmla="*/ 0 h 71"/>
                <a:gd name="T98" fmla="*/ 35 w 36"/>
                <a:gd name="T9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71">
                  <a:moveTo>
                    <a:pt x="32" y="70"/>
                  </a:moveTo>
                  <a:cubicBezTo>
                    <a:pt x="33" y="70"/>
                    <a:pt x="34" y="71"/>
                    <a:pt x="35" y="71"/>
                  </a:cubicBezTo>
                  <a:cubicBezTo>
                    <a:pt x="35" y="71"/>
                    <a:pt x="35" y="71"/>
                    <a:pt x="36" y="71"/>
                  </a:cubicBezTo>
                  <a:cubicBezTo>
                    <a:pt x="35" y="71"/>
                    <a:pt x="35" y="71"/>
                    <a:pt x="35" y="71"/>
                  </a:cubicBezTo>
                  <a:cubicBezTo>
                    <a:pt x="34" y="71"/>
                    <a:pt x="33" y="70"/>
                    <a:pt x="32" y="70"/>
                  </a:cubicBezTo>
                  <a:moveTo>
                    <a:pt x="23" y="68"/>
                  </a:moveTo>
                  <a:cubicBezTo>
                    <a:pt x="23" y="68"/>
                    <a:pt x="23" y="68"/>
                    <a:pt x="23" y="68"/>
                  </a:cubicBezTo>
                  <a:cubicBezTo>
                    <a:pt x="23" y="68"/>
                    <a:pt x="23" y="68"/>
                    <a:pt x="23" y="68"/>
                  </a:cubicBezTo>
                  <a:moveTo>
                    <a:pt x="23" y="68"/>
                  </a:moveTo>
                  <a:cubicBezTo>
                    <a:pt x="23" y="68"/>
                    <a:pt x="23" y="68"/>
                    <a:pt x="23" y="68"/>
                  </a:cubicBezTo>
                  <a:cubicBezTo>
                    <a:pt x="23" y="68"/>
                    <a:pt x="23" y="68"/>
                    <a:pt x="23" y="68"/>
                  </a:cubicBezTo>
                  <a:moveTo>
                    <a:pt x="2" y="47"/>
                  </a:moveTo>
                  <a:cubicBezTo>
                    <a:pt x="4" y="52"/>
                    <a:pt x="6" y="56"/>
                    <a:pt x="10" y="60"/>
                  </a:cubicBezTo>
                  <a:cubicBezTo>
                    <a:pt x="14" y="64"/>
                    <a:pt x="18" y="67"/>
                    <a:pt x="23" y="68"/>
                  </a:cubicBezTo>
                  <a:cubicBezTo>
                    <a:pt x="13" y="65"/>
                    <a:pt x="6" y="57"/>
                    <a:pt x="2" y="47"/>
                  </a:cubicBezTo>
                  <a:moveTo>
                    <a:pt x="2" y="47"/>
                  </a:moveTo>
                  <a:cubicBezTo>
                    <a:pt x="2" y="47"/>
                    <a:pt x="2" y="47"/>
                    <a:pt x="2" y="47"/>
                  </a:cubicBezTo>
                  <a:cubicBezTo>
                    <a:pt x="2" y="47"/>
                    <a:pt x="2" y="47"/>
                    <a:pt x="2" y="47"/>
                  </a:cubicBezTo>
                  <a:moveTo>
                    <a:pt x="2" y="47"/>
                  </a:moveTo>
                  <a:cubicBezTo>
                    <a:pt x="2" y="47"/>
                    <a:pt x="2" y="47"/>
                    <a:pt x="2" y="47"/>
                  </a:cubicBezTo>
                  <a:cubicBezTo>
                    <a:pt x="2" y="47"/>
                    <a:pt x="2" y="47"/>
                    <a:pt x="2" y="47"/>
                  </a:cubicBezTo>
                  <a:moveTo>
                    <a:pt x="0" y="32"/>
                  </a:moveTo>
                  <a:cubicBezTo>
                    <a:pt x="0" y="33"/>
                    <a:pt x="0" y="34"/>
                    <a:pt x="0" y="35"/>
                  </a:cubicBezTo>
                  <a:cubicBezTo>
                    <a:pt x="0" y="36"/>
                    <a:pt x="0" y="37"/>
                    <a:pt x="0" y="38"/>
                  </a:cubicBezTo>
                  <a:cubicBezTo>
                    <a:pt x="0" y="37"/>
                    <a:pt x="0" y="36"/>
                    <a:pt x="0" y="35"/>
                  </a:cubicBezTo>
                  <a:cubicBezTo>
                    <a:pt x="0" y="34"/>
                    <a:pt x="0" y="33"/>
                    <a:pt x="0" y="32"/>
                  </a:cubicBezTo>
                  <a:moveTo>
                    <a:pt x="2" y="24"/>
                  </a:moveTo>
                  <a:cubicBezTo>
                    <a:pt x="2" y="24"/>
                    <a:pt x="2" y="24"/>
                    <a:pt x="2" y="24"/>
                  </a:cubicBezTo>
                  <a:cubicBezTo>
                    <a:pt x="2" y="24"/>
                    <a:pt x="2" y="24"/>
                    <a:pt x="2" y="24"/>
                  </a:cubicBezTo>
                  <a:moveTo>
                    <a:pt x="22" y="2"/>
                  </a:moveTo>
                  <a:cubicBezTo>
                    <a:pt x="18" y="4"/>
                    <a:pt x="14" y="7"/>
                    <a:pt x="10" y="10"/>
                  </a:cubicBezTo>
                  <a:cubicBezTo>
                    <a:pt x="6" y="14"/>
                    <a:pt x="3" y="19"/>
                    <a:pt x="2" y="24"/>
                  </a:cubicBezTo>
                  <a:cubicBezTo>
                    <a:pt x="5" y="14"/>
                    <a:pt x="13" y="6"/>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33" y="0"/>
                  </a:moveTo>
                  <a:cubicBezTo>
                    <a:pt x="33" y="0"/>
                    <a:pt x="33" y="0"/>
                    <a:pt x="33" y="0"/>
                  </a:cubicBezTo>
                  <a:cubicBezTo>
                    <a:pt x="33" y="0"/>
                    <a:pt x="33" y="0"/>
                    <a:pt x="33" y="0"/>
                  </a:cubicBezTo>
                  <a:moveTo>
                    <a:pt x="33" y="0"/>
                  </a:moveTo>
                  <a:cubicBezTo>
                    <a:pt x="33" y="0"/>
                    <a:pt x="33" y="0"/>
                    <a:pt x="33" y="0"/>
                  </a:cubicBezTo>
                  <a:cubicBezTo>
                    <a:pt x="33" y="0"/>
                    <a:pt x="33" y="0"/>
                    <a:pt x="33" y="0"/>
                  </a:cubicBezTo>
                  <a:moveTo>
                    <a:pt x="35" y="0"/>
                  </a:moveTo>
                  <a:cubicBezTo>
                    <a:pt x="35" y="0"/>
                    <a:pt x="34" y="0"/>
                    <a:pt x="33" y="0"/>
                  </a:cubicBezTo>
                  <a:cubicBezTo>
                    <a:pt x="34" y="0"/>
                    <a:pt x="35" y="0"/>
                    <a:pt x="35" y="0"/>
                  </a:cubicBezTo>
                  <a:cubicBezTo>
                    <a:pt x="35" y="0"/>
                    <a:pt x="35" y="0"/>
                    <a:pt x="35" y="0"/>
                  </a:cubicBezTo>
                  <a:cubicBezTo>
                    <a:pt x="35" y="0"/>
                    <a:pt x="35" y="0"/>
                    <a:pt x="35" y="0"/>
                  </a:cubicBezTo>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2" name="Freeform 68"/>
            <p:cNvSpPr>
              <a:spLocks noEditPoints="1"/>
            </p:cNvSpPr>
            <p:nvPr/>
          </p:nvSpPr>
          <p:spPr bwMode="auto">
            <a:xfrm>
              <a:off x="4710113" y="4548188"/>
              <a:ext cx="1011238" cy="123825"/>
            </a:xfrm>
            <a:custGeom>
              <a:avLst/>
              <a:gdLst>
                <a:gd name="T0" fmla="*/ 2 w 579"/>
                <a:gd name="T1" fmla="*/ 47 h 71"/>
                <a:gd name="T2" fmla="*/ 2 w 579"/>
                <a:gd name="T3" fmla="*/ 47 h 71"/>
                <a:gd name="T4" fmla="*/ 2 w 579"/>
                <a:gd name="T5" fmla="*/ 47 h 71"/>
                <a:gd name="T6" fmla="*/ 2 w 579"/>
                <a:gd name="T7" fmla="*/ 47 h 71"/>
                <a:gd name="T8" fmla="*/ 2 w 579"/>
                <a:gd name="T9" fmla="*/ 47 h 71"/>
                <a:gd name="T10" fmla="*/ 2 w 579"/>
                <a:gd name="T11" fmla="*/ 47 h 71"/>
                <a:gd name="T12" fmla="*/ 0 w 579"/>
                <a:gd name="T13" fmla="*/ 38 h 71"/>
                <a:gd name="T14" fmla="*/ 2 w 579"/>
                <a:gd name="T15" fmla="*/ 47 h 71"/>
                <a:gd name="T16" fmla="*/ 0 w 579"/>
                <a:gd name="T17" fmla="*/ 38 h 71"/>
                <a:gd name="T18" fmla="*/ 2 w 579"/>
                <a:gd name="T19" fmla="*/ 24 h 71"/>
                <a:gd name="T20" fmla="*/ 0 w 579"/>
                <a:gd name="T21" fmla="*/ 32 h 71"/>
                <a:gd name="T22" fmla="*/ 2 w 579"/>
                <a:gd name="T23" fmla="*/ 24 h 71"/>
                <a:gd name="T24" fmla="*/ 2 w 579"/>
                <a:gd name="T25" fmla="*/ 24 h 71"/>
                <a:gd name="T26" fmla="*/ 2 w 579"/>
                <a:gd name="T27" fmla="*/ 24 h 71"/>
                <a:gd name="T28" fmla="*/ 2 w 579"/>
                <a:gd name="T29" fmla="*/ 24 h 71"/>
                <a:gd name="T30" fmla="*/ 543 w 579"/>
                <a:gd name="T31" fmla="*/ 0 h 71"/>
                <a:gd name="T32" fmla="*/ 121 w 579"/>
                <a:gd name="T33" fmla="*/ 0 h 71"/>
                <a:gd name="T34" fmla="*/ 85 w 579"/>
                <a:gd name="T35" fmla="*/ 35 h 71"/>
                <a:gd name="T36" fmla="*/ 121 w 579"/>
                <a:gd name="T37" fmla="*/ 71 h 71"/>
                <a:gd name="T38" fmla="*/ 543 w 579"/>
                <a:gd name="T39" fmla="*/ 71 h 71"/>
                <a:gd name="T40" fmla="*/ 579 w 579"/>
                <a:gd name="T41" fmla="*/ 35 h 71"/>
                <a:gd name="T42" fmla="*/ 543 w 579"/>
                <a:gd name="T4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9" h="71">
                  <a:moveTo>
                    <a:pt x="2" y="47"/>
                  </a:moveTo>
                  <a:cubicBezTo>
                    <a:pt x="2" y="47"/>
                    <a:pt x="2" y="47"/>
                    <a:pt x="2" y="47"/>
                  </a:cubicBezTo>
                  <a:cubicBezTo>
                    <a:pt x="2" y="47"/>
                    <a:pt x="2" y="47"/>
                    <a:pt x="2" y="47"/>
                  </a:cubicBezTo>
                  <a:moveTo>
                    <a:pt x="2" y="47"/>
                  </a:moveTo>
                  <a:cubicBezTo>
                    <a:pt x="2" y="47"/>
                    <a:pt x="2" y="47"/>
                    <a:pt x="2" y="47"/>
                  </a:cubicBezTo>
                  <a:cubicBezTo>
                    <a:pt x="2" y="47"/>
                    <a:pt x="2" y="47"/>
                    <a:pt x="2" y="47"/>
                  </a:cubicBezTo>
                  <a:moveTo>
                    <a:pt x="0" y="38"/>
                  </a:moveTo>
                  <a:cubicBezTo>
                    <a:pt x="0" y="41"/>
                    <a:pt x="1" y="44"/>
                    <a:pt x="2" y="47"/>
                  </a:cubicBezTo>
                  <a:cubicBezTo>
                    <a:pt x="1" y="44"/>
                    <a:pt x="0" y="41"/>
                    <a:pt x="0" y="38"/>
                  </a:cubicBezTo>
                  <a:moveTo>
                    <a:pt x="2" y="24"/>
                  </a:moveTo>
                  <a:cubicBezTo>
                    <a:pt x="1" y="26"/>
                    <a:pt x="0" y="29"/>
                    <a:pt x="0" y="32"/>
                  </a:cubicBezTo>
                  <a:cubicBezTo>
                    <a:pt x="0" y="29"/>
                    <a:pt x="1" y="26"/>
                    <a:pt x="2" y="24"/>
                  </a:cubicBezTo>
                  <a:moveTo>
                    <a:pt x="2" y="24"/>
                  </a:moveTo>
                  <a:cubicBezTo>
                    <a:pt x="2" y="24"/>
                    <a:pt x="2" y="24"/>
                    <a:pt x="2" y="24"/>
                  </a:cubicBezTo>
                  <a:cubicBezTo>
                    <a:pt x="2" y="24"/>
                    <a:pt x="2" y="24"/>
                    <a:pt x="2" y="24"/>
                  </a:cubicBezTo>
                  <a:moveTo>
                    <a:pt x="543" y="0"/>
                  </a:moveTo>
                  <a:cubicBezTo>
                    <a:pt x="121" y="0"/>
                    <a:pt x="121" y="0"/>
                    <a:pt x="121" y="0"/>
                  </a:cubicBezTo>
                  <a:cubicBezTo>
                    <a:pt x="85" y="35"/>
                    <a:pt x="85" y="35"/>
                    <a:pt x="85" y="35"/>
                  </a:cubicBezTo>
                  <a:cubicBezTo>
                    <a:pt x="121" y="71"/>
                    <a:pt x="121" y="71"/>
                    <a:pt x="121" y="71"/>
                  </a:cubicBezTo>
                  <a:cubicBezTo>
                    <a:pt x="543" y="71"/>
                    <a:pt x="543" y="71"/>
                    <a:pt x="543" y="71"/>
                  </a:cubicBezTo>
                  <a:cubicBezTo>
                    <a:pt x="579" y="35"/>
                    <a:pt x="579" y="35"/>
                    <a:pt x="579" y="35"/>
                  </a:cubicBezTo>
                  <a:cubicBezTo>
                    <a:pt x="543" y="0"/>
                    <a:pt x="543" y="0"/>
                    <a:pt x="543" y="0"/>
                  </a:cubicBezTo>
                </a:path>
              </a:pathLst>
            </a:custGeom>
            <a:solidFill>
              <a:srgbClr val="00BCEB"/>
            </a:solidFill>
            <a:ln>
              <a:solidFill>
                <a:srgbClr val="00BCEB"/>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3" name="Freeform 69"/>
            <p:cNvSpPr>
              <a:spLocks noEditPoints="1"/>
            </p:cNvSpPr>
            <p:nvPr/>
          </p:nvSpPr>
          <p:spPr bwMode="auto">
            <a:xfrm>
              <a:off x="4749800" y="4610101"/>
              <a:ext cx="171450" cy="61912"/>
            </a:xfrm>
            <a:custGeom>
              <a:avLst/>
              <a:gdLst>
                <a:gd name="T0" fmla="*/ 0 w 98"/>
                <a:gd name="T1" fmla="*/ 33 h 36"/>
                <a:gd name="T2" fmla="*/ 9 w 98"/>
                <a:gd name="T3" fmla="*/ 35 h 36"/>
                <a:gd name="T4" fmla="*/ 0 w 98"/>
                <a:gd name="T5" fmla="*/ 33 h 36"/>
                <a:gd name="T6" fmla="*/ 0 w 98"/>
                <a:gd name="T7" fmla="*/ 33 h 36"/>
                <a:gd name="T8" fmla="*/ 0 w 98"/>
                <a:gd name="T9" fmla="*/ 33 h 36"/>
                <a:gd name="T10" fmla="*/ 0 w 98"/>
                <a:gd name="T11" fmla="*/ 33 h 36"/>
                <a:gd name="T12" fmla="*/ 0 w 98"/>
                <a:gd name="T13" fmla="*/ 33 h 36"/>
                <a:gd name="T14" fmla="*/ 0 w 98"/>
                <a:gd name="T15" fmla="*/ 33 h 36"/>
                <a:gd name="T16" fmla="*/ 0 w 98"/>
                <a:gd name="T17" fmla="*/ 33 h 36"/>
                <a:gd name="T18" fmla="*/ 62 w 98"/>
                <a:gd name="T19" fmla="*/ 0 h 36"/>
                <a:gd name="T20" fmla="*/ 37 w 98"/>
                <a:gd name="T21" fmla="*/ 25 h 36"/>
                <a:gd name="T22" fmla="*/ 13 w 98"/>
                <a:gd name="T23" fmla="*/ 36 h 36"/>
                <a:gd name="T24" fmla="*/ 98 w 98"/>
                <a:gd name="T25" fmla="*/ 36 h 36"/>
                <a:gd name="T26" fmla="*/ 62 w 98"/>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36">
                  <a:moveTo>
                    <a:pt x="0" y="33"/>
                  </a:moveTo>
                  <a:cubicBezTo>
                    <a:pt x="3" y="34"/>
                    <a:pt x="6" y="35"/>
                    <a:pt x="9" y="35"/>
                  </a:cubicBezTo>
                  <a:cubicBezTo>
                    <a:pt x="6" y="35"/>
                    <a:pt x="3"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62" y="0"/>
                  </a:moveTo>
                  <a:cubicBezTo>
                    <a:pt x="37" y="25"/>
                    <a:pt x="37" y="25"/>
                    <a:pt x="37" y="25"/>
                  </a:cubicBezTo>
                  <a:cubicBezTo>
                    <a:pt x="30" y="32"/>
                    <a:pt x="21" y="35"/>
                    <a:pt x="13" y="36"/>
                  </a:cubicBezTo>
                  <a:cubicBezTo>
                    <a:pt x="98" y="36"/>
                    <a:pt x="98" y="36"/>
                    <a:pt x="98" y="36"/>
                  </a:cubicBezTo>
                  <a:cubicBezTo>
                    <a:pt x="62" y="0"/>
                    <a:pt x="62" y="0"/>
                    <a:pt x="62" y="0"/>
                  </a:cubicBezTo>
                </a:path>
              </a:pathLst>
            </a:custGeom>
            <a:solidFill>
              <a:srgbClr val="008BD7"/>
            </a:solidFill>
            <a:ln>
              <a:solidFill>
                <a:srgbClr val="008BD7"/>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4" name="Freeform 70"/>
            <p:cNvSpPr>
              <a:spLocks noEditPoints="1"/>
            </p:cNvSpPr>
            <p:nvPr/>
          </p:nvSpPr>
          <p:spPr bwMode="auto">
            <a:xfrm>
              <a:off x="4748213" y="4548188"/>
              <a:ext cx="173038" cy="61912"/>
            </a:xfrm>
            <a:custGeom>
              <a:avLst/>
              <a:gdLst>
                <a:gd name="T0" fmla="*/ 0 w 99"/>
                <a:gd name="T1" fmla="*/ 2 h 35"/>
                <a:gd name="T2" fmla="*/ 0 w 99"/>
                <a:gd name="T3" fmla="*/ 2 h 35"/>
                <a:gd name="T4" fmla="*/ 0 w 99"/>
                <a:gd name="T5" fmla="*/ 2 h 35"/>
                <a:gd name="T6" fmla="*/ 0 w 99"/>
                <a:gd name="T7" fmla="*/ 2 h 35"/>
                <a:gd name="T8" fmla="*/ 0 w 99"/>
                <a:gd name="T9" fmla="*/ 2 h 35"/>
                <a:gd name="T10" fmla="*/ 0 w 99"/>
                <a:gd name="T11" fmla="*/ 2 h 35"/>
                <a:gd name="T12" fmla="*/ 11 w 99"/>
                <a:gd name="T13" fmla="*/ 0 h 35"/>
                <a:gd name="T14" fmla="*/ 0 w 99"/>
                <a:gd name="T15" fmla="*/ 2 h 35"/>
                <a:gd name="T16" fmla="*/ 11 w 99"/>
                <a:gd name="T17" fmla="*/ 0 h 35"/>
                <a:gd name="T18" fmla="*/ 11 w 99"/>
                <a:gd name="T19" fmla="*/ 0 h 35"/>
                <a:gd name="T20" fmla="*/ 11 w 99"/>
                <a:gd name="T21" fmla="*/ 0 h 35"/>
                <a:gd name="T22" fmla="*/ 11 w 99"/>
                <a:gd name="T23" fmla="*/ 0 h 35"/>
                <a:gd name="T24" fmla="*/ 11 w 99"/>
                <a:gd name="T25" fmla="*/ 0 h 35"/>
                <a:gd name="T26" fmla="*/ 11 w 99"/>
                <a:gd name="T27" fmla="*/ 0 h 35"/>
                <a:gd name="T28" fmla="*/ 11 w 99"/>
                <a:gd name="T29" fmla="*/ 0 h 35"/>
                <a:gd name="T30" fmla="*/ 99 w 99"/>
                <a:gd name="T31" fmla="*/ 0 h 35"/>
                <a:gd name="T32" fmla="*/ 13 w 99"/>
                <a:gd name="T33" fmla="*/ 0 h 35"/>
                <a:gd name="T34" fmla="*/ 38 w 99"/>
                <a:gd name="T35" fmla="*/ 10 h 35"/>
                <a:gd name="T36" fmla="*/ 63 w 99"/>
                <a:gd name="T37" fmla="*/ 35 h 35"/>
                <a:gd name="T38" fmla="*/ 99 w 99"/>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35">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11" y="0"/>
                  </a:moveTo>
                  <a:cubicBezTo>
                    <a:pt x="7" y="0"/>
                    <a:pt x="4" y="1"/>
                    <a:pt x="0" y="2"/>
                  </a:cubicBezTo>
                  <a:cubicBezTo>
                    <a:pt x="4" y="1"/>
                    <a:pt x="7" y="0"/>
                    <a:pt x="11" y="0"/>
                  </a:cubicBezTo>
                  <a:moveTo>
                    <a:pt x="11" y="0"/>
                  </a:moveTo>
                  <a:cubicBezTo>
                    <a:pt x="11" y="0"/>
                    <a:pt x="11" y="0"/>
                    <a:pt x="11" y="0"/>
                  </a:cubicBezTo>
                  <a:cubicBezTo>
                    <a:pt x="11" y="0"/>
                    <a:pt x="11" y="0"/>
                    <a:pt x="11" y="0"/>
                  </a:cubicBezTo>
                  <a:moveTo>
                    <a:pt x="11" y="0"/>
                  </a:moveTo>
                  <a:cubicBezTo>
                    <a:pt x="11" y="0"/>
                    <a:pt x="11" y="0"/>
                    <a:pt x="11" y="0"/>
                  </a:cubicBezTo>
                  <a:cubicBezTo>
                    <a:pt x="11" y="0"/>
                    <a:pt x="11" y="0"/>
                    <a:pt x="11" y="0"/>
                  </a:cubicBezTo>
                  <a:moveTo>
                    <a:pt x="99" y="0"/>
                  </a:moveTo>
                  <a:cubicBezTo>
                    <a:pt x="13" y="0"/>
                    <a:pt x="13" y="0"/>
                    <a:pt x="13" y="0"/>
                  </a:cubicBezTo>
                  <a:cubicBezTo>
                    <a:pt x="22" y="0"/>
                    <a:pt x="31" y="3"/>
                    <a:pt x="38" y="10"/>
                  </a:cubicBezTo>
                  <a:cubicBezTo>
                    <a:pt x="63" y="35"/>
                    <a:pt x="63" y="35"/>
                    <a:pt x="63" y="35"/>
                  </a:cubicBezTo>
                  <a:cubicBezTo>
                    <a:pt x="99" y="0"/>
                    <a:pt x="99" y="0"/>
                    <a:pt x="99" y="0"/>
                  </a:cubicBezTo>
                </a:path>
              </a:pathLst>
            </a:custGeom>
            <a:solidFill>
              <a:srgbClr val="008BD7"/>
            </a:solidFill>
            <a:ln>
              <a:solidFill>
                <a:srgbClr val="008BD7"/>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5" name="Freeform 71"/>
            <p:cNvSpPr>
              <a:spLocks/>
            </p:cNvSpPr>
            <p:nvPr/>
          </p:nvSpPr>
          <p:spPr bwMode="auto">
            <a:xfrm>
              <a:off x="4705351" y="4548188"/>
              <a:ext cx="147638" cy="123825"/>
            </a:xfrm>
            <a:custGeom>
              <a:avLst/>
              <a:gdLst>
                <a:gd name="T0" fmla="*/ 35 w 85"/>
                <a:gd name="T1" fmla="*/ 0 h 71"/>
                <a:gd name="T2" fmla="*/ 35 w 85"/>
                <a:gd name="T3" fmla="*/ 0 h 71"/>
                <a:gd name="T4" fmla="*/ 33 w 85"/>
                <a:gd name="T5" fmla="*/ 0 h 71"/>
                <a:gd name="T6" fmla="*/ 33 w 85"/>
                <a:gd name="T7" fmla="*/ 0 h 71"/>
                <a:gd name="T8" fmla="*/ 33 w 85"/>
                <a:gd name="T9" fmla="*/ 0 h 71"/>
                <a:gd name="T10" fmla="*/ 33 w 85"/>
                <a:gd name="T11" fmla="*/ 0 h 71"/>
                <a:gd name="T12" fmla="*/ 33 w 85"/>
                <a:gd name="T13" fmla="*/ 0 h 71"/>
                <a:gd name="T14" fmla="*/ 22 w 85"/>
                <a:gd name="T15" fmla="*/ 2 h 71"/>
                <a:gd name="T16" fmla="*/ 22 w 85"/>
                <a:gd name="T17" fmla="*/ 2 h 71"/>
                <a:gd name="T18" fmla="*/ 22 w 85"/>
                <a:gd name="T19" fmla="*/ 2 h 71"/>
                <a:gd name="T20" fmla="*/ 22 w 85"/>
                <a:gd name="T21" fmla="*/ 2 h 71"/>
                <a:gd name="T22" fmla="*/ 22 w 85"/>
                <a:gd name="T23" fmla="*/ 2 h 71"/>
                <a:gd name="T24" fmla="*/ 2 w 85"/>
                <a:gd name="T25" fmla="*/ 24 h 71"/>
                <a:gd name="T26" fmla="*/ 2 w 85"/>
                <a:gd name="T27" fmla="*/ 24 h 71"/>
                <a:gd name="T28" fmla="*/ 2 w 85"/>
                <a:gd name="T29" fmla="*/ 24 h 71"/>
                <a:gd name="T30" fmla="*/ 0 w 85"/>
                <a:gd name="T31" fmla="*/ 32 h 71"/>
                <a:gd name="T32" fmla="*/ 0 w 85"/>
                <a:gd name="T33" fmla="*/ 35 h 71"/>
                <a:gd name="T34" fmla="*/ 0 w 85"/>
                <a:gd name="T35" fmla="*/ 38 h 71"/>
                <a:gd name="T36" fmla="*/ 2 w 85"/>
                <a:gd name="T37" fmla="*/ 47 h 71"/>
                <a:gd name="T38" fmla="*/ 2 w 85"/>
                <a:gd name="T39" fmla="*/ 47 h 71"/>
                <a:gd name="T40" fmla="*/ 2 w 85"/>
                <a:gd name="T41" fmla="*/ 47 h 71"/>
                <a:gd name="T42" fmla="*/ 2 w 85"/>
                <a:gd name="T43" fmla="*/ 47 h 71"/>
                <a:gd name="T44" fmla="*/ 2 w 85"/>
                <a:gd name="T45" fmla="*/ 47 h 71"/>
                <a:gd name="T46" fmla="*/ 23 w 85"/>
                <a:gd name="T47" fmla="*/ 68 h 71"/>
                <a:gd name="T48" fmla="*/ 23 w 85"/>
                <a:gd name="T49" fmla="*/ 68 h 71"/>
                <a:gd name="T50" fmla="*/ 23 w 85"/>
                <a:gd name="T51" fmla="*/ 68 h 71"/>
                <a:gd name="T52" fmla="*/ 23 w 85"/>
                <a:gd name="T53" fmla="*/ 68 h 71"/>
                <a:gd name="T54" fmla="*/ 23 w 85"/>
                <a:gd name="T55" fmla="*/ 68 h 71"/>
                <a:gd name="T56" fmla="*/ 32 w 85"/>
                <a:gd name="T57" fmla="*/ 70 h 71"/>
                <a:gd name="T58" fmla="*/ 35 w 85"/>
                <a:gd name="T59" fmla="*/ 71 h 71"/>
                <a:gd name="T60" fmla="*/ 36 w 85"/>
                <a:gd name="T61" fmla="*/ 71 h 71"/>
                <a:gd name="T62" fmla="*/ 60 w 85"/>
                <a:gd name="T63" fmla="*/ 60 h 71"/>
                <a:gd name="T64" fmla="*/ 85 w 85"/>
                <a:gd name="T65" fmla="*/ 35 h 71"/>
                <a:gd name="T66" fmla="*/ 60 w 85"/>
                <a:gd name="T67" fmla="*/ 10 h 71"/>
                <a:gd name="T68" fmla="*/ 35 w 85"/>
                <a:gd name="T6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71">
                  <a:moveTo>
                    <a:pt x="35" y="0"/>
                  </a:moveTo>
                  <a:cubicBezTo>
                    <a:pt x="35" y="0"/>
                    <a:pt x="35" y="0"/>
                    <a:pt x="35" y="0"/>
                  </a:cubicBezTo>
                  <a:cubicBezTo>
                    <a:pt x="35" y="0"/>
                    <a:pt x="34" y="0"/>
                    <a:pt x="33" y="0"/>
                  </a:cubicBezTo>
                  <a:cubicBezTo>
                    <a:pt x="33" y="0"/>
                    <a:pt x="33" y="0"/>
                    <a:pt x="33" y="0"/>
                  </a:cubicBezTo>
                  <a:cubicBezTo>
                    <a:pt x="33" y="0"/>
                    <a:pt x="33" y="0"/>
                    <a:pt x="33" y="0"/>
                  </a:cubicBezTo>
                  <a:cubicBezTo>
                    <a:pt x="33" y="0"/>
                    <a:pt x="33" y="0"/>
                    <a:pt x="33" y="0"/>
                  </a:cubicBezTo>
                  <a:cubicBezTo>
                    <a:pt x="33" y="0"/>
                    <a:pt x="33" y="0"/>
                    <a:pt x="33" y="0"/>
                  </a:cubicBezTo>
                  <a:cubicBezTo>
                    <a:pt x="29" y="0"/>
                    <a:pt x="26" y="1"/>
                    <a:pt x="22" y="2"/>
                  </a:cubicBezTo>
                  <a:cubicBezTo>
                    <a:pt x="22" y="2"/>
                    <a:pt x="22" y="2"/>
                    <a:pt x="22" y="2"/>
                  </a:cubicBezTo>
                  <a:cubicBezTo>
                    <a:pt x="22" y="2"/>
                    <a:pt x="22" y="2"/>
                    <a:pt x="22" y="2"/>
                  </a:cubicBezTo>
                  <a:cubicBezTo>
                    <a:pt x="22" y="2"/>
                    <a:pt x="22" y="2"/>
                    <a:pt x="22" y="2"/>
                  </a:cubicBezTo>
                  <a:cubicBezTo>
                    <a:pt x="22" y="2"/>
                    <a:pt x="22" y="2"/>
                    <a:pt x="22" y="2"/>
                  </a:cubicBezTo>
                  <a:cubicBezTo>
                    <a:pt x="13" y="6"/>
                    <a:pt x="5" y="14"/>
                    <a:pt x="2" y="24"/>
                  </a:cubicBezTo>
                  <a:cubicBezTo>
                    <a:pt x="2" y="24"/>
                    <a:pt x="2" y="24"/>
                    <a:pt x="2" y="24"/>
                  </a:cubicBezTo>
                  <a:cubicBezTo>
                    <a:pt x="2" y="24"/>
                    <a:pt x="2" y="24"/>
                    <a:pt x="2" y="24"/>
                  </a:cubicBezTo>
                  <a:cubicBezTo>
                    <a:pt x="1" y="26"/>
                    <a:pt x="0" y="29"/>
                    <a:pt x="0" y="32"/>
                  </a:cubicBezTo>
                  <a:cubicBezTo>
                    <a:pt x="0" y="33"/>
                    <a:pt x="0" y="34"/>
                    <a:pt x="0" y="35"/>
                  </a:cubicBezTo>
                  <a:cubicBezTo>
                    <a:pt x="0" y="36"/>
                    <a:pt x="0" y="37"/>
                    <a:pt x="0" y="38"/>
                  </a:cubicBezTo>
                  <a:cubicBezTo>
                    <a:pt x="0" y="41"/>
                    <a:pt x="1" y="44"/>
                    <a:pt x="2" y="47"/>
                  </a:cubicBezTo>
                  <a:cubicBezTo>
                    <a:pt x="2" y="47"/>
                    <a:pt x="2" y="47"/>
                    <a:pt x="2" y="47"/>
                  </a:cubicBezTo>
                  <a:cubicBezTo>
                    <a:pt x="2" y="47"/>
                    <a:pt x="2" y="47"/>
                    <a:pt x="2" y="47"/>
                  </a:cubicBezTo>
                  <a:cubicBezTo>
                    <a:pt x="2" y="47"/>
                    <a:pt x="2" y="47"/>
                    <a:pt x="2" y="47"/>
                  </a:cubicBezTo>
                  <a:cubicBezTo>
                    <a:pt x="2" y="47"/>
                    <a:pt x="2" y="47"/>
                    <a:pt x="2" y="47"/>
                  </a:cubicBezTo>
                  <a:cubicBezTo>
                    <a:pt x="6" y="57"/>
                    <a:pt x="13" y="65"/>
                    <a:pt x="23" y="68"/>
                  </a:cubicBezTo>
                  <a:cubicBezTo>
                    <a:pt x="23" y="68"/>
                    <a:pt x="23" y="68"/>
                    <a:pt x="23" y="68"/>
                  </a:cubicBezTo>
                  <a:cubicBezTo>
                    <a:pt x="23" y="68"/>
                    <a:pt x="23" y="68"/>
                    <a:pt x="23" y="68"/>
                  </a:cubicBezTo>
                  <a:cubicBezTo>
                    <a:pt x="23" y="68"/>
                    <a:pt x="23" y="68"/>
                    <a:pt x="23" y="68"/>
                  </a:cubicBezTo>
                  <a:cubicBezTo>
                    <a:pt x="23" y="68"/>
                    <a:pt x="23" y="68"/>
                    <a:pt x="23" y="68"/>
                  </a:cubicBezTo>
                  <a:cubicBezTo>
                    <a:pt x="26" y="69"/>
                    <a:pt x="29" y="70"/>
                    <a:pt x="32" y="70"/>
                  </a:cubicBezTo>
                  <a:cubicBezTo>
                    <a:pt x="33" y="70"/>
                    <a:pt x="34" y="71"/>
                    <a:pt x="35" y="71"/>
                  </a:cubicBezTo>
                  <a:cubicBezTo>
                    <a:pt x="36" y="71"/>
                    <a:pt x="36" y="71"/>
                    <a:pt x="36" y="71"/>
                  </a:cubicBezTo>
                  <a:cubicBezTo>
                    <a:pt x="44" y="70"/>
                    <a:pt x="53" y="67"/>
                    <a:pt x="60" y="60"/>
                  </a:cubicBezTo>
                  <a:cubicBezTo>
                    <a:pt x="85" y="35"/>
                    <a:pt x="85" y="35"/>
                    <a:pt x="85" y="35"/>
                  </a:cubicBezTo>
                  <a:cubicBezTo>
                    <a:pt x="60" y="10"/>
                    <a:pt x="60" y="10"/>
                    <a:pt x="60" y="10"/>
                  </a:cubicBezTo>
                  <a:cubicBezTo>
                    <a:pt x="53" y="3"/>
                    <a:pt x="44" y="0"/>
                    <a:pt x="35" y="0"/>
                  </a:cubicBezTo>
                </a:path>
              </a:pathLst>
            </a:custGeom>
            <a:solidFill>
              <a:srgbClr val="0066C5"/>
            </a:solidFill>
            <a:ln>
              <a:solidFill>
                <a:srgbClr val="0066C5"/>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6" name="Freeform 72"/>
            <p:cNvSpPr>
              <a:spLocks noEditPoints="1"/>
            </p:cNvSpPr>
            <p:nvPr/>
          </p:nvSpPr>
          <p:spPr bwMode="auto">
            <a:xfrm>
              <a:off x="5853113" y="4565651"/>
              <a:ext cx="17463" cy="66675"/>
            </a:xfrm>
            <a:custGeom>
              <a:avLst/>
              <a:gdLst>
                <a:gd name="T0" fmla="*/ 7 w 10"/>
                <a:gd name="T1" fmla="*/ 38 h 38"/>
                <a:gd name="T2" fmla="*/ 7 w 10"/>
                <a:gd name="T3" fmla="*/ 38 h 38"/>
                <a:gd name="T4" fmla="*/ 7 w 10"/>
                <a:gd name="T5" fmla="*/ 38 h 38"/>
                <a:gd name="T6" fmla="*/ 7 w 10"/>
                <a:gd name="T7" fmla="*/ 38 h 38"/>
                <a:gd name="T8" fmla="*/ 7 w 10"/>
                <a:gd name="T9" fmla="*/ 38 h 38"/>
                <a:gd name="T10" fmla="*/ 7 w 10"/>
                <a:gd name="T11" fmla="*/ 38 h 38"/>
                <a:gd name="T12" fmla="*/ 10 w 10"/>
                <a:gd name="T13" fmla="*/ 27 h 38"/>
                <a:gd name="T14" fmla="*/ 8 w 10"/>
                <a:gd name="T15" fmla="*/ 38 h 38"/>
                <a:gd name="T16" fmla="*/ 10 w 10"/>
                <a:gd name="T17" fmla="*/ 27 h 38"/>
                <a:gd name="T18" fmla="*/ 10 w 10"/>
                <a:gd name="T19" fmla="*/ 27 h 38"/>
                <a:gd name="T20" fmla="*/ 10 w 10"/>
                <a:gd name="T21" fmla="*/ 27 h 38"/>
                <a:gd name="T22" fmla="*/ 10 w 10"/>
                <a:gd name="T23" fmla="*/ 27 h 38"/>
                <a:gd name="T24" fmla="*/ 10 w 10"/>
                <a:gd name="T25" fmla="*/ 27 h 38"/>
                <a:gd name="T26" fmla="*/ 10 w 10"/>
                <a:gd name="T27" fmla="*/ 27 h 38"/>
                <a:gd name="T28" fmla="*/ 10 w 10"/>
                <a:gd name="T29" fmla="*/ 27 h 38"/>
                <a:gd name="T30" fmla="*/ 10 w 10"/>
                <a:gd name="T31" fmla="*/ 23 h 38"/>
                <a:gd name="T32" fmla="*/ 10 w 10"/>
                <a:gd name="T33" fmla="*/ 23 h 38"/>
                <a:gd name="T34" fmla="*/ 10 w 10"/>
                <a:gd name="T35" fmla="*/ 23 h 38"/>
                <a:gd name="T36" fmla="*/ 10 w 10"/>
                <a:gd name="T37" fmla="*/ 23 h 38"/>
                <a:gd name="T38" fmla="*/ 10 w 10"/>
                <a:gd name="T39" fmla="*/ 23 h 38"/>
                <a:gd name="T40" fmla="*/ 10 w 10"/>
                <a:gd name="T41" fmla="*/ 23 h 38"/>
                <a:gd name="T42" fmla="*/ 8 w 10"/>
                <a:gd name="T43" fmla="*/ 13 h 38"/>
                <a:gd name="T44" fmla="*/ 10 w 10"/>
                <a:gd name="T45" fmla="*/ 23 h 38"/>
                <a:gd name="T46" fmla="*/ 8 w 10"/>
                <a:gd name="T47" fmla="*/ 13 h 38"/>
                <a:gd name="T48" fmla="*/ 8 w 10"/>
                <a:gd name="T49" fmla="*/ 13 h 38"/>
                <a:gd name="T50" fmla="*/ 8 w 10"/>
                <a:gd name="T51" fmla="*/ 13 h 38"/>
                <a:gd name="T52" fmla="*/ 8 w 10"/>
                <a:gd name="T53" fmla="*/ 13 h 38"/>
                <a:gd name="T54" fmla="*/ 8 w 10"/>
                <a:gd name="T55" fmla="*/ 13 h 38"/>
                <a:gd name="T56" fmla="*/ 8 w 10"/>
                <a:gd name="T57" fmla="*/ 13 h 38"/>
                <a:gd name="T58" fmla="*/ 8 w 10"/>
                <a:gd name="T59" fmla="*/ 13 h 38"/>
                <a:gd name="T60" fmla="*/ 0 w 10"/>
                <a:gd name="T61" fmla="*/ 1 h 38"/>
                <a:gd name="T62" fmla="*/ 0 w 10"/>
                <a:gd name="T63" fmla="*/ 1 h 38"/>
                <a:gd name="T64" fmla="*/ 0 w 10"/>
                <a:gd name="T65" fmla="*/ 1 h 38"/>
                <a:gd name="T66" fmla="*/ 0 w 10"/>
                <a:gd name="T67" fmla="*/ 1 h 38"/>
                <a:gd name="T68" fmla="*/ 0 w 10"/>
                <a:gd name="T69" fmla="*/ 1 h 38"/>
                <a:gd name="T70" fmla="*/ 0 w 10"/>
                <a:gd name="T71" fmla="*/ 1 h 38"/>
                <a:gd name="T72" fmla="*/ 0 w 10"/>
                <a:gd name="T73" fmla="*/ 0 h 38"/>
                <a:gd name="T74" fmla="*/ 0 w 10"/>
                <a:gd name="T75" fmla="*/ 0 h 38"/>
                <a:gd name="T76" fmla="*/ 0 w 10"/>
                <a:gd name="T77" fmla="*/ 0 h 38"/>
                <a:gd name="T78" fmla="*/ 0 w 10"/>
                <a:gd name="T79" fmla="*/ 1 h 38"/>
                <a:gd name="T80" fmla="*/ 0 w 10"/>
                <a:gd name="T8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38">
                  <a:moveTo>
                    <a:pt x="7" y="38"/>
                  </a:moveTo>
                  <a:cubicBezTo>
                    <a:pt x="7" y="38"/>
                    <a:pt x="7" y="38"/>
                    <a:pt x="7" y="38"/>
                  </a:cubicBezTo>
                  <a:cubicBezTo>
                    <a:pt x="7" y="38"/>
                    <a:pt x="7" y="38"/>
                    <a:pt x="7" y="38"/>
                  </a:cubicBezTo>
                  <a:moveTo>
                    <a:pt x="7" y="38"/>
                  </a:moveTo>
                  <a:cubicBezTo>
                    <a:pt x="7" y="38"/>
                    <a:pt x="7" y="38"/>
                    <a:pt x="7" y="38"/>
                  </a:cubicBezTo>
                  <a:cubicBezTo>
                    <a:pt x="7" y="38"/>
                    <a:pt x="7" y="38"/>
                    <a:pt x="7" y="38"/>
                  </a:cubicBezTo>
                  <a:moveTo>
                    <a:pt x="10" y="27"/>
                  </a:moveTo>
                  <a:cubicBezTo>
                    <a:pt x="10" y="31"/>
                    <a:pt x="9" y="35"/>
                    <a:pt x="8" y="38"/>
                  </a:cubicBezTo>
                  <a:cubicBezTo>
                    <a:pt x="9" y="35"/>
                    <a:pt x="10" y="31"/>
                    <a:pt x="10" y="27"/>
                  </a:cubicBezTo>
                  <a:moveTo>
                    <a:pt x="10" y="27"/>
                  </a:moveTo>
                  <a:cubicBezTo>
                    <a:pt x="10" y="27"/>
                    <a:pt x="10" y="27"/>
                    <a:pt x="10" y="27"/>
                  </a:cubicBezTo>
                  <a:cubicBezTo>
                    <a:pt x="10" y="27"/>
                    <a:pt x="10" y="27"/>
                    <a:pt x="10" y="27"/>
                  </a:cubicBezTo>
                  <a:moveTo>
                    <a:pt x="10" y="27"/>
                  </a:moveTo>
                  <a:cubicBezTo>
                    <a:pt x="10" y="27"/>
                    <a:pt x="10" y="27"/>
                    <a:pt x="10" y="27"/>
                  </a:cubicBezTo>
                  <a:cubicBezTo>
                    <a:pt x="10" y="27"/>
                    <a:pt x="10" y="27"/>
                    <a:pt x="10" y="27"/>
                  </a:cubicBezTo>
                  <a:moveTo>
                    <a:pt x="10" y="23"/>
                  </a:moveTo>
                  <a:cubicBezTo>
                    <a:pt x="10" y="23"/>
                    <a:pt x="10" y="23"/>
                    <a:pt x="10" y="23"/>
                  </a:cubicBezTo>
                  <a:cubicBezTo>
                    <a:pt x="10" y="23"/>
                    <a:pt x="10" y="23"/>
                    <a:pt x="10" y="23"/>
                  </a:cubicBezTo>
                  <a:moveTo>
                    <a:pt x="10" y="23"/>
                  </a:moveTo>
                  <a:cubicBezTo>
                    <a:pt x="10" y="23"/>
                    <a:pt x="10" y="23"/>
                    <a:pt x="10" y="23"/>
                  </a:cubicBezTo>
                  <a:cubicBezTo>
                    <a:pt x="10" y="23"/>
                    <a:pt x="10" y="23"/>
                    <a:pt x="10" y="23"/>
                  </a:cubicBezTo>
                  <a:moveTo>
                    <a:pt x="8" y="13"/>
                  </a:moveTo>
                  <a:cubicBezTo>
                    <a:pt x="9" y="16"/>
                    <a:pt x="10" y="19"/>
                    <a:pt x="10" y="23"/>
                  </a:cubicBezTo>
                  <a:cubicBezTo>
                    <a:pt x="10" y="19"/>
                    <a:pt x="9" y="16"/>
                    <a:pt x="8" y="13"/>
                  </a:cubicBezTo>
                  <a:moveTo>
                    <a:pt x="8" y="13"/>
                  </a:moveTo>
                  <a:cubicBezTo>
                    <a:pt x="8" y="13"/>
                    <a:pt x="8" y="13"/>
                    <a:pt x="8" y="13"/>
                  </a:cubicBezTo>
                  <a:cubicBezTo>
                    <a:pt x="8" y="13"/>
                    <a:pt x="8" y="13"/>
                    <a:pt x="8" y="13"/>
                  </a:cubicBezTo>
                  <a:moveTo>
                    <a:pt x="8" y="13"/>
                  </a:moveTo>
                  <a:cubicBezTo>
                    <a:pt x="8" y="13"/>
                    <a:pt x="8" y="13"/>
                    <a:pt x="8" y="13"/>
                  </a:cubicBezTo>
                  <a:cubicBezTo>
                    <a:pt x="8" y="13"/>
                    <a:pt x="8" y="13"/>
                    <a:pt x="8" y="13"/>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1"/>
                    <a:pt x="0" y="1"/>
                  </a:cubicBezTo>
                  <a:cubicBezTo>
                    <a:pt x="0" y="1"/>
                    <a:pt x="0" y="0"/>
                    <a:pt x="0" y="0"/>
                  </a:cubicBezTo>
                </a:path>
              </a:pathLst>
            </a:custGeom>
            <a:solidFill>
              <a:srgbClr val="01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7" name="Freeform 73"/>
            <p:cNvSpPr>
              <a:spLocks/>
            </p:cNvSpPr>
            <p:nvPr/>
          </p:nvSpPr>
          <p:spPr bwMode="auto">
            <a:xfrm>
              <a:off x="5556250" y="4362451"/>
              <a:ext cx="296863" cy="203200"/>
            </a:xfrm>
            <a:custGeom>
              <a:avLst/>
              <a:gdLst>
                <a:gd name="T0" fmla="*/ 39 w 170"/>
                <a:gd name="T1" fmla="*/ 0 h 116"/>
                <a:gd name="T2" fmla="*/ 14 w 170"/>
                <a:gd name="T3" fmla="*/ 10 h 116"/>
                <a:gd name="T4" fmla="*/ 14 w 170"/>
                <a:gd name="T5" fmla="*/ 60 h 116"/>
                <a:gd name="T6" fmla="*/ 59 w 170"/>
                <a:gd name="T7" fmla="*/ 106 h 116"/>
                <a:gd name="T8" fmla="*/ 144 w 170"/>
                <a:gd name="T9" fmla="*/ 106 h 116"/>
                <a:gd name="T10" fmla="*/ 145 w 170"/>
                <a:gd name="T11" fmla="*/ 106 h 116"/>
                <a:gd name="T12" fmla="*/ 146 w 170"/>
                <a:gd name="T13" fmla="*/ 106 h 116"/>
                <a:gd name="T14" fmla="*/ 146 w 170"/>
                <a:gd name="T15" fmla="*/ 106 h 116"/>
                <a:gd name="T16" fmla="*/ 147 w 170"/>
                <a:gd name="T17" fmla="*/ 106 h 116"/>
                <a:gd name="T18" fmla="*/ 147 w 170"/>
                <a:gd name="T19" fmla="*/ 106 h 116"/>
                <a:gd name="T20" fmla="*/ 147 w 170"/>
                <a:gd name="T21" fmla="*/ 106 h 116"/>
                <a:gd name="T22" fmla="*/ 157 w 170"/>
                <a:gd name="T23" fmla="*/ 108 h 116"/>
                <a:gd name="T24" fmla="*/ 158 w 170"/>
                <a:gd name="T25" fmla="*/ 108 h 116"/>
                <a:gd name="T26" fmla="*/ 158 w 170"/>
                <a:gd name="T27" fmla="*/ 108 h 116"/>
                <a:gd name="T28" fmla="*/ 158 w 170"/>
                <a:gd name="T29" fmla="*/ 108 h 116"/>
                <a:gd name="T30" fmla="*/ 158 w 170"/>
                <a:gd name="T31" fmla="*/ 108 h 116"/>
                <a:gd name="T32" fmla="*/ 169 w 170"/>
                <a:gd name="T33" fmla="*/ 115 h 116"/>
                <a:gd name="T34" fmla="*/ 169 w 170"/>
                <a:gd name="T35" fmla="*/ 115 h 116"/>
                <a:gd name="T36" fmla="*/ 169 w 170"/>
                <a:gd name="T37" fmla="*/ 115 h 116"/>
                <a:gd name="T38" fmla="*/ 169 w 170"/>
                <a:gd name="T39" fmla="*/ 116 h 116"/>
                <a:gd name="T40" fmla="*/ 169 w 170"/>
                <a:gd name="T41" fmla="*/ 116 h 116"/>
                <a:gd name="T42" fmla="*/ 169 w 170"/>
                <a:gd name="T43" fmla="*/ 116 h 116"/>
                <a:gd name="T44" fmla="*/ 169 w 170"/>
                <a:gd name="T45" fmla="*/ 116 h 116"/>
                <a:gd name="T46" fmla="*/ 170 w 170"/>
                <a:gd name="T47" fmla="*/ 116 h 116"/>
                <a:gd name="T48" fmla="*/ 64 w 170"/>
                <a:gd name="T49" fmla="*/ 10 h 116"/>
                <a:gd name="T50" fmla="*/ 39 w 17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116">
                  <a:moveTo>
                    <a:pt x="39" y="0"/>
                  </a:moveTo>
                  <a:cubicBezTo>
                    <a:pt x="30" y="0"/>
                    <a:pt x="21" y="3"/>
                    <a:pt x="14" y="10"/>
                  </a:cubicBezTo>
                  <a:cubicBezTo>
                    <a:pt x="0" y="24"/>
                    <a:pt x="0" y="46"/>
                    <a:pt x="14" y="60"/>
                  </a:cubicBezTo>
                  <a:cubicBezTo>
                    <a:pt x="59" y="106"/>
                    <a:pt x="59" y="106"/>
                    <a:pt x="59" y="106"/>
                  </a:cubicBezTo>
                  <a:cubicBezTo>
                    <a:pt x="144" y="106"/>
                    <a:pt x="144" y="106"/>
                    <a:pt x="144" y="106"/>
                  </a:cubicBezTo>
                  <a:cubicBezTo>
                    <a:pt x="144" y="106"/>
                    <a:pt x="145" y="106"/>
                    <a:pt x="145" y="106"/>
                  </a:cubicBezTo>
                  <a:cubicBezTo>
                    <a:pt x="145" y="106"/>
                    <a:pt x="146" y="106"/>
                    <a:pt x="146" y="106"/>
                  </a:cubicBezTo>
                  <a:cubicBezTo>
                    <a:pt x="146" y="106"/>
                    <a:pt x="146" y="106"/>
                    <a:pt x="146" y="106"/>
                  </a:cubicBezTo>
                  <a:cubicBezTo>
                    <a:pt x="146" y="106"/>
                    <a:pt x="147" y="106"/>
                    <a:pt x="147" y="106"/>
                  </a:cubicBezTo>
                  <a:cubicBezTo>
                    <a:pt x="147" y="106"/>
                    <a:pt x="147" y="106"/>
                    <a:pt x="147" y="106"/>
                  </a:cubicBezTo>
                  <a:cubicBezTo>
                    <a:pt x="147" y="106"/>
                    <a:pt x="147" y="106"/>
                    <a:pt x="147" y="106"/>
                  </a:cubicBezTo>
                  <a:cubicBezTo>
                    <a:pt x="151" y="106"/>
                    <a:pt x="154" y="107"/>
                    <a:pt x="157" y="108"/>
                  </a:cubicBezTo>
                  <a:cubicBezTo>
                    <a:pt x="157" y="108"/>
                    <a:pt x="157" y="108"/>
                    <a:pt x="158" y="108"/>
                  </a:cubicBezTo>
                  <a:cubicBezTo>
                    <a:pt x="158" y="108"/>
                    <a:pt x="158" y="108"/>
                    <a:pt x="158" y="108"/>
                  </a:cubicBezTo>
                  <a:cubicBezTo>
                    <a:pt x="158" y="108"/>
                    <a:pt x="158" y="108"/>
                    <a:pt x="158" y="108"/>
                  </a:cubicBezTo>
                  <a:cubicBezTo>
                    <a:pt x="158" y="108"/>
                    <a:pt x="158" y="108"/>
                    <a:pt x="158" y="108"/>
                  </a:cubicBezTo>
                  <a:cubicBezTo>
                    <a:pt x="162" y="110"/>
                    <a:pt x="165" y="112"/>
                    <a:pt x="169" y="115"/>
                  </a:cubicBezTo>
                  <a:cubicBezTo>
                    <a:pt x="169" y="115"/>
                    <a:pt x="169" y="115"/>
                    <a:pt x="169" y="115"/>
                  </a:cubicBezTo>
                  <a:cubicBezTo>
                    <a:pt x="169" y="115"/>
                    <a:pt x="169" y="115"/>
                    <a:pt x="169" y="115"/>
                  </a:cubicBezTo>
                  <a:cubicBezTo>
                    <a:pt x="169" y="115"/>
                    <a:pt x="169" y="116"/>
                    <a:pt x="169" y="116"/>
                  </a:cubicBezTo>
                  <a:cubicBezTo>
                    <a:pt x="169" y="116"/>
                    <a:pt x="169" y="116"/>
                    <a:pt x="169" y="116"/>
                  </a:cubicBezTo>
                  <a:cubicBezTo>
                    <a:pt x="169" y="116"/>
                    <a:pt x="169" y="116"/>
                    <a:pt x="169" y="116"/>
                  </a:cubicBezTo>
                  <a:cubicBezTo>
                    <a:pt x="169" y="116"/>
                    <a:pt x="169" y="116"/>
                    <a:pt x="169" y="116"/>
                  </a:cubicBezTo>
                  <a:cubicBezTo>
                    <a:pt x="169" y="116"/>
                    <a:pt x="169" y="116"/>
                    <a:pt x="170" y="116"/>
                  </a:cubicBezTo>
                  <a:cubicBezTo>
                    <a:pt x="64" y="10"/>
                    <a:pt x="64" y="10"/>
                    <a:pt x="64" y="10"/>
                  </a:cubicBezTo>
                  <a:cubicBezTo>
                    <a:pt x="57" y="3"/>
                    <a:pt x="48" y="0"/>
                    <a:pt x="39" y="0"/>
                  </a:cubicBezTo>
                </a:path>
              </a:pathLst>
            </a:custGeom>
            <a:solidFill>
              <a:srgbClr val="00BCEB"/>
            </a:solidFill>
            <a:ln>
              <a:solidFill>
                <a:srgbClr val="00BCEB"/>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8" name="Freeform 74"/>
            <p:cNvSpPr>
              <a:spLocks noEditPoints="1"/>
            </p:cNvSpPr>
            <p:nvPr/>
          </p:nvSpPr>
          <p:spPr bwMode="auto">
            <a:xfrm>
              <a:off x="5659438" y="4548188"/>
              <a:ext cx="193675" cy="61912"/>
            </a:xfrm>
            <a:custGeom>
              <a:avLst/>
              <a:gdLst>
                <a:gd name="T0" fmla="*/ 110 w 111"/>
                <a:gd name="T1" fmla="*/ 10 h 35"/>
                <a:gd name="T2" fmla="*/ 111 w 111"/>
                <a:gd name="T3" fmla="*/ 10 h 35"/>
                <a:gd name="T4" fmla="*/ 111 w 111"/>
                <a:gd name="T5" fmla="*/ 10 h 35"/>
                <a:gd name="T6" fmla="*/ 110 w 111"/>
                <a:gd name="T7" fmla="*/ 10 h 35"/>
                <a:gd name="T8" fmla="*/ 110 w 111"/>
                <a:gd name="T9" fmla="*/ 10 h 35"/>
                <a:gd name="T10" fmla="*/ 110 w 111"/>
                <a:gd name="T11" fmla="*/ 10 h 35"/>
                <a:gd name="T12" fmla="*/ 110 w 111"/>
                <a:gd name="T13" fmla="*/ 10 h 35"/>
                <a:gd name="T14" fmla="*/ 110 w 111"/>
                <a:gd name="T15" fmla="*/ 9 h 35"/>
                <a:gd name="T16" fmla="*/ 110 w 111"/>
                <a:gd name="T17" fmla="*/ 10 h 35"/>
                <a:gd name="T18" fmla="*/ 110 w 111"/>
                <a:gd name="T19" fmla="*/ 9 h 35"/>
                <a:gd name="T20" fmla="*/ 110 w 111"/>
                <a:gd name="T21" fmla="*/ 9 h 35"/>
                <a:gd name="T22" fmla="*/ 110 w 111"/>
                <a:gd name="T23" fmla="*/ 9 h 35"/>
                <a:gd name="T24" fmla="*/ 110 w 111"/>
                <a:gd name="T25" fmla="*/ 9 h 35"/>
                <a:gd name="T26" fmla="*/ 99 w 111"/>
                <a:gd name="T27" fmla="*/ 2 h 35"/>
                <a:gd name="T28" fmla="*/ 99 w 111"/>
                <a:gd name="T29" fmla="*/ 2 h 35"/>
                <a:gd name="T30" fmla="*/ 99 w 111"/>
                <a:gd name="T31" fmla="*/ 2 h 35"/>
                <a:gd name="T32" fmla="*/ 99 w 111"/>
                <a:gd name="T33" fmla="*/ 2 h 35"/>
                <a:gd name="T34" fmla="*/ 99 w 111"/>
                <a:gd name="T35" fmla="*/ 2 h 35"/>
                <a:gd name="T36" fmla="*/ 99 w 111"/>
                <a:gd name="T37" fmla="*/ 2 h 35"/>
                <a:gd name="T38" fmla="*/ 88 w 111"/>
                <a:gd name="T39" fmla="*/ 0 h 35"/>
                <a:gd name="T40" fmla="*/ 98 w 111"/>
                <a:gd name="T41" fmla="*/ 2 h 35"/>
                <a:gd name="T42" fmla="*/ 88 w 111"/>
                <a:gd name="T43" fmla="*/ 0 h 35"/>
                <a:gd name="T44" fmla="*/ 88 w 111"/>
                <a:gd name="T45" fmla="*/ 0 h 35"/>
                <a:gd name="T46" fmla="*/ 88 w 111"/>
                <a:gd name="T47" fmla="*/ 0 h 35"/>
                <a:gd name="T48" fmla="*/ 88 w 111"/>
                <a:gd name="T49" fmla="*/ 0 h 35"/>
                <a:gd name="T50" fmla="*/ 87 w 111"/>
                <a:gd name="T51" fmla="*/ 0 h 35"/>
                <a:gd name="T52" fmla="*/ 87 w 111"/>
                <a:gd name="T53" fmla="*/ 0 h 35"/>
                <a:gd name="T54" fmla="*/ 87 w 111"/>
                <a:gd name="T55" fmla="*/ 0 h 35"/>
                <a:gd name="T56" fmla="*/ 85 w 111"/>
                <a:gd name="T57" fmla="*/ 0 h 35"/>
                <a:gd name="T58" fmla="*/ 0 w 111"/>
                <a:gd name="T59" fmla="*/ 0 h 35"/>
                <a:gd name="T60" fmla="*/ 36 w 111"/>
                <a:gd name="T61" fmla="*/ 35 h 35"/>
                <a:gd name="T62" fmla="*/ 61 w 111"/>
                <a:gd name="T63" fmla="*/ 10 h 35"/>
                <a:gd name="T64" fmla="*/ 85 w 111"/>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35">
                  <a:moveTo>
                    <a:pt x="110" y="10"/>
                  </a:moveTo>
                  <a:cubicBezTo>
                    <a:pt x="110" y="10"/>
                    <a:pt x="110" y="10"/>
                    <a:pt x="111" y="10"/>
                  </a:cubicBezTo>
                  <a:cubicBezTo>
                    <a:pt x="111" y="10"/>
                    <a:pt x="111" y="10"/>
                    <a:pt x="111" y="10"/>
                  </a:cubicBezTo>
                  <a:cubicBezTo>
                    <a:pt x="110" y="10"/>
                    <a:pt x="110" y="10"/>
                    <a:pt x="110" y="10"/>
                  </a:cubicBezTo>
                  <a:moveTo>
                    <a:pt x="110" y="10"/>
                  </a:moveTo>
                  <a:cubicBezTo>
                    <a:pt x="110" y="10"/>
                    <a:pt x="110" y="10"/>
                    <a:pt x="110" y="10"/>
                  </a:cubicBezTo>
                  <a:cubicBezTo>
                    <a:pt x="110" y="10"/>
                    <a:pt x="110" y="10"/>
                    <a:pt x="110" y="10"/>
                  </a:cubicBezTo>
                  <a:moveTo>
                    <a:pt x="110" y="9"/>
                  </a:moveTo>
                  <a:cubicBezTo>
                    <a:pt x="110" y="9"/>
                    <a:pt x="110" y="10"/>
                    <a:pt x="110" y="10"/>
                  </a:cubicBezTo>
                  <a:cubicBezTo>
                    <a:pt x="110" y="10"/>
                    <a:pt x="110" y="9"/>
                    <a:pt x="110" y="9"/>
                  </a:cubicBezTo>
                  <a:moveTo>
                    <a:pt x="110" y="9"/>
                  </a:moveTo>
                  <a:cubicBezTo>
                    <a:pt x="110" y="9"/>
                    <a:pt x="110" y="9"/>
                    <a:pt x="110" y="9"/>
                  </a:cubicBezTo>
                  <a:cubicBezTo>
                    <a:pt x="110" y="9"/>
                    <a:pt x="110" y="9"/>
                    <a:pt x="110" y="9"/>
                  </a:cubicBezTo>
                  <a:moveTo>
                    <a:pt x="99" y="2"/>
                  </a:moveTo>
                  <a:cubicBezTo>
                    <a:pt x="99" y="2"/>
                    <a:pt x="99" y="2"/>
                    <a:pt x="99" y="2"/>
                  </a:cubicBezTo>
                  <a:cubicBezTo>
                    <a:pt x="99" y="2"/>
                    <a:pt x="99" y="2"/>
                    <a:pt x="99" y="2"/>
                  </a:cubicBezTo>
                  <a:moveTo>
                    <a:pt x="99" y="2"/>
                  </a:moveTo>
                  <a:cubicBezTo>
                    <a:pt x="99" y="2"/>
                    <a:pt x="99" y="2"/>
                    <a:pt x="99" y="2"/>
                  </a:cubicBezTo>
                  <a:cubicBezTo>
                    <a:pt x="99" y="2"/>
                    <a:pt x="99" y="2"/>
                    <a:pt x="99" y="2"/>
                  </a:cubicBezTo>
                  <a:moveTo>
                    <a:pt x="88" y="0"/>
                  </a:moveTo>
                  <a:cubicBezTo>
                    <a:pt x="91" y="0"/>
                    <a:pt x="95" y="1"/>
                    <a:pt x="98" y="2"/>
                  </a:cubicBezTo>
                  <a:cubicBezTo>
                    <a:pt x="95" y="1"/>
                    <a:pt x="92" y="0"/>
                    <a:pt x="88" y="0"/>
                  </a:cubicBezTo>
                  <a:moveTo>
                    <a:pt x="88" y="0"/>
                  </a:moveTo>
                  <a:cubicBezTo>
                    <a:pt x="88" y="0"/>
                    <a:pt x="88" y="0"/>
                    <a:pt x="88" y="0"/>
                  </a:cubicBezTo>
                  <a:cubicBezTo>
                    <a:pt x="88" y="0"/>
                    <a:pt x="88" y="0"/>
                    <a:pt x="88" y="0"/>
                  </a:cubicBezTo>
                  <a:moveTo>
                    <a:pt x="87" y="0"/>
                  </a:moveTo>
                  <a:cubicBezTo>
                    <a:pt x="87" y="0"/>
                    <a:pt x="87" y="0"/>
                    <a:pt x="87" y="0"/>
                  </a:cubicBezTo>
                  <a:cubicBezTo>
                    <a:pt x="87" y="0"/>
                    <a:pt x="87" y="0"/>
                    <a:pt x="87" y="0"/>
                  </a:cubicBezTo>
                  <a:moveTo>
                    <a:pt x="85" y="0"/>
                  </a:moveTo>
                  <a:cubicBezTo>
                    <a:pt x="0" y="0"/>
                    <a:pt x="0" y="0"/>
                    <a:pt x="0" y="0"/>
                  </a:cubicBezTo>
                  <a:cubicBezTo>
                    <a:pt x="36" y="35"/>
                    <a:pt x="36" y="35"/>
                    <a:pt x="36" y="35"/>
                  </a:cubicBezTo>
                  <a:cubicBezTo>
                    <a:pt x="61" y="10"/>
                    <a:pt x="61" y="10"/>
                    <a:pt x="61" y="10"/>
                  </a:cubicBezTo>
                  <a:cubicBezTo>
                    <a:pt x="67" y="3"/>
                    <a:pt x="76" y="0"/>
                    <a:pt x="85" y="0"/>
                  </a:cubicBezTo>
                </a:path>
              </a:pathLst>
            </a:custGeom>
            <a:solidFill>
              <a:srgbClr val="008BD7"/>
            </a:solidFill>
            <a:ln>
              <a:solidFill>
                <a:srgbClr val="008BD7"/>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79" name="Freeform 75"/>
            <p:cNvSpPr>
              <a:spLocks/>
            </p:cNvSpPr>
            <p:nvPr/>
          </p:nvSpPr>
          <p:spPr bwMode="auto">
            <a:xfrm>
              <a:off x="5556250" y="4652963"/>
              <a:ext cx="296863" cy="203200"/>
            </a:xfrm>
            <a:custGeom>
              <a:avLst/>
              <a:gdLst>
                <a:gd name="T0" fmla="*/ 170 w 170"/>
                <a:gd name="T1" fmla="*/ 0 h 116"/>
                <a:gd name="T2" fmla="*/ 157 w 170"/>
                <a:gd name="T3" fmla="*/ 8 h 116"/>
                <a:gd name="T4" fmla="*/ 157 w 170"/>
                <a:gd name="T5" fmla="*/ 8 h 116"/>
                <a:gd name="T6" fmla="*/ 157 w 170"/>
                <a:gd name="T7" fmla="*/ 8 h 116"/>
                <a:gd name="T8" fmla="*/ 157 w 170"/>
                <a:gd name="T9" fmla="*/ 8 h 116"/>
                <a:gd name="T10" fmla="*/ 156 w 170"/>
                <a:gd name="T11" fmla="*/ 8 h 116"/>
                <a:gd name="T12" fmla="*/ 148 w 170"/>
                <a:gd name="T13" fmla="*/ 10 h 116"/>
                <a:gd name="T14" fmla="*/ 145 w 170"/>
                <a:gd name="T15" fmla="*/ 11 h 116"/>
                <a:gd name="T16" fmla="*/ 144 w 170"/>
                <a:gd name="T17" fmla="*/ 11 h 116"/>
                <a:gd name="T18" fmla="*/ 59 w 170"/>
                <a:gd name="T19" fmla="*/ 11 h 116"/>
                <a:gd name="T20" fmla="*/ 14 w 170"/>
                <a:gd name="T21" fmla="*/ 56 h 116"/>
                <a:gd name="T22" fmla="*/ 14 w 170"/>
                <a:gd name="T23" fmla="*/ 106 h 116"/>
                <a:gd name="T24" fmla="*/ 39 w 170"/>
                <a:gd name="T25" fmla="*/ 116 h 116"/>
                <a:gd name="T26" fmla="*/ 64 w 170"/>
                <a:gd name="T27" fmla="*/ 106 h 116"/>
                <a:gd name="T28" fmla="*/ 170 w 170"/>
                <a:gd name="T2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16">
                  <a:moveTo>
                    <a:pt x="170" y="0"/>
                  </a:moveTo>
                  <a:cubicBezTo>
                    <a:pt x="166" y="4"/>
                    <a:pt x="161" y="7"/>
                    <a:pt x="157" y="8"/>
                  </a:cubicBezTo>
                  <a:cubicBezTo>
                    <a:pt x="157" y="8"/>
                    <a:pt x="157" y="8"/>
                    <a:pt x="157" y="8"/>
                  </a:cubicBezTo>
                  <a:cubicBezTo>
                    <a:pt x="157" y="8"/>
                    <a:pt x="157" y="8"/>
                    <a:pt x="157" y="8"/>
                  </a:cubicBezTo>
                  <a:cubicBezTo>
                    <a:pt x="157" y="8"/>
                    <a:pt x="157" y="8"/>
                    <a:pt x="157" y="8"/>
                  </a:cubicBezTo>
                  <a:cubicBezTo>
                    <a:pt x="156" y="8"/>
                    <a:pt x="156" y="8"/>
                    <a:pt x="156" y="8"/>
                  </a:cubicBezTo>
                  <a:cubicBezTo>
                    <a:pt x="154" y="9"/>
                    <a:pt x="151" y="10"/>
                    <a:pt x="148" y="10"/>
                  </a:cubicBezTo>
                  <a:cubicBezTo>
                    <a:pt x="147" y="10"/>
                    <a:pt x="146" y="11"/>
                    <a:pt x="145" y="11"/>
                  </a:cubicBezTo>
                  <a:cubicBezTo>
                    <a:pt x="145" y="11"/>
                    <a:pt x="144" y="11"/>
                    <a:pt x="144" y="11"/>
                  </a:cubicBezTo>
                  <a:cubicBezTo>
                    <a:pt x="59" y="11"/>
                    <a:pt x="59" y="11"/>
                    <a:pt x="59" y="11"/>
                  </a:cubicBezTo>
                  <a:cubicBezTo>
                    <a:pt x="14" y="56"/>
                    <a:pt x="14" y="56"/>
                    <a:pt x="14" y="56"/>
                  </a:cubicBezTo>
                  <a:cubicBezTo>
                    <a:pt x="0" y="70"/>
                    <a:pt x="0" y="92"/>
                    <a:pt x="14" y="106"/>
                  </a:cubicBezTo>
                  <a:cubicBezTo>
                    <a:pt x="21" y="113"/>
                    <a:pt x="30" y="116"/>
                    <a:pt x="39" y="116"/>
                  </a:cubicBezTo>
                  <a:cubicBezTo>
                    <a:pt x="48" y="116"/>
                    <a:pt x="57" y="113"/>
                    <a:pt x="64" y="106"/>
                  </a:cubicBezTo>
                  <a:cubicBezTo>
                    <a:pt x="170" y="0"/>
                    <a:pt x="170" y="0"/>
                    <a:pt x="170" y="0"/>
                  </a:cubicBezTo>
                </a:path>
              </a:pathLst>
            </a:custGeom>
            <a:solidFill>
              <a:srgbClr val="00BCEB"/>
            </a:solidFill>
            <a:ln>
              <a:solidFill>
                <a:srgbClr val="00BCEB"/>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80" name="Freeform 76"/>
            <p:cNvSpPr>
              <a:spLocks noEditPoints="1"/>
            </p:cNvSpPr>
            <p:nvPr/>
          </p:nvSpPr>
          <p:spPr bwMode="auto">
            <a:xfrm>
              <a:off x="5659438" y="4610101"/>
              <a:ext cx="171450" cy="61912"/>
            </a:xfrm>
            <a:custGeom>
              <a:avLst/>
              <a:gdLst>
                <a:gd name="T0" fmla="*/ 97 w 98"/>
                <a:gd name="T1" fmla="*/ 33 h 36"/>
                <a:gd name="T2" fmla="*/ 89 w 98"/>
                <a:gd name="T3" fmla="*/ 35 h 36"/>
                <a:gd name="T4" fmla="*/ 97 w 98"/>
                <a:gd name="T5" fmla="*/ 33 h 36"/>
                <a:gd name="T6" fmla="*/ 98 w 98"/>
                <a:gd name="T7" fmla="*/ 33 h 36"/>
                <a:gd name="T8" fmla="*/ 98 w 98"/>
                <a:gd name="T9" fmla="*/ 33 h 36"/>
                <a:gd name="T10" fmla="*/ 98 w 98"/>
                <a:gd name="T11" fmla="*/ 33 h 36"/>
                <a:gd name="T12" fmla="*/ 98 w 98"/>
                <a:gd name="T13" fmla="*/ 33 h 36"/>
                <a:gd name="T14" fmla="*/ 98 w 98"/>
                <a:gd name="T15" fmla="*/ 33 h 36"/>
                <a:gd name="T16" fmla="*/ 98 w 98"/>
                <a:gd name="T17" fmla="*/ 33 h 36"/>
                <a:gd name="T18" fmla="*/ 36 w 98"/>
                <a:gd name="T19" fmla="*/ 0 h 36"/>
                <a:gd name="T20" fmla="*/ 0 w 98"/>
                <a:gd name="T21" fmla="*/ 36 h 36"/>
                <a:gd name="T22" fmla="*/ 85 w 98"/>
                <a:gd name="T23" fmla="*/ 36 h 36"/>
                <a:gd name="T24" fmla="*/ 61 w 98"/>
                <a:gd name="T25" fmla="*/ 25 h 36"/>
                <a:gd name="T26" fmla="*/ 36 w 98"/>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36">
                  <a:moveTo>
                    <a:pt x="97" y="33"/>
                  </a:moveTo>
                  <a:cubicBezTo>
                    <a:pt x="95" y="34"/>
                    <a:pt x="92" y="35"/>
                    <a:pt x="89" y="35"/>
                  </a:cubicBezTo>
                  <a:cubicBezTo>
                    <a:pt x="92" y="35"/>
                    <a:pt x="95" y="34"/>
                    <a:pt x="97" y="33"/>
                  </a:cubicBezTo>
                  <a:moveTo>
                    <a:pt x="98" y="33"/>
                  </a:moveTo>
                  <a:cubicBezTo>
                    <a:pt x="98" y="33"/>
                    <a:pt x="98" y="33"/>
                    <a:pt x="98" y="33"/>
                  </a:cubicBezTo>
                  <a:cubicBezTo>
                    <a:pt x="98" y="33"/>
                    <a:pt x="98" y="33"/>
                    <a:pt x="98" y="33"/>
                  </a:cubicBezTo>
                  <a:moveTo>
                    <a:pt x="98" y="33"/>
                  </a:moveTo>
                  <a:cubicBezTo>
                    <a:pt x="98" y="33"/>
                    <a:pt x="98" y="33"/>
                    <a:pt x="98" y="33"/>
                  </a:cubicBezTo>
                  <a:cubicBezTo>
                    <a:pt x="98" y="33"/>
                    <a:pt x="98" y="33"/>
                    <a:pt x="98" y="33"/>
                  </a:cubicBezTo>
                  <a:moveTo>
                    <a:pt x="36" y="0"/>
                  </a:moveTo>
                  <a:cubicBezTo>
                    <a:pt x="0" y="36"/>
                    <a:pt x="0" y="36"/>
                    <a:pt x="0" y="36"/>
                  </a:cubicBezTo>
                  <a:cubicBezTo>
                    <a:pt x="85" y="36"/>
                    <a:pt x="85" y="36"/>
                    <a:pt x="85" y="36"/>
                  </a:cubicBezTo>
                  <a:cubicBezTo>
                    <a:pt x="76" y="35"/>
                    <a:pt x="67" y="32"/>
                    <a:pt x="61" y="25"/>
                  </a:cubicBezTo>
                  <a:cubicBezTo>
                    <a:pt x="36" y="0"/>
                    <a:pt x="36" y="0"/>
                    <a:pt x="36" y="0"/>
                  </a:cubicBezTo>
                </a:path>
              </a:pathLst>
            </a:custGeom>
            <a:solidFill>
              <a:srgbClr val="008BD7"/>
            </a:solidFill>
            <a:ln>
              <a:solidFill>
                <a:srgbClr val="008BD7"/>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81" name="Freeform 77"/>
            <p:cNvSpPr>
              <a:spLocks noEditPoints="1"/>
            </p:cNvSpPr>
            <p:nvPr/>
          </p:nvSpPr>
          <p:spPr bwMode="auto">
            <a:xfrm>
              <a:off x="5807075" y="4548188"/>
              <a:ext cx="63500" cy="123825"/>
            </a:xfrm>
            <a:custGeom>
              <a:avLst/>
              <a:gdLst>
                <a:gd name="T0" fmla="*/ 1 w 36"/>
                <a:gd name="T1" fmla="*/ 71 h 71"/>
                <a:gd name="T2" fmla="*/ 1 w 36"/>
                <a:gd name="T3" fmla="*/ 71 h 71"/>
                <a:gd name="T4" fmla="*/ 13 w 36"/>
                <a:gd name="T5" fmla="*/ 68 h 71"/>
                <a:gd name="T6" fmla="*/ 13 w 36"/>
                <a:gd name="T7" fmla="*/ 68 h 71"/>
                <a:gd name="T8" fmla="*/ 13 w 36"/>
                <a:gd name="T9" fmla="*/ 68 h 71"/>
                <a:gd name="T10" fmla="*/ 33 w 36"/>
                <a:gd name="T11" fmla="*/ 48 h 71"/>
                <a:gd name="T12" fmla="*/ 26 w 36"/>
                <a:gd name="T13" fmla="*/ 60 h 71"/>
                <a:gd name="T14" fmla="*/ 33 w 36"/>
                <a:gd name="T15" fmla="*/ 48 h 71"/>
                <a:gd name="T16" fmla="*/ 33 w 36"/>
                <a:gd name="T17" fmla="*/ 48 h 71"/>
                <a:gd name="T18" fmla="*/ 34 w 36"/>
                <a:gd name="T19" fmla="*/ 48 h 71"/>
                <a:gd name="T20" fmla="*/ 34 w 36"/>
                <a:gd name="T21" fmla="*/ 48 h 71"/>
                <a:gd name="T22" fmla="*/ 36 w 36"/>
                <a:gd name="T23" fmla="*/ 37 h 71"/>
                <a:gd name="T24" fmla="*/ 36 w 36"/>
                <a:gd name="T25" fmla="*/ 37 h 71"/>
                <a:gd name="T26" fmla="*/ 36 w 36"/>
                <a:gd name="T27" fmla="*/ 37 h 71"/>
                <a:gd name="T28" fmla="*/ 36 w 36"/>
                <a:gd name="T29" fmla="*/ 35 h 71"/>
                <a:gd name="T30" fmla="*/ 36 w 36"/>
                <a:gd name="T31" fmla="*/ 35 h 71"/>
                <a:gd name="T32" fmla="*/ 36 w 36"/>
                <a:gd name="T33" fmla="*/ 33 h 71"/>
                <a:gd name="T34" fmla="*/ 36 w 36"/>
                <a:gd name="T35" fmla="*/ 33 h 71"/>
                <a:gd name="T36" fmla="*/ 36 w 36"/>
                <a:gd name="T37" fmla="*/ 33 h 71"/>
                <a:gd name="T38" fmla="*/ 34 w 36"/>
                <a:gd name="T39" fmla="*/ 23 h 71"/>
                <a:gd name="T40" fmla="*/ 34 w 36"/>
                <a:gd name="T41" fmla="*/ 23 h 71"/>
                <a:gd name="T42" fmla="*/ 34 w 36"/>
                <a:gd name="T43" fmla="*/ 23 h 71"/>
                <a:gd name="T44" fmla="*/ 26 w 36"/>
                <a:gd name="T45" fmla="*/ 11 h 71"/>
                <a:gd name="T46" fmla="*/ 26 w 36"/>
                <a:gd name="T47" fmla="*/ 11 h 71"/>
                <a:gd name="T48" fmla="*/ 26 w 36"/>
                <a:gd name="T49" fmla="*/ 11 h 71"/>
                <a:gd name="T50" fmla="*/ 26 w 36"/>
                <a:gd name="T51" fmla="*/ 11 h 71"/>
                <a:gd name="T52" fmla="*/ 26 w 36"/>
                <a:gd name="T53" fmla="*/ 11 h 71"/>
                <a:gd name="T54" fmla="*/ 25 w 36"/>
                <a:gd name="T55" fmla="*/ 10 h 71"/>
                <a:gd name="T56" fmla="*/ 25 w 36"/>
                <a:gd name="T57" fmla="*/ 10 h 71"/>
                <a:gd name="T58" fmla="*/ 25 w 36"/>
                <a:gd name="T59" fmla="*/ 10 h 71"/>
                <a:gd name="T60" fmla="*/ 25 w 36"/>
                <a:gd name="T61" fmla="*/ 9 h 71"/>
                <a:gd name="T62" fmla="*/ 14 w 36"/>
                <a:gd name="T63" fmla="*/ 2 h 71"/>
                <a:gd name="T64" fmla="*/ 14 w 36"/>
                <a:gd name="T65" fmla="*/ 2 h 71"/>
                <a:gd name="T66" fmla="*/ 14 w 36"/>
                <a:gd name="T67" fmla="*/ 2 h 71"/>
                <a:gd name="T68" fmla="*/ 13 w 36"/>
                <a:gd name="T69" fmla="*/ 2 h 71"/>
                <a:gd name="T70" fmla="*/ 13 w 36"/>
                <a:gd name="T71" fmla="*/ 2 h 71"/>
                <a:gd name="T72" fmla="*/ 3 w 36"/>
                <a:gd name="T73" fmla="*/ 0 h 71"/>
                <a:gd name="T74" fmla="*/ 2 w 36"/>
                <a:gd name="T75" fmla="*/ 0 h 71"/>
                <a:gd name="T76" fmla="*/ 2 w 36"/>
                <a:gd name="T77" fmla="*/ 0 h 71"/>
                <a:gd name="T78" fmla="*/ 0 w 36"/>
                <a:gd name="T79" fmla="*/ 0 h 71"/>
                <a:gd name="T80" fmla="*/ 2 w 36"/>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71">
                  <a:moveTo>
                    <a:pt x="4" y="70"/>
                  </a:moveTo>
                  <a:cubicBezTo>
                    <a:pt x="3" y="70"/>
                    <a:pt x="2" y="71"/>
                    <a:pt x="1" y="71"/>
                  </a:cubicBezTo>
                  <a:cubicBezTo>
                    <a:pt x="0" y="71"/>
                    <a:pt x="0" y="71"/>
                    <a:pt x="0" y="71"/>
                  </a:cubicBezTo>
                  <a:cubicBezTo>
                    <a:pt x="0" y="71"/>
                    <a:pt x="1" y="71"/>
                    <a:pt x="1" y="71"/>
                  </a:cubicBezTo>
                  <a:cubicBezTo>
                    <a:pt x="2" y="71"/>
                    <a:pt x="3" y="70"/>
                    <a:pt x="4" y="70"/>
                  </a:cubicBezTo>
                  <a:moveTo>
                    <a:pt x="13" y="68"/>
                  </a:moveTo>
                  <a:cubicBezTo>
                    <a:pt x="12" y="68"/>
                    <a:pt x="12" y="68"/>
                    <a:pt x="12" y="68"/>
                  </a:cubicBezTo>
                  <a:cubicBezTo>
                    <a:pt x="12" y="68"/>
                    <a:pt x="12" y="68"/>
                    <a:pt x="13" y="68"/>
                  </a:cubicBezTo>
                  <a:moveTo>
                    <a:pt x="13" y="68"/>
                  </a:moveTo>
                  <a:cubicBezTo>
                    <a:pt x="13" y="68"/>
                    <a:pt x="13" y="68"/>
                    <a:pt x="13" y="68"/>
                  </a:cubicBezTo>
                  <a:cubicBezTo>
                    <a:pt x="13" y="68"/>
                    <a:pt x="13" y="68"/>
                    <a:pt x="13" y="68"/>
                  </a:cubicBezTo>
                  <a:moveTo>
                    <a:pt x="33" y="48"/>
                  </a:moveTo>
                  <a:cubicBezTo>
                    <a:pt x="30" y="58"/>
                    <a:pt x="22" y="65"/>
                    <a:pt x="13" y="68"/>
                  </a:cubicBezTo>
                  <a:cubicBezTo>
                    <a:pt x="17" y="67"/>
                    <a:pt x="22" y="64"/>
                    <a:pt x="26" y="60"/>
                  </a:cubicBezTo>
                  <a:cubicBezTo>
                    <a:pt x="26" y="60"/>
                    <a:pt x="26" y="60"/>
                    <a:pt x="26" y="60"/>
                  </a:cubicBezTo>
                  <a:cubicBezTo>
                    <a:pt x="29" y="57"/>
                    <a:pt x="32" y="53"/>
                    <a:pt x="33" y="48"/>
                  </a:cubicBezTo>
                  <a:moveTo>
                    <a:pt x="33" y="48"/>
                  </a:moveTo>
                  <a:cubicBezTo>
                    <a:pt x="33" y="48"/>
                    <a:pt x="33" y="48"/>
                    <a:pt x="33" y="48"/>
                  </a:cubicBezTo>
                  <a:cubicBezTo>
                    <a:pt x="33" y="48"/>
                    <a:pt x="33" y="48"/>
                    <a:pt x="33" y="48"/>
                  </a:cubicBezTo>
                  <a:moveTo>
                    <a:pt x="34" y="48"/>
                  </a:moveTo>
                  <a:cubicBezTo>
                    <a:pt x="34" y="48"/>
                    <a:pt x="34" y="48"/>
                    <a:pt x="33" y="48"/>
                  </a:cubicBezTo>
                  <a:cubicBezTo>
                    <a:pt x="34" y="48"/>
                    <a:pt x="34" y="48"/>
                    <a:pt x="34" y="48"/>
                  </a:cubicBezTo>
                  <a:moveTo>
                    <a:pt x="36" y="37"/>
                  </a:moveTo>
                  <a:cubicBezTo>
                    <a:pt x="36" y="37"/>
                    <a:pt x="36" y="37"/>
                    <a:pt x="36" y="37"/>
                  </a:cubicBezTo>
                  <a:cubicBezTo>
                    <a:pt x="36" y="37"/>
                    <a:pt x="36" y="37"/>
                    <a:pt x="36" y="37"/>
                  </a:cubicBezTo>
                  <a:moveTo>
                    <a:pt x="36" y="37"/>
                  </a:moveTo>
                  <a:cubicBezTo>
                    <a:pt x="36" y="37"/>
                    <a:pt x="36" y="37"/>
                    <a:pt x="36" y="37"/>
                  </a:cubicBezTo>
                  <a:cubicBezTo>
                    <a:pt x="36" y="37"/>
                    <a:pt x="36" y="37"/>
                    <a:pt x="36" y="37"/>
                  </a:cubicBezTo>
                  <a:moveTo>
                    <a:pt x="36" y="33"/>
                  </a:moveTo>
                  <a:cubicBezTo>
                    <a:pt x="36" y="34"/>
                    <a:pt x="36" y="35"/>
                    <a:pt x="36" y="35"/>
                  </a:cubicBezTo>
                  <a:cubicBezTo>
                    <a:pt x="36" y="36"/>
                    <a:pt x="36" y="36"/>
                    <a:pt x="36" y="37"/>
                  </a:cubicBezTo>
                  <a:cubicBezTo>
                    <a:pt x="36" y="36"/>
                    <a:pt x="36" y="36"/>
                    <a:pt x="36" y="35"/>
                  </a:cubicBezTo>
                  <a:cubicBezTo>
                    <a:pt x="36" y="35"/>
                    <a:pt x="36" y="34"/>
                    <a:pt x="36" y="33"/>
                  </a:cubicBezTo>
                  <a:moveTo>
                    <a:pt x="36" y="33"/>
                  </a:moveTo>
                  <a:cubicBezTo>
                    <a:pt x="36" y="33"/>
                    <a:pt x="36" y="33"/>
                    <a:pt x="36" y="33"/>
                  </a:cubicBezTo>
                  <a:cubicBezTo>
                    <a:pt x="36" y="33"/>
                    <a:pt x="36" y="33"/>
                    <a:pt x="36" y="33"/>
                  </a:cubicBezTo>
                  <a:moveTo>
                    <a:pt x="36" y="33"/>
                  </a:moveTo>
                  <a:cubicBezTo>
                    <a:pt x="36" y="33"/>
                    <a:pt x="36" y="33"/>
                    <a:pt x="36" y="33"/>
                  </a:cubicBezTo>
                  <a:cubicBezTo>
                    <a:pt x="36" y="33"/>
                    <a:pt x="36" y="33"/>
                    <a:pt x="36" y="33"/>
                  </a:cubicBezTo>
                  <a:moveTo>
                    <a:pt x="34" y="23"/>
                  </a:moveTo>
                  <a:cubicBezTo>
                    <a:pt x="34" y="23"/>
                    <a:pt x="34" y="23"/>
                    <a:pt x="34" y="23"/>
                  </a:cubicBezTo>
                  <a:cubicBezTo>
                    <a:pt x="34" y="23"/>
                    <a:pt x="34" y="23"/>
                    <a:pt x="34" y="23"/>
                  </a:cubicBezTo>
                  <a:moveTo>
                    <a:pt x="34" y="23"/>
                  </a:moveTo>
                  <a:cubicBezTo>
                    <a:pt x="34" y="23"/>
                    <a:pt x="34" y="23"/>
                    <a:pt x="34" y="23"/>
                  </a:cubicBezTo>
                  <a:cubicBezTo>
                    <a:pt x="34" y="23"/>
                    <a:pt x="34" y="23"/>
                    <a:pt x="34" y="23"/>
                  </a:cubicBezTo>
                  <a:moveTo>
                    <a:pt x="26" y="11"/>
                  </a:moveTo>
                  <a:cubicBezTo>
                    <a:pt x="29" y="14"/>
                    <a:pt x="32" y="18"/>
                    <a:pt x="34" y="23"/>
                  </a:cubicBezTo>
                  <a:cubicBezTo>
                    <a:pt x="32" y="18"/>
                    <a:pt x="30" y="14"/>
                    <a:pt x="26" y="11"/>
                  </a:cubicBezTo>
                  <a:moveTo>
                    <a:pt x="26" y="11"/>
                  </a:moveTo>
                  <a:cubicBezTo>
                    <a:pt x="26" y="11"/>
                    <a:pt x="26" y="11"/>
                    <a:pt x="26" y="11"/>
                  </a:cubicBezTo>
                  <a:cubicBezTo>
                    <a:pt x="26" y="11"/>
                    <a:pt x="26" y="11"/>
                    <a:pt x="26" y="11"/>
                  </a:cubicBezTo>
                  <a:moveTo>
                    <a:pt x="26" y="11"/>
                  </a:moveTo>
                  <a:cubicBezTo>
                    <a:pt x="26" y="11"/>
                    <a:pt x="26" y="11"/>
                    <a:pt x="26" y="11"/>
                  </a:cubicBezTo>
                  <a:cubicBezTo>
                    <a:pt x="26" y="11"/>
                    <a:pt x="26" y="11"/>
                    <a:pt x="26" y="11"/>
                  </a:cubicBezTo>
                  <a:moveTo>
                    <a:pt x="25" y="10"/>
                  </a:moveTo>
                  <a:cubicBezTo>
                    <a:pt x="25" y="10"/>
                    <a:pt x="25" y="10"/>
                    <a:pt x="25" y="10"/>
                  </a:cubicBezTo>
                  <a:cubicBezTo>
                    <a:pt x="25" y="10"/>
                    <a:pt x="25" y="10"/>
                    <a:pt x="25" y="10"/>
                  </a:cubicBezTo>
                  <a:moveTo>
                    <a:pt x="25" y="10"/>
                  </a:moveTo>
                  <a:cubicBezTo>
                    <a:pt x="25" y="10"/>
                    <a:pt x="25" y="10"/>
                    <a:pt x="25" y="10"/>
                  </a:cubicBezTo>
                  <a:cubicBezTo>
                    <a:pt x="25" y="10"/>
                    <a:pt x="25" y="10"/>
                    <a:pt x="25" y="10"/>
                  </a:cubicBezTo>
                  <a:moveTo>
                    <a:pt x="25" y="9"/>
                  </a:moveTo>
                  <a:cubicBezTo>
                    <a:pt x="25" y="9"/>
                    <a:pt x="25" y="9"/>
                    <a:pt x="25" y="9"/>
                  </a:cubicBezTo>
                  <a:cubicBezTo>
                    <a:pt x="25" y="9"/>
                    <a:pt x="25" y="9"/>
                    <a:pt x="25" y="9"/>
                  </a:cubicBezTo>
                  <a:moveTo>
                    <a:pt x="14" y="2"/>
                  </a:moveTo>
                  <a:cubicBezTo>
                    <a:pt x="18" y="4"/>
                    <a:pt x="22" y="6"/>
                    <a:pt x="25" y="9"/>
                  </a:cubicBezTo>
                  <a:cubicBezTo>
                    <a:pt x="21" y="6"/>
                    <a:pt x="18" y="4"/>
                    <a:pt x="14" y="2"/>
                  </a:cubicBezTo>
                  <a:moveTo>
                    <a:pt x="14" y="2"/>
                  </a:moveTo>
                  <a:cubicBezTo>
                    <a:pt x="14" y="2"/>
                    <a:pt x="14" y="2"/>
                    <a:pt x="14" y="2"/>
                  </a:cubicBezTo>
                  <a:cubicBezTo>
                    <a:pt x="14" y="2"/>
                    <a:pt x="14" y="2"/>
                    <a:pt x="14" y="2"/>
                  </a:cubicBezTo>
                  <a:moveTo>
                    <a:pt x="13" y="2"/>
                  </a:moveTo>
                  <a:cubicBezTo>
                    <a:pt x="13" y="2"/>
                    <a:pt x="13" y="2"/>
                    <a:pt x="14" y="2"/>
                  </a:cubicBezTo>
                  <a:cubicBezTo>
                    <a:pt x="13" y="2"/>
                    <a:pt x="13" y="2"/>
                    <a:pt x="13" y="2"/>
                  </a:cubicBezTo>
                  <a:moveTo>
                    <a:pt x="3" y="0"/>
                  </a:moveTo>
                  <a:cubicBezTo>
                    <a:pt x="3" y="0"/>
                    <a:pt x="3" y="0"/>
                    <a:pt x="3" y="0"/>
                  </a:cubicBezTo>
                  <a:cubicBezTo>
                    <a:pt x="3" y="0"/>
                    <a:pt x="3" y="0"/>
                    <a:pt x="3" y="0"/>
                  </a:cubicBezTo>
                  <a:moveTo>
                    <a:pt x="2" y="0"/>
                  </a:moveTo>
                  <a:cubicBezTo>
                    <a:pt x="2" y="0"/>
                    <a:pt x="3" y="0"/>
                    <a:pt x="3" y="0"/>
                  </a:cubicBezTo>
                  <a:cubicBezTo>
                    <a:pt x="3" y="0"/>
                    <a:pt x="2" y="0"/>
                    <a:pt x="2" y="0"/>
                  </a:cubicBezTo>
                  <a:moveTo>
                    <a:pt x="1" y="0"/>
                  </a:moveTo>
                  <a:cubicBezTo>
                    <a:pt x="1" y="0"/>
                    <a:pt x="0" y="0"/>
                    <a:pt x="0" y="0"/>
                  </a:cubicBezTo>
                  <a:cubicBezTo>
                    <a:pt x="1" y="0"/>
                    <a:pt x="1" y="0"/>
                    <a:pt x="1" y="0"/>
                  </a:cubicBezTo>
                  <a:cubicBezTo>
                    <a:pt x="1" y="0"/>
                    <a:pt x="2" y="0"/>
                    <a:pt x="2" y="0"/>
                  </a:cubicBezTo>
                  <a:cubicBezTo>
                    <a:pt x="2" y="0"/>
                    <a:pt x="1" y="0"/>
                    <a:pt x="1" y="0"/>
                  </a:cubicBezTo>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sp>
          <p:nvSpPr>
            <p:cNvPr id="382" name="Freeform 78"/>
            <p:cNvSpPr>
              <a:spLocks/>
            </p:cNvSpPr>
            <p:nvPr/>
          </p:nvSpPr>
          <p:spPr bwMode="auto">
            <a:xfrm>
              <a:off x="5721350" y="4548188"/>
              <a:ext cx="149225" cy="123825"/>
            </a:xfrm>
            <a:custGeom>
              <a:avLst/>
              <a:gdLst>
                <a:gd name="T0" fmla="*/ 50 w 85"/>
                <a:gd name="T1" fmla="*/ 0 h 71"/>
                <a:gd name="T2" fmla="*/ 49 w 85"/>
                <a:gd name="T3" fmla="*/ 0 h 71"/>
                <a:gd name="T4" fmla="*/ 25 w 85"/>
                <a:gd name="T5" fmla="*/ 10 h 71"/>
                <a:gd name="T6" fmla="*/ 0 w 85"/>
                <a:gd name="T7" fmla="*/ 35 h 71"/>
                <a:gd name="T8" fmla="*/ 25 w 85"/>
                <a:gd name="T9" fmla="*/ 60 h 71"/>
                <a:gd name="T10" fmla="*/ 49 w 85"/>
                <a:gd name="T11" fmla="*/ 71 h 71"/>
                <a:gd name="T12" fmla="*/ 50 w 85"/>
                <a:gd name="T13" fmla="*/ 71 h 71"/>
                <a:gd name="T14" fmla="*/ 53 w 85"/>
                <a:gd name="T15" fmla="*/ 70 h 71"/>
                <a:gd name="T16" fmla="*/ 61 w 85"/>
                <a:gd name="T17" fmla="*/ 68 h 71"/>
                <a:gd name="T18" fmla="*/ 62 w 85"/>
                <a:gd name="T19" fmla="*/ 68 h 71"/>
                <a:gd name="T20" fmla="*/ 62 w 85"/>
                <a:gd name="T21" fmla="*/ 68 h 71"/>
                <a:gd name="T22" fmla="*/ 62 w 85"/>
                <a:gd name="T23" fmla="*/ 68 h 71"/>
                <a:gd name="T24" fmla="*/ 62 w 85"/>
                <a:gd name="T25" fmla="*/ 68 h 71"/>
                <a:gd name="T26" fmla="*/ 82 w 85"/>
                <a:gd name="T27" fmla="*/ 48 h 71"/>
                <a:gd name="T28" fmla="*/ 82 w 85"/>
                <a:gd name="T29" fmla="*/ 48 h 71"/>
                <a:gd name="T30" fmla="*/ 82 w 85"/>
                <a:gd name="T31" fmla="*/ 48 h 71"/>
                <a:gd name="T32" fmla="*/ 82 w 85"/>
                <a:gd name="T33" fmla="*/ 48 h 71"/>
                <a:gd name="T34" fmla="*/ 83 w 85"/>
                <a:gd name="T35" fmla="*/ 48 h 71"/>
                <a:gd name="T36" fmla="*/ 85 w 85"/>
                <a:gd name="T37" fmla="*/ 37 h 71"/>
                <a:gd name="T38" fmla="*/ 85 w 85"/>
                <a:gd name="T39" fmla="*/ 37 h 71"/>
                <a:gd name="T40" fmla="*/ 85 w 85"/>
                <a:gd name="T41" fmla="*/ 37 h 71"/>
                <a:gd name="T42" fmla="*/ 85 w 85"/>
                <a:gd name="T43" fmla="*/ 37 h 71"/>
                <a:gd name="T44" fmla="*/ 85 w 85"/>
                <a:gd name="T45" fmla="*/ 37 h 71"/>
                <a:gd name="T46" fmla="*/ 85 w 85"/>
                <a:gd name="T47" fmla="*/ 35 h 71"/>
                <a:gd name="T48" fmla="*/ 85 w 85"/>
                <a:gd name="T49" fmla="*/ 33 h 71"/>
                <a:gd name="T50" fmla="*/ 85 w 85"/>
                <a:gd name="T51" fmla="*/ 33 h 71"/>
                <a:gd name="T52" fmla="*/ 85 w 85"/>
                <a:gd name="T53" fmla="*/ 33 h 71"/>
                <a:gd name="T54" fmla="*/ 85 w 85"/>
                <a:gd name="T55" fmla="*/ 33 h 71"/>
                <a:gd name="T56" fmla="*/ 85 w 85"/>
                <a:gd name="T57" fmla="*/ 33 h 71"/>
                <a:gd name="T58" fmla="*/ 83 w 85"/>
                <a:gd name="T59" fmla="*/ 23 h 71"/>
                <a:gd name="T60" fmla="*/ 83 w 85"/>
                <a:gd name="T61" fmla="*/ 23 h 71"/>
                <a:gd name="T62" fmla="*/ 83 w 85"/>
                <a:gd name="T63" fmla="*/ 23 h 71"/>
                <a:gd name="T64" fmla="*/ 83 w 85"/>
                <a:gd name="T65" fmla="*/ 23 h 71"/>
                <a:gd name="T66" fmla="*/ 83 w 85"/>
                <a:gd name="T67" fmla="*/ 23 h 71"/>
                <a:gd name="T68" fmla="*/ 75 w 85"/>
                <a:gd name="T69" fmla="*/ 11 h 71"/>
                <a:gd name="T70" fmla="*/ 75 w 85"/>
                <a:gd name="T71" fmla="*/ 11 h 71"/>
                <a:gd name="T72" fmla="*/ 75 w 85"/>
                <a:gd name="T73" fmla="*/ 11 h 71"/>
                <a:gd name="T74" fmla="*/ 75 w 85"/>
                <a:gd name="T75" fmla="*/ 11 h 71"/>
                <a:gd name="T76" fmla="*/ 75 w 85"/>
                <a:gd name="T77" fmla="*/ 11 h 71"/>
                <a:gd name="T78" fmla="*/ 75 w 85"/>
                <a:gd name="T79" fmla="*/ 10 h 71"/>
                <a:gd name="T80" fmla="*/ 75 w 85"/>
                <a:gd name="T81" fmla="*/ 10 h 71"/>
                <a:gd name="T82" fmla="*/ 74 w 85"/>
                <a:gd name="T83" fmla="*/ 10 h 71"/>
                <a:gd name="T84" fmla="*/ 74 w 85"/>
                <a:gd name="T85" fmla="*/ 10 h 71"/>
                <a:gd name="T86" fmla="*/ 74 w 85"/>
                <a:gd name="T87" fmla="*/ 10 h 71"/>
                <a:gd name="T88" fmla="*/ 74 w 85"/>
                <a:gd name="T89" fmla="*/ 10 h 71"/>
                <a:gd name="T90" fmla="*/ 74 w 85"/>
                <a:gd name="T91" fmla="*/ 9 h 71"/>
                <a:gd name="T92" fmla="*/ 74 w 85"/>
                <a:gd name="T93" fmla="*/ 9 h 71"/>
                <a:gd name="T94" fmla="*/ 74 w 85"/>
                <a:gd name="T95" fmla="*/ 9 h 71"/>
                <a:gd name="T96" fmla="*/ 63 w 85"/>
                <a:gd name="T97" fmla="*/ 2 h 71"/>
                <a:gd name="T98" fmla="*/ 63 w 85"/>
                <a:gd name="T99" fmla="*/ 2 h 71"/>
                <a:gd name="T100" fmla="*/ 63 w 85"/>
                <a:gd name="T101" fmla="*/ 2 h 71"/>
                <a:gd name="T102" fmla="*/ 63 w 85"/>
                <a:gd name="T103" fmla="*/ 2 h 71"/>
                <a:gd name="T104" fmla="*/ 62 w 85"/>
                <a:gd name="T105" fmla="*/ 2 h 71"/>
                <a:gd name="T106" fmla="*/ 52 w 85"/>
                <a:gd name="T107" fmla="*/ 0 h 71"/>
                <a:gd name="T108" fmla="*/ 52 w 85"/>
                <a:gd name="T109" fmla="*/ 0 h 71"/>
                <a:gd name="T110" fmla="*/ 52 w 85"/>
                <a:gd name="T111" fmla="*/ 0 h 71"/>
                <a:gd name="T112" fmla="*/ 51 w 85"/>
                <a:gd name="T113" fmla="*/ 0 h 71"/>
                <a:gd name="T114" fmla="*/ 51 w 85"/>
                <a:gd name="T115" fmla="*/ 0 h 71"/>
                <a:gd name="T116" fmla="*/ 50 w 85"/>
                <a:gd name="T1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71">
                  <a:moveTo>
                    <a:pt x="50" y="0"/>
                  </a:moveTo>
                  <a:cubicBezTo>
                    <a:pt x="49" y="0"/>
                    <a:pt x="49" y="0"/>
                    <a:pt x="49" y="0"/>
                  </a:cubicBezTo>
                  <a:cubicBezTo>
                    <a:pt x="40" y="0"/>
                    <a:pt x="31" y="3"/>
                    <a:pt x="25" y="10"/>
                  </a:cubicBezTo>
                  <a:cubicBezTo>
                    <a:pt x="0" y="35"/>
                    <a:pt x="0" y="35"/>
                    <a:pt x="0" y="35"/>
                  </a:cubicBezTo>
                  <a:cubicBezTo>
                    <a:pt x="25" y="60"/>
                    <a:pt x="25" y="60"/>
                    <a:pt x="25" y="60"/>
                  </a:cubicBezTo>
                  <a:cubicBezTo>
                    <a:pt x="31" y="67"/>
                    <a:pt x="40" y="70"/>
                    <a:pt x="49" y="71"/>
                  </a:cubicBezTo>
                  <a:cubicBezTo>
                    <a:pt x="50" y="71"/>
                    <a:pt x="50" y="71"/>
                    <a:pt x="50" y="71"/>
                  </a:cubicBezTo>
                  <a:cubicBezTo>
                    <a:pt x="51" y="71"/>
                    <a:pt x="52" y="70"/>
                    <a:pt x="53" y="70"/>
                  </a:cubicBezTo>
                  <a:cubicBezTo>
                    <a:pt x="56" y="70"/>
                    <a:pt x="59" y="69"/>
                    <a:pt x="61" y="68"/>
                  </a:cubicBezTo>
                  <a:cubicBezTo>
                    <a:pt x="61" y="68"/>
                    <a:pt x="61" y="68"/>
                    <a:pt x="62" y="68"/>
                  </a:cubicBezTo>
                  <a:cubicBezTo>
                    <a:pt x="62" y="68"/>
                    <a:pt x="62" y="68"/>
                    <a:pt x="62" y="68"/>
                  </a:cubicBezTo>
                  <a:cubicBezTo>
                    <a:pt x="62" y="68"/>
                    <a:pt x="62" y="68"/>
                    <a:pt x="62" y="68"/>
                  </a:cubicBezTo>
                  <a:cubicBezTo>
                    <a:pt x="62" y="68"/>
                    <a:pt x="62" y="68"/>
                    <a:pt x="62" y="68"/>
                  </a:cubicBezTo>
                  <a:cubicBezTo>
                    <a:pt x="71" y="65"/>
                    <a:pt x="79" y="58"/>
                    <a:pt x="82" y="48"/>
                  </a:cubicBezTo>
                  <a:cubicBezTo>
                    <a:pt x="82" y="48"/>
                    <a:pt x="82" y="48"/>
                    <a:pt x="82" y="48"/>
                  </a:cubicBezTo>
                  <a:cubicBezTo>
                    <a:pt x="82" y="48"/>
                    <a:pt x="82" y="48"/>
                    <a:pt x="82" y="48"/>
                  </a:cubicBezTo>
                  <a:cubicBezTo>
                    <a:pt x="82" y="48"/>
                    <a:pt x="82" y="48"/>
                    <a:pt x="82" y="48"/>
                  </a:cubicBezTo>
                  <a:cubicBezTo>
                    <a:pt x="83" y="48"/>
                    <a:pt x="83" y="48"/>
                    <a:pt x="83" y="48"/>
                  </a:cubicBezTo>
                  <a:cubicBezTo>
                    <a:pt x="84" y="45"/>
                    <a:pt x="85" y="41"/>
                    <a:pt x="85" y="37"/>
                  </a:cubicBezTo>
                  <a:cubicBezTo>
                    <a:pt x="85" y="37"/>
                    <a:pt x="85" y="37"/>
                    <a:pt x="85" y="37"/>
                  </a:cubicBezTo>
                  <a:cubicBezTo>
                    <a:pt x="85" y="37"/>
                    <a:pt x="85" y="37"/>
                    <a:pt x="85" y="37"/>
                  </a:cubicBezTo>
                  <a:cubicBezTo>
                    <a:pt x="85" y="37"/>
                    <a:pt x="85" y="37"/>
                    <a:pt x="85" y="37"/>
                  </a:cubicBezTo>
                  <a:cubicBezTo>
                    <a:pt x="85" y="37"/>
                    <a:pt x="85" y="37"/>
                    <a:pt x="85" y="37"/>
                  </a:cubicBezTo>
                  <a:cubicBezTo>
                    <a:pt x="85" y="36"/>
                    <a:pt x="85" y="36"/>
                    <a:pt x="85" y="35"/>
                  </a:cubicBezTo>
                  <a:cubicBezTo>
                    <a:pt x="85" y="35"/>
                    <a:pt x="85" y="34"/>
                    <a:pt x="85" y="33"/>
                  </a:cubicBezTo>
                  <a:cubicBezTo>
                    <a:pt x="85" y="33"/>
                    <a:pt x="85" y="33"/>
                    <a:pt x="85" y="33"/>
                  </a:cubicBezTo>
                  <a:cubicBezTo>
                    <a:pt x="85" y="33"/>
                    <a:pt x="85" y="33"/>
                    <a:pt x="85" y="33"/>
                  </a:cubicBezTo>
                  <a:cubicBezTo>
                    <a:pt x="85" y="33"/>
                    <a:pt x="85" y="33"/>
                    <a:pt x="85" y="33"/>
                  </a:cubicBezTo>
                  <a:cubicBezTo>
                    <a:pt x="85" y="33"/>
                    <a:pt x="85" y="33"/>
                    <a:pt x="85" y="33"/>
                  </a:cubicBezTo>
                  <a:cubicBezTo>
                    <a:pt x="85" y="29"/>
                    <a:pt x="84" y="26"/>
                    <a:pt x="83" y="23"/>
                  </a:cubicBezTo>
                  <a:cubicBezTo>
                    <a:pt x="83" y="23"/>
                    <a:pt x="83" y="23"/>
                    <a:pt x="83" y="23"/>
                  </a:cubicBezTo>
                  <a:cubicBezTo>
                    <a:pt x="83" y="23"/>
                    <a:pt x="83" y="23"/>
                    <a:pt x="83" y="23"/>
                  </a:cubicBezTo>
                  <a:cubicBezTo>
                    <a:pt x="83" y="23"/>
                    <a:pt x="83" y="23"/>
                    <a:pt x="83" y="23"/>
                  </a:cubicBezTo>
                  <a:cubicBezTo>
                    <a:pt x="83" y="23"/>
                    <a:pt x="83" y="23"/>
                    <a:pt x="83" y="23"/>
                  </a:cubicBezTo>
                  <a:cubicBezTo>
                    <a:pt x="81" y="18"/>
                    <a:pt x="78" y="14"/>
                    <a:pt x="75" y="11"/>
                  </a:cubicBezTo>
                  <a:cubicBezTo>
                    <a:pt x="75" y="11"/>
                    <a:pt x="75" y="11"/>
                    <a:pt x="75" y="11"/>
                  </a:cubicBezTo>
                  <a:cubicBezTo>
                    <a:pt x="75" y="11"/>
                    <a:pt x="75" y="11"/>
                    <a:pt x="75" y="11"/>
                  </a:cubicBezTo>
                  <a:cubicBezTo>
                    <a:pt x="75" y="11"/>
                    <a:pt x="75" y="11"/>
                    <a:pt x="75" y="11"/>
                  </a:cubicBezTo>
                  <a:cubicBezTo>
                    <a:pt x="75" y="11"/>
                    <a:pt x="75" y="11"/>
                    <a:pt x="75" y="11"/>
                  </a:cubicBezTo>
                  <a:cubicBezTo>
                    <a:pt x="75" y="11"/>
                    <a:pt x="75" y="10"/>
                    <a:pt x="75" y="10"/>
                  </a:cubicBezTo>
                  <a:cubicBezTo>
                    <a:pt x="75" y="10"/>
                    <a:pt x="75" y="10"/>
                    <a:pt x="75" y="10"/>
                  </a:cubicBezTo>
                  <a:cubicBezTo>
                    <a:pt x="74" y="10"/>
                    <a:pt x="74" y="10"/>
                    <a:pt x="74" y="10"/>
                  </a:cubicBezTo>
                  <a:cubicBezTo>
                    <a:pt x="74" y="10"/>
                    <a:pt x="74" y="10"/>
                    <a:pt x="74" y="10"/>
                  </a:cubicBezTo>
                  <a:cubicBezTo>
                    <a:pt x="74" y="10"/>
                    <a:pt x="74" y="10"/>
                    <a:pt x="74" y="10"/>
                  </a:cubicBezTo>
                  <a:cubicBezTo>
                    <a:pt x="74" y="10"/>
                    <a:pt x="74" y="10"/>
                    <a:pt x="74" y="10"/>
                  </a:cubicBezTo>
                  <a:cubicBezTo>
                    <a:pt x="74" y="10"/>
                    <a:pt x="74" y="9"/>
                    <a:pt x="74" y="9"/>
                  </a:cubicBezTo>
                  <a:cubicBezTo>
                    <a:pt x="74" y="9"/>
                    <a:pt x="74" y="9"/>
                    <a:pt x="74" y="9"/>
                  </a:cubicBezTo>
                  <a:cubicBezTo>
                    <a:pt x="74" y="9"/>
                    <a:pt x="74" y="9"/>
                    <a:pt x="74" y="9"/>
                  </a:cubicBezTo>
                  <a:cubicBezTo>
                    <a:pt x="71" y="6"/>
                    <a:pt x="67" y="4"/>
                    <a:pt x="63" y="2"/>
                  </a:cubicBezTo>
                  <a:cubicBezTo>
                    <a:pt x="63" y="2"/>
                    <a:pt x="63" y="2"/>
                    <a:pt x="63" y="2"/>
                  </a:cubicBezTo>
                  <a:cubicBezTo>
                    <a:pt x="63" y="2"/>
                    <a:pt x="63" y="2"/>
                    <a:pt x="63" y="2"/>
                  </a:cubicBezTo>
                  <a:cubicBezTo>
                    <a:pt x="63" y="2"/>
                    <a:pt x="63" y="2"/>
                    <a:pt x="63" y="2"/>
                  </a:cubicBezTo>
                  <a:cubicBezTo>
                    <a:pt x="62" y="2"/>
                    <a:pt x="62" y="2"/>
                    <a:pt x="62" y="2"/>
                  </a:cubicBezTo>
                  <a:cubicBezTo>
                    <a:pt x="59" y="1"/>
                    <a:pt x="55" y="0"/>
                    <a:pt x="52" y="0"/>
                  </a:cubicBezTo>
                  <a:cubicBezTo>
                    <a:pt x="52" y="0"/>
                    <a:pt x="52" y="0"/>
                    <a:pt x="52" y="0"/>
                  </a:cubicBezTo>
                  <a:cubicBezTo>
                    <a:pt x="52" y="0"/>
                    <a:pt x="52" y="0"/>
                    <a:pt x="52" y="0"/>
                  </a:cubicBezTo>
                  <a:cubicBezTo>
                    <a:pt x="52" y="0"/>
                    <a:pt x="51" y="0"/>
                    <a:pt x="51" y="0"/>
                  </a:cubicBezTo>
                  <a:cubicBezTo>
                    <a:pt x="51" y="0"/>
                    <a:pt x="51" y="0"/>
                    <a:pt x="51" y="0"/>
                  </a:cubicBezTo>
                  <a:cubicBezTo>
                    <a:pt x="51" y="0"/>
                    <a:pt x="50" y="0"/>
                    <a:pt x="50" y="0"/>
                  </a:cubicBezTo>
                </a:path>
              </a:pathLst>
            </a:custGeom>
            <a:solidFill>
              <a:srgbClr val="0066C5"/>
            </a:solidFill>
            <a:ln>
              <a:solidFill>
                <a:srgbClr val="0066C5"/>
              </a:solid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ndParaRPr>
            </a:p>
          </p:txBody>
        </p:sp>
      </p:grpSp>
      <p:sp>
        <p:nvSpPr>
          <p:cNvPr id="383" name="Rectangle 382">
            <a:extLst>
              <a:ext uri="{FF2B5EF4-FFF2-40B4-BE49-F238E27FC236}">
                <a16:creationId xmlns:a16="http://schemas.microsoft.com/office/drawing/2014/main" id="{36A664A7-4AEE-4412-9273-0BDE51137E05}"/>
              </a:ext>
            </a:extLst>
          </p:cNvPr>
          <p:cNvSpPr>
            <a:spLocks noChangeAspect="1"/>
          </p:cNvSpPr>
          <p:nvPr/>
        </p:nvSpPr>
        <p:spPr>
          <a:xfrm>
            <a:off x="701578" y="2135815"/>
            <a:ext cx="11009428" cy="3191823"/>
          </a:xfrm>
          <a:prstGeom prst="rect">
            <a:avLst/>
          </a:prstGeom>
          <a:solidFill>
            <a:srgbClr val="282828">
              <a:lumMod val="10000"/>
              <a:lumOff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pic>
        <p:nvPicPr>
          <p:cNvPr id="384" name="Picture 383">
            <a:extLst>
              <a:ext uri="{FF2B5EF4-FFF2-40B4-BE49-F238E27FC236}">
                <a16:creationId xmlns:a16="http://schemas.microsoft.com/office/drawing/2014/main" id="{C6B972C9-6C94-43B5-B2AA-43E01DEE6453}"/>
              </a:ext>
            </a:extLst>
          </p:cNvPr>
          <p:cNvPicPr>
            <a:picLocks noChangeAspect="1"/>
          </p:cNvPicPr>
          <p:nvPr/>
        </p:nvPicPr>
        <p:blipFill rotWithShape="1">
          <a:blip r:embed="rId4">
            <a:extLst>
              <a:ext uri="{28A0092B-C50C-407E-A947-70E740481C1C}">
                <a14:useLocalDpi xmlns:a14="http://schemas.microsoft.com/office/drawing/2010/main" val="0"/>
              </a:ext>
            </a:extLst>
          </a:blip>
          <a:srcRect l="868" t="293" r="868" b="1299"/>
          <a:stretch/>
        </p:blipFill>
        <p:spPr>
          <a:xfrm>
            <a:off x="3382332" y="2215754"/>
            <a:ext cx="2883800" cy="3031945"/>
          </a:xfrm>
          <a:prstGeom prst="rect">
            <a:avLst/>
          </a:prstGeom>
          <a:ln w="12700">
            <a:solidFill>
              <a:srgbClr val="282828">
                <a:lumMod val="10000"/>
                <a:lumOff val="90000"/>
              </a:srgbClr>
            </a:solidFill>
          </a:ln>
        </p:spPr>
      </p:pic>
      <p:sp>
        <p:nvSpPr>
          <p:cNvPr id="385" name="Rectangle 384">
            <a:extLst>
              <a:ext uri="{FF2B5EF4-FFF2-40B4-BE49-F238E27FC236}">
                <a16:creationId xmlns:a16="http://schemas.microsoft.com/office/drawing/2014/main" id="{CECDC7D2-AA70-44A5-8994-B8F7159E8123}"/>
              </a:ext>
            </a:extLst>
          </p:cNvPr>
          <p:cNvSpPr/>
          <p:nvPr/>
        </p:nvSpPr>
        <p:spPr>
          <a:xfrm>
            <a:off x="3416554" y="4816747"/>
            <a:ext cx="1505849" cy="331012"/>
          </a:xfrm>
          <a:prstGeom prst="rect">
            <a:avLst/>
          </a:prstGeom>
          <a:noFill/>
          <a:ln w="19050" cap="flat" cmpd="sng" algn="ctr">
            <a:solidFill>
              <a:srgbClr val="00BCE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386" name="TextBox 385">
            <a:extLst>
              <a:ext uri="{FF2B5EF4-FFF2-40B4-BE49-F238E27FC236}">
                <a16:creationId xmlns:a16="http://schemas.microsoft.com/office/drawing/2014/main" id="{D46FF098-53E2-4134-AD88-E07CB9498A27}"/>
              </a:ext>
            </a:extLst>
          </p:cNvPr>
          <p:cNvSpPr txBox="1"/>
          <p:nvPr/>
        </p:nvSpPr>
        <p:spPr>
          <a:xfrm>
            <a:off x="7083916" y="2482219"/>
            <a:ext cx="1450032" cy="346234"/>
          </a:xfrm>
          <a:prstGeom prst="roundRect">
            <a:avLst>
              <a:gd name="adj" fmla="val 50000"/>
            </a:avLst>
          </a:prstGeom>
          <a:solidFill>
            <a:srgbClr val="005073"/>
          </a:solidFill>
        </p:spPr>
        <p:txBody>
          <a:bodyPr wrap="square" lIns="121877" tIns="0" rIns="121877"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iscoSansTT ExtraLight" panose="020B0303020201020303" pitchFamily="34" charset="0"/>
              </a:rPr>
              <a:t>PX Grid</a:t>
            </a:r>
          </a:p>
        </p:txBody>
      </p:sp>
      <p:sp>
        <p:nvSpPr>
          <p:cNvPr id="387" name="TextBox 386">
            <a:extLst>
              <a:ext uri="{FF2B5EF4-FFF2-40B4-BE49-F238E27FC236}">
                <a16:creationId xmlns:a16="http://schemas.microsoft.com/office/drawing/2014/main" id="{E829387F-F135-4054-B43D-1F31EEFEA7C9}"/>
              </a:ext>
            </a:extLst>
          </p:cNvPr>
          <p:cNvSpPr txBox="1"/>
          <p:nvPr/>
        </p:nvSpPr>
        <p:spPr>
          <a:xfrm>
            <a:off x="9621402" y="2456252"/>
            <a:ext cx="1071127" cy="338554"/>
          </a:xfrm>
          <a:prstGeom prst="rect">
            <a:avLst/>
          </a:prstGeom>
          <a:noFill/>
        </p:spPr>
        <p:txBody>
          <a:bodyPr wrap="none" rtlCol="0">
            <a:spAutoFit/>
          </a:bodyPr>
          <a:lstStyle/>
          <a:p>
            <a:r>
              <a:rPr lang="en-US" sz="1600" dirty="0">
                <a:solidFill>
                  <a:srgbClr val="282828"/>
                </a:solidFill>
                <a:latin typeface="CiscoSansTT ExtraLight" panose="020B0303020201020303" pitchFamily="34" charset="0"/>
              </a:rPr>
              <a:t>Mitigation</a:t>
            </a:r>
          </a:p>
        </p:txBody>
      </p:sp>
      <p:grpSp>
        <p:nvGrpSpPr>
          <p:cNvPr id="388" name="Group 387">
            <a:extLst>
              <a:ext uri="{FF2B5EF4-FFF2-40B4-BE49-F238E27FC236}">
                <a16:creationId xmlns:a16="http://schemas.microsoft.com/office/drawing/2014/main" id="{5C056AD0-31F0-4C0B-9AC2-53C514ADAB87}"/>
              </a:ext>
            </a:extLst>
          </p:cNvPr>
          <p:cNvGrpSpPr/>
          <p:nvPr/>
        </p:nvGrpSpPr>
        <p:grpSpPr>
          <a:xfrm>
            <a:off x="9048782" y="2369027"/>
            <a:ext cx="572620" cy="572620"/>
            <a:chOff x="8012210" y="3370326"/>
            <a:chExt cx="429465" cy="429465"/>
          </a:xfrm>
        </p:grpSpPr>
        <p:sp>
          <p:nvSpPr>
            <p:cNvPr id="389" name="Oval 388">
              <a:extLst>
                <a:ext uri="{FF2B5EF4-FFF2-40B4-BE49-F238E27FC236}">
                  <a16:creationId xmlns:a16="http://schemas.microsoft.com/office/drawing/2014/main" id="{FA99F559-637C-4FAC-A87F-C7E5B7C94441}"/>
                </a:ext>
              </a:extLst>
            </p:cNvPr>
            <p:cNvSpPr/>
            <p:nvPr/>
          </p:nvSpPr>
          <p:spPr>
            <a:xfrm>
              <a:off x="8012210" y="3370326"/>
              <a:ext cx="429465" cy="429465"/>
            </a:xfrm>
            <a:prstGeom prst="ellipse">
              <a:avLst/>
            </a:prstGeom>
            <a:solidFill>
              <a:srgbClr val="005073"/>
            </a:solidFill>
            <a:ln w="9525" cap="flat" cmpd="sng" algn="ctr">
              <a:noFill/>
              <a:prstDash val="solid"/>
            </a:ln>
            <a:effectLst/>
          </p:spPr>
          <p:txBody>
            <a:bodyPr lIns="121909" tIns="60955" rIns="121909" bIns="60955" rtlCol="0" anchor="ctr"/>
            <a:lstStyle/>
            <a:p>
              <a:pPr marL="0" marR="0" lvl="0" indent="0" algn="ctr" defTabSz="121835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lumMod val="50000"/>
                  </a:srgbClr>
                </a:solidFill>
                <a:effectLst/>
                <a:uLnTx/>
                <a:uFillTx/>
                <a:latin typeface="CiscoSansTT ExtraLight" panose="020B0303020201020303" pitchFamily="34" charset="0"/>
              </a:endParaRPr>
            </a:p>
          </p:txBody>
        </p:sp>
        <p:sp>
          <p:nvSpPr>
            <p:cNvPr id="390" name="Freeform 7">
              <a:extLst>
                <a:ext uri="{FF2B5EF4-FFF2-40B4-BE49-F238E27FC236}">
                  <a16:creationId xmlns:a16="http://schemas.microsoft.com/office/drawing/2014/main" id="{DF119119-A7CB-498B-B9CE-0A892C3DC8B3}"/>
                </a:ext>
              </a:extLst>
            </p:cNvPr>
            <p:cNvSpPr>
              <a:spLocks noEditPoints="1"/>
            </p:cNvSpPr>
            <p:nvPr/>
          </p:nvSpPr>
          <p:spPr bwMode="auto">
            <a:xfrm>
              <a:off x="8114216" y="3460642"/>
              <a:ext cx="225452" cy="243376"/>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FFFFFF"/>
            </a:solidFill>
            <a:ln w="19050" cap="flat" cmpd="sng">
              <a:noFill/>
              <a:prstDash val="solid"/>
              <a:round/>
              <a:headEnd type="none" w="med" len="med"/>
              <a:tailEnd type="none" w="med" len="med"/>
            </a:ln>
            <a:effectLst/>
          </p:spPr>
          <p:txBody>
            <a:bodyPr lIns="91452" tIns="45727" rIns="91452" bIns="4572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panose="020B0303020201020303" pitchFamily="34" charset="0"/>
                <a:cs typeface="CiscoSansTT ExtraLight" panose="020B0303020201020303" pitchFamily="34" charset="0"/>
              </a:endParaRPr>
            </a:p>
          </p:txBody>
        </p:sp>
      </p:grpSp>
      <p:cxnSp>
        <p:nvCxnSpPr>
          <p:cNvPr id="391" name="Straight Connector 390">
            <a:extLst>
              <a:ext uri="{FF2B5EF4-FFF2-40B4-BE49-F238E27FC236}">
                <a16:creationId xmlns:a16="http://schemas.microsoft.com/office/drawing/2014/main" id="{F5A099F0-CFDC-4497-B357-A9F1C438C80E}"/>
              </a:ext>
            </a:extLst>
          </p:cNvPr>
          <p:cNvCxnSpPr>
            <a:cxnSpLocks/>
            <a:stCxn id="386" idx="3"/>
            <a:endCxn id="389" idx="2"/>
          </p:cNvCxnSpPr>
          <p:nvPr/>
        </p:nvCxnSpPr>
        <p:spPr>
          <a:xfrm>
            <a:off x="8533949" y="2655337"/>
            <a:ext cx="514833" cy="0"/>
          </a:xfrm>
          <a:prstGeom prst="line">
            <a:avLst/>
          </a:prstGeom>
          <a:noFill/>
          <a:ln w="19050" cap="flat" cmpd="sng" algn="ctr">
            <a:solidFill>
              <a:srgbClr val="005073"/>
            </a:solidFill>
            <a:prstDash val="sysDash"/>
            <a:tailEnd type="arrow" w="lg" len="med"/>
          </a:ln>
          <a:effectLst/>
        </p:spPr>
      </p:cxnSp>
      <p:sp>
        <p:nvSpPr>
          <p:cNvPr id="392" name="TextBox 391">
            <a:extLst>
              <a:ext uri="{FF2B5EF4-FFF2-40B4-BE49-F238E27FC236}">
                <a16:creationId xmlns:a16="http://schemas.microsoft.com/office/drawing/2014/main" id="{9F6C577B-38A2-43C0-8A83-EE20D86B8A22}"/>
              </a:ext>
            </a:extLst>
          </p:cNvPr>
          <p:cNvSpPr txBox="1"/>
          <p:nvPr/>
        </p:nvSpPr>
        <p:spPr>
          <a:xfrm>
            <a:off x="6848715" y="4797587"/>
            <a:ext cx="4901637" cy="338554"/>
          </a:xfrm>
          <a:prstGeom prst="rect">
            <a:avLst/>
          </a:prstGeom>
          <a:noFill/>
        </p:spPr>
        <p:txBody>
          <a:bodyPr wrap="square" rtlCol="0">
            <a:spAutoFit/>
          </a:bodyPr>
          <a:lstStyle>
            <a:defPPr>
              <a:defRPr lang="en-US"/>
            </a:defPPr>
            <a:lvl1pPr algn="ctr">
              <a:defRPr sz="1200">
                <a:solidFill>
                  <a:schemeClr val="accent1"/>
                </a:solidFill>
                <a:latin typeface="+mn-lt"/>
              </a:defRPr>
            </a:lvl1pPr>
          </a:lstStyle>
          <a:p>
            <a:pPr algn="l"/>
            <a:r>
              <a:rPr lang="en-US" sz="1600" dirty="0">
                <a:solidFill>
                  <a:srgbClr val="00BCEB"/>
                </a:solidFill>
                <a:latin typeface="CiscoSansTT ExtraLight"/>
              </a:rPr>
              <a:t>Quarantine or Unquarantine infected host</a:t>
            </a:r>
          </a:p>
        </p:txBody>
      </p:sp>
      <p:pic>
        <p:nvPicPr>
          <p:cNvPr id="393" name="Picture 392">
            <a:extLst>
              <a:ext uri="{FF2B5EF4-FFF2-40B4-BE49-F238E27FC236}">
                <a16:creationId xmlns:a16="http://schemas.microsoft.com/office/drawing/2014/main" id="{D7AAFA00-806B-4A63-B699-F002051B6B1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03735" y="2303141"/>
            <a:ext cx="572736" cy="572736"/>
          </a:xfrm>
          <a:prstGeom prst="rect">
            <a:avLst/>
          </a:prstGeom>
        </p:spPr>
      </p:pic>
      <p:pic>
        <p:nvPicPr>
          <p:cNvPr id="394" name="Picture 393">
            <a:extLst>
              <a:ext uri="{FF2B5EF4-FFF2-40B4-BE49-F238E27FC236}">
                <a16:creationId xmlns:a16="http://schemas.microsoft.com/office/drawing/2014/main" id="{ADFD3C63-D67A-4CFE-AA11-0EBBB319AC4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85303" y="3588069"/>
            <a:ext cx="609600" cy="609600"/>
          </a:xfrm>
          <a:prstGeom prst="rect">
            <a:avLst/>
          </a:prstGeom>
        </p:spPr>
      </p:pic>
      <p:sp>
        <p:nvSpPr>
          <p:cNvPr id="395" name="TextBox 394">
            <a:extLst>
              <a:ext uri="{FF2B5EF4-FFF2-40B4-BE49-F238E27FC236}">
                <a16:creationId xmlns:a16="http://schemas.microsoft.com/office/drawing/2014/main" id="{491E6080-634C-40EC-9666-B49DD372EE6D}"/>
              </a:ext>
            </a:extLst>
          </p:cNvPr>
          <p:cNvSpPr txBox="1"/>
          <p:nvPr/>
        </p:nvSpPr>
        <p:spPr>
          <a:xfrm>
            <a:off x="1143279" y="4878366"/>
            <a:ext cx="1293644" cy="338554"/>
          </a:xfrm>
          <a:prstGeom prst="rect">
            <a:avLst/>
          </a:prstGeom>
          <a:noFill/>
        </p:spPr>
        <p:txBody>
          <a:bodyPr wrap="square" rtlCol="0">
            <a:spAutoFit/>
          </a:bodyPr>
          <a:lstStyle/>
          <a:p>
            <a:pPr algn="ctr"/>
            <a:r>
              <a:rPr lang="en-US" sz="1600" dirty="0">
                <a:solidFill>
                  <a:srgbClr val="00BCEB"/>
                </a:solidFill>
                <a:latin typeface="CiscoSansTT ExtraLight"/>
              </a:rPr>
              <a:t>Context</a:t>
            </a:r>
          </a:p>
        </p:txBody>
      </p:sp>
      <p:grpSp>
        <p:nvGrpSpPr>
          <p:cNvPr id="396" name="Group 395">
            <a:extLst>
              <a:ext uri="{FF2B5EF4-FFF2-40B4-BE49-F238E27FC236}">
                <a16:creationId xmlns:a16="http://schemas.microsoft.com/office/drawing/2014/main" id="{B0D4B66F-5F0A-4A60-ABC9-B8E8A5DBE214}"/>
              </a:ext>
            </a:extLst>
          </p:cNvPr>
          <p:cNvGrpSpPr/>
          <p:nvPr/>
        </p:nvGrpSpPr>
        <p:grpSpPr>
          <a:xfrm rot="17328639">
            <a:off x="2425221" y="3786336"/>
            <a:ext cx="678993" cy="1206207"/>
            <a:chOff x="4067252" y="2305880"/>
            <a:chExt cx="551040" cy="1330259"/>
          </a:xfrm>
        </p:grpSpPr>
        <p:sp>
          <p:nvSpPr>
            <p:cNvPr id="397" name="Line 14">
              <a:extLst>
                <a:ext uri="{FF2B5EF4-FFF2-40B4-BE49-F238E27FC236}">
                  <a16:creationId xmlns:a16="http://schemas.microsoft.com/office/drawing/2014/main" id="{4E076508-0A8A-4EF3-B32E-A17E4F9034F0}"/>
                </a:ext>
              </a:extLst>
            </p:cNvPr>
            <p:cNvSpPr>
              <a:spLocks noChangeShapeType="1"/>
            </p:cNvSpPr>
            <p:nvPr/>
          </p:nvSpPr>
          <p:spPr bwMode="auto">
            <a:xfrm flipH="1" flipV="1">
              <a:off x="4067252" y="2305880"/>
              <a:ext cx="511717" cy="1234842"/>
            </a:xfrm>
            <a:prstGeom prst="line">
              <a:avLst/>
            </a:prstGeom>
            <a:noFill/>
            <a:ln w="19050">
              <a:solidFill>
                <a:srgbClr val="00BCEB"/>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sp>
          <p:nvSpPr>
            <p:cNvPr id="398" name="Oval 13">
              <a:extLst>
                <a:ext uri="{FF2B5EF4-FFF2-40B4-BE49-F238E27FC236}">
                  <a16:creationId xmlns:a16="http://schemas.microsoft.com/office/drawing/2014/main" id="{54359CAA-36C8-4E7D-98ED-85C4C4C2CD05}"/>
                </a:ext>
              </a:extLst>
            </p:cNvPr>
            <p:cNvSpPr>
              <a:spLocks noChangeArrowheads="1"/>
            </p:cNvSpPr>
            <p:nvPr/>
          </p:nvSpPr>
          <p:spPr bwMode="auto">
            <a:xfrm>
              <a:off x="4536642" y="3530108"/>
              <a:ext cx="81650" cy="106031"/>
            </a:xfrm>
            <a:prstGeom prst="ellipse">
              <a:avLst/>
            </a:prstGeom>
            <a:solidFill>
              <a:srgbClr val="FFFFFF"/>
            </a:solidFill>
            <a:ln w="19050">
              <a:solidFill>
                <a:srgbClr val="00BCEB"/>
              </a:solidFill>
              <a:round/>
              <a:headEnd/>
              <a:tailEnd/>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grpSp>
      <p:grpSp>
        <p:nvGrpSpPr>
          <p:cNvPr id="399" name="Group 398">
            <a:extLst>
              <a:ext uri="{FF2B5EF4-FFF2-40B4-BE49-F238E27FC236}">
                <a16:creationId xmlns:a16="http://schemas.microsoft.com/office/drawing/2014/main" id="{E56951F2-A9B0-4114-BBD6-4AE03DDC56B6}"/>
              </a:ext>
            </a:extLst>
          </p:cNvPr>
          <p:cNvGrpSpPr/>
          <p:nvPr/>
        </p:nvGrpSpPr>
        <p:grpSpPr>
          <a:xfrm rot="17328639">
            <a:off x="2635624" y="3291663"/>
            <a:ext cx="250299" cy="1360567"/>
            <a:chOff x="4415161" y="2135645"/>
            <a:chExt cx="203131" cy="1500494"/>
          </a:xfrm>
        </p:grpSpPr>
        <p:sp>
          <p:nvSpPr>
            <p:cNvPr id="400" name="Line 14">
              <a:extLst>
                <a:ext uri="{FF2B5EF4-FFF2-40B4-BE49-F238E27FC236}">
                  <a16:creationId xmlns:a16="http://schemas.microsoft.com/office/drawing/2014/main" id="{7F8911BE-9347-49E1-BAAE-C585279567E0}"/>
                </a:ext>
              </a:extLst>
            </p:cNvPr>
            <p:cNvSpPr>
              <a:spLocks noChangeShapeType="1"/>
            </p:cNvSpPr>
            <p:nvPr/>
          </p:nvSpPr>
          <p:spPr bwMode="auto">
            <a:xfrm flipH="1" flipV="1">
              <a:off x="4415161" y="2135645"/>
              <a:ext cx="163806" cy="1405078"/>
            </a:xfrm>
            <a:prstGeom prst="line">
              <a:avLst/>
            </a:prstGeom>
            <a:noFill/>
            <a:ln w="19050">
              <a:solidFill>
                <a:srgbClr val="00BCEB"/>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sp>
          <p:nvSpPr>
            <p:cNvPr id="401" name="Oval 13">
              <a:extLst>
                <a:ext uri="{FF2B5EF4-FFF2-40B4-BE49-F238E27FC236}">
                  <a16:creationId xmlns:a16="http://schemas.microsoft.com/office/drawing/2014/main" id="{208E1F17-481D-4FEB-9204-64C773B2618B}"/>
                </a:ext>
              </a:extLst>
            </p:cNvPr>
            <p:cNvSpPr>
              <a:spLocks noChangeArrowheads="1"/>
            </p:cNvSpPr>
            <p:nvPr/>
          </p:nvSpPr>
          <p:spPr bwMode="auto">
            <a:xfrm>
              <a:off x="4536642" y="3530108"/>
              <a:ext cx="81650" cy="106031"/>
            </a:xfrm>
            <a:prstGeom prst="ellipse">
              <a:avLst/>
            </a:prstGeom>
            <a:solidFill>
              <a:srgbClr val="FFFFFF"/>
            </a:solidFill>
            <a:ln w="19050">
              <a:solidFill>
                <a:srgbClr val="00BCEB"/>
              </a:solidFill>
              <a:round/>
              <a:headEnd/>
              <a:tailEnd/>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grpSp>
      <p:grpSp>
        <p:nvGrpSpPr>
          <p:cNvPr id="402" name="Group 401">
            <a:extLst>
              <a:ext uri="{FF2B5EF4-FFF2-40B4-BE49-F238E27FC236}">
                <a16:creationId xmlns:a16="http://schemas.microsoft.com/office/drawing/2014/main" id="{5307F69E-CED4-4D9F-B3E4-BB01441DE7FD}"/>
              </a:ext>
            </a:extLst>
          </p:cNvPr>
          <p:cNvGrpSpPr/>
          <p:nvPr/>
        </p:nvGrpSpPr>
        <p:grpSpPr>
          <a:xfrm rot="17328639">
            <a:off x="2655602" y="2800111"/>
            <a:ext cx="177913" cy="1472160"/>
            <a:chOff x="4536642" y="2012575"/>
            <a:chExt cx="144386" cy="1623564"/>
          </a:xfrm>
        </p:grpSpPr>
        <p:sp>
          <p:nvSpPr>
            <p:cNvPr id="403" name="Line 14">
              <a:extLst>
                <a:ext uri="{FF2B5EF4-FFF2-40B4-BE49-F238E27FC236}">
                  <a16:creationId xmlns:a16="http://schemas.microsoft.com/office/drawing/2014/main" id="{5D300319-034D-4C02-B109-64C7D162D700}"/>
                </a:ext>
              </a:extLst>
            </p:cNvPr>
            <p:cNvSpPr>
              <a:spLocks noChangeShapeType="1"/>
            </p:cNvSpPr>
            <p:nvPr/>
          </p:nvSpPr>
          <p:spPr bwMode="auto">
            <a:xfrm flipV="1">
              <a:off x="4578968" y="2012575"/>
              <a:ext cx="102060" cy="1528147"/>
            </a:xfrm>
            <a:prstGeom prst="line">
              <a:avLst/>
            </a:prstGeom>
            <a:noFill/>
            <a:ln w="19050">
              <a:solidFill>
                <a:srgbClr val="00BCEB"/>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sp>
          <p:nvSpPr>
            <p:cNvPr id="404" name="Oval 13">
              <a:extLst>
                <a:ext uri="{FF2B5EF4-FFF2-40B4-BE49-F238E27FC236}">
                  <a16:creationId xmlns:a16="http://schemas.microsoft.com/office/drawing/2014/main" id="{5209F6BD-B642-46C2-8C3A-7CDC299BDD7A}"/>
                </a:ext>
              </a:extLst>
            </p:cNvPr>
            <p:cNvSpPr>
              <a:spLocks noChangeArrowheads="1"/>
            </p:cNvSpPr>
            <p:nvPr/>
          </p:nvSpPr>
          <p:spPr bwMode="auto">
            <a:xfrm>
              <a:off x="4536642" y="3530108"/>
              <a:ext cx="81650" cy="106031"/>
            </a:xfrm>
            <a:prstGeom prst="ellipse">
              <a:avLst/>
            </a:prstGeom>
            <a:solidFill>
              <a:srgbClr val="FFFFFF"/>
            </a:solidFill>
            <a:ln w="19050">
              <a:solidFill>
                <a:srgbClr val="00BCEB"/>
              </a:solidFill>
              <a:round/>
              <a:headEnd/>
              <a:tailEnd/>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grpSp>
      <p:grpSp>
        <p:nvGrpSpPr>
          <p:cNvPr id="405" name="Group 404">
            <a:extLst>
              <a:ext uri="{FF2B5EF4-FFF2-40B4-BE49-F238E27FC236}">
                <a16:creationId xmlns:a16="http://schemas.microsoft.com/office/drawing/2014/main" id="{5A096144-8B0D-4FAB-825F-3633F436B204}"/>
              </a:ext>
            </a:extLst>
          </p:cNvPr>
          <p:cNvGrpSpPr/>
          <p:nvPr/>
        </p:nvGrpSpPr>
        <p:grpSpPr>
          <a:xfrm rot="17328639">
            <a:off x="2428006" y="2290483"/>
            <a:ext cx="594165" cy="1655071"/>
            <a:chOff x="4536642" y="1810853"/>
            <a:chExt cx="482198" cy="1825286"/>
          </a:xfrm>
        </p:grpSpPr>
        <p:sp>
          <p:nvSpPr>
            <p:cNvPr id="406" name="Line 14">
              <a:extLst>
                <a:ext uri="{FF2B5EF4-FFF2-40B4-BE49-F238E27FC236}">
                  <a16:creationId xmlns:a16="http://schemas.microsoft.com/office/drawing/2014/main" id="{190D1173-9FB7-4DF9-8A1B-6B0D649C528B}"/>
                </a:ext>
              </a:extLst>
            </p:cNvPr>
            <p:cNvSpPr>
              <a:spLocks noChangeShapeType="1"/>
            </p:cNvSpPr>
            <p:nvPr/>
          </p:nvSpPr>
          <p:spPr bwMode="auto">
            <a:xfrm flipV="1">
              <a:off x="4578967" y="1810853"/>
              <a:ext cx="439873" cy="1729869"/>
            </a:xfrm>
            <a:prstGeom prst="line">
              <a:avLst/>
            </a:prstGeom>
            <a:noFill/>
            <a:ln w="19050">
              <a:solidFill>
                <a:srgbClr val="00BCEB"/>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sp>
          <p:nvSpPr>
            <p:cNvPr id="407" name="Oval 13">
              <a:extLst>
                <a:ext uri="{FF2B5EF4-FFF2-40B4-BE49-F238E27FC236}">
                  <a16:creationId xmlns:a16="http://schemas.microsoft.com/office/drawing/2014/main" id="{01EA1FF8-3EF7-43EA-85D6-F55750CE794B}"/>
                </a:ext>
              </a:extLst>
            </p:cNvPr>
            <p:cNvSpPr>
              <a:spLocks noChangeArrowheads="1"/>
            </p:cNvSpPr>
            <p:nvPr/>
          </p:nvSpPr>
          <p:spPr bwMode="auto">
            <a:xfrm>
              <a:off x="4536642" y="3530108"/>
              <a:ext cx="81650" cy="106031"/>
            </a:xfrm>
            <a:prstGeom prst="ellipse">
              <a:avLst/>
            </a:prstGeom>
            <a:solidFill>
              <a:srgbClr val="FFFFFF"/>
            </a:solidFill>
            <a:ln w="19050">
              <a:solidFill>
                <a:srgbClr val="00BCEB"/>
              </a:solidFill>
              <a:round/>
              <a:headEnd/>
              <a:tailEnd/>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grpSp>
      <p:grpSp>
        <p:nvGrpSpPr>
          <p:cNvPr id="408" name="Group 407">
            <a:extLst>
              <a:ext uri="{FF2B5EF4-FFF2-40B4-BE49-F238E27FC236}">
                <a16:creationId xmlns:a16="http://schemas.microsoft.com/office/drawing/2014/main" id="{A3D10762-D85D-4B14-A990-4AC548173E3D}"/>
              </a:ext>
            </a:extLst>
          </p:cNvPr>
          <p:cNvGrpSpPr/>
          <p:nvPr/>
        </p:nvGrpSpPr>
        <p:grpSpPr>
          <a:xfrm>
            <a:off x="1483716" y="4245809"/>
            <a:ext cx="612773" cy="609600"/>
            <a:chOff x="836538" y="2856256"/>
            <a:chExt cx="459580" cy="457200"/>
          </a:xfrm>
        </p:grpSpPr>
        <p:sp>
          <p:nvSpPr>
            <p:cNvPr id="409" name="Freeform 44">
              <a:extLst>
                <a:ext uri="{FF2B5EF4-FFF2-40B4-BE49-F238E27FC236}">
                  <a16:creationId xmlns:a16="http://schemas.microsoft.com/office/drawing/2014/main" id="{235EF0F9-D006-49F2-96E9-E9B2C10C885F}"/>
                </a:ext>
              </a:extLst>
            </p:cNvPr>
            <p:cNvSpPr>
              <a:spLocks noChangeAspect="1"/>
            </p:cNvSpPr>
            <p:nvPr/>
          </p:nvSpPr>
          <p:spPr>
            <a:xfrm>
              <a:off x="836538" y="2856256"/>
              <a:ext cx="459580" cy="457200"/>
            </a:xfrm>
            <a:prstGeom prst="ellipse">
              <a:avLst/>
            </a:pr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ndParaRPr>
            </a:p>
          </p:txBody>
        </p:sp>
        <p:pic>
          <p:nvPicPr>
            <p:cNvPr id="410" name="Picture 409">
              <a:extLst>
                <a:ext uri="{FF2B5EF4-FFF2-40B4-BE49-F238E27FC236}">
                  <a16:creationId xmlns:a16="http://schemas.microsoft.com/office/drawing/2014/main" id="{8AFA4934-419F-4704-97AC-D5AA836209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1167" y="2909695"/>
              <a:ext cx="350323" cy="350323"/>
            </a:xfrm>
            <a:prstGeom prst="rect">
              <a:avLst/>
            </a:prstGeom>
          </p:spPr>
        </p:pic>
      </p:grpSp>
      <p:grpSp>
        <p:nvGrpSpPr>
          <p:cNvPr id="411" name="Group 410">
            <a:extLst>
              <a:ext uri="{FF2B5EF4-FFF2-40B4-BE49-F238E27FC236}">
                <a16:creationId xmlns:a16="http://schemas.microsoft.com/office/drawing/2014/main" id="{12A3A882-F2B7-43E5-A785-C0C4E94A6650}"/>
              </a:ext>
            </a:extLst>
          </p:cNvPr>
          <p:cNvGrpSpPr>
            <a:grpSpLocks noChangeAspect="1"/>
          </p:cNvGrpSpPr>
          <p:nvPr/>
        </p:nvGrpSpPr>
        <p:grpSpPr>
          <a:xfrm>
            <a:off x="1485303" y="2934559"/>
            <a:ext cx="609600" cy="606444"/>
            <a:chOff x="6942873" y="2005035"/>
            <a:chExt cx="625028" cy="621792"/>
          </a:xfrm>
        </p:grpSpPr>
        <p:sp>
          <p:nvSpPr>
            <p:cNvPr id="412" name="Freeform 44">
              <a:extLst>
                <a:ext uri="{FF2B5EF4-FFF2-40B4-BE49-F238E27FC236}">
                  <a16:creationId xmlns:a16="http://schemas.microsoft.com/office/drawing/2014/main" id="{832EDD23-E06B-4270-844C-90E3EA8D8F29}"/>
                </a:ext>
              </a:extLst>
            </p:cNvPr>
            <p:cNvSpPr/>
            <p:nvPr/>
          </p:nvSpPr>
          <p:spPr>
            <a:xfrm>
              <a:off x="6942873" y="2005035"/>
              <a:ext cx="625028" cy="621792"/>
            </a:xfrm>
            <a:prstGeom prst="ellipse">
              <a:avLst/>
            </a:pr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ndParaRPr>
            </a:p>
          </p:txBody>
        </p:sp>
        <p:grpSp>
          <p:nvGrpSpPr>
            <p:cNvPr id="413" name="Group 412">
              <a:extLst>
                <a:ext uri="{FF2B5EF4-FFF2-40B4-BE49-F238E27FC236}">
                  <a16:creationId xmlns:a16="http://schemas.microsoft.com/office/drawing/2014/main" id="{8957AE5A-57D5-4346-9563-035D936DDF8B}"/>
                </a:ext>
              </a:extLst>
            </p:cNvPr>
            <p:cNvGrpSpPr>
              <a:grpSpLocks noChangeAspect="1"/>
            </p:cNvGrpSpPr>
            <p:nvPr/>
          </p:nvGrpSpPr>
          <p:grpSpPr>
            <a:xfrm>
              <a:off x="7136819" y="2105614"/>
              <a:ext cx="237136" cy="420634"/>
              <a:chOff x="839748" y="3892512"/>
              <a:chExt cx="167995" cy="297991"/>
            </a:xfrm>
          </p:grpSpPr>
          <p:sp>
            <p:nvSpPr>
              <p:cNvPr id="414" name="Freeform 307">
                <a:extLst>
                  <a:ext uri="{FF2B5EF4-FFF2-40B4-BE49-F238E27FC236}">
                    <a16:creationId xmlns:a16="http://schemas.microsoft.com/office/drawing/2014/main" id="{1E238F90-4D64-442D-BF18-54D0C2812116}"/>
                  </a:ext>
                </a:extLst>
              </p:cNvPr>
              <p:cNvSpPr>
                <a:spLocks/>
              </p:cNvSpPr>
              <p:nvPr/>
            </p:nvSpPr>
            <p:spPr bwMode="auto">
              <a:xfrm>
                <a:off x="839748" y="3892512"/>
                <a:ext cx="167995" cy="297991"/>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ndParaRPr>
              </a:p>
            </p:txBody>
          </p:sp>
          <p:sp>
            <p:nvSpPr>
              <p:cNvPr id="415" name="Oval 308">
                <a:extLst>
                  <a:ext uri="{FF2B5EF4-FFF2-40B4-BE49-F238E27FC236}">
                    <a16:creationId xmlns:a16="http://schemas.microsoft.com/office/drawing/2014/main" id="{FA4773A7-4301-4EBF-9D07-AB687BA69C60}"/>
                  </a:ext>
                </a:extLst>
              </p:cNvPr>
              <p:cNvSpPr>
                <a:spLocks noChangeArrowheads="1"/>
              </p:cNvSpPr>
              <p:nvPr/>
            </p:nvSpPr>
            <p:spPr bwMode="auto">
              <a:xfrm>
                <a:off x="915746" y="4159501"/>
                <a:ext cx="18999" cy="18999"/>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ndParaRPr>
              </a:p>
            </p:txBody>
          </p:sp>
          <p:sp>
            <p:nvSpPr>
              <p:cNvPr id="416" name="Freeform 309">
                <a:extLst>
                  <a:ext uri="{FF2B5EF4-FFF2-40B4-BE49-F238E27FC236}">
                    <a16:creationId xmlns:a16="http://schemas.microsoft.com/office/drawing/2014/main" id="{196A58C9-A048-46EF-9C88-5F6011102F4A}"/>
                  </a:ext>
                </a:extLst>
              </p:cNvPr>
              <p:cNvSpPr>
                <a:spLocks/>
              </p:cNvSpPr>
              <p:nvPr/>
            </p:nvSpPr>
            <p:spPr bwMode="auto">
              <a:xfrm>
                <a:off x="905746" y="3909509"/>
                <a:ext cx="35999" cy="2000"/>
              </a:xfrm>
              <a:custGeom>
                <a:avLst/>
                <a:gdLst>
                  <a:gd name="T0" fmla="*/ 15 w 15"/>
                  <a:gd name="T1" fmla="*/ 1 h 1"/>
                  <a:gd name="T2" fmla="*/ 0 w 15"/>
                  <a:gd name="T3" fmla="*/ 1 h 1"/>
                  <a:gd name="T4" fmla="*/ 0 w 15"/>
                  <a:gd name="T5" fmla="*/ 1 h 1"/>
                  <a:gd name="T6" fmla="*/ 0 w 15"/>
                  <a:gd name="T7" fmla="*/ 0 h 1"/>
                  <a:gd name="T8" fmla="*/ 15 w 15"/>
                  <a:gd name="T9" fmla="*/ 0 h 1"/>
                  <a:gd name="T10" fmla="*/ 15 w 15"/>
                  <a:gd name="T11" fmla="*/ 1 h 1"/>
                  <a:gd name="T12" fmla="*/ 15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5" y="1"/>
                    </a:moveTo>
                    <a:cubicBezTo>
                      <a:pt x="0" y="1"/>
                      <a:pt x="0" y="1"/>
                      <a:pt x="0" y="1"/>
                    </a:cubicBezTo>
                    <a:cubicBezTo>
                      <a:pt x="0" y="1"/>
                      <a:pt x="0" y="1"/>
                      <a:pt x="0" y="1"/>
                    </a:cubicBezTo>
                    <a:cubicBezTo>
                      <a:pt x="0" y="0"/>
                      <a:pt x="0" y="0"/>
                      <a:pt x="0" y="0"/>
                    </a:cubicBezTo>
                    <a:cubicBezTo>
                      <a:pt x="15" y="0"/>
                      <a:pt x="15" y="0"/>
                      <a:pt x="15" y="0"/>
                    </a:cubicBezTo>
                    <a:cubicBezTo>
                      <a:pt x="15" y="0"/>
                      <a:pt x="15" y="0"/>
                      <a:pt x="15" y="1"/>
                    </a:cubicBezTo>
                    <a:cubicBezTo>
                      <a:pt x="15" y="1"/>
                      <a:pt x="15" y="1"/>
                      <a:pt x="15" y="1"/>
                    </a:cubicBez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ndParaRPr>
              </a:p>
            </p:txBody>
          </p:sp>
          <p:sp>
            <p:nvSpPr>
              <p:cNvPr id="417" name="Rectangle 310">
                <a:extLst>
                  <a:ext uri="{FF2B5EF4-FFF2-40B4-BE49-F238E27FC236}">
                    <a16:creationId xmlns:a16="http://schemas.microsoft.com/office/drawing/2014/main" id="{CEBF261C-8AAA-4440-BFDE-0A4F5CA63E4C}"/>
                  </a:ext>
                </a:extLst>
              </p:cNvPr>
              <p:cNvSpPr>
                <a:spLocks noChangeArrowheads="1"/>
              </p:cNvSpPr>
              <p:nvPr/>
            </p:nvSpPr>
            <p:spPr bwMode="auto">
              <a:xfrm>
                <a:off x="856747" y="3935508"/>
                <a:ext cx="133996" cy="205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ndParaRPr>
              </a:p>
            </p:txBody>
          </p:sp>
          <p:sp>
            <p:nvSpPr>
              <p:cNvPr id="418" name="Rectangle 311">
                <a:extLst>
                  <a:ext uri="{FF2B5EF4-FFF2-40B4-BE49-F238E27FC236}">
                    <a16:creationId xmlns:a16="http://schemas.microsoft.com/office/drawing/2014/main" id="{6558B607-FF10-4034-9B71-3FA073B3F727}"/>
                  </a:ext>
                </a:extLst>
              </p:cNvPr>
              <p:cNvSpPr>
                <a:spLocks noChangeArrowheads="1"/>
              </p:cNvSpPr>
              <p:nvPr/>
            </p:nvSpPr>
            <p:spPr bwMode="auto">
              <a:xfrm>
                <a:off x="856747" y="3935508"/>
                <a:ext cx="133996" cy="20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ndParaRPr>
              </a:p>
            </p:txBody>
          </p:sp>
        </p:grpSp>
      </p:grpSp>
      <p:grpSp>
        <p:nvGrpSpPr>
          <p:cNvPr id="419" name="Group 418">
            <a:extLst>
              <a:ext uri="{FF2B5EF4-FFF2-40B4-BE49-F238E27FC236}">
                <a16:creationId xmlns:a16="http://schemas.microsoft.com/office/drawing/2014/main" id="{8B63EA81-DA4C-4B52-9E1E-3A013E07AD2A}"/>
              </a:ext>
            </a:extLst>
          </p:cNvPr>
          <p:cNvGrpSpPr/>
          <p:nvPr/>
        </p:nvGrpSpPr>
        <p:grpSpPr>
          <a:xfrm>
            <a:off x="4871330" y="4926436"/>
            <a:ext cx="1977385" cy="100609"/>
            <a:chOff x="3653497" y="3378301"/>
            <a:chExt cx="1483039" cy="75457"/>
          </a:xfrm>
        </p:grpSpPr>
        <p:sp>
          <p:nvSpPr>
            <p:cNvPr id="420" name="Oval 13">
              <a:extLst>
                <a:ext uri="{FF2B5EF4-FFF2-40B4-BE49-F238E27FC236}">
                  <a16:creationId xmlns:a16="http://schemas.microsoft.com/office/drawing/2014/main" id="{DFFA69C6-8178-4FA6-AC96-FF1C0FA337C7}"/>
                </a:ext>
              </a:extLst>
            </p:cNvPr>
            <p:cNvSpPr>
              <a:spLocks noChangeArrowheads="1"/>
            </p:cNvSpPr>
            <p:nvPr/>
          </p:nvSpPr>
          <p:spPr bwMode="auto">
            <a:xfrm rot="5400000">
              <a:off x="3651822" y="3379976"/>
              <a:ext cx="75457" cy="72107"/>
            </a:xfrm>
            <a:prstGeom prst="ellipse">
              <a:avLst/>
            </a:prstGeom>
            <a:solidFill>
              <a:srgbClr val="FFFFFF"/>
            </a:solidFill>
            <a:ln w="19050">
              <a:solidFill>
                <a:srgbClr val="00BCEB"/>
              </a:solidFill>
              <a:round/>
              <a:headEnd/>
              <a:tailEnd/>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82828"/>
                </a:solidFill>
                <a:effectLst/>
                <a:uLnTx/>
                <a:uFillTx/>
                <a:latin typeface="CiscoSansTT ExtraLight"/>
              </a:endParaRPr>
            </a:p>
          </p:txBody>
        </p:sp>
        <p:cxnSp>
          <p:nvCxnSpPr>
            <p:cNvPr id="421" name="Straight Connector 54">
              <a:extLst>
                <a:ext uri="{FF2B5EF4-FFF2-40B4-BE49-F238E27FC236}">
                  <a16:creationId xmlns:a16="http://schemas.microsoft.com/office/drawing/2014/main" id="{8F02646B-0843-43D5-A45C-D9A68952A357}"/>
                </a:ext>
              </a:extLst>
            </p:cNvPr>
            <p:cNvCxnSpPr>
              <a:cxnSpLocks/>
              <a:stCxn id="420" idx="0"/>
              <a:endCxn id="392" idx="1"/>
            </p:cNvCxnSpPr>
            <p:nvPr/>
          </p:nvCxnSpPr>
          <p:spPr>
            <a:xfrm flipV="1">
              <a:off x="3725604" y="3401086"/>
              <a:ext cx="1410932" cy="14944"/>
            </a:xfrm>
            <a:prstGeom prst="straightConnector1">
              <a:avLst/>
            </a:prstGeom>
            <a:noFill/>
            <a:ln w="19050" cap="flat" cmpd="sng" algn="ctr">
              <a:solidFill>
                <a:srgbClr val="00BCEB"/>
              </a:solidFill>
              <a:prstDash val="solid"/>
            </a:ln>
            <a:effectLst/>
          </p:spPr>
        </p:cxnSp>
      </p:grpSp>
      <p:cxnSp>
        <p:nvCxnSpPr>
          <p:cNvPr id="422" name="Straight Arrow Connector 421">
            <a:extLst>
              <a:ext uri="{FF2B5EF4-FFF2-40B4-BE49-F238E27FC236}">
                <a16:creationId xmlns:a16="http://schemas.microsoft.com/office/drawing/2014/main" id="{C019AD1A-8633-4918-8958-1E3308185B71}"/>
              </a:ext>
            </a:extLst>
          </p:cNvPr>
          <p:cNvCxnSpPr>
            <a:cxnSpLocks/>
          </p:cNvCxnSpPr>
          <p:nvPr/>
        </p:nvCxnSpPr>
        <p:spPr>
          <a:xfrm flipV="1">
            <a:off x="7808932" y="2941646"/>
            <a:ext cx="0" cy="551859"/>
          </a:xfrm>
          <a:prstGeom prst="straightConnector1">
            <a:avLst/>
          </a:prstGeom>
          <a:noFill/>
          <a:ln w="19050" cap="flat" cmpd="sng" algn="ctr">
            <a:solidFill>
              <a:srgbClr val="005073"/>
            </a:solidFill>
            <a:prstDash val="solid"/>
            <a:headEnd type="arrow" w="lg" len="med"/>
            <a:tailEnd type="arrow" w="lg" len="med"/>
          </a:ln>
          <a:effectLst/>
        </p:spPr>
      </p:cxnSp>
      <p:grpSp>
        <p:nvGrpSpPr>
          <p:cNvPr id="423" name="Group 422">
            <a:extLst>
              <a:ext uri="{FF2B5EF4-FFF2-40B4-BE49-F238E27FC236}">
                <a16:creationId xmlns:a16="http://schemas.microsoft.com/office/drawing/2014/main" id="{25B4977D-EDFB-42BE-9BF3-30C3A217E590}"/>
              </a:ext>
            </a:extLst>
          </p:cNvPr>
          <p:cNvGrpSpPr/>
          <p:nvPr/>
        </p:nvGrpSpPr>
        <p:grpSpPr>
          <a:xfrm>
            <a:off x="8910224" y="3168307"/>
            <a:ext cx="1590267" cy="1489593"/>
            <a:chOff x="8014380" y="3634169"/>
            <a:chExt cx="1709540" cy="1601315"/>
          </a:xfrm>
        </p:grpSpPr>
        <p:grpSp>
          <p:nvGrpSpPr>
            <p:cNvPr id="424" name="Group 423">
              <a:extLst>
                <a:ext uri="{FF2B5EF4-FFF2-40B4-BE49-F238E27FC236}">
                  <a16:creationId xmlns:a16="http://schemas.microsoft.com/office/drawing/2014/main" id="{968AE804-970A-4365-AA3B-39C2CF1D348E}"/>
                </a:ext>
              </a:extLst>
            </p:cNvPr>
            <p:cNvGrpSpPr/>
            <p:nvPr/>
          </p:nvGrpSpPr>
          <p:grpSpPr>
            <a:xfrm>
              <a:off x="8610633" y="3634169"/>
              <a:ext cx="538408" cy="537161"/>
              <a:chOff x="6705101" y="4543607"/>
              <a:chExt cx="538408" cy="537161"/>
            </a:xfrm>
          </p:grpSpPr>
          <p:grpSp>
            <p:nvGrpSpPr>
              <p:cNvPr id="478" name="Group 477">
                <a:extLst>
                  <a:ext uri="{FF2B5EF4-FFF2-40B4-BE49-F238E27FC236}">
                    <a16:creationId xmlns:a16="http://schemas.microsoft.com/office/drawing/2014/main" id="{17D6CEAB-AC59-4B44-B5A5-676D1B1E5054}"/>
                  </a:ext>
                </a:extLst>
              </p:cNvPr>
              <p:cNvGrpSpPr>
                <a:grpSpLocks noChangeAspect="1"/>
              </p:cNvGrpSpPr>
              <p:nvPr/>
            </p:nvGrpSpPr>
            <p:grpSpPr>
              <a:xfrm>
                <a:off x="6705101" y="4543607"/>
                <a:ext cx="457200" cy="457200"/>
                <a:chOff x="8877358" y="2041000"/>
                <a:chExt cx="228600" cy="228600"/>
              </a:xfrm>
            </p:grpSpPr>
            <p:sp>
              <p:nvSpPr>
                <p:cNvPr id="482" name="Oval 481">
                  <a:extLst>
                    <a:ext uri="{FF2B5EF4-FFF2-40B4-BE49-F238E27FC236}">
                      <a16:creationId xmlns:a16="http://schemas.microsoft.com/office/drawing/2014/main" id="{85F501DB-46C4-40EF-9654-3771253B6EA8}"/>
                    </a:ext>
                  </a:extLst>
                </p:cNvPr>
                <p:cNvSpPr>
                  <a:spLocks noChangeAspect="1"/>
                </p:cNvSpPr>
                <p:nvPr/>
              </p:nvSpPr>
              <p:spPr>
                <a:xfrm>
                  <a:off x="8877358" y="2041000"/>
                  <a:ext cx="228600" cy="228600"/>
                </a:xfrm>
                <a:prstGeom prst="ellipse">
                  <a:avLst/>
                </a:prstGeom>
                <a:solidFill>
                  <a:srgbClr val="005073"/>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83" name="Freeform 84">
                  <a:extLst>
                    <a:ext uri="{FF2B5EF4-FFF2-40B4-BE49-F238E27FC236}">
                      <a16:creationId xmlns:a16="http://schemas.microsoft.com/office/drawing/2014/main" id="{E3ED1277-7B1D-4499-B6E0-BC2B71F084CB}"/>
                    </a:ext>
                  </a:extLst>
                </p:cNvPr>
                <p:cNvSpPr/>
                <p:nvPr/>
              </p:nvSpPr>
              <p:spPr>
                <a:xfrm rot="18900000">
                  <a:off x="8961752" y="2157566"/>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84" name="Freeform 85">
                  <a:extLst>
                    <a:ext uri="{FF2B5EF4-FFF2-40B4-BE49-F238E27FC236}">
                      <a16:creationId xmlns:a16="http://schemas.microsoft.com/office/drawing/2014/main" id="{5C8E838E-5DD3-43D1-8ED3-78A4D3E200C9}"/>
                    </a:ext>
                  </a:extLst>
                </p:cNvPr>
                <p:cNvSpPr/>
                <p:nvPr/>
              </p:nvSpPr>
              <p:spPr>
                <a:xfrm rot="8100000">
                  <a:off x="8961752" y="2093026"/>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479" name="Group 478">
                <a:extLst>
                  <a:ext uri="{FF2B5EF4-FFF2-40B4-BE49-F238E27FC236}">
                    <a16:creationId xmlns:a16="http://schemas.microsoft.com/office/drawing/2014/main" id="{CBBC6C5A-F904-486C-9F98-A0CA0819E111}"/>
                  </a:ext>
                </a:extLst>
              </p:cNvPr>
              <p:cNvGrpSpPr>
                <a:grpSpLocks noChangeAspect="1"/>
              </p:cNvGrpSpPr>
              <p:nvPr/>
            </p:nvGrpSpPr>
            <p:grpSpPr>
              <a:xfrm>
                <a:off x="7014909" y="4852168"/>
                <a:ext cx="228600" cy="228600"/>
                <a:chOff x="5392201" y="130511"/>
                <a:chExt cx="308293" cy="308293"/>
              </a:xfrm>
            </p:grpSpPr>
            <p:sp>
              <p:nvSpPr>
                <p:cNvPr id="480" name="Oval 479">
                  <a:extLst>
                    <a:ext uri="{FF2B5EF4-FFF2-40B4-BE49-F238E27FC236}">
                      <a16:creationId xmlns:a16="http://schemas.microsoft.com/office/drawing/2014/main" id="{79A18D58-F339-4346-9DB0-95A8B9FCE585}"/>
                    </a:ext>
                  </a:extLst>
                </p:cNvPr>
                <p:cNvSpPr/>
                <p:nvPr/>
              </p:nvSpPr>
              <p:spPr>
                <a:xfrm>
                  <a:off x="5392201" y="130511"/>
                  <a:ext cx="308293" cy="308293"/>
                </a:xfrm>
                <a:prstGeom prst="ellipse">
                  <a:avLst/>
                </a:prstGeom>
                <a:solidFill>
                  <a:srgbClr val="00BC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81" name="Freeform 82">
                  <a:extLst>
                    <a:ext uri="{FF2B5EF4-FFF2-40B4-BE49-F238E27FC236}">
                      <a16:creationId xmlns:a16="http://schemas.microsoft.com/office/drawing/2014/main" id="{414329B5-E902-47F4-91E9-264A628B9519}"/>
                    </a:ext>
                  </a:extLst>
                </p:cNvPr>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grpSp>
          <p:nvGrpSpPr>
            <p:cNvPr id="425" name="Group 424">
              <a:extLst>
                <a:ext uri="{FF2B5EF4-FFF2-40B4-BE49-F238E27FC236}">
                  <a16:creationId xmlns:a16="http://schemas.microsoft.com/office/drawing/2014/main" id="{C1A24EE4-C950-492C-9B17-ECC9180D3A30}"/>
                </a:ext>
              </a:extLst>
            </p:cNvPr>
            <p:cNvGrpSpPr/>
            <p:nvPr/>
          </p:nvGrpSpPr>
          <p:grpSpPr>
            <a:xfrm>
              <a:off x="8226092" y="4698323"/>
              <a:ext cx="534935" cy="537161"/>
              <a:chOff x="5169568" y="4543607"/>
              <a:chExt cx="534935" cy="537161"/>
            </a:xfrm>
          </p:grpSpPr>
          <p:grpSp>
            <p:nvGrpSpPr>
              <p:cNvPr id="469" name="Group 468">
                <a:extLst>
                  <a:ext uri="{FF2B5EF4-FFF2-40B4-BE49-F238E27FC236}">
                    <a16:creationId xmlns:a16="http://schemas.microsoft.com/office/drawing/2014/main" id="{1ABEC9A4-C0F2-478F-B4E3-6AB5B4F5DDDF}"/>
                  </a:ext>
                </a:extLst>
              </p:cNvPr>
              <p:cNvGrpSpPr>
                <a:grpSpLocks noChangeAspect="1"/>
              </p:cNvGrpSpPr>
              <p:nvPr/>
            </p:nvGrpSpPr>
            <p:grpSpPr>
              <a:xfrm>
                <a:off x="5169568" y="4543607"/>
                <a:ext cx="457200" cy="457200"/>
                <a:chOff x="8616848" y="2032276"/>
                <a:chExt cx="228600" cy="228600"/>
              </a:xfrm>
            </p:grpSpPr>
            <p:sp>
              <p:nvSpPr>
                <p:cNvPr id="473" name="Oval 472">
                  <a:extLst>
                    <a:ext uri="{FF2B5EF4-FFF2-40B4-BE49-F238E27FC236}">
                      <a16:creationId xmlns:a16="http://schemas.microsoft.com/office/drawing/2014/main" id="{F3DB3715-3363-47CE-8232-83BAA2B56D5A}"/>
                    </a:ext>
                  </a:extLst>
                </p:cNvPr>
                <p:cNvSpPr>
                  <a:spLocks noChangeAspect="1"/>
                </p:cNvSpPr>
                <p:nvPr/>
              </p:nvSpPr>
              <p:spPr>
                <a:xfrm>
                  <a:off x="8616848" y="2032276"/>
                  <a:ext cx="228600" cy="228600"/>
                </a:xfrm>
                <a:prstGeom prst="ellipse">
                  <a:avLst/>
                </a:prstGeom>
                <a:solidFill>
                  <a:srgbClr val="005073"/>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74" name="Freeform 92">
                  <a:extLst>
                    <a:ext uri="{FF2B5EF4-FFF2-40B4-BE49-F238E27FC236}">
                      <a16:creationId xmlns:a16="http://schemas.microsoft.com/office/drawing/2014/main" id="{C03CE9F2-7D36-40DC-BE4B-A5352C3BA8BA}"/>
                    </a:ext>
                  </a:extLst>
                </p:cNvPr>
                <p:cNvSpPr/>
                <p:nvPr/>
              </p:nvSpPr>
              <p:spPr>
                <a:xfrm rot="18900000">
                  <a:off x="8642924"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75" name="Freeform 93">
                  <a:extLst>
                    <a:ext uri="{FF2B5EF4-FFF2-40B4-BE49-F238E27FC236}">
                      <a16:creationId xmlns:a16="http://schemas.microsoft.com/office/drawing/2014/main" id="{E994CF45-CD2E-4262-8F90-733D4E1938A5}"/>
                    </a:ext>
                  </a:extLst>
                </p:cNvPr>
                <p:cNvSpPr/>
                <p:nvPr/>
              </p:nvSpPr>
              <p:spPr>
                <a:xfrm rot="8100000">
                  <a:off x="8759559" y="2117314"/>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76" name="Freeform 94">
                  <a:extLst>
                    <a:ext uri="{FF2B5EF4-FFF2-40B4-BE49-F238E27FC236}">
                      <a16:creationId xmlns:a16="http://schemas.microsoft.com/office/drawing/2014/main" id="{B6AF18BB-F4E0-496B-9229-EB4E166EFD69}"/>
                    </a:ext>
                  </a:extLst>
                </p:cNvPr>
                <p:cNvSpPr/>
                <p:nvPr/>
              </p:nvSpPr>
              <p:spPr>
                <a:xfrm rot="13500000">
                  <a:off x="8701242" y="2056385"/>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77" name="Freeform 95">
                  <a:extLst>
                    <a:ext uri="{FF2B5EF4-FFF2-40B4-BE49-F238E27FC236}">
                      <a16:creationId xmlns:a16="http://schemas.microsoft.com/office/drawing/2014/main" id="{3800E643-CB20-4CF7-AA7A-38EEB0B03084}"/>
                    </a:ext>
                  </a:extLst>
                </p:cNvPr>
                <p:cNvSpPr/>
                <p:nvPr/>
              </p:nvSpPr>
              <p:spPr>
                <a:xfrm rot="2700000">
                  <a:off x="8701242" y="2176760"/>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470" name="Group 469">
                <a:extLst>
                  <a:ext uri="{FF2B5EF4-FFF2-40B4-BE49-F238E27FC236}">
                    <a16:creationId xmlns:a16="http://schemas.microsoft.com/office/drawing/2014/main" id="{021712AF-8E0C-4DF6-BABA-65C75FA533C5}"/>
                  </a:ext>
                </a:extLst>
              </p:cNvPr>
              <p:cNvGrpSpPr>
                <a:grpSpLocks noChangeAspect="1"/>
              </p:cNvGrpSpPr>
              <p:nvPr/>
            </p:nvGrpSpPr>
            <p:grpSpPr>
              <a:xfrm>
                <a:off x="5475903" y="4852168"/>
                <a:ext cx="228600" cy="228600"/>
                <a:chOff x="5392201" y="130511"/>
                <a:chExt cx="308293" cy="308293"/>
              </a:xfrm>
            </p:grpSpPr>
            <p:sp>
              <p:nvSpPr>
                <p:cNvPr id="471" name="Oval 470">
                  <a:extLst>
                    <a:ext uri="{FF2B5EF4-FFF2-40B4-BE49-F238E27FC236}">
                      <a16:creationId xmlns:a16="http://schemas.microsoft.com/office/drawing/2014/main" id="{C38B38E2-8A62-4F44-895B-7B325388F108}"/>
                    </a:ext>
                  </a:extLst>
                </p:cNvPr>
                <p:cNvSpPr/>
                <p:nvPr/>
              </p:nvSpPr>
              <p:spPr>
                <a:xfrm>
                  <a:off x="5392201" y="130511"/>
                  <a:ext cx="308293" cy="308293"/>
                </a:xfrm>
                <a:prstGeom prst="ellipse">
                  <a:avLst/>
                </a:prstGeom>
                <a:solidFill>
                  <a:srgbClr val="00BC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72" name="Freeform 90">
                  <a:extLst>
                    <a:ext uri="{FF2B5EF4-FFF2-40B4-BE49-F238E27FC236}">
                      <a16:creationId xmlns:a16="http://schemas.microsoft.com/office/drawing/2014/main" id="{E1164405-A7F4-469A-82B1-3CE68EF60025}"/>
                    </a:ext>
                  </a:extLst>
                </p:cNvPr>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grpSp>
          <p:nvGrpSpPr>
            <p:cNvPr id="426" name="Group 425">
              <a:extLst>
                <a:ext uri="{FF2B5EF4-FFF2-40B4-BE49-F238E27FC236}">
                  <a16:creationId xmlns:a16="http://schemas.microsoft.com/office/drawing/2014/main" id="{672853D1-7940-424C-AB3B-1066BC26F2F7}"/>
                </a:ext>
              </a:extLst>
            </p:cNvPr>
            <p:cNvGrpSpPr/>
            <p:nvPr/>
          </p:nvGrpSpPr>
          <p:grpSpPr>
            <a:xfrm>
              <a:off x="9010185" y="4698323"/>
              <a:ext cx="535778" cy="537161"/>
              <a:chOff x="7428939" y="4231765"/>
              <a:chExt cx="535778" cy="537161"/>
            </a:xfrm>
          </p:grpSpPr>
          <p:grpSp>
            <p:nvGrpSpPr>
              <p:cNvPr id="442" name="Group 441">
                <a:extLst>
                  <a:ext uri="{FF2B5EF4-FFF2-40B4-BE49-F238E27FC236}">
                    <a16:creationId xmlns:a16="http://schemas.microsoft.com/office/drawing/2014/main" id="{EA6169A0-D00E-4F36-833D-72EBFCF87B24}"/>
                  </a:ext>
                </a:extLst>
              </p:cNvPr>
              <p:cNvGrpSpPr>
                <a:grpSpLocks noChangeAspect="1"/>
              </p:cNvGrpSpPr>
              <p:nvPr/>
            </p:nvGrpSpPr>
            <p:grpSpPr>
              <a:xfrm>
                <a:off x="7428939" y="4231765"/>
                <a:ext cx="455413" cy="457200"/>
                <a:chOff x="4214513" y="408427"/>
                <a:chExt cx="728663" cy="731520"/>
              </a:xfrm>
            </p:grpSpPr>
            <p:sp>
              <p:nvSpPr>
                <p:cNvPr id="446" name="Oval 263">
                  <a:extLst>
                    <a:ext uri="{FF2B5EF4-FFF2-40B4-BE49-F238E27FC236}">
                      <a16:creationId xmlns:a16="http://schemas.microsoft.com/office/drawing/2014/main" id="{3F0505F9-06A9-4A55-B8BC-175B40878755}"/>
                    </a:ext>
                  </a:extLst>
                </p:cNvPr>
                <p:cNvSpPr>
                  <a:spLocks/>
                </p:cNvSpPr>
                <p:nvPr/>
              </p:nvSpPr>
              <p:spPr bwMode="auto">
                <a:xfrm>
                  <a:off x="4214513" y="408427"/>
                  <a:ext cx="728663" cy="731520"/>
                </a:xfrm>
                <a:prstGeom prst="ellipse">
                  <a:avLst/>
                </a:prstGeom>
                <a:solidFill>
                  <a:srgbClr val="005073"/>
                </a:solidFill>
                <a:ln w="25400" cap="flat">
                  <a:noFill/>
                  <a:round/>
                  <a:headEnd type="none" w="med" len="med"/>
                  <a:tailEnd type="none" w="med" len="med"/>
                </a:ln>
                <a:effectLst/>
              </p:spPr>
              <p:txBody>
                <a:bodyPr lIns="0" tIns="0" rIns="0" bIns="0"/>
                <a:lstStyle/>
                <a:p>
                  <a:pPr marL="0" marR="0" lvl="0" indent="0" defTabSz="1219119" eaLnBrk="0" fontAlgn="auto" latinLnBrk="0" hangingPunct="0">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grpSp>
              <p:nvGrpSpPr>
                <p:cNvPr id="447" name="Group 157">
                  <a:extLst>
                    <a:ext uri="{FF2B5EF4-FFF2-40B4-BE49-F238E27FC236}">
                      <a16:creationId xmlns:a16="http://schemas.microsoft.com/office/drawing/2014/main" id="{66E04AAD-AC1B-4239-8E58-8BCE537020F6}"/>
                    </a:ext>
                  </a:extLst>
                </p:cNvPr>
                <p:cNvGrpSpPr>
                  <a:grpSpLocks noChangeAspect="1"/>
                </p:cNvGrpSpPr>
                <p:nvPr/>
              </p:nvGrpSpPr>
              <p:grpSpPr>
                <a:xfrm>
                  <a:off x="4346773" y="635225"/>
                  <a:ext cx="464142" cy="288013"/>
                  <a:chOff x="13636625" y="1373188"/>
                  <a:chExt cx="1330325" cy="825500"/>
                </a:xfrm>
                <a:solidFill>
                  <a:srgbClr val="FFFFFF"/>
                </a:solidFill>
              </p:grpSpPr>
              <p:sp>
                <p:nvSpPr>
                  <p:cNvPr id="448" name="Rectangle 447">
                    <a:extLst>
                      <a:ext uri="{FF2B5EF4-FFF2-40B4-BE49-F238E27FC236}">
                        <a16:creationId xmlns:a16="http://schemas.microsoft.com/office/drawing/2014/main" id="{B0E96680-841D-4AB5-AC3B-2248D093F80E}"/>
                      </a:ext>
                    </a:extLst>
                  </p:cNvPr>
                  <p:cNvSpPr>
                    <a:spLocks noChangeArrowheads="1"/>
                  </p:cNvSpPr>
                  <p:nvPr/>
                </p:nvSpPr>
                <p:spPr bwMode="auto">
                  <a:xfrm>
                    <a:off x="1363662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49" name="Rectangle 448">
                    <a:extLst>
                      <a:ext uri="{FF2B5EF4-FFF2-40B4-BE49-F238E27FC236}">
                        <a16:creationId xmlns:a16="http://schemas.microsoft.com/office/drawing/2014/main" id="{A4EB90A0-0212-4FAA-8729-2DCB0203C30D}"/>
                      </a:ext>
                    </a:extLst>
                  </p:cNvPr>
                  <p:cNvSpPr>
                    <a:spLocks noChangeArrowheads="1"/>
                  </p:cNvSpPr>
                  <p:nvPr/>
                </p:nvSpPr>
                <p:spPr bwMode="auto">
                  <a:xfrm>
                    <a:off x="1410017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0" name="Rectangle 449">
                    <a:extLst>
                      <a:ext uri="{FF2B5EF4-FFF2-40B4-BE49-F238E27FC236}">
                        <a16:creationId xmlns:a16="http://schemas.microsoft.com/office/drawing/2014/main" id="{DE3D7F57-DA94-4E4C-9BD3-F6E04BA6E939}"/>
                      </a:ext>
                    </a:extLst>
                  </p:cNvPr>
                  <p:cNvSpPr>
                    <a:spLocks noChangeArrowheads="1"/>
                  </p:cNvSpPr>
                  <p:nvPr/>
                </p:nvSpPr>
                <p:spPr bwMode="auto">
                  <a:xfrm>
                    <a:off x="14560550"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1" name="Rectangle 450">
                    <a:extLst>
                      <a:ext uri="{FF2B5EF4-FFF2-40B4-BE49-F238E27FC236}">
                        <a16:creationId xmlns:a16="http://schemas.microsoft.com/office/drawing/2014/main" id="{B4217B45-F13B-4803-BD42-6C14A401D077}"/>
                      </a:ext>
                    </a:extLst>
                  </p:cNvPr>
                  <p:cNvSpPr>
                    <a:spLocks noChangeArrowheads="1"/>
                  </p:cNvSpPr>
                  <p:nvPr/>
                </p:nvSpPr>
                <p:spPr bwMode="auto">
                  <a:xfrm>
                    <a:off x="13868400"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2" name="Rectangle 451">
                    <a:extLst>
                      <a:ext uri="{FF2B5EF4-FFF2-40B4-BE49-F238E27FC236}">
                        <a16:creationId xmlns:a16="http://schemas.microsoft.com/office/drawing/2014/main" id="{27ED00DE-88A0-4218-A3CF-E5DA2CB49282}"/>
                      </a:ext>
                    </a:extLst>
                  </p:cNvPr>
                  <p:cNvSpPr>
                    <a:spLocks noChangeArrowheads="1"/>
                  </p:cNvSpPr>
                  <p:nvPr/>
                </p:nvSpPr>
                <p:spPr bwMode="auto">
                  <a:xfrm>
                    <a:off x="14328775"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3" name="Rectangle 452">
                    <a:extLst>
                      <a:ext uri="{FF2B5EF4-FFF2-40B4-BE49-F238E27FC236}">
                        <a16:creationId xmlns:a16="http://schemas.microsoft.com/office/drawing/2014/main" id="{7480D373-2026-4D78-81A6-D6586150864C}"/>
                      </a:ext>
                    </a:extLst>
                  </p:cNvPr>
                  <p:cNvSpPr>
                    <a:spLocks noChangeArrowheads="1"/>
                  </p:cNvSpPr>
                  <p:nvPr/>
                </p:nvSpPr>
                <p:spPr bwMode="auto">
                  <a:xfrm>
                    <a:off x="136366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4" name="Rectangle 453">
                    <a:extLst>
                      <a:ext uri="{FF2B5EF4-FFF2-40B4-BE49-F238E27FC236}">
                        <a16:creationId xmlns:a16="http://schemas.microsoft.com/office/drawing/2014/main" id="{CADC4B62-3260-41EF-922B-5AC24E725496}"/>
                      </a:ext>
                    </a:extLst>
                  </p:cNvPr>
                  <p:cNvSpPr>
                    <a:spLocks noChangeArrowheads="1"/>
                  </p:cNvSpPr>
                  <p:nvPr/>
                </p:nvSpPr>
                <p:spPr bwMode="auto">
                  <a:xfrm>
                    <a:off x="147923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5" name="Rectangle 454">
                    <a:extLst>
                      <a:ext uri="{FF2B5EF4-FFF2-40B4-BE49-F238E27FC236}">
                        <a16:creationId xmlns:a16="http://schemas.microsoft.com/office/drawing/2014/main" id="{CBADBB7D-E07A-4F7D-8E5C-19B93C072D51}"/>
                      </a:ext>
                    </a:extLst>
                  </p:cNvPr>
                  <p:cNvSpPr>
                    <a:spLocks noChangeArrowheads="1"/>
                  </p:cNvSpPr>
                  <p:nvPr/>
                </p:nvSpPr>
                <p:spPr bwMode="auto">
                  <a:xfrm>
                    <a:off x="1363662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6" name="Rectangle 455">
                    <a:extLst>
                      <a:ext uri="{FF2B5EF4-FFF2-40B4-BE49-F238E27FC236}">
                        <a16:creationId xmlns:a16="http://schemas.microsoft.com/office/drawing/2014/main" id="{0C8F9941-8DD6-4760-89D6-6601B7055C08}"/>
                      </a:ext>
                    </a:extLst>
                  </p:cNvPr>
                  <p:cNvSpPr>
                    <a:spLocks noChangeArrowheads="1"/>
                  </p:cNvSpPr>
                  <p:nvPr/>
                </p:nvSpPr>
                <p:spPr bwMode="auto">
                  <a:xfrm>
                    <a:off x="1410017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7" name="Rectangle 456">
                    <a:extLst>
                      <a:ext uri="{FF2B5EF4-FFF2-40B4-BE49-F238E27FC236}">
                        <a16:creationId xmlns:a16="http://schemas.microsoft.com/office/drawing/2014/main" id="{B416132D-ACF2-4986-A92D-3F9A3CC39882}"/>
                      </a:ext>
                    </a:extLst>
                  </p:cNvPr>
                  <p:cNvSpPr>
                    <a:spLocks noChangeArrowheads="1"/>
                  </p:cNvSpPr>
                  <p:nvPr/>
                </p:nvSpPr>
                <p:spPr bwMode="auto">
                  <a:xfrm>
                    <a:off x="14560550"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8" name="Rectangle 457">
                    <a:extLst>
                      <a:ext uri="{FF2B5EF4-FFF2-40B4-BE49-F238E27FC236}">
                        <a16:creationId xmlns:a16="http://schemas.microsoft.com/office/drawing/2014/main" id="{B6E304A6-4106-4863-9314-720528E3DD3C}"/>
                      </a:ext>
                    </a:extLst>
                  </p:cNvPr>
                  <p:cNvSpPr>
                    <a:spLocks noChangeArrowheads="1"/>
                  </p:cNvSpPr>
                  <p:nvPr/>
                </p:nvSpPr>
                <p:spPr bwMode="auto">
                  <a:xfrm>
                    <a:off x="13868400"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59" name="Rectangle 458">
                    <a:extLst>
                      <a:ext uri="{FF2B5EF4-FFF2-40B4-BE49-F238E27FC236}">
                        <a16:creationId xmlns:a16="http://schemas.microsoft.com/office/drawing/2014/main" id="{721E7C4E-88B7-4A6E-9082-060BE46AA115}"/>
                      </a:ext>
                    </a:extLst>
                  </p:cNvPr>
                  <p:cNvSpPr>
                    <a:spLocks noChangeArrowheads="1"/>
                  </p:cNvSpPr>
                  <p:nvPr/>
                </p:nvSpPr>
                <p:spPr bwMode="auto">
                  <a:xfrm>
                    <a:off x="14328775"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0" name="Rectangle 459">
                    <a:extLst>
                      <a:ext uri="{FF2B5EF4-FFF2-40B4-BE49-F238E27FC236}">
                        <a16:creationId xmlns:a16="http://schemas.microsoft.com/office/drawing/2014/main" id="{C4DA28D0-67B6-4248-8169-36135F64CBA6}"/>
                      </a:ext>
                    </a:extLst>
                  </p:cNvPr>
                  <p:cNvSpPr>
                    <a:spLocks noChangeArrowheads="1"/>
                  </p:cNvSpPr>
                  <p:nvPr/>
                </p:nvSpPr>
                <p:spPr bwMode="auto">
                  <a:xfrm>
                    <a:off x="136366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1" name="Rectangle 460">
                    <a:extLst>
                      <a:ext uri="{FF2B5EF4-FFF2-40B4-BE49-F238E27FC236}">
                        <a16:creationId xmlns:a16="http://schemas.microsoft.com/office/drawing/2014/main" id="{F382B8AC-2A57-45B1-BC61-77ADD1AF9D33}"/>
                      </a:ext>
                    </a:extLst>
                  </p:cNvPr>
                  <p:cNvSpPr>
                    <a:spLocks noChangeArrowheads="1"/>
                  </p:cNvSpPr>
                  <p:nvPr/>
                </p:nvSpPr>
                <p:spPr bwMode="auto">
                  <a:xfrm>
                    <a:off x="147923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2" name="Rectangle 461">
                    <a:extLst>
                      <a:ext uri="{FF2B5EF4-FFF2-40B4-BE49-F238E27FC236}">
                        <a16:creationId xmlns:a16="http://schemas.microsoft.com/office/drawing/2014/main" id="{739636EF-2D90-4F33-A858-F0F63C29A7E8}"/>
                      </a:ext>
                    </a:extLst>
                  </p:cNvPr>
                  <p:cNvSpPr>
                    <a:spLocks noChangeArrowheads="1"/>
                  </p:cNvSpPr>
                  <p:nvPr/>
                </p:nvSpPr>
                <p:spPr bwMode="auto">
                  <a:xfrm>
                    <a:off x="1363662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3" name="Rectangle 462">
                    <a:extLst>
                      <a:ext uri="{FF2B5EF4-FFF2-40B4-BE49-F238E27FC236}">
                        <a16:creationId xmlns:a16="http://schemas.microsoft.com/office/drawing/2014/main" id="{2B1960C1-05DD-4F02-BEE8-A18A53FE22E5}"/>
                      </a:ext>
                    </a:extLst>
                  </p:cNvPr>
                  <p:cNvSpPr>
                    <a:spLocks noChangeArrowheads="1"/>
                  </p:cNvSpPr>
                  <p:nvPr/>
                </p:nvSpPr>
                <p:spPr bwMode="auto">
                  <a:xfrm>
                    <a:off x="1410017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4" name="Rectangle 463">
                    <a:extLst>
                      <a:ext uri="{FF2B5EF4-FFF2-40B4-BE49-F238E27FC236}">
                        <a16:creationId xmlns:a16="http://schemas.microsoft.com/office/drawing/2014/main" id="{47445496-13A8-4D88-8E4A-4788AC2F1381}"/>
                      </a:ext>
                    </a:extLst>
                  </p:cNvPr>
                  <p:cNvSpPr>
                    <a:spLocks noChangeArrowheads="1"/>
                  </p:cNvSpPr>
                  <p:nvPr/>
                </p:nvSpPr>
                <p:spPr bwMode="auto">
                  <a:xfrm>
                    <a:off x="14560550"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5" name="Rectangle 464">
                    <a:extLst>
                      <a:ext uri="{FF2B5EF4-FFF2-40B4-BE49-F238E27FC236}">
                        <a16:creationId xmlns:a16="http://schemas.microsoft.com/office/drawing/2014/main" id="{1947A2B1-FAEF-40C7-AA25-0A345C7F49CC}"/>
                      </a:ext>
                    </a:extLst>
                  </p:cNvPr>
                  <p:cNvSpPr>
                    <a:spLocks noChangeArrowheads="1"/>
                  </p:cNvSpPr>
                  <p:nvPr/>
                </p:nvSpPr>
                <p:spPr bwMode="auto">
                  <a:xfrm>
                    <a:off x="13868400" y="2106613"/>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6" name="Rectangle 465">
                    <a:extLst>
                      <a:ext uri="{FF2B5EF4-FFF2-40B4-BE49-F238E27FC236}">
                        <a16:creationId xmlns:a16="http://schemas.microsoft.com/office/drawing/2014/main" id="{2CEC8A15-D9E9-495F-BAE6-53687735044E}"/>
                      </a:ext>
                    </a:extLst>
                  </p:cNvPr>
                  <p:cNvSpPr>
                    <a:spLocks noChangeArrowheads="1"/>
                  </p:cNvSpPr>
                  <p:nvPr/>
                </p:nvSpPr>
                <p:spPr bwMode="auto">
                  <a:xfrm>
                    <a:off x="14328775" y="2106613"/>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7" name="Rectangle 466">
                    <a:extLst>
                      <a:ext uri="{FF2B5EF4-FFF2-40B4-BE49-F238E27FC236}">
                        <a16:creationId xmlns:a16="http://schemas.microsoft.com/office/drawing/2014/main" id="{EB1562D3-0478-4014-9288-E48600FBEBEB}"/>
                      </a:ext>
                    </a:extLst>
                  </p:cNvPr>
                  <p:cNvSpPr>
                    <a:spLocks noChangeArrowheads="1"/>
                  </p:cNvSpPr>
                  <p:nvPr/>
                </p:nvSpPr>
                <p:spPr bwMode="auto">
                  <a:xfrm>
                    <a:off x="13636625" y="2106613"/>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sp>
                <p:nvSpPr>
                  <p:cNvPr id="468" name="Rectangle 467">
                    <a:extLst>
                      <a:ext uri="{FF2B5EF4-FFF2-40B4-BE49-F238E27FC236}">
                        <a16:creationId xmlns:a16="http://schemas.microsoft.com/office/drawing/2014/main" id="{59245921-EB86-4635-9EF1-96BE6AE1C370}"/>
                      </a:ext>
                    </a:extLst>
                  </p:cNvPr>
                  <p:cNvSpPr>
                    <a:spLocks noChangeArrowheads="1"/>
                  </p:cNvSpPr>
                  <p:nvPr/>
                </p:nvSpPr>
                <p:spPr bwMode="auto">
                  <a:xfrm>
                    <a:off x="14792325" y="2106613"/>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marL="0" marR="0" lvl="0" indent="0" defTabSz="15866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26F"/>
                      </a:solidFill>
                      <a:effectLst/>
                      <a:uLnTx/>
                      <a:uFillTx/>
                      <a:latin typeface="CiscoSansTT ExtraLight" panose="020B0303020201020303" pitchFamily="34" charset="0"/>
                    </a:endParaRPr>
                  </a:p>
                </p:txBody>
              </p:sp>
            </p:grpSp>
          </p:grpSp>
          <p:grpSp>
            <p:nvGrpSpPr>
              <p:cNvPr id="443" name="Group 442">
                <a:extLst>
                  <a:ext uri="{FF2B5EF4-FFF2-40B4-BE49-F238E27FC236}">
                    <a16:creationId xmlns:a16="http://schemas.microsoft.com/office/drawing/2014/main" id="{63AF47FE-2AD4-4F7F-985C-63628548EBBE}"/>
                  </a:ext>
                </a:extLst>
              </p:cNvPr>
              <p:cNvGrpSpPr>
                <a:grpSpLocks noChangeAspect="1"/>
              </p:cNvGrpSpPr>
              <p:nvPr/>
            </p:nvGrpSpPr>
            <p:grpSpPr>
              <a:xfrm>
                <a:off x="7736117" y="4540326"/>
                <a:ext cx="228600" cy="228600"/>
                <a:chOff x="5392201" y="130511"/>
                <a:chExt cx="308293" cy="308293"/>
              </a:xfrm>
            </p:grpSpPr>
            <p:sp>
              <p:nvSpPr>
                <p:cNvPr id="444" name="Oval 443">
                  <a:extLst>
                    <a:ext uri="{FF2B5EF4-FFF2-40B4-BE49-F238E27FC236}">
                      <a16:creationId xmlns:a16="http://schemas.microsoft.com/office/drawing/2014/main" id="{710774D8-1E03-47B3-B1DB-18D15720AB36}"/>
                    </a:ext>
                  </a:extLst>
                </p:cNvPr>
                <p:cNvSpPr/>
                <p:nvPr/>
              </p:nvSpPr>
              <p:spPr>
                <a:xfrm>
                  <a:off x="5392201" y="130511"/>
                  <a:ext cx="308293" cy="308293"/>
                </a:xfrm>
                <a:prstGeom prst="ellipse">
                  <a:avLst/>
                </a:prstGeom>
                <a:solidFill>
                  <a:srgbClr val="00BC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45" name="Freeform 100">
                  <a:extLst>
                    <a:ext uri="{FF2B5EF4-FFF2-40B4-BE49-F238E27FC236}">
                      <a16:creationId xmlns:a16="http://schemas.microsoft.com/office/drawing/2014/main" id="{B04DCC4F-0200-4A7B-A466-53FC6E727358}"/>
                    </a:ext>
                  </a:extLst>
                </p:cNvPr>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pic>
          <p:nvPicPr>
            <p:cNvPr id="427" name="Picture 426">
              <a:extLst>
                <a:ext uri="{FF2B5EF4-FFF2-40B4-BE49-F238E27FC236}">
                  <a16:creationId xmlns:a16="http://schemas.microsoft.com/office/drawing/2014/main" id="{352E9369-D0DD-4010-91A1-A2EF2AFFA1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8383" y="4210074"/>
              <a:ext cx="457200" cy="457200"/>
            </a:xfrm>
            <a:prstGeom prst="rect">
              <a:avLst/>
            </a:prstGeom>
          </p:spPr>
        </p:pic>
        <p:grpSp>
          <p:nvGrpSpPr>
            <p:cNvPr id="428" name="Group 427">
              <a:extLst>
                <a:ext uri="{FF2B5EF4-FFF2-40B4-BE49-F238E27FC236}">
                  <a16:creationId xmlns:a16="http://schemas.microsoft.com/office/drawing/2014/main" id="{9D331F10-6FEB-42BC-B9BB-690B5C7EF6F4}"/>
                </a:ext>
              </a:extLst>
            </p:cNvPr>
            <p:cNvGrpSpPr/>
            <p:nvPr/>
          </p:nvGrpSpPr>
          <p:grpSpPr>
            <a:xfrm>
              <a:off x="9192052" y="4114280"/>
              <a:ext cx="531868" cy="545740"/>
              <a:chOff x="6975596" y="3045813"/>
              <a:chExt cx="531868" cy="545740"/>
            </a:xfrm>
          </p:grpSpPr>
          <p:grpSp>
            <p:nvGrpSpPr>
              <p:cNvPr id="436" name="Group 435">
                <a:extLst>
                  <a:ext uri="{FF2B5EF4-FFF2-40B4-BE49-F238E27FC236}">
                    <a16:creationId xmlns:a16="http://schemas.microsoft.com/office/drawing/2014/main" id="{DC8C471D-E3EA-401D-B897-AB4D12FECAF4}"/>
                  </a:ext>
                </a:extLst>
              </p:cNvPr>
              <p:cNvGrpSpPr>
                <a:grpSpLocks noChangeAspect="1"/>
              </p:cNvGrpSpPr>
              <p:nvPr/>
            </p:nvGrpSpPr>
            <p:grpSpPr>
              <a:xfrm>
                <a:off x="6975596" y="3045813"/>
                <a:ext cx="457200" cy="457200"/>
                <a:chOff x="3830714" y="3919990"/>
                <a:chExt cx="473632" cy="473632"/>
              </a:xfrm>
            </p:grpSpPr>
            <p:sp>
              <p:nvSpPr>
                <p:cNvPr id="440" name="Oval 439">
                  <a:extLst>
                    <a:ext uri="{FF2B5EF4-FFF2-40B4-BE49-F238E27FC236}">
                      <a16:creationId xmlns:a16="http://schemas.microsoft.com/office/drawing/2014/main" id="{6753FC3B-CC6C-4DA5-B14E-9D9886B15FB7}"/>
                    </a:ext>
                  </a:extLst>
                </p:cNvPr>
                <p:cNvSpPr/>
                <p:nvPr/>
              </p:nvSpPr>
              <p:spPr>
                <a:xfrm>
                  <a:off x="3830714" y="3919990"/>
                  <a:ext cx="473632" cy="473632"/>
                </a:xfrm>
                <a:prstGeom prst="ellipse">
                  <a:avLst/>
                </a:prstGeom>
                <a:solidFill>
                  <a:srgbClr val="005073"/>
                </a:solidFill>
                <a:ln w="9525" cap="flat" cmpd="sng" algn="ctr">
                  <a:noFill/>
                  <a:prstDash val="solid"/>
                </a:ln>
                <a:effectLst/>
              </p:spPr>
              <p:txBody>
                <a:bodyPr lIns="121909" tIns="60955" rIns="121909" bIns="60955" rtlCol="0" anchor="ctr"/>
                <a:lstStyle/>
                <a:p>
                  <a:pPr marL="0" marR="0" lvl="0" indent="0" algn="ctr" defTabSz="121835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lumMod val="50000"/>
                      </a:srgbClr>
                    </a:solidFill>
                    <a:effectLst/>
                    <a:uLnTx/>
                    <a:uFillTx/>
                    <a:latin typeface="CiscoSansTT ExtraLight" panose="020B0303020201020303" pitchFamily="34" charset="0"/>
                  </a:endParaRPr>
                </a:p>
              </p:txBody>
            </p:sp>
            <p:pic>
              <p:nvPicPr>
                <p:cNvPr id="441" name="Picture 440" descr="whiteparts.ai">
                  <a:extLst>
                    <a:ext uri="{FF2B5EF4-FFF2-40B4-BE49-F238E27FC236}">
                      <a16:creationId xmlns:a16="http://schemas.microsoft.com/office/drawing/2014/main" id="{73DB8AC6-3DB3-4BD5-AF86-ECF356CB9206}"/>
                    </a:ext>
                  </a:extLst>
                </p:cNvPr>
                <p:cNvPicPr>
                  <a:picLocks noChangeAspect="1"/>
                </p:cNvPicPr>
                <p:nvPr/>
              </p:nvPicPr>
              <p:blipFill>
                <a:blip r:embed="rId9" cstate="print">
                  <a:extLst>
                    <a:ext uri="{28A0092B-C50C-407E-A947-70E740481C1C}">
                      <a14:useLocalDpi xmlns:a14="http://schemas.microsoft.com/office/drawing/2010/main"/>
                    </a:ext>
                  </a:extLst>
                </a:blip>
                <a:srcRect l="32551" t="36693" r="59517" b="59350"/>
                <a:stretch>
                  <a:fillRect/>
                </a:stretch>
              </p:blipFill>
              <p:spPr>
                <a:xfrm>
                  <a:off x="3887352" y="4047975"/>
                  <a:ext cx="360356" cy="232607"/>
                </a:xfrm>
                <a:prstGeom prst="rect">
                  <a:avLst/>
                </a:prstGeom>
                <a:ln>
                  <a:noFill/>
                </a:ln>
                <a:effectLst/>
              </p:spPr>
            </p:pic>
          </p:grpSp>
          <p:grpSp>
            <p:nvGrpSpPr>
              <p:cNvPr id="437" name="Group 436">
                <a:extLst>
                  <a:ext uri="{FF2B5EF4-FFF2-40B4-BE49-F238E27FC236}">
                    <a16:creationId xmlns:a16="http://schemas.microsoft.com/office/drawing/2014/main" id="{569DBE89-6A49-4A70-8019-E3505A77617E}"/>
                  </a:ext>
                </a:extLst>
              </p:cNvPr>
              <p:cNvGrpSpPr>
                <a:grpSpLocks noChangeAspect="1"/>
              </p:cNvGrpSpPr>
              <p:nvPr/>
            </p:nvGrpSpPr>
            <p:grpSpPr>
              <a:xfrm>
                <a:off x="7278864" y="3362953"/>
                <a:ext cx="228600" cy="228600"/>
                <a:chOff x="5392201" y="130511"/>
                <a:chExt cx="308293" cy="308293"/>
              </a:xfrm>
            </p:grpSpPr>
            <p:sp>
              <p:nvSpPr>
                <p:cNvPr id="438" name="Oval 437">
                  <a:extLst>
                    <a:ext uri="{FF2B5EF4-FFF2-40B4-BE49-F238E27FC236}">
                      <a16:creationId xmlns:a16="http://schemas.microsoft.com/office/drawing/2014/main" id="{B26D1D0E-F45C-4429-B217-1D487536ED6D}"/>
                    </a:ext>
                  </a:extLst>
                </p:cNvPr>
                <p:cNvSpPr/>
                <p:nvPr/>
              </p:nvSpPr>
              <p:spPr>
                <a:xfrm>
                  <a:off x="5392201" y="130511"/>
                  <a:ext cx="308293" cy="308293"/>
                </a:xfrm>
                <a:prstGeom prst="ellipse">
                  <a:avLst/>
                </a:prstGeom>
                <a:solidFill>
                  <a:srgbClr val="00BC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39" name="Freeform 139">
                  <a:extLst>
                    <a:ext uri="{FF2B5EF4-FFF2-40B4-BE49-F238E27FC236}">
                      <a16:creationId xmlns:a16="http://schemas.microsoft.com/office/drawing/2014/main" id="{6F8A8E49-3D59-496F-806D-C0206E008BB8}"/>
                    </a:ext>
                  </a:extLst>
                </p:cNvPr>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grpSp>
          <p:nvGrpSpPr>
            <p:cNvPr id="429" name="Group 428">
              <a:extLst>
                <a:ext uri="{FF2B5EF4-FFF2-40B4-BE49-F238E27FC236}">
                  <a16:creationId xmlns:a16="http://schemas.microsoft.com/office/drawing/2014/main" id="{A2A1D2AB-0F1C-4F91-9A75-E55892A85150}"/>
                </a:ext>
              </a:extLst>
            </p:cNvPr>
            <p:cNvGrpSpPr/>
            <p:nvPr/>
          </p:nvGrpSpPr>
          <p:grpSpPr>
            <a:xfrm>
              <a:off x="8014380" y="4114280"/>
              <a:ext cx="531065" cy="537161"/>
              <a:chOff x="5852108" y="3045813"/>
              <a:chExt cx="531065" cy="537161"/>
            </a:xfrm>
          </p:grpSpPr>
          <p:grpSp>
            <p:nvGrpSpPr>
              <p:cNvPr id="430" name="Group 429">
                <a:extLst>
                  <a:ext uri="{FF2B5EF4-FFF2-40B4-BE49-F238E27FC236}">
                    <a16:creationId xmlns:a16="http://schemas.microsoft.com/office/drawing/2014/main" id="{3BDA5BC2-EFAE-40EE-975A-1AE9A56B3594}"/>
                  </a:ext>
                </a:extLst>
              </p:cNvPr>
              <p:cNvGrpSpPr>
                <a:grpSpLocks noChangeAspect="1"/>
              </p:cNvGrpSpPr>
              <p:nvPr/>
            </p:nvGrpSpPr>
            <p:grpSpPr>
              <a:xfrm>
                <a:off x="5852108" y="3045813"/>
                <a:ext cx="457200" cy="457200"/>
                <a:chOff x="2990774" y="3919990"/>
                <a:chExt cx="473632" cy="473632"/>
              </a:xfrm>
            </p:grpSpPr>
            <p:sp>
              <p:nvSpPr>
                <p:cNvPr id="434" name="Oval 433">
                  <a:extLst>
                    <a:ext uri="{FF2B5EF4-FFF2-40B4-BE49-F238E27FC236}">
                      <a16:creationId xmlns:a16="http://schemas.microsoft.com/office/drawing/2014/main" id="{4922DE69-F149-416D-8580-00500AF9FF14}"/>
                    </a:ext>
                  </a:extLst>
                </p:cNvPr>
                <p:cNvSpPr/>
                <p:nvPr/>
              </p:nvSpPr>
              <p:spPr>
                <a:xfrm>
                  <a:off x="2990774" y="3919990"/>
                  <a:ext cx="473632" cy="473632"/>
                </a:xfrm>
                <a:prstGeom prst="ellipse">
                  <a:avLst/>
                </a:prstGeom>
                <a:solidFill>
                  <a:srgbClr val="005073"/>
                </a:solidFill>
                <a:ln w="9525" cap="flat" cmpd="sng" algn="ctr">
                  <a:noFill/>
                  <a:prstDash val="solid"/>
                </a:ln>
                <a:effectLst/>
              </p:spPr>
              <p:txBody>
                <a:bodyPr lIns="121909" tIns="60955" rIns="121909" bIns="60955" rtlCol="0" anchor="ctr"/>
                <a:lstStyle/>
                <a:p>
                  <a:pPr marL="0" marR="0" lvl="0" indent="0" algn="ctr" defTabSz="121835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lumMod val="50000"/>
                      </a:srgbClr>
                    </a:solidFill>
                    <a:effectLst/>
                    <a:uLnTx/>
                    <a:uFillTx/>
                    <a:latin typeface="CiscoSansTT ExtraLight" panose="020B0303020201020303" pitchFamily="34" charset="0"/>
                  </a:endParaRPr>
                </a:p>
              </p:txBody>
            </p:sp>
            <p:sp>
              <p:nvSpPr>
                <p:cNvPr id="435" name="Freeform 37">
                  <a:extLst>
                    <a:ext uri="{FF2B5EF4-FFF2-40B4-BE49-F238E27FC236}">
                      <a16:creationId xmlns:a16="http://schemas.microsoft.com/office/drawing/2014/main" id="{D6D8CB95-0187-4C8D-9257-0CA1B66DB1CC}"/>
                    </a:ext>
                  </a:extLst>
                </p:cNvPr>
                <p:cNvSpPr>
                  <a:spLocks noChangeAspect="1"/>
                </p:cNvSpPr>
                <p:nvPr/>
              </p:nvSpPr>
              <p:spPr bwMode="auto">
                <a:xfrm>
                  <a:off x="3088592" y="4031047"/>
                  <a:ext cx="277996" cy="251518"/>
                </a:xfrm>
                <a:custGeom>
                  <a:avLst/>
                  <a:gdLst>
                    <a:gd name="T0" fmla="*/ 1265 w 1477"/>
                    <a:gd name="T1" fmla="*/ 956 h 1336"/>
                    <a:gd name="T2" fmla="*/ 1265 w 1477"/>
                    <a:gd name="T3" fmla="*/ 640 h 1336"/>
                    <a:gd name="T4" fmla="*/ 781 w 1477"/>
                    <a:gd name="T5" fmla="*/ 640 h 1336"/>
                    <a:gd name="T6" fmla="*/ 781 w 1477"/>
                    <a:gd name="T7" fmla="*/ 380 h 1336"/>
                    <a:gd name="T8" fmla="*/ 993 w 1477"/>
                    <a:gd name="T9" fmla="*/ 380 h 1336"/>
                    <a:gd name="T10" fmla="*/ 993 w 1477"/>
                    <a:gd name="T11" fmla="*/ 0 h 1336"/>
                    <a:gd name="T12" fmla="*/ 483 w 1477"/>
                    <a:gd name="T13" fmla="*/ 0 h 1336"/>
                    <a:gd name="T14" fmla="*/ 483 w 1477"/>
                    <a:gd name="T15" fmla="*/ 380 h 1336"/>
                    <a:gd name="T16" fmla="*/ 707 w 1477"/>
                    <a:gd name="T17" fmla="*/ 380 h 1336"/>
                    <a:gd name="T18" fmla="*/ 707 w 1477"/>
                    <a:gd name="T19" fmla="*/ 640 h 1336"/>
                    <a:gd name="T20" fmla="*/ 224 w 1477"/>
                    <a:gd name="T21" fmla="*/ 640 h 1336"/>
                    <a:gd name="T22" fmla="*/ 224 w 1477"/>
                    <a:gd name="T23" fmla="*/ 956 h 1336"/>
                    <a:gd name="T24" fmla="*/ 0 w 1477"/>
                    <a:gd name="T25" fmla="*/ 956 h 1336"/>
                    <a:gd name="T26" fmla="*/ 0 w 1477"/>
                    <a:gd name="T27" fmla="*/ 1336 h 1336"/>
                    <a:gd name="T28" fmla="*/ 522 w 1477"/>
                    <a:gd name="T29" fmla="*/ 1336 h 1336"/>
                    <a:gd name="T30" fmla="*/ 522 w 1477"/>
                    <a:gd name="T31" fmla="*/ 956 h 1336"/>
                    <a:gd name="T32" fmla="*/ 298 w 1477"/>
                    <a:gd name="T33" fmla="*/ 956 h 1336"/>
                    <a:gd name="T34" fmla="*/ 298 w 1477"/>
                    <a:gd name="T35" fmla="*/ 715 h 1336"/>
                    <a:gd name="T36" fmla="*/ 1190 w 1477"/>
                    <a:gd name="T37" fmla="*/ 715 h 1336"/>
                    <a:gd name="T38" fmla="*/ 1190 w 1477"/>
                    <a:gd name="T39" fmla="*/ 956 h 1336"/>
                    <a:gd name="T40" fmla="*/ 966 w 1477"/>
                    <a:gd name="T41" fmla="*/ 956 h 1336"/>
                    <a:gd name="T42" fmla="*/ 966 w 1477"/>
                    <a:gd name="T43" fmla="*/ 1336 h 1336"/>
                    <a:gd name="T44" fmla="*/ 1477 w 1477"/>
                    <a:gd name="T45" fmla="*/ 1336 h 1336"/>
                    <a:gd name="T46" fmla="*/ 1477 w 1477"/>
                    <a:gd name="T47" fmla="*/ 956 h 1336"/>
                    <a:gd name="T48" fmla="*/ 1265 w 1477"/>
                    <a:gd name="T49" fmla="*/ 956 h 1336"/>
                    <a:gd name="T50" fmla="*/ 1265 w 1477"/>
                    <a:gd name="T51" fmla="*/ 956 h 1336"/>
                    <a:gd name="T52" fmla="*/ 1265 w 1477"/>
                    <a:gd name="T53" fmla="*/ 9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7" h="1336">
                      <a:moveTo>
                        <a:pt x="1265" y="956"/>
                      </a:moveTo>
                      <a:lnTo>
                        <a:pt x="1265" y="640"/>
                      </a:lnTo>
                      <a:lnTo>
                        <a:pt x="781" y="640"/>
                      </a:lnTo>
                      <a:lnTo>
                        <a:pt x="781" y="380"/>
                      </a:lnTo>
                      <a:lnTo>
                        <a:pt x="993" y="380"/>
                      </a:lnTo>
                      <a:lnTo>
                        <a:pt x="993" y="0"/>
                      </a:lnTo>
                      <a:lnTo>
                        <a:pt x="483" y="0"/>
                      </a:lnTo>
                      <a:lnTo>
                        <a:pt x="483" y="380"/>
                      </a:lnTo>
                      <a:lnTo>
                        <a:pt x="707" y="380"/>
                      </a:lnTo>
                      <a:lnTo>
                        <a:pt x="707" y="640"/>
                      </a:lnTo>
                      <a:lnTo>
                        <a:pt x="224" y="640"/>
                      </a:lnTo>
                      <a:lnTo>
                        <a:pt x="224" y="956"/>
                      </a:lnTo>
                      <a:lnTo>
                        <a:pt x="0" y="956"/>
                      </a:lnTo>
                      <a:lnTo>
                        <a:pt x="0" y="1336"/>
                      </a:lnTo>
                      <a:lnTo>
                        <a:pt x="522" y="1336"/>
                      </a:lnTo>
                      <a:lnTo>
                        <a:pt x="522" y="956"/>
                      </a:lnTo>
                      <a:lnTo>
                        <a:pt x="298" y="956"/>
                      </a:lnTo>
                      <a:lnTo>
                        <a:pt x="298" y="715"/>
                      </a:lnTo>
                      <a:lnTo>
                        <a:pt x="1190" y="715"/>
                      </a:lnTo>
                      <a:lnTo>
                        <a:pt x="1190" y="956"/>
                      </a:lnTo>
                      <a:lnTo>
                        <a:pt x="966" y="956"/>
                      </a:lnTo>
                      <a:lnTo>
                        <a:pt x="966" y="1336"/>
                      </a:lnTo>
                      <a:lnTo>
                        <a:pt x="1477" y="1336"/>
                      </a:lnTo>
                      <a:lnTo>
                        <a:pt x="1477" y="956"/>
                      </a:lnTo>
                      <a:lnTo>
                        <a:pt x="1265" y="956"/>
                      </a:lnTo>
                      <a:lnTo>
                        <a:pt x="1265" y="956"/>
                      </a:lnTo>
                      <a:lnTo>
                        <a:pt x="1265" y="956"/>
                      </a:lnTo>
                      <a:close/>
                    </a:path>
                  </a:pathLst>
                </a:custGeom>
                <a:solidFill>
                  <a:srgbClr val="FFFFFF"/>
                </a:solidFill>
                <a:ln>
                  <a:noFill/>
                </a:ln>
                <a:effectLst/>
              </p:spPr>
              <p:txBody>
                <a:bodyPr vert="horz" wrap="square" lIns="121920" tIns="60960" rIns="121920" bIns="60960" numCol="1" anchor="t" anchorCtr="0" compatLnSpc="1">
                  <a:prstTxWarp prst="textNoShape">
                    <a:avLst/>
                  </a:prstTxWarp>
                </a:bodyPr>
                <a:lstStyle/>
                <a:p>
                  <a:pPr marL="0" marR="0" lvl="0" indent="0" defTabSz="121810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4D4D4D"/>
                    </a:solidFill>
                    <a:effectLst/>
                    <a:uLnTx/>
                    <a:uFillTx/>
                    <a:latin typeface="CiscoSansTT ExtraLight" panose="020B0303020201020303" pitchFamily="34" charset="0"/>
                  </a:endParaRPr>
                </a:p>
              </p:txBody>
            </p:sp>
          </p:grpSp>
          <p:grpSp>
            <p:nvGrpSpPr>
              <p:cNvPr id="431" name="Group 430">
                <a:extLst>
                  <a:ext uri="{FF2B5EF4-FFF2-40B4-BE49-F238E27FC236}">
                    <a16:creationId xmlns:a16="http://schemas.microsoft.com/office/drawing/2014/main" id="{98B665D7-DB4B-4C1D-8DE6-4E66529E9192}"/>
                  </a:ext>
                </a:extLst>
              </p:cNvPr>
              <p:cNvGrpSpPr>
                <a:grpSpLocks noChangeAspect="1"/>
              </p:cNvGrpSpPr>
              <p:nvPr/>
            </p:nvGrpSpPr>
            <p:grpSpPr>
              <a:xfrm>
                <a:off x="6154573" y="3354374"/>
                <a:ext cx="228600" cy="228600"/>
                <a:chOff x="5392201" y="130511"/>
                <a:chExt cx="308293" cy="308293"/>
              </a:xfrm>
            </p:grpSpPr>
            <p:sp>
              <p:nvSpPr>
                <p:cNvPr id="432" name="Oval 431">
                  <a:extLst>
                    <a:ext uri="{FF2B5EF4-FFF2-40B4-BE49-F238E27FC236}">
                      <a16:creationId xmlns:a16="http://schemas.microsoft.com/office/drawing/2014/main" id="{2C1CB74B-F371-4994-94C8-7DF02F3D0E69}"/>
                    </a:ext>
                  </a:extLst>
                </p:cNvPr>
                <p:cNvSpPr/>
                <p:nvPr/>
              </p:nvSpPr>
              <p:spPr>
                <a:xfrm>
                  <a:off x="5392201" y="130511"/>
                  <a:ext cx="308293" cy="308293"/>
                </a:xfrm>
                <a:prstGeom prst="ellipse">
                  <a:avLst/>
                </a:prstGeom>
                <a:solidFill>
                  <a:srgbClr val="00BC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33" name="Freeform 146">
                  <a:extLst>
                    <a:ext uri="{FF2B5EF4-FFF2-40B4-BE49-F238E27FC236}">
                      <a16:creationId xmlns:a16="http://schemas.microsoft.com/office/drawing/2014/main" id="{42C83694-C7A9-4DDC-AAD4-06C7A83C690B}"/>
                    </a:ext>
                  </a:extLst>
                </p:cNvPr>
                <p:cNvSpPr/>
                <p:nvPr/>
              </p:nvSpPr>
              <p:spPr>
                <a:xfrm rot="10800000">
                  <a:off x="5441556" y="188122"/>
                  <a:ext cx="209581" cy="196176"/>
                </a:xfrm>
                <a:custGeom>
                  <a:avLst/>
                  <a:gdLst>
                    <a:gd name="connsiteX0" fmla="*/ 303748 w 1132367"/>
                    <a:gd name="connsiteY0" fmla="*/ 19220 h 1059940"/>
                    <a:gd name="connsiteX1" fmla="*/ 303747 w 1132367"/>
                    <a:gd name="connsiteY1" fmla="*/ 19219 h 1059940"/>
                    <a:gd name="connsiteX2" fmla="*/ 303747 w 1132367"/>
                    <a:gd name="connsiteY2" fmla="*/ 19219 h 1059940"/>
                    <a:gd name="connsiteX3" fmla="*/ 303747 w 1132367"/>
                    <a:gd name="connsiteY3" fmla="*/ 496157 h 1059940"/>
                    <a:gd name="connsiteX4" fmla="*/ 303747 w 1132367"/>
                    <a:gd name="connsiteY4" fmla="*/ 496156 h 1059940"/>
                    <a:gd name="connsiteX5" fmla="*/ 303748 w 1132367"/>
                    <a:gd name="connsiteY5" fmla="*/ 496156 h 1059940"/>
                    <a:gd name="connsiteX6" fmla="*/ 303748 w 1132367"/>
                    <a:gd name="connsiteY6" fmla="*/ 563783 h 1059940"/>
                    <a:gd name="connsiteX7" fmla="*/ 303747 w 1132367"/>
                    <a:gd name="connsiteY7" fmla="*/ 563782 h 1059940"/>
                    <a:gd name="connsiteX8" fmla="*/ 303747 w 1132367"/>
                    <a:gd name="connsiteY8" fmla="*/ 563782 h 1059940"/>
                    <a:gd name="connsiteX9" fmla="*/ 303747 w 1132367"/>
                    <a:gd name="connsiteY9" fmla="*/ 1040720 h 1059940"/>
                    <a:gd name="connsiteX10" fmla="*/ 303748 w 1132367"/>
                    <a:gd name="connsiteY10" fmla="*/ 1040719 h 1059940"/>
                    <a:gd name="connsiteX11" fmla="*/ 303748 w 1132367"/>
                    <a:gd name="connsiteY11" fmla="*/ 1040719 h 1059940"/>
                    <a:gd name="connsiteX12" fmla="*/ 257345 w 1132367"/>
                    <a:gd name="connsiteY12" fmla="*/ 1059940 h 1059940"/>
                    <a:gd name="connsiteX13" fmla="*/ 210943 w 1132367"/>
                    <a:gd name="connsiteY13" fmla="*/ 1040719 h 1059940"/>
                    <a:gd name="connsiteX14" fmla="*/ 19221 w 1132367"/>
                    <a:gd name="connsiteY14" fmla="*/ 848997 h 1059940"/>
                    <a:gd name="connsiteX15" fmla="*/ 0 w 1132367"/>
                    <a:gd name="connsiteY15" fmla="*/ 802595 h 1059940"/>
                    <a:gd name="connsiteX16" fmla="*/ 91 w 1132367"/>
                    <a:gd name="connsiteY16" fmla="*/ 802126 h 1059940"/>
                    <a:gd name="connsiteX17" fmla="*/ 0 w 1132367"/>
                    <a:gd name="connsiteY17" fmla="*/ 801906 h 1059940"/>
                    <a:gd name="connsiteX18" fmla="*/ 253 w 1132367"/>
                    <a:gd name="connsiteY18" fmla="*/ 801296 h 1059940"/>
                    <a:gd name="connsiteX19" fmla="*/ 4805 w 1132367"/>
                    <a:gd name="connsiteY19" fmla="*/ 777901 h 1059940"/>
                    <a:gd name="connsiteX20" fmla="*/ 18462 w 1132367"/>
                    <a:gd name="connsiteY20" fmla="*/ 757334 h 1059940"/>
                    <a:gd name="connsiteX21" fmla="*/ 19221 w 1132367"/>
                    <a:gd name="connsiteY21" fmla="*/ 755503 h 1059940"/>
                    <a:gd name="connsiteX22" fmla="*/ 210943 w 1132367"/>
                    <a:gd name="connsiteY22" fmla="*/ 563783 h 1059940"/>
                    <a:gd name="connsiteX23" fmla="*/ 282039 w 1132367"/>
                    <a:gd name="connsiteY23" fmla="*/ 549367 h 1059940"/>
                    <a:gd name="connsiteX24" fmla="*/ 303747 w 1132367"/>
                    <a:gd name="connsiteY24" fmla="*/ 563782 h 1059940"/>
                    <a:gd name="connsiteX25" fmla="*/ 322968 w 1132367"/>
                    <a:gd name="connsiteY25" fmla="*/ 610184 h 1059940"/>
                    <a:gd name="connsiteX26" fmla="*/ 303747 w 1132367"/>
                    <a:gd name="connsiteY26" fmla="*/ 656587 h 1059940"/>
                    <a:gd name="connsiteX27" fmla="*/ 226527 w 1132367"/>
                    <a:gd name="connsiteY27" fmla="*/ 733807 h 1059940"/>
                    <a:gd name="connsiteX28" fmla="*/ 389692 w 1132367"/>
                    <a:gd name="connsiteY28" fmla="*/ 733808 h 1059940"/>
                    <a:gd name="connsiteX29" fmla="*/ 389759 w 1132367"/>
                    <a:gd name="connsiteY29" fmla="*/ 731663 h 1059940"/>
                    <a:gd name="connsiteX30" fmla="*/ 570704 w 1132367"/>
                    <a:gd name="connsiteY30" fmla="*/ 633360 h 1059940"/>
                    <a:gd name="connsiteX31" fmla="*/ 573908 w 1132367"/>
                    <a:gd name="connsiteY31" fmla="*/ 427461 h 1059940"/>
                    <a:gd name="connsiteX32" fmla="*/ 396109 w 1132367"/>
                    <a:gd name="connsiteY32" fmla="*/ 323576 h 1059940"/>
                    <a:gd name="connsiteX33" fmla="*/ 396109 w 1132367"/>
                    <a:gd name="connsiteY33" fmla="*/ 320490 h 1059940"/>
                    <a:gd name="connsiteX34" fmla="*/ 220886 w 1132367"/>
                    <a:gd name="connsiteY34" fmla="*/ 320490 h 1059940"/>
                    <a:gd name="connsiteX35" fmla="*/ 303747 w 1132367"/>
                    <a:gd name="connsiteY35" fmla="*/ 403352 h 1059940"/>
                    <a:gd name="connsiteX36" fmla="*/ 322968 w 1132367"/>
                    <a:gd name="connsiteY36" fmla="*/ 449755 h 1059940"/>
                    <a:gd name="connsiteX37" fmla="*/ 303747 w 1132367"/>
                    <a:gd name="connsiteY37" fmla="*/ 496156 h 1059940"/>
                    <a:gd name="connsiteX38" fmla="*/ 282039 w 1132367"/>
                    <a:gd name="connsiteY38" fmla="*/ 510572 h 1059940"/>
                    <a:gd name="connsiteX39" fmla="*/ 210943 w 1132367"/>
                    <a:gd name="connsiteY39" fmla="*/ 496156 h 1059940"/>
                    <a:gd name="connsiteX40" fmla="*/ 19221 w 1132367"/>
                    <a:gd name="connsiteY40" fmla="*/ 304434 h 1059940"/>
                    <a:gd name="connsiteX41" fmla="*/ 0 w 1132367"/>
                    <a:gd name="connsiteY41" fmla="*/ 258032 h 1059940"/>
                    <a:gd name="connsiteX42" fmla="*/ 143 w 1132367"/>
                    <a:gd name="connsiteY42" fmla="*/ 257687 h 1059940"/>
                    <a:gd name="connsiteX43" fmla="*/ 0 w 1132367"/>
                    <a:gd name="connsiteY43" fmla="*/ 257343 h 1059940"/>
                    <a:gd name="connsiteX44" fmla="*/ 19221 w 1132367"/>
                    <a:gd name="connsiteY44" fmla="*/ 210940 h 1059940"/>
                    <a:gd name="connsiteX45" fmla="*/ 210943 w 1132367"/>
                    <a:gd name="connsiteY45" fmla="*/ 19220 h 1059940"/>
                    <a:gd name="connsiteX46" fmla="*/ 282039 w 1132367"/>
                    <a:gd name="connsiteY46" fmla="*/ 4804 h 1059940"/>
                    <a:gd name="connsiteX47" fmla="*/ 303747 w 1132367"/>
                    <a:gd name="connsiteY47" fmla="*/ 19219 h 1059940"/>
                    <a:gd name="connsiteX48" fmla="*/ 322968 w 1132367"/>
                    <a:gd name="connsiteY48" fmla="*/ 65621 h 1059940"/>
                    <a:gd name="connsiteX49" fmla="*/ 303747 w 1132367"/>
                    <a:gd name="connsiteY49" fmla="*/ 112024 h 1059940"/>
                    <a:gd name="connsiteX50" fmla="*/ 226527 w 1132367"/>
                    <a:gd name="connsiteY50" fmla="*/ 189244 h 1059940"/>
                    <a:gd name="connsiteX51" fmla="*/ 416808 w 1132367"/>
                    <a:gd name="connsiteY51" fmla="*/ 189245 h 1059940"/>
                    <a:gd name="connsiteX52" fmla="*/ 440150 w 1132367"/>
                    <a:gd name="connsiteY52" fmla="*/ 193957 h 1059940"/>
                    <a:gd name="connsiteX53" fmla="*/ 463483 w 1132367"/>
                    <a:gd name="connsiteY53" fmla="*/ 196303 h 1059940"/>
                    <a:gd name="connsiteX54" fmla="*/ 636537 w 1132367"/>
                    <a:gd name="connsiteY54" fmla="*/ 289894 h 1059940"/>
                    <a:gd name="connsiteX55" fmla="*/ 668090 w 1132367"/>
                    <a:gd name="connsiteY55" fmla="*/ 331708 h 1059940"/>
                    <a:gd name="connsiteX56" fmla="*/ 693101 w 1132367"/>
                    <a:gd name="connsiteY56" fmla="*/ 298430 h 1059940"/>
                    <a:gd name="connsiteX57" fmla="*/ 862784 w 1132367"/>
                    <a:gd name="connsiteY57" fmla="*/ 198855 h 1059940"/>
                    <a:gd name="connsiteX58" fmla="*/ 895324 w 1132367"/>
                    <a:gd name="connsiteY58" fmla="*/ 195521 h 1059940"/>
                    <a:gd name="connsiteX59" fmla="*/ 895442 w 1132367"/>
                    <a:gd name="connsiteY59" fmla="*/ 195442 h 1059940"/>
                    <a:gd name="connsiteX60" fmla="*/ 920985 w 1132367"/>
                    <a:gd name="connsiteY60" fmla="*/ 190285 h 1059940"/>
                    <a:gd name="connsiteX61" fmla="*/ 946427 w 1132367"/>
                    <a:gd name="connsiteY61" fmla="*/ 190285 h 1059940"/>
                    <a:gd name="connsiteX62" fmla="*/ 952205 w 1132367"/>
                    <a:gd name="connsiteY62" fmla="*/ 189693 h 1059940"/>
                    <a:gd name="connsiteX63" fmla="*/ 952187 w 1132367"/>
                    <a:gd name="connsiteY63" fmla="*/ 190285 h 1059940"/>
                    <a:gd name="connsiteX64" fmla="*/ 1066744 w 1132367"/>
                    <a:gd name="connsiteY64" fmla="*/ 190285 h 1059940"/>
                    <a:gd name="connsiteX65" fmla="*/ 1132367 w 1132367"/>
                    <a:gd name="connsiteY65" fmla="*/ 255908 h 1059940"/>
                    <a:gd name="connsiteX66" fmla="*/ 1132366 w 1132367"/>
                    <a:gd name="connsiteY66" fmla="*/ 255908 h 1059940"/>
                    <a:gd name="connsiteX67" fmla="*/ 1066743 w 1132367"/>
                    <a:gd name="connsiteY67" fmla="*/ 321531 h 1059940"/>
                    <a:gd name="connsiteX68" fmla="*/ 948100 w 1132367"/>
                    <a:gd name="connsiteY68" fmla="*/ 321530 h 1059940"/>
                    <a:gd name="connsiteX69" fmla="*/ 948033 w 1132367"/>
                    <a:gd name="connsiteY69" fmla="*/ 323674 h 1059940"/>
                    <a:gd name="connsiteX70" fmla="*/ 767088 w 1132367"/>
                    <a:gd name="connsiteY70" fmla="*/ 421977 h 1059940"/>
                    <a:gd name="connsiteX71" fmla="*/ 763884 w 1132367"/>
                    <a:gd name="connsiteY71" fmla="*/ 627876 h 1059940"/>
                    <a:gd name="connsiteX72" fmla="*/ 941683 w 1132367"/>
                    <a:gd name="connsiteY72" fmla="*/ 731761 h 1059940"/>
                    <a:gd name="connsiteX73" fmla="*/ 941683 w 1132367"/>
                    <a:gd name="connsiteY73" fmla="*/ 734848 h 1059940"/>
                    <a:gd name="connsiteX74" fmla="*/ 1066744 w 1132367"/>
                    <a:gd name="connsiteY74" fmla="*/ 734848 h 1059940"/>
                    <a:gd name="connsiteX75" fmla="*/ 1132367 w 1132367"/>
                    <a:gd name="connsiteY75" fmla="*/ 800471 h 1059940"/>
                    <a:gd name="connsiteX76" fmla="*/ 1132366 w 1132367"/>
                    <a:gd name="connsiteY76" fmla="*/ 800471 h 1059940"/>
                    <a:gd name="connsiteX77" fmla="*/ 1066743 w 1132367"/>
                    <a:gd name="connsiteY77" fmla="*/ 866094 h 1059940"/>
                    <a:gd name="connsiteX78" fmla="*/ 920985 w 1132367"/>
                    <a:gd name="connsiteY78" fmla="*/ 866093 h 1059940"/>
                    <a:gd name="connsiteX79" fmla="*/ 895442 w 1132367"/>
                    <a:gd name="connsiteY79" fmla="*/ 860936 h 1059940"/>
                    <a:gd name="connsiteX80" fmla="*/ 892985 w 1132367"/>
                    <a:gd name="connsiteY80" fmla="*/ 859280 h 1059940"/>
                    <a:gd name="connsiteX81" fmla="*/ 852590 w 1132367"/>
                    <a:gd name="connsiteY81" fmla="*/ 853866 h 1059940"/>
                    <a:gd name="connsiteX82" fmla="*/ 686088 w 1132367"/>
                    <a:gd name="connsiteY82" fmla="*/ 749060 h 1059940"/>
                    <a:gd name="connsiteX83" fmla="*/ 668377 w 1132367"/>
                    <a:gd name="connsiteY83" fmla="*/ 723901 h 1059940"/>
                    <a:gd name="connsiteX84" fmla="*/ 629022 w 1132367"/>
                    <a:gd name="connsiteY84" fmla="*/ 772810 h 1059940"/>
                    <a:gd name="connsiteX85" fmla="*/ 453139 w 1132367"/>
                    <a:gd name="connsiteY85" fmla="*/ 860972 h 1059940"/>
                    <a:gd name="connsiteX86" fmla="*/ 428624 w 1132367"/>
                    <a:gd name="connsiteY86" fmla="*/ 862667 h 1059940"/>
                    <a:gd name="connsiteX87" fmla="*/ 416808 w 1132367"/>
                    <a:gd name="connsiteY87" fmla="*/ 865053 h 1059940"/>
                    <a:gd name="connsiteX88" fmla="*/ 394132 w 1132367"/>
                    <a:gd name="connsiteY88" fmla="*/ 865053 h 1059940"/>
                    <a:gd name="connsiteX89" fmla="*/ 385587 w 1132367"/>
                    <a:gd name="connsiteY89" fmla="*/ 865644 h 1059940"/>
                    <a:gd name="connsiteX90" fmla="*/ 385605 w 1132367"/>
                    <a:gd name="connsiteY90" fmla="*/ 865053 h 1059940"/>
                    <a:gd name="connsiteX91" fmla="*/ 220886 w 1132367"/>
                    <a:gd name="connsiteY91" fmla="*/ 865053 h 1059940"/>
                    <a:gd name="connsiteX92" fmla="*/ 303747 w 1132367"/>
                    <a:gd name="connsiteY92" fmla="*/ 947915 h 1059940"/>
                    <a:gd name="connsiteX93" fmla="*/ 318163 w 1132367"/>
                    <a:gd name="connsiteY93" fmla="*/ 1019011 h 1059940"/>
                    <a:gd name="connsiteX94" fmla="*/ 303748 w 1132367"/>
                    <a:gd name="connsiteY94" fmla="*/ 1040719 h 1059940"/>
                    <a:gd name="connsiteX95" fmla="*/ 282039 w 1132367"/>
                    <a:gd name="connsiteY95" fmla="*/ 1055135 h 1059940"/>
                    <a:gd name="connsiteX96" fmla="*/ 257345 w 1132367"/>
                    <a:gd name="connsiteY96" fmla="*/ 1059940 h 10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32367" h="1059940">
                      <a:moveTo>
                        <a:pt x="303748" y="19220"/>
                      </a:moveTo>
                      <a:lnTo>
                        <a:pt x="303747" y="19219"/>
                      </a:lnTo>
                      <a:lnTo>
                        <a:pt x="303747" y="19219"/>
                      </a:lnTo>
                      <a:close/>
                      <a:moveTo>
                        <a:pt x="303747" y="496157"/>
                      </a:moveTo>
                      <a:lnTo>
                        <a:pt x="303747" y="496156"/>
                      </a:lnTo>
                      <a:lnTo>
                        <a:pt x="303748" y="496156"/>
                      </a:lnTo>
                      <a:close/>
                      <a:moveTo>
                        <a:pt x="303748" y="563783"/>
                      </a:moveTo>
                      <a:lnTo>
                        <a:pt x="303747" y="563782"/>
                      </a:lnTo>
                      <a:lnTo>
                        <a:pt x="303747" y="563782"/>
                      </a:lnTo>
                      <a:close/>
                      <a:moveTo>
                        <a:pt x="303747" y="1040720"/>
                      </a:moveTo>
                      <a:lnTo>
                        <a:pt x="303748" y="1040719"/>
                      </a:lnTo>
                      <a:lnTo>
                        <a:pt x="303748" y="1040719"/>
                      </a:lnTo>
                      <a:close/>
                      <a:moveTo>
                        <a:pt x="257345" y="1059940"/>
                      </a:moveTo>
                      <a:cubicBezTo>
                        <a:pt x="240551" y="1059940"/>
                        <a:pt x="223757" y="1053533"/>
                        <a:pt x="210943" y="1040719"/>
                      </a:cubicBezTo>
                      <a:lnTo>
                        <a:pt x="19221" y="848997"/>
                      </a:lnTo>
                      <a:cubicBezTo>
                        <a:pt x="6407" y="836183"/>
                        <a:pt x="0" y="819389"/>
                        <a:pt x="0" y="802595"/>
                      </a:cubicBezTo>
                      <a:lnTo>
                        <a:pt x="91" y="802126"/>
                      </a:lnTo>
                      <a:lnTo>
                        <a:pt x="0" y="801906"/>
                      </a:lnTo>
                      <a:lnTo>
                        <a:pt x="253" y="801296"/>
                      </a:lnTo>
                      <a:lnTo>
                        <a:pt x="4805" y="777901"/>
                      </a:lnTo>
                      <a:lnTo>
                        <a:pt x="18462" y="757334"/>
                      </a:lnTo>
                      <a:lnTo>
                        <a:pt x="19221" y="755503"/>
                      </a:lnTo>
                      <a:lnTo>
                        <a:pt x="210943" y="563783"/>
                      </a:lnTo>
                      <a:cubicBezTo>
                        <a:pt x="230164" y="544562"/>
                        <a:pt x="258341" y="539757"/>
                        <a:pt x="282039" y="549367"/>
                      </a:cubicBezTo>
                      <a:lnTo>
                        <a:pt x="303747" y="563782"/>
                      </a:lnTo>
                      <a:lnTo>
                        <a:pt x="322968" y="610184"/>
                      </a:lnTo>
                      <a:cubicBezTo>
                        <a:pt x="322968" y="626979"/>
                        <a:pt x="316561" y="643773"/>
                        <a:pt x="303747" y="656587"/>
                      </a:cubicBezTo>
                      <a:lnTo>
                        <a:pt x="226527" y="733807"/>
                      </a:lnTo>
                      <a:lnTo>
                        <a:pt x="389692" y="733808"/>
                      </a:lnTo>
                      <a:lnTo>
                        <a:pt x="389759" y="731663"/>
                      </a:lnTo>
                      <a:cubicBezTo>
                        <a:pt x="463396" y="733955"/>
                        <a:pt x="532552" y="696384"/>
                        <a:pt x="570704" y="633360"/>
                      </a:cubicBezTo>
                      <a:cubicBezTo>
                        <a:pt x="608856" y="570336"/>
                        <a:pt x="610080" y="491642"/>
                        <a:pt x="573908" y="427461"/>
                      </a:cubicBezTo>
                      <a:cubicBezTo>
                        <a:pt x="537736" y="363280"/>
                        <a:pt x="469782" y="323576"/>
                        <a:pt x="396109" y="323576"/>
                      </a:cubicBezTo>
                      <a:lnTo>
                        <a:pt x="396109" y="320490"/>
                      </a:lnTo>
                      <a:lnTo>
                        <a:pt x="220886" y="320490"/>
                      </a:lnTo>
                      <a:lnTo>
                        <a:pt x="303747" y="403352"/>
                      </a:lnTo>
                      <a:cubicBezTo>
                        <a:pt x="316561" y="416166"/>
                        <a:pt x="322968" y="432960"/>
                        <a:pt x="322968" y="449755"/>
                      </a:cubicBezTo>
                      <a:lnTo>
                        <a:pt x="303747" y="496156"/>
                      </a:lnTo>
                      <a:lnTo>
                        <a:pt x="282039" y="510572"/>
                      </a:lnTo>
                      <a:cubicBezTo>
                        <a:pt x="258341" y="520182"/>
                        <a:pt x="230164" y="515377"/>
                        <a:pt x="210943" y="496156"/>
                      </a:cubicBezTo>
                      <a:lnTo>
                        <a:pt x="19221" y="304434"/>
                      </a:lnTo>
                      <a:cubicBezTo>
                        <a:pt x="6407" y="291620"/>
                        <a:pt x="0" y="274826"/>
                        <a:pt x="0" y="258032"/>
                      </a:cubicBezTo>
                      <a:lnTo>
                        <a:pt x="143" y="257687"/>
                      </a:lnTo>
                      <a:lnTo>
                        <a:pt x="0" y="257343"/>
                      </a:lnTo>
                      <a:cubicBezTo>
                        <a:pt x="0" y="240548"/>
                        <a:pt x="6407" y="223754"/>
                        <a:pt x="19221" y="210940"/>
                      </a:cubicBezTo>
                      <a:lnTo>
                        <a:pt x="210943" y="19220"/>
                      </a:lnTo>
                      <a:cubicBezTo>
                        <a:pt x="230164" y="-1"/>
                        <a:pt x="258341" y="-4806"/>
                        <a:pt x="282039" y="4804"/>
                      </a:cubicBezTo>
                      <a:lnTo>
                        <a:pt x="303747" y="19219"/>
                      </a:lnTo>
                      <a:lnTo>
                        <a:pt x="322968" y="65621"/>
                      </a:lnTo>
                      <a:cubicBezTo>
                        <a:pt x="322968" y="82416"/>
                        <a:pt x="316561" y="99210"/>
                        <a:pt x="303747" y="112024"/>
                      </a:cubicBezTo>
                      <a:lnTo>
                        <a:pt x="226527" y="189244"/>
                      </a:lnTo>
                      <a:lnTo>
                        <a:pt x="416808" y="189245"/>
                      </a:lnTo>
                      <a:lnTo>
                        <a:pt x="440150" y="193957"/>
                      </a:lnTo>
                      <a:lnTo>
                        <a:pt x="463483" y="196303"/>
                      </a:lnTo>
                      <a:cubicBezTo>
                        <a:pt x="529289" y="209680"/>
                        <a:pt x="589535" y="242374"/>
                        <a:pt x="636537" y="289894"/>
                      </a:cubicBezTo>
                      <a:lnTo>
                        <a:pt x="668090" y="331708"/>
                      </a:lnTo>
                      <a:lnTo>
                        <a:pt x="693101" y="298430"/>
                      </a:lnTo>
                      <a:cubicBezTo>
                        <a:pt x="738623" y="249063"/>
                        <a:pt x="797790" y="214455"/>
                        <a:pt x="862784" y="198855"/>
                      </a:cubicBezTo>
                      <a:lnTo>
                        <a:pt x="895324" y="195521"/>
                      </a:lnTo>
                      <a:lnTo>
                        <a:pt x="895442" y="195442"/>
                      </a:lnTo>
                      <a:cubicBezTo>
                        <a:pt x="903293" y="192121"/>
                        <a:pt x="911924" y="190285"/>
                        <a:pt x="920985" y="190285"/>
                      </a:cubicBezTo>
                      <a:lnTo>
                        <a:pt x="946427" y="190285"/>
                      </a:lnTo>
                      <a:lnTo>
                        <a:pt x="952205" y="189693"/>
                      </a:lnTo>
                      <a:lnTo>
                        <a:pt x="952187" y="190285"/>
                      </a:lnTo>
                      <a:lnTo>
                        <a:pt x="1066744" y="190285"/>
                      </a:lnTo>
                      <a:cubicBezTo>
                        <a:pt x="1102987" y="190285"/>
                        <a:pt x="1132367" y="219665"/>
                        <a:pt x="1132367" y="255908"/>
                      </a:cubicBezTo>
                      <a:lnTo>
                        <a:pt x="1132366" y="255908"/>
                      </a:lnTo>
                      <a:cubicBezTo>
                        <a:pt x="1132366" y="292151"/>
                        <a:pt x="1102986" y="321531"/>
                        <a:pt x="1066743" y="321531"/>
                      </a:cubicBezTo>
                      <a:lnTo>
                        <a:pt x="948100" y="321530"/>
                      </a:lnTo>
                      <a:lnTo>
                        <a:pt x="948033" y="323674"/>
                      </a:lnTo>
                      <a:cubicBezTo>
                        <a:pt x="874396" y="321382"/>
                        <a:pt x="805240" y="358953"/>
                        <a:pt x="767088" y="421977"/>
                      </a:cubicBezTo>
                      <a:cubicBezTo>
                        <a:pt x="728936" y="485001"/>
                        <a:pt x="727712" y="563695"/>
                        <a:pt x="763884" y="627876"/>
                      </a:cubicBezTo>
                      <a:cubicBezTo>
                        <a:pt x="800056" y="692057"/>
                        <a:pt x="868010" y="731761"/>
                        <a:pt x="941683" y="731761"/>
                      </a:cubicBezTo>
                      <a:lnTo>
                        <a:pt x="941683" y="734848"/>
                      </a:lnTo>
                      <a:lnTo>
                        <a:pt x="1066744" y="734848"/>
                      </a:lnTo>
                      <a:cubicBezTo>
                        <a:pt x="1102987" y="734848"/>
                        <a:pt x="1132367" y="764228"/>
                        <a:pt x="1132367" y="800471"/>
                      </a:cubicBezTo>
                      <a:lnTo>
                        <a:pt x="1132366" y="800471"/>
                      </a:lnTo>
                      <a:cubicBezTo>
                        <a:pt x="1132366" y="836714"/>
                        <a:pt x="1102986" y="866094"/>
                        <a:pt x="1066743" y="866094"/>
                      </a:cubicBezTo>
                      <a:lnTo>
                        <a:pt x="920985" y="866093"/>
                      </a:lnTo>
                      <a:cubicBezTo>
                        <a:pt x="911924" y="866093"/>
                        <a:pt x="903293" y="864257"/>
                        <a:pt x="895442" y="860936"/>
                      </a:cubicBezTo>
                      <a:lnTo>
                        <a:pt x="892985" y="859280"/>
                      </a:lnTo>
                      <a:lnTo>
                        <a:pt x="852590" y="853866"/>
                      </a:lnTo>
                      <a:cubicBezTo>
                        <a:pt x="788114" y="836252"/>
                        <a:pt x="730052" y="799820"/>
                        <a:pt x="686088" y="749060"/>
                      </a:cubicBezTo>
                      <a:lnTo>
                        <a:pt x="668377" y="723901"/>
                      </a:lnTo>
                      <a:lnTo>
                        <a:pt x="629022" y="772810"/>
                      </a:lnTo>
                      <a:cubicBezTo>
                        <a:pt x="580564" y="818845"/>
                        <a:pt x="519330" y="849649"/>
                        <a:pt x="453139" y="860972"/>
                      </a:cubicBezTo>
                      <a:lnTo>
                        <a:pt x="428624" y="862667"/>
                      </a:lnTo>
                      <a:lnTo>
                        <a:pt x="416808" y="865053"/>
                      </a:lnTo>
                      <a:lnTo>
                        <a:pt x="394132" y="865053"/>
                      </a:lnTo>
                      <a:lnTo>
                        <a:pt x="385587" y="865644"/>
                      </a:lnTo>
                      <a:lnTo>
                        <a:pt x="385605" y="865053"/>
                      </a:lnTo>
                      <a:lnTo>
                        <a:pt x="220886" y="865053"/>
                      </a:lnTo>
                      <a:lnTo>
                        <a:pt x="303747" y="947915"/>
                      </a:lnTo>
                      <a:cubicBezTo>
                        <a:pt x="322968" y="967136"/>
                        <a:pt x="327773" y="995313"/>
                        <a:pt x="318163" y="1019011"/>
                      </a:cubicBezTo>
                      <a:lnTo>
                        <a:pt x="303748" y="1040719"/>
                      </a:lnTo>
                      <a:lnTo>
                        <a:pt x="282039" y="1055135"/>
                      </a:lnTo>
                      <a:cubicBezTo>
                        <a:pt x="274140" y="1058338"/>
                        <a:pt x="265743" y="1059940"/>
                        <a:pt x="257345" y="105994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grpSp>
      <p:sp>
        <p:nvSpPr>
          <p:cNvPr id="485" name="TextBox 484">
            <a:extLst>
              <a:ext uri="{FF2B5EF4-FFF2-40B4-BE49-F238E27FC236}">
                <a16:creationId xmlns:a16="http://schemas.microsoft.com/office/drawing/2014/main" id="{0CF17D3B-26B1-4F16-81E8-8AFE6542E7E5}"/>
              </a:ext>
            </a:extLst>
          </p:cNvPr>
          <p:cNvSpPr txBox="1"/>
          <p:nvPr/>
        </p:nvSpPr>
        <p:spPr>
          <a:xfrm>
            <a:off x="6666569" y="3462503"/>
            <a:ext cx="2284729" cy="830997"/>
          </a:xfrm>
          <a:prstGeom prst="rect">
            <a:avLst/>
          </a:prstGeom>
          <a:noFill/>
        </p:spPr>
        <p:txBody>
          <a:bodyPr wrap="square" rtlCol="0">
            <a:spAutoFit/>
          </a:bodyPr>
          <a:lstStyle/>
          <a:p>
            <a:pPr algn="ctr"/>
            <a:r>
              <a:rPr lang="en-US" sz="1600" dirty="0">
                <a:solidFill>
                  <a:srgbClr val="282828"/>
                </a:solidFill>
                <a:latin typeface="CiscoSansTT ExtraLight" panose="020B0303020201020303" pitchFamily="34" charset="0"/>
              </a:rPr>
              <a:t>Information shared with other network and security products</a:t>
            </a:r>
          </a:p>
        </p:txBody>
      </p:sp>
      <p:cxnSp>
        <p:nvCxnSpPr>
          <p:cNvPr id="486" name="Straight Arrow Connector 485">
            <a:extLst>
              <a:ext uri="{FF2B5EF4-FFF2-40B4-BE49-F238E27FC236}">
                <a16:creationId xmlns:a16="http://schemas.microsoft.com/office/drawing/2014/main" id="{583E99F2-0E8F-4D78-9706-67F5A94A3085}"/>
              </a:ext>
            </a:extLst>
          </p:cNvPr>
          <p:cNvCxnSpPr>
            <a:cxnSpLocks/>
            <a:endCxn id="386" idx="1"/>
          </p:cNvCxnSpPr>
          <p:nvPr/>
        </p:nvCxnSpPr>
        <p:spPr>
          <a:xfrm>
            <a:off x="6266132" y="2655337"/>
            <a:ext cx="817784" cy="0"/>
          </a:xfrm>
          <a:prstGeom prst="straightConnector1">
            <a:avLst/>
          </a:prstGeom>
          <a:noFill/>
          <a:ln w="19050" cap="flat" cmpd="sng" algn="ctr">
            <a:solidFill>
              <a:srgbClr val="005073"/>
            </a:solidFill>
            <a:prstDash val="solid"/>
            <a:headEnd type="arrow" w="lg" len="med"/>
            <a:tailEnd type="arrow" w="lg" len="med"/>
          </a:ln>
          <a:effectLst/>
        </p:spPr>
      </p:cxnSp>
      <p:sp>
        <p:nvSpPr>
          <p:cNvPr id="363" name="TextBox 51"/>
          <p:cNvSpPr txBox="1">
            <a:spLocks noChangeArrowheads="1"/>
          </p:cNvSpPr>
          <p:nvPr/>
        </p:nvSpPr>
        <p:spPr bwMode="auto">
          <a:xfrm>
            <a:off x="8223779" y="5628081"/>
            <a:ext cx="2414243" cy="607307"/>
          </a:xfrm>
          <a:prstGeom prst="rect">
            <a:avLst/>
          </a:prstGeom>
          <a:noFill/>
          <a:ln w="9525">
            <a:noFill/>
            <a:miter lim="800000"/>
            <a:headEnd/>
            <a:tailEnd/>
          </a:ln>
        </p:spPr>
        <p:txBody>
          <a:bodyPr wrap="square" lIns="162525" tIns="81261" rIns="162525" bIns="81261">
            <a:spAutoFit/>
          </a:bodyPr>
          <a:lstStyle/>
          <a:p>
            <a:pPr algn="ctr" defTabSz="1219016">
              <a:lnSpc>
                <a:spcPct val="90000"/>
              </a:lnSpc>
              <a:defRPr/>
            </a:pPr>
            <a:r>
              <a:rPr lang="en-US" sz="1600" dirty="0">
                <a:solidFill>
                  <a:schemeClr val="bg1"/>
                </a:solidFill>
                <a:latin typeface="CiscoSansTT ExtraLight" panose="020B0303020201020303" pitchFamily="34" charset="0"/>
              </a:rPr>
              <a:t>Stealthwatch</a:t>
            </a:r>
          </a:p>
          <a:p>
            <a:pPr algn="ctr" defTabSz="1219016">
              <a:lnSpc>
                <a:spcPct val="90000"/>
              </a:lnSpc>
              <a:defRPr/>
            </a:pPr>
            <a:r>
              <a:rPr lang="en-US" sz="1600" dirty="0">
                <a:solidFill>
                  <a:schemeClr val="bg1"/>
                </a:solidFill>
                <a:latin typeface="CiscoSansTT ExtraLight" panose="020B0303020201020303" pitchFamily="34" charset="0"/>
              </a:rPr>
              <a:t>Management Console</a:t>
            </a:r>
          </a:p>
        </p:txBody>
      </p:sp>
      <p:sp>
        <p:nvSpPr>
          <p:cNvPr id="2" name="Oval 1"/>
          <p:cNvSpPr/>
          <p:nvPr/>
        </p:nvSpPr>
        <p:spPr>
          <a:xfrm>
            <a:off x="7222088" y="5417598"/>
            <a:ext cx="978408" cy="978408"/>
          </a:xfrm>
          <a:prstGeom prst="ellipse">
            <a:avLst/>
          </a:prstGeom>
          <a:solidFill>
            <a:srgbClr val="00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9" name="Picture 488">
            <a:extLst>
              <a:ext uri="{FF2B5EF4-FFF2-40B4-BE49-F238E27FC236}">
                <a16:creationId xmlns:a16="http://schemas.microsoft.com/office/drawing/2014/main" id="{87FA9191-7051-4531-8ED0-9A6BDC65F436}"/>
              </a:ext>
            </a:extLst>
          </p:cNvPr>
          <p:cNvPicPr>
            <a:picLocks noChangeAspect="1"/>
          </p:cNvPicPr>
          <p:nvPr/>
        </p:nvPicPr>
        <p:blipFill>
          <a:blip r:embed="rId10">
            <a:clrChange>
              <a:clrFrom>
                <a:srgbClr val="0E5174"/>
              </a:clrFrom>
              <a:clrTo>
                <a:srgbClr val="0E5174">
                  <a:alpha val="0"/>
                </a:srgbClr>
              </a:clrTo>
            </a:clrChange>
            <a:duotone>
              <a:srgbClr val="00BCEB">
                <a:shade val="45000"/>
                <a:satMod val="135000"/>
              </a:srgbClr>
              <a:prstClr val="white"/>
            </a:duotone>
          </a:blip>
          <a:stretch>
            <a:fillRect/>
          </a:stretch>
        </p:blipFill>
        <p:spPr>
          <a:xfrm>
            <a:off x="7222819" y="5417598"/>
            <a:ext cx="977677" cy="975360"/>
          </a:xfrm>
          <a:prstGeom prst="rect">
            <a:avLst/>
          </a:prstGeom>
        </p:spPr>
      </p:pic>
    </p:spTree>
    <p:extLst>
      <p:ext uri="{BB962C8B-B14F-4D97-AF65-F5344CB8AC3E}">
        <p14:creationId xmlns:p14="http://schemas.microsoft.com/office/powerpoint/2010/main" val="148512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C805-D1CF-494C-8484-85AFCC993B84}"/>
              </a:ext>
            </a:extLst>
          </p:cNvPr>
          <p:cNvSpPr>
            <a:spLocks noGrp="1"/>
          </p:cNvSpPr>
          <p:nvPr>
            <p:ph type="ctrTitle"/>
          </p:nvPr>
        </p:nvSpPr>
        <p:spPr/>
        <p:txBody>
          <a:bodyPr/>
          <a:lstStyle/>
          <a:p>
            <a:r>
              <a:rPr lang="en-US" i="0" dirty="0" err="1"/>
              <a:t>Stealthwatch</a:t>
            </a:r>
            <a:r>
              <a:rPr lang="en-US" i="0" dirty="0"/>
              <a:t> Enterprise</a:t>
            </a:r>
            <a:br>
              <a:rPr lang="en-US" i="0" dirty="0"/>
            </a:br>
            <a:r>
              <a:rPr lang="en-US" i="0" dirty="0"/>
              <a:t>Architecture and integrations</a:t>
            </a:r>
          </a:p>
        </p:txBody>
      </p:sp>
    </p:spTree>
    <p:extLst>
      <p:ext uri="{BB962C8B-B14F-4D97-AF65-F5344CB8AC3E}">
        <p14:creationId xmlns:p14="http://schemas.microsoft.com/office/powerpoint/2010/main" val="444733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txBox="1">
            <a:spLocks/>
          </p:cNvSpPr>
          <p:nvPr/>
        </p:nvSpPr>
        <p:spPr>
          <a:xfrm>
            <a:off x="777910" y="306716"/>
            <a:ext cx="555255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C5073"/>
                </a:solidFill>
                <a:latin typeface="CiscoSans ExtraLight" panose="020B0303020201020303" pitchFamily="34" charset="0"/>
                <a:ea typeface="+mj-ea"/>
                <a:cs typeface="+mj-cs"/>
              </a:defRPr>
            </a:lvl1pPr>
          </a:lstStyle>
          <a:p>
            <a:pPr algn="l"/>
            <a:r>
              <a:rPr lang="en-US" sz="3800" dirty="0"/>
              <a:t>Required core </a:t>
            </a:r>
          </a:p>
          <a:p>
            <a:pPr algn="l"/>
            <a:r>
              <a:rPr lang="en-US" sz="3800" dirty="0"/>
              <a:t>components</a:t>
            </a:r>
            <a:endParaRPr lang="en-MY" sz="2100" dirty="0"/>
          </a:p>
        </p:txBody>
      </p:sp>
      <p:sp>
        <p:nvSpPr>
          <p:cNvPr id="8" name="Text Placeholder 1"/>
          <p:cNvSpPr txBox="1">
            <a:spLocks/>
          </p:cNvSpPr>
          <p:nvPr/>
        </p:nvSpPr>
        <p:spPr>
          <a:xfrm>
            <a:off x="777910" y="1851735"/>
            <a:ext cx="4883149" cy="4519083"/>
          </a:xfrm>
          <a:prstGeom prst="rect">
            <a:avLst/>
          </a:prstGeom>
        </p:spPr>
        <p:txBody>
          <a:bodyPr lIns="91420" tIns="45710" rIns="91420" bIns="45710">
            <a:noAutofit/>
          </a:bodyPr>
          <a:lstStyle>
            <a:lvl1pPr marL="234945" indent="-228594" algn="l" defTabSz="912261" rtl="0" eaLnBrk="1" fontAlgn="base" hangingPunct="1">
              <a:lnSpc>
                <a:spcPct val="95000"/>
              </a:lnSpc>
              <a:spcBef>
                <a:spcPts val="0"/>
              </a:spcBef>
              <a:spcAft>
                <a:spcPts val="800"/>
              </a:spcAft>
              <a:buClr>
                <a:schemeClr val="tx1"/>
              </a:buClr>
              <a:buSzPct val="80000"/>
              <a:buFont typeface="Arial"/>
              <a:buChar char="•"/>
              <a:defRPr lang="en-US" sz="1600" b="0" i="0" kern="1200">
                <a:solidFill>
                  <a:schemeClr val="tx1"/>
                </a:solidFill>
                <a:latin typeface="+mn-lt"/>
                <a:ea typeface="CiscoSansTT Thin" charset="0"/>
                <a:cs typeface="CiscoSansTT Thin" charset="0"/>
              </a:defRPr>
            </a:lvl1pPr>
            <a:lvl2pPr marL="609585" indent="-220128" algn="l" defTabSz="912261" rtl="0" eaLnBrk="1" fontAlgn="base" hangingPunct="1">
              <a:lnSpc>
                <a:spcPct val="95000"/>
              </a:lnSpc>
              <a:spcBef>
                <a:spcPts val="600"/>
              </a:spcBef>
              <a:spcAft>
                <a:spcPct val="0"/>
              </a:spcAft>
              <a:buClr>
                <a:schemeClr val="tx1"/>
              </a:buClr>
              <a:buSzPct val="80000"/>
              <a:buFont typeface="Arial"/>
              <a:buChar char="•"/>
              <a:defRPr lang="en-US" sz="2400" b="0" i="0" kern="1200">
                <a:solidFill>
                  <a:schemeClr val="tx1"/>
                </a:solidFill>
                <a:latin typeface="+mn-lt"/>
                <a:ea typeface="CiscoSansTT Thin" charset="0"/>
                <a:cs typeface="CiscoSansTT Thin" charset="0"/>
              </a:defRPr>
            </a:lvl2pPr>
            <a:lvl3pPr marL="914377" indent="-146047" algn="l" defTabSz="912261" rtl="0" eaLnBrk="1" fontAlgn="base" hangingPunct="1">
              <a:lnSpc>
                <a:spcPct val="95000"/>
              </a:lnSpc>
              <a:spcBef>
                <a:spcPts val="833"/>
              </a:spcBef>
              <a:spcAft>
                <a:spcPct val="0"/>
              </a:spcAft>
              <a:buClr>
                <a:schemeClr val="tx1"/>
              </a:buClr>
              <a:buSzPct val="80000"/>
              <a:buFont typeface="Arial"/>
              <a:buChar char="•"/>
              <a:defRPr lang="en-US" sz="2133" b="0" i="0" kern="1200">
                <a:solidFill>
                  <a:schemeClr val="tx1"/>
                </a:solidFill>
                <a:latin typeface="+mn-lt"/>
                <a:ea typeface="CiscoSansTT Thin" charset="0"/>
                <a:cs typeface="CiscoSansTT Thin" charset="0"/>
              </a:defRPr>
            </a:lvl3pPr>
            <a:lvl4pPr marL="1214683" indent="-228548" algn="l" defTabSz="912261" rtl="0" eaLnBrk="1" fontAlgn="base" hangingPunct="1">
              <a:lnSpc>
                <a:spcPct val="95000"/>
              </a:lnSpc>
              <a:spcBef>
                <a:spcPts val="833"/>
              </a:spcBef>
              <a:spcAft>
                <a:spcPct val="0"/>
              </a:spcAft>
              <a:buClr>
                <a:schemeClr val="tx1"/>
              </a:buClr>
              <a:buSzPct val="80000"/>
              <a:buFont typeface="Arial"/>
              <a:buChar char="•"/>
              <a:defRPr lang="en-US" sz="1867" b="0" i="0" kern="1200">
                <a:solidFill>
                  <a:schemeClr val="tx1"/>
                </a:solidFill>
                <a:latin typeface="+mn-lt"/>
                <a:ea typeface="CiscoSansTT Thin" charset="0"/>
                <a:cs typeface="CiscoSansTT Thin" charset="0"/>
              </a:defRPr>
            </a:lvl4pPr>
            <a:lvl5pPr marL="1443231" indent="-224314" algn="l" defTabSz="912261" rtl="0" eaLnBrk="1" fontAlgn="base" hangingPunct="1">
              <a:lnSpc>
                <a:spcPct val="95000"/>
              </a:lnSpc>
              <a:spcBef>
                <a:spcPts val="833"/>
              </a:spcBef>
              <a:spcAft>
                <a:spcPct val="0"/>
              </a:spcAft>
              <a:buClr>
                <a:schemeClr val="tx1"/>
              </a:buClr>
              <a:buSzPct val="80000"/>
              <a:buFont typeface="Arial"/>
              <a:buChar char="•"/>
              <a:defRPr lang="en-US" sz="1600" b="0" i="0" kern="1200">
                <a:solidFill>
                  <a:schemeClr val="tx1"/>
                </a:solidFill>
                <a:latin typeface="+mn-lt"/>
                <a:ea typeface="CiscoSansTT Thin" charset="0"/>
                <a:cs typeface="CiscoSansTT Thin" charset="0"/>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261" rtl="0" eaLnBrk="1" fontAlgn="base" latinLnBrk="0" hangingPunct="1">
              <a:lnSpc>
                <a:spcPct val="95000"/>
              </a:lnSpc>
              <a:spcBef>
                <a:spcPts val="0"/>
              </a:spcBef>
              <a:spcAft>
                <a:spcPts val="400"/>
              </a:spcAft>
              <a:buClr>
                <a:srgbClr val="282828"/>
              </a:buClr>
              <a:buSzPct val="80000"/>
              <a:buFont typeface="Arial"/>
              <a:buNone/>
              <a:tabLst/>
              <a:defRPr/>
            </a:pPr>
            <a:r>
              <a:rPr kumimoji="0" lang="en-US" sz="1600" b="0" i="0" u="none" strike="noStrike" kern="1200" cap="none" spc="0" normalizeH="0" baseline="0" noProof="0" dirty="0" err="1">
                <a:ln>
                  <a:noFill/>
                </a:ln>
                <a:solidFill>
                  <a:srgbClr val="00BCEB"/>
                </a:solidFill>
                <a:effectLst/>
                <a:uLnTx/>
                <a:uFillTx/>
                <a:latin typeface="CiscoSansTT ExtraLight"/>
                <a:cs typeface="CiscoSansTT Thin" charset="0"/>
              </a:rPr>
              <a:t>Stealthwatch</a:t>
            </a:r>
            <a:r>
              <a:rPr kumimoji="0" lang="en-US" sz="1600" b="0" i="0" u="none" strike="noStrike" kern="1200" cap="none" spc="0" normalizeH="0" baseline="0" noProof="0" dirty="0">
                <a:ln>
                  <a:noFill/>
                </a:ln>
                <a:solidFill>
                  <a:srgbClr val="00BCEB"/>
                </a:solidFill>
                <a:effectLst/>
                <a:uLnTx/>
                <a:uFillTx/>
                <a:latin typeface="CiscoSansTT ExtraLight"/>
                <a:cs typeface="CiscoSansTT Thin" charset="0"/>
              </a:rPr>
              <a:t> Management Console (SMC)</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A physical or virtual appliance that aggregates, organizes, and presents analysis from Flow Collectors, Identity Services Engine (ISE), and other sources</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User interface to </a:t>
            </a:r>
            <a:r>
              <a:rPr kumimoji="0" lang="en-US" sz="1333" b="0" i="0" u="none" strike="noStrike" kern="1200" cap="none" spc="0" normalizeH="0" baseline="0" noProof="0" dirty="0" err="1">
                <a:ln>
                  <a:noFill/>
                </a:ln>
                <a:solidFill>
                  <a:srgbClr val="282828"/>
                </a:solidFill>
                <a:effectLst/>
                <a:uLnTx/>
                <a:uFillTx/>
                <a:latin typeface="CiscoSansTT ExtraLight"/>
                <a:cs typeface="CiscoSansTT Thin" charset="0"/>
              </a:rPr>
              <a:t>Stealthwatch</a:t>
            </a:r>
            <a:endParaRPr kumimoji="0" lang="en-US" sz="1333" b="0" i="0" u="none" strike="noStrike" kern="1200" cap="none" spc="0" normalizeH="0" baseline="0" noProof="0" dirty="0">
              <a:ln>
                <a:noFill/>
              </a:ln>
              <a:solidFill>
                <a:srgbClr val="282828"/>
              </a:solidFill>
              <a:effectLst/>
              <a:uLnTx/>
              <a:uFillTx/>
              <a:latin typeface="CiscoSansTT ExtraLight"/>
              <a:cs typeface="CiscoSansTT Thin" charset="0"/>
            </a:endParaRP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Maximum 2 per deployment</a:t>
            </a:r>
          </a:p>
          <a:p>
            <a:pPr marL="0" marR="0" lvl="0" indent="0" algn="l" defTabSz="912261" rtl="0" eaLnBrk="1" fontAlgn="base" latinLnBrk="0" hangingPunct="1">
              <a:lnSpc>
                <a:spcPct val="95000"/>
              </a:lnSpc>
              <a:spcBef>
                <a:spcPts val="0"/>
              </a:spcBef>
              <a:spcAft>
                <a:spcPts val="400"/>
              </a:spcAft>
              <a:buClr>
                <a:srgbClr val="282828"/>
              </a:buClr>
              <a:buSzPct val="80000"/>
              <a:buFont typeface="Arial"/>
              <a:buNone/>
              <a:tabLst/>
              <a:defRPr/>
            </a:pPr>
            <a:r>
              <a:rPr kumimoji="0" lang="en-US" sz="1600" b="0" i="0" u="none" strike="noStrike" kern="1200" cap="none" spc="0" normalizeH="0" baseline="0" noProof="0" dirty="0">
                <a:ln>
                  <a:noFill/>
                </a:ln>
                <a:solidFill>
                  <a:srgbClr val="00BCEB"/>
                </a:solidFill>
                <a:effectLst/>
                <a:uLnTx/>
                <a:uFillTx/>
                <a:latin typeface="CiscoSansTT ExtraLight"/>
                <a:cs typeface="CiscoSansTT Thin" charset="0"/>
              </a:rPr>
              <a:t>Flow Collector (FC)</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A physical or virtual appliance that aggregates and normalizes NetFlow and application data collected from exporters such as routers, switches, and firewalls</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High performance NetFlow / </a:t>
            </a:r>
            <a:r>
              <a:rPr kumimoji="0" lang="en-US" sz="1333" b="0" i="0" u="none" strike="noStrike" kern="1200" cap="none" spc="0" normalizeH="0" baseline="0" noProof="0" dirty="0" err="1">
                <a:ln>
                  <a:noFill/>
                </a:ln>
                <a:solidFill>
                  <a:srgbClr val="282828"/>
                </a:solidFill>
                <a:effectLst/>
                <a:uLnTx/>
                <a:uFillTx/>
                <a:latin typeface="CiscoSansTT ExtraLight"/>
                <a:cs typeface="CiscoSansTT Thin" charset="0"/>
              </a:rPr>
              <a:t>SFlow</a:t>
            </a: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 / IPFIX Collector</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Maximum 25 per deployment</a:t>
            </a:r>
          </a:p>
          <a:p>
            <a:pPr marL="0" marR="0" lvl="0" indent="0" algn="l" defTabSz="912261" rtl="0" eaLnBrk="1" fontAlgn="base" latinLnBrk="0" hangingPunct="1">
              <a:lnSpc>
                <a:spcPct val="95000"/>
              </a:lnSpc>
              <a:spcBef>
                <a:spcPts val="0"/>
              </a:spcBef>
              <a:spcAft>
                <a:spcPts val="400"/>
              </a:spcAft>
              <a:buClr>
                <a:srgbClr val="282828"/>
              </a:buClr>
              <a:buSzPct val="80000"/>
              <a:buFont typeface="Arial"/>
              <a:buNone/>
              <a:tabLst/>
              <a:defRPr/>
            </a:pPr>
            <a:r>
              <a:rPr kumimoji="0" lang="en-US" sz="1600" b="0" i="0" u="none" strike="noStrike" kern="1200" cap="none" spc="0" normalizeH="0" baseline="0" noProof="0" dirty="0">
                <a:ln>
                  <a:noFill/>
                </a:ln>
                <a:solidFill>
                  <a:srgbClr val="00BCEB"/>
                </a:solidFill>
                <a:effectLst/>
                <a:uLnTx/>
                <a:uFillTx/>
                <a:latin typeface="CiscoSansTT ExtraLight"/>
                <a:cs typeface="CiscoSansTT Thin" charset="0"/>
              </a:rPr>
              <a:t>Flow Rate License</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Collection, management, and analysis of telemetry by </a:t>
            </a:r>
            <a:r>
              <a:rPr kumimoji="0" lang="en-US" sz="1333" b="0" i="0" u="none" strike="noStrike" kern="1200" cap="none" spc="0" normalizeH="0" baseline="0" noProof="0" dirty="0" err="1">
                <a:ln>
                  <a:noFill/>
                </a:ln>
                <a:solidFill>
                  <a:srgbClr val="282828"/>
                </a:solidFill>
                <a:effectLst/>
                <a:uLnTx/>
                <a:uFillTx/>
                <a:latin typeface="CiscoSansTT ExtraLight"/>
                <a:cs typeface="CiscoSansTT Thin" charset="0"/>
              </a:rPr>
              <a:t>Stealthwatch</a:t>
            </a: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 Enterprise</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US" sz="1333" b="0" i="0" u="none" strike="noStrike" kern="1200" cap="none" spc="0" normalizeH="0" baseline="0" noProof="0" dirty="0">
                <a:ln>
                  <a:noFill/>
                </a:ln>
                <a:solidFill>
                  <a:srgbClr val="282828"/>
                </a:solidFill>
                <a:effectLst/>
                <a:uLnTx/>
                <a:uFillTx/>
                <a:latin typeface="CiscoSansTT ExtraLight"/>
                <a:cs typeface="CiscoSansTT Thin" charset="0"/>
              </a:rPr>
              <a:t>The Flow Rate License is simply determined by the number/type of switches, routers, firewalls and probes present on the network</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endParaRPr kumimoji="0" lang="en-US" sz="1600" b="0" i="0" u="none" strike="noStrike" kern="1200" cap="none" spc="0" normalizeH="0" baseline="0" noProof="0" dirty="0">
              <a:ln>
                <a:noFill/>
              </a:ln>
              <a:solidFill>
                <a:srgbClr val="282828"/>
              </a:solidFill>
              <a:effectLst/>
              <a:uLnTx/>
              <a:uFillTx/>
              <a:latin typeface="CiscoSansTT ExtraLight"/>
              <a:cs typeface="CiscoSansTT Thin" charset="0"/>
            </a:endParaRPr>
          </a:p>
        </p:txBody>
      </p:sp>
      <p:sp>
        <p:nvSpPr>
          <p:cNvPr id="45" name="TextBox 44"/>
          <p:cNvSpPr txBox="1"/>
          <p:nvPr/>
        </p:nvSpPr>
        <p:spPr>
          <a:xfrm>
            <a:off x="9392109" y="3640016"/>
            <a:ext cx="1839648" cy="461537"/>
          </a:xfrm>
          <a:prstGeom prst="rect">
            <a:avLst/>
          </a:prstGeom>
          <a:noFill/>
        </p:spPr>
        <p:txBody>
          <a:bodyPr wrap="square" rtlCol="0">
            <a:spAutoFit/>
          </a:bodyPr>
          <a:lstStyle/>
          <a:p>
            <a:pPr algn="ctr" defTabSz="609585" fontAlgn="base">
              <a:lnSpc>
                <a:spcPct val="90000"/>
              </a:lnSpc>
            </a:pPr>
            <a:r>
              <a:rPr lang="en-US" sz="1333" dirty="0">
                <a:solidFill>
                  <a:schemeClr val="bg1"/>
                </a:solidFill>
                <a:latin typeface="CiscoSansTT ExtraLight" panose="020B0303020201020303" pitchFamily="34" charset="0"/>
                <a:ea typeface="ＭＳ Ｐゴシック" charset="0"/>
                <a:cs typeface="CiscoSansTT ExtraLight" panose="020B0303020201020303" pitchFamily="34" charset="0"/>
              </a:rPr>
              <a:t>Flow Rate </a:t>
            </a:r>
            <a:br>
              <a:rPr lang="en-US" sz="1333" dirty="0">
                <a:solidFill>
                  <a:schemeClr val="bg1"/>
                </a:solidFill>
                <a:latin typeface="CiscoSansTT ExtraLight" panose="020B0303020201020303" pitchFamily="34" charset="0"/>
                <a:ea typeface="ＭＳ Ｐゴシック" charset="0"/>
                <a:cs typeface="CiscoSansTT ExtraLight" panose="020B0303020201020303" pitchFamily="34" charset="0"/>
              </a:rPr>
            </a:br>
            <a:r>
              <a:rPr lang="en-US" sz="1333" dirty="0">
                <a:solidFill>
                  <a:schemeClr val="bg1"/>
                </a:solidFill>
                <a:latin typeface="CiscoSansTT ExtraLight" panose="020B0303020201020303" pitchFamily="34" charset="0"/>
                <a:ea typeface="ＭＳ Ｐゴシック" charset="0"/>
                <a:cs typeface="CiscoSansTT ExtraLight" panose="020B0303020201020303" pitchFamily="34" charset="0"/>
              </a:rPr>
              <a:t>License</a:t>
            </a:r>
          </a:p>
        </p:txBody>
      </p:sp>
      <p:grpSp>
        <p:nvGrpSpPr>
          <p:cNvPr id="46" name="Group 45">
            <a:extLst>
              <a:ext uri="{FF2B5EF4-FFF2-40B4-BE49-F238E27FC236}">
                <a16:creationId xmlns:a16="http://schemas.microsoft.com/office/drawing/2014/main" id="{5AED71F0-DC1A-4CAF-8795-558D8AA416A8}"/>
              </a:ext>
            </a:extLst>
          </p:cNvPr>
          <p:cNvGrpSpPr/>
          <p:nvPr/>
        </p:nvGrpSpPr>
        <p:grpSpPr>
          <a:xfrm>
            <a:off x="9714680" y="4135536"/>
            <a:ext cx="1481586" cy="1180185"/>
            <a:chOff x="9263003" y="3417673"/>
            <a:chExt cx="809616" cy="644914"/>
          </a:xfrm>
        </p:grpSpPr>
        <p:grpSp>
          <p:nvGrpSpPr>
            <p:cNvPr id="47" name="Group 46"/>
            <p:cNvGrpSpPr/>
            <p:nvPr/>
          </p:nvGrpSpPr>
          <p:grpSpPr>
            <a:xfrm>
              <a:off x="9263003" y="3429465"/>
              <a:ext cx="633122" cy="633122"/>
              <a:chOff x="5421217" y="1619799"/>
              <a:chExt cx="457200" cy="457200"/>
            </a:xfrm>
          </p:grpSpPr>
          <p:sp>
            <p:nvSpPr>
              <p:cNvPr id="49" name="Oval 48"/>
              <p:cNvSpPr>
                <a:spLocks noChangeAspect="1"/>
              </p:cNvSpPr>
              <p:nvPr/>
            </p:nvSpPr>
            <p:spPr>
              <a:xfrm>
                <a:off x="5421217" y="1619799"/>
                <a:ext cx="457200" cy="457200"/>
              </a:xfrm>
              <a:prstGeom prst="ellipse">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0" name="Freeform 49"/>
              <p:cNvSpPr/>
              <p:nvPr/>
            </p:nvSpPr>
            <p:spPr>
              <a:xfrm rot="13500000">
                <a:off x="5590006" y="1689588"/>
                <a:ext cx="119623" cy="120014"/>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1" name="Oval 50"/>
              <p:cNvSpPr>
                <a:spLocks noChangeAspect="1"/>
              </p:cNvSpPr>
              <p:nvPr/>
            </p:nvSpPr>
            <p:spPr>
              <a:xfrm>
                <a:off x="5584793" y="1796943"/>
                <a:ext cx="130048" cy="130046"/>
              </a:xfrm>
              <a:prstGeom prst="ellipse">
                <a:avLst/>
              </a:prstGeom>
              <a:solidFill>
                <a:srgbClr val="005073"/>
              </a:solidFill>
              <a:ln w="25400" cap="flat" cmpd="sng" algn="ctr">
                <a:solidFill>
                  <a:srgbClr val="FFFFFF"/>
                </a:solid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2" name="Pie 51"/>
              <p:cNvSpPr/>
              <p:nvPr/>
            </p:nvSpPr>
            <p:spPr>
              <a:xfrm>
                <a:off x="5583162" y="1798194"/>
                <a:ext cx="133311" cy="133311"/>
              </a:xfrm>
              <a:prstGeom prst="pie">
                <a:avLst>
                  <a:gd name="adj1" fmla="val 0"/>
                  <a:gd name="adj2" fmla="val 10843265"/>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grpSp>
            <p:nvGrpSpPr>
              <p:cNvPr id="53" name="Group 52"/>
              <p:cNvGrpSpPr/>
              <p:nvPr/>
            </p:nvGrpSpPr>
            <p:grpSpPr>
              <a:xfrm>
                <a:off x="5517140" y="1929418"/>
                <a:ext cx="265354" cy="108370"/>
                <a:chOff x="5519555" y="1929418"/>
                <a:chExt cx="265354" cy="108370"/>
              </a:xfrm>
            </p:grpSpPr>
            <p:sp>
              <p:nvSpPr>
                <p:cNvPr id="57" name="Oval 56"/>
                <p:cNvSpPr>
                  <a:spLocks noChangeAspect="1"/>
                </p:cNvSpPr>
                <p:nvPr/>
              </p:nvSpPr>
              <p:spPr>
                <a:xfrm>
                  <a:off x="5715349" y="1929418"/>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8" name="Oval 57"/>
                <p:cNvSpPr>
                  <a:spLocks noChangeAspect="1"/>
                </p:cNvSpPr>
                <p:nvPr/>
              </p:nvSpPr>
              <p:spPr>
                <a:xfrm>
                  <a:off x="5519555" y="1929418"/>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9" name="Oval 58"/>
                <p:cNvSpPr>
                  <a:spLocks noChangeAspect="1"/>
                </p:cNvSpPr>
                <p:nvPr/>
              </p:nvSpPr>
              <p:spPr>
                <a:xfrm>
                  <a:off x="5617452" y="1968230"/>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cxnSp>
            <p:nvCxnSpPr>
              <p:cNvPr id="54" name="Straight Connector 53"/>
              <p:cNvCxnSpPr/>
              <p:nvPr/>
            </p:nvCxnSpPr>
            <p:spPr>
              <a:xfrm>
                <a:off x="5676263" y="1894883"/>
                <a:ext cx="71861" cy="71861"/>
              </a:xfrm>
              <a:prstGeom prst="line">
                <a:avLst/>
              </a:prstGeom>
              <a:noFill/>
              <a:ln w="19050" cap="flat" cmpd="sng" algn="ctr">
                <a:solidFill>
                  <a:srgbClr val="FFFFFF"/>
                </a:solidFill>
                <a:prstDash val="solid"/>
              </a:ln>
              <a:effectLst/>
            </p:spPr>
          </p:cxnSp>
          <p:cxnSp>
            <p:nvCxnSpPr>
              <p:cNvPr id="55" name="Straight Connector 54"/>
              <p:cNvCxnSpPr/>
              <p:nvPr/>
            </p:nvCxnSpPr>
            <p:spPr>
              <a:xfrm rot="5400000">
                <a:off x="5550084" y="1894883"/>
                <a:ext cx="71861" cy="71861"/>
              </a:xfrm>
              <a:prstGeom prst="line">
                <a:avLst/>
              </a:prstGeom>
              <a:noFill/>
              <a:ln w="19050" cap="flat" cmpd="sng" algn="ctr">
                <a:solidFill>
                  <a:srgbClr val="FFFFFF"/>
                </a:solidFill>
                <a:prstDash val="solid"/>
              </a:ln>
              <a:effectLst/>
            </p:spPr>
          </p:cxnSp>
          <p:cxnSp>
            <p:nvCxnSpPr>
              <p:cNvPr id="56" name="Straight Connector 55"/>
              <p:cNvCxnSpPr/>
              <p:nvPr/>
            </p:nvCxnSpPr>
            <p:spPr>
              <a:xfrm rot="2700000">
                <a:off x="5612002" y="1922739"/>
                <a:ext cx="71861" cy="71861"/>
              </a:xfrm>
              <a:prstGeom prst="line">
                <a:avLst/>
              </a:prstGeom>
              <a:noFill/>
              <a:ln w="19050" cap="flat" cmpd="sng" algn="ctr">
                <a:solidFill>
                  <a:srgbClr val="FFFFFF"/>
                </a:solidFill>
                <a:prstDash val="solid"/>
              </a:ln>
              <a:effectLst/>
            </p:spPr>
          </p:cxnSp>
        </p:grpSp>
        <p:pic>
          <p:nvPicPr>
            <p:cNvPr id="48" name="Picture 47"/>
            <p:cNvPicPr>
              <a:picLocks noChangeAspect="1"/>
            </p:cNvPicPr>
            <p:nvPr/>
          </p:nvPicPr>
          <p:blipFill>
            <a:blip r:embed="rId3"/>
            <a:stretch>
              <a:fillRect/>
            </a:stretch>
          </p:blipFill>
          <p:spPr>
            <a:xfrm>
              <a:off x="9732051" y="3417673"/>
              <a:ext cx="340568" cy="340568"/>
            </a:xfrm>
            <a:prstGeom prst="rect">
              <a:avLst/>
            </a:prstGeom>
          </p:spPr>
        </p:pic>
      </p:grpSp>
      <p:grpSp>
        <p:nvGrpSpPr>
          <p:cNvPr id="60" name="Group 59">
            <a:extLst>
              <a:ext uri="{FF2B5EF4-FFF2-40B4-BE49-F238E27FC236}">
                <a16:creationId xmlns:a16="http://schemas.microsoft.com/office/drawing/2014/main" id="{A8B79632-D1E3-45D8-919B-1C071024168C}"/>
              </a:ext>
            </a:extLst>
          </p:cNvPr>
          <p:cNvGrpSpPr>
            <a:grpSpLocks noChangeAspect="1"/>
          </p:cNvGrpSpPr>
          <p:nvPr/>
        </p:nvGrpSpPr>
        <p:grpSpPr>
          <a:xfrm>
            <a:off x="9076009" y="4502568"/>
            <a:ext cx="470537" cy="467696"/>
            <a:chOff x="1579728" y="2192901"/>
            <a:chExt cx="496986" cy="493986"/>
          </a:xfrm>
          <a:solidFill>
            <a:srgbClr val="00BCEB"/>
          </a:solidFill>
        </p:grpSpPr>
        <p:sp>
          <p:nvSpPr>
            <p:cNvPr id="61" name="Freeform 664">
              <a:extLst>
                <a:ext uri="{FF2B5EF4-FFF2-40B4-BE49-F238E27FC236}">
                  <a16:creationId xmlns:a16="http://schemas.microsoft.com/office/drawing/2014/main" id="{4AE10B3A-0AF4-4811-A865-285DB3ED28BF}"/>
                </a:ext>
              </a:extLst>
            </p:cNvPr>
            <p:cNvSpPr>
              <a:spLocks noChangeAspect="1"/>
            </p:cNvSpPr>
            <p:nvPr/>
          </p:nvSpPr>
          <p:spPr bwMode="auto">
            <a:xfrm>
              <a:off x="1759722" y="2192901"/>
              <a:ext cx="134996" cy="493986"/>
            </a:xfrm>
            <a:custGeom>
              <a:avLst/>
              <a:gdLst>
                <a:gd name="T0" fmla="*/ 29 w 57"/>
                <a:gd name="T1" fmla="*/ 209 h 209"/>
                <a:gd name="T2" fmla="*/ 29 w 57"/>
                <a:gd name="T3" fmla="*/ 209 h 209"/>
                <a:gd name="T4" fmla="*/ 0 w 57"/>
                <a:gd name="T5" fmla="*/ 181 h 209"/>
                <a:gd name="T6" fmla="*/ 0 w 57"/>
                <a:gd name="T7" fmla="*/ 28 h 209"/>
                <a:gd name="T8" fmla="*/ 29 w 57"/>
                <a:gd name="T9" fmla="*/ 0 h 209"/>
                <a:gd name="T10" fmla="*/ 57 w 57"/>
                <a:gd name="T11" fmla="*/ 28 h 209"/>
                <a:gd name="T12" fmla="*/ 57 w 57"/>
                <a:gd name="T13" fmla="*/ 181 h 209"/>
                <a:gd name="T14" fmla="*/ 29 w 5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09">
                  <a:moveTo>
                    <a:pt x="29" y="209"/>
                  </a:moveTo>
                  <a:cubicBezTo>
                    <a:pt x="29" y="209"/>
                    <a:pt x="29" y="209"/>
                    <a:pt x="29" y="209"/>
                  </a:cubicBezTo>
                  <a:cubicBezTo>
                    <a:pt x="13" y="209"/>
                    <a:pt x="0" y="196"/>
                    <a:pt x="0" y="181"/>
                  </a:cubicBezTo>
                  <a:cubicBezTo>
                    <a:pt x="0" y="28"/>
                    <a:pt x="0" y="28"/>
                    <a:pt x="0" y="28"/>
                  </a:cubicBezTo>
                  <a:cubicBezTo>
                    <a:pt x="0" y="13"/>
                    <a:pt x="13" y="0"/>
                    <a:pt x="29" y="0"/>
                  </a:cubicBezTo>
                  <a:cubicBezTo>
                    <a:pt x="45" y="0"/>
                    <a:pt x="57" y="13"/>
                    <a:pt x="57" y="28"/>
                  </a:cubicBezTo>
                  <a:cubicBezTo>
                    <a:pt x="57" y="181"/>
                    <a:pt x="57" y="181"/>
                    <a:pt x="57" y="181"/>
                  </a:cubicBezTo>
                  <a:cubicBezTo>
                    <a:pt x="57" y="196"/>
                    <a:pt x="45" y="209"/>
                    <a:pt x="29" y="209"/>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62" name="Freeform 665">
              <a:extLst>
                <a:ext uri="{FF2B5EF4-FFF2-40B4-BE49-F238E27FC236}">
                  <a16:creationId xmlns:a16="http://schemas.microsoft.com/office/drawing/2014/main" id="{1F8FA0C5-FAD8-4541-987C-C5E180C22F70}"/>
                </a:ext>
              </a:extLst>
            </p:cNvPr>
            <p:cNvSpPr>
              <a:spLocks noChangeAspect="1"/>
            </p:cNvSpPr>
            <p:nvPr/>
          </p:nvSpPr>
          <p:spPr bwMode="auto">
            <a:xfrm>
              <a:off x="1579728" y="2368943"/>
              <a:ext cx="496986" cy="134996"/>
            </a:xfrm>
            <a:custGeom>
              <a:avLst/>
              <a:gdLst>
                <a:gd name="T0" fmla="*/ 0 w 210"/>
                <a:gd name="T1" fmla="*/ 28 h 57"/>
                <a:gd name="T2" fmla="*/ 0 w 210"/>
                <a:gd name="T3" fmla="*/ 28 h 57"/>
                <a:gd name="T4" fmla="*/ 29 w 210"/>
                <a:gd name="T5" fmla="*/ 0 h 57"/>
                <a:gd name="T6" fmla="*/ 181 w 210"/>
                <a:gd name="T7" fmla="*/ 0 h 57"/>
                <a:gd name="T8" fmla="*/ 210 w 210"/>
                <a:gd name="T9" fmla="*/ 28 h 57"/>
                <a:gd name="T10" fmla="*/ 181 w 210"/>
                <a:gd name="T11" fmla="*/ 57 h 57"/>
                <a:gd name="T12" fmla="*/ 29 w 210"/>
                <a:gd name="T13" fmla="*/ 57 h 57"/>
                <a:gd name="T14" fmla="*/ 0 w 210"/>
                <a:gd name="T15" fmla="*/ 28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57">
                  <a:moveTo>
                    <a:pt x="0" y="28"/>
                  </a:moveTo>
                  <a:cubicBezTo>
                    <a:pt x="0" y="28"/>
                    <a:pt x="0" y="28"/>
                    <a:pt x="0" y="28"/>
                  </a:cubicBezTo>
                  <a:cubicBezTo>
                    <a:pt x="0" y="13"/>
                    <a:pt x="13" y="0"/>
                    <a:pt x="29" y="0"/>
                  </a:cubicBezTo>
                  <a:cubicBezTo>
                    <a:pt x="181" y="0"/>
                    <a:pt x="181" y="0"/>
                    <a:pt x="181" y="0"/>
                  </a:cubicBezTo>
                  <a:cubicBezTo>
                    <a:pt x="197" y="0"/>
                    <a:pt x="210" y="13"/>
                    <a:pt x="210" y="28"/>
                  </a:cubicBezTo>
                  <a:cubicBezTo>
                    <a:pt x="210" y="44"/>
                    <a:pt x="197" y="57"/>
                    <a:pt x="181" y="57"/>
                  </a:cubicBezTo>
                  <a:cubicBezTo>
                    <a:pt x="29" y="57"/>
                    <a:pt x="29" y="57"/>
                    <a:pt x="29" y="57"/>
                  </a:cubicBezTo>
                  <a:cubicBezTo>
                    <a:pt x="13" y="57"/>
                    <a:pt x="0" y="44"/>
                    <a:pt x="0" y="28"/>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63" name="Rectangle 62">
              <a:extLst>
                <a:ext uri="{FF2B5EF4-FFF2-40B4-BE49-F238E27FC236}">
                  <a16:creationId xmlns:a16="http://schemas.microsoft.com/office/drawing/2014/main" id="{9CE65CCF-42E1-44AE-B3B7-300CEE025B53}"/>
                </a:ext>
              </a:extLst>
            </p:cNvPr>
            <p:cNvSpPr/>
            <p:nvPr/>
          </p:nvSpPr>
          <p:spPr>
            <a:xfrm>
              <a:off x="1759636" y="2367857"/>
              <a:ext cx="137160" cy="137160"/>
            </a:xfrm>
            <a:prstGeom prst="rect">
              <a:avLst/>
            </a:prstGeom>
            <a:grpFill/>
            <a:ln w="3175" cap="flat" cmpd="sng" algn="ctr">
              <a:solidFill>
                <a:srgbClr val="00BCEB"/>
              </a:solid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64" name="Group 63">
            <a:extLst>
              <a:ext uri="{FF2B5EF4-FFF2-40B4-BE49-F238E27FC236}">
                <a16:creationId xmlns:a16="http://schemas.microsoft.com/office/drawing/2014/main" id="{43F0FC44-A597-4531-A311-8430F8BDDE19}"/>
              </a:ext>
            </a:extLst>
          </p:cNvPr>
          <p:cNvGrpSpPr/>
          <p:nvPr/>
        </p:nvGrpSpPr>
        <p:grpSpPr>
          <a:xfrm>
            <a:off x="7237171" y="1886726"/>
            <a:ext cx="2154780" cy="3428995"/>
            <a:chOff x="3970828" y="1629785"/>
            <a:chExt cx="1616085" cy="2571746"/>
          </a:xfrm>
        </p:grpSpPr>
        <p:sp>
          <p:nvSpPr>
            <p:cNvPr id="65" name="TextBox 64">
              <a:extLst>
                <a:ext uri="{FF2B5EF4-FFF2-40B4-BE49-F238E27FC236}">
                  <a16:creationId xmlns:a16="http://schemas.microsoft.com/office/drawing/2014/main" id="{CEDDB181-B5C7-4C8F-90CE-F756910465AC}"/>
                </a:ext>
              </a:extLst>
            </p:cNvPr>
            <p:cNvSpPr txBox="1"/>
            <p:nvPr/>
          </p:nvSpPr>
          <p:spPr>
            <a:xfrm>
              <a:off x="4057074" y="3090730"/>
              <a:ext cx="1443594" cy="207701"/>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333"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Flow Collector</a:t>
              </a:r>
            </a:p>
          </p:txBody>
        </p:sp>
        <p:grpSp>
          <p:nvGrpSpPr>
            <p:cNvPr id="66" name="Group 65">
              <a:extLst>
                <a:ext uri="{FF2B5EF4-FFF2-40B4-BE49-F238E27FC236}">
                  <a16:creationId xmlns:a16="http://schemas.microsoft.com/office/drawing/2014/main" id="{B9176CA3-8C38-4714-9E4F-0B393F946855}"/>
                </a:ext>
              </a:extLst>
            </p:cNvPr>
            <p:cNvGrpSpPr/>
            <p:nvPr/>
          </p:nvGrpSpPr>
          <p:grpSpPr>
            <a:xfrm>
              <a:off x="4336301" y="3316392"/>
              <a:ext cx="885139" cy="885139"/>
              <a:chOff x="5214576" y="2618539"/>
              <a:chExt cx="457200" cy="457200"/>
            </a:xfrm>
          </p:grpSpPr>
          <p:sp>
            <p:nvSpPr>
              <p:cNvPr id="70" name="Oval 69">
                <a:extLst>
                  <a:ext uri="{FF2B5EF4-FFF2-40B4-BE49-F238E27FC236}">
                    <a16:creationId xmlns:a16="http://schemas.microsoft.com/office/drawing/2014/main" id="{6923D19F-AB7C-42F6-A838-2E854FB52B42}"/>
                  </a:ext>
                </a:extLst>
              </p:cNvPr>
              <p:cNvSpPr>
                <a:spLocks noChangeAspect="1"/>
              </p:cNvSpPr>
              <p:nvPr/>
            </p:nvSpPr>
            <p:spPr>
              <a:xfrm>
                <a:off x="5214576" y="2618539"/>
                <a:ext cx="457200" cy="457200"/>
              </a:xfrm>
              <a:prstGeom prst="ellipse">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71" name="Freeform 288">
                <a:extLst>
                  <a:ext uri="{FF2B5EF4-FFF2-40B4-BE49-F238E27FC236}">
                    <a16:creationId xmlns:a16="http://schemas.microsoft.com/office/drawing/2014/main" id="{40319BB2-777B-4A78-AFB2-936F1860A317}"/>
                  </a:ext>
                </a:extLst>
              </p:cNvPr>
              <p:cNvSpPr/>
              <p:nvPr/>
            </p:nvSpPr>
            <p:spPr>
              <a:xfrm rot="13500000">
                <a:off x="5383365" y="2688328"/>
                <a:ext cx="119623" cy="120014"/>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72" name="Oval 71">
                <a:extLst>
                  <a:ext uri="{FF2B5EF4-FFF2-40B4-BE49-F238E27FC236}">
                    <a16:creationId xmlns:a16="http://schemas.microsoft.com/office/drawing/2014/main" id="{DE2948B2-B09C-4B4E-999F-A49A22AAFBBC}"/>
                  </a:ext>
                </a:extLst>
              </p:cNvPr>
              <p:cNvSpPr>
                <a:spLocks noChangeAspect="1"/>
              </p:cNvSpPr>
              <p:nvPr/>
            </p:nvSpPr>
            <p:spPr>
              <a:xfrm>
                <a:off x="5378152" y="2795683"/>
                <a:ext cx="130048" cy="130046"/>
              </a:xfrm>
              <a:prstGeom prst="ellipse">
                <a:avLst/>
              </a:prstGeom>
              <a:solidFill>
                <a:srgbClr val="005073"/>
              </a:solidFill>
              <a:ln w="25400" cap="flat" cmpd="sng" algn="ctr">
                <a:solidFill>
                  <a:srgbClr val="FFFFFF"/>
                </a:solid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73" name="Pie 88">
                <a:extLst>
                  <a:ext uri="{FF2B5EF4-FFF2-40B4-BE49-F238E27FC236}">
                    <a16:creationId xmlns:a16="http://schemas.microsoft.com/office/drawing/2014/main" id="{4DB2D610-690B-4E18-9CBF-3CFBBAB9BA5D}"/>
                  </a:ext>
                </a:extLst>
              </p:cNvPr>
              <p:cNvSpPr/>
              <p:nvPr/>
            </p:nvSpPr>
            <p:spPr>
              <a:xfrm>
                <a:off x="5376521" y="2796934"/>
                <a:ext cx="133311" cy="133311"/>
              </a:xfrm>
              <a:prstGeom prst="pie">
                <a:avLst>
                  <a:gd name="adj1" fmla="val 0"/>
                  <a:gd name="adj2" fmla="val 10843265"/>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82828"/>
                  </a:solidFill>
                  <a:effectLst/>
                  <a:uLnTx/>
                  <a:uFillTx/>
                  <a:latin typeface="CiscoSansTT ExtraLight"/>
                  <a:ea typeface="+mn-ea"/>
                  <a:cs typeface="+mn-cs"/>
                </a:endParaRPr>
              </a:p>
            </p:txBody>
          </p:sp>
          <p:grpSp>
            <p:nvGrpSpPr>
              <p:cNvPr id="74" name="Group 73">
                <a:extLst>
                  <a:ext uri="{FF2B5EF4-FFF2-40B4-BE49-F238E27FC236}">
                    <a16:creationId xmlns:a16="http://schemas.microsoft.com/office/drawing/2014/main" id="{3D39AE4B-FAEC-474F-9351-C3409890A2C4}"/>
                  </a:ext>
                </a:extLst>
              </p:cNvPr>
              <p:cNvGrpSpPr/>
              <p:nvPr/>
            </p:nvGrpSpPr>
            <p:grpSpPr>
              <a:xfrm>
                <a:off x="5310499" y="2928158"/>
                <a:ext cx="265354" cy="108370"/>
                <a:chOff x="5519555" y="1929418"/>
                <a:chExt cx="265354" cy="108370"/>
              </a:xfrm>
            </p:grpSpPr>
            <p:sp>
              <p:nvSpPr>
                <p:cNvPr id="78" name="Oval 77">
                  <a:extLst>
                    <a:ext uri="{FF2B5EF4-FFF2-40B4-BE49-F238E27FC236}">
                      <a16:creationId xmlns:a16="http://schemas.microsoft.com/office/drawing/2014/main" id="{86A0A611-6BDB-455B-8596-908B38480227}"/>
                    </a:ext>
                  </a:extLst>
                </p:cNvPr>
                <p:cNvSpPr>
                  <a:spLocks noChangeAspect="1"/>
                </p:cNvSpPr>
                <p:nvPr/>
              </p:nvSpPr>
              <p:spPr>
                <a:xfrm>
                  <a:off x="5715349" y="1929418"/>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79" name="Oval 78">
                  <a:extLst>
                    <a:ext uri="{FF2B5EF4-FFF2-40B4-BE49-F238E27FC236}">
                      <a16:creationId xmlns:a16="http://schemas.microsoft.com/office/drawing/2014/main" id="{D471C200-E62D-4341-A65C-9F75771D8D5C}"/>
                    </a:ext>
                  </a:extLst>
                </p:cNvPr>
                <p:cNvSpPr>
                  <a:spLocks noChangeAspect="1"/>
                </p:cNvSpPr>
                <p:nvPr/>
              </p:nvSpPr>
              <p:spPr>
                <a:xfrm>
                  <a:off x="5519555" y="1929418"/>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80" name="Oval 79">
                  <a:extLst>
                    <a:ext uri="{FF2B5EF4-FFF2-40B4-BE49-F238E27FC236}">
                      <a16:creationId xmlns:a16="http://schemas.microsoft.com/office/drawing/2014/main" id="{90AFF4A0-0CAA-40ED-9A11-1E0B2ABE0A2C}"/>
                    </a:ext>
                  </a:extLst>
                </p:cNvPr>
                <p:cNvSpPr>
                  <a:spLocks noChangeAspect="1"/>
                </p:cNvSpPr>
                <p:nvPr/>
              </p:nvSpPr>
              <p:spPr>
                <a:xfrm>
                  <a:off x="5617452" y="1968230"/>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5073"/>
                    </a:solidFill>
                    <a:effectLst/>
                    <a:uLnTx/>
                    <a:uFillTx/>
                    <a:latin typeface="CiscoSansTT ExtraLight"/>
                    <a:ea typeface="+mn-ea"/>
                    <a:cs typeface="+mn-cs"/>
                  </a:endParaRPr>
                </a:p>
              </p:txBody>
            </p:sp>
          </p:grpSp>
          <p:cxnSp>
            <p:nvCxnSpPr>
              <p:cNvPr id="75" name="Straight Connector 74">
                <a:extLst>
                  <a:ext uri="{FF2B5EF4-FFF2-40B4-BE49-F238E27FC236}">
                    <a16:creationId xmlns:a16="http://schemas.microsoft.com/office/drawing/2014/main" id="{8F259D32-86FB-473F-B830-EFE395F67316}"/>
                  </a:ext>
                </a:extLst>
              </p:cNvPr>
              <p:cNvCxnSpPr/>
              <p:nvPr/>
            </p:nvCxnSpPr>
            <p:spPr>
              <a:xfrm>
                <a:off x="5469622" y="2893623"/>
                <a:ext cx="71861" cy="71861"/>
              </a:xfrm>
              <a:prstGeom prst="line">
                <a:avLst/>
              </a:prstGeom>
              <a:noFill/>
              <a:ln w="19050" cap="flat" cmpd="sng" algn="ctr">
                <a:solidFill>
                  <a:srgbClr val="FFFFFF"/>
                </a:solidFill>
                <a:prstDash val="solid"/>
              </a:ln>
              <a:effectLst/>
            </p:spPr>
          </p:cxnSp>
          <p:cxnSp>
            <p:nvCxnSpPr>
              <p:cNvPr id="76" name="Straight Connector 75">
                <a:extLst>
                  <a:ext uri="{FF2B5EF4-FFF2-40B4-BE49-F238E27FC236}">
                    <a16:creationId xmlns:a16="http://schemas.microsoft.com/office/drawing/2014/main" id="{175568F0-37A1-4A8F-8363-32DD1B85C20A}"/>
                  </a:ext>
                </a:extLst>
              </p:cNvPr>
              <p:cNvCxnSpPr/>
              <p:nvPr/>
            </p:nvCxnSpPr>
            <p:spPr>
              <a:xfrm rot="5400000">
                <a:off x="5343443" y="2893623"/>
                <a:ext cx="71861" cy="71861"/>
              </a:xfrm>
              <a:prstGeom prst="line">
                <a:avLst/>
              </a:prstGeom>
              <a:noFill/>
              <a:ln w="19050" cap="flat" cmpd="sng" algn="ctr">
                <a:solidFill>
                  <a:srgbClr val="FFFFFF"/>
                </a:solidFill>
                <a:prstDash val="solid"/>
              </a:ln>
              <a:effectLst/>
            </p:spPr>
          </p:cxnSp>
          <p:cxnSp>
            <p:nvCxnSpPr>
              <p:cNvPr id="77" name="Straight Connector 76">
                <a:extLst>
                  <a:ext uri="{FF2B5EF4-FFF2-40B4-BE49-F238E27FC236}">
                    <a16:creationId xmlns:a16="http://schemas.microsoft.com/office/drawing/2014/main" id="{2116ABB6-3683-4858-B103-1C44C39A5DC6}"/>
                  </a:ext>
                </a:extLst>
              </p:cNvPr>
              <p:cNvCxnSpPr/>
              <p:nvPr/>
            </p:nvCxnSpPr>
            <p:spPr>
              <a:xfrm rot="2700000">
                <a:off x="5405361" y="2921479"/>
                <a:ext cx="71861" cy="71861"/>
              </a:xfrm>
              <a:prstGeom prst="line">
                <a:avLst/>
              </a:prstGeom>
              <a:noFill/>
              <a:ln w="19050" cap="flat" cmpd="sng" algn="ctr">
                <a:solidFill>
                  <a:srgbClr val="FFFFFF"/>
                </a:solidFill>
                <a:prstDash val="solid"/>
              </a:ln>
              <a:effectLst/>
            </p:spPr>
          </p:cxnSp>
        </p:grpSp>
        <p:sp>
          <p:nvSpPr>
            <p:cNvPr id="67" name="TextBox 66">
              <a:extLst>
                <a:ext uri="{FF2B5EF4-FFF2-40B4-BE49-F238E27FC236}">
                  <a16:creationId xmlns:a16="http://schemas.microsoft.com/office/drawing/2014/main" id="{933B43A0-B58B-489A-B0EF-8678D9F26319}"/>
                </a:ext>
              </a:extLst>
            </p:cNvPr>
            <p:cNvSpPr txBox="1"/>
            <p:nvPr/>
          </p:nvSpPr>
          <p:spPr>
            <a:xfrm>
              <a:off x="3970828" y="1629785"/>
              <a:ext cx="1616085" cy="207701"/>
            </a:xfrm>
            <a:prstGeom prst="rect">
              <a:avLst/>
            </a:prstGeom>
            <a:noFill/>
          </p:spPr>
          <p:txBody>
            <a:bodyPr wrap="square" lIns="0" rIns="0"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333"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Management Console</a:t>
              </a:r>
            </a:p>
          </p:txBody>
        </p:sp>
        <p:cxnSp>
          <p:nvCxnSpPr>
            <p:cNvPr id="68" name="Straight Connector 67">
              <a:extLst>
                <a:ext uri="{FF2B5EF4-FFF2-40B4-BE49-F238E27FC236}">
                  <a16:creationId xmlns:a16="http://schemas.microsoft.com/office/drawing/2014/main" id="{E3853074-87EF-45B4-94C4-5F93C9F26E0D}"/>
                </a:ext>
              </a:extLst>
            </p:cNvPr>
            <p:cNvCxnSpPr>
              <a:cxnSpLocks/>
              <a:endCxn id="65" idx="0"/>
            </p:cNvCxnSpPr>
            <p:nvPr/>
          </p:nvCxnSpPr>
          <p:spPr>
            <a:xfrm>
              <a:off x="4778870" y="2745130"/>
              <a:ext cx="1" cy="345600"/>
            </a:xfrm>
            <a:prstGeom prst="line">
              <a:avLst/>
            </a:prstGeom>
            <a:noFill/>
            <a:ln w="12700" cap="rnd" cmpd="sng" algn="ctr">
              <a:solidFill>
                <a:srgbClr val="00BCEB"/>
              </a:solidFill>
              <a:prstDash val="dash"/>
              <a:headEnd type="arrow" w="lg" len="med"/>
              <a:tailEnd type="arrow" w="lg" len="med"/>
            </a:ln>
            <a:effectLst/>
          </p:spPr>
        </p:cxnSp>
      </p:grpSp>
      <p:pic>
        <p:nvPicPr>
          <p:cNvPr id="85" name="Picture 84"/>
          <p:cNvPicPr>
            <a:picLocks noChangeAspect="1"/>
          </p:cNvPicPr>
          <p:nvPr/>
        </p:nvPicPr>
        <p:blipFill>
          <a:blip r:embed="rId4"/>
          <a:stretch>
            <a:fillRect/>
          </a:stretch>
        </p:blipFill>
        <p:spPr>
          <a:xfrm>
            <a:off x="7775349" y="2197150"/>
            <a:ext cx="1129304" cy="1129304"/>
          </a:xfrm>
          <a:prstGeom prst="rect">
            <a:avLst/>
          </a:prstGeom>
        </p:spPr>
      </p:pic>
    </p:spTree>
    <p:extLst>
      <p:ext uri="{BB962C8B-B14F-4D97-AF65-F5344CB8AC3E}">
        <p14:creationId xmlns:p14="http://schemas.microsoft.com/office/powerpoint/2010/main" val="2218018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err="1"/>
              <a:t>Stealthwatch</a:t>
            </a:r>
            <a:r>
              <a:rPr lang="en-US" sz="3800" dirty="0"/>
              <a:t> Enterprise architecture</a:t>
            </a:r>
            <a:endParaRPr lang="en-MY" sz="2100" dirty="0">
              <a:solidFill>
                <a:schemeClr val="bg1"/>
              </a:solidFill>
            </a:endParaRPr>
          </a:p>
        </p:txBody>
      </p:sp>
      <p:sp>
        <p:nvSpPr>
          <p:cNvPr id="332" name="Rectangle 331"/>
          <p:cNvSpPr/>
          <p:nvPr/>
        </p:nvSpPr>
        <p:spPr>
          <a:xfrm>
            <a:off x="585484" y="2575235"/>
            <a:ext cx="3376937" cy="1200329"/>
          </a:xfrm>
          <a:prstGeom prst="rect">
            <a:avLst/>
          </a:prstGeom>
        </p:spPr>
        <p:txBody>
          <a:bodyPr wrap="square">
            <a:spAutoFit/>
          </a:bodyPr>
          <a:lstStyle/>
          <a:p>
            <a:pPr defTabSz="609585" fontAlgn="base">
              <a:spcBef>
                <a:spcPct val="0"/>
              </a:spcBef>
              <a:spcAft>
                <a:spcPct val="0"/>
              </a:spcAft>
            </a:pPr>
            <a:r>
              <a:rPr lang="en-US" sz="2400" dirty="0">
                <a:solidFill>
                  <a:schemeClr val="bg1"/>
                </a:solidFill>
                <a:latin typeface="CiscoSansTT ExtraLight"/>
                <a:ea typeface="ＭＳ Ｐゴシック" charset="0"/>
              </a:rPr>
              <a:t>Comprehensive</a:t>
            </a:r>
            <a:r>
              <a:rPr lang="en-US" sz="2400" dirty="0">
                <a:solidFill>
                  <a:srgbClr val="282828">
                    <a:lumMod val="75000"/>
                  </a:srgbClr>
                </a:solidFill>
                <a:latin typeface="CiscoSansTT ExtraLight"/>
                <a:ea typeface="ＭＳ Ｐゴシック" charset="0"/>
              </a:rPr>
              <a:t/>
            </a:r>
            <a:br>
              <a:rPr lang="en-US" sz="2400" dirty="0">
                <a:solidFill>
                  <a:srgbClr val="282828">
                    <a:lumMod val="75000"/>
                  </a:srgbClr>
                </a:solidFill>
                <a:latin typeface="CiscoSansTT ExtraLight"/>
                <a:ea typeface="ＭＳ Ｐゴシック" charset="0"/>
              </a:rPr>
            </a:br>
            <a:r>
              <a:rPr lang="en-US" sz="2400" dirty="0">
                <a:solidFill>
                  <a:srgbClr val="00BCEB"/>
                </a:solidFill>
                <a:latin typeface="CiscoSansTT ExtraLight"/>
                <a:ea typeface="ＭＳ Ｐゴシック" charset="0"/>
              </a:rPr>
              <a:t>visibility</a:t>
            </a:r>
            <a:r>
              <a:rPr lang="en-US" sz="2400" dirty="0">
                <a:solidFill>
                  <a:srgbClr val="005073"/>
                </a:solidFill>
                <a:latin typeface="CiscoSansTT ExtraLight"/>
                <a:ea typeface="ＭＳ Ｐゴシック" charset="0"/>
              </a:rPr>
              <a:t> </a:t>
            </a:r>
            <a:r>
              <a:rPr lang="en-US" sz="2400" dirty="0">
                <a:solidFill>
                  <a:schemeClr val="bg1"/>
                </a:solidFill>
                <a:latin typeface="CiscoSansTT ExtraLight"/>
                <a:ea typeface="ＭＳ Ｐゴシック" charset="0"/>
              </a:rPr>
              <a:t>and</a:t>
            </a:r>
            <a:r>
              <a:rPr lang="en-US" sz="2400" dirty="0">
                <a:solidFill>
                  <a:srgbClr val="282828"/>
                </a:solidFill>
                <a:latin typeface="CiscoSansTT ExtraLight"/>
                <a:ea typeface="ＭＳ Ｐゴシック" charset="0"/>
              </a:rPr>
              <a:t> </a:t>
            </a:r>
            <a:br>
              <a:rPr lang="en-US" sz="2400" dirty="0">
                <a:solidFill>
                  <a:srgbClr val="282828"/>
                </a:solidFill>
                <a:latin typeface="CiscoSansTT ExtraLight"/>
                <a:ea typeface="ＭＳ Ｐゴシック" charset="0"/>
              </a:rPr>
            </a:br>
            <a:r>
              <a:rPr lang="en-US" sz="2400" dirty="0">
                <a:solidFill>
                  <a:srgbClr val="00BCEB"/>
                </a:solidFill>
                <a:latin typeface="CiscoSansTT ExtraLight"/>
                <a:ea typeface="ＭＳ Ｐゴシック" charset="0"/>
              </a:rPr>
              <a:t>security analytics</a:t>
            </a:r>
          </a:p>
        </p:txBody>
      </p:sp>
      <p:grpSp>
        <p:nvGrpSpPr>
          <p:cNvPr id="333" name="Group 332">
            <a:extLst>
              <a:ext uri="{FF2B5EF4-FFF2-40B4-BE49-F238E27FC236}">
                <a16:creationId xmlns:a16="http://schemas.microsoft.com/office/drawing/2014/main" id="{9FC41DCC-3CE8-45BD-8D2E-B39A9958777C}"/>
              </a:ext>
            </a:extLst>
          </p:cNvPr>
          <p:cNvGrpSpPr/>
          <p:nvPr/>
        </p:nvGrpSpPr>
        <p:grpSpPr>
          <a:xfrm>
            <a:off x="5650330" y="4352071"/>
            <a:ext cx="1580221" cy="1556746"/>
            <a:chOff x="5598019" y="3264051"/>
            <a:chExt cx="1185166" cy="1167559"/>
          </a:xfrm>
        </p:grpSpPr>
        <p:sp>
          <p:nvSpPr>
            <p:cNvPr id="334" name="TextBox 333">
              <a:extLst>
                <a:ext uri="{FF2B5EF4-FFF2-40B4-BE49-F238E27FC236}">
                  <a16:creationId xmlns:a16="http://schemas.microsoft.com/office/drawing/2014/main" id="{16CC3ACA-DDE4-47DB-87E3-2574BD0E9E2B}"/>
                </a:ext>
              </a:extLst>
            </p:cNvPr>
            <p:cNvSpPr txBox="1"/>
            <p:nvPr/>
          </p:nvSpPr>
          <p:spPr>
            <a:xfrm>
              <a:off x="5598019" y="4251512"/>
              <a:ext cx="1185166" cy="180098"/>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Endpoint License</a:t>
              </a:r>
            </a:p>
          </p:txBody>
        </p:sp>
        <p:pic>
          <p:nvPicPr>
            <p:cNvPr id="335" name="Picture 334">
              <a:extLst>
                <a:ext uri="{FF2B5EF4-FFF2-40B4-BE49-F238E27FC236}">
                  <a16:creationId xmlns:a16="http://schemas.microsoft.com/office/drawing/2014/main" id="{4A1A7942-571F-454B-8B11-6E8BB76BF0C6}"/>
                </a:ext>
              </a:extLst>
            </p:cNvPr>
            <p:cNvPicPr>
              <a:picLocks noChangeAspect="1"/>
            </p:cNvPicPr>
            <p:nvPr/>
          </p:nvPicPr>
          <p:blipFill>
            <a:blip r:embed="rId3"/>
            <a:stretch>
              <a:fillRect/>
            </a:stretch>
          </p:blipFill>
          <p:spPr>
            <a:xfrm>
              <a:off x="5969451" y="3784756"/>
              <a:ext cx="457200" cy="457200"/>
            </a:xfrm>
            <a:prstGeom prst="rect">
              <a:avLst/>
            </a:prstGeom>
            <a:solidFill>
              <a:srgbClr val="0F6793"/>
            </a:solidFill>
          </p:spPr>
        </p:pic>
        <p:cxnSp>
          <p:nvCxnSpPr>
            <p:cNvPr id="336" name="STEP 1">
              <a:extLst>
                <a:ext uri="{FF2B5EF4-FFF2-40B4-BE49-F238E27FC236}">
                  <a16:creationId xmlns:a16="http://schemas.microsoft.com/office/drawing/2014/main" id="{81637E09-42A1-4B46-A8CD-C53212924383}"/>
                </a:ext>
              </a:extLst>
            </p:cNvPr>
            <p:cNvCxnSpPr>
              <a:cxnSpLocks/>
              <a:stCxn id="335" idx="0"/>
              <a:endCxn id="490" idx="3"/>
            </p:cNvCxnSpPr>
            <p:nvPr/>
          </p:nvCxnSpPr>
          <p:spPr bwMode="auto">
            <a:xfrm flipV="1">
              <a:off x="6198051" y="3264052"/>
              <a:ext cx="188429" cy="520704"/>
            </a:xfrm>
            <a:prstGeom prst="straightConnector1">
              <a:avLst/>
            </a:prstGeom>
            <a:noFill/>
            <a:ln w="12700" cap="rnd" cmpd="sng" algn="ctr">
              <a:solidFill>
                <a:srgbClr val="6EBE4A"/>
              </a:solidFill>
              <a:prstDash val="dash"/>
              <a:headEnd type="none" w="med" len="med"/>
              <a:tailEnd type="arrow" w="lg" len="med"/>
            </a:ln>
            <a:effectLst/>
          </p:spPr>
        </p:cxnSp>
      </p:grpSp>
      <p:sp>
        <p:nvSpPr>
          <p:cNvPr id="338" name="Rounded Rectangle 114">
            <a:extLst>
              <a:ext uri="{FF2B5EF4-FFF2-40B4-BE49-F238E27FC236}">
                <a16:creationId xmlns:a16="http://schemas.microsoft.com/office/drawing/2014/main" id="{D02DE0BA-0A70-44D1-98B7-2F9A1F4CD844}"/>
              </a:ext>
            </a:extLst>
          </p:cNvPr>
          <p:cNvSpPr/>
          <p:nvPr/>
        </p:nvSpPr>
        <p:spPr>
          <a:xfrm>
            <a:off x="3983054" y="2042355"/>
            <a:ext cx="2774659" cy="1177939"/>
          </a:xfrm>
          <a:prstGeom prst="roundRect">
            <a:avLst>
              <a:gd name="adj" fmla="val 50000"/>
            </a:avLst>
          </a:prstGeom>
          <a:noFill/>
          <a:ln w="12700" cap="rnd" cmpd="sng" algn="ctr">
            <a:solidFill>
              <a:schemeClr val="bg1"/>
            </a:solidFill>
            <a:prstDash val="dash"/>
            <a:headEnd type="none" w="med" len="med"/>
            <a:tailEnd type="none" w="lg" len="lg"/>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lumMod val="75000"/>
                  <a:lumOff val="25000"/>
                </a:srgbClr>
              </a:solidFill>
              <a:effectLst/>
              <a:uLnTx/>
              <a:uFillTx/>
              <a:latin typeface="CiscoSansTT ExtraLight"/>
              <a:ea typeface="+mn-ea"/>
              <a:cs typeface="+mn-cs"/>
            </a:endParaRPr>
          </a:p>
        </p:txBody>
      </p:sp>
      <p:sp>
        <p:nvSpPr>
          <p:cNvPr id="339" name="TextBox 338">
            <a:extLst>
              <a:ext uri="{FF2B5EF4-FFF2-40B4-BE49-F238E27FC236}">
                <a16:creationId xmlns:a16="http://schemas.microsoft.com/office/drawing/2014/main" id="{43CD35B2-3BBE-407C-9804-E698ECDBDCF6}"/>
              </a:ext>
            </a:extLst>
          </p:cNvPr>
          <p:cNvSpPr txBox="1"/>
          <p:nvPr/>
        </p:nvSpPr>
        <p:spPr>
          <a:xfrm>
            <a:off x="3958865" y="2700272"/>
            <a:ext cx="1131984" cy="240131"/>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BCEB"/>
                </a:solidFill>
                <a:effectLst/>
                <a:uLnTx/>
                <a:uFillTx/>
                <a:latin typeface="CiscoSansTT ExtraLight" panose="020B0303020201020303" pitchFamily="34" charset="0"/>
                <a:ea typeface="Arial" charset="0"/>
                <a:cs typeface="CiscoSansTT ExtraLight" panose="020B0303020201020303" pitchFamily="34" charset="0"/>
              </a:rPr>
              <a:t>ISE</a:t>
            </a:r>
          </a:p>
        </p:txBody>
      </p:sp>
      <p:sp>
        <p:nvSpPr>
          <p:cNvPr id="340" name="TextBox 339">
            <a:extLst>
              <a:ext uri="{FF2B5EF4-FFF2-40B4-BE49-F238E27FC236}">
                <a16:creationId xmlns:a16="http://schemas.microsoft.com/office/drawing/2014/main" id="{04A85DA6-9360-4E13-8FB7-6C241974B0AF}"/>
              </a:ext>
            </a:extLst>
          </p:cNvPr>
          <p:cNvSpPr txBox="1"/>
          <p:nvPr/>
        </p:nvSpPr>
        <p:spPr>
          <a:xfrm>
            <a:off x="6251084" y="3270885"/>
            <a:ext cx="1590737" cy="240131"/>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Flow Collector</a:t>
            </a:r>
          </a:p>
        </p:txBody>
      </p:sp>
      <p:grpSp>
        <p:nvGrpSpPr>
          <p:cNvPr id="341" name="Group 340">
            <a:extLst>
              <a:ext uri="{FF2B5EF4-FFF2-40B4-BE49-F238E27FC236}">
                <a16:creationId xmlns:a16="http://schemas.microsoft.com/office/drawing/2014/main" id="{52E63AF3-9870-4026-BCA8-21C77BB793AE}"/>
              </a:ext>
            </a:extLst>
          </p:cNvPr>
          <p:cNvGrpSpPr/>
          <p:nvPr/>
        </p:nvGrpSpPr>
        <p:grpSpPr>
          <a:xfrm>
            <a:off x="6558772" y="3519548"/>
            <a:ext cx="975360" cy="975360"/>
            <a:chOff x="5214576" y="2618539"/>
            <a:chExt cx="457200" cy="457200"/>
          </a:xfrm>
        </p:grpSpPr>
        <p:sp>
          <p:nvSpPr>
            <p:cNvPr id="490" name="Oval 489">
              <a:extLst>
                <a:ext uri="{FF2B5EF4-FFF2-40B4-BE49-F238E27FC236}">
                  <a16:creationId xmlns:a16="http://schemas.microsoft.com/office/drawing/2014/main" id="{8901BE33-3572-448B-A86B-AB819B0603C6}"/>
                </a:ext>
              </a:extLst>
            </p:cNvPr>
            <p:cNvSpPr>
              <a:spLocks noChangeAspect="1"/>
            </p:cNvSpPr>
            <p:nvPr/>
          </p:nvSpPr>
          <p:spPr>
            <a:xfrm>
              <a:off x="5214576" y="2618539"/>
              <a:ext cx="457200" cy="457200"/>
            </a:xfrm>
            <a:prstGeom prst="ellipse">
              <a:avLst/>
            </a:prstGeom>
            <a:solidFill>
              <a:srgbClr val="0F6793"/>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91" name="Freeform 288">
              <a:extLst>
                <a:ext uri="{FF2B5EF4-FFF2-40B4-BE49-F238E27FC236}">
                  <a16:creationId xmlns:a16="http://schemas.microsoft.com/office/drawing/2014/main" id="{AD95BCF8-3564-4878-B227-82854D970799}"/>
                </a:ext>
              </a:extLst>
            </p:cNvPr>
            <p:cNvSpPr/>
            <p:nvPr/>
          </p:nvSpPr>
          <p:spPr>
            <a:xfrm rot="13500000">
              <a:off x="5383365" y="2688328"/>
              <a:ext cx="119623" cy="120014"/>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92" name="Oval 491">
              <a:extLst>
                <a:ext uri="{FF2B5EF4-FFF2-40B4-BE49-F238E27FC236}">
                  <a16:creationId xmlns:a16="http://schemas.microsoft.com/office/drawing/2014/main" id="{8CC29BAD-0749-4CF7-8C4B-FA0FE4C3FB78}"/>
                </a:ext>
              </a:extLst>
            </p:cNvPr>
            <p:cNvSpPr>
              <a:spLocks noChangeAspect="1"/>
            </p:cNvSpPr>
            <p:nvPr/>
          </p:nvSpPr>
          <p:spPr>
            <a:xfrm>
              <a:off x="5378152" y="2795683"/>
              <a:ext cx="130048" cy="130046"/>
            </a:xfrm>
            <a:prstGeom prst="ellipse">
              <a:avLst/>
            </a:prstGeom>
            <a:solidFill>
              <a:srgbClr val="005073"/>
            </a:solidFill>
            <a:ln w="25400" cap="flat" cmpd="sng" algn="ctr">
              <a:solidFill>
                <a:srgbClr val="FFFFFF"/>
              </a:solid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93" name="Pie 88">
              <a:extLst>
                <a:ext uri="{FF2B5EF4-FFF2-40B4-BE49-F238E27FC236}">
                  <a16:creationId xmlns:a16="http://schemas.microsoft.com/office/drawing/2014/main" id="{4EDF1B54-267E-4479-B6B5-A8D3A283AC9C}"/>
                </a:ext>
              </a:extLst>
            </p:cNvPr>
            <p:cNvSpPr/>
            <p:nvPr/>
          </p:nvSpPr>
          <p:spPr>
            <a:xfrm>
              <a:off x="5376521" y="2796934"/>
              <a:ext cx="133311" cy="133311"/>
            </a:xfrm>
            <a:prstGeom prst="pie">
              <a:avLst>
                <a:gd name="adj1" fmla="val 0"/>
                <a:gd name="adj2" fmla="val 10843265"/>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grpSp>
          <p:nvGrpSpPr>
            <p:cNvPr id="494" name="Group 493">
              <a:extLst>
                <a:ext uri="{FF2B5EF4-FFF2-40B4-BE49-F238E27FC236}">
                  <a16:creationId xmlns:a16="http://schemas.microsoft.com/office/drawing/2014/main" id="{4E7C1608-635A-42D1-9179-2B3474558285}"/>
                </a:ext>
              </a:extLst>
            </p:cNvPr>
            <p:cNvGrpSpPr/>
            <p:nvPr/>
          </p:nvGrpSpPr>
          <p:grpSpPr>
            <a:xfrm>
              <a:off x="5310499" y="2928158"/>
              <a:ext cx="265354" cy="108370"/>
              <a:chOff x="5519555" y="1929418"/>
              <a:chExt cx="265354" cy="108370"/>
            </a:xfrm>
          </p:grpSpPr>
          <p:sp>
            <p:nvSpPr>
              <p:cNvPr id="498" name="Oval 497">
                <a:extLst>
                  <a:ext uri="{FF2B5EF4-FFF2-40B4-BE49-F238E27FC236}">
                    <a16:creationId xmlns:a16="http://schemas.microsoft.com/office/drawing/2014/main" id="{34FFDDAB-3358-4A83-BB9F-430A1DDAEFFB}"/>
                  </a:ext>
                </a:extLst>
              </p:cNvPr>
              <p:cNvSpPr>
                <a:spLocks noChangeAspect="1"/>
              </p:cNvSpPr>
              <p:nvPr/>
            </p:nvSpPr>
            <p:spPr>
              <a:xfrm>
                <a:off x="5715349" y="1929418"/>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499" name="Oval 498">
                <a:extLst>
                  <a:ext uri="{FF2B5EF4-FFF2-40B4-BE49-F238E27FC236}">
                    <a16:creationId xmlns:a16="http://schemas.microsoft.com/office/drawing/2014/main" id="{F564FE2B-F895-4A7B-8807-10223CBF12CC}"/>
                  </a:ext>
                </a:extLst>
              </p:cNvPr>
              <p:cNvSpPr>
                <a:spLocks noChangeAspect="1"/>
              </p:cNvSpPr>
              <p:nvPr/>
            </p:nvSpPr>
            <p:spPr>
              <a:xfrm>
                <a:off x="5519555" y="1929418"/>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00" name="Oval 499">
                <a:extLst>
                  <a:ext uri="{FF2B5EF4-FFF2-40B4-BE49-F238E27FC236}">
                    <a16:creationId xmlns:a16="http://schemas.microsoft.com/office/drawing/2014/main" id="{BEF7F622-F501-4511-A298-06D5AEEEA549}"/>
                  </a:ext>
                </a:extLst>
              </p:cNvPr>
              <p:cNvSpPr>
                <a:spLocks noChangeAspect="1"/>
              </p:cNvSpPr>
              <p:nvPr/>
            </p:nvSpPr>
            <p:spPr>
              <a:xfrm>
                <a:off x="5617452" y="1968230"/>
                <a:ext cx="69560" cy="69558"/>
              </a:xfrm>
              <a:prstGeom prst="ellipse">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cxnSp>
          <p:nvCxnSpPr>
            <p:cNvPr id="495" name="Straight Connector 494">
              <a:extLst>
                <a:ext uri="{FF2B5EF4-FFF2-40B4-BE49-F238E27FC236}">
                  <a16:creationId xmlns:a16="http://schemas.microsoft.com/office/drawing/2014/main" id="{569004F1-CA89-4E6F-B5BE-77009563107B}"/>
                </a:ext>
              </a:extLst>
            </p:cNvPr>
            <p:cNvCxnSpPr/>
            <p:nvPr/>
          </p:nvCxnSpPr>
          <p:spPr>
            <a:xfrm>
              <a:off x="5469622" y="2893623"/>
              <a:ext cx="71861" cy="71861"/>
            </a:xfrm>
            <a:prstGeom prst="line">
              <a:avLst/>
            </a:prstGeom>
            <a:noFill/>
            <a:ln w="19050" cap="flat" cmpd="sng" algn="ctr">
              <a:solidFill>
                <a:srgbClr val="FFFFFF"/>
              </a:solidFill>
              <a:prstDash val="solid"/>
            </a:ln>
            <a:effectLst/>
          </p:spPr>
        </p:cxnSp>
        <p:cxnSp>
          <p:nvCxnSpPr>
            <p:cNvPr id="496" name="Straight Connector 495">
              <a:extLst>
                <a:ext uri="{FF2B5EF4-FFF2-40B4-BE49-F238E27FC236}">
                  <a16:creationId xmlns:a16="http://schemas.microsoft.com/office/drawing/2014/main" id="{0488590F-C578-44AF-ADA7-AB589CC61842}"/>
                </a:ext>
              </a:extLst>
            </p:cNvPr>
            <p:cNvCxnSpPr/>
            <p:nvPr/>
          </p:nvCxnSpPr>
          <p:spPr>
            <a:xfrm rot="5400000">
              <a:off x="5343443" y="2893623"/>
              <a:ext cx="71861" cy="71861"/>
            </a:xfrm>
            <a:prstGeom prst="line">
              <a:avLst/>
            </a:prstGeom>
            <a:noFill/>
            <a:ln w="19050" cap="flat" cmpd="sng" algn="ctr">
              <a:solidFill>
                <a:srgbClr val="FFFFFF"/>
              </a:solidFill>
              <a:prstDash val="solid"/>
            </a:ln>
            <a:effectLst/>
          </p:spPr>
        </p:cxnSp>
        <p:cxnSp>
          <p:nvCxnSpPr>
            <p:cNvPr id="497" name="Straight Connector 496">
              <a:extLst>
                <a:ext uri="{FF2B5EF4-FFF2-40B4-BE49-F238E27FC236}">
                  <a16:creationId xmlns:a16="http://schemas.microsoft.com/office/drawing/2014/main" id="{2D5DB996-DDDD-4A2F-99DD-953B96E4E5A7}"/>
                </a:ext>
              </a:extLst>
            </p:cNvPr>
            <p:cNvCxnSpPr/>
            <p:nvPr/>
          </p:nvCxnSpPr>
          <p:spPr>
            <a:xfrm rot="2700000">
              <a:off x="5405361" y="2921479"/>
              <a:ext cx="71861" cy="71861"/>
            </a:xfrm>
            <a:prstGeom prst="line">
              <a:avLst/>
            </a:prstGeom>
            <a:noFill/>
            <a:ln w="19050" cap="flat" cmpd="sng" algn="ctr">
              <a:solidFill>
                <a:srgbClr val="FFFFFF"/>
              </a:solidFill>
              <a:prstDash val="solid"/>
            </a:ln>
            <a:effectLst/>
          </p:spPr>
        </p:cxnSp>
      </p:grpSp>
      <p:sp>
        <p:nvSpPr>
          <p:cNvPr id="342" name="TextBox 341">
            <a:extLst>
              <a:ext uri="{FF2B5EF4-FFF2-40B4-BE49-F238E27FC236}">
                <a16:creationId xmlns:a16="http://schemas.microsoft.com/office/drawing/2014/main" id="{C07C0810-037E-4D73-9CA2-7B7683E76D6E}"/>
              </a:ext>
            </a:extLst>
          </p:cNvPr>
          <p:cNvSpPr txBox="1"/>
          <p:nvPr/>
        </p:nvSpPr>
        <p:spPr>
          <a:xfrm>
            <a:off x="6156046" y="1661028"/>
            <a:ext cx="1780811" cy="240131"/>
          </a:xfrm>
          <a:prstGeom prst="rect">
            <a:avLst/>
          </a:prstGeom>
          <a:noFill/>
        </p:spPr>
        <p:txBody>
          <a:bodyPr wrap="square" lIns="0" rIns="0"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Management Console</a:t>
            </a:r>
          </a:p>
        </p:txBody>
      </p:sp>
      <p:sp>
        <p:nvSpPr>
          <p:cNvPr id="343" name="TextBox 342">
            <a:extLst>
              <a:ext uri="{FF2B5EF4-FFF2-40B4-BE49-F238E27FC236}">
                <a16:creationId xmlns:a16="http://schemas.microsoft.com/office/drawing/2014/main" id="{56FF5CB3-B5F2-420D-A7F5-BBDB009C3CDF}"/>
              </a:ext>
            </a:extLst>
          </p:cNvPr>
          <p:cNvSpPr txBox="1"/>
          <p:nvPr/>
        </p:nvSpPr>
        <p:spPr>
          <a:xfrm>
            <a:off x="4720045" y="2683339"/>
            <a:ext cx="1057101" cy="535724"/>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Threat Intelligence</a:t>
            </a:r>
            <a:b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b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License</a:t>
            </a:r>
          </a:p>
        </p:txBody>
      </p:sp>
      <p:sp>
        <p:nvSpPr>
          <p:cNvPr id="344" name="TextBox 343">
            <a:extLst>
              <a:ext uri="{FF2B5EF4-FFF2-40B4-BE49-F238E27FC236}">
                <a16:creationId xmlns:a16="http://schemas.microsoft.com/office/drawing/2014/main" id="{7EACEEA2-2078-425B-8085-CF5836BF9064}"/>
              </a:ext>
            </a:extLst>
          </p:cNvPr>
          <p:cNvSpPr txBox="1"/>
          <p:nvPr/>
        </p:nvSpPr>
        <p:spPr>
          <a:xfrm>
            <a:off x="5642258" y="2683339"/>
            <a:ext cx="1172036" cy="387927"/>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Cognitive</a:t>
            </a:r>
            <a:r>
              <a:rPr kumimoji="0" lang="en-US" sz="1067" b="0" i="0" u="none" strike="noStrike" kern="0" cap="none" spc="0" normalizeH="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 Intelligence</a:t>
            </a:r>
            <a:endPar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endParaRPr>
          </a:p>
        </p:txBody>
      </p:sp>
      <p:pic>
        <p:nvPicPr>
          <p:cNvPr id="345" name="Picture 344">
            <a:extLst>
              <a:ext uri="{FF2B5EF4-FFF2-40B4-BE49-F238E27FC236}">
                <a16:creationId xmlns:a16="http://schemas.microsoft.com/office/drawing/2014/main" id="{5144D0DA-BE35-49AA-9702-0A77BFC15A43}"/>
              </a:ext>
            </a:extLst>
          </p:cNvPr>
          <p:cNvPicPr>
            <a:picLocks noChangeAspect="1"/>
          </p:cNvPicPr>
          <p:nvPr/>
        </p:nvPicPr>
        <p:blipFill rotWithShape="1">
          <a:blip r:embed="rId4"/>
          <a:srcRect r="-1212"/>
          <a:stretch/>
        </p:blipFill>
        <p:spPr>
          <a:xfrm>
            <a:off x="4965273" y="2097579"/>
            <a:ext cx="616988" cy="609600"/>
          </a:xfrm>
          <a:prstGeom prst="rect">
            <a:avLst/>
          </a:prstGeom>
        </p:spPr>
      </p:pic>
      <p:grpSp>
        <p:nvGrpSpPr>
          <p:cNvPr id="346" name="Group 345">
            <a:extLst>
              <a:ext uri="{FF2B5EF4-FFF2-40B4-BE49-F238E27FC236}">
                <a16:creationId xmlns:a16="http://schemas.microsoft.com/office/drawing/2014/main" id="{2EE640E9-B025-434C-8A2A-456D6EF6FC69}"/>
              </a:ext>
            </a:extLst>
          </p:cNvPr>
          <p:cNvGrpSpPr/>
          <p:nvPr/>
        </p:nvGrpSpPr>
        <p:grpSpPr>
          <a:xfrm>
            <a:off x="5758321" y="2097579"/>
            <a:ext cx="609600" cy="609600"/>
            <a:chOff x="7833968" y="182696"/>
            <a:chExt cx="411413" cy="411480"/>
          </a:xfrm>
        </p:grpSpPr>
        <p:grpSp>
          <p:nvGrpSpPr>
            <p:cNvPr id="357" name="Group 356">
              <a:extLst>
                <a:ext uri="{FF2B5EF4-FFF2-40B4-BE49-F238E27FC236}">
                  <a16:creationId xmlns:a16="http://schemas.microsoft.com/office/drawing/2014/main" id="{5B30BC3F-4F01-45E9-BCC2-7E61B3098C17}"/>
                </a:ext>
              </a:extLst>
            </p:cNvPr>
            <p:cNvGrpSpPr>
              <a:grpSpLocks noChangeAspect="1"/>
            </p:cNvGrpSpPr>
            <p:nvPr/>
          </p:nvGrpSpPr>
          <p:grpSpPr>
            <a:xfrm>
              <a:off x="7833968" y="182696"/>
              <a:ext cx="411413" cy="411480"/>
              <a:chOff x="4802809" y="244489"/>
              <a:chExt cx="1188533" cy="1188720"/>
            </a:xfrm>
          </p:grpSpPr>
          <p:sp>
            <p:nvSpPr>
              <p:cNvPr id="362" name="Oval 361">
                <a:extLst>
                  <a:ext uri="{FF2B5EF4-FFF2-40B4-BE49-F238E27FC236}">
                    <a16:creationId xmlns:a16="http://schemas.microsoft.com/office/drawing/2014/main" id="{23D38A61-3067-482C-9432-D3CA18A0524C}"/>
                  </a:ext>
                </a:extLst>
              </p:cNvPr>
              <p:cNvSpPr/>
              <p:nvPr/>
            </p:nvSpPr>
            <p:spPr>
              <a:xfrm>
                <a:off x="4802809" y="244489"/>
                <a:ext cx="1188533" cy="1188720"/>
              </a:xfrm>
              <a:prstGeom prst="ellipse">
                <a:avLst/>
              </a:prstGeom>
              <a:solidFill>
                <a:srgbClr val="005073"/>
              </a:solidFill>
              <a:ln w="25400" cap="flat" cmpd="sng" algn="ctr">
                <a:noFill/>
                <a:prstDash val="solid"/>
              </a:ln>
              <a:effectLst/>
            </p:spPr>
            <p:txBody>
              <a:bodyPr rot="0" spcFirstLastPara="0" vertOverflow="overflow" horzOverflow="overflow" vert="horz" wrap="square" lIns="609600" tIns="60960" rIns="609600" bIns="60960" numCol="1" spcCol="0" rtlCol="0" fromWordArt="0" anchor="ctr" anchorCtr="1" forceAA="0" compatLnSpc="1">
                <a:prstTxWarp prst="textNoShape">
                  <a:avLst/>
                </a:prstTxWarp>
                <a:noAutofit/>
              </a:bodyPr>
              <a:lstStyle/>
              <a:p>
                <a:pPr marL="0" marR="0" lvl="0" indent="0" algn="ctr" defTabSz="914394"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charset="0"/>
                  <a:ea typeface="ＭＳ Ｐゴシック" charset="0"/>
                </a:endParaRPr>
              </a:p>
            </p:txBody>
          </p:sp>
          <p:grpSp>
            <p:nvGrpSpPr>
              <p:cNvPr id="365" name="Group 221">
                <a:extLst>
                  <a:ext uri="{FF2B5EF4-FFF2-40B4-BE49-F238E27FC236}">
                    <a16:creationId xmlns:a16="http://schemas.microsoft.com/office/drawing/2014/main" id="{95E639FB-3812-49AB-B4E0-ED0164318B4A}"/>
                  </a:ext>
                </a:extLst>
              </p:cNvPr>
              <p:cNvGrpSpPr>
                <a:grpSpLocks noChangeAspect="1"/>
              </p:cNvGrpSpPr>
              <p:nvPr/>
            </p:nvGrpSpPr>
            <p:grpSpPr bwMode="auto">
              <a:xfrm>
                <a:off x="4937229" y="575210"/>
                <a:ext cx="919693" cy="527277"/>
                <a:chOff x="2049" y="1143"/>
                <a:chExt cx="1664" cy="954"/>
              </a:xfrm>
              <a:solidFill>
                <a:srgbClr val="005073"/>
              </a:solidFill>
            </p:grpSpPr>
            <p:sp>
              <p:nvSpPr>
                <p:cNvPr id="368" name="Freeform 222">
                  <a:extLst>
                    <a:ext uri="{FF2B5EF4-FFF2-40B4-BE49-F238E27FC236}">
                      <a16:creationId xmlns:a16="http://schemas.microsoft.com/office/drawing/2014/main" id="{9DCC6105-C5DE-4B1B-92C5-8383DF7A6E25}"/>
                    </a:ext>
                  </a:extLst>
                </p:cNvPr>
                <p:cNvSpPr>
                  <a:spLocks/>
                </p:cNvSpPr>
                <p:nvPr/>
              </p:nvSpPr>
              <p:spPr bwMode="auto">
                <a:xfrm>
                  <a:off x="2049" y="202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487" name="Freeform 223">
                  <a:extLst>
                    <a:ext uri="{FF2B5EF4-FFF2-40B4-BE49-F238E27FC236}">
                      <a16:creationId xmlns:a16="http://schemas.microsoft.com/office/drawing/2014/main" id="{87F29880-8EB5-40AD-AA75-7F38BB24540A}"/>
                    </a:ext>
                  </a:extLst>
                </p:cNvPr>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rgbClr val="005073"/>
                </a:solidFill>
                <a:ln w="9525">
                  <a:noFill/>
                  <a:round/>
                  <a:headEnd/>
                  <a:tailEnd/>
                </a:ln>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488" name="Freeform 224">
                  <a:extLst>
                    <a:ext uri="{FF2B5EF4-FFF2-40B4-BE49-F238E27FC236}">
                      <a16:creationId xmlns:a16="http://schemas.microsoft.com/office/drawing/2014/main" id="{D6446F27-2A6B-43E9-85A0-E301241E6F6F}"/>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grpSp>
        </p:grpSp>
        <p:grpSp>
          <p:nvGrpSpPr>
            <p:cNvPr id="358" name="Group 357">
              <a:extLst>
                <a:ext uri="{FF2B5EF4-FFF2-40B4-BE49-F238E27FC236}">
                  <a16:creationId xmlns:a16="http://schemas.microsoft.com/office/drawing/2014/main" id="{95A6F712-60A3-4E46-AC3E-8227FA5CCA11}"/>
                </a:ext>
              </a:extLst>
            </p:cNvPr>
            <p:cNvGrpSpPr/>
            <p:nvPr/>
          </p:nvGrpSpPr>
          <p:grpSpPr>
            <a:xfrm>
              <a:off x="7929146" y="339647"/>
              <a:ext cx="222453" cy="79160"/>
              <a:chOff x="7954756" y="301348"/>
              <a:chExt cx="375572" cy="133648"/>
            </a:xfrm>
          </p:grpSpPr>
          <p:sp>
            <p:nvSpPr>
              <p:cNvPr id="359" name="Block Arc 358">
                <a:extLst>
                  <a:ext uri="{FF2B5EF4-FFF2-40B4-BE49-F238E27FC236}">
                    <a16:creationId xmlns:a16="http://schemas.microsoft.com/office/drawing/2014/main" id="{D5758ABA-ADF1-4E5A-96EB-B3F7CCACFCC2}"/>
                  </a:ext>
                </a:extLst>
              </p:cNvPr>
              <p:cNvSpPr/>
              <p:nvPr/>
            </p:nvSpPr>
            <p:spPr>
              <a:xfrm>
                <a:off x="7954756" y="301348"/>
                <a:ext cx="133648" cy="133648"/>
              </a:xfrm>
              <a:prstGeom prst="blockArc">
                <a:avLst>
                  <a:gd name="adj1" fmla="val 2070285"/>
                  <a:gd name="adj2" fmla="val 19949703"/>
                  <a:gd name="adj3" fmla="val 19136"/>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sp>
            <p:nvSpPr>
              <p:cNvPr id="360" name="Block Arc 359">
                <a:extLst>
                  <a:ext uri="{FF2B5EF4-FFF2-40B4-BE49-F238E27FC236}">
                    <a16:creationId xmlns:a16="http://schemas.microsoft.com/office/drawing/2014/main" id="{035D71BB-750B-46A9-BCCB-EF9BB17860DF}"/>
                  </a:ext>
                </a:extLst>
              </p:cNvPr>
              <p:cNvSpPr/>
              <p:nvPr/>
            </p:nvSpPr>
            <p:spPr>
              <a:xfrm>
                <a:off x="8091365" y="301348"/>
                <a:ext cx="133648" cy="133648"/>
              </a:xfrm>
              <a:prstGeom prst="blockArc">
                <a:avLst>
                  <a:gd name="adj1" fmla="val 5296612"/>
                  <a:gd name="adj2" fmla="val 16338351"/>
                  <a:gd name="adj3" fmla="val 19092"/>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sp>
            <p:nvSpPr>
              <p:cNvPr id="361" name="Block Arc 360">
                <a:extLst>
                  <a:ext uri="{FF2B5EF4-FFF2-40B4-BE49-F238E27FC236}">
                    <a16:creationId xmlns:a16="http://schemas.microsoft.com/office/drawing/2014/main" id="{09800563-2C66-4005-B68F-225B056D3E96}"/>
                  </a:ext>
                </a:extLst>
              </p:cNvPr>
              <p:cNvSpPr/>
              <p:nvPr/>
            </p:nvSpPr>
            <p:spPr>
              <a:xfrm>
                <a:off x="8196680" y="301348"/>
                <a:ext cx="133648" cy="133648"/>
              </a:xfrm>
              <a:prstGeom prst="blockArc">
                <a:avLst>
                  <a:gd name="adj1" fmla="val 11591877"/>
                  <a:gd name="adj2" fmla="val 3337786"/>
                  <a:gd name="adj3" fmla="val 18340"/>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mn-ea"/>
                  <a:cs typeface="+mn-cs"/>
                </a:endParaRPr>
              </a:p>
            </p:txBody>
          </p:sp>
        </p:grpSp>
      </p:grpSp>
      <p:grpSp>
        <p:nvGrpSpPr>
          <p:cNvPr id="347" name="Group 346">
            <a:extLst>
              <a:ext uri="{FF2B5EF4-FFF2-40B4-BE49-F238E27FC236}">
                <a16:creationId xmlns:a16="http://schemas.microsoft.com/office/drawing/2014/main" id="{188FCF0B-F979-4B17-9EAC-90FEF5C5F8FB}"/>
              </a:ext>
            </a:extLst>
          </p:cNvPr>
          <p:cNvGrpSpPr/>
          <p:nvPr/>
        </p:nvGrpSpPr>
        <p:grpSpPr>
          <a:xfrm>
            <a:off x="4220057" y="2097579"/>
            <a:ext cx="609600" cy="609600"/>
            <a:chOff x="2103337" y="1179875"/>
            <a:chExt cx="411413" cy="411480"/>
          </a:xfrm>
        </p:grpSpPr>
        <p:sp>
          <p:nvSpPr>
            <p:cNvPr id="350" name="Oval 349">
              <a:extLst>
                <a:ext uri="{FF2B5EF4-FFF2-40B4-BE49-F238E27FC236}">
                  <a16:creationId xmlns:a16="http://schemas.microsoft.com/office/drawing/2014/main" id="{513372B3-7FC4-4E8B-948E-EA0991774D81}"/>
                </a:ext>
              </a:extLst>
            </p:cNvPr>
            <p:cNvSpPr/>
            <p:nvPr/>
          </p:nvSpPr>
          <p:spPr>
            <a:xfrm>
              <a:off x="2103337" y="1179875"/>
              <a:ext cx="411413" cy="411480"/>
            </a:xfrm>
            <a:prstGeom prst="ellipse">
              <a:avLst/>
            </a:prstGeom>
            <a:solidFill>
              <a:srgbClr val="00BCEB"/>
            </a:solidFill>
            <a:ln w="25400" cap="flat" cmpd="sng" algn="ctr">
              <a:noFill/>
              <a:prstDash val="solid"/>
            </a:ln>
            <a:effectLst/>
          </p:spPr>
          <p:txBody>
            <a:bodyPr rot="0" spcFirstLastPara="0" vertOverflow="overflow" horzOverflow="overflow" vert="horz" wrap="square" lIns="609600" tIns="60960" rIns="609600" bIns="60960" numCol="1" spcCol="0" rtlCol="0" fromWordArt="0" anchor="ctr" anchorCtr="1" forceAA="0" compatLnSpc="1">
              <a:prstTxWarp prst="textNoShape">
                <a:avLst/>
              </a:prstTxWarp>
              <a:noAutofit/>
            </a:bodyPr>
            <a:lstStyle/>
            <a:p>
              <a:pPr marL="0" marR="0" lvl="0" indent="0" algn="ctr" defTabSz="914394"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charset="0"/>
                <a:ea typeface="ＭＳ Ｐゴシック" charset="0"/>
              </a:endParaRPr>
            </a:p>
          </p:txBody>
        </p:sp>
        <p:grpSp>
          <p:nvGrpSpPr>
            <p:cNvPr id="351" name="Group 350">
              <a:extLst>
                <a:ext uri="{FF2B5EF4-FFF2-40B4-BE49-F238E27FC236}">
                  <a16:creationId xmlns:a16="http://schemas.microsoft.com/office/drawing/2014/main" id="{566A04FE-DA0D-4BAB-B8AF-06AB554C13D1}"/>
                </a:ext>
              </a:extLst>
            </p:cNvPr>
            <p:cNvGrpSpPr>
              <a:grpSpLocks noChangeAspect="1"/>
            </p:cNvGrpSpPr>
            <p:nvPr/>
          </p:nvGrpSpPr>
          <p:grpSpPr>
            <a:xfrm>
              <a:off x="2146629" y="1224748"/>
              <a:ext cx="324828" cy="321734"/>
              <a:chOff x="7217552" y="3327527"/>
              <a:chExt cx="524984" cy="519984"/>
            </a:xfrm>
            <a:solidFill>
              <a:srgbClr val="FFFFFF"/>
            </a:solidFill>
          </p:grpSpPr>
          <p:sp>
            <p:nvSpPr>
              <p:cNvPr id="352" name="Freeform 108">
                <a:extLst>
                  <a:ext uri="{FF2B5EF4-FFF2-40B4-BE49-F238E27FC236}">
                    <a16:creationId xmlns:a16="http://schemas.microsoft.com/office/drawing/2014/main" id="{B1EA0FEC-F495-48D8-9814-F0196DB4C1FD}"/>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353" name="Freeform 109">
                <a:extLst>
                  <a:ext uri="{FF2B5EF4-FFF2-40B4-BE49-F238E27FC236}">
                    <a16:creationId xmlns:a16="http://schemas.microsoft.com/office/drawing/2014/main" id="{E9AFBB8E-80E2-4E60-ACFA-0B148815903C}"/>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354" name="Freeform 110">
                <a:extLst>
                  <a:ext uri="{FF2B5EF4-FFF2-40B4-BE49-F238E27FC236}">
                    <a16:creationId xmlns:a16="http://schemas.microsoft.com/office/drawing/2014/main" id="{20EC8C97-7CE4-49F4-9E70-ADF205E62275}"/>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355" name="Freeform 111">
                <a:extLst>
                  <a:ext uri="{FF2B5EF4-FFF2-40B4-BE49-F238E27FC236}">
                    <a16:creationId xmlns:a16="http://schemas.microsoft.com/office/drawing/2014/main" id="{2553A657-5330-4710-99B5-32A460CAD534}"/>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356" name="Freeform 112">
                <a:extLst>
                  <a:ext uri="{FF2B5EF4-FFF2-40B4-BE49-F238E27FC236}">
                    <a16:creationId xmlns:a16="http://schemas.microsoft.com/office/drawing/2014/main" id="{67FE70E0-5439-4847-873E-5CA55CA1694F}"/>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cxnSp>
        <p:nvCxnSpPr>
          <p:cNvPr id="348" name="Straight Connector 347">
            <a:extLst>
              <a:ext uri="{FF2B5EF4-FFF2-40B4-BE49-F238E27FC236}">
                <a16:creationId xmlns:a16="http://schemas.microsoft.com/office/drawing/2014/main" id="{AE7A3283-63AB-44A2-8F38-2A8C30E569C3}"/>
              </a:ext>
            </a:extLst>
          </p:cNvPr>
          <p:cNvCxnSpPr>
            <a:cxnSpLocks/>
            <a:endCxn id="340" idx="0"/>
          </p:cNvCxnSpPr>
          <p:nvPr/>
        </p:nvCxnSpPr>
        <p:spPr>
          <a:xfrm>
            <a:off x="7046452" y="2890059"/>
            <a:ext cx="1" cy="380827"/>
          </a:xfrm>
          <a:prstGeom prst="line">
            <a:avLst/>
          </a:prstGeom>
          <a:noFill/>
          <a:ln w="12700" cap="rnd" cmpd="sng" algn="ctr">
            <a:solidFill>
              <a:schemeClr val="bg1"/>
            </a:solidFill>
            <a:prstDash val="dash"/>
            <a:headEnd type="arrow" w="lg" len="med"/>
            <a:tailEnd type="arrow" w="lg" len="med"/>
          </a:ln>
          <a:effectLst/>
        </p:spPr>
      </p:cxnSp>
      <p:grpSp>
        <p:nvGrpSpPr>
          <p:cNvPr id="501" name="Group 500">
            <a:extLst>
              <a:ext uri="{FF2B5EF4-FFF2-40B4-BE49-F238E27FC236}">
                <a16:creationId xmlns:a16="http://schemas.microsoft.com/office/drawing/2014/main" id="{90210865-E607-4C8E-A2C4-A1C897A3BB89}"/>
              </a:ext>
            </a:extLst>
          </p:cNvPr>
          <p:cNvGrpSpPr/>
          <p:nvPr/>
        </p:nvGrpSpPr>
        <p:grpSpPr>
          <a:xfrm>
            <a:off x="7534134" y="4007229"/>
            <a:ext cx="3778906" cy="2048392"/>
            <a:chOff x="5650601" y="3005421"/>
            <a:chExt cx="2834180" cy="1536294"/>
          </a:xfrm>
        </p:grpSpPr>
        <p:sp>
          <p:nvSpPr>
            <p:cNvPr id="502" name="TextBox 501">
              <a:extLst>
                <a:ext uri="{FF2B5EF4-FFF2-40B4-BE49-F238E27FC236}">
                  <a16:creationId xmlns:a16="http://schemas.microsoft.com/office/drawing/2014/main" id="{1D6D3AE7-F87B-4F02-A332-93A9E5A14332}"/>
                </a:ext>
              </a:extLst>
            </p:cNvPr>
            <p:cNvSpPr txBox="1"/>
            <p:nvPr/>
          </p:nvSpPr>
          <p:spPr>
            <a:xfrm>
              <a:off x="5821341" y="3252328"/>
              <a:ext cx="548640" cy="290945"/>
            </a:xfrm>
            <a:prstGeom prst="rect">
              <a:avLst/>
            </a:prstGeom>
            <a:noFill/>
          </p:spPr>
          <p:txBody>
            <a:bodyPr wrap="square" rtlCol="0">
              <a:spAutoFit/>
            </a:bodyPr>
            <a:lstStyle/>
            <a:p>
              <a:pPr marL="0" marR="0" lvl="0" indent="0" algn="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Flow Sensor</a:t>
              </a:r>
            </a:p>
          </p:txBody>
        </p:sp>
        <p:sp>
          <p:nvSpPr>
            <p:cNvPr id="503" name="TextBox 502">
              <a:extLst>
                <a:ext uri="{FF2B5EF4-FFF2-40B4-BE49-F238E27FC236}">
                  <a16:creationId xmlns:a16="http://schemas.microsoft.com/office/drawing/2014/main" id="{F8EA79AC-C112-44A1-AA09-25E9F572C1B3}"/>
                </a:ext>
              </a:extLst>
            </p:cNvPr>
            <p:cNvSpPr txBox="1"/>
            <p:nvPr/>
          </p:nvSpPr>
          <p:spPr>
            <a:xfrm>
              <a:off x="7499332" y="3252328"/>
              <a:ext cx="985449" cy="290945"/>
            </a:xfrm>
            <a:prstGeom prst="rect">
              <a:avLst/>
            </a:prstGeom>
            <a:noFill/>
          </p:spPr>
          <p:txBody>
            <a:bodyPr wrap="square" rtlCol="0">
              <a:spAutoFit/>
            </a:bodyPr>
            <a:lstStyle/>
            <a:p>
              <a:pPr marL="0" marR="0" lvl="0" indent="0"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Hypervisor with Flow Sensor VE</a:t>
              </a:r>
            </a:p>
          </p:txBody>
        </p:sp>
        <p:grpSp>
          <p:nvGrpSpPr>
            <p:cNvPr id="504" name="Group 503">
              <a:extLst>
                <a:ext uri="{FF2B5EF4-FFF2-40B4-BE49-F238E27FC236}">
                  <a16:creationId xmlns:a16="http://schemas.microsoft.com/office/drawing/2014/main" id="{D4E486C0-F0C8-4269-9A40-D113120C4B92}"/>
                </a:ext>
              </a:extLst>
            </p:cNvPr>
            <p:cNvGrpSpPr/>
            <p:nvPr/>
          </p:nvGrpSpPr>
          <p:grpSpPr>
            <a:xfrm>
              <a:off x="6929631" y="3080252"/>
              <a:ext cx="597702" cy="624415"/>
              <a:chOff x="6825890" y="2571750"/>
              <a:chExt cx="597702" cy="624415"/>
            </a:xfrm>
          </p:grpSpPr>
          <p:grpSp>
            <p:nvGrpSpPr>
              <p:cNvPr id="535" name="Group 534">
                <a:extLst>
                  <a:ext uri="{FF2B5EF4-FFF2-40B4-BE49-F238E27FC236}">
                    <a16:creationId xmlns:a16="http://schemas.microsoft.com/office/drawing/2014/main" id="{D99BC3ED-8566-4EC7-8D46-C5AE02E6AE4B}"/>
                  </a:ext>
                </a:extLst>
              </p:cNvPr>
              <p:cNvGrpSpPr>
                <a:grpSpLocks noChangeAspect="1"/>
              </p:cNvGrpSpPr>
              <p:nvPr/>
            </p:nvGrpSpPr>
            <p:grpSpPr>
              <a:xfrm>
                <a:off x="6897630" y="2738965"/>
                <a:ext cx="457200" cy="457200"/>
                <a:chOff x="8281099" y="2136452"/>
                <a:chExt cx="640080" cy="640080"/>
              </a:xfrm>
            </p:grpSpPr>
            <p:sp>
              <p:nvSpPr>
                <p:cNvPr id="544" name="Oval 543">
                  <a:extLst>
                    <a:ext uri="{FF2B5EF4-FFF2-40B4-BE49-F238E27FC236}">
                      <a16:creationId xmlns:a16="http://schemas.microsoft.com/office/drawing/2014/main" id="{BF86AAF0-82FD-4314-9ABB-9F3D485EE017}"/>
                    </a:ext>
                  </a:extLst>
                </p:cNvPr>
                <p:cNvSpPr>
                  <a:spLocks noChangeAspect="1"/>
                </p:cNvSpPr>
                <p:nvPr/>
              </p:nvSpPr>
              <p:spPr>
                <a:xfrm>
                  <a:off x="8281099" y="2136452"/>
                  <a:ext cx="640080" cy="64008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45" name="Freeform 355">
                  <a:extLst>
                    <a:ext uri="{FF2B5EF4-FFF2-40B4-BE49-F238E27FC236}">
                      <a16:creationId xmlns:a16="http://schemas.microsoft.com/office/drawing/2014/main" id="{2074D753-2906-4BD4-BE6E-127E6D95B525}"/>
                    </a:ext>
                  </a:extLst>
                </p:cNvPr>
                <p:cNvSpPr/>
                <p:nvPr/>
              </p:nvSpPr>
              <p:spPr>
                <a:xfrm rot="18900000">
                  <a:off x="8517403" y="2462837"/>
                  <a:ext cx="167472" cy="168020"/>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46" name="Freeform 356">
                  <a:extLst>
                    <a:ext uri="{FF2B5EF4-FFF2-40B4-BE49-F238E27FC236}">
                      <a16:creationId xmlns:a16="http://schemas.microsoft.com/office/drawing/2014/main" id="{5F8F2440-BCE4-448C-9839-5F482A056545}"/>
                    </a:ext>
                  </a:extLst>
                </p:cNvPr>
                <p:cNvSpPr/>
                <p:nvPr/>
              </p:nvSpPr>
              <p:spPr>
                <a:xfrm rot="8100000">
                  <a:off x="8517403" y="2282126"/>
                  <a:ext cx="167472" cy="168020"/>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536" name="Group 535">
                <a:extLst>
                  <a:ext uri="{FF2B5EF4-FFF2-40B4-BE49-F238E27FC236}">
                    <a16:creationId xmlns:a16="http://schemas.microsoft.com/office/drawing/2014/main" id="{7DBB3C20-4393-4914-AF1F-475854D6E2F3}"/>
                  </a:ext>
                </a:extLst>
              </p:cNvPr>
              <p:cNvGrpSpPr>
                <a:grpSpLocks noChangeAspect="1"/>
              </p:cNvGrpSpPr>
              <p:nvPr/>
            </p:nvGrpSpPr>
            <p:grpSpPr>
              <a:xfrm>
                <a:off x="7005797" y="2571750"/>
                <a:ext cx="228600" cy="228600"/>
                <a:chOff x="6628321" y="1784734"/>
                <a:chExt cx="457200" cy="457200"/>
              </a:xfrm>
            </p:grpSpPr>
            <p:sp>
              <p:nvSpPr>
                <p:cNvPr id="539" name="Oval 538">
                  <a:extLst>
                    <a:ext uri="{FF2B5EF4-FFF2-40B4-BE49-F238E27FC236}">
                      <a16:creationId xmlns:a16="http://schemas.microsoft.com/office/drawing/2014/main" id="{57E2824D-2E47-4954-924D-90165D157630}"/>
                    </a:ext>
                  </a:extLst>
                </p:cNvPr>
                <p:cNvSpPr>
                  <a:spLocks noChangeAspect="1"/>
                </p:cNvSpPr>
                <p:nvPr/>
              </p:nvSpPr>
              <p:spPr>
                <a:xfrm>
                  <a:off x="6628321" y="1784734"/>
                  <a:ext cx="457200" cy="457200"/>
                </a:xfrm>
                <a:prstGeom prst="ellipse">
                  <a:avLst/>
                </a:prstGeom>
                <a:solidFill>
                  <a:srgbClr val="0F6793"/>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540" name="Group 539">
                  <a:extLst>
                    <a:ext uri="{FF2B5EF4-FFF2-40B4-BE49-F238E27FC236}">
                      <a16:creationId xmlns:a16="http://schemas.microsoft.com/office/drawing/2014/main" id="{9FC54CD7-29EC-4A6C-BEF0-312E6BB99666}"/>
                    </a:ext>
                  </a:extLst>
                </p:cNvPr>
                <p:cNvGrpSpPr/>
                <p:nvPr/>
              </p:nvGrpSpPr>
              <p:grpSpPr>
                <a:xfrm>
                  <a:off x="6665855" y="1883293"/>
                  <a:ext cx="382132" cy="237206"/>
                  <a:chOff x="6656844" y="1868072"/>
                  <a:chExt cx="382132" cy="237206"/>
                </a:xfrm>
              </p:grpSpPr>
              <p:sp>
                <p:nvSpPr>
                  <p:cNvPr id="541" name="Rounded Rectangle 350">
                    <a:extLst>
                      <a:ext uri="{FF2B5EF4-FFF2-40B4-BE49-F238E27FC236}">
                        <a16:creationId xmlns:a16="http://schemas.microsoft.com/office/drawing/2014/main" id="{B92B8616-8015-4F9C-95BD-9AE7CC5FB5C7}"/>
                      </a:ext>
                    </a:extLst>
                  </p:cNvPr>
                  <p:cNvSpPr/>
                  <p:nvPr/>
                </p:nvSpPr>
                <p:spPr>
                  <a:xfrm>
                    <a:off x="6656844" y="2014695"/>
                    <a:ext cx="382132" cy="51119"/>
                  </a:xfrm>
                  <a:prstGeom prst="roundRect">
                    <a:avLst>
                      <a:gd name="adj" fmla="val 50000"/>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42" name="Freeform 351">
                    <a:extLst>
                      <a:ext uri="{FF2B5EF4-FFF2-40B4-BE49-F238E27FC236}">
                        <a16:creationId xmlns:a16="http://schemas.microsoft.com/office/drawing/2014/main" id="{3C875BBF-7C9F-4C96-AD3B-BB862734120A}"/>
                      </a:ext>
                    </a:extLst>
                  </p:cNvPr>
                  <p:cNvSpPr/>
                  <p:nvPr/>
                </p:nvSpPr>
                <p:spPr>
                  <a:xfrm rot="13500000">
                    <a:off x="6788099" y="1867877"/>
                    <a:ext cx="119623" cy="120014"/>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43" name="Oval 542">
                    <a:extLst>
                      <a:ext uri="{FF2B5EF4-FFF2-40B4-BE49-F238E27FC236}">
                        <a16:creationId xmlns:a16="http://schemas.microsoft.com/office/drawing/2014/main" id="{CD10BEF5-DA73-418E-A3A2-36EB90A479AF}"/>
                      </a:ext>
                    </a:extLst>
                  </p:cNvPr>
                  <p:cNvSpPr>
                    <a:spLocks noChangeAspect="1"/>
                  </p:cNvSpPr>
                  <p:nvPr/>
                </p:nvSpPr>
                <p:spPr>
                  <a:xfrm>
                    <a:off x="6782887" y="1975232"/>
                    <a:ext cx="130048" cy="130046"/>
                  </a:xfrm>
                  <a:prstGeom prst="ellipse">
                    <a:avLst/>
                  </a:prstGeom>
                  <a:solidFill>
                    <a:srgbClr val="005073"/>
                  </a:solidFill>
                  <a:ln w="12700" cap="flat" cmpd="sng" algn="ctr">
                    <a:solidFill>
                      <a:srgbClr val="FFFFFF"/>
                    </a:solid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sp>
            <p:nvSpPr>
              <p:cNvPr id="537" name="Oval 536">
                <a:extLst>
                  <a:ext uri="{FF2B5EF4-FFF2-40B4-BE49-F238E27FC236}">
                    <a16:creationId xmlns:a16="http://schemas.microsoft.com/office/drawing/2014/main" id="{73469F90-02CF-4211-A0C3-9433DC9B46ED}"/>
                  </a:ext>
                </a:extLst>
              </p:cNvPr>
              <p:cNvSpPr>
                <a:spLocks noChangeAspect="1"/>
              </p:cNvSpPr>
              <p:nvPr/>
            </p:nvSpPr>
            <p:spPr>
              <a:xfrm>
                <a:off x="7260845" y="2886191"/>
                <a:ext cx="162747" cy="162747"/>
              </a:xfrm>
              <a:prstGeom prst="ellipse">
                <a:avLst/>
              </a:prstGeom>
              <a:solidFill>
                <a:srgbClr val="6EBE4A">
                  <a:lumMod val="75000"/>
                </a:srgbClr>
              </a:solidFill>
              <a:ln w="25400" cap="flat" cmpd="sng" algn="ctr">
                <a:noFill/>
                <a:prstDash val="solid"/>
              </a:ln>
              <a:effectLst/>
            </p:spPr>
            <p:txBody>
              <a:bodyPr wrap="none" tIns="85344" rtlCol="0" anchor="ct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iscoSansTT ExtraLight"/>
                    <a:ea typeface="+mn-ea"/>
                    <a:cs typeface="+mn-cs"/>
                  </a:rPr>
                  <a:t>VM</a:t>
                </a:r>
              </a:p>
            </p:txBody>
          </p:sp>
          <p:sp>
            <p:nvSpPr>
              <p:cNvPr id="538" name="Oval 537">
                <a:extLst>
                  <a:ext uri="{FF2B5EF4-FFF2-40B4-BE49-F238E27FC236}">
                    <a16:creationId xmlns:a16="http://schemas.microsoft.com/office/drawing/2014/main" id="{15B51C49-253C-4979-8451-7A62E439834A}"/>
                  </a:ext>
                </a:extLst>
              </p:cNvPr>
              <p:cNvSpPr>
                <a:spLocks noChangeAspect="1"/>
              </p:cNvSpPr>
              <p:nvPr/>
            </p:nvSpPr>
            <p:spPr>
              <a:xfrm>
                <a:off x="6825890" y="2886191"/>
                <a:ext cx="162747" cy="162747"/>
              </a:xfrm>
              <a:prstGeom prst="ellipse">
                <a:avLst/>
              </a:prstGeom>
              <a:solidFill>
                <a:srgbClr val="6EBE4A">
                  <a:lumMod val="75000"/>
                </a:srgbClr>
              </a:solidFill>
              <a:ln w="25400" cap="flat" cmpd="sng" algn="ctr">
                <a:noFill/>
                <a:prstDash val="solid"/>
              </a:ln>
              <a:effectLst/>
            </p:spPr>
            <p:txBody>
              <a:bodyPr wrap="none" tIns="85344" rtlCol="0" anchor="ct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iscoSansTT ExtraLight"/>
                    <a:ea typeface="+mn-ea"/>
                    <a:cs typeface="+mn-cs"/>
                  </a:rPr>
                  <a:t>VM</a:t>
                </a:r>
              </a:p>
            </p:txBody>
          </p:sp>
        </p:grpSp>
        <p:sp>
          <p:nvSpPr>
            <p:cNvPr id="505" name="TextBox 504">
              <a:extLst>
                <a:ext uri="{FF2B5EF4-FFF2-40B4-BE49-F238E27FC236}">
                  <a16:creationId xmlns:a16="http://schemas.microsoft.com/office/drawing/2014/main" id="{CB37419B-9FC0-4511-B6D6-DCE063CE8C48}"/>
                </a:ext>
              </a:extLst>
            </p:cNvPr>
            <p:cNvSpPr txBox="1"/>
            <p:nvPr/>
          </p:nvSpPr>
          <p:spPr>
            <a:xfrm>
              <a:off x="6143873" y="4250770"/>
              <a:ext cx="1515042" cy="290945"/>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92D050"/>
                  </a:solidFill>
                  <a:effectLst/>
                  <a:uLnTx/>
                  <a:uFillTx/>
                  <a:latin typeface="CiscoSansTT ExtraLight" panose="020B0303020201020303" pitchFamily="34" charset="0"/>
                  <a:ea typeface="Arial" charset="0"/>
                  <a:cs typeface="CiscoSansTT ExtraLight" panose="020B0303020201020303" pitchFamily="34" charset="0"/>
                </a:rPr>
                <a:t>Non-NetFlow enabled equipment</a:t>
              </a:r>
            </a:p>
          </p:txBody>
        </p:sp>
        <p:cxnSp>
          <p:nvCxnSpPr>
            <p:cNvPr id="506" name="STEP 1">
              <a:extLst>
                <a:ext uri="{FF2B5EF4-FFF2-40B4-BE49-F238E27FC236}">
                  <a16:creationId xmlns:a16="http://schemas.microsoft.com/office/drawing/2014/main" id="{104A1C05-2B89-4ECB-A823-8FD9440DFEA3}"/>
                </a:ext>
              </a:extLst>
            </p:cNvPr>
            <p:cNvCxnSpPr>
              <a:cxnSpLocks/>
              <a:endCxn id="490" idx="6"/>
            </p:cNvCxnSpPr>
            <p:nvPr/>
          </p:nvCxnSpPr>
          <p:spPr bwMode="auto">
            <a:xfrm rot="10800000">
              <a:off x="5650601" y="3005422"/>
              <a:ext cx="930735" cy="819089"/>
            </a:xfrm>
            <a:prstGeom prst="bentConnector3">
              <a:avLst>
                <a:gd name="adj1" fmla="val 447"/>
              </a:avLst>
            </a:prstGeom>
            <a:noFill/>
            <a:ln w="12700" cap="rnd" cmpd="sng" algn="ctr">
              <a:solidFill>
                <a:srgbClr val="6EBE4A"/>
              </a:solidFill>
              <a:prstDash val="dash"/>
              <a:headEnd type="none" w="med" len="med"/>
              <a:tailEnd type="arrow" w="lg" len="med"/>
            </a:ln>
            <a:effectLst/>
          </p:spPr>
        </p:cxnSp>
        <p:sp>
          <p:nvSpPr>
            <p:cNvPr id="507" name="Rounded Rectangle 389">
              <a:extLst>
                <a:ext uri="{FF2B5EF4-FFF2-40B4-BE49-F238E27FC236}">
                  <a16:creationId xmlns:a16="http://schemas.microsoft.com/office/drawing/2014/main" id="{B01DAEC1-79C5-4BF2-9EFC-6ABB56992741}"/>
                </a:ext>
              </a:extLst>
            </p:cNvPr>
            <p:cNvSpPr/>
            <p:nvPr/>
          </p:nvSpPr>
          <p:spPr>
            <a:xfrm>
              <a:off x="6351968" y="3828493"/>
              <a:ext cx="1111440" cy="410299"/>
            </a:xfrm>
            <a:prstGeom prst="roundRect">
              <a:avLst>
                <a:gd name="adj" fmla="val 50000"/>
              </a:avLst>
            </a:prstGeom>
            <a:noFill/>
            <a:ln w="12700" cap="rnd" cmpd="sng" algn="ctr">
              <a:solidFill>
                <a:srgbClr val="6EBE4A"/>
              </a:solidFill>
              <a:prstDash val="dash"/>
              <a:headEnd type="none" w="med" len="med"/>
              <a:tailEnd type="arrow" w="lg" len="lg"/>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lumMod val="75000"/>
                    <a:lumOff val="25000"/>
                  </a:srgbClr>
                </a:solidFill>
                <a:effectLst/>
                <a:uLnTx/>
                <a:uFillTx/>
                <a:latin typeface="CiscoSansTT ExtraLight"/>
                <a:ea typeface="+mn-ea"/>
                <a:cs typeface="+mn-cs"/>
              </a:endParaRPr>
            </a:p>
          </p:txBody>
        </p:sp>
        <p:grpSp>
          <p:nvGrpSpPr>
            <p:cNvPr id="508" name="Group 507">
              <a:extLst>
                <a:ext uri="{FF2B5EF4-FFF2-40B4-BE49-F238E27FC236}">
                  <a16:creationId xmlns:a16="http://schemas.microsoft.com/office/drawing/2014/main" id="{31DC4872-6397-4187-B581-2FAB35334CDB}"/>
                </a:ext>
              </a:extLst>
            </p:cNvPr>
            <p:cNvGrpSpPr/>
            <p:nvPr/>
          </p:nvGrpSpPr>
          <p:grpSpPr>
            <a:xfrm>
              <a:off x="6770528" y="3896482"/>
              <a:ext cx="274320" cy="274320"/>
              <a:chOff x="3270222" y="3881977"/>
              <a:chExt cx="274320" cy="274320"/>
            </a:xfrm>
          </p:grpSpPr>
          <p:sp>
            <p:nvSpPr>
              <p:cNvPr id="529" name="Oval 528">
                <a:extLst>
                  <a:ext uri="{FF2B5EF4-FFF2-40B4-BE49-F238E27FC236}">
                    <a16:creationId xmlns:a16="http://schemas.microsoft.com/office/drawing/2014/main" id="{E4035543-90D1-4915-8480-F7718CF73336}"/>
                  </a:ext>
                </a:extLst>
              </p:cNvPr>
              <p:cNvSpPr>
                <a:spLocks noChangeAspect="1"/>
              </p:cNvSpPr>
              <p:nvPr/>
            </p:nvSpPr>
            <p:spPr>
              <a:xfrm>
                <a:off x="3270222" y="3881977"/>
                <a:ext cx="274320" cy="27432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530" name="Group 529">
                <a:extLst>
                  <a:ext uri="{FF2B5EF4-FFF2-40B4-BE49-F238E27FC236}">
                    <a16:creationId xmlns:a16="http://schemas.microsoft.com/office/drawing/2014/main" id="{7CFF99E5-7819-4B19-BB2B-53B1009BBBD0}"/>
                  </a:ext>
                </a:extLst>
              </p:cNvPr>
              <p:cNvGrpSpPr/>
              <p:nvPr/>
            </p:nvGrpSpPr>
            <p:grpSpPr>
              <a:xfrm>
                <a:off x="3319358" y="3929248"/>
                <a:ext cx="176048" cy="179779"/>
                <a:chOff x="3311944" y="3920708"/>
                <a:chExt cx="282314" cy="288298"/>
              </a:xfrm>
            </p:grpSpPr>
            <p:sp>
              <p:nvSpPr>
                <p:cNvPr id="531" name="Freeform 391">
                  <a:extLst>
                    <a:ext uri="{FF2B5EF4-FFF2-40B4-BE49-F238E27FC236}">
                      <a16:creationId xmlns:a16="http://schemas.microsoft.com/office/drawing/2014/main" id="{44833506-DFB1-4ABB-82B4-9C72717184D4}"/>
                    </a:ext>
                  </a:extLst>
                </p:cNvPr>
                <p:cNvSpPr/>
                <p:nvPr/>
              </p:nvSpPr>
              <p:spPr>
                <a:xfrm rot="18900000">
                  <a:off x="3311944" y="4018038"/>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32" name="Freeform 392">
                  <a:extLst>
                    <a:ext uri="{FF2B5EF4-FFF2-40B4-BE49-F238E27FC236}">
                      <a16:creationId xmlns:a16="http://schemas.microsoft.com/office/drawing/2014/main" id="{EC5557F5-A7A0-4178-82BD-8F2F73688216}"/>
                    </a:ext>
                  </a:extLst>
                </p:cNvPr>
                <p:cNvSpPr/>
                <p:nvPr/>
              </p:nvSpPr>
              <p:spPr>
                <a:xfrm rot="8100000">
                  <a:off x="3498560" y="4018038"/>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33" name="Freeform 393">
                  <a:extLst>
                    <a:ext uri="{FF2B5EF4-FFF2-40B4-BE49-F238E27FC236}">
                      <a16:creationId xmlns:a16="http://schemas.microsoft.com/office/drawing/2014/main" id="{73FC6DEF-2A3D-4AE8-809E-D195A5EFE2C1}"/>
                    </a:ext>
                  </a:extLst>
                </p:cNvPr>
                <p:cNvSpPr/>
                <p:nvPr/>
              </p:nvSpPr>
              <p:spPr>
                <a:xfrm rot="13500000">
                  <a:off x="3405252" y="3920551"/>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34" name="Freeform 394">
                  <a:extLst>
                    <a:ext uri="{FF2B5EF4-FFF2-40B4-BE49-F238E27FC236}">
                      <a16:creationId xmlns:a16="http://schemas.microsoft.com/office/drawing/2014/main" id="{D514FBD2-79ED-442A-8071-396E9277CD8C}"/>
                    </a:ext>
                  </a:extLst>
                </p:cNvPr>
                <p:cNvSpPr/>
                <p:nvPr/>
              </p:nvSpPr>
              <p:spPr>
                <a:xfrm rot="2700000">
                  <a:off x="3405252" y="4113151"/>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grpSp>
          <p:nvGrpSpPr>
            <p:cNvPr id="509" name="Group 508">
              <a:extLst>
                <a:ext uri="{FF2B5EF4-FFF2-40B4-BE49-F238E27FC236}">
                  <a16:creationId xmlns:a16="http://schemas.microsoft.com/office/drawing/2014/main" id="{DD4C6964-40EA-4EDD-BAE4-6E378B32F871}"/>
                </a:ext>
              </a:extLst>
            </p:cNvPr>
            <p:cNvGrpSpPr/>
            <p:nvPr/>
          </p:nvGrpSpPr>
          <p:grpSpPr>
            <a:xfrm>
              <a:off x="7105475" y="3896482"/>
              <a:ext cx="274320" cy="274320"/>
              <a:chOff x="6081636" y="3981080"/>
              <a:chExt cx="228600" cy="228600"/>
            </a:xfrm>
          </p:grpSpPr>
          <p:sp>
            <p:nvSpPr>
              <p:cNvPr id="526" name="Oval 525">
                <a:extLst>
                  <a:ext uri="{FF2B5EF4-FFF2-40B4-BE49-F238E27FC236}">
                    <a16:creationId xmlns:a16="http://schemas.microsoft.com/office/drawing/2014/main" id="{4C169679-D5B9-4532-AEEF-24E7DFE0D1D7}"/>
                  </a:ext>
                </a:extLst>
              </p:cNvPr>
              <p:cNvSpPr>
                <a:spLocks noChangeAspect="1"/>
              </p:cNvSpPr>
              <p:nvPr/>
            </p:nvSpPr>
            <p:spPr>
              <a:xfrm>
                <a:off x="6081636" y="3981080"/>
                <a:ext cx="228600" cy="22860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27" name="Freeform 396">
                <a:extLst>
                  <a:ext uri="{FF2B5EF4-FFF2-40B4-BE49-F238E27FC236}">
                    <a16:creationId xmlns:a16="http://schemas.microsoft.com/office/drawing/2014/main" id="{8856ED41-6D42-48CF-B65E-217CB9FE79BC}"/>
                  </a:ext>
                </a:extLst>
              </p:cNvPr>
              <p:cNvSpPr/>
              <p:nvPr/>
            </p:nvSpPr>
            <p:spPr>
              <a:xfrm rot="18900000">
                <a:off x="6166030" y="4097646"/>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28" name="Freeform 397">
                <a:extLst>
                  <a:ext uri="{FF2B5EF4-FFF2-40B4-BE49-F238E27FC236}">
                    <a16:creationId xmlns:a16="http://schemas.microsoft.com/office/drawing/2014/main" id="{5C7E9989-0E09-4238-9356-1E8009D3D5F2}"/>
                  </a:ext>
                </a:extLst>
              </p:cNvPr>
              <p:cNvSpPr/>
              <p:nvPr/>
            </p:nvSpPr>
            <p:spPr>
              <a:xfrm rot="8100000">
                <a:off x="6166030" y="4033106"/>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510" name="Group 509">
              <a:extLst>
                <a:ext uri="{FF2B5EF4-FFF2-40B4-BE49-F238E27FC236}">
                  <a16:creationId xmlns:a16="http://schemas.microsoft.com/office/drawing/2014/main" id="{64FA9902-F375-4A6A-83AC-C4B0EA26A6CB}"/>
                </a:ext>
              </a:extLst>
            </p:cNvPr>
            <p:cNvGrpSpPr/>
            <p:nvPr/>
          </p:nvGrpSpPr>
          <p:grpSpPr>
            <a:xfrm>
              <a:off x="6437321" y="3896482"/>
              <a:ext cx="274320" cy="274320"/>
              <a:chOff x="2880064" y="3881977"/>
              <a:chExt cx="274320" cy="274320"/>
            </a:xfrm>
          </p:grpSpPr>
          <p:sp>
            <p:nvSpPr>
              <p:cNvPr id="518" name="Oval 517">
                <a:extLst>
                  <a:ext uri="{FF2B5EF4-FFF2-40B4-BE49-F238E27FC236}">
                    <a16:creationId xmlns:a16="http://schemas.microsoft.com/office/drawing/2014/main" id="{57600788-5ECD-4139-9221-87B0E01C871F}"/>
                  </a:ext>
                </a:extLst>
              </p:cNvPr>
              <p:cNvSpPr>
                <a:spLocks noChangeAspect="1"/>
              </p:cNvSpPr>
              <p:nvPr/>
            </p:nvSpPr>
            <p:spPr>
              <a:xfrm>
                <a:off x="2880064" y="3881977"/>
                <a:ext cx="274320" cy="27432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519" name="Group 518">
                <a:extLst>
                  <a:ext uri="{FF2B5EF4-FFF2-40B4-BE49-F238E27FC236}">
                    <a16:creationId xmlns:a16="http://schemas.microsoft.com/office/drawing/2014/main" id="{34EF2140-2E54-459F-B769-34A5A672F0C6}"/>
                  </a:ext>
                </a:extLst>
              </p:cNvPr>
              <p:cNvGrpSpPr/>
              <p:nvPr/>
            </p:nvGrpSpPr>
            <p:grpSpPr>
              <a:xfrm>
                <a:off x="2934186" y="3958023"/>
                <a:ext cx="166077" cy="122228"/>
                <a:chOff x="5184662" y="2694894"/>
                <a:chExt cx="164415" cy="121006"/>
              </a:xfrm>
            </p:grpSpPr>
            <p:sp>
              <p:nvSpPr>
                <p:cNvPr id="520" name="Rectangle 49">
                  <a:extLst>
                    <a:ext uri="{FF2B5EF4-FFF2-40B4-BE49-F238E27FC236}">
                      <a16:creationId xmlns:a16="http://schemas.microsoft.com/office/drawing/2014/main" id="{DE5F9D44-DE12-43CB-972B-B589DEC6912D}"/>
                    </a:ext>
                  </a:extLst>
                </p:cNvPr>
                <p:cNvSpPr>
                  <a:spLocks noChangeArrowheads="1"/>
                </p:cNvSpPr>
                <p:nvPr/>
              </p:nvSpPr>
              <p:spPr bwMode="auto">
                <a:xfrm>
                  <a:off x="5184662" y="2777916"/>
                  <a:ext cx="109610"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521" name="Rectangle 50">
                  <a:extLst>
                    <a:ext uri="{FF2B5EF4-FFF2-40B4-BE49-F238E27FC236}">
                      <a16:creationId xmlns:a16="http://schemas.microsoft.com/office/drawing/2014/main" id="{5B8B8EF4-8D1E-46C9-82A7-CC1D84509BE4}"/>
                    </a:ext>
                  </a:extLst>
                </p:cNvPr>
                <p:cNvSpPr>
                  <a:spLocks noChangeArrowheads="1"/>
                </p:cNvSpPr>
                <p:nvPr/>
              </p:nvSpPr>
              <p:spPr bwMode="auto">
                <a:xfrm>
                  <a:off x="5239467" y="2736133"/>
                  <a:ext cx="109610"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522" name="Rectangle 51">
                  <a:extLst>
                    <a:ext uri="{FF2B5EF4-FFF2-40B4-BE49-F238E27FC236}">
                      <a16:creationId xmlns:a16="http://schemas.microsoft.com/office/drawing/2014/main" id="{B9EC0DA2-7252-4647-A41E-DA0433764F70}"/>
                    </a:ext>
                  </a:extLst>
                </p:cNvPr>
                <p:cNvSpPr>
                  <a:spLocks noChangeArrowheads="1"/>
                </p:cNvSpPr>
                <p:nvPr/>
              </p:nvSpPr>
              <p:spPr bwMode="auto">
                <a:xfrm>
                  <a:off x="5299156" y="2777916"/>
                  <a:ext cx="49921"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523" name="Rectangle 52">
                  <a:extLst>
                    <a:ext uri="{FF2B5EF4-FFF2-40B4-BE49-F238E27FC236}">
                      <a16:creationId xmlns:a16="http://schemas.microsoft.com/office/drawing/2014/main" id="{F3E3571B-265E-4A4E-B4FB-A0FB4E35F6E5}"/>
                    </a:ext>
                  </a:extLst>
                </p:cNvPr>
                <p:cNvSpPr>
                  <a:spLocks noChangeArrowheads="1"/>
                </p:cNvSpPr>
                <p:nvPr/>
              </p:nvSpPr>
              <p:spPr bwMode="auto">
                <a:xfrm>
                  <a:off x="5299156" y="2694894"/>
                  <a:ext cx="49921" cy="37441"/>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524" name="Rectangle 53">
                  <a:extLst>
                    <a:ext uri="{FF2B5EF4-FFF2-40B4-BE49-F238E27FC236}">
                      <a16:creationId xmlns:a16="http://schemas.microsoft.com/office/drawing/2014/main" id="{AAA48B66-9F06-4026-9DDF-604A5DCB6B4A}"/>
                    </a:ext>
                  </a:extLst>
                </p:cNvPr>
                <p:cNvSpPr>
                  <a:spLocks noChangeArrowheads="1"/>
                </p:cNvSpPr>
                <p:nvPr/>
              </p:nvSpPr>
              <p:spPr bwMode="auto">
                <a:xfrm>
                  <a:off x="5184662" y="2736133"/>
                  <a:ext cx="49379"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525" name="Rectangle 54">
                  <a:extLst>
                    <a:ext uri="{FF2B5EF4-FFF2-40B4-BE49-F238E27FC236}">
                      <a16:creationId xmlns:a16="http://schemas.microsoft.com/office/drawing/2014/main" id="{555ACCA4-AA7E-48FC-B715-E5C559BF472F}"/>
                    </a:ext>
                  </a:extLst>
                </p:cNvPr>
                <p:cNvSpPr>
                  <a:spLocks noChangeArrowheads="1"/>
                </p:cNvSpPr>
                <p:nvPr/>
              </p:nvSpPr>
              <p:spPr bwMode="auto">
                <a:xfrm>
                  <a:off x="5184662" y="2694894"/>
                  <a:ext cx="109610" cy="37441"/>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grpSp>
        </p:grpSp>
        <p:grpSp>
          <p:nvGrpSpPr>
            <p:cNvPr id="511" name="Group 510">
              <a:extLst>
                <a:ext uri="{FF2B5EF4-FFF2-40B4-BE49-F238E27FC236}">
                  <a16:creationId xmlns:a16="http://schemas.microsoft.com/office/drawing/2014/main" id="{D86C4DFB-CD14-4A38-81A1-BFD942CAB9FC}"/>
                </a:ext>
              </a:extLst>
            </p:cNvPr>
            <p:cNvGrpSpPr/>
            <p:nvPr/>
          </p:nvGrpSpPr>
          <p:grpSpPr>
            <a:xfrm>
              <a:off x="6345881" y="3180694"/>
              <a:ext cx="457200" cy="457200"/>
              <a:chOff x="6628321" y="1784734"/>
              <a:chExt cx="457200" cy="457200"/>
            </a:xfrm>
          </p:grpSpPr>
          <p:sp>
            <p:nvSpPr>
              <p:cNvPr id="513" name="Oval 512">
                <a:extLst>
                  <a:ext uri="{FF2B5EF4-FFF2-40B4-BE49-F238E27FC236}">
                    <a16:creationId xmlns:a16="http://schemas.microsoft.com/office/drawing/2014/main" id="{807E144D-0DF5-4C42-96B4-69265D00DB6F}"/>
                  </a:ext>
                </a:extLst>
              </p:cNvPr>
              <p:cNvSpPr>
                <a:spLocks noChangeAspect="1"/>
              </p:cNvSpPr>
              <p:nvPr/>
            </p:nvSpPr>
            <p:spPr>
              <a:xfrm>
                <a:off x="6628321" y="1784734"/>
                <a:ext cx="457200" cy="457200"/>
              </a:xfrm>
              <a:prstGeom prst="ellipse">
                <a:avLst/>
              </a:prstGeom>
              <a:solidFill>
                <a:srgbClr val="0F6793"/>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514" name="Group 513">
                <a:extLst>
                  <a:ext uri="{FF2B5EF4-FFF2-40B4-BE49-F238E27FC236}">
                    <a16:creationId xmlns:a16="http://schemas.microsoft.com/office/drawing/2014/main" id="{AF27E6AA-AC10-44DD-81BA-F25D227385C5}"/>
                  </a:ext>
                </a:extLst>
              </p:cNvPr>
              <p:cNvGrpSpPr/>
              <p:nvPr/>
            </p:nvGrpSpPr>
            <p:grpSpPr>
              <a:xfrm>
                <a:off x="6665855" y="1883293"/>
                <a:ext cx="382132" cy="237206"/>
                <a:chOff x="6656844" y="1868072"/>
                <a:chExt cx="382132" cy="237206"/>
              </a:xfrm>
            </p:grpSpPr>
            <p:sp>
              <p:nvSpPr>
                <p:cNvPr id="515" name="Rounded Rectangle 85">
                  <a:extLst>
                    <a:ext uri="{FF2B5EF4-FFF2-40B4-BE49-F238E27FC236}">
                      <a16:creationId xmlns:a16="http://schemas.microsoft.com/office/drawing/2014/main" id="{7C173397-0936-4C6F-8D81-6715563E1DFB}"/>
                    </a:ext>
                  </a:extLst>
                </p:cNvPr>
                <p:cNvSpPr/>
                <p:nvPr/>
              </p:nvSpPr>
              <p:spPr>
                <a:xfrm>
                  <a:off x="6656844" y="2014695"/>
                  <a:ext cx="382132" cy="51119"/>
                </a:xfrm>
                <a:prstGeom prst="roundRect">
                  <a:avLst>
                    <a:gd name="adj" fmla="val 50000"/>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16" name="Freeform 281">
                  <a:extLst>
                    <a:ext uri="{FF2B5EF4-FFF2-40B4-BE49-F238E27FC236}">
                      <a16:creationId xmlns:a16="http://schemas.microsoft.com/office/drawing/2014/main" id="{A1C6A9FB-5C90-4EB9-A156-8206ADC52D44}"/>
                    </a:ext>
                  </a:extLst>
                </p:cNvPr>
                <p:cNvSpPr/>
                <p:nvPr/>
              </p:nvSpPr>
              <p:spPr>
                <a:xfrm rot="13500000">
                  <a:off x="6788099" y="1867877"/>
                  <a:ext cx="119623" cy="120014"/>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17" name="Oval 516">
                  <a:extLst>
                    <a:ext uri="{FF2B5EF4-FFF2-40B4-BE49-F238E27FC236}">
                      <a16:creationId xmlns:a16="http://schemas.microsoft.com/office/drawing/2014/main" id="{899BD343-B91B-42CD-81D2-C163054D8505}"/>
                    </a:ext>
                  </a:extLst>
                </p:cNvPr>
                <p:cNvSpPr>
                  <a:spLocks noChangeAspect="1"/>
                </p:cNvSpPr>
                <p:nvPr/>
              </p:nvSpPr>
              <p:spPr>
                <a:xfrm>
                  <a:off x="6782887" y="1975232"/>
                  <a:ext cx="130048" cy="130046"/>
                </a:xfrm>
                <a:prstGeom prst="ellipse">
                  <a:avLst/>
                </a:prstGeom>
                <a:solidFill>
                  <a:srgbClr val="005073"/>
                </a:solidFill>
                <a:ln w="25400" cap="flat" cmpd="sng" algn="ctr">
                  <a:solidFill>
                    <a:srgbClr val="FFFFFF"/>
                  </a:solid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cxnSp>
          <p:nvCxnSpPr>
            <p:cNvPr id="512" name="STEP 1">
              <a:extLst>
                <a:ext uri="{FF2B5EF4-FFF2-40B4-BE49-F238E27FC236}">
                  <a16:creationId xmlns:a16="http://schemas.microsoft.com/office/drawing/2014/main" id="{5E2E0B97-BE99-4375-B6C2-C6DB5A5C0D48}"/>
                </a:ext>
              </a:extLst>
            </p:cNvPr>
            <p:cNvCxnSpPr>
              <a:cxnSpLocks/>
              <a:endCxn id="539" idx="0"/>
            </p:cNvCxnSpPr>
            <p:nvPr/>
          </p:nvCxnSpPr>
          <p:spPr bwMode="auto">
            <a:xfrm>
              <a:off x="6600423" y="3005421"/>
              <a:ext cx="623415" cy="74831"/>
            </a:xfrm>
            <a:prstGeom prst="bentConnector2">
              <a:avLst/>
            </a:prstGeom>
            <a:noFill/>
            <a:ln w="12700" cap="rnd" cmpd="sng" algn="ctr">
              <a:solidFill>
                <a:srgbClr val="6EBE4A"/>
              </a:solidFill>
              <a:prstDash val="dash"/>
              <a:headEnd type="none" w="med" len="med"/>
              <a:tailEnd type="none" w="lg" len="lg"/>
            </a:ln>
            <a:effectLst/>
          </p:spPr>
        </p:cxnSp>
      </p:grpSp>
      <p:grpSp>
        <p:nvGrpSpPr>
          <p:cNvPr id="547" name="Group 546">
            <a:extLst>
              <a:ext uri="{FF2B5EF4-FFF2-40B4-BE49-F238E27FC236}">
                <a16:creationId xmlns:a16="http://schemas.microsoft.com/office/drawing/2014/main" id="{3126AEA3-4AAD-4CF2-AFB0-5F5B75B7B558}"/>
              </a:ext>
            </a:extLst>
          </p:cNvPr>
          <p:cNvGrpSpPr/>
          <p:nvPr/>
        </p:nvGrpSpPr>
        <p:grpSpPr>
          <a:xfrm>
            <a:off x="7138146" y="4352067"/>
            <a:ext cx="962501" cy="1473660"/>
            <a:chOff x="5353609" y="3264054"/>
            <a:chExt cx="721876" cy="1105246"/>
          </a:xfrm>
        </p:grpSpPr>
        <p:cxnSp>
          <p:nvCxnSpPr>
            <p:cNvPr id="548" name="STEP 1">
              <a:extLst>
                <a:ext uri="{FF2B5EF4-FFF2-40B4-BE49-F238E27FC236}">
                  <a16:creationId xmlns:a16="http://schemas.microsoft.com/office/drawing/2014/main" id="{DF0D7144-E51F-45A6-B7AB-4B3E67B36CB0}"/>
                </a:ext>
              </a:extLst>
            </p:cNvPr>
            <p:cNvCxnSpPr>
              <a:cxnSpLocks/>
              <a:stCxn id="554" idx="0"/>
              <a:endCxn id="490" idx="5"/>
            </p:cNvCxnSpPr>
            <p:nvPr/>
          </p:nvCxnSpPr>
          <p:spPr bwMode="auto">
            <a:xfrm flipH="1" flipV="1">
              <a:off x="5543470" y="3264052"/>
              <a:ext cx="168842" cy="634325"/>
            </a:xfrm>
            <a:prstGeom prst="straightConnector1">
              <a:avLst/>
            </a:prstGeom>
            <a:noFill/>
            <a:ln w="12700" cap="rnd" cmpd="sng" algn="ctr">
              <a:solidFill>
                <a:srgbClr val="6EBE4A"/>
              </a:solidFill>
              <a:prstDash val="dash"/>
              <a:headEnd type="none" w="med" len="med"/>
              <a:tailEnd type="arrow" w="lg" len="med"/>
            </a:ln>
            <a:effectLst/>
          </p:spPr>
        </p:cxnSp>
        <p:grpSp>
          <p:nvGrpSpPr>
            <p:cNvPr id="549" name="Group 548">
              <a:extLst>
                <a:ext uri="{FF2B5EF4-FFF2-40B4-BE49-F238E27FC236}">
                  <a16:creationId xmlns:a16="http://schemas.microsoft.com/office/drawing/2014/main" id="{3E8E174B-66CB-482F-AC7B-FDC9ABBC0E73}"/>
                </a:ext>
              </a:extLst>
            </p:cNvPr>
            <p:cNvGrpSpPr>
              <a:grpSpLocks noChangeAspect="1"/>
            </p:cNvGrpSpPr>
            <p:nvPr/>
          </p:nvGrpSpPr>
          <p:grpSpPr>
            <a:xfrm>
              <a:off x="5575152" y="3898377"/>
              <a:ext cx="274320" cy="274320"/>
              <a:chOff x="4057127" y="679518"/>
              <a:chExt cx="548640" cy="548640"/>
            </a:xfrm>
          </p:grpSpPr>
          <p:grpSp>
            <p:nvGrpSpPr>
              <p:cNvPr id="551" name="Group 550">
                <a:extLst>
                  <a:ext uri="{FF2B5EF4-FFF2-40B4-BE49-F238E27FC236}">
                    <a16:creationId xmlns:a16="http://schemas.microsoft.com/office/drawing/2014/main" id="{4DCBA337-5FE1-48AC-B083-D965FEB955BB}"/>
                  </a:ext>
                </a:extLst>
              </p:cNvPr>
              <p:cNvGrpSpPr/>
              <p:nvPr/>
            </p:nvGrpSpPr>
            <p:grpSpPr>
              <a:xfrm>
                <a:off x="4057127" y="679518"/>
                <a:ext cx="548640" cy="548640"/>
                <a:chOff x="4247689" y="3669562"/>
                <a:chExt cx="548640" cy="548640"/>
              </a:xfrm>
            </p:grpSpPr>
            <p:sp>
              <p:nvSpPr>
                <p:cNvPr id="554" name="Oval 553">
                  <a:extLst>
                    <a:ext uri="{FF2B5EF4-FFF2-40B4-BE49-F238E27FC236}">
                      <a16:creationId xmlns:a16="http://schemas.microsoft.com/office/drawing/2014/main" id="{00350412-8CAA-4904-8A55-D35D1C8CA8E6}"/>
                    </a:ext>
                  </a:extLst>
                </p:cNvPr>
                <p:cNvSpPr/>
                <p:nvPr/>
              </p:nvSpPr>
              <p:spPr>
                <a:xfrm>
                  <a:off x="4247689" y="3669562"/>
                  <a:ext cx="548640" cy="54864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555" name="Group 554">
                  <a:extLst>
                    <a:ext uri="{FF2B5EF4-FFF2-40B4-BE49-F238E27FC236}">
                      <a16:creationId xmlns:a16="http://schemas.microsoft.com/office/drawing/2014/main" id="{C81FDA37-A36B-4A9C-B192-3DB3A8C533CC}"/>
                    </a:ext>
                  </a:extLst>
                </p:cNvPr>
                <p:cNvGrpSpPr/>
                <p:nvPr/>
              </p:nvGrpSpPr>
              <p:grpSpPr>
                <a:xfrm>
                  <a:off x="4416801" y="3752252"/>
                  <a:ext cx="209312" cy="383266"/>
                  <a:chOff x="4457929" y="4607371"/>
                  <a:chExt cx="234950" cy="430212"/>
                </a:xfrm>
              </p:grpSpPr>
              <p:sp>
                <p:nvSpPr>
                  <p:cNvPr id="556" name="Freeform 207">
                    <a:extLst>
                      <a:ext uri="{FF2B5EF4-FFF2-40B4-BE49-F238E27FC236}">
                        <a16:creationId xmlns:a16="http://schemas.microsoft.com/office/drawing/2014/main" id="{A8107E18-E9A9-447A-91E8-0F14A08DE87B}"/>
                      </a:ext>
                    </a:extLst>
                  </p:cNvPr>
                  <p:cNvSpPr>
                    <a:spLocks/>
                  </p:cNvSpPr>
                  <p:nvPr/>
                </p:nvSpPr>
                <p:spPr bwMode="auto">
                  <a:xfrm>
                    <a:off x="4457929" y="4607371"/>
                    <a:ext cx="234950"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57" name="Line 208">
                    <a:extLst>
                      <a:ext uri="{FF2B5EF4-FFF2-40B4-BE49-F238E27FC236}">
                        <a16:creationId xmlns:a16="http://schemas.microsoft.com/office/drawing/2014/main" id="{80B49C5F-8ED4-40FB-96C4-1F10C15ECD19}"/>
                      </a:ext>
                    </a:extLst>
                  </p:cNvPr>
                  <p:cNvSpPr>
                    <a:spLocks noChangeShapeType="1"/>
                  </p:cNvSpPr>
                  <p:nvPr/>
                </p:nvSpPr>
                <p:spPr bwMode="auto">
                  <a:xfrm>
                    <a:off x="4516667" y="4677221"/>
                    <a:ext cx="117475" cy="0"/>
                  </a:xfrm>
                  <a:prstGeom prst="line">
                    <a:avLst/>
                  </a:prstGeom>
                  <a:noFill/>
                  <a:ln w="9525" cap="rnd">
                    <a:solidFill>
                      <a:srgbClr val="6EBE4A"/>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58" name="Line 209">
                    <a:extLst>
                      <a:ext uri="{FF2B5EF4-FFF2-40B4-BE49-F238E27FC236}">
                        <a16:creationId xmlns:a16="http://schemas.microsoft.com/office/drawing/2014/main" id="{8086BC9B-CD48-4B49-872D-11076F2EA790}"/>
                      </a:ext>
                    </a:extLst>
                  </p:cNvPr>
                  <p:cNvSpPr>
                    <a:spLocks noChangeShapeType="1"/>
                  </p:cNvSpPr>
                  <p:nvPr/>
                </p:nvSpPr>
                <p:spPr bwMode="auto">
                  <a:xfrm>
                    <a:off x="4516667" y="4745483"/>
                    <a:ext cx="117475" cy="0"/>
                  </a:xfrm>
                  <a:prstGeom prst="line">
                    <a:avLst/>
                  </a:prstGeom>
                  <a:noFill/>
                  <a:ln w="9525" cap="rnd">
                    <a:solidFill>
                      <a:srgbClr val="6EBE4A"/>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59" name="Line 210">
                    <a:extLst>
                      <a:ext uri="{FF2B5EF4-FFF2-40B4-BE49-F238E27FC236}">
                        <a16:creationId xmlns:a16="http://schemas.microsoft.com/office/drawing/2014/main" id="{6B6A778A-4551-492F-834D-0080AE0450F1}"/>
                      </a:ext>
                    </a:extLst>
                  </p:cNvPr>
                  <p:cNvSpPr>
                    <a:spLocks noChangeShapeType="1"/>
                  </p:cNvSpPr>
                  <p:nvPr/>
                </p:nvSpPr>
                <p:spPr bwMode="auto">
                  <a:xfrm>
                    <a:off x="4516667" y="4816921"/>
                    <a:ext cx="117475" cy="0"/>
                  </a:xfrm>
                  <a:prstGeom prst="line">
                    <a:avLst/>
                  </a:prstGeom>
                  <a:noFill/>
                  <a:ln w="9525" cap="rnd">
                    <a:solidFill>
                      <a:srgbClr val="6EBE4A"/>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60" name="Line 211">
                    <a:extLst>
                      <a:ext uri="{FF2B5EF4-FFF2-40B4-BE49-F238E27FC236}">
                        <a16:creationId xmlns:a16="http://schemas.microsoft.com/office/drawing/2014/main" id="{160AE347-8250-47C0-A6DA-FFD3F5F3B0E5}"/>
                      </a:ext>
                    </a:extLst>
                  </p:cNvPr>
                  <p:cNvSpPr>
                    <a:spLocks noChangeShapeType="1"/>
                  </p:cNvSpPr>
                  <p:nvPr/>
                </p:nvSpPr>
                <p:spPr bwMode="auto">
                  <a:xfrm>
                    <a:off x="4516667" y="4886771"/>
                    <a:ext cx="117475" cy="0"/>
                  </a:xfrm>
                  <a:prstGeom prst="line">
                    <a:avLst/>
                  </a:prstGeom>
                  <a:noFill/>
                  <a:ln w="9525" cap="rnd">
                    <a:solidFill>
                      <a:srgbClr val="6EBE4A"/>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sp>
            <p:nvSpPr>
              <p:cNvPr id="552" name="Oval 551">
                <a:extLst>
                  <a:ext uri="{FF2B5EF4-FFF2-40B4-BE49-F238E27FC236}">
                    <a16:creationId xmlns:a16="http://schemas.microsoft.com/office/drawing/2014/main" id="{D6E5ECDE-923A-4208-9A8D-1743FA06B1EB}"/>
                  </a:ext>
                </a:extLst>
              </p:cNvPr>
              <p:cNvSpPr/>
              <p:nvPr/>
            </p:nvSpPr>
            <p:spPr>
              <a:xfrm>
                <a:off x="4149467" y="851779"/>
                <a:ext cx="197510" cy="19751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553" name="Freeform 594">
                <a:extLst>
                  <a:ext uri="{FF2B5EF4-FFF2-40B4-BE49-F238E27FC236}">
                    <a16:creationId xmlns:a16="http://schemas.microsoft.com/office/drawing/2014/main" id="{7A3DE070-04DB-413E-BC1C-6E7DC7CC293E}"/>
                  </a:ext>
                </a:extLst>
              </p:cNvPr>
              <p:cNvSpPr>
                <a:spLocks noChangeAspect="1" noEditPoints="1"/>
              </p:cNvSpPr>
              <p:nvPr/>
            </p:nvSpPr>
            <p:spPr bwMode="auto">
              <a:xfrm>
                <a:off x="4164998" y="867603"/>
                <a:ext cx="166449" cy="165862"/>
              </a:xfrm>
              <a:custGeom>
                <a:avLst/>
                <a:gdLst>
                  <a:gd name="T0" fmla="*/ 120 w 240"/>
                  <a:gd name="T1" fmla="*/ 0 h 239"/>
                  <a:gd name="T2" fmla="*/ 0 w 240"/>
                  <a:gd name="T3" fmla="*/ 119 h 239"/>
                  <a:gd name="T4" fmla="*/ 120 w 240"/>
                  <a:gd name="T5" fmla="*/ 239 h 239"/>
                  <a:gd name="T6" fmla="*/ 240 w 240"/>
                  <a:gd name="T7" fmla="*/ 119 h 239"/>
                  <a:gd name="T8" fmla="*/ 211 w 240"/>
                  <a:gd name="T9" fmla="*/ 59 h 239"/>
                  <a:gd name="T10" fmla="*/ 185 w 240"/>
                  <a:gd name="T11" fmla="*/ 114 h 239"/>
                  <a:gd name="T12" fmla="*/ 211 w 240"/>
                  <a:gd name="T13" fmla="*/ 59 h 239"/>
                  <a:gd name="T14" fmla="*/ 177 w 240"/>
                  <a:gd name="T15" fmla="*/ 60 h 239"/>
                  <a:gd name="T16" fmla="*/ 203 w 240"/>
                  <a:gd name="T17" fmla="*/ 49 h 239"/>
                  <a:gd name="T18" fmla="*/ 163 w 240"/>
                  <a:gd name="T19" fmla="*/ 63 h 239"/>
                  <a:gd name="T20" fmla="*/ 127 w 240"/>
                  <a:gd name="T21" fmla="*/ 13 h 239"/>
                  <a:gd name="T22" fmla="*/ 167 w 240"/>
                  <a:gd name="T23" fmla="*/ 74 h 239"/>
                  <a:gd name="T24" fmla="*/ 127 w 240"/>
                  <a:gd name="T25" fmla="*/ 114 h 239"/>
                  <a:gd name="T26" fmla="*/ 127 w 240"/>
                  <a:gd name="T27" fmla="*/ 127 h 239"/>
                  <a:gd name="T28" fmla="*/ 167 w 240"/>
                  <a:gd name="T29" fmla="*/ 166 h 239"/>
                  <a:gd name="T30" fmla="*/ 127 w 240"/>
                  <a:gd name="T31" fmla="*/ 127 h 239"/>
                  <a:gd name="T32" fmla="*/ 63 w 240"/>
                  <a:gd name="T33" fmla="*/ 60 h 239"/>
                  <a:gd name="T34" fmla="*/ 84 w 240"/>
                  <a:gd name="T35" fmla="*/ 18 h 239"/>
                  <a:gd name="T36" fmla="*/ 60 w 240"/>
                  <a:gd name="T37" fmla="*/ 71 h 239"/>
                  <a:gd name="T38" fmla="*/ 11 w 240"/>
                  <a:gd name="T39" fmla="*/ 114 h 239"/>
                  <a:gd name="T40" fmla="*/ 30 w 240"/>
                  <a:gd name="T41" fmla="*/ 181 h 239"/>
                  <a:gd name="T42" fmla="*/ 55 w 240"/>
                  <a:gd name="T43" fmla="*/ 127 h 239"/>
                  <a:gd name="T44" fmla="*/ 30 w 240"/>
                  <a:gd name="T45" fmla="*/ 181 h 239"/>
                  <a:gd name="T46" fmla="*/ 63 w 240"/>
                  <a:gd name="T47" fmla="*/ 179 h 239"/>
                  <a:gd name="T48" fmla="*/ 37 w 240"/>
                  <a:gd name="T49" fmla="*/ 190 h 239"/>
                  <a:gd name="T50" fmla="*/ 77 w 240"/>
                  <a:gd name="T51" fmla="*/ 176 h 239"/>
                  <a:gd name="T52" fmla="*/ 113 w 240"/>
                  <a:gd name="T53" fmla="*/ 226 h 239"/>
                  <a:gd name="T54" fmla="*/ 73 w 240"/>
                  <a:gd name="T55" fmla="*/ 166 h 239"/>
                  <a:gd name="T56" fmla="*/ 113 w 240"/>
                  <a:gd name="T57" fmla="*/ 127 h 239"/>
                  <a:gd name="T58" fmla="*/ 113 w 240"/>
                  <a:gd name="T59" fmla="*/ 114 h 239"/>
                  <a:gd name="T60" fmla="*/ 73 w 240"/>
                  <a:gd name="T61" fmla="*/ 74 h 239"/>
                  <a:gd name="T62" fmla="*/ 113 w 240"/>
                  <a:gd name="T63" fmla="*/ 114 h 239"/>
                  <a:gd name="T64" fmla="*/ 77 w 240"/>
                  <a:gd name="T65" fmla="*/ 63 h 239"/>
                  <a:gd name="T66" fmla="*/ 113 w 240"/>
                  <a:gd name="T67" fmla="*/ 67 h 239"/>
                  <a:gd name="T68" fmla="*/ 127 w 240"/>
                  <a:gd name="T69" fmla="*/ 172 h 239"/>
                  <a:gd name="T70" fmla="*/ 127 w 240"/>
                  <a:gd name="T71" fmla="*/ 226 h 239"/>
                  <a:gd name="T72" fmla="*/ 177 w 240"/>
                  <a:gd name="T73" fmla="*/ 179 h 239"/>
                  <a:gd name="T74" fmla="*/ 156 w 240"/>
                  <a:gd name="T75" fmla="*/ 221 h 239"/>
                  <a:gd name="T76" fmla="*/ 180 w 240"/>
                  <a:gd name="T77" fmla="*/ 170 h 239"/>
                  <a:gd name="T78" fmla="*/ 229 w 240"/>
                  <a:gd name="T79" fmla="*/ 1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0" h="239">
                    <a:moveTo>
                      <a:pt x="121" y="0"/>
                    </a:moveTo>
                    <a:cubicBezTo>
                      <a:pt x="120" y="0"/>
                      <a:pt x="120" y="0"/>
                      <a:pt x="120" y="0"/>
                    </a:cubicBezTo>
                    <a:cubicBezTo>
                      <a:pt x="120" y="0"/>
                      <a:pt x="120" y="0"/>
                      <a:pt x="120" y="0"/>
                    </a:cubicBezTo>
                    <a:cubicBezTo>
                      <a:pt x="54" y="0"/>
                      <a:pt x="0" y="54"/>
                      <a:pt x="0" y="119"/>
                    </a:cubicBezTo>
                    <a:cubicBezTo>
                      <a:pt x="0" y="185"/>
                      <a:pt x="54" y="239"/>
                      <a:pt x="120" y="239"/>
                    </a:cubicBezTo>
                    <a:cubicBezTo>
                      <a:pt x="120" y="239"/>
                      <a:pt x="120" y="239"/>
                      <a:pt x="120" y="239"/>
                    </a:cubicBezTo>
                    <a:cubicBezTo>
                      <a:pt x="121" y="239"/>
                      <a:pt x="121" y="239"/>
                      <a:pt x="121" y="239"/>
                    </a:cubicBezTo>
                    <a:cubicBezTo>
                      <a:pt x="186" y="239"/>
                      <a:pt x="240" y="185"/>
                      <a:pt x="240" y="119"/>
                    </a:cubicBezTo>
                    <a:cubicBezTo>
                      <a:pt x="240" y="54"/>
                      <a:pt x="186" y="0"/>
                      <a:pt x="121" y="0"/>
                    </a:cubicBezTo>
                    <a:close/>
                    <a:moveTo>
                      <a:pt x="211" y="59"/>
                    </a:moveTo>
                    <a:cubicBezTo>
                      <a:pt x="221" y="74"/>
                      <a:pt x="228" y="95"/>
                      <a:pt x="229" y="114"/>
                    </a:cubicBezTo>
                    <a:cubicBezTo>
                      <a:pt x="185" y="114"/>
                      <a:pt x="185" y="114"/>
                      <a:pt x="185" y="114"/>
                    </a:cubicBezTo>
                    <a:cubicBezTo>
                      <a:pt x="185" y="102"/>
                      <a:pt x="183" y="84"/>
                      <a:pt x="180" y="71"/>
                    </a:cubicBezTo>
                    <a:cubicBezTo>
                      <a:pt x="191" y="68"/>
                      <a:pt x="202" y="64"/>
                      <a:pt x="211" y="59"/>
                    </a:cubicBezTo>
                    <a:close/>
                    <a:moveTo>
                      <a:pt x="203" y="49"/>
                    </a:moveTo>
                    <a:cubicBezTo>
                      <a:pt x="195" y="53"/>
                      <a:pt x="186" y="57"/>
                      <a:pt x="177" y="60"/>
                    </a:cubicBezTo>
                    <a:cubicBezTo>
                      <a:pt x="172" y="42"/>
                      <a:pt x="164" y="28"/>
                      <a:pt x="156" y="18"/>
                    </a:cubicBezTo>
                    <a:cubicBezTo>
                      <a:pt x="174" y="24"/>
                      <a:pt x="190" y="35"/>
                      <a:pt x="203" y="49"/>
                    </a:cubicBezTo>
                    <a:close/>
                    <a:moveTo>
                      <a:pt x="127" y="13"/>
                    </a:moveTo>
                    <a:cubicBezTo>
                      <a:pt x="140" y="17"/>
                      <a:pt x="155" y="36"/>
                      <a:pt x="163" y="63"/>
                    </a:cubicBezTo>
                    <a:cubicBezTo>
                      <a:pt x="152" y="65"/>
                      <a:pt x="138" y="66"/>
                      <a:pt x="127" y="67"/>
                    </a:cubicBezTo>
                    <a:lnTo>
                      <a:pt x="127" y="13"/>
                    </a:lnTo>
                    <a:close/>
                    <a:moveTo>
                      <a:pt x="127" y="79"/>
                    </a:moveTo>
                    <a:cubicBezTo>
                      <a:pt x="139" y="79"/>
                      <a:pt x="155" y="77"/>
                      <a:pt x="167" y="74"/>
                    </a:cubicBezTo>
                    <a:cubicBezTo>
                      <a:pt x="170" y="86"/>
                      <a:pt x="172" y="103"/>
                      <a:pt x="172" y="114"/>
                    </a:cubicBezTo>
                    <a:cubicBezTo>
                      <a:pt x="127" y="114"/>
                      <a:pt x="127" y="114"/>
                      <a:pt x="127" y="114"/>
                    </a:cubicBezTo>
                    <a:lnTo>
                      <a:pt x="127" y="79"/>
                    </a:lnTo>
                    <a:close/>
                    <a:moveTo>
                      <a:pt x="127" y="127"/>
                    </a:moveTo>
                    <a:cubicBezTo>
                      <a:pt x="172" y="127"/>
                      <a:pt x="172" y="127"/>
                      <a:pt x="172" y="127"/>
                    </a:cubicBezTo>
                    <a:cubicBezTo>
                      <a:pt x="172" y="137"/>
                      <a:pt x="170" y="154"/>
                      <a:pt x="167" y="166"/>
                    </a:cubicBezTo>
                    <a:cubicBezTo>
                      <a:pt x="155" y="163"/>
                      <a:pt x="139" y="160"/>
                      <a:pt x="127" y="160"/>
                    </a:cubicBezTo>
                    <a:lnTo>
                      <a:pt x="127" y="127"/>
                    </a:lnTo>
                    <a:close/>
                    <a:moveTo>
                      <a:pt x="84" y="18"/>
                    </a:moveTo>
                    <a:cubicBezTo>
                      <a:pt x="76" y="28"/>
                      <a:pt x="68" y="42"/>
                      <a:pt x="63" y="60"/>
                    </a:cubicBezTo>
                    <a:cubicBezTo>
                      <a:pt x="54" y="57"/>
                      <a:pt x="45" y="53"/>
                      <a:pt x="37" y="49"/>
                    </a:cubicBezTo>
                    <a:cubicBezTo>
                      <a:pt x="50" y="35"/>
                      <a:pt x="66" y="24"/>
                      <a:pt x="84" y="18"/>
                    </a:cubicBezTo>
                    <a:close/>
                    <a:moveTo>
                      <a:pt x="30" y="59"/>
                    </a:moveTo>
                    <a:cubicBezTo>
                      <a:pt x="38" y="64"/>
                      <a:pt x="49" y="68"/>
                      <a:pt x="60" y="71"/>
                    </a:cubicBezTo>
                    <a:cubicBezTo>
                      <a:pt x="57" y="84"/>
                      <a:pt x="55" y="102"/>
                      <a:pt x="55" y="114"/>
                    </a:cubicBezTo>
                    <a:cubicBezTo>
                      <a:pt x="11" y="114"/>
                      <a:pt x="11" y="114"/>
                      <a:pt x="11" y="114"/>
                    </a:cubicBezTo>
                    <a:cubicBezTo>
                      <a:pt x="12" y="95"/>
                      <a:pt x="19" y="74"/>
                      <a:pt x="30" y="59"/>
                    </a:cubicBezTo>
                    <a:close/>
                    <a:moveTo>
                      <a:pt x="30" y="181"/>
                    </a:moveTo>
                    <a:cubicBezTo>
                      <a:pt x="19" y="166"/>
                      <a:pt x="12" y="146"/>
                      <a:pt x="11" y="127"/>
                    </a:cubicBezTo>
                    <a:cubicBezTo>
                      <a:pt x="55" y="127"/>
                      <a:pt x="55" y="127"/>
                      <a:pt x="55" y="127"/>
                    </a:cubicBezTo>
                    <a:cubicBezTo>
                      <a:pt x="55" y="137"/>
                      <a:pt x="57" y="157"/>
                      <a:pt x="60" y="170"/>
                    </a:cubicBezTo>
                    <a:cubicBezTo>
                      <a:pt x="49" y="173"/>
                      <a:pt x="38" y="176"/>
                      <a:pt x="30" y="181"/>
                    </a:cubicBezTo>
                    <a:close/>
                    <a:moveTo>
                      <a:pt x="37" y="190"/>
                    </a:moveTo>
                    <a:cubicBezTo>
                      <a:pt x="45" y="185"/>
                      <a:pt x="54" y="182"/>
                      <a:pt x="63" y="179"/>
                    </a:cubicBezTo>
                    <a:cubicBezTo>
                      <a:pt x="68" y="196"/>
                      <a:pt x="76" y="211"/>
                      <a:pt x="84" y="221"/>
                    </a:cubicBezTo>
                    <a:cubicBezTo>
                      <a:pt x="66" y="215"/>
                      <a:pt x="50" y="204"/>
                      <a:pt x="37" y="190"/>
                    </a:cubicBezTo>
                    <a:close/>
                    <a:moveTo>
                      <a:pt x="113" y="226"/>
                    </a:moveTo>
                    <a:cubicBezTo>
                      <a:pt x="100" y="221"/>
                      <a:pt x="85" y="203"/>
                      <a:pt x="77" y="176"/>
                    </a:cubicBezTo>
                    <a:cubicBezTo>
                      <a:pt x="88" y="174"/>
                      <a:pt x="102" y="172"/>
                      <a:pt x="113" y="172"/>
                    </a:cubicBezTo>
                    <a:lnTo>
                      <a:pt x="113" y="226"/>
                    </a:lnTo>
                    <a:close/>
                    <a:moveTo>
                      <a:pt x="113" y="160"/>
                    </a:moveTo>
                    <a:cubicBezTo>
                      <a:pt x="101" y="160"/>
                      <a:pt x="85" y="163"/>
                      <a:pt x="73" y="166"/>
                    </a:cubicBezTo>
                    <a:cubicBezTo>
                      <a:pt x="70" y="154"/>
                      <a:pt x="68" y="137"/>
                      <a:pt x="68" y="127"/>
                    </a:cubicBezTo>
                    <a:cubicBezTo>
                      <a:pt x="113" y="127"/>
                      <a:pt x="113" y="127"/>
                      <a:pt x="113" y="127"/>
                    </a:cubicBezTo>
                    <a:lnTo>
                      <a:pt x="113" y="160"/>
                    </a:lnTo>
                    <a:close/>
                    <a:moveTo>
                      <a:pt x="113" y="114"/>
                    </a:moveTo>
                    <a:cubicBezTo>
                      <a:pt x="68" y="114"/>
                      <a:pt x="68" y="114"/>
                      <a:pt x="68" y="114"/>
                    </a:cubicBezTo>
                    <a:cubicBezTo>
                      <a:pt x="68" y="103"/>
                      <a:pt x="70" y="86"/>
                      <a:pt x="73" y="74"/>
                    </a:cubicBezTo>
                    <a:cubicBezTo>
                      <a:pt x="85" y="77"/>
                      <a:pt x="101" y="79"/>
                      <a:pt x="113" y="79"/>
                    </a:cubicBezTo>
                    <a:lnTo>
                      <a:pt x="113" y="114"/>
                    </a:lnTo>
                    <a:close/>
                    <a:moveTo>
                      <a:pt x="113" y="67"/>
                    </a:moveTo>
                    <a:cubicBezTo>
                      <a:pt x="102" y="66"/>
                      <a:pt x="88" y="65"/>
                      <a:pt x="77" y="63"/>
                    </a:cubicBezTo>
                    <a:cubicBezTo>
                      <a:pt x="85" y="36"/>
                      <a:pt x="100" y="17"/>
                      <a:pt x="113" y="13"/>
                    </a:cubicBezTo>
                    <a:lnTo>
                      <a:pt x="113" y="67"/>
                    </a:lnTo>
                    <a:close/>
                    <a:moveTo>
                      <a:pt x="127" y="226"/>
                    </a:moveTo>
                    <a:cubicBezTo>
                      <a:pt x="127" y="172"/>
                      <a:pt x="127" y="172"/>
                      <a:pt x="127" y="172"/>
                    </a:cubicBezTo>
                    <a:cubicBezTo>
                      <a:pt x="138" y="172"/>
                      <a:pt x="152" y="174"/>
                      <a:pt x="163" y="176"/>
                    </a:cubicBezTo>
                    <a:cubicBezTo>
                      <a:pt x="155" y="203"/>
                      <a:pt x="140" y="221"/>
                      <a:pt x="127" y="226"/>
                    </a:cubicBezTo>
                    <a:close/>
                    <a:moveTo>
                      <a:pt x="156" y="221"/>
                    </a:moveTo>
                    <a:cubicBezTo>
                      <a:pt x="164" y="211"/>
                      <a:pt x="172" y="196"/>
                      <a:pt x="177" y="179"/>
                    </a:cubicBezTo>
                    <a:cubicBezTo>
                      <a:pt x="186" y="182"/>
                      <a:pt x="195" y="185"/>
                      <a:pt x="203" y="190"/>
                    </a:cubicBezTo>
                    <a:cubicBezTo>
                      <a:pt x="190" y="204"/>
                      <a:pt x="174" y="215"/>
                      <a:pt x="156" y="221"/>
                    </a:cubicBezTo>
                    <a:close/>
                    <a:moveTo>
                      <a:pt x="211" y="181"/>
                    </a:moveTo>
                    <a:cubicBezTo>
                      <a:pt x="202" y="176"/>
                      <a:pt x="191" y="173"/>
                      <a:pt x="180" y="170"/>
                    </a:cubicBezTo>
                    <a:cubicBezTo>
                      <a:pt x="183" y="157"/>
                      <a:pt x="185" y="137"/>
                      <a:pt x="185" y="127"/>
                    </a:cubicBezTo>
                    <a:cubicBezTo>
                      <a:pt x="229" y="127"/>
                      <a:pt x="229" y="127"/>
                      <a:pt x="229" y="127"/>
                    </a:cubicBezTo>
                    <a:cubicBezTo>
                      <a:pt x="228" y="146"/>
                      <a:pt x="221" y="166"/>
                      <a:pt x="211" y="181"/>
                    </a:cubicBezTo>
                    <a:close/>
                  </a:path>
                </a:pathLst>
              </a:custGeom>
              <a:solidFill>
                <a:srgbClr val="FFFFFF"/>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550" name="TextBox 549">
              <a:extLst>
                <a:ext uri="{FF2B5EF4-FFF2-40B4-BE49-F238E27FC236}">
                  <a16:creationId xmlns:a16="http://schemas.microsoft.com/office/drawing/2014/main" id="{A9BDB4D2-3787-49CF-8060-C408C24E5211}"/>
                </a:ext>
              </a:extLst>
            </p:cNvPr>
            <p:cNvSpPr txBox="1"/>
            <p:nvPr/>
          </p:nvSpPr>
          <p:spPr>
            <a:xfrm>
              <a:off x="5353609" y="4189203"/>
              <a:ext cx="721876" cy="180097"/>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92D050"/>
                  </a:solidFill>
                  <a:effectLst/>
                  <a:uLnTx/>
                  <a:uFillTx/>
                  <a:latin typeface="CiscoSansTT ExtraLight" panose="020B0303020201020303" pitchFamily="34" charset="0"/>
                  <a:ea typeface="Arial" charset="0"/>
                  <a:cs typeface="CiscoSansTT ExtraLight" panose="020B0303020201020303" pitchFamily="34" charset="0"/>
                </a:rPr>
                <a:t>Proxy Data</a:t>
              </a:r>
            </a:p>
          </p:txBody>
        </p:sp>
      </p:grpSp>
      <p:grpSp>
        <p:nvGrpSpPr>
          <p:cNvPr id="561" name="Group 560">
            <a:extLst>
              <a:ext uri="{FF2B5EF4-FFF2-40B4-BE49-F238E27FC236}">
                <a16:creationId xmlns:a16="http://schemas.microsoft.com/office/drawing/2014/main" id="{3CBF0294-1623-4AA3-98D7-C3095960F4DB}"/>
              </a:ext>
            </a:extLst>
          </p:cNvPr>
          <p:cNvGrpSpPr/>
          <p:nvPr/>
        </p:nvGrpSpPr>
        <p:grpSpPr>
          <a:xfrm>
            <a:off x="9805222" y="3185333"/>
            <a:ext cx="1746049" cy="817324"/>
            <a:chOff x="7353916" y="2388999"/>
            <a:chExt cx="1309537" cy="612993"/>
          </a:xfrm>
        </p:grpSpPr>
        <p:sp>
          <p:nvSpPr>
            <p:cNvPr id="562" name="TextBox 561">
              <a:extLst>
                <a:ext uri="{FF2B5EF4-FFF2-40B4-BE49-F238E27FC236}">
                  <a16:creationId xmlns:a16="http://schemas.microsoft.com/office/drawing/2014/main" id="{436CA1D9-E2DC-489B-AB77-3B71E81D4F80}"/>
                </a:ext>
              </a:extLst>
            </p:cNvPr>
            <p:cNvSpPr txBox="1"/>
            <p:nvPr/>
          </p:nvSpPr>
          <p:spPr>
            <a:xfrm>
              <a:off x="7865572" y="2536990"/>
              <a:ext cx="797881" cy="290945"/>
            </a:xfrm>
            <a:prstGeom prst="rect">
              <a:avLst/>
            </a:prstGeom>
            <a:noFill/>
          </p:spPr>
          <p:txBody>
            <a:bodyPr wrap="square" rtlCol="0">
              <a:spAutoFit/>
            </a:bodyPr>
            <a:lstStyle/>
            <a:p>
              <a:pPr marL="0" marR="0" lvl="0" indent="0"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Stealthwatch Cloud</a:t>
              </a:r>
            </a:p>
          </p:txBody>
        </p:sp>
        <p:grpSp>
          <p:nvGrpSpPr>
            <p:cNvPr id="563" name="Group 562">
              <a:extLst>
                <a:ext uri="{FF2B5EF4-FFF2-40B4-BE49-F238E27FC236}">
                  <a16:creationId xmlns:a16="http://schemas.microsoft.com/office/drawing/2014/main" id="{95FE8972-6690-4BAA-99C8-B748073D5221}"/>
                </a:ext>
              </a:extLst>
            </p:cNvPr>
            <p:cNvGrpSpPr/>
            <p:nvPr/>
          </p:nvGrpSpPr>
          <p:grpSpPr>
            <a:xfrm>
              <a:off x="7451589" y="2466895"/>
              <a:ext cx="457200" cy="457200"/>
              <a:chOff x="7486028" y="3266868"/>
              <a:chExt cx="640080" cy="640080"/>
            </a:xfrm>
          </p:grpSpPr>
          <p:sp>
            <p:nvSpPr>
              <p:cNvPr id="565" name="Oval 564">
                <a:extLst>
                  <a:ext uri="{FF2B5EF4-FFF2-40B4-BE49-F238E27FC236}">
                    <a16:creationId xmlns:a16="http://schemas.microsoft.com/office/drawing/2014/main" id="{2F3B3E51-2CD8-4407-846F-6FDAAFC4792F}"/>
                  </a:ext>
                </a:extLst>
              </p:cNvPr>
              <p:cNvSpPr>
                <a:spLocks noChangeAspect="1"/>
              </p:cNvSpPr>
              <p:nvPr/>
            </p:nvSpPr>
            <p:spPr>
              <a:xfrm>
                <a:off x="7486028" y="3266868"/>
                <a:ext cx="640080" cy="640080"/>
              </a:xfrm>
              <a:prstGeom prst="ellipse">
                <a:avLst/>
              </a:prstGeom>
              <a:solidFill>
                <a:srgbClr val="0F6793"/>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566" name="Group 565">
                <a:extLst>
                  <a:ext uri="{FF2B5EF4-FFF2-40B4-BE49-F238E27FC236}">
                    <a16:creationId xmlns:a16="http://schemas.microsoft.com/office/drawing/2014/main" id="{59B0442F-D050-48A5-AD99-57A7BDE835A5}"/>
                  </a:ext>
                </a:extLst>
              </p:cNvPr>
              <p:cNvGrpSpPr>
                <a:grpSpLocks noChangeAspect="1"/>
              </p:cNvGrpSpPr>
              <p:nvPr/>
            </p:nvGrpSpPr>
            <p:grpSpPr>
              <a:xfrm>
                <a:off x="7507101" y="3399264"/>
                <a:ext cx="597934" cy="375289"/>
                <a:chOff x="836085" y="1496592"/>
                <a:chExt cx="538984" cy="338291"/>
              </a:xfrm>
              <a:solidFill>
                <a:srgbClr val="FFFFFF"/>
              </a:solidFill>
            </p:grpSpPr>
            <p:sp>
              <p:nvSpPr>
                <p:cNvPr id="596" name="Freeform 751">
                  <a:extLst>
                    <a:ext uri="{FF2B5EF4-FFF2-40B4-BE49-F238E27FC236}">
                      <a16:creationId xmlns:a16="http://schemas.microsoft.com/office/drawing/2014/main" id="{4CDDA8D4-56FF-499D-B8F7-B61E10AE470F}"/>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597" name="Freeform 752">
                  <a:extLst>
                    <a:ext uri="{FF2B5EF4-FFF2-40B4-BE49-F238E27FC236}">
                      <a16:creationId xmlns:a16="http://schemas.microsoft.com/office/drawing/2014/main" id="{75CB4D22-8AB2-4886-A682-AFF5E2DF7585}"/>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8" name="Freeform 753">
                  <a:extLst>
                    <a:ext uri="{FF2B5EF4-FFF2-40B4-BE49-F238E27FC236}">
                      <a16:creationId xmlns:a16="http://schemas.microsoft.com/office/drawing/2014/main" id="{515DF59B-C505-4747-A0BE-99DDF25C24ED}"/>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9" name="Freeform 752">
                  <a:extLst>
                    <a:ext uri="{FF2B5EF4-FFF2-40B4-BE49-F238E27FC236}">
                      <a16:creationId xmlns:a16="http://schemas.microsoft.com/office/drawing/2014/main" id="{A7D19331-FB24-4773-AC90-3E2731C82011}"/>
                    </a:ext>
                  </a:extLst>
                </p:cNvPr>
                <p:cNvSpPr>
                  <a:spLocks/>
                </p:cNvSpPr>
                <p:nvPr/>
              </p:nvSpPr>
              <p:spPr bwMode="auto">
                <a:xfrm>
                  <a:off x="955081" y="1718887"/>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567" name="Group 566">
                <a:extLst>
                  <a:ext uri="{FF2B5EF4-FFF2-40B4-BE49-F238E27FC236}">
                    <a16:creationId xmlns:a16="http://schemas.microsoft.com/office/drawing/2014/main" id="{EDBB70AB-670D-4BC1-BE61-27A377BD5855}"/>
                  </a:ext>
                </a:extLst>
              </p:cNvPr>
              <p:cNvGrpSpPr/>
              <p:nvPr/>
            </p:nvGrpSpPr>
            <p:grpSpPr>
              <a:xfrm>
                <a:off x="7598899" y="3430979"/>
                <a:ext cx="412503" cy="398177"/>
                <a:chOff x="7710459" y="3446855"/>
                <a:chExt cx="329518" cy="318074"/>
              </a:xfrm>
            </p:grpSpPr>
            <p:grpSp>
              <p:nvGrpSpPr>
                <p:cNvPr id="568" name="Group 10">
                  <a:extLst>
                    <a:ext uri="{FF2B5EF4-FFF2-40B4-BE49-F238E27FC236}">
                      <a16:creationId xmlns:a16="http://schemas.microsoft.com/office/drawing/2014/main" id="{EDEFA6B9-CF78-4B0D-BDD9-09BE6172AE4A}"/>
                    </a:ext>
                  </a:extLst>
                </p:cNvPr>
                <p:cNvGrpSpPr>
                  <a:grpSpLocks noChangeAspect="1"/>
                </p:cNvGrpSpPr>
                <p:nvPr/>
              </p:nvGrpSpPr>
              <p:grpSpPr bwMode="auto">
                <a:xfrm>
                  <a:off x="7826272" y="3485750"/>
                  <a:ext cx="162028" cy="162028"/>
                  <a:chOff x="2594" y="1936"/>
                  <a:chExt cx="628" cy="628"/>
                </a:xfrm>
                <a:solidFill>
                  <a:srgbClr val="FFFFFF"/>
                </a:solidFill>
              </p:grpSpPr>
              <p:sp>
                <p:nvSpPr>
                  <p:cNvPr id="570" name="Freeform 11">
                    <a:extLst>
                      <a:ext uri="{FF2B5EF4-FFF2-40B4-BE49-F238E27FC236}">
                        <a16:creationId xmlns:a16="http://schemas.microsoft.com/office/drawing/2014/main" id="{94C2B26E-9FDD-432C-81DF-03473B27136B}"/>
                      </a:ext>
                    </a:extLst>
                  </p:cNvPr>
                  <p:cNvSpPr>
                    <a:spLocks/>
                  </p:cNvSpPr>
                  <p:nvPr/>
                </p:nvSpPr>
                <p:spPr bwMode="auto">
                  <a:xfrm>
                    <a:off x="2594" y="1936"/>
                    <a:ext cx="628" cy="628"/>
                  </a:xfrm>
                  <a:custGeom>
                    <a:avLst/>
                    <a:gdLst>
                      <a:gd name="T0" fmla="*/ 1255 w 1256"/>
                      <a:gd name="T1" fmla="*/ 660 h 1256"/>
                      <a:gd name="T2" fmla="*/ 1243 w 1256"/>
                      <a:gd name="T3" fmla="*/ 754 h 1256"/>
                      <a:gd name="T4" fmla="*/ 1218 w 1256"/>
                      <a:gd name="T5" fmla="*/ 845 h 1256"/>
                      <a:gd name="T6" fmla="*/ 1180 w 1256"/>
                      <a:gd name="T7" fmla="*/ 928 h 1256"/>
                      <a:gd name="T8" fmla="*/ 1132 w 1256"/>
                      <a:gd name="T9" fmla="*/ 1004 h 1256"/>
                      <a:gd name="T10" fmla="*/ 1071 w 1256"/>
                      <a:gd name="T11" fmla="*/ 1073 h 1256"/>
                      <a:gd name="T12" fmla="*/ 1004 w 1256"/>
                      <a:gd name="T13" fmla="*/ 1132 h 1256"/>
                      <a:gd name="T14" fmla="*/ 928 w 1256"/>
                      <a:gd name="T15" fmla="*/ 1181 h 1256"/>
                      <a:gd name="T16" fmla="*/ 843 w 1256"/>
                      <a:gd name="T17" fmla="*/ 1218 h 1256"/>
                      <a:gd name="T18" fmla="*/ 754 w 1256"/>
                      <a:gd name="T19" fmla="*/ 1243 h 1256"/>
                      <a:gd name="T20" fmla="*/ 660 w 1256"/>
                      <a:gd name="T21" fmla="*/ 1256 h 1256"/>
                      <a:gd name="T22" fmla="*/ 595 w 1256"/>
                      <a:gd name="T23" fmla="*/ 1256 h 1256"/>
                      <a:gd name="T24" fmla="*/ 500 w 1256"/>
                      <a:gd name="T25" fmla="*/ 1243 h 1256"/>
                      <a:gd name="T26" fmla="*/ 411 w 1256"/>
                      <a:gd name="T27" fmla="*/ 1218 h 1256"/>
                      <a:gd name="T28" fmla="*/ 328 w 1256"/>
                      <a:gd name="T29" fmla="*/ 1181 h 1256"/>
                      <a:gd name="T30" fmla="*/ 252 w 1256"/>
                      <a:gd name="T31" fmla="*/ 1132 h 1256"/>
                      <a:gd name="T32" fmla="*/ 183 w 1256"/>
                      <a:gd name="T33" fmla="*/ 1073 h 1256"/>
                      <a:gd name="T34" fmla="*/ 124 w 1256"/>
                      <a:gd name="T35" fmla="*/ 1004 h 1256"/>
                      <a:gd name="T36" fmla="*/ 75 w 1256"/>
                      <a:gd name="T37" fmla="*/ 928 h 1256"/>
                      <a:gd name="T38" fmla="*/ 36 w 1256"/>
                      <a:gd name="T39" fmla="*/ 845 h 1256"/>
                      <a:gd name="T40" fmla="*/ 13 w 1256"/>
                      <a:gd name="T41" fmla="*/ 754 h 1256"/>
                      <a:gd name="T42" fmla="*/ 0 w 1256"/>
                      <a:gd name="T43" fmla="*/ 660 h 1256"/>
                      <a:gd name="T44" fmla="*/ 0 w 1256"/>
                      <a:gd name="T45" fmla="*/ 596 h 1256"/>
                      <a:gd name="T46" fmla="*/ 13 w 1256"/>
                      <a:gd name="T47" fmla="*/ 502 h 1256"/>
                      <a:gd name="T48" fmla="*/ 36 w 1256"/>
                      <a:gd name="T49" fmla="*/ 411 h 1256"/>
                      <a:gd name="T50" fmla="*/ 75 w 1256"/>
                      <a:gd name="T51" fmla="*/ 328 h 1256"/>
                      <a:gd name="T52" fmla="*/ 124 w 1256"/>
                      <a:gd name="T53" fmla="*/ 252 h 1256"/>
                      <a:gd name="T54" fmla="*/ 183 w 1256"/>
                      <a:gd name="T55" fmla="*/ 183 h 1256"/>
                      <a:gd name="T56" fmla="*/ 252 w 1256"/>
                      <a:gd name="T57" fmla="*/ 124 h 1256"/>
                      <a:gd name="T58" fmla="*/ 328 w 1256"/>
                      <a:gd name="T59" fmla="*/ 75 h 1256"/>
                      <a:gd name="T60" fmla="*/ 411 w 1256"/>
                      <a:gd name="T61" fmla="*/ 38 h 1256"/>
                      <a:gd name="T62" fmla="*/ 500 w 1256"/>
                      <a:gd name="T63" fmla="*/ 13 h 1256"/>
                      <a:gd name="T64" fmla="*/ 595 w 1256"/>
                      <a:gd name="T65" fmla="*/ 0 h 1256"/>
                      <a:gd name="T66" fmla="*/ 660 w 1256"/>
                      <a:gd name="T67" fmla="*/ 0 h 1256"/>
                      <a:gd name="T68" fmla="*/ 754 w 1256"/>
                      <a:gd name="T69" fmla="*/ 13 h 1256"/>
                      <a:gd name="T70" fmla="*/ 843 w 1256"/>
                      <a:gd name="T71" fmla="*/ 38 h 1256"/>
                      <a:gd name="T72" fmla="*/ 928 w 1256"/>
                      <a:gd name="T73" fmla="*/ 75 h 1256"/>
                      <a:gd name="T74" fmla="*/ 1004 w 1256"/>
                      <a:gd name="T75" fmla="*/ 124 h 1256"/>
                      <a:gd name="T76" fmla="*/ 1071 w 1256"/>
                      <a:gd name="T77" fmla="*/ 183 h 1256"/>
                      <a:gd name="T78" fmla="*/ 1132 w 1256"/>
                      <a:gd name="T79" fmla="*/ 252 h 1256"/>
                      <a:gd name="T80" fmla="*/ 1180 w 1256"/>
                      <a:gd name="T81" fmla="*/ 328 h 1256"/>
                      <a:gd name="T82" fmla="*/ 1218 w 1256"/>
                      <a:gd name="T83" fmla="*/ 411 h 1256"/>
                      <a:gd name="T84" fmla="*/ 1243 w 1256"/>
                      <a:gd name="T85" fmla="*/ 502 h 1256"/>
                      <a:gd name="T86" fmla="*/ 1255 w 1256"/>
                      <a:gd name="T87" fmla="*/ 59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6" h="1256">
                        <a:moveTo>
                          <a:pt x="1256" y="628"/>
                        </a:moveTo>
                        <a:lnTo>
                          <a:pt x="1256" y="628"/>
                        </a:lnTo>
                        <a:lnTo>
                          <a:pt x="1255" y="660"/>
                        </a:lnTo>
                        <a:lnTo>
                          <a:pt x="1253" y="692"/>
                        </a:lnTo>
                        <a:lnTo>
                          <a:pt x="1248" y="724"/>
                        </a:lnTo>
                        <a:lnTo>
                          <a:pt x="1243" y="754"/>
                        </a:lnTo>
                        <a:lnTo>
                          <a:pt x="1236" y="786"/>
                        </a:lnTo>
                        <a:lnTo>
                          <a:pt x="1228" y="815"/>
                        </a:lnTo>
                        <a:lnTo>
                          <a:pt x="1218" y="845"/>
                        </a:lnTo>
                        <a:lnTo>
                          <a:pt x="1207" y="872"/>
                        </a:lnTo>
                        <a:lnTo>
                          <a:pt x="1194" y="901"/>
                        </a:lnTo>
                        <a:lnTo>
                          <a:pt x="1180" y="928"/>
                        </a:lnTo>
                        <a:lnTo>
                          <a:pt x="1165" y="953"/>
                        </a:lnTo>
                        <a:lnTo>
                          <a:pt x="1149" y="979"/>
                        </a:lnTo>
                        <a:lnTo>
                          <a:pt x="1132" y="1004"/>
                        </a:lnTo>
                        <a:lnTo>
                          <a:pt x="1113" y="1028"/>
                        </a:lnTo>
                        <a:lnTo>
                          <a:pt x="1094" y="1051"/>
                        </a:lnTo>
                        <a:lnTo>
                          <a:pt x="1071" y="1073"/>
                        </a:lnTo>
                        <a:lnTo>
                          <a:pt x="1051" y="1094"/>
                        </a:lnTo>
                        <a:lnTo>
                          <a:pt x="1027" y="1113"/>
                        </a:lnTo>
                        <a:lnTo>
                          <a:pt x="1004" y="1132"/>
                        </a:lnTo>
                        <a:lnTo>
                          <a:pt x="979" y="1149"/>
                        </a:lnTo>
                        <a:lnTo>
                          <a:pt x="953" y="1165"/>
                        </a:lnTo>
                        <a:lnTo>
                          <a:pt x="928" y="1181"/>
                        </a:lnTo>
                        <a:lnTo>
                          <a:pt x="901" y="1194"/>
                        </a:lnTo>
                        <a:lnTo>
                          <a:pt x="872" y="1207"/>
                        </a:lnTo>
                        <a:lnTo>
                          <a:pt x="843" y="1218"/>
                        </a:lnTo>
                        <a:lnTo>
                          <a:pt x="815" y="1228"/>
                        </a:lnTo>
                        <a:lnTo>
                          <a:pt x="784" y="1237"/>
                        </a:lnTo>
                        <a:lnTo>
                          <a:pt x="754" y="1243"/>
                        </a:lnTo>
                        <a:lnTo>
                          <a:pt x="724" y="1250"/>
                        </a:lnTo>
                        <a:lnTo>
                          <a:pt x="692" y="1253"/>
                        </a:lnTo>
                        <a:lnTo>
                          <a:pt x="660" y="1256"/>
                        </a:lnTo>
                        <a:lnTo>
                          <a:pt x="628" y="1256"/>
                        </a:lnTo>
                        <a:lnTo>
                          <a:pt x="628" y="1256"/>
                        </a:lnTo>
                        <a:lnTo>
                          <a:pt x="595" y="1256"/>
                        </a:lnTo>
                        <a:lnTo>
                          <a:pt x="563" y="1253"/>
                        </a:lnTo>
                        <a:lnTo>
                          <a:pt x="532" y="1250"/>
                        </a:lnTo>
                        <a:lnTo>
                          <a:pt x="500" y="1243"/>
                        </a:lnTo>
                        <a:lnTo>
                          <a:pt x="470" y="1237"/>
                        </a:lnTo>
                        <a:lnTo>
                          <a:pt x="441" y="1228"/>
                        </a:lnTo>
                        <a:lnTo>
                          <a:pt x="411" y="1218"/>
                        </a:lnTo>
                        <a:lnTo>
                          <a:pt x="382" y="1207"/>
                        </a:lnTo>
                        <a:lnTo>
                          <a:pt x="355" y="1194"/>
                        </a:lnTo>
                        <a:lnTo>
                          <a:pt x="328" y="1181"/>
                        </a:lnTo>
                        <a:lnTo>
                          <a:pt x="301" y="1165"/>
                        </a:lnTo>
                        <a:lnTo>
                          <a:pt x="276" y="1149"/>
                        </a:lnTo>
                        <a:lnTo>
                          <a:pt x="252" y="1132"/>
                        </a:lnTo>
                        <a:lnTo>
                          <a:pt x="228" y="1113"/>
                        </a:lnTo>
                        <a:lnTo>
                          <a:pt x="205" y="1094"/>
                        </a:lnTo>
                        <a:lnTo>
                          <a:pt x="183" y="1073"/>
                        </a:lnTo>
                        <a:lnTo>
                          <a:pt x="162" y="1051"/>
                        </a:lnTo>
                        <a:lnTo>
                          <a:pt x="143" y="1028"/>
                        </a:lnTo>
                        <a:lnTo>
                          <a:pt x="124" y="1004"/>
                        </a:lnTo>
                        <a:lnTo>
                          <a:pt x="107" y="979"/>
                        </a:lnTo>
                        <a:lnTo>
                          <a:pt x="91" y="953"/>
                        </a:lnTo>
                        <a:lnTo>
                          <a:pt x="75" y="928"/>
                        </a:lnTo>
                        <a:lnTo>
                          <a:pt x="60" y="901"/>
                        </a:lnTo>
                        <a:lnTo>
                          <a:pt x="49" y="872"/>
                        </a:lnTo>
                        <a:lnTo>
                          <a:pt x="36" y="845"/>
                        </a:lnTo>
                        <a:lnTo>
                          <a:pt x="27" y="815"/>
                        </a:lnTo>
                        <a:lnTo>
                          <a:pt x="19" y="786"/>
                        </a:lnTo>
                        <a:lnTo>
                          <a:pt x="13" y="754"/>
                        </a:lnTo>
                        <a:lnTo>
                          <a:pt x="6" y="724"/>
                        </a:lnTo>
                        <a:lnTo>
                          <a:pt x="3" y="692"/>
                        </a:lnTo>
                        <a:lnTo>
                          <a:pt x="0" y="660"/>
                        </a:lnTo>
                        <a:lnTo>
                          <a:pt x="0" y="628"/>
                        </a:lnTo>
                        <a:lnTo>
                          <a:pt x="0" y="628"/>
                        </a:lnTo>
                        <a:lnTo>
                          <a:pt x="0" y="596"/>
                        </a:lnTo>
                        <a:lnTo>
                          <a:pt x="3" y="564"/>
                        </a:lnTo>
                        <a:lnTo>
                          <a:pt x="6" y="532"/>
                        </a:lnTo>
                        <a:lnTo>
                          <a:pt x="13" y="502"/>
                        </a:lnTo>
                        <a:lnTo>
                          <a:pt x="19" y="470"/>
                        </a:lnTo>
                        <a:lnTo>
                          <a:pt x="27" y="441"/>
                        </a:lnTo>
                        <a:lnTo>
                          <a:pt x="36" y="411"/>
                        </a:lnTo>
                        <a:lnTo>
                          <a:pt x="49" y="384"/>
                        </a:lnTo>
                        <a:lnTo>
                          <a:pt x="60" y="355"/>
                        </a:lnTo>
                        <a:lnTo>
                          <a:pt x="75" y="328"/>
                        </a:lnTo>
                        <a:lnTo>
                          <a:pt x="91" y="303"/>
                        </a:lnTo>
                        <a:lnTo>
                          <a:pt x="107" y="277"/>
                        </a:lnTo>
                        <a:lnTo>
                          <a:pt x="124" y="252"/>
                        </a:lnTo>
                        <a:lnTo>
                          <a:pt x="143" y="228"/>
                        </a:lnTo>
                        <a:lnTo>
                          <a:pt x="162" y="205"/>
                        </a:lnTo>
                        <a:lnTo>
                          <a:pt x="183" y="183"/>
                        </a:lnTo>
                        <a:lnTo>
                          <a:pt x="205" y="162"/>
                        </a:lnTo>
                        <a:lnTo>
                          <a:pt x="228" y="143"/>
                        </a:lnTo>
                        <a:lnTo>
                          <a:pt x="252" y="124"/>
                        </a:lnTo>
                        <a:lnTo>
                          <a:pt x="276" y="107"/>
                        </a:lnTo>
                        <a:lnTo>
                          <a:pt x="301" y="91"/>
                        </a:lnTo>
                        <a:lnTo>
                          <a:pt x="328" y="75"/>
                        </a:lnTo>
                        <a:lnTo>
                          <a:pt x="355" y="62"/>
                        </a:lnTo>
                        <a:lnTo>
                          <a:pt x="382" y="49"/>
                        </a:lnTo>
                        <a:lnTo>
                          <a:pt x="411" y="38"/>
                        </a:lnTo>
                        <a:lnTo>
                          <a:pt x="441" y="28"/>
                        </a:lnTo>
                        <a:lnTo>
                          <a:pt x="470" y="19"/>
                        </a:lnTo>
                        <a:lnTo>
                          <a:pt x="500" y="13"/>
                        </a:lnTo>
                        <a:lnTo>
                          <a:pt x="532" y="6"/>
                        </a:lnTo>
                        <a:lnTo>
                          <a:pt x="563" y="3"/>
                        </a:lnTo>
                        <a:lnTo>
                          <a:pt x="595" y="0"/>
                        </a:lnTo>
                        <a:lnTo>
                          <a:pt x="628" y="0"/>
                        </a:lnTo>
                        <a:lnTo>
                          <a:pt x="628" y="0"/>
                        </a:lnTo>
                        <a:lnTo>
                          <a:pt x="660" y="0"/>
                        </a:lnTo>
                        <a:lnTo>
                          <a:pt x="692" y="3"/>
                        </a:lnTo>
                        <a:lnTo>
                          <a:pt x="724" y="6"/>
                        </a:lnTo>
                        <a:lnTo>
                          <a:pt x="754" y="13"/>
                        </a:lnTo>
                        <a:lnTo>
                          <a:pt x="784" y="19"/>
                        </a:lnTo>
                        <a:lnTo>
                          <a:pt x="815" y="28"/>
                        </a:lnTo>
                        <a:lnTo>
                          <a:pt x="843" y="38"/>
                        </a:lnTo>
                        <a:lnTo>
                          <a:pt x="872" y="49"/>
                        </a:lnTo>
                        <a:lnTo>
                          <a:pt x="901" y="62"/>
                        </a:lnTo>
                        <a:lnTo>
                          <a:pt x="928" y="75"/>
                        </a:lnTo>
                        <a:lnTo>
                          <a:pt x="953" y="91"/>
                        </a:lnTo>
                        <a:lnTo>
                          <a:pt x="979" y="107"/>
                        </a:lnTo>
                        <a:lnTo>
                          <a:pt x="1004" y="124"/>
                        </a:lnTo>
                        <a:lnTo>
                          <a:pt x="1027" y="143"/>
                        </a:lnTo>
                        <a:lnTo>
                          <a:pt x="1051" y="162"/>
                        </a:lnTo>
                        <a:lnTo>
                          <a:pt x="1071" y="183"/>
                        </a:lnTo>
                        <a:lnTo>
                          <a:pt x="1094" y="205"/>
                        </a:lnTo>
                        <a:lnTo>
                          <a:pt x="1113" y="228"/>
                        </a:lnTo>
                        <a:lnTo>
                          <a:pt x="1132" y="252"/>
                        </a:lnTo>
                        <a:lnTo>
                          <a:pt x="1149" y="277"/>
                        </a:lnTo>
                        <a:lnTo>
                          <a:pt x="1165" y="303"/>
                        </a:lnTo>
                        <a:lnTo>
                          <a:pt x="1180" y="328"/>
                        </a:lnTo>
                        <a:lnTo>
                          <a:pt x="1194" y="355"/>
                        </a:lnTo>
                        <a:lnTo>
                          <a:pt x="1207" y="384"/>
                        </a:lnTo>
                        <a:lnTo>
                          <a:pt x="1218" y="411"/>
                        </a:lnTo>
                        <a:lnTo>
                          <a:pt x="1228" y="441"/>
                        </a:lnTo>
                        <a:lnTo>
                          <a:pt x="1236" y="470"/>
                        </a:lnTo>
                        <a:lnTo>
                          <a:pt x="1243" y="502"/>
                        </a:lnTo>
                        <a:lnTo>
                          <a:pt x="1248" y="532"/>
                        </a:lnTo>
                        <a:lnTo>
                          <a:pt x="1253" y="564"/>
                        </a:lnTo>
                        <a:lnTo>
                          <a:pt x="1255" y="596"/>
                        </a:lnTo>
                        <a:lnTo>
                          <a:pt x="1256" y="628"/>
                        </a:lnTo>
                        <a:lnTo>
                          <a:pt x="1256"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1" name="Freeform 13">
                    <a:extLst>
                      <a:ext uri="{FF2B5EF4-FFF2-40B4-BE49-F238E27FC236}">
                        <a16:creationId xmlns:a16="http://schemas.microsoft.com/office/drawing/2014/main" id="{442BC284-7142-4BC2-8D61-3F104BCB7481}"/>
                      </a:ext>
                    </a:extLst>
                  </p:cNvPr>
                  <p:cNvSpPr>
                    <a:spLocks/>
                  </p:cNvSpPr>
                  <p:nvPr/>
                </p:nvSpPr>
                <p:spPr bwMode="auto">
                  <a:xfrm>
                    <a:off x="2594" y="1936"/>
                    <a:ext cx="628" cy="628"/>
                  </a:xfrm>
                  <a:custGeom>
                    <a:avLst/>
                    <a:gdLst>
                      <a:gd name="T0" fmla="*/ 1255 w 1256"/>
                      <a:gd name="T1" fmla="*/ 660 h 1256"/>
                      <a:gd name="T2" fmla="*/ 1243 w 1256"/>
                      <a:gd name="T3" fmla="*/ 754 h 1256"/>
                      <a:gd name="T4" fmla="*/ 1218 w 1256"/>
                      <a:gd name="T5" fmla="*/ 845 h 1256"/>
                      <a:gd name="T6" fmla="*/ 1180 w 1256"/>
                      <a:gd name="T7" fmla="*/ 928 h 1256"/>
                      <a:gd name="T8" fmla="*/ 1132 w 1256"/>
                      <a:gd name="T9" fmla="*/ 1004 h 1256"/>
                      <a:gd name="T10" fmla="*/ 1071 w 1256"/>
                      <a:gd name="T11" fmla="*/ 1073 h 1256"/>
                      <a:gd name="T12" fmla="*/ 1004 w 1256"/>
                      <a:gd name="T13" fmla="*/ 1132 h 1256"/>
                      <a:gd name="T14" fmla="*/ 928 w 1256"/>
                      <a:gd name="T15" fmla="*/ 1181 h 1256"/>
                      <a:gd name="T16" fmla="*/ 843 w 1256"/>
                      <a:gd name="T17" fmla="*/ 1218 h 1256"/>
                      <a:gd name="T18" fmla="*/ 754 w 1256"/>
                      <a:gd name="T19" fmla="*/ 1243 h 1256"/>
                      <a:gd name="T20" fmla="*/ 660 w 1256"/>
                      <a:gd name="T21" fmla="*/ 1256 h 1256"/>
                      <a:gd name="T22" fmla="*/ 595 w 1256"/>
                      <a:gd name="T23" fmla="*/ 1256 h 1256"/>
                      <a:gd name="T24" fmla="*/ 500 w 1256"/>
                      <a:gd name="T25" fmla="*/ 1243 h 1256"/>
                      <a:gd name="T26" fmla="*/ 411 w 1256"/>
                      <a:gd name="T27" fmla="*/ 1218 h 1256"/>
                      <a:gd name="T28" fmla="*/ 328 w 1256"/>
                      <a:gd name="T29" fmla="*/ 1181 h 1256"/>
                      <a:gd name="T30" fmla="*/ 252 w 1256"/>
                      <a:gd name="T31" fmla="*/ 1132 h 1256"/>
                      <a:gd name="T32" fmla="*/ 183 w 1256"/>
                      <a:gd name="T33" fmla="*/ 1073 h 1256"/>
                      <a:gd name="T34" fmla="*/ 124 w 1256"/>
                      <a:gd name="T35" fmla="*/ 1004 h 1256"/>
                      <a:gd name="T36" fmla="*/ 75 w 1256"/>
                      <a:gd name="T37" fmla="*/ 928 h 1256"/>
                      <a:gd name="T38" fmla="*/ 36 w 1256"/>
                      <a:gd name="T39" fmla="*/ 845 h 1256"/>
                      <a:gd name="T40" fmla="*/ 13 w 1256"/>
                      <a:gd name="T41" fmla="*/ 754 h 1256"/>
                      <a:gd name="T42" fmla="*/ 0 w 1256"/>
                      <a:gd name="T43" fmla="*/ 660 h 1256"/>
                      <a:gd name="T44" fmla="*/ 0 w 1256"/>
                      <a:gd name="T45" fmla="*/ 596 h 1256"/>
                      <a:gd name="T46" fmla="*/ 13 w 1256"/>
                      <a:gd name="T47" fmla="*/ 502 h 1256"/>
                      <a:gd name="T48" fmla="*/ 36 w 1256"/>
                      <a:gd name="T49" fmla="*/ 411 h 1256"/>
                      <a:gd name="T50" fmla="*/ 75 w 1256"/>
                      <a:gd name="T51" fmla="*/ 328 h 1256"/>
                      <a:gd name="T52" fmla="*/ 124 w 1256"/>
                      <a:gd name="T53" fmla="*/ 252 h 1256"/>
                      <a:gd name="T54" fmla="*/ 183 w 1256"/>
                      <a:gd name="T55" fmla="*/ 183 h 1256"/>
                      <a:gd name="T56" fmla="*/ 252 w 1256"/>
                      <a:gd name="T57" fmla="*/ 124 h 1256"/>
                      <a:gd name="T58" fmla="*/ 328 w 1256"/>
                      <a:gd name="T59" fmla="*/ 75 h 1256"/>
                      <a:gd name="T60" fmla="*/ 411 w 1256"/>
                      <a:gd name="T61" fmla="*/ 38 h 1256"/>
                      <a:gd name="T62" fmla="*/ 500 w 1256"/>
                      <a:gd name="T63" fmla="*/ 13 h 1256"/>
                      <a:gd name="T64" fmla="*/ 595 w 1256"/>
                      <a:gd name="T65" fmla="*/ 0 h 1256"/>
                      <a:gd name="T66" fmla="*/ 660 w 1256"/>
                      <a:gd name="T67" fmla="*/ 0 h 1256"/>
                      <a:gd name="T68" fmla="*/ 754 w 1256"/>
                      <a:gd name="T69" fmla="*/ 13 h 1256"/>
                      <a:gd name="T70" fmla="*/ 843 w 1256"/>
                      <a:gd name="T71" fmla="*/ 38 h 1256"/>
                      <a:gd name="T72" fmla="*/ 928 w 1256"/>
                      <a:gd name="T73" fmla="*/ 75 h 1256"/>
                      <a:gd name="T74" fmla="*/ 1004 w 1256"/>
                      <a:gd name="T75" fmla="*/ 124 h 1256"/>
                      <a:gd name="T76" fmla="*/ 1071 w 1256"/>
                      <a:gd name="T77" fmla="*/ 183 h 1256"/>
                      <a:gd name="T78" fmla="*/ 1132 w 1256"/>
                      <a:gd name="T79" fmla="*/ 252 h 1256"/>
                      <a:gd name="T80" fmla="*/ 1180 w 1256"/>
                      <a:gd name="T81" fmla="*/ 328 h 1256"/>
                      <a:gd name="T82" fmla="*/ 1218 w 1256"/>
                      <a:gd name="T83" fmla="*/ 411 h 1256"/>
                      <a:gd name="T84" fmla="*/ 1243 w 1256"/>
                      <a:gd name="T85" fmla="*/ 502 h 1256"/>
                      <a:gd name="T86" fmla="*/ 1255 w 1256"/>
                      <a:gd name="T87" fmla="*/ 59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6" h="1256">
                        <a:moveTo>
                          <a:pt x="1256" y="628"/>
                        </a:moveTo>
                        <a:lnTo>
                          <a:pt x="1256" y="628"/>
                        </a:lnTo>
                        <a:lnTo>
                          <a:pt x="1255" y="660"/>
                        </a:lnTo>
                        <a:lnTo>
                          <a:pt x="1253" y="692"/>
                        </a:lnTo>
                        <a:lnTo>
                          <a:pt x="1248" y="724"/>
                        </a:lnTo>
                        <a:lnTo>
                          <a:pt x="1243" y="754"/>
                        </a:lnTo>
                        <a:lnTo>
                          <a:pt x="1236" y="786"/>
                        </a:lnTo>
                        <a:lnTo>
                          <a:pt x="1228" y="815"/>
                        </a:lnTo>
                        <a:lnTo>
                          <a:pt x="1218" y="845"/>
                        </a:lnTo>
                        <a:lnTo>
                          <a:pt x="1207" y="872"/>
                        </a:lnTo>
                        <a:lnTo>
                          <a:pt x="1194" y="901"/>
                        </a:lnTo>
                        <a:lnTo>
                          <a:pt x="1180" y="928"/>
                        </a:lnTo>
                        <a:lnTo>
                          <a:pt x="1165" y="953"/>
                        </a:lnTo>
                        <a:lnTo>
                          <a:pt x="1149" y="979"/>
                        </a:lnTo>
                        <a:lnTo>
                          <a:pt x="1132" y="1004"/>
                        </a:lnTo>
                        <a:lnTo>
                          <a:pt x="1113" y="1028"/>
                        </a:lnTo>
                        <a:lnTo>
                          <a:pt x="1094" y="1051"/>
                        </a:lnTo>
                        <a:lnTo>
                          <a:pt x="1071" y="1073"/>
                        </a:lnTo>
                        <a:lnTo>
                          <a:pt x="1051" y="1094"/>
                        </a:lnTo>
                        <a:lnTo>
                          <a:pt x="1027" y="1113"/>
                        </a:lnTo>
                        <a:lnTo>
                          <a:pt x="1004" y="1132"/>
                        </a:lnTo>
                        <a:lnTo>
                          <a:pt x="979" y="1149"/>
                        </a:lnTo>
                        <a:lnTo>
                          <a:pt x="953" y="1165"/>
                        </a:lnTo>
                        <a:lnTo>
                          <a:pt x="928" y="1181"/>
                        </a:lnTo>
                        <a:lnTo>
                          <a:pt x="901" y="1194"/>
                        </a:lnTo>
                        <a:lnTo>
                          <a:pt x="872" y="1207"/>
                        </a:lnTo>
                        <a:lnTo>
                          <a:pt x="843" y="1218"/>
                        </a:lnTo>
                        <a:lnTo>
                          <a:pt x="815" y="1228"/>
                        </a:lnTo>
                        <a:lnTo>
                          <a:pt x="784" y="1237"/>
                        </a:lnTo>
                        <a:lnTo>
                          <a:pt x="754" y="1243"/>
                        </a:lnTo>
                        <a:lnTo>
                          <a:pt x="724" y="1250"/>
                        </a:lnTo>
                        <a:lnTo>
                          <a:pt x="692" y="1253"/>
                        </a:lnTo>
                        <a:lnTo>
                          <a:pt x="660" y="1256"/>
                        </a:lnTo>
                        <a:lnTo>
                          <a:pt x="628" y="1256"/>
                        </a:lnTo>
                        <a:lnTo>
                          <a:pt x="628" y="1256"/>
                        </a:lnTo>
                        <a:lnTo>
                          <a:pt x="595" y="1256"/>
                        </a:lnTo>
                        <a:lnTo>
                          <a:pt x="563" y="1253"/>
                        </a:lnTo>
                        <a:lnTo>
                          <a:pt x="532" y="1250"/>
                        </a:lnTo>
                        <a:lnTo>
                          <a:pt x="500" y="1243"/>
                        </a:lnTo>
                        <a:lnTo>
                          <a:pt x="470" y="1237"/>
                        </a:lnTo>
                        <a:lnTo>
                          <a:pt x="441" y="1228"/>
                        </a:lnTo>
                        <a:lnTo>
                          <a:pt x="411" y="1218"/>
                        </a:lnTo>
                        <a:lnTo>
                          <a:pt x="382" y="1207"/>
                        </a:lnTo>
                        <a:lnTo>
                          <a:pt x="355" y="1194"/>
                        </a:lnTo>
                        <a:lnTo>
                          <a:pt x="328" y="1181"/>
                        </a:lnTo>
                        <a:lnTo>
                          <a:pt x="301" y="1165"/>
                        </a:lnTo>
                        <a:lnTo>
                          <a:pt x="276" y="1149"/>
                        </a:lnTo>
                        <a:lnTo>
                          <a:pt x="252" y="1132"/>
                        </a:lnTo>
                        <a:lnTo>
                          <a:pt x="228" y="1113"/>
                        </a:lnTo>
                        <a:lnTo>
                          <a:pt x="205" y="1094"/>
                        </a:lnTo>
                        <a:lnTo>
                          <a:pt x="183" y="1073"/>
                        </a:lnTo>
                        <a:lnTo>
                          <a:pt x="162" y="1051"/>
                        </a:lnTo>
                        <a:lnTo>
                          <a:pt x="143" y="1028"/>
                        </a:lnTo>
                        <a:lnTo>
                          <a:pt x="124" y="1004"/>
                        </a:lnTo>
                        <a:lnTo>
                          <a:pt x="107" y="979"/>
                        </a:lnTo>
                        <a:lnTo>
                          <a:pt x="91" y="953"/>
                        </a:lnTo>
                        <a:lnTo>
                          <a:pt x="75" y="928"/>
                        </a:lnTo>
                        <a:lnTo>
                          <a:pt x="60" y="901"/>
                        </a:lnTo>
                        <a:lnTo>
                          <a:pt x="49" y="872"/>
                        </a:lnTo>
                        <a:lnTo>
                          <a:pt x="36" y="845"/>
                        </a:lnTo>
                        <a:lnTo>
                          <a:pt x="27" y="815"/>
                        </a:lnTo>
                        <a:lnTo>
                          <a:pt x="19" y="786"/>
                        </a:lnTo>
                        <a:lnTo>
                          <a:pt x="13" y="754"/>
                        </a:lnTo>
                        <a:lnTo>
                          <a:pt x="6" y="724"/>
                        </a:lnTo>
                        <a:lnTo>
                          <a:pt x="3" y="692"/>
                        </a:lnTo>
                        <a:lnTo>
                          <a:pt x="0" y="660"/>
                        </a:lnTo>
                        <a:lnTo>
                          <a:pt x="0" y="628"/>
                        </a:lnTo>
                        <a:lnTo>
                          <a:pt x="0" y="628"/>
                        </a:lnTo>
                        <a:lnTo>
                          <a:pt x="0" y="596"/>
                        </a:lnTo>
                        <a:lnTo>
                          <a:pt x="3" y="564"/>
                        </a:lnTo>
                        <a:lnTo>
                          <a:pt x="6" y="532"/>
                        </a:lnTo>
                        <a:lnTo>
                          <a:pt x="13" y="502"/>
                        </a:lnTo>
                        <a:lnTo>
                          <a:pt x="19" y="470"/>
                        </a:lnTo>
                        <a:lnTo>
                          <a:pt x="27" y="441"/>
                        </a:lnTo>
                        <a:lnTo>
                          <a:pt x="36" y="411"/>
                        </a:lnTo>
                        <a:lnTo>
                          <a:pt x="49" y="384"/>
                        </a:lnTo>
                        <a:lnTo>
                          <a:pt x="60" y="355"/>
                        </a:lnTo>
                        <a:lnTo>
                          <a:pt x="75" y="328"/>
                        </a:lnTo>
                        <a:lnTo>
                          <a:pt x="91" y="303"/>
                        </a:lnTo>
                        <a:lnTo>
                          <a:pt x="107" y="277"/>
                        </a:lnTo>
                        <a:lnTo>
                          <a:pt x="124" y="252"/>
                        </a:lnTo>
                        <a:lnTo>
                          <a:pt x="143" y="228"/>
                        </a:lnTo>
                        <a:lnTo>
                          <a:pt x="162" y="205"/>
                        </a:lnTo>
                        <a:lnTo>
                          <a:pt x="183" y="183"/>
                        </a:lnTo>
                        <a:lnTo>
                          <a:pt x="205" y="162"/>
                        </a:lnTo>
                        <a:lnTo>
                          <a:pt x="228" y="143"/>
                        </a:lnTo>
                        <a:lnTo>
                          <a:pt x="252" y="124"/>
                        </a:lnTo>
                        <a:lnTo>
                          <a:pt x="276" y="107"/>
                        </a:lnTo>
                        <a:lnTo>
                          <a:pt x="301" y="91"/>
                        </a:lnTo>
                        <a:lnTo>
                          <a:pt x="328" y="75"/>
                        </a:lnTo>
                        <a:lnTo>
                          <a:pt x="355" y="62"/>
                        </a:lnTo>
                        <a:lnTo>
                          <a:pt x="382" y="49"/>
                        </a:lnTo>
                        <a:lnTo>
                          <a:pt x="411" y="38"/>
                        </a:lnTo>
                        <a:lnTo>
                          <a:pt x="441" y="28"/>
                        </a:lnTo>
                        <a:lnTo>
                          <a:pt x="470" y="19"/>
                        </a:lnTo>
                        <a:lnTo>
                          <a:pt x="500" y="13"/>
                        </a:lnTo>
                        <a:lnTo>
                          <a:pt x="532" y="6"/>
                        </a:lnTo>
                        <a:lnTo>
                          <a:pt x="563" y="3"/>
                        </a:lnTo>
                        <a:lnTo>
                          <a:pt x="595" y="0"/>
                        </a:lnTo>
                        <a:lnTo>
                          <a:pt x="628" y="0"/>
                        </a:lnTo>
                        <a:lnTo>
                          <a:pt x="628" y="0"/>
                        </a:lnTo>
                        <a:lnTo>
                          <a:pt x="660" y="0"/>
                        </a:lnTo>
                        <a:lnTo>
                          <a:pt x="692" y="3"/>
                        </a:lnTo>
                        <a:lnTo>
                          <a:pt x="724" y="6"/>
                        </a:lnTo>
                        <a:lnTo>
                          <a:pt x="754" y="13"/>
                        </a:lnTo>
                        <a:lnTo>
                          <a:pt x="784" y="19"/>
                        </a:lnTo>
                        <a:lnTo>
                          <a:pt x="815" y="28"/>
                        </a:lnTo>
                        <a:lnTo>
                          <a:pt x="843" y="38"/>
                        </a:lnTo>
                        <a:lnTo>
                          <a:pt x="872" y="49"/>
                        </a:lnTo>
                        <a:lnTo>
                          <a:pt x="901" y="62"/>
                        </a:lnTo>
                        <a:lnTo>
                          <a:pt x="928" y="75"/>
                        </a:lnTo>
                        <a:lnTo>
                          <a:pt x="953" y="91"/>
                        </a:lnTo>
                        <a:lnTo>
                          <a:pt x="979" y="107"/>
                        </a:lnTo>
                        <a:lnTo>
                          <a:pt x="1004" y="124"/>
                        </a:lnTo>
                        <a:lnTo>
                          <a:pt x="1027" y="143"/>
                        </a:lnTo>
                        <a:lnTo>
                          <a:pt x="1051" y="162"/>
                        </a:lnTo>
                        <a:lnTo>
                          <a:pt x="1071" y="183"/>
                        </a:lnTo>
                        <a:lnTo>
                          <a:pt x="1094" y="205"/>
                        </a:lnTo>
                        <a:lnTo>
                          <a:pt x="1113" y="228"/>
                        </a:lnTo>
                        <a:lnTo>
                          <a:pt x="1132" y="252"/>
                        </a:lnTo>
                        <a:lnTo>
                          <a:pt x="1149" y="277"/>
                        </a:lnTo>
                        <a:lnTo>
                          <a:pt x="1165" y="303"/>
                        </a:lnTo>
                        <a:lnTo>
                          <a:pt x="1180" y="328"/>
                        </a:lnTo>
                        <a:lnTo>
                          <a:pt x="1194" y="355"/>
                        </a:lnTo>
                        <a:lnTo>
                          <a:pt x="1207" y="384"/>
                        </a:lnTo>
                        <a:lnTo>
                          <a:pt x="1218" y="411"/>
                        </a:lnTo>
                        <a:lnTo>
                          <a:pt x="1228" y="441"/>
                        </a:lnTo>
                        <a:lnTo>
                          <a:pt x="1236" y="470"/>
                        </a:lnTo>
                        <a:lnTo>
                          <a:pt x="1243" y="502"/>
                        </a:lnTo>
                        <a:lnTo>
                          <a:pt x="1248" y="532"/>
                        </a:lnTo>
                        <a:lnTo>
                          <a:pt x="1253" y="564"/>
                        </a:lnTo>
                        <a:lnTo>
                          <a:pt x="1255" y="596"/>
                        </a:lnTo>
                        <a:lnTo>
                          <a:pt x="1256" y="628"/>
                        </a:lnTo>
                        <a:lnTo>
                          <a:pt x="1256" y="628"/>
                        </a:ln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2" name="Freeform 14">
                    <a:extLst>
                      <a:ext uri="{FF2B5EF4-FFF2-40B4-BE49-F238E27FC236}">
                        <a16:creationId xmlns:a16="http://schemas.microsoft.com/office/drawing/2014/main" id="{E0D78430-53ED-4891-B67E-1B455201245E}"/>
                      </a:ext>
                    </a:extLst>
                  </p:cNvPr>
                  <p:cNvSpPr>
                    <a:spLocks/>
                  </p:cNvSpPr>
                  <p:nvPr/>
                </p:nvSpPr>
                <p:spPr bwMode="auto">
                  <a:xfrm>
                    <a:off x="2806" y="2122"/>
                    <a:ext cx="70" cy="71"/>
                  </a:xfrm>
                  <a:custGeom>
                    <a:avLst/>
                    <a:gdLst>
                      <a:gd name="T0" fmla="*/ 105 w 140"/>
                      <a:gd name="T1" fmla="*/ 9 h 140"/>
                      <a:gd name="T2" fmla="*/ 105 w 140"/>
                      <a:gd name="T3" fmla="*/ 9 h 140"/>
                      <a:gd name="T4" fmla="*/ 118 w 140"/>
                      <a:gd name="T5" fmla="*/ 17 h 140"/>
                      <a:gd name="T6" fmla="*/ 127 w 140"/>
                      <a:gd name="T7" fmla="*/ 27 h 140"/>
                      <a:gd name="T8" fmla="*/ 134 w 140"/>
                      <a:gd name="T9" fmla="*/ 40 h 140"/>
                      <a:gd name="T10" fmla="*/ 139 w 140"/>
                      <a:gd name="T11" fmla="*/ 53 h 140"/>
                      <a:gd name="T12" fmla="*/ 140 w 140"/>
                      <a:gd name="T13" fmla="*/ 65 h 140"/>
                      <a:gd name="T14" fmla="*/ 140 w 140"/>
                      <a:gd name="T15" fmla="*/ 80 h 140"/>
                      <a:gd name="T16" fmla="*/ 137 w 140"/>
                      <a:gd name="T17" fmla="*/ 92 h 140"/>
                      <a:gd name="T18" fmla="*/ 132 w 140"/>
                      <a:gd name="T19" fmla="*/ 105 h 140"/>
                      <a:gd name="T20" fmla="*/ 132 w 140"/>
                      <a:gd name="T21" fmla="*/ 105 h 140"/>
                      <a:gd name="T22" fmla="*/ 123 w 140"/>
                      <a:gd name="T23" fmla="*/ 116 h 140"/>
                      <a:gd name="T24" fmla="*/ 113 w 140"/>
                      <a:gd name="T25" fmla="*/ 126 h 140"/>
                      <a:gd name="T26" fmla="*/ 102 w 140"/>
                      <a:gd name="T27" fmla="*/ 134 h 140"/>
                      <a:gd name="T28" fmla="*/ 89 w 140"/>
                      <a:gd name="T29" fmla="*/ 139 h 140"/>
                      <a:gd name="T30" fmla="*/ 75 w 140"/>
                      <a:gd name="T31" fmla="*/ 140 h 140"/>
                      <a:gd name="T32" fmla="*/ 62 w 140"/>
                      <a:gd name="T33" fmla="*/ 140 h 140"/>
                      <a:gd name="T34" fmla="*/ 48 w 140"/>
                      <a:gd name="T35" fmla="*/ 137 h 140"/>
                      <a:gd name="T36" fmla="*/ 35 w 140"/>
                      <a:gd name="T37" fmla="*/ 131 h 140"/>
                      <a:gd name="T38" fmla="*/ 35 w 140"/>
                      <a:gd name="T39" fmla="*/ 131 h 140"/>
                      <a:gd name="T40" fmla="*/ 24 w 140"/>
                      <a:gd name="T41" fmla="*/ 123 h 140"/>
                      <a:gd name="T42" fmla="*/ 14 w 140"/>
                      <a:gd name="T43" fmla="*/ 113 h 140"/>
                      <a:gd name="T44" fmla="*/ 8 w 140"/>
                      <a:gd name="T45" fmla="*/ 100 h 140"/>
                      <a:gd name="T46" fmla="*/ 3 w 140"/>
                      <a:gd name="T47" fmla="*/ 88 h 140"/>
                      <a:gd name="T48" fmla="*/ 0 w 140"/>
                      <a:gd name="T49" fmla="*/ 75 h 140"/>
                      <a:gd name="T50" fmla="*/ 0 w 140"/>
                      <a:gd name="T51" fmla="*/ 62 h 140"/>
                      <a:gd name="T52" fmla="*/ 3 w 140"/>
                      <a:gd name="T53" fmla="*/ 48 h 140"/>
                      <a:gd name="T54" fmla="*/ 9 w 140"/>
                      <a:gd name="T55" fmla="*/ 35 h 140"/>
                      <a:gd name="T56" fmla="*/ 9 w 140"/>
                      <a:gd name="T57" fmla="*/ 35 h 140"/>
                      <a:gd name="T58" fmla="*/ 17 w 140"/>
                      <a:gd name="T59" fmla="*/ 24 h 140"/>
                      <a:gd name="T60" fmla="*/ 29 w 140"/>
                      <a:gd name="T61" fmla="*/ 14 h 140"/>
                      <a:gd name="T62" fmla="*/ 40 w 140"/>
                      <a:gd name="T63" fmla="*/ 6 h 140"/>
                      <a:gd name="T64" fmla="*/ 53 w 140"/>
                      <a:gd name="T65" fmla="*/ 1 h 140"/>
                      <a:gd name="T66" fmla="*/ 65 w 140"/>
                      <a:gd name="T67" fmla="*/ 0 h 140"/>
                      <a:gd name="T68" fmla="*/ 80 w 140"/>
                      <a:gd name="T69" fmla="*/ 0 h 140"/>
                      <a:gd name="T70" fmla="*/ 92 w 140"/>
                      <a:gd name="T71" fmla="*/ 3 h 140"/>
                      <a:gd name="T72" fmla="*/ 105 w 140"/>
                      <a:gd name="T73" fmla="*/ 9 h 140"/>
                      <a:gd name="T74" fmla="*/ 105 w 140"/>
                      <a:gd name="T75" fmla="*/ 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0">
                        <a:moveTo>
                          <a:pt x="105" y="9"/>
                        </a:moveTo>
                        <a:lnTo>
                          <a:pt x="105" y="9"/>
                        </a:lnTo>
                        <a:lnTo>
                          <a:pt x="118" y="17"/>
                        </a:lnTo>
                        <a:lnTo>
                          <a:pt x="127" y="27"/>
                        </a:lnTo>
                        <a:lnTo>
                          <a:pt x="134" y="40"/>
                        </a:lnTo>
                        <a:lnTo>
                          <a:pt x="139" y="53"/>
                        </a:lnTo>
                        <a:lnTo>
                          <a:pt x="140" y="65"/>
                        </a:lnTo>
                        <a:lnTo>
                          <a:pt x="140" y="80"/>
                        </a:lnTo>
                        <a:lnTo>
                          <a:pt x="137" y="92"/>
                        </a:lnTo>
                        <a:lnTo>
                          <a:pt x="132" y="105"/>
                        </a:lnTo>
                        <a:lnTo>
                          <a:pt x="132" y="105"/>
                        </a:lnTo>
                        <a:lnTo>
                          <a:pt x="123" y="116"/>
                        </a:lnTo>
                        <a:lnTo>
                          <a:pt x="113" y="126"/>
                        </a:lnTo>
                        <a:lnTo>
                          <a:pt x="102" y="134"/>
                        </a:lnTo>
                        <a:lnTo>
                          <a:pt x="89" y="139"/>
                        </a:lnTo>
                        <a:lnTo>
                          <a:pt x="75" y="140"/>
                        </a:lnTo>
                        <a:lnTo>
                          <a:pt x="62" y="140"/>
                        </a:lnTo>
                        <a:lnTo>
                          <a:pt x="48" y="137"/>
                        </a:lnTo>
                        <a:lnTo>
                          <a:pt x="35" y="131"/>
                        </a:lnTo>
                        <a:lnTo>
                          <a:pt x="35" y="131"/>
                        </a:lnTo>
                        <a:lnTo>
                          <a:pt x="24" y="123"/>
                        </a:lnTo>
                        <a:lnTo>
                          <a:pt x="14" y="113"/>
                        </a:lnTo>
                        <a:lnTo>
                          <a:pt x="8" y="100"/>
                        </a:lnTo>
                        <a:lnTo>
                          <a:pt x="3" y="88"/>
                        </a:lnTo>
                        <a:lnTo>
                          <a:pt x="0" y="75"/>
                        </a:lnTo>
                        <a:lnTo>
                          <a:pt x="0" y="62"/>
                        </a:lnTo>
                        <a:lnTo>
                          <a:pt x="3" y="48"/>
                        </a:lnTo>
                        <a:lnTo>
                          <a:pt x="9" y="35"/>
                        </a:lnTo>
                        <a:lnTo>
                          <a:pt x="9" y="35"/>
                        </a:lnTo>
                        <a:lnTo>
                          <a:pt x="17" y="24"/>
                        </a:lnTo>
                        <a:lnTo>
                          <a:pt x="29" y="14"/>
                        </a:lnTo>
                        <a:lnTo>
                          <a:pt x="40" y="6"/>
                        </a:lnTo>
                        <a:lnTo>
                          <a:pt x="53" y="1"/>
                        </a:lnTo>
                        <a:lnTo>
                          <a:pt x="65" y="0"/>
                        </a:lnTo>
                        <a:lnTo>
                          <a:pt x="80" y="0"/>
                        </a:lnTo>
                        <a:lnTo>
                          <a:pt x="92" y="3"/>
                        </a:lnTo>
                        <a:lnTo>
                          <a:pt x="105" y="9"/>
                        </a:lnTo>
                        <a:lnTo>
                          <a:pt x="10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3" name="Freeform 15">
                    <a:extLst>
                      <a:ext uri="{FF2B5EF4-FFF2-40B4-BE49-F238E27FC236}">
                        <a16:creationId xmlns:a16="http://schemas.microsoft.com/office/drawing/2014/main" id="{E0A77D70-9D5B-4859-A273-68076A98F23D}"/>
                      </a:ext>
                    </a:extLst>
                  </p:cNvPr>
                  <p:cNvSpPr>
                    <a:spLocks/>
                  </p:cNvSpPr>
                  <p:nvPr/>
                </p:nvSpPr>
                <p:spPr bwMode="auto">
                  <a:xfrm>
                    <a:off x="2834" y="2391"/>
                    <a:ext cx="70" cy="70"/>
                  </a:xfrm>
                  <a:custGeom>
                    <a:avLst/>
                    <a:gdLst>
                      <a:gd name="T0" fmla="*/ 105 w 140"/>
                      <a:gd name="T1" fmla="*/ 10 h 141"/>
                      <a:gd name="T2" fmla="*/ 105 w 140"/>
                      <a:gd name="T3" fmla="*/ 10 h 141"/>
                      <a:gd name="T4" fmla="*/ 118 w 140"/>
                      <a:gd name="T5" fmla="*/ 18 h 141"/>
                      <a:gd name="T6" fmla="*/ 126 w 140"/>
                      <a:gd name="T7" fmla="*/ 27 h 141"/>
                      <a:gd name="T8" fmla="*/ 134 w 140"/>
                      <a:gd name="T9" fmla="*/ 40 h 141"/>
                      <a:gd name="T10" fmla="*/ 138 w 140"/>
                      <a:gd name="T11" fmla="*/ 51 h 141"/>
                      <a:gd name="T12" fmla="*/ 140 w 140"/>
                      <a:gd name="T13" fmla="*/ 66 h 141"/>
                      <a:gd name="T14" fmla="*/ 140 w 140"/>
                      <a:gd name="T15" fmla="*/ 78 h 141"/>
                      <a:gd name="T16" fmla="*/ 137 w 140"/>
                      <a:gd name="T17" fmla="*/ 93 h 141"/>
                      <a:gd name="T18" fmla="*/ 130 w 140"/>
                      <a:gd name="T19" fmla="*/ 105 h 141"/>
                      <a:gd name="T20" fmla="*/ 130 w 140"/>
                      <a:gd name="T21" fmla="*/ 105 h 141"/>
                      <a:gd name="T22" fmla="*/ 122 w 140"/>
                      <a:gd name="T23" fmla="*/ 117 h 141"/>
                      <a:gd name="T24" fmla="*/ 113 w 140"/>
                      <a:gd name="T25" fmla="*/ 126 h 141"/>
                      <a:gd name="T26" fmla="*/ 102 w 140"/>
                      <a:gd name="T27" fmla="*/ 134 h 141"/>
                      <a:gd name="T28" fmla="*/ 89 w 140"/>
                      <a:gd name="T29" fmla="*/ 139 h 141"/>
                      <a:gd name="T30" fmla="*/ 75 w 140"/>
                      <a:gd name="T31" fmla="*/ 141 h 141"/>
                      <a:gd name="T32" fmla="*/ 62 w 140"/>
                      <a:gd name="T33" fmla="*/ 141 h 141"/>
                      <a:gd name="T34" fmla="*/ 48 w 140"/>
                      <a:gd name="T35" fmla="*/ 137 h 141"/>
                      <a:gd name="T36" fmla="*/ 35 w 140"/>
                      <a:gd name="T37" fmla="*/ 131 h 141"/>
                      <a:gd name="T38" fmla="*/ 35 w 140"/>
                      <a:gd name="T39" fmla="*/ 131 h 141"/>
                      <a:gd name="T40" fmla="*/ 24 w 140"/>
                      <a:gd name="T41" fmla="*/ 123 h 141"/>
                      <a:gd name="T42" fmla="*/ 14 w 140"/>
                      <a:gd name="T43" fmla="*/ 113 h 141"/>
                      <a:gd name="T44" fmla="*/ 6 w 140"/>
                      <a:gd name="T45" fmla="*/ 101 h 141"/>
                      <a:gd name="T46" fmla="*/ 1 w 140"/>
                      <a:gd name="T47" fmla="*/ 88 h 141"/>
                      <a:gd name="T48" fmla="*/ 0 w 140"/>
                      <a:gd name="T49" fmla="*/ 75 h 141"/>
                      <a:gd name="T50" fmla="*/ 0 w 140"/>
                      <a:gd name="T51" fmla="*/ 61 h 141"/>
                      <a:gd name="T52" fmla="*/ 3 w 140"/>
                      <a:gd name="T53" fmla="*/ 48 h 141"/>
                      <a:gd name="T54" fmla="*/ 9 w 140"/>
                      <a:gd name="T55" fmla="*/ 35 h 141"/>
                      <a:gd name="T56" fmla="*/ 9 w 140"/>
                      <a:gd name="T57" fmla="*/ 35 h 141"/>
                      <a:gd name="T58" fmla="*/ 17 w 140"/>
                      <a:gd name="T59" fmla="*/ 24 h 141"/>
                      <a:gd name="T60" fmla="*/ 27 w 140"/>
                      <a:gd name="T61" fmla="*/ 15 h 141"/>
                      <a:gd name="T62" fmla="*/ 40 w 140"/>
                      <a:gd name="T63" fmla="*/ 7 h 141"/>
                      <a:gd name="T64" fmla="*/ 52 w 140"/>
                      <a:gd name="T65" fmla="*/ 2 h 141"/>
                      <a:gd name="T66" fmla="*/ 65 w 140"/>
                      <a:gd name="T67" fmla="*/ 0 h 141"/>
                      <a:gd name="T68" fmla="*/ 79 w 140"/>
                      <a:gd name="T69" fmla="*/ 0 h 141"/>
                      <a:gd name="T70" fmla="*/ 92 w 140"/>
                      <a:gd name="T71" fmla="*/ 3 h 141"/>
                      <a:gd name="T72" fmla="*/ 105 w 140"/>
                      <a:gd name="T73" fmla="*/ 10 h 141"/>
                      <a:gd name="T74" fmla="*/ 105 w 140"/>
                      <a:gd name="T75" fmla="*/ 1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105" y="10"/>
                        </a:moveTo>
                        <a:lnTo>
                          <a:pt x="105" y="10"/>
                        </a:lnTo>
                        <a:lnTo>
                          <a:pt x="118" y="18"/>
                        </a:lnTo>
                        <a:lnTo>
                          <a:pt x="126" y="27"/>
                        </a:lnTo>
                        <a:lnTo>
                          <a:pt x="134" y="40"/>
                        </a:lnTo>
                        <a:lnTo>
                          <a:pt x="138" y="51"/>
                        </a:lnTo>
                        <a:lnTo>
                          <a:pt x="140" y="66"/>
                        </a:lnTo>
                        <a:lnTo>
                          <a:pt x="140" y="78"/>
                        </a:lnTo>
                        <a:lnTo>
                          <a:pt x="137" y="93"/>
                        </a:lnTo>
                        <a:lnTo>
                          <a:pt x="130" y="105"/>
                        </a:lnTo>
                        <a:lnTo>
                          <a:pt x="130" y="105"/>
                        </a:lnTo>
                        <a:lnTo>
                          <a:pt x="122" y="117"/>
                        </a:lnTo>
                        <a:lnTo>
                          <a:pt x="113" y="126"/>
                        </a:lnTo>
                        <a:lnTo>
                          <a:pt x="102" y="134"/>
                        </a:lnTo>
                        <a:lnTo>
                          <a:pt x="89" y="139"/>
                        </a:lnTo>
                        <a:lnTo>
                          <a:pt x="75" y="141"/>
                        </a:lnTo>
                        <a:lnTo>
                          <a:pt x="62" y="141"/>
                        </a:lnTo>
                        <a:lnTo>
                          <a:pt x="48" y="137"/>
                        </a:lnTo>
                        <a:lnTo>
                          <a:pt x="35" y="131"/>
                        </a:lnTo>
                        <a:lnTo>
                          <a:pt x="35" y="131"/>
                        </a:lnTo>
                        <a:lnTo>
                          <a:pt x="24" y="123"/>
                        </a:lnTo>
                        <a:lnTo>
                          <a:pt x="14" y="113"/>
                        </a:lnTo>
                        <a:lnTo>
                          <a:pt x="6" y="101"/>
                        </a:lnTo>
                        <a:lnTo>
                          <a:pt x="1" y="88"/>
                        </a:lnTo>
                        <a:lnTo>
                          <a:pt x="0" y="75"/>
                        </a:lnTo>
                        <a:lnTo>
                          <a:pt x="0" y="61"/>
                        </a:lnTo>
                        <a:lnTo>
                          <a:pt x="3" y="48"/>
                        </a:lnTo>
                        <a:lnTo>
                          <a:pt x="9" y="35"/>
                        </a:lnTo>
                        <a:lnTo>
                          <a:pt x="9" y="35"/>
                        </a:lnTo>
                        <a:lnTo>
                          <a:pt x="17" y="24"/>
                        </a:lnTo>
                        <a:lnTo>
                          <a:pt x="27" y="15"/>
                        </a:lnTo>
                        <a:lnTo>
                          <a:pt x="40" y="7"/>
                        </a:lnTo>
                        <a:lnTo>
                          <a:pt x="52" y="2"/>
                        </a:lnTo>
                        <a:lnTo>
                          <a:pt x="65" y="0"/>
                        </a:lnTo>
                        <a:lnTo>
                          <a:pt x="79" y="0"/>
                        </a:lnTo>
                        <a:lnTo>
                          <a:pt x="92" y="3"/>
                        </a:lnTo>
                        <a:lnTo>
                          <a:pt x="105" y="10"/>
                        </a:lnTo>
                        <a:lnTo>
                          <a:pt x="10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4" name="Freeform 16">
                    <a:extLst>
                      <a:ext uri="{FF2B5EF4-FFF2-40B4-BE49-F238E27FC236}">
                        <a16:creationId xmlns:a16="http://schemas.microsoft.com/office/drawing/2014/main" id="{7204CD19-0EEB-4C77-8578-C740273282C5}"/>
                      </a:ext>
                    </a:extLst>
                  </p:cNvPr>
                  <p:cNvSpPr>
                    <a:spLocks/>
                  </p:cNvSpPr>
                  <p:nvPr/>
                </p:nvSpPr>
                <p:spPr bwMode="auto">
                  <a:xfrm>
                    <a:off x="2674" y="2282"/>
                    <a:ext cx="70" cy="71"/>
                  </a:xfrm>
                  <a:custGeom>
                    <a:avLst/>
                    <a:gdLst>
                      <a:gd name="T0" fmla="*/ 105 w 141"/>
                      <a:gd name="T1" fmla="*/ 9 h 142"/>
                      <a:gd name="T2" fmla="*/ 105 w 141"/>
                      <a:gd name="T3" fmla="*/ 9 h 142"/>
                      <a:gd name="T4" fmla="*/ 117 w 141"/>
                      <a:gd name="T5" fmla="*/ 17 h 142"/>
                      <a:gd name="T6" fmla="*/ 126 w 141"/>
                      <a:gd name="T7" fmla="*/ 28 h 142"/>
                      <a:gd name="T8" fmla="*/ 134 w 141"/>
                      <a:gd name="T9" fmla="*/ 40 h 142"/>
                      <a:gd name="T10" fmla="*/ 139 w 141"/>
                      <a:gd name="T11" fmla="*/ 52 h 142"/>
                      <a:gd name="T12" fmla="*/ 141 w 141"/>
                      <a:gd name="T13" fmla="*/ 65 h 142"/>
                      <a:gd name="T14" fmla="*/ 141 w 141"/>
                      <a:gd name="T15" fmla="*/ 80 h 142"/>
                      <a:gd name="T16" fmla="*/ 137 w 141"/>
                      <a:gd name="T17" fmla="*/ 92 h 142"/>
                      <a:gd name="T18" fmla="*/ 131 w 141"/>
                      <a:gd name="T19" fmla="*/ 107 h 142"/>
                      <a:gd name="T20" fmla="*/ 131 w 141"/>
                      <a:gd name="T21" fmla="*/ 107 h 142"/>
                      <a:gd name="T22" fmla="*/ 123 w 141"/>
                      <a:gd name="T23" fmla="*/ 118 h 142"/>
                      <a:gd name="T24" fmla="*/ 113 w 141"/>
                      <a:gd name="T25" fmla="*/ 127 h 142"/>
                      <a:gd name="T26" fmla="*/ 101 w 141"/>
                      <a:gd name="T27" fmla="*/ 134 h 142"/>
                      <a:gd name="T28" fmla="*/ 88 w 141"/>
                      <a:gd name="T29" fmla="*/ 139 h 142"/>
                      <a:gd name="T30" fmla="*/ 75 w 141"/>
                      <a:gd name="T31" fmla="*/ 142 h 142"/>
                      <a:gd name="T32" fmla="*/ 62 w 141"/>
                      <a:gd name="T33" fmla="*/ 140 h 142"/>
                      <a:gd name="T34" fmla="*/ 48 w 141"/>
                      <a:gd name="T35" fmla="*/ 139 h 142"/>
                      <a:gd name="T36" fmla="*/ 35 w 141"/>
                      <a:gd name="T37" fmla="*/ 132 h 142"/>
                      <a:gd name="T38" fmla="*/ 35 w 141"/>
                      <a:gd name="T39" fmla="*/ 132 h 142"/>
                      <a:gd name="T40" fmla="*/ 24 w 141"/>
                      <a:gd name="T41" fmla="*/ 124 h 142"/>
                      <a:gd name="T42" fmla="*/ 15 w 141"/>
                      <a:gd name="T43" fmla="*/ 113 h 142"/>
                      <a:gd name="T44" fmla="*/ 7 w 141"/>
                      <a:gd name="T45" fmla="*/ 102 h 142"/>
                      <a:gd name="T46" fmla="*/ 2 w 141"/>
                      <a:gd name="T47" fmla="*/ 89 h 142"/>
                      <a:gd name="T48" fmla="*/ 0 w 141"/>
                      <a:gd name="T49" fmla="*/ 76 h 142"/>
                      <a:gd name="T50" fmla="*/ 0 w 141"/>
                      <a:gd name="T51" fmla="*/ 62 h 142"/>
                      <a:gd name="T52" fmla="*/ 3 w 141"/>
                      <a:gd name="T53" fmla="*/ 49 h 142"/>
                      <a:gd name="T54" fmla="*/ 10 w 141"/>
                      <a:gd name="T55" fmla="*/ 35 h 142"/>
                      <a:gd name="T56" fmla="*/ 10 w 141"/>
                      <a:gd name="T57" fmla="*/ 35 h 142"/>
                      <a:gd name="T58" fmla="*/ 18 w 141"/>
                      <a:gd name="T59" fmla="*/ 24 h 142"/>
                      <a:gd name="T60" fmla="*/ 27 w 141"/>
                      <a:gd name="T61" fmla="*/ 14 h 142"/>
                      <a:gd name="T62" fmla="*/ 40 w 141"/>
                      <a:gd name="T63" fmla="*/ 8 h 142"/>
                      <a:gd name="T64" fmla="*/ 53 w 141"/>
                      <a:gd name="T65" fmla="*/ 3 h 142"/>
                      <a:gd name="T66" fmla="*/ 66 w 141"/>
                      <a:gd name="T67" fmla="*/ 0 h 142"/>
                      <a:gd name="T68" fmla="*/ 78 w 141"/>
                      <a:gd name="T69" fmla="*/ 1 h 142"/>
                      <a:gd name="T70" fmla="*/ 93 w 141"/>
                      <a:gd name="T71" fmla="*/ 5 h 142"/>
                      <a:gd name="T72" fmla="*/ 105 w 141"/>
                      <a:gd name="T73" fmla="*/ 9 h 142"/>
                      <a:gd name="T74" fmla="*/ 105 w 141"/>
                      <a:gd name="T75"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142">
                        <a:moveTo>
                          <a:pt x="105" y="9"/>
                        </a:moveTo>
                        <a:lnTo>
                          <a:pt x="105" y="9"/>
                        </a:lnTo>
                        <a:lnTo>
                          <a:pt x="117" y="17"/>
                        </a:lnTo>
                        <a:lnTo>
                          <a:pt x="126" y="28"/>
                        </a:lnTo>
                        <a:lnTo>
                          <a:pt x="134" y="40"/>
                        </a:lnTo>
                        <a:lnTo>
                          <a:pt x="139" y="52"/>
                        </a:lnTo>
                        <a:lnTo>
                          <a:pt x="141" y="65"/>
                        </a:lnTo>
                        <a:lnTo>
                          <a:pt x="141" y="80"/>
                        </a:lnTo>
                        <a:lnTo>
                          <a:pt x="137" y="92"/>
                        </a:lnTo>
                        <a:lnTo>
                          <a:pt x="131" y="107"/>
                        </a:lnTo>
                        <a:lnTo>
                          <a:pt x="131" y="107"/>
                        </a:lnTo>
                        <a:lnTo>
                          <a:pt x="123" y="118"/>
                        </a:lnTo>
                        <a:lnTo>
                          <a:pt x="113" y="127"/>
                        </a:lnTo>
                        <a:lnTo>
                          <a:pt x="101" y="134"/>
                        </a:lnTo>
                        <a:lnTo>
                          <a:pt x="88" y="139"/>
                        </a:lnTo>
                        <a:lnTo>
                          <a:pt x="75" y="142"/>
                        </a:lnTo>
                        <a:lnTo>
                          <a:pt x="62" y="140"/>
                        </a:lnTo>
                        <a:lnTo>
                          <a:pt x="48" y="139"/>
                        </a:lnTo>
                        <a:lnTo>
                          <a:pt x="35" y="132"/>
                        </a:lnTo>
                        <a:lnTo>
                          <a:pt x="35" y="132"/>
                        </a:lnTo>
                        <a:lnTo>
                          <a:pt x="24" y="124"/>
                        </a:lnTo>
                        <a:lnTo>
                          <a:pt x="15" y="113"/>
                        </a:lnTo>
                        <a:lnTo>
                          <a:pt x="7" y="102"/>
                        </a:lnTo>
                        <a:lnTo>
                          <a:pt x="2" y="89"/>
                        </a:lnTo>
                        <a:lnTo>
                          <a:pt x="0" y="76"/>
                        </a:lnTo>
                        <a:lnTo>
                          <a:pt x="0" y="62"/>
                        </a:lnTo>
                        <a:lnTo>
                          <a:pt x="3" y="49"/>
                        </a:lnTo>
                        <a:lnTo>
                          <a:pt x="10" y="35"/>
                        </a:lnTo>
                        <a:lnTo>
                          <a:pt x="10" y="35"/>
                        </a:lnTo>
                        <a:lnTo>
                          <a:pt x="18" y="24"/>
                        </a:lnTo>
                        <a:lnTo>
                          <a:pt x="27" y="14"/>
                        </a:lnTo>
                        <a:lnTo>
                          <a:pt x="40" y="8"/>
                        </a:lnTo>
                        <a:lnTo>
                          <a:pt x="53" y="3"/>
                        </a:lnTo>
                        <a:lnTo>
                          <a:pt x="66" y="0"/>
                        </a:lnTo>
                        <a:lnTo>
                          <a:pt x="78" y="1"/>
                        </a:lnTo>
                        <a:lnTo>
                          <a:pt x="93" y="5"/>
                        </a:lnTo>
                        <a:lnTo>
                          <a:pt x="105" y="9"/>
                        </a:lnTo>
                        <a:lnTo>
                          <a:pt x="10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5" name="Freeform 17">
                    <a:extLst>
                      <a:ext uri="{FF2B5EF4-FFF2-40B4-BE49-F238E27FC236}">
                        <a16:creationId xmlns:a16="http://schemas.microsoft.com/office/drawing/2014/main" id="{269FF5B9-4DC2-4FA3-829A-81E341AA5B0A}"/>
                      </a:ext>
                    </a:extLst>
                  </p:cNvPr>
                  <p:cNvSpPr>
                    <a:spLocks/>
                  </p:cNvSpPr>
                  <p:nvPr/>
                </p:nvSpPr>
                <p:spPr bwMode="auto">
                  <a:xfrm>
                    <a:off x="2869" y="1968"/>
                    <a:ext cx="71" cy="70"/>
                  </a:xfrm>
                  <a:custGeom>
                    <a:avLst/>
                    <a:gdLst>
                      <a:gd name="T0" fmla="*/ 107 w 142"/>
                      <a:gd name="T1" fmla="*/ 9 h 140"/>
                      <a:gd name="T2" fmla="*/ 107 w 142"/>
                      <a:gd name="T3" fmla="*/ 9 h 140"/>
                      <a:gd name="T4" fmla="*/ 118 w 142"/>
                      <a:gd name="T5" fmla="*/ 17 h 140"/>
                      <a:gd name="T6" fmla="*/ 127 w 142"/>
                      <a:gd name="T7" fmla="*/ 27 h 140"/>
                      <a:gd name="T8" fmla="*/ 134 w 142"/>
                      <a:gd name="T9" fmla="*/ 38 h 140"/>
                      <a:gd name="T10" fmla="*/ 139 w 142"/>
                      <a:gd name="T11" fmla="*/ 51 h 140"/>
                      <a:gd name="T12" fmla="*/ 142 w 142"/>
                      <a:gd name="T13" fmla="*/ 65 h 140"/>
                      <a:gd name="T14" fmla="*/ 140 w 142"/>
                      <a:gd name="T15" fmla="*/ 78 h 140"/>
                      <a:gd name="T16" fmla="*/ 137 w 142"/>
                      <a:gd name="T17" fmla="*/ 92 h 140"/>
                      <a:gd name="T18" fmla="*/ 132 w 142"/>
                      <a:gd name="T19" fmla="*/ 105 h 140"/>
                      <a:gd name="T20" fmla="*/ 132 w 142"/>
                      <a:gd name="T21" fmla="*/ 105 h 140"/>
                      <a:gd name="T22" fmla="*/ 124 w 142"/>
                      <a:gd name="T23" fmla="*/ 116 h 140"/>
                      <a:gd name="T24" fmla="*/ 113 w 142"/>
                      <a:gd name="T25" fmla="*/ 126 h 140"/>
                      <a:gd name="T26" fmla="*/ 102 w 142"/>
                      <a:gd name="T27" fmla="*/ 133 h 140"/>
                      <a:gd name="T28" fmla="*/ 89 w 142"/>
                      <a:gd name="T29" fmla="*/ 138 h 140"/>
                      <a:gd name="T30" fmla="*/ 76 w 142"/>
                      <a:gd name="T31" fmla="*/ 140 h 140"/>
                      <a:gd name="T32" fmla="*/ 62 w 142"/>
                      <a:gd name="T33" fmla="*/ 140 h 140"/>
                      <a:gd name="T34" fmla="*/ 48 w 142"/>
                      <a:gd name="T35" fmla="*/ 137 h 140"/>
                      <a:gd name="T36" fmla="*/ 35 w 142"/>
                      <a:gd name="T37" fmla="*/ 130 h 140"/>
                      <a:gd name="T38" fmla="*/ 35 w 142"/>
                      <a:gd name="T39" fmla="*/ 130 h 140"/>
                      <a:gd name="T40" fmla="*/ 24 w 142"/>
                      <a:gd name="T41" fmla="*/ 122 h 140"/>
                      <a:gd name="T42" fmla="*/ 14 w 142"/>
                      <a:gd name="T43" fmla="*/ 113 h 140"/>
                      <a:gd name="T44" fmla="*/ 8 w 142"/>
                      <a:gd name="T45" fmla="*/ 100 h 140"/>
                      <a:gd name="T46" fmla="*/ 3 w 142"/>
                      <a:gd name="T47" fmla="*/ 87 h 140"/>
                      <a:gd name="T48" fmla="*/ 0 w 142"/>
                      <a:gd name="T49" fmla="*/ 74 h 140"/>
                      <a:gd name="T50" fmla="*/ 0 w 142"/>
                      <a:gd name="T51" fmla="*/ 60 h 140"/>
                      <a:gd name="T52" fmla="*/ 3 w 142"/>
                      <a:gd name="T53" fmla="*/ 47 h 140"/>
                      <a:gd name="T54" fmla="*/ 9 w 142"/>
                      <a:gd name="T55" fmla="*/ 35 h 140"/>
                      <a:gd name="T56" fmla="*/ 9 w 142"/>
                      <a:gd name="T57" fmla="*/ 35 h 140"/>
                      <a:gd name="T58" fmla="*/ 17 w 142"/>
                      <a:gd name="T59" fmla="*/ 22 h 140"/>
                      <a:gd name="T60" fmla="*/ 29 w 142"/>
                      <a:gd name="T61" fmla="*/ 14 h 140"/>
                      <a:gd name="T62" fmla="*/ 40 w 142"/>
                      <a:gd name="T63" fmla="*/ 6 h 140"/>
                      <a:gd name="T64" fmla="*/ 52 w 142"/>
                      <a:gd name="T65" fmla="*/ 1 h 140"/>
                      <a:gd name="T66" fmla="*/ 65 w 142"/>
                      <a:gd name="T67" fmla="*/ 0 h 140"/>
                      <a:gd name="T68" fmla="*/ 80 w 142"/>
                      <a:gd name="T69" fmla="*/ 0 h 140"/>
                      <a:gd name="T70" fmla="*/ 92 w 142"/>
                      <a:gd name="T71" fmla="*/ 3 h 140"/>
                      <a:gd name="T72" fmla="*/ 107 w 142"/>
                      <a:gd name="T73" fmla="*/ 9 h 140"/>
                      <a:gd name="T74" fmla="*/ 107 w 142"/>
                      <a:gd name="T75" fmla="*/ 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40">
                        <a:moveTo>
                          <a:pt x="107" y="9"/>
                        </a:moveTo>
                        <a:lnTo>
                          <a:pt x="107" y="9"/>
                        </a:lnTo>
                        <a:lnTo>
                          <a:pt x="118" y="17"/>
                        </a:lnTo>
                        <a:lnTo>
                          <a:pt x="127" y="27"/>
                        </a:lnTo>
                        <a:lnTo>
                          <a:pt x="134" y="38"/>
                        </a:lnTo>
                        <a:lnTo>
                          <a:pt x="139" y="51"/>
                        </a:lnTo>
                        <a:lnTo>
                          <a:pt x="142" y="65"/>
                        </a:lnTo>
                        <a:lnTo>
                          <a:pt x="140" y="78"/>
                        </a:lnTo>
                        <a:lnTo>
                          <a:pt x="137" y="92"/>
                        </a:lnTo>
                        <a:lnTo>
                          <a:pt x="132" y="105"/>
                        </a:lnTo>
                        <a:lnTo>
                          <a:pt x="132" y="105"/>
                        </a:lnTo>
                        <a:lnTo>
                          <a:pt x="124" y="116"/>
                        </a:lnTo>
                        <a:lnTo>
                          <a:pt x="113" y="126"/>
                        </a:lnTo>
                        <a:lnTo>
                          <a:pt x="102" y="133"/>
                        </a:lnTo>
                        <a:lnTo>
                          <a:pt x="89" y="138"/>
                        </a:lnTo>
                        <a:lnTo>
                          <a:pt x="76" y="140"/>
                        </a:lnTo>
                        <a:lnTo>
                          <a:pt x="62" y="140"/>
                        </a:lnTo>
                        <a:lnTo>
                          <a:pt x="48" y="137"/>
                        </a:lnTo>
                        <a:lnTo>
                          <a:pt x="35" y="130"/>
                        </a:lnTo>
                        <a:lnTo>
                          <a:pt x="35" y="130"/>
                        </a:lnTo>
                        <a:lnTo>
                          <a:pt x="24" y="122"/>
                        </a:lnTo>
                        <a:lnTo>
                          <a:pt x="14" y="113"/>
                        </a:lnTo>
                        <a:lnTo>
                          <a:pt x="8" y="100"/>
                        </a:lnTo>
                        <a:lnTo>
                          <a:pt x="3" y="87"/>
                        </a:lnTo>
                        <a:lnTo>
                          <a:pt x="0" y="74"/>
                        </a:lnTo>
                        <a:lnTo>
                          <a:pt x="0" y="60"/>
                        </a:lnTo>
                        <a:lnTo>
                          <a:pt x="3" y="47"/>
                        </a:lnTo>
                        <a:lnTo>
                          <a:pt x="9" y="35"/>
                        </a:lnTo>
                        <a:lnTo>
                          <a:pt x="9" y="35"/>
                        </a:lnTo>
                        <a:lnTo>
                          <a:pt x="17" y="22"/>
                        </a:lnTo>
                        <a:lnTo>
                          <a:pt x="29" y="14"/>
                        </a:lnTo>
                        <a:lnTo>
                          <a:pt x="40" y="6"/>
                        </a:lnTo>
                        <a:lnTo>
                          <a:pt x="52" y="1"/>
                        </a:lnTo>
                        <a:lnTo>
                          <a:pt x="65" y="0"/>
                        </a:lnTo>
                        <a:lnTo>
                          <a:pt x="80" y="0"/>
                        </a:lnTo>
                        <a:lnTo>
                          <a:pt x="92" y="3"/>
                        </a:lnTo>
                        <a:lnTo>
                          <a:pt x="107" y="9"/>
                        </a:lnTo>
                        <a:lnTo>
                          <a:pt x="10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6" name="Freeform 18">
                    <a:extLst>
                      <a:ext uri="{FF2B5EF4-FFF2-40B4-BE49-F238E27FC236}">
                        <a16:creationId xmlns:a16="http://schemas.microsoft.com/office/drawing/2014/main" id="{11D77777-016E-4261-B5FF-DAE0AAE7F6E7}"/>
                      </a:ext>
                    </a:extLst>
                  </p:cNvPr>
                  <p:cNvSpPr>
                    <a:spLocks/>
                  </p:cNvSpPr>
                  <p:nvPr/>
                </p:nvSpPr>
                <p:spPr bwMode="auto">
                  <a:xfrm>
                    <a:off x="3015" y="2045"/>
                    <a:ext cx="70" cy="71"/>
                  </a:xfrm>
                  <a:custGeom>
                    <a:avLst/>
                    <a:gdLst>
                      <a:gd name="T0" fmla="*/ 105 w 140"/>
                      <a:gd name="T1" fmla="*/ 10 h 142"/>
                      <a:gd name="T2" fmla="*/ 105 w 140"/>
                      <a:gd name="T3" fmla="*/ 10 h 142"/>
                      <a:gd name="T4" fmla="*/ 118 w 140"/>
                      <a:gd name="T5" fmla="*/ 18 h 142"/>
                      <a:gd name="T6" fmla="*/ 127 w 140"/>
                      <a:gd name="T7" fmla="*/ 29 h 142"/>
                      <a:gd name="T8" fmla="*/ 134 w 140"/>
                      <a:gd name="T9" fmla="*/ 40 h 142"/>
                      <a:gd name="T10" fmla="*/ 138 w 140"/>
                      <a:gd name="T11" fmla="*/ 53 h 142"/>
                      <a:gd name="T12" fmla="*/ 140 w 140"/>
                      <a:gd name="T13" fmla="*/ 66 h 142"/>
                      <a:gd name="T14" fmla="*/ 140 w 140"/>
                      <a:gd name="T15" fmla="*/ 80 h 142"/>
                      <a:gd name="T16" fmla="*/ 137 w 140"/>
                      <a:gd name="T17" fmla="*/ 93 h 142"/>
                      <a:gd name="T18" fmla="*/ 132 w 140"/>
                      <a:gd name="T19" fmla="*/ 107 h 142"/>
                      <a:gd name="T20" fmla="*/ 132 w 140"/>
                      <a:gd name="T21" fmla="*/ 107 h 142"/>
                      <a:gd name="T22" fmla="*/ 122 w 140"/>
                      <a:gd name="T23" fmla="*/ 118 h 142"/>
                      <a:gd name="T24" fmla="*/ 113 w 140"/>
                      <a:gd name="T25" fmla="*/ 128 h 142"/>
                      <a:gd name="T26" fmla="*/ 102 w 140"/>
                      <a:gd name="T27" fmla="*/ 134 h 142"/>
                      <a:gd name="T28" fmla="*/ 89 w 140"/>
                      <a:gd name="T29" fmla="*/ 139 h 142"/>
                      <a:gd name="T30" fmla="*/ 75 w 140"/>
                      <a:gd name="T31" fmla="*/ 142 h 142"/>
                      <a:gd name="T32" fmla="*/ 62 w 140"/>
                      <a:gd name="T33" fmla="*/ 141 h 142"/>
                      <a:gd name="T34" fmla="*/ 47 w 140"/>
                      <a:gd name="T35" fmla="*/ 137 h 142"/>
                      <a:gd name="T36" fmla="*/ 35 w 140"/>
                      <a:gd name="T37" fmla="*/ 133 h 142"/>
                      <a:gd name="T38" fmla="*/ 35 w 140"/>
                      <a:gd name="T39" fmla="*/ 133 h 142"/>
                      <a:gd name="T40" fmla="*/ 24 w 140"/>
                      <a:gd name="T41" fmla="*/ 123 h 142"/>
                      <a:gd name="T42" fmla="*/ 14 w 140"/>
                      <a:gd name="T43" fmla="*/ 113 h 142"/>
                      <a:gd name="T44" fmla="*/ 6 w 140"/>
                      <a:gd name="T45" fmla="*/ 102 h 142"/>
                      <a:gd name="T46" fmla="*/ 1 w 140"/>
                      <a:gd name="T47" fmla="*/ 90 h 142"/>
                      <a:gd name="T48" fmla="*/ 0 w 140"/>
                      <a:gd name="T49" fmla="*/ 75 h 142"/>
                      <a:gd name="T50" fmla="*/ 0 w 140"/>
                      <a:gd name="T51" fmla="*/ 62 h 142"/>
                      <a:gd name="T52" fmla="*/ 3 w 140"/>
                      <a:gd name="T53" fmla="*/ 48 h 142"/>
                      <a:gd name="T54" fmla="*/ 9 w 140"/>
                      <a:gd name="T55" fmla="*/ 35 h 142"/>
                      <a:gd name="T56" fmla="*/ 9 w 140"/>
                      <a:gd name="T57" fmla="*/ 35 h 142"/>
                      <a:gd name="T58" fmla="*/ 17 w 140"/>
                      <a:gd name="T59" fmla="*/ 24 h 142"/>
                      <a:gd name="T60" fmla="*/ 28 w 140"/>
                      <a:gd name="T61" fmla="*/ 15 h 142"/>
                      <a:gd name="T62" fmla="*/ 40 w 140"/>
                      <a:gd name="T63" fmla="*/ 8 h 142"/>
                      <a:gd name="T64" fmla="*/ 52 w 140"/>
                      <a:gd name="T65" fmla="*/ 3 h 142"/>
                      <a:gd name="T66" fmla="*/ 65 w 140"/>
                      <a:gd name="T67" fmla="*/ 0 h 142"/>
                      <a:gd name="T68" fmla="*/ 79 w 140"/>
                      <a:gd name="T69" fmla="*/ 0 h 142"/>
                      <a:gd name="T70" fmla="*/ 92 w 140"/>
                      <a:gd name="T71" fmla="*/ 3 h 142"/>
                      <a:gd name="T72" fmla="*/ 105 w 140"/>
                      <a:gd name="T73" fmla="*/ 10 h 142"/>
                      <a:gd name="T74" fmla="*/ 105 w 140"/>
                      <a:gd name="T75"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2">
                        <a:moveTo>
                          <a:pt x="105" y="10"/>
                        </a:moveTo>
                        <a:lnTo>
                          <a:pt x="105" y="10"/>
                        </a:lnTo>
                        <a:lnTo>
                          <a:pt x="118" y="18"/>
                        </a:lnTo>
                        <a:lnTo>
                          <a:pt x="127" y="29"/>
                        </a:lnTo>
                        <a:lnTo>
                          <a:pt x="134" y="40"/>
                        </a:lnTo>
                        <a:lnTo>
                          <a:pt x="138" y="53"/>
                        </a:lnTo>
                        <a:lnTo>
                          <a:pt x="140" y="66"/>
                        </a:lnTo>
                        <a:lnTo>
                          <a:pt x="140" y="80"/>
                        </a:lnTo>
                        <a:lnTo>
                          <a:pt x="137" y="93"/>
                        </a:lnTo>
                        <a:lnTo>
                          <a:pt x="132" y="107"/>
                        </a:lnTo>
                        <a:lnTo>
                          <a:pt x="132" y="107"/>
                        </a:lnTo>
                        <a:lnTo>
                          <a:pt x="122" y="118"/>
                        </a:lnTo>
                        <a:lnTo>
                          <a:pt x="113" y="128"/>
                        </a:lnTo>
                        <a:lnTo>
                          <a:pt x="102" y="134"/>
                        </a:lnTo>
                        <a:lnTo>
                          <a:pt x="89" y="139"/>
                        </a:lnTo>
                        <a:lnTo>
                          <a:pt x="75" y="142"/>
                        </a:lnTo>
                        <a:lnTo>
                          <a:pt x="62" y="141"/>
                        </a:lnTo>
                        <a:lnTo>
                          <a:pt x="47" y="137"/>
                        </a:lnTo>
                        <a:lnTo>
                          <a:pt x="35" y="133"/>
                        </a:lnTo>
                        <a:lnTo>
                          <a:pt x="35" y="133"/>
                        </a:lnTo>
                        <a:lnTo>
                          <a:pt x="24" y="123"/>
                        </a:lnTo>
                        <a:lnTo>
                          <a:pt x="14" y="113"/>
                        </a:lnTo>
                        <a:lnTo>
                          <a:pt x="6" y="102"/>
                        </a:lnTo>
                        <a:lnTo>
                          <a:pt x="1" y="90"/>
                        </a:lnTo>
                        <a:lnTo>
                          <a:pt x="0" y="75"/>
                        </a:lnTo>
                        <a:lnTo>
                          <a:pt x="0" y="62"/>
                        </a:lnTo>
                        <a:lnTo>
                          <a:pt x="3" y="48"/>
                        </a:lnTo>
                        <a:lnTo>
                          <a:pt x="9" y="35"/>
                        </a:lnTo>
                        <a:lnTo>
                          <a:pt x="9" y="35"/>
                        </a:lnTo>
                        <a:lnTo>
                          <a:pt x="17" y="24"/>
                        </a:lnTo>
                        <a:lnTo>
                          <a:pt x="28" y="15"/>
                        </a:lnTo>
                        <a:lnTo>
                          <a:pt x="40" y="8"/>
                        </a:lnTo>
                        <a:lnTo>
                          <a:pt x="52" y="3"/>
                        </a:lnTo>
                        <a:lnTo>
                          <a:pt x="65" y="0"/>
                        </a:lnTo>
                        <a:lnTo>
                          <a:pt x="79" y="0"/>
                        </a:lnTo>
                        <a:lnTo>
                          <a:pt x="92" y="3"/>
                        </a:lnTo>
                        <a:lnTo>
                          <a:pt x="105" y="10"/>
                        </a:lnTo>
                        <a:lnTo>
                          <a:pt x="10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7" name="Freeform 19">
                    <a:extLst>
                      <a:ext uri="{FF2B5EF4-FFF2-40B4-BE49-F238E27FC236}">
                        <a16:creationId xmlns:a16="http://schemas.microsoft.com/office/drawing/2014/main" id="{95B8E55B-D1A9-4B89-9BC8-3DB62168D6C4}"/>
                      </a:ext>
                    </a:extLst>
                  </p:cNvPr>
                  <p:cNvSpPr>
                    <a:spLocks/>
                  </p:cNvSpPr>
                  <p:nvPr/>
                </p:nvSpPr>
                <p:spPr bwMode="auto">
                  <a:xfrm>
                    <a:off x="2708" y="2153"/>
                    <a:ext cx="120" cy="162"/>
                  </a:xfrm>
                  <a:custGeom>
                    <a:avLst/>
                    <a:gdLst>
                      <a:gd name="T0" fmla="*/ 225 w 241"/>
                      <a:gd name="T1" fmla="*/ 74 h 326"/>
                      <a:gd name="T2" fmla="*/ 225 w 241"/>
                      <a:gd name="T3" fmla="*/ 74 h 326"/>
                      <a:gd name="T4" fmla="*/ 233 w 241"/>
                      <a:gd name="T5" fmla="*/ 37 h 326"/>
                      <a:gd name="T6" fmla="*/ 241 w 241"/>
                      <a:gd name="T7" fmla="*/ 0 h 326"/>
                      <a:gd name="T8" fmla="*/ 241 w 241"/>
                      <a:gd name="T9" fmla="*/ 0 h 326"/>
                      <a:gd name="T10" fmla="*/ 201 w 241"/>
                      <a:gd name="T11" fmla="*/ 32 h 326"/>
                      <a:gd name="T12" fmla="*/ 164 w 241"/>
                      <a:gd name="T13" fmla="*/ 66 h 326"/>
                      <a:gd name="T14" fmla="*/ 131 w 241"/>
                      <a:gd name="T15" fmla="*/ 101 h 326"/>
                      <a:gd name="T16" fmla="*/ 100 w 241"/>
                      <a:gd name="T17" fmla="*/ 138 h 326"/>
                      <a:gd name="T18" fmla="*/ 72 w 241"/>
                      <a:gd name="T19" fmla="*/ 174 h 326"/>
                      <a:gd name="T20" fmla="*/ 44 w 241"/>
                      <a:gd name="T21" fmla="*/ 213 h 326"/>
                      <a:gd name="T22" fmla="*/ 21 w 241"/>
                      <a:gd name="T23" fmla="*/ 251 h 326"/>
                      <a:gd name="T24" fmla="*/ 0 w 241"/>
                      <a:gd name="T25" fmla="*/ 287 h 326"/>
                      <a:gd name="T26" fmla="*/ 0 w 241"/>
                      <a:gd name="T27" fmla="*/ 287 h 326"/>
                      <a:gd name="T28" fmla="*/ 33 w 241"/>
                      <a:gd name="T29" fmla="*/ 326 h 326"/>
                      <a:gd name="T30" fmla="*/ 33 w 241"/>
                      <a:gd name="T31" fmla="*/ 326 h 326"/>
                      <a:gd name="T32" fmla="*/ 51 w 241"/>
                      <a:gd name="T33" fmla="*/ 294 h 326"/>
                      <a:gd name="T34" fmla="*/ 70 w 241"/>
                      <a:gd name="T35" fmla="*/ 260 h 326"/>
                      <a:gd name="T36" fmla="*/ 92 w 241"/>
                      <a:gd name="T37" fmla="*/ 228 h 326"/>
                      <a:gd name="T38" fmla="*/ 115 w 241"/>
                      <a:gd name="T39" fmla="*/ 197 h 326"/>
                      <a:gd name="T40" fmla="*/ 140 w 241"/>
                      <a:gd name="T41" fmla="*/ 165 h 326"/>
                      <a:gd name="T42" fmla="*/ 166 w 241"/>
                      <a:gd name="T43" fmla="*/ 133 h 326"/>
                      <a:gd name="T44" fmla="*/ 194 w 241"/>
                      <a:gd name="T45" fmla="*/ 103 h 326"/>
                      <a:gd name="T46" fmla="*/ 225 w 241"/>
                      <a:gd name="T47" fmla="*/ 74 h 326"/>
                      <a:gd name="T48" fmla="*/ 225 w 241"/>
                      <a:gd name="T49" fmla="*/ 7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326">
                        <a:moveTo>
                          <a:pt x="225" y="74"/>
                        </a:moveTo>
                        <a:lnTo>
                          <a:pt x="225" y="74"/>
                        </a:lnTo>
                        <a:lnTo>
                          <a:pt x="233" y="37"/>
                        </a:lnTo>
                        <a:lnTo>
                          <a:pt x="241" y="0"/>
                        </a:lnTo>
                        <a:lnTo>
                          <a:pt x="241" y="0"/>
                        </a:lnTo>
                        <a:lnTo>
                          <a:pt x="201" y="32"/>
                        </a:lnTo>
                        <a:lnTo>
                          <a:pt x="164" y="66"/>
                        </a:lnTo>
                        <a:lnTo>
                          <a:pt x="131" y="101"/>
                        </a:lnTo>
                        <a:lnTo>
                          <a:pt x="100" y="138"/>
                        </a:lnTo>
                        <a:lnTo>
                          <a:pt x="72" y="174"/>
                        </a:lnTo>
                        <a:lnTo>
                          <a:pt x="44" y="213"/>
                        </a:lnTo>
                        <a:lnTo>
                          <a:pt x="21" y="251"/>
                        </a:lnTo>
                        <a:lnTo>
                          <a:pt x="0" y="287"/>
                        </a:lnTo>
                        <a:lnTo>
                          <a:pt x="0" y="287"/>
                        </a:lnTo>
                        <a:lnTo>
                          <a:pt x="33" y="326"/>
                        </a:lnTo>
                        <a:lnTo>
                          <a:pt x="33" y="326"/>
                        </a:lnTo>
                        <a:lnTo>
                          <a:pt x="51" y="294"/>
                        </a:lnTo>
                        <a:lnTo>
                          <a:pt x="70" y="260"/>
                        </a:lnTo>
                        <a:lnTo>
                          <a:pt x="92" y="228"/>
                        </a:lnTo>
                        <a:lnTo>
                          <a:pt x="115" y="197"/>
                        </a:lnTo>
                        <a:lnTo>
                          <a:pt x="140" y="165"/>
                        </a:lnTo>
                        <a:lnTo>
                          <a:pt x="166" y="133"/>
                        </a:lnTo>
                        <a:lnTo>
                          <a:pt x="194" y="103"/>
                        </a:lnTo>
                        <a:lnTo>
                          <a:pt x="225" y="74"/>
                        </a:lnTo>
                        <a:lnTo>
                          <a:pt x="22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8" name="Freeform 20">
                    <a:extLst>
                      <a:ext uri="{FF2B5EF4-FFF2-40B4-BE49-F238E27FC236}">
                        <a16:creationId xmlns:a16="http://schemas.microsoft.com/office/drawing/2014/main" id="{71578B9E-4AF6-4242-AAD2-BCD0E00790FC}"/>
                      </a:ext>
                    </a:extLst>
                  </p:cNvPr>
                  <p:cNvSpPr>
                    <a:spLocks/>
                  </p:cNvSpPr>
                  <p:nvPr/>
                </p:nvSpPr>
                <p:spPr bwMode="auto">
                  <a:xfrm>
                    <a:off x="2849" y="2072"/>
                    <a:ext cx="195" cy="94"/>
                  </a:xfrm>
                  <a:custGeom>
                    <a:avLst/>
                    <a:gdLst>
                      <a:gd name="T0" fmla="*/ 19 w 391"/>
                      <a:gd name="T1" fmla="*/ 120 h 189"/>
                      <a:gd name="T2" fmla="*/ 19 w 391"/>
                      <a:gd name="T3" fmla="*/ 120 h 189"/>
                      <a:gd name="T4" fmla="*/ 10 w 391"/>
                      <a:gd name="T5" fmla="*/ 154 h 189"/>
                      <a:gd name="T6" fmla="*/ 0 w 391"/>
                      <a:gd name="T7" fmla="*/ 189 h 189"/>
                      <a:gd name="T8" fmla="*/ 0 w 391"/>
                      <a:gd name="T9" fmla="*/ 189 h 189"/>
                      <a:gd name="T10" fmla="*/ 24 w 391"/>
                      <a:gd name="T11" fmla="*/ 173 h 189"/>
                      <a:gd name="T12" fmla="*/ 48 w 391"/>
                      <a:gd name="T13" fmla="*/ 158 h 189"/>
                      <a:gd name="T14" fmla="*/ 72 w 391"/>
                      <a:gd name="T15" fmla="*/ 144 h 189"/>
                      <a:gd name="T16" fmla="*/ 96 w 391"/>
                      <a:gd name="T17" fmla="*/ 131 h 189"/>
                      <a:gd name="T18" fmla="*/ 145 w 391"/>
                      <a:gd name="T19" fmla="*/ 107 h 189"/>
                      <a:gd name="T20" fmla="*/ 196 w 391"/>
                      <a:gd name="T21" fmla="*/ 88 h 189"/>
                      <a:gd name="T22" fmla="*/ 246 w 391"/>
                      <a:gd name="T23" fmla="*/ 72 h 189"/>
                      <a:gd name="T24" fmla="*/ 295 w 391"/>
                      <a:gd name="T25" fmla="*/ 58 h 189"/>
                      <a:gd name="T26" fmla="*/ 344 w 391"/>
                      <a:gd name="T27" fmla="*/ 48 h 189"/>
                      <a:gd name="T28" fmla="*/ 391 w 391"/>
                      <a:gd name="T29" fmla="*/ 40 h 189"/>
                      <a:gd name="T30" fmla="*/ 391 w 391"/>
                      <a:gd name="T31" fmla="*/ 40 h 189"/>
                      <a:gd name="T32" fmla="*/ 365 w 391"/>
                      <a:gd name="T33" fmla="*/ 20 h 189"/>
                      <a:gd name="T34" fmla="*/ 340 w 391"/>
                      <a:gd name="T35" fmla="*/ 0 h 189"/>
                      <a:gd name="T36" fmla="*/ 340 w 391"/>
                      <a:gd name="T37" fmla="*/ 0 h 189"/>
                      <a:gd name="T38" fmla="*/ 301 w 391"/>
                      <a:gd name="T39" fmla="*/ 8 h 189"/>
                      <a:gd name="T40" fmla="*/ 262 w 391"/>
                      <a:gd name="T41" fmla="*/ 18 h 189"/>
                      <a:gd name="T42" fmla="*/ 220 w 391"/>
                      <a:gd name="T43" fmla="*/ 29 h 189"/>
                      <a:gd name="T44" fmla="*/ 180 w 391"/>
                      <a:gd name="T45" fmla="*/ 43 h 189"/>
                      <a:gd name="T46" fmla="*/ 139 w 391"/>
                      <a:gd name="T47" fmla="*/ 59 h 189"/>
                      <a:gd name="T48" fmla="*/ 99 w 391"/>
                      <a:gd name="T49" fmla="*/ 77 h 189"/>
                      <a:gd name="T50" fmla="*/ 59 w 391"/>
                      <a:gd name="T51" fmla="*/ 98 h 189"/>
                      <a:gd name="T52" fmla="*/ 19 w 391"/>
                      <a:gd name="T53" fmla="*/ 120 h 189"/>
                      <a:gd name="T54" fmla="*/ 19 w 391"/>
                      <a:gd name="T55" fmla="*/ 12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1" h="189">
                        <a:moveTo>
                          <a:pt x="19" y="120"/>
                        </a:moveTo>
                        <a:lnTo>
                          <a:pt x="19" y="120"/>
                        </a:lnTo>
                        <a:lnTo>
                          <a:pt x="10" y="154"/>
                        </a:lnTo>
                        <a:lnTo>
                          <a:pt x="0" y="189"/>
                        </a:lnTo>
                        <a:lnTo>
                          <a:pt x="0" y="189"/>
                        </a:lnTo>
                        <a:lnTo>
                          <a:pt x="24" y="173"/>
                        </a:lnTo>
                        <a:lnTo>
                          <a:pt x="48" y="158"/>
                        </a:lnTo>
                        <a:lnTo>
                          <a:pt x="72" y="144"/>
                        </a:lnTo>
                        <a:lnTo>
                          <a:pt x="96" y="131"/>
                        </a:lnTo>
                        <a:lnTo>
                          <a:pt x="145" y="107"/>
                        </a:lnTo>
                        <a:lnTo>
                          <a:pt x="196" y="88"/>
                        </a:lnTo>
                        <a:lnTo>
                          <a:pt x="246" y="72"/>
                        </a:lnTo>
                        <a:lnTo>
                          <a:pt x="295" y="58"/>
                        </a:lnTo>
                        <a:lnTo>
                          <a:pt x="344" y="48"/>
                        </a:lnTo>
                        <a:lnTo>
                          <a:pt x="391" y="40"/>
                        </a:lnTo>
                        <a:lnTo>
                          <a:pt x="391" y="40"/>
                        </a:lnTo>
                        <a:lnTo>
                          <a:pt x="365" y="20"/>
                        </a:lnTo>
                        <a:lnTo>
                          <a:pt x="340" y="0"/>
                        </a:lnTo>
                        <a:lnTo>
                          <a:pt x="340" y="0"/>
                        </a:lnTo>
                        <a:lnTo>
                          <a:pt x="301" y="8"/>
                        </a:lnTo>
                        <a:lnTo>
                          <a:pt x="262" y="18"/>
                        </a:lnTo>
                        <a:lnTo>
                          <a:pt x="220" y="29"/>
                        </a:lnTo>
                        <a:lnTo>
                          <a:pt x="180" y="43"/>
                        </a:lnTo>
                        <a:lnTo>
                          <a:pt x="139" y="59"/>
                        </a:lnTo>
                        <a:lnTo>
                          <a:pt x="99" y="77"/>
                        </a:lnTo>
                        <a:lnTo>
                          <a:pt x="59" y="98"/>
                        </a:lnTo>
                        <a:lnTo>
                          <a:pt x="19" y="120"/>
                        </a:lnTo>
                        <a:lnTo>
                          <a:pt x="19"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79" name="Freeform 21">
                    <a:extLst>
                      <a:ext uri="{FF2B5EF4-FFF2-40B4-BE49-F238E27FC236}">
                        <a16:creationId xmlns:a16="http://schemas.microsoft.com/office/drawing/2014/main" id="{97FF0DEA-C045-46DE-8289-E2F0F81BE609}"/>
                      </a:ext>
                    </a:extLst>
                  </p:cNvPr>
                  <p:cNvSpPr>
                    <a:spLocks/>
                  </p:cNvSpPr>
                  <p:nvPr/>
                </p:nvSpPr>
                <p:spPr bwMode="auto">
                  <a:xfrm>
                    <a:off x="3051" y="2061"/>
                    <a:ext cx="125" cy="27"/>
                  </a:xfrm>
                  <a:custGeom>
                    <a:avLst/>
                    <a:gdLst>
                      <a:gd name="T0" fmla="*/ 0 w 251"/>
                      <a:gd name="T1" fmla="*/ 11 h 54"/>
                      <a:gd name="T2" fmla="*/ 0 w 251"/>
                      <a:gd name="T3" fmla="*/ 11 h 54"/>
                      <a:gd name="T4" fmla="*/ 34 w 251"/>
                      <a:gd name="T5" fmla="*/ 40 h 54"/>
                      <a:gd name="T6" fmla="*/ 34 w 251"/>
                      <a:gd name="T7" fmla="*/ 40 h 54"/>
                      <a:gd name="T8" fmla="*/ 48 w 251"/>
                      <a:gd name="T9" fmla="*/ 54 h 54"/>
                      <a:gd name="T10" fmla="*/ 48 w 251"/>
                      <a:gd name="T11" fmla="*/ 54 h 54"/>
                      <a:gd name="T12" fmla="*/ 83 w 251"/>
                      <a:gd name="T13" fmla="*/ 51 h 54"/>
                      <a:gd name="T14" fmla="*/ 117 w 251"/>
                      <a:gd name="T15" fmla="*/ 50 h 54"/>
                      <a:gd name="T16" fmla="*/ 174 w 251"/>
                      <a:gd name="T17" fmla="*/ 48 h 54"/>
                      <a:gd name="T18" fmla="*/ 220 w 251"/>
                      <a:gd name="T19" fmla="*/ 48 h 54"/>
                      <a:gd name="T20" fmla="*/ 251 w 251"/>
                      <a:gd name="T21" fmla="*/ 51 h 54"/>
                      <a:gd name="T22" fmla="*/ 251 w 251"/>
                      <a:gd name="T23" fmla="*/ 51 h 54"/>
                      <a:gd name="T24" fmla="*/ 235 w 251"/>
                      <a:gd name="T25" fmla="*/ 26 h 54"/>
                      <a:gd name="T26" fmla="*/ 217 w 251"/>
                      <a:gd name="T27" fmla="*/ 2 h 54"/>
                      <a:gd name="T28" fmla="*/ 217 w 251"/>
                      <a:gd name="T29" fmla="*/ 2 h 54"/>
                      <a:gd name="T30" fmla="*/ 176 w 251"/>
                      <a:gd name="T31" fmla="*/ 0 h 54"/>
                      <a:gd name="T32" fmla="*/ 125 w 251"/>
                      <a:gd name="T33" fmla="*/ 2 h 54"/>
                      <a:gd name="T34" fmla="*/ 66 w 251"/>
                      <a:gd name="T35" fmla="*/ 5 h 54"/>
                      <a:gd name="T36" fmla="*/ 0 w 251"/>
                      <a:gd name="T37" fmla="*/ 11 h 54"/>
                      <a:gd name="T38" fmla="*/ 0 w 251"/>
                      <a:gd name="T3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1" h="54">
                        <a:moveTo>
                          <a:pt x="0" y="11"/>
                        </a:moveTo>
                        <a:lnTo>
                          <a:pt x="0" y="11"/>
                        </a:lnTo>
                        <a:lnTo>
                          <a:pt x="34" y="40"/>
                        </a:lnTo>
                        <a:lnTo>
                          <a:pt x="34" y="40"/>
                        </a:lnTo>
                        <a:lnTo>
                          <a:pt x="48" y="54"/>
                        </a:lnTo>
                        <a:lnTo>
                          <a:pt x="48" y="54"/>
                        </a:lnTo>
                        <a:lnTo>
                          <a:pt x="83" y="51"/>
                        </a:lnTo>
                        <a:lnTo>
                          <a:pt x="117" y="50"/>
                        </a:lnTo>
                        <a:lnTo>
                          <a:pt x="174" y="48"/>
                        </a:lnTo>
                        <a:lnTo>
                          <a:pt x="220" y="48"/>
                        </a:lnTo>
                        <a:lnTo>
                          <a:pt x="251" y="51"/>
                        </a:lnTo>
                        <a:lnTo>
                          <a:pt x="251" y="51"/>
                        </a:lnTo>
                        <a:lnTo>
                          <a:pt x="235" y="26"/>
                        </a:lnTo>
                        <a:lnTo>
                          <a:pt x="217" y="2"/>
                        </a:lnTo>
                        <a:lnTo>
                          <a:pt x="217" y="2"/>
                        </a:lnTo>
                        <a:lnTo>
                          <a:pt x="176" y="0"/>
                        </a:lnTo>
                        <a:lnTo>
                          <a:pt x="125" y="2"/>
                        </a:lnTo>
                        <a:lnTo>
                          <a:pt x="66" y="5"/>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0" name="Freeform 22">
                    <a:extLst>
                      <a:ext uri="{FF2B5EF4-FFF2-40B4-BE49-F238E27FC236}">
                        <a16:creationId xmlns:a16="http://schemas.microsoft.com/office/drawing/2014/main" id="{56DD1F22-6994-41FA-82FE-BC0FBCE78214}"/>
                      </a:ext>
                    </a:extLst>
                  </p:cNvPr>
                  <p:cNvSpPr>
                    <a:spLocks/>
                  </p:cNvSpPr>
                  <p:nvPr/>
                </p:nvSpPr>
                <p:spPr bwMode="auto">
                  <a:xfrm>
                    <a:off x="2653" y="2319"/>
                    <a:ext cx="60" cy="138"/>
                  </a:xfrm>
                  <a:custGeom>
                    <a:avLst/>
                    <a:gdLst>
                      <a:gd name="T0" fmla="*/ 86 w 121"/>
                      <a:gd name="T1" fmla="*/ 0 h 276"/>
                      <a:gd name="T2" fmla="*/ 86 w 121"/>
                      <a:gd name="T3" fmla="*/ 0 h 276"/>
                      <a:gd name="T4" fmla="*/ 70 w 121"/>
                      <a:gd name="T5" fmla="*/ 33 h 276"/>
                      <a:gd name="T6" fmla="*/ 56 w 121"/>
                      <a:gd name="T7" fmla="*/ 67 h 276"/>
                      <a:gd name="T8" fmla="*/ 32 w 121"/>
                      <a:gd name="T9" fmla="*/ 127 h 276"/>
                      <a:gd name="T10" fmla="*/ 13 w 121"/>
                      <a:gd name="T11" fmla="*/ 183 h 276"/>
                      <a:gd name="T12" fmla="*/ 0 w 121"/>
                      <a:gd name="T13" fmla="*/ 228 h 276"/>
                      <a:gd name="T14" fmla="*/ 0 w 121"/>
                      <a:gd name="T15" fmla="*/ 228 h 276"/>
                      <a:gd name="T16" fmla="*/ 17 w 121"/>
                      <a:gd name="T17" fmla="*/ 252 h 276"/>
                      <a:gd name="T18" fmla="*/ 36 w 121"/>
                      <a:gd name="T19" fmla="*/ 276 h 276"/>
                      <a:gd name="T20" fmla="*/ 36 w 121"/>
                      <a:gd name="T21" fmla="*/ 276 h 276"/>
                      <a:gd name="T22" fmla="*/ 48 w 121"/>
                      <a:gd name="T23" fmla="*/ 234 h 276"/>
                      <a:gd name="T24" fmla="*/ 64 w 121"/>
                      <a:gd name="T25" fmla="*/ 180 h 276"/>
                      <a:gd name="T26" fmla="*/ 75 w 121"/>
                      <a:gd name="T27" fmla="*/ 146 h 276"/>
                      <a:gd name="T28" fmla="*/ 87 w 121"/>
                      <a:gd name="T29" fmla="*/ 113 h 276"/>
                      <a:gd name="T30" fmla="*/ 103 w 121"/>
                      <a:gd name="T31" fmla="*/ 76 h 276"/>
                      <a:gd name="T32" fmla="*/ 121 w 121"/>
                      <a:gd name="T33" fmla="*/ 38 h 276"/>
                      <a:gd name="T34" fmla="*/ 121 w 121"/>
                      <a:gd name="T35" fmla="*/ 38 h 276"/>
                      <a:gd name="T36" fmla="*/ 86 w 121"/>
                      <a:gd name="T37" fmla="*/ 0 h 276"/>
                      <a:gd name="T38" fmla="*/ 86 w 121"/>
                      <a:gd name="T3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276">
                        <a:moveTo>
                          <a:pt x="86" y="0"/>
                        </a:moveTo>
                        <a:lnTo>
                          <a:pt x="86" y="0"/>
                        </a:lnTo>
                        <a:lnTo>
                          <a:pt x="70" y="33"/>
                        </a:lnTo>
                        <a:lnTo>
                          <a:pt x="56" y="67"/>
                        </a:lnTo>
                        <a:lnTo>
                          <a:pt x="32" y="127"/>
                        </a:lnTo>
                        <a:lnTo>
                          <a:pt x="13" y="183"/>
                        </a:lnTo>
                        <a:lnTo>
                          <a:pt x="0" y="228"/>
                        </a:lnTo>
                        <a:lnTo>
                          <a:pt x="0" y="228"/>
                        </a:lnTo>
                        <a:lnTo>
                          <a:pt x="17" y="252"/>
                        </a:lnTo>
                        <a:lnTo>
                          <a:pt x="36" y="276"/>
                        </a:lnTo>
                        <a:lnTo>
                          <a:pt x="36" y="276"/>
                        </a:lnTo>
                        <a:lnTo>
                          <a:pt x="48" y="234"/>
                        </a:lnTo>
                        <a:lnTo>
                          <a:pt x="64" y="180"/>
                        </a:lnTo>
                        <a:lnTo>
                          <a:pt x="75" y="146"/>
                        </a:lnTo>
                        <a:lnTo>
                          <a:pt x="87" y="113"/>
                        </a:lnTo>
                        <a:lnTo>
                          <a:pt x="103" y="76"/>
                        </a:lnTo>
                        <a:lnTo>
                          <a:pt x="121" y="38"/>
                        </a:lnTo>
                        <a:lnTo>
                          <a:pt x="121" y="38"/>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1" name="Freeform 23">
                    <a:extLst>
                      <a:ext uri="{FF2B5EF4-FFF2-40B4-BE49-F238E27FC236}">
                        <a16:creationId xmlns:a16="http://schemas.microsoft.com/office/drawing/2014/main" id="{B0015C36-9E5D-419A-A345-AE1EA764F872}"/>
                      </a:ext>
                    </a:extLst>
                  </p:cNvPr>
                  <p:cNvSpPr>
                    <a:spLocks/>
                  </p:cNvSpPr>
                  <p:nvPr/>
                </p:nvSpPr>
                <p:spPr bwMode="auto">
                  <a:xfrm>
                    <a:off x="2828" y="2009"/>
                    <a:ext cx="83" cy="144"/>
                  </a:xfrm>
                  <a:custGeom>
                    <a:avLst/>
                    <a:gdLst>
                      <a:gd name="T0" fmla="*/ 60 w 165"/>
                      <a:gd name="T1" fmla="*/ 246 h 287"/>
                      <a:gd name="T2" fmla="*/ 60 w 165"/>
                      <a:gd name="T3" fmla="*/ 246 h 287"/>
                      <a:gd name="T4" fmla="*/ 71 w 165"/>
                      <a:gd name="T5" fmla="*/ 214 h 287"/>
                      <a:gd name="T6" fmla="*/ 82 w 165"/>
                      <a:gd name="T7" fmla="*/ 182 h 287"/>
                      <a:gd name="T8" fmla="*/ 95 w 165"/>
                      <a:gd name="T9" fmla="*/ 152 h 287"/>
                      <a:gd name="T10" fmla="*/ 108 w 165"/>
                      <a:gd name="T11" fmla="*/ 122 h 287"/>
                      <a:gd name="T12" fmla="*/ 137 w 165"/>
                      <a:gd name="T13" fmla="*/ 66 h 287"/>
                      <a:gd name="T14" fmla="*/ 165 w 165"/>
                      <a:gd name="T15" fmla="*/ 16 h 287"/>
                      <a:gd name="T16" fmla="*/ 165 w 165"/>
                      <a:gd name="T17" fmla="*/ 16 h 287"/>
                      <a:gd name="T18" fmla="*/ 118 w 165"/>
                      <a:gd name="T19" fmla="*/ 0 h 287"/>
                      <a:gd name="T20" fmla="*/ 118 w 165"/>
                      <a:gd name="T21" fmla="*/ 0 h 287"/>
                      <a:gd name="T22" fmla="*/ 102 w 165"/>
                      <a:gd name="T23" fmla="*/ 31 h 287"/>
                      <a:gd name="T24" fmla="*/ 84 w 165"/>
                      <a:gd name="T25" fmla="*/ 63 h 287"/>
                      <a:gd name="T26" fmla="*/ 67 w 165"/>
                      <a:gd name="T27" fmla="*/ 96 h 287"/>
                      <a:gd name="T28" fmla="*/ 51 w 165"/>
                      <a:gd name="T29" fmla="*/ 133 h 287"/>
                      <a:gd name="T30" fmla="*/ 36 w 165"/>
                      <a:gd name="T31" fmla="*/ 169 h 287"/>
                      <a:gd name="T32" fmla="*/ 22 w 165"/>
                      <a:gd name="T33" fmla="*/ 208 h 287"/>
                      <a:gd name="T34" fmla="*/ 9 w 165"/>
                      <a:gd name="T35" fmla="*/ 248 h 287"/>
                      <a:gd name="T36" fmla="*/ 0 w 165"/>
                      <a:gd name="T37" fmla="*/ 287 h 287"/>
                      <a:gd name="T38" fmla="*/ 0 w 165"/>
                      <a:gd name="T39" fmla="*/ 287 h 287"/>
                      <a:gd name="T40" fmla="*/ 4 w 165"/>
                      <a:gd name="T41" fmla="*/ 283 h 287"/>
                      <a:gd name="T42" fmla="*/ 4 w 165"/>
                      <a:gd name="T43" fmla="*/ 283 h 287"/>
                      <a:gd name="T44" fmla="*/ 31 w 165"/>
                      <a:gd name="T45" fmla="*/ 264 h 287"/>
                      <a:gd name="T46" fmla="*/ 60 w 165"/>
                      <a:gd name="T47" fmla="*/ 246 h 287"/>
                      <a:gd name="T48" fmla="*/ 60 w 165"/>
                      <a:gd name="T49" fmla="*/ 2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287">
                        <a:moveTo>
                          <a:pt x="60" y="246"/>
                        </a:moveTo>
                        <a:lnTo>
                          <a:pt x="60" y="246"/>
                        </a:lnTo>
                        <a:lnTo>
                          <a:pt x="71" y="214"/>
                        </a:lnTo>
                        <a:lnTo>
                          <a:pt x="82" y="182"/>
                        </a:lnTo>
                        <a:lnTo>
                          <a:pt x="95" y="152"/>
                        </a:lnTo>
                        <a:lnTo>
                          <a:pt x="108" y="122"/>
                        </a:lnTo>
                        <a:lnTo>
                          <a:pt x="137" y="66"/>
                        </a:lnTo>
                        <a:lnTo>
                          <a:pt x="165" y="16"/>
                        </a:lnTo>
                        <a:lnTo>
                          <a:pt x="165" y="16"/>
                        </a:lnTo>
                        <a:lnTo>
                          <a:pt x="118" y="0"/>
                        </a:lnTo>
                        <a:lnTo>
                          <a:pt x="118" y="0"/>
                        </a:lnTo>
                        <a:lnTo>
                          <a:pt x="102" y="31"/>
                        </a:lnTo>
                        <a:lnTo>
                          <a:pt x="84" y="63"/>
                        </a:lnTo>
                        <a:lnTo>
                          <a:pt x="67" y="96"/>
                        </a:lnTo>
                        <a:lnTo>
                          <a:pt x="51" y="133"/>
                        </a:lnTo>
                        <a:lnTo>
                          <a:pt x="36" y="169"/>
                        </a:lnTo>
                        <a:lnTo>
                          <a:pt x="22" y="208"/>
                        </a:lnTo>
                        <a:lnTo>
                          <a:pt x="9" y="248"/>
                        </a:lnTo>
                        <a:lnTo>
                          <a:pt x="0" y="287"/>
                        </a:lnTo>
                        <a:lnTo>
                          <a:pt x="0" y="287"/>
                        </a:lnTo>
                        <a:lnTo>
                          <a:pt x="4" y="283"/>
                        </a:lnTo>
                        <a:lnTo>
                          <a:pt x="4" y="283"/>
                        </a:lnTo>
                        <a:lnTo>
                          <a:pt x="31" y="264"/>
                        </a:lnTo>
                        <a:lnTo>
                          <a:pt x="60" y="246"/>
                        </a:lnTo>
                        <a:lnTo>
                          <a:pt x="6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2" name="Freeform 24">
                    <a:extLst>
                      <a:ext uri="{FF2B5EF4-FFF2-40B4-BE49-F238E27FC236}">
                        <a16:creationId xmlns:a16="http://schemas.microsoft.com/office/drawing/2014/main" id="{7AB78184-39E8-46AC-825F-E04B96FD27EE}"/>
                      </a:ext>
                    </a:extLst>
                  </p:cNvPr>
                  <p:cNvSpPr>
                    <a:spLocks/>
                  </p:cNvSpPr>
                  <p:nvPr/>
                </p:nvSpPr>
                <p:spPr bwMode="auto">
                  <a:xfrm>
                    <a:off x="2901" y="1937"/>
                    <a:ext cx="64" cy="59"/>
                  </a:xfrm>
                  <a:custGeom>
                    <a:avLst/>
                    <a:gdLst>
                      <a:gd name="T0" fmla="*/ 46 w 127"/>
                      <a:gd name="T1" fmla="*/ 118 h 118"/>
                      <a:gd name="T2" fmla="*/ 46 w 127"/>
                      <a:gd name="T3" fmla="*/ 118 h 118"/>
                      <a:gd name="T4" fmla="*/ 70 w 127"/>
                      <a:gd name="T5" fmla="*/ 83 h 118"/>
                      <a:gd name="T6" fmla="*/ 92 w 127"/>
                      <a:gd name="T7" fmla="*/ 53 h 118"/>
                      <a:gd name="T8" fmla="*/ 127 w 127"/>
                      <a:gd name="T9" fmla="*/ 6 h 118"/>
                      <a:gd name="T10" fmla="*/ 127 w 127"/>
                      <a:gd name="T11" fmla="*/ 6 h 118"/>
                      <a:gd name="T12" fmla="*/ 100 w 127"/>
                      <a:gd name="T13" fmla="*/ 3 h 118"/>
                      <a:gd name="T14" fmla="*/ 73 w 127"/>
                      <a:gd name="T15" fmla="*/ 0 h 118"/>
                      <a:gd name="T16" fmla="*/ 73 w 127"/>
                      <a:gd name="T17" fmla="*/ 0 h 118"/>
                      <a:gd name="T18" fmla="*/ 38 w 127"/>
                      <a:gd name="T19" fmla="*/ 45 h 118"/>
                      <a:gd name="T20" fmla="*/ 19 w 127"/>
                      <a:gd name="T21" fmla="*/ 72 h 118"/>
                      <a:gd name="T22" fmla="*/ 0 w 127"/>
                      <a:gd name="T23" fmla="*/ 102 h 118"/>
                      <a:gd name="T24" fmla="*/ 0 w 127"/>
                      <a:gd name="T25" fmla="*/ 102 h 118"/>
                      <a:gd name="T26" fmla="*/ 46 w 127"/>
                      <a:gd name="T27" fmla="*/ 118 h 118"/>
                      <a:gd name="T28" fmla="*/ 46 w 127"/>
                      <a:gd name="T2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18">
                        <a:moveTo>
                          <a:pt x="46" y="118"/>
                        </a:moveTo>
                        <a:lnTo>
                          <a:pt x="46" y="118"/>
                        </a:lnTo>
                        <a:lnTo>
                          <a:pt x="70" y="83"/>
                        </a:lnTo>
                        <a:lnTo>
                          <a:pt x="92" y="53"/>
                        </a:lnTo>
                        <a:lnTo>
                          <a:pt x="127" y="6"/>
                        </a:lnTo>
                        <a:lnTo>
                          <a:pt x="127" y="6"/>
                        </a:lnTo>
                        <a:lnTo>
                          <a:pt x="100" y="3"/>
                        </a:lnTo>
                        <a:lnTo>
                          <a:pt x="73" y="0"/>
                        </a:lnTo>
                        <a:lnTo>
                          <a:pt x="73" y="0"/>
                        </a:lnTo>
                        <a:lnTo>
                          <a:pt x="38" y="45"/>
                        </a:lnTo>
                        <a:lnTo>
                          <a:pt x="19" y="72"/>
                        </a:lnTo>
                        <a:lnTo>
                          <a:pt x="0" y="102"/>
                        </a:lnTo>
                        <a:lnTo>
                          <a:pt x="0" y="102"/>
                        </a:lnTo>
                        <a:lnTo>
                          <a:pt x="46" y="118"/>
                        </a:lnTo>
                        <a:lnTo>
                          <a:pt x="46"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3" name="Freeform 25">
                    <a:extLst>
                      <a:ext uri="{FF2B5EF4-FFF2-40B4-BE49-F238E27FC236}">
                        <a16:creationId xmlns:a16="http://schemas.microsoft.com/office/drawing/2014/main" id="{B78283FF-4FD4-4B0F-B140-2452FC3DD659}"/>
                      </a:ext>
                    </a:extLst>
                  </p:cNvPr>
                  <p:cNvSpPr>
                    <a:spLocks/>
                  </p:cNvSpPr>
                  <p:nvPr/>
                </p:nvSpPr>
                <p:spPr bwMode="auto">
                  <a:xfrm>
                    <a:off x="2816" y="2166"/>
                    <a:ext cx="63" cy="253"/>
                  </a:xfrm>
                  <a:custGeom>
                    <a:avLst/>
                    <a:gdLst>
                      <a:gd name="T0" fmla="*/ 8 w 126"/>
                      <a:gd name="T1" fmla="*/ 46 h 505"/>
                      <a:gd name="T2" fmla="*/ 8 w 126"/>
                      <a:gd name="T3" fmla="*/ 46 h 505"/>
                      <a:gd name="T4" fmla="*/ 4 w 126"/>
                      <a:gd name="T5" fmla="*/ 75 h 505"/>
                      <a:gd name="T6" fmla="*/ 1 w 126"/>
                      <a:gd name="T7" fmla="*/ 103 h 505"/>
                      <a:gd name="T8" fmla="*/ 0 w 126"/>
                      <a:gd name="T9" fmla="*/ 134 h 505"/>
                      <a:gd name="T10" fmla="*/ 0 w 126"/>
                      <a:gd name="T11" fmla="*/ 164 h 505"/>
                      <a:gd name="T12" fmla="*/ 0 w 126"/>
                      <a:gd name="T13" fmla="*/ 164 h 505"/>
                      <a:gd name="T14" fmla="*/ 1 w 126"/>
                      <a:gd name="T15" fmla="*/ 207 h 505"/>
                      <a:gd name="T16" fmla="*/ 4 w 126"/>
                      <a:gd name="T17" fmla="*/ 248 h 505"/>
                      <a:gd name="T18" fmla="*/ 9 w 126"/>
                      <a:gd name="T19" fmla="*/ 290 h 505"/>
                      <a:gd name="T20" fmla="*/ 17 w 126"/>
                      <a:gd name="T21" fmla="*/ 330 h 505"/>
                      <a:gd name="T22" fmla="*/ 27 w 126"/>
                      <a:gd name="T23" fmla="*/ 368 h 505"/>
                      <a:gd name="T24" fmla="*/ 38 w 126"/>
                      <a:gd name="T25" fmla="*/ 406 h 505"/>
                      <a:gd name="T26" fmla="*/ 49 w 126"/>
                      <a:gd name="T27" fmla="*/ 444 h 505"/>
                      <a:gd name="T28" fmla="*/ 63 w 126"/>
                      <a:gd name="T29" fmla="*/ 480 h 505"/>
                      <a:gd name="T30" fmla="*/ 63 w 126"/>
                      <a:gd name="T31" fmla="*/ 480 h 505"/>
                      <a:gd name="T32" fmla="*/ 94 w 126"/>
                      <a:gd name="T33" fmla="*/ 492 h 505"/>
                      <a:gd name="T34" fmla="*/ 126 w 126"/>
                      <a:gd name="T35" fmla="*/ 505 h 505"/>
                      <a:gd name="T36" fmla="*/ 126 w 126"/>
                      <a:gd name="T37" fmla="*/ 505 h 505"/>
                      <a:gd name="T38" fmla="*/ 110 w 126"/>
                      <a:gd name="T39" fmla="*/ 467 h 505"/>
                      <a:gd name="T40" fmla="*/ 94 w 126"/>
                      <a:gd name="T41" fmla="*/ 427 h 505"/>
                      <a:gd name="T42" fmla="*/ 81 w 126"/>
                      <a:gd name="T43" fmla="*/ 385 h 505"/>
                      <a:gd name="T44" fmla="*/ 70 w 126"/>
                      <a:gd name="T45" fmla="*/ 344 h 505"/>
                      <a:gd name="T46" fmla="*/ 60 w 126"/>
                      <a:gd name="T47" fmla="*/ 299 h 505"/>
                      <a:gd name="T48" fmla="*/ 52 w 126"/>
                      <a:gd name="T49" fmla="*/ 255 h 505"/>
                      <a:gd name="T50" fmla="*/ 47 w 126"/>
                      <a:gd name="T51" fmla="*/ 210 h 505"/>
                      <a:gd name="T52" fmla="*/ 46 w 126"/>
                      <a:gd name="T53" fmla="*/ 164 h 505"/>
                      <a:gd name="T54" fmla="*/ 46 w 126"/>
                      <a:gd name="T55" fmla="*/ 164 h 505"/>
                      <a:gd name="T56" fmla="*/ 47 w 126"/>
                      <a:gd name="T57" fmla="*/ 121 h 505"/>
                      <a:gd name="T58" fmla="*/ 51 w 126"/>
                      <a:gd name="T59" fmla="*/ 81 h 505"/>
                      <a:gd name="T60" fmla="*/ 57 w 126"/>
                      <a:gd name="T61" fmla="*/ 39 h 505"/>
                      <a:gd name="T62" fmla="*/ 65 w 126"/>
                      <a:gd name="T63" fmla="*/ 0 h 505"/>
                      <a:gd name="T64" fmla="*/ 65 w 126"/>
                      <a:gd name="T65" fmla="*/ 0 h 505"/>
                      <a:gd name="T66" fmla="*/ 57 w 126"/>
                      <a:gd name="T67" fmla="*/ 6 h 505"/>
                      <a:gd name="T68" fmla="*/ 57 w 126"/>
                      <a:gd name="T69" fmla="*/ 6 h 505"/>
                      <a:gd name="T70" fmla="*/ 32 w 126"/>
                      <a:gd name="T71" fmla="*/ 25 h 505"/>
                      <a:gd name="T72" fmla="*/ 8 w 126"/>
                      <a:gd name="T73" fmla="*/ 46 h 505"/>
                      <a:gd name="T74" fmla="*/ 8 w 126"/>
                      <a:gd name="T75" fmla="*/ 4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505">
                        <a:moveTo>
                          <a:pt x="8" y="46"/>
                        </a:moveTo>
                        <a:lnTo>
                          <a:pt x="8" y="46"/>
                        </a:lnTo>
                        <a:lnTo>
                          <a:pt x="4" y="75"/>
                        </a:lnTo>
                        <a:lnTo>
                          <a:pt x="1" y="103"/>
                        </a:lnTo>
                        <a:lnTo>
                          <a:pt x="0" y="134"/>
                        </a:lnTo>
                        <a:lnTo>
                          <a:pt x="0" y="164"/>
                        </a:lnTo>
                        <a:lnTo>
                          <a:pt x="0" y="164"/>
                        </a:lnTo>
                        <a:lnTo>
                          <a:pt x="1" y="207"/>
                        </a:lnTo>
                        <a:lnTo>
                          <a:pt x="4" y="248"/>
                        </a:lnTo>
                        <a:lnTo>
                          <a:pt x="9" y="290"/>
                        </a:lnTo>
                        <a:lnTo>
                          <a:pt x="17" y="330"/>
                        </a:lnTo>
                        <a:lnTo>
                          <a:pt x="27" y="368"/>
                        </a:lnTo>
                        <a:lnTo>
                          <a:pt x="38" y="406"/>
                        </a:lnTo>
                        <a:lnTo>
                          <a:pt x="49" y="444"/>
                        </a:lnTo>
                        <a:lnTo>
                          <a:pt x="63" y="480"/>
                        </a:lnTo>
                        <a:lnTo>
                          <a:pt x="63" y="480"/>
                        </a:lnTo>
                        <a:lnTo>
                          <a:pt x="94" y="492"/>
                        </a:lnTo>
                        <a:lnTo>
                          <a:pt x="126" y="505"/>
                        </a:lnTo>
                        <a:lnTo>
                          <a:pt x="126" y="505"/>
                        </a:lnTo>
                        <a:lnTo>
                          <a:pt x="110" y="467"/>
                        </a:lnTo>
                        <a:lnTo>
                          <a:pt x="94" y="427"/>
                        </a:lnTo>
                        <a:lnTo>
                          <a:pt x="81" y="385"/>
                        </a:lnTo>
                        <a:lnTo>
                          <a:pt x="70" y="344"/>
                        </a:lnTo>
                        <a:lnTo>
                          <a:pt x="60" y="299"/>
                        </a:lnTo>
                        <a:lnTo>
                          <a:pt x="52" y="255"/>
                        </a:lnTo>
                        <a:lnTo>
                          <a:pt x="47" y="210"/>
                        </a:lnTo>
                        <a:lnTo>
                          <a:pt x="46" y="164"/>
                        </a:lnTo>
                        <a:lnTo>
                          <a:pt x="46" y="164"/>
                        </a:lnTo>
                        <a:lnTo>
                          <a:pt x="47" y="121"/>
                        </a:lnTo>
                        <a:lnTo>
                          <a:pt x="51" y="81"/>
                        </a:lnTo>
                        <a:lnTo>
                          <a:pt x="57" y="39"/>
                        </a:lnTo>
                        <a:lnTo>
                          <a:pt x="65" y="0"/>
                        </a:lnTo>
                        <a:lnTo>
                          <a:pt x="65" y="0"/>
                        </a:lnTo>
                        <a:lnTo>
                          <a:pt x="57" y="6"/>
                        </a:lnTo>
                        <a:lnTo>
                          <a:pt x="57" y="6"/>
                        </a:lnTo>
                        <a:lnTo>
                          <a:pt x="32" y="25"/>
                        </a:lnTo>
                        <a:lnTo>
                          <a:pt x="8" y="46"/>
                        </a:lnTo>
                        <a:lnTo>
                          <a:pt x="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4" name="Freeform 26">
                    <a:extLst>
                      <a:ext uri="{FF2B5EF4-FFF2-40B4-BE49-F238E27FC236}">
                        <a16:creationId xmlns:a16="http://schemas.microsoft.com/office/drawing/2014/main" id="{4FC70C53-1CC9-47D1-84C2-A50FC57A0B9D}"/>
                      </a:ext>
                    </a:extLst>
                  </p:cNvPr>
                  <p:cNvSpPr>
                    <a:spLocks/>
                  </p:cNvSpPr>
                  <p:nvPr/>
                </p:nvSpPr>
                <p:spPr bwMode="auto">
                  <a:xfrm>
                    <a:off x="2862" y="2437"/>
                    <a:ext cx="105" cy="126"/>
                  </a:xfrm>
                  <a:custGeom>
                    <a:avLst/>
                    <a:gdLst>
                      <a:gd name="T0" fmla="*/ 0 w 210"/>
                      <a:gd name="T1" fmla="*/ 0 h 250"/>
                      <a:gd name="T2" fmla="*/ 0 w 210"/>
                      <a:gd name="T3" fmla="*/ 0 h 250"/>
                      <a:gd name="T4" fmla="*/ 19 w 210"/>
                      <a:gd name="T5" fmla="*/ 41 h 250"/>
                      <a:gd name="T6" fmla="*/ 41 w 210"/>
                      <a:gd name="T7" fmla="*/ 79 h 250"/>
                      <a:gd name="T8" fmla="*/ 62 w 210"/>
                      <a:gd name="T9" fmla="*/ 116 h 250"/>
                      <a:gd name="T10" fmla="*/ 82 w 210"/>
                      <a:gd name="T11" fmla="*/ 150 h 250"/>
                      <a:gd name="T12" fmla="*/ 103 w 210"/>
                      <a:gd name="T13" fmla="*/ 180 h 250"/>
                      <a:gd name="T14" fmla="*/ 122 w 210"/>
                      <a:gd name="T15" fmla="*/ 207 h 250"/>
                      <a:gd name="T16" fmla="*/ 156 w 210"/>
                      <a:gd name="T17" fmla="*/ 250 h 250"/>
                      <a:gd name="T18" fmla="*/ 156 w 210"/>
                      <a:gd name="T19" fmla="*/ 250 h 250"/>
                      <a:gd name="T20" fmla="*/ 183 w 210"/>
                      <a:gd name="T21" fmla="*/ 247 h 250"/>
                      <a:gd name="T22" fmla="*/ 210 w 210"/>
                      <a:gd name="T23" fmla="*/ 242 h 250"/>
                      <a:gd name="T24" fmla="*/ 210 w 210"/>
                      <a:gd name="T25" fmla="*/ 242 h 250"/>
                      <a:gd name="T26" fmla="*/ 183 w 210"/>
                      <a:gd name="T27" fmla="*/ 209 h 250"/>
                      <a:gd name="T28" fmla="*/ 148 w 210"/>
                      <a:gd name="T29" fmla="*/ 159 h 250"/>
                      <a:gd name="T30" fmla="*/ 127 w 210"/>
                      <a:gd name="T31" fmla="*/ 130 h 250"/>
                      <a:gd name="T32" fmla="*/ 106 w 210"/>
                      <a:gd name="T33" fmla="*/ 97 h 250"/>
                      <a:gd name="T34" fmla="*/ 84 w 210"/>
                      <a:gd name="T35" fmla="*/ 60 h 250"/>
                      <a:gd name="T36" fmla="*/ 63 w 210"/>
                      <a:gd name="T37" fmla="*/ 20 h 250"/>
                      <a:gd name="T38" fmla="*/ 63 w 210"/>
                      <a:gd name="T39" fmla="*/ 20 h 250"/>
                      <a:gd name="T40" fmla="*/ 31 w 210"/>
                      <a:gd name="T41" fmla="*/ 11 h 250"/>
                      <a:gd name="T42" fmla="*/ 0 w 210"/>
                      <a:gd name="T43" fmla="*/ 0 h 250"/>
                      <a:gd name="T44" fmla="*/ 0 w 210"/>
                      <a:gd name="T4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0" h="250">
                        <a:moveTo>
                          <a:pt x="0" y="0"/>
                        </a:moveTo>
                        <a:lnTo>
                          <a:pt x="0" y="0"/>
                        </a:lnTo>
                        <a:lnTo>
                          <a:pt x="19" y="41"/>
                        </a:lnTo>
                        <a:lnTo>
                          <a:pt x="41" y="79"/>
                        </a:lnTo>
                        <a:lnTo>
                          <a:pt x="62" y="116"/>
                        </a:lnTo>
                        <a:lnTo>
                          <a:pt x="82" y="150"/>
                        </a:lnTo>
                        <a:lnTo>
                          <a:pt x="103" y="180"/>
                        </a:lnTo>
                        <a:lnTo>
                          <a:pt x="122" y="207"/>
                        </a:lnTo>
                        <a:lnTo>
                          <a:pt x="156" y="250"/>
                        </a:lnTo>
                        <a:lnTo>
                          <a:pt x="156" y="250"/>
                        </a:lnTo>
                        <a:lnTo>
                          <a:pt x="183" y="247"/>
                        </a:lnTo>
                        <a:lnTo>
                          <a:pt x="210" y="242"/>
                        </a:lnTo>
                        <a:lnTo>
                          <a:pt x="210" y="242"/>
                        </a:lnTo>
                        <a:lnTo>
                          <a:pt x="183" y="209"/>
                        </a:lnTo>
                        <a:lnTo>
                          <a:pt x="148" y="159"/>
                        </a:lnTo>
                        <a:lnTo>
                          <a:pt x="127" y="130"/>
                        </a:lnTo>
                        <a:lnTo>
                          <a:pt x="106" y="97"/>
                        </a:lnTo>
                        <a:lnTo>
                          <a:pt x="84" y="60"/>
                        </a:lnTo>
                        <a:lnTo>
                          <a:pt x="63" y="20"/>
                        </a:lnTo>
                        <a:lnTo>
                          <a:pt x="63" y="20"/>
                        </a:lnTo>
                        <a:lnTo>
                          <a:pt x="31" y="1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5" name="Freeform 27">
                    <a:extLst>
                      <a:ext uri="{FF2B5EF4-FFF2-40B4-BE49-F238E27FC236}">
                        <a16:creationId xmlns:a16="http://schemas.microsoft.com/office/drawing/2014/main" id="{0DB298B6-0287-451B-B93B-B82B3592B186}"/>
                      </a:ext>
                    </a:extLst>
                  </p:cNvPr>
                  <p:cNvSpPr>
                    <a:spLocks/>
                  </p:cNvSpPr>
                  <p:nvPr/>
                </p:nvSpPr>
                <p:spPr bwMode="auto">
                  <a:xfrm>
                    <a:off x="2820" y="2132"/>
                    <a:ext cx="39" cy="57"/>
                  </a:xfrm>
                  <a:custGeom>
                    <a:avLst/>
                    <a:gdLst>
                      <a:gd name="T0" fmla="*/ 20 w 76"/>
                      <a:gd name="T1" fmla="*/ 37 h 115"/>
                      <a:gd name="T2" fmla="*/ 20 w 76"/>
                      <a:gd name="T3" fmla="*/ 37 h 115"/>
                      <a:gd name="T4" fmla="*/ 16 w 76"/>
                      <a:gd name="T5" fmla="*/ 41 h 115"/>
                      <a:gd name="T6" fmla="*/ 16 w 76"/>
                      <a:gd name="T7" fmla="*/ 41 h 115"/>
                      <a:gd name="T8" fmla="*/ 8 w 76"/>
                      <a:gd name="T9" fmla="*/ 78 h 115"/>
                      <a:gd name="T10" fmla="*/ 0 w 76"/>
                      <a:gd name="T11" fmla="*/ 115 h 115"/>
                      <a:gd name="T12" fmla="*/ 0 w 76"/>
                      <a:gd name="T13" fmla="*/ 115 h 115"/>
                      <a:gd name="T14" fmla="*/ 24 w 76"/>
                      <a:gd name="T15" fmla="*/ 94 h 115"/>
                      <a:gd name="T16" fmla="*/ 49 w 76"/>
                      <a:gd name="T17" fmla="*/ 75 h 115"/>
                      <a:gd name="T18" fmla="*/ 49 w 76"/>
                      <a:gd name="T19" fmla="*/ 75 h 115"/>
                      <a:gd name="T20" fmla="*/ 57 w 76"/>
                      <a:gd name="T21" fmla="*/ 69 h 115"/>
                      <a:gd name="T22" fmla="*/ 57 w 76"/>
                      <a:gd name="T23" fmla="*/ 69 h 115"/>
                      <a:gd name="T24" fmla="*/ 67 w 76"/>
                      <a:gd name="T25" fmla="*/ 34 h 115"/>
                      <a:gd name="T26" fmla="*/ 76 w 76"/>
                      <a:gd name="T27" fmla="*/ 0 h 115"/>
                      <a:gd name="T28" fmla="*/ 76 w 76"/>
                      <a:gd name="T29" fmla="*/ 0 h 115"/>
                      <a:gd name="T30" fmla="*/ 47 w 76"/>
                      <a:gd name="T31" fmla="*/ 18 h 115"/>
                      <a:gd name="T32" fmla="*/ 20 w 76"/>
                      <a:gd name="T33" fmla="*/ 37 h 115"/>
                      <a:gd name="T34" fmla="*/ 20 w 76"/>
                      <a:gd name="T35" fmla="*/ 3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15">
                        <a:moveTo>
                          <a:pt x="20" y="37"/>
                        </a:moveTo>
                        <a:lnTo>
                          <a:pt x="20" y="37"/>
                        </a:lnTo>
                        <a:lnTo>
                          <a:pt x="16" y="41"/>
                        </a:lnTo>
                        <a:lnTo>
                          <a:pt x="16" y="41"/>
                        </a:lnTo>
                        <a:lnTo>
                          <a:pt x="8" y="78"/>
                        </a:lnTo>
                        <a:lnTo>
                          <a:pt x="0" y="115"/>
                        </a:lnTo>
                        <a:lnTo>
                          <a:pt x="0" y="115"/>
                        </a:lnTo>
                        <a:lnTo>
                          <a:pt x="24" y="94"/>
                        </a:lnTo>
                        <a:lnTo>
                          <a:pt x="49" y="75"/>
                        </a:lnTo>
                        <a:lnTo>
                          <a:pt x="49" y="75"/>
                        </a:lnTo>
                        <a:lnTo>
                          <a:pt x="57" y="69"/>
                        </a:lnTo>
                        <a:lnTo>
                          <a:pt x="57" y="69"/>
                        </a:lnTo>
                        <a:lnTo>
                          <a:pt x="67" y="34"/>
                        </a:lnTo>
                        <a:lnTo>
                          <a:pt x="76" y="0"/>
                        </a:lnTo>
                        <a:lnTo>
                          <a:pt x="76" y="0"/>
                        </a:lnTo>
                        <a:lnTo>
                          <a:pt x="47" y="18"/>
                        </a:lnTo>
                        <a:lnTo>
                          <a:pt x="20" y="37"/>
                        </a:lnTo>
                        <a:lnTo>
                          <a:pt x="2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6" name="Freeform 28">
                    <a:extLst>
                      <a:ext uri="{FF2B5EF4-FFF2-40B4-BE49-F238E27FC236}">
                        <a16:creationId xmlns:a16="http://schemas.microsoft.com/office/drawing/2014/main" id="{1697CFA4-8161-45A5-A53C-B5E6036565E1}"/>
                      </a:ext>
                    </a:extLst>
                  </p:cNvPr>
                  <p:cNvSpPr>
                    <a:spLocks/>
                  </p:cNvSpPr>
                  <p:nvPr/>
                </p:nvSpPr>
                <p:spPr bwMode="auto">
                  <a:xfrm>
                    <a:off x="2879" y="2419"/>
                    <a:ext cx="286" cy="49"/>
                  </a:xfrm>
                  <a:custGeom>
                    <a:avLst/>
                    <a:gdLst>
                      <a:gd name="T0" fmla="*/ 0 w 570"/>
                      <a:gd name="T1" fmla="*/ 0 h 97"/>
                      <a:gd name="T2" fmla="*/ 0 w 570"/>
                      <a:gd name="T3" fmla="*/ 0 h 97"/>
                      <a:gd name="T4" fmla="*/ 14 w 570"/>
                      <a:gd name="T5" fmla="*/ 29 h 97"/>
                      <a:gd name="T6" fmla="*/ 28 w 570"/>
                      <a:gd name="T7" fmla="*/ 57 h 97"/>
                      <a:gd name="T8" fmla="*/ 28 w 570"/>
                      <a:gd name="T9" fmla="*/ 57 h 97"/>
                      <a:gd name="T10" fmla="*/ 67 w 570"/>
                      <a:gd name="T11" fmla="*/ 69 h 97"/>
                      <a:gd name="T12" fmla="*/ 103 w 570"/>
                      <a:gd name="T13" fmla="*/ 77 h 97"/>
                      <a:gd name="T14" fmla="*/ 142 w 570"/>
                      <a:gd name="T15" fmla="*/ 83 h 97"/>
                      <a:gd name="T16" fmla="*/ 178 w 570"/>
                      <a:gd name="T17" fmla="*/ 88 h 97"/>
                      <a:gd name="T18" fmla="*/ 215 w 570"/>
                      <a:gd name="T19" fmla="*/ 93 h 97"/>
                      <a:gd name="T20" fmla="*/ 250 w 570"/>
                      <a:gd name="T21" fmla="*/ 94 h 97"/>
                      <a:gd name="T22" fmla="*/ 285 w 570"/>
                      <a:gd name="T23" fmla="*/ 96 h 97"/>
                      <a:gd name="T24" fmla="*/ 318 w 570"/>
                      <a:gd name="T25" fmla="*/ 97 h 97"/>
                      <a:gd name="T26" fmla="*/ 318 w 570"/>
                      <a:gd name="T27" fmla="*/ 97 h 97"/>
                      <a:gd name="T28" fmla="*/ 381 w 570"/>
                      <a:gd name="T29" fmla="*/ 96 h 97"/>
                      <a:gd name="T30" fmla="*/ 438 w 570"/>
                      <a:gd name="T31" fmla="*/ 91 h 97"/>
                      <a:gd name="T32" fmla="*/ 486 w 570"/>
                      <a:gd name="T33" fmla="*/ 85 h 97"/>
                      <a:gd name="T34" fmla="*/ 527 w 570"/>
                      <a:gd name="T35" fmla="*/ 80 h 97"/>
                      <a:gd name="T36" fmla="*/ 527 w 570"/>
                      <a:gd name="T37" fmla="*/ 80 h 97"/>
                      <a:gd name="T38" fmla="*/ 550 w 570"/>
                      <a:gd name="T39" fmla="*/ 53 h 97"/>
                      <a:gd name="T40" fmla="*/ 570 w 570"/>
                      <a:gd name="T41" fmla="*/ 24 h 97"/>
                      <a:gd name="T42" fmla="*/ 570 w 570"/>
                      <a:gd name="T43" fmla="*/ 22 h 97"/>
                      <a:gd name="T44" fmla="*/ 570 w 570"/>
                      <a:gd name="T45" fmla="*/ 22 h 97"/>
                      <a:gd name="T46" fmla="*/ 556 w 570"/>
                      <a:gd name="T47" fmla="*/ 26 h 97"/>
                      <a:gd name="T48" fmla="*/ 518 w 570"/>
                      <a:gd name="T49" fmla="*/ 32 h 97"/>
                      <a:gd name="T50" fmla="*/ 460 w 570"/>
                      <a:gd name="T51" fmla="*/ 40 h 97"/>
                      <a:gd name="T52" fmla="*/ 425 w 570"/>
                      <a:gd name="T53" fmla="*/ 45 h 97"/>
                      <a:gd name="T54" fmla="*/ 387 w 570"/>
                      <a:gd name="T55" fmla="*/ 46 h 97"/>
                      <a:gd name="T56" fmla="*/ 344 w 570"/>
                      <a:gd name="T57" fmla="*/ 48 h 97"/>
                      <a:gd name="T58" fmla="*/ 299 w 570"/>
                      <a:gd name="T59" fmla="*/ 48 h 97"/>
                      <a:gd name="T60" fmla="*/ 253 w 570"/>
                      <a:gd name="T61" fmla="*/ 46 h 97"/>
                      <a:gd name="T62" fmla="*/ 204 w 570"/>
                      <a:gd name="T63" fmla="*/ 43 h 97"/>
                      <a:gd name="T64" fmla="*/ 154 w 570"/>
                      <a:gd name="T65" fmla="*/ 37 h 97"/>
                      <a:gd name="T66" fmla="*/ 103 w 570"/>
                      <a:gd name="T67" fmla="*/ 27 h 97"/>
                      <a:gd name="T68" fmla="*/ 51 w 570"/>
                      <a:gd name="T69" fmla="*/ 16 h 97"/>
                      <a:gd name="T70" fmla="*/ 0 w 570"/>
                      <a:gd name="T71" fmla="*/ 0 h 97"/>
                      <a:gd name="T72" fmla="*/ 0 w 570"/>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97">
                        <a:moveTo>
                          <a:pt x="0" y="0"/>
                        </a:moveTo>
                        <a:lnTo>
                          <a:pt x="0" y="0"/>
                        </a:lnTo>
                        <a:lnTo>
                          <a:pt x="14" y="29"/>
                        </a:lnTo>
                        <a:lnTo>
                          <a:pt x="28" y="57"/>
                        </a:lnTo>
                        <a:lnTo>
                          <a:pt x="28" y="57"/>
                        </a:lnTo>
                        <a:lnTo>
                          <a:pt x="67" y="69"/>
                        </a:lnTo>
                        <a:lnTo>
                          <a:pt x="103" y="77"/>
                        </a:lnTo>
                        <a:lnTo>
                          <a:pt x="142" y="83"/>
                        </a:lnTo>
                        <a:lnTo>
                          <a:pt x="178" y="88"/>
                        </a:lnTo>
                        <a:lnTo>
                          <a:pt x="215" y="93"/>
                        </a:lnTo>
                        <a:lnTo>
                          <a:pt x="250" y="94"/>
                        </a:lnTo>
                        <a:lnTo>
                          <a:pt x="285" y="96"/>
                        </a:lnTo>
                        <a:lnTo>
                          <a:pt x="318" y="97"/>
                        </a:lnTo>
                        <a:lnTo>
                          <a:pt x="318" y="97"/>
                        </a:lnTo>
                        <a:lnTo>
                          <a:pt x="381" y="96"/>
                        </a:lnTo>
                        <a:lnTo>
                          <a:pt x="438" y="91"/>
                        </a:lnTo>
                        <a:lnTo>
                          <a:pt x="486" y="85"/>
                        </a:lnTo>
                        <a:lnTo>
                          <a:pt x="527" y="80"/>
                        </a:lnTo>
                        <a:lnTo>
                          <a:pt x="527" y="80"/>
                        </a:lnTo>
                        <a:lnTo>
                          <a:pt x="550" y="53"/>
                        </a:lnTo>
                        <a:lnTo>
                          <a:pt x="570" y="24"/>
                        </a:lnTo>
                        <a:lnTo>
                          <a:pt x="570" y="22"/>
                        </a:lnTo>
                        <a:lnTo>
                          <a:pt x="570" y="22"/>
                        </a:lnTo>
                        <a:lnTo>
                          <a:pt x="556" y="26"/>
                        </a:lnTo>
                        <a:lnTo>
                          <a:pt x="518" y="32"/>
                        </a:lnTo>
                        <a:lnTo>
                          <a:pt x="460" y="40"/>
                        </a:lnTo>
                        <a:lnTo>
                          <a:pt x="425" y="45"/>
                        </a:lnTo>
                        <a:lnTo>
                          <a:pt x="387" y="46"/>
                        </a:lnTo>
                        <a:lnTo>
                          <a:pt x="344" y="48"/>
                        </a:lnTo>
                        <a:lnTo>
                          <a:pt x="299" y="48"/>
                        </a:lnTo>
                        <a:lnTo>
                          <a:pt x="253" y="46"/>
                        </a:lnTo>
                        <a:lnTo>
                          <a:pt x="204" y="43"/>
                        </a:lnTo>
                        <a:lnTo>
                          <a:pt x="154" y="37"/>
                        </a:lnTo>
                        <a:lnTo>
                          <a:pt x="103" y="27"/>
                        </a:lnTo>
                        <a:lnTo>
                          <a:pt x="51" y="1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7" name="Freeform 29">
                    <a:extLst>
                      <a:ext uri="{FF2B5EF4-FFF2-40B4-BE49-F238E27FC236}">
                        <a16:creationId xmlns:a16="http://schemas.microsoft.com/office/drawing/2014/main" id="{DF630F14-CBF3-4E6D-A7E7-1A047A1B435E}"/>
                      </a:ext>
                    </a:extLst>
                  </p:cNvPr>
                  <p:cNvSpPr>
                    <a:spLocks/>
                  </p:cNvSpPr>
                  <p:nvPr/>
                </p:nvSpPr>
                <p:spPr bwMode="auto">
                  <a:xfrm>
                    <a:off x="2603" y="2137"/>
                    <a:ext cx="105" cy="182"/>
                  </a:xfrm>
                  <a:custGeom>
                    <a:avLst/>
                    <a:gdLst>
                      <a:gd name="T0" fmla="*/ 209 w 209"/>
                      <a:gd name="T1" fmla="*/ 318 h 365"/>
                      <a:gd name="T2" fmla="*/ 209 w 209"/>
                      <a:gd name="T3" fmla="*/ 318 h 365"/>
                      <a:gd name="T4" fmla="*/ 172 w 209"/>
                      <a:gd name="T5" fmla="*/ 272 h 365"/>
                      <a:gd name="T6" fmla="*/ 140 w 209"/>
                      <a:gd name="T7" fmla="*/ 226 h 365"/>
                      <a:gd name="T8" fmla="*/ 112 w 209"/>
                      <a:gd name="T9" fmla="*/ 180 h 365"/>
                      <a:gd name="T10" fmla="*/ 86 w 209"/>
                      <a:gd name="T11" fmla="*/ 137 h 365"/>
                      <a:gd name="T12" fmla="*/ 65 w 209"/>
                      <a:gd name="T13" fmla="*/ 95 h 365"/>
                      <a:gd name="T14" fmla="*/ 48 w 209"/>
                      <a:gd name="T15" fmla="*/ 59 h 365"/>
                      <a:gd name="T16" fmla="*/ 33 w 209"/>
                      <a:gd name="T17" fmla="*/ 27 h 365"/>
                      <a:gd name="T18" fmla="*/ 22 w 209"/>
                      <a:gd name="T19" fmla="*/ 0 h 365"/>
                      <a:gd name="T20" fmla="*/ 22 w 209"/>
                      <a:gd name="T21" fmla="*/ 0 h 365"/>
                      <a:gd name="T22" fmla="*/ 9 w 209"/>
                      <a:gd name="T23" fmla="*/ 35 h 365"/>
                      <a:gd name="T24" fmla="*/ 0 w 209"/>
                      <a:gd name="T25" fmla="*/ 70 h 365"/>
                      <a:gd name="T26" fmla="*/ 0 w 209"/>
                      <a:gd name="T27" fmla="*/ 70 h 365"/>
                      <a:gd name="T28" fmla="*/ 14 w 209"/>
                      <a:gd name="T29" fmla="*/ 100 h 365"/>
                      <a:gd name="T30" fmla="*/ 30 w 209"/>
                      <a:gd name="T31" fmla="*/ 134 h 365"/>
                      <a:gd name="T32" fmla="*/ 49 w 209"/>
                      <a:gd name="T33" fmla="*/ 169 h 365"/>
                      <a:gd name="T34" fmla="*/ 70 w 209"/>
                      <a:gd name="T35" fmla="*/ 207 h 365"/>
                      <a:gd name="T36" fmla="*/ 96 w 209"/>
                      <a:gd name="T37" fmla="*/ 245 h 365"/>
                      <a:gd name="T38" fmla="*/ 123 w 209"/>
                      <a:gd name="T39" fmla="*/ 285 h 365"/>
                      <a:gd name="T40" fmla="*/ 151 w 209"/>
                      <a:gd name="T41" fmla="*/ 325 h 365"/>
                      <a:gd name="T42" fmla="*/ 185 w 209"/>
                      <a:gd name="T43" fmla="*/ 365 h 365"/>
                      <a:gd name="T44" fmla="*/ 185 w 209"/>
                      <a:gd name="T45" fmla="*/ 365 h 365"/>
                      <a:gd name="T46" fmla="*/ 209 w 209"/>
                      <a:gd name="T47" fmla="*/ 318 h 365"/>
                      <a:gd name="T48" fmla="*/ 209 w 209"/>
                      <a:gd name="T49" fmla="*/ 31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365">
                        <a:moveTo>
                          <a:pt x="209" y="318"/>
                        </a:moveTo>
                        <a:lnTo>
                          <a:pt x="209" y="318"/>
                        </a:lnTo>
                        <a:lnTo>
                          <a:pt x="172" y="272"/>
                        </a:lnTo>
                        <a:lnTo>
                          <a:pt x="140" y="226"/>
                        </a:lnTo>
                        <a:lnTo>
                          <a:pt x="112" y="180"/>
                        </a:lnTo>
                        <a:lnTo>
                          <a:pt x="86" y="137"/>
                        </a:lnTo>
                        <a:lnTo>
                          <a:pt x="65" y="95"/>
                        </a:lnTo>
                        <a:lnTo>
                          <a:pt x="48" y="59"/>
                        </a:lnTo>
                        <a:lnTo>
                          <a:pt x="33" y="27"/>
                        </a:lnTo>
                        <a:lnTo>
                          <a:pt x="22" y="0"/>
                        </a:lnTo>
                        <a:lnTo>
                          <a:pt x="22" y="0"/>
                        </a:lnTo>
                        <a:lnTo>
                          <a:pt x="9" y="35"/>
                        </a:lnTo>
                        <a:lnTo>
                          <a:pt x="0" y="70"/>
                        </a:lnTo>
                        <a:lnTo>
                          <a:pt x="0" y="70"/>
                        </a:lnTo>
                        <a:lnTo>
                          <a:pt x="14" y="100"/>
                        </a:lnTo>
                        <a:lnTo>
                          <a:pt x="30" y="134"/>
                        </a:lnTo>
                        <a:lnTo>
                          <a:pt x="49" y="169"/>
                        </a:lnTo>
                        <a:lnTo>
                          <a:pt x="70" y="207"/>
                        </a:lnTo>
                        <a:lnTo>
                          <a:pt x="96" y="245"/>
                        </a:lnTo>
                        <a:lnTo>
                          <a:pt x="123" y="285"/>
                        </a:lnTo>
                        <a:lnTo>
                          <a:pt x="151" y="325"/>
                        </a:lnTo>
                        <a:lnTo>
                          <a:pt x="185" y="365"/>
                        </a:lnTo>
                        <a:lnTo>
                          <a:pt x="185" y="365"/>
                        </a:lnTo>
                        <a:lnTo>
                          <a:pt x="209" y="318"/>
                        </a:lnTo>
                        <a:lnTo>
                          <a:pt x="209"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8" name="Freeform 30">
                    <a:extLst>
                      <a:ext uri="{FF2B5EF4-FFF2-40B4-BE49-F238E27FC236}">
                        <a16:creationId xmlns:a16="http://schemas.microsoft.com/office/drawing/2014/main" id="{D2595FC0-ADDC-4884-9AC2-F78313B18F96}"/>
                      </a:ext>
                    </a:extLst>
                  </p:cNvPr>
                  <p:cNvSpPr>
                    <a:spLocks/>
                  </p:cNvSpPr>
                  <p:nvPr/>
                </p:nvSpPr>
                <p:spPr bwMode="auto">
                  <a:xfrm>
                    <a:off x="2713" y="2315"/>
                    <a:ext cx="149" cy="122"/>
                  </a:xfrm>
                  <a:custGeom>
                    <a:avLst/>
                    <a:gdLst>
                      <a:gd name="T0" fmla="*/ 212 w 297"/>
                      <a:gd name="T1" fmla="*/ 153 h 244"/>
                      <a:gd name="T2" fmla="*/ 212 w 297"/>
                      <a:gd name="T3" fmla="*/ 153 h 244"/>
                      <a:gd name="T4" fmla="*/ 185 w 297"/>
                      <a:gd name="T5" fmla="*/ 137 h 244"/>
                      <a:gd name="T6" fmla="*/ 159 w 297"/>
                      <a:gd name="T7" fmla="*/ 119 h 244"/>
                      <a:gd name="T8" fmla="*/ 134 w 297"/>
                      <a:gd name="T9" fmla="*/ 102 h 244"/>
                      <a:gd name="T10" fmla="*/ 110 w 297"/>
                      <a:gd name="T11" fmla="*/ 83 h 244"/>
                      <a:gd name="T12" fmla="*/ 86 w 297"/>
                      <a:gd name="T13" fmla="*/ 64 h 244"/>
                      <a:gd name="T14" fmla="*/ 64 w 297"/>
                      <a:gd name="T15" fmla="*/ 43 h 244"/>
                      <a:gd name="T16" fmla="*/ 43 w 297"/>
                      <a:gd name="T17" fmla="*/ 22 h 244"/>
                      <a:gd name="T18" fmla="*/ 22 w 297"/>
                      <a:gd name="T19" fmla="*/ 0 h 244"/>
                      <a:gd name="T20" fmla="*/ 22 w 297"/>
                      <a:gd name="T21" fmla="*/ 0 h 244"/>
                      <a:gd name="T22" fmla="*/ 0 w 297"/>
                      <a:gd name="T23" fmla="*/ 46 h 244"/>
                      <a:gd name="T24" fmla="*/ 0 w 297"/>
                      <a:gd name="T25" fmla="*/ 46 h 244"/>
                      <a:gd name="T26" fmla="*/ 21 w 297"/>
                      <a:gd name="T27" fmla="*/ 67 h 244"/>
                      <a:gd name="T28" fmla="*/ 41 w 297"/>
                      <a:gd name="T29" fmla="*/ 86 h 244"/>
                      <a:gd name="T30" fmla="*/ 64 w 297"/>
                      <a:gd name="T31" fmla="*/ 107 h 244"/>
                      <a:gd name="T32" fmla="*/ 88 w 297"/>
                      <a:gd name="T33" fmla="*/ 126 h 244"/>
                      <a:gd name="T34" fmla="*/ 112 w 297"/>
                      <a:gd name="T35" fmla="*/ 143 h 244"/>
                      <a:gd name="T36" fmla="*/ 137 w 297"/>
                      <a:gd name="T37" fmla="*/ 162 h 244"/>
                      <a:gd name="T38" fmla="*/ 163 w 297"/>
                      <a:gd name="T39" fmla="*/ 178 h 244"/>
                      <a:gd name="T40" fmla="*/ 190 w 297"/>
                      <a:gd name="T41" fmla="*/ 194 h 244"/>
                      <a:gd name="T42" fmla="*/ 190 w 297"/>
                      <a:gd name="T43" fmla="*/ 194 h 244"/>
                      <a:gd name="T44" fmla="*/ 215 w 297"/>
                      <a:gd name="T45" fmla="*/ 209 h 244"/>
                      <a:gd name="T46" fmla="*/ 242 w 297"/>
                      <a:gd name="T47" fmla="*/ 221 h 244"/>
                      <a:gd name="T48" fmla="*/ 269 w 297"/>
                      <a:gd name="T49" fmla="*/ 233 h 244"/>
                      <a:gd name="T50" fmla="*/ 297 w 297"/>
                      <a:gd name="T51" fmla="*/ 244 h 244"/>
                      <a:gd name="T52" fmla="*/ 297 w 297"/>
                      <a:gd name="T53" fmla="*/ 244 h 244"/>
                      <a:gd name="T54" fmla="*/ 282 w 297"/>
                      <a:gd name="T55" fmla="*/ 213 h 244"/>
                      <a:gd name="T56" fmla="*/ 269 w 297"/>
                      <a:gd name="T57" fmla="*/ 182 h 244"/>
                      <a:gd name="T58" fmla="*/ 269 w 297"/>
                      <a:gd name="T59" fmla="*/ 182 h 244"/>
                      <a:gd name="T60" fmla="*/ 241 w 297"/>
                      <a:gd name="T61" fmla="*/ 169 h 244"/>
                      <a:gd name="T62" fmla="*/ 212 w 297"/>
                      <a:gd name="T63" fmla="*/ 153 h 244"/>
                      <a:gd name="T64" fmla="*/ 212 w 297"/>
                      <a:gd name="T65" fmla="*/ 15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244">
                        <a:moveTo>
                          <a:pt x="212" y="153"/>
                        </a:moveTo>
                        <a:lnTo>
                          <a:pt x="212" y="153"/>
                        </a:lnTo>
                        <a:lnTo>
                          <a:pt x="185" y="137"/>
                        </a:lnTo>
                        <a:lnTo>
                          <a:pt x="159" y="119"/>
                        </a:lnTo>
                        <a:lnTo>
                          <a:pt x="134" y="102"/>
                        </a:lnTo>
                        <a:lnTo>
                          <a:pt x="110" y="83"/>
                        </a:lnTo>
                        <a:lnTo>
                          <a:pt x="86" y="64"/>
                        </a:lnTo>
                        <a:lnTo>
                          <a:pt x="64" y="43"/>
                        </a:lnTo>
                        <a:lnTo>
                          <a:pt x="43" y="22"/>
                        </a:lnTo>
                        <a:lnTo>
                          <a:pt x="22" y="0"/>
                        </a:lnTo>
                        <a:lnTo>
                          <a:pt x="22" y="0"/>
                        </a:lnTo>
                        <a:lnTo>
                          <a:pt x="0" y="46"/>
                        </a:lnTo>
                        <a:lnTo>
                          <a:pt x="0" y="46"/>
                        </a:lnTo>
                        <a:lnTo>
                          <a:pt x="21" y="67"/>
                        </a:lnTo>
                        <a:lnTo>
                          <a:pt x="41" y="86"/>
                        </a:lnTo>
                        <a:lnTo>
                          <a:pt x="64" y="107"/>
                        </a:lnTo>
                        <a:lnTo>
                          <a:pt x="88" y="126"/>
                        </a:lnTo>
                        <a:lnTo>
                          <a:pt x="112" y="143"/>
                        </a:lnTo>
                        <a:lnTo>
                          <a:pt x="137" y="162"/>
                        </a:lnTo>
                        <a:lnTo>
                          <a:pt x="163" y="178"/>
                        </a:lnTo>
                        <a:lnTo>
                          <a:pt x="190" y="194"/>
                        </a:lnTo>
                        <a:lnTo>
                          <a:pt x="190" y="194"/>
                        </a:lnTo>
                        <a:lnTo>
                          <a:pt x="215" y="209"/>
                        </a:lnTo>
                        <a:lnTo>
                          <a:pt x="242" y="221"/>
                        </a:lnTo>
                        <a:lnTo>
                          <a:pt x="269" y="233"/>
                        </a:lnTo>
                        <a:lnTo>
                          <a:pt x="297" y="244"/>
                        </a:lnTo>
                        <a:lnTo>
                          <a:pt x="297" y="244"/>
                        </a:lnTo>
                        <a:lnTo>
                          <a:pt x="282" y="213"/>
                        </a:lnTo>
                        <a:lnTo>
                          <a:pt x="269" y="182"/>
                        </a:lnTo>
                        <a:lnTo>
                          <a:pt x="269" y="182"/>
                        </a:lnTo>
                        <a:lnTo>
                          <a:pt x="241" y="169"/>
                        </a:lnTo>
                        <a:lnTo>
                          <a:pt x="212" y="153"/>
                        </a:lnTo>
                        <a:lnTo>
                          <a:pt x="212"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89" name="Freeform 31">
                    <a:extLst>
                      <a:ext uri="{FF2B5EF4-FFF2-40B4-BE49-F238E27FC236}">
                        <a16:creationId xmlns:a16="http://schemas.microsoft.com/office/drawing/2014/main" id="{669ECD99-11C9-4297-AE16-8B7ECBF7C666}"/>
                      </a:ext>
                    </a:extLst>
                  </p:cNvPr>
                  <p:cNvSpPr>
                    <a:spLocks/>
                  </p:cNvSpPr>
                  <p:nvPr/>
                </p:nvSpPr>
                <p:spPr bwMode="auto">
                  <a:xfrm>
                    <a:off x="2696" y="2296"/>
                    <a:ext cx="29" cy="42"/>
                  </a:xfrm>
                  <a:custGeom>
                    <a:avLst/>
                    <a:gdLst>
                      <a:gd name="T0" fmla="*/ 24 w 57"/>
                      <a:gd name="T1" fmla="*/ 0 h 85"/>
                      <a:gd name="T2" fmla="*/ 24 w 57"/>
                      <a:gd name="T3" fmla="*/ 0 h 85"/>
                      <a:gd name="T4" fmla="*/ 0 w 57"/>
                      <a:gd name="T5" fmla="*/ 47 h 85"/>
                      <a:gd name="T6" fmla="*/ 0 w 57"/>
                      <a:gd name="T7" fmla="*/ 47 h 85"/>
                      <a:gd name="T8" fmla="*/ 35 w 57"/>
                      <a:gd name="T9" fmla="*/ 85 h 85"/>
                      <a:gd name="T10" fmla="*/ 35 w 57"/>
                      <a:gd name="T11" fmla="*/ 85 h 85"/>
                      <a:gd name="T12" fmla="*/ 57 w 57"/>
                      <a:gd name="T13" fmla="*/ 39 h 85"/>
                      <a:gd name="T14" fmla="*/ 57 w 57"/>
                      <a:gd name="T15" fmla="*/ 39 h 85"/>
                      <a:gd name="T16" fmla="*/ 24 w 57"/>
                      <a:gd name="T17" fmla="*/ 0 h 85"/>
                      <a:gd name="T18" fmla="*/ 24 w 57"/>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5">
                        <a:moveTo>
                          <a:pt x="24" y="0"/>
                        </a:moveTo>
                        <a:lnTo>
                          <a:pt x="24" y="0"/>
                        </a:lnTo>
                        <a:lnTo>
                          <a:pt x="0" y="47"/>
                        </a:lnTo>
                        <a:lnTo>
                          <a:pt x="0" y="47"/>
                        </a:lnTo>
                        <a:lnTo>
                          <a:pt x="35" y="85"/>
                        </a:lnTo>
                        <a:lnTo>
                          <a:pt x="35" y="85"/>
                        </a:lnTo>
                        <a:lnTo>
                          <a:pt x="57" y="39"/>
                        </a:lnTo>
                        <a:lnTo>
                          <a:pt x="57" y="39"/>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0" name="Freeform 32">
                    <a:extLst>
                      <a:ext uri="{FF2B5EF4-FFF2-40B4-BE49-F238E27FC236}">
                        <a16:creationId xmlns:a16="http://schemas.microsoft.com/office/drawing/2014/main" id="{1185065F-6E4C-4938-ACA5-CDCDA77FAA06}"/>
                      </a:ext>
                    </a:extLst>
                  </p:cNvPr>
                  <p:cNvSpPr>
                    <a:spLocks/>
                  </p:cNvSpPr>
                  <p:nvPr/>
                </p:nvSpPr>
                <p:spPr bwMode="auto">
                  <a:xfrm>
                    <a:off x="2848" y="2406"/>
                    <a:ext cx="46" cy="42"/>
                  </a:xfrm>
                  <a:custGeom>
                    <a:avLst/>
                    <a:gdLst>
                      <a:gd name="T0" fmla="*/ 28 w 91"/>
                      <a:gd name="T1" fmla="*/ 62 h 82"/>
                      <a:gd name="T2" fmla="*/ 28 w 91"/>
                      <a:gd name="T3" fmla="*/ 62 h 82"/>
                      <a:gd name="T4" fmla="*/ 59 w 91"/>
                      <a:gd name="T5" fmla="*/ 73 h 82"/>
                      <a:gd name="T6" fmla="*/ 91 w 91"/>
                      <a:gd name="T7" fmla="*/ 82 h 82"/>
                      <a:gd name="T8" fmla="*/ 91 w 91"/>
                      <a:gd name="T9" fmla="*/ 82 h 82"/>
                      <a:gd name="T10" fmla="*/ 77 w 91"/>
                      <a:gd name="T11" fmla="*/ 54 h 82"/>
                      <a:gd name="T12" fmla="*/ 63 w 91"/>
                      <a:gd name="T13" fmla="*/ 25 h 82"/>
                      <a:gd name="T14" fmla="*/ 63 w 91"/>
                      <a:gd name="T15" fmla="*/ 25 h 82"/>
                      <a:gd name="T16" fmla="*/ 31 w 91"/>
                      <a:gd name="T17" fmla="*/ 12 h 82"/>
                      <a:gd name="T18" fmla="*/ 0 w 91"/>
                      <a:gd name="T19" fmla="*/ 0 h 82"/>
                      <a:gd name="T20" fmla="*/ 0 w 91"/>
                      <a:gd name="T21" fmla="*/ 0 h 82"/>
                      <a:gd name="T22" fmla="*/ 13 w 91"/>
                      <a:gd name="T23" fmla="*/ 31 h 82"/>
                      <a:gd name="T24" fmla="*/ 28 w 91"/>
                      <a:gd name="T25" fmla="*/ 62 h 82"/>
                      <a:gd name="T26" fmla="*/ 28 w 91"/>
                      <a:gd name="T2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82">
                        <a:moveTo>
                          <a:pt x="28" y="62"/>
                        </a:moveTo>
                        <a:lnTo>
                          <a:pt x="28" y="62"/>
                        </a:lnTo>
                        <a:lnTo>
                          <a:pt x="59" y="73"/>
                        </a:lnTo>
                        <a:lnTo>
                          <a:pt x="91" y="82"/>
                        </a:lnTo>
                        <a:lnTo>
                          <a:pt x="91" y="82"/>
                        </a:lnTo>
                        <a:lnTo>
                          <a:pt x="77" y="54"/>
                        </a:lnTo>
                        <a:lnTo>
                          <a:pt x="63" y="25"/>
                        </a:lnTo>
                        <a:lnTo>
                          <a:pt x="63" y="25"/>
                        </a:lnTo>
                        <a:lnTo>
                          <a:pt x="31" y="12"/>
                        </a:lnTo>
                        <a:lnTo>
                          <a:pt x="0" y="0"/>
                        </a:lnTo>
                        <a:lnTo>
                          <a:pt x="0" y="0"/>
                        </a:lnTo>
                        <a:lnTo>
                          <a:pt x="13" y="31"/>
                        </a:lnTo>
                        <a:lnTo>
                          <a:pt x="28" y="62"/>
                        </a:lnTo>
                        <a:lnTo>
                          <a:pt x="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1" name="Freeform 33">
                    <a:extLst>
                      <a:ext uri="{FF2B5EF4-FFF2-40B4-BE49-F238E27FC236}">
                        <a16:creationId xmlns:a16="http://schemas.microsoft.com/office/drawing/2014/main" id="{3232FE7D-46F9-4BB8-A680-B45DA439953C}"/>
                      </a:ext>
                    </a:extLst>
                  </p:cNvPr>
                  <p:cNvSpPr>
                    <a:spLocks/>
                  </p:cNvSpPr>
                  <p:nvPr/>
                </p:nvSpPr>
                <p:spPr bwMode="auto">
                  <a:xfrm>
                    <a:off x="3044" y="2088"/>
                    <a:ext cx="165" cy="294"/>
                  </a:xfrm>
                  <a:custGeom>
                    <a:avLst/>
                    <a:gdLst>
                      <a:gd name="T0" fmla="*/ 60 w 328"/>
                      <a:gd name="T1" fmla="*/ 0 h 589"/>
                      <a:gd name="T2" fmla="*/ 60 w 328"/>
                      <a:gd name="T3" fmla="*/ 0 h 589"/>
                      <a:gd name="T4" fmla="*/ 0 w 328"/>
                      <a:gd name="T5" fmla="*/ 8 h 589"/>
                      <a:gd name="T6" fmla="*/ 0 w 328"/>
                      <a:gd name="T7" fmla="*/ 8 h 589"/>
                      <a:gd name="T8" fmla="*/ 14 w 328"/>
                      <a:gd name="T9" fmla="*/ 21 h 589"/>
                      <a:gd name="T10" fmla="*/ 14 w 328"/>
                      <a:gd name="T11" fmla="*/ 21 h 589"/>
                      <a:gd name="T12" fmla="*/ 49 w 328"/>
                      <a:gd name="T13" fmla="*/ 55 h 589"/>
                      <a:gd name="T14" fmla="*/ 81 w 328"/>
                      <a:gd name="T15" fmla="*/ 91 h 589"/>
                      <a:gd name="T16" fmla="*/ 111 w 328"/>
                      <a:gd name="T17" fmla="*/ 128 h 589"/>
                      <a:gd name="T18" fmla="*/ 137 w 328"/>
                      <a:gd name="T19" fmla="*/ 168 h 589"/>
                      <a:gd name="T20" fmla="*/ 162 w 328"/>
                      <a:gd name="T21" fmla="*/ 206 h 589"/>
                      <a:gd name="T22" fmla="*/ 183 w 328"/>
                      <a:gd name="T23" fmla="*/ 246 h 589"/>
                      <a:gd name="T24" fmla="*/ 204 w 328"/>
                      <a:gd name="T25" fmla="*/ 286 h 589"/>
                      <a:gd name="T26" fmla="*/ 221 w 328"/>
                      <a:gd name="T27" fmla="*/ 326 h 589"/>
                      <a:gd name="T28" fmla="*/ 236 w 328"/>
                      <a:gd name="T29" fmla="*/ 365 h 589"/>
                      <a:gd name="T30" fmla="*/ 250 w 328"/>
                      <a:gd name="T31" fmla="*/ 402 h 589"/>
                      <a:gd name="T32" fmla="*/ 261 w 328"/>
                      <a:gd name="T33" fmla="*/ 439 h 589"/>
                      <a:gd name="T34" fmla="*/ 271 w 328"/>
                      <a:gd name="T35" fmla="*/ 474 h 589"/>
                      <a:gd name="T36" fmla="*/ 287 w 328"/>
                      <a:gd name="T37" fmla="*/ 538 h 589"/>
                      <a:gd name="T38" fmla="*/ 296 w 328"/>
                      <a:gd name="T39" fmla="*/ 589 h 589"/>
                      <a:gd name="T40" fmla="*/ 296 w 328"/>
                      <a:gd name="T41" fmla="*/ 589 h 589"/>
                      <a:gd name="T42" fmla="*/ 314 w 328"/>
                      <a:gd name="T43" fmla="*/ 549 h 589"/>
                      <a:gd name="T44" fmla="*/ 328 w 328"/>
                      <a:gd name="T45" fmla="*/ 506 h 589"/>
                      <a:gd name="T46" fmla="*/ 328 w 328"/>
                      <a:gd name="T47" fmla="*/ 506 h 589"/>
                      <a:gd name="T48" fmla="*/ 314 w 328"/>
                      <a:gd name="T49" fmla="*/ 452 h 589"/>
                      <a:gd name="T50" fmla="*/ 296 w 328"/>
                      <a:gd name="T51" fmla="*/ 391 h 589"/>
                      <a:gd name="T52" fmla="*/ 285 w 328"/>
                      <a:gd name="T53" fmla="*/ 359 h 589"/>
                      <a:gd name="T54" fmla="*/ 272 w 328"/>
                      <a:gd name="T55" fmla="*/ 327 h 589"/>
                      <a:gd name="T56" fmla="*/ 260 w 328"/>
                      <a:gd name="T57" fmla="*/ 294 h 589"/>
                      <a:gd name="T58" fmla="*/ 244 w 328"/>
                      <a:gd name="T59" fmla="*/ 260 h 589"/>
                      <a:gd name="T60" fmla="*/ 226 w 328"/>
                      <a:gd name="T61" fmla="*/ 227 h 589"/>
                      <a:gd name="T62" fmla="*/ 209 w 328"/>
                      <a:gd name="T63" fmla="*/ 193 h 589"/>
                      <a:gd name="T64" fmla="*/ 188 w 328"/>
                      <a:gd name="T65" fmla="*/ 158 h 589"/>
                      <a:gd name="T66" fmla="*/ 167 w 328"/>
                      <a:gd name="T67" fmla="*/ 126 h 589"/>
                      <a:gd name="T68" fmla="*/ 143 w 328"/>
                      <a:gd name="T69" fmla="*/ 93 h 589"/>
                      <a:gd name="T70" fmla="*/ 118 w 328"/>
                      <a:gd name="T71" fmla="*/ 61 h 589"/>
                      <a:gd name="T72" fmla="*/ 91 w 328"/>
                      <a:gd name="T73" fmla="*/ 31 h 589"/>
                      <a:gd name="T74" fmla="*/ 60 w 328"/>
                      <a:gd name="T75" fmla="*/ 0 h 589"/>
                      <a:gd name="T76" fmla="*/ 60 w 328"/>
                      <a:gd name="T77"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 h="589">
                        <a:moveTo>
                          <a:pt x="60" y="0"/>
                        </a:moveTo>
                        <a:lnTo>
                          <a:pt x="60" y="0"/>
                        </a:lnTo>
                        <a:lnTo>
                          <a:pt x="0" y="8"/>
                        </a:lnTo>
                        <a:lnTo>
                          <a:pt x="0" y="8"/>
                        </a:lnTo>
                        <a:lnTo>
                          <a:pt x="14" y="21"/>
                        </a:lnTo>
                        <a:lnTo>
                          <a:pt x="14" y="21"/>
                        </a:lnTo>
                        <a:lnTo>
                          <a:pt x="49" y="55"/>
                        </a:lnTo>
                        <a:lnTo>
                          <a:pt x="81" y="91"/>
                        </a:lnTo>
                        <a:lnTo>
                          <a:pt x="111" y="128"/>
                        </a:lnTo>
                        <a:lnTo>
                          <a:pt x="137" y="168"/>
                        </a:lnTo>
                        <a:lnTo>
                          <a:pt x="162" y="206"/>
                        </a:lnTo>
                        <a:lnTo>
                          <a:pt x="183" y="246"/>
                        </a:lnTo>
                        <a:lnTo>
                          <a:pt x="204" y="286"/>
                        </a:lnTo>
                        <a:lnTo>
                          <a:pt x="221" y="326"/>
                        </a:lnTo>
                        <a:lnTo>
                          <a:pt x="236" y="365"/>
                        </a:lnTo>
                        <a:lnTo>
                          <a:pt x="250" y="402"/>
                        </a:lnTo>
                        <a:lnTo>
                          <a:pt x="261" y="439"/>
                        </a:lnTo>
                        <a:lnTo>
                          <a:pt x="271" y="474"/>
                        </a:lnTo>
                        <a:lnTo>
                          <a:pt x="287" y="538"/>
                        </a:lnTo>
                        <a:lnTo>
                          <a:pt x="296" y="589"/>
                        </a:lnTo>
                        <a:lnTo>
                          <a:pt x="296" y="589"/>
                        </a:lnTo>
                        <a:lnTo>
                          <a:pt x="314" y="549"/>
                        </a:lnTo>
                        <a:lnTo>
                          <a:pt x="328" y="506"/>
                        </a:lnTo>
                        <a:lnTo>
                          <a:pt x="328" y="506"/>
                        </a:lnTo>
                        <a:lnTo>
                          <a:pt x="314" y="452"/>
                        </a:lnTo>
                        <a:lnTo>
                          <a:pt x="296" y="391"/>
                        </a:lnTo>
                        <a:lnTo>
                          <a:pt x="285" y="359"/>
                        </a:lnTo>
                        <a:lnTo>
                          <a:pt x="272" y="327"/>
                        </a:lnTo>
                        <a:lnTo>
                          <a:pt x="260" y="294"/>
                        </a:lnTo>
                        <a:lnTo>
                          <a:pt x="244" y="260"/>
                        </a:lnTo>
                        <a:lnTo>
                          <a:pt x="226" y="227"/>
                        </a:lnTo>
                        <a:lnTo>
                          <a:pt x="209" y="193"/>
                        </a:lnTo>
                        <a:lnTo>
                          <a:pt x="188" y="158"/>
                        </a:lnTo>
                        <a:lnTo>
                          <a:pt x="167" y="126"/>
                        </a:lnTo>
                        <a:lnTo>
                          <a:pt x="143" y="93"/>
                        </a:lnTo>
                        <a:lnTo>
                          <a:pt x="118" y="61"/>
                        </a:lnTo>
                        <a:lnTo>
                          <a:pt x="91" y="31"/>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2" name="Freeform 34">
                    <a:extLst>
                      <a:ext uri="{FF2B5EF4-FFF2-40B4-BE49-F238E27FC236}">
                        <a16:creationId xmlns:a16="http://schemas.microsoft.com/office/drawing/2014/main" id="{5F178FED-795E-47E3-977D-5080129E0E5A}"/>
                      </a:ext>
                    </a:extLst>
                  </p:cNvPr>
                  <p:cNvSpPr>
                    <a:spLocks/>
                  </p:cNvSpPr>
                  <p:nvPr/>
                </p:nvSpPr>
                <p:spPr bwMode="auto">
                  <a:xfrm>
                    <a:off x="2740" y="1964"/>
                    <a:ext cx="161" cy="45"/>
                  </a:xfrm>
                  <a:custGeom>
                    <a:avLst/>
                    <a:gdLst>
                      <a:gd name="T0" fmla="*/ 322 w 322"/>
                      <a:gd name="T1" fmla="*/ 49 h 90"/>
                      <a:gd name="T2" fmla="*/ 322 w 322"/>
                      <a:gd name="T3" fmla="*/ 49 h 90"/>
                      <a:gd name="T4" fmla="*/ 287 w 322"/>
                      <a:gd name="T5" fmla="*/ 38 h 90"/>
                      <a:gd name="T6" fmla="*/ 253 w 322"/>
                      <a:gd name="T7" fmla="*/ 30 h 90"/>
                      <a:gd name="T8" fmla="*/ 188 w 322"/>
                      <a:gd name="T9" fmla="*/ 16 h 90"/>
                      <a:gd name="T10" fmla="*/ 129 w 322"/>
                      <a:gd name="T11" fmla="*/ 6 h 90"/>
                      <a:gd name="T12" fmla="*/ 78 w 322"/>
                      <a:gd name="T13" fmla="*/ 0 h 90"/>
                      <a:gd name="T14" fmla="*/ 78 w 322"/>
                      <a:gd name="T15" fmla="*/ 0 h 90"/>
                      <a:gd name="T16" fmla="*/ 38 w 322"/>
                      <a:gd name="T17" fmla="*/ 19 h 90"/>
                      <a:gd name="T18" fmla="*/ 0 w 322"/>
                      <a:gd name="T19" fmla="*/ 41 h 90"/>
                      <a:gd name="T20" fmla="*/ 0 w 322"/>
                      <a:gd name="T21" fmla="*/ 41 h 90"/>
                      <a:gd name="T22" fmla="*/ 51 w 322"/>
                      <a:gd name="T23" fmla="*/ 44 h 90"/>
                      <a:gd name="T24" fmla="*/ 82 w 322"/>
                      <a:gd name="T25" fmla="*/ 47 h 90"/>
                      <a:gd name="T26" fmla="*/ 119 w 322"/>
                      <a:gd name="T27" fmla="*/ 52 h 90"/>
                      <a:gd name="T28" fmla="*/ 159 w 322"/>
                      <a:gd name="T29" fmla="*/ 59 h 90"/>
                      <a:gd name="T30" fmla="*/ 202 w 322"/>
                      <a:gd name="T31" fmla="*/ 67 h 90"/>
                      <a:gd name="T32" fmla="*/ 248 w 322"/>
                      <a:gd name="T33" fmla="*/ 78 h 90"/>
                      <a:gd name="T34" fmla="*/ 295 w 322"/>
                      <a:gd name="T35" fmla="*/ 90 h 90"/>
                      <a:gd name="T36" fmla="*/ 295 w 322"/>
                      <a:gd name="T37" fmla="*/ 90 h 90"/>
                      <a:gd name="T38" fmla="*/ 322 w 322"/>
                      <a:gd name="T39" fmla="*/ 49 h 90"/>
                      <a:gd name="T40" fmla="*/ 322 w 322"/>
                      <a:gd name="T41"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2" h="90">
                        <a:moveTo>
                          <a:pt x="322" y="49"/>
                        </a:moveTo>
                        <a:lnTo>
                          <a:pt x="322" y="49"/>
                        </a:lnTo>
                        <a:lnTo>
                          <a:pt x="287" y="38"/>
                        </a:lnTo>
                        <a:lnTo>
                          <a:pt x="253" y="30"/>
                        </a:lnTo>
                        <a:lnTo>
                          <a:pt x="188" y="16"/>
                        </a:lnTo>
                        <a:lnTo>
                          <a:pt x="129" y="6"/>
                        </a:lnTo>
                        <a:lnTo>
                          <a:pt x="78" y="0"/>
                        </a:lnTo>
                        <a:lnTo>
                          <a:pt x="78" y="0"/>
                        </a:lnTo>
                        <a:lnTo>
                          <a:pt x="38" y="19"/>
                        </a:lnTo>
                        <a:lnTo>
                          <a:pt x="0" y="41"/>
                        </a:lnTo>
                        <a:lnTo>
                          <a:pt x="0" y="41"/>
                        </a:lnTo>
                        <a:lnTo>
                          <a:pt x="51" y="44"/>
                        </a:lnTo>
                        <a:lnTo>
                          <a:pt x="82" y="47"/>
                        </a:lnTo>
                        <a:lnTo>
                          <a:pt x="119" y="52"/>
                        </a:lnTo>
                        <a:lnTo>
                          <a:pt x="159" y="59"/>
                        </a:lnTo>
                        <a:lnTo>
                          <a:pt x="202" y="67"/>
                        </a:lnTo>
                        <a:lnTo>
                          <a:pt x="248" y="78"/>
                        </a:lnTo>
                        <a:lnTo>
                          <a:pt x="295" y="90"/>
                        </a:lnTo>
                        <a:lnTo>
                          <a:pt x="295" y="90"/>
                        </a:lnTo>
                        <a:lnTo>
                          <a:pt x="322" y="49"/>
                        </a:lnTo>
                        <a:lnTo>
                          <a:pt x="3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3" name="Freeform 35">
                    <a:extLst>
                      <a:ext uri="{FF2B5EF4-FFF2-40B4-BE49-F238E27FC236}">
                        <a16:creationId xmlns:a16="http://schemas.microsoft.com/office/drawing/2014/main" id="{C5D8C48E-8F44-4B9E-9E76-C5B46FE12F90}"/>
                      </a:ext>
                    </a:extLst>
                  </p:cNvPr>
                  <p:cNvSpPr>
                    <a:spLocks/>
                  </p:cNvSpPr>
                  <p:nvPr/>
                </p:nvSpPr>
                <p:spPr bwMode="auto">
                  <a:xfrm>
                    <a:off x="2911" y="1996"/>
                    <a:ext cx="140" cy="76"/>
                  </a:xfrm>
                  <a:custGeom>
                    <a:avLst/>
                    <a:gdLst>
                      <a:gd name="T0" fmla="*/ 216 w 279"/>
                      <a:gd name="T1" fmla="*/ 151 h 151"/>
                      <a:gd name="T2" fmla="*/ 216 w 279"/>
                      <a:gd name="T3" fmla="*/ 151 h 151"/>
                      <a:gd name="T4" fmla="*/ 279 w 279"/>
                      <a:gd name="T5" fmla="*/ 140 h 151"/>
                      <a:gd name="T6" fmla="*/ 279 w 279"/>
                      <a:gd name="T7" fmla="*/ 140 h 151"/>
                      <a:gd name="T8" fmla="*/ 249 w 279"/>
                      <a:gd name="T9" fmla="*/ 116 h 151"/>
                      <a:gd name="T10" fmla="*/ 219 w 279"/>
                      <a:gd name="T11" fmla="*/ 96 h 151"/>
                      <a:gd name="T12" fmla="*/ 187 w 279"/>
                      <a:gd name="T13" fmla="*/ 75 h 151"/>
                      <a:gd name="T14" fmla="*/ 155 w 279"/>
                      <a:gd name="T15" fmla="*/ 57 h 151"/>
                      <a:gd name="T16" fmla="*/ 123 w 279"/>
                      <a:gd name="T17" fmla="*/ 41 h 151"/>
                      <a:gd name="T18" fmla="*/ 90 w 279"/>
                      <a:gd name="T19" fmla="*/ 25 h 151"/>
                      <a:gd name="T20" fmla="*/ 58 w 279"/>
                      <a:gd name="T21" fmla="*/ 11 h 151"/>
                      <a:gd name="T22" fmla="*/ 26 w 279"/>
                      <a:gd name="T23" fmla="*/ 0 h 151"/>
                      <a:gd name="T24" fmla="*/ 26 w 279"/>
                      <a:gd name="T25" fmla="*/ 0 h 151"/>
                      <a:gd name="T26" fmla="*/ 0 w 279"/>
                      <a:gd name="T27" fmla="*/ 41 h 151"/>
                      <a:gd name="T28" fmla="*/ 0 w 279"/>
                      <a:gd name="T29" fmla="*/ 41 h 151"/>
                      <a:gd name="T30" fmla="*/ 55 w 279"/>
                      <a:gd name="T31" fmla="*/ 62 h 151"/>
                      <a:gd name="T32" fmla="*/ 82 w 279"/>
                      <a:gd name="T33" fmla="*/ 73 h 151"/>
                      <a:gd name="T34" fmla="*/ 109 w 279"/>
                      <a:gd name="T35" fmla="*/ 88 h 151"/>
                      <a:gd name="T36" fmla="*/ 136 w 279"/>
                      <a:gd name="T37" fmla="*/ 102 h 151"/>
                      <a:gd name="T38" fmla="*/ 163 w 279"/>
                      <a:gd name="T39" fmla="*/ 116 h 151"/>
                      <a:gd name="T40" fmla="*/ 190 w 279"/>
                      <a:gd name="T41" fmla="*/ 132 h 151"/>
                      <a:gd name="T42" fmla="*/ 216 w 279"/>
                      <a:gd name="T43" fmla="*/ 151 h 151"/>
                      <a:gd name="T44" fmla="*/ 216 w 279"/>
                      <a:gd name="T4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9" h="151">
                        <a:moveTo>
                          <a:pt x="216" y="151"/>
                        </a:moveTo>
                        <a:lnTo>
                          <a:pt x="216" y="151"/>
                        </a:lnTo>
                        <a:lnTo>
                          <a:pt x="279" y="140"/>
                        </a:lnTo>
                        <a:lnTo>
                          <a:pt x="279" y="140"/>
                        </a:lnTo>
                        <a:lnTo>
                          <a:pt x="249" y="116"/>
                        </a:lnTo>
                        <a:lnTo>
                          <a:pt x="219" y="96"/>
                        </a:lnTo>
                        <a:lnTo>
                          <a:pt x="187" y="75"/>
                        </a:lnTo>
                        <a:lnTo>
                          <a:pt x="155" y="57"/>
                        </a:lnTo>
                        <a:lnTo>
                          <a:pt x="123" y="41"/>
                        </a:lnTo>
                        <a:lnTo>
                          <a:pt x="90" y="25"/>
                        </a:lnTo>
                        <a:lnTo>
                          <a:pt x="58" y="11"/>
                        </a:lnTo>
                        <a:lnTo>
                          <a:pt x="26" y="0"/>
                        </a:lnTo>
                        <a:lnTo>
                          <a:pt x="26" y="0"/>
                        </a:lnTo>
                        <a:lnTo>
                          <a:pt x="0" y="41"/>
                        </a:lnTo>
                        <a:lnTo>
                          <a:pt x="0" y="41"/>
                        </a:lnTo>
                        <a:lnTo>
                          <a:pt x="55" y="62"/>
                        </a:lnTo>
                        <a:lnTo>
                          <a:pt x="82" y="73"/>
                        </a:lnTo>
                        <a:lnTo>
                          <a:pt x="109" y="88"/>
                        </a:lnTo>
                        <a:lnTo>
                          <a:pt x="136" y="102"/>
                        </a:lnTo>
                        <a:lnTo>
                          <a:pt x="163" y="116"/>
                        </a:lnTo>
                        <a:lnTo>
                          <a:pt x="190" y="132"/>
                        </a:lnTo>
                        <a:lnTo>
                          <a:pt x="216" y="151"/>
                        </a:lnTo>
                        <a:lnTo>
                          <a:pt x="216"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4" name="Freeform 36">
                    <a:extLst>
                      <a:ext uri="{FF2B5EF4-FFF2-40B4-BE49-F238E27FC236}">
                        <a16:creationId xmlns:a16="http://schemas.microsoft.com/office/drawing/2014/main" id="{7E05B55F-0A8D-4141-8C6C-82547AB174AA}"/>
                      </a:ext>
                    </a:extLst>
                  </p:cNvPr>
                  <p:cNvSpPr>
                    <a:spLocks/>
                  </p:cNvSpPr>
                  <p:nvPr/>
                </p:nvSpPr>
                <p:spPr bwMode="auto">
                  <a:xfrm>
                    <a:off x="3019" y="2067"/>
                    <a:ext cx="56" cy="25"/>
                  </a:xfrm>
                  <a:custGeom>
                    <a:avLst/>
                    <a:gdLst>
                      <a:gd name="T0" fmla="*/ 63 w 111"/>
                      <a:gd name="T1" fmla="*/ 0 h 51"/>
                      <a:gd name="T2" fmla="*/ 63 w 111"/>
                      <a:gd name="T3" fmla="*/ 0 h 51"/>
                      <a:gd name="T4" fmla="*/ 0 w 111"/>
                      <a:gd name="T5" fmla="*/ 11 h 51"/>
                      <a:gd name="T6" fmla="*/ 0 w 111"/>
                      <a:gd name="T7" fmla="*/ 11 h 51"/>
                      <a:gd name="T8" fmla="*/ 25 w 111"/>
                      <a:gd name="T9" fmla="*/ 31 h 51"/>
                      <a:gd name="T10" fmla="*/ 51 w 111"/>
                      <a:gd name="T11" fmla="*/ 51 h 51"/>
                      <a:gd name="T12" fmla="*/ 51 w 111"/>
                      <a:gd name="T13" fmla="*/ 51 h 51"/>
                      <a:gd name="T14" fmla="*/ 111 w 111"/>
                      <a:gd name="T15" fmla="*/ 43 h 51"/>
                      <a:gd name="T16" fmla="*/ 111 w 111"/>
                      <a:gd name="T17" fmla="*/ 43 h 51"/>
                      <a:gd name="T18" fmla="*/ 97 w 111"/>
                      <a:gd name="T19" fmla="*/ 29 h 51"/>
                      <a:gd name="T20" fmla="*/ 97 w 111"/>
                      <a:gd name="T21" fmla="*/ 29 h 51"/>
                      <a:gd name="T22" fmla="*/ 63 w 111"/>
                      <a:gd name="T23" fmla="*/ 0 h 51"/>
                      <a:gd name="T24" fmla="*/ 63 w 11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1">
                        <a:moveTo>
                          <a:pt x="63" y="0"/>
                        </a:moveTo>
                        <a:lnTo>
                          <a:pt x="63" y="0"/>
                        </a:lnTo>
                        <a:lnTo>
                          <a:pt x="0" y="11"/>
                        </a:lnTo>
                        <a:lnTo>
                          <a:pt x="0" y="11"/>
                        </a:lnTo>
                        <a:lnTo>
                          <a:pt x="25" y="31"/>
                        </a:lnTo>
                        <a:lnTo>
                          <a:pt x="51" y="51"/>
                        </a:lnTo>
                        <a:lnTo>
                          <a:pt x="51" y="51"/>
                        </a:lnTo>
                        <a:lnTo>
                          <a:pt x="111" y="43"/>
                        </a:lnTo>
                        <a:lnTo>
                          <a:pt x="111" y="43"/>
                        </a:lnTo>
                        <a:lnTo>
                          <a:pt x="97" y="29"/>
                        </a:lnTo>
                        <a:lnTo>
                          <a:pt x="97" y="29"/>
                        </a:lnTo>
                        <a:lnTo>
                          <a:pt x="63" y="0"/>
                        </a:ln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595" name="Freeform 37">
                    <a:extLst>
                      <a:ext uri="{FF2B5EF4-FFF2-40B4-BE49-F238E27FC236}">
                        <a16:creationId xmlns:a16="http://schemas.microsoft.com/office/drawing/2014/main" id="{579BE1FA-890F-4FBC-8F50-B739450D46C5}"/>
                      </a:ext>
                    </a:extLst>
                  </p:cNvPr>
                  <p:cNvSpPr>
                    <a:spLocks/>
                  </p:cNvSpPr>
                  <p:nvPr/>
                </p:nvSpPr>
                <p:spPr bwMode="auto">
                  <a:xfrm>
                    <a:off x="2887" y="1989"/>
                    <a:ext cx="37" cy="28"/>
                  </a:xfrm>
                  <a:custGeom>
                    <a:avLst/>
                    <a:gdLst>
                      <a:gd name="T0" fmla="*/ 73 w 73"/>
                      <a:gd name="T1" fmla="*/ 16 h 57"/>
                      <a:gd name="T2" fmla="*/ 73 w 73"/>
                      <a:gd name="T3" fmla="*/ 16 h 57"/>
                      <a:gd name="T4" fmla="*/ 27 w 73"/>
                      <a:gd name="T5" fmla="*/ 0 h 57"/>
                      <a:gd name="T6" fmla="*/ 27 w 73"/>
                      <a:gd name="T7" fmla="*/ 0 h 57"/>
                      <a:gd name="T8" fmla="*/ 0 w 73"/>
                      <a:gd name="T9" fmla="*/ 41 h 57"/>
                      <a:gd name="T10" fmla="*/ 0 w 73"/>
                      <a:gd name="T11" fmla="*/ 41 h 57"/>
                      <a:gd name="T12" fmla="*/ 47 w 73"/>
                      <a:gd name="T13" fmla="*/ 57 h 57"/>
                      <a:gd name="T14" fmla="*/ 47 w 73"/>
                      <a:gd name="T15" fmla="*/ 57 h 57"/>
                      <a:gd name="T16" fmla="*/ 73 w 73"/>
                      <a:gd name="T17" fmla="*/ 16 h 57"/>
                      <a:gd name="T18" fmla="*/ 73 w 73"/>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7">
                        <a:moveTo>
                          <a:pt x="73" y="16"/>
                        </a:moveTo>
                        <a:lnTo>
                          <a:pt x="73" y="16"/>
                        </a:lnTo>
                        <a:lnTo>
                          <a:pt x="27" y="0"/>
                        </a:lnTo>
                        <a:lnTo>
                          <a:pt x="27" y="0"/>
                        </a:lnTo>
                        <a:lnTo>
                          <a:pt x="0" y="41"/>
                        </a:lnTo>
                        <a:lnTo>
                          <a:pt x="0" y="41"/>
                        </a:lnTo>
                        <a:lnTo>
                          <a:pt x="47" y="57"/>
                        </a:lnTo>
                        <a:lnTo>
                          <a:pt x="47" y="57"/>
                        </a:lnTo>
                        <a:lnTo>
                          <a:pt x="73" y="16"/>
                        </a:lnTo>
                        <a:lnTo>
                          <a:pt x="7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569" name="Freeform 6">
                  <a:extLst>
                    <a:ext uri="{FF2B5EF4-FFF2-40B4-BE49-F238E27FC236}">
                      <a16:creationId xmlns:a16="http://schemas.microsoft.com/office/drawing/2014/main" id="{5B6DCF75-9CB2-4CCC-AE43-A67DBEE3B513}"/>
                    </a:ext>
                  </a:extLst>
                </p:cNvPr>
                <p:cNvSpPr>
                  <a:spLocks noEditPoints="1"/>
                </p:cNvSpPr>
                <p:nvPr/>
              </p:nvSpPr>
              <p:spPr bwMode="auto">
                <a:xfrm>
                  <a:off x="7710459" y="3446855"/>
                  <a:ext cx="329518" cy="318074"/>
                </a:xfrm>
                <a:custGeom>
                  <a:avLst/>
                  <a:gdLst>
                    <a:gd name="T0" fmla="*/ 360 w 465"/>
                    <a:gd name="T1" fmla="*/ 248 h 448"/>
                    <a:gd name="T2" fmla="*/ 281 w 465"/>
                    <a:gd name="T3" fmla="*/ 281 h 448"/>
                    <a:gd name="T4" fmla="*/ 199 w 465"/>
                    <a:gd name="T5" fmla="*/ 248 h 448"/>
                    <a:gd name="T6" fmla="*/ 199 w 465"/>
                    <a:gd name="T7" fmla="*/ 87 h 448"/>
                    <a:gd name="T8" fmla="*/ 281 w 465"/>
                    <a:gd name="T9" fmla="*/ 53 h 448"/>
                    <a:gd name="T10" fmla="*/ 360 w 465"/>
                    <a:gd name="T11" fmla="*/ 87 h 448"/>
                    <a:gd name="T12" fmla="*/ 394 w 465"/>
                    <a:gd name="T13" fmla="*/ 168 h 448"/>
                    <a:gd name="T14" fmla="*/ 360 w 465"/>
                    <a:gd name="T15" fmla="*/ 248 h 448"/>
                    <a:gd name="T16" fmla="*/ 398 w 465"/>
                    <a:gd name="T17" fmla="*/ 49 h 448"/>
                    <a:gd name="T18" fmla="*/ 281 w 465"/>
                    <a:gd name="T19" fmla="*/ 0 h 448"/>
                    <a:gd name="T20" fmla="*/ 160 w 465"/>
                    <a:gd name="T21" fmla="*/ 49 h 448"/>
                    <a:gd name="T22" fmla="*/ 137 w 465"/>
                    <a:gd name="T23" fmla="*/ 257 h 448"/>
                    <a:gd name="T24" fmla="*/ 11 w 465"/>
                    <a:gd name="T25" fmla="*/ 385 h 448"/>
                    <a:gd name="T26" fmla="*/ 11 w 465"/>
                    <a:gd name="T27" fmla="*/ 423 h 448"/>
                    <a:gd name="T28" fmla="*/ 25 w 465"/>
                    <a:gd name="T29" fmla="*/ 437 h 448"/>
                    <a:gd name="T30" fmla="*/ 63 w 465"/>
                    <a:gd name="T31" fmla="*/ 437 h 448"/>
                    <a:gd name="T32" fmla="*/ 191 w 465"/>
                    <a:gd name="T33" fmla="*/ 310 h 448"/>
                    <a:gd name="T34" fmla="*/ 281 w 465"/>
                    <a:gd name="T35" fmla="*/ 335 h 448"/>
                    <a:gd name="T36" fmla="*/ 398 w 465"/>
                    <a:gd name="T37" fmla="*/ 287 h 448"/>
                    <a:gd name="T38" fmla="*/ 398 w 465"/>
                    <a:gd name="T39" fmla="*/ 4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 h="448">
                      <a:moveTo>
                        <a:pt x="360" y="248"/>
                      </a:moveTo>
                      <a:cubicBezTo>
                        <a:pt x="339" y="269"/>
                        <a:pt x="310" y="281"/>
                        <a:pt x="281" y="281"/>
                      </a:cubicBezTo>
                      <a:cubicBezTo>
                        <a:pt x="250" y="281"/>
                        <a:pt x="221" y="269"/>
                        <a:pt x="199" y="248"/>
                      </a:cubicBezTo>
                      <a:cubicBezTo>
                        <a:pt x="155" y="203"/>
                        <a:pt x="155" y="131"/>
                        <a:pt x="199" y="87"/>
                      </a:cubicBezTo>
                      <a:cubicBezTo>
                        <a:pt x="221" y="65"/>
                        <a:pt x="250" y="53"/>
                        <a:pt x="281" y="53"/>
                      </a:cubicBezTo>
                      <a:cubicBezTo>
                        <a:pt x="310" y="53"/>
                        <a:pt x="339" y="65"/>
                        <a:pt x="360" y="87"/>
                      </a:cubicBezTo>
                      <a:cubicBezTo>
                        <a:pt x="382" y="108"/>
                        <a:pt x="394" y="137"/>
                        <a:pt x="394" y="168"/>
                      </a:cubicBezTo>
                      <a:cubicBezTo>
                        <a:pt x="394" y="197"/>
                        <a:pt x="382" y="226"/>
                        <a:pt x="360" y="248"/>
                      </a:cubicBezTo>
                      <a:close/>
                      <a:moveTo>
                        <a:pt x="398" y="49"/>
                      </a:moveTo>
                      <a:cubicBezTo>
                        <a:pt x="365" y="16"/>
                        <a:pt x="323" y="0"/>
                        <a:pt x="281" y="0"/>
                      </a:cubicBezTo>
                      <a:cubicBezTo>
                        <a:pt x="238" y="0"/>
                        <a:pt x="194" y="16"/>
                        <a:pt x="160" y="49"/>
                      </a:cubicBezTo>
                      <a:cubicBezTo>
                        <a:pt x="104" y="106"/>
                        <a:pt x="98" y="192"/>
                        <a:pt x="137" y="257"/>
                      </a:cubicBezTo>
                      <a:cubicBezTo>
                        <a:pt x="137" y="257"/>
                        <a:pt x="137" y="257"/>
                        <a:pt x="11" y="385"/>
                      </a:cubicBezTo>
                      <a:cubicBezTo>
                        <a:pt x="0" y="394"/>
                        <a:pt x="0" y="412"/>
                        <a:pt x="11" y="423"/>
                      </a:cubicBezTo>
                      <a:cubicBezTo>
                        <a:pt x="11" y="423"/>
                        <a:pt x="11" y="423"/>
                        <a:pt x="25" y="437"/>
                      </a:cubicBezTo>
                      <a:cubicBezTo>
                        <a:pt x="36" y="448"/>
                        <a:pt x="54" y="448"/>
                        <a:pt x="63" y="437"/>
                      </a:cubicBezTo>
                      <a:cubicBezTo>
                        <a:pt x="63" y="437"/>
                        <a:pt x="63" y="437"/>
                        <a:pt x="191" y="310"/>
                      </a:cubicBezTo>
                      <a:cubicBezTo>
                        <a:pt x="219" y="327"/>
                        <a:pt x="249" y="335"/>
                        <a:pt x="281" y="335"/>
                      </a:cubicBezTo>
                      <a:cubicBezTo>
                        <a:pt x="323" y="335"/>
                        <a:pt x="365" y="319"/>
                        <a:pt x="398" y="287"/>
                      </a:cubicBezTo>
                      <a:cubicBezTo>
                        <a:pt x="465" y="221"/>
                        <a:pt x="465" y="114"/>
                        <a:pt x="398" y="49"/>
                      </a:cubicBezTo>
                      <a:close/>
                    </a:path>
                  </a:pathLst>
                </a:custGeom>
                <a:solidFill>
                  <a:srgbClr val="00BCE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82828">
                        <a:lumMod val="75000"/>
                        <a:lumOff val="25000"/>
                      </a:srgbClr>
                    </a:solidFill>
                    <a:effectLst/>
                    <a:uLnTx/>
                    <a:uFillTx/>
                    <a:latin typeface="CiscoSansTT ExtraLight" panose="020B0303020201020303" pitchFamily="34" charset="0"/>
                    <a:ea typeface="ＭＳ Ｐゴシック" charset="0"/>
                    <a:cs typeface="CiscoSansTT ExtraLight" panose="020B0303020201020303" pitchFamily="34" charset="0"/>
                  </a:endParaRPr>
                </a:p>
              </p:txBody>
            </p:sp>
          </p:grpSp>
        </p:grpSp>
        <p:sp>
          <p:nvSpPr>
            <p:cNvPr id="564" name="Rounded Rectangle 114">
              <a:extLst>
                <a:ext uri="{FF2B5EF4-FFF2-40B4-BE49-F238E27FC236}">
                  <a16:creationId xmlns:a16="http://schemas.microsoft.com/office/drawing/2014/main" id="{468FD4CE-D153-4E3B-A891-4C578BF5ABD5}"/>
                </a:ext>
              </a:extLst>
            </p:cNvPr>
            <p:cNvSpPr/>
            <p:nvPr/>
          </p:nvSpPr>
          <p:spPr>
            <a:xfrm>
              <a:off x="7353916" y="2388999"/>
              <a:ext cx="1277919" cy="612993"/>
            </a:xfrm>
            <a:prstGeom prst="roundRect">
              <a:avLst>
                <a:gd name="adj" fmla="val 50000"/>
              </a:avLst>
            </a:prstGeom>
            <a:noFill/>
            <a:ln w="12700" cap="rnd" cmpd="sng" algn="ctr">
              <a:solidFill>
                <a:schemeClr val="bg1"/>
              </a:solidFill>
              <a:prstDash val="dash"/>
              <a:headEnd type="none" w="med" len="med"/>
              <a:tailEnd type="none" w="lg" len="lg"/>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lumMod val="75000"/>
                    <a:lumOff val="25000"/>
                  </a:srgbClr>
                </a:solidFill>
                <a:effectLst/>
                <a:uLnTx/>
                <a:uFillTx/>
                <a:latin typeface="CiscoSansTT ExtraLight"/>
                <a:ea typeface="+mn-ea"/>
                <a:cs typeface="+mn-cs"/>
              </a:endParaRPr>
            </a:p>
          </p:txBody>
        </p:sp>
      </p:grpSp>
      <p:grpSp>
        <p:nvGrpSpPr>
          <p:cNvPr id="600" name="Group 599">
            <a:extLst>
              <a:ext uri="{FF2B5EF4-FFF2-40B4-BE49-F238E27FC236}">
                <a16:creationId xmlns:a16="http://schemas.microsoft.com/office/drawing/2014/main" id="{90E44C3B-1557-4368-8B37-A85912187E22}"/>
              </a:ext>
            </a:extLst>
          </p:cNvPr>
          <p:cNvGrpSpPr/>
          <p:nvPr/>
        </p:nvGrpSpPr>
        <p:grpSpPr>
          <a:xfrm>
            <a:off x="2837294" y="3368292"/>
            <a:ext cx="2780121" cy="1715809"/>
            <a:chOff x="2127970" y="2526218"/>
            <a:chExt cx="2085091" cy="1286857"/>
          </a:xfrm>
        </p:grpSpPr>
        <p:sp>
          <p:nvSpPr>
            <p:cNvPr id="601" name="TextBox 600">
              <a:extLst>
                <a:ext uri="{FF2B5EF4-FFF2-40B4-BE49-F238E27FC236}">
                  <a16:creationId xmlns:a16="http://schemas.microsoft.com/office/drawing/2014/main" id="{81C188F1-F495-4213-8A18-FE8D0520A32F}"/>
                </a:ext>
              </a:extLst>
            </p:cNvPr>
            <p:cNvSpPr txBox="1"/>
            <p:nvPr/>
          </p:nvSpPr>
          <p:spPr>
            <a:xfrm>
              <a:off x="2127970" y="3240017"/>
              <a:ext cx="700261" cy="315567"/>
            </a:xfrm>
            <a:prstGeom prst="rect">
              <a:avLst/>
            </a:prstGeom>
            <a:noFill/>
          </p:spPr>
          <p:txBody>
            <a:bodyPr wrap="square" rtlCol="0">
              <a:spAutoFit/>
            </a:bodyPr>
            <a:lstStyle/>
            <a:p>
              <a:pPr marL="0" marR="0" lvl="0" indent="0" algn="r" defTabSz="609585" eaLnBrk="1" fontAlgn="base" latinLnBrk="0" hangingPunct="1">
                <a:lnSpc>
                  <a:spcPct val="100000"/>
                </a:lnSpc>
                <a:spcBef>
                  <a:spcPct val="0"/>
                </a:spcBef>
                <a:spcAft>
                  <a:spcPct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UDP Director</a:t>
              </a:r>
            </a:p>
          </p:txBody>
        </p:sp>
        <p:sp>
          <p:nvSpPr>
            <p:cNvPr id="602" name="TextBox 601">
              <a:extLst>
                <a:ext uri="{FF2B5EF4-FFF2-40B4-BE49-F238E27FC236}">
                  <a16:creationId xmlns:a16="http://schemas.microsoft.com/office/drawing/2014/main" id="{6E9B3602-103D-4FDA-BF92-D9D54B54AE2A}"/>
                </a:ext>
              </a:extLst>
            </p:cNvPr>
            <p:cNvSpPr txBox="1"/>
            <p:nvPr/>
          </p:nvSpPr>
          <p:spPr>
            <a:xfrm>
              <a:off x="3132138" y="2526218"/>
              <a:ext cx="1080923" cy="315567"/>
            </a:xfrm>
            <a:prstGeom prst="rect">
              <a:avLst/>
            </a:prstGeom>
            <a:noFill/>
          </p:spPr>
          <p:txBody>
            <a:bodyPr wrap="square" rtlCol="0">
              <a:spAutoFit/>
            </a:bodyPr>
            <a:lstStyle/>
            <a:p>
              <a:pPr marL="0" marR="0" lvl="0" indent="0" defTabSz="609585" eaLnBrk="1" fontAlgn="base" latinLnBrk="0" hangingPunct="1">
                <a:lnSpc>
                  <a:spcPct val="100000"/>
                </a:lnSpc>
                <a:spcBef>
                  <a:spcPct val="0"/>
                </a:spcBef>
                <a:spcAft>
                  <a:spcPct val="0"/>
                </a:spcAft>
                <a:buClrTx/>
                <a:buSzTx/>
                <a:buFontTx/>
                <a:buNone/>
                <a:tabLst/>
                <a:defRPr/>
              </a:pPr>
              <a:r>
                <a:rPr kumimoji="0" lang="en-US" sz="1067" b="0" i="0" u="none" strike="noStrike" kern="0" cap="none" spc="0" normalizeH="0" baseline="0" noProof="0" dirty="0">
                  <a:ln>
                    <a:noFill/>
                  </a:ln>
                  <a:solidFill>
                    <a:srgbClr val="FBAB18">
                      <a:lumMod val="75000"/>
                    </a:srgbClr>
                  </a:solidFill>
                  <a:effectLst/>
                  <a:uLnTx/>
                  <a:uFillTx/>
                  <a:latin typeface="CiscoSansTT ExtraLight" panose="020B0303020201020303" pitchFamily="34" charset="0"/>
                  <a:ea typeface="Arial" charset="0"/>
                  <a:cs typeface="CiscoSansTT ExtraLight" panose="020B0303020201020303" pitchFamily="34" charset="0"/>
                </a:rPr>
                <a:t>Other Traffic Analysis Software</a:t>
              </a:r>
            </a:p>
          </p:txBody>
        </p:sp>
        <p:grpSp>
          <p:nvGrpSpPr>
            <p:cNvPr id="603" name="Group 602">
              <a:extLst>
                <a:ext uri="{FF2B5EF4-FFF2-40B4-BE49-F238E27FC236}">
                  <a16:creationId xmlns:a16="http://schemas.microsoft.com/office/drawing/2014/main" id="{7D4BC20D-17BF-487E-8782-BD2E6B225513}"/>
                </a:ext>
              </a:extLst>
            </p:cNvPr>
            <p:cNvGrpSpPr>
              <a:grpSpLocks noChangeAspect="1"/>
            </p:cNvGrpSpPr>
            <p:nvPr/>
          </p:nvGrpSpPr>
          <p:grpSpPr>
            <a:xfrm>
              <a:off x="2889296" y="2558313"/>
              <a:ext cx="274320" cy="274365"/>
              <a:chOff x="2456532" y="3429120"/>
              <a:chExt cx="548550" cy="548640"/>
            </a:xfrm>
          </p:grpSpPr>
          <p:grpSp>
            <p:nvGrpSpPr>
              <p:cNvPr id="618" name="Group 617">
                <a:extLst>
                  <a:ext uri="{FF2B5EF4-FFF2-40B4-BE49-F238E27FC236}">
                    <a16:creationId xmlns:a16="http://schemas.microsoft.com/office/drawing/2014/main" id="{30A1699B-8652-41ED-8804-15B3D2CBCD30}"/>
                  </a:ext>
                </a:extLst>
              </p:cNvPr>
              <p:cNvGrpSpPr>
                <a:grpSpLocks noChangeAspect="1"/>
              </p:cNvGrpSpPr>
              <p:nvPr/>
            </p:nvGrpSpPr>
            <p:grpSpPr>
              <a:xfrm>
                <a:off x="2456532" y="3429120"/>
                <a:ext cx="548550" cy="548640"/>
                <a:chOff x="4802809" y="244489"/>
                <a:chExt cx="1188533" cy="1188720"/>
              </a:xfrm>
            </p:grpSpPr>
            <p:sp>
              <p:nvSpPr>
                <p:cNvPr id="622" name="Oval 621">
                  <a:extLst>
                    <a:ext uri="{FF2B5EF4-FFF2-40B4-BE49-F238E27FC236}">
                      <a16:creationId xmlns:a16="http://schemas.microsoft.com/office/drawing/2014/main" id="{245BFDED-EAEC-40A6-9B30-0BC8215C5651}"/>
                    </a:ext>
                  </a:extLst>
                </p:cNvPr>
                <p:cNvSpPr/>
                <p:nvPr/>
              </p:nvSpPr>
              <p:spPr>
                <a:xfrm>
                  <a:off x="4802809" y="244489"/>
                  <a:ext cx="1188533" cy="1188720"/>
                </a:xfrm>
                <a:prstGeom prst="ellipse">
                  <a:avLst/>
                </a:prstGeom>
                <a:solidFill>
                  <a:srgbClr val="FBAB18"/>
                </a:solidFill>
                <a:ln w="25400" cap="flat" cmpd="sng" algn="ctr">
                  <a:noFill/>
                  <a:prstDash val="solid"/>
                </a:ln>
                <a:effectLst/>
              </p:spPr>
              <p:txBody>
                <a:bodyPr rot="0" spcFirstLastPara="0" vertOverflow="overflow" horzOverflow="overflow" vert="horz" wrap="square" lIns="609600" tIns="60960" rIns="609600" bIns="60960" numCol="1" spcCol="0" rtlCol="0" fromWordArt="0" anchor="ctr" anchorCtr="1" forceAA="0" compatLnSpc="1">
                  <a:prstTxWarp prst="textNoShape">
                    <a:avLst/>
                  </a:prstTxWarp>
                  <a:noAutofit/>
                </a:bodyPr>
                <a:lstStyle/>
                <a:p>
                  <a:pPr marL="0" marR="0" lvl="0" indent="0" algn="ctr" defTabSz="914394"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charset="0"/>
                    <a:ea typeface="ＭＳ Ｐゴシック" charset="0"/>
                  </a:endParaRPr>
                </a:p>
              </p:txBody>
            </p:sp>
            <p:grpSp>
              <p:nvGrpSpPr>
                <p:cNvPr id="623" name="Group 221">
                  <a:extLst>
                    <a:ext uri="{FF2B5EF4-FFF2-40B4-BE49-F238E27FC236}">
                      <a16:creationId xmlns:a16="http://schemas.microsoft.com/office/drawing/2014/main" id="{2D6559F6-AB98-4893-BB8E-52C2977EB0B7}"/>
                    </a:ext>
                  </a:extLst>
                </p:cNvPr>
                <p:cNvGrpSpPr>
                  <a:grpSpLocks noChangeAspect="1"/>
                </p:cNvGrpSpPr>
                <p:nvPr/>
              </p:nvGrpSpPr>
              <p:grpSpPr bwMode="auto">
                <a:xfrm>
                  <a:off x="4937229" y="575210"/>
                  <a:ext cx="919693" cy="527277"/>
                  <a:chOff x="2049" y="1143"/>
                  <a:chExt cx="1664" cy="954"/>
                </a:xfrm>
                <a:solidFill>
                  <a:srgbClr val="005073"/>
                </a:solidFill>
              </p:grpSpPr>
              <p:sp>
                <p:nvSpPr>
                  <p:cNvPr id="624" name="Freeform 222">
                    <a:extLst>
                      <a:ext uri="{FF2B5EF4-FFF2-40B4-BE49-F238E27FC236}">
                        <a16:creationId xmlns:a16="http://schemas.microsoft.com/office/drawing/2014/main" id="{B426B072-D6FA-4A9E-83D9-5008943CCCBB}"/>
                      </a:ext>
                    </a:extLst>
                  </p:cNvPr>
                  <p:cNvSpPr>
                    <a:spLocks/>
                  </p:cNvSpPr>
                  <p:nvPr/>
                </p:nvSpPr>
                <p:spPr bwMode="auto">
                  <a:xfrm>
                    <a:off x="2049" y="202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625" name="Freeform 223">
                    <a:extLst>
                      <a:ext uri="{FF2B5EF4-FFF2-40B4-BE49-F238E27FC236}">
                        <a16:creationId xmlns:a16="http://schemas.microsoft.com/office/drawing/2014/main" id="{77C82DE4-66D9-491E-8720-1E9873243930}"/>
                      </a:ext>
                    </a:extLst>
                  </p:cNvPr>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rgbClr val="FBAB18">
                      <a:lumMod val="75000"/>
                    </a:srgbClr>
                  </a:solidFill>
                  <a:ln w="9525">
                    <a:noFill/>
                    <a:round/>
                    <a:headEnd/>
                    <a:tailEnd/>
                  </a:ln>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626" name="Freeform 224">
                    <a:extLst>
                      <a:ext uri="{FF2B5EF4-FFF2-40B4-BE49-F238E27FC236}">
                        <a16:creationId xmlns:a16="http://schemas.microsoft.com/office/drawing/2014/main" id="{412141A6-08A7-4A06-8A4C-4C77020192C1}"/>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grpSp>
          </p:grpSp>
          <p:sp>
            <p:nvSpPr>
              <p:cNvPr id="619" name="Freeform 23">
                <a:extLst>
                  <a:ext uri="{FF2B5EF4-FFF2-40B4-BE49-F238E27FC236}">
                    <a16:creationId xmlns:a16="http://schemas.microsoft.com/office/drawing/2014/main" id="{3701FBF2-451F-40E2-A254-6CD0F0467C73}"/>
                  </a:ext>
                </a:extLst>
              </p:cNvPr>
              <p:cNvSpPr>
                <a:spLocks/>
              </p:cNvSpPr>
              <p:nvPr/>
            </p:nvSpPr>
            <p:spPr bwMode="auto">
              <a:xfrm>
                <a:off x="2620654" y="3620152"/>
                <a:ext cx="137240" cy="28592"/>
              </a:xfrm>
              <a:custGeom>
                <a:avLst/>
                <a:gdLst>
                  <a:gd name="T0" fmla="*/ 172 w 192"/>
                  <a:gd name="T1" fmla="*/ 40 h 40"/>
                  <a:gd name="T2" fmla="*/ 20 w 192"/>
                  <a:gd name="T3" fmla="*/ 40 h 40"/>
                  <a:gd name="T4" fmla="*/ 0 w 192"/>
                  <a:gd name="T5" fmla="*/ 20 h 40"/>
                  <a:gd name="T6" fmla="*/ 20 w 192"/>
                  <a:gd name="T7" fmla="*/ 0 h 40"/>
                  <a:gd name="T8" fmla="*/ 172 w 192"/>
                  <a:gd name="T9" fmla="*/ 0 h 40"/>
                  <a:gd name="T10" fmla="*/ 192 w 192"/>
                  <a:gd name="T11" fmla="*/ 20 h 40"/>
                  <a:gd name="T12" fmla="*/ 172 w 19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92" h="40">
                    <a:moveTo>
                      <a:pt x="172" y="40"/>
                    </a:moveTo>
                    <a:cubicBezTo>
                      <a:pt x="20" y="40"/>
                      <a:pt x="20" y="40"/>
                      <a:pt x="20" y="40"/>
                    </a:cubicBezTo>
                    <a:cubicBezTo>
                      <a:pt x="9" y="40"/>
                      <a:pt x="0" y="31"/>
                      <a:pt x="0" y="20"/>
                    </a:cubicBezTo>
                    <a:cubicBezTo>
                      <a:pt x="0" y="9"/>
                      <a:pt x="9" y="0"/>
                      <a:pt x="20" y="0"/>
                    </a:cubicBezTo>
                    <a:cubicBezTo>
                      <a:pt x="172" y="0"/>
                      <a:pt x="172" y="0"/>
                      <a:pt x="172" y="0"/>
                    </a:cubicBezTo>
                    <a:cubicBezTo>
                      <a:pt x="183" y="0"/>
                      <a:pt x="192" y="9"/>
                      <a:pt x="192" y="20"/>
                    </a:cubicBezTo>
                    <a:cubicBezTo>
                      <a:pt x="192" y="31"/>
                      <a:pt x="183" y="40"/>
                      <a:pt x="172"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620" name="Freeform 24">
                <a:extLst>
                  <a:ext uri="{FF2B5EF4-FFF2-40B4-BE49-F238E27FC236}">
                    <a16:creationId xmlns:a16="http://schemas.microsoft.com/office/drawing/2014/main" id="{313A2889-19FD-4032-BFE5-7164836FB1EC}"/>
                  </a:ext>
                </a:extLst>
              </p:cNvPr>
              <p:cNvSpPr>
                <a:spLocks/>
              </p:cNvSpPr>
              <p:nvPr/>
            </p:nvSpPr>
            <p:spPr bwMode="auto">
              <a:xfrm>
                <a:off x="2620654" y="3673115"/>
                <a:ext cx="220306" cy="28592"/>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621" name="Freeform 25">
                <a:extLst>
                  <a:ext uri="{FF2B5EF4-FFF2-40B4-BE49-F238E27FC236}">
                    <a16:creationId xmlns:a16="http://schemas.microsoft.com/office/drawing/2014/main" id="{1D0F7F6D-799D-4327-A361-1EBF7741DA73}"/>
                  </a:ext>
                </a:extLst>
              </p:cNvPr>
              <p:cNvSpPr>
                <a:spLocks/>
              </p:cNvSpPr>
              <p:nvPr/>
            </p:nvSpPr>
            <p:spPr bwMode="auto">
              <a:xfrm>
                <a:off x="2620654" y="3726078"/>
                <a:ext cx="220306" cy="28592"/>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cxnSp>
          <p:nvCxnSpPr>
            <p:cNvPr id="604" name="STEP 1">
              <a:extLst>
                <a:ext uri="{FF2B5EF4-FFF2-40B4-BE49-F238E27FC236}">
                  <a16:creationId xmlns:a16="http://schemas.microsoft.com/office/drawing/2014/main" id="{9951D199-F173-4686-A8E2-3330CE551C79}"/>
                </a:ext>
              </a:extLst>
            </p:cNvPr>
            <p:cNvCxnSpPr>
              <a:cxnSpLocks/>
              <a:endCxn id="622" idx="4"/>
            </p:cNvCxnSpPr>
            <p:nvPr/>
          </p:nvCxnSpPr>
          <p:spPr bwMode="auto">
            <a:xfrm flipH="1" flipV="1">
              <a:off x="3026456" y="2832678"/>
              <a:ext cx="2" cy="141862"/>
            </a:xfrm>
            <a:prstGeom prst="line">
              <a:avLst/>
            </a:prstGeom>
            <a:noFill/>
            <a:ln w="12700" cap="rnd" cmpd="sng" algn="ctr">
              <a:solidFill>
                <a:srgbClr val="6EBE4A"/>
              </a:solidFill>
              <a:prstDash val="dash"/>
              <a:headEnd type="none" w="med" len="med"/>
              <a:tailEnd type="arrow" w="lg" len="med"/>
            </a:ln>
            <a:effectLst/>
          </p:spPr>
        </p:cxnSp>
        <p:cxnSp>
          <p:nvCxnSpPr>
            <p:cNvPr id="605" name="STEP 1">
              <a:extLst>
                <a:ext uri="{FF2B5EF4-FFF2-40B4-BE49-F238E27FC236}">
                  <a16:creationId xmlns:a16="http://schemas.microsoft.com/office/drawing/2014/main" id="{8843A6E9-BB02-4C48-976E-789D5EB5DDB7}"/>
                </a:ext>
              </a:extLst>
            </p:cNvPr>
            <p:cNvCxnSpPr>
              <a:cxnSpLocks/>
            </p:cNvCxnSpPr>
            <p:nvPr/>
          </p:nvCxnSpPr>
          <p:spPr bwMode="auto">
            <a:xfrm flipV="1">
              <a:off x="3027242" y="3017267"/>
              <a:ext cx="0" cy="795808"/>
            </a:xfrm>
            <a:prstGeom prst="straightConnector1">
              <a:avLst/>
            </a:prstGeom>
            <a:noFill/>
            <a:ln w="12700" cap="rnd" cmpd="sng" algn="ctr">
              <a:solidFill>
                <a:srgbClr val="6EBE4A"/>
              </a:solidFill>
              <a:prstDash val="dash"/>
              <a:headEnd type="none" w="med" len="med"/>
              <a:tailEnd type="none" w="lg" len="lg"/>
            </a:ln>
            <a:effectLst/>
          </p:spPr>
        </p:cxnSp>
        <p:grpSp>
          <p:nvGrpSpPr>
            <p:cNvPr id="606" name="Group 605">
              <a:extLst>
                <a:ext uri="{FF2B5EF4-FFF2-40B4-BE49-F238E27FC236}">
                  <a16:creationId xmlns:a16="http://schemas.microsoft.com/office/drawing/2014/main" id="{F89F5220-E531-4597-A7DA-0173690A6A85}"/>
                </a:ext>
              </a:extLst>
            </p:cNvPr>
            <p:cNvGrpSpPr/>
            <p:nvPr/>
          </p:nvGrpSpPr>
          <p:grpSpPr>
            <a:xfrm>
              <a:off x="2798641" y="3180694"/>
              <a:ext cx="457200" cy="457200"/>
              <a:chOff x="3720045" y="3002565"/>
              <a:chExt cx="457200" cy="457200"/>
            </a:xfrm>
          </p:grpSpPr>
          <p:sp>
            <p:nvSpPr>
              <p:cNvPr id="608" name="Oval 607">
                <a:extLst>
                  <a:ext uri="{FF2B5EF4-FFF2-40B4-BE49-F238E27FC236}">
                    <a16:creationId xmlns:a16="http://schemas.microsoft.com/office/drawing/2014/main" id="{75F98FE7-4CF8-4559-82AB-9FBC5620BB97}"/>
                  </a:ext>
                </a:extLst>
              </p:cNvPr>
              <p:cNvSpPr>
                <a:spLocks noChangeAspect="1"/>
              </p:cNvSpPr>
              <p:nvPr/>
            </p:nvSpPr>
            <p:spPr>
              <a:xfrm>
                <a:off x="3720045" y="3002565"/>
                <a:ext cx="457200" cy="457200"/>
              </a:xfrm>
              <a:prstGeom prst="ellipse">
                <a:avLst/>
              </a:prstGeom>
              <a:solidFill>
                <a:srgbClr val="0F6793"/>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609" name="Group 608">
                <a:extLst>
                  <a:ext uri="{FF2B5EF4-FFF2-40B4-BE49-F238E27FC236}">
                    <a16:creationId xmlns:a16="http://schemas.microsoft.com/office/drawing/2014/main" id="{3B7E2446-89F5-4E42-AADF-6DA4D3B8DA7D}"/>
                  </a:ext>
                </a:extLst>
              </p:cNvPr>
              <p:cNvGrpSpPr/>
              <p:nvPr/>
            </p:nvGrpSpPr>
            <p:grpSpPr>
              <a:xfrm>
                <a:off x="3800428" y="3071625"/>
                <a:ext cx="297292" cy="319080"/>
                <a:chOff x="3800428" y="3101124"/>
                <a:chExt cx="297292" cy="319080"/>
              </a:xfrm>
            </p:grpSpPr>
            <p:sp>
              <p:nvSpPr>
                <p:cNvPr id="610" name="Rounded Rectangle 320">
                  <a:extLst>
                    <a:ext uri="{FF2B5EF4-FFF2-40B4-BE49-F238E27FC236}">
                      <a16:creationId xmlns:a16="http://schemas.microsoft.com/office/drawing/2014/main" id="{DEA827F8-4F68-4E95-9A38-7FBC6CAD5FD0}"/>
                    </a:ext>
                  </a:extLst>
                </p:cNvPr>
                <p:cNvSpPr/>
                <p:nvPr/>
              </p:nvSpPr>
              <p:spPr>
                <a:xfrm>
                  <a:off x="3883620" y="3374484"/>
                  <a:ext cx="130050" cy="45720"/>
                </a:xfrm>
                <a:prstGeom prst="roundRect">
                  <a:avLst>
                    <a:gd name="adj" fmla="val 50000"/>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11" name="Freeform 321">
                  <a:extLst>
                    <a:ext uri="{FF2B5EF4-FFF2-40B4-BE49-F238E27FC236}">
                      <a16:creationId xmlns:a16="http://schemas.microsoft.com/office/drawing/2014/main" id="{FA5D8D89-FB16-4EB7-BA26-B1FF90BC155C}"/>
                    </a:ext>
                  </a:extLst>
                </p:cNvPr>
                <p:cNvSpPr/>
                <p:nvPr/>
              </p:nvSpPr>
              <p:spPr>
                <a:xfrm rot="13500000">
                  <a:off x="3888834" y="3100929"/>
                  <a:ext cx="119623" cy="120014"/>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12" name="Rounded Rectangle 323">
                  <a:extLst>
                    <a:ext uri="{FF2B5EF4-FFF2-40B4-BE49-F238E27FC236}">
                      <a16:creationId xmlns:a16="http://schemas.microsoft.com/office/drawing/2014/main" id="{ED3B2435-BA6A-4E58-B297-D918338E8ED1}"/>
                    </a:ext>
                  </a:extLst>
                </p:cNvPr>
                <p:cNvSpPr/>
                <p:nvPr/>
              </p:nvSpPr>
              <p:spPr>
                <a:xfrm rot="5400000">
                  <a:off x="3883620" y="3315470"/>
                  <a:ext cx="130050" cy="45720"/>
                </a:xfrm>
                <a:prstGeom prst="roundRect">
                  <a:avLst>
                    <a:gd name="adj" fmla="val 50000"/>
                  </a:avLst>
                </a:pr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13" name="Freeform 324">
                  <a:extLst>
                    <a:ext uri="{FF2B5EF4-FFF2-40B4-BE49-F238E27FC236}">
                      <a16:creationId xmlns:a16="http://schemas.microsoft.com/office/drawing/2014/main" id="{71B882A9-4BA9-4BD4-9090-9A668E23E8CC}"/>
                    </a:ext>
                  </a:extLst>
                </p:cNvPr>
                <p:cNvSpPr/>
                <p:nvPr/>
              </p:nvSpPr>
              <p:spPr>
                <a:xfrm rot="18900000">
                  <a:off x="4003784" y="3232519"/>
                  <a:ext cx="93936" cy="94242"/>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14" name="Freeform 325">
                  <a:extLst>
                    <a:ext uri="{FF2B5EF4-FFF2-40B4-BE49-F238E27FC236}">
                      <a16:creationId xmlns:a16="http://schemas.microsoft.com/office/drawing/2014/main" id="{BBBB5C6A-59E8-4D48-A8E3-3EA6671F7A66}"/>
                    </a:ext>
                  </a:extLst>
                </p:cNvPr>
                <p:cNvSpPr/>
                <p:nvPr/>
              </p:nvSpPr>
              <p:spPr>
                <a:xfrm rot="8100000">
                  <a:off x="3800428" y="3232519"/>
                  <a:ext cx="93934" cy="94242"/>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15" name="Freeform 326">
                  <a:extLst>
                    <a:ext uri="{FF2B5EF4-FFF2-40B4-BE49-F238E27FC236}">
                      <a16:creationId xmlns:a16="http://schemas.microsoft.com/office/drawing/2014/main" id="{8D28B97C-60E5-4B29-AA3A-766CB65DCA4C}"/>
                    </a:ext>
                  </a:extLst>
                </p:cNvPr>
                <p:cNvSpPr/>
                <p:nvPr/>
              </p:nvSpPr>
              <p:spPr>
                <a:xfrm rot="16200000">
                  <a:off x="3995920" y="3167795"/>
                  <a:ext cx="71564" cy="71798"/>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16" name="Freeform 327">
                  <a:extLst>
                    <a:ext uri="{FF2B5EF4-FFF2-40B4-BE49-F238E27FC236}">
                      <a16:creationId xmlns:a16="http://schemas.microsoft.com/office/drawing/2014/main" id="{1135ADCC-CAA9-4D72-B137-FF12F6B2CBD9}"/>
                    </a:ext>
                  </a:extLst>
                </p:cNvPr>
                <p:cNvSpPr/>
                <p:nvPr/>
              </p:nvSpPr>
              <p:spPr>
                <a:xfrm rot="10800000">
                  <a:off x="3830664" y="3167796"/>
                  <a:ext cx="71562" cy="71796"/>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17" name="Oval 616">
                  <a:extLst>
                    <a:ext uri="{FF2B5EF4-FFF2-40B4-BE49-F238E27FC236}">
                      <a16:creationId xmlns:a16="http://schemas.microsoft.com/office/drawing/2014/main" id="{51F39C45-584B-4CB9-BB04-46D7151E3EF8}"/>
                    </a:ext>
                  </a:extLst>
                </p:cNvPr>
                <p:cNvSpPr>
                  <a:spLocks noChangeAspect="1"/>
                </p:cNvSpPr>
                <p:nvPr/>
              </p:nvSpPr>
              <p:spPr>
                <a:xfrm>
                  <a:off x="3883622" y="3208284"/>
                  <a:ext cx="130048" cy="130046"/>
                </a:xfrm>
                <a:prstGeom prst="ellipse">
                  <a:avLst/>
                </a:prstGeom>
                <a:solidFill>
                  <a:srgbClr val="005073"/>
                </a:solidFill>
                <a:ln w="25400" cap="flat" cmpd="sng" algn="ctr">
                  <a:solidFill>
                    <a:srgbClr val="FFFFFF"/>
                  </a:solid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cxnSp>
          <p:nvCxnSpPr>
            <p:cNvPr id="607" name="STEP 1">
              <a:extLst>
                <a:ext uri="{FF2B5EF4-FFF2-40B4-BE49-F238E27FC236}">
                  <a16:creationId xmlns:a16="http://schemas.microsoft.com/office/drawing/2014/main" id="{106C9425-47D0-496E-AE1C-0ABDD17B49C1}"/>
                </a:ext>
              </a:extLst>
            </p:cNvPr>
            <p:cNvCxnSpPr>
              <a:cxnSpLocks/>
            </p:cNvCxnSpPr>
            <p:nvPr/>
          </p:nvCxnSpPr>
          <p:spPr bwMode="auto">
            <a:xfrm flipH="1">
              <a:off x="3050101" y="3005421"/>
              <a:ext cx="290622" cy="0"/>
            </a:xfrm>
            <a:prstGeom prst="straightConnector1">
              <a:avLst/>
            </a:prstGeom>
            <a:noFill/>
            <a:ln w="12700" cap="rnd" cmpd="sng" algn="ctr">
              <a:solidFill>
                <a:srgbClr val="6EBE4A"/>
              </a:solidFill>
              <a:prstDash val="dash"/>
              <a:headEnd type="none" w="med" len="med"/>
              <a:tailEnd type="none" w="lg" len="lg"/>
            </a:ln>
            <a:effectLst/>
          </p:spPr>
        </p:cxnSp>
      </p:grpSp>
      <p:grpSp>
        <p:nvGrpSpPr>
          <p:cNvPr id="627" name="Group 626"/>
          <p:cNvGrpSpPr/>
          <p:nvPr/>
        </p:nvGrpSpPr>
        <p:grpSpPr>
          <a:xfrm>
            <a:off x="3483703" y="4007229"/>
            <a:ext cx="3075069" cy="2048392"/>
            <a:chOff x="2612777" y="3005421"/>
            <a:chExt cx="2306302" cy="1536294"/>
          </a:xfrm>
        </p:grpSpPr>
        <p:sp>
          <p:nvSpPr>
            <p:cNvPr id="628" name="TextBox 627">
              <a:extLst>
                <a:ext uri="{FF2B5EF4-FFF2-40B4-BE49-F238E27FC236}">
                  <a16:creationId xmlns:a16="http://schemas.microsoft.com/office/drawing/2014/main" id="{4C347FDC-C5B2-43C8-BDC4-E0F50D1EEE83}"/>
                </a:ext>
              </a:extLst>
            </p:cNvPr>
            <p:cNvSpPr txBox="1"/>
            <p:nvPr/>
          </p:nvSpPr>
          <p:spPr>
            <a:xfrm>
              <a:off x="2612777" y="4250770"/>
              <a:ext cx="1515042" cy="290945"/>
            </a:xfrm>
            <a:prstGeom prst="rect">
              <a:avLst/>
            </a:prstGeom>
            <a:noFill/>
          </p:spPr>
          <p:txBody>
            <a:bodyPr wrap="square" rtlCol="0">
              <a:sp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92D050"/>
                  </a:solidFill>
                  <a:effectLst/>
                  <a:uLnTx/>
                  <a:uFillTx/>
                  <a:latin typeface="CiscoSansTT ExtraLight" panose="020B0303020201020303" pitchFamily="34" charset="0"/>
                  <a:ea typeface="Arial" charset="0"/>
                  <a:cs typeface="CiscoSansTT ExtraLight" panose="020B0303020201020303" pitchFamily="34" charset="0"/>
                </a:rPr>
                <a:t>NetFlow enabled routers, switches, firewalls</a:t>
              </a:r>
            </a:p>
          </p:txBody>
        </p:sp>
        <p:cxnSp>
          <p:nvCxnSpPr>
            <p:cNvPr id="629" name="STEP 1">
              <a:extLst>
                <a:ext uri="{FF2B5EF4-FFF2-40B4-BE49-F238E27FC236}">
                  <a16:creationId xmlns:a16="http://schemas.microsoft.com/office/drawing/2014/main" id="{8C76A899-DE8A-41EF-BED0-A3D3DAB29FEC}"/>
                </a:ext>
              </a:extLst>
            </p:cNvPr>
            <p:cNvCxnSpPr>
              <a:cxnSpLocks/>
              <a:endCxn id="490" idx="2"/>
            </p:cNvCxnSpPr>
            <p:nvPr/>
          </p:nvCxnSpPr>
          <p:spPr bwMode="auto">
            <a:xfrm>
              <a:off x="3380719" y="3005421"/>
              <a:ext cx="1538360" cy="0"/>
            </a:xfrm>
            <a:prstGeom prst="straightConnector1">
              <a:avLst/>
            </a:prstGeom>
            <a:noFill/>
            <a:ln w="12700" cap="rnd" cmpd="sng" algn="ctr">
              <a:solidFill>
                <a:srgbClr val="6EBE4A"/>
              </a:solidFill>
              <a:prstDash val="dash"/>
              <a:headEnd type="none" w="med" len="med"/>
              <a:tailEnd type="arrow" w="lg" len="med"/>
            </a:ln>
            <a:effectLst/>
          </p:spPr>
        </p:cxnSp>
        <p:cxnSp>
          <p:nvCxnSpPr>
            <p:cNvPr id="630" name="STEP 1">
              <a:extLst>
                <a:ext uri="{FF2B5EF4-FFF2-40B4-BE49-F238E27FC236}">
                  <a16:creationId xmlns:a16="http://schemas.microsoft.com/office/drawing/2014/main" id="{4AB684DE-DAF4-476A-A61C-B70D6C51C9A3}"/>
                </a:ext>
              </a:extLst>
            </p:cNvPr>
            <p:cNvCxnSpPr>
              <a:cxnSpLocks/>
            </p:cNvCxnSpPr>
            <p:nvPr/>
          </p:nvCxnSpPr>
          <p:spPr bwMode="auto">
            <a:xfrm flipV="1">
              <a:off x="3375877" y="3014013"/>
              <a:ext cx="4842" cy="814480"/>
            </a:xfrm>
            <a:prstGeom prst="line">
              <a:avLst/>
            </a:prstGeom>
            <a:noFill/>
            <a:ln w="12700" cap="rnd" cmpd="sng" algn="ctr">
              <a:solidFill>
                <a:srgbClr val="6EBE4A"/>
              </a:solidFill>
              <a:prstDash val="dash"/>
              <a:headEnd type="none" w="med" len="med"/>
              <a:tailEnd type="arrow" w="lg" len="med"/>
            </a:ln>
            <a:effectLst/>
          </p:spPr>
        </p:cxnSp>
        <p:sp>
          <p:nvSpPr>
            <p:cNvPr id="631" name="TextBox 630">
              <a:extLst>
                <a:ext uri="{FF2B5EF4-FFF2-40B4-BE49-F238E27FC236}">
                  <a16:creationId xmlns:a16="http://schemas.microsoft.com/office/drawing/2014/main" id="{BC048886-08F9-48CE-8AA4-223C0F3A1838}"/>
                </a:ext>
              </a:extLst>
            </p:cNvPr>
            <p:cNvSpPr txBox="1"/>
            <p:nvPr/>
          </p:nvSpPr>
          <p:spPr>
            <a:xfrm>
              <a:off x="3145664" y="3670659"/>
              <a:ext cx="465268" cy="94763"/>
            </a:xfrm>
            <a:prstGeom prst="rect">
              <a:avLst/>
            </a:prstGeom>
            <a:noFill/>
          </p:spPr>
          <p:txBody>
            <a:bodyPr wrap="none" rtlCol="0" anchor="ctr">
              <a:noAutofit/>
            </a:bodyPr>
            <a:lstStyle/>
            <a:p>
              <a:pPr marL="0" marR="0" lvl="0" indent="0" algn="ctr"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chemeClr val="bg1"/>
                  </a:solidFill>
                  <a:effectLst/>
                  <a:uLnTx/>
                  <a:uFillTx/>
                  <a:latin typeface="CiscoSansTT ExtraLight" panose="020B0303020201020303" pitchFamily="34" charset="0"/>
                  <a:ea typeface="Arial" charset="0"/>
                  <a:cs typeface="CiscoSansTT ExtraLight" panose="020B0303020201020303" pitchFamily="34" charset="0"/>
                </a:rPr>
                <a:t>NetFlow</a:t>
              </a:r>
            </a:p>
          </p:txBody>
        </p:sp>
        <p:cxnSp>
          <p:nvCxnSpPr>
            <p:cNvPr id="632" name="STEP 1">
              <a:extLst>
                <a:ext uri="{FF2B5EF4-FFF2-40B4-BE49-F238E27FC236}">
                  <a16:creationId xmlns:a16="http://schemas.microsoft.com/office/drawing/2014/main" id="{8E45036C-D178-4C90-A665-F276B171A7C6}"/>
                </a:ext>
              </a:extLst>
            </p:cNvPr>
            <p:cNvCxnSpPr>
              <a:cxnSpLocks/>
            </p:cNvCxnSpPr>
            <p:nvPr/>
          </p:nvCxnSpPr>
          <p:spPr bwMode="auto">
            <a:xfrm flipV="1">
              <a:off x="4054313" y="3014013"/>
              <a:ext cx="4842" cy="814480"/>
            </a:xfrm>
            <a:prstGeom prst="line">
              <a:avLst/>
            </a:prstGeom>
            <a:noFill/>
            <a:ln w="12700" cap="rnd" cmpd="sng" algn="ctr">
              <a:solidFill>
                <a:srgbClr val="6EBE4A"/>
              </a:solidFill>
              <a:prstDash val="dash"/>
              <a:headEnd type="none" w="med" len="med"/>
              <a:tailEnd type="arrow" w="lg" len="med"/>
            </a:ln>
            <a:effectLst/>
          </p:spPr>
        </p:cxnSp>
        <p:grpSp>
          <p:nvGrpSpPr>
            <p:cNvPr id="633" name="Group 632"/>
            <p:cNvGrpSpPr>
              <a:grpSpLocks noChangeAspect="1"/>
            </p:cNvGrpSpPr>
            <p:nvPr/>
          </p:nvGrpSpPr>
          <p:grpSpPr>
            <a:xfrm>
              <a:off x="3908864" y="3896482"/>
              <a:ext cx="417591" cy="285117"/>
              <a:chOff x="3489807" y="3180694"/>
              <a:chExt cx="669629" cy="457200"/>
            </a:xfrm>
          </p:grpSpPr>
          <p:sp>
            <p:nvSpPr>
              <p:cNvPr id="656" name="Oval 655">
                <a:extLst>
                  <a:ext uri="{FF2B5EF4-FFF2-40B4-BE49-F238E27FC236}">
                    <a16:creationId xmlns:a16="http://schemas.microsoft.com/office/drawing/2014/main" id="{F2D1DA3C-0089-42E2-800C-9E01554DBCE7}"/>
                  </a:ext>
                </a:extLst>
              </p:cNvPr>
              <p:cNvSpPr/>
              <p:nvPr/>
            </p:nvSpPr>
            <p:spPr>
              <a:xfrm>
                <a:off x="3489807" y="3180694"/>
                <a:ext cx="457200" cy="457200"/>
              </a:xfrm>
              <a:prstGeom prst="ellipse">
                <a:avLst/>
              </a:prstGeom>
              <a:solidFill>
                <a:srgbClr val="6EBE4A"/>
              </a:solidFill>
              <a:ln w="25400" cap="flat" cmpd="sng" algn="ctr">
                <a:noFill/>
                <a:prstDash val="solid"/>
              </a:ln>
              <a:effectLst/>
            </p:spPr>
            <p:txBody>
              <a:bodyPr rot="0" spcFirstLastPara="0" vertOverflow="overflow" horzOverflow="overflow" vert="horz" wrap="square" lIns="609600" tIns="60960" rIns="609600" bIns="60960" numCol="1" spcCol="0" rtlCol="0" fromWordArt="0" anchor="ctr" anchorCtr="1" forceAA="0" compatLnSpc="1">
                <a:prstTxWarp prst="textNoShape">
                  <a:avLst/>
                </a:prstTxWarp>
                <a:noAutofit/>
              </a:bodyPr>
              <a:lstStyle/>
              <a:p>
                <a:pPr marL="0" marR="0" lvl="0" indent="0" algn="ctr" defTabSz="914394" eaLnBrk="1" fontAlgn="auto" latinLnBrk="0" hangingPunct="1">
                  <a:lnSpc>
                    <a:spcPct val="100000"/>
                  </a:lnSpc>
                  <a:spcBef>
                    <a:spcPts val="0"/>
                  </a:spcBef>
                  <a:spcAft>
                    <a:spcPts val="0"/>
                  </a:spcAft>
                  <a:buClrTx/>
                  <a:buSzTx/>
                  <a:buFontTx/>
                  <a:buNone/>
                  <a:tabLst/>
                  <a:defRPr/>
                </a:pPr>
                <a:endParaRPr kumimoji="0" lang="en-US" sz="2667" b="1"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657" name="Oval 656">
                <a:extLst>
                  <a:ext uri="{FF2B5EF4-FFF2-40B4-BE49-F238E27FC236}">
                    <a16:creationId xmlns:a16="http://schemas.microsoft.com/office/drawing/2014/main" id="{B0C5FB6C-799E-45F6-B0E0-7BB289C2E945}"/>
                  </a:ext>
                </a:extLst>
              </p:cNvPr>
              <p:cNvSpPr/>
              <p:nvPr/>
            </p:nvSpPr>
            <p:spPr>
              <a:xfrm>
                <a:off x="3637665" y="3324125"/>
                <a:ext cx="159680" cy="159627"/>
              </a:xfrm>
              <a:prstGeom prst="ellipse">
                <a:avLst/>
              </a:prstGeom>
              <a:solidFill>
                <a:srgbClr val="6EBE4A">
                  <a:lumMod val="75000"/>
                </a:srgbClr>
              </a:solidFill>
              <a:ln w="28575" cap="flat" cmpd="sng" algn="ctr">
                <a:solidFill>
                  <a:srgbClr val="FFFFFF"/>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srgbClr val="005073"/>
                  </a:solidFill>
                  <a:effectLst/>
                  <a:uLnTx/>
                  <a:uFillTx/>
                  <a:latin typeface="CiscoSansTT ExtraLight"/>
                </a:endParaRPr>
              </a:p>
            </p:txBody>
          </p:sp>
          <p:cxnSp>
            <p:nvCxnSpPr>
              <p:cNvPr id="658" name="Straight Connector 657">
                <a:extLst>
                  <a:ext uri="{FF2B5EF4-FFF2-40B4-BE49-F238E27FC236}">
                    <a16:creationId xmlns:a16="http://schemas.microsoft.com/office/drawing/2014/main" id="{AA30AA99-42F7-4A47-99F0-ACE66D6289D9}"/>
                  </a:ext>
                </a:extLst>
              </p:cNvPr>
              <p:cNvCxnSpPr/>
              <p:nvPr/>
            </p:nvCxnSpPr>
            <p:spPr>
              <a:xfrm>
                <a:off x="3776852" y="3461542"/>
                <a:ext cx="69057" cy="69034"/>
              </a:xfrm>
              <a:prstGeom prst="line">
                <a:avLst/>
              </a:prstGeom>
              <a:noFill/>
              <a:ln w="28575" cap="rnd" cmpd="sng" algn="ctr">
                <a:solidFill>
                  <a:srgbClr val="FFFFFF"/>
                </a:solidFill>
                <a:prstDash val="solid"/>
              </a:ln>
              <a:effectLst/>
            </p:spPr>
          </p:cxnSp>
          <p:sp>
            <p:nvSpPr>
              <p:cNvPr id="659" name="TextBox 658">
                <a:extLst>
                  <a:ext uri="{FF2B5EF4-FFF2-40B4-BE49-F238E27FC236}">
                    <a16:creationId xmlns:a16="http://schemas.microsoft.com/office/drawing/2014/main" id="{673C02BB-ACD2-4210-A830-328C3BC1D621}"/>
                  </a:ext>
                </a:extLst>
              </p:cNvPr>
              <p:cNvSpPr txBox="1"/>
              <p:nvPr/>
            </p:nvSpPr>
            <p:spPr>
              <a:xfrm>
                <a:off x="3510975" y="3305858"/>
                <a:ext cx="648461" cy="271522"/>
              </a:xfrm>
              <a:prstGeom prst="rect">
                <a:avLst/>
              </a:prstGeom>
              <a:noFill/>
            </p:spPr>
            <p:txBody>
              <a:bodyPr wrap="none" lIns="0" rIns="0"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867" b="1" i="0" u="none" strike="noStrike" kern="0" cap="none" spc="0" normalizeH="0" baseline="0" noProof="0" dirty="0">
                    <a:ln>
                      <a:noFill/>
                    </a:ln>
                    <a:solidFill>
                      <a:srgbClr val="FFFFFF"/>
                    </a:solidFill>
                    <a:effectLst/>
                    <a:uLnTx/>
                    <a:uFillTx/>
                    <a:latin typeface="CiscoSansTT ExtraLight"/>
                    <a:ea typeface="ＭＳ Ｐゴシック" charset="0"/>
                  </a:rPr>
                  <a:t>1</a:t>
                </a:r>
                <a:r>
                  <a:rPr kumimoji="0" lang="en-US" sz="867" b="1" i="0" u="none" strike="noStrike" kern="0" cap="none" spc="267" normalizeH="0" baseline="0" noProof="0" dirty="0">
                    <a:ln>
                      <a:noFill/>
                    </a:ln>
                    <a:solidFill>
                      <a:srgbClr val="FFFFFF"/>
                    </a:solidFill>
                    <a:effectLst/>
                    <a:uLnTx/>
                    <a:uFillTx/>
                    <a:latin typeface="CiscoSansTT ExtraLight"/>
                    <a:ea typeface="ＭＳ Ｐゴシック" charset="0"/>
                  </a:rPr>
                  <a:t>0</a:t>
                </a:r>
                <a:r>
                  <a:rPr kumimoji="0" lang="en-US" sz="867" b="1" i="0" u="none" strike="noStrike" kern="0" cap="none" spc="0" normalizeH="0" baseline="0" noProof="0" dirty="0">
                    <a:ln>
                      <a:noFill/>
                    </a:ln>
                    <a:solidFill>
                      <a:srgbClr val="FFFFFF"/>
                    </a:solidFill>
                    <a:effectLst/>
                    <a:uLnTx/>
                    <a:uFillTx/>
                    <a:latin typeface="CiscoSansTT ExtraLight"/>
                    <a:ea typeface="ＭＳ Ｐゴシック" charset="0"/>
                  </a:rPr>
                  <a:t>101 10</a:t>
                </a:r>
              </a:p>
            </p:txBody>
          </p:sp>
        </p:grpSp>
        <p:sp>
          <p:nvSpPr>
            <p:cNvPr id="634" name="Rounded Rectangle 389">
              <a:extLst>
                <a:ext uri="{FF2B5EF4-FFF2-40B4-BE49-F238E27FC236}">
                  <a16:creationId xmlns:a16="http://schemas.microsoft.com/office/drawing/2014/main" id="{572253E4-588F-4585-97BA-013F51ABC3B0}"/>
                </a:ext>
              </a:extLst>
            </p:cNvPr>
            <p:cNvSpPr/>
            <p:nvPr/>
          </p:nvSpPr>
          <p:spPr>
            <a:xfrm>
              <a:off x="2814091" y="3828493"/>
              <a:ext cx="1444752" cy="410299"/>
            </a:xfrm>
            <a:prstGeom prst="roundRect">
              <a:avLst>
                <a:gd name="adj" fmla="val 50000"/>
              </a:avLst>
            </a:prstGeom>
            <a:noFill/>
            <a:ln w="12700" cap="rnd" cmpd="sng" algn="ctr">
              <a:solidFill>
                <a:srgbClr val="6EBE4A"/>
              </a:solidFill>
              <a:prstDash val="dash"/>
              <a:headEnd type="none" w="med" len="med"/>
              <a:tailEnd type="arrow" w="lg" len="lg"/>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lumMod val="75000"/>
                    <a:lumOff val="25000"/>
                  </a:srgbClr>
                </a:solidFill>
                <a:effectLst/>
                <a:uLnTx/>
                <a:uFillTx/>
                <a:latin typeface="CiscoSansTT ExtraLight"/>
                <a:ea typeface="+mn-ea"/>
                <a:cs typeface="+mn-cs"/>
              </a:endParaRPr>
            </a:p>
          </p:txBody>
        </p:sp>
        <p:grpSp>
          <p:nvGrpSpPr>
            <p:cNvPr id="635" name="Group 634">
              <a:extLst>
                <a:ext uri="{FF2B5EF4-FFF2-40B4-BE49-F238E27FC236}">
                  <a16:creationId xmlns:a16="http://schemas.microsoft.com/office/drawing/2014/main" id="{35269639-D847-4896-B8AA-2D4F3773E495}"/>
                </a:ext>
              </a:extLst>
            </p:cNvPr>
            <p:cNvGrpSpPr/>
            <p:nvPr/>
          </p:nvGrpSpPr>
          <p:grpSpPr>
            <a:xfrm>
              <a:off x="3232651" y="3896482"/>
              <a:ext cx="274320" cy="274320"/>
              <a:chOff x="3270222" y="3881977"/>
              <a:chExt cx="274320" cy="274320"/>
            </a:xfrm>
          </p:grpSpPr>
          <p:sp>
            <p:nvSpPr>
              <p:cNvPr id="650" name="Oval 649">
                <a:extLst>
                  <a:ext uri="{FF2B5EF4-FFF2-40B4-BE49-F238E27FC236}">
                    <a16:creationId xmlns:a16="http://schemas.microsoft.com/office/drawing/2014/main" id="{C9CA1D43-331F-48EF-99B7-AB03A4C68B31}"/>
                  </a:ext>
                </a:extLst>
              </p:cNvPr>
              <p:cNvSpPr>
                <a:spLocks noChangeAspect="1"/>
              </p:cNvSpPr>
              <p:nvPr/>
            </p:nvSpPr>
            <p:spPr>
              <a:xfrm>
                <a:off x="3270222" y="3881977"/>
                <a:ext cx="274320" cy="27432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651" name="Group 650">
                <a:extLst>
                  <a:ext uri="{FF2B5EF4-FFF2-40B4-BE49-F238E27FC236}">
                    <a16:creationId xmlns:a16="http://schemas.microsoft.com/office/drawing/2014/main" id="{25D17138-448D-43EB-A138-DA85F724FC78}"/>
                  </a:ext>
                </a:extLst>
              </p:cNvPr>
              <p:cNvGrpSpPr/>
              <p:nvPr/>
            </p:nvGrpSpPr>
            <p:grpSpPr>
              <a:xfrm>
                <a:off x="3319358" y="3929248"/>
                <a:ext cx="176048" cy="179779"/>
                <a:chOff x="3311944" y="3920708"/>
                <a:chExt cx="282314" cy="288298"/>
              </a:xfrm>
            </p:grpSpPr>
            <p:sp>
              <p:nvSpPr>
                <p:cNvPr id="652" name="Freeform 391">
                  <a:extLst>
                    <a:ext uri="{FF2B5EF4-FFF2-40B4-BE49-F238E27FC236}">
                      <a16:creationId xmlns:a16="http://schemas.microsoft.com/office/drawing/2014/main" id="{D9410ED5-9E36-4F1B-900F-8DB1567C21BA}"/>
                    </a:ext>
                  </a:extLst>
                </p:cNvPr>
                <p:cNvSpPr/>
                <p:nvPr/>
              </p:nvSpPr>
              <p:spPr>
                <a:xfrm rot="18900000">
                  <a:off x="3311944" y="4018038"/>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53" name="Freeform 392">
                  <a:extLst>
                    <a:ext uri="{FF2B5EF4-FFF2-40B4-BE49-F238E27FC236}">
                      <a16:creationId xmlns:a16="http://schemas.microsoft.com/office/drawing/2014/main" id="{496B8D26-CEB5-44CE-9C92-A82AC999085F}"/>
                    </a:ext>
                  </a:extLst>
                </p:cNvPr>
                <p:cNvSpPr/>
                <p:nvPr/>
              </p:nvSpPr>
              <p:spPr>
                <a:xfrm rot="8100000">
                  <a:off x="3498560" y="4018038"/>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54" name="Freeform 393">
                  <a:extLst>
                    <a:ext uri="{FF2B5EF4-FFF2-40B4-BE49-F238E27FC236}">
                      <a16:creationId xmlns:a16="http://schemas.microsoft.com/office/drawing/2014/main" id="{B87F4F07-9FE8-4117-B23B-AD382455E4E4}"/>
                    </a:ext>
                  </a:extLst>
                </p:cNvPr>
                <p:cNvSpPr/>
                <p:nvPr/>
              </p:nvSpPr>
              <p:spPr>
                <a:xfrm rot="13500000">
                  <a:off x="3405252" y="3920551"/>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55" name="Freeform 394">
                  <a:extLst>
                    <a:ext uri="{FF2B5EF4-FFF2-40B4-BE49-F238E27FC236}">
                      <a16:creationId xmlns:a16="http://schemas.microsoft.com/office/drawing/2014/main" id="{9719095E-D7C9-4297-B9D4-8F08D523F9C5}"/>
                    </a:ext>
                  </a:extLst>
                </p:cNvPr>
                <p:cNvSpPr/>
                <p:nvPr/>
              </p:nvSpPr>
              <p:spPr>
                <a:xfrm rot="2700000">
                  <a:off x="3405252" y="4113151"/>
                  <a:ext cx="95698" cy="96011"/>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grpSp>
          <p:nvGrpSpPr>
            <p:cNvPr id="636" name="Group 635">
              <a:extLst>
                <a:ext uri="{FF2B5EF4-FFF2-40B4-BE49-F238E27FC236}">
                  <a16:creationId xmlns:a16="http://schemas.microsoft.com/office/drawing/2014/main" id="{F9CDF02A-9620-45E7-926B-2BBBA7FEF38E}"/>
                </a:ext>
              </a:extLst>
            </p:cNvPr>
            <p:cNvGrpSpPr/>
            <p:nvPr/>
          </p:nvGrpSpPr>
          <p:grpSpPr>
            <a:xfrm>
              <a:off x="3567598" y="3896482"/>
              <a:ext cx="274320" cy="274320"/>
              <a:chOff x="6081636" y="3981080"/>
              <a:chExt cx="228600" cy="228600"/>
            </a:xfrm>
          </p:grpSpPr>
          <p:sp>
            <p:nvSpPr>
              <p:cNvPr id="647" name="Oval 646">
                <a:extLst>
                  <a:ext uri="{FF2B5EF4-FFF2-40B4-BE49-F238E27FC236}">
                    <a16:creationId xmlns:a16="http://schemas.microsoft.com/office/drawing/2014/main" id="{A104D414-5FC5-442B-913B-6B0465652874}"/>
                  </a:ext>
                </a:extLst>
              </p:cNvPr>
              <p:cNvSpPr>
                <a:spLocks noChangeAspect="1"/>
              </p:cNvSpPr>
              <p:nvPr/>
            </p:nvSpPr>
            <p:spPr>
              <a:xfrm>
                <a:off x="6081636" y="3981080"/>
                <a:ext cx="228600" cy="22860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48" name="Freeform 396">
                <a:extLst>
                  <a:ext uri="{FF2B5EF4-FFF2-40B4-BE49-F238E27FC236}">
                    <a16:creationId xmlns:a16="http://schemas.microsoft.com/office/drawing/2014/main" id="{036715CB-C1BF-4FE1-A9D0-B61E0FE94A19}"/>
                  </a:ext>
                </a:extLst>
              </p:cNvPr>
              <p:cNvSpPr/>
              <p:nvPr/>
            </p:nvSpPr>
            <p:spPr>
              <a:xfrm rot="18900000">
                <a:off x="6166030" y="4097646"/>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649" name="Freeform 397">
                <a:extLst>
                  <a:ext uri="{FF2B5EF4-FFF2-40B4-BE49-F238E27FC236}">
                    <a16:creationId xmlns:a16="http://schemas.microsoft.com/office/drawing/2014/main" id="{E76161EA-C402-48B3-848C-73CF1EC53747}"/>
                  </a:ext>
                </a:extLst>
              </p:cNvPr>
              <p:cNvSpPr/>
              <p:nvPr/>
            </p:nvSpPr>
            <p:spPr>
              <a:xfrm rot="8100000">
                <a:off x="6166030" y="4033106"/>
                <a:ext cx="59811" cy="60007"/>
              </a:xfrm>
              <a:custGeom>
                <a:avLst/>
                <a:gdLst>
                  <a:gd name="connsiteX0" fmla="*/ 1717660 w 1780347"/>
                  <a:gd name="connsiteY0" fmla="*/ 526408 h 1786171"/>
                  <a:gd name="connsiteX1" fmla="*/ 1779284 w 1780347"/>
                  <a:gd name="connsiteY1" fmla="*/ 675182 h 1786171"/>
                  <a:gd name="connsiteX2" fmla="*/ 1779284 w 1780347"/>
                  <a:gd name="connsiteY2" fmla="*/ 1567682 h 1786171"/>
                  <a:gd name="connsiteX3" fmla="*/ 1780347 w 1780347"/>
                  <a:gd name="connsiteY3" fmla="*/ 1574715 h 1786171"/>
                  <a:gd name="connsiteX4" fmla="*/ 1718723 w 1780347"/>
                  <a:gd name="connsiteY4" fmla="*/ 1723489 h 1786171"/>
                  <a:gd name="connsiteX5" fmla="*/ 1718083 w 1780347"/>
                  <a:gd name="connsiteY5" fmla="*/ 1723921 h 1786171"/>
                  <a:gd name="connsiteX6" fmla="*/ 1717660 w 1780347"/>
                  <a:gd name="connsiteY6" fmla="*/ 1724548 h 1786171"/>
                  <a:gd name="connsiteX7" fmla="*/ 1568886 w 1780347"/>
                  <a:gd name="connsiteY7" fmla="*/ 1786171 h 1786171"/>
                  <a:gd name="connsiteX8" fmla="*/ 1558389 w 1780347"/>
                  <a:gd name="connsiteY8" fmla="*/ 1785113 h 1786171"/>
                  <a:gd name="connsiteX9" fmla="*/ 669358 w 1780347"/>
                  <a:gd name="connsiteY9" fmla="*/ 1785113 h 1786171"/>
                  <a:gd name="connsiteX10" fmla="*/ 458960 w 1780347"/>
                  <a:gd name="connsiteY10" fmla="*/ 1574715 h 1786171"/>
                  <a:gd name="connsiteX11" fmla="*/ 669358 w 1780347"/>
                  <a:gd name="connsiteY11" fmla="*/ 1364317 h 1786171"/>
                  <a:gd name="connsiteX12" fmla="*/ 1066769 w 1780347"/>
                  <a:gd name="connsiteY12" fmla="*/ 1364317 h 1786171"/>
                  <a:gd name="connsiteX13" fmla="*/ 61624 w 1780347"/>
                  <a:gd name="connsiteY13" fmla="*/ 359172 h 1786171"/>
                  <a:gd name="connsiteX14" fmla="*/ 61624 w 1780347"/>
                  <a:gd name="connsiteY14" fmla="*/ 61624 h 1786171"/>
                  <a:gd name="connsiteX15" fmla="*/ 359172 w 1780347"/>
                  <a:gd name="connsiteY15" fmla="*/ 61624 h 1786171"/>
                  <a:gd name="connsiteX16" fmla="*/ 1358488 w 1780347"/>
                  <a:gd name="connsiteY16" fmla="*/ 1060940 h 1786171"/>
                  <a:gd name="connsiteX17" fmla="*/ 1358488 w 1780347"/>
                  <a:gd name="connsiteY17" fmla="*/ 675182 h 1786171"/>
                  <a:gd name="connsiteX18" fmla="*/ 1568886 w 1780347"/>
                  <a:gd name="connsiteY18" fmla="*/ 464784 h 1786171"/>
                  <a:gd name="connsiteX19" fmla="*/ 1717660 w 1780347"/>
                  <a:gd name="connsiteY19" fmla="*/ 526408 h 17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0347" h="1786171">
                    <a:moveTo>
                      <a:pt x="1717660" y="526408"/>
                    </a:moveTo>
                    <a:cubicBezTo>
                      <a:pt x="1755734" y="564482"/>
                      <a:pt x="1779284" y="617082"/>
                      <a:pt x="1779284" y="675182"/>
                    </a:cubicBezTo>
                    <a:lnTo>
                      <a:pt x="1779284" y="1567682"/>
                    </a:lnTo>
                    <a:lnTo>
                      <a:pt x="1780347" y="1574715"/>
                    </a:lnTo>
                    <a:cubicBezTo>
                      <a:pt x="1780347" y="1632815"/>
                      <a:pt x="1756797" y="1685414"/>
                      <a:pt x="1718723" y="1723489"/>
                    </a:cubicBezTo>
                    <a:lnTo>
                      <a:pt x="1718083" y="1723921"/>
                    </a:lnTo>
                    <a:lnTo>
                      <a:pt x="1717660" y="1724548"/>
                    </a:lnTo>
                    <a:cubicBezTo>
                      <a:pt x="1679585" y="1762622"/>
                      <a:pt x="1626986" y="1786171"/>
                      <a:pt x="1568886" y="1786171"/>
                    </a:cubicBezTo>
                    <a:lnTo>
                      <a:pt x="1558389" y="1785113"/>
                    </a:lnTo>
                    <a:lnTo>
                      <a:pt x="669358" y="1785113"/>
                    </a:lnTo>
                    <a:cubicBezTo>
                      <a:pt x="553158" y="1785113"/>
                      <a:pt x="458960" y="1690915"/>
                      <a:pt x="458960" y="1574715"/>
                    </a:cubicBezTo>
                    <a:cubicBezTo>
                      <a:pt x="458960" y="1458515"/>
                      <a:pt x="553158" y="1364317"/>
                      <a:pt x="669358" y="1364317"/>
                    </a:cubicBezTo>
                    <a:lnTo>
                      <a:pt x="1066769" y="1364317"/>
                    </a:lnTo>
                    <a:lnTo>
                      <a:pt x="61624" y="359172"/>
                    </a:lnTo>
                    <a:cubicBezTo>
                      <a:pt x="-20542" y="277006"/>
                      <a:pt x="-20542" y="143790"/>
                      <a:pt x="61624" y="61624"/>
                    </a:cubicBezTo>
                    <a:cubicBezTo>
                      <a:pt x="143790" y="-20542"/>
                      <a:pt x="277006" y="-20542"/>
                      <a:pt x="359172" y="61624"/>
                    </a:cubicBezTo>
                    <a:lnTo>
                      <a:pt x="1358488" y="1060940"/>
                    </a:lnTo>
                    <a:lnTo>
                      <a:pt x="1358488" y="675182"/>
                    </a:lnTo>
                    <a:cubicBezTo>
                      <a:pt x="1358488" y="558982"/>
                      <a:pt x="1452686" y="464784"/>
                      <a:pt x="1568886" y="464784"/>
                    </a:cubicBezTo>
                    <a:cubicBezTo>
                      <a:pt x="1626986" y="464784"/>
                      <a:pt x="1679585" y="488333"/>
                      <a:pt x="1717660" y="526408"/>
                    </a:cubicBezTo>
                    <a:close/>
                  </a:path>
                </a:pathLst>
              </a:custGeom>
              <a:solidFill>
                <a:srgbClr val="FFFFFF"/>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637" name="Group 636">
              <a:extLst>
                <a:ext uri="{FF2B5EF4-FFF2-40B4-BE49-F238E27FC236}">
                  <a16:creationId xmlns:a16="http://schemas.microsoft.com/office/drawing/2014/main" id="{1F30199C-8723-4073-B65B-50398AEC80FC}"/>
                </a:ext>
              </a:extLst>
            </p:cNvPr>
            <p:cNvGrpSpPr/>
            <p:nvPr/>
          </p:nvGrpSpPr>
          <p:grpSpPr>
            <a:xfrm>
              <a:off x="2899444" y="3896482"/>
              <a:ext cx="274320" cy="274320"/>
              <a:chOff x="2880064" y="3881977"/>
              <a:chExt cx="274320" cy="274320"/>
            </a:xfrm>
          </p:grpSpPr>
          <p:sp>
            <p:nvSpPr>
              <p:cNvPr id="639" name="Oval 638">
                <a:extLst>
                  <a:ext uri="{FF2B5EF4-FFF2-40B4-BE49-F238E27FC236}">
                    <a16:creationId xmlns:a16="http://schemas.microsoft.com/office/drawing/2014/main" id="{759B0412-2937-483D-8FB3-85978A9C045D}"/>
                  </a:ext>
                </a:extLst>
              </p:cNvPr>
              <p:cNvSpPr>
                <a:spLocks noChangeAspect="1"/>
              </p:cNvSpPr>
              <p:nvPr/>
            </p:nvSpPr>
            <p:spPr>
              <a:xfrm>
                <a:off x="2880064" y="3881977"/>
                <a:ext cx="274320" cy="274320"/>
              </a:xfrm>
              <a:prstGeom prst="ellipse">
                <a:avLst/>
              </a:prstGeom>
              <a:solidFill>
                <a:srgbClr val="6EBE4A"/>
              </a:solidFill>
              <a:ln w="25400" cap="flat" cmpd="sng" algn="ctr">
                <a:noFill/>
                <a:prstDash val="solid"/>
              </a:ln>
              <a:effectLst/>
            </p:spPr>
            <p:txBody>
              <a:bodyPr rtlCol="0" anchor="ctr"/>
              <a:lstStyle/>
              <a:p>
                <a:pPr marL="0" marR="0" lvl="0" indent="0" algn="ctr" defTabSz="609585" eaLnBrk="1" fontAlgn="base"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640" name="Group 639">
                <a:extLst>
                  <a:ext uri="{FF2B5EF4-FFF2-40B4-BE49-F238E27FC236}">
                    <a16:creationId xmlns:a16="http://schemas.microsoft.com/office/drawing/2014/main" id="{49EE5DA4-54AF-4086-82E2-1EE5B9760DF1}"/>
                  </a:ext>
                </a:extLst>
              </p:cNvPr>
              <p:cNvGrpSpPr/>
              <p:nvPr/>
            </p:nvGrpSpPr>
            <p:grpSpPr>
              <a:xfrm>
                <a:off x="2934186" y="3958023"/>
                <a:ext cx="166077" cy="122228"/>
                <a:chOff x="5184662" y="2694894"/>
                <a:chExt cx="164415" cy="121006"/>
              </a:xfrm>
            </p:grpSpPr>
            <p:sp>
              <p:nvSpPr>
                <p:cNvPr id="641" name="Rectangle 49">
                  <a:extLst>
                    <a:ext uri="{FF2B5EF4-FFF2-40B4-BE49-F238E27FC236}">
                      <a16:creationId xmlns:a16="http://schemas.microsoft.com/office/drawing/2014/main" id="{DD48C44A-87EB-4184-A3DC-C6BC8FF52FA8}"/>
                    </a:ext>
                  </a:extLst>
                </p:cNvPr>
                <p:cNvSpPr>
                  <a:spLocks noChangeArrowheads="1"/>
                </p:cNvSpPr>
                <p:nvPr/>
              </p:nvSpPr>
              <p:spPr bwMode="auto">
                <a:xfrm>
                  <a:off x="5184662" y="2777916"/>
                  <a:ext cx="109610"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642" name="Rectangle 50">
                  <a:extLst>
                    <a:ext uri="{FF2B5EF4-FFF2-40B4-BE49-F238E27FC236}">
                      <a16:creationId xmlns:a16="http://schemas.microsoft.com/office/drawing/2014/main" id="{338EB343-C576-474A-BCFA-3D935C5E02AD}"/>
                    </a:ext>
                  </a:extLst>
                </p:cNvPr>
                <p:cNvSpPr>
                  <a:spLocks noChangeArrowheads="1"/>
                </p:cNvSpPr>
                <p:nvPr/>
              </p:nvSpPr>
              <p:spPr bwMode="auto">
                <a:xfrm>
                  <a:off x="5239467" y="2736133"/>
                  <a:ext cx="109610"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643" name="Rectangle 51">
                  <a:extLst>
                    <a:ext uri="{FF2B5EF4-FFF2-40B4-BE49-F238E27FC236}">
                      <a16:creationId xmlns:a16="http://schemas.microsoft.com/office/drawing/2014/main" id="{9791A716-AF83-4487-8B98-CA789759D430}"/>
                    </a:ext>
                  </a:extLst>
                </p:cNvPr>
                <p:cNvSpPr>
                  <a:spLocks noChangeArrowheads="1"/>
                </p:cNvSpPr>
                <p:nvPr/>
              </p:nvSpPr>
              <p:spPr bwMode="auto">
                <a:xfrm>
                  <a:off x="5299156" y="2777916"/>
                  <a:ext cx="49921"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644" name="Rectangle 52">
                  <a:extLst>
                    <a:ext uri="{FF2B5EF4-FFF2-40B4-BE49-F238E27FC236}">
                      <a16:creationId xmlns:a16="http://schemas.microsoft.com/office/drawing/2014/main" id="{4A7595AC-5866-4722-82F7-01A75EC1CAA9}"/>
                    </a:ext>
                  </a:extLst>
                </p:cNvPr>
                <p:cNvSpPr>
                  <a:spLocks noChangeArrowheads="1"/>
                </p:cNvSpPr>
                <p:nvPr/>
              </p:nvSpPr>
              <p:spPr bwMode="auto">
                <a:xfrm>
                  <a:off x="5299156" y="2694894"/>
                  <a:ext cx="49921" cy="37441"/>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645" name="Rectangle 53">
                  <a:extLst>
                    <a:ext uri="{FF2B5EF4-FFF2-40B4-BE49-F238E27FC236}">
                      <a16:creationId xmlns:a16="http://schemas.microsoft.com/office/drawing/2014/main" id="{7621342F-4CDC-48AC-BE96-5A1BE08B1C1E}"/>
                    </a:ext>
                  </a:extLst>
                </p:cNvPr>
                <p:cNvSpPr>
                  <a:spLocks noChangeArrowheads="1"/>
                </p:cNvSpPr>
                <p:nvPr/>
              </p:nvSpPr>
              <p:spPr bwMode="auto">
                <a:xfrm>
                  <a:off x="5184662" y="2736133"/>
                  <a:ext cx="49379" cy="37984"/>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646" name="Rectangle 54">
                  <a:extLst>
                    <a:ext uri="{FF2B5EF4-FFF2-40B4-BE49-F238E27FC236}">
                      <a16:creationId xmlns:a16="http://schemas.microsoft.com/office/drawing/2014/main" id="{F843B0C8-EE38-48D6-9D7A-687F27504FC3}"/>
                    </a:ext>
                  </a:extLst>
                </p:cNvPr>
                <p:cNvSpPr>
                  <a:spLocks noChangeArrowheads="1"/>
                </p:cNvSpPr>
                <p:nvPr/>
              </p:nvSpPr>
              <p:spPr bwMode="auto">
                <a:xfrm>
                  <a:off x="5184662" y="2694894"/>
                  <a:ext cx="109610" cy="37441"/>
                </a:xfrm>
                <a:prstGeom prst="rect">
                  <a:avLst/>
                </a:prstGeom>
                <a:noFill/>
                <a:ln w="12700">
                  <a:solidFill>
                    <a:srgbClr val="FFFFFF"/>
                  </a:solidFill>
                </a:ln>
                <a:extLst/>
              </p:spPr>
              <p:txBody>
                <a:bodyPr vert="horz" wrap="square" lIns="121888" tIns="60944" rIns="121888" bIns="60944" numCol="1" anchor="t" anchorCtr="0" compatLnSpc="1">
                  <a:prstTxWarp prst="textNoShape">
                    <a:avLst/>
                  </a:prstTxWarp>
                </a:bodyPr>
                <a:lstStyle/>
                <a:p>
                  <a:pPr marL="0" marR="0" lvl="0" indent="0" defTabSz="12188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FFFFFF"/>
                    </a:solidFill>
                    <a:effectLst/>
                    <a:uLnTx/>
                    <a:uFillTx/>
                    <a:latin typeface="CiscoSansTT ExtraLight"/>
                    <a:ea typeface="ＭＳ Ｐゴシック" charset="0"/>
                  </a:endParaRPr>
                </a:p>
              </p:txBody>
            </p:sp>
          </p:grpSp>
        </p:grpSp>
        <p:sp>
          <p:nvSpPr>
            <p:cNvPr id="638" name="TextBox 637">
              <a:extLst>
                <a:ext uri="{FF2B5EF4-FFF2-40B4-BE49-F238E27FC236}">
                  <a16:creationId xmlns:a16="http://schemas.microsoft.com/office/drawing/2014/main" id="{37E306D4-EE93-40CC-8B81-1FFB18E3CAD4}"/>
                </a:ext>
              </a:extLst>
            </p:cNvPr>
            <p:cNvSpPr txBox="1"/>
            <p:nvPr/>
          </p:nvSpPr>
          <p:spPr>
            <a:xfrm>
              <a:off x="3765659" y="3406035"/>
              <a:ext cx="939417" cy="332543"/>
            </a:xfrm>
            <a:prstGeom prst="rect">
              <a:avLst/>
            </a:prstGeom>
            <a:noFill/>
          </p:spPr>
          <p:txBody>
            <a:bodyPr wrap="square" lIns="0" tIns="0" rIns="0" bIns="0" rtlCol="0">
              <a:spAutoFit/>
            </a:bodyPr>
            <a:lstStyle/>
            <a:p>
              <a:pPr marL="0" marR="0" lvl="0" indent="0" defTabSz="609585" eaLnBrk="1" fontAlgn="base"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92D050"/>
                  </a:solidFill>
                  <a:effectLst/>
                  <a:uLnTx/>
                  <a:uFillTx/>
                  <a:latin typeface="CiscoSansTT ExtraLight" panose="020B0303020201020303" pitchFamily="34" charset="0"/>
                  <a:ea typeface="Arial" charset="0"/>
                  <a:cs typeface="CiscoSansTT ExtraLight" panose="020B0303020201020303" pitchFamily="34" charset="0"/>
                </a:rPr>
                <a:t>Telemetry for Encrypted Traffic Analytics</a:t>
              </a:r>
            </a:p>
          </p:txBody>
        </p:sp>
      </p:grpSp>
      <p:pic>
        <p:nvPicPr>
          <p:cNvPr id="661" name="Picture 660"/>
          <p:cNvPicPr>
            <a:picLocks noChangeAspect="1"/>
          </p:cNvPicPr>
          <p:nvPr/>
        </p:nvPicPr>
        <p:blipFill>
          <a:blip r:embed="rId5"/>
          <a:stretch>
            <a:fillRect/>
          </a:stretch>
        </p:blipFill>
        <p:spPr>
          <a:xfrm>
            <a:off x="6509494" y="1893467"/>
            <a:ext cx="954994" cy="954994"/>
          </a:xfrm>
          <a:prstGeom prst="rect">
            <a:avLst/>
          </a:prstGeom>
        </p:spPr>
      </p:pic>
    </p:spTree>
    <p:extLst>
      <p:ext uri="{BB962C8B-B14F-4D97-AF65-F5344CB8AC3E}">
        <p14:creationId xmlns:p14="http://schemas.microsoft.com/office/powerpoint/2010/main" val="15835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1" animBg="1"/>
      <p:bldP spid="339" grpId="0"/>
      <p:bldP spid="340" grpId="0"/>
      <p:bldP spid="342" grpId="0"/>
      <p:bldP spid="343" grpId="0"/>
      <p:bldP spid="3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F7F89D-C449-9041-A6D0-58740E86565C}"/>
              </a:ext>
            </a:extLst>
          </p:cNvPr>
          <p:cNvSpPr>
            <a:spLocks noGrp="1"/>
          </p:cNvSpPr>
          <p:nvPr>
            <p:ph type="title"/>
          </p:nvPr>
        </p:nvSpPr>
        <p:spPr/>
        <p:txBody>
          <a:bodyPr>
            <a:noAutofit/>
          </a:bodyPr>
          <a:lstStyle/>
          <a:p>
            <a:r>
              <a:rPr lang="en-SG" sz="3200" dirty="0"/>
              <a:t>Solution lifecycle for Cisco </a:t>
            </a:r>
            <a:r>
              <a:rPr lang="en-SG" sz="3200" dirty="0" err="1"/>
              <a:t>Stealthwatch</a:t>
            </a:r>
            <a:r>
              <a:rPr lang="en-SG" sz="3200" dirty="0"/>
              <a:t> Enterprise and </a:t>
            </a:r>
            <a:r>
              <a:rPr lang="en-SG" sz="3200" dirty="0" err="1"/>
              <a:t>Stealthwatch</a:t>
            </a:r>
            <a:r>
              <a:rPr lang="en-SG" sz="3200" dirty="0"/>
              <a:t> Customer Experience</a:t>
            </a:r>
            <a:endParaRPr lang="en-US" sz="3200" dirty="0"/>
          </a:p>
        </p:txBody>
      </p:sp>
      <p:sp>
        <p:nvSpPr>
          <p:cNvPr id="82" name="TextBox 81">
            <a:extLst>
              <a:ext uri="{FF2B5EF4-FFF2-40B4-BE49-F238E27FC236}">
                <a16:creationId xmlns:a16="http://schemas.microsoft.com/office/drawing/2014/main" id="{FB93A0AD-BBE7-2F4C-93D2-E85B486AC0F9}"/>
              </a:ext>
            </a:extLst>
          </p:cNvPr>
          <p:cNvSpPr txBox="1"/>
          <p:nvPr/>
        </p:nvSpPr>
        <p:spPr>
          <a:xfrm>
            <a:off x="4416706" y="1565113"/>
            <a:ext cx="7114895" cy="480140"/>
          </a:xfrm>
          <a:prstGeom prst="rect">
            <a:avLst/>
          </a:prstGeom>
          <a:noFill/>
        </p:spPr>
        <p:txBody>
          <a:bodyPr wrap="square" lIns="0" tIns="54868" rIns="0" bIns="54868" rtlCol="0">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BAB18"/>
                </a:solidFill>
                <a:effectLst/>
                <a:uLnTx/>
                <a:uFillTx/>
                <a:latin typeface="CiscoSansTT ExtraLight"/>
                <a:ea typeface="ＭＳ Ｐゴシック" charset="0"/>
                <a:cs typeface="Raleway" panose="020F0602020204030203" pitchFamily="34" charset="0"/>
              </a:rPr>
              <a:t>Visibility</a:t>
            </a:r>
            <a:r>
              <a:rPr kumimoji="0" lang="en-US" sz="2400" b="0" i="0" u="none" strike="noStrike" kern="1200" cap="none" spc="0" normalizeH="0" baseline="0" noProof="0" dirty="0">
                <a:ln>
                  <a:noFill/>
                </a:ln>
                <a:solidFill>
                  <a:srgbClr val="6EBE4A"/>
                </a:solidFill>
                <a:effectLst/>
                <a:uLnTx/>
                <a:uFillTx/>
                <a:latin typeface="CiscoSansTT ExtraLight"/>
                <a:ea typeface="ＭＳ Ｐゴシック" charset="0"/>
                <a:cs typeface="Raleway" panose="020F0602020204030203" pitchFamily="34" charset="0"/>
              </a:rPr>
              <a:t> </a:t>
            </a:r>
            <a:r>
              <a:rPr kumimoji="0" lang="en-US" sz="2400" b="0" i="0" u="none" strike="noStrike" kern="1200" cap="none" spc="0" normalizeH="0" baseline="0" noProof="0" dirty="0">
                <a:ln>
                  <a:noFill/>
                </a:ln>
                <a:solidFill>
                  <a:srgbClr val="005073"/>
                </a:solidFill>
                <a:effectLst/>
                <a:uLnTx/>
                <a:uFillTx/>
                <a:latin typeface="CiscoSansTT ExtraLight"/>
                <a:ea typeface="ＭＳ Ｐゴシック" charset="0"/>
                <a:cs typeface="Raleway" panose="020F0602020204030203" pitchFamily="34" charset="0"/>
              </a:rPr>
              <a:t>across your entire network</a:t>
            </a:r>
          </a:p>
        </p:txBody>
      </p:sp>
      <p:sp>
        <p:nvSpPr>
          <p:cNvPr id="83" name="TextBox 82">
            <a:extLst>
              <a:ext uri="{FF2B5EF4-FFF2-40B4-BE49-F238E27FC236}">
                <a16:creationId xmlns:a16="http://schemas.microsoft.com/office/drawing/2014/main" id="{4DC44B6D-D664-2345-B5AF-67436BD06B79}"/>
              </a:ext>
            </a:extLst>
          </p:cNvPr>
          <p:cNvSpPr txBox="1"/>
          <p:nvPr/>
        </p:nvSpPr>
        <p:spPr>
          <a:xfrm>
            <a:off x="4416706" y="5611130"/>
            <a:ext cx="7114895" cy="480140"/>
          </a:xfrm>
          <a:prstGeom prst="rect">
            <a:avLst/>
          </a:prstGeom>
          <a:noFill/>
        </p:spPr>
        <p:txBody>
          <a:bodyPr wrap="square" lIns="0" tIns="54868" rIns="0" bIns="54868" rtlCol="0">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EBE4A"/>
                </a:solidFill>
                <a:effectLst/>
                <a:uLnTx/>
                <a:uFillTx/>
                <a:latin typeface="CiscoSansTT ExtraLight"/>
                <a:ea typeface="+mn-ea"/>
                <a:cs typeface="Raleway" panose="020F0602020204030203" pitchFamily="34" charset="0"/>
              </a:rPr>
              <a:t>Utilization</a:t>
            </a:r>
            <a:r>
              <a:rPr kumimoji="0" lang="en-US" sz="2400" b="0" i="0" u="none" strike="noStrike" kern="1200" cap="none" spc="0" normalizeH="0" baseline="0" noProof="0" dirty="0">
                <a:ln>
                  <a:noFill/>
                </a:ln>
                <a:solidFill>
                  <a:srgbClr val="FBAB18"/>
                </a:solidFill>
                <a:effectLst/>
                <a:uLnTx/>
                <a:uFillTx/>
                <a:latin typeface="CiscoSansTT ExtraLight"/>
                <a:ea typeface="ＭＳ Ｐゴシック" charset="0"/>
                <a:cs typeface="Raleway" panose="020F0602020204030203" pitchFamily="34" charset="0"/>
              </a:rPr>
              <a:t> </a:t>
            </a:r>
            <a:r>
              <a:rPr kumimoji="0" lang="en-US" sz="2400" b="0" i="0" u="none" strike="noStrike" kern="1200" cap="none" spc="0" normalizeH="0" baseline="0" noProof="0" dirty="0">
                <a:ln>
                  <a:noFill/>
                </a:ln>
                <a:solidFill>
                  <a:srgbClr val="005073"/>
                </a:solidFill>
                <a:effectLst/>
                <a:uLnTx/>
                <a:uFillTx/>
                <a:latin typeface="CiscoSansTT ExtraLight"/>
                <a:ea typeface="ＭＳ Ｐゴシック" charset="0"/>
                <a:cs typeface="Raleway" panose="020F0602020204030203" pitchFamily="34" charset="0"/>
              </a:rPr>
              <a:t>with Cisco and 3</a:t>
            </a:r>
            <a:r>
              <a:rPr kumimoji="0" lang="en-US" sz="2400" b="0" i="0" u="none" strike="noStrike" kern="1200" cap="none" spc="0" normalizeH="0" baseline="30000" noProof="0" dirty="0">
                <a:ln>
                  <a:noFill/>
                </a:ln>
                <a:solidFill>
                  <a:srgbClr val="005073"/>
                </a:solidFill>
                <a:effectLst/>
                <a:uLnTx/>
                <a:uFillTx/>
                <a:latin typeface="CiscoSansTT ExtraLight"/>
                <a:ea typeface="ＭＳ Ｐゴシック" charset="0"/>
                <a:cs typeface="Raleway" panose="020F0602020204030203" pitchFamily="34" charset="0"/>
              </a:rPr>
              <a:t>rd</a:t>
            </a:r>
            <a:r>
              <a:rPr kumimoji="0" lang="en-US" sz="2400" b="0" i="0" u="none" strike="noStrike" kern="1200" cap="none" spc="0" normalizeH="0" baseline="0" noProof="0" dirty="0">
                <a:ln>
                  <a:noFill/>
                </a:ln>
                <a:solidFill>
                  <a:srgbClr val="005073"/>
                </a:solidFill>
                <a:effectLst/>
                <a:uLnTx/>
                <a:uFillTx/>
                <a:latin typeface="CiscoSansTT ExtraLight"/>
                <a:ea typeface="ＭＳ Ｐゴシック" charset="0"/>
                <a:cs typeface="Raleway" panose="020F0602020204030203" pitchFamily="34" charset="0"/>
              </a:rPr>
              <a:t> party solutions </a:t>
            </a:r>
          </a:p>
        </p:txBody>
      </p:sp>
      <p:sp>
        <p:nvSpPr>
          <p:cNvPr id="84" name="Freeform 21">
            <a:extLst>
              <a:ext uri="{FF2B5EF4-FFF2-40B4-BE49-F238E27FC236}">
                <a16:creationId xmlns:a16="http://schemas.microsoft.com/office/drawing/2014/main" id="{405A8F59-DEDD-924C-BC38-362457D202D0}"/>
              </a:ext>
            </a:extLst>
          </p:cNvPr>
          <p:cNvSpPr>
            <a:spLocks/>
          </p:cNvSpPr>
          <p:nvPr/>
        </p:nvSpPr>
        <p:spPr bwMode="auto">
          <a:xfrm>
            <a:off x="371983" y="1565112"/>
            <a:ext cx="3305480" cy="4593624"/>
          </a:xfrm>
          <a:custGeom>
            <a:avLst/>
            <a:gdLst>
              <a:gd name="T0" fmla="*/ 1527 w 1957"/>
              <a:gd name="T1" fmla="*/ 0 h 2713"/>
              <a:gd name="T2" fmla="*/ 953 w 1957"/>
              <a:gd name="T3" fmla="*/ 131 h 2713"/>
              <a:gd name="T4" fmla="*/ 316 w 1957"/>
              <a:gd name="T5" fmla="*/ 1937 h 2713"/>
              <a:gd name="T6" fmla="*/ 1527 w 1957"/>
              <a:gd name="T7" fmla="*/ 2713 h 2713"/>
              <a:gd name="T8" fmla="*/ 1957 w 1957"/>
              <a:gd name="T9" fmla="*/ 2641 h 2713"/>
              <a:gd name="T10" fmla="*/ 1900 w 1957"/>
              <a:gd name="T11" fmla="*/ 2510 h 2713"/>
              <a:gd name="T12" fmla="*/ 1900 w 1957"/>
              <a:gd name="T13" fmla="*/ 2499 h 2713"/>
              <a:gd name="T14" fmla="*/ 1526 w 1957"/>
              <a:gd name="T15" fmla="*/ 2560 h 2713"/>
              <a:gd name="T16" fmla="*/ 1023 w 1957"/>
              <a:gd name="T17" fmla="*/ 2447 h 2713"/>
              <a:gd name="T18" fmla="*/ 450 w 1957"/>
              <a:gd name="T19" fmla="*/ 846 h 2713"/>
              <a:gd name="T20" fmla="*/ 1527 w 1957"/>
              <a:gd name="T21" fmla="*/ 152 h 2713"/>
              <a:gd name="T22" fmla="*/ 1745 w 1957"/>
              <a:gd name="T23" fmla="*/ 173 h 2713"/>
              <a:gd name="T24" fmla="*/ 1815 w 1957"/>
              <a:gd name="T25" fmla="*/ 188 h 2713"/>
              <a:gd name="T26" fmla="*/ 1916 w 1957"/>
              <a:gd name="T27" fmla="*/ 140 h 2713"/>
              <a:gd name="T28" fmla="*/ 1856 w 1957"/>
              <a:gd name="T29" fmla="*/ 42 h 2713"/>
              <a:gd name="T30" fmla="*/ 1789 w 1957"/>
              <a:gd name="T31" fmla="*/ 26 h 2713"/>
              <a:gd name="T32" fmla="*/ 1527 w 1957"/>
              <a:gd name="T33" fmla="*/ 0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2713">
                <a:moveTo>
                  <a:pt x="1527" y="0"/>
                </a:moveTo>
                <a:cubicBezTo>
                  <a:pt x="1330" y="0"/>
                  <a:pt x="1134" y="44"/>
                  <a:pt x="953" y="131"/>
                </a:cubicBezTo>
                <a:cubicBezTo>
                  <a:pt x="285" y="452"/>
                  <a:pt x="0" y="1261"/>
                  <a:pt x="316" y="1937"/>
                </a:cubicBezTo>
                <a:cubicBezTo>
                  <a:pt x="545" y="2427"/>
                  <a:pt x="1026" y="2713"/>
                  <a:pt x="1527" y="2713"/>
                </a:cubicBezTo>
                <a:cubicBezTo>
                  <a:pt x="1671" y="2713"/>
                  <a:pt x="1816" y="2690"/>
                  <a:pt x="1957" y="2641"/>
                </a:cubicBezTo>
                <a:cubicBezTo>
                  <a:pt x="1922" y="2608"/>
                  <a:pt x="1900" y="2561"/>
                  <a:pt x="1900" y="2510"/>
                </a:cubicBezTo>
                <a:cubicBezTo>
                  <a:pt x="1900" y="2506"/>
                  <a:pt x="1900" y="2503"/>
                  <a:pt x="1900" y="2499"/>
                </a:cubicBezTo>
                <a:cubicBezTo>
                  <a:pt x="1779" y="2540"/>
                  <a:pt x="1652" y="2560"/>
                  <a:pt x="1526" y="2560"/>
                </a:cubicBezTo>
                <a:cubicBezTo>
                  <a:pt x="1354" y="2560"/>
                  <a:pt x="1182" y="2523"/>
                  <a:pt x="1023" y="2447"/>
                </a:cubicBezTo>
                <a:cubicBezTo>
                  <a:pt x="428" y="2165"/>
                  <a:pt x="171" y="1449"/>
                  <a:pt x="450" y="846"/>
                </a:cubicBezTo>
                <a:cubicBezTo>
                  <a:pt x="652" y="409"/>
                  <a:pt x="1080" y="152"/>
                  <a:pt x="1527" y="152"/>
                </a:cubicBezTo>
                <a:cubicBezTo>
                  <a:pt x="1600" y="152"/>
                  <a:pt x="1673" y="159"/>
                  <a:pt x="1745" y="173"/>
                </a:cubicBezTo>
                <a:cubicBezTo>
                  <a:pt x="1769" y="177"/>
                  <a:pt x="1792" y="182"/>
                  <a:pt x="1815" y="188"/>
                </a:cubicBezTo>
                <a:cubicBezTo>
                  <a:pt x="1916" y="140"/>
                  <a:pt x="1916" y="140"/>
                  <a:pt x="1916" y="140"/>
                </a:cubicBezTo>
                <a:cubicBezTo>
                  <a:pt x="1856" y="42"/>
                  <a:pt x="1856" y="42"/>
                  <a:pt x="1856" y="42"/>
                </a:cubicBezTo>
                <a:cubicBezTo>
                  <a:pt x="1834" y="36"/>
                  <a:pt x="1811" y="31"/>
                  <a:pt x="1789" y="26"/>
                </a:cubicBezTo>
                <a:cubicBezTo>
                  <a:pt x="1702" y="9"/>
                  <a:pt x="1614" y="0"/>
                  <a:pt x="1527" y="0"/>
                </a:cubicBezTo>
              </a:path>
            </a:pathLst>
          </a:custGeom>
          <a:solidFill>
            <a:schemeClr val="tx2">
              <a:alpha val="15000"/>
            </a:schemeClr>
          </a:solidFill>
          <a:ln w="57150">
            <a:no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85" name="Freeform 22">
            <a:extLst>
              <a:ext uri="{FF2B5EF4-FFF2-40B4-BE49-F238E27FC236}">
                <a16:creationId xmlns:a16="http://schemas.microsoft.com/office/drawing/2014/main" id="{8E9DCD12-9BFD-B246-A1BB-B750C3BE1FA3}"/>
              </a:ext>
            </a:extLst>
          </p:cNvPr>
          <p:cNvSpPr>
            <a:spLocks/>
          </p:cNvSpPr>
          <p:nvPr/>
        </p:nvSpPr>
        <p:spPr bwMode="auto">
          <a:xfrm>
            <a:off x="4056246" y="1938222"/>
            <a:ext cx="1109393" cy="1615855"/>
          </a:xfrm>
          <a:custGeom>
            <a:avLst/>
            <a:gdLst>
              <a:gd name="T0" fmla="*/ 77 w 657"/>
              <a:gd name="T1" fmla="*/ 0 h 955"/>
              <a:gd name="T2" fmla="*/ 0 w 657"/>
              <a:gd name="T3" fmla="*/ 131 h 955"/>
              <a:gd name="T4" fmla="*/ 410 w 657"/>
              <a:gd name="T5" fmla="*/ 599 h 955"/>
              <a:gd name="T6" fmla="*/ 494 w 657"/>
              <a:gd name="T7" fmla="*/ 823 h 955"/>
              <a:gd name="T8" fmla="*/ 510 w 657"/>
              <a:gd name="T9" fmla="*/ 890 h 955"/>
              <a:gd name="T10" fmla="*/ 604 w 657"/>
              <a:gd name="T11" fmla="*/ 955 h 955"/>
              <a:gd name="T12" fmla="*/ 657 w 657"/>
              <a:gd name="T13" fmla="*/ 859 h 955"/>
              <a:gd name="T14" fmla="*/ 640 w 657"/>
              <a:gd name="T15" fmla="*/ 787 h 955"/>
              <a:gd name="T16" fmla="*/ 77 w 657"/>
              <a:gd name="T17"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955">
                <a:moveTo>
                  <a:pt x="77" y="0"/>
                </a:moveTo>
                <a:cubicBezTo>
                  <a:pt x="72" y="55"/>
                  <a:pt x="43" y="102"/>
                  <a:pt x="0" y="131"/>
                </a:cubicBezTo>
                <a:cubicBezTo>
                  <a:pt x="174" y="248"/>
                  <a:pt x="316" y="409"/>
                  <a:pt x="410" y="599"/>
                </a:cubicBezTo>
                <a:cubicBezTo>
                  <a:pt x="446" y="672"/>
                  <a:pt x="473" y="747"/>
                  <a:pt x="494" y="823"/>
                </a:cubicBezTo>
                <a:cubicBezTo>
                  <a:pt x="500" y="845"/>
                  <a:pt x="505" y="867"/>
                  <a:pt x="510" y="890"/>
                </a:cubicBezTo>
                <a:cubicBezTo>
                  <a:pt x="604" y="955"/>
                  <a:pt x="604" y="955"/>
                  <a:pt x="604" y="955"/>
                </a:cubicBezTo>
                <a:cubicBezTo>
                  <a:pt x="657" y="859"/>
                  <a:pt x="657" y="859"/>
                  <a:pt x="657" y="859"/>
                </a:cubicBezTo>
                <a:cubicBezTo>
                  <a:pt x="652" y="835"/>
                  <a:pt x="646" y="811"/>
                  <a:pt x="640" y="787"/>
                </a:cubicBezTo>
                <a:cubicBezTo>
                  <a:pt x="556" y="471"/>
                  <a:pt x="361" y="187"/>
                  <a:pt x="77" y="0"/>
                </a:cubicBezTo>
              </a:path>
            </a:pathLst>
          </a:custGeom>
          <a:solidFill>
            <a:srgbClr val="DCDADA"/>
          </a:solidFill>
          <a:ln w="57150">
            <a:no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86" name="Freeform 23">
            <a:extLst>
              <a:ext uri="{FF2B5EF4-FFF2-40B4-BE49-F238E27FC236}">
                <a16:creationId xmlns:a16="http://schemas.microsoft.com/office/drawing/2014/main" id="{7335A650-3590-9D48-AD12-A893FBA52338}"/>
              </a:ext>
            </a:extLst>
          </p:cNvPr>
          <p:cNvSpPr>
            <a:spLocks/>
          </p:cNvSpPr>
          <p:nvPr/>
        </p:nvSpPr>
        <p:spPr bwMode="auto">
          <a:xfrm>
            <a:off x="4149876" y="4113029"/>
            <a:ext cx="1045552" cy="1569039"/>
          </a:xfrm>
          <a:custGeom>
            <a:avLst/>
            <a:gdLst>
              <a:gd name="T0" fmla="*/ 470 w 619"/>
              <a:gd name="T1" fmla="*/ 0 h 927"/>
              <a:gd name="T2" fmla="*/ 69 w 619"/>
              <a:gd name="T3" fmla="*/ 761 h 927"/>
              <a:gd name="T4" fmla="*/ 19 w 619"/>
              <a:gd name="T5" fmla="*/ 802 h 927"/>
              <a:gd name="T6" fmla="*/ 0 w 619"/>
              <a:gd name="T7" fmla="*/ 921 h 927"/>
              <a:gd name="T8" fmla="*/ 105 w 619"/>
              <a:gd name="T9" fmla="*/ 927 h 927"/>
              <a:gd name="T10" fmla="*/ 164 w 619"/>
              <a:gd name="T11" fmla="*/ 879 h 927"/>
              <a:gd name="T12" fmla="*/ 496 w 619"/>
              <a:gd name="T13" fmla="*/ 440 h 927"/>
              <a:gd name="T14" fmla="*/ 619 w 619"/>
              <a:gd name="T15" fmla="*/ 20 h 927"/>
              <a:gd name="T16" fmla="*/ 566 w 619"/>
              <a:gd name="T17" fmla="*/ 28 h 927"/>
              <a:gd name="T18" fmla="*/ 470 w 619"/>
              <a:gd name="T19"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9" h="927">
                <a:moveTo>
                  <a:pt x="470" y="0"/>
                </a:moveTo>
                <a:cubicBezTo>
                  <a:pt x="434" y="291"/>
                  <a:pt x="294" y="564"/>
                  <a:pt x="69" y="761"/>
                </a:cubicBezTo>
                <a:cubicBezTo>
                  <a:pt x="53" y="775"/>
                  <a:pt x="36" y="789"/>
                  <a:pt x="19" y="802"/>
                </a:cubicBezTo>
                <a:cubicBezTo>
                  <a:pt x="0" y="921"/>
                  <a:pt x="0" y="921"/>
                  <a:pt x="0" y="921"/>
                </a:cubicBezTo>
                <a:cubicBezTo>
                  <a:pt x="105" y="927"/>
                  <a:pt x="105" y="927"/>
                  <a:pt x="105" y="927"/>
                </a:cubicBezTo>
                <a:cubicBezTo>
                  <a:pt x="125" y="912"/>
                  <a:pt x="145" y="896"/>
                  <a:pt x="164" y="879"/>
                </a:cubicBezTo>
                <a:cubicBezTo>
                  <a:pt x="302" y="758"/>
                  <a:pt x="416" y="609"/>
                  <a:pt x="496" y="440"/>
                </a:cubicBezTo>
                <a:cubicBezTo>
                  <a:pt x="561" y="304"/>
                  <a:pt x="601" y="162"/>
                  <a:pt x="619" y="20"/>
                </a:cubicBezTo>
                <a:cubicBezTo>
                  <a:pt x="602" y="25"/>
                  <a:pt x="584" y="28"/>
                  <a:pt x="566" y="28"/>
                </a:cubicBezTo>
                <a:cubicBezTo>
                  <a:pt x="530" y="28"/>
                  <a:pt x="497" y="18"/>
                  <a:pt x="470" y="0"/>
                </a:cubicBezTo>
              </a:path>
            </a:pathLst>
          </a:custGeom>
          <a:solidFill>
            <a:srgbClr val="DCDADA"/>
          </a:solidFill>
          <a:ln w="57150">
            <a:no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87" name="Freeform 18">
            <a:extLst>
              <a:ext uri="{FF2B5EF4-FFF2-40B4-BE49-F238E27FC236}">
                <a16:creationId xmlns:a16="http://schemas.microsoft.com/office/drawing/2014/main" id="{A74C7AD8-8868-E64D-8174-0C8B83B940A6}"/>
              </a:ext>
            </a:extLst>
          </p:cNvPr>
          <p:cNvSpPr>
            <a:spLocks/>
          </p:cNvSpPr>
          <p:nvPr/>
        </p:nvSpPr>
        <p:spPr bwMode="auto">
          <a:xfrm>
            <a:off x="4793803" y="3546751"/>
            <a:ext cx="623085" cy="631768"/>
          </a:xfrm>
          <a:custGeom>
            <a:avLst/>
            <a:gdLst>
              <a:gd name="T0" fmla="*/ 180 w 241"/>
              <a:gd name="T1" fmla="*/ 16 h 244"/>
              <a:gd name="T2" fmla="*/ 121 w 241"/>
              <a:gd name="T3" fmla="*/ 0 h 244"/>
              <a:gd name="T4" fmla="*/ 31 w 241"/>
              <a:gd name="T5" fmla="*/ 40 h 244"/>
              <a:gd name="T6" fmla="*/ 0 w 241"/>
              <a:gd name="T7" fmla="*/ 122 h 244"/>
              <a:gd name="T8" fmla="*/ 31 w 241"/>
              <a:gd name="T9" fmla="*/ 204 h 244"/>
              <a:gd name="T10" fmla="*/ 121 w 241"/>
              <a:gd name="T11" fmla="*/ 244 h 244"/>
              <a:gd name="T12" fmla="*/ 180 w 241"/>
              <a:gd name="T13" fmla="*/ 228 h 244"/>
              <a:gd name="T14" fmla="*/ 241 w 241"/>
              <a:gd name="T15" fmla="*/ 122 h 244"/>
              <a:gd name="T16" fmla="*/ 180 w 241"/>
              <a:gd name="T17"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244">
                <a:moveTo>
                  <a:pt x="180" y="16"/>
                </a:moveTo>
                <a:cubicBezTo>
                  <a:pt x="162" y="6"/>
                  <a:pt x="142" y="0"/>
                  <a:pt x="121" y="0"/>
                </a:cubicBezTo>
                <a:cubicBezTo>
                  <a:pt x="85" y="0"/>
                  <a:pt x="53" y="15"/>
                  <a:pt x="31" y="40"/>
                </a:cubicBezTo>
                <a:cubicBezTo>
                  <a:pt x="12" y="62"/>
                  <a:pt x="0" y="91"/>
                  <a:pt x="0" y="122"/>
                </a:cubicBezTo>
                <a:cubicBezTo>
                  <a:pt x="0" y="153"/>
                  <a:pt x="12" y="182"/>
                  <a:pt x="31" y="204"/>
                </a:cubicBezTo>
                <a:cubicBezTo>
                  <a:pt x="53" y="229"/>
                  <a:pt x="85" y="244"/>
                  <a:pt x="121" y="244"/>
                </a:cubicBezTo>
                <a:cubicBezTo>
                  <a:pt x="142" y="244"/>
                  <a:pt x="163" y="238"/>
                  <a:pt x="180" y="228"/>
                </a:cubicBezTo>
                <a:cubicBezTo>
                  <a:pt x="217" y="207"/>
                  <a:pt x="241" y="168"/>
                  <a:pt x="241" y="122"/>
                </a:cubicBezTo>
                <a:cubicBezTo>
                  <a:pt x="241" y="76"/>
                  <a:pt x="217" y="37"/>
                  <a:pt x="180" y="16"/>
                </a:cubicBezTo>
                <a:close/>
              </a:path>
            </a:pathLst>
          </a:custGeom>
          <a:solidFill>
            <a:schemeClr val="bg2"/>
          </a:solidFill>
          <a:ln w="12700">
            <a:solidFill>
              <a:schemeClr val="accent1"/>
            </a:solid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88" name="Freeform 19">
            <a:extLst>
              <a:ext uri="{FF2B5EF4-FFF2-40B4-BE49-F238E27FC236}">
                <a16:creationId xmlns:a16="http://schemas.microsoft.com/office/drawing/2014/main" id="{B069A8FA-A3E2-4848-8196-1BFA030831B2}"/>
              </a:ext>
            </a:extLst>
          </p:cNvPr>
          <p:cNvSpPr>
            <a:spLocks/>
          </p:cNvSpPr>
          <p:nvPr/>
        </p:nvSpPr>
        <p:spPr bwMode="auto">
          <a:xfrm>
            <a:off x="3572336" y="1590041"/>
            <a:ext cx="623080" cy="633939"/>
          </a:xfrm>
          <a:custGeom>
            <a:avLst/>
            <a:gdLst>
              <a:gd name="T0" fmla="*/ 239 w 241"/>
              <a:gd name="T1" fmla="*/ 104 h 245"/>
              <a:gd name="T2" fmla="*/ 120 w 241"/>
              <a:gd name="T3" fmla="*/ 0 h 245"/>
              <a:gd name="T4" fmla="*/ 0 w 241"/>
              <a:gd name="T5" fmla="*/ 122 h 245"/>
              <a:gd name="T6" fmla="*/ 120 w 241"/>
              <a:gd name="T7" fmla="*/ 245 h 245"/>
              <a:gd name="T8" fmla="*/ 164 w 241"/>
              <a:gd name="T9" fmla="*/ 236 h 245"/>
              <a:gd name="T10" fmla="*/ 241 w 241"/>
              <a:gd name="T11" fmla="*/ 122 h 245"/>
              <a:gd name="T12" fmla="*/ 239 w 241"/>
              <a:gd name="T13" fmla="*/ 104 h 245"/>
            </a:gdLst>
            <a:ahLst/>
            <a:cxnLst>
              <a:cxn ang="0">
                <a:pos x="T0" y="T1"/>
              </a:cxn>
              <a:cxn ang="0">
                <a:pos x="T2" y="T3"/>
              </a:cxn>
              <a:cxn ang="0">
                <a:pos x="T4" y="T5"/>
              </a:cxn>
              <a:cxn ang="0">
                <a:pos x="T6" y="T7"/>
              </a:cxn>
              <a:cxn ang="0">
                <a:pos x="T8" y="T9"/>
              </a:cxn>
              <a:cxn ang="0">
                <a:pos x="T10" y="T11"/>
              </a:cxn>
              <a:cxn ang="0">
                <a:pos x="T12" y="T13"/>
              </a:cxn>
            </a:cxnLst>
            <a:rect l="0" t="0" r="r" b="b"/>
            <a:pathLst>
              <a:path w="241" h="245">
                <a:moveTo>
                  <a:pt x="239" y="104"/>
                </a:moveTo>
                <a:cubicBezTo>
                  <a:pt x="231" y="45"/>
                  <a:pt x="181" y="0"/>
                  <a:pt x="120" y="0"/>
                </a:cubicBezTo>
                <a:cubicBezTo>
                  <a:pt x="54" y="0"/>
                  <a:pt x="0" y="55"/>
                  <a:pt x="0" y="122"/>
                </a:cubicBezTo>
                <a:cubicBezTo>
                  <a:pt x="0" y="190"/>
                  <a:pt x="54" y="245"/>
                  <a:pt x="120" y="245"/>
                </a:cubicBezTo>
                <a:cubicBezTo>
                  <a:pt x="136" y="245"/>
                  <a:pt x="151" y="242"/>
                  <a:pt x="164" y="236"/>
                </a:cubicBezTo>
                <a:cubicBezTo>
                  <a:pt x="209" y="218"/>
                  <a:pt x="241" y="174"/>
                  <a:pt x="241" y="122"/>
                </a:cubicBezTo>
                <a:cubicBezTo>
                  <a:pt x="241" y="116"/>
                  <a:pt x="240" y="110"/>
                  <a:pt x="239" y="104"/>
                </a:cubicBezTo>
                <a:close/>
              </a:path>
            </a:pathLst>
          </a:custGeom>
          <a:solidFill>
            <a:schemeClr val="bg2"/>
          </a:solidFill>
          <a:ln w="12700">
            <a:solidFill>
              <a:schemeClr val="accent5"/>
            </a:solid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89" name="Freeform 20">
            <a:extLst>
              <a:ext uri="{FF2B5EF4-FFF2-40B4-BE49-F238E27FC236}">
                <a16:creationId xmlns:a16="http://schemas.microsoft.com/office/drawing/2014/main" id="{0BA91A57-7142-B24B-8D65-D707FF9306E5}"/>
              </a:ext>
            </a:extLst>
          </p:cNvPr>
          <p:cNvSpPr>
            <a:spLocks/>
          </p:cNvSpPr>
          <p:nvPr/>
        </p:nvSpPr>
        <p:spPr bwMode="auto">
          <a:xfrm>
            <a:off x="3572335" y="5490147"/>
            <a:ext cx="623085" cy="649133"/>
          </a:xfrm>
          <a:custGeom>
            <a:avLst/>
            <a:gdLst>
              <a:gd name="T0" fmla="*/ 120 w 241"/>
              <a:gd name="T1" fmla="*/ 0 h 250"/>
              <a:gd name="T2" fmla="*/ 4 w 241"/>
              <a:gd name="T3" fmla="*/ 92 h 250"/>
              <a:gd name="T4" fmla="*/ 0 w 241"/>
              <a:gd name="T5" fmla="*/ 125 h 250"/>
              <a:gd name="T6" fmla="*/ 60 w 241"/>
              <a:gd name="T7" fmla="*/ 233 h 250"/>
              <a:gd name="T8" fmla="*/ 120 w 241"/>
              <a:gd name="T9" fmla="*/ 250 h 250"/>
              <a:gd name="T10" fmla="*/ 241 w 241"/>
              <a:gd name="T11" fmla="*/ 125 h 250"/>
              <a:gd name="T12" fmla="*/ 120 w 241"/>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41" h="250">
                <a:moveTo>
                  <a:pt x="120" y="0"/>
                </a:moveTo>
                <a:cubicBezTo>
                  <a:pt x="65" y="0"/>
                  <a:pt x="18" y="38"/>
                  <a:pt x="4" y="92"/>
                </a:cubicBezTo>
                <a:cubicBezTo>
                  <a:pt x="1" y="102"/>
                  <a:pt x="0" y="113"/>
                  <a:pt x="0" y="125"/>
                </a:cubicBezTo>
                <a:cubicBezTo>
                  <a:pt x="0" y="171"/>
                  <a:pt x="24" y="211"/>
                  <a:pt x="60" y="233"/>
                </a:cubicBezTo>
                <a:cubicBezTo>
                  <a:pt x="77" y="244"/>
                  <a:pt x="98" y="250"/>
                  <a:pt x="120" y="250"/>
                </a:cubicBezTo>
                <a:cubicBezTo>
                  <a:pt x="187" y="250"/>
                  <a:pt x="241" y="194"/>
                  <a:pt x="241" y="125"/>
                </a:cubicBezTo>
                <a:cubicBezTo>
                  <a:pt x="241" y="56"/>
                  <a:pt x="187" y="0"/>
                  <a:pt x="120" y="0"/>
                </a:cubicBezTo>
                <a:close/>
              </a:path>
            </a:pathLst>
          </a:custGeom>
          <a:solidFill>
            <a:schemeClr val="bg2"/>
          </a:solidFill>
          <a:ln w="12700">
            <a:solidFill>
              <a:schemeClr val="accent2"/>
            </a:solid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90" name="Freeform 18">
            <a:extLst>
              <a:ext uri="{FF2B5EF4-FFF2-40B4-BE49-F238E27FC236}">
                <a16:creationId xmlns:a16="http://schemas.microsoft.com/office/drawing/2014/main" id="{9476CCF2-4925-1349-81C9-0D9E9DC474B4}"/>
              </a:ext>
            </a:extLst>
          </p:cNvPr>
          <p:cNvSpPr>
            <a:spLocks/>
          </p:cNvSpPr>
          <p:nvPr/>
        </p:nvSpPr>
        <p:spPr bwMode="auto">
          <a:xfrm>
            <a:off x="4901768" y="3656221"/>
            <a:ext cx="407155" cy="412831"/>
          </a:xfrm>
          <a:custGeom>
            <a:avLst/>
            <a:gdLst>
              <a:gd name="T0" fmla="*/ 180 w 241"/>
              <a:gd name="T1" fmla="*/ 16 h 244"/>
              <a:gd name="T2" fmla="*/ 121 w 241"/>
              <a:gd name="T3" fmla="*/ 0 h 244"/>
              <a:gd name="T4" fmla="*/ 31 w 241"/>
              <a:gd name="T5" fmla="*/ 40 h 244"/>
              <a:gd name="T6" fmla="*/ 0 w 241"/>
              <a:gd name="T7" fmla="*/ 122 h 244"/>
              <a:gd name="T8" fmla="*/ 31 w 241"/>
              <a:gd name="T9" fmla="*/ 204 h 244"/>
              <a:gd name="T10" fmla="*/ 121 w 241"/>
              <a:gd name="T11" fmla="*/ 244 h 244"/>
              <a:gd name="T12" fmla="*/ 180 w 241"/>
              <a:gd name="T13" fmla="*/ 228 h 244"/>
              <a:gd name="T14" fmla="*/ 241 w 241"/>
              <a:gd name="T15" fmla="*/ 122 h 244"/>
              <a:gd name="T16" fmla="*/ 180 w 241"/>
              <a:gd name="T17"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244">
                <a:moveTo>
                  <a:pt x="180" y="16"/>
                </a:moveTo>
                <a:cubicBezTo>
                  <a:pt x="162" y="6"/>
                  <a:pt x="142" y="0"/>
                  <a:pt x="121" y="0"/>
                </a:cubicBezTo>
                <a:cubicBezTo>
                  <a:pt x="85" y="0"/>
                  <a:pt x="53" y="15"/>
                  <a:pt x="31" y="40"/>
                </a:cubicBezTo>
                <a:cubicBezTo>
                  <a:pt x="12" y="62"/>
                  <a:pt x="0" y="91"/>
                  <a:pt x="0" y="122"/>
                </a:cubicBezTo>
                <a:cubicBezTo>
                  <a:pt x="0" y="153"/>
                  <a:pt x="12" y="182"/>
                  <a:pt x="31" y="204"/>
                </a:cubicBezTo>
                <a:cubicBezTo>
                  <a:pt x="53" y="229"/>
                  <a:pt x="85" y="244"/>
                  <a:pt x="121" y="244"/>
                </a:cubicBezTo>
                <a:cubicBezTo>
                  <a:pt x="142" y="244"/>
                  <a:pt x="163" y="238"/>
                  <a:pt x="180" y="228"/>
                </a:cubicBezTo>
                <a:cubicBezTo>
                  <a:pt x="217" y="207"/>
                  <a:pt x="241" y="168"/>
                  <a:pt x="241" y="122"/>
                </a:cubicBezTo>
                <a:cubicBezTo>
                  <a:pt x="241" y="76"/>
                  <a:pt x="217" y="37"/>
                  <a:pt x="180" y="16"/>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91" name="Freeform 19">
            <a:extLst>
              <a:ext uri="{FF2B5EF4-FFF2-40B4-BE49-F238E27FC236}">
                <a16:creationId xmlns:a16="http://schemas.microsoft.com/office/drawing/2014/main" id="{7034AFF5-4140-0D40-8B8D-FF95CC153E7A}"/>
              </a:ext>
            </a:extLst>
          </p:cNvPr>
          <p:cNvSpPr>
            <a:spLocks/>
          </p:cNvSpPr>
          <p:nvPr/>
        </p:nvSpPr>
        <p:spPr bwMode="auto">
          <a:xfrm>
            <a:off x="3680300" y="1699886"/>
            <a:ext cx="407155" cy="414249"/>
          </a:xfrm>
          <a:custGeom>
            <a:avLst/>
            <a:gdLst>
              <a:gd name="T0" fmla="*/ 239 w 241"/>
              <a:gd name="T1" fmla="*/ 104 h 245"/>
              <a:gd name="T2" fmla="*/ 120 w 241"/>
              <a:gd name="T3" fmla="*/ 0 h 245"/>
              <a:gd name="T4" fmla="*/ 0 w 241"/>
              <a:gd name="T5" fmla="*/ 122 h 245"/>
              <a:gd name="T6" fmla="*/ 120 w 241"/>
              <a:gd name="T7" fmla="*/ 245 h 245"/>
              <a:gd name="T8" fmla="*/ 164 w 241"/>
              <a:gd name="T9" fmla="*/ 236 h 245"/>
              <a:gd name="T10" fmla="*/ 241 w 241"/>
              <a:gd name="T11" fmla="*/ 122 h 245"/>
              <a:gd name="T12" fmla="*/ 239 w 241"/>
              <a:gd name="T13" fmla="*/ 104 h 245"/>
            </a:gdLst>
            <a:ahLst/>
            <a:cxnLst>
              <a:cxn ang="0">
                <a:pos x="T0" y="T1"/>
              </a:cxn>
              <a:cxn ang="0">
                <a:pos x="T2" y="T3"/>
              </a:cxn>
              <a:cxn ang="0">
                <a:pos x="T4" y="T5"/>
              </a:cxn>
              <a:cxn ang="0">
                <a:pos x="T6" y="T7"/>
              </a:cxn>
              <a:cxn ang="0">
                <a:pos x="T8" y="T9"/>
              </a:cxn>
              <a:cxn ang="0">
                <a:pos x="T10" y="T11"/>
              </a:cxn>
              <a:cxn ang="0">
                <a:pos x="T12" y="T13"/>
              </a:cxn>
            </a:cxnLst>
            <a:rect l="0" t="0" r="r" b="b"/>
            <a:pathLst>
              <a:path w="241" h="245">
                <a:moveTo>
                  <a:pt x="239" y="104"/>
                </a:moveTo>
                <a:cubicBezTo>
                  <a:pt x="231" y="45"/>
                  <a:pt x="181" y="0"/>
                  <a:pt x="120" y="0"/>
                </a:cubicBezTo>
                <a:cubicBezTo>
                  <a:pt x="54" y="0"/>
                  <a:pt x="0" y="55"/>
                  <a:pt x="0" y="122"/>
                </a:cubicBezTo>
                <a:cubicBezTo>
                  <a:pt x="0" y="190"/>
                  <a:pt x="54" y="245"/>
                  <a:pt x="120" y="245"/>
                </a:cubicBezTo>
                <a:cubicBezTo>
                  <a:pt x="136" y="245"/>
                  <a:pt x="151" y="242"/>
                  <a:pt x="164" y="236"/>
                </a:cubicBezTo>
                <a:cubicBezTo>
                  <a:pt x="209" y="218"/>
                  <a:pt x="241" y="174"/>
                  <a:pt x="241" y="122"/>
                </a:cubicBezTo>
                <a:cubicBezTo>
                  <a:pt x="241" y="116"/>
                  <a:pt x="240" y="110"/>
                  <a:pt x="239" y="104"/>
                </a:cubicBezTo>
                <a:close/>
              </a:path>
            </a:pathLst>
          </a:custGeom>
          <a:solidFill>
            <a:schemeClr val="accent5"/>
          </a:solidFill>
          <a:ln>
            <a:noFill/>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92" name="Freeform 20">
            <a:extLst>
              <a:ext uri="{FF2B5EF4-FFF2-40B4-BE49-F238E27FC236}">
                <a16:creationId xmlns:a16="http://schemas.microsoft.com/office/drawing/2014/main" id="{1AF1EDFB-4613-E64D-9B49-0DFEB049D814}"/>
              </a:ext>
            </a:extLst>
          </p:cNvPr>
          <p:cNvSpPr>
            <a:spLocks/>
          </p:cNvSpPr>
          <p:nvPr/>
        </p:nvSpPr>
        <p:spPr bwMode="auto">
          <a:xfrm>
            <a:off x="3680300" y="5602623"/>
            <a:ext cx="407155" cy="424180"/>
          </a:xfrm>
          <a:custGeom>
            <a:avLst/>
            <a:gdLst>
              <a:gd name="T0" fmla="*/ 120 w 241"/>
              <a:gd name="T1" fmla="*/ 0 h 250"/>
              <a:gd name="T2" fmla="*/ 4 w 241"/>
              <a:gd name="T3" fmla="*/ 92 h 250"/>
              <a:gd name="T4" fmla="*/ 0 w 241"/>
              <a:gd name="T5" fmla="*/ 125 h 250"/>
              <a:gd name="T6" fmla="*/ 60 w 241"/>
              <a:gd name="T7" fmla="*/ 233 h 250"/>
              <a:gd name="T8" fmla="*/ 120 w 241"/>
              <a:gd name="T9" fmla="*/ 250 h 250"/>
              <a:gd name="T10" fmla="*/ 241 w 241"/>
              <a:gd name="T11" fmla="*/ 125 h 250"/>
              <a:gd name="T12" fmla="*/ 120 w 241"/>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41" h="250">
                <a:moveTo>
                  <a:pt x="120" y="0"/>
                </a:moveTo>
                <a:cubicBezTo>
                  <a:pt x="65" y="0"/>
                  <a:pt x="18" y="38"/>
                  <a:pt x="4" y="92"/>
                </a:cubicBezTo>
                <a:cubicBezTo>
                  <a:pt x="1" y="102"/>
                  <a:pt x="0" y="113"/>
                  <a:pt x="0" y="125"/>
                </a:cubicBezTo>
                <a:cubicBezTo>
                  <a:pt x="0" y="171"/>
                  <a:pt x="24" y="211"/>
                  <a:pt x="60" y="233"/>
                </a:cubicBezTo>
                <a:cubicBezTo>
                  <a:pt x="77" y="244"/>
                  <a:pt x="98" y="250"/>
                  <a:pt x="120" y="250"/>
                </a:cubicBezTo>
                <a:cubicBezTo>
                  <a:pt x="187" y="250"/>
                  <a:pt x="241" y="194"/>
                  <a:pt x="241" y="125"/>
                </a:cubicBezTo>
                <a:cubicBezTo>
                  <a:pt x="241" y="56"/>
                  <a:pt x="187" y="0"/>
                  <a:pt x="120" y="0"/>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93" name="TextBox 92">
            <a:extLst>
              <a:ext uri="{FF2B5EF4-FFF2-40B4-BE49-F238E27FC236}">
                <a16:creationId xmlns:a16="http://schemas.microsoft.com/office/drawing/2014/main" id="{BF15916B-07E9-CC4E-ABD9-DF2B6EAC7E0C}"/>
              </a:ext>
            </a:extLst>
          </p:cNvPr>
          <p:cNvSpPr txBox="1"/>
          <p:nvPr/>
        </p:nvSpPr>
        <p:spPr>
          <a:xfrm>
            <a:off x="5486289" y="3601338"/>
            <a:ext cx="6045311" cy="480140"/>
          </a:xfrm>
          <a:prstGeom prst="rect">
            <a:avLst/>
          </a:prstGeom>
          <a:noFill/>
        </p:spPr>
        <p:txBody>
          <a:bodyPr wrap="square" lIns="0" tIns="54868" rIns="0" bIns="54868" rtlCol="0">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CEB"/>
                </a:solidFill>
                <a:effectLst/>
                <a:uLnTx/>
                <a:uFillTx/>
                <a:latin typeface="CiscoSansTT ExtraLight"/>
                <a:ea typeface="ＭＳ Ｐゴシック" charset="0"/>
                <a:cs typeface="Raleway" panose="020F0602020204030203" pitchFamily="34" charset="0"/>
              </a:rPr>
              <a:t>Detection </a:t>
            </a:r>
            <a:r>
              <a:rPr kumimoji="0" lang="en-US" sz="2400" b="0" i="0" u="none" strike="noStrike" kern="1200" cap="none" spc="0" normalizeH="0" baseline="0" noProof="0" dirty="0">
                <a:ln>
                  <a:noFill/>
                </a:ln>
                <a:solidFill>
                  <a:srgbClr val="005073"/>
                </a:solidFill>
                <a:effectLst/>
                <a:uLnTx/>
                <a:uFillTx/>
                <a:latin typeface="CiscoSansTT ExtraLight"/>
                <a:ea typeface="ＭＳ Ｐゴシック" charset="0"/>
                <a:cs typeface="+mn-cs"/>
              </a:rPr>
              <a:t>based on your business needs</a:t>
            </a:r>
          </a:p>
        </p:txBody>
      </p:sp>
      <p:sp>
        <p:nvSpPr>
          <p:cNvPr id="94" name="Oval 93">
            <a:extLst>
              <a:ext uri="{FF2B5EF4-FFF2-40B4-BE49-F238E27FC236}">
                <a16:creationId xmlns:a16="http://schemas.microsoft.com/office/drawing/2014/main" id="{851B9E23-D3AF-8E41-BFBA-3C025A581A99}"/>
              </a:ext>
            </a:extLst>
          </p:cNvPr>
          <p:cNvSpPr/>
          <p:nvPr/>
        </p:nvSpPr>
        <p:spPr>
          <a:xfrm>
            <a:off x="2175627" y="3090515"/>
            <a:ext cx="1532773" cy="1532768"/>
          </a:xfrm>
          <a:prstGeom prst="ellipse">
            <a:avLst/>
          </a:prstGeom>
          <a:solidFill>
            <a:schemeClr val="tx1">
              <a:lumMod val="10000"/>
              <a:lumOff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005073"/>
                </a:solidFill>
                <a:effectLst/>
                <a:uLnTx/>
                <a:uFillTx/>
                <a:latin typeface="CiscoSansTT ExtraLight"/>
                <a:ea typeface="ＭＳ Ｐゴシック" charset="0"/>
                <a:cs typeface="+mn-cs"/>
              </a:rPr>
              <a:t>Stealthwatch</a:t>
            </a:r>
          </a:p>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005073"/>
                </a:solidFill>
                <a:effectLst/>
                <a:uLnTx/>
                <a:uFillTx/>
                <a:latin typeface="CiscoSansTT ExtraLight"/>
                <a:ea typeface="ＭＳ Ｐゴシック" charset="0"/>
                <a:cs typeface="+mn-cs"/>
              </a:rPr>
              <a:t>Services</a:t>
            </a:r>
          </a:p>
        </p:txBody>
      </p:sp>
      <p:sp>
        <p:nvSpPr>
          <p:cNvPr id="95" name="Oval 94">
            <a:extLst>
              <a:ext uri="{FF2B5EF4-FFF2-40B4-BE49-F238E27FC236}">
                <a16:creationId xmlns:a16="http://schemas.microsoft.com/office/drawing/2014/main" id="{D03074B2-34BD-744B-A95E-9D7A45E50B77}"/>
              </a:ext>
            </a:extLst>
          </p:cNvPr>
          <p:cNvSpPr/>
          <p:nvPr/>
        </p:nvSpPr>
        <p:spPr>
          <a:xfrm>
            <a:off x="1849771" y="2764659"/>
            <a:ext cx="2184485" cy="2184480"/>
          </a:xfrm>
          <a:prstGeom prst="ellipse">
            <a:avLst/>
          </a:prstGeom>
          <a:noFill/>
          <a:ln w="12700">
            <a:solidFill>
              <a:schemeClr val="bg2">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0" tIns="0" rIns="0" bIns="0" numCol="1" spcCol="1270" anchor="b" anchorCtr="0">
            <a:prstTxWarp prst="textArchDown">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endParaRPr>
          </a:p>
        </p:txBody>
      </p:sp>
      <p:sp>
        <p:nvSpPr>
          <p:cNvPr id="96" name="Oval 95">
            <a:extLst>
              <a:ext uri="{FF2B5EF4-FFF2-40B4-BE49-F238E27FC236}">
                <a16:creationId xmlns:a16="http://schemas.microsoft.com/office/drawing/2014/main" id="{599AEFF0-8271-A84E-8EA4-A0CA534C6DE2}"/>
              </a:ext>
            </a:extLst>
          </p:cNvPr>
          <p:cNvSpPr/>
          <p:nvPr/>
        </p:nvSpPr>
        <p:spPr>
          <a:xfrm>
            <a:off x="1505067" y="2419955"/>
            <a:ext cx="2873893" cy="2873888"/>
          </a:xfrm>
          <a:prstGeom prst="ellipse">
            <a:avLst/>
          </a:prstGeom>
          <a:noFill/>
          <a:ln w="12700">
            <a:solidFill>
              <a:schemeClr val="bg2">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0" tIns="0" rIns="0" bIns="0" numCol="1" spcCol="1270" anchor="b" anchorCtr="0">
            <a:prstTxWarp prst="textArchDown">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endParaRPr>
          </a:p>
        </p:txBody>
      </p:sp>
      <p:sp>
        <p:nvSpPr>
          <p:cNvPr id="97" name="Oval 96">
            <a:extLst>
              <a:ext uri="{FF2B5EF4-FFF2-40B4-BE49-F238E27FC236}">
                <a16:creationId xmlns:a16="http://schemas.microsoft.com/office/drawing/2014/main" id="{9382B365-EACA-1A44-8BD8-8E56AE48AE50}"/>
              </a:ext>
            </a:extLst>
          </p:cNvPr>
          <p:cNvSpPr/>
          <p:nvPr/>
        </p:nvSpPr>
        <p:spPr>
          <a:xfrm>
            <a:off x="1159627" y="2074515"/>
            <a:ext cx="3564773" cy="3564768"/>
          </a:xfrm>
          <a:prstGeom prst="ellipse">
            <a:avLst/>
          </a:prstGeom>
          <a:noFill/>
          <a:ln w="12700">
            <a:solidFill>
              <a:srgbClr val="DCDAD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0" tIns="0" rIns="0" bIns="0" numCol="1" spcCol="1270" anchor="b" anchorCtr="0">
            <a:prstTxWarp prst="textArchDown">
              <a:avLst>
                <a:gd name="adj" fmla="val 17180473"/>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endParaRPr>
          </a:p>
        </p:txBody>
      </p:sp>
      <p:sp>
        <p:nvSpPr>
          <p:cNvPr id="98" name="Rectangle 97">
            <a:extLst>
              <a:ext uri="{FF2B5EF4-FFF2-40B4-BE49-F238E27FC236}">
                <a16:creationId xmlns:a16="http://schemas.microsoft.com/office/drawing/2014/main" id="{B5BEDB6D-62F2-394A-8AD9-D4FA2ABA197E}"/>
              </a:ext>
            </a:extLst>
          </p:cNvPr>
          <p:cNvSpPr/>
          <p:nvPr/>
        </p:nvSpPr>
        <p:spPr>
          <a:xfrm>
            <a:off x="2365879" y="5097010"/>
            <a:ext cx="962123" cy="25654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228594"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iscoSans" panose="020B0503020201020303" pitchFamily="34" charset="0"/>
              </a:rPr>
              <a:t>Learning</a:t>
            </a:r>
          </a:p>
        </p:txBody>
      </p:sp>
      <p:sp>
        <p:nvSpPr>
          <p:cNvPr id="99" name="Rectangle 98">
            <a:extLst>
              <a:ext uri="{FF2B5EF4-FFF2-40B4-BE49-F238E27FC236}">
                <a16:creationId xmlns:a16="http://schemas.microsoft.com/office/drawing/2014/main" id="{16AEE572-D90B-FC49-BAED-F0516E822EE2}"/>
              </a:ext>
            </a:extLst>
          </p:cNvPr>
          <p:cNvSpPr/>
          <p:nvPr/>
        </p:nvSpPr>
        <p:spPr>
          <a:xfrm>
            <a:off x="2365880" y="5460212"/>
            <a:ext cx="922047" cy="25654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228594"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iscoSans" panose="020B0503020201020303" pitchFamily="34" charset="0"/>
              </a:rPr>
              <a:t>Support</a:t>
            </a:r>
          </a:p>
        </p:txBody>
      </p:sp>
      <p:sp>
        <p:nvSpPr>
          <p:cNvPr id="100" name="Rectangle 99">
            <a:extLst>
              <a:ext uri="{FF2B5EF4-FFF2-40B4-BE49-F238E27FC236}">
                <a16:creationId xmlns:a16="http://schemas.microsoft.com/office/drawing/2014/main" id="{5ABE258A-6A78-7E4B-A2F9-978B27723CB9}"/>
              </a:ext>
            </a:extLst>
          </p:cNvPr>
          <p:cNvSpPr/>
          <p:nvPr/>
        </p:nvSpPr>
        <p:spPr>
          <a:xfrm>
            <a:off x="2365879" y="4722354"/>
            <a:ext cx="1192955" cy="25654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228594"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iscoSans" panose="020B0503020201020303" pitchFamily="34" charset="0"/>
              </a:rPr>
              <a:t>Professional</a:t>
            </a:r>
          </a:p>
        </p:txBody>
      </p:sp>
      <p:grpSp>
        <p:nvGrpSpPr>
          <p:cNvPr id="101" name="Group 100">
            <a:extLst>
              <a:ext uri="{FF2B5EF4-FFF2-40B4-BE49-F238E27FC236}">
                <a16:creationId xmlns:a16="http://schemas.microsoft.com/office/drawing/2014/main" id="{E9BC2683-BD53-CE47-AD33-AE2A2B51B79D}"/>
              </a:ext>
            </a:extLst>
          </p:cNvPr>
          <p:cNvGrpSpPr/>
          <p:nvPr/>
        </p:nvGrpSpPr>
        <p:grpSpPr>
          <a:xfrm>
            <a:off x="2404336" y="4724849"/>
            <a:ext cx="262891" cy="268224"/>
            <a:chOff x="5545599" y="1569128"/>
            <a:chExt cx="197168" cy="197168"/>
          </a:xfrm>
        </p:grpSpPr>
        <p:sp>
          <p:nvSpPr>
            <p:cNvPr id="102" name="Oval 101">
              <a:extLst>
                <a:ext uri="{FF2B5EF4-FFF2-40B4-BE49-F238E27FC236}">
                  <a16:creationId xmlns:a16="http://schemas.microsoft.com/office/drawing/2014/main" id="{35FE4137-57A8-094E-BBAA-0CC4C1544E0B}"/>
                </a:ext>
              </a:extLst>
            </p:cNvPr>
            <p:cNvSpPr/>
            <p:nvPr/>
          </p:nvSpPr>
          <p:spPr>
            <a:xfrm>
              <a:off x="5545599" y="1569128"/>
              <a:ext cx="197168" cy="197168"/>
            </a:xfrm>
            <a:prstGeom prst="ellipse">
              <a:avLst/>
            </a:prstGeom>
            <a:solidFill>
              <a:schemeClr val="bg2"/>
            </a:solidFill>
            <a:ln w="635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grpSp>
          <p:nvGrpSpPr>
            <p:cNvPr id="103" name="Group 102">
              <a:extLst>
                <a:ext uri="{FF2B5EF4-FFF2-40B4-BE49-F238E27FC236}">
                  <a16:creationId xmlns:a16="http://schemas.microsoft.com/office/drawing/2014/main" id="{FA789B9F-ADBB-9E4E-8454-E167C2530226}"/>
                </a:ext>
              </a:extLst>
            </p:cNvPr>
            <p:cNvGrpSpPr/>
            <p:nvPr/>
          </p:nvGrpSpPr>
          <p:grpSpPr>
            <a:xfrm flipV="1">
              <a:off x="5576108" y="1615826"/>
              <a:ext cx="136150" cy="103768"/>
              <a:chOff x="1628924" y="5499306"/>
              <a:chExt cx="1172630" cy="893739"/>
            </a:xfrm>
          </p:grpSpPr>
          <p:grpSp>
            <p:nvGrpSpPr>
              <p:cNvPr id="104" name="Group 103">
                <a:extLst>
                  <a:ext uri="{FF2B5EF4-FFF2-40B4-BE49-F238E27FC236}">
                    <a16:creationId xmlns:a16="http://schemas.microsoft.com/office/drawing/2014/main" id="{A37E750B-E9CE-4D4D-9406-574A28BF77B8}"/>
                  </a:ext>
                </a:extLst>
              </p:cNvPr>
              <p:cNvGrpSpPr/>
              <p:nvPr/>
            </p:nvGrpSpPr>
            <p:grpSpPr>
              <a:xfrm>
                <a:off x="1628924" y="5499306"/>
                <a:ext cx="718812" cy="721200"/>
                <a:chOff x="7394841" y="5102225"/>
                <a:chExt cx="477837" cy="479425"/>
              </a:xfrm>
              <a:solidFill>
                <a:schemeClr val="tx2"/>
              </a:solidFill>
            </p:grpSpPr>
            <p:sp>
              <p:nvSpPr>
                <p:cNvPr id="108" name="Freeform 73">
                  <a:extLst>
                    <a:ext uri="{FF2B5EF4-FFF2-40B4-BE49-F238E27FC236}">
                      <a16:creationId xmlns:a16="http://schemas.microsoft.com/office/drawing/2014/main" id="{5EC7B252-3C49-CE46-B8BC-63AA1808FFFF}"/>
                    </a:ext>
                  </a:extLst>
                </p:cNvPr>
                <p:cNvSpPr>
                  <a:spLocks noEditPoints="1"/>
                </p:cNvSpPr>
                <p:nvPr/>
              </p:nvSpPr>
              <p:spPr bwMode="auto">
                <a:xfrm>
                  <a:off x="7591692" y="5300665"/>
                  <a:ext cx="84135" cy="82550"/>
                </a:xfrm>
                <a:custGeom>
                  <a:avLst/>
                  <a:gdLst>
                    <a:gd name="T0" fmla="*/ 27 w 27"/>
                    <a:gd name="T1" fmla="*/ 13 h 27"/>
                    <a:gd name="T2" fmla="*/ 13 w 27"/>
                    <a:gd name="T3" fmla="*/ 27 h 27"/>
                    <a:gd name="T4" fmla="*/ 0 w 27"/>
                    <a:gd name="T5" fmla="*/ 13 h 27"/>
                    <a:gd name="T6" fmla="*/ 13 w 27"/>
                    <a:gd name="T7" fmla="*/ 0 h 27"/>
                    <a:gd name="T8" fmla="*/ 27 w 27"/>
                    <a:gd name="T9" fmla="*/ 13 h 27"/>
                    <a:gd name="T10" fmla="*/ 27 w 27"/>
                    <a:gd name="T11" fmla="*/ 13 h 27"/>
                    <a:gd name="T12" fmla="*/ 27 w 27"/>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7" y="13"/>
                      </a:moveTo>
                      <a:cubicBezTo>
                        <a:pt x="27" y="21"/>
                        <a:pt x="21" y="27"/>
                        <a:pt x="13" y="27"/>
                      </a:cubicBezTo>
                      <a:cubicBezTo>
                        <a:pt x="6" y="27"/>
                        <a:pt x="0" y="21"/>
                        <a:pt x="0" y="13"/>
                      </a:cubicBezTo>
                      <a:cubicBezTo>
                        <a:pt x="0" y="6"/>
                        <a:pt x="6" y="0"/>
                        <a:pt x="13" y="0"/>
                      </a:cubicBezTo>
                      <a:cubicBezTo>
                        <a:pt x="21" y="0"/>
                        <a:pt x="27" y="6"/>
                        <a:pt x="27" y="13"/>
                      </a:cubicBezTo>
                      <a:close/>
                      <a:moveTo>
                        <a:pt x="27" y="13"/>
                      </a:moveTo>
                      <a:cubicBezTo>
                        <a:pt x="27" y="13"/>
                        <a:pt x="27" y="13"/>
                        <a:pt x="27" y="13"/>
                      </a:cubicBezTo>
                    </a:path>
                  </a:pathLst>
                </a:custGeom>
                <a:grpFill/>
                <a:ln>
                  <a:noFill/>
                </a:ln>
              </p:spPr>
              <p:txBody>
                <a:bodyPr vert="horz" wrap="square" lIns="121888" tIns="60944" rIns="121888" bIns="6094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74">
                  <a:extLst>
                    <a:ext uri="{FF2B5EF4-FFF2-40B4-BE49-F238E27FC236}">
                      <a16:creationId xmlns:a16="http://schemas.microsoft.com/office/drawing/2014/main" id="{50F56258-F891-E54E-8F53-5929B3442332}"/>
                    </a:ext>
                  </a:extLst>
                </p:cNvPr>
                <p:cNvSpPr>
                  <a:spLocks noEditPoints="1"/>
                </p:cNvSpPr>
                <p:nvPr/>
              </p:nvSpPr>
              <p:spPr bwMode="auto">
                <a:xfrm>
                  <a:off x="7394841" y="5102225"/>
                  <a:ext cx="477837" cy="479425"/>
                </a:xfrm>
                <a:custGeom>
                  <a:avLst/>
                  <a:gdLst>
                    <a:gd name="T0" fmla="*/ 152 w 155"/>
                    <a:gd name="T1" fmla="*/ 64 h 155"/>
                    <a:gd name="T2" fmla="*/ 133 w 155"/>
                    <a:gd name="T3" fmla="*/ 61 h 155"/>
                    <a:gd name="T4" fmla="*/ 128 w 155"/>
                    <a:gd name="T5" fmla="*/ 50 h 155"/>
                    <a:gd name="T6" fmla="*/ 139 w 155"/>
                    <a:gd name="T7" fmla="*/ 34 h 155"/>
                    <a:gd name="T8" fmla="*/ 139 w 155"/>
                    <a:gd name="T9" fmla="*/ 29 h 155"/>
                    <a:gd name="T10" fmla="*/ 126 w 155"/>
                    <a:gd name="T11" fmla="*/ 16 h 155"/>
                    <a:gd name="T12" fmla="*/ 121 w 155"/>
                    <a:gd name="T13" fmla="*/ 15 h 155"/>
                    <a:gd name="T14" fmla="*/ 105 w 155"/>
                    <a:gd name="T15" fmla="*/ 26 h 155"/>
                    <a:gd name="T16" fmla="*/ 94 w 155"/>
                    <a:gd name="T17" fmla="*/ 22 h 155"/>
                    <a:gd name="T18" fmla="*/ 90 w 155"/>
                    <a:gd name="T19" fmla="*/ 3 h 155"/>
                    <a:gd name="T20" fmla="*/ 86 w 155"/>
                    <a:gd name="T21" fmla="*/ 0 h 155"/>
                    <a:gd name="T22" fmla="*/ 68 w 155"/>
                    <a:gd name="T23" fmla="*/ 0 h 155"/>
                    <a:gd name="T24" fmla="*/ 64 w 155"/>
                    <a:gd name="T25" fmla="*/ 3 h 155"/>
                    <a:gd name="T26" fmla="*/ 60 w 155"/>
                    <a:gd name="T27" fmla="*/ 22 h 155"/>
                    <a:gd name="T28" fmla="*/ 50 w 155"/>
                    <a:gd name="T29" fmla="*/ 26 h 155"/>
                    <a:gd name="T30" fmla="*/ 34 w 155"/>
                    <a:gd name="T31" fmla="*/ 16 h 155"/>
                    <a:gd name="T32" fmla="*/ 29 w 155"/>
                    <a:gd name="T33" fmla="*/ 16 h 155"/>
                    <a:gd name="T34" fmla="*/ 16 w 155"/>
                    <a:gd name="T35" fmla="*/ 29 h 155"/>
                    <a:gd name="T36" fmla="*/ 15 w 155"/>
                    <a:gd name="T37" fmla="*/ 34 h 155"/>
                    <a:gd name="T38" fmla="*/ 26 w 155"/>
                    <a:gd name="T39" fmla="*/ 50 h 155"/>
                    <a:gd name="T40" fmla="*/ 22 w 155"/>
                    <a:gd name="T41" fmla="*/ 61 h 155"/>
                    <a:gd name="T42" fmla="*/ 3 w 155"/>
                    <a:gd name="T43" fmla="*/ 64 h 155"/>
                    <a:gd name="T44" fmla="*/ 0 w 155"/>
                    <a:gd name="T45" fmla="*/ 68 h 155"/>
                    <a:gd name="T46" fmla="*/ 0 w 155"/>
                    <a:gd name="T47" fmla="*/ 87 h 155"/>
                    <a:gd name="T48" fmla="*/ 3 w 155"/>
                    <a:gd name="T49" fmla="*/ 91 h 155"/>
                    <a:gd name="T50" fmla="*/ 22 w 155"/>
                    <a:gd name="T51" fmla="*/ 94 h 155"/>
                    <a:gd name="T52" fmla="*/ 26 w 155"/>
                    <a:gd name="T53" fmla="*/ 105 h 155"/>
                    <a:gd name="T54" fmla="*/ 16 w 155"/>
                    <a:gd name="T55" fmla="*/ 120 h 155"/>
                    <a:gd name="T56" fmla="*/ 16 w 155"/>
                    <a:gd name="T57" fmla="*/ 125 h 155"/>
                    <a:gd name="T58" fmla="*/ 29 w 155"/>
                    <a:gd name="T59" fmla="*/ 139 h 155"/>
                    <a:gd name="T60" fmla="*/ 34 w 155"/>
                    <a:gd name="T61" fmla="*/ 139 h 155"/>
                    <a:gd name="T62" fmla="*/ 50 w 155"/>
                    <a:gd name="T63" fmla="*/ 128 h 155"/>
                    <a:gd name="T64" fmla="*/ 60 w 155"/>
                    <a:gd name="T65" fmla="*/ 133 h 155"/>
                    <a:gd name="T66" fmla="*/ 64 w 155"/>
                    <a:gd name="T67" fmla="*/ 152 h 155"/>
                    <a:gd name="T68" fmla="*/ 68 w 155"/>
                    <a:gd name="T69" fmla="*/ 155 h 155"/>
                    <a:gd name="T70" fmla="*/ 86 w 155"/>
                    <a:gd name="T71" fmla="*/ 155 h 155"/>
                    <a:gd name="T72" fmla="*/ 90 w 155"/>
                    <a:gd name="T73" fmla="*/ 152 h 155"/>
                    <a:gd name="T74" fmla="*/ 94 w 155"/>
                    <a:gd name="T75" fmla="*/ 133 h 155"/>
                    <a:gd name="T76" fmla="*/ 105 w 155"/>
                    <a:gd name="T77" fmla="*/ 129 h 155"/>
                    <a:gd name="T78" fmla="*/ 120 w 155"/>
                    <a:gd name="T79" fmla="*/ 139 h 155"/>
                    <a:gd name="T80" fmla="*/ 125 w 155"/>
                    <a:gd name="T81" fmla="*/ 139 h 155"/>
                    <a:gd name="T82" fmla="*/ 139 w 155"/>
                    <a:gd name="T83" fmla="*/ 126 h 155"/>
                    <a:gd name="T84" fmla="*/ 139 w 155"/>
                    <a:gd name="T85" fmla="*/ 121 h 155"/>
                    <a:gd name="T86" fmla="*/ 128 w 155"/>
                    <a:gd name="T87" fmla="*/ 105 h 155"/>
                    <a:gd name="T88" fmla="*/ 133 w 155"/>
                    <a:gd name="T89" fmla="*/ 94 h 155"/>
                    <a:gd name="T90" fmla="*/ 152 w 155"/>
                    <a:gd name="T91" fmla="*/ 91 h 155"/>
                    <a:gd name="T92" fmla="*/ 155 w 155"/>
                    <a:gd name="T93" fmla="*/ 87 h 155"/>
                    <a:gd name="T94" fmla="*/ 155 w 155"/>
                    <a:gd name="T95" fmla="*/ 68 h 155"/>
                    <a:gd name="T96" fmla="*/ 152 w 155"/>
                    <a:gd name="T97" fmla="*/ 64 h 155"/>
                    <a:gd name="T98" fmla="*/ 77 w 155"/>
                    <a:gd name="T99" fmla="*/ 110 h 155"/>
                    <a:gd name="T100" fmla="*/ 45 w 155"/>
                    <a:gd name="T101" fmla="*/ 77 h 155"/>
                    <a:gd name="T102" fmla="*/ 77 w 155"/>
                    <a:gd name="T103" fmla="*/ 45 h 155"/>
                    <a:gd name="T104" fmla="*/ 110 w 155"/>
                    <a:gd name="T105" fmla="*/ 77 h 155"/>
                    <a:gd name="T106" fmla="*/ 77 w 155"/>
                    <a:gd name="T107" fmla="*/ 110 h 155"/>
                    <a:gd name="T108" fmla="*/ 77 w 155"/>
                    <a:gd name="T109" fmla="*/ 110 h 155"/>
                    <a:gd name="T110" fmla="*/ 77 w 155"/>
                    <a:gd name="T111" fmla="*/ 11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155">
                      <a:moveTo>
                        <a:pt x="152" y="64"/>
                      </a:moveTo>
                      <a:cubicBezTo>
                        <a:pt x="133" y="61"/>
                        <a:pt x="133" y="61"/>
                        <a:pt x="133" y="61"/>
                      </a:cubicBezTo>
                      <a:cubicBezTo>
                        <a:pt x="132" y="57"/>
                        <a:pt x="130" y="53"/>
                        <a:pt x="128" y="50"/>
                      </a:cubicBezTo>
                      <a:cubicBezTo>
                        <a:pt x="139" y="34"/>
                        <a:pt x="139" y="34"/>
                        <a:pt x="139" y="34"/>
                      </a:cubicBezTo>
                      <a:cubicBezTo>
                        <a:pt x="140" y="33"/>
                        <a:pt x="140" y="30"/>
                        <a:pt x="139" y="29"/>
                      </a:cubicBezTo>
                      <a:cubicBezTo>
                        <a:pt x="126" y="16"/>
                        <a:pt x="126" y="16"/>
                        <a:pt x="126" y="16"/>
                      </a:cubicBezTo>
                      <a:cubicBezTo>
                        <a:pt x="124" y="15"/>
                        <a:pt x="122" y="14"/>
                        <a:pt x="121" y="15"/>
                      </a:cubicBezTo>
                      <a:cubicBezTo>
                        <a:pt x="105" y="26"/>
                        <a:pt x="105" y="26"/>
                        <a:pt x="105" y="26"/>
                      </a:cubicBezTo>
                      <a:cubicBezTo>
                        <a:pt x="101" y="24"/>
                        <a:pt x="98" y="23"/>
                        <a:pt x="94" y="22"/>
                      </a:cubicBezTo>
                      <a:cubicBezTo>
                        <a:pt x="90" y="3"/>
                        <a:pt x="90" y="3"/>
                        <a:pt x="90" y="3"/>
                      </a:cubicBezTo>
                      <a:cubicBezTo>
                        <a:pt x="90" y="1"/>
                        <a:pt x="88" y="0"/>
                        <a:pt x="86" y="0"/>
                      </a:cubicBezTo>
                      <a:cubicBezTo>
                        <a:pt x="68" y="0"/>
                        <a:pt x="68" y="0"/>
                        <a:pt x="68" y="0"/>
                      </a:cubicBezTo>
                      <a:cubicBezTo>
                        <a:pt x="66" y="0"/>
                        <a:pt x="64" y="1"/>
                        <a:pt x="64" y="3"/>
                      </a:cubicBezTo>
                      <a:cubicBezTo>
                        <a:pt x="60" y="22"/>
                        <a:pt x="60" y="22"/>
                        <a:pt x="60" y="22"/>
                      </a:cubicBezTo>
                      <a:cubicBezTo>
                        <a:pt x="57" y="23"/>
                        <a:pt x="53" y="24"/>
                        <a:pt x="50" y="26"/>
                      </a:cubicBezTo>
                      <a:cubicBezTo>
                        <a:pt x="34" y="16"/>
                        <a:pt x="34" y="16"/>
                        <a:pt x="34" y="16"/>
                      </a:cubicBezTo>
                      <a:cubicBezTo>
                        <a:pt x="33" y="15"/>
                        <a:pt x="30" y="15"/>
                        <a:pt x="29" y="16"/>
                      </a:cubicBezTo>
                      <a:cubicBezTo>
                        <a:pt x="16" y="29"/>
                        <a:pt x="16" y="29"/>
                        <a:pt x="16" y="29"/>
                      </a:cubicBezTo>
                      <a:cubicBezTo>
                        <a:pt x="15" y="31"/>
                        <a:pt x="14" y="33"/>
                        <a:pt x="15" y="34"/>
                      </a:cubicBezTo>
                      <a:cubicBezTo>
                        <a:pt x="26" y="50"/>
                        <a:pt x="26" y="50"/>
                        <a:pt x="26" y="50"/>
                      </a:cubicBezTo>
                      <a:cubicBezTo>
                        <a:pt x="24" y="53"/>
                        <a:pt x="23" y="57"/>
                        <a:pt x="22" y="61"/>
                      </a:cubicBezTo>
                      <a:cubicBezTo>
                        <a:pt x="3" y="64"/>
                        <a:pt x="3" y="64"/>
                        <a:pt x="3" y="64"/>
                      </a:cubicBezTo>
                      <a:cubicBezTo>
                        <a:pt x="1" y="64"/>
                        <a:pt x="0" y="66"/>
                        <a:pt x="0" y="68"/>
                      </a:cubicBezTo>
                      <a:cubicBezTo>
                        <a:pt x="0" y="87"/>
                        <a:pt x="0" y="87"/>
                        <a:pt x="0" y="87"/>
                      </a:cubicBezTo>
                      <a:cubicBezTo>
                        <a:pt x="0" y="89"/>
                        <a:pt x="1" y="90"/>
                        <a:pt x="3" y="91"/>
                      </a:cubicBezTo>
                      <a:cubicBezTo>
                        <a:pt x="22" y="94"/>
                        <a:pt x="22" y="94"/>
                        <a:pt x="22" y="94"/>
                      </a:cubicBezTo>
                      <a:cubicBezTo>
                        <a:pt x="23" y="98"/>
                        <a:pt x="24" y="101"/>
                        <a:pt x="26" y="105"/>
                      </a:cubicBezTo>
                      <a:cubicBezTo>
                        <a:pt x="16" y="120"/>
                        <a:pt x="16" y="120"/>
                        <a:pt x="16" y="120"/>
                      </a:cubicBezTo>
                      <a:cubicBezTo>
                        <a:pt x="15" y="122"/>
                        <a:pt x="15" y="124"/>
                        <a:pt x="16" y="125"/>
                      </a:cubicBezTo>
                      <a:cubicBezTo>
                        <a:pt x="29" y="139"/>
                        <a:pt x="29" y="139"/>
                        <a:pt x="29" y="139"/>
                      </a:cubicBezTo>
                      <a:cubicBezTo>
                        <a:pt x="31" y="140"/>
                        <a:pt x="33" y="140"/>
                        <a:pt x="34" y="139"/>
                      </a:cubicBezTo>
                      <a:cubicBezTo>
                        <a:pt x="50" y="128"/>
                        <a:pt x="50" y="128"/>
                        <a:pt x="50" y="128"/>
                      </a:cubicBezTo>
                      <a:cubicBezTo>
                        <a:pt x="53" y="130"/>
                        <a:pt x="57" y="132"/>
                        <a:pt x="60" y="133"/>
                      </a:cubicBezTo>
                      <a:cubicBezTo>
                        <a:pt x="64" y="152"/>
                        <a:pt x="64" y="152"/>
                        <a:pt x="64" y="152"/>
                      </a:cubicBezTo>
                      <a:cubicBezTo>
                        <a:pt x="64" y="153"/>
                        <a:pt x="66" y="155"/>
                        <a:pt x="68" y="155"/>
                      </a:cubicBezTo>
                      <a:cubicBezTo>
                        <a:pt x="86" y="155"/>
                        <a:pt x="86" y="155"/>
                        <a:pt x="86" y="155"/>
                      </a:cubicBezTo>
                      <a:cubicBezTo>
                        <a:pt x="88" y="155"/>
                        <a:pt x="90" y="153"/>
                        <a:pt x="90" y="152"/>
                      </a:cubicBezTo>
                      <a:cubicBezTo>
                        <a:pt x="94" y="133"/>
                        <a:pt x="94" y="133"/>
                        <a:pt x="94" y="133"/>
                      </a:cubicBezTo>
                      <a:cubicBezTo>
                        <a:pt x="98" y="132"/>
                        <a:pt x="101" y="130"/>
                        <a:pt x="105" y="129"/>
                      </a:cubicBezTo>
                      <a:cubicBezTo>
                        <a:pt x="120" y="139"/>
                        <a:pt x="120" y="139"/>
                        <a:pt x="120" y="139"/>
                      </a:cubicBezTo>
                      <a:cubicBezTo>
                        <a:pt x="122" y="140"/>
                        <a:pt x="124" y="140"/>
                        <a:pt x="125" y="139"/>
                      </a:cubicBezTo>
                      <a:cubicBezTo>
                        <a:pt x="139" y="126"/>
                        <a:pt x="139" y="126"/>
                        <a:pt x="139" y="126"/>
                      </a:cubicBezTo>
                      <a:cubicBezTo>
                        <a:pt x="140" y="124"/>
                        <a:pt x="140" y="122"/>
                        <a:pt x="139" y="121"/>
                      </a:cubicBezTo>
                      <a:cubicBezTo>
                        <a:pt x="128" y="105"/>
                        <a:pt x="128" y="105"/>
                        <a:pt x="128" y="105"/>
                      </a:cubicBezTo>
                      <a:cubicBezTo>
                        <a:pt x="130" y="102"/>
                        <a:pt x="132" y="98"/>
                        <a:pt x="133" y="94"/>
                      </a:cubicBezTo>
                      <a:cubicBezTo>
                        <a:pt x="152" y="91"/>
                        <a:pt x="152" y="91"/>
                        <a:pt x="152" y="91"/>
                      </a:cubicBezTo>
                      <a:cubicBezTo>
                        <a:pt x="153" y="90"/>
                        <a:pt x="155" y="89"/>
                        <a:pt x="155" y="87"/>
                      </a:cubicBezTo>
                      <a:cubicBezTo>
                        <a:pt x="155" y="68"/>
                        <a:pt x="155" y="68"/>
                        <a:pt x="155" y="68"/>
                      </a:cubicBezTo>
                      <a:cubicBezTo>
                        <a:pt x="155" y="66"/>
                        <a:pt x="153" y="64"/>
                        <a:pt x="152" y="64"/>
                      </a:cubicBezTo>
                      <a:close/>
                      <a:moveTo>
                        <a:pt x="77" y="110"/>
                      </a:moveTo>
                      <a:cubicBezTo>
                        <a:pt x="60" y="110"/>
                        <a:pt x="45" y="95"/>
                        <a:pt x="45" y="77"/>
                      </a:cubicBezTo>
                      <a:cubicBezTo>
                        <a:pt x="45" y="60"/>
                        <a:pt x="60" y="45"/>
                        <a:pt x="77" y="45"/>
                      </a:cubicBezTo>
                      <a:cubicBezTo>
                        <a:pt x="95" y="45"/>
                        <a:pt x="110" y="60"/>
                        <a:pt x="110" y="77"/>
                      </a:cubicBezTo>
                      <a:cubicBezTo>
                        <a:pt x="110" y="95"/>
                        <a:pt x="95" y="110"/>
                        <a:pt x="77" y="110"/>
                      </a:cubicBezTo>
                      <a:close/>
                      <a:moveTo>
                        <a:pt x="77" y="110"/>
                      </a:moveTo>
                      <a:cubicBezTo>
                        <a:pt x="77" y="110"/>
                        <a:pt x="77" y="110"/>
                        <a:pt x="77" y="110"/>
                      </a:cubicBezTo>
                    </a:path>
                  </a:pathLst>
                </a:custGeom>
                <a:grpFill/>
                <a:ln>
                  <a:noFill/>
                </a:ln>
              </p:spPr>
              <p:txBody>
                <a:bodyPr vert="horz" wrap="square" lIns="121888" tIns="60944" rIns="121888" bIns="6094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8BC59862-14F1-394B-9EF4-C03A26E3F12B}"/>
                  </a:ext>
                </a:extLst>
              </p:cNvPr>
              <p:cNvGrpSpPr/>
              <p:nvPr/>
            </p:nvGrpSpPr>
            <p:grpSpPr>
              <a:xfrm rot="1546774">
                <a:off x="2228144" y="5817731"/>
                <a:ext cx="573410" cy="575314"/>
                <a:chOff x="7415528" y="5014664"/>
                <a:chExt cx="477837" cy="479425"/>
              </a:xfrm>
              <a:solidFill>
                <a:schemeClr val="tx2"/>
              </a:solidFill>
            </p:grpSpPr>
            <p:sp>
              <p:nvSpPr>
                <p:cNvPr id="106" name="Freeform 73">
                  <a:extLst>
                    <a:ext uri="{FF2B5EF4-FFF2-40B4-BE49-F238E27FC236}">
                      <a16:creationId xmlns:a16="http://schemas.microsoft.com/office/drawing/2014/main" id="{20DFA8C1-C72E-6043-B2A4-EBB7C74C472B}"/>
                    </a:ext>
                  </a:extLst>
                </p:cNvPr>
                <p:cNvSpPr>
                  <a:spLocks noEditPoints="1"/>
                </p:cNvSpPr>
                <p:nvPr/>
              </p:nvSpPr>
              <p:spPr bwMode="auto">
                <a:xfrm>
                  <a:off x="7612377" y="5213103"/>
                  <a:ext cx="84138" cy="82547"/>
                </a:xfrm>
                <a:custGeom>
                  <a:avLst/>
                  <a:gdLst>
                    <a:gd name="T0" fmla="*/ 27 w 27"/>
                    <a:gd name="T1" fmla="*/ 13 h 27"/>
                    <a:gd name="T2" fmla="*/ 13 w 27"/>
                    <a:gd name="T3" fmla="*/ 27 h 27"/>
                    <a:gd name="T4" fmla="*/ 0 w 27"/>
                    <a:gd name="T5" fmla="*/ 13 h 27"/>
                    <a:gd name="T6" fmla="*/ 13 w 27"/>
                    <a:gd name="T7" fmla="*/ 0 h 27"/>
                    <a:gd name="T8" fmla="*/ 27 w 27"/>
                    <a:gd name="T9" fmla="*/ 13 h 27"/>
                    <a:gd name="T10" fmla="*/ 27 w 27"/>
                    <a:gd name="T11" fmla="*/ 13 h 27"/>
                    <a:gd name="T12" fmla="*/ 27 w 27"/>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7" y="13"/>
                      </a:moveTo>
                      <a:cubicBezTo>
                        <a:pt x="27" y="21"/>
                        <a:pt x="21" y="27"/>
                        <a:pt x="13" y="27"/>
                      </a:cubicBezTo>
                      <a:cubicBezTo>
                        <a:pt x="6" y="27"/>
                        <a:pt x="0" y="21"/>
                        <a:pt x="0" y="13"/>
                      </a:cubicBezTo>
                      <a:cubicBezTo>
                        <a:pt x="0" y="6"/>
                        <a:pt x="6" y="0"/>
                        <a:pt x="13" y="0"/>
                      </a:cubicBezTo>
                      <a:cubicBezTo>
                        <a:pt x="21" y="0"/>
                        <a:pt x="27" y="6"/>
                        <a:pt x="27" y="13"/>
                      </a:cubicBezTo>
                      <a:close/>
                      <a:moveTo>
                        <a:pt x="27" y="13"/>
                      </a:moveTo>
                      <a:cubicBezTo>
                        <a:pt x="27" y="13"/>
                        <a:pt x="27" y="13"/>
                        <a:pt x="27" y="13"/>
                      </a:cubicBezTo>
                    </a:path>
                  </a:pathLst>
                </a:custGeom>
                <a:grpFill/>
                <a:ln>
                  <a:noFill/>
                </a:ln>
              </p:spPr>
              <p:txBody>
                <a:bodyPr vert="horz" wrap="square" lIns="121888" tIns="60944" rIns="121888" bIns="6094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74">
                  <a:extLst>
                    <a:ext uri="{FF2B5EF4-FFF2-40B4-BE49-F238E27FC236}">
                      <a16:creationId xmlns:a16="http://schemas.microsoft.com/office/drawing/2014/main" id="{A04A3869-3407-9844-B249-04E57BAA8A33}"/>
                    </a:ext>
                  </a:extLst>
                </p:cNvPr>
                <p:cNvSpPr>
                  <a:spLocks noEditPoints="1"/>
                </p:cNvSpPr>
                <p:nvPr/>
              </p:nvSpPr>
              <p:spPr bwMode="auto">
                <a:xfrm>
                  <a:off x="7415528" y="5014664"/>
                  <a:ext cx="477837" cy="479425"/>
                </a:xfrm>
                <a:custGeom>
                  <a:avLst/>
                  <a:gdLst>
                    <a:gd name="T0" fmla="*/ 152 w 155"/>
                    <a:gd name="T1" fmla="*/ 64 h 155"/>
                    <a:gd name="T2" fmla="*/ 133 w 155"/>
                    <a:gd name="T3" fmla="*/ 61 h 155"/>
                    <a:gd name="T4" fmla="*/ 128 w 155"/>
                    <a:gd name="T5" fmla="*/ 50 h 155"/>
                    <a:gd name="T6" fmla="*/ 139 w 155"/>
                    <a:gd name="T7" fmla="*/ 34 h 155"/>
                    <a:gd name="T8" fmla="*/ 139 w 155"/>
                    <a:gd name="T9" fmla="*/ 29 h 155"/>
                    <a:gd name="T10" fmla="*/ 126 w 155"/>
                    <a:gd name="T11" fmla="*/ 16 h 155"/>
                    <a:gd name="T12" fmla="*/ 121 w 155"/>
                    <a:gd name="T13" fmla="*/ 15 h 155"/>
                    <a:gd name="T14" fmla="*/ 105 w 155"/>
                    <a:gd name="T15" fmla="*/ 26 h 155"/>
                    <a:gd name="T16" fmla="*/ 94 w 155"/>
                    <a:gd name="T17" fmla="*/ 22 h 155"/>
                    <a:gd name="T18" fmla="*/ 90 w 155"/>
                    <a:gd name="T19" fmla="*/ 3 h 155"/>
                    <a:gd name="T20" fmla="*/ 86 w 155"/>
                    <a:gd name="T21" fmla="*/ 0 h 155"/>
                    <a:gd name="T22" fmla="*/ 68 w 155"/>
                    <a:gd name="T23" fmla="*/ 0 h 155"/>
                    <a:gd name="T24" fmla="*/ 64 w 155"/>
                    <a:gd name="T25" fmla="*/ 3 h 155"/>
                    <a:gd name="T26" fmla="*/ 60 w 155"/>
                    <a:gd name="T27" fmla="*/ 22 h 155"/>
                    <a:gd name="T28" fmla="*/ 50 w 155"/>
                    <a:gd name="T29" fmla="*/ 26 h 155"/>
                    <a:gd name="T30" fmla="*/ 34 w 155"/>
                    <a:gd name="T31" fmla="*/ 16 h 155"/>
                    <a:gd name="T32" fmla="*/ 29 w 155"/>
                    <a:gd name="T33" fmla="*/ 16 h 155"/>
                    <a:gd name="T34" fmla="*/ 16 w 155"/>
                    <a:gd name="T35" fmla="*/ 29 h 155"/>
                    <a:gd name="T36" fmla="*/ 15 w 155"/>
                    <a:gd name="T37" fmla="*/ 34 h 155"/>
                    <a:gd name="T38" fmla="*/ 26 w 155"/>
                    <a:gd name="T39" fmla="*/ 50 h 155"/>
                    <a:gd name="T40" fmla="*/ 22 w 155"/>
                    <a:gd name="T41" fmla="*/ 61 h 155"/>
                    <a:gd name="T42" fmla="*/ 3 w 155"/>
                    <a:gd name="T43" fmla="*/ 64 h 155"/>
                    <a:gd name="T44" fmla="*/ 0 w 155"/>
                    <a:gd name="T45" fmla="*/ 68 h 155"/>
                    <a:gd name="T46" fmla="*/ 0 w 155"/>
                    <a:gd name="T47" fmla="*/ 87 h 155"/>
                    <a:gd name="T48" fmla="*/ 3 w 155"/>
                    <a:gd name="T49" fmla="*/ 91 h 155"/>
                    <a:gd name="T50" fmla="*/ 22 w 155"/>
                    <a:gd name="T51" fmla="*/ 94 h 155"/>
                    <a:gd name="T52" fmla="*/ 26 w 155"/>
                    <a:gd name="T53" fmla="*/ 105 h 155"/>
                    <a:gd name="T54" fmla="*/ 16 w 155"/>
                    <a:gd name="T55" fmla="*/ 120 h 155"/>
                    <a:gd name="T56" fmla="*/ 16 w 155"/>
                    <a:gd name="T57" fmla="*/ 125 h 155"/>
                    <a:gd name="T58" fmla="*/ 29 w 155"/>
                    <a:gd name="T59" fmla="*/ 139 h 155"/>
                    <a:gd name="T60" fmla="*/ 34 w 155"/>
                    <a:gd name="T61" fmla="*/ 139 h 155"/>
                    <a:gd name="T62" fmla="*/ 50 w 155"/>
                    <a:gd name="T63" fmla="*/ 128 h 155"/>
                    <a:gd name="T64" fmla="*/ 60 w 155"/>
                    <a:gd name="T65" fmla="*/ 133 h 155"/>
                    <a:gd name="T66" fmla="*/ 64 w 155"/>
                    <a:gd name="T67" fmla="*/ 152 h 155"/>
                    <a:gd name="T68" fmla="*/ 68 w 155"/>
                    <a:gd name="T69" fmla="*/ 155 h 155"/>
                    <a:gd name="T70" fmla="*/ 86 w 155"/>
                    <a:gd name="T71" fmla="*/ 155 h 155"/>
                    <a:gd name="T72" fmla="*/ 90 w 155"/>
                    <a:gd name="T73" fmla="*/ 152 h 155"/>
                    <a:gd name="T74" fmla="*/ 94 w 155"/>
                    <a:gd name="T75" fmla="*/ 133 h 155"/>
                    <a:gd name="T76" fmla="*/ 105 w 155"/>
                    <a:gd name="T77" fmla="*/ 129 h 155"/>
                    <a:gd name="T78" fmla="*/ 120 w 155"/>
                    <a:gd name="T79" fmla="*/ 139 h 155"/>
                    <a:gd name="T80" fmla="*/ 125 w 155"/>
                    <a:gd name="T81" fmla="*/ 139 h 155"/>
                    <a:gd name="T82" fmla="*/ 139 w 155"/>
                    <a:gd name="T83" fmla="*/ 126 h 155"/>
                    <a:gd name="T84" fmla="*/ 139 w 155"/>
                    <a:gd name="T85" fmla="*/ 121 h 155"/>
                    <a:gd name="T86" fmla="*/ 128 w 155"/>
                    <a:gd name="T87" fmla="*/ 105 h 155"/>
                    <a:gd name="T88" fmla="*/ 133 w 155"/>
                    <a:gd name="T89" fmla="*/ 94 h 155"/>
                    <a:gd name="T90" fmla="*/ 152 w 155"/>
                    <a:gd name="T91" fmla="*/ 91 h 155"/>
                    <a:gd name="T92" fmla="*/ 155 w 155"/>
                    <a:gd name="T93" fmla="*/ 87 h 155"/>
                    <a:gd name="T94" fmla="*/ 155 w 155"/>
                    <a:gd name="T95" fmla="*/ 68 h 155"/>
                    <a:gd name="T96" fmla="*/ 152 w 155"/>
                    <a:gd name="T97" fmla="*/ 64 h 155"/>
                    <a:gd name="T98" fmla="*/ 77 w 155"/>
                    <a:gd name="T99" fmla="*/ 110 h 155"/>
                    <a:gd name="T100" fmla="*/ 45 w 155"/>
                    <a:gd name="T101" fmla="*/ 77 h 155"/>
                    <a:gd name="T102" fmla="*/ 77 w 155"/>
                    <a:gd name="T103" fmla="*/ 45 h 155"/>
                    <a:gd name="T104" fmla="*/ 110 w 155"/>
                    <a:gd name="T105" fmla="*/ 77 h 155"/>
                    <a:gd name="T106" fmla="*/ 77 w 155"/>
                    <a:gd name="T107" fmla="*/ 110 h 155"/>
                    <a:gd name="T108" fmla="*/ 77 w 155"/>
                    <a:gd name="T109" fmla="*/ 110 h 155"/>
                    <a:gd name="T110" fmla="*/ 77 w 155"/>
                    <a:gd name="T111" fmla="*/ 11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155">
                      <a:moveTo>
                        <a:pt x="152" y="64"/>
                      </a:moveTo>
                      <a:cubicBezTo>
                        <a:pt x="133" y="61"/>
                        <a:pt x="133" y="61"/>
                        <a:pt x="133" y="61"/>
                      </a:cubicBezTo>
                      <a:cubicBezTo>
                        <a:pt x="132" y="57"/>
                        <a:pt x="130" y="53"/>
                        <a:pt x="128" y="50"/>
                      </a:cubicBezTo>
                      <a:cubicBezTo>
                        <a:pt x="139" y="34"/>
                        <a:pt x="139" y="34"/>
                        <a:pt x="139" y="34"/>
                      </a:cubicBezTo>
                      <a:cubicBezTo>
                        <a:pt x="140" y="33"/>
                        <a:pt x="140" y="30"/>
                        <a:pt x="139" y="29"/>
                      </a:cubicBezTo>
                      <a:cubicBezTo>
                        <a:pt x="126" y="16"/>
                        <a:pt x="126" y="16"/>
                        <a:pt x="126" y="16"/>
                      </a:cubicBezTo>
                      <a:cubicBezTo>
                        <a:pt x="124" y="15"/>
                        <a:pt x="122" y="14"/>
                        <a:pt x="121" y="15"/>
                      </a:cubicBezTo>
                      <a:cubicBezTo>
                        <a:pt x="105" y="26"/>
                        <a:pt x="105" y="26"/>
                        <a:pt x="105" y="26"/>
                      </a:cubicBezTo>
                      <a:cubicBezTo>
                        <a:pt x="101" y="24"/>
                        <a:pt x="98" y="23"/>
                        <a:pt x="94" y="22"/>
                      </a:cubicBezTo>
                      <a:cubicBezTo>
                        <a:pt x="90" y="3"/>
                        <a:pt x="90" y="3"/>
                        <a:pt x="90" y="3"/>
                      </a:cubicBezTo>
                      <a:cubicBezTo>
                        <a:pt x="90" y="1"/>
                        <a:pt x="88" y="0"/>
                        <a:pt x="86" y="0"/>
                      </a:cubicBezTo>
                      <a:cubicBezTo>
                        <a:pt x="68" y="0"/>
                        <a:pt x="68" y="0"/>
                        <a:pt x="68" y="0"/>
                      </a:cubicBezTo>
                      <a:cubicBezTo>
                        <a:pt x="66" y="0"/>
                        <a:pt x="64" y="1"/>
                        <a:pt x="64" y="3"/>
                      </a:cubicBezTo>
                      <a:cubicBezTo>
                        <a:pt x="60" y="22"/>
                        <a:pt x="60" y="22"/>
                        <a:pt x="60" y="22"/>
                      </a:cubicBezTo>
                      <a:cubicBezTo>
                        <a:pt x="57" y="23"/>
                        <a:pt x="53" y="24"/>
                        <a:pt x="50" y="26"/>
                      </a:cubicBezTo>
                      <a:cubicBezTo>
                        <a:pt x="34" y="16"/>
                        <a:pt x="34" y="16"/>
                        <a:pt x="34" y="16"/>
                      </a:cubicBezTo>
                      <a:cubicBezTo>
                        <a:pt x="33" y="15"/>
                        <a:pt x="30" y="15"/>
                        <a:pt x="29" y="16"/>
                      </a:cubicBezTo>
                      <a:cubicBezTo>
                        <a:pt x="16" y="29"/>
                        <a:pt x="16" y="29"/>
                        <a:pt x="16" y="29"/>
                      </a:cubicBezTo>
                      <a:cubicBezTo>
                        <a:pt x="15" y="31"/>
                        <a:pt x="14" y="33"/>
                        <a:pt x="15" y="34"/>
                      </a:cubicBezTo>
                      <a:cubicBezTo>
                        <a:pt x="26" y="50"/>
                        <a:pt x="26" y="50"/>
                        <a:pt x="26" y="50"/>
                      </a:cubicBezTo>
                      <a:cubicBezTo>
                        <a:pt x="24" y="53"/>
                        <a:pt x="23" y="57"/>
                        <a:pt x="22" y="61"/>
                      </a:cubicBezTo>
                      <a:cubicBezTo>
                        <a:pt x="3" y="64"/>
                        <a:pt x="3" y="64"/>
                        <a:pt x="3" y="64"/>
                      </a:cubicBezTo>
                      <a:cubicBezTo>
                        <a:pt x="1" y="64"/>
                        <a:pt x="0" y="66"/>
                        <a:pt x="0" y="68"/>
                      </a:cubicBezTo>
                      <a:cubicBezTo>
                        <a:pt x="0" y="87"/>
                        <a:pt x="0" y="87"/>
                        <a:pt x="0" y="87"/>
                      </a:cubicBezTo>
                      <a:cubicBezTo>
                        <a:pt x="0" y="89"/>
                        <a:pt x="1" y="90"/>
                        <a:pt x="3" y="91"/>
                      </a:cubicBezTo>
                      <a:cubicBezTo>
                        <a:pt x="22" y="94"/>
                        <a:pt x="22" y="94"/>
                        <a:pt x="22" y="94"/>
                      </a:cubicBezTo>
                      <a:cubicBezTo>
                        <a:pt x="23" y="98"/>
                        <a:pt x="24" y="101"/>
                        <a:pt x="26" y="105"/>
                      </a:cubicBezTo>
                      <a:cubicBezTo>
                        <a:pt x="16" y="120"/>
                        <a:pt x="16" y="120"/>
                        <a:pt x="16" y="120"/>
                      </a:cubicBezTo>
                      <a:cubicBezTo>
                        <a:pt x="15" y="122"/>
                        <a:pt x="15" y="124"/>
                        <a:pt x="16" y="125"/>
                      </a:cubicBezTo>
                      <a:cubicBezTo>
                        <a:pt x="29" y="139"/>
                        <a:pt x="29" y="139"/>
                        <a:pt x="29" y="139"/>
                      </a:cubicBezTo>
                      <a:cubicBezTo>
                        <a:pt x="31" y="140"/>
                        <a:pt x="33" y="140"/>
                        <a:pt x="34" y="139"/>
                      </a:cubicBezTo>
                      <a:cubicBezTo>
                        <a:pt x="50" y="128"/>
                        <a:pt x="50" y="128"/>
                        <a:pt x="50" y="128"/>
                      </a:cubicBezTo>
                      <a:cubicBezTo>
                        <a:pt x="53" y="130"/>
                        <a:pt x="57" y="132"/>
                        <a:pt x="60" y="133"/>
                      </a:cubicBezTo>
                      <a:cubicBezTo>
                        <a:pt x="64" y="152"/>
                        <a:pt x="64" y="152"/>
                        <a:pt x="64" y="152"/>
                      </a:cubicBezTo>
                      <a:cubicBezTo>
                        <a:pt x="64" y="153"/>
                        <a:pt x="66" y="155"/>
                        <a:pt x="68" y="155"/>
                      </a:cubicBezTo>
                      <a:cubicBezTo>
                        <a:pt x="86" y="155"/>
                        <a:pt x="86" y="155"/>
                        <a:pt x="86" y="155"/>
                      </a:cubicBezTo>
                      <a:cubicBezTo>
                        <a:pt x="88" y="155"/>
                        <a:pt x="90" y="153"/>
                        <a:pt x="90" y="152"/>
                      </a:cubicBezTo>
                      <a:cubicBezTo>
                        <a:pt x="94" y="133"/>
                        <a:pt x="94" y="133"/>
                        <a:pt x="94" y="133"/>
                      </a:cubicBezTo>
                      <a:cubicBezTo>
                        <a:pt x="98" y="132"/>
                        <a:pt x="101" y="130"/>
                        <a:pt x="105" y="129"/>
                      </a:cubicBezTo>
                      <a:cubicBezTo>
                        <a:pt x="120" y="139"/>
                        <a:pt x="120" y="139"/>
                        <a:pt x="120" y="139"/>
                      </a:cubicBezTo>
                      <a:cubicBezTo>
                        <a:pt x="122" y="140"/>
                        <a:pt x="124" y="140"/>
                        <a:pt x="125" y="139"/>
                      </a:cubicBezTo>
                      <a:cubicBezTo>
                        <a:pt x="139" y="126"/>
                        <a:pt x="139" y="126"/>
                        <a:pt x="139" y="126"/>
                      </a:cubicBezTo>
                      <a:cubicBezTo>
                        <a:pt x="140" y="124"/>
                        <a:pt x="140" y="122"/>
                        <a:pt x="139" y="121"/>
                      </a:cubicBezTo>
                      <a:cubicBezTo>
                        <a:pt x="128" y="105"/>
                        <a:pt x="128" y="105"/>
                        <a:pt x="128" y="105"/>
                      </a:cubicBezTo>
                      <a:cubicBezTo>
                        <a:pt x="130" y="102"/>
                        <a:pt x="132" y="98"/>
                        <a:pt x="133" y="94"/>
                      </a:cubicBezTo>
                      <a:cubicBezTo>
                        <a:pt x="152" y="91"/>
                        <a:pt x="152" y="91"/>
                        <a:pt x="152" y="91"/>
                      </a:cubicBezTo>
                      <a:cubicBezTo>
                        <a:pt x="153" y="90"/>
                        <a:pt x="155" y="89"/>
                        <a:pt x="155" y="87"/>
                      </a:cubicBezTo>
                      <a:cubicBezTo>
                        <a:pt x="155" y="68"/>
                        <a:pt x="155" y="68"/>
                        <a:pt x="155" y="68"/>
                      </a:cubicBezTo>
                      <a:cubicBezTo>
                        <a:pt x="155" y="66"/>
                        <a:pt x="153" y="64"/>
                        <a:pt x="152" y="64"/>
                      </a:cubicBezTo>
                      <a:close/>
                      <a:moveTo>
                        <a:pt x="77" y="110"/>
                      </a:moveTo>
                      <a:cubicBezTo>
                        <a:pt x="60" y="110"/>
                        <a:pt x="45" y="95"/>
                        <a:pt x="45" y="77"/>
                      </a:cubicBezTo>
                      <a:cubicBezTo>
                        <a:pt x="45" y="60"/>
                        <a:pt x="60" y="45"/>
                        <a:pt x="77" y="45"/>
                      </a:cubicBezTo>
                      <a:cubicBezTo>
                        <a:pt x="95" y="45"/>
                        <a:pt x="110" y="60"/>
                        <a:pt x="110" y="77"/>
                      </a:cubicBezTo>
                      <a:cubicBezTo>
                        <a:pt x="110" y="95"/>
                        <a:pt x="95" y="110"/>
                        <a:pt x="77" y="110"/>
                      </a:cubicBezTo>
                      <a:close/>
                      <a:moveTo>
                        <a:pt x="77" y="110"/>
                      </a:moveTo>
                      <a:cubicBezTo>
                        <a:pt x="77" y="110"/>
                        <a:pt x="77" y="110"/>
                        <a:pt x="77" y="110"/>
                      </a:cubicBezTo>
                    </a:path>
                  </a:pathLst>
                </a:custGeom>
                <a:grpFill/>
                <a:ln>
                  <a:noFill/>
                </a:ln>
              </p:spPr>
              <p:txBody>
                <a:bodyPr vert="horz" wrap="square" lIns="121888" tIns="60944" rIns="121888" bIns="6094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10" name="Group 109">
            <a:extLst>
              <a:ext uri="{FF2B5EF4-FFF2-40B4-BE49-F238E27FC236}">
                <a16:creationId xmlns:a16="http://schemas.microsoft.com/office/drawing/2014/main" id="{B293579C-46B2-2B47-B035-2B1218D1C786}"/>
              </a:ext>
            </a:extLst>
          </p:cNvPr>
          <p:cNvGrpSpPr/>
          <p:nvPr/>
        </p:nvGrpSpPr>
        <p:grpSpPr>
          <a:xfrm>
            <a:off x="2404336" y="5079433"/>
            <a:ext cx="262891" cy="262891"/>
            <a:chOff x="5472555" y="2856937"/>
            <a:chExt cx="274320" cy="274320"/>
          </a:xfrm>
        </p:grpSpPr>
        <p:sp>
          <p:nvSpPr>
            <p:cNvPr id="111" name="Oval 110">
              <a:extLst>
                <a:ext uri="{FF2B5EF4-FFF2-40B4-BE49-F238E27FC236}">
                  <a16:creationId xmlns:a16="http://schemas.microsoft.com/office/drawing/2014/main" id="{A2A4BF5A-12CF-A248-853F-18F77F1061CB}"/>
                </a:ext>
              </a:extLst>
            </p:cNvPr>
            <p:cNvSpPr/>
            <p:nvPr/>
          </p:nvSpPr>
          <p:spPr>
            <a:xfrm>
              <a:off x="5472555" y="2856937"/>
              <a:ext cx="274320" cy="274320"/>
            </a:xfrm>
            <a:prstGeom prst="ellipse">
              <a:avLst/>
            </a:prstGeom>
            <a:solidFill>
              <a:schemeClr val="bg2"/>
            </a:solidFill>
            <a:ln w="635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112" name="Freeform 52">
              <a:extLst>
                <a:ext uri="{FF2B5EF4-FFF2-40B4-BE49-F238E27FC236}">
                  <a16:creationId xmlns:a16="http://schemas.microsoft.com/office/drawing/2014/main" id="{FAF1E2F9-EFAE-B842-8A7A-2DC0041479A3}"/>
                </a:ext>
              </a:extLst>
            </p:cNvPr>
            <p:cNvSpPr/>
            <p:nvPr/>
          </p:nvSpPr>
          <p:spPr>
            <a:xfrm>
              <a:off x="5507976" y="2920172"/>
              <a:ext cx="203478" cy="147850"/>
            </a:xfrm>
            <a:custGeom>
              <a:avLst/>
              <a:gdLst/>
              <a:ahLst/>
              <a:cxnLst/>
              <a:rect l="l" t="t" r="r" b="b"/>
              <a:pathLst>
                <a:path w="1652587" h="1200794">
                  <a:moveTo>
                    <a:pt x="314325" y="495300"/>
                  </a:moveTo>
                  <a:cubicBezTo>
                    <a:pt x="817562" y="700088"/>
                    <a:pt x="932657" y="628650"/>
                    <a:pt x="1381125" y="509588"/>
                  </a:cubicBezTo>
                  <a:lnTo>
                    <a:pt x="1381125" y="807244"/>
                  </a:lnTo>
                  <a:cubicBezTo>
                    <a:pt x="1163637" y="909637"/>
                    <a:pt x="734218" y="990601"/>
                    <a:pt x="314325" y="807244"/>
                  </a:cubicBezTo>
                  <a:close/>
                  <a:moveTo>
                    <a:pt x="97631" y="402432"/>
                  </a:moveTo>
                  <a:lnTo>
                    <a:pt x="126206" y="535782"/>
                  </a:lnTo>
                  <a:lnTo>
                    <a:pt x="140493" y="664370"/>
                  </a:lnTo>
                  <a:lnTo>
                    <a:pt x="150018" y="716757"/>
                  </a:lnTo>
                  <a:lnTo>
                    <a:pt x="150018" y="1050132"/>
                  </a:lnTo>
                  <a:lnTo>
                    <a:pt x="176212" y="1143001"/>
                  </a:lnTo>
                  <a:cubicBezTo>
                    <a:pt x="141287" y="1204120"/>
                    <a:pt x="82549" y="1229519"/>
                    <a:pt x="0" y="1154907"/>
                  </a:cubicBezTo>
                  <a:lnTo>
                    <a:pt x="30956" y="1069182"/>
                  </a:lnTo>
                  <a:cubicBezTo>
                    <a:pt x="30162" y="1002507"/>
                    <a:pt x="29369" y="935832"/>
                    <a:pt x="28575" y="869157"/>
                  </a:cubicBezTo>
                  <a:lnTo>
                    <a:pt x="47625" y="831057"/>
                  </a:lnTo>
                  <a:lnTo>
                    <a:pt x="42862" y="638176"/>
                  </a:lnTo>
                  <a:lnTo>
                    <a:pt x="66675" y="609601"/>
                  </a:lnTo>
                  <a:cubicBezTo>
                    <a:pt x="67469" y="563564"/>
                    <a:pt x="68262" y="517526"/>
                    <a:pt x="69056" y="471489"/>
                  </a:cubicBezTo>
                  <a:lnTo>
                    <a:pt x="83343" y="461964"/>
                  </a:lnTo>
                  <a:close/>
                  <a:moveTo>
                    <a:pt x="838200" y="0"/>
                  </a:moveTo>
                  <a:lnTo>
                    <a:pt x="909637" y="0"/>
                  </a:lnTo>
                  <a:lnTo>
                    <a:pt x="1652587" y="214313"/>
                  </a:lnTo>
                  <a:lnTo>
                    <a:pt x="900112" y="431006"/>
                  </a:lnTo>
                  <a:lnTo>
                    <a:pt x="821531" y="431006"/>
                  </a:lnTo>
                  <a:lnTo>
                    <a:pt x="7143" y="2190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Group 112">
            <a:extLst>
              <a:ext uri="{FF2B5EF4-FFF2-40B4-BE49-F238E27FC236}">
                <a16:creationId xmlns:a16="http://schemas.microsoft.com/office/drawing/2014/main" id="{3E875BA4-3F4C-A84E-9696-D9EE69B506FA}"/>
              </a:ext>
            </a:extLst>
          </p:cNvPr>
          <p:cNvGrpSpPr/>
          <p:nvPr/>
        </p:nvGrpSpPr>
        <p:grpSpPr>
          <a:xfrm>
            <a:off x="2404336" y="5450267"/>
            <a:ext cx="262891" cy="262891"/>
            <a:chOff x="5276363" y="4243992"/>
            <a:chExt cx="197168" cy="197168"/>
          </a:xfrm>
        </p:grpSpPr>
        <p:sp>
          <p:nvSpPr>
            <p:cNvPr id="114" name="Oval 113">
              <a:extLst>
                <a:ext uri="{FF2B5EF4-FFF2-40B4-BE49-F238E27FC236}">
                  <a16:creationId xmlns:a16="http://schemas.microsoft.com/office/drawing/2014/main" id="{C974AECB-6D5D-B54C-823D-900651C03CA4}"/>
                </a:ext>
              </a:extLst>
            </p:cNvPr>
            <p:cNvSpPr/>
            <p:nvPr/>
          </p:nvSpPr>
          <p:spPr>
            <a:xfrm>
              <a:off x="5276363" y="4243992"/>
              <a:ext cx="197168" cy="197168"/>
            </a:xfrm>
            <a:prstGeom prst="ellipse">
              <a:avLst/>
            </a:prstGeom>
            <a:solidFill>
              <a:schemeClr val="bg2"/>
            </a:solidFill>
            <a:ln w="635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115" name="Oval 2">
              <a:extLst>
                <a:ext uri="{FF2B5EF4-FFF2-40B4-BE49-F238E27FC236}">
                  <a16:creationId xmlns:a16="http://schemas.microsoft.com/office/drawing/2014/main" id="{A6F27DE3-10C9-B848-A6D2-08885A650F73}"/>
                </a:ext>
              </a:extLst>
            </p:cNvPr>
            <p:cNvSpPr/>
            <p:nvPr/>
          </p:nvSpPr>
          <p:spPr>
            <a:xfrm>
              <a:off x="5316349" y="4283161"/>
              <a:ext cx="124132" cy="118830"/>
            </a:xfrm>
            <a:custGeom>
              <a:avLst/>
              <a:gdLst/>
              <a:ahLst/>
              <a:cxnLst/>
              <a:rect l="l" t="t" r="r" b="b"/>
              <a:pathLst>
                <a:path w="1016264" h="972856">
                  <a:moveTo>
                    <a:pt x="134879" y="817285"/>
                  </a:moveTo>
                  <a:cubicBezTo>
                    <a:pt x="102427" y="817285"/>
                    <a:pt x="76120" y="843592"/>
                    <a:pt x="76120" y="876044"/>
                  </a:cubicBezTo>
                  <a:cubicBezTo>
                    <a:pt x="76120" y="908496"/>
                    <a:pt x="102427" y="934803"/>
                    <a:pt x="134879" y="934803"/>
                  </a:cubicBezTo>
                  <a:cubicBezTo>
                    <a:pt x="167331" y="934803"/>
                    <a:pt x="193638" y="908496"/>
                    <a:pt x="193638" y="876044"/>
                  </a:cubicBezTo>
                  <a:cubicBezTo>
                    <a:pt x="193638" y="843592"/>
                    <a:pt x="167331" y="817285"/>
                    <a:pt x="134879" y="817285"/>
                  </a:cubicBezTo>
                  <a:close/>
                  <a:moveTo>
                    <a:pt x="330279" y="497264"/>
                  </a:moveTo>
                  <a:lnTo>
                    <a:pt x="445265" y="611789"/>
                  </a:lnTo>
                  <a:cubicBezTo>
                    <a:pt x="429724" y="655979"/>
                    <a:pt x="431139" y="704341"/>
                    <a:pt x="447784" y="748318"/>
                  </a:cubicBezTo>
                  <a:lnTo>
                    <a:pt x="228798" y="967304"/>
                  </a:lnTo>
                  <a:cubicBezTo>
                    <a:pt x="177911" y="1018191"/>
                    <a:pt x="95405" y="1018191"/>
                    <a:pt x="44518" y="967304"/>
                  </a:cubicBezTo>
                  <a:lnTo>
                    <a:pt x="44519" y="967304"/>
                  </a:lnTo>
                  <a:lnTo>
                    <a:pt x="44518" y="967304"/>
                  </a:lnTo>
                  <a:lnTo>
                    <a:pt x="44518" y="967304"/>
                  </a:lnTo>
                  <a:cubicBezTo>
                    <a:pt x="-6369" y="916417"/>
                    <a:pt x="-6369" y="833911"/>
                    <a:pt x="44519" y="783024"/>
                  </a:cubicBezTo>
                  <a:close/>
                  <a:moveTo>
                    <a:pt x="58759" y="26709"/>
                  </a:moveTo>
                  <a:lnTo>
                    <a:pt x="223018" y="126867"/>
                  </a:lnTo>
                  <a:lnTo>
                    <a:pt x="255068" y="220347"/>
                  </a:lnTo>
                  <a:lnTo>
                    <a:pt x="254364" y="221174"/>
                  </a:lnTo>
                  <a:lnTo>
                    <a:pt x="591085" y="553957"/>
                  </a:lnTo>
                  <a:cubicBezTo>
                    <a:pt x="639289" y="532384"/>
                    <a:pt x="697786" y="541541"/>
                    <a:pt x="737374" y="581129"/>
                  </a:cubicBezTo>
                  <a:lnTo>
                    <a:pt x="942601" y="786356"/>
                  </a:lnTo>
                  <a:cubicBezTo>
                    <a:pt x="994102" y="837856"/>
                    <a:pt x="994102" y="921356"/>
                    <a:pt x="942601" y="972856"/>
                  </a:cubicBezTo>
                  <a:cubicBezTo>
                    <a:pt x="891101" y="1024357"/>
                    <a:pt x="807601" y="1024357"/>
                    <a:pt x="756101" y="972856"/>
                  </a:cubicBezTo>
                  <a:lnTo>
                    <a:pt x="550874" y="767629"/>
                  </a:lnTo>
                  <a:cubicBezTo>
                    <a:pt x="508105" y="724860"/>
                    <a:pt x="500854" y="660021"/>
                    <a:pt x="529638" y="610059"/>
                  </a:cubicBezTo>
                  <a:lnTo>
                    <a:pt x="197507" y="281813"/>
                  </a:lnTo>
                  <a:lnTo>
                    <a:pt x="112176" y="255068"/>
                  </a:lnTo>
                  <a:lnTo>
                    <a:pt x="0" y="84133"/>
                  </a:lnTo>
                  <a:close/>
                  <a:moveTo>
                    <a:pt x="773215" y="0"/>
                  </a:moveTo>
                  <a:cubicBezTo>
                    <a:pt x="800938" y="0"/>
                    <a:pt x="827577" y="4591"/>
                    <a:pt x="852055" y="14050"/>
                  </a:cubicBezTo>
                  <a:lnTo>
                    <a:pt x="725340" y="145397"/>
                  </a:lnTo>
                  <a:cubicBezTo>
                    <a:pt x="687446" y="184676"/>
                    <a:pt x="688568" y="247237"/>
                    <a:pt x="727848" y="285130"/>
                  </a:cubicBezTo>
                  <a:cubicBezTo>
                    <a:pt x="767126" y="323024"/>
                    <a:pt x="829687" y="321901"/>
                    <a:pt x="867580" y="282622"/>
                  </a:cubicBezTo>
                  <a:lnTo>
                    <a:pt x="997517" y="147937"/>
                  </a:lnTo>
                  <a:cubicBezTo>
                    <a:pt x="1009632" y="176361"/>
                    <a:pt x="1016264" y="207604"/>
                    <a:pt x="1016264" y="240378"/>
                  </a:cubicBezTo>
                  <a:cubicBezTo>
                    <a:pt x="1016264" y="373135"/>
                    <a:pt x="907448" y="480756"/>
                    <a:pt x="773215" y="480756"/>
                  </a:cubicBezTo>
                  <a:cubicBezTo>
                    <a:pt x="753961" y="480756"/>
                    <a:pt x="735229" y="478542"/>
                    <a:pt x="717487" y="473486"/>
                  </a:cubicBezTo>
                  <a:cubicBezTo>
                    <a:pt x="680562" y="460197"/>
                    <a:pt x="640719" y="457605"/>
                    <a:pt x="602672" y="465792"/>
                  </a:cubicBezTo>
                  <a:lnTo>
                    <a:pt x="481968" y="345575"/>
                  </a:lnTo>
                  <a:lnTo>
                    <a:pt x="507478" y="320064"/>
                  </a:lnTo>
                  <a:cubicBezTo>
                    <a:pt x="516650" y="310892"/>
                    <a:pt x="526849" y="303373"/>
                    <a:pt x="538003" y="298060"/>
                  </a:cubicBezTo>
                  <a:cubicBezTo>
                    <a:pt x="532623" y="279712"/>
                    <a:pt x="530166" y="260329"/>
                    <a:pt x="530166" y="240378"/>
                  </a:cubicBezTo>
                  <a:cubicBezTo>
                    <a:pt x="530166" y="107621"/>
                    <a:pt x="638982" y="0"/>
                    <a:pt x="77321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6" name="TextBox 115">
            <a:extLst>
              <a:ext uri="{FF2B5EF4-FFF2-40B4-BE49-F238E27FC236}">
                <a16:creationId xmlns:a16="http://schemas.microsoft.com/office/drawing/2014/main" id="{16458870-CA10-3E4F-9B2C-BA73775601D7}"/>
              </a:ext>
            </a:extLst>
          </p:cNvPr>
          <p:cNvSpPr txBox="1"/>
          <p:nvPr/>
        </p:nvSpPr>
        <p:spPr>
          <a:xfrm>
            <a:off x="6202681" y="2164269"/>
            <a:ext cx="4592924" cy="1241622"/>
          </a:xfrm>
          <a:prstGeom prst="rect">
            <a:avLst/>
          </a:prstGeom>
          <a:noFill/>
        </p:spPr>
        <p:txBody>
          <a:bodyPr wrap="none" rtlCol="0">
            <a:spAutoFit/>
          </a:bodyPr>
          <a:lstStyle/>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FBAB18"/>
                </a:solidFill>
                <a:effectLst/>
                <a:uLnTx/>
                <a:uFillTx/>
                <a:latin typeface="CiscoSans" panose="020B0503020201020303" pitchFamily="34" charset="0"/>
              </a:rPr>
              <a:t>Error free deployment</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FBAB18"/>
                </a:solidFill>
                <a:effectLst/>
                <a:uLnTx/>
                <a:uFillTx/>
                <a:latin typeface="CiscoSans" panose="020B0503020201020303" pitchFamily="34" charset="0"/>
              </a:rPr>
              <a:t>Highest performance flow collection</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FBAB18"/>
                </a:solidFill>
                <a:effectLst/>
                <a:uLnTx/>
                <a:uFillTx/>
                <a:latin typeface="CiscoSans" panose="020B0503020201020303" pitchFamily="34" charset="0"/>
              </a:rPr>
              <a:t>Train your staff</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FBAB18"/>
                </a:solidFill>
                <a:effectLst/>
                <a:uLnTx/>
                <a:uFillTx/>
                <a:latin typeface="CiscoSans" panose="020B0503020201020303" pitchFamily="34" charset="0"/>
              </a:rPr>
              <a:t>24x7 Customer Support</a:t>
            </a:r>
          </a:p>
        </p:txBody>
      </p:sp>
      <p:sp>
        <p:nvSpPr>
          <p:cNvPr id="117" name="TextBox 116">
            <a:extLst>
              <a:ext uri="{FF2B5EF4-FFF2-40B4-BE49-F238E27FC236}">
                <a16:creationId xmlns:a16="http://schemas.microsoft.com/office/drawing/2014/main" id="{2E3C3D4C-2E06-634C-8B76-970246F2284A}"/>
              </a:ext>
            </a:extLst>
          </p:cNvPr>
          <p:cNvSpPr txBox="1"/>
          <p:nvPr/>
        </p:nvSpPr>
        <p:spPr>
          <a:xfrm>
            <a:off x="6202679" y="4213404"/>
            <a:ext cx="6091732" cy="954300"/>
          </a:xfrm>
          <a:prstGeom prst="rect">
            <a:avLst/>
          </a:prstGeom>
          <a:noFill/>
        </p:spPr>
        <p:txBody>
          <a:bodyPr wrap="none" rtlCol="0">
            <a:spAutoFit/>
          </a:bodyPr>
          <a:lstStyle/>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00BCEB"/>
                </a:solidFill>
                <a:effectLst/>
                <a:uLnTx/>
                <a:uFillTx/>
                <a:latin typeface="CiscoSans" panose="020B0503020201020303" pitchFamily="34" charset="0"/>
              </a:rPr>
              <a:t>Adopt and improve threats detection fidelity</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00BCEB"/>
                </a:solidFill>
                <a:effectLst/>
                <a:uLnTx/>
                <a:uFillTx/>
                <a:latin typeface="CiscoSans" panose="020B0503020201020303" pitchFamily="34" charset="0"/>
              </a:rPr>
              <a:t>Reduce time to detection and response of threats</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00BCEB"/>
                </a:solidFill>
                <a:effectLst/>
                <a:uLnTx/>
                <a:uFillTx/>
                <a:latin typeface="CiscoSans" panose="020B0503020201020303" pitchFamily="34" charset="0"/>
              </a:rPr>
              <a:t>Tactical workshops for use cases </a:t>
            </a:r>
          </a:p>
        </p:txBody>
      </p:sp>
      <p:sp>
        <p:nvSpPr>
          <p:cNvPr id="118" name="TextBox 117">
            <a:extLst>
              <a:ext uri="{FF2B5EF4-FFF2-40B4-BE49-F238E27FC236}">
                <a16:creationId xmlns:a16="http://schemas.microsoft.com/office/drawing/2014/main" id="{DD449A26-9935-B34E-8C1D-FB192ED1AA2F}"/>
              </a:ext>
            </a:extLst>
          </p:cNvPr>
          <p:cNvSpPr txBox="1"/>
          <p:nvPr/>
        </p:nvSpPr>
        <p:spPr>
          <a:xfrm>
            <a:off x="5752819" y="5281723"/>
            <a:ext cx="5279553" cy="1816266"/>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6EBE4A"/>
                </a:solidFill>
                <a:effectLst/>
                <a:uLnTx/>
                <a:uFillTx/>
                <a:latin typeface="CiscoSans" panose="020B0503020201020303" pitchFamily="34" charset="0"/>
              </a:rPr>
              <a:t>Integrate with your incident response plan</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6EBE4A"/>
                </a:solidFill>
                <a:effectLst/>
                <a:uLnTx/>
                <a:uFillTx/>
                <a:latin typeface="CiscoSans" panose="020B0503020201020303" pitchFamily="34" charset="0"/>
              </a:rPr>
              <a:t>Integrate with your telemetry stack</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6EBE4A"/>
                </a:solidFill>
                <a:effectLst/>
                <a:uLnTx/>
                <a:uFillTx/>
                <a:latin typeface="CiscoSans" panose="020B0503020201020303" pitchFamily="34" charset="0"/>
              </a:rPr>
              <a:t>Virtual labs and e-learning courses</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67" b="0" i="0" u="none" strike="noStrike" kern="1200" cap="none" spc="0" normalizeH="0" baseline="0" noProof="0" dirty="0">
                <a:ln>
                  <a:noFill/>
                </a:ln>
                <a:solidFill>
                  <a:srgbClr val="6EBE4A"/>
                </a:solidFill>
                <a:effectLst/>
                <a:uLnTx/>
                <a:uFillTx/>
                <a:latin typeface="CiscoSans" panose="020B0503020201020303" pitchFamily="34" charset="0"/>
              </a:rPr>
              <a:t>24x7 Customer Support</a:t>
            </a: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1867" b="0" i="0" u="none" strike="noStrike" kern="1200" cap="none" spc="0" normalizeH="0" baseline="0" noProof="0" dirty="0">
              <a:ln>
                <a:noFill/>
              </a:ln>
              <a:solidFill>
                <a:srgbClr val="6EBE4A"/>
              </a:solidFill>
              <a:effectLst/>
              <a:uLnTx/>
              <a:uFillTx/>
              <a:latin typeface="CiscoSans" panose="020B0503020201020303" pitchFamily="34" charset="0"/>
            </a:endParaRP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1867" b="0" i="0" u="none" strike="noStrike" kern="1200" cap="none" spc="0" normalizeH="0" baseline="0" noProof="0" dirty="0">
              <a:ln>
                <a:noFill/>
              </a:ln>
              <a:solidFill>
                <a:srgbClr val="6EBE4A"/>
              </a:solidFill>
              <a:effectLst/>
              <a:uLnTx/>
              <a:uFillTx/>
              <a:latin typeface="CiscoSans" panose="020B0503020201020303" pitchFamily="34" charset="0"/>
            </a:endParaRPr>
          </a:p>
        </p:txBody>
      </p:sp>
    </p:spTree>
    <p:extLst>
      <p:ext uri="{BB962C8B-B14F-4D97-AF65-F5344CB8AC3E}">
        <p14:creationId xmlns:p14="http://schemas.microsoft.com/office/powerpoint/2010/main" val="256999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subTnLst>
                                    <p:set>
                                      <p:cBhvr override="childStyle">
                                        <p:cTn dur="1" fill="hold" display="0" masterRel="nextClick" afterEffect="1"/>
                                        <p:tgtEl>
                                          <p:spTgt spid="88"/>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subTnLst>
                                    <p:set>
                                      <p:cBhvr override="childStyle">
                                        <p:cTn dur="1" fill="hold" display="0" masterRel="nextClick" afterEffect="1"/>
                                        <p:tgtEl>
                                          <p:spTgt spid="82"/>
                                        </p:tgtEl>
                                        <p:attrNameLst>
                                          <p:attrName>style.visibility</p:attrName>
                                        </p:attrNameLst>
                                      </p:cBhvr>
                                      <p:to>
                                        <p:strVal val="hidden"/>
                                      </p:to>
                                    </p:set>
                                  </p:subTnLst>
                                </p:cTn>
                              </p:par>
                              <p:par>
                                <p:cTn id="11" presetID="9"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dissolve">
                                      <p:cBhvr>
                                        <p:cTn id="13" dur="500"/>
                                        <p:tgtEl>
                                          <p:spTgt spid="116"/>
                                        </p:tgtEl>
                                      </p:cBhvr>
                                    </p:animEffect>
                                  </p:childTnLst>
                                  <p:subTnLst>
                                    <p:set>
                                      <p:cBhvr override="childStyle">
                                        <p:cTn dur="1" fill="hold" display="0" masterRel="nextClick" afterEffect="1"/>
                                        <p:tgtEl>
                                          <p:spTgt spid="11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dissolve">
                                      <p:cBhvr>
                                        <p:cTn id="18" dur="500"/>
                                        <p:tgtEl>
                                          <p:spTgt spid="87"/>
                                        </p:tgtEl>
                                      </p:cBhvr>
                                    </p:animEffect>
                                  </p:childTnLst>
                                  <p:subTnLst>
                                    <p:set>
                                      <p:cBhvr override="childStyle">
                                        <p:cTn dur="1" fill="hold" display="0" masterRel="nextClick" afterEffect="1"/>
                                        <p:tgtEl>
                                          <p:spTgt spid="87"/>
                                        </p:tgtEl>
                                        <p:attrNameLst>
                                          <p:attrName>style.visibility</p:attrName>
                                        </p:attrNameLst>
                                      </p:cBhvr>
                                      <p:to>
                                        <p:strVal val="hidden"/>
                                      </p:to>
                                    </p:set>
                                  </p:subTnLst>
                                </p:cTn>
                              </p:par>
                              <p:par>
                                <p:cTn id="19" presetID="9"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dissolve">
                                      <p:cBhvr>
                                        <p:cTn id="21" dur="500"/>
                                        <p:tgtEl>
                                          <p:spTgt spid="93"/>
                                        </p:tgtEl>
                                      </p:cBhvr>
                                    </p:animEffect>
                                  </p:childTnLst>
                                  <p:subTnLst>
                                    <p:set>
                                      <p:cBhvr override="childStyle">
                                        <p:cTn dur="1" fill="hold" display="0" masterRel="nextClick" afterEffect="1"/>
                                        <p:tgtEl>
                                          <p:spTgt spid="93"/>
                                        </p:tgtEl>
                                        <p:attrNameLst>
                                          <p:attrName>style.visibility</p:attrName>
                                        </p:attrNameLst>
                                      </p:cBhvr>
                                      <p:to>
                                        <p:strVal val="hidden"/>
                                      </p:to>
                                    </p:set>
                                  </p:subTnLst>
                                </p:cTn>
                              </p:par>
                              <p:par>
                                <p:cTn id="22" presetID="9" presetClass="entr" presetSubtype="0" fill="hold" grpId="0" nodeType="with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dissolve">
                                      <p:cBhvr>
                                        <p:cTn id="24" dur="500"/>
                                        <p:tgtEl>
                                          <p:spTgt spid="117"/>
                                        </p:tgtEl>
                                      </p:cBhvr>
                                    </p:animEffect>
                                  </p:childTnLst>
                                  <p:subTnLst>
                                    <p:set>
                                      <p:cBhvr override="childStyle">
                                        <p:cTn dur="1" fill="hold" display="0" masterRel="nextClick" afterEffect="1"/>
                                        <p:tgtEl>
                                          <p:spTgt spid="11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dissolve">
                                      <p:cBhvr>
                                        <p:cTn id="29" dur="500"/>
                                        <p:tgtEl>
                                          <p:spTgt spid="8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dissolve">
                                      <p:cBhvr>
                                        <p:cTn id="32" dur="500"/>
                                        <p:tgtEl>
                                          <p:spTgt spid="8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dissolve">
                                      <p:cBhvr>
                                        <p:cTn id="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7" grpId="0" animBg="1"/>
      <p:bldP spid="88" grpId="0" animBg="1"/>
      <p:bldP spid="89" grpId="0" animBg="1"/>
      <p:bldP spid="93" grpId="0"/>
      <p:bldP spid="116" grpId="0"/>
      <p:bldP spid="117" grpId="0"/>
      <p:bldP spid="1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txBox="1">
            <a:spLocks/>
          </p:cNvSpPr>
          <p:nvPr/>
        </p:nvSpPr>
        <p:spPr>
          <a:xfrm>
            <a:off x="777910" y="306716"/>
            <a:ext cx="555255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C5073"/>
                </a:solidFill>
                <a:latin typeface="CiscoSans ExtraLight" panose="020B0303020201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SG" sz="3800" b="0" i="0" u="none" strike="noStrike" kern="1200" cap="none" spc="0" normalizeH="0" baseline="0" noProof="0" dirty="0">
                <a:ln>
                  <a:noFill/>
                </a:ln>
                <a:solidFill>
                  <a:srgbClr val="0C5073"/>
                </a:solidFill>
                <a:effectLst/>
                <a:uLnTx/>
                <a:uFillTx/>
                <a:latin typeface="CiscoSans ExtraLight" panose="020B0303020201020303" pitchFamily="34" charset="0"/>
                <a:ea typeface="+mj-ea"/>
                <a:cs typeface="+mj-cs"/>
              </a:rPr>
              <a:t>How </a:t>
            </a:r>
            <a:r>
              <a:rPr kumimoji="0" lang="en-SG" sz="3800" b="0" i="0" u="none" strike="noStrike" kern="1200" cap="none" spc="0" normalizeH="0" baseline="0" noProof="0" dirty="0" err="1">
                <a:ln>
                  <a:noFill/>
                </a:ln>
                <a:solidFill>
                  <a:srgbClr val="0C5073"/>
                </a:solidFill>
                <a:effectLst/>
                <a:uLnTx/>
                <a:uFillTx/>
                <a:latin typeface="CiscoSans ExtraLight" panose="020B0303020201020303" pitchFamily="34" charset="0"/>
                <a:ea typeface="+mj-ea"/>
                <a:cs typeface="+mj-cs"/>
              </a:rPr>
              <a:t>Stealthwatch</a:t>
            </a:r>
            <a:r>
              <a:rPr kumimoji="0" lang="en-SG" sz="3800" b="0" i="0" u="none" strike="noStrike" kern="1200" cap="none" spc="0" normalizeH="0" baseline="0" noProof="0" dirty="0">
                <a:ln>
                  <a:noFill/>
                </a:ln>
                <a:solidFill>
                  <a:srgbClr val="0C5073"/>
                </a:solidFill>
                <a:effectLst/>
                <a:uLnTx/>
                <a:uFillTx/>
                <a:latin typeface="CiscoSans ExtraLight" panose="020B0303020201020303" pitchFamily="34" charset="0"/>
                <a:ea typeface="+mj-ea"/>
                <a:cs typeface="+mj-cs"/>
              </a:rPr>
              <a:t> </a:t>
            </a:r>
            <a:br>
              <a:rPr kumimoji="0" lang="en-SG" sz="3800" b="0" i="0" u="none" strike="noStrike" kern="1200" cap="none" spc="0" normalizeH="0" baseline="0" noProof="0" dirty="0">
                <a:ln>
                  <a:noFill/>
                </a:ln>
                <a:solidFill>
                  <a:srgbClr val="0C5073"/>
                </a:solidFill>
                <a:effectLst/>
                <a:uLnTx/>
                <a:uFillTx/>
                <a:latin typeface="CiscoSans ExtraLight" panose="020B0303020201020303" pitchFamily="34" charset="0"/>
                <a:ea typeface="+mj-ea"/>
                <a:cs typeface="+mj-cs"/>
              </a:rPr>
            </a:br>
            <a:r>
              <a:rPr kumimoji="0" lang="en-SG" sz="3800" b="0" i="0" u="none" strike="noStrike" kern="1200" cap="none" spc="0" normalizeH="0" baseline="0" noProof="0" dirty="0">
                <a:ln>
                  <a:noFill/>
                </a:ln>
                <a:solidFill>
                  <a:srgbClr val="0C5073"/>
                </a:solidFill>
                <a:effectLst/>
                <a:uLnTx/>
                <a:uFillTx/>
                <a:latin typeface="CiscoSans ExtraLight" panose="020B0303020201020303" pitchFamily="34" charset="0"/>
                <a:ea typeface="+mj-ea"/>
                <a:cs typeface="+mj-cs"/>
              </a:rPr>
              <a:t>CX has helped</a:t>
            </a:r>
            <a:endParaRPr kumimoji="0" lang="en-MY" sz="2100" b="0" i="0" u="none" strike="noStrike" kern="1200" cap="none" spc="0" normalizeH="0" baseline="0" noProof="0" dirty="0">
              <a:ln>
                <a:noFill/>
              </a:ln>
              <a:solidFill>
                <a:srgbClr val="0C5073"/>
              </a:solidFill>
              <a:effectLst/>
              <a:uLnTx/>
              <a:uFillTx/>
              <a:latin typeface="CiscoSans ExtraLight" panose="020B0303020201020303" pitchFamily="34" charset="0"/>
              <a:ea typeface="+mj-ea"/>
              <a:cs typeface="+mj-cs"/>
            </a:endParaRPr>
          </a:p>
        </p:txBody>
      </p:sp>
      <p:sp>
        <p:nvSpPr>
          <p:cNvPr id="40" name="TextBox 39">
            <a:extLst>
              <a:ext uri="{FF2B5EF4-FFF2-40B4-BE49-F238E27FC236}">
                <a16:creationId xmlns:a16="http://schemas.microsoft.com/office/drawing/2014/main" id="{78739CA8-007A-4C44-B2A0-817C60A0D31D}"/>
              </a:ext>
            </a:extLst>
          </p:cNvPr>
          <p:cNvSpPr txBox="1"/>
          <p:nvPr/>
        </p:nvSpPr>
        <p:spPr>
          <a:xfrm>
            <a:off x="777910" y="1508878"/>
            <a:ext cx="3805018"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5073"/>
                </a:solidFill>
                <a:effectLst/>
                <a:uLnTx/>
                <a:uFillTx/>
                <a:latin typeface="CiscoSansTT ExtraLight"/>
                <a:ea typeface="ＭＳ Ｐゴシック" charset="0"/>
                <a:cs typeface="+mn-cs"/>
              </a:rPr>
              <a:t>Provide network visibility across IT network </a:t>
            </a:r>
          </a:p>
        </p:txBody>
      </p:sp>
      <p:grpSp>
        <p:nvGrpSpPr>
          <p:cNvPr id="100" name="Group 99">
            <a:extLst>
              <a:ext uri="{FF2B5EF4-FFF2-40B4-BE49-F238E27FC236}">
                <a16:creationId xmlns:a16="http://schemas.microsoft.com/office/drawing/2014/main" id="{7F1AAA19-A856-BC41-B634-958E6944CDF1}"/>
              </a:ext>
            </a:extLst>
          </p:cNvPr>
          <p:cNvGrpSpPr/>
          <p:nvPr/>
        </p:nvGrpSpPr>
        <p:grpSpPr>
          <a:xfrm>
            <a:off x="428874" y="3587645"/>
            <a:ext cx="579120" cy="579120"/>
            <a:chOff x="533400" y="3104253"/>
            <a:chExt cx="640080" cy="640080"/>
          </a:xfrm>
        </p:grpSpPr>
        <p:sp>
          <p:nvSpPr>
            <p:cNvPr id="101" name="Oval 100">
              <a:extLst>
                <a:ext uri="{FF2B5EF4-FFF2-40B4-BE49-F238E27FC236}">
                  <a16:creationId xmlns:a16="http://schemas.microsoft.com/office/drawing/2014/main" id="{2C7D58F2-FF07-F94E-9A1A-06F5482AA842}"/>
                </a:ext>
              </a:extLst>
            </p:cNvPr>
            <p:cNvSpPr/>
            <p:nvPr/>
          </p:nvSpPr>
          <p:spPr>
            <a:xfrm>
              <a:off x="533400" y="3104253"/>
              <a:ext cx="640080" cy="640080"/>
            </a:xfrm>
            <a:prstGeom prst="ellipse">
              <a:avLst/>
            </a:prstGeom>
            <a:solidFill>
              <a:srgbClr val="FFFFFF"/>
            </a:solidFill>
            <a:ln w="12700" cap="flat" cmpd="sng" algn="ctr">
              <a:solidFill>
                <a:srgbClr val="0C5073"/>
              </a:solidFill>
              <a:prstDash val="solid"/>
            </a:ln>
            <a:effectLst/>
          </p:spPr>
          <p:txBody>
            <a:bodyPr rtlCol="0" anchor="t"/>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iscoSansTT ExtraLight"/>
                <a:ea typeface="+mn-ea"/>
                <a:cs typeface="+mn-cs"/>
              </a:endParaRPr>
            </a:p>
          </p:txBody>
        </p:sp>
        <p:grpSp>
          <p:nvGrpSpPr>
            <p:cNvPr id="102" name="Group 101">
              <a:extLst>
                <a:ext uri="{FF2B5EF4-FFF2-40B4-BE49-F238E27FC236}">
                  <a16:creationId xmlns:a16="http://schemas.microsoft.com/office/drawing/2014/main" id="{0A6A9957-0E11-6742-AA24-179A31C3255B}"/>
                </a:ext>
              </a:extLst>
            </p:cNvPr>
            <p:cNvGrpSpPr/>
            <p:nvPr/>
          </p:nvGrpSpPr>
          <p:grpSpPr>
            <a:xfrm>
              <a:off x="588644" y="3232785"/>
              <a:ext cx="490593" cy="464668"/>
              <a:chOff x="-10118726" y="338138"/>
              <a:chExt cx="4716463" cy="4467226"/>
            </a:xfrm>
            <a:solidFill>
              <a:srgbClr val="005073"/>
            </a:solidFill>
          </p:grpSpPr>
          <p:sp>
            <p:nvSpPr>
              <p:cNvPr id="103" name="Freeform 48">
                <a:extLst>
                  <a:ext uri="{FF2B5EF4-FFF2-40B4-BE49-F238E27FC236}">
                    <a16:creationId xmlns:a16="http://schemas.microsoft.com/office/drawing/2014/main" id="{71B52FA3-7352-8C42-A77D-527CCDD1A0EB}"/>
                  </a:ext>
                </a:extLst>
              </p:cNvPr>
              <p:cNvSpPr>
                <a:spLocks/>
              </p:cNvSpPr>
              <p:nvPr/>
            </p:nvSpPr>
            <p:spPr bwMode="auto">
              <a:xfrm>
                <a:off x="-10118726" y="338138"/>
                <a:ext cx="4716463" cy="4467225"/>
              </a:xfrm>
              <a:custGeom>
                <a:avLst/>
                <a:gdLst>
                  <a:gd name="T0" fmla="*/ 9737 w 11532"/>
                  <a:gd name="T1" fmla="*/ 0 h 10898"/>
                  <a:gd name="T2" fmla="*/ 8418 w 11532"/>
                  <a:gd name="T3" fmla="*/ 701 h 10898"/>
                  <a:gd name="T4" fmla="*/ 4591 w 11532"/>
                  <a:gd name="T5" fmla="*/ 6425 h 10898"/>
                  <a:gd name="T6" fmla="*/ 3136 w 11532"/>
                  <a:gd name="T7" fmla="*/ 4149 h 10898"/>
                  <a:gd name="T8" fmla="*/ 1802 w 11532"/>
                  <a:gd name="T9" fmla="*/ 3419 h 10898"/>
                  <a:gd name="T10" fmla="*/ 951 w 11532"/>
                  <a:gd name="T11" fmla="*/ 3669 h 10898"/>
                  <a:gd name="T12" fmla="*/ 951 w 11532"/>
                  <a:gd name="T13" fmla="*/ 3669 h 10898"/>
                  <a:gd name="T14" fmla="*/ 471 w 11532"/>
                  <a:gd name="T15" fmla="*/ 5854 h 10898"/>
                  <a:gd name="T16" fmla="*/ 3180 w 11532"/>
                  <a:gd name="T17" fmla="*/ 10089 h 10898"/>
                  <a:gd name="T18" fmla="*/ 3231 w 11532"/>
                  <a:gd name="T19" fmla="*/ 10168 h 10898"/>
                  <a:gd name="T20" fmla="*/ 4557 w 11532"/>
                  <a:gd name="T21" fmla="*/ 10898 h 10898"/>
                  <a:gd name="T22" fmla="*/ 5875 w 11532"/>
                  <a:gd name="T23" fmla="*/ 10197 h 10898"/>
                  <a:gd name="T24" fmla="*/ 5922 w 11532"/>
                  <a:gd name="T25" fmla="*/ 10126 h 10898"/>
                  <a:gd name="T26" fmla="*/ 11048 w 11532"/>
                  <a:gd name="T27" fmla="*/ 2460 h 10898"/>
                  <a:gd name="T28" fmla="*/ 10613 w 11532"/>
                  <a:gd name="T29" fmla="*/ 265 h 10898"/>
                  <a:gd name="T30" fmla="*/ 10613 w 11532"/>
                  <a:gd name="T31" fmla="*/ 265 h 10898"/>
                  <a:gd name="T32" fmla="*/ 9737 w 11532"/>
                  <a:gd name="T33" fmla="*/ 0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32" h="10898">
                    <a:moveTo>
                      <a:pt x="9737" y="0"/>
                    </a:moveTo>
                    <a:cubicBezTo>
                      <a:pt x="9226" y="0"/>
                      <a:pt x="8722" y="246"/>
                      <a:pt x="8418" y="701"/>
                    </a:cubicBezTo>
                    <a:cubicBezTo>
                      <a:pt x="4591" y="6425"/>
                      <a:pt x="4591" y="6425"/>
                      <a:pt x="4591" y="6425"/>
                    </a:cubicBezTo>
                    <a:cubicBezTo>
                      <a:pt x="3136" y="4149"/>
                      <a:pt x="3136" y="4149"/>
                      <a:pt x="3136" y="4149"/>
                    </a:cubicBezTo>
                    <a:cubicBezTo>
                      <a:pt x="2834" y="3677"/>
                      <a:pt x="2323" y="3419"/>
                      <a:pt x="1802" y="3419"/>
                    </a:cubicBezTo>
                    <a:cubicBezTo>
                      <a:pt x="1510" y="3419"/>
                      <a:pt x="1215" y="3500"/>
                      <a:pt x="951" y="3669"/>
                    </a:cubicBezTo>
                    <a:cubicBezTo>
                      <a:pt x="951" y="3669"/>
                      <a:pt x="951" y="3669"/>
                      <a:pt x="951" y="3669"/>
                    </a:cubicBezTo>
                    <a:cubicBezTo>
                      <a:pt x="215" y="4140"/>
                      <a:pt x="0" y="5118"/>
                      <a:pt x="471" y="5854"/>
                    </a:cubicBezTo>
                    <a:cubicBezTo>
                      <a:pt x="3180" y="10089"/>
                      <a:pt x="3180" y="10089"/>
                      <a:pt x="3180" y="10089"/>
                    </a:cubicBezTo>
                    <a:cubicBezTo>
                      <a:pt x="3231" y="10168"/>
                      <a:pt x="3231" y="10168"/>
                      <a:pt x="3231" y="10168"/>
                    </a:cubicBezTo>
                    <a:cubicBezTo>
                      <a:pt x="3531" y="10638"/>
                      <a:pt x="4038" y="10896"/>
                      <a:pt x="4557" y="10898"/>
                    </a:cubicBezTo>
                    <a:cubicBezTo>
                      <a:pt x="5068" y="10898"/>
                      <a:pt x="5571" y="10651"/>
                      <a:pt x="5875" y="10197"/>
                    </a:cubicBezTo>
                    <a:cubicBezTo>
                      <a:pt x="5922" y="10126"/>
                      <a:pt x="5922" y="10126"/>
                      <a:pt x="5922" y="10126"/>
                    </a:cubicBezTo>
                    <a:cubicBezTo>
                      <a:pt x="11048" y="2460"/>
                      <a:pt x="11048" y="2460"/>
                      <a:pt x="11048" y="2460"/>
                    </a:cubicBezTo>
                    <a:cubicBezTo>
                      <a:pt x="11532" y="1736"/>
                      <a:pt x="11336" y="749"/>
                      <a:pt x="10613" y="265"/>
                    </a:cubicBezTo>
                    <a:cubicBezTo>
                      <a:pt x="10613" y="265"/>
                      <a:pt x="10613" y="265"/>
                      <a:pt x="10613" y="265"/>
                    </a:cubicBezTo>
                    <a:cubicBezTo>
                      <a:pt x="10344" y="86"/>
                      <a:pt x="10039" y="0"/>
                      <a:pt x="9737" y="0"/>
                    </a:cubicBezTo>
                  </a:path>
                </a:pathLst>
              </a:custGeom>
              <a:grpFill/>
              <a:ln w="12700">
                <a:solidFill>
                  <a:srgbClr val="0C5073"/>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104" name="Freeform 44">
                <a:extLst>
                  <a:ext uri="{FF2B5EF4-FFF2-40B4-BE49-F238E27FC236}">
                    <a16:creationId xmlns:a16="http://schemas.microsoft.com/office/drawing/2014/main" id="{6079927F-46A4-4B49-8E93-53B62606C34C}"/>
                  </a:ext>
                </a:extLst>
              </p:cNvPr>
              <p:cNvSpPr>
                <a:spLocks/>
              </p:cNvSpPr>
              <p:nvPr/>
            </p:nvSpPr>
            <p:spPr bwMode="auto">
              <a:xfrm>
                <a:off x="-8818563" y="4473576"/>
                <a:ext cx="563563" cy="331788"/>
              </a:xfrm>
              <a:custGeom>
                <a:avLst/>
                <a:gdLst>
                  <a:gd name="T0" fmla="*/ 0 w 1377"/>
                  <a:gd name="T1" fmla="*/ 0 h 809"/>
                  <a:gd name="T2" fmla="*/ 501 w 1377"/>
                  <a:gd name="T3" fmla="*/ 544 h 809"/>
                  <a:gd name="T4" fmla="*/ 501 w 1377"/>
                  <a:gd name="T5" fmla="*/ 544 h 809"/>
                  <a:gd name="T6" fmla="*/ 1376 w 1377"/>
                  <a:gd name="T7" fmla="*/ 809 h 809"/>
                  <a:gd name="T8" fmla="*/ 1377 w 1377"/>
                  <a:gd name="T9" fmla="*/ 809 h 809"/>
                  <a:gd name="T10" fmla="*/ 1377 w 1377"/>
                  <a:gd name="T11" fmla="*/ 809 h 809"/>
                  <a:gd name="T12" fmla="*/ 68 w 1377"/>
                  <a:gd name="T13" fmla="*/ 107 h 809"/>
                  <a:gd name="T14" fmla="*/ 51 w 1377"/>
                  <a:gd name="T15" fmla="*/ 79 h 809"/>
                  <a:gd name="T16" fmla="*/ 51 w 1377"/>
                  <a:gd name="T17" fmla="*/ 79 h 809"/>
                  <a:gd name="T18" fmla="*/ 0 w 1377"/>
                  <a:gd name="T19"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7" h="809">
                    <a:moveTo>
                      <a:pt x="0" y="0"/>
                    </a:moveTo>
                    <a:cubicBezTo>
                      <a:pt x="118" y="212"/>
                      <a:pt x="286" y="400"/>
                      <a:pt x="501" y="544"/>
                    </a:cubicBezTo>
                    <a:cubicBezTo>
                      <a:pt x="501" y="544"/>
                      <a:pt x="501" y="544"/>
                      <a:pt x="501" y="544"/>
                    </a:cubicBezTo>
                    <a:cubicBezTo>
                      <a:pt x="769" y="723"/>
                      <a:pt x="1074" y="809"/>
                      <a:pt x="1376" y="809"/>
                    </a:cubicBezTo>
                    <a:cubicBezTo>
                      <a:pt x="1376" y="809"/>
                      <a:pt x="1377" y="809"/>
                      <a:pt x="1377" y="809"/>
                    </a:cubicBezTo>
                    <a:cubicBezTo>
                      <a:pt x="1377" y="809"/>
                      <a:pt x="1377" y="809"/>
                      <a:pt x="1377" y="809"/>
                    </a:cubicBezTo>
                    <a:cubicBezTo>
                      <a:pt x="868" y="807"/>
                      <a:pt x="371" y="559"/>
                      <a:pt x="68" y="107"/>
                    </a:cubicBezTo>
                    <a:cubicBezTo>
                      <a:pt x="62" y="98"/>
                      <a:pt x="56" y="89"/>
                      <a:pt x="51" y="79"/>
                    </a:cubicBezTo>
                    <a:cubicBezTo>
                      <a:pt x="51" y="79"/>
                      <a:pt x="51" y="79"/>
                      <a:pt x="51" y="79"/>
                    </a:cubicBezTo>
                    <a:cubicBezTo>
                      <a:pt x="0" y="0"/>
                      <a:pt x="0" y="0"/>
                      <a:pt x="0" y="0"/>
                    </a:cubicBezTo>
                  </a:path>
                </a:pathLst>
              </a:custGeom>
              <a:grpFill/>
              <a:ln w="12700">
                <a:solidFill>
                  <a:srgbClr val="0C5073"/>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105" name="Freeform 45">
                <a:extLst>
                  <a:ext uri="{FF2B5EF4-FFF2-40B4-BE49-F238E27FC236}">
                    <a16:creationId xmlns:a16="http://schemas.microsoft.com/office/drawing/2014/main" id="{9056D60A-FA31-B44E-AEE5-AF8CF1D18E36}"/>
                  </a:ext>
                </a:extLst>
              </p:cNvPr>
              <p:cNvSpPr>
                <a:spLocks/>
              </p:cNvSpPr>
              <p:nvPr/>
            </p:nvSpPr>
            <p:spPr bwMode="auto">
              <a:xfrm>
                <a:off x="-8255001" y="4489451"/>
                <a:ext cx="558800" cy="315913"/>
              </a:xfrm>
              <a:custGeom>
                <a:avLst/>
                <a:gdLst>
                  <a:gd name="T0" fmla="*/ 1365 w 1365"/>
                  <a:gd name="T1" fmla="*/ 0 h 772"/>
                  <a:gd name="T2" fmla="*/ 1318 w 1365"/>
                  <a:gd name="T3" fmla="*/ 71 h 772"/>
                  <a:gd name="T4" fmla="*/ 0 w 1365"/>
                  <a:gd name="T5" fmla="*/ 772 h 772"/>
                  <a:gd name="T6" fmla="*/ 8 w 1365"/>
                  <a:gd name="T7" fmla="*/ 772 h 772"/>
                  <a:gd name="T8" fmla="*/ 858 w 1365"/>
                  <a:gd name="T9" fmla="*/ 523 h 772"/>
                  <a:gd name="T10" fmla="*/ 858 w 1365"/>
                  <a:gd name="T11" fmla="*/ 523 h 772"/>
                  <a:gd name="T12" fmla="*/ 1365 w 1365"/>
                  <a:gd name="T13" fmla="*/ 0 h 772"/>
                </a:gdLst>
                <a:ahLst/>
                <a:cxnLst>
                  <a:cxn ang="0">
                    <a:pos x="T0" y="T1"/>
                  </a:cxn>
                  <a:cxn ang="0">
                    <a:pos x="T2" y="T3"/>
                  </a:cxn>
                  <a:cxn ang="0">
                    <a:pos x="T4" y="T5"/>
                  </a:cxn>
                  <a:cxn ang="0">
                    <a:pos x="T6" y="T7"/>
                  </a:cxn>
                  <a:cxn ang="0">
                    <a:pos x="T8" y="T9"/>
                  </a:cxn>
                  <a:cxn ang="0">
                    <a:pos x="T10" y="T11"/>
                  </a:cxn>
                  <a:cxn ang="0">
                    <a:pos x="T12" y="T13"/>
                  </a:cxn>
                </a:cxnLst>
                <a:rect l="0" t="0" r="r" b="b"/>
                <a:pathLst>
                  <a:path w="1365" h="772">
                    <a:moveTo>
                      <a:pt x="1365" y="0"/>
                    </a:moveTo>
                    <a:cubicBezTo>
                      <a:pt x="1318" y="71"/>
                      <a:pt x="1318" y="71"/>
                      <a:pt x="1318" y="71"/>
                    </a:cubicBezTo>
                    <a:cubicBezTo>
                      <a:pt x="1014" y="525"/>
                      <a:pt x="511" y="772"/>
                      <a:pt x="0" y="772"/>
                    </a:cubicBezTo>
                    <a:cubicBezTo>
                      <a:pt x="3" y="772"/>
                      <a:pt x="5" y="772"/>
                      <a:pt x="8" y="772"/>
                    </a:cubicBezTo>
                    <a:cubicBezTo>
                      <a:pt x="299" y="772"/>
                      <a:pt x="594" y="691"/>
                      <a:pt x="858" y="523"/>
                    </a:cubicBezTo>
                    <a:cubicBezTo>
                      <a:pt x="858" y="523"/>
                      <a:pt x="858" y="523"/>
                      <a:pt x="858" y="523"/>
                    </a:cubicBezTo>
                    <a:cubicBezTo>
                      <a:pt x="1073" y="385"/>
                      <a:pt x="1243" y="205"/>
                      <a:pt x="1365" y="0"/>
                    </a:cubicBezTo>
                  </a:path>
                </a:pathLst>
              </a:custGeom>
              <a:grpFill/>
              <a:ln w="12700">
                <a:solidFill>
                  <a:srgbClr val="0C5073"/>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106" name="Freeform 46">
                <a:extLst>
                  <a:ext uri="{FF2B5EF4-FFF2-40B4-BE49-F238E27FC236}">
                    <a16:creationId xmlns:a16="http://schemas.microsoft.com/office/drawing/2014/main" id="{926D035C-12DC-B34A-8AB2-F9FB686F2CD3}"/>
                  </a:ext>
                </a:extLst>
              </p:cNvPr>
              <p:cNvSpPr>
                <a:spLocks noEditPoints="1"/>
              </p:cNvSpPr>
              <p:nvPr/>
            </p:nvSpPr>
            <p:spPr bwMode="auto">
              <a:xfrm>
                <a:off x="-8818563" y="4473576"/>
                <a:ext cx="563563" cy="331788"/>
              </a:xfrm>
              <a:custGeom>
                <a:avLst/>
                <a:gdLst>
                  <a:gd name="T0" fmla="*/ 68 w 1377"/>
                  <a:gd name="T1" fmla="*/ 107 h 809"/>
                  <a:gd name="T2" fmla="*/ 1377 w 1377"/>
                  <a:gd name="T3" fmla="*/ 809 h 809"/>
                  <a:gd name="T4" fmla="*/ 68 w 1377"/>
                  <a:gd name="T5" fmla="*/ 107 h 809"/>
                  <a:gd name="T6" fmla="*/ 0 w 1377"/>
                  <a:gd name="T7" fmla="*/ 0 h 809"/>
                  <a:gd name="T8" fmla="*/ 0 w 1377"/>
                  <a:gd name="T9" fmla="*/ 0 h 809"/>
                  <a:gd name="T10" fmla="*/ 51 w 1377"/>
                  <a:gd name="T11" fmla="*/ 79 h 809"/>
                  <a:gd name="T12" fmla="*/ 0 w 1377"/>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1377" h="809">
                    <a:moveTo>
                      <a:pt x="68" y="107"/>
                    </a:moveTo>
                    <a:cubicBezTo>
                      <a:pt x="371" y="559"/>
                      <a:pt x="868" y="807"/>
                      <a:pt x="1377" y="809"/>
                    </a:cubicBezTo>
                    <a:cubicBezTo>
                      <a:pt x="868" y="807"/>
                      <a:pt x="371" y="559"/>
                      <a:pt x="68" y="107"/>
                    </a:cubicBezTo>
                    <a:moveTo>
                      <a:pt x="0" y="0"/>
                    </a:moveTo>
                    <a:cubicBezTo>
                      <a:pt x="0" y="0"/>
                      <a:pt x="0" y="0"/>
                      <a:pt x="0" y="0"/>
                    </a:cubicBezTo>
                    <a:cubicBezTo>
                      <a:pt x="51" y="79"/>
                      <a:pt x="51" y="79"/>
                      <a:pt x="51" y="79"/>
                    </a:cubicBezTo>
                    <a:cubicBezTo>
                      <a:pt x="0" y="0"/>
                      <a:pt x="0" y="0"/>
                      <a:pt x="0" y="0"/>
                    </a:cubicBezTo>
                  </a:path>
                </a:pathLst>
              </a:custGeom>
              <a:grpFill/>
              <a:ln w="12700">
                <a:solidFill>
                  <a:srgbClr val="0C5073"/>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CiscoSansTT ExtraLight"/>
                  <a:ea typeface="ＭＳ Ｐゴシック" charset="0"/>
                  <a:cs typeface="+mn-cs"/>
                </a:endParaRPr>
              </a:p>
            </p:txBody>
          </p:sp>
          <p:grpSp>
            <p:nvGrpSpPr>
              <p:cNvPr id="107" name="Group 106">
                <a:extLst>
                  <a:ext uri="{FF2B5EF4-FFF2-40B4-BE49-F238E27FC236}">
                    <a16:creationId xmlns:a16="http://schemas.microsoft.com/office/drawing/2014/main" id="{8E981330-A332-5B42-B590-E349173A5C30}"/>
                  </a:ext>
                </a:extLst>
              </p:cNvPr>
              <p:cNvGrpSpPr/>
              <p:nvPr/>
            </p:nvGrpSpPr>
            <p:grpSpPr>
              <a:xfrm>
                <a:off x="-10118726" y="338138"/>
                <a:ext cx="4716463" cy="4467226"/>
                <a:chOff x="-10118726" y="338138"/>
                <a:chExt cx="4716463" cy="4467226"/>
              </a:xfrm>
              <a:grpFill/>
            </p:grpSpPr>
            <p:sp>
              <p:nvSpPr>
                <p:cNvPr id="108" name="Freeform 43">
                  <a:extLst>
                    <a:ext uri="{FF2B5EF4-FFF2-40B4-BE49-F238E27FC236}">
                      <a16:creationId xmlns:a16="http://schemas.microsoft.com/office/drawing/2014/main" id="{857EAF33-24AC-4C42-A0CD-FD16F7BD2FB5}"/>
                    </a:ext>
                  </a:extLst>
                </p:cNvPr>
                <p:cNvSpPr>
                  <a:spLocks noEditPoints="1"/>
                </p:cNvSpPr>
                <p:nvPr/>
              </p:nvSpPr>
              <p:spPr bwMode="auto">
                <a:xfrm>
                  <a:off x="-10118726" y="338138"/>
                  <a:ext cx="4716463" cy="4467225"/>
                </a:xfrm>
                <a:custGeom>
                  <a:avLst/>
                  <a:gdLst>
                    <a:gd name="T0" fmla="*/ 1802 w 11532"/>
                    <a:gd name="T1" fmla="*/ 3419 h 10898"/>
                    <a:gd name="T2" fmla="*/ 951 w 11532"/>
                    <a:gd name="T3" fmla="*/ 3669 h 10898"/>
                    <a:gd name="T4" fmla="*/ 951 w 11532"/>
                    <a:gd name="T5" fmla="*/ 3669 h 10898"/>
                    <a:gd name="T6" fmla="*/ 471 w 11532"/>
                    <a:gd name="T7" fmla="*/ 5854 h 10898"/>
                    <a:gd name="T8" fmla="*/ 3180 w 11532"/>
                    <a:gd name="T9" fmla="*/ 10089 h 10898"/>
                    <a:gd name="T10" fmla="*/ 3245 w 11532"/>
                    <a:gd name="T11" fmla="*/ 8439 h 10898"/>
                    <a:gd name="T12" fmla="*/ 4591 w 11532"/>
                    <a:gd name="T13" fmla="*/ 6425 h 10898"/>
                    <a:gd name="T14" fmla="*/ 3136 w 11532"/>
                    <a:gd name="T15" fmla="*/ 4149 h 10898"/>
                    <a:gd name="T16" fmla="*/ 1802 w 11532"/>
                    <a:gd name="T17" fmla="*/ 3419 h 10898"/>
                    <a:gd name="T18" fmla="*/ 9737 w 11532"/>
                    <a:gd name="T19" fmla="*/ 0 h 10898"/>
                    <a:gd name="T20" fmla="*/ 8418 w 11532"/>
                    <a:gd name="T21" fmla="*/ 701 h 10898"/>
                    <a:gd name="T22" fmla="*/ 4591 w 11532"/>
                    <a:gd name="T23" fmla="*/ 6425 h 10898"/>
                    <a:gd name="T24" fmla="*/ 5896 w 11532"/>
                    <a:gd name="T25" fmla="*/ 8464 h 10898"/>
                    <a:gd name="T26" fmla="*/ 5922 w 11532"/>
                    <a:gd name="T27" fmla="*/ 10126 h 10898"/>
                    <a:gd name="T28" fmla="*/ 5875 w 11532"/>
                    <a:gd name="T29" fmla="*/ 10197 h 10898"/>
                    <a:gd name="T30" fmla="*/ 4557 w 11532"/>
                    <a:gd name="T31" fmla="*/ 10898 h 10898"/>
                    <a:gd name="T32" fmla="*/ 4557 w 11532"/>
                    <a:gd name="T33" fmla="*/ 10898 h 10898"/>
                    <a:gd name="T34" fmla="*/ 4557 w 11532"/>
                    <a:gd name="T35" fmla="*/ 10898 h 10898"/>
                    <a:gd name="T36" fmla="*/ 4557 w 11532"/>
                    <a:gd name="T37" fmla="*/ 10898 h 10898"/>
                    <a:gd name="T38" fmla="*/ 4557 w 11532"/>
                    <a:gd name="T39" fmla="*/ 10898 h 10898"/>
                    <a:gd name="T40" fmla="*/ 4557 w 11532"/>
                    <a:gd name="T41" fmla="*/ 10898 h 10898"/>
                    <a:gd name="T42" fmla="*/ 4557 w 11532"/>
                    <a:gd name="T43" fmla="*/ 10898 h 10898"/>
                    <a:gd name="T44" fmla="*/ 4557 w 11532"/>
                    <a:gd name="T45" fmla="*/ 10898 h 10898"/>
                    <a:gd name="T46" fmla="*/ 5875 w 11532"/>
                    <a:gd name="T47" fmla="*/ 10197 h 10898"/>
                    <a:gd name="T48" fmla="*/ 5922 w 11532"/>
                    <a:gd name="T49" fmla="*/ 10126 h 10898"/>
                    <a:gd name="T50" fmla="*/ 5922 w 11532"/>
                    <a:gd name="T51" fmla="*/ 10126 h 10898"/>
                    <a:gd name="T52" fmla="*/ 5922 w 11532"/>
                    <a:gd name="T53" fmla="*/ 10126 h 10898"/>
                    <a:gd name="T54" fmla="*/ 11048 w 11532"/>
                    <a:gd name="T55" fmla="*/ 2460 h 10898"/>
                    <a:gd name="T56" fmla="*/ 10613 w 11532"/>
                    <a:gd name="T57" fmla="*/ 265 h 10898"/>
                    <a:gd name="T58" fmla="*/ 10613 w 11532"/>
                    <a:gd name="T59" fmla="*/ 265 h 10898"/>
                    <a:gd name="T60" fmla="*/ 9737 w 11532"/>
                    <a:gd name="T61" fmla="*/ 0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32" h="10898">
                      <a:moveTo>
                        <a:pt x="1802" y="3419"/>
                      </a:moveTo>
                      <a:cubicBezTo>
                        <a:pt x="1510" y="3419"/>
                        <a:pt x="1215" y="3500"/>
                        <a:pt x="951" y="3669"/>
                      </a:cubicBezTo>
                      <a:cubicBezTo>
                        <a:pt x="951" y="3669"/>
                        <a:pt x="951" y="3669"/>
                        <a:pt x="951" y="3669"/>
                      </a:cubicBezTo>
                      <a:cubicBezTo>
                        <a:pt x="215" y="4140"/>
                        <a:pt x="0" y="5118"/>
                        <a:pt x="471" y="5854"/>
                      </a:cubicBezTo>
                      <a:cubicBezTo>
                        <a:pt x="3180" y="10089"/>
                        <a:pt x="3180" y="10089"/>
                        <a:pt x="3180" y="10089"/>
                      </a:cubicBezTo>
                      <a:cubicBezTo>
                        <a:pt x="2901" y="9586"/>
                        <a:pt x="2905" y="8947"/>
                        <a:pt x="3245" y="8439"/>
                      </a:cubicBezTo>
                      <a:cubicBezTo>
                        <a:pt x="4591" y="6425"/>
                        <a:pt x="4591" y="6425"/>
                        <a:pt x="4591" y="6425"/>
                      </a:cubicBezTo>
                      <a:cubicBezTo>
                        <a:pt x="3136" y="4149"/>
                        <a:pt x="3136" y="4149"/>
                        <a:pt x="3136" y="4149"/>
                      </a:cubicBezTo>
                      <a:cubicBezTo>
                        <a:pt x="2834" y="3677"/>
                        <a:pt x="2323" y="3419"/>
                        <a:pt x="1802" y="3419"/>
                      </a:cubicBezTo>
                      <a:moveTo>
                        <a:pt x="9737" y="0"/>
                      </a:moveTo>
                      <a:cubicBezTo>
                        <a:pt x="9226" y="0"/>
                        <a:pt x="8722" y="246"/>
                        <a:pt x="8418" y="701"/>
                      </a:cubicBezTo>
                      <a:cubicBezTo>
                        <a:pt x="4591" y="6425"/>
                        <a:pt x="4591" y="6425"/>
                        <a:pt x="4591" y="6425"/>
                      </a:cubicBezTo>
                      <a:cubicBezTo>
                        <a:pt x="5896" y="8464"/>
                        <a:pt x="5896" y="8464"/>
                        <a:pt x="5896" y="8464"/>
                      </a:cubicBezTo>
                      <a:cubicBezTo>
                        <a:pt x="6229" y="8985"/>
                        <a:pt x="6218" y="9628"/>
                        <a:pt x="5922" y="10126"/>
                      </a:cubicBezTo>
                      <a:cubicBezTo>
                        <a:pt x="5875" y="10197"/>
                        <a:pt x="5875" y="10197"/>
                        <a:pt x="5875" y="10197"/>
                      </a:cubicBezTo>
                      <a:cubicBezTo>
                        <a:pt x="5571" y="10651"/>
                        <a:pt x="5068" y="10898"/>
                        <a:pt x="4557" y="10898"/>
                      </a:cubicBezTo>
                      <a:cubicBezTo>
                        <a:pt x="4557" y="10898"/>
                        <a:pt x="4557" y="10898"/>
                        <a:pt x="4557" y="10898"/>
                      </a:cubicBezTo>
                      <a:cubicBezTo>
                        <a:pt x="4557" y="10898"/>
                        <a:pt x="4557" y="10898"/>
                        <a:pt x="4557" y="10898"/>
                      </a:cubicBezTo>
                      <a:cubicBezTo>
                        <a:pt x="4557" y="10898"/>
                        <a:pt x="4557" y="10898"/>
                        <a:pt x="4557" y="10898"/>
                      </a:cubicBezTo>
                      <a:cubicBezTo>
                        <a:pt x="4557" y="10898"/>
                        <a:pt x="4557" y="10898"/>
                        <a:pt x="4557" y="10898"/>
                      </a:cubicBezTo>
                      <a:cubicBezTo>
                        <a:pt x="4557" y="10898"/>
                        <a:pt x="4557" y="10898"/>
                        <a:pt x="4557" y="10898"/>
                      </a:cubicBezTo>
                      <a:cubicBezTo>
                        <a:pt x="4557" y="10898"/>
                        <a:pt x="4557" y="10898"/>
                        <a:pt x="4557" y="10898"/>
                      </a:cubicBezTo>
                      <a:cubicBezTo>
                        <a:pt x="4557" y="10898"/>
                        <a:pt x="4557" y="10898"/>
                        <a:pt x="4557" y="10898"/>
                      </a:cubicBezTo>
                      <a:cubicBezTo>
                        <a:pt x="5068" y="10898"/>
                        <a:pt x="5571" y="10651"/>
                        <a:pt x="5875" y="10197"/>
                      </a:cubicBezTo>
                      <a:cubicBezTo>
                        <a:pt x="5922" y="10126"/>
                        <a:pt x="5922" y="10126"/>
                        <a:pt x="5922" y="10126"/>
                      </a:cubicBezTo>
                      <a:cubicBezTo>
                        <a:pt x="5922" y="10126"/>
                        <a:pt x="5922" y="10126"/>
                        <a:pt x="5922" y="10126"/>
                      </a:cubicBezTo>
                      <a:cubicBezTo>
                        <a:pt x="5922" y="10126"/>
                        <a:pt x="5922" y="10126"/>
                        <a:pt x="5922" y="10126"/>
                      </a:cubicBezTo>
                      <a:cubicBezTo>
                        <a:pt x="11048" y="2460"/>
                        <a:pt x="11048" y="2460"/>
                        <a:pt x="11048" y="2460"/>
                      </a:cubicBezTo>
                      <a:cubicBezTo>
                        <a:pt x="11532" y="1736"/>
                        <a:pt x="11336" y="749"/>
                        <a:pt x="10613" y="265"/>
                      </a:cubicBezTo>
                      <a:cubicBezTo>
                        <a:pt x="10613" y="265"/>
                        <a:pt x="10613" y="265"/>
                        <a:pt x="10613" y="265"/>
                      </a:cubicBezTo>
                      <a:cubicBezTo>
                        <a:pt x="10344" y="86"/>
                        <a:pt x="10039" y="0"/>
                        <a:pt x="9737" y="0"/>
                      </a:cubicBezTo>
                    </a:path>
                  </a:pathLst>
                </a:custGeom>
                <a:grpFill/>
                <a:ln w="12700">
                  <a:solidFill>
                    <a:srgbClr val="0C5073"/>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109" name="Freeform 47">
                  <a:extLst>
                    <a:ext uri="{FF2B5EF4-FFF2-40B4-BE49-F238E27FC236}">
                      <a16:creationId xmlns:a16="http://schemas.microsoft.com/office/drawing/2014/main" id="{D5AE09EB-5E03-9844-B879-210A652BE4E7}"/>
                    </a:ext>
                  </a:extLst>
                </p:cNvPr>
                <p:cNvSpPr>
                  <a:spLocks/>
                </p:cNvSpPr>
                <p:nvPr/>
              </p:nvSpPr>
              <p:spPr bwMode="auto">
                <a:xfrm>
                  <a:off x="-8931276" y="2971801"/>
                  <a:ext cx="1360488" cy="1833563"/>
                </a:xfrm>
                <a:custGeom>
                  <a:avLst/>
                  <a:gdLst>
                    <a:gd name="T0" fmla="*/ 1690 w 3328"/>
                    <a:gd name="T1" fmla="*/ 0 h 4473"/>
                    <a:gd name="T2" fmla="*/ 1690 w 3328"/>
                    <a:gd name="T3" fmla="*/ 0 h 4473"/>
                    <a:gd name="T4" fmla="*/ 344 w 3328"/>
                    <a:gd name="T5" fmla="*/ 2014 h 4473"/>
                    <a:gd name="T6" fmla="*/ 279 w 3328"/>
                    <a:gd name="T7" fmla="*/ 3664 h 4473"/>
                    <a:gd name="T8" fmla="*/ 279 w 3328"/>
                    <a:gd name="T9" fmla="*/ 3664 h 4473"/>
                    <a:gd name="T10" fmla="*/ 330 w 3328"/>
                    <a:gd name="T11" fmla="*/ 3743 h 4473"/>
                    <a:gd name="T12" fmla="*/ 347 w 3328"/>
                    <a:gd name="T13" fmla="*/ 3771 h 4473"/>
                    <a:gd name="T14" fmla="*/ 1656 w 3328"/>
                    <a:gd name="T15" fmla="*/ 4473 h 4473"/>
                    <a:gd name="T16" fmla="*/ 1656 w 3328"/>
                    <a:gd name="T17" fmla="*/ 4473 h 4473"/>
                    <a:gd name="T18" fmla="*/ 2974 w 3328"/>
                    <a:gd name="T19" fmla="*/ 3772 h 4473"/>
                    <a:gd name="T20" fmla="*/ 3021 w 3328"/>
                    <a:gd name="T21" fmla="*/ 3701 h 4473"/>
                    <a:gd name="T22" fmla="*/ 2995 w 3328"/>
                    <a:gd name="T23" fmla="*/ 2039 h 4473"/>
                    <a:gd name="T24" fmla="*/ 1690 w 3328"/>
                    <a:gd name="T25" fmla="*/ 0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8" h="4473">
                      <a:moveTo>
                        <a:pt x="1690" y="0"/>
                      </a:moveTo>
                      <a:cubicBezTo>
                        <a:pt x="1690" y="0"/>
                        <a:pt x="1690" y="0"/>
                        <a:pt x="1690" y="0"/>
                      </a:cubicBezTo>
                      <a:cubicBezTo>
                        <a:pt x="344" y="2014"/>
                        <a:pt x="344" y="2014"/>
                        <a:pt x="344" y="2014"/>
                      </a:cubicBezTo>
                      <a:cubicBezTo>
                        <a:pt x="4" y="2522"/>
                        <a:pt x="0" y="3161"/>
                        <a:pt x="279" y="3664"/>
                      </a:cubicBezTo>
                      <a:cubicBezTo>
                        <a:pt x="279" y="3664"/>
                        <a:pt x="279" y="3664"/>
                        <a:pt x="279" y="3664"/>
                      </a:cubicBezTo>
                      <a:cubicBezTo>
                        <a:pt x="330" y="3743"/>
                        <a:pt x="330" y="3743"/>
                        <a:pt x="330" y="3743"/>
                      </a:cubicBezTo>
                      <a:cubicBezTo>
                        <a:pt x="335" y="3753"/>
                        <a:pt x="341" y="3762"/>
                        <a:pt x="347" y="3771"/>
                      </a:cubicBezTo>
                      <a:cubicBezTo>
                        <a:pt x="650" y="4223"/>
                        <a:pt x="1147" y="4471"/>
                        <a:pt x="1656" y="4473"/>
                      </a:cubicBezTo>
                      <a:cubicBezTo>
                        <a:pt x="1656" y="4473"/>
                        <a:pt x="1656" y="4473"/>
                        <a:pt x="1656" y="4473"/>
                      </a:cubicBezTo>
                      <a:cubicBezTo>
                        <a:pt x="2167" y="4473"/>
                        <a:pt x="2670" y="4226"/>
                        <a:pt x="2974" y="3772"/>
                      </a:cubicBezTo>
                      <a:cubicBezTo>
                        <a:pt x="3021" y="3701"/>
                        <a:pt x="3021" y="3701"/>
                        <a:pt x="3021" y="3701"/>
                      </a:cubicBezTo>
                      <a:cubicBezTo>
                        <a:pt x="3317" y="3203"/>
                        <a:pt x="3328" y="2560"/>
                        <a:pt x="2995" y="2039"/>
                      </a:cubicBezTo>
                      <a:cubicBezTo>
                        <a:pt x="1690" y="0"/>
                        <a:pt x="1690" y="0"/>
                        <a:pt x="1690" y="0"/>
                      </a:cubicBezTo>
                    </a:path>
                  </a:pathLst>
                </a:custGeom>
                <a:solidFill>
                  <a:srgbClr val="003C56"/>
                </a:solidFill>
                <a:ln w="12700">
                  <a:solidFill>
                    <a:srgbClr val="0C5073"/>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CiscoSansTT ExtraLight"/>
                    <a:ea typeface="ＭＳ Ｐゴシック" charset="0"/>
                    <a:cs typeface="+mn-cs"/>
                  </a:endParaRPr>
                </a:p>
              </p:txBody>
            </p:sp>
          </p:grpSp>
        </p:grpSp>
      </p:grpSp>
      <p:grpSp>
        <p:nvGrpSpPr>
          <p:cNvPr id="112" name="Group 111">
            <a:extLst>
              <a:ext uri="{FF2B5EF4-FFF2-40B4-BE49-F238E27FC236}">
                <a16:creationId xmlns:a16="http://schemas.microsoft.com/office/drawing/2014/main" id="{5657A0E2-9E49-2A48-BF47-22BAE1CCFF56}"/>
              </a:ext>
            </a:extLst>
          </p:cNvPr>
          <p:cNvGrpSpPr>
            <a:grpSpLocks noChangeAspect="1"/>
          </p:cNvGrpSpPr>
          <p:nvPr/>
        </p:nvGrpSpPr>
        <p:grpSpPr>
          <a:xfrm>
            <a:off x="428874" y="1866600"/>
            <a:ext cx="579120" cy="579120"/>
            <a:chOff x="525218" y="2053646"/>
            <a:chExt cx="1097280" cy="1097459"/>
          </a:xfrm>
        </p:grpSpPr>
        <p:sp>
          <p:nvSpPr>
            <p:cNvPr id="113" name="Freeform 36">
              <a:extLst>
                <a:ext uri="{FF2B5EF4-FFF2-40B4-BE49-F238E27FC236}">
                  <a16:creationId xmlns:a16="http://schemas.microsoft.com/office/drawing/2014/main" id="{F345D929-3333-5E4F-831A-A6E78EA8BEBD}"/>
                </a:ext>
              </a:extLst>
            </p:cNvPr>
            <p:cNvSpPr>
              <a:spLocks noChangeAspect="1"/>
            </p:cNvSpPr>
            <p:nvPr/>
          </p:nvSpPr>
          <p:spPr bwMode="auto">
            <a:xfrm>
              <a:off x="525218" y="2053646"/>
              <a:ext cx="1097280" cy="1092688"/>
            </a:xfrm>
            <a:custGeom>
              <a:avLst/>
              <a:gdLst>
                <a:gd name="connsiteX0" fmla="*/ 548640 w 1097280"/>
                <a:gd name="connsiteY0" fmla="*/ 0 h 1092688"/>
                <a:gd name="connsiteX1" fmla="*/ 1097280 w 1097280"/>
                <a:gd name="connsiteY1" fmla="*/ 548729 h 1092688"/>
                <a:gd name="connsiteX2" fmla="*/ 936587 w 1097280"/>
                <a:gd name="connsiteY2" fmla="*/ 936739 h 1092688"/>
                <a:gd name="connsiteX3" fmla="*/ 912863 w 1097280"/>
                <a:gd name="connsiteY3" fmla="*/ 956317 h 1092688"/>
                <a:gd name="connsiteX4" fmla="*/ 906695 w 1097280"/>
                <a:gd name="connsiteY4" fmla="*/ 936737 h 1092688"/>
                <a:gd name="connsiteX5" fmla="*/ 712375 w 1097280"/>
                <a:gd name="connsiteY5" fmla="*/ 807869 h 1092688"/>
                <a:gd name="connsiteX6" fmla="*/ 501332 w 1097280"/>
                <a:gd name="connsiteY6" fmla="*/ 1018190 h 1092688"/>
                <a:gd name="connsiteX7" fmla="*/ 501332 w 1097280"/>
                <a:gd name="connsiteY7" fmla="*/ 1071396 h 1092688"/>
                <a:gd name="connsiteX8" fmla="*/ 501332 w 1097280"/>
                <a:gd name="connsiteY8" fmla="*/ 1092688 h 1092688"/>
                <a:gd name="connsiteX9" fmla="*/ 438070 w 1097280"/>
                <a:gd name="connsiteY9" fmla="*/ 1086310 h 1092688"/>
                <a:gd name="connsiteX10" fmla="*/ 422296 w 1097280"/>
                <a:gd name="connsiteY10" fmla="*/ 1081413 h 1092688"/>
                <a:gd name="connsiteX11" fmla="*/ 422296 w 1097280"/>
                <a:gd name="connsiteY11" fmla="*/ 1042547 h 1092688"/>
                <a:gd name="connsiteX12" fmla="*/ 422296 w 1097280"/>
                <a:gd name="connsiteY12" fmla="*/ 902049 h 1092688"/>
                <a:gd name="connsiteX13" fmla="*/ 211253 w 1097280"/>
                <a:gd name="connsiteY13" fmla="*/ 691728 h 1092688"/>
                <a:gd name="connsiteX14" fmla="*/ 62392 w 1097280"/>
                <a:gd name="connsiteY14" fmla="*/ 753698 h 1092688"/>
                <a:gd name="connsiteX15" fmla="*/ 49073 w 1097280"/>
                <a:gd name="connsiteY15" fmla="*/ 773298 h 1092688"/>
                <a:gd name="connsiteX16" fmla="*/ 43115 w 1097280"/>
                <a:gd name="connsiteY16" fmla="*/ 762319 h 1092688"/>
                <a:gd name="connsiteX17" fmla="*/ 0 w 1097280"/>
                <a:gd name="connsiteY17" fmla="*/ 548729 h 1092688"/>
                <a:gd name="connsiteX18" fmla="*/ 548640 w 1097280"/>
                <a:gd name="connsiteY18" fmla="*/ 0 h 10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7280" h="1092688">
                  <a:moveTo>
                    <a:pt x="548640" y="0"/>
                  </a:moveTo>
                  <a:cubicBezTo>
                    <a:pt x="851646" y="0"/>
                    <a:pt x="1097280" y="245674"/>
                    <a:pt x="1097280" y="548729"/>
                  </a:cubicBezTo>
                  <a:cubicBezTo>
                    <a:pt x="1097280" y="700256"/>
                    <a:pt x="1035872" y="837439"/>
                    <a:pt x="936587" y="936739"/>
                  </a:cubicBezTo>
                  <a:lnTo>
                    <a:pt x="912863" y="956317"/>
                  </a:lnTo>
                  <a:lnTo>
                    <a:pt x="906695" y="936737"/>
                  </a:lnTo>
                  <a:cubicBezTo>
                    <a:pt x="874426" y="861388"/>
                    <a:pt x="799053" y="807869"/>
                    <a:pt x="712375" y="807869"/>
                  </a:cubicBezTo>
                  <a:cubicBezTo>
                    <a:pt x="596804" y="807869"/>
                    <a:pt x="501332" y="903014"/>
                    <a:pt x="501332" y="1018190"/>
                  </a:cubicBezTo>
                  <a:cubicBezTo>
                    <a:pt x="501332" y="1018190"/>
                    <a:pt x="501332" y="1018190"/>
                    <a:pt x="501332" y="1071396"/>
                  </a:cubicBezTo>
                  <a:lnTo>
                    <a:pt x="501332" y="1092688"/>
                  </a:lnTo>
                  <a:lnTo>
                    <a:pt x="438070" y="1086310"/>
                  </a:lnTo>
                  <a:lnTo>
                    <a:pt x="422296" y="1081413"/>
                  </a:lnTo>
                  <a:lnTo>
                    <a:pt x="422296" y="1042547"/>
                  </a:lnTo>
                  <a:cubicBezTo>
                    <a:pt x="422296" y="1001811"/>
                    <a:pt x="422296" y="955256"/>
                    <a:pt x="422296" y="902049"/>
                  </a:cubicBezTo>
                  <a:cubicBezTo>
                    <a:pt x="422296" y="786873"/>
                    <a:pt x="326824" y="691728"/>
                    <a:pt x="211253" y="691728"/>
                  </a:cubicBezTo>
                  <a:cubicBezTo>
                    <a:pt x="153468" y="691728"/>
                    <a:pt x="100707" y="715514"/>
                    <a:pt x="62392" y="753698"/>
                  </a:cubicBezTo>
                  <a:lnTo>
                    <a:pt x="49073" y="773298"/>
                  </a:lnTo>
                  <a:lnTo>
                    <a:pt x="43115" y="762319"/>
                  </a:lnTo>
                  <a:cubicBezTo>
                    <a:pt x="15352" y="696670"/>
                    <a:pt x="0" y="624493"/>
                    <a:pt x="0" y="548729"/>
                  </a:cubicBezTo>
                  <a:cubicBezTo>
                    <a:pt x="0" y="245674"/>
                    <a:pt x="245634" y="0"/>
                    <a:pt x="548640" y="0"/>
                  </a:cubicBezTo>
                  <a:close/>
                </a:path>
              </a:pathLst>
            </a:custGeom>
            <a:solidFill>
              <a:srgbClr val="FFFFFF"/>
            </a:solidFill>
            <a:ln>
              <a:solidFill>
                <a:srgbClr val="0C5073"/>
              </a:solidFill>
            </a:ln>
            <a:extLst/>
          </p:spPr>
          <p:txBody>
            <a:bodyPr vert="horz" wrap="square" lIns="91440" tIns="45720" rIns="91440" bIns="45720" numCol="1" anchor="t" anchorCtr="0" compatLnSpc="1">
              <a:prstTxWarp prst="textNoShape">
                <a:avLst/>
              </a:prstTxWarp>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4" name="Freeform 34">
              <a:extLst>
                <a:ext uri="{FF2B5EF4-FFF2-40B4-BE49-F238E27FC236}">
                  <a16:creationId xmlns:a16="http://schemas.microsoft.com/office/drawing/2014/main" id="{F98DAAFE-A66B-F748-8AD8-9C3A4F76E2CD}"/>
                </a:ext>
              </a:extLst>
            </p:cNvPr>
            <p:cNvSpPr>
              <a:spLocks noChangeAspect="1"/>
            </p:cNvSpPr>
            <p:nvPr/>
          </p:nvSpPr>
          <p:spPr bwMode="auto">
            <a:xfrm>
              <a:off x="574292" y="2745376"/>
              <a:ext cx="373223" cy="389685"/>
            </a:xfrm>
            <a:custGeom>
              <a:avLst/>
              <a:gdLst>
                <a:gd name="connsiteX0" fmla="*/ 162180 w 373223"/>
                <a:gd name="connsiteY0" fmla="*/ 0 h 389685"/>
                <a:gd name="connsiteX1" fmla="*/ 373223 w 373223"/>
                <a:gd name="connsiteY1" fmla="*/ 210321 h 389685"/>
                <a:gd name="connsiteX2" fmla="*/ 373223 w 373223"/>
                <a:gd name="connsiteY2" fmla="*/ 350819 h 389685"/>
                <a:gd name="connsiteX3" fmla="*/ 373223 w 373223"/>
                <a:gd name="connsiteY3" fmla="*/ 389685 h 389685"/>
                <a:gd name="connsiteX4" fmla="*/ 286011 w 373223"/>
                <a:gd name="connsiteY4" fmla="*/ 362608 h 389685"/>
                <a:gd name="connsiteX5" fmla="*/ 44626 w 373223"/>
                <a:gd name="connsiteY5" fmla="*/ 163801 h 389685"/>
                <a:gd name="connsiteX6" fmla="*/ 0 w 373223"/>
                <a:gd name="connsiteY6" fmla="*/ 81570 h 389685"/>
                <a:gd name="connsiteX7" fmla="*/ 13319 w 373223"/>
                <a:gd name="connsiteY7" fmla="*/ 61970 h 389685"/>
                <a:gd name="connsiteX8" fmla="*/ 162180 w 373223"/>
                <a:gd name="connsiteY8" fmla="*/ 0 h 3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223" h="389685">
                  <a:moveTo>
                    <a:pt x="162180" y="0"/>
                  </a:moveTo>
                  <a:cubicBezTo>
                    <a:pt x="277751" y="0"/>
                    <a:pt x="373223" y="95145"/>
                    <a:pt x="373223" y="210321"/>
                  </a:cubicBezTo>
                  <a:cubicBezTo>
                    <a:pt x="373223" y="263528"/>
                    <a:pt x="373223" y="310083"/>
                    <a:pt x="373223" y="350819"/>
                  </a:cubicBezTo>
                  <a:lnTo>
                    <a:pt x="373223" y="389685"/>
                  </a:lnTo>
                  <a:lnTo>
                    <a:pt x="286011" y="362608"/>
                  </a:lnTo>
                  <a:cubicBezTo>
                    <a:pt x="187554" y="320958"/>
                    <a:pt x="103783" y="251379"/>
                    <a:pt x="44626" y="163801"/>
                  </a:cubicBezTo>
                  <a:lnTo>
                    <a:pt x="0" y="81570"/>
                  </a:lnTo>
                  <a:lnTo>
                    <a:pt x="13319" y="61970"/>
                  </a:lnTo>
                  <a:cubicBezTo>
                    <a:pt x="51634" y="23786"/>
                    <a:pt x="104395" y="0"/>
                    <a:pt x="162180" y="0"/>
                  </a:cubicBezTo>
                  <a:close/>
                </a:path>
              </a:pathLst>
            </a:custGeom>
            <a:solidFill>
              <a:srgbClr val="005073"/>
            </a:solidFill>
            <a:ln w="9525">
              <a:solidFill>
                <a:srgbClr val="0C5073"/>
              </a:solidFill>
              <a:round/>
              <a:headEnd/>
              <a:tailEnd/>
            </a:ln>
            <a:extLst/>
          </p:spPr>
          <p:txBody>
            <a:bodyPr vert="horz" wrap="square" lIns="91440" tIns="45720" rIns="91440" bIns="45720" numCol="1" anchor="t" anchorCtr="0" compatLnSpc="1">
              <a:prstTxWarp prst="textNoShape">
                <a:avLst/>
              </a:prstTxWarp>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5" name="Oval 643">
              <a:extLst>
                <a:ext uri="{FF2B5EF4-FFF2-40B4-BE49-F238E27FC236}">
                  <a16:creationId xmlns:a16="http://schemas.microsoft.com/office/drawing/2014/main" id="{641FD2D7-A59B-4F42-9282-CD14B7400C1F}"/>
                </a:ext>
              </a:extLst>
            </p:cNvPr>
            <p:cNvSpPr>
              <a:spLocks noChangeAspect="1" noChangeArrowheads="1"/>
            </p:cNvSpPr>
            <p:nvPr/>
          </p:nvSpPr>
          <p:spPr bwMode="auto">
            <a:xfrm>
              <a:off x="620875" y="2478126"/>
              <a:ext cx="231193" cy="226951"/>
            </a:xfrm>
            <a:prstGeom prst="ellipse">
              <a:avLst/>
            </a:prstGeom>
            <a:solidFill>
              <a:srgbClr val="005073"/>
            </a:solidFill>
            <a:ln w="9525">
              <a:solidFill>
                <a:srgbClr val="0C5073"/>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6" name="Rounded Rectangular Callout 6">
              <a:extLst>
                <a:ext uri="{FF2B5EF4-FFF2-40B4-BE49-F238E27FC236}">
                  <a16:creationId xmlns:a16="http://schemas.microsoft.com/office/drawing/2014/main" id="{73396FF6-3423-E14F-A4AF-97C4F5A10670}"/>
                </a:ext>
              </a:extLst>
            </p:cNvPr>
            <p:cNvSpPr/>
            <p:nvPr/>
          </p:nvSpPr>
          <p:spPr>
            <a:xfrm>
              <a:off x="873125" y="2202992"/>
              <a:ext cx="522912" cy="320749"/>
            </a:xfrm>
            <a:prstGeom prst="wedgeRoundRectCallout">
              <a:avLst>
                <a:gd name="adj1" fmla="val -34180"/>
                <a:gd name="adj2" fmla="val 102491"/>
                <a:gd name="adj3" fmla="val 16667"/>
              </a:avLst>
            </a:prstGeom>
            <a:solidFill>
              <a:srgbClr val="005073"/>
            </a:solidFill>
            <a:ln w="25400" cap="flat" cmpd="sng" algn="ctr">
              <a:solidFill>
                <a:srgbClr val="0C5073"/>
              </a:solidFill>
              <a:prstDash val="solid"/>
            </a:ln>
            <a:effectLst/>
          </p:spPr>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117" name="Freeform 37">
              <a:extLst>
                <a:ext uri="{FF2B5EF4-FFF2-40B4-BE49-F238E27FC236}">
                  <a16:creationId xmlns:a16="http://schemas.microsoft.com/office/drawing/2014/main" id="{0647219A-B4B9-F74D-8705-94AE3CCF8E04}"/>
                </a:ext>
              </a:extLst>
            </p:cNvPr>
            <p:cNvSpPr>
              <a:spLocks noChangeAspect="1"/>
            </p:cNvSpPr>
            <p:nvPr/>
          </p:nvSpPr>
          <p:spPr bwMode="auto">
            <a:xfrm>
              <a:off x="1026551" y="2861516"/>
              <a:ext cx="411531" cy="289589"/>
            </a:xfrm>
            <a:custGeom>
              <a:avLst/>
              <a:gdLst>
                <a:gd name="connsiteX0" fmla="*/ 211043 w 411531"/>
                <a:gd name="connsiteY0" fmla="*/ 0 h 289589"/>
                <a:gd name="connsiteX1" fmla="*/ 405363 w 411531"/>
                <a:gd name="connsiteY1" fmla="*/ 128868 h 289589"/>
                <a:gd name="connsiteX2" fmla="*/ 411531 w 411531"/>
                <a:gd name="connsiteY2" fmla="*/ 148448 h 289589"/>
                <a:gd name="connsiteX3" fmla="*/ 354058 w 411531"/>
                <a:gd name="connsiteY3" fmla="*/ 195875 h 289589"/>
                <a:gd name="connsiteX4" fmla="*/ 47308 w 411531"/>
                <a:gd name="connsiteY4" fmla="*/ 289589 h 289589"/>
                <a:gd name="connsiteX5" fmla="*/ 0 w 411531"/>
                <a:gd name="connsiteY5" fmla="*/ 284819 h 289589"/>
                <a:gd name="connsiteX6" fmla="*/ 0 w 411531"/>
                <a:gd name="connsiteY6" fmla="*/ 263527 h 289589"/>
                <a:gd name="connsiteX7" fmla="*/ 0 w 411531"/>
                <a:gd name="connsiteY7" fmla="*/ 210321 h 289589"/>
                <a:gd name="connsiteX8" fmla="*/ 211043 w 411531"/>
                <a:gd name="connsiteY8" fmla="*/ 0 h 28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531" h="289589">
                  <a:moveTo>
                    <a:pt x="211043" y="0"/>
                  </a:moveTo>
                  <a:cubicBezTo>
                    <a:pt x="297721" y="0"/>
                    <a:pt x="373094" y="53519"/>
                    <a:pt x="405363" y="128868"/>
                  </a:cubicBezTo>
                  <a:lnTo>
                    <a:pt x="411531" y="148448"/>
                  </a:lnTo>
                  <a:lnTo>
                    <a:pt x="354058" y="195875"/>
                  </a:lnTo>
                  <a:cubicBezTo>
                    <a:pt x="266495" y="255041"/>
                    <a:pt x="160935" y="289589"/>
                    <a:pt x="47308" y="289589"/>
                  </a:cubicBezTo>
                  <a:lnTo>
                    <a:pt x="0" y="284819"/>
                  </a:lnTo>
                  <a:lnTo>
                    <a:pt x="0" y="263527"/>
                  </a:lnTo>
                  <a:cubicBezTo>
                    <a:pt x="0" y="210321"/>
                    <a:pt x="0" y="210321"/>
                    <a:pt x="0" y="210321"/>
                  </a:cubicBezTo>
                  <a:cubicBezTo>
                    <a:pt x="0" y="95145"/>
                    <a:pt x="95472" y="0"/>
                    <a:pt x="211043" y="0"/>
                  </a:cubicBezTo>
                  <a:close/>
                </a:path>
              </a:pathLst>
            </a:custGeom>
            <a:solidFill>
              <a:srgbClr val="6EBE4A"/>
            </a:solidFill>
            <a:ln w="9525">
              <a:solidFill>
                <a:srgbClr val="0C5073"/>
              </a:solidFill>
              <a:round/>
              <a:headEnd/>
              <a:tailEnd/>
            </a:ln>
            <a:extLst/>
          </p:spPr>
          <p:txBody>
            <a:bodyPr vert="horz" wrap="square" lIns="91440" tIns="45720" rIns="91440" bIns="45720" numCol="1" anchor="t" anchorCtr="0" compatLnSpc="1">
              <a:prstTxWarp prst="textNoShape">
                <a:avLst/>
              </a:prstTxWarp>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8" name="Oval 643">
              <a:extLst>
                <a:ext uri="{FF2B5EF4-FFF2-40B4-BE49-F238E27FC236}">
                  <a16:creationId xmlns:a16="http://schemas.microsoft.com/office/drawing/2014/main" id="{CBF82783-03F9-204C-ADFF-9E8CF4241DE1}"/>
                </a:ext>
              </a:extLst>
            </p:cNvPr>
            <p:cNvSpPr>
              <a:spLocks noChangeAspect="1" noChangeArrowheads="1"/>
            </p:cNvSpPr>
            <p:nvPr/>
          </p:nvSpPr>
          <p:spPr bwMode="auto">
            <a:xfrm>
              <a:off x="1121997" y="2594266"/>
              <a:ext cx="231193" cy="226951"/>
            </a:xfrm>
            <a:prstGeom prst="ellipse">
              <a:avLst/>
            </a:prstGeom>
            <a:solidFill>
              <a:srgbClr val="6EBE4A"/>
            </a:solidFill>
            <a:ln w="9525">
              <a:solidFill>
                <a:srgbClr val="0C5073"/>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grpSp>
      <p:sp>
        <p:nvSpPr>
          <p:cNvPr id="119" name="Text Placeholder 1">
            <a:extLst>
              <a:ext uri="{FF2B5EF4-FFF2-40B4-BE49-F238E27FC236}">
                <a16:creationId xmlns:a16="http://schemas.microsoft.com/office/drawing/2014/main" id="{C82AAE2C-D30D-3B48-A537-DC6DCB6EB9AA}"/>
              </a:ext>
            </a:extLst>
          </p:cNvPr>
          <p:cNvSpPr txBox="1">
            <a:spLocks/>
          </p:cNvSpPr>
          <p:nvPr/>
        </p:nvSpPr>
        <p:spPr>
          <a:xfrm>
            <a:off x="1179134" y="1851735"/>
            <a:ext cx="4883149" cy="4793431"/>
          </a:xfrm>
          <a:prstGeom prst="rect">
            <a:avLst/>
          </a:prstGeom>
        </p:spPr>
        <p:txBody>
          <a:bodyPr lIns="91420" tIns="45710" rIns="91420" bIns="45710">
            <a:noAutofit/>
          </a:bodyPr>
          <a:lstStyle>
            <a:lvl1pPr marL="234945" indent="-228594" algn="l" defTabSz="912261" rtl="0" eaLnBrk="1" fontAlgn="base" hangingPunct="1">
              <a:lnSpc>
                <a:spcPct val="95000"/>
              </a:lnSpc>
              <a:spcBef>
                <a:spcPts val="0"/>
              </a:spcBef>
              <a:spcAft>
                <a:spcPts val="800"/>
              </a:spcAft>
              <a:buClr>
                <a:schemeClr val="tx1"/>
              </a:buClr>
              <a:buSzPct val="80000"/>
              <a:buFont typeface="Arial"/>
              <a:buChar char="•"/>
              <a:defRPr lang="en-US" sz="1600" b="0" i="0" kern="1200">
                <a:solidFill>
                  <a:schemeClr val="tx1"/>
                </a:solidFill>
                <a:latin typeface="+mn-lt"/>
                <a:ea typeface="CiscoSansTT Thin" charset="0"/>
                <a:cs typeface="CiscoSansTT Thin" charset="0"/>
              </a:defRPr>
            </a:lvl1pPr>
            <a:lvl2pPr marL="609585" indent="-220128" algn="l" defTabSz="912261" rtl="0" eaLnBrk="1" fontAlgn="base" hangingPunct="1">
              <a:lnSpc>
                <a:spcPct val="95000"/>
              </a:lnSpc>
              <a:spcBef>
                <a:spcPts val="600"/>
              </a:spcBef>
              <a:spcAft>
                <a:spcPct val="0"/>
              </a:spcAft>
              <a:buClr>
                <a:schemeClr val="tx1"/>
              </a:buClr>
              <a:buSzPct val="80000"/>
              <a:buFont typeface="Arial"/>
              <a:buChar char="•"/>
              <a:defRPr lang="en-US" sz="2400" b="0" i="0" kern="1200">
                <a:solidFill>
                  <a:schemeClr val="tx1"/>
                </a:solidFill>
                <a:latin typeface="+mn-lt"/>
                <a:ea typeface="CiscoSansTT Thin" charset="0"/>
                <a:cs typeface="CiscoSansTT Thin" charset="0"/>
              </a:defRPr>
            </a:lvl2pPr>
            <a:lvl3pPr marL="914377" indent="-146047" algn="l" defTabSz="912261" rtl="0" eaLnBrk="1" fontAlgn="base" hangingPunct="1">
              <a:lnSpc>
                <a:spcPct val="95000"/>
              </a:lnSpc>
              <a:spcBef>
                <a:spcPts val="833"/>
              </a:spcBef>
              <a:spcAft>
                <a:spcPct val="0"/>
              </a:spcAft>
              <a:buClr>
                <a:schemeClr val="tx1"/>
              </a:buClr>
              <a:buSzPct val="80000"/>
              <a:buFont typeface="Arial"/>
              <a:buChar char="•"/>
              <a:defRPr lang="en-US" sz="2133" b="0" i="0" kern="1200">
                <a:solidFill>
                  <a:schemeClr val="tx1"/>
                </a:solidFill>
                <a:latin typeface="+mn-lt"/>
                <a:ea typeface="CiscoSansTT Thin" charset="0"/>
                <a:cs typeface="CiscoSansTT Thin" charset="0"/>
              </a:defRPr>
            </a:lvl3pPr>
            <a:lvl4pPr marL="1214683" indent="-228548" algn="l" defTabSz="912261" rtl="0" eaLnBrk="1" fontAlgn="base" hangingPunct="1">
              <a:lnSpc>
                <a:spcPct val="95000"/>
              </a:lnSpc>
              <a:spcBef>
                <a:spcPts val="833"/>
              </a:spcBef>
              <a:spcAft>
                <a:spcPct val="0"/>
              </a:spcAft>
              <a:buClr>
                <a:schemeClr val="tx1"/>
              </a:buClr>
              <a:buSzPct val="80000"/>
              <a:buFont typeface="Arial"/>
              <a:buChar char="•"/>
              <a:defRPr lang="en-US" sz="1867" b="0" i="0" kern="1200">
                <a:solidFill>
                  <a:schemeClr val="tx1"/>
                </a:solidFill>
                <a:latin typeface="+mn-lt"/>
                <a:ea typeface="CiscoSansTT Thin" charset="0"/>
                <a:cs typeface="CiscoSansTT Thin" charset="0"/>
              </a:defRPr>
            </a:lvl4pPr>
            <a:lvl5pPr marL="1443231" indent="-224314" algn="l" defTabSz="912261" rtl="0" eaLnBrk="1" fontAlgn="base" hangingPunct="1">
              <a:lnSpc>
                <a:spcPct val="95000"/>
              </a:lnSpc>
              <a:spcBef>
                <a:spcPts val="833"/>
              </a:spcBef>
              <a:spcAft>
                <a:spcPct val="0"/>
              </a:spcAft>
              <a:buClr>
                <a:schemeClr val="tx1"/>
              </a:buClr>
              <a:buSzPct val="80000"/>
              <a:buFont typeface="Arial"/>
              <a:buChar char="•"/>
              <a:defRPr lang="en-US" sz="1600" b="0" i="0" kern="1200">
                <a:solidFill>
                  <a:schemeClr val="tx1"/>
                </a:solidFill>
                <a:latin typeface="+mn-lt"/>
                <a:ea typeface="CiscoSansTT Thin" charset="0"/>
                <a:cs typeface="CiscoSansTT Thin" charset="0"/>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261" rtl="0" eaLnBrk="1" fontAlgn="base" latinLnBrk="0" hangingPunct="1">
              <a:lnSpc>
                <a:spcPct val="95000"/>
              </a:lnSpc>
              <a:spcBef>
                <a:spcPts val="0"/>
              </a:spcBef>
              <a:spcAft>
                <a:spcPts val="400"/>
              </a:spcAft>
              <a:buClr>
                <a:srgbClr val="282828"/>
              </a:buClr>
              <a:buSzPct val="80000"/>
              <a:buFont typeface="Arial"/>
              <a:buNone/>
              <a:tabLst/>
              <a:defRPr/>
            </a:pPr>
            <a:r>
              <a:rPr kumimoji="0" lang="en-US" sz="1600" b="0" i="0" u="none" strike="noStrike" kern="1200" cap="none" spc="0" normalizeH="0" baseline="0" noProof="0" dirty="0">
                <a:ln>
                  <a:noFill/>
                </a:ln>
                <a:solidFill>
                  <a:srgbClr val="00BCEB"/>
                </a:solidFill>
                <a:effectLst/>
                <a:uLnTx/>
                <a:uFillTx/>
                <a:latin typeface="CiscoSansTT ExtraLight"/>
                <a:cs typeface="CiscoSansTT Thin" charset="0"/>
              </a:rPr>
              <a:t>Challenges</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SIEM integration with </a:t>
            </a:r>
            <a:r>
              <a:rPr kumimoji="0" lang="en-SG" sz="1333" b="0" i="0" u="none" strike="noStrike" kern="1200" cap="none" spc="0" normalizeH="0" baseline="0" noProof="0" dirty="0" err="1">
                <a:ln>
                  <a:noFill/>
                </a:ln>
                <a:solidFill>
                  <a:srgbClr val="282828"/>
                </a:solidFill>
                <a:effectLst/>
                <a:uLnTx/>
                <a:uFillTx/>
                <a:latin typeface="CiscoSansTT ExtraLight"/>
                <a:cs typeface="CiscoSansTT Thin" charset="0"/>
              </a:rPr>
              <a:t>Stealthwatch</a:t>
            </a: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 Enterprise is extremely difficult to do on your own</a:t>
            </a:r>
            <a:endParaRPr kumimoji="0" lang="en-US" sz="1333" b="0" i="0" u="none" strike="noStrike" kern="1200" cap="none" spc="0" normalizeH="0" baseline="0" noProof="0" dirty="0">
              <a:ln>
                <a:noFill/>
              </a:ln>
              <a:solidFill>
                <a:srgbClr val="282828"/>
              </a:solidFill>
              <a:effectLst/>
              <a:uLnTx/>
              <a:uFillTx/>
              <a:latin typeface="CiscoSansTT ExtraLight"/>
              <a:cs typeface="CiscoSansTT Thin" charset="0"/>
            </a:endParaRP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Many SOC teams place strong emphasis on working out of a SIEM</a:t>
            </a:r>
            <a:endParaRPr kumimoji="0" lang="en-US" sz="1333" b="0" i="0" u="none" strike="noStrike" kern="1200" cap="none" spc="0" normalizeH="0" baseline="0" noProof="0" dirty="0">
              <a:ln>
                <a:noFill/>
              </a:ln>
              <a:solidFill>
                <a:srgbClr val="282828"/>
              </a:solidFill>
              <a:effectLst/>
              <a:uLnTx/>
              <a:uFillTx/>
              <a:latin typeface="CiscoSansTT ExtraLight"/>
              <a:cs typeface="CiscoSansTT Thin" charset="0"/>
            </a:endParaRP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SIEM is viewed as the “single pane of glass” for their </a:t>
            </a:r>
            <a:b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b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security workflow</a:t>
            </a:r>
            <a:endParaRPr kumimoji="0" lang="en-US" sz="1333" b="0" i="0" u="none" strike="noStrike" kern="1200" cap="none" spc="0" normalizeH="0" baseline="0" noProof="0" dirty="0">
              <a:ln>
                <a:noFill/>
              </a:ln>
              <a:solidFill>
                <a:srgbClr val="282828"/>
              </a:solidFill>
              <a:effectLst/>
              <a:uLnTx/>
              <a:uFillTx/>
              <a:latin typeface="CiscoSansTT ExtraLight"/>
              <a:cs typeface="CiscoSansTT Thin" charset="0"/>
            </a:endParaRPr>
          </a:p>
          <a:p>
            <a:pPr marL="0" marR="0" lvl="0" indent="0" algn="l" defTabSz="912261" rtl="0" eaLnBrk="1" fontAlgn="base" latinLnBrk="0" hangingPunct="1">
              <a:lnSpc>
                <a:spcPct val="95000"/>
              </a:lnSpc>
              <a:spcBef>
                <a:spcPts val="0"/>
              </a:spcBef>
              <a:spcAft>
                <a:spcPts val="400"/>
              </a:spcAft>
              <a:buClr>
                <a:srgbClr val="282828"/>
              </a:buClr>
              <a:buSzPct val="80000"/>
              <a:buFont typeface="Arial"/>
              <a:buNone/>
              <a:tabLst/>
              <a:defRPr/>
            </a:pPr>
            <a:r>
              <a:rPr kumimoji="0" lang="en-US" sz="1600" b="0" i="0" u="none" strike="noStrike" kern="1200" cap="none" spc="0" normalizeH="0" baseline="0" noProof="0" dirty="0">
                <a:ln>
                  <a:noFill/>
                </a:ln>
                <a:solidFill>
                  <a:srgbClr val="00BCEB"/>
                </a:solidFill>
                <a:effectLst/>
                <a:uLnTx/>
                <a:uFillTx/>
                <a:latin typeface="CiscoSansTT ExtraLight"/>
                <a:cs typeface="CiscoSansTT Thin" charset="0"/>
              </a:rPr>
              <a:t>Results</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Through an extended set of REST API capabilities that are installed for the customer, Professional Services works directly with the customer to understand their investigation workflow</a:t>
            </a:r>
            <a:endParaRPr kumimoji="0" lang="en-US" sz="1333" b="0" i="0" u="none" strike="noStrike" kern="1200" cap="none" spc="0" normalizeH="0" baseline="0" noProof="0" dirty="0">
              <a:ln>
                <a:noFill/>
              </a:ln>
              <a:solidFill>
                <a:srgbClr val="282828"/>
              </a:solidFill>
              <a:effectLst/>
              <a:uLnTx/>
              <a:uFillTx/>
              <a:latin typeface="CiscoSansTT ExtraLight"/>
              <a:cs typeface="CiscoSansTT Thin" charset="0"/>
            </a:endParaRP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Integrate these API capabilities into their SIEM through either apps, add-ons, or right-click pivot capabilities</a:t>
            </a:r>
            <a:endParaRPr kumimoji="0" lang="en-US" sz="1333" b="0" i="0" u="none" strike="noStrike" kern="1200" cap="none" spc="0" normalizeH="0" baseline="0" noProof="0" dirty="0">
              <a:ln>
                <a:noFill/>
              </a:ln>
              <a:solidFill>
                <a:srgbClr val="282828"/>
              </a:solidFill>
              <a:effectLst/>
              <a:uLnTx/>
              <a:uFillTx/>
              <a:latin typeface="CiscoSansTT ExtraLight"/>
              <a:cs typeface="CiscoSansTT Thin" charset="0"/>
            </a:endParaRP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Reduce the mean time to resolution for customers by enriching the data they use for investigation with Cisco </a:t>
            </a:r>
            <a:r>
              <a:rPr kumimoji="0" lang="en-SG" sz="1333" b="0" i="0" u="none" strike="noStrike" kern="1200" cap="none" spc="0" normalizeH="0" baseline="0" noProof="0" dirty="0" err="1">
                <a:ln>
                  <a:noFill/>
                </a:ln>
                <a:solidFill>
                  <a:srgbClr val="282828"/>
                </a:solidFill>
                <a:effectLst/>
                <a:uLnTx/>
                <a:uFillTx/>
                <a:latin typeface="CiscoSansTT ExtraLight"/>
                <a:cs typeface="CiscoSansTT Thin" charset="0"/>
              </a:rPr>
              <a:t>Stealthwatch</a:t>
            </a: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 data</a:t>
            </a:r>
          </a:p>
          <a:p>
            <a:pPr marL="234945" marR="0" lvl="0" indent="-228594" algn="l" defTabSz="912261" rtl="0" eaLnBrk="1" fontAlgn="base" latinLnBrk="0" hangingPunct="1">
              <a:lnSpc>
                <a:spcPct val="95000"/>
              </a:lnSpc>
              <a:spcBef>
                <a:spcPts val="0"/>
              </a:spcBef>
              <a:spcAft>
                <a:spcPts val="800"/>
              </a:spcAft>
              <a:buClr>
                <a:srgbClr val="282828"/>
              </a:buClr>
              <a:buSzPct val="80000"/>
              <a:buFont typeface="Arial"/>
              <a:buChar char="•"/>
              <a:tabLst/>
              <a:defRPr/>
            </a:pPr>
            <a:r>
              <a:rPr kumimoji="0" lang="en-SG" sz="1333" b="0" i="0" u="none" strike="noStrike" kern="1200" cap="none" spc="0" normalizeH="0" baseline="0" noProof="0" dirty="0">
                <a:ln>
                  <a:noFill/>
                </a:ln>
                <a:solidFill>
                  <a:srgbClr val="282828"/>
                </a:solidFill>
                <a:effectLst/>
                <a:uLnTx/>
                <a:uFillTx/>
                <a:latin typeface="CiscoSansTT ExtraLight"/>
                <a:cs typeface="CiscoSansTT Thin" charset="0"/>
              </a:rPr>
              <a:t>Provide a clearer picture as to the nature and behaviour of the suspicious host in question, giving them a higher degree of accuracy in securing their networks faster.</a:t>
            </a:r>
            <a:endParaRPr kumimoji="0" lang="en-US" sz="1333" b="0" i="0" u="none" strike="noStrike" kern="1200" cap="none" spc="0" normalizeH="0" baseline="0" noProof="0" dirty="0">
              <a:ln>
                <a:noFill/>
              </a:ln>
              <a:solidFill>
                <a:srgbClr val="282828"/>
              </a:solidFill>
              <a:effectLst/>
              <a:uLnTx/>
              <a:uFillTx/>
              <a:latin typeface="CiscoSansTT ExtraLight"/>
              <a:cs typeface="CiscoSansTT Thin" charset="0"/>
            </a:endParaRPr>
          </a:p>
        </p:txBody>
      </p:sp>
      <p:sp>
        <p:nvSpPr>
          <p:cNvPr id="231" name="Rectangle 230">
            <a:extLst>
              <a:ext uri="{FF2B5EF4-FFF2-40B4-BE49-F238E27FC236}">
                <a16:creationId xmlns:a16="http://schemas.microsoft.com/office/drawing/2014/main" id="{04BE3938-D799-3446-9C10-6916FBB33A9B}"/>
              </a:ext>
            </a:extLst>
          </p:cNvPr>
          <p:cNvSpPr/>
          <p:nvPr/>
        </p:nvSpPr>
        <p:spPr>
          <a:xfrm>
            <a:off x="6882685" y="2226457"/>
            <a:ext cx="4579027" cy="238591"/>
          </a:xfrm>
          <a:prstGeom prst="rect">
            <a:avLst/>
          </a:prstGeom>
          <a:solidFill>
            <a:schemeClr val="tx1">
              <a:lumMod val="25000"/>
              <a:lumOff val="75000"/>
            </a:schemeClr>
          </a:solidFill>
          <a:ln w="1079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rgbClr val="282828"/>
                </a:solidFill>
                <a:effectLst/>
                <a:uLnTx/>
                <a:uFillTx/>
                <a:latin typeface="CiscoSans" panose="020B0503020201020303" pitchFamily="34" charset="0"/>
                <a:ea typeface="ＭＳ Ｐゴシック" charset="0"/>
              </a:rPr>
              <a:t>SIEM dashboard </a:t>
            </a:r>
          </a:p>
        </p:txBody>
      </p:sp>
      <p:sp>
        <p:nvSpPr>
          <p:cNvPr id="232" name="Freeform 26">
            <a:extLst>
              <a:ext uri="{FF2B5EF4-FFF2-40B4-BE49-F238E27FC236}">
                <a16:creationId xmlns:a16="http://schemas.microsoft.com/office/drawing/2014/main" id="{CE84FC19-88F1-E044-B46B-9FBD11F1F510}"/>
              </a:ext>
            </a:extLst>
          </p:cNvPr>
          <p:cNvSpPr>
            <a:spLocks/>
          </p:cNvSpPr>
          <p:nvPr/>
        </p:nvSpPr>
        <p:spPr bwMode="auto">
          <a:xfrm>
            <a:off x="6211962" y="4871399"/>
            <a:ext cx="5865876" cy="270424"/>
          </a:xfrm>
          <a:custGeom>
            <a:avLst/>
            <a:gdLst>
              <a:gd name="T0" fmla="*/ 5 w 536"/>
              <a:gd name="T1" fmla="*/ 0 h 24"/>
              <a:gd name="T2" fmla="*/ 534 w 536"/>
              <a:gd name="T3" fmla="*/ 0 h 24"/>
              <a:gd name="T4" fmla="*/ 536 w 536"/>
              <a:gd name="T5" fmla="*/ 0 h 24"/>
              <a:gd name="T6" fmla="*/ 530 w 536"/>
              <a:gd name="T7" fmla="*/ 14 h 24"/>
              <a:gd name="T8" fmla="*/ 525 w 536"/>
              <a:gd name="T9" fmla="*/ 24 h 24"/>
              <a:gd name="T10" fmla="*/ 486 w 536"/>
              <a:gd name="T11" fmla="*/ 24 h 24"/>
              <a:gd name="T12" fmla="*/ 13 w 536"/>
              <a:gd name="T13" fmla="*/ 24 h 24"/>
              <a:gd name="T14" fmla="*/ 13 w 536"/>
              <a:gd name="T15" fmla="*/ 24 h 24"/>
              <a:gd name="T16" fmla="*/ 7 w 536"/>
              <a:gd name="T17" fmla="*/ 14 h 24"/>
              <a:gd name="T18" fmla="*/ 0 w 536"/>
              <a:gd name="T19" fmla="*/ 1 h 24"/>
              <a:gd name="T20" fmla="*/ 5 w 536"/>
              <a:gd name="T21" fmla="*/ 0 h 24"/>
              <a:gd name="T22" fmla="*/ 5 w 53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6" h="24">
                <a:moveTo>
                  <a:pt x="5" y="0"/>
                </a:moveTo>
                <a:cubicBezTo>
                  <a:pt x="534" y="0"/>
                  <a:pt x="534" y="0"/>
                  <a:pt x="534" y="0"/>
                </a:cubicBezTo>
                <a:cubicBezTo>
                  <a:pt x="536" y="0"/>
                  <a:pt x="536" y="0"/>
                  <a:pt x="536" y="0"/>
                </a:cubicBezTo>
                <a:cubicBezTo>
                  <a:pt x="530" y="14"/>
                  <a:pt x="530" y="14"/>
                  <a:pt x="530" y="14"/>
                </a:cubicBezTo>
                <a:cubicBezTo>
                  <a:pt x="525" y="24"/>
                  <a:pt x="525" y="24"/>
                  <a:pt x="525" y="24"/>
                </a:cubicBezTo>
                <a:cubicBezTo>
                  <a:pt x="486" y="24"/>
                  <a:pt x="486" y="24"/>
                  <a:pt x="486" y="24"/>
                </a:cubicBezTo>
                <a:cubicBezTo>
                  <a:pt x="129" y="24"/>
                  <a:pt x="37" y="24"/>
                  <a:pt x="13" y="24"/>
                </a:cubicBezTo>
                <a:cubicBezTo>
                  <a:pt x="13" y="24"/>
                  <a:pt x="13" y="24"/>
                  <a:pt x="13" y="24"/>
                </a:cubicBezTo>
                <a:cubicBezTo>
                  <a:pt x="7" y="14"/>
                  <a:pt x="7" y="14"/>
                  <a:pt x="7" y="14"/>
                </a:cubicBezTo>
                <a:cubicBezTo>
                  <a:pt x="0" y="1"/>
                  <a:pt x="0" y="1"/>
                  <a:pt x="0" y="1"/>
                </a:cubicBezTo>
                <a:cubicBezTo>
                  <a:pt x="5" y="0"/>
                  <a:pt x="5" y="0"/>
                  <a:pt x="5" y="0"/>
                </a:cubicBezTo>
                <a:cubicBezTo>
                  <a:pt x="5" y="0"/>
                  <a:pt x="5" y="0"/>
                  <a:pt x="5" y="0"/>
                </a:cubicBezTo>
                <a:close/>
              </a:path>
            </a:pathLst>
          </a:custGeom>
          <a:solidFill>
            <a:srgbClr val="505050">
              <a:lumMod val="90000"/>
              <a:lumOff val="10000"/>
            </a:srgbClr>
          </a:solidFill>
          <a:ln>
            <a:noFill/>
          </a:ln>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233" name="Freeform: Shape 703">
            <a:extLst>
              <a:ext uri="{FF2B5EF4-FFF2-40B4-BE49-F238E27FC236}">
                <a16:creationId xmlns:a16="http://schemas.microsoft.com/office/drawing/2014/main" id="{1CE4095A-A9FD-8548-91C2-05187C1646AE}"/>
              </a:ext>
            </a:extLst>
          </p:cNvPr>
          <p:cNvSpPr/>
          <p:nvPr/>
        </p:nvSpPr>
        <p:spPr>
          <a:xfrm>
            <a:off x="6674204" y="1733338"/>
            <a:ext cx="4987613" cy="3079052"/>
          </a:xfrm>
          <a:custGeom>
            <a:avLst/>
            <a:gdLst>
              <a:gd name="connsiteX0" fmla="*/ 176993 w 4070597"/>
              <a:gd name="connsiteY0" fmla="*/ 232805 h 2512941"/>
              <a:gd name="connsiteX1" fmla="*/ 176993 w 4070597"/>
              <a:gd name="connsiteY1" fmla="*/ 2280136 h 2512941"/>
              <a:gd name="connsiteX2" fmla="*/ 3893603 w 4070597"/>
              <a:gd name="connsiteY2" fmla="*/ 2280136 h 2512941"/>
              <a:gd name="connsiteX3" fmla="*/ 3893603 w 4070597"/>
              <a:gd name="connsiteY3" fmla="*/ 232805 h 2512941"/>
              <a:gd name="connsiteX4" fmla="*/ 95844 w 4070597"/>
              <a:gd name="connsiteY4" fmla="*/ 0 h 2512941"/>
              <a:gd name="connsiteX5" fmla="*/ 3974753 w 4070597"/>
              <a:gd name="connsiteY5" fmla="*/ 0 h 2512941"/>
              <a:gd name="connsiteX6" fmla="*/ 4070597 w 4070597"/>
              <a:gd name="connsiteY6" fmla="*/ 95844 h 2512941"/>
              <a:gd name="connsiteX7" fmla="*/ 4070597 w 4070597"/>
              <a:gd name="connsiteY7" fmla="*/ 2417097 h 2512941"/>
              <a:gd name="connsiteX8" fmla="*/ 3974753 w 4070597"/>
              <a:gd name="connsiteY8" fmla="*/ 2512941 h 2512941"/>
              <a:gd name="connsiteX9" fmla="*/ 95844 w 4070597"/>
              <a:gd name="connsiteY9" fmla="*/ 2512941 h 2512941"/>
              <a:gd name="connsiteX10" fmla="*/ 0 w 4070597"/>
              <a:gd name="connsiteY10" fmla="*/ 2417097 h 2512941"/>
              <a:gd name="connsiteX11" fmla="*/ 0 w 4070597"/>
              <a:gd name="connsiteY11" fmla="*/ 95844 h 2512941"/>
              <a:gd name="connsiteX12" fmla="*/ 95844 w 4070597"/>
              <a:gd name="connsiteY12" fmla="*/ 0 h 25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597" h="2512941">
                <a:moveTo>
                  <a:pt x="176993" y="232805"/>
                </a:moveTo>
                <a:lnTo>
                  <a:pt x="176993" y="2280136"/>
                </a:lnTo>
                <a:lnTo>
                  <a:pt x="3893603" y="2280136"/>
                </a:lnTo>
                <a:lnTo>
                  <a:pt x="3893603" y="232805"/>
                </a:lnTo>
                <a:close/>
                <a:moveTo>
                  <a:pt x="95844" y="0"/>
                </a:moveTo>
                <a:lnTo>
                  <a:pt x="3974753" y="0"/>
                </a:lnTo>
                <a:cubicBezTo>
                  <a:pt x="4027686" y="0"/>
                  <a:pt x="4070597" y="42911"/>
                  <a:pt x="4070597" y="95844"/>
                </a:cubicBezTo>
                <a:lnTo>
                  <a:pt x="4070597" y="2417097"/>
                </a:lnTo>
                <a:cubicBezTo>
                  <a:pt x="4070597" y="2470030"/>
                  <a:pt x="4027686" y="2512941"/>
                  <a:pt x="3974753" y="2512941"/>
                </a:cubicBezTo>
                <a:lnTo>
                  <a:pt x="95844" y="2512941"/>
                </a:lnTo>
                <a:cubicBezTo>
                  <a:pt x="42911" y="2512941"/>
                  <a:pt x="0" y="2470030"/>
                  <a:pt x="0" y="2417097"/>
                </a:cubicBezTo>
                <a:lnTo>
                  <a:pt x="0" y="95844"/>
                </a:lnTo>
                <a:cubicBezTo>
                  <a:pt x="0" y="42911"/>
                  <a:pt x="42911" y="0"/>
                  <a:pt x="95844" y="0"/>
                </a:cubicBezTo>
                <a:close/>
              </a:path>
            </a:pathLst>
          </a:custGeom>
          <a:solidFill>
            <a:srgbClr val="505050">
              <a:lumMod val="90000"/>
              <a:lumOff val="10000"/>
            </a:srgb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Arial" charset="0"/>
              <a:ea typeface="ＭＳ Ｐゴシック" charset="0"/>
              <a:cs typeface="+mn-cs"/>
            </a:endParaRPr>
          </a:p>
        </p:txBody>
      </p:sp>
      <p:sp>
        <p:nvSpPr>
          <p:cNvPr id="234" name="Freeform 28">
            <a:extLst>
              <a:ext uri="{FF2B5EF4-FFF2-40B4-BE49-F238E27FC236}">
                <a16:creationId xmlns:a16="http://schemas.microsoft.com/office/drawing/2014/main" id="{EEA393AB-BA00-DF44-9B0C-6A3AB1A8B77C}"/>
              </a:ext>
            </a:extLst>
          </p:cNvPr>
          <p:cNvSpPr>
            <a:spLocks noEditPoints="1"/>
          </p:cNvSpPr>
          <p:nvPr/>
        </p:nvSpPr>
        <p:spPr bwMode="auto">
          <a:xfrm>
            <a:off x="9092961" y="1793367"/>
            <a:ext cx="150100" cy="150043"/>
          </a:xfrm>
          <a:prstGeom prst="ellipse">
            <a:avLst/>
          </a:prstGeom>
          <a:solidFill>
            <a:srgbClr val="505050"/>
          </a:solidFill>
          <a:ln>
            <a:noFill/>
          </a:ln>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235" name="Freeform 28">
            <a:extLst>
              <a:ext uri="{FF2B5EF4-FFF2-40B4-BE49-F238E27FC236}">
                <a16:creationId xmlns:a16="http://schemas.microsoft.com/office/drawing/2014/main" id="{360D41D5-4B6E-3E4F-919C-F58AFA701A81}"/>
              </a:ext>
            </a:extLst>
          </p:cNvPr>
          <p:cNvSpPr>
            <a:spLocks noEditPoints="1"/>
          </p:cNvSpPr>
          <p:nvPr/>
        </p:nvSpPr>
        <p:spPr bwMode="auto">
          <a:xfrm>
            <a:off x="9321708" y="1793367"/>
            <a:ext cx="77056" cy="77027"/>
          </a:xfrm>
          <a:prstGeom prst="ellipse">
            <a:avLst/>
          </a:prstGeom>
          <a:solidFill>
            <a:srgbClr val="505050"/>
          </a:solidFill>
          <a:ln>
            <a:noFill/>
          </a:ln>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nvGrpSpPr>
          <p:cNvPr id="236" name="Group 235">
            <a:extLst>
              <a:ext uri="{FF2B5EF4-FFF2-40B4-BE49-F238E27FC236}">
                <a16:creationId xmlns:a16="http://schemas.microsoft.com/office/drawing/2014/main" id="{2CE53D43-3CCA-4241-83C4-3EA87C2F5D25}"/>
              </a:ext>
            </a:extLst>
          </p:cNvPr>
          <p:cNvGrpSpPr/>
          <p:nvPr/>
        </p:nvGrpSpPr>
        <p:grpSpPr>
          <a:xfrm>
            <a:off x="6895166" y="2014855"/>
            <a:ext cx="4555373" cy="215509"/>
            <a:chOff x="698776" y="1950720"/>
            <a:chExt cx="3714750" cy="175260"/>
          </a:xfrm>
        </p:grpSpPr>
        <p:sp>
          <p:nvSpPr>
            <p:cNvPr id="237" name="Rectangle 236">
              <a:extLst>
                <a:ext uri="{FF2B5EF4-FFF2-40B4-BE49-F238E27FC236}">
                  <a16:creationId xmlns:a16="http://schemas.microsoft.com/office/drawing/2014/main" id="{E4961C40-FF57-9543-861D-8494940DA6C7}"/>
                </a:ext>
              </a:extLst>
            </p:cNvPr>
            <p:cNvSpPr/>
            <p:nvPr/>
          </p:nvSpPr>
          <p:spPr>
            <a:xfrm>
              <a:off x="698776" y="1950720"/>
              <a:ext cx="3714750" cy="17526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38" name="Freeform: Shape 719">
              <a:extLst>
                <a:ext uri="{FF2B5EF4-FFF2-40B4-BE49-F238E27FC236}">
                  <a16:creationId xmlns:a16="http://schemas.microsoft.com/office/drawing/2014/main" id="{7B170B6C-4D05-5647-9617-390C91B670F4}"/>
                </a:ext>
              </a:extLst>
            </p:cNvPr>
            <p:cNvSpPr/>
            <p:nvPr/>
          </p:nvSpPr>
          <p:spPr>
            <a:xfrm flipH="1">
              <a:off x="754571" y="2015935"/>
              <a:ext cx="58674" cy="53016"/>
            </a:xfrm>
            <a:custGeom>
              <a:avLst/>
              <a:gdLst/>
              <a:ahLst/>
              <a:cxnLst/>
              <a:rect l="l" t="t" r="r" b="b"/>
              <a:pathLst>
                <a:path w="58674" h="53016">
                  <a:moveTo>
                    <a:pt x="31327" y="0"/>
                  </a:moveTo>
                  <a:lnTo>
                    <a:pt x="38138" y="0"/>
                  </a:lnTo>
                  <a:lnTo>
                    <a:pt x="58674" y="26508"/>
                  </a:lnTo>
                  <a:lnTo>
                    <a:pt x="38138" y="53016"/>
                  </a:lnTo>
                  <a:lnTo>
                    <a:pt x="31327" y="53016"/>
                  </a:lnTo>
                  <a:lnTo>
                    <a:pt x="49872" y="29127"/>
                  </a:lnTo>
                  <a:lnTo>
                    <a:pt x="0" y="29127"/>
                  </a:lnTo>
                  <a:lnTo>
                    <a:pt x="0" y="23993"/>
                  </a:lnTo>
                  <a:lnTo>
                    <a:pt x="49872" y="23993"/>
                  </a:lnTo>
                  <a:lnTo>
                    <a:pt x="31327"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39" name="Freeform: Shape 720">
              <a:extLst>
                <a:ext uri="{FF2B5EF4-FFF2-40B4-BE49-F238E27FC236}">
                  <a16:creationId xmlns:a16="http://schemas.microsoft.com/office/drawing/2014/main" id="{CD0D35A0-5B67-9049-B535-F68AD132554C}"/>
                </a:ext>
              </a:extLst>
            </p:cNvPr>
            <p:cNvSpPr/>
            <p:nvPr/>
          </p:nvSpPr>
          <p:spPr>
            <a:xfrm>
              <a:off x="884767" y="2015935"/>
              <a:ext cx="58674" cy="53016"/>
            </a:xfrm>
            <a:custGeom>
              <a:avLst/>
              <a:gdLst/>
              <a:ahLst/>
              <a:cxnLst/>
              <a:rect l="l" t="t" r="r" b="b"/>
              <a:pathLst>
                <a:path w="58674" h="53016">
                  <a:moveTo>
                    <a:pt x="31327" y="0"/>
                  </a:moveTo>
                  <a:lnTo>
                    <a:pt x="38138" y="0"/>
                  </a:lnTo>
                  <a:lnTo>
                    <a:pt x="58674" y="26508"/>
                  </a:lnTo>
                  <a:lnTo>
                    <a:pt x="38138" y="53016"/>
                  </a:lnTo>
                  <a:lnTo>
                    <a:pt x="31327" y="53016"/>
                  </a:lnTo>
                  <a:lnTo>
                    <a:pt x="49872" y="29127"/>
                  </a:lnTo>
                  <a:lnTo>
                    <a:pt x="0" y="29127"/>
                  </a:lnTo>
                  <a:lnTo>
                    <a:pt x="0" y="23993"/>
                  </a:lnTo>
                  <a:lnTo>
                    <a:pt x="49872" y="23993"/>
                  </a:lnTo>
                  <a:lnTo>
                    <a:pt x="31327"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nvGrpSpPr>
            <p:cNvPr id="240" name="Group 239">
              <a:extLst>
                <a:ext uri="{FF2B5EF4-FFF2-40B4-BE49-F238E27FC236}">
                  <a16:creationId xmlns:a16="http://schemas.microsoft.com/office/drawing/2014/main" id="{31293A72-5076-674D-B1E3-6A309C05E4B6}"/>
                </a:ext>
              </a:extLst>
            </p:cNvPr>
            <p:cNvGrpSpPr/>
            <p:nvPr/>
          </p:nvGrpSpPr>
          <p:grpSpPr>
            <a:xfrm>
              <a:off x="1014963" y="1998489"/>
              <a:ext cx="64135" cy="77325"/>
              <a:chOff x="911225" y="1998489"/>
              <a:chExt cx="64135" cy="77325"/>
            </a:xfrm>
          </p:grpSpPr>
          <p:sp>
            <p:nvSpPr>
              <p:cNvPr id="246" name="Block Arc 245">
                <a:extLst>
                  <a:ext uri="{FF2B5EF4-FFF2-40B4-BE49-F238E27FC236}">
                    <a16:creationId xmlns:a16="http://schemas.microsoft.com/office/drawing/2014/main" id="{6B484F30-1AC2-5549-928A-ECCABAB53594}"/>
                  </a:ext>
                </a:extLst>
              </p:cNvPr>
              <p:cNvSpPr/>
              <p:nvPr/>
            </p:nvSpPr>
            <p:spPr>
              <a:xfrm>
                <a:off x="911225" y="2011679"/>
                <a:ext cx="64135" cy="64135"/>
              </a:xfrm>
              <a:prstGeom prst="blockArc">
                <a:avLst>
                  <a:gd name="adj1" fmla="val 274800"/>
                  <a:gd name="adj2" fmla="val 18716011"/>
                  <a:gd name="adj3" fmla="val 0"/>
                </a:avLst>
              </a:prstGeom>
              <a:solidFill>
                <a:schemeClr val="bg1">
                  <a:lumMod val="7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47" name="Freeform: Shape 728">
                <a:extLst>
                  <a:ext uri="{FF2B5EF4-FFF2-40B4-BE49-F238E27FC236}">
                    <a16:creationId xmlns:a16="http://schemas.microsoft.com/office/drawing/2014/main" id="{7EB5AB42-7CBB-7149-AED2-2534EC69E2ED}"/>
                  </a:ext>
                </a:extLst>
              </p:cNvPr>
              <p:cNvSpPr/>
              <p:nvPr/>
            </p:nvSpPr>
            <p:spPr>
              <a:xfrm rot="2184560">
                <a:off x="945083" y="1998489"/>
                <a:ext cx="27347" cy="36576"/>
              </a:xfrm>
              <a:custGeom>
                <a:avLst/>
                <a:gdLst>
                  <a:gd name="connsiteX0" fmla="*/ 0 w 27347"/>
                  <a:gd name="connsiteY0" fmla="*/ 0 h 53016"/>
                  <a:gd name="connsiteX1" fmla="*/ 6811 w 27347"/>
                  <a:gd name="connsiteY1" fmla="*/ 0 h 53016"/>
                  <a:gd name="connsiteX2" fmla="*/ 27347 w 27347"/>
                  <a:gd name="connsiteY2" fmla="*/ 26508 h 53016"/>
                  <a:gd name="connsiteX3" fmla="*/ 6811 w 27347"/>
                  <a:gd name="connsiteY3" fmla="*/ 53016 h 53016"/>
                  <a:gd name="connsiteX4" fmla="*/ 0 w 27347"/>
                  <a:gd name="connsiteY4" fmla="*/ 53016 h 53016"/>
                  <a:gd name="connsiteX5" fmla="*/ 18545 w 27347"/>
                  <a:gd name="connsiteY5" fmla="*/ 29127 h 53016"/>
                  <a:gd name="connsiteX6" fmla="*/ 15793 w 27347"/>
                  <a:gd name="connsiteY6" fmla="*/ 29127 h 53016"/>
                  <a:gd name="connsiteX7" fmla="*/ 17822 w 27347"/>
                  <a:gd name="connsiteY7" fmla="*/ 26508 h 53016"/>
                  <a:gd name="connsiteX8" fmla="*/ 15874 w 27347"/>
                  <a:gd name="connsiteY8" fmla="*/ 23993 h 53016"/>
                  <a:gd name="connsiteX9" fmla="*/ 18545 w 27347"/>
                  <a:gd name="connsiteY9" fmla="*/ 23993 h 53016"/>
                  <a:gd name="connsiteX10" fmla="*/ 0 w 27347"/>
                  <a:gd name="connsiteY10" fmla="*/ 0 h 5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47" h="53016">
                    <a:moveTo>
                      <a:pt x="0" y="0"/>
                    </a:moveTo>
                    <a:lnTo>
                      <a:pt x="6811" y="0"/>
                    </a:lnTo>
                    <a:lnTo>
                      <a:pt x="27347" y="26508"/>
                    </a:lnTo>
                    <a:lnTo>
                      <a:pt x="6811" y="53016"/>
                    </a:lnTo>
                    <a:lnTo>
                      <a:pt x="0" y="53016"/>
                    </a:lnTo>
                    <a:lnTo>
                      <a:pt x="18545" y="29127"/>
                    </a:lnTo>
                    <a:lnTo>
                      <a:pt x="15793" y="29127"/>
                    </a:lnTo>
                    <a:lnTo>
                      <a:pt x="17822" y="26508"/>
                    </a:lnTo>
                    <a:lnTo>
                      <a:pt x="15874" y="23993"/>
                    </a:lnTo>
                    <a:lnTo>
                      <a:pt x="18545" y="23993"/>
                    </a:lnTo>
                    <a:lnTo>
                      <a:pt x="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sp>
          <p:nvSpPr>
            <p:cNvPr id="241" name="Freeform: Shape 722">
              <a:extLst>
                <a:ext uri="{FF2B5EF4-FFF2-40B4-BE49-F238E27FC236}">
                  <a16:creationId xmlns:a16="http://schemas.microsoft.com/office/drawing/2014/main" id="{039B2631-F8F6-A646-B094-7D8CA331919C}"/>
                </a:ext>
              </a:extLst>
            </p:cNvPr>
            <p:cNvSpPr/>
            <p:nvPr/>
          </p:nvSpPr>
          <p:spPr>
            <a:xfrm>
              <a:off x="1150619" y="2011681"/>
              <a:ext cx="54990" cy="53340"/>
            </a:xfrm>
            <a:custGeom>
              <a:avLst/>
              <a:gdLst>
                <a:gd name="connsiteX0" fmla="*/ 95250 w 190500"/>
                <a:gd name="connsiteY0" fmla="*/ 0 h 184785"/>
                <a:gd name="connsiteX1" fmla="*/ 190500 w 190500"/>
                <a:gd name="connsiteY1" fmla="*/ 89535 h 184785"/>
                <a:gd name="connsiteX2" fmla="*/ 173355 w 190500"/>
                <a:gd name="connsiteY2" fmla="*/ 89535 h 184785"/>
                <a:gd name="connsiteX3" fmla="*/ 173355 w 190500"/>
                <a:gd name="connsiteY3" fmla="*/ 184785 h 184785"/>
                <a:gd name="connsiteX4" fmla="*/ 19050 w 190500"/>
                <a:gd name="connsiteY4" fmla="*/ 184785 h 184785"/>
                <a:gd name="connsiteX5" fmla="*/ 19050 w 190500"/>
                <a:gd name="connsiteY5" fmla="*/ 89535 h 184785"/>
                <a:gd name="connsiteX6" fmla="*/ 0 w 190500"/>
                <a:gd name="connsiteY6" fmla="*/ 89535 h 1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4785">
                  <a:moveTo>
                    <a:pt x="95250" y="0"/>
                  </a:moveTo>
                  <a:lnTo>
                    <a:pt x="190500" y="89535"/>
                  </a:lnTo>
                  <a:lnTo>
                    <a:pt x="173355" y="89535"/>
                  </a:lnTo>
                  <a:lnTo>
                    <a:pt x="173355" y="184785"/>
                  </a:lnTo>
                  <a:lnTo>
                    <a:pt x="19050" y="184785"/>
                  </a:lnTo>
                  <a:lnTo>
                    <a:pt x="19050" y="89535"/>
                  </a:lnTo>
                  <a:lnTo>
                    <a:pt x="0" y="89535"/>
                  </a:ln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42" name="Rectangle 241">
              <a:extLst>
                <a:ext uri="{FF2B5EF4-FFF2-40B4-BE49-F238E27FC236}">
                  <a16:creationId xmlns:a16="http://schemas.microsoft.com/office/drawing/2014/main" id="{922D0D62-5DA4-FB4B-9713-1C430655C9B2}"/>
                </a:ext>
              </a:extLst>
            </p:cNvPr>
            <p:cNvSpPr/>
            <p:nvPr/>
          </p:nvSpPr>
          <p:spPr>
            <a:xfrm>
              <a:off x="4282440" y="1993900"/>
              <a:ext cx="93980" cy="88900"/>
            </a:xfrm>
            <a:prstGeom prst="rect">
              <a:avLst/>
            </a:prstGeom>
            <a:solidFill>
              <a:schemeClr val="bg2"/>
            </a:solidFill>
            <a:ln w="31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533" b="1" i="0" u="none" strike="noStrike" kern="1200" cap="none" spc="0" normalizeH="0" baseline="0" noProof="0" dirty="0">
                  <a:ln>
                    <a:noFill/>
                  </a:ln>
                  <a:solidFill>
                    <a:srgbClr val="FF0000"/>
                  </a:solidFill>
                  <a:effectLst/>
                  <a:uLnTx/>
                  <a:uFillTx/>
                  <a:latin typeface="Avenir Heavy" panose="020B0703020203020204" pitchFamily="34" charset="0"/>
                  <a:ea typeface="+mn-ea"/>
                  <a:cs typeface="+mn-cs"/>
                </a:rPr>
                <a:t>X</a:t>
              </a:r>
            </a:p>
          </p:txBody>
        </p:sp>
        <p:grpSp>
          <p:nvGrpSpPr>
            <p:cNvPr id="243" name="Group 242">
              <a:extLst>
                <a:ext uri="{FF2B5EF4-FFF2-40B4-BE49-F238E27FC236}">
                  <a16:creationId xmlns:a16="http://schemas.microsoft.com/office/drawing/2014/main" id="{D2DABCB0-EFFE-8E4E-82C5-2B650F5A8DEC}"/>
                </a:ext>
              </a:extLst>
            </p:cNvPr>
            <p:cNvGrpSpPr/>
            <p:nvPr/>
          </p:nvGrpSpPr>
          <p:grpSpPr>
            <a:xfrm>
              <a:off x="4165602" y="2019300"/>
              <a:ext cx="45722" cy="45722"/>
              <a:chOff x="1343660" y="1419860"/>
              <a:chExt cx="148705" cy="148705"/>
            </a:xfrm>
          </p:grpSpPr>
          <p:sp>
            <p:nvSpPr>
              <p:cNvPr id="244" name="Oval 243">
                <a:extLst>
                  <a:ext uri="{FF2B5EF4-FFF2-40B4-BE49-F238E27FC236}">
                    <a16:creationId xmlns:a16="http://schemas.microsoft.com/office/drawing/2014/main" id="{57BFA07F-16F1-AA40-91A7-CFBD826FCCFB}"/>
                  </a:ext>
                </a:extLst>
              </p:cNvPr>
              <p:cNvSpPr/>
              <p:nvPr/>
            </p:nvSpPr>
            <p:spPr>
              <a:xfrm>
                <a:off x="1343660" y="1419860"/>
                <a:ext cx="109220" cy="109220"/>
              </a:xfrm>
              <a:prstGeom prst="ellipse">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cxnSp>
            <p:nvCxnSpPr>
              <p:cNvPr id="245" name="Straight Arrow Connector 244">
                <a:extLst>
                  <a:ext uri="{FF2B5EF4-FFF2-40B4-BE49-F238E27FC236}">
                    <a16:creationId xmlns:a16="http://schemas.microsoft.com/office/drawing/2014/main" id="{296EB66B-FC3B-EA4E-A054-6122981FCA1B}"/>
                  </a:ext>
                </a:extLst>
              </p:cNvPr>
              <p:cNvCxnSpPr>
                <a:cxnSpLocks/>
                <a:stCxn id="244" idx="5"/>
              </p:cNvCxnSpPr>
              <p:nvPr/>
            </p:nvCxnSpPr>
            <p:spPr>
              <a:xfrm>
                <a:off x="1436885" y="1513085"/>
                <a:ext cx="55480" cy="5548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248" name="Group 247">
            <a:extLst>
              <a:ext uri="{FF2B5EF4-FFF2-40B4-BE49-F238E27FC236}">
                <a16:creationId xmlns:a16="http://schemas.microsoft.com/office/drawing/2014/main" id="{1EC10FB9-5E3B-1544-9DF4-A64FFEFD171B}"/>
              </a:ext>
            </a:extLst>
          </p:cNvPr>
          <p:cNvGrpSpPr/>
          <p:nvPr/>
        </p:nvGrpSpPr>
        <p:grpSpPr>
          <a:xfrm>
            <a:off x="6888986" y="2231081"/>
            <a:ext cx="210207" cy="2297812"/>
            <a:chOff x="1206980" y="1443686"/>
            <a:chExt cx="203414" cy="2431657"/>
          </a:xfrm>
        </p:grpSpPr>
        <p:sp>
          <p:nvSpPr>
            <p:cNvPr id="249" name="Rectangle 248">
              <a:extLst>
                <a:ext uri="{FF2B5EF4-FFF2-40B4-BE49-F238E27FC236}">
                  <a16:creationId xmlns:a16="http://schemas.microsoft.com/office/drawing/2014/main" id="{2211F28F-D50F-8D4A-B02D-F8E3C4A68B79}"/>
                </a:ext>
              </a:extLst>
            </p:cNvPr>
            <p:cNvSpPr/>
            <p:nvPr/>
          </p:nvSpPr>
          <p:spPr>
            <a:xfrm>
              <a:off x="1206980" y="1443686"/>
              <a:ext cx="203414" cy="2431657"/>
            </a:xfrm>
            <a:prstGeom prst="rect">
              <a:avLst/>
            </a:prstGeom>
            <a:solidFill>
              <a:srgbClr val="FFFFFF"/>
            </a:solidFill>
            <a:ln w="1079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D2D2D2"/>
                </a:solidFill>
                <a:effectLst/>
                <a:uLnTx/>
                <a:uFillTx/>
                <a:latin typeface="Segoe UI"/>
                <a:ea typeface="ＭＳ Ｐゴシック" charset="0"/>
                <a:cs typeface="+mn-cs"/>
              </a:endParaRPr>
            </a:p>
          </p:txBody>
        </p:sp>
        <p:grpSp>
          <p:nvGrpSpPr>
            <p:cNvPr id="250" name="Group 249">
              <a:extLst>
                <a:ext uri="{FF2B5EF4-FFF2-40B4-BE49-F238E27FC236}">
                  <a16:creationId xmlns:a16="http://schemas.microsoft.com/office/drawing/2014/main" id="{32F57C4E-11F9-D847-AFF2-9F9DAE02C98F}"/>
                </a:ext>
              </a:extLst>
            </p:cNvPr>
            <p:cNvGrpSpPr/>
            <p:nvPr/>
          </p:nvGrpSpPr>
          <p:grpSpPr>
            <a:xfrm>
              <a:off x="1243441" y="1489438"/>
              <a:ext cx="130493" cy="98383"/>
              <a:chOff x="2407777" y="1511583"/>
              <a:chExt cx="130493" cy="98383"/>
            </a:xfrm>
          </p:grpSpPr>
          <p:sp>
            <p:nvSpPr>
              <p:cNvPr id="289" name="Rounded Rectangle 29">
                <a:extLst>
                  <a:ext uri="{FF2B5EF4-FFF2-40B4-BE49-F238E27FC236}">
                    <a16:creationId xmlns:a16="http://schemas.microsoft.com/office/drawing/2014/main" id="{5E6E9FD2-AD9C-4E4A-9448-02BBD7B13325}"/>
                  </a:ext>
                </a:extLst>
              </p:cNvPr>
              <p:cNvSpPr/>
              <p:nvPr/>
            </p:nvSpPr>
            <p:spPr>
              <a:xfrm rot="16200000" flipH="1">
                <a:off x="2462073" y="1457287"/>
                <a:ext cx="21900" cy="130491"/>
              </a:xfrm>
              <a:prstGeom prst="roundRect">
                <a:avLst>
                  <a:gd name="adj" fmla="val 50000"/>
                </a:avLst>
              </a:prstGeom>
              <a:solidFill>
                <a:srgbClr val="D2D2D2"/>
              </a:solidFill>
              <a:ln w="10795" cap="flat" cmpd="sng" algn="ctr">
                <a:noFill/>
                <a:prstDash val="solid"/>
              </a:ln>
              <a:effectLst/>
            </p:spPr>
            <p:txBody>
              <a:bodyPr vert="vert" lIns="121915" tIns="60957" rIns="121915" bIns="60957"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90" name="Rounded Rectangle 29">
                <a:extLst>
                  <a:ext uri="{FF2B5EF4-FFF2-40B4-BE49-F238E27FC236}">
                    <a16:creationId xmlns:a16="http://schemas.microsoft.com/office/drawing/2014/main" id="{A53E9C41-8859-064E-A93C-8BFB2895F625}"/>
                  </a:ext>
                </a:extLst>
              </p:cNvPr>
              <p:cNvSpPr/>
              <p:nvPr/>
            </p:nvSpPr>
            <p:spPr>
              <a:xfrm rot="16200000" flipH="1">
                <a:off x="2462074" y="1495529"/>
                <a:ext cx="21900" cy="130491"/>
              </a:xfrm>
              <a:prstGeom prst="roundRect">
                <a:avLst>
                  <a:gd name="adj" fmla="val 50000"/>
                </a:avLst>
              </a:prstGeom>
              <a:solidFill>
                <a:srgbClr val="D2D2D2"/>
              </a:solidFill>
              <a:ln w="10795" cap="flat" cmpd="sng" algn="ctr">
                <a:noFill/>
                <a:prstDash val="solid"/>
              </a:ln>
              <a:effectLst/>
            </p:spPr>
            <p:txBody>
              <a:bodyPr vert="vert" lIns="121915" tIns="60957" rIns="121915" bIns="60957"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91" name="Rounded Rectangle 29">
                <a:extLst>
                  <a:ext uri="{FF2B5EF4-FFF2-40B4-BE49-F238E27FC236}">
                    <a16:creationId xmlns:a16="http://schemas.microsoft.com/office/drawing/2014/main" id="{DE14D22E-CDE1-3841-9363-ED4AB82F93D1}"/>
                  </a:ext>
                </a:extLst>
              </p:cNvPr>
              <p:cNvSpPr/>
              <p:nvPr/>
            </p:nvSpPr>
            <p:spPr>
              <a:xfrm rot="16200000" flipH="1">
                <a:off x="2462075" y="1533770"/>
                <a:ext cx="21900" cy="130491"/>
              </a:xfrm>
              <a:prstGeom prst="roundRect">
                <a:avLst>
                  <a:gd name="adj" fmla="val 50000"/>
                </a:avLst>
              </a:prstGeom>
              <a:solidFill>
                <a:srgbClr val="D2D2D2"/>
              </a:solidFill>
              <a:ln w="10795" cap="flat" cmpd="sng" algn="ctr">
                <a:noFill/>
                <a:prstDash val="solid"/>
              </a:ln>
              <a:effectLst/>
            </p:spPr>
            <p:txBody>
              <a:bodyPr vert="vert" lIns="121915" tIns="60957" rIns="121915" bIns="60957"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Segoe UI"/>
                  <a:ea typeface="+mn-ea"/>
                  <a:cs typeface="+mn-cs"/>
                </a:endParaRPr>
              </a:p>
            </p:txBody>
          </p:sp>
        </p:grpSp>
        <p:grpSp>
          <p:nvGrpSpPr>
            <p:cNvPr id="251" name="Group 250">
              <a:extLst>
                <a:ext uri="{FF2B5EF4-FFF2-40B4-BE49-F238E27FC236}">
                  <a16:creationId xmlns:a16="http://schemas.microsoft.com/office/drawing/2014/main" id="{CD54C1E6-E645-2942-AF1E-1D121BE27B3A}"/>
                </a:ext>
              </a:extLst>
            </p:cNvPr>
            <p:cNvGrpSpPr>
              <a:grpSpLocks noChangeAspect="1"/>
            </p:cNvGrpSpPr>
            <p:nvPr/>
          </p:nvGrpSpPr>
          <p:grpSpPr>
            <a:xfrm>
              <a:off x="1247551" y="1719204"/>
              <a:ext cx="122712" cy="123780"/>
              <a:chOff x="12587348" y="2301556"/>
              <a:chExt cx="115021" cy="115998"/>
            </a:xfrm>
            <a:solidFill>
              <a:srgbClr val="D2D2D2"/>
            </a:solidFill>
          </p:grpSpPr>
          <p:sp>
            <p:nvSpPr>
              <p:cNvPr id="275" name="Freeform 36">
                <a:extLst>
                  <a:ext uri="{FF2B5EF4-FFF2-40B4-BE49-F238E27FC236}">
                    <a16:creationId xmlns:a16="http://schemas.microsoft.com/office/drawing/2014/main" id="{7A13318A-E513-3E4D-AB31-42AC5C560841}"/>
                  </a:ext>
                </a:extLst>
              </p:cNvPr>
              <p:cNvSpPr>
                <a:spLocks noChangeAspect="1"/>
              </p:cNvSpPr>
              <p:nvPr/>
            </p:nvSpPr>
            <p:spPr bwMode="auto">
              <a:xfrm>
                <a:off x="12634348" y="2325555"/>
                <a:ext cx="20999" cy="22999"/>
              </a:xfrm>
              <a:custGeom>
                <a:avLst/>
                <a:gdLst>
                  <a:gd name="T0" fmla="*/ 9 w 9"/>
                  <a:gd name="T1" fmla="*/ 0 h 10"/>
                  <a:gd name="T2" fmla="*/ 7 w 9"/>
                  <a:gd name="T3" fmla="*/ 0 h 10"/>
                  <a:gd name="T4" fmla="*/ 0 w 9"/>
                  <a:gd name="T5" fmla="*/ 0 h 10"/>
                  <a:gd name="T6" fmla="*/ 0 w 9"/>
                  <a:gd name="T7" fmla="*/ 10 h 10"/>
                  <a:gd name="T8" fmla="*/ 9 w 9"/>
                  <a:gd name="T9" fmla="*/ 10 h 10"/>
                  <a:gd name="T10" fmla="*/ 9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9" y="0"/>
                    </a:moveTo>
                    <a:cubicBezTo>
                      <a:pt x="9" y="0"/>
                      <a:pt x="8" y="0"/>
                      <a:pt x="7" y="0"/>
                    </a:cubicBezTo>
                    <a:cubicBezTo>
                      <a:pt x="0" y="0"/>
                      <a:pt x="0" y="0"/>
                      <a:pt x="0" y="0"/>
                    </a:cubicBezTo>
                    <a:cubicBezTo>
                      <a:pt x="0" y="10"/>
                      <a:pt x="0" y="10"/>
                      <a:pt x="0" y="10"/>
                    </a:cubicBezTo>
                    <a:cubicBezTo>
                      <a:pt x="9" y="10"/>
                      <a:pt x="9" y="10"/>
                      <a:pt x="9" y="1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6" name="Freeform 37">
                <a:extLst>
                  <a:ext uri="{FF2B5EF4-FFF2-40B4-BE49-F238E27FC236}">
                    <a16:creationId xmlns:a16="http://schemas.microsoft.com/office/drawing/2014/main" id="{EB1AA27B-3F09-A743-99A7-5C44986C048F}"/>
                  </a:ext>
                </a:extLst>
              </p:cNvPr>
              <p:cNvSpPr>
                <a:spLocks noChangeAspect="1"/>
              </p:cNvSpPr>
              <p:nvPr/>
            </p:nvSpPr>
            <p:spPr bwMode="auto">
              <a:xfrm>
                <a:off x="12634348" y="2301556"/>
                <a:ext cx="20999" cy="23999"/>
              </a:xfrm>
              <a:custGeom>
                <a:avLst/>
                <a:gdLst>
                  <a:gd name="T0" fmla="*/ 4 w 9"/>
                  <a:gd name="T1" fmla="*/ 0 h 10"/>
                  <a:gd name="T2" fmla="*/ 0 w 9"/>
                  <a:gd name="T3" fmla="*/ 5 h 10"/>
                  <a:gd name="T4" fmla="*/ 0 w 9"/>
                  <a:gd name="T5" fmla="*/ 10 h 10"/>
                  <a:gd name="T6" fmla="*/ 7 w 9"/>
                  <a:gd name="T7" fmla="*/ 10 h 10"/>
                  <a:gd name="T8" fmla="*/ 9 w 9"/>
                  <a:gd name="T9" fmla="*/ 10 h 10"/>
                  <a:gd name="T10" fmla="*/ 9 w 9"/>
                  <a:gd name="T11" fmla="*/ 5 h 10"/>
                  <a:gd name="T12" fmla="*/ 4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4" y="0"/>
                    </a:moveTo>
                    <a:cubicBezTo>
                      <a:pt x="2" y="0"/>
                      <a:pt x="0" y="2"/>
                      <a:pt x="0" y="5"/>
                    </a:cubicBezTo>
                    <a:cubicBezTo>
                      <a:pt x="0" y="10"/>
                      <a:pt x="0" y="10"/>
                      <a:pt x="0" y="10"/>
                    </a:cubicBezTo>
                    <a:cubicBezTo>
                      <a:pt x="7" y="10"/>
                      <a:pt x="7" y="10"/>
                      <a:pt x="7" y="10"/>
                    </a:cubicBezTo>
                    <a:cubicBezTo>
                      <a:pt x="8" y="10"/>
                      <a:pt x="9" y="10"/>
                      <a:pt x="9" y="10"/>
                    </a:cubicBezTo>
                    <a:cubicBezTo>
                      <a:pt x="9" y="5"/>
                      <a:pt x="9" y="5"/>
                      <a:pt x="9" y="5"/>
                    </a:cubicBezTo>
                    <a:cubicBezTo>
                      <a:pt x="9" y="2"/>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7" name="Freeform 38">
                <a:extLst>
                  <a:ext uri="{FF2B5EF4-FFF2-40B4-BE49-F238E27FC236}">
                    <a16:creationId xmlns:a16="http://schemas.microsoft.com/office/drawing/2014/main" id="{001496DA-0735-0744-9C2C-8568C5EE074C}"/>
                  </a:ext>
                </a:extLst>
              </p:cNvPr>
              <p:cNvSpPr>
                <a:spLocks noChangeAspect="1"/>
              </p:cNvSpPr>
              <p:nvPr/>
            </p:nvSpPr>
            <p:spPr bwMode="auto">
              <a:xfrm>
                <a:off x="12634348" y="2377554"/>
                <a:ext cx="20999" cy="39999"/>
              </a:xfrm>
              <a:custGeom>
                <a:avLst/>
                <a:gdLst>
                  <a:gd name="T0" fmla="*/ 9 w 9"/>
                  <a:gd name="T1" fmla="*/ 0 h 17"/>
                  <a:gd name="T2" fmla="*/ 0 w 9"/>
                  <a:gd name="T3" fmla="*/ 0 h 17"/>
                  <a:gd name="T4" fmla="*/ 0 w 9"/>
                  <a:gd name="T5" fmla="*/ 13 h 17"/>
                  <a:gd name="T6" fmla="*/ 4 w 9"/>
                  <a:gd name="T7" fmla="*/ 17 h 17"/>
                  <a:gd name="T8" fmla="*/ 9 w 9"/>
                  <a:gd name="T9" fmla="*/ 13 h 17"/>
                  <a:gd name="T10" fmla="*/ 9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9" y="0"/>
                    </a:moveTo>
                    <a:cubicBezTo>
                      <a:pt x="0" y="0"/>
                      <a:pt x="0" y="0"/>
                      <a:pt x="0" y="0"/>
                    </a:cubicBezTo>
                    <a:cubicBezTo>
                      <a:pt x="0" y="13"/>
                      <a:pt x="0" y="13"/>
                      <a:pt x="0" y="13"/>
                    </a:cubicBezTo>
                    <a:cubicBezTo>
                      <a:pt x="0" y="15"/>
                      <a:pt x="2" y="17"/>
                      <a:pt x="4" y="17"/>
                    </a:cubicBezTo>
                    <a:cubicBezTo>
                      <a:pt x="7" y="17"/>
                      <a:pt x="9" y="15"/>
                      <a:pt x="9" y="13"/>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8" name="Rectangle 277">
                <a:extLst>
                  <a:ext uri="{FF2B5EF4-FFF2-40B4-BE49-F238E27FC236}">
                    <a16:creationId xmlns:a16="http://schemas.microsoft.com/office/drawing/2014/main" id="{EED17AF7-391C-6841-8349-9B87CE0E73BF}"/>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9" name="Rectangle 278">
                <a:extLst>
                  <a:ext uri="{FF2B5EF4-FFF2-40B4-BE49-F238E27FC236}">
                    <a16:creationId xmlns:a16="http://schemas.microsoft.com/office/drawing/2014/main" id="{D6FF23DE-240D-EF4E-A387-776645514B76}"/>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0" name="Freeform 41">
                <a:extLst>
                  <a:ext uri="{FF2B5EF4-FFF2-40B4-BE49-F238E27FC236}">
                    <a16:creationId xmlns:a16="http://schemas.microsoft.com/office/drawing/2014/main" id="{DA837527-A67C-B249-A978-81A161F2095D}"/>
                  </a:ext>
                </a:extLst>
              </p:cNvPr>
              <p:cNvSpPr>
                <a:spLocks noChangeAspect="1" noEditPoints="1"/>
              </p:cNvSpPr>
              <p:nvPr/>
            </p:nvSpPr>
            <p:spPr bwMode="auto">
              <a:xfrm>
                <a:off x="12587348" y="2348555"/>
                <a:ext cx="114996" cy="21999"/>
              </a:xfrm>
              <a:custGeom>
                <a:avLst/>
                <a:gdLst>
                  <a:gd name="T0" fmla="*/ 20 w 49"/>
                  <a:gd name="T1" fmla="*/ 0 h 9"/>
                  <a:gd name="T2" fmla="*/ 4 w 49"/>
                  <a:gd name="T3" fmla="*/ 0 h 9"/>
                  <a:gd name="T4" fmla="*/ 0 w 49"/>
                  <a:gd name="T5" fmla="*/ 5 h 9"/>
                  <a:gd name="T6" fmla="*/ 4 w 49"/>
                  <a:gd name="T7" fmla="*/ 9 h 9"/>
                  <a:gd name="T8" fmla="*/ 20 w 49"/>
                  <a:gd name="T9" fmla="*/ 9 h 9"/>
                  <a:gd name="T10" fmla="*/ 20 w 49"/>
                  <a:gd name="T11" fmla="*/ 0 h 9"/>
                  <a:gd name="T12" fmla="*/ 44 w 49"/>
                  <a:gd name="T13" fmla="*/ 0 h 9"/>
                  <a:gd name="T14" fmla="*/ 29 w 49"/>
                  <a:gd name="T15" fmla="*/ 0 h 9"/>
                  <a:gd name="T16" fmla="*/ 29 w 49"/>
                  <a:gd name="T17" fmla="*/ 9 h 9"/>
                  <a:gd name="T18" fmla="*/ 44 w 49"/>
                  <a:gd name="T19" fmla="*/ 9 h 9"/>
                  <a:gd name="T20" fmla="*/ 49 w 49"/>
                  <a:gd name="T21" fmla="*/ 5 h 9"/>
                  <a:gd name="T22" fmla="*/ 44 w 4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
                    <a:moveTo>
                      <a:pt x="20" y="0"/>
                    </a:moveTo>
                    <a:cubicBezTo>
                      <a:pt x="4" y="0"/>
                      <a:pt x="4" y="0"/>
                      <a:pt x="4" y="0"/>
                    </a:cubicBezTo>
                    <a:cubicBezTo>
                      <a:pt x="2" y="0"/>
                      <a:pt x="0" y="2"/>
                      <a:pt x="0" y="5"/>
                    </a:cubicBezTo>
                    <a:cubicBezTo>
                      <a:pt x="0" y="7"/>
                      <a:pt x="2" y="9"/>
                      <a:pt x="4" y="9"/>
                    </a:cubicBezTo>
                    <a:cubicBezTo>
                      <a:pt x="20" y="9"/>
                      <a:pt x="20" y="9"/>
                      <a:pt x="20" y="9"/>
                    </a:cubicBezTo>
                    <a:cubicBezTo>
                      <a:pt x="20" y="0"/>
                      <a:pt x="20" y="0"/>
                      <a:pt x="20" y="0"/>
                    </a:cubicBezTo>
                    <a:moveTo>
                      <a:pt x="44" y="0"/>
                    </a:moveTo>
                    <a:cubicBezTo>
                      <a:pt x="29" y="0"/>
                      <a:pt x="29" y="0"/>
                      <a:pt x="29" y="0"/>
                    </a:cubicBezTo>
                    <a:cubicBezTo>
                      <a:pt x="29" y="9"/>
                      <a:pt x="29" y="9"/>
                      <a:pt x="29" y="9"/>
                    </a:cubicBezTo>
                    <a:cubicBezTo>
                      <a:pt x="44" y="9"/>
                      <a:pt x="44" y="9"/>
                      <a:pt x="44" y="9"/>
                    </a:cubicBezTo>
                    <a:cubicBezTo>
                      <a:pt x="47" y="9"/>
                      <a:pt x="49" y="7"/>
                      <a:pt x="49" y="5"/>
                    </a:cubicBezTo>
                    <a:cubicBezTo>
                      <a:pt x="49" y="2"/>
                      <a:pt x="47"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1" name="Rectangle 280">
                <a:extLst>
                  <a:ext uri="{FF2B5EF4-FFF2-40B4-BE49-F238E27FC236}">
                    <a16:creationId xmlns:a16="http://schemas.microsoft.com/office/drawing/2014/main" id="{47726966-8282-A544-8505-9305EADCEB09}"/>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2" name="Rectangle 281">
                <a:extLst>
                  <a:ext uri="{FF2B5EF4-FFF2-40B4-BE49-F238E27FC236}">
                    <a16:creationId xmlns:a16="http://schemas.microsoft.com/office/drawing/2014/main" id="{7EDF996F-F149-694A-B3CC-C3BEDAE1B162}"/>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3" name="Freeform 44">
                <a:extLst>
                  <a:ext uri="{FF2B5EF4-FFF2-40B4-BE49-F238E27FC236}">
                    <a16:creationId xmlns:a16="http://schemas.microsoft.com/office/drawing/2014/main" id="{5373E684-5815-4A43-899F-6BF94C9CF2AA}"/>
                  </a:ext>
                </a:extLst>
              </p:cNvPr>
              <p:cNvSpPr>
                <a:spLocks noChangeAspect="1"/>
              </p:cNvSpPr>
              <p:nvPr/>
            </p:nvSpPr>
            <p:spPr bwMode="auto">
              <a:xfrm>
                <a:off x="12634347" y="2301558"/>
                <a:ext cx="20999" cy="115996"/>
              </a:xfrm>
              <a:custGeom>
                <a:avLst/>
                <a:gdLst>
                  <a:gd name="T0" fmla="*/ 0 w 9"/>
                  <a:gd name="T1" fmla="*/ 45 h 49"/>
                  <a:gd name="T2" fmla="*/ 0 w 9"/>
                  <a:gd name="T3" fmla="*/ 5 h 49"/>
                  <a:gd name="T4" fmla="*/ 4 w 9"/>
                  <a:gd name="T5" fmla="*/ 0 h 49"/>
                  <a:gd name="T6" fmla="*/ 9 w 9"/>
                  <a:gd name="T7" fmla="*/ 5 h 49"/>
                  <a:gd name="T8" fmla="*/ 9 w 9"/>
                  <a:gd name="T9" fmla="*/ 45 h 49"/>
                  <a:gd name="T10" fmla="*/ 4 w 9"/>
                  <a:gd name="T11" fmla="*/ 49 h 49"/>
                  <a:gd name="T12" fmla="*/ 0 w 9"/>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9" h="49">
                    <a:moveTo>
                      <a:pt x="0" y="45"/>
                    </a:moveTo>
                    <a:cubicBezTo>
                      <a:pt x="0" y="5"/>
                      <a:pt x="0" y="5"/>
                      <a:pt x="0" y="5"/>
                    </a:cubicBezTo>
                    <a:cubicBezTo>
                      <a:pt x="0" y="2"/>
                      <a:pt x="2" y="0"/>
                      <a:pt x="4" y="0"/>
                    </a:cubicBezTo>
                    <a:cubicBezTo>
                      <a:pt x="7" y="0"/>
                      <a:pt x="9" y="2"/>
                      <a:pt x="9" y="5"/>
                    </a:cubicBezTo>
                    <a:cubicBezTo>
                      <a:pt x="9" y="45"/>
                      <a:pt x="9" y="45"/>
                      <a:pt x="9" y="45"/>
                    </a:cubicBezTo>
                    <a:cubicBezTo>
                      <a:pt x="9" y="47"/>
                      <a:pt x="7" y="49"/>
                      <a:pt x="4" y="49"/>
                    </a:cubicBezTo>
                    <a:cubicBezTo>
                      <a:pt x="2" y="49"/>
                      <a:pt x="0" y="47"/>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4" name="Freeform 45">
                <a:extLst>
                  <a:ext uri="{FF2B5EF4-FFF2-40B4-BE49-F238E27FC236}">
                    <a16:creationId xmlns:a16="http://schemas.microsoft.com/office/drawing/2014/main" id="{511BB7BF-DA39-A044-8EF7-DE0D27920C16}"/>
                  </a:ext>
                </a:extLst>
              </p:cNvPr>
              <p:cNvSpPr>
                <a:spLocks noChangeAspect="1"/>
              </p:cNvSpPr>
              <p:nvPr/>
            </p:nvSpPr>
            <p:spPr bwMode="auto">
              <a:xfrm>
                <a:off x="12587373" y="2348557"/>
                <a:ext cx="114996" cy="21999"/>
              </a:xfrm>
              <a:custGeom>
                <a:avLst/>
                <a:gdLst>
                  <a:gd name="T0" fmla="*/ 4 w 49"/>
                  <a:gd name="T1" fmla="*/ 0 h 9"/>
                  <a:gd name="T2" fmla="*/ 44 w 49"/>
                  <a:gd name="T3" fmla="*/ 0 h 9"/>
                  <a:gd name="T4" fmla="*/ 49 w 49"/>
                  <a:gd name="T5" fmla="*/ 5 h 9"/>
                  <a:gd name="T6" fmla="*/ 44 w 49"/>
                  <a:gd name="T7" fmla="*/ 9 h 9"/>
                  <a:gd name="T8" fmla="*/ 4 w 49"/>
                  <a:gd name="T9" fmla="*/ 9 h 9"/>
                  <a:gd name="T10" fmla="*/ 0 w 49"/>
                  <a:gd name="T11" fmla="*/ 5 h 9"/>
                  <a:gd name="T12" fmla="*/ 4 w 4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 y="0"/>
                    </a:moveTo>
                    <a:cubicBezTo>
                      <a:pt x="44" y="0"/>
                      <a:pt x="44" y="0"/>
                      <a:pt x="44" y="0"/>
                    </a:cubicBezTo>
                    <a:cubicBezTo>
                      <a:pt x="47" y="0"/>
                      <a:pt x="49" y="2"/>
                      <a:pt x="49" y="5"/>
                    </a:cubicBezTo>
                    <a:cubicBezTo>
                      <a:pt x="49" y="7"/>
                      <a:pt x="47" y="9"/>
                      <a:pt x="44" y="9"/>
                    </a:cubicBezTo>
                    <a:cubicBezTo>
                      <a:pt x="4" y="9"/>
                      <a:pt x="4" y="9"/>
                      <a:pt x="4" y="9"/>
                    </a:cubicBezTo>
                    <a:cubicBezTo>
                      <a:pt x="2" y="9"/>
                      <a:pt x="0" y="7"/>
                      <a:pt x="0" y="5"/>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5" name="Freeform 46">
                <a:extLst>
                  <a:ext uri="{FF2B5EF4-FFF2-40B4-BE49-F238E27FC236}">
                    <a16:creationId xmlns:a16="http://schemas.microsoft.com/office/drawing/2014/main" id="{DE306374-D8D2-8F4E-8FFE-2A268741714F}"/>
                  </a:ext>
                </a:extLst>
              </p:cNvPr>
              <p:cNvSpPr>
                <a:spLocks noChangeAspect="1"/>
              </p:cNvSpPr>
              <p:nvPr/>
            </p:nvSpPr>
            <p:spPr bwMode="auto">
              <a:xfrm>
                <a:off x="12598381" y="2313558"/>
                <a:ext cx="92997" cy="91997"/>
              </a:xfrm>
              <a:custGeom>
                <a:avLst/>
                <a:gdLst>
                  <a:gd name="T0" fmla="*/ 2 w 39"/>
                  <a:gd name="T1" fmla="*/ 30 h 39"/>
                  <a:gd name="T2" fmla="*/ 30 w 39"/>
                  <a:gd name="T3" fmla="*/ 2 h 39"/>
                  <a:gd name="T4" fmla="*/ 37 w 39"/>
                  <a:gd name="T5" fmla="*/ 2 h 39"/>
                  <a:gd name="T6" fmla="*/ 37 w 39"/>
                  <a:gd name="T7" fmla="*/ 9 h 39"/>
                  <a:gd name="T8" fmla="*/ 9 w 39"/>
                  <a:gd name="T9" fmla="*/ 37 h 39"/>
                  <a:gd name="T10" fmla="*/ 2 w 39"/>
                  <a:gd name="T11" fmla="*/ 37 h 39"/>
                  <a:gd name="T12" fmla="*/ 2 w 39"/>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2" y="30"/>
                    </a:moveTo>
                    <a:cubicBezTo>
                      <a:pt x="30" y="2"/>
                      <a:pt x="30" y="2"/>
                      <a:pt x="30" y="2"/>
                    </a:cubicBezTo>
                    <a:cubicBezTo>
                      <a:pt x="32" y="0"/>
                      <a:pt x="35" y="0"/>
                      <a:pt x="37" y="2"/>
                    </a:cubicBezTo>
                    <a:cubicBezTo>
                      <a:pt x="39" y="4"/>
                      <a:pt x="39" y="7"/>
                      <a:pt x="37" y="9"/>
                    </a:cubicBezTo>
                    <a:cubicBezTo>
                      <a:pt x="9" y="37"/>
                      <a:pt x="9" y="37"/>
                      <a:pt x="9" y="37"/>
                    </a:cubicBezTo>
                    <a:cubicBezTo>
                      <a:pt x="7" y="39"/>
                      <a:pt x="4" y="39"/>
                      <a:pt x="2" y="37"/>
                    </a:cubicBezTo>
                    <a:cubicBezTo>
                      <a:pt x="0" y="35"/>
                      <a:pt x="0" y="32"/>
                      <a:pt x="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6" name="Freeform 47">
                <a:extLst>
                  <a:ext uri="{FF2B5EF4-FFF2-40B4-BE49-F238E27FC236}">
                    <a16:creationId xmlns:a16="http://schemas.microsoft.com/office/drawing/2014/main" id="{C9DDF594-D1A5-7143-BE44-0F1C410B805F}"/>
                  </a:ext>
                </a:extLst>
              </p:cNvPr>
              <p:cNvSpPr>
                <a:spLocks noChangeAspect="1"/>
              </p:cNvSpPr>
              <p:nvPr/>
            </p:nvSpPr>
            <p:spPr bwMode="auto">
              <a:xfrm>
                <a:off x="12598373" y="2313558"/>
                <a:ext cx="92997" cy="91997"/>
              </a:xfrm>
              <a:custGeom>
                <a:avLst/>
                <a:gdLst>
                  <a:gd name="T0" fmla="*/ 9 w 39"/>
                  <a:gd name="T1" fmla="*/ 2 h 39"/>
                  <a:gd name="T2" fmla="*/ 37 w 39"/>
                  <a:gd name="T3" fmla="*/ 30 h 39"/>
                  <a:gd name="T4" fmla="*/ 37 w 39"/>
                  <a:gd name="T5" fmla="*/ 37 h 39"/>
                  <a:gd name="T6" fmla="*/ 30 w 39"/>
                  <a:gd name="T7" fmla="*/ 37 h 39"/>
                  <a:gd name="T8" fmla="*/ 2 w 39"/>
                  <a:gd name="T9" fmla="*/ 9 h 39"/>
                  <a:gd name="T10" fmla="*/ 2 w 39"/>
                  <a:gd name="T11" fmla="*/ 2 h 39"/>
                  <a:gd name="T12" fmla="*/ 9 w 39"/>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9" y="2"/>
                    </a:moveTo>
                    <a:cubicBezTo>
                      <a:pt x="37" y="30"/>
                      <a:pt x="37" y="30"/>
                      <a:pt x="37" y="30"/>
                    </a:cubicBezTo>
                    <a:cubicBezTo>
                      <a:pt x="39" y="32"/>
                      <a:pt x="39" y="35"/>
                      <a:pt x="37" y="37"/>
                    </a:cubicBezTo>
                    <a:cubicBezTo>
                      <a:pt x="35" y="39"/>
                      <a:pt x="32" y="39"/>
                      <a:pt x="30" y="37"/>
                    </a:cubicBezTo>
                    <a:cubicBezTo>
                      <a:pt x="2" y="9"/>
                      <a:pt x="2" y="9"/>
                      <a:pt x="2" y="9"/>
                    </a:cubicBezTo>
                    <a:cubicBezTo>
                      <a:pt x="0" y="7"/>
                      <a:pt x="0" y="4"/>
                      <a:pt x="2" y="2"/>
                    </a:cubicBezTo>
                    <a:cubicBezTo>
                      <a:pt x="4" y="0"/>
                      <a:pt x="7"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7" name="Oval 286">
                <a:extLst>
                  <a:ext uri="{FF2B5EF4-FFF2-40B4-BE49-F238E27FC236}">
                    <a16:creationId xmlns:a16="http://schemas.microsoft.com/office/drawing/2014/main" id="{04C77748-ADE9-4B47-BA08-DE35EF6011CE}"/>
                  </a:ext>
                </a:extLst>
              </p:cNvPr>
              <p:cNvSpPr>
                <a:spLocks noChangeAspect="1" noChangeArrowheads="1"/>
              </p:cNvSpPr>
              <p:nvPr/>
            </p:nvSpPr>
            <p:spPr bwMode="auto">
              <a:xfrm>
                <a:off x="12627372" y="2341557"/>
                <a:ext cx="34999" cy="35999"/>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88" name="Freeform 49">
                <a:extLst>
                  <a:ext uri="{FF2B5EF4-FFF2-40B4-BE49-F238E27FC236}">
                    <a16:creationId xmlns:a16="http://schemas.microsoft.com/office/drawing/2014/main" id="{D76D5889-8AFD-AE4D-8311-80D1F5CD7D36}"/>
                  </a:ext>
                </a:extLst>
              </p:cNvPr>
              <p:cNvSpPr>
                <a:spLocks noChangeAspect="1" noEditPoints="1"/>
              </p:cNvSpPr>
              <p:nvPr/>
            </p:nvSpPr>
            <p:spPr bwMode="auto">
              <a:xfrm>
                <a:off x="12608373" y="2325559"/>
                <a:ext cx="70998" cy="70998"/>
              </a:xfrm>
              <a:custGeom>
                <a:avLst/>
                <a:gdLst>
                  <a:gd name="T0" fmla="*/ 15 w 30"/>
                  <a:gd name="T1" fmla="*/ 7 h 30"/>
                  <a:gd name="T2" fmla="*/ 23 w 30"/>
                  <a:gd name="T3" fmla="*/ 15 h 30"/>
                  <a:gd name="T4" fmla="*/ 15 w 30"/>
                  <a:gd name="T5" fmla="*/ 22 h 30"/>
                  <a:gd name="T6" fmla="*/ 8 w 30"/>
                  <a:gd name="T7" fmla="*/ 15 h 30"/>
                  <a:gd name="T8" fmla="*/ 15 w 30"/>
                  <a:gd name="T9" fmla="*/ 7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7"/>
                    </a:moveTo>
                    <a:cubicBezTo>
                      <a:pt x="20" y="7"/>
                      <a:pt x="23" y="10"/>
                      <a:pt x="23" y="15"/>
                    </a:cubicBezTo>
                    <a:cubicBezTo>
                      <a:pt x="23" y="19"/>
                      <a:pt x="20" y="22"/>
                      <a:pt x="15" y="22"/>
                    </a:cubicBezTo>
                    <a:cubicBezTo>
                      <a:pt x="11" y="22"/>
                      <a:pt x="8" y="19"/>
                      <a:pt x="8" y="15"/>
                    </a:cubicBezTo>
                    <a:cubicBezTo>
                      <a:pt x="8" y="10"/>
                      <a:pt x="11" y="7"/>
                      <a:pt x="15" y="7"/>
                    </a:cubicBezTo>
                    <a:moveTo>
                      <a:pt x="15" y="0"/>
                    </a:moveTo>
                    <a:cubicBezTo>
                      <a:pt x="7" y="0"/>
                      <a:pt x="0" y="6"/>
                      <a:pt x="0" y="15"/>
                    </a:cubicBezTo>
                    <a:cubicBezTo>
                      <a:pt x="0" y="23"/>
                      <a:pt x="7" y="30"/>
                      <a:pt x="15" y="30"/>
                    </a:cubicBezTo>
                    <a:cubicBezTo>
                      <a:pt x="24" y="30"/>
                      <a:pt x="30" y="23"/>
                      <a:pt x="30" y="15"/>
                    </a:cubicBezTo>
                    <a:cubicBezTo>
                      <a:pt x="30" y="6"/>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grpSp>
        <p:grpSp>
          <p:nvGrpSpPr>
            <p:cNvPr id="252" name="Group 251">
              <a:extLst>
                <a:ext uri="{FF2B5EF4-FFF2-40B4-BE49-F238E27FC236}">
                  <a16:creationId xmlns:a16="http://schemas.microsoft.com/office/drawing/2014/main" id="{3E0A13AA-F36E-114E-BD63-B25C1641029F}"/>
                </a:ext>
              </a:extLst>
            </p:cNvPr>
            <p:cNvGrpSpPr>
              <a:grpSpLocks noChangeAspect="1"/>
            </p:cNvGrpSpPr>
            <p:nvPr/>
          </p:nvGrpSpPr>
          <p:grpSpPr bwMode="auto">
            <a:xfrm>
              <a:off x="1256027" y="1922973"/>
              <a:ext cx="105326" cy="106481"/>
              <a:chOff x="2415" y="1353"/>
              <a:chExt cx="1367" cy="1382"/>
            </a:xfrm>
            <a:solidFill>
              <a:srgbClr val="D2D2D2"/>
            </a:solidFill>
          </p:grpSpPr>
          <p:sp>
            <p:nvSpPr>
              <p:cNvPr id="253" name="Freeform 98">
                <a:extLst>
                  <a:ext uri="{FF2B5EF4-FFF2-40B4-BE49-F238E27FC236}">
                    <a16:creationId xmlns:a16="http://schemas.microsoft.com/office/drawing/2014/main" id="{37B4635F-4A3F-7745-AC50-704116B57BE2}"/>
                  </a:ext>
                </a:extLst>
              </p:cNvPr>
              <p:cNvSpPr>
                <a:spLocks/>
              </p:cNvSpPr>
              <p:nvPr/>
            </p:nvSpPr>
            <p:spPr bwMode="auto">
              <a:xfrm>
                <a:off x="2415" y="2200"/>
                <a:ext cx="204" cy="432"/>
              </a:xfrm>
              <a:custGeom>
                <a:avLst/>
                <a:gdLst>
                  <a:gd name="T0" fmla="*/ 43 w 86"/>
                  <a:gd name="T1" fmla="*/ 0 h 182"/>
                  <a:gd name="T2" fmla="*/ 40 w 86"/>
                  <a:gd name="T3" fmla="*/ 1 h 182"/>
                  <a:gd name="T4" fmla="*/ 8 w 86"/>
                  <a:gd name="T5" fmla="*/ 18 h 182"/>
                  <a:gd name="T6" fmla="*/ 0 w 86"/>
                  <a:gd name="T7" fmla="*/ 44 h 182"/>
                  <a:gd name="T8" fmla="*/ 0 w 86"/>
                  <a:gd name="T9" fmla="*/ 182 h 182"/>
                  <a:gd name="T10" fmla="*/ 0 w 86"/>
                  <a:gd name="T11" fmla="*/ 182 h 182"/>
                  <a:gd name="T12" fmla="*/ 43 w 86"/>
                  <a:gd name="T13" fmla="*/ 139 h 182"/>
                  <a:gd name="T14" fmla="*/ 86 w 86"/>
                  <a:gd name="T15" fmla="*/ 139 h 182"/>
                  <a:gd name="T16" fmla="*/ 86 w 86"/>
                  <a:gd name="T17" fmla="*/ 139 h 182"/>
                  <a:gd name="T18" fmla="*/ 86 w 86"/>
                  <a:gd name="T19" fmla="*/ 44 h 182"/>
                  <a:gd name="T20" fmla="*/ 78 w 86"/>
                  <a:gd name="T21" fmla="*/ 18 h 182"/>
                  <a:gd name="T22" fmla="*/ 46 w 86"/>
                  <a:gd name="T23" fmla="*/ 1 h 182"/>
                  <a:gd name="T24" fmla="*/ 43 w 86"/>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82">
                    <a:moveTo>
                      <a:pt x="43" y="0"/>
                    </a:moveTo>
                    <a:cubicBezTo>
                      <a:pt x="42" y="0"/>
                      <a:pt x="41" y="0"/>
                      <a:pt x="40" y="1"/>
                    </a:cubicBezTo>
                    <a:cubicBezTo>
                      <a:pt x="27" y="1"/>
                      <a:pt x="16" y="8"/>
                      <a:pt x="8" y="18"/>
                    </a:cubicBezTo>
                    <a:cubicBezTo>
                      <a:pt x="3" y="25"/>
                      <a:pt x="0" y="34"/>
                      <a:pt x="0" y="44"/>
                    </a:cubicBezTo>
                    <a:cubicBezTo>
                      <a:pt x="0" y="182"/>
                      <a:pt x="0" y="182"/>
                      <a:pt x="0" y="182"/>
                    </a:cubicBezTo>
                    <a:cubicBezTo>
                      <a:pt x="0" y="182"/>
                      <a:pt x="0" y="182"/>
                      <a:pt x="0" y="182"/>
                    </a:cubicBezTo>
                    <a:cubicBezTo>
                      <a:pt x="0" y="159"/>
                      <a:pt x="19" y="139"/>
                      <a:pt x="43" y="139"/>
                    </a:cubicBezTo>
                    <a:cubicBezTo>
                      <a:pt x="86" y="139"/>
                      <a:pt x="86" y="139"/>
                      <a:pt x="86" y="139"/>
                    </a:cubicBezTo>
                    <a:cubicBezTo>
                      <a:pt x="86" y="139"/>
                      <a:pt x="86" y="139"/>
                      <a:pt x="86" y="139"/>
                    </a:cubicBezTo>
                    <a:cubicBezTo>
                      <a:pt x="86" y="44"/>
                      <a:pt x="86" y="44"/>
                      <a:pt x="86" y="44"/>
                    </a:cubicBezTo>
                    <a:cubicBezTo>
                      <a:pt x="86" y="34"/>
                      <a:pt x="83" y="25"/>
                      <a:pt x="78" y="18"/>
                    </a:cubicBezTo>
                    <a:cubicBezTo>
                      <a:pt x="70" y="8"/>
                      <a:pt x="59" y="1"/>
                      <a:pt x="46" y="1"/>
                    </a:cubicBezTo>
                    <a:cubicBezTo>
                      <a:pt x="45" y="0"/>
                      <a:pt x="44" y="0"/>
                      <a:pt x="43"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54" name="Freeform 107">
                <a:extLst>
                  <a:ext uri="{FF2B5EF4-FFF2-40B4-BE49-F238E27FC236}">
                    <a16:creationId xmlns:a16="http://schemas.microsoft.com/office/drawing/2014/main" id="{DB223ABD-FB27-C84D-9C4F-A64E745276B8}"/>
                  </a:ext>
                </a:extLst>
              </p:cNvPr>
              <p:cNvSpPr>
                <a:spLocks noEditPoints="1"/>
              </p:cNvSpPr>
              <p:nvPr/>
            </p:nvSpPr>
            <p:spPr bwMode="auto">
              <a:xfrm>
                <a:off x="2652" y="1830"/>
                <a:ext cx="522" cy="541"/>
              </a:xfrm>
              <a:custGeom>
                <a:avLst/>
                <a:gdLst>
                  <a:gd name="T0" fmla="*/ 220 w 220"/>
                  <a:gd name="T1" fmla="*/ 218 h 228"/>
                  <a:gd name="T2" fmla="*/ 218 w 220"/>
                  <a:gd name="T3" fmla="*/ 219 h 228"/>
                  <a:gd name="T4" fmla="*/ 206 w 220"/>
                  <a:gd name="T5" fmla="*/ 228 h 228"/>
                  <a:gd name="T6" fmla="*/ 218 w 220"/>
                  <a:gd name="T7" fmla="*/ 219 h 228"/>
                  <a:gd name="T8" fmla="*/ 219 w 220"/>
                  <a:gd name="T9" fmla="*/ 218 h 228"/>
                  <a:gd name="T10" fmla="*/ 220 w 220"/>
                  <a:gd name="T11" fmla="*/ 218 h 228"/>
                  <a:gd name="T12" fmla="*/ 220 w 220"/>
                  <a:gd name="T13" fmla="*/ 218 h 228"/>
                  <a:gd name="T14" fmla="*/ 43 w 220"/>
                  <a:gd name="T15" fmla="*/ 0 h 228"/>
                  <a:gd name="T16" fmla="*/ 12 w 220"/>
                  <a:gd name="T17" fmla="*/ 13 h 228"/>
                  <a:gd name="T18" fmla="*/ 12 w 220"/>
                  <a:gd name="T19" fmla="*/ 13 h 228"/>
                  <a:gd name="T20" fmla="*/ 0 w 220"/>
                  <a:gd name="T21" fmla="*/ 43 h 228"/>
                  <a:gd name="T22" fmla="*/ 4 w 220"/>
                  <a:gd name="T23" fmla="*/ 62 h 228"/>
                  <a:gd name="T24" fmla="*/ 12 w 220"/>
                  <a:gd name="T25" fmla="*/ 74 h 228"/>
                  <a:gd name="T26" fmla="*/ 156 w 220"/>
                  <a:gd name="T27" fmla="*/ 218 h 228"/>
                  <a:gd name="T28" fmla="*/ 145 w 220"/>
                  <a:gd name="T29" fmla="*/ 188 h 228"/>
                  <a:gd name="T30" fmla="*/ 145 w 220"/>
                  <a:gd name="T31" fmla="*/ 188 h 228"/>
                  <a:gd name="T32" fmla="*/ 145 w 220"/>
                  <a:gd name="T33" fmla="*/ 84 h 228"/>
                  <a:gd name="T34" fmla="*/ 145 w 220"/>
                  <a:gd name="T35" fmla="*/ 84 h 228"/>
                  <a:gd name="T36" fmla="*/ 74 w 220"/>
                  <a:gd name="T37" fmla="*/ 13 h 228"/>
                  <a:gd name="T38" fmla="*/ 74 w 220"/>
                  <a:gd name="T39" fmla="*/ 13 h 228"/>
                  <a:gd name="T40" fmla="*/ 43 w 220"/>
                  <a:gd name="T4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228">
                    <a:moveTo>
                      <a:pt x="220" y="218"/>
                    </a:moveTo>
                    <a:cubicBezTo>
                      <a:pt x="218" y="219"/>
                      <a:pt x="218" y="219"/>
                      <a:pt x="218" y="219"/>
                    </a:cubicBezTo>
                    <a:cubicBezTo>
                      <a:pt x="215" y="223"/>
                      <a:pt x="210" y="226"/>
                      <a:pt x="206" y="228"/>
                    </a:cubicBezTo>
                    <a:cubicBezTo>
                      <a:pt x="210" y="226"/>
                      <a:pt x="215" y="223"/>
                      <a:pt x="218" y="219"/>
                    </a:cubicBezTo>
                    <a:cubicBezTo>
                      <a:pt x="219" y="218"/>
                      <a:pt x="219" y="218"/>
                      <a:pt x="219" y="218"/>
                    </a:cubicBezTo>
                    <a:cubicBezTo>
                      <a:pt x="220" y="218"/>
                      <a:pt x="220" y="218"/>
                      <a:pt x="220" y="218"/>
                    </a:cubicBezTo>
                    <a:cubicBezTo>
                      <a:pt x="220" y="218"/>
                      <a:pt x="220" y="218"/>
                      <a:pt x="220" y="218"/>
                    </a:cubicBezTo>
                    <a:moveTo>
                      <a:pt x="43" y="0"/>
                    </a:moveTo>
                    <a:cubicBezTo>
                      <a:pt x="32" y="0"/>
                      <a:pt x="21" y="4"/>
                      <a:pt x="12" y="13"/>
                    </a:cubicBezTo>
                    <a:cubicBezTo>
                      <a:pt x="12" y="13"/>
                      <a:pt x="12" y="13"/>
                      <a:pt x="12" y="13"/>
                    </a:cubicBezTo>
                    <a:cubicBezTo>
                      <a:pt x="4" y="21"/>
                      <a:pt x="0" y="32"/>
                      <a:pt x="0" y="43"/>
                    </a:cubicBezTo>
                    <a:cubicBezTo>
                      <a:pt x="0" y="50"/>
                      <a:pt x="1" y="56"/>
                      <a:pt x="4" y="62"/>
                    </a:cubicBezTo>
                    <a:cubicBezTo>
                      <a:pt x="6" y="66"/>
                      <a:pt x="9" y="70"/>
                      <a:pt x="12" y="74"/>
                    </a:cubicBezTo>
                    <a:cubicBezTo>
                      <a:pt x="156" y="218"/>
                      <a:pt x="156" y="218"/>
                      <a:pt x="156" y="218"/>
                    </a:cubicBezTo>
                    <a:cubicBezTo>
                      <a:pt x="148" y="209"/>
                      <a:pt x="145" y="199"/>
                      <a:pt x="145" y="188"/>
                    </a:cubicBezTo>
                    <a:cubicBezTo>
                      <a:pt x="145" y="188"/>
                      <a:pt x="145" y="188"/>
                      <a:pt x="145" y="188"/>
                    </a:cubicBezTo>
                    <a:cubicBezTo>
                      <a:pt x="145" y="84"/>
                      <a:pt x="145" y="84"/>
                      <a:pt x="145" y="84"/>
                    </a:cubicBezTo>
                    <a:cubicBezTo>
                      <a:pt x="145" y="84"/>
                      <a:pt x="145" y="84"/>
                      <a:pt x="145" y="84"/>
                    </a:cubicBezTo>
                    <a:cubicBezTo>
                      <a:pt x="74" y="13"/>
                      <a:pt x="74" y="13"/>
                      <a:pt x="74" y="13"/>
                    </a:cubicBezTo>
                    <a:cubicBezTo>
                      <a:pt x="74" y="13"/>
                      <a:pt x="74" y="13"/>
                      <a:pt x="74" y="13"/>
                    </a:cubicBezTo>
                    <a:cubicBezTo>
                      <a:pt x="65" y="4"/>
                      <a:pt x="54" y="0"/>
                      <a:pt x="43"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55" name="Freeform 95">
                <a:extLst>
                  <a:ext uri="{FF2B5EF4-FFF2-40B4-BE49-F238E27FC236}">
                    <a16:creationId xmlns:a16="http://schemas.microsoft.com/office/drawing/2014/main" id="{D1FAC7C0-97A8-4A4F-9AC0-9FC01024DD96}"/>
                  </a:ext>
                </a:extLst>
              </p:cNvPr>
              <p:cNvSpPr>
                <a:spLocks/>
              </p:cNvSpPr>
              <p:nvPr/>
            </p:nvSpPr>
            <p:spPr bwMode="auto">
              <a:xfrm>
                <a:off x="2415" y="2637"/>
                <a:ext cx="1367" cy="98"/>
              </a:xfrm>
              <a:custGeom>
                <a:avLst/>
                <a:gdLst>
                  <a:gd name="T0" fmla="*/ 576 w 576"/>
                  <a:gd name="T1" fmla="*/ 0 h 41"/>
                  <a:gd name="T2" fmla="*/ 576 w 576"/>
                  <a:gd name="T3" fmla="*/ 0 h 41"/>
                  <a:gd name="T4" fmla="*/ 533 w 576"/>
                  <a:gd name="T5" fmla="*/ 41 h 41"/>
                  <a:gd name="T6" fmla="*/ 532 w 576"/>
                  <a:gd name="T7" fmla="*/ 41 h 41"/>
                  <a:gd name="T8" fmla="*/ 43 w 576"/>
                  <a:gd name="T9" fmla="*/ 41 h 41"/>
                  <a:gd name="T10" fmla="*/ 43 w 576"/>
                  <a:gd name="T11" fmla="*/ 41 h 41"/>
                  <a:gd name="T12" fmla="*/ 0 w 576"/>
                  <a:gd name="T13" fmla="*/ 0 h 41"/>
                  <a:gd name="T14" fmla="*/ 0 w 576"/>
                  <a:gd name="T15" fmla="*/ 0 h 41"/>
                  <a:gd name="T16" fmla="*/ 43 w 576"/>
                  <a:gd name="T17" fmla="*/ 41 h 41"/>
                  <a:gd name="T18" fmla="*/ 533 w 576"/>
                  <a:gd name="T19" fmla="*/ 41 h 41"/>
                  <a:gd name="T20" fmla="*/ 576 w 576"/>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41">
                    <a:moveTo>
                      <a:pt x="576" y="0"/>
                    </a:moveTo>
                    <a:cubicBezTo>
                      <a:pt x="576" y="0"/>
                      <a:pt x="576" y="0"/>
                      <a:pt x="576" y="0"/>
                    </a:cubicBezTo>
                    <a:cubicBezTo>
                      <a:pt x="575" y="23"/>
                      <a:pt x="556" y="41"/>
                      <a:pt x="533" y="41"/>
                    </a:cubicBezTo>
                    <a:cubicBezTo>
                      <a:pt x="533" y="41"/>
                      <a:pt x="532" y="41"/>
                      <a:pt x="532" y="41"/>
                    </a:cubicBezTo>
                    <a:cubicBezTo>
                      <a:pt x="43" y="41"/>
                      <a:pt x="43" y="41"/>
                      <a:pt x="43" y="41"/>
                    </a:cubicBezTo>
                    <a:cubicBezTo>
                      <a:pt x="43" y="41"/>
                      <a:pt x="43" y="41"/>
                      <a:pt x="43" y="41"/>
                    </a:cubicBezTo>
                    <a:cubicBezTo>
                      <a:pt x="20" y="41"/>
                      <a:pt x="1" y="23"/>
                      <a:pt x="0" y="0"/>
                    </a:cubicBezTo>
                    <a:cubicBezTo>
                      <a:pt x="0" y="0"/>
                      <a:pt x="0" y="0"/>
                      <a:pt x="0" y="0"/>
                    </a:cubicBezTo>
                    <a:cubicBezTo>
                      <a:pt x="1" y="23"/>
                      <a:pt x="20" y="41"/>
                      <a:pt x="43" y="41"/>
                    </a:cubicBezTo>
                    <a:cubicBezTo>
                      <a:pt x="533" y="41"/>
                      <a:pt x="533" y="41"/>
                      <a:pt x="533" y="41"/>
                    </a:cubicBezTo>
                    <a:cubicBezTo>
                      <a:pt x="556" y="41"/>
                      <a:pt x="575" y="23"/>
                      <a:pt x="576"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56" name="Freeform 96">
                <a:extLst>
                  <a:ext uri="{FF2B5EF4-FFF2-40B4-BE49-F238E27FC236}">
                    <a16:creationId xmlns:a16="http://schemas.microsoft.com/office/drawing/2014/main" id="{F4CD1A8A-E2C2-FC41-8E17-E4B0749843EA}"/>
                  </a:ext>
                </a:extLst>
              </p:cNvPr>
              <p:cNvSpPr>
                <a:spLocks/>
              </p:cNvSpPr>
              <p:nvPr/>
            </p:nvSpPr>
            <p:spPr bwMode="auto">
              <a:xfrm>
                <a:off x="2517" y="2530"/>
                <a:ext cx="1160" cy="205"/>
              </a:xfrm>
              <a:custGeom>
                <a:avLst/>
                <a:gdLst>
                  <a:gd name="T0" fmla="*/ 446 w 489"/>
                  <a:gd name="T1" fmla="*/ 0 h 86"/>
                  <a:gd name="T2" fmla="*/ 43 w 489"/>
                  <a:gd name="T3" fmla="*/ 0 h 86"/>
                  <a:gd name="T4" fmla="*/ 43 w 489"/>
                  <a:gd name="T5" fmla="*/ 43 h 86"/>
                  <a:gd name="T6" fmla="*/ 0 w 489"/>
                  <a:gd name="T7" fmla="*/ 86 h 86"/>
                  <a:gd name="T8" fmla="*/ 489 w 489"/>
                  <a:gd name="T9" fmla="*/ 86 h 86"/>
                  <a:gd name="T10" fmla="*/ 446 w 489"/>
                  <a:gd name="T11" fmla="*/ 43 h 86"/>
                  <a:gd name="T12" fmla="*/ 446 w 489"/>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489" h="86">
                    <a:moveTo>
                      <a:pt x="446" y="0"/>
                    </a:moveTo>
                    <a:cubicBezTo>
                      <a:pt x="43" y="0"/>
                      <a:pt x="43" y="0"/>
                      <a:pt x="43" y="0"/>
                    </a:cubicBezTo>
                    <a:cubicBezTo>
                      <a:pt x="43" y="43"/>
                      <a:pt x="43" y="43"/>
                      <a:pt x="43" y="43"/>
                    </a:cubicBezTo>
                    <a:cubicBezTo>
                      <a:pt x="43" y="67"/>
                      <a:pt x="24" y="86"/>
                      <a:pt x="0" y="86"/>
                    </a:cubicBezTo>
                    <a:cubicBezTo>
                      <a:pt x="489" y="86"/>
                      <a:pt x="489" y="86"/>
                      <a:pt x="489" y="86"/>
                    </a:cubicBezTo>
                    <a:cubicBezTo>
                      <a:pt x="466" y="86"/>
                      <a:pt x="446" y="67"/>
                      <a:pt x="446" y="43"/>
                    </a:cubicBezTo>
                    <a:cubicBezTo>
                      <a:pt x="446" y="0"/>
                      <a:pt x="446" y="0"/>
                      <a:pt x="446"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57" name="Freeform 97">
                <a:extLst>
                  <a:ext uri="{FF2B5EF4-FFF2-40B4-BE49-F238E27FC236}">
                    <a16:creationId xmlns:a16="http://schemas.microsoft.com/office/drawing/2014/main" id="{D36777CF-9F76-AA45-936E-B3657C3D1444}"/>
                  </a:ext>
                </a:extLst>
              </p:cNvPr>
              <p:cNvSpPr>
                <a:spLocks noEditPoints="1"/>
              </p:cNvSpPr>
              <p:nvPr/>
            </p:nvSpPr>
            <p:spPr bwMode="auto">
              <a:xfrm>
                <a:off x="2415" y="2243"/>
                <a:ext cx="204" cy="287"/>
              </a:xfrm>
              <a:custGeom>
                <a:avLst/>
                <a:gdLst>
                  <a:gd name="T0" fmla="*/ 8 w 86"/>
                  <a:gd name="T1" fmla="*/ 0 h 121"/>
                  <a:gd name="T2" fmla="*/ 0 w 86"/>
                  <a:gd name="T3" fmla="*/ 26 h 121"/>
                  <a:gd name="T4" fmla="*/ 0 w 86"/>
                  <a:gd name="T5" fmla="*/ 26 h 121"/>
                  <a:gd name="T6" fmla="*/ 8 w 86"/>
                  <a:gd name="T7" fmla="*/ 0 h 121"/>
                  <a:gd name="T8" fmla="*/ 78 w 86"/>
                  <a:gd name="T9" fmla="*/ 0 h 121"/>
                  <a:gd name="T10" fmla="*/ 86 w 86"/>
                  <a:gd name="T11" fmla="*/ 26 h 121"/>
                  <a:gd name="T12" fmla="*/ 86 w 86"/>
                  <a:gd name="T13" fmla="*/ 121 h 121"/>
                  <a:gd name="T14" fmla="*/ 86 w 86"/>
                  <a:gd name="T15" fmla="*/ 26 h 121"/>
                  <a:gd name="T16" fmla="*/ 78 w 86"/>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21">
                    <a:moveTo>
                      <a:pt x="8" y="0"/>
                    </a:moveTo>
                    <a:cubicBezTo>
                      <a:pt x="3" y="7"/>
                      <a:pt x="0" y="16"/>
                      <a:pt x="0" y="26"/>
                    </a:cubicBezTo>
                    <a:cubicBezTo>
                      <a:pt x="0" y="26"/>
                      <a:pt x="0" y="26"/>
                      <a:pt x="0" y="26"/>
                    </a:cubicBezTo>
                    <a:cubicBezTo>
                      <a:pt x="0" y="16"/>
                      <a:pt x="3" y="7"/>
                      <a:pt x="8" y="0"/>
                    </a:cubicBezTo>
                    <a:moveTo>
                      <a:pt x="78" y="0"/>
                    </a:moveTo>
                    <a:cubicBezTo>
                      <a:pt x="83" y="7"/>
                      <a:pt x="86" y="16"/>
                      <a:pt x="86" y="26"/>
                    </a:cubicBezTo>
                    <a:cubicBezTo>
                      <a:pt x="86" y="121"/>
                      <a:pt x="86" y="121"/>
                      <a:pt x="86" y="121"/>
                    </a:cubicBezTo>
                    <a:cubicBezTo>
                      <a:pt x="86" y="26"/>
                      <a:pt x="86" y="26"/>
                      <a:pt x="86" y="26"/>
                    </a:cubicBezTo>
                    <a:cubicBezTo>
                      <a:pt x="86" y="16"/>
                      <a:pt x="83" y="7"/>
                      <a:pt x="78"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58" name="Freeform 99">
                <a:extLst>
                  <a:ext uri="{FF2B5EF4-FFF2-40B4-BE49-F238E27FC236}">
                    <a16:creationId xmlns:a16="http://schemas.microsoft.com/office/drawing/2014/main" id="{D211997A-43FE-694B-BD5C-ECB75C61BDB3}"/>
                  </a:ext>
                </a:extLst>
              </p:cNvPr>
              <p:cNvSpPr>
                <a:spLocks/>
              </p:cNvSpPr>
              <p:nvPr/>
            </p:nvSpPr>
            <p:spPr bwMode="auto">
              <a:xfrm>
                <a:off x="2415" y="2637"/>
                <a:ext cx="102" cy="98"/>
              </a:xfrm>
              <a:custGeom>
                <a:avLst/>
                <a:gdLst>
                  <a:gd name="T0" fmla="*/ 0 w 43"/>
                  <a:gd name="T1" fmla="*/ 0 h 41"/>
                  <a:gd name="T2" fmla="*/ 43 w 43"/>
                  <a:gd name="T3" fmla="*/ 41 h 41"/>
                  <a:gd name="T4" fmla="*/ 43 w 43"/>
                  <a:gd name="T5" fmla="*/ 41 h 41"/>
                  <a:gd name="T6" fmla="*/ 43 w 43"/>
                  <a:gd name="T7" fmla="*/ 41 h 41"/>
                  <a:gd name="T8" fmla="*/ 0 w 43"/>
                  <a:gd name="T9" fmla="*/ 0 h 41"/>
                </a:gdLst>
                <a:ahLst/>
                <a:cxnLst>
                  <a:cxn ang="0">
                    <a:pos x="T0" y="T1"/>
                  </a:cxn>
                  <a:cxn ang="0">
                    <a:pos x="T2" y="T3"/>
                  </a:cxn>
                  <a:cxn ang="0">
                    <a:pos x="T4" y="T5"/>
                  </a:cxn>
                  <a:cxn ang="0">
                    <a:pos x="T6" y="T7"/>
                  </a:cxn>
                  <a:cxn ang="0">
                    <a:pos x="T8" y="T9"/>
                  </a:cxn>
                </a:cxnLst>
                <a:rect l="0" t="0" r="r" b="b"/>
                <a:pathLst>
                  <a:path w="43" h="41">
                    <a:moveTo>
                      <a:pt x="0" y="0"/>
                    </a:moveTo>
                    <a:cubicBezTo>
                      <a:pt x="1" y="23"/>
                      <a:pt x="20" y="41"/>
                      <a:pt x="43" y="41"/>
                    </a:cubicBezTo>
                    <a:cubicBezTo>
                      <a:pt x="43" y="41"/>
                      <a:pt x="43" y="41"/>
                      <a:pt x="43" y="41"/>
                    </a:cubicBezTo>
                    <a:cubicBezTo>
                      <a:pt x="43" y="41"/>
                      <a:pt x="43" y="41"/>
                      <a:pt x="43" y="41"/>
                    </a:cubicBezTo>
                    <a:cubicBezTo>
                      <a:pt x="20" y="41"/>
                      <a:pt x="1" y="23"/>
                      <a:pt x="0"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59" name="Freeform 100">
                <a:extLst>
                  <a:ext uri="{FF2B5EF4-FFF2-40B4-BE49-F238E27FC236}">
                    <a16:creationId xmlns:a16="http://schemas.microsoft.com/office/drawing/2014/main" id="{EE07B8F9-414C-5F44-AE38-8B24C6618A88}"/>
                  </a:ext>
                </a:extLst>
              </p:cNvPr>
              <p:cNvSpPr>
                <a:spLocks/>
              </p:cNvSpPr>
              <p:nvPr/>
            </p:nvSpPr>
            <p:spPr bwMode="auto">
              <a:xfrm>
                <a:off x="2415" y="2530"/>
                <a:ext cx="204" cy="205"/>
              </a:xfrm>
              <a:custGeom>
                <a:avLst/>
                <a:gdLst>
                  <a:gd name="T0" fmla="*/ 86 w 86"/>
                  <a:gd name="T1" fmla="*/ 0 h 86"/>
                  <a:gd name="T2" fmla="*/ 43 w 86"/>
                  <a:gd name="T3" fmla="*/ 0 h 86"/>
                  <a:gd name="T4" fmla="*/ 0 w 86"/>
                  <a:gd name="T5" fmla="*/ 43 h 86"/>
                  <a:gd name="T6" fmla="*/ 0 w 86"/>
                  <a:gd name="T7" fmla="*/ 45 h 86"/>
                  <a:gd name="T8" fmla="*/ 43 w 86"/>
                  <a:gd name="T9" fmla="*/ 86 h 86"/>
                  <a:gd name="T10" fmla="*/ 43 w 86"/>
                  <a:gd name="T11" fmla="*/ 86 h 86"/>
                  <a:gd name="T12" fmla="*/ 86 w 86"/>
                  <a:gd name="T13" fmla="*/ 43 h 86"/>
                  <a:gd name="T14" fmla="*/ 86 w 86"/>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86" y="0"/>
                    </a:moveTo>
                    <a:cubicBezTo>
                      <a:pt x="43" y="0"/>
                      <a:pt x="43" y="0"/>
                      <a:pt x="43" y="0"/>
                    </a:cubicBezTo>
                    <a:cubicBezTo>
                      <a:pt x="19" y="0"/>
                      <a:pt x="0" y="20"/>
                      <a:pt x="0" y="43"/>
                    </a:cubicBezTo>
                    <a:cubicBezTo>
                      <a:pt x="0" y="44"/>
                      <a:pt x="0" y="44"/>
                      <a:pt x="0" y="45"/>
                    </a:cubicBezTo>
                    <a:cubicBezTo>
                      <a:pt x="1" y="68"/>
                      <a:pt x="20" y="86"/>
                      <a:pt x="43" y="86"/>
                    </a:cubicBezTo>
                    <a:cubicBezTo>
                      <a:pt x="43" y="86"/>
                      <a:pt x="43" y="86"/>
                      <a:pt x="43" y="86"/>
                    </a:cubicBezTo>
                    <a:cubicBezTo>
                      <a:pt x="67" y="86"/>
                      <a:pt x="86" y="67"/>
                      <a:pt x="86" y="43"/>
                    </a:cubicBezTo>
                    <a:cubicBezTo>
                      <a:pt x="86" y="0"/>
                      <a:pt x="86" y="0"/>
                      <a:pt x="86"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0" name="Freeform 101">
                <a:extLst>
                  <a:ext uri="{FF2B5EF4-FFF2-40B4-BE49-F238E27FC236}">
                    <a16:creationId xmlns:a16="http://schemas.microsoft.com/office/drawing/2014/main" id="{974BE8ED-19DD-684F-82F2-18A9BAB740F1}"/>
                  </a:ext>
                </a:extLst>
              </p:cNvPr>
              <p:cNvSpPr>
                <a:spLocks noEditPoints="1"/>
              </p:cNvSpPr>
              <p:nvPr/>
            </p:nvSpPr>
            <p:spPr bwMode="auto">
              <a:xfrm>
                <a:off x="3575" y="2243"/>
                <a:ext cx="207" cy="389"/>
              </a:xfrm>
              <a:custGeom>
                <a:avLst/>
                <a:gdLst>
                  <a:gd name="T0" fmla="*/ 9 w 87"/>
                  <a:gd name="T1" fmla="*/ 0 h 164"/>
                  <a:gd name="T2" fmla="*/ 0 w 87"/>
                  <a:gd name="T3" fmla="*/ 26 h 164"/>
                  <a:gd name="T4" fmla="*/ 0 w 87"/>
                  <a:gd name="T5" fmla="*/ 26 h 164"/>
                  <a:gd name="T6" fmla="*/ 9 w 87"/>
                  <a:gd name="T7" fmla="*/ 0 h 164"/>
                  <a:gd name="T8" fmla="*/ 78 w 87"/>
                  <a:gd name="T9" fmla="*/ 0 h 164"/>
                  <a:gd name="T10" fmla="*/ 87 w 87"/>
                  <a:gd name="T11" fmla="*/ 26 h 164"/>
                  <a:gd name="T12" fmla="*/ 87 w 87"/>
                  <a:gd name="T13" fmla="*/ 164 h 164"/>
                  <a:gd name="T14" fmla="*/ 87 w 87"/>
                  <a:gd name="T15" fmla="*/ 164 h 164"/>
                  <a:gd name="T16" fmla="*/ 87 w 87"/>
                  <a:gd name="T17" fmla="*/ 26 h 164"/>
                  <a:gd name="T18" fmla="*/ 78 w 87"/>
                  <a:gd name="T1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64">
                    <a:moveTo>
                      <a:pt x="9" y="0"/>
                    </a:moveTo>
                    <a:cubicBezTo>
                      <a:pt x="4" y="7"/>
                      <a:pt x="0" y="16"/>
                      <a:pt x="0" y="26"/>
                    </a:cubicBezTo>
                    <a:cubicBezTo>
                      <a:pt x="0" y="26"/>
                      <a:pt x="0" y="26"/>
                      <a:pt x="0" y="26"/>
                    </a:cubicBezTo>
                    <a:cubicBezTo>
                      <a:pt x="0" y="16"/>
                      <a:pt x="4" y="7"/>
                      <a:pt x="9" y="0"/>
                    </a:cubicBezTo>
                    <a:moveTo>
                      <a:pt x="78" y="0"/>
                    </a:moveTo>
                    <a:cubicBezTo>
                      <a:pt x="84" y="7"/>
                      <a:pt x="87" y="16"/>
                      <a:pt x="87" y="26"/>
                    </a:cubicBezTo>
                    <a:cubicBezTo>
                      <a:pt x="87" y="164"/>
                      <a:pt x="87" y="164"/>
                      <a:pt x="87" y="164"/>
                    </a:cubicBezTo>
                    <a:cubicBezTo>
                      <a:pt x="87" y="164"/>
                      <a:pt x="87" y="164"/>
                      <a:pt x="87" y="164"/>
                    </a:cubicBezTo>
                    <a:cubicBezTo>
                      <a:pt x="87" y="26"/>
                      <a:pt x="87" y="26"/>
                      <a:pt x="87" y="26"/>
                    </a:cubicBezTo>
                    <a:cubicBezTo>
                      <a:pt x="87" y="16"/>
                      <a:pt x="84" y="7"/>
                      <a:pt x="78"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1" name="Freeform 102">
                <a:extLst>
                  <a:ext uri="{FF2B5EF4-FFF2-40B4-BE49-F238E27FC236}">
                    <a16:creationId xmlns:a16="http://schemas.microsoft.com/office/drawing/2014/main" id="{58474AC5-9C35-AD4E-830F-12F17C869F64}"/>
                  </a:ext>
                </a:extLst>
              </p:cNvPr>
              <p:cNvSpPr>
                <a:spLocks/>
              </p:cNvSpPr>
              <p:nvPr/>
            </p:nvSpPr>
            <p:spPr bwMode="auto">
              <a:xfrm>
                <a:off x="3575" y="2200"/>
                <a:ext cx="207" cy="432"/>
              </a:xfrm>
              <a:custGeom>
                <a:avLst/>
                <a:gdLst>
                  <a:gd name="T0" fmla="*/ 44 w 87"/>
                  <a:gd name="T1" fmla="*/ 0 h 182"/>
                  <a:gd name="T2" fmla="*/ 41 w 87"/>
                  <a:gd name="T3" fmla="*/ 1 h 182"/>
                  <a:gd name="T4" fmla="*/ 9 w 87"/>
                  <a:gd name="T5" fmla="*/ 18 h 182"/>
                  <a:gd name="T6" fmla="*/ 0 w 87"/>
                  <a:gd name="T7" fmla="*/ 44 h 182"/>
                  <a:gd name="T8" fmla="*/ 0 w 87"/>
                  <a:gd name="T9" fmla="*/ 139 h 182"/>
                  <a:gd name="T10" fmla="*/ 44 w 87"/>
                  <a:gd name="T11" fmla="*/ 139 h 182"/>
                  <a:gd name="T12" fmla="*/ 87 w 87"/>
                  <a:gd name="T13" fmla="*/ 182 h 182"/>
                  <a:gd name="T14" fmla="*/ 87 w 87"/>
                  <a:gd name="T15" fmla="*/ 182 h 182"/>
                  <a:gd name="T16" fmla="*/ 87 w 87"/>
                  <a:gd name="T17" fmla="*/ 44 h 182"/>
                  <a:gd name="T18" fmla="*/ 78 w 87"/>
                  <a:gd name="T19" fmla="*/ 18 h 182"/>
                  <a:gd name="T20" fmla="*/ 46 w 87"/>
                  <a:gd name="T21" fmla="*/ 1 h 182"/>
                  <a:gd name="T22" fmla="*/ 44 w 87"/>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82">
                    <a:moveTo>
                      <a:pt x="44" y="0"/>
                    </a:moveTo>
                    <a:cubicBezTo>
                      <a:pt x="43" y="0"/>
                      <a:pt x="42" y="0"/>
                      <a:pt x="41" y="1"/>
                    </a:cubicBezTo>
                    <a:cubicBezTo>
                      <a:pt x="28" y="1"/>
                      <a:pt x="16" y="8"/>
                      <a:pt x="9" y="18"/>
                    </a:cubicBezTo>
                    <a:cubicBezTo>
                      <a:pt x="4" y="25"/>
                      <a:pt x="0" y="34"/>
                      <a:pt x="0" y="44"/>
                    </a:cubicBezTo>
                    <a:cubicBezTo>
                      <a:pt x="0" y="139"/>
                      <a:pt x="0" y="139"/>
                      <a:pt x="0" y="139"/>
                    </a:cubicBezTo>
                    <a:cubicBezTo>
                      <a:pt x="44" y="139"/>
                      <a:pt x="44" y="139"/>
                      <a:pt x="44" y="139"/>
                    </a:cubicBezTo>
                    <a:cubicBezTo>
                      <a:pt x="67" y="139"/>
                      <a:pt x="87" y="159"/>
                      <a:pt x="87" y="182"/>
                    </a:cubicBezTo>
                    <a:cubicBezTo>
                      <a:pt x="87" y="182"/>
                      <a:pt x="87" y="182"/>
                      <a:pt x="87" y="182"/>
                    </a:cubicBezTo>
                    <a:cubicBezTo>
                      <a:pt x="87" y="44"/>
                      <a:pt x="87" y="44"/>
                      <a:pt x="87" y="44"/>
                    </a:cubicBezTo>
                    <a:cubicBezTo>
                      <a:pt x="87" y="34"/>
                      <a:pt x="84" y="25"/>
                      <a:pt x="78" y="18"/>
                    </a:cubicBezTo>
                    <a:cubicBezTo>
                      <a:pt x="71" y="8"/>
                      <a:pt x="59" y="1"/>
                      <a:pt x="46" y="1"/>
                    </a:cubicBezTo>
                    <a:cubicBezTo>
                      <a:pt x="45" y="0"/>
                      <a:pt x="44" y="0"/>
                      <a:pt x="44"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2" name="Freeform 103">
                <a:extLst>
                  <a:ext uri="{FF2B5EF4-FFF2-40B4-BE49-F238E27FC236}">
                    <a16:creationId xmlns:a16="http://schemas.microsoft.com/office/drawing/2014/main" id="{EABB289E-6A81-1243-AE09-76F7F25789C9}"/>
                  </a:ext>
                </a:extLst>
              </p:cNvPr>
              <p:cNvSpPr>
                <a:spLocks/>
              </p:cNvSpPr>
              <p:nvPr/>
            </p:nvSpPr>
            <p:spPr bwMode="auto">
              <a:xfrm>
                <a:off x="3677" y="2637"/>
                <a:ext cx="105" cy="98"/>
              </a:xfrm>
              <a:custGeom>
                <a:avLst/>
                <a:gdLst>
                  <a:gd name="T0" fmla="*/ 44 w 44"/>
                  <a:gd name="T1" fmla="*/ 0 h 41"/>
                  <a:gd name="T2" fmla="*/ 1 w 44"/>
                  <a:gd name="T3" fmla="*/ 41 h 41"/>
                  <a:gd name="T4" fmla="*/ 0 w 44"/>
                  <a:gd name="T5" fmla="*/ 41 h 41"/>
                  <a:gd name="T6" fmla="*/ 1 w 44"/>
                  <a:gd name="T7" fmla="*/ 41 h 41"/>
                  <a:gd name="T8" fmla="*/ 44 w 44"/>
                  <a:gd name="T9" fmla="*/ 0 h 41"/>
                </a:gdLst>
                <a:ahLst/>
                <a:cxnLst>
                  <a:cxn ang="0">
                    <a:pos x="T0" y="T1"/>
                  </a:cxn>
                  <a:cxn ang="0">
                    <a:pos x="T2" y="T3"/>
                  </a:cxn>
                  <a:cxn ang="0">
                    <a:pos x="T4" y="T5"/>
                  </a:cxn>
                  <a:cxn ang="0">
                    <a:pos x="T6" y="T7"/>
                  </a:cxn>
                  <a:cxn ang="0">
                    <a:pos x="T8" y="T9"/>
                  </a:cxn>
                </a:cxnLst>
                <a:rect l="0" t="0" r="r" b="b"/>
                <a:pathLst>
                  <a:path w="44" h="41">
                    <a:moveTo>
                      <a:pt x="44" y="0"/>
                    </a:moveTo>
                    <a:cubicBezTo>
                      <a:pt x="43" y="23"/>
                      <a:pt x="24" y="41"/>
                      <a:pt x="1" y="41"/>
                    </a:cubicBezTo>
                    <a:cubicBezTo>
                      <a:pt x="0" y="41"/>
                      <a:pt x="0" y="41"/>
                      <a:pt x="0" y="41"/>
                    </a:cubicBezTo>
                    <a:cubicBezTo>
                      <a:pt x="0" y="41"/>
                      <a:pt x="1" y="41"/>
                      <a:pt x="1" y="41"/>
                    </a:cubicBezTo>
                    <a:cubicBezTo>
                      <a:pt x="24" y="41"/>
                      <a:pt x="43" y="23"/>
                      <a:pt x="44"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3" name="Freeform 104">
                <a:extLst>
                  <a:ext uri="{FF2B5EF4-FFF2-40B4-BE49-F238E27FC236}">
                    <a16:creationId xmlns:a16="http://schemas.microsoft.com/office/drawing/2014/main" id="{1F000CC2-0F60-B142-AFD7-1E6891AC87E1}"/>
                  </a:ext>
                </a:extLst>
              </p:cNvPr>
              <p:cNvSpPr>
                <a:spLocks/>
              </p:cNvSpPr>
              <p:nvPr/>
            </p:nvSpPr>
            <p:spPr bwMode="auto">
              <a:xfrm>
                <a:off x="3575" y="2530"/>
                <a:ext cx="207" cy="205"/>
              </a:xfrm>
              <a:custGeom>
                <a:avLst/>
                <a:gdLst>
                  <a:gd name="T0" fmla="*/ 44 w 87"/>
                  <a:gd name="T1" fmla="*/ 0 h 86"/>
                  <a:gd name="T2" fmla="*/ 0 w 87"/>
                  <a:gd name="T3" fmla="*/ 0 h 86"/>
                  <a:gd name="T4" fmla="*/ 0 w 87"/>
                  <a:gd name="T5" fmla="*/ 43 h 86"/>
                  <a:gd name="T6" fmla="*/ 43 w 87"/>
                  <a:gd name="T7" fmla="*/ 86 h 86"/>
                  <a:gd name="T8" fmla="*/ 44 w 87"/>
                  <a:gd name="T9" fmla="*/ 86 h 86"/>
                  <a:gd name="T10" fmla="*/ 87 w 87"/>
                  <a:gd name="T11" fmla="*/ 45 h 86"/>
                  <a:gd name="T12" fmla="*/ 87 w 87"/>
                  <a:gd name="T13" fmla="*/ 43 h 86"/>
                  <a:gd name="T14" fmla="*/ 44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44" y="0"/>
                    </a:moveTo>
                    <a:cubicBezTo>
                      <a:pt x="0" y="0"/>
                      <a:pt x="0" y="0"/>
                      <a:pt x="0" y="0"/>
                    </a:cubicBezTo>
                    <a:cubicBezTo>
                      <a:pt x="0" y="43"/>
                      <a:pt x="0" y="43"/>
                      <a:pt x="0" y="43"/>
                    </a:cubicBezTo>
                    <a:cubicBezTo>
                      <a:pt x="0" y="67"/>
                      <a:pt x="20" y="86"/>
                      <a:pt x="43" y="86"/>
                    </a:cubicBezTo>
                    <a:cubicBezTo>
                      <a:pt x="44" y="86"/>
                      <a:pt x="44" y="86"/>
                      <a:pt x="44" y="86"/>
                    </a:cubicBezTo>
                    <a:cubicBezTo>
                      <a:pt x="67" y="86"/>
                      <a:pt x="86" y="68"/>
                      <a:pt x="87" y="45"/>
                    </a:cubicBezTo>
                    <a:cubicBezTo>
                      <a:pt x="87" y="44"/>
                      <a:pt x="87" y="44"/>
                      <a:pt x="87" y="43"/>
                    </a:cubicBezTo>
                    <a:cubicBezTo>
                      <a:pt x="87" y="20"/>
                      <a:pt x="67" y="0"/>
                      <a:pt x="44"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4" name="Freeform 105">
                <a:extLst>
                  <a:ext uri="{FF2B5EF4-FFF2-40B4-BE49-F238E27FC236}">
                    <a16:creationId xmlns:a16="http://schemas.microsoft.com/office/drawing/2014/main" id="{EB700A68-1690-8F41-8F46-A8A994F2C4A9}"/>
                  </a:ext>
                </a:extLst>
              </p:cNvPr>
              <p:cNvSpPr>
                <a:spLocks/>
              </p:cNvSpPr>
              <p:nvPr/>
            </p:nvSpPr>
            <p:spPr bwMode="auto">
              <a:xfrm>
                <a:off x="2996" y="1353"/>
                <a:ext cx="204" cy="778"/>
              </a:xfrm>
              <a:custGeom>
                <a:avLst/>
                <a:gdLst>
                  <a:gd name="T0" fmla="*/ 43 w 86"/>
                  <a:gd name="T1" fmla="*/ 0 h 328"/>
                  <a:gd name="T2" fmla="*/ 0 w 86"/>
                  <a:gd name="T3" fmla="*/ 43 h 328"/>
                  <a:gd name="T4" fmla="*/ 0 w 86"/>
                  <a:gd name="T5" fmla="*/ 285 h 328"/>
                  <a:gd name="T6" fmla="*/ 43 w 86"/>
                  <a:gd name="T7" fmla="*/ 328 h 328"/>
                  <a:gd name="T8" fmla="*/ 86 w 86"/>
                  <a:gd name="T9" fmla="*/ 285 h 328"/>
                  <a:gd name="T10" fmla="*/ 86 w 86"/>
                  <a:gd name="T11" fmla="*/ 43 h 328"/>
                  <a:gd name="T12" fmla="*/ 43 w 86"/>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86" h="328">
                    <a:moveTo>
                      <a:pt x="43" y="0"/>
                    </a:moveTo>
                    <a:cubicBezTo>
                      <a:pt x="19" y="0"/>
                      <a:pt x="0" y="19"/>
                      <a:pt x="0" y="43"/>
                    </a:cubicBezTo>
                    <a:cubicBezTo>
                      <a:pt x="0" y="285"/>
                      <a:pt x="0" y="285"/>
                      <a:pt x="0" y="285"/>
                    </a:cubicBezTo>
                    <a:cubicBezTo>
                      <a:pt x="43" y="328"/>
                      <a:pt x="43" y="328"/>
                      <a:pt x="43" y="328"/>
                    </a:cubicBezTo>
                    <a:cubicBezTo>
                      <a:pt x="86" y="285"/>
                      <a:pt x="86" y="285"/>
                      <a:pt x="86" y="285"/>
                    </a:cubicBezTo>
                    <a:cubicBezTo>
                      <a:pt x="86" y="43"/>
                      <a:pt x="86" y="43"/>
                      <a:pt x="86" y="43"/>
                    </a:cubicBezTo>
                    <a:cubicBezTo>
                      <a:pt x="86" y="19"/>
                      <a:pt x="67" y="0"/>
                      <a:pt x="43"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5" name="Freeform 106">
                <a:extLst>
                  <a:ext uri="{FF2B5EF4-FFF2-40B4-BE49-F238E27FC236}">
                    <a16:creationId xmlns:a16="http://schemas.microsoft.com/office/drawing/2014/main" id="{F78C3C0F-D38C-374F-9378-E04C8635FDDA}"/>
                  </a:ext>
                </a:extLst>
              </p:cNvPr>
              <p:cNvSpPr>
                <a:spLocks noEditPoints="1"/>
              </p:cNvSpPr>
              <p:nvPr/>
            </p:nvSpPr>
            <p:spPr bwMode="auto">
              <a:xfrm>
                <a:off x="2652" y="1861"/>
                <a:ext cx="522" cy="520"/>
              </a:xfrm>
              <a:custGeom>
                <a:avLst/>
                <a:gdLst>
                  <a:gd name="T0" fmla="*/ 220 w 220"/>
                  <a:gd name="T1" fmla="*/ 205 h 219"/>
                  <a:gd name="T2" fmla="*/ 219 w 220"/>
                  <a:gd name="T3" fmla="*/ 205 h 219"/>
                  <a:gd name="T4" fmla="*/ 218 w 220"/>
                  <a:gd name="T5" fmla="*/ 206 h 219"/>
                  <a:gd name="T6" fmla="*/ 206 w 220"/>
                  <a:gd name="T7" fmla="*/ 215 h 219"/>
                  <a:gd name="T8" fmla="*/ 196 w 220"/>
                  <a:gd name="T9" fmla="*/ 218 h 219"/>
                  <a:gd name="T10" fmla="*/ 188 w 220"/>
                  <a:gd name="T11" fmla="*/ 219 h 219"/>
                  <a:gd name="T12" fmla="*/ 188 w 220"/>
                  <a:gd name="T13" fmla="*/ 219 h 219"/>
                  <a:gd name="T14" fmla="*/ 188 w 220"/>
                  <a:gd name="T15" fmla="*/ 219 h 219"/>
                  <a:gd name="T16" fmla="*/ 188 w 220"/>
                  <a:gd name="T17" fmla="*/ 219 h 219"/>
                  <a:gd name="T18" fmla="*/ 188 w 220"/>
                  <a:gd name="T19" fmla="*/ 219 h 219"/>
                  <a:gd name="T20" fmla="*/ 218 w 220"/>
                  <a:gd name="T21" fmla="*/ 206 h 219"/>
                  <a:gd name="T22" fmla="*/ 220 w 220"/>
                  <a:gd name="T23" fmla="*/ 205 h 219"/>
                  <a:gd name="T24" fmla="*/ 4 w 220"/>
                  <a:gd name="T25" fmla="*/ 49 h 219"/>
                  <a:gd name="T26" fmla="*/ 12 w 220"/>
                  <a:gd name="T27" fmla="*/ 61 h 219"/>
                  <a:gd name="T28" fmla="*/ 156 w 220"/>
                  <a:gd name="T29" fmla="*/ 205 h 219"/>
                  <a:gd name="T30" fmla="*/ 156 w 220"/>
                  <a:gd name="T31" fmla="*/ 205 h 219"/>
                  <a:gd name="T32" fmla="*/ 12 w 220"/>
                  <a:gd name="T33" fmla="*/ 61 h 219"/>
                  <a:gd name="T34" fmla="*/ 4 w 220"/>
                  <a:gd name="T35" fmla="*/ 49 h 219"/>
                  <a:gd name="T36" fmla="*/ 12 w 220"/>
                  <a:gd name="T37" fmla="*/ 0 h 219"/>
                  <a:gd name="T38" fmla="*/ 12 w 220"/>
                  <a:gd name="T39" fmla="*/ 0 h 219"/>
                  <a:gd name="T40" fmla="*/ 0 w 220"/>
                  <a:gd name="T41" fmla="*/ 30 h 219"/>
                  <a:gd name="T42" fmla="*/ 12 w 220"/>
                  <a:gd name="T43" fmla="*/ 0 h 219"/>
                  <a:gd name="T44" fmla="*/ 12 w 220"/>
                  <a:gd name="T45" fmla="*/ 0 h 219"/>
                  <a:gd name="T46" fmla="*/ 74 w 220"/>
                  <a:gd name="T47" fmla="*/ 0 h 219"/>
                  <a:gd name="T48" fmla="*/ 74 w 220"/>
                  <a:gd name="T49" fmla="*/ 0 h 219"/>
                  <a:gd name="T50" fmla="*/ 145 w 220"/>
                  <a:gd name="T51" fmla="*/ 71 h 219"/>
                  <a:gd name="T52" fmla="*/ 74 w 220"/>
                  <a:gd name="T53" fmla="*/ 0 h 219"/>
                  <a:gd name="T54" fmla="*/ 74 w 220"/>
                  <a:gd name="T5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 h="219">
                    <a:moveTo>
                      <a:pt x="220" y="205"/>
                    </a:moveTo>
                    <a:cubicBezTo>
                      <a:pt x="219" y="205"/>
                      <a:pt x="219" y="205"/>
                      <a:pt x="219" y="205"/>
                    </a:cubicBezTo>
                    <a:cubicBezTo>
                      <a:pt x="218" y="206"/>
                      <a:pt x="218" y="206"/>
                      <a:pt x="218" y="206"/>
                    </a:cubicBezTo>
                    <a:cubicBezTo>
                      <a:pt x="215" y="210"/>
                      <a:pt x="210" y="213"/>
                      <a:pt x="206" y="215"/>
                    </a:cubicBezTo>
                    <a:cubicBezTo>
                      <a:pt x="202" y="216"/>
                      <a:pt x="199" y="217"/>
                      <a:pt x="196" y="218"/>
                    </a:cubicBezTo>
                    <a:cubicBezTo>
                      <a:pt x="193" y="218"/>
                      <a:pt x="191" y="219"/>
                      <a:pt x="188" y="219"/>
                    </a:cubicBezTo>
                    <a:cubicBezTo>
                      <a:pt x="188" y="219"/>
                      <a:pt x="188" y="219"/>
                      <a:pt x="188" y="219"/>
                    </a:cubicBezTo>
                    <a:cubicBezTo>
                      <a:pt x="188" y="219"/>
                      <a:pt x="188" y="219"/>
                      <a:pt x="188" y="219"/>
                    </a:cubicBezTo>
                    <a:cubicBezTo>
                      <a:pt x="188" y="219"/>
                      <a:pt x="188" y="219"/>
                      <a:pt x="188" y="219"/>
                    </a:cubicBezTo>
                    <a:cubicBezTo>
                      <a:pt x="188" y="219"/>
                      <a:pt x="188" y="219"/>
                      <a:pt x="188" y="219"/>
                    </a:cubicBezTo>
                    <a:cubicBezTo>
                      <a:pt x="199" y="219"/>
                      <a:pt x="210" y="214"/>
                      <a:pt x="218" y="206"/>
                    </a:cubicBezTo>
                    <a:cubicBezTo>
                      <a:pt x="219" y="205"/>
                      <a:pt x="219" y="205"/>
                      <a:pt x="220" y="205"/>
                    </a:cubicBezTo>
                    <a:moveTo>
                      <a:pt x="4" y="49"/>
                    </a:moveTo>
                    <a:cubicBezTo>
                      <a:pt x="6" y="53"/>
                      <a:pt x="9" y="57"/>
                      <a:pt x="12" y="61"/>
                    </a:cubicBezTo>
                    <a:cubicBezTo>
                      <a:pt x="156" y="205"/>
                      <a:pt x="156" y="205"/>
                      <a:pt x="156" y="205"/>
                    </a:cubicBezTo>
                    <a:cubicBezTo>
                      <a:pt x="156" y="205"/>
                      <a:pt x="156" y="205"/>
                      <a:pt x="156" y="205"/>
                    </a:cubicBezTo>
                    <a:cubicBezTo>
                      <a:pt x="12" y="61"/>
                      <a:pt x="12" y="61"/>
                      <a:pt x="12" y="61"/>
                    </a:cubicBezTo>
                    <a:cubicBezTo>
                      <a:pt x="9" y="57"/>
                      <a:pt x="6" y="53"/>
                      <a:pt x="4" y="49"/>
                    </a:cubicBezTo>
                    <a:moveTo>
                      <a:pt x="12" y="0"/>
                    </a:moveTo>
                    <a:cubicBezTo>
                      <a:pt x="12" y="0"/>
                      <a:pt x="12" y="0"/>
                      <a:pt x="12" y="0"/>
                    </a:cubicBezTo>
                    <a:cubicBezTo>
                      <a:pt x="4" y="8"/>
                      <a:pt x="0" y="19"/>
                      <a:pt x="0" y="30"/>
                    </a:cubicBezTo>
                    <a:cubicBezTo>
                      <a:pt x="0" y="19"/>
                      <a:pt x="4" y="8"/>
                      <a:pt x="12" y="0"/>
                    </a:cubicBezTo>
                    <a:cubicBezTo>
                      <a:pt x="12" y="0"/>
                      <a:pt x="12" y="0"/>
                      <a:pt x="12" y="0"/>
                    </a:cubicBezTo>
                    <a:moveTo>
                      <a:pt x="74" y="0"/>
                    </a:moveTo>
                    <a:cubicBezTo>
                      <a:pt x="74" y="0"/>
                      <a:pt x="74" y="0"/>
                      <a:pt x="74" y="0"/>
                    </a:cubicBezTo>
                    <a:cubicBezTo>
                      <a:pt x="145" y="71"/>
                      <a:pt x="145" y="71"/>
                      <a:pt x="145" y="71"/>
                    </a:cubicBezTo>
                    <a:cubicBezTo>
                      <a:pt x="74" y="0"/>
                      <a:pt x="74" y="0"/>
                      <a:pt x="74" y="0"/>
                    </a:cubicBezTo>
                    <a:cubicBezTo>
                      <a:pt x="74" y="0"/>
                      <a:pt x="74" y="0"/>
                      <a:pt x="74"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6" name="Freeform 108">
                <a:extLst>
                  <a:ext uri="{FF2B5EF4-FFF2-40B4-BE49-F238E27FC236}">
                    <a16:creationId xmlns:a16="http://schemas.microsoft.com/office/drawing/2014/main" id="{211EE277-A5CB-F04C-86E6-0452E21EB79A}"/>
                  </a:ext>
                </a:extLst>
              </p:cNvPr>
              <p:cNvSpPr>
                <a:spLocks noEditPoints="1"/>
              </p:cNvSpPr>
              <p:nvPr/>
            </p:nvSpPr>
            <p:spPr bwMode="auto">
              <a:xfrm>
                <a:off x="3098" y="2378"/>
                <a:ext cx="19" cy="3"/>
              </a:xfrm>
              <a:custGeom>
                <a:avLst/>
                <a:gdLst>
                  <a:gd name="T0" fmla="*/ 0 w 8"/>
                  <a:gd name="T1" fmla="*/ 1 h 1"/>
                  <a:gd name="T2" fmla="*/ 0 w 8"/>
                  <a:gd name="T3" fmla="*/ 1 h 1"/>
                  <a:gd name="T4" fmla="*/ 0 w 8"/>
                  <a:gd name="T5" fmla="*/ 1 h 1"/>
                  <a:gd name="T6" fmla="*/ 8 w 8"/>
                  <a:gd name="T7" fmla="*/ 0 h 1"/>
                  <a:gd name="T8" fmla="*/ 0 w 8"/>
                  <a:gd name="T9" fmla="*/ 1 h 1"/>
                  <a:gd name="T10" fmla="*/ 8 w 8"/>
                  <a:gd name="T11" fmla="*/ 0 h 1"/>
                </a:gdLst>
                <a:ahLst/>
                <a:cxnLst>
                  <a:cxn ang="0">
                    <a:pos x="T0" y="T1"/>
                  </a:cxn>
                  <a:cxn ang="0">
                    <a:pos x="T2" y="T3"/>
                  </a:cxn>
                  <a:cxn ang="0">
                    <a:pos x="T4" y="T5"/>
                  </a:cxn>
                  <a:cxn ang="0">
                    <a:pos x="T6" y="T7"/>
                  </a:cxn>
                  <a:cxn ang="0">
                    <a:pos x="T8" y="T9"/>
                  </a:cxn>
                  <a:cxn ang="0">
                    <a:pos x="T10" y="T11"/>
                  </a:cxn>
                </a:cxnLst>
                <a:rect l="0" t="0" r="r" b="b"/>
                <a:pathLst>
                  <a:path w="8" h="1">
                    <a:moveTo>
                      <a:pt x="0" y="1"/>
                    </a:moveTo>
                    <a:cubicBezTo>
                      <a:pt x="0" y="1"/>
                      <a:pt x="0" y="1"/>
                      <a:pt x="0" y="1"/>
                    </a:cubicBezTo>
                    <a:cubicBezTo>
                      <a:pt x="0" y="1"/>
                      <a:pt x="0" y="1"/>
                      <a:pt x="0" y="1"/>
                    </a:cubicBezTo>
                    <a:moveTo>
                      <a:pt x="8" y="0"/>
                    </a:moveTo>
                    <a:cubicBezTo>
                      <a:pt x="5" y="0"/>
                      <a:pt x="3" y="1"/>
                      <a:pt x="0" y="1"/>
                    </a:cubicBezTo>
                    <a:cubicBezTo>
                      <a:pt x="3" y="1"/>
                      <a:pt x="5" y="0"/>
                      <a:pt x="8"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7" name="Freeform 109">
                <a:extLst>
                  <a:ext uri="{FF2B5EF4-FFF2-40B4-BE49-F238E27FC236}">
                    <a16:creationId xmlns:a16="http://schemas.microsoft.com/office/drawing/2014/main" id="{27E8F336-94AC-DE4B-BBA9-36867A2657B5}"/>
                  </a:ext>
                </a:extLst>
              </p:cNvPr>
              <p:cNvSpPr>
                <a:spLocks/>
              </p:cNvSpPr>
              <p:nvPr/>
            </p:nvSpPr>
            <p:spPr bwMode="auto">
              <a:xfrm>
                <a:off x="2996" y="2029"/>
                <a:ext cx="102" cy="247"/>
              </a:xfrm>
              <a:custGeom>
                <a:avLst/>
                <a:gdLst>
                  <a:gd name="T0" fmla="*/ 0 w 43"/>
                  <a:gd name="T1" fmla="*/ 0 h 104"/>
                  <a:gd name="T2" fmla="*/ 0 w 43"/>
                  <a:gd name="T3" fmla="*/ 104 h 104"/>
                  <a:gd name="T4" fmla="*/ 0 w 43"/>
                  <a:gd name="T5" fmla="*/ 104 h 104"/>
                  <a:gd name="T6" fmla="*/ 12 w 43"/>
                  <a:gd name="T7" fmla="*/ 74 h 104"/>
                  <a:gd name="T8" fmla="*/ 43 w 43"/>
                  <a:gd name="T9" fmla="*/ 43 h 104"/>
                  <a:gd name="T10" fmla="*/ 0 w 43"/>
                  <a:gd name="T11" fmla="*/ 0 h 104"/>
                </a:gdLst>
                <a:ahLst/>
                <a:cxnLst>
                  <a:cxn ang="0">
                    <a:pos x="T0" y="T1"/>
                  </a:cxn>
                  <a:cxn ang="0">
                    <a:pos x="T2" y="T3"/>
                  </a:cxn>
                  <a:cxn ang="0">
                    <a:pos x="T4" y="T5"/>
                  </a:cxn>
                  <a:cxn ang="0">
                    <a:pos x="T6" y="T7"/>
                  </a:cxn>
                  <a:cxn ang="0">
                    <a:pos x="T8" y="T9"/>
                  </a:cxn>
                  <a:cxn ang="0">
                    <a:pos x="T10" y="T11"/>
                  </a:cxn>
                </a:cxnLst>
                <a:rect l="0" t="0" r="r" b="b"/>
                <a:pathLst>
                  <a:path w="43" h="104">
                    <a:moveTo>
                      <a:pt x="0" y="0"/>
                    </a:moveTo>
                    <a:cubicBezTo>
                      <a:pt x="0" y="104"/>
                      <a:pt x="0" y="104"/>
                      <a:pt x="0" y="104"/>
                    </a:cubicBezTo>
                    <a:cubicBezTo>
                      <a:pt x="0" y="104"/>
                      <a:pt x="0" y="104"/>
                      <a:pt x="0" y="104"/>
                    </a:cubicBezTo>
                    <a:cubicBezTo>
                      <a:pt x="0" y="93"/>
                      <a:pt x="4" y="82"/>
                      <a:pt x="12" y="74"/>
                    </a:cubicBezTo>
                    <a:cubicBezTo>
                      <a:pt x="43" y="43"/>
                      <a:pt x="43" y="43"/>
                      <a:pt x="43" y="43"/>
                    </a:cubicBezTo>
                    <a:cubicBezTo>
                      <a:pt x="0" y="0"/>
                      <a:pt x="0" y="0"/>
                      <a:pt x="0"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8" name="Freeform 110">
                <a:extLst>
                  <a:ext uri="{FF2B5EF4-FFF2-40B4-BE49-F238E27FC236}">
                    <a16:creationId xmlns:a16="http://schemas.microsoft.com/office/drawing/2014/main" id="{877946EE-8061-C24F-842B-EA6C7A416A96}"/>
                  </a:ext>
                </a:extLst>
              </p:cNvPr>
              <p:cNvSpPr>
                <a:spLocks noEditPoints="1"/>
              </p:cNvSpPr>
              <p:nvPr/>
            </p:nvSpPr>
            <p:spPr bwMode="auto">
              <a:xfrm>
                <a:off x="3022" y="1861"/>
                <a:ext cx="522" cy="520"/>
              </a:xfrm>
              <a:custGeom>
                <a:avLst/>
                <a:gdLst>
                  <a:gd name="T0" fmla="*/ 2 w 220"/>
                  <a:gd name="T1" fmla="*/ 206 h 219"/>
                  <a:gd name="T2" fmla="*/ 32 w 220"/>
                  <a:gd name="T3" fmla="*/ 219 h 219"/>
                  <a:gd name="T4" fmla="*/ 32 w 220"/>
                  <a:gd name="T5" fmla="*/ 219 h 219"/>
                  <a:gd name="T6" fmla="*/ 20 w 220"/>
                  <a:gd name="T7" fmla="*/ 217 h 219"/>
                  <a:gd name="T8" fmla="*/ 2 w 220"/>
                  <a:gd name="T9" fmla="*/ 206 h 219"/>
                  <a:gd name="T10" fmla="*/ 2 w 220"/>
                  <a:gd name="T11" fmla="*/ 206 h 219"/>
                  <a:gd name="T12" fmla="*/ 2 w 220"/>
                  <a:gd name="T13" fmla="*/ 206 h 219"/>
                  <a:gd name="T14" fmla="*/ 2 w 220"/>
                  <a:gd name="T15" fmla="*/ 206 h 219"/>
                  <a:gd name="T16" fmla="*/ 1 w 220"/>
                  <a:gd name="T17" fmla="*/ 206 h 219"/>
                  <a:gd name="T18" fmla="*/ 1 w 220"/>
                  <a:gd name="T19" fmla="*/ 206 h 219"/>
                  <a:gd name="T20" fmla="*/ 1 w 220"/>
                  <a:gd name="T21" fmla="*/ 206 h 219"/>
                  <a:gd name="T22" fmla="*/ 1 w 220"/>
                  <a:gd name="T23" fmla="*/ 206 h 219"/>
                  <a:gd name="T24" fmla="*/ 1 w 220"/>
                  <a:gd name="T25" fmla="*/ 206 h 219"/>
                  <a:gd name="T26" fmla="*/ 1 w 220"/>
                  <a:gd name="T27" fmla="*/ 206 h 219"/>
                  <a:gd name="T28" fmla="*/ 0 w 220"/>
                  <a:gd name="T29" fmla="*/ 205 h 219"/>
                  <a:gd name="T30" fmla="*/ 1 w 220"/>
                  <a:gd name="T31" fmla="*/ 206 h 219"/>
                  <a:gd name="T32" fmla="*/ 1 w 220"/>
                  <a:gd name="T33" fmla="*/ 206 h 219"/>
                  <a:gd name="T34" fmla="*/ 1 w 220"/>
                  <a:gd name="T35" fmla="*/ 206 h 219"/>
                  <a:gd name="T36" fmla="*/ 1 w 220"/>
                  <a:gd name="T37" fmla="*/ 206 h 219"/>
                  <a:gd name="T38" fmla="*/ 1 w 220"/>
                  <a:gd name="T39" fmla="*/ 205 h 219"/>
                  <a:gd name="T40" fmla="*/ 0 w 220"/>
                  <a:gd name="T41" fmla="*/ 205 h 219"/>
                  <a:gd name="T42" fmla="*/ 216 w 220"/>
                  <a:gd name="T43" fmla="*/ 49 h 219"/>
                  <a:gd name="T44" fmla="*/ 207 w 220"/>
                  <a:gd name="T45" fmla="*/ 61 h 219"/>
                  <a:gd name="T46" fmla="*/ 135 w 220"/>
                  <a:gd name="T47" fmla="*/ 133 h 219"/>
                  <a:gd name="T48" fmla="*/ 207 w 220"/>
                  <a:gd name="T49" fmla="*/ 61 h 219"/>
                  <a:gd name="T50" fmla="*/ 216 w 220"/>
                  <a:gd name="T51" fmla="*/ 49 h 219"/>
                  <a:gd name="T52" fmla="*/ 146 w 220"/>
                  <a:gd name="T53" fmla="*/ 0 h 219"/>
                  <a:gd name="T54" fmla="*/ 146 w 220"/>
                  <a:gd name="T55" fmla="*/ 0 h 219"/>
                  <a:gd name="T56" fmla="*/ 75 w 220"/>
                  <a:gd name="T57" fmla="*/ 71 h 219"/>
                  <a:gd name="T58" fmla="*/ 75 w 220"/>
                  <a:gd name="T59" fmla="*/ 71 h 219"/>
                  <a:gd name="T60" fmla="*/ 146 w 220"/>
                  <a:gd name="T61" fmla="*/ 0 h 219"/>
                  <a:gd name="T62" fmla="*/ 146 w 220"/>
                  <a:gd name="T63" fmla="*/ 0 h 219"/>
                  <a:gd name="T64" fmla="*/ 207 w 220"/>
                  <a:gd name="T65" fmla="*/ 0 h 219"/>
                  <a:gd name="T66" fmla="*/ 207 w 220"/>
                  <a:gd name="T67" fmla="*/ 0 h 219"/>
                  <a:gd name="T68" fmla="*/ 220 w 220"/>
                  <a:gd name="T69" fmla="*/ 30 h 219"/>
                  <a:gd name="T70" fmla="*/ 207 w 220"/>
                  <a:gd name="T71" fmla="*/ 0 h 219"/>
                  <a:gd name="T72" fmla="*/ 207 w 220"/>
                  <a:gd name="T7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19">
                    <a:moveTo>
                      <a:pt x="2" y="206"/>
                    </a:moveTo>
                    <a:cubicBezTo>
                      <a:pt x="10" y="214"/>
                      <a:pt x="21" y="219"/>
                      <a:pt x="32" y="219"/>
                    </a:cubicBezTo>
                    <a:cubicBezTo>
                      <a:pt x="32" y="219"/>
                      <a:pt x="32" y="219"/>
                      <a:pt x="32" y="219"/>
                    </a:cubicBezTo>
                    <a:cubicBezTo>
                      <a:pt x="28" y="219"/>
                      <a:pt x="24" y="218"/>
                      <a:pt x="20" y="217"/>
                    </a:cubicBezTo>
                    <a:cubicBezTo>
                      <a:pt x="14" y="215"/>
                      <a:pt x="7" y="212"/>
                      <a:pt x="2" y="206"/>
                    </a:cubicBezTo>
                    <a:moveTo>
                      <a:pt x="2" y="206"/>
                    </a:moveTo>
                    <a:cubicBezTo>
                      <a:pt x="2" y="206"/>
                      <a:pt x="2" y="206"/>
                      <a:pt x="2" y="206"/>
                    </a:cubicBezTo>
                    <a:cubicBezTo>
                      <a:pt x="2" y="206"/>
                      <a:pt x="2" y="206"/>
                      <a:pt x="2" y="206"/>
                    </a:cubicBezTo>
                    <a:moveTo>
                      <a:pt x="1" y="206"/>
                    </a:moveTo>
                    <a:cubicBezTo>
                      <a:pt x="1" y="206"/>
                      <a:pt x="1" y="206"/>
                      <a:pt x="1" y="206"/>
                    </a:cubicBezTo>
                    <a:cubicBezTo>
                      <a:pt x="1" y="206"/>
                      <a:pt x="1" y="206"/>
                      <a:pt x="1" y="206"/>
                    </a:cubicBezTo>
                    <a:moveTo>
                      <a:pt x="1" y="206"/>
                    </a:moveTo>
                    <a:cubicBezTo>
                      <a:pt x="1" y="206"/>
                      <a:pt x="1" y="206"/>
                      <a:pt x="1" y="206"/>
                    </a:cubicBezTo>
                    <a:cubicBezTo>
                      <a:pt x="1" y="206"/>
                      <a:pt x="1" y="206"/>
                      <a:pt x="1" y="206"/>
                    </a:cubicBezTo>
                    <a:moveTo>
                      <a:pt x="0" y="205"/>
                    </a:moveTo>
                    <a:cubicBezTo>
                      <a:pt x="0" y="205"/>
                      <a:pt x="1" y="205"/>
                      <a:pt x="1" y="206"/>
                    </a:cubicBezTo>
                    <a:cubicBezTo>
                      <a:pt x="1" y="206"/>
                      <a:pt x="1" y="206"/>
                      <a:pt x="1" y="206"/>
                    </a:cubicBezTo>
                    <a:cubicBezTo>
                      <a:pt x="1" y="206"/>
                      <a:pt x="1" y="206"/>
                      <a:pt x="1" y="206"/>
                    </a:cubicBezTo>
                    <a:cubicBezTo>
                      <a:pt x="1" y="206"/>
                      <a:pt x="1" y="206"/>
                      <a:pt x="1" y="206"/>
                    </a:cubicBezTo>
                    <a:cubicBezTo>
                      <a:pt x="1" y="205"/>
                      <a:pt x="1" y="205"/>
                      <a:pt x="1" y="205"/>
                    </a:cubicBezTo>
                    <a:cubicBezTo>
                      <a:pt x="0" y="205"/>
                      <a:pt x="0" y="205"/>
                      <a:pt x="0" y="205"/>
                    </a:cubicBezTo>
                    <a:moveTo>
                      <a:pt x="216" y="49"/>
                    </a:moveTo>
                    <a:cubicBezTo>
                      <a:pt x="214" y="53"/>
                      <a:pt x="211" y="57"/>
                      <a:pt x="207" y="61"/>
                    </a:cubicBezTo>
                    <a:cubicBezTo>
                      <a:pt x="135" y="133"/>
                      <a:pt x="135" y="133"/>
                      <a:pt x="135" y="133"/>
                    </a:cubicBezTo>
                    <a:cubicBezTo>
                      <a:pt x="207" y="61"/>
                      <a:pt x="207" y="61"/>
                      <a:pt x="207" y="61"/>
                    </a:cubicBezTo>
                    <a:cubicBezTo>
                      <a:pt x="211" y="57"/>
                      <a:pt x="214" y="53"/>
                      <a:pt x="216" y="49"/>
                    </a:cubicBezTo>
                    <a:moveTo>
                      <a:pt x="146" y="0"/>
                    </a:moveTo>
                    <a:cubicBezTo>
                      <a:pt x="146" y="0"/>
                      <a:pt x="146" y="0"/>
                      <a:pt x="146" y="0"/>
                    </a:cubicBezTo>
                    <a:cubicBezTo>
                      <a:pt x="75" y="71"/>
                      <a:pt x="75" y="71"/>
                      <a:pt x="75" y="71"/>
                    </a:cubicBezTo>
                    <a:cubicBezTo>
                      <a:pt x="75" y="71"/>
                      <a:pt x="75" y="71"/>
                      <a:pt x="75" y="71"/>
                    </a:cubicBezTo>
                    <a:cubicBezTo>
                      <a:pt x="146" y="0"/>
                      <a:pt x="146" y="0"/>
                      <a:pt x="146" y="0"/>
                    </a:cubicBezTo>
                    <a:cubicBezTo>
                      <a:pt x="146" y="0"/>
                      <a:pt x="146" y="0"/>
                      <a:pt x="146" y="0"/>
                    </a:cubicBezTo>
                    <a:moveTo>
                      <a:pt x="207" y="0"/>
                    </a:moveTo>
                    <a:cubicBezTo>
                      <a:pt x="207" y="0"/>
                      <a:pt x="207" y="0"/>
                      <a:pt x="207" y="0"/>
                    </a:cubicBezTo>
                    <a:cubicBezTo>
                      <a:pt x="216" y="8"/>
                      <a:pt x="220" y="19"/>
                      <a:pt x="220" y="30"/>
                    </a:cubicBezTo>
                    <a:cubicBezTo>
                      <a:pt x="220" y="19"/>
                      <a:pt x="216" y="8"/>
                      <a:pt x="207" y="0"/>
                    </a:cubicBezTo>
                    <a:cubicBezTo>
                      <a:pt x="207" y="0"/>
                      <a:pt x="207" y="0"/>
                      <a:pt x="207"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69" name="Freeform 111">
                <a:extLst>
                  <a:ext uri="{FF2B5EF4-FFF2-40B4-BE49-F238E27FC236}">
                    <a16:creationId xmlns:a16="http://schemas.microsoft.com/office/drawing/2014/main" id="{2F1BAB9A-8BD5-2842-BB03-D79BCB343976}"/>
                  </a:ext>
                </a:extLst>
              </p:cNvPr>
              <p:cNvSpPr>
                <a:spLocks noEditPoints="1"/>
              </p:cNvSpPr>
              <p:nvPr/>
            </p:nvSpPr>
            <p:spPr bwMode="auto">
              <a:xfrm>
                <a:off x="3024" y="1830"/>
                <a:ext cx="520" cy="546"/>
              </a:xfrm>
              <a:custGeom>
                <a:avLst/>
                <a:gdLst>
                  <a:gd name="T0" fmla="*/ 0 w 219"/>
                  <a:gd name="T1" fmla="*/ 218 h 230"/>
                  <a:gd name="T2" fmla="*/ 0 w 219"/>
                  <a:gd name="T3" fmla="*/ 218 h 230"/>
                  <a:gd name="T4" fmla="*/ 0 w 219"/>
                  <a:gd name="T5" fmla="*/ 219 h 230"/>
                  <a:gd name="T6" fmla="*/ 0 w 219"/>
                  <a:gd name="T7" fmla="*/ 219 h 230"/>
                  <a:gd name="T8" fmla="*/ 0 w 219"/>
                  <a:gd name="T9" fmla="*/ 219 h 230"/>
                  <a:gd name="T10" fmla="*/ 0 w 219"/>
                  <a:gd name="T11" fmla="*/ 219 h 230"/>
                  <a:gd name="T12" fmla="*/ 0 w 219"/>
                  <a:gd name="T13" fmla="*/ 219 h 230"/>
                  <a:gd name="T14" fmla="*/ 0 w 219"/>
                  <a:gd name="T15" fmla="*/ 219 h 230"/>
                  <a:gd name="T16" fmla="*/ 1 w 219"/>
                  <a:gd name="T17" fmla="*/ 219 h 230"/>
                  <a:gd name="T18" fmla="*/ 1 w 219"/>
                  <a:gd name="T19" fmla="*/ 219 h 230"/>
                  <a:gd name="T20" fmla="*/ 1 w 219"/>
                  <a:gd name="T21" fmla="*/ 219 h 230"/>
                  <a:gd name="T22" fmla="*/ 19 w 219"/>
                  <a:gd name="T23" fmla="*/ 230 h 230"/>
                  <a:gd name="T24" fmla="*/ 0 w 219"/>
                  <a:gd name="T25" fmla="*/ 219 h 230"/>
                  <a:gd name="T26" fmla="*/ 0 w 219"/>
                  <a:gd name="T27" fmla="*/ 218 h 230"/>
                  <a:gd name="T28" fmla="*/ 176 w 219"/>
                  <a:gd name="T29" fmla="*/ 0 h 230"/>
                  <a:gd name="T30" fmla="*/ 145 w 219"/>
                  <a:gd name="T31" fmla="*/ 13 h 230"/>
                  <a:gd name="T32" fmla="*/ 145 w 219"/>
                  <a:gd name="T33" fmla="*/ 13 h 230"/>
                  <a:gd name="T34" fmla="*/ 74 w 219"/>
                  <a:gd name="T35" fmla="*/ 84 h 230"/>
                  <a:gd name="T36" fmla="*/ 74 w 219"/>
                  <a:gd name="T37" fmla="*/ 188 h 230"/>
                  <a:gd name="T38" fmla="*/ 72 w 219"/>
                  <a:gd name="T39" fmla="*/ 202 h 230"/>
                  <a:gd name="T40" fmla="*/ 63 w 219"/>
                  <a:gd name="T41" fmla="*/ 218 h 230"/>
                  <a:gd name="T42" fmla="*/ 134 w 219"/>
                  <a:gd name="T43" fmla="*/ 146 h 230"/>
                  <a:gd name="T44" fmla="*/ 206 w 219"/>
                  <a:gd name="T45" fmla="*/ 74 h 230"/>
                  <a:gd name="T46" fmla="*/ 215 w 219"/>
                  <a:gd name="T47" fmla="*/ 62 h 230"/>
                  <a:gd name="T48" fmla="*/ 219 w 219"/>
                  <a:gd name="T49" fmla="*/ 43 h 230"/>
                  <a:gd name="T50" fmla="*/ 206 w 219"/>
                  <a:gd name="T51" fmla="*/ 13 h 230"/>
                  <a:gd name="T52" fmla="*/ 206 w 219"/>
                  <a:gd name="T53" fmla="*/ 13 h 230"/>
                  <a:gd name="T54" fmla="*/ 176 w 219"/>
                  <a:gd name="T5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30">
                    <a:moveTo>
                      <a:pt x="0" y="218"/>
                    </a:moveTo>
                    <a:cubicBezTo>
                      <a:pt x="0" y="218"/>
                      <a:pt x="0" y="218"/>
                      <a:pt x="0" y="218"/>
                    </a:cubicBezTo>
                    <a:cubicBezTo>
                      <a:pt x="0" y="219"/>
                      <a:pt x="0" y="219"/>
                      <a:pt x="0" y="219"/>
                    </a:cubicBezTo>
                    <a:cubicBezTo>
                      <a:pt x="0" y="219"/>
                      <a:pt x="0" y="219"/>
                      <a:pt x="0" y="219"/>
                    </a:cubicBezTo>
                    <a:cubicBezTo>
                      <a:pt x="0" y="219"/>
                      <a:pt x="0" y="219"/>
                      <a:pt x="0" y="219"/>
                    </a:cubicBezTo>
                    <a:cubicBezTo>
                      <a:pt x="0" y="219"/>
                      <a:pt x="0" y="219"/>
                      <a:pt x="0" y="219"/>
                    </a:cubicBezTo>
                    <a:cubicBezTo>
                      <a:pt x="0" y="219"/>
                      <a:pt x="0" y="219"/>
                      <a:pt x="0" y="219"/>
                    </a:cubicBezTo>
                    <a:cubicBezTo>
                      <a:pt x="0" y="219"/>
                      <a:pt x="0" y="219"/>
                      <a:pt x="0" y="219"/>
                    </a:cubicBezTo>
                    <a:cubicBezTo>
                      <a:pt x="0" y="219"/>
                      <a:pt x="1" y="219"/>
                      <a:pt x="1" y="219"/>
                    </a:cubicBezTo>
                    <a:cubicBezTo>
                      <a:pt x="1" y="219"/>
                      <a:pt x="1" y="219"/>
                      <a:pt x="1" y="219"/>
                    </a:cubicBezTo>
                    <a:cubicBezTo>
                      <a:pt x="1" y="219"/>
                      <a:pt x="1" y="219"/>
                      <a:pt x="1" y="219"/>
                    </a:cubicBezTo>
                    <a:cubicBezTo>
                      <a:pt x="6" y="225"/>
                      <a:pt x="13" y="228"/>
                      <a:pt x="19" y="230"/>
                    </a:cubicBezTo>
                    <a:cubicBezTo>
                      <a:pt x="12" y="228"/>
                      <a:pt x="6" y="224"/>
                      <a:pt x="0" y="219"/>
                    </a:cubicBezTo>
                    <a:cubicBezTo>
                      <a:pt x="0" y="218"/>
                      <a:pt x="0" y="218"/>
                      <a:pt x="0" y="218"/>
                    </a:cubicBezTo>
                    <a:moveTo>
                      <a:pt x="176" y="0"/>
                    </a:moveTo>
                    <a:cubicBezTo>
                      <a:pt x="165" y="0"/>
                      <a:pt x="154" y="4"/>
                      <a:pt x="145" y="13"/>
                    </a:cubicBezTo>
                    <a:cubicBezTo>
                      <a:pt x="145" y="13"/>
                      <a:pt x="145" y="13"/>
                      <a:pt x="145" y="13"/>
                    </a:cubicBezTo>
                    <a:cubicBezTo>
                      <a:pt x="74" y="84"/>
                      <a:pt x="74" y="84"/>
                      <a:pt x="74" y="84"/>
                    </a:cubicBezTo>
                    <a:cubicBezTo>
                      <a:pt x="74" y="188"/>
                      <a:pt x="74" y="188"/>
                      <a:pt x="74" y="188"/>
                    </a:cubicBezTo>
                    <a:cubicBezTo>
                      <a:pt x="74" y="193"/>
                      <a:pt x="73" y="198"/>
                      <a:pt x="72" y="202"/>
                    </a:cubicBezTo>
                    <a:cubicBezTo>
                      <a:pt x="70" y="208"/>
                      <a:pt x="67" y="213"/>
                      <a:pt x="63" y="218"/>
                    </a:cubicBezTo>
                    <a:cubicBezTo>
                      <a:pt x="134" y="146"/>
                      <a:pt x="134" y="146"/>
                      <a:pt x="134" y="146"/>
                    </a:cubicBezTo>
                    <a:cubicBezTo>
                      <a:pt x="206" y="74"/>
                      <a:pt x="206" y="74"/>
                      <a:pt x="206" y="74"/>
                    </a:cubicBezTo>
                    <a:cubicBezTo>
                      <a:pt x="210" y="70"/>
                      <a:pt x="213" y="66"/>
                      <a:pt x="215" y="62"/>
                    </a:cubicBezTo>
                    <a:cubicBezTo>
                      <a:pt x="217" y="56"/>
                      <a:pt x="219" y="50"/>
                      <a:pt x="219" y="43"/>
                    </a:cubicBezTo>
                    <a:cubicBezTo>
                      <a:pt x="219" y="32"/>
                      <a:pt x="215" y="21"/>
                      <a:pt x="206" y="13"/>
                    </a:cubicBezTo>
                    <a:cubicBezTo>
                      <a:pt x="206" y="13"/>
                      <a:pt x="206" y="13"/>
                      <a:pt x="206" y="13"/>
                    </a:cubicBezTo>
                    <a:cubicBezTo>
                      <a:pt x="198" y="4"/>
                      <a:pt x="187" y="0"/>
                      <a:pt x="176"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0" name="Freeform 112">
                <a:extLst>
                  <a:ext uri="{FF2B5EF4-FFF2-40B4-BE49-F238E27FC236}">
                    <a16:creationId xmlns:a16="http://schemas.microsoft.com/office/drawing/2014/main" id="{A9308840-9C56-A844-86F2-9FC6FC080BB2}"/>
                  </a:ext>
                </a:extLst>
              </p:cNvPr>
              <p:cNvSpPr>
                <a:spLocks/>
              </p:cNvSpPr>
              <p:nvPr/>
            </p:nvSpPr>
            <p:spPr bwMode="auto">
              <a:xfrm>
                <a:off x="3098" y="2029"/>
                <a:ext cx="109" cy="281"/>
              </a:xfrm>
              <a:custGeom>
                <a:avLst/>
                <a:gdLst>
                  <a:gd name="T0" fmla="*/ 43 w 46"/>
                  <a:gd name="T1" fmla="*/ 0 h 118"/>
                  <a:gd name="T2" fmla="*/ 0 w 46"/>
                  <a:gd name="T3" fmla="*/ 43 h 118"/>
                  <a:gd name="T4" fmla="*/ 30 w 46"/>
                  <a:gd name="T5" fmla="*/ 74 h 118"/>
                  <a:gd name="T6" fmla="*/ 41 w 46"/>
                  <a:gd name="T7" fmla="*/ 118 h 118"/>
                  <a:gd name="T8" fmla="*/ 43 w 46"/>
                  <a:gd name="T9" fmla="*/ 104 h 118"/>
                  <a:gd name="T10" fmla="*/ 43 w 46"/>
                  <a:gd name="T11" fmla="*/ 0 h 118"/>
                </a:gdLst>
                <a:ahLst/>
                <a:cxnLst>
                  <a:cxn ang="0">
                    <a:pos x="T0" y="T1"/>
                  </a:cxn>
                  <a:cxn ang="0">
                    <a:pos x="T2" y="T3"/>
                  </a:cxn>
                  <a:cxn ang="0">
                    <a:pos x="T4" y="T5"/>
                  </a:cxn>
                  <a:cxn ang="0">
                    <a:pos x="T6" y="T7"/>
                  </a:cxn>
                  <a:cxn ang="0">
                    <a:pos x="T8" y="T9"/>
                  </a:cxn>
                  <a:cxn ang="0">
                    <a:pos x="T10" y="T11"/>
                  </a:cxn>
                </a:cxnLst>
                <a:rect l="0" t="0" r="r" b="b"/>
                <a:pathLst>
                  <a:path w="46" h="118">
                    <a:moveTo>
                      <a:pt x="43" y="0"/>
                    </a:moveTo>
                    <a:cubicBezTo>
                      <a:pt x="0" y="43"/>
                      <a:pt x="0" y="43"/>
                      <a:pt x="0" y="43"/>
                    </a:cubicBezTo>
                    <a:cubicBezTo>
                      <a:pt x="30" y="74"/>
                      <a:pt x="30" y="74"/>
                      <a:pt x="30" y="74"/>
                    </a:cubicBezTo>
                    <a:cubicBezTo>
                      <a:pt x="42" y="86"/>
                      <a:pt x="46" y="103"/>
                      <a:pt x="41" y="118"/>
                    </a:cubicBezTo>
                    <a:cubicBezTo>
                      <a:pt x="42" y="114"/>
                      <a:pt x="43" y="109"/>
                      <a:pt x="43" y="104"/>
                    </a:cubicBezTo>
                    <a:cubicBezTo>
                      <a:pt x="43" y="0"/>
                      <a:pt x="43" y="0"/>
                      <a:pt x="43"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1" name="Freeform 113">
                <a:extLst>
                  <a:ext uri="{FF2B5EF4-FFF2-40B4-BE49-F238E27FC236}">
                    <a16:creationId xmlns:a16="http://schemas.microsoft.com/office/drawing/2014/main" id="{CDE6F777-7BD5-AA4B-AF74-89CDB34CB2E7}"/>
                  </a:ext>
                </a:extLst>
              </p:cNvPr>
              <p:cNvSpPr>
                <a:spLocks noEditPoints="1"/>
              </p:cNvSpPr>
              <p:nvPr/>
            </p:nvSpPr>
            <p:spPr bwMode="auto">
              <a:xfrm>
                <a:off x="3022" y="2348"/>
                <a:ext cx="119" cy="33"/>
              </a:xfrm>
              <a:custGeom>
                <a:avLst/>
                <a:gdLst>
                  <a:gd name="T0" fmla="*/ 32 w 50"/>
                  <a:gd name="T1" fmla="*/ 14 h 14"/>
                  <a:gd name="T2" fmla="*/ 32 w 50"/>
                  <a:gd name="T3" fmla="*/ 14 h 14"/>
                  <a:gd name="T4" fmla="*/ 32 w 50"/>
                  <a:gd name="T5" fmla="*/ 14 h 14"/>
                  <a:gd name="T6" fmla="*/ 20 w 50"/>
                  <a:gd name="T7" fmla="*/ 12 h 14"/>
                  <a:gd name="T8" fmla="*/ 32 w 50"/>
                  <a:gd name="T9" fmla="*/ 14 h 14"/>
                  <a:gd name="T10" fmla="*/ 32 w 50"/>
                  <a:gd name="T11" fmla="*/ 14 h 14"/>
                  <a:gd name="T12" fmla="*/ 32 w 50"/>
                  <a:gd name="T13" fmla="*/ 14 h 14"/>
                  <a:gd name="T14" fmla="*/ 25 w 50"/>
                  <a:gd name="T15" fmla="*/ 13 h 14"/>
                  <a:gd name="T16" fmla="*/ 20 w 50"/>
                  <a:gd name="T17" fmla="*/ 12 h 14"/>
                  <a:gd name="T18" fmla="*/ 50 w 50"/>
                  <a:gd name="T19" fmla="*/ 10 h 14"/>
                  <a:gd name="T20" fmla="*/ 45 w 50"/>
                  <a:gd name="T21" fmla="*/ 12 h 14"/>
                  <a:gd name="T22" fmla="*/ 40 w 50"/>
                  <a:gd name="T23" fmla="*/ 13 h 14"/>
                  <a:gd name="T24" fmla="*/ 50 w 50"/>
                  <a:gd name="T25" fmla="*/ 10 h 14"/>
                  <a:gd name="T26" fmla="*/ 0 w 50"/>
                  <a:gd name="T27" fmla="*/ 0 h 14"/>
                  <a:gd name="T28" fmla="*/ 0 w 50"/>
                  <a:gd name="T29" fmla="*/ 0 h 14"/>
                  <a:gd name="T30" fmla="*/ 1 w 50"/>
                  <a:gd name="T31" fmla="*/ 0 h 14"/>
                  <a:gd name="T32" fmla="*/ 0 w 50"/>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14">
                    <a:moveTo>
                      <a:pt x="32" y="14"/>
                    </a:moveTo>
                    <a:cubicBezTo>
                      <a:pt x="32" y="14"/>
                      <a:pt x="32" y="14"/>
                      <a:pt x="32" y="14"/>
                    </a:cubicBezTo>
                    <a:cubicBezTo>
                      <a:pt x="32" y="14"/>
                      <a:pt x="32" y="14"/>
                      <a:pt x="32" y="14"/>
                    </a:cubicBezTo>
                    <a:moveTo>
                      <a:pt x="20" y="12"/>
                    </a:moveTo>
                    <a:cubicBezTo>
                      <a:pt x="24" y="13"/>
                      <a:pt x="28" y="14"/>
                      <a:pt x="32" y="14"/>
                    </a:cubicBezTo>
                    <a:cubicBezTo>
                      <a:pt x="32" y="14"/>
                      <a:pt x="32" y="14"/>
                      <a:pt x="32" y="14"/>
                    </a:cubicBezTo>
                    <a:cubicBezTo>
                      <a:pt x="32" y="14"/>
                      <a:pt x="32" y="14"/>
                      <a:pt x="32" y="14"/>
                    </a:cubicBezTo>
                    <a:cubicBezTo>
                      <a:pt x="29" y="14"/>
                      <a:pt x="27" y="13"/>
                      <a:pt x="25" y="13"/>
                    </a:cubicBezTo>
                    <a:cubicBezTo>
                      <a:pt x="23" y="13"/>
                      <a:pt x="22" y="12"/>
                      <a:pt x="20" y="12"/>
                    </a:cubicBezTo>
                    <a:moveTo>
                      <a:pt x="50" y="10"/>
                    </a:moveTo>
                    <a:cubicBezTo>
                      <a:pt x="48" y="10"/>
                      <a:pt x="47" y="11"/>
                      <a:pt x="45" y="12"/>
                    </a:cubicBezTo>
                    <a:cubicBezTo>
                      <a:pt x="43" y="12"/>
                      <a:pt x="41" y="12"/>
                      <a:pt x="40" y="13"/>
                    </a:cubicBezTo>
                    <a:cubicBezTo>
                      <a:pt x="43" y="12"/>
                      <a:pt x="46" y="11"/>
                      <a:pt x="50" y="10"/>
                    </a:cubicBezTo>
                    <a:moveTo>
                      <a:pt x="0" y="0"/>
                    </a:moveTo>
                    <a:cubicBezTo>
                      <a:pt x="0" y="0"/>
                      <a:pt x="0" y="0"/>
                      <a:pt x="0" y="0"/>
                    </a:cubicBezTo>
                    <a:cubicBezTo>
                      <a:pt x="1" y="0"/>
                      <a:pt x="1" y="0"/>
                      <a:pt x="1" y="0"/>
                    </a:cubicBezTo>
                    <a:cubicBezTo>
                      <a:pt x="0" y="0"/>
                      <a:pt x="0" y="0"/>
                      <a:pt x="0"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2" name="Freeform 114">
                <a:extLst>
                  <a:ext uri="{FF2B5EF4-FFF2-40B4-BE49-F238E27FC236}">
                    <a16:creationId xmlns:a16="http://schemas.microsoft.com/office/drawing/2014/main" id="{443B72FC-D1BA-E14C-B5F7-1B73EBE73A50}"/>
                  </a:ext>
                </a:extLst>
              </p:cNvPr>
              <p:cNvSpPr>
                <a:spLocks noEditPoints="1"/>
              </p:cNvSpPr>
              <p:nvPr/>
            </p:nvSpPr>
            <p:spPr bwMode="auto">
              <a:xfrm>
                <a:off x="2996" y="2276"/>
                <a:ext cx="199" cy="102"/>
              </a:xfrm>
              <a:custGeom>
                <a:avLst/>
                <a:gdLst>
                  <a:gd name="T0" fmla="*/ 84 w 84"/>
                  <a:gd name="T1" fmla="*/ 14 h 43"/>
                  <a:gd name="T2" fmla="*/ 56 w 84"/>
                  <a:gd name="T3" fmla="*/ 42 h 43"/>
                  <a:gd name="T4" fmla="*/ 61 w 84"/>
                  <a:gd name="T5" fmla="*/ 40 h 43"/>
                  <a:gd name="T6" fmla="*/ 73 w 84"/>
                  <a:gd name="T7" fmla="*/ 31 h 43"/>
                  <a:gd name="T8" fmla="*/ 75 w 84"/>
                  <a:gd name="T9" fmla="*/ 30 h 43"/>
                  <a:gd name="T10" fmla="*/ 84 w 84"/>
                  <a:gd name="T11" fmla="*/ 14 h 43"/>
                  <a:gd name="T12" fmla="*/ 0 w 84"/>
                  <a:gd name="T13" fmla="*/ 0 h 43"/>
                  <a:gd name="T14" fmla="*/ 11 w 84"/>
                  <a:gd name="T15" fmla="*/ 30 h 43"/>
                  <a:gd name="T16" fmla="*/ 12 w 84"/>
                  <a:gd name="T17" fmla="*/ 30 h 43"/>
                  <a:gd name="T18" fmla="*/ 12 w 84"/>
                  <a:gd name="T19" fmla="*/ 31 h 43"/>
                  <a:gd name="T20" fmla="*/ 31 w 84"/>
                  <a:gd name="T21" fmla="*/ 42 h 43"/>
                  <a:gd name="T22" fmla="*/ 36 w 84"/>
                  <a:gd name="T23" fmla="*/ 43 h 43"/>
                  <a:gd name="T24" fmla="*/ 0 w 84"/>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3">
                    <a:moveTo>
                      <a:pt x="84" y="14"/>
                    </a:moveTo>
                    <a:cubicBezTo>
                      <a:pt x="79" y="27"/>
                      <a:pt x="69" y="37"/>
                      <a:pt x="56" y="42"/>
                    </a:cubicBezTo>
                    <a:cubicBezTo>
                      <a:pt x="58" y="41"/>
                      <a:pt x="59" y="40"/>
                      <a:pt x="61" y="40"/>
                    </a:cubicBezTo>
                    <a:cubicBezTo>
                      <a:pt x="65" y="38"/>
                      <a:pt x="70" y="35"/>
                      <a:pt x="73" y="31"/>
                    </a:cubicBezTo>
                    <a:cubicBezTo>
                      <a:pt x="75" y="30"/>
                      <a:pt x="75" y="30"/>
                      <a:pt x="75" y="30"/>
                    </a:cubicBezTo>
                    <a:cubicBezTo>
                      <a:pt x="79" y="25"/>
                      <a:pt x="82" y="20"/>
                      <a:pt x="84" y="14"/>
                    </a:cubicBezTo>
                    <a:moveTo>
                      <a:pt x="0" y="0"/>
                    </a:moveTo>
                    <a:cubicBezTo>
                      <a:pt x="0" y="11"/>
                      <a:pt x="3" y="21"/>
                      <a:pt x="11" y="30"/>
                    </a:cubicBezTo>
                    <a:cubicBezTo>
                      <a:pt x="12" y="30"/>
                      <a:pt x="12" y="30"/>
                      <a:pt x="12" y="30"/>
                    </a:cubicBezTo>
                    <a:cubicBezTo>
                      <a:pt x="12" y="31"/>
                      <a:pt x="12" y="31"/>
                      <a:pt x="12" y="31"/>
                    </a:cubicBezTo>
                    <a:cubicBezTo>
                      <a:pt x="18" y="36"/>
                      <a:pt x="24" y="40"/>
                      <a:pt x="31" y="42"/>
                    </a:cubicBezTo>
                    <a:cubicBezTo>
                      <a:pt x="33" y="42"/>
                      <a:pt x="34" y="43"/>
                      <a:pt x="36" y="43"/>
                    </a:cubicBezTo>
                    <a:cubicBezTo>
                      <a:pt x="15" y="40"/>
                      <a:pt x="0" y="22"/>
                      <a:pt x="0"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3" name="Freeform 115">
                <a:extLst>
                  <a:ext uri="{FF2B5EF4-FFF2-40B4-BE49-F238E27FC236}">
                    <a16:creationId xmlns:a16="http://schemas.microsoft.com/office/drawing/2014/main" id="{D37AB353-8128-2C4E-966E-33209C8F65AF}"/>
                  </a:ext>
                </a:extLst>
              </p:cNvPr>
              <p:cNvSpPr>
                <a:spLocks/>
              </p:cNvSpPr>
              <p:nvPr/>
            </p:nvSpPr>
            <p:spPr bwMode="auto">
              <a:xfrm>
                <a:off x="3081" y="2376"/>
                <a:ext cx="48" cy="5"/>
              </a:xfrm>
              <a:custGeom>
                <a:avLst/>
                <a:gdLst>
                  <a:gd name="T0" fmla="*/ 20 w 20"/>
                  <a:gd name="T1" fmla="*/ 0 h 2"/>
                  <a:gd name="T2" fmla="*/ 16 w 20"/>
                  <a:gd name="T3" fmla="*/ 1 h 2"/>
                  <a:gd name="T4" fmla="*/ 15 w 20"/>
                  <a:gd name="T5" fmla="*/ 1 h 2"/>
                  <a:gd name="T6" fmla="*/ 12 w 20"/>
                  <a:gd name="T7" fmla="*/ 1 h 2"/>
                  <a:gd name="T8" fmla="*/ 11 w 20"/>
                  <a:gd name="T9" fmla="*/ 1 h 2"/>
                  <a:gd name="T10" fmla="*/ 7 w 20"/>
                  <a:gd name="T11" fmla="*/ 2 h 2"/>
                  <a:gd name="T12" fmla="*/ 2 w 20"/>
                  <a:gd name="T13" fmla="*/ 1 h 2"/>
                  <a:gd name="T14" fmla="*/ 2 w 20"/>
                  <a:gd name="T15" fmla="*/ 1 h 2"/>
                  <a:gd name="T16" fmla="*/ 0 w 20"/>
                  <a:gd name="T17" fmla="*/ 1 h 2"/>
                  <a:gd name="T18" fmla="*/ 7 w 20"/>
                  <a:gd name="T19" fmla="*/ 2 h 2"/>
                  <a:gd name="T20" fmla="*/ 7 w 20"/>
                  <a:gd name="T21" fmla="*/ 2 h 2"/>
                  <a:gd name="T22" fmla="*/ 7 w 20"/>
                  <a:gd name="T23" fmla="*/ 2 h 2"/>
                  <a:gd name="T24" fmla="*/ 7 w 20"/>
                  <a:gd name="T25" fmla="*/ 2 h 2"/>
                  <a:gd name="T26" fmla="*/ 15 w 20"/>
                  <a:gd name="T27" fmla="*/ 1 h 2"/>
                  <a:gd name="T28" fmla="*/ 20 w 20"/>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
                    <a:moveTo>
                      <a:pt x="20" y="0"/>
                    </a:moveTo>
                    <a:cubicBezTo>
                      <a:pt x="19" y="0"/>
                      <a:pt x="17" y="0"/>
                      <a:pt x="16" y="1"/>
                    </a:cubicBezTo>
                    <a:cubicBezTo>
                      <a:pt x="15" y="1"/>
                      <a:pt x="15" y="1"/>
                      <a:pt x="15" y="1"/>
                    </a:cubicBezTo>
                    <a:cubicBezTo>
                      <a:pt x="14" y="1"/>
                      <a:pt x="13" y="1"/>
                      <a:pt x="12" y="1"/>
                    </a:cubicBezTo>
                    <a:cubicBezTo>
                      <a:pt x="11" y="1"/>
                      <a:pt x="11" y="1"/>
                      <a:pt x="11" y="1"/>
                    </a:cubicBezTo>
                    <a:cubicBezTo>
                      <a:pt x="10" y="1"/>
                      <a:pt x="8" y="2"/>
                      <a:pt x="7" y="2"/>
                    </a:cubicBezTo>
                    <a:cubicBezTo>
                      <a:pt x="5" y="2"/>
                      <a:pt x="4" y="1"/>
                      <a:pt x="2" y="1"/>
                    </a:cubicBezTo>
                    <a:cubicBezTo>
                      <a:pt x="2" y="1"/>
                      <a:pt x="2" y="1"/>
                      <a:pt x="2" y="1"/>
                    </a:cubicBezTo>
                    <a:cubicBezTo>
                      <a:pt x="1" y="1"/>
                      <a:pt x="1" y="1"/>
                      <a:pt x="0" y="1"/>
                    </a:cubicBezTo>
                    <a:cubicBezTo>
                      <a:pt x="2" y="1"/>
                      <a:pt x="4" y="2"/>
                      <a:pt x="7" y="2"/>
                    </a:cubicBezTo>
                    <a:cubicBezTo>
                      <a:pt x="7" y="2"/>
                      <a:pt x="7" y="2"/>
                      <a:pt x="7" y="2"/>
                    </a:cubicBezTo>
                    <a:cubicBezTo>
                      <a:pt x="7" y="2"/>
                      <a:pt x="7" y="2"/>
                      <a:pt x="7" y="2"/>
                    </a:cubicBezTo>
                    <a:cubicBezTo>
                      <a:pt x="7" y="2"/>
                      <a:pt x="7" y="2"/>
                      <a:pt x="7" y="2"/>
                    </a:cubicBezTo>
                    <a:cubicBezTo>
                      <a:pt x="10" y="2"/>
                      <a:pt x="12" y="1"/>
                      <a:pt x="15" y="1"/>
                    </a:cubicBezTo>
                    <a:cubicBezTo>
                      <a:pt x="16" y="0"/>
                      <a:pt x="18" y="0"/>
                      <a:pt x="20" y="0"/>
                    </a:cubicBezTo>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sp>
            <p:nvSpPr>
              <p:cNvPr id="274" name="Freeform 116">
                <a:extLst>
                  <a:ext uri="{FF2B5EF4-FFF2-40B4-BE49-F238E27FC236}">
                    <a16:creationId xmlns:a16="http://schemas.microsoft.com/office/drawing/2014/main" id="{83959FBA-FE5D-6E48-AA77-ED5E248758BA}"/>
                  </a:ext>
                </a:extLst>
              </p:cNvPr>
              <p:cNvSpPr>
                <a:spLocks/>
              </p:cNvSpPr>
              <p:nvPr/>
            </p:nvSpPr>
            <p:spPr bwMode="auto">
              <a:xfrm>
                <a:off x="2996" y="2131"/>
                <a:ext cx="211" cy="250"/>
              </a:xfrm>
              <a:custGeom>
                <a:avLst/>
                <a:gdLst>
                  <a:gd name="T0" fmla="*/ 43 w 89"/>
                  <a:gd name="T1" fmla="*/ 0 h 105"/>
                  <a:gd name="T2" fmla="*/ 12 w 89"/>
                  <a:gd name="T3" fmla="*/ 31 h 105"/>
                  <a:gd name="T4" fmla="*/ 0 w 89"/>
                  <a:gd name="T5" fmla="*/ 61 h 105"/>
                  <a:gd name="T6" fmla="*/ 36 w 89"/>
                  <a:gd name="T7" fmla="*/ 104 h 105"/>
                  <a:gd name="T8" fmla="*/ 38 w 89"/>
                  <a:gd name="T9" fmla="*/ 104 h 105"/>
                  <a:gd name="T10" fmla="*/ 38 w 89"/>
                  <a:gd name="T11" fmla="*/ 104 h 105"/>
                  <a:gd name="T12" fmla="*/ 43 w 89"/>
                  <a:gd name="T13" fmla="*/ 105 h 105"/>
                  <a:gd name="T14" fmla="*/ 47 w 89"/>
                  <a:gd name="T15" fmla="*/ 104 h 105"/>
                  <a:gd name="T16" fmla="*/ 48 w 89"/>
                  <a:gd name="T17" fmla="*/ 104 h 105"/>
                  <a:gd name="T18" fmla="*/ 51 w 89"/>
                  <a:gd name="T19" fmla="*/ 104 h 105"/>
                  <a:gd name="T20" fmla="*/ 52 w 89"/>
                  <a:gd name="T21" fmla="*/ 104 h 105"/>
                  <a:gd name="T22" fmla="*/ 56 w 89"/>
                  <a:gd name="T23" fmla="*/ 103 h 105"/>
                  <a:gd name="T24" fmla="*/ 84 w 89"/>
                  <a:gd name="T25" fmla="*/ 75 h 105"/>
                  <a:gd name="T26" fmla="*/ 73 w 89"/>
                  <a:gd name="T27" fmla="*/ 31 h 105"/>
                  <a:gd name="T28" fmla="*/ 43 w 89"/>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05">
                    <a:moveTo>
                      <a:pt x="43" y="0"/>
                    </a:moveTo>
                    <a:cubicBezTo>
                      <a:pt x="12" y="31"/>
                      <a:pt x="12" y="31"/>
                      <a:pt x="12" y="31"/>
                    </a:cubicBezTo>
                    <a:cubicBezTo>
                      <a:pt x="4" y="39"/>
                      <a:pt x="0" y="50"/>
                      <a:pt x="0" y="61"/>
                    </a:cubicBezTo>
                    <a:cubicBezTo>
                      <a:pt x="0" y="83"/>
                      <a:pt x="15" y="101"/>
                      <a:pt x="36" y="104"/>
                    </a:cubicBezTo>
                    <a:cubicBezTo>
                      <a:pt x="37" y="104"/>
                      <a:pt x="37" y="104"/>
                      <a:pt x="38" y="104"/>
                    </a:cubicBezTo>
                    <a:cubicBezTo>
                      <a:pt x="38" y="104"/>
                      <a:pt x="38" y="104"/>
                      <a:pt x="38" y="104"/>
                    </a:cubicBezTo>
                    <a:cubicBezTo>
                      <a:pt x="40" y="104"/>
                      <a:pt x="41" y="105"/>
                      <a:pt x="43" y="105"/>
                    </a:cubicBezTo>
                    <a:cubicBezTo>
                      <a:pt x="44" y="105"/>
                      <a:pt x="46" y="104"/>
                      <a:pt x="47" y="104"/>
                    </a:cubicBezTo>
                    <a:cubicBezTo>
                      <a:pt x="48" y="104"/>
                      <a:pt x="48" y="104"/>
                      <a:pt x="48" y="104"/>
                    </a:cubicBezTo>
                    <a:cubicBezTo>
                      <a:pt x="49" y="104"/>
                      <a:pt x="50" y="104"/>
                      <a:pt x="51" y="104"/>
                    </a:cubicBezTo>
                    <a:cubicBezTo>
                      <a:pt x="52" y="104"/>
                      <a:pt x="52" y="104"/>
                      <a:pt x="52" y="104"/>
                    </a:cubicBezTo>
                    <a:cubicBezTo>
                      <a:pt x="53" y="103"/>
                      <a:pt x="55" y="103"/>
                      <a:pt x="56" y="103"/>
                    </a:cubicBezTo>
                    <a:cubicBezTo>
                      <a:pt x="69" y="98"/>
                      <a:pt x="79" y="88"/>
                      <a:pt x="84" y="75"/>
                    </a:cubicBezTo>
                    <a:cubicBezTo>
                      <a:pt x="89" y="60"/>
                      <a:pt x="85" y="43"/>
                      <a:pt x="73" y="31"/>
                    </a:cubicBezTo>
                    <a:cubicBezTo>
                      <a:pt x="43" y="0"/>
                      <a:pt x="43" y="0"/>
                      <a:pt x="43" y="0"/>
                    </a:cubicBezTo>
                  </a:path>
                </a:pathLst>
              </a:custGeom>
              <a:grpFill/>
              <a:ln w="3175">
                <a:noFill/>
                <a:round/>
                <a:headEnd/>
                <a:tailEnd/>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050"/>
                  </a:solidFill>
                  <a:effectLst/>
                  <a:uLnTx/>
                  <a:uFillTx/>
                  <a:latin typeface="Segoe UI"/>
                  <a:ea typeface="ＭＳ Ｐゴシック" charset="0"/>
                </a:endParaRPr>
              </a:p>
            </p:txBody>
          </p:sp>
        </p:grpSp>
      </p:grpSp>
      <p:sp>
        <p:nvSpPr>
          <p:cNvPr id="292" name="Rectangle 291">
            <a:extLst>
              <a:ext uri="{FF2B5EF4-FFF2-40B4-BE49-F238E27FC236}">
                <a16:creationId xmlns:a16="http://schemas.microsoft.com/office/drawing/2014/main" id="{D90950C6-8870-6045-A7D5-6C58F3339DAA}"/>
              </a:ext>
            </a:extLst>
          </p:cNvPr>
          <p:cNvSpPr/>
          <p:nvPr/>
        </p:nvSpPr>
        <p:spPr>
          <a:xfrm>
            <a:off x="7093848" y="2491434"/>
            <a:ext cx="1420233" cy="189472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grpSp>
        <p:nvGrpSpPr>
          <p:cNvPr id="293" name="Group 292">
            <a:extLst>
              <a:ext uri="{FF2B5EF4-FFF2-40B4-BE49-F238E27FC236}">
                <a16:creationId xmlns:a16="http://schemas.microsoft.com/office/drawing/2014/main" id="{4F615473-9C4C-FD4D-AA1E-9D795F14336E}"/>
              </a:ext>
            </a:extLst>
          </p:cNvPr>
          <p:cNvGrpSpPr/>
          <p:nvPr/>
        </p:nvGrpSpPr>
        <p:grpSpPr>
          <a:xfrm>
            <a:off x="7420287" y="2540583"/>
            <a:ext cx="694319" cy="694199"/>
            <a:chOff x="-1059656" y="3123195"/>
            <a:chExt cx="138983" cy="138959"/>
          </a:xfrm>
        </p:grpSpPr>
        <p:sp>
          <p:nvSpPr>
            <p:cNvPr id="294" name="Freeform 53">
              <a:extLst>
                <a:ext uri="{FF2B5EF4-FFF2-40B4-BE49-F238E27FC236}">
                  <a16:creationId xmlns:a16="http://schemas.microsoft.com/office/drawing/2014/main" id="{40D329E4-3F11-6C4B-94C5-23996DB3F0EE}"/>
                </a:ext>
              </a:extLst>
            </p:cNvPr>
            <p:cNvSpPr>
              <a:spLocks/>
            </p:cNvSpPr>
            <p:nvPr/>
          </p:nvSpPr>
          <p:spPr bwMode="auto">
            <a:xfrm>
              <a:off x="-1059647" y="3123195"/>
              <a:ext cx="138961" cy="138959"/>
            </a:xfrm>
            <a:prstGeom prst="ellipse">
              <a:avLst/>
            </a:prstGeom>
            <a:solidFill>
              <a:schemeClr val="accent1"/>
            </a:solidFill>
            <a:ln>
              <a:noFill/>
            </a:ln>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295" name="Freeform 139">
              <a:extLst>
                <a:ext uri="{FF2B5EF4-FFF2-40B4-BE49-F238E27FC236}">
                  <a16:creationId xmlns:a16="http://schemas.microsoft.com/office/drawing/2014/main" id="{7AFC9F88-1494-8948-BFBB-C87801477E80}"/>
                </a:ext>
              </a:extLst>
            </p:cNvPr>
            <p:cNvSpPr>
              <a:spLocks/>
            </p:cNvSpPr>
            <p:nvPr/>
          </p:nvSpPr>
          <p:spPr bwMode="auto">
            <a:xfrm>
              <a:off x="-990167" y="3140565"/>
              <a:ext cx="63279" cy="52108"/>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296" name="Freeform 140">
              <a:extLst>
                <a:ext uri="{FF2B5EF4-FFF2-40B4-BE49-F238E27FC236}">
                  <a16:creationId xmlns:a16="http://schemas.microsoft.com/office/drawing/2014/main" id="{D2E2A924-B645-C44C-8DC4-29EE66928FB9}"/>
                </a:ext>
              </a:extLst>
            </p:cNvPr>
            <p:cNvSpPr>
              <a:spLocks/>
            </p:cNvSpPr>
            <p:nvPr/>
          </p:nvSpPr>
          <p:spPr bwMode="auto">
            <a:xfrm>
              <a:off x="-1059656" y="3129391"/>
              <a:ext cx="69481" cy="112904"/>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297" name="Freeform 141">
              <a:extLst>
                <a:ext uri="{FF2B5EF4-FFF2-40B4-BE49-F238E27FC236}">
                  <a16:creationId xmlns:a16="http://schemas.microsoft.com/office/drawing/2014/main" id="{008A967D-C565-3E43-8A6A-ECAF2C87E552}"/>
                </a:ext>
              </a:extLst>
            </p:cNvPr>
            <p:cNvSpPr>
              <a:spLocks/>
            </p:cNvSpPr>
            <p:nvPr/>
          </p:nvSpPr>
          <p:spPr bwMode="auto">
            <a:xfrm>
              <a:off x="-990175" y="3166610"/>
              <a:ext cx="69481" cy="26055"/>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rgbClr val="FFFFFF">
                <a:lumMod val="95000"/>
              </a:srgbClr>
            </a:solidFill>
            <a:ln>
              <a:noFill/>
            </a:ln>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298" name="Freeform 143">
              <a:extLst>
                <a:ext uri="{FF2B5EF4-FFF2-40B4-BE49-F238E27FC236}">
                  <a16:creationId xmlns:a16="http://schemas.microsoft.com/office/drawing/2014/main" id="{D329870E-60C4-4F4D-B27A-ADA7A24616A6}"/>
                </a:ext>
              </a:extLst>
            </p:cNvPr>
            <p:cNvSpPr>
              <a:spLocks/>
            </p:cNvSpPr>
            <p:nvPr/>
          </p:nvSpPr>
          <p:spPr bwMode="auto">
            <a:xfrm>
              <a:off x="-1022412" y="3192673"/>
              <a:ext cx="101739" cy="69479"/>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rgbClr val="FFFFFF">
                <a:lumMod val="50000"/>
              </a:srgbClr>
            </a:solidFill>
            <a:ln>
              <a:noFill/>
            </a:ln>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sp>
        <p:nvSpPr>
          <p:cNvPr id="299" name="Rectangle 298">
            <a:extLst>
              <a:ext uri="{FF2B5EF4-FFF2-40B4-BE49-F238E27FC236}">
                <a16:creationId xmlns:a16="http://schemas.microsoft.com/office/drawing/2014/main" id="{84D76BA6-FF3F-ED49-8789-AA7D1DE9D748}"/>
              </a:ext>
            </a:extLst>
          </p:cNvPr>
          <p:cNvSpPr/>
          <p:nvPr/>
        </p:nvSpPr>
        <p:spPr>
          <a:xfrm rot="5400000">
            <a:off x="7780091" y="3266394"/>
            <a:ext cx="159575" cy="78991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00" name="Rectangle 299">
            <a:extLst>
              <a:ext uri="{FF2B5EF4-FFF2-40B4-BE49-F238E27FC236}">
                <a16:creationId xmlns:a16="http://schemas.microsoft.com/office/drawing/2014/main" id="{FB107CA7-9447-0B45-A36F-AB8A01B7B8F0}"/>
              </a:ext>
            </a:extLst>
          </p:cNvPr>
          <p:cNvSpPr/>
          <p:nvPr/>
        </p:nvSpPr>
        <p:spPr>
          <a:xfrm rot="5400000">
            <a:off x="7636179" y="3643731"/>
            <a:ext cx="137389" cy="47990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01" name="Rectangle 300">
            <a:extLst>
              <a:ext uri="{FF2B5EF4-FFF2-40B4-BE49-F238E27FC236}">
                <a16:creationId xmlns:a16="http://schemas.microsoft.com/office/drawing/2014/main" id="{ACD6926C-5DE3-A24D-B66E-1BE00F04B2FD}"/>
              </a:ext>
            </a:extLst>
          </p:cNvPr>
          <p:cNvSpPr/>
          <p:nvPr/>
        </p:nvSpPr>
        <p:spPr>
          <a:xfrm rot="5400000">
            <a:off x="7636179" y="3854971"/>
            <a:ext cx="137389" cy="479909"/>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02" name="Rectangle 301">
            <a:extLst>
              <a:ext uri="{FF2B5EF4-FFF2-40B4-BE49-F238E27FC236}">
                <a16:creationId xmlns:a16="http://schemas.microsoft.com/office/drawing/2014/main" id="{4386E603-931F-264A-93D7-F0B99D42FCB8}"/>
              </a:ext>
            </a:extLst>
          </p:cNvPr>
          <p:cNvSpPr/>
          <p:nvPr/>
        </p:nvSpPr>
        <p:spPr>
          <a:xfrm>
            <a:off x="8526808" y="2491434"/>
            <a:ext cx="1420233" cy="189472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03" name="Rectangle 302">
            <a:extLst>
              <a:ext uri="{FF2B5EF4-FFF2-40B4-BE49-F238E27FC236}">
                <a16:creationId xmlns:a16="http://schemas.microsoft.com/office/drawing/2014/main" id="{7939E079-1E5E-3545-BC8E-7E017F22006E}"/>
              </a:ext>
            </a:extLst>
          </p:cNvPr>
          <p:cNvSpPr/>
          <p:nvPr/>
        </p:nvSpPr>
        <p:spPr>
          <a:xfrm>
            <a:off x="9959769" y="2491434"/>
            <a:ext cx="1420233" cy="189472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grpSp>
        <p:nvGrpSpPr>
          <p:cNvPr id="304" name="Group 303">
            <a:extLst>
              <a:ext uri="{FF2B5EF4-FFF2-40B4-BE49-F238E27FC236}">
                <a16:creationId xmlns:a16="http://schemas.microsoft.com/office/drawing/2014/main" id="{094DE455-3D59-1141-8742-24F0737CFD84}"/>
              </a:ext>
            </a:extLst>
          </p:cNvPr>
          <p:cNvGrpSpPr/>
          <p:nvPr/>
        </p:nvGrpSpPr>
        <p:grpSpPr>
          <a:xfrm>
            <a:off x="8919967" y="2611038"/>
            <a:ext cx="665059" cy="623735"/>
            <a:chOff x="6080760" y="2165726"/>
            <a:chExt cx="436541" cy="663393"/>
          </a:xfrm>
          <a:solidFill>
            <a:schemeClr val="bg2">
              <a:lumMod val="85000"/>
            </a:schemeClr>
          </a:solidFill>
        </p:grpSpPr>
        <p:sp>
          <p:nvSpPr>
            <p:cNvPr id="305" name="Rectangle 304">
              <a:extLst>
                <a:ext uri="{FF2B5EF4-FFF2-40B4-BE49-F238E27FC236}">
                  <a16:creationId xmlns:a16="http://schemas.microsoft.com/office/drawing/2014/main" id="{4F525595-F598-0640-85E5-A76977D2D102}"/>
                </a:ext>
              </a:extLst>
            </p:cNvPr>
            <p:cNvSpPr/>
            <p:nvPr/>
          </p:nvSpPr>
          <p:spPr>
            <a:xfrm>
              <a:off x="6080760" y="2165726"/>
              <a:ext cx="119681" cy="66339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06" name="Rectangle 305">
              <a:extLst>
                <a:ext uri="{FF2B5EF4-FFF2-40B4-BE49-F238E27FC236}">
                  <a16:creationId xmlns:a16="http://schemas.microsoft.com/office/drawing/2014/main" id="{09DF7216-2FB9-2542-B70D-F2B1B77BCBFB}"/>
                </a:ext>
              </a:extLst>
            </p:cNvPr>
            <p:cNvSpPr/>
            <p:nvPr/>
          </p:nvSpPr>
          <p:spPr>
            <a:xfrm>
              <a:off x="6255829" y="2426079"/>
              <a:ext cx="103042" cy="4030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07" name="Rectangle 306">
              <a:extLst>
                <a:ext uri="{FF2B5EF4-FFF2-40B4-BE49-F238E27FC236}">
                  <a16:creationId xmlns:a16="http://schemas.microsoft.com/office/drawing/2014/main" id="{D4BF6B20-E2E2-8B4C-B9A2-C405FB8599B8}"/>
                </a:ext>
              </a:extLst>
            </p:cNvPr>
            <p:cNvSpPr/>
            <p:nvPr/>
          </p:nvSpPr>
          <p:spPr>
            <a:xfrm>
              <a:off x="6414259" y="2426079"/>
              <a:ext cx="103042" cy="4030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grpSp>
      <p:grpSp>
        <p:nvGrpSpPr>
          <p:cNvPr id="308" name="Group 307">
            <a:extLst>
              <a:ext uri="{FF2B5EF4-FFF2-40B4-BE49-F238E27FC236}">
                <a16:creationId xmlns:a16="http://schemas.microsoft.com/office/drawing/2014/main" id="{39B2A78D-D929-EF4E-AEB7-C8E654FDC5C0}"/>
              </a:ext>
            </a:extLst>
          </p:cNvPr>
          <p:cNvGrpSpPr/>
          <p:nvPr/>
        </p:nvGrpSpPr>
        <p:grpSpPr>
          <a:xfrm>
            <a:off x="8756930" y="3622713"/>
            <a:ext cx="1012173" cy="359496"/>
            <a:chOff x="-1393433" y="3289622"/>
            <a:chExt cx="217652" cy="77303"/>
          </a:xfrm>
        </p:grpSpPr>
        <p:grpSp>
          <p:nvGrpSpPr>
            <p:cNvPr id="309" name="Group 308">
              <a:extLst>
                <a:ext uri="{FF2B5EF4-FFF2-40B4-BE49-F238E27FC236}">
                  <a16:creationId xmlns:a16="http://schemas.microsoft.com/office/drawing/2014/main" id="{8941C055-1933-7B43-A914-A00739DA9587}"/>
                </a:ext>
              </a:extLst>
            </p:cNvPr>
            <p:cNvGrpSpPr/>
            <p:nvPr/>
          </p:nvGrpSpPr>
          <p:grpSpPr>
            <a:xfrm>
              <a:off x="-1393433" y="3299221"/>
              <a:ext cx="217652" cy="67704"/>
              <a:chOff x="5142064" y="2525379"/>
              <a:chExt cx="726922" cy="206926"/>
            </a:xfrm>
          </p:grpSpPr>
          <p:cxnSp>
            <p:nvCxnSpPr>
              <p:cNvPr id="313" name="Straight Connector 312">
                <a:extLst>
                  <a:ext uri="{FF2B5EF4-FFF2-40B4-BE49-F238E27FC236}">
                    <a16:creationId xmlns:a16="http://schemas.microsoft.com/office/drawing/2014/main" id="{4AA5BF6E-C2DE-2448-B0F5-CE42D94EDBB0}"/>
                  </a:ext>
                </a:extLst>
              </p:cNvPr>
              <p:cNvCxnSpPr/>
              <p:nvPr/>
            </p:nvCxnSpPr>
            <p:spPr>
              <a:xfrm flipV="1">
                <a:off x="5142064" y="2595315"/>
                <a:ext cx="226407" cy="136990"/>
              </a:xfrm>
              <a:prstGeom prst="line">
                <a:avLst/>
              </a:prstGeom>
              <a:noFill/>
              <a:ln w="9525" cap="flat" cmpd="sng" algn="ctr">
                <a:solidFill>
                  <a:srgbClr val="FFFFFF">
                    <a:lumMod val="65000"/>
                  </a:srgbClr>
                </a:solidFill>
                <a:prstDash val="solid"/>
                <a:headEnd type="none"/>
                <a:tailEnd type="none"/>
              </a:ln>
              <a:effectLst/>
            </p:spPr>
          </p:cxnSp>
          <p:cxnSp>
            <p:nvCxnSpPr>
              <p:cNvPr id="314" name="Straight Connector 313">
                <a:extLst>
                  <a:ext uri="{FF2B5EF4-FFF2-40B4-BE49-F238E27FC236}">
                    <a16:creationId xmlns:a16="http://schemas.microsoft.com/office/drawing/2014/main" id="{0E3C64C6-0054-4F43-B125-3C36BF71A3D0}"/>
                  </a:ext>
                </a:extLst>
              </p:cNvPr>
              <p:cNvCxnSpPr/>
              <p:nvPr/>
            </p:nvCxnSpPr>
            <p:spPr>
              <a:xfrm>
                <a:off x="5368472" y="2595311"/>
                <a:ext cx="95498" cy="56747"/>
              </a:xfrm>
              <a:prstGeom prst="line">
                <a:avLst/>
              </a:prstGeom>
              <a:noFill/>
              <a:ln w="9525" cap="flat" cmpd="sng" algn="ctr">
                <a:solidFill>
                  <a:srgbClr val="FFFFFF">
                    <a:lumMod val="65000"/>
                  </a:srgbClr>
                </a:solidFill>
                <a:prstDash val="solid"/>
                <a:headEnd type="none"/>
                <a:tailEnd type="none"/>
              </a:ln>
              <a:effectLst/>
            </p:spPr>
          </p:cxnSp>
          <p:cxnSp>
            <p:nvCxnSpPr>
              <p:cNvPr id="315" name="Straight Connector 314">
                <a:extLst>
                  <a:ext uri="{FF2B5EF4-FFF2-40B4-BE49-F238E27FC236}">
                    <a16:creationId xmlns:a16="http://schemas.microsoft.com/office/drawing/2014/main" id="{F13E22E8-A176-4648-A193-220353502ED3}"/>
                  </a:ext>
                </a:extLst>
              </p:cNvPr>
              <p:cNvCxnSpPr/>
              <p:nvPr/>
            </p:nvCxnSpPr>
            <p:spPr>
              <a:xfrm flipV="1">
                <a:off x="5483973" y="2525379"/>
                <a:ext cx="182506" cy="130462"/>
              </a:xfrm>
              <a:prstGeom prst="line">
                <a:avLst/>
              </a:prstGeom>
              <a:noFill/>
              <a:ln w="9525" cap="flat" cmpd="sng" algn="ctr">
                <a:solidFill>
                  <a:srgbClr val="FFFFFF">
                    <a:lumMod val="65000"/>
                  </a:srgbClr>
                </a:solidFill>
                <a:prstDash val="solid"/>
                <a:headEnd type="none"/>
                <a:tailEnd type="none"/>
              </a:ln>
              <a:effectLst/>
            </p:spPr>
          </p:cxnSp>
          <p:cxnSp>
            <p:nvCxnSpPr>
              <p:cNvPr id="316" name="Straight Connector 315">
                <a:extLst>
                  <a:ext uri="{FF2B5EF4-FFF2-40B4-BE49-F238E27FC236}">
                    <a16:creationId xmlns:a16="http://schemas.microsoft.com/office/drawing/2014/main" id="{0FBD9872-A743-D145-A946-9EDBDADFEB51}"/>
                  </a:ext>
                </a:extLst>
              </p:cNvPr>
              <p:cNvCxnSpPr/>
              <p:nvPr/>
            </p:nvCxnSpPr>
            <p:spPr>
              <a:xfrm>
                <a:off x="5666478" y="2525379"/>
                <a:ext cx="202508" cy="139863"/>
              </a:xfrm>
              <a:prstGeom prst="line">
                <a:avLst/>
              </a:prstGeom>
              <a:noFill/>
              <a:ln w="9525" cap="flat" cmpd="sng" algn="ctr">
                <a:solidFill>
                  <a:srgbClr val="FFFFFF">
                    <a:lumMod val="65000"/>
                  </a:srgbClr>
                </a:solidFill>
                <a:prstDash val="solid"/>
                <a:headEnd type="none"/>
                <a:tailEnd type="none"/>
              </a:ln>
              <a:effectLst/>
            </p:spPr>
          </p:cxnSp>
        </p:grpSp>
        <p:sp>
          <p:nvSpPr>
            <p:cNvPr id="310" name="Oval 309">
              <a:extLst>
                <a:ext uri="{FF2B5EF4-FFF2-40B4-BE49-F238E27FC236}">
                  <a16:creationId xmlns:a16="http://schemas.microsoft.com/office/drawing/2014/main" id="{FEA1E6D4-F4CD-3C44-A830-F5EE7405BC7F}"/>
                </a:ext>
              </a:extLst>
            </p:cNvPr>
            <p:cNvSpPr/>
            <p:nvPr/>
          </p:nvSpPr>
          <p:spPr bwMode="auto">
            <a:xfrm>
              <a:off x="-1247240" y="3289622"/>
              <a:ext cx="22169" cy="22169"/>
            </a:xfrm>
            <a:prstGeom prst="ellipse">
              <a:avLst/>
            </a:prstGeom>
            <a:solidFill>
              <a:schemeClr val="tx2"/>
            </a:solidFill>
            <a:ln w="6350" cap="flat" cmpd="sng" algn="ctr">
              <a:solidFill>
                <a:srgbClr val="FFFFFF"/>
              </a:solidFill>
              <a:prstDash val="solid"/>
              <a:headEnd type="none" w="med" len="med"/>
              <a:tailEnd type="none" w="med" len="med"/>
            </a:ln>
            <a:effectLst/>
          </p:spPr>
          <p:txBody>
            <a:bodyPr rot="0" spcFirstLastPara="0" vertOverflow="overflow" horzOverflow="overflow" vert="horz" wrap="square" lIns="239047" tIns="191237" rIns="239047" bIns="191237" numCol="1" spcCol="0" rtlCol="0" fromWordArt="0" anchor="t" anchorCtr="0" forceAA="0" compatLnSpc="1">
              <a:prstTxWarp prst="textNoShape">
                <a:avLst/>
              </a:prstTxWarp>
              <a:noAutofit/>
            </a:bodyPr>
            <a:lstStyle/>
            <a:p>
              <a:pPr marL="0" marR="0" lvl="0" indent="0" algn="ctr" defTabSz="1218743" rtl="0" eaLnBrk="1" fontAlgn="base" latinLnBrk="0" hangingPunct="1">
                <a:lnSpc>
                  <a:spcPct val="90000"/>
                </a:lnSpc>
                <a:spcBef>
                  <a:spcPct val="0"/>
                </a:spcBef>
                <a:spcAft>
                  <a:spcPct val="0"/>
                </a:spcAft>
                <a:buClrTx/>
                <a:buSzTx/>
                <a:buFontTx/>
                <a:buNone/>
                <a:tabLst/>
                <a:defRPr/>
              </a:pPr>
              <a:endPar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1" name="Oval 310">
              <a:extLst>
                <a:ext uri="{FF2B5EF4-FFF2-40B4-BE49-F238E27FC236}">
                  <a16:creationId xmlns:a16="http://schemas.microsoft.com/office/drawing/2014/main" id="{61999697-5746-9548-9BE8-BB9E390B6B00}"/>
                </a:ext>
              </a:extLst>
            </p:cNvPr>
            <p:cNvSpPr/>
            <p:nvPr/>
          </p:nvSpPr>
          <p:spPr bwMode="auto">
            <a:xfrm>
              <a:off x="-1304363" y="3328966"/>
              <a:ext cx="24473" cy="24473"/>
            </a:xfrm>
            <a:prstGeom prst="ellipse">
              <a:avLst/>
            </a:prstGeom>
            <a:solidFill>
              <a:schemeClr val="tx2"/>
            </a:solidFill>
            <a:ln w="6350" cap="flat" cmpd="sng" algn="ctr">
              <a:solidFill>
                <a:srgbClr val="FFFFFF"/>
              </a:solidFill>
              <a:prstDash val="solid"/>
              <a:headEnd type="none" w="med" len="med"/>
              <a:tailEnd type="none" w="med" len="med"/>
            </a:ln>
            <a:effectLst/>
          </p:spPr>
          <p:txBody>
            <a:bodyPr rot="0" spcFirstLastPara="0" vertOverflow="overflow" horzOverflow="overflow" vert="horz" wrap="square" lIns="239047" tIns="191237" rIns="239047" bIns="191237" numCol="1" spcCol="0" rtlCol="0" fromWordArt="0" anchor="t" anchorCtr="0" forceAA="0" compatLnSpc="1">
              <a:prstTxWarp prst="textNoShape">
                <a:avLst/>
              </a:prstTxWarp>
              <a:noAutofit/>
            </a:bodyPr>
            <a:lstStyle/>
            <a:p>
              <a:pPr marL="0" marR="0" lvl="0" indent="0" algn="ctr" defTabSz="1218743" rtl="0" eaLnBrk="1" fontAlgn="base" latinLnBrk="0" hangingPunct="1">
                <a:lnSpc>
                  <a:spcPct val="90000"/>
                </a:lnSpc>
                <a:spcBef>
                  <a:spcPct val="0"/>
                </a:spcBef>
                <a:spcAft>
                  <a:spcPct val="0"/>
                </a:spcAft>
                <a:buClrTx/>
                <a:buSzTx/>
                <a:buFontTx/>
                <a:buNone/>
                <a:tabLst/>
                <a:defRPr/>
              </a:pPr>
              <a:endPar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2" name="Oval 311">
              <a:extLst>
                <a:ext uri="{FF2B5EF4-FFF2-40B4-BE49-F238E27FC236}">
                  <a16:creationId xmlns:a16="http://schemas.microsoft.com/office/drawing/2014/main" id="{73174547-7F0F-5F4D-98A9-B2B739EE7D34}"/>
                </a:ext>
              </a:extLst>
            </p:cNvPr>
            <p:cNvSpPr/>
            <p:nvPr/>
          </p:nvSpPr>
          <p:spPr bwMode="auto">
            <a:xfrm>
              <a:off x="-1341215" y="3310539"/>
              <a:ext cx="25667" cy="25667"/>
            </a:xfrm>
            <a:prstGeom prst="ellipse">
              <a:avLst/>
            </a:prstGeom>
            <a:solidFill>
              <a:schemeClr val="tx2"/>
            </a:solidFill>
            <a:ln w="6350" cap="flat" cmpd="sng" algn="ctr">
              <a:solidFill>
                <a:srgbClr val="FFFFFF"/>
              </a:solidFill>
              <a:prstDash val="solid"/>
              <a:headEnd type="none" w="med" len="med"/>
              <a:tailEnd type="none" w="med" len="med"/>
            </a:ln>
            <a:effectLst/>
          </p:spPr>
          <p:txBody>
            <a:bodyPr rot="0" spcFirstLastPara="0" vertOverflow="overflow" horzOverflow="overflow" vert="horz" wrap="square" lIns="239047" tIns="191237" rIns="239047" bIns="191237" numCol="1" spcCol="0" rtlCol="0" fromWordArt="0" anchor="t" anchorCtr="0" forceAA="0" compatLnSpc="1">
              <a:prstTxWarp prst="textNoShape">
                <a:avLst/>
              </a:prstTxWarp>
              <a:noAutofit/>
            </a:bodyPr>
            <a:lstStyle/>
            <a:p>
              <a:pPr marL="0" marR="0" lvl="0" indent="0" algn="ctr" defTabSz="1218743" rtl="0" eaLnBrk="1" fontAlgn="base" latinLnBrk="0" hangingPunct="1">
                <a:lnSpc>
                  <a:spcPct val="90000"/>
                </a:lnSpc>
                <a:spcBef>
                  <a:spcPct val="0"/>
                </a:spcBef>
                <a:spcAft>
                  <a:spcPct val="0"/>
                </a:spcAft>
                <a:buClrTx/>
                <a:buSzTx/>
                <a:buFontTx/>
                <a:buNone/>
                <a:tabLst/>
                <a:defRPr/>
              </a:pPr>
              <a:endPar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317" name="Group 316">
            <a:extLst>
              <a:ext uri="{FF2B5EF4-FFF2-40B4-BE49-F238E27FC236}">
                <a16:creationId xmlns:a16="http://schemas.microsoft.com/office/drawing/2014/main" id="{C861B964-EA23-5C48-846E-2EEE2F2A2C68}"/>
              </a:ext>
            </a:extLst>
          </p:cNvPr>
          <p:cNvGrpSpPr/>
          <p:nvPr/>
        </p:nvGrpSpPr>
        <p:grpSpPr>
          <a:xfrm>
            <a:off x="10421792" y="2801321"/>
            <a:ext cx="528763" cy="426419"/>
            <a:chOff x="7092751" y="7178004"/>
            <a:chExt cx="102102" cy="78773"/>
          </a:xfrm>
          <a:solidFill>
            <a:srgbClr val="FFFFFF">
              <a:lumMod val="75000"/>
            </a:srgbClr>
          </a:solidFill>
        </p:grpSpPr>
        <p:sp>
          <p:nvSpPr>
            <p:cNvPr id="318" name="Rectangle 131">
              <a:extLst>
                <a:ext uri="{FF2B5EF4-FFF2-40B4-BE49-F238E27FC236}">
                  <a16:creationId xmlns:a16="http://schemas.microsoft.com/office/drawing/2014/main" id="{DA16E46A-29BD-594E-9DE6-6B5208086276}"/>
                </a:ext>
              </a:extLst>
            </p:cNvPr>
            <p:cNvSpPr>
              <a:spLocks noChangeArrowheads="1"/>
            </p:cNvSpPr>
            <p:nvPr/>
          </p:nvSpPr>
          <p:spPr bwMode="auto">
            <a:xfrm>
              <a:off x="7181539" y="7210179"/>
              <a:ext cx="13314" cy="46598"/>
            </a:xfrm>
            <a:prstGeom prst="rect">
              <a:avLst/>
            </a:prstGeom>
            <a:solidFill>
              <a:schemeClr val="accent1">
                <a:lumMod val="20000"/>
                <a:lumOff val="80000"/>
              </a:schemeClr>
            </a:solidFill>
            <a:ln>
              <a:noFill/>
            </a:ln>
            <a:extLst/>
          </p:spPr>
          <p:txBody>
            <a:bodyPr vert="horz" wrap="square" lIns="119508" tIns="59753" rIns="119508" bIns="59753" numCol="1" anchor="t" anchorCtr="0" compatLnSpc="1">
              <a:prstTxWarp prst="textNoShape">
                <a:avLst/>
              </a:prstTxWarp>
            </a:bodyPr>
            <a:lstStyle/>
            <a:p>
              <a:pPr marL="0" marR="0" lvl="0" indent="0" algn="l" defTabSz="1218906" rtl="0"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19" name="Freeform 132">
              <a:extLst>
                <a:ext uri="{FF2B5EF4-FFF2-40B4-BE49-F238E27FC236}">
                  <a16:creationId xmlns:a16="http://schemas.microsoft.com/office/drawing/2014/main" id="{086DB647-0A5D-C841-950E-0DC6C393FF75}"/>
                </a:ext>
              </a:extLst>
            </p:cNvPr>
            <p:cNvSpPr>
              <a:spLocks/>
            </p:cNvSpPr>
            <p:nvPr/>
          </p:nvSpPr>
          <p:spPr bwMode="auto">
            <a:xfrm>
              <a:off x="7136590" y="7217945"/>
              <a:ext cx="13314" cy="38832"/>
            </a:xfrm>
            <a:custGeom>
              <a:avLst/>
              <a:gdLst>
                <a:gd name="T0" fmla="*/ 0 w 24"/>
                <a:gd name="T1" fmla="*/ 0 h 70"/>
                <a:gd name="T2" fmla="*/ 0 w 24"/>
                <a:gd name="T3" fmla="*/ 14 h 70"/>
                <a:gd name="T4" fmla="*/ 0 w 24"/>
                <a:gd name="T5" fmla="*/ 70 h 70"/>
                <a:gd name="T6" fmla="*/ 24 w 24"/>
                <a:gd name="T7" fmla="*/ 70 h 70"/>
                <a:gd name="T8" fmla="*/ 24 w 24"/>
                <a:gd name="T9" fmla="*/ 2 h 70"/>
                <a:gd name="T10" fmla="*/ 24 w 24"/>
                <a:gd name="T11" fmla="*/ 0 h 70"/>
                <a:gd name="T12" fmla="*/ 0 w 24"/>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4" h="70">
                  <a:moveTo>
                    <a:pt x="0" y="0"/>
                  </a:moveTo>
                  <a:lnTo>
                    <a:pt x="0" y="14"/>
                  </a:lnTo>
                  <a:lnTo>
                    <a:pt x="0" y="70"/>
                  </a:lnTo>
                  <a:lnTo>
                    <a:pt x="24" y="70"/>
                  </a:lnTo>
                  <a:lnTo>
                    <a:pt x="24" y="2"/>
                  </a:lnTo>
                  <a:lnTo>
                    <a:pt x="24" y="0"/>
                  </a:lnTo>
                  <a:lnTo>
                    <a:pt x="0" y="0"/>
                  </a:lnTo>
                  <a:close/>
                </a:path>
              </a:pathLst>
            </a:custGeom>
            <a:grpFill/>
            <a:ln>
              <a:noFill/>
            </a:ln>
            <a:extLst/>
          </p:spPr>
          <p:txBody>
            <a:bodyPr vert="horz" wrap="square" lIns="119508" tIns="59753" rIns="119508" bIns="59753" numCol="1" anchor="t" anchorCtr="0" compatLnSpc="1">
              <a:prstTxWarp prst="textNoShape">
                <a:avLst/>
              </a:prstTxWarp>
            </a:bodyPr>
            <a:lstStyle/>
            <a:p>
              <a:pPr marL="0" marR="0" lvl="0" indent="0" algn="l" defTabSz="1218906" rtl="0"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20" name="Freeform 133">
              <a:extLst>
                <a:ext uri="{FF2B5EF4-FFF2-40B4-BE49-F238E27FC236}">
                  <a16:creationId xmlns:a16="http://schemas.microsoft.com/office/drawing/2014/main" id="{FDB4296D-F76A-F844-AAF3-21AF0B874DB8}"/>
                </a:ext>
              </a:extLst>
            </p:cNvPr>
            <p:cNvSpPr>
              <a:spLocks/>
            </p:cNvSpPr>
            <p:nvPr/>
          </p:nvSpPr>
          <p:spPr bwMode="auto">
            <a:xfrm>
              <a:off x="7159065" y="7181887"/>
              <a:ext cx="13314" cy="74890"/>
            </a:xfrm>
            <a:custGeom>
              <a:avLst/>
              <a:gdLst>
                <a:gd name="T0" fmla="*/ 0 w 24"/>
                <a:gd name="T1" fmla="*/ 0 h 135"/>
                <a:gd name="T2" fmla="*/ 0 w 24"/>
                <a:gd name="T3" fmla="*/ 67 h 135"/>
                <a:gd name="T4" fmla="*/ 0 w 24"/>
                <a:gd name="T5" fmla="*/ 135 h 135"/>
                <a:gd name="T6" fmla="*/ 24 w 24"/>
                <a:gd name="T7" fmla="*/ 135 h 135"/>
                <a:gd name="T8" fmla="*/ 24 w 24"/>
                <a:gd name="T9" fmla="*/ 56 h 135"/>
                <a:gd name="T10" fmla="*/ 24 w 24"/>
                <a:gd name="T11" fmla="*/ 0 h 135"/>
                <a:gd name="T12" fmla="*/ 0 w 24"/>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24" h="135">
                  <a:moveTo>
                    <a:pt x="0" y="0"/>
                  </a:moveTo>
                  <a:lnTo>
                    <a:pt x="0" y="67"/>
                  </a:lnTo>
                  <a:lnTo>
                    <a:pt x="0" y="135"/>
                  </a:lnTo>
                  <a:lnTo>
                    <a:pt x="24" y="135"/>
                  </a:lnTo>
                  <a:lnTo>
                    <a:pt x="24" y="56"/>
                  </a:lnTo>
                  <a:lnTo>
                    <a:pt x="24" y="0"/>
                  </a:lnTo>
                  <a:lnTo>
                    <a:pt x="0" y="0"/>
                  </a:lnTo>
                  <a:close/>
                </a:path>
              </a:pathLst>
            </a:custGeom>
            <a:solidFill>
              <a:schemeClr val="accent1"/>
            </a:solidFill>
            <a:ln>
              <a:noFill/>
            </a:ln>
            <a:extLst/>
          </p:spPr>
          <p:txBody>
            <a:bodyPr vert="horz" wrap="square" lIns="119508" tIns="59753" rIns="119508" bIns="59753" numCol="1" anchor="t" anchorCtr="0" compatLnSpc="1">
              <a:prstTxWarp prst="textNoShape">
                <a:avLst/>
              </a:prstTxWarp>
            </a:bodyPr>
            <a:lstStyle/>
            <a:p>
              <a:pPr marL="0" marR="0" lvl="0" indent="0" algn="l" defTabSz="1218906" rtl="0"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21" name="Freeform 136">
              <a:extLst>
                <a:ext uri="{FF2B5EF4-FFF2-40B4-BE49-F238E27FC236}">
                  <a16:creationId xmlns:a16="http://schemas.microsoft.com/office/drawing/2014/main" id="{4ECF548A-30BB-EC4F-8B7F-D8DE1F41185A}"/>
                </a:ext>
              </a:extLst>
            </p:cNvPr>
            <p:cNvSpPr>
              <a:spLocks/>
            </p:cNvSpPr>
            <p:nvPr/>
          </p:nvSpPr>
          <p:spPr bwMode="auto">
            <a:xfrm>
              <a:off x="7092751" y="7219055"/>
              <a:ext cx="12759" cy="37722"/>
            </a:xfrm>
            <a:custGeom>
              <a:avLst/>
              <a:gdLst>
                <a:gd name="T0" fmla="*/ 0 w 23"/>
                <a:gd name="T1" fmla="*/ 0 h 68"/>
                <a:gd name="T2" fmla="*/ 0 w 23"/>
                <a:gd name="T3" fmla="*/ 38 h 68"/>
                <a:gd name="T4" fmla="*/ 0 w 23"/>
                <a:gd name="T5" fmla="*/ 68 h 68"/>
                <a:gd name="T6" fmla="*/ 23 w 23"/>
                <a:gd name="T7" fmla="*/ 68 h 68"/>
                <a:gd name="T8" fmla="*/ 23 w 23"/>
                <a:gd name="T9" fmla="*/ 26 h 68"/>
                <a:gd name="T10" fmla="*/ 23 w 23"/>
                <a:gd name="T11" fmla="*/ 0 h 68"/>
                <a:gd name="T12" fmla="*/ 0 w 2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0" y="0"/>
                  </a:moveTo>
                  <a:lnTo>
                    <a:pt x="0" y="38"/>
                  </a:lnTo>
                  <a:lnTo>
                    <a:pt x="0" y="68"/>
                  </a:lnTo>
                  <a:lnTo>
                    <a:pt x="23" y="68"/>
                  </a:lnTo>
                  <a:lnTo>
                    <a:pt x="23" y="26"/>
                  </a:lnTo>
                  <a:lnTo>
                    <a:pt x="23" y="0"/>
                  </a:lnTo>
                  <a:lnTo>
                    <a:pt x="0" y="0"/>
                  </a:lnTo>
                  <a:close/>
                </a:path>
              </a:pathLst>
            </a:custGeom>
            <a:grpFill/>
            <a:ln>
              <a:noFill/>
            </a:ln>
            <a:extLst/>
          </p:spPr>
          <p:txBody>
            <a:bodyPr vert="horz" wrap="square" lIns="119508" tIns="59753" rIns="119508" bIns="59753" numCol="1" anchor="t" anchorCtr="0" compatLnSpc="1">
              <a:prstTxWarp prst="textNoShape">
                <a:avLst/>
              </a:prstTxWarp>
            </a:bodyPr>
            <a:lstStyle/>
            <a:p>
              <a:pPr marL="0" marR="0" lvl="0" indent="0" algn="l" defTabSz="1218906" rtl="0"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22" name="Freeform 137">
              <a:extLst>
                <a:ext uri="{FF2B5EF4-FFF2-40B4-BE49-F238E27FC236}">
                  <a16:creationId xmlns:a16="http://schemas.microsoft.com/office/drawing/2014/main" id="{FEA5C5A9-C650-B04B-B780-AF6B15578FB9}"/>
                </a:ext>
              </a:extLst>
            </p:cNvPr>
            <p:cNvSpPr>
              <a:spLocks/>
            </p:cNvSpPr>
            <p:nvPr/>
          </p:nvSpPr>
          <p:spPr bwMode="auto">
            <a:xfrm>
              <a:off x="7114671" y="7178004"/>
              <a:ext cx="12759" cy="78772"/>
            </a:xfrm>
            <a:custGeom>
              <a:avLst/>
              <a:gdLst>
                <a:gd name="T0" fmla="*/ 0 w 23"/>
                <a:gd name="T1" fmla="*/ 0 h 142"/>
                <a:gd name="T2" fmla="*/ 0 w 23"/>
                <a:gd name="T3" fmla="*/ 107 h 142"/>
                <a:gd name="T4" fmla="*/ 0 w 23"/>
                <a:gd name="T5" fmla="*/ 142 h 142"/>
                <a:gd name="T6" fmla="*/ 23 w 23"/>
                <a:gd name="T7" fmla="*/ 142 h 142"/>
                <a:gd name="T8" fmla="*/ 23 w 23"/>
                <a:gd name="T9" fmla="*/ 98 h 142"/>
                <a:gd name="T10" fmla="*/ 23 w 23"/>
                <a:gd name="T11" fmla="*/ 0 h 142"/>
                <a:gd name="T12" fmla="*/ 0 w 23"/>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3" h="142">
                  <a:moveTo>
                    <a:pt x="0" y="0"/>
                  </a:moveTo>
                  <a:lnTo>
                    <a:pt x="0" y="107"/>
                  </a:lnTo>
                  <a:lnTo>
                    <a:pt x="0" y="142"/>
                  </a:lnTo>
                  <a:lnTo>
                    <a:pt x="23" y="142"/>
                  </a:lnTo>
                  <a:lnTo>
                    <a:pt x="23" y="98"/>
                  </a:lnTo>
                  <a:lnTo>
                    <a:pt x="23" y="0"/>
                  </a:lnTo>
                  <a:lnTo>
                    <a:pt x="0" y="0"/>
                  </a:lnTo>
                  <a:close/>
                </a:path>
              </a:pathLst>
            </a:custGeom>
            <a:grpFill/>
            <a:ln>
              <a:noFill/>
            </a:ln>
            <a:extLst/>
          </p:spPr>
          <p:txBody>
            <a:bodyPr vert="horz" wrap="square" lIns="119508" tIns="59753" rIns="119508" bIns="59753" numCol="1" anchor="t" anchorCtr="0" compatLnSpc="1">
              <a:prstTxWarp prst="textNoShape">
                <a:avLst/>
              </a:prstTxWarp>
            </a:bodyPr>
            <a:lstStyle/>
            <a:p>
              <a:pPr marL="0" marR="0" lvl="0" indent="0" algn="l" defTabSz="1218906" rtl="0"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grpSp>
        <p:nvGrpSpPr>
          <p:cNvPr id="323" name="Group 322">
            <a:extLst>
              <a:ext uri="{FF2B5EF4-FFF2-40B4-BE49-F238E27FC236}">
                <a16:creationId xmlns:a16="http://schemas.microsoft.com/office/drawing/2014/main" id="{019739E7-73CF-FF49-87BA-90E7260A6B93}"/>
              </a:ext>
            </a:extLst>
          </p:cNvPr>
          <p:cNvGrpSpPr/>
          <p:nvPr/>
        </p:nvGrpSpPr>
        <p:grpSpPr>
          <a:xfrm>
            <a:off x="10386740" y="3563064"/>
            <a:ext cx="594189" cy="594085"/>
            <a:chOff x="-1059656" y="3123195"/>
            <a:chExt cx="138983" cy="138959"/>
          </a:xfrm>
        </p:grpSpPr>
        <p:sp>
          <p:nvSpPr>
            <p:cNvPr id="324" name="Freeform 53">
              <a:extLst>
                <a:ext uri="{FF2B5EF4-FFF2-40B4-BE49-F238E27FC236}">
                  <a16:creationId xmlns:a16="http://schemas.microsoft.com/office/drawing/2014/main" id="{E64250E6-D750-E340-91F0-766F827F7477}"/>
                </a:ext>
              </a:extLst>
            </p:cNvPr>
            <p:cNvSpPr>
              <a:spLocks/>
            </p:cNvSpPr>
            <p:nvPr/>
          </p:nvSpPr>
          <p:spPr bwMode="auto">
            <a:xfrm>
              <a:off x="-1059647" y="3123195"/>
              <a:ext cx="138961" cy="138959"/>
            </a:xfrm>
            <a:prstGeom prst="ellipse">
              <a:avLst/>
            </a:prstGeom>
            <a:solidFill>
              <a:schemeClr val="accent1">
                <a:lumMod val="40000"/>
                <a:lumOff val="60000"/>
              </a:schemeClr>
            </a:solidFill>
            <a:ln>
              <a:noFill/>
            </a:ln>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25" name="Freeform 139">
              <a:extLst>
                <a:ext uri="{FF2B5EF4-FFF2-40B4-BE49-F238E27FC236}">
                  <a16:creationId xmlns:a16="http://schemas.microsoft.com/office/drawing/2014/main" id="{52D40F55-9C19-1649-B38A-1EE8B8785772}"/>
                </a:ext>
              </a:extLst>
            </p:cNvPr>
            <p:cNvSpPr>
              <a:spLocks/>
            </p:cNvSpPr>
            <p:nvPr/>
          </p:nvSpPr>
          <p:spPr bwMode="auto">
            <a:xfrm>
              <a:off x="-990167" y="3140565"/>
              <a:ext cx="63279" cy="52108"/>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26" name="Freeform 140">
              <a:extLst>
                <a:ext uri="{FF2B5EF4-FFF2-40B4-BE49-F238E27FC236}">
                  <a16:creationId xmlns:a16="http://schemas.microsoft.com/office/drawing/2014/main" id="{97B87476-E637-EA43-A376-C2EFA2148C2C}"/>
                </a:ext>
              </a:extLst>
            </p:cNvPr>
            <p:cNvSpPr>
              <a:spLocks/>
            </p:cNvSpPr>
            <p:nvPr/>
          </p:nvSpPr>
          <p:spPr bwMode="auto">
            <a:xfrm>
              <a:off x="-1059656" y="3129391"/>
              <a:ext cx="69481" cy="112904"/>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27" name="Freeform 141">
              <a:extLst>
                <a:ext uri="{FF2B5EF4-FFF2-40B4-BE49-F238E27FC236}">
                  <a16:creationId xmlns:a16="http://schemas.microsoft.com/office/drawing/2014/main" id="{D7C0DA48-82AA-524F-9535-20A339936498}"/>
                </a:ext>
              </a:extLst>
            </p:cNvPr>
            <p:cNvSpPr>
              <a:spLocks/>
            </p:cNvSpPr>
            <p:nvPr/>
          </p:nvSpPr>
          <p:spPr bwMode="auto">
            <a:xfrm>
              <a:off x="-990175" y="3166610"/>
              <a:ext cx="69481" cy="26055"/>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rgbClr val="FFFFFF">
                <a:lumMod val="95000"/>
              </a:srgbClr>
            </a:solidFill>
            <a:ln>
              <a:noFill/>
            </a:ln>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328" name="Freeform 143">
              <a:extLst>
                <a:ext uri="{FF2B5EF4-FFF2-40B4-BE49-F238E27FC236}">
                  <a16:creationId xmlns:a16="http://schemas.microsoft.com/office/drawing/2014/main" id="{F7060D5F-202E-8340-95DE-ADF3C4255294}"/>
                </a:ext>
              </a:extLst>
            </p:cNvPr>
            <p:cNvSpPr>
              <a:spLocks/>
            </p:cNvSpPr>
            <p:nvPr/>
          </p:nvSpPr>
          <p:spPr bwMode="auto">
            <a:xfrm>
              <a:off x="-1022412" y="3192673"/>
              <a:ext cx="101739" cy="69479"/>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chemeClr val="accent5"/>
            </a:solidFill>
            <a:ln>
              <a:noFill/>
            </a:ln>
            <a:extLst/>
          </p:spPr>
          <p:txBody>
            <a:bodyPr vert="horz" wrap="square" lIns="117173" tIns="58587" rIns="117173" bIns="58587"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308"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sp>
        <p:nvSpPr>
          <p:cNvPr id="329" name="Rectangle 328">
            <a:extLst>
              <a:ext uri="{FF2B5EF4-FFF2-40B4-BE49-F238E27FC236}">
                <a16:creationId xmlns:a16="http://schemas.microsoft.com/office/drawing/2014/main" id="{2C443AD3-D690-B340-BC09-B5D26A030F02}"/>
              </a:ext>
            </a:extLst>
          </p:cNvPr>
          <p:cNvSpPr/>
          <p:nvPr/>
        </p:nvSpPr>
        <p:spPr>
          <a:xfrm>
            <a:off x="7111319" y="2467748"/>
            <a:ext cx="4339220" cy="2061144"/>
          </a:xfrm>
          <a:prstGeom prst="rect">
            <a:avLst/>
          </a:prstGeom>
          <a:solidFill>
            <a:schemeClr val="bg2">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grpSp>
        <p:nvGrpSpPr>
          <p:cNvPr id="330" name="Group 329">
            <a:extLst>
              <a:ext uri="{FF2B5EF4-FFF2-40B4-BE49-F238E27FC236}">
                <a16:creationId xmlns:a16="http://schemas.microsoft.com/office/drawing/2014/main" id="{2B41F148-8131-5A41-A0D8-8F7F3D710B55}"/>
              </a:ext>
            </a:extLst>
          </p:cNvPr>
          <p:cNvGrpSpPr/>
          <p:nvPr/>
        </p:nvGrpSpPr>
        <p:grpSpPr>
          <a:xfrm>
            <a:off x="8138706" y="2589503"/>
            <a:ext cx="3238381" cy="1826093"/>
            <a:chOff x="6104029" y="4146566"/>
            <a:chExt cx="2428786" cy="1369570"/>
          </a:xfrm>
        </p:grpSpPr>
        <p:grpSp>
          <p:nvGrpSpPr>
            <p:cNvPr id="331" name="Group 330">
              <a:extLst>
                <a:ext uri="{FF2B5EF4-FFF2-40B4-BE49-F238E27FC236}">
                  <a16:creationId xmlns:a16="http://schemas.microsoft.com/office/drawing/2014/main" id="{67E7C497-0372-1B46-BA66-0E28A9572557}"/>
                </a:ext>
              </a:extLst>
            </p:cNvPr>
            <p:cNvGrpSpPr/>
            <p:nvPr/>
          </p:nvGrpSpPr>
          <p:grpSpPr>
            <a:xfrm>
              <a:off x="6104029" y="4146566"/>
              <a:ext cx="2428786" cy="1369570"/>
              <a:chOff x="6804135" y="4019422"/>
              <a:chExt cx="1446873" cy="711462"/>
            </a:xfrm>
          </p:grpSpPr>
          <p:sp>
            <p:nvSpPr>
              <p:cNvPr id="337" name="Rectangle: Rounded Corners 858">
                <a:extLst>
                  <a:ext uri="{FF2B5EF4-FFF2-40B4-BE49-F238E27FC236}">
                    <a16:creationId xmlns:a16="http://schemas.microsoft.com/office/drawing/2014/main" id="{6165E24A-353B-894B-AB7D-8E0ADAFBBE2F}"/>
                  </a:ext>
                </a:extLst>
              </p:cNvPr>
              <p:cNvSpPr/>
              <p:nvPr/>
            </p:nvSpPr>
            <p:spPr>
              <a:xfrm>
                <a:off x="6804135" y="4019422"/>
                <a:ext cx="1446873" cy="711462"/>
              </a:xfrm>
              <a:prstGeom prst="roundRect">
                <a:avLst>
                  <a:gd name="adj" fmla="val 3836"/>
                </a:avLst>
              </a:prstGeom>
              <a:solidFill>
                <a:srgbClr val="00BC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338" name="Freeform: Shape 859">
                <a:extLst>
                  <a:ext uri="{FF2B5EF4-FFF2-40B4-BE49-F238E27FC236}">
                    <a16:creationId xmlns:a16="http://schemas.microsoft.com/office/drawing/2014/main" id="{757E6392-6923-4245-B477-8378DEFEFDEA}"/>
                  </a:ext>
                </a:extLst>
              </p:cNvPr>
              <p:cNvSpPr/>
              <p:nvPr/>
            </p:nvSpPr>
            <p:spPr>
              <a:xfrm>
                <a:off x="6815181" y="4143849"/>
                <a:ext cx="1424781" cy="567170"/>
              </a:xfrm>
              <a:custGeom>
                <a:avLst/>
                <a:gdLst>
                  <a:gd name="connsiteX0" fmla="*/ 0 w 1955976"/>
                  <a:gd name="connsiteY0" fmla="*/ 0 h 733855"/>
                  <a:gd name="connsiteX1" fmla="*/ 1955976 w 1955976"/>
                  <a:gd name="connsiteY1" fmla="*/ 0 h 733855"/>
                  <a:gd name="connsiteX2" fmla="*/ 1955976 w 1955976"/>
                  <a:gd name="connsiteY2" fmla="*/ 698883 h 733855"/>
                  <a:gd name="connsiteX3" fmla="*/ 1921004 w 1955976"/>
                  <a:gd name="connsiteY3" fmla="*/ 733855 h 733855"/>
                  <a:gd name="connsiteX4" fmla="*/ 34972 w 1955976"/>
                  <a:gd name="connsiteY4" fmla="*/ 733855 h 733855"/>
                  <a:gd name="connsiteX5" fmla="*/ 0 w 1955976"/>
                  <a:gd name="connsiteY5" fmla="*/ 698883 h 73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976" h="733855">
                    <a:moveTo>
                      <a:pt x="0" y="0"/>
                    </a:moveTo>
                    <a:lnTo>
                      <a:pt x="1955976" y="0"/>
                    </a:lnTo>
                    <a:lnTo>
                      <a:pt x="1955976" y="698883"/>
                    </a:lnTo>
                    <a:cubicBezTo>
                      <a:pt x="1955976" y="718198"/>
                      <a:pt x="1940319" y="733855"/>
                      <a:pt x="1921004" y="733855"/>
                    </a:cubicBezTo>
                    <a:lnTo>
                      <a:pt x="34972" y="733855"/>
                    </a:lnTo>
                    <a:cubicBezTo>
                      <a:pt x="15657" y="733855"/>
                      <a:pt x="0" y="718198"/>
                      <a:pt x="0" y="698883"/>
                    </a:cubicBezTo>
                    <a:close/>
                  </a:path>
                </a:pathLst>
              </a:custGeom>
              <a:solidFill>
                <a:schemeClr val="bg2">
                  <a:lumMod val="9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121920" rIns="0" bIns="0" rtlCol="0" anchor="t">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339" name="Rectangle: Rounded Corners 830">
                <a:extLst>
                  <a:ext uri="{FF2B5EF4-FFF2-40B4-BE49-F238E27FC236}">
                    <a16:creationId xmlns:a16="http://schemas.microsoft.com/office/drawing/2014/main" id="{601E857A-FA7E-9942-8959-0697F58B0F10}"/>
                  </a:ext>
                </a:extLst>
              </p:cNvPr>
              <p:cNvSpPr/>
              <p:nvPr/>
            </p:nvSpPr>
            <p:spPr>
              <a:xfrm>
                <a:off x="8095546" y="4040987"/>
                <a:ext cx="113195" cy="74807"/>
              </a:xfrm>
              <a:prstGeom prst="roundRect">
                <a:avLst/>
              </a:prstGeom>
              <a:solidFill>
                <a:schemeClr val="accent1"/>
              </a:solidFill>
              <a:ln w="317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40" name="Multiplication Sign 831">
                <a:extLst>
                  <a:ext uri="{FF2B5EF4-FFF2-40B4-BE49-F238E27FC236}">
                    <a16:creationId xmlns:a16="http://schemas.microsoft.com/office/drawing/2014/main" id="{51C70E0B-1EC2-374A-A95F-68A5C8943A97}"/>
                  </a:ext>
                </a:extLst>
              </p:cNvPr>
              <p:cNvSpPr/>
              <p:nvPr/>
            </p:nvSpPr>
            <p:spPr>
              <a:xfrm>
                <a:off x="8117693" y="4044924"/>
                <a:ext cx="68902" cy="68902"/>
              </a:xfrm>
              <a:prstGeom prst="mathMultiply">
                <a:avLst>
                  <a:gd name="adj1" fmla="val 12762"/>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sp>
          <p:nvSpPr>
            <p:cNvPr id="332" name="Rectangle 331">
              <a:extLst>
                <a:ext uri="{FF2B5EF4-FFF2-40B4-BE49-F238E27FC236}">
                  <a16:creationId xmlns:a16="http://schemas.microsoft.com/office/drawing/2014/main" id="{AED0BD35-6FBC-D74C-9F58-578A9D8D01C1}"/>
                </a:ext>
              </a:extLst>
            </p:cNvPr>
            <p:cNvSpPr/>
            <p:nvPr/>
          </p:nvSpPr>
          <p:spPr>
            <a:xfrm>
              <a:off x="6518643" y="4184762"/>
              <a:ext cx="1410242" cy="153841"/>
            </a:xfrm>
            <a:prstGeom prst="rect">
              <a:avLst/>
            </a:prstGeom>
          </p:spPr>
          <p:txBody>
            <a:bodyPr wrap="non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dirty="0" err="1">
                  <a:ln>
                    <a:noFill/>
                  </a:ln>
                  <a:solidFill>
                    <a:srgbClr val="005073"/>
                  </a:solidFill>
                  <a:effectLst/>
                  <a:uLnTx/>
                  <a:uFillTx/>
                  <a:latin typeface="CiscoSans" panose="020B0503020201020303" pitchFamily="34" charset="0"/>
                  <a:ea typeface="ＭＳ Ｐゴシック" charset="0"/>
                </a:rPr>
                <a:t>Stealthwatch</a:t>
              </a:r>
              <a:r>
                <a:rPr kumimoji="0" lang="en-US" sz="1333" b="0" i="0" u="none" strike="noStrike" kern="0" cap="none" spc="0" normalizeH="0" baseline="0" noProof="0" dirty="0">
                  <a:ln>
                    <a:noFill/>
                  </a:ln>
                  <a:solidFill>
                    <a:srgbClr val="005073"/>
                  </a:solidFill>
                  <a:effectLst/>
                  <a:uLnTx/>
                  <a:uFillTx/>
                  <a:latin typeface="CiscoSans" panose="020B0503020201020303" pitchFamily="34" charset="0"/>
                  <a:ea typeface="ＭＳ Ｐゴシック" charset="0"/>
                </a:rPr>
                <a:t> Enterprise</a:t>
              </a:r>
            </a:p>
          </p:txBody>
        </p:sp>
        <p:sp>
          <p:nvSpPr>
            <p:cNvPr id="333" name="Rectangle: Rounded Corners 551">
              <a:extLst>
                <a:ext uri="{FF2B5EF4-FFF2-40B4-BE49-F238E27FC236}">
                  <a16:creationId xmlns:a16="http://schemas.microsoft.com/office/drawing/2014/main" id="{48078E3C-47AB-B345-9755-11C931B91455}"/>
                </a:ext>
              </a:extLst>
            </p:cNvPr>
            <p:cNvSpPr/>
            <p:nvPr/>
          </p:nvSpPr>
          <p:spPr>
            <a:xfrm>
              <a:off x="6186617" y="4475608"/>
              <a:ext cx="1392812" cy="194756"/>
            </a:xfrm>
            <a:prstGeom prst="roundRect">
              <a:avLst>
                <a:gd name="adj" fmla="val 50000"/>
              </a:avLst>
            </a:prstGeom>
            <a:solidFill>
              <a:schemeClr val="accent1">
                <a:lumMod val="20000"/>
                <a:lumOff val="80000"/>
              </a:schemeClr>
            </a:solidFill>
          </p:spPr>
          <p:txBody>
            <a:bodyPr wrap="square" lIns="0" tIns="0" rIns="0" b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82828"/>
                  </a:solidFill>
                  <a:effectLst/>
                  <a:uLnTx/>
                  <a:uFillTx/>
                  <a:latin typeface="CiscoSans" panose="020B0503020201020303" pitchFamily="34" charset="0"/>
                  <a:ea typeface="ＭＳ Ｐゴシック" charset="0"/>
                </a:rPr>
                <a:t>Go to </a:t>
              </a:r>
              <a:r>
                <a:rPr kumimoji="0" lang="en-US" sz="1200" b="0" i="0" u="none" strike="noStrike" kern="0" cap="none" spc="0" normalizeH="0" baseline="0" noProof="0" dirty="0" err="1">
                  <a:ln>
                    <a:noFill/>
                  </a:ln>
                  <a:solidFill>
                    <a:srgbClr val="282828"/>
                  </a:solidFill>
                  <a:effectLst/>
                  <a:uLnTx/>
                  <a:uFillTx/>
                  <a:latin typeface="CiscoSans" panose="020B0503020201020303" pitchFamily="34" charset="0"/>
                  <a:ea typeface="ＭＳ Ｐゴシック" charset="0"/>
                </a:rPr>
                <a:t>Stealthwatch</a:t>
              </a:r>
              <a:endParaRPr kumimoji="0" lang="en-US" sz="1200" b="0" i="0" u="none" strike="noStrike" kern="0" cap="none" spc="0" normalizeH="0" baseline="0" noProof="0" dirty="0">
                <a:ln>
                  <a:noFill/>
                </a:ln>
                <a:solidFill>
                  <a:srgbClr val="282828"/>
                </a:solidFill>
                <a:effectLst/>
                <a:uLnTx/>
                <a:uFillTx/>
                <a:latin typeface="CiscoSans" panose="020B0503020201020303" pitchFamily="34" charset="0"/>
                <a:ea typeface="ＭＳ Ｐゴシック" charset="0"/>
              </a:endParaRPr>
            </a:p>
          </p:txBody>
        </p:sp>
        <p:sp>
          <p:nvSpPr>
            <p:cNvPr id="334" name="Rectangle 333">
              <a:extLst>
                <a:ext uri="{FF2B5EF4-FFF2-40B4-BE49-F238E27FC236}">
                  <a16:creationId xmlns:a16="http://schemas.microsoft.com/office/drawing/2014/main" id="{DD6B425F-18BA-6648-8A98-26B770B143B1}"/>
                </a:ext>
              </a:extLst>
            </p:cNvPr>
            <p:cNvSpPr/>
            <p:nvPr/>
          </p:nvSpPr>
          <p:spPr>
            <a:xfrm>
              <a:off x="7486621" y="4549810"/>
              <a:ext cx="1007139" cy="88093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35" name="Rectangle 334">
              <a:extLst>
                <a:ext uri="{FF2B5EF4-FFF2-40B4-BE49-F238E27FC236}">
                  <a16:creationId xmlns:a16="http://schemas.microsoft.com/office/drawing/2014/main" id="{E1BC03DF-4D7F-8C46-B9E9-4E657CE79A29}"/>
                </a:ext>
              </a:extLst>
            </p:cNvPr>
            <p:cNvSpPr/>
            <p:nvPr/>
          </p:nvSpPr>
          <p:spPr>
            <a:xfrm>
              <a:off x="7528349" y="4772017"/>
              <a:ext cx="952711" cy="327472"/>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4" tIns="0" rIns="0" bIns="0" rtlCol="0" anchor="ct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282828"/>
                  </a:solidFill>
                  <a:effectLst/>
                  <a:uLnTx/>
                  <a:uFillTx/>
                  <a:latin typeface="CiscoSansTT ExtraLight"/>
                  <a:ea typeface="+mn-ea"/>
                  <a:cs typeface="+mn-cs"/>
                </a:rPr>
                <a:t>Get top peer report</a:t>
              </a:r>
            </a:p>
          </p:txBody>
        </p:sp>
        <p:sp>
          <p:nvSpPr>
            <p:cNvPr id="336" name="Freeform: Shape 555">
              <a:extLst>
                <a:ext uri="{FF2B5EF4-FFF2-40B4-BE49-F238E27FC236}">
                  <a16:creationId xmlns:a16="http://schemas.microsoft.com/office/drawing/2014/main" id="{D3F397E9-8202-0146-8E36-9B393A36ED42}"/>
                </a:ext>
              </a:extLst>
            </p:cNvPr>
            <p:cNvSpPr/>
            <p:nvPr/>
          </p:nvSpPr>
          <p:spPr>
            <a:xfrm rot="20220488">
              <a:off x="7449323" y="4548813"/>
              <a:ext cx="118004" cy="145044"/>
            </a:xfrm>
            <a:custGeom>
              <a:avLst/>
              <a:gdLst>
                <a:gd name="connsiteX0" fmla="*/ 165735 w 331470"/>
                <a:gd name="connsiteY0" fmla="*/ 0 h 407425"/>
                <a:gd name="connsiteX1" fmla="*/ 331470 w 331470"/>
                <a:gd name="connsiteY1" fmla="*/ 358530 h 407425"/>
                <a:gd name="connsiteX2" fmla="*/ 200025 w 331470"/>
                <a:gd name="connsiteY2" fmla="*/ 304227 h 407425"/>
                <a:gd name="connsiteX3" fmla="*/ 200025 w 331470"/>
                <a:gd name="connsiteY3" fmla="*/ 407425 h 407425"/>
                <a:gd name="connsiteX4" fmla="*/ 131445 w 331470"/>
                <a:gd name="connsiteY4" fmla="*/ 407425 h 407425"/>
                <a:gd name="connsiteX5" fmla="*/ 131445 w 331470"/>
                <a:gd name="connsiteY5" fmla="*/ 305052 h 407425"/>
                <a:gd name="connsiteX6" fmla="*/ 0 w 331470"/>
                <a:gd name="connsiteY6" fmla="*/ 358530 h 40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 h="407425">
                  <a:moveTo>
                    <a:pt x="165735" y="0"/>
                  </a:moveTo>
                  <a:lnTo>
                    <a:pt x="331470" y="358530"/>
                  </a:lnTo>
                  <a:lnTo>
                    <a:pt x="200025" y="304227"/>
                  </a:lnTo>
                  <a:lnTo>
                    <a:pt x="200025" y="407425"/>
                  </a:lnTo>
                  <a:lnTo>
                    <a:pt x="131445" y="407425"/>
                  </a:lnTo>
                  <a:lnTo>
                    <a:pt x="131445" y="305052"/>
                  </a:lnTo>
                  <a:lnTo>
                    <a:pt x="0" y="358530"/>
                  </a:lnTo>
                  <a:close/>
                </a:path>
              </a:pathLst>
            </a:custGeom>
            <a:solidFill>
              <a:schemeClr val="bg2"/>
            </a:solidFill>
            <a:ln w="317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sp>
        <p:nvSpPr>
          <p:cNvPr id="341" name="Rectangle 25">
            <a:extLst>
              <a:ext uri="{FF2B5EF4-FFF2-40B4-BE49-F238E27FC236}">
                <a16:creationId xmlns:a16="http://schemas.microsoft.com/office/drawing/2014/main" id="{4762E68D-B4E0-C34D-A25B-2E05F588AC92}"/>
              </a:ext>
            </a:extLst>
          </p:cNvPr>
          <p:cNvSpPr>
            <a:spLocks noChangeAspect="1"/>
          </p:cNvSpPr>
          <p:nvPr/>
        </p:nvSpPr>
        <p:spPr bwMode="auto">
          <a:xfrm>
            <a:off x="8274588" y="2664687"/>
            <a:ext cx="204920" cy="172999"/>
          </a:xfrm>
          <a:custGeom>
            <a:avLst/>
            <a:gdLst/>
            <a:ahLst/>
            <a:cxnLst/>
            <a:rect l="l" t="t" r="r" b="b"/>
            <a:pathLst>
              <a:path w="3669806" h="3098137">
                <a:moveTo>
                  <a:pt x="1643468" y="2207172"/>
                </a:moveTo>
                <a:lnTo>
                  <a:pt x="1643468" y="2574663"/>
                </a:lnTo>
                <a:lnTo>
                  <a:pt x="2010959" y="2574663"/>
                </a:lnTo>
                <a:lnTo>
                  <a:pt x="2010959" y="2207172"/>
                </a:lnTo>
                <a:close/>
                <a:moveTo>
                  <a:pt x="1607127" y="789112"/>
                </a:moveTo>
                <a:lnTo>
                  <a:pt x="1607127" y="1252490"/>
                </a:lnTo>
                <a:lnTo>
                  <a:pt x="1730694" y="1938290"/>
                </a:lnTo>
                <a:lnTo>
                  <a:pt x="1922224" y="1938290"/>
                </a:lnTo>
                <a:lnTo>
                  <a:pt x="2033435" y="1252490"/>
                </a:lnTo>
                <a:lnTo>
                  <a:pt x="2033435" y="789112"/>
                </a:lnTo>
                <a:close/>
                <a:moveTo>
                  <a:pt x="1822750" y="259"/>
                </a:moveTo>
                <a:cubicBezTo>
                  <a:pt x="1909477" y="-3796"/>
                  <a:pt x="2009779" y="39067"/>
                  <a:pt x="2110950" y="175764"/>
                </a:cubicBezTo>
                <a:lnTo>
                  <a:pt x="3612296" y="2603867"/>
                </a:lnTo>
                <a:cubicBezTo>
                  <a:pt x="3735864" y="2861299"/>
                  <a:pt x="3667902" y="3081661"/>
                  <a:pt x="3334269" y="3098137"/>
                </a:cubicBezTo>
                <a:lnTo>
                  <a:pt x="288328" y="3098137"/>
                </a:lnTo>
                <a:cubicBezTo>
                  <a:pt x="-92672" y="3011640"/>
                  <a:pt x="-16472" y="2758325"/>
                  <a:pt x="72085" y="2597688"/>
                </a:cubicBezTo>
                <a:lnTo>
                  <a:pt x="1561074" y="194299"/>
                </a:lnTo>
                <a:cubicBezTo>
                  <a:pt x="1571371" y="144100"/>
                  <a:pt x="1678206" y="7017"/>
                  <a:pt x="1822750" y="259"/>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4329" tIns="62164" rIns="62164" bIns="124329"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1242784" rtl="0" eaLnBrk="1" fontAlgn="base" latinLnBrk="0" hangingPunct="1">
              <a:lnSpc>
                <a:spcPct val="100000"/>
              </a:lnSpc>
              <a:spcBef>
                <a:spcPct val="0"/>
              </a:spcBef>
              <a:spcAft>
                <a:spcPct val="0"/>
              </a:spcAft>
              <a:buClrTx/>
              <a:buSzTx/>
              <a:buFontTx/>
              <a:buNone/>
              <a:tabLst/>
              <a:defRPr/>
            </a:pPr>
            <a:endParaRPr kumimoji="0" lang="en-US" sz="2448" b="0" i="0" u="none" strike="noStrike" kern="0" cap="none" spc="-68" normalizeH="0" baseline="0" noProof="0" dirty="0" err="1">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5842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Digitization complicates visibility</a:t>
            </a:r>
            <a:br>
              <a:rPr lang="en-US" sz="3800" dirty="0"/>
            </a:br>
            <a:r>
              <a:rPr lang="en-US" sz="2100" dirty="0">
                <a:solidFill>
                  <a:schemeClr val="bg1"/>
                </a:solidFill>
              </a:rPr>
              <a:t>Market demands have taken the network beyond your perimeter</a:t>
            </a:r>
            <a:endParaRPr lang="en-MY" sz="2100" dirty="0">
              <a:solidFill>
                <a:schemeClr val="bg1"/>
              </a:solidFill>
            </a:endParaRPr>
          </a:p>
        </p:txBody>
      </p:sp>
      <p:grpSp>
        <p:nvGrpSpPr>
          <p:cNvPr id="1901" name="Group 1900">
            <a:extLst>
              <a:ext uri="{FF2B5EF4-FFF2-40B4-BE49-F238E27FC236}">
                <a16:creationId xmlns:a16="http://schemas.microsoft.com/office/drawing/2014/main" id="{F76801AC-7FBD-48E1-9B7C-41D72AA0EC5E}"/>
              </a:ext>
            </a:extLst>
          </p:cNvPr>
          <p:cNvGrpSpPr/>
          <p:nvPr/>
        </p:nvGrpSpPr>
        <p:grpSpPr>
          <a:xfrm>
            <a:off x="4030103" y="1985804"/>
            <a:ext cx="4119389" cy="4208629"/>
            <a:chOff x="6731001" y="5445126"/>
            <a:chExt cx="4103687" cy="4192588"/>
          </a:xfrm>
          <a:solidFill>
            <a:srgbClr val="D0D0D0"/>
          </a:solidFill>
        </p:grpSpPr>
        <p:sp>
          <p:nvSpPr>
            <p:cNvPr id="1902" name="Oval 5">
              <a:extLst>
                <a:ext uri="{FF2B5EF4-FFF2-40B4-BE49-F238E27FC236}">
                  <a16:creationId xmlns:a16="http://schemas.microsoft.com/office/drawing/2014/main" id="{8256299B-1A25-4744-9141-E0EE0CCA773A}"/>
                </a:ext>
              </a:extLst>
            </p:cNvPr>
            <p:cNvSpPr>
              <a:spLocks noChangeArrowheads="1"/>
            </p:cNvSpPr>
            <p:nvPr/>
          </p:nvSpPr>
          <p:spPr bwMode="auto">
            <a:xfrm>
              <a:off x="8631238" y="7088188"/>
              <a:ext cx="258763" cy="257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03" name="Oval 6">
              <a:extLst>
                <a:ext uri="{FF2B5EF4-FFF2-40B4-BE49-F238E27FC236}">
                  <a16:creationId xmlns:a16="http://schemas.microsoft.com/office/drawing/2014/main" id="{22CED341-9227-4AD2-B777-1D23FA5D21C9}"/>
                </a:ext>
              </a:extLst>
            </p:cNvPr>
            <p:cNvSpPr>
              <a:spLocks noChangeArrowheads="1"/>
            </p:cNvSpPr>
            <p:nvPr/>
          </p:nvSpPr>
          <p:spPr bwMode="auto">
            <a:xfrm>
              <a:off x="10429876" y="6365876"/>
              <a:ext cx="200025"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04" name="Oval 7">
              <a:extLst>
                <a:ext uri="{FF2B5EF4-FFF2-40B4-BE49-F238E27FC236}">
                  <a16:creationId xmlns:a16="http://schemas.microsoft.com/office/drawing/2014/main" id="{5525C7B6-78D6-4B5E-AFFC-CB8DEA8BBCBE}"/>
                </a:ext>
              </a:extLst>
            </p:cNvPr>
            <p:cNvSpPr>
              <a:spLocks noChangeArrowheads="1"/>
            </p:cNvSpPr>
            <p:nvPr/>
          </p:nvSpPr>
          <p:spPr bwMode="auto">
            <a:xfrm>
              <a:off x="7770813" y="8007351"/>
              <a:ext cx="200025"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05" name="Oval 8">
              <a:extLst>
                <a:ext uri="{FF2B5EF4-FFF2-40B4-BE49-F238E27FC236}">
                  <a16:creationId xmlns:a16="http://schemas.microsoft.com/office/drawing/2014/main" id="{72E0ACE3-385C-4A26-8A71-2CC47C8E260C}"/>
                </a:ext>
              </a:extLst>
            </p:cNvPr>
            <p:cNvSpPr>
              <a:spLocks noChangeArrowheads="1"/>
            </p:cNvSpPr>
            <p:nvPr/>
          </p:nvSpPr>
          <p:spPr bwMode="auto">
            <a:xfrm>
              <a:off x="9148763" y="7689851"/>
              <a:ext cx="157163"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06" name="Oval 9">
              <a:extLst>
                <a:ext uri="{FF2B5EF4-FFF2-40B4-BE49-F238E27FC236}">
                  <a16:creationId xmlns:a16="http://schemas.microsoft.com/office/drawing/2014/main" id="{84E18C1B-79A4-4222-B6F7-4305796B0ECB}"/>
                </a:ext>
              </a:extLst>
            </p:cNvPr>
            <p:cNvSpPr>
              <a:spLocks noChangeArrowheads="1"/>
            </p:cNvSpPr>
            <p:nvPr/>
          </p:nvSpPr>
          <p:spPr bwMode="auto">
            <a:xfrm>
              <a:off x="8937626" y="8296276"/>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07" name="Oval 10">
              <a:extLst>
                <a:ext uri="{FF2B5EF4-FFF2-40B4-BE49-F238E27FC236}">
                  <a16:creationId xmlns:a16="http://schemas.microsoft.com/office/drawing/2014/main" id="{19CE6D8F-0456-4C29-B276-909924A6603F}"/>
                </a:ext>
              </a:extLst>
            </p:cNvPr>
            <p:cNvSpPr>
              <a:spLocks noChangeArrowheads="1"/>
            </p:cNvSpPr>
            <p:nvPr/>
          </p:nvSpPr>
          <p:spPr bwMode="auto">
            <a:xfrm>
              <a:off x="8491538" y="7874001"/>
              <a:ext cx="52388"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08" name="Oval 11">
              <a:extLst>
                <a:ext uri="{FF2B5EF4-FFF2-40B4-BE49-F238E27FC236}">
                  <a16:creationId xmlns:a16="http://schemas.microsoft.com/office/drawing/2014/main" id="{123E7749-B77D-408F-B276-1941338FAB63}"/>
                </a:ext>
              </a:extLst>
            </p:cNvPr>
            <p:cNvSpPr>
              <a:spLocks noChangeArrowheads="1"/>
            </p:cNvSpPr>
            <p:nvPr/>
          </p:nvSpPr>
          <p:spPr bwMode="auto">
            <a:xfrm>
              <a:off x="9631363" y="6411913"/>
              <a:ext cx="157163" cy="155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09" name="Oval 12">
              <a:extLst>
                <a:ext uri="{FF2B5EF4-FFF2-40B4-BE49-F238E27FC236}">
                  <a16:creationId xmlns:a16="http://schemas.microsoft.com/office/drawing/2014/main" id="{EC8A4C9F-04F2-4D75-BC76-6AEAEEF92DA1}"/>
                </a:ext>
              </a:extLst>
            </p:cNvPr>
            <p:cNvSpPr>
              <a:spLocks noChangeArrowheads="1"/>
            </p:cNvSpPr>
            <p:nvPr/>
          </p:nvSpPr>
          <p:spPr bwMode="auto">
            <a:xfrm>
              <a:off x="9747251" y="6053138"/>
              <a:ext cx="68263"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0" name="Oval 13">
              <a:extLst>
                <a:ext uri="{FF2B5EF4-FFF2-40B4-BE49-F238E27FC236}">
                  <a16:creationId xmlns:a16="http://schemas.microsoft.com/office/drawing/2014/main" id="{30A9828F-8388-45EE-B45F-57E01641C6F5}"/>
                </a:ext>
              </a:extLst>
            </p:cNvPr>
            <p:cNvSpPr>
              <a:spLocks noChangeArrowheads="1"/>
            </p:cNvSpPr>
            <p:nvPr/>
          </p:nvSpPr>
          <p:spPr bwMode="auto">
            <a:xfrm>
              <a:off x="10042526" y="5984876"/>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1" name="Oval 14">
              <a:extLst>
                <a:ext uri="{FF2B5EF4-FFF2-40B4-BE49-F238E27FC236}">
                  <a16:creationId xmlns:a16="http://schemas.microsoft.com/office/drawing/2014/main" id="{DC7856BF-1145-4960-8513-D4DF6A8EE441}"/>
                </a:ext>
              </a:extLst>
            </p:cNvPr>
            <p:cNvSpPr>
              <a:spLocks noChangeArrowheads="1"/>
            </p:cNvSpPr>
            <p:nvPr/>
          </p:nvSpPr>
          <p:spPr bwMode="auto">
            <a:xfrm>
              <a:off x="10229851" y="6040438"/>
              <a:ext cx="68263"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2" name="Oval 15">
              <a:extLst>
                <a:ext uri="{FF2B5EF4-FFF2-40B4-BE49-F238E27FC236}">
                  <a16:creationId xmlns:a16="http://schemas.microsoft.com/office/drawing/2014/main" id="{7DCFE9E6-669D-4973-B86E-58AE2A32D27C}"/>
                </a:ext>
              </a:extLst>
            </p:cNvPr>
            <p:cNvSpPr>
              <a:spLocks noChangeArrowheads="1"/>
            </p:cNvSpPr>
            <p:nvPr/>
          </p:nvSpPr>
          <p:spPr bwMode="auto">
            <a:xfrm>
              <a:off x="9709151" y="5664201"/>
              <a:ext cx="68263"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3" name="Oval 16">
              <a:extLst>
                <a:ext uri="{FF2B5EF4-FFF2-40B4-BE49-F238E27FC236}">
                  <a16:creationId xmlns:a16="http://schemas.microsoft.com/office/drawing/2014/main" id="{B0F3DA6D-AA36-43F0-8F58-52DBC362321B}"/>
                </a:ext>
              </a:extLst>
            </p:cNvPr>
            <p:cNvSpPr>
              <a:spLocks noChangeArrowheads="1"/>
            </p:cNvSpPr>
            <p:nvPr/>
          </p:nvSpPr>
          <p:spPr bwMode="auto">
            <a:xfrm>
              <a:off x="9451976" y="5697538"/>
              <a:ext cx="77788"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4" name="Oval 17">
              <a:extLst>
                <a:ext uri="{FF2B5EF4-FFF2-40B4-BE49-F238E27FC236}">
                  <a16:creationId xmlns:a16="http://schemas.microsoft.com/office/drawing/2014/main" id="{7998CDE1-EB13-4B97-A531-CE702E0C5562}"/>
                </a:ext>
              </a:extLst>
            </p:cNvPr>
            <p:cNvSpPr>
              <a:spLocks noChangeArrowheads="1"/>
            </p:cNvSpPr>
            <p:nvPr/>
          </p:nvSpPr>
          <p:spPr bwMode="auto">
            <a:xfrm>
              <a:off x="9280526" y="5524501"/>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5" name="Oval 18">
              <a:extLst>
                <a:ext uri="{FF2B5EF4-FFF2-40B4-BE49-F238E27FC236}">
                  <a16:creationId xmlns:a16="http://schemas.microsoft.com/office/drawing/2014/main" id="{D827BC25-DA8E-4357-918E-11A5D194808F}"/>
                </a:ext>
              </a:extLst>
            </p:cNvPr>
            <p:cNvSpPr>
              <a:spLocks noChangeArrowheads="1"/>
            </p:cNvSpPr>
            <p:nvPr/>
          </p:nvSpPr>
          <p:spPr bwMode="auto">
            <a:xfrm>
              <a:off x="9075738" y="5464176"/>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6" name="Oval 19">
              <a:extLst>
                <a:ext uri="{FF2B5EF4-FFF2-40B4-BE49-F238E27FC236}">
                  <a16:creationId xmlns:a16="http://schemas.microsoft.com/office/drawing/2014/main" id="{66CB4C2D-8427-4419-8495-721E2EC92802}"/>
                </a:ext>
              </a:extLst>
            </p:cNvPr>
            <p:cNvSpPr>
              <a:spLocks noChangeArrowheads="1"/>
            </p:cNvSpPr>
            <p:nvPr/>
          </p:nvSpPr>
          <p:spPr bwMode="auto">
            <a:xfrm>
              <a:off x="8691563" y="54451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7" name="Oval 20">
              <a:extLst>
                <a:ext uri="{FF2B5EF4-FFF2-40B4-BE49-F238E27FC236}">
                  <a16:creationId xmlns:a16="http://schemas.microsoft.com/office/drawing/2014/main" id="{E8267561-7B5D-4D10-917E-B5700640558B}"/>
                </a:ext>
              </a:extLst>
            </p:cNvPr>
            <p:cNvSpPr>
              <a:spLocks noChangeArrowheads="1"/>
            </p:cNvSpPr>
            <p:nvPr/>
          </p:nvSpPr>
          <p:spPr bwMode="auto">
            <a:xfrm>
              <a:off x="8809038" y="5627688"/>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8" name="Oval 21">
              <a:extLst>
                <a:ext uri="{FF2B5EF4-FFF2-40B4-BE49-F238E27FC236}">
                  <a16:creationId xmlns:a16="http://schemas.microsoft.com/office/drawing/2014/main" id="{C4CA0727-BDC1-43C4-B1FB-C76D9466C417}"/>
                </a:ext>
              </a:extLst>
            </p:cNvPr>
            <p:cNvSpPr>
              <a:spLocks noChangeArrowheads="1"/>
            </p:cNvSpPr>
            <p:nvPr/>
          </p:nvSpPr>
          <p:spPr bwMode="auto">
            <a:xfrm>
              <a:off x="8509001" y="601503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19" name="Oval 22">
              <a:extLst>
                <a:ext uri="{FF2B5EF4-FFF2-40B4-BE49-F238E27FC236}">
                  <a16:creationId xmlns:a16="http://schemas.microsoft.com/office/drawing/2014/main" id="{4738EA20-FA70-4950-A59C-692F581B4800}"/>
                </a:ext>
              </a:extLst>
            </p:cNvPr>
            <p:cNvSpPr>
              <a:spLocks noChangeArrowheads="1"/>
            </p:cNvSpPr>
            <p:nvPr/>
          </p:nvSpPr>
          <p:spPr bwMode="auto">
            <a:xfrm>
              <a:off x="9202738" y="5967413"/>
              <a:ext cx="77788"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0" name="Oval 23">
              <a:extLst>
                <a:ext uri="{FF2B5EF4-FFF2-40B4-BE49-F238E27FC236}">
                  <a16:creationId xmlns:a16="http://schemas.microsoft.com/office/drawing/2014/main" id="{747F7C05-D364-4C9D-927F-5628BAE7CBF1}"/>
                </a:ext>
              </a:extLst>
            </p:cNvPr>
            <p:cNvSpPr>
              <a:spLocks noChangeArrowheads="1"/>
            </p:cNvSpPr>
            <p:nvPr/>
          </p:nvSpPr>
          <p:spPr bwMode="auto">
            <a:xfrm>
              <a:off x="8396288" y="5580063"/>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1" name="Oval 24">
              <a:extLst>
                <a:ext uri="{FF2B5EF4-FFF2-40B4-BE49-F238E27FC236}">
                  <a16:creationId xmlns:a16="http://schemas.microsoft.com/office/drawing/2014/main" id="{DDAEF375-187F-4913-9CB8-37298675A46E}"/>
                </a:ext>
              </a:extLst>
            </p:cNvPr>
            <p:cNvSpPr>
              <a:spLocks noChangeArrowheads="1"/>
            </p:cNvSpPr>
            <p:nvPr/>
          </p:nvSpPr>
          <p:spPr bwMode="auto">
            <a:xfrm>
              <a:off x="8396288" y="5484813"/>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2" name="Oval 25">
              <a:extLst>
                <a:ext uri="{FF2B5EF4-FFF2-40B4-BE49-F238E27FC236}">
                  <a16:creationId xmlns:a16="http://schemas.microsoft.com/office/drawing/2014/main" id="{6EACC2ED-4ABB-4345-90B0-DE15C2A176DC}"/>
                </a:ext>
              </a:extLst>
            </p:cNvPr>
            <p:cNvSpPr>
              <a:spLocks noChangeArrowheads="1"/>
            </p:cNvSpPr>
            <p:nvPr/>
          </p:nvSpPr>
          <p:spPr bwMode="auto">
            <a:xfrm>
              <a:off x="8086726" y="5762626"/>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3" name="Oval 26">
              <a:extLst>
                <a:ext uri="{FF2B5EF4-FFF2-40B4-BE49-F238E27FC236}">
                  <a16:creationId xmlns:a16="http://schemas.microsoft.com/office/drawing/2014/main" id="{485253FD-346F-4B34-A288-E06F6A73C21C}"/>
                </a:ext>
              </a:extLst>
            </p:cNvPr>
            <p:cNvSpPr>
              <a:spLocks noChangeArrowheads="1"/>
            </p:cNvSpPr>
            <p:nvPr/>
          </p:nvSpPr>
          <p:spPr bwMode="auto">
            <a:xfrm>
              <a:off x="7964488" y="57626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4" name="Oval 27">
              <a:extLst>
                <a:ext uri="{FF2B5EF4-FFF2-40B4-BE49-F238E27FC236}">
                  <a16:creationId xmlns:a16="http://schemas.microsoft.com/office/drawing/2014/main" id="{416CBEC7-232C-4EC2-9A14-0B5DB8431BE3}"/>
                </a:ext>
              </a:extLst>
            </p:cNvPr>
            <p:cNvSpPr>
              <a:spLocks noChangeArrowheads="1"/>
            </p:cNvSpPr>
            <p:nvPr/>
          </p:nvSpPr>
          <p:spPr bwMode="auto">
            <a:xfrm>
              <a:off x="7767638" y="5711826"/>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5" name="Oval 28">
              <a:extLst>
                <a:ext uri="{FF2B5EF4-FFF2-40B4-BE49-F238E27FC236}">
                  <a16:creationId xmlns:a16="http://schemas.microsoft.com/office/drawing/2014/main" id="{FEACFABD-AFBE-4ACE-9A3F-226F283E934D}"/>
                </a:ext>
              </a:extLst>
            </p:cNvPr>
            <p:cNvSpPr>
              <a:spLocks noChangeArrowheads="1"/>
            </p:cNvSpPr>
            <p:nvPr/>
          </p:nvSpPr>
          <p:spPr bwMode="auto">
            <a:xfrm>
              <a:off x="7577138" y="5840413"/>
              <a:ext cx="77788"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6" name="Oval 29">
              <a:extLst>
                <a:ext uri="{FF2B5EF4-FFF2-40B4-BE49-F238E27FC236}">
                  <a16:creationId xmlns:a16="http://schemas.microsoft.com/office/drawing/2014/main" id="{3209D3B9-0A58-45BF-89FC-632C9E636D73}"/>
                </a:ext>
              </a:extLst>
            </p:cNvPr>
            <p:cNvSpPr>
              <a:spLocks noChangeArrowheads="1"/>
            </p:cNvSpPr>
            <p:nvPr/>
          </p:nvSpPr>
          <p:spPr bwMode="auto">
            <a:xfrm>
              <a:off x="7242176" y="6116638"/>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7" name="Oval 30">
              <a:extLst>
                <a:ext uri="{FF2B5EF4-FFF2-40B4-BE49-F238E27FC236}">
                  <a16:creationId xmlns:a16="http://schemas.microsoft.com/office/drawing/2014/main" id="{52E3EEA0-4F77-4B33-AE72-033DB043C40B}"/>
                </a:ext>
              </a:extLst>
            </p:cNvPr>
            <p:cNvSpPr>
              <a:spLocks noChangeArrowheads="1"/>
            </p:cNvSpPr>
            <p:nvPr/>
          </p:nvSpPr>
          <p:spPr bwMode="auto">
            <a:xfrm>
              <a:off x="7138988" y="631507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8" name="Oval 31">
              <a:extLst>
                <a:ext uri="{FF2B5EF4-FFF2-40B4-BE49-F238E27FC236}">
                  <a16:creationId xmlns:a16="http://schemas.microsoft.com/office/drawing/2014/main" id="{2F1C04EC-A760-4DE0-95BF-E9F65430A8C0}"/>
                </a:ext>
              </a:extLst>
            </p:cNvPr>
            <p:cNvSpPr>
              <a:spLocks noChangeArrowheads="1"/>
            </p:cNvSpPr>
            <p:nvPr/>
          </p:nvSpPr>
          <p:spPr bwMode="auto">
            <a:xfrm>
              <a:off x="7197726" y="6575426"/>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29" name="Oval 32">
              <a:extLst>
                <a:ext uri="{FF2B5EF4-FFF2-40B4-BE49-F238E27FC236}">
                  <a16:creationId xmlns:a16="http://schemas.microsoft.com/office/drawing/2014/main" id="{57CF123E-9F71-4173-8523-646A14E875E3}"/>
                </a:ext>
              </a:extLst>
            </p:cNvPr>
            <p:cNvSpPr>
              <a:spLocks noChangeArrowheads="1"/>
            </p:cNvSpPr>
            <p:nvPr/>
          </p:nvSpPr>
          <p:spPr bwMode="auto">
            <a:xfrm>
              <a:off x="7065963" y="653097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0" name="Oval 33">
              <a:extLst>
                <a:ext uri="{FF2B5EF4-FFF2-40B4-BE49-F238E27FC236}">
                  <a16:creationId xmlns:a16="http://schemas.microsoft.com/office/drawing/2014/main" id="{1D380989-1411-4C20-B01A-5D47BB5007BF}"/>
                </a:ext>
              </a:extLst>
            </p:cNvPr>
            <p:cNvSpPr>
              <a:spLocks noChangeArrowheads="1"/>
            </p:cNvSpPr>
            <p:nvPr/>
          </p:nvSpPr>
          <p:spPr bwMode="auto">
            <a:xfrm>
              <a:off x="7366001" y="64912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1" name="Oval 34">
              <a:extLst>
                <a:ext uri="{FF2B5EF4-FFF2-40B4-BE49-F238E27FC236}">
                  <a16:creationId xmlns:a16="http://schemas.microsoft.com/office/drawing/2014/main" id="{A392A1CB-3CB9-4C13-BFD7-6207958F4FE8}"/>
                </a:ext>
              </a:extLst>
            </p:cNvPr>
            <p:cNvSpPr>
              <a:spLocks noChangeArrowheads="1"/>
            </p:cNvSpPr>
            <p:nvPr/>
          </p:nvSpPr>
          <p:spPr bwMode="auto">
            <a:xfrm>
              <a:off x="6897688" y="68421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2" name="Oval 35">
              <a:extLst>
                <a:ext uri="{FF2B5EF4-FFF2-40B4-BE49-F238E27FC236}">
                  <a16:creationId xmlns:a16="http://schemas.microsoft.com/office/drawing/2014/main" id="{8C99B651-1E51-4BEE-AB8C-698B0EF5160A}"/>
                </a:ext>
              </a:extLst>
            </p:cNvPr>
            <p:cNvSpPr>
              <a:spLocks noChangeArrowheads="1"/>
            </p:cNvSpPr>
            <p:nvPr/>
          </p:nvSpPr>
          <p:spPr bwMode="auto">
            <a:xfrm>
              <a:off x="6811963" y="7118351"/>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3" name="Oval 36">
              <a:extLst>
                <a:ext uri="{FF2B5EF4-FFF2-40B4-BE49-F238E27FC236}">
                  <a16:creationId xmlns:a16="http://schemas.microsoft.com/office/drawing/2014/main" id="{3C4BE2CA-3B4E-4CC0-9F81-0D25886EA7BF}"/>
                </a:ext>
              </a:extLst>
            </p:cNvPr>
            <p:cNvSpPr>
              <a:spLocks noChangeArrowheads="1"/>
            </p:cNvSpPr>
            <p:nvPr/>
          </p:nvSpPr>
          <p:spPr bwMode="auto">
            <a:xfrm>
              <a:off x="6731001" y="7245351"/>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4" name="Oval 37">
              <a:extLst>
                <a:ext uri="{FF2B5EF4-FFF2-40B4-BE49-F238E27FC236}">
                  <a16:creationId xmlns:a16="http://schemas.microsoft.com/office/drawing/2014/main" id="{3CD7A6B5-AD9D-497C-8E02-31604C090644}"/>
                </a:ext>
              </a:extLst>
            </p:cNvPr>
            <p:cNvSpPr>
              <a:spLocks noChangeArrowheads="1"/>
            </p:cNvSpPr>
            <p:nvPr/>
          </p:nvSpPr>
          <p:spPr bwMode="auto">
            <a:xfrm>
              <a:off x="6851651" y="7389813"/>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5" name="Oval 38">
              <a:extLst>
                <a:ext uri="{FF2B5EF4-FFF2-40B4-BE49-F238E27FC236}">
                  <a16:creationId xmlns:a16="http://schemas.microsoft.com/office/drawing/2014/main" id="{40E05BAC-C1BB-4240-B0E6-AAF8B6101A99}"/>
                </a:ext>
              </a:extLst>
            </p:cNvPr>
            <p:cNvSpPr>
              <a:spLocks noChangeArrowheads="1"/>
            </p:cNvSpPr>
            <p:nvPr/>
          </p:nvSpPr>
          <p:spPr bwMode="auto">
            <a:xfrm>
              <a:off x="7096126" y="700563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6" name="Oval 39">
              <a:extLst>
                <a:ext uri="{FF2B5EF4-FFF2-40B4-BE49-F238E27FC236}">
                  <a16:creationId xmlns:a16="http://schemas.microsoft.com/office/drawing/2014/main" id="{DBD09294-5229-489F-A235-F91D7B58B2E3}"/>
                </a:ext>
              </a:extLst>
            </p:cNvPr>
            <p:cNvSpPr>
              <a:spLocks noChangeArrowheads="1"/>
            </p:cNvSpPr>
            <p:nvPr/>
          </p:nvSpPr>
          <p:spPr bwMode="auto">
            <a:xfrm>
              <a:off x="7361238" y="750411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7" name="Oval 40">
              <a:extLst>
                <a:ext uri="{FF2B5EF4-FFF2-40B4-BE49-F238E27FC236}">
                  <a16:creationId xmlns:a16="http://schemas.microsoft.com/office/drawing/2014/main" id="{166F5D12-8A42-4E6F-8FF4-49291B64DEE4}"/>
                </a:ext>
              </a:extLst>
            </p:cNvPr>
            <p:cNvSpPr>
              <a:spLocks noChangeArrowheads="1"/>
            </p:cNvSpPr>
            <p:nvPr/>
          </p:nvSpPr>
          <p:spPr bwMode="auto">
            <a:xfrm>
              <a:off x="6943726" y="7642226"/>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8" name="Oval 41">
              <a:extLst>
                <a:ext uri="{FF2B5EF4-FFF2-40B4-BE49-F238E27FC236}">
                  <a16:creationId xmlns:a16="http://schemas.microsoft.com/office/drawing/2014/main" id="{7719930E-E67B-4E8C-B6D3-0625E150F69A}"/>
                </a:ext>
              </a:extLst>
            </p:cNvPr>
            <p:cNvSpPr>
              <a:spLocks noChangeArrowheads="1"/>
            </p:cNvSpPr>
            <p:nvPr/>
          </p:nvSpPr>
          <p:spPr bwMode="auto">
            <a:xfrm>
              <a:off x="6981826" y="7893051"/>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39" name="Oval 42">
              <a:extLst>
                <a:ext uri="{FF2B5EF4-FFF2-40B4-BE49-F238E27FC236}">
                  <a16:creationId xmlns:a16="http://schemas.microsoft.com/office/drawing/2014/main" id="{8EA810FD-9C4F-455C-B521-3A27C90BB1EF}"/>
                </a:ext>
              </a:extLst>
            </p:cNvPr>
            <p:cNvSpPr>
              <a:spLocks noChangeArrowheads="1"/>
            </p:cNvSpPr>
            <p:nvPr/>
          </p:nvSpPr>
          <p:spPr bwMode="auto">
            <a:xfrm>
              <a:off x="6757988" y="7778751"/>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0" name="Oval 43">
              <a:extLst>
                <a:ext uri="{FF2B5EF4-FFF2-40B4-BE49-F238E27FC236}">
                  <a16:creationId xmlns:a16="http://schemas.microsoft.com/office/drawing/2014/main" id="{DE1753FC-E7F5-4121-B449-3B57DFD0AA5E}"/>
                </a:ext>
              </a:extLst>
            </p:cNvPr>
            <p:cNvSpPr>
              <a:spLocks noChangeArrowheads="1"/>
            </p:cNvSpPr>
            <p:nvPr/>
          </p:nvSpPr>
          <p:spPr bwMode="auto">
            <a:xfrm>
              <a:off x="6781801" y="7867651"/>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1" name="Oval 44">
              <a:extLst>
                <a:ext uri="{FF2B5EF4-FFF2-40B4-BE49-F238E27FC236}">
                  <a16:creationId xmlns:a16="http://schemas.microsoft.com/office/drawing/2014/main" id="{B43BF15B-1622-4D15-9432-B3D92F3C0883}"/>
                </a:ext>
              </a:extLst>
            </p:cNvPr>
            <p:cNvSpPr>
              <a:spLocks noChangeArrowheads="1"/>
            </p:cNvSpPr>
            <p:nvPr/>
          </p:nvSpPr>
          <p:spPr bwMode="auto">
            <a:xfrm>
              <a:off x="6896101" y="8329613"/>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2" name="Oval 45">
              <a:extLst>
                <a:ext uri="{FF2B5EF4-FFF2-40B4-BE49-F238E27FC236}">
                  <a16:creationId xmlns:a16="http://schemas.microsoft.com/office/drawing/2014/main" id="{3569E2CC-7F93-4B48-B3DC-5B4A56AF02FA}"/>
                </a:ext>
              </a:extLst>
            </p:cNvPr>
            <p:cNvSpPr>
              <a:spLocks noChangeArrowheads="1"/>
            </p:cNvSpPr>
            <p:nvPr/>
          </p:nvSpPr>
          <p:spPr bwMode="auto">
            <a:xfrm>
              <a:off x="6981826" y="8262938"/>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3" name="Oval 46">
              <a:extLst>
                <a:ext uri="{FF2B5EF4-FFF2-40B4-BE49-F238E27FC236}">
                  <a16:creationId xmlns:a16="http://schemas.microsoft.com/office/drawing/2014/main" id="{BADEDA56-21F9-46FC-A04B-AD7FD89D3039}"/>
                </a:ext>
              </a:extLst>
            </p:cNvPr>
            <p:cNvSpPr>
              <a:spLocks noChangeArrowheads="1"/>
            </p:cNvSpPr>
            <p:nvPr/>
          </p:nvSpPr>
          <p:spPr bwMode="auto">
            <a:xfrm>
              <a:off x="7016751" y="8402638"/>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4" name="Oval 47">
              <a:extLst>
                <a:ext uri="{FF2B5EF4-FFF2-40B4-BE49-F238E27FC236}">
                  <a16:creationId xmlns:a16="http://schemas.microsoft.com/office/drawing/2014/main" id="{DDD20768-453F-4ED2-AF0E-D1CBBC9C863E}"/>
                </a:ext>
              </a:extLst>
            </p:cNvPr>
            <p:cNvSpPr>
              <a:spLocks noChangeArrowheads="1"/>
            </p:cNvSpPr>
            <p:nvPr/>
          </p:nvSpPr>
          <p:spPr bwMode="auto">
            <a:xfrm>
              <a:off x="7289801" y="8208963"/>
              <a:ext cx="65088"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5" name="Oval 48">
              <a:extLst>
                <a:ext uri="{FF2B5EF4-FFF2-40B4-BE49-F238E27FC236}">
                  <a16:creationId xmlns:a16="http://schemas.microsoft.com/office/drawing/2014/main" id="{8E636EAA-47FF-4867-B6A3-958ADD00400D}"/>
                </a:ext>
              </a:extLst>
            </p:cNvPr>
            <p:cNvSpPr>
              <a:spLocks noChangeArrowheads="1"/>
            </p:cNvSpPr>
            <p:nvPr/>
          </p:nvSpPr>
          <p:spPr bwMode="auto">
            <a:xfrm>
              <a:off x="7131051" y="8680451"/>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6" name="Oval 49">
              <a:extLst>
                <a:ext uri="{FF2B5EF4-FFF2-40B4-BE49-F238E27FC236}">
                  <a16:creationId xmlns:a16="http://schemas.microsoft.com/office/drawing/2014/main" id="{64D69A76-9935-4A0D-9F2C-4CABF6823D67}"/>
                </a:ext>
              </a:extLst>
            </p:cNvPr>
            <p:cNvSpPr>
              <a:spLocks noChangeArrowheads="1"/>
            </p:cNvSpPr>
            <p:nvPr/>
          </p:nvSpPr>
          <p:spPr bwMode="auto">
            <a:xfrm>
              <a:off x="7210426" y="8821738"/>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7" name="Oval 50">
              <a:extLst>
                <a:ext uri="{FF2B5EF4-FFF2-40B4-BE49-F238E27FC236}">
                  <a16:creationId xmlns:a16="http://schemas.microsoft.com/office/drawing/2014/main" id="{C0F287AB-BF5C-4680-A830-9EC5FCB48041}"/>
                </a:ext>
              </a:extLst>
            </p:cNvPr>
            <p:cNvSpPr>
              <a:spLocks noChangeArrowheads="1"/>
            </p:cNvSpPr>
            <p:nvPr/>
          </p:nvSpPr>
          <p:spPr bwMode="auto">
            <a:xfrm>
              <a:off x="7354888" y="8742363"/>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8" name="Oval 51">
              <a:extLst>
                <a:ext uri="{FF2B5EF4-FFF2-40B4-BE49-F238E27FC236}">
                  <a16:creationId xmlns:a16="http://schemas.microsoft.com/office/drawing/2014/main" id="{506149E4-EDEE-47FE-A4ED-6E1353E51F44}"/>
                </a:ext>
              </a:extLst>
            </p:cNvPr>
            <p:cNvSpPr>
              <a:spLocks noChangeArrowheads="1"/>
            </p:cNvSpPr>
            <p:nvPr/>
          </p:nvSpPr>
          <p:spPr bwMode="auto">
            <a:xfrm>
              <a:off x="7399338" y="8847138"/>
              <a:ext cx="80963"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49" name="Oval 52">
              <a:extLst>
                <a:ext uri="{FF2B5EF4-FFF2-40B4-BE49-F238E27FC236}">
                  <a16:creationId xmlns:a16="http://schemas.microsoft.com/office/drawing/2014/main" id="{541FE235-8F37-48D5-AD10-20AB3D41179E}"/>
                </a:ext>
              </a:extLst>
            </p:cNvPr>
            <p:cNvSpPr>
              <a:spLocks noChangeArrowheads="1"/>
            </p:cNvSpPr>
            <p:nvPr/>
          </p:nvSpPr>
          <p:spPr bwMode="auto">
            <a:xfrm>
              <a:off x="7797801" y="8709026"/>
              <a:ext cx="7461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0" name="Oval 53">
              <a:extLst>
                <a:ext uri="{FF2B5EF4-FFF2-40B4-BE49-F238E27FC236}">
                  <a16:creationId xmlns:a16="http://schemas.microsoft.com/office/drawing/2014/main" id="{D96CCEA0-D57E-4321-BA02-396289F4F161}"/>
                </a:ext>
              </a:extLst>
            </p:cNvPr>
            <p:cNvSpPr>
              <a:spLocks noChangeArrowheads="1"/>
            </p:cNvSpPr>
            <p:nvPr/>
          </p:nvSpPr>
          <p:spPr bwMode="auto">
            <a:xfrm>
              <a:off x="8377238" y="8528051"/>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1" name="Oval 54">
              <a:extLst>
                <a:ext uri="{FF2B5EF4-FFF2-40B4-BE49-F238E27FC236}">
                  <a16:creationId xmlns:a16="http://schemas.microsoft.com/office/drawing/2014/main" id="{91600ED4-D506-4E84-B5C0-CAC91F2317F8}"/>
                </a:ext>
              </a:extLst>
            </p:cNvPr>
            <p:cNvSpPr>
              <a:spLocks noChangeArrowheads="1"/>
            </p:cNvSpPr>
            <p:nvPr/>
          </p:nvSpPr>
          <p:spPr bwMode="auto">
            <a:xfrm>
              <a:off x="7027863" y="7040563"/>
              <a:ext cx="55563"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2" name="Oval 55">
              <a:extLst>
                <a:ext uri="{FF2B5EF4-FFF2-40B4-BE49-F238E27FC236}">
                  <a16:creationId xmlns:a16="http://schemas.microsoft.com/office/drawing/2014/main" id="{E7470F0D-58C6-4DF5-8896-DF6909511D71}"/>
                </a:ext>
              </a:extLst>
            </p:cNvPr>
            <p:cNvSpPr>
              <a:spLocks noChangeArrowheads="1"/>
            </p:cNvSpPr>
            <p:nvPr/>
          </p:nvSpPr>
          <p:spPr bwMode="auto">
            <a:xfrm>
              <a:off x="6897688" y="6642101"/>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3" name="Oval 56">
              <a:extLst>
                <a:ext uri="{FF2B5EF4-FFF2-40B4-BE49-F238E27FC236}">
                  <a16:creationId xmlns:a16="http://schemas.microsoft.com/office/drawing/2014/main" id="{60F6D671-AF24-4CA8-89BF-6EA56D79CD8F}"/>
                </a:ext>
              </a:extLst>
            </p:cNvPr>
            <p:cNvSpPr>
              <a:spLocks noChangeArrowheads="1"/>
            </p:cNvSpPr>
            <p:nvPr/>
          </p:nvSpPr>
          <p:spPr bwMode="auto">
            <a:xfrm>
              <a:off x="8112126" y="5562601"/>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4" name="Oval 57">
              <a:extLst>
                <a:ext uri="{FF2B5EF4-FFF2-40B4-BE49-F238E27FC236}">
                  <a16:creationId xmlns:a16="http://schemas.microsoft.com/office/drawing/2014/main" id="{25D26DB0-9453-4987-BF8F-4B504BD1BDAA}"/>
                </a:ext>
              </a:extLst>
            </p:cNvPr>
            <p:cNvSpPr>
              <a:spLocks noChangeArrowheads="1"/>
            </p:cNvSpPr>
            <p:nvPr/>
          </p:nvSpPr>
          <p:spPr bwMode="auto">
            <a:xfrm>
              <a:off x="8383588" y="9020176"/>
              <a:ext cx="157163" cy="155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5" name="Oval 58">
              <a:extLst>
                <a:ext uri="{FF2B5EF4-FFF2-40B4-BE49-F238E27FC236}">
                  <a16:creationId xmlns:a16="http://schemas.microsoft.com/office/drawing/2014/main" id="{9E66F324-B59B-4168-80D3-7DE34AA0EC08}"/>
                </a:ext>
              </a:extLst>
            </p:cNvPr>
            <p:cNvSpPr>
              <a:spLocks noChangeArrowheads="1"/>
            </p:cNvSpPr>
            <p:nvPr/>
          </p:nvSpPr>
          <p:spPr bwMode="auto">
            <a:xfrm>
              <a:off x="9026526" y="8823326"/>
              <a:ext cx="4445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6" name="Oval 59">
              <a:extLst>
                <a:ext uri="{FF2B5EF4-FFF2-40B4-BE49-F238E27FC236}">
                  <a16:creationId xmlns:a16="http://schemas.microsoft.com/office/drawing/2014/main" id="{7EE62D40-B818-47F0-8CA7-928488332682}"/>
                </a:ext>
              </a:extLst>
            </p:cNvPr>
            <p:cNvSpPr>
              <a:spLocks noChangeArrowheads="1"/>
            </p:cNvSpPr>
            <p:nvPr/>
          </p:nvSpPr>
          <p:spPr bwMode="auto">
            <a:xfrm>
              <a:off x="9093201" y="9255126"/>
              <a:ext cx="63500"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7" name="Oval 60">
              <a:extLst>
                <a:ext uri="{FF2B5EF4-FFF2-40B4-BE49-F238E27FC236}">
                  <a16:creationId xmlns:a16="http://schemas.microsoft.com/office/drawing/2014/main" id="{42EB5267-C868-473F-81AC-6EFB3740AE6D}"/>
                </a:ext>
              </a:extLst>
            </p:cNvPr>
            <p:cNvSpPr>
              <a:spLocks noChangeArrowheads="1"/>
            </p:cNvSpPr>
            <p:nvPr/>
          </p:nvSpPr>
          <p:spPr bwMode="auto">
            <a:xfrm>
              <a:off x="9124951" y="9518651"/>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8" name="Oval 61">
              <a:extLst>
                <a:ext uri="{FF2B5EF4-FFF2-40B4-BE49-F238E27FC236}">
                  <a16:creationId xmlns:a16="http://schemas.microsoft.com/office/drawing/2014/main" id="{39A2F3C7-95D4-47BB-A54E-19EF805753CB}"/>
                </a:ext>
              </a:extLst>
            </p:cNvPr>
            <p:cNvSpPr>
              <a:spLocks noChangeArrowheads="1"/>
            </p:cNvSpPr>
            <p:nvPr/>
          </p:nvSpPr>
          <p:spPr bwMode="auto">
            <a:xfrm>
              <a:off x="8604251" y="9537701"/>
              <a:ext cx="98425" cy="100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59" name="Oval 62">
              <a:extLst>
                <a:ext uri="{FF2B5EF4-FFF2-40B4-BE49-F238E27FC236}">
                  <a16:creationId xmlns:a16="http://schemas.microsoft.com/office/drawing/2014/main" id="{627D7A8F-6DB5-4E90-BEDC-CF9433F190F9}"/>
                </a:ext>
              </a:extLst>
            </p:cNvPr>
            <p:cNvSpPr>
              <a:spLocks noChangeArrowheads="1"/>
            </p:cNvSpPr>
            <p:nvPr/>
          </p:nvSpPr>
          <p:spPr bwMode="auto">
            <a:xfrm>
              <a:off x="8524876" y="9444038"/>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0" name="Oval 63">
              <a:extLst>
                <a:ext uri="{FF2B5EF4-FFF2-40B4-BE49-F238E27FC236}">
                  <a16:creationId xmlns:a16="http://schemas.microsoft.com/office/drawing/2014/main" id="{739BB231-1259-4053-B3BC-30BE68F08372}"/>
                </a:ext>
              </a:extLst>
            </p:cNvPr>
            <p:cNvSpPr>
              <a:spLocks noChangeArrowheads="1"/>
            </p:cNvSpPr>
            <p:nvPr/>
          </p:nvSpPr>
          <p:spPr bwMode="auto">
            <a:xfrm>
              <a:off x="8235951" y="9444038"/>
              <a:ext cx="71438"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1" name="Oval 64">
              <a:extLst>
                <a:ext uri="{FF2B5EF4-FFF2-40B4-BE49-F238E27FC236}">
                  <a16:creationId xmlns:a16="http://schemas.microsoft.com/office/drawing/2014/main" id="{B9B37B37-AE9B-4B79-95C8-5641BCDBE125}"/>
                </a:ext>
              </a:extLst>
            </p:cNvPr>
            <p:cNvSpPr>
              <a:spLocks noChangeArrowheads="1"/>
            </p:cNvSpPr>
            <p:nvPr/>
          </p:nvSpPr>
          <p:spPr bwMode="auto">
            <a:xfrm>
              <a:off x="8026401" y="9417051"/>
              <a:ext cx="69850"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2" name="Oval 65">
              <a:extLst>
                <a:ext uri="{FF2B5EF4-FFF2-40B4-BE49-F238E27FC236}">
                  <a16:creationId xmlns:a16="http://schemas.microsoft.com/office/drawing/2014/main" id="{EB5471FD-0B74-4142-AB28-8CC36EAE34B5}"/>
                </a:ext>
              </a:extLst>
            </p:cNvPr>
            <p:cNvSpPr>
              <a:spLocks noChangeArrowheads="1"/>
            </p:cNvSpPr>
            <p:nvPr/>
          </p:nvSpPr>
          <p:spPr bwMode="auto">
            <a:xfrm>
              <a:off x="7874001" y="9169401"/>
              <a:ext cx="71438"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3" name="Oval 66">
              <a:extLst>
                <a:ext uri="{FF2B5EF4-FFF2-40B4-BE49-F238E27FC236}">
                  <a16:creationId xmlns:a16="http://schemas.microsoft.com/office/drawing/2014/main" id="{74A58BB8-D35B-4418-9268-61FAD057990E}"/>
                </a:ext>
              </a:extLst>
            </p:cNvPr>
            <p:cNvSpPr>
              <a:spLocks noChangeArrowheads="1"/>
            </p:cNvSpPr>
            <p:nvPr/>
          </p:nvSpPr>
          <p:spPr bwMode="auto">
            <a:xfrm>
              <a:off x="7494588" y="9086851"/>
              <a:ext cx="69850"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4" name="Oval 67">
              <a:extLst>
                <a:ext uri="{FF2B5EF4-FFF2-40B4-BE49-F238E27FC236}">
                  <a16:creationId xmlns:a16="http://schemas.microsoft.com/office/drawing/2014/main" id="{BBB1D485-1745-4F3E-BFF7-D5FE6887B550}"/>
                </a:ext>
              </a:extLst>
            </p:cNvPr>
            <p:cNvSpPr>
              <a:spLocks noChangeArrowheads="1"/>
            </p:cNvSpPr>
            <p:nvPr/>
          </p:nvSpPr>
          <p:spPr bwMode="auto">
            <a:xfrm>
              <a:off x="7640638" y="9196388"/>
              <a:ext cx="69850"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5" name="Oval 68">
              <a:extLst>
                <a:ext uri="{FF2B5EF4-FFF2-40B4-BE49-F238E27FC236}">
                  <a16:creationId xmlns:a16="http://schemas.microsoft.com/office/drawing/2014/main" id="{A1832D9D-3517-44FD-A30A-C85E78C1C263}"/>
                </a:ext>
              </a:extLst>
            </p:cNvPr>
            <p:cNvSpPr>
              <a:spLocks noChangeArrowheads="1"/>
            </p:cNvSpPr>
            <p:nvPr/>
          </p:nvSpPr>
          <p:spPr bwMode="auto">
            <a:xfrm>
              <a:off x="9610726" y="9386888"/>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6" name="Oval 69">
              <a:extLst>
                <a:ext uri="{FF2B5EF4-FFF2-40B4-BE49-F238E27FC236}">
                  <a16:creationId xmlns:a16="http://schemas.microsoft.com/office/drawing/2014/main" id="{4ACFA20B-6B7D-46DD-95A3-28FA26CF701D}"/>
                </a:ext>
              </a:extLst>
            </p:cNvPr>
            <p:cNvSpPr>
              <a:spLocks noChangeArrowheads="1"/>
            </p:cNvSpPr>
            <p:nvPr/>
          </p:nvSpPr>
          <p:spPr bwMode="auto">
            <a:xfrm>
              <a:off x="9675813" y="9236076"/>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7" name="Oval 70">
              <a:extLst>
                <a:ext uri="{FF2B5EF4-FFF2-40B4-BE49-F238E27FC236}">
                  <a16:creationId xmlns:a16="http://schemas.microsoft.com/office/drawing/2014/main" id="{454EE391-75C5-49FA-831F-12B1C709A903}"/>
                </a:ext>
              </a:extLst>
            </p:cNvPr>
            <p:cNvSpPr>
              <a:spLocks noChangeArrowheads="1"/>
            </p:cNvSpPr>
            <p:nvPr/>
          </p:nvSpPr>
          <p:spPr bwMode="auto">
            <a:xfrm>
              <a:off x="7815263" y="6184901"/>
              <a:ext cx="155575"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8" name="Oval 71">
              <a:extLst>
                <a:ext uri="{FF2B5EF4-FFF2-40B4-BE49-F238E27FC236}">
                  <a16:creationId xmlns:a16="http://schemas.microsoft.com/office/drawing/2014/main" id="{C6F42B2C-F4BC-4837-81CD-E7121FD1471B}"/>
                </a:ext>
              </a:extLst>
            </p:cNvPr>
            <p:cNvSpPr>
              <a:spLocks noChangeArrowheads="1"/>
            </p:cNvSpPr>
            <p:nvPr/>
          </p:nvSpPr>
          <p:spPr bwMode="auto">
            <a:xfrm>
              <a:off x="7586663" y="6842126"/>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69" name="Oval 72">
              <a:extLst>
                <a:ext uri="{FF2B5EF4-FFF2-40B4-BE49-F238E27FC236}">
                  <a16:creationId xmlns:a16="http://schemas.microsoft.com/office/drawing/2014/main" id="{445CBB45-01CF-4B84-BCD7-36508E9FECB9}"/>
                </a:ext>
              </a:extLst>
            </p:cNvPr>
            <p:cNvSpPr>
              <a:spLocks noChangeArrowheads="1"/>
            </p:cNvSpPr>
            <p:nvPr/>
          </p:nvSpPr>
          <p:spPr bwMode="auto">
            <a:xfrm>
              <a:off x="8229601" y="6615113"/>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0" name="Oval 73">
              <a:extLst>
                <a:ext uri="{FF2B5EF4-FFF2-40B4-BE49-F238E27FC236}">
                  <a16:creationId xmlns:a16="http://schemas.microsoft.com/office/drawing/2014/main" id="{1431E187-73B4-4633-9EA2-4DAEF6F46C05}"/>
                </a:ext>
              </a:extLst>
            </p:cNvPr>
            <p:cNvSpPr>
              <a:spLocks noChangeArrowheads="1"/>
            </p:cNvSpPr>
            <p:nvPr/>
          </p:nvSpPr>
          <p:spPr bwMode="auto">
            <a:xfrm>
              <a:off x="8996363" y="6470651"/>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1" name="Oval 74">
              <a:extLst>
                <a:ext uri="{FF2B5EF4-FFF2-40B4-BE49-F238E27FC236}">
                  <a16:creationId xmlns:a16="http://schemas.microsoft.com/office/drawing/2014/main" id="{B71B7F0E-618E-4EBA-990F-E237BBC7336E}"/>
                </a:ext>
              </a:extLst>
            </p:cNvPr>
            <p:cNvSpPr>
              <a:spLocks noChangeArrowheads="1"/>
            </p:cNvSpPr>
            <p:nvPr/>
          </p:nvSpPr>
          <p:spPr bwMode="auto">
            <a:xfrm>
              <a:off x="9475788" y="7061201"/>
              <a:ext cx="66675"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2" name="Oval 75">
              <a:extLst>
                <a:ext uri="{FF2B5EF4-FFF2-40B4-BE49-F238E27FC236}">
                  <a16:creationId xmlns:a16="http://schemas.microsoft.com/office/drawing/2014/main" id="{85C00D34-053D-493E-BDA1-AAE4A75BC4C8}"/>
                </a:ext>
              </a:extLst>
            </p:cNvPr>
            <p:cNvSpPr>
              <a:spLocks noChangeArrowheads="1"/>
            </p:cNvSpPr>
            <p:nvPr/>
          </p:nvSpPr>
          <p:spPr bwMode="auto">
            <a:xfrm>
              <a:off x="10120313" y="699452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3" name="Oval 76">
              <a:extLst>
                <a:ext uri="{FF2B5EF4-FFF2-40B4-BE49-F238E27FC236}">
                  <a16:creationId xmlns:a16="http://schemas.microsoft.com/office/drawing/2014/main" id="{E2DC71C1-E595-4E3A-B01B-795D7863C8AC}"/>
                </a:ext>
              </a:extLst>
            </p:cNvPr>
            <p:cNvSpPr>
              <a:spLocks noChangeArrowheads="1"/>
            </p:cNvSpPr>
            <p:nvPr/>
          </p:nvSpPr>
          <p:spPr bwMode="auto">
            <a:xfrm>
              <a:off x="10561638" y="699452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4" name="Oval 77">
              <a:extLst>
                <a:ext uri="{FF2B5EF4-FFF2-40B4-BE49-F238E27FC236}">
                  <a16:creationId xmlns:a16="http://schemas.microsoft.com/office/drawing/2014/main" id="{F813C2E7-89CE-4306-B870-F52F15FF62DC}"/>
                </a:ext>
              </a:extLst>
            </p:cNvPr>
            <p:cNvSpPr>
              <a:spLocks noChangeArrowheads="1"/>
            </p:cNvSpPr>
            <p:nvPr/>
          </p:nvSpPr>
          <p:spPr bwMode="auto">
            <a:xfrm>
              <a:off x="10768013" y="7037388"/>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5" name="Oval 78">
              <a:extLst>
                <a:ext uri="{FF2B5EF4-FFF2-40B4-BE49-F238E27FC236}">
                  <a16:creationId xmlns:a16="http://schemas.microsoft.com/office/drawing/2014/main" id="{253A9E83-F32F-4BA7-952F-DECD2084DF00}"/>
                </a:ext>
              </a:extLst>
            </p:cNvPr>
            <p:cNvSpPr>
              <a:spLocks noChangeArrowheads="1"/>
            </p:cNvSpPr>
            <p:nvPr/>
          </p:nvSpPr>
          <p:spPr bwMode="auto">
            <a:xfrm>
              <a:off x="10186988" y="644207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6" name="Oval 79">
              <a:extLst>
                <a:ext uri="{FF2B5EF4-FFF2-40B4-BE49-F238E27FC236}">
                  <a16:creationId xmlns:a16="http://schemas.microsoft.com/office/drawing/2014/main" id="{A5F09E5B-6F47-46E8-BEF1-5F556410F7A9}"/>
                </a:ext>
              </a:extLst>
            </p:cNvPr>
            <p:cNvSpPr>
              <a:spLocks noChangeArrowheads="1"/>
            </p:cNvSpPr>
            <p:nvPr/>
          </p:nvSpPr>
          <p:spPr bwMode="auto">
            <a:xfrm>
              <a:off x="7985126" y="73247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7" name="Oval 80">
              <a:extLst>
                <a:ext uri="{FF2B5EF4-FFF2-40B4-BE49-F238E27FC236}">
                  <a16:creationId xmlns:a16="http://schemas.microsoft.com/office/drawing/2014/main" id="{E02084CA-1666-48F7-826E-CC21DF6DF498}"/>
                </a:ext>
              </a:extLst>
            </p:cNvPr>
            <p:cNvSpPr>
              <a:spLocks noChangeArrowheads="1"/>
            </p:cNvSpPr>
            <p:nvPr/>
          </p:nvSpPr>
          <p:spPr bwMode="auto">
            <a:xfrm>
              <a:off x="10496551" y="8515351"/>
              <a:ext cx="133350" cy="133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8" name="Oval 81">
              <a:extLst>
                <a:ext uri="{FF2B5EF4-FFF2-40B4-BE49-F238E27FC236}">
                  <a16:creationId xmlns:a16="http://schemas.microsoft.com/office/drawing/2014/main" id="{32EE9F1A-D244-47DF-BA12-B7FEAD511802}"/>
                </a:ext>
              </a:extLst>
            </p:cNvPr>
            <p:cNvSpPr>
              <a:spLocks noChangeArrowheads="1"/>
            </p:cNvSpPr>
            <p:nvPr/>
          </p:nvSpPr>
          <p:spPr bwMode="auto">
            <a:xfrm>
              <a:off x="10123488" y="9043988"/>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79" name="Freeform 83">
              <a:extLst>
                <a:ext uri="{FF2B5EF4-FFF2-40B4-BE49-F238E27FC236}">
                  <a16:creationId xmlns:a16="http://schemas.microsoft.com/office/drawing/2014/main" id="{30B48451-58CC-4FE6-A66D-CDE5F0DB4994}"/>
                </a:ext>
              </a:extLst>
            </p:cNvPr>
            <p:cNvSpPr>
              <a:spLocks/>
            </p:cNvSpPr>
            <p:nvPr/>
          </p:nvSpPr>
          <p:spPr bwMode="auto">
            <a:xfrm>
              <a:off x="9517063" y="8323263"/>
              <a:ext cx="85725" cy="85725"/>
            </a:xfrm>
            <a:custGeom>
              <a:avLst/>
              <a:gdLst>
                <a:gd name="T0" fmla="*/ 17 w 40"/>
                <a:gd name="T1" fmla="*/ 38 h 40"/>
                <a:gd name="T2" fmla="*/ 2 w 40"/>
                <a:gd name="T3" fmla="*/ 17 h 40"/>
                <a:gd name="T4" fmla="*/ 23 w 40"/>
                <a:gd name="T5" fmla="*/ 2 h 40"/>
                <a:gd name="T6" fmla="*/ 38 w 40"/>
                <a:gd name="T7" fmla="*/ 23 h 40"/>
                <a:gd name="T8" fmla="*/ 17 w 40"/>
                <a:gd name="T9" fmla="*/ 38 h 40"/>
              </a:gdLst>
              <a:ahLst/>
              <a:cxnLst>
                <a:cxn ang="0">
                  <a:pos x="T0" y="T1"/>
                </a:cxn>
                <a:cxn ang="0">
                  <a:pos x="T2" y="T3"/>
                </a:cxn>
                <a:cxn ang="0">
                  <a:pos x="T4" y="T5"/>
                </a:cxn>
                <a:cxn ang="0">
                  <a:pos x="T6" y="T7"/>
                </a:cxn>
                <a:cxn ang="0">
                  <a:pos x="T8" y="T9"/>
                </a:cxn>
              </a:cxnLst>
              <a:rect l="0" t="0" r="r" b="b"/>
              <a:pathLst>
                <a:path w="40" h="40">
                  <a:moveTo>
                    <a:pt x="17" y="38"/>
                  </a:moveTo>
                  <a:cubicBezTo>
                    <a:pt x="7" y="36"/>
                    <a:pt x="0" y="27"/>
                    <a:pt x="2" y="17"/>
                  </a:cubicBezTo>
                  <a:cubicBezTo>
                    <a:pt x="4" y="7"/>
                    <a:pt x="13" y="0"/>
                    <a:pt x="23" y="2"/>
                  </a:cubicBezTo>
                  <a:cubicBezTo>
                    <a:pt x="33" y="4"/>
                    <a:pt x="40" y="13"/>
                    <a:pt x="38" y="23"/>
                  </a:cubicBezTo>
                  <a:cubicBezTo>
                    <a:pt x="36" y="33"/>
                    <a:pt x="27" y="40"/>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0" name="Freeform 84">
              <a:extLst>
                <a:ext uri="{FF2B5EF4-FFF2-40B4-BE49-F238E27FC236}">
                  <a16:creationId xmlns:a16="http://schemas.microsoft.com/office/drawing/2014/main" id="{40CCBF2F-CCFD-4784-AFF9-9D22349B6BB0}"/>
                </a:ext>
              </a:extLst>
            </p:cNvPr>
            <p:cNvSpPr>
              <a:spLocks/>
            </p:cNvSpPr>
            <p:nvPr/>
          </p:nvSpPr>
          <p:spPr bwMode="auto">
            <a:xfrm>
              <a:off x="10109201" y="8281988"/>
              <a:ext cx="85725" cy="88900"/>
            </a:xfrm>
            <a:custGeom>
              <a:avLst/>
              <a:gdLst>
                <a:gd name="T0" fmla="*/ 16 w 40"/>
                <a:gd name="T1" fmla="*/ 39 h 41"/>
                <a:gd name="T2" fmla="*/ 1 w 40"/>
                <a:gd name="T3" fmla="*/ 17 h 41"/>
                <a:gd name="T4" fmla="*/ 23 w 40"/>
                <a:gd name="T5" fmla="*/ 2 h 41"/>
                <a:gd name="T6" fmla="*/ 38 w 40"/>
                <a:gd name="T7" fmla="*/ 24 h 41"/>
                <a:gd name="T8" fmla="*/ 16 w 40"/>
                <a:gd name="T9" fmla="*/ 39 h 41"/>
              </a:gdLst>
              <a:ahLst/>
              <a:cxnLst>
                <a:cxn ang="0">
                  <a:pos x="T0" y="T1"/>
                </a:cxn>
                <a:cxn ang="0">
                  <a:pos x="T2" y="T3"/>
                </a:cxn>
                <a:cxn ang="0">
                  <a:pos x="T4" y="T5"/>
                </a:cxn>
                <a:cxn ang="0">
                  <a:pos x="T6" y="T7"/>
                </a:cxn>
                <a:cxn ang="0">
                  <a:pos x="T8" y="T9"/>
                </a:cxn>
              </a:cxnLst>
              <a:rect l="0" t="0" r="r" b="b"/>
              <a:pathLst>
                <a:path w="40" h="41">
                  <a:moveTo>
                    <a:pt x="16" y="39"/>
                  </a:moveTo>
                  <a:cubicBezTo>
                    <a:pt x="6" y="37"/>
                    <a:pt x="0" y="27"/>
                    <a:pt x="1" y="17"/>
                  </a:cubicBezTo>
                  <a:cubicBezTo>
                    <a:pt x="3" y="7"/>
                    <a:pt x="13" y="0"/>
                    <a:pt x="23" y="2"/>
                  </a:cubicBezTo>
                  <a:cubicBezTo>
                    <a:pt x="33" y="4"/>
                    <a:pt x="40" y="14"/>
                    <a:pt x="38" y="24"/>
                  </a:cubicBezTo>
                  <a:cubicBezTo>
                    <a:pt x="36" y="34"/>
                    <a:pt x="26" y="41"/>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1" name="Freeform 85">
              <a:extLst>
                <a:ext uri="{FF2B5EF4-FFF2-40B4-BE49-F238E27FC236}">
                  <a16:creationId xmlns:a16="http://schemas.microsoft.com/office/drawing/2014/main" id="{8B39A91A-9CE2-4375-B8D8-50BE70952E54}"/>
                </a:ext>
              </a:extLst>
            </p:cNvPr>
            <p:cNvSpPr>
              <a:spLocks/>
            </p:cNvSpPr>
            <p:nvPr/>
          </p:nvSpPr>
          <p:spPr bwMode="auto">
            <a:xfrm>
              <a:off x="10545763" y="8174038"/>
              <a:ext cx="85725" cy="85725"/>
            </a:xfrm>
            <a:custGeom>
              <a:avLst/>
              <a:gdLst>
                <a:gd name="T0" fmla="*/ 17 w 40"/>
                <a:gd name="T1" fmla="*/ 38 h 40"/>
                <a:gd name="T2" fmla="*/ 2 w 40"/>
                <a:gd name="T3" fmla="*/ 17 h 40"/>
                <a:gd name="T4" fmla="*/ 24 w 40"/>
                <a:gd name="T5" fmla="*/ 2 h 40"/>
                <a:gd name="T6" fmla="*/ 39 w 40"/>
                <a:gd name="T7" fmla="*/ 23 h 40"/>
                <a:gd name="T8" fmla="*/ 17 w 40"/>
                <a:gd name="T9" fmla="*/ 38 h 40"/>
              </a:gdLst>
              <a:ahLst/>
              <a:cxnLst>
                <a:cxn ang="0">
                  <a:pos x="T0" y="T1"/>
                </a:cxn>
                <a:cxn ang="0">
                  <a:pos x="T2" y="T3"/>
                </a:cxn>
                <a:cxn ang="0">
                  <a:pos x="T4" y="T5"/>
                </a:cxn>
                <a:cxn ang="0">
                  <a:pos x="T6" y="T7"/>
                </a:cxn>
                <a:cxn ang="0">
                  <a:pos x="T8" y="T9"/>
                </a:cxn>
              </a:cxnLst>
              <a:rect l="0" t="0" r="r" b="b"/>
              <a:pathLst>
                <a:path w="40" h="40">
                  <a:moveTo>
                    <a:pt x="17" y="38"/>
                  </a:moveTo>
                  <a:cubicBezTo>
                    <a:pt x="7" y="36"/>
                    <a:pt x="0" y="27"/>
                    <a:pt x="2" y="17"/>
                  </a:cubicBezTo>
                  <a:cubicBezTo>
                    <a:pt x="4" y="7"/>
                    <a:pt x="14" y="0"/>
                    <a:pt x="24" y="2"/>
                  </a:cubicBezTo>
                  <a:cubicBezTo>
                    <a:pt x="34" y="4"/>
                    <a:pt x="40" y="13"/>
                    <a:pt x="39" y="23"/>
                  </a:cubicBezTo>
                  <a:cubicBezTo>
                    <a:pt x="37" y="33"/>
                    <a:pt x="27" y="40"/>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2" name="Freeform 86">
              <a:extLst>
                <a:ext uri="{FF2B5EF4-FFF2-40B4-BE49-F238E27FC236}">
                  <a16:creationId xmlns:a16="http://schemas.microsoft.com/office/drawing/2014/main" id="{51A4E666-5735-4A0A-B2FE-80D575DD6DC5}"/>
                </a:ext>
              </a:extLst>
            </p:cNvPr>
            <p:cNvSpPr>
              <a:spLocks/>
            </p:cNvSpPr>
            <p:nvPr/>
          </p:nvSpPr>
          <p:spPr bwMode="auto">
            <a:xfrm>
              <a:off x="10431463" y="7635876"/>
              <a:ext cx="87313" cy="87313"/>
            </a:xfrm>
            <a:custGeom>
              <a:avLst/>
              <a:gdLst>
                <a:gd name="T0" fmla="*/ 17 w 40"/>
                <a:gd name="T1" fmla="*/ 38 h 40"/>
                <a:gd name="T2" fmla="*/ 2 w 40"/>
                <a:gd name="T3" fmla="*/ 17 h 40"/>
                <a:gd name="T4" fmla="*/ 24 w 40"/>
                <a:gd name="T5" fmla="*/ 2 h 40"/>
                <a:gd name="T6" fmla="*/ 39 w 40"/>
                <a:gd name="T7" fmla="*/ 23 h 40"/>
                <a:gd name="T8" fmla="*/ 17 w 40"/>
                <a:gd name="T9" fmla="*/ 38 h 40"/>
              </a:gdLst>
              <a:ahLst/>
              <a:cxnLst>
                <a:cxn ang="0">
                  <a:pos x="T0" y="T1"/>
                </a:cxn>
                <a:cxn ang="0">
                  <a:pos x="T2" y="T3"/>
                </a:cxn>
                <a:cxn ang="0">
                  <a:pos x="T4" y="T5"/>
                </a:cxn>
                <a:cxn ang="0">
                  <a:pos x="T6" y="T7"/>
                </a:cxn>
                <a:cxn ang="0">
                  <a:pos x="T8" y="T9"/>
                </a:cxn>
              </a:cxnLst>
              <a:rect l="0" t="0" r="r" b="b"/>
              <a:pathLst>
                <a:path w="40" h="40">
                  <a:moveTo>
                    <a:pt x="17" y="38"/>
                  </a:moveTo>
                  <a:cubicBezTo>
                    <a:pt x="7" y="36"/>
                    <a:pt x="0" y="27"/>
                    <a:pt x="2" y="17"/>
                  </a:cubicBezTo>
                  <a:cubicBezTo>
                    <a:pt x="4" y="7"/>
                    <a:pt x="14" y="0"/>
                    <a:pt x="24" y="2"/>
                  </a:cubicBezTo>
                  <a:cubicBezTo>
                    <a:pt x="34" y="4"/>
                    <a:pt x="40" y="13"/>
                    <a:pt x="39" y="23"/>
                  </a:cubicBezTo>
                  <a:cubicBezTo>
                    <a:pt x="37" y="33"/>
                    <a:pt x="27" y="40"/>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3" name="Freeform 87">
              <a:extLst>
                <a:ext uri="{FF2B5EF4-FFF2-40B4-BE49-F238E27FC236}">
                  <a16:creationId xmlns:a16="http://schemas.microsoft.com/office/drawing/2014/main" id="{123331AD-9A48-40FD-A455-824EBE783B29}"/>
                </a:ext>
              </a:extLst>
            </p:cNvPr>
            <p:cNvSpPr>
              <a:spLocks/>
            </p:cNvSpPr>
            <p:nvPr/>
          </p:nvSpPr>
          <p:spPr bwMode="auto">
            <a:xfrm>
              <a:off x="9867901" y="7691438"/>
              <a:ext cx="85725" cy="87313"/>
            </a:xfrm>
            <a:custGeom>
              <a:avLst/>
              <a:gdLst>
                <a:gd name="T0" fmla="*/ 17 w 40"/>
                <a:gd name="T1" fmla="*/ 38 h 40"/>
                <a:gd name="T2" fmla="*/ 2 w 40"/>
                <a:gd name="T3" fmla="*/ 17 h 40"/>
                <a:gd name="T4" fmla="*/ 24 w 40"/>
                <a:gd name="T5" fmla="*/ 2 h 40"/>
                <a:gd name="T6" fmla="*/ 39 w 40"/>
                <a:gd name="T7" fmla="*/ 23 h 40"/>
                <a:gd name="T8" fmla="*/ 17 w 40"/>
                <a:gd name="T9" fmla="*/ 38 h 40"/>
              </a:gdLst>
              <a:ahLst/>
              <a:cxnLst>
                <a:cxn ang="0">
                  <a:pos x="T0" y="T1"/>
                </a:cxn>
                <a:cxn ang="0">
                  <a:pos x="T2" y="T3"/>
                </a:cxn>
                <a:cxn ang="0">
                  <a:pos x="T4" y="T5"/>
                </a:cxn>
                <a:cxn ang="0">
                  <a:pos x="T6" y="T7"/>
                </a:cxn>
                <a:cxn ang="0">
                  <a:pos x="T8" y="T9"/>
                </a:cxn>
              </a:cxnLst>
              <a:rect l="0" t="0" r="r" b="b"/>
              <a:pathLst>
                <a:path w="40" h="40">
                  <a:moveTo>
                    <a:pt x="17" y="38"/>
                  </a:moveTo>
                  <a:cubicBezTo>
                    <a:pt x="7" y="36"/>
                    <a:pt x="0" y="27"/>
                    <a:pt x="2" y="17"/>
                  </a:cubicBezTo>
                  <a:cubicBezTo>
                    <a:pt x="4" y="7"/>
                    <a:pt x="14" y="0"/>
                    <a:pt x="24" y="2"/>
                  </a:cubicBezTo>
                  <a:cubicBezTo>
                    <a:pt x="34" y="4"/>
                    <a:pt x="40" y="13"/>
                    <a:pt x="39" y="23"/>
                  </a:cubicBezTo>
                  <a:cubicBezTo>
                    <a:pt x="37" y="33"/>
                    <a:pt x="27" y="40"/>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4" name="Freeform 88">
              <a:extLst>
                <a:ext uri="{FF2B5EF4-FFF2-40B4-BE49-F238E27FC236}">
                  <a16:creationId xmlns:a16="http://schemas.microsoft.com/office/drawing/2014/main" id="{533A545F-707B-4DE9-B449-62A4A2D28DA2}"/>
                </a:ext>
              </a:extLst>
            </p:cNvPr>
            <p:cNvSpPr>
              <a:spLocks/>
            </p:cNvSpPr>
            <p:nvPr/>
          </p:nvSpPr>
          <p:spPr bwMode="auto">
            <a:xfrm>
              <a:off x="10731501" y="8029576"/>
              <a:ext cx="85725" cy="87313"/>
            </a:xfrm>
            <a:custGeom>
              <a:avLst/>
              <a:gdLst>
                <a:gd name="T0" fmla="*/ 17 w 40"/>
                <a:gd name="T1" fmla="*/ 39 h 41"/>
                <a:gd name="T2" fmla="*/ 2 w 40"/>
                <a:gd name="T3" fmla="*/ 17 h 41"/>
                <a:gd name="T4" fmla="*/ 24 w 40"/>
                <a:gd name="T5" fmla="*/ 2 h 41"/>
                <a:gd name="T6" fmla="*/ 39 w 40"/>
                <a:gd name="T7" fmla="*/ 24 h 41"/>
                <a:gd name="T8" fmla="*/ 17 w 40"/>
                <a:gd name="T9" fmla="*/ 39 h 41"/>
              </a:gdLst>
              <a:ahLst/>
              <a:cxnLst>
                <a:cxn ang="0">
                  <a:pos x="T0" y="T1"/>
                </a:cxn>
                <a:cxn ang="0">
                  <a:pos x="T2" y="T3"/>
                </a:cxn>
                <a:cxn ang="0">
                  <a:pos x="T4" y="T5"/>
                </a:cxn>
                <a:cxn ang="0">
                  <a:pos x="T6" y="T7"/>
                </a:cxn>
                <a:cxn ang="0">
                  <a:pos x="T8" y="T9"/>
                </a:cxn>
              </a:cxnLst>
              <a:rect l="0" t="0" r="r" b="b"/>
              <a:pathLst>
                <a:path w="40" h="41">
                  <a:moveTo>
                    <a:pt x="17" y="39"/>
                  </a:moveTo>
                  <a:cubicBezTo>
                    <a:pt x="7" y="37"/>
                    <a:pt x="0" y="27"/>
                    <a:pt x="2" y="17"/>
                  </a:cubicBezTo>
                  <a:cubicBezTo>
                    <a:pt x="4" y="7"/>
                    <a:pt x="14" y="0"/>
                    <a:pt x="24" y="2"/>
                  </a:cubicBezTo>
                  <a:cubicBezTo>
                    <a:pt x="34" y="4"/>
                    <a:pt x="40" y="14"/>
                    <a:pt x="39" y="24"/>
                  </a:cubicBezTo>
                  <a:cubicBezTo>
                    <a:pt x="37" y="34"/>
                    <a:pt x="27" y="41"/>
                    <a:pt x="1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5" name="Freeform 89">
              <a:extLst>
                <a:ext uri="{FF2B5EF4-FFF2-40B4-BE49-F238E27FC236}">
                  <a16:creationId xmlns:a16="http://schemas.microsoft.com/office/drawing/2014/main" id="{83254549-8E2B-4A66-8DD4-7E04C08213AF}"/>
                </a:ext>
              </a:extLst>
            </p:cNvPr>
            <p:cNvSpPr>
              <a:spLocks/>
            </p:cNvSpPr>
            <p:nvPr/>
          </p:nvSpPr>
          <p:spPr bwMode="auto">
            <a:xfrm>
              <a:off x="10731501" y="7570788"/>
              <a:ext cx="85725" cy="88900"/>
            </a:xfrm>
            <a:custGeom>
              <a:avLst/>
              <a:gdLst>
                <a:gd name="T0" fmla="*/ 17 w 40"/>
                <a:gd name="T1" fmla="*/ 39 h 41"/>
                <a:gd name="T2" fmla="*/ 2 w 40"/>
                <a:gd name="T3" fmla="*/ 17 h 41"/>
                <a:gd name="T4" fmla="*/ 24 w 40"/>
                <a:gd name="T5" fmla="*/ 2 h 41"/>
                <a:gd name="T6" fmla="*/ 39 w 40"/>
                <a:gd name="T7" fmla="*/ 24 h 41"/>
                <a:gd name="T8" fmla="*/ 17 w 40"/>
                <a:gd name="T9" fmla="*/ 39 h 41"/>
              </a:gdLst>
              <a:ahLst/>
              <a:cxnLst>
                <a:cxn ang="0">
                  <a:pos x="T0" y="T1"/>
                </a:cxn>
                <a:cxn ang="0">
                  <a:pos x="T2" y="T3"/>
                </a:cxn>
                <a:cxn ang="0">
                  <a:pos x="T4" y="T5"/>
                </a:cxn>
                <a:cxn ang="0">
                  <a:pos x="T6" y="T7"/>
                </a:cxn>
                <a:cxn ang="0">
                  <a:pos x="T8" y="T9"/>
                </a:cxn>
              </a:cxnLst>
              <a:rect l="0" t="0" r="r" b="b"/>
              <a:pathLst>
                <a:path w="40" h="41">
                  <a:moveTo>
                    <a:pt x="17" y="39"/>
                  </a:moveTo>
                  <a:cubicBezTo>
                    <a:pt x="7" y="37"/>
                    <a:pt x="0" y="27"/>
                    <a:pt x="2" y="17"/>
                  </a:cubicBezTo>
                  <a:cubicBezTo>
                    <a:pt x="4" y="7"/>
                    <a:pt x="14" y="0"/>
                    <a:pt x="24" y="2"/>
                  </a:cubicBezTo>
                  <a:cubicBezTo>
                    <a:pt x="34" y="4"/>
                    <a:pt x="40" y="14"/>
                    <a:pt x="39" y="24"/>
                  </a:cubicBezTo>
                  <a:cubicBezTo>
                    <a:pt x="37" y="34"/>
                    <a:pt x="27" y="41"/>
                    <a:pt x="1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6" name="Freeform 90">
              <a:extLst>
                <a:ext uri="{FF2B5EF4-FFF2-40B4-BE49-F238E27FC236}">
                  <a16:creationId xmlns:a16="http://schemas.microsoft.com/office/drawing/2014/main" id="{9DA7F062-797A-448B-94FF-2CCBF2148F90}"/>
                </a:ext>
              </a:extLst>
            </p:cNvPr>
            <p:cNvSpPr>
              <a:spLocks noEditPoints="1"/>
            </p:cNvSpPr>
            <p:nvPr/>
          </p:nvSpPr>
          <p:spPr bwMode="auto">
            <a:xfrm>
              <a:off x="6764338" y="5513388"/>
              <a:ext cx="3805238" cy="3914775"/>
            </a:xfrm>
            <a:custGeom>
              <a:avLst/>
              <a:gdLst>
                <a:gd name="T0" fmla="*/ 424 w 2397"/>
                <a:gd name="T1" fmla="*/ 2129 h 2466"/>
                <a:gd name="T2" fmla="*/ 1034 w 2397"/>
                <a:gd name="T3" fmla="*/ 1921 h 2466"/>
                <a:gd name="T4" fmla="*/ 254 w 2397"/>
                <a:gd name="T5" fmla="*/ 2017 h 2466"/>
                <a:gd name="T6" fmla="*/ 680 w 2397"/>
                <a:gd name="T7" fmla="*/ 1604 h 2466"/>
                <a:gd name="T8" fmla="*/ 156 w 2397"/>
                <a:gd name="T9" fmla="*/ 1515 h 2466"/>
                <a:gd name="T10" fmla="*/ 14 w 2397"/>
                <a:gd name="T11" fmla="*/ 1447 h 2466"/>
                <a:gd name="T12" fmla="*/ 110 w 2397"/>
                <a:gd name="T13" fmla="*/ 861 h 2466"/>
                <a:gd name="T14" fmla="*/ 216 w 2397"/>
                <a:gd name="T15" fmla="*/ 664 h 2466"/>
                <a:gd name="T16" fmla="*/ 792 w 2397"/>
                <a:gd name="T17" fmla="*/ 1167 h 2466"/>
                <a:gd name="T18" fmla="*/ 1597 w 2397"/>
                <a:gd name="T19" fmla="*/ 663 h 2466"/>
                <a:gd name="T20" fmla="*/ 1609 w 2397"/>
                <a:gd name="T21" fmla="*/ 34 h 2466"/>
                <a:gd name="T22" fmla="*/ 1056 w 2397"/>
                <a:gd name="T23" fmla="*/ 0 h 2466"/>
                <a:gd name="T24" fmla="*/ 1050 w 2397"/>
                <a:gd name="T25" fmla="*/ 12 h 2466"/>
                <a:gd name="T26" fmla="*/ 1609 w 2397"/>
                <a:gd name="T27" fmla="*/ 29 h 2466"/>
                <a:gd name="T28" fmla="*/ 1868 w 2397"/>
                <a:gd name="T29" fmla="*/ 390 h 2466"/>
                <a:gd name="T30" fmla="*/ 1869 w 2397"/>
                <a:gd name="T31" fmla="*/ 397 h 2466"/>
                <a:gd name="T32" fmla="*/ 1830 w 2397"/>
                <a:gd name="T33" fmla="*/ 1832 h 2466"/>
                <a:gd name="T34" fmla="*/ 2397 w 2397"/>
                <a:gd name="T35" fmla="*/ 1933 h 2466"/>
                <a:gd name="T36" fmla="*/ 1830 w 2397"/>
                <a:gd name="T37" fmla="*/ 1838 h 2466"/>
                <a:gd name="T38" fmla="*/ 2389 w 2397"/>
                <a:gd name="T39" fmla="*/ 1934 h 2466"/>
                <a:gd name="T40" fmla="*/ 402 w 2397"/>
                <a:gd name="T41" fmla="*/ 2061 h 2466"/>
                <a:gd name="T42" fmla="*/ 1852 w 2397"/>
                <a:gd name="T43" fmla="*/ 633 h 2466"/>
                <a:gd name="T44" fmla="*/ 1559 w 2397"/>
                <a:gd name="T45" fmla="*/ 1413 h 2466"/>
                <a:gd name="T46" fmla="*/ 1110 w 2397"/>
                <a:gd name="T47" fmla="*/ 1504 h 2466"/>
                <a:gd name="T48" fmla="*/ 674 w 2397"/>
                <a:gd name="T49" fmla="*/ 2039 h 2466"/>
                <a:gd name="T50" fmla="*/ 676 w 2397"/>
                <a:gd name="T51" fmla="*/ 1615 h 2466"/>
                <a:gd name="T52" fmla="*/ 821 w 2397"/>
                <a:gd name="T53" fmla="*/ 1596 h 2466"/>
                <a:gd name="T54" fmla="*/ 36 w 2397"/>
                <a:gd name="T55" fmla="*/ 1503 h 2466"/>
                <a:gd name="T56" fmla="*/ 197 w 2397"/>
                <a:gd name="T57" fmla="*/ 1198 h 2466"/>
                <a:gd name="T58" fmla="*/ 125 w 2397"/>
                <a:gd name="T59" fmla="*/ 1168 h 2466"/>
                <a:gd name="T60" fmla="*/ 202 w 2397"/>
                <a:gd name="T61" fmla="*/ 1194 h 2466"/>
                <a:gd name="T62" fmla="*/ 765 w 2397"/>
                <a:gd name="T63" fmla="*/ 1510 h 2466"/>
                <a:gd name="T64" fmla="*/ 116 w 2397"/>
                <a:gd name="T65" fmla="*/ 861 h 2466"/>
                <a:gd name="T66" fmla="*/ 231 w 2397"/>
                <a:gd name="T67" fmla="*/ 964 h 2466"/>
                <a:gd name="T68" fmla="*/ 778 w 2397"/>
                <a:gd name="T69" fmla="*/ 1519 h 2466"/>
                <a:gd name="T70" fmla="*/ 959 w 2397"/>
                <a:gd name="T71" fmla="*/ 1349 h 2466"/>
                <a:gd name="T72" fmla="*/ 691 w 2397"/>
                <a:gd name="T73" fmla="*/ 1593 h 2466"/>
                <a:gd name="T74" fmla="*/ 772 w 2397"/>
                <a:gd name="T75" fmla="*/ 1510 h 2466"/>
                <a:gd name="T76" fmla="*/ 944 w 2397"/>
                <a:gd name="T77" fmla="*/ 1333 h 2466"/>
                <a:gd name="T78" fmla="*/ 1559 w 2397"/>
                <a:gd name="T79" fmla="*/ 1406 h 2466"/>
                <a:gd name="T80" fmla="*/ 1600 w 2397"/>
                <a:gd name="T81" fmla="*/ 668 h 2466"/>
                <a:gd name="T82" fmla="*/ 961 w 2397"/>
                <a:gd name="T83" fmla="*/ 1343 h 2466"/>
                <a:gd name="T84" fmla="*/ 140 w 2397"/>
                <a:gd name="T85" fmla="*/ 1345 h 2466"/>
                <a:gd name="T86" fmla="*/ 544 w 2397"/>
                <a:gd name="T87" fmla="*/ 860 h 2466"/>
                <a:gd name="T88" fmla="*/ 1247 w 2397"/>
                <a:gd name="T89" fmla="*/ 1015 h 2466"/>
                <a:gd name="T90" fmla="*/ 183 w 2397"/>
                <a:gd name="T91" fmla="*/ 1186 h 2466"/>
                <a:gd name="T92" fmla="*/ 183 w 2397"/>
                <a:gd name="T93" fmla="*/ 1186 h 2466"/>
                <a:gd name="T94" fmla="*/ 1852 w 2397"/>
                <a:gd name="T95" fmla="*/ 616 h 2466"/>
                <a:gd name="T96" fmla="*/ 1872 w 2397"/>
                <a:gd name="T97" fmla="*/ 61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7" h="2466">
                  <a:moveTo>
                    <a:pt x="1811" y="2466"/>
                  </a:moveTo>
                  <a:lnTo>
                    <a:pt x="1825" y="1838"/>
                  </a:lnTo>
                  <a:lnTo>
                    <a:pt x="424" y="2129"/>
                  </a:lnTo>
                  <a:lnTo>
                    <a:pt x="394" y="2057"/>
                  </a:lnTo>
                  <a:lnTo>
                    <a:pt x="673" y="2034"/>
                  </a:lnTo>
                  <a:lnTo>
                    <a:pt x="1034" y="1921"/>
                  </a:lnTo>
                  <a:lnTo>
                    <a:pt x="824" y="1600"/>
                  </a:lnTo>
                  <a:lnTo>
                    <a:pt x="664" y="1654"/>
                  </a:lnTo>
                  <a:lnTo>
                    <a:pt x="254" y="2017"/>
                  </a:lnTo>
                  <a:lnTo>
                    <a:pt x="250" y="2013"/>
                  </a:lnTo>
                  <a:lnTo>
                    <a:pt x="672" y="1611"/>
                  </a:lnTo>
                  <a:lnTo>
                    <a:pt x="680" y="1604"/>
                  </a:lnTo>
                  <a:lnTo>
                    <a:pt x="398" y="1281"/>
                  </a:lnTo>
                  <a:lnTo>
                    <a:pt x="202" y="1200"/>
                  </a:lnTo>
                  <a:lnTo>
                    <a:pt x="156" y="1515"/>
                  </a:lnTo>
                  <a:lnTo>
                    <a:pt x="107" y="1806"/>
                  </a:lnTo>
                  <a:lnTo>
                    <a:pt x="30" y="1504"/>
                  </a:lnTo>
                  <a:lnTo>
                    <a:pt x="14" y="1447"/>
                  </a:lnTo>
                  <a:lnTo>
                    <a:pt x="0" y="1110"/>
                  </a:lnTo>
                  <a:lnTo>
                    <a:pt x="125" y="1162"/>
                  </a:lnTo>
                  <a:lnTo>
                    <a:pt x="110" y="861"/>
                  </a:lnTo>
                  <a:lnTo>
                    <a:pt x="106" y="735"/>
                  </a:lnTo>
                  <a:lnTo>
                    <a:pt x="215" y="661"/>
                  </a:lnTo>
                  <a:lnTo>
                    <a:pt x="216" y="664"/>
                  </a:lnTo>
                  <a:lnTo>
                    <a:pt x="769" y="1506"/>
                  </a:lnTo>
                  <a:lnTo>
                    <a:pt x="940" y="1329"/>
                  </a:lnTo>
                  <a:lnTo>
                    <a:pt x="792" y="1167"/>
                  </a:lnTo>
                  <a:lnTo>
                    <a:pt x="535" y="856"/>
                  </a:lnTo>
                  <a:lnTo>
                    <a:pt x="539" y="856"/>
                  </a:lnTo>
                  <a:lnTo>
                    <a:pt x="1597" y="663"/>
                  </a:lnTo>
                  <a:lnTo>
                    <a:pt x="1864" y="396"/>
                  </a:lnTo>
                  <a:lnTo>
                    <a:pt x="1852" y="120"/>
                  </a:lnTo>
                  <a:lnTo>
                    <a:pt x="1609" y="34"/>
                  </a:lnTo>
                  <a:lnTo>
                    <a:pt x="1312" y="98"/>
                  </a:lnTo>
                  <a:lnTo>
                    <a:pt x="848" y="185"/>
                  </a:lnTo>
                  <a:lnTo>
                    <a:pt x="1056" y="0"/>
                  </a:lnTo>
                  <a:lnTo>
                    <a:pt x="1056" y="67"/>
                  </a:lnTo>
                  <a:lnTo>
                    <a:pt x="1050" y="67"/>
                  </a:lnTo>
                  <a:lnTo>
                    <a:pt x="1050" y="12"/>
                  </a:lnTo>
                  <a:lnTo>
                    <a:pt x="866" y="177"/>
                  </a:lnTo>
                  <a:lnTo>
                    <a:pt x="1311" y="94"/>
                  </a:lnTo>
                  <a:lnTo>
                    <a:pt x="1609" y="29"/>
                  </a:lnTo>
                  <a:lnTo>
                    <a:pt x="1857" y="116"/>
                  </a:lnTo>
                  <a:lnTo>
                    <a:pt x="1857" y="117"/>
                  </a:lnTo>
                  <a:lnTo>
                    <a:pt x="1868" y="390"/>
                  </a:lnTo>
                  <a:lnTo>
                    <a:pt x="1899" y="361"/>
                  </a:lnTo>
                  <a:lnTo>
                    <a:pt x="1903" y="363"/>
                  </a:lnTo>
                  <a:lnTo>
                    <a:pt x="1869" y="397"/>
                  </a:lnTo>
                  <a:lnTo>
                    <a:pt x="1878" y="616"/>
                  </a:lnTo>
                  <a:lnTo>
                    <a:pt x="1857" y="620"/>
                  </a:lnTo>
                  <a:lnTo>
                    <a:pt x="1830" y="1832"/>
                  </a:lnTo>
                  <a:lnTo>
                    <a:pt x="2134" y="1768"/>
                  </a:lnTo>
                  <a:lnTo>
                    <a:pt x="2135" y="1770"/>
                  </a:lnTo>
                  <a:lnTo>
                    <a:pt x="2397" y="1933"/>
                  </a:lnTo>
                  <a:lnTo>
                    <a:pt x="2135" y="2243"/>
                  </a:lnTo>
                  <a:lnTo>
                    <a:pt x="1811" y="2466"/>
                  </a:lnTo>
                  <a:close/>
                  <a:moveTo>
                    <a:pt x="1830" y="1838"/>
                  </a:moveTo>
                  <a:lnTo>
                    <a:pt x="1817" y="2455"/>
                  </a:lnTo>
                  <a:lnTo>
                    <a:pt x="2131" y="2239"/>
                  </a:lnTo>
                  <a:lnTo>
                    <a:pt x="2389" y="1934"/>
                  </a:lnTo>
                  <a:lnTo>
                    <a:pt x="2133" y="1775"/>
                  </a:lnTo>
                  <a:lnTo>
                    <a:pt x="1830" y="1838"/>
                  </a:lnTo>
                  <a:close/>
                  <a:moveTo>
                    <a:pt x="402" y="2061"/>
                  </a:moveTo>
                  <a:lnTo>
                    <a:pt x="428" y="2122"/>
                  </a:lnTo>
                  <a:lnTo>
                    <a:pt x="1825" y="1832"/>
                  </a:lnTo>
                  <a:lnTo>
                    <a:pt x="1852" y="633"/>
                  </a:lnTo>
                  <a:lnTo>
                    <a:pt x="1731" y="997"/>
                  </a:lnTo>
                  <a:lnTo>
                    <a:pt x="1562" y="1416"/>
                  </a:lnTo>
                  <a:lnTo>
                    <a:pt x="1559" y="1413"/>
                  </a:lnTo>
                  <a:lnTo>
                    <a:pt x="1221" y="1106"/>
                  </a:lnTo>
                  <a:lnTo>
                    <a:pt x="963" y="1347"/>
                  </a:lnTo>
                  <a:lnTo>
                    <a:pt x="1110" y="1504"/>
                  </a:lnTo>
                  <a:lnTo>
                    <a:pt x="829" y="1598"/>
                  </a:lnTo>
                  <a:lnTo>
                    <a:pt x="1043" y="1923"/>
                  </a:lnTo>
                  <a:lnTo>
                    <a:pt x="674" y="2039"/>
                  </a:lnTo>
                  <a:lnTo>
                    <a:pt x="402" y="2061"/>
                  </a:lnTo>
                  <a:close/>
                  <a:moveTo>
                    <a:pt x="773" y="1523"/>
                  </a:moveTo>
                  <a:lnTo>
                    <a:pt x="676" y="1615"/>
                  </a:lnTo>
                  <a:lnTo>
                    <a:pt x="364" y="1912"/>
                  </a:lnTo>
                  <a:lnTo>
                    <a:pt x="661" y="1649"/>
                  </a:lnTo>
                  <a:lnTo>
                    <a:pt x="821" y="1596"/>
                  </a:lnTo>
                  <a:lnTo>
                    <a:pt x="773" y="1523"/>
                  </a:lnTo>
                  <a:close/>
                  <a:moveTo>
                    <a:pt x="19" y="1447"/>
                  </a:moveTo>
                  <a:lnTo>
                    <a:pt x="36" y="1503"/>
                  </a:lnTo>
                  <a:lnTo>
                    <a:pt x="106" y="1781"/>
                  </a:lnTo>
                  <a:lnTo>
                    <a:pt x="151" y="1514"/>
                  </a:lnTo>
                  <a:lnTo>
                    <a:pt x="197" y="1198"/>
                  </a:lnTo>
                  <a:lnTo>
                    <a:pt x="182" y="1192"/>
                  </a:lnTo>
                  <a:lnTo>
                    <a:pt x="136" y="1383"/>
                  </a:lnTo>
                  <a:lnTo>
                    <a:pt x="125" y="1168"/>
                  </a:lnTo>
                  <a:lnTo>
                    <a:pt x="6" y="1118"/>
                  </a:lnTo>
                  <a:lnTo>
                    <a:pt x="19" y="1447"/>
                  </a:lnTo>
                  <a:close/>
                  <a:moveTo>
                    <a:pt x="202" y="1194"/>
                  </a:moveTo>
                  <a:lnTo>
                    <a:pt x="402" y="1276"/>
                  </a:lnTo>
                  <a:lnTo>
                    <a:pt x="681" y="1596"/>
                  </a:lnTo>
                  <a:lnTo>
                    <a:pt x="765" y="1510"/>
                  </a:lnTo>
                  <a:lnTo>
                    <a:pt x="213" y="669"/>
                  </a:lnTo>
                  <a:lnTo>
                    <a:pt x="112" y="737"/>
                  </a:lnTo>
                  <a:lnTo>
                    <a:pt x="116" y="861"/>
                  </a:lnTo>
                  <a:lnTo>
                    <a:pt x="131" y="1164"/>
                  </a:lnTo>
                  <a:lnTo>
                    <a:pt x="178" y="1183"/>
                  </a:lnTo>
                  <a:lnTo>
                    <a:pt x="231" y="964"/>
                  </a:lnTo>
                  <a:lnTo>
                    <a:pt x="236" y="964"/>
                  </a:lnTo>
                  <a:lnTo>
                    <a:pt x="202" y="1194"/>
                  </a:lnTo>
                  <a:close/>
                  <a:moveTo>
                    <a:pt x="778" y="1519"/>
                  </a:moveTo>
                  <a:lnTo>
                    <a:pt x="826" y="1593"/>
                  </a:lnTo>
                  <a:lnTo>
                    <a:pt x="1099" y="1502"/>
                  </a:lnTo>
                  <a:lnTo>
                    <a:pt x="959" y="1349"/>
                  </a:lnTo>
                  <a:lnTo>
                    <a:pt x="778" y="1519"/>
                  </a:lnTo>
                  <a:close/>
                  <a:moveTo>
                    <a:pt x="768" y="1514"/>
                  </a:moveTo>
                  <a:lnTo>
                    <a:pt x="691" y="1593"/>
                  </a:lnTo>
                  <a:lnTo>
                    <a:pt x="771" y="1518"/>
                  </a:lnTo>
                  <a:lnTo>
                    <a:pt x="768" y="1514"/>
                  </a:lnTo>
                  <a:close/>
                  <a:moveTo>
                    <a:pt x="772" y="1510"/>
                  </a:moveTo>
                  <a:lnTo>
                    <a:pt x="775" y="1515"/>
                  </a:lnTo>
                  <a:lnTo>
                    <a:pt x="957" y="1345"/>
                  </a:lnTo>
                  <a:lnTo>
                    <a:pt x="944" y="1333"/>
                  </a:lnTo>
                  <a:lnTo>
                    <a:pt x="772" y="1510"/>
                  </a:lnTo>
                  <a:close/>
                  <a:moveTo>
                    <a:pt x="1221" y="1098"/>
                  </a:moveTo>
                  <a:lnTo>
                    <a:pt x="1559" y="1406"/>
                  </a:lnTo>
                  <a:lnTo>
                    <a:pt x="1727" y="994"/>
                  </a:lnTo>
                  <a:lnTo>
                    <a:pt x="1849" y="622"/>
                  </a:lnTo>
                  <a:lnTo>
                    <a:pt x="1600" y="668"/>
                  </a:lnTo>
                  <a:lnTo>
                    <a:pt x="1250" y="1019"/>
                  </a:lnTo>
                  <a:lnTo>
                    <a:pt x="948" y="1329"/>
                  </a:lnTo>
                  <a:lnTo>
                    <a:pt x="961" y="1343"/>
                  </a:lnTo>
                  <a:lnTo>
                    <a:pt x="1221" y="1098"/>
                  </a:lnTo>
                  <a:close/>
                  <a:moveTo>
                    <a:pt x="131" y="1170"/>
                  </a:moveTo>
                  <a:lnTo>
                    <a:pt x="140" y="1345"/>
                  </a:lnTo>
                  <a:lnTo>
                    <a:pt x="177" y="1189"/>
                  </a:lnTo>
                  <a:lnTo>
                    <a:pt x="131" y="1170"/>
                  </a:lnTo>
                  <a:close/>
                  <a:moveTo>
                    <a:pt x="544" y="860"/>
                  </a:moveTo>
                  <a:lnTo>
                    <a:pt x="797" y="1164"/>
                  </a:lnTo>
                  <a:lnTo>
                    <a:pt x="944" y="1325"/>
                  </a:lnTo>
                  <a:lnTo>
                    <a:pt x="1247" y="1015"/>
                  </a:lnTo>
                  <a:lnTo>
                    <a:pt x="1590" y="669"/>
                  </a:lnTo>
                  <a:lnTo>
                    <a:pt x="544" y="860"/>
                  </a:lnTo>
                  <a:close/>
                  <a:moveTo>
                    <a:pt x="183" y="1186"/>
                  </a:moveTo>
                  <a:lnTo>
                    <a:pt x="198" y="1192"/>
                  </a:lnTo>
                  <a:lnTo>
                    <a:pt x="223" y="1023"/>
                  </a:lnTo>
                  <a:lnTo>
                    <a:pt x="183" y="1186"/>
                  </a:lnTo>
                  <a:close/>
                  <a:moveTo>
                    <a:pt x="1864" y="403"/>
                  </a:moveTo>
                  <a:lnTo>
                    <a:pt x="1606" y="661"/>
                  </a:lnTo>
                  <a:lnTo>
                    <a:pt x="1852" y="616"/>
                  </a:lnTo>
                  <a:lnTo>
                    <a:pt x="1859" y="597"/>
                  </a:lnTo>
                  <a:lnTo>
                    <a:pt x="1857" y="615"/>
                  </a:lnTo>
                  <a:lnTo>
                    <a:pt x="1872" y="612"/>
                  </a:lnTo>
                  <a:lnTo>
                    <a:pt x="1864"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7" name="Freeform 91">
              <a:extLst>
                <a:ext uri="{FF2B5EF4-FFF2-40B4-BE49-F238E27FC236}">
                  <a16:creationId xmlns:a16="http://schemas.microsoft.com/office/drawing/2014/main" id="{A2FFDB82-8C87-453F-AFD6-C6174266F060}"/>
                </a:ext>
              </a:extLst>
            </p:cNvPr>
            <p:cNvSpPr>
              <a:spLocks noEditPoints="1"/>
            </p:cNvSpPr>
            <p:nvPr/>
          </p:nvSpPr>
          <p:spPr bwMode="auto">
            <a:xfrm>
              <a:off x="7229476" y="5584826"/>
              <a:ext cx="3579813" cy="2747963"/>
            </a:xfrm>
            <a:custGeom>
              <a:avLst/>
              <a:gdLst>
                <a:gd name="T0" fmla="*/ 1823 w 2255"/>
                <a:gd name="T1" fmla="*/ 1731 h 1731"/>
                <a:gd name="T2" fmla="*/ 1681 w 2255"/>
                <a:gd name="T3" fmla="*/ 1647 h 1731"/>
                <a:gd name="T4" fmla="*/ 1091 w 2255"/>
                <a:gd name="T5" fmla="*/ 1727 h 1731"/>
                <a:gd name="T6" fmla="*/ 1090 w 2255"/>
                <a:gd name="T7" fmla="*/ 1727 h 1731"/>
                <a:gd name="T8" fmla="*/ 806 w 2255"/>
                <a:gd name="T9" fmla="*/ 1458 h 1731"/>
                <a:gd name="T10" fmla="*/ 810 w 2255"/>
                <a:gd name="T11" fmla="*/ 1455 h 1731"/>
                <a:gd name="T12" fmla="*/ 1152 w 2255"/>
                <a:gd name="T13" fmla="*/ 1333 h 1731"/>
                <a:gd name="T14" fmla="*/ 0 w 2255"/>
                <a:gd name="T15" fmla="*/ 649 h 1731"/>
                <a:gd name="T16" fmla="*/ 215 w 2255"/>
                <a:gd name="T17" fmla="*/ 359 h 1731"/>
                <a:gd name="T18" fmla="*/ 186 w 2255"/>
                <a:gd name="T19" fmla="*/ 320 h 1731"/>
                <a:gd name="T20" fmla="*/ 186 w 2255"/>
                <a:gd name="T21" fmla="*/ 318 h 1731"/>
                <a:gd name="T22" fmla="*/ 357 w 2255"/>
                <a:gd name="T23" fmla="*/ 102 h 1731"/>
                <a:gd name="T24" fmla="*/ 357 w 2255"/>
                <a:gd name="T25" fmla="*/ 102 h 1731"/>
                <a:gd name="T26" fmla="*/ 571 w 2255"/>
                <a:gd name="T27" fmla="*/ 0 h 1731"/>
                <a:gd name="T28" fmla="*/ 573 w 2255"/>
                <a:gd name="T29" fmla="*/ 0 h 1731"/>
                <a:gd name="T30" fmla="*/ 1279 w 2255"/>
                <a:gd name="T31" fmla="*/ 267 h 1731"/>
                <a:gd name="T32" fmla="*/ 830 w 2255"/>
                <a:gd name="T33" fmla="*/ 298 h 1731"/>
                <a:gd name="T34" fmla="*/ 830 w 2255"/>
                <a:gd name="T35" fmla="*/ 292 h 1731"/>
                <a:gd name="T36" fmla="*/ 1255 w 2255"/>
                <a:gd name="T37" fmla="*/ 263 h 1731"/>
                <a:gd name="T38" fmla="*/ 573 w 2255"/>
                <a:gd name="T39" fmla="*/ 5 h 1731"/>
                <a:gd name="T40" fmla="*/ 360 w 2255"/>
                <a:gd name="T41" fmla="*/ 106 h 1731"/>
                <a:gd name="T42" fmla="*/ 193 w 2255"/>
                <a:gd name="T43" fmla="*/ 320 h 1731"/>
                <a:gd name="T44" fmla="*/ 221 w 2255"/>
                <a:gd name="T45" fmla="*/ 359 h 1731"/>
                <a:gd name="T46" fmla="*/ 8 w 2255"/>
                <a:gd name="T47" fmla="*/ 647 h 1731"/>
                <a:gd name="T48" fmla="*/ 1159 w 2255"/>
                <a:gd name="T49" fmla="*/ 1330 h 1731"/>
                <a:gd name="T50" fmla="*/ 1811 w 2255"/>
                <a:gd name="T51" fmla="*/ 1094 h 1731"/>
                <a:gd name="T52" fmla="*/ 2078 w 2255"/>
                <a:gd name="T53" fmla="*/ 533 h 1731"/>
                <a:gd name="T54" fmla="*/ 2255 w 2255"/>
                <a:gd name="T55" fmla="*/ 939 h 1731"/>
                <a:gd name="T56" fmla="*/ 2252 w 2255"/>
                <a:gd name="T57" fmla="*/ 940 h 1731"/>
                <a:gd name="T58" fmla="*/ 1815 w 2255"/>
                <a:gd name="T59" fmla="*/ 1098 h 1731"/>
                <a:gd name="T60" fmla="*/ 1692 w 2255"/>
                <a:gd name="T61" fmla="*/ 1357 h 1731"/>
                <a:gd name="T62" fmla="*/ 1292 w 2255"/>
                <a:gd name="T63" fmla="*/ 1385 h 1731"/>
                <a:gd name="T64" fmla="*/ 1292 w 2255"/>
                <a:gd name="T65" fmla="*/ 1379 h 1731"/>
                <a:gd name="T66" fmla="*/ 1688 w 2255"/>
                <a:gd name="T67" fmla="*/ 1352 h 1731"/>
                <a:gd name="T68" fmla="*/ 1808 w 2255"/>
                <a:gd name="T69" fmla="*/ 1100 h 1731"/>
                <a:gd name="T70" fmla="*/ 1164 w 2255"/>
                <a:gd name="T71" fmla="*/ 1333 h 1731"/>
                <a:gd name="T72" fmla="*/ 1682 w 2255"/>
                <a:gd name="T73" fmla="*/ 1640 h 1731"/>
                <a:gd name="T74" fmla="*/ 2244 w 2255"/>
                <a:gd name="T75" fmla="*/ 1564 h 1731"/>
                <a:gd name="T76" fmla="*/ 2118 w 2255"/>
                <a:gd name="T77" fmla="*/ 1661 h 1731"/>
                <a:gd name="T78" fmla="*/ 1823 w 2255"/>
                <a:gd name="T79" fmla="*/ 1731 h 1731"/>
                <a:gd name="T80" fmla="*/ 1689 w 2255"/>
                <a:gd name="T81" fmla="*/ 1646 h 1731"/>
                <a:gd name="T82" fmla="*/ 1823 w 2255"/>
                <a:gd name="T83" fmla="*/ 1726 h 1731"/>
                <a:gd name="T84" fmla="*/ 2115 w 2255"/>
                <a:gd name="T85" fmla="*/ 1655 h 1731"/>
                <a:gd name="T86" fmla="*/ 2223 w 2255"/>
                <a:gd name="T87" fmla="*/ 1572 h 1731"/>
                <a:gd name="T88" fmla="*/ 1689 w 2255"/>
                <a:gd name="T89" fmla="*/ 1646 h 1731"/>
                <a:gd name="T90" fmla="*/ 817 w 2255"/>
                <a:gd name="T91" fmla="*/ 1459 h 1731"/>
                <a:gd name="T92" fmla="*/ 1092 w 2255"/>
                <a:gd name="T93" fmla="*/ 1722 h 1731"/>
                <a:gd name="T94" fmla="*/ 1673 w 2255"/>
                <a:gd name="T95" fmla="*/ 1642 h 1731"/>
                <a:gd name="T96" fmla="*/ 1157 w 2255"/>
                <a:gd name="T97" fmla="*/ 1336 h 1731"/>
                <a:gd name="T98" fmla="*/ 817 w 2255"/>
                <a:gd name="T99" fmla="*/ 1459 h 1731"/>
                <a:gd name="T100" fmla="*/ 2078 w 2255"/>
                <a:gd name="T101" fmla="*/ 547 h 1731"/>
                <a:gd name="T102" fmla="*/ 1819 w 2255"/>
                <a:gd name="T103" fmla="*/ 1091 h 1731"/>
                <a:gd name="T104" fmla="*/ 2247 w 2255"/>
                <a:gd name="T105" fmla="*/ 936 h 1731"/>
                <a:gd name="T106" fmla="*/ 2078 w 2255"/>
                <a:gd name="T107" fmla="*/ 547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5" h="1731">
                  <a:moveTo>
                    <a:pt x="1823" y="1731"/>
                  </a:moveTo>
                  <a:lnTo>
                    <a:pt x="1681" y="1647"/>
                  </a:lnTo>
                  <a:lnTo>
                    <a:pt x="1091" y="1727"/>
                  </a:lnTo>
                  <a:lnTo>
                    <a:pt x="1090" y="1727"/>
                  </a:lnTo>
                  <a:lnTo>
                    <a:pt x="806" y="1458"/>
                  </a:lnTo>
                  <a:lnTo>
                    <a:pt x="810" y="1455"/>
                  </a:lnTo>
                  <a:lnTo>
                    <a:pt x="1152" y="1333"/>
                  </a:lnTo>
                  <a:lnTo>
                    <a:pt x="0" y="649"/>
                  </a:lnTo>
                  <a:lnTo>
                    <a:pt x="215" y="359"/>
                  </a:lnTo>
                  <a:lnTo>
                    <a:pt x="186" y="320"/>
                  </a:lnTo>
                  <a:lnTo>
                    <a:pt x="186" y="318"/>
                  </a:lnTo>
                  <a:lnTo>
                    <a:pt x="357" y="102"/>
                  </a:lnTo>
                  <a:lnTo>
                    <a:pt x="357" y="102"/>
                  </a:lnTo>
                  <a:lnTo>
                    <a:pt x="571" y="0"/>
                  </a:lnTo>
                  <a:lnTo>
                    <a:pt x="573" y="0"/>
                  </a:lnTo>
                  <a:lnTo>
                    <a:pt x="1279" y="267"/>
                  </a:lnTo>
                  <a:lnTo>
                    <a:pt x="830" y="298"/>
                  </a:lnTo>
                  <a:lnTo>
                    <a:pt x="830" y="292"/>
                  </a:lnTo>
                  <a:lnTo>
                    <a:pt x="1255" y="263"/>
                  </a:lnTo>
                  <a:lnTo>
                    <a:pt x="573" y="5"/>
                  </a:lnTo>
                  <a:lnTo>
                    <a:pt x="360" y="106"/>
                  </a:lnTo>
                  <a:lnTo>
                    <a:pt x="193" y="320"/>
                  </a:lnTo>
                  <a:lnTo>
                    <a:pt x="221" y="359"/>
                  </a:lnTo>
                  <a:lnTo>
                    <a:pt x="8" y="647"/>
                  </a:lnTo>
                  <a:lnTo>
                    <a:pt x="1159" y="1330"/>
                  </a:lnTo>
                  <a:lnTo>
                    <a:pt x="1811" y="1094"/>
                  </a:lnTo>
                  <a:lnTo>
                    <a:pt x="2078" y="533"/>
                  </a:lnTo>
                  <a:lnTo>
                    <a:pt x="2255" y="939"/>
                  </a:lnTo>
                  <a:lnTo>
                    <a:pt x="2252" y="940"/>
                  </a:lnTo>
                  <a:lnTo>
                    <a:pt x="1815" y="1098"/>
                  </a:lnTo>
                  <a:lnTo>
                    <a:pt x="1692" y="1357"/>
                  </a:lnTo>
                  <a:lnTo>
                    <a:pt x="1292" y="1385"/>
                  </a:lnTo>
                  <a:lnTo>
                    <a:pt x="1292" y="1379"/>
                  </a:lnTo>
                  <a:lnTo>
                    <a:pt x="1688" y="1352"/>
                  </a:lnTo>
                  <a:lnTo>
                    <a:pt x="1808" y="1100"/>
                  </a:lnTo>
                  <a:lnTo>
                    <a:pt x="1164" y="1333"/>
                  </a:lnTo>
                  <a:lnTo>
                    <a:pt x="1682" y="1640"/>
                  </a:lnTo>
                  <a:lnTo>
                    <a:pt x="2244" y="1564"/>
                  </a:lnTo>
                  <a:lnTo>
                    <a:pt x="2118" y="1661"/>
                  </a:lnTo>
                  <a:lnTo>
                    <a:pt x="1823" y="1731"/>
                  </a:lnTo>
                  <a:close/>
                  <a:moveTo>
                    <a:pt x="1689" y="1646"/>
                  </a:moveTo>
                  <a:lnTo>
                    <a:pt x="1823" y="1726"/>
                  </a:lnTo>
                  <a:lnTo>
                    <a:pt x="2115" y="1655"/>
                  </a:lnTo>
                  <a:lnTo>
                    <a:pt x="2223" y="1572"/>
                  </a:lnTo>
                  <a:lnTo>
                    <a:pt x="1689" y="1646"/>
                  </a:lnTo>
                  <a:close/>
                  <a:moveTo>
                    <a:pt x="817" y="1459"/>
                  </a:moveTo>
                  <a:lnTo>
                    <a:pt x="1092" y="1722"/>
                  </a:lnTo>
                  <a:lnTo>
                    <a:pt x="1673" y="1642"/>
                  </a:lnTo>
                  <a:lnTo>
                    <a:pt x="1157" y="1336"/>
                  </a:lnTo>
                  <a:lnTo>
                    <a:pt x="817" y="1459"/>
                  </a:lnTo>
                  <a:close/>
                  <a:moveTo>
                    <a:pt x="2078" y="547"/>
                  </a:moveTo>
                  <a:lnTo>
                    <a:pt x="1819" y="1091"/>
                  </a:lnTo>
                  <a:lnTo>
                    <a:pt x="2247" y="936"/>
                  </a:lnTo>
                  <a:lnTo>
                    <a:pt x="2078"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8" name="Freeform 92">
              <a:extLst>
                <a:ext uri="{FF2B5EF4-FFF2-40B4-BE49-F238E27FC236}">
                  <a16:creationId xmlns:a16="http://schemas.microsoft.com/office/drawing/2014/main" id="{4964983B-4C67-40C6-A145-F5FB4B5FCF04}"/>
                </a:ext>
              </a:extLst>
            </p:cNvPr>
            <p:cNvSpPr>
              <a:spLocks noEditPoints="1"/>
            </p:cNvSpPr>
            <p:nvPr/>
          </p:nvSpPr>
          <p:spPr bwMode="auto">
            <a:xfrm>
              <a:off x="7004051" y="5795963"/>
              <a:ext cx="3476625" cy="3094038"/>
            </a:xfrm>
            <a:custGeom>
              <a:avLst/>
              <a:gdLst>
                <a:gd name="T0" fmla="*/ 274 w 2190"/>
                <a:gd name="T1" fmla="*/ 1949 h 1949"/>
                <a:gd name="T2" fmla="*/ 148 w 2190"/>
                <a:gd name="T3" fmla="*/ 1929 h 1949"/>
                <a:gd name="T4" fmla="*/ 79 w 2190"/>
                <a:gd name="T5" fmla="*/ 1647 h 1949"/>
                <a:gd name="T6" fmla="*/ 26 w 2190"/>
                <a:gd name="T7" fmla="*/ 1666 h 1949"/>
                <a:gd name="T8" fmla="*/ 5 w 2190"/>
                <a:gd name="T9" fmla="*/ 1574 h 1949"/>
                <a:gd name="T10" fmla="*/ 0 w 2190"/>
                <a:gd name="T11" fmla="*/ 1313 h 1949"/>
                <a:gd name="T12" fmla="*/ 81 w 2190"/>
                <a:gd name="T13" fmla="*/ 1641 h 1949"/>
                <a:gd name="T14" fmla="*/ 548 w 2190"/>
                <a:gd name="T15" fmla="*/ 1473 h 1949"/>
                <a:gd name="T16" fmla="*/ 953 w 2190"/>
                <a:gd name="T17" fmla="*/ 1322 h 1949"/>
                <a:gd name="T18" fmla="*/ 1409 w 2190"/>
                <a:gd name="T19" fmla="*/ 1262 h 1949"/>
                <a:gd name="T20" fmla="*/ 1736 w 2190"/>
                <a:gd name="T21" fmla="*/ 1228 h 1949"/>
                <a:gd name="T22" fmla="*/ 1896 w 2190"/>
                <a:gd name="T23" fmla="*/ 748 h 1949"/>
                <a:gd name="T24" fmla="*/ 800 w 2190"/>
                <a:gd name="T25" fmla="*/ 542 h 1949"/>
                <a:gd name="T26" fmla="*/ 1132 w 2190"/>
                <a:gd name="T27" fmla="*/ 917 h 1949"/>
                <a:gd name="T28" fmla="*/ 1046 w 2190"/>
                <a:gd name="T29" fmla="*/ 897 h 1949"/>
                <a:gd name="T30" fmla="*/ 1046 w 2190"/>
                <a:gd name="T31" fmla="*/ 897 h 1949"/>
                <a:gd name="T32" fmla="*/ 357 w 2190"/>
                <a:gd name="T33" fmla="*/ 226 h 1949"/>
                <a:gd name="T34" fmla="*/ 628 w 2190"/>
                <a:gd name="T35" fmla="*/ 0 h 1949"/>
                <a:gd name="T36" fmla="*/ 715 w 2190"/>
                <a:gd name="T37" fmla="*/ 0 h 1949"/>
                <a:gd name="T38" fmla="*/ 715 w 2190"/>
                <a:gd name="T39" fmla="*/ 6 h 1949"/>
                <a:gd name="T40" fmla="*/ 631 w 2190"/>
                <a:gd name="T41" fmla="*/ 6 h 1949"/>
                <a:gd name="T42" fmla="*/ 365 w 2190"/>
                <a:gd name="T43" fmla="*/ 226 h 1949"/>
                <a:gd name="T44" fmla="*/ 1048 w 2190"/>
                <a:gd name="T45" fmla="*/ 891 h 1949"/>
                <a:gd name="T46" fmla="*/ 1116 w 2190"/>
                <a:gd name="T47" fmla="*/ 908 h 1949"/>
                <a:gd name="T48" fmla="*/ 785 w 2190"/>
                <a:gd name="T49" fmla="*/ 533 h 1949"/>
                <a:gd name="T50" fmla="*/ 1898 w 2190"/>
                <a:gd name="T51" fmla="*/ 743 h 1949"/>
                <a:gd name="T52" fmla="*/ 2002 w 2190"/>
                <a:gd name="T53" fmla="*/ 427 h 1949"/>
                <a:gd name="T54" fmla="*/ 2007 w 2190"/>
                <a:gd name="T55" fmla="*/ 429 h 1949"/>
                <a:gd name="T56" fmla="*/ 1903 w 2190"/>
                <a:gd name="T57" fmla="*/ 744 h 1949"/>
                <a:gd name="T58" fmla="*/ 1984 w 2190"/>
                <a:gd name="T59" fmla="*/ 759 h 1949"/>
                <a:gd name="T60" fmla="*/ 1984 w 2190"/>
                <a:gd name="T61" fmla="*/ 761 h 1949"/>
                <a:gd name="T62" fmla="*/ 2190 w 2190"/>
                <a:gd name="T63" fmla="*/ 1189 h 1949"/>
                <a:gd name="T64" fmla="*/ 1832 w 2190"/>
                <a:gd name="T65" fmla="*/ 1224 h 1949"/>
                <a:gd name="T66" fmla="*/ 1740 w 2190"/>
                <a:gd name="T67" fmla="*/ 1234 h 1949"/>
                <a:gd name="T68" fmla="*/ 1614 w 2190"/>
                <a:gd name="T69" fmla="*/ 1616 h 1949"/>
                <a:gd name="T70" fmla="*/ 1982 w 2190"/>
                <a:gd name="T71" fmla="*/ 1573 h 1949"/>
                <a:gd name="T72" fmla="*/ 1983 w 2190"/>
                <a:gd name="T73" fmla="*/ 1578 h 1949"/>
                <a:gd name="T74" fmla="*/ 274 w 2190"/>
                <a:gd name="T75" fmla="*/ 1949 h 1949"/>
                <a:gd name="T76" fmla="*/ 152 w 2190"/>
                <a:gd name="T77" fmla="*/ 1924 h 1949"/>
                <a:gd name="T78" fmla="*/ 274 w 2190"/>
                <a:gd name="T79" fmla="*/ 1944 h 1949"/>
                <a:gd name="T80" fmla="*/ 1929 w 2190"/>
                <a:gd name="T81" fmla="*/ 1585 h 1949"/>
                <a:gd name="T82" fmla="*/ 1606 w 2190"/>
                <a:gd name="T83" fmla="*/ 1622 h 1949"/>
                <a:gd name="T84" fmla="*/ 1607 w 2190"/>
                <a:gd name="T85" fmla="*/ 1617 h 1949"/>
                <a:gd name="T86" fmla="*/ 1735 w 2190"/>
                <a:gd name="T87" fmla="*/ 1234 h 1949"/>
                <a:gd name="T88" fmla="*/ 1409 w 2190"/>
                <a:gd name="T89" fmla="*/ 1268 h 1949"/>
                <a:gd name="T90" fmla="*/ 953 w 2190"/>
                <a:gd name="T91" fmla="*/ 1328 h 1949"/>
                <a:gd name="T92" fmla="*/ 549 w 2190"/>
                <a:gd name="T93" fmla="*/ 1479 h 1949"/>
                <a:gd name="T94" fmla="*/ 83 w 2190"/>
                <a:gd name="T95" fmla="*/ 1646 h 1949"/>
                <a:gd name="T96" fmla="*/ 152 w 2190"/>
                <a:gd name="T97" fmla="*/ 1924 h 1949"/>
                <a:gd name="T98" fmla="*/ 11 w 2190"/>
                <a:gd name="T99" fmla="*/ 1574 h 1949"/>
                <a:gd name="T100" fmla="*/ 30 w 2190"/>
                <a:gd name="T101" fmla="*/ 1658 h 1949"/>
                <a:gd name="T102" fmla="*/ 77 w 2190"/>
                <a:gd name="T103" fmla="*/ 1642 h 1949"/>
                <a:gd name="T104" fmla="*/ 7 w 2190"/>
                <a:gd name="T105" fmla="*/ 1360 h 1949"/>
                <a:gd name="T106" fmla="*/ 11 w 2190"/>
                <a:gd name="T107" fmla="*/ 1574 h 1949"/>
                <a:gd name="T108" fmla="*/ 1902 w 2190"/>
                <a:gd name="T109" fmla="*/ 750 h 1949"/>
                <a:gd name="T110" fmla="*/ 1743 w 2190"/>
                <a:gd name="T111" fmla="*/ 1228 h 1949"/>
                <a:gd name="T112" fmla="*/ 1831 w 2190"/>
                <a:gd name="T113" fmla="*/ 1219 h 1949"/>
                <a:gd name="T114" fmla="*/ 2182 w 2190"/>
                <a:gd name="T115" fmla="*/ 1184 h 1949"/>
                <a:gd name="T116" fmla="*/ 1980 w 2190"/>
                <a:gd name="T117" fmla="*/ 765 h 1949"/>
                <a:gd name="T118" fmla="*/ 1902 w 2190"/>
                <a:gd name="T119" fmla="*/ 750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0" h="1949">
                  <a:moveTo>
                    <a:pt x="274" y="1949"/>
                  </a:moveTo>
                  <a:lnTo>
                    <a:pt x="148" y="1929"/>
                  </a:lnTo>
                  <a:lnTo>
                    <a:pt x="79" y="1647"/>
                  </a:lnTo>
                  <a:lnTo>
                    <a:pt x="26" y="1666"/>
                  </a:lnTo>
                  <a:lnTo>
                    <a:pt x="5" y="1574"/>
                  </a:lnTo>
                  <a:lnTo>
                    <a:pt x="0" y="1313"/>
                  </a:lnTo>
                  <a:lnTo>
                    <a:pt x="81" y="1641"/>
                  </a:lnTo>
                  <a:lnTo>
                    <a:pt x="548" y="1473"/>
                  </a:lnTo>
                  <a:lnTo>
                    <a:pt x="953" y="1322"/>
                  </a:lnTo>
                  <a:lnTo>
                    <a:pt x="1409" y="1262"/>
                  </a:lnTo>
                  <a:lnTo>
                    <a:pt x="1736" y="1228"/>
                  </a:lnTo>
                  <a:lnTo>
                    <a:pt x="1896" y="748"/>
                  </a:lnTo>
                  <a:lnTo>
                    <a:pt x="800" y="542"/>
                  </a:lnTo>
                  <a:lnTo>
                    <a:pt x="1132" y="917"/>
                  </a:lnTo>
                  <a:lnTo>
                    <a:pt x="1046" y="897"/>
                  </a:lnTo>
                  <a:lnTo>
                    <a:pt x="1046" y="897"/>
                  </a:lnTo>
                  <a:lnTo>
                    <a:pt x="357" y="226"/>
                  </a:lnTo>
                  <a:lnTo>
                    <a:pt x="628" y="0"/>
                  </a:lnTo>
                  <a:lnTo>
                    <a:pt x="715" y="0"/>
                  </a:lnTo>
                  <a:lnTo>
                    <a:pt x="715" y="6"/>
                  </a:lnTo>
                  <a:lnTo>
                    <a:pt x="631" y="6"/>
                  </a:lnTo>
                  <a:lnTo>
                    <a:pt x="365" y="226"/>
                  </a:lnTo>
                  <a:lnTo>
                    <a:pt x="1048" y="891"/>
                  </a:lnTo>
                  <a:lnTo>
                    <a:pt x="1116" y="908"/>
                  </a:lnTo>
                  <a:lnTo>
                    <a:pt x="785" y="533"/>
                  </a:lnTo>
                  <a:lnTo>
                    <a:pt x="1898" y="743"/>
                  </a:lnTo>
                  <a:lnTo>
                    <a:pt x="2002" y="427"/>
                  </a:lnTo>
                  <a:lnTo>
                    <a:pt x="2007" y="429"/>
                  </a:lnTo>
                  <a:lnTo>
                    <a:pt x="1903" y="744"/>
                  </a:lnTo>
                  <a:lnTo>
                    <a:pt x="1984" y="759"/>
                  </a:lnTo>
                  <a:lnTo>
                    <a:pt x="1984" y="761"/>
                  </a:lnTo>
                  <a:lnTo>
                    <a:pt x="2190" y="1189"/>
                  </a:lnTo>
                  <a:lnTo>
                    <a:pt x="1832" y="1224"/>
                  </a:lnTo>
                  <a:lnTo>
                    <a:pt x="1740" y="1234"/>
                  </a:lnTo>
                  <a:lnTo>
                    <a:pt x="1614" y="1616"/>
                  </a:lnTo>
                  <a:lnTo>
                    <a:pt x="1982" y="1573"/>
                  </a:lnTo>
                  <a:lnTo>
                    <a:pt x="1983" y="1578"/>
                  </a:lnTo>
                  <a:lnTo>
                    <a:pt x="274" y="1949"/>
                  </a:lnTo>
                  <a:close/>
                  <a:moveTo>
                    <a:pt x="152" y="1924"/>
                  </a:moveTo>
                  <a:lnTo>
                    <a:pt x="274" y="1944"/>
                  </a:lnTo>
                  <a:lnTo>
                    <a:pt x="1929" y="1585"/>
                  </a:lnTo>
                  <a:lnTo>
                    <a:pt x="1606" y="1622"/>
                  </a:lnTo>
                  <a:lnTo>
                    <a:pt x="1607" y="1617"/>
                  </a:lnTo>
                  <a:lnTo>
                    <a:pt x="1735" y="1234"/>
                  </a:lnTo>
                  <a:lnTo>
                    <a:pt x="1409" y="1268"/>
                  </a:lnTo>
                  <a:lnTo>
                    <a:pt x="953" y="1328"/>
                  </a:lnTo>
                  <a:lnTo>
                    <a:pt x="549" y="1479"/>
                  </a:lnTo>
                  <a:lnTo>
                    <a:pt x="83" y="1646"/>
                  </a:lnTo>
                  <a:lnTo>
                    <a:pt x="152" y="1924"/>
                  </a:lnTo>
                  <a:close/>
                  <a:moveTo>
                    <a:pt x="11" y="1574"/>
                  </a:moveTo>
                  <a:lnTo>
                    <a:pt x="30" y="1658"/>
                  </a:lnTo>
                  <a:lnTo>
                    <a:pt x="77" y="1642"/>
                  </a:lnTo>
                  <a:lnTo>
                    <a:pt x="7" y="1360"/>
                  </a:lnTo>
                  <a:lnTo>
                    <a:pt x="11" y="1574"/>
                  </a:lnTo>
                  <a:close/>
                  <a:moveTo>
                    <a:pt x="1902" y="750"/>
                  </a:moveTo>
                  <a:lnTo>
                    <a:pt x="1743" y="1228"/>
                  </a:lnTo>
                  <a:lnTo>
                    <a:pt x="1831" y="1219"/>
                  </a:lnTo>
                  <a:lnTo>
                    <a:pt x="2182" y="1184"/>
                  </a:lnTo>
                  <a:lnTo>
                    <a:pt x="1980" y="765"/>
                  </a:lnTo>
                  <a:lnTo>
                    <a:pt x="1902" y="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89" name="Freeform 93">
              <a:extLst>
                <a:ext uri="{FF2B5EF4-FFF2-40B4-BE49-F238E27FC236}">
                  <a16:creationId xmlns:a16="http://schemas.microsoft.com/office/drawing/2014/main" id="{33E77E2C-364E-4AEE-B489-BA3ECF4A86EA}"/>
                </a:ext>
              </a:extLst>
            </p:cNvPr>
            <p:cNvSpPr>
              <a:spLocks noEditPoints="1"/>
            </p:cNvSpPr>
            <p:nvPr/>
          </p:nvSpPr>
          <p:spPr bwMode="auto">
            <a:xfrm>
              <a:off x="7939088" y="5476876"/>
              <a:ext cx="2327275" cy="795338"/>
            </a:xfrm>
            <a:custGeom>
              <a:avLst/>
              <a:gdLst>
                <a:gd name="T0" fmla="*/ 0 w 1466"/>
                <a:gd name="T1" fmla="*/ 501 h 501"/>
                <a:gd name="T2" fmla="*/ 38 w 1466"/>
                <a:gd name="T3" fmla="*/ 204 h 501"/>
                <a:gd name="T4" fmla="*/ 43 w 1466"/>
                <a:gd name="T5" fmla="*/ 204 h 501"/>
                <a:gd name="T6" fmla="*/ 6 w 1466"/>
                <a:gd name="T7" fmla="*/ 492 h 501"/>
                <a:gd name="T8" fmla="*/ 383 w 1466"/>
                <a:gd name="T9" fmla="*/ 360 h 501"/>
                <a:gd name="T10" fmla="*/ 926 w 1466"/>
                <a:gd name="T11" fmla="*/ 177 h 501"/>
                <a:gd name="T12" fmla="*/ 482 w 1466"/>
                <a:gd name="T13" fmla="*/ 0 h 501"/>
                <a:gd name="T14" fmla="*/ 740 w 1466"/>
                <a:gd name="T15" fmla="*/ 14 h 501"/>
                <a:gd name="T16" fmla="*/ 984 w 1466"/>
                <a:gd name="T17" fmla="*/ 163 h 501"/>
                <a:gd name="T18" fmla="*/ 942 w 1466"/>
                <a:gd name="T19" fmla="*/ 177 h 501"/>
                <a:gd name="T20" fmla="*/ 1346 w 1466"/>
                <a:gd name="T21" fmla="*/ 339 h 501"/>
                <a:gd name="T22" fmla="*/ 1466 w 1466"/>
                <a:gd name="T23" fmla="*/ 374 h 501"/>
                <a:gd name="T24" fmla="*/ 1464 w 1466"/>
                <a:gd name="T25" fmla="*/ 379 h 501"/>
                <a:gd name="T26" fmla="*/ 1345 w 1466"/>
                <a:gd name="T27" fmla="*/ 344 h 501"/>
                <a:gd name="T28" fmla="*/ 934 w 1466"/>
                <a:gd name="T29" fmla="*/ 180 h 501"/>
                <a:gd name="T30" fmla="*/ 385 w 1466"/>
                <a:gd name="T31" fmla="*/ 366 h 501"/>
                <a:gd name="T32" fmla="*/ 0 w 1466"/>
                <a:gd name="T33" fmla="*/ 501 h 501"/>
                <a:gd name="T34" fmla="*/ 515 w 1466"/>
                <a:gd name="T35" fmla="*/ 7 h 501"/>
                <a:gd name="T36" fmla="*/ 934 w 1466"/>
                <a:gd name="T37" fmla="*/ 174 h 501"/>
                <a:gd name="T38" fmla="*/ 971 w 1466"/>
                <a:gd name="T39" fmla="*/ 162 h 501"/>
                <a:gd name="T40" fmla="*/ 739 w 1466"/>
                <a:gd name="T41" fmla="*/ 18 h 501"/>
                <a:gd name="T42" fmla="*/ 515 w 1466"/>
                <a:gd name="T43" fmla="*/ 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6" h="501">
                  <a:moveTo>
                    <a:pt x="0" y="501"/>
                  </a:moveTo>
                  <a:lnTo>
                    <a:pt x="38" y="204"/>
                  </a:lnTo>
                  <a:lnTo>
                    <a:pt x="43" y="204"/>
                  </a:lnTo>
                  <a:lnTo>
                    <a:pt x="6" y="492"/>
                  </a:lnTo>
                  <a:lnTo>
                    <a:pt x="383" y="360"/>
                  </a:lnTo>
                  <a:lnTo>
                    <a:pt x="926" y="177"/>
                  </a:lnTo>
                  <a:lnTo>
                    <a:pt x="482" y="0"/>
                  </a:lnTo>
                  <a:lnTo>
                    <a:pt x="740" y="14"/>
                  </a:lnTo>
                  <a:lnTo>
                    <a:pt x="984" y="163"/>
                  </a:lnTo>
                  <a:lnTo>
                    <a:pt x="942" y="177"/>
                  </a:lnTo>
                  <a:lnTo>
                    <a:pt x="1346" y="339"/>
                  </a:lnTo>
                  <a:lnTo>
                    <a:pt x="1466" y="374"/>
                  </a:lnTo>
                  <a:lnTo>
                    <a:pt x="1464" y="379"/>
                  </a:lnTo>
                  <a:lnTo>
                    <a:pt x="1345" y="344"/>
                  </a:lnTo>
                  <a:lnTo>
                    <a:pt x="934" y="180"/>
                  </a:lnTo>
                  <a:lnTo>
                    <a:pt x="385" y="366"/>
                  </a:lnTo>
                  <a:lnTo>
                    <a:pt x="0" y="501"/>
                  </a:lnTo>
                  <a:close/>
                  <a:moveTo>
                    <a:pt x="515" y="7"/>
                  </a:moveTo>
                  <a:lnTo>
                    <a:pt x="934" y="174"/>
                  </a:lnTo>
                  <a:lnTo>
                    <a:pt x="971" y="162"/>
                  </a:lnTo>
                  <a:lnTo>
                    <a:pt x="739" y="18"/>
                  </a:lnTo>
                  <a:lnTo>
                    <a:pt x="51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0" name="Freeform 94">
              <a:extLst>
                <a:ext uri="{FF2B5EF4-FFF2-40B4-BE49-F238E27FC236}">
                  <a16:creationId xmlns:a16="http://schemas.microsoft.com/office/drawing/2014/main" id="{25B0C654-CA8C-4952-9D51-6BF75ABF9FC9}"/>
                </a:ext>
              </a:extLst>
            </p:cNvPr>
            <p:cNvSpPr>
              <a:spLocks/>
            </p:cNvSpPr>
            <p:nvPr/>
          </p:nvSpPr>
          <p:spPr bwMode="auto">
            <a:xfrm>
              <a:off x="7608888" y="5516563"/>
              <a:ext cx="2435225" cy="1685925"/>
            </a:xfrm>
            <a:custGeom>
              <a:avLst/>
              <a:gdLst>
                <a:gd name="T0" fmla="*/ 754 w 1534"/>
                <a:gd name="T1" fmla="*/ 1062 h 1062"/>
                <a:gd name="T2" fmla="*/ 741 w 1534"/>
                <a:gd name="T3" fmla="*/ 1033 h 1062"/>
                <a:gd name="T4" fmla="*/ 741 w 1534"/>
                <a:gd name="T5" fmla="*/ 1032 h 1062"/>
                <a:gd name="T6" fmla="*/ 891 w 1534"/>
                <a:gd name="T7" fmla="*/ 622 h 1062"/>
                <a:gd name="T8" fmla="*/ 521 w 1534"/>
                <a:gd name="T9" fmla="*/ 9 h 1062"/>
                <a:gd name="T10" fmla="*/ 334 w 1534"/>
                <a:gd name="T11" fmla="*/ 182 h 1062"/>
                <a:gd name="T12" fmla="*/ 247 w 1534"/>
                <a:gd name="T13" fmla="*/ 182 h 1062"/>
                <a:gd name="T14" fmla="*/ 125 w 1534"/>
                <a:gd name="T15" fmla="*/ 150 h 1062"/>
                <a:gd name="T16" fmla="*/ 8 w 1534"/>
                <a:gd name="T17" fmla="*/ 228 h 1062"/>
                <a:gd name="T18" fmla="*/ 414 w 1534"/>
                <a:gd name="T19" fmla="*/ 711 h 1062"/>
                <a:gd name="T20" fmla="*/ 410 w 1534"/>
                <a:gd name="T21" fmla="*/ 715 h 1062"/>
                <a:gd name="T22" fmla="*/ 0 w 1534"/>
                <a:gd name="T23" fmla="*/ 227 h 1062"/>
                <a:gd name="T24" fmla="*/ 125 w 1534"/>
                <a:gd name="T25" fmla="*/ 144 h 1062"/>
                <a:gd name="T26" fmla="*/ 248 w 1534"/>
                <a:gd name="T27" fmla="*/ 176 h 1062"/>
                <a:gd name="T28" fmla="*/ 332 w 1534"/>
                <a:gd name="T29" fmla="*/ 176 h 1062"/>
                <a:gd name="T30" fmla="*/ 522 w 1534"/>
                <a:gd name="T31" fmla="*/ 0 h 1062"/>
                <a:gd name="T32" fmla="*/ 897 w 1534"/>
                <a:gd name="T33" fmla="*/ 621 h 1062"/>
                <a:gd name="T34" fmla="*/ 897 w 1534"/>
                <a:gd name="T35" fmla="*/ 622 h 1062"/>
                <a:gd name="T36" fmla="*/ 746 w 1534"/>
                <a:gd name="T37" fmla="*/ 1033 h 1062"/>
                <a:gd name="T38" fmla="*/ 757 w 1534"/>
                <a:gd name="T39" fmla="*/ 1052 h 1062"/>
                <a:gd name="T40" fmla="*/ 1530 w 1534"/>
                <a:gd name="T41" fmla="*/ 315 h 1062"/>
                <a:gd name="T42" fmla="*/ 1534 w 1534"/>
                <a:gd name="T43" fmla="*/ 318 h 1062"/>
                <a:gd name="T44" fmla="*/ 754 w 1534"/>
                <a:gd name="T45"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4" h="1062">
                  <a:moveTo>
                    <a:pt x="754" y="1062"/>
                  </a:moveTo>
                  <a:lnTo>
                    <a:pt x="741" y="1033"/>
                  </a:lnTo>
                  <a:lnTo>
                    <a:pt x="741" y="1032"/>
                  </a:lnTo>
                  <a:lnTo>
                    <a:pt x="891" y="622"/>
                  </a:lnTo>
                  <a:lnTo>
                    <a:pt x="521" y="9"/>
                  </a:lnTo>
                  <a:lnTo>
                    <a:pt x="334" y="182"/>
                  </a:lnTo>
                  <a:lnTo>
                    <a:pt x="247" y="182"/>
                  </a:lnTo>
                  <a:lnTo>
                    <a:pt x="125" y="150"/>
                  </a:lnTo>
                  <a:lnTo>
                    <a:pt x="8" y="228"/>
                  </a:lnTo>
                  <a:lnTo>
                    <a:pt x="414" y="711"/>
                  </a:lnTo>
                  <a:lnTo>
                    <a:pt x="410" y="715"/>
                  </a:lnTo>
                  <a:lnTo>
                    <a:pt x="0" y="227"/>
                  </a:lnTo>
                  <a:lnTo>
                    <a:pt x="125" y="144"/>
                  </a:lnTo>
                  <a:lnTo>
                    <a:pt x="248" y="176"/>
                  </a:lnTo>
                  <a:lnTo>
                    <a:pt x="332" y="176"/>
                  </a:lnTo>
                  <a:lnTo>
                    <a:pt x="522" y="0"/>
                  </a:lnTo>
                  <a:lnTo>
                    <a:pt x="897" y="621"/>
                  </a:lnTo>
                  <a:lnTo>
                    <a:pt x="897" y="622"/>
                  </a:lnTo>
                  <a:lnTo>
                    <a:pt x="746" y="1033"/>
                  </a:lnTo>
                  <a:lnTo>
                    <a:pt x="757" y="1052"/>
                  </a:lnTo>
                  <a:lnTo>
                    <a:pt x="1530" y="315"/>
                  </a:lnTo>
                  <a:lnTo>
                    <a:pt x="1534" y="318"/>
                  </a:lnTo>
                  <a:lnTo>
                    <a:pt x="754"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1" name="Freeform 95">
              <a:extLst>
                <a:ext uri="{FF2B5EF4-FFF2-40B4-BE49-F238E27FC236}">
                  <a16:creationId xmlns:a16="http://schemas.microsoft.com/office/drawing/2014/main" id="{8A8B6456-9218-413E-B199-68DBE519B612}"/>
                </a:ext>
              </a:extLst>
            </p:cNvPr>
            <p:cNvSpPr>
              <a:spLocks noEditPoints="1"/>
            </p:cNvSpPr>
            <p:nvPr/>
          </p:nvSpPr>
          <p:spPr bwMode="auto">
            <a:xfrm>
              <a:off x="7313613" y="5800726"/>
              <a:ext cx="1250950" cy="3683000"/>
            </a:xfrm>
            <a:custGeom>
              <a:avLst/>
              <a:gdLst>
                <a:gd name="T0" fmla="*/ 788 w 788"/>
                <a:gd name="T1" fmla="*/ 2320 h 2320"/>
                <a:gd name="T2" fmla="*/ 395 w 788"/>
                <a:gd name="T3" fmla="*/ 2154 h 2320"/>
                <a:gd name="T4" fmla="*/ 613 w 788"/>
                <a:gd name="T5" fmla="*/ 2320 h 2320"/>
                <a:gd name="T6" fmla="*/ 470 w 788"/>
                <a:gd name="T7" fmla="*/ 2303 h 2320"/>
                <a:gd name="T8" fmla="*/ 227 w 788"/>
                <a:gd name="T9" fmla="*/ 2164 h 2320"/>
                <a:gd name="T10" fmla="*/ 133 w 788"/>
                <a:gd name="T11" fmla="*/ 2093 h 2320"/>
                <a:gd name="T12" fmla="*/ 133 w 788"/>
                <a:gd name="T13" fmla="*/ 2092 h 2320"/>
                <a:gd name="T14" fmla="*/ 193 w 788"/>
                <a:gd name="T15" fmla="*/ 1677 h 2320"/>
                <a:gd name="T16" fmla="*/ 0 w 788"/>
                <a:gd name="T17" fmla="*/ 1536 h 2320"/>
                <a:gd name="T18" fmla="*/ 220 w 788"/>
                <a:gd name="T19" fmla="*/ 1483 h 2320"/>
                <a:gd name="T20" fmla="*/ 432 w 788"/>
                <a:gd name="T21" fmla="*/ 0 h 2320"/>
                <a:gd name="T22" fmla="*/ 437 w 788"/>
                <a:gd name="T23" fmla="*/ 0 h 2320"/>
                <a:gd name="T24" fmla="*/ 225 w 788"/>
                <a:gd name="T25" fmla="*/ 1481 h 2320"/>
                <a:gd name="T26" fmla="*/ 350 w 788"/>
                <a:gd name="T27" fmla="*/ 1450 h 2320"/>
                <a:gd name="T28" fmla="*/ 352 w 788"/>
                <a:gd name="T29" fmla="*/ 1455 h 2320"/>
                <a:gd name="T30" fmla="*/ 225 w 788"/>
                <a:gd name="T31" fmla="*/ 1487 h 2320"/>
                <a:gd name="T32" fmla="*/ 198 w 788"/>
                <a:gd name="T33" fmla="*/ 1674 h 2320"/>
                <a:gd name="T34" fmla="*/ 726 w 788"/>
                <a:gd name="T35" fmla="*/ 2058 h 2320"/>
                <a:gd name="T36" fmla="*/ 727 w 788"/>
                <a:gd name="T37" fmla="*/ 2059 h 2320"/>
                <a:gd name="T38" fmla="*/ 788 w 788"/>
                <a:gd name="T39" fmla="*/ 2320 h 2320"/>
                <a:gd name="T40" fmla="*/ 472 w 788"/>
                <a:gd name="T41" fmla="*/ 2297 h 2320"/>
                <a:gd name="T42" fmla="*/ 593 w 788"/>
                <a:gd name="T43" fmla="*/ 2312 h 2320"/>
                <a:gd name="T44" fmla="*/ 357 w 788"/>
                <a:gd name="T45" fmla="*/ 2133 h 2320"/>
                <a:gd name="T46" fmla="*/ 780 w 788"/>
                <a:gd name="T47" fmla="*/ 2311 h 2320"/>
                <a:gd name="T48" fmla="*/ 722 w 788"/>
                <a:gd name="T49" fmla="*/ 2062 h 2320"/>
                <a:gd name="T50" fmla="*/ 197 w 788"/>
                <a:gd name="T51" fmla="*/ 1680 h 2320"/>
                <a:gd name="T52" fmla="*/ 139 w 788"/>
                <a:gd name="T53" fmla="*/ 2091 h 2320"/>
                <a:gd name="T54" fmla="*/ 229 w 788"/>
                <a:gd name="T55" fmla="*/ 2160 h 2320"/>
                <a:gd name="T56" fmla="*/ 472 w 788"/>
                <a:gd name="T57" fmla="*/ 2297 h 2320"/>
                <a:gd name="T58" fmla="*/ 12 w 788"/>
                <a:gd name="T59" fmla="*/ 1538 h 2320"/>
                <a:gd name="T60" fmla="*/ 193 w 788"/>
                <a:gd name="T61" fmla="*/ 1670 h 2320"/>
                <a:gd name="T62" fmla="*/ 219 w 788"/>
                <a:gd name="T63" fmla="*/ 1488 h 2320"/>
                <a:gd name="T64" fmla="*/ 12 w 788"/>
                <a:gd name="T65" fmla="*/ 1538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2320">
                  <a:moveTo>
                    <a:pt x="788" y="2320"/>
                  </a:moveTo>
                  <a:lnTo>
                    <a:pt x="395" y="2154"/>
                  </a:lnTo>
                  <a:lnTo>
                    <a:pt x="613" y="2320"/>
                  </a:lnTo>
                  <a:lnTo>
                    <a:pt x="470" y="2303"/>
                  </a:lnTo>
                  <a:lnTo>
                    <a:pt x="227" y="2164"/>
                  </a:lnTo>
                  <a:lnTo>
                    <a:pt x="133" y="2093"/>
                  </a:lnTo>
                  <a:lnTo>
                    <a:pt x="133" y="2092"/>
                  </a:lnTo>
                  <a:lnTo>
                    <a:pt x="193" y="1677"/>
                  </a:lnTo>
                  <a:lnTo>
                    <a:pt x="0" y="1536"/>
                  </a:lnTo>
                  <a:lnTo>
                    <a:pt x="220" y="1483"/>
                  </a:lnTo>
                  <a:lnTo>
                    <a:pt x="432" y="0"/>
                  </a:lnTo>
                  <a:lnTo>
                    <a:pt x="437" y="0"/>
                  </a:lnTo>
                  <a:lnTo>
                    <a:pt x="225" y="1481"/>
                  </a:lnTo>
                  <a:lnTo>
                    <a:pt x="350" y="1450"/>
                  </a:lnTo>
                  <a:lnTo>
                    <a:pt x="352" y="1455"/>
                  </a:lnTo>
                  <a:lnTo>
                    <a:pt x="225" y="1487"/>
                  </a:lnTo>
                  <a:lnTo>
                    <a:pt x="198" y="1674"/>
                  </a:lnTo>
                  <a:lnTo>
                    <a:pt x="726" y="2058"/>
                  </a:lnTo>
                  <a:lnTo>
                    <a:pt x="727" y="2059"/>
                  </a:lnTo>
                  <a:lnTo>
                    <a:pt x="788" y="2320"/>
                  </a:lnTo>
                  <a:close/>
                  <a:moveTo>
                    <a:pt x="472" y="2297"/>
                  </a:moveTo>
                  <a:lnTo>
                    <a:pt x="593" y="2312"/>
                  </a:lnTo>
                  <a:lnTo>
                    <a:pt x="357" y="2133"/>
                  </a:lnTo>
                  <a:lnTo>
                    <a:pt x="780" y="2311"/>
                  </a:lnTo>
                  <a:lnTo>
                    <a:pt x="722" y="2062"/>
                  </a:lnTo>
                  <a:lnTo>
                    <a:pt x="197" y="1680"/>
                  </a:lnTo>
                  <a:lnTo>
                    <a:pt x="139" y="2091"/>
                  </a:lnTo>
                  <a:lnTo>
                    <a:pt x="229" y="2160"/>
                  </a:lnTo>
                  <a:lnTo>
                    <a:pt x="472" y="2297"/>
                  </a:lnTo>
                  <a:close/>
                  <a:moveTo>
                    <a:pt x="12" y="1538"/>
                  </a:moveTo>
                  <a:lnTo>
                    <a:pt x="193" y="1670"/>
                  </a:lnTo>
                  <a:lnTo>
                    <a:pt x="219" y="1488"/>
                  </a:lnTo>
                  <a:lnTo>
                    <a:pt x="12" y="1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2" name="Freeform 96">
              <a:extLst>
                <a:ext uri="{FF2B5EF4-FFF2-40B4-BE49-F238E27FC236}">
                  <a16:creationId xmlns:a16="http://schemas.microsoft.com/office/drawing/2014/main" id="{23E1973D-7EC4-4522-9616-5B7EE9503763}"/>
                </a:ext>
              </a:extLst>
            </p:cNvPr>
            <p:cNvSpPr>
              <a:spLocks/>
            </p:cNvSpPr>
            <p:nvPr/>
          </p:nvSpPr>
          <p:spPr bwMode="auto">
            <a:xfrm>
              <a:off x="7354888" y="8778876"/>
              <a:ext cx="1806575" cy="812800"/>
            </a:xfrm>
            <a:custGeom>
              <a:avLst/>
              <a:gdLst>
                <a:gd name="T0" fmla="*/ 818 w 1138"/>
                <a:gd name="T1" fmla="*/ 512 h 512"/>
                <a:gd name="T2" fmla="*/ 818 w 1138"/>
                <a:gd name="T3" fmla="*/ 512 h 512"/>
                <a:gd name="T4" fmla="*/ 576 w 1138"/>
                <a:gd name="T5" fmla="*/ 443 h 512"/>
                <a:gd name="T6" fmla="*/ 578 w 1138"/>
                <a:gd name="T7" fmla="*/ 438 h 512"/>
                <a:gd name="T8" fmla="*/ 819 w 1138"/>
                <a:gd name="T9" fmla="*/ 507 h 512"/>
                <a:gd name="T10" fmla="*/ 1133 w 1138"/>
                <a:gd name="T11" fmla="*/ 484 h 512"/>
                <a:gd name="T12" fmla="*/ 1065 w 1138"/>
                <a:gd name="T13" fmla="*/ 31 h 512"/>
                <a:gd name="T14" fmla="*/ 0 w 1138"/>
                <a:gd name="T15" fmla="*/ 5 h 512"/>
                <a:gd name="T16" fmla="*/ 0 w 1138"/>
                <a:gd name="T17" fmla="*/ 0 h 512"/>
                <a:gd name="T18" fmla="*/ 1069 w 1138"/>
                <a:gd name="T19" fmla="*/ 25 h 512"/>
                <a:gd name="T20" fmla="*/ 1070 w 1138"/>
                <a:gd name="T21" fmla="*/ 28 h 512"/>
                <a:gd name="T22" fmla="*/ 1138 w 1138"/>
                <a:gd name="T23" fmla="*/ 489 h 512"/>
                <a:gd name="T24" fmla="*/ 818 w 1138"/>
                <a:gd name="T2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8" h="512">
                  <a:moveTo>
                    <a:pt x="818" y="512"/>
                  </a:moveTo>
                  <a:lnTo>
                    <a:pt x="818" y="512"/>
                  </a:lnTo>
                  <a:lnTo>
                    <a:pt x="576" y="443"/>
                  </a:lnTo>
                  <a:lnTo>
                    <a:pt x="578" y="438"/>
                  </a:lnTo>
                  <a:lnTo>
                    <a:pt x="819" y="507"/>
                  </a:lnTo>
                  <a:lnTo>
                    <a:pt x="1133" y="484"/>
                  </a:lnTo>
                  <a:lnTo>
                    <a:pt x="1065" y="31"/>
                  </a:lnTo>
                  <a:lnTo>
                    <a:pt x="0" y="5"/>
                  </a:lnTo>
                  <a:lnTo>
                    <a:pt x="0" y="0"/>
                  </a:lnTo>
                  <a:lnTo>
                    <a:pt x="1069" y="25"/>
                  </a:lnTo>
                  <a:lnTo>
                    <a:pt x="1070" y="28"/>
                  </a:lnTo>
                  <a:lnTo>
                    <a:pt x="1138" y="489"/>
                  </a:lnTo>
                  <a:lnTo>
                    <a:pt x="818" y="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3" name="Freeform 97">
              <a:extLst>
                <a:ext uri="{FF2B5EF4-FFF2-40B4-BE49-F238E27FC236}">
                  <a16:creationId xmlns:a16="http://schemas.microsoft.com/office/drawing/2014/main" id="{40E6993C-4AF6-4904-92A1-221A368F74D4}"/>
                </a:ext>
              </a:extLst>
            </p:cNvPr>
            <p:cNvSpPr>
              <a:spLocks/>
            </p:cNvSpPr>
            <p:nvPr/>
          </p:nvSpPr>
          <p:spPr bwMode="auto">
            <a:xfrm>
              <a:off x="9155113" y="8208963"/>
              <a:ext cx="1449388" cy="1346200"/>
            </a:xfrm>
            <a:custGeom>
              <a:avLst/>
              <a:gdLst>
                <a:gd name="T0" fmla="*/ 3 w 913"/>
                <a:gd name="T1" fmla="*/ 848 h 848"/>
                <a:gd name="T2" fmla="*/ 0 w 913"/>
                <a:gd name="T3" fmla="*/ 844 h 848"/>
                <a:gd name="T4" fmla="*/ 894 w 913"/>
                <a:gd name="T5" fmla="*/ 10 h 848"/>
                <a:gd name="T6" fmla="*/ 628 w 913"/>
                <a:gd name="T7" fmla="*/ 76 h 848"/>
                <a:gd name="T8" fmla="*/ 627 w 913"/>
                <a:gd name="T9" fmla="*/ 72 h 848"/>
                <a:gd name="T10" fmla="*/ 913 w 913"/>
                <a:gd name="T11" fmla="*/ 0 h 848"/>
                <a:gd name="T12" fmla="*/ 3 w 913"/>
                <a:gd name="T13" fmla="*/ 848 h 848"/>
              </a:gdLst>
              <a:ahLst/>
              <a:cxnLst>
                <a:cxn ang="0">
                  <a:pos x="T0" y="T1"/>
                </a:cxn>
                <a:cxn ang="0">
                  <a:pos x="T2" y="T3"/>
                </a:cxn>
                <a:cxn ang="0">
                  <a:pos x="T4" y="T5"/>
                </a:cxn>
                <a:cxn ang="0">
                  <a:pos x="T6" y="T7"/>
                </a:cxn>
                <a:cxn ang="0">
                  <a:pos x="T8" y="T9"/>
                </a:cxn>
                <a:cxn ang="0">
                  <a:pos x="T10" y="T11"/>
                </a:cxn>
                <a:cxn ang="0">
                  <a:pos x="T12" y="T13"/>
                </a:cxn>
              </a:cxnLst>
              <a:rect l="0" t="0" r="r" b="b"/>
              <a:pathLst>
                <a:path w="913" h="848">
                  <a:moveTo>
                    <a:pt x="3" y="848"/>
                  </a:moveTo>
                  <a:lnTo>
                    <a:pt x="0" y="844"/>
                  </a:lnTo>
                  <a:lnTo>
                    <a:pt x="894" y="10"/>
                  </a:lnTo>
                  <a:lnTo>
                    <a:pt x="628" y="76"/>
                  </a:lnTo>
                  <a:lnTo>
                    <a:pt x="627" y="72"/>
                  </a:lnTo>
                  <a:lnTo>
                    <a:pt x="913" y="0"/>
                  </a:lnTo>
                  <a:lnTo>
                    <a:pt x="3" y="8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4" name="Freeform 98">
              <a:extLst>
                <a:ext uri="{FF2B5EF4-FFF2-40B4-BE49-F238E27FC236}">
                  <a16:creationId xmlns:a16="http://schemas.microsoft.com/office/drawing/2014/main" id="{7B1FFA35-6060-4FA1-BE05-91BC713944CD}"/>
                </a:ext>
              </a:extLst>
            </p:cNvPr>
            <p:cNvSpPr>
              <a:spLocks/>
            </p:cNvSpPr>
            <p:nvPr/>
          </p:nvSpPr>
          <p:spPr bwMode="auto">
            <a:xfrm>
              <a:off x="9153526" y="6502401"/>
              <a:ext cx="555625" cy="3049588"/>
            </a:xfrm>
            <a:custGeom>
              <a:avLst/>
              <a:gdLst>
                <a:gd name="T0" fmla="*/ 5 w 350"/>
                <a:gd name="T1" fmla="*/ 1921 h 1921"/>
                <a:gd name="T2" fmla="*/ 0 w 350"/>
                <a:gd name="T3" fmla="*/ 1921 h 1921"/>
                <a:gd name="T4" fmla="*/ 344 w 350"/>
                <a:gd name="T5" fmla="*/ 0 h 1921"/>
                <a:gd name="T6" fmla="*/ 350 w 350"/>
                <a:gd name="T7" fmla="*/ 1 h 1921"/>
                <a:gd name="T8" fmla="*/ 5 w 350"/>
                <a:gd name="T9" fmla="*/ 1921 h 1921"/>
              </a:gdLst>
              <a:ahLst/>
              <a:cxnLst>
                <a:cxn ang="0">
                  <a:pos x="T0" y="T1"/>
                </a:cxn>
                <a:cxn ang="0">
                  <a:pos x="T2" y="T3"/>
                </a:cxn>
                <a:cxn ang="0">
                  <a:pos x="T4" y="T5"/>
                </a:cxn>
                <a:cxn ang="0">
                  <a:pos x="T6" y="T7"/>
                </a:cxn>
                <a:cxn ang="0">
                  <a:pos x="T8" y="T9"/>
                </a:cxn>
              </a:cxnLst>
              <a:rect l="0" t="0" r="r" b="b"/>
              <a:pathLst>
                <a:path w="350" h="1921">
                  <a:moveTo>
                    <a:pt x="5" y="1921"/>
                  </a:moveTo>
                  <a:lnTo>
                    <a:pt x="0" y="1921"/>
                  </a:lnTo>
                  <a:lnTo>
                    <a:pt x="344" y="0"/>
                  </a:lnTo>
                  <a:lnTo>
                    <a:pt x="350" y="1"/>
                  </a:lnTo>
                  <a:lnTo>
                    <a:pt x="5" y="19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5" name="Freeform 99">
              <a:extLst>
                <a:ext uri="{FF2B5EF4-FFF2-40B4-BE49-F238E27FC236}">
                  <a16:creationId xmlns:a16="http://schemas.microsoft.com/office/drawing/2014/main" id="{3BC3F6F5-0615-4CB8-B3E1-AF41AD54C7BA}"/>
                </a:ext>
              </a:extLst>
            </p:cNvPr>
            <p:cNvSpPr>
              <a:spLocks/>
            </p:cNvSpPr>
            <p:nvPr/>
          </p:nvSpPr>
          <p:spPr bwMode="auto">
            <a:xfrm>
              <a:off x="10217151" y="6472238"/>
              <a:ext cx="563563" cy="1211263"/>
            </a:xfrm>
            <a:custGeom>
              <a:avLst/>
              <a:gdLst>
                <a:gd name="T0" fmla="*/ 164 w 355"/>
                <a:gd name="T1" fmla="*/ 763 h 763"/>
                <a:gd name="T2" fmla="*/ 162 w 355"/>
                <a:gd name="T3" fmla="*/ 758 h 763"/>
                <a:gd name="T4" fmla="*/ 348 w 355"/>
                <a:gd name="T5" fmla="*/ 718 h 763"/>
                <a:gd name="T6" fmla="*/ 236 w 355"/>
                <a:gd name="T7" fmla="*/ 351 h 763"/>
                <a:gd name="T8" fmla="*/ 0 w 355"/>
                <a:gd name="T9" fmla="*/ 3 h 763"/>
                <a:gd name="T10" fmla="*/ 4 w 355"/>
                <a:gd name="T11" fmla="*/ 0 h 763"/>
                <a:gd name="T12" fmla="*/ 240 w 355"/>
                <a:gd name="T13" fmla="*/ 348 h 763"/>
                <a:gd name="T14" fmla="*/ 241 w 355"/>
                <a:gd name="T15" fmla="*/ 350 h 763"/>
                <a:gd name="T16" fmla="*/ 355 w 355"/>
                <a:gd name="T17" fmla="*/ 722 h 763"/>
                <a:gd name="T18" fmla="*/ 164 w 355"/>
                <a:gd name="T1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763">
                  <a:moveTo>
                    <a:pt x="164" y="763"/>
                  </a:moveTo>
                  <a:lnTo>
                    <a:pt x="162" y="758"/>
                  </a:lnTo>
                  <a:lnTo>
                    <a:pt x="348" y="718"/>
                  </a:lnTo>
                  <a:lnTo>
                    <a:pt x="236" y="351"/>
                  </a:lnTo>
                  <a:lnTo>
                    <a:pt x="0" y="3"/>
                  </a:lnTo>
                  <a:lnTo>
                    <a:pt x="4" y="0"/>
                  </a:lnTo>
                  <a:lnTo>
                    <a:pt x="240" y="348"/>
                  </a:lnTo>
                  <a:lnTo>
                    <a:pt x="241" y="350"/>
                  </a:lnTo>
                  <a:lnTo>
                    <a:pt x="355" y="722"/>
                  </a:lnTo>
                  <a:lnTo>
                    <a:pt x="164" y="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6" name="Oval 100">
              <a:extLst>
                <a:ext uri="{FF2B5EF4-FFF2-40B4-BE49-F238E27FC236}">
                  <a16:creationId xmlns:a16="http://schemas.microsoft.com/office/drawing/2014/main" id="{9EC9DB01-7F27-4D80-BB4B-EA4363DBDC45}"/>
                </a:ext>
              </a:extLst>
            </p:cNvPr>
            <p:cNvSpPr>
              <a:spLocks noChangeArrowheads="1"/>
            </p:cNvSpPr>
            <p:nvPr/>
          </p:nvSpPr>
          <p:spPr bwMode="auto">
            <a:xfrm>
              <a:off x="10218738" y="8782051"/>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7" name="Oval 101">
              <a:extLst>
                <a:ext uri="{FF2B5EF4-FFF2-40B4-BE49-F238E27FC236}">
                  <a16:creationId xmlns:a16="http://schemas.microsoft.com/office/drawing/2014/main" id="{9A380919-58C8-4329-9873-A42BA7042841}"/>
                </a:ext>
              </a:extLst>
            </p:cNvPr>
            <p:cNvSpPr>
              <a:spLocks noChangeArrowheads="1"/>
            </p:cNvSpPr>
            <p:nvPr/>
          </p:nvSpPr>
          <p:spPr bwMode="auto">
            <a:xfrm>
              <a:off x="7493001" y="6035676"/>
              <a:ext cx="74613"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8" name="Oval 102">
              <a:extLst>
                <a:ext uri="{FF2B5EF4-FFF2-40B4-BE49-F238E27FC236}">
                  <a16:creationId xmlns:a16="http://schemas.microsoft.com/office/drawing/2014/main" id="{5A5C3C60-0501-4566-8C7A-60FC7BB04587}"/>
                </a:ext>
              </a:extLst>
            </p:cNvPr>
            <p:cNvSpPr>
              <a:spLocks noChangeArrowheads="1"/>
            </p:cNvSpPr>
            <p:nvPr/>
          </p:nvSpPr>
          <p:spPr bwMode="auto">
            <a:xfrm>
              <a:off x="7534276" y="6116638"/>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1999" name="Freeform 103">
              <a:extLst>
                <a:ext uri="{FF2B5EF4-FFF2-40B4-BE49-F238E27FC236}">
                  <a16:creationId xmlns:a16="http://schemas.microsoft.com/office/drawing/2014/main" id="{BAD88E0F-2D30-41DE-A4D3-F4321BD24224}"/>
                </a:ext>
              </a:extLst>
            </p:cNvPr>
            <p:cNvSpPr>
              <a:spLocks/>
            </p:cNvSpPr>
            <p:nvPr/>
          </p:nvSpPr>
          <p:spPr bwMode="auto">
            <a:xfrm>
              <a:off x="9559926" y="8361363"/>
              <a:ext cx="681038" cy="441325"/>
            </a:xfrm>
            <a:custGeom>
              <a:avLst/>
              <a:gdLst>
                <a:gd name="T0" fmla="*/ 425 w 429"/>
                <a:gd name="T1" fmla="*/ 278 h 278"/>
                <a:gd name="T2" fmla="*/ 197 w 429"/>
                <a:gd name="T3" fmla="*/ 16 h 278"/>
                <a:gd name="T4" fmla="*/ 0 w 429"/>
                <a:gd name="T5" fmla="*/ 6 h 278"/>
                <a:gd name="T6" fmla="*/ 0 w 429"/>
                <a:gd name="T7" fmla="*/ 0 h 278"/>
                <a:gd name="T8" fmla="*/ 199 w 429"/>
                <a:gd name="T9" fmla="*/ 11 h 278"/>
                <a:gd name="T10" fmla="*/ 429 w 429"/>
                <a:gd name="T11" fmla="*/ 274 h 278"/>
                <a:gd name="T12" fmla="*/ 425 w 429"/>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429" h="278">
                  <a:moveTo>
                    <a:pt x="425" y="278"/>
                  </a:moveTo>
                  <a:lnTo>
                    <a:pt x="197" y="16"/>
                  </a:lnTo>
                  <a:lnTo>
                    <a:pt x="0" y="6"/>
                  </a:lnTo>
                  <a:lnTo>
                    <a:pt x="0" y="0"/>
                  </a:lnTo>
                  <a:lnTo>
                    <a:pt x="199" y="11"/>
                  </a:lnTo>
                  <a:lnTo>
                    <a:pt x="429" y="274"/>
                  </a:lnTo>
                  <a:lnTo>
                    <a:pt x="425"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00" name="Freeform 104">
              <a:extLst>
                <a:ext uri="{FF2B5EF4-FFF2-40B4-BE49-F238E27FC236}">
                  <a16:creationId xmlns:a16="http://schemas.microsoft.com/office/drawing/2014/main" id="{52247205-8901-4D50-84D0-002A3CAACBE2}"/>
                </a:ext>
              </a:extLst>
            </p:cNvPr>
            <p:cNvSpPr>
              <a:spLocks/>
            </p:cNvSpPr>
            <p:nvPr/>
          </p:nvSpPr>
          <p:spPr bwMode="auto">
            <a:xfrm>
              <a:off x="6786563" y="7118351"/>
              <a:ext cx="225425" cy="1262063"/>
            </a:xfrm>
            <a:custGeom>
              <a:avLst/>
              <a:gdLst>
                <a:gd name="T0" fmla="*/ 93 w 142"/>
                <a:gd name="T1" fmla="*/ 795 h 795"/>
                <a:gd name="T2" fmla="*/ 16 w 142"/>
                <a:gd name="T3" fmla="*/ 514 h 795"/>
                <a:gd name="T4" fmla="*/ 0 w 142"/>
                <a:gd name="T5" fmla="*/ 436 h 795"/>
                <a:gd name="T6" fmla="*/ 0 w 142"/>
                <a:gd name="T7" fmla="*/ 436 h 795"/>
                <a:gd name="T8" fmla="*/ 38 w 142"/>
                <a:gd name="T9" fmla="*/ 0 h 795"/>
                <a:gd name="T10" fmla="*/ 43 w 142"/>
                <a:gd name="T11" fmla="*/ 0 h 795"/>
                <a:gd name="T12" fmla="*/ 5 w 142"/>
                <a:gd name="T13" fmla="*/ 436 h 795"/>
                <a:gd name="T14" fmla="*/ 22 w 142"/>
                <a:gd name="T15" fmla="*/ 512 h 795"/>
                <a:gd name="T16" fmla="*/ 92 w 142"/>
                <a:gd name="T17" fmla="*/ 771 h 795"/>
                <a:gd name="T18" fmla="*/ 137 w 142"/>
                <a:gd name="T19" fmla="*/ 503 h 795"/>
                <a:gd name="T20" fmla="*/ 121 w 142"/>
                <a:gd name="T21" fmla="*/ 355 h 795"/>
                <a:gd name="T22" fmla="*/ 62 w 142"/>
                <a:gd name="T23" fmla="*/ 196 h 795"/>
                <a:gd name="T24" fmla="*/ 68 w 142"/>
                <a:gd name="T25" fmla="*/ 194 h 795"/>
                <a:gd name="T26" fmla="*/ 126 w 142"/>
                <a:gd name="T27" fmla="*/ 353 h 795"/>
                <a:gd name="T28" fmla="*/ 142 w 142"/>
                <a:gd name="T29" fmla="*/ 503 h 795"/>
                <a:gd name="T30" fmla="*/ 142 w 142"/>
                <a:gd name="T31" fmla="*/ 504 h 795"/>
                <a:gd name="T32" fmla="*/ 93 w 142"/>
                <a:gd name="T33"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795">
                  <a:moveTo>
                    <a:pt x="93" y="795"/>
                  </a:moveTo>
                  <a:lnTo>
                    <a:pt x="16" y="514"/>
                  </a:lnTo>
                  <a:lnTo>
                    <a:pt x="0" y="436"/>
                  </a:lnTo>
                  <a:lnTo>
                    <a:pt x="0" y="436"/>
                  </a:lnTo>
                  <a:lnTo>
                    <a:pt x="38" y="0"/>
                  </a:lnTo>
                  <a:lnTo>
                    <a:pt x="43" y="0"/>
                  </a:lnTo>
                  <a:lnTo>
                    <a:pt x="5" y="436"/>
                  </a:lnTo>
                  <a:lnTo>
                    <a:pt x="22" y="512"/>
                  </a:lnTo>
                  <a:lnTo>
                    <a:pt x="92" y="771"/>
                  </a:lnTo>
                  <a:lnTo>
                    <a:pt x="137" y="503"/>
                  </a:lnTo>
                  <a:lnTo>
                    <a:pt x="121" y="355"/>
                  </a:lnTo>
                  <a:lnTo>
                    <a:pt x="62" y="196"/>
                  </a:lnTo>
                  <a:lnTo>
                    <a:pt x="68" y="194"/>
                  </a:lnTo>
                  <a:lnTo>
                    <a:pt x="126" y="353"/>
                  </a:lnTo>
                  <a:lnTo>
                    <a:pt x="142" y="503"/>
                  </a:lnTo>
                  <a:lnTo>
                    <a:pt x="142" y="504"/>
                  </a:lnTo>
                  <a:lnTo>
                    <a:pt x="93"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01" name="Freeform 105">
              <a:extLst>
                <a:ext uri="{FF2B5EF4-FFF2-40B4-BE49-F238E27FC236}">
                  <a16:creationId xmlns:a16="http://schemas.microsoft.com/office/drawing/2014/main" id="{C10227AA-3BC7-4ACF-93AB-8D9311397662}"/>
                </a:ext>
              </a:extLst>
            </p:cNvPr>
            <p:cNvSpPr>
              <a:spLocks noEditPoints="1"/>
            </p:cNvSpPr>
            <p:nvPr/>
          </p:nvSpPr>
          <p:spPr bwMode="auto">
            <a:xfrm>
              <a:off x="6811963" y="7408863"/>
              <a:ext cx="200025" cy="971550"/>
            </a:xfrm>
            <a:custGeom>
              <a:avLst/>
              <a:gdLst>
                <a:gd name="T0" fmla="*/ 73 w 126"/>
                <a:gd name="T1" fmla="*/ 612 h 612"/>
                <a:gd name="T2" fmla="*/ 0 w 126"/>
                <a:gd name="T3" fmla="*/ 310 h 612"/>
                <a:gd name="T4" fmla="*/ 0 w 126"/>
                <a:gd name="T5" fmla="*/ 309 h 612"/>
                <a:gd name="T6" fmla="*/ 48 w 126"/>
                <a:gd name="T7" fmla="*/ 0 h 612"/>
                <a:gd name="T8" fmla="*/ 110 w 126"/>
                <a:gd name="T9" fmla="*/ 170 h 612"/>
                <a:gd name="T10" fmla="*/ 126 w 126"/>
                <a:gd name="T11" fmla="*/ 325 h 612"/>
                <a:gd name="T12" fmla="*/ 73 w 126"/>
                <a:gd name="T13" fmla="*/ 612 h 612"/>
                <a:gd name="T14" fmla="*/ 6 w 126"/>
                <a:gd name="T15" fmla="*/ 309 h 612"/>
                <a:gd name="T16" fmla="*/ 73 w 126"/>
                <a:gd name="T17" fmla="*/ 587 h 612"/>
                <a:gd name="T18" fmla="*/ 121 w 126"/>
                <a:gd name="T19" fmla="*/ 325 h 612"/>
                <a:gd name="T20" fmla="*/ 105 w 126"/>
                <a:gd name="T21" fmla="*/ 172 h 612"/>
                <a:gd name="T22" fmla="*/ 50 w 126"/>
                <a:gd name="T23" fmla="*/ 22 h 612"/>
                <a:gd name="T24" fmla="*/ 6 w 126"/>
                <a:gd name="T25" fmla="*/ 30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612">
                  <a:moveTo>
                    <a:pt x="73" y="612"/>
                  </a:moveTo>
                  <a:lnTo>
                    <a:pt x="0" y="310"/>
                  </a:lnTo>
                  <a:lnTo>
                    <a:pt x="0" y="309"/>
                  </a:lnTo>
                  <a:lnTo>
                    <a:pt x="48" y="0"/>
                  </a:lnTo>
                  <a:lnTo>
                    <a:pt x="110" y="170"/>
                  </a:lnTo>
                  <a:lnTo>
                    <a:pt x="126" y="325"/>
                  </a:lnTo>
                  <a:lnTo>
                    <a:pt x="73" y="612"/>
                  </a:lnTo>
                  <a:close/>
                  <a:moveTo>
                    <a:pt x="6" y="309"/>
                  </a:moveTo>
                  <a:lnTo>
                    <a:pt x="73" y="587"/>
                  </a:lnTo>
                  <a:lnTo>
                    <a:pt x="121" y="325"/>
                  </a:lnTo>
                  <a:lnTo>
                    <a:pt x="105" y="172"/>
                  </a:lnTo>
                  <a:lnTo>
                    <a:pt x="50" y="22"/>
                  </a:lnTo>
                  <a:lnTo>
                    <a:pt x="6"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02" name="Freeform 106">
              <a:extLst>
                <a:ext uri="{FF2B5EF4-FFF2-40B4-BE49-F238E27FC236}">
                  <a16:creationId xmlns:a16="http://schemas.microsoft.com/office/drawing/2014/main" id="{43E8DB46-3D94-4654-9FEE-CE90C3D57387}"/>
                </a:ext>
              </a:extLst>
            </p:cNvPr>
            <p:cNvSpPr>
              <a:spLocks/>
            </p:cNvSpPr>
            <p:nvPr/>
          </p:nvSpPr>
          <p:spPr bwMode="auto">
            <a:xfrm>
              <a:off x="6846888" y="7154863"/>
              <a:ext cx="47625" cy="274638"/>
            </a:xfrm>
            <a:custGeom>
              <a:avLst/>
              <a:gdLst>
                <a:gd name="T0" fmla="*/ 24 w 30"/>
                <a:gd name="T1" fmla="*/ 173 h 173"/>
                <a:gd name="T2" fmla="*/ 0 w 30"/>
                <a:gd name="T3" fmla="*/ 1 h 173"/>
                <a:gd name="T4" fmla="*/ 5 w 30"/>
                <a:gd name="T5" fmla="*/ 0 h 173"/>
                <a:gd name="T6" fmla="*/ 30 w 30"/>
                <a:gd name="T7" fmla="*/ 171 h 173"/>
                <a:gd name="T8" fmla="*/ 24 w 30"/>
                <a:gd name="T9" fmla="*/ 173 h 173"/>
              </a:gdLst>
              <a:ahLst/>
              <a:cxnLst>
                <a:cxn ang="0">
                  <a:pos x="T0" y="T1"/>
                </a:cxn>
                <a:cxn ang="0">
                  <a:pos x="T2" y="T3"/>
                </a:cxn>
                <a:cxn ang="0">
                  <a:pos x="T4" y="T5"/>
                </a:cxn>
                <a:cxn ang="0">
                  <a:pos x="T6" y="T7"/>
                </a:cxn>
                <a:cxn ang="0">
                  <a:pos x="T8" y="T9"/>
                </a:cxn>
              </a:cxnLst>
              <a:rect l="0" t="0" r="r" b="b"/>
              <a:pathLst>
                <a:path w="30" h="173">
                  <a:moveTo>
                    <a:pt x="24" y="173"/>
                  </a:moveTo>
                  <a:lnTo>
                    <a:pt x="0" y="1"/>
                  </a:lnTo>
                  <a:lnTo>
                    <a:pt x="5" y="0"/>
                  </a:lnTo>
                  <a:lnTo>
                    <a:pt x="30" y="171"/>
                  </a:lnTo>
                  <a:lnTo>
                    <a:pt x="2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03" name="Freeform 107">
              <a:extLst>
                <a:ext uri="{FF2B5EF4-FFF2-40B4-BE49-F238E27FC236}">
                  <a16:creationId xmlns:a16="http://schemas.microsoft.com/office/drawing/2014/main" id="{0D37C570-6A60-483C-8DAC-DDFCDF2DEB1E}"/>
                </a:ext>
              </a:extLst>
            </p:cNvPr>
            <p:cNvSpPr>
              <a:spLocks/>
            </p:cNvSpPr>
            <p:nvPr/>
          </p:nvSpPr>
          <p:spPr bwMode="auto">
            <a:xfrm>
              <a:off x="7277101" y="6154738"/>
              <a:ext cx="403225" cy="3041650"/>
            </a:xfrm>
            <a:custGeom>
              <a:avLst/>
              <a:gdLst>
                <a:gd name="T0" fmla="*/ 248 w 254"/>
                <a:gd name="T1" fmla="*/ 1916 h 1916"/>
                <a:gd name="T2" fmla="*/ 0 w 254"/>
                <a:gd name="T3" fmla="*/ 0 h 1916"/>
                <a:gd name="T4" fmla="*/ 4 w 254"/>
                <a:gd name="T5" fmla="*/ 0 h 1916"/>
                <a:gd name="T6" fmla="*/ 254 w 254"/>
                <a:gd name="T7" fmla="*/ 1916 h 1916"/>
                <a:gd name="T8" fmla="*/ 248 w 254"/>
                <a:gd name="T9" fmla="*/ 1916 h 1916"/>
              </a:gdLst>
              <a:ahLst/>
              <a:cxnLst>
                <a:cxn ang="0">
                  <a:pos x="T0" y="T1"/>
                </a:cxn>
                <a:cxn ang="0">
                  <a:pos x="T2" y="T3"/>
                </a:cxn>
                <a:cxn ang="0">
                  <a:pos x="T4" y="T5"/>
                </a:cxn>
                <a:cxn ang="0">
                  <a:pos x="T6" y="T7"/>
                </a:cxn>
                <a:cxn ang="0">
                  <a:pos x="T8" y="T9"/>
                </a:cxn>
              </a:cxnLst>
              <a:rect l="0" t="0" r="r" b="b"/>
              <a:pathLst>
                <a:path w="254" h="1916">
                  <a:moveTo>
                    <a:pt x="248" y="1916"/>
                  </a:moveTo>
                  <a:lnTo>
                    <a:pt x="0" y="0"/>
                  </a:lnTo>
                  <a:lnTo>
                    <a:pt x="4" y="0"/>
                  </a:lnTo>
                  <a:lnTo>
                    <a:pt x="254" y="1916"/>
                  </a:lnTo>
                  <a:lnTo>
                    <a:pt x="248" y="1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04" name="Freeform 108">
              <a:extLst>
                <a:ext uri="{FF2B5EF4-FFF2-40B4-BE49-F238E27FC236}">
                  <a16:creationId xmlns:a16="http://schemas.microsoft.com/office/drawing/2014/main" id="{DEC1E584-9122-472F-8D13-3BE1CAB776F7}"/>
                </a:ext>
              </a:extLst>
            </p:cNvPr>
            <p:cNvSpPr>
              <a:spLocks/>
            </p:cNvSpPr>
            <p:nvPr/>
          </p:nvSpPr>
          <p:spPr bwMode="auto">
            <a:xfrm>
              <a:off x="7173913" y="5873751"/>
              <a:ext cx="404813" cy="742950"/>
            </a:xfrm>
            <a:custGeom>
              <a:avLst/>
              <a:gdLst>
                <a:gd name="T0" fmla="*/ 41 w 255"/>
                <a:gd name="T1" fmla="*/ 468 h 468"/>
                <a:gd name="T2" fmla="*/ 38 w 255"/>
                <a:gd name="T3" fmla="*/ 464 h 468"/>
                <a:gd name="T4" fmla="*/ 140 w 255"/>
                <a:gd name="T5" fmla="*/ 414 h 468"/>
                <a:gd name="T6" fmla="*/ 0 w 255"/>
                <a:gd name="T7" fmla="*/ 302 h 468"/>
                <a:gd name="T8" fmla="*/ 65 w 255"/>
                <a:gd name="T9" fmla="*/ 174 h 468"/>
                <a:gd name="T10" fmla="*/ 252 w 255"/>
                <a:gd name="T11" fmla="*/ 0 h 468"/>
                <a:gd name="T12" fmla="*/ 255 w 255"/>
                <a:gd name="T13" fmla="*/ 4 h 468"/>
                <a:gd name="T14" fmla="*/ 69 w 255"/>
                <a:gd name="T15" fmla="*/ 178 h 468"/>
                <a:gd name="T16" fmla="*/ 7 w 255"/>
                <a:gd name="T17" fmla="*/ 301 h 468"/>
                <a:gd name="T18" fmla="*/ 151 w 255"/>
                <a:gd name="T19" fmla="*/ 414 h 468"/>
                <a:gd name="T20" fmla="*/ 41 w 255"/>
                <a:gd name="T21"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68">
                  <a:moveTo>
                    <a:pt x="41" y="468"/>
                  </a:moveTo>
                  <a:lnTo>
                    <a:pt x="38" y="464"/>
                  </a:lnTo>
                  <a:lnTo>
                    <a:pt x="140" y="414"/>
                  </a:lnTo>
                  <a:lnTo>
                    <a:pt x="0" y="302"/>
                  </a:lnTo>
                  <a:lnTo>
                    <a:pt x="65" y="174"/>
                  </a:lnTo>
                  <a:lnTo>
                    <a:pt x="252" y="0"/>
                  </a:lnTo>
                  <a:lnTo>
                    <a:pt x="255" y="4"/>
                  </a:lnTo>
                  <a:lnTo>
                    <a:pt x="69" y="178"/>
                  </a:lnTo>
                  <a:lnTo>
                    <a:pt x="7" y="301"/>
                  </a:lnTo>
                  <a:lnTo>
                    <a:pt x="151" y="414"/>
                  </a:lnTo>
                  <a:lnTo>
                    <a:pt x="41"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grpSp>
      <p:grpSp>
        <p:nvGrpSpPr>
          <p:cNvPr id="2005" name="Group 2004">
            <a:extLst>
              <a:ext uri="{FF2B5EF4-FFF2-40B4-BE49-F238E27FC236}">
                <a16:creationId xmlns:a16="http://schemas.microsoft.com/office/drawing/2014/main" id="{3EAE13FB-DA02-4CBC-8B54-F7EC1E6EF15B}"/>
              </a:ext>
            </a:extLst>
          </p:cNvPr>
          <p:cNvGrpSpPr/>
          <p:nvPr/>
        </p:nvGrpSpPr>
        <p:grpSpPr>
          <a:xfrm>
            <a:off x="1391989" y="2519840"/>
            <a:ext cx="2855192" cy="3117829"/>
            <a:chOff x="2055838" y="1992260"/>
            <a:chExt cx="1112909" cy="2063274"/>
          </a:xfrm>
        </p:grpSpPr>
        <p:sp>
          <p:nvSpPr>
            <p:cNvPr id="2006" name="Freeform: Shape 302">
              <a:extLst>
                <a:ext uri="{FF2B5EF4-FFF2-40B4-BE49-F238E27FC236}">
                  <a16:creationId xmlns:a16="http://schemas.microsoft.com/office/drawing/2014/main" id="{F13DDED1-5F74-44F2-9A49-80201991855D}"/>
                </a:ext>
              </a:extLst>
            </p:cNvPr>
            <p:cNvSpPr/>
            <p:nvPr/>
          </p:nvSpPr>
          <p:spPr>
            <a:xfrm flipH="1">
              <a:off x="2055838" y="1992260"/>
              <a:ext cx="1112909" cy="102928"/>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005073"/>
              </a:solidFill>
              <a:round/>
              <a:headEnd/>
              <a:tailEn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2007" name="Freeform: Shape 304">
              <a:extLst>
                <a:ext uri="{FF2B5EF4-FFF2-40B4-BE49-F238E27FC236}">
                  <a16:creationId xmlns:a16="http://schemas.microsoft.com/office/drawing/2014/main" id="{F5FE49FD-181C-4AEF-8E4C-189D97C70AA4}"/>
                </a:ext>
              </a:extLst>
            </p:cNvPr>
            <p:cNvSpPr/>
            <p:nvPr/>
          </p:nvSpPr>
          <p:spPr>
            <a:xfrm flipH="1" flipV="1">
              <a:off x="2055838" y="3952606"/>
              <a:ext cx="1112909" cy="102928"/>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005073"/>
              </a:solidFill>
              <a:round/>
              <a:headEnd/>
              <a:tailEn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grpSp>
      <p:sp>
        <p:nvSpPr>
          <p:cNvPr id="2008" name="TextBox 2007">
            <a:extLst>
              <a:ext uri="{FF2B5EF4-FFF2-40B4-BE49-F238E27FC236}">
                <a16:creationId xmlns:a16="http://schemas.microsoft.com/office/drawing/2014/main" id="{71B11533-8665-42EF-92F8-89C8622D351E}"/>
              </a:ext>
            </a:extLst>
          </p:cNvPr>
          <p:cNvSpPr txBox="1"/>
          <p:nvPr/>
        </p:nvSpPr>
        <p:spPr>
          <a:xfrm>
            <a:off x="8559042" y="1985804"/>
            <a:ext cx="2408357" cy="543867"/>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r" defTabSz="609570" fontAlgn="base">
              <a:spcBef>
                <a:spcPct val="0"/>
              </a:spcBef>
              <a:spcAft>
                <a:spcPct val="0"/>
              </a:spcAft>
              <a:defRPr/>
            </a:pPr>
            <a:r>
              <a:rPr lang="en-US" sz="1467" dirty="0">
                <a:solidFill>
                  <a:srgbClr val="00BCEB"/>
                </a:solidFill>
                <a:latin typeface="CiscoSansTT ExtraLight"/>
                <a:ea typeface="ＭＳ Ｐゴシック" charset="0"/>
              </a:rPr>
              <a:t>Threats </a:t>
            </a:r>
            <a:r>
              <a:rPr lang="en-US" sz="1467" b="0" dirty="0">
                <a:solidFill>
                  <a:srgbClr val="00BCEB"/>
                </a:solidFill>
                <a:latin typeface="CiscoSansTT ExtraLight"/>
                <a:ea typeface="ＭＳ Ｐゴシック" charset="0"/>
              </a:rPr>
              <a:t>are more numerous and complex</a:t>
            </a:r>
          </a:p>
        </p:txBody>
      </p:sp>
      <p:sp>
        <p:nvSpPr>
          <p:cNvPr id="2009" name="TextBox 2008">
            <a:extLst>
              <a:ext uri="{FF2B5EF4-FFF2-40B4-BE49-F238E27FC236}">
                <a16:creationId xmlns:a16="http://schemas.microsoft.com/office/drawing/2014/main" id="{49731B1D-B3D3-485E-8BA2-74A2CF968F38}"/>
              </a:ext>
            </a:extLst>
          </p:cNvPr>
          <p:cNvSpPr txBox="1"/>
          <p:nvPr/>
        </p:nvSpPr>
        <p:spPr>
          <a:xfrm>
            <a:off x="8131964" y="5060489"/>
            <a:ext cx="2753141" cy="543867"/>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r" defTabSz="609570" fontAlgn="base">
              <a:spcBef>
                <a:spcPct val="0"/>
              </a:spcBef>
              <a:spcAft>
                <a:spcPct val="0"/>
              </a:spcAft>
              <a:defRPr/>
            </a:pPr>
            <a:r>
              <a:rPr lang="en-US" sz="1467" dirty="0">
                <a:solidFill>
                  <a:srgbClr val="00BCEB"/>
                </a:solidFill>
                <a:latin typeface="CiscoSansTT ExtraLight"/>
                <a:ea typeface="ＭＳ Ｐゴシック" charset="0"/>
              </a:rPr>
              <a:t>Threats </a:t>
            </a:r>
            <a:r>
              <a:rPr lang="en-US" sz="1467" b="0" dirty="0">
                <a:solidFill>
                  <a:srgbClr val="00BCEB"/>
                </a:solidFill>
                <a:latin typeface="CiscoSansTT ExtraLight"/>
                <a:ea typeface="ＭＳ Ｐゴシック" charset="0"/>
              </a:rPr>
              <a:t>are using encryption to evade detection</a:t>
            </a:r>
          </a:p>
        </p:txBody>
      </p:sp>
      <p:sp>
        <p:nvSpPr>
          <p:cNvPr id="2010" name="TextBox 2009">
            <a:extLst>
              <a:ext uri="{FF2B5EF4-FFF2-40B4-BE49-F238E27FC236}">
                <a16:creationId xmlns:a16="http://schemas.microsoft.com/office/drawing/2014/main" id="{6A699942-0A5E-4A79-A4FC-921D76602B0B}"/>
              </a:ext>
            </a:extLst>
          </p:cNvPr>
          <p:cNvSpPr txBox="1"/>
          <p:nvPr/>
        </p:nvSpPr>
        <p:spPr>
          <a:xfrm>
            <a:off x="1281748" y="1972473"/>
            <a:ext cx="1873016" cy="543867"/>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l" defTabSz="609570" fontAlgn="base">
              <a:spcBef>
                <a:spcPct val="0"/>
              </a:spcBef>
              <a:spcAft>
                <a:spcPct val="0"/>
              </a:spcAft>
              <a:defRPr/>
            </a:pPr>
            <a:r>
              <a:rPr lang="en-US" sz="1467" dirty="0">
                <a:solidFill>
                  <a:srgbClr val="00BCEB"/>
                </a:solidFill>
                <a:latin typeface="CiscoSansTT ExtraLight"/>
                <a:ea typeface="ＭＳ Ｐゴシック" charset="0"/>
              </a:rPr>
              <a:t>More IoT devices </a:t>
            </a:r>
            <a:r>
              <a:rPr lang="en-US" sz="1467" b="0" dirty="0">
                <a:solidFill>
                  <a:srgbClr val="00BCEB"/>
                </a:solidFill>
                <a:latin typeface="CiscoSansTT ExtraLight"/>
                <a:ea typeface="ＭＳ Ｐゴシック" charset="0"/>
              </a:rPr>
              <a:t>connect everyday</a:t>
            </a:r>
          </a:p>
        </p:txBody>
      </p:sp>
      <p:sp>
        <p:nvSpPr>
          <p:cNvPr id="2011" name="TextBox 2010">
            <a:extLst>
              <a:ext uri="{FF2B5EF4-FFF2-40B4-BE49-F238E27FC236}">
                <a16:creationId xmlns:a16="http://schemas.microsoft.com/office/drawing/2014/main" id="{E020D315-2022-4BBF-8704-31561BF4E539}"/>
              </a:ext>
            </a:extLst>
          </p:cNvPr>
          <p:cNvSpPr txBox="1"/>
          <p:nvPr/>
        </p:nvSpPr>
        <p:spPr>
          <a:xfrm>
            <a:off x="1370823" y="5063154"/>
            <a:ext cx="2128821" cy="543867"/>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l" defTabSz="609570" fontAlgn="base">
              <a:spcBef>
                <a:spcPct val="0"/>
              </a:spcBef>
              <a:spcAft>
                <a:spcPct val="0"/>
              </a:spcAft>
              <a:defRPr/>
            </a:pPr>
            <a:r>
              <a:rPr lang="en-US" sz="1467" dirty="0">
                <a:solidFill>
                  <a:srgbClr val="00BCEB"/>
                </a:solidFill>
                <a:latin typeface="CiscoSansTT ExtraLight"/>
                <a:ea typeface="ＭＳ Ｐゴシック" charset="0"/>
              </a:rPr>
              <a:t>Users work anywhere </a:t>
            </a:r>
            <a:r>
              <a:rPr lang="en-US" sz="1467" b="0" dirty="0">
                <a:solidFill>
                  <a:srgbClr val="00BCEB"/>
                </a:solidFill>
                <a:latin typeface="CiscoSansTT ExtraLight"/>
                <a:ea typeface="ＭＳ Ｐゴシック" charset="0"/>
              </a:rPr>
              <a:t>across many devices</a:t>
            </a:r>
          </a:p>
        </p:txBody>
      </p:sp>
      <p:pic>
        <p:nvPicPr>
          <p:cNvPr id="2012" name="Picture 2011">
            <a:extLst>
              <a:ext uri="{FF2B5EF4-FFF2-40B4-BE49-F238E27FC236}">
                <a16:creationId xmlns:a16="http://schemas.microsoft.com/office/drawing/2014/main" id="{91D258BA-0C19-418E-A1DB-BA41F8A121B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25071" y="2617229"/>
            <a:ext cx="661952" cy="665019"/>
          </a:xfrm>
          <a:prstGeom prst="rect">
            <a:avLst/>
          </a:prstGeom>
        </p:spPr>
      </p:pic>
      <p:grpSp>
        <p:nvGrpSpPr>
          <p:cNvPr id="2013" name="Group 2012">
            <a:extLst>
              <a:ext uri="{FF2B5EF4-FFF2-40B4-BE49-F238E27FC236}">
                <a16:creationId xmlns:a16="http://schemas.microsoft.com/office/drawing/2014/main" id="{E4197AB5-CFC4-42FB-907E-341884F1F0CD}"/>
              </a:ext>
            </a:extLst>
          </p:cNvPr>
          <p:cNvGrpSpPr/>
          <p:nvPr/>
        </p:nvGrpSpPr>
        <p:grpSpPr>
          <a:xfrm>
            <a:off x="7399005" y="2617229"/>
            <a:ext cx="665019" cy="665019"/>
            <a:chOff x="4202412" y="2133067"/>
            <a:chExt cx="498764" cy="498764"/>
          </a:xfrm>
        </p:grpSpPr>
        <p:sp>
          <p:nvSpPr>
            <p:cNvPr id="2014" name="Oval 2013">
              <a:extLst>
                <a:ext uri="{FF2B5EF4-FFF2-40B4-BE49-F238E27FC236}">
                  <a16:creationId xmlns:a16="http://schemas.microsoft.com/office/drawing/2014/main" id="{B32C404F-21A7-4607-9584-D98F03628A25}"/>
                </a:ext>
              </a:extLst>
            </p:cNvPr>
            <p:cNvSpPr/>
            <p:nvPr/>
          </p:nvSpPr>
          <p:spPr>
            <a:xfrm>
              <a:off x="4202412" y="2133067"/>
              <a:ext cx="498764" cy="498764"/>
            </a:xfrm>
            <a:prstGeom prst="ellipse">
              <a:avLst/>
            </a:prstGeom>
            <a:solidFill>
              <a:srgbClr val="E9E9E9"/>
            </a:solidFill>
            <a:ln w="25400" cap="flat" cmpd="sng" algn="ctr">
              <a:noFill/>
              <a:prstDash val="solid"/>
            </a:ln>
            <a:effectLst/>
          </p:spPr>
          <p:txBody>
            <a:bodyPr rtlCol="0" anchor="t"/>
            <a:lstStyle/>
            <a:p>
              <a:pPr marL="380981" marR="0" lvl="0" indent="-380981" defTabSz="60957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015" name="Group 2014">
              <a:extLst>
                <a:ext uri="{FF2B5EF4-FFF2-40B4-BE49-F238E27FC236}">
                  <a16:creationId xmlns:a16="http://schemas.microsoft.com/office/drawing/2014/main" id="{1784C94A-ECA7-41FB-9758-939466413903}"/>
                </a:ext>
              </a:extLst>
            </p:cNvPr>
            <p:cNvGrpSpPr/>
            <p:nvPr/>
          </p:nvGrpSpPr>
          <p:grpSpPr>
            <a:xfrm>
              <a:off x="4238607" y="2260303"/>
              <a:ext cx="426375" cy="208862"/>
              <a:chOff x="4003849" y="2762704"/>
              <a:chExt cx="601852" cy="294821"/>
            </a:xfrm>
            <a:solidFill>
              <a:srgbClr val="00BCEB"/>
            </a:solidFill>
          </p:grpSpPr>
          <p:sp>
            <p:nvSpPr>
              <p:cNvPr id="2042" name="Freeform 225">
                <a:extLst>
                  <a:ext uri="{FF2B5EF4-FFF2-40B4-BE49-F238E27FC236}">
                    <a16:creationId xmlns:a16="http://schemas.microsoft.com/office/drawing/2014/main" id="{79C3A5FE-4FB4-4D72-95A5-A2065B929C62}"/>
                  </a:ext>
                </a:extLst>
              </p:cNvPr>
              <p:cNvSpPr>
                <a:spLocks/>
              </p:cNvSpPr>
              <p:nvPr/>
            </p:nvSpPr>
            <p:spPr bwMode="auto">
              <a:xfrm>
                <a:off x="4003849" y="2929013"/>
                <a:ext cx="601852" cy="128512"/>
              </a:xfrm>
              <a:custGeom>
                <a:avLst/>
                <a:gdLst>
                  <a:gd name="T0" fmla="*/ 389 w 436"/>
                  <a:gd name="T1" fmla="*/ 93 h 93"/>
                  <a:gd name="T2" fmla="*/ 47 w 436"/>
                  <a:gd name="T3" fmla="*/ 93 h 93"/>
                  <a:gd name="T4" fmla="*/ 0 w 436"/>
                  <a:gd name="T5" fmla="*/ 46 h 93"/>
                  <a:gd name="T6" fmla="*/ 0 w 436"/>
                  <a:gd name="T7" fmla="*/ 46 h 93"/>
                  <a:gd name="T8" fmla="*/ 47 w 436"/>
                  <a:gd name="T9" fmla="*/ 0 h 93"/>
                  <a:gd name="T10" fmla="*/ 389 w 436"/>
                  <a:gd name="T11" fmla="*/ 0 h 93"/>
                  <a:gd name="T12" fmla="*/ 436 w 436"/>
                  <a:gd name="T13" fmla="*/ 46 h 93"/>
                  <a:gd name="T14" fmla="*/ 436 w 436"/>
                  <a:gd name="T15" fmla="*/ 46 h 93"/>
                  <a:gd name="T16" fmla="*/ 389 w 436"/>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93">
                    <a:moveTo>
                      <a:pt x="389" y="93"/>
                    </a:moveTo>
                    <a:cubicBezTo>
                      <a:pt x="47" y="93"/>
                      <a:pt x="47" y="93"/>
                      <a:pt x="47" y="93"/>
                    </a:cubicBezTo>
                    <a:cubicBezTo>
                      <a:pt x="21" y="93"/>
                      <a:pt x="0" y="72"/>
                      <a:pt x="0" y="46"/>
                    </a:cubicBezTo>
                    <a:cubicBezTo>
                      <a:pt x="0" y="46"/>
                      <a:pt x="0" y="46"/>
                      <a:pt x="0" y="46"/>
                    </a:cubicBezTo>
                    <a:cubicBezTo>
                      <a:pt x="0" y="21"/>
                      <a:pt x="21" y="0"/>
                      <a:pt x="47" y="0"/>
                    </a:cubicBezTo>
                    <a:cubicBezTo>
                      <a:pt x="389" y="0"/>
                      <a:pt x="389" y="0"/>
                      <a:pt x="389" y="0"/>
                    </a:cubicBezTo>
                    <a:cubicBezTo>
                      <a:pt x="415" y="0"/>
                      <a:pt x="436" y="21"/>
                      <a:pt x="436" y="46"/>
                    </a:cubicBezTo>
                    <a:cubicBezTo>
                      <a:pt x="436" y="46"/>
                      <a:pt x="436" y="46"/>
                      <a:pt x="436" y="46"/>
                    </a:cubicBezTo>
                    <a:cubicBezTo>
                      <a:pt x="436" y="72"/>
                      <a:pt x="415" y="93"/>
                      <a:pt x="38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43" name="Freeform 226">
                <a:extLst>
                  <a:ext uri="{FF2B5EF4-FFF2-40B4-BE49-F238E27FC236}">
                    <a16:creationId xmlns:a16="http://schemas.microsoft.com/office/drawing/2014/main" id="{3771E46B-2947-4802-9E0E-F4772183D509}"/>
                  </a:ext>
                </a:extLst>
              </p:cNvPr>
              <p:cNvSpPr>
                <a:spLocks/>
              </p:cNvSpPr>
              <p:nvPr/>
            </p:nvSpPr>
            <p:spPr bwMode="auto">
              <a:xfrm>
                <a:off x="4136431" y="2845858"/>
                <a:ext cx="426239" cy="128512"/>
              </a:xfrm>
              <a:custGeom>
                <a:avLst/>
                <a:gdLst>
                  <a:gd name="T0" fmla="*/ 262 w 309"/>
                  <a:gd name="T1" fmla="*/ 93 h 93"/>
                  <a:gd name="T2" fmla="*/ 46 w 309"/>
                  <a:gd name="T3" fmla="*/ 93 h 93"/>
                  <a:gd name="T4" fmla="*/ 0 w 309"/>
                  <a:gd name="T5" fmla="*/ 47 h 93"/>
                  <a:gd name="T6" fmla="*/ 0 w 309"/>
                  <a:gd name="T7" fmla="*/ 47 h 93"/>
                  <a:gd name="T8" fmla="*/ 46 w 309"/>
                  <a:gd name="T9" fmla="*/ 0 h 93"/>
                  <a:gd name="T10" fmla="*/ 262 w 309"/>
                  <a:gd name="T11" fmla="*/ 0 h 93"/>
                  <a:gd name="T12" fmla="*/ 309 w 309"/>
                  <a:gd name="T13" fmla="*/ 47 h 93"/>
                  <a:gd name="T14" fmla="*/ 309 w 309"/>
                  <a:gd name="T15" fmla="*/ 47 h 93"/>
                  <a:gd name="T16" fmla="*/ 262 w 309"/>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93">
                    <a:moveTo>
                      <a:pt x="262" y="93"/>
                    </a:moveTo>
                    <a:cubicBezTo>
                      <a:pt x="46" y="93"/>
                      <a:pt x="46" y="93"/>
                      <a:pt x="46" y="93"/>
                    </a:cubicBezTo>
                    <a:cubicBezTo>
                      <a:pt x="21" y="93"/>
                      <a:pt x="0" y="72"/>
                      <a:pt x="0" y="47"/>
                    </a:cubicBezTo>
                    <a:cubicBezTo>
                      <a:pt x="0" y="47"/>
                      <a:pt x="0" y="47"/>
                      <a:pt x="0" y="47"/>
                    </a:cubicBezTo>
                    <a:cubicBezTo>
                      <a:pt x="0" y="21"/>
                      <a:pt x="21" y="0"/>
                      <a:pt x="46" y="0"/>
                    </a:cubicBezTo>
                    <a:cubicBezTo>
                      <a:pt x="262" y="0"/>
                      <a:pt x="262" y="0"/>
                      <a:pt x="262" y="0"/>
                    </a:cubicBezTo>
                    <a:cubicBezTo>
                      <a:pt x="288" y="0"/>
                      <a:pt x="309" y="21"/>
                      <a:pt x="309" y="47"/>
                    </a:cubicBezTo>
                    <a:cubicBezTo>
                      <a:pt x="309" y="47"/>
                      <a:pt x="309" y="47"/>
                      <a:pt x="309" y="47"/>
                    </a:cubicBezTo>
                    <a:cubicBezTo>
                      <a:pt x="309" y="72"/>
                      <a:pt x="288" y="93"/>
                      <a:pt x="262"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44" name="Freeform 227">
                <a:extLst>
                  <a:ext uri="{FF2B5EF4-FFF2-40B4-BE49-F238E27FC236}">
                    <a16:creationId xmlns:a16="http://schemas.microsoft.com/office/drawing/2014/main" id="{3CD69CF0-7A7E-470E-A347-4EC80679E67A}"/>
                  </a:ext>
                </a:extLst>
              </p:cNvPr>
              <p:cNvSpPr>
                <a:spLocks/>
              </p:cNvSpPr>
              <p:nvPr/>
            </p:nvSpPr>
            <p:spPr bwMode="auto">
              <a:xfrm>
                <a:off x="4304485" y="2762704"/>
                <a:ext cx="202944" cy="130256"/>
              </a:xfrm>
              <a:custGeom>
                <a:avLst/>
                <a:gdLst>
                  <a:gd name="T0" fmla="*/ 100 w 147"/>
                  <a:gd name="T1" fmla="*/ 94 h 94"/>
                  <a:gd name="T2" fmla="*/ 47 w 147"/>
                  <a:gd name="T3" fmla="*/ 94 h 94"/>
                  <a:gd name="T4" fmla="*/ 0 w 147"/>
                  <a:gd name="T5" fmla="*/ 47 h 94"/>
                  <a:gd name="T6" fmla="*/ 0 w 147"/>
                  <a:gd name="T7" fmla="*/ 47 h 94"/>
                  <a:gd name="T8" fmla="*/ 47 w 147"/>
                  <a:gd name="T9" fmla="*/ 0 h 94"/>
                  <a:gd name="T10" fmla="*/ 100 w 147"/>
                  <a:gd name="T11" fmla="*/ 0 h 94"/>
                  <a:gd name="T12" fmla="*/ 147 w 147"/>
                  <a:gd name="T13" fmla="*/ 47 h 94"/>
                  <a:gd name="T14" fmla="*/ 147 w 147"/>
                  <a:gd name="T15" fmla="*/ 47 h 94"/>
                  <a:gd name="T16" fmla="*/ 100 w 147"/>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94">
                    <a:moveTo>
                      <a:pt x="100" y="94"/>
                    </a:moveTo>
                    <a:cubicBezTo>
                      <a:pt x="47" y="94"/>
                      <a:pt x="47" y="94"/>
                      <a:pt x="47" y="94"/>
                    </a:cubicBezTo>
                    <a:cubicBezTo>
                      <a:pt x="21" y="94"/>
                      <a:pt x="0" y="73"/>
                      <a:pt x="0" y="47"/>
                    </a:cubicBezTo>
                    <a:cubicBezTo>
                      <a:pt x="0" y="47"/>
                      <a:pt x="0" y="47"/>
                      <a:pt x="0" y="47"/>
                    </a:cubicBezTo>
                    <a:cubicBezTo>
                      <a:pt x="0" y="21"/>
                      <a:pt x="21" y="0"/>
                      <a:pt x="47" y="0"/>
                    </a:cubicBezTo>
                    <a:cubicBezTo>
                      <a:pt x="100" y="0"/>
                      <a:pt x="100" y="0"/>
                      <a:pt x="100" y="0"/>
                    </a:cubicBezTo>
                    <a:cubicBezTo>
                      <a:pt x="126" y="0"/>
                      <a:pt x="147" y="21"/>
                      <a:pt x="147" y="47"/>
                    </a:cubicBezTo>
                    <a:cubicBezTo>
                      <a:pt x="147" y="47"/>
                      <a:pt x="147" y="47"/>
                      <a:pt x="147" y="47"/>
                    </a:cubicBezTo>
                    <a:cubicBezTo>
                      <a:pt x="147" y="73"/>
                      <a:pt x="126" y="94"/>
                      <a:pt x="10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2016" name="Group 2015">
              <a:extLst>
                <a:ext uri="{FF2B5EF4-FFF2-40B4-BE49-F238E27FC236}">
                  <a16:creationId xmlns:a16="http://schemas.microsoft.com/office/drawing/2014/main" id="{D628865B-AB38-4D07-B927-D0710644CC56}"/>
                </a:ext>
              </a:extLst>
            </p:cNvPr>
            <p:cNvGrpSpPr/>
            <p:nvPr/>
          </p:nvGrpSpPr>
          <p:grpSpPr>
            <a:xfrm>
              <a:off x="4355466" y="2317249"/>
              <a:ext cx="252999" cy="139573"/>
              <a:chOff x="4548966" y="2245520"/>
              <a:chExt cx="278299" cy="153530"/>
            </a:xfrm>
            <a:solidFill>
              <a:srgbClr val="9CE5F7"/>
            </a:solidFill>
          </p:grpSpPr>
          <p:sp>
            <p:nvSpPr>
              <p:cNvPr id="2038" name="Freeform 195">
                <a:extLst>
                  <a:ext uri="{FF2B5EF4-FFF2-40B4-BE49-F238E27FC236}">
                    <a16:creationId xmlns:a16="http://schemas.microsoft.com/office/drawing/2014/main" id="{77227684-8F74-44D0-BD05-03F68CAE1A29}"/>
                  </a:ext>
                </a:extLst>
              </p:cNvPr>
              <p:cNvSpPr>
                <a:spLocks/>
              </p:cNvSpPr>
              <p:nvPr/>
            </p:nvSpPr>
            <p:spPr bwMode="auto">
              <a:xfrm>
                <a:off x="4620444" y="2268359"/>
                <a:ext cx="63865" cy="114619"/>
              </a:xfrm>
              <a:custGeom>
                <a:avLst/>
                <a:gdLst>
                  <a:gd name="T0" fmla="*/ 84 w 101"/>
                  <a:gd name="T1" fmla="*/ 181 h 181"/>
                  <a:gd name="T2" fmla="*/ 17 w 101"/>
                  <a:gd name="T3" fmla="*/ 181 h 181"/>
                  <a:gd name="T4" fmla="*/ 0 w 101"/>
                  <a:gd name="T5" fmla="*/ 164 h 181"/>
                  <a:gd name="T6" fmla="*/ 0 w 101"/>
                  <a:gd name="T7" fmla="*/ 16 h 181"/>
                  <a:gd name="T8" fmla="*/ 17 w 101"/>
                  <a:gd name="T9" fmla="*/ 0 h 181"/>
                  <a:gd name="T10" fmla="*/ 84 w 101"/>
                  <a:gd name="T11" fmla="*/ 0 h 181"/>
                  <a:gd name="T12" fmla="*/ 101 w 101"/>
                  <a:gd name="T13" fmla="*/ 16 h 181"/>
                  <a:gd name="T14" fmla="*/ 101 w 101"/>
                  <a:gd name="T15" fmla="*/ 164 h 181"/>
                  <a:gd name="T16" fmla="*/ 84 w 101"/>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81">
                    <a:moveTo>
                      <a:pt x="84" y="181"/>
                    </a:moveTo>
                    <a:cubicBezTo>
                      <a:pt x="17" y="181"/>
                      <a:pt x="17" y="181"/>
                      <a:pt x="17" y="181"/>
                    </a:cubicBezTo>
                    <a:cubicBezTo>
                      <a:pt x="8" y="181"/>
                      <a:pt x="0" y="173"/>
                      <a:pt x="0" y="164"/>
                    </a:cubicBezTo>
                    <a:cubicBezTo>
                      <a:pt x="0" y="16"/>
                      <a:pt x="0" y="16"/>
                      <a:pt x="0" y="16"/>
                    </a:cubicBezTo>
                    <a:cubicBezTo>
                      <a:pt x="0" y="7"/>
                      <a:pt x="8" y="0"/>
                      <a:pt x="17" y="0"/>
                    </a:cubicBezTo>
                    <a:cubicBezTo>
                      <a:pt x="84" y="0"/>
                      <a:pt x="84" y="0"/>
                      <a:pt x="84" y="0"/>
                    </a:cubicBezTo>
                    <a:cubicBezTo>
                      <a:pt x="93" y="0"/>
                      <a:pt x="101" y="7"/>
                      <a:pt x="101" y="16"/>
                    </a:cubicBezTo>
                    <a:cubicBezTo>
                      <a:pt x="101" y="164"/>
                      <a:pt x="101" y="164"/>
                      <a:pt x="101" y="164"/>
                    </a:cubicBezTo>
                    <a:cubicBezTo>
                      <a:pt x="101" y="173"/>
                      <a:pt x="93" y="181"/>
                      <a:pt x="84" y="181"/>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9" name="Freeform 201">
                <a:extLst>
                  <a:ext uri="{FF2B5EF4-FFF2-40B4-BE49-F238E27FC236}">
                    <a16:creationId xmlns:a16="http://schemas.microsoft.com/office/drawing/2014/main" id="{8DEB28CE-6A34-4C29-8CBC-481881AF5AB2}"/>
                  </a:ext>
                </a:extLst>
              </p:cNvPr>
              <p:cNvSpPr>
                <a:spLocks/>
              </p:cNvSpPr>
              <p:nvPr/>
            </p:nvSpPr>
            <p:spPr bwMode="auto">
              <a:xfrm>
                <a:off x="4692345" y="2245520"/>
                <a:ext cx="63442" cy="153530"/>
              </a:xfrm>
              <a:custGeom>
                <a:avLst/>
                <a:gdLst>
                  <a:gd name="T0" fmla="*/ 84 w 101"/>
                  <a:gd name="T1" fmla="*/ 243 h 243"/>
                  <a:gd name="T2" fmla="*/ 17 w 101"/>
                  <a:gd name="T3" fmla="*/ 243 h 243"/>
                  <a:gd name="T4" fmla="*/ 0 w 101"/>
                  <a:gd name="T5" fmla="*/ 226 h 243"/>
                  <a:gd name="T6" fmla="*/ 0 w 101"/>
                  <a:gd name="T7" fmla="*/ 17 h 243"/>
                  <a:gd name="T8" fmla="*/ 17 w 101"/>
                  <a:gd name="T9" fmla="*/ 0 h 243"/>
                  <a:gd name="T10" fmla="*/ 84 w 101"/>
                  <a:gd name="T11" fmla="*/ 0 h 243"/>
                  <a:gd name="T12" fmla="*/ 101 w 101"/>
                  <a:gd name="T13" fmla="*/ 17 h 243"/>
                  <a:gd name="T14" fmla="*/ 101 w 101"/>
                  <a:gd name="T15" fmla="*/ 226 h 243"/>
                  <a:gd name="T16" fmla="*/ 84 w 101"/>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43">
                    <a:moveTo>
                      <a:pt x="84" y="243"/>
                    </a:moveTo>
                    <a:cubicBezTo>
                      <a:pt x="17" y="243"/>
                      <a:pt x="17" y="243"/>
                      <a:pt x="17" y="243"/>
                    </a:cubicBezTo>
                    <a:cubicBezTo>
                      <a:pt x="8" y="243"/>
                      <a:pt x="0" y="235"/>
                      <a:pt x="0" y="226"/>
                    </a:cubicBezTo>
                    <a:cubicBezTo>
                      <a:pt x="0" y="17"/>
                      <a:pt x="0" y="17"/>
                      <a:pt x="0" y="17"/>
                    </a:cubicBezTo>
                    <a:cubicBezTo>
                      <a:pt x="0" y="8"/>
                      <a:pt x="8" y="0"/>
                      <a:pt x="17" y="0"/>
                    </a:cubicBezTo>
                    <a:cubicBezTo>
                      <a:pt x="84" y="0"/>
                      <a:pt x="84" y="0"/>
                      <a:pt x="84" y="0"/>
                    </a:cubicBezTo>
                    <a:cubicBezTo>
                      <a:pt x="93" y="0"/>
                      <a:pt x="101" y="8"/>
                      <a:pt x="101" y="17"/>
                    </a:cubicBezTo>
                    <a:cubicBezTo>
                      <a:pt x="101" y="226"/>
                      <a:pt x="101" y="226"/>
                      <a:pt x="101" y="226"/>
                    </a:cubicBezTo>
                    <a:cubicBezTo>
                      <a:pt x="101" y="235"/>
                      <a:pt x="93" y="243"/>
                      <a:pt x="84" y="243"/>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40" name="Freeform 207">
                <a:extLst>
                  <a:ext uri="{FF2B5EF4-FFF2-40B4-BE49-F238E27FC236}">
                    <a16:creationId xmlns:a16="http://schemas.microsoft.com/office/drawing/2014/main" id="{B43D0CA5-B835-46DC-9798-4C45CE101A2F}"/>
                  </a:ext>
                </a:extLst>
              </p:cNvPr>
              <p:cNvSpPr>
                <a:spLocks/>
              </p:cNvSpPr>
              <p:nvPr/>
            </p:nvSpPr>
            <p:spPr bwMode="auto">
              <a:xfrm>
                <a:off x="4764669" y="2268359"/>
                <a:ext cx="62596" cy="114619"/>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41" name="Freeform 213">
                <a:extLst>
                  <a:ext uri="{FF2B5EF4-FFF2-40B4-BE49-F238E27FC236}">
                    <a16:creationId xmlns:a16="http://schemas.microsoft.com/office/drawing/2014/main" id="{74CFD506-6768-4366-A59B-BA9364B303D2}"/>
                  </a:ext>
                </a:extLst>
              </p:cNvPr>
              <p:cNvSpPr>
                <a:spLocks/>
              </p:cNvSpPr>
              <p:nvPr/>
            </p:nvSpPr>
            <p:spPr bwMode="auto">
              <a:xfrm>
                <a:off x="4548966" y="2268359"/>
                <a:ext cx="63019" cy="114619"/>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2017" name="Group 2016">
              <a:extLst>
                <a:ext uri="{FF2B5EF4-FFF2-40B4-BE49-F238E27FC236}">
                  <a16:creationId xmlns:a16="http://schemas.microsoft.com/office/drawing/2014/main" id="{BAD3FA78-1FBC-4FB5-8D9A-53B1B5AE55A0}"/>
                </a:ext>
              </a:extLst>
            </p:cNvPr>
            <p:cNvGrpSpPr/>
            <p:nvPr/>
          </p:nvGrpSpPr>
          <p:grpSpPr>
            <a:xfrm>
              <a:off x="4369692" y="2334167"/>
              <a:ext cx="224546" cy="88435"/>
              <a:chOff x="4136471" y="2091022"/>
              <a:chExt cx="247001" cy="97278"/>
            </a:xfrm>
          </p:grpSpPr>
          <p:sp>
            <p:nvSpPr>
              <p:cNvPr id="2018" name="Line 196">
                <a:extLst>
                  <a:ext uri="{FF2B5EF4-FFF2-40B4-BE49-F238E27FC236}">
                    <a16:creationId xmlns:a16="http://schemas.microsoft.com/office/drawing/2014/main" id="{E0CCEEC9-EE31-4F2A-96FD-4007A341943D}"/>
                  </a:ext>
                </a:extLst>
              </p:cNvPr>
              <p:cNvSpPr>
                <a:spLocks noChangeShapeType="1"/>
              </p:cNvSpPr>
              <p:nvPr/>
            </p:nvSpPr>
            <p:spPr bwMode="auto">
              <a:xfrm>
                <a:off x="4208372" y="2113861"/>
                <a:ext cx="31721"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19" name="Line 197">
                <a:extLst>
                  <a:ext uri="{FF2B5EF4-FFF2-40B4-BE49-F238E27FC236}">
                    <a16:creationId xmlns:a16="http://schemas.microsoft.com/office/drawing/2014/main" id="{4ED6CC83-8043-46EA-90B5-D96C0E3CF31F}"/>
                  </a:ext>
                </a:extLst>
              </p:cNvPr>
              <p:cNvSpPr>
                <a:spLocks noChangeShapeType="1"/>
              </p:cNvSpPr>
              <p:nvPr/>
            </p:nvSpPr>
            <p:spPr bwMode="auto">
              <a:xfrm>
                <a:off x="4208372" y="2132048"/>
                <a:ext cx="31721"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0" name="Line 198">
                <a:extLst>
                  <a:ext uri="{FF2B5EF4-FFF2-40B4-BE49-F238E27FC236}">
                    <a16:creationId xmlns:a16="http://schemas.microsoft.com/office/drawing/2014/main" id="{DAC0BFF4-DED5-4688-B4C7-8345DD0DFE31}"/>
                  </a:ext>
                </a:extLst>
              </p:cNvPr>
              <p:cNvSpPr>
                <a:spLocks noChangeShapeType="1"/>
              </p:cNvSpPr>
              <p:nvPr/>
            </p:nvSpPr>
            <p:spPr bwMode="auto">
              <a:xfrm>
                <a:off x="4208372" y="2151080"/>
                <a:ext cx="31721"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1" name="Line 199">
                <a:extLst>
                  <a:ext uri="{FF2B5EF4-FFF2-40B4-BE49-F238E27FC236}">
                    <a16:creationId xmlns:a16="http://schemas.microsoft.com/office/drawing/2014/main" id="{93C27A02-99AB-47EA-BBF5-E05F24C94A3B}"/>
                  </a:ext>
                </a:extLst>
              </p:cNvPr>
              <p:cNvSpPr>
                <a:spLocks noChangeShapeType="1"/>
              </p:cNvSpPr>
              <p:nvPr/>
            </p:nvSpPr>
            <p:spPr bwMode="auto">
              <a:xfrm>
                <a:off x="4208372" y="2169690"/>
                <a:ext cx="31721"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2" name="Line 200">
                <a:extLst>
                  <a:ext uri="{FF2B5EF4-FFF2-40B4-BE49-F238E27FC236}">
                    <a16:creationId xmlns:a16="http://schemas.microsoft.com/office/drawing/2014/main" id="{7FAEE6BF-EB91-44A8-ABE6-B93239649E24}"/>
                  </a:ext>
                </a:extLst>
              </p:cNvPr>
              <p:cNvSpPr>
                <a:spLocks noChangeShapeType="1"/>
              </p:cNvSpPr>
              <p:nvPr/>
            </p:nvSpPr>
            <p:spPr bwMode="auto">
              <a:xfrm>
                <a:off x="4208372" y="2188300"/>
                <a:ext cx="31721"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3" name="Line 202">
                <a:extLst>
                  <a:ext uri="{FF2B5EF4-FFF2-40B4-BE49-F238E27FC236}">
                    <a16:creationId xmlns:a16="http://schemas.microsoft.com/office/drawing/2014/main" id="{FF9B0C0B-9771-46E6-8B2E-306D570D4F92}"/>
                  </a:ext>
                </a:extLst>
              </p:cNvPr>
              <p:cNvSpPr>
                <a:spLocks noChangeShapeType="1"/>
              </p:cNvSpPr>
              <p:nvPr/>
            </p:nvSpPr>
            <p:spPr bwMode="auto">
              <a:xfrm>
                <a:off x="4279850" y="2091022"/>
                <a:ext cx="32144"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4" name="Line 203">
                <a:extLst>
                  <a:ext uri="{FF2B5EF4-FFF2-40B4-BE49-F238E27FC236}">
                    <a16:creationId xmlns:a16="http://schemas.microsoft.com/office/drawing/2014/main" id="{3E8F3F01-584F-410D-82AC-2C960BD2C0F3}"/>
                  </a:ext>
                </a:extLst>
              </p:cNvPr>
              <p:cNvSpPr>
                <a:spLocks noChangeShapeType="1"/>
              </p:cNvSpPr>
              <p:nvPr/>
            </p:nvSpPr>
            <p:spPr bwMode="auto">
              <a:xfrm>
                <a:off x="4279850" y="2110054"/>
                <a:ext cx="32144"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5" name="Line 204">
                <a:extLst>
                  <a:ext uri="{FF2B5EF4-FFF2-40B4-BE49-F238E27FC236}">
                    <a16:creationId xmlns:a16="http://schemas.microsoft.com/office/drawing/2014/main" id="{BA20711D-A7D3-4D97-90E3-B3F302EE1EFF}"/>
                  </a:ext>
                </a:extLst>
              </p:cNvPr>
              <p:cNvSpPr>
                <a:spLocks noChangeShapeType="1"/>
              </p:cNvSpPr>
              <p:nvPr/>
            </p:nvSpPr>
            <p:spPr bwMode="auto">
              <a:xfrm>
                <a:off x="4279850" y="2128664"/>
                <a:ext cx="32144"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6" name="Line 205">
                <a:extLst>
                  <a:ext uri="{FF2B5EF4-FFF2-40B4-BE49-F238E27FC236}">
                    <a16:creationId xmlns:a16="http://schemas.microsoft.com/office/drawing/2014/main" id="{749768BF-1FE0-432E-9DD0-AC0A75F0B363}"/>
                  </a:ext>
                </a:extLst>
              </p:cNvPr>
              <p:cNvSpPr>
                <a:spLocks noChangeShapeType="1"/>
              </p:cNvSpPr>
              <p:nvPr/>
            </p:nvSpPr>
            <p:spPr bwMode="auto">
              <a:xfrm>
                <a:off x="4279850" y="2147274"/>
                <a:ext cx="32144"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7" name="Line 206">
                <a:extLst>
                  <a:ext uri="{FF2B5EF4-FFF2-40B4-BE49-F238E27FC236}">
                    <a16:creationId xmlns:a16="http://schemas.microsoft.com/office/drawing/2014/main" id="{042C7210-6D1C-4673-A1AC-5BDF0C015BD1}"/>
                  </a:ext>
                </a:extLst>
              </p:cNvPr>
              <p:cNvSpPr>
                <a:spLocks noChangeShapeType="1"/>
              </p:cNvSpPr>
              <p:nvPr/>
            </p:nvSpPr>
            <p:spPr bwMode="auto">
              <a:xfrm>
                <a:off x="4279850" y="2166306"/>
                <a:ext cx="32144"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8" name="Line 208">
                <a:extLst>
                  <a:ext uri="{FF2B5EF4-FFF2-40B4-BE49-F238E27FC236}">
                    <a16:creationId xmlns:a16="http://schemas.microsoft.com/office/drawing/2014/main" id="{1C3E33E4-2085-4D44-9788-D4C931CDD926}"/>
                  </a:ext>
                </a:extLst>
              </p:cNvPr>
              <p:cNvSpPr>
                <a:spLocks noChangeShapeType="1"/>
              </p:cNvSpPr>
              <p:nvPr/>
            </p:nvSpPr>
            <p:spPr bwMode="auto">
              <a:xfrm>
                <a:off x="4352174" y="2113861"/>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29" name="Line 209">
                <a:extLst>
                  <a:ext uri="{FF2B5EF4-FFF2-40B4-BE49-F238E27FC236}">
                    <a16:creationId xmlns:a16="http://schemas.microsoft.com/office/drawing/2014/main" id="{388F9D6C-8C0C-473F-809B-193C967B47F3}"/>
                  </a:ext>
                </a:extLst>
              </p:cNvPr>
              <p:cNvSpPr>
                <a:spLocks noChangeShapeType="1"/>
              </p:cNvSpPr>
              <p:nvPr/>
            </p:nvSpPr>
            <p:spPr bwMode="auto">
              <a:xfrm>
                <a:off x="4352174" y="2132048"/>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0" name="Line 210">
                <a:extLst>
                  <a:ext uri="{FF2B5EF4-FFF2-40B4-BE49-F238E27FC236}">
                    <a16:creationId xmlns:a16="http://schemas.microsoft.com/office/drawing/2014/main" id="{31570AD2-B5AB-41AE-A326-CDE4807C7B28}"/>
                  </a:ext>
                </a:extLst>
              </p:cNvPr>
              <p:cNvSpPr>
                <a:spLocks noChangeShapeType="1"/>
              </p:cNvSpPr>
              <p:nvPr/>
            </p:nvSpPr>
            <p:spPr bwMode="auto">
              <a:xfrm>
                <a:off x="4352174" y="2151080"/>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1" name="Line 211">
                <a:extLst>
                  <a:ext uri="{FF2B5EF4-FFF2-40B4-BE49-F238E27FC236}">
                    <a16:creationId xmlns:a16="http://schemas.microsoft.com/office/drawing/2014/main" id="{B0905ECB-4CFC-4FFE-AC5B-64021E73EDF2}"/>
                  </a:ext>
                </a:extLst>
              </p:cNvPr>
              <p:cNvSpPr>
                <a:spLocks noChangeShapeType="1"/>
              </p:cNvSpPr>
              <p:nvPr/>
            </p:nvSpPr>
            <p:spPr bwMode="auto">
              <a:xfrm>
                <a:off x="4352174" y="2169690"/>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2" name="Line 212">
                <a:extLst>
                  <a:ext uri="{FF2B5EF4-FFF2-40B4-BE49-F238E27FC236}">
                    <a16:creationId xmlns:a16="http://schemas.microsoft.com/office/drawing/2014/main" id="{8C3EBD18-AE98-48F5-A506-A675B363DE54}"/>
                  </a:ext>
                </a:extLst>
              </p:cNvPr>
              <p:cNvSpPr>
                <a:spLocks noChangeShapeType="1"/>
              </p:cNvSpPr>
              <p:nvPr/>
            </p:nvSpPr>
            <p:spPr bwMode="auto">
              <a:xfrm>
                <a:off x="4352174" y="2188300"/>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3" name="Line 214">
                <a:extLst>
                  <a:ext uri="{FF2B5EF4-FFF2-40B4-BE49-F238E27FC236}">
                    <a16:creationId xmlns:a16="http://schemas.microsoft.com/office/drawing/2014/main" id="{68C028BB-E5E0-4A4A-8A97-A8DCDC223F53}"/>
                  </a:ext>
                </a:extLst>
              </p:cNvPr>
              <p:cNvSpPr>
                <a:spLocks noChangeShapeType="1"/>
              </p:cNvSpPr>
              <p:nvPr/>
            </p:nvSpPr>
            <p:spPr bwMode="auto">
              <a:xfrm>
                <a:off x="4136471" y="2113861"/>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4" name="Line 215">
                <a:extLst>
                  <a:ext uri="{FF2B5EF4-FFF2-40B4-BE49-F238E27FC236}">
                    <a16:creationId xmlns:a16="http://schemas.microsoft.com/office/drawing/2014/main" id="{F658D55C-6722-419F-8C7B-14C3A8AB1528}"/>
                  </a:ext>
                </a:extLst>
              </p:cNvPr>
              <p:cNvSpPr>
                <a:spLocks noChangeShapeType="1"/>
              </p:cNvSpPr>
              <p:nvPr/>
            </p:nvSpPr>
            <p:spPr bwMode="auto">
              <a:xfrm>
                <a:off x="4136471" y="2132048"/>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5" name="Line 216">
                <a:extLst>
                  <a:ext uri="{FF2B5EF4-FFF2-40B4-BE49-F238E27FC236}">
                    <a16:creationId xmlns:a16="http://schemas.microsoft.com/office/drawing/2014/main" id="{9234E65A-0DCF-4055-9AC8-33ABCD31A0F4}"/>
                  </a:ext>
                </a:extLst>
              </p:cNvPr>
              <p:cNvSpPr>
                <a:spLocks noChangeShapeType="1"/>
              </p:cNvSpPr>
              <p:nvPr/>
            </p:nvSpPr>
            <p:spPr bwMode="auto">
              <a:xfrm>
                <a:off x="4136471" y="2151080"/>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6" name="Line 217">
                <a:extLst>
                  <a:ext uri="{FF2B5EF4-FFF2-40B4-BE49-F238E27FC236}">
                    <a16:creationId xmlns:a16="http://schemas.microsoft.com/office/drawing/2014/main" id="{7B70C6F0-F507-476E-AF77-B18B59C883B8}"/>
                  </a:ext>
                </a:extLst>
              </p:cNvPr>
              <p:cNvSpPr>
                <a:spLocks noChangeShapeType="1"/>
              </p:cNvSpPr>
              <p:nvPr/>
            </p:nvSpPr>
            <p:spPr bwMode="auto">
              <a:xfrm>
                <a:off x="4136471" y="2169690"/>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37" name="Line 218">
                <a:extLst>
                  <a:ext uri="{FF2B5EF4-FFF2-40B4-BE49-F238E27FC236}">
                    <a16:creationId xmlns:a16="http://schemas.microsoft.com/office/drawing/2014/main" id="{E96FA09F-B483-4D86-8004-EC6183C4B034}"/>
                  </a:ext>
                </a:extLst>
              </p:cNvPr>
              <p:cNvSpPr>
                <a:spLocks noChangeShapeType="1"/>
              </p:cNvSpPr>
              <p:nvPr/>
            </p:nvSpPr>
            <p:spPr bwMode="auto">
              <a:xfrm>
                <a:off x="4136471" y="2188300"/>
                <a:ext cx="31298" cy="0"/>
              </a:xfrm>
              <a:prstGeom prst="line">
                <a:avLst/>
              </a:prstGeom>
              <a:noFill/>
              <a:ln w="6350" cap="rnd">
                <a:solidFill>
                  <a:srgbClr val="0089D7"/>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sp>
        <p:nvSpPr>
          <p:cNvPr id="2045" name="Freeform: Shape 313">
            <a:extLst>
              <a:ext uri="{FF2B5EF4-FFF2-40B4-BE49-F238E27FC236}">
                <a16:creationId xmlns:a16="http://schemas.microsoft.com/office/drawing/2014/main" id="{6564EB62-A722-4D1C-B7C1-9BECEC2D3F25}"/>
              </a:ext>
            </a:extLst>
          </p:cNvPr>
          <p:cNvSpPr/>
          <p:nvPr/>
        </p:nvSpPr>
        <p:spPr>
          <a:xfrm>
            <a:off x="8019256" y="2519842"/>
            <a:ext cx="2855192" cy="155535"/>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005073"/>
            </a:solidFill>
            <a:round/>
            <a:headEnd/>
            <a:tailEn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2046" name="Freeform: Shape 314">
            <a:extLst>
              <a:ext uri="{FF2B5EF4-FFF2-40B4-BE49-F238E27FC236}">
                <a16:creationId xmlns:a16="http://schemas.microsoft.com/office/drawing/2014/main" id="{B5623E8D-4EEA-4583-B1D9-B9B1AFFBE465}"/>
              </a:ext>
            </a:extLst>
          </p:cNvPr>
          <p:cNvSpPr/>
          <p:nvPr/>
        </p:nvSpPr>
        <p:spPr>
          <a:xfrm flipV="1">
            <a:off x="8019256" y="5482137"/>
            <a:ext cx="2855192" cy="155535"/>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005073"/>
            </a:solidFill>
            <a:round/>
            <a:headEnd/>
            <a:tailEn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2047" name="Freeform 7">
            <a:extLst>
              <a:ext uri="{FF2B5EF4-FFF2-40B4-BE49-F238E27FC236}">
                <a16:creationId xmlns:a16="http://schemas.microsoft.com/office/drawing/2014/main" id="{4A06D302-448D-4E27-B741-ADFCDAFF1B65}"/>
              </a:ext>
            </a:extLst>
          </p:cNvPr>
          <p:cNvSpPr>
            <a:spLocks noEditPoints="1"/>
          </p:cNvSpPr>
          <p:nvPr/>
        </p:nvSpPr>
        <p:spPr bwMode="auto">
          <a:xfrm>
            <a:off x="4393117" y="3795194"/>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048" name="Freeform 7">
            <a:extLst>
              <a:ext uri="{FF2B5EF4-FFF2-40B4-BE49-F238E27FC236}">
                <a16:creationId xmlns:a16="http://schemas.microsoft.com/office/drawing/2014/main" id="{58098AB0-5ABE-4704-87A7-39594E6FD301}"/>
              </a:ext>
            </a:extLst>
          </p:cNvPr>
          <p:cNvSpPr>
            <a:spLocks noEditPoints="1"/>
          </p:cNvSpPr>
          <p:nvPr/>
        </p:nvSpPr>
        <p:spPr bwMode="auto">
          <a:xfrm>
            <a:off x="5853645" y="5561443"/>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049" name="Freeform 7">
            <a:extLst>
              <a:ext uri="{FF2B5EF4-FFF2-40B4-BE49-F238E27FC236}">
                <a16:creationId xmlns:a16="http://schemas.microsoft.com/office/drawing/2014/main" id="{DD84AB4F-CD4D-4DDF-A24F-082EF4F98E9B}"/>
              </a:ext>
            </a:extLst>
          </p:cNvPr>
          <p:cNvSpPr>
            <a:spLocks noEditPoints="1"/>
          </p:cNvSpPr>
          <p:nvPr/>
        </p:nvSpPr>
        <p:spPr bwMode="auto">
          <a:xfrm>
            <a:off x="7657013" y="4011279"/>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050" name="Freeform 7">
            <a:extLst>
              <a:ext uri="{FF2B5EF4-FFF2-40B4-BE49-F238E27FC236}">
                <a16:creationId xmlns:a16="http://schemas.microsoft.com/office/drawing/2014/main" id="{08CCC2CC-B09E-431B-82D7-CEA04FCEFE19}"/>
              </a:ext>
            </a:extLst>
          </p:cNvPr>
          <p:cNvSpPr>
            <a:spLocks noEditPoints="1"/>
          </p:cNvSpPr>
          <p:nvPr/>
        </p:nvSpPr>
        <p:spPr bwMode="auto">
          <a:xfrm>
            <a:off x="8117117" y="4316007"/>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051" name="Freeform 7">
            <a:extLst>
              <a:ext uri="{FF2B5EF4-FFF2-40B4-BE49-F238E27FC236}">
                <a16:creationId xmlns:a16="http://schemas.microsoft.com/office/drawing/2014/main" id="{6B088F1E-654F-4E63-BAFB-45C80B8A99B6}"/>
              </a:ext>
            </a:extLst>
          </p:cNvPr>
          <p:cNvSpPr>
            <a:spLocks noEditPoints="1"/>
          </p:cNvSpPr>
          <p:nvPr/>
        </p:nvSpPr>
        <p:spPr bwMode="auto">
          <a:xfrm>
            <a:off x="6627273" y="2666686"/>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052" name="AutoShape 20">
            <a:extLst>
              <a:ext uri="{FF2B5EF4-FFF2-40B4-BE49-F238E27FC236}">
                <a16:creationId xmlns:a16="http://schemas.microsoft.com/office/drawing/2014/main" id="{A80884BA-2E39-4C40-AA2B-8B942252FCA0}"/>
              </a:ext>
            </a:extLst>
          </p:cNvPr>
          <p:cNvSpPr>
            <a:spLocks noChangeAspect="1" noChangeArrowheads="1" noTextEdit="1"/>
          </p:cNvSpPr>
          <p:nvPr/>
        </p:nvSpPr>
        <p:spPr bwMode="auto">
          <a:xfrm>
            <a:off x="7400255" y="4864236"/>
            <a:ext cx="660400" cy="664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53" name="Freeform 22">
            <a:extLst>
              <a:ext uri="{FF2B5EF4-FFF2-40B4-BE49-F238E27FC236}">
                <a16:creationId xmlns:a16="http://schemas.microsoft.com/office/drawing/2014/main" id="{26CC472B-7A57-4843-B9D4-04E718679152}"/>
              </a:ext>
            </a:extLst>
          </p:cNvPr>
          <p:cNvSpPr>
            <a:spLocks/>
          </p:cNvSpPr>
          <p:nvPr/>
        </p:nvSpPr>
        <p:spPr bwMode="auto">
          <a:xfrm>
            <a:off x="7400256" y="4864236"/>
            <a:ext cx="662517" cy="664633"/>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E9E9E9"/>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54" name="Rectangle 2053">
            <a:extLst>
              <a:ext uri="{FF2B5EF4-FFF2-40B4-BE49-F238E27FC236}">
                <a16:creationId xmlns:a16="http://schemas.microsoft.com/office/drawing/2014/main" id="{31955A5E-42A9-4B99-AF22-3D225798778E}"/>
              </a:ext>
            </a:extLst>
          </p:cNvPr>
          <p:cNvSpPr/>
          <p:nvPr/>
        </p:nvSpPr>
        <p:spPr>
          <a:xfrm>
            <a:off x="5712663" y="2457503"/>
            <a:ext cx="273781" cy="284188"/>
          </a:xfrm>
          <a:prstGeom prst="rect">
            <a:avLst/>
          </a:prstGeom>
          <a:solidFill>
            <a:srgbClr val="FFFFFF"/>
          </a:solidFill>
          <a:ln w="25400" cap="flat" cmpd="sng" algn="ctr">
            <a:noFill/>
            <a:prstDash val="solid"/>
          </a:ln>
          <a:effectLst/>
        </p:spPr>
        <p:txBody>
          <a:bodyPr rtlCol="0" anchor="t"/>
          <a:lstStyle/>
          <a:p>
            <a:pPr marL="380981" marR="0" lvl="0" indent="-380981" defTabSz="60957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055" name="Group 2054">
            <a:extLst>
              <a:ext uri="{FF2B5EF4-FFF2-40B4-BE49-F238E27FC236}">
                <a16:creationId xmlns:a16="http://schemas.microsoft.com/office/drawing/2014/main" id="{55BEF2F7-142B-4073-BD33-26F48CA8E292}"/>
              </a:ext>
            </a:extLst>
          </p:cNvPr>
          <p:cNvGrpSpPr/>
          <p:nvPr/>
        </p:nvGrpSpPr>
        <p:grpSpPr>
          <a:xfrm>
            <a:off x="5463484" y="4828983"/>
            <a:ext cx="335816" cy="416253"/>
            <a:chOff x="3933631" y="3630183"/>
            <a:chExt cx="277048" cy="343409"/>
          </a:xfrm>
        </p:grpSpPr>
        <p:sp>
          <p:nvSpPr>
            <p:cNvPr id="2056" name="Freeform: Shape 336">
              <a:extLst>
                <a:ext uri="{FF2B5EF4-FFF2-40B4-BE49-F238E27FC236}">
                  <a16:creationId xmlns:a16="http://schemas.microsoft.com/office/drawing/2014/main" id="{6CE2D5FA-943E-4130-8C6F-8A1A9D38736F}"/>
                </a:ext>
              </a:extLst>
            </p:cNvPr>
            <p:cNvSpPr>
              <a:spLocks/>
            </p:cNvSpPr>
            <p:nvPr/>
          </p:nvSpPr>
          <p:spPr bwMode="auto">
            <a:xfrm>
              <a:off x="3933631" y="3630183"/>
              <a:ext cx="277048" cy="343409"/>
            </a:xfrm>
            <a:custGeom>
              <a:avLst/>
              <a:gdLst>
                <a:gd name="connsiteX0" fmla="*/ 23087 w 277048"/>
                <a:gd name="connsiteY0" fmla="*/ 0 h 343409"/>
                <a:gd name="connsiteX1" fmla="*/ 182851 w 277048"/>
                <a:gd name="connsiteY1" fmla="*/ 0 h 343409"/>
                <a:gd name="connsiteX2" fmla="*/ 182851 w 277048"/>
                <a:gd name="connsiteY2" fmla="*/ 34862 h 343409"/>
                <a:gd name="connsiteX3" fmla="*/ 182851 w 277048"/>
                <a:gd name="connsiteY3" fmla="*/ 67177 h 343409"/>
                <a:gd name="connsiteX4" fmla="*/ 210771 w 277048"/>
                <a:gd name="connsiteY4" fmla="*/ 95031 h 343409"/>
                <a:gd name="connsiteX5" fmla="*/ 276596 w 277048"/>
                <a:gd name="connsiteY5" fmla="*/ 95031 h 343409"/>
                <a:gd name="connsiteX6" fmla="*/ 277048 w 277048"/>
                <a:gd name="connsiteY6" fmla="*/ 95031 h 343409"/>
                <a:gd name="connsiteX7" fmla="*/ 277048 w 277048"/>
                <a:gd name="connsiteY7" fmla="*/ 98825 h 343409"/>
                <a:gd name="connsiteX8" fmla="*/ 277048 w 277048"/>
                <a:gd name="connsiteY8" fmla="*/ 320344 h 343409"/>
                <a:gd name="connsiteX9" fmla="*/ 253961 w 277048"/>
                <a:gd name="connsiteY9" fmla="*/ 343409 h 343409"/>
                <a:gd name="connsiteX10" fmla="*/ 23087 w 277048"/>
                <a:gd name="connsiteY10" fmla="*/ 343409 h 343409"/>
                <a:gd name="connsiteX11" fmla="*/ 0 w 277048"/>
                <a:gd name="connsiteY11" fmla="*/ 320344 h 343409"/>
                <a:gd name="connsiteX12" fmla="*/ 0 w 277048"/>
                <a:gd name="connsiteY12" fmla="*/ 23065 h 343409"/>
                <a:gd name="connsiteX13" fmla="*/ 23087 w 277048"/>
                <a:gd name="connsiteY13" fmla="*/ 0 h 3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048" h="343409">
                  <a:moveTo>
                    <a:pt x="23087" y="0"/>
                  </a:moveTo>
                  <a:lnTo>
                    <a:pt x="182851" y="0"/>
                  </a:lnTo>
                  <a:lnTo>
                    <a:pt x="182851" y="34862"/>
                  </a:lnTo>
                  <a:cubicBezTo>
                    <a:pt x="182851" y="67177"/>
                    <a:pt x="182851" y="67177"/>
                    <a:pt x="182851" y="67177"/>
                  </a:cubicBezTo>
                  <a:cubicBezTo>
                    <a:pt x="182851" y="82652"/>
                    <a:pt x="196035" y="95031"/>
                    <a:pt x="210771" y="95031"/>
                  </a:cubicBezTo>
                  <a:cubicBezTo>
                    <a:pt x="248385" y="95031"/>
                    <a:pt x="267192" y="95031"/>
                    <a:pt x="276596" y="95031"/>
                  </a:cubicBezTo>
                  <a:lnTo>
                    <a:pt x="277048" y="95031"/>
                  </a:lnTo>
                  <a:lnTo>
                    <a:pt x="277048" y="98825"/>
                  </a:lnTo>
                  <a:cubicBezTo>
                    <a:pt x="277048" y="119378"/>
                    <a:pt x="277048" y="174187"/>
                    <a:pt x="277048" y="320344"/>
                  </a:cubicBezTo>
                  <a:cubicBezTo>
                    <a:pt x="277048" y="333158"/>
                    <a:pt x="266146" y="343409"/>
                    <a:pt x="253961" y="343409"/>
                  </a:cubicBezTo>
                  <a:cubicBezTo>
                    <a:pt x="253961" y="343409"/>
                    <a:pt x="253961" y="343409"/>
                    <a:pt x="23087" y="343409"/>
                  </a:cubicBezTo>
                  <a:cubicBezTo>
                    <a:pt x="10261" y="343409"/>
                    <a:pt x="0" y="333158"/>
                    <a:pt x="0" y="320344"/>
                  </a:cubicBezTo>
                  <a:cubicBezTo>
                    <a:pt x="0" y="320344"/>
                    <a:pt x="0" y="320344"/>
                    <a:pt x="0" y="23065"/>
                  </a:cubicBezTo>
                  <a:cubicBezTo>
                    <a:pt x="0" y="10251"/>
                    <a:pt x="10261" y="0"/>
                    <a:pt x="23087"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57" name="Freeform 23">
              <a:extLst>
                <a:ext uri="{FF2B5EF4-FFF2-40B4-BE49-F238E27FC236}">
                  <a16:creationId xmlns:a16="http://schemas.microsoft.com/office/drawing/2014/main" id="{8256D24F-91A3-4D1F-BF85-8FF15DB83C6A}"/>
                </a:ext>
              </a:extLst>
            </p:cNvPr>
            <p:cNvSpPr>
              <a:spLocks/>
            </p:cNvSpPr>
            <p:nvPr/>
          </p:nvSpPr>
          <p:spPr bwMode="auto">
            <a:xfrm>
              <a:off x="3972207" y="3694926"/>
              <a:ext cx="123013" cy="25628"/>
            </a:xfrm>
            <a:custGeom>
              <a:avLst/>
              <a:gdLst>
                <a:gd name="T0" fmla="*/ 172 w 192"/>
                <a:gd name="T1" fmla="*/ 40 h 40"/>
                <a:gd name="T2" fmla="*/ 20 w 192"/>
                <a:gd name="T3" fmla="*/ 40 h 40"/>
                <a:gd name="T4" fmla="*/ 0 w 192"/>
                <a:gd name="T5" fmla="*/ 20 h 40"/>
                <a:gd name="T6" fmla="*/ 20 w 192"/>
                <a:gd name="T7" fmla="*/ 0 h 40"/>
                <a:gd name="T8" fmla="*/ 172 w 192"/>
                <a:gd name="T9" fmla="*/ 0 h 40"/>
                <a:gd name="T10" fmla="*/ 192 w 192"/>
                <a:gd name="T11" fmla="*/ 20 h 40"/>
                <a:gd name="T12" fmla="*/ 172 w 19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92" h="40">
                  <a:moveTo>
                    <a:pt x="172" y="40"/>
                  </a:moveTo>
                  <a:cubicBezTo>
                    <a:pt x="20" y="40"/>
                    <a:pt x="20" y="40"/>
                    <a:pt x="20" y="40"/>
                  </a:cubicBezTo>
                  <a:cubicBezTo>
                    <a:pt x="9" y="40"/>
                    <a:pt x="0" y="31"/>
                    <a:pt x="0" y="20"/>
                  </a:cubicBezTo>
                  <a:cubicBezTo>
                    <a:pt x="0" y="9"/>
                    <a:pt x="9" y="0"/>
                    <a:pt x="20" y="0"/>
                  </a:cubicBezTo>
                  <a:cubicBezTo>
                    <a:pt x="172" y="0"/>
                    <a:pt x="172" y="0"/>
                    <a:pt x="172" y="0"/>
                  </a:cubicBezTo>
                  <a:cubicBezTo>
                    <a:pt x="183" y="0"/>
                    <a:pt x="192" y="9"/>
                    <a:pt x="192" y="20"/>
                  </a:cubicBezTo>
                  <a:cubicBezTo>
                    <a:pt x="192" y="31"/>
                    <a:pt x="183" y="40"/>
                    <a:pt x="172"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58" name="Freeform 24">
              <a:extLst>
                <a:ext uri="{FF2B5EF4-FFF2-40B4-BE49-F238E27FC236}">
                  <a16:creationId xmlns:a16="http://schemas.microsoft.com/office/drawing/2014/main" id="{073E536C-0350-49BF-A434-C4C2F623D63E}"/>
                </a:ext>
              </a:extLst>
            </p:cNvPr>
            <p:cNvSpPr>
              <a:spLocks/>
            </p:cNvSpPr>
            <p:nvPr/>
          </p:nvSpPr>
          <p:spPr bwMode="auto">
            <a:xfrm>
              <a:off x="3972207" y="3757781"/>
              <a:ext cx="197468" cy="25628"/>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59" name="Freeform 25">
              <a:extLst>
                <a:ext uri="{FF2B5EF4-FFF2-40B4-BE49-F238E27FC236}">
                  <a16:creationId xmlns:a16="http://schemas.microsoft.com/office/drawing/2014/main" id="{09A672A2-3BDE-4E5B-AB4B-0645B8910DFC}"/>
                </a:ext>
              </a:extLst>
            </p:cNvPr>
            <p:cNvSpPr>
              <a:spLocks/>
            </p:cNvSpPr>
            <p:nvPr/>
          </p:nvSpPr>
          <p:spPr bwMode="auto">
            <a:xfrm>
              <a:off x="3972207" y="3821176"/>
              <a:ext cx="197468" cy="25628"/>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60" name="Freeform 26">
              <a:extLst>
                <a:ext uri="{FF2B5EF4-FFF2-40B4-BE49-F238E27FC236}">
                  <a16:creationId xmlns:a16="http://schemas.microsoft.com/office/drawing/2014/main" id="{76DBDE0D-8A85-48CD-95BA-CD3BC2EDEA69}"/>
                </a:ext>
              </a:extLst>
            </p:cNvPr>
            <p:cNvSpPr>
              <a:spLocks/>
            </p:cNvSpPr>
            <p:nvPr/>
          </p:nvSpPr>
          <p:spPr bwMode="auto">
            <a:xfrm>
              <a:off x="3972207" y="3884570"/>
              <a:ext cx="197468" cy="25628"/>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61" name="Freeform 27">
              <a:extLst>
                <a:ext uri="{FF2B5EF4-FFF2-40B4-BE49-F238E27FC236}">
                  <a16:creationId xmlns:a16="http://schemas.microsoft.com/office/drawing/2014/main" id="{940AD8B0-2719-43CD-B9BA-EA5642CC5384}"/>
                </a:ext>
              </a:extLst>
            </p:cNvPr>
            <p:cNvSpPr>
              <a:spLocks/>
            </p:cNvSpPr>
            <p:nvPr/>
          </p:nvSpPr>
          <p:spPr bwMode="auto">
            <a:xfrm>
              <a:off x="4125433" y="3630183"/>
              <a:ext cx="85246" cy="86324"/>
            </a:xfrm>
            <a:custGeom>
              <a:avLst/>
              <a:gdLst>
                <a:gd name="T0" fmla="*/ 133 w 133"/>
                <a:gd name="T1" fmla="*/ 135 h 135"/>
                <a:gd name="T2" fmla="*/ 0 w 133"/>
                <a:gd name="T3" fmla="*/ 0 h 135"/>
                <a:gd name="T4" fmla="*/ 0 w 133"/>
                <a:gd name="T5" fmla="*/ 0 h 135"/>
                <a:gd name="T6" fmla="*/ 0 w 133"/>
                <a:gd name="T7" fmla="*/ 99 h 135"/>
                <a:gd name="T8" fmla="*/ 36 w 133"/>
                <a:gd name="T9" fmla="*/ 135 h 135"/>
                <a:gd name="T10" fmla="*/ 133 w 133"/>
                <a:gd name="T11" fmla="*/ 135 h 135"/>
              </a:gdLst>
              <a:ahLst/>
              <a:cxnLst>
                <a:cxn ang="0">
                  <a:pos x="T0" y="T1"/>
                </a:cxn>
                <a:cxn ang="0">
                  <a:pos x="T2" y="T3"/>
                </a:cxn>
                <a:cxn ang="0">
                  <a:pos x="T4" y="T5"/>
                </a:cxn>
                <a:cxn ang="0">
                  <a:pos x="T6" y="T7"/>
                </a:cxn>
                <a:cxn ang="0">
                  <a:pos x="T8" y="T9"/>
                </a:cxn>
                <a:cxn ang="0">
                  <a:pos x="T10" y="T11"/>
                </a:cxn>
              </a:cxnLst>
              <a:rect l="0" t="0" r="r" b="b"/>
              <a:pathLst>
                <a:path w="133" h="135">
                  <a:moveTo>
                    <a:pt x="133" y="135"/>
                  </a:moveTo>
                  <a:cubicBezTo>
                    <a:pt x="0" y="0"/>
                    <a:pt x="0" y="0"/>
                    <a:pt x="0" y="0"/>
                  </a:cubicBezTo>
                  <a:cubicBezTo>
                    <a:pt x="0" y="0"/>
                    <a:pt x="0" y="0"/>
                    <a:pt x="0" y="0"/>
                  </a:cubicBezTo>
                  <a:cubicBezTo>
                    <a:pt x="0" y="99"/>
                    <a:pt x="0" y="99"/>
                    <a:pt x="0" y="99"/>
                  </a:cubicBezTo>
                  <a:cubicBezTo>
                    <a:pt x="0" y="119"/>
                    <a:pt x="17" y="135"/>
                    <a:pt x="36" y="135"/>
                  </a:cubicBezTo>
                  <a:cubicBezTo>
                    <a:pt x="133" y="135"/>
                    <a:pt x="133" y="135"/>
                    <a:pt x="133" y="135"/>
                  </a:cubicBezTo>
                  <a:close/>
                </a:path>
              </a:pathLst>
            </a:custGeom>
            <a:solidFill>
              <a:srgbClr val="00BCEB"/>
            </a:solidFill>
            <a:ln>
              <a:noFill/>
            </a:ln>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2062" name="Group 2061">
            <a:extLst>
              <a:ext uri="{FF2B5EF4-FFF2-40B4-BE49-F238E27FC236}">
                <a16:creationId xmlns:a16="http://schemas.microsoft.com/office/drawing/2014/main" id="{4F26C2F4-B05E-4623-884C-B809086DABF6}"/>
              </a:ext>
            </a:extLst>
          </p:cNvPr>
          <p:cNvGrpSpPr/>
          <p:nvPr/>
        </p:nvGrpSpPr>
        <p:grpSpPr>
          <a:xfrm>
            <a:off x="5678464" y="2346123"/>
            <a:ext cx="469123" cy="467380"/>
            <a:chOff x="3983265" y="1801321"/>
            <a:chExt cx="387026" cy="385589"/>
          </a:xfrm>
        </p:grpSpPr>
        <p:sp>
          <p:nvSpPr>
            <p:cNvPr id="2063" name="Freeform 7">
              <a:extLst>
                <a:ext uri="{FF2B5EF4-FFF2-40B4-BE49-F238E27FC236}">
                  <a16:creationId xmlns:a16="http://schemas.microsoft.com/office/drawing/2014/main" id="{39561F1C-D671-4A3F-A348-DBDC2E935E00}"/>
                </a:ext>
              </a:extLst>
            </p:cNvPr>
            <p:cNvSpPr>
              <a:spLocks noChangeAspect="1" noEditPoints="1"/>
            </p:cNvSpPr>
            <p:nvPr/>
          </p:nvSpPr>
          <p:spPr bwMode="auto">
            <a:xfrm>
              <a:off x="3983265" y="1901405"/>
              <a:ext cx="265663" cy="285505"/>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solidFill>
              <a:srgbClr val="00BCEB"/>
            </a:solidFill>
            <a:ln w="25400" cap="flat" cmpd="sng" algn="ctr">
              <a:noFill/>
              <a:prstDash val="solid"/>
              <a:headEnd type="none" w="med" len="med"/>
              <a:tailEnd type="none" w="med" len="med"/>
            </a:ln>
            <a:effectLst/>
          </p:spPr>
          <p:txBody>
            <a:bodyPr vert="horz" wrap="square" lIns="121915" tIns="60957" rIns="121915" bIns="60957" numCol="1" rtlCol="0" anchor="ctr" anchorCtr="0" compatLnSpc="1">
              <a:prstTxWarp prst="textNoShape">
                <a:avLst/>
              </a:prstTxWarp>
            </a:bodyPr>
            <a:lstStyle/>
            <a:p>
              <a:pPr marL="0" marR="0" lvl="0" indent="0" defTabSz="1097215" eaLnBrk="1" fontAlgn="base" latinLnBrk="0" hangingPunct="1">
                <a:lnSpc>
                  <a:spcPct val="100000"/>
                </a:lnSpc>
                <a:spcBef>
                  <a:spcPct val="0"/>
                </a:spcBef>
                <a:spcAft>
                  <a:spcPct val="0"/>
                </a:spcAft>
                <a:buClrTx/>
                <a:buSzTx/>
                <a:buFontTx/>
                <a:buNone/>
                <a:tabLst/>
                <a:defRPr/>
              </a:pPr>
              <a:endParaRPr kumimoji="0" lang="en-US" sz="2933" b="0" i="0" u="none" strike="noStrike" kern="0" cap="none" spc="-180" normalizeH="0" baseline="0" noProof="0">
                <a:ln>
                  <a:noFill/>
                </a:ln>
                <a:solidFill>
                  <a:srgbClr val="005073"/>
                </a:solidFill>
                <a:effectLst/>
                <a:uLnTx/>
                <a:uFillTx/>
                <a:latin typeface="Segoe Light" pitchFamily="34" charset="0"/>
                <a:ea typeface="+mn-ea"/>
                <a:cs typeface="+mn-cs"/>
              </a:endParaRPr>
            </a:p>
          </p:txBody>
        </p:sp>
        <p:grpSp>
          <p:nvGrpSpPr>
            <p:cNvPr id="2064" name="Group 2063">
              <a:extLst>
                <a:ext uri="{FF2B5EF4-FFF2-40B4-BE49-F238E27FC236}">
                  <a16:creationId xmlns:a16="http://schemas.microsoft.com/office/drawing/2014/main" id="{2F89DE31-92E4-4258-867F-0E6D7B3D6B2C}"/>
                </a:ext>
              </a:extLst>
            </p:cNvPr>
            <p:cNvGrpSpPr/>
            <p:nvPr/>
          </p:nvGrpSpPr>
          <p:grpSpPr>
            <a:xfrm>
              <a:off x="4141657" y="1801321"/>
              <a:ext cx="228634" cy="228634"/>
              <a:chOff x="7810428" y="2867531"/>
              <a:chExt cx="1045553" cy="1045553"/>
            </a:xfrm>
          </p:grpSpPr>
          <p:sp>
            <p:nvSpPr>
              <p:cNvPr id="2065" name="Oval 2064">
                <a:extLst>
                  <a:ext uri="{FF2B5EF4-FFF2-40B4-BE49-F238E27FC236}">
                    <a16:creationId xmlns:a16="http://schemas.microsoft.com/office/drawing/2014/main" id="{F4589ADB-FB84-475A-B937-D26B6E90BEDD}"/>
                  </a:ext>
                </a:extLst>
              </p:cNvPr>
              <p:cNvSpPr/>
              <p:nvPr/>
            </p:nvSpPr>
            <p:spPr>
              <a:xfrm>
                <a:off x="7810428" y="2867531"/>
                <a:ext cx="1045553" cy="1045553"/>
              </a:xfrm>
              <a:prstGeom prst="ellipse">
                <a:avLst/>
              </a:prstGeom>
              <a:solidFill>
                <a:srgbClr val="00BCEB"/>
              </a:solidFill>
              <a:ln w="25400" cap="flat" cmpd="sng" algn="ctr">
                <a:noFill/>
                <a:prstDash val="solid"/>
              </a:ln>
              <a:effectLst/>
            </p:spPr>
            <p:txBody>
              <a:bodyPr rtlCol="0" anchor="t"/>
              <a:lstStyle/>
              <a:p>
                <a:pPr marL="380981" marR="0" lvl="0" indent="-380981" defTabSz="60957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066" name="Freeform 45">
                <a:extLst>
                  <a:ext uri="{FF2B5EF4-FFF2-40B4-BE49-F238E27FC236}">
                    <a16:creationId xmlns:a16="http://schemas.microsoft.com/office/drawing/2014/main" id="{3C6067A4-B3F1-4F51-AA1E-92B3BC6D7E98}"/>
                  </a:ext>
                </a:extLst>
              </p:cNvPr>
              <p:cNvSpPr>
                <a:spLocks/>
              </p:cNvSpPr>
              <p:nvPr/>
            </p:nvSpPr>
            <p:spPr bwMode="auto">
              <a:xfrm>
                <a:off x="8195534" y="3137386"/>
                <a:ext cx="346045" cy="505843"/>
              </a:xfrm>
              <a:custGeom>
                <a:avLst/>
                <a:gdLst>
                  <a:gd name="T0" fmla="*/ 20 w 328"/>
                  <a:gd name="T1" fmla="*/ 2 h 311"/>
                  <a:gd name="T2" fmla="*/ 20 w 328"/>
                  <a:gd name="T3" fmla="*/ 2 h 311"/>
                  <a:gd name="T4" fmla="*/ 16 w 328"/>
                  <a:gd name="T5" fmla="*/ 0 h 311"/>
                  <a:gd name="T6" fmla="*/ 13 w 328"/>
                  <a:gd name="T7" fmla="*/ 0 h 311"/>
                  <a:gd name="T8" fmla="*/ 9 w 328"/>
                  <a:gd name="T9" fmla="*/ 0 h 311"/>
                  <a:gd name="T10" fmla="*/ 6 w 328"/>
                  <a:gd name="T11" fmla="*/ 1 h 311"/>
                  <a:gd name="T12" fmla="*/ 3 w 328"/>
                  <a:gd name="T13" fmla="*/ 3 h 311"/>
                  <a:gd name="T14" fmla="*/ 1 w 328"/>
                  <a:gd name="T15" fmla="*/ 6 h 311"/>
                  <a:gd name="T16" fmla="*/ 0 w 328"/>
                  <a:gd name="T17" fmla="*/ 9 h 311"/>
                  <a:gd name="T18" fmla="*/ 0 w 328"/>
                  <a:gd name="T19" fmla="*/ 15 h 311"/>
                  <a:gd name="T20" fmla="*/ 0 w 328"/>
                  <a:gd name="T21" fmla="*/ 296 h 311"/>
                  <a:gd name="T22" fmla="*/ 0 w 328"/>
                  <a:gd name="T23" fmla="*/ 296 h 311"/>
                  <a:gd name="T24" fmla="*/ 0 w 328"/>
                  <a:gd name="T25" fmla="*/ 300 h 311"/>
                  <a:gd name="T26" fmla="*/ 1 w 328"/>
                  <a:gd name="T27" fmla="*/ 304 h 311"/>
                  <a:gd name="T28" fmla="*/ 3 w 328"/>
                  <a:gd name="T29" fmla="*/ 307 h 311"/>
                  <a:gd name="T30" fmla="*/ 6 w 328"/>
                  <a:gd name="T31" fmla="*/ 309 h 311"/>
                  <a:gd name="T32" fmla="*/ 9 w 328"/>
                  <a:gd name="T33" fmla="*/ 311 h 311"/>
                  <a:gd name="T34" fmla="*/ 13 w 328"/>
                  <a:gd name="T35" fmla="*/ 311 h 311"/>
                  <a:gd name="T36" fmla="*/ 16 w 328"/>
                  <a:gd name="T37" fmla="*/ 310 h 311"/>
                  <a:gd name="T38" fmla="*/ 20 w 328"/>
                  <a:gd name="T39" fmla="*/ 309 h 311"/>
                  <a:gd name="T40" fmla="*/ 320 w 328"/>
                  <a:gd name="T41" fmla="*/ 165 h 311"/>
                  <a:gd name="T42" fmla="*/ 320 w 328"/>
                  <a:gd name="T43" fmla="*/ 165 h 311"/>
                  <a:gd name="T44" fmla="*/ 323 w 328"/>
                  <a:gd name="T45" fmla="*/ 163 h 311"/>
                  <a:gd name="T46" fmla="*/ 326 w 328"/>
                  <a:gd name="T47" fmla="*/ 161 h 311"/>
                  <a:gd name="T48" fmla="*/ 327 w 328"/>
                  <a:gd name="T49" fmla="*/ 157 h 311"/>
                  <a:gd name="T50" fmla="*/ 328 w 328"/>
                  <a:gd name="T51" fmla="*/ 155 h 311"/>
                  <a:gd name="T52" fmla="*/ 327 w 328"/>
                  <a:gd name="T53" fmla="*/ 152 h 311"/>
                  <a:gd name="T54" fmla="*/ 326 w 328"/>
                  <a:gd name="T55" fmla="*/ 150 h 311"/>
                  <a:gd name="T56" fmla="*/ 323 w 328"/>
                  <a:gd name="T57" fmla="*/ 148 h 311"/>
                  <a:gd name="T58" fmla="*/ 320 w 328"/>
                  <a:gd name="T59" fmla="*/ 145 h 311"/>
                  <a:gd name="T60" fmla="*/ 20 w 328"/>
                  <a:gd name="T61" fmla="*/ 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8" h="311">
                    <a:moveTo>
                      <a:pt x="20" y="2"/>
                    </a:moveTo>
                    <a:lnTo>
                      <a:pt x="20" y="2"/>
                    </a:lnTo>
                    <a:lnTo>
                      <a:pt x="16" y="0"/>
                    </a:lnTo>
                    <a:lnTo>
                      <a:pt x="13" y="0"/>
                    </a:lnTo>
                    <a:lnTo>
                      <a:pt x="9" y="0"/>
                    </a:lnTo>
                    <a:lnTo>
                      <a:pt x="6" y="1"/>
                    </a:lnTo>
                    <a:lnTo>
                      <a:pt x="3" y="3"/>
                    </a:lnTo>
                    <a:lnTo>
                      <a:pt x="1" y="6"/>
                    </a:lnTo>
                    <a:lnTo>
                      <a:pt x="0" y="9"/>
                    </a:lnTo>
                    <a:lnTo>
                      <a:pt x="0" y="15"/>
                    </a:lnTo>
                    <a:lnTo>
                      <a:pt x="0" y="296"/>
                    </a:lnTo>
                    <a:lnTo>
                      <a:pt x="0" y="296"/>
                    </a:lnTo>
                    <a:lnTo>
                      <a:pt x="0" y="300"/>
                    </a:lnTo>
                    <a:lnTo>
                      <a:pt x="1" y="304"/>
                    </a:lnTo>
                    <a:lnTo>
                      <a:pt x="3" y="307"/>
                    </a:lnTo>
                    <a:lnTo>
                      <a:pt x="6" y="309"/>
                    </a:lnTo>
                    <a:lnTo>
                      <a:pt x="9" y="311"/>
                    </a:lnTo>
                    <a:lnTo>
                      <a:pt x="13" y="311"/>
                    </a:lnTo>
                    <a:lnTo>
                      <a:pt x="16" y="310"/>
                    </a:lnTo>
                    <a:lnTo>
                      <a:pt x="20" y="309"/>
                    </a:lnTo>
                    <a:lnTo>
                      <a:pt x="320" y="165"/>
                    </a:lnTo>
                    <a:lnTo>
                      <a:pt x="320" y="165"/>
                    </a:lnTo>
                    <a:lnTo>
                      <a:pt x="323" y="163"/>
                    </a:lnTo>
                    <a:lnTo>
                      <a:pt x="326" y="161"/>
                    </a:lnTo>
                    <a:lnTo>
                      <a:pt x="327" y="157"/>
                    </a:lnTo>
                    <a:lnTo>
                      <a:pt x="328" y="155"/>
                    </a:lnTo>
                    <a:lnTo>
                      <a:pt x="327" y="152"/>
                    </a:lnTo>
                    <a:lnTo>
                      <a:pt x="326" y="150"/>
                    </a:lnTo>
                    <a:lnTo>
                      <a:pt x="323" y="148"/>
                    </a:lnTo>
                    <a:lnTo>
                      <a:pt x="320" y="145"/>
                    </a:lnTo>
                    <a:lnTo>
                      <a:pt x="20"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grpSp>
        <p:nvGrpSpPr>
          <p:cNvPr id="2067" name="Group 2066">
            <a:extLst>
              <a:ext uri="{FF2B5EF4-FFF2-40B4-BE49-F238E27FC236}">
                <a16:creationId xmlns:a16="http://schemas.microsoft.com/office/drawing/2014/main" id="{524727A2-5212-4666-AE28-888F2FD10C1D}"/>
              </a:ext>
            </a:extLst>
          </p:cNvPr>
          <p:cNvGrpSpPr/>
          <p:nvPr/>
        </p:nvGrpSpPr>
        <p:grpSpPr>
          <a:xfrm>
            <a:off x="6564545" y="5104317"/>
            <a:ext cx="458515" cy="443457"/>
            <a:chOff x="4887300" y="3745015"/>
            <a:chExt cx="416102" cy="402437"/>
          </a:xfrm>
        </p:grpSpPr>
        <p:grpSp>
          <p:nvGrpSpPr>
            <p:cNvPr id="2068" name="Group 2067">
              <a:extLst>
                <a:ext uri="{FF2B5EF4-FFF2-40B4-BE49-F238E27FC236}">
                  <a16:creationId xmlns:a16="http://schemas.microsoft.com/office/drawing/2014/main" id="{E11996A8-4035-4D08-BA43-BB7FD19025D9}"/>
                </a:ext>
              </a:extLst>
            </p:cNvPr>
            <p:cNvGrpSpPr/>
            <p:nvPr/>
          </p:nvGrpSpPr>
          <p:grpSpPr>
            <a:xfrm>
              <a:off x="4887300" y="3745015"/>
              <a:ext cx="416102" cy="402437"/>
              <a:chOff x="4887300" y="3745015"/>
              <a:chExt cx="416102" cy="402437"/>
            </a:xfrm>
          </p:grpSpPr>
          <p:grpSp>
            <p:nvGrpSpPr>
              <p:cNvPr id="2071" name="Group 2070">
                <a:extLst>
                  <a:ext uri="{FF2B5EF4-FFF2-40B4-BE49-F238E27FC236}">
                    <a16:creationId xmlns:a16="http://schemas.microsoft.com/office/drawing/2014/main" id="{ADE02295-90EF-43EA-B152-DD0CA06CCF5C}"/>
                  </a:ext>
                </a:extLst>
              </p:cNvPr>
              <p:cNvGrpSpPr/>
              <p:nvPr/>
            </p:nvGrpSpPr>
            <p:grpSpPr>
              <a:xfrm>
                <a:off x="4887300" y="3869816"/>
                <a:ext cx="213372" cy="277636"/>
                <a:chOff x="4619563" y="3054970"/>
                <a:chExt cx="270569" cy="352060"/>
              </a:xfrm>
            </p:grpSpPr>
            <p:sp>
              <p:nvSpPr>
                <p:cNvPr id="2075" name="Oval 21">
                  <a:extLst>
                    <a:ext uri="{FF2B5EF4-FFF2-40B4-BE49-F238E27FC236}">
                      <a16:creationId xmlns:a16="http://schemas.microsoft.com/office/drawing/2014/main" id="{E70BD0CA-99DF-427C-B8B5-D83241347552}"/>
                    </a:ext>
                  </a:extLst>
                </p:cNvPr>
                <p:cNvSpPr>
                  <a:spLocks noChangeArrowheads="1"/>
                </p:cNvSpPr>
                <p:nvPr/>
              </p:nvSpPr>
              <p:spPr bwMode="auto">
                <a:xfrm>
                  <a:off x="4682991" y="3054970"/>
                  <a:ext cx="146123" cy="144517"/>
                </a:xfrm>
                <a:prstGeom prst="ellipse">
                  <a:avLst/>
                </a:prstGeom>
                <a:solidFill>
                  <a:srgbClr val="00BCEB"/>
                </a:solidFill>
                <a:ln>
                  <a:noFill/>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76" name="Freeform 44">
                  <a:extLst>
                    <a:ext uri="{FF2B5EF4-FFF2-40B4-BE49-F238E27FC236}">
                      <a16:creationId xmlns:a16="http://schemas.microsoft.com/office/drawing/2014/main" id="{F8703BDB-73F7-4D2A-8E19-DAB399A0C1B9}"/>
                    </a:ext>
                  </a:extLst>
                </p:cNvPr>
                <p:cNvSpPr/>
                <p:nvPr/>
              </p:nvSpPr>
              <p:spPr>
                <a:xfrm>
                  <a:off x="4619563" y="3224376"/>
                  <a:ext cx="270569" cy="182654"/>
                </a:xfrm>
                <a:custGeom>
                  <a:avLst/>
                  <a:gdLst>
                    <a:gd name="connsiteX0" fmla="*/ 267494 w 534988"/>
                    <a:gd name="connsiteY0" fmla="*/ 0 h 361156"/>
                    <a:gd name="connsiteX1" fmla="*/ 534988 w 534988"/>
                    <a:gd name="connsiteY1" fmla="*/ 267643 h 361156"/>
                    <a:gd name="connsiteX2" fmla="*/ 534988 w 534988"/>
                    <a:gd name="connsiteY2" fmla="*/ 361156 h 361156"/>
                    <a:gd name="connsiteX3" fmla="*/ 0 w 534988"/>
                    <a:gd name="connsiteY3" fmla="*/ 361156 h 361156"/>
                    <a:gd name="connsiteX4" fmla="*/ 0 w 534988"/>
                    <a:gd name="connsiteY4" fmla="*/ 334082 h 361156"/>
                    <a:gd name="connsiteX5" fmla="*/ 0 w 534988"/>
                    <a:gd name="connsiteY5" fmla="*/ 267643 h 361156"/>
                    <a:gd name="connsiteX6" fmla="*/ 267494 w 534988"/>
                    <a:gd name="connsiteY6" fmla="*/ 0 h 3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988" h="361156">
                      <a:moveTo>
                        <a:pt x="267494" y="0"/>
                      </a:moveTo>
                      <a:cubicBezTo>
                        <a:pt x="414427" y="0"/>
                        <a:pt x="534988" y="120628"/>
                        <a:pt x="534988" y="267643"/>
                      </a:cubicBezTo>
                      <a:lnTo>
                        <a:pt x="534988" y="361156"/>
                      </a:lnTo>
                      <a:lnTo>
                        <a:pt x="0" y="361156"/>
                      </a:lnTo>
                      <a:lnTo>
                        <a:pt x="0" y="334082"/>
                      </a:lnTo>
                      <a:cubicBezTo>
                        <a:pt x="0" y="267643"/>
                        <a:pt x="0" y="267643"/>
                        <a:pt x="0" y="267643"/>
                      </a:cubicBezTo>
                      <a:cubicBezTo>
                        <a:pt x="0" y="120628"/>
                        <a:pt x="120561" y="0"/>
                        <a:pt x="267494" y="0"/>
                      </a:cubicBezTo>
                      <a:close/>
                    </a:path>
                  </a:pathLst>
                </a:custGeom>
                <a:solidFill>
                  <a:srgbClr val="00BCEB"/>
                </a:solid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2072" name="Group 2071">
                <a:extLst>
                  <a:ext uri="{FF2B5EF4-FFF2-40B4-BE49-F238E27FC236}">
                    <a16:creationId xmlns:a16="http://schemas.microsoft.com/office/drawing/2014/main" id="{32FD7EA7-E47F-45F8-9B95-CAF196D0ADA1}"/>
                  </a:ext>
                </a:extLst>
              </p:cNvPr>
              <p:cNvGrpSpPr>
                <a:grpSpLocks noChangeAspect="1"/>
              </p:cNvGrpSpPr>
              <p:nvPr/>
            </p:nvGrpSpPr>
            <p:grpSpPr>
              <a:xfrm>
                <a:off x="5073272" y="3745015"/>
                <a:ext cx="230130" cy="208143"/>
                <a:chOff x="3461667" y="-394359"/>
                <a:chExt cx="313990" cy="283991"/>
              </a:xfrm>
            </p:grpSpPr>
            <p:sp>
              <p:nvSpPr>
                <p:cNvPr id="2073" name="Freeform 96">
                  <a:extLst>
                    <a:ext uri="{FF2B5EF4-FFF2-40B4-BE49-F238E27FC236}">
                      <a16:creationId xmlns:a16="http://schemas.microsoft.com/office/drawing/2014/main" id="{8280A25E-FF8C-4A91-B343-747811392913}"/>
                    </a:ext>
                  </a:extLst>
                </p:cNvPr>
                <p:cNvSpPr>
                  <a:spLocks noChangeAspect="1"/>
                </p:cNvSpPr>
                <p:nvPr/>
              </p:nvSpPr>
              <p:spPr bwMode="auto">
                <a:xfrm>
                  <a:off x="3506666" y="-247364"/>
                  <a:ext cx="119996" cy="136996"/>
                </a:xfrm>
                <a:custGeom>
                  <a:avLst/>
                  <a:gdLst>
                    <a:gd name="T0" fmla="*/ 120 w 120"/>
                    <a:gd name="T1" fmla="*/ 0 h 137"/>
                    <a:gd name="T2" fmla="*/ 0 w 120"/>
                    <a:gd name="T3" fmla="*/ 0 h 137"/>
                    <a:gd name="T4" fmla="*/ 0 w 120"/>
                    <a:gd name="T5" fmla="*/ 137 h 137"/>
                    <a:gd name="T6" fmla="*/ 120 w 120"/>
                    <a:gd name="T7" fmla="*/ 0 h 137"/>
                  </a:gdLst>
                  <a:ahLst/>
                  <a:cxnLst>
                    <a:cxn ang="0">
                      <a:pos x="T0" y="T1"/>
                    </a:cxn>
                    <a:cxn ang="0">
                      <a:pos x="T2" y="T3"/>
                    </a:cxn>
                    <a:cxn ang="0">
                      <a:pos x="T4" y="T5"/>
                    </a:cxn>
                    <a:cxn ang="0">
                      <a:pos x="T6" y="T7"/>
                    </a:cxn>
                  </a:cxnLst>
                  <a:rect l="0" t="0" r="r" b="b"/>
                  <a:pathLst>
                    <a:path w="120" h="137">
                      <a:moveTo>
                        <a:pt x="120" y="0"/>
                      </a:moveTo>
                      <a:lnTo>
                        <a:pt x="0" y="0"/>
                      </a:lnTo>
                      <a:lnTo>
                        <a:pt x="0" y="137"/>
                      </a:lnTo>
                      <a:lnTo>
                        <a:pt x="120"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74" name="Freeform 97">
                  <a:extLst>
                    <a:ext uri="{FF2B5EF4-FFF2-40B4-BE49-F238E27FC236}">
                      <a16:creationId xmlns:a16="http://schemas.microsoft.com/office/drawing/2014/main" id="{2E198C43-7F22-4E61-805B-DB5C68EDBCC2}"/>
                    </a:ext>
                  </a:extLst>
                </p:cNvPr>
                <p:cNvSpPr>
                  <a:spLocks noChangeAspect="1"/>
                </p:cNvSpPr>
                <p:nvPr/>
              </p:nvSpPr>
              <p:spPr bwMode="auto">
                <a:xfrm>
                  <a:off x="3461667" y="-394359"/>
                  <a:ext cx="313990" cy="193994"/>
                </a:xfrm>
                <a:custGeom>
                  <a:avLst/>
                  <a:gdLst>
                    <a:gd name="T0" fmla="*/ 119 w 133"/>
                    <a:gd name="T1" fmla="*/ 82 h 82"/>
                    <a:gd name="T2" fmla="*/ 14 w 133"/>
                    <a:gd name="T3" fmla="*/ 82 h 82"/>
                    <a:gd name="T4" fmla="*/ 0 w 133"/>
                    <a:gd name="T5" fmla="*/ 68 h 82"/>
                    <a:gd name="T6" fmla="*/ 0 w 133"/>
                    <a:gd name="T7" fmla="*/ 14 h 82"/>
                    <a:gd name="T8" fmla="*/ 14 w 133"/>
                    <a:gd name="T9" fmla="*/ 0 h 82"/>
                    <a:gd name="T10" fmla="*/ 119 w 133"/>
                    <a:gd name="T11" fmla="*/ 0 h 82"/>
                    <a:gd name="T12" fmla="*/ 133 w 133"/>
                    <a:gd name="T13" fmla="*/ 14 h 82"/>
                    <a:gd name="T14" fmla="*/ 133 w 133"/>
                    <a:gd name="T15" fmla="*/ 68 h 82"/>
                    <a:gd name="T16" fmla="*/ 119 w 133"/>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82">
                      <a:moveTo>
                        <a:pt x="119" y="82"/>
                      </a:moveTo>
                      <a:cubicBezTo>
                        <a:pt x="14" y="82"/>
                        <a:pt x="14" y="82"/>
                        <a:pt x="14" y="82"/>
                      </a:cubicBezTo>
                      <a:cubicBezTo>
                        <a:pt x="6" y="82"/>
                        <a:pt x="0" y="75"/>
                        <a:pt x="0" y="68"/>
                      </a:cubicBezTo>
                      <a:cubicBezTo>
                        <a:pt x="0" y="14"/>
                        <a:pt x="0" y="14"/>
                        <a:pt x="0" y="14"/>
                      </a:cubicBezTo>
                      <a:cubicBezTo>
                        <a:pt x="0" y="6"/>
                        <a:pt x="6" y="0"/>
                        <a:pt x="14" y="0"/>
                      </a:cubicBezTo>
                      <a:cubicBezTo>
                        <a:pt x="119" y="0"/>
                        <a:pt x="119" y="0"/>
                        <a:pt x="119" y="0"/>
                      </a:cubicBezTo>
                      <a:cubicBezTo>
                        <a:pt x="127" y="0"/>
                        <a:pt x="133" y="6"/>
                        <a:pt x="133" y="14"/>
                      </a:cubicBezTo>
                      <a:cubicBezTo>
                        <a:pt x="133" y="68"/>
                        <a:pt x="133" y="68"/>
                        <a:pt x="133" y="68"/>
                      </a:cubicBezTo>
                      <a:cubicBezTo>
                        <a:pt x="133" y="75"/>
                        <a:pt x="127" y="82"/>
                        <a:pt x="119" y="82"/>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sp>
          <p:nvSpPr>
            <p:cNvPr id="2069" name="Freeform 24">
              <a:extLst>
                <a:ext uri="{FF2B5EF4-FFF2-40B4-BE49-F238E27FC236}">
                  <a16:creationId xmlns:a16="http://schemas.microsoft.com/office/drawing/2014/main" id="{ECEB70EF-73E3-4259-A8E4-FFAD0AF649B4}"/>
                </a:ext>
              </a:extLst>
            </p:cNvPr>
            <p:cNvSpPr>
              <a:spLocks/>
            </p:cNvSpPr>
            <p:nvPr/>
          </p:nvSpPr>
          <p:spPr bwMode="auto">
            <a:xfrm>
              <a:off x="5106739" y="3779407"/>
              <a:ext cx="163196" cy="21180"/>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070" name="Freeform 24">
              <a:extLst>
                <a:ext uri="{FF2B5EF4-FFF2-40B4-BE49-F238E27FC236}">
                  <a16:creationId xmlns:a16="http://schemas.microsoft.com/office/drawing/2014/main" id="{45418739-6E73-4F30-B5F8-54649DF00B5D}"/>
                </a:ext>
              </a:extLst>
            </p:cNvPr>
            <p:cNvSpPr>
              <a:spLocks/>
            </p:cNvSpPr>
            <p:nvPr/>
          </p:nvSpPr>
          <p:spPr bwMode="auto">
            <a:xfrm>
              <a:off x="5106739" y="3824565"/>
              <a:ext cx="163196" cy="21180"/>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2077" name="Freeform 7">
            <a:extLst>
              <a:ext uri="{FF2B5EF4-FFF2-40B4-BE49-F238E27FC236}">
                <a16:creationId xmlns:a16="http://schemas.microsoft.com/office/drawing/2014/main" id="{87032F38-F067-4BFA-8139-4A2213064580}"/>
              </a:ext>
            </a:extLst>
          </p:cNvPr>
          <p:cNvSpPr>
            <a:spLocks noEditPoints="1"/>
          </p:cNvSpPr>
          <p:nvPr/>
        </p:nvSpPr>
        <p:spPr bwMode="auto">
          <a:xfrm>
            <a:off x="7110145" y="5532658"/>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grpSp>
        <p:nvGrpSpPr>
          <p:cNvPr id="2078" name="Group 2077">
            <a:extLst>
              <a:ext uri="{FF2B5EF4-FFF2-40B4-BE49-F238E27FC236}">
                <a16:creationId xmlns:a16="http://schemas.microsoft.com/office/drawing/2014/main" id="{FB3FE397-216D-4CDF-AEAA-A3DA4D84DCD8}"/>
              </a:ext>
            </a:extLst>
          </p:cNvPr>
          <p:cNvGrpSpPr/>
          <p:nvPr/>
        </p:nvGrpSpPr>
        <p:grpSpPr>
          <a:xfrm>
            <a:off x="4216669" y="4864236"/>
            <a:ext cx="664635" cy="664633"/>
            <a:chOff x="2868473" y="4248325"/>
            <a:chExt cx="498476" cy="498475"/>
          </a:xfrm>
        </p:grpSpPr>
        <p:sp>
          <p:nvSpPr>
            <p:cNvPr id="2079" name="Freeform 27">
              <a:extLst>
                <a:ext uri="{FF2B5EF4-FFF2-40B4-BE49-F238E27FC236}">
                  <a16:creationId xmlns:a16="http://schemas.microsoft.com/office/drawing/2014/main" id="{405FF0CA-2563-41C2-89A6-0C1C6F6818EA}"/>
                </a:ext>
              </a:extLst>
            </p:cNvPr>
            <p:cNvSpPr>
              <a:spLocks/>
            </p:cNvSpPr>
            <p:nvPr/>
          </p:nvSpPr>
          <p:spPr bwMode="auto">
            <a:xfrm>
              <a:off x="2868473" y="4248325"/>
              <a:ext cx="498476" cy="498475"/>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E9E9E9"/>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grpSp>
          <p:nvGrpSpPr>
            <p:cNvPr id="2080" name="Group 2079">
              <a:extLst>
                <a:ext uri="{FF2B5EF4-FFF2-40B4-BE49-F238E27FC236}">
                  <a16:creationId xmlns:a16="http://schemas.microsoft.com/office/drawing/2014/main" id="{A63EC292-3220-4C44-B860-597256CA154E}"/>
                </a:ext>
              </a:extLst>
            </p:cNvPr>
            <p:cNvGrpSpPr/>
            <p:nvPr/>
          </p:nvGrpSpPr>
          <p:grpSpPr>
            <a:xfrm>
              <a:off x="2921052" y="4368931"/>
              <a:ext cx="393276" cy="257262"/>
              <a:chOff x="2916019" y="4368931"/>
              <a:chExt cx="393276" cy="257262"/>
            </a:xfrm>
          </p:grpSpPr>
          <p:grpSp>
            <p:nvGrpSpPr>
              <p:cNvPr id="2081" name="Group 2080">
                <a:extLst>
                  <a:ext uri="{FF2B5EF4-FFF2-40B4-BE49-F238E27FC236}">
                    <a16:creationId xmlns:a16="http://schemas.microsoft.com/office/drawing/2014/main" id="{E8772DC0-8B29-43A2-AFB3-C4A7091A25B2}"/>
                  </a:ext>
                </a:extLst>
              </p:cNvPr>
              <p:cNvGrpSpPr/>
              <p:nvPr/>
            </p:nvGrpSpPr>
            <p:grpSpPr>
              <a:xfrm>
                <a:off x="3105507" y="4368931"/>
                <a:ext cx="203788" cy="257262"/>
                <a:chOff x="3031986" y="4288013"/>
                <a:chExt cx="320676" cy="404813"/>
              </a:xfrm>
            </p:grpSpPr>
            <p:sp>
              <p:nvSpPr>
                <p:cNvPr id="2096" name="Freeform 28">
                  <a:extLst>
                    <a:ext uri="{FF2B5EF4-FFF2-40B4-BE49-F238E27FC236}">
                      <a16:creationId xmlns:a16="http://schemas.microsoft.com/office/drawing/2014/main" id="{689514E1-89F4-4819-84D1-6B186AC5A02E}"/>
                    </a:ext>
                  </a:extLst>
                </p:cNvPr>
                <p:cNvSpPr>
                  <a:spLocks/>
                </p:cNvSpPr>
                <p:nvPr/>
              </p:nvSpPr>
              <p:spPr bwMode="auto">
                <a:xfrm>
                  <a:off x="3305036" y="4375325"/>
                  <a:ext cx="46038" cy="120650"/>
                </a:xfrm>
                <a:custGeom>
                  <a:avLst/>
                  <a:gdLst>
                    <a:gd name="T0" fmla="*/ 5 w 268"/>
                    <a:gd name="T1" fmla="*/ 144 h 693"/>
                    <a:gd name="T2" fmla="*/ 5 w 268"/>
                    <a:gd name="T3" fmla="*/ 144 h 693"/>
                    <a:gd name="T4" fmla="*/ 268 w 268"/>
                    <a:gd name="T5" fmla="*/ 0 h 693"/>
                    <a:gd name="T6" fmla="*/ 268 w 268"/>
                    <a:gd name="T7" fmla="*/ 32 h 693"/>
                    <a:gd name="T8" fmla="*/ 176 w 268"/>
                    <a:gd name="T9" fmla="*/ 188 h 693"/>
                    <a:gd name="T10" fmla="*/ 256 w 268"/>
                    <a:gd name="T11" fmla="*/ 211 h 693"/>
                    <a:gd name="T12" fmla="*/ 199 w 268"/>
                    <a:gd name="T13" fmla="*/ 295 h 693"/>
                    <a:gd name="T14" fmla="*/ 179 w 268"/>
                    <a:gd name="T15" fmla="*/ 373 h 693"/>
                    <a:gd name="T16" fmla="*/ 259 w 268"/>
                    <a:gd name="T17" fmla="*/ 373 h 693"/>
                    <a:gd name="T18" fmla="*/ 205 w 268"/>
                    <a:gd name="T19" fmla="*/ 468 h 693"/>
                    <a:gd name="T20" fmla="*/ 205 w 268"/>
                    <a:gd name="T21" fmla="*/ 523 h 693"/>
                    <a:gd name="T22" fmla="*/ 259 w 268"/>
                    <a:gd name="T23" fmla="*/ 523 h 693"/>
                    <a:gd name="T24" fmla="*/ 140 w 268"/>
                    <a:gd name="T25" fmla="*/ 693 h 693"/>
                    <a:gd name="T26" fmla="*/ 29 w 268"/>
                    <a:gd name="T27" fmla="*/ 529 h 693"/>
                    <a:gd name="T28" fmla="*/ 2 w 268"/>
                    <a:gd name="T29" fmla="*/ 442 h 693"/>
                    <a:gd name="T30" fmla="*/ 5 w 268"/>
                    <a:gd name="T31" fmla="*/ 144 h 693"/>
                    <a:gd name="T32" fmla="*/ 5 w 268"/>
                    <a:gd name="T33" fmla="*/ 14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693">
                      <a:moveTo>
                        <a:pt x="5" y="144"/>
                      </a:moveTo>
                      <a:lnTo>
                        <a:pt x="5" y="144"/>
                      </a:lnTo>
                      <a:lnTo>
                        <a:pt x="268" y="0"/>
                      </a:lnTo>
                      <a:lnTo>
                        <a:pt x="268" y="32"/>
                      </a:lnTo>
                      <a:lnTo>
                        <a:pt x="176" y="188"/>
                      </a:lnTo>
                      <a:lnTo>
                        <a:pt x="256" y="211"/>
                      </a:lnTo>
                      <a:lnTo>
                        <a:pt x="199" y="295"/>
                      </a:lnTo>
                      <a:lnTo>
                        <a:pt x="179" y="373"/>
                      </a:lnTo>
                      <a:lnTo>
                        <a:pt x="259" y="373"/>
                      </a:lnTo>
                      <a:lnTo>
                        <a:pt x="205" y="468"/>
                      </a:lnTo>
                      <a:lnTo>
                        <a:pt x="205" y="523"/>
                      </a:lnTo>
                      <a:lnTo>
                        <a:pt x="259" y="523"/>
                      </a:lnTo>
                      <a:lnTo>
                        <a:pt x="140" y="693"/>
                      </a:lnTo>
                      <a:lnTo>
                        <a:pt x="29" y="529"/>
                      </a:lnTo>
                      <a:lnTo>
                        <a:pt x="2" y="442"/>
                      </a:lnTo>
                      <a:cubicBezTo>
                        <a:pt x="1" y="344"/>
                        <a:pt x="0" y="245"/>
                        <a:pt x="5" y="144"/>
                      </a:cubicBezTo>
                      <a:lnTo>
                        <a:pt x="5" y="144"/>
                      </a:lnTo>
                      <a:close/>
                    </a:path>
                  </a:pathLst>
                </a:custGeom>
                <a:solidFill>
                  <a:srgbClr val="CB8504"/>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097" name="Freeform 29">
                  <a:extLst>
                    <a:ext uri="{FF2B5EF4-FFF2-40B4-BE49-F238E27FC236}">
                      <a16:creationId xmlns:a16="http://schemas.microsoft.com/office/drawing/2014/main" id="{0042243F-C10B-43FA-BB81-8A55F0214486}"/>
                    </a:ext>
                  </a:extLst>
                </p:cNvPr>
                <p:cNvSpPr>
                  <a:spLocks/>
                </p:cNvSpPr>
                <p:nvPr/>
              </p:nvSpPr>
              <p:spPr bwMode="auto">
                <a:xfrm>
                  <a:off x="3212961" y="4467400"/>
                  <a:ext cx="112713" cy="87313"/>
                </a:xfrm>
                <a:custGeom>
                  <a:avLst/>
                  <a:gdLst>
                    <a:gd name="T0" fmla="*/ 613 w 657"/>
                    <a:gd name="T1" fmla="*/ 68 h 499"/>
                    <a:gd name="T2" fmla="*/ 613 w 657"/>
                    <a:gd name="T3" fmla="*/ 68 h 499"/>
                    <a:gd name="T4" fmla="*/ 407 w 657"/>
                    <a:gd name="T5" fmla="*/ 373 h 499"/>
                    <a:gd name="T6" fmla="*/ 44 w 657"/>
                    <a:gd name="T7" fmla="*/ 431 h 499"/>
                    <a:gd name="T8" fmla="*/ 250 w 657"/>
                    <a:gd name="T9" fmla="*/ 126 h 499"/>
                    <a:gd name="T10" fmla="*/ 613 w 657"/>
                    <a:gd name="T11" fmla="*/ 68 h 499"/>
                    <a:gd name="T12" fmla="*/ 613 w 657"/>
                    <a:gd name="T13" fmla="*/ 68 h 499"/>
                  </a:gdLst>
                  <a:ahLst/>
                  <a:cxnLst>
                    <a:cxn ang="0">
                      <a:pos x="T0" y="T1"/>
                    </a:cxn>
                    <a:cxn ang="0">
                      <a:pos x="T2" y="T3"/>
                    </a:cxn>
                    <a:cxn ang="0">
                      <a:pos x="T4" y="T5"/>
                    </a:cxn>
                    <a:cxn ang="0">
                      <a:pos x="T6" y="T7"/>
                    </a:cxn>
                    <a:cxn ang="0">
                      <a:pos x="T8" y="T9"/>
                    </a:cxn>
                    <a:cxn ang="0">
                      <a:pos x="T10" y="T11"/>
                    </a:cxn>
                    <a:cxn ang="0">
                      <a:pos x="T12" y="T13"/>
                    </a:cxn>
                  </a:cxnLst>
                  <a:rect l="0" t="0" r="r" b="b"/>
                  <a:pathLst>
                    <a:path w="657" h="499">
                      <a:moveTo>
                        <a:pt x="613" y="68"/>
                      </a:moveTo>
                      <a:lnTo>
                        <a:pt x="613" y="68"/>
                      </a:lnTo>
                      <a:cubicBezTo>
                        <a:pt x="657" y="136"/>
                        <a:pt x="564" y="272"/>
                        <a:pt x="407" y="373"/>
                      </a:cubicBezTo>
                      <a:cubicBezTo>
                        <a:pt x="250" y="473"/>
                        <a:pt x="87" y="499"/>
                        <a:pt x="44" y="431"/>
                      </a:cubicBezTo>
                      <a:cubicBezTo>
                        <a:pt x="0" y="363"/>
                        <a:pt x="93" y="227"/>
                        <a:pt x="250" y="126"/>
                      </a:cubicBezTo>
                      <a:cubicBezTo>
                        <a:pt x="407" y="26"/>
                        <a:pt x="570" y="0"/>
                        <a:pt x="613" y="68"/>
                      </a:cubicBezTo>
                      <a:lnTo>
                        <a:pt x="613" y="68"/>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098" name="Freeform 30">
                  <a:extLst>
                    <a:ext uri="{FF2B5EF4-FFF2-40B4-BE49-F238E27FC236}">
                      <a16:creationId xmlns:a16="http://schemas.microsoft.com/office/drawing/2014/main" id="{ADBDC80E-ABDA-4739-A8AC-2BD1DDA344D3}"/>
                    </a:ext>
                  </a:extLst>
                </p:cNvPr>
                <p:cNvSpPr>
                  <a:spLocks/>
                </p:cNvSpPr>
                <p:nvPr/>
              </p:nvSpPr>
              <p:spPr bwMode="auto">
                <a:xfrm>
                  <a:off x="3206611" y="4288013"/>
                  <a:ext cx="128588" cy="230188"/>
                </a:xfrm>
                <a:custGeom>
                  <a:avLst/>
                  <a:gdLst>
                    <a:gd name="T0" fmla="*/ 652 w 747"/>
                    <a:gd name="T1" fmla="*/ 0 h 1334"/>
                    <a:gd name="T2" fmla="*/ 652 w 747"/>
                    <a:gd name="T3" fmla="*/ 0 h 1334"/>
                    <a:gd name="T4" fmla="*/ 95 w 747"/>
                    <a:gd name="T5" fmla="*/ 0 h 1334"/>
                    <a:gd name="T6" fmla="*/ 0 w 747"/>
                    <a:gd name="T7" fmla="*/ 95 h 1334"/>
                    <a:gd name="T8" fmla="*/ 0 w 747"/>
                    <a:gd name="T9" fmla="*/ 1238 h 1334"/>
                    <a:gd name="T10" fmla="*/ 95 w 747"/>
                    <a:gd name="T11" fmla="*/ 1334 h 1334"/>
                    <a:gd name="T12" fmla="*/ 652 w 747"/>
                    <a:gd name="T13" fmla="*/ 1334 h 1334"/>
                    <a:gd name="T14" fmla="*/ 747 w 747"/>
                    <a:gd name="T15" fmla="*/ 1238 h 1334"/>
                    <a:gd name="T16" fmla="*/ 747 w 747"/>
                    <a:gd name="T17" fmla="*/ 95 h 1334"/>
                    <a:gd name="T18" fmla="*/ 652 w 747"/>
                    <a:gd name="T19" fmla="*/ 0 h 1334"/>
                    <a:gd name="T20" fmla="*/ 652 w 747"/>
                    <a:gd name="T21"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1334">
                      <a:moveTo>
                        <a:pt x="652" y="0"/>
                      </a:moveTo>
                      <a:lnTo>
                        <a:pt x="652" y="0"/>
                      </a:lnTo>
                      <a:cubicBezTo>
                        <a:pt x="95" y="0"/>
                        <a:pt x="95" y="0"/>
                        <a:pt x="95" y="0"/>
                      </a:cubicBezTo>
                      <a:cubicBezTo>
                        <a:pt x="42" y="0"/>
                        <a:pt x="0" y="42"/>
                        <a:pt x="0" y="95"/>
                      </a:cubicBezTo>
                      <a:cubicBezTo>
                        <a:pt x="0" y="1238"/>
                        <a:pt x="0" y="1238"/>
                        <a:pt x="0" y="1238"/>
                      </a:cubicBezTo>
                      <a:cubicBezTo>
                        <a:pt x="0" y="1291"/>
                        <a:pt x="42" y="1334"/>
                        <a:pt x="95" y="1334"/>
                      </a:cubicBezTo>
                      <a:cubicBezTo>
                        <a:pt x="652" y="1334"/>
                        <a:pt x="652" y="1334"/>
                        <a:pt x="652" y="1334"/>
                      </a:cubicBezTo>
                      <a:cubicBezTo>
                        <a:pt x="705" y="1334"/>
                        <a:pt x="747" y="1291"/>
                        <a:pt x="747" y="1238"/>
                      </a:cubicBezTo>
                      <a:cubicBezTo>
                        <a:pt x="747" y="95"/>
                        <a:pt x="747" y="95"/>
                        <a:pt x="747" y="95"/>
                      </a:cubicBezTo>
                      <a:cubicBezTo>
                        <a:pt x="747" y="42"/>
                        <a:pt x="705" y="0"/>
                        <a:pt x="652" y="0"/>
                      </a:cubicBezTo>
                      <a:lnTo>
                        <a:pt x="652" y="0"/>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099" name="Freeform 31">
                  <a:extLst>
                    <a:ext uri="{FF2B5EF4-FFF2-40B4-BE49-F238E27FC236}">
                      <a16:creationId xmlns:a16="http://schemas.microsoft.com/office/drawing/2014/main" id="{98A05F84-8A93-4FC3-80EC-FCB2E0CBACA9}"/>
                    </a:ext>
                  </a:extLst>
                </p:cNvPr>
                <p:cNvSpPr>
                  <a:spLocks/>
                </p:cNvSpPr>
                <p:nvPr/>
              </p:nvSpPr>
              <p:spPr bwMode="auto">
                <a:xfrm>
                  <a:off x="3263761" y="4492800"/>
                  <a:ext cx="15875" cy="15875"/>
                </a:xfrm>
                <a:custGeom>
                  <a:avLst/>
                  <a:gdLst>
                    <a:gd name="T0" fmla="*/ 0 w 94"/>
                    <a:gd name="T1" fmla="*/ 47 h 93"/>
                    <a:gd name="T2" fmla="*/ 0 w 94"/>
                    <a:gd name="T3" fmla="*/ 47 h 93"/>
                    <a:gd name="T4" fmla="*/ 47 w 94"/>
                    <a:gd name="T5" fmla="*/ 0 h 93"/>
                    <a:gd name="T6" fmla="*/ 94 w 94"/>
                    <a:gd name="T7" fmla="*/ 47 h 93"/>
                    <a:gd name="T8" fmla="*/ 47 w 94"/>
                    <a:gd name="T9" fmla="*/ 93 h 93"/>
                    <a:gd name="T10" fmla="*/ 0 w 94"/>
                    <a:gd name="T11" fmla="*/ 47 h 93"/>
                    <a:gd name="T12" fmla="*/ 0 w 94"/>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4" h="93">
                      <a:moveTo>
                        <a:pt x="0" y="47"/>
                      </a:moveTo>
                      <a:lnTo>
                        <a:pt x="0" y="47"/>
                      </a:lnTo>
                      <a:cubicBezTo>
                        <a:pt x="0" y="21"/>
                        <a:pt x="21" y="0"/>
                        <a:pt x="47" y="0"/>
                      </a:cubicBezTo>
                      <a:cubicBezTo>
                        <a:pt x="73" y="0"/>
                        <a:pt x="94" y="21"/>
                        <a:pt x="94" y="47"/>
                      </a:cubicBezTo>
                      <a:cubicBezTo>
                        <a:pt x="94" y="72"/>
                        <a:pt x="73" y="93"/>
                        <a:pt x="47" y="93"/>
                      </a:cubicBezTo>
                      <a:cubicBezTo>
                        <a:pt x="21" y="93"/>
                        <a:pt x="0" y="72"/>
                        <a:pt x="0" y="47"/>
                      </a:cubicBezTo>
                      <a:lnTo>
                        <a:pt x="0" y="47"/>
                      </a:lnTo>
                      <a:close/>
                    </a:path>
                  </a:pathLst>
                </a:custGeom>
                <a:solidFill>
                  <a:srgbClr val="005073"/>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0" name="Freeform 32">
                  <a:extLst>
                    <a:ext uri="{FF2B5EF4-FFF2-40B4-BE49-F238E27FC236}">
                      <a16:creationId xmlns:a16="http://schemas.microsoft.com/office/drawing/2014/main" id="{BDF10377-DD5C-48D0-A217-8D805658332A}"/>
                    </a:ext>
                  </a:extLst>
                </p:cNvPr>
                <p:cNvSpPr>
                  <a:spLocks/>
                </p:cNvSpPr>
                <p:nvPr/>
              </p:nvSpPr>
              <p:spPr bwMode="auto">
                <a:xfrm>
                  <a:off x="3219311" y="4319763"/>
                  <a:ext cx="104775" cy="158750"/>
                </a:xfrm>
                <a:custGeom>
                  <a:avLst/>
                  <a:gdLst>
                    <a:gd name="T0" fmla="*/ 0 w 600"/>
                    <a:gd name="T1" fmla="*/ 920 h 920"/>
                    <a:gd name="T2" fmla="*/ 0 w 600"/>
                    <a:gd name="T3" fmla="*/ 920 h 920"/>
                    <a:gd name="T4" fmla="*/ 600 w 600"/>
                    <a:gd name="T5" fmla="*/ 920 h 920"/>
                    <a:gd name="T6" fmla="*/ 600 w 600"/>
                    <a:gd name="T7" fmla="*/ 0 h 920"/>
                    <a:gd name="T8" fmla="*/ 0 w 600"/>
                    <a:gd name="T9" fmla="*/ 0 h 920"/>
                    <a:gd name="T10" fmla="*/ 0 w 600"/>
                    <a:gd name="T11" fmla="*/ 920 h 920"/>
                  </a:gdLst>
                  <a:ahLst/>
                  <a:cxnLst>
                    <a:cxn ang="0">
                      <a:pos x="T0" y="T1"/>
                    </a:cxn>
                    <a:cxn ang="0">
                      <a:pos x="T2" y="T3"/>
                    </a:cxn>
                    <a:cxn ang="0">
                      <a:pos x="T4" y="T5"/>
                    </a:cxn>
                    <a:cxn ang="0">
                      <a:pos x="T6" y="T7"/>
                    </a:cxn>
                    <a:cxn ang="0">
                      <a:pos x="T8" y="T9"/>
                    </a:cxn>
                    <a:cxn ang="0">
                      <a:pos x="T10" y="T11"/>
                    </a:cxn>
                  </a:cxnLst>
                  <a:rect l="0" t="0" r="r" b="b"/>
                  <a:pathLst>
                    <a:path w="600" h="920">
                      <a:moveTo>
                        <a:pt x="0" y="920"/>
                      </a:moveTo>
                      <a:lnTo>
                        <a:pt x="0" y="920"/>
                      </a:lnTo>
                      <a:lnTo>
                        <a:pt x="600" y="920"/>
                      </a:lnTo>
                      <a:lnTo>
                        <a:pt x="600" y="0"/>
                      </a:lnTo>
                      <a:lnTo>
                        <a:pt x="0" y="0"/>
                      </a:lnTo>
                      <a:lnTo>
                        <a:pt x="0" y="920"/>
                      </a:lnTo>
                      <a:close/>
                    </a:path>
                  </a:pathLst>
                </a:custGeom>
                <a:solidFill>
                  <a:srgbClr val="005073"/>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1" name="Freeform 33">
                  <a:extLst>
                    <a:ext uri="{FF2B5EF4-FFF2-40B4-BE49-F238E27FC236}">
                      <a16:creationId xmlns:a16="http://schemas.microsoft.com/office/drawing/2014/main" id="{8F44E872-781F-4140-8930-FCB0E38DAC93}"/>
                    </a:ext>
                  </a:extLst>
                </p:cNvPr>
                <p:cNvSpPr>
                  <a:spLocks/>
                </p:cNvSpPr>
                <p:nvPr/>
              </p:nvSpPr>
              <p:spPr bwMode="auto">
                <a:xfrm>
                  <a:off x="3206611" y="4394375"/>
                  <a:ext cx="53975" cy="46038"/>
                </a:xfrm>
                <a:custGeom>
                  <a:avLst/>
                  <a:gdLst>
                    <a:gd name="T0" fmla="*/ 288 w 315"/>
                    <a:gd name="T1" fmla="*/ 228 h 264"/>
                    <a:gd name="T2" fmla="*/ 288 w 315"/>
                    <a:gd name="T3" fmla="*/ 228 h 264"/>
                    <a:gd name="T4" fmla="*/ 109 w 315"/>
                    <a:gd name="T5" fmla="*/ 199 h 264"/>
                    <a:gd name="T6" fmla="*/ 27 w 315"/>
                    <a:gd name="T7" fmla="*/ 37 h 264"/>
                    <a:gd name="T8" fmla="*/ 206 w 315"/>
                    <a:gd name="T9" fmla="*/ 66 h 264"/>
                    <a:gd name="T10" fmla="*/ 288 w 315"/>
                    <a:gd name="T11" fmla="*/ 228 h 264"/>
                    <a:gd name="T12" fmla="*/ 288 w 315"/>
                    <a:gd name="T13" fmla="*/ 228 h 264"/>
                  </a:gdLst>
                  <a:ahLst/>
                  <a:cxnLst>
                    <a:cxn ang="0">
                      <a:pos x="T0" y="T1"/>
                    </a:cxn>
                    <a:cxn ang="0">
                      <a:pos x="T2" y="T3"/>
                    </a:cxn>
                    <a:cxn ang="0">
                      <a:pos x="T4" y="T5"/>
                    </a:cxn>
                    <a:cxn ang="0">
                      <a:pos x="T6" y="T7"/>
                    </a:cxn>
                    <a:cxn ang="0">
                      <a:pos x="T8" y="T9"/>
                    </a:cxn>
                    <a:cxn ang="0">
                      <a:pos x="T10" y="T11"/>
                    </a:cxn>
                    <a:cxn ang="0">
                      <a:pos x="T12" y="T13"/>
                    </a:cxn>
                  </a:cxnLst>
                  <a:rect l="0" t="0" r="r" b="b"/>
                  <a:pathLst>
                    <a:path w="315" h="264">
                      <a:moveTo>
                        <a:pt x="288" y="228"/>
                      </a:moveTo>
                      <a:lnTo>
                        <a:pt x="288" y="228"/>
                      </a:lnTo>
                      <a:cubicBezTo>
                        <a:pt x="261" y="264"/>
                        <a:pt x="181" y="251"/>
                        <a:pt x="109" y="199"/>
                      </a:cubicBezTo>
                      <a:cubicBezTo>
                        <a:pt x="37" y="146"/>
                        <a:pt x="0" y="74"/>
                        <a:pt x="27" y="37"/>
                      </a:cubicBezTo>
                      <a:cubicBezTo>
                        <a:pt x="53" y="0"/>
                        <a:pt x="134" y="13"/>
                        <a:pt x="206" y="66"/>
                      </a:cubicBezTo>
                      <a:cubicBezTo>
                        <a:pt x="278" y="118"/>
                        <a:pt x="315" y="191"/>
                        <a:pt x="288" y="228"/>
                      </a:cubicBezTo>
                      <a:lnTo>
                        <a:pt x="288" y="228"/>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2" name="Freeform 34">
                  <a:extLst>
                    <a:ext uri="{FF2B5EF4-FFF2-40B4-BE49-F238E27FC236}">
                      <a16:creationId xmlns:a16="http://schemas.microsoft.com/office/drawing/2014/main" id="{5393C7B2-AA4E-442C-9AC3-50D07F0870A6}"/>
                    </a:ext>
                  </a:extLst>
                </p:cNvPr>
                <p:cNvSpPr>
                  <a:spLocks/>
                </p:cNvSpPr>
                <p:nvPr/>
              </p:nvSpPr>
              <p:spPr bwMode="auto">
                <a:xfrm>
                  <a:off x="3165336" y="4392788"/>
                  <a:ext cx="68263" cy="77788"/>
                </a:xfrm>
                <a:custGeom>
                  <a:avLst/>
                  <a:gdLst>
                    <a:gd name="T0" fmla="*/ 353 w 397"/>
                    <a:gd name="T1" fmla="*/ 37 h 448"/>
                    <a:gd name="T2" fmla="*/ 353 w 397"/>
                    <a:gd name="T3" fmla="*/ 37 h 448"/>
                    <a:gd name="T4" fmla="*/ 279 w 397"/>
                    <a:gd name="T5" fmla="*/ 291 h 448"/>
                    <a:gd name="T6" fmla="*/ 45 w 397"/>
                    <a:gd name="T7" fmla="*/ 411 h 448"/>
                    <a:gd name="T8" fmla="*/ 118 w 397"/>
                    <a:gd name="T9" fmla="*/ 158 h 448"/>
                    <a:gd name="T10" fmla="*/ 353 w 397"/>
                    <a:gd name="T11" fmla="*/ 37 h 448"/>
                    <a:gd name="T12" fmla="*/ 353 w 397"/>
                    <a:gd name="T13" fmla="*/ 37 h 448"/>
                  </a:gdLst>
                  <a:ahLst/>
                  <a:cxnLst>
                    <a:cxn ang="0">
                      <a:pos x="T0" y="T1"/>
                    </a:cxn>
                    <a:cxn ang="0">
                      <a:pos x="T2" y="T3"/>
                    </a:cxn>
                    <a:cxn ang="0">
                      <a:pos x="T4" y="T5"/>
                    </a:cxn>
                    <a:cxn ang="0">
                      <a:pos x="T6" y="T7"/>
                    </a:cxn>
                    <a:cxn ang="0">
                      <a:pos x="T8" y="T9"/>
                    </a:cxn>
                    <a:cxn ang="0">
                      <a:pos x="T10" y="T11"/>
                    </a:cxn>
                    <a:cxn ang="0">
                      <a:pos x="T12" y="T13"/>
                    </a:cxn>
                  </a:cxnLst>
                  <a:rect l="0" t="0" r="r" b="b"/>
                  <a:pathLst>
                    <a:path w="397" h="448">
                      <a:moveTo>
                        <a:pt x="353" y="37"/>
                      </a:moveTo>
                      <a:lnTo>
                        <a:pt x="353" y="37"/>
                      </a:lnTo>
                      <a:cubicBezTo>
                        <a:pt x="397" y="74"/>
                        <a:pt x="364" y="187"/>
                        <a:pt x="279" y="291"/>
                      </a:cubicBezTo>
                      <a:cubicBezTo>
                        <a:pt x="194" y="394"/>
                        <a:pt x="89" y="448"/>
                        <a:pt x="45" y="411"/>
                      </a:cubicBezTo>
                      <a:cubicBezTo>
                        <a:pt x="0" y="375"/>
                        <a:pt x="33" y="261"/>
                        <a:pt x="118" y="158"/>
                      </a:cubicBezTo>
                      <a:cubicBezTo>
                        <a:pt x="203" y="55"/>
                        <a:pt x="308" y="0"/>
                        <a:pt x="353" y="37"/>
                      </a:cubicBezTo>
                      <a:lnTo>
                        <a:pt x="353" y="37"/>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3" name="Freeform 35">
                  <a:extLst>
                    <a:ext uri="{FF2B5EF4-FFF2-40B4-BE49-F238E27FC236}">
                      <a16:creationId xmlns:a16="http://schemas.microsoft.com/office/drawing/2014/main" id="{01DBBBFE-E9A2-4AF5-B90E-858D53C5EA5F}"/>
                    </a:ext>
                  </a:extLst>
                </p:cNvPr>
                <p:cNvSpPr>
                  <a:spLocks/>
                </p:cNvSpPr>
                <p:nvPr/>
              </p:nvSpPr>
              <p:spPr bwMode="auto">
                <a:xfrm>
                  <a:off x="3163749" y="4434063"/>
                  <a:ext cx="61913" cy="68263"/>
                </a:xfrm>
                <a:custGeom>
                  <a:avLst/>
                  <a:gdLst>
                    <a:gd name="T0" fmla="*/ 262 w 352"/>
                    <a:gd name="T1" fmla="*/ 357 h 396"/>
                    <a:gd name="T2" fmla="*/ 262 w 352"/>
                    <a:gd name="T3" fmla="*/ 357 h 396"/>
                    <a:gd name="T4" fmla="*/ 48 w 352"/>
                    <a:gd name="T5" fmla="*/ 268 h 396"/>
                    <a:gd name="T6" fmla="*/ 90 w 352"/>
                    <a:gd name="T7" fmla="*/ 39 h 396"/>
                    <a:gd name="T8" fmla="*/ 305 w 352"/>
                    <a:gd name="T9" fmla="*/ 128 h 396"/>
                    <a:gd name="T10" fmla="*/ 262 w 352"/>
                    <a:gd name="T11" fmla="*/ 357 h 396"/>
                    <a:gd name="T12" fmla="*/ 262 w 352"/>
                    <a:gd name="T13" fmla="*/ 357 h 396"/>
                  </a:gdLst>
                  <a:ahLst/>
                  <a:cxnLst>
                    <a:cxn ang="0">
                      <a:pos x="T0" y="T1"/>
                    </a:cxn>
                    <a:cxn ang="0">
                      <a:pos x="T2" y="T3"/>
                    </a:cxn>
                    <a:cxn ang="0">
                      <a:pos x="T4" y="T5"/>
                    </a:cxn>
                    <a:cxn ang="0">
                      <a:pos x="T6" y="T7"/>
                    </a:cxn>
                    <a:cxn ang="0">
                      <a:pos x="T8" y="T9"/>
                    </a:cxn>
                    <a:cxn ang="0">
                      <a:pos x="T10" y="T11"/>
                    </a:cxn>
                    <a:cxn ang="0">
                      <a:pos x="T12" y="T13"/>
                    </a:cxn>
                  </a:cxnLst>
                  <a:rect l="0" t="0" r="r" b="b"/>
                  <a:pathLst>
                    <a:path w="352" h="396">
                      <a:moveTo>
                        <a:pt x="262" y="357"/>
                      </a:moveTo>
                      <a:lnTo>
                        <a:pt x="262" y="357"/>
                      </a:lnTo>
                      <a:cubicBezTo>
                        <a:pt x="191" y="396"/>
                        <a:pt x="95" y="355"/>
                        <a:pt x="48" y="268"/>
                      </a:cubicBezTo>
                      <a:cubicBezTo>
                        <a:pt x="0" y="180"/>
                        <a:pt x="19" y="77"/>
                        <a:pt x="90" y="39"/>
                      </a:cubicBezTo>
                      <a:cubicBezTo>
                        <a:pt x="161" y="0"/>
                        <a:pt x="257" y="40"/>
                        <a:pt x="305" y="128"/>
                      </a:cubicBezTo>
                      <a:cubicBezTo>
                        <a:pt x="352" y="216"/>
                        <a:pt x="333" y="319"/>
                        <a:pt x="262" y="357"/>
                      </a:cubicBezTo>
                      <a:lnTo>
                        <a:pt x="262" y="357"/>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4" name="Freeform 36">
                  <a:extLst>
                    <a:ext uri="{FF2B5EF4-FFF2-40B4-BE49-F238E27FC236}">
                      <a16:creationId xmlns:a16="http://schemas.microsoft.com/office/drawing/2014/main" id="{F9ED7FD3-CB67-4917-802B-F8540B5B9BD6}"/>
                    </a:ext>
                  </a:extLst>
                </p:cNvPr>
                <p:cNvSpPr>
                  <a:spLocks/>
                </p:cNvSpPr>
                <p:nvPr/>
              </p:nvSpPr>
              <p:spPr bwMode="auto">
                <a:xfrm>
                  <a:off x="3146286" y="4465813"/>
                  <a:ext cx="112713" cy="119063"/>
                </a:xfrm>
                <a:custGeom>
                  <a:avLst/>
                  <a:gdLst>
                    <a:gd name="T0" fmla="*/ 654 w 654"/>
                    <a:gd name="T1" fmla="*/ 448 h 693"/>
                    <a:gd name="T2" fmla="*/ 654 w 654"/>
                    <a:gd name="T3" fmla="*/ 448 h 693"/>
                    <a:gd name="T4" fmla="*/ 512 w 654"/>
                    <a:gd name="T5" fmla="*/ 514 h 693"/>
                    <a:gd name="T6" fmla="*/ 428 w 654"/>
                    <a:gd name="T7" fmla="*/ 595 h 693"/>
                    <a:gd name="T8" fmla="*/ 318 w 654"/>
                    <a:gd name="T9" fmla="*/ 693 h 693"/>
                    <a:gd name="T10" fmla="*/ 133 w 654"/>
                    <a:gd name="T11" fmla="*/ 508 h 693"/>
                    <a:gd name="T12" fmla="*/ 0 w 654"/>
                    <a:gd name="T13" fmla="*/ 370 h 693"/>
                    <a:gd name="T14" fmla="*/ 84 w 654"/>
                    <a:gd name="T15" fmla="*/ 292 h 693"/>
                    <a:gd name="T16" fmla="*/ 125 w 654"/>
                    <a:gd name="T17" fmla="*/ 153 h 693"/>
                    <a:gd name="T18" fmla="*/ 133 w 654"/>
                    <a:gd name="T19" fmla="*/ 0 h 693"/>
                    <a:gd name="T20" fmla="*/ 258 w 654"/>
                    <a:gd name="T21" fmla="*/ 72 h 693"/>
                    <a:gd name="T22" fmla="*/ 353 w 654"/>
                    <a:gd name="T23" fmla="*/ 110 h 693"/>
                    <a:gd name="T24" fmla="*/ 622 w 654"/>
                    <a:gd name="T25" fmla="*/ 352 h 693"/>
                    <a:gd name="T26" fmla="*/ 654 w 654"/>
                    <a:gd name="T27" fmla="*/ 448 h 693"/>
                    <a:gd name="T28" fmla="*/ 654 w 654"/>
                    <a:gd name="T29" fmla="*/ 44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693">
                      <a:moveTo>
                        <a:pt x="654" y="448"/>
                      </a:moveTo>
                      <a:lnTo>
                        <a:pt x="654" y="448"/>
                      </a:lnTo>
                      <a:lnTo>
                        <a:pt x="512" y="514"/>
                      </a:lnTo>
                      <a:lnTo>
                        <a:pt x="428" y="595"/>
                      </a:lnTo>
                      <a:lnTo>
                        <a:pt x="318" y="693"/>
                      </a:lnTo>
                      <a:lnTo>
                        <a:pt x="133" y="508"/>
                      </a:lnTo>
                      <a:lnTo>
                        <a:pt x="0" y="370"/>
                      </a:lnTo>
                      <a:lnTo>
                        <a:pt x="84" y="292"/>
                      </a:lnTo>
                      <a:lnTo>
                        <a:pt x="125" y="153"/>
                      </a:lnTo>
                      <a:lnTo>
                        <a:pt x="133" y="0"/>
                      </a:lnTo>
                      <a:lnTo>
                        <a:pt x="258" y="72"/>
                      </a:lnTo>
                      <a:lnTo>
                        <a:pt x="353" y="110"/>
                      </a:lnTo>
                      <a:lnTo>
                        <a:pt x="622" y="352"/>
                      </a:lnTo>
                      <a:lnTo>
                        <a:pt x="654" y="448"/>
                      </a:lnTo>
                      <a:lnTo>
                        <a:pt x="654" y="448"/>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5" name="Freeform 37">
                  <a:extLst>
                    <a:ext uri="{FF2B5EF4-FFF2-40B4-BE49-F238E27FC236}">
                      <a16:creationId xmlns:a16="http://schemas.microsoft.com/office/drawing/2014/main" id="{C3A6A268-3D04-4290-92DA-381EA854C0AA}"/>
                    </a:ext>
                  </a:extLst>
                </p:cNvPr>
                <p:cNvSpPr>
                  <a:spLocks/>
                </p:cNvSpPr>
                <p:nvPr/>
              </p:nvSpPr>
              <p:spPr bwMode="auto">
                <a:xfrm>
                  <a:off x="3316149" y="4364213"/>
                  <a:ext cx="36513" cy="30163"/>
                </a:xfrm>
                <a:custGeom>
                  <a:avLst/>
                  <a:gdLst>
                    <a:gd name="T0" fmla="*/ 14 w 211"/>
                    <a:gd name="T1" fmla="*/ 121 h 175"/>
                    <a:gd name="T2" fmla="*/ 14 w 211"/>
                    <a:gd name="T3" fmla="*/ 121 h 175"/>
                    <a:gd name="T4" fmla="*/ 80 w 211"/>
                    <a:gd name="T5" fmla="*/ 19 h 175"/>
                    <a:gd name="T6" fmla="*/ 197 w 211"/>
                    <a:gd name="T7" fmla="*/ 53 h 175"/>
                    <a:gd name="T8" fmla="*/ 131 w 211"/>
                    <a:gd name="T9" fmla="*/ 156 h 175"/>
                    <a:gd name="T10" fmla="*/ 14 w 211"/>
                    <a:gd name="T11" fmla="*/ 121 h 175"/>
                    <a:gd name="T12" fmla="*/ 14 w 211"/>
                    <a:gd name="T13" fmla="*/ 121 h 175"/>
                  </a:gdLst>
                  <a:ahLst/>
                  <a:cxnLst>
                    <a:cxn ang="0">
                      <a:pos x="T0" y="T1"/>
                    </a:cxn>
                    <a:cxn ang="0">
                      <a:pos x="T2" y="T3"/>
                    </a:cxn>
                    <a:cxn ang="0">
                      <a:pos x="T4" y="T5"/>
                    </a:cxn>
                    <a:cxn ang="0">
                      <a:pos x="T6" y="T7"/>
                    </a:cxn>
                    <a:cxn ang="0">
                      <a:pos x="T8" y="T9"/>
                    </a:cxn>
                    <a:cxn ang="0">
                      <a:pos x="T10" y="T11"/>
                    </a:cxn>
                    <a:cxn ang="0">
                      <a:pos x="T12" y="T13"/>
                    </a:cxn>
                  </a:cxnLst>
                  <a:rect l="0" t="0" r="r" b="b"/>
                  <a:pathLst>
                    <a:path w="211" h="175">
                      <a:moveTo>
                        <a:pt x="14" y="121"/>
                      </a:moveTo>
                      <a:lnTo>
                        <a:pt x="14" y="121"/>
                      </a:lnTo>
                      <a:cubicBezTo>
                        <a:pt x="0" y="83"/>
                        <a:pt x="29" y="38"/>
                        <a:pt x="80" y="19"/>
                      </a:cubicBezTo>
                      <a:cubicBezTo>
                        <a:pt x="131" y="0"/>
                        <a:pt x="183" y="16"/>
                        <a:pt x="197" y="53"/>
                      </a:cubicBezTo>
                      <a:cubicBezTo>
                        <a:pt x="211" y="91"/>
                        <a:pt x="182" y="137"/>
                        <a:pt x="131" y="156"/>
                      </a:cubicBezTo>
                      <a:cubicBezTo>
                        <a:pt x="80" y="175"/>
                        <a:pt x="28" y="159"/>
                        <a:pt x="14" y="121"/>
                      </a:cubicBezTo>
                      <a:lnTo>
                        <a:pt x="14" y="121"/>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6" name="Freeform 38">
                  <a:extLst>
                    <a:ext uri="{FF2B5EF4-FFF2-40B4-BE49-F238E27FC236}">
                      <a16:creationId xmlns:a16="http://schemas.microsoft.com/office/drawing/2014/main" id="{319DC993-9E03-47AD-90A1-628CE1A2E987}"/>
                    </a:ext>
                  </a:extLst>
                </p:cNvPr>
                <p:cNvSpPr>
                  <a:spLocks/>
                </p:cNvSpPr>
                <p:nvPr/>
              </p:nvSpPr>
              <p:spPr bwMode="auto">
                <a:xfrm>
                  <a:off x="3316149" y="4391200"/>
                  <a:ext cx="36513" cy="30163"/>
                </a:xfrm>
                <a:custGeom>
                  <a:avLst/>
                  <a:gdLst>
                    <a:gd name="T0" fmla="*/ 14 w 212"/>
                    <a:gd name="T1" fmla="*/ 122 h 175"/>
                    <a:gd name="T2" fmla="*/ 14 w 212"/>
                    <a:gd name="T3" fmla="*/ 122 h 175"/>
                    <a:gd name="T4" fmla="*/ 80 w 212"/>
                    <a:gd name="T5" fmla="*/ 19 h 175"/>
                    <a:gd name="T6" fmla="*/ 197 w 212"/>
                    <a:gd name="T7" fmla="*/ 54 h 175"/>
                    <a:gd name="T8" fmla="*/ 131 w 212"/>
                    <a:gd name="T9" fmla="*/ 156 h 175"/>
                    <a:gd name="T10" fmla="*/ 14 w 212"/>
                    <a:gd name="T11" fmla="*/ 122 h 175"/>
                    <a:gd name="T12" fmla="*/ 14 w 212"/>
                    <a:gd name="T13" fmla="*/ 122 h 175"/>
                  </a:gdLst>
                  <a:ahLst/>
                  <a:cxnLst>
                    <a:cxn ang="0">
                      <a:pos x="T0" y="T1"/>
                    </a:cxn>
                    <a:cxn ang="0">
                      <a:pos x="T2" y="T3"/>
                    </a:cxn>
                    <a:cxn ang="0">
                      <a:pos x="T4" y="T5"/>
                    </a:cxn>
                    <a:cxn ang="0">
                      <a:pos x="T6" y="T7"/>
                    </a:cxn>
                    <a:cxn ang="0">
                      <a:pos x="T8" y="T9"/>
                    </a:cxn>
                    <a:cxn ang="0">
                      <a:pos x="T10" y="T11"/>
                    </a:cxn>
                    <a:cxn ang="0">
                      <a:pos x="T12" y="T13"/>
                    </a:cxn>
                  </a:cxnLst>
                  <a:rect l="0" t="0" r="r" b="b"/>
                  <a:pathLst>
                    <a:path w="212" h="175">
                      <a:moveTo>
                        <a:pt x="14" y="122"/>
                      </a:moveTo>
                      <a:lnTo>
                        <a:pt x="14" y="122"/>
                      </a:lnTo>
                      <a:cubicBezTo>
                        <a:pt x="0" y="84"/>
                        <a:pt x="29" y="38"/>
                        <a:pt x="80" y="19"/>
                      </a:cubicBezTo>
                      <a:cubicBezTo>
                        <a:pt x="131" y="0"/>
                        <a:pt x="183" y="16"/>
                        <a:pt x="197" y="54"/>
                      </a:cubicBezTo>
                      <a:cubicBezTo>
                        <a:pt x="212" y="92"/>
                        <a:pt x="182" y="138"/>
                        <a:pt x="131" y="156"/>
                      </a:cubicBezTo>
                      <a:cubicBezTo>
                        <a:pt x="80" y="175"/>
                        <a:pt x="28" y="160"/>
                        <a:pt x="14" y="122"/>
                      </a:cubicBezTo>
                      <a:lnTo>
                        <a:pt x="14" y="122"/>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7" name="Freeform 39">
                  <a:extLst>
                    <a:ext uri="{FF2B5EF4-FFF2-40B4-BE49-F238E27FC236}">
                      <a16:creationId xmlns:a16="http://schemas.microsoft.com/office/drawing/2014/main" id="{374C3CD9-9C75-4131-ABDF-986ECF66014F}"/>
                    </a:ext>
                  </a:extLst>
                </p:cNvPr>
                <p:cNvSpPr>
                  <a:spLocks/>
                </p:cNvSpPr>
                <p:nvPr/>
              </p:nvSpPr>
              <p:spPr bwMode="auto">
                <a:xfrm>
                  <a:off x="3316149" y="4419775"/>
                  <a:ext cx="36513" cy="30163"/>
                </a:xfrm>
                <a:custGeom>
                  <a:avLst/>
                  <a:gdLst>
                    <a:gd name="T0" fmla="*/ 14 w 211"/>
                    <a:gd name="T1" fmla="*/ 121 h 175"/>
                    <a:gd name="T2" fmla="*/ 14 w 211"/>
                    <a:gd name="T3" fmla="*/ 121 h 175"/>
                    <a:gd name="T4" fmla="*/ 80 w 211"/>
                    <a:gd name="T5" fmla="*/ 19 h 175"/>
                    <a:gd name="T6" fmla="*/ 197 w 211"/>
                    <a:gd name="T7" fmla="*/ 53 h 175"/>
                    <a:gd name="T8" fmla="*/ 131 w 211"/>
                    <a:gd name="T9" fmla="*/ 156 h 175"/>
                    <a:gd name="T10" fmla="*/ 14 w 211"/>
                    <a:gd name="T11" fmla="*/ 121 h 175"/>
                    <a:gd name="T12" fmla="*/ 14 w 211"/>
                    <a:gd name="T13" fmla="*/ 121 h 175"/>
                  </a:gdLst>
                  <a:ahLst/>
                  <a:cxnLst>
                    <a:cxn ang="0">
                      <a:pos x="T0" y="T1"/>
                    </a:cxn>
                    <a:cxn ang="0">
                      <a:pos x="T2" y="T3"/>
                    </a:cxn>
                    <a:cxn ang="0">
                      <a:pos x="T4" y="T5"/>
                    </a:cxn>
                    <a:cxn ang="0">
                      <a:pos x="T6" y="T7"/>
                    </a:cxn>
                    <a:cxn ang="0">
                      <a:pos x="T8" y="T9"/>
                    </a:cxn>
                    <a:cxn ang="0">
                      <a:pos x="T10" y="T11"/>
                    </a:cxn>
                    <a:cxn ang="0">
                      <a:pos x="T12" y="T13"/>
                    </a:cxn>
                  </a:cxnLst>
                  <a:rect l="0" t="0" r="r" b="b"/>
                  <a:pathLst>
                    <a:path w="211" h="175">
                      <a:moveTo>
                        <a:pt x="14" y="121"/>
                      </a:moveTo>
                      <a:lnTo>
                        <a:pt x="14" y="121"/>
                      </a:lnTo>
                      <a:cubicBezTo>
                        <a:pt x="0" y="83"/>
                        <a:pt x="29" y="38"/>
                        <a:pt x="80" y="19"/>
                      </a:cubicBezTo>
                      <a:cubicBezTo>
                        <a:pt x="131" y="0"/>
                        <a:pt x="183" y="16"/>
                        <a:pt x="197" y="53"/>
                      </a:cubicBezTo>
                      <a:cubicBezTo>
                        <a:pt x="211" y="91"/>
                        <a:pt x="182" y="137"/>
                        <a:pt x="131" y="156"/>
                      </a:cubicBezTo>
                      <a:cubicBezTo>
                        <a:pt x="80" y="175"/>
                        <a:pt x="28" y="159"/>
                        <a:pt x="14" y="121"/>
                      </a:cubicBezTo>
                      <a:lnTo>
                        <a:pt x="14" y="121"/>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8" name="Freeform 40">
                  <a:extLst>
                    <a:ext uri="{FF2B5EF4-FFF2-40B4-BE49-F238E27FC236}">
                      <a16:creationId xmlns:a16="http://schemas.microsoft.com/office/drawing/2014/main" id="{1269A01C-7E48-4EDA-B5A2-80C0DF9CA393}"/>
                    </a:ext>
                  </a:extLst>
                </p:cNvPr>
                <p:cNvSpPr>
                  <a:spLocks/>
                </p:cNvSpPr>
                <p:nvPr/>
              </p:nvSpPr>
              <p:spPr bwMode="auto">
                <a:xfrm>
                  <a:off x="3316149" y="4448350"/>
                  <a:ext cx="36513" cy="30163"/>
                </a:xfrm>
                <a:custGeom>
                  <a:avLst/>
                  <a:gdLst>
                    <a:gd name="T0" fmla="*/ 14 w 212"/>
                    <a:gd name="T1" fmla="*/ 122 h 175"/>
                    <a:gd name="T2" fmla="*/ 14 w 212"/>
                    <a:gd name="T3" fmla="*/ 122 h 175"/>
                    <a:gd name="T4" fmla="*/ 81 w 212"/>
                    <a:gd name="T5" fmla="*/ 19 h 175"/>
                    <a:gd name="T6" fmla="*/ 198 w 212"/>
                    <a:gd name="T7" fmla="*/ 54 h 175"/>
                    <a:gd name="T8" fmla="*/ 132 w 212"/>
                    <a:gd name="T9" fmla="*/ 156 h 175"/>
                    <a:gd name="T10" fmla="*/ 14 w 212"/>
                    <a:gd name="T11" fmla="*/ 122 h 175"/>
                    <a:gd name="T12" fmla="*/ 14 w 212"/>
                    <a:gd name="T13" fmla="*/ 122 h 175"/>
                  </a:gdLst>
                  <a:ahLst/>
                  <a:cxnLst>
                    <a:cxn ang="0">
                      <a:pos x="T0" y="T1"/>
                    </a:cxn>
                    <a:cxn ang="0">
                      <a:pos x="T2" y="T3"/>
                    </a:cxn>
                    <a:cxn ang="0">
                      <a:pos x="T4" y="T5"/>
                    </a:cxn>
                    <a:cxn ang="0">
                      <a:pos x="T6" y="T7"/>
                    </a:cxn>
                    <a:cxn ang="0">
                      <a:pos x="T8" y="T9"/>
                    </a:cxn>
                    <a:cxn ang="0">
                      <a:pos x="T10" y="T11"/>
                    </a:cxn>
                    <a:cxn ang="0">
                      <a:pos x="T12" y="T13"/>
                    </a:cxn>
                  </a:cxnLst>
                  <a:rect l="0" t="0" r="r" b="b"/>
                  <a:pathLst>
                    <a:path w="212" h="175">
                      <a:moveTo>
                        <a:pt x="14" y="122"/>
                      </a:moveTo>
                      <a:lnTo>
                        <a:pt x="14" y="122"/>
                      </a:lnTo>
                      <a:cubicBezTo>
                        <a:pt x="0" y="84"/>
                        <a:pt x="30" y="38"/>
                        <a:pt x="81" y="19"/>
                      </a:cubicBezTo>
                      <a:cubicBezTo>
                        <a:pt x="132" y="0"/>
                        <a:pt x="184" y="16"/>
                        <a:pt x="198" y="54"/>
                      </a:cubicBezTo>
                      <a:cubicBezTo>
                        <a:pt x="212" y="92"/>
                        <a:pt x="182" y="138"/>
                        <a:pt x="132" y="156"/>
                      </a:cubicBezTo>
                      <a:cubicBezTo>
                        <a:pt x="81" y="175"/>
                        <a:pt x="28" y="160"/>
                        <a:pt x="14" y="122"/>
                      </a:cubicBezTo>
                      <a:lnTo>
                        <a:pt x="14" y="122"/>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09" name="Freeform 41">
                  <a:extLst>
                    <a:ext uri="{FF2B5EF4-FFF2-40B4-BE49-F238E27FC236}">
                      <a16:creationId xmlns:a16="http://schemas.microsoft.com/office/drawing/2014/main" id="{F10FF45F-3584-4561-86F1-94CAABE52048}"/>
                    </a:ext>
                  </a:extLst>
                </p:cNvPr>
                <p:cNvSpPr>
                  <a:spLocks/>
                </p:cNvSpPr>
                <p:nvPr/>
              </p:nvSpPr>
              <p:spPr bwMode="auto">
                <a:xfrm>
                  <a:off x="3143111" y="4526138"/>
                  <a:ext cx="60325" cy="60325"/>
                </a:xfrm>
                <a:custGeom>
                  <a:avLst/>
                  <a:gdLst>
                    <a:gd name="T0" fmla="*/ 0 w 352"/>
                    <a:gd name="T1" fmla="*/ 29 h 348"/>
                    <a:gd name="T2" fmla="*/ 0 w 352"/>
                    <a:gd name="T3" fmla="*/ 29 h 348"/>
                    <a:gd name="T4" fmla="*/ 30 w 352"/>
                    <a:gd name="T5" fmla="*/ 0 h 348"/>
                    <a:gd name="T6" fmla="*/ 352 w 352"/>
                    <a:gd name="T7" fmla="*/ 319 h 348"/>
                    <a:gd name="T8" fmla="*/ 322 w 352"/>
                    <a:gd name="T9" fmla="*/ 348 h 348"/>
                    <a:gd name="T10" fmla="*/ 0 w 352"/>
                    <a:gd name="T11" fmla="*/ 29 h 348"/>
                  </a:gdLst>
                  <a:ahLst/>
                  <a:cxnLst>
                    <a:cxn ang="0">
                      <a:pos x="T0" y="T1"/>
                    </a:cxn>
                    <a:cxn ang="0">
                      <a:pos x="T2" y="T3"/>
                    </a:cxn>
                    <a:cxn ang="0">
                      <a:pos x="T4" y="T5"/>
                    </a:cxn>
                    <a:cxn ang="0">
                      <a:pos x="T6" y="T7"/>
                    </a:cxn>
                    <a:cxn ang="0">
                      <a:pos x="T8" y="T9"/>
                    </a:cxn>
                    <a:cxn ang="0">
                      <a:pos x="T10" y="T11"/>
                    </a:cxn>
                  </a:cxnLst>
                  <a:rect l="0" t="0" r="r" b="b"/>
                  <a:pathLst>
                    <a:path w="352" h="348">
                      <a:moveTo>
                        <a:pt x="0" y="29"/>
                      </a:moveTo>
                      <a:lnTo>
                        <a:pt x="0" y="29"/>
                      </a:lnTo>
                      <a:lnTo>
                        <a:pt x="30" y="0"/>
                      </a:lnTo>
                      <a:lnTo>
                        <a:pt x="352" y="319"/>
                      </a:lnTo>
                      <a:lnTo>
                        <a:pt x="322" y="348"/>
                      </a:lnTo>
                      <a:lnTo>
                        <a:pt x="0" y="29"/>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10" name="Freeform 42">
                  <a:extLst>
                    <a:ext uri="{FF2B5EF4-FFF2-40B4-BE49-F238E27FC236}">
                      <a16:creationId xmlns:a16="http://schemas.microsoft.com/office/drawing/2014/main" id="{7002BEB8-8C70-495E-AC8C-0AD2C8773B9D}"/>
                    </a:ext>
                  </a:extLst>
                </p:cNvPr>
                <p:cNvSpPr>
                  <a:spLocks/>
                </p:cNvSpPr>
                <p:nvPr/>
              </p:nvSpPr>
              <p:spPr bwMode="auto">
                <a:xfrm>
                  <a:off x="3120886" y="4521375"/>
                  <a:ext cx="82550" cy="80963"/>
                </a:xfrm>
                <a:custGeom>
                  <a:avLst/>
                  <a:gdLst>
                    <a:gd name="T0" fmla="*/ 0 w 472"/>
                    <a:gd name="T1" fmla="*/ 79 h 469"/>
                    <a:gd name="T2" fmla="*/ 0 w 472"/>
                    <a:gd name="T3" fmla="*/ 79 h 469"/>
                    <a:gd name="T4" fmla="*/ 78 w 472"/>
                    <a:gd name="T5" fmla="*/ 0 h 469"/>
                    <a:gd name="T6" fmla="*/ 472 w 472"/>
                    <a:gd name="T7" fmla="*/ 390 h 469"/>
                    <a:gd name="T8" fmla="*/ 393 w 472"/>
                    <a:gd name="T9" fmla="*/ 469 h 469"/>
                    <a:gd name="T10" fmla="*/ 0 w 472"/>
                    <a:gd name="T11" fmla="*/ 79 h 469"/>
                  </a:gdLst>
                  <a:ahLst/>
                  <a:cxnLst>
                    <a:cxn ang="0">
                      <a:pos x="T0" y="T1"/>
                    </a:cxn>
                    <a:cxn ang="0">
                      <a:pos x="T2" y="T3"/>
                    </a:cxn>
                    <a:cxn ang="0">
                      <a:pos x="T4" y="T5"/>
                    </a:cxn>
                    <a:cxn ang="0">
                      <a:pos x="T6" y="T7"/>
                    </a:cxn>
                    <a:cxn ang="0">
                      <a:pos x="T8" y="T9"/>
                    </a:cxn>
                    <a:cxn ang="0">
                      <a:pos x="T10" y="T11"/>
                    </a:cxn>
                  </a:cxnLst>
                  <a:rect l="0" t="0" r="r" b="b"/>
                  <a:pathLst>
                    <a:path w="472" h="469">
                      <a:moveTo>
                        <a:pt x="0" y="79"/>
                      </a:moveTo>
                      <a:lnTo>
                        <a:pt x="0" y="79"/>
                      </a:lnTo>
                      <a:lnTo>
                        <a:pt x="78" y="0"/>
                      </a:lnTo>
                      <a:lnTo>
                        <a:pt x="472" y="390"/>
                      </a:lnTo>
                      <a:lnTo>
                        <a:pt x="393" y="469"/>
                      </a:lnTo>
                      <a:lnTo>
                        <a:pt x="0" y="79"/>
                      </a:lnTo>
                      <a:close/>
                    </a:path>
                  </a:pathLst>
                </a:custGeom>
                <a:solidFill>
                  <a:srgbClr val="0089D7"/>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11" name="Freeform 43">
                  <a:extLst>
                    <a:ext uri="{FF2B5EF4-FFF2-40B4-BE49-F238E27FC236}">
                      <a16:creationId xmlns:a16="http://schemas.microsoft.com/office/drawing/2014/main" id="{D56D4200-C415-4D0C-8B94-0DA71D42863B}"/>
                    </a:ext>
                  </a:extLst>
                </p:cNvPr>
                <p:cNvSpPr>
                  <a:spLocks/>
                </p:cNvSpPr>
                <p:nvPr/>
              </p:nvSpPr>
              <p:spPr bwMode="auto">
                <a:xfrm>
                  <a:off x="3120886" y="4521375"/>
                  <a:ext cx="82550" cy="80963"/>
                </a:xfrm>
                <a:custGeom>
                  <a:avLst/>
                  <a:gdLst>
                    <a:gd name="T0" fmla="*/ 0 w 472"/>
                    <a:gd name="T1" fmla="*/ 79 h 469"/>
                    <a:gd name="T2" fmla="*/ 0 w 472"/>
                    <a:gd name="T3" fmla="*/ 79 h 469"/>
                    <a:gd name="T4" fmla="*/ 78 w 472"/>
                    <a:gd name="T5" fmla="*/ 0 h 469"/>
                    <a:gd name="T6" fmla="*/ 472 w 472"/>
                    <a:gd name="T7" fmla="*/ 390 h 469"/>
                    <a:gd name="T8" fmla="*/ 393 w 472"/>
                    <a:gd name="T9" fmla="*/ 469 h 469"/>
                    <a:gd name="T10" fmla="*/ 0 w 472"/>
                    <a:gd name="T11" fmla="*/ 79 h 469"/>
                  </a:gdLst>
                  <a:ahLst/>
                  <a:cxnLst>
                    <a:cxn ang="0">
                      <a:pos x="T0" y="T1"/>
                    </a:cxn>
                    <a:cxn ang="0">
                      <a:pos x="T2" y="T3"/>
                    </a:cxn>
                    <a:cxn ang="0">
                      <a:pos x="T4" y="T5"/>
                    </a:cxn>
                    <a:cxn ang="0">
                      <a:pos x="T6" y="T7"/>
                    </a:cxn>
                    <a:cxn ang="0">
                      <a:pos x="T8" y="T9"/>
                    </a:cxn>
                    <a:cxn ang="0">
                      <a:pos x="T10" y="T11"/>
                    </a:cxn>
                  </a:cxnLst>
                  <a:rect l="0" t="0" r="r" b="b"/>
                  <a:pathLst>
                    <a:path w="472" h="469">
                      <a:moveTo>
                        <a:pt x="0" y="79"/>
                      </a:moveTo>
                      <a:lnTo>
                        <a:pt x="0" y="79"/>
                      </a:lnTo>
                      <a:lnTo>
                        <a:pt x="78" y="0"/>
                      </a:lnTo>
                      <a:lnTo>
                        <a:pt x="472" y="390"/>
                      </a:lnTo>
                      <a:lnTo>
                        <a:pt x="393" y="469"/>
                      </a:lnTo>
                      <a:lnTo>
                        <a:pt x="0" y="79"/>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12" name="Freeform 44">
                  <a:extLst>
                    <a:ext uri="{FF2B5EF4-FFF2-40B4-BE49-F238E27FC236}">
                      <a16:creationId xmlns:a16="http://schemas.microsoft.com/office/drawing/2014/main" id="{552DC00E-F876-443D-B559-1C1144E32EEB}"/>
                    </a:ext>
                  </a:extLst>
                </p:cNvPr>
                <p:cNvSpPr>
                  <a:spLocks/>
                </p:cNvSpPr>
                <p:nvPr/>
              </p:nvSpPr>
              <p:spPr bwMode="auto">
                <a:xfrm>
                  <a:off x="3070086" y="4567413"/>
                  <a:ext cx="131763" cy="125413"/>
                </a:xfrm>
                <a:custGeom>
                  <a:avLst/>
                  <a:gdLst>
                    <a:gd name="T0" fmla="*/ 494 w 764"/>
                    <a:gd name="T1" fmla="*/ 0 h 724"/>
                    <a:gd name="T2" fmla="*/ 494 w 764"/>
                    <a:gd name="T3" fmla="*/ 0 h 724"/>
                    <a:gd name="T4" fmla="*/ 764 w 764"/>
                    <a:gd name="T5" fmla="*/ 267 h 724"/>
                    <a:gd name="T6" fmla="*/ 310 w 764"/>
                    <a:gd name="T7" fmla="*/ 724 h 724"/>
                    <a:gd name="T8" fmla="*/ 306 w 764"/>
                    <a:gd name="T9" fmla="*/ 723 h 724"/>
                    <a:gd name="T10" fmla="*/ 73 w 764"/>
                    <a:gd name="T11" fmla="*/ 565 h 724"/>
                    <a:gd name="T12" fmla="*/ 0 w 764"/>
                    <a:gd name="T13" fmla="*/ 498 h 724"/>
                    <a:gd name="T14" fmla="*/ 494 w 764"/>
                    <a:gd name="T15" fmla="*/ 0 h 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724">
                      <a:moveTo>
                        <a:pt x="494" y="0"/>
                      </a:moveTo>
                      <a:lnTo>
                        <a:pt x="494" y="0"/>
                      </a:lnTo>
                      <a:lnTo>
                        <a:pt x="764" y="267"/>
                      </a:lnTo>
                      <a:lnTo>
                        <a:pt x="310" y="724"/>
                      </a:lnTo>
                      <a:lnTo>
                        <a:pt x="306" y="723"/>
                      </a:lnTo>
                      <a:cubicBezTo>
                        <a:pt x="224" y="677"/>
                        <a:pt x="146" y="625"/>
                        <a:pt x="73" y="565"/>
                      </a:cubicBezTo>
                      <a:lnTo>
                        <a:pt x="0" y="498"/>
                      </a:lnTo>
                      <a:lnTo>
                        <a:pt x="494" y="0"/>
                      </a:lnTo>
                      <a:close/>
                    </a:path>
                  </a:pathLst>
                </a:custGeom>
                <a:solidFill>
                  <a:srgbClr val="9CE5F7"/>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2113" name="Freeform 45">
                  <a:extLst>
                    <a:ext uri="{FF2B5EF4-FFF2-40B4-BE49-F238E27FC236}">
                      <a16:creationId xmlns:a16="http://schemas.microsoft.com/office/drawing/2014/main" id="{811B37E1-0BD4-4763-96B3-F79684346960}"/>
                    </a:ext>
                  </a:extLst>
                </p:cNvPr>
                <p:cNvSpPr>
                  <a:spLocks/>
                </p:cNvSpPr>
                <p:nvPr/>
              </p:nvSpPr>
              <p:spPr bwMode="auto">
                <a:xfrm>
                  <a:off x="3031986" y="4524550"/>
                  <a:ext cx="123825" cy="130175"/>
                </a:xfrm>
                <a:custGeom>
                  <a:avLst/>
                  <a:gdLst>
                    <a:gd name="T0" fmla="*/ 462 w 716"/>
                    <a:gd name="T1" fmla="*/ 0 h 747"/>
                    <a:gd name="T2" fmla="*/ 462 w 716"/>
                    <a:gd name="T3" fmla="*/ 0 h 747"/>
                    <a:gd name="T4" fmla="*/ 716 w 716"/>
                    <a:gd name="T5" fmla="*/ 252 h 747"/>
                    <a:gd name="T6" fmla="*/ 225 w 716"/>
                    <a:gd name="T7" fmla="*/ 747 h 747"/>
                    <a:gd name="T8" fmla="*/ 209 w 716"/>
                    <a:gd name="T9" fmla="*/ 732 h 747"/>
                    <a:gd name="T10" fmla="*/ 31 w 716"/>
                    <a:gd name="T11" fmla="*/ 516 h 747"/>
                    <a:gd name="T12" fmla="*/ 0 w 716"/>
                    <a:gd name="T13" fmla="*/ 466 h 747"/>
                    <a:gd name="T14" fmla="*/ 462 w 716"/>
                    <a:gd name="T15" fmla="*/ 0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747">
                      <a:moveTo>
                        <a:pt x="462" y="0"/>
                      </a:moveTo>
                      <a:lnTo>
                        <a:pt x="462" y="0"/>
                      </a:lnTo>
                      <a:lnTo>
                        <a:pt x="716" y="252"/>
                      </a:lnTo>
                      <a:lnTo>
                        <a:pt x="225" y="747"/>
                      </a:lnTo>
                      <a:lnTo>
                        <a:pt x="209" y="732"/>
                      </a:lnTo>
                      <a:cubicBezTo>
                        <a:pt x="143" y="666"/>
                        <a:pt x="83" y="593"/>
                        <a:pt x="31" y="516"/>
                      </a:cubicBezTo>
                      <a:lnTo>
                        <a:pt x="0" y="466"/>
                      </a:lnTo>
                      <a:lnTo>
                        <a:pt x="462" y="0"/>
                      </a:lnTo>
                      <a:close/>
                    </a:path>
                  </a:pathLst>
                </a:custGeom>
                <a:solidFill>
                  <a:srgbClr val="00BCE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grpSp>
          <p:grpSp>
            <p:nvGrpSpPr>
              <p:cNvPr id="2082" name="Group 2081">
                <a:extLst>
                  <a:ext uri="{FF2B5EF4-FFF2-40B4-BE49-F238E27FC236}">
                    <a16:creationId xmlns:a16="http://schemas.microsoft.com/office/drawing/2014/main" id="{3E2995DB-70FC-4115-92E7-BD828DFECCB2}"/>
                  </a:ext>
                </a:extLst>
              </p:cNvPr>
              <p:cNvGrpSpPr/>
              <p:nvPr/>
            </p:nvGrpSpPr>
            <p:grpSpPr>
              <a:xfrm>
                <a:off x="2916019" y="4378364"/>
                <a:ext cx="156464" cy="238422"/>
                <a:chOff x="3476407" y="4717840"/>
                <a:chExt cx="311151" cy="474134"/>
              </a:xfrm>
            </p:grpSpPr>
            <p:sp>
              <p:nvSpPr>
                <p:cNvPr id="2083" name="Freeform 23">
                  <a:extLst>
                    <a:ext uri="{FF2B5EF4-FFF2-40B4-BE49-F238E27FC236}">
                      <a16:creationId xmlns:a16="http://schemas.microsoft.com/office/drawing/2014/main" id="{684A412D-59E6-439A-BDD6-392EEEBA326C}"/>
                    </a:ext>
                  </a:extLst>
                </p:cNvPr>
                <p:cNvSpPr>
                  <a:spLocks/>
                </p:cNvSpPr>
                <p:nvPr/>
              </p:nvSpPr>
              <p:spPr bwMode="auto">
                <a:xfrm>
                  <a:off x="3556840" y="4935858"/>
                  <a:ext cx="150284" cy="69851"/>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84" name="Freeform 24">
                  <a:extLst>
                    <a:ext uri="{FF2B5EF4-FFF2-40B4-BE49-F238E27FC236}">
                      <a16:creationId xmlns:a16="http://schemas.microsoft.com/office/drawing/2014/main" id="{71986C89-1F65-4B8B-87B6-E278ECCB0405}"/>
                    </a:ext>
                  </a:extLst>
                </p:cNvPr>
                <p:cNvSpPr>
                  <a:spLocks/>
                </p:cNvSpPr>
                <p:nvPr/>
              </p:nvSpPr>
              <p:spPr bwMode="auto">
                <a:xfrm>
                  <a:off x="3556840" y="4935858"/>
                  <a:ext cx="150284" cy="69851"/>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85" name="Freeform 25">
                  <a:extLst>
                    <a:ext uri="{FF2B5EF4-FFF2-40B4-BE49-F238E27FC236}">
                      <a16:creationId xmlns:a16="http://schemas.microsoft.com/office/drawing/2014/main" id="{CFE2139D-FD23-4E30-968A-A0F18B54D65B}"/>
                    </a:ext>
                  </a:extLst>
                </p:cNvPr>
                <p:cNvSpPr>
                  <a:spLocks/>
                </p:cNvSpPr>
                <p:nvPr/>
              </p:nvSpPr>
              <p:spPr bwMode="auto">
                <a:xfrm>
                  <a:off x="3476407" y="4963373"/>
                  <a:ext cx="311151" cy="167217"/>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70"/>
                        <a:pt x="69" y="0"/>
                        <a:pt x="154" y="0"/>
                      </a:cubicBezTo>
                      <a:lnTo>
                        <a:pt x="1195" y="0"/>
                      </a:lnTo>
                      <a:cubicBezTo>
                        <a:pt x="1281" y="0"/>
                        <a:pt x="1350" y="70"/>
                        <a:pt x="1350" y="156"/>
                      </a:cubicBezTo>
                      <a:lnTo>
                        <a:pt x="1350" y="572"/>
                      </a:lnTo>
                      <a:cubicBezTo>
                        <a:pt x="1350" y="658"/>
                        <a:pt x="1281" y="728"/>
                        <a:pt x="1195" y="728"/>
                      </a:cubicBezTo>
                      <a:lnTo>
                        <a:pt x="154" y="728"/>
                      </a:lnTo>
                      <a:cubicBezTo>
                        <a:pt x="69" y="728"/>
                        <a:pt x="0" y="658"/>
                        <a:pt x="0" y="572"/>
                      </a:cubicBezTo>
                      <a:lnTo>
                        <a:pt x="0" y="156"/>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dirty="0">
                    <a:solidFill>
                      <a:srgbClr val="282828"/>
                    </a:solidFill>
                    <a:latin typeface="Arial" charset="0"/>
                    <a:ea typeface="ＭＳ Ｐゴシック" charset="0"/>
                  </a:endParaRPr>
                </a:p>
              </p:txBody>
            </p:sp>
            <p:sp>
              <p:nvSpPr>
                <p:cNvPr id="2086" name="Freeform 26">
                  <a:extLst>
                    <a:ext uri="{FF2B5EF4-FFF2-40B4-BE49-F238E27FC236}">
                      <a16:creationId xmlns:a16="http://schemas.microsoft.com/office/drawing/2014/main" id="{43C0A330-79ED-40DD-9FDB-9DD941DB43F0}"/>
                    </a:ext>
                  </a:extLst>
                </p:cNvPr>
                <p:cNvSpPr>
                  <a:spLocks/>
                </p:cNvSpPr>
                <p:nvPr/>
              </p:nvSpPr>
              <p:spPr bwMode="auto">
                <a:xfrm>
                  <a:off x="3476407" y="4963373"/>
                  <a:ext cx="311151" cy="167217"/>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69"/>
                        <a:pt x="69" y="0"/>
                        <a:pt x="154" y="0"/>
                      </a:cubicBezTo>
                      <a:lnTo>
                        <a:pt x="1195" y="0"/>
                      </a:lnTo>
                      <a:cubicBezTo>
                        <a:pt x="1281" y="0"/>
                        <a:pt x="1350" y="69"/>
                        <a:pt x="1350" y="156"/>
                      </a:cubicBezTo>
                      <a:lnTo>
                        <a:pt x="1350" y="572"/>
                      </a:lnTo>
                      <a:cubicBezTo>
                        <a:pt x="1350" y="658"/>
                        <a:pt x="1281" y="728"/>
                        <a:pt x="1195" y="728"/>
                      </a:cubicBezTo>
                      <a:lnTo>
                        <a:pt x="154" y="728"/>
                      </a:lnTo>
                      <a:cubicBezTo>
                        <a:pt x="69" y="728"/>
                        <a:pt x="0" y="658"/>
                        <a:pt x="0" y="572"/>
                      </a:cubicBezTo>
                      <a:lnTo>
                        <a:pt x="0" y="156"/>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87" name="Freeform 27">
                  <a:extLst>
                    <a:ext uri="{FF2B5EF4-FFF2-40B4-BE49-F238E27FC236}">
                      <a16:creationId xmlns:a16="http://schemas.microsoft.com/office/drawing/2014/main" id="{A538DC4F-56CF-4DFD-9539-726713DE1379}"/>
                    </a:ext>
                  </a:extLst>
                </p:cNvPr>
                <p:cNvSpPr>
                  <a:spLocks/>
                </p:cNvSpPr>
                <p:nvPr/>
              </p:nvSpPr>
              <p:spPr bwMode="auto">
                <a:xfrm>
                  <a:off x="3512391" y="4997240"/>
                  <a:ext cx="241300" cy="162984"/>
                </a:xfrm>
                <a:custGeom>
                  <a:avLst/>
                  <a:gdLst>
                    <a:gd name="T0" fmla="*/ 0 w 1048"/>
                    <a:gd name="T1" fmla="*/ 82 h 705"/>
                    <a:gd name="T2" fmla="*/ 0 w 1048"/>
                    <a:gd name="T3" fmla="*/ 82 h 705"/>
                    <a:gd name="T4" fmla="*/ 81 w 1048"/>
                    <a:gd name="T5" fmla="*/ 0 h 705"/>
                    <a:gd name="T6" fmla="*/ 967 w 1048"/>
                    <a:gd name="T7" fmla="*/ 0 h 705"/>
                    <a:gd name="T8" fmla="*/ 1048 w 1048"/>
                    <a:gd name="T9" fmla="*/ 82 h 705"/>
                    <a:gd name="T10" fmla="*/ 1048 w 1048"/>
                    <a:gd name="T11" fmla="*/ 624 h 705"/>
                    <a:gd name="T12" fmla="*/ 967 w 1048"/>
                    <a:gd name="T13" fmla="*/ 705 h 705"/>
                    <a:gd name="T14" fmla="*/ 81 w 1048"/>
                    <a:gd name="T15" fmla="*/ 705 h 705"/>
                    <a:gd name="T16" fmla="*/ 0 w 1048"/>
                    <a:gd name="T17" fmla="*/ 624 h 705"/>
                    <a:gd name="T18" fmla="*/ 0 w 1048"/>
                    <a:gd name="T19"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705">
                      <a:moveTo>
                        <a:pt x="0" y="82"/>
                      </a:moveTo>
                      <a:lnTo>
                        <a:pt x="0" y="82"/>
                      </a:lnTo>
                      <a:cubicBezTo>
                        <a:pt x="0" y="37"/>
                        <a:pt x="36" y="0"/>
                        <a:pt x="81" y="0"/>
                      </a:cubicBezTo>
                      <a:lnTo>
                        <a:pt x="967" y="0"/>
                      </a:lnTo>
                      <a:cubicBezTo>
                        <a:pt x="1011" y="0"/>
                        <a:pt x="1048" y="37"/>
                        <a:pt x="1048" y="82"/>
                      </a:cubicBezTo>
                      <a:lnTo>
                        <a:pt x="1048" y="624"/>
                      </a:lnTo>
                      <a:cubicBezTo>
                        <a:pt x="1048" y="668"/>
                        <a:pt x="1011" y="705"/>
                        <a:pt x="967" y="705"/>
                      </a:cubicBezTo>
                      <a:lnTo>
                        <a:pt x="81" y="705"/>
                      </a:lnTo>
                      <a:cubicBezTo>
                        <a:pt x="36" y="705"/>
                        <a:pt x="0" y="668"/>
                        <a:pt x="0" y="624"/>
                      </a:cubicBezTo>
                      <a:lnTo>
                        <a:pt x="0" y="82"/>
                      </a:lnTo>
                      <a:close/>
                    </a:path>
                  </a:pathLst>
                </a:custGeom>
                <a:solidFill>
                  <a:srgbClr val="9CE5F7"/>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88" name="Freeform 28">
                  <a:extLst>
                    <a:ext uri="{FF2B5EF4-FFF2-40B4-BE49-F238E27FC236}">
                      <a16:creationId xmlns:a16="http://schemas.microsoft.com/office/drawing/2014/main" id="{8BD28E93-1467-4B4D-B260-59D6BE932668}"/>
                    </a:ext>
                  </a:extLst>
                </p:cNvPr>
                <p:cNvSpPr>
                  <a:spLocks/>
                </p:cNvSpPr>
                <p:nvPr/>
              </p:nvSpPr>
              <p:spPr bwMode="auto">
                <a:xfrm>
                  <a:off x="3607640" y="5056507"/>
                  <a:ext cx="44451" cy="44451"/>
                </a:xfrm>
                <a:custGeom>
                  <a:avLst/>
                  <a:gdLst>
                    <a:gd name="T0" fmla="*/ 0 w 186"/>
                    <a:gd name="T1" fmla="*/ 94 h 188"/>
                    <a:gd name="T2" fmla="*/ 0 w 186"/>
                    <a:gd name="T3" fmla="*/ 94 h 188"/>
                    <a:gd name="T4" fmla="*/ 93 w 186"/>
                    <a:gd name="T5" fmla="*/ 0 h 188"/>
                    <a:gd name="T6" fmla="*/ 186 w 186"/>
                    <a:gd name="T7" fmla="*/ 94 h 188"/>
                    <a:gd name="T8" fmla="*/ 93 w 186"/>
                    <a:gd name="T9" fmla="*/ 188 h 188"/>
                    <a:gd name="T10" fmla="*/ 0 w 186"/>
                    <a:gd name="T11" fmla="*/ 94 h 188"/>
                    <a:gd name="T12" fmla="*/ 0 w 186"/>
                    <a:gd name="T13" fmla="*/ 94 h 188"/>
                  </a:gdLst>
                  <a:ahLst/>
                  <a:cxnLst>
                    <a:cxn ang="0">
                      <a:pos x="T0" y="T1"/>
                    </a:cxn>
                    <a:cxn ang="0">
                      <a:pos x="T2" y="T3"/>
                    </a:cxn>
                    <a:cxn ang="0">
                      <a:pos x="T4" y="T5"/>
                    </a:cxn>
                    <a:cxn ang="0">
                      <a:pos x="T6" y="T7"/>
                    </a:cxn>
                    <a:cxn ang="0">
                      <a:pos x="T8" y="T9"/>
                    </a:cxn>
                    <a:cxn ang="0">
                      <a:pos x="T10" y="T11"/>
                    </a:cxn>
                    <a:cxn ang="0">
                      <a:pos x="T12" y="T13"/>
                    </a:cxn>
                  </a:cxnLst>
                  <a:rect l="0" t="0" r="r" b="b"/>
                  <a:pathLst>
                    <a:path w="186" h="188">
                      <a:moveTo>
                        <a:pt x="0" y="94"/>
                      </a:moveTo>
                      <a:lnTo>
                        <a:pt x="0" y="94"/>
                      </a:lnTo>
                      <a:cubicBezTo>
                        <a:pt x="0" y="42"/>
                        <a:pt x="42" y="0"/>
                        <a:pt x="93" y="0"/>
                      </a:cubicBezTo>
                      <a:cubicBezTo>
                        <a:pt x="145" y="0"/>
                        <a:pt x="186" y="42"/>
                        <a:pt x="186" y="94"/>
                      </a:cubicBezTo>
                      <a:cubicBezTo>
                        <a:pt x="186" y="146"/>
                        <a:pt x="145" y="188"/>
                        <a:pt x="93" y="188"/>
                      </a:cubicBezTo>
                      <a:cubicBezTo>
                        <a:pt x="42" y="188"/>
                        <a:pt x="0" y="146"/>
                        <a:pt x="0" y="94"/>
                      </a:cubicBezTo>
                      <a:lnTo>
                        <a:pt x="0" y="94"/>
                      </a:lnTo>
                      <a:close/>
                    </a:path>
                  </a:pathLst>
                </a:custGeom>
                <a:solidFill>
                  <a:srgbClr val="00BCE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89" name="Freeform 29">
                  <a:extLst>
                    <a:ext uri="{FF2B5EF4-FFF2-40B4-BE49-F238E27FC236}">
                      <a16:creationId xmlns:a16="http://schemas.microsoft.com/office/drawing/2014/main" id="{276AE119-A070-4917-9755-83FB6D3A8E82}"/>
                    </a:ext>
                  </a:extLst>
                </p:cNvPr>
                <p:cNvSpPr>
                  <a:spLocks/>
                </p:cNvSpPr>
                <p:nvPr/>
              </p:nvSpPr>
              <p:spPr bwMode="auto">
                <a:xfrm>
                  <a:off x="3512391" y="5170807"/>
                  <a:ext cx="241300" cy="21167"/>
                </a:xfrm>
                <a:custGeom>
                  <a:avLst/>
                  <a:gdLst>
                    <a:gd name="T0" fmla="*/ 0 w 1048"/>
                    <a:gd name="T1" fmla="*/ 47 h 94"/>
                    <a:gd name="T2" fmla="*/ 0 w 1048"/>
                    <a:gd name="T3" fmla="*/ 47 h 94"/>
                    <a:gd name="T4" fmla="*/ 47 w 1048"/>
                    <a:gd name="T5" fmla="*/ 0 h 94"/>
                    <a:gd name="T6" fmla="*/ 1001 w 1048"/>
                    <a:gd name="T7" fmla="*/ 0 h 94"/>
                    <a:gd name="T8" fmla="*/ 1048 w 1048"/>
                    <a:gd name="T9" fmla="*/ 47 h 94"/>
                    <a:gd name="T10" fmla="*/ 1048 w 1048"/>
                    <a:gd name="T11" fmla="*/ 47 h 94"/>
                    <a:gd name="T12" fmla="*/ 1001 w 1048"/>
                    <a:gd name="T13" fmla="*/ 94 h 94"/>
                    <a:gd name="T14" fmla="*/ 47 w 1048"/>
                    <a:gd name="T15" fmla="*/ 94 h 94"/>
                    <a:gd name="T16" fmla="*/ 0 w 1048"/>
                    <a:gd name="T17" fmla="*/ 47 h 94"/>
                    <a:gd name="T18" fmla="*/ 0 w 1048"/>
                    <a:gd name="T1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94">
                      <a:moveTo>
                        <a:pt x="0" y="47"/>
                      </a:moveTo>
                      <a:lnTo>
                        <a:pt x="0" y="47"/>
                      </a:lnTo>
                      <a:cubicBezTo>
                        <a:pt x="0" y="21"/>
                        <a:pt x="21" y="0"/>
                        <a:pt x="47" y="0"/>
                      </a:cubicBezTo>
                      <a:lnTo>
                        <a:pt x="1001" y="0"/>
                      </a:lnTo>
                      <a:cubicBezTo>
                        <a:pt x="1027" y="0"/>
                        <a:pt x="1048" y="21"/>
                        <a:pt x="1048" y="47"/>
                      </a:cubicBezTo>
                      <a:lnTo>
                        <a:pt x="1048" y="47"/>
                      </a:lnTo>
                      <a:cubicBezTo>
                        <a:pt x="1048" y="73"/>
                        <a:pt x="1027" y="94"/>
                        <a:pt x="1001" y="94"/>
                      </a:cubicBezTo>
                      <a:lnTo>
                        <a:pt x="47" y="94"/>
                      </a:lnTo>
                      <a:cubicBezTo>
                        <a:pt x="21" y="94"/>
                        <a:pt x="0" y="73"/>
                        <a:pt x="0" y="47"/>
                      </a:cubicBezTo>
                      <a:lnTo>
                        <a:pt x="0" y="47"/>
                      </a:lnTo>
                      <a:close/>
                    </a:path>
                  </a:pathLst>
                </a:custGeom>
                <a:solidFill>
                  <a:srgbClr val="00BCE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90" name="Freeform 30">
                  <a:extLst>
                    <a:ext uri="{FF2B5EF4-FFF2-40B4-BE49-F238E27FC236}">
                      <a16:creationId xmlns:a16="http://schemas.microsoft.com/office/drawing/2014/main" id="{FED1FD15-72FC-46EF-992B-1702E05966D6}"/>
                    </a:ext>
                  </a:extLst>
                </p:cNvPr>
                <p:cNvSpPr>
                  <a:spLocks/>
                </p:cNvSpPr>
                <p:nvPr/>
              </p:nvSpPr>
              <p:spPr bwMode="auto">
                <a:xfrm>
                  <a:off x="3535673" y="4717840"/>
                  <a:ext cx="192617" cy="196851"/>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91" name="Freeform 31">
                  <a:extLst>
                    <a:ext uri="{FF2B5EF4-FFF2-40B4-BE49-F238E27FC236}">
                      <a16:creationId xmlns:a16="http://schemas.microsoft.com/office/drawing/2014/main" id="{919CF4C4-9735-4099-A18A-836E488A98AC}"/>
                    </a:ext>
                  </a:extLst>
                </p:cNvPr>
                <p:cNvSpPr>
                  <a:spLocks/>
                </p:cNvSpPr>
                <p:nvPr/>
              </p:nvSpPr>
              <p:spPr bwMode="auto">
                <a:xfrm>
                  <a:off x="3535673" y="4717840"/>
                  <a:ext cx="192617" cy="196851"/>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92" name="Freeform 32">
                  <a:extLst>
                    <a:ext uri="{FF2B5EF4-FFF2-40B4-BE49-F238E27FC236}">
                      <a16:creationId xmlns:a16="http://schemas.microsoft.com/office/drawing/2014/main" id="{DEED4B3D-B76E-4BA3-B73B-7AE929A52E0F}"/>
                    </a:ext>
                  </a:extLst>
                </p:cNvPr>
                <p:cNvSpPr>
                  <a:spLocks/>
                </p:cNvSpPr>
                <p:nvPr/>
              </p:nvSpPr>
              <p:spPr bwMode="auto">
                <a:xfrm>
                  <a:off x="3556840" y="4766524"/>
                  <a:ext cx="150284" cy="152400"/>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dirty="0">
                    <a:solidFill>
                      <a:srgbClr val="282828"/>
                    </a:solidFill>
                    <a:latin typeface="Arial" charset="0"/>
                    <a:ea typeface="ＭＳ Ｐゴシック" charset="0"/>
                  </a:endParaRPr>
                </a:p>
              </p:txBody>
            </p:sp>
            <p:sp>
              <p:nvSpPr>
                <p:cNvPr id="2093" name="Freeform 33">
                  <a:extLst>
                    <a:ext uri="{FF2B5EF4-FFF2-40B4-BE49-F238E27FC236}">
                      <a16:creationId xmlns:a16="http://schemas.microsoft.com/office/drawing/2014/main" id="{F9DB0F03-F7DD-4B20-BF3A-C6DD53E694F7}"/>
                    </a:ext>
                  </a:extLst>
                </p:cNvPr>
                <p:cNvSpPr>
                  <a:spLocks/>
                </p:cNvSpPr>
                <p:nvPr/>
              </p:nvSpPr>
              <p:spPr bwMode="auto">
                <a:xfrm>
                  <a:off x="3556840" y="4766524"/>
                  <a:ext cx="150284" cy="152400"/>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94" name="Freeform 34">
                  <a:extLst>
                    <a:ext uri="{FF2B5EF4-FFF2-40B4-BE49-F238E27FC236}">
                      <a16:creationId xmlns:a16="http://schemas.microsoft.com/office/drawing/2014/main" id="{7393F237-2128-4451-A9AA-C7C6BAEFFD93}"/>
                    </a:ext>
                  </a:extLst>
                </p:cNvPr>
                <p:cNvSpPr>
                  <a:spLocks/>
                </p:cNvSpPr>
                <p:nvPr/>
              </p:nvSpPr>
              <p:spPr bwMode="auto">
                <a:xfrm>
                  <a:off x="3550491" y="4749591"/>
                  <a:ext cx="110067" cy="114300"/>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095" name="Freeform 35">
                  <a:extLst>
                    <a:ext uri="{FF2B5EF4-FFF2-40B4-BE49-F238E27FC236}">
                      <a16:creationId xmlns:a16="http://schemas.microsoft.com/office/drawing/2014/main" id="{49B339F9-7402-4B75-B38B-CB470B80EB34}"/>
                    </a:ext>
                  </a:extLst>
                </p:cNvPr>
                <p:cNvSpPr>
                  <a:spLocks/>
                </p:cNvSpPr>
                <p:nvPr/>
              </p:nvSpPr>
              <p:spPr bwMode="auto">
                <a:xfrm>
                  <a:off x="3550491" y="4749591"/>
                  <a:ext cx="110067" cy="114300"/>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grpSp>
        </p:grpSp>
      </p:grpSp>
      <p:sp>
        <p:nvSpPr>
          <p:cNvPr id="2114" name="Rectangle 2113"/>
          <p:cNvSpPr/>
          <p:nvPr/>
        </p:nvSpPr>
        <p:spPr>
          <a:xfrm>
            <a:off x="1384782" y="5617936"/>
            <a:ext cx="2955921" cy="707694"/>
          </a:xfrm>
          <a:prstGeom prst="rect">
            <a:avLst/>
          </a:prstGeom>
        </p:spPr>
        <p:txBody>
          <a:bodyPr wrap="square">
            <a:spAutoFit/>
          </a:bodyPr>
          <a:lstStyle/>
          <a:p>
            <a:pPr defTabSz="609585" fontAlgn="base">
              <a:spcBef>
                <a:spcPct val="0"/>
              </a:spcBef>
              <a:spcAft>
                <a:spcPct val="0"/>
              </a:spcAft>
              <a:defRPr/>
            </a:pPr>
            <a:r>
              <a:rPr lang="en-US" sz="1333" dirty="0">
                <a:solidFill>
                  <a:schemeClr val="bg1"/>
                </a:solidFill>
                <a:latin typeface="CiscoSansTT ExtraLight"/>
                <a:ea typeface="ＭＳ Ｐゴシック" charset="0"/>
              </a:rPr>
              <a:t>By 2020, 2/3</a:t>
            </a:r>
            <a:r>
              <a:rPr lang="en-US" sz="1333" baseline="30000" dirty="0">
                <a:solidFill>
                  <a:schemeClr val="bg1"/>
                </a:solidFill>
                <a:latin typeface="CiscoSansTT ExtraLight"/>
                <a:ea typeface="ＭＳ Ｐゴシック" charset="0"/>
              </a:rPr>
              <a:t>rds</a:t>
            </a:r>
            <a:r>
              <a:rPr lang="en-US" sz="1333" dirty="0">
                <a:solidFill>
                  <a:schemeClr val="bg1"/>
                </a:solidFill>
                <a:latin typeface="CiscoSansTT ExtraLight"/>
                <a:ea typeface="ＭＳ Ｐゴシック" charset="0"/>
              </a:rPr>
              <a:t> of all IP traffic will come from wireless and mobile devices</a:t>
            </a:r>
          </a:p>
        </p:txBody>
      </p:sp>
      <p:sp>
        <p:nvSpPr>
          <p:cNvPr id="2115" name="Rectangle 2114"/>
          <p:cNvSpPr/>
          <p:nvPr/>
        </p:nvSpPr>
        <p:spPr>
          <a:xfrm>
            <a:off x="1280037" y="2517684"/>
            <a:ext cx="2665895" cy="502573"/>
          </a:xfrm>
          <a:prstGeom prst="rect">
            <a:avLst/>
          </a:prstGeom>
        </p:spPr>
        <p:txBody>
          <a:bodyPr wrap="square">
            <a:spAutoFit/>
          </a:bodyPr>
          <a:lstStyle/>
          <a:p>
            <a:pPr defTabSz="609585" fontAlgn="base">
              <a:spcBef>
                <a:spcPct val="0"/>
              </a:spcBef>
              <a:spcAft>
                <a:spcPct val="0"/>
              </a:spcAft>
              <a:defRPr/>
            </a:pPr>
            <a:r>
              <a:rPr lang="en-US" sz="1333" dirty="0">
                <a:solidFill>
                  <a:schemeClr val="bg1"/>
                </a:solidFill>
                <a:latin typeface="CiscoSansTT ExtraLight"/>
                <a:ea typeface="ＭＳ Ｐゴシック" charset="0"/>
              </a:rPr>
              <a:t>Over 20B connected “things" will be in use by 2020</a:t>
            </a:r>
          </a:p>
        </p:txBody>
      </p:sp>
      <p:sp>
        <p:nvSpPr>
          <p:cNvPr id="2116" name="Rectangle 2115"/>
          <p:cNvSpPr/>
          <p:nvPr/>
        </p:nvSpPr>
        <p:spPr>
          <a:xfrm>
            <a:off x="8142965" y="2516259"/>
            <a:ext cx="2827023" cy="707694"/>
          </a:xfrm>
          <a:prstGeom prst="rect">
            <a:avLst/>
          </a:prstGeom>
        </p:spPr>
        <p:txBody>
          <a:bodyPr wrap="square">
            <a:spAutoFit/>
          </a:bodyPr>
          <a:lstStyle/>
          <a:p>
            <a:pPr algn="r" defTabSz="609585" fontAlgn="base">
              <a:spcBef>
                <a:spcPct val="0"/>
              </a:spcBef>
              <a:spcAft>
                <a:spcPct val="0"/>
              </a:spcAft>
            </a:pPr>
            <a:r>
              <a:rPr lang="en-US" sz="1333" dirty="0">
                <a:solidFill>
                  <a:schemeClr val="bg1"/>
                </a:solidFill>
                <a:latin typeface="CiscoSansTT ExtraLight"/>
                <a:ea typeface="ＭＳ Ｐゴシック" charset="0"/>
              </a:rPr>
              <a:t>Companies experienced a 27.4% average increase in security breaches in 2019</a:t>
            </a:r>
          </a:p>
        </p:txBody>
      </p:sp>
      <p:sp>
        <p:nvSpPr>
          <p:cNvPr id="2117" name="Rectangle: Rounded Corners 975">
            <a:extLst>
              <a:ext uri="{FF2B5EF4-FFF2-40B4-BE49-F238E27FC236}">
                <a16:creationId xmlns:a16="http://schemas.microsoft.com/office/drawing/2014/main" id="{F7B58DAD-4525-4C6F-BB3D-4D5EB35E69D8}"/>
              </a:ext>
            </a:extLst>
          </p:cNvPr>
          <p:cNvSpPr/>
          <p:nvPr/>
        </p:nvSpPr>
        <p:spPr>
          <a:xfrm>
            <a:off x="4925076" y="3467947"/>
            <a:ext cx="2320011" cy="1152084"/>
          </a:xfrm>
          <a:prstGeom prst="roundRect">
            <a:avLst>
              <a:gd name="adj" fmla="val 9707"/>
            </a:avLst>
          </a:prstGeom>
          <a:solidFill>
            <a:srgbClr val="FFFFFF">
              <a:alpha val="90000"/>
            </a:srgbClr>
          </a:solidFill>
          <a:ln w="12700" cap="rnd" cmpd="sng" algn="ctr">
            <a:solidFill>
              <a:srgbClr val="FBAB18"/>
            </a:solidFill>
            <a:prstDash val="sysDash"/>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118" name="Group 2117">
            <a:extLst>
              <a:ext uri="{FF2B5EF4-FFF2-40B4-BE49-F238E27FC236}">
                <a16:creationId xmlns:a16="http://schemas.microsoft.com/office/drawing/2014/main" id="{23963084-6C66-4E94-950A-C5B2C93280A6}"/>
              </a:ext>
            </a:extLst>
          </p:cNvPr>
          <p:cNvGrpSpPr/>
          <p:nvPr/>
        </p:nvGrpSpPr>
        <p:grpSpPr>
          <a:xfrm>
            <a:off x="5852674" y="3093305"/>
            <a:ext cx="486657" cy="486657"/>
            <a:chOff x="1817606" y="2379531"/>
            <a:chExt cx="594360" cy="594360"/>
          </a:xfrm>
        </p:grpSpPr>
        <p:sp>
          <p:nvSpPr>
            <p:cNvPr id="2119" name="Freeform 5">
              <a:extLst>
                <a:ext uri="{FF2B5EF4-FFF2-40B4-BE49-F238E27FC236}">
                  <a16:creationId xmlns:a16="http://schemas.microsoft.com/office/drawing/2014/main" id="{559F1A10-FEF6-4517-B243-539C75046125}"/>
                </a:ext>
              </a:extLst>
            </p:cNvPr>
            <p:cNvSpPr>
              <a:spLocks/>
            </p:cNvSpPr>
            <p:nvPr/>
          </p:nvSpPr>
          <p:spPr bwMode="auto">
            <a:xfrm>
              <a:off x="1817606" y="2379531"/>
              <a:ext cx="594360" cy="594360"/>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2120" name="Group 157">
              <a:extLst>
                <a:ext uri="{FF2B5EF4-FFF2-40B4-BE49-F238E27FC236}">
                  <a16:creationId xmlns:a16="http://schemas.microsoft.com/office/drawing/2014/main" id="{ADAD5978-8D1A-4CFB-B74C-48CED821EB2F}"/>
                </a:ext>
              </a:extLst>
            </p:cNvPr>
            <p:cNvGrpSpPr>
              <a:grpSpLocks noChangeAspect="1"/>
            </p:cNvGrpSpPr>
            <p:nvPr/>
          </p:nvGrpSpPr>
          <p:grpSpPr>
            <a:xfrm>
              <a:off x="1928007" y="2538225"/>
              <a:ext cx="373559" cy="276972"/>
              <a:chOff x="13636625" y="1373188"/>
              <a:chExt cx="1330325" cy="825500"/>
            </a:xfrm>
            <a:solidFill>
              <a:srgbClr val="FFFFFF"/>
            </a:solidFill>
          </p:grpSpPr>
          <p:sp>
            <p:nvSpPr>
              <p:cNvPr id="2121" name="Rectangle 17">
                <a:extLst>
                  <a:ext uri="{FF2B5EF4-FFF2-40B4-BE49-F238E27FC236}">
                    <a16:creationId xmlns:a16="http://schemas.microsoft.com/office/drawing/2014/main" id="{61EF2EEB-9DFA-427E-BF94-5D1223B56E97}"/>
                  </a:ext>
                </a:extLst>
              </p:cNvPr>
              <p:cNvSpPr>
                <a:spLocks noChangeArrowheads="1"/>
              </p:cNvSpPr>
              <p:nvPr/>
            </p:nvSpPr>
            <p:spPr bwMode="auto">
              <a:xfrm>
                <a:off x="1363662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2" name="Rectangle 18">
                <a:extLst>
                  <a:ext uri="{FF2B5EF4-FFF2-40B4-BE49-F238E27FC236}">
                    <a16:creationId xmlns:a16="http://schemas.microsoft.com/office/drawing/2014/main" id="{531EEBBF-C647-41C7-B0D9-AA01C903BE8A}"/>
                  </a:ext>
                </a:extLst>
              </p:cNvPr>
              <p:cNvSpPr>
                <a:spLocks noChangeArrowheads="1"/>
              </p:cNvSpPr>
              <p:nvPr/>
            </p:nvSpPr>
            <p:spPr bwMode="auto">
              <a:xfrm>
                <a:off x="1410017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3" name="Rectangle 19">
                <a:extLst>
                  <a:ext uri="{FF2B5EF4-FFF2-40B4-BE49-F238E27FC236}">
                    <a16:creationId xmlns:a16="http://schemas.microsoft.com/office/drawing/2014/main" id="{0BC2E976-B9F4-4717-AF3C-72594FC76E84}"/>
                  </a:ext>
                </a:extLst>
              </p:cNvPr>
              <p:cNvSpPr>
                <a:spLocks noChangeArrowheads="1"/>
              </p:cNvSpPr>
              <p:nvPr/>
            </p:nvSpPr>
            <p:spPr bwMode="auto">
              <a:xfrm>
                <a:off x="14560550"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4" name="Rectangle 20">
                <a:extLst>
                  <a:ext uri="{FF2B5EF4-FFF2-40B4-BE49-F238E27FC236}">
                    <a16:creationId xmlns:a16="http://schemas.microsoft.com/office/drawing/2014/main" id="{189C6A2A-A6A3-4A66-9A14-F2BC0A49EF12}"/>
                  </a:ext>
                </a:extLst>
              </p:cNvPr>
              <p:cNvSpPr>
                <a:spLocks noChangeArrowheads="1"/>
              </p:cNvSpPr>
              <p:nvPr/>
            </p:nvSpPr>
            <p:spPr bwMode="auto">
              <a:xfrm>
                <a:off x="13868400"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5" name="Rectangle 21">
                <a:extLst>
                  <a:ext uri="{FF2B5EF4-FFF2-40B4-BE49-F238E27FC236}">
                    <a16:creationId xmlns:a16="http://schemas.microsoft.com/office/drawing/2014/main" id="{3FAF4224-D42B-4965-847F-28F6C7BBABDA}"/>
                  </a:ext>
                </a:extLst>
              </p:cNvPr>
              <p:cNvSpPr>
                <a:spLocks noChangeArrowheads="1"/>
              </p:cNvSpPr>
              <p:nvPr/>
            </p:nvSpPr>
            <p:spPr bwMode="auto">
              <a:xfrm>
                <a:off x="14328775"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6" name="Rectangle 22">
                <a:extLst>
                  <a:ext uri="{FF2B5EF4-FFF2-40B4-BE49-F238E27FC236}">
                    <a16:creationId xmlns:a16="http://schemas.microsoft.com/office/drawing/2014/main" id="{0DCC2947-4498-4EF0-B88A-F190D6B9BC09}"/>
                  </a:ext>
                </a:extLst>
              </p:cNvPr>
              <p:cNvSpPr>
                <a:spLocks noChangeArrowheads="1"/>
              </p:cNvSpPr>
              <p:nvPr/>
            </p:nvSpPr>
            <p:spPr bwMode="auto">
              <a:xfrm>
                <a:off x="136366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7" name="Rectangle 23">
                <a:extLst>
                  <a:ext uri="{FF2B5EF4-FFF2-40B4-BE49-F238E27FC236}">
                    <a16:creationId xmlns:a16="http://schemas.microsoft.com/office/drawing/2014/main" id="{1B752912-E557-4A6F-A9F5-AB665B949646}"/>
                  </a:ext>
                </a:extLst>
              </p:cNvPr>
              <p:cNvSpPr>
                <a:spLocks noChangeArrowheads="1"/>
              </p:cNvSpPr>
              <p:nvPr/>
            </p:nvSpPr>
            <p:spPr bwMode="auto">
              <a:xfrm>
                <a:off x="147923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8" name="Rectangle 24">
                <a:extLst>
                  <a:ext uri="{FF2B5EF4-FFF2-40B4-BE49-F238E27FC236}">
                    <a16:creationId xmlns:a16="http://schemas.microsoft.com/office/drawing/2014/main" id="{FD7A4A38-CB85-4D32-8870-C6EABCE65F6D}"/>
                  </a:ext>
                </a:extLst>
              </p:cNvPr>
              <p:cNvSpPr>
                <a:spLocks noChangeArrowheads="1"/>
              </p:cNvSpPr>
              <p:nvPr/>
            </p:nvSpPr>
            <p:spPr bwMode="auto">
              <a:xfrm>
                <a:off x="1363662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29" name="Rectangle 25">
                <a:extLst>
                  <a:ext uri="{FF2B5EF4-FFF2-40B4-BE49-F238E27FC236}">
                    <a16:creationId xmlns:a16="http://schemas.microsoft.com/office/drawing/2014/main" id="{DD28A06D-6F2B-493F-8291-DA1AA01E57B3}"/>
                  </a:ext>
                </a:extLst>
              </p:cNvPr>
              <p:cNvSpPr>
                <a:spLocks noChangeArrowheads="1"/>
              </p:cNvSpPr>
              <p:nvPr/>
            </p:nvSpPr>
            <p:spPr bwMode="auto">
              <a:xfrm>
                <a:off x="1410017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0" name="Rectangle 26">
                <a:extLst>
                  <a:ext uri="{FF2B5EF4-FFF2-40B4-BE49-F238E27FC236}">
                    <a16:creationId xmlns:a16="http://schemas.microsoft.com/office/drawing/2014/main" id="{8166B773-FA57-4117-BE97-B468ACC94C63}"/>
                  </a:ext>
                </a:extLst>
              </p:cNvPr>
              <p:cNvSpPr>
                <a:spLocks noChangeArrowheads="1"/>
              </p:cNvSpPr>
              <p:nvPr/>
            </p:nvSpPr>
            <p:spPr bwMode="auto">
              <a:xfrm>
                <a:off x="14560550"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1" name="Rectangle 27">
                <a:extLst>
                  <a:ext uri="{FF2B5EF4-FFF2-40B4-BE49-F238E27FC236}">
                    <a16:creationId xmlns:a16="http://schemas.microsoft.com/office/drawing/2014/main" id="{F0A059E8-E82F-40FE-9BD6-DFC0C4796CB9}"/>
                  </a:ext>
                </a:extLst>
              </p:cNvPr>
              <p:cNvSpPr>
                <a:spLocks noChangeArrowheads="1"/>
              </p:cNvSpPr>
              <p:nvPr/>
            </p:nvSpPr>
            <p:spPr bwMode="auto">
              <a:xfrm>
                <a:off x="13868400"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2" name="Rectangle 28">
                <a:extLst>
                  <a:ext uri="{FF2B5EF4-FFF2-40B4-BE49-F238E27FC236}">
                    <a16:creationId xmlns:a16="http://schemas.microsoft.com/office/drawing/2014/main" id="{19C97E98-8B7E-44CB-83EA-F4879B231C79}"/>
                  </a:ext>
                </a:extLst>
              </p:cNvPr>
              <p:cNvSpPr>
                <a:spLocks noChangeArrowheads="1"/>
              </p:cNvSpPr>
              <p:nvPr/>
            </p:nvSpPr>
            <p:spPr bwMode="auto">
              <a:xfrm>
                <a:off x="14328775"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3" name="Rectangle 29">
                <a:extLst>
                  <a:ext uri="{FF2B5EF4-FFF2-40B4-BE49-F238E27FC236}">
                    <a16:creationId xmlns:a16="http://schemas.microsoft.com/office/drawing/2014/main" id="{4CE1FE7E-5E79-416D-B7A8-028D7DC3E2AC}"/>
                  </a:ext>
                </a:extLst>
              </p:cNvPr>
              <p:cNvSpPr>
                <a:spLocks noChangeArrowheads="1"/>
              </p:cNvSpPr>
              <p:nvPr/>
            </p:nvSpPr>
            <p:spPr bwMode="auto">
              <a:xfrm>
                <a:off x="136366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4" name="Rectangle 30">
                <a:extLst>
                  <a:ext uri="{FF2B5EF4-FFF2-40B4-BE49-F238E27FC236}">
                    <a16:creationId xmlns:a16="http://schemas.microsoft.com/office/drawing/2014/main" id="{34DE22A7-EDF3-477A-9756-9DD9A43201A7}"/>
                  </a:ext>
                </a:extLst>
              </p:cNvPr>
              <p:cNvSpPr>
                <a:spLocks noChangeArrowheads="1"/>
              </p:cNvSpPr>
              <p:nvPr/>
            </p:nvSpPr>
            <p:spPr bwMode="auto">
              <a:xfrm>
                <a:off x="147923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5" name="Rectangle 31">
                <a:extLst>
                  <a:ext uri="{FF2B5EF4-FFF2-40B4-BE49-F238E27FC236}">
                    <a16:creationId xmlns:a16="http://schemas.microsoft.com/office/drawing/2014/main" id="{1223365C-5CC8-4252-B2FC-876132902DB6}"/>
                  </a:ext>
                </a:extLst>
              </p:cNvPr>
              <p:cNvSpPr>
                <a:spLocks noChangeArrowheads="1"/>
              </p:cNvSpPr>
              <p:nvPr/>
            </p:nvSpPr>
            <p:spPr bwMode="auto">
              <a:xfrm>
                <a:off x="1363662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6" name="Rectangle 32">
                <a:extLst>
                  <a:ext uri="{FF2B5EF4-FFF2-40B4-BE49-F238E27FC236}">
                    <a16:creationId xmlns:a16="http://schemas.microsoft.com/office/drawing/2014/main" id="{A18926D3-873C-4606-AD56-CC79086CC9CC}"/>
                  </a:ext>
                </a:extLst>
              </p:cNvPr>
              <p:cNvSpPr>
                <a:spLocks noChangeArrowheads="1"/>
              </p:cNvSpPr>
              <p:nvPr/>
            </p:nvSpPr>
            <p:spPr bwMode="auto">
              <a:xfrm>
                <a:off x="1410017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7" name="Rectangle 33">
                <a:extLst>
                  <a:ext uri="{FF2B5EF4-FFF2-40B4-BE49-F238E27FC236}">
                    <a16:creationId xmlns:a16="http://schemas.microsoft.com/office/drawing/2014/main" id="{CEB96AF7-6AAC-463E-8B5F-19B1E2964ACD}"/>
                  </a:ext>
                </a:extLst>
              </p:cNvPr>
              <p:cNvSpPr>
                <a:spLocks noChangeArrowheads="1"/>
              </p:cNvSpPr>
              <p:nvPr/>
            </p:nvSpPr>
            <p:spPr bwMode="auto">
              <a:xfrm>
                <a:off x="14560550"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8" name="Rectangle 34">
                <a:extLst>
                  <a:ext uri="{FF2B5EF4-FFF2-40B4-BE49-F238E27FC236}">
                    <a16:creationId xmlns:a16="http://schemas.microsoft.com/office/drawing/2014/main" id="{FBD9C7C3-EED2-4109-B0BA-0C5CBB71E228}"/>
                  </a:ext>
                </a:extLst>
              </p:cNvPr>
              <p:cNvSpPr>
                <a:spLocks noChangeArrowheads="1"/>
              </p:cNvSpPr>
              <p:nvPr/>
            </p:nvSpPr>
            <p:spPr bwMode="auto">
              <a:xfrm>
                <a:off x="13868400"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39" name="Rectangle 35">
                <a:extLst>
                  <a:ext uri="{FF2B5EF4-FFF2-40B4-BE49-F238E27FC236}">
                    <a16:creationId xmlns:a16="http://schemas.microsoft.com/office/drawing/2014/main" id="{A9991798-6067-439E-BE2D-1B4B9AFDA047}"/>
                  </a:ext>
                </a:extLst>
              </p:cNvPr>
              <p:cNvSpPr>
                <a:spLocks noChangeArrowheads="1"/>
              </p:cNvSpPr>
              <p:nvPr/>
            </p:nvSpPr>
            <p:spPr bwMode="auto">
              <a:xfrm>
                <a:off x="14328775"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40" name="Rectangle 36">
                <a:extLst>
                  <a:ext uri="{FF2B5EF4-FFF2-40B4-BE49-F238E27FC236}">
                    <a16:creationId xmlns:a16="http://schemas.microsoft.com/office/drawing/2014/main" id="{D9732C79-0DA8-4F5C-A525-35A7B239B55A}"/>
                  </a:ext>
                </a:extLst>
              </p:cNvPr>
              <p:cNvSpPr>
                <a:spLocks noChangeArrowheads="1"/>
              </p:cNvSpPr>
              <p:nvPr/>
            </p:nvSpPr>
            <p:spPr bwMode="auto">
              <a:xfrm>
                <a:off x="136366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141" name="Rectangle 37">
                <a:extLst>
                  <a:ext uri="{FF2B5EF4-FFF2-40B4-BE49-F238E27FC236}">
                    <a16:creationId xmlns:a16="http://schemas.microsoft.com/office/drawing/2014/main" id="{3FEF8CF7-1987-45DE-AB91-C6EB603E5F1E}"/>
                  </a:ext>
                </a:extLst>
              </p:cNvPr>
              <p:cNvSpPr>
                <a:spLocks noChangeArrowheads="1"/>
              </p:cNvSpPr>
              <p:nvPr/>
            </p:nvSpPr>
            <p:spPr bwMode="auto">
              <a:xfrm>
                <a:off x="147923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grpSp>
      </p:grpSp>
      <p:sp>
        <p:nvSpPr>
          <p:cNvPr id="2142" name="Freeform: Shape 1053">
            <a:extLst>
              <a:ext uri="{FF2B5EF4-FFF2-40B4-BE49-F238E27FC236}">
                <a16:creationId xmlns:a16="http://schemas.microsoft.com/office/drawing/2014/main" id="{E42E2599-4A6F-457B-A43A-56654E67BF98}"/>
              </a:ext>
            </a:extLst>
          </p:cNvPr>
          <p:cNvSpPr/>
          <p:nvPr/>
        </p:nvSpPr>
        <p:spPr>
          <a:xfrm flipV="1">
            <a:off x="4925569" y="4215066"/>
            <a:ext cx="2323592" cy="77533"/>
          </a:xfrm>
          <a:custGeom>
            <a:avLst/>
            <a:gdLst>
              <a:gd name="connsiteX0" fmla="*/ 0 w 4999219"/>
              <a:gd name="connsiteY0" fmla="*/ 0 h 0"/>
              <a:gd name="connsiteX1" fmla="*/ 4999219 w 4999219"/>
              <a:gd name="connsiteY1" fmla="*/ 0 h 0"/>
            </a:gdLst>
            <a:ahLst/>
            <a:cxnLst>
              <a:cxn ang="0">
                <a:pos x="connsiteX0" y="connsiteY0"/>
              </a:cxn>
              <a:cxn ang="0">
                <a:pos x="connsiteX1" y="connsiteY1"/>
              </a:cxn>
            </a:cxnLst>
            <a:rect l="l" t="t" r="r" b="b"/>
            <a:pathLst>
              <a:path w="4999219">
                <a:moveTo>
                  <a:pt x="0" y="0"/>
                </a:moveTo>
                <a:lnTo>
                  <a:pt x="4999219" y="0"/>
                </a:lnTo>
              </a:path>
            </a:pathLst>
          </a:custGeom>
          <a:noFill/>
          <a:ln w="9525" cap="rnd" cmpd="sng" algn="ctr">
            <a:solidFill>
              <a:srgbClr val="FFFFFF">
                <a:lumMod val="65000"/>
              </a:srgbClr>
            </a:solidFill>
            <a:prstDash val="sysDash"/>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pic>
        <p:nvPicPr>
          <p:cNvPr id="2143" name="Picture 2142">
            <a:extLst>
              <a:ext uri="{FF2B5EF4-FFF2-40B4-BE49-F238E27FC236}">
                <a16:creationId xmlns:a16="http://schemas.microsoft.com/office/drawing/2014/main" id="{02DFA7A4-C0AD-4D0B-9249-63437DB64CA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37280" y="4044521"/>
            <a:ext cx="500848" cy="500847"/>
          </a:xfrm>
          <a:prstGeom prst="rect">
            <a:avLst/>
          </a:prstGeom>
        </p:spPr>
      </p:pic>
      <p:grpSp>
        <p:nvGrpSpPr>
          <p:cNvPr id="2144" name="Group 2143">
            <a:extLst>
              <a:ext uri="{FF2B5EF4-FFF2-40B4-BE49-F238E27FC236}">
                <a16:creationId xmlns:a16="http://schemas.microsoft.com/office/drawing/2014/main" id="{86D79EFA-A90D-4593-8846-DB64FE55AE2F}"/>
              </a:ext>
            </a:extLst>
          </p:cNvPr>
          <p:cNvGrpSpPr/>
          <p:nvPr/>
        </p:nvGrpSpPr>
        <p:grpSpPr>
          <a:xfrm>
            <a:off x="5473595" y="3868421"/>
            <a:ext cx="1220589" cy="424180"/>
            <a:chOff x="4105196" y="2901315"/>
            <a:chExt cx="915442" cy="318135"/>
          </a:xfrm>
        </p:grpSpPr>
        <p:sp>
          <p:nvSpPr>
            <p:cNvPr id="2145" name="Freeform: Shape 1065">
              <a:extLst>
                <a:ext uri="{FF2B5EF4-FFF2-40B4-BE49-F238E27FC236}">
                  <a16:creationId xmlns:a16="http://schemas.microsoft.com/office/drawing/2014/main" id="{2004E142-5730-4560-A553-97956B6E08D3}"/>
                </a:ext>
              </a:extLst>
            </p:cNvPr>
            <p:cNvSpPr/>
            <p:nvPr/>
          </p:nvSpPr>
          <p:spPr>
            <a:xfrm>
              <a:off x="4105196" y="2901315"/>
              <a:ext cx="0" cy="318135"/>
            </a:xfrm>
            <a:custGeom>
              <a:avLst/>
              <a:gdLst>
                <a:gd name="connsiteX0" fmla="*/ 0 w 0"/>
                <a:gd name="connsiteY0" fmla="*/ 432816 h 432816"/>
                <a:gd name="connsiteX1" fmla="*/ 0 w 0"/>
                <a:gd name="connsiteY1" fmla="*/ 0 h 432816"/>
              </a:gdLst>
              <a:ahLst/>
              <a:cxnLst>
                <a:cxn ang="0">
                  <a:pos x="connsiteX0" y="connsiteY0"/>
                </a:cxn>
                <a:cxn ang="0">
                  <a:pos x="connsiteX1" y="connsiteY1"/>
                </a:cxn>
              </a:cxnLst>
              <a:rect l="l" t="t" r="r" b="b"/>
              <a:pathLst>
                <a:path h="432816">
                  <a:moveTo>
                    <a:pt x="0" y="432816"/>
                  </a:moveTo>
                  <a:lnTo>
                    <a:pt x="0" y="0"/>
                  </a:lnTo>
                </a:path>
              </a:pathLst>
            </a:custGeom>
            <a:noFill/>
            <a:ln w="9525" cap="rnd" cmpd="sng" algn="ctr">
              <a:solidFill>
                <a:srgbClr val="FFFFFF">
                  <a:lumMod val="65000"/>
                </a:srgbClr>
              </a:solidFill>
              <a:prstDash val="sysDash"/>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146" name="Freeform: Shape 1066">
              <a:extLst>
                <a:ext uri="{FF2B5EF4-FFF2-40B4-BE49-F238E27FC236}">
                  <a16:creationId xmlns:a16="http://schemas.microsoft.com/office/drawing/2014/main" id="{7FD49232-F98A-4CFA-BA6B-51BA89220E31}"/>
                </a:ext>
              </a:extLst>
            </p:cNvPr>
            <p:cNvSpPr/>
            <p:nvPr/>
          </p:nvSpPr>
          <p:spPr>
            <a:xfrm>
              <a:off x="5020638" y="2901315"/>
              <a:ext cx="0" cy="318135"/>
            </a:xfrm>
            <a:custGeom>
              <a:avLst/>
              <a:gdLst>
                <a:gd name="connsiteX0" fmla="*/ 0 w 0"/>
                <a:gd name="connsiteY0" fmla="*/ 432816 h 432816"/>
                <a:gd name="connsiteX1" fmla="*/ 0 w 0"/>
                <a:gd name="connsiteY1" fmla="*/ 0 h 432816"/>
              </a:gdLst>
              <a:ahLst/>
              <a:cxnLst>
                <a:cxn ang="0">
                  <a:pos x="connsiteX0" y="connsiteY0"/>
                </a:cxn>
                <a:cxn ang="0">
                  <a:pos x="connsiteX1" y="connsiteY1"/>
                </a:cxn>
              </a:cxnLst>
              <a:rect l="l" t="t" r="r" b="b"/>
              <a:pathLst>
                <a:path h="432816">
                  <a:moveTo>
                    <a:pt x="0" y="432816"/>
                  </a:moveTo>
                  <a:lnTo>
                    <a:pt x="0" y="0"/>
                  </a:lnTo>
                </a:path>
              </a:pathLst>
            </a:custGeom>
            <a:noFill/>
            <a:ln w="9525" cap="rnd" cmpd="sng" algn="ctr">
              <a:solidFill>
                <a:srgbClr val="FFFFFF">
                  <a:lumMod val="65000"/>
                </a:srgbClr>
              </a:solidFill>
              <a:prstDash val="sysDash"/>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grpSp>
      <p:grpSp>
        <p:nvGrpSpPr>
          <p:cNvPr id="2147" name="Group 2146">
            <a:extLst>
              <a:ext uri="{FF2B5EF4-FFF2-40B4-BE49-F238E27FC236}">
                <a16:creationId xmlns:a16="http://schemas.microsoft.com/office/drawing/2014/main" id="{1856346F-3FC2-4581-A79B-DC1A45343E81}"/>
              </a:ext>
            </a:extLst>
          </p:cNvPr>
          <p:cNvGrpSpPr/>
          <p:nvPr/>
        </p:nvGrpSpPr>
        <p:grpSpPr>
          <a:xfrm>
            <a:off x="5560436" y="3749891"/>
            <a:ext cx="1061280" cy="0"/>
            <a:chOff x="4170327" y="2812418"/>
            <a:chExt cx="795960" cy="0"/>
          </a:xfrm>
        </p:grpSpPr>
        <p:sp>
          <p:nvSpPr>
            <p:cNvPr id="2148" name="Freeform: Shape 1063">
              <a:extLst>
                <a:ext uri="{FF2B5EF4-FFF2-40B4-BE49-F238E27FC236}">
                  <a16:creationId xmlns:a16="http://schemas.microsoft.com/office/drawing/2014/main" id="{593B046B-332D-492C-988E-3F0EBC8D06F1}"/>
                </a:ext>
              </a:extLst>
            </p:cNvPr>
            <p:cNvSpPr/>
            <p:nvPr/>
          </p:nvSpPr>
          <p:spPr>
            <a:xfrm>
              <a:off x="4170327" y="2812418"/>
              <a:ext cx="138582" cy="0"/>
            </a:xfrm>
            <a:custGeom>
              <a:avLst/>
              <a:gdLst>
                <a:gd name="connsiteX0" fmla="*/ 0 w 396240"/>
                <a:gd name="connsiteY0" fmla="*/ 0 h 0"/>
                <a:gd name="connsiteX1" fmla="*/ 396240 w 396240"/>
                <a:gd name="connsiteY1" fmla="*/ 0 h 0"/>
              </a:gdLst>
              <a:ahLst/>
              <a:cxnLst>
                <a:cxn ang="0">
                  <a:pos x="connsiteX0" y="connsiteY0"/>
                </a:cxn>
                <a:cxn ang="0">
                  <a:pos x="connsiteX1" y="connsiteY1"/>
                </a:cxn>
              </a:cxnLst>
              <a:rect l="l" t="t" r="r" b="b"/>
              <a:pathLst>
                <a:path w="396240">
                  <a:moveTo>
                    <a:pt x="0" y="0"/>
                  </a:moveTo>
                  <a:lnTo>
                    <a:pt x="396240" y="0"/>
                  </a:lnTo>
                </a:path>
              </a:pathLst>
            </a:custGeom>
            <a:noFill/>
            <a:ln w="9525" cap="rnd" cmpd="sng" algn="ctr">
              <a:solidFill>
                <a:srgbClr val="FFFFFF">
                  <a:lumMod val="65000"/>
                </a:srgbClr>
              </a:solidFill>
              <a:prstDash val="sysDash"/>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149" name="Freeform: Shape 1064">
              <a:extLst>
                <a:ext uri="{FF2B5EF4-FFF2-40B4-BE49-F238E27FC236}">
                  <a16:creationId xmlns:a16="http://schemas.microsoft.com/office/drawing/2014/main" id="{E0687F78-EB26-4214-BBA2-B28639583400}"/>
                </a:ext>
              </a:extLst>
            </p:cNvPr>
            <p:cNvSpPr/>
            <p:nvPr/>
          </p:nvSpPr>
          <p:spPr>
            <a:xfrm>
              <a:off x="4827705" y="2812418"/>
              <a:ext cx="138582" cy="0"/>
            </a:xfrm>
            <a:custGeom>
              <a:avLst/>
              <a:gdLst>
                <a:gd name="connsiteX0" fmla="*/ 0 w 396240"/>
                <a:gd name="connsiteY0" fmla="*/ 0 h 0"/>
                <a:gd name="connsiteX1" fmla="*/ 396240 w 396240"/>
                <a:gd name="connsiteY1" fmla="*/ 0 h 0"/>
              </a:gdLst>
              <a:ahLst/>
              <a:cxnLst>
                <a:cxn ang="0">
                  <a:pos x="connsiteX0" y="connsiteY0"/>
                </a:cxn>
                <a:cxn ang="0">
                  <a:pos x="connsiteX1" y="connsiteY1"/>
                </a:cxn>
              </a:cxnLst>
              <a:rect l="l" t="t" r="r" b="b"/>
              <a:pathLst>
                <a:path w="396240">
                  <a:moveTo>
                    <a:pt x="0" y="0"/>
                  </a:moveTo>
                  <a:lnTo>
                    <a:pt x="396240" y="0"/>
                  </a:lnTo>
                </a:path>
              </a:pathLst>
            </a:custGeom>
            <a:noFill/>
            <a:ln w="9525" cap="rnd" cmpd="sng" algn="ctr">
              <a:solidFill>
                <a:srgbClr val="FFFFFF">
                  <a:lumMod val="65000"/>
                </a:srgbClr>
              </a:solidFill>
              <a:prstDash val="sysDash"/>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grpSp>
      <p:sp>
        <p:nvSpPr>
          <p:cNvPr id="2150" name="Freeform 7">
            <a:extLst>
              <a:ext uri="{FF2B5EF4-FFF2-40B4-BE49-F238E27FC236}">
                <a16:creationId xmlns:a16="http://schemas.microsoft.com/office/drawing/2014/main" id="{C3041F84-D454-4956-A152-4C27A1D45705}"/>
              </a:ext>
            </a:extLst>
          </p:cNvPr>
          <p:cNvSpPr>
            <a:spLocks noEditPoints="1"/>
          </p:cNvSpPr>
          <p:nvPr/>
        </p:nvSpPr>
        <p:spPr bwMode="auto">
          <a:xfrm>
            <a:off x="5020322" y="2184415"/>
            <a:ext cx="190812" cy="205984"/>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151" name="Freeform 7">
            <a:extLst>
              <a:ext uri="{FF2B5EF4-FFF2-40B4-BE49-F238E27FC236}">
                <a16:creationId xmlns:a16="http://schemas.microsoft.com/office/drawing/2014/main" id="{38A3381D-5B65-48FD-A540-8B4CE6E3C194}"/>
              </a:ext>
            </a:extLst>
          </p:cNvPr>
          <p:cNvSpPr>
            <a:spLocks noEditPoints="1"/>
          </p:cNvSpPr>
          <p:nvPr/>
        </p:nvSpPr>
        <p:spPr bwMode="auto">
          <a:xfrm>
            <a:off x="5559974" y="3964261"/>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152" name="Freeform 7">
            <a:extLst>
              <a:ext uri="{FF2B5EF4-FFF2-40B4-BE49-F238E27FC236}">
                <a16:creationId xmlns:a16="http://schemas.microsoft.com/office/drawing/2014/main" id="{34096304-0F8E-4E9A-B65C-12D90E1CE174}"/>
              </a:ext>
            </a:extLst>
          </p:cNvPr>
          <p:cNvSpPr>
            <a:spLocks noEditPoints="1"/>
          </p:cNvSpPr>
          <p:nvPr/>
        </p:nvSpPr>
        <p:spPr bwMode="auto">
          <a:xfrm>
            <a:off x="6517881" y="4302841"/>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153" name="Freeform 7">
            <a:extLst>
              <a:ext uri="{FF2B5EF4-FFF2-40B4-BE49-F238E27FC236}">
                <a16:creationId xmlns:a16="http://schemas.microsoft.com/office/drawing/2014/main" id="{588119B7-1048-4ADA-8F28-4DD63C4A6BA1}"/>
              </a:ext>
            </a:extLst>
          </p:cNvPr>
          <p:cNvSpPr>
            <a:spLocks noEditPoints="1"/>
          </p:cNvSpPr>
          <p:nvPr/>
        </p:nvSpPr>
        <p:spPr bwMode="auto">
          <a:xfrm>
            <a:off x="6984082" y="3549333"/>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grpSp>
        <p:nvGrpSpPr>
          <p:cNvPr id="2154" name="Group 2153">
            <a:extLst>
              <a:ext uri="{FF2B5EF4-FFF2-40B4-BE49-F238E27FC236}">
                <a16:creationId xmlns:a16="http://schemas.microsoft.com/office/drawing/2014/main" id="{ABB14C25-08A3-47D1-8B5A-6EBE9671A947}"/>
              </a:ext>
            </a:extLst>
          </p:cNvPr>
          <p:cNvGrpSpPr/>
          <p:nvPr/>
        </p:nvGrpSpPr>
        <p:grpSpPr>
          <a:xfrm>
            <a:off x="5034116" y="4152054"/>
            <a:ext cx="286549" cy="286549"/>
            <a:chOff x="3647234" y="2505303"/>
            <a:chExt cx="594360" cy="594360"/>
          </a:xfrm>
        </p:grpSpPr>
        <p:sp>
          <p:nvSpPr>
            <p:cNvPr id="2155" name="Oval 2154">
              <a:extLst>
                <a:ext uri="{FF2B5EF4-FFF2-40B4-BE49-F238E27FC236}">
                  <a16:creationId xmlns:a16="http://schemas.microsoft.com/office/drawing/2014/main" id="{8268AEFA-B46F-468B-A194-9AD4B1E325C8}"/>
                </a:ext>
              </a:extLst>
            </p:cNvPr>
            <p:cNvSpPr/>
            <p:nvPr/>
          </p:nvSpPr>
          <p:spPr>
            <a:xfrm>
              <a:off x="3647234" y="2505303"/>
              <a:ext cx="594360" cy="594360"/>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156" name="Group 2155">
              <a:extLst>
                <a:ext uri="{FF2B5EF4-FFF2-40B4-BE49-F238E27FC236}">
                  <a16:creationId xmlns:a16="http://schemas.microsoft.com/office/drawing/2014/main" id="{F64A78FB-1FE7-477D-9B3B-46A0003988BF}"/>
                </a:ext>
              </a:extLst>
            </p:cNvPr>
            <p:cNvGrpSpPr/>
            <p:nvPr/>
          </p:nvGrpSpPr>
          <p:grpSpPr>
            <a:xfrm>
              <a:off x="3761080" y="2619016"/>
              <a:ext cx="366840" cy="366825"/>
              <a:chOff x="4034392" y="1826565"/>
              <a:chExt cx="248145" cy="248145"/>
            </a:xfrm>
            <a:solidFill>
              <a:srgbClr val="6EBE4A"/>
            </a:solidFill>
          </p:grpSpPr>
          <p:grpSp>
            <p:nvGrpSpPr>
              <p:cNvPr id="2157" name="Group 2156">
                <a:extLst>
                  <a:ext uri="{FF2B5EF4-FFF2-40B4-BE49-F238E27FC236}">
                    <a16:creationId xmlns:a16="http://schemas.microsoft.com/office/drawing/2014/main" id="{AADF57AF-183E-4D20-9B57-A87925AD0FF6}"/>
                  </a:ext>
                </a:extLst>
              </p:cNvPr>
              <p:cNvGrpSpPr/>
              <p:nvPr/>
            </p:nvGrpSpPr>
            <p:grpSpPr>
              <a:xfrm>
                <a:off x="4127062" y="1826565"/>
                <a:ext cx="62740" cy="248145"/>
                <a:chOff x="4120827" y="1826565"/>
                <a:chExt cx="62740" cy="248145"/>
              </a:xfrm>
              <a:grpFill/>
            </p:grpSpPr>
            <p:sp>
              <p:nvSpPr>
                <p:cNvPr id="2161" name="Freeform 39">
                  <a:extLst>
                    <a:ext uri="{FF2B5EF4-FFF2-40B4-BE49-F238E27FC236}">
                      <a16:creationId xmlns:a16="http://schemas.microsoft.com/office/drawing/2014/main" id="{32DCD7AF-4096-46EB-B2AD-B2663E12A6AD}"/>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2162" name="Freeform 40">
                  <a:extLst>
                    <a:ext uri="{FF2B5EF4-FFF2-40B4-BE49-F238E27FC236}">
                      <a16:creationId xmlns:a16="http://schemas.microsoft.com/office/drawing/2014/main" id="{EDC25B8A-924D-4C9C-9147-23BB662E90D5}"/>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grpSp>
            <p:nvGrpSpPr>
              <p:cNvPr id="2158" name="Group 2157">
                <a:extLst>
                  <a:ext uri="{FF2B5EF4-FFF2-40B4-BE49-F238E27FC236}">
                    <a16:creationId xmlns:a16="http://schemas.microsoft.com/office/drawing/2014/main" id="{3A6A67A5-3181-47DF-A602-EA4144A9B674}"/>
                  </a:ext>
                </a:extLst>
              </p:cNvPr>
              <p:cNvGrpSpPr/>
              <p:nvPr/>
            </p:nvGrpSpPr>
            <p:grpSpPr>
              <a:xfrm rot="5400000">
                <a:off x="4127095" y="1826598"/>
                <a:ext cx="62740" cy="248145"/>
                <a:chOff x="4120827" y="1826565"/>
                <a:chExt cx="62740" cy="248145"/>
              </a:xfrm>
              <a:grpFill/>
            </p:grpSpPr>
            <p:sp>
              <p:nvSpPr>
                <p:cNvPr id="2159" name="Freeform 37">
                  <a:extLst>
                    <a:ext uri="{FF2B5EF4-FFF2-40B4-BE49-F238E27FC236}">
                      <a16:creationId xmlns:a16="http://schemas.microsoft.com/office/drawing/2014/main" id="{143FF0E0-F191-4559-9CEE-4CF2D6CBF77D}"/>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2160" name="Freeform 38">
                  <a:extLst>
                    <a:ext uri="{FF2B5EF4-FFF2-40B4-BE49-F238E27FC236}">
                      <a16:creationId xmlns:a16="http://schemas.microsoft.com/office/drawing/2014/main" id="{ED20BEB8-C091-47D5-BB1A-CD8712550B55}"/>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grpSp>
      </p:grpSp>
      <p:grpSp>
        <p:nvGrpSpPr>
          <p:cNvPr id="2163" name="Group 2162">
            <a:extLst>
              <a:ext uri="{FF2B5EF4-FFF2-40B4-BE49-F238E27FC236}">
                <a16:creationId xmlns:a16="http://schemas.microsoft.com/office/drawing/2014/main" id="{18AA911C-AC51-454D-A678-FB6605973D7A}"/>
              </a:ext>
            </a:extLst>
          </p:cNvPr>
          <p:cNvGrpSpPr/>
          <p:nvPr/>
        </p:nvGrpSpPr>
        <p:grpSpPr>
          <a:xfrm>
            <a:off x="6844911" y="4152054"/>
            <a:ext cx="286549" cy="286549"/>
            <a:chOff x="3647234" y="2505303"/>
            <a:chExt cx="594360" cy="594360"/>
          </a:xfrm>
        </p:grpSpPr>
        <p:sp>
          <p:nvSpPr>
            <p:cNvPr id="2164" name="Oval 2163">
              <a:extLst>
                <a:ext uri="{FF2B5EF4-FFF2-40B4-BE49-F238E27FC236}">
                  <a16:creationId xmlns:a16="http://schemas.microsoft.com/office/drawing/2014/main" id="{0FD895BB-E82C-4978-B36C-BE8CC6164619}"/>
                </a:ext>
              </a:extLst>
            </p:cNvPr>
            <p:cNvSpPr/>
            <p:nvPr/>
          </p:nvSpPr>
          <p:spPr>
            <a:xfrm>
              <a:off x="3647234" y="2505303"/>
              <a:ext cx="594360" cy="594360"/>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2165" name="Group 2164">
              <a:extLst>
                <a:ext uri="{FF2B5EF4-FFF2-40B4-BE49-F238E27FC236}">
                  <a16:creationId xmlns:a16="http://schemas.microsoft.com/office/drawing/2014/main" id="{2039A061-2831-45CA-8BCA-061B0E30E6E0}"/>
                </a:ext>
              </a:extLst>
            </p:cNvPr>
            <p:cNvGrpSpPr/>
            <p:nvPr/>
          </p:nvGrpSpPr>
          <p:grpSpPr>
            <a:xfrm>
              <a:off x="3761080" y="2619016"/>
              <a:ext cx="366840" cy="366825"/>
              <a:chOff x="4034392" y="1826565"/>
              <a:chExt cx="248145" cy="248145"/>
            </a:xfrm>
            <a:solidFill>
              <a:srgbClr val="6EBE4A"/>
            </a:solidFill>
          </p:grpSpPr>
          <p:grpSp>
            <p:nvGrpSpPr>
              <p:cNvPr id="2166" name="Group 2165">
                <a:extLst>
                  <a:ext uri="{FF2B5EF4-FFF2-40B4-BE49-F238E27FC236}">
                    <a16:creationId xmlns:a16="http://schemas.microsoft.com/office/drawing/2014/main" id="{08528E64-014D-4EB1-98AE-CA43F1A7A19E}"/>
                  </a:ext>
                </a:extLst>
              </p:cNvPr>
              <p:cNvGrpSpPr/>
              <p:nvPr/>
            </p:nvGrpSpPr>
            <p:grpSpPr>
              <a:xfrm>
                <a:off x="4127062" y="1826565"/>
                <a:ext cx="62740" cy="248145"/>
                <a:chOff x="4120827" y="1826565"/>
                <a:chExt cx="62740" cy="248145"/>
              </a:xfrm>
              <a:grpFill/>
            </p:grpSpPr>
            <p:sp>
              <p:nvSpPr>
                <p:cNvPr id="2170" name="Freeform 39">
                  <a:extLst>
                    <a:ext uri="{FF2B5EF4-FFF2-40B4-BE49-F238E27FC236}">
                      <a16:creationId xmlns:a16="http://schemas.microsoft.com/office/drawing/2014/main" id="{B4618E3A-84EC-485A-B288-A4CF5C93F048}"/>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2171" name="Freeform 40">
                  <a:extLst>
                    <a:ext uri="{FF2B5EF4-FFF2-40B4-BE49-F238E27FC236}">
                      <a16:creationId xmlns:a16="http://schemas.microsoft.com/office/drawing/2014/main" id="{CEC34E7E-EEDB-4BD1-9E10-CEFF5AA40978}"/>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grpSp>
            <p:nvGrpSpPr>
              <p:cNvPr id="2167" name="Group 2166">
                <a:extLst>
                  <a:ext uri="{FF2B5EF4-FFF2-40B4-BE49-F238E27FC236}">
                    <a16:creationId xmlns:a16="http://schemas.microsoft.com/office/drawing/2014/main" id="{7A020606-550D-4B13-A5B5-5C9A2FC62231}"/>
                  </a:ext>
                </a:extLst>
              </p:cNvPr>
              <p:cNvGrpSpPr/>
              <p:nvPr/>
            </p:nvGrpSpPr>
            <p:grpSpPr>
              <a:xfrm rot="5400000">
                <a:off x="4127095" y="1826598"/>
                <a:ext cx="62740" cy="248145"/>
                <a:chOff x="4120827" y="1826565"/>
                <a:chExt cx="62740" cy="248145"/>
              </a:xfrm>
              <a:grpFill/>
            </p:grpSpPr>
            <p:sp>
              <p:nvSpPr>
                <p:cNvPr id="2168" name="Freeform 37">
                  <a:extLst>
                    <a:ext uri="{FF2B5EF4-FFF2-40B4-BE49-F238E27FC236}">
                      <a16:creationId xmlns:a16="http://schemas.microsoft.com/office/drawing/2014/main" id="{9BA67E3C-A32D-46C8-8FF0-DF6FADC3AA65}"/>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2169" name="Freeform 38">
                  <a:extLst>
                    <a:ext uri="{FF2B5EF4-FFF2-40B4-BE49-F238E27FC236}">
                      <a16:creationId xmlns:a16="http://schemas.microsoft.com/office/drawing/2014/main" id="{B38F42E7-ADF8-47E4-B4F1-904CE4C980CF}"/>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grpSp>
      </p:grpSp>
      <p:grpSp>
        <p:nvGrpSpPr>
          <p:cNvPr id="2172" name="Group 2171">
            <a:extLst>
              <a:ext uri="{FF2B5EF4-FFF2-40B4-BE49-F238E27FC236}">
                <a16:creationId xmlns:a16="http://schemas.microsoft.com/office/drawing/2014/main" id="{F641BE04-F979-494A-BBE0-52E0B7E96DD8}"/>
              </a:ext>
            </a:extLst>
          </p:cNvPr>
          <p:cNvGrpSpPr/>
          <p:nvPr/>
        </p:nvGrpSpPr>
        <p:grpSpPr>
          <a:xfrm>
            <a:off x="5333290" y="3608086"/>
            <a:ext cx="286549" cy="286549"/>
            <a:chOff x="4682991" y="1019790"/>
            <a:chExt cx="548640" cy="548640"/>
          </a:xfrm>
        </p:grpSpPr>
        <p:sp>
          <p:nvSpPr>
            <p:cNvPr id="2173" name="Oval 263">
              <a:extLst>
                <a:ext uri="{FF2B5EF4-FFF2-40B4-BE49-F238E27FC236}">
                  <a16:creationId xmlns:a16="http://schemas.microsoft.com/office/drawing/2014/main" id="{00B9D02B-CD3B-4055-9299-1FD6D5CD0EB9}"/>
                </a:ext>
              </a:extLst>
            </p:cNvPr>
            <p:cNvSpPr>
              <a:spLocks/>
            </p:cNvSpPr>
            <p:nvPr/>
          </p:nvSpPr>
          <p:spPr bwMode="auto">
            <a:xfrm>
              <a:off x="4682991" y="1019790"/>
              <a:ext cx="548640" cy="548640"/>
            </a:xfrm>
            <a:prstGeom prst="ellipse">
              <a:avLst/>
            </a:prstGeom>
            <a:solidFill>
              <a:srgbClr val="6EBE4A"/>
            </a:solidFill>
            <a:ln w="25400" cap="flat">
              <a:noFill/>
              <a:round/>
              <a:headEnd type="none" w="med" len="med"/>
              <a:tailEnd type="none" w="med" len="med"/>
            </a:ln>
            <a:effectLst/>
          </p:spPr>
          <p:txBody>
            <a:bodyPr lIns="0" tIns="0" rIns="0" bIns="0"/>
            <a:lstStyle/>
            <a:p>
              <a:pPr marL="0" marR="0" lvl="0" indent="0" defTabSz="121917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676767"/>
                </a:solidFill>
                <a:effectLst/>
                <a:uLnTx/>
                <a:uFillTx/>
                <a:latin typeface="Arial" panose="020B0604020202020204" pitchFamily="34" charset="0"/>
                <a:ea typeface="ＭＳ Ｐゴシック" charset="0"/>
                <a:cs typeface="Arial" panose="020B0604020202020204" pitchFamily="34" charset="0"/>
              </a:endParaRPr>
            </a:p>
          </p:txBody>
        </p:sp>
        <p:grpSp>
          <p:nvGrpSpPr>
            <p:cNvPr id="2174" name="Group 2173">
              <a:extLst>
                <a:ext uri="{FF2B5EF4-FFF2-40B4-BE49-F238E27FC236}">
                  <a16:creationId xmlns:a16="http://schemas.microsoft.com/office/drawing/2014/main" id="{559CA049-6CC2-4F0F-BE3A-C7C7BE9543A5}"/>
                </a:ext>
              </a:extLst>
            </p:cNvPr>
            <p:cNvGrpSpPr/>
            <p:nvPr/>
          </p:nvGrpSpPr>
          <p:grpSpPr>
            <a:xfrm>
              <a:off x="4789549" y="1151957"/>
              <a:ext cx="335524" cy="284307"/>
              <a:chOff x="4780856" y="1109136"/>
              <a:chExt cx="335524" cy="284307"/>
            </a:xfrm>
          </p:grpSpPr>
          <p:sp>
            <p:nvSpPr>
              <p:cNvPr id="2175" name="Freeform 297">
                <a:extLst>
                  <a:ext uri="{FF2B5EF4-FFF2-40B4-BE49-F238E27FC236}">
                    <a16:creationId xmlns:a16="http://schemas.microsoft.com/office/drawing/2014/main" id="{95D16F97-7417-4D40-9FCC-52FDE36E3B6C}"/>
                  </a:ext>
                </a:extLst>
              </p:cNvPr>
              <p:cNvSpPr/>
              <p:nvPr/>
            </p:nvSpPr>
            <p:spPr>
              <a:xfrm rot="5400000" flipH="1">
                <a:off x="4991385" y="1145310"/>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sp>
            <p:nvSpPr>
              <p:cNvPr id="2176" name="Freeform 298">
                <a:extLst>
                  <a:ext uri="{FF2B5EF4-FFF2-40B4-BE49-F238E27FC236}">
                    <a16:creationId xmlns:a16="http://schemas.microsoft.com/office/drawing/2014/main" id="{A0DBA1EA-77C0-40FD-9305-0D222ED7266C}"/>
                  </a:ext>
                </a:extLst>
              </p:cNvPr>
              <p:cNvSpPr/>
              <p:nvPr/>
            </p:nvSpPr>
            <p:spPr>
              <a:xfrm rot="16200000" flipH="1">
                <a:off x="4806250" y="1206878"/>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sp>
            <p:nvSpPr>
              <p:cNvPr id="2177" name="Freeform 299">
                <a:extLst>
                  <a:ext uri="{FF2B5EF4-FFF2-40B4-BE49-F238E27FC236}">
                    <a16:creationId xmlns:a16="http://schemas.microsoft.com/office/drawing/2014/main" id="{5DBBB93C-7F15-4519-B1CD-3B097ABA8555}"/>
                  </a:ext>
                </a:extLst>
              </p:cNvPr>
              <p:cNvSpPr/>
              <p:nvPr/>
            </p:nvSpPr>
            <p:spPr>
              <a:xfrm rot="16200000" flipH="1">
                <a:off x="4806251" y="1083742"/>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sp>
            <p:nvSpPr>
              <p:cNvPr id="2178" name="Freeform 300">
                <a:extLst>
                  <a:ext uri="{FF2B5EF4-FFF2-40B4-BE49-F238E27FC236}">
                    <a16:creationId xmlns:a16="http://schemas.microsoft.com/office/drawing/2014/main" id="{55FB8450-09AF-4D2E-BC2E-76318DA0F971}"/>
                  </a:ext>
                </a:extLst>
              </p:cNvPr>
              <p:cNvSpPr/>
              <p:nvPr/>
            </p:nvSpPr>
            <p:spPr>
              <a:xfrm rot="5400000" flipH="1">
                <a:off x="4991385" y="1268447"/>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grpSp>
      </p:grpSp>
      <p:grpSp>
        <p:nvGrpSpPr>
          <p:cNvPr id="2179" name="Group 2178">
            <a:extLst>
              <a:ext uri="{FF2B5EF4-FFF2-40B4-BE49-F238E27FC236}">
                <a16:creationId xmlns:a16="http://schemas.microsoft.com/office/drawing/2014/main" id="{D1BA719E-BF44-4000-AFCD-8705EB533022}"/>
              </a:ext>
            </a:extLst>
          </p:cNvPr>
          <p:cNvGrpSpPr/>
          <p:nvPr/>
        </p:nvGrpSpPr>
        <p:grpSpPr>
          <a:xfrm>
            <a:off x="6553878" y="3608084"/>
            <a:ext cx="286549" cy="286549"/>
            <a:chOff x="4682991" y="1019790"/>
            <a:chExt cx="548640" cy="548640"/>
          </a:xfrm>
        </p:grpSpPr>
        <p:sp>
          <p:nvSpPr>
            <p:cNvPr id="2180" name="Oval 263">
              <a:extLst>
                <a:ext uri="{FF2B5EF4-FFF2-40B4-BE49-F238E27FC236}">
                  <a16:creationId xmlns:a16="http://schemas.microsoft.com/office/drawing/2014/main" id="{6485886A-D95A-4A9F-9CC1-E4B944F3A484}"/>
                </a:ext>
              </a:extLst>
            </p:cNvPr>
            <p:cNvSpPr>
              <a:spLocks/>
            </p:cNvSpPr>
            <p:nvPr/>
          </p:nvSpPr>
          <p:spPr bwMode="auto">
            <a:xfrm>
              <a:off x="4682991" y="1019790"/>
              <a:ext cx="548640" cy="548640"/>
            </a:xfrm>
            <a:prstGeom prst="ellipse">
              <a:avLst/>
            </a:prstGeom>
            <a:solidFill>
              <a:srgbClr val="6EBE4A"/>
            </a:solidFill>
            <a:ln w="25400" cap="flat">
              <a:noFill/>
              <a:round/>
              <a:headEnd type="none" w="med" len="med"/>
              <a:tailEnd type="none" w="med" len="med"/>
            </a:ln>
            <a:effectLst/>
          </p:spPr>
          <p:txBody>
            <a:bodyPr lIns="0" tIns="0" rIns="0" bIns="0"/>
            <a:lstStyle/>
            <a:p>
              <a:pPr marL="0" marR="0" lvl="0" indent="0" defTabSz="121917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676767"/>
                </a:solidFill>
                <a:effectLst/>
                <a:uLnTx/>
                <a:uFillTx/>
                <a:latin typeface="Arial" panose="020B0604020202020204" pitchFamily="34" charset="0"/>
                <a:ea typeface="ＭＳ Ｐゴシック" charset="0"/>
                <a:cs typeface="Arial" panose="020B0604020202020204" pitchFamily="34" charset="0"/>
              </a:endParaRPr>
            </a:p>
          </p:txBody>
        </p:sp>
        <p:grpSp>
          <p:nvGrpSpPr>
            <p:cNvPr id="2181" name="Group 2180">
              <a:extLst>
                <a:ext uri="{FF2B5EF4-FFF2-40B4-BE49-F238E27FC236}">
                  <a16:creationId xmlns:a16="http://schemas.microsoft.com/office/drawing/2014/main" id="{21F944B4-9FB5-4A28-AEBD-E1B578B82AA7}"/>
                </a:ext>
              </a:extLst>
            </p:cNvPr>
            <p:cNvGrpSpPr/>
            <p:nvPr/>
          </p:nvGrpSpPr>
          <p:grpSpPr>
            <a:xfrm>
              <a:off x="4789549" y="1151957"/>
              <a:ext cx="335524" cy="284307"/>
              <a:chOff x="4780856" y="1109136"/>
              <a:chExt cx="335524" cy="284307"/>
            </a:xfrm>
          </p:grpSpPr>
          <p:sp>
            <p:nvSpPr>
              <p:cNvPr id="2182" name="Freeform 297">
                <a:extLst>
                  <a:ext uri="{FF2B5EF4-FFF2-40B4-BE49-F238E27FC236}">
                    <a16:creationId xmlns:a16="http://schemas.microsoft.com/office/drawing/2014/main" id="{C5867917-2EA4-4BA7-81E0-07CEC2B0E9A9}"/>
                  </a:ext>
                </a:extLst>
              </p:cNvPr>
              <p:cNvSpPr/>
              <p:nvPr/>
            </p:nvSpPr>
            <p:spPr>
              <a:xfrm rot="5400000" flipH="1">
                <a:off x="4991385" y="1145310"/>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sp>
            <p:nvSpPr>
              <p:cNvPr id="2183" name="Freeform 298">
                <a:extLst>
                  <a:ext uri="{FF2B5EF4-FFF2-40B4-BE49-F238E27FC236}">
                    <a16:creationId xmlns:a16="http://schemas.microsoft.com/office/drawing/2014/main" id="{029B597A-3900-4FB6-B8AC-1F1135EB7C1A}"/>
                  </a:ext>
                </a:extLst>
              </p:cNvPr>
              <p:cNvSpPr/>
              <p:nvPr/>
            </p:nvSpPr>
            <p:spPr>
              <a:xfrm rot="16200000" flipH="1">
                <a:off x="4806250" y="1206878"/>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sp>
            <p:nvSpPr>
              <p:cNvPr id="2184" name="Freeform 299">
                <a:extLst>
                  <a:ext uri="{FF2B5EF4-FFF2-40B4-BE49-F238E27FC236}">
                    <a16:creationId xmlns:a16="http://schemas.microsoft.com/office/drawing/2014/main" id="{522C8623-555E-4C23-8E07-368B9600B668}"/>
                  </a:ext>
                </a:extLst>
              </p:cNvPr>
              <p:cNvSpPr/>
              <p:nvPr/>
            </p:nvSpPr>
            <p:spPr>
              <a:xfrm rot="16200000" flipH="1">
                <a:off x="4806251" y="1083742"/>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sp>
            <p:nvSpPr>
              <p:cNvPr id="2185" name="Freeform 300">
                <a:extLst>
                  <a:ext uri="{FF2B5EF4-FFF2-40B4-BE49-F238E27FC236}">
                    <a16:creationId xmlns:a16="http://schemas.microsoft.com/office/drawing/2014/main" id="{DE95A0D7-8775-4966-B45B-7E89897584F7}"/>
                  </a:ext>
                </a:extLst>
              </p:cNvPr>
              <p:cNvSpPr/>
              <p:nvPr/>
            </p:nvSpPr>
            <p:spPr>
              <a:xfrm rot="5400000" flipH="1">
                <a:off x="4991385" y="1268447"/>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grpSp>
      </p:grpSp>
      <p:grpSp>
        <p:nvGrpSpPr>
          <p:cNvPr id="2186" name="Group 2185">
            <a:extLst>
              <a:ext uri="{FF2B5EF4-FFF2-40B4-BE49-F238E27FC236}">
                <a16:creationId xmlns:a16="http://schemas.microsoft.com/office/drawing/2014/main" id="{8A7BA850-46DE-4807-86AD-392057E58B7C}"/>
              </a:ext>
            </a:extLst>
          </p:cNvPr>
          <p:cNvGrpSpPr/>
          <p:nvPr/>
        </p:nvGrpSpPr>
        <p:grpSpPr>
          <a:xfrm>
            <a:off x="6174555" y="3608627"/>
            <a:ext cx="286549" cy="286549"/>
            <a:chOff x="4267363" y="2915258"/>
            <a:chExt cx="548640" cy="548640"/>
          </a:xfrm>
        </p:grpSpPr>
        <p:sp>
          <p:nvSpPr>
            <p:cNvPr id="2187" name="Oval 263">
              <a:extLst>
                <a:ext uri="{FF2B5EF4-FFF2-40B4-BE49-F238E27FC236}">
                  <a16:creationId xmlns:a16="http://schemas.microsoft.com/office/drawing/2014/main" id="{FDDC90CB-43CB-4E08-8A9E-8EDB0C8E39BF}"/>
                </a:ext>
              </a:extLst>
            </p:cNvPr>
            <p:cNvSpPr>
              <a:spLocks/>
            </p:cNvSpPr>
            <p:nvPr/>
          </p:nvSpPr>
          <p:spPr bwMode="auto">
            <a:xfrm>
              <a:off x="4267363" y="2915258"/>
              <a:ext cx="548640" cy="548640"/>
            </a:xfrm>
            <a:prstGeom prst="ellipse">
              <a:avLst/>
            </a:prstGeom>
            <a:solidFill>
              <a:srgbClr val="E9E9E9"/>
            </a:solidFill>
            <a:ln w="25400" cap="flat">
              <a:noFill/>
              <a:round/>
              <a:headEnd type="none" w="med" len="med"/>
              <a:tailEnd type="none" w="med" len="med"/>
            </a:ln>
            <a:effectLst/>
          </p:spPr>
          <p:txBody>
            <a:bodyPr lIns="0" tIns="0" rIns="0" bIns="0"/>
            <a:lstStyle/>
            <a:p>
              <a:pPr marL="0" marR="0" lvl="0" indent="0" defTabSz="121917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panose="020B0604020202020204" pitchFamily="34" charset="0"/>
                <a:ea typeface="ＭＳ Ｐゴシック" charset="0"/>
                <a:cs typeface="Arial" panose="020B0604020202020204" pitchFamily="34" charset="0"/>
              </a:endParaRPr>
            </a:p>
          </p:txBody>
        </p:sp>
        <p:sp>
          <p:nvSpPr>
            <p:cNvPr id="2188" name="object 424">
              <a:extLst>
                <a:ext uri="{FF2B5EF4-FFF2-40B4-BE49-F238E27FC236}">
                  <a16:creationId xmlns:a16="http://schemas.microsoft.com/office/drawing/2014/main" id="{19E2AC4C-B415-48DB-8B62-AEF15D0F3C8E}"/>
                </a:ext>
              </a:extLst>
            </p:cNvPr>
            <p:cNvSpPr/>
            <p:nvPr/>
          </p:nvSpPr>
          <p:spPr>
            <a:xfrm>
              <a:off x="4405503" y="3248452"/>
              <a:ext cx="273263" cy="107076"/>
            </a:xfrm>
            <a:custGeom>
              <a:avLst/>
              <a:gdLst/>
              <a:ahLst/>
              <a:cxnLst/>
              <a:rect l="l" t="t" r="r" b="b"/>
              <a:pathLst>
                <a:path w="669290" h="262254">
                  <a:moveTo>
                    <a:pt x="668489" y="0"/>
                  </a:moveTo>
                  <a:lnTo>
                    <a:pt x="0" y="1193"/>
                  </a:lnTo>
                  <a:lnTo>
                    <a:pt x="469" y="262064"/>
                  </a:lnTo>
                  <a:lnTo>
                    <a:pt x="668959" y="260870"/>
                  </a:lnTo>
                  <a:lnTo>
                    <a:pt x="668849" y="199643"/>
                  </a:lnTo>
                  <a:lnTo>
                    <a:pt x="335864" y="199643"/>
                  </a:lnTo>
                  <a:lnTo>
                    <a:pt x="322226" y="198526"/>
                  </a:lnTo>
                  <a:lnTo>
                    <a:pt x="286588" y="180111"/>
                  </a:lnTo>
                  <a:lnTo>
                    <a:pt x="267601" y="146786"/>
                  </a:lnTo>
                  <a:lnTo>
                    <a:pt x="96862" y="146786"/>
                  </a:lnTo>
                  <a:lnTo>
                    <a:pt x="96862" y="122326"/>
                  </a:lnTo>
                  <a:lnTo>
                    <a:pt x="266090" y="122326"/>
                  </a:lnTo>
                  <a:lnTo>
                    <a:pt x="268308" y="111248"/>
                  </a:lnTo>
                  <a:lnTo>
                    <a:pt x="307751" y="66658"/>
                  </a:lnTo>
                  <a:lnTo>
                    <a:pt x="333746" y="61194"/>
                  </a:lnTo>
                  <a:lnTo>
                    <a:pt x="668600" y="61194"/>
                  </a:lnTo>
                  <a:lnTo>
                    <a:pt x="668489" y="0"/>
                  </a:lnTo>
                  <a:close/>
                </a:path>
                <a:path w="669290" h="262254">
                  <a:moveTo>
                    <a:pt x="668600" y="61194"/>
                  </a:moveTo>
                  <a:lnTo>
                    <a:pt x="333746" y="61194"/>
                  </a:lnTo>
                  <a:lnTo>
                    <a:pt x="359898" y="65856"/>
                  </a:lnTo>
                  <a:lnTo>
                    <a:pt x="383031" y="80695"/>
                  </a:lnTo>
                  <a:lnTo>
                    <a:pt x="390820" y="89699"/>
                  </a:lnTo>
                  <a:lnTo>
                    <a:pt x="396874" y="99801"/>
                  </a:lnTo>
                  <a:lnTo>
                    <a:pt x="401119" y="110758"/>
                  </a:lnTo>
                  <a:lnTo>
                    <a:pt x="403478" y="122326"/>
                  </a:lnTo>
                  <a:lnTo>
                    <a:pt x="581774" y="122326"/>
                  </a:lnTo>
                  <a:lnTo>
                    <a:pt x="581774" y="146786"/>
                  </a:lnTo>
                  <a:lnTo>
                    <a:pt x="402069" y="146786"/>
                  </a:lnTo>
                  <a:lnTo>
                    <a:pt x="399321" y="155533"/>
                  </a:lnTo>
                  <a:lnTo>
                    <a:pt x="374083" y="187472"/>
                  </a:lnTo>
                  <a:lnTo>
                    <a:pt x="335864" y="199643"/>
                  </a:lnTo>
                  <a:lnTo>
                    <a:pt x="668849" y="199643"/>
                  </a:lnTo>
                  <a:lnTo>
                    <a:pt x="668600" y="61194"/>
                  </a:lnTo>
                  <a:close/>
                </a:path>
              </a:pathLst>
            </a:custGeom>
            <a:solidFill>
              <a:srgbClr val="00BCEB"/>
            </a:solidFill>
          </p:spPr>
          <p:txBody>
            <a:bodyPr wrap="square" lIns="0" tIns="0" rIns="0" bIns="0" rtlCol="0"/>
            <a:lstStyle/>
            <a:p>
              <a:pPr marL="0" marR="0" lvl="0" indent="0" defTabSz="609585" eaLnBrk="1" fontAlgn="base" latinLnBrk="0" hangingPunct="1">
                <a:lnSpc>
                  <a:spcPct val="100000"/>
                </a:lnSpc>
                <a:spcBef>
                  <a:spcPct val="0"/>
                </a:spcBef>
                <a:spcAft>
                  <a:spcPct val="0"/>
                </a:spcAft>
                <a:buClrTx/>
                <a:buSzTx/>
                <a:buFontTx/>
                <a:buNone/>
                <a:tabLst/>
                <a:defRPr/>
              </a:pPr>
              <a:endParaRPr kumimoji="0"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2189" name="Group 2188">
              <a:extLst>
                <a:ext uri="{FF2B5EF4-FFF2-40B4-BE49-F238E27FC236}">
                  <a16:creationId xmlns:a16="http://schemas.microsoft.com/office/drawing/2014/main" id="{91BD55BB-83BF-4C4D-813B-34B02C8512E9}"/>
                </a:ext>
              </a:extLst>
            </p:cNvPr>
            <p:cNvGrpSpPr/>
            <p:nvPr/>
          </p:nvGrpSpPr>
          <p:grpSpPr>
            <a:xfrm>
              <a:off x="4422922" y="3030100"/>
              <a:ext cx="238375" cy="192830"/>
              <a:chOff x="5121843" y="3876582"/>
              <a:chExt cx="437148" cy="353618"/>
            </a:xfrm>
          </p:grpSpPr>
          <p:sp>
            <p:nvSpPr>
              <p:cNvPr id="2190" name="Freeform 176">
                <a:extLst>
                  <a:ext uri="{FF2B5EF4-FFF2-40B4-BE49-F238E27FC236}">
                    <a16:creationId xmlns:a16="http://schemas.microsoft.com/office/drawing/2014/main" id="{0309EBA0-18C3-4E29-8C9F-4FB172E9E7FE}"/>
                  </a:ext>
                </a:extLst>
              </p:cNvPr>
              <p:cNvSpPr>
                <a:spLocks/>
              </p:cNvSpPr>
              <p:nvPr/>
            </p:nvSpPr>
            <p:spPr bwMode="auto">
              <a:xfrm>
                <a:off x="5291689" y="4129962"/>
                <a:ext cx="100237" cy="100238"/>
              </a:xfrm>
              <a:custGeom>
                <a:avLst/>
                <a:gdLst>
                  <a:gd name="T0" fmla="*/ 31 w 213"/>
                  <a:gd name="T1" fmla="*/ 31 h 213"/>
                  <a:gd name="T2" fmla="*/ 17 w 213"/>
                  <a:gd name="T3" fmla="*/ 48 h 213"/>
                  <a:gd name="T4" fmla="*/ 8 w 213"/>
                  <a:gd name="T5" fmla="*/ 67 h 213"/>
                  <a:gd name="T6" fmla="*/ 2 w 213"/>
                  <a:gd name="T7" fmla="*/ 86 h 213"/>
                  <a:gd name="T8" fmla="*/ 0 w 213"/>
                  <a:gd name="T9" fmla="*/ 107 h 213"/>
                  <a:gd name="T10" fmla="*/ 2 w 213"/>
                  <a:gd name="T11" fmla="*/ 127 h 213"/>
                  <a:gd name="T12" fmla="*/ 8 w 213"/>
                  <a:gd name="T13" fmla="*/ 146 h 213"/>
                  <a:gd name="T14" fmla="*/ 17 w 213"/>
                  <a:gd name="T15" fmla="*/ 166 h 213"/>
                  <a:gd name="T16" fmla="*/ 31 w 213"/>
                  <a:gd name="T17" fmla="*/ 182 h 213"/>
                  <a:gd name="T18" fmla="*/ 39 w 213"/>
                  <a:gd name="T19" fmla="*/ 190 h 213"/>
                  <a:gd name="T20" fmla="*/ 57 w 213"/>
                  <a:gd name="T21" fmla="*/ 202 h 213"/>
                  <a:gd name="T22" fmla="*/ 76 w 213"/>
                  <a:gd name="T23" fmla="*/ 210 h 213"/>
                  <a:gd name="T24" fmla="*/ 97 w 213"/>
                  <a:gd name="T25" fmla="*/ 213 h 213"/>
                  <a:gd name="T26" fmla="*/ 117 w 213"/>
                  <a:gd name="T27" fmla="*/ 213 h 213"/>
                  <a:gd name="T28" fmla="*/ 137 w 213"/>
                  <a:gd name="T29" fmla="*/ 210 h 213"/>
                  <a:gd name="T30" fmla="*/ 157 w 213"/>
                  <a:gd name="T31" fmla="*/ 202 h 213"/>
                  <a:gd name="T32" fmla="*/ 174 w 213"/>
                  <a:gd name="T33" fmla="*/ 190 h 213"/>
                  <a:gd name="T34" fmla="*/ 182 w 213"/>
                  <a:gd name="T35" fmla="*/ 182 h 213"/>
                  <a:gd name="T36" fmla="*/ 196 w 213"/>
                  <a:gd name="T37" fmla="*/ 166 h 213"/>
                  <a:gd name="T38" fmla="*/ 206 w 213"/>
                  <a:gd name="T39" fmla="*/ 146 h 213"/>
                  <a:gd name="T40" fmla="*/ 212 w 213"/>
                  <a:gd name="T41" fmla="*/ 127 h 213"/>
                  <a:gd name="T42" fmla="*/ 213 w 213"/>
                  <a:gd name="T43" fmla="*/ 107 h 213"/>
                  <a:gd name="T44" fmla="*/ 212 w 213"/>
                  <a:gd name="T45" fmla="*/ 86 h 213"/>
                  <a:gd name="T46" fmla="*/ 206 w 213"/>
                  <a:gd name="T47" fmla="*/ 67 h 213"/>
                  <a:gd name="T48" fmla="*/ 196 w 213"/>
                  <a:gd name="T49" fmla="*/ 48 h 213"/>
                  <a:gd name="T50" fmla="*/ 182 w 213"/>
                  <a:gd name="T51" fmla="*/ 31 h 213"/>
                  <a:gd name="T52" fmla="*/ 174 w 213"/>
                  <a:gd name="T53" fmla="*/ 24 h 213"/>
                  <a:gd name="T54" fmla="*/ 157 w 213"/>
                  <a:gd name="T55" fmla="*/ 12 h 213"/>
                  <a:gd name="T56" fmla="*/ 137 w 213"/>
                  <a:gd name="T57" fmla="*/ 4 h 213"/>
                  <a:gd name="T58" fmla="*/ 117 w 213"/>
                  <a:gd name="T59" fmla="*/ 0 h 213"/>
                  <a:gd name="T60" fmla="*/ 97 w 213"/>
                  <a:gd name="T61" fmla="*/ 0 h 213"/>
                  <a:gd name="T62" fmla="*/ 76 w 213"/>
                  <a:gd name="T63" fmla="*/ 4 h 213"/>
                  <a:gd name="T64" fmla="*/ 57 w 213"/>
                  <a:gd name="T65" fmla="*/ 12 h 213"/>
                  <a:gd name="T66" fmla="*/ 39 w 213"/>
                  <a:gd name="T67" fmla="*/ 24 h 213"/>
                  <a:gd name="T68" fmla="*/ 31 w 213"/>
                  <a:gd name="T69" fmla="*/ 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13">
                    <a:moveTo>
                      <a:pt x="31" y="31"/>
                    </a:moveTo>
                    <a:lnTo>
                      <a:pt x="31" y="31"/>
                    </a:lnTo>
                    <a:lnTo>
                      <a:pt x="24" y="39"/>
                    </a:lnTo>
                    <a:lnTo>
                      <a:pt x="17" y="48"/>
                    </a:lnTo>
                    <a:lnTo>
                      <a:pt x="12" y="57"/>
                    </a:lnTo>
                    <a:lnTo>
                      <a:pt x="8" y="67"/>
                    </a:lnTo>
                    <a:lnTo>
                      <a:pt x="4" y="76"/>
                    </a:lnTo>
                    <a:lnTo>
                      <a:pt x="2" y="86"/>
                    </a:lnTo>
                    <a:lnTo>
                      <a:pt x="1" y="97"/>
                    </a:lnTo>
                    <a:lnTo>
                      <a:pt x="0" y="107"/>
                    </a:lnTo>
                    <a:lnTo>
                      <a:pt x="1" y="116"/>
                    </a:lnTo>
                    <a:lnTo>
                      <a:pt x="2" y="127"/>
                    </a:lnTo>
                    <a:lnTo>
                      <a:pt x="4" y="137"/>
                    </a:lnTo>
                    <a:lnTo>
                      <a:pt x="8" y="146"/>
                    </a:lnTo>
                    <a:lnTo>
                      <a:pt x="12" y="157"/>
                    </a:lnTo>
                    <a:lnTo>
                      <a:pt x="17" y="166"/>
                    </a:lnTo>
                    <a:lnTo>
                      <a:pt x="24" y="174"/>
                    </a:lnTo>
                    <a:lnTo>
                      <a:pt x="31" y="182"/>
                    </a:lnTo>
                    <a:lnTo>
                      <a:pt x="31" y="182"/>
                    </a:lnTo>
                    <a:lnTo>
                      <a:pt x="39" y="190"/>
                    </a:lnTo>
                    <a:lnTo>
                      <a:pt x="48" y="196"/>
                    </a:lnTo>
                    <a:lnTo>
                      <a:pt x="57" y="202"/>
                    </a:lnTo>
                    <a:lnTo>
                      <a:pt x="67" y="206"/>
                    </a:lnTo>
                    <a:lnTo>
                      <a:pt x="76" y="210"/>
                    </a:lnTo>
                    <a:lnTo>
                      <a:pt x="86" y="212"/>
                    </a:lnTo>
                    <a:lnTo>
                      <a:pt x="97" y="213"/>
                    </a:lnTo>
                    <a:lnTo>
                      <a:pt x="107" y="213"/>
                    </a:lnTo>
                    <a:lnTo>
                      <a:pt x="117" y="213"/>
                    </a:lnTo>
                    <a:lnTo>
                      <a:pt x="127" y="212"/>
                    </a:lnTo>
                    <a:lnTo>
                      <a:pt x="137" y="210"/>
                    </a:lnTo>
                    <a:lnTo>
                      <a:pt x="147" y="206"/>
                    </a:lnTo>
                    <a:lnTo>
                      <a:pt x="157" y="202"/>
                    </a:lnTo>
                    <a:lnTo>
                      <a:pt x="166" y="196"/>
                    </a:lnTo>
                    <a:lnTo>
                      <a:pt x="174" y="190"/>
                    </a:lnTo>
                    <a:lnTo>
                      <a:pt x="182" y="182"/>
                    </a:lnTo>
                    <a:lnTo>
                      <a:pt x="182" y="182"/>
                    </a:lnTo>
                    <a:lnTo>
                      <a:pt x="190" y="174"/>
                    </a:lnTo>
                    <a:lnTo>
                      <a:pt x="196" y="166"/>
                    </a:lnTo>
                    <a:lnTo>
                      <a:pt x="202" y="157"/>
                    </a:lnTo>
                    <a:lnTo>
                      <a:pt x="206" y="146"/>
                    </a:lnTo>
                    <a:lnTo>
                      <a:pt x="210" y="137"/>
                    </a:lnTo>
                    <a:lnTo>
                      <a:pt x="212" y="127"/>
                    </a:lnTo>
                    <a:lnTo>
                      <a:pt x="213" y="116"/>
                    </a:lnTo>
                    <a:lnTo>
                      <a:pt x="213" y="107"/>
                    </a:lnTo>
                    <a:lnTo>
                      <a:pt x="213" y="97"/>
                    </a:lnTo>
                    <a:lnTo>
                      <a:pt x="212" y="86"/>
                    </a:lnTo>
                    <a:lnTo>
                      <a:pt x="210" y="76"/>
                    </a:lnTo>
                    <a:lnTo>
                      <a:pt x="206" y="67"/>
                    </a:lnTo>
                    <a:lnTo>
                      <a:pt x="202" y="57"/>
                    </a:lnTo>
                    <a:lnTo>
                      <a:pt x="196" y="48"/>
                    </a:lnTo>
                    <a:lnTo>
                      <a:pt x="190" y="39"/>
                    </a:lnTo>
                    <a:lnTo>
                      <a:pt x="182" y="31"/>
                    </a:lnTo>
                    <a:lnTo>
                      <a:pt x="182" y="31"/>
                    </a:lnTo>
                    <a:lnTo>
                      <a:pt x="174" y="24"/>
                    </a:lnTo>
                    <a:lnTo>
                      <a:pt x="166" y="17"/>
                    </a:lnTo>
                    <a:lnTo>
                      <a:pt x="157" y="12"/>
                    </a:lnTo>
                    <a:lnTo>
                      <a:pt x="147" y="8"/>
                    </a:lnTo>
                    <a:lnTo>
                      <a:pt x="137" y="4"/>
                    </a:lnTo>
                    <a:lnTo>
                      <a:pt x="127" y="2"/>
                    </a:lnTo>
                    <a:lnTo>
                      <a:pt x="117" y="0"/>
                    </a:lnTo>
                    <a:lnTo>
                      <a:pt x="107" y="0"/>
                    </a:lnTo>
                    <a:lnTo>
                      <a:pt x="97" y="0"/>
                    </a:lnTo>
                    <a:lnTo>
                      <a:pt x="86" y="2"/>
                    </a:lnTo>
                    <a:lnTo>
                      <a:pt x="76" y="4"/>
                    </a:lnTo>
                    <a:lnTo>
                      <a:pt x="67" y="8"/>
                    </a:lnTo>
                    <a:lnTo>
                      <a:pt x="57" y="12"/>
                    </a:lnTo>
                    <a:lnTo>
                      <a:pt x="48" y="17"/>
                    </a:lnTo>
                    <a:lnTo>
                      <a:pt x="39" y="24"/>
                    </a:lnTo>
                    <a:lnTo>
                      <a:pt x="31" y="31"/>
                    </a:lnTo>
                    <a:lnTo>
                      <a:pt x="31" y="31"/>
                    </a:lnTo>
                    <a:close/>
                  </a:path>
                </a:pathLst>
              </a:custGeom>
              <a:solidFill>
                <a:srgbClr val="9CE5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sp>
            <p:nvSpPr>
              <p:cNvPr id="2191" name="Freeform 177">
                <a:extLst>
                  <a:ext uri="{FF2B5EF4-FFF2-40B4-BE49-F238E27FC236}">
                    <a16:creationId xmlns:a16="http://schemas.microsoft.com/office/drawing/2014/main" id="{503FBC33-AAD7-4764-8D11-F96763B48B59}"/>
                  </a:ext>
                </a:extLst>
              </p:cNvPr>
              <p:cNvSpPr>
                <a:spLocks/>
              </p:cNvSpPr>
              <p:nvPr/>
            </p:nvSpPr>
            <p:spPr bwMode="auto">
              <a:xfrm>
                <a:off x="5244355" y="4049215"/>
                <a:ext cx="194907" cy="69611"/>
              </a:xfrm>
              <a:custGeom>
                <a:avLst/>
                <a:gdLst>
                  <a:gd name="T0" fmla="*/ 302 w 424"/>
                  <a:gd name="T1" fmla="*/ 15 h 155"/>
                  <a:gd name="T2" fmla="*/ 257 w 424"/>
                  <a:gd name="T3" fmla="*/ 4 h 155"/>
                  <a:gd name="T4" fmla="*/ 212 w 424"/>
                  <a:gd name="T5" fmla="*/ 0 h 155"/>
                  <a:gd name="T6" fmla="*/ 184 w 424"/>
                  <a:gd name="T7" fmla="*/ 1 h 155"/>
                  <a:gd name="T8" fmla="*/ 131 w 424"/>
                  <a:gd name="T9" fmla="*/ 12 h 155"/>
                  <a:gd name="T10" fmla="*/ 81 w 424"/>
                  <a:gd name="T11" fmla="*/ 32 h 155"/>
                  <a:gd name="T12" fmla="*/ 56 w 424"/>
                  <a:gd name="T13" fmla="*/ 47 h 155"/>
                  <a:gd name="T14" fmla="*/ 33 w 424"/>
                  <a:gd name="T15" fmla="*/ 64 h 155"/>
                  <a:gd name="T16" fmla="*/ 11 w 424"/>
                  <a:gd name="T17" fmla="*/ 83 h 155"/>
                  <a:gd name="T18" fmla="*/ 7 w 424"/>
                  <a:gd name="T19" fmla="*/ 90 h 155"/>
                  <a:gd name="T20" fmla="*/ 0 w 424"/>
                  <a:gd name="T21" fmla="*/ 105 h 155"/>
                  <a:gd name="T22" fmla="*/ 0 w 424"/>
                  <a:gd name="T23" fmla="*/ 121 h 155"/>
                  <a:gd name="T24" fmla="*/ 7 w 424"/>
                  <a:gd name="T25" fmla="*/ 136 h 155"/>
                  <a:gd name="T26" fmla="*/ 11 w 424"/>
                  <a:gd name="T27" fmla="*/ 142 h 155"/>
                  <a:gd name="T28" fmla="*/ 25 w 424"/>
                  <a:gd name="T29" fmla="*/ 151 h 155"/>
                  <a:gd name="T30" fmla="*/ 41 w 424"/>
                  <a:gd name="T31" fmla="*/ 155 h 155"/>
                  <a:gd name="T32" fmla="*/ 49 w 424"/>
                  <a:gd name="T33" fmla="*/ 154 h 155"/>
                  <a:gd name="T34" fmla="*/ 64 w 424"/>
                  <a:gd name="T35" fmla="*/ 148 h 155"/>
                  <a:gd name="T36" fmla="*/ 70 w 424"/>
                  <a:gd name="T37" fmla="*/ 142 h 155"/>
                  <a:gd name="T38" fmla="*/ 102 w 424"/>
                  <a:gd name="T39" fmla="*/ 117 h 155"/>
                  <a:gd name="T40" fmla="*/ 137 w 424"/>
                  <a:gd name="T41" fmla="*/ 98 h 155"/>
                  <a:gd name="T42" fmla="*/ 174 w 424"/>
                  <a:gd name="T43" fmla="*/ 88 h 155"/>
                  <a:gd name="T44" fmla="*/ 212 w 424"/>
                  <a:gd name="T45" fmla="*/ 84 h 155"/>
                  <a:gd name="T46" fmla="*/ 228 w 424"/>
                  <a:gd name="T47" fmla="*/ 84 h 155"/>
                  <a:gd name="T48" fmla="*/ 261 w 424"/>
                  <a:gd name="T49" fmla="*/ 90 h 155"/>
                  <a:gd name="T50" fmla="*/ 276 w 424"/>
                  <a:gd name="T51" fmla="*/ 95 h 155"/>
                  <a:gd name="T52" fmla="*/ 316 w 424"/>
                  <a:gd name="T53" fmla="*/ 113 h 155"/>
                  <a:gd name="T54" fmla="*/ 353 w 424"/>
                  <a:gd name="T55" fmla="*/ 142 h 155"/>
                  <a:gd name="T56" fmla="*/ 360 w 424"/>
                  <a:gd name="T57" fmla="*/ 148 h 155"/>
                  <a:gd name="T58" fmla="*/ 375 w 424"/>
                  <a:gd name="T59" fmla="*/ 154 h 155"/>
                  <a:gd name="T60" fmla="*/ 391 w 424"/>
                  <a:gd name="T61" fmla="*/ 154 h 155"/>
                  <a:gd name="T62" fmla="*/ 406 w 424"/>
                  <a:gd name="T63" fmla="*/ 148 h 155"/>
                  <a:gd name="T64" fmla="*/ 412 w 424"/>
                  <a:gd name="T65" fmla="*/ 142 h 155"/>
                  <a:gd name="T66" fmla="*/ 421 w 424"/>
                  <a:gd name="T67" fmla="*/ 128 h 155"/>
                  <a:gd name="T68" fmla="*/ 424 w 424"/>
                  <a:gd name="T69" fmla="*/ 113 h 155"/>
                  <a:gd name="T70" fmla="*/ 421 w 424"/>
                  <a:gd name="T71" fmla="*/ 97 h 155"/>
                  <a:gd name="T72" fmla="*/ 412 w 424"/>
                  <a:gd name="T73" fmla="*/ 83 h 155"/>
                  <a:gd name="T74" fmla="*/ 400 w 424"/>
                  <a:gd name="T75" fmla="*/ 72 h 155"/>
                  <a:gd name="T76" fmla="*/ 374 w 424"/>
                  <a:gd name="T77" fmla="*/ 51 h 155"/>
                  <a:gd name="T78" fmla="*/ 346 w 424"/>
                  <a:gd name="T79" fmla="*/ 35 h 155"/>
                  <a:gd name="T80" fmla="*/ 317 w 424"/>
                  <a:gd name="T81" fmla="*/ 21 h 155"/>
                  <a:gd name="T82" fmla="*/ 302 w 424"/>
                  <a:gd name="T83" fmla="*/ 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4" h="155">
                    <a:moveTo>
                      <a:pt x="302" y="15"/>
                    </a:moveTo>
                    <a:lnTo>
                      <a:pt x="302" y="15"/>
                    </a:lnTo>
                    <a:lnTo>
                      <a:pt x="280" y="8"/>
                    </a:lnTo>
                    <a:lnTo>
                      <a:pt x="257" y="4"/>
                    </a:lnTo>
                    <a:lnTo>
                      <a:pt x="235" y="1"/>
                    </a:lnTo>
                    <a:lnTo>
                      <a:pt x="212" y="0"/>
                    </a:lnTo>
                    <a:lnTo>
                      <a:pt x="212" y="0"/>
                    </a:lnTo>
                    <a:lnTo>
                      <a:pt x="184" y="1"/>
                    </a:lnTo>
                    <a:lnTo>
                      <a:pt x="158" y="6"/>
                    </a:lnTo>
                    <a:lnTo>
                      <a:pt x="131" y="12"/>
                    </a:lnTo>
                    <a:lnTo>
                      <a:pt x="105" y="21"/>
                    </a:lnTo>
                    <a:lnTo>
                      <a:pt x="81" y="32"/>
                    </a:lnTo>
                    <a:lnTo>
                      <a:pt x="68" y="39"/>
                    </a:lnTo>
                    <a:lnTo>
                      <a:pt x="56" y="47"/>
                    </a:lnTo>
                    <a:lnTo>
                      <a:pt x="45" y="56"/>
                    </a:lnTo>
                    <a:lnTo>
                      <a:pt x="33" y="64"/>
                    </a:lnTo>
                    <a:lnTo>
                      <a:pt x="22" y="73"/>
                    </a:lnTo>
                    <a:lnTo>
                      <a:pt x="11" y="83"/>
                    </a:lnTo>
                    <a:lnTo>
                      <a:pt x="11" y="83"/>
                    </a:lnTo>
                    <a:lnTo>
                      <a:pt x="7" y="90"/>
                    </a:lnTo>
                    <a:lnTo>
                      <a:pt x="2" y="97"/>
                    </a:lnTo>
                    <a:lnTo>
                      <a:pt x="0" y="105"/>
                    </a:lnTo>
                    <a:lnTo>
                      <a:pt x="0" y="113"/>
                    </a:lnTo>
                    <a:lnTo>
                      <a:pt x="0" y="121"/>
                    </a:lnTo>
                    <a:lnTo>
                      <a:pt x="2" y="128"/>
                    </a:lnTo>
                    <a:lnTo>
                      <a:pt x="7" y="136"/>
                    </a:lnTo>
                    <a:lnTo>
                      <a:pt x="11" y="142"/>
                    </a:lnTo>
                    <a:lnTo>
                      <a:pt x="11" y="142"/>
                    </a:lnTo>
                    <a:lnTo>
                      <a:pt x="18" y="148"/>
                    </a:lnTo>
                    <a:lnTo>
                      <a:pt x="25" y="151"/>
                    </a:lnTo>
                    <a:lnTo>
                      <a:pt x="33" y="154"/>
                    </a:lnTo>
                    <a:lnTo>
                      <a:pt x="41" y="155"/>
                    </a:lnTo>
                    <a:lnTo>
                      <a:pt x="41" y="155"/>
                    </a:lnTo>
                    <a:lnTo>
                      <a:pt x="49" y="154"/>
                    </a:lnTo>
                    <a:lnTo>
                      <a:pt x="57" y="151"/>
                    </a:lnTo>
                    <a:lnTo>
                      <a:pt x="64" y="148"/>
                    </a:lnTo>
                    <a:lnTo>
                      <a:pt x="70" y="142"/>
                    </a:lnTo>
                    <a:lnTo>
                      <a:pt x="70" y="142"/>
                    </a:lnTo>
                    <a:lnTo>
                      <a:pt x="86" y="128"/>
                    </a:lnTo>
                    <a:lnTo>
                      <a:pt x="102" y="117"/>
                    </a:lnTo>
                    <a:lnTo>
                      <a:pt x="119" y="106"/>
                    </a:lnTo>
                    <a:lnTo>
                      <a:pt x="137" y="98"/>
                    </a:lnTo>
                    <a:lnTo>
                      <a:pt x="154" y="92"/>
                    </a:lnTo>
                    <a:lnTo>
                      <a:pt x="174" y="88"/>
                    </a:lnTo>
                    <a:lnTo>
                      <a:pt x="192" y="84"/>
                    </a:lnTo>
                    <a:lnTo>
                      <a:pt x="212" y="84"/>
                    </a:lnTo>
                    <a:lnTo>
                      <a:pt x="212" y="84"/>
                    </a:lnTo>
                    <a:lnTo>
                      <a:pt x="228" y="84"/>
                    </a:lnTo>
                    <a:lnTo>
                      <a:pt x="244" y="87"/>
                    </a:lnTo>
                    <a:lnTo>
                      <a:pt x="261" y="90"/>
                    </a:lnTo>
                    <a:lnTo>
                      <a:pt x="276" y="95"/>
                    </a:lnTo>
                    <a:lnTo>
                      <a:pt x="276" y="95"/>
                    </a:lnTo>
                    <a:lnTo>
                      <a:pt x="296" y="103"/>
                    </a:lnTo>
                    <a:lnTo>
                      <a:pt x="316" y="113"/>
                    </a:lnTo>
                    <a:lnTo>
                      <a:pt x="336" y="127"/>
                    </a:lnTo>
                    <a:lnTo>
                      <a:pt x="353" y="142"/>
                    </a:lnTo>
                    <a:lnTo>
                      <a:pt x="353" y="142"/>
                    </a:lnTo>
                    <a:lnTo>
                      <a:pt x="360" y="148"/>
                    </a:lnTo>
                    <a:lnTo>
                      <a:pt x="367" y="151"/>
                    </a:lnTo>
                    <a:lnTo>
                      <a:pt x="375" y="154"/>
                    </a:lnTo>
                    <a:lnTo>
                      <a:pt x="383" y="155"/>
                    </a:lnTo>
                    <a:lnTo>
                      <a:pt x="391" y="154"/>
                    </a:lnTo>
                    <a:lnTo>
                      <a:pt x="398" y="151"/>
                    </a:lnTo>
                    <a:lnTo>
                      <a:pt x="406" y="148"/>
                    </a:lnTo>
                    <a:lnTo>
                      <a:pt x="412" y="142"/>
                    </a:lnTo>
                    <a:lnTo>
                      <a:pt x="412" y="142"/>
                    </a:lnTo>
                    <a:lnTo>
                      <a:pt x="417" y="136"/>
                    </a:lnTo>
                    <a:lnTo>
                      <a:pt x="421" y="128"/>
                    </a:lnTo>
                    <a:lnTo>
                      <a:pt x="423" y="121"/>
                    </a:lnTo>
                    <a:lnTo>
                      <a:pt x="424" y="113"/>
                    </a:lnTo>
                    <a:lnTo>
                      <a:pt x="423" y="105"/>
                    </a:lnTo>
                    <a:lnTo>
                      <a:pt x="421" y="97"/>
                    </a:lnTo>
                    <a:lnTo>
                      <a:pt x="417" y="90"/>
                    </a:lnTo>
                    <a:lnTo>
                      <a:pt x="412" y="83"/>
                    </a:lnTo>
                    <a:lnTo>
                      <a:pt x="412" y="83"/>
                    </a:lnTo>
                    <a:lnTo>
                      <a:pt x="400" y="72"/>
                    </a:lnTo>
                    <a:lnTo>
                      <a:pt x="387" y="61"/>
                    </a:lnTo>
                    <a:lnTo>
                      <a:pt x="374" y="51"/>
                    </a:lnTo>
                    <a:lnTo>
                      <a:pt x="360" y="43"/>
                    </a:lnTo>
                    <a:lnTo>
                      <a:pt x="346" y="35"/>
                    </a:lnTo>
                    <a:lnTo>
                      <a:pt x="332" y="27"/>
                    </a:lnTo>
                    <a:lnTo>
                      <a:pt x="317" y="21"/>
                    </a:lnTo>
                    <a:lnTo>
                      <a:pt x="302" y="15"/>
                    </a:lnTo>
                    <a:lnTo>
                      <a:pt x="302" y="15"/>
                    </a:lnTo>
                    <a:close/>
                  </a:path>
                </a:pathLst>
              </a:custGeom>
              <a:solidFill>
                <a:srgbClr val="005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sp>
            <p:nvSpPr>
              <p:cNvPr id="2192" name="Freeform 178">
                <a:extLst>
                  <a:ext uri="{FF2B5EF4-FFF2-40B4-BE49-F238E27FC236}">
                    <a16:creationId xmlns:a16="http://schemas.microsoft.com/office/drawing/2014/main" id="{219E5A4E-9C07-459D-807C-F402655AC1E6}"/>
                  </a:ext>
                </a:extLst>
              </p:cNvPr>
              <p:cNvSpPr>
                <a:spLocks/>
              </p:cNvSpPr>
              <p:nvPr/>
            </p:nvSpPr>
            <p:spPr bwMode="auto">
              <a:xfrm>
                <a:off x="5183099" y="3962898"/>
                <a:ext cx="317419" cy="97455"/>
              </a:xfrm>
              <a:custGeom>
                <a:avLst/>
                <a:gdLst>
                  <a:gd name="T0" fmla="*/ 341 w 682"/>
                  <a:gd name="T1" fmla="*/ 0 h 208"/>
                  <a:gd name="T2" fmla="*/ 296 w 682"/>
                  <a:gd name="T3" fmla="*/ 2 h 208"/>
                  <a:gd name="T4" fmla="*/ 252 w 682"/>
                  <a:gd name="T5" fmla="*/ 9 h 208"/>
                  <a:gd name="T6" fmla="*/ 208 w 682"/>
                  <a:gd name="T7" fmla="*/ 19 h 208"/>
                  <a:gd name="T8" fmla="*/ 166 w 682"/>
                  <a:gd name="T9" fmla="*/ 34 h 208"/>
                  <a:gd name="T10" fmla="*/ 124 w 682"/>
                  <a:gd name="T11" fmla="*/ 54 h 208"/>
                  <a:gd name="T12" fmla="*/ 85 w 682"/>
                  <a:gd name="T13" fmla="*/ 77 h 208"/>
                  <a:gd name="T14" fmla="*/ 47 w 682"/>
                  <a:gd name="T15" fmla="*/ 105 h 208"/>
                  <a:gd name="T16" fmla="*/ 12 w 682"/>
                  <a:gd name="T17" fmla="*/ 137 h 208"/>
                  <a:gd name="T18" fmla="*/ 6 w 682"/>
                  <a:gd name="T19" fmla="*/ 143 h 208"/>
                  <a:gd name="T20" fmla="*/ 1 w 682"/>
                  <a:gd name="T21" fmla="*/ 158 h 208"/>
                  <a:gd name="T22" fmla="*/ 1 w 682"/>
                  <a:gd name="T23" fmla="*/ 174 h 208"/>
                  <a:gd name="T24" fmla="*/ 6 w 682"/>
                  <a:gd name="T25" fmla="*/ 189 h 208"/>
                  <a:gd name="T26" fmla="*/ 12 w 682"/>
                  <a:gd name="T27" fmla="*/ 196 h 208"/>
                  <a:gd name="T28" fmla="*/ 26 w 682"/>
                  <a:gd name="T29" fmla="*/ 205 h 208"/>
                  <a:gd name="T30" fmla="*/ 41 w 682"/>
                  <a:gd name="T31" fmla="*/ 208 h 208"/>
                  <a:gd name="T32" fmla="*/ 49 w 682"/>
                  <a:gd name="T33" fmla="*/ 208 h 208"/>
                  <a:gd name="T34" fmla="*/ 64 w 682"/>
                  <a:gd name="T35" fmla="*/ 201 h 208"/>
                  <a:gd name="T36" fmla="*/ 71 w 682"/>
                  <a:gd name="T37" fmla="*/ 196 h 208"/>
                  <a:gd name="T38" fmla="*/ 100 w 682"/>
                  <a:gd name="T39" fmla="*/ 169 h 208"/>
                  <a:gd name="T40" fmla="*/ 131 w 682"/>
                  <a:gd name="T41" fmla="*/ 146 h 208"/>
                  <a:gd name="T42" fmla="*/ 163 w 682"/>
                  <a:gd name="T43" fmla="*/ 128 h 208"/>
                  <a:gd name="T44" fmla="*/ 197 w 682"/>
                  <a:gd name="T45" fmla="*/ 112 h 208"/>
                  <a:gd name="T46" fmla="*/ 233 w 682"/>
                  <a:gd name="T47" fmla="*/ 99 h 208"/>
                  <a:gd name="T48" fmla="*/ 268 w 682"/>
                  <a:gd name="T49" fmla="*/ 91 h 208"/>
                  <a:gd name="T50" fmla="*/ 304 w 682"/>
                  <a:gd name="T51" fmla="*/ 85 h 208"/>
                  <a:gd name="T52" fmla="*/ 341 w 682"/>
                  <a:gd name="T53" fmla="*/ 84 h 208"/>
                  <a:gd name="T54" fmla="*/ 360 w 682"/>
                  <a:gd name="T55" fmla="*/ 84 h 208"/>
                  <a:gd name="T56" fmla="*/ 395 w 682"/>
                  <a:gd name="T57" fmla="*/ 88 h 208"/>
                  <a:gd name="T58" fmla="*/ 432 w 682"/>
                  <a:gd name="T59" fmla="*/ 94 h 208"/>
                  <a:gd name="T60" fmla="*/ 467 w 682"/>
                  <a:gd name="T61" fmla="*/ 105 h 208"/>
                  <a:gd name="T62" fmla="*/ 501 w 682"/>
                  <a:gd name="T63" fmla="*/ 119 h 208"/>
                  <a:gd name="T64" fmla="*/ 535 w 682"/>
                  <a:gd name="T65" fmla="*/ 136 h 208"/>
                  <a:gd name="T66" fmla="*/ 566 w 682"/>
                  <a:gd name="T67" fmla="*/ 158 h 208"/>
                  <a:gd name="T68" fmla="*/ 596 w 682"/>
                  <a:gd name="T69" fmla="*/ 182 h 208"/>
                  <a:gd name="T70" fmla="*/ 611 w 682"/>
                  <a:gd name="T71" fmla="*/ 196 h 208"/>
                  <a:gd name="T72" fmla="*/ 625 w 682"/>
                  <a:gd name="T73" fmla="*/ 205 h 208"/>
                  <a:gd name="T74" fmla="*/ 640 w 682"/>
                  <a:gd name="T75" fmla="*/ 208 h 208"/>
                  <a:gd name="T76" fmla="*/ 656 w 682"/>
                  <a:gd name="T77" fmla="*/ 205 h 208"/>
                  <a:gd name="T78" fmla="*/ 670 w 682"/>
                  <a:gd name="T79" fmla="*/ 196 h 208"/>
                  <a:gd name="T80" fmla="*/ 675 w 682"/>
                  <a:gd name="T81" fmla="*/ 189 h 208"/>
                  <a:gd name="T82" fmla="*/ 682 w 682"/>
                  <a:gd name="T83" fmla="*/ 174 h 208"/>
                  <a:gd name="T84" fmla="*/ 682 w 682"/>
                  <a:gd name="T85" fmla="*/ 158 h 208"/>
                  <a:gd name="T86" fmla="*/ 675 w 682"/>
                  <a:gd name="T87" fmla="*/ 143 h 208"/>
                  <a:gd name="T88" fmla="*/ 670 w 682"/>
                  <a:gd name="T89" fmla="*/ 137 h 208"/>
                  <a:gd name="T90" fmla="*/ 634 w 682"/>
                  <a:gd name="T91" fmla="*/ 105 h 208"/>
                  <a:gd name="T92" fmla="*/ 597 w 682"/>
                  <a:gd name="T93" fmla="*/ 77 h 208"/>
                  <a:gd name="T94" fmla="*/ 557 w 682"/>
                  <a:gd name="T95" fmla="*/ 54 h 208"/>
                  <a:gd name="T96" fmla="*/ 515 w 682"/>
                  <a:gd name="T97" fmla="*/ 34 h 208"/>
                  <a:gd name="T98" fmla="*/ 473 w 682"/>
                  <a:gd name="T99" fmla="*/ 19 h 208"/>
                  <a:gd name="T100" fmla="*/ 430 w 682"/>
                  <a:gd name="T101" fmla="*/ 9 h 208"/>
                  <a:gd name="T102" fmla="*/ 385 w 682"/>
                  <a:gd name="T103" fmla="*/ 2 h 208"/>
                  <a:gd name="T104" fmla="*/ 341 w 682"/>
                  <a:gd name="T10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2" h="208">
                    <a:moveTo>
                      <a:pt x="341" y="0"/>
                    </a:moveTo>
                    <a:lnTo>
                      <a:pt x="341" y="0"/>
                    </a:lnTo>
                    <a:lnTo>
                      <a:pt x="318" y="1"/>
                    </a:lnTo>
                    <a:lnTo>
                      <a:pt x="296" y="2"/>
                    </a:lnTo>
                    <a:lnTo>
                      <a:pt x="274" y="6"/>
                    </a:lnTo>
                    <a:lnTo>
                      <a:pt x="252" y="9"/>
                    </a:lnTo>
                    <a:lnTo>
                      <a:pt x="230" y="14"/>
                    </a:lnTo>
                    <a:lnTo>
                      <a:pt x="208" y="19"/>
                    </a:lnTo>
                    <a:lnTo>
                      <a:pt x="186" y="26"/>
                    </a:lnTo>
                    <a:lnTo>
                      <a:pt x="166" y="34"/>
                    </a:lnTo>
                    <a:lnTo>
                      <a:pt x="145" y="44"/>
                    </a:lnTo>
                    <a:lnTo>
                      <a:pt x="124" y="54"/>
                    </a:lnTo>
                    <a:lnTo>
                      <a:pt x="105" y="64"/>
                    </a:lnTo>
                    <a:lnTo>
                      <a:pt x="85" y="77"/>
                    </a:lnTo>
                    <a:lnTo>
                      <a:pt x="65" y="90"/>
                    </a:lnTo>
                    <a:lnTo>
                      <a:pt x="47" y="105"/>
                    </a:lnTo>
                    <a:lnTo>
                      <a:pt x="30" y="120"/>
                    </a:lnTo>
                    <a:lnTo>
                      <a:pt x="12" y="137"/>
                    </a:lnTo>
                    <a:lnTo>
                      <a:pt x="12" y="137"/>
                    </a:lnTo>
                    <a:lnTo>
                      <a:pt x="6" y="143"/>
                    </a:lnTo>
                    <a:lnTo>
                      <a:pt x="3" y="150"/>
                    </a:lnTo>
                    <a:lnTo>
                      <a:pt x="1" y="158"/>
                    </a:lnTo>
                    <a:lnTo>
                      <a:pt x="0" y="166"/>
                    </a:lnTo>
                    <a:lnTo>
                      <a:pt x="1" y="174"/>
                    </a:lnTo>
                    <a:lnTo>
                      <a:pt x="3" y="182"/>
                    </a:lnTo>
                    <a:lnTo>
                      <a:pt x="6" y="189"/>
                    </a:lnTo>
                    <a:lnTo>
                      <a:pt x="12" y="196"/>
                    </a:lnTo>
                    <a:lnTo>
                      <a:pt x="12" y="196"/>
                    </a:lnTo>
                    <a:lnTo>
                      <a:pt x="18" y="201"/>
                    </a:lnTo>
                    <a:lnTo>
                      <a:pt x="26" y="205"/>
                    </a:lnTo>
                    <a:lnTo>
                      <a:pt x="33" y="208"/>
                    </a:lnTo>
                    <a:lnTo>
                      <a:pt x="41" y="208"/>
                    </a:lnTo>
                    <a:lnTo>
                      <a:pt x="41" y="208"/>
                    </a:lnTo>
                    <a:lnTo>
                      <a:pt x="49" y="208"/>
                    </a:lnTo>
                    <a:lnTo>
                      <a:pt x="57" y="205"/>
                    </a:lnTo>
                    <a:lnTo>
                      <a:pt x="64" y="201"/>
                    </a:lnTo>
                    <a:lnTo>
                      <a:pt x="71" y="196"/>
                    </a:lnTo>
                    <a:lnTo>
                      <a:pt x="71" y="196"/>
                    </a:lnTo>
                    <a:lnTo>
                      <a:pt x="85" y="182"/>
                    </a:lnTo>
                    <a:lnTo>
                      <a:pt x="100" y="169"/>
                    </a:lnTo>
                    <a:lnTo>
                      <a:pt x="115" y="158"/>
                    </a:lnTo>
                    <a:lnTo>
                      <a:pt x="131" y="146"/>
                    </a:lnTo>
                    <a:lnTo>
                      <a:pt x="147" y="136"/>
                    </a:lnTo>
                    <a:lnTo>
                      <a:pt x="163" y="128"/>
                    </a:lnTo>
                    <a:lnTo>
                      <a:pt x="181" y="119"/>
                    </a:lnTo>
                    <a:lnTo>
                      <a:pt x="197" y="112"/>
                    </a:lnTo>
                    <a:lnTo>
                      <a:pt x="214" y="105"/>
                    </a:lnTo>
                    <a:lnTo>
                      <a:pt x="233" y="99"/>
                    </a:lnTo>
                    <a:lnTo>
                      <a:pt x="250" y="94"/>
                    </a:lnTo>
                    <a:lnTo>
                      <a:pt x="268" y="91"/>
                    </a:lnTo>
                    <a:lnTo>
                      <a:pt x="286" y="88"/>
                    </a:lnTo>
                    <a:lnTo>
                      <a:pt x="304" y="85"/>
                    </a:lnTo>
                    <a:lnTo>
                      <a:pt x="323" y="84"/>
                    </a:lnTo>
                    <a:lnTo>
                      <a:pt x="341" y="84"/>
                    </a:lnTo>
                    <a:lnTo>
                      <a:pt x="341" y="84"/>
                    </a:lnTo>
                    <a:lnTo>
                      <a:pt x="360" y="84"/>
                    </a:lnTo>
                    <a:lnTo>
                      <a:pt x="378" y="85"/>
                    </a:lnTo>
                    <a:lnTo>
                      <a:pt x="395" y="88"/>
                    </a:lnTo>
                    <a:lnTo>
                      <a:pt x="414" y="91"/>
                    </a:lnTo>
                    <a:lnTo>
                      <a:pt x="432" y="94"/>
                    </a:lnTo>
                    <a:lnTo>
                      <a:pt x="450" y="99"/>
                    </a:lnTo>
                    <a:lnTo>
                      <a:pt x="467" y="105"/>
                    </a:lnTo>
                    <a:lnTo>
                      <a:pt x="484" y="112"/>
                    </a:lnTo>
                    <a:lnTo>
                      <a:pt x="501" y="119"/>
                    </a:lnTo>
                    <a:lnTo>
                      <a:pt x="519" y="128"/>
                    </a:lnTo>
                    <a:lnTo>
                      <a:pt x="535" y="136"/>
                    </a:lnTo>
                    <a:lnTo>
                      <a:pt x="551" y="146"/>
                    </a:lnTo>
                    <a:lnTo>
                      <a:pt x="566" y="158"/>
                    </a:lnTo>
                    <a:lnTo>
                      <a:pt x="581" y="169"/>
                    </a:lnTo>
                    <a:lnTo>
                      <a:pt x="596" y="182"/>
                    </a:lnTo>
                    <a:lnTo>
                      <a:pt x="611" y="196"/>
                    </a:lnTo>
                    <a:lnTo>
                      <a:pt x="611" y="196"/>
                    </a:lnTo>
                    <a:lnTo>
                      <a:pt x="617" y="201"/>
                    </a:lnTo>
                    <a:lnTo>
                      <a:pt x="625" y="205"/>
                    </a:lnTo>
                    <a:lnTo>
                      <a:pt x="632" y="208"/>
                    </a:lnTo>
                    <a:lnTo>
                      <a:pt x="640" y="208"/>
                    </a:lnTo>
                    <a:lnTo>
                      <a:pt x="648" y="208"/>
                    </a:lnTo>
                    <a:lnTo>
                      <a:pt x="656" y="205"/>
                    </a:lnTo>
                    <a:lnTo>
                      <a:pt x="663" y="201"/>
                    </a:lnTo>
                    <a:lnTo>
                      <a:pt x="670" y="196"/>
                    </a:lnTo>
                    <a:lnTo>
                      <a:pt x="670" y="196"/>
                    </a:lnTo>
                    <a:lnTo>
                      <a:pt x="675" y="189"/>
                    </a:lnTo>
                    <a:lnTo>
                      <a:pt x="679" y="182"/>
                    </a:lnTo>
                    <a:lnTo>
                      <a:pt x="682" y="174"/>
                    </a:lnTo>
                    <a:lnTo>
                      <a:pt x="682" y="166"/>
                    </a:lnTo>
                    <a:lnTo>
                      <a:pt x="682" y="158"/>
                    </a:lnTo>
                    <a:lnTo>
                      <a:pt x="679" y="150"/>
                    </a:lnTo>
                    <a:lnTo>
                      <a:pt x="675" y="143"/>
                    </a:lnTo>
                    <a:lnTo>
                      <a:pt x="670" y="137"/>
                    </a:lnTo>
                    <a:lnTo>
                      <a:pt x="670" y="137"/>
                    </a:lnTo>
                    <a:lnTo>
                      <a:pt x="653" y="120"/>
                    </a:lnTo>
                    <a:lnTo>
                      <a:pt x="634" y="105"/>
                    </a:lnTo>
                    <a:lnTo>
                      <a:pt x="616" y="90"/>
                    </a:lnTo>
                    <a:lnTo>
                      <a:pt x="597" y="77"/>
                    </a:lnTo>
                    <a:lnTo>
                      <a:pt x="578" y="64"/>
                    </a:lnTo>
                    <a:lnTo>
                      <a:pt x="557" y="54"/>
                    </a:lnTo>
                    <a:lnTo>
                      <a:pt x="536" y="44"/>
                    </a:lnTo>
                    <a:lnTo>
                      <a:pt x="515" y="34"/>
                    </a:lnTo>
                    <a:lnTo>
                      <a:pt x="495" y="26"/>
                    </a:lnTo>
                    <a:lnTo>
                      <a:pt x="473" y="19"/>
                    </a:lnTo>
                    <a:lnTo>
                      <a:pt x="452" y="14"/>
                    </a:lnTo>
                    <a:lnTo>
                      <a:pt x="430" y="9"/>
                    </a:lnTo>
                    <a:lnTo>
                      <a:pt x="408" y="6"/>
                    </a:lnTo>
                    <a:lnTo>
                      <a:pt x="385" y="2"/>
                    </a:lnTo>
                    <a:lnTo>
                      <a:pt x="363" y="1"/>
                    </a:lnTo>
                    <a:lnTo>
                      <a:pt x="341" y="0"/>
                    </a:lnTo>
                    <a:lnTo>
                      <a:pt x="341" y="0"/>
                    </a:lnTo>
                    <a:close/>
                  </a:path>
                </a:pathLst>
              </a:custGeom>
              <a:solidFill>
                <a:srgbClr val="005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sp>
            <p:nvSpPr>
              <p:cNvPr id="2193" name="Freeform 179">
                <a:extLst>
                  <a:ext uri="{FF2B5EF4-FFF2-40B4-BE49-F238E27FC236}">
                    <a16:creationId xmlns:a16="http://schemas.microsoft.com/office/drawing/2014/main" id="{EB172981-0B0E-4468-B16E-8AEF509889DB}"/>
                  </a:ext>
                </a:extLst>
              </p:cNvPr>
              <p:cNvSpPr>
                <a:spLocks/>
              </p:cNvSpPr>
              <p:nvPr/>
            </p:nvSpPr>
            <p:spPr bwMode="auto">
              <a:xfrm>
                <a:off x="5121843" y="3876582"/>
                <a:ext cx="437148" cy="125299"/>
              </a:xfrm>
              <a:custGeom>
                <a:avLst/>
                <a:gdLst>
                  <a:gd name="T0" fmla="*/ 495 w 946"/>
                  <a:gd name="T1" fmla="*/ 0 h 270"/>
                  <a:gd name="T2" fmla="*/ 430 w 946"/>
                  <a:gd name="T3" fmla="*/ 3 h 270"/>
                  <a:gd name="T4" fmla="*/ 366 w 946"/>
                  <a:gd name="T5" fmla="*/ 13 h 270"/>
                  <a:gd name="T6" fmla="*/ 303 w 946"/>
                  <a:gd name="T7" fmla="*/ 28 h 270"/>
                  <a:gd name="T8" fmla="*/ 241 w 946"/>
                  <a:gd name="T9" fmla="*/ 50 h 270"/>
                  <a:gd name="T10" fmla="*/ 180 w 946"/>
                  <a:gd name="T11" fmla="*/ 77 h 270"/>
                  <a:gd name="T12" fmla="*/ 121 w 946"/>
                  <a:gd name="T13" fmla="*/ 112 h 270"/>
                  <a:gd name="T14" fmla="*/ 65 w 946"/>
                  <a:gd name="T15" fmla="*/ 152 h 270"/>
                  <a:gd name="T16" fmla="*/ 12 w 946"/>
                  <a:gd name="T17" fmla="*/ 198 h 270"/>
                  <a:gd name="T18" fmla="*/ 6 w 946"/>
                  <a:gd name="T19" fmla="*/ 204 h 270"/>
                  <a:gd name="T20" fmla="*/ 1 w 946"/>
                  <a:gd name="T21" fmla="*/ 219 h 270"/>
                  <a:gd name="T22" fmla="*/ 0 w 946"/>
                  <a:gd name="T23" fmla="*/ 235 h 270"/>
                  <a:gd name="T24" fmla="*/ 5 w 946"/>
                  <a:gd name="T25" fmla="*/ 250 h 270"/>
                  <a:gd name="T26" fmla="*/ 11 w 946"/>
                  <a:gd name="T27" fmla="*/ 257 h 270"/>
                  <a:gd name="T28" fmla="*/ 25 w 946"/>
                  <a:gd name="T29" fmla="*/ 266 h 270"/>
                  <a:gd name="T30" fmla="*/ 41 w 946"/>
                  <a:gd name="T31" fmla="*/ 270 h 270"/>
                  <a:gd name="T32" fmla="*/ 49 w 946"/>
                  <a:gd name="T33" fmla="*/ 269 h 270"/>
                  <a:gd name="T34" fmla="*/ 64 w 946"/>
                  <a:gd name="T35" fmla="*/ 263 h 270"/>
                  <a:gd name="T36" fmla="*/ 70 w 946"/>
                  <a:gd name="T37" fmla="*/ 258 h 270"/>
                  <a:gd name="T38" fmla="*/ 117 w 946"/>
                  <a:gd name="T39" fmla="*/ 217 h 270"/>
                  <a:gd name="T40" fmla="*/ 167 w 946"/>
                  <a:gd name="T41" fmla="*/ 182 h 270"/>
                  <a:gd name="T42" fmla="*/ 218 w 946"/>
                  <a:gd name="T43" fmla="*/ 152 h 270"/>
                  <a:gd name="T44" fmla="*/ 272 w 946"/>
                  <a:gd name="T45" fmla="*/ 127 h 270"/>
                  <a:gd name="T46" fmla="*/ 326 w 946"/>
                  <a:gd name="T47" fmla="*/ 108 h 270"/>
                  <a:gd name="T48" fmla="*/ 381 w 946"/>
                  <a:gd name="T49" fmla="*/ 95 h 270"/>
                  <a:gd name="T50" fmla="*/ 438 w 946"/>
                  <a:gd name="T51" fmla="*/ 86 h 270"/>
                  <a:gd name="T52" fmla="*/ 495 w 946"/>
                  <a:gd name="T53" fmla="*/ 83 h 270"/>
                  <a:gd name="T54" fmla="*/ 521 w 946"/>
                  <a:gd name="T55" fmla="*/ 84 h 270"/>
                  <a:gd name="T56" fmla="*/ 573 w 946"/>
                  <a:gd name="T57" fmla="*/ 89 h 270"/>
                  <a:gd name="T58" fmla="*/ 625 w 946"/>
                  <a:gd name="T59" fmla="*/ 99 h 270"/>
                  <a:gd name="T60" fmla="*/ 675 w 946"/>
                  <a:gd name="T61" fmla="*/ 114 h 270"/>
                  <a:gd name="T62" fmla="*/ 723 w 946"/>
                  <a:gd name="T63" fmla="*/ 134 h 270"/>
                  <a:gd name="T64" fmla="*/ 769 w 946"/>
                  <a:gd name="T65" fmla="*/ 158 h 270"/>
                  <a:gd name="T66" fmla="*/ 813 w 946"/>
                  <a:gd name="T67" fmla="*/ 188 h 270"/>
                  <a:gd name="T68" fmla="*/ 855 w 946"/>
                  <a:gd name="T69" fmla="*/ 223 h 270"/>
                  <a:gd name="T70" fmla="*/ 874 w 946"/>
                  <a:gd name="T71" fmla="*/ 241 h 270"/>
                  <a:gd name="T72" fmla="*/ 888 w 946"/>
                  <a:gd name="T73" fmla="*/ 250 h 270"/>
                  <a:gd name="T74" fmla="*/ 903 w 946"/>
                  <a:gd name="T75" fmla="*/ 254 h 270"/>
                  <a:gd name="T76" fmla="*/ 919 w 946"/>
                  <a:gd name="T77" fmla="*/ 251 h 270"/>
                  <a:gd name="T78" fmla="*/ 933 w 946"/>
                  <a:gd name="T79" fmla="*/ 242 h 270"/>
                  <a:gd name="T80" fmla="*/ 939 w 946"/>
                  <a:gd name="T81" fmla="*/ 236 h 270"/>
                  <a:gd name="T82" fmla="*/ 945 w 946"/>
                  <a:gd name="T83" fmla="*/ 221 h 270"/>
                  <a:gd name="T84" fmla="*/ 946 w 946"/>
                  <a:gd name="T85" fmla="*/ 205 h 270"/>
                  <a:gd name="T86" fmla="*/ 939 w 946"/>
                  <a:gd name="T87" fmla="*/ 190 h 270"/>
                  <a:gd name="T88" fmla="*/ 934 w 946"/>
                  <a:gd name="T89" fmla="*/ 183 h 270"/>
                  <a:gd name="T90" fmla="*/ 888 w 946"/>
                  <a:gd name="T91" fmla="*/ 141 h 270"/>
                  <a:gd name="T92" fmla="*/ 838 w 946"/>
                  <a:gd name="T93" fmla="*/ 103 h 270"/>
                  <a:gd name="T94" fmla="*/ 787 w 946"/>
                  <a:gd name="T95" fmla="*/ 71 h 270"/>
                  <a:gd name="T96" fmla="*/ 731 w 946"/>
                  <a:gd name="T97" fmla="*/ 46 h 270"/>
                  <a:gd name="T98" fmla="*/ 673 w 946"/>
                  <a:gd name="T99" fmla="*/ 25 h 270"/>
                  <a:gd name="T100" fmla="*/ 615 w 946"/>
                  <a:gd name="T101" fmla="*/ 11 h 270"/>
                  <a:gd name="T102" fmla="*/ 555 w 946"/>
                  <a:gd name="T103" fmla="*/ 3 h 270"/>
                  <a:gd name="T104" fmla="*/ 495 w 946"/>
                  <a:gd name="T10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6" h="270">
                    <a:moveTo>
                      <a:pt x="495" y="0"/>
                    </a:moveTo>
                    <a:lnTo>
                      <a:pt x="495" y="0"/>
                    </a:lnTo>
                    <a:lnTo>
                      <a:pt x="462" y="1"/>
                    </a:lnTo>
                    <a:lnTo>
                      <a:pt x="430" y="3"/>
                    </a:lnTo>
                    <a:lnTo>
                      <a:pt x="398" y="7"/>
                    </a:lnTo>
                    <a:lnTo>
                      <a:pt x="366" y="13"/>
                    </a:lnTo>
                    <a:lnTo>
                      <a:pt x="334" y="20"/>
                    </a:lnTo>
                    <a:lnTo>
                      <a:pt x="303" y="28"/>
                    </a:lnTo>
                    <a:lnTo>
                      <a:pt x="272" y="38"/>
                    </a:lnTo>
                    <a:lnTo>
                      <a:pt x="241" y="50"/>
                    </a:lnTo>
                    <a:lnTo>
                      <a:pt x="210" y="63"/>
                    </a:lnTo>
                    <a:lnTo>
                      <a:pt x="180" y="77"/>
                    </a:lnTo>
                    <a:lnTo>
                      <a:pt x="151" y="95"/>
                    </a:lnTo>
                    <a:lnTo>
                      <a:pt x="121" y="112"/>
                    </a:lnTo>
                    <a:lnTo>
                      <a:pt x="93" y="131"/>
                    </a:lnTo>
                    <a:lnTo>
                      <a:pt x="65" y="152"/>
                    </a:lnTo>
                    <a:lnTo>
                      <a:pt x="39" y="174"/>
                    </a:lnTo>
                    <a:lnTo>
                      <a:pt x="12" y="198"/>
                    </a:lnTo>
                    <a:lnTo>
                      <a:pt x="12" y="198"/>
                    </a:lnTo>
                    <a:lnTo>
                      <a:pt x="6" y="204"/>
                    </a:lnTo>
                    <a:lnTo>
                      <a:pt x="3" y="212"/>
                    </a:lnTo>
                    <a:lnTo>
                      <a:pt x="1" y="219"/>
                    </a:lnTo>
                    <a:lnTo>
                      <a:pt x="0" y="227"/>
                    </a:lnTo>
                    <a:lnTo>
                      <a:pt x="0" y="235"/>
                    </a:lnTo>
                    <a:lnTo>
                      <a:pt x="2" y="243"/>
                    </a:lnTo>
                    <a:lnTo>
                      <a:pt x="5" y="250"/>
                    </a:lnTo>
                    <a:lnTo>
                      <a:pt x="11" y="257"/>
                    </a:lnTo>
                    <a:lnTo>
                      <a:pt x="11" y="257"/>
                    </a:lnTo>
                    <a:lnTo>
                      <a:pt x="18" y="263"/>
                    </a:lnTo>
                    <a:lnTo>
                      <a:pt x="25" y="266"/>
                    </a:lnTo>
                    <a:lnTo>
                      <a:pt x="33" y="269"/>
                    </a:lnTo>
                    <a:lnTo>
                      <a:pt x="41" y="270"/>
                    </a:lnTo>
                    <a:lnTo>
                      <a:pt x="41" y="270"/>
                    </a:lnTo>
                    <a:lnTo>
                      <a:pt x="49" y="269"/>
                    </a:lnTo>
                    <a:lnTo>
                      <a:pt x="56" y="266"/>
                    </a:lnTo>
                    <a:lnTo>
                      <a:pt x="64" y="263"/>
                    </a:lnTo>
                    <a:lnTo>
                      <a:pt x="70" y="258"/>
                    </a:lnTo>
                    <a:lnTo>
                      <a:pt x="70" y="258"/>
                    </a:lnTo>
                    <a:lnTo>
                      <a:pt x="93" y="238"/>
                    </a:lnTo>
                    <a:lnTo>
                      <a:pt x="117" y="217"/>
                    </a:lnTo>
                    <a:lnTo>
                      <a:pt x="141" y="198"/>
                    </a:lnTo>
                    <a:lnTo>
                      <a:pt x="167" y="182"/>
                    </a:lnTo>
                    <a:lnTo>
                      <a:pt x="192" y="166"/>
                    </a:lnTo>
                    <a:lnTo>
                      <a:pt x="218" y="152"/>
                    </a:lnTo>
                    <a:lnTo>
                      <a:pt x="244" y="138"/>
                    </a:lnTo>
                    <a:lnTo>
                      <a:pt x="272" y="127"/>
                    </a:lnTo>
                    <a:lnTo>
                      <a:pt x="298" y="116"/>
                    </a:lnTo>
                    <a:lnTo>
                      <a:pt x="326" y="108"/>
                    </a:lnTo>
                    <a:lnTo>
                      <a:pt x="354" y="100"/>
                    </a:lnTo>
                    <a:lnTo>
                      <a:pt x="381" y="95"/>
                    </a:lnTo>
                    <a:lnTo>
                      <a:pt x="410" y="90"/>
                    </a:lnTo>
                    <a:lnTo>
                      <a:pt x="438" y="86"/>
                    </a:lnTo>
                    <a:lnTo>
                      <a:pt x="466" y="84"/>
                    </a:lnTo>
                    <a:lnTo>
                      <a:pt x="495" y="83"/>
                    </a:lnTo>
                    <a:lnTo>
                      <a:pt x="495" y="83"/>
                    </a:lnTo>
                    <a:lnTo>
                      <a:pt x="521" y="84"/>
                    </a:lnTo>
                    <a:lnTo>
                      <a:pt x="546" y="86"/>
                    </a:lnTo>
                    <a:lnTo>
                      <a:pt x="573" y="89"/>
                    </a:lnTo>
                    <a:lnTo>
                      <a:pt x="600" y="93"/>
                    </a:lnTo>
                    <a:lnTo>
                      <a:pt x="625" y="99"/>
                    </a:lnTo>
                    <a:lnTo>
                      <a:pt x="650" y="106"/>
                    </a:lnTo>
                    <a:lnTo>
                      <a:pt x="675" y="114"/>
                    </a:lnTo>
                    <a:lnTo>
                      <a:pt x="699" y="123"/>
                    </a:lnTo>
                    <a:lnTo>
                      <a:pt x="723" y="134"/>
                    </a:lnTo>
                    <a:lnTo>
                      <a:pt x="746" y="145"/>
                    </a:lnTo>
                    <a:lnTo>
                      <a:pt x="769" y="158"/>
                    </a:lnTo>
                    <a:lnTo>
                      <a:pt x="792" y="172"/>
                    </a:lnTo>
                    <a:lnTo>
                      <a:pt x="813" y="188"/>
                    </a:lnTo>
                    <a:lnTo>
                      <a:pt x="835" y="204"/>
                    </a:lnTo>
                    <a:lnTo>
                      <a:pt x="855" y="223"/>
                    </a:lnTo>
                    <a:lnTo>
                      <a:pt x="874" y="241"/>
                    </a:lnTo>
                    <a:lnTo>
                      <a:pt x="874" y="241"/>
                    </a:lnTo>
                    <a:lnTo>
                      <a:pt x="880" y="247"/>
                    </a:lnTo>
                    <a:lnTo>
                      <a:pt x="888" y="250"/>
                    </a:lnTo>
                    <a:lnTo>
                      <a:pt x="895" y="254"/>
                    </a:lnTo>
                    <a:lnTo>
                      <a:pt x="903" y="254"/>
                    </a:lnTo>
                    <a:lnTo>
                      <a:pt x="911" y="254"/>
                    </a:lnTo>
                    <a:lnTo>
                      <a:pt x="919" y="251"/>
                    </a:lnTo>
                    <a:lnTo>
                      <a:pt x="926" y="248"/>
                    </a:lnTo>
                    <a:lnTo>
                      <a:pt x="933" y="242"/>
                    </a:lnTo>
                    <a:lnTo>
                      <a:pt x="933" y="242"/>
                    </a:lnTo>
                    <a:lnTo>
                      <a:pt x="939" y="236"/>
                    </a:lnTo>
                    <a:lnTo>
                      <a:pt x="942" y="230"/>
                    </a:lnTo>
                    <a:lnTo>
                      <a:pt x="945" y="221"/>
                    </a:lnTo>
                    <a:lnTo>
                      <a:pt x="946" y="213"/>
                    </a:lnTo>
                    <a:lnTo>
                      <a:pt x="946" y="205"/>
                    </a:lnTo>
                    <a:lnTo>
                      <a:pt x="943" y="197"/>
                    </a:lnTo>
                    <a:lnTo>
                      <a:pt x="939" y="190"/>
                    </a:lnTo>
                    <a:lnTo>
                      <a:pt x="934" y="183"/>
                    </a:lnTo>
                    <a:lnTo>
                      <a:pt x="934" y="183"/>
                    </a:lnTo>
                    <a:lnTo>
                      <a:pt x="911" y="161"/>
                    </a:lnTo>
                    <a:lnTo>
                      <a:pt x="888" y="141"/>
                    </a:lnTo>
                    <a:lnTo>
                      <a:pt x="864" y="121"/>
                    </a:lnTo>
                    <a:lnTo>
                      <a:pt x="838" y="103"/>
                    </a:lnTo>
                    <a:lnTo>
                      <a:pt x="813" y="86"/>
                    </a:lnTo>
                    <a:lnTo>
                      <a:pt x="787" y="71"/>
                    </a:lnTo>
                    <a:lnTo>
                      <a:pt x="759" y="58"/>
                    </a:lnTo>
                    <a:lnTo>
                      <a:pt x="731" y="46"/>
                    </a:lnTo>
                    <a:lnTo>
                      <a:pt x="702" y="35"/>
                    </a:lnTo>
                    <a:lnTo>
                      <a:pt x="673" y="25"/>
                    </a:lnTo>
                    <a:lnTo>
                      <a:pt x="645" y="18"/>
                    </a:lnTo>
                    <a:lnTo>
                      <a:pt x="615" y="11"/>
                    </a:lnTo>
                    <a:lnTo>
                      <a:pt x="585" y="7"/>
                    </a:lnTo>
                    <a:lnTo>
                      <a:pt x="555" y="3"/>
                    </a:lnTo>
                    <a:lnTo>
                      <a:pt x="525" y="1"/>
                    </a:lnTo>
                    <a:lnTo>
                      <a:pt x="495" y="0"/>
                    </a:lnTo>
                    <a:lnTo>
                      <a:pt x="495" y="0"/>
                    </a:lnTo>
                    <a:close/>
                  </a:path>
                </a:pathLst>
              </a:custGeom>
              <a:solidFill>
                <a:srgbClr val="005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grpSp>
      </p:grpSp>
      <p:grpSp>
        <p:nvGrpSpPr>
          <p:cNvPr id="2194" name="Group 2193">
            <a:extLst>
              <a:ext uri="{FF2B5EF4-FFF2-40B4-BE49-F238E27FC236}">
                <a16:creationId xmlns:a16="http://schemas.microsoft.com/office/drawing/2014/main" id="{9DF59703-C6E6-44BD-829E-67360D88A6D8}"/>
              </a:ext>
            </a:extLst>
          </p:cNvPr>
          <p:cNvGrpSpPr/>
          <p:nvPr/>
        </p:nvGrpSpPr>
        <p:grpSpPr>
          <a:xfrm>
            <a:off x="5714228" y="3608627"/>
            <a:ext cx="286221" cy="286549"/>
            <a:chOff x="4814888" y="2215702"/>
            <a:chExt cx="548006" cy="548640"/>
          </a:xfrm>
        </p:grpSpPr>
        <p:sp>
          <p:nvSpPr>
            <p:cNvPr id="2195" name="Freeform 5">
              <a:extLst>
                <a:ext uri="{FF2B5EF4-FFF2-40B4-BE49-F238E27FC236}">
                  <a16:creationId xmlns:a16="http://schemas.microsoft.com/office/drawing/2014/main" id="{7A729445-0C9E-4778-859E-35ABAF2FDFDA}"/>
                </a:ext>
              </a:extLst>
            </p:cNvPr>
            <p:cNvSpPr>
              <a:spLocks/>
            </p:cNvSpPr>
            <p:nvPr/>
          </p:nvSpPr>
          <p:spPr bwMode="auto">
            <a:xfrm>
              <a:off x="4814888" y="2215702"/>
              <a:ext cx="548006" cy="548640"/>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E9E9E9"/>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196" name="Freeform 6">
              <a:extLst>
                <a:ext uri="{FF2B5EF4-FFF2-40B4-BE49-F238E27FC236}">
                  <a16:creationId xmlns:a16="http://schemas.microsoft.com/office/drawing/2014/main" id="{092270B9-234A-43A8-A0D9-63B76BDFAE26}"/>
                </a:ext>
              </a:extLst>
            </p:cNvPr>
            <p:cNvSpPr>
              <a:spLocks/>
            </p:cNvSpPr>
            <p:nvPr/>
          </p:nvSpPr>
          <p:spPr bwMode="auto">
            <a:xfrm>
              <a:off x="4956171" y="2472897"/>
              <a:ext cx="124316" cy="58352"/>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197" name="Freeform 7">
              <a:extLst>
                <a:ext uri="{FF2B5EF4-FFF2-40B4-BE49-F238E27FC236}">
                  <a16:creationId xmlns:a16="http://schemas.microsoft.com/office/drawing/2014/main" id="{0732E0C4-14D9-47A0-BD78-7368F47C3B8C}"/>
                </a:ext>
              </a:extLst>
            </p:cNvPr>
            <p:cNvSpPr>
              <a:spLocks/>
            </p:cNvSpPr>
            <p:nvPr/>
          </p:nvSpPr>
          <p:spPr bwMode="auto">
            <a:xfrm>
              <a:off x="4956171" y="2472897"/>
              <a:ext cx="124316" cy="58352"/>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198" name="Freeform 8">
              <a:extLst>
                <a:ext uri="{FF2B5EF4-FFF2-40B4-BE49-F238E27FC236}">
                  <a16:creationId xmlns:a16="http://schemas.microsoft.com/office/drawing/2014/main" id="{63C4306F-6D5C-4791-811A-8912F7FDC73F}"/>
                </a:ext>
              </a:extLst>
            </p:cNvPr>
            <p:cNvSpPr>
              <a:spLocks/>
            </p:cNvSpPr>
            <p:nvPr/>
          </p:nvSpPr>
          <p:spPr bwMode="auto">
            <a:xfrm>
              <a:off x="4889890" y="2495413"/>
              <a:ext cx="256878" cy="138904"/>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70"/>
                    <a:pt x="69" y="0"/>
                    <a:pt x="154" y="0"/>
                  </a:cubicBezTo>
                  <a:lnTo>
                    <a:pt x="1195" y="0"/>
                  </a:lnTo>
                  <a:cubicBezTo>
                    <a:pt x="1281" y="0"/>
                    <a:pt x="1350" y="70"/>
                    <a:pt x="1350" y="156"/>
                  </a:cubicBezTo>
                  <a:lnTo>
                    <a:pt x="1350" y="572"/>
                  </a:lnTo>
                  <a:cubicBezTo>
                    <a:pt x="1350" y="658"/>
                    <a:pt x="1281" y="728"/>
                    <a:pt x="1195" y="728"/>
                  </a:cubicBezTo>
                  <a:lnTo>
                    <a:pt x="154" y="728"/>
                  </a:lnTo>
                  <a:cubicBezTo>
                    <a:pt x="69" y="728"/>
                    <a:pt x="0" y="658"/>
                    <a:pt x="0" y="572"/>
                  </a:cubicBezTo>
                  <a:lnTo>
                    <a:pt x="0" y="156"/>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199" name="Freeform 9">
              <a:extLst>
                <a:ext uri="{FF2B5EF4-FFF2-40B4-BE49-F238E27FC236}">
                  <a16:creationId xmlns:a16="http://schemas.microsoft.com/office/drawing/2014/main" id="{C6FC00D2-A867-4002-951F-9764C8DB3718}"/>
                </a:ext>
              </a:extLst>
            </p:cNvPr>
            <p:cNvSpPr>
              <a:spLocks/>
            </p:cNvSpPr>
            <p:nvPr/>
          </p:nvSpPr>
          <p:spPr bwMode="auto">
            <a:xfrm>
              <a:off x="4889890" y="2495413"/>
              <a:ext cx="256878" cy="138904"/>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69"/>
                    <a:pt x="69" y="0"/>
                    <a:pt x="154" y="0"/>
                  </a:cubicBezTo>
                  <a:lnTo>
                    <a:pt x="1195" y="0"/>
                  </a:lnTo>
                  <a:cubicBezTo>
                    <a:pt x="1281" y="0"/>
                    <a:pt x="1350" y="69"/>
                    <a:pt x="1350" y="156"/>
                  </a:cubicBezTo>
                  <a:lnTo>
                    <a:pt x="1350" y="572"/>
                  </a:lnTo>
                  <a:cubicBezTo>
                    <a:pt x="1350" y="658"/>
                    <a:pt x="1281" y="728"/>
                    <a:pt x="1195" y="728"/>
                  </a:cubicBezTo>
                  <a:lnTo>
                    <a:pt x="154" y="728"/>
                  </a:lnTo>
                  <a:cubicBezTo>
                    <a:pt x="69" y="728"/>
                    <a:pt x="0" y="658"/>
                    <a:pt x="0" y="572"/>
                  </a:cubicBezTo>
                  <a:lnTo>
                    <a:pt x="0" y="156"/>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0" name="Freeform 13">
              <a:extLst>
                <a:ext uri="{FF2B5EF4-FFF2-40B4-BE49-F238E27FC236}">
                  <a16:creationId xmlns:a16="http://schemas.microsoft.com/office/drawing/2014/main" id="{B27D92DB-1291-4775-898B-DE2B00A3650C}"/>
                </a:ext>
              </a:extLst>
            </p:cNvPr>
            <p:cNvSpPr>
              <a:spLocks/>
            </p:cNvSpPr>
            <p:nvPr/>
          </p:nvSpPr>
          <p:spPr bwMode="auto">
            <a:xfrm>
              <a:off x="4938729" y="2294034"/>
              <a:ext cx="159518" cy="161104"/>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1" name="Freeform 14">
              <a:extLst>
                <a:ext uri="{FF2B5EF4-FFF2-40B4-BE49-F238E27FC236}">
                  <a16:creationId xmlns:a16="http://schemas.microsoft.com/office/drawing/2014/main" id="{40B763E8-9CDE-4531-9D18-F372BDAFC3A3}"/>
                </a:ext>
              </a:extLst>
            </p:cNvPr>
            <p:cNvSpPr>
              <a:spLocks/>
            </p:cNvSpPr>
            <p:nvPr/>
          </p:nvSpPr>
          <p:spPr bwMode="auto">
            <a:xfrm>
              <a:off x="4938729" y="2294034"/>
              <a:ext cx="159518" cy="161104"/>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2" name="Freeform 15">
              <a:extLst>
                <a:ext uri="{FF2B5EF4-FFF2-40B4-BE49-F238E27FC236}">
                  <a16:creationId xmlns:a16="http://schemas.microsoft.com/office/drawing/2014/main" id="{4AB65CC8-8346-474F-B2DA-7CA914ADA541}"/>
                </a:ext>
              </a:extLst>
            </p:cNvPr>
            <p:cNvSpPr>
              <a:spLocks/>
            </p:cNvSpPr>
            <p:nvPr/>
          </p:nvSpPr>
          <p:spPr bwMode="auto">
            <a:xfrm>
              <a:off x="4956171" y="2334310"/>
              <a:ext cx="124316" cy="125267"/>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3" name="Freeform 16">
              <a:extLst>
                <a:ext uri="{FF2B5EF4-FFF2-40B4-BE49-F238E27FC236}">
                  <a16:creationId xmlns:a16="http://schemas.microsoft.com/office/drawing/2014/main" id="{368E25B6-BABF-4A17-9501-57129DC44D32}"/>
                </a:ext>
              </a:extLst>
            </p:cNvPr>
            <p:cNvSpPr>
              <a:spLocks/>
            </p:cNvSpPr>
            <p:nvPr/>
          </p:nvSpPr>
          <p:spPr bwMode="auto">
            <a:xfrm>
              <a:off x="4956171" y="2334310"/>
              <a:ext cx="124316" cy="125267"/>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4" name="Freeform 17">
              <a:extLst>
                <a:ext uri="{FF2B5EF4-FFF2-40B4-BE49-F238E27FC236}">
                  <a16:creationId xmlns:a16="http://schemas.microsoft.com/office/drawing/2014/main" id="{6F6B9E97-23FE-4444-A59F-E4D18CAA702F}"/>
                </a:ext>
              </a:extLst>
            </p:cNvPr>
            <p:cNvSpPr>
              <a:spLocks/>
            </p:cNvSpPr>
            <p:nvPr/>
          </p:nvSpPr>
          <p:spPr bwMode="auto">
            <a:xfrm>
              <a:off x="4951097" y="2319722"/>
              <a:ext cx="89432" cy="93554"/>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5" name="Freeform 18">
              <a:extLst>
                <a:ext uri="{FF2B5EF4-FFF2-40B4-BE49-F238E27FC236}">
                  <a16:creationId xmlns:a16="http://schemas.microsoft.com/office/drawing/2014/main" id="{28707BF4-A3F1-4D38-BB61-B3966E4E9FCB}"/>
                </a:ext>
              </a:extLst>
            </p:cNvPr>
            <p:cNvSpPr>
              <a:spLocks/>
            </p:cNvSpPr>
            <p:nvPr/>
          </p:nvSpPr>
          <p:spPr bwMode="auto">
            <a:xfrm>
              <a:off x="4951097" y="2319722"/>
              <a:ext cx="89432" cy="93554"/>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6" name="Freeform 10">
              <a:extLst>
                <a:ext uri="{FF2B5EF4-FFF2-40B4-BE49-F238E27FC236}">
                  <a16:creationId xmlns:a16="http://schemas.microsoft.com/office/drawing/2014/main" id="{97562402-A4E6-4C5C-A061-60DE100683BD}"/>
                </a:ext>
              </a:extLst>
            </p:cNvPr>
            <p:cNvSpPr>
              <a:spLocks/>
            </p:cNvSpPr>
            <p:nvPr/>
          </p:nvSpPr>
          <p:spPr bwMode="auto">
            <a:xfrm>
              <a:off x="5019974" y="2372635"/>
              <a:ext cx="304390" cy="205185"/>
            </a:xfrm>
            <a:custGeom>
              <a:avLst/>
              <a:gdLst>
                <a:gd name="T0" fmla="*/ 0 w 1048"/>
                <a:gd name="T1" fmla="*/ 82 h 705"/>
                <a:gd name="T2" fmla="*/ 0 w 1048"/>
                <a:gd name="T3" fmla="*/ 82 h 705"/>
                <a:gd name="T4" fmla="*/ 81 w 1048"/>
                <a:gd name="T5" fmla="*/ 0 h 705"/>
                <a:gd name="T6" fmla="*/ 967 w 1048"/>
                <a:gd name="T7" fmla="*/ 0 h 705"/>
                <a:gd name="T8" fmla="*/ 1048 w 1048"/>
                <a:gd name="T9" fmla="*/ 82 h 705"/>
                <a:gd name="T10" fmla="*/ 1048 w 1048"/>
                <a:gd name="T11" fmla="*/ 624 h 705"/>
                <a:gd name="T12" fmla="*/ 967 w 1048"/>
                <a:gd name="T13" fmla="*/ 705 h 705"/>
                <a:gd name="T14" fmla="*/ 81 w 1048"/>
                <a:gd name="T15" fmla="*/ 705 h 705"/>
                <a:gd name="T16" fmla="*/ 0 w 1048"/>
                <a:gd name="T17" fmla="*/ 624 h 705"/>
                <a:gd name="T18" fmla="*/ 0 w 1048"/>
                <a:gd name="T19"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705">
                  <a:moveTo>
                    <a:pt x="0" y="82"/>
                  </a:moveTo>
                  <a:lnTo>
                    <a:pt x="0" y="82"/>
                  </a:lnTo>
                  <a:cubicBezTo>
                    <a:pt x="0" y="37"/>
                    <a:pt x="36" y="0"/>
                    <a:pt x="81" y="0"/>
                  </a:cubicBezTo>
                  <a:lnTo>
                    <a:pt x="967" y="0"/>
                  </a:lnTo>
                  <a:cubicBezTo>
                    <a:pt x="1011" y="0"/>
                    <a:pt x="1048" y="37"/>
                    <a:pt x="1048" y="82"/>
                  </a:cubicBezTo>
                  <a:lnTo>
                    <a:pt x="1048" y="624"/>
                  </a:lnTo>
                  <a:cubicBezTo>
                    <a:pt x="1048" y="668"/>
                    <a:pt x="1011" y="705"/>
                    <a:pt x="967" y="705"/>
                  </a:cubicBezTo>
                  <a:lnTo>
                    <a:pt x="81" y="705"/>
                  </a:lnTo>
                  <a:cubicBezTo>
                    <a:pt x="36" y="705"/>
                    <a:pt x="0" y="668"/>
                    <a:pt x="0" y="624"/>
                  </a:cubicBezTo>
                  <a:lnTo>
                    <a:pt x="0" y="82"/>
                  </a:lnTo>
                  <a:close/>
                </a:path>
              </a:pathLst>
            </a:custGeom>
            <a:solidFill>
              <a:srgbClr val="9CE5F7"/>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07" name="Rectangle: Rounded Corners 1120">
              <a:extLst>
                <a:ext uri="{FF2B5EF4-FFF2-40B4-BE49-F238E27FC236}">
                  <a16:creationId xmlns:a16="http://schemas.microsoft.com/office/drawing/2014/main" id="{7704F9B0-E978-4F59-A6FC-0CF7160C40FD}"/>
                </a:ext>
              </a:extLst>
            </p:cNvPr>
            <p:cNvSpPr/>
            <p:nvPr/>
          </p:nvSpPr>
          <p:spPr>
            <a:xfrm>
              <a:off x="5098452" y="2601637"/>
              <a:ext cx="147435" cy="19155"/>
            </a:xfrm>
            <a:prstGeom prst="roundRect">
              <a:avLst>
                <a:gd name="adj" fmla="val 50000"/>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08" name="Rectangle: Rounded Corners 1121">
              <a:extLst>
                <a:ext uri="{FF2B5EF4-FFF2-40B4-BE49-F238E27FC236}">
                  <a16:creationId xmlns:a16="http://schemas.microsoft.com/office/drawing/2014/main" id="{82B33511-7F59-4D12-8C2F-90627A8C663B}"/>
                </a:ext>
              </a:extLst>
            </p:cNvPr>
            <p:cNvSpPr/>
            <p:nvPr/>
          </p:nvSpPr>
          <p:spPr>
            <a:xfrm>
              <a:off x="5146148" y="2581388"/>
              <a:ext cx="52042" cy="16681"/>
            </a:xfrm>
            <a:prstGeom prst="roundRect">
              <a:avLst>
                <a:gd name="adj" fmla="val 50000"/>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2209" name="Rectangle: Rounded Corners 1122">
              <a:extLst>
                <a:ext uri="{FF2B5EF4-FFF2-40B4-BE49-F238E27FC236}">
                  <a16:creationId xmlns:a16="http://schemas.microsoft.com/office/drawing/2014/main" id="{946D7C06-7C1A-4D44-B6BA-AE741CEF4CB5}"/>
                </a:ext>
              </a:extLst>
            </p:cNvPr>
            <p:cNvSpPr/>
            <p:nvPr/>
          </p:nvSpPr>
          <p:spPr>
            <a:xfrm>
              <a:off x="4881676" y="2620538"/>
              <a:ext cx="414429" cy="19155"/>
            </a:xfrm>
            <a:prstGeom prst="roundRect">
              <a:avLst>
                <a:gd name="adj" fmla="val 50000"/>
              </a:avLst>
            </a:prstGeom>
            <a:solidFill>
              <a:srgbClr val="00BCEB">
                <a:lumMod val="60000"/>
                <a:lumOff val="4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2210" name="Group 2209">
            <a:extLst>
              <a:ext uri="{FF2B5EF4-FFF2-40B4-BE49-F238E27FC236}">
                <a16:creationId xmlns:a16="http://schemas.microsoft.com/office/drawing/2014/main" id="{898584ED-563D-4F58-AF0F-97068DA6DEE6}"/>
              </a:ext>
            </a:extLst>
          </p:cNvPr>
          <p:cNvGrpSpPr/>
          <p:nvPr/>
        </p:nvGrpSpPr>
        <p:grpSpPr>
          <a:xfrm>
            <a:off x="6113341" y="4340898"/>
            <a:ext cx="229297" cy="229297"/>
            <a:chOff x="1817606" y="2379531"/>
            <a:chExt cx="594360" cy="594360"/>
          </a:xfrm>
          <a:effectLst>
            <a:glow rad="50800">
              <a:srgbClr val="FBAB18">
                <a:alpha val="34000"/>
              </a:srgbClr>
            </a:glow>
          </a:effectLst>
        </p:grpSpPr>
        <p:sp>
          <p:nvSpPr>
            <p:cNvPr id="2211" name="Freeform 5">
              <a:extLst>
                <a:ext uri="{FF2B5EF4-FFF2-40B4-BE49-F238E27FC236}">
                  <a16:creationId xmlns:a16="http://schemas.microsoft.com/office/drawing/2014/main" id="{D098B7EE-B5DB-4C33-BACF-1EB65C559FF9}"/>
                </a:ext>
              </a:extLst>
            </p:cNvPr>
            <p:cNvSpPr>
              <a:spLocks/>
            </p:cNvSpPr>
            <p:nvPr/>
          </p:nvSpPr>
          <p:spPr bwMode="auto">
            <a:xfrm>
              <a:off x="1817606" y="2379531"/>
              <a:ext cx="594360" cy="594360"/>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2212" name="Group 157">
              <a:extLst>
                <a:ext uri="{FF2B5EF4-FFF2-40B4-BE49-F238E27FC236}">
                  <a16:creationId xmlns:a16="http://schemas.microsoft.com/office/drawing/2014/main" id="{EF0D5422-AB42-410C-93C9-AC3E8C6228CA}"/>
                </a:ext>
              </a:extLst>
            </p:cNvPr>
            <p:cNvGrpSpPr>
              <a:grpSpLocks noChangeAspect="1"/>
            </p:cNvGrpSpPr>
            <p:nvPr/>
          </p:nvGrpSpPr>
          <p:grpSpPr>
            <a:xfrm>
              <a:off x="1928007" y="2538225"/>
              <a:ext cx="373559" cy="276972"/>
              <a:chOff x="13636625" y="1373188"/>
              <a:chExt cx="1330325" cy="825500"/>
            </a:xfrm>
            <a:solidFill>
              <a:srgbClr val="FFFFFF"/>
            </a:solidFill>
          </p:grpSpPr>
          <p:sp>
            <p:nvSpPr>
              <p:cNvPr id="2213" name="Rectangle 17">
                <a:extLst>
                  <a:ext uri="{FF2B5EF4-FFF2-40B4-BE49-F238E27FC236}">
                    <a16:creationId xmlns:a16="http://schemas.microsoft.com/office/drawing/2014/main" id="{AD7173F5-EBBF-44E4-BBFD-C4692A156B4A}"/>
                  </a:ext>
                </a:extLst>
              </p:cNvPr>
              <p:cNvSpPr>
                <a:spLocks noChangeArrowheads="1"/>
              </p:cNvSpPr>
              <p:nvPr/>
            </p:nvSpPr>
            <p:spPr bwMode="auto">
              <a:xfrm>
                <a:off x="1363662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14" name="Rectangle 18">
                <a:extLst>
                  <a:ext uri="{FF2B5EF4-FFF2-40B4-BE49-F238E27FC236}">
                    <a16:creationId xmlns:a16="http://schemas.microsoft.com/office/drawing/2014/main" id="{E609ADF9-E877-45B7-A7A1-2F1EC4BF2A18}"/>
                  </a:ext>
                </a:extLst>
              </p:cNvPr>
              <p:cNvSpPr>
                <a:spLocks noChangeArrowheads="1"/>
              </p:cNvSpPr>
              <p:nvPr/>
            </p:nvSpPr>
            <p:spPr bwMode="auto">
              <a:xfrm>
                <a:off x="1410017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15" name="Rectangle 19">
                <a:extLst>
                  <a:ext uri="{FF2B5EF4-FFF2-40B4-BE49-F238E27FC236}">
                    <a16:creationId xmlns:a16="http://schemas.microsoft.com/office/drawing/2014/main" id="{B090A277-B69A-41D7-A67D-200A080574AA}"/>
                  </a:ext>
                </a:extLst>
              </p:cNvPr>
              <p:cNvSpPr>
                <a:spLocks noChangeArrowheads="1"/>
              </p:cNvSpPr>
              <p:nvPr/>
            </p:nvSpPr>
            <p:spPr bwMode="auto">
              <a:xfrm>
                <a:off x="14560550"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16" name="Rectangle 20">
                <a:extLst>
                  <a:ext uri="{FF2B5EF4-FFF2-40B4-BE49-F238E27FC236}">
                    <a16:creationId xmlns:a16="http://schemas.microsoft.com/office/drawing/2014/main" id="{F17D3A2A-E8D0-4907-94EC-5DE6DBD0B3F1}"/>
                  </a:ext>
                </a:extLst>
              </p:cNvPr>
              <p:cNvSpPr>
                <a:spLocks noChangeArrowheads="1"/>
              </p:cNvSpPr>
              <p:nvPr/>
            </p:nvSpPr>
            <p:spPr bwMode="auto">
              <a:xfrm>
                <a:off x="13868400"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17" name="Rectangle 21">
                <a:extLst>
                  <a:ext uri="{FF2B5EF4-FFF2-40B4-BE49-F238E27FC236}">
                    <a16:creationId xmlns:a16="http://schemas.microsoft.com/office/drawing/2014/main" id="{AF62CC20-E42C-4059-8258-5A23A8AF4A78}"/>
                  </a:ext>
                </a:extLst>
              </p:cNvPr>
              <p:cNvSpPr>
                <a:spLocks noChangeArrowheads="1"/>
              </p:cNvSpPr>
              <p:nvPr/>
            </p:nvSpPr>
            <p:spPr bwMode="auto">
              <a:xfrm>
                <a:off x="14328775"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18" name="Rectangle 22">
                <a:extLst>
                  <a:ext uri="{FF2B5EF4-FFF2-40B4-BE49-F238E27FC236}">
                    <a16:creationId xmlns:a16="http://schemas.microsoft.com/office/drawing/2014/main" id="{334ECE66-232E-4865-9DE8-C40D757ADB43}"/>
                  </a:ext>
                </a:extLst>
              </p:cNvPr>
              <p:cNvSpPr>
                <a:spLocks noChangeArrowheads="1"/>
              </p:cNvSpPr>
              <p:nvPr/>
            </p:nvSpPr>
            <p:spPr bwMode="auto">
              <a:xfrm>
                <a:off x="136366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19" name="Rectangle 23">
                <a:extLst>
                  <a:ext uri="{FF2B5EF4-FFF2-40B4-BE49-F238E27FC236}">
                    <a16:creationId xmlns:a16="http://schemas.microsoft.com/office/drawing/2014/main" id="{BCDB8AB8-007F-4CE6-A359-961347CA0401}"/>
                  </a:ext>
                </a:extLst>
              </p:cNvPr>
              <p:cNvSpPr>
                <a:spLocks noChangeArrowheads="1"/>
              </p:cNvSpPr>
              <p:nvPr/>
            </p:nvSpPr>
            <p:spPr bwMode="auto">
              <a:xfrm>
                <a:off x="147923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0" name="Rectangle 24">
                <a:extLst>
                  <a:ext uri="{FF2B5EF4-FFF2-40B4-BE49-F238E27FC236}">
                    <a16:creationId xmlns:a16="http://schemas.microsoft.com/office/drawing/2014/main" id="{FF0B7E04-79C8-4151-9410-E7E51B5B9384}"/>
                  </a:ext>
                </a:extLst>
              </p:cNvPr>
              <p:cNvSpPr>
                <a:spLocks noChangeArrowheads="1"/>
              </p:cNvSpPr>
              <p:nvPr/>
            </p:nvSpPr>
            <p:spPr bwMode="auto">
              <a:xfrm>
                <a:off x="1363662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1" name="Rectangle 25">
                <a:extLst>
                  <a:ext uri="{FF2B5EF4-FFF2-40B4-BE49-F238E27FC236}">
                    <a16:creationId xmlns:a16="http://schemas.microsoft.com/office/drawing/2014/main" id="{4770BA17-4963-4586-B53F-51EA0885C8E0}"/>
                  </a:ext>
                </a:extLst>
              </p:cNvPr>
              <p:cNvSpPr>
                <a:spLocks noChangeArrowheads="1"/>
              </p:cNvSpPr>
              <p:nvPr/>
            </p:nvSpPr>
            <p:spPr bwMode="auto">
              <a:xfrm>
                <a:off x="1410017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2" name="Rectangle 26">
                <a:extLst>
                  <a:ext uri="{FF2B5EF4-FFF2-40B4-BE49-F238E27FC236}">
                    <a16:creationId xmlns:a16="http://schemas.microsoft.com/office/drawing/2014/main" id="{C1C6FB80-EE88-472E-BB0A-352E86623B80}"/>
                  </a:ext>
                </a:extLst>
              </p:cNvPr>
              <p:cNvSpPr>
                <a:spLocks noChangeArrowheads="1"/>
              </p:cNvSpPr>
              <p:nvPr/>
            </p:nvSpPr>
            <p:spPr bwMode="auto">
              <a:xfrm>
                <a:off x="14560550"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3" name="Rectangle 27">
                <a:extLst>
                  <a:ext uri="{FF2B5EF4-FFF2-40B4-BE49-F238E27FC236}">
                    <a16:creationId xmlns:a16="http://schemas.microsoft.com/office/drawing/2014/main" id="{C3338BAB-CD03-44D8-9D0E-25E1727142A7}"/>
                  </a:ext>
                </a:extLst>
              </p:cNvPr>
              <p:cNvSpPr>
                <a:spLocks noChangeArrowheads="1"/>
              </p:cNvSpPr>
              <p:nvPr/>
            </p:nvSpPr>
            <p:spPr bwMode="auto">
              <a:xfrm>
                <a:off x="13868400"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4" name="Rectangle 28">
                <a:extLst>
                  <a:ext uri="{FF2B5EF4-FFF2-40B4-BE49-F238E27FC236}">
                    <a16:creationId xmlns:a16="http://schemas.microsoft.com/office/drawing/2014/main" id="{40DC5B96-3AC1-4C86-86FE-9277EE7247BE}"/>
                  </a:ext>
                </a:extLst>
              </p:cNvPr>
              <p:cNvSpPr>
                <a:spLocks noChangeArrowheads="1"/>
              </p:cNvSpPr>
              <p:nvPr/>
            </p:nvSpPr>
            <p:spPr bwMode="auto">
              <a:xfrm>
                <a:off x="14328775"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5" name="Rectangle 29">
                <a:extLst>
                  <a:ext uri="{FF2B5EF4-FFF2-40B4-BE49-F238E27FC236}">
                    <a16:creationId xmlns:a16="http://schemas.microsoft.com/office/drawing/2014/main" id="{B9D4FAD4-3CD6-4176-BD2F-2FF469D1D5C0}"/>
                  </a:ext>
                </a:extLst>
              </p:cNvPr>
              <p:cNvSpPr>
                <a:spLocks noChangeArrowheads="1"/>
              </p:cNvSpPr>
              <p:nvPr/>
            </p:nvSpPr>
            <p:spPr bwMode="auto">
              <a:xfrm>
                <a:off x="136366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6" name="Rectangle 30">
                <a:extLst>
                  <a:ext uri="{FF2B5EF4-FFF2-40B4-BE49-F238E27FC236}">
                    <a16:creationId xmlns:a16="http://schemas.microsoft.com/office/drawing/2014/main" id="{F8684737-A0EB-4826-BCB8-17E99A68C451}"/>
                  </a:ext>
                </a:extLst>
              </p:cNvPr>
              <p:cNvSpPr>
                <a:spLocks noChangeArrowheads="1"/>
              </p:cNvSpPr>
              <p:nvPr/>
            </p:nvSpPr>
            <p:spPr bwMode="auto">
              <a:xfrm>
                <a:off x="147923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7" name="Rectangle 31">
                <a:extLst>
                  <a:ext uri="{FF2B5EF4-FFF2-40B4-BE49-F238E27FC236}">
                    <a16:creationId xmlns:a16="http://schemas.microsoft.com/office/drawing/2014/main" id="{51598218-B8F0-4F75-82B3-1ED1734C4B58}"/>
                  </a:ext>
                </a:extLst>
              </p:cNvPr>
              <p:cNvSpPr>
                <a:spLocks noChangeArrowheads="1"/>
              </p:cNvSpPr>
              <p:nvPr/>
            </p:nvSpPr>
            <p:spPr bwMode="auto">
              <a:xfrm>
                <a:off x="1363662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8" name="Rectangle 32">
                <a:extLst>
                  <a:ext uri="{FF2B5EF4-FFF2-40B4-BE49-F238E27FC236}">
                    <a16:creationId xmlns:a16="http://schemas.microsoft.com/office/drawing/2014/main" id="{D6C3C615-71BF-4AA3-9B01-47D0903D6248}"/>
                  </a:ext>
                </a:extLst>
              </p:cNvPr>
              <p:cNvSpPr>
                <a:spLocks noChangeArrowheads="1"/>
              </p:cNvSpPr>
              <p:nvPr/>
            </p:nvSpPr>
            <p:spPr bwMode="auto">
              <a:xfrm>
                <a:off x="1410017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29" name="Rectangle 33">
                <a:extLst>
                  <a:ext uri="{FF2B5EF4-FFF2-40B4-BE49-F238E27FC236}">
                    <a16:creationId xmlns:a16="http://schemas.microsoft.com/office/drawing/2014/main" id="{B0839AA2-FBA3-4025-9488-FE224EDF8ED7}"/>
                  </a:ext>
                </a:extLst>
              </p:cNvPr>
              <p:cNvSpPr>
                <a:spLocks noChangeArrowheads="1"/>
              </p:cNvSpPr>
              <p:nvPr/>
            </p:nvSpPr>
            <p:spPr bwMode="auto">
              <a:xfrm>
                <a:off x="14560550"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30" name="Rectangle 34">
                <a:extLst>
                  <a:ext uri="{FF2B5EF4-FFF2-40B4-BE49-F238E27FC236}">
                    <a16:creationId xmlns:a16="http://schemas.microsoft.com/office/drawing/2014/main" id="{05A1278E-66B1-4C89-86A5-C00E34229F19}"/>
                  </a:ext>
                </a:extLst>
              </p:cNvPr>
              <p:cNvSpPr>
                <a:spLocks noChangeArrowheads="1"/>
              </p:cNvSpPr>
              <p:nvPr/>
            </p:nvSpPr>
            <p:spPr bwMode="auto">
              <a:xfrm>
                <a:off x="13868400"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31" name="Rectangle 35">
                <a:extLst>
                  <a:ext uri="{FF2B5EF4-FFF2-40B4-BE49-F238E27FC236}">
                    <a16:creationId xmlns:a16="http://schemas.microsoft.com/office/drawing/2014/main" id="{DC334FE6-F2A2-4495-B638-0332D0B44F6B}"/>
                  </a:ext>
                </a:extLst>
              </p:cNvPr>
              <p:cNvSpPr>
                <a:spLocks noChangeArrowheads="1"/>
              </p:cNvSpPr>
              <p:nvPr/>
            </p:nvSpPr>
            <p:spPr bwMode="auto">
              <a:xfrm>
                <a:off x="14328775"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32" name="Rectangle 36">
                <a:extLst>
                  <a:ext uri="{FF2B5EF4-FFF2-40B4-BE49-F238E27FC236}">
                    <a16:creationId xmlns:a16="http://schemas.microsoft.com/office/drawing/2014/main" id="{80ED7C5C-C48D-45AD-AB1E-7FCE1689B36F}"/>
                  </a:ext>
                </a:extLst>
              </p:cNvPr>
              <p:cNvSpPr>
                <a:spLocks noChangeArrowheads="1"/>
              </p:cNvSpPr>
              <p:nvPr/>
            </p:nvSpPr>
            <p:spPr bwMode="auto">
              <a:xfrm>
                <a:off x="136366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2233" name="Rectangle 37">
                <a:extLst>
                  <a:ext uri="{FF2B5EF4-FFF2-40B4-BE49-F238E27FC236}">
                    <a16:creationId xmlns:a16="http://schemas.microsoft.com/office/drawing/2014/main" id="{D57075D3-2284-481F-86E3-4D5A96E4559A}"/>
                  </a:ext>
                </a:extLst>
              </p:cNvPr>
              <p:cNvSpPr>
                <a:spLocks noChangeArrowheads="1"/>
              </p:cNvSpPr>
              <p:nvPr/>
            </p:nvSpPr>
            <p:spPr bwMode="auto">
              <a:xfrm>
                <a:off x="147923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grpSp>
      </p:grpSp>
      <p:sp>
        <p:nvSpPr>
          <p:cNvPr id="2234" name="Rectangle 2233">
            <a:extLst>
              <a:ext uri="{FF2B5EF4-FFF2-40B4-BE49-F238E27FC236}">
                <a16:creationId xmlns:a16="http://schemas.microsoft.com/office/drawing/2014/main" id="{56142994-6CB2-43C4-B484-0BFEBCA36828}"/>
              </a:ext>
            </a:extLst>
          </p:cNvPr>
          <p:cNvSpPr/>
          <p:nvPr/>
        </p:nvSpPr>
        <p:spPr>
          <a:xfrm>
            <a:off x="7977980" y="5664300"/>
            <a:ext cx="2955921" cy="707694"/>
          </a:xfrm>
          <a:prstGeom prst="rect">
            <a:avLst/>
          </a:prstGeom>
        </p:spPr>
        <p:txBody>
          <a:bodyPr wrap="square" anchor="t">
            <a:spAutoFit/>
          </a:bodyPr>
          <a:lstStyle/>
          <a:p>
            <a:pPr algn="r" defTabSz="609585" fontAlgn="base">
              <a:spcBef>
                <a:spcPct val="0"/>
              </a:spcBef>
              <a:spcAft>
                <a:spcPct val="0"/>
              </a:spcAft>
              <a:defRPr/>
            </a:pPr>
            <a:r>
              <a:rPr lang="en-US" sz="1333" dirty="0">
                <a:solidFill>
                  <a:schemeClr val="bg1"/>
                </a:solidFill>
                <a:latin typeface="CiscoSansTT ExtraLight"/>
                <a:ea typeface="ＭＳ Ｐゴシック" charset="0"/>
              </a:rPr>
              <a:t>3X increase in encrypted communication from malware in a 12-month period</a:t>
            </a:r>
          </a:p>
        </p:txBody>
      </p:sp>
      <p:sp>
        <p:nvSpPr>
          <p:cNvPr id="2235" name="Freeform 7">
            <a:extLst>
              <a:ext uri="{FF2B5EF4-FFF2-40B4-BE49-F238E27FC236}">
                <a16:creationId xmlns:a16="http://schemas.microsoft.com/office/drawing/2014/main" id="{4A06D302-448D-4E27-B741-ADFCDAFF1B65}"/>
              </a:ext>
            </a:extLst>
          </p:cNvPr>
          <p:cNvSpPr>
            <a:spLocks noEditPoints="1"/>
          </p:cNvSpPr>
          <p:nvPr/>
        </p:nvSpPr>
        <p:spPr bwMode="auto">
          <a:xfrm>
            <a:off x="4495865" y="4891967"/>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236" name="Freeform 7">
            <a:extLst>
              <a:ext uri="{FF2B5EF4-FFF2-40B4-BE49-F238E27FC236}">
                <a16:creationId xmlns:a16="http://schemas.microsoft.com/office/drawing/2014/main" id="{4A06D302-448D-4E27-B741-ADFCDAFF1B65}"/>
              </a:ext>
            </a:extLst>
          </p:cNvPr>
          <p:cNvSpPr>
            <a:spLocks noEditPoints="1"/>
          </p:cNvSpPr>
          <p:nvPr/>
        </p:nvSpPr>
        <p:spPr bwMode="auto">
          <a:xfrm>
            <a:off x="4623918" y="2999521"/>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2237" name="Oval 47">
            <a:extLst>
              <a:ext uri="{FF2B5EF4-FFF2-40B4-BE49-F238E27FC236}">
                <a16:creationId xmlns:a16="http://schemas.microsoft.com/office/drawing/2014/main" id="{B7057D2F-DF95-4F26-A801-47A159096704}"/>
              </a:ext>
            </a:extLst>
          </p:cNvPr>
          <p:cNvSpPr>
            <a:spLocks noChangeArrowheads="1"/>
          </p:cNvSpPr>
          <p:nvPr/>
        </p:nvSpPr>
        <p:spPr bwMode="auto">
          <a:xfrm flipH="1">
            <a:off x="7404900" y="4858354"/>
            <a:ext cx="660545" cy="662441"/>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dirty="0">
              <a:solidFill>
                <a:srgbClr val="282828"/>
              </a:solidFill>
              <a:latin typeface="CiscoSansTT ExtraLight"/>
              <a:ea typeface="ＭＳ Ｐゴシック" charset="0"/>
            </a:endParaRPr>
          </a:p>
        </p:txBody>
      </p:sp>
      <p:pic>
        <p:nvPicPr>
          <p:cNvPr id="2238" name="Picture 2237">
            <a:extLst>
              <a:ext uri="{FF2B5EF4-FFF2-40B4-BE49-F238E27FC236}">
                <a16:creationId xmlns:a16="http://schemas.microsoft.com/office/drawing/2014/main" id="{D929EC07-75E2-4B6D-B21E-6CE86B75A751}"/>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503887" y="5112285"/>
            <a:ext cx="61600" cy="102668"/>
          </a:xfrm>
          <a:prstGeom prst="rect">
            <a:avLst/>
          </a:prstGeom>
          <a:ln>
            <a:noFill/>
          </a:ln>
        </p:spPr>
      </p:pic>
      <p:pic>
        <p:nvPicPr>
          <p:cNvPr id="2239" name="Picture 2238">
            <a:extLst>
              <a:ext uri="{FF2B5EF4-FFF2-40B4-BE49-F238E27FC236}">
                <a16:creationId xmlns:a16="http://schemas.microsoft.com/office/drawing/2014/main" id="{83D56F24-11C8-43C6-89B4-932EAE87F708}"/>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574561" y="5112285"/>
            <a:ext cx="84188" cy="102668"/>
          </a:xfrm>
          <a:prstGeom prst="rect">
            <a:avLst/>
          </a:prstGeom>
          <a:ln>
            <a:noFill/>
          </a:ln>
        </p:spPr>
      </p:pic>
      <p:pic>
        <p:nvPicPr>
          <p:cNvPr id="2240" name="Picture 2239">
            <a:extLst>
              <a:ext uri="{FF2B5EF4-FFF2-40B4-BE49-F238E27FC236}">
                <a16:creationId xmlns:a16="http://schemas.microsoft.com/office/drawing/2014/main" id="{F5602E2E-92AF-4878-B7E2-D7366012A052}"/>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782113" y="5112285"/>
            <a:ext cx="61600" cy="102668"/>
          </a:xfrm>
          <a:prstGeom prst="rect">
            <a:avLst/>
          </a:prstGeom>
          <a:ln>
            <a:noFill/>
          </a:ln>
        </p:spPr>
      </p:pic>
      <p:pic>
        <p:nvPicPr>
          <p:cNvPr id="2241" name="Picture 2240">
            <a:extLst>
              <a:ext uri="{FF2B5EF4-FFF2-40B4-BE49-F238E27FC236}">
                <a16:creationId xmlns:a16="http://schemas.microsoft.com/office/drawing/2014/main" id="{E6E43537-8DBE-43A1-A31D-207B9047AE95}"/>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852787" y="5112285"/>
            <a:ext cx="84188" cy="102668"/>
          </a:xfrm>
          <a:prstGeom prst="rect">
            <a:avLst/>
          </a:prstGeom>
          <a:ln>
            <a:noFill/>
          </a:ln>
        </p:spPr>
      </p:pic>
      <p:pic>
        <p:nvPicPr>
          <p:cNvPr id="2242" name="Picture 2241">
            <a:extLst>
              <a:ext uri="{FF2B5EF4-FFF2-40B4-BE49-F238E27FC236}">
                <a16:creationId xmlns:a16="http://schemas.microsoft.com/office/drawing/2014/main" id="{F01E3C22-1291-4DE3-9D36-3D6296D80802}"/>
              </a:ext>
            </a:extLst>
          </p:cNvPr>
          <p:cNvPicPr>
            <a:picLocks noChangeAspect="1"/>
          </p:cNvPicPr>
          <p:nvPr/>
        </p:nvPicPr>
        <p:blipFill>
          <a:blip r:embed="rId7"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946046" y="5112285"/>
            <a:ext cx="84188" cy="102668"/>
          </a:xfrm>
          <a:prstGeom prst="rect">
            <a:avLst/>
          </a:prstGeom>
          <a:ln>
            <a:noFill/>
          </a:ln>
        </p:spPr>
      </p:pic>
      <p:grpSp>
        <p:nvGrpSpPr>
          <p:cNvPr id="2243" name="Group 2242">
            <a:extLst>
              <a:ext uri="{FF2B5EF4-FFF2-40B4-BE49-F238E27FC236}">
                <a16:creationId xmlns:a16="http://schemas.microsoft.com/office/drawing/2014/main" id="{7EBB0C08-B146-4BAC-AAB4-471EDE4D265A}"/>
              </a:ext>
            </a:extLst>
          </p:cNvPr>
          <p:cNvGrpSpPr/>
          <p:nvPr/>
        </p:nvGrpSpPr>
        <p:grpSpPr>
          <a:xfrm>
            <a:off x="7441073" y="5235663"/>
            <a:ext cx="617999" cy="102668"/>
            <a:chOff x="3744652" y="1647804"/>
            <a:chExt cx="715459" cy="118859"/>
          </a:xfrm>
        </p:grpSpPr>
        <p:pic>
          <p:nvPicPr>
            <p:cNvPr id="2244" name="Picture 2243">
              <a:extLst>
                <a:ext uri="{FF2B5EF4-FFF2-40B4-BE49-F238E27FC236}">
                  <a16:creationId xmlns:a16="http://schemas.microsoft.com/office/drawing/2014/main" id="{A2D27F64-F771-4BF3-88E2-456CE8EC88DF}"/>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275882" y="1647804"/>
              <a:ext cx="71316" cy="118859"/>
            </a:xfrm>
            <a:prstGeom prst="rect">
              <a:avLst/>
            </a:prstGeom>
            <a:ln>
              <a:noFill/>
            </a:ln>
          </p:spPr>
        </p:pic>
        <p:pic>
          <p:nvPicPr>
            <p:cNvPr id="2245" name="Picture 2244">
              <a:extLst>
                <a:ext uri="{FF2B5EF4-FFF2-40B4-BE49-F238E27FC236}">
                  <a16:creationId xmlns:a16="http://schemas.microsoft.com/office/drawing/2014/main" id="{F1A26199-4363-4C21-AA76-C613D489F71E}"/>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744652" y="1647804"/>
              <a:ext cx="97464" cy="118859"/>
            </a:xfrm>
            <a:prstGeom prst="rect">
              <a:avLst/>
            </a:prstGeom>
            <a:ln>
              <a:noFill/>
            </a:ln>
          </p:spPr>
        </p:pic>
        <p:pic>
          <p:nvPicPr>
            <p:cNvPr id="2246" name="Picture 2245">
              <a:extLst>
                <a:ext uri="{FF2B5EF4-FFF2-40B4-BE49-F238E27FC236}">
                  <a16:creationId xmlns:a16="http://schemas.microsoft.com/office/drawing/2014/main" id="{88441415-B834-4F43-925B-3B9C0CD4A695}"/>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944325" y="1647804"/>
              <a:ext cx="71315" cy="118859"/>
            </a:xfrm>
            <a:prstGeom prst="rect">
              <a:avLst/>
            </a:prstGeom>
            <a:ln>
              <a:noFill/>
            </a:ln>
          </p:spPr>
        </p:pic>
        <p:pic>
          <p:nvPicPr>
            <p:cNvPr id="2247" name="Picture 2246">
              <a:extLst>
                <a:ext uri="{FF2B5EF4-FFF2-40B4-BE49-F238E27FC236}">
                  <a16:creationId xmlns:a16="http://schemas.microsoft.com/office/drawing/2014/main" id="{3426B7DF-0857-4BDE-A33E-E87A2CEDA0F1}"/>
                </a:ext>
              </a:extLst>
            </p:cNvPr>
            <p:cNvPicPr>
              <a:picLocks noChangeAspect="1"/>
            </p:cNvPicPr>
            <p:nvPr/>
          </p:nvPicPr>
          <p:blipFill>
            <a:blip r:embed="rId7"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031087" y="1647804"/>
              <a:ext cx="97465" cy="118859"/>
            </a:xfrm>
            <a:prstGeom prst="rect">
              <a:avLst/>
            </a:prstGeom>
            <a:ln>
              <a:noFill/>
            </a:ln>
          </p:spPr>
        </p:pic>
        <p:pic>
          <p:nvPicPr>
            <p:cNvPr id="2248" name="Picture 2247">
              <a:extLst>
                <a:ext uri="{FF2B5EF4-FFF2-40B4-BE49-F238E27FC236}">
                  <a16:creationId xmlns:a16="http://schemas.microsoft.com/office/drawing/2014/main" id="{7A917D20-E95F-46A5-8B8C-F7226EEC8D26}"/>
                </a:ext>
              </a:extLst>
            </p:cNvPr>
            <p:cNvPicPr>
              <a:picLocks noChangeAspect="1"/>
            </p:cNvPicPr>
            <p:nvPr/>
          </p:nvPicPr>
          <p:blipFill>
            <a:blip r:embed="rId8"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857563" y="1647804"/>
              <a:ext cx="71315" cy="118859"/>
            </a:xfrm>
            <a:prstGeom prst="rect">
              <a:avLst/>
            </a:prstGeom>
            <a:ln>
              <a:noFill/>
            </a:ln>
          </p:spPr>
        </p:pic>
        <p:pic>
          <p:nvPicPr>
            <p:cNvPr id="2249" name="Picture 2248">
              <a:extLst>
                <a:ext uri="{FF2B5EF4-FFF2-40B4-BE49-F238E27FC236}">
                  <a16:creationId xmlns:a16="http://schemas.microsoft.com/office/drawing/2014/main" id="{0D8BD12F-B050-4436-B7B6-294436E4D70F}"/>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362647" y="1647804"/>
              <a:ext cx="97464" cy="118859"/>
            </a:xfrm>
            <a:prstGeom prst="rect">
              <a:avLst/>
            </a:prstGeom>
            <a:ln>
              <a:noFill/>
            </a:ln>
          </p:spPr>
        </p:pic>
      </p:grpSp>
      <p:grpSp>
        <p:nvGrpSpPr>
          <p:cNvPr id="2250" name="Group 2249">
            <a:extLst>
              <a:ext uri="{FF2B5EF4-FFF2-40B4-BE49-F238E27FC236}">
                <a16:creationId xmlns:a16="http://schemas.microsoft.com/office/drawing/2014/main" id="{081F3E3E-F773-4722-BC0E-DA5EC3B715AC}"/>
              </a:ext>
            </a:extLst>
          </p:cNvPr>
          <p:cNvGrpSpPr/>
          <p:nvPr/>
        </p:nvGrpSpPr>
        <p:grpSpPr>
          <a:xfrm>
            <a:off x="7525403" y="5359043"/>
            <a:ext cx="432536" cy="102668"/>
            <a:chOff x="3832730" y="1647804"/>
            <a:chExt cx="500748" cy="118859"/>
          </a:xfrm>
        </p:grpSpPr>
        <p:pic>
          <p:nvPicPr>
            <p:cNvPr id="2251" name="Picture 2250">
              <a:extLst>
                <a:ext uri="{FF2B5EF4-FFF2-40B4-BE49-F238E27FC236}">
                  <a16:creationId xmlns:a16="http://schemas.microsoft.com/office/drawing/2014/main" id="{A3E5EDFE-69BC-4203-9FEE-9BED5F37E2CE}"/>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262162" y="1647804"/>
              <a:ext cx="71316" cy="118859"/>
            </a:xfrm>
            <a:prstGeom prst="rect">
              <a:avLst/>
            </a:prstGeom>
            <a:ln>
              <a:noFill/>
            </a:ln>
          </p:spPr>
        </p:pic>
        <p:pic>
          <p:nvPicPr>
            <p:cNvPr id="2252" name="Picture 2251">
              <a:extLst>
                <a:ext uri="{FF2B5EF4-FFF2-40B4-BE49-F238E27FC236}">
                  <a16:creationId xmlns:a16="http://schemas.microsoft.com/office/drawing/2014/main" id="{3451AB94-5B2F-4A4F-91EF-5D2B84533376}"/>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149249" y="1647804"/>
              <a:ext cx="97465" cy="118859"/>
            </a:xfrm>
            <a:prstGeom prst="rect">
              <a:avLst/>
            </a:prstGeom>
            <a:ln>
              <a:noFill/>
            </a:ln>
          </p:spPr>
        </p:pic>
        <p:pic>
          <p:nvPicPr>
            <p:cNvPr id="2253" name="Picture 2252">
              <a:extLst>
                <a:ext uri="{FF2B5EF4-FFF2-40B4-BE49-F238E27FC236}">
                  <a16:creationId xmlns:a16="http://schemas.microsoft.com/office/drawing/2014/main" id="{500C7677-87B0-4422-8FEE-D83899CC8FB5}"/>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832730" y="1647804"/>
              <a:ext cx="71315" cy="118859"/>
            </a:xfrm>
            <a:prstGeom prst="rect">
              <a:avLst/>
            </a:prstGeom>
            <a:ln>
              <a:noFill/>
            </a:ln>
          </p:spPr>
        </p:pic>
        <p:pic>
          <p:nvPicPr>
            <p:cNvPr id="2254" name="Picture 2253">
              <a:extLst>
                <a:ext uri="{FF2B5EF4-FFF2-40B4-BE49-F238E27FC236}">
                  <a16:creationId xmlns:a16="http://schemas.microsoft.com/office/drawing/2014/main" id="{45631BCD-F393-4DEF-84C2-4752A912B5F0}"/>
                </a:ext>
              </a:extLst>
            </p:cNvPr>
            <p:cNvPicPr>
              <a:picLocks noChangeAspect="1"/>
            </p:cNvPicPr>
            <p:nvPr/>
          </p:nvPicPr>
          <p:blipFill>
            <a:blip r:embed="rId7"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917454" y="1647804"/>
              <a:ext cx="97464" cy="118859"/>
            </a:xfrm>
            <a:prstGeom prst="rect">
              <a:avLst/>
            </a:prstGeom>
            <a:ln>
              <a:noFill/>
            </a:ln>
          </p:spPr>
        </p:pic>
        <p:pic>
          <p:nvPicPr>
            <p:cNvPr id="2255" name="Picture 2254">
              <a:extLst>
                <a:ext uri="{FF2B5EF4-FFF2-40B4-BE49-F238E27FC236}">
                  <a16:creationId xmlns:a16="http://schemas.microsoft.com/office/drawing/2014/main" id="{7E0A1445-8F8E-480F-82F4-EA05920B227B}"/>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033351" y="1647804"/>
              <a:ext cx="97465" cy="118859"/>
            </a:xfrm>
            <a:prstGeom prst="rect">
              <a:avLst/>
            </a:prstGeom>
            <a:ln>
              <a:noFill/>
            </a:ln>
          </p:spPr>
        </p:pic>
      </p:grpSp>
      <p:pic>
        <p:nvPicPr>
          <p:cNvPr id="2256" name="Picture 2255">
            <a:extLst>
              <a:ext uri="{FF2B5EF4-FFF2-40B4-BE49-F238E27FC236}">
                <a16:creationId xmlns:a16="http://schemas.microsoft.com/office/drawing/2014/main" id="{CF9DF003-92D5-4B78-80B6-5AA3C296FA66}"/>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611410" y="4869026"/>
            <a:ext cx="84188" cy="102668"/>
          </a:xfrm>
          <a:prstGeom prst="rect">
            <a:avLst/>
          </a:prstGeom>
          <a:solidFill>
            <a:srgbClr val="FFFFFF"/>
          </a:solidFill>
          <a:ln>
            <a:noFill/>
          </a:ln>
        </p:spPr>
      </p:pic>
      <p:pic>
        <p:nvPicPr>
          <p:cNvPr id="2257" name="Picture 2256">
            <a:extLst>
              <a:ext uri="{FF2B5EF4-FFF2-40B4-BE49-F238E27FC236}">
                <a16:creationId xmlns:a16="http://schemas.microsoft.com/office/drawing/2014/main" id="{BD2B0207-3213-4DCC-8120-1CE1C9C86BC8}"/>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782223" y="4869026"/>
            <a:ext cx="84188" cy="102668"/>
          </a:xfrm>
          <a:prstGeom prst="rect">
            <a:avLst/>
          </a:prstGeom>
          <a:ln>
            <a:noFill/>
          </a:ln>
        </p:spPr>
      </p:pic>
      <p:pic>
        <p:nvPicPr>
          <p:cNvPr id="2258" name="Picture 2257">
            <a:extLst>
              <a:ext uri="{FF2B5EF4-FFF2-40B4-BE49-F238E27FC236}">
                <a16:creationId xmlns:a16="http://schemas.microsoft.com/office/drawing/2014/main" id="{8E358E8B-D3BE-4097-AA1F-BC6742D7820A}"/>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708940" y="4869026"/>
            <a:ext cx="61600" cy="102668"/>
          </a:xfrm>
          <a:prstGeom prst="rect">
            <a:avLst/>
          </a:prstGeom>
          <a:ln>
            <a:noFill/>
          </a:ln>
        </p:spPr>
      </p:pic>
      <p:pic>
        <p:nvPicPr>
          <p:cNvPr id="2259" name="Picture 2258">
            <a:extLst>
              <a:ext uri="{FF2B5EF4-FFF2-40B4-BE49-F238E27FC236}">
                <a16:creationId xmlns:a16="http://schemas.microsoft.com/office/drawing/2014/main" id="{98735668-6B94-46F9-AFF8-A2B10EFCFF43}"/>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429899" y="5112285"/>
            <a:ext cx="61600" cy="102668"/>
          </a:xfrm>
          <a:prstGeom prst="rect">
            <a:avLst/>
          </a:prstGeom>
          <a:ln>
            <a:noFill/>
          </a:ln>
        </p:spPr>
      </p:pic>
      <p:sp>
        <p:nvSpPr>
          <p:cNvPr id="2260" name="Freeform 7">
            <a:extLst>
              <a:ext uri="{FF2B5EF4-FFF2-40B4-BE49-F238E27FC236}">
                <a16:creationId xmlns:a16="http://schemas.microsoft.com/office/drawing/2014/main" id="{234D3F95-CF36-465D-8C7C-4FB2F26569C7}"/>
              </a:ext>
            </a:extLst>
          </p:cNvPr>
          <p:cNvSpPr>
            <a:spLocks noEditPoints="1"/>
          </p:cNvSpPr>
          <p:nvPr/>
        </p:nvSpPr>
        <p:spPr bwMode="auto">
          <a:xfrm>
            <a:off x="7670417" y="5113615"/>
            <a:ext cx="100924" cy="108948"/>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grpSp>
        <p:nvGrpSpPr>
          <p:cNvPr id="2261" name="Group 2260">
            <a:extLst>
              <a:ext uri="{FF2B5EF4-FFF2-40B4-BE49-F238E27FC236}">
                <a16:creationId xmlns:a16="http://schemas.microsoft.com/office/drawing/2014/main" id="{05E346F3-1FC7-4899-A34A-F3F4E8D104AC}"/>
              </a:ext>
            </a:extLst>
          </p:cNvPr>
          <p:cNvGrpSpPr/>
          <p:nvPr/>
        </p:nvGrpSpPr>
        <p:grpSpPr>
          <a:xfrm>
            <a:off x="7790649" y="5225606"/>
            <a:ext cx="91308" cy="114945"/>
            <a:chOff x="2476226" y="-1323925"/>
            <a:chExt cx="1051959" cy="1324272"/>
          </a:xfrm>
        </p:grpSpPr>
        <p:sp>
          <p:nvSpPr>
            <p:cNvPr id="2262" name="Freeform 5">
              <a:extLst>
                <a:ext uri="{FF2B5EF4-FFF2-40B4-BE49-F238E27FC236}">
                  <a16:creationId xmlns:a16="http://schemas.microsoft.com/office/drawing/2014/main" id="{DCD87FAC-84C6-4BB4-A83B-5D33C57975F0}"/>
                </a:ext>
              </a:extLst>
            </p:cNvPr>
            <p:cNvSpPr>
              <a:spLocks/>
            </p:cNvSpPr>
            <p:nvPr/>
          </p:nvSpPr>
          <p:spPr bwMode="auto">
            <a:xfrm>
              <a:off x="2476226" y="-1323925"/>
              <a:ext cx="1051959" cy="1324272"/>
            </a:xfrm>
            <a:custGeom>
              <a:avLst/>
              <a:gdLst>
                <a:gd name="T0" fmla="*/ 432 w 433"/>
                <a:gd name="T1" fmla="*/ 34 h 547"/>
                <a:gd name="T2" fmla="*/ 418 w 433"/>
                <a:gd name="T3" fmla="*/ 17 h 547"/>
                <a:gd name="T4" fmla="*/ 372 w 433"/>
                <a:gd name="T5" fmla="*/ 76 h 547"/>
                <a:gd name="T6" fmla="*/ 63 w 433"/>
                <a:gd name="T7" fmla="*/ 77 h 547"/>
                <a:gd name="T8" fmla="*/ 21 w 433"/>
                <a:gd name="T9" fmla="*/ 32 h 547"/>
                <a:gd name="T10" fmla="*/ 6 w 433"/>
                <a:gd name="T11" fmla="*/ 16 h 547"/>
                <a:gd name="T12" fmla="*/ 16 w 433"/>
                <a:gd name="T13" fmla="*/ 111 h 547"/>
                <a:gd name="T14" fmla="*/ 9 w 433"/>
                <a:gd name="T15" fmla="*/ 218 h 547"/>
                <a:gd name="T16" fmla="*/ 13 w 433"/>
                <a:gd name="T17" fmla="*/ 313 h 547"/>
                <a:gd name="T18" fmla="*/ 12 w 433"/>
                <a:gd name="T19" fmla="*/ 351 h 547"/>
                <a:gd name="T20" fmla="*/ 15 w 433"/>
                <a:gd name="T21" fmla="*/ 379 h 547"/>
                <a:gd name="T22" fmla="*/ 18 w 433"/>
                <a:gd name="T23" fmla="*/ 418 h 547"/>
                <a:gd name="T24" fmla="*/ 45 w 433"/>
                <a:gd name="T25" fmla="*/ 418 h 547"/>
                <a:gd name="T26" fmla="*/ 37 w 433"/>
                <a:gd name="T27" fmla="*/ 404 h 547"/>
                <a:gd name="T28" fmla="*/ 34 w 433"/>
                <a:gd name="T29" fmla="*/ 378 h 547"/>
                <a:gd name="T30" fmla="*/ 37 w 433"/>
                <a:gd name="T31" fmla="*/ 352 h 547"/>
                <a:gd name="T32" fmla="*/ 43 w 433"/>
                <a:gd name="T33" fmla="*/ 331 h 547"/>
                <a:gd name="T34" fmla="*/ 131 w 433"/>
                <a:gd name="T35" fmla="*/ 449 h 547"/>
                <a:gd name="T36" fmla="*/ 149 w 433"/>
                <a:gd name="T37" fmla="*/ 516 h 547"/>
                <a:gd name="T38" fmla="*/ 84 w 433"/>
                <a:gd name="T39" fmla="*/ 508 h 547"/>
                <a:gd name="T40" fmla="*/ 56 w 433"/>
                <a:gd name="T41" fmla="*/ 540 h 547"/>
                <a:gd name="T42" fmla="*/ 84 w 433"/>
                <a:gd name="T43" fmla="*/ 547 h 547"/>
                <a:gd name="T44" fmla="*/ 153 w 433"/>
                <a:gd name="T45" fmla="*/ 546 h 547"/>
                <a:gd name="T46" fmla="*/ 169 w 433"/>
                <a:gd name="T47" fmla="*/ 541 h 547"/>
                <a:gd name="T48" fmla="*/ 163 w 433"/>
                <a:gd name="T49" fmla="*/ 447 h 547"/>
                <a:gd name="T50" fmla="*/ 217 w 433"/>
                <a:gd name="T51" fmla="*/ 426 h 547"/>
                <a:gd name="T52" fmla="*/ 268 w 433"/>
                <a:gd name="T53" fmla="*/ 448 h 547"/>
                <a:gd name="T54" fmla="*/ 265 w 433"/>
                <a:gd name="T55" fmla="*/ 541 h 547"/>
                <a:gd name="T56" fmla="*/ 280 w 433"/>
                <a:gd name="T57" fmla="*/ 546 h 547"/>
                <a:gd name="T58" fmla="*/ 349 w 433"/>
                <a:gd name="T59" fmla="*/ 547 h 547"/>
                <a:gd name="T60" fmla="*/ 377 w 433"/>
                <a:gd name="T61" fmla="*/ 540 h 547"/>
                <a:gd name="T62" fmla="*/ 349 w 433"/>
                <a:gd name="T63" fmla="*/ 508 h 547"/>
                <a:gd name="T64" fmla="*/ 283 w 433"/>
                <a:gd name="T65" fmla="*/ 516 h 547"/>
                <a:gd name="T66" fmla="*/ 300 w 433"/>
                <a:gd name="T67" fmla="*/ 448 h 547"/>
                <a:gd name="T68" fmla="*/ 391 w 433"/>
                <a:gd name="T69" fmla="*/ 331 h 547"/>
                <a:gd name="T70" fmla="*/ 396 w 433"/>
                <a:gd name="T71" fmla="*/ 352 h 547"/>
                <a:gd name="T72" fmla="*/ 400 w 433"/>
                <a:gd name="T73" fmla="*/ 378 h 547"/>
                <a:gd name="T74" fmla="*/ 397 w 433"/>
                <a:gd name="T75" fmla="*/ 404 h 547"/>
                <a:gd name="T76" fmla="*/ 388 w 433"/>
                <a:gd name="T77" fmla="*/ 418 h 547"/>
                <a:gd name="T78" fmla="*/ 416 w 433"/>
                <a:gd name="T79" fmla="*/ 418 h 547"/>
                <a:gd name="T80" fmla="*/ 418 w 433"/>
                <a:gd name="T81" fmla="*/ 379 h 547"/>
                <a:gd name="T82" fmla="*/ 422 w 433"/>
                <a:gd name="T83" fmla="*/ 351 h 547"/>
                <a:gd name="T84" fmla="*/ 421 w 433"/>
                <a:gd name="T85" fmla="*/ 313 h 547"/>
                <a:gd name="T86" fmla="*/ 425 w 433"/>
                <a:gd name="T87" fmla="*/ 218 h 547"/>
                <a:gd name="T88" fmla="*/ 417 w 433"/>
                <a:gd name="T89" fmla="*/ 1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 h="547">
                  <a:moveTo>
                    <a:pt x="417" y="111"/>
                  </a:moveTo>
                  <a:cubicBezTo>
                    <a:pt x="423" y="99"/>
                    <a:pt x="427" y="86"/>
                    <a:pt x="430" y="73"/>
                  </a:cubicBezTo>
                  <a:cubicBezTo>
                    <a:pt x="432" y="60"/>
                    <a:pt x="433" y="47"/>
                    <a:pt x="432" y="34"/>
                  </a:cubicBezTo>
                  <a:cubicBezTo>
                    <a:pt x="431" y="28"/>
                    <a:pt x="429" y="22"/>
                    <a:pt x="427" y="16"/>
                  </a:cubicBezTo>
                  <a:cubicBezTo>
                    <a:pt x="425" y="10"/>
                    <a:pt x="422" y="5"/>
                    <a:pt x="419" y="0"/>
                  </a:cubicBezTo>
                  <a:cubicBezTo>
                    <a:pt x="419" y="6"/>
                    <a:pt x="419" y="12"/>
                    <a:pt x="418" y="17"/>
                  </a:cubicBezTo>
                  <a:cubicBezTo>
                    <a:pt x="417" y="22"/>
                    <a:pt x="415" y="27"/>
                    <a:pt x="413" y="32"/>
                  </a:cubicBezTo>
                  <a:cubicBezTo>
                    <a:pt x="408" y="41"/>
                    <a:pt x="402" y="50"/>
                    <a:pt x="395" y="57"/>
                  </a:cubicBezTo>
                  <a:cubicBezTo>
                    <a:pt x="388" y="64"/>
                    <a:pt x="381" y="70"/>
                    <a:pt x="372" y="76"/>
                  </a:cubicBezTo>
                  <a:cubicBezTo>
                    <a:pt x="372" y="76"/>
                    <a:pt x="371" y="77"/>
                    <a:pt x="370" y="77"/>
                  </a:cubicBezTo>
                  <a:cubicBezTo>
                    <a:pt x="332" y="36"/>
                    <a:pt x="277" y="10"/>
                    <a:pt x="217" y="10"/>
                  </a:cubicBezTo>
                  <a:cubicBezTo>
                    <a:pt x="156" y="10"/>
                    <a:pt x="101" y="36"/>
                    <a:pt x="63" y="77"/>
                  </a:cubicBezTo>
                  <a:cubicBezTo>
                    <a:pt x="63" y="77"/>
                    <a:pt x="62" y="76"/>
                    <a:pt x="61" y="76"/>
                  </a:cubicBezTo>
                  <a:cubicBezTo>
                    <a:pt x="53" y="70"/>
                    <a:pt x="45" y="64"/>
                    <a:pt x="38" y="57"/>
                  </a:cubicBezTo>
                  <a:cubicBezTo>
                    <a:pt x="31" y="50"/>
                    <a:pt x="25" y="41"/>
                    <a:pt x="21" y="32"/>
                  </a:cubicBezTo>
                  <a:cubicBezTo>
                    <a:pt x="19" y="27"/>
                    <a:pt x="17" y="22"/>
                    <a:pt x="16" y="17"/>
                  </a:cubicBezTo>
                  <a:cubicBezTo>
                    <a:pt x="15" y="12"/>
                    <a:pt x="14" y="6"/>
                    <a:pt x="15" y="0"/>
                  </a:cubicBezTo>
                  <a:cubicBezTo>
                    <a:pt x="11" y="5"/>
                    <a:pt x="9" y="10"/>
                    <a:pt x="6" y="16"/>
                  </a:cubicBezTo>
                  <a:cubicBezTo>
                    <a:pt x="4" y="22"/>
                    <a:pt x="3" y="28"/>
                    <a:pt x="2" y="34"/>
                  </a:cubicBezTo>
                  <a:cubicBezTo>
                    <a:pt x="0" y="47"/>
                    <a:pt x="1" y="60"/>
                    <a:pt x="4" y="73"/>
                  </a:cubicBezTo>
                  <a:cubicBezTo>
                    <a:pt x="7" y="86"/>
                    <a:pt x="11" y="99"/>
                    <a:pt x="16" y="111"/>
                  </a:cubicBezTo>
                  <a:cubicBezTo>
                    <a:pt x="19" y="117"/>
                    <a:pt x="22" y="123"/>
                    <a:pt x="25" y="128"/>
                  </a:cubicBezTo>
                  <a:cubicBezTo>
                    <a:pt x="26" y="130"/>
                    <a:pt x="26" y="131"/>
                    <a:pt x="27" y="132"/>
                  </a:cubicBezTo>
                  <a:cubicBezTo>
                    <a:pt x="15" y="158"/>
                    <a:pt x="9" y="187"/>
                    <a:pt x="9" y="218"/>
                  </a:cubicBezTo>
                  <a:cubicBezTo>
                    <a:pt x="9" y="244"/>
                    <a:pt x="14" y="269"/>
                    <a:pt x="22" y="292"/>
                  </a:cubicBezTo>
                  <a:cubicBezTo>
                    <a:pt x="22" y="293"/>
                    <a:pt x="21" y="294"/>
                    <a:pt x="21" y="295"/>
                  </a:cubicBezTo>
                  <a:cubicBezTo>
                    <a:pt x="17" y="301"/>
                    <a:pt x="14" y="306"/>
                    <a:pt x="13" y="313"/>
                  </a:cubicBezTo>
                  <a:cubicBezTo>
                    <a:pt x="11" y="319"/>
                    <a:pt x="10" y="325"/>
                    <a:pt x="10" y="331"/>
                  </a:cubicBezTo>
                  <a:cubicBezTo>
                    <a:pt x="11" y="341"/>
                    <a:pt x="11" y="341"/>
                    <a:pt x="11" y="341"/>
                  </a:cubicBezTo>
                  <a:cubicBezTo>
                    <a:pt x="11" y="344"/>
                    <a:pt x="11" y="347"/>
                    <a:pt x="12" y="351"/>
                  </a:cubicBezTo>
                  <a:cubicBezTo>
                    <a:pt x="12" y="354"/>
                    <a:pt x="12" y="357"/>
                    <a:pt x="12" y="360"/>
                  </a:cubicBezTo>
                  <a:cubicBezTo>
                    <a:pt x="13" y="363"/>
                    <a:pt x="13" y="367"/>
                    <a:pt x="13" y="370"/>
                  </a:cubicBezTo>
                  <a:cubicBezTo>
                    <a:pt x="14" y="373"/>
                    <a:pt x="14" y="376"/>
                    <a:pt x="15" y="379"/>
                  </a:cubicBezTo>
                  <a:cubicBezTo>
                    <a:pt x="17" y="389"/>
                    <a:pt x="17" y="389"/>
                    <a:pt x="17" y="389"/>
                  </a:cubicBezTo>
                  <a:cubicBezTo>
                    <a:pt x="19" y="393"/>
                    <a:pt x="20" y="398"/>
                    <a:pt x="22" y="402"/>
                  </a:cubicBezTo>
                  <a:cubicBezTo>
                    <a:pt x="19" y="406"/>
                    <a:pt x="18" y="413"/>
                    <a:pt x="18" y="418"/>
                  </a:cubicBezTo>
                  <a:cubicBezTo>
                    <a:pt x="18" y="426"/>
                    <a:pt x="24" y="431"/>
                    <a:pt x="31" y="431"/>
                  </a:cubicBezTo>
                  <a:cubicBezTo>
                    <a:pt x="39" y="431"/>
                    <a:pt x="45" y="426"/>
                    <a:pt x="45" y="418"/>
                  </a:cubicBezTo>
                  <a:cubicBezTo>
                    <a:pt x="45" y="418"/>
                    <a:pt x="45" y="418"/>
                    <a:pt x="45" y="418"/>
                  </a:cubicBezTo>
                  <a:cubicBezTo>
                    <a:pt x="48" y="416"/>
                    <a:pt x="49" y="412"/>
                    <a:pt x="47" y="408"/>
                  </a:cubicBezTo>
                  <a:cubicBezTo>
                    <a:pt x="45" y="404"/>
                    <a:pt x="40" y="402"/>
                    <a:pt x="37" y="404"/>
                  </a:cubicBezTo>
                  <a:cubicBezTo>
                    <a:pt x="37" y="404"/>
                    <a:pt x="37" y="404"/>
                    <a:pt x="37" y="404"/>
                  </a:cubicBezTo>
                  <a:cubicBezTo>
                    <a:pt x="35" y="403"/>
                    <a:pt x="34" y="402"/>
                    <a:pt x="33" y="402"/>
                  </a:cubicBezTo>
                  <a:cubicBezTo>
                    <a:pt x="33" y="397"/>
                    <a:pt x="33" y="392"/>
                    <a:pt x="33" y="387"/>
                  </a:cubicBezTo>
                  <a:cubicBezTo>
                    <a:pt x="34" y="378"/>
                    <a:pt x="34" y="378"/>
                    <a:pt x="34" y="378"/>
                  </a:cubicBezTo>
                  <a:cubicBezTo>
                    <a:pt x="34" y="375"/>
                    <a:pt x="34" y="372"/>
                    <a:pt x="35" y="369"/>
                  </a:cubicBezTo>
                  <a:cubicBezTo>
                    <a:pt x="35" y="366"/>
                    <a:pt x="35" y="364"/>
                    <a:pt x="36" y="361"/>
                  </a:cubicBezTo>
                  <a:cubicBezTo>
                    <a:pt x="36" y="358"/>
                    <a:pt x="37" y="355"/>
                    <a:pt x="37" y="352"/>
                  </a:cubicBezTo>
                  <a:cubicBezTo>
                    <a:pt x="38" y="349"/>
                    <a:pt x="38" y="346"/>
                    <a:pt x="39" y="343"/>
                  </a:cubicBezTo>
                  <a:cubicBezTo>
                    <a:pt x="42" y="335"/>
                    <a:pt x="42" y="335"/>
                    <a:pt x="42" y="335"/>
                  </a:cubicBezTo>
                  <a:cubicBezTo>
                    <a:pt x="42" y="334"/>
                    <a:pt x="42" y="332"/>
                    <a:pt x="43" y="331"/>
                  </a:cubicBezTo>
                  <a:cubicBezTo>
                    <a:pt x="63" y="363"/>
                    <a:pt x="92" y="388"/>
                    <a:pt x="126" y="405"/>
                  </a:cubicBezTo>
                  <a:cubicBezTo>
                    <a:pt x="125" y="411"/>
                    <a:pt x="125" y="418"/>
                    <a:pt x="127" y="424"/>
                  </a:cubicBezTo>
                  <a:cubicBezTo>
                    <a:pt x="128" y="433"/>
                    <a:pt x="130" y="441"/>
                    <a:pt x="131" y="449"/>
                  </a:cubicBezTo>
                  <a:cubicBezTo>
                    <a:pt x="133" y="457"/>
                    <a:pt x="134" y="466"/>
                    <a:pt x="136" y="474"/>
                  </a:cubicBezTo>
                  <a:cubicBezTo>
                    <a:pt x="138" y="482"/>
                    <a:pt x="140" y="490"/>
                    <a:pt x="143" y="498"/>
                  </a:cubicBezTo>
                  <a:cubicBezTo>
                    <a:pt x="145" y="504"/>
                    <a:pt x="147" y="510"/>
                    <a:pt x="149" y="516"/>
                  </a:cubicBezTo>
                  <a:cubicBezTo>
                    <a:pt x="146" y="513"/>
                    <a:pt x="143" y="510"/>
                    <a:pt x="139" y="508"/>
                  </a:cubicBezTo>
                  <a:cubicBezTo>
                    <a:pt x="130" y="502"/>
                    <a:pt x="121" y="499"/>
                    <a:pt x="112" y="499"/>
                  </a:cubicBezTo>
                  <a:cubicBezTo>
                    <a:pt x="102" y="499"/>
                    <a:pt x="93" y="502"/>
                    <a:pt x="84" y="508"/>
                  </a:cubicBezTo>
                  <a:cubicBezTo>
                    <a:pt x="79" y="511"/>
                    <a:pt x="75" y="515"/>
                    <a:pt x="70" y="520"/>
                  </a:cubicBezTo>
                  <a:cubicBezTo>
                    <a:pt x="68" y="523"/>
                    <a:pt x="65" y="525"/>
                    <a:pt x="63" y="529"/>
                  </a:cubicBezTo>
                  <a:cubicBezTo>
                    <a:pt x="61" y="532"/>
                    <a:pt x="59" y="536"/>
                    <a:pt x="56" y="540"/>
                  </a:cubicBezTo>
                  <a:cubicBezTo>
                    <a:pt x="56" y="545"/>
                    <a:pt x="56" y="545"/>
                    <a:pt x="56" y="545"/>
                  </a:cubicBezTo>
                  <a:cubicBezTo>
                    <a:pt x="61" y="545"/>
                    <a:pt x="65" y="546"/>
                    <a:pt x="70" y="546"/>
                  </a:cubicBezTo>
                  <a:cubicBezTo>
                    <a:pt x="84" y="547"/>
                    <a:pt x="84" y="547"/>
                    <a:pt x="84" y="547"/>
                  </a:cubicBezTo>
                  <a:cubicBezTo>
                    <a:pt x="93" y="547"/>
                    <a:pt x="102" y="547"/>
                    <a:pt x="112" y="547"/>
                  </a:cubicBezTo>
                  <a:cubicBezTo>
                    <a:pt x="121" y="547"/>
                    <a:pt x="130" y="547"/>
                    <a:pt x="139" y="547"/>
                  </a:cubicBezTo>
                  <a:cubicBezTo>
                    <a:pt x="153" y="546"/>
                    <a:pt x="153" y="546"/>
                    <a:pt x="153" y="546"/>
                  </a:cubicBezTo>
                  <a:cubicBezTo>
                    <a:pt x="158" y="546"/>
                    <a:pt x="163" y="545"/>
                    <a:pt x="167" y="545"/>
                  </a:cubicBezTo>
                  <a:cubicBezTo>
                    <a:pt x="167" y="542"/>
                    <a:pt x="167" y="542"/>
                    <a:pt x="167" y="542"/>
                  </a:cubicBezTo>
                  <a:cubicBezTo>
                    <a:pt x="169" y="541"/>
                    <a:pt x="169" y="541"/>
                    <a:pt x="169" y="541"/>
                  </a:cubicBezTo>
                  <a:cubicBezTo>
                    <a:pt x="164" y="526"/>
                    <a:pt x="163" y="510"/>
                    <a:pt x="162" y="495"/>
                  </a:cubicBezTo>
                  <a:cubicBezTo>
                    <a:pt x="162" y="487"/>
                    <a:pt x="162" y="479"/>
                    <a:pt x="162" y="471"/>
                  </a:cubicBezTo>
                  <a:cubicBezTo>
                    <a:pt x="163" y="463"/>
                    <a:pt x="163" y="455"/>
                    <a:pt x="163" y="447"/>
                  </a:cubicBezTo>
                  <a:cubicBezTo>
                    <a:pt x="164" y="439"/>
                    <a:pt x="165" y="431"/>
                    <a:pt x="166" y="424"/>
                  </a:cubicBezTo>
                  <a:cubicBezTo>
                    <a:pt x="166" y="422"/>
                    <a:pt x="167" y="421"/>
                    <a:pt x="167" y="420"/>
                  </a:cubicBezTo>
                  <a:cubicBezTo>
                    <a:pt x="183" y="424"/>
                    <a:pt x="199" y="426"/>
                    <a:pt x="217" y="426"/>
                  </a:cubicBezTo>
                  <a:cubicBezTo>
                    <a:pt x="233" y="426"/>
                    <a:pt x="248" y="424"/>
                    <a:pt x="263" y="420"/>
                  </a:cubicBezTo>
                  <a:cubicBezTo>
                    <a:pt x="263" y="422"/>
                    <a:pt x="263" y="423"/>
                    <a:pt x="264" y="424"/>
                  </a:cubicBezTo>
                  <a:cubicBezTo>
                    <a:pt x="265" y="432"/>
                    <a:pt x="267" y="440"/>
                    <a:pt x="268" y="448"/>
                  </a:cubicBezTo>
                  <a:cubicBezTo>
                    <a:pt x="268" y="455"/>
                    <a:pt x="269" y="463"/>
                    <a:pt x="269" y="471"/>
                  </a:cubicBezTo>
                  <a:cubicBezTo>
                    <a:pt x="270" y="479"/>
                    <a:pt x="270" y="487"/>
                    <a:pt x="270" y="495"/>
                  </a:cubicBezTo>
                  <a:cubicBezTo>
                    <a:pt x="270" y="510"/>
                    <a:pt x="269" y="526"/>
                    <a:pt x="265" y="541"/>
                  </a:cubicBezTo>
                  <a:cubicBezTo>
                    <a:pt x="266" y="542"/>
                    <a:pt x="266" y="542"/>
                    <a:pt x="266" y="542"/>
                  </a:cubicBezTo>
                  <a:cubicBezTo>
                    <a:pt x="266" y="545"/>
                    <a:pt x="266" y="545"/>
                    <a:pt x="266" y="545"/>
                  </a:cubicBezTo>
                  <a:cubicBezTo>
                    <a:pt x="271" y="545"/>
                    <a:pt x="275" y="546"/>
                    <a:pt x="280" y="546"/>
                  </a:cubicBezTo>
                  <a:cubicBezTo>
                    <a:pt x="294" y="547"/>
                    <a:pt x="294" y="547"/>
                    <a:pt x="294" y="547"/>
                  </a:cubicBezTo>
                  <a:cubicBezTo>
                    <a:pt x="303" y="547"/>
                    <a:pt x="312" y="547"/>
                    <a:pt x="322" y="547"/>
                  </a:cubicBezTo>
                  <a:cubicBezTo>
                    <a:pt x="331" y="547"/>
                    <a:pt x="340" y="547"/>
                    <a:pt x="349" y="547"/>
                  </a:cubicBezTo>
                  <a:cubicBezTo>
                    <a:pt x="363" y="546"/>
                    <a:pt x="363" y="546"/>
                    <a:pt x="363" y="546"/>
                  </a:cubicBezTo>
                  <a:cubicBezTo>
                    <a:pt x="368" y="546"/>
                    <a:pt x="373" y="545"/>
                    <a:pt x="377" y="545"/>
                  </a:cubicBezTo>
                  <a:cubicBezTo>
                    <a:pt x="377" y="540"/>
                    <a:pt x="377" y="540"/>
                    <a:pt x="377" y="540"/>
                  </a:cubicBezTo>
                  <a:cubicBezTo>
                    <a:pt x="375" y="536"/>
                    <a:pt x="373" y="532"/>
                    <a:pt x="370" y="529"/>
                  </a:cubicBezTo>
                  <a:cubicBezTo>
                    <a:pt x="368" y="525"/>
                    <a:pt x="366" y="523"/>
                    <a:pt x="363" y="520"/>
                  </a:cubicBezTo>
                  <a:cubicBezTo>
                    <a:pt x="359" y="515"/>
                    <a:pt x="354" y="511"/>
                    <a:pt x="349" y="508"/>
                  </a:cubicBezTo>
                  <a:cubicBezTo>
                    <a:pt x="340" y="502"/>
                    <a:pt x="331" y="499"/>
                    <a:pt x="322" y="499"/>
                  </a:cubicBezTo>
                  <a:cubicBezTo>
                    <a:pt x="312" y="499"/>
                    <a:pt x="303" y="502"/>
                    <a:pt x="294" y="508"/>
                  </a:cubicBezTo>
                  <a:cubicBezTo>
                    <a:pt x="290" y="510"/>
                    <a:pt x="287" y="513"/>
                    <a:pt x="283" y="516"/>
                  </a:cubicBezTo>
                  <a:cubicBezTo>
                    <a:pt x="286" y="510"/>
                    <a:pt x="288" y="504"/>
                    <a:pt x="290" y="498"/>
                  </a:cubicBezTo>
                  <a:cubicBezTo>
                    <a:pt x="292" y="489"/>
                    <a:pt x="294" y="481"/>
                    <a:pt x="296" y="473"/>
                  </a:cubicBezTo>
                  <a:cubicBezTo>
                    <a:pt x="297" y="465"/>
                    <a:pt x="298" y="456"/>
                    <a:pt x="300" y="448"/>
                  </a:cubicBezTo>
                  <a:cubicBezTo>
                    <a:pt x="300" y="440"/>
                    <a:pt x="302" y="432"/>
                    <a:pt x="303" y="423"/>
                  </a:cubicBezTo>
                  <a:cubicBezTo>
                    <a:pt x="304" y="418"/>
                    <a:pt x="304" y="412"/>
                    <a:pt x="304" y="407"/>
                  </a:cubicBezTo>
                  <a:cubicBezTo>
                    <a:pt x="339" y="390"/>
                    <a:pt x="370" y="364"/>
                    <a:pt x="391" y="331"/>
                  </a:cubicBezTo>
                  <a:cubicBezTo>
                    <a:pt x="391" y="332"/>
                    <a:pt x="392" y="334"/>
                    <a:pt x="392" y="335"/>
                  </a:cubicBezTo>
                  <a:cubicBezTo>
                    <a:pt x="394" y="343"/>
                    <a:pt x="394" y="343"/>
                    <a:pt x="394" y="343"/>
                  </a:cubicBezTo>
                  <a:cubicBezTo>
                    <a:pt x="395" y="346"/>
                    <a:pt x="396" y="349"/>
                    <a:pt x="396" y="352"/>
                  </a:cubicBezTo>
                  <a:cubicBezTo>
                    <a:pt x="397" y="355"/>
                    <a:pt x="397" y="358"/>
                    <a:pt x="398" y="361"/>
                  </a:cubicBezTo>
                  <a:cubicBezTo>
                    <a:pt x="398" y="364"/>
                    <a:pt x="399" y="366"/>
                    <a:pt x="399" y="369"/>
                  </a:cubicBezTo>
                  <a:cubicBezTo>
                    <a:pt x="399" y="372"/>
                    <a:pt x="400" y="375"/>
                    <a:pt x="400" y="378"/>
                  </a:cubicBezTo>
                  <a:cubicBezTo>
                    <a:pt x="400" y="387"/>
                    <a:pt x="400" y="387"/>
                    <a:pt x="400" y="387"/>
                  </a:cubicBezTo>
                  <a:cubicBezTo>
                    <a:pt x="401" y="392"/>
                    <a:pt x="401" y="397"/>
                    <a:pt x="400" y="402"/>
                  </a:cubicBezTo>
                  <a:cubicBezTo>
                    <a:pt x="399" y="402"/>
                    <a:pt x="398" y="403"/>
                    <a:pt x="397" y="404"/>
                  </a:cubicBezTo>
                  <a:cubicBezTo>
                    <a:pt x="397" y="404"/>
                    <a:pt x="397" y="404"/>
                    <a:pt x="396" y="404"/>
                  </a:cubicBezTo>
                  <a:cubicBezTo>
                    <a:pt x="393" y="402"/>
                    <a:pt x="389" y="404"/>
                    <a:pt x="387" y="408"/>
                  </a:cubicBezTo>
                  <a:cubicBezTo>
                    <a:pt x="385" y="412"/>
                    <a:pt x="386" y="416"/>
                    <a:pt x="388" y="418"/>
                  </a:cubicBezTo>
                  <a:cubicBezTo>
                    <a:pt x="388" y="418"/>
                    <a:pt x="388" y="418"/>
                    <a:pt x="388" y="418"/>
                  </a:cubicBezTo>
                  <a:cubicBezTo>
                    <a:pt x="388" y="426"/>
                    <a:pt x="395" y="431"/>
                    <a:pt x="402" y="431"/>
                  </a:cubicBezTo>
                  <a:cubicBezTo>
                    <a:pt x="410" y="431"/>
                    <a:pt x="416" y="426"/>
                    <a:pt x="416" y="418"/>
                  </a:cubicBezTo>
                  <a:cubicBezTo>
                    <a:pt x="416" y="413"/>
                    <a:pt x="415" y="406"/>
                    <a:pt x="412" y="402"/>
                  </a:cubicBezTo>
                  <a:cubicBezTo>
                    <a:pt x="413" y="398"/>
                    <a:pt x="415" y="393"/>
                    <a:pt x="416" y="389"/>
                  </a:cubicBezTo>
                  <a:cubicBezTo>
                    <a:pt x="418" y="379"/>
                    <a:pt x="418" y="379"/>
                    <a:pt x="418" y="379"/>
                  </a:cubicBezTo>
                  <a:cubicBezTo>
                    <a:pt x="419" y="376"/>
                    <a:pt x="420" y="373"/>
                    <a:pt x="420" y="370"/>
                  </a:cubicBezTo>
                  <a:cubicBezTo>
                    <a:pt x="421" y="367"/>
                    <a:pt x="421" y="363"/>
                    <a:pt x="421" y="360"/>
                  </a:cubicBezTo>
                  <a:cubicBezTo>
                    <a:pt x="421" y="357"/>
                    <a:pt x="422" y="354"/>
                    <a:pt x="422" y="351"/>
                  </a:cubicBezTo>
                  <a:cubicBezTo>
                    <a:pt x="422" y="347"/>
                    <a:pt x="422" y="344"/>
                    <a:pt x="423" y="341"/>
                  </a:cubicBezTo>
                  <a:cubicBezTo>
                    <a:pt x="423" y="331"/>
                    <a:pt x="423" y="331"/>
                    <a:pt x="423" y="331"/>
                  </a:cubicBezTo>
                  <a:cubicBezTo>
                    <a:pt x="424" y="325"/>
                    <a:pt x="423" y="319"/>
                    <a:pt x="421" y="313"/>
                  </a:cubicBezTo>
                  <a:cubicBezTo>
                    <a:pt x="419" y="306"/>
                    <a:pt x="416" y="301"/>
                    <a:pt x="413" y="295"/>
                  </a:cubicBezTo>
                  <a:cubicBezTo>
                    <a:pt x="412" y="294"/>
                    <a:pt x="412" y="293"/>
                    <a:pt x="411" y="292"/>
                  </a:cubicBezTo>
                  <a:cubicBezTo>
                    <a:pt x="420" y="269"/>
                    <a:pt x="425" y="244"/>
                    <a:pt x="425" y="218"/>
                  </a:cubicBezTo>
                  <a:cubicBezTo>
                    <a:pt x="425" y="187"/>
                    <a:pt x="418" y="158"/>
                    <a:pt x="406" y="132"/>
                  </a:cubicBezTo>
                  <a:cubicBezTo>
                    <a:pt x="407" y="131"/>
                    <a:pt x="408" y="130"/>
                    <a:pt x="409" y="128"/>
                  </a:cubicBezTo>
                  <a:cubicBezTo>
                    <a:pt x="412" y="123"/>
                    <a:pt x="415" y="117"/>
                    <a:pt x="417" y="111"/>
                  </a:cubicBezTo>
                  <a:close/>
                </a:path>
              </a:pathLst>
            </a:custGeom>
            <a:solidFill>
              <a:srgbClr val="E3241B"/>
            </a:solidFill>
            <a:ln>
              <a:noFill/>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2263" name="Freeform 334">
              <a:extLst>
                <a:ext uri="{FF2B5EF4-FFF2-40B4-BE49-F238E27FC236}">
                  <a16:creationId xmlns:a16="http://schemas.microsoft.com/office/drawing/2014/main" id="{32557A3B-73B5-41A5-95D3-7490D199AD0C}"/>
                </a:ext>
              </a:extLst>
            </p:cNvPr>
            <p:cNvSpPr>
              <a:spLocks noEditPoints="1"/>
            </p:cNvSpPr>
            <p:nvPr/>
          </p:nvSpPr>
          <p:spPr bwMode="auto">
            <a:xfrm>
              <a:off x="2774713" y="-1084292"/>
              <a:ext cx="454985" cy="608776"/>
            </a:xfrm>
            <a:custGeom>
              <a:avLst/>
              <a:gdLst>
                <a:gd name="T0" fmla="*/ 88 w 88"/>
                <a:gd name="T1" fmla="*/ 31 h 108"/>
                <a:gd name="T2" fmla="*/ 68 w 88"/>
                <a:gd name="T3" fmla="*/ 23 h 108"/>
                <a:gd name="T4" fmla="*/ 61 w 88"/>
                <a:gd name="T5" fmla="*/ 1 h 108"/>
                <a:gd name="T6" fmla="*/ 59 w 88"/>
                <a:gd name="T7" fmla="*/ 0 h 108"/>
                <a:gd name="T8" fmla="*/ 29 w 88"/>
                <a:gd name="T9" fmla="*/ 0 h 108"/>
                <a:gd name="T10" fmla="*/ 26 w 88"/>
                <a:gd name="T11" fmla="*/ 2 h 108"/>
                <a:gd name="T12" fmla="*/ 20 w 88"/>
                <a:gd name="T13" fmla="*/ 23 h 108"/>
                <a:gd name="T14" fmla="*/ 0 w 88"/>
                <a:gd name="T15" fmla="*/ 31 h 108"/>
                <a:gd name="T16" fmla="*/ 17 w 88"/>
                <a:gd name="T17" fmla="*/ 36 h 108"/>
                <a:gd name="T18" fmla="*/ 16 w 88"/>
                <a:gd name="T19" fmla="*/ 45 h 108"/>
                <a:gd name="T20" fmla="*/ 17 w 88"/>
                <a:gd name="T21" fmla="*/ 54 h 108"/>
                <a:gd name="T22" fmla="*/ 16 w 88"/>
                <a:gd name="T23" fmla="*/ 54 h 108"/>
                <a:gd name="T24" fmla="*/ 12 w 88"/>
                <a:gd name="T25" fmla="*/ 58 h 108"/>
                <a:gd name="T26" fmla="*/ 12 w 88"/>
                <a:gd name="T27" fmla="*/ 63 h 108"/>
                <a:gd name="T28" fmla="*/ 5 w 88"/>
                <a:gd name="T29" fmla="*/ 72 h 108"/>
                <a:gd name="T30" fmla="*/ 5 w 88"/>
                <a:gd name="T31" fmla="*/ 100 h 108"/>
                <a:gd name="T32" fmla="*/ 13 w 88"/>
                <a:gd name="T33" fmla="*/ 108 h 108"/>
                <a:gd name="T34" fmla="*/ 43 w 88"/>
                <a:gd name="T35" fmla="*/ 108 h 108"/>
                <a:gd name="T36" fmla="*/ 43 w 88"/>
                <a:gd name="T37" fmla="*/ 71 h 108"/>
                <a:gd name="T38" fmla="*/ 46 w 88"/>
                <a:gd name="T39" fmla="*/ 71 h 108"/>
                <a:gd name="T40" fmla="*/ 46 w 88"/>
                <a:gd name="T41" fmla="*/ 108 h 108"/>
                <a:gd name="T42" fmla="*/ 76 w 88"/>
                <a:gd name="T43" fmla="*/ 107 h 108"/>
                <a:gd name="T44" fmla="*/ 84 w 88"/>
                <a:gd name="T45" fmla="*/ 99 h 108"/>
                <a:gd name="T46" fmla="*/ 83 w 88"/>
                <a:gd name="T47" fmla="*/ 71 h 108"/>
                <a:gd name="T48" fmla="*/ 77 w 88"/>
                <a:gd name="T49" fmla="*/ 63 h 108"/>
                <a:gd name="T50" fmla="*/ 77 w 88"/>
                <a:gd name="T51" fmla="*/ 58 h 108"/>
                <a:gd name="T52" fmla="*/ 72 w 88"/>
                <a:gd name="T53" fmla="*/ 53 h 108"/>
                <a:gd name="T54" fmla="*/ 71 w 88"/>
                <a:gd name="T55" fmla="*/ 53 h 108"/>
                <a:gd name="T56" fmla="*/ 73 w 88"/>
                <a:gd name="T57" fmla="*/ 45 h 108"/>
                <a:gd name="T58" fmla="*/ 71 w 88"/>
                <a:gd name="T59" fmla="*/ 36 h 108"/>
                <a:gd name="T60" fmla="*/ 88 w 88"/>
                <a:gd name="T61" fmla="*/ 31 h 108"/>
                <a:gd name="T62" fmla="*/ 63 w 88"/>
                <a:gd name="T63" fmla="*/ 53 h 108"/>
                <a:gd name="T64" fmla="*/ 60 w 88"/>
                <a:gd name="T65" fmla="*/ 53 h 108"/>
                <a:gd name="T66" fmla="*/ 55 w 88"/>
                <a:gd name="T67" fmla="*/ 58 h 108"/>
                <a:gd name="T68" fmla="*/ 56 w 88"/>
                <a:gd name="T69" fmla="*/ 67 h 108"/>
                <a:gd name="T70" fmla="*/ 33 w 88"/>
                <a:gd name="T71" fmla="*/ 67 h 108"/>
                <a:gd name="T72" fmla="*/ 33 w 88"/>
                <a:gd name="T73" fmla="*/ 58 h 108"/>
                <a:gd name="T74" fmla="*/ 28 w 88"/>
                <a:gd name="T75" fmla="*/ 54 h 108"/>
                <a:gd name="T76" fmla="*/ 25 w 88"/>
                <a:gd name="T77" fmla="*/ 54 h 108"/>
                <a:gd name="T78" fmla="*/ 23 w 88"/>
                <a:gd name="T79" fmla="*/ 49 h 108"/>
                <a:gd name="T80" fmla="*/ 23 w 88"/>
                <a:gd name="T81" fmla="*/ 41 h 108"/>
                <a:gd name="T82" fmla="*/ 24 w 88"/>
                <a:gd name="T83" fmla="*/ 37 h 108"/>
                <a:gd name="T84" fmla="*/ 43 w 88"/>
                <a:gd name="T85" fmla="*/ 38 h 108"/>
                <a:gd name="T86" fmla="*/ 44 w 88"/>
                <a:gd name="T87" fmla="*/ 38 h 108"/>
                <a:gd name="T88" fmla="*/ 44 w 88"/>
                <a:gd name="T89" fmla="*/ 38 h 108"/>
                <a:gd name="T90" fmla="*/ 45 w 88"/>
                <a:gd name="T91" fmla="*/ 38 h 108"/>
                <a:gd name="T92" fmla="*/ 64 w 88"/>
                <a:gd name="T93" fmla="*/ 37 h 108"/>
                <a:gd name="T94" fmla="*/ 65 w 88"/>
                <a:gd name="T95" fmla="*/ 40 h 108"/>
                <a:gd name="T96" fmla="*/ 65 w 88"/>
                <a:gd name="T97" fmla="*/ 49 h 108"/>
                <a:gd name="T98" fmla="*/ 63 w 88"/>
                <a:gd name="T99"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108">
                  <a:moveTo>
                    <a:pt x="88" y="31"/>
                  </a:moveTo>
                  <a:cubicBezTo>
                    <a:pt x="88" y="28"/>
                    <a:pt x="80" y="24"/>
                    <a:pt x="68" y="23"/>
                  </a:cubicBezTo>
                  <a:cubicBezTo>
                    <a:pt x="68" y="23"/>
                    <a:pt x="68" y="23"/>
                    <a:pt x="61" y="1"/>
                  </a:cubicBezTo>
                  <a:cubicBezTo>
                    <a:pt x="61" y="0"/>
                    <a:pt x="60" y="0"/>
                    <a:pt x="59" y="0"/>
                  </a:cubicBezTo>
                  <a:cubicBezTo>
                    <a:pt x="49" y="0"/>
                    <a:pt x="39" y="0"/>
                    <a:pt x="29" y="0"/>
                  </a:cubicBezTo>
                  <a:cubicBezTo>
                    <a:pt x="27" y="0"/>
                    <a:pt x="27" y="1"/>
                    <a:pt x="26" y="2"/>
                  </a:cubicBezTo>
                  <a:cubicBezTo>
                    <a:pt x="26" y="2"/>
                    <a:pt x="26" y="2"/>
                    <a:pt x="20" y="23"/>
                  </a:cubicBezTo>
                  <a:cubicBezTo>
                    <a:pt x="8" y="25"/>
                    <a:pt x="0" y="28"/>
                    <a:pt x="0" y="31"/>
                  </a:cubicBezTo>
                  <a:cubicBezTo>
                    <a:pt x="0" y="33"/>
                    <a:pt x="7" y="35"/>
                    <a:pt x="17" y="36"/>
                  </a:cubicBezTo>
                  <a:cubicBezTo>
                    <a:pt x="16" y="39"/>
                    <a:pt x="16" y="42"/>
                    <a:pt x="16" y="45"/>
                  </a:cubicBezTo>
                  <a:cubicBezTo>
                    <a:pt x="16" y="48"/>
                    <a:pt x="16" y="51"/>
                    <a:pt x="17" y="54"/>
                  </a:cubicBezTo>
                  <a:cubicBezTo>
                    <a:pt x="17" y="54"/>
                    <a:pt x="17" y="54"/>
                    <a:pt x="16" y="54"/>
                  </a:cubicBezTo>
                  <a:cubicBezTo>
                    <a:pt x="14" y="54"/>
                    <a:pt x="12" y="56"/>
                    <a:pt x="12" y="58"/>
                  </a:cubicBezTo>
                  <a:cubicBezTo>
                    <a:pt x="12" y="58"/>
                    <a:pt x="12" y="58"/>
                    <a:pt x="12" y="63"/>
                  </a:cubicBezTo>
                  <a:cubicBezTo>
                    <a:pt x="8" y="64"/>
                    <a:pt x="5" y="67"/>
                    <a:pt x="5" y="72"/>
                  </a:cubicBezTo>
                  <a:cubicBezTo>
                    <a:pt x="5" y="72"/>
                    <a:pt x="5" y="72"/>
                    <a:pt x="5" y="100"/>
                  </a:cubicBezTo>
                  <a:cubicBezTo>
                    <a:pt x="5" y="104"/>
                    <a:pt x="9" y="108"/>
                    <a:pt x="13" y="108"/>
                  </a:cubicBezTo>
                  <a:cubicBezTo>
                    <a:pt x="13" y="108"/>
                    <a:pt x="13" y="108"/>
                    <a:pt x="43" y="108"/>
                  </a:cubicBezTo>
                  <a:cubicBezTo>
                    <a:pt x="43" y="108"/>
                    <a:pt x="43" y="108"/>
                    <a:pt x="43" y="71"/>
                  </a:cubicBezTo>
                  <a:cubicBezTo>
                    <a:pt x="44" y="71"/>
                    <a:pt x="45" y="71"/>
                    <a:pt x="46" y="71"/>
                  </a:cubicBezTo>
                  <a:cubicBezTo>
                    <a:pt x="46" y="71"/>
                    <a:pt x="46" y="71"/>
                    <a:pt x="46" y="108"/>
                  </a:cubicBezTo>
                  <a:cubicBezTo>
                    <a:pt x="46" y="108"/>
                    <a:pt x="46" y="108"/>
                    <a:pt x="76" y="107"/>
                  </a:cubicBezTo>
                  <a:cubicBezTo>
                    <a:pt x="80" y="107"/>
                    <a:pt x="84" y="104"/>
                    <a:pt x="84" y="99"/>
                  </a:cubicBezTo>
                  <a:cubicBezTo>
                    <a:pt x="84" y="99"/>
                    <a:pt x="84" y="99"/>
                    <a:pt x="83" y="71"/>
                  </a:cubicBezTo>
                  <a:cubicBezTo>
                    <a:pt x="83" y="67"/>
                    <a:pt x="81" y="63"/>
                    <a:pt x="77" y="63"/>
                  </a:cubicBezTo>
                  <a:cubicBezTo>
                    <a:pt x="77" y="63"/>
                    <a:pt x="77" y="63"/>
                    <a:pt x="77" y="58"/>
                  </a:cubicBezTo>
                  <a:cubicBezTo>
                    <a:pt x="77" y="55"/>
                    <a:pt x="75" y="53"/>
                    <a:pt x="72" y="53"/>
                  </a:cubicBezTo>
                  <a:cubicBezTo>
                    <a:pt x="72" y="53"/>
                    <a:pt x="72" y="53"/>
                    <a:pt x="71" y="53"/>
                  </a:cubicBezTo>
                  <a:cubicBezTo>
                    <a:pt x="72" y="51"/>
                    <a:pt x="73" y="48"/>
                    <a:pt x="73" y="45"/>
                  </a:cubicBezTo>
                  <a:cubicBezTo>
                    <a:pt x="73" y="42"/>
                    <a:pt x="72" y="39"/>
                    <a:pt x="71" y="36"/>
                  </a:cubicBezTo>
                  <a:cubicBezTo>
                    <a:pt x="82" y="34"/>
                    <a:pt x="88" y="32"/>
                    <a:pt x="88" y="31"/>
                  </a:cubicBezTo>
                  <a:close/>
                  <a:moveTo>
                    <a:pt x="63" y="53"/>
                  </a:moveTo>
                  <a:cubicBezTo>
                    <a:pt x="63" y="53"/>
                    <a:pt x="63" y="53"/>
                    <a:pt x="60" y="53"/>
                  </a:cubicBezTo>
                  <a:cubicBezTo>
                    <a:pt x="57" y="53"/>
                    <a:pt x="55" y="56"/>
                    <a:pt x="55" y="58"/>
                  </a:cubicBezTo>
                  <a:cubicBezTo>
                    <a:pt x="55" y="58"/>
                    <a:pt x="55" y="58"/>
                    <a:pt x="56" y="67"/>
                  </a:cubicBezTo>
                  <a:cubicBezTo>
                    <a:pt x="49" y="71"/>
                    <a:pt x="40" y="71"/>
                    <a:pt x="33" y="67"/>
                  </a:cubicBezTo>
                  <a:cubicBezTo>
                    <a:pt x="33" y="67"/>
                    <a:pt x="33" y="67"/>
                    <a:pt x="33" y="58"/>
                  </a:cubicBezTo>
                  <a:cubicBezTo>
                    <a:pt x="33" y="56"/>
                    <a:pt x="31" y="54"/>
                    <a:pt x="28" y="54"/>
                  </a:cubicBezTo>
                  <a:cubicBezTo>
                    <a:pt x="28" y="54"/>
                    <a:pt x="28" y="54"/>
                    <a:pt x="25" y="54"/>
                  </a:cubicBezTo>
                  <a:cubicBezTo>
                    <a:pt x="24" y="53"/>
                    <a:pt x="23" y="51"/>
                    <a:pt x="23" y="49"/>
                  </a:cubicBezTo>
                  <a:cubicBezTo>
                    <a:pt x="23" y="49"/>
                    <a:pt x="23" y="49"/>
                    <a:pt x="23" y="41"/>
                  </a:cubicBezTo>
                  <a:cubicBezTo>
                    <a:pt x="23" y="39"/>
                    <a:pt x="23" y="38"/>
                    <a:pt x="24" y="37"/>
                  </a:cubicBezTo>
                  <a:cubicBezTo>
                    <a:pt x="30" y="38"/>
                    <a:pt x="36" y="38"/>
                    <a:pt x="43" y="38"/>
                  </a:cubicBezTo>
                  <a:cubicBezTo>
                    <a:pt x="43" y="38"/>
                    <a:pt x="43" y="38"/>
                    <a:pt x="44" y="38"/>
                  </a:cubicBezTo>
                  <a:cubicBezTo>
                    <a:pt x="44" y="38"/>
                    <a:pt x="44" y="38"/>
                    <a:pt x="44" y="38"/>
                  </a:cubicBezTo>
                  <a:cubicBezTo>
                    <a:pt x="44" y="38"/>
                    <a:pt x="44" y="38"/>
                    <a:pt x="45" y="38"/>
                  </a:cubicBezTo>
                  <a:cubicBezTo>
                    <a:pt x="52" y="38"/>
                    <a:pt x="59" y="37"/>
                    <a:pt x="64" y="37"/>
                  </a:cubicBezTo>
                  <a:cubicBezTo>
                    <a:pt x="65" y="38"/>
                    <a:pt x="65" y="39"/>
                    <a:pt x="65" y="40"/>
                  </a:cubicBezTo>
                  <a:cubicBezTo>
                    <a:pt x="65" y="40"/>
                    <a:pt x="65" y="40"/>
                    <a:pt x="65" y="49"/>
                  </a:cubicBezTo>
                  <a:cubicBezTo>
                    <a:pt x="65" y="51"/>
                    <a:pt x="65" y="53"/>
                    <a:pt x="63" y="53"/>
                  </a:cubicBezTo>
                  <a:close/>
                </a:path>
              </a:pathLst>
            </a:custGeom>
            <a:solidFill>
              <a:srgbClr val="FFFFFF"/>
            </a:solidFill>
            <a:ln>
              <a:noFill/>
            </a:ln>
            <a:effectLst/>
            <a:extLst/>
          </p:spPr>
          <p:txBody>
            <a:bodyPr vert="horz" wrap="square" lIns="121920" tIns="60960" rIns="121920" bIns="609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0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iscoSansTT ExtraLight"/>
                <a:ea typeface="+mn-ea"/>
                <a:cs typeface="+mn-cs"/>
              </a:endParaRPr>
            </a:p>
          </p:txBody>
        </p:sp>
      </p:grpSp>
      <p:sp>
        <p:nvSpPr>
          <p:cNvPr id="2264" name="Freeform 277">
            <a:extLst>
              <a:ext uri="{FF2B5EF4-FFF2-40B4-BE49-F238E27FC236}">
                <a16:creationId xmlns:a16="http://schemas.microsoft.com/office/drawing/2014/main" id="{BFFD900D-7D90-481C-B8E5-0A6E1044A23A}"/>
              </a:ext>
            </a:extLst>
          </p:cNvPr>
          <p:cNvSpPr>
            <a:spLocks noEditPoints="1"/>
          </p:cNvSpPr>
          <p:nvPr/>
        </p:nvSpPr>
        <p:spPr bwMode="auto">
          <a:xfrm flipH="1">
            <a:off x="7393104" y="4847457"/>
            <a:ext cx="684512" cy="686480"/>
          </a:xfrm>
          <a:prstGeom prst="donut">
            <a:avLst>
              <a:gd name="adj" fmla="val 2546"/>
            </a:avLst>
          </a:prstGeom>
          <a:solidFill>
            <a:srgbClr val="005073"/>
          </a:solidFill>
          <a:ln>
            <a:noFill/>
          </a:ln>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dirty="0">
              <a:solidFill>
                <a:srgbClr val="282828"/>
              </a:solidFill>
              <a:latin typeface="CiscoSansTT ExtraLight"/>
              <a:ea typeface="ＭＳ Ｐゴシック" charset="0"/>
            </a:endParaRPr>
          </a:p>
        </p:txBody>
      </p:sp>
      <p:pic>
        <p:nvPicPr>
          <p:cNvPr id="2265" name="Picture 2264">
            <a:extLst>
              <a:ext uri="{FF2B5EF4-FFF2-40B4-BE49-F238E27FC236}">
                <a16:creationId xmlns:a16="http://schemas.microsoft.com/office/drawing/2014/main" id="{F5602E2E-92AF-4878-B7E2-D7366012A052}"/>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501052" y="4986286"/>
            <a:ext cx="61600" cy="102668"/>
          </a:xfrm>
          <a:prstGeom prst="rect">
            <a:avLst/>
          </a:prstGeom>
        </p:spPr>
      </p:pic>
      <p:pic>
        <p:nvPicPr>
          <p:cNvPr id="2266" name="Picture 2265">
            <a:extLst>
              <a:ext uri="{FF2B5EF4-FFF2-40B4-BE49-F238E27FC236}">
                <a16:creationId xmlns:a16="http://schemas.microsoft.com/office/drawing/2014/main" id="{E6E43537-8DBE-43A1-A31D-207B9047AE95}"/>
              </a:ext>
            </a:extLst>
          </p:cNvPr>
          <p:cNvPicPr>
            <a:picLocks noChangeAspect="1"/>
          </p:cNvPicPr>
          <p:nvPr/>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571726" y="4986286"/>
            <a:ext cx="84188" cy="102668"/>
          </a:xfrm>
          <a:prstGeom prst="rect">
            <a:avLst/>
          </a:prstGeom>
        </p:spPr>
      </p:pic>
      <p:pic>
        <p:nvPicPr>
          <p:cNvPr id="2267" name="Picture 2266">
            <a:extLst>
              <a:ext uri="{FF2B5EF4-FFF2-40B4-BE49-F238E27FC236}">
                <a16:creationId xmlns:a16="http://schemas.microsoft.com/office/drawing/2014/main" id="{F01E3C22-1291-4DE3-9D36-3D6296D80802}"/>
              </a:ext>
            </a:extLst>
          </p:cNvPr>
          <p:cNvPicPr>
            <a:picLocks noChangeAspect="1"/>
          </p:cNvPicPr>
          <p:nvPr/>
        </p:nvPicPr>
        <p:blipFill>
          <a:blip r:embed="rId7"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664985" y="4986286"/>
            <a:ext cx="84188" cy="102668"/>
          </a:xfrm>
          <a:prstGeom prst="rect">
            <a:avLst/>
          </a:prstGeom>
        </p:spPr>
      </p:pic>
      <p:pic>
        <p:nvPicPr>
          <p:cNvPr id="2268" name="Picture 2267">
            <a:extLst>
              <a:ext uri="{FF2B5EF4-FFF2-40B4-BE49-F238E27FC236}">
                <a16:creationId xmlns:a16="http://schemas.microsoft.com/office/drawing/2014/main" id="{88441415-B834-4F43-925B-3B9C0CD4A695}"/>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769396" y="4983647"/>
            <a:ext cx="61600" cy="102668"/>
          </a:xfrm>
          <a:prstGeom prst="rect">
            <a:avLst/>
          </a:prstGeom>
        </p:spPr>
      </p:pic>
      <p:pic>
        <p:nvPicPr>
          <p:cNvPr id="2269" name="Picture 2268">
            <a:extLst>
              <a:ext uri="{FF2B5EF4-FFF2-40B4-BE49-F238E27FC236}">
                <a16:creationId xmlns:a16="http://schemas.microsoft.com/office/drawing/2014/main" id="{88441415-B834-4F43-925B-3B9C0CD4A695}"/>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922939" y="4983647"/>
            <a:ext cx="61600" cy="102668"/>
          </a:xfrm>
          <a:prstGeom prst="rect">
            <a:avLst/>
          </a:prstGeom>
        </p:spPr>
      </p:pic>
      <p:pic>
        <p:nvPicPr>
          <p:cNvPr id="2270" name="Picture 2269">
            <a:extLst>
              <a:ext uri="{FF2B5EF4-FFF2-40B4-BE49-F238E27FC236}">
                <a16:creationId xmlns:a16="http://schemas.microsoft.com/office/drawing/2014/main" id="{7A917D20-E95F-46A5-8B8C-F7226EEC8D26}"/>
              </a:ext>
            </a:extLst>
          </p:cNvPr>
          <p:cNvPicPr>
            <a:picLocks noChangeAspect="1"/>
          </p:cNvPicPr>
          <p:nvPr/>
        </p:nvPicPr>
        <p:blipFill>
          <a:blip r:embed="rId8"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7847996" y="4983647"/>
            <a:ext cx="61600" cy="102668"/>
          </a:xfrm>
          <a:prstGeom prst="rect">
            <a:avLst/>
          </a:prstGeom>
        </p:spPr>
      </p:pic>
      <p:grpSp>
        <p:nvGrpSpPr>
          <p:cNvPr id="2271" name="Group 2270">
            <a:extLst>
              <a:ext uri="{FF2B5EF4-FFF2-40B4-BE49-F238E27FC236}">
                <a16:creationId xmlns:a16="http://schemas.microsoft.com/office/drawing/2014/main" id="{168F9060-BFEE-4CCB-BCBF-941A18FDE4C3}"/>
              </a:ext>
            </a:extLst>
          </p:cNvPr>
          <p:cNvGrpSpPr/>
          <p:nvPr/>
        </p:nvGrpSpPr>
        <p:grpSpPr>
          <a:xfrm>
            <a:off x="7399982" y="2603593"/>
            <a:ext cx="662519" cy="664633"/>
            <a:chOff x="5550191" y="3648176"/>
            <a:chExt cx="496889" cy="498475"/>
          </a:xfrm>
        </p:grpSpPr>
        <p:sp>
          <p:nvSpPr>
            <p:cNvPr id="2272" name="AutoShape 20">
              <a:extLst>
                <a:ext uri="{FF2B5EF4-FFF2-40B4-BE49-F238E27FC236}">
                  <a16:creationId xmlns:a16="http://schemas.microsoft.com/office/drawing/2014/main" id="{D8D54FA9-453C-4BB5-A902-22968E0FAFF2}"/>
                </a:ext>
              </a:extLst>
            </p:cNvPr>
            <p:cNvSpPr>
              <a:spLocks noChangeAspect="1" noChangeArrowheads="1" noTextEdit="1"/>
            </p:cNvSpPr>
            <p:nvPr/>
          </p:nvSpPr>
          <p:spPr bwMode="auto">
            <a:xfrm>
              <a:off x="5550191" y="3648176"/>
              <a:ext cx="495300" cy="4984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sp>
          <p:nvSpPr>
            <p:cNvPr id="2273" name="Freeform 22">
              <a:extLst>
                <a:ext uri="{FF2B5EF4-FFF2-40B4-BE49-F238E27FC236}">
                  <a16:creationId xmlns:a16="http://schemas.microsoft.com/office/drawing/2014/main" id="{DDE79B12-5A40-4442-B316-61E1266D199B}"/>
                </a:ext>
              </a:extLst>
            </p:cNvPr>
            <p:cNvSpPr>
              <a:spLocks/>
            </p:cNvSpPr>
            <p:nvPr/>
          </p:nvSpPr>
          <p:spPr bwMode="auto">
            <a:xfrm>
              <a:off x="5550192" y="3648176"/>
              <a:ext cx="496888" cy="498475"/>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E9E9E9"/>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grpSp>
      <p:grpSp>
        <p:nvGrpSpPr>
          <p:cNvPr id="2274" name="Group 2273">
            <a:extLst>
              <a:ext uri="{FF2B5EF4-FFF2-40B4-BE49-F238E27FC236}">
                <a16:creationId xmlns:a16="http://schemas.microsoft.com/office/drawing/2014/main" id="{73FA3718-A4D9-4167-A5F1-A898041A80BB}"/>
              </a:ext>
            </a:extLst>
          </p:cNvPr>
          <p:cNvGrpSpPr/>
          <p:nvPr/>
        </p:nvGrpSpPr>
        <p:grpSpPr>
          <a:xfrm>
            <a:off x="7461579" y="2657809"/>
            <a:ext cx="553228" cy="502304"/>
            <a:chOff x="6728463" y="2926930"/>
            <a:chExt cx="849392" cy="771210"/>
          </a:xfrm>
        </p:grpSpPr>
        <p:sp>
          <p:nvSpPr>
            <p:cNvPr id="2275" name="Freeform: Shape 675">
              <a:extLst>
                <a:ext uri="{FF2B5EF4-FFF2-40B4-BE49-F238E27FC236}">
                  <a16:creationId xmlns:a16="http://schemas.microsoft.com/office/drawing/2014/main" id="{6CBB4EF6-440D-43BD-8CBE-F6A664517EBB}"/>
                </a:ext>
              </a:extLst>
            </p:cNvPr>
            <p:cNvSpPr/>
            <p:nvPr/>
          </p:nvSpPr>
          <p:spPr>
            <a:xfrm>
              <a:off x="6728463" y="2926930"/>
              <a:ext cx="849392" cy="771210"/>
            </a:xfrm>
            <a:custGeom>
              <a:avLst/>
              <a:gdLst>
                <a:gd name="connsiteX0" fmla="*/ 424177 w 849392"/>
                <a:gd name="connsiteY0" fmla="*/ 220130 h 771210"/>
                <a:gd name="connsiteX1" fmla="*/ 226803 w 849392"/>
                <a:gd name="connsiteY1" fmla="*/ 417504 h 771210"/>
                <a:gd name="connsiteX2" fmla="*/ 424177 w 849392"/>
                <a:gd name="connsiteY2" fmla="*/ 614878 h 771210"/>
                <a:gd name="connsiteX3" fmla="*/ 621551 w 849392"/>
                <a:gd name="connsiteY3" fmla="*/ 417504 h 771210"/>
                <a:gd name="connsiteX4" fmla="*/ 424177 w 849392"/>
                <a:gd name="connsiteY4" fmla="*/ 220130 h 771210"/>
                <a:gd name="connsiteX5" fmla="*/ 340871 w 849392"/>
                <a:gd name="connsiteY5" fmla="*/ 0 h 771210"/>
                <a:gd name="connsiteX6" fmla="*/ 254908 w 849392"/>
                <a:gd name="connsiteY6" fmla="*/ 141475 h 771210"/>
                <a:gd name="connsiteX7" fmla="*/ 267425 w 849392"/>
                <a:gd name="connsiteY7" fmla="*/ 203514 h 771210"/>
                <a:gd name="connsiteX8" fmla="*/ 276577 w 849392"/>
                <a:gd name="connsiteY8" fmla="*/ 217086 h 771210"/>
                <a:gd name="connsiteX9" fmla="*/ 284587 w 849392"/>
                <a:gd name="connsiteY9" fmla="*/ 210477 h 771210"/>
                <a:gd name="connsiteX10" fmla="*/ 424177 w 849392"/>
                <a:gd name="connsiteY10" fmla="*/ 167838 h 771210"/>
                <a:gd name="connsiteX11" fmla="*/ 521359 w 849392"/>
                <a:gd name="connsiteY11" fmla="*/ 187458 h 771210"/>
                <a:gd name="connsiteX12" fmla="*/ 558481 w 849392"/>
                <a:gd name="connsiteY12" fmla="*/ 207607 h 771210"/>
                <a:gd name="connsiteX13" fmla="*/ 561240 w 849392"/>
                <a:gd name="connsiteY13" fmla="*/ 203514 h 771210"/>
                <a:gd name="connsiteX14" fmla="*/ 573757 w 849392"/>
                <a:gd name="connsiteY14" fmla="*/ 141475 h 771210"/>
                <a:gd name="connsiteX15" fmla="*/ 488270 w 849392"/>
                <a:gd name="connsiteY15" fmla="*/ 162 h 771210"/>
                <a:gd name="connsiteX16" fmla="*/ 641385 w 849392"/>
                <a:gd name="connsiteY16" fmla="*/ 214836 h 771210"/>
                <a:gd name="connsiteX17" fmla="*/ 635044 w 849392"/>
                <a:gd name="connsiteY17" fmla="*/ 268317 h 771210"/>
                <a:gd name="connsiteX18" fmla="*/ 631380 w 849392"/>
                <a:gd name="connsiteY18" fmla="*/ 278236 h 771210"/>
                <a:gd name="connsiteX19" fmla="*/ 654209 w 849392"/>
                <a:gd name="connsiteY19" fmla="*/ 320296 h 771210"/>
                <a:gd name="connsiteX20" fmla="*/ 668043 w 849392"/>
                <a:gd name="connsiteY20" fmla="*/ 321689 h 771210"/>
                <a:gd name="connsiteX21" fmla="*/ 849392 w 849392"/>
                <a:gd name="connsiteY21" fmla="*/ 544230 h 771210"/>
                <a:gd name="connsiteX22" fmla="*/ 848906 w 849392"/>
                <a:gd name="connsiteY22" fmla="*/ 558279 h 771210"/>
                <a:gd name="connsiteX23" fmla="*/ 689886 w 849392"/>
                <a:gd name="connsiteY23" fmla="*/ 410413 h 771210"/>
                <a:gd name="connsiteX24" fmla="*/ 673463 w 849392"/>
                <a:gd name="connsiteY24" fmla="*/ 413729 h 771210"/>
                <a:gd name="connsiteX25" fmla="*/ 673843 w 849392"/>
                <a:gd name="connsiteY25" fmla="*/ 417504 h 771210"/>
                <a:gd name="connsiteX26" fmla="*/ 563768 w 849392"/>
                <a:gd name="connsiteY26" fmla="*/ 624531 h 771210"/>
                <a:gd name="connsiteX27" fmla="*/ 544824 w 849392"/>
                <a:gd name="connsiteY27" fmla="*/ 634814 h 771210"/>
                <a:gd name="connsiteX28" fmla="*/ 577109 w 849392"/>
                <a:gd name="connsiteY28" fmla="*/ 682684 h 771210"/>
                <a:gd name="connsiteX29" fmla="*/ 689877 w 849392"/>
                <a:gd name="connsiteY29" fmla="*/ 729415 h 771210"/>
                <a:gd name="connsiteX30" fmla="*/ 801376 w 849392"/>
                <a:gd name="connsiteY30" fmla="*/ 683790 h 771210"/>
                <a:gd name="connsiteX31" fmla="*/ 622230 w 849392"/>
                <a:gd name="connsiteY31" fmla="*/ 771210 h 771210"/>
                <a:gd name="connsiteX32" fmla="*/ 459998 w 849392"/>
                <a:gd name="connsiteY32" fmla="*/ 703039 h 771210"/>
                <a:gd name="connsiteX33" fmla="*/ 432376 w 849392"/>
                <a:gd name="connsiteY33" fmla="*/ 666344 h 771210"/>
                <a:gd name="connsiteX34" fmla="*/ 424177 w 849392"/>
                <a:gd name="connsiteY34" fmla="*/ 667170 h 771210"/>
                <a:gd name="connsiteX35" fmla="*/ 416810 w 849392"/>
                <a:gd name="connsiteY35" fmla="*/ 666427 h 771210"/>
                <a:gd name="connsiteX36" fmla="*/ 389316 w 849392"/>
                <a:gd name="connsiteY36" fmla="*/ 703039 h 771210"/>
                <a:gd name="connsiteX37" fmla="*/ 226990 w 849392"/>
                <a:gd name="connsiteY37" fmla="*/ 771210 h 771210"/>
                <a:gd name="connsiteX38" fmla="*/ 47701 w 849392"/>
                <a:gd name="connsiteY38" fmla="*/ 683638 h 771210"/>
                <a:gd name="connsiteX39" fmla="*/ 159505 w 849392"/>
                <a:gd name="connsiteY39" fmla="*/ 729424 h 771210"/>
                <a:gd name="connsiteX40" fmla="*/ 272277 w 849392"/>
                <a:gd name="connsiteY40" fmla="*/ 682693 h 771210"/>
                <a:gd name="connsiteX41" fmla="*/ 304289 w 849392"/>
                <a:gd name="connsiteY41" fmla="*/ 635225 h 771210"/>
                <a:gd name="connsiteX42" fmla="*/ 284587 w 849392"/>
                <a:gd name="connsiteY42" fmla="*/ 624531 h 771210"/>
                <a:gd name="connsiteX43" fmla="*/ 174511 w 849392"/>
                <a:gd name="connsiteY43" fmla="*/ 417504 h 771210"/>
                <a:gd name="connsiteX44" fmla="*/ 174912 w 849392"/>
                <a:gd name="connsiteY44" fmla="*/ 413526 h 771210"/>
                <a:gd name="connsiteX45" fmla="*/ 159505 w 849392"/>
                <a:gd name="connsiteY45" fmla="*/ 410413 h 771210"/>
                <a:gd name="connsiteX46" fmla="*/ 486 w 849392"/>
                <a:gd name="connsiteY46" fmla="*/ 558279 h 771210"/>
                <a:gd name="connsiteX47" fmla="*/ 0 w 849392"/>
                <a:gd name="connsiteY47" fmla="*/ 544230 h 771210"/>
                <a:gd name="connsiteX48" fmla="*/ 168752 w 849392"/>
                <a:gd name="connsiteY48" fmla="*/ 324737 h 771210"/>
                <a:gd name="connsiteX49" fmla="*/ 194035 w 849392"/>
                <a:gd name="connsiteY49" fmla="*/ 320633 h 771210"/>
                <a:gd name="connsiteX50" fmla="*/ 194131 w 849392"/>
                <a:gd name="connsiteY50" fmla="*/ 320323 h 771210"/>
                <a:gd name="connsiteX51" fmla="*/ 205224 w 849392"/>
                <a:gd name="connsiteY51" fmla="*/ 299886 h 771210"/>
                <a:gd name="connsiteX52" fmla="*/ 193626 w 849392"/>
                <a:gd name="connsiteY52" fmla="*/ 268562 h 771210"/>
                <a:gd name="connsiteX53" fmla="*/ 187261 w 849392"/>
                <a:gd name="connsiteY53" fmla="*/ 214836 h 771210"/>
                <a:gd name="connsiteX54" fmla="*/ 340871 w 849392"/>
                <a:gd name="connsiteY54" fmla="*/ 0 h 7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9392" h="771210">
                  <a:moveTo>
                    <a:pt x="424177" y="220130"/>
                  </a:moveTo>
                  <a:cubicBezTo>
                    <a:pt x="315170" y="220130"/>
                    <a:pt x="226803" y="308497"/>
                    <a:pt x="226803" y="417504"/>
                  </a:cubicBezTo>
                  <a:cubicBezTo>
                    <a:pt x="226803" y="526511"/>
                    <a:pt x="315170" y="614878"/>
                    <a:pt x="424177" y="614878"/>
                  </a:cubicBezTo>
                  <a:cubicBezTo>
                    <a:pt x="533184" y="614878"/>
                    <a:pt x="621551" y="526511"/>
                    <a:pt x="621551" y="417504"/>
                  </a:cubicBezTo>
                  <a:cubicBezTo>
                    <a:pt x="621551" y="308497"/>
                    <a:pt x="533184" y="220130"/>
                    <a:pt x="424177" y="220130"/>
                  </a:cubicBezTo>
                  <a:close/>
                  <a:moveTo>
                    <a:pt x="340871" y="0"/>
                  </a:moveTo>
                  <a:cubicBezTo>
                    <a:pt x="289674" y="26460"/>
                    <a:pt x="254908" y="79914"/>
                    <a:pt x="254908" y="141475"/>
                  </a:cubicBezTo>
                  <a:cubicBezTo>
                    <a:pt x="254908" y="163485"/>
                    <a:pt x="259364" y="184449"/>
                    <a:pt x="267425" y="203514"/>
                  </a:cubicBezTo>
                  <a:lnTo>
                    <a:pt x="276577" y="217086"/>
                  </a:lnTo>
                  <a:lnTo>
                    <a:pt x="284587" y="210477"/>
                  </a:lnTo>
                  <a:cubicBezTo>
                    <a:pt x="324433" y="183557"/>
                    <a:pt x="372470" y="167838"/>
                    <a:pt x="424177" y="167838"/>
                  </a:cubicBezTo>
                  <a:cubicBezTo>
                    <a:pt x="458649" y="167838"/>
                    <a:pt x="491489" y="174824"/>
                    <a:pt x="521359" y="187458"/>
                  </a:cubicBezTo>
                  <a:lnTo>
                    <a:pt x="558481" y="207607"/>
                  </a:lnTo>
                  <a:lnTo>
                    <a:pt x="561240" y="203514"/>
                  </a:lnTo>
                  <a:cubicBezTo>
                    <a:pt x="569301" y="184449"/>
                    <a:pt x="573757" y="163485"/>
                    <a:pt x="573757" y="141475"/>
                  </a:cubicBezTo>
                  <a:cubicBezTo>
                    <a:pt x="573757" y="80067"/>
                    <a:pt x="538991" y="26794"/>
                    <a:pt x="488270" y="162"/>
                  </a:cubicBezTo>
                  <a:cubicBezTo>
                    <a:pt x="577424" y="30937"/>
                    <a:pt x="641385" y="115319"/>
                    <a:pt x="641385" y="214836"/>
                  </a:cubicBezTo>
                  <a:cubicBezTo>
                    <a:pt x="641385" y="233262"/>
                    <a:pt x="639192" y="251169"/>
                    <a:pt x="635044" y="268317"/>
                  </a:cubicBezTo>
                  <a:lnTo>
                    <a:pt x="631380" y="278236"/>
                  </a:lnTo>
                  <a:lnTo>
                    <a:pt x="654209" y="320296"/>
                  </a:lnTo>
                  <a:lnTo>
                    <a:pt x="668043" y="321689"/>
                  </a:lnTo>
                  <a:cubicBezTo>
                    <a:pt x="771595" y="342856"/>
                    <a:pt x="849392" y="434391"/>
                    <a:pt x="849392" y="544230"/>
                  </a:cubicBezTo>
                  <a:cubicBezTo>
                    <a:pt x="849392" y="549021"/>
                    <a:pt x="849239" y="553631"/>
                    <a:pt x="848906" y="558279"/>
                  </a:cubicBezTo>
                  <a:cubicBezTo>
                    <a:pt x="843010" y="475640"/>
                    <a:pt x="774097" y="410413"/>
                    <a:pt x="689886" y="410413"/>
                  </a:cubicBezTo>
                  <a:lnTo>
                    <a:pt x="673463" y="413729"/>
                  </a:lnTo>
                  <a:lnTo>
                    <a:pt x="673843" y="417504"/>
                  </a:lnTo>
                  <a:cubicBezTo>
                    <a:pt x="673843" y="503683"/>
                    <a:pt x="630180" y="579664"/>
                    <a:pt x="563768" y="624531"/>
                  </a:cubicBezTo>
                  <a:lnTo>
                    <a:pt x="544824" y="634814"/>
                  </a:lnTo>
                  <a:lnTo>
                    <a:pt x="577109" y="682684"/>
                  </a:lnTo>
                  <a:cubicBezTo>
                    <a:pt x="605981" y="711553"/>
                    <a:pt x="645857" y="729415"/>
                    <a:pt x="689877" y="729415"/>
                  </a:cubicBezTo>
                  <a:cubicBezTo>
                    <a:pt x="733425" y="729415"/>
                    <a:pt x="772658" y="712022"/>
                    <a:pt x="801376" y="683790"/>
                  </a:cubicBezTo>
                  <a:cubicBezTo>
                    <a:pt x="759904" y="737063"/>
                    <a:pt x="694982" y="771210"/>
                    <a:pt x="622230" y="771210"/>
                  </a:cubicBezTo>
                  <a:cubicBezTo>
                    <a:pt x="558715" y="771210"/>
                    <a:pt x="501201" y="745102"/>
                    <a:pt x="459998" y="703039"/>
                  </a:cubicBezTo>
                  <a:lnTo>
                    <a:pt x="432376" y="666344"/>
                  </a:lnTo>
                  <a:lnTo>
                    <a:pt x="424177" y="667170"/>
                  </a:lnTo>
                  <a:lnTo>
                    <a:pt x="416810" y="666427"/>
                  </a:lnTo>
                  <a:lnTo>
                    <a:pt x="389316" y="703039"/>
                  </a:lnTo>
                  <a:cubicBezTo>
                    <a:pt x="348168" y="745102"/>
                    <a:pt x="290620" y="771210"/>
                    <a:pt x="226990" y="771210"/>
                  </a:cubicBezTo>
                  <a:cubicBezTo>
                    <a:pt x="154238" y="771210"/>
                    <a:pt x="89316" y="736911"/>
                    <a:pt x="47701" y="683638"/>
                  </a:cubicBezTo>
                  <a:cubicBezTo>
                    <a:pt x="76409" y="711870"/>
                    <a:pt x="115957" y="729424"/>
                    <a:pt x="159505" y="729424"/>
                  </a:cubicBezTo>
                  <a:cubicBezTo>
                    <a:pt x="203530" y="729424"/>
                    <a:pt x="243407" y="711562"/>
                    <a:pt x="272277" y="682693"/>
                  </a:cubicBezTo>
                  <a:lnTo>
                    <a:pt x="304289" y="635225"/>
                  </a:lnTo>
                  <a:lnTo>
                    <a:pt x="284587" y="624531"/>
                  </a:lnTo>
                  <a:cubicBezTo>
                    <a:pt x="218175" y="579664"/>
                    <a:pt x="174511" y="503683"/>
                    <a:pt x="174511" y="417504"/>
                  </a:cubicBezTo>
                  <a:lnTo>
                    <a:pt x="174912" y="413526"/>
                  </a:lnTo>
                  <a:lnTo>
                    <a:pt x="159505" y="410413"/>
                  </a:lnTo>
                  <a:cubicBezTo>
                    <a:pt x="75285" y="410413"/>
                    <a:pt x="6391" y="475650"/>
                    <a:pt x="486" y="558279"/>
                  </a:cubicBezTo>
                  <a:cubicBezTo>
                    <a:pt x="162" y="553640"/>
                    <a:pt x="0" y="549021"/>
                    <a:pt x="0" y="544230"/>
                  </a:cubicBezTo>
                  <a:cubicBezTo>
                    <a:pt x="0" y="439009"/>
                    <a:pt x="71569" y="350370"/>
                    <a:pt x="168752" y="324737"/>
                  </a:cubicBezTo>
                  <a:lnTo>
                    <a:pt x="194035" y="320633"/>
                  </a:lnTo>
                  <a:lnTo>
                    <a:pt x="194131" y="320323"/>
                  </a:lnTo>
                  <a:lnTo>
                    <a:pt x="205224" y="299886"/>
                  </a:lnTo>
                  <a:lnTo>
                    <a:pt x="193626" y="268562"/>
                  </a:lnTo>
                  <a:cubicBezTo>
                    <a:pt x="189457" y="251331"/>
                    <a:pt x="187261" y="233343"/>
                    <a:pt x="187261" y="214836"/>
                  </a:cubicBezTo>
                  <a:cubicBezTo>
                    <a:pt x="187261" y="115147"/>
                    <a:pt x="251536" y="30299"/>
                    <a:pt x="340871" y="0"/>
                  </a:cubicBezTo>
                  <a:close/>
                </a:path>
              </a:pathLst>
            </a:custGeom>
            <a:solidFill>
              <a:srgbClr val="E3241B"/>
            </a:solidFill>
            <a:ln w="9525" cap="flat">
              <a:noFill/>
              <a:prstDash val="solid"/>
              <a:miter/>
            </a:ln>
          </p:spPr>
          <p:txBody>
            <a:bodyPr wrap="square">
              <a:noAutofit/>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2276" name="Freeform: Shape 676">
              <a:extLst>
                <a:ext uri="{FF2B5EF4-FFF2-40B4-BE49-F238E27FC236}">
                  <a16:creationId xmlns:a16="http://schemas.microsoft.com/office/drawing/2014/main" id="{559B1D67-2521-4410-8A68-A3AA016CEE88}"/>
                </a:ext>
              </a:extLst>
            </p:cNvPr>
            <p:cNvSpPr/>
            <p:nvPr/>
          </p:nvSpPr>
          <p:spPr>
            <a:xfrm>
              <a:off x="7005948" y="3206405"/>
              <a:ext cx="266072" cy="259070"/>
            </a:xfrm>
            <a:custGeom>
              <a:avLst/>
              <a:gdLst/>
              <a:ahLst/>
              <a:cxnLst/>
              <a:rect l="0" t="0" r="0" b="0"/>
              <a:pathLst>
                <a:path w="723900" h="704850">
                  <a:moveTo>
                    <a:pt x="705326" y="7144"/>
                  </a:moveTo>
                  <a:lnTo>
                    <a:pt x="641509" y="7144"/>
                  </a:lnTo>
                  <a:cubicBezTo>
                    <a:pt x="501491" y="7144"/>
                    <a:pt x="387191" y="120491"/>
                    <a:pt x="387191" y="261461"/>
                  </a:cubicBezTo>
                  <a:lnTo>
                    <a:pt x="133826" y="261461"/>
                  </a:lnTo>
                  <a:cubicBezTo>
                    <a:pt x="63341" y="261461"/>
                    <a:pt x="7144" y="286226"/>
                    <a:pt x="7144" y="356711"/>
                  </a:cubicBezTo>
                  <a:lnTo>
                    <a:pt x="7144" y="451961"/>
                  </a:lnTo>
                  <a:lnTo>
                    <a:pt x="70009" y="451961"/>
                  </a:lnTo>
                  <a:lnTo>
                    <a:pt x="70009" y="356711"/>
                  </a:lnTo>
                  <a:cubicBezTo>
                    <a:pt x="70009" y="321469"/>
                    <a:pt x="98584" y="292894"/>
                    <a:pt x="133826" y="292894"/>
                  </a:cubicBezTo>
                  <a:lnTo>
                    <a:pt x="133826" y="547211"/>
                  </a:lnTo>
                  <a:cubicBezTo>
                    <a:pt x="90011" y="547211"/>
                    <a:pt x="54769" y="582454"/>
                    <a:pt x="54769" y="626269"/>
                  </a:cubicBezTo>
                  <a:cubicBezTo>
                    <a:pt x="54769" y="670084"/>
                    <a:pt x="90011" y="705326"/>
                    <a:pt x="133826" y="705326"/>
                  </a:cubicBezTo>
                  <a:cubicBezTo>
                    <a:pt x="177641" y="705326"/>
                    <a:pt x="212884" y="670084"/>
                    <a:pt x="212884" y="626269"/>
                  </a:cubicBezTo>
                  <a:cubicBezTo>
                    <a:pt x="212884" y="620554"/>
                    <a:pt x="211931" y="615791"/>
                    <a:pt x="210979" y="610076"/>
                  </a:cubicBezTo>
                  <a:lnTo>
                    <a:pt x="499586" y="610076"/>
                  </a:lnTo>
                  <a:cubicBezTo>
                    <a:pt x="498634" y="614839"/>
                    <a:pt x="497681" y="620554"/>
                    <a:pt x="497681" y="626269"/>
                  </a:cubicBezTo>
                  <a:cubicBezTo>
                    <a:pt x="497681" y="670084"/>
                    <a:pt x="532924" y="705326"/>
                    <a:pt x="576739" y="705326"/>
                  </a:cubicBezTo>
                  <a:cubicBezTo>
                    <a:pt x="620554" y="705326"/>
                    <a:pt x="655796" y="670084"/>
                    <a:pt x="655796" y="626269"/>
                  </a:cubicBezTo>
                  <a:cubicBezTo>
                    <a:pt x="655796" y="582454"/>
                    <a:pt x="620554" y="547211"/>
                    <a:pt x="576739" y="547211"/>
                  </a:cubicBezTo>
                  <a:lnTo>
                    <a:pt x="576739" y="134779"/>
                  </a:lnTo>
                  <a:lnTo>
                    <a:pt x="641509" y="261461"/>
                  </a:lnTo>
                  <a:lnTo>
                    <a:pt x="705326" y="261461"/>
                  </a:lnTo>
                  <a:lnTo>
                    <a:pt x="705326" y="39529"/>
                  </a:lnTo>
                  <a:cubicBezTo>
                    <a:pt x="713899" y="39529"/>
                    <a:pt x="721519" y="32861"/>
                    <a:pt x="721519" y="23336"/>
                  </a:cubicBezTo>
                  <a:cubicBezTo>
                    <a:pt x="721519" y="13811"/>
                    <a:pt x="713899" y="7144"/>
                    <a:pt x="705326" y="7144"/>
                  </a:cubicBezTo>
                  <a:close/>
                  <a:moveTo>
                    <a:pt x="133826" y="658654"/>
                  </a:moveTo>
                  <a:cubicBezTo>
                    <a:pt x="116681" y="658654"/>
                    <a:pt x="102394" y="644366"/>
                    <a:pt x="102394" y="627221"/>
                  </a:cubicBezTo>
                  <a:cubicBezTo>
                    <a:pt x="102394" y="610076"/>
                    <a:pt x="116681" y="595789"/>
                    <a:pt x="133826" y="595789"/>
                  </a:cubicBezTo>
                  <a:cubicBezTo>
                    <a:pt x="150971" y="595789"/>
                    <a:pt x="165259" y="610076"/>
                    <a:pt x="165259" y="627221"/>
                  </a:cubicBezTo>
                  <a:cubicBezTo>
                    <a:pt x="165259" y="644366"/>
                    <a:pt x="150971" y="658654"/>
                    <a:pt x="133826" y="658654"/>
                  </a:cubicBezTo>
                  <a:close/>
                  <a:moveTo>
                    <a:pt x="514826" y="578644"/>
                  </a:moveTo>
                  <a:lnTo>
                    <a:pt x="196691" y="578644"/>
                  </a:lnTo>
                  <a:cubicBezTo>
                    <a:pt x="196691" y="578644"/>
                    <a:pt x="196691" y="578644"/>
                    <a:pt x="196691" y="578644"/>
                  </a:cubicBezTo>
                  <a:lnTo>
                    <a:pt x="260509" y="451961"/>
                  </a:lnTo>
                  <a:lnTo>
                    <a:pt x="451009" y="451961"/>
                  </a:lnTo>
                  <a:lnTo>
                    <a:pt x="514826" y="578644"/>
                  </a:lnTo>
                  <a:cubicBezTo>
                    <a:pt x="514826" y="578644"/>
                    <a:pt x="514826" y="578644"/>
                    <a:pt x="514826" y="578644"/>
                  </a:cubicBezTo>
                  <a:close/>
                  <a:moveTo>
                    <a:pt x="610076" y="626269"/>
                  </a:moveTo>
                  <a:cubicBezTo>
                    <a:pt x="610076" y="643414"/>
                    <a:pt x="595789" y="657701"/>
                    <a:pt x="578644" y="657701"/>
                  </a:cubicBezTo>
                  <a:cubicBezTo>
                    <a:pt x="561499" y="657701"/>
                    <a:pt x="547211" y="643414"/>
                    <a:pt x="547211" y="626269"/>
                  </a:cubicBezTo>
                  <a:cubicBezTo>
                    <a:pt x="547211" y="609124"/>
                    <a:pt x="561499" y="594836"/>
                    <a:pt x="578644" y="594836"/>
                  </a:cubicBezTo>
                  <a:cubicBezTo>
                    <a:pt x="595789" y="594836"/>
                    <a:pt x="610076" y="609124"/>
                    <a:pt x="610076" y="626269"/>
                  </a:cubicBezTo>
                  <a:close/>
                  <a:moveTo>
                    <a:pt x="672941" y="134779"/>
                  </a:moveTo>
                  <a:cubicBezTo>
                    <a:pt x="664369" y="134779"/>
                    <a:pt x="656749" y="128111"/>
                    <a:pt x="656749" y="118586"/>
                  </a:cubicBezTo>
                  <a:cubicBezTo>
                    <a:pt x="656749" y="110014"/>
                    <a:pt x="663416" y="102394"/>
                    <a:pt x="672941" y="102394"/>
                  </a:cubicBezTo>
                  <a:cubicBezTo>
                    <a:pt x="681514" y="102394"/>
                    <a:pt x="689134" y="109061"/>
                    <a:pt x="689134" y="118586"/>
                  </a:cubicBezTo>
                  <a:cubicBezTo>
                    <a:pt x="689134" y="127159"/>
                    <a:pt x="682466" y="134779"/>
                    <a:pt x="672941" y="134779"/>
                  </a:cubicBezTo>
                  <a:close/>
                </a:path>
              </a:pathLst>
            </a:custGeom>
            <a:solidFill>
              <a:srgbClr val="E3241B"/>
            </a:solidFill>
            <a:ln w="9525" cap="flat">
              <a:noFill/>
              <a:prstDash val="solid"/>
              <a:miter/>
            </a:ln>
          </p:spPr>
          <p:txBody>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sp>
        <p:nvSpPr>
          <p:cNvPr id="2277" name="Freeform 277">
            <a:extLst>
              <a:ext uri="{FF2B5EF4-FFF2-40B4-BE49-F238E27FC236}">
                <a16:creationId xmlns:a16="http://schemas.microsoft.com/office/drawing/2014/main" id="{BFFD900D-7D90-481C-B8E5-0A6E1044A23A}"/>
              </a:ext>
            </a:extLst>
          </p:cNvPr>
          <p:cNvSpPr>
            <a:spLocks noEditPoints="1"/>
          </p:cNvSpPr>
          <p:nvPr/>
        </p:nvSpPr>
        <p:spPr bwMode="auto">
          <a:xfrm flipH="1">
            <a:off x="4205275" y="4847863"/>
            <a:ext cx="684512" cy="686480"/>
          </a:xfrm>
          <a:prstGeom prst="donut">
            <a:avLst>
              <a:gd name="adj" fmla="val 2546"/>
            </a:avLst>
          </a:prstGeom>
          <a:solidFill>
            <a:srgbClr val="005073"/>
          </a:solidFill>
          <a:ln>
            <a:noFill/>
          </a:ln>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dirty="0">
              <a:solidFill>
                <a:srgbClr val="282828"/>
              </a:solidFill>
              <a:latin typeface="CiscoSansTT ExtraLight"/>
              <a:ea typeface="ＭＳ Ｐゴシック" charset="0"/>
            </a:endParaRPr>
          </a:p>
        </p:txBody>
      </p:sp>
      <p:sp>
        <p:nvSpPr>
          <p:cNvPr id="2278" name="Freeform 277">
            <a:extLst>
              <a:ext uri="{FF2B5EF4-FFF2-40B4-BE49-F238E27FC236}">
                <a16:creationId xmlns:a16="http://schemas.microsoft.com/office/drawing/2014/main" id="{BFFD900D-7D90-481C-B8E5-0A6E1044A23A}"/>
              </a:ext>
            </a:extLst>
          </p:cNvPr>
          <p:cNvSpPr>
            <a:spLocks noEditPoints="1"/>
          </p:cNvSpPr>
          <p:nvPr/>
        </p:nvSpPr>
        <p:spPr bwMode="auto">
          <a:xfrm flipH="1">
            <a:off x="4219967" y="2603592"/>
            <a:ext cx="684512" cy="686480"/>
          </a:xfrm>
          <a:prstGeom prst="donut">
            <a:avLst>
              <a:gd name="adj" fmla="val 2546"/>
            </a:avLst>
          </a:prstGeom>
          <a:solidFill>
            <a:srgbClr val="005073"/>
          </a:solidFill>
          <a:ln>
            <a:noFill/>
          </a:ln>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dirty="0">
              <a:solidFill>
                <a:srgbClr val="282828"/>
              </a:solidFill>
              <a:latin typeface="CiscoSansTT ExtraLight"/>
              <a:ea typeface="ＭＳ Ｐゴシック" charset="0"/>
            </a:endParaRPr>
          </a:p>
        </p:txBody>
      </p:sp>
      <p:sp>
        <p:nvSpPr>
          <p:cNvPr id="2279" name="Freeform 277">
            <a:extLst>
              <a:ext uri="{FF2B5EF4-FFF2-40B4-BE49-F238E27FC236}">
                <a16:creationId xmlns:a16="http://schemas.microsoft.com/office/drawing/2014/main" id="{BFFD900D-7D90-481C-B8E5-0A6E1044A23A}"/>
              </a:ext>
            </a:extLst>
          </p:cNvPr>
          <p:cNvSpPr>
            <a:spLocks noEditPoints="1"/>
          </p:cNvSpPr>
          <p:nvPr/>
        </p:nvSpPr>
        <p:spPr bwMode="auto">
          <a:xfrm flipH="1">
            <a:off x="7393104" y="2587268"/>
            <a:ext cx="684512" cy="686480"/>
          </a:xfrm>
          <a:prstGeom prst="donut">
            <a:avLst>
              <a:gd name="adj" fmla="val 2546"/>
            </a:avLst>
          </a:prstGeom>
          <a:solidFill>
            <a:srgbClr val="005073"/>
          </a:solidFill>
          <a:ln>
            <a:noFill/>
          </a:ln>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dirty="0">
              <a:solidFill>
                <a:srgbClr val="282828"/>
              </a:solidFill>
              <a:latin typeface="CiscoSansTT ExtraLight"/>
              <a:ea typeface="ＭＳ Ｐゴシック" charset="0"/>
            </a:endParaRPr>
          </a:p>
        </p:txBody>
      </p:sp>
      <p:sp>
        <p:nvSpPr>
          <p:cNvPr id="2280" name="Freeform: Shape 302">
            <a:extLst>
              <a:ext uri="{FF2B5EF4-FFF2-40B4-BE49-F238E27FC236}">
                <a16:creationId xmlns:a16="http://schemas.microsoft.com/office/drawing/2014/main" id="{F13DDED1-5F74-44F2-9A49-80201991855D}"/>
              </a:ext>
            </a:extLst>
          </p:cNvPr>
          <p:cNvSpPr/>
          <p:nvPr/>
        </p:nvSpPr>
        <p:spPr>
          <a:xfrm flipH="1">
            <a:off x="1383621" y="2521520"/>
            <a:ext cx="2926080" cy="155535"/>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chemeClr val="bg1"/>
            </a:solidFill>
            <a:round/>
            <a:headEnd/>
            <a:tailEnd/>
          </a:ln>
          <a:effectLst/>
        </p:spPr>
        <p:txBody>
          <a:bodyPr rtlCol="0" anchor="ctr"/>
          <a:lstStyle/>
          <a:p>
            <a:pPr algn="ctr" defTabSz="609570" fontAlgn="base">
              <a:spcBef>
                <a:spcPct val="0"/>
              </a:spcBef>
              <a:spcAft>
                <a:spcPct val="0"/>
              </a:spcAft>
              <a:defRPr/>
            </a:pPr>
            <a:endParaRPr lang="en-US" sz="2400">
              <a:solidFill>
                <a:srgbClr val="FFFFFF"/>
              </a:solidFill>
              <a:latin typeface="Arial" charset="0"/>
              <a:ea typeface="ＭＳ Ｐゴシック" charset="0"/>
            </a:endParaRPr>
          </a:p>
        </p:txBody>
      </p:sp>
      <p:sp>
        <p:nvSpPr>
          <p:cNvPr id="2281" name="Freeform: Shape 304">
            <a:extLst>
              <a:ext uri="{FF2B5EF4-FFF2-40B4-BE49-F238E27FC236}">
                <a16:creationId xmlns:a16="http://schemas.microsoft.com/office/drawing/2014/main" id="{F5FE49FD-181C-4AEF-8E4C-189D97C70AA4}"/>
              </a:ext>
            </a:extLst>
          </p:cNvPr>
          <p:cNvSpPr/>
          <p:nvPr/>
        </p:nvSpPr>
        <p:spPr>
          <a:xfrm flipH="1" flipV="1">
            <a:off x="1474053" y="5463713"/>
            <a:ext cx="2855192" cy="155535"/>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chemeClr val="bg1"/>
            </a:solidFill>
            <a:round/>
            <a:headEnd/>
            <a:tailEnd/>
          </a:ln>
          <a:effectLst/>
        </p:spPr>
        <p:txBody>
          <a:bodyPr rtlCol="0" anchor="ctr"/>
          <a:lstStyle/>
          <a:p>
            <a:pPr algn="ctr" defTabSz="609570" fontAlgn="base">
              <a:spcBef>
                <a:spcPct val="0"/>
              </a:spcBef>
              <a:spcAft>
                <a:spcPct val="0"/>
              </a:spcAft>
              <a:defRPr/>
            </a:pPr>
            <a:endParaRPr lang="en-US" sz="2400">
              <a:solidFill>
                <a:srgbClr val="FFFFFF"/>
              </a:solidFill>
              <a:latin typeface="Arial" charset="0"/>
              <a:ea typeface="ＭＳ Ｐゴシック" charset="0"/>
            </a:endParaRPr>
          </a:p>
        </p:txBody>
      </p:sp>
      <p:sp>
        <p:nvSpPr>
          <p:cNvPr id="2282" name="Freeform: Shape 314">
            <a:extLst>
              <a:ext uri="{FF2B5EF4-FFF2-40B4-BE49-F238E27FC236}">
                <a16:creationId xmlns:a16="http://schemas.microsoft.com/office/drawing/2014/main" id="{B5623E8D-4EEA-4583-B1D9-B9B1AFFBE465}"/>
              </a:ext>
            </a:extLst>
          </p:cNvPr>
          <p:cNvSpPr/>
          <p:nvPr/>
        </p:nvSpPr>
        <p:spPr>
          <a:xfrm flipV="1">
            <a:off x="7996074" y="5472945"/>
            <a:ext cx="2855192" cy="155535"/>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chemeClr val="bg1"/>
            </a:solidFill>
            <a:round/>
            <a:headEnd/>
            <a:tailEnd/>
          </a:ln>
          <a:effectLst/>
        </p:spPr>
        <p:txBody>
          <a:bodyPr rtlCol="0" anchor="ctr"/>
          <a:lstStyle/>
          <a:p>
            <a:pPr algn="ctr" defTabSz="609570" fontAlgn="base">
              <a:spcBef>
                <a:spcPct val="0"/>
              </a:spcBef>
              <a:spcAft>
                <a:spcPct val="0"/>
              </a:spcAft>
              <a:defRPr/>
            </a:pPr>
            <a:endParaRPr lang="en-US" sz="2400">
              <a:solidFill>
                <a:srgbClr val="FFFFFF"/>
              </a:solidFill>
              <a:latin typeface="Arial" charset="0"/>
              <a:ea typeface="ＭＳ Ｐゴシック" charset="0"/>
            </a:endParaRPr>
          </a:p>
        </p:txBody>
      </p:sp>
      <p:sp>
        <p:nvSpPr>
          <p:cNvPr id="2283" name="Freeform: Shape 313">
            <a:extLst>
              <a:ext uri="{FF2B5EF4-FFF2-40B4-BE49-F238E27FC236}">
                <a16:creationId xmlns:a16="http://schemas.microsoft.com/office/drawing/2014/main" id="{6564EB62-A722-4D1C-B7C1-9BECEC2D3F25}"/>
              </a:ext>
            </a:extLst>
          </p:cNvPr>
          <p:cNvSpPr/>
          <p:nvPr/>
        </p:nvSpPr>
        <p:spPr>
          <a:xfrm>
            <a:off x="8000966" y="2542692"/>
            <a:ext cx="2926080" cy="155535"/>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chemeClr val="bg1"/>
            </a:solidFill>
            <a:round/>
            <a:headEnd/>
            <a:tailEnd/>
          </a:ln>
          <a:effectLst/>
        </p:spPr>
        <p:txBody>
          <a:bodyPr rtlCol="0" anchor="ctr"/>
          <a:lstStyle/>
          <a:p>
            <a:pPr algn="ctr" defTabSz="609570" fontAlgn="base">
              <a:spcBef>
                <a:spcPct val="0"/>
              </a:spcBef>
              <a:spcAft>
                <a:spcPct val="0"/>
              </a:spcAft>
              <a:defRPr/>
            </a:pPr>
            <a:endParaRPr lang="en-US" sz="2400">
              <a:solidFill>
                <a:srgbClr val="FFFFFF"/>
              </a:solidFill>
              <a:latin typeface="Arial" charset="0"/>
              <a:ea typeface="ＭＳ Ｐゴシック" charset="0"/>
            </a:endParaRPr>
          </a:p>
        </p:txBody>
      </p:sp>
    </p:spTree>
    <p:extLst>
      <p:ext uri="{BB962C8B-B14F-4D97-AF65-F5344CB8AC3E}">
        <p14:creationId xmlns:p14="http://schemas.microsoft.com/office/powerpoint/2010/main" val="2449093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C805-D1CF-494C-8484-85AFCC993B84}"/>
              </a:ext>
            </a:extLst>
          </p:cNvPr>
          <p:cNvSpPr>
            <a:spLocks noGrp="1"/>
          </p:cNvSpPr>
          <p:nvPr>
            <p:ph type="ctrTitle"/>
          </p:nvPr>
        </p:nvSpPr>
        <p:spPr/>
        <p:txBody>
          <a:bodyPr/>
          <a:lstStyle/>
          <a:p>
            <a:r>
              <a:rPr lang="en-US" i="0" dirty="0"/>
              <a:t>Demo</a:t>
            </a:r>
            <a:br>
              <a:rPr lang="en-US" i="0" dirty="0"/>
            </a:br>
            <a:endParaRPr lang="en-US" i="0" dirty="0"/>
          </a:p>
        </p:txBody>
      </p:sp>
    </p:spTree>
    <p:extLst>
      <p:ext uri="{BB962C8B-B14F-4D97-AF65-F5344CB8AC3E}">
        <p14:creationId xmlns:p14="http://schemas.microsoft.com/office/powerpoint/2010/main" val="2827816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B409-C997-4353-B620-EBB0F4182C78}"/>
              </a:ext>
            </a:extLst>
          </p:cNvPr>
          <p:cNvSpPr txBox="1"/>
          <p:nvPr/>
        </p:nvSpPr>
        <p:spPr>
          <a:xfrm>
            <a:off x="5853659" y="4594484"/>
            <a:ext cx="2874505" cy="369332"/>
          </a:xfrm>
          <a:prstGeom prst="rect">
            <a:avLst/>
          </a:prstGeom>
          <a:noFill/>
        </p:spPr>
        <p:txBody>
          <a:bodyPr wrap="none" rtlCol="0">
            <a:spAutoFit/>
          </a:bodyPr>
          <a:lstStyle/>
          <a:p>
            <a:r>
              <a:rPr lang="en-US" dirty="0" smtClean="0">
                <a:solidFill>
                  <a:schemeClr val="bg1"/>
                </a:solidFill>
                <a:latin typeface="CiscoSans ExtraLight" panose="020B0303020201020303" pitchFamily="34" charset="0"/>
              </a:rPr>
              <a:t>Singapore </a:t>
            </a:r>
            <a:r>
              <a:rPr lang="en-US" dirty="0">
                <a:solidFill>
                  <a:schemeClr val="bg1"/>
                </a:solidFill>
                <a:latin typeface="CiscoSans ExtraLight" panose="020B0303020201020303" pitchFamily="34" charset="0"/>
              </a:rPr>
              <a:t>. </a:t>
            </a:r>
            <a:r>
              <a:rPr lang="en-US" dirty="0" smtClean="0">
                <a:solidFill>
                  <a:schemeClr val="bg1"/>
                </a:solidFill>
                <a:latin typeface="CiscoSans ExtraLight" panose="020B0303020201020303" pitchFamily="34" charset="0"/>
              </a:rPr>
              <a:t>16 April 2019</a:t>
            </a:r>
            <a:endParaRPr lang="en-MY" dirty="0">
              <a:solidFill>
                <a:schemeClr val="bg1"/>
              </a:solidFill>
              <a:latin typeface="CiscoSans ExtraLight" panose="020B0303020201020303" pitchFamily="34" charset="0"/>
            </a:endParaRPr>
          </a:p>
        </p:txBody>
      </p:sp>
      <p:sp>
        <p:nvSpPr>
          <p:cNvPr id="3" name="TextBox 2">
            <a:extLst>
              <a:ext uri="{FF2B5EF4-FFF2-40B4-BE49-F238E27FC236}">
                <a16:creationId xmlns:a16="http://schemas.microsoft.com/office/drawing/2014/main" id="{1A225CDB-E370-49B4-ABD2-73EF111DEAE8}"/>
              </a:ext>
            </a:extLst>
          </p:cNvPr>
          <p:cNvSpPr txBox="1"/>
          <p:nvPr/>
        </p:nvSpPr>
        <p:spPr>
          <a:xfrm>
            <a:off x="5853659" y="4963816"/>
            <a:ext cx="4144780" cy="369332"/>
          </a:xfrm>
          <a:prstGeom prst="rect">
            <a:avLst/>
          </a:prstGeom>
          <a:noFill/>
        </p:spPr>
        <p:txBody>
          <a:bodyPr wrap="square" rtlCol="0">
            <a:spAutoFit/>
          </a:bodyPr>
          <a:lstStyle/>
          <a:p>
            <a:pPr algn="ctr"/>
            <a:r>
              <a:rPr lang="en-US" dirty="0">
                <a:solidFill>
                  <a:schemeClr val="bg1"/>
                </a:solidFill>
                <a:latin typeface="CiscoSans ExtraLight" panose="020B0303020201020303" pitchFamily="34" charset="0"/>
              </a:rPr>
              <a:t>#</a:t>
            </a:r>
            <a:r>
              <a:rPr lang="en-US" dirty="0" err="1" smtClean="0">
                <a:solidFill>
                  <a:schemeClr val="bg1"/>
                </a:solidFill>
                <a:latin typeface="CiscoSans ExtraLight" panose="020B0303020201020303" pitchFamily="34" charset="0"/>
              </a:rPr>
              <a:t>CiscoConnectSG</a:t>
            </a:r>
            <a:endParaRPr lang="en-MY" dirty="0">
              <a:solidFill>
                <a:schemeClr val="bg1"/>
              </a:solidFill>
              <a:latin typeface="CiscoSans ExtraLight" panose="020B0303020201020303" pitchFamily="34" charset="0"/>
            </a:endParaRPr>
          </a:p>
        </p:txBody>
      </p:sp>
    </p:spTree>
    <p:extLst>
      <p:ext uri="{BB962C8B-B14F-4D97-AF65-F5344CB8AC3E}">
        <p14:creationId xmlns:p14="http://schemas.microsoft.com/office/powerpoint/2010/main" val="1926588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The vendor buffet is not a strategy</a:t>
            </a:r>
            <a:br>
              <a:rPr lang="en-US" sz="3800" dirty="0"/>
            </a:br>
            <a:r>
              <a:rPr lang="en-US" sz="2100" dirty="0">
                <a:solidFill>
                  <a:schemeClr val="bg1"/>
                </a:solidFill>
              </a:rPr>
              <a:t>Adding point solutions adds complexity &amp; can make you less secure</a:t>
            </a:r>
            <a:endParaRPr lang="en-MY" sz="2100" dirty="0">
              <a:solidFill>
                <a:schemeClr val="bg1"/>
              </a:solidFill>
            </a:endParaRPr>
          </a:p>
        </p:txBody>
      </p:sp>
      <p:grpSp>
        <p:nvGrpSpPr>
          <p:cNvPr id="796" name="Group 795"/>
          <p:cNvGrpSpPr/>
          <p:nvPr/>
        </p:nvGrpSpPr>
        <p:grpSpPr>
          <a:xfrm>
            <a:off x="3764424" y="2348865"/>
            <a:ext cx="3383041" cy="2284008"/>
            <a:chOff x="2823317" y="1761649"/>
            <a:chExt cx="2537281" cy="1713006"/>
          </a:xfrm>
        </p:grpSpPr>
        <p:sp>
          <p:nvSpPr>
            <p:cNvPr id="797" name="Isosceles Triangle 8"/>
            <p:cNvSpPr/>
            <p:nvPr/>
          </p:nvSpPr>
          <p:spPr>
            <a:xfrm>
              <a:off x="2823317" y="1761649"/>
              <a:ext cx="2537281" cy="1713006"/>
            </a:xfrm>
            <a:custGeom>
              <a:avLst/>
              <a:gdLst>
                <a:gd name="connsiteX0" fmla="*/ 0 w 2153548"/>
                <a:gd name="connsiteY0" fmla="*/ 1726875 h 1726875"/>
                <a:gd name="connsiteX1" fmla="*/ 1076774 w 2153548"/>
                <a:gd name="connsiteY1" fmla="*/ 0 h 1726875"/>
                <a:gd name="connsiteX2" fmla="*/ 2153548 w 2153548"/>
                <a:gd name="connsiteY2" fmla="*/ 1726875 h 1726875"/>
                <a:gd name="connsiteX3" fmla="*/ 0 w 2153548"/>
                <a:gd name="connsiteY3" fmla="*/ 1726875 h 1726875"/>
                <a:gd name="connsiteX0" fmla="*/ 0 w 2754050"/>
                <a:gd name="connsiteY0" fmla="*/ 1726875 h 1726875"/>
                <a:gd name="connsiteX1" fmla="*/ 1076774 w 2754050"/>
                <a:gd name="connsiteY1" fmla="*/ 0 h 1726875"/>
                <a:gd name="connsiteX2" fmla="*/ 2754050 w 2754050"/>
                <a:gd name="connsiteY2" fmla="*/ 1460744 h 1726875"/>
                <a:gd name="connsiteX3" fmla="*/ 0 w 2754050"/>
                <a:gd name="connsiteY3" fmla="*/ 1726875 h 1726875"/>
                <a:gd name="connsiteX0" fmla="*/ 0 w 2754050"/>
                <a:gd name="connsiteY0" fmla="*/ 1928127 h 1928127"/>
                <a:gd name="connsiteX1" fmla="*/ 935856 w 2754050"/>
                <a:gd name="connsiteY1" fmla="*/ 0 h 1928127"/>
                <a:gd name="connsiteX2" fmla="*/ 2754050 w 2754050"/>
                <a:gd name="connsiteY2" fmla="*/ 1661996 h 1928127"/>
                <a:gd name="connsiteX3" fmla="*/ 0 w 2754050"/>
                <a:gd name="connsiteY3" fmla="*/ 1928127 h 1928127"/>
                <a:gd name="connsiteX0" fmla="*/ 0 w 2754050"/>
                <a:gd name="connsiteY0" fmla="*/ 1928127 h 1928127"/>
                <a:gd name="connsiteX1" fmla="*/ 935856 w 2754050"/>
                <a:gd name="connsiteY1" fmla="*/ 0 h 1928127"/>
                <a:gd name="connsiteX2" fmla="*/ 2754050 w 2754050"/>
                <a:gd name="connsiteY2" fmla="*/ 1661996 h 1928127"/>
                <a:gd name="connsiteX3" fmla="*/ 0 w 2754050"/>
                <a:gd name="connsiteY3" fmla="*/ 1928127 h 1928127"/>
                <a:gd name="connsiteX0" fmla="*/ 0 w 2754050"/>
                <a:gd name="connsiteY0" fmla="*/ 2106702 h 2106702"/>
                <a:gd name="connsiteX1" fmla="*/ 885918 w 2754050"/>
                <a:gd name="connsiteY1" fmla="*/ 0 h 2106702"/>
                <a:gd name="connsiteX2" fmla="*/ 2754050 w 2754050"/>
                <a:gd name="connsiteY2" fmla="*/ 1840571 h 2106702"/>
                <a:gd name="connsiteX3" fmla="*/ 0 w 2754050"/>
                <a:gd name="connsiteY3" fmla="*/ 2106702 h 2106702"/>
                <a:gd name="connsiteX0" fmla="*/ 0 w 2754050"/>
                <a:gd name="connsiteY0" fmla="*/ 2106702 h 2106702"/>
                <a:gd name="connsiteX1" fmla="*/ 885918 w 2754050"/>
                <a:gd name="connsiteY1" fmla="*/ 0 h 2106702"/>
                <a:gd name="connsiteX2" fmla="*/ 2754050 w 2754050"/>
                <a:gd name="connsiteY2" fmla="*/ 1840571 h 2106702"/>
                <a:gd name="connsiteX3" fmla="*/ 0 w 2754050"/>
                <a:gd name="connsiteY3" fmla="*/ 2106702 h 2106702"/>
                <a:gd name="connsiteX0" fmla="*/ 0 w 2729081"/>
                <a:gd name="connsiteY0" fmla="*/ 2031513 h 2031513"/>
                <a:gd name="connsiteX1" fmla="*/ 860949 w 2729081"/>
                <a:gd name="connsiteY1" fmla="*/ 0 h 2031513"/>
                <a:gd name="connsiteX2" fmla="*/ 2729081 w 2729081"/>
                <a:gd name="connsiteY2" fmla="*/ 1840571 h 2031513"/>
                <a:gd name="connsiteX3" fmla="*/ 0 w 2729081"/>
                <a:gd name="connsiteY3" fmla="*/ 2031513 h 2031513"/>
                <a:gd name="connsiteX0" fmla="*/ 0 w 2729081"/>
                <a:gd name="connsiteY0" fmla="*/ 2031513 h 2031513"/>
                <a:gd name="connsiteX1" fmla="*/ 860949 w 2729081"/>
                <a:gd name="connsiteY1" fmla="*/ 0 h 2031513"/>
                <a:gd name="connsiteX2" fmla="*/ 2729081 w 2729081"/>
                <a:gd name="connsiteY2" fmla="*/ 1840571 h 2031513"/>
                <a:gd name="connsiteX3" fmla="*/ 0 w 2729081"/>
                <a:gd name="connsiteY3" fmla="*/ 2031513 h 2031513"/>
                <a:gd name="connsiteX0" fmla="*/ 0 w 2787341"/>
                <a:gd name="connsiteY0" fmla="*/ 2031513 h 2031513"/>
                <a:gd name="connsiteX1" fmla="*/ 860949 w 2787341"/>
                <a:gd name="connsiteY1" fmla="*/ 0 h 2031513"/>
                <a:gd name="connsiteX2" fmla="*/ 2787341 w 2787341"/>
                <a:gd name="connsiteY2" fmla="*/ 1915760 h 2031513"/>
                <a:gd name="connsiteX3" fmla="*/ 0 w 2787341"/>
                <a:gd name="connsiteY3" fmla="*/ 2031513 h 2031513"/>
                <a:gd name="connsiteX0" fmla="*/ 0 w 2787341"/>
                <a:gd name="connsiteY0" fmla="*/ 2031513 h 2031513"/>
                <a:gd name="connsiteX1" fmla="*/ 860949 w 2787341"/>
                <a:gd name="connsiteY1" fmla="*/ 0 h 2031513"/>
                <a:gd name="connsiteX2" fmla="*/ 2787341 w 2787341"/>
                <a:gd name="connsiteY2" fmla="*/ 1915760 h 2031513"/>
                <a:gd name="connsiteX3" fmla="*/ 0 w 2787341"/>
                <a:gd name="connsiteY3" fmla="*/ 2031513 h 2031513"/>
                <a:gd name="connsiteX0" fmla="*/ 0 w 2795663"/>
                <a:gd name="connsiteY0" fmla="*/ 2031513 h 2031513"/>
                <a:gd name="connsiteX1" fmla="*/ 860949 w 2795663"/>
                <a:gd name="connsiteY1" fmla="*/ 0 h 2031513"/>
                <a:gd name="connsiteX2" fmla="*/ 2795663 w 2795663"/>
                <a:gd name="connsiteY2" fmla="*/ 1981550 h 2031513"/>
                <a:gd name="connsiteX3" fmla="*/ 0 w 2795663"/>
                <a:gd name="connsiteY3" fmla="*/ 2031513 h 2031513"/>
                <a:gd name="connsiteX0" fmla="*/ 0 w 2795663"/>
                <a:gd name="connsiteY0" fmla="*/ 2031513 h 2031513"/>
                <a:gd name="connsiteX1" fmla="*/ 860949 w 2795663"/>
                <a:gd name="connsiteY1" fmla="*/ 0 h 2031513"/>
                <a:gd name="connsiteX2" fmla="*/ 2795663 w 2795663"/>
                <a:gd name="connsiteY2" fmla="*/ 1981550 h 2031513"/>
                <a:gd name="connsiteX3" fmla="*/ 0 w 2795663"/>
                <a:gd name="connsiteY3" fmla="*/ 2031513 h 2031513"/>
                <a:gd name="connsiteX0" fmla="*/ 0 w 2795663"/>
                <a:gd name="connsiteY0" fmla="*/ 2115501 h 2115501"/>
                <a:gd name="connsiteX1" fmla="*/ 783573 w 2795663"/>
                <a:gd name="connsiteY1" fmla="*/ 0 h 2115501"/>
                <a:gd name="connsiteX2" fmla="*/ 2795663 w 2795663"/>
                <a:gd name="connsiteY2" fmla="*/ 2065538 h 2115501"/>
                <a:gd name="connsiteX3" fmla="*/ 0 w 2795663"/>
                <a:gd name="connsiteY3" fmla="*/ 2115501 h 2115501"/>
                <a:gd name="connsiteX0" fmla="*/ 0 w 2795663"/>
                <a:gd name="connsiteY0" fmla="*/ 2136201 h 2136201"/>
                <a:gd name="connsiteX1" fmla="*/ 744209 w 2795663"/>
                <a:gd name="connsiteY1" fmla="*/ 0 h 2136201"/>
                <a:gd name="connsiteX2" fmla="*/ 2795663 w 2795663"/>
                <a:gd name="connsiteY2" fmla="*/ 2086238 h 2136201"/>
                <a:gd name="connsiteX3" fmla="*/ 0 w 2795663"/>
                <a:gd name="connsiteY3" fmla="*/ 2136201 h 2136201"/>
                <a:gd name="connsiteX0" fmla="*/ 0 w 2784416"/>
                <a:gd name="connsiteY0" fmla="*/ 2136201 h 2169036"/>
                <a:gd name="connsiteX1" fmla="*/ 744209 w 2784416"/>
                <a:gd name="connsiteY1" fmla="*/ 0 h 2169036"/>
                <a:gd name="connsiteX2" fmla="*/ 2784416 w 2784416"/>
                <a:gd name="connsiteY2" fmla="*/ 2169036 h 2169036"/>
                <a:gd name="connsiteX3" fmla="*/ 0 w 2784416"/>
                <a:gd name="connsiteY3" fmla="*/ 2136201 h 2169036"/>
                <a:gd name="connsiteX0" fmla="*/ 0 w 2655080"/>
                <a:gd name="connsiteY0" fmla="*/ 2136201 h 2196635"/>
                <a:gd name="connsiteX1" fmla="*/ 744209 w 2655080"/>
                <a:gd name="connsiteY1" fmla="*/ 0 h 2196635"/>
                <a:gd name="connsiteX2" fmla="*/ 2655080 w 2655080"/>
                <a:gd name="connsiteY2" fmla="*/ 2196635 h 2196635"/>
                <a:gd name="connsiteX3" fmla="*/ 0 w 2655080"/>
                <a:gd name="connsiteY3" fmla="*/ 2136201 h 2196635"/>
                <a:gd name="connsiteX0" fmla="*/ 0 w 2582472"/>
                <a:gd name="connsiteY0" fmla="*/ 2126302 h 2196635"/>
                <a:gd name="connsiteX1" fmla="*/ 671601 w 2582472"/>
                <a:gd name="connsiteY1" fmla="*/ 0 h 2196635"/>
                <a:gd name="connsiteX2" fmla="*/ 2582472 w 2582472"/>
                <a:gd name="connsiteY2" fmla="*/ 2196635 h 2196635"/>
                <a:gd name="connsiteX3" fmla="*/ 0 w 2582472"/>
                <a:gd name="connsiteY3" fmla="*/ 2126302 h 2196635"/>
                <a:gd name="connsiteX0" fmla="*/ 0 w 2582472"/>
                <a:gd name="connsiteY0" fmla="*/ 2126302 h 2196635"/>
                <a:gd name="connsiteX1" fmla="*/ 671601 w 2582472"/>
                <a:gd name="connsiteY1" fmla="*/ 0 h 2196635"/>
                <a:gd name="connsiteX2" fmla="*/ 2582472 w 2582472"/>
                <a:gd name="connsiteY2" fmla="*/ 2196635 h 2196635"/>
                <a:gd name="connsiteX3" fmla="*/ 0 w 2582472"/>
                <a:gd name="connsiteY3" fmla="*/ 2126302 h 2196635"/>
                <a:gd name="connsiteX0" fmla="*/ 0 w 2582472"/>
                <a:gd name="connsiteY0" fmla="*/ 2126302 h 2196635"/>
                <a:gd name="connsiteX1" fmla="*/ 671601 w 2582472"/>
                <a:gd name="connsiteY1" fmla="*/ 0 h 2196635"/>
                <a:gd name="connsiteX2" fmla="*/ 2582472 w 2582472"/>
                <a:gd name="connsiteY2" fmla="*/ 2196635 h 2196635"/>
                <a:gd name="connsiteX3" fmla="*/ 0 w 2582472"/>
                <a:gd name="connsiteY3" fmla="*/ 2126302 h 2196635"/>
                <a:gd name="connsiteX0" fmla="*/ 0 w 2582472"/>
                <a:gd name="connsiteY0" fmla="*/ 2126302 h 2196635"/>
                <a:gd name="connsiteX1" fmla="*/ 671601 w 2582472"/>
                <a:gd name="connsiteY1" fmla="*/ 0 h 2196635"/>
                <a:gd name="connsiteX2" fmla="*/ 2582472 w 2582472"/>
                <a:gd name="connsiteY2" fmla="*/ 2196635 h 2196635"/>
                <a:gd name="connsiteX3" fmla="*/ 0 w 2582472"/>
                <a:gd name="connsiteY3" fmla="*/ 2126302 h 2196635"/>
                <a:gd name="connsiteX0" fmla="*/ 0 w 2582472"/>
                <a:gd name="connsiteY0" fmla="*/ 2126302 h 2196635"/>
                <a:gd name="connsiteX1" fmla="*/ 671601 w 2582472"/>
                <a:gd name="connsiteY1" fmla="*/ 0 h 2196635"/>
                <a:gd name="connsiteX2" fmla="*/ 2582472 w 2582472"/>
                <a:gd name="connsiteY2" fmla="*/ 2196635 h 2196635"/>
                <a:gd name="connsiteX3" fmla="*/ 0 w 2582472"/>
                <a:gd name="connsiteY3" fmla="*/ 2126302 h 2196635"/>
                <a:gd name="connsiteX0" fmla="*/ 0 w 2582472"/>
                <a:gd name="connsiteY0" fmla="*/ 2126302 h 2196635"/>
                <a:gd name="connsiteX1" fmla="*/ 671601 w 2582472"/>
                <a:gd name="connsiteY1" fmla="*/ 0 h 2196635"/>
                <a:gd name="connsiteX2" fmla="*/ 2582472 w 2582472"/>
                <a:gd name="connsiteY2" fmla="*/ 2196635 h 2196635"/>
                <a:gd name="connsiteX3" fmla="*/ 0 w 2582472"/>
                <a:gd name="connsiteY3" fmla="*/ 2126302 h 2196635"/>
              </a:gdLst>
              <a:ahLst/>
              <a:cxnLst>
                <a:cxn ang="0">
                  <a:pos x="connsiteX0" y="connsiteY0"/>
                </a:cxn>
                <a:cxn ang="0">
                  <a:pos x="connsiteX1" y="connsiteY1"/>
                </a:cxn>
                <a:cxn ang="0">
                  <a:pos x="connsiteX2" y="connsiteY2"/>
                </a:cxn>
                <a:cxn ang="0">
                  <a:pos x="connsiteX3" y="connsiteY3"/>
                </a:cxn>
              </a:cxnLst>
              <a:rect l="l" t="t" r="r" b="b"/>
              <a:pathLst>
                <a:path w="2582472" h="2196635">
                  <a:moveTo>
                    <a:pt x="0" y="2126302"/>
                  </a:moveTo>
                  <a:cubicBezTo>
                    <a:pt x="377769" y="1520189"/>
                    <a:pt x="564421" y="757490"/>
                    <a:pt x="671601" y="0"/>
                  </a:cubicBezTo>
                  <a:lnTo>
                    <a:pt x="2582472" y="2196635"/>
                  </a:lnTo>
                  <a:cubicBezTo>
                    <a:pt x="1203055" y="2070994"/>
                    <a:pt x="1078364" y="2033274"/>
                    <a:pt x="0" y="2126302"/>
                  </a:cubicBezTo>
                  <a:close/>
                </a:path>
              </a:pathLst>
            </a:custGeom>
            <a:gradFill>
              <a:gsLst>
                <a:gs pos="0">
                  <a:srgbClr val="00BCEB">
                    <a:alpha val="50000"/>
                  </a:srgbClr>
                </a:gs>
                <a:gs pos="54000">
                  <a:srgbClr val="00BCEB">
                    <a:alpha val="0"/>
                  </a:srgbClr>
                </a:gs>
              </a:gsLst>
              <a:lin ang="19200000" scaled="0"/>
            </a:gradFill>
            <a:ln w="25400" cap="flat" cmpd="sng" algn="ctr">
              <a:noFill/>
              <a:prstDash val="solid"/>
            </a:ln>
            <a:effectLst/>
          </p:spPr>
          <p:txBody>
            <a:bodyPr rtlCol="0" anchor="ct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pic>
          <p:nvPicPr>
            <p:cNvPr id="798" name="Picture 79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6832" y="2552785"/>
              <a:ext cx="254626" cy="254626"/>
            </a:xfrm>
            <a:prstGeom prst="rect">
              <a:avLst/>
            </a:prstGeom>
          </p:spPr>
        </p:pic>
        <p:grpSp>
          <p:nvGrpSpPr>
            <p:cNvPr id="799" name="Group 798"/>
            <p:cNvGrpSpPr/>
            <p:nvPr/>
          </p:nvGrpSpPr>
          <p:grpSpPr>
            <a:xfrm>
              <a:off x="3713571" y="2875296"/>
              <a:ext cx="288133" cy="288133"/>
              <a:chOff x="4349750" y="1249362"/>
              <a:chExt cx="533401" cy="533401"/>
            </a:xfrm>
            <a:solidFill>
              <a:srgbClr val="FFFFFF"/>
            </a:solidFill>
            <a:effectLst/>
          </p:grpSpPr>
          <p:sp>
            <p:nvSpPr>
              <p:cNvPr id="801" name="Freeform 122"/>
              <p:cNvSpPr>
                <a:spLocks noEditPoints="1"/>
              </p:cNvSpPr>
              <p:nvPr/>
            </p:nvSpPr>
            <p:spPr bwMode="auto">
              <a:xfrm>
                <a:off x="4522788" y="1566862"/>
                <a:ext cx="190500" cy="44450"/>
              </a:xfrm>
              <a:custGeom>
                <a:avLst/>
                <a:gdLst>
                  <a:gd name="T0" fmla="*/ 241 w 241"/>
                  <a:gd name="T1" fmla="*/ 19 h 55"/>
                  <a:gd name="T2" fmla="*/ 241 w 241"/>
                  <a:gd name="T3" fmla="*/ 19 h 55"/>
                  <a:gd name="T4" fmla="*/ 239 w 241"/>
                  <a:gd name="T5" fmla="*/ 12 h 55"/>
                  <a:gd name="T6" fmla="*/ 235 w 241"/>
                  <a:gd name="T7" fmla="*/ 6 h 55"/>
                  <a:gd name="T8" fmla="*/ 229 w 241"/>
                  <a:gd name="T9" fmla="*/ 1 h 55"/>
                  <a:gd name="T10" fmla="*/ 221 w 241"/>
                  <a:gd name="T11" fmla="*/ 0 h 55"/>
                  <a:gd name="T12" fmla="*/ 19 w 241"/>
                  <a:gd name="T13" fmla="*/ 0 h 55"/>
                  <a:gd name="T14" fmla="*/ 19 w 241"/>
                  <a:gd name="T15" fmla="*/ 0 h 55"/>
                  <a:gd name="T16" fmla="*/ 12 w 241"/>
                  <a:gd name="T17" fmla="*/ 1 h 55"/>
                  <a:gd name="T18" fmla="*/ 5 w 241"/>
                  <a:gd name="T19" fmla="*/ 6 h 55"/>
                  <a:gd name="T20" fmla="*/ 1 w 241"/>
                  <a:gd name="T21" fmla="*/ 12 h 55"/>
                  <a:gd name="T22" fmla="*/ 0 w 241"/>
                  <a:gd name="T23" fmla="*/ 19 h 55"/>
                  <a:gd name="T24" fmla="*/ 0 w 241"/>
                  <a:gd name="T25" fmla="*/ 35 h 55"/>
                  <a:gd name="T26" fmla="*/ 0 w 241"/>
                  <a:gd name="T27" fmla="*/ 35 h 55"/>
                  <a:gd name="T28" fmla="*/ 1 w 241"/>
                  <a:gd name="T29" fmla="*/ 43 h 55"/>
                  <a:gd name="T30" fmla="*/ 5 w 241"/>
                  <a:gd name="T31" fmla="*/ 49 h 55"/>
                  <a:gd name="T32" fmla="*/ 12 w 241"/>
                  <a:gd name="T33" fmla="*/ 54 h 55"/>
                  <a:gd name="T34" fmla="*/ 19 w 241"/>
                  <a:gd name="T35" fmla="*/ 55 h 55"/>
                  <a:gd name="T36" fmla="*/ 221 w 241"/>
                  <a:gd name="T37" fmla="*/ 55 h 55"/>
                  <a:gd name="T38" fmla="*/ 221 w 241"/>
                  <a:gd name="T39" fmla="*/ 55 h 55"/>
                  <a:gd name="T40" fmla="*/ 229 w 241"/>
                  <a:gd name="T41" fmla="*/ 54 h 55"/>
                  <a:gd name="T42" fmla="*/ 235 w 241"/>
                  <a:gd name="T43" fmla="*/ 49 h 55"/>
                  <a:gd name="T44" fmla="*/ 239 w 241"/>
                  <a:gd name="T45" fmla="*/ 43 h 55"/>
                  <a:gd name="T46" fmla="*/ 241 w 241"/>
                  <a:gd name="T47" fmla="*/ 35 h 55"/>
                  <a:gd name="T48" fmla="*/ 241 w 241"/>
                  <a:gd name="T49" fmla="*/ 19 h 55"/>
                  <a:gd name="T50" fmla="*/ 213 w 241"/>
                  <a:gd name="T51" fmla="*/ 38 h 55"/>
                  <a:gd name="T52" fmla="*/ 119 w 241"/>
                  <a:gd name="T53" fmla="*/ 38 h 55"/>
                  <a:gd name="T54" fmla="*/ 119 w 241"/>
                  <a:gd name="T55" fmla="*/ 38 h 55"/>
                  <a:gd name="T56" fmla="*/ 115 w 241"/>
                  <a:gd name="T57" fmla="*/ 37 h 55"/>
                  <a:gd name="T58" fmla="*/ 111 w 241"/>
                  <a:gd name="T59" fmla="*/ 35 h 55"/>
                  <a:gd name="T60" fmla="*/ 109 w 241"/>
                  <a:gd name="T61" fmla="*/ 31 h 55"/>
                  <a:gd name="T62" fmla="*/ 108 w 241"/>
                  <a:gd name="T63" fmla="*/ 27 h 55"/>
                  <a:gd name="T64" fmla="*/ 108 w 241"/>
                  <a:gd name="T65" fmla="*/ 27 h 55"/>
                  <a:gd name="T66" fmla="*/ 109 w 241"/>
                  <a:gd name="T67" fmla="*/ 23 h 55"/>
                  <a:gd name="T68" fmla="*/ 111 w 241"/>
                  <a:gd name="T69" fmla="*/ 20 h 55"/>
                  <a:gd name="T70" fmla="*/ 115 w 241"/>
                  <a:gd name="T71" fmla="*/ 18 h 55"/>
                  <a:gd name="T72" fmla="*/ 119 w 241"/>
                  <a:gd name="T73" fmla="*/ 18 h 55"/>
                  <a:gd name="T74" fmla="*/ 213 w 241"/>
                  <a:gd name="T75" fmla="*/ 18 h 55"/>
                  <a:gd name="T76" fmla="*/ 213 w 241"/>
                  <a:gd name="T77" fmla="*/ 18 h 55"/>
                  <a:gd name="T78" fmla="*/ 217 w 241"/>
                  <a:gd name="T79" fmla="*/ 18 h 55"/>
                  <a:gd name="T80" fmla="*/ 220 w 241"/>
                  <a:gd name="T81" fmla="*/ 20 h 55"/>
                  <a:gd name="T82" fmla="*/ 223 w 241"/>
                  <a:gd name="T83" fmla="*/ 23 h 55"/>
                  <a:gd name="T84" fmla="*/ 223 w 241"/>
                  <a:gd name="T85" fmla="*/ 27 h 55"/>
                  <a:gd name="T86" fmla="*/ 223 w 241"/>
                  <a:gd name="T87" fmla="*/ 27 h 55"/>
                  <a:gd name="T88" fmla="*/ 223 w 241"/>
                  <a:gd name="T89" fmla="*/ 31 h 55"/>
                  <a:gd name="T90" fmla="*/ 220 w 241"/>
                  <a:gd name="T91" fmla="*/ 35 h 55"/>
                  <a:gd name="T92" fmla="*/ 217 w 241"/>
                  <a:gd name="T93" fmla="*/ 37 h 55"/>
                  <a:gd name="T94" fmla="*/ 213 w 241"/>
                  <a:gd name="T95" fmla="*/ 38 h 55"/>
                  <a:gd name="T96" fmla="*/ 213 w 241"/>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55">
                    <a:moveTo>
                      <a:pt x="241" y="19"/>
                    </a:moveTo>
                    <a:lnTo>
                      <a:pt x="241" y="19"/>
                    </a:lnTo>
                    <a:lnTo>
                      <a:pt x="239" y="12"/>
                    </a:lnTo>
                    <a:lnTo>
                      <a:pt x="235" y="6"/>
                    </a:lnTo>
                    <a:lnTo>
                      <a:pt x="229" y="1"/>
                    </a:lnTo>
                    <a:lnTo>
                      <a:pt x="221" y="0"/>
                    </a:lnTo>
                    <a:lnTo>
                      <a:pt x="19" y="0"/>
                    </a:lnTo>
                    <a:lnTo>
                      <a:pt x="19" y="0"/>
                    </a:lnTo>
                    <a:lnTo>
                      <a:pt x="12" y="1"/>
                    </a:lnTo>
                    <a:lnTo>
                      <a:pt x="5" y="6"/>
                    </a:lnTo>
                    <a:lnTo>
                      <a:pt x="1" y="12"/>
                    </a:lnTo>
                    <a:lnTo>
                      <a:pt x="0" y="19"/>
                    </a:lnTo>
                    <a:lnTo>
                      <a:pt x="0" y="35"/>
                    </a:lnTo>
                    <a:lnTo>
                      <a:pt x="0" y="35"/>
                    </a:lnTo>
                    <a:lnTo>
                      <a:pt x="1" y="43"/>
                    </a:lnTo>
                    <a:lnTo>
                      <a:pt x="5" y="49"/>
                    </a:lnTo>
                    <a:lnTo>
                      <a:pt x="12" y="54"/>
                    </a:lnTo>
                    <a:lnTo>
                      <a:pt x="19" y="55"/>
                    </a:lnTo>
                    <a:lnTo>
                      <a:pt x="221" y="55"/>
                    </a:lnTo>
                    <a:lnTo>
                      <a:pt x="221" y="55"/>
                    </a:lnTo>
                    <a:lnTo>
                      <a:pt x="229" y="54"/>
                    </a:lnTo>
                    <a:lnTo>
                      <a:pt x="235" y="49"/>
                    </a:lnTo>
                    <a:lnTo>
                      <a:pt x="239" y="43"/>
                    </a:lnTo>
                    <a:lnTo>
                      <a:pt x="241" y="35"/>
                    </a:lnTo>
                    <a:lnTo>
                      <a:pt x="241" y="19"/>
                    </a:lnTo>
                    <a:close/>
                    <a:moveTo>
                      <a:pt x="213" y="38"/>
                    </a:moveTo>
                    <a:lnTo>
                      <a:pt x="119" y="38"/>
                    </a:lnTo>
                    <a:lnTo>
                      <a:pt x="119" y="38"/>
                    </a:lnTo>
                    <a:lnTo>
                      <a:pt x="115" y="37"/>
                    </a:lnTo>
                    <a:lnTo>
                      <a:pt x="111" y="35"/>
                    </a:lnTo>
                    <a:lnTo>
                      <a:pt x="109" y="31"/>
                    </a:lnTo>
                    <a:lnTo>
                      <a:pt x="108" y="27"/>
                    </a:lnTo>
                    <a:lnTo>
                      <a:pt x="108" y="27"/>
                    </a:lnTo>
                    <a:lnTo>
                      <a:pt x="109" y="23"/>
                    </a:lnTo>
                    <a:lnTo>
                      <a:pt x="111" y="20"/>
                    </a:lnTo>
                    <a:lnTo>
                      <a:pt x="115" y="18"/>
                    </a:lnTo>
                    <a:lnTo>
                      <a:pt x="119" y="18"/>
                    </a:lnTo>
                    <a:lnTo>
                      <a:pt x="213" y="18"/>
                    </a:lnTo>
                    <a:lnTo>
                      <a:pt x="213" y="18"/>
                    </a:lnTo>
                    <a:lnTo>
                      <a:pt x="217" y="18"/>
                    </a:lnTo>
                    <a:lnTo>
                      <a:pt x="220" y="20"/>
                    </a:lnTo>
                    <a:lnTo>
                      <a:pt x="223" y="23"/>
                    </a:lnTo>
                    <a:lnTo>
                      <a:pt x="223" y="27"/>
                    </a:lnTo>
                    <a:lnTo>
                      <a:pt x="223" y="27"/>
                    </a:lnTo>
                    <a:lnTo>
                      <a:pt x="223" y="31"/>
                    </a:lnTo>
                    <a:lnTo>
                      <a:pt x="220" y="35"/>
                    </a:lnTo>
                    <a:lnTo>
                      <a:pt x="217" y="37"/>
                    </a:lnTo>
                    <a:lnTo>
                      <a:pt x="213" y="38"/>
                    </a:lnTo>
                    <a:lnTo>
                      <a:pt x="213"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2" name="Freeform 123"/>
              <p:cNvSpPr>
                <a:spLocks noEditPoints="1"/>
              </p:cNvSpPr>
              <p:nvPr/>
            </p:nvSpPr>
            <p:spPr bwMode="auto">
              <a:xfrm>
                <a:off x="4522788" y="1419225"/>
                <a:ext cx="190500" cy="134938"/>
              </a:xfrm>
              <a:custGeom>
                <a:avLst/>
                <a:gdLst>
                  <a:gd name="T0" fmla="*/ 210 w 240"/>
                  <a:gd name="T1" fmla="*/ 170 h 170"/>
                  <a:gd name="T2" fmla="*/ 217 w 240"/>
                  <a:gd name="T3" fmla="*/ 170 h 170"/>
                  <a:gd name="T4" fmla="*/ 228 w 240"/>
                  <a:gd name="T5" fmla="*/ 165 h 170"/>
                  <a:gd name="T6" fmla="*/ 235 w 240"/>
                  <a:gd name="T7" fmla="*/ 156 h 170"/>
                  <a:gd name="T8" fmla="*/ 240 w 240"/>
                  <a:gd name="T9" fmla="*/ 147 h 170"/>
                  <a:gd name="T10" fmla="*/ 240 w 240"/>
                  <a:gd name="T11" fmla="*/ 30 h 170"/>
                  <a:gd name="T12" fmla="*/ 240 w 240"/>
                  <a:gd name="T13" fmla="*/ 23 h 170"/>
                  <a:gd name="T14" fmla="*/ 235 w 240"/>
                  <a:gd name="T15" fmla="*/ 14 h 170"/>
                  <a:gd name="T16" fmla="*/ 228 w 240"/>
                  <a:gd name="T17" fmla="*/ 5 h 170"/>
                  <a:gd name="T18" fmla="*/ 217 w 240"/>
                  <a:gd name="T19" fmla="*/ 0 h 170"/>
                  <a:gd name="T20" fmla="*/ 30 w 240"/>
                  <a:gd name="T21" fmla="*/ 0 h 170"/>
                  <a:gd name="T22" fmla="*/ 24 w 240"/>
                  <a:gd name="T23" fmla="*/ 0 h 170"/>
                  <a:gd name="T24" fmla="*/ 14 w 240"/>
                  <a:gd name="T25" fmla="*/ 5 h 170"/>
                  <a:gd name="T26" fmla="*/ 5 w 240"/>
                  <a:gd name="T27" fmla="*/ 14 h 170"/>
                  <a:gd name="T28" fmla="*/ 0 w 240"/>
                  <a:gd name="T29" fmla="*/ 23 h 170"/>
                  <a:gd name="T30" fmla="*/ 0 w 240"/>
                  <a:gd name="T31" fmla="*/ 140 h 170"/>
                  <a:gd name="T32" fmla="*/ 0 w 240"/>
                  <a:gd name="T33" fmla="*/ 147 h 170"/>
                  <a:gd name="T34" fmla="*/ 5 w 240"/>
                  <a:gd name="T35" fmla="*/ 156 h 170"/>
                  <a:gd name="T36" fmla="*/ 14 w 240"/>
                  <a:gd name="T37" fmla="*/ 165 h 170"/>
                  <a:gd name="T38" fmla="*/ 24 w 240"/>
                  <a:gd name="T39" fmla="*/ 170 h 170"/>
                  <a:gd name="T40" fmla="*/ 30 w 240"/>
                  <a:gd name="T41" fmla="*/ 170 h 170"/>
                  <a:gd name="T42" fmla="*/ 20 w 240"/>
                  <a:gd name="T43" fmla="*/ 30 h 170"/>
                  <a:gd name="T44" fmla="*/ 23 w 240"/>
                  <a:gd name="T45" fmla="*/ 23 h 170"/>
                  <a:gd name="T46" fmla="*/ 30 w 240"/>
                  <a:gd name="T47" fmla="*/ 20 h 170"/>
                  <a:gd name="T48" fmla="*/ 210 w 240"/>
                  <a:gd name="T49" fmla="*/ 20 h 170"/>
                  <a:gd name="T50" fmla="*/ 217 w 240"/>
                  <a:gd name="T51" fmla="*/ 23 h 170"/>
                  <a:gd name="T52" fmla="*/ 220 w 240"/>
                  <a:gd name="T53" fmla="*/ 30 h 170"/>
                  <a:gd name="T54" fmla="*/ 220 w 240"/>
                  <a:gd name="T55" fmla="*/ 140 h 170"/>
                  <a:gd name="T56" fmla="*/ 217 w 240"/>
                  <a:gd name="T57" fmla="*/ 147 h 170"/>
                  <a:gd name="T58" fmla="*/ 210 w 240"/>
                  <a:gd name="T59" fmla="*/ 150 h 170"/>
                  <a:gd name="T60" fmla="*/ 30 w 240"/>
                  <a:gd name="T61" fmla="*/ 150 h 170"/>
                  <a:gd name="T62" fmla="*/ 23 w 240"/>
                  <a:gd name="T63" fmla="*/ 147 h 170"/>
                  <a:gd name="T64" fmla="*/ 20 w 240"/>
                  <a:gd name="T65" fmla="*/ 14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170">
                    <a:moveTo>
                      <a:pt x="30" y="170"/>
                    </a:moveTo>
                    <a:lnTo>
                      <a:pt x="210" y="170"/>
                    </a:lnTo>
                    <a:lnTo>
                      <a:pt x="210" y="170"/>
                    </a:lnTo>
                    <a:lnTo>
                      <a:pt x="217" y="170"/>
                    </a:lnTo>
                    <a:lnTo>
                      <a:pt x="223" y="167"/>
                    </a:lnTo>
                    <a:lnTo>
                      <a:pt x="228" y="165"/>
                    </a:lnTo>
                    <a:lnTo>
                      <a:pt x="232" y="162"/>
                    </a:lnTo>
                    <a:lnTo>
                      <a:pt x="235" y="156"/>
                    </a:lnTo>
                    <a:lnTo>
                      <a:pt x="237" y="152"/>
                    </a:lnTo>
                    <a:lnTo>
                      <a:pt x="240" y="147"/>
                    </a:lnTo>
                    <a:lnTo>
                      <a:pt x="240" y="140"/>
                    </a:lnTo>
                    <a:lnTo>
                      <a:pt x="240" y="30"/>
                    </a:lnTo>
                    <a:lnTo>
                      <a:pt x="240" y="30"/>
                    </a:lnTo>
                    <a:lnTo>
                      <a:pt x="240" y="23"/>
                    </a:lnTo>
                    <a:lnTo>
                      <a:pt x="237" y="18"/>
                    </a:lnTo>
                    <a:lnTo>
                      <a:pt x="235" y="14"/>
                    </a:lnTo>
                    <a:lnTo>
                      <a:pt x="232" y="8"/>
                    </a:lnTo>
                    <a:lnTo>
                      <a:pt x="228" y="5"/>
                    </a:lnTo>
                    <a:lnTo>
                      <a:pt x="223" y="3"/>
                    </a:lnTo>
                    <a:lnTo>
                      <a:pt x="217" y="0"/>
                    </a:lnTo>
                    <a:lnTo>
                      <a:pt x="210" y="0"/>
                    </a:lnTo>
                    <a:lnTo>
                      <a:pt x="30" y="0"/>
                    </a:lnTo>
                    <a:lnTo>
                      <a:pt x="30" y="0"/>
                    </a:lnTo>
                    <a:lnTo>
                      <a:pt x="24" y="0"/>
                    </a:lnTo>
                    <a:lnTo>
                      <a:pt x="18" y="3"/>
                    </a:lnTo>
                    <a:lnTo>
                      <a:pt x="14" y="5"/>
                    </a:lnTo>
                    <a:lnTo>
                      <a:pt x="8" y="8"/>
                    </a:lnTo>
                    <a:lnTo>
                      <a:pt x="5" y="14"/>
                    </a:lnTo>
                    <a:lnTo>
                      <a:pt x="3" y="18"/>
                    </a:lnTo>
                    <a:lnTo>
                      <a:pt x="0" y="23"/>
                    </a:lnTo>
                    <a:lnTo>
                      <a:pt x="0" y="30"/>
                    </a:lnTo>
                    <a:lnTo>
                      <a:pt x="0" y="140"/>
                    </a:lnTo>
                    <a:lnTo>
                      <a:pt x="0" y="140"/>
                    </a:lnTo>
                    <a:lnTo>
                      <a:pt x="0" y="147"/>
                    </a:lnTo>
                    <a:lnTo>
                      <a:pt x="3" y="152"/>
                    </a:lnTo>
                    <a:lnTo>
                      <a:pt x="5" y="156"/>
                    </a:lnTo>
                    <a:lnTo>
                      <a:pt x="8" y="162"/>
                    </a:lnTo>
                    <a:lnTo>
                      <a:pt x="14" y="165"/>
                    </a:lnTo>
                    <a:lnTo>
                      <a:pt x="18" y="167"/>
                    </a:lnTo>
                    <a:lnTo>
                      <a:pt x="24" y="170"/>
                    </a:lnTo>
                    <a:lnTo>
                      <a:pt x="30" y="170"/>
                    </a:lnTo>
                    <a:lnTo>
                      <a:pt x="30" y="170"/>
                    </a:lnTo>
                    <a:close/>
                    <a:moveTo>
                      <a:pt x="20" y="30"/>
                    </a:moveTo>
                    <a:lnTo>
                      <a:pt x="20" y="30"/>
                    </a:lnTo>
                    <a:lnTo>
                      <a:pt x="22" y="26"/>
                    </a:lnTo>
                    <a:lnTo>
                      <a:pt x="23" y="23"/>
                    </a:lnTo>
                    <a:lnTo>
                      <a:pt x="26" y="22"/>
                    </a:lnTo>
                    <a:lnTo>
                      <a:pt x="30" y="20"/>
                    </a:lnTo>
                    <a:lnTo>
                      <a:pt x="210" y="20"/>
                    </a:lnTo>
                    <a:lnTo>
                      <a:pt x="210" y="20"/>
                    </a:lnTo>
                    <a:lnTo>
                      <a:pt x="214" y="22"/>
                    </a:lnTo>
                    <a:lnTo>
                      <a:pt x="217" y="23"/>
                    </a:lnTo>
                    <a:lnTo>
                      <a:pt x="219" y="26"/>
                    </a:lnTo>
                    <a:lnTo>
                      <a:pt x="220" y="30"/>
                    </a:lnTo>
                    <a:lnTo>
                      <a:pt x="220" y="140"/>
                    </a:lnTo>
                    <a:lnTo>
                      <a:pt x="220" y="140"/>
                    </a:lnTo>
                    <a:lnTo>
                      <a:pt x="219" y="144"/>
                    </a:lnTo>
                    <a:lnTo>
                      <a:pt x="217" y="147"/>
                    </a:lnTo>
                    <a:lnTo>
                      <a:pt x="214" y="148"/>
                    </a:lnTo>
                    <a:lnTo>
                      <a:pt x="210" y="150"/>
                    </a:lnTo>
                    <a:lnTo>
                      <a:pt x="30" y="150"/>
                    </a:lnTo>
                    <a:lnTo>
                      <a:pt x="30" y="150"/>
                    </a:lnTo>
                    <a:lnTo>
                      <a:pt x="26" y="148"/>
                    </a:lnTo>
                    <a:lnTo>
                      <a:pt x="23" y="147"/>
                    </a:lnTo>
                    <a:lnTo>
                      <a:pt x="22" y="144"/>
                    </a:lnTo>
                    <a:lnTo>
                      <a:pt x="20" y="140"/>
                    </a:lnTo>
                    <a:lnTo>
                      <a:pt x="2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3" name="Freeform 124"/>
              <p:cNvSpPr>
                <a:spLocks/>
              </p:cNvSpPr>
              <p:nvPr/>
            </p:nvSpPr>
            <p:spPr bwMode="auto">
              <a:xfrm>
                <a:off x="4416425" y="1314450"/>
                <a:ext cx="103188" cy="106363"/>
              </a:xfrm>
              <a:custGeom>
                <a:avLst/>
                <a:gdLst>
                  <a:gd name="T0" fmla="*/ 79 w 130"/>
                  <a:gd name="T1" fmla="*/ 100 h 135"/>
                  <a:gd name="T2" fmla="*/ 116 w 130"/>
                  <a:gd name="T3" fmla="*/ 135 h 135"/>
                  <a:gd name="T4" fmla="*/ 116 w 130"/>
                  <a:gd name="T5" fmla="*/ 135 h 135"/>
                  <a:gd name="T6" fmla="*/ 118 w 130"/>
                  <a:gd name="T7" fmla="*/ 129 h 135"/>
                  <a:gd name="T8" fmla="*/ 121 w 130"/>
                  <a:gd name="T9" fmla="*/ 124 h 135"/>
                  <a:gd name="T10" fmla="*/ 125 w 130"/>
                  <a:gd name="T11" fmla="*/ 120 h 135"/>
                  <a:gd name="T12" fmla="*/ 130 w 130"/>
                  <a:gd name="T13" fmla="*/ 117 h 135"/>
                  <a:gd name="T14" fmla="*/ 97 w 130"/>
                  <a:gd name="T15" fmla="*/ 84 h 135"/>
                  <a:gd name="T16" fmla="*/ 97 w 130"/>
                  <a:gd name="T17" fmla="*/ 84 h 135"/>
                  <a:gd name="T18" fmla="*/ 101 w 130"/>
                  <a:gd name="T19" fmla="*/ 75 h 135"/>
                  <a:gd name="T20" fmla="*/ 103 w 130"/>
                  <a:gd name="T21" fmla="*/ 66 h 135"/>
                  <a:gd name="T22" fmla="*/ 105 w 130"/>
                  <a:gd name="T23" fmla="*/ 58 h 135"/>
                  <a:gd name="T24" fmla="*/ 105 w 130"/>
                  <a:gd name="T25" fmla="*/ 48 h 135"/>
                  <a:gd name="T26" fmla="*/ 103 w 130"/>
                  <a:gd name="T27" fmla="*/ 39 h 135"/>
                  <a:gd name="T28" fmla="*/ 101 w 130"/>
                  <a:gd name="T29" fmla="*/ 31 h 135"/>
                  <a:gd name="T30" fmla="*/ 97 w 130"/>
                  <a:gd name="T31" fmla="*/ 23 h 135"/>
                  <a:gd name="T32" fmla="*/ 90 w 130"/>
                  <a:gd name="T33" fmla="*/ 16 h 135"/>
                  <a:gd name="T34" fmla="*/ 90 w 130"/>
                  <a:gd name="T35" fmla="*/ 16 h 135"/>
                  <a:gd name="T36" fmla="*/ 82 w 130"/>
                  <a:gd name="T37" fmla="*/ 9 h 135"/>
                  <a:gd name="T38" fmla="*/ 72 w 130"/>
                  <a:gd name="T39" fmla="*/ 4 h 135"/>
                  <a:gd name="T40" fmla="*/ 63 w 130"/>
                  <a:gd name="T41" fmla="*/ 1 h 135"/>
                  <a:gd name="T42" fmla="*/ 52 w 130"/>
                  <a:gd name="T43" fmla="*/ 0 h 135"/>
                  <a:gd name="T44" fmla="*/ 43 w 130"/>
                  <a:gd name="T45" fmla="*/ 1 h 135"/>
                  <a:gd name="T46" fmla="*/ 32 w 130"/>
                  <a:gd name="T47" fmla="*/ 4 h 135"/>
                  <a:gd name="T48" fmla="*/ 24 w 130"/>
                  <a:gd name="T49" fmla="*/ 9 h 135"/>
                  <a:gd name="T50" fmla="*/ 14 w 130"/>
                  <a:gd name="T51" fmla="*/ 16 h 135"/>
                  <a:gd name="T52" fmla="*/ 14 w 130"/>
                  <a:gd name="T53" fmla="*/ 16 h 135"/>
                  <a:gd name="T54" fmla="*/ 8 w 130"/>
                  <a:gd name="T55" fmla="*/ 24 h 135"/>
                  <a:gd name="T56" fmla="*/ 4 w 130"/>
                  <a:gd name="T57" fmla="*/ 34 h 135"/>
                  <a:gd name="T58" fmla="*/ 1 w 130"/>
                  <a:gd name="T59" fmla="*/ 43 h 135"/>
                  <a:gd name="T60" fmla="*/ 0 w 130"/>
                  <a:gd name="T61" fmla="*/ 54 h 135"/>
                  <a:gd name="T62" fmla="*/ 1 w 130"/>
                  <a:gd name="T63" fmla="*/ 63 h 135"/>
                  <a:gd name="T64" fmla="*/ 4 w 130"/>
                  <a:gd name="T65" fmla="*/ 74 h 135"/>
                  <a:gd name="T66" fmla="*/ 8 w 130"/>
                  <a:gd name="T67" fmla="*/ 82 h 135"/>
                  <a:gd name="T68" fmla="*/ 14 w 130"/>
                  <a:gd name="T69" fmla="*/ 92 h 135"/>
                  <a:gd name="T70" fmla="*/ 14 w 130"/>
                  <a:gd name="T71" fmla="*/ 92 h 135"/>
                  <a:gd name="T72" fmla="*/ 23 w 130"/>
                  <a:gd name="T73" fmla="*/ 97 h 135"/>
                  <a:gd name="T74" fmla="*/ 29 w 130"/>
                  <a:gd name="T75" fmla="*/ 101 h 135"/>
                  <a:gd name="T76" fmla="*/ 37 w 130"/>
                  <a:gd name="T77" fmla="*/ 105 h 135"/>
                  <a:gd name="T78" fmla="*/ 47 w 130"/>
                  <a:gd name="T79" fmla="*/ 106 h 135"/>
                  <a:gd name="T80" fmla="*/ 55 w 130"/>
                  <a:gd name="T81" fmla="*/ 106 h 135"/>
                  <a:gd name="T82" fmla="*/ 63 w 130"/>
                  <a:gd name="T83" fmla="*/ 105 h 135"/>
                  <a:gd name="T84" fmla="*/ 71 w 130"/>
                  <a:gd name="T85" fmla="*/ 102 h 135"/>
                  <a:gd name="T86" fmla="*/ 79 w 130"/>
                  <a:gd name="T87" fmla="*/ 100 h 135"/>
                  <a:gd name="T88" fmla="*/ 79 w 130"/>
                  <a:gd name="T8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35">
                    <a:moveTo>
                      <a:pt x="79" y="100"/>
                    </a:moveTo>
                    <a:lnTo>
                      <a:pt x="116" y="135"/>
                    </a:lnTo>
                    <a:lnTo>
                      <a:pt x="116" y="135"/>
                    </a:lnTo>
                    <a:lnTo>
                      <a:pt x="118" y="129"/>
                    </a:lnTo>
                    <a:lnTo>
                      <a:pt x="121" y="124"/>
                    </a:lnTo>
                    <a:lnTo>
                      <a:pt x="125" y="120"/>
                    </a:lnTo>
                    <a:lnTo>
                      <a:pt x="130" y="117"/>
                    </a:lnTo>
                    <a:lnTo>
                      <a:pt x="97" y="84"/>
                    </a:lnTo>
                    <a:lnTo>
                      <a:pt x="97" y="84"/>
                    </a:lnTo>
                    <a:lnTo>
                      <a:pt x="101" y="75"/>
                    </a:lnTo>
                    <a:lnTo>
                      <a:pt x="103" y="66"/>
                    </a:lnTo>
                    <a:lnTo>
                      <a:pt x="105" y="58"/>
                    </a:lnTo>
                    <a:lnTo>
                      <a:pt x="105" y="48"/>
                    </a:lnTo>
                    <a:lnTo>
                      <a:pt x="103" y="39"/>
                    </a:lnTo>
                    <a:lnTo>
                      <a:pt x="101" y="31"/>
                    </a:lnTo>
                    <a:lnTo>
                      <a:pt x="97" y="23"/>
                    </a:lnTo>
                    <a:lnTo>
                      <a:pt x="90" y="16"/>
                    </a:lnTo>
                    <a:lnTo>
                      <a:pt x="90" y="16"/>
                    </a:lnTo>
                    <a:lnTo>
                      <a:pt x="82" y="9"/>
                    </a:lnTo>
                    <a:lnTo>
                      <a:pt x="72" y="4"/>
                    </a:lnTo>
                    <a:lnTo>
                      <a:pt x="63" y="1"/>
                    </a:lnTo>
                    <a:lnTo>
                      <a:pt x="52" y="0"/>
                    </a:lnTo>
                    <a:lnTo>
                      <a:pt x="43" y="1"/>
                    </a:lnTo>
                    <a:lnTo>
                      <a:pt x="32" y="4"/>
                    </a:lnTo>
                    <a:lnTo>
                      <a:pt x="24" y="9"/>
                    </a:lnTo>
                    <a:lnTo>
                      <a:pt x="14" y="16"/>
                    </a:lnTo>
                    <a:lnTo>
                      <a:pt x="14" y="16"/>
                    </a:lnTo>
                    <a:lnTo>
                      <a:pt x="8" y="24"/>
                    </a:lnTo>
                    <a:lnTo>
                      <a:pt x="4" y="34"/>
                    </a:lnTo>
                    <a:lnTo>
                      <a:pt x="1" y="43"/>
                    </a:lnTo>
                    <a:lnTo>
                      <a:pt x="0" y="54"/>
                    </a:lnTo>
                    <a:lnTo>
                      <a:pt x="1" y="63"/>
                    </a:lnTo>
                    <a:lnTo>
                      <a:pt x="4" y="74"/>
                    </a:lnTo>
                    <a:lnTo>
                      <a:pt x="8" y="82"/>
                    </a:lnTo>
                    <a:lnTo>
                      <a:pt x="14" y="92"/>
                    </a:lnTo>
                    <a:lnTo>
                      <a:pt x="14" y="92"/>
                    </a:lnTo>
                    <a:lnTo>
                      <a:pt x="23" y="97"/>
                    </a:lnTo>
                    <a:lnTo>
                      <a:pt x="29" y="101"/>
                    </a:lnTo>
                    <a:lnTo>
                      <a:pt x="37" y="105"/>
                    </a:lnTo>
                    <a:lnTo>
                      <a:pt x="47" y="106"/>
                    </a:lnTo>
                    <a:lnTo>
                      <a:pt x="55" y="106"/>
                    </a:lnTo>
                    <a:lnTo>
                      <a:pt x="63" y="105"/>
                    </a:lnTo>
                    <a:lnTo>
                      <a:pt x="71" y="102"/>
                    </a:lnTo>
                    <a:lnTo>
                      <a:pt x="79" y="100"/>
                    </a:lnTo>
                    <a:lnTo>
                      <a:pt x="7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4" name="Freeform 125"/>
              <p:cNvSpPr>
                <a:spLocks/>
              </p:cNvSpPr>
              <p:nvPr/>
            </p:nvSpPr>
            <p:spPr bwMode="auto">
              <a:xfrm>
                <a:off x="4575175" y="1249362"/>
                <a:ext cx="84138" cy="155575"/>
              </a:xfrm>
              <a:custGeom>
                <a:avLst/>
                <a:gdLst>
                  <a:gd name="T0" fmla="*/ 42 w 107"/>
                  <a:gd name="T1" fmla="*/ 105 h 197"/>
                  <a:gd name="T2" fmla="*/ 42 w 107"/>
                  <a:gd name="T3" fmla="*/ 197 h 197"/>
                  <a:gd name="T4" fmla="*/ 66 w 107"/>
                  <a:gd name="T5" fmla="*/ 197 h 197"/>
                  <a:gd name="T6" fmla="*/ 66 w 107"/>
                  <a:gd name="T7" fmla="*/ 105 h 197"/>
                  <a:gd name="T8" fmla="*/ 66 w 107"/>
                  <a:gd name="T9" fmla="*/ 105 h 197"/>
                  <a:gd name="T10" fmla="*/ 74 w 107"/>
                  <a:gd name="T11" fmla="*/ 101 h 197"/>
                  <a:gd name="T12" fmla="*/ 82 w 107"/>
                  <a:gd name="T13" fmla="*/ 97 h 197"/>
                  <a:gd name="T14" fmla="*/ 89 w 107"/>
                  <a:gd name="T15" fmla="*/ 91 h 197"/>
                  <a:gd name="T16" fmla="*/ 95 w 107"/>
                  <a:gd name="T17" fmla="*/ 86 h 197"/>
                  <a:gd name="T18" fmla="*/ 100 w 107"/>
                  <a:gd name="T19" fmla="*/ 78 h 197"/>
                  <a:gd name="T20" fmla="*/ 103 w 107"/>
                  <a:gd name="T21" fmla="*/ 71 h 197"/>
                  <a:gd name="T22" fmla="*/ 105 w 107"/>
                  <a:gd name="T23" fmla="*/ 62 h 197"/>
                  <a:gd name="T24" fmla="*/ 107 w 107"/>
                  <a:gd name="T25" fmla="*/ 52 h 197"/>
                  <a:gd name="T26" fmla="*/ 107 w 107"/>
                  <a:gd name="T27" fmla="*/ 52 h 197"/>
                  <a:gd name="T28" fmla="*/ 105 w 107"/>
                  <a:gd name="T29" fmla="*/ 41 h 197"/>
                  <a:gd name="T30" fmla="*/ 103 w 107"/>
                  <a:gd name="T31" fmla="*/ 32 h 197"/>
                  <a:gd name="T32" fmla="*/ 97 w 107"/>
                  <a:gd name="T33" fmla="*/ 23 h 197"/>
                  <a:gd name="T34" fmla="*/ 91 w 107"/>
                  <a:gd name="T35" fmla="*/ 16 h 197"/>
                  <a:gd name="T36" fmla="*/ 82 w 107"/>
                  <a:gd name="T37" fmla="*/ 9 h 197"/>
                  <a:gd name="T38" fmla="*/ 74 w 107"/>
                  <a:gd name="T39" fmla="*/ 4 h 197"/>
                  <a:gd name="T40" fmla="*/ 64 w 107"/>
                  <a:gd name="T41" fmla="*/ 1 h 197"/>
                  <a:gd name="T42" fmla="*/ 53 w 107"/>
                  <a:gd name="T43" fmla="*/ 0 h 197"/>
                  <a:gd name="T44" fmla="*/ 53 w 107"/>
                  <a:gd name="T45" fmla="*/ 0 h 197"/>
                  <a:gd name="T46" fmla="*/ 42 w 107"/>
                  <a:gd name="T47" fmla="*/ 1 h 197"/>
                  <a:gd name="T48" fmla="*/ 33 w 107"/>
                  <a:gd name="T49" fmla="*/ 4 h 197"/>
                  <a:gd name="T50" fmla="*/ 23 w 107"/>
                  <a:gd name="T51" fmla="*/ 9 h 197"/>
                  <a:gd name="T52" fmla="*/ 15 w 107"/>
                  <a:gd name="T53" fmla="*/ 16 h 197"/>
                  <a:gd name="T54" fmla="*/ 10 w 107"/>
                  <a:gd name="T55" fmla="*/ 23 h 197"/>
                  <a:gd name="T56" fmla="*/ 4 w 107"/>
                  <a:gd name="T57" fmla="*/ 32 h 197"/>
                  <a:gd name="T58" fmla="*/ 2 w 107"/>
                  <a:gd name="T59" fmla="*/ 41 h 197"/>
                  <a:gd name="T60" fmla="*/ 0 w 107"/>
                  <a:gd name="T61" fmla="*/ 52 h 197"/>
                  <a:gd name="T62" fmla="*/ 0 w 107"/>
                  <a:gd name="T63" fmla="*/ 52 h 197"/>
                  <a:gd name="T64" fmla="*/ 0 w 107"/>
                  <a:gd name="T65" fmla="*/ 62 h 197"/>
                  <a:gd name="T66" fmla="*/ 3 w 107"/>
                  <a:gd name="T67" fmla="*/ 71 h 197"/>
                  <a:gd name="T68" fmla="*/ 7 w 107"/>
                  <a:gd name="T69" fmla="*/ 79 h 197"/>
                  <a:gd name="T70" fmla="*/ 12 w 107"/>
                  <a:gd name="T71" fmla="*/ 87 h 197"/>
                  <a:gd name="T72" fmla="*/ 19 w 107"/>
                  <a:gd name="T73" fmla="*/ 93 h 197"/>
                  <a:gd name="T74" fmla="*/ 26 w 107"/>
                  <a:gd name="T75" fmla="*/ 98 h 197"/>
                  <a:gd name="T76" fmla="*/ 34 w 107"/>
                  <a:gd name="T77" fmla="*/ 102 h 197"/>
                  <a:gd name="T78" fmla="*/ 42 w 107"/>
                  <a:gd name="T79" fmla="*/ 105 h 197"/>
                  <a:gd name="T80" fmla="*/ 42 w 107"/>
                  <a:gd name="T8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42" y="105"/>
                    </a:moveTo>
                    <a:lnTo>
                      <a:pt x="42" y="197"/>
                    </a:lnTo>
                    <a:lnTo>
                      <a:pt x="66" y="197"/>
                    </a:lnTo>
                    <a:lnTo>
                      <a:pt x="66" y="105"/>
                    </a:lnTo>
                    <a:lnTo>
                      <a:pt x="66" y="105"/>
                    </a:lnTo>
                    <a:lnTo>
                      <a:pt x="74" y="101"/>
                    </a:lnTo>
                    <a:lnTo>
                      <a:pt x="82" y="97"/>
                    </a:lnTo>
                    <a:lnTo>
                      <a:pt x="89" y="91"/>
                    </a:lnTo>
                    <a:lnTo>
                      <a:pt x="95" y="86"/>
                    </a:lnTo>
                    <a:lnTo>
                      <a:pt x="100" y="78"/>
                    </a:lnTo>
                    <a:lnTo>
                      <a:pt x="103" y="71"/>
                    </a:lnTo>
                    <a:lnTo>
                      <a:pt x="105" y="62"/>
                    </a:lnTo>
                    <a:lnTo>
                      <a:pt x="107" y="52"/>
                    </a:lnTo>
                    <a:lnTo>
                      <a:pt x="107" y="52"/>
                    </a:lnTo>
                    <a:lnTo>
                      <a:pt x="105" y="41"/>
                    </a:lnTo>
                    <a:lnTo>
                      <a:pt x="103" y="32"/>
                    </a:lnTo>
                    <a:lnTo>
                      <a:pt x="97" y="23"/>
                    </a:lnTo>
                    <a:lnTo>
                      <a:pt x="91" y="16"/>
                    </a:lnTo>
                    <a:lnTo>
                      <a:pt x="82" y="9"/>
                    </a:lnTo>
                    <a:lnTo>
                      <a:pt x="74" y="4"/>
                    </a:lnTo>
                    <a:lnTo>
                      <a:pt x="64" y="1"/>
                    </a:lnTo>
                    <a:lnTo>
                      <a:pt x="53" y="0"/>
                    </a:lnTo>
                    <a:lnTo>
                      <a:pt x="53" y="0"/>
                    </a:lnTo>
                    <a:lnTo>
                      <a:pt x="42" y="1"/>
                    </a:lnTo>
                    <a:lnTo>
                      <a:pt x="33" y="4"/>
                    </a:lnTo>
                    <a:lnTo>
                      <a:pt x="23" y="9"/>
                    </a:lnTo>
                    <a:lnTo>
                      <a:pt x="15" y="16"/>
                    </a:lnTo>
                    <a:lnTo>
                      <a:pt x="10" y="23"/>
                    </a:lnTo>
                    <a:lnTo>
                      <a:pt x="4" y="32"/>
                    </a:lnTo>
                    <a:lnTo>
                      <a:pt x="2" y="41"/>
                    </a:lnTo>
                    <a:lnTo>
                      <a:pt x="0" y="52"/>
                    </a:lnTo>
                    <a:lnTo>
                      <a:pt x="0" y="52"/>
                    </a:lnTo>
                    <a:lnTo>
                      <a:pt x="0" y="62"/>
                    </a:lnTo>
                    <a:lnTo>
                      <a:pt x="3" y="71"/>
                    </a:lnTo>
                    <a:lnTo>
                      <a:pt x="7" y="79"/>
                    </a:lnTo>
                    <a:lnTo>
                      <a:pt x="12" y="87"/>
                    </a:lnTo>
                    <a:lnTo>
                      <a:pt x="19" y="93"/>
                    </a:lnTo>
                    <a:lnTo>
                      <a:pt x="26" y="98"/>
                    </a:lnTo>
                    <a:lnTo>
                      <a:pt x="34" y="102"/>
                    </a:lnTo>
                    <a:lnTo>
                      <a:pt x="42" y="105"/>
                    </a:lnTo>
                    <a:lnTo>
                      <a:pt x="42"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5" name="Freeform 126"/>
              <p:cNvSpPr>
                <a:spLocks/>
              </p:cNvSpPr>
              <p:nvPr/>
            </p:nvSpPr>
            <p:spPr bwMode="auto">
              <a:xfrm>
                <a:off x="4349750" y="1473200"/>
                <a:ext cx="157163" cy="84138"/>
              </a:xfrm>
              <a:custGeom>
                <a:avLst/>
                <a:gdLst>
                  <a:gd name="T0" fmla="*/ 105 w 198"/>
                  <a:gd name="T1" fmla="*/ 67 h 107"/>
                  <a:gd name="T2" fmla="*/ 198 w 198"/>
                  <a:gd name="T3" fmla="*/ 67 h 107"/>
                  <a:gd name="T4" fmla="*/ 198 w 198"/>
                  <a:gd name="T5" fmla="*/ 44 h 107"/>
                  <a:gd name="T6" fmla="*/ 105 w 198"/>
                  <a:gd name="T7" fmla="*/ 44 h 107"/>
                  <a:gd name="T8" fmla="*/ 105 w 198"/>
                  <a:gd name="T9" fmla="*/ 44 h 107"/>
                  <a:gd name="T10" fmla="*/ 104 w 198"/>
                  <a:gd name="T11" fmla="*/ 34 h 107"/>
                  <a:gd name="T12" fmla="*/ 100 w 198"/>
                  <a:gd name="T13" fmla="*/ 26 h 107"/>
                  <a:gd name="T14" fmla="*/ 94 w 198"/>
                  <a:gd name="T15" fmla="*/ 19 h 107"/>
                  <a:gd name="T16" fmla="*/ 88 w 198"/>
                  <a:gd name="T17" fmla="*/ 13 h 107"/>
                  <a:gd name="T18" fmla="*/ 81 w 198"/>
                  <a:gd name="T19" fmla="*/ 9 h 107"/>
                  <a:gd name="T20" fmla="*/ 71 w 198"/>
                  <a:gd name="T21" fmla="*/ 5 h 107"/>
                  <a:gd name="T22" fmla="*/ 63 w 198"/>
                  <a:gd name="T23" fmla="*/ 2 h 107"/>
                  <a:gd name="T24" fmla="*/ 54 w 198"/>
                  <a:gd name="T25" fmla="*/ 0 h 107"/>
                  <a:gd name="T26" fmla="*/ 54 w 198"/>
                  <a:gd name="T27" fmla="*/ 0 h 107"/>
                  <a:gd name="T28" fmla="*/ 43 w 198"/>
                  <a:gd name="T29" fmla="*/ 2 h 107"/>
                  <a:gd name="T30" fmla="*/ 34 w 198"/>
                  <a:gd name="T31" fmla="*/ 5 h 107"/>
                  <a:gd name="T32" fmla="*/ 24 w 198"/>
                  <a:gd name="T33" fmla="*/ 10 h 107"/>
                  <a:gd name="T34" fmla="*/ 16 w 198"/>
                  <a:gd name="T35" fmla="*/ 17 h 107"/>
                  <a:gd name="T36" fmla="*/ 9 w 198"/>
                  <a:gd name="T37" fmla="*/ 25 h 107"/>
                  <a:gd name="T38" fmla="*/ 5 w 198"/>
                  <a:gd name="T39" fmla="*/ 33 h 107"/>
                  <a:gd name="T40" fmla="*/ 1 w 198"/>
                  <a:gd name="T41" fmla="*/ 44 h 107"/>
                  <a:gd name="T42" fmla="*/ 0 w 198"/>
                  <a:gd name="T43" fmla="*/ 54 h 107"/>
                  <a:gd name="T44" fmla="*/ 0 w 198"/>
                  <a:gd name="T45" fmla="*/ 54 h 107"/>
                  <a:gd name="T46" fmla="*/ 1 w 198"/>
                  <a:gd name="T47" fmla="*/ 65 h 107"/>
                  <a:gd name="T48" fmla="*/ 5 w 198"/>
                  <a:gd name="T49" fmla="*/ 75 h 107"/>
                  <a:gd name="T50" fmla="*/ 9 w 198"/>
                  <a:gd name="T51" fmla="*/ 84 h 107"/>
                  <a:gd name="T52" fmla="*/ 16 w 198"/>
                  <a:gd name="T53" fmla="*/ 92 h 107"/>
                  <a:gd name="T54" fmla="*/ 24 w 198"/>
                  <a:gd name="T55" fmla="*/ 98 h 107"/>
                  <a:gd name="T56" fmla="*/ 34 w 198"/>
                  <a:gd name="T57" fmla="*/ 103 h 107"/>
                  <a:gd name="T58" fmla="*/ 43 w 198"/>
                  <a:gd name="T59" fmla="*/ 106 h 107"/>
                  <a:gd name="T60" fmla="*/ 54 w 198"/>
                  <a:gd name="T61" fmla="*/ 107 h 107"/>
                  <a:gd name="T62" fmla="*/ 54 w 198"/>
                  <a:gd name="T63" fmla="*/ 107 h 107"/>
                  <a:gd name="T64" fmla="*/ 63 w 198"/>
                  <a:gd name="T65" fmla="*/ 107 h 107"/>
                  <a:gd name="T66" fmla="*/ 71 w 198"/>
                  <a:gd name="T67" fmla="*/ 104 h 107"/>
                  <a:gd name="T68" fmla="*/ 80 w 198"/>
                  <a:gd name="T69" fmla="*/ 100 h 107"/>
                  <a:gd name="T70" fmla="*/ 86 w 198"/>
                  <a:gd name="T71" fmla="*/ 96 h 107"/>
                  <a:gd name="T72" fmla="*/ 93 w 198"/>
                  <a:gd name="T73" fmla="*/ 89 h 107"/>
                  <a:gd name="T74" fmla="*/ 98 w 198"/>
                  <a:gd name="T75" fmla="*/ 83 h 107"/>
                  <a:gd name="T76" fmla="*/ 102 w 198"/>
                  <a:gd name="T77" fmla="*/ 76 h 107"/>
                  <a:gd name="T78" fmla="*/ 105 w 198"/>
                  <a:gd name="T79" fmla="*/ 67 h 107"/>
                  <a:gd name="T80" fmla="*/ 105 w 198"/>
                  <a:gd name="T8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07">
                    <a:moveTo>
                      <a:pt x="105" y="67"/>
                    </a:moveTo>
                    <a:lnTo>
                      <a:pt x="198" y="67"/>
                    </a:lnTo>
                    <a:lnTo>
                      <a:pt x="198" y="44"/>
                    </a:lnTo>
                    <a:lnTo>
                      <a:pt x="105" y="44"/>
                    </a:lnTo>
                    <a:lnTo>
                      <a:pt x="105" y="44"/>
                    </a:lnTo>
                    <a:lnTo>
                      <a:pt x="104" y="34"/>
                    </a:lnTo>
                    <a:lnTo>
                      <a:pt x="100" y="26"/>
                    </a:lnTo>
                    <a:lnTo>
                      <a:pt x="94" y="19"/>
                    </a:lnTo>
                    <a:lnTo>
                      <a:pt x="88" y="13"/>
                    </a:lnTo>
                    <a:lnTo>
                      <a:pt x="81" y="9"/>
                    </a:lnTo>
                    <a:lnTo>
                      <a:pt x="71" y="5"/>
                    </a:lnTo>
                    <a:lnTo>
                      <a:pt x="63" y="2"/>
                    </a:lnTo>
                    <a:lnTo>
                      <a:pt x="54" y="0"/>
                    </a:lnTo>
                    <a:lnTo>
                      <a:pt x="54" y="0"/>
                    </a:lnTo>
                    <a:lnTo>
                      <a:pt x="43" y="2"/>
                    </a:lnTo>
                    <a:lnTo>
                      <a:pt x="34" y="5"/>
                    </a:lnTo>
                    <a:lnTo>
                      <a:pt x="24" y="10"/>
                    </a:lnTo>
                    <a:lnTo>
                      <a:pt x="16" y="17"/>
                    </a:lnTo>
                    <a:lnTo>
                      <a:pt x="9" y="25"/>
                    </a:lnTo>
                    <a:lnTo>
                      <a:pt x="5" y="33"/>
                    </a:lnTo>
                    <a:lnTo>
                      <a:pt x="1" y="44"/>
                    </a:lnTo>
                    <a:lnTo>
                      <a:pt x="0" y="54"/>
                    </a:lnTo>
                    <a:lnTo>
                      <a:pt x="0" y="54"/>
                    </a:lnTo>
                    <a:lnTo>
                      <a:pt x="1" y="65"/>
                    </a:lnTo>
                    <a:lnTo>
                      <a:pt x="5" y="75"/>
                    </a:lnTo>
                    <a:lnTo>
                      <a:pt x="9" y="84"/>
                    </a:lnTo>
                    <a:lnTo>
                      <a:pt x="16" y="92"/>
                    </a:lnTo>
                    <a:lnTo>
                      <a:pt x="24" y="98"/>
                    </a:lnTo>
                    <a:lnTo>
                      <a:pt x="34" y="103"/>
                    </a:lnTo>
                    <a:lnTo>
                      <a:pt x="43" y="106"/>
                    </a:lnTo>
                    <a:lnTo>
                      <a:pt x="54" y="107"/>
                    </a:lnTo>
                    <a:lnTo>
                      <a:pt x="54" y="107"/>
                    </a:lnTo>
                    <a:lnTo>
                      <a:pt x="63" y="107"/>
                    </a:lnTo>
                    <a:lnTo>
                      <a:pt x="71" y="104"/>
                    </a:lnTo>
                    <a:lnTo>
                      <a:pt x="80" y="100"/>
                    </a:lnTo>
                    <a:lnTo>
                      <a:pt x="86" y="96"/>
                    </a:lnTo>
                    <a:lnTo>
                      <a:pt x="93" y="89"/>
                    </a:lnTo>
                    <a:lnTo>
                      <a:pt x="98" y="83"/>
                    </a:lnTo>
                    <a:lnTo>
                      <a:pt x="102" y="76"/>
                    </a:lnTo>
                    <a:lnTo>
                      <a:pt x="105" y="67"/>
                    </a:lnTo>
                    <a:lnTo>
                      <a:pt x="10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6" name="Freeform 127"/>
              <p:cNvSpPr>
                <a:spLocks/>
              </p:cNvSpPr>
              <p:nvPr/>
            </p:nvSpPr>
            <p:spPr bwMode="auto">
              <a:xfrm>
                <a:off x="4713288" y="1314450"/>
                <a:ext cx="104775" cy="106363"/>
              </a:xfrm>
              <a:custGeom>
                <a:avLst/>
                <a:gdLst>
                  <a:gd name="T0" fmla="*/ 16 w 132"/>
                  <a:gd name="T1" fmla="*/ 135 h 135"/>
                  <a:gd name="T2" fmla="*/ 51 w 132"/>
                  <a:gd name="T3" fmla="*/ 100 h 135"/>
                  <a:gd name="T4" fmla="*/ 51 w 132"/>
                  <a:gd name="T5" fmla="*/ 100 h 135"/>
                  <a:gd name="T6" fmla="*/ 59 w 132"/>
                  <a:gd name="T7" fmla="*/ 102 h 135"/>
                  <a:gd name="T8" fmla="*/ 68 w 132"/>
                  <a:gd name="T9" fmla="*/ 105 h 135"/>
                  <a:gd name="T10" fmla="*/ 77 w 132"/>
                  <a:gd name="T11" fmla="*/ 106 h 135"/>
                  <a:gd name="T12" fmla="*/ 85 w 132"/>
                  <a:gd name="T13" fmla="*/ 106 h 135"/>
                  <a:gd name="T14" fmla="*/ 93 w 132"/>
                  <a:gd name="T15" fmla="*/ 105 h 135"/>
                  <a:gd name="T16" fmla="*/ 101 w 132"/>
                  <a:gd name="T17" fmla="*/ 101 h 135"/>
                  <a:gd name="T18" fmla="*/ 109 w 132"/>
                  <a:gd name="T19" fmla="*/ 97 h 135"/>
                  <a:gd name="T20" fmla="*/ 116 w 132"/>
                  <a:gd name="T21" fmla="*/ 92 h 135"/>
                  <a:gd name="T22" fmla="*/ 116 w 132"/>
                  <a:gd name="T23" fmla="*/ 92 h 135"/>
                  <a:gd name="T24" fmla="*/ 123 w 132"/>
                  <a:gd name="T25" fmla="*/ 82 h 135"/>
                  <a:gd name="T26" fmla="*/ 128 w 132"/>
                  <a:gd name="T27" fmla="*/ 74 h 135"/>
                  <a:gd name="T28" fmla="*/ 131 w 132"/>
                  <a:gd name="T29" fmla="*/ 63 h 135"/>
                  <a:gd name="T30" fmla="*/ 132 w 132"/>
                  <a:gd name="T31" fmla="*/ 54 h 135"/>
                  <a:gd name="T32" fmla="*/ 131 w 132"/>
                  <a:gd name="T33" fmla="*/ 43 h 135"/>
                  <a:gd name="T34" fmla="*/ 128 w 132"/>
                  <a:gd name="T35" fmla="*/ 34 h 135"/>
                  <a:gd name="T36" fmla="*/ 123 w 132"/>
                  <a:gd name="T37" fmla="*/ 24 h 135"/>
                  <a:gd name="T38" fmla="*/ 116 w 132"/>
                  <a:gd name="T39" fmla="*/ 16 h 135"/>
                  <a:gd name="T40" fmla="*/ 116 w 132"/>
                  <a:gd name="T41" fmla="*/ 16 h 135"/>
                  <a:gd name="T42" fmla="*/ 108 w 132"/>
                  <a:gd name="T43" fmla="*/ 9 h 135"/>
                  <a:gd name="T44" fmla="*/ 99 w 132"/>
                  <a:gd name="T45" fmla="*/ 4 h 135"/>
                  <a:gd name="T46" fmla="*/ 89 w 132"/>
                  <a:gd name="T47" fmla="*/ 1 h 135"/>
                  <a:gd name="T48" fmla="*/ 78 w 132"/>
                  <a:gd name="T49" fmla="*/ 0 h 135"/>
                  <a:gd name="T50" fmla="*/ 69 w 132"/>
                  <a:gd name="T51" fmla="*/ 1 h 135"/>
                  <a:gd name="T52" fmla="*/ 58 w 132"/>
                  <a:gd name="T53" fmla="*/ 4 h 135"/>
                  <a:gd name="T54" fmla="*/ 50 w 132"/>
                  <a:gd name="T55" fmla="*/ 9 h 135"/>
                  <a:gd name="T56" fmla="*/ 41 w 132"/>
                  <a:gd name="T57" fmla="*/ 16 h 135"/>
                  <a:gd name="T58" fmla="*/ 41 w 132"/>
                  <a:gd name="T59" fmla="*/ 16 h 135"/>
                  <a:gd name="T60" fmla="*/ 35 w 132"/>
                  <a:gd name="T61" fmla="*/ 23 h 135"/>
                  <a:gd name="T62" fmla="*/ 31 w 132"/>
                  <a:gd name="T63" fmla="*/ 31 h 135"/>
                  <a:gd name="T64" fmla="*/ 27 w 132"/>
                  <a:gd name="T65" fmla="*/ 39 h 135"/>
                  <a:gd name="T66" fmla="*/ 26 w 132"/>
                  <a:gd name="T67" fmla="*/ 48 h 135"/>
                  <a:gd name="T68" fmla="*/ 26 w 132"/>
                  <a:gd name="T69" fmla="*/ 58 h 135"/>
                  <a:gd name="T70" fmla="*/ 27 w 132"/>
                  <a:gd name="T71" fmla="*/ 66 h 135"/>
                  <a:gd name="T72" fmla="*/ 30 w 132"/>
                  <a:gd name="T73" fmla="*/ 75 h 135"/>
                  <a:gd name="T74" fmla="*/ 35 w 132"/>
                  <a:gd name="T75" fmla="*/ 84 h 135"/>
                  <a:gd name="T76" fmla="*/ 0 w 132"/>
                  <a:gd name="T77" fmla="*/ 117 h 135"/>
                  <a:gd name="T78" fmla="*/ 0 w 132"/>
                  <a:gd name="T79" fmla="*/ 117 h 135"/>
                  <a:gd name="T80" fmla="*/ 6 w 132"/>
                  <a:gd name="T81" fmla="*/ 120 h 135"/>
                  <a:gd name="T82" fmla="*/ 10 w 132"/>
                  <a:gd name="T83" fmla="*/ 124 h 135"/>
                  <a:gd name="T84" fmla="*/ 14 w 132"/>
                  <a:gd name="T85" fmla="*/ 129 h 135"/>
                  <a:gd name="T86" fmla="*/ 16 w 132"/>
                  <a:gd name="T87" fmla="*/ 135 h 135"/>
                  <a:gd name="T88" fmla="*/ 16 w 132"/>
                  <a:gd name="T8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35">
                    <a:moveTo>
                      <a:pt x="16" y="135"/>
                    </a:moveTo>
                    <a:lnTo>
                      <a:pt x="51" y="100"/>
                    </a:lnTo>
                    <a:lnTo>
                      <a:pt x="51" y="100"/>
                    </a:lnTo>
                    <a:lnTo>
                      <a:pt x="59" y="102"/>
                    </a:lnTo>
                    <a:lnTo>
                      <a:pt x="68" y="105"/>
                    </a:lnTo>
                    <a:lnTo>
                      <a:pt x="77" y="106"/>
                    </a:lnTo>
                    <a:lnTo>
                      <a:pt x="85" y="106"/>
                    </a:lnTo>
                    <a:lnTo>
                      <a:pt x="93" y="105"/>
                    </a:lnTo>
                    <a:lnTo>
                      <a:pt x="101" y="101"/>
                    </a:lnTo>
                    <a:lnTo>
                      <a:pt x="109" y="97"/>
                    </a:lnTo>
                    <a:lnTo>
                      <a:pt x="116" y="92"/>
                    </a:lnTo>
                    <a:lnTo>
                      <a:pt x="116" y="92"/>
                    </a:lnTo>
                    <a:lnTo>
                      <a:pt x="123" y="82"/>
                    </a:lnTo>
                    <a:lnTo>
                      <a:pt x="128" y="74"/>
                    </a:lnTo>
                    <a:lnTo>
                      <a:pt x="131" y="63"/>
                    </a:lnTo>
                    <a:lnTo>
                      <a:pt x="132" y="54"/>
                    </a:lnTo>
                    <a:lnTo>
                      <a:pt x="131" y="43"/>
                    </a:lnTo>
                    <a:lnTo>
                      <a:pt x="128" y="34"/>
                    </a:lnTo>
                    <a:lnTo>
                      <a:pt x="123" y="24"/>
                    </a:lnTo>
                    <a:lnTo>
                      <a:pt x="116" y="16"/>
                    </a:lnTo>
                    <a:lnTo>
                      <a:pt x="116" y="16"/>
                    </a:lnTo>
                    <a:lnTo>
                      <a:pt x="108" y="9"/>
                    </a:lnTo>
                    <a:lnTo>
                      <a:pt x="99" y="4"/>
                    </a:lnTo>
                    <a:lnTo>
                      <a:pt x="89" y="1"/>
                    </a:lnTo>
                    <a:lnTo>
                      <a:pt x="78" y="0"/>
                    </a:lnTo>
                    <a:lnTo>
                      <a:pt x="69" y="1"/>
                    </a:lnTo>
                    <a:lnTo>
                      <a:pt x="58" y="4"/>
                    </a:lnTo>
                    <a:lnTo>
                      <a:pt x="50" y="9"/>
                    </a:lnTo>
                    <a:lnTo>
                      <a:pt x="41" y="16"/>
                    </a:lnTo>
                    <a:lnTo>
                      <a:pt x="41" y="16"/>
                    </a:lnTo>
                    <a:lnTo>
                      <a:pt x="35" y="23"/>
                    </a:lnTo>
                    <a:lnTo>
                      <a:pt x="31" y="31"/>
                    </a:lnTo>
                    <a:lnTo>
                      <a:pt x="27" y="39"/>
                    </a:lnTo>
                    <a:lnTo>
                      <a:pt x="26" y="48"/>
                    </a:lnTo>
                    <a:lnTo>
                      <a:pt x="26" y="58"/>
                    </a:lnTo>
                    <a:lnTo>
                      <a:pt x="27" y="66"/>
                    </a:lnTo>
                    <a:lnTo>
                      <a:pt x="30" y="75"/>
                    </a:lnTo>
                    <a:lnTo>
                      <a:pt x="35" y="84"/>
                    </a:lnTo>
                    <a:lnTo>
                      <a:pt x="0" y="117"/>
                    </a:lnTo>
                    <a:lnTo>
                      <a:pt x="0" y="117"/>
                    </a:lnTo>
                    <a:lnTo>
                      <a:pt x="6" y="120"/>
                    </a:lnTo>
                    <a:lnTo>
                      <a:pt x="10" y="124"/>
                    </a:lnTo>
                    <a:lnTo>
                      <a:pt x="14" y="129"/>
                    </a:lnTo>
                    <a:lnTo>
                      <a:pt x="16" y="135"/>
                    </a:lnTo>
                    <a:lnTo>
                      <a:pt x="1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7" name="Freeform 128"/>
              <p:cNvSpPr>
                <a:spLocks/>
              </p:cNvSpPr>
              <p:nvPr/>
            </p:nvSpPr>
            <p:spPr bwMode="auto">
              <a:xfrm>
                <a:off x="4416425" y="1611312"/>
                <a:ext cx="106363" cy="104775"/>
              </a:xfrm>
              <a:custGeom>
                <a:avLst/>
                <a:gdLst>
                  <a:gd name="T0" fmla="*/ 117 w 133"/>
                  <a:gd name="T1" fmla="*/ 0 h 133"/>
                  <a:gd name="T2" fmla="*/ 82 w 133"/>
                  <a:gd name="T3" fmla="*/ 35 h 133"/>
                  <a:gd name="T4" fmla="*/ 82 w 133"/>
                  <a:gd name="T5" fmla="*/ 35 h 133"/>
                  <a:gd name="T6" fmla="*/ 74 w 133"/>
                  <a:gd name="T7" fmla="*/ 31 h 133"/>
                  <a:gd name="T8" fmla="*/ 66 w 133"/>
                  <a:gd name="T9" fmla="*/ 29 h 133"/>
                  <a:gd name="T10" fmla="*/ 56 w 133"/>
                  <a:gd name="T11" fmla="*/ 27 h 133"/>
                  <a:gd name="T12" fmla="*/ 47 w 133"/>
                  <a:gd name="T13" fmla="*/ 27 h 133"/>
                  <a:gd name="T14" fmla="*/ 39 w 133"/>
                  <a:gd name="T15" fmla="*/ 29 h 133"/>
                  <a:gd name="T16" fmla="*/ 31 w 133"/>
                  <a:gd name="T17" fmla="*/ 31 h 133"/>
                  <a:gd name="T18" fmla="*/ 23 w 133"/>
                  <a:gd name="T19" fmla="*/ 35 h 133"/>
                  <a:gd name="T20" fmla="*/ 14 w 133"/>
                  <a:gd name="T21" fmla="*/ 42 h 133"/>
                  <a:gd name="T22" fmla="*/ 14 w 133"/>
                  <a:gd name="T23" fmla="*/ 42 h 133"/>
                  <a:gd name="T24" fmla="*/ 8 w 133"/>
                  <a:gd name="T25" fmla="*/ 50 h 133"/>
                  <a:gd name="T26" fmla="*/ 4 w 133"/>
                  <a:gd name="T27" fmla="*/ 60 h 133"/>
                  <a:gd name="T28" fmla="*/ 1 w 133"/>
                  <a:gd name="T29" fmla="*/ 69 h 133"/>
                  <a:gd name="T30" fmla="*/ 0 w 133"/>
                  <a:gd name="T31" fmla="*/ 80 h 133"/>
                  <a:gd name="T32" fmla="*/ 1 w 133"/>
                  <a:gd name="T33" fmla="*/ 89 h 133"/>
                  <a:gd name="T34" fmla="*/ 4 w 133"/>
                  <a:gd name="T35" fmla="*/ 100 h 133"/>
                  <a:gd name="T36" fmla="*/ 8 w 133"/>
                  <a:gd name="T37" fmla="*/ 110 h 133"/>
                  <a:gd name="T38" fmla="*/ 14 w 133"/>
                  <a:gd name="T39" fmla="*/ 118 h 133"/>
                  <a:gd name="T40" fmla="*/ 14 w 133"/>
                  <a:gd name="T41" fmla="*/ 118 h 133"/>
                  <a:gd name="T42" fmla="*/ 24 w 133"/>
                  <a:gd name="T43" fmla="*/ 124 h 133"/>
                  <a:gd name="T44" fmla="*/ 32 w 133"/>
                  <a:gd name="T45" fmla="*/ 129 h 133"/>
                  <a:gd name="T46" fmla="*/ 43 w 133"/>
                  <a:gd name="T47" fmla="*/ 133 h 133"/>
                  <a:gd name="T48" fmla="*/ 52 w 133"/>
                  <a:gd name="T49" fmla="*/ 133 h 133"/>
                  <a:gd name="T50" fmla="*/ 63 w 133"/>
                  <a:gd name="T51" fmla="*/ 133 h 133"/>
                  <a:gd name="T52" fmla="*/ 72 w 133"/>
                  <a:gd name="T53" fmla="*/ 129 h 133"/>
                  <a:gd name="T54" fmla="*/ 82 w 133"/>
                  <a:gd name="T55" fmla="*/ 124 h 133"/>
                  <a:gd name="T56" fmla="*/ 90 w 133"/>
                  <a:gd name="T57" fmla="*/ 118 h 133"/>
                  <a:gd name="T58" fmla="*/ 90 w 133"/>
                  <a:gd name="T59" fmla="*/ 118 h 133"/>
                  <a:gd name="T60" fmla="*/ 95 w 133"/>
                  <a:gd name="T61" fmla="*/ 111 h 133"/>
                  <a:gd name="T62" fmla="*/ 101 w 133"/>
                  <a:gd name="T63" fmla="*/ 103 h 133"/>
                  <a:gd name="T64" fmla="*/ 103 w 133"/>
                  <a:gd name="T65" fmla="*/ 95 h 133"/>
                  <a:gd name="T66" fmla="*/ 105 w 133"/>
                  <a:gd name="T67" fmla="*/ 85 h 133"/>
                  <a:gd name="T68" fmla="*/ 106 w 133"/>
                  <a:gd name="T69" fmla="*/ 77 h 133"/>
                  <a:gd name="T70" fmla="*/ 105 w 133"/>
                  <a:gd name="T71" fmla="*/ 69 h 133"/>
                  <a:gd name="T72" fmla="*/ 102 w 133"/>
                  <a:gd name="T73" fmla="*/ 61 h 133"/>
                  <a:gd name="T74" fmla="*/ 98 w 133"/>
                  <a:gd name="T75" fmla="*/ 53 h 133"/>
                  <a:gd name="T76" fmla="*/ 133 w 133"/>
                  <a:gd name="T77" fmla="*/ 17 h 133"/>
                  <a:gd name="T78" fmla="*/ 133 w 133"/>
                  <a:gd name="T79" fmla="*/ 17 h 133"/>
                  <a:gd name="T80" fmla="*/ 128 w 133"/>
                  <a:gd name="T81" fmla="*/ 15 h 133"/>
                  <a:gd name="T82" fmla="*/ 124 w 133"/>
                  <a:gd name="T83" fmla="*/ 11 h 133"/>
                  <a:gd name="T84" fmla="*/ 120 w 133"/>
                  <a:gd name="T85" fmla="*/ 6 h 133"/>
                  <a:gd name="T86" fmla="*/ 117 w 133"/>
                  <a:gd name="T87" fmla="*/ 0 h 133"/>
                  <a:gd name="T88" fmla="*/ 117 w 133"/>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33">
                    <a:moveTo>
                      <a:pt x="117" y="0"/>
                    </a:moveTo>
                    <a:lnTo>
                      <a:pt x="82" y="35"/>
                    </a:lnTo>
                    <a:lnTo>
                      <a:pt x="82" y="35"/>
                    </a:lnTo>
                    <a:lnTo>
                      <a:pt x="74" y="31"/>
                    </a:lnTo>
                    <a:lnTo>
                      <a:pt x="66" y="29"/>
                    </a:lnTo>
                    <a:lnTo>
                      <a:pt x="56" y="27"/>
                    </a:lnTo>
                    <a:lnTo>
                      <a:pt x="47" y="27"/>
                    </a:lnTo>
                    <a:lnTo>
                      <a:pt x="39" y="29"/>
                    </a:lnTo>
                    <a:lnTo>
                      <a:pt x="31" y="31"/>
                    </a:lnTo>
                    <a:lnTo>
                      <a:pt x="23" y="35"/>
                    </a:lnTo>
                    <a:lnTo>
                      <a:pt x="14" y="42"/>
                    </a:lnTo>
                    <a:lnTo>
                      <a:pt x="14" y="42"/>
                    </a:lnTo>
                    <a:lnTo>
                      <a:pt x="8" y="50"/>
                    </a:lnTo>
                    <a:lnTo>
                      <a:pt x="4" y="60"/>
                    </a:lnTo>
                    <a:lnTo>
                      <a:pt x="1" y="69"/>
                    </a:lnTo>
                    <a:lnTo>
                      <a:pt x="0" y="80"/>
                    </a:lnTo>
                    <a:lnTo>
                      <a:pt x="1" y="89"/>
                    </a:lnTo>
                    <a:lnTo>
                      <a:pt x="4" y="100"/>
                    </a:lnTo>
                    <a:lnTo>
                      <a:pt x="8" y="110"/>
                    </a:lnTo>
                    <a:lnTo>
                      <a:pt x="14" y="118"/>
                    </a:lnTo>
                    <a:lnTo>
                      <a:pt x="14" y="118"/>
                    </a:lnTo>
                    <a:lnTo>
                      <a:pt x="24" y="124"/>
                    </a:lnTo>
                    <a:lnTo>
                      <a:pt x="32" y="129"/>
                    </a:lnTo>
                    <a:lnTo>
                      <a:pt x="43" y="133"/>
                    </a:lnTo>
                    <a:lnTo>
                      <a:pt x="52" y="133"/>
                    </a:lnTo>
                    <a:lnTo>
                      <a:pt x="63" y="133"/>
                    </a:lnTo>
                    <a:lnTo>
                      <a:pt x="72" y="129"/>
                    </a:lnTo>
                    <a:lnTo>
                      <a:pt x="82" y="124"/>
                    </a:lnTo>
                    <a:lnTo>
                      <a:pt x="90" y="118"/>
                    </a:lnTo>
                    <a:lnTo>
                      <a:pt x="90" y="118"/>
                    </a:lnTo>
                    <a:lnTo>
                      <a:pt x="95" y="111"/>
                    </a:lnTo>
                    <a:lnTo>
                      <a:pt x="101" y="103"/>
                    </a:lnTo>
                    <a:lnTo>
                      <a:pt x="103" y="95"/>
                    </a:lnTo>
                    <a:lnTo>
                      <a:pt x="105" y="85"/>
                    </a:lnTo>
                    <a:lnTo>
                      <a:pt x="106" y="77"/>
                    </a:lnTo>
                    <a:lnTo>
                      <a:pt x="105" y="69"/>
                    </a:lnTo>
                    <a:lnTo>
                      <a:pt x="102" y="61"/>
                    </a:lnTo>
                    <a:lnTo>
                      <a:pt x="98" y="53"/>
                    </a:lnTo>
                    <a:lnTo>
                      <a:pt x="133" y="17"/>
                    </a:lnTo>
                    <a:lnTo>
                      <a:pt x="133" y="17"/>
                    </a:lnTo>
                    <a:lnTo>
                      <a:pt x="128" y="15"/>
                    </a:lnTo>
                    <a:lnTo>
                      <a:pt x="124" y="11"/>
                    </a:lnTo>
                    <a:lnTo>
                      <a:pt x="120" y="6"/>
                    </a:lnTo>
                    <a:lnTo>
                      <a:pt x="117"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8" name="Freeform 129"/>
              <p:cNvSpPr>
                <a:spLocks/>
              </p:cNvSpPr>
              <p:nvPr/>
            </p:nvSpPr>
            <p:spPr bwMode="auto">
              <a:xfrm>
                <a:off x="4725988" y="1473200"/>
                <a:ext cx="157163" cy="84138"/>
              </a:xfrm>
              <a:custGeom>
                <a:avLst/>
                <a:gdLst>
                  <a:gd name="T0" fmla="*/ 146 w 199"/>
                  <a:gd name="T1" fmla="*/ 0 h 107"/>
                  <a:gd name="T2" fmla="*/ 146 w 199"/>
                  <a:gd name="T3" fmla="*/ 0 h 107"/>
                  <a:gd name="T4" fmla="*/ 136 w 199"/>
                  <a:gd name="T5" fmla="*/ 2 h 107"/>
                  <a:gd name="T6" fmla="*/ 127 w 199"/>
                  <a:gd name="T7" fmla="*/ 5 h 107"/>
                  <a:gd name="T8" fmla="*/ 119 w 199"/>
                  <a:gd name="T9" fmla="*/ 9 h 107"/>
                  <a:gd name="T10" fmla="*/ 112 w 199"/>
                  <a:gd name="T11" fmla="*/ 13 h 107"/>
                  <a:gd name="T12" fmla="*/ 105 w 199"/>
                  <a:gd name="T13" fmla="*/ 19 h 107"/>
                  <a:gd name="T14" fmla="*/ 100 w 199"/>
                  <a:gd name="T15" fmla="*/ 26 h 107"/>
                  <a:gd name="T16" fmla="*/ 96 w 199"/>
                  <a:gd name="T17" fmla="*/ 34 h 107"/>
                  <a:gd name="T18" fmla="*/ 93 w 199"/>
                  <a:gd name="T19" fmla="*/ 44 h 107"/>
                  <a:gd name="T20" fmla="*/ 0 w 199"/>
                  <a:gd name="T21" fmla="*/ 44 h 107"/>
                  <a:gd name="T22" fmla="*/ 0 w 199"/>
                  <a:gd name="T23" fmla="*/ 67 h 107"/>
                  <a:gd name="T24" fmla="*/ 93 w 199"/>
                  <a:gd name="T25" fmla="*/ 67 h 107"/>
                  <a:gd name="T26" fmla="*/ 93 w 199"/>
                  <a:gd name="T27" fmla="*/ 67 h 107"/>
                  <a:gd name="T28" fmla="*/ 97 w 199"/>
                  <a:gd name="T29" fmla="*/ 76 h 107"/>
                  <a:gd name="T30" fmla="*/ 101 w 199"/>
                  <a:gd name="T31" fmla="*/ 83 h 107"/>
                  <a:gd name="T32" fmla="*/ 107 w 199"/>
                  <a:gd name="T33" fmla="*/ 89 h 107"/>
                  <a:gd name="T34" fmla="*/ 112 w 199"/>
                  <a:gd name="T35" fmla="*/ 96 h 107"/>
                  <a:gd name="T36" fmla="*/ 120 w 199"/>
                  <a:gd name="T37" fmla="*/ 100 h 107"/>
                  <a:gd name="T38" fmla="*/ 128 w 199"/>
                  <a:gd name="T39" fmla="*/ 104 h 107"/>
                  <a:gd name="T40" fmla="*/ 136 w 199"/>
                  <a:gd name="T41" fmla="*/ 107 h 107"/>
                  <a:gd name="T42" fmla="*/ 146 w 199"/>
                  <a:gd name="T43" fmla="*/ 107 h 107"/>
                  <a:gd name="T44" fmla="*/ 146 w 199"/>
                  <a:gd name="T45" fmla="*/ 107 h 107"/>
                  <a:gd name="T46" fmla="*/ 157 w 199"/>
                  <a:gd name="T47" fmla="*/ 106 h 107"/>
                  <a:gd name="T48" fmla="*/ 166 w 199"/>
                  <a:gd name="T49" fmla="*/ 103 h 107"/>
                  <a:gd name="T50" fmla="*/ 176 w 199"/>
                  <a:gd name="T51" fmla="*/ 98 h 107"/>
                  <a:gd name="T52" fmla="*/ 182 w 199"/>
                  <a:gd name="T53" fmla="*/ 92 h 107"/>
                  <a:gd name="T54" fmla="*/ 189 w 199"/>
                  <a:gd name="T55" fmla="*/ 84 h 107"/>
                  <a:gd name="T56" fmla="*/ 194 w 199"/>
                  <a:gd name="T57" fmla="*/ 75 h 107"/>
                  <a:gd name="T58" fmla="*/ 197 w 199"/>
                  <a:gd name="T59" fmla="*/ 65 h 107"/>
                  <a:gd name="T60" fmla="*/ 199 w 199"/>
                  <a:gd name="T61" fmla="*/ 54 h 107"/>
                  <a:gd name="T62" fmla="*/ 199 w 199"/>
                  <a:gd name="T63" fmla="*/ 54 h 107"/>
                  <a:gd name="T64" fmla="*/ 197 w 199"/>
                  <a:gd name="T65" fmla="*/ 44 h 107"/>
                  <a:gd name="T66" fmla="*/ 194 w 199"/>
                  <a:gd name="T67" fmla="*/ 33 h 107"/>
                  <a:gd name="T68" fmla="*/ 189 w 199"/>
                  <a:gd name="T69" fmla="*/ 25 h 107"/>
                  <a:gd name="T70" fmla="*/ 182 w 199"/>
                  <a:gd name="T71" fmla="*/ 17 h 107"/>
                  <a:gd name="T72" fmla="*/ 176 w 199"/>
                  <a:gd name="T73" fmla="*/ 10 h 107"/>
                  <a:gd name="T74" fmla="*/ 166 w 199"/>
                  <a:gd name="T75" fmla="*/ 5 h 107"/>
                  <a:gd name="T76" fmla="*/ 157 w 199"/>
                  <a:gd name="T77" fmla="*/ 2 h 107"/>
                  <a:gd name="T78" fmla="*/ 146 w 199"/>
                  <a:gd name="T79" fmla="*/ 0 h 107"/>
                  <a:gd name="T80" fmla="*/ 146 w 199"/>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07">
                    <a:moveTo>
                      <a:pt x="146" y="0"/>
                    </a:moveTo>
                    <a:lnTo>
                      <a:pt x="146" y="0"/>
                    </a:lnTo>
                    <a:lnTo>
                      <a:pt x="136" y="2"/>
                    </a:lnTo>
                    <a:lnTo>
                      <a:pt x="127" y="5"/>
                    </a:lnTo>
                    <a:lnTo>
                      <a:pt x="119" y="9"/>
                    </a:lnTo>
                    <a:lnTo>
                      <a:pt x="112" y="13"/>
                    </a:lnTo>
                    <a:lnTo>
                      <a:pt x="105" y="19"/>
                    </a:lnTo>
                    <a:lnTo>
                      <a:pt x="100" y="26"/>
                    </a:lnTo>
                    <a:lnTo>
                      <a:pt x="96" y="34"/>
                    </a:lnTo>
                    <a:lnTo>
                      <a:pt x="93" y="44"/>
                    </a:lnTo>
                    <a:lnTo>
                      <a:pt x="0" y="44"/>
                    </a:lnTo>
                    <a:lnTo>
                      <a:pt x="0" y="67"/>
                    </a:lnTo>
                    <a:lnTo>
                      <a:pt x="93" y="67"/>
                    </a:lnTo>
                    <a:lnTo>
                      <a:pt x="93" y="67"/>
                    </a:lnTo>
                    <a:lnTo>
                      <a:pt x="97" y="76"/>
                    </a:lnTo>
                    <a:lnTo>
                      <a:pt x="101" y="83"/>
                    </a:lnTo>
                    <a:lnTo>
                      <a:pt x="107" y="89"/>
                    </a:lnTo>
                    <a:lnTo>
                      <a:pt x="112" y="96"/>
                    </a:lnTo>
                    <a:lnTo>
                      <a:pt x="120" y="100"/>
                    </a:lnTo>
                    <a:lnTo>
                      <a:pt x="128" y="104"/>
                    </a:lnTo>
                    <a:lnTo>
                      <a:pt x="136" y="107"/>
                    </a:lnTo>
                    <a:lnTo>
                      <a:pt x="146" y="107"/>
                    </a:lnTo>
                    <a:lnTo>
                      <a:pt x="146" y="107"/>
                    </a:lnTo>
                    <a:lnTo>
                      <a:pt x="157" y="106"/>
                    </a:lnTo>
                    <a:lnTo>
                      <a:pt x="166" y="103"/>
                    </a:lnTo>
                    <a:lnTo>
                      <a:pt x="176" y="98"/>
                    </a:lnTo>
                    <a:lnTo>
                      <a:pt x="182" y="92"/>
                    </a:lnTo>
                    <a:lnTo>
                      <a:pt x="189" y="84"/>
                    </a:lnTo>
                    <a:lnTo>
                      <a:pt x="194" y="75"/>
                    </a:lnTo>
                    <a:lnTo>
                      <a:pt x="197" y="65"/>
                    </a:lnTo>
                    <a:lnTo>
                      <a:pt x="199" y="54"/>
                    </a:lnTo>
                    <a:lnTo>
                      <a:pt x="199" y="54"/>
                    </a:lnTo>
                    <a:lnTo>
                      <a:pt x="197" y="44"/>
                    </a:lnTo>
                    <a:lnTo>
                      <a:pt x="194" y="33"/>
                    </a:lnTo>
                    <a:lnTo>
                      <a:pt x="189" y="25"/>
                    </a:lnTo>
                    <a:lnTo>
                      <a:pt x="182" y="17"/>
                    </a:lnTo>
                    <a:lnTo>
                      <a:pt x="176" y="10"/>
                    </a:lnTo>
                    <a:lnTo>
                      <a:pt x="166" y="5"/>
                    </a:lnTo>
                    <a:lnTo>
                      <a:pt x="157" y="2"/>
                    </a:lnTo>
                    <a:lnTo>
                      <a:pt x="146" y="0"/>
                    </a:lnTo>
                    <a:lnTo>
                      <a:pt x="1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09" name="Freeform 130"/>
              <p:cNvSpPr>
                <a:spLocks/>
              </p:cNvSpPr>
              <p:nvPr/>
            </p:nvSpPr>
            <p:spPr bwMode="auto">
              <a:xfrm>
                <a:off x="4710113" y="1611312"/>
                <a:ext cx="107950" cy="104775"/>
              </a:xfrm>
              <a:custGeom>
                <a:avLst/>
                <a:gdLst>
                  <a:gd name="T0" fmla="*/ 52 w 135"/>
                  <a:gd name="T1" fmla="*/ 35 h 133"/>
                  <a:gd name="T2" fmla="*/ 18 w 135"/>
                  <a:gd name="T3" fmla="*/ 0 h 133"/>
                  <a:gd name="T4" fmla="*/ 18 w 135"/>
                  <a:gd name="T5" fmla="*/ 0 h 133"/>
                  <a:gd name="T6" fmla="*/ 15 w 135"/>
                  <a:gd name="T7" fmla="*/ 6 h 133"/>
                  <a:gd name="T8" fmla="*/ 11 w 135"/>
                  <a:gd name="T9" fmla="*/ 11 h 133"/>
                  <a:gd name="T10" fmla="*/ 6 w 135"/>
                  <a:gd name="T11" fmla="*/ 15 h 133"/>
                  <a:gd name="T12" fmla="*/ 0 w 135"/>
                  <a:gd name="T13" fmla="*/ 17 h 133"/>
                  <a:gd name="T14" fmla="*/ 35 w 135"/>
                  <a:gd name="T15" fmla="*/ 53 h 133"/>
                  <a:gd name="T16" fmla="*/ 35 w 135"/>
                  <a:gd name="T17" fmla="*/ 53 h 133"/>
                  <a:gd name="T18" fmla="*/ 33 w 135"/>
                  <a:gd name="T19" fmla="*/ 61 h 133"/>
                  <a:gd name="T20" fmla="*/ 30 w 135"/>
                  <a:gd name="T21" fmla="*/ 69 h 133"/>
                  <a:gd name="T22" fmla="*/ 29 w 135"/>
                  <a:gd name="T23" fmla="*/ 77 h 133"/>
                  <a:gd name="T24" fmla="*/ 29 w 135"/>
                  <a:gd name="T25" fmla="*/ 85 h 133"/>
                  <a:gd name="T26" fmla="*/ 30 w 135"/>
                  <a:gd name="T27" fmla="*/ 95 h 133"/>
                  <a:gd name="T28" fmla="*/ 34 w 135"/>
                  <a:gd name="T29" fmla="*/ 103 h 133"/>
                  <a:gd name="T30" fmla="*/ 38 w 135"/>
                  <a:gd name="T31" fmla="*/ 111 h 133"/>
                  <a:gd name="T32" fmla="*/ 44 w 135"/>
                  <a:gd name="T33" fmla="*/ 118 h 133"/>
                  <a:gd name="T34" fmla="*/ 44 w 135"/>
                  <a:gd name="T35" fmla="*/ 118 h 133"/>
                  <a:gd name="T36" fmla="*/ 53 w 135"/>
                  <a:gd name="T37" fmla="*/ 124 h 133"/>
                  <a:gd name="T38" fmla="*/ 61 w 135"/>
                  <a:gd name="T39" fmla="*/ 129 h 133"/>
                  <a:gd name="T40" fmla="*/ 72 w 135"/>
                  <a:gd name="T41" fmla="*/ 133 h 133"/>
                  <a:gd name="T42" fmla="*/ 81 w 135"/>
                  <a:gd name="T43" fmla="*/ 133 h 133"/>
                  <a:gd name="T44" fmla="*/ 92 w 135"/>
                  <a:gd name="T45" fmla="*/ 133 h 133"/>
                  <a:gd name="T46" fmla="*/ 102 w 135"/>
                  <a:gd name="T47" fmla="*/ 129 h 133"/>
                  <a:gd name="T48" fmla="*/ 111 w 135"/>
                  <a:gd name="T49" fmla="*/ 124 h 133"/>
                  <a:gd name="T50" fmla="*/ 119 w 135"/>
                  <a:gd name="T51" fmla="*/ 118 h 133"/>
                  <a:gd name="T52" fmla="*/ 119 w 135"/>
                  <a:gd name="T53" fmla="*/ 118 h 133"/>
                  <a:gd name="T54" fmla="*/ 126 w 135"/>
                  <a:gd name="T55" fmla="*/ 110 h 133"/>
                  <a:gd name="T56" fmla="*/ 131 w 135"/>
                  <a:gd name="T57" fmla="*/ 100 h 133"/>
                  <a:gd name="T58" fmla="*/ 134 w 135"/>
                  <a:gd name="T59" fmla="*/ 89 h 133"/>
                  <a:gd name="T60" fmla="*/ 135 w 135"/>
                  <a:gd name="T61" fmla="*/ 80 h 133"/>
                  <a:gd name="T62" fmla="*/ 134 w 135"/>
                  <a:gd name="T63" fmla="*/ 69 h 133"/>
                  <a:gd name="T64" fmla="*/ 131 w 135"/>
                  <a:gd name="T65" fmla="*/ 60 h 133"/>
                  <a:gd name="T66" fmla="*/ 126 w 135"/>
                  <a:gd name="T67" fmla="*/ 50 h 133"/>
                  <a:gd name="T68" fmla="*/ 119 w 135"/>
                  <a:gd name="T69" fmla="*/ 42 h 133"/>
                  <a:gd name="T70" fmla="*/ 119 w 135"/>
                  <a:gd name="T71" fmla="*/ 42 h 133"/>
                  <a:gd name="T72" fmla="*/ 112 w 135"/>
                  <a:gd name="T73" fmla="*/ 35 h 133"/>
                  <a:gd name="T74" fmla="*/ 104 w 135"/>
                  <a:gd name="T75" fmla="*/ 31 h 133"/>
                  <a:gd name="T76" fmla="*/ 96 w 135"/>
                  <a:gd name="T77" fmla="*/ 29 h 133"/>
                  <a:gd name="T78" fmla="*/ 87 w 135"/>
                  <a:gd name="T79" fmla="*/ 27 h 133"/>
                  <a:gd name="T80" fmla="*/ 77 w 135"/>
                  <a:gd name="T81" fmla="*/ 27 h 133"/>
                  <a:gd name="T82" fmla="*/ 69 w 135"/>
                  <a:gd name="T83" fmla="*/ 29 h 133"/>
                  <a:gd name="T84" fmla="*/ 60 w 135"/>
                  <a:gd name="T85" fmla="*/ 31 h 133"/>
                  <a:gd name="T86" fmla="*/ 52 w 135"/>
                  <a:gd name="T87" fmla="*/ 35 h 133"/>
                  <a:gd name="T88" fmla="*/ 52 w 135"/>
                  <a:gd name="T89"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3">
                    <a:moveTo>
                      <a:pt x="52" y="35"/>
                    </a:moveTo>
                    <a:lnTo>
                      <a:pt x="18" y="0"/>
                    </a:lnTo>
                    <a:lnTo>
                      <a:pt x="18" y="0"/>
                    </a:lnTo>
                    <a:lnTo>
                      <a:pt x="15" y="6"/>
                    </a:lnTo>
                    <a:lnTo>
                      <a:pt x="11" y="11"/>
                    </a:lnTo>
                    <a:lnTo>
                      <a:pt x="6" y="15"/>
                    </a:lnTo>
                    <a:lnTo>
                      <a:pt x="0" y="17"/>
                    </a:lnTo>
                    <a:lnTo>
                      <a:pt x="35" y="53"/>
                    </a:lnTo>
                    <a:lnTo>
                      <a:pt x="35" y="53"/>
                    </a:lnTo>
                    <a:lnTo>
                      <a:pt x="33" y="61"/>
                    </a:lnTo>
                    <a:lnTo>
                      <a:pt x="30" y="69"/>
                    </a:lnTo>
                    <a:lnTo>
                      <a:pt x="29" y="77"/>
                    </a:lnTo>
                    <a:lnTo>
                      <a:pt x="29" y="85"/>
                    </a:lnTo>
                    <a:lnTo>
                      <a:pt x="30" y="95"/>
                    </a:lnTo>
                    <a:lnTo>
                      <a:pt x="34" y="103"/>
                    </a:lnTo>
                    <a:lnTo>
                      <a:pt x="38" y="111"/>
                    </a:lnTo>
                    <a:lnTo>
                      <a:pt x="44" y="118"/>
                    </a:lnTo>
                    <a:lnTo>
                      <a:pt x="44" y="118"/>
                    </a:lnTo>
                    <a:lnTo>
                      <a:pt x="53" y="124"/>
                    </a:lnTo>
                    <a:lnTo>
                      <a:pt x="61" y="129"/>
                    </a:lnTo>
                    <a:lnTo>
                      <a:pt x="72" y="133"/>
                    </a:lnTo>
                    <a:lnTo>
                      <a:pt x="81" y="133"/>
                    </a:lnTo>
                    <a:lnTo>
                      <a:pt x="92" y="133"/>
                    </a:lnTo>
                    <a:lnTo>
                      <a:pt x="102" y="129"/>
                    </a:lnTo>
                    <a:lnTo>
                      <a:pt x="111" y="124"/>
                    </a:lnTo>
                    <a:lnTo>
                      <a:pt x="119" y="118"/>
                    </a:lnTo>
                    <a:lnTo>
                      <a:pt x="119" y="118"/>
                    </a:lnTo>
                    <a:lnTo>
                      <a:pt x="126" y="110"/>
                    </a:lnTo>
                    <a:lnTo>
                      <a:pt x="131" y="100"/>
                    </a:lnTo>
                    <a:lnTo>
                      <a:pt x="134" y="89"/>
                    </a:lnTo>
                    <a:lnTo>
                      <a:pt x="135" y="80"/>
                    </a:lnTo>
                    <a:lnTo>
                      <a:pt x="134" y="69"/>
                    </a:lnTo>
                    <a:lnTo>
                      <a:pt x="131" y="60"/>
                    </a:lnTo>
                    <a:lnTo>
                      <a:pt x="126" y="50"/>
                    </a:lnTo>
                    <a:lnTo>
                      <a:pt x="119" y="42"/>
                    </a:lnTo>
                    <a:lnTo>
                      <a:pt x="119" y="42"/>
                    </a:lnTo>
                    <a:lnTo>
                      <a:pt x="112" y="35"/>
                    </a:lnTo>
                    <a:lnTo>
                      <a:pt x="104" y="31"/>
                    </a:lnTo>
                    <a:lnTo>
                      <a:pt x="96" y="29"/>
                    </a:lnTo>
                    <a:lnTo>
                      <a:pt x="87" y="27"/>
                    </a:lnTo>
                    <a:lnTo>
                      <a:pt x="77" y="27"/>
                    </a:lnTo>
                    <a:lnTo>
                      <a:pt x="69" y="29"/>
                    </a:lnTo>
                    <a:lnTo>
                      <a:pt x="60" y="31"/>
                    </a:lnTo>
                    <a:lnTo>
                      <a:pt x="52" y="35"/>
                    </a:lnTo>
                    <a:lnTo>
                      <a:pt x="5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sp>
            <p:nvSpPr>
              <p:cNvPr id="810" name="Freeform 131"/>
              <p:cNvSpPr>
                <a:spLocks/>
              </p:cNvSpPr>
              <p:nvPr/>
            </p:nvSpPr>
            <p:spPr bwMode="auto">
              <a:xfrm>
                <a:off x="4575175" y="1625600"/>
                <a:ext cx="84138" cy="157163"/>
              </a:xfrm>
              <a:custGeom>
                <a:avLst/>
                <a:gdLst>
                  <a:gd name="T0" fmla="*/ 66 w 107"/>
                  <a:gd name="T1" fmla="*/ 92 h 197"/>
                  <a:gd name="T2" fmla="*/ 66 w 107"/>
                  <a:gd name="T3" fmla="*/ 0 h 197"/>
                  <a:gd name="T4" fmla="*/ 42 w 107"/>
                  <a:gd name="T5" fmla="*/ 0 h 197"/>
                  <a:gd name="T6" fmla="*/ 42 w 107"/>
                  <a:gd name="T7" fmla="*/ 92 h 197"/>
                  <a:gd name="T8" fmla="*/ 42 w 107"/>
                  <a:gd name="T9" fmla="*/ 92 h 197"/>
                  <a:gd name="T10" fmla="*/ 34 w 107"/>
                  <a:gd name="T11" fmla="*/ 93 h 197"/>
                  <a:gd name="T12" fmla="*/ 26 w 107"/>
                  <a:gd name="T13" fmla="*/ 97 h 197"/>
                  <a:gd name="T14" fmla="*/ 19 w 107"/>
                  <a:gd name="T15" fmla="*/ 103 h 197"/>
                  <a:gd name="T16" fmla="*/ 12 w 107"/>
                  <a:gd name="T17" fmla="*/ 110 h 197"/>
                  <a:gd name="T18" fmla="*/ 7 w 107"/>
                  <a:gd name="T19" fmla="*/ 118 h 197"/>
                  <a:gd name="T20" fmla="*/ 3 w 107"/>
                  <a:gd name="T21" fmla="*/ 126 h 197"/>
                  <a:gd name="T22" fmla="*/ 0 w 107"/>
                  <a:gd name="T23" fmla="*/ 134 h 197"/>
                  <a:gd name="T24" fmla="*/ 0 w 107"/>
                  <a:gd name="T25" fmla="*/ 143 h 197"/>
                  <a:gd name="T26" fmla="*/ 0 w 107"/>
                  <a:gd name="T27" fmla="*/ 143 h 197"/>
                  <a:gd name="T28" fmla="*/ 2 w 107"/>
                  <a:gd name="T29" fmla="*/ 154 h 197"/>
                  <a:gd name="T30" fmla="*/ 4 w 107"/>
                  <a:gd name="T31" fmla="*/ 165 h 197"/>
                  <a:gd name="T32" fmla="*/ 10 w 107"/>
                  <a:gd name="T33" fmla="*/ 173 h 197"/>
                  <a:gd name="T34" fmla="*/ 15 w 107"/>
                  <a:gd name="T35" fmla="*/ 181 h 197"/>
                  <a:gd name="T36" fmla="*/ 23 w 107"/>
                  <a:gd name="T37" fmla="*/ 188 h 197"/>
                  <a:gd name="T38" fmla="*/ 33 w 107"/>
                  <a:gd name="T39" fmla="*/ 192 h 197"/>
                  <a:gd name="T40" fmla="*/ 42 w 107"/>
                  <a:gd name="T41" fmla="*/ 196 h 197"/>
                  <a:gd name="T42" fmla="*/ 53 w 107"/>
                  <a:gd name="T43" fmla="*/ 197 h 197"/>
                  <a:gd name="T44" fmla="*/ 53 w 107"/>
                  <a:gd name="T45" fmla="*/ 197 h 197"/>
                  <a:gd name="T46" fmla="*/ 64 w 107"/>
                  <a:gd name="T47" fmla="*/ 196 h 197"/>
                  <a:gd name="T48" fmla="*/ 74 w 107"/>
                  <a:gd name="T49" fmla="*/ 192 h 197"/>
                  <a:gd name="T50" fmla="*/ 82 w 107"/>
                  <a:gd name="T51" fmla="*/ 188 h 197"/>
                  <a:gd name="T52" fmla="*/ 91 w 107"/>
                  <a:gd name="T53" fmla="*/ 181 h 197"/>
                  <a:gd name="T54" fmla="*/ 97 w 107"/>
                  <a:gd name="T55" fmla="*/ 173 h 197"/>
                  <a:gd name="T56" fmla="*/ 103 w 107"/>
                  <a:gd name="T57" fmla="*/ 165 h 197"/>
                  <a:gd name="T58" fmla="*/ 105 w 107"/>
                  <a:gd name="T59" fmla="*/ 154 h 197"/>
                  <a:gd name="T60" fmla="*/ 107 w 107"/>
                  <a:gd name="T61" fmla="*/ 143 h 197"/>
                  <a:gd name="T62" fmla="*/ 107 w 107"/>
                  <a:gd name="T63" fmla="*/ 143 h 197"/>
                  <a:gd name="T64" fmla="*/ 105 w 107"/>
                  <a:gd name="T65" fmla="*/ 134 h 197"/>
                  <a:gd name="T66" fmla="*/ 103 w 107"/>
                  <a:gd name="T67" fmla="*/ 126 h 197"/>
                  <a:gd name="T68" fmla="*/ 100 w 107"/>
                  <a:gd name="T69" fmla="*/ 118 h 197"/>
                  <a:gd name="T70" fmla="*/ 95 w 107"/>
                  <a:gd name="T71" fmla="*/ 111 h 197"/>
                  <a:gd name="T72" fmla="*/ 89 w 107"/>
                  <a:gd name="T73" fmla="*/ 104 h 197"/>
                  <a:gd name="T74" fmla="*/ 82 w 107"/>
                  <a:gd name="T75" fmla="*/ 99 h 197"/>
                  <a:gd name="T76" fmla="*/ 74 w 107"/>
                  <a:gd name="T77" fmla="*/ 95 h 197"/>
                  <a:gd name="T78" fmla="*/ 66 w 107"/>
                  <a:gd name="T79" fmla="*/ 92 h 197"/>
                  <a:gd name="T80" fmla="*/ 66 w 107"/>
                  <a:gd name="T81" fmla="*/ 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66" y="92"/>
                    </a:moveTo>
                    <a:lnTo>
                      <a:pt x="66" y="0"/>
                    </a:lnTo>
                    <a:lnTo>
                      <a:pt x="42" y="0"/>
                    </a:lnTo>
                    <a:lnTo>
                      <a:pt x="42" y="92"/>
                    </a:lnTo>
                    <a:lnTo>
                      <a:pt x="42" y="92"/>
                    </a:lnTo>
                    <a:lnTo>
                      <a:pt x="34" y="93"/>
                    </a:lnTo>
                    <a:lnTo>
                      <a:pt x="26" y="97"/>
                    </a:lnTo>
                    <a:lnTo>
                      <a:pt x="19" y="103"/>
                    </a:lnTo>
                    <a:lnTo>
                      <a:pt x="12" y="110"/>
                    </a:lnTo>
                    <a:lnTo>
                      <a:pt x="7" y="118"/>
                    </a:lnTo>
                    <a:lnTo>
                      <a:pt x="3" y="126"/>
                    </a:lnTo>
                    <a:lnTo>
                      <a:pt x="0" y="134"/>
                    </a:lnTo>
                    <a:lnTo>
                      <a:pt x="0" y="143"/>
                    </a:lnTo>
                    <a:lnTo>
                      <a:pt x="0" y="143"/>
                    </a:lnTo>
                    <a:lnTo>
                      <a:pt x="2" y="154"/>
                    </a:lnTo>
                    <a:lnTo>
                      <a:pt x="4" y="165"/>
                    </a:lnTo>
                    <a:lnTo>
                      <a:pt x="10" y="173"/>
                    </a:lnTo>
                    <a:lnTo>
                      <a:pt x="15" y="181"/>
                    </a:lnTo>
                    <a:lnTo>
                      <a:pt x="23" y="188"/>
                    </a:lnTo>
                    <a:lnTo>
                      <a:pt x="33" y="192"/>
                    </a:lnTo>
                    <a:lnTo>
                      <a:pt x="42" y="196"/>
                    </a:lnTo>
                    <a:lnTo>
                      <a:pt x="53" y="197"/>
                    </a:lnTo>
                    <a:lnTo>
                      <a:pt x="53" y="197"/>
                    </a:lnTo>
                    <a:lnTo>
                      <a:pt x="64" y="196"/>
                    </a:lnTo>
                    <a:lnTo>
                      <a:pt x="74" y="192"/>
                    </a:lnTo>
                    <a:lnTo>
                      <a:pt x="82" y="188"/>
                    </a:lnTo>
                    <a:lnTo>
                      <a:pt x="91" y="181"/>
                    </a:lnTo>
                    <a:lnTo>
                      <a:pt x="97" y="173"/>
                    </a:lnTo>
                    <a:lnTo>
                      <a:pt x="103" y="165"/>
                    </a:lnTo>
                    <a:lnTo>
                      <a:pt x="105" y="154"/>
                    </a:lnTo>
                    <a:lnTo>
                      <a:pt x="107" y="143"/>
                    </a:lnTo>
                    <a:lnTo>
                      <a:pt x="107" y="143"/>
                    </a:lnTo>
                    <a:lnTo>
                      <a:pt x="105" y="134"/>
                    </a:lnTo>
                    <a:lnTo>
                      <a:pt x="103" y="126"/>
                    </a:lnTo>
                    <a:lnTo>
                      <a:pt x="100" y="118"/>
                    </a:lnTo>
                    <a:lnTo>
                      <a:pt x="95" y="111"/>
                    </a:lnTo>
                    <a:lnTo>
                      <a:pt x="89" y="104"/>
                    </a:lnTo>
                    <a:lnTo>
                      <a:pt x="82" y="99"/>
                    </a:lnTo>
                    <a:lnTo>
                      <a:pt x="74" y="95"/>
                    </a:lnTo>
                    <a:lnTo>
                      <a:pt x="66" y="92"/>
                    </a:lnTo>
                    <a:lnTo>
                      <a:pt x="6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grpSp>
        <p:sp>
          <p:nvSpPr>
            <p:cNvPr id="800" name="Freeform 5"/>
            <p:cNvSpPr>
              <a:spLocks noEditPoints="1"/>
            </p:cNvSpPr>
            <p:nvPr/>
          </p:nvSpPr>
          <p:spPr bwMode="auto">
            <a:xfrm>
              <a:off x="3266499" y="2949084"/>
              <a:ext cx="232266" cy="231672"/>
            </a:xfrm>
            <a:custGeom>
              <a:avLst/>
              <a:gdLst>
                <a:gd name="T0" fmla="*/ 279 w 640"/>
                <a:gd name="T1" fmla="*/ 265 h 639"/>
                <a:gd name="T2" fmla="*/ 298 w 640"/>
                <a:gd name="T3" fmla="*/ 278 h 639"/>
                <a:gd name="T4" fmla="*/ 370 w 640"/>
                <a:gd name="T5" fmla="*/ 299 h 639"/>
                <a:gd name="T6" fmla="*/ 420 w 640"/>
                <a:gd name="T7" fmla="*/ 343 h 639"/>
                <a:gd name="T8" fmla="*/ 418 w 640"/>
                <a:gd name="T9" fmla="*/ 407 h 639"/>
                <a:gd name="T10" fmla="*/ 367 w 640"/>
                <a:gd name="T11" fmla="*/ 451 h 639"/>
                <a:gd name="T12" fmla="*/ 347 w 640"/>
                <a:gd name="T13" fmla="*/ 480 h 639"/>
                <a:gd name="T14" fmla="*/ 293 w 640"/>
                <a:gd name="T15" fmla="*/ 480 h 639"/>
                <a:gd name="T16" fmla="*/ 280 w 640"/>
                <a:gd name="T17" fmla="*/ 452 h 639"/>
                <a:gd name="T18" fmla="*/ 227 w 640"/>
                <a:gd name="T19" fmla="*/ 412 h 639"/>
                <a:gd name="T20" fmla="*/ 209 w 640"/>
                <a:gd name="T21" fmla="*/ 355 h 639"/>
                <a:gd name="T22" fmla="*/ 266 w 640"/>
                <a:gd name="T23" fmla="*/ 371 h 639"/>
                <a:gd name="T24" fmla="*/ 284 w 640"/>
                <a:gd name="T25" fmla="*/ 397 h 639"/>
                <a:gd name="T26" fmla="*/ 322 w 640"/>
                <a:gd name="T27" fmla="*/ 407 h 639"/>
                <a:gd name="T28" fmla="*/ 373 w 640"/>
                <a:gd name="T29" fmla="*/ 375 h 639"/>
                <a:gd name="T30" fmla="*/ 365 w 640"/>
                <a:gd name="T31" fmla="*/ 355 h 639"/>
                <a:gd name="T32" fmla="*/ 311 w 640"/>
                <a:gd name="T33" fmla="*/ 336 h 639"/>
                <a:gd name="T34" fmla="*/ 247 w 640"/>
                <a:gd name="T35" fmla="*/ 309 h 639"/>
                <a:gd name="T36" fmla="*/ 224 w 640"/>
                <a:gd name="T37" fmla="*/ 256 h 639"/>
                <a:gd name="T38" fmla="*/ 250 w 640"/>
                <a:gd name="T39" fmla="*/ 201 h 639"/>
                <a:gd name="T40" fmla="*/ 293 w 640"/>
                <a:gd name="T41" fmla="*/ 181 h 639"/>
                <a:gd name="T42" fmla="*/ 320 w 640"/>
                <a:gd name="T43" fmla="*/ 133 h 639"/>
                <a:gd name="T44" fmla="*/ 347 w 640"/>
                <a:gd name="T45" fmla="*/ 181 h 639"/>
                <a:gd name="T46" fmla="*/ 390 w 640"/>
                <a:gd name="T47" fmla="*/ 198 h 639"/>
                <a:gd name="T48" fmla="*/ 426 w 640"/>
                <a:gd name="T49" fmla="*/ 251 h 639"/>
                <a:gd name="T50" fmla="*/ 378 w 640"/>
                <a:gd name="T51" fmla="*/ 275 h 639"/>
                <a:gd name="T52" fmla="*/ 358 w 640"/>
                <a:gd name="T53" fmla="*/ 238 h 639"/>
                <a:gd name="T54" fmla="*/ 300 w 640"/>
                <a:gd name="T55" fmla="*/ 232 h 639"/>
                <a:gd name="T56" fmla="*/ 279 w 640"/>
                <a:gd name="T57" fmla="*/ 246 h 639"/>
                <a:gd name="T58" fmla="*/ 279 w 640"/>
                <a:gd name="T59" fmla="*/ 265 h 639"/>
                <a:gd name="T60" fmla="*/ 320 w 640"/>
                <a:gd name="T61" fmla="*/ 0 h 639"/>
                <a:gd name="T62" fmla="*/ 0 w 640"/>
                <a:gd name="T63" fmla="*/ 319 h 639"/>
                <a:gd name="T64" fmla="*/ 640 w 640"/>
                <a:gd name="T65" fmla="*/ 3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639">
                  <a:moveTo>
                    <a:pt x="279" y="265"/>
                  </a:moveTo>
                  <a:lnTo>
                    <a:pt x="279" y="265"/>
                  </a:lnTo>
                  <a:cubicBezTo>
                    <a:pt x="279" y="267"/>
                    <a:pt x="281" y="269"/>
                    <a:pt x="283" y="271"/>
                  </a:cubicBezTo>
                  <a:cubicBezTo>
                    <a:pt x="285" y="272"/>
                    <a:pt x="289" y="275"/>
                    <a:pt x="298" y="278"/>
                  </a:cubicBezTo>
                  <a:cubicBezTo>
                    <a:pt x="305" y="281"/>
                    <a:pt x="315" y="284"/>
                    <a:pt x="328" y="287"/>
                  </a:cubicBezTo>
                  <a:cubicBezTo>
                    <a:pt x="344" y="290"/>
                    <a:pt x="358" y="294"/>
                    <a:pt x="370" y="299"/>
                  </a:cubicBezTo>
                  <a:cubicBezTo>
                    <a:pt x="382" y="304"/>
                    <a:pt x="392" y="311"/>
                    <a:pt x="400" y="317"/>
                  </a:cubicBezTo>
                  <a:cubicBezTo>
                    <a:pt x="409" y="325"/>
                    <a:pt x="415" y="334"/>
                    <a:pt x="420" y="343"/>
                  </a:cubicBezTo>
                  <a:cubicBezTo>
                    <a:pt x="423" y="353"/>
                    <a:pt x="425" y="363"/>
                    <a:pt x="425" y="374"/>
                  </a:cubicBezTo>
                  <a:cubicBezTo>
                    <a:pt x="425" y="386"/>
                    <a:pt x="423" y="397"/>
                    <a:pt x="418" y="407"/>
                  </a:cubicBezTo>
                  <a:cubicBezTo>
                    <a:pt x="414" y="417"/>
                    <a:pt x="407" y="426"/>
                    <a:pt x="398" y="433"/>
                  </a:cubicBezTo>
                  <a:cubicBezTo>
                    <a:pt x="389" y="440"/>
                    <a:pt x="379" y="446"/>
                    <a:pt x="367" y="451"/>
                  </a:cubicBezTo>
                  <a:cubicBezTo>
                    <a:pt x="361" y="453"/>
                    <a:pt x="354" y="455"/>
                    <a:pt x="347" y="456"/>
                  </a:cubicBezTo>
                  <a:lnTo>
                    <a:pt x="347" y="480"/>
                  </a:lnTo>
                  <a:cubicBezTo>
                    <a:pt x="347" y="494"/>
                    <a:pt x="335" y="506"/>
                    <a:pt x="320" y="506"/>
                  </a:cubicBezTo>
                  <a:cubicBezTo>
                    <a:pt x="305" y="506"/>
                    <a:pt x="293" y="494"/>
                    <a:pt x="293" y="480"/>
                  </a:cubicBezTo>
                  <a:lnTo>
                    <a:pt x="293" y="455"/>
                  </a:lnTo>
                  <a:cubicBezTo>
                    <a:pt x="289" y="454"/>
                    <a:pt x="284" y="453"/>
                    <a:pt x="280" y="452"/>
                  </a:cubicBezTo>
                  <a:cubicBezTo>
                    <a:pt x="269" y="448"/>
                    <a:pt x="259" y="443"/>
                    <a:pt x="250" y="436"/>
                  </a:cubicBezTo>
                  <a:cubicBezTo>
                    <a:pt x="241" y="430"/>
                    <a:pt x="233" y="421"/>
                    <a:pt x="227" y="412"/>
                  </a:cubicBezTo>
                  <a:cubicBezTo>
                    <a:pt x="221" y="402"/>
                    <a:pt x="216" y="391"/>
                    <a:pt x="214" y="378"/>
                  </a:cubicBezTo>
                  <a:lnTo>
                    <a:pt x="209" y="355"/>
                  </a:lnTo>
                  <a:lnTo>
                    <a:pt x="263" y="355"/>
                  </a:lnTo>
                  <a:lnTo>
                    <a:pt x="266" y="371"/>
                  </a:lnTo>
                  <a:cubicBezTo>
                    <a:pt x="267" y="377"/>
                    <a:pt x="269" y="382"/>
                    <a:pt x="272" y="386"/>
                  </a:cubicBezTo>
                  <a:cubicBezTo>
                    <a:pt x="276" y="390"/>
                    <a:pt x="279" y="394"/>
                    <a:pt x="284" y="397"/>
                  </a:cubicBezTo>
                  <a:cubicBezTo>
                    <a:pt x="289" y="400"/>
                    <a:pt x="294" y="402"/>
                    <a:pt x="300" y="404"/>
                  </a:cubicBezTo>
                  <a:cubicBezTo>
                    <a:pt x="307" y="406"/>
                    <a:pt x="314" y="407"/>
                    <a:pt x="322" y="407"/>
                  </a:cubicBezTo>
                  <a:cubicBezTo>
                    <a:pt x="340" y="407"/>
                    <a:pt x="353" y="403"/>
                    <a:pt x="362" y="396"/>
                  </a:cubicBezTo>
                  <a:cubicBezTo>
                    <a:pt x="370" y="391"/>
                    <a:pt x="373" y="384"/>
                    <a:pt x="373" y="375"/>
                  </a:cubicBezTo>
                  <a:cubicBezTo>
                    <a:pt x="373" y="370"/>
                    <a:pt x="372" y="367"/>
                    <a:pt x="371" y="363"/>
                  </a:cubicBezTo>
                  <a:cubicBezTo>
                    <a:pt x="370" y="361"/>
                    <a:pt x="368" y="358"/>
                    <a:pt x="365" y="355"/>
                  </a:cubicBezTo>
                  <a:cubicBezTo>
                    <a:pt x="362" y="353"/>
                    <a:pt x="356" y="350"/>
                    <a:pt x="346" y="346"/>
                  </a:cubicBezTo>
                  <a:cubicBezTo>
                    <a:pt x="337" y="342"/>
                    <a:pt x="325" y="339"/>
                    <a:pt x="311" y="336"/>
                  </a:cubicBezTo>
                  <a:cubicBezTo>
                    <a:pt x="297" y="332"/>
                    <a:pt x="285" y="329"/>
                    <a:pt x="275" y="325"/>
                  </a:cubicBezTo>
                  <a:cubicBezTo>
                    <a:pt x="264" y="320"/>
                    <a:pt x="255" y="315"/>
                    <a:pt x="247" y="309"/>
                  </a:cubicBezTo>
                  <a:cubicBezTo>
                    <a:pt x="239" y="302"/>
                    <a:pt x="233" y="294"/>
                    <a:pt x="230" y="285"/>
                  </a:cubicBezTo>
                  <a:cubicBezTo>
                    <a:pt x="226" y="276"/>
                    <a:pt x="224" y="267"/>
                    <a:pt x="224" y="256"/>
                  </a:cubicBezTo>
                  <a:cubicBezTo>
                    <a:pt x="224" y="246"/>
                    <a:pt x="226" y="235"/>
                    <a:pt x="231" y="226"/>
                  </a:cubicBezTo>
                  <a:cubicBezTo>
                    <a:pt x="235" y="217"/>
                    <a:pt x="241" y="208"/>
                    <a:pt x="250" y="201"/>
                  </a:cubicBezTo>
                  <a:cubicBezTo>
                    <a:pt x="258" y="194"/>
                    <a:pt x="267" y="189"/>
                    <a:pt x="278" y="185"/>
                  </a:cubicBezTo>
                  <a:cubicBezTo>
                    <a:pt x="283" y="183"/>
                    <a:pt x="288" y="182"/>
                    <a:pt x="293" y="181"/>
                  </a:cubicBezTo>
                  <a:lnTo>
                    <a:pt x="293" y="159"/>
                  </a:lnTo>
                  <a:cubicBezTo>
                    <a:pt x="293" y="145"/>
                    <a:pt x="305" y="133"/>
                    <a:pt x="320" y="133"/>
                  </a:cubicBezTo>
                  <a:cubicBezTo>
                    <a:pt x="335" y="133"/>
                    <a:pt x="347" y="145"/>
                    <a:pt x="347" y="159"/>
                  </a:cubicBezTo>
                  <a:lnTo>
                    <a:pt x="347" y="181"/>
                  </a:lnTo>
                  <a:cubicBezTo>
                    <a:pt x="352" y="182"/>
                    <a:pt x="357" y="183"/>
                    <a:pt x="361" y="184"/>
                  </a:cubicBezTo>
                  <a:cubicBezTo>
                    <a:pt x="372" y="187"/>
                    <a:pt x="381" y="192"/>
                    <a:pt x="390" y="198"/>
                  </a:cubicBezTo>
                  <a:cubicBezTo>
                    <a:pt x="399" y="204"/>
                    <a:pt x="406" y="212"/>
                    <a:pt x="412" y="220"/>
                  </a:cubicBezTo>
                  <a:cubicBezTo>
                    <a:pt x="419" y="229"/>
                    <a:pt x="423" y="240"/>
                    <a:pt x="426" y="251"/>
                  </a:cubicBezTo>
                  <a:lnTo>
                    <a:pt x="432" y="275"/>
                  </a:lnTo>
                  <a:lnTo>
                    <a:pt x="378" y="275"/>
                  </a:lnTo>
                  <a:lnTo>
                    <a:pt x="374" y="260"/>
                  </a:lnTo>
                  <a:cubicBezTo>
                    <a:pt x="372" y="250"/>
                    <a:pt x="367" y="243"/>
                    <a:pt x="358" y="238"/>
                  </a:cubicBezTo>
                  <a:cubicBezTo>
                    <a:pt x="348" y="232"/>
                    <a:pt x="337" y="229"/>
                    <a:pt x="322" y="229"/>
                  </a:cubicBezTo>
                  <a:cubicBezTo>
                    <a:pt x="314" y="229"/>
                    <a:pt x="306" y="230"/>
                    <a:pt x="300" y="232"/>
                  </a:cubicBezTo>
                  <a:cubicBezTo>
                    <a:pt x="294" y="233"/>
                    <a:pt x="289" y="236"/>
                    <a:pt x="286" y="238"/>
                  </a:cubicBezTo>
                  <a:cubicBezTo>
                    <a:pt x="283" y="241"/>
                    <a:pt x="280" y="243"/>
                    <a:pt x="279" y="246"/>
                  </a:cubicBezTo>
                  <a:cubicBezTo>
                    <a:pt x="278" y="249"/>
                    <a:pt x="277" y="252"/>
                    <a:pt x="277" y="255"/>
                  </a:cubicBezTo>
                  <a:cubicBezTo>
                    <a:pt x="277" y="259"/>
                    <a:pt x="277" y="263"/>
                    <a:pt x="279" y="265"/>
                  </a:cubicBezTo>
                  <a:lnTo>
                    <a:pt x="279" y="265"/>
                  </a:lnTo>
                  <a:close/>
                  <a:moveTo>
                    <a:pt x="320" y="0"/>
                  </a:moveTo>
                  <a:lnTo>
                    <a:pt x="320" y="0"/>
                  </a:lnTo>
                  <a:cubicBezTo>
                    <a:pt x="143" y="0"/>
                    <a:pt x="0" y="143"/>
                    <a:pt x="0" y="319"/>
                  </a:cubicBezTo>
                  <a:cubicBezTo>
                    <a:pt x="0" y="496"/>
                    <a:pt x="143" y="639"/>
                    <a:pt x="320" y="639"/>
                  </a:cubicBezTo>
                  <a:cubicBezTo>
                    <a:pt x="497" y="639"/>
                    <a:pt x="640" y="496"/>
                    <a:pt x="640" y="319"/>
                  </a:cubicBezTo>
                  <a:cubicBezTo>
                    <a:pt x="640" y="143"/>
                    <a:pt x="497" y="0"/>
                    <a:pt x="320" y="0"/>
                  </a:cubicBezTo>
                  <a:close/>
                </a:path>
              </a:pathLst>
            </a:custGeom>
            <a:solidFill>
              <a:srgbClr val="FFFFFF"/>
            </a:solidFill>
            <a:ln w="0">
              <a:noFill/>
              <a:prstDash val="solid"/>
              <a:round/>
              <a:headEnd/>
              <a:tailEnd/>
            </a:ln>
          </p:spPr>
          <p:txBody>
            <a:bodyPr vert="horz" wrap="square" lIns="121807" tIns="60904" rIns="121807" bIns="60904" numCol="1" anchor="t" anchorCtr="0" compatLnSpc="1">
              <a:prstTxWarp prst="textNoShape">
                <a:avLst/>
              </a:prstTxWarp>
            </a:bodyP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676767"/>
                </a:solidFill>
                <a:effectLst/>
                <a:uLnTx/>
                <a:uFillTx/>
                <a:latin typeface="CiscoSansTT ExtraLight"/>
              </a:endParaRPr>
            </a:p>
          </p:txBody>
        </p:sp>
      </p:grpSp>
      <p:sp>
        <p:nvSpPr>
          <p:cNvPr id="811" name="TextBox 810"/>
          <p:cNvSpPr txBox="1"/>
          <p:nvPr/>
        </p:nvSpPr>
        <p:spPr>
          <a:xfrm rot="2905428">
            <a:off x="5025983" y="3021171"/>
            <a:ext cx="1840525" cy="487917"/>
          </a:xfrm>
          <a:prstGeom prst="rect">
            <a:avLst/>
          </a:prstGeom>
          <a:noFill/>
        </p:spPr>
        <p:txBody>
          <a:bodyPr spcFirstLastPara="1" wrap="none" lIns="121919" tIns="60959" rIns="121919" bIns="60959" numCol="1" rtlCol="0">
            <a:prstTxWarp prst="textArchUp">
              <a:avLst>
                <a:gd name="adj" fmla="val 11510400"/>
              </a:avLst>
            </a:prstTxWarp>
            <a:spAutoFit/>
          </a:bodyPr>
          <a:lstStyle/>
          <a:p>
            <a:pPr algn="ctr" defTabSz="811989">
              <a:defRPr/>
            </a:pPr>
            <a:r>
              <a:rPr lang="en-US" sz="2400" kern="0" dirty="0">
                <a:solidFill>
                  <a:srgbClr val="FFFFFF"/>
                </a:solidFill>
                <a:latin typeface="CiscoSansTT ExtraLight" charset="0"/>
                <a:ea typeface="CiscoSansTT ExtraLight" charset="0"/>
                <a:cs typeface="CiscoSansTT ExtraLight" charset="0"/>
              </a:rPr>
              <a:t>Security Gap</a:t>
            </a:r>
          </a:p>
        </p:txBody>
      </p:sp>
      <p:sp>
        <p:nvSpPr>
          <p:cNvPr id="812" name="Freeform: Shape 157"/>
          <p:cNvSpPr/>
          <p:nvPr/>
        </p:nvSpPr>
        <p:spPr>
          <a:xfrm rot="20233680">
            <a:off x="5263952" y="2348144"/>
            <a:ext cx="892741" cy="2162240"/>
          </a:xfrm>
          <a:custGeom>
            <a:avLst/>
            <a:gdLst>
              <a:gd name="connsiteX0" fmla="*/ 0 w 577850"/>
              <a:gd name="connsiteY0" fmla="*/ 0 h 2178050"/>
              <a:gd name="connsiteX1" fmla="*/ 577850 w 577850"/>
              <a:gd name="connsiteY1" fmla="*/ 2178050 h 2178050"/>
              <a:gd name="connsiteX0" fmla="*/ 0 w 577850"/>
              <a:gd name="connsiteY0" fmla="*/ 0 h 2178050"/>
              <a:gd name="connsiteX1" fmla="*/ 577850 w 577850"/>
              <a:gd name="connsiteY1" fmla="*/ 2178050 h 2178050"/>
              <a:gd name="connsiteX0" fmla="*/ 0 w 646232"/>
              <a:gd name="connsiteY0" fmla="*/ 0 h 2178050"/>
              <a:gd name="connsiteX1" fmla="*/ 577850 w 646232"/>
              <a:gd name="connsiteY1" fmla="*/ 2178050 h 2178050"/>
              <a:gd name="connsiteX0" fmla="*/ 0 w 639796"/>
              <a:gd name="connsiteY0" fmla="*/ 0 h 2178050"/>
              <a:gd name="connsiteX1" fmla="*/ 577850 w 639796"/>
              <a:gd name="connsiteY1" fmla="*/ 2178050 h 2178050"/>
              <a:gd name="connsiteX0" fmla="*/ 0 w 644529"/>
              <a:gd name="connsiteY0" fmla="*/ 0 h 2178050"/>
              <a:gd name="connsiteX1" fmla="*/ 577850 w 644529"/>
              <a:gd name="connsiteY1" fmla="*/ 2178050 h 2178050"/>
              <a:gd name="connsiteX0" fmla="*/ 0 w 675910"/>
              <a:gd name="connsiteY0" fmla="*/ 0 h 2178050"/>
              <a:gd name="connsiteX1" fmla="*/ 577850 w 675910"/>
              <a:gd name="connsiteY1" fmla="*/ 2178050 h 2178050"/>
              <a:gd name="connsiteX0" fmla="*/ 0 w 675275"/>
              <a:gd name="connsiteY0" fmla="*/ 0 h 2178050"/>
              <a:gd name="connsiteX1" fmla="*/ 577850 w 675275"/>
              <a:gd name="connsiteY1" fmla="*/ 2178050 h 2178050"/>
            </a:gdLst>
            <a:ahLst/>
            <a:cxnLst>
              <a:cxn ang="0">
                <a:pos x="connsiteX0" y="connsiteY0"/>
              </a:cxn>
              <a:cxn ang="0">
                <a:pos x="connsiteX1" y="connsiteY1"/>
              </a:cxn>
            </a:cxnLst>
            <a:rect l="l" t="t" r="r" b="b"/>
            <a:pathLst>
              <a:path w="675275" h="2178050">
                <a:moveTo>
                  <a:pt x="0" y="0"/>
                </a:moveTo>
                <a:cubicBezTo>
                  <a:pt x="497417" y="392641"/>
                  <a:pt x="856721" y="1442508"/>
                  <a:pt x="577850" y="2178050"/>
                </a:cubicBezTo>
              </a:path>
            </a:pathLst>
          </a:custGeom>
          <a:noFill/>
          <a:ln w="9525" cap="flat" cmpd="sng" algn="ctr">
            <a:solidFill>
              <a:srgbClr val="FFFFFF"/>
            </a:solidFill>
            <a:prstDash val="sysDot"/>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charset="0"/>
            </a:endParaRPr>
          </a:p>
        </p:txBody>
      </p:sp>
      <p:sp>
        <p:nvSpPr>
          <p:cNvPr id="813" name="Rectangle 812"/>
          <p:cNvSpPr/>
          <p:nvPr/>
        </p:nvSpPr>
        <p:spPr>
          <a:xfrm>
            <a:off x="7620000" y="1685632"/>
            <a:ext cx="4013200" cy="1341297"/>
          </a:xfrm>
          <a:prstGeom prst="rect">
            <a:avLst/>
          </a:prstGeom>
          <a:noFill/>
          <a:ln w="63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733" b="1" i="0" u="none" strike="noStrike" kern="0" cap="none" spc="-200" normalizeH="0" baseline="0" noProof="0" dirty="0">
                <a:ln>
                  <a:noFill/>
                </a:ln>
                <a:solidFill>
                  <a:srgbClr val="00BCEB"/>
                </a:solidFill>
                <a:effectLst/>
                <a:uLnTx/>
                <a:uFillTx/>
                <a:latin typeface="CiscoSansTT ExtraLight"/>
                <a:ea typeface="+mn-ea"/>
                <a:cs typeface="+mn-cs"/>
              </a:rPr>
              <a:t>55%</a:t>
            </a:r>
            <a:r>
              <a:rPr kumimoji="0" lang="en-US" sz="3733" b="1" i="0" u="none" strike="noStrike" kern="0" cap="none" spc="-200" normalizeH="0" baseline="0" noProof="0" dirty="0">
                <a:ln>
                  <a:noFill/>
                </a:ln>
                <a:solidFill>
                  <a:srgbClr val="005073">
                    <a:lumMod val="50000"/>
                  </a:srgbClr>
                </a:solidFill>
                <a:effectLst/>
                <a:uLnTx/>
                <a:uFillTx/>
                <a:latin typeface="CiscoSansTT ExtraLight"/>
                <a:ea typeface="+mn-ea"/>
                <a:cs typeface="+mn-cs"/>
              </a:rPr>
              <a:t> </a:t>
            </a:r>
            <a:r>
              <a:rPr kumimoji="0" lang="en-US" sz="1600" b="0" i="0" u="none" strike="noStrike" kern="0" cap="none" spc="0" normalizeH="0" baseline="0" noProof="0" dirty="0">
                <a:ln>
                  <a:noFill/>
                </a:ln>
                <a:solidFill>
                  <a:schemeClr val="bg1"/>
                </a:solidFill>
                <a:effectLst/>
                <a:uLnTx/>
                <a:uFillTx/>
                <a:latin typeface="CiscoSansTT ExtraLight"/>
                <a:ea typeface="+mn-ea"/>
                <a:cs typeface="+mn-cs"/>
              </a:rPr>
              <a:t>Of customers </a:t>
            </a:r>
            <a:r>
              <a:rPr kumimoji="0" lang="en-US" sz="1600" b="1" i="0" u="none" strike="noStrike" kern="0" cap="none" spc="0" normalizeH="0" baseline="0" noProof="0" dirty="0">
                <a:ln>
                  <a:noFill/>
                </a:ln>
                <a:solidFill>
                  <a:schemeClr val="bg1"/>
                </a:solidFill>
                <a:effectLst/>
                <a:uLnTx/>
                <a:uFillTx/>
                <a:latin typeface="CiscoSansTT ExtraLight"/>
                <a:ea typeface="+mn-ea"/>
                <a:cs typeface="+mn-cs"/>
              </a:rPr>
              <a:t>rely on more than 5 vendors</a:t>
            </a:r>
            <a:r>
              <a:rPr kumimoji="0" lang="en-US" sz="1600" b="0" i="0" u="none" strike="noStrike" kern="0" cap="none" spc="0" normalizeH="0" baseline="0" noProof="0" dirty="0">
                <a:ln>
                  <a:noFill/>
                </a:ln>
                <a:solidFill>
                  <a:schemeClr val="bg1"/>
                </a:solidFill>
                <a:effectLst/>
                <a:uLnTx/>
                <a:uFillTx/>
                <a:latin typeface="CiscoSansTT ExtraLight"/>
                <a:ea typeface="+mn-ea"/>
                <a:cs typeface="+mn-cs"/>
              </a:rPr>
              <a:t> to secure their network</a:t>
            </a:r>
            <a:r>
              <a:rPr kumimoji="0" lang="en-US" sz="1600" b="0" i="0" u="none" strike="noStrike" kern="0" cap="none" spc="0" normalizeH="0" baseline="30000" noProof="0" dirty="0">
                <a:ln>
                  <a:noFill/>
                </a:ln>
                <a:solidFill>
                  <a:schemeClr val="bg1"/>
                </a:solidFill>
                <a:effectLst/>
                <a:uLnTx/>
                <a:uFillTx/>
                <a:latin typeface="CiscoSansTT ExtraLight"/>
                <a:ea typeface="+mn-ea"/>
                <a:cs typeface="+mn-cs"/>
              </a:rPr>
              <a:t>1</a:t>
            </a:r>
            <a:endParaRPr kumimoji="0" lang="en-US" sz="2400" b="0" i="0" u="none" strike="noStrike" kern="0" cap="none" spc="0" normalizeH="0" baseline="30000" noProof="0" dirty="0">
              <a:ln>
                <a:noFill/>
              </a:ln>
              <a:solidFill>
                <a:schemeClr val="bg1"/>
              </a:solidFill>
              <a:effectLst/>
              <a:uLnTx/>
              <a:uFillTx/>
              <a:latin typeface="CiscoSansTT ExtraLight"/>
              <a:ea typeface="+mn-ea"/>
              <a:cs typeface="+mn-cs"/>
            </a:endParaRPr>
          </a:p>
        </p:txBody>
      </p:sp>
      <p:sp>
        <p:nvSpPr>
          <p:cNvPr id="814" name="Rectangle 813"/>
          <p:cNvSpPr/>
          <p:nvPr/>
        </p:nvSpPr>
        <p:spPr>
          <a:xfrm>
            <a:off x="7620000" y="2970401"/>
            <a:ext cx="4013200" cy="1341297"/>
          </a:xfrm>
          <a:prstGeom prst="rect">
            <a:avLst/>
          </a:prstGeom>
          <a:noFill/>
          <a:ln w="63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733" b="1" i="0" u="none" strike="noStrike" kern="0" cap="none" spc="-200" normalizeH="0" baseline="0" noProof="0" dirty="0">
                <a:ln>
                  <a:noFill/>
                </a:ln>
                <a:solidFill>
                  <a:srgbClr val="00BCEB"/>
                </a:solidFill>
                <a:effectLst/>
                <a:uLnTx/>
                <a:uFillTx/>
                <a:latin typeface="CiscoSansTT ExtraLight"/>
                <a:ea typeface="+mn-ea"/>
                <a:cs typeface="+mn-cs"/>
              </a:rPr>
              <a:t>54% </a:t>
            </a:r>
            <a:r>
              <a:rPr kumimoji="0" lang="en-US" sz="1600" b="0" i="0" u="none" strike="noStrike" kern="0" cap="none" spc="0" normalizeH="0" baseline="0" noProof="0" dirty="0">
                <a:ln>
                  <a:noFill/>
                </a:ln>
                <a:solidFill>
                  <a:schemeClr val="bg1"/>
                </a:solidFill>
                <a:effectLst/>
                <a:uLnTx/>
                <a:uFillTx/>
                <a:latin typeface="CiscoSansTT ExtraLight"/>
                <a:ea typeface="+mn-ea"/>
                <a:cs typeface="+mn-cs"/>
              </a:rPr>
              <a:t>Of </a:t>
            </a:r>
            <a:r>
              <a:rPr kumimoji="0" lang="en-US" sz="1600" b="1" i="0" u="none" strike="noStrike" kern="0" cap="none" spc="0" normalizeH="0" baseline="0" noProof="0" dirty="0">
                <a:ln>
                  <a:noFill/>
                </a:ln>
                <a:solidFill>
                  <a:schemeClr val="bg1"/>
                </a:solidFill>
                <a:effectLst/>
                <a:uLnTx/>
                <a:uFillTx/>
                <a:latin typeface="CiscoSansTT ExtraLight"/>
                <a:ea typeface="+mn-ea"/>
                <a:cs typeface="+mn-cs"/>
              </a:rPr>
              <a:t>legitimate security alerts are not remediated</a:t>
            </a:r>
            <a:r>
              <a:rPr kumimoji="0" lang="en-US" sz="1600" b="0" i="0" u="none" strike="noStrike" kern="0" cap="none" spc="0" normalizeH="0" baseline="0" noProof="0" dirty="0">
                <a:ln>
                  <a:noFill/>
                </a:ln>
                <a:solidFill>
                  <a:schemeClr val="bg1"/>
                </a:solidFill>
                <a:effectLst/>
                <a:uLnTx/>
                <a:uFillTx/>
                <a:latin typeface="CiscoSansTT ExtraLight"/>
                <a:ea typeface="+mn-ea"/>
                <a:cs typeface="+mn-cs"/>
              </a:rPr>
              <a:t> due to lack of integrated defense systems</a:t>
            </a:r>
            <a:r>
              <a:rPr kumimoji="0" lang="en-US" sz="1600" b="0" i="0" u="none" strike="noStrike" kern="0" cap="none" spc="0" normalizeH="0" baseline="30000" noProof="0" dirty="0">
                <a:ln>
                  <a:noFill/>
                </a:ln>
                <a:solidFill>
                  <a:schemeClr val="bg1"/>
                </a:solidFill>
                <a:effectLst/>
                <a:uLnTx/>
                <a:uFillTx/>
                <a:latin typeface="CiscoSansTT ExtraLight"/>
                <a:ea typeface="+mn-ea"/>
                <a:cs typeface="+mn-cs"/>
              </a:rPr>
              <a:t>2</a:t>
            </a:r>
            <a:endParaRPr kumimoji="0" lang="en-US" sz="2400" b="0" i="0" u="none" strike="noStrike" kern="0" cap="none" spc="0" normalizeH="0" baseline="30000" noProof="0" dirty="0">
              <a:ln>
                <a:noFill/>
              </a:ln>
              <a:solidFill>
                <a:schemeClr val="bg1"/>
              </a:solidFill>
              <a:effectLst/>
              <a:uLnTx/>
              <a:uFillTx/>
              <a:latin typeface="CiscoSansTT ExtraLight"/>
              <a:ea typeface="+mn-ea"/>
              <a:cs typeface="+mn-cs"/>
            </a:endParaRPr>
          </a:p>
        </p:txBody>
      </p:sp>
      <p:sp>
        <p:nvSpPr>
          <p:cNvPr id="815" name="Rectangle 814"/>
          <p:cNvSpPr/>
          <p:nvPr/>
        </p:nvSpPr>
        <p:spPr>
          <a:xfrm>
            <a:off x="7620001" y="4255170"/>
            <a:ext cx="3744036" cy="1341297"/>
          </a:xfrm>
          <a:prstGeom prst="rect">
            <a:avLst/>
          </a:prstGeom>
          <a:noFill/>
          <a:ln w="63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733" b="1" i="0" u="none" strike="noStrike" kern="0" cap="none" spc="-400" normalizeH="0" baseline="0" noProof="0" dirty="0">
                <a:ln>
                  <a:noFill/>
                </a:ln>
                <a:solidFill>
                  <a:srgbClr val="00BCEB"/>
                </a:solidFill>
                <a:effectLst/>
                <a:uLnTx/>
                <a:uFillTx/>
                <a:latin typeface="CiscoSansTT ExtraLight"/>
                <a:ea typeface="+mn-ea"/>
                <a:cs typeface="+mn-cs"/>
              </a:rPr>
              <a:t>1</a:t>
            </a:r>
            <a:r>
              <a:rPr kumimoji="0" lang="en-US" sz="3733" b="1" i="0" u="none" strike="noStrike" kern="0" cap="none" spc="-200" normalizeH="0" baseline="0" noProof="0" dirty="0">
                <a:ln>
                  <a:noFill/>
                </a:ln>
                <a:solidFill>
                  <a:srgbClr val="00BCEB"/>
                </a:solidFill>
                <a:effectLst/>
                <a:uLnTx/>
                <a:uFillTx/>
                <a:latin typeface="CiscoSansTT ExtraLight"/>
                <a:ea typeface="+mn-ea"/>
                <a:cs typeface="+mn-cs"/>
              </a:rPr>
              <a:t>00 days </a:t>
            </a:r>
            <a:r>
              <a:rPr kumimoji="0" lang="en-US" sz="1600" b="0" i="0" u="none" strike="noStrike" kern="0" cap="none" spc="0" normalizeH="0" baseline="0" noProof="0" dirty="0">
                <a:ln>
                  <a:noFill/>
                </a:ln>
                <a:solidFill>
                  <a:schemeClr val="bg1"/>
                </a:solidFill>
                <a:effectLst/>
                <a:uLnTx/>
                <a:uFillTx/>
                <a:latin typeface="CiscoSansTT ExtraLight"/>
                <a:ea typeface="+mn-ea"/>
                <a:cs typeface="+mn-cs"/>
              </a:rPr>
              <a:t>Industry average </a:t>
            </a:r>
            <a:r>
              <a:rPr kumimoji="0" lang="en-US" sz="1600" b="1" i="0" u="none" strike="noStrike" kern="0" cap="none" spc="0" normalizeH="0" baseline="0" noProof="0" dirty="0">
                <a:ln>
                  <a:noFill/>
                </a:ln>
                <a:solidFill>
                  <a:schemeClr val="bg1"/>
                </a:solidFill>
                <a:effectLst/>
                <a:uLnTx/>
                <a:uFillTx/>
                <a:latin typeface="CiscoSansTT ExtraLight"/>
                <a:ea typeface="+mn-ea"/>
                <a:cs typeface="+mn-cs"/>
              </a:rPr>
              <a:t>to detect a common threats</a:t>
            </a:r>
            <a:r>
              <a:rPr kumimoji="0" lang="en-US" sz="1600" b="1" i="0" u="none" strike="noStrike" kern="0" cap="none" spc="0" normalizeH="0" baseline="30000" noProof="0" dirty="0">
                <a:ln>
                  <a:noFill/>
                </a:ln>
                <a:solidFill>
                  <a:schemeClr val="bg1"/>
                </a:solidFill>
                <a:effectLst/>
                <a:uLnTx/>
                <a:uFillTx/>
                <a:latin typeface="CiscoSansTT ExtraLight"/>
                <a:ea typeface="+mn-ea"/>
                <a:cs typeface="+mn-cs"/>
              </a:rPr>
              <a:t>3 </a:t>
            </a:r>
            <a:endParaRPr kumimoji="0" lang="en-US" sz="2400" b="1" i="0" u="none" strike="noStrike" kern="0" cap="none" spc="0" normalizeH="0" baseline="30000" noProof="0" dirty="0">
              <a:ln>
                <a:noFill/>
              </a:ln>
              <a:solidFill>
                <a:schemeClr val="bg1"/>
              </a:solidFill>
              <a:effectLst/>
              <a:uLnTx/>
              <a:uFillTx/>
              <a:latin typeface="CiscoSansTT ExtraLight"/>
              <a:ea typeface="+mn-ea"/>
              <a:cs typeface="+mn-cs"/>
            </a:endParaRPr>
          </a:p>
        </p:txBody>
      </p:sp>
      <p:sp>
        <p:nvSpPr>
          <p:cNvPr id="816" name="Rectangle 815"/>
          <p:cNvSpPr/>
          <p:nvPr/>
        </p:nvSpPr>
        <p:spPr>
          <a:xfrm>
            <a:off x="9481022" y="6082509"/>
            <a:ext cx="2087110" cy="430695"/>
          </a:xfrm>
          <a:prstGeom prst="rect">
            <a:avLst/>
          </a:prstGeom>
        </p:spPr>
        <p:txBody>
          <a:bodyPr wrap="none" lIns="0" tIns="0" rIns="0" bIns="0">
            <a:spAutoFit/>
          </a:bodyPr>
          <a:lstStyle/>
          <a:p>
            <a:pPr>
              <a:defRPr/>
            </a:pPr>
            <a:r>
              <a:rPr lang="en-US" sz="800" baseline="30000" dirty="0">
                <a:solidFill>
                  <a:schemeClr val="bg1"/>
                </a:solidFill>
                <a:latin typeface="CiscoSansTT ExtraLight" charset="0"/>
                <a:ea typeface="CiscoSansTT ExtraLight" charset="0"/>
                <a:cs typeface="CiscoSansTT ExtraLight" charset="0"/>
              </a:rPr>
              <a:t>1</a:t>
            </a:r>
            <a:r>
              <a:rPr lang="en-US" sz="933" dirty="0">
                <a:solidFill>
                  <a:schemeClr val="bg1"/>
                </a:solidFill>
                <a:latin typeface="CiscoSansTT ExtraLight" charset="0"/>
                <a:ea typeface="CiscoSansTT ExtraLight" charset="0"/>
                <a:cs typeface="CiscoSansTT ExtraLight" charset="0"/>
              </a:rPr>
              <a:t> </a:t>
            </a:r>
            <a:r>
              <a:rPr lang="en-US" sz="800" dirty="0">
                <a:solidFill>
                  <a:schemeClr val="bg1"/>
                </a:solidFill>
                <a:latin typeface="CiscoSansTT ExtraLight" charset="0"/>
                <a:ea typeface="CiscoSansTT ExtraLight" charset="0"/>
                <a:cs typeface="CiscoSansTT ExtraLight" charset="0"/>
                <a:hlinkClick r:id="rId4">
                  <a:extLst>
                    <a:ext uri="{A12FA001-AC4F-418D-AE19-62706E023703}">
                      <ahyp:hlinkClr xmlns="" xmlns:ahyp="http://schemas.microsoft.com/office/drawing/2018/hyperlinkcolor" val="tx"/>
                    </a:ext>
                  </a:extLst>
                </a:hlinkClick>
              </a:rPr>
              <a:t>Cisco 2019 Annual Cybersecurity Report</a:t>
            </a:r>
            <a:endParaRPr lang="en-US" sz="800" dirty="0">
              <a:solidFill>
                <a:schemeClr val="bg1"/>
              </a:solidFill>
              <a:latin typeface="CiscoSansTT ExtraLight" charset="0"/>
              <a:ea typeface="CiscoSansTT ExtraLight" charset="0"/>
              <a:cs typeface="CiscoSansTT ExtraLight" charset="0"/>
            </a:endParaRPr>
          </a:p>
          <a:p>
            <a:pPr>
              <a:defRPr/>
            </a:pPr>
            <a:r>
              <a:rPr lang="en-US" sz="800" baseline="30000" dirty="0">
                <a:solidFill>
                  <a:schemeClr val="bg1"/>
                </a:solidFill>
                <a:latin typeface="CiscoSansTT ExtraLight" charset="0"/>
                <a:ea typeface="CiscoSansTT ExtraLight" charset="0"/>
                <a:cs typeface="CiscoSansTT ExtraLight" charset="0"/>
              </a:rPr>
              <a:t>2</a:t>
            </a:r>
            <a:r>
              <a:rPr lang="en-US" sz="933" dirty="0">
                <a:solidFill>
                  <a:schemeClr val="bg1"/>
                </a:solidFill>
                <a:latin typeface="CiscoSansTT ExtraLight" charset="0"/>
                <a:ea typeface="CiscoSansTT ExtraLight" charset="0"/>
                <a:cs typeface="CiscoSansTT ExtraLight" charset="0"/>
              </a:rPr>
              <a:t> </a:t>
            </a:r>
            <a:r>
              <a:rPr lang="en-US" sz="800" dirty="0">
                <a:solidFill>
                  <a:schemeClr val="bg1"/>
                </a:solidFill>
                <a:latin typeface="CiscoSansTT ExtraLight" charset="0"/>
                <a:ea typeface="CiscoSansTT ExtraLight" charset="0"/>
                <a:cs typeface="CiscoSansTT ExtraLight" charset="0"/>
                <a:hlinkClick r:id="rId4">
                  <a:extLst>
                    <a:ext uri="{A12FA001-AC4F-418D-AE19-62706E023703}">
                      <ahyp:hlinkClr xmlns="" xmlns:ahyp="http://schemas.microsoft.com/office/drawing/2018/hyperlinkcolor" val="tx"/>
                    </a:ext>
                  </a:extLst>
                </a:hlinkClick>
              </a:rPr>
              <a:t>Cisco 2019 Annual Cybersecurity Report</a:t>
            </a:r>
            <a:endParaRPr lang="en-US" sz="800" dirty="0">
              <a:solidFill>
                <a:schemeClr val="bg1"/>
              </a:solidFill>
              <a:latin typeface="CiscoSansTT ExtraLight" charset="0"/>
              <a:ea typeface="CiscoSansTT ExtraLight" charset="0"/>
              <a:cs typeface="CiscoSansTT ExtraLight" charset="0"/>
            </a:endParaRPr>
          </a:p>
          <a:p>
            <a:pPr>
              <a:defRPr/>
            </a:pPr>
            <a:r>
              <a:rPr lang="en-US" sz="800" baseline="30000" dirty="0">
                <a:solidFill>
                  <a:schemeClr val="bg1"/>
                </a:solidFill>
                <a:latin typeface="CiscoSansTT ExtraLight" charset="0"/>
                <a:ea typeface="CiscoSansTT ExtraLight" charset="0"/>
                <a:cs typeface="CiscoSansTT ExtraLight" charset="0"/>
              </a:rPr>
              <a:t>3</a:t>
            </a:r>
            <a:r>
              <a:rPr lang="en-US" sz="933" dirty="0">
                <a:solidFill>
                  <a:schemeClr val="bg1"/>
                </a:solidFill>
                <a:latin typeface="CiscoSansTT ExtraLight" charset="0"/>
                <a:ea typeface="CiscoSansTT ExtraLight" charset="0"/>
                <a:cs typeface="CiscoSansTT ExtraLight" charset="0"/>
              </a:rPr>
              <a:t> </a:t>
            </a:r>
            <a:r>
              <a:rPr lang="en-US" sz="800" dirty="0">
                <a:solidFill>
                  <a:schemeClr val="bg1"/>
                </a:solidFill>
                <a:latin typeface="CiscoSansTT ExtraLight" charset="0"/>
                <a:ea typeface="CiscoSansTT ExtraLight" charset="0"/>
                <a:cs typeface="CiscoSansTT ExtraLight" charset="0"/>
                <a:hlinkClick r:id="rId5" invalidUrl="http://www.cisco.com/c/m/en_us/offers/sc04/2016-midyear-cybersecurity-report/index.html?POSITION=SEM&amp;COUNTRY_SITE=us&amp;CAMPAIGN=SC-04+threat-centric+security&amp;CREATIVE=SEM_SC_Security_(BMM)_(B)-Report_MSR&amp;REFERRING_SITE=Bing&amp;COUNTRY=United States&amp;KEYWORD=+cisco +2016 +midyear +report&amp;KWID=p12066135158&amp;KEYCODE=001344793&amp;utm_source=bing&amp;utm_medium=cpc&amp;utm_campaign=US_SEM_SC_Security (BMM) (B)&amp;utm_term=+cisco +2016 +midyear +report&amp;utm_content=Report_MSR&amp;dclid=CLic1a3esNICFYp7YgodYdAITQ">
                  <a:extLst>
                    <a:ext uri="{A12FA001-AC4F-418D-AE19-62706E023703}">
                      <ahyp:hlinkClr xmlns="" xmlns:ahyp="http://schemas.microsoft.com/office/drawing/2018/hyperlinkcolor" val="tx"/>
                    </a:ext>
                  </a:extLst>
                </a:hlinkClick>
              </a:rPr>
              <a:t>Cisco 2019 Mid-Year Cybersecurity Report</a:t>
            </a:r>
            <a:endParaRPr lang="en-US" sz="667" dirty="0">
              <a:solidFill>
                <a:schemeClr val="bg1"/>
              </a:solidFill>
              <a:latin typeface="CiscoSansTT ExtraLight" charset="0"/>
              <a:ea typeface="CiscoSansTT ExtraLight" charset="0"/>
              <a:cs typeface="CiscoSansTT ExtraLight" charset="0"/>
            </a:endParaRPr>
          </a:p>
        </p:txBody>
      </p:sp>
      <p:sp>
        <p:nvSpPr>
          <p:cNvPr id="817" name="Freeform 816"/>
          <p:cNvSpPr/>
          <p:nvPr/>
        </p:nvSpPr>
        <p:spPr>
          <a:xfrm>
            <a:off x="915637" y="4542619"/>
            <a:ext cx="5908719" cy="951611"/>
          </a:xfrm>
          <a:custGeom>
            <a:avLst/>
            <a:gdLst>
              <a:gd name="connsiteX0" fmla="*/ 0 w 4772526"/>
              <a:gd name="connsiteY0" fmla="*/ 1644503 h 1644503"/>
              <a:gd name="connsiteX1" fmla="*/ 978568 w 4772526"/>
              <a:gd name="connsiteY1" fmla="*/ 681977 h 1644503"/>
              <a:gd name="connsiteX2" fmla="*/ 2534652 w 4772526"/>
              <a:gd name="connsiteY2" fmla="*/ 104461 h 1644503"/>
              <a:gd name="connsiteX3" fmla="*/ 4772526 w 4772526"/>
              <a:gd name="connsiteY3" fmla="*/ 187 h 1644503"/>
              <a:gd name="connsiteX0" fmla="*/ 0 w 4772526"/>
              <a:gd name="connsiteY0" fmla="*/ 1651161 h 1651161"/>
              <a:gd name="connsiteX1" fmla="*/ 962525 w 4772526"/>
              <a:gd name="connsiteY1" fmla="*/ 913225 h 1651161"/>
              <a:gd name="connsiteX2" fmla="*/ 2534652 w 4772526"/>
              <a:gd name="connsiteY2" fmla="*/ 111119 h 1651161"/>
              <a:gd name="connsiteX3" fmla="*/ 4772526 w 4772526"/>
              <a:gd name="connsiteY3" fmla="*/ 6845 h 1651161"/>
              <a:gd name="connsiteX0" fmla="*/ 0 w 4772526"/>
              <a:gd name="connsiteY0" fmla="*/ 1644316 h 1644316"/>
              <a:gd name="connsiteX1" fmla="*/ 962525 w 4772526"/>
              <a:gd name="connsiteY1" fmla="*/ 906380 h 1644316"/>
              <a:gd name="connsiteX2" fmla="*/ 2502568 w 4772526"/>
              <a:gd name="connsiteY2" fmla="*/ 441159 h 1644316"/>
              <a:gd name="connsiteX3" fmla="*/ 4772526 w 4772526"/>
              <a:gd name="connsiteY3" fmla="*/ 0 h 1644316"/>
              <a:gd name="connsiteX0" fmla="*/ 0 w 4804611"/>
              <a:gd name="connsiteY0" fmla="*/ 1379621 h 1379621"/>
              <a:gd name="connsiteX1" fmla="*/ 962525 w 4804611"/>
              <a:gd name="connsiteY1" fmla="*/ 641685 h 1379621"/>
              <a:gd name="connsiteX2" fmla="*/ 2502568 w 4804611"/>
              <a:gd name="connsiteY2" fmla="*/ 176464 h 1379621"/>
              <a:gd name="connsiteX3" fmla="*/ 4804611 w 4804611"/>
              <a:gd name="connsiteY3" fmla="*/ 0 h 1379621"/>
              <a:gd name="connsiteX0" fmla="*/ 0 w 4804611"/>
              <a:gd name="connsiteY0" fmla="*/ 1385674 h 1385674"/>
              <a:gd name="connsiteX1" fmla="*/ 962525 w 4804611"/>
              <a:gd name="connsiteY1" fmla="*/ 647738 h 1385674"/>
              <a:gd name="connsiteX2" fmla="*/ 2699458 w 4804611"/>
              <a:gd name="connsiteY2" fmla="*/ 76370 h 1385674"/>
              <a:gd name="connsiteX3" fmla="*/ 4804611 w 4804611"/>
              <a:gd name="connsiteY3" fmla="*/ 6053 h 1385674"/>
              <a:gd name="connsiteX0" fmla="*/ 0 w 4814974"/>
              <a:gd name="connsiteY0" fmla="*/ 1544736 h 1544736"/>
              <a:gd name="connsiteX1" fmla="*/ 962525 w 4814974"/>
              <a:gd name="connsiteY1" fmla="*/ 806800 h 1544736"/>
              <a:gd name="connsiteX2" fmla="*/ 2699458 w 4814974"/>
              <a:gd name="connsiteY2" fmla="*/ 235432 h 1544736"/>
              <a:gd name="connsiteX3" fmla="*/ 4814974 w 4814974"/>
              <a:gd name="connsiteY3" fmla="*/ 0 h 1544736"/>
              <a:gd name="connsiteX0" fmla="*/ 0 w 4814974"/>
              <a:gd name="connsiteY0" fmla="*/ 1544736 h 1544736"/>
              <a:gd name="connsiteX1" fmla="*/ 962525 w 4814974"/>
              <a:gd name="connsiteY1" fmla="*/ 806800 h 1544736"/>
              <a:gd name="connsiteX2" fmla="*/ 2979251 w 4814974"/>
              <a:gd name="connsiteY2" fmla="*/ 176463 h 1544736"/>
              <a:gd name="connsiteX3" fmla="*/ 4814974 w 4814974"/>
              <a:gd name="connsiteY3" fmla="*/ 0 h 1544736"/>
              <a:gd name="connsiteX0" fmla="*/ 0 w 4814974"/>
              <a:gd name="connsiteY0" fmla="*/ 1544926 h 1544926"/>
              <a:gd name="connsiteX1" fmla="*/ 962525 w 4814974"/>
              <a:gd name="connsiteY1" fmla="*/ 806990 h 1544926"/>
              <a:gd name="connsiteX2" fmla="*/ 2979251 w 4814974"/>
              <a:gd name="connsiteY2" fmla="*/ 176653 h 1544926"/>
              <a:gd name="connsiteX3" fmla="*/ 4814974 w 4814974"/>
              <a:gd name="connsiteY3" fmla="*/ 190 h 1544926"/>
              <a:gd name="connsiteX0" fmla="*/ 0 w 4814974"/>
              <a:gd name="connsiteY0" fmla="*/ 1544926 h 1544926"/>
              <a:gd name="connsiteX1" fmla="*/ 962525 w 4814974"/>
              <a:gd name="connsiteY1" fmla="*/ 806990 h 1544926"/>
              <a:gd name="connsiteX2" fmla="*/ 2979251 w 4814974"/>
              <a:gd name="connsiteY2" fmla="*/ 176653 h 1544926"/>
              <a:gd name="connsiteX3" fmla="*/ 4814974 w 4814974"/>
              <a:gd name="connsiteY3" fmla="*/ 190 h 1544926"/>
              <a:gd name="connsiteX0" fmla="*/ 0 w 4814974"/>
              <a:gd name="connsiteY0" fmla="*/ 1544926 h 1544926"/>
              <a:gd name="connsiteX1" fmla="*/ 2979251 w 4814974"/>
              <a:gd name="connsiteY1" fmla="*/ 176653 h 1544926"/>
              <a:gd name="connsiteX2" fmla="*/ 4814974 w 4814974"/>
              <a:gd name="connsiteY2" fmla="*/ 190 h 1544926"/>
              <a:gd name="connsiteX0" fmla="*/ 0 w 4814974"/>
              <a:gd name="connsiteY0" fmla="*/ 1544926 h 1544926"/>
              <a:gd name="connsiteX1" fmla="*/ 2979251 w 4814974"/>
              <a:gd name="connsiteY1" fmla="*/ 176653 h 1544926"/>
              <a:gd name="connsiteX2" fmla="*/ 4814974 w 4814974"/>
              <a:gd name="connsiteY2" fmla="*/ 190 h 1544926"/>
              <a:gd name="connsiteX0" fmla="*/ 0 w 4814974"/>
              <a:gd name="connsiteY0" fmla="*/ 1544736 h 1544736"/>
              <a:gd name="connsiteX1" fmla="*/ 4814974 w 4814974"/>
              <a:gd name="connsiteY1" fmla="*/ 0 h 1544736"/>
              <a:gd name="connsiteX0" fmla="*/ 0 w 4814974"/>
              <a:gd name="connsiteY0" fmla="*/ 1544736 h 1544736"/>
              <a:gd name="connsiteX1" fmla="*/ 4814974 w 4814974"/>
              <a:gd name="connsiteY1" fmla="*/ 0 h 1544736"/>
              <a:gd name="connsiteX0" fmla="*/ 0 w 4814974"/>
              <a:gd name="connsiteY0" fmla="*/ 1544736 h 1544736"/>
              <a:gd name="connsiteX1" fmla="*/ 4814974 w 4814974"/>
              <a:gd name="connsiteY1" fmla="*/ 0 h 1544736"/>
              <a:gd name="connsiteX0" fmla="*/ 0 w 5042953"/>
              <a:gd name="connsiteY0" fmla="*/ 1910350 h 1910350"/>
              <a:gd name="connsiteX1" fmla="*/ 5042953 w 5042953"/>
              <a:gd name="connsiteY1" fmla="*/ 0 h 1910350"/>
              <a:gd name="connsiteX0" fmla="*/ 0 w 5042953"/>
              <a:gd name="connsiteY0" fmla="*/ 1910350 h 1910350"/>
              <a:gd name="connsiteX1" fmla="*/ 5042953 w 5042953"/>
              <a:gd name="connsiteY1" fmla="*/ 0 h 1910350"/>
              <a:gd name="connsiteX0" fmla="*/ 0 w 5096199"/>
              <a:gd name="connsiteY0" fmla="*/ 1769850 h 1769850"/>
              <a:gd name="connsiteX1" fmla="*/ 5096199 w 5096199"/>
              <a:gd name="connsiteY1" fmla="*/ 0 h 1769850"/>
              <a:gd name="connsiteX0" fmla="*/ 0 w 5096199"/>
              <a:gd name="connsiteY0" fmla="*/ 1769850 h 1769850"/>
              <a:gd name="connsiteX1" fmla="*/ 5096199 w 5096199"/>
              <a:gd name="connsiteY1" fmla="*/ 0 h 1769850"/>
              <a:gd name="connsiteX0" fmla="*/ 0 w 5096199"/>
              <a:gd name="connsiteY0" fmla="*/ 1488847 h 1488847"/>
              <a:gd name="connsiteX1" fmla="*/ 5096199 w 5096199"/>
              <a:gd name="connsiteY1" fmla="*/ 0 h 1488847"/>
              <a:gd name="connsiteX0" fmla="*/ 0 w 5096199"/>
              <a:gd name="connsiteY0" fmla="*/ 1685037 h 1685037"/>
              <a:gd name="connsiteX1" fmla="*/ 5096199 w 5096199"/>
              <a:gd name="connsiteY1" fmla="*/ 196190 h 1685037"/>
              <a:gd name="connsiteX0" fmla="*/ 0 w 5096199"/>
              <a:gd name="connsiteY0" fmla="*/ 1863302 h 1863302"/>
              <a:gd name="connsiteX1" fmla="*/ 5096199 w 5096199"/>
              <a:gd name="connsiteY1" fmla="*/ 163703 h 1863302"/>
              <a:gd name="connsiteX0" fmla="*/ 0 w 5096199"/>
              <a:gd name="connsiteY0" fmla="*/ 1760209 h 1760209"/>
              <a:gd name="connsiteX1" fmla="*/ 5096199 w 5096199"/>
              <a:gd name="connsiteY1" fmla="*/ 60610 h 1760209"/>
              <a:gd name="connsiteX0" fmla="*/ 0 w 5096199"/>
              <a:gd name="connsiteY0" fmla="*/ 1721635 h 1721635"/>
              <a:gd name="connsiteX1" fmla="*/ 5096199 w 5096199"/>
              <a:gd name="connsiteY1" fmla="*/ 22036 h 1721635"/>
              <a:gd name="connsiteX0" fmla="*/ 0 w 5096199"/>
              <a:gd name="connsiteY0" fmla="*/ 1721635 h 1721635"/>
              <a:gd name="connsiteX1" fmla="*/ 5096199 w 5096199"/>
              <a:gd name="connsiteY1" fmla="*/ 22036 h 1721635"/>
            </a:gdLst>
            <a:ahLst/>
            <a:cxnLst>
              <a:cxn ang="0">
                <a:pos x="connsiteX0" y="connsiteY0"/>
              </a:cxn>
              <a:cxn ang="0">
                <a:pos x="connsiteX1" y="connsiteY1"/>
              </a:cxn>
            </a:cxnLst>
            <a:rect l="l" t="t" r="r" b="b"/>
            <a:pathLst>
              <a:path w="5096199" h="1721635">
                <a:moveTo>
                  <a:pt x="0" y="1721635"/>
                </a:moveTo>
                <a:cubicBezTo>
                  <a:pt x="1739706" y="109882"/>
                  <a:pt x="2377718" y="-78175"/>
                  <a:pt x="5096199" y="22036"/>
                </a:cubicBezTo>
              </a:path>
            </a:pathLst>
          </a:custGeom>
          <a:noFill/>
          <a:ln w="152400" cap="rnd" cmpd="sng" algn="ctr">
            <a:solidFill>
              <a:srgbClr val="00BCEB"/>
            </a:solidFill>
            <a:prstDash val="solid"/>
            <a:tailEnd type="triangle"/>
          </a:ln>
          <a:effectLst/>
        </p:spPr>
        <p:txBody>
          <a:bodyPr rtlCol="0" anchor="ct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818" name="Freeform 817"/>
          <p:cNvSpPr/>
          <p:nvPr/>
        </p:nvSpPr>
        <p:spPr>
          <a:xfrm>
            <a:off x="905695" y="2214672"/>
            <a:ext cx="3875693" cy="3279561"/>
          </a:xfrm>
          <a:custGeom>
            <a:avLst/>
            <a:gdLst>
              <a:gd name="connsiteX0" fmla="*/ 0 w 2719137"/>
              <a:gd name="connsiteY0" fmla="*/ 3449053 h 3449053"/>
              <a:gd name="connsiteX1" fmla="*/ 994611 w 2719137"/>
              <a:gd name="connsiteY1" fmla="*/ 2815390 h 3449053"/>
              <a:gd name="connsiteX2" fmla="*/ 2109537 w 2719137"/>
              <a:gd name="connsiteY2" fmla="*/ 1772653 h 3449053"/>
              <a:gd name="connsiteX3" fmla="*/ 2719137 w 2719137"/>
              <a:gd name="connsiteY3" fmla="*/ 0 h 3449053"/>
              <a:gd name="connsiteX0" fmla="*/ 0 w 2719137"/>
              <a:gd name="connsiteY0" fmla="*/ 3449053 h 3449053"/>
              <a:gd name="connsiteX1" fmla="*/ 994611 w 2719137"/>
              <a:gd name="connsiteY1" fmla="*/ 2815390 h 3449053"/>
              <a:gd name="connsiteX2" fmla="*/ 2269958 w 2719137"/>
              <a:gd name="connsiteY2" fmla="*/ 1644316 h 3449053"/>
              <a:gd name="connsiteX3" fmla="*/ 2719137 w 2719137"/>
              <a:gd name="connsiteY3" fmla="*/ 0 h 3449053"/>
              <a:gd name="connsiteX0" fmla="*/ 0 w 2719137"/>
              <a:gd name="connsiteY0" fmla="*/ 3449053 h 3449053"/>
              <a:gd name="connsiteX1" fmla="*/ 1010653 w 2719137"/>
              <a:gd name="connsiteY1" fmla="*/ 2895601 h 3449053"/>
              <a:gd name="connsiteX2" fmla="*/ 2269958 w 2719137"/>
              <a:gd name="connsiteY2" fmla="*/ 1644316 h 3449053"/>
              <a:gd name="connsiteX3" fmla="*/ 2719137 w 2719137"/>
              <a:gd name="connsiteY3" fmla="*/ 0 h 3449053"/>
              <a:gd name="connsiteX0" fmla="*/ 0 w 2719137"/>
              <a:gd name="connsiteY0" fmla="*/ 3449053 h 3449053"/>
              <a:gd name="connsiteX1" fmla="*/ 1010653 w 2719137"/>
              <a:gd name="connsiteY1" fmla="*/ 2895601 h 3449053"/>
              <a:gd name="connsiteX2" fmla="*/ 2269958 w 2719137"/>
              <a:gd name="connsiteY2" fmla="*/ 1644316 h 3449053"/>
              <a:gd name="connsiteX3" fmla="*/ 2719137 w 2719137"/>
              <a:gd name="connsiteY3" fmla="*/ 0 h 3449053"/>
              <a:gd name="connsiteX0" fmla="*/ 0 w 2719137"/>
              <a:gd name="connsiteY0" fmla="*/ 3449053 h 3449053"/>
              <a:gd name="connsiteX1" fmla="*/ 1010653 w 2719137"/>
              <a:gd name="connsiteY1" fmla="*/ 2895601 h 3449053"/>
              <a:gd name="connsiteX2" fmla="*/ 2269958 w 2719137"/>
              <a:gd name="connsiteY2" fmla="*/ 1644316 h 3449053"/>
              <a:gd name="connsiteX3" fmla="*/ 2719137 w 2719137"/>
              <a:gd name="connsiteY3" fmla="*/ 0 h 3449053"/>
              <a:gd name="connsiteX0" fmla="*/ 0 w 2719137"/>
              <a:gd name="connsiteY0" fmla="*/ 3449053 h 3449053"/>
              <a:gd name="connsiteX1" fmla="*/ 1010653 w 2719137"/>
              <a:gd name="connsiteY1" fmla="*/ 2895601 h 3449053"/>
              <a:gd name="connsiteX2" fmla="*/ 2077453 w 2719137"/>
              <a:gd name="connsiteY2" fmla="*/ 1957137 h 3449053"/>
              <a:gd name="connsiteX3" fmla="*/ 2719137 w 2719137"/>
              <a:gd name="connsiteY3" fmla="*/ 0 h 3449053"/>
              <a:gd name="connsiteX0" fmla="*/ 0 w 2671011"/>
              <a:gd name="connsiteY0" fmla="*/ 3489159 h 3489159"/>
              <a:gd name="connsiteX1" fmla="*/ 1010653 w 2671011"/>
              <a:gd name="connsiteY1" fmla="*/ 2935707 h 3489159"/>
              <a:gd name="connsiteX2" fmla="*/ 2077453 w 2671011"/>
              <a:gd name="connsiteY2" fmla="*/ 1997243 h 3489159"/>
              <a:gd name="connsiteX3" fmla="*/ 2671011 w 2671011"/>
              <a:gd name="connsiteY3" fmla="*/ 0 h 3489159"/>
              <a:gd name="connsiteX0" fmla="*/ 0 w 2823411"/>
              <a:gd name="connsiteY0" fmla="*/ 3577390 h 3577390"/>
              <a:gd name="connsiteX1" fmla="*/ 1010653 w 2823411"/>
              <a:gd name="connsiteY1" fmla="*/ 3023938 h 3577390"/>
              <a:gd name="connsiteX2" fmla="*/ 2077453 w 2823411"/>
              <a:gd name="connsiteY2" fmla="*/ 2085474 h 3577390"/>
              <a:gd name="connsiteX3" fmla="*/ 2823411 w 2823411"/>
              <a:gd name="connsiteY3" fmla="*/ 0 h 3577390"/>
              <a:gd name="connsiteX0" fmla="*/ 0 w 2823411"/>
              <a:gd name="connsiteY0" fmla="*/ 3577390 h 3577390"/>
              <a:gd name="connsiteX1" fmla="*/ 1010653 w 2823411"/>
              <a:gd name="connsiteY1" fmla="*/ 3023938 h 3577390"/>
              <a:gd name="connsiteX2" fmla="*/ 2085474 w 2823411"/>
              <a:gd name="connsiteY2" fmla="*/ 2037348 h 3577390"/>
              <a:gd name="connsiteX3" fmla="*/ 2823411 w 2823411"/>
              <a:gd name="connsiteY3" fmla="*/ 0 h 3577390"/>
              <a:gd name="connsiteX0" fmla="*/ 0 w 2823411"/>
              <a:gd name="connsiteY0" fmla="*/ 3577390 h 3577390"/>
              <a:gd name="connsiteX1" fmla="*/ 1010653 w 2823411"/>
              <a:gd name="connsiteY1" fmla="*/ 3023938 h 3577390"/>
              <a:gd name="connsiteX2" fmla="*/ 2213811 w 2823411"/>
              <a:gd name="connsiteY2" fmla="*/ 1965159 h 3577390"/>
              <a:gd name="connsiteX3" fmla="*/ 2823411 w 2823411"/>
              <a:gd name="connsiteY3" fmla="*/ 0 h 3577390"/>
              <a:gd name="connsiteX0" fmla="*/ 0 w 2823411"/>
              <a:gd name="connsiteY0" fmla="*/ 3577390 h 3577390"/>
              <a:gd name="connsiteX1" fmla="*/ 1010653 w 2823411"/>
              <a:gd name="connsiteY1" fmla="*/ 3023938 h 3577390"/>
              <a:gd name="connsiteX2" fmla="*/ 2213811 w 2823411"/>
              <a:gd name="connsiteY2" fmla="*/ 1965159 h 3577390"/>
              <a:gd name="connsiteX3" fmla="*/ 2823411 w 2823411"/>
              <a:gd name="connsiteY3" fmla="*/ 0 h 3577390"/>
              <a:gd name="connsiteX0" fmla="*/ 0 w 2823411"/>
              <a:gd name="connsiteY0" fmla="*/ 3577390 h 3577390"/>
              <a:gd name="connsiteX1" fmla="*/ 834190 w 2823411"/>
              <a:gd name="connsiteY1" fmla="*/ 3136233 h 3577390"/>
              <a:gd name="connsiteX2" fmla="*/ 2213811 w 2823411"/>
              <a:gd name="connsiteY2" fmla="*/ 1965159 h 3577390"/>
              <a:gd name="connsiteX3" fmla="*/ 2823411 w 2823411"/>
              <a:gd name="connsiteY3" fmla="*/ 0 h 3577390"/>
              <a:gd name="connsiteX0" fmla="*/ 0 w 2823411"/>
              <a:gd name="connsiteY0" fmla="*/ 3577390 h 3577390"/>
              <a:gd name="connsiteX1" fmla="*/ 834190 w 2823411"/>
              <a:gd name="connsiteY1" fmla="*/ 3136233 h 3577390"/>
              <a:gd name="connsiteX2" fmla="*/ 2213811 w 2823411"/>
              <a:gd name="connsiteY2" fmla="*/ 1965159 h 3577390"/>
              <a:gd name="connsiteX3" fmla="*/ 2823411 w 2823411"/>
              <a:gd name="connsiteY3" fmla="*/ 0 h 3577390"/>
              <a:gd name="connsiteX0" fmla="*/ 0 w 2823411"/>
              <a:gd name="connsiteY0" fmla="*/ 3577390 h 3577390"/>
              <a:gd name="connsiteX1" fmla="*/ 834190 w 2823411"/>
              <a:gd name="connsiteY1" fmla="*/ 3136233 h 3577390"/>
              <a:gd name="connsiteX2" fmla="*/ 2213811 w 2823411"/>
              <a:gd name="connsiteY2" fmla="*/ 1965159 h 3577390"/>
              <a:gd name="connsiteX3" fmla="*/ 2823411 w 2823411"/>
              <a:gd name="connsiteY3" fmla="*/ 0 h 3577390"/>
              <a:gd name="connsiteX0" fmla="*/ 0 w 2823411"/>
              <a:gd name="connsiteY0" fmla="*/ 3577390 h 3577390"/>
              <a:gd name="connsiteX1" fmla="*/ 842211 w 2823411"/>
              <a:gd name="connsiteY1" fmla="*/ 3200402 h 3577390"/>
              <a:gd name="connsiteX2" fmla="*/ 2213811 w 2823411"/>
              <a:gd name="connsiteY2" fmla="*/ 1965159 h 3577390"/>
              <a:gd name="connsiteX3" fmla="*/ 2823411 w 2823411"/>
              <a:gd name="connsiteY3" fmla="*/ 0 h 3577390"/>
              <a:gd name="connsiteX0" fmla="*/ 0 w 2823411"/>
              <a:gd name="connsiteY0" fmla="*/ 3577390 h 3577390"/>
              <a:gd name="connsiteX1" fmla="*/ 842211 w 2823411"/>
              <a:gd name="connsiteY1" fmla="*/ 3200402 h 3577390"/>
              <a:gd name="connsiteX2" fmla="*/ 2213811 w 2823411"/>
              <a:gd name="connsiteY2" fmla="*/ 1965159 h 3577390"/>
              <a:gd name="connsiteX3" fmla="*/ 2823411 w 2823411"/>
              <a:gd name="connsiteY3" fmla="*/ 0 h 3577390"/>
              <a:gd name="connsiteX0" fmla="*/ 0 w 2823411"/>
              <a:gd name="connsiteY0" fmla="*/ 3577390 h 3577390"/>
              <a:gd name="connsiteX1" fmla="*/ 842211 w 2823411"/>
              <a:gd name="connsiteY1" fmla="*/ 3200402 h 3577390"/>
              <a:gd name="connsiteX2" fmla="*/ 2213811 w 2823411"/>
              <a:gd name="connsiteY2" fmla="*/ 1965159 h 3577390"/>
              <a:gd name="connsiteX3" fmla="*/ 2823411 w 2823411"/>
              <a:gd name="connsiteY3" fmla="*/ 0 h 3577390"/>
              <a:gd name="connsiteX0" fmla="*/ 0 w 2863516"/>
              <a:gd name="connsiteY0" fmla="*/ 3537285 h 3537285"/>
              <a:gd name="connsiteX1" fmla="*/ 882316 w 2863516"/>
              <a:gd name="connsiteY1" fmla="*/ 3200402 h 3537285"/>
              <a:gd name="connsiteX2" fmla="*/ 2253916 w 2863516"/>
              <a:gd name="connsiteY2" fmla="*/ 1965159 h 3537285"/>
              <a:gd name="connsiteX3" fmla="*/ 2863516 w 2863516"/>
              <a:gd name="connsiteY3" fmla="*/ 0 h 3537285"/>
              <a:gd name="connsiteX0" fmla="*/ 0 w 2863516"/>
              <a:gd name="connsiteY0" fmla="*/ 3537285 h 3537285"/>
              <a:gd name="connsiteX1" fmla="*/ 882316 w 2863516"/>
              <a:gd name="connsiteY1" fmla="*/ 3200402 h 3537285"/>
              <a:gd name="connsiteX2" fmla="*/ 2253916 w 2863516"/>
              <a:gd name="connsiteY2" fmla="*/ 1965159 h 3537285"/>
              <a:gd name="connsiteX3" fmla="*/ 2863516 w 2863516"/>
              <a:gd name="connsiteY3" fmla="*/ 0 h 3537285"/>
              <a:gd name="connsiteX0" fmla="*/ 0 w 2863516"/>
              <a:gd name="connsiteY0" fmla="*/ 3537285 h 3537285"/>
              <a:gd name="connsiteX1" fmla="*/ 1171074 w 2863516"/>
              <a:gd name="connsiteY1" fmla="*/ 3056023 h 3537285"/>
              <a:gd name="connsiteX2" fmla="*/ 2253916 w 2863516"/>
              <a:gd name="connsiteY2" fmla="*/ 1965159 h 3537285"/>
              <a:gd name="connsiteX3" fmla="*/ 2863516 w 2863516"/>
              <a:gd name="connsiteY3" fmla="*/ 0 h 3537285"/>
              <a:gd name="connsiteX0" fmla="*/ 0 w 2863516"/>
              <a:gd name="connsiteY0" fmla="*/ 3537285 h 3537285"/>
              <a:gd name="connsiteX1" fmla="*/ 1171074 w 2863516"/>
              <a:gd name="connsiteY1" fmla="*/ 3056023 h 3537285"/>
              <a:gd name="connsiteX2" fmla="*/ 2205790 w 2863516"/>
              <a:gd name="connsiteY2" fmla="*/ 1900990 h 3537285"/>
              <a:gd name="connsiteX3" fmla="*/ 2863516 w 2863516"/>
              <a:gd name="connsiteY3" fmla="*/ 0 h 3537285"/>
              <a:gd name="connsiteX0" fmla="*/ 0 w 2863516"/>
              <a:gd name="connsiteY0" fmla="*/ 3537285 h 3537285"/>
              <a:gd name="connsiteX1" fmla="*/ 2205790 w 2863516"/>
              <a:gd name="connsiteY1" fmla="*/ 1900990 h 3537285"/>
              <a:gd name="connsiteX2" fmla="*/ 2863516 w 2863516"/>
              <a:gd name="connsiteY2" fmla="*/ 0 h 3537285"/>
              <a:gd name="connsiteX0" fmla="*/ 0 w 2863516"/>
              <a:gd name="connsiteY0" fmla="*/ 3537285 h 3537285"/>
              <a:gd name="connsiteX1" fmla="*/ 2863516 w 2863516"/>
              <a:gd name="connsiteY1" fmla="*/ 0 h 3537285"/>
              <a:gd name="connsiteX0" fmla="*/ 0 w 2863516"/>
              <a:gd name="connsiteY0" fmla="*/ 3537285 h 3537285"/>
              <a:gd name="connsiteX1" fmla="*/ 2863516 w 2863516"/>
              <a:gd name="connsiteY1" fmla="*/ 0 h 3537285"/>
              <a:gd name="connsiteX0" fmla="*/ 0 w 2863516"/>
              <a:gd name="connsiteY0" fmla="*/ 3537285 h 3537285"/>
              <a:gd name="connsiteX1" fmla="*/ 2863516 w 2863516"/>
              <a:gd name="connsiteY1" fmla="*/ 0 h 3537285"/>
              <a:gd name="connsiteX0" fmla="*/ 0 w 2863516"/>
              <a:gd name="connsiteY0" fmla="*/ 3537285 h 3537285"/>
              <a:gd name="connsiteX1" fmla="*/ 2863516 w 2863516"/>
              <a:gd name="connsiteY1" fmla="*/ 0 h 3537285"/>
              <a:gd name="connsiteX0" fmla="*/ 0 w 2863516"/>
              <a:gd name="connsiteY0" fmla="*/ 3537285 h 3537285"/>
              <a:gd name="connsiteX1" fmla="*/ 2863516 w 2863516"/>
              <a:gd name="connsiteY1" fmla="*/ 0 h 3537285"/>
              <a:gd name="connsiteX0" fmla="*/ 0 w 2863516"/>
              <a:gd name="connsiteY0" fmla="*/ 3537285 h 3539711"/>
              <a:gd name="connsiteX1" fmla="*/ 2863516 w 2863516"/>
              <a:gd name="connsiteY1" fmla="*/ 0 h 3539711"/>
            </a:gdLst>
            <a:ahLst/>
            <a:cxnLst>
              <a:cxn ang="0">
                <a:pos x="connsiteX0" y="connsiteY0"/>
              </a:cxn>
              <a:cxn ang="0">
                <a:pos x="connsiteX1" y="connsiteY1"/>
              </a:cxn>
            </a:cxnLst>
            <a:rect l="l" t="t" r="r" b="b"/>
            <a:pathLst>
              <a:path w="2863516" h="3539711">
                <a:moveTo>
                  <a:pt x="0" y="3537285"/>
                </a:moveTo>
                <a:cubicBezTo>
                  <a:pt x="1662423" y="3586779"/>
                  <a:pt x="2250251" y="2894859"/>
                  <a:pt x="2863516" y="0"/>
                </a:cubicBezTo>
              </a:path>
            </a:pathLst>
          </a:custGeom>
          <a:noFill/>
          <a:ln w="152400" cap="rnd" cmpd="sng" algn="ctr">
            <a:solidFill>
              <a:srgbClr val="005073">
                <a:lumMod val="50000"/>
              </a:srgbClr>
            </a:solidFill>
            <a:prstDash val="solid"/>
            <a:tailEnd type="triangle"/>
          </a:ln>
          <a:effectLst/>
        </p:spPr>
        <p:txBody>
          <a:bodyPr rtlCol="0" anchor="ctr"/>
          <a:lstStyle/>
          <a:p>
            <a:pPr marL="0" marR="0" lvl="0" indent="0" defTabSz="609037" eaLnBrk="1" fontAlgn="auto" latinLnBrk="0" hangingPunct="1">
              <a:lnSpc>
                <a:spcPct val="100000"/>
              </a:lnSpc>
              <a:spcBef>
                <a:spcPts val="0"/>
              </a:spcBef>
              <a:spcAft>
                <a:spcPts val="0"/>
              </a:spcAft>
              <a:buClrTx/>
              <a:buSzTx/>
              <a:buFontTx/>
              <a:buNone/>
              <a:tabLst/>
              <a:defRPr/>
            </a:pPr>
            <a:endParaRPr kumimoji="0" lang="en-US" sz="2397" b="0" i="0" u="none" strike="noStrike" kern="0" cap="none" spc="0" normalizeH="0" baseline="0" noProof="0" dirty="0">
              <a:ln>
                <a:noFill/>
              </a:ln>
              <a:solidFill>
                <a:srgbClr val="FFFFFF"/>
              </a:solidFill>
              <a:effectLst/>
              <a:uLnTx/>
              <a:uFillTx/>
              <a:latin typeface="CiscoSansTT ExtraLight"/>
              <a:ea typeface="ＭＳ Ｐゴシック" pitchFamily="34" charset="-128"/>
            </a:endParaRPr>
          </a:p>
        </p:txBody>
      </p:sp>
      <p:sp>
        <p:nvSpPr>
          <p:cNvPr id="819" name="TextBox 818"/>
          <p:cNvSpPr txBox="1"/>
          <p:nvPr/>
        </p:nvSpPr>
        <p:spPr>
          <a:xfrm rot="17640000">
            <a:off x="3299981" y="3279617"/>
            <a:ext cx="1385316" cy="379656"/>
          </a:xfrm>
          <a:prstGeom prst="rect">
            <a:avLst/>
          </a:prstGeom>
          <a:noFill/>
        </p:spPr>
        <p:txBody>
          <a:bodyPr wrap="none" rtlCol="0">
            <a:spAutoFit/>
          </a:bodyPr>
          <a:lstStyle/>
          <a:p>
            <a:pPr defTabSz="609037">
              <a:defRPr/>
            </a:pPr>
            <a:r>
              <a:rPr lang="en-US" sz="1867" dirty="0">
                <a:solidFill>
                  <a:srgbClr val="FFFFFF"/>
                </a:solidFill>
                <a:latin typeface="CiscoSansTT ExtraLight"/>
              </a:rPr>
              <a:t>Complexity</a:t>
            </a:r>
          </a:p>
        </p:txBody>
      </p:sp>
      <p:sp>
        <p:nvSpPr>
          <p:cNvPr id="820" name="Freeform 819"/>
          <p:cNvSpPr/>
          <p:nvPr/>
        </p:nvSpPr>
        <p:spPr>
          <a:xfrm>
            <a:off x="711201" y="2214671"/>
            <a:ext cx="6410631" cy="3433599"/>
          </a:xfrm>
          <a:custGeom>
            <a:avLst/>
            <a:gdLst>
              <a:gd name="connsiteX0" fmla="*/ 0 w 6618514"/>
              <a:gd name="connsiteY0" fmla="*/ 0 h 3276600"/>
              <a:gd name="connsiteX1" fmla="*/ 0 w 6618514"/>
              <a:gd name="connsiteY1" fmla="*/ 3276600 h 3276600"/>
              <a:gd name="connsiteX2" fmla="*/ 6618514 w 6618514"/>
              <a:gd name="connsiteY2" fmla="*/ 3276600 h 3276600"/>
            </a:gdLst>
            <a:ahLst/>
            <a:cxnLst>
              <a:cxn ang="0">
                <a:pos x="connsiteX0" y="connsiteY0"/>
              </a:cxn>
              <a:cxn ang="0">
                <a:pos x="connsiteX1" y="connsiteY1"/>
              </a:cxn>
              <a:cxn ang="0">
                <a:pos x="connsiteX2" y="connsiteY2"/>
              </a:cxn>
            </a:cxnLst>
            <a:rect l="l" t="t" r="r" b="b"/>
            <a:pathLst>
              <a:path w="6618514" h="3276600">
                <a:moveTo>
                  <a:pt x="0" y="0"/>
                </a:moveTo>
                <a:lnTo>
                  <a:pt x="0" y="3276600"/>
                </a:lnTo>
                <a:lnTo>
                  <a:pt x="6618514" y="3276600"/>
                </a:lnTo>
              </a:path>
            </a:pathLst>
          </a:custGeom>
          <a:noFill/>
          <a:ln w="25400" cap="flat" cmpd="sng" algn="ctr">
            <a:solidFill>
              <a:srgbClr val="00BCE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iscoSansTT ExtraLight"/>
              <a:ea typeface="+mn-ea"/>
              <a:cs typeface="+mn-cs"/>
            </a:endParaRPr>
          </a:p>
        </p:txBody>
      </p:sp>
      <p:grpSp>
        <p:nvGrpSpPr>
          <p:cNvPr id="821" name="Group 820">
            <a:extLst>
              <a:ext uri="{FF2B5EF4-FFF2-40B4-BE49-F238E27FC236}">
                <a16:creationId xmlns:a16="http://schemas.microsoft.com/office/drawing/2014/main" id="{86A33299-C884-40FB-8EB9-16A9D997A11D}"/>
              </a:ext>
            </a:extLst>
          </p:cNvPr>
          <p:cNvGrpSpPr/>
          <p:nvPr/>
        </p:nvGrpSpPr>
        <p:grpSpPr>
          <a:xfrm>
            <a:off x="2061349" y="2874412"/>
            <a:ext cx="1748469" cy="529301"/>
            <a:chOff x="3700771" y="1910890"/>
            <a:chExt cx="1748469" cy="529301"/>
          </a:xfrm>
        </p:grpSpPr>
        <p:sp>
          <p:nvSpPr>
            <p:cNvPr id="822" name="TextBox 821">
              <a:extLst>
                <a:ext uri="{FF2B5EF4-FFF2-40B4-BE49-F238E27FC236}">
                  <a16:creationId xmlns:a16="http://schemas.microsoft.com/office/drawing/2014/main" id="{26DE181A-1E3F-4098-AE05-B83AC6912AE7}"/>
                </a:ext>
              </a:extLst>
            </p:cNvPr>
            <p:cNvSpPr txBox="1"/>
            <p:nvPr/>
          </p:nvSpPr>
          <p:spPr>
            <a:xfrm>
              <a:off x="3700771" y="2017806"/>
              <a:ext cx="1278233" cy="315469"/>
            </a:xfrm>
            <a:prstGeom prst="rect">
              <a:avLst/>
            </a:prstGeom>
            <a:noFill/>
          </p:spPr>
          <p:txBody>
            <a:bodyPr wrap="none" lIns="68579" tIns="34289" rIns="68579" bIns="34289" rtlCol="0">
              <a:spAutoFit/>
            </a:bodyPr>
            <a:lstStyle/>
            <a:p>
              <a:pPr defTabSz="456767">
                <a:defRPr/>
              </a:pPr>
              <a:r>
                <a:rPr lang="en-US" sz="1600" b="1" kern="0" dirty="0">
                  <a:solidFill>
                    <a:srgbClr val="FFC000"/>
                  </a:solidFill>
                  <a:latin typeface="CiscoSans" panose="020B0503020201020303" pitchFamily="34" charset="0"/>
                </a:rPr>
                <a:t>Complexity</a:t>
              </a:r>
            </a:p>
          </p:txBody>
        </p:sp>
        <p:grpSp>
          <p:nvGrpSpPr>
            <p:cNvPr id="823" name="Group 822">
              <a:extLst>
                <a:ext uri="{FF2B5EF4-FFF2-40B4-BE49-F238E27FC236}">
                  <a16:creationId xmlns:a16="http://schemas.microsoft.com/office/drawing/2014/main" id="{520721C3-C8FB-4D72-8104-7517B8826AE9}"/>
                </a:ext>
              </a:extLst>
            </p:cNvPr>
            <p:cNvGrpSpPr/>
            <p:nvPr/>
          </p:nvGrpSpPr>
          <p:grpSpPr>
            <a:xfrm>
              <a:off x="4919939" y="1910890"/>
              <a:ext cx="529301" cy="529301"/>
              <a:chOff x="952899" y="3864583"/>
              <a:chExt cx="529301" cy="529301"/>
            </a:xfrm>
          </p:grpSpPr>
          <p:sp>
            <p:nvSpPr>
              <p:cNvPr id="824" name="Oval 823">
                <a:extLst>
                  <a:ext uri="{FF2B5EF4-FFF2-40B4-BE49-F238E27FC236}">
                    <a16:creationId xmlns:a16="http://schemas.microsoft.com/office/drawing/2014/main" id="{E92DE9DC-718B-43E6-999F-4266D0D23E8E}"/>
                  </a:ext>
                </a:extLst>
              </p:cNvPr>
              <p:cNvSpPr/>
              <p:nvPr/>
            </p:nvSpPr>
            <p:spPr>
              <a:xfrm>
                <a:off x="952899" y="3864583"/>
                <a:ext cx="529301" cy="529301"/>
              </a:xfrm>
              <a:prstGeom prst="ellipse">
                <a:avLst/>
              </a:prstGeom>
              <a:solidFill>
                <a:srgbClr val="014093"/>
              </a:solidFill>
              <a:ln w="25400" cap="flat" cmpd="sng" algn="ctr">
                <a:solidFill>
                  <a:srgbClr val="FFFFFF"/>
                </a:solidFill>
                <a:prstDash val="solid"/>
              </a:ln>
              <a:effectLst/>
            </p:spPr>
            <p:txBody>
              <a:bodyPr rtlCol="0" anchor="ctr"/>
              <a:lstStyle/>
              <a:p>
                <a:pPr algn="ctr" defTabSz="457200" fontAlgn="base">
                  <a:spcBef>
                    <a:spcPct val="0"/>
                  </a:spcBef>
                  <a:spcAft>
                    <a:spcPct val="0"/>
                  </a:spcAft>
                  <a:defRPr/>
                </a:pPr>
                <a:endParaRPr lang="en-US" kern="0" dirty="0">
                  <a:solidFill>
                    <a:srgbClr val="FFC000"/>
                  </a:solidFill>
                  <a:latin typeface="Arial"/>
                </a:endParaRPr>
              </a:p>
            </p:txBody>
          </p:sp>
          <p:sp>
            <p:nvSpPr>
              <p:cNvPr id="825" name="Freeform 58">
                <a:extLst>
                  <a:ext uri="{FF2B5EF4-FFF2-40B4-BE49-F238E27FC236}">
                    <a16:creationId xmlns:a16="http://schemas.microsoft.com/office/drawing/2014/main" id="{1E11BD5C-88C9-4792-B307-FB01DEFFF7CD}"/>
                  </a:ext>
                </a:extLst>
              </p:cNvPr>
              <p:cNvSpPr>
                <a:spLocks noChangeAspect="1" noChangeArrowheads="1"/>
              </p:cNvSpPr>
              <p:nvPr/>
            </p:nvSpPr>
            <p:spPr bwMode="auto">
              <a:xfrm>
                <a:off x="1069749" y="3968726"/>
                <a:ext cx="312534" cy="270212"/>
              </a:xfrm>
              <a:custGeom>
                <a:avLst/>
                <a:gdLst>
                  <a:gd name="T0" fmla="*/ 830 w 846"/>
                  <a:gd name="T1" fmla="*/ 686 h 732"/>
                  <a:gd name="T2" fmla="*/ 447 w 846"/>
                  <a:gd name="T3" fmla="*/ 25 h 732"/>
                  <a:gd name="T4" fmla="*/ 396 w 846"/>
                  <a:gd name="T5" fmla="*/ 25 h 732"/>
                  <a:gd name="T6" fmla="*/ 14 w 846"/>
                  <a:gd name="T7" fmla="*/ 686 h 732"/>
                  <a:gd name="T8" fmla="*/ 40 w 846"/>
                  <a:gd name="T9" fmla="*/ 731 h 732"/>
                  <a:gd name="T10" fmla="*/ 805 w 846"/>
                  <a:gd name="T11" fmla="*/ 731 h 732"/>
                  <a:gd name="T12" fmla="*/ 830 w 846"/>
                  <a:gd name="T13" fmla="*/ 686 h 732"/>
                  <a:gd name="T14" fmla="*/ 447 w 846"/>
                  <a:gd name="T15" fmla="*/ 616 h 732"/>
                  <a:gd name="T16" fmla="*/ 422 w 846"/>
                  <a:gd name="T17" fmla="*/ 626 h 732"/>
                  <a:gd name="T18" fmla="*/ 397 w 846"/>
                  <a:gd name="T19" fmla="*/ 616 h 732"/>
                  <a:gd name="T20" fmla="*/ 387 w 846"/>
                  <a:gd name="T21" fmla="*/ 591 h 732"/>
                  <a:gd name="T22" fmla="*/ 397 w 846"/>
                  <a:gd name="T23" fmla="*/ 567 h 732"/>
                  <a:gd name="T24" fmla="*/ 445 w 846"/>
                  <a:gd name="T25" fmla="*/ 567 h 732"/>
                  <a:gd name="T26" fmla="*/ 456 w 846"/>
                  <a:gd name="T27" fmla="*/ 591 h 732"/>
                  <a:gd name="T28" fmla="*/ 447 w 846"/>
                  <a:gd name="T29" fmla="*/ 616 h 732"/>
                  <a:gd name="T30" fmla="*/ 457 w 846"/>
                  <a:gd name="T31" fmla="*/ 472 h 732"/>
                  <a:gd name="T32" fmla="*/ 422 w 846"/>
                  <a:gd name="T33" fmla="*/ 507 h 732"/>
                  <a:gd name="T34" fmla="*/ 387 w 846"/>
                  <a:gd name="T35" fmla="*/ 472 h 732"/>
                  <a:gd name="T36" fmla="*/ 387 w 846"/>
                  <a:gd name="T37" fmla="*/ 265 h 732"/>
                  <a:gd name="T38" fmla="*/ 422 w 846"/>
                  <a:gd name="T39" fmla="*/ 230 h 732"/>
                  <a:gd name="T40" fmla="*/ 457 w 846"/>
                  <a:gd name="T41" fmla="*/ 265 h 732"/>
                  <a:gd name="T42" fmla="*/ 457 w 846"/>
                  <a:gd name="T43" fmla="*/ 47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32">
                    <a:moveTo>
                      <a:pt x="830" y="686"/>
                    </a:moveTo>
                    <a:lnTo>
                      <a:pt x="447" y="25"/>
                    </a:lnTo>
                    <a:cubicBezTo>
                      <a:pt x="432" y="0"/>
                      <a:pt x="409" y="0"/>
                      <a:pt x="396" y="25"/>
                    </a:cubicBezTo>
                    <a:lnTo>
                      <a:pt x="14" y="686"/>
                    </a:lnTo>
                    <a:cubicBezTo>
                      <a:pt x="0" y="711"/>
                      <a:pt x="11" y="731"/>
                      <a:pt x="40" y="731"/>
                    </a:cubicBezTo>
                    <a:lnTo>
                      <a:pt x="805" y="731"/>
                    </a:lnTo>
                    <a:cubicBezTo>
                      <a:pt x="833" y="731"/>
                      <a:pt x="845" y="711"/>
                      <a:pt x="830" y="686"/>
                    </a:cubicBezTo>
                    <a:close/>
                    <a:moveTo>
                      <a:pt x="447" y="616"/>
                    </a:moveTo>
                    <a:cubicBezTo>
                      <a:pt x="441" y="623"/>
                      <a:pt x="432" y="626"/>
                      <a:pt x="422" y="626"/>
                    </a:cubicBezTo>
                    <a:cubicBezTo>
                      <a:pt x="412" y="626"/>
                      <a:pt x="405" y="623"/>
                      <a:pt x="397" y="616"/>
                    </a:cubicBezTo>
                    <a:cubicBezTo>
                      <a:pt x="390" y="610"/>
                      <a:pt x="387" y="602"/>
                      <a:pt x="387" y="591"/>
                    </a:cubicBezTo>
                    <a:cubicBezTo>
                      <a:pt x="387" y="583"/>
                      <a:pt x="390" y="574"/>
                      <a:pt x="397" y="567"/>
                    </a:cubicBezTo>
                    <a:cubicBezTo>
                      <a:pt x="410" y="553"/>
                      <a:pt x="434" y="553"/>
                      <a:pt x="445" y="567"/>
                    </a:cubicBezTo>
                    <a:cubicBezTo>
                      <a:pt x="453" y="574"/>
                      <a:pt x="456" y="583"/>
                      <a:pt x="456" y="591"/>
                    </a:cubicBezTo>
                    <a:cubicBezTo>
                      <a:pt x="456" y="600"/>
                      <a:pt x="453" y="610"/>
                      <a:pt x="447" y="616"/>
                    </a:cubicBezTo>
                    <a:close/>
                    <a:moveTo>
                      <a:pt x="457" y="472"/>
                    </a:moveTo>
                    <a:cubicBezTo>
                      <a:pt x="457" y="491"/>
                      <a:pt x="441" y="507"/>
                      <a:pt x="422" y="507"/>
                    </a:cubicBezTo>
                    <a:cubicBezTo>
                      <a:pt x="403" y="507"/>
                      <a:pt x="387" y="491"/>
                      <a:pt x="387" y="472"/>
                    </a:cubicBezTo>
                    <a:lnTo>
                      <a:pt x="387" y="265"/>
                    </a:lnTo>
                    <a:cubicBezTo>
                      <a:pt x="387" y="246"/>
                      <a:pt x="403" y="230"/>
                      <a:pt x="422" y="230"/>
                    </a:cubicBezTo>
                    <a:cubicBezTo>
                      <a:pt x="441" y="230"/>
                      <a:pt x="457" y="246"/>
                      <a:pt x="457" y="265"/>
                    </a:cubicBezTo>
                    <a:lnTo>
                      <a:pt x="457" y="472"/>
                    </a:lnTo>
                    <a:close/>
                  </a:path>
                </a:pathLst>
              </a:custGeom>
              <a:solidFill>
                <a:srgbClr val="FFFFFF"/>
              </a:solidFill>
              <a:ln>
                <a:noFill/>
              </a:ln>
              <a:effectLst/>
              <a:extLst/>
            </p:spPr>
            <p:txBody>
              <a:bodyPr wrap="none" anchor="ctr"/>
              <a:lstStyle/>
              <a:p>
                <a:pPr defTabSz="457200" fontAlgn="base">
                  <a:lnSpc>
                    <a:spcPct val="93000"/>
                  </a:lnSpc>
                  <a:spcBef>
                    <a:spcPct val="0"/>
                  </a:spcBef>
                  <a:spcAft>
                    <a:spcPct val="0"/>
                  </a:spcAft>
                  <a:buClr>
                    <a:srgbClr val="000000"/>
                  </a:buClr>
                  <a:buSzPct val="100000"/>
                  <a:buFont typeface="Times New Roman" charset="0"/>
                  <a:buNone/>
                  <a:defRPr/>
                </a:pPr>
                <a:endParaRPr lang="en-US" kern="0">
                  <a:solidFill>
                    <a:srgbClr val="FFC000"/>
                  </a:solidFill>
                  <a:latin typeface="Arial" charset="0"/>
                  <a:ea typeface="ＭＳ Ｐゴシック" pitchFamily="34" charset="-128"/>
                </a:endParaRPr>
              </a:p>
            </p:txBody>
          </p:sp>
        </p:grpSp>
      </p:grpSp>
      <p:grpSp>
        <p:nvGrpSpPr>
          <p:cNvPr id="826" name="Group 825">
            <a:extLst>
              <a:ext uri="{FF2B5EF4-FFF2-40B4-BE49-F238E27FC236}">
                <a16:creationId xmlns:a16="http://schemas.microsoft.com/office/drawing/2014/main" id="{36A5ABE8-0DB6-456F-9344-33824AEB7A57}"/>
              </a:ext>
            </a:extLst>
          </p:cNvPr>
          <p:cNvGrpSpPr/>
          <p:nvPr/>
        </p:nvGrpSpPr>
        <p:grpSpPr>
          <a:xfrm>
            <a:off x="4528860" y="4596419"/>
            <a:ext cx="1318308" cy="854839"/>
            <a:chOff x="5640036" y="3194158"/>
            <a:chExt cx="1318308" cy="854839"/>
          </a:xfrm>
        </p:grpSpPr>
        <p:sp>
          <p:nvSpPr>
            <p:cNvPr id="827" name="TextBox 826">
              <a:extLst>
                <a:ext uri="{FF2B5EF4-FFF2-40B4-BE49-F238E27FC236}">
                  <a16:creationId xmlns:a16="http://schemas.microsoft.com/office/drawing/2014/main" id="{8B163C1C-F5D0-4015-A5A5-FC5313E7952B}"/>
                </a:ext>
              </a:extLst>
            </p:cNvPr>
            <p:cNvSpPr txBox="1"/>
            <p:nvPr/>
          </p:nvSpPr>
          <p:spPr>
            <a:xfrm>
              <a:off x="5640036" y="3733528"/>
              <a:ext cx="1318308" cy="315469"/>
            </a:xfrm>
            <a:prstGeom prst="rect">
              <a:avLst/>
            </a:prstGeom>
            <a:noFill/>
          </p:spPr>
          <p:txBody>
            <a:bodyPr wrap="none" lIns="68579" tIns="34289" rIns="68579" bIns="34289" rtlCol="0">
              <a:spAutoFit/>
            </a:bodyPr>
            <a:lstStyle/>
            <a:p>
              <a:pPr defTabSz="456767">
                <a:defRPr/>
              </a:pPr>
              <a:r>
                <a:rPr lang="en-US" sz="1600" b="1" kern="0" dirty="0">
                  <a:solidFill>
                    <a:srgbClr val="00BCEB"/>
                  </a:solidFill>
                  <a:latin typeface="CiscoSans" panose="020B0503020201020303" pitchFamily="34" charset="0"/>
                </a:rPr>
                <a:t>Capabilities</a:t>
              </a:r>
            </a:p>
          </p:txBody>
        </p:sp>
        <p:grpSp>
          <p:nvGrpSpPr>
            <p:cNvPr id="828" name="Group 827">
              <a:extLst>
                <a:ext uri="{FF2B5EF4-FFF2-40B4-BE49-F238E27FC236}">
                  <a16:creationId xmlns:a16="http://schemas.microsoft.com/office/drawing/2014/main" id="{CB0B6504-2DDF-45D3-A52F-2C4AE64F5173}"/>
                </a:ext>
              </a:extLst>
            </p:cNvPr>
            <p:cNvGrpSpPr/>
            <p:nvPr/>
          </p:nvGrpSpPr>
          <p:grpSpPr>
            <a:xfrm>
              <a:off x="6020914" y="3194158"/>
              <a:ext cx="529301" cy="529301"/>
              <a:chOff x="1527034" y="3864583"/>
              <a:chExt cx="529301" cy="529301"/>
            </a:xfrm>
          </p:grpSpPr>
          <p:sp>
            <p:nvSpPr>
              <p:cNvPr id="829" name="Oval 828">
                <a:extLst>
                  <a:ext uri="{FF2B5EF4-FFF2-40B4-BE49-F238E27FC236}">
                    <a16:creationId xmlns:a16="http://schemas.microsoft.com/office/drawing/2014/main" id="{DBD3A3FA-2415-4753-A5E3-167D43A4DF2C}"/>
                  </a:ext>
                </a:extLst>
              </p:cNvPr>
              <p:cNvSpPr/>
              <p:nvPr/>
            </p:nvSpPr>
            <p:spPr>
              <a:xfrm>
                <a:off x="1527034" y="3864583"/>
                <a:ext cx="529301" cy="529301"/>
              </a:xfrm>
              <a:prstGeom prst="ellipse">
                <a:avLst/>
              </a:prstGeom>
              <a:solidFill>
                <a:srgbClr val="049CD4"/>
              </a:solidFill>
              <a:ln w="25400" cap="flat" cmpd="sng" algn="ctr">
                <a:solidFill>
                  <a:srgbClr val="FFFFFF"/>
                </a:solidFill>
                <a:prstDash val="solid"/>
              </a:ln>
              <a:effectLst/>
            </p:spPr>
            <p:txBody>
              <a:bodyPr rtlCol="0" anchor="ctr"/>
              <a:lstStyle/>
              <a:p>
                <a:pPr algn="ctr" defTabSz="457200" fontAlgn="base">
                  <a:spcBef>
                    <a:spcPct val="0"/>
                  </a:spcBef>
                  <a:spcAft>
                    <a:spcPct val="0"/>
                  </a:spcAft>
                  <a:defRPr/>
                </a:pPr>
                <a:endParaRPr lang="en-US" kern="0" dirty="0">
                  <a:solidFill>
                    <a:srgbClr val="FFFFFF"/>
                  </a:solidFill>
                  <a:latin typeface="Arial"/>
                </a:endParaRPr>
              </a:p>
            </p:txBody>
          </p:sp>
          <p:sp>
            <p:nvSpPr>
              <p:cNvPr id="830" name="Freeform 52">
                <a:extLst>
                  <a:ext uri="{FF2B5EF4-FFF2-40B4-BE49-F238E27FC236}">
                    <a16:creationId xmlns:a16="http://schemas.microsoft.com/office/drawing/2014/main" id="{BD07C650-CE16-4D9F-8902-C4A3903ADCD3}"/>
                  </a:ext>
                </a:extLst>
              </p:cNvPr>
              <p:cNvSpPr>
                <a:spLocks noChangeAspect="1" noChangeArrowheads="1"/>
              </p:cNvSpPr>
              <p:nvPr/>
            </p:nvSpPr>
            <p:spPr bwMode="auto">
              <a:xfrm>
                <a:off x="1645662" y="3981095"/>
                <a:ext cx="292045" cy="296277"/>
              </a:xfrm>
              <a:custGeom>
                <a:avLst/>
                <a:gdLst>
                  <a:gd name="connsiteX0" fmla="*/ 193022 w 220050"/>
                  <a:gd name="connsiteY0" fmla="*/ 64302 h 221884"/>
                  <a:gd name="connsiteX1" fmla="*/ 208823 w 220050"/>
                  <a:gd name="connsiteY1" fmla="*/ 73488 h 221884"/>
                  <a:gd name="connsiteX2" fmla="*/ 211318 w 220050"/>
                  <a:gd name="connsiteY2" fmla="*/ 73488 h 221884"/>
                  <a:gd name="connsiteX3" fmla="*/ 220050 w 220050"/>
                  <a:gd name="connsiteY3" fmla="*/ 82257 h 221884"/>
                  <a:gd name="connsiteX4" fmla="*/ 211318 w 220050"/>
                  <a:gd name="connsiteY4" fmla="*/ 91443 h 221884"/>
                  <a:gd name="connsiteX5" fmla="*/ 208823 w 220050"/>
                  <a:gd name="connsiteY5" fmla="*/ 91443 h 221884"/>
                  <a:gd name="connsiteX6" fmla="*/ 193022 w 220050"/>
                  <a:gd name="connsiteY6" fmla="*/ 100629 h 221884"/>
                  <a:gd name="connsiteX7" fmla="*/ 177220 w 220050"/>
                  <a:gd name="connsiteY7" fmla="*/ 91443 h 221884"/>
                  <a:gd name="connsiteX8" fmla="*/ 128568 w 220050"/>
                  <a:gd name="connsiteY8" fmla="*/ 91443 h 221884"/>
                  <a:gd name="connsiteX9" fmla="*/ 119420 w 220050"/>
                  <a:gd name="connsiteY9" fmla="*/ 82257 h 221884"/>
                  <a:gd name="connsiteX10" fmla="*/ 128568 w 220050"/>
                  <a:gd name="connsiteY10" fmla="*/ 73488 h 221884"/>
                  <a:gd name="connsiteX11" fmla="*/ 177220 w 220050"/>
                  <a:gd name="connsiteY11" fmla="*/ 73488 h 221884"/>
                  <a:gd name="connsiteX12" fmla="*/ 193022 w 220050"/>
                  <a:gd name="connsiteY12" fmla="*/ 64302 h 221884"/>
                  <a:gd name="connsiteX13" fmla="*/ 80421 w 220050"/>
                  <a:gd name="connsiteY13" fmla="*/ 60627 h 221884"/>
                  <a:gd name="connsiteX14" fmla="*/ 110839 w 220050"/>
                  <a:gd name="connsiteY14" fmla="*/ 90706 h 221884"/>
                  <a:gd name="connsiteX15" fmla="*/ 110839 w 220050"/>
                  <a:gd name="connsiteY15" fmla="*/ 110759 h 221884"/>
                  <a:gd name="connsiteX16" fmla="*/ 97921 w 220050"/>
                  <a:gd name="connsiteY16" fmla="*/ 144180 h 221884"/>
                  <a:gd name="connsiteX17" fmla="*/ 103338 w 220050"/>
                  <a:gd name="connsiteY17" fmla="*/ 156713 h 221884"/>
                  <a:gd name="connsiteX18" fmla="*/ 106672 w 220050"/>
                  <a:gd name="connsiteY18" fmla="*/ 160891 h 221884"/>
                  <a:gd name="connsiteX19" fmla="*/ 153341 w 220050"/>
                  <a:gd name="connsiteY19" fmla="*/ 188046 h 221884"/>
                  <a:gd name="connsiteX20" fmla="*/ 156258 w 220050"/>
                  <a:gd name="connsiteY20" fmla="*/ 191388 h 221884"/>
                  <a:gd name="connsiteX21" fmla="*/ 161259 w 220050"/>
                  <a:gd name="connsiteY21" fmla="*/ 221884 h 221884"/>
                  <a:gd name="connsiteX22" fmla="*/ 0 w 220050"/>
                  <a:gd name="connsiteY22" fmla="*/ 221884 h 221884"/>
                  <a:gd name="connsiteX23" fmla="*/ 5000 w 220050"/>
                  <a:gd name="connsiteY23" fmla="*/ 191388 h 221884"/>
                  <a:gd name="connsiteX24" fmla="*/ 7917 w 220050"/>
                  <a:gd name="connsiteY24" fmla="*/ 187628 h 221884"/>
                  <a:gd name="connsiteX25" fmla="*/ 54169 w 220050"/>
                  <a:gd name="connsiteY25" fmla="*/ 160473 h 221884"/>
                  <a:gd name="connsiteX26" fmla="*/ 57503 w 220050"/>
                  <a:gd name="connsiteY26" fmla="*/ 156713 h 221884"/>
                  <a:gd name="connsiteX27" fmla="*/ 62920 w 220050"/>
                  <a:gd name="connsiteY27" fmla="*/ 144180 h 221884"/>
                  <a:gd name="connsiteX28" fmla="*/ 50419 w 220050"/>
                  <a:gd name="connsiteY28" fmla="*/ 110759 h 221884"/>
                  <a:gd name="connsiteX29" fmla="*/ 50419 w 220050"/>
                  <a:gd name="connsiteY29" fmla="*/ 90706 h 221884"/>
                  <a:gd name="connsiteX30" fmla="*/ 80421 w 220050"/>
                  <a:gd name="connsiteY30" fmla="*/ 60627 h 221884"/>
                  <a:gd name="connsiteX31" fmla="*/ 146449 w 220050"/>
                  <a:gd name="connsiteY31" fmla="*/ 0 h 221884"/>
                  <a:gd name="connsiteX32" fmla="*/ 162250 w 220050"/>
                  <a:gd name="connsiteY32" fmla="*/ 9083 h 221884"/>
                  <a:gd name="connsiteX33" fmla="*/ 210902 w 220050"/>
                  <a:gd name="connsiteY33" fmla="*/ 9083 h 221884"/>
                  <a:gd name="connsiteX34" fmla="*/ 220050 w 220050"/>
                  <a:gd name="connsiteY34" fmla="*/ 18165 h 221884"/>
                  <a:gd name="connsiteX35" fmla="*/ 210902 w 220050"/>
                  <a:gd name="connsiteY35" fmla="*/ 27248 h 221884"/>
                  <a:gd name="connsiteX36" fmla="*/ 162250 w 220050"/>
                  <a:gd name="connsiteY36" fmla="*/ 27248 h 221884"/>
                  <a:gd name="connsiteX37" fmla="*/ 146449 w 220050"/>
                  <a:gd name="connsiteY37" fmla="*/ 36331 h 221884"/>
                  <a:gd name="connsiteX38" fmla="*/ 130648 w 220050"/>
                  <a:gd name="connsiteY38" fmla="*/ 27248 h 221884"/>
                  <a:gd name="connsiteX39" fmla="*/ 128568 w 220050"/>
                  <a:gd name="connsiteY39" fmla="*/ 27248 h 221884"/>
                  <a:gd name="connsiteX40" fmla="*/ 119420 w 220050"/>
                  <a:gd name="connsiteY40" fmla="*/ 18165 h 221884"/>
                  <a:gd name="connsiteX41" fmla="*/ 128568 w 220050"/>
                  <a:gd name="connsiteY41" fmla="*/ 9083 h 221884"/>
                  <a:gd name="connsiteX42" fmla="*/ 130648 w 220050"/>
                  <a:gd name="connsiteY42" fmla="*/ 9083 h 221884"/>
                  <a:gd name="connsiteX43" fmla="*/ 146449 w 220050"/>
                  <a:gd name="connsiteY43" fmla="*/ 0 h 22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0050" h="221884">
                    <a:moveTo>
                      <a:pt x="193022" y="64302"/>
                    </a:moveTo>
                    <a:cubicBezTo>
                      <a:pt x="199675" y="64302"/>
                      <a:pt x="205496" y="67643"/>
                      <a:pt x="208823" y="73488"/>
                    </a:cubicBezTo>
                    <a:lnTo>
                      <a:pt x="211318" y="73488"/>
                    </a:lnTo>
                    <a:cubicBezTo>
                      <a:pt x="216308" y="73488"/>
                      <a:pt x="220050" y="77246"/>
                      <a:pt x="220050" y="82257"/>
                    </a:cubicBezTo>
                    <a:cubicBezTo>
                      <a:pt x="220050" y="87267"/>
                      <a:pt x="216308" y="91443"/>
                      <a:pt x="211318" y="91443"/>
                    </a:cubicBezTo>
                    <a:lnTo>
                      <a:pt x="208823" y="91443"/>
                    </a:lnTo>
                    <a:cubicBezTo>
                      <a:pt x="205496" y="96871"/>
                      <a:pt x="199675" y="100629"/>
                      <a:pt x="193022" y="100629"/>
                    </a:cubicBezTo>
                    <a:cubicBezTo>
                      <a:pt x="186368" y="100629"/>
                      <a:pt x="180131" y="96871"/>
                      <a:pt x="177220" y="91443"/>
                    </a:cubicBezTo>
                    <a:lnTo>
                      <a:pt x="128568" y="91443"/>
                    </a:lnTo>
                    <a:cubicBezTo>
                      <a:pt x="123994" y="91443"/>
                      <a:pt x="119420" y="87685"/>
                      <a:pt x="119420" y="82257"/>
                    </a:cubicBezTo>
                    <a:cubicBezTo>
                      <a:pt x="119420" y="77664"/>
                      <a:pt x="123579" y="73488"/>
                      <a:pt x="128568" y="73488"/>
                    </a:cubicBezTo>
                    <a:lnTo>
                      <a:pt x="177220" y="73488"/>
                    </a:lnTo>
                    <a:cubicBezTo>
                      <a:pt x="180131" y="67643"/>
                      <a:pt x="186368" y="64302"/>
                      <a:pt x="193022" y="64302"/>
                    </a:cubicBezTo>
                    <a:close/>
                    <a:moveTo>
                      <a:pt x="80421" y="60627"/>
                    </a:moveTo>
                    <a:cubicBezTo>
                      <a:pt x="97088" y="60627"/>
                      <a:pt x="110839" y="73996"/>
                      <a:pt x="110839" y="90706"/>
                    </a:cubicBezTo>
                    <a:lnTo>
                      <a:pt x="110839" y="110759"/>
                    </a:lnTo>
                    <a:cubicBezTo>
                      <a:pt x="110839" y="120785"/>
                      <a:pt x="105005" y="138749"/>
                      <a:pt x="97921" y="144180"/>
                    </a:cubicBezTo>
                    <a:lnTo>
                      <a:pt x="103338" y="156713"/>
                    </a:lnTo>
                    <a:cubicBezTo>
                      <a:pt x="104172" y="158384"/>
                      <a:pt x="105422" y="160055"/>
                      <a:pt x="106672" y="160891"/>
                    </a:cubicBezTo>
                    <a:lnTo>
                      <a:pt x="153341" y="188046"/>
                    </a:lnTo>
                    <a:cubicBezTo>
                      <a:pt x="154592" y="188463"/>
                      <a:pt x="155425" y="190552"/>
                      <a:pt x="156258" y="191388"/>
                    </a:cubicBezTo>
                    <a:lnTo>
                      <a:pt x="161259" y="221884"/>
                    </a:lnTo>
                    <a:lnTo>
                      <a:pt x="0" y="221884"/>
                    </a:lnTo>
                    <a:lnTo>
                      <a:pt x="5000" y="191388"/>
                    </a:lnTo>
                    <a:cubicBezTo>
                      <a:pt x="5417" y="190134"/>
                      <a:pt x="6667" y="188046"/>
                      <a:pt x="7917" y="187628"/>
                    </a:cubicBezTo>
                    <a:lnTo>
                      <a:pt x="54169" y="160473"/>
                    </a:lnTo>
                    <a:cubicBezTo>
                      <a:pt x="55419" y="159638"/>
                      <a:pt x="57086" y="157966"/>
                      <a:pt x="57503" y="156713"/>
                    </a:cubicBezTo>
                    <a:lnTo>
                      <a:pt x="62920" y="144180"/>
                    </a:lnTo>
                    <a:cubicBezTo>
                      <a:pt x="55419" y="138749"/>
                      <a:pt x="50419" y="120785"/>
                      <a:pt x="50419" y="110759"/>
                    </a:cubicBezTo>
                    <a:lnTo>
                      <a:pt x="50419" y="90706"/>
                    </a:lnTo>
                    <a:cubicBezTo>
                      <a:pt x="50419" y="74413"/>
                      <a:pt x="64170" y="60627"/>
                      <a:pt x="80421" y="60627"/>
                    </a:cubicBezTo>
                    <a:close/>
                    <a:moveTo>
                      <a:pt x="146449" y="0"/>
                    </a:moveTo>
                    <a:cubicBezTo>
                      <a:pt x="153102" y="0"/>
                      <a:pt x="159340" y="3715"/>
                      <a:pt x="162250" y="9083"/>
                    </a:cubicBezTo>
                    <a:lnTo>
                      <a:pt x="210902" y="9083"/>
                    </a:lnTo>
                    <a:cubicBezTo>
                      <a:pt x="215476" y="9083"/>
                      <a:pt x="220050" y="12798"/>
                      <a:pt x="220050" y="18165"/>
                    </a:cubicBezTo>
                    <a:cubicBezTo>
                      <a:pt x="220050" y="23120"/>
                      <a:pt x="215892" y="27248"/>
                      <a:pt x="210902" y="27248"/>
                    </a:cubicBezTo>
                    <a:lnTo>
                      <a:pt x="162250" y="27248"/>
                    </a:lnTo>
                    <a:cubicBezTo>
                      <a:pt x="159340" y="32615"/>
                      <a:pt x="153102" y="36331"/>
                      <a:pt x="146449" y="36331"/>
                    </a:cubicBezTo>
                    <a:cubicBezTo>
                      <a:pt x="139796" y="36331"/>
                      <a:pt x="133974" y="32615"/>
                      <a:pt x="130648" y="27248"/>
                    </a:cubicBezTo>
                    <a:lnTo>
                      <a:pt x="128568" y="27248"/>
                    </a:lnTo>
                    <a:cubicBezTo>
                      <a:pt x="123579" y="27248"/>
                      <a:pt x="119420" y="23120"/>
                      <a:pt x="119420" y="18165"/>
                    </a:cubicBezTo>
                    <a:cubicBezTo>
                      <a:pt x="119420" y="13211"/>
                      <a:pt x="123163" y="9083"/>
                      <a:pt x="128568" y="9083"/>
                    </a:cubicBezTo>
                    <a:lnTo>
                      <a:pt x="130648" y="9083"/>
                    </a:lnTo>
                    <a:cubicBezTo>
                      <a:pt x="133974" y="3715"/>
                      <a:pt x="139796" y="0"/>
                      <a:pt x="146449" y="0"/>
                    </a:cubicBezTo>
                    <a:close/>
                  </a:path>
                </a:pathLst>
              </a:custGeom>
              <a:solidFill>
                <a:srgbClr val="FFFFFF"/>
              </a:solidFill>
              <a:ln>
                <a:noFill/>
              </a:ln>
              <a:effectLst/>
              <a:extLst/>
            </p:spPr>
            <p:txBody>
              <a:bodyPr anchor="ctr"/>
              <a:lstStyle/>
              <a:p>
                <a:pPr defTabSz="457200" fontAlgn="base">
                  <a:lnSpc>
                    <a:spcPct val="93000"/>
                  </a:lnSpc>
                  <a:spcBef>
                    <a:spcPct val="0"/>
                  </a:spcBef>
                  <a:spcAft>
                    <a:spcPct val="0"/>
                  </a:spcAft>
                  <a:buClr>
                    <a:srgbClr val="000000"/>
                  </a:buClr>
                  <a:buSzPct val="100000"/>
                  <a:buFont typeface="Times New Roman" charset="0"/>
                  <a:buNone/>
                  <a:defRPr/>
                </a:pPr>
                <a:endParaRPr lang="en-US" kern="0">
                  <a:solidFill>
                    <a:srgbClr val="39393B"/>
                  </a:solidFill>
                  <a:latin typeface="Arial" charset="0"/>
                  <a:ea typeface="ＭＳ Ｐゴシック" pitchFamily="34" charset="-128"/>
                </a:endParaRPr>
              </a:p>
            </p:txBody>
          </p:sp>
        </p:grpSp>
      </p:grpSp>
    </p:spTree>
    <p:extLst>
      <p:ext uri="{BB962C8B-B14F-4D97-AF65-F5344CB8AC3E}">
        <p14:creationId xmlns:p14="http://schemas.microsoft.com/office/powerpoint/2010/main" val="80735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wipe(left)">
                                      <p:cBhvr>
                                        <p:cTn id="7" dur="500"/>
                                        <p:tgtEl>
                                          <p:spTgt spid="8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8"/>
                                        </p:tgtEl>
                                        <p:attrNameLst>
                                          <p:attrName>style.visibility</p:attrName>
                                        </p:attrNameLst>
                                      </p:cBhvr>
                                      <p:to>
                                        <p:strVal val="visible"/>
                                      </p:to>
                                    </p:set>
                                    <p:animEffect transition="in" filter="wipe(left)">
                                      <p:cBhvr>
                                        <p:cTn id="11" dur="500"/>
                                        <p:tgtEl>
                                          <p:spTgt spid="8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
                                        </p:tgtEl>
                                        <p:attrNameLst>
                                          <p:attrName>style.visibility</p:attrName>
                                        </p:attrNameLst>
                                      </p:cBhvr>
                                      <p:to>
                                        <p:strVal val="visible"/>
                                      </p:to>
                                    </p:set>
                                    <p:animEffect transition="in" filter="fade">
                                      <p:cBhvr>
                                        <p:cTn id="15" dur="500"/>
                                        <p:tgtEl>
                                          <p:spTgt spid="8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6"/>
                                        </p:tgtEl>
                                        <p:attrNameLst>
                                          <p:attrName>style.visibility</p:attrName>
                                        </p:attrNameLst>
                                      </p:cBhvr>
                                      <p:to>
                                        <p:strVal val="visible"/>
                                      </p:to>
                                    </p:set>
                                    <p:animEffect transition="in" filter="fade">
                                      <p:cBhvr>
                                        <p:cTn id="19" dur="500"/>
                                        <p:tgtEl>
                                          <p:spTgt spid="7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2"/>
                                        </p:tgtEl>
                                        <p:attrNameLst>
                                          <p:attrName>style.visibility</p:attrName>
                                        </p:attrNameLst>
                                      </p:cBhvr>
                                      <p:to>
                                        <p:strVal val="visible"/>
                                      </p:to>
                                    </p:set>
                                    <p:animEffect transition="in" filter="fade">
                                      <p:cBhvr>
                                        <p:cTn id="23" dur="500"/>
                                        <p:tgtEl>
                                          <p:spTgt spid="8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11"/>
                                        </p:tgtEl>
                                        <p:attrNameLst>
                                          <p:attrName>style.visibility</p:attrName>
                                        </p:attrNameLst>
                                      </p:cBhvr>
                                      <p:to>
                                        <p:strVal val="visible"/>
                                      </p:to>
                                    </p:set>
                                    <p:animEffect transition="in" filter="fade">
                                      <p:cBhvr>
                                        <p:cTn id="27" dur="500"/>
                                        <p:tgtEl>
                                          <p:spTgt spid="811"/>
                                        </p:tgtEl>
                                      </p:cBhvr>
                                    </p:animEffect>
                                  </p:childTnLst>
                                </p:cTn>
                              </p:par>
                            </p:childTnLst>
                          </p:cTn>
                        </p:par>
                        <p:par>
                          <p:cTn id="28" fill="hold">
                            <p:stCondLst>
                              <p:cond delay="3000"/>
                            </p:stCondLst>
                            <p:childTnLst>
                              <p:par>
                                <p:cTn id="29" presetID="10" presetClass="entr" presetSubtype="0" fill="hold" grpId="0" nodeType="afterEffect">
                                  <p:stCondLst>
                                    <p:cond delay="1000"/>
                                  </p:stCondLst>
                                  <p:childTnLst>
                                    <p:set>
                                      <p:cBhvr>
                                        <p:cTn id="30" dur="1" fill="hold">
                                          <p:stCondLst>
                                            <p:cond delay="0"/>
                                          </p:stCondLst>
                                        </p:cTn>
                                        <p:tgtEl>
                                          <p:spTgt spid="813"/>
                                        </p:tgtEl>
                                        <p:attrNameLst>
                                          <p:attrName>style.visibility</p:attrName>
                                        </p:attrNameLst>
                                      </p:cBhvr>
                                      <p:to>
                                        <p:strVal val="visible"/>
                                      </p:to>
                                    </p:set>
                                    <p:animEffect transition="in" filter="fade">
                                      <p:cBhvr>
                                        <p:cTn id="31" dur="500"/>
                                        <p:tgtEl>
                                          <p:spTgt spid="813"/>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814"/>
                                        </p:tgtEl>
                                        <p:attrNameLst>
                                          <p:attrName>style.visibility</p:attrName>
                                        </p:attrNameLst>
                                      </p:cBhvr>
                                      <p:to>
                                        <p:strVal val="visible"/>
                                      </p:to>
                                    </p:set>
                                    <p:animEffect transition="in" filter="fade">
                                      <p:cBhvr>
                                        <p:cTn id="35" dur="500"/>
                                        <p:tgtEl>
                                          <p:spTgt spid="8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815"/>
                                        </p:tgtEl>
                                        <p:attrNameLst>
                                          <p:attrName>style.visibility</p:attrName>
                                        </p:attrNameLst>
                                      </p:cBhvr>
                                      <p:to>
                                        <p:strVal val="visible"/>
                                      </p:to>
                                    </p:set>
                                    <p:animEffect transition="in" filter="fade">
                                      <p:cBhvr>
                                        <p:cTn id="39" dur="500"/>
                                        <p:tgtEl>
                                          <p:spTgt spid="815"/>
                                        </p:tgtEl>
                                      </p:cBhvr>
                                    </p:animEffect>
                                  </p:childTnLst>
                                </p:cTn>
                              </p:par>
                              <p:par>
                                <p:cTn id="40" presetID="10" presetClass="entr" presetSubtype="0" fill="hold" nodeType="withEffect">
                                  <p:stCondLst>
                                    <p:cond delay="0"/>
                                  </p:stCondLst>
                                  <p:childTnLst>
                                    <p:set>
                                      <p:cBhvr>
                                        <p:cTn id="41" dur="1" fill="hold">
                                          <p:stCondLst>
                                            <p:cond delay="0"/>
                                          </p:stCondLst>
                                        </p:cTn>
                                        <p:tgtEl>
                                          <p:spTgt spid="821"/>
                                        </p:tgtEl>
                                        <p:attrNameLst>
                                          <p:attrName>style.visibility</p:attrName>
                                        </p:attrNameLst>
                                      </p:cBhvr>
                                      <p:to>
                                        <p:strVal val="visible"/>
                                      </p:to>
                                    </p:set>
                                    <p:animEffect transition="in" filter="fade">
                                      <p:cBhvr>
                                        <p:cTn id="42" dur="500"/>
                                        <p:tgtEl>
                                          <p:spTgt spid="821"/>
                                        </p:tgtEl>
                                      </p:cBhvr>
                                    </p:animEffect>
                                  </p:childTnLst>
                                </p:cTn>
                              </p:par>
                              <p:par>
                                <p:cTn id="43" presetID="10" presetClass="entr" presetSubtype="0" fill="hold" nodeType="withEffect">
                                  <p:stCondLst>
                                    <p:cond delay="0"/>
                                  </p:stCondLst>
                                  <p:childTnLst>
                                    <p:set>
                                      <p:cBhvr>
                                        <p:cTn id="44" dur="1" fill="hold">
                                          <p:stCondLst>
                                            <p:cond delay="0"/>
                                          </p:stCondLst>
                                        </p:cTn>
                                        <p:tgtEl>
                                          <p:spTgt spid="826"/>
                                        </p:tgtEl>
                                        <p:attrNameLst>
                                          <p:attrName>style.visibility</p:attrName>
                                        </p:attrNameLst>
                                      </p:cBhvr>
                                      <p:to>
                                        <p:strVal val="visible"/>
                                      </p:to>
                                    </p:set>
                                    <p:animEffect transition="in" filter="fade">
                                      <p:cBhvr>
                                        <p:cTn id="45" dur="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 grpId="0"/>
      <p:bldP spid="812" grpId="0" animBg="1"/>
      <p:bldP spid="813" grpId="0"/>
      <p:bldP spid="814" grpId="0"/>
      <p:bldP spid="815" grpId="0"/>
      <p:bldP spid="817" grpId="0" animBg="1"/>
      <p:bldP spid="818" grpId="0" animBg="1"/>
      <p:bldP spid="8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The Solution: Network + Security</a:t>
            </a:r>
            <a:br>
              <a:rPr lang="en-US" sz="3800" dirty="0"/>
            </a:br>
            <a:r>
              <a:rPr lang="en-US" sz="2100" dirty="0">
                <a:solidFill>
                  <a:schemeClr val="bg1"/>
                </a:solidFill>
              </a:rPr>
              <a:t>Activate your network for more holistic security</a:t>
            </a:r>
            <a:endParaRPr lang="en-MY" sz="2100" dirty="0">
              <a:solidFill>
                <a:schemeClr val="bg1"/>
              </a:solidFill>
            </a:endParaRPr>
          </a:p>
        </p:txBody>
      </p:sp>
      <p:grpSp>
        <p:nvGrpSpPr>
          <p:cNvPr id="1112" name="Group 1111">
            <a:extLst>
              <a:ext uri="{FF2B5EF4-FFF2-40B4-BE49-F238E27FC236}">
                <a16:creationId xmlns:a16="http://schemas.microsoft.com/office/drawing/2014/main" id="{CC6C7570-3927-4018-AB11-79AD2F46F968}"/>
              </a:ext>
            </a:extLst>
          </p:cNvPr>
          <p:cNvGrpSpPr/>
          <p:nvPr/>
        </p:nvGrpSpPr>
        <p:grpSpPr>
          <a:xfrm>
            <a:off x="4030102" y="1985804"/>
            <a:ext cx="4119389" cy="4208629"/>
            <a:chOff x="4030102" y="1985802"/>
            <a:chExt cx="4119389" cy="4208628"/>
          </a:xfrm>
          <a:solidFill>
            <a:srgbClr val="FBAB18"/>
          </a:solidFill>
          <a:effectLst/>
        </p:grpSpPr>
        <p:cxnSp>
          <p:nvCxnSpPr>
            <p:cNvPr id="1113" name="Straight Connector 1112">
              <a:extLst>
                <a:ext uri="{FF2B5EF4-FFF2-40B4-BE49-F238E27FC236}">
                  <a16:creationId xmlns:a16="http://schemas.microsoft.com/office/drawing/2014/main" id="{555FEC7E-B34D-4E2D-A2A9-908A9C4585E9}"/>
                </a:ext>
              </a:extLst>
            </p:cNvPr>
            <p:cNvCxnSpPr>
              <a:cxnSpLocks/>
              <a:stCxn id="1189" idx="4"/>
              <a:endCxn id="1172" idx="4"/>
            </p:cNvCxnSpPr>
            <p:nvPr/>
          </p:nvCxnSpPr>
          <p:spPr>
            <a:xfrm flipH="1">
              <a:off x="6433214" y="3608060"/>
              <a:ext cx="1475648" cy="2267655"/>
            </a:xfrm>
            <a:prstGeom prst="line">
              <a:avLst/>
            </a:prstGeom>
            <a:grpFill/>
            <a:ln w="9525" cap="flat" cmpd="sng" algn="ctr">
              <a:solidFill>
                <a:srgbClr val="FBAB18"/>
              </a:solidFill>
              <a:prstDash val="solid"/>
            </a:ln>
            <a:effectLst/>
          </p:spPr>
        </p:cxnSp>
        <p:cxnSp>
          <p:nvCxnSpPr>
            <p:cNvPr id="1114" name="Straight Connector 1113">
              <a:extLst>
                <a:ext uri="{FF2B5EF4-FFF2-40B4-BE49-F238E27FC236}">
                  <a16:creationId xmlns:a16="http://schemas.microsoft.com/office/drawing/2014/main" id="{93F6AD05-7A23-4C74-9BB6-DFF7007A481F}"/>
                </a:ext>
              </a:extLst>
            </p:cNvPr>
            <p:cNvCxnSpPr>
              <a:stCxn id="1190" idx="4"/>
              <a:endCxn id="1213" idx="3"/>
            </p:cNvCxnSpPr>
            <p:nvPr/>
          </p:nvCxnSpPr>
          <p:spPr>
            <a:xfrm flipH="1">
              <a:off x="6869852" y="3652680"/>
              <a:ext cx="1246175" cy="1260517"/>
            </a:xfrm>
            <a:prstGeom prst="line">
              <a:avLst/>
            </a:prstGeom>
            <a:grpFill/>
            <a:ln w="9525" cap="flat" cmpd="sng" algn="ctr">
              <a:solidFill>
                <a:srgbClr val="FBAB18"/>
              </a:solidFill>
              <a:prstDash val="solid"/>
            </a:ln>
            <a:effectLst/>
          </p:spPr>
        </p:cxnSp>
        <p:cxnSp>
          <p:nvCxnSpPr>
            <p:cNvPr id="1115" name="Straight Connector 1114">
              <a:extLst>
                <a:ext uri="{FF2B5EF4-FFF2-40B4-BE49-F238E27FC236}">
                  <a16:creationId xmlns:a16="http://schemas.microsoft.com/office/drawing/2014/main" id="{E83D1E5D-FDAE-4D99-974A-EBE486A50750}"/>
                </a:ext>
              </a:extLst>
            </p:cNvPr>
            <p:cNvCxnSpPr>
              <a:stCxn id="1190" idx="4"/>
              <a:endCxn id="1201" idx="37"/>
            </p:cNvCxnSpPr>
            <p:nvPr/>
          </p:nvCxnSpPr>
          <p:spPr>
            <a:xfrm flipH="1">
              <a:off x="8106466" y="3652680"/>
              <a:ext cx="9561" cy="965706"/>
            </a:xfrm>
            <a:prstGeom prst="line">
              <a:avLst/>
            </a:prstGeom>
            <a:grpFill/>
            <a:ln w="6350" cap="flat" cmpd="sng" algn="ctr">
              <a:solidFill>
                <a:srgbClr val="FBAB18"/>
              </a:solidFill>
              <a:prstDash val="solid"/>
            </a:ln>
            <a:effectLst/>
          </p:spPr>
        </p:cxnSp>
        <p:grpSp>
          <p:nvGrpSpPr>
            <p:cNvPr id="1116" name="Group 1115">
              <a:extLst>
                <a:ext uri="{FF2B5EF4-FFF2-40B4-BE49-F238E27FC236}">
                  <a16:creationId xmlns:a16="http://schemas.microsoft.com/office/drawing/2014/main" id="{F192A1CC-B663-4B57-913A-5A03DF529951}"/>
                </a:ext>
              </a:extLst>
            </p:cNvPr>
            <p:cNvGrpSpPr/>
            <p:nvPr/>
          </p:nvGrpSpPr>
          <p:grpSpPr>
            <a:xfrm>
              <a:off x="4030102" y="1985802"/>
              <a:ext cx="4119389" cy="4208628"/>
              <a:chOff x="6731001" y="5445126"/>
              <a:chExt cx="4103687" cy="4192588"/>
            </a:xfrm>
            <a:grpFill/>
            <a:effectLst/>
          </p:grpSpPr>
          <p:sp>
            <p:nvSpPr>
              <p:cNvPr id="1120" name="Oval 5">
                <a:extLst>
                  <a:ext uri="{FF2B5EF4-FFF2-40B4-BE49-F238E27FC236}">
                    <a16:creationId xmlns:a16="http://schemas.microsoft.com/office/drawing/2014/main" id="{5D272DCC-17A5-4AAF-97D6-411EB791F835}"/>
                  </a:ext>
                </a:extLst>
              </p:cNvPr>
              <p:cNvSpPr>
                <a:spLocks noChangeArrowheads="1"/>
              </p:cNvSpPr>
              <p:nvPr/>
            </p:nvSpPr>
            <p:spPr bwMode="auto">
              <a:xfrm>
                <a:off x="8631238" y="7088188"/>
                <a:ext cx="258763" cy="257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1" name="Oval 6">
                <a:extLst>
                  <a:ext uri="{FF2B5EF4-FFF2-40B4-BE49-F238E27FC236}">
                    <a16:creationId xmlns:a16="http://schemas.microsoft.com/office/drawing/2014/main" id="{D0621751-BC2D-4258-841C-82FD6F55B790}"/>
                  </a:ext>
                </a:extLst>
              </p:cNvPr>
              <p:cNvSpPr>
                <a:spLocks noChangeArrowheads="1"/>
              </p:cNvSpPr>
              <p:nvPr/>
            </p:nvSpPr>
            <p:spPr bwMode="auto">
              <a:xfrm>
                <a:off x="10429876" y="6365876"/>
                <a:ext cx="200025"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2" name="Oval 8">
                <a:extLst>
                  <a:ext uri="{FF2B5EF4-FFF2-40B4-BE49-F238E27FC236}">
                    <a16:creationId xmlns:a16="http://schemas.microsoft.com/office/drawing/2014/main" id="{2DAD8E4C-93F9-4053-975E-109F757AAA57}"/>
                  </a:ext>
                </a:extLst>
              </p:cNvPr>
              <p:cNvSpPr>
                <a:spLocks noChangeArrowheads="1"/>
              </p:cNvSpPr>
              <p:nvPr/>
            </p:nvSpPr>
            <p:spPr bwMode="auto">
              <a:xfrm>
                <a:off x="9148763" y="7689851"/>
                <a:ext cx="157163"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3" name="Oval 9">
                <a:extLst>
                  <a:ext uri="{FF2B5EF4-FFF2-40B4-BE49-F238E27FC236}">
                    <a16:creationId xmlns:a16="http://schemas.microsoft.com/office/drawing/2014/main" id="{594448E1-9A9F-4584-8923-DAFBD418B38A}"/>
                  </a:ext>
                </a:extLst>
              </p:cNvPr>
              <p:cNvSpPr>
                <a:spLocks noChangeArrowheads="1"/>
              </p:cNvSpPr>
              <p:nvPr/>
            </p:nvSpPr>
            <p:spPr bwMode="auto">
              <a:xfrm>
                <a:off x="8937626" y="8296276"/>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4" name="Oval 10">
                <a:extLst>
                  <a:ext uri="{FF2B5EF4-FFF2-40B4-BE49-F238E27FC236}">
                    <a16:creationId xmlns:a16="http://schemas.microsoft.com/office/drawing/2014/main" id="{5B75E4A1-AF23-4F5A-851E-BEAC648D0AD8}"/>
                  </a:ext>
                </a:extLst>
              </p:cNvPr>
              <p:cNvSpPr>
                <a:spLocks noChangeArrowheads="1"/>
              </p:cNvSpPr>
              <p:nvPr/>
            </p:nvSpPr>
            <p:spPr bwMode="auto">
              <a:xfrm>
                <a:off x="8491538" y="7874001"/>
                <a:ext cx="52388"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5" name="Oval 11">
                <a:extLst>
                  <a:ext uri="{FF2B5EF4-FFF2-40B4-BE49-F238E27FC236}">
                    <a16:creationId xmlns:a16="http://schemas.microsoft.com/office/drawing/2014/main" id="{88756FF9-AA4C-41B3-8723-2ADD17FCEF81}"/>
                  </a:ext>
                </a:extLst>
              </p:cNvPr>
              <p:cNvSpPr>
                <a:spLocks noChangeArrowheads="1"/>
              </p:cNvSpPr>
              <p:nvPr/>
            </p:nvSpPr>
            <p:spPr bwMode="auto">
              <a:xfrm>
                <a:off x="9631363" y="6411913"/>
                <a:ext cx="157163" cy="155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6" name="Oval 12">
                <a:extLst>
                  <a:ext uri="{FF2B5EF4-FFF2-40B4-BE49-F238E27FC236}">
                    <a16:creationId xmlns:a16="http://schemas.microsoft.com/office/drawing/2014/main" id="{0FD73074-B666-48B5-8737-EE1CC7E1A7F3}"/>
                  </a:ext>
                </a:extLst>
              </p:cNvPr>
              <p:cNvSpPr>
                <a:spLocks noChangeArrowheads="1"/>
              </p:cNvSpPr>
              <p:nvPr/>
            </p:nvSpPr>
            <p:spPr bwMode="auto">
              <a:xfrm>
                <a:off x="9747251" y="6053138"/>
                <a:ext cx="68263"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7" name="Oval 13">
                <a:extLst>
                  <a:ext uri="{FF2B5EF4-FFF2-40B4-BE49-F238E27FC236}">
                    <a16:creationId xmlns:a16="http://schemas.microsoft.com/office/drawing/2014/main" id="{5510384D-14CC-4B36-BD17-6412655618F7}"/>
                  </a:ext>
                </a:extLst>
              </p:cNvPr>
              <p:cNvSpPr>
                <a:spLocks noChangeArrowheads="1"/>
              </p:cNvSpPr>
              <p:nvPr/>
            </p:nvSpPr>
            <p:spPr bwMode="auto">
              <a:xfrm>
                <a:off x="10042526" y="5984876"/>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8" name="Oval 14">
                <a:extLst>
                  <a:ext uri="{FF2B5EF4-FFF2-40B4-BE49-F238E27FC236}">
                    <a16:creationId xmlns:a16="http://schemas.microsoft.com/office/drawing/2014/main" id="{5FA11F24-AD82-4F34-86F5-603BFF2A3601}"/>
                  </a:ext>
                </a:extLst>
              </p:cNvPr>
              <p:cNvSpPr>
                <a:spLocks noChangeArrowheads="1"/>
              </p:cNvSpPr>
              <p:nvPr/>
            </p:nvSpPr>
            <p:spPr bwMode="auto">
              <a:xfrm>
                <a:off x="10229851" y="6040438"/>
                <a:ext cx="68263"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29" name="Oval 15">
                <a:extLst>
                  <a:ext uri="{FF2B5EF4-FFF2-40B4-BE49-F238E27FC236}">
                    <a16:creationId xmlns:a16="http://schemas.microsoft.com/office/drawing/2014/main" id="{21518BB1-4400-4671-B5C4-96B6533E3301}"/>
                  </a:ext>
                </a:extLst>
              </p:cNvPr>
              <p:cNvSpPr>
                <a:spLocks noChangeArrowheads="1"/>
              </p:cNvSpPr>
              <p:nvPr/>
            </p:nvSpPr>
            <p:spPr bwMode="auto">
              <a:xfrm>
                <a:off x="9709151" y="5664201"/>
                <a:ext cx="68263"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0" name="Oval 16">
                <a:extLst>
                  <a:ext uri="{FF2B5EF4-FFF2-40B4-BE49-F238E27FC236}">
                    <a16:creationId xmlns:a16="http://schemas.microsoft.com/office/drawing/2014/main" id="{3E7F8E4B-C76B-436E-AE74-A1B1DC8D4D5A}"/>
                  </a:ext>
                </a:extLst>
              </p:cNvPr>
              <p:cNvSpPr>
                <a:spLocks noChangeArrowheads="1"/>
              </p:cNvSpPr>
              <p:nvPr/>
            </p:nvSpPr>
            <p:spPr bwMode="auto">
              <a:xfrm>
                <a:off x="9451976" y="5697538"/>
                <a:ext cx="77788"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1" name="Oval 17">
                <a:extLst>
                  <a:ext uri="{FF2B5EF4-FFF2-40B4-BE49-F238E27FC236}">
                    <a16:creationId xmlns:a16="http://schemas.microsoft.com/office/drawing/2014/main" id="{A003D329-DEE1-42E9-9C96-9F64B623C5DB}"/>
                  </a:ext>
                </a:extLst>
              </p:cNvPr>
              <p:cNvSpPr>
                <a:spLocks noChangeArrowheads="1"/>
              </p:cNvSpPr>
              <p:nvPr/>
            </p:nvSpPr>
            <p:spPr bwMode="auto">
              <a:xfrm>
                <a:off x="9280526" y="5524501"/>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2" name="Oval 18">
                <a:extLst>
                  <a:ext uri="{FF2B5EF4-FFF2-40B4-BE49-F238E27FC236}">
                    <a16:creationId xmlns:a16="http://schemas.microsoft.com/office/drawing/2014/main" id="{04E5B273-18A8-41B7-948A-5CFBEB6AC408}"/>
                  </a:ext>
                </a:extLst>
              </p:cNvPr>
              <p:cNvSpPr>
                <a:spLocks noChangeArrowheads="1"/>
              </p:cNvSpPr>
              <p:nvPr/>
            </p:nvSpPr>
            <p:spPr bwMode="auto">
              <a:xfrm>
                <a:off x="9075738" y="5464176"/>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3" name="Oval 19">
                <a:extLst>
                  <a:ext uri="{FF2B5EF4-FFF2-40B4-BE49-F238E27FC236}">
                    <a16:creationId xmlns:a16="http://schemas.microsoft.com/office/drawing/2014/main" id="{54D379E7-DFC2-4E61-BBBB-D2FDA020FDA0}"/>
                  </a:ext>
                </a:extLst>
              </p:cNvPr>
              <p:cNvSpPr>
                <a:spLocks noChangeArrowheads="1"/>
              </p:cNvSpPr>
              <p:nvPr/>
            </p:nvSpPr>
            <p:spPr bwMode="auto">
              <a:xfrm>
                <a:off x="8691563" y="54451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4" name="Oval 20">
                <a:extLst>
                  <a:ext uri="{FF2B5EF4-FFF2-40B4-BE49-F238E27FC236}">
                    <a16:creationId xmlns:a16="http://schemas.microsoft.com/office/drawing/2014/main" id="{9CBF5A5E-4263-48AB-AE9F-A6598E40B7CC}"/>
                  </a:ext>
                </a:extLst>
              </p:cNvPr>
              <p:cNvSpPr>
                <a:spLocks noChangeArrowheads="1"/>
              </p:cNvSpPr>
              <p:nvPr/>
            </p:nvSpPr>
            <p:spPr bwMode="auto">
              <a:xfrm>
                <a:off x="8809038" y="5627688"/>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5" name="Oval 21">
                <a:extLst>
                  <a:ext uri="{FF2B5EF4-FFF2-40B4-BE49-F238E27FC236}">
                    <a16:creationId xmlns:a16="http://schemas.microsoft.com/office/drawing/2014/main" id="{8C7A31A2-38F9-4409-BDB5-DB449B6060FD}"/>
                  </a:ext>
                </a:extLst>
              </p:cNvPr>
              <p:cNvSpPr>
                <a:spLocks noChangeArrowheads="1"/>
              </p:cNvSpPr>
              <p:nvPr/>
            </p:nvSpPr>
            <p:spPr bwMode="auto">
              <a:xfrm>
                <a:off x="8509001" y="601503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6" name="Oval 22">
                <a:extLst>
                  <a:ext uri="{FF2B5EF4-FFF2-40B4-BE49-F238E27FC236}">
                    <a16:creationId xmlns:a16="http://schemas.microsoft.com/office/drawing/2014/main" id="{E0CD3C4A-0789-4EEB-9F11-D2F1F2704609}"/>
                  </a:ext>
                </a:extLst>
              </p:cNvPr>
              <p:cNvSpPr>
                <a:spLocks noChangeArrowheads="1"/>
              </p:cNvSpPr>
              <p:nvPr/>
            </p:nvSpPr>
            <p:spPr bwMode="auto">
              <a:xfrm>
                <a:off x="9202738" y="5967413"/>
                <a:ext cx="77788"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7" name="Oval 23">
                <a:extLst>
                  <a:ext uri="{FF2B5EF4-FFF2-40B4-BE49-F238E27FC236}">
                    <a16:creationId xmlns:a16="http://schemas.microsoft.com/office/drawing/2014/main" id="{DBF43BCF-041B-4F7E-B54E-711820982A2B}"/>
                  </a:ext>
                </a:extLst>
              </p:cNvPr>
              <p:cNvSpPr>
                <a:spLocks noChangeArrowheads="1"/>
              </p:cNvSpPr>
              <p:nvPr/>
            </p:nvSpPr>
            <p:spPr bwMode="auto">
              <a:xfrm>
                <a:off x="8396288" y="5580063"/>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8" name="Oval 24">
                <a:extLst>
                  <a:ext uri="{FF2B5EF4-FFF2-40B4-BE49-F238E27FC236}">
                    <a16:creationId xmlns:a16="http://schemas.microsoft.com/office/drawing/2014/main" id="{F4570C35-7EE9-4E59-AFB3-93FA2729753E}"/>
                  </a:ext>
                </a:extLst>
              </p:cNvPr>
              <p:cNvSpPr>
                <a:spLocks noChangeArrowheads="1"/>
              </p:cNvSpPr>
              <p:nvPr/>
            </p:nvSpPr>
            <p:spPr bwMode="auto">
              <a:xfrm>
                <a:off x="8396288" y="5484813"/>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39" name="Oval 25">
                <a:extLst>
                  <a:ext uri="{FF2B5EF4-FFF2-40B4-BE49-F238E27FC236}">
                    <a16:creationId xmlns:a16="http://schemas.microsoft.com/office/drawing/2014/main" id="{359240D2-329E-486E-BDA0-94EFBB68DD33}"/>
                  </a:ext>
                </a:extLst>
              </p:cNvPr>
              <p:cNvSpPr>
                <a:spLocks noChangeArrowheads="1"/>
              </p:cNvSpPr>
              <p:nvPr/>
            </p:nvSpPr>
            <p:spPr bwMode="auto">
              <a:xfrm>
                <a:off x="8086726" y="5762626"/>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0" name="Oval 26">
                <a:extLst>
                  <a:ext uri="{FF2B5EF4-FFF2-40B4-BE49-F238E27FC236}">
                    <a16:creationId xmlns:a16="http://schemas.microsoft.com/office/drawing/2014/main" id="{953C3241-8C61-4C1F-BCFD-9FE26564709A}"/>
                  </a:ext>
                </a:extLst>
              </p:cNvPr>
              <p:cNvSpPr>
                <a:spLocks noChangeArrowheads="1"/>
              </p:cNvSpPr>
              <p:nvPr/>
            </p:nvSpPr>
            <p:spPr bwMode="auto">
              <a:xfrm>
                <a:off x="7964488" y="57626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1" name="Oval 27">
                <a:extLst>
                  <a:ext uri="{FF2B5EF4-FFF2-40B4-BE49-F238E27FC236}">
                    <a16:creationId xmlns:a16="http://schemas.microsoft.com/office/drawing/2014/main" id="{6A039534-8503-436A-9977-BA3E8E327784}"/>
                  </a:ext>
                </a:extLst>
              </p:cNvPr>
              <p:cNvSpPr>
                <a:spLocks noChangeArrowheads="1"/>
              </p:cNvSpPr>
              <p:nvPr/>
            </p:nvSpPr>
            <p:spPr bwMode="auto">
              <a:xfrm>
                <a:off x="7767638" y="5711826"/>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2" name="Oval 28">
                <a:extLst>
                  <a:ext uri="{FF2B5EF4-FFF2-40B4-BE49-F238E27FC236}">
                    <a16:creationId xmlns:a16="http://schemas.microsoft.com/office/drawing/2014/main" id="{39502461-3352-4E72-8489-A9FF8AD9C570}"/>
                  </a:ext>
                </a:extLst>
              </p:cNvPr>
              <p:cNvSpPr>
                <a:spLocks noChangeArrowheads="1"/>
              </p:cNvSpPr>
              <p:nvPr/>
            </p:nvSpPr>
            <p:spPr bwMode="auto">
              <a:xfrm>
                <a:off x="7577138" y="5840413"/>
                <a:ext cx="77788"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3" name="Oval 29">
                <a:extLst>
                  <a:ext uri="{FF2B5EF4-FFF2-40B4-BE49-F238E27FC236}">
                    <a16:creationId xmlns:a16="http://schemas.microsoft.com/office/drawing/2014/main" id="{FDB63FAD-978A-4DC7-9BA6-0CEB5CB4E405}"/>
                  </a:ext>
                </a:extLst>
              </p:cNvPr>
              <p:cNvSpPr>
                <a:spLocks noChangeArrowheads="1"/>
              </p:cNvSpPr>
              <p:nvPr/>
            </p:nvSpPr>
            <p:spPr bwMode="auto">
              <a:xfrm>
                <a:off x="7242176" y="6116638"/>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4" name="Oval 30">
                <a:extLst>
                  <a:ext uri="{FF2B5EF4-FFF2-40B4-BE49-F238E27FC236}">
                    <a16:creationId xmlns:a16="http://schemas.microsoft.com/office/drawing/2014/main" id="{C2A59383-5D5E-4871-824E-7B0CB2016BA6}"/>
                  </a:ext>
                </a:extLst>
              </p:cNvPr>
              <p:cNvSpPr>
                <a:spLocks noChangeArrowheads="1"/>
              </p:cNvSpPr>
              <p:nvPr/>
            </p:nvSpPr>
            <p:spPr bwMode="auto">
              <a:xfrm>
                <a:off x="7138988" y="631507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5" name="Oval 31">
                <a:extLst>
                  <a:ext uri="{FF2B5EF4-FFF2-40B4-BE49-F238E27FC236}">
                    <a16:creationId xmlns:a16="http://schemas.microsoft.com/office/drawing/2014/main" id="{35EBC328-5016-418B-AAD5-79D769629216}"/>
                  </a:ext>
                </a:extLst>
              </p:cNvPr>
              <p:cNvSpPr>
                <a:spLocks noChangeArrowheads="1"/>
              </p:cNvSpPr>
              <p:nvPr/>
            </p:nvSpPr>
            <p:spPr bwMode="auto">
              <a:xfrm>
                <a:off x="7197726" y="6575426"/>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6" name="Oval 32">
                <a:extLst>
                  <a:ext uri="{FF2B5EF4-FFF2-40B4-BE49-F238E27FC236}">
                    <a16:creationId xmlns:a16="http://schemas.microsoft.com/office/drawing/2014/main" id="{C431B862-EC4B-4FBE-B61A-5160E87357F2}"/>
                  </a:ext>
                </a:extLst>
              </p:cNvPr>
              <p:cNvSpPr>
                <a:spLocks noChangeArrowheads="1"/>
              </p:cNvSpPr>
              <p:nvPr/>
            </p:nvSpPr>
            <p:spPr bwMode="auto">
              <a:xfrm>
                <a:off x="7065963" y="653097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7" name="Oval 33">
                <a:extLst>
                  <a:ext uri="{FF2B5EF4-FFF2-40B4-BE49-F238E27FC236}">
                    <a16:creationId xmlns:a16="http://schemas.microsoft.com/office/drawing/2014/main" id="{235F88B5-7F65-424F-B919-A40F25053FC5}"/>
                  </a:ext>
                </a:extLst>
              </p:cNvPr>
              <p:cNvSpPr>
                <a:spLocks noChangeArrowheads="1"/>
              </p:cNvSpPr>
              <p:nvPr/>
            </p:nvSpPr>
            <p:spPr bwMode="auto">
              <a:xfrm>
                <a:off x="7366001" y="64912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8" name="Oval 34">
                <a:extLst>
                  <a:ext uri="{FF2B5EF4-FFF2-40B4-BE49-F238E27FC236}">
                    <a16:creationId xmlns:a16="http://schemas.microsoft.com/office/drawing/2014/main" id="{4D8B20AF-2848-4772-A3E8-EFEB99B31D6A}"/>
                  </a:ext>
                </a:extLst>
              </p:cNvPr>
              <p:cNvSpPr>
                <a:spLocks noChangeArrowheads="1"/>
              </p:cNvSpPr>
              <p:nvPr/>
            </p:nvSpPr>
            <p:spPr bwMode="auto">
              <a:xfrm>
                <a:off x="6897688" y="68421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49" name="Oval 35">
                <a:extLst>
                  <a:ext uri="{FF2B5EF4-FFF2-40B4-BE49-F238E27FC236}">
                    <a16:creationId xmlns:a16="http://schemas.microsoft.com/office/drawing/2014/main" id="{A4EE230D-F728-4365-9C23-2C8585DA8714}"/>
                  </a:ext>
                </a:extLst>
              </p:cNvPr>
              <p:cNvSpPr>
                <a:spLocks noChangeArrowheads="1"/>
              </p:cNvSpPr>
              <p:nvPr/>
            </p:nvSpPr>
            <p:spPr bwMode="auto">
              <a:xfrm>
                <a:off x="6811963" y="7118351"/>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0" name="Oval 36">
                <a:extLst>
                  <a:ext uri="{FF2B5EF4-FFF2-40B4-BE49-F238E27FC236}">
                    <a16:creationId xmlns:a16="http://schemas.microsoft.com/office/drawing/2014/main" id="{C09303AD-38C4-4917-874B-554C97A7DE62}"/>
                  </a:ext>
                </a:extLst>
              </p:cNvPr>
              <p:cNvSpPr>
                <a:spLocks noChangeArrowheads="1"/>
              </p:cNvSpPr>
              <p:nvPr/>
            </p:nvSpPr>
            <p:spPr bwMode="auto">
              <a:xfrm>
                <a:off x="6731001" y="7245351"/>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1" name="Oval 37">
                <a:extLst>
                  <a:ext uri="{FF2B5EF4-FFF2-40B4-BE49-F238E27FC236}">
                    <a16:creationId xmlns:a16="http://schemas.microsoft.com/office/drawing/2014/main" id="{E72DF307-9284-43A8-BD9E-7C698A66C34E}"/>
                  </a:ext>
                </a:extLst>
              </p:cNvPr>
              <p:cNvSpPr>
                <a:spLocks noChangeArrowheads="1"/>
              </p:cNvSpPr>
              <p:nvPr/>
            </p:nvSpPr>
            <p:spPr bwMode="auto">
              <a:xfrm>
                <a:off x="6851651" y="7389813"/>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2" name="Oval 38">
                <a:extLst>
                  <a:ext uri="{FF2B5EF4-FFF2-40B4-BE49-F238E27FC236}">
                    <a16:creationId xmlns:a16="http://schemas.microsoft.com/office/drawing/2014/main" id="{4C9D6ADC-7179-4680-81D0-37D317562F0A}"/>
                  </a:ext>
                </a:extLst>
              </p:cNvPr>
              <p:cNvSpPr>
                <a:spLocks noChangeArrowheads="1"/>
              </p:cNvSpPr>
              <p:nvPr/>
            </p:nvSpPr>
            <p:spPr bwMode="auto">
              <a:xfrm>
                <a:off x="7096126" y="700563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3" name="Oval 39">
                <a:extLst>
                  <a:ext uri="{FF2B5EF4-FFF2-40B4-BE49-F238E27FC236}">
                    <a16:creationId xmlns:a16="http://schemas.microsoft.com/office/drawing/2014/main" id="{914B98D7-649C-4346-8F17-B96CA8977A52}"/>
                  </a:ext>
                </a:extLst>
              </p:cNvPr>
              <p:cNvSpPr>
                <a:spLocks noChangeArrowheads="1"/>
              </p:cNvSpPr>
              <p:nvPr/>
            </p:nvSpPr>
            <p:spPr bwMode="auto">
              <a:xfrm>
                <a:off x="7361238" y="750411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4" name="Oval 40">
                <a:extLst>
                  <a:ext uri="{FF2B5EF4-FFF2-40B4-BE49-F238E27FC236}">
                    <a16:creationId xmlns:a16="http://schemas.microsoft.com/office/drawing/2014/main" id="{4AE07B27-E393-45CB-BC0A-FEC236685382}"/>
                  </a:ext>
                </a:extLst>
              </p:cNvPr>
              <p:cNvSpPr>
                <a:spLocks noChangeArrowheads="1"/>
              </p:cNvSpPr>
              <p:nvPr/>
            </p:nvSpPr>
            <p:spPr bwMode="auto">
              <a:xfrm>
                <a:off x="6943726" y="7642226"/>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5" name="Oval 41">
                <a:extLst>
                  <a:ext uri="{FF2B5EF4-FFF2-40B4-BE49-F238E27FC236}">
                    <a16:creationId xmlns:a16="http://schemas.microsoft.com/office/drawing/2014/main" id="{1B07E80E-1B7C-4C2A-B721-3BA76A42378F}"/>
                  </a:ext>
                </a:extLst>
              </p:cNvPr>
              <p:cNvSpPr>
                <a:spLocks noChangeArrowheads="1"/>
              </p:cNvSpPr>
              <p:nvPr/>
            </p:nvSpPr>
            <p:spPr bwMode="auto">
              <a:xfrm>
                <a:off x="6981826" y="7893051"/>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6" name="Oval 42">
                <a:extLst>
                  <a:ext uri="{FF2B5EF4-FFF2-40B4-BE49-F238E27FC236}">
                    <a16:creationId xmlns:a16="http://schemas.microsoft.com/office/drawing/2014/main" id="{EA1DA7EC-026D-45C9-B1BD-07BB491441AA}"/>
                  </a:ext>
                </a:extLst>
              </p:cNvPr>
              <p:cNvSpPr>
                <a:spLocks noChangeArrowheads="1"/>
              </p:cNvSpPr>
              <p:nvPr/>
            </p:nvSpPr>
            <p:spPr bwMode="auto">
              <a:xfrm>
                <a:off x="6757988" y="7778751"/>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7" name="Oval 43">
                <a:extLst>
                  <a:ext uri="{FF2B5EF4-FFF2-40B4-BE49-F238E27FC236}">
                    <a16:creationId xmlns:a16="http://schemas.microsoft.com/office/drawing/2014/main" id="{BA7247A0-83AD-4834-B5F7-BE8EE25C12CD}"/>
                  </a:ext>
                </a:extLst>
              </p:cNvPr>
              <p:cNvSpPr>
                <a:spLocks noChangeArrowheads="1"/>
              </p:cNvSpPr>
              <p:nvPr/>
            </p:nvSpPr>
            <p:spPr bwMode="auto">
              <a:xfrm>
                <a:off x="6781801" y="7867651"/>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8" name="Oval 44">
                <a:extLst>
                  <a:ext uri="{FF2B5EF4-FFF2-40B4-BE49-F238E27FC236}">
                    <a16:creationId xmlns:a16="http://schemas.microsoft.com/office/drawing/2014/main" id="{3EE09CC3-8508-449E-99A0-053B9FB8C938}"/>
                  </a:ext>
                </a:extLst>
              </p:cNvPr>
              <p:cNvSpPr>
                <a:spLocks noChangeArrowheads="1"/>
              </p:cNvSpPr>
              <p:nvPr/>
            </p:nvSpPr>
            <p:spPr bwMode="auto">
              <a:xfrm>
                <a:off x="6896101" y="8329613"/>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59" name="Oval 45">
                <a:extLst>
                  <a:ext uri="{FF2B5EF4-FFF2-40B4-BE49-F238E27FC236}">
                    <a16:creationId xmlns:a16="http://schemas.microsoft.com/office/drawing/2014/main" id="{A80FA340-923D-4C87-85E5-BF4DF0E9AF97}"/>
                  </a:ext>
                </a:extLst>
              </p:cNvPr>
              <p:cNvSpPr>
                <a:spLocks noChangeArrowheads="1"/>
              </p:cNvSpPr>
              <p:nvPr/>
            </p:nvSpPr>
            <p:spPr bwMode="auto">
              <a:xfrm>
                <a:off x="6981826" y="8262938"/>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0" name="Oval 46">
                <a:extLst>
                  <a:ext uri="{FF2B5EF4-FFF2-40B4-BE49-F238E27FC236}">
                    <a16:creationId xmlns:a16="http://schemas.microsoft.com/office/drawing/2014/main" id="{85408A7A-5DFA-4D6D-A5E7-08A574FA0316}"/>
                  </a:ext>
                </a:extLst>
              </p:cNvPr>
              <p:cNvSpPr>
                <a:spLocks noChangeArrowheads="1"/>
              </p:cNvSpPr>
              <p:nvPr/>
            </p:nvSpPr>
            <p:spPr bwMode="auto">
              <a:xfrm>
                <a:off x="7016751" y="8402638"/>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1" name="Oval 47">
                <a:extLst>
                  <a:ext uri="{FF2B5EF4-FFF2-40B4-BE49-F238E27FC236}">
                    <a16:creationId xmlns:a16="http://schemas.microsoft.com/office/drawing/2014/main" id="{31965878-FD8C-4B33-B8B6-18E7F29DFBB2}"/>
                  </a:ext>
                </a:extLst>
              </p:cNvPr>
              <p:cNvSpPr>
                <a:spLocks noChangeArrowheads="1"/>
              </p:cNvSpPr>
              <p:nvPr/>
            </p:nvSpPr>
            <p:spPr bwMode="auto">
              <a:xfrm>
                <a:off x="7289801" y="8208963"/>
                <a:ext cx="65088"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2" name="Oval 48">
                <a:extLst>
                  <a:ext uri="{FF2B5EF4-FFF2-40B4-BE49-F238E27FC236}">
                    <a16:creationId xmlns:a16="http://schemas.microsoft.com/office/drawing/2014/main" id="{2E097F84-46EB-4EDE-A15B-D2FF59C5802C}"/>
                  </a:ext>
                </a:extLst>
              </p:cNvPr>
              <p:cNvSpPr>
                <a:spLocks noChangeArrowheads="1"/>
              </p:cNvSpPr>
              <p:nvPr/>
            </p:nvSpPr>
            <p:spPr bwMode="auto">
              <a:xfrm>
                <a:off x="7131051" y="8680451"/>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3" name="Oval 49">
                <a:extLst>
                  <a:ext uri="{FF2B5EF4-FFF2-40B4-BE49-F238E27FC236}">
                    <a16:creationId xmlns:a16="http://schemas.microsoft.com/office/drawing/2014/main" id="{F1DC69C4-A9EE-4711-933A-5416AEC40A0A}"/>
                  </a:ext>
                </a:extLst>
              </p:cNvPr>
              <p:cNvSpPr>
                <a:spLocks noChangeArrowheads="1"/>
              </p:cNvSpPr>
              <p:nvPr/>
            </p:nvSpPr>
            <p:spPr bwMode="auto">
              <a:xfrm>
                <a:off x="7210426" y="8821738"/>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4" name="Oval 50">
                <a:extLst>
                  <a:ext uri="{FF2B5EF4-FFF2-40B4-BE49-F238E27FC236}">
                    <a16:creationId xmlns:a16="http://schemas.microsoft.com/office/drawing/2014/main" id="{DF13D5C3-CF8D-4EC7-B426-D61AFDF5E978}"/>
                  </a:ext>
                </a:extLst>
              </p:cNvPr>
              <p:cNvSpPr>
                <a:spLocks noChangeArrowheads="1"/>
              </p:cNvSpPr>
              <p:nvPr/>
            </p:nvSpPr>
            <p:spPr bwMode="auto">
              <a:xfrm>
                <a:off x="7354888" y="8742363"/>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5" name="Oval 51">
                <a:extLst>
                  <a:ext uri="{FF2B5EF4-FFF2-40B4-BE49-F238E27FC236}">
                    <a16:creationId xmlns:a16="http://schemas.microsoft.com/office/drawing/2014/main" id="{303EB4BD-0E1E-4F01-AFCC-112D2D989B8E}"/>
                  </a:ext>
                </a:extLst>
              </p:cNvPr>
              <p:cNvSpPr>
                <a:spLocks noChangeArrowheads="1"/>
              </p:cNvSpPr>
              <p:nvPr/>
            </p:nvSpPr>
            <p:spPr bwMode="auto">
              <a:xfrm>
                <a:off x="7399338" y="8847138"/>
                <a:ext cx="80963"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6" name="Oval 52">
                <a:extLst>
                  <a:ext uri="{FF2B5EF4-FFF2-40B4-BE49-F238E27FC236}">
                    <a16:creationId xmlns:a16="http://schemas.microsoft.com/office/drawing/2014/main" id="{0BC1E1B2-16DD-4375-AD66-F830357A9960}"/>
                  </a:ext>
                </a:extLst>
              </p:cNvPr>
              <p:cNvSpPr>
                <a:spLocks noChangeArrowheads="1"/>
              </p:cNvSpPr>
              <p:nvPr/>
            </p:nvSpPr>
            <p:spPr bwMode="auto">
              <a:xfrm>
                <a:off x="7797801" y="8709026"/>
                <a:ext cx="7461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7" name="Oval 53">
                <a:extLst>
                  <a:ext uri="{FF2B5EF4-FFF2-40B4-BE49-F238E27FC236}">
                    <a16:creationId xmlns:a16="http://schemas.microsoft.com/office/drawing/2014/main" id="{B360D95A-44D6-463E-B8B3-7B7E3D6DD190}"/>
                  </a:ext>
                </a:extLst>
              </p:cNvPr>
              <p:cNvSpPr>
                <a:spLocks noChangeArrowheads="1"/>
              </p:cNvSpPr>
              <p:nvPr/>
            </p:nvSpPr>
            <p:spPr bwMode="auto">
              <a:xfrm>
                <a:off x="8377238" y="8528051"/>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8" name="Oval 55">
                <a:extLst>
                  <a:ext uri="{FF2B5EF4-FFF2-40B4-BE49-F238E27FC236}">
                    <a16:creationId xmlns:a16="http://schemas.microsoft.com/office/drawing/2014/main" id="{9087A32E-E1E1-41AE-97DA-3EF22C9979AB}"/>
                  </a:ext>
                </a:extLst>
              </p:cNvPr>
              <p:cNvSpPr>
                <a:spLocks noChangeArrowheads="1"/>
              </p:cNvSpPr>
              <p:nvPr/>
            </p:nvSpPr>
            <p:spPr bwMode="auto">
              <a:xfrm>
                <a:off x="6897688" y="6642101"/>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69" name="Oval 56">
                <a:extLst>
                  <a:ext uri="{FF2B5EF4-FFF2-40B4-BE49-F238E27FC236}">
                    <a16:creationId xmlns:a16="http://schemas.microsoft.com/office/drawing/2014/main" id="{89A300A8-F07F-48F0-99A4-953667FB3436}"/>
                  </a:ext>
                </a:extLst>
              </p:cNvPr>
              <p:cNvSpPr>
                <a:spLocks noChangeArrowheads="1"/>
              </p:cNvSpPr>
              <p:nvPr/>
            </p:nvSpPr>
            <p:spPr bwMode="auto">
              <a:xfrm>
                <a:off x="8112126" y="5562601"/>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0" name="Oval 57">
                <a:extLst>
                  <a:ext uri="{FF2B5EF4-FFF2-40B4-BE49-F238E27FC236}">
                    <a16:creationId xmlns:a16="http://schemas.microsoft.com/office/drawing/2014/main" id="{5242AA52-6EF7-480A-94A1-C2F0B1D7C37C}"/>
                  </a:ext>
                </a:extLst>
              </p:cNvPr>
              <p:cNvSpPr>
                <a:spLocks noChangeArrowheads="1"/>
              </p:cNvSpPr>
              <p:nvPr/>
            </p:nvSpPr>
            <p:spPr bwMode="auto">
              <a:xfrm>
                <a:off x="8383588" y="9020176"/>
                <a:ext cx="157163" cy="155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1" name="Oval 58">
                <a:extLst>
                  <a:ext uri="{FF2B5EF4-FFF2-40B4-BE49-F238E27FC236}">
                    <a16:creationId xmlns:a16="http://schemas.microsoft.com/office/drawing/2014/main" id="{2788469C-FCE4-40FD-A835-8282CC449CA5}"/>
                  </a:ext>
                </a:extLst>
              </p:cNvPr>
              <p:cNvSpPr>
                <a:spLocks noChangeArrowheads="1"/>
              </p:cNvSpPr>
              <p:nvPr/>
            </p:nvSpPr>
            <p:spPr bwMode="auto">
              <a:xfrm>
                <a:off x="9026526" y="8823326"/>
                <a:ext cx="4445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2" name="Oval 59">
                <a:extLst>
                  <a:ext uri="{FF2B5EF4-FFF2-40B4-BE49-F238E27FC236}">
                    <a16:creationId xmlns:a16="http://schemas.microsoft.com/office/drawing/2014/main" id="{79F9F64E-438F-46B7-AF91-69C88C9F9704}"/>
                  </a:ext>
                </a:extLst>
              </p:cNvPr>
              <p:cNvSpPr>
                <a:spLocks noChangeArrowheads="1"/>
              </p:cNvSpPr>
              <p:nvPr/>
            </p:nvSpPr>
            <p:spPr bwMode="auto">
              <a:xfrm>
                <a:off x="9093201" y="9255126"/>
                <a:ext cx="63500"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3" name="Oval 60">
                <a:extLst>
                  <a:ext uri="{FF2B5EF4-FFF2-40B4-BE49-F238E27FC236}">
                    <a16:creationId xmlns:a16="http://schemas.microsoft.com/office/drawing/2014/main" id="{1F0DAB25-FD02-4B85-B5C7-14B3B52C3940}"/>
                  </a:ext>
                </a:extLst>
              </p:cNvPr>
              <p:cNvSpPr>
                <a:spLocks noChangeArrowheads="1"/>
              </p:cNvSpPr>
              <p:nvPr/>
            </p:nvSpPr>
            <p:spPr bwMode="auto">
              <a:xfrm>
                <a:off x="9124951" y="9518651"/>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4" name="Oval 61">
                <a:extLst>
                  <a:ext uri="{FF2B5EF4-FFF2-40B4-BE49-F238E27FC236}">
                    <a16:creationId xmlns:a16="http://schemas.microsoft.com/office/drawing/2014/main" id="{40E3C94D-A16F-4AD5-9DE1-AE85374C5543}"/>
                  </a:ext>
                </a:extLst>
              </p:cNvPr>
              <p:cNvSpPr>
                <a:spLocks noChangeArrowheads="1"/>
              </p:cNvSpPr>
              <p:nvPr/>
            </p:nvSpPr>
            <p:spPr bwMode="auto">
              <a:xfrm>
                <a:off x="8604251" y="9537701"/>
                <a:ext cx="98425" cy="100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5" name="Oval 62">
                <a:extLst>
                  <a:ext uri="{FF2B5EF4-FFF2-40B4-BE49-F238E27FC236}">
                    <a16:creationId xmlns:a16="http://schemas.microsoft.com/office/drawing/2014/main" id="{B192C00C-9DB6-4078-A9C9-D99667B740FE}"/>
                  </a:ext>
                </a:extLst>
              </p:cNvPr>
              <p:cNvSpPr>
                <a:spLocks noChangeArrowheads="1"/>
              </p:cNvSpPr>
              <p:nvPr/>
            </p:nvSpPr>
            <p:spPr bwMode="auto">
              <a:xfrm>
                <a:off x="8524876" y="9444038"/>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6" name="Oval 63">
                <a:extLst>
                  <a:ext uri="{FF2B5EF4-FFF2-40B4-BE49-F238E27FC236}">
                    <a16:creationId xmlns:a16="http://schemas.microsoft.com/office/drawing/2014/main" id="{37B4C5E7-5D12-4EA1-8DB6-982519392E44}"/>
                  </a:ext>
                </a:extLst>
              </p:cNvPr>
              <p:cNvSpPr>
                <a:spLocks noChangeArrowheads="1"/>
              </p:cNvSpPr>
              <p:nvPr/>
            </p:nvSpPr>
            <p:spPr bwMode="auto">
              <a:xfrm>
                <a:off x="8235951" y="9444038"/>
                <a:ext cx="71438"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7" name="Oval 64">
                <a:extLst>
                  <a:ext uri="{FF2B5EF4-FFF2-40B4-BE49-F238E27FC236}">
                    <a16:creationId xmlns:a16="http://schemas.microsoft.com/office/drawing/2014/main" id="{A5CE4D6E-271C-4C6E-8083-B3D8967E8443}"/>
                  </a:ext>
                </a:extLst>
              </p:cNvPr>
              <p:cNvSpPr>
                <a:spLocks noChangeArrowheads="1"/>
              </p:cNvSpPr>
              <p:nvPr/>
            </p:nvSpPr>
            <p:spPr bwMode="auto">
              <a:xfrm>
                <a:off x="8026401" y="9417051"/>
                <a:ext cx="69850"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8" name="Oval 65">
                <a:extLst>
                  <a:ext uri="{FF2B5EF4-FFF2-40B4-BE49-F238E27FC236}">
                    <a16:creationId xmlns:a16="http://schemas.microsoft.com/office/drawing/2014/main" id="{6FF88092-1A2C-4B90-A165-8EE4E9D4E40C}"/>
                  </a:ext>
                </a:extLst>
              </p:cNvPr>
              <p:cNvSpPr>
                <a:spLocks noChangeArrowheads="1"/>
              </p:cNvSpPr>
              <p:nvPr/>
            </p:nvSpPr>
            <p:spPr bwMode="auto">
              <a:xfrm>
                <a:off x="7874001" y="9169401"/>
                <a:ext cx="71438"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79" name="Oval 66">
                <a:extLst>
                  <a:ext uri="{FF2B5EF4-FFF2-40B4-BE49-F238E27FC236}">
                    <a16:creationId xmlns:a16="http://schemas.microsoft.com/office/drawing/2014/main" id="{092031F6-7CE9-4221-B3AF-53F49F2C35B6}"/>
                  </a:ext>
                </a:extLst>
              </p:cNvPr>
              <p:cNvSpPr>
                <a:spLocks noChangeArrowheads="1"/>
              </p:cNvSpPr>
              <p:nvPr/>
            </p:nvSpPr>
            <p:spPr bwMode="auto">
              <a:xfrm>
                <a:off x="7494588" y="9086851"/>
                <a:ext cx="69850"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0" name="Oval 67">
                <a:extLst>
                  <a:ext uri="{FF2B5EF4-FFF2-40B4-BE49-F238E27FC236}">
                    <a16:creationId xmlns:a16="http://schemas.microsoft.com/office/drawing/2014/main" id="{974AE98B-59A9-491F-B343-3766B43FDB61}"/>
                  </a:ext>
                </a:extLst>
              </p:cNvPr>
              <p:cNvSpPr>
                <a:spLocks noChangeArrowheads="1"/>
              </p:cNvSpPr>
              <p:nvPr/>
            </p:nvSpPr>
            <p:spPr bwMode="auto">
              <a:xfrm>
                <a:off x="7640638" y="9196388"/>
                <a:ext cx="69850" cy="69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1" name="Oval 68">
                <a:extLst>
                  <a:ext uri="{FF2B5EF4-FFF2-40B4-BE49-F238E27FC236}">
                    <a16:creationId xmlns:a16="http://schemas.microsoft.com/office/drawing/2014/main" id="{14D7D6B1-74C2-41D8-B221-95D64B036F15}"/>
                  </a:ext>
                </a:extLst>
              </p:cNvPr>
              <p:cNvSpPr>
                <a:spLocks noChangeArrowheads="1"/>
              </p:cNvSpPr>
              <p:nvPr/>
            </p:nvSpPr>
            <p:spPr bwMode="auto">
              <a:xfrm>
                <a:off x="9610726" y="9386888"/>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2" name="Oval 69">
                <a:extLst>
                  <a:ext uri="{FF2B5EF4-FFF2-40B4-BE49-F238E27FC236}">
                    <a16:creationId xmlns:a16="http://schemas.microsoft.com/office/drawing/2014/main" id="{B55351FA-0E4E-4B63-BABF-030323E2B251}"/>
                  </a:ext>
                </a:extLst>
              </p:cNvPr>
              <p:cNvSpPr>
                <a:spLocks noChangeArrowheads="1"/>
              </p:cNvSpPr>
              <p:nvPr/>
            </p:nvSpPr>
            <p:spPr bwMode="auto">
              <a:xfrm>
                <a:off x="9675813" y="9236076"/>
                <a:ext cx="65088"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3" name="Oval 70">
                <a:extLst>
                  <a:ext uri="{FF2B5EF4-FFF2-40B4-BE49-F238E27FC236}">
                    <a16:creationId xmlns:a16="http://schemas.microsoft.com/office/drawing/2014/main" id="{62F658B2-AFAF-47BE-83A6-E96DFF472788}"/>
                  </a:ext>
                </a:extLst>
              </p:cNvPr>
              <p:cNvSpPr>
                <a:spLocks noChangeArrowheads="1"/>
              </p:cNvSpPr>
              <p:nvPr/>
            </p:nvSpPr>
            <p:spPr bwMode="auto">
              <a:xfrm>
                <a:off x="7815263" y="6184901"/>
                <a:ext cx="155575"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4" name="Oval 71">
                <a:extLst>
                  <a:ext uri="{FF2B5EF4-FFF2-40B4-BE49-F238E27FC236}">
                    <a16:creationId xmlns:a16="http://schemas.microsoft.com/office/drawing/2014/main" id="{BFD69D22-1DC2-4986-BB41-4798DFE69B4E}"/>
                  </a:ext>
                </a:extLst>
              </p:cNvPr>
              <p:cNvSpPr>
                <a:spLocks noChangeArrowheads="1"/>
              </p:cNvSpPr>
              <p:nvPr/>
            </p:nvSpPr>
            <p:spPr bwMode="auto">
              <a:xfrm>
                <a:off x="7586663" y="6842126"/>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5" name="Oval 72">
                <a:extLst>
                  <a:ext uri="{FF2B5EF4-FFF2-40B4-BE49-F238E27FC236}">
                    <a16:creationId xmlns:a16="http://schemas.microsoft.com/office/drawing/2014/main" id="{44DE59D4-4E72-45F4-9656-36E0E21E75E4}"/>
                  </a:ext>
                </a:extLst>
              </p:cNvPr>
              <p:cNvSpPr>
                <a:spLocks noChangeArrowheads="1"/>
              </p:cNvSpPr>
              <p:nvPr/>
            </p:nvSpPr>
            <p:spPr bwMode="auto">
              <a:xfrm>
                <a:off x="8229601" y="6615113"/>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6" name="Oval 73">
                <a:extLst>
                  <a:ext uri="{FF2B5EF4-FFF2-40B4-BE49-F238E27FC236}">
                    <a16:creationId xmlns:a16="http://schemas.microsoft.com/office/drawing/2014/main" id="{358253DD-4E7A-475D-84D9-C05D54564F64}"/>
                  </a:ext>
                </a:extLst>
              </p:cNvPr>
              <p:cNvSpPr>
                <a:spLocks noChangeArrowheads="1"/>
              </p:cNvSpPr>
              <p:nvPr/>
            </p:nvSpPr>
            <p:spPr bwMode="auto">
              <a:xfrm>
                <a:off x="8996363" y="6470651"/>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7" name="Oval 74">
                <a:extLst>
                  <a:ext uri="{FF2B5EF4-FFF2-40B4-BE49-F238E27FC236}">
                    <a16:creationId xmlns:a16="http://schemas.microsoft.com/office/drawing/2014/main" id="{280BEE1A-BE4D-4C73-BDAB-323D894F51DB}"/>
                  </a:ext>
                </a:extLst>
              </p:cNvPr>
              <p:cNvSpPr>
                <a:spLocks noChangeArrowheads="1"/>
              </p:cNvSpPr>
              <p:nvPr/>
            </p:nvSpPr>
            <p:spPr bwMode="auto">
              <a:xfrm>
                <a:off x="9475788" y="7061201"/>
                <a:ext cx="66675"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8" name="Oval 75">
                <a:extLst>
                  <a:ext uri="{FF2B5EF4-FFF2-40B4-BE49-F238E27FC236}">
                    <a16:creationId xmlns:a16="http://schemas.microsoft.com/office/drawing/2014/main" id="{5FD15661-DEB4-4488-8D60-C7DEABBB589D}"/>
                  </a:ext>
                </a:extLst>
              </p:cNvPr>
              <p:cNvSpPr>
                <a:spLocks noChangeArrowheads="1"/>
              </p:cNvSpPr>
              <p:nvPr/>
            </p:nvSpPr>
            <p:spPr bwMode="auto">
              <a:xfrm>
                <a:off x="10120313" y="699452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89" name="Oval 76">
                <a:extLst>
                  <a:ext uri="{FF2B5EF4-FFF2-40B4-BE49-F238E27FC236}">
                    <a16:creationId xmlns:a16="http://schemas.microsoft.com/office/drawing/2014/main" id="{20E5814E-A0BB-4AEA-8B2D-54E71CA21C30}"/>
                  </a:ext>
                </a:extLst>
              </p:cNvPr>
              <p:cNvSpPr>
                <a:spLocks noChangeArrowheads="1"/>
              </p:cNvSpPr>
              <p:nvPr/>
            </p:nvSpPr>
            <p:spPr bwMode="auto">
              <a:xfrm>
                <a:off x="10561638" y="699452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0" name="Oval 77">
                <a:extLst>
                  <a:ext uri="{FF2B5EF4-FFF2-40B4-BE49-F238E27FC236}">
                    <a16:creationId xmlns:a16="http://schemas.microsoft.com/office/drawing/2014/main" id="{DE21FF4E-1802-4CB7-A25F-3DE0A9749685}"/>
                  </a:ext>
                </a:extLst>
              </p:cNvPr>
              <p:cNvSpPr>
                <a:spLocks noChangeArrowheads="1"/>
              </p:cNvSpPr>
              <p:nvPr/>
            </p:nvSpPr>
            <p:spPr bwMode="auto">
              <a:xfrm>
                <a:off x="10768013" y="7037388"/>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1" name="Oval 78">
                <a:extLst>
                  <a:ext uri="{FF2B5EF4-FFF2-40B4-BE49-F238E27FC236}">
                    <a16:creationId xmlns:a16="http://schemas.microsoft.com/office/drawing/2014/main" id="{5E30119F-AE49-475F-A46E-F3F27BC5AF4B}"/>
                  </a:ext>
                </a:extLst>
              </p:cNvPr>
              <p:cNvSpPr>
                <a:spLocks noChangeArrowheads="1"/>
              </p:cNvSpPr>
              <p:nvPr/>
            </p:nvSpPr>
            <p:spPr bwMode="auto">
              <a:xfrm>
                <a:off x="10186988" y="644207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2" name="Oval 79">
                <a:extLst>
                  <a:ext uri="{FF2B5EF4-FFF2-40B4-BE49-F238E27FC236}">
                    <a16:creationId xmlns:a16="http://schemas.microsoft.com/office/drawing/2014/main" id="{0EB34CF5-2B0E-419B-8D49-C4216BFDB305}"/>
                  </a:ext>
                </a:extLst>
              </p:cNvPr>
              <p:cNvSpPr>
                <a:spLocks noChangeArrowheads="1"/>
              </p:cNvSpPr>
              <p:nvPr/>
            </p:nvSpPr>
            <p:spPr bwMode="auto">
              <a:xfrm>
                <a:off x="7985126" y="7324726"/>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3" name="Oval 80">
                <a:extLst>
                  <a:ext uri="{FF2B5EF4-FFF2-40B4-BE49-F238E27FC236}">
                    <a16:creationId xmlns:a16="http://schemas.microsoft.com/office/drawing/2014/main" id="{F3B9F17F-D4D0-4495-8C6E-FAF1348964AF}"/>
                  </a:ext>
                </a:extLst>
              </p:cNvPr>
              <p:cNvSpPr>
                <a:spLocks noChangeArrowheads="1"/>
              </p:cNvSpPr>
              <p:nvPr/>
            </p:nvSpPr>
            <p:spPr bwMode="auto">
              <a:xfrm>
                <a:off x="10496551" y="8515351"/>
                <a:ext cx="133350" cy="133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4" name="Oval 81">
                <a:extLst>
                  <a:ext uri="{FF2B5EF4-FFF2-40B4-BE49-F238E27FC236}">
                    <a16:creationId xmlns:a16="http://schemas.microsoft.com/office/drawing/2014/main" id="{486FD4DD-88C6-4B6B-8A81-75691EB7C1DB}"/>
                  </a:ext>
                </a:extLst>
              </p:cNvPr>
              <p:cNvSpPr>
                <a:spLocks noChangeArrowheads="1"/>
              </p:cNvSpPr>
              <p:nvPr/>
            </p:nvSpPr>
            <p:spPr bwMode="auto">
              <a:xfrm>
                <a:off x="10123488" y="9043988"/>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5" name="Freeform 83">
                <a:extLst>
                  <a:ext uri="{FF2B5EF4-FFF2-40B4-BE49-F238E27FC236}">
                    <a16:creationId xmlns:a16="http://schemas.microsoft.com/office/drawing/2014/main" id="{547A8FC1-01F1-4470-87AC-87034D1706FD}"/>
                  </a:ext>
                </a:extLst>
              </p:cNvPr>
              <p:cNvSpPr>
                <a:spLocks/>
              </p:cNvSpPr>
              <p:nvPr/>
            </p:nvSpPr>
            <p:spPr bwMode="auto">
              <a:xfrm>
                <a:off x="9517063" y="8323263"/>
                <a:ext cx="85725" cy="85725"/>
              </a:xfrm>
              <a:custGeom>
                <a:avLst/>
                <a:gdLst>
                  <a:gd name="T0" fmla="*/ 17 w 40"/>
                  <a:gd name="T1" fmla="*/ 38 h 40"/>
                  <a:gd name="T2" fmla="*/ 2 w 40"/>
                  <a:gd name="T3" fmla="*/ 17 h 40"/>
                  <a:gd name="T4" fmla="*/ 23 w 40"/>
                  <a:gd name="T5" fmla="*/ 2 h 40"/>
                  <a:gd name="T6" fmla="*/ 38 w 40"/>
                  <a:gd name="T7" fmla="*/ 23 h 40"/>
                  <a:gd name="T8" fmla="*/ 17 w 40"/>
                  <a:gd name="T9" fmla="*/ 38 h 40"/>
                </a:gdLst>
                <a:ahLst/>
                <a:cxnLst>
                  <a:cxn ang="0">
                    <a:pos x="T0" y="T1"/>
                  </a:cxn>
                  <a:cxn ang="0">
                    <a:pos x="T2" y="T3"/>
                  </a:cxn>
                  <a:cxn ang="0">
                    <a:pos x="T4" y="T5"/>
                  </a:cxn>
                  <a:cxn ang="0">
                    <a:pos x="T6" y="T7"/>
                  </a:cxn>
                  <a:cxn ang="0">
                    <a:pos x="T8" y="T9"/>
                  </a:cxn>
                </a:cxnLst>
                <a:rect l="0" t="0" r="r" b="b"/>
                <a:pathLst>
                  <a:path w="40" h="40">
                    <a:moveTo>
                      <a:pt x="17" y="38"/>
                    </a:moveTo>
                    <a:cubicBezTo>
                      <a:pt x="7" y="36"/>
                      <a:pt x="0" y="27"/>
                      <a:pt x="2" y="17"/>
                    </a:cubicBezTo>
                    <a:cubicBezTo>
                      <a:pt x="4" y="7"/>
                      <a:pt x="13" y="0"/>
                      <a:pt x="23" y="2"/>
                    </a:cubicBezTo>
                    <a:cubicBezTo>
                      <a:pt x="33" y="4"/>
                      <a:pt x="40" y="13"/>
                      <a:pt x="38" y="23"/>
                    </a:cubicBezTo>
                    <a:cubicBezTo>
                      <a:pt x="36" y="33"/>
                      <a:pt x="27" y="40"/>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6" name="Freeform 84">
                <a:extLst>
                  <a:ext uri="{FF2B5EF4-FFF2-40B4-BE49-F238E27FC236}">
                    <a16:creationId xmlns:a16="http://schemas.microsoft.com/office/drawing/2014/main" id="{8BFAC980-D8B1-4274-B41D-A9BD43E90214}"/>
                  </a:ext>
                </a:extLst>
              </p:cNvPr>
              <p:cNvSpPr>
                <a:spLocks/>
              </p:cNvSpPr>
              <p:nvPr/>
            </p:nvSpPr>
            <p:spPr bwMode="auto">
              <a:xfrm>
                <a:off x="10109201" y="8281988"/>
                <a:ext cx="85725" cy="88900"/>
              </a:xfrm>
              <a:custGeom>
                <a:avLst/>
                <a:gdLst>
                  <a:gd name="T0" fmla="*/ 16 w 40"/>
                  <a:gd name="T1" fmla="*/ 39 h 41"/>
                  <a:gd name="T2" fmla="*/ 1 w 40"/>
                  <a:gd name="T3" fmla="*/ 17 h 41"/>
                  <a:gd name="T4" fmla="*/ 23 w 40"/>
                  <a:gd name="T5" fmla="*/ 2 h 41"/>
                  <a:gd name="T6" fmla="*/ 38 w 40"/>
                  <a:gd name="T7" fmla="*/ 24 h 41"/>
                  <a:gd name="T8" fmla="*/ 16 w 40"/>
                  <a:gd name="T9" fmla="*/ 39 h 41"/>
                </a:gdLst>
                <a:ahLst/>
                <a:cxnLst>
                  <a:cxn ang="0">
                    <a:pos x="T0" y="T1"/>
                  </a:cxn>
                  <a:cxn ang="0">
                    <a:pos x="T2" y="T3"/>
                  </a:cxn>
                  <a:cxn ang="0">
                    <a:pos x="T4" y="T5"/>
                  </a:cxn>
                  <a:cxn ang="0">
                    <a:pos x="T6" y="T7"/>
                  </a:cxn>
                  <a:cxn ang="0">
                    <a:pos x="T8" y="T9"/>
                  </a:cxn>
                </a:cxnLst>
                <a:rect l="0" t="0" r="r" b="b"/>
                <a:pathLst>
                  <a:path w="40" h="41">
                    <a:moveTo>
                      <a:pt x="16" y="39"/>
                    </a:moveTo>
                    <a:cubicBezTo>
                      <a:pt x="6" y="37"/>
                      <a:pt x="0" y="27"/>
                      <a:pt x="1" y="17"/>
                    </a:cubicBezTo>
                    <a:cubicBezTo>
                      <a:pt x="3" y="7"/>
                      <a:pt x="13" y="0"/>
                      <a:pt x="23" y="2"/>
                    </a:cubicBezTo>
                    <a:cubicBezTo>
                      <a:pt x="33" y="4"/>
                      <a:pt x="40" y="14"/>
                      <a:pt x="38" y="24"/>
                    </a:cubicBezTo>
                    <a:cubicBezTo>
                      <a:pt x="36" y="34"/>
                      <a:pt x="26" y="41"/>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7" name="Freeform 85">
                <a:extLst>
                  <a:ext uri="{FF2B5EF4-FFF2-40B4-BE49-F238E27FC236}">
                    <a16:creationId xmlns:a16="http://schemas.microsoft.com/office/drawing/2014/main" id="{2352B2BC-7997-4515-95B2-5C0A1CA3CE34}"/>
                  </a:ext>
                </a:extLst>
              </p:cNvPr>
              <p:cNvSpPr>
                <a:spLocks/>
              </p:cNvSpPr>
              <p:nvPr/>
            </p:nvSpPr>
            <p:spPr bwMode="auto">
              <a:xfrm>
                <a:off x="10545763" y="8174038"/>
                <a:ext cx="85725" cy="85725"/>
              </a:xfrm>
              <a:custGeom>
                <a:avLst/>
                <a:gdLst>
                  <a:gd name="T0" fmla="*/ 17 w 40"/>
                  <a:gd name="T1" fmla="*/ 38 h 40"/>
                  <a:gd name="T2" fmla="*/ 2 w 40"/>
                  <a:gd name="T3" fmla="*/ 17 h 40"/>
                  <a:gd name="T4" fmla="*/ 24 w 40"/>
                  <a:gd name="T5" fmla="*/ 2 h 40"/>
                  <a:gd name="T6" fmla="*/ 39 w 40"/>
                  <a:gd name="T7" fmla="*/ 23 h 40"/>
                  <a:gd name="T8" fmla="*/ 17 w 40"/>
                  <a:gd name="T9" fmla="*/ 38 h 40"/>
                </a:gdLst>
                <a:ahLst/>
                <a:cxnLst>
                  <a:cxn ang="0">
                    <a:pos x="T0" y="T1"/>
                  </a:cxn>
                  <a:cxn ang="0">
                    <a:pos x="T2" y="T3"/>
                  </a:cxn>
                  <a:cxn ang="0">
                    <a:pos x="T4" y="T5"/>
                  </a:cxn>
                  <a:cxn ang="0">
                    <a:pos x="T6" y="T7"/>
                  </a:cxn>
                  <a:cxn ang="0">
                    <a:pos x="T8" y="T9"/>
                  </a:cxn>
                </a:cxnLst>
                <a:rect l="0" t="0" r="r" b="b"/>
                <a:pathLst>
                  <a:path w="40" h="40">
                    <a:moveTo>
                      <a:pt x="17" y="38"/>
                    </a:moveTo>
                    <a:cubicBezTo>
                      <a:pt x="7" y="36"/>
                      <a:pt x="0" y="27"/>
                      <a:pt x="2" y="17"/>
                    </a:cubicBezTo>
                    <a:cubicBezTo>
                      <a:pt x="4" y="7"/>
                      <a:pt x="14" y="0"/>
                      <a:pt x="24" y="2"/>
                    </a:cubicBezTo>
                    <a:cubicBezTo>
                      <a:pt x="34" y="4"/>
                      <a:pt x="40" y="13"/>
                      <a:pt x="39" y="23"/>
                    </a:cubicBezTo>
                    <a:cubicBezTo>
                      <a:pt x="37" y="33"/>
                      <a:pt x="27" y="40"/>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8" name="Freeform 87">
                <a:extLst>
                  <a:ext uri="{FF2B5EF4-FFF2-40B4-BE49-F238E27FC236}">
                    <a16:creationId xmlns:a16="http://schemas.microsoft.com/office/drawing/2014/main" id="{FCB3A8D8-9C4F-4BBA-B2A7-F43918140771}"/>
                  </a:ext>
                </a:extLst>
              </p:cNvPr>
              <p:cNvSpPr>
                <a:spLocks/>
              </p:cNvSpPr>
              <p:nvPr/>
            </p:nvSpPr>
            <p:spPr bwMode="auto">
              <a:xfrm>
                <a:off x="9867901" y="7691438"/>
                <a:ext cx="85725" cy="87313"/>
              </a:xfrm>
              <a:custGeom>
                <a:avLst/>
                <a:gdLst>
                  <a:gd name="T0" fmla="*/ 17 w 40"/>
                  <a:gd name="T1" fmla="*/ 38 h 40"/>
                  <a:gd name="T2" fmla="*/ 2 w 40"/>
                  <a:gd name="T3" fmla="*/ 17 h 40"/>
                  <a:gd name="T4" fmla="*/ 24 w 40"/>
                  <a:gd name="T5" fmla="*/ 2 h 40"/>
                  <a:gd name="T6" fmla="*/ 39 w 40"/>
                  <a:gd name="T7" fmla="*/ 23 h 40"/>
                  <a:gd name="T8" fmla="*/ 17 w 40"/>
                  <a:gd name="T9" fmla="*/ 38 h 40"/>
                </a:gdLst>
                <a:ahLst/>
                <a:cxnLst>
                  <a:cxn ang="0">
                    <a:pos x="T0" y="T1"/>
                  </a:cxn>
                  <a:cxn ang="0">
                    <a:pos x="T2" y="T3"/>
                  </a:cxn>
                  <a:cxn ang="0">
                    <a:pos x="T4" y="T5"/>
                  </a:cxn>
                  <a:cxn ang="0">
                    <a:pos x="T6" y="T7"/>
                  </a:cxn>
                  <a:cxn ang="0">
                    <a:pos x="T8" y="T9"/>
                  </a:cxn>
                </a:cxnLst>
                <a:rect l="0" t="0" r="r" b="b"/>
                <a:pathLst>
                  <a:path w="40" h="40">
                    <a:moveTo>
                      <a:pt x="17" y="38"/>
                    </a:moveTo>
                    <a:cubicBezTo>
                      <a:pt x="7" y="36"/>
                      <a:pt x="0" y="27"/>
                      <a:pt x="2" y="17"/>
                    </a:cubicBezTo>
                    <a:cubicBezTo>
                      <a:pt x="4" y="7"/>
                      <a:pt x="14" y="0"/>
                      <a:pt x="24" y="2"/>
                    </a:cubicBezTo>
                    <a:cubicBezTo>
                      <a:pt x="34" y="4"/>
                      <a:pt x="40" y="13"/>
                      <a:pt x="39" y="23"/>
                    </a:cubicBezTo>
                    <a:cubicBezTo>
                      <a:pt x="37" y="33"/>
                      <a:pt x="27" y="40"/>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199" name="Freeform 89">
                <a:extLst>
                  <a:ext uri="{FF2B5EF4-FFF2-40B4-BE49-F238E27FC236}">
                    <a16:creationId xmlns:a16="http://schemas.microsoft.com/office/drawing/2014/main" id="{8E97F523-4B1F-4244-94A7-8C284EF40F0C}"/>
                  </a:ext>
                </a:extLst>
              </p:cNvPr>
              <p:cNvSpPr>
                <a:spLocks/>
              </p:cNvSpPr>
              <p:nvPr/>
            </p:nvSpPr>
            <p:spPr bwMode="auto">
              <a:xfrm>
                <a:off x="10731501" y="7570788"/>
                <a:ext cx="85725" cy="88900"/>
              </a:xfrm>
              <a:custGeom>
                <a:avLst/>
                <a:gdLst>
                  <a:gd name="T0" fmla="*/ 17 w 40"/>
                  <a:gd name="T1" fmla="*/ 39 h 41"/>
                  <a:gd name="T2" fmla="*/ 2 w 40"/>
                  <a:gd name="T3" fmla="*/ 17 h 41"/>
                  <a:gd name="T4" fmla="*/ 24 w 40"/>
                  <a:gd name="T5" fmla="*/ 2 h 41"/>
                  <a:gd name="T6" fmla="*/ 39 w 40"/>
                  <a:gd name="T7" fmla="*/ 24 h 41"/>
                  <a:gd name="T8" fmla="*/ 17 w 40"/>
                  <a:gd name="T9" fmla="*/ 39 h 41"/>
                </a:gdLst>
                <a:ahLst/>
                <a:cxnLst>
                  <a:cxn ang="0">
                    <a:pos x="T0" y="T1"/>
                  </a:cxn>
                  <a:cxn ang="0">
                    <a:pos x="T2" y="T3"/>
                  </a:cxn>
                  <a:cxn ang="0">
                    <a:pos x="T4" y="T5"/>
                  </a:cxn>
                  <a:cxn ang="0">
                    <a:pos x="T6" y="T7"/>
                  </a:cxn>
                  <a:cxn ang="0">
                    <a:pos x="T8" y="T9"/>
                  </a:cxn>
                </a:cxnLst>
                <a:rect l="0" t="0" r="r" b="b"/>
                <a:pathLst>
                  <a:path w="40" h="41">
                    <a:moveTo>
                      <a:pt x="17" y="39"/>
                    </a:moveTo>
                    <a:cubicBezTo>
                      <a:pt x="7" y="37"/>
                      <a:pt x="0" y="27"/>
                      <a:pt x="2" y="17"/>
                    </a:cubicBezTo>
                    <a:cubicBezTo>
                      <a:pt x="4" y="7"/>
                      <a:pt x="14" y="0"/>
                      <a:pt x="24" y="2"/>
                    </a:cubicBezTo>
                    <a:cubicBezTo>
                      <a:pt x="34" y="4"/>
                      <a:pt x="40" y="14"/>
                      <a:pt x="39" y="24"/>
                    </a:cubicBezTo>
                    <a:cubicBezTo>
                      <a:pt x="37" y="34"/>
                      <a:pt x="27" y="41"/>
                      <a:pt x="1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00" name="Freeform 90">
                <a:extLst>
                  <a:ext uri="{FF2B5EF4-FFF2-40B4-BE49-F238E27FC236}">
                    <a16:creationId xmlns:a16="http://schemas.microsoft.com/office/drawing/2014/main" id="{5080C7CA-A257-4587-8773-5BB87B462B46}"/>
                  </a:ext>
                </a:extLst>
              </p:cNvPr>
              <p:cNvSpPr>
                <a:spLocks noEditPoints="1"/>
              </p:cNvSpPr>
              <p:nvPr/>
            </p:nvSpPr>
            <p:spPr bwMode="auto">
              <a:xfrm>
                <a:off x="6764338" y="5513388"/>
                <a:ext cx="3805238" cy="3914775"/>
              </a:xfrm>
              <a:custGeom>
                <a:avLst/>
                <a:gdLst>
                  <a:gd name="T0" fmla="*/ 424 w 2397"/>
                  <a:gd name="T1" fmla="*/ 2129 h 2466"/>
                  <a:gd name="T2" fmla="*/ 1034 w 2397"/>
                  <a:gd name="T3" fmla="*/ 1921 h 2466"/>
                  <a:gd name="T4" fmla="*/ 254 w 2397"/>
                  <a:gd name="T5" fmla="*/ 2017 h 2466"/>
                  <a:gd name="T6" fmla="*/ 680 w 2397"/>
                  <a:gd name="T7" fmla="*/ 1604 h 2466"/>
                  <a:gd name="T8" fmla="*/ 156 w 2397"/>
                  <a:gd name="T9" fmla="*/ 1515 h 2466"/>
                  <a:gd name="T10" fmla="*/ 14 w 2397"/>
                  <a:gd name="T11" fmla="*/ 1447 h 2466"/>
                  <a:gd name="T12" fmla="*/ 110 w 2397"/>
                  <a:gd name="T13" fmla="*/ 861 h 2466"/>
                  <a:gd name="T14" fmla="*/ 216 w 2397"/>
                  <a:gd name="T15" fmla="*/ 664 h 2466"/>
                  <a:gd name="T16" fmla="*/ 792 w 2397"/>
                  <a:gd name="T17" fmla="*/ 1167 h 2466"/>
                  <a:gd name="T18" fmla="*/ 1597 w 2397"/>
                  <a:gd name="T19" fmla="*/ 663 h 2466"/>
                  <a:gd name="T20" fmla="*/ 1609 w 2397"/>
                  <a:gd name="T21" fmla="*/ 34 h 2466"/>
                  <a:gd name="T22" fmla="*/ 1056 w 2397"/>
                  <a:gd name="T23" fmla="*/ 0 h 2466"/>
                  <a:gd name="T24" fmla="*/ 1050 w 2397"/>
                  <a:gd name="T25" fmla="*/ 12 h 2466"/>
                  <a:gd name="T26" fmla="*/ 1609 w 2397"/>
                  <a:gd name="T27" fmla="*/ 29 h 2466"/>
                  <a:gd name="T28" fmla="*/ 1868 w 2397"/>
                  <a:gd name="T29" fmla="*/ 390 h 2466"/>
                  <a:gd name="T30" fmla="*/ 1869 w 2397"/>
                  <a:gd name="T31" fmla="*/ 397 h 2466"/>
                  <a:gd name="T32" fmla="*/ 1830 w 2397"/>
                  <a:gd name="T33" fmla="*/ 1832 h 2466"/>
                  <a:gd name="T34" fmla="*/ 2397 w 2397"/>
                  <a:gd name="T35" fmla="*/ 1933 h 2466"/>
                  <a:gd name="T36" fmla="*/ 1830 w 2397"/>
                  <a:gd name="T37" fmla="*/ 1838 h 2466"/>
                  <a:gd name="T38" fmla="*/ 2389 w 2397"/>
                  <a:gd name="T39" fmla="*/ 1934 h 2466"/>
                  <a:gd name="T40" fmla="*/ 402 w 2397"/>
                  <a:gd name="T41" fmla="*/ 2061 h 2466"/>
                  <a:gd name="T42" fmla="*/ 1852 w 2397"/>
                  <a:gd name="T43" fmla="*/ 633 h 2466"/>
                  <a:gd name="T44" fmla="*/ 1559 w 2397"/>
                  <a:gd name="T45" fmla="*/ 1413 h 2466"/>
                  <a:gd name="T46" fmla="*/ 1110 w 2397"/>
                  <a:gd name="T47" fmla="*/ 1504 h 2466"/>
                  <a:gd name="T48" fmla="*/ 674 w 2397"/>
                  <a:gd name="T49" fmla="*/ 2039 h 2466"/>
                  <a:gd name="T50" fmla="*/ 676 w 2397"/>
                  <a:gd name="T51" fmla="*/ 1615 h 2466"/>
                  <a:gd name="T52" fmla="*/ 821 w 2397"/>
                  <a:gd name="T53" fmla="*/ 1596 h 2466"/>
                  <a:gd name="T54" fmla="*/ 36 w 2397"/>
                  <a:gd name="T55" fmla="*/ 1503 h 2466"/>
                  <a:gd name="T56" fmla="*/ 197 w 2397"/>
                  <a:gd name="T57" fmla="*/ 1198 h 2466"/>
                  <a:gd name="T58" fmla="*/ 125 w 2397"/>
                  <a:gd name="T59" fmla="*/ 1168 h 2466"/>
                  <a:gd name="T60" fmla="*/ 202 w 2397"/>
                  <a:gd name="T61" fmla="*/ 1194 h 2466"/>
                  <a:gd name="T62" fmla="*/ 765 w 2397"/>
                  <a:gd name="T63" fmla="*/ 1510 h 2466"/>
                  <a:gd name="T64" fmla="*/ 116 w 2397"/>
                  <a:gd name="T65" fmla="*/ 861 h 2466"/>
                  <a:gd name="T66" fmla="*/ 231 w 2397"/>
                  <a:gd name="T67" fmla="*/ 964 h 2466"/>
                  <a:gd name="T68" fmla="*/ 778 w 2397"/>
                  <a:gd name="T69" fmla="*/ 1519 h 2466"/>
                  <a:gd name="T70" fmla="*/ 959 w 2397"/>
                  <a:gd name="T71" fmla="*/ 1349 h 2466"/>
                  <a:gd name="T72" fmla="*/ 691 w 2397"/>
                  <a:gd name="T73" fmla="*/ 1593 h 2466"/>
                  <a:gd name="T74" fmla="*/ 772 w 2397"/>
                  <a:gd name="T75" fmla="*/ 1510 h 2466"/>
                  <a:gd name="T76" fmla="*/ 944 w 2397"/>
                  <a:gd name="T77" fmla="*/ 1333 h 2466"/>
                  <a:gd name="T78" fmla="*/ 1559 w 2397"/>
                  <a:gd name="T79" fmla="*/ 1406 h 2466"/>
                  <a:gd name="T80" fmla="*/ 1600 w 2397"/>
                  <a:gd name="T81" fmla="*/ 668 h 2466"/>
                  <a:gd name="T82" fmla="*/ 961 w 2397"/>
                  <a:gd name="T83" fmla="*/ 1343 h 2466"/>
                  <a:gd name="T84" fmla="*/ 140 w 2397"/>
                  <a:gd name="T85" fmla="*/ 1345 h 2466"/>
                  <a:gd name="T86" fmla="*/ 544 w 2397"/>
                  <a:gd name="T87" fmla="*/ 860 h 2466"/>
                  <a:gd name="T88" fmla="*/ 1247 w 2397"/>
                  <a:gd name="T89" fmla="*/ 1015 h 2466"/>
                  <a:gd name="T90" fmla="*/ 183 w 2397"/>
                  <a:gd name="T91" fmla="*/ 1186 h 2466"/>
                  <a:gd name="T92" fmla="*/ 183 w 2397"/>
                  <a:gd name="T93" fmla="*/ 1186 h 2466"/>
                  <a:gd name="T94" fmla="*/ 1852 w 2397"/>
                  <a:gd name="T95" fmla="*/ 616 h 2466"/>
                  <a:gd name="T96" fmla="*/ 1872 w 2397"/>
                  <a:gd name="T97" fmla="*/ 61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7" h="2466">
                    <a:moveTo>
                      <a:pt x="1811" y="2466"/>
                    </a:moveTo>
                    <a:lnTo>
                      <a:pt x="1825" y="1838"/>
                    </a:lnTo>
                    <a:lnTo>
                      <a:pt x="424" y="2129"/>
                    </a:lnTo>
                    <a:lnTo>
                      <a:pt x="394" y="2057"/>
                    </a:lnTo>
                    <a:lnTo>
                      <a:pt x="673" y="2034"/>
                    </a:lnTo>
                    <a:lnTo>
                      <a:pt x="1034" y="1921"/>
                    </a:lnTo>
                    <a:lnTo>
                      <a:pt x="824" y="1600"/>
                    </a:lnTo>
                    <a:lnTo>
                      <a:pt x="664" y="1654"/>
                    </a:lnTo>
                    <a:lnTo>
                      <a:pt x="254" y="2017"/>
                    </a:lnTo>
                    <a:lnTo>
                      <a:pt x="250" y="2013"/>
                    </a:lnTo>
                    <a:lnTo>
                      <a:pt x="672" y="1611"/>
                    </a:lnTo>
                    <a:lnTo>
                      <a:pt x="680" y="1604"/>
                    </a:lnTo>
                    <a:lnTo>
                      <a:pt x="398" y="1281"/>
                    </a:lnTo>
                    <a:lnTo>
                      <a:pt x="202" y="1200"/>
                    </a:lnTo>
                    <a:lnTo>
                      <a:pt x="156" y="1515"/>
                    </a:lnTo>
                    <a:lnTo>
                      <a:pt x="107" y="1806"/>
                    </a:lnTo>
                    <a:lnTo>
                      <a:pt x="30" y="1504"/>
                    </a:lnTo>
                    <a:lnTo>
                      <a:pt x="14" y="1447"/>
                    </a:lnTo>
                    <a:lnTo>
                      <a:pt x="0" y="1110"/>
                    </a:lnTo>
                    <a:lnTo>
                      <a:pt x="125" y="1162"/>
                    </a:lnTo>
                    <a:lnTo>
                      <a:pt x="110" y="861"/>
                    </a:lnTo>
                    <a:lnTo>
                      <a:pt x="106" y="735"/>
                    </a:lnTo>
                    <a:lnTo>
                      <a:pt x="215" y="661"/>
                    </a:lnTo>
                    <a:lnTo>
                      <a:pt x="216" y="664"/>
                    </a:lnTo>
                    <a:lnTo>
                      <a:pt x="769" y="1506"/>
                    </a:lnTo>
                    <a:lnTo>
                      <a:pt x="940" y="1329"/>
                    </a:lnTo>
                    <a:lnTo>
                      <a:pt x="792" y="1167"/>
                    </a:lnTo>
                    <a:lnTo>
                      <a:pt x="535" y="856"/>
                    </a:lnTo>
                    <a:lnTo>
                      <a:pt x="539" y="856"/>
                    </a:lnTo>
                    <a:lnTo>
                      <a:pt x="1597" y="663"/>
                    </a:lnTo>
                    <a:lnTo>
                      <a:pt x="1864" y="396"/>
                    </a:lnTo>
                    <a:lnTo>
                      <a:pt x="1852" y="120"/>
                    </a:lnTo>
                    <a:lnTo>
                      <a:pt x="1609" y="34"/>
                    </a:lnTo>
                    <a:lnTo>
                      <a:pt x="1312" y="98"/>
                    </a:lnTo>
                    <a:lnTo>
                      <a:pt x="848" y="185"/>
                    </a:lnTo>
                    <a:lnTo>
                      <a:pt x="1056" y="0"/>
                    </a:lnTo>
                    <a:lnTo>
                      <a:pt x="1056" y="67"/>
                    </a:lnTo>
                    <a:lnTo>
                      <a:pt x="1050" y="67"/>
                    </a:lnTo>
                    <a:lnTo>
                      <a:pt x="1050" y="12"/>
                    </a:lnTo>
                    <a:lnTo>
                      <a:pt x="866" y="177"/>
                    </a:lnTo>
                    <a:lnTo>
                      <a:pt x="1311" y="94"/>
                    </a:lnTo>
                    <a:lnTo>
                      <a:pt x="1609" y="29"/>
                    </a:lnTo>
                    <a:lnTo>
                      <a:pt x="1857" y="116"/>
                    </a:lnTo>
                    <a:lnTo>
                      <a:pt x="1857" y="117"/>
                    </a:lnTo>
                    <a:lnTo>
                      <a:pt x="1868" y="390"/>
                    </a:lnTo>
                    <a:lnTo>
                      <a:pt x="1899" y="361"/>
                    </a:lnTo>
                    <a:lnTo>
                      <a:pt x="1903" y="363"/>
                    </a:lnTo>
                    <a:lnTo>
                      <a:pt x="1869" y="397"/>
                    </a:lnTo>
                    <a:lnTo>
                      <a:pt x="1878" y="616"/>
                    </a:lnTo>
                    <a:lnTo>
                      <a:pt x="1857" y="620"/>
                    </a:lnTo>
                    <a:lnTo>
                      <a:pt x="1830" y="1832"/>
                    </a:lnTo>
                    <a:lnTo>
                      <a:pt x="2134" y="1768"/>
                    </a:lnTo>
                    <a:lnTo>
                      <a:pt x="2135" y="1770"/>
                    </a:lnTo>
                    <a:lnTo>
                      <a:pt x="2397" y="1933"/>
                    </a:lnTo>
                    <a:lnTo>
                      <a:pt x="2135" y="2243"/>
                    </a:lnTo>
                    <a:lnTo>
                      <a:pt x="1811" y="2466"/>
                    </a:lnTo>
                    <a:close/>
                    <a:moveTo>
                      <a:pt x="1830" y="1838"/>
                    </a:moveTo>
                    <a:lnTo>
                      <a:pt x="1817" y="2455"/>
                    </a:lnTo>
                    <a:lnTo>
                      <a:pt x="2131" y="2239"/>
                    </a:lnTo>
                    <a:lnTo>
                      <a:pt x="2389" y="1934"/>
                    </a:lnTo>
                    <a:lnTo>
                      <a:pt x="2133" y="1775"/>
                    </a:lnTo>
                    <a:lnTo>
                      <a:pt x="1830" y="1838"/>
                    </a:lnTo>
                    <a:close/>
                    <a:moveTo>
                      <a:pt x="402" y="2061"/>
                    </a:moveTo>
                    <a:lnTo>
                      <a:pt x="428" y="2122"/>
                    </a:lnTo>
                    <a:lnTo>
                      <a:pt x="1825" y="1832"/>
                    </a:lnTo>
                    <a:lnTo>
                      <a:pt x="1852" y="633"/>
                    </a:lnTo>
                    <a:lnTo>
                      <a:pt x="1731" y="997"/>
                    </a:lnTo>
                    <a:lnTo>
                      <a:pt x="1562" y="1416"/>
                    </a:lnTo>
                    <a:lnTo>
                      <a:pt x="1559" y="1413"/>
                    </a:lnTo>
                    <a:lnTo>
                      <a:pt x="1221" y="1106"/>
                    </a:lnTo>
                    <a:lnTo>
                      <a:pt x="963" y="1347"/>
                    </a:lnTo>
                    <a:lnTo>
                      <a:pt x="1110" y="1504"/>
                    </a:lnTo>
                    <a:lnTo>
                      <a:pt x="829" y="1598"/>
                    </a:lnTo>
                    <a:lnTo>
                      <a:pt x="1043" y="1923"/>
                    </a:lnTo>
                    <a:lnTo>
                      <a:pt x="674" y="2039"/>
                    </a:lnTo>
                    <a:lnTo>
                      <a:pt x="402" y="2061"/>
                    </a:lnTo>
                    <a:close/>
                    <a:moveTo>
                      <a:pt x="773" y="1523"/>
                    </a:moveTo>
                    <a:lnTo>
                      <a:pt x="676" y="1615"/>
                    </a:lnTo>
                    <a:lnTo>
                      <a:pt x="364" y="1912"/>
                    </a:lnTo>
                    <a:lnTo>
                      <a:pt x="661" y="1649"/>
                    </a:lnTo>
                    <a:lnTo>
                      <a:pt x="821" y="1596"/>
                    </a:lnTo>
                    <a:lnTo>
                      <a:pt x="773" y="1523"/>
                    </a:lnTo>
                    <a:close/>
                    <a:moveTo>
                      <a:pt x="19" y="1447"/>
                    </a:moveTo>
                    <a:lnTo>
                      <a:pt x="36" y="1503"/>
                    </a:lnTo>
                    <a:lnTo>
                      <a:pt x="106" y="1781"/>
                    </a:lnTo>
                    <a:lnTo>
                      <a:pt x="151" y="1514"/>
                    </a:lnTo>
                    <a:lnTo>
                      <a:pt x="197" y="1198"/>
                    </a:lnTo>
                    <a:lnTo>
                      <a:pt x="182" y="1192"/>
                    </a:lnTo>
                    <a:lnTo>
                      <a:pt x="136" y="1383"/>
                    </a:lnTo>
                    <a:lnTo>
                      <a:pt x="125" y="1168"/>
                    </a:lnTo>
                    <a:lnTo>
                      <a:pt x="6" y="1118"/>
                    </a:lnTo>
                    <a:lnTo>
                      <a:pt x="19" y="1447"/>
                    </a:lnTo>
                    <a:close/>
                    <a:moveTo>
                      <a:pt x="202" y="1194"/>
                    </a:moveTo>
                    <a:lnTo>
                      <a:pt x="402" y="1276"/>
                    </a:lnTo>
                    <a:lnTo>
                      <a:pt x="681" y="1596"/>
                    </a:lnTo>
                    <a:lnTo>
                      <a:pt x="765" y="1510"/>
                    </a:lnTo>
                    <a:lnTo>
                      <a:pt x="213" y="669"/>
                    </a:lnTo>
                    <a:lnTo>
                      <a:pt x="112" y="737"/>
                    </a:lnTo>
                    <a:lnTo>
                      <a:pt x="116" y="861"/>
                    </a:lnTo>
                    <a:lnTo>
                      <a:pt x="131" y="1164"/>
                    </a:lnTo>
                    <a:lnTo>
                      <a:pt x="178" y="1183"/>
                    </a:lnTo>
                    <a:lnTo>
                      <a:pt x="231" y="964"/>
                    </a:lnTo>
                    <a:lnTo>
                      <a:pt x="236" y="964"/>
                    </a:lnTo>
                    <a:lnTo>
                      <a:pt x="202" y="1194"/>
                    </a:lnTo>
                    <a:close/>
                    <a:moveTo>
                      <a:pt x="778" y="1519"/>
                    </a:moveTo>
                    <a:lnTo>
                      <a:pt x="826" y="1593"/>
                    </a:lnTo>
                    <a:lnTo>
                      <a:pt x="1099" y="1502"/>
                    </a:lnTo>
                    <a:lnTo>
                      <a:pt x="959" y="1349"/>
                    </a:lnTo>
                    <a:lnTo>
                      <a:pt x="778" y="1519"/>
                    </a:lnTo>
                    <a:close/>
                    <a:moveTo>
                      <a:pt x="768" y="1514"/>
                    </a:moveTo>
                    <a:lnTo>
                      <a:pt x="691" y="1593"/>
                    </a:lnTo>
                    <a:lnTo>
                      <a:pt x="771" y="1518"/>
                    </a:lnTo>
                    <a:lnTo>
                      <a:pt x="768" y="1514"/>
                    </a:lnTo>
                    <a:close/>
                    <a:moveTo>
                      <a:pt x="772" y="1510"/>
                    </a:moveTo>
                    <a:lnTo>
                      <a:pt x="775" y="1515"/>
                    </a:lnTo>
                    <a:lnTo>
                      <a:pt x="957" y="1345"/>
                    </a:lnTo>
                    <a:lnTo>
                      <a:pt x="944" y="1333"/>
                    </a:lnTo>
                    <a:lnTo>
                      <a:pt x="772" y="1510"/>
                    </a:lnTo>
                    <a:close/>
                    <a:moveTo>
                      <a:pt x="1221" y="1098"/>
                    </a:moveTo>
                    <a:lnTo>
                      <a:pt x="1559" y="1406"/>
                    </a:lnTo>
                    <a:lnTo>
                      <a:pt x="1727" y="994"/>
                    </a:lnTo>
                    <a:lnTo>
                      <a:pt x="1849" y="622"/>
                    </a:lnTo>
                    <a:lnTo>
                      <a:pt x="1600" y="668"/>
                    </a:lnTo>
                    <a:lnTo>
                      <a:pt x="1250" y="1019"/>
                    </a:lnTo>
                    <a:lnTo>
                      <a:pt x="948" y="1329"/>
                    </a:lnTo>
                    <a:lnTo>
                      <a:pt x="961" y="1343"/>
                    </a:lnTo>
                    <a:lnTo>
                      <a:pt x="1221" y="1098"/>
                    </a:lnTo>
                    <a:close/>
                    <a:moveTo>
                      <a:pt x="131" y="1170"/>
                    </a:moveTo>
                    <a:lnTo>
                      <a:pt x="140" y="1345"/>
                    </a:lnTo>
                    <a:lnTo>
                      <a:pt x="177" y="1189"/>
                    </a:lnTo>
                    <a:lnTo>
                      <a:pt x="131" y="1170"/>
                    </a:lnTo>
                    <a:close/>
                    <a:moveTo>
                      <a:pt x="544" y="860"/>
                    </a:moveTo>
                    <a:lnTo>
                      <a:pt x="797" y="1164"/>
                    </a:lnTo>
                    <a:lnTo>
                      <a:pt x="944" y="1325"/>
                    </a:lnTo>
                    <a:lnTo>
                      <a:pt x="1247" y="1015"/>
                    </a:lnTo>
                    <a:lnTo>
                      <a:pt x="1590" y="669"/>
                    </a:lnTo>
                    <a:lnTo>
                      <a:pt x="544" y="860"/>
                    </a:lnTo>
                    <a:close/>
                    <a:moveTo>
                      <a:pt x="183" y="1186"/>
                    </a:moveTo>
                    <a:lnTo>
                      <a:pt x="198" y="1192"/>
                    </a:lnTo>
                    <a:lnTo>
                      <a:pt x="223" y="1023"/>
                    </a:lnTo>
                    <a:lnTo>
                      <a:pt x="183" y="1186"/>
                    </a:lnTo>
                    <a:close/>
                    <a:moveTo>
                      <a:pt x="1864" y="403"/>
                    </a:moveTo>
                    <a:lnTo>
                      <a:pt x="1606" y="661"/>
                    </a:lnTo>
                    <a:lnTo>
                      <a:pt x="1852" y="616"/>
                    </a:lnTo>
                    <a:lnTo>
                      <a:pt x="1859" y="597"/>
                    </a:lnTo>
                    <a:lnTo>
                      <a:pt x="1857" y="615"/>
                    </a:lnTo>
                    <a:lnTo>
                      <a:pt x="1872" y="612"/>
                    </a:lnTo>
                    <a:lnTo>
                      <a:pt x="1864"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01" name="Freeform 91">
                <a:extLst>
                  <a:ext uri="{FF2B5EF4-FFF2-40B4-BE49-F238E27FC236}">
                    <a16:creationId xmlns:a16="http://schemas.microsoft.com/office/drawing/2014/main" id="{88E73EEC-1E7A-4CCD-84C1-5DC6B1A6A5CB}"/>
                  </a:ext>
                </a:extLst>
              </p:cNvPr>
              <p:cNvSpPr>
                <a:spLocks noEditPoints="1"/>
              </p:cNvSpPr>
              <p:nvPr/>
            </p:nvSpPr>
            <p:spPr bwMode="auto">
              <a:xfrm>
                <a:off x="7229476" y="5584826"/>
                <a:ext cx="3579813" cy="2747963"/>
              </a:xfrm>
              <a:custGeom>
                <a:avLst/>
                <a:gdLst>
                  <a:gd name="T0" fmla="*/ 1823 w 2255"/>
                  <a:gd name="T1" fmla="*/ 1731 h 1731"/>
                  <a:gd name="T2" fmla="*/ 1681 w 2255"/>
                  <a:gd name="T3" fmla="*/ 1647 h 1731"/>
                  <a:gd name="T4" fmla="*/ 1091 w 2255"/>
                  <a:gd name="T5" fmla="*/ 1727 h 1731"/>
                  <a:gd name="T6" fmla="*/ 1090 w 2255"/>
                  <a:gd name="T7" fmla="*/ 1727 h 1731"/>
                  <a:gd name="T8" fmla="*/ 806 w 2255"/>
                  <a:gd name="T9" fmla="*/ 1458 h 1731"/>
                  <a:gd name="T10" fmla="*/ 810 w 2255"/>
                  <a:gd name="T11" fmla="*/ 1455 h 1731"/>
                  <a:gd name="T12" fmla="*/ 1152 w 2255"/>
                  <a:gd name="T13" fmla="*/ 1333 h 1731"/>
                  <a:gd name="T14" fmla="*/ 0 w 2255"/>
                  <a:gd name="T15" fmla="*/ 649 h 1731"/>
                  <a:gd name="T16" fmla="*/ 215 w 2255"/>
                  <a:gd name="T17" fmla="*/ 359 h 1731"/>
                  <a:gd name="T18" fmla="*/ 186 w 2255"/>
                  <a:gd name="T19" fmla="*/ 320 h 1731"/>
                  <a:gd name="T20" fmla="*/ 186 w 2255"/>
                  <a:gd name="T21" fmla="*/ 318 h 1731"/>
                  <a:gd name="T22" fmla="*/ 357 w 2255"/>
                  <a:gd name="T23" fmla="*/ 102 h 1731"/>
                  <a:gd name="T24" fmla="*/ 357 w 2255"/>
                  <a:gd name="T25" fmla="*/ 102 h 1731"/>
                  <a:gd name="T26" fmla="*/ 571 w 2255"/>
                  <a:gd name="T27" fmla="*/ 0 h 1731"/>
                  <a:gd name="T28" fmla="*/ 573 w 2255"/>
                  <a:gd name="T29" fmla="*/ 0 h 1731"/>
                  <a:gd name="T30" fmla="*/ 1279 w 2255"/>
                  <a:gd name="T31" fmla="*/ 267 h 1731"/>
                  <a:gd name="T32" fmla="*/ 830 w 2255"/>
                  <a:gd name="T33" fmla="*/ 298 h 1731"/>
                  <a:gd name="T34" fmla="*/ 830 w 2255"/>
                  <a:gd name="T35" fmla="*/ 292 h 1731"/>
                  <a:gd name="T36" fmla="*/ 1255 w 2255"/>
                  <a:gd name="T37" fmla="*/ 263 h 1731"/>
                  <a:gd name="T38" fmla="*/ 573 w 2255"/>
                  <a:gd name="T39" fmla="*/ 5 h 1731"/>
                  <a:gd name="T40" fmla="*/ 360 w 2255"/>
                  <a:gd name="T41" fmla="*/ 106 h 1731"/>
                  <a:gd name="T42" fmla="*/ 193 w 2255"/>
                  <a:gd name="T43" fmla="*/ 320 h 1731"/>
                  <a:gd name="T44" fmla="*/ 221 w 2255"/>
                  <a:gd name="T45" fmla="*/ 359 h 1731"/>
                  <a:gd name="T46" fmla="*/ 8 w 2255"/>
                  <a:gd name="T47" fmla="*/ 647 h 1731"/>
                  <a:gd name="T48" fmla="*/ 1159 w 2255"/>
                  <a:gd name="T49" fmla="*/ 1330 h 1731"/>
                  <a:gd name="T50" fmla="*/ 1811 w 2255"/>
                  <a:gd name="T51" fmla="*/ 1094 h 1731"/>
                  <a:gd name="T52" fmla="*/ 2078 w 2255"/>
                  <a:gd name="T53" fmla="*/ 533 h 1731"/>
                  <a:gd name="T54" fmla="*/ 2255 w 2255"/>
                  <a:gd name="T55" fmla="*/ 939 h 1731"/>
                  <a:gd name="T56" fmla="*/ 2252 w 2255"/>
                  <a:gd name="T57" fmla="*/ 940 h 1731"/>
                  <a:gd name="T58" fmla="*/ 1815 w 2255"/>
                  <a:gd name="T59" fmla="*/ 1098 h 1731"/>
                  <a:gd name="T60" fmla="*/ 1692 w 2255"/>
                  <a:gd name="T61" fmla="*/ 1357 h 1731"/>
                  <a:gd name="T62" fmla="*/ 1292 w 2255"/>
                  <a:gd name="T63" fmla="*/ 1385 h 1731"/>
                  <a:gd name="T64" fmla="*/ 1292 w 2255"/>
                  <a:gd name="T65" fmla="*/ 1379 h 1731"/>
                  <a:gd name="T66" fmla="*/ 1688 w 2255"/>
                  <a:gd name="T67" fmla="*/ 1352 h 1731"/>
                  <a:gd name="T68" fmla="*/ 1808 w 2255"/>
                  <a:gd name="T69" fmla="*/ 1100 h 1731"/>
                  <a:gd name="T70" fmla="*/ 1164 w 2255"/>
                  <a:gd name="T71" fmla="*/ 1333 h 1731"/>
                  <a:gd name="T72" fmla="*/ 1682 w 2255"/>
                  <a:gd name="T73" fmla="*/ 1640 h 1731"/>
                  <a:gd name="T74" fmla="*/ 2244 w 2255"/>
                  <a:gd name="T75" fmla="*/ 1564 h 1731"/>
                  <a:gd name="T76" fmla="*/ 2118 w 2255"/>
                  <a:gd name="T77" fmla="*/ 1661 h 1731"/>
                  <a:gd name="T78" fmla="*/ 1823 w 2255"/>
                  <a:gd name="T79" fmla="*/ 1731 h 1731"/>
                  <a:gd name="T80" fmla="*/ 1689 w 2255"/>
                  <a:gd name="T81" fmla="*/ 1646 h 1731"/>
                  <a:gd name="T82" fmla="*/ 1823 w 2255"/>
                  <a:gd name="T83" fmla="*/ 1726 h 1731"/>
                  <a:gd name="T84" fmla="*/ 2115 w 2255"/>
                  <a:gd name="T85" fmla="*/ 1655 h 1731"/>
                  <a:gd name="T86" fmla="*/ 2223 w 2255"/>
                  <a:gd name="T87" fmla="*/ 1572 h 1731"/>
                  <a:gd name="T88" fmla="*/ 1689 w 2255"/>
                  <a:gd name="T89" fmla="*/ 1646 h 1731"/>
                  <a:gd name="T90" fmla="*/ 817 w 2255"/>
                  <a:gd name="T91" fmla="*/ 1459 h 1731"/>
                  <a:gd name="T92" fmla="*/ 1092 w 2255"/>
                  <a:gd name="T93" fmla="*/ 1722 h 1731"/>
                  <a:gd name="T94" fmla="*/ 1673 w 2255"/>
                  <a:gd name="T95" fmla="*/ 1642 h 1731"/>
                  <a:gd name="T96" fmla="*/ 1157 w 2255"/>
                  <a:gd name="T97" fmla="*/ 1336 h 1731"/>
                  <a:gd name="T98" fmla="*/ 817 w 2255"/>
                  <a:gd name="T99" fmla="*/ 1459 h 1731"/>
                  <a:gd name="T100" fmla="*/ 2078 w 2255"/>
                  <a:gd name="T101" fmla="*/ 547 h 1731"/>
                  <a:gd name="T102" fmla="*/ 1819 w 2255"/>
                  <a:gd name="T103" fmla="*/ 1091 h 1731"/>
                  <a:gd name="T104" fmla="*/ 2247 w 2255"/>
                  <a:gd name="T105" fmla="*/ 936 h 1731"/>
                  <a:gd name="T106" fmla="*/ 2078 w 2255"/>
                  <a:gd name="T107" fmla="*/ 547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5" h="1731">
                    <a:moveTo>
                      <a:pt x="1823" y="1731"/>
                    </a:moveTo>
                    <a:lnTo>
                      <a:pt x="1681" y="1647"/>
                    </a:lnTo>
                    <a:lnTo>
                      <a:pt x="1091" y="1727"/>
                    </a:lnTo>
                    <a:lnTo>
                      <a:pt x="1090" y="1727"/>
                    </a:lnTo>
                    <a:lnTo>
                      <a:pt x="806" y="1458"/>
                    </a:lnTo>
                    <a:lnTo>
                      <a:pt x="810" y="1455"/>
                    </a:lnTo>
                    <a:lnTo>
                      <a:pt x="1152" y="1333"/>
                    </a:lnTo>
                    <a:lnTo>
                      <a:pt x="0" y="649"/>
                    </a:lnTo>
                    <a:lnTo>
                      <a:pt x="215" y="359"/>
                    </a:lnTo>
                    <a:lnTo>
                      <a:pt x="186" y="320"/>
                    </a:lnTo>
                    <a:lnTo>
                      <a:pt x="186" y="318"/>
                    </a:lnTo>
                    <a:lnTo>
                      <a:pt x="357" y="102"/>
                    </a:lnTo>
                    <a:lnTo>
                      <a:pt x="357" y="102"/>
                    </a:lnTo>
                    <a:lnTo>
                      <a:pt x="571" y="0"/>
                    </a:lnTo>
                    <a:lnTo>
                      <a:pt x="573" y="0"/>
                    </a:lnTo>
                    <a:lnTo>
                      <a:pt x="1279" y="267"/>
                    </a:lnTo>
                    <a:lnTo>
                      <a:pt x="830" y="298"/>
                    </a:lnTo>
                    <a:lnTo>
                      <a:pt x="830" y="292"/>
                    </a:lnTo>
                    <a:lnTo>
                      <a:pt x="1255" y="263"/>
                    </a:lnTo>
                    <a:lnTo>
                      <a:pt x="573" y="5"/>
                    </a:lnTo>
                    <a:lnTo>
                      <a:pt x="360" y="106"/>
                    </a:lnTo>
                    <a:lnTo>
                      <a:pt x="193" y="320"/>
                    </a:lnTo>
                    <a:lnTo>
                      <a:pt x="221" y="359"/>
                    </a:lnTo>
                    <a:lnTo>
                      <a:pt x="8" y="647"/>
                    </a:lnTo>
                    <a:lnTo>
                      <a:pt x="1159" y="1330"/>
                    </a:lnTo>
                    <a:lnTo>
                      <a:pt x="1811" y="1094"/>
                    </a:lnTo>
                    <a:lnTo>
                      <a:pt x="2078" y="533"/>
                    </a:lnTo>
                    <a:lnTo>
                      <a:pt x="2255" y="939"/>
                    </a:lnTo>
                    <a:lnTo>
                      <a:pt x="2252" y="940"/>
                    </a:lnTo>
                    <a:lnTo>
                      <a:pt x="1815" y="1098"/>
                    </a:lnTo>
                    <a:lnTo>
                      <a:pt x="1692" y="1357"/>
                    </a:lnTo>
                    <a:lnTo>
                      <a:pt x="1292" y="1385"/>
                    </a:lnTo>
                    <a:lnTo>
                      <a:pt x="1292" y="1379"/>
                    </a:lnTo>
                    <a:lnTo>
                      <a:pt x="1688" y="1352"/>
                    </a:lnTo>
                    <a:lnTo>
                      <a:pt x="1808" y="1100"/>
                    </a:lnTo>
                    <a:lnTo>
                      <a:pt x="1164" y="1333"/>
                    </a:lnTo>
                    <a:lnTo>
                      <a:pt x="1682" y="1640"/>
                    </a:lnTo>
                    <a:lnTo>
                      <a:pt x="2244" y="1564"/>
                    </a:lnTo>
                    <a:lnTo>
                      <a:pt x="2118" y="1661"/>
                    </a:lnTo>
                    <a:lnTo>
                      <a:pt x="1823" y="1731"/>
                    </a:lnTo>
                    <a:close/>
                    <a:moveTo>
                      <a:pt x="1689" y="1646"/>
                    </a:moveTo>
                    <a:lnTo>
                      <a:pt x="1823" y="1726"/>
                    </a:lnTo>
                    <a:lnTo>
                      <a:pt x="2115" y="1655"/>
                    </a:lnTo>
                    <a:lnTo>
                      <a:pt x="2223" y="1572"/>
                    </a:lnTo>
                    <a:lnTo>
                      <a:pt x="1689" y="1646"/>
                    </a:lnTo>
                    <a:close/>
                    <a:moveTo>
                      <a:pt x="817" y="1459"/>
                    </a:moveTo>
                    <a:lnTo>
                      <a:pt x="1092" y="1722"/>
                    </a:lnTo>
                    <a:lnTo>
                      <a:pt x="1673" y="1642"/>
                    </a:lnTo>
                    <a:lnTo>
                      <a:pt x="1157" y="1336"/>
                    </a:lnTo>
                    <a:lnTo>
                      <a:pt x="817" y="1459"/>
                    </a:lnTo>
                    <a:close/>
                    <a:moveTo>
                      <a:pt x="2078" y="547"/>
                    </a:moveTo>
                    <a:lnTo>
                      <a:pt x="1819" y="1091"/>
                    </a:lnTo>
                    <a:lnTo>
                      <a:pt x="2247" y="936"/>
                    </a:lnTo>
                    <a:lnTo>
                      <a:pt x="2078"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02" name="Freeform 92">
                <a:extLst>
                  <a:ext uri="{FF2B5EF4-FFF2-40B4-BE49-F238E27FC236}">
                    <a16:creationId xmlns:a16="http://schemas.microsoft.com/office/drawing/2014/main" id="{7038979E-489E-4844-835C-7C1F5DA55953}"/>
                  </a:ext>
                </a:extLst>
              </p:cNvPr>
              <p:cNvSpPr>
                <a:spLocks noEditPoints="1"/>
              </p:cNvSpPr>
              <p:nvPr/>
            </p:nvSpPr>
            <p:spPr bwMode="auto">
              <a:xfrm>
                <a:off x="7004051" y="5795963"/>
                <a:ext cx="3476625" cy="3094038"/>
              </a:xfrm>
              <a:custGeom>
                <a:avLst/>
                <a:gdLst>
                  <a:gd name="T0" fmla="*/ 274 w 2190"/>
                  <a:gd name="T1" fmla="*/ 1949 h 1949"/>
                  <a:gd name="T2" fmla="*/ 148 w 2190"/>
                  <a:gd name="T3" fmla="*/ 1929 h 1949"/>
                  <a:gd name="T4" fmla="*/ 79 w 2190"/>
                  <a:gd name="T5" fmla="*/ 1647 h 1949"/>
                  <a:gd name="T6" fmla="*/ 26 w 2190"/>
                  <a:gd name="T7" fmla="*/ 1666 h 1949"/>
                  <a:gd name="T8" fmla="*/ 5 w 2190"/>
                  <a:gd name="T9" fmla="*/ 1574 h 1949"/>
                  <a:gd name="T10" fmla="*/ 0 w 2190"/>
                  <a:gd name="T11" fmla="*/ 1313 h 1949"/>
                  <a:gd name="T12" fmla="*/ 81 w 2190"/>
                  <a:gd name="T13" fmla="*/ 1641 h 1949"/>
                  <a:gd name="T14" fmla="*/ 548 w 2190"/>
                  <a:gd name="T15" fmla="*/ 1473 h 1949"/>
                  <a:gd name="T16" fmla="*/ 953 w 2190"/>
                  <a:gd name="T17" fmla="*/ 1322 h 1949"/>
                  <a:gd name="T18" fmla="*/ 1409 w 2190"/>
                  <a:gd name="T19" fmla="*/ 1262 h 1949"/>
                  <a:gd name="T20" fmla="*/ 1736 w 2190"/>
                  <a:gd name="T21" fmla="*/ 1228 h 1949"/>
                  <a:gd name="T22" fmla="*/ 1896 w 2190"/>
                  <a:gd name="T23" fmla="*/ 748 h 1949"/>
                  <a:gd name="T24" fmla="*/ 800 w 2190"/>
                  <a:gd name="T25" fmla="*/ 542 h 1949"/>
                  <a:gd name="T26" fmla="*/ 1132 w 2190"/>
                  <a:gd name="T27" fmla="*/ 917 h 1949"/>
                  <a:gd name="T28" fmla="*/ 1046 w 2190"/>
                  <a:gd name="T29" fmla="*/ 897 h 1949"/>
                  <a:gd name="T30" fmla="*/ 1046 w 2190"/>
                  <a:gd name="T31" fmla="*/ 897 h 1949"/>
                  <a:gd name="T32" fmla="*/ 357 w 2190"/>
                  <a:gd name="T33" fmla="*/ 226 h 1949"/>
                  <a:gd name="T34" fmla="*/ 628 w 2190"/>
                  <a:gd name="T35" fmla="*/ 0 h 1949"/>
                  <a:gd name="T36" fmla="*/ 715 w 2190"/>
                  <a:gd name="T37" fmla="*/ 0 h 1949"/>
                  <a:gd name="T38" fmla="*/ 715 w 2190"/>
                  <a:gd name="T39" fmla="*/ 6 h 1949"/>
                  <a:gd name="T40" fmla="*/ 631 w 2190"/>
                  <a:gd name="T41" fmla="*/ 6 h 1949"/>
                  <a:gd name="T42" fmla="*/ 365 w 2190"/>
                  <a:gd name="T43" fmla="*/ 226 h 1949"/>
                  <a:gd name="T44" fmla="*/ 1048 w 2190"/>
                  <a:gd name="T45" fmla="*/ 891 h 1949"/>
                  <a:gd name="T46" fmla="*/ 1116 w 2190"/>
                  <a:gd name="T47" fmla="*/ 908 h 1949"/>
                  <a:gd name="T48" fmla="*/ 785 w 2190"/>
                  <a:gd name="T49" fmla="*/ 533 h 1949"/>
                  <a:gd name="T50" fmla="*/ 1898 w 2190"/>
                  <a:gd name="T51" fmla="*/ 743 h 1949"/>
                  <a:gd name="T52" fmla="*/ 2002 w 2190"/>
                  <a:gd name="T53" fmla="*/ 427 h 1949"/>
                  <a:gd name="T54" fmla="*/ 2007 w 2190"/>
                  <a:gd name="T55" fmla="*/ 429 h 1949"/>
                  <a:gd name="T56" fmla="*/ 1903 w 2190"/>
                  <a:gd name="T57" fmla="*/ 744 h 1949"/>
                  <a:gd name="T58" fmla="*/ 1984 w 2190"/>
                  <a:gd name="T59" fmla="*/ 759 h 1949"/>
                  <a:gd name="T60" fmla="*/ 1984 w 2190"/>
                  <a:gd name="T61" fmla="*/ 761 h 1949"/>
                  <a:gd name="T62" fmla="*/ 2190 w 2190"/>
                  <a:gd name="T63" fmla="*/ 1189 h 1949"/>
                  <a:gd name="T64" fmla="*/ 1832 w 2190"/>
                  <a:gd name="T65" fmla="*/ 1224 h 1949"/>
                  <a:gd name="T66" fmla="*/ 1740 w 2190"/>
                  <a:gd name="T67" fmla="*/ 1234 h 1949"/>
                  <a:gd name="T68" fmla="*/ 1614 w 2190"/>
                  <a:gd name="T69" fmla="*/ 1616 h 1949"/>
                  <a:gd name="T70" fmla="*/ 1982 w 2190"/>
                  <a:gd name="T71" fmla="*/ 1573 h 1949"/>
                  <a:gd name="T72" fmla="*/ 1983 w 2190"/>
                  <a:gd name="T73" fmla="*/ 1578 h 1949"/>
                  <a:gd name="T74" fmla="*/ 274 w 2190"/>
                  <a:gd name="T75" fmla="*/ 1949 h 1949"/>
                  <a:gd name="T76" fmla="*/ 152 w 2190"/>
                  <a:gd name="T77" fmla="*/ 1924 h 1949"/>
                  <a:gd name="T78" fmla="*/ 274 w 2190"/>
                  <a:gd name="T79" fmla="*/ 1944 h 1949"/>
                  <a:gd name="T80" fmla="*/ 1929 w 2190"/>
                  <a:gd name="T81" fmla="*/ 1585 h 1949"/>
                  <a:gd name="T82" fmla="*/ 1606 w 2190"/>
                  <a:gd name="T83" fmla="*/ 1622 h 1949"/>
                  <a:gd name="T84" fmla="*/ 1607 w 2190"/>
                  <a:gd name="T85" fmla="*/ 1617 h 1949"/>
                  <a:gd name="T86" fmla="*/ 1735 w 2190"/>
                  <a:gd name="T87" fmla="*/ 1234 h 1949"/>
                  <a:gd name="T88" fmla="*/ 1409 w 2190"/>
                  <a:gd name="T89" fmla="*/ 1268 h 1949"/>
                  <a:gd name="T90" fmla="*/ 953 w 2190"/>
                  <a:gd name="T91" fmla="*/ 1328 h 1949"/>
                  <a:gd name="T92" fmla="*/ 549 w 2190"/>
                  <a:gd name="T93" fmla="*/ 1479 h 1949"/>
                  <a:gd name="T94" fmla="*/ 83 w 2190"/>
                  <a:gd name="T95" fmla="*/ 1646 h 1949"/>
                  <a:gd name="T96" fmla="*/ 152 w 2190"/>
                  <a:gd name="T97" fmla="*/ 1924 h 1949"/>
                  <a:gd name="T98" fmla="*/ 11 w 2190"/>
                  <a:gd name="T99" fmla="*/ 1574 h 1949"/>
                  <a:gd name="T100" fmla="*/ 30 w 2190"/>
                  <a:gd name="T101" fmla="*/ 1658 h 1949"/>
                  <a:gd name="T102" fmla="*/ 77 w 2190"/>
                  <a:gd name="T103" fmla="*/ 1642 h 1949"/>
                  <a:gd name="T104" fmla="*/ 7 w 2190"/>
                  <a:gd name="T105" fmla="*/ 1360 h 1949"/>
                  <a:gd name="T106" fmla="*/ 11 w 2190"/>
                  <a:gd name="T107" fmla="*/ 1574 h 1949"/>
                  <a:gd name="T108" fmla="*/ 1902 w 2190"/>
                  <a:gd name="T109" fmla="*/ 750 h 1949"/>
                  <a:gd name="T110" fmla="*/ 1743 w 2190"/>
                  <a:gd name="T111" fmla="*/ 1228 h 1949"/>
                  <a:gd name="T112" fmla="*/ 1831 w 2190"/>
                  <a:gd name="T113" fmla="*/ 1219 h 1949"/>
                  <a:gd name="T114" fmla="*/ 2182 w 2190"/>
                  <a:gd name="T115" fmla="*/ 1184 h 1949"/>
                  <a:gd name="T116" fmla="*/ 1980 w 2190"/>
                  <a:gd name="T117" fmla="*/ 765 h 1949"/>
                  <a:gd name="T118" fmla="*/ 1902 w 2190"/>
                  <a:gd name="T119" fmla="*/ 750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0" h="1949">
                    <a:moveTo>
                      <a:pt x="274" y="1949"/>
                    </a:moveTo>
                    <a:lnTo>
                      <a:pt x="148" y="1929"/>
                    </a:lnTo>
                    <a:lnTo>
                      <a:pt x="79" y="1647"/>
                    </a:lnTo>
                    <a:lnTo>
                      <a:pt x="26" y="1666"/>
                    </a:lnTo>
                    <a:lnTo>
                      <a:pt x="5" y="1574"/>
                    </a:lnTo>
                    <a:lnTo>
                      <a:pt x="0" y="1313"/>
                    </a:lnTo>
                    <a:lnTo>
                      <a:pt x="81" y="1641"/>
                    </a:lnTo>
                    <a:lnTo>
                      <a:pt x="548" y="1473"/>
                    </a:lnTo>
                    <a:lnTo>
                      <a:pt x="953" y="1322"/>
                    </a:lnTo>
                    <a:lnTo>
                      <a:pt x="1409" y="1262"/>
                    </a:lnTo>
                    <a:lnTo>
                      <a:pt x="1736" y="1228"/>
                    </a:lnTo>
                    <a:lnTo>
                      <a:pt x="1896" y="748"/>
                    </a:lnTo>
                    <a:lnTo>
                      <a:pt x="800" y="542"/>
                    </a:lnTo>
                    <a:lnTo>
                      <a:pt x="1132" y="917"/>
                    </a:lnTo>
                    <a:lnTo>
                      <a:pt x="1046" y="897"/>
                    </a:lnTo>
                    <a:lnTo>
                      <a:pt x="1046" y="897"/>
                    </a:lnTo>
                    <a:lnTo>
                      <a:pt x="357" y="226"/>
                    </a:lnTo>
                    <a:lnTo>
                      <a:pt x="628" y="0"/>
                    </a:lnTo>
                    <a:lnTo>
                      <a:pt x="715" y="0"/>
                    </a:lnTo>
                    <a:lnTo>
                      <a:pt x="715" y="6"/>
                    </a:lnTo>
                    <a:lnTo>
                      <a:pt x="631" y="6"/>
                    </a:lnTo>
                    <a:lnTo>
                      <a:pt x="365" y="226"/>
                    </a:lnTo>
                    <a:lnTo>
                      <a:pt x="1048" y="891"/>
                    </a:lnTo>
                    <a:lnTo>
                      <a:pt x="1116" y="908"/>
                    </a:lnTo>
                    <a:lnTo>
                      <a:pt x="785" y="533"/>
                    </a:lnTo>
                    <a:lnTo>
                      <a:pt x="1898" y="743"/>
                    </a:lnTo>
                    <a:lnTo>
                      <a:pt x="2002" y="427"/>
                    </a:lnTo>
                    <a:lnTo>
                      <a:pt x="2007" y="429"/>
                    </a:lnTo>
                    <a:lnTo>
                      <a:pt x="1903" y="744"/>
                    </a:lnTo>
                    <a:lnTo>
                      <a:pt x="1984" y="759"/>
                    </a:lnTo>
                    <a:lnTo>
                      <a:pt x="1984" y="761"/>
                    </a:lnTo>
                    <a:lnTo>
                      <a:pt x="2190" y="1189"/>
                    </a:lnTo>
                    <a:lnTo>
                      <a:pt x="1832" y="1224"/>
                    </a:lnTo>
                    <a:lnTo>
                      <a:pt x="1740" y="1234"/>
                    </a:lnTo>
                    <a:lnTo>
                      <a:pt x="1614" y="1616"/>
                    </a:lnTo>
                    <a:lnTo>
                      <a:pt x="1982" y="1573"/>
                    </a:lnTo>
                    <a:lnTo>
                      <a:pt x="1983" y="1578"/>
                    </a:lnTo>
                    <a:lnTo>
                      <a:pt x="274" y="1949"/>
                    </a:lnTo>
                    <a:close/>
                    <a:moveTo>
                      <a:pt x="152" y="1924"/>
                    </a:moveTo>
                    <a:lnTo>
                      <a:pt x="274" y="1944"/>
                    </a:lnTo>
                    <a:lnTo>
                      <a:pt x="1929" y="1585"/>
                    </a:lnTo>
                    <a:lnTo>
                      <a:pt x="1606" y="1622"/>
                    </a:lnTo>
                    <a:lnTo>
                      <a:pt x="1607" y="1617"/>
                    </a:lnTo>
                    <a:lnTo>
                      <a:pt x="1735" y="1234"/>
                    </a:lnTo>
                    <a:lnTo>
                      <a:pt x="1409" y="1268"/>
                    </a:lnTo>
                    <a:lnTo>
                      <a:pt x="953" y="1328"/>
                    </a:lnTo>
                    <a:lnTo>
                      <a:pt x="549" y="1479"/>
                    </a:lnTo>
                    <a:lnTo>
                      <a:pt x="83" y="1646"/>
                    </a:lnTo>
                    <a:lnTo>
                      <a:pt x="152" y="1924"/>
                    </a:lnTo>
                    <a:close/>
                    <a:moveTo>
                      <a:pt x="11" y="1574"/>
                    </a:moveTo>
                    <a:lnTo>
                      <a:pt x="30" y="1658"/>
                    </a:lnTo>
                    <a:lnTo>
                      <a:pt x="77" y="1642"/>
                    </a:lnTo>
                    <a:lnTo>
                      <a:pt x="7" y="1360"/>
                    </a:lnTo>
                    <a:lnTo>
                      <a:pt x="11" y="1574"/>
                    </a:lnTo>
                    <a:close/>
                    <a:moveTo>
                      <a:pt x="1902" y="750"/>
                    </a:moveTo>
                    <a:lnTo>
                      <a:pt x="1743" y="1228"/>
                    </a:lnTo>
                    <a:lnTo>
                      <a:pt x="1831" y="1219"/>
                    </a:lnTo>
                    <a:lnTo>
                      <a:pt x="2182" y="1184"/>
                    </a:lnTo>
                    <a:lnTo>
                      <a:pt x="1980" y="765"/>
                    </a:lnTo>
                    <a:lnTo>
                      <a:pt x="1902" y="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03" name="Freeform 93">
                <a:extLst>
                  <a:ext uri="{FF2B5EF4-FFF2-40B4-BE49-F238E27FC236}">
                    <a16:creationId xmlns:a16="http://schemas.microsoft.com/office/drawing/2014/main" id="{BA96785A-4880-447F-B1B5-17757E3CFD94}"/>
                  </a:ext>
                </a:extLst>
              </p:cNvPr>
              <p:cNvSpPr>
                <a:spLocks noEditPoints="1"/>
              </p:cNvSpPr>
              <p:nvPr/>
            </p:nvSpPr>
            <p:spPr bwMode="auto">
              <a:xfrm>
                <a:off x="7939088" y="5476876"/>
                <a:ext cx="2327275" cy="795338"/>
              </a:xfrm>
              <a:custGeom>
                <a:avLst/>
                <a:gdLst>
                  <a:gd name="T0" fmla="*/ 0 w 1466"/>
                  <a:gd name="T1" fmla="*/ 501 h 501"/>
                  <a:gd name="T2" fmla="*/ 38 w 1466"/>
                  <a:gd name="T3" fmla="*/ 204 h 501"/>
                  <a:gd name="T4" fmla="*/ 43 w 1466"/>
                  <a:gd name="T5" fmla="*/ 204 h 501"/>
                  <a:gd name="T6" fmla="*/ 6 w 1466"/>
                  <a:gd name="T7" fmla="*/ 492 h 501"/>
                  <a:gd name="T8" fmla="*/ 383 w 1466"/>
                  <a:gd name="T9" fmla="*/ 360 h 501"/>
                  <a:gd name="T10" fmla="*/ 926 w 1466"/>
                  <a:gd name="T11" fmla="*/ 177 h 501"/>
                  <a:gd name="T12" fmla="*/ 482 w 1466"/>
                  <a:gd name="T13" fmla="*/ 0 h 501"/>
                  <a:gd name="T14" fmla="*/ 740 w 1466"/>
                  <a:gd name="T15" fmla="*/ 14 h 501"/>
                  <a:gd name="T16" fmla="*/ 984 w 1466"/>
                  <a:gd name="T17" fmla="*/ 163 h 501"/>
                  <a:gd name="T18" fmla="*/ 942 w 1466"/>
                  <a:gd name="T19" fmla="*/ 177 h 501"/>
                  <a:gd name="T20" fmla="*/ 1346 w 1466"/>
                  <a:gd name="T21" fmla="*/ 339 h 501"/>
                  <a:gd name="T22" fmla="*/ 1466 w 1466"/>
                  <a:gd name="T23" fmla="*/ 374 h 501"/>
                  <a:gd name="T24" fmla="*/ 1464 w 1466"/>
                  <a:gd name="T25" fmla="*/ 379 h 501"/>
                  <a:gd name="T26" fmla="*/ 1345 w 1466"/>
                  <a:gd name="T27" fmla="*/ 344 h 501"/>
                  <a:gd name="T28" fmla="*/ 934 w 1466"/>
                  <a:gd name="T29" fmla="*/ 180 h 501"/>
                  <a:gd name="T30" fmla="*/ 385 w 1466"/>
                  <a:gd name="T31" fmla="*/ 366 h 501"/>
                  <a:gd name="T32" fmla="*/ 0 w 1466"/>
                  <a:gd name="T33" fmla="*/ 501 h 501"/>
                  <a:gd name="T34" fmla="*/ 515 w 1466"/>
                  <a:gd name="T35" fmla="*/ 7 h 501"/>
                  <a:gd name="T36" fmla="*/ 934 w 1466"/>
                  <a:gd name="T37" fmla="*/ 174 h 501"/>
                  <a:gd name="T38" fmla="*/ 971 w 1466"/>
                  <a:gd name="T39" fmla="*/ 162 h 501"/>
                  <a:gd name="T40" fmla="*/ 739 w 1466"/>
                  <a:gd name="T41" fmla="*/ 18 h 501"/>
                  <a:gd name="T42" fmla="*/ 515 w 1466"/>
                  <a:gd name="T43" fmla="*/ 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6" h="501">
                    <a:moveTo>
                      <a:pt x="0" y="501"/>
                    </a:moveTo>
                    <a:lnTo>
                      <a:pt x="38" y="204"/>
                    </a:lnTo>
                    <a:lnTo>
                      <a:pt x="43" y="204"/>
                    </a:lnTo>
                    <a:lnTo>
                      <a:pt x="6" y="492"/>
                    </a:lnTo>
                    <a:lnTo>
                      <a:pt x="383" y="360"/>
                    </a:lnTo>
                    <a:lnTo>
                      <a:pt x="926" y="177"/>
                    </a:lnTo>
                    <a:lnTo>
                      <a:pt x="482" y="0"/>
                    </a:lnTo>
                    <a:lnTo>
                      <a:pt x="740" y="14"/>
                    </a:lnTo>
                    <a:lnTo>
                      <a:pt x="984" y="163"/>
                    </a:lnTo>
                    <a:lnTo>
                      <a:pt x="942" y="177"/>
                    </a:lnTo>
                    <a:lnTo>
                      <a:pt x="1346" y="339"/>
                    </a:lnTo>
                    <a:lnTo>
                      <a:pt x="1466" y="374"/>
                    </a:lnTo>
                    <a:lnTo>
                      <a:pt x="1464" y="379"/>
                    </a:lnTo>
                    <a:lnTo>
                      <a:pt x="1345" y="344"/>
                    </a:lnTo>
                    <a:lnTo>
                      <a:pt x="934" y="180"/>
                    </a:lnTo>
                    <a:lnTo>
                      <a:pt x="385" y="366"/>
                    </a:lnTo>
                    <a:lnTo>
                      <a:pt x="0" y="501"/>
                    </a:lnTo>
                    <a:close/>
                    <a:moveTo>
                      <a:pt x="515" y="7"/>
                    </a:moveTo>
                    <a:lnTo>
                      <a:pt x="934" y="174"/>
                    </a:lnTo>
                    <a:lnTo>
                      <a:pt x="971" y="162"/>
                    </a:lnTo>
                    <a:lnTo>
                      <a:pt x="739" y="18"/>
                    </a:lnTo>
                    <a:lnTo>
                      <a:pt x="51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04" name="Freeform 94">
                <a:extLst>
                  <a:ext uri="{FF2B5EF4-FFF2-40B4-BE49-F238E27FC236}">
                    <a16:creationId xmlns:a16="http://schemas.microsoft.com/office/drawing/2014/main" id="{9F38083B-BF55-4652-9F2C-1DEEDCA67743}"/>
                  </a:ext>
                </a:extLst>
              </p:cNvPr>
              <p:cNvSpPr>
                <a:spLocks/>
              </p:cNvSpPr>
              <p:nvPr/>
            </p:nvSpPr>
            <p:spPr bwMode="auto">
              <a:xfrm>
                <a:off x="7608888" y="5516563"/>
                <a:ext cx="2435225" cy="1685925"/>
              </a:xfrm>
              <a:custGeom>
                <a:avLst/>
                <a:gdLst>
                  <a:gd name="T0" fmla="*/ 754 w 1534"/>
                  <a:gd name="T1" fmla="*/ 1062 h 1062"/>
                  <a:gd name="T2" fmla="*/ 741 w 1534"/>
                  <a:gd name="T3" fmla="*/ 1033 h 1062"/>
                  <a:gd name="T4" fmla="*/ 741 w 1534"/>
                  <a:gd name="T5" fmla="*/ 1032 h 1062"/>
                  <a:gd name="T6" fmla="*/ 891 w 1534"/>
                  <a:gd name="T7" fmla="*/ 622 h 1062"/>
                  <a:gd name="T8" fmla="*/ 521 w 1534"/>
                  <a:gd name="T9" fmla="*/ 9 h 1062"/>
                  <a:gd name="T10" fmla="*/ 334 w 1534"/>
                  <a:gd name="T11" fmla="*/ 182 h 1062"/>
                  <a:gd name="T12" fmla="*/ 247 w 1534"/>
                  <a:gd name="T13" fmla="*/ 182 h 1062"/>
                  <a:gd name="T14" fmla="*/ 125 w 1534"/>
                  <a:gd name="T15" fmla="*/ 150 h 1062"/>
                  <a:gd name="T16" fmla="*/ 8 w 1534"/>
                  <a:gd name="T17" fmla="*/ 228 h 1062"/>
                  <a:gd name="T18" fmla="*/ 414 w 1534"/>
                  <a:gd name="T19" fmla="*/ 711 h 1062"/>
                  <a:gd name="T20" fmla="*/ 410 w 1534"/>
                  <a:gd name="T21" fmla="*/ 715 h 1062"/>
                  <a:gd name="T22" fmla="*/ 0 w 1534"/>
                  <a:gd name="T23" fmla="*/ 227 h 1062"/>
                  <a:gd name="T24" fmla="*/ 125 w 1534"/>
                  <a:gd name="T25" fmla="*/ 144 h 1062"/>
                  <a:gd name="T26" fmla="*/ 248 w 1534"/>
                  <a:gd name="T27" fmla="*/ 176 h 1062"/>
                  <a:gd name="T28" fmla="*/ 332 w 1534"/>
                  <a:gd name="T29" fmla="*/ 176 h 1062"/>
                  <a:gd name="T30" fmla="*/ 522 w 1534"/>
                  <a:gd name="T31" fmla="*/ 0 h 1062"/>
                  <a:gd name="T32" fmla="*/ 897 w 1534"/>
                  <a:gd name="T33" fmla="*/ 621 h 1062"/>
                  <a:gd name="T34" fmla="*/ 897 w 1534"/>
                  <a:gd name="T35" fmla="*/ 622 h 1062"/>
                  <a:gd name="T36" fmla="*/ 746 w 1534"/>
                  <a:gd name="T37" fmla="*/ 1033 h 1062"/>
                  <a:gd name="T38" fmla="*/ 757 w 1534"/>
                  <a:gd name="T39" fmla="*/ 1052 h 1062"/>
                  <a:gd name="T40" fmla="*/ 1530 w 1534"/>
                  <a:gd name="T41" fmla="*/ 315 h 1062"/>
                  <a:gd name="T42" fmla="*/ 1534 w 1534"/>
                  <a:gd name="T43" fmla="*/ 318 h 1062"/>
                  <a:gd name="T44" fmla="*/ 754 w 1534"/>
                  <a:gd name="T45"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4" h="1062">
                    <a:moveTo>
                      <a:pt x="754" y="1062"/>
                    </a:moveTo>
                    <a:lnTo>
                      <a:pt x="741" y="1033"/>
                    </a:lnTo>
                    <a:lnTo>
                      <a:pt x="741" y="1032"/>
                    </a:lnTo>
                    <a:lnTo>
                      <a:pt x="891" y="622"/>
                    </a:lnTo>
                    <a:lnTo>
                      <a:pt x="521" y="9"/>
                    </a:lnTo>
                    <a:lnTo>
                      <a:pt x="334" y="182"/>
                    </a:lnTo>
                    <a:lnTo>
                      <a:pt x="247" y="182"/>
                    </a:lnTo>
                    <a:lnTo>
                      <a:pt x="125" y="150"/>
                    </a:lnTo>
                    <a:lnTo>
                      <a:pt x="8" y="228"/>
                    </a:lnTo>
                    <a:lnTo>
                      <a:pt x="414" y="711"/>
                    </a:lnTo>
                    <a:lnTo>
                      <a:pt x="410" y="715"/>
                    </a:lnTo>
                    <a:lnTo>
                      <a:pt x="0" y="227"/>
                    </a:lnTo>
                    <a:lnTo>
                      <a:pt x="125" y="144"/>
                    </a:lnTo>
                    <a:lnTo>
                      <a:pt x="248" y="176"/>
                    </a:lnTo>
                    <a:lnTo>
                      <a:pt x="332" y="176"/>
                    </a:lnTo>
                    <a:lnTo>
                      <a:pt x="522" y="0"/>
                    </a:lnTo>
                    <a:lnTo>
                      <a:pt x="897" y="621"/>
                    </a:lnTo>
                    <a:lnTo>
                      <a:pt x="897" y="622"/>
                    </a:lnTo>
                    <a:lnTo>
                      <a:pt x="746" y="1033"/>
                    </a:lnTo>
                    <a:lnTo>
                      <a:pt x="757" y="1052"/>
                    </a:lnTo>
                    <a:lnTo>
                      <a:pt x="1530" y="315"/>
                    </a:lnTo>
                    <a:lnTo>
                      <a:pt x="1534" y="318"/>
                    </a:lnTo>
                    <a:lnTo>
                      <a:pt x="754"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05" name="Freeform 95">
                <a:extLst>
                  <a:ext uri="{FF2B5EF4-FFF2-40B4-BE49-F238E27FC236}">
                    <a16:creationId xmlns:a16="http://schemas.microsoft.com/office/drawing/2014/main" id="{11537DEB-6D85-4E24-AB1E-599D3716F563}"/>
                  </a:ext>
                </a:extLst>
              </p:cNvPr>
              <p:cNvSpPr>
                <a:spLocks noEditPoints="1"/>
              </p:cNvSpPr>
              <p:nvPr/>
            </p:nvSpPr>
            <p:spPr bwMode="auto">
              <a:xfrm>
                <a:off x="7313613" y="5800726"/>
                <a:ext cx="1250950" cy="3683000"/>
              </a:xfrm>
              <a:custGeom>
                <a:avLst/>
                <a:gdLst>
                  <a:gd name="T0" fmla="*/ 788 w 788"/>
                  <a:gd name="T1" fmla="*/ 2320 h 2320"/>
                  <a:gd name="T2" fmla="*/ 395 w 788"/>
                  <a:gd name="T3" fmla="*/ 2154 h 2320"/>
                  <a:gd name="T4" fmla="*/ 613 w 788"/>
                  <a:gd name="T5" fmla="*/ 2320 h 2320"/>
                  <a:gd name="T6" fmla="*/ 470 w 788"/>
                  <a:gd name="T7" fmla="*/ 2303 h 2320"/>
                  <a:gd name="T8" fmla="*/ 227 w 788"/>
                  <a:gd name="T9" fmla="*/ 2164 h 2320"/>
                  <a:gd name="T10" fmla="*/ 133 w 788"/>
                  <a:gd name="T11" fmla="*/ 2093 h 2320"/>
                  <a:gd name="T12" fmla="*/ 133 w 788"/>
                  <a:gd name="T13" fmla="*/ 2092 h 2320"/>
                  <a:gd name="T14" fmla="*/ 193 w 788"/>
                  <a:gd name="T15" fmla="*/ 1677 h 2320"/>
                  <a:gd name="T16" fmla="*/ 0 w 788"/>
                  <a:gd name="T17" fmla="*/ 1536 h 2320"/>
                  <a:gd name="T18" fmla="*/ 220 w 788"/>
                  <a:gd name="T19" fmla="*/ 1483 h 2320"/>
                  <a:gd name="T20" fmla="*/ 432 w 788"/>
                  <a:gd name="T21" fmla="*/ 0 h 2320"/>
                  <a:gd name="T22" fmla="*/ 437 w 788"/>
                  <a:gd name="T23" fmla="*/ 0 h 2320"/>
                  <a:gd name="T24" fmla="*/ 225 w 788"/>
                  <a:gd name="T25" fmla="*/ 1481 h 2320"/>
                  <a:gd name="T26" fmla="*/ 350 w 788"/>
                  <a:gd name="T27" fmla="*/ 1450 h 2320"/>
                  <a:gd name="T28" fmla="*/ 352 w 788"/>
                  <a:gd name="T29" fmla="*/ 1455 h 2320"/>
                  <a:gd name="T30" fmla="*/ 225 w 788"/>
                  <a:gd name="T31" fmla="*/ 1487 h 2320"/>
                  <a:gd name="T32" fmla="*/ 198 w 788"/>
                  <a:gd name="T33" fmla="*/ 1674 h 2320"/>
                  <a:gd name="T34" fmla="*/ 726 w 788"/>
                  <a:gd name="T35" fmla="*/ 2058 h 2320"/>
                  <a:gd name="T36" fmla="*/ 727 w 788"/>
                  <a:gd name="T37" fmla="*/ 2059 h 2320"/>
                  <a:gd name="T38" fmla="*/ 788 w 788"/>
                  <a:gd name="T39" fmla="*/ 2320 h 2320"/>
                  <a:gd name="T40" fmla="*/ 472 w 788"/>
                  <a:gd name="T41" fmla="*/ 2297 h 2320"/>
                  <a:gd name="T42" fmla="*/ 593 w 788"/>
                  <a:gd name="T43" fmla="*/ 2312 h 2320"/>
                  <a:gd name="T44" fmla="*/ 357 w 788"/>
                  <a:gd name="T45" fmla="*/ 2133 h 2320"/>
                  <a:gd name="T46" fmla="*/ 780 w 788"/>
                  <a:gd name="T47" fmla="*/ 2311 h 2320"/>
                  <a:gd name="T48" fmla="*/ 722 w 788"/>
                  <a:gd name="T49" fmla="*/ 2062 h 2320"/>
                  <a:gd name="T50" fmla="*/ 197 w 788"/>
                  <a:gd name="T51" fmla="*/ 1680 h 2320"/>
                  <a:gd name="T52" fmla="*/ 139 w 788"/>
                  <a:gd name="T53" fmla="*/ 2091 h 2320"/>
                  <a:gd name="T54" fmla="*/ 229 w 788"/>
                  <a:gd name="T55" fmla="*/ 2160 h 2320"/>
                  <a:gd name="T56" fmla="*/ 472 w 788"/>
                  <a:gd name="T57" fmla="*/ 2297 h 2320"/>
                  <a:gd name="T58" fmla="*/ 12 w 788"/>
                  <a:gd name="T59" fmla="*/ 1538 h 2320"/>
                  <a:gd name="T60" fmla="*/ 193 w 788"/>
                  <a:gd name="T61" fmla="*/ 1670 h 2320"/>
                  <a:gd name="T62" fmla="*/ 219 w 788"/>
                  <a:gd name="T63" fmla="*/ 1488 h 2320"/>
                  <a:gd name="T64" fmla="*/ 12 w 788"/>
                  <a:gd name="T65" fmla="*/ 1538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2320">
                    <a:moveTo>
                      <a:pt x="788" y="2320"/>
                    </a:moveTo>
                    <a:lnTo>
                      <a:pt x="395" y="2154"/>
                    </a:lnTo>
                    <a:lnTo>
                      <a:pt x="613" y="2320"/>
                    </a:lnTo>
                    <a:lnTo>
                      <a:pt x="470" y="2303"/>
                    </a:lnTo>
                    <a:lnTo>
                      <a:pt x="227" y="2164"/>
                    </a:lnTo>
                    <a:lnTo>
                      <a:pt x="133" y="2093"/>
                    </a:lnTo>
                    <a:lnTo>
                      <a:pt x="133" y="2092"/>
                    </a:lnTo>
                    <a:lnTo>
                      <a:pt x="193" y="1677"/>
                    </a:lnTo>
                    <a:lnTo>
                      <a:pt x="0" y="1536"/>
                    </a:lnTo>
                    <a:lnTo>
                      <a:pt x="220" y="1483"/>
                    </a:lnTo>
                    <a:lnTo>
                      <a:pt x="432" y="0"/>
                    </a:lnTo>
                    <a:lnTo>
                      <a:pt x="437" y="0"/>
                    </a:lnTo>
                    <a:lnTo>
                      <a:pt x="225" y="1481"/>
                    </a:lnTo>
                    <a:lnTo>
                      <a:pt x="350" y="1450"/>
                    </a:lnTo>
                    <a:lnTo>
                      <a:pt x="352" y="1455"/>
                    </a:lnTo>
                    <a:lnTo>
                      <a:pt x="225" y="1487"/>
                    </a:lnTo>
                    <a:lnTo>
                      <a:pt x="198" y="1674"/>
                    </a:lnTo>
                    <a:lnTo>
                      <a:pt x="726" y="2058"/>
                    </a:lnTo>
                    <a:lnTo>
                      <a:pt x="727" y="2059"/>
                    </a:lnTo>
                    <a:lnTo>
                      <a:pt x="788" y="2320"/>
                    </a:lnTo>
                    <a:close/>
                    <a:moveTo>
                      <a:pt x="472" y="2297"/>
                    </a:moveTo>
                    <a:lnTo>
                      <a:pt x="593" y="2312"/>
                    </a:lnTo>
                    <a:lnTo>
                      <a:pt x="357" y="2133"/>
                    </a:lnTo>
                    <a:lnTo>
                      <a:pt x="780" y="2311"/>
                    </a:lnTo>
                    <a:lnTo>
                      <a:pt x="722" y="2062"/>
                    </a:lnTo>
                    <a:lnTo>
                      <a:pt x="197" y="1680"/>
                    </a:lnTo>
                    <a:lnTo>
                      <a:pt x="139" y="2091"/>
                    </a:lnTo>
                    <a:lnTo>
                      <a:pt x="229" y="2160"/>
                    </a:lnTo>
                    <a:lnTo>
                      <a:pt x="472" y="2297"/>
                    </a:lnTo>
                    <a:close/>
                    <a:moveTo>
                      <a:pt x="12" y="1538"/>
                    </a:moveTo>
                    <a:lnTo>
                      <a:pt x="193" y="1670"/>
                    </a:lnTo>
                    <a:lnTo>
                      <a:pt x="219" y="1488"/>
                    </a:lnTo>
                    <a:lnTo>
                      <a:pt x="12" y="1538"/>
                    </a:lnTo>
                    <a:close/>
                  </a:path>
                </a:pathLst>
              </a:custGeom>
              <a:grpFill/>
              <a:ln>
                <a:noFill/>
              </a:ln>
              <a:effectLst>
                <a:glow>
                  <a:srgbClr val="FBAB18"/>
                </a:glo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06" name="Freeform 96">
                <a:extLst>
                  <a:ext uri="{FF2B5EF4-FFF2-40B4-BE49-F238E27FC236}">
                    <a16:creationId xmlns:a16="http://schemas.microsoft.com/office/drawing/2014/main" id="{F25BA9DB-D43D-490E-B5CB-AE3854179F3D}"/>
                  </a:ext>
                </a:extLst>
              </p:cNvPr>
              <p:cNvSpPr>
                <a:spLocks/>
              </p:cNvSpPr>
              <p:nvPr/>
            </p:nvSpPr>
            <p:spPr bwMode="auto">
              <a:xfrm>
                <a:off x="7354888" y="8778876"/>
                <a:ext cx="1806575" cy="812799"/>
              </a:xfrm>
              <a:custGeom>
                <a:avLst/>
                <a:gdLst>
                  <a:gd name="T0" fmla="*/ 818 w 1138"/>
                  <a:gd name="T1" fmla="*/ 512 h 512"/>
                  <a:gd name="T2" fmla="*/ 818 w 1138"/>
                  <a:gd name="T3" fmla="*/ 512 h 512"/>
                  <a:gd name="T4" fmla="*/ 576 w 1138"/>
                  <a:gd name="T5" fmla="*/ 443 h 512"/>
                  <a:gd name="T6" fmla="*/ 578 w 1138"/>
                  <a:gd name="T7" fmla="*/ 438 h 512"/>
                  <a:gd name="T8" fmla="*/ 819 w 1138"/>
                  <a:gd name="T9" fmla="*/ 507 h 512"/>
                  <a:gd name="T10" fmla="*/ 1133 w 1138"/>
                  <a:gd name="T11" fmla="*/ 484 h 512"/>
                  <a:gd name="T12" fmla="*/ 1065 w 1138"/>
                  <a:gd name="T13" fmla="*/ 31 h 512"/>
                  <a:gd name="T14" fmla="*/ 0 w 1138"/>
                  <a:gd name="T15" fmla="*/ 5 h 512"/>
                  <a:gd name="T16" fmla="*/ 0 w 1138"/>
                  <a:gd name="T17" fmla="*/ 0 h 512"/>
                  <a:gd name="T18" fmla="*/ 1069 w 1138"/>
                  <a:gd name="T19" fmla="*/ 25 h 512"/>
                  <a:gd name="T20" fmla="*/ 1070 w 1138"/>
                  <a:gd name="T21" fmla="*/ 28 h 512"/>
                  <a:gd name="T22" fmla="*/ 1138 w 1138"/>
                  <a:gd name="T23" fmla="*/ 489 h 512"/>
                  <a:gd name="T24" fmla="*/ 818 w 1138"/>
                  <a:gd name="T2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8" h="512">
                    <a:moveTo>
                      <a:pt x="818" y="512"/>
                    </a:moveTo>
                    <a:lnTo>
                      <a:pt x="818" y="512"/>
                    </a:lnTo>
                    <a:lnTo>
                      <a:pt x="576" y="443"/>
                    </a:lnTo>
                    <a:lnTo>
                      <a:pt x="578" y="438"/>
                    </a:lnTo>
                    <a:lnTo>
                      <a:pt x="819" y="507"/>
                    </a:lnTo>
                    <a:lnTo>
                      <a:pt x="1133" y="484"/>
                    </a:lnTo>
                    <a:lnTo>
                      <a:pt x="1065" y="31"/>
                    </a:lnTo>
                    <a:lnTo>
                      <a:pt x="0" y="5"/>
                    </a:lnTo>
                    <a:lnTo>
                      <a:pt x="0" y="0"/>
                    </a:lnTo>
                    <a:lnTo>
                      <a:pt x="1069" y="25"/>
                    </a:lnTo>
                    <a:lnTo>
                      <a:pt x="1070" y="28"/>
                    </a:lnTo>
                    <a:lnTo>
                      <a:pt x="1138" y="489"/>
                    </a:lnTo>
                    <a:lnTo>
                      <a:pt x="818" y="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07" name="Freeform 97">
                <a:extLst>
                  <a:ext uri="{FF2B5EF4-FFF2-40B4-BE49-F238E27FC236}">
                    <a16:creationId xmlns:a16="http://schemas.microsoft.com/office/drawing/2014/main" id="{A259F8ED-A01D-497B-BC4F-7D0BE5CA666F}"/>
                  </a:ext>
                </a:extLst>
              </p:cNvPr>
              <p:cNvSpPr>
                <a:spLocks/>
              </p:cNvSpPr>
              <p:nvPr/>
            </p:nvSpPr>
            <p:spPr bwMode="auto">
              <a:xfrm>
                <a:off x="9155113" y="8208963"/>
                <a:ext cx="1449388" cy="1346200"/>
              </a:xfrm>
              <a:custGeom>
                <a:avLst/>
                <a:gdLst>
                  <a:gd name="T0" fmla="*/ 3 w 913"/>
                  <a:gd name="T1" fmla="*/ 848 h 848"/>
                  <a:gd name="T2" fmla="*/ 0 w 913"/>
                  <a:gd name="T3" fmla="*/ 844 h 848"/>
                  <a:gd name="T4" fmla="*/ 894 w 913"/>
                  <a:gd name="T5" fmla="*/ 10 h 848"/>
                  <a:gd name="T6" fmla="*/ 628 w 913"/>
                  <a:gd name="T7" fmla="*/ 76 h 848"/>
                  <a:gd name="T8" fmla="*/ 627 w 913"/>
                  <a:gd name="T9" fmla="*/ 72 h 848"/>
                  <a:gd name="T10" fmla="*/ 913 w 913"/>
                  <a:gd name="T11" fmla="*/ 0 h 848"/>
                  <a:gd name="T12" fmla="*/ 3 w 913"/>
                  <a:gd name="T13" fmla="*/ 848 h 848"/>
                </a:gdLst>
                <a:ahLst/>
                <a:cxnLst>
                  <a:cxn ang="0">
                    <a:pos x="T0" y="T1"/>
                  </a:cxn>
                  <a:cxn ang="0">
                    <a:pos x="T2" y="T3"/>
                  </a:cxn>
                  <a:cxn ang="0">
                    <a:pos x="T4" y="T5"/>
                  </a:cxn>
                  <a:cxn ang="0">
                    <a:pos x="T6" y="T7"/>
                  </a:cxn>
                  <a:cxn ang="0">
                    <a:pos x="T8" y="T9"/>
                  </a:cxn>
                  <a:cxn ang="0">
                    <a:pos x="T10" y="T11"/>
                  </a:cxn>
                  <a:cxn ang="0">
                    <a:pos x="T12" y="T13"/>
                  </a:cxn>
                </a:cxnLst>
                <a:rect l="0" t="0" r="r" b="b"/>
                <a:pathLst>
                  <a:path w="913" h="848">
                    <a:moveTo>
                      <a:pt x="3" y="848"/>
                    </a:moveTo>
                    <a:lnTo>
                      <a:pt x="0" y="844"/>
                    </a:lnTo>
                    <a:lnTo>
                      <a:pt x="894" y="10"/>
                    </a:lnTo>
                    <a:lnTo>
                      <a:pt x="628" y="76"/>
                    </a:lnTo>
                    <a:lnTo>
                      <a:pt x="627" y="72"/>
                    </a:lnTo>
                    <a:lnTo>
                      <a:pt x="913" y="0"/>
                    </a:lnTo>
                    <a:lnTo>
                      <a:pt x="3" y="8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08" name="Freeform 98">
                <a:extLst>
                  <a:ext uri="{FF2B5EF4-FFF2-40B4-BE49-F238E27FC236}">
                    <a16:creationId xmlns:a16="http://schemas.microsoft.com/office/drawing/2014/main" id="{C9CD4CA0-D1FC-4FA1-BC48-5EA4E8CAE69F}"/>
                  </a:ext>
                </a:extLst>
              </p:cNvPr>
              <p:cNvSpPr>
                <a:spLocks/>
              </p:cNvSpPr>
              <p:nvPr/>
            </p:nvSpPr>
            <p:spPr bwMode="auto">
              <a:xfrm>
                <a:off x="9153526" y="6502401"/>
                <a:ext cx="555625" cy="3049588"/>
              </a:xfrm>
              <a:custGeom>
                <a:avLst/>
                <a:gdLst>
                  <a:gd name="T0" fmla="*/ 5 w 350"/>
                  <a:gd name="T1" fmla="*/ 1921 h 1921"/>
                  <a:gd name="T2" fmla="*/ 0 w 350"/>
                  <a:gd name="T3" fmla="*/ 1921 h 1921"/>
                  <a:gd name="T4" fmla="*/ 344 w 350"/>
                  <a:gd name="T5" fmla="*/ 0 h 1921"/>
                  <a:gd name="T6" fmla="*/ 350 w 350"/>
                  <a:gd name="T7" fmla="*/ 1 h 1921"/>
                  <a:gd name="T8" fmla="*/ 5 w 350"/>
                  <a:gd name="T9" fmla="*/ 1921 h 1921"/>
                </a:gdLst>
                <a:ahLst/>
                <a:cxnLst>
                  <a:cxn ang="0">
                    <a:pos x="T0" y="T1"/>
                  </a:cxn>
                  <a:cxn ang="0">
                    <a:pos x="T2" y="T3"/>
                  </a:cxn>
                  <a:cxn ang="0">
                    <a:pos x="T4" y="T5"/>
                  </a:cxn>
                  <a:cxn ang="0">
                    <a:pos x="T6" y="T7"/>
                  </a:cxn>
                  <a:cxn ang="0">
                    <a:pos x="T8" y="T9"/>
                  </a:cxn>
                </a:cxnLst>
                <a:rect l="0" t="0" r="r" b="b"/>
                <a:pathLst>
                  <a:path w="350" h="1921">
                    <a:moveTo>
                      <a:pt x="5" y="1921"/>
                    </a:moveTo>
                    <a:lnTo>
                      <a:pt x="0" y="1921"/>
                    </a:lnTo>
                    <a:lnTo>
                      <a:pt x="344" y="0"/>
                    </a:lnTo>
                    <a:lnTo>
                      <a:pt x="350" y="1"/>
                    </a:lnTo>
                    <a:lnTo>
                      <a:pt x="5" y="19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09" name="Freeform 99">
                <a:extLst>
                  <a:ext uri="{FF2B5EF4-FFF2-40B4-BE49-F238E27FC236}">
                    <a16:creationId xmlns:a16="http://schemas.microsoft.com/office/drawing/2014/main" id="{18238A1F-91D5-47CB-985B-6210B5BFB45A}"/>
                  </a:ext>
                </a:extLst>
              </p:cNvPr>
              <p:cNvSpPr>
                <a:spLocks/>
              </p:cNvSpPr>
              <p:nvPr/>
            </p:nvSpPr>
            <p:spPr bwMode="auto">
              <a:xfrm>
                <a:off x="10217151" y="6472238"/>
                <a:ext cx="563563" cy="1211263"/>
              </a:xfrm>
              <a:custGeom>
                <a:avLst/>
                <a:gdLst>
                  <a:gd name="T0" fmla="*/ 164 w 355"/>
                  <a:gd name="T1" fmla="*/ 763 h 763"/>
                  <a:gd name="T2" fmla="*/ 162 w 355"/>
                  <a:gd name="T3" fmla="*/ 758 h 763"/>
                  <a:gd name="T4" fmla="*/ 348 w 355"/>
                  <a:gd name="T5" fmla="*/ 718 h 763"/>
                  <a:gd name="T6" fmla="*/ 236 w 355"/>
                  <a:gd name="T7" fmla="*/ 351 h 763"/>
                  <a:gd name="T8" fmla="*/ 0 w 355"/>
                  <a:gd name="T9" fmla="*/ 3 h 763"/>
                  <a:gd name="T10" fmla="*/ 4 w 355"/>
                  <a:gd name="T11" fmla="*/ 0 h 763"/>
                  <a:gd name="T12" fmla="*/ 240 w 355"/>
                  <a:gd name="T13" fmla="*/ 348 h 763"/>
                  <a:gd name="T14" fmla="*/ 241 w 355"/>
                  <a:gd name="T15" fmla="*/ 350 h 763"/>
                  <a:gd name="T16" fmla="*/ 355 w 355"/>
                  <a:gd name="T17" fmla="*/ 722 h 763"/>
                  <a:gd name="T18" fmla="*/ 164 w 355"/>
                  <a:gd name="T1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763">
                    <a:moveTo>
                      <a:pt x="164" y="763"/>
                    </a:moveTo>
                    <a:lnTo>
                      <a:pt x="162" y="758"/>
                    </a:lnTo>
                    <a:lnTo>
                      <a:pt x="348" y="718"/>
                    </a:lnTo>
                    <a:lnTo>
                      <a:pt x="236" y="351"/>
                    </a:lnTo>
                    <a:lnTo>
                      <a:pt x="0" y="3"/>
                    </a:lnTo>
                    <a:lnTo>
                      <a:pt x="4" y="0"/>
                    </a:lnTo>
                    <a:lnTo>
                      <a:pt x="240" y="348"/>
                    </a:lnTo>
                    <a:lnTo>
                      <a:pt x="241" y="350"/>
                    </a:lnTo>
                    <a:lnTo>
                      <a:pt x="355" y="722"/>
                    </a:lnTo>
                    <a:lnTo>
                      <a:pt x="164" y="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10" name="Oval 100">
                <a:extLst>
                  <a:ext uri="{FF2B5EF4-FFF2-40B4-BE49-F238E27FC236}">
                    <a16:creationId xmlns:a16="http://schemas.microsoft.com/office/drawing/2014/main" id="{0C4E6589-80BC-4A05-AE0F-0BAA9BA4D631}"/>
                  </a:ext>
                </a:extLst>
              </p:cNvPr>
              <p:cNvSpPr>
                <a:spLocks noChangeArrowheads="1"/>
              </p:cNvSpPr>
              <p:nvPr/>
            </p:nvSpPr>
            <p:spPr bwMode="auto">
              <a:xfrm>
                <a:off x="10218738" y="8782051"/>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1" name="Oval 101">
                <a:extLst>
                  <a:ext uri="{FF2B5EF4-FFF2-40B4-BE49-F238E27FC236}">
                    <a16:creationId xmlns:a16="http://schemas.microsoft.com/office/drawing/2014/main" id="{A0125B11-BEAA-4FA0-9947-58A36928997D}"/>
                  </a:ext>
                </a:extLst>
              </p:cNvPr>
              <p:cNvSpPr>
                <a:spLocks noChangeArrowheads="1"/>
              </p:cNvSpPr>
              <p:nvPr/>
            </p:nvSpPr>
            <p:spPr bwMode="auto">
              <a:xfrm>
                <a:off x="7493001" y="6035676"/>
                <a:ext cx="74613"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2" name="Oval 102">
                <a:extLst>
                  <a:ext uri="{FF2B5EF4-FFF2-40B4-BE49-F238E27FC236}">
                    <a16:creationId xmlns:a16="http://schemas.microsoft.com/office/drawing/2014/main" id="{9FBE33F2-E608-4AC3-8003-53A4DBFDB1A1}"/>
                  </a:ext>
                </a:extLst>
              </p:cNvPr>
              <p:cNvSpPr>
                <a:spLocks noChangeArrowheads="1"/>
              </p:cNvSpPr>
              <p:nvPr/>
            </p:nvSpPr>
            <p:spPr bwMode="auto">
              <a:xfrm>
                <a:off x="7534276" y="6116638"/>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3" name="Freeform 103">
                <a:extLst>
                  <a:ext uri="{FF2B5EF4-FFF2-40B4-BE49-F238E27FC236}">
                    <a16:creationId xmlns:a16="http://schemas.microsoft.com/office/drawing/2014/main" id="{ED96515C-F09C-4500-AFDE-226A4905309E}"/>
                  </a:ext>
                </a:extLst>
              </p:cNvPr>
              <p:cNvSpPr>
                <a:spLocks/>
              </p:cNvSpPr>
              <p:nvPr/>
            </p:nvSpPr>
            <p:spPr bwMode="auto">
              <a:xfrm>
                <a:off x="9559926" y="8361363"/>
                <a:ext cx="681038" cy="441325"/>
              </a:xfrm>
              <a:custGeom>
                <a:avLst/>
                <a:gdLst>
                  <a:gd name="T0" fmla="*/ 425 w 429"/>
                  <a:gd name="T1" fmla="*/ 278 h 278"/>
                  <a:gd name="T2" fmla="*/ 197 w 429"/>
                  <a:gd name="T3" fmla="*/ 16 h 278"/>
                  <a:gd name="T4" fmla="*/ 0 w 429"/>
                  <a:gd name="T5" fmla="*/ 6 h 278"/>
                  <a:gd name="T6" fmla="*/ 0 w 429"/>
                  <a:gd name="T7" fmla="*/ 0 h 278"/>
                  <a:gd name="T8" fmla="*/ 199 w 429"/>
                  <a:gd name="T9" fmla="*/ 11 h 278"/>
                  <a:gd name="T10" fmla="*/ 429 w 429"/>
                  <a:gd name="T11" fmla="*/ 274 h 278"/>
                  <a:gd name="T12" fmla="*/ 425 w 429"/>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429" h="278">
                    <a:moveTo>
                      <a:pt x="425" y="278"/>
                    </a:moveTo>
                    <a:lnTo>
                      <a:pt x="197" y="16"/>
                    </a:lnTo>
                    <a:lnTo>
                      <a:pt x="0" y="6"/>
                    </a:lnTo>
                    <a:lnTo>
                      <a:pt x="0" y="0"/>
                    </a:lnTo>
                    <a:lnTo>
                      <a:pt x="199" y="11"/>
                    </a:lnTo>
                    <a:lnTo>
                      <a:pt x="429" y="274"/>
                    </a:lnTo>
                    <a:lnTo>
                      <a:pt x="425"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4" name="Freeform 104">
                <a:extLst>
                  <a:ext uri="{FF2B5EF4-FFF2-40B4-BE49-F238E27FC236}">
                    <a16:creationId xmlns:a16="http://schemas.microsoft.com/office/drawing/2014/main" id="{7A3BF3D5-B8E3-4608-AEBC-E26B1F133782}"/>
                  </a:ext>
                </a:extLst>
              </p:cNvPr>
              <p:cNvSpPr>
                <a:spLocks/>
              </p:cNvSpPr>
              <p:nvPr/>
            </p:nvSpPr>
            <p:spPr bwMode="auto">
              <a:xfrm>
                <a:off x="6786563" y="7118351"/>
                <a:ext cx="225425" cy="1262063"/>
              </a:xfrm>
              <a:custGeom>
                <a:avLst/>
                <a:gdLst>
                  <a:gd name="T0" fmla="*/ 93 w 142"/>
                  <a:gd name="T1" fmla="*/ 795 h 795"/>
                  <a:gd name="T2" fmla="*/ 16 w 142"/>
                  <a:gd name="T3" fmla="*/ 514 h 795"/>
                  <a:gd name="T4" fmla="*/ 0 w 142"/>
                  <a:gd name="T5" fmla="*/ 436 h 795"/>
                  <a:gd name="T6" fmla="*/ 0 w 142"/>
                  <a:gd name="T7" fmla="*/ 436 h 795"/>
                  <a:gd name="T8" fmla="*/ 38 w 142"/>
                  <a:gd name="T9" fmla="*/ 0 h 795"/>
                  <a:gd name="T10" fmla="*/ 43 w 142"/>
                  <a:gd name="T11" fmla="*/ 0 h 795"/>
                  <a:gd name="T12" fmla="*/ 5 w 142"/>
                  <a:gd name="T13" fmla="*/ 436 h 795"/>
                  <a:gd name="T14" fmla="*/ 22 w 142"/>
                  <a:gd name="T15" fmla="*/ 512 h 795"/>
                  <a:gd name="T16" fmla="*/ 92 w 142"/>
                  <a:gd name="T17" fmla="*/ 771 h 795"/>
                  <a:gd name="T18" fmla="*/ 137 w 142"/>
                  <a:gd name="T19" fmla="*/ 503 h 795"/>
                  <a:gd name="T20" fmla="*/ 121 w 142"/>
                  <a:gd name="T21" fmla="*/ 355 h 795"/>
                  <a:gd name="T22" fmla="*/ 62 w 142"/>
                  <a:gd name="T23" fmla="*/ 196 h 795"/>
                  <a:gd name="T24" fmla="*/ 68 w 142"/>
                  <a:gd name="T25" fmla="*/ 194 h 795"/>
                  <a:gd name="T26" fmla="*/ 126 w 142"/>
                  <a:gd name="T27" fmla="*/ 353 h 795"/>
                  <a:gd name="T28" fmla="*/ 142 w 142"/>
                  <a:gd name="T29" fmla="*/ 503 h 795"/>
                  <a:gd name="T30" fmla="*/ 142 w 142"/>
                  <a:gd name="T31" fmla="*/ 504 h 795"/>
                  <a:gd name="T32" fmla="*/ 93 w 142"/>
                  <a:gd name="T33"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795">
                    <a:moveTo>
                      <a:pt x="93" y="795"/>
                    </a:moveTo>
                    <a:lnTo>
                      <a:pt x="16" y="514"/>
                    </a:lnTo>
                    <a:lnTo>
                      <a:pt x="0" y="436"/>
                    </a:lnTo>
                    <a:lnTo>
                      <a:pt x="0" y="436"/>
                    </a:lnTo>
                    <a:lnTo>
                      <a:pt x="38" y="0"/>
                    </a:lnTo>
                    <a:lnTo>
                      <a:pt x="43" y="0"/>
                    </a:lnTo>
                    <a:lnTo>
                      <a:pt x="5" y="436"/>
                    </a:lnTo>
                    <a:lnTo>
                      <a:pt x="22" y="512"/>
                    </a:lnTo>
                    <a:lnTo>
                      <a:pt x="92" y="771"/>
                    </a:lnTo>
                    <a:lnTo>
                      <a:pt x="137" y="503"/>
                    </a:lnTo>
                    <a:lnTo>
                      <a:pt x="121" y="355"/>
                    </a:lnTo>
                    <a:lnTo>
                      <a:pt x="62" y="196"/>
                    </a:lnTo>
                    <a:lnTo>
                      <a:pt x="68" y="194"/>
                    </a:lnTo>
                    <a:lnTo>
                      <a:pt x="126" y="353"/>
                    </a:lnTo>
                    <a:lnTo>
                      <a:pt x="142" y="503"/>
                    </a:lnTo>
                    <a:lnTo>
                      <a:pt x="142" y="504"/>
                    </a:lnTo>
                    <a:lnTo>
                      <a:pt x="93"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5" name="Freeform 105">
                <a:extLst>
                  <a:ext uri="{FF2B5EF4-FFF2-40B4-BE49-F238E27FC236}">
                    <a16:creationId xmlns:a16="http://schemas.microsoft.com/office/drawing/2014/main" id="{3856157D-6D35-438E-B3E2-5CEE9C8439A5}"/>
                  </a:ext>
                </a:extLst>
              </p:cNvPr>
              <p:cNvSpPr>
                <a:spLocks noEditPoints="1"/>
              </p:cNvSpPr>
              <p:nvPr/>
            </p:nvSpPr>
            <p:spPr bwMode="auto">
              <a:xfrm>
                <a:off x="6811963" y="7408863"/>
                <a:ext cx="200025" cy="971550"/>
              </a:xfrm>
              <a:custGeom>
                <a:avLst/>
                <a:gdLst>
                  <a:gd name="T0" fmla="*/ 73 w 126"/>
                  <a:gd name="T1" fmla="*/ 612 h 612"/>
                  <a:gd name="T2" fmla="*/ 0 w 126"/>
                  <a:gd name="T3" fmla="*/ 310 h 612"/>
                  <a:gd name="T4" fmla="*/ 0 w 126"/>
                  <a:gd name="T5" fmla="*/ 309 h 612"/>
                  <a:gd name="T6" fmla="*/ 48 w 126"/>
                  <a:gd name="T7" fmla="*/ 0 h 612"/>
                  <a:gd name="T8" fmla="*/ 110 w 126"/>
                  <a:gd name="T9" fmla="*/ 170 h 612"/>
                  <a:gd name="T10" fmla="*/ 126 w 126"/>
                  <a:gd name="T11" fmla="*/ 325 h 612"/>
                  <a:gd name="T12" fmla="*/ 73 w 126"/>
                  <a:gd name="T13" fmla="*/ 612 h 612"/>
                  <a:gd name="T14" fmla="*/ 6 w 126"/>
                  <a:gd name="T15" fmla="*/ 309 h 612"/>
                  <a:gd name="T16" fmla="*/ 73 w 126"/>
                  <a:gd name="T17" fmla="*/ 587 h 612"/>
                  <a:gd name="T18" fmla="*/ 121 w 126"/>
                  <a:gd name="T19" fmla="*/ 325 h 612"/>
                  <a:gd name="T20" fmla="*/ 105 w 126"/>
                  <a:gd name="T21" fmla="*/ 172 h 612"/>
                  <a:gd name="T22" fmla="*/ 50 w 126"/>
                  <a:gd name="T23" fmla="*/ 22 h 612"/>
                  <a:gd name="T24" fmla="*/ 6 w 126"/>
                  <a:gd name="T25" fmla="*/ 30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612">
                    <a:moveTo>
                      <a:pt x="73" y="612"/>
                    </a:moveTo>
                    <a:lnTo>
                      <a:pt x="0" y="310"/>
                    </a:lnTo>
                    <a:lnTo>
                      <a:pt x="0" y="309"/>
                    </a:lnTo>
                    <a:lnTo>
                      <a:pt x="48" y="0"/>
                    </a:lnTo>
                    <a:lnTo>
                      <a:pt x="110" y="170"/>
                    </a:lnTo>
                    <a:lnTo>
                      <a:pt x="126" y="325"/>
                    </a:lnTo>
                    <a:lnTo>
                      <a:pt x="73" y="612"/>
                    </a:lnTo>
                    <a:close/>
                    <a:moveTo>
                      <a:pt x="6" y="309"/>
                    </a:moveTo>
                    <a:lnTo>
                      <a:pt x="73" y="587"/>
                    </a:lnTo>
                    <a:lnTo>
                      <a:pt x="121" y="325"/>
                    </a:lnTo>
                    <a:lnTo>
                      <a:pt x="105" y="172"/>
                    </a:lnTo>
                    <a:lnTo>
                      <a:pt x="50" y="22"/>
                    </a:lnTo>
                    <a:lnTo>
                      <a:pt x="6"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6" name="Freeform 106">
                <a:extLst>
                  <a:ext uri="{FF2B5EF4-FFF2-40B4-BE49-F238E27FC236}">
                    <a16:creationId xmlns:a16="http://schemas.microsoft.com/office/drawing/2014/main" id="{AF157791-E835-4C16-A7BC-E833583565D1}"/>
                  </a:ext>
                </a:extLst>
              </p:cNvPr>
              <p:cNvSpPr>
                <a:spLocks/>
              </p:cNvSpPr>
              <p:nvPr/>
            </p:nvSpPr>
            <p:spPr bwMode="auto">
              <a:xfrm>
                <a:off x="6846888" y="7154863"/>
                <a:ext cx="47625" cy="274638"/>
              </a:xfrm>
              <a:custGeom>
                <a:avLst/>
                <a:gdLst>
                  <a:gd name="T0" fmla="*/ 24 w 30"/>
                  <a:gd name="T1" fmla="*/ 173 h 173"/>
                  <a:gd name="T2" fmla="*/ 0 w 30"/>
                  <a:gd name="T3" fmla="*/ 1 h 173"/>
                  <a:gd name="T4" fmla="*/ 5 w 30"/>
                  <a:gd name="T5" fmla="*/ 0 h 173"/>
                  <a:gd name="T6" fmla="*/ 30 w 30"/>
                  <a:gd name="T7" fmla="*/ 171 h 173"/>
                  <a:gd name="T8" fmla="*/ 24 w 30"/>
                  <a:gd name="T9" fmla="*/ 173 h 173"/>
                </a:gdLst>
                <a:ahLst/>
                <a:cxnLst>
                  <a:cxn ang="0">
                    <a:pos x="T0" y="T1"/>
                  </a:cxn>
                  <a:cxn ang="0">
                    <a:pos x="T2" y="T3"/>
                  </a:cxn>
                  <a:cxn ang="0">
                    <a:pos x="T4" y="T5"/>
                  </a:cxn>
                  <a:cxn ang="0">
                    <a:pos x="T6" y="T7"/>
                  </a:cxn>
                  <a:cxn ang="0">
                    <a:pos x="T8" y="T9"/>
                  </a:cxn>
                </a:cxnLst>
                <a:rect l="0" t="0" r="r" b="b"/>
                <a:pathLst>
                  <a:path w="30" h="173">
                    <a:moveTo>
                      <a:pt x="24" y="173"/>
                    </a:moveTo>
                    <a:lnTo>
                      <a:pt x="0" y="1"/>
                    </a:lnTo>
                    <a:lnTo>
                      <a:pt x="5" y="0"/>
                    </a:lnTo>
                    <a:lnTo>
                      <a:pt x="30" y="171"/>
                    </a:lnTo>
                    <a:lnTo>
                      <a:pt x="2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7" name="Freeform 107">
                <a:extLst>
                  <a:ext uri="{FF2B5EF4-FFF2-40B4-BE49-F238E27FC236}">
                    <a16:creationId xmlns:a16="http://schemas.microsoft.com/office/drawing/2014/main" id="{CB27B52A-6B68-4F99-81E5-43BA8691F9BC}"/>
                  </a:ext>
                </a:extLst>
              </p:cNvPr>
              <p:cNvSpPr>
                <a:spLocks/>
              </p:cNvSpPr>
              <p:nvPr/>
            </p:nvSpPr>
            <p:spPr bwMode="auto">
              <a:xfrm>
                <a:off x="7277101" y="6154738"/>
                <a:ext cx="403225" cy="3041650"/>
              </a:xfrm>
              <a:custGeom>
                <a:avLst/>
                <a:gdLst>
                  <a:gd name="T0" fmla="*/ 248 w 254"/>
                  <a:gd name="T1" fmla="*/ 1916 h 1916"/>
                  <a:gd name="T2" fmla="*/ 0 w 254"/>
                  <a:gd name="T3" fmla="*/ 0 h 1916"/>
                  <a:gd name="T4" fmla="*/ 4 w 254"/>
                  <a:gd name="T5" fmla="*/ 0 h 1916"/>
                  <a:gd name="T6" fmla="*/ 254 w 254"/>
                  <a:gd name="T7" fmla="*/ 1916 h 1916"/>
                  <a:gd name="T8" fmla="*/ 248 w 254"/>
                  <a:gd name="T9" fmla="*/ 1916 h 1916"/>
                </a:gdLst>
                <a:ahLst/>
                <a:cxnLst>
                  <a:cxn ang="0">
                    <a:pos x="T0" y="T1"/>
                  </a:cxn>
                  <a:cxn ang="0">
                    <a:pos x="T2" y="T3"/>
                  </a:cxn>
                  <a:cxn ang="0">
                    <a:pos x="T4" y="T5"/>
                  </a:cxn>
                  <a:cxn ang="0">
                    <a:pos x="T6" y="T7"/>
                  </a:cxn>
                  <a:cxn ang="0">
                    <a:pos x="T8" y="T9"/>
                  </a:cxn>
                </a:cxnLst>
                <a:rect l="0" t="0" r="r" b="b"/>
                <a:pathLst>
                  <a:path w="254" h="1916">
                    <a:moveTo>
                      <a:pt x="248" y="1916"/>
                    </a:moveTo>
                    <a:lnTo>
                      <a:pt x="0" y="0"/>
                    </a:lnTo>
                    <a:lnTo>
                      <a:pt x="4" y="0"/>
                    </a:lnTo>
                    <a:lnTo>
                      <a:pt x="254" y="1916"/>
                    </a:lnTo>
                    <a:lnTo>
                      <a:pt x="248" y="1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18" name="Freeform 108">
                <a:extLst>
                  <a:ext uri="{FF2B5EF4-FFF2-40B4-BE49-F238E27FC236}">
                    <a16:creationId xmlns:a16="http://schemas.microsoft.com/office/drawing/2014/main" id="{4BFF998A-34D0-49ED-83CD-8B820DAC1536}"/>
                  </a:ext>
                </a:extLst>
              </p:cNvPr>
              <p:cNvSpPr>
                <a:spLocks/>
              </p:cNvSpPr>
              <p:nvPr/>
            </p:nvSpPr>
            <p:spPr bwMode="auto">
              <a:xfrm>
                <a:off x="7173913" y="5873751"/>
                <a:ext cx="404813" cy="742950"/>
              </a:xfrm>
              <a:custGeom>
                <a:avLst/>
                <a:gdLst>
                  <a:gd name="T0" fmla="*/ 41 w 255"/>
                  <a:gd name="T1" fmla="*/ 468 h 468"/>
                  <a:gd name="T2" fmla="*/ 38 w 255"/>
                  <a:gd name="T3" fmla="*/ 464 h 468"/>
                  <a:gd name="T4" fmla="*/ 140 w 255"/>
                  <a:gd name="T5" fmla="*/ 414 h 468"/>
                  <a:gd name="T6" fmla="*/ 0 w 255"/>
                  <a:gd name="T7" fmla="*/ 302 h 468"/>
                  <a:gd name="T8" fmla="*/ 65 w 255"/>
                  <a:gd name="T9" fmla="*/ 174 h 468"/>
                  <a:gd name="T10" fmla="*/ 252 w 255"/>
                  <a:gd name="T11" fmla="*/ 0 h 468"/>
                  <a:gd name="T12" fmla="*/ 255 w 255"/>
                  <a:gd name="T13" fmla="*/ 4 h 468"/>
                  <a:gd name="T14" fmla="*/ 69 w 255"/>
                  <a:gd name="T15" fmla="*/ 178 h 468"/>
                  <a:gd name="T16" fmla="*/ 7 w 255"/>
                  <a:gd name="T17" fmla="*/ 301 h 468"/>
                  <a:gd name="T18" fmla="*/ 151 w 255"/>
                  <a:gd name="T19" fmla="*/ 414 h 468"/>
                  <a:gd name="T20" fmla="*/ 41 w 255"/>
                  <a:gd name="T21"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68">
                    <a:moveTo>
                      <a:pt x="41" y="468"/>
                    </a:moveTo>
                    <a:lnTo>
                      <a:pt x="38" y="464"/>
                    </a:lnTo>
                    <a:lnTo>
                      <a:pt x="140" y="414"/>
                    </a:lnTo>
                    <a:lnTo>
                      <a:pt x="0" y="302"/>
                    </a:lnTo>
                    <a:lnTo>
                      <a:pt x="65" y="174"/>
                    </a:lnTo>
                    <a:lnTo>
                      <a:pt x="252" y="0"/>
                    </a:lnTo>
                    <a:lnTo>
                      <a:pt x="255" y="4"/>
                    </a:lnTo>
                    <a:lnTo>
                      <a:pt x="69" y="178"/>
                    </a:lnTo>
                    <a:lnTo>
                      <a:pt x="7" y="301"/>
                    </a:lnTo>
                    <a:lnTo>
                      <a:pt x="151" y="414"/>
                    </a:lnTo>
                    <a:lnTo>
                      <a:pt x="41"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cxnSp>
          <p:nvCxnSpPr>
            <p:cNvPr id="1117" name="Straight Connector 1116">
              <a:extLst>
                <a:ext uri="{FF2B5EF4-FFF2-40B4-BE49-F238E27FC236}">
                  <a16:creationId xmlns:a16="http://schemas.microsoft.com/office/drawing/2014/main" id="{867D7678-BB08-48B4-857F-3E3A15E73029}"/>
                </a:ext>
              </a:extLst>
            </p:cNvPr>
            <p:cNvCxnSpPr>
              <a:stCxn id="1209" idx="3"/>
              <a:endCxn id="1196" idx="2"/>
            </p:cNvCxnSpPr>
            <p:nvPr/>
          </p:nvCxnSpPr>
          <p:spPr>
            <a:xfrm flipH="1">
              <a:off x="7470709" y="3576191"/>
              <a:ext cx="434967" cy="1261684"/>
            </a:xfrm>
            <a:prstGeom prst="line">
              <a:avLst/>
            </a:prstGeom>
            <a:grpFill/>
            <a:ln w="6350" cap="flat" cmpd="sng" algn="ctr">
              <a:solidFill>
                <a:srgbClr val="FBAB18"/>
              </a:solidFill>
              <a:prstDash val="solid"/>
            </a:ln>
            <a:effectLst/>
          </p:spPr>
        </p:cxnSp>
        <p:sp>
          <p:nvSpPr>
            <p:cNvPr id="1118" name="Oval 1117">
              <a:extLst>
                <a:ext uri="{FF2B5EF4-FFF2-40B4-BE49-F238E27FC236}">
                  <a16:creationId xmlns:a16="http://schemas.microsoft.com/office/drawing/2014/main" id="{8F56D397-0354-4D10-A99A-6B2E6DEE485A}"/>
                </a:ext>
              </a:extLst>
            </p:cNvPr>
            <p:cNvSpPr/>
            <p:nvPr/>
          </p:nvSpPr>
          <p:spPr>
            <a:xfrm>
              <a:off x="8060651" y="4577752"/>
              <a:ext cx="71351" cy="71351"/>
            </a:xfrm>
            <a:prstGeom prst="ellipse">
              <a:avLst/>
            </a:prstGeom>
            <a:grpFill/>
            <a:ln w="25400" cap="flat" cmpd="sng" algn="ctr">
              <a:noFill/>
              <a:prstDash val="solid"/>
            </a:ln>
            <a:effectLst/>
          </p:spPr>
          <p:txBody>
            <a:bodyPr rtlCol="0" anchor="t"/>
            <a:lstStyle/>
            <a:p>
              <a:pPr marL="285744" marR="0" lvl="0" indent="-285744" defTabSz="609585"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005073"/>
                </a:solidFill>
                <a:effectLst/>
                <a:uLnTx/>
                <a:uFillTx/>
                <a:latin typeface="CiscoSansTT ExtraLight"/>
                <a:ea typeface="+mn-ea"/>
                <a:cs typeface="+mn-cs"/>
              </a:endParaRPr>
            </a:p>
          </p:txBody>
        </p:sp>
        <p:cxnSp>
          <p:nvCxnSpPr>
            <p:cNvPr id="1119" name="Straight Connector 1118">
              <a:extLst>
                <a:ext uri="{FF2B5EF4-FFF2-40B4-BE49-F238E27FC236}">
                  <a16:creationId xmlns:a16="http://schemas.microsoft.com/office/drawing/2014/main" id="{E7B73991-6BF1-4792-B543-E4322F3D76F7}"/>
                </a:ext>
              </a:extLst>
            </p:cNvPr>
            <p:cNvCxnSpPr>
              <a:stCxn id="1202" idx="58"/>
              <a:endCxn id="1201" idx="42"/>
            </p:cNvCxnSpPr>
            <p:nvPr/>
          </p:nvCxnSpPr>
          <p:spPr>
            <a:xfrm>
              <a:off x="7459478" y="3557066"/>
              <a:ext cx="441420" cy="1206337"/>
            </a:xfrm>
            <a:prstGeom prst="line">
              <a:avLst/>
            </a:prstGeom>
            <a:grpFill/>
            <a:ln w="6350" cap="flat" cmpd="sng" algn="ctr">
              <a:solidFill>
                <a:srgbClr val="FBAB18"/>
              </a:solidFill>
              <a:prstDash val="solid"/>
            </a:ln>
            <a:effectLst/>
          </p:spPr>
        </p:cxnSp>
      </p:grpSp>
      <p:sp>
        <p:nvSpPr>
          <p:cNvPr id="1219" name="TextBox 1218">
            <a:extLst>
              <a:ext uri="{FF2B5EF4-FFF2-40B4-BE49-F238E27FC236}">
                <a16:creationId xmlns:a16="http://schemas.microsoft.com/office/drawing/2014/main" id="{C5DF5BF7-C1BA-4B5F-A752-C5D142A1432F}"/>
              </a:ext>
            </a:extLst>
          </p:cNvPr>
          <p:cNvSpPr txBox="1"/>
          <p:nvPr/>
        </p:nvSpPr>
        <p:spPr>
          <a:xfrm>
            <a:off x="417011" y="4161809"/>
            <a:ext cx="2723091" cy="1425968"/>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l" defTabSz="609585" fontAlgn="base">
              <a:lnSpc>
                <a:spcPct val="150000"/>
              </a:lnSpc>
              <a:spcBef>
                <a:spcPct val="0"/>
              </a:spcBef>
              <a:spcAft>
                <a:spcPts val="800"/>
              </a:spcAft>
              <a:defRPr/>
            </a:pPr>
            <a:r>
              <a:rPr lang="en-US" sz="2133" b="0" dirty="0">
                <a:solidFill>
                  <a:srgbClr val="00BCEB"/>
                </a:solidFill>
                <a:latin typeface="CiscoSansTT ExtraLight"/>
                <a:ea typeface="ＭＳ Ｐゴシック" charset="0"/>
              </a:rPr>
              <a:t>See everything</a:t>
            </a:r>
          </a:p>
          <a:p>
            <a:pPr algn="l" defTabSz="609585" fontAlgn="base">
              <a:spcBef>
                <a:spcPct val="0"/>
              </a:spcBef>
              <a:spcAft>
                <a:spcPct val="0"/>
              </a:spcAft>
              <a:defRPr/>
            </a:pPr>
            <a:r>
              <a:rPr lang="en-US" sz="1600" b="0" dirty="0">
                <a:solidFill>
                  <a:schemeClr val="bg1"/>
                </a:solidFill>
                <a:latin typeface="CiscoSansTT ExtraLight"/>
                <a:ea typeface="ＭＳ Ｐゴシック" charset="0"/>
              </a:rPr>
              <a:t>Transform the network into a powerful security sensor for complete visibility</a:t>
            </a:r>
          </a:p>
        </p:txBody>
      </p:sp>
      <p:grpSp>
        <p:nvGrpSpPr>
          <p:cNvPr id="1220" name="Group 26">
            <a:extLst>
              <a:ext uri="{FF2B5EF4-FFF2-40B4-BE49-F238E27FC236}">
                <a16:creationId xmlns:a16="http://schemas.microsoft.com/office/drawing/2014/main" id="{1F14CE90-DACB-473C-B211-1B43ED14351E}"/>
              </a:ext>
            </a:extLst>
          </p:cNvPr>
          <p:cNvGrpSpPr>
            <a:grpSpLocks noChangeAspect="1"/>
          </p:cNvGrpSpPr>
          <p:nvPr/>
        </p:nvGrpSpPr>
        <p:grpSpPr bwMode="auto">
          <a:xfrm>
            <a:off x="4224863" y="2614082"/>
            <a:ext cx="660400" cy="664633"/>
            <a:chOff x="1996" y="1235"/>
            <a:chExt cx="312" cy="314"/>
          </a:xfrm>
          <a:effectLst>
            <a:glow rad="50800">
              <a:srgbClr val="FBAB18"/>
            </a:glow>
          </a:effectLst>
        </p:grpSpPr>
        <p:sp>
          <p:nvSpPr>
            <p:cNvPr id="1221" name="Freeform 27">
              <a:extLst>
                <a:ext uri="{FF2B5EF4-FFF2-40B4-BE49-F238E27FC236}">
                  <a16:creationId xmlns:a16="http://schemas.microsoft.com/office/drawing/2014/main" id="{AEB5E740-BB7B-4E1D-B691-72DCEC22C1C5}"/>
                </a:ext>
              </a:extLst>
            </p:cNvPr>
            <p:cNvSpPr>
              <a:spLocks/>
            </p:cNvSpPr>
            <p:nvPr/>
          </p:nvSpPr>
          <p:spPr bwMode="auto">
            <a:xfrm>
              <a:off x="1996" y="1235"/>
              <a:ext cx="312" cy="314"/>
            </a:xfrm>
            <a:custGeom>
              <a:avLst/>
              <a:gdLst>
                <a:gd name="T0" fmla="*/ 0 w 2839"/>
                <a:gd name="T1" fmla="*/ 1412 h 2825"/>
                <a:gd name="T2" fmla="*/ 0 w 2839"/>
                <a:gd name="T3" fmla="*/ 1412 h 2825"/>
                <a:gd name="T4" fmla="*/ 1419 w 2839"/>
                <a:gd name="T5" fmla="*/ 0 h 2825"/>
                <a:gd name="T6" fmla="*/ 2839 w 2839"/>
                <a:gd name="T7" fmla="*/ 1412 h 2825"/>
                <a:gd name="T8" fmla="*/ 1419 w 2839"/>
                <a:gd name="T9" fmla="*/ 2825 h 2825"/>
                <a:gd name="T10" fmla="*/ 0 w 2839"/>
                <a:gd name="T11" fmla="*/ 1412 h 2825"/>
                <a:gd name="T12" fmla="*/ 0 w 2839"/>
                <a:gd name="T13" fmla="*/ 1412 h 2825"/>
              </a:gdLst>
              <a:ahLst/>
              <a:cxnLst>
                <a:cxn ang="0">
                  <a:pos x="T0" y="T1"/>
                </a:cxn>
                <a:cxn ang="0">
                  <a:pos x="T2" y="T3"/>
                </a:cxn>
                <a:cxn ang="0">
                  <a:pos x="T4" y="T5"/>
                </a:cxn>
                <a:cxn ang="0">
                  <a:pos x="T6" y="T7"/>
                </a:cxn>
                <a:cxn ang="0">
                  <a:pos x="T8" y="T9"/>
                </a:cxn>
                <a:cxn ang="0">
                  <a:pos x="T10" y="T11"/>
                </a:cxn>
                <a:cxn ang="0">
                  <a:pos x="T12" y="T13"/>
                </a:cxn>
              </a:cxnLst>
              <a:rect l="0" t="0" r="r" b="b"/>
              <a:pathLst>
                <a:path w="2839" h="2825">
                  <a:moveTo>
                    <a:pt x="0" y="1412"/>
                  </a:moveTo>
                  <a:lnTo>
                    <a:pt x="0" y="1412"/>
                  </a:lnTo>
                  <a:cubicBezTo>
                    <a:pt x="0" y="631"/>
                    <a:pt x="635" y="0"/>
                    <a:pt x="1419" y="0"/>
                  </a:cubicBezTo>
                  <a:cubicBezTo>
                    <a:pt x="2204" y="0"/>
                    <a:pt x="2839" y="631"/>
                    <a:pt x="2839" y="1412"/>
                  </a:cubicBezTo>
                  <a:cubicBezTo>
                    <a:pt x="2839" y="2192"/>
                    <a:pt x="2204" y="2825"/>
                    <a:pt x="1419" y="2825"/>
                  </a:cubicBezTo>
                  <a:cubicBezTo>
                    <a:pt x="635" y="2825"/>
                    <a:pt x="0" y="2192"/>
                    <a:pt x="0" y="1412"/>
                  </a:cubicBezTo>
                  <a:lnTo>
                    <a:pt x="0" y="1412"/>
                  </a:lnTo>
                  <a:close/>
                </a:path>
              </a:pathLst>
            </a:custGeom>
            <a:solidFill>
              <a:srgbClr val="FFFFFF"/>
            </a:solidFill>
            <a:ln w="12700">
              <a:solidFill>
                <a:srgbClr val="005073"/>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22" name="Freeform 28">
              <a:extLst>
                <a:ext uri="{FF2B5EF4-FFF2-40B4-BE49-F238E27FC236}">
                  <a16:creationId xmlns:a16="http://schemas.microsoft.com/office/drawing/2014/main" id="{6DCD61C9-A828-4D1E-91F4-50334E619E32}"/>
                </a:ext>
              </a:extLst>
            </p:cNvPr>
            <p:cNvSpPr>
              <a:spLocks/>
            </p:cNvSpPr>
            <p:nvPr/>
          </p:nvSpPr>
          <p:spPr bwMode="auto">
            <a:xfrm>
              <a:off x="2119" y="1437"/>
              <a:ext cx="42" cy="42"/>
            </a:xfrm>
            <a:custGeom>
              <a:avLst/>
              <a:gdLst>
                <a:gd name="T0" fmla="*/ 0 w 376"/>
                <a:gd name="T1" fmla="*/ 191 h 382"/>
                <a:gd name="T2" fmla="*/ 0 w 376"/>
                <a:gd name="T3" fmla="*/ 191 h 382"/>
                <a:gd name="T4" fmla="*/ 188 w 376"/>
                <a:gd name="T5" fmla="*/ 0 h 382"/>
                <a:gd name="T6" fmla="*/ 376 w 376"/>
                <a:gd name="T7" fmla="*/ 191 h 382"/>
                <a:gd name="T8" fmla="*/ 188 w 376"/>
                <a:gd name="T9" fmla="*/ 382 h 382"/>
                <a:gd name="T10" fmla="*/ 0 w 376"/>
                <a:gd name="T11" fmla="*/ 191 h 382"/>
                <a:gd name="T12" fmla="*/ 0 w 376"/>
                <a:gd name="T13" fmla="*/ 191 h 382"/>
              </a:gdLst>
              <a:ahLst/>
              <a:cxnLst>
                <a:cxn ang="0">
                  <a:pos x="T0" y="T1"/>
                </a:cxn>
                <a:cxn ang="0">
                  <a:pos x="T2" y="T3"/>
                </a:cxn>
                <a:cxn ang="0">
                  <a:pos x="T4" y="T5"/>
                </a:cxn>
                <a:cxn ang="0">
                  <a:pos x="T6" y="T7"/>
                </a:cxn>
                <a:cxn ang="0">
                  <a:pos x="T8" y="T9"/>
                </a:cxn>
                <a:cxn ang="0">
                  <a:pos x="T10" y="T11"/>
                </a:cxn>
                <a:cxn ang="0">
                  <a:pos x="T12" y="T13"/>
                </a:cxn>
              </a:cxnLst>
              <a:rect l="0" t="0" r="r" b="b"/>
              <a:pathLst>
                <a:path w="376" h="382">
                  <a:moveTo>
                    <a:pt x="0" y="191"/>
                  </a:moveTo>
                  <a:lnTo>
                    <a:pt x="0" y="191"/>
                  </a:lnTo>
                  <a:cubicBezTo>
                    <a:pt x="0" y="86"/>
                    <a:pt x="84" y="0"/>
                    <a:pt x="188" y="0"/>
                  </a:cubicBezTo>
                  <a:cubicBezTo>
                    <a:pt x="291" y="0"/>
                    <a:pt x="376" y="86"/>
                    <a:pt x="376" y="191"/>
                  </a:cubicBezTo>
                  <a:cubicBezTo>
                    <a:pt x="376" y="297"/>
                    <a:pt x="291" y="382"/>
                    <a:pt x="188" y="382"/>
                  </a:cubicBezTo>
                  <a:cubicBezTo>
                    <a:pt x="84" y="382"/>
                    <a:pt x="0" y="297"/>
                    <a:pt x="0" y="191"/>
                  </a:cubicBezTo>
                  <a:lnTo>
                    <a:pt x="0" y="191"/>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23" name="Freeform 29">
              <a:extLst>
                <a:ext uri="{FF2B5EF4-FFF2-40B4-BE49-F238E27FC236}">
                  <a16:creationId xmlns:a16="http://schemas.microsoft.com/office/drawing/2014/main" id="{1A5EC84A-0566-4D49-A4BB-257B4D533218}"/>
                </a:ext>
              </a:extLst>
            </p:cNvPr>
            <p:cNvSpPr>
              <a:spLocks/>
            </p:cNvSpPr>
            <p:nvPr/>
          </p:nvSpPr>
          <p:spPr bwMode="auto">
            <a:xfrm>
              <a:off x="2119" y="1437"/>
              <a:ext cx="42" cy="42"/>
            </a:xfrm>
            <a:custGeom>
              <a:avLst/>
              <a:gdLst>
                <a:gd name="T0" fmla="*/ 0 w 376"/>
                <a:gd name="T1" fmla="*/ 191 h 382"/>
                <a:gd name="T2" fmla="*/ 0 w 376"/>
                <a:gd name="T3" fmla="*/ 191 h 382"/>
                <a:gd name="T4" fmla="*/ 188 w 376"/>
                <a:gd name="T5" fmla="*/ 0 h 382"/>
                <a:gd name="T6" fmla="*/ 376 w 376"/>
                <a:gd name="T7" fmla="*/ 191 h 382"/>
                <a:gd name="T8" fmla="*/ 188 w 376"/>
                <a:gd name="T9" fmla="*/ 382 h 382"/>
                <a:gd name="T10" fmla="*/ 0 w 376"/>
                <a:gd name="T11" fmla="*/ 191 h 382"/>
                <a:gd name="T12" fmla="*/ 0 w 376"/>
                <a:gd name="T13" fmla="*/ 191 h 382"/>
              </a:gdLst>
              <a:ahLst/>
              <a:cxnLst>
                <a:cxn ang="0">
                  <a:pos x="T0" y="T1"/>
                </a:cxn>
                <a:cxn ang="0">
                  <a:pos x="T2" y="T3"/>
                </a:cxn>
                <a:cxn ang="0">
                  <a:pos x="T4" y="T5"/>
                </a:cxn>
                <a:cxn ang="0">
                  <a:pos x="T6" y="T7"/>
                </a:cxn>
                <a:cxn ang="0">
                  <a:pos x="T8" y="T9"/>
                </a:cxn>
                <a:cxn ang="0">
                  <a:pos x="T10" y="T11"/>
                </a:cxn>
                <a:cxn ang="0">
                  <a:pos x="T12" y="T13"/>
                </a:cxn>
              </a:cxnLst>
              <a:rect l="0" t="0" r="r" b="b"/>
              <a:pathLst>
                <a:path w="376" h="382">
                  <a:moveTo>
                    <a:pt x="0" y="191"/>
                  </a:moveTo>
                  <a:lnTo>
                    <a:pt x="0" y="191"/>
                  </a:lnTo>
                  <a:cubicBezTo>
                    <a:pt x="0" y="86"/>
                    <a:pt x="84" y="0"/>
                    <a:pt x="188" y="0"/>
                  </a:cubicBezTo>
                  <a:cubicBezTo>
                    <a:pt x="291" y="0"/>
                    <a:pt x="376" y="86"/>
                    <a:pt x="376" y="191"/>
                  </a:cubicBezTo>
                  <a:cubicBezTo>
                    <a:pt x="376" y="297"/>
                    <a:pt x="291" y="382"/>
                    <a:pt x="188" y="382"/>
                  </a:cubicBezTo>
                  <a:cubicBezTo>
                    <a:pt x="84" y="382"/>
                    <a:pt x="0" y="297"/>
                    <a:pt x="0" y="191"/>
                  </a:cubicBezTo>
                  <a:lnTo>
                    <a:pt x="0" y="191"/>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24" name="Freeform 30">
              <a:extLst>
                <a:ext uri="{FF2B5EF4-FFF2-40B4-BE49-F238E27FC236}">
                  <a16:creationId xmlns:a16="http://schemas.microsoft.com/office/drawing/2014/main" id="{06D9E275-F0C7-4643-BFBF-35B9F75CE554}"/>
                </a:ext>
              </a:extLst>
            </p:cNvPr>
            <p:cNvSpPr>
              <a:spLocks/>
            </p:cNvSpPr>
            <p:nvPr/>
          </p:nvSpPr>
          <p:spPr bwMode="auto">
            <a:xfrm>
              <a:off x="2075" y="1449"/>
              <a:ext cx="74" cy="18"/>
            </a:xfrm>
            <a:custGeom>
              <a:avLst/>
              <a:gdLst>
                <a:gd name="T0" fmla="*/ 0 w 679"/>
                <a:gd name="T1" fmla="*/ 69 h 164"/>
                <a:gd name="T2" fmla="*/ 0 w 679"/>
                <a:gd name="T3" fmla="*/ 69 h 164"/>
                <a:gd name="T4" fmla="*/ 69 w 679"/>
                <a:gd name="T5" fmla="*/ 0 h 164"/>
                <a:gd name="T6" fmla="*/ 610 w 679"/>
                <a:gd name="T7" fmla="*/ 0 h 164"/>
                <a:gd name="T8" fmla="*/ 679 w 679"/>
                <a:gd name="T9" fmla="*/ 69 h 164"/>
                <a:gd name="T10" fmla="*/ 679 w 679"/>
                <a:gd name="T11" fmla="*/ 95 h 164"/>
                <a:gd name="T12" fmla="*/ 610 w 679"/>
                <a:gd name="T13" fmla="*/ 164 h 164"/>
                <a:gd name="T14" fmla="*/ 69 w 679"/>
                <a:gd name="T15" fmla="*/ 164 h 164"/>
                <a:gd name="T16" fmla="*/ 0 w 679"/>
                <a:gd name="T17" fmla="*/ 95 h 164"/>
                <a:gd name="T18" fmla="*/ 0 w 679"/>
                <a:gd name="T19" fmla="*/ 6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164">
                  <a:moveTo>
                    <a:pt x="0" y="69"/>
                  </a:moveTo>
                  <a:lnTo>
                    <a:pt x="0" y="69"/>
                  </a:lnTo>
                  <a:cubicBezTo>
                    <a:pt x="0" y="31"/>
                    <a:pt x="31" y="0"/>
                    <a:pt x="69" y="0"/>
                  </a:cubicBezTo>
                  <a:lnTo>
                    <a:pt x="610" y="0"/>
                  </a:lnTo>
                  <a:cubicBezTo>
                    <a:pt x="648" y="0"/>
                    <a:pt x="679" y="31"/>
                    <a:pt x="679" y="69"/>
                  </a:cubicBezTo>
                  <a:lnTo>
                    <a:pt x="679" y="95"/>
                  </a:lnTo>
                  <a:cubicBezTo>
                    <a:pt x="679" y="133"/>
                    <a:pt x="648" y="164"/>
                    <a:pt x="610" y="164"/>
                  </a:cubicBezTo>
                  <a:lnTo>
                    <a:pt x="69" y="164"/>
                  </a:lnTo>
                  <a:cubicBezTo>
                    <a:pt x="31" y="164"/>
                    <a:pt x="0" y="133"/>
                    <a:pt x="0" y="95"/>
                  </a:cubicBezTo>
                  <a:lnTo>
                    <a:pt x="0" y="6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25" name="Freeform 31">
              <a:extLst>
                <a:ext uri="{FF2B5EF4-FFF2-40B4-BE49-F238E27FC236}">
                  <a16:creationId xmlns:a16="http://schemas.microsoft.com/office/drawing/2014/main" id="{C8991B68-9319-403D-803E-777A7CEA628F}"/>
                </a:ext>
              </a:extLst>
            </p:cNvPr>
            <p:cNvSpPr>
              <a:spLocks/>
            </p:cNvSpPr>
            <p:nvPr/>
          </p:nvSpPr>
          <p:spPr bwMode="auto">
            <a:xfrm>
              <a:off x="2075" y="1449"/>
              <a:ext cx="74" cy="18"/>
            </a:xfrm>
            <a:custGeom>
              <a:avLst/>
              <a:gdLst>
                <a:gd name="T0" fmla="*/ 0 w 679"/>
                <a:gd name="T1" fmla="*/ 69 h 164"/>
                <a:gd name="T2" fmla="*/ 0 w 679"/>
                <a:gd name="T3" fmla="*/ 69 h 164"/>
                <a:gd name="T4" fmla="*/ 69 w 679"/>
                <a:gd name="T5" fmla="*/ 0 h 164"/>
                <a:gd name="T6" fmla="*/ 610 w 679"/>
                <a:gd name="T7" fmla="*/ 0 h 164"/>
                <a:gd name="T8" fmla="*/ 679 w 679"/>
                <a:gd name="T9" fmla="*/ 69 h 164"/>
                <a:gd name="T10" fmla="*/ 679 w 679"/>
                <a:gd name="T11" fmla="*/ 95 h 164"/>
                <a:gd name="T12" fmla="*/ 610 w 679"/>
                <a:gd name="T13" fmla="*/ 164 h 164"/>
                <a:gd name="T14" fmla="*/ 69 w 679"/>
                <a:gd name="T15" fmla="*/ 164 h 164"/>
                <a:gd name="T16" fmla="*/ 0 w 679"/>
                <a:gd name="T17" fmla="*/ 95 h 164"/>
                <a:gd name="T18" fmla="*/ 0 w 679"/>
                <a:gd name="T19" fmla="*/ 6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164">
                  <a:moveTo>
                    <a:pt x="0" y="69"/>
                  </a:moveTo>
                  <a:lnTo>
                    <a:pt x="0" y="69"/>
                  </a:lnTo>
                  <a:cubicBezTo>
                    <a:pt x="0" y="31"/>
                    <a:pt x="31" y="0"/>
                    <a:pt x="69" y="0"/>
                  </a:cubicBezTo>
                  <a:lnTo>
                    <a:pt x="610" y="0"/>
                  </a:lnTo>
                  <a:cubicBezTo>
                    <a:pt x="648" y="0"/>
                    <a:pt x="679" y="31"/>
                    <a:pt x="679" y="69"/>
                  </a:cubicBezTo>
                  <a:lnTo>
                    <a:pt x="679" y="95"/>
                  </a:lnTo>
                  <a:cubicBezTo>
                    <a:pt x="679" y="133"/>
                    <a:pt x="648" y="164"/>
                    <a:pt x="610" y="164"/>
                  </a:cubicBezTo>
                  <a:lnTo>
                    <a:pt x="69" y="164"/>
                  </a:lnTo>
                  <a:cubicBezTo>
                    <a:pt x="31" y="164"/>
                    <a:pt x="0" y="133"/>
                    <a:pt x="0" y="95"/>
                  </a:cubicBezTo>
                  <a:lnTo>
                    <a:pt x="0" y="69"/>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26" name="Freeform 32">
              <a:extLst>
                <a:ext uri="{FF2B5EF4-FFF2-40B4-BE49-F238E27FC236}">
                  <a16:creationId xmlns:a16="http://schemas.microsoft.com/office/drawing/2014/main" id="{7A88F698-2291-44C2-942A-341A21D650B7}"/>
                </a:ext>
              </a:extLst>
            </p:cNvPr>
            <p:cNvSpPr>
              <a:spLocks/>
            </p:cNvSpPr>
            <p:nvPr/>
          </p:nvSpPr>
          <p:spPr bwMode="auto">
            <a:xfrm>
              <a:off x="2130" y="1401"/>
              <a:ext cx="19" cy="60"/>
            </a:xfrm>
            <a:custGeom>
              <a:avLst/>
              <a:gdLst>
                <a:gd name="T0" fmla="*/ 155 w 171"/>
                <a:gd name="T1" fmla="*/ 0 h 540"/>
                <a:gd name="T2" fmla="*/ 155 w 171"/>
                <a:gd name="T3" fmla="*/ 0 h 540"/>
                <a:gd name="T4" fmla="*/ 171 w 171"/>
                <a:gd name="T5" fmla="*/ 16 h 540"/>
                <a:gd name="T6" fmla="*/ 171 w 171"/>
                <a:gd name="T7" fmla="*/ 523 h 540"/>
                <a:gd name="T8" fmla="*/ 155 w 171"/>
                <a:gd name="T9" fmla="*/ 540 h 540"/>
                <a:gd name="T10" fmla="*/ 16 w 171"/>
                <a:gd name="T11" fmla="*/ 540 h 540"/>
                <a:gd name="T12" fmla="*/ 0 w 171"/>
                <a:gd name="T13" fmla="*/ 523 h 540"/>
                <a:gd name="T14" fmla="*/ 0 w 171"/>
                <a:gd name="T15" fmla="*/ 16 h 540"/>
                <a:gd name="T16" fmla="*/ 16 w 171"/>
                <a:gd name="T17" fmla="*/ 0 h 540"/>
                <a:gd name="T18" fmla="*/ 155 w 171"/>
                <a:gd name="T1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540">
                  <a:moveTo>
                    <a:pt x="155" y="0"/>
                  </a:moveTo>
                  <a:lnTo>
                    <a:pt x="155" y="0"/>
                  </a:lnTo>
                  <a:cubicBezTo>
                    <a:pt x="164" y="0"/>
                    <a:pt x="171" y="7"/>
                    <a:pt x="171" y="16"/>
                  </a:cubicBezTo>
                  <a:lnTo>
                    <a:pt x="171" y="523"/>
                  </a:lnTo>
                  <a:cubicBezTo>
                    <a:pt x="171" y="532"/>
                    <a:pt x="164" y="540"/>
                    <a:pt x="155" y="540"/>
                  </a:cubicBezTo>
                  <a:lnTo>
                    <a:pt x="16" y="540"/>
                  </a:lnTo>
                  <a:cubicBezTo>
                    <a:pt x="7" y="540"/>
                    <a:pt x="0" y="532"/>
                    <a:pt x="0" y="523"/>
                  </a:cubicBezTo>
                  <a:lnTo>
                    <a:pt x="0" y="16"/>
                  </a:lnTo>
                  <a:cubicBezTo>
                    <a:pt x="0" y="7"/>
                    <a:pt x="7" y="0"/>
                    <a:pt x="16" y="0"/>
                  </a:cubicBezTo>
                  <a:lnTo>
                    <a:pt x="155" y="0"/>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27" name="Freeform 33">
              <a:extLst>
                <a:ext uri="{FF2B5EF4-FFF2-40B4-BE49-F238E27FC236}">
                  <a16:creationId xmlns:a16="http://schemas.microsoft.com/office/drawing/2014/main" id="{C923CF85-85B4-4771-827F-52ECE3FCFA66}"/>
                </a:ext>
              </a:extLst>
            </p:cNvPr>
            <p:cNvSpPr>
              <a:spLocks/>
            </p:cNvSpPr>
            <p:nvPr/>
          </p:nvSpPr>
          <p:spPr bwMode="auto">
            <a:xfrm>
              <a:off x="2130" y="1401"/>
              <a:ext cx="19" cy="60"/>
            </a:xfrm>
            <a:custGeom>
              <a:avLst/>
              <a:gdLst>
                <a:gd name="T0" fmla="*/ 155 w 171"/>
                <a:gd name="T1" fmla="*/ 0 h 540"/>
                <a:gd name="T2" fmla="*/ 155 w 171"/>
                <a:gd name="T3" fmla="*/ 0 h 540"/>
                <a:gd name="T4" fmla="*/ 171 w 171"/>
                <a:gd name="T5" fmla="*/ 16 h 540"/>
                <a:gd name="T6" fmla="*/ 171 w 171"/>
                <a:gd name="T7" fmla="*/ 523 h 540"/>
                <a:gd name="T8" fmla="*/ 155 w 171"/>
                <a:gd name="T9" fmla="*/ 540 h 540"/>
                <a:gd name="T10" fmla="*/ 16 w 171"/>
                <a:gd name="T11" fmla="*/ 540 h 540"/>
                <a:gd name="T12" fmla="*/ 0 w 171"/>
                <a:gd name="T13" fmla="*/ 523 h 540"/>
                <a:gd name="T14" fmla="*/ 0 w 171"/>
                <a:gd name="T15" fmla="*/ 16 h 540"/>
                <a:gd name="T16" fmla="*/ 16 w 171"/>
                <a:gd name="T17" fmla="*/ 0 h 540"/>
                <a:gd name="T18" fmla="*/ 155 w 171"/>
                <a:gd name="T1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540">
                  <a:moveTo>
                    <a:pt x="155" y="0"/>
                  </a:moveTo>
                  <a:lnTo>
                    <a:pt x="155" y="0"/>
                  </a:lnTo>
                  <a:cubicBezTo>
                    <a:pt x="164" y="0"/>
                    <a:pt x="171" y="7"/>
                    <a:pt x="171" y="16"/>
                  </a:cubicBezTo>
                  <a:lnTo>
                    <a:pt x="171" y="523"/>
                  </a:lnTo>
                  <a:cubicBezTo>
                    <a:pt x="171" y="532"/>
                    <a:pt x="164" y="540"/>
                    <a:pt x="155" y="540"/>
                  </a:cubicBezTo>
                  <a:lnTo>
                    <a:pt x="16" y="540"/>
                  </a:lnTo>
                  <a:cubicBezTo>
                    <a:pt x="7" y="540"/>
                    <a:pt x="0" y="532"/>
                    <a:pt x="0" y="523"/>
                  </a:cubicBezTo>
                  <a:lnTo>
                    <a:pt x="0" y="16"/>
                  </a:lnTo>
                  <a:cubicBezTo>
                    <a:pt x="0" y="7"/>
                    <a:pt x="7" y="0"/>
                    <a:pt x="16" y="0"/>
                  </a:cubicBezTo>
                  <a:lnTo>
                    <a:pt x="155" y="0"/>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28" name="Freeform 34">
              <a:extLst>
                <a:ext uri="{FF2B5EF4-FFF2-40B4-BE49-F238E27FC236}">
                  <a16:creationId xmlns:a16="http://schemas.microsoft.com/office/drawing/2014/main" id="{FEBA28FF-1F3E-4EDF-A7F9-05F525618482}"/>
                </a:ext>
              </a:extLst>
            </p:cNvPr>
            <p:cNvSpPr>
              <a:spLocks/>
            </p:cNvSpPr>
            <p:nvPr/>
          </p:nvSpPr>
          <p:spPr bwMode="auto">
            <a:xfrm>
              <a:off x="2130" y="1448"/>
              <a:ext cx="20" cy="20"/>
            </a:xfrm>
            <a:custGeom>
              <a:avLst/>
              <a:gdLst>
                <a:gd name="T0" fmla="*/ 0 w 180"/>
                <a:gd name="T1" fmla="*/ 0 h 176"/>
                <a:gd name="T2" fmla="*/ 0 w 180"/>
                <a:gd name="T3" fmla="*/ 0 h 176"/>
                <a:gd name="T4" fmla="*/ 26 w 180"/>
                <a:gd name="T5" fmla="*/ 111 h 176"/>
                <a:gd name="T6" fmla="*/ 116 w 180"/>
                <a:gd name="T7" fmla="*/ 166 h 176"/>
                <a:gd name="T8" fmla="*/ 126 w 180"/>
                <a:gd name="T9" fmla="*/ 162 h 176"/>
                <a:gd name="T10" fmla="*/ 127 w 180"/>
                <a:gd name="T11" fmla="*/ 160 h 176"/>
                <a:gd name="T12" fmla="*/ 129 w 180"/>
                <a:gd name="T13" fmla="*/ 162 h 176"/>
                <a:gd name="T14" fmla="*/ 149 w 180"/>
                <a:gd name="T15" fmla="*/ 147 h 176"/>
                <a:gd name="T16" fmla="*/ 151 w 180"/>
                <a:gd name="T17" fmla="*/ 145 h 176"/>
                <a:gd name="T18" fmla="*/ 151 w 180"/>
                <a:gd name="T19" fmla="*/ 145 h 176"/>
                <a:gd name="T20" fmla="*/ 151 w 180"/>
                <a:gd name="T21" fmla="*/ 145 h 176"/>
                <a:gd name="T22" fmla="*/ 154 w 180"/>
                <a:gd name="T23" fmla="*/ 145 h 176"/>
                <a:gd name="T24" fmla="*/ 156 w 180"/>
                <a:gd name="T25" fmla="*/ 143 h 176"/>
                <a:gd name="T26" fmla="*/ 156 w 180"/>
                <a:gd name="T27" fmla="*/ 143 h 176"/>
                <a:gd name="T28" fmla="*/ 156 w 180"/>
                <a:gd name="T29" fmla="*/ 140 h 176"/>
                <a:gd name="T30" fmla="*/ 157 w 180"/>
                <a:gd name="T31" fmla="*/ 138 h 176"/>
                <a:gd name="T32" fmla="*/ 157 w 180"/>
                <a:gd name="T33" fmla="*/ 138 h 176"/>
                <a:gd name="T34" fmla="*/ 157 w 180"/>
                <a:gd name="T35" fmla="*/ 138 h 176"/>
                <a:gd name="T36" fmla="*/ 172 w 180"/>
                <a:gd name="T37" fmla="*/ 115 h 176"/>
                <a:gd name="T38" fmla="*/ 171 w 180"/>
                <a:gd name="T39" fmla="*/ 113 h 176"/>
                <a:gd name="T40" fmla="*/ 172 w 180"/>
                <a:gd name="T41" fmla="*/ 112 h 176"/>
                <a:gd name="T42" fmla="*/ 174 w 180"/>
                <a:gd name="T43" fmla="*/ 104 h 176"/>
                <a:gd name="T44" fmla="*/ 111 w 180"/>
                <a:gd name="T45" fmla="*/ 19 h 176"/>
                <a:gd name="T46" fmla="*/ 0 w 180"/>
                <a:gd name="T4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76">
                  <a:moveTo>
                    <a:pt x="0" y="0"/>
                  </a:moveTo>
                  <a:lnTo>
                    <a:pt x="0" y="0"/>
                  </a:lnTo>
                  <a:cubicBezTo>
                    <a:pt x="26" y="111"/>
                    <a:pt x="26" y="111"/>
                    <a:pt x="26" y="111"/>
                  </a:cubicBezTo>
                  <a:cubicBezTo>
                    <a:pt x="36" y="150"/>
                    <a:pt x="77" y="176"/>
                    <a:pt x="116" y="166"/>
                  </a:cubicBezTo>
                  <a:cubicBezTo>
                    <a:pt x="121" y="164"/>
                    <a:pt x="123" y="162"/>
                    <a:pt x="126" y="162"/>
                  </a:cubicBezTo>
                  <a:cubicBezTo>
                    <a:pt x="126" y="162"/>
                    <a:pt x="126" y="162"/>
                    <a:pt x="127" y="160"/>
                  </a:cubicBezTo>
                  <a:cubicBezTo>
                    <a:pt x="127" y="160"/>
                    <a:pt x="127" y="160"/>
                    <a:pt x="129" y="162"/>
                  </a:cubicBezTo>
                  <a:cubicBezTo>
                    <a:pt x="137" y="157"/>
                    <a:pt x="143" y="153"/>
                    <a:pt x="149" y="147"/>
                  </a:cubicBezTo>
                  <a:cubicBezTo>
                    <a:pt x="151" y="145"/>
                    <a:pt x="151" y="145"/>
                    <a:pt x="151" y="145"/>
                  </a:cubicBezTo>
                  <a:cubicBezTo>
                    <a:pt x="151" y="145"/>
                    <a:pt x="151" y="145"/>
                    <a:pt x="151" y="145"/>
                  </a:cubicBezTo>
                  <a:cubicBezTo>
                    <a:pt x="151" y="145"/>
                    <a:pt x="151" y="145"/>
                    <a:pt x="151" y="145"/>
                  </a:cubicBezTo>
                  <a:cubicBezTo>
                    <a:pt x="151" y="145"/>
                    <a:pt x="154" y="145"/>
                    <a:pt x="154" y="145"/>
                  </a:cubicBezTo>
                  <a:cubicBezTo>
                    <a:pt x="156" y="143"/>
                    <a:pt x="156" y="143"/>
                    <a:pt x="156" y="143"/>
                  </a:cubicBezTo>
                  <a:cubicBezTo>
                    <a:pt x="156" y="143"/>
                    <a:pt x="156" y="143"/>
                    <a:pt x="156" y="143"/>
                  </a:cubicBezTo>
                  <a:cubicBezTo>
                    <a:pt x="157" y="141"/>
                    <a:pt x="156" y="140"/>
                    <a:pt x="156" y="140"/>
                  </a:cubicBezTo>
                  <a:cubicBezTo>
                    <a:pt x="156" y="140"/>
                    <a:pt x="156" y="140"/>
                    <a:pt x="157" y="138"/>
                  </a:cubicBezTo>
                  <a:cubicBezTo>
                    <a:pt x="157" y="138"/>
                    <a:pt x="157" y="138"/>
                    <a:pt x="157" y="138"/>
                  </a:cubicBezTo>
                  <a:cubicBezTo>
                    <a:pt x="157" y="138"/>
                    <a:pt x="157" y="138"/>
                    <a:pt x="157" y="138"/>
                  </a:cubicBezTo>
                  <a:cubicBezTo>
                    <a:pt x="163" y="131"/>
                    <a:pt x="168" y="123"/>
                    <a:pt x="172" y="115"/>
                  </a:cubicBezTo>
                  <a:cubicBezTo>
                    <a:pt x="171" y="113"/>
                    <a:pt x="171" y="113"/>
                    <a:pt x="171" y="113"/>
                  </a:cubicBezTo>
                  <a:cubicBezTo>
                    <a:pt x="171" y="113"/>
                    <a:pt x="171" y="113"/>
                    <a:pt x="172" y="112"/>
                  </a:cubicBezTo>
                  <a:cubicBezTo>
                    <a:pt x="172" y="109"/>
                    <a:pt x="174" y="107"/>
                    <a:pt x="174" y="104"/>
                  </a:cubicBezTo>
                  <a:cubicBezTo>
                    <a:pt x="180" y="63"/>
                    <a:pt x="152" y="25"/>
                    <a:pt x="111" y="19"/>
                  </a:cubicBezTo>
                  <a:cubicBezTo>
                    <a:pt x="0" y="0"/>
                    <a:pt x="0" y="0"/>
                    <a:pt x="0" y="0"/>
                  </a:cubicBezTo>
                  <a:close/>
                </a:path>
              </a:pathLst>
            </a:custGeom>
            <a:solidFill>
              <a:srgbClr val="F57302"/>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29" name="Freeform 35">
              <a:extLst>
                <a:ext uri="{FF2B5EF4-FFF2-40B4-BE49-F238E27FC236}">
                  <a16:creationId xmlns:a16="http://schemas.microsoft.com/office/drawing/2014/main" id="{9131B63B-3B36-40FF-A36F-78EDB087192E}"/>
                </a:ext>
              </a:extLst>
            </p:cNvPr>
            <p:cNvSpPr>
              <a:spLocks/>
            </p:cNvSpPr>
            <p:nvPr/>
          </p:nvSpPr>
          <p:spPr bwMode="auto">
            <a:xfrm>
              <a:off x="2130" y="1448"/>
              <a:ext cx="20" cy="20"/>
            </a:xfrm>
            <a:custGeom>
              <a:avLst/>
              <a:gdLst>
                <a:gd name="T0" fmla="*/ 0 w 180"/>
                <a:gd name="T1" fmla="*/ 0 h 176"/>
                <a:gd name="T2" fmla="*/ 0 w 180"/>
                <a:gd name="T3" fmla="*/ 0 h 176"/>
                <a:gd name="T4" fmla="*/ 26 w 180"/>
                <a:gd name="T5" fmla="*/ 111 h 176"/>
                <a:gd name="T6" fmla="*/ 116 w 180"/>
                <a:gd name="T7" fmla="*/ 166 h 176"/>
                <a:gd name="T8" fmla="*/ 126 w 180"/>
                <a:gd name="T9" fmla="*/ 162 h 176"/>
                <a:gd name="T10" fmla="*/ 127 w 180"/>
                <a:gd name="T11" fmla="*/ 160 h 176"/>
                <a:gd name="T12" fmla="*/ 129 w 180"/>
                <a:gd name="T13" fmla="*/ 162 h 176"/>
                <a:gd name="T14" fmla="*/ 149 w 180"/>
                <a:gd name="T15" fmla="*/ 147 h 176"/>
                <a:gd name="T16" fmla="*/ 151 w 180"/>
                <a:gd name="T17" fmla="*/ 145 h 176"/>
                <a:gd name="T18" fmla="*/ 151 w 180"/>
                <a:gd name="T19" fmla="*/ 145 h 176"/>
                <a:gd name="T20" fmla="*/ 151 w 180"/>
                <a:gd name="T21" fmla="*/ 145 h 176"/>
                <a:gd name="T22" fmla="*/ 154 w 180"/>
                <a:gd name="T23" fmla="*/ 145 h 176"/>
                <a:gd name="T24" fmla="*/ 156 w 180"/>
                <a:gd name="T25" fmla="*/ 143 h 176"/>
                <a:gd name="T26" fmla="*/ 156 w 180"/>
                <a:gd name="T27" fmla="*/ 143 h 176"/>
                <a:gd name="T28" fmla="*/ 156 w 180"/>
                <a:gd name="T29" fmla="*/ 140 h 176"/>
                <a:gd name="T30" fmla="*/ 157 w 180"/>
                <a:gd name="T31" fmla="*/ 138 h 176"/>
                <a:gd name="T32" fmla="*/ 157 w 180"/>
                <a:gd name="T33" fmla="*/ 138 h 176"/>
                <a:gd name="T34" fmla="*/ 157 w 180"/>
                <a:gd name="T35" fmla="*/ 138 h 176"/>
                <a:gd name="T36" fmla="*/ 172 w 180"/>
                <a:gd name="T37" fmla="*/ 115 h 176"/>
                <a:gd name="T38" fmla="*/ 171 w 180"/>
                <a:gd name="T39" fmla="*/ 113 h 176"/>
                <a:gd name="T40" fmla="*/ 172 w 180"/>
                <a:gd name="T41" fmla="*/ 112 h 176"/>
                <a:gd name="T42" fmla="*/ 174 w 180"/>
                <a:gd name="T43" fmla="*/ 104 h 176"/>
                <a:gd name="T44" fmla="*/ 111 w 180"/>
                <a:gd name="T45" fmla="*/ 19 h 176"/>
                <a:gd name="T46" fmla="*/ 0 w 180"/>
                <a:gd name="T4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76">
                  <a:moveTo>
                    <a:pt x="0" y="0"/>
                  </a:moveTo>
                  <a:lnTo>
                    <a:pt x="0" y="0"/>
                  </a:lnTo>
                  <a:cubicBezTo>
                    <a:pt x="26" y="111"/>
                    <a:pt x="26" y="111"/>
                    <a:pt x="26" y="111"/>
                  </a:cubicBezTo>
                  <a:cubicBezTo>
                    <a:pt x="36" y="150"/>
                    <a:pt x="77" y="176"/>
                    <a:pt x="116" y="166"/>
                  </a:cubicBezTo>
                  <a:cubicBezTo>
                    <a:pt x="121" y="164"/>
                    <a:pt x="123" y="162"/>
                    <a:pt x="126" y="162"/>
                  </a:cubicBezTo>
                  <a:cubicBezTo>
                    <a:pt x="126" y="162"/>
                    <a:pt x="126" y="162"/>
                    <a:pt x="127" y="160"/>
                  </a:cubicBezTo>
                  <a:cubicBezTo>
                    <a:pt x="127" y="160"/>
                    <a:pt x="127" y="160"/>
                    <a:pt x="129" y="162"/>
                  </a:cubicBezTo>
                  <a:cubicBezTo>
                    <a:pt x="137" y="157"/>
                    <a:pt x="143" y="153"/>
                    <a:pt x="149" y="147"/>
                  </a:cubicBezTo>
                  <a:cubicBezTo>
                    <a:pt x="151" y="145"/>
                    <a:pt x="151" y="145"/>
                    <a:pt x="151" y="145"/>
                  </a:cubicBezTo>
                  <a:cubicBezTo>
                    <a:pt x="151" y="145"/>
                    <a:pt x="151" y="145"/>
                    <a:pt x="151" y="145"/>
                  </a:cubicBezTo>
                  <a:cubicBezTo>
                    <a:pt x="151" y="145"/>
                    <a:pt x="151" y="145"/>
                    <a:pt x="151" y="145"/>
                  </a:cubicBezTo>
                  <a:cubicBezTo>
                    <a:pt x="151" y="145"/>
                    <a:pt x="154" y="145"/>
                    <a:pt x="154" y="145"/>
                  </a:cubicBezTo>
                  <a:cubicBezTo>
                    <a:pt x="156" y="143"/>
                    <a:pt x="156" y="143"/>
                    <a:pt x="156" y="143"/>
                  </a:cubicBezTo>
                  <a:cubicBezTo>
                    <a:pt x="156" y="143"/>
                    <a:pt x="156" y="143"/>
                    <a:pt x="156" y="143"/>
                  </a:cubicBezTo>
                  <a:cubicBezTo>
                    <a:pt x="157" y="141"/>
                    <a:pt x="156" y="140"/>
                    <a:pt x="156" y="140"/>
                  </a:cubicBezTo>
                  <a:cubicBezTo>
                    <a:pt x="156" y="140"/>
                    <a:pt x="156" y="140"/>
                    <a:pt x="157" y="138"/>
                  </a:cubicBezTo>
                  <a:cubicBezTo>
                    <a:pt x="157" y="138"/>
                    <a:pt x="157" y="138"/>
                    <a:pt x="157" y="138"/>
                  </a:cubicBezTo>
                  <a:cubicBezTo>
                    <a:pt x="157" y="138"/>
                    <a:pt x="157" y="138"/>
                    <a:pt x="157" y="138"/>
                  </a:cubicBezTo>
                  <a:cubicBezTo>
                    <a:pt x="163" y="131"/>
                    <a:pt x="168" y="123"/>
                    <a:pt x="172" y="115"/>
                  </a:cubicBezTo>
                  <a:cubicBezTo>
                    <a:pt x="171" y="113"/>
                    <a:pt x="171" y="113"/>
                    <a:pt x="171" y="113"/>
                  </a:cubicBezTo>
                  <a:cubicBezTo>
                    <a:pt x="171" y="113"/>
                    <a:pt x="171" y="113"/>
                    <a:pt x="172" y="112"/>
                  </a:cubicBezTo>
                  <a:cubicBezTo>
                    <a:pt x="172" y="109"/>
                    <a:pt x="174" y="107"/>
                    <a:pt x="174" y="104"/>
                  </a:cubicBezTo>
                  <a:cubicBezTo>
                    <a:pt x="180" y="63"/>
                    <a:pt x="152" y="25"/>
                    <a:pt x="111" y="19"/>
                  </a:cubicBezTo>
                  <a:cubicBezTo>
                    <a:pt x="0" y="0"/>
                    <a:pt x="0" y="0"/>
                    <a:pt x="0" y="0"/>
                  </a:cubicBez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0" name="Freeform 36">
              <a:extLst>
                <a:ext uri="{FF2B5EF4-FFF2-40B4-BE49-F238E27FC236}">
                  <a16:creationId xmlns:a16="http://schemas.microsoft.com/office/drawing/2014/main" id="{23F40F33-EBD7-47F1-B1F4-68C3C7C72BDA}"/>
                </a:ext>
              </a:extLst>
            </p:cNvPr>
            <p:cNvSpPr>
              <a:spLocks/>
            </p:cNvSpPr>
            <p:nvPr/>
          </p:nvSpPr>
          <p:spPr bwMode="auto">
            <a:xfrm>
              <a:off x="2112" y="1363"/>
              <a:ext cx="66" cy="48"/>
            </a:xfrm>
            <a:custGeom>
              <a:avLst/>
              <a:gdLst>
                <a:gd name="T0" fmla="*/ 50 w 597"/>
                <a:gd name="T1" fmla="*/ 51 h 432"/>
                <a:gd name="T2" fmla="*/ 50 w 597"/>
                <a:gd name="T3" fmla="*/ 51 h 432"/>
                <a:gd name="T4" fmla="*/ 117 w 597"/>
                <a:gd name="T5" fmla="*/ 6 h 432"/>
                <a:gd name="T6" fmla="*/ 546 w 597"/>
                <a:gd name="T7" fmla="*/ 92 h 432"/>
                <a:gd name="T8" fmla="*/ 591 w 597"/>
                <a:gd name="T9" fmla="*/ 159 h 432"/>
                <a:gd name="T10" fmla="*/ 547 w 597"/>
                <a:gd name="T11" fmla="*/ 381 h 432"/>
                <a:gd name="T12" fmla="*/ 480 w 597"/>
                <a:gd name="T13" fmla="*/ 426 h 432"/>
                <a:gd name="T14" fmla="*/ 50 w 597"/>
                <a:gd name="T15" fmla="*/ 340 h 432"/>
                <a:gd name="T16" fmla="*/ 6 w 597"/>
                <a:gd name="T17" fmla="*/ 274 h 432"/>
                <a:gd name="T18" fmla="*/ 50 w 597"/>
                <a:gd name="T19" fmla="*/ 5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432">
                  <a:moveTo>
                    <a:pt x="50" y="51"/>
                  </a:moveTo>
                  <a:lnTo>
                    <a:pt x="50" y="51"/>
                  </a:lnTo>
                  <a:cubicBezTo>
                    <a:pt x="56" y="20"/>
                    <a:pt x="86" y="0"/>
                    <a:pt x="117" y="6"/>
                  </a:cubicBezTo>
                  <a:lnTo>
                    <a:pt x="546" y="92"/>
                  </a:lnTo>
                  <a:cubicBezTo>
                    <a:pt x="577" y="98"/>
                    <a:pt x="597" y="128"/>
                    <a:pt x="591" y="159"/>
                  </a:cubicBezTo>
                  <a:lnTo>
                    <a:pt x="547" y="381"/>
                  </a:lnTo>
                  <a:cubicBezTo>
                    <a:pt x="540" y="412"/>
                    <a:pt x="511" y="432"/>
                    <a:pt x="480" y="426"/>
                  </a:cubicBezTo>
                  <a:lnTo>
                    <a:pt x="50" y="340"/>
                  </a:lnTo>
                  <a:cubicBezTo>
                    <a:pt x="20" y="334"/>
                    <a:pt x="0" y="304"/>
                    <a:pt x="6" y="274"/>
                  </a:cubicBezTo>
                  <a:lnTo>
                    <a:pt x="50" y="51"/>
                  </a:lnTo>
                  <a:close/>
                </a:path>
              </a:pathLst>
            </a:custGeom>
            <a:solidFill>
              <a:srgbClr val="F57302"/>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1" name="Freeform 37">
              <a:extLst>
                <a:ext uri="{FF2B5EF4-FFF2-40B4-BE49-F238E27FC236}">
                  <a16:creationId xmlns:a16="http://schemas.microsoft.com/office/drawing/2014/main" id="{089812F4-8D11-4EB7-8539-AC9F2D4270A6}"/>
                </a:ext>
              </a:extLst>
            </p:cNvPr>
            <p:cNvSpPr>
              <a:spLocks/>
            </p:cNvSpPr>
            <p:nvPr/>
          </p:nvSpPr>
          <p:spPr bwMode="auto">
            <a:xfrm>
              <a:off x="2112" y="1363"/>
              <a:ext cx="66" cy="48"/>
            </a:xfrm>
            <a:custGeom>
              <a:avLst/>
              <a:gdLst>
                <a:gd name="T0" fmla="*/ 50 w 597"/>
                <a:gd name="T1" fmla="*/ 51 h 432"/>
                <a:gd name="T2" fmla="*/ 50 w 597"/>
                <a:gd name="T3" fmla="*/ 51 h 432"/>
                <a:gd name="T4" fmla="*/ 117 w 597"/>
                <a:gd name="T5" fmla="*/ 6 h 432"/>
                <a:gd name="T6" fmla="*/ 546 w 597"/>
                <a:gd name="T7" fmla="*/ 92 h 432"/>
                <a:gd name="T8" fmla="*/ 591 w 597"/>
                <a:gd name="T9" fmla="*/ 159 h 432"/>
                <a:gd name="T10" fmla="*/ 547 w 597"/>
                <a:gd name="T11" fmla="*/ 381 h 432"/>
                <a:gd name="T12" fmla="*/ 480 w 597"/>
                <a:gd name="T13" fmla="*/ 426 h 432"/>
                <a:gd name="T14" fmla="*/ 50 w 597"/>
                <a:gd name="T15" fmla="*/ 340 h 432"/>
                <a:gd name="T16" fmla="*/ 6 w 597"/>
                <a:gd name="T17" fmla="*/ 274 h 432"/>
                <a:gd name="T18" fmla="*/ 50 w 597"/>
                <a:gd name="T19" fmla="*/ 5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432">
                  <a:moveTo>
                    <a:pt x="50" y="51"/>
                  </a:moveTo>
                  <a:lnTo>
                    <a:pt x="50" y="51"/>
                  </a:lnTo>
                  <a:cubicBezTo>
                    <a:pt x="56" y="20"/>
                    <a:pt x="86" y="0"/>
                    <a:pt x="117" y="6"/>
                  </a:cubicBezTo>
                  <a:lnTo>
                    <a:pt x="546" y="92"/>
                  </a:lnTo>
                  <a:cubicBezTo>
                    <a:pt x="577" y="98"/>
                    <a:pt x="597" y="128"/>
                    <a:pt x="591" y="159"/>
                  </a:cubicBezTo>
                  <a:lnTo>
                    <a:pt x="547" y="381"/>
                  </a:lnTo>
                  <a:cubicBezTo>
                    <a:pt x="540" y="412"/>
                    <a:pt x="511" y="432"/>
                    <a:pt x="480" y="426"/>
                  </a:cubicBezTo>
                  <a:lnTo>
                    <a:pt x="50" y="340"/>
                  </a:lnTo>
                  <a:cubicBezTo>
                    <a:pt x="20" y="334"/>
                    <a:pt x="0" y="304"/>
                    <a:pt x="6" y="274"/>
                  </a:cubicBezTo>
                  <a:lnTo>
                    <a:pt x="50" y="51"/>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2" name="Freeform 38">
              <a:extLst>
                <a:ext uri="{FF2B5EF4-FFF2-40B4-BE49-F238E27FC236}">
                  <a16:creationId xmlns:a16="http://schemas.microsoft.com/office/drawing/2014/main" id="{97DC8280-C3CF-4BBC-B2B5-7088578F1CFE}"/>
                </a:ext>
              </a:extLst>
            </p:cNvPr>
            <p:cNvSpPr>
              <a:spLocks/>
            </p:cNvSpPr>
            <p:nvPr/>
          </p:nvSpPr>
          <p:spPr bwMode="auto">
            <a:xfrm>
              <a:off x="2228" y="1366"/>
              <a:ext cx="27" cy="24"/>
            </a:xfrm>
            <a:custGeom>
              <a:avLst/>
              <a:gdLst>
                <a:gd name="T0" fmla="*/ 32 w 247"/>
                <a:gd name="T1" fmla="*/ 16 h 220"/>
                <a:gd name="T2" fmla="*/ 32 w 247"/>
                <a:gd name="T3" fmla="*/ 16 h 220"/>
                <a:gd name="T4" fmla="*/ 54 w 247"/>
                <a:gd name="T5" fmla="*/ 3 h 220"/>
                <a:gd name="T6" fmla="*/ 231 w 247"/>
                <a:gd name="T7" fmla="*/ 40 h 220"/>
                <a:gd name="T8" fmla="*/ 245 w 247"/>
                <a:gd name="T9" fmla="*/ 62 h 220"/>
                <a:gd name="T10" fmla="*/ 215 w 247"/>
                <a:gd name="T11" fmla="*/ 204 h 220"/>
                <a:gd name="T12" fmla="*/ 193 w 247"/>
                <a:gd name="T13" fmla="*/ 218 h 220"/>
                <a:gd name="T14" fmla="*/ 16 w 247"/>
                <a:gd name="T15" fmla="*/ 180 h 220"/>
                <a:gd name="T16" fmla="*/ 2 w 247"/>
                <a:gd name="T17" fmla="*/ 159 h 220"/>
                <a:gd name="T18" fmla="*/ 32 w 247"/>
                <a:gd name="T19" fmla="*/ 1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20">
                  <a:moveTo>
                    <a:pt x="32" y="16"/>
                  </a:moveTo>
                  <a:lnTo>
                    <a:pt x="32" y="16"/>
                  </a:lnTo>
                  <a:cubicBezTo>
                    <a:pt x="34" y="7"/>
                    <a:pt x="44" y="0"/>
                    <a:pt x="54" y="3"/>
                  </a:cubicBezTo>
                  <a:lnTo>
                    <a:pt x="231" y="40"/>
                  </a:lnTo>
                  <a:cubicBezTo>
                    <a:pt x="241" y="42"/>
                    <a:pt x="247" y="52"/>
                    <a:pt x="245" y="62"/>
                  </a:cubicBezTo>
                  <a:lnTo>
                    <a:pt x="215" y="204"/>
                  </a:lnTo>
                  <a:cubicBezTo>
                    <a:pt x="213" y="214"/>
                    <a:pt x="203" y="220"/>
                    <a:pt x="193" y="218"/>
                  </a:cubicBezTo>
                  <a:lnTo>
                    <a:pt x="16" y="180"/>
                  </a:lnTo>
                  <a:cubicBezTo>
                    <a:pt x="6" y="178"/>
                    <a:pt x="0" y="169"/>
                    <a:pt x="2" y="159"/>
                  </a:cubicBezTo>
                  <a:lnTo>
                    <a:pt x="32" y="16"/>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3" name="Freeform 39">
              <a:extLst>
                <a:ext uri="{FF2B5EF4-FFF2-40B4-BE49-F238E27FC236}">
                  <a16:creationId xmlns:a16="http://schemas.microsoft.com/office/drawing/2014/main" id="{F373682B-BB65-4053-A5F6-8B3B3BEBBF84}"/>
                </a:ext>
              </a:extLst>
            </p:cNvPr>
            <p:cNvSpPr>
              <a:spLocks/>
            </p:cNvSpPr>
            <p:nvPr/>
          </p:nvSpPr>
          <p:spPr bwMode="auto">
            <a:xfrm>
              <a:off x="2228" y="1366"/>
              <a:ext cx="27" cy="24"/>
            </a:xfrm>
            <a:custGeom>
              <a:avLst/>
              <a:gdLst>
                <a:gd name="T0" fmla="*/ 32 w 247"/>
                <a:gd name="T1" fmla="*/ 16 h 220"/>
                <a:gd name="T2" fmla="*/ 32 w 247"/>
                <a:gd name="T3" fmla="*/ 16 h 220"/>
                <a:gd name="T4" fmla="*/ 54 w 247"/>
                <a:gd name="T5" fmla="*/ 3 h 220"/>
                <a:gd name="T6" fmla="*/ 231 w 247"/>
                <a:gd name="T7" fmla="*/ 40 h 220"/>
                <a:gd name="T8" fmla="*/ 245 w 247"/>
                <a:gd name="T9" fmla="*/ 62 h 220"/>
                <a:gd name="T10" fmla="*/ 215 w 247"/>
                <a:gd name="T11" fmla="*/ 204 h 220"/>
                <a:gd name="T12" fmla="*/ 193 w 247"/>
                <a:gd name="T13" fmla="*/ 218 h 220"/>
                <a:gd name="T14" fmla="*/ 16 w 247"/>
                <a:gd name="T15" fmla="*/ 180 h 220"/>
                <a:gd name="T16" fmla="*/ 2 w 247"/>
                <a:gd name="T17" fmla="*/ 159 h 220"/>
                <a:gd name="T18" fmla="*/ 32 w 247"/>
                <a:gd name="T19" fmla="*/ 1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20">
                  <a:moveTo>
                    <a:pt x="32" y="16"/>
                  </a:moveTo>
                  <a:lnTo>
                    <a:pt x="32" y="16"/>
                  </a:lnTo>
                  <a:cubicBezTo>
                    <a:pt x="34" y="7"/>
                    <a:pt x="44" y="0"/>
                    <a:pt x="54" y="3"/>
                  </a:cubicBezTo>
                  <a:lnTo>
                    <a:pt x="231" y="40"/>
                  </a:lnTo>
                  <a:cubicBezTo>
                    <a:pt x="241" y="42"/>
                    <a:pt x="247" y="52"/>
                    <a:pt x="245" y="62"/>
                  </a:cubicBezTo>
                  <a:lnTo>
                    <a:pt x="215" y="204"/>
                  </a:lnTo>
                  <a:cubicBezTo>
                    <a:pt x="213" y="214"/>
                    <a:pt x="203" y="220"/>
                    <a:pt x="193" y="218"/>
                  </a:cubicBezTo>
                  <a:lnTo>
                    <a:pt x="16" y="180"/>
                  </a:lnTo>
                  <a:cubicBezTo>
                    <a:pt x="6" y="178"/>
                    <a:pt x="0" y="169"/>
                    <a:pt x="2" y="159"/>
                  </a:cubicBezTo>
                  <a:lnTo>
                    <a:pt x="32" y="16"/>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4" name="Freeform 40">
              <a:extLst>
                <a:ext uri="{FF2B5EF4-FFF2-40B4-BE49-F238E27FC236}">
                  <a16:creationId xmlns:a16="http://schemas.microsoft.com/office/drawing/2014/main" id="{C9F48C52-D78A-463C-A90B-8E34B8FF6185}"/>
                </a:ext>
              </a:extLst>
            </p:cNvPr>
            <p:cNvSpPr>
              <a:spLocks/>
            </p:cNvSpPr>
            <p:nvPr/>
          </p:nvSpPr>
          <p:spPr bwMode="auto">
            <a:xfrm>
              <a:off x="2218" y="1354"/>
              <a:ext cx="35" cy="42"/>
            </a:xfrm>
            <a:custGeom>
              <a:avLst/>
              <a:gdLst>
                <a:gd name="T0" fmla="*/ 62 w 311"/>
                <a:gd name="T1" fmla="*/ 22 h 375"/>
                <a:gd name="T2" fmla="*/ 62 w 311"/>
                <a:gd name="T3" fmla="*/ 22 h 375"/>
                <a:gd name="T4" fmla="*/ 92 w 311"/>
                <a:gd name="T5" fmla="*/ 3 h 375"/>
                <a:gd name="T6" fmla="*/ 289 w 311"/>
                <a:gd name="T7" fmla="*/ 45 h 375"/>
                <a:gd name="T8" fmla="*/ 308 w 311"/>
                <a:gd name="T9" fmla="*/ 74 h 375"/>
                <a:gd name="T10" fmla="*/ 249 w 311"/>
                <a:gd name="T11" fmla="*/ 353 h 375"/>
                <a:gd name="T12" fmla="*/ 219 w 311"/>
                <a:gd name="T13" fmla="*/ 372 h 375"/>
                <a:gd name="T14" fmla="*/ 22 w 311"/>
                <a:gd name="T15" fmla="*/ 330 h 375"/>
                <a:gd name="T16" fmla="*/ 3 w 311"/>
                <a:gd name="T17" fmla="*/ 301 h 375"/>
                <a:gd name="T18" fmla="*/ 62 w 311"/>
                <a:gd name="T19" fmla="*/ 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75">
                  <a:moveTo>
                    <a:pt x="62" y="22"/>
                  </a:moveTo>
                  <a:lnTo>
                    <a:pt x="62" y="22"/>
                  </a:lnTo>
                  <a:cubicBezTo>
                    <a:pt x="65" y="8"/>
                    <a:pt x="79" y="0"/>
                    <a:pt x="92" y="3"/>
                  </a:cubicBezTo>
                  <a:lnTo>
                    <a:pt x="289" y="45"/>
                  </a:lnTo>
                  <a:cubicBezTo>
                    <a:pt x="303" y="47"/>
                    <a:pt x="311" y="61"/>
                    <a:pt x="308" y="74"/>
                  </a:cubicBezTo>
                  <a:lnTo>
                    <a:pt x="249" y="353"/>
                  </a:lnTo>
                  <a:cubicBezTo>
                    <a:pt x="246" y="367"/>
                    <a:pt x="233" y="375"/>
                    <a:pt x="219" y="372"/>
                  </a:cubicBezTo>
                  <a:lnTo>
                    <a:pt x="22" y="330"/>
                  </a:lnTo>
                  <a:cubicBezTo>
                    <a:pt x="9" y="328"/>
                    <a:pt x="0" y="314"/>
                    <a:pt x="3" y="301"/>
                  </a:cubicBezTo>
                  <a:lnTo>
                    <a:pt x="62" y="22"/>
                  </a:lnTo>
                  <a:close/>
                </a:path>
              </a:pathLst>
            </a:custGeom>
            <a:solidFill>
              <a:srgbClr val="F57302"/>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5" name="Freeform 41">
              <a:extLst>
                <a:ext uri="{FF2B5EF4-FFF2-40B4-BE49-F238E27FC236}">
                  <a16:creationId xmlns:a16="http://schemas.microsoft.com/office/drawing/2014/main" id="{49D453BB-1D58-42E0-A98F-7A75F0B269E8}"/>
                </a:ext>
              </a:extLst>
            </p:cNvPr>
            <p:cNvSpPr>
              <a:spLocks/>
            </p:cNvSpPr>
            <p:nvPr/>
          </p:nvSpPr>
          <p:spPr bwMode="auto">
            <a:xfrm>
              <a:off x="2218" y="1354"/>
              <a:ext cx="35" cy="42"/>
            </a:xfrm>
            <a:custGeom>
              <a:avLst/>
              <a:gdLst>
                <a:gd name="T0" fmla="*/ 62 w 311"/>
                <a:gd name="T1" fmla="*/ 22 h 375"/>
                <a:gd name="T2" fmla="*/ 62 w 311"/>
                <a:gd name="T3" fmla="*/ 22 h 375"/>
                <a:gd name="T4" fmla="*/ 92 w 311"/>
                <a:gd name="T5" fmla="*/ 3 h 375"/>
                <a:gd name="T6" fmla="*/ 289 w 311"/>
                <a:gd name="T7" fmla="*/ 45 h 375"/>
                <a:gd name="T8" fmla="*/ 308 w 311"/>
                <a:gd name="T9" fmla="*/ 74 h 375"/>
                <a:gd name="T10" fmla="*/ 249 w 311"/>
                <a:gd name="T11" fmla="*/ 353 h 375"/>
                <a:gd name="T12" fmla="*/ 219 w 311"/>
                <a:gd name="T13" fmla="*/ 372 h 375"/>
                <a:gd name="T14" fmla="*/ 22 w 311"/>
                <a:gd name="T15" fmla="*/ 330 h 375"/>
                <a:gd name="T16" fmla="*/ 3 w 311"/>
                <a:gd name="T17" fmla="*/ 301 h 375"/>
                <a:gd name="T18" fmla="*/ 62 w 311"/>
                <a:gd name="T19" fmla="*/ 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75">
                  <a:moveTo>
                    <a:pt x="62" y="22"/>
                  </a:moveTo>
                  <a:lnTo>
                    <a:pt x="62" y="22"/>
                  </a:lnTo>
                  <a:cubicBezTo>
                    <a:pt x="65" y="8"/>
                    <a:pt x="79" y="0"/>
                    <a:pt x="92" y="3"/>
                  </a:cubicBezTo>
                  <a:lnTo>
                    <a:pt x="289" y="45"/>
                  </a:lnTo>
                  <a:cubicBezTo>
                    <a:pt x="303" y="47"/>
                    <a:pt x="311" y="61"/>
                    <a:pt x="308" y="74"/>
                  </a:cubicBezTo>
                  <a:lnTo>
                    <a:pt x="249" y="353"/>
                  </a:lnTo>
                  <a:cubicBezTo>
                    <a:pt x="246" y="367"/>
                    <a:pt x="233" y="375"/>
                    <a:pt x="219" y="372"/>
                  </a:cubicBezTo>
                  <a:lnTo>
                    <a:pt x="22" y="330"/>
                  </a:lnTo>
                  <a:cubicBezTo>
                    <a:pt x="9" y="328"/>
                    <a:pt x="0" y="314"/>
                    <a:pt x="3" y="301"/>
                  </a:cubicBezTo>
                  <a:lnTo>
                    <a:pt x="62" y="22"/>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6" name="Freeform 42">
              <a:extLst>
                <a:ext uri="{FF2B5EF4-FFF2-40B4-BE49-F238E27FC236}">
                  <a16:creationId xmlns:a16="http://schemas.microsoft.com/office/drawing/2014/main" id="{F583B6F7-CE0E-4916-B30E-C84412479F84}"/>
                </a:ext>
              </a:extLst>
            </p:cNvPr>
            <p:cNvSpPr>
              <a:spLocks/>
            </p:cNvSpPr>
            <p:nvPr/>
          </p:nvSpPr>
          <p:spPr bwMode="auto">
            <a:xfrm>
              <a:off x="2058" y="1308"/>
              <a:ext cx="205" cy="101"/>
            </a:xfrm>
            <a:custGeom>
              <a:avLst/>
              <a:gdLst>
                <a:gd name="T0" fmla="*/ 194 w 1866"/>
                <a:gd name="T1" fmla="*/ 0 h 911"/>
                <a:gd name="T2" fmla="*/ 194 w 1866"/>
                <a:gd name="T3" fmla="*/ 0 h 911"/>
                <a:gd name="T4" fmla="*/ 213 w 1866"/>
                <a:gd name="T5" fmla="*/ 2 h 911"/>
                <a:gd name="T6" fmla="*/ 1851 w 1866"/>
                <a:gd name="T7" fmla="*/ 344 h 911"/>
                <a:gd name="T8" fmla="*/ 1862 w 1866"/>
                <a:gd name="T9" fmla="*/ 350 h 911"/>
                <a:gd name="T10" fmla="*/ 1866 w 1866"/>
                <a:gd name="T11" fmla="*/ 356 h 911"/>
                <a:gd name="T12" fmla="*/ 1862 w 1866"/>
                <a:gd name="T13" fmla="*/ 366 h 911"/>
                <a:gd name="T14" fmla="*/ 1502 w 1866"/>
                <a:gd name="T15" fmla="*/ 896 h 911"/>
                <a:gd name="T16" fmla="*/ 1490 w 1866"/>
                <a:gd name="T17" fmla="*/ 907 h 911"/>
                <a:gd name="T18" fmla="*/ 1470 w 1866"/>
                <a:gd name="T19" fmla="*/ 911 h 911"/>
                <a:gd name="T20" fmla="*/ 1451 w 1866"/>
                <a:gd name="T21" fmla="*/ 909 h 911"/>
                <a:gd name="T22" fmla="*/ 83 w 1866"/>
                <a:gd name="T23" fmla="*/ 623 h 911"/>
                <a:gd name="T24" fmla="*/ 11 w 1866"/>
                <a:gd name="T25" fmla="*/ 514 h 911"/>
                <a:gd name="T26" fmla="*/ 103 w 1866"/>
                <a:gd name="T27" fmla="*/ 73 h 911"/>
                <a:gd name="T28" fmla="*/ 194 w 1866"/>
                <a:gd name="T29" fmla="*/ 0 h 911"/>
                <a:gd name="T30" fmla="*/ 194 w 1866"/>
                <a:gd name="T31"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6" h="911">
                  <a:moveTo>
                    <a:pt x="194" y="0"/>
                  </a:moveTo>
                  <a:lnTo>
                    <a:pt x="194" y="0"/>
                  </a:lnTo>
                  <a:cubicBezTo>
                    <a:pt x="200" y="0"/>
                    <a:pt x="207" y="1"/>
                    <a:pt x="213" y="2"/>
                  </a:cubicBezTo>
                  <a:lnTo>
                    <a:pt x="1851" y="344"/>
                  </a:lnTo>
                  <a:lnTo>
                    <a:pt x="1862" y="350"/>
                  </a:lnTo>
                  <a:lnTo>
                    <a:pt x="1866" y="356"/>
                  </a:lnTo>
                  <a:lnTo>
                    <a:pt x="1862" y="366"/>
                  </a:lnTo>
                  <a:lnTo>
                    <a:pt x="1502" y="896"/>
                  </a:lnTo>
                  <a:lnTo>
                    <a:pt x="1490" y="907"/>
                  </a:lnTo>
                  <a:lnTo>
                    <a:pt x="1470" y="911"/>
                  </a:lnTo>
                  <a:lnTo>
                    <a:pt x="1451" y="909"/>
                  </a:lnTo>
                  <a:lnTo>
                    <a:pt x="83" y="623"/>
                  </a:lnTo>
                  <a:cubicBezTo>
                    <a:pt x="32" y="613"/>
                    <a:pt x="0" y="564"/>
                    <a:pt x="11" y="514"/>
                  </a:cubicBezTo>
                  <a:lnTo>
                    <a:pt x="103" y="73"/>
                  </a:lnTo>
                  <a:cubicBezTo>
                    <a:pt x="113" y="30"/>
                    <a:pt x="151" y="0"/>
                    <a:pt x="194" y="0"/>
                  </a:cubicBezTo>
                  <a:lnTo>
                    <a:pt x="194" y="0"/>
                  </a:lnTo>
                  <a:close/>
                </a:path>
              </a:pathLst>
            </a:custGeom>
            <a:solidFill>
              <a:srgbClr val="00BCE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37" name="Freeform 43">
              <a:extLst>
                <a:ext uri="{FF2B5EF4-FFF2-40B4-BE49-F238E27FC236}">
                  <a16:creationId xmlns:a16="http://schemas.microsoft.com/office/drawing/2014/main" id="{058826E1-4ECD-474F-971E-7B7B347109AA}"/>
                </a:ext>
              </a:extLst>
            </p:cNvPr>
            <p:cNvSpPr>
              <a:spLocks/>
            </p:cNvSpPr>
            <p:nvPr/>
          </p:nvSpPr>
          <p:spPr bwMode="auto">
            <a:xfrm>
              <a:off x="2076" y="1317"/>
              <a:ext cx="158" cy="44"/>
            </a:xfrm>
            <a:custGeom>
              <a:avLst/>
              <a:gdLst>
                <a:gd name="T0" fmla="*/ 9 w 1436"/>
                <a:gd name="T1" fmla="*/ 34 h 392"/>
                <a:gd name="T2" fmla="*/ 9 w 1436"/>
                <a:gd name="T3" fmla="*/ 34 h 392"/>
                <a:gd name="T4" fmla="*/ 55 w 1436"/>
                <a:gd name="T5" fmla="*/ 4 h 392"/>
                <a:gd name="T6" fmla="*/ 1402 w 1436"/>
                <a:gd name="T7" fmla="*/ 289 h 392"/>
                <a:gd name="T8" fmla="*/ 1431 w 1436"/>
                <a:gd name="T9" fmla="*/ 334 h 392"/>
                <a:gd name="T10" fmla="*/ 1426 w 1436"/>
                <a:gd name="T11" fmla="*/ 358 h 392"/>
                <a:gd name="T12" fmla="*/ 1381 w 1436"/>
                <a:gd name="T13" fmla="*/ 388 h 392"/>
                <a:gd name="T14" fmla="*/ 34 w 1436"/>
                <a:gd name="T15" fmla="*/ 103 h 392"/>
                <a:gd name="T16" fmla="*/ 4 w 1436"/>
                <a:gd name="T17" fmla="*/ 57 h 392"/>
                <a:gd name="T18" fmla="*/ 9 w 1436"/>
                <a:gd name="T19" fmla="*/ 3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6" h="392">
                  <a:moveTo>
                    <a:pt x="9" y="34"/>
                  </a:moveTo>
                  <a:lnTo>
                    <a:pt x="9" y="34"/>
                  </a:lnTo>
                  <a:cubicBezTo>
                    <a:pt x="13" y="13"/>
                    <a:pt x="34" y="0"/>
                    <a:pt x="55" y="4"/>
                  </a:cubicBezTo>
                  <a:lnTo>
                    <a:pt x="1402" y="289"/>
                  </a:lnTo>
                  <a:cubicBezTo>
                    <a:pt x="1423" y="293"/>
                    <a:pt x="1436" y="314"/>
                    <a:pt x="1431" y="334"/>
                  </a:cubicBezTo>
                  <a:lnTo>
                    <a:pt x="1426" y="358"/>
                  </a:lnTo>
                  <a:cubicBezTo>
                    <a:pt x="1422" y="379"/>
                    <a:pt x="1402" y="392"/>
                    <a:pt x="1381" y="388"/>
                  </a:cubicBezTo>
                  <a:lnTo>
                    <a:pt x="34" y="103"/>
                  </a:lnTo>
                  <a:cubicBezTo>
                    <a:pt x="13" y="98"/>
                    <a:pt x="0" y="78"/>
                    <a:pt x="4" y="57"/>
                  </a:cubicBezTo>
                  <a:lnTo>
                    <a:pt x="9" y="34"/>
                  </a:lnTo>
                  <a:close/>
                </a:path>
              </a:pathLst>
            </a:custGeom>
            <a:solidFill>
              <a:srgbClr val="9CE5F7"/>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1238" name="Group 1237">
            <a:extLst>
              <a:ext uri="{FF2B5EF4-FFF2-40B4-BE49-F238E27FC236}">
                <a16:creationId xmlns:a16="http://schemas.microsoft.com/office/drawing/2014/main" id="{9045E5B1-B521-425A-9774-2E7575791A5B}"/>
              </a:ext>
            </a:extLst>
          </p:cNvPr>
          <p:cNvGrpSpPr/>
          <p:nvPr/>
        </p:nvGrpSpPr>
        <p:grpSpPr>
          <a:xfrm>
            <a:off x="4220628" y="4866873"/>
            <a:ext cx="664635" cy="664633"/>
            <a:chOff x="3165471" y="3650154"/>
            <a:chExt cx="498476" cy="498475"/>
          </a:xfrm>
        </p:grpSpPr>
        <p:sp>
          <p:nvSpPr>
            <p:cNvPr id="1239" name="Freeform 27">
              <a:extLst>
                <a:ext uri="{FF2B5EF4-FFF2-40B4-BE49-F238E27FC236}">
                  <a16:creationId xmlns:a16="http://schemas.microsoft.com/office/drawing/2014/main" id="{330DE23A-2C26-4AFC-8961-3CD77E4ACC93}"/>
                </a:ext>
              </a:extLst>
            </p:cNvPr>
            <p:cNvSpPr>
              <a:spLocks/>
            </p:cNvSpPr>
            <p:nvPr/>
          </p:nvSpPr>
          <p:spPr bwMode="auto">
            <a:xfrm>
              <a:off x="3165471" y="3650154"/>
              <a:ext cx="498476" cy="498475"/>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FFFFFF"/>
            </a:solidFill>
            <a:ln w="12700">
              <a:solidFill>
                <a:srgbClr val="005073"/>
              </a:solidFill>
              <a:prstDash val="solid"/>
              <a:round/>
              <a:headEnd/>
              <a:tailEnd/>
            </a:ln>
            <a:effectLst>
              <a:glow rad="50800">
                <a:srgbClr val="FBAB18"/>
              </a:glow>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240" name="Group 1239">
              <a:extLst>
                <a:ext uri="{FF2B5EF4-FFF2-40B4-BE49-F238E27FC236}">
                  <a16:creationId xmlns:a16="http://schemas.microsoft.com/office/drawing/2014/main" id="{0F1A7D5E-E38D-4F1E-8BFC-D1FF15D09B0C}"/>
                </a:ext>
              </a:extLst>
            </p:cNvPr>
            <p:cNvGrpSpPr/>
            <p:nvPr/>
          </p:nvGrpSpPr>
          <p:grpSpPr>
            <a:xfrm>
              <a:off x="3218050" y="3770760"/>
              <a:ext cx="393276" cy="257262"/>
              <a:chOff x="2916019" y="4368931"/>
              <a:chExt cx="393276" cy="257262"/>
            </a:xfrm>
          </p:grpSpPr>
          <p:grpSp>
            <p:nvGrpSpPr>
              <p:cNvPr id="1241" name="Group 1240">
                <a:extLst>
                  <a:ext uri="{FF2B5EF4-FFF2-40B4-BE49-F238E27FC236}">
                    <a16:creationId xmlns:a16="http://schemas.microsoft.com/office/drawing/2014/main" id="{91A2F12F-6803-4124-89EF-AF702843B53E}"/>
                  </a:ext>
                </a:extLst>
              </p:cNvPr>
              <p:cNvGrpSpPr/>
              <p:nvPr/>
            </p:nvGrpSpPr>
            <p:grpSpPr>
              <a:xfrm>
                <a:off x="3105507" y="4368931"/>
                <a:ext cx="203788" cy="257262"/>
                <a:chOff x="3031986" y="4288013"/>
                <a:chExt cx="320676" cy="404813"/>
              </a:xfrm>
            </p:grpSpPr>
            <p:sp>
              <p:nvSpPr>
                <p:cNvPr id="1256" name="Freeform 28">
                  <a:extLst>
                    <a:ext uri="{FF2B5EF4-FFF2-40B4-BE49-F238E27FC236}">
                      <a16:creationId xmlns:a16="http://schemas.microsoft.com/office/drawing/2014/main" id="{76121802-DBDC-439A-8756-583BE5624FFE}"/>
                    </a:ext>
                  </a:extLst>
                </p:cNvPr>
                <p:cNvSpPr>
                  <a:spLocks/>
                </p:cNvSpPr>
                <p:nvPr/>
              </p:nvSpPr>
              <p:spPr bwMode="auto">
                <a:xfrm>
                  <a:off x="3305036" y="4375325"/>
                  <a:ext cx="46038" cy="120650"/>
                </a:xfrm>
                <a:custGeom>
                  <a:avLst/>
                  <a:gdLst>
                    <a:gd name="T0" fmla="*/ 5 w 268"/>
                    <a:gd name="T1" fmla="*/ 144 h 693"/>
                    <a:gd name="T2" fmla="*/ 5 w 268"/>
                    <a:gd name="T3" fmla="*/ 144 h 693"/>
                    <a:gd name="T4" fmla="*/ 268 w 268"/>
                    <a:gd name="T5" fmla="*/ 0 h 693"/>
                    <a:gd name="T6" fmla="*/ 268 w 268"/>
                    <a:gd name="T7" fmla="*/ 32 h 693"/>
                    <a:gd name="T8" fmla="*/ 176 w 268"/>
                    <a:gd name="T9" fmla="*/ 188 h 693"/>
                    <a:gd name="T10" fmla="*/ 256 w 268"/>
                    <a:gd name="T11" fmla="*/ 211 h 693"/>
                    <a:gd name="T12" fmla="*/ 199 w 268"/>
                    <a:gd name="T13" fmla="*/ 295 h 693"/>
                    <a:gd name="T14" fmla="*/ 179 w 268"/>
                    <a:gd name="T15" fmla="*/ 373 h 693"/>
                    <a:gd name="T16" fmla="*/ 259 w 268"/>
                    <a:gd name="T17" fmla="*/ 373 h 693"/>
                    <a:gd name="T18" fmla="*/ 205 w 268"/>
                    <a:gd name="T19" fmla="*/ 468 h 693"/>
                    <a:gd name="T20" fmla="*/ 205 w 268"/>
                    <a:gd name="T21" fmla="*/ 523 h 693"/>
                    <a:gd name="T22" fmla="*/ 259 w 268"/>
                    <a:gd name="T23" fmla="*/ 523 h 693"/>
                    <a:gd name="T24" fmla="*/ 140 w 268"/>
                    <a:gd name="T25" fmla="*/ 693 h 693"/>
                    <a:gd name="T26" fmla="*/ 29 w 268"/>
                    <a:gd name="T27" fmla="*/ 529 h 693"/>
                    <a:gd name="T28" fmla="*/ 2 w 268"/>
                    <a:gd name="T29" fmla="*/ 442 h 693"/>
                    <a:gd name="T30" fmla="*/ 5 w 268"/>
                    <a:gd name="T31" fmla="*/ 144 h 693"/>
                    <a:gd name="T32" fmla="*/ 5 w 268"/>
                    <a:gd name="T33" fmla="*/ 14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693">
                      <a:moveTo>
                        <a:pt x="5" y="144"/>
                      </a:moveTo>
                      <a:lnTo>
                        <a:pt x="5" y="144"/>
                      </a:lnTo>
                      <a:lnTo>
                        <a:pt x="268" y="0"/>
                      </a:lnTo>
                      <a:lnTo>
                        <a:pt x="268" y="32"/>
                      </a:lnTo>
                      <a:lnTo>
                        <a:pt x="176" y="188"/>
                      </a:lnTo>
                      <a:lnTo>
                        <a:pt x="256" y="211"/>
                      </a:lnTo>
                      <a:lnTo>
                        <a:pt x="199" y="295"/>
                      </a:lnTo>
                      <a:lnTo>
                        <a:pt x="179" y="373"/>
                      </a:lnTo>
                      <a:lnTo>
                        <a:pt x="259" y="373"/>
                      </a:lnTo>
                      <a:lnTo>
                        <a:pt x="205" y="468"/>
                      </a:lnTo>
                      <a:lnTo>
                        <a:pt x="205" y="523"/>
                      </a:lnTo>
                      <a:lnTo>
                        <a:pt x="259" y="523"/>
                      </a:lnTo>
                      <a:lnTo>
                        <a:pt x="140" y="693"/>
                      </a:lnTo>
                      <a:lnTo>
                        <a:pt x="29" y="529"/>
                      </a:lnTo>
                      <a:lnTo>
                        <a:pt x="2" y="442"/>
                      </a:lnTo>
                      <a:cubicBezTo>
                        <a:pt x="1" y="344"/>
                        <a:pt x="0" y="245"/>
                        <a:pt x="5" y="144"/>
                      </a:cubicBezTo>
                      <a:lnTo>
                        <a:pt x="5" y="144"/>
                      </a:lnTo>
                      <a:close/>
                    </a:path>
                  </a:pathLst>
                </a:custGeom>
                <a:solidFill>
                  <a:srgbClr val="CB8504"/>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7" name="Freeform 29">
                  <a:extLst>
                    <a:ext uri="{FF2B5EF4-FFF2-40B4-BE49-F238E27FC236}">
                      <a16:creationId xmlns:a16="http://schemas.microsoft.com/office/drawing/2014/main" id="{FE3441D0-8F48-4DDC-97FD-AF6CA9D58A9C}"/>
                    </a:ext>
                  </a:extLst>
                </p:cNvPr>
                <p:cNvSpPr>
                  <a:spLocks/>
                </p:cNvSpPr>
                <p:nvPr/>
              </p:nvSpPr>
              <p:spPr bwMode="auto">
                <a:xfrm>
                  <a:off x="3212961" y="4467400"/>
                  <a:ext cx="112713" cy="87313"/>
                </a:xfrm>
                <a:custGeom>
                  <a:avLst/>
                  <a:gdLst>
                    <a:gd name="T0" fmla="*/ 613 w 657"/>
                    <a:gd name="T1" fmla="*/ 68 h 499"/>
                    <a:gd name="T2" fmla="*/ 613 w 657"/>
                    <a:gd name="T3" fmla="*/ 68 h 499"/>
                    <a:gd name="T4" fmla="*/ 407 w 657"/>
                    <a:gd name="T5" fmla="*/ 373 h 499"/>
                    <a:gd name="T6" fmla="*/ 44 w 657"/>
                    <a:gd name="T7" fmla="*/ 431 h 499"/>
                    <a:gd name="T8" fmla="*/ 250 w 657"/>
                    <a:gd name="T9" fmla="*/ 126 h 499"/>
                    <a:gd name="T10" fmla="*/ 613 w 657"/>
                    <a:gd name="T11" fmla="*/ 68 h 499"/>
                    <a:gd name="T12" fmla="*/ 613 w 657"/>
                    <a:gd name="T13" fmla="*/ 68 h 499"/>
                  </a:gdLst>
                  <a:ahLst/>
                  <a:cxnLst>
                    <a:cxn ang="0">
                      <a:pos x="T0" y="T1"/>
                    </a:cxn>
                    <a:cxn ang="0">
                      <a:pos x="T2" y="T3"/>
                    </a:cxn>
                    <a:cxn ang="0">
                      <a:pos x="T4" y="T5"/>
                    </a:cxn>
                    <a:cxn ang="0">
                      <a:pos x="T6" y="T7"/>
                    </a:cxn>
                    <a:cxn ang="0">
                      <a:pos x="T8" y="T9"/>
                    </a:cxn>
                    <a:cxn ang="0">
                      <a:pos x="T10" y="T11"/>
                    </a:cxn>
                    <a:cxn ang="0">
                      <a:pos x="T12" y="T13"/>
                    </a:cxn>
                  </a:cxnLst>
                  <a:rect l="0" t="0" r="r" b="b"/>
                  <a:pathLst>
                    <a:path w="657" h="499">
                      <a:moveTo>
                        <a:pt x="613" y="68"/>
                      </a:moveTo>
                      <a:lnTo>
                        <a:pt x="613" y="68"/>
                      </a:lnTo>
                      <a:cubicBezTo>
                        <a:pt x="657" y="136"/>
                        <a:pt x="564" y="272"/>
                        <a:pt x="407" y="373"/>
                      </a:cubicBezTo>
                      <a:cubicBezTo>
                        <a:pt x="250" y="473"/>
                        <a:pt x="87" y="499"/>
                        <a:pt x="44" y="431"/>
                      </a:cubicBezTo>
                      <a:cubicBezTo>
                        <a:pt x="0" y="363"/>
                        <a:pt x="93" y="227"/>
                        <a:pt x="250" y="126"/>
                      </a:cubicBezTo>
                      <a:cubicBezTo>
                        <a:pt x="407" y="26"/>
                        <a:pt x="570" y="0"/>
                        <a:pt x="613" y="68"/>
                      </a:cubicBezTo>
                      <a:lnTo>
                        <a:pt x="613" y="68"/>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8" name="Freeform 30">
                  <a:extLst>
                    <a:ext uri="{FF2B5EF4-FFF2-40B4-BE49-F238E27FC236}">
                      <a16:creationId xmlns:a16="http://schemas.microsoft.com/office/drawing/2014/main" id="{8D07DF75-9FE9-4188-86EA-3BD6079BD389}"/>
                    </a:ext>
                  </a:extLst>
                </p:cNvPr>
                <p:cNvSpPr>
                  <a:spLocks/>
                </p:cNvSpPr>
                <p:nvPr/>
              </p:nvSpPr>
              <p:spPr bwMode="auto">
                <a:xfrm>
                  <a:off x="3206611" y="4288013"/>
                  <a:ext cx="128588" cy="230188"/>
                </a:xfrm>
                <a:custGeom>
                  <a:avLst/>
                  <a:gdLst>
                    <a:gd name="T0" fmla="*/ 652 w 747"/>
                    <a:gd name="T1" fmla="*/ 0 h 1334"/>
                    <a:gd name="T2" fmla="*/ 652 w 747"/>
                    <a:gd name="T3" fmla="*/ 0 h 1334"/>
                    <a:gd name="T4" fmla="*/ 95 w 747"/>
                    <a:gd name="T5" fmla="*/ 0 h 1334"/>
                    <a:gd name="T6" fmla="*/ 0 w 747"/>
                    <a:gd name="T7" fmla="*/ 95 h 1334"/>
                    <a:gd name="T8" fmla="*/ 0 w 747"/>
                    <a:gd name="T9" fmla="*/ 1238 h 1334"/>
                    <a:gd name="T10" fmla="*/ 95 w 747"/>
                    <a:gd name="T11" fmla="*/ 1334 h 1334"/>
                    <a:gd name="T12" fmla="*/ 652 w 747"/>
                    <a:gd name="T13" fmla="*/ 1334 h 1334"/>
                    <a:gd name="T14" fmla="*/ 747 w 747"/>
                    <a:gd name="T15" fmla="*/ 1238 h 1334"/>
                    <a:gd name="T16" fmla="*/ 747 w 747"/>
                    <a:gd name="T17" fmla="*/ 95 h 1334"/>
                    <a:gd name="T18" fmla="*/ 652 w 747"/>
                    <a:gd name="T19" fmla="*/ 0 h 1334"/>
                    <a:gd name="T20" fmla="*/ 652 w 747"/>
                    <a:gd name="T21"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1334">
                      <a:moveTo>
                        <a:pt x="652" y="0"/>
                      </a:moveTo>
                      <a:lnTo>
                        <a:pt x="652" y="0"/>
                      </a:lnTo>
                      <a:cubicBezTo>
                        <a:pt x="95" y="0"/>
                        <a:pt x="95" y="0"/>
                        <a:pt x="95" y="0"/>
                      </a:cubicBezTo>
                      <a:cubicBezTo>
                        <a:pt x="42" y="0"/>
                        <a:pt x="0" y="42"/>
                        <a:pt x="0" y="95"/>
                      </a:cubicBezTo>
                      <a:cubicBezTo>
                        <a:pt x="0" y="1238"/>
                        <a:pt x="0" y="1238"/>
                        <a:pt x="0" y="1238"/>
                      </a:cubicBezTo>
                      <a:cubicBezTo>
                        <a:pt x="0" y="1291"/>
                        <a:pt x="42" y="1334"/>
                        <a:pt x="95" y="1334"/>
                      </a:cubicBezTo>
                      <a:cubicBezTo>
                        <a:pt x="652" y="1334"/>
                        <a:pt x="652" y="1334"/>
                        <a:pt x="652" y="1334"/>
                      </a:cubicBezTo>
                      <a:cubicBezTo>
                        <a:pt x="705" y="1334"/>
                        <a:pt x="747" y="1291"/>
                        <a:pt x="747" y="1238"/>
                      </a:cubicBezTo>
                      <a:cubicBezTo>
                        <a:pt x="747" y="95"/>
                        <a:pt x="747" y="95"/>
                        <a:pt x="747" y="95"/>
                      </a:cubicBezTo>
                      <a:cubicBezTo>
                        <a:pt x="747" y="42"/>
                        <a:pt x="705" y="0"/>
                        <a:pt x="652" y="0"/>
                      </a:cubicBezTo>
                      <a:lnTo>
                        <a:pt x="652" y="0"/>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9" name="Freeform 31">
                  <a:extLst>
                    <a:ext uri="{FF2B5EF4-FFF2-40B4-BE49-F238E27FC236}">
                      <a16:creationId xmlns:a16="http://schemas.microsoft.com/office/drawing/2014/main" id="{6FCDFB38-5272-425F-BD9C-0A5A6832BC06}"/>
                    </a:ext>
                  </a:extLst>
                </p:cNvPr>
                <p:cNvSpPr>
                  <a:spLocks/>
                </p:cNvSpPr>
                <p:nvPr/>
              </p:nvSpPr>
              <p:spPr bwMode="auto">
                <a:xfrm>
                  <a:off x="3263761" y="4492800"/>
                  <a:ext cx="15875" cy="15875"/>
                </a:xfrm>
                <a:custGeom>
                  <a:avLst/>
                  <a:gdLst>
                    <a:gd name="T0" fmla="*/ 0 w 94"/>
                    <a:gd name="T1" fmla="*/ 47 h 93"/>
                    <a:gd name="T2" fmla="*/ 0 w 94"/>
                    <a:gd name="T3" fmla="*/ 47 h 93"/>
                    <a:gd name="T4" fmla="*/ 47 w 94"/>
                    <a:gd name="T5" fmla="*/ 0 h 93"/>
                    <a:gd name="T6" fmla="*/ 94 w 94"/>
                    <a:gd name="T7" fmla="*/ 47 h 93"/>
                    <a:gd name="T8" fmla="*/ 47 w 94"/>
                    <a:gd name="T9" fmla="*/ 93 h 93"/>
                    <a:gd name="T10" fmla="*/ 0 w 94"/>
                    <a:gd name="T11" fmla="*/ 47 h 93"/>
                    <a:gd name="T12" fmla="*/ 0 w 94"/>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4" h="93">
                      <a:moveTo>
                        <a:pt x="0" y="47"/>
                      </a:moveTo>
                      <a:lnTo>
                        <a:pt x="0" y="47"/>
                      </a:lnTo>
                      <a:cubicBezTo>
                        <a:pt x="0" y="21"/>
                        <a:pt x="21" y="0"/>
                        <a:pt x="47" y="0"/>
                      </a:cubicBezTo>
                      <a:cubicBezTo>
                        <a:pt x="73" y="0"/>
                        <a:pt x="94" y="21"/>
                        <a:pt x="94" y="47"/>
                      </a:cubicBezTo>
                      <a:cubicBezTo>
                        <a:pt x="94" y="72"/>
                        <a:pt x="73" y="93"/>
                        <a:pt x="47" y="93"/>
                      </a:cubicBezTo>
                      <a:cubicBezTo>
                        <a:pt x="21" y="93"/>
                        <a:pt x="0" y="72"/>
                        <a:pt x="0" y="47"/>
                      </a:cubicBezTo>
                      <a:lnTo>
                        <a:pt x="0" y="47"/>
                      </a:lnTo>
                      <a:close/>
                    </a:path>
                  </a:pathLst>
                </a:custGeom>
                <a:solidFill>
                  <a:srgbClr val="005073"/>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0" name="Freeform 32">
                  <a:extLst>
                    <a:ext uri="{FF2B5EF4-FFF2-40B4-BE49-F238E27FC236}">
                      <a16:creationId xmlns:a16="http://schemas.microsoft.com/office/drawing/2014/main" id="{B164BB53-CA68-4708-B9EB-676EE7784624}"/>
                    </a:ext>
                  </a:extLst>
                </p:cNvPr>
                <p:cNvSpPr>
                  <a:spLocks/>
                </p:cNvSpPr>
                <p:nvPr/>
              </p:nvSpPr>
              <p:spPr bwMode="auto">
                <a:xfrm>
                  <a:off x="3219311" y="4319763"/>
                  <a:ext cx="104775" cy="158750"/>
                </a:xfrm>
                <a:custGeom>
                  <a:avLst/>
                  <a:gdLst>
                    <a:gd name="T0" fmla="*/ 0 w 600"/>
                    <a:gd name="T1" fmla="*/ 920 h 920"/>
                    <a:gd name="T2" fmla="*/ 0 w 600"/>
                    <a:gd name="T3" fmla="*/ 920 h 920"/>
                    <a:gd name="T4" fmla="*/ 600 w 600"/>
                    <a:gd name="T5" fmla="*/ 920 h 920"/>
                    <a:gd name="T6" fmla="*/ 600 w 600"/>
                    <a:gd name="T7" fmla="*/ 0 h 920"/>
                    <a:gd name="T8" fmla="*/ 0 w 600"/>
                    <a:gd name="T9" fmla="*/ 0 h 920"/>
                    <a:gd name="T10" fmla="*/ 0 w 600"/>
                    <a:gd name="T11" fmla="*/ 920 h 920"/>
                  </a:gdLst>
                  <a:ahLst/>
                  <a:cxnLst>
                    <a:cxn ang="0">
                      <a:pos x="T0" y="T1"/>
                    </a:cxn>
                    <a:cxn ang="0">
                      <a:pos x="T2" y="T3"/>
                    </a:cxn>
                    <a:cxn ang="0">
                      <a:pos x="T4" y="T5"/>
                    </a:cxn>
                    <a:cxn ang="0">
                      <a:pos x="T6" y="T7"/>
                    </a:cxn>
                    <a:cxn ang="0">
                      <a:pos x="T8" y="T9"/>
                    </a:cxn>
                    <a:cxn ang="0">
                      <a:pos x="T10" y="T11"/>
                    </a:cxn>
                  </a:cxnLst>
                  <a:rect l="0" t="0" r="r" b="b"/>
                  <a:pathLst>
                    <a:path w="600" h="920">
                      <a:moveTo>
                        <a:pt x="0" y="920"/>
                      </a:moveTo>
                      <a:lnTo>
                        <a:pt x="0" y="920"/>
                      </a:lnTo>
                      <a:lnTo>
                        <a:pt x="600" y="920"/>
                      </a:lnTo>
                      <a:lnTo>
                        <a:pt x="600" y="0"/>
                      </a:lnTo>
                      <a:lnTo>
                        <a:pt x="0" y="0"/>
                      </a:lnTo>
                      <a:lnTo>
                        <a:pt x="0" y="920"/>
                      </a:lnTo>
                      <a:close/>
                    </a:path>
                  </a:pathLst>
                </a:custGeom>
                <a:solidFill>
                  <a:srgbClr val="005073"/>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1" name="Freeform 33">
                  <a:extLst>
                    <a:ext uri="{FF2B5EF4-FFF2-40B4-BE49-F238E27FC236}">
                      <a16:creationId xmlns:a16="http://schemas.microsoft.com/office/drawing/2014/main" id="{D14F0087-8238-4C74-B230-1287FFF249B6}"/>
                    </a:ext>
                  </a:extLst>
                </p:cNvPr>
                <p:cNvSpPr>
                  <a:spLocks/>
                </p:cNvSpPr>
                <p:nvPr/>
              </p:nvSpPr>
              <p:spPr bwMode="auto">
                <a:xfrm>
                  <a:off x="3206611" y="4394375"/>
                  <a:ext cx="53975" cy="46038"/>
                </a:xfrm>
                <a:custGeom>
                  <a:avLst/>
                  <a:gdLst>
                    <a:gd name="T0" fmla="*/ 288 w 315"/>
                    <a:gd name="T1" fmla="*/ 228 h 264"/>
                    <a:gd name="T2" fmla="*/ 288 w 315"/>
                    <a:gd name="T3" fmla="*/ 228 h 264"/>
                    <a:gd name="T4" fmla="*/ 109 w 315"/>
                    <a:gd name="T5" fmla="*/ 199 h 264"/>
                    <a:gd name="T6" fmla="*/ 27 w 315"/>
                    <a:gd name="T7" fmla="*/ 37 h 264"/>
                    <a:gd name="T8" fmla="*/ 206 w 315"/>
                    <a:gd name="T9" fmla="*/ 66 h 264"/>
                    <a:gd name="T10" fmla="*/ 288 w 315"/>
                    <a:gd name="T11" fmla="*/ 228 h 264"/>
                    <a:gd name="T12" fmla="*/ 288 w 315"/>
                    <a:gd name="T13" fmla="*/ 228 h 264"/>
                  </a:gdLst>
                  <a:ahLst/>
                  <a:cxnLst>
                    <a:cxn ang="0">
                      <a:pos x="T0" y="T1"/>
                    </a:cxn>
                    <a:cxn ang="0">
                      <a:pos x="T2" y="T3"/>
                    </a:cxn>
                    <a:cxn ang="0">
                      <a:pos x="T4" y="T5"/>
                    </a:cxn>
                    <a:cxn ang="0">
                      <a:pos x="T6" y="T7"/>
                    </a:cxn>
                    <a:cxn ang="0">
                      <a:pos x="T8" y="T9"/>
                    </a:cxn>
                    <a:cxn ang="0">
                      <a:pos x="T10" y="T11"/>
                    </a:cxn>
                    <a:cxn ang="0">
                      <a:pos x="T12" y="T13"/>
                    </a:cxn>
                  </a:cxnLst>
                  <a:rect l="0" t="0" r="r" b="b"/>
                  <a:pathLst>
                    <a:path w="315" h="264">
                      <a:moveTo>
                        <a:pt x="288" y="228"/>
                      </a:moveTo>
                      <a:lnTo>
                        <a:pt x="288" y="228"/>
                      </a:lnTo>
                      <a:cubicBezTo>
                        <a:pt x="261" y="264"/>
                        <a:pt x="181" y="251"/>
                        <a:pt x="109" y="199"/>
                      </a:cubicBezTo>
                      <a:cubicBezTo>
                        <a:pt x="37" y="146"/>
                        <a:pt x="0" y="74"/>
                        <a:pt x="27" y="37"/>
                      </a:cubicBezTo>
                      <a:cubicBezTo>
                        <a:pt x="53" y="0"/>
                        <a:pt x="134" y="13"/>
                        <a:pt x="206" y="66"/>
                      </a:cubicBezTo>
                      <a:cubicBezTo>
                        <a:pt x="278" y="118"/>
                        <a:pt x="315" y="191"/>
                        <a:pt x="288" y="228"/>
                      </a:cubicBezTo>
                      <a:lnTo>
                        <a:pt x="288" y="228"/>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2" name="Freeform 34">
                  <a:extLst>
                    <a:ext uri="{FF2B5EF4-FFF2-40B4-BE49-F238E27FC236}">
                      <a16:creationId xmlns:a16="http://schemas.microsoft.com/office/drawing/2014/main" id="{2C58CB22-2F68-4B6D-9907-DEEA45E201BE}"/>
                    </a:ext>
                  </a:extLst>
                </p:cNvPr>
                <p:cNvSpPr>
                  <a:spLocks/>
                </p:cNvSpPr>
                <p:nvPr/>
              </p:nvSpPr>
              <p:spPr bwMode="auto">
                <a:xfrm>
                  <a:off x="3165336" y="4392788"/>
                  <a:ext cx="68263" cy="77788"/>
                </a:xfrm>
                <a:custGeom>
                  <a:avLst/>
                  <a:gdLst>
                    <a:gd name="T0" fmla="*/ 353 w 397"/>
                    <a:gd name="T1" fmla="*/ 37 h 448"/>
                    <a:gd name="T2" fmla="*/ 353 w 397"/>
                    <a:gd name="T3" fmla="*/ 37 h 448"/>
                    <a:gd name="T4" fmla="*/ 279 w 397"/>
                    <a:gd name="T5" fmla="*/ 291 h 448"/>
                    <a:gd name="T6" fmla="*/ 45 w 397"/>
                    <a:gd name="T7" fmla="*/ 411 h 448"/>
                    <a:gd name="T8" fmla="*/ 118 w 397"/>
                    <a:gd name="T9" fmla="*/ 158 h 448"/>
                    <a:gd name="T10" fmla="*/ 353 w 397"/>
                    <a:gd name="T11" fmla="*/ 37 h 448"/>
                    <a:gd name="T12" fmla="*/ 353 w 397"/>
                    <a:gd name="T13" fmla="*/ 37 h 448"/>
                  </a:gdLst>
                  <a:ahLst/>
                  <a:cxnLst>
                    <a:cxn ang="0">
                      <a:pos x="T0" y="T1"/>
                    </a:cxn>
                    <a:cxn ang="0">
                      <a:pos x="T2" y="T3"/>
                    </a:cxn>
                    <a:cxn ang="0">
                      <a:pos x="T4" y="T5"/>
                    </a:cxn>
                    <a:cxn ang="0">
                      <a:pos x="T6" y="T7"/>
                    </a:cxn>
                    <a:cxn ang="0">
                      <a:pos x="T8" y="T9"/>
                    </a:cxn>
                    <a:cxn ang="0">
                      <a:pos x="T10" y="T11"/>
                    </a:cxn>
                    <a:cxn ang="0">
                      <a:pos x="T12" y="T13"/>
                    </a:cxn>
                  </a:cxnLst>
                  <a:rect l="0" t="0" r="r" b="b"/>
                  <a:pathLst>
                    <a:path w="397" h="448">
                      <a:moveTo>
                        <a:pt x="353" y="37"/>
                      </a:moveTo>
                      <a:lnTo>
                        <a:pt x="353" y="37"/>
                      </a:lnTo>
                      <a:cubicBezTo>
                        <a:pt x="397" y="74"/>
                        <a:pt x="364" y="187"/>
                        <a:pt x="279" y="291"/>
                      </a:cubicBezTo>
                      <a:cubicBezTo>
                        <a:pt x="194" y="394"/>
                        <a:pt x="89" y="448"/>
                        <a:pt x="45" y="411"/>
                      </a:cubicBezTo>
                      <a:cubicBezTo>
                        <a:pt x="0" y="375"/>
                        <a:pt x="33" y="261"/>
                        <a:pt x="118" y="158"/>
                      </a:cubicBezTo>
                      <a:cubicBezTo>
                        <a:pt x="203" y="55"/>
                        <a:pt x="308" y="0"/>
                        <a:pt x="353" y="37"/>
                      </a:cubicBezTo>
                      <a:lnTo>
                        <a:pt x="353" y="37"/>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3" name="Freeform 35">
                  <a:extLst>
                    <a:ext uri="{FF2B5EF4-FFF2-40B4-BE49-F238E27FC236}">
                      <a16:creationId xmlns:a16="http://schemas.microsoft.com/office/drawing/2014/main" id="{697129A8-8921-467E-B540-DB6C84F1ED0F}"/>
                    </a:ext>
                  </a:extLst>
                </p:cNvPr>
                <p:cNvSpPr>
                  <a:spLocks/>
                </p:cNvSpPr>
                <p:nvPr/>
              </p:nvSpPr>
              <p:spPr bwMode="auto">
                <a:xfrm>
                  <a:off x="3163749" y="4434063"/>
                  <a:ext cx="61913" cy="68263"/>
                </a:xfrm>
                <a:custGeom>
                  <a:avLst/>
                  <a:gdLst>
                    <a:gd name="T0" fmla="*/ 262 w 352"/>
                    <a:gd name="T1" fmla="*/ 357 h 396"/>
                    <a:gd name="T2" fmla="*/ 262 w 352"/>
                    <a:gd name="T3" fmla="*/ 357 h 396"/>
                    <a:gd name="T4" fmla="*/ 48 w 352"/>
                    <a:gd name="T5" fmla="*/ 268 h 396"/>
                    <a:gd name="T6" fmla="*/ 90 w 352"/>
                    <a:gd name="T7" fmla="*/ 39 h 396"/>
                    <a:gd name="T8" fmla="*/ 305 w 352"/>
                    <a:gd name="T9" fmla="*/ 128 h 396"/>
                    <a:gd name="T10" fmla="*/ 262 w 352"/>
                    <a:gd name="T11" fmla="*/ 357 h 396"/>
                    <a:gd name="T12" fmla="*/ 262 w 352"/>
                    <a:gd name="T13" fmla="*/ 357 h 396"/>
                  </a:gdLst>
                  <a:ahLst/>
                  <a:cxnLst>
                    <a:cxn ang="0">
                      <a:pos x="T0" y="T1"/>
                    </a:cxn>
                    <a:cxn ang="0">
                      <a:pos x="T2" y="T3"/>
                    </a:cxn>
                    <a:cxn ang="0">
                      <a:pos x="T4" y="T5"/>
                    </a:cxn>
                    <a:cxn ang="0">
                      <a:pos x="T6" y="T7"/>
                    </a:cxn>
                    <a:cxn ang="0">
                      <a:pos x="T8" y="T9"/>
                    </a:cxn>
                    <a:cxn ang="0">
                      <a:pos x="T10" y="T11"/>
                    </a:cxn>
                    <a:cxn ang="0">
                      <a:pos x="T12" y="T13"/>
                    </a:cxn>
                  </a:cxnLst>
                  <a:rect l="0" t="0" r="r" b="b"/>
                  <a:pathLst>
                    <a:path w="352" h="396">
                      <a:moveTo>
                        <a:pt x="262" y="357"/>
                      </a:moveTo>
                      <a:lnTo>
                        <a:pt x="262" y="357"/>
                      </a:lnTo>
                      <a:cubicBezTo>
                        <a:pt x="191" y="396"/>
                        <a:pt x="95" y="355"/>
                        <a:pt x="48" y="268"/>
                      </a:cubicBezTo>
                      <a:cubicBezTo>
                        <a:pt x="0" y="180"/>
                        <a:pt x="19" y="77"/>
                        <a:pt x="90" y="39"/>
                      </a:cubicBezTo>
                      <a:cubicBezTo>
                        <a:pt x="161" y="0"/>
                        <a:pt x="257" y="40"/>
                        <a:pt x="305" y="128"/>
                      </a:cubicBezTo>
                      <a:cubicBezTo>
                        <a:pt x="352" y="216"/>
                        <a:pt x="333" y="319"/>
                        <a:pt x="262" y="357"/>
                      </a:cubicBezTo>
                      <a:lnTo>
                        <a:pt x="262" y="357"/>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4" name="Freeform 36">
                  <a:extLst>
                    <a:ext uri="{FF2B5EF4-FFF2-40B4-BE49-F238E27FC236}">
                      <a16:creationId xmlns:a16="http://schemas.microsoft.com/office/drawing/2014/main" id="{F34827F3-013F-4E72-87B2-43135F815A86}"/>
                    </a:ext>
                  </a:extLst>
                </p:cNvPr>
                <p:cNvSpPr>
                  <a:spLocks/>
                </p:cNvSpPr>
                <p:nvPr/>
              </p:nvSpPr>
              <p:spPr bwMode="auto">
                <a:xfrm>
                  <a:off x="3146286" y="4465813"/>
                  <a:ext cx="112713" cy="119063"/>
                </a:xfrm>
                <a:custGeom>
                  <a:avLst/>
                  <a:gdLst>
                    <a:gd name="T0" fmla="*/ 654 w 654"/>
                    <a:gd name="T1" fmla="*/ 448 h 693"/>
                    <a:gd name="T2" fmla="*/ 654 w 654"/>
                    <a:gd name="T3" fmla="*/ 448 h 693"/>
                    <a:gd name="T4" fmla="*/ 512 w 654"/>
                    <a:gd name="T5" fmla="*/ 514 h 693"/>
                    <a:gd name="T6" fmla="*/ 428 w 654"/>
                    <a:gd name="T7" fmla="*/ 595 h 693"/>
                    <a:gd name="T8" fmla="*/ 318 w 654"/>
                    <a:gd name="T9" fmla="*/ 693 h 693"/>
                    <a:gd name="T10" fmla="*/ 133 w 654"/>
                    <a:gd name="T11" fmla="*/ 508 h 693"/>
                    <a:gd name="T12" fmla="*/ 0 w 654"/>
                    <a:gd name="T13" fmla="*/ 370 h 693"/>
                    <a:gd name="T14" fmla="*/ 84 w 654"/>
                    <a:gd name="T15" fmla="*/ 292 h 693"/>
                    <a:gd name="T16" fmla="*/ 125 w 654"/>
                    <a:gd name="T17" fmla="*/ 153 h 693"/>
                    <a:gd name="T18" fmla="*/ 133 w 654"/>
                    <a:gd name="T19" fmla="*/ 0 h 693"/>
                    <a:gd name="T20" fmla="*/ 258 w 654"/>
                    <a:gd name="T21" fmla="*/ 72 h 693"/>
                    <a:gd name="T22" fmla="*/ 353 w 654"/>
                    <a:gd name="T23" fmla="*/ 110 h 693"/>
                    <a:gd name="T24" fmla="*/ 622 w 654"/>
                    <a:gd name="T25" fmla="*/ 352 h 693"/>
                    <a:gd name="T26" fmla="*/ 654 w 654"/>
                    <a:gd name="T27" fmla="*/ 448 h 693"/>
                    <a:gd name="T28" fmla="*/ 654 w 654"/>
                    <a:gd name="T29" fmla="*/ 44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693">
                      <a:moveTo>
                        <a:pt x="654" y="448"/>
                      </a:moveTo>
                      <a:lnTo>
                        <a:pt x="654" y="448"/>
                      </a:lnTo>
                      <a:lnTo>
                        <a:pt x="512" y="514"/>
                      </a:lnTo>
                      <a:lnTo>
                        <a:pt x="428" y="595"/>
                      </a:lnTo>
                      <a:lnTo>
                        <a:pt x="318" y="693"/>
                      </a:lnTo>
                      <a:lnTo>
                        <a:pt x="133" y="508"/>
                      </a:lnTo>
                      <a:lnTo>
                        <a:pt x="0" y="370"/>
                      </a:lnTo>
                      <a:lnTo>
                        <a:pt x="84" y="292"/>
                      </a:lnTo>
                      <a:lnTo>
                        <a:pt x="125" y="153"/>
                      </a:lnTo>
                      <a:lnTo>
                        <a:pt x="133" y="0"/>
                      </a:lnTo>
                      <a:lnTo>
                        <a:pt x="258" y="72"/>
                      </a:lnTo>
                      <a:lnTo>
                        <a:pt x="353" y="110"/>
                      </a:lnTo>
                      <a:lnTo>
                        <a:pt x="622" y="352"/>
                      </a:lnTo>
                      <a:lnTo>
                        <a:pt x="654" y="448"/>
                      </a:lnTo>
                      <a:lnTo>
                        <a:pt x="654" y="448"/>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5" name="Freeform 37">
                  <a:extLst>
                    <a:ext uri="{FF2B5EF4-FFF2-40B4-BE49-F238E27FC236}">
                      <a16:creationId xmlns:a16="http://schemas.microsoft.com/office/drawing/2014/main" id="{067C4FF0-1AFD-44AE-99E5-AA9DC03FC417}"/>
                    </a:ext>
                  </a:extLst>
                </p:cNvPr>
                <p:cNvSpPr>
                  <a:spLocks/>
                </p:cNvSpPr>
                <p:nvPr/>
              </p:nvSpPr>
              <p:spPr bwMode="auto">
                <a:xfrm>
                  <a:off x="3316149" y="4364213"/>
                  <a:ext cx="36513" cy="30163"/>
                </a:xfrm>
                <a:custGeom>
                  <a:avLst/>
                  <a:gdLst>
                    <a:gd name="T0" fmla="*/ 14 w 211"/>
                    <a:gd name="T1" fmla="*/ 121 h 175"/>
                    <a:gd name="T2" fmla="*/ 14 w 211"/>
                    <a:gd name="T3" fmla="*/ 121 h 175"/>
                    <a:gd name="T4" fmla="*/ 80 w 211"/>
                    <a:gd name="T5" fmla="*/ 19 h 175"/>
                    <a:gd name="T6" fmla="*/ 197 w 211"/>
                    <a:gd name="T7" fmla="*/ 53 h 175"/>
                    <a:gd name="T8" fmla="*/ 131 w 211"/>
                    <a:gd name="T9" fmla="*/ 156 h 175"/>
                    <a:gd name="T10" fmla="*/ 14 w 211"/>
                    <a:gd name="T11" fmla="*/ 121 h 175"/>
                    <a:gd name="T12" fmla="*/ 14 w 211"/>
                    <a:gd name="T13" fmla="*/ 121 h 175"/>
                  </a:gdLst>
                  <a:ahLst/>
                  <a:cxnLst>
                    <a:cxn ang="0">
                      <a:pos x="T0" y="T1"/>
                    </a:cxn>
                    <a:cxn ang="0">
                      <a:pos x="T2" y="T3"/>
                    </a:cxn>
                    <a:cxn ang="0">
                      <a:pos x="T4" y="T5"/>
                    </a:cxn>
                    <a:cxn ang="0">
                      <a:pos x="T6" y="T7"/>
                    </a:cxn>
                    <a:cxn ang="0">
                      <a:pos x="T8" y="T9"/>
                    </a:cxn>
                    <a:cxn ang="0">
                      <a:pos x="T10" y="T11"/>
                    </a:cxn>
                    <a:cxn ang="0">
                      <a:pos x="T12" y="T13"/>
                    </a:cxn>
                  </a:cxnLst>
                  <a:rect l="0" t="0" r="r" b="b"/>
                  <a:pathLst>
                    <a:path w="211" h="175">
                      <a:moveTo>
                        <a:pt x="14" y="121"/>
                      </a:moveTo>
                      <a:lnTo>
                        <a:pt x="14" y="121"/>
                      </a:lnTo>
                      <a:cubicBezTo>
                        <a:pt x="0" y="83"/>
                        <a:pt x="29" y="38"/>
                        <a:pt x="80" y="19"/>
                      </a:cubicBezTo>
                      <a:cubicBezTo>
                        <a:pt x="131" y="0"/>
                        <a:pt x="183" y="16"/>
                        <a:pt x="197" y="53"/>
                      </a:cubicBezTo>
                      <a:cubicBezTo>
                        <a:pt x="211" y="91"/>
                        <a:pt x="182" y="137"/>
                        <a:pt x="131" y="156"/>
                      </a:cubicBezTo>
                      <a:cubicBezTo>
                        <a:pt x="80" y="175"/>
                        <a:pt x="28" y="159"/>
                        <a:pt x="14" y="121"/>
                      </a:cubicBezTo>
                      <a:lnTo>
                        <a:pt x="14" y="121"/>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6" name="Freeform 38">
                  <a:extLst>
                    <a:ext uri="{FF2B5EF4-FFF2-40B4-BE49-F238E27FC236}">
                      <a16:creationId xmlns:a16="http://schemas.microsoft.com/office/drawing/2014/main" id="{6DF8ED20-B93B-478D-9A90-869FA0561467}"/>
                    </a:ext>
                  </a:extLst>
                </p:cNvPr>
                <p:cNvSpPr>
                  <a:spLocks/>
                </p:cNvSpPr>
                <p:nvPr/>
              </p:nvSpPr>
              <p:spPr bwMode="auto">
                <a:xfrm>
                  <a:off x="3316149" y="4391200"/>
                  <a:ext cx="36513" cy="30163"/>
                </a:xfrm>
                <a:custGeom>
                  <a:avLst/>
                  <a:gdLst>
                    <a:gd name="T0" fmla="*/ 14 w 212"/>
                    <a:gd name="T1" fmla="*/ 122 h 175"/>
                    <a:gd name="T2" fmla="*/ 14 w 212"/>
                    <a:gd name="T3" fmla="*/ 122 h 175"/>
                    <a:gd name="T4" fmla="*/ 80 w 212"/>
                    <a:gd name="T5" fmla="*/ 19 h 175"/>
                    <a:gd name="T6" fmla="*/ 197 w 212"/>
                    <a:gd name="T7" fmla="*/ 54 h 175"/>
                    <a:gd name="T8" fmla="*/ 131 w 212"/>
                    <a:gd name="T9" fmla="*/ 156 h 175"/>
                    <a:gd name="T10" fmla="*/ 14 w 212"/>
                    <a:gd name="T11" fmla="*/ 122 h 175"/>
                    <a:gd name="T12" fmla="*/ 14 w 212"/>
                    <a:gd name="T13" fmla="*/ 122 h 175"/>
                  </a:gdLst>
                  <a:ahLst/>
                  <a:cxnLst>
                    <a:cxn ang="0">
                      <a:pos x="T0" y="T1"/>
                    </a:cxn>
                    <a:cxn ang="0">
                      <a:pos x="T2" y="T3"/>
                    </a:cxn>
                    <a:cxn ang="0">
                      <a:pos x="T4" y="T5"/>
                    </a:cxn>
                    <a:cxn ang="0">
                      <a:pos x="T6" y="T7"/>
                    </a:cxn>
                    <a:cxn ang="0">
                      <a:pos x="T8" y="T9"/>
                    </a:cxn>
                    <a:cxn ang="0">
                      <a:pos x="T10" y="T11"/>
                    </a:cxn>
                    <a:cxn ang="0">
                      <a:pos x="T12" y="T13"/>
                    </a:cxn>
                  </a:cxnLst>
                  <a:rect l="0" t="0" r="r" b="b"/>
                  <a:pathLst>
                    <a:path w="212" h="175">
                      <a:moveTo>
                        <a:pt x="14" y="122"/>
                      </a:moveTo>
                      <a:lnTo>
                        <a:pt x="14" y="122"/>
                      </a:lnTo>
                      <a:cubicBezTo>
                        <a:pt x="0" y="84"/>
                        <a:pt x="29" y="38"/>
                        <a:pt x="80" y="19"/>
                      </a:cubicBezTo>
                      <a:cubicBezTo>
                        <a:pt x="131" y="0"/>
                        <a:pt x="183" y="16"/>
                        <a:pt x="197" y="54"/>
                      </a:cubicBezTo>
                      <a:cubicBezTo>
                        <a:pt x="212" y="92"/>
                        <a:pt x="182" y="138"/>
                        <a:pt x="131" y="156"/>
                      </a:cubicBezTo>
                      <a:cubicBezTo>
                        <a:pt x="80" y="175"/>
                        <a:pt x="28" y="160"/>
                        <a:pt x="14" y="122"/>
                      </a:cubicBezTo>
                      <a:lnTo>
                        <a:pt x="14" y="122"/>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7" name="Freeform 39">
                  <a:extLst>
                    <a:ext uri="{FF2B5EF4-FFF2-40B4-BE49-F238E27FC236}">
                      <a16:creationId xmlns:a16="http://schemas.microsoft.com/office/drawing/2014/main" id="{FC6B591D-0846-4985-8759-331BC639D478}"/>
                    </a:ext>
                  </a:extLst>
                </p:cNvPr>
                <p:cNvSpPr>
                  <a:spLocks/>
                </p:cNvSpPr>
                <p:nvPr/>
              </p:nvSpPr>
              <p:spPr bwMode="auto">
                <a:xfrm>
                  <a:off x="3316149" y="4419775"/>
                  <a:ext cx="36513" cy="30163"/>
                </a:xfrm>
                <a:custGeom>
                  <a:avLst/>
                  <a:gdLst>
                    <a:gd name="T0" fmla="*/ 14 w 211"/>
                    <a:gd name="T1" fmla="*/ 121 h 175"/>
                    <a:gd name="T2" fmla="*/ 14 w 211"/>
                    <a:gd name="T3" fmla="*/ 121 h 175"/>
                    <a:gd name="T4" fmla="*/ 80 w 211"/>
                    <a:gd name="T5" fmla="*/ 19 h 175"/>
                    <a:gd name="T6" fmla="*/ 197 w 211"/>
                    <a:gd name="T7" fmla="*/ 53 h 175"/>
                    <a:gd name="T8" fmla="*/ 131 w 211"/>
                    <a:gd name="T9" fmla="*/ 156 h 175"/>
                    <a:gd name="T10" fmla="*/ 14 w 211"/>
                    <a:gd name="T11" fmla="*/ 121 h 175"/>
                    <a:gd name="T12" fmla="*/ 14 w 211"/>
                    <a:gd name="T13" fmla="*/ 121 h 175"/>
                  </a:gdLst>
                  <a:ahLst/>
                  <a:cxnLst>
                    <a:cxn ang="0">
                      <a:pos x="T0" y="T1"/>
                    </a:cxn>
                    <a:cxn ang="0">
                      <a:pos x="T2" y="T3"/>
                    </a:cxn>
                    <a:cxn ang="0">
                      <a:pos x="T4" y="T5"/>
                    </a:cxn>
                    <a:cxn ang="0">
                      <a:pos x="T6" y="T7"/>
                    </a:cxn>
                    <a:cxn ang="0">
                      <a:pos x="T8" y="T9"/>
                    </a:cxn>
                    <a:cxn ang="0">
                      <a:pos x="T10" y="T11"/>
                    </a:cxn>
                    <a:cxn ang="0">
                      <a:pos x="T12" y="T13"/>
                    </a:cxn>
                  </a:cxnLst>
                  <a:rect l="0" t="0" r="r" b="b"/>
                  <a:pathLst>
                    <a:path w="211" h="175">
                      <a:moveTo>
                        <a:pt x="14" y="121"/>
                      </a:moveTo>
                      <a:lnTo>
                        <a:pt x="14" y="121"/>
                      </a:lnTo>
                      <a:cubicBezTo>
                        <a:pt x="0" y="83"/>
                        <a:pt x="29" y="38"/>
                        <a:pt x="80" y="19"/>
                      </a:cubicBezTo>
                      <a:cubicBezTo>
                        <a:pt x="131" y="0"/>
                        <a:pt x="183" y="16"/>
                        <a:pt x="197" y="53"/>
                      </a:cubicBezTo>
                      <a:cubicBezTo>
                        <a:pt x="211" y="91"/>
                        <a:pt x="182" y="137"/>
                        <a:pt x="131" y="156"/>
                      </a:cubicBezTo>
                      <a:cubicBezTo>
                        <a:pt x="80" y="175"/>
                        <a:pt x="28" y="159"/>
                        <a:pt x="14" y="121"/>
                      </a:cubicBezTo>
                      <a:lnTo>
                        <a:pt x="14" y="121"/>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8" name="Freeform 40">
                  <a:extLst>
                    <a:ext uri="{FF2B5EF4-FFF2-40B4-BE49-F238E27FC236}">
                      <a16:creationId xmlns:a16="http://schemas.microsoft.com/office/drawing/2014/main" id="{D27611E0-FFCB-49A9-9A03-712D228E7400}"/>
                    </a:ext>
                  </a:extLst>
                </p:cNvPr>
                <p:cNvSpPr>
                  <a:spLocks/>
                </p:cNvSpPr>
                <p:nvPr/>
              </p:nvSpPr>
              <p:spPr bwMode="auto">
                <a:xfrm>
                  <a:off x="3316149" y="4448350"/>
                  <a:ext cx="36513" cy="30163"/>
                </a:xfrm>
                <a:custGeom>
                  <a:avLst/>
                  <a:gdLst>
                    <a:gd name="T0" fmla="*/ 14 w 212"/>
                    <a:gd name="T1" fmla="*/ 122 h 175"/>
                    <a:gd name="T2" fmla="*/ 14 w 212"/>
                    <a:gd name="T3" fmla="*/ 122 h 175"/>
                    <a:gd name="T4" fmla="*/ 81 w 212"/>
                    <a:gd name="T5" fmla="*/ 19 h 175"/>
                    <a:gd name="T6" fmla="*/ 198 w 212"/>
                    <a:gd name="T7" fmla="*/ 54 h 175"/>
                    <a:gd name="T8" fmla="*/ 132 w 212"/>
                    <a:gd name="T9" fmla="*/ 156 h 175"/>
                    <a:gd name="T10" fmla="*/ 14 w 212"/>
                    <a:gd name="T11" fmla="*/ 122 h 175"/>
                    <a:gd name="T12" fmla="*/ 14 w 212"/>
                    <a:gd name="T13" fmla="*/ 122 h 175"/>
                  </a:gdLst>
                  <a:ahLst/>
                  <a:cxnLst>
                    <a:cxn ang="0">
                      <a:pos x="T0" y="T1"/>
                    </a:cxn>
                    <a:cxn ang="0">
                      <a:pos x="T2" y="T3"/>
                    </a:cxn>
                    <a:cxn ang="0">
                      <a:pos x="T4" y="T5"/>
                    </a:cxn>
                    <a:cxn ang="0">
                      <a:pos x="T6" y="T7"/>
                    </a:cxn>
                    <a:cxn ang="0">
                      <a:pos x="T8" y="T9"/>
                    </a:cxn>
                    <a:cxn ang="0">
                      <a:pos x="T10" y="T11"/>
                    </a:cxn>
                    <a:cxn ang="0">
                      <a:pos x="T12" y="T13"/>
                    </a:cxn>
                  </a:cxnLst>
                  <a:rect l="0" t="0" r="r" b="b"/>
                  <a:pathLst>
                    <a:path w="212" h="175">
                      <a:moveTo>
                        <a:pt x="14" y="122"/>
                      </a:moveTo>
                      <a:lnTo>
                        <a:pt x="14" y="122"/>
                      </a:lnTo>
                      <a:cubicBezTo>
                        <a:pt x="0" y="84"/>
                        <a:pt x="30" y="38"/>
                        <a:pt x="81" y="19"/>
                      </a:cubicBezTo>
                      <a:cubicBezTo>
                        <a:pt x="132" y="0"/>
                        <a:pt x="184" y="16"/>
                        <a:pt x="198" y="54"/>
                      </a:cubicBezTo>
                      <a:cubicBezTo>
                        <a:pt x="212" y="92"/>
                        <a:pt x="182" y="138"/>
                        <a:pt x="132" y="156"/>
                      </a:cubicBezTo>
                      <a:cubicBezTo>
                        <a:pt x="81" y="175"/>
                        <a:pt x="28" y="160"/>
                        <a:pt x="14" y="122"/>
                      </a:cubicBezTo>
                      <a:lnTo>
                        <a:pt x="14" y="122"/>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69" name="Freeform 41">
                  <a:extLst>
                    <a:ext uri="{FF2B5EF4-FFF2-40B4-BE49-F238E27FC236}">
                      <a16:creationId xmlns:a16="http://schemas.microsoft.com/office/drawing/2014/main" id="{F69DDF41-A729-4A3B-A2BA-C96664F557AA}"/>
                    </a:ext>
                  </a:extLst>
                </p:cNvPr>
                <p:cNvSpPr>
                  <a:spLocks/>
                </p:cNvSpPr>
                <p:nvPr/>
              </p:nvSpPr>
              <p:spPr bwMode="auto">
                <a:xfrm>
                  <a:off x="3143111" y="4526138"/>
                  <a:ext cx="60325" cy="60325"/>
                </a:xfrm>
                <a:custGeom>
                  <a:avLst/>
                  <a:gdLst>
                    <a:gd name="T0" fmla="*/ 0 w 352"/>
                    <a:gd name="T1" fmla="*/ 29 h 348"/>
                    <a:gd name="T2" fmla="*/ 0 w 352"/>
                    <a:gd name="T3" fmla="*/ 29 h 348"/>
                    <a:gd name="T4" fmla="*/ 30 w 352"/>
                    <a:gd name="T5" fmla="*/ 0 h 348"/>
                    <a:gd name="T6" fmla="*/ 352 w 352"/>
                    <a:gd name="T7" fmla="*/ 319 h 348"/>
                    <a:gd name="T8" fmla="*/ 322 w 352"/>
                    <a:gd name="T9" fmla="*/ 348 h 348"/>
                    <a:gd name="T10" fmla="*/ 0 w 352"/>
                    <a:gd name="T11" fmla="*/ 29 h 348"/>
                  </a:gdLst>
                  <a:ahLst/>
                  <a:cxnLst>
                    <a:cxn ang="0">
                      <a:pos x="T0" y="T1"/>
                    </a:cxn>
                    <a:cxn ang="0">
                      <a:pos x="T2" y="T3"/>
                    </a:cxn>
                    <a:cxn ang="0">
                      <a:pos x="T4" y="T5"/>
                    </a:cxn>
                    <a:cxn ang="0">
                      <a:pos x="T6" y="T7"/>
                    </a:cxn>
                    <a:cxn ang="0">
                      <a:pos x="T8" y="T9"/>
                    </a:cxn>
                    <a:cxn ang="0">
                      <a:pos x="T10" y="T11"/>
                    </a:cxn>
                  </a:cxnLst>
                  <a:rect l="0" t="0" r="r" b="b"/>
                  <a:pathLst>
                    <a:path w="352" h="348">
                      <a:moveTo>
                        <a:pt x="0" y="29"/>
                      </a:moveTo>
                      <a:lnTo>
                        <a:pt x="0" y="29"/>
                      </a:lnTo>
                      <a:lnTo>
                        <a:pt x="30" y="0"/>
                      </a:lnTo>
                      <a:lnTo>
                        <a:pt x="352" y="319"/>
                      </a:lnTo>
                      <a:lnTo>
                        <a:pt x="322" y="348"/>
                      </a:lnTo>
                      <a:lnTo>
                        <a:pt x="0" y="29"/>
                      </a:lnTo>
                      <a:close/>
                    </a:path>
                  </a:pathLst>
                </a:custGeom>
                <a:solidFill>
                  <a:srgbClr val="F09E0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70" name="Freeform 42">
                  <a:extLst>
                    <a:ext uri="{FF2B5EF4-FFF2-40B4-BE49-F238E27FC236}">
                      <a16:creationId xmlns:a16="http://schemas.microsoft.com/office/drawing/2014/main" id="{E78483CB-D39B-49DF-B793-A363F510069B}"/>
                    </a:ext>
                  </a:extLst>
                </p:cNvPr>
                <p:cNvSpPr>
                  <a:spLocks/>
                </p:cNvSpPr>
                <p:nvPr/>
              </p:nvSpPr>
              <p:spPr bwMode="auto">
                <a:xfrm>
                  <a:off x="3120886" y="4521375"/>
                  <a:ext cx="82550" cy="80963"/>
                </a:xfrm>
                <a:custGeom>
                  <a:avLst/>
                  <a:gdLst>
                    <a:gd name="T0" fmla="*/ 0 w 472"/>
                    <a:gd name="T1" fmla="*/ 79 h 469"/>
                    <a:gd name="T2" fmla="*/ 0 w 472"/>
                    <a:gd name="T3" fmla="*/ 79 h 469"/>
                    <a:gd name="T4" fmla="*/ 78 w 472"/>
                    <a:gd name="T5" fmla="*/ 0 h 469"/>
                    <a:gd name="T6" fmla="*/ 472 w 472"/>
                    <a:gd name="T7" fmla="*/ 390 h 469"/>
                    <a:gd name="T8" fmla="*/ 393 w 472"/>
                    <a:gd name="T9" fmla="*/ 469 h 469"/>
                    <a:gd name="T10" fmla="*/ 0 w 472"/>
                    <a:gd name="T11" fmla="*/ 79 h 469"/>
                  </a:gdLst>
                  <a:ahLst/>
                  <a:cxnLst>
                    <a:cxn ang="0">
                      <a:pos x="T0" y="T1"/>
                    </a:cxn>
                    <a:cxn ang="0">
                      <a:pos x="T2" y="T3"/>
                    </a:cxn>
                    <a:cxn ang="0">
                      <a:pos x="T4" y="T5"/>
                    </a:cxn>
                    <a:cxn ang="0">
                      <a:pos x="T6" y="T7"/>
                    </a:cxn>
                    <a:cxn ang="0">
                      <a:pos x="T8" y="T9"/>
                    </a:cxn>
                    <a:cxn ang="0">
                      <a:pos x="T10" y="T11"/>
                    </a:cxn>
                  </a:cxnLst>
                  <a:rect l="0" t="0" r="r" b="b"/>
                  <a:pathLst>
                    <a:path w="472" h="469">
                      <a:moveTo>
                        <a:pt x="0" y="79"/>
                      </a:moveTo>
                      <a:lnTo>
                        <a:pt x="0" y="79"/>
                      </a:lnTo>
                      <a:lnTo>
                        <a:pt x="78" y="0"/>
                      </a:lnTo>
                      <a:lnTo>
                        <a:pt x="472" y="390"/>
                      </a:lnTo>
                      <a:lnTo>
                        <a:pt x="393" y="469"/>
                      </a:lnTo>
                      <a:lnTo>
                        <a:pt x="0" y="79"/>
                      </a:lnTo>
                      <a:close/>
                    </a:path>
                  </a:pathLst>
                </a:custGeom>
                <a:solidFill>
                  <a:srgbClr val="0089D7"/>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71" name="Freeform 43">
                  <a:extLst>
                    <a:ext uri="{FF2B5EF4-FFF2-40B4-BE49-F238E27FC236}">
                      <a16:creationId xmlns:a16="http://schemas.microsoft.com/office/drawing/2014/main" id="{D6C3F2FA-50C6-4053-84E7-25CA0941C5E2}"/>
                    </a:ext>
                  </a:extLst>
                </p:cNvPr>
                <p:cNvSpPr>
                  <a:spLocks/>
                </p:cNvSpPr>
                <p:nvPr/>
              </p:nvSpPr>
              <p:spPr bwMode="auto">
                <a:xfrm>
                  <a:off x="3120886" y="4521375"/>
                  <a:ext cx="82550" cy="80963"/>
                </a:xfrm>
                <a:custGeom>
                  <a:avLst/>
                  <a:gdLst>
                    <a:gd name="T0" fmla="*/ 0 w 472"/>
                    <a:gd name="T1" fmla="*/ 79 h 469"/>
                    <a:gd name="T2" fmla="*/ 0 w 472"/>
                    <a:gd name="T3" fmla="*/ 79 h 469"/>
                    <a:gd name="T4" fmla="*/ 78 w 472"/>
                    <a:gd name="T5" fmla="*/ 0 h 469"/>
                    <a:gd name="T6" fmla="*/ 472 w 472"/>
                    <a:gd name="T7" fmla="*/ 390 h 469"/>
                    <a:gd name="T8" fmla="*/ 393 w 472"/>
                    <a:gd name="T9" fmla="*/ 469 h 469"/>
                    <a:gd name="T10" fmla="*/ 0 w 472"/>
                    <a:gd name="T11" fmla="*/ 79 h 469"/>
                  </a:gdLst>
                  <a:ahLst/>
                  <a:cxnLst>
                    <a:cxn ang="0">
                      <a:pos x="T0" y="T1"/>
                    </a:cxn>
                    <a:cxn ang="0">
                      <a:pos x="T2" y="T3"/>
                    </a:cxn>
                    <a:cxn ang="0">
                      <a:pos x="T4" y="T5"/>
                    </a:cxn>
                    <a:cxn ang="0">
                      <a:pos x="T6" y="T7"/>
                    </a:cxn>
                    <a:cxn ang="0">
                      <a:pos x="T8" y="T9"/>
                    </a:cxn>
                    <a:cxn ang="0">
                      <a:pos x="T10" y="T11"/>
                    </a:cxn>
                  </a:cxnLst>
                  <a:rect l="0" t="0" r="r" b="b"/>
                  <a:pathLst>
                    <a:path w="472" h="469">
                      <a:moveTo>
                        <a:pt x="0" y="79"/>
                      </a:moveTo>
                      <a:lnTo>
                        <a:pt x="0" y="79"/>
                      </a:lnTo>
                      <a:lnTo>
                        <a:pt x="78" y="0"/>
                      </a:lnTo>
                      <a:lnTo>
                        <a:pt x="472" y="390"/>
                      </a:lnTo>
                      <a:lnTo>
                        <a:pt x="393" y="469"/>
                      </a:lnTo>
                      <a:lnTo>
                        <a:pt x="0" y="79"/>
                      </a:lnTo>
                      <a:close/>
                    </a:path>
                  </a:pathLst>
                </a:custGeom>
                <a:noFill/>
                <a:ln w="1588"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72" name="Freeform 44">
                  <a:extLst>
                    <a:ext uri="{FF2B5EF4-FFF2-40B4-BE49-F238E27FC236}">
                      <a16:creationId xmlns:a16="http://schemas.microsoft.com/office/drawing/2014/main" id="{4021EE1B-EA7D-459F-8322-9CB3CCDFC299}"/>
                    </a:ext>
                  </a:extLst>
                </p:cNvPr>
                <p:cNvSpPr>
                  <a:spLocks/>
                </p:cNvSpPr>
                <p:nvPr/>
              </p:nvSpPr>
              <p:spPr bwMode="auto">
                <a:xfrm>
                  <a:off x="3070086" y="4567413"/>
                  <a:ext cx="131763" cy="125413"/>
                </a:xfrm>
                <a:custGeom>
                  <a:avLst/>
                  <a:gdLst>
                    <a:gd name="T0" fmla="*/ 494 w 764"/>
                    <a:gd name="T1" fmla="*/ 0 h 724"/>
                    <a:gd name="T2" fmla="*/ 494 w 764"/>
                    <a:gd name="T3" fmla="*/ 0 h 724"/>
                    <a:gd name="T4" fmla="*/ 764 w 764"/>
                    <a:gd name="T5" fmla="*/ 267 h 724"/>
                    <a:gd name="T6" fmla="*/ 310 w 764"/>
                    <a:gd name="T7" fmla="*/ 724 h 724"/>
                    <a:gd name="T8" fmla="*/ 306 w 764"/>
                    <a:gd name="T9" fmla="*/ 723 h 724"/>
                    <a:gd name="T10" fmla="*/ 73 w 764"/>
                    <a:gd name="T11" fmla="*/ 565 h 724"/>
                    <a:gd name="T12" fmla="*/ 0 w 764"/>
                    <a:gd name="T13" fmla="*/ 498 h 724"/>
                    <a:gd name="T14" fmla="*/ 494 w 764"/>
                    <a:gd name="T15" fmla="*/ 0 h 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724">
                      <a:moveTo>
                        <a:pt x="494" y="0"/>
                      </a:moveTo>
                      <a:lnTo>
                        <a:pt x="494" y="0"/>
                      </a:lnTo>
                      <a:lnTo>
                        <a:pt x="764" y="267"/>
                      </a:lnTo>
                      <a:lnTo>
                        <a:pt x="310" y="724"/>
                      </a:lnTo>
                      <a:lnTo>
                        <a:pt x="306" y="723"/>
                      </a:lnTo>
                      <a:cubicBezTo>
                        <a:pt x="224" y="677"/>
                        <a:pt x="146" y="625"/>
                        <a:pt x="73" y="565"/>
                      </a:cubicBezTo>
                      <a:lnTo>
                        <a:pt x="0" y="498"/>
                      </a:lnTo>
                      <a:lnTo>
                        <a:pt x="494" y="0"/>
                      </a:lnTo>
                      <a:close/>
                    </a:path>
                  </a:pathLst>
                </a:custGeom>
                <a:solidFill>
                  <a:srgbClr val="9CE5F7"/>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73" name="Freeform 45">
                  <a:extLst>
                    <a:ext uri="{FF2B5EF4-FFF2-40B4-BE49-F238E27FC236}">
                      <a16:creationId xmlns:a16="http://schemas.microsoft.com/office/drawing/2014/main" id="{06294466-B1A3-47B1-A1C9-309C584F43C4}"/>
                    </a:ext>
                  </a:extLst>
                </p:cNvPr>
                <p:cNvSpPr>
                  <a:spLocks/>
                </p:cNvSpPr>
                <p:nvPr/>
              </p:nvSpPr>
              <p:spPr bwMode="auto">
                <a:xfrm>
                  <a:off x="3031986" y="4524550"/>
                  <a:ext cx="123825" cy="130175"/>
                </a:xfrm>
                <a:custGeom>
                  <a:avLst/>
                  <a:gdLst>
                    <a:gd name="T0" fmla="*/ 462 w 716"/>
                    <a:gd name="T1" fmla="*/ 0 h 747"/>
                    <a:gd name="T2" fmla="*/ 462 w 716"/>
                    <a:gd name="T3" fmla="*/ 0 h 747"/>
                    <a:gd name="T4" fmla="*/ 716 w 716"/>
                    <a:gd name="T5" fmla="*/ 252 h 747"/>
                    <a:gd name="T6" fmla="*/ 225 w 716"/>
                    <a:gd name="T7" fmla="*/ 747 h 747"/>
                    <a:gd name="T8" fmla="*/ 209 w 716"/>
                    <a:gd name="T9" fmla="*/ 732 h 747"/>
                    <a:gd name="T10" fmla="*/ 31 w 716"/>
                    <a:gd name="T11" fmla="*/ 516 h 747"/>
                    <a:gd name="T12" fmla="*/ 0 w 716"/>
                    <a:gd name="T13" fmla="*/ 466 h 747"/>
                    <a:gd name="T14" fmla="*/ 462 w 716"/>
                    <a:gd name="T15" fmla="*/ 0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747">
                      <a:moveTo>
                        <a:pt x="462" y="0"/>
                      </a:moveTo>
                      <a:lnTo>
                        <a:pt x="462" y="0"/>
                      </a:lnTo>
                      <a:lnTo>
                        <a:pt x="716" y="252"/>
                      </a:lnTo>
                      <a:lnTo>
                        <a:pt x="225" y="747"/>
                      </a:lnTo>
                      <a:lnTo>
                        <a:pt x="209" y="732"/>
                      </a:lnTo>
                      <a:cubicBezTo>
                        <a:pt x="143" y="666"/>
                        <a:pt x="83" y="593"/>
                        <a:pt x="31" y="516"/>
                      </a:cubicBezTo>
                      <a:lnTo>
                        <a:pt x="0" y="466"/>
                      </a:lnTo>
                      <a:lnTo>
                        <a:pt x="462" y="0"/>
                      </a:lnTo>
                      <a:close/>
                    </a:path>
                  </a:pathLst>
                </a:custGeom>
                <a:solidFill>
                  <a:srgbClr val="00BCE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1242" name="Group 1241">
                <a:extLst>
                  <a:ext uri="{FF2B5EF4-FFF2-40B4-BE49-F238E27FC236}">
                    <a16:creationId xmlns:a16="http://schemas.microsoft.com/office/drawing/2014/main" id="{5D39FD2C-D2C5-4124-B173-5F1F4FE2B064}"/>
                  </a:ext>
                </a:extLst>
              </p:cNvPr>
              <p:cNvGrpSpPr/>
              <p:nvPr/>
            </p:nvGrpSpPr>
            <p:grpSpPr>
              <a:xfrm>
                <a:off x="2916019" y="4378364"/>
                <a:ext cx="156464" cy="238422"/>
                <a:chOff x="3476407" y="4717840"/>
                <a:chExt cx="311151" cy="474134"/>
              </a:xfrm>
            </p:grpSpPr>
            <p:sp>
              <p:nvSpPr>
                <p:cNvPr id="1243" name="Freeform 23">
                  <a:extLst>
                    <a:ext uri="{FF2B5EF4-FFF2-40B4-BE49-F238E27FC236}">
                      <a16:creationId xmlns:a16="http://schemas.microsoft.com/office/drawing/2014/main" id="{042F51A8-6568-48D2-9377-836646D4AEA5}"/>
                    </a:ext>
                  </a:extLst>
                </p:cNvPr>
                <p:cNvSpPr>
                  <a:spLocks/>
                </p:cNvSpPr>
                <p:nvPr/>
              </p:nvSpPr>
              <p:spPr bwMode="auto">
                <a:xfrm>
                  <a:off x="3556840" y="4935858"/>
                  <a:ext cx="150284" cy="69851"/>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44" name="Freeform 24">
                  <a:extLst>
                    <a:ext uri="{FF2B5EF4-FFF2-40B4-BE49-F238E27FC236}">
                      <a16:creationId xmlns:a16="http://schemas.microsoft.com/office/drawing/2014/main" id="{BC3EFF95-241A-4525-8AD0-0839F8EE0023}"/>
                    </a:ext>
                  </a:extLst>
                </p:cNvPr>
                <p:cNvSpPr>
                  <a:spLocks/>
                </p:cNvSpPr>
                <p:nvPr/>
              </p:nvSpPr>
              <p:spPr bwMode="auto">
                <a:xfrm>
                  <a:off x="3556840" y="4935858"/>
                  <a:ext cx="150284" cy="69851"/>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45" name="Freeform 25">
                  <a:extLst>
                    <a:ext uri="{FF2B5EF4-FFF2-40B4-BE49-F238E27FC236}">
                      <a16:creationId xmlns:a16="http://schemas.microsoft.com/office/drawing/2014/main" id="{EE43C81E-B1A2-4962-B0A4-0F13C69027B0}"/>
                    </a:ext>
                  </a:extLst>
                </p:cNvPr>
                <p:cNvSpPr>
                  <a:spLocks/>
                </p:cNvSpPr>
                <p:nvPr/>
              </p:nvSpPr>
              <p:spPr bwMode="auto">
                <a:xfrm>
                  <a:off x="3476407" y="4963373"/>
                  <a:ext cx="311151" cy="167217"/>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70"/>
                        <a:pt x="69" y="0"/>
                        <a:pt x="154" y="0"/>
                      </a:cubicBezTo>
                      <a:lnTo>
                        <a:pt x="1195" y="0"/>
                      </a:lnTo>
                      <a:cubicBezTo>
                        <a:pt x="1281" y="0"/>
                        <a:pt x="1350" y="70"/>
                        <a:pt x="1350" y="156"/>
                      </a:cubicBezTo>
                      <a:lnTo>
                        <a:pt x="1350" y="572"/>
                      </a:lnTo>
                      <a:cubicBezTo>
                        <a:pt x="1350" y="658"/>
                        <a:pt x="1281" y="728"/>
                        <a:pt x="1195" y="728"/>
                      </a:cubicBezTo>
                      <a:lnTo>
                        <a:pt x="154" y="728"/>
                      </a:lnTo>
                      <a:cubicBezTo>
                        <a:pt x="69" y="728"/>
                        <a:pt x="0" y="658"/>
                        <a:pt x="0" y="572"/>
                      </a:cubicBezTo>
                      <a:lnTo>
                        <a:pt x="0" y="156"/>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46" name="Freeform 26">
                  <a:extLst>
                    <a:ext uri="{FF2B5EF4-FFF2-40B4-BE49-F238E27FC236}">
                      <a16:creationId xmlns:a16="http://schemas.microsoft.com/office/drawing/2014/main" id="{CC16FCD6-7B1D-49E9-81BF-90E938E3A924}"/>
                    </a:ext>
                  </a:extLst>
                </p:cNvPr>
                <p:cNvSpPr>
                  <a:spLocks/>
                </p:cNvSpPr>
                <p:nvPr/>
              </p:nvSpPr>
              <p:spPr bwMode="auto">
                <a:xfrm>
                  <a:off x="3476407" y="4963373"/>
                  <a:ext cx="311151" cy="167217"/>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69"/>
                        <a:pt x="69" y="0"/>
                        <a:pt x="154" y="0"/>
                      </a:cubicBezTo>
                      <a:lnTo>
                        <a:pt x="1195" y="0"/>
                      </a:lnTo>
                      <a:cubicBezTo>
                        <a:pt x="1281" y="0"/>
                        <a:pt x="1350" y="69"/>
                        <a:pt x="1350" y="156"/>
                      </a:cubicBezTo>
                      <a:lnTo>
                        <a:pt x="1350" y="572"/>
                      </a:lnTo>
                      <a:cubicBezTo>
                        <a:pt x="1350" y="658"/>
                        <a:pt x="1281" y="728"/>
                        <a:pt x="1195" y="728"/>
                      </a:cubicBezTo>
                      <a:lnTo>
                        <a:pt x="154" y="728"/>
                      </a:lnTo>
                      <a:cubicBezTo>
                        <a:pt x="69" y="728"/>
                        <a:pt x="0" y="658"/>
                        <a:pt x="0" y="572"/>
                      </a:cubicBezTo>
                      <a:lnTo>
                        <a:pt x="0" y="156"/>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47" name="Freeform 27">
                  <a:extLst>
                    <a:ext uri="{FF2B5EF4-FFF2-40B4-BE49-F238E27FC236}">
                      <a16:creationId xmlns:a16="http://schemas.microsoft.com/office/drawing/2014/main" id="{98964D88-FB1B-4819-91A2-1143CEBDD471}"/>
                    </a:ext>
                  </a:extLst>
                </p:cNvPr>
                <p:cNvSpPr>
                  <a:spLocks/>
                </p:cNvSpPr>
                <p:nvPr/>
              </p:nvSpPr>
              <p:spPr bwMode="auto">
                <a:xfrm>
                  <a:off x="3512391" y="4997240"/>
                  <a:ext cx="241300" cy="162984"/>
                </a:xfrm>
                <a:custGeom>
                  <a:avLst/>
                  <a:gdLst>
                    <a:gd name="T0" fmla="*/ 0 w 1048"/>
                    <a:gd name="T1" fmla="*/ 82 h 705"/>
                    <a:gd name="T2" fmla="*/ 0 w 1048"/>
                    <a:gd name="T3" fmla="*/ 82 h 705"/>
                    <a:gd name="T4" fmla="*/ 81 w 1048"/>
                    <a:gd name="T5" fmla="*/ 0 h 705"/>
                    <a:gd name="T6" fmla="*/ 967 w 1048"/>
                    <a:gd name="T7" fmla="*/ 0 h 705"/>
                    <a:gd name="T8" fmla="*/ 1048 w 1048"/>
                    <a:gd name="T9" fmla="*/ 82 h 705"/>
                    <a:gd name="T10" fmla="*/ 1048 w 1048"/>
                    <a:gd name="T11" fmla="*/ 624 h 705"/>
                    <a:gd name="T12" fmla="*/ 967 w 1048"/>
                    <a:gd name="T13" fmla="*/ 705 h 705"/>
                    <a:gd name="T14" fmla="*/ 81 w 1048"/>
                    <a:gd name="T15" fmla="*/ 705 h 705"/>
                    <a:gd name="T16" fmla="*/ 0 w 1048"/>
                    <a:gd name="T17" fmla="*/ 624 h 705"/>
                    <a:gd name="T18" fmla="*/ 0 w 1048"/>
                    <a:gd name="T19"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705">
                      <a:moveTo>
                        <a:pt x="0" y="82"/>
                      </a:moveTo>
                      <a:lnTo>
                        <a:pt x="0" y="82"/>
                      </a:lnTo>
                      <a:cubicBezTo>
                        <a:pt x="0" y="37"/>
                        <a:pt x="36" y="0"/>
                        <a:pt x="81" y="0"/>
                      </a:cubicBezTo>
                      <a:lnTo>
                        <a:pt x="967" y="0"/>
                      </a:lnTo>
                      <a:cubicBezTo>
                        <a:pt x="1011" y="0"/>
                        <a:pt x="1048" y="37"/>
                        <a:pt x="1048" y="82"/>
                      </a:cubicBezTo>
                      <a:lnTo>
                        <a:pt x="1048" y="624"/>
                      </a:lnTo>
                      <a:cubicBezTo>
                        <a:pt x="1048" y="668"/>
                        <a:pt x="1011" y="705"/>
                        <a:pt x="967" y="705"/>
                      </a:cubicBezTo>
                      <a:lnTo>
                        <a:pt x="81" y="705"/>
                      </a:lnTo>
                      <a:cubicBezTo>
                        <a:pt x="36" y="705"/>
                        <a:pt x="0" y="668"/>
                        <a:pt x="0" y="624"/>
                      </a:cubicBezTo>
                      <a:lnTo>
                        <a:pt x="0" y="82"/>
                      </a:lnTo>
                      <a:close/>
                    </a:path>
                  </a:pathLst>
                </a:custGeom>
                <a:solidFill>
                  <a:srgbClr val="9CE5F7"/>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48" name="Freeform 28">
                  <a:extLst>
                    <a:ext uri="{FF2B5EF4-FFF2-40B4-BE49-F238E27FC236}">
                      <a16:creationId xmlns:a16="http://schemas.microsoft.com/office/drawing/2014/main" id="{3226EB39-901B-4F49-9E90-B4CA21532E85}"/>
                    </a:ext>
                  </a:extLst>
                </p:cNvPr>
                <p:cNvSpPr>
                  <a:spLocks/>
                </p:cNvSpPr>
                <p:nvPr/>
              </p:nvSpPr>
              <p:spPr bwMode="auto">
                <a:xfrm>
                  <a:off x="3607640" y="5056507"/>
                  <a:ext cx="44451" cy="44451"/>
                </a:xfrm>
                <a:custGeom>
                  <a:avLst/>
                  <a:gdLst>
                    <a:gd name="T0" fmla="*/ 0 w 186"/>
                    <a:gd name="T1" fmla="*/ 94 h 188"/>
                    <a:gd name="T2" fmla="*/ 0 w 186"/>
                    <a:gd name="T3" fmla="*/ 94 h 188"/>
                    <a:gd name="T4" fmla="*/ 93 w 186"/>
                    <a:gd name="T5" fmla="*/ 0 h 188"/>
                    <a:gd name="T6" fmla="*/ 186 w 186"/>
                    <a:gd name="T7" fmla="*/ 94 h 188"/>
                    <a:gd name="T8" fmla="*/ 93 w 186"/>
                    <a:gd name="T9" fmla="*/ 188 h 188"/>
                    <a:gd name="T10" fmla="*/ 0 w 186"/>
                    <a:gd name="T11" fmla="*/ 94 h 188"/>
                    <a:gd name="T12" fmla="*/ 0 w 186"/>
                    <a:gd name="T13" fmla="*/ 94 h 188"/>
                  </a:gdLst>
                  <a:ahLst/>
                  <a:cxnLst>
                    <a:cxn ang="0">
                      <a:pos x="T0" y="T1"/>
                    </a:cxn>
                    <a:cxn ang="0">
                      <a:pos x="T2" y="T3"/>
                    </a:cxn>
                    <a:cxn ang="0">
                      <a:pos x="T4" y="T5"/>
                    </a:cxn>
                    <a:cxn ang="0">
                      <a:pos x="T6" y="T7"/>
                    </a:cxn>
                    <a:cxn ang="0">
                      <a:pos x="T8" y="T9"/>
                    </a:cxn>
                    <a:cxn ang="0">
                      <a:pos x="T10" y="T11"/>
                    </a:cxn>
                    <a:cxn ang="0">
                      <a:pos x="T12" y="T13"/>
                    </a:cxn>
                  </a:cxnLst>
                  <a:rect l="0" t="0" r="r" b="b"/>
                  <a:pathLst>
                    <a:path w="186" h="188">
                      <a:moveTo>
                        <a:pt x="0" y="94"/>
                      </a:moveTo>
                      <a:lnTo>
                        <a:pt x="0" y="94"/>
                      </a:lnTo>
                      <a:cubicBezTo>
                        <a:pt x="0" y="42"/>
                        <a:pt x="42" y="0"/>
                        <a:pt x="93" y="0"/>
                      </a:cubicBezTo>
                      <a:cubicBezTo>
                        <a:pt x="145" y="0"/>
                        <a:pt x="186" y="42"/>
                        <a:pt x="186" y="94"/>
                      </a:cubicBezTo>
                      <a:cubicBezTo>
                        <a:pt x="186" y="146"/>
                        <a:pt x="145" y="188"/>
                        <a:pt x="93" y="188"/>
                      </a:cubicBezTo>
                      <a:cubicBezTo>
                        <a:pt x="42" y="188"/>
                        <a:pt x="0" y="146"/>
                        <a:pt x="0" y="94"/>
                      </a:cubicBezTo>
                      <a:lnTo>
                        <a:pt x="0" y="94"/>
                      </a:lnTo>
                      <a:close/>
                    </a:path>
                  </a:pathLst>
                </a:custGeom>
                <a:solidFill>
                  <a:srgbClr val="00BCE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49" name="Freeform 29">
                  <a:extLst>
                    <a:ext uri="{FF2B5EF4-FFF2-40B4-BE49-F238E27FC236}">
                      <a16:creationId xmlns:a16="http://schemas.microsoft.com/office/drawing/2014/main" id="{F6BC94F0-BAC3-48B4-AAF0-7CAF0A1496D6}"/>
                    </a:ext>
                  </a:extLst>
                </p:cNvPr>
                <p:cNvSpPr>
                  <a:spLocks/>
                </p:cNvSpPr>
                <p:nvPr/>
              </p:nvSpPr>
              <p:spPr bwMode="auto">
                <a:xfrm>
                  <a:off x="3512391" y="5170807"/>
                  <a:ext cx="241300" cy="21167"/>
                </a:xfrm>
                <a:custGeom>
                  <a:avLst/>
                  <a:gdLst>
                    <a:gd name="T0" fmla="*/ 0 w 1048"/>
                    <a:gd name="T1" fmla="*/ 47 h 94"/>
                    <a:gd name="T2" fmla="*/ 0 w 1048"/>
                    <a:gd name="T3" fmla="*/ 47 h 94"/>
                    <a:gd name="T4" fmla="*/ 47 w 1048"/>
                    <a:gd name="T5" fmla="*/ 0 h 94"/>
                    <a:gd name="T6" fmla="*/ 1001 w 1048"/>
                    <a:gd name="T7" fmla="*/ 0 h 94"/>
                    <a:gd name="T8" fmla="*/ 1048 w 1048"/>
                    <a:gd name="T9" fmla="*/ 47 h 94"/>
                    <a:gd name="T10" fmla="*/ 1048 w 1048"/>
                    <a:gd name="T11" fmla="*/ 47 h 94"/>
                    <a:gd name="T12" fmla="*/ 1001 w 1048"/>
                    <a:gd name="T13" fmla="*/ 94 h 94"/>
                    <a:gd name="T14" fmla="*/ 47 w 1048"/>
                    <a:gd name="T15" fmla="*/ 94 h 94"/>
                    <a:gd name="T16" fmla="*/ 0 w 1048"/>
                    <a:gd name="T17" fmla="*/ 47 h 94"/>
                    <a:gd name="T18" fmla="*/ 0 w 1048"/>
                    <a:gd name="T1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94">
                      <a:moveTo>
                        <a:pt x="0" y="47"/>
                      </a:moveTo>
                      <a:lnTo>
                        <a:pt x="0" y="47"/>
                      </a:lnTo>
                      <a:cubicBezTo>
                        <a:pt x="0" y="21"/>
                        <a:pt x="21" y="0"/>
                        <a:pt x="47" y="0"/>
                      </a:cubicBezTo>
                      <a:lnTo>
                        <a:pt x="1001" y="0"/>
                      </a:lnTo>
                      <a:cubicBezTo>
                        <a:pt x="1027" y="0"/>
                        <a:pt x="1048" y="21"/>
                        <a:pt x="1048" y="47"/>
                      </a:cubicBezTo>
                      <a:lnTo>
                        <a:pt x="1048" y="47"/>
                      </a:lnTo>
                      <a:cubicBezTo>
                        <a:pt x="1048" y="73"/>
                        <a:pt x="1027" y="94"/>
                        <a:pt x="1001" y="94"/>
                      </a:cubicBezTo>
                      <a:lnTo>
                        <a:pt x="47" y="94"/>
                      </a:lnTo>
                      <a:cubicBezTo>
                        <a:pt x="21" y="94"/>
                        <a:pt x="0" y="73"/>
                        <a:pt x="0" y="47"/>
                      </a:cubicBezTo>
                      <a:lnTo>
                        <a:pt x="0" y="47"/>
                      </a:lnTo>
                      <a:close/>
                    </a:path>
                  </a:pathLst>
                </a:custGeom>
                <a:solidFill>
                  <a:srgbClr val="00BCE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0" name="Freeform 30">
                  <a:extLst>
                    <a:ext uri="{FF2B5EF4-FFF2-40B4-BE49-F238E27FC236}">
                      <a16:creationId xmlns:a16="http://schemas.microsoft.com/office/drawing/2014/main" id="{B469B638-4E15-49D0-BD5A-28C1864BFC44}"/>
                    </a:ext>
                  </a:extLst>
                </p:cNvPr>
                <p:cNvSpPr>
                  <a:spLocks/>
                </p:cNvSpPr>
                <p:nvPr/>
              </p:nvSpPr>
              <p:spPr bwMode="auto">
                <a:xfrm>
                  <a:off x="3535673" y="4717840"/>
                  <a:ext cx="192617" cy="196851"/>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1" name="Freeform 31">
                  <a:extLst>
                    <a:ext uri="{FF2B5EF4-FFF2-40B4-BE49-F238E27FC236}">
                      <a16:creationId xmlns:a16="http://schemas.microsoft.com/office/drawing/2014/main" id="{E18FAA45-59D0-4351-81D2-E6C823CADF4C}"/>
                    </a:ext>
                  </a:extLst>
                </p:cNvPr>
                <p:cNvSpPr>
                  <a:spLocks/>
                </p:cNvSpPr>
                <p:nvPr/>
              </p:nvSpPr>
              <p:spPr bwMode="auto">
                <a:xfrm>
                  <a:off x="3535673" y="4717840"/>
                  <a:ext cx="192617" cy="196851"/>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2" name="Freeform 32">
                  <a:extLst>
                    <a:ext uri="{FF2B5EF4-FFF2-40B4-BE49-F238E27FC236}">
                      <a16:creationId xmlns:a16="http://schemas.microsoft.com/office/drawing/2014/main" id="{E0B94CBF-54BA-4C19-8C7F-3DA133C77532}"/>
                    </a:ext>
                  </a:extLst>
                </p:cNvPr>
                <p:cNvSpPr>
                  <a:spLocks/>
                </p:cNvSpPr>
                <p:nvPr/>
              </p:nvSpPr>
              <p:spPr bwMode="auto">
                <a:xfrm>
                  <a:off x="3556840" y="4766524"/>
                  <a:ext cx="150284" cy="152400"/>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253" name="Freeform 33">
                  <a:extLst>
                    <a:ext uri="{FF2B5EF4-FFF2-40B4-BE49-F238E27FC236}">
                      <a16:creationId xmlns:a16="http://schemas.microsoft.com/office/drawing/2014/main" id="{1AA47DA1-2E3D-428F-8146-69680B17F75C}"/>
                    </a:ext>
                  </a:extLst>
                </p:cNvPr>
                <p:cNvSpPr>
                  <a:spLocks/>
                </p:cNvSpPr>
                <p:nvPr/>
              </p:nvSpPr>
              <p:spPr bwMode="auto">
                <a:xfrm>
                  <a:off x="3556840" y="4766524"/>
                  <a:ext cx="150284" cy="152400"/>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4" name="Freeform 34">
                  <a:extLst>
                    <a:ext uri="{FF2B5EF4-FFF2-40B4-BE49-F238E27FC236}">
                      <a16:creationId xmlns:a16="http://schemas.microsoft.com/office/drawing/2014/main" id="{C64F622C-A9BA-4704-9748-3577B46FE875}"/>
                    </a:ext>
                  </a:extLst>
                </p:cNvPr>
                <p:cNvSpPr>
                  <a:spLocks/>
                </p:cNvSpPr>
                <p:nvPr/>
              </p:nvSpPr>
              <p:spPr bwMode="auto">
                <a:xfrm>
                  <a:off x="3550491" y="4749591"/>
                  <a:ext cx="110067" cy="114300"/>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55" name="Freeform 35">
                  <a:extLst>
                    <a:ext uri="{FF2B5EF4-FFF2-40B4-BE49-F238E27FC236}">
                      <a16:creationId xmlns:a16="http://schemas.microsoft.com/office/drawing/2014/main" id="{D5D29BE7-89C4-43F8-8B2A-48FC359E3103}"/>
                    </a:ext>
                  </a:extLst>
                </p:cNvPr>
                <p:cNvSpPr>
                  <a:spLocks/>
                </p:cNvSpPr>
                <p:nvPr/>
              </p:nvSpPr>
              <p:spPr bwMode="auto">
                <a:xfrm>
                  <a:off x="3550491" y="4749591"/>
                  <a:ext cx="110067" cy="114300"/>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noFill/>
                <a:ln w="476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grpSp>
      <p:sp>
        <p:nvSpPr>
          <p:cNvPr id="1274" name="Rectangle 1273">
            <a:extLst>
              <a:ext uri="{FF2B5EF4-FFF2-40B4-BE49-F238E27FC236}">
                <a16:creationId xmlns:a16="http://schemas.microsoft.com/office/drawing/2014/main" id="{A08B004B-F002-4C4F-9034-D25ABD74D43D}"/>
              </a:ext>
            </a:extLst>
          </p:cNvPr>
          <p:cNvSpPr/>
          <p:nvPr/>
        </p:nvSpPr>
        <p:spPr>
          <a:xfrm>
            <a:off x="3820206" y="1533832"/>
            <a:ext cx="4680327" cy="4765368"/>
          </a:xfrm>
          <a:prstGeom prst="rect">
            <a:avLst/>
          </a:prstGeom>
          <a:noFill/>
          <a:ln w="25400" cap="flat" cmpd="sng" algn="ctr">
            <a:noFill/>
            <a:prstDash val="solid"/>
          </a:ln>
          <a:effectLst/>
        </p:spPr>
        <p:txBody>
          <a:bodyPr rtlCol="0" anchor="t"/>
          <a:lstStyle/>
          <a:p>
            <a:pPr marL="380990" marR="0" lvl="0" indent="-380990" defTabSz="609585"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275" name="Freeform: Shape 343">
            <a:extLst>
              <a:ext uri="{FF2B5EF4-FFF2-40B4-BE49-F238E27FC236}">
                <a16:creationId xmlns:a16="http://schemas.microsoft.com/office/drawing/2014/main" id="{9C0E4493-6AD1-46DA-B6F1-EFA0B5DEA3DB}"/>
              </a:ext>
            </a:extLst>
          </p:cNvPr>
          <p:cNvSpPr/>
          <p:nvPr/>
        </p:nvSpPr>
        <p:spPr>
          <a:xfrm flipH="1" flipV="1">
            <a:off x="562420" y="4580785"/>
            <a:ext cx="3741773" cy="115687"/>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FCC869"/>
            </a:solidFill>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1276" name="TextBox 1275">
            <a:extLst>
              <a:ext uri="{FF2B5EF4-FFF2-40B4-BE49-F238E27FC236}">
                <a16:creationId xmlns:a16="http://schemas.microsoft.com/office/drawing/2014/main" id="{E2224423-D665-4D5D-8328-2551519D684A}"/>
              </a:ext>
            </a:extLst>
          </p:cNvPr>
          <p:cNvSpPr txBox="1"/>
          <p:nvPr/>
        </p:nvSpPr>
        <p:spPr>
          <a:xfrm>
            <a:off x="8162685" y="1821906"/>
            <a:ext cx="3801000" cy="1179747"/>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r" defTabSz="609585" fontAlgn="base">
              <a:lnSpc>
                <a:spcPct val="150000"/>
              </a:lnSpc>
              <a:spcBef>
                <a:spcPct val="0"/>
              </a:spcBef>
              <a:spcAft>
                <a:spcPts val="800"/>
              </a:spcAft>
              <a:defRPr/>
            </a:pPr>
            <a:r>
              <a:rPr lang="en-US" sz="2133" b="0" dirty="0">
                <a:solidFill>
                  <a:srgbClr val="00BCEB"/>
                </a:solidFill>
                <a:latin typeface="CiscoSansTT ExtraLight"/>
                <a:ea typeface="ＭＳ Ｐゴシック" charset="0"/>
              </a:rPr>
              <a:t>Contain and isolate threats</a:t>
            </a:r>
          </a:p>
          <a:p>
            <a:pPr algn="r" defTabSz="609585" fontAlgn="base">
              <a:spcBef>
                <a:spcPct val="0"/>
              </a:spcBef>
              <a:spcAft>
                <a:spcPct val="0"/>
              </a:spcAft>
              <a:defRPr/>
            </a:pPr>
            <a:r>
              <a:rPr lang="en-US" sz="1600" b="0" dirty="0">
                <a:solidFill>
                  <a:schemeClr val="bg1"/>
                </a:solidFill>
                <a:latin typeface="CiscoSansTT ExtraLight"/>
                <a:ea typeface="ＭＳ Ｐゴシック" charset="0"/>
              </a:rPr>
              <a:t>Dynamically enforce software-defined segmentation based on business roles</a:t>
            </a:r>
          </a:p>
        </p:txBody>
      </p:sp>
      <p:sp>
        <p:nvSpPr>
          <p:cNvPr id="1277" name="Freeform: Shape 341">
            <a:extLst>
              <a:ext uri="{FF2B5EF4-FFF2-40B4-BE49-F238E27FC236}">
                <a16:creationId xmlns:a16="http://schemas.microsoft.com/office/drawing/2014/main" id="{3C5C99BE-E376-4CFE-99D7-332F5481E828}"/>
              </a:ext>
            </a:extLst>
          </p:cNvPr>
          <p:cNvSpPr/>
          <p:nvPr/>
        </p:nvSpPr>
        <p:spPr>
          <a:xfrm>
            <a:off x="8029481" y="2373539"/>
            <a:ext cx="3825295" cy="188383"/>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FCC869"/>
            </a:solidFill>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1278" name="TextBox 1277">
            <a:extLst>
              <a:ext uri="{FF2B5EF4-FFF2-40B4-BE49-F238E27FC236}">
                <a16:creationId xmlns:a16="http://schemas.microsoft.com/office/drawing/2014/main" id="{61E6CBF5-765C-468B-973D-9D6579C87B3B}"/>
              </a:ext>
            </a:extLst>
          </p:cNvPr>
          <p:cNvSpPr txBox="1"/>
          <p:nvPr/>
        </p:nvSpPr>
        <p:spPr>
          <a:xfrm>
            <a:off x="8246702" y="5019970"/>
            <a:ext cx="3802783" cy="1425968"/>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r" defTabSz="609585" fontAlgn="base">
              <a:lnSpc>
                <a:spcPct val="150000"/>
              </a:lnSpc>
              <a:spcBef>
                <a:spcPct val="0"/>
              </a:spcBef>
              <a:spcAft>
                <a:spcPts val="800"/>
              </a:spcAft>
              <a:defRPr/>
            </a:pPr>
            <a:r>
              <a:rPr lang="en-US" sz="2133" b="0" dirty="0">
                <a:solidFill>
                  <a:srgbClr val="00BCEB"/>
                </a:solidFill>
                <a:latin typeface="CiscoSansTT ExtraLight"/>
                <a:ea typeface="ＭＳ Ｐゴシック" charset="0"/>
              </a:rPr>
              <a:t>Detect encrypted threats</a:t>
            </a:r>
          </a:p>
          <a:p>
            <a:pPr algn="r" defTabSz="609585" fontAlgn="base">
              <a:spcBef>
                <a:spcPct val="0"/>
              </a:spcBef>
              <a:spcAft>
                <a:spcPct val="0"/>
              </a:spcAft>
              <a:defRPr/>
            </a:pPr>
            <a:r>
              <a:rPr lang="en-US" sz="1600" b="0" dirty="0">
                <a:solidFill>
                  <a:schemeClr val="bg1"/>
                </a:solidFill>
                <a:latin typeface="CiscoSansTT ExtraLight"/>
                <a:ea typeface="ＭＳ Ｐゴシック" charset="0"/>
              </a:rPr>
              <a:t>Use advanced analytics to automatically detect encrypted threats without decryption</a:t>
            </a:r>
          </a:p>
        </p:txBody>
      </p:sp>
      <p:sp>
        <p:nvSpPr>
          <p:cNvPr id="1279" name="Freeform: Shape 342">
            <a:extLst>
              <a:ext uri="{FF2B5EF4-FFF2-40B4-BE49-F238E27FC236}">
                <a16:creationId xmlns:a16="http://schemas.microsoft.com/office/drawing/2014/main" id="{586EBFA4-4A18-430F-9C6F-1671F417BC36}"/>
              </a:ext>
            </a:extLst>
          </p:cNvPr>
          <p:cNvSpPr/>
          <p:nvPr/>
        </p:nvSpPr>
        <p:spPr>
          <a:xfrm flipV="1">
            <a:off x="8132007" y="5431717"/>
            <a:ext cx="3816987" cy="155535"/>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FCC869"/>
            </a:solidFill>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1280" name="AutoShape 20">
            <a:extLst>
              <a:ext uri="{FF2B5EF4-FFF2-40B4-BE49-F238E27FC236}">
                <a16:creationId xmlns:a16="http://schemas.microsoft.com/office/drawing/2014/main" id="{38438489-CF12-47E0-99D8-8776C2CBE2E7}"/>
              </a:ext>
            </a:extLst>
          </p:cNvPr>
          <p:cNvSpPr>
            <a:spLocks noChangeAspect="1" noChangeArrowheads="1" noTextEdit="1"/>
          </p:cNvSpPr>
          <p:nvPr/>
        </p:nvSpPr>
        <p:spPr bwMode="auto">
          <a:xfrm>
            <a:off x="7400256" y="4864236"/>
            <a:ext cx="660400" cy="664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sz="2400">
              <a:solidFill>
                <a:srgbClr val="282828"/>
              </a:solidFill>
              <a:latin typeface="Arial" charset="0"/>
              <a:ea typeface="ＭＳ Ｐゴシック" charset="0"/>
            </a:endParaRPr>
          </a:p>
        </p:txBody>
      </p:sp>
      <p:grpSp>
        <p:nvGrpSpPr>
          <p:cNvPr id="1281" name="Group 1280">
            <a:extLst>
              <a:ext uri="{FF2B5EF4-FFF2-40B4-BE49-F238E27FC236}">
                <a16:creationId xmlns:a16="http://schemas.microsoft.com/office/drawing/2014/main" id="{56F39592-36B0-43DF-B510-4E940F0CCB28}"/>
              </a:ext>
            </a:extLst>
          </p:cNvPr>
          <p:cNvGrpSpPr/>
          <p:nvPr/>
        </p:nvGrpSpPr>
        <p:grpSpPr>
          <a:xfrm>
            <a:off x="4925076" y="3251807"/>
            <a:ext cx="2324085" cy="1368224"/>
            <a:chOff x="3693807" y="2438855"/>
            <a:chExt cx="1743064" cy="1026168"/>
          </a:xfrm>
        </p:grpSpPr>
        <p:sp>
          <p:nvSpPr>
            <p:cNvPr id="1282" name="Rectangle: Rounded Corners 514">
              <a:extLst>
                <a:ext uri="{FF2B5EF4-FFF2-40B4-BE49-F238E27FC236}">
                  <a16:creationId xmlns:a16="http://schemas.microsoft.com/office/drawing/2014/main" id="{E605AAB1-1C1E-4F95-A3AB-A5911DF947D9}"/>
                </a:ext>
              </a:extLst>
            </p:cNvPr>
            <p:cNvSpPr/>
            <p:nvPr/>
          </p:nvSpPr>
          <p:spPr>
            <a:xfrm>
              <a:off x="3693807" y="2600960"/>
              <a:ext cx="1740008" cy="864063"/>
            </a:xfrm>
            <a:prstGeom prst="roundRect">
              <a:avLst>
                <a:gd name="adj" fmla="val 9707"/>
              </a:avLst>
            </a:prstGeom>
            <a:solidFill>
              <a:srgbClr val="FFFFFF"/>
            </a:solidFill>
            <a:ln w="12700">
              <a:solidFill>
                <a:srgbClr val="FBAB18"/>
              </a:solidFill>
              <a:prstDash val="dash"/>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83" name="Freeform: Shape 590">
              <a:extLst>
                <a:ext uri="{FF2B5EF4-FFF2-40B4-BE49-F238E27FC236}">
                  <a16:creationId xmlns:a16="http://schemas.microsoft.com/office/drawing/2014/main" id="{A4A7FF5B-7515-4881-8ADF-1408656954DE}"/>
                </a:ext>
              </a:extLst>
            </p:cNvPr>
            <p:cNvSpPr/>
            <p:nvPr/>
          </p:nvSpPr>
          <p:spPr>
            <a:xfrm flipV="1">
              <a:off x="3694177" y="3161299"/>
              <a:ext cx="1742694" cy="58150"/>
            </a:xfrm>
            <a:custGeom>
              <a:avLst/>
              <a:gdLst>
                <a:gd name="connsiteX0" fmla="*/ 0 w 4999219"/>
                <a:gd name="connsiteY0" fmla="*/ 0 h 0"/>
                <a:gd name="connsiteX1" fmla="*/ 4999219 w 4999219"/>
                <a:gd name="connsiteY1" fmla="*/ 0 h 0"/>
              </a:gdLst>
              <a:ahLst/>
              <a:cxnLst>
                <a:cxn ang="0">
                  <a:pos x="connsiteX0" y="connsiteY0"/>
                </a:cxn>
                <a:cxn ang="0">
                  <a:pos x="connsiteX1" y="connsiteY1"/>
                </a:cxn>
              </a:cxnLst>
              <a:rect l="l" t="t" r="r" b="b"/>
              <a:pathLst>
                <a:path w="4999219">
                  <a:moveTo>
                    <a:pt x="0" y="0"/>
                  </a:moveTo>
                  <a:lnTo>
                    <a:pt x="4999219" y="0"/>
                  </a:lnTo>
                </a:path>
              </a:pathLst>
            </a:custGeom>
            <a:solidFill>
              <a:srgbClr val="FFFFFF"/>
            </a:solidFill>
            <a:ln w="9525">
              <a:solidFill>
                <a:srgbClr val="FBAB18"/>
              </a:solidFill>
              <a:prstDash val="dash"/>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pic>
          <p:nvPicPr>
            <p:cNvPr id="1284" name="Picture 1283">
              <a:extLst>
                <a:ext uri="{FF2B5EF4-FFF2-40B4-BE49-F238E27FC236}">
                  <a16:creationId xmlns:a16="http://schemas.microsoft.com/office/drawing/2014/main" id="{7DF85266-467E-4F1B-A0C7-13652FB3AB5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77960" y="3033390"/>
              <a:ext cx="375636" cy="375635"/>
            </a:xfrm>
            <a:prstGeom prst="ellipse">
              <a:avLst/>
            </a:prstGeom>
            <a:solidFill>
              <a:srgbClr val="FFFFFF"/>
            </a:solidFill>
            <a:ln w="12700">
              <a:noFill/>
              <a:prstDash val="solid"/>
              <a:round/>
              <a:headEnd/>
              <a:tailEnd/>
            </a:ln>
            <a:effectLst/>
          </p:spPr>
        </p:pic>
        <p:sp>
          <p:nvSpPr>
            <p:cNvPr id="1285" name="Freeform: Shape 593">
              <a:extLst>
                <a:ext uri="{FF2B5EF4-FFF2-40B4-BE49-F238E27FC236}">
                  <a16:creationId xmlns:a16="http://schemas.microsoft.com/office/drawing/2014/main" id="{643E8F18-D00C-45DD-A21F-7EF1AE6F9522}"/>
                </a:ext>
              </a:extLst>
            </p:cNvPr>
            <p:cNvSpPr/>
            <p:nvPr/>
          </p:nvSpPr>
          <p:spPr>
            <a:xfrm>
              <a:off x="4105196" y="2901315"/>
              <a:ext cx="0" cy="318135"/>
            </a:xfrm>
            <a:custGeom>
              <a:avLst/>
              <a:gdLst>
                <a:gd name="connsiteX0" fmla="*/ 0 w 0"/>
                <a:gd name="connsiteY0" fmla="*/ 432816 h 432816"/>
                <a:gd name="connsiteX1" fmla="*/ 0 w 0"/>
                <a:gd name="connsiteY1" fmla="*/ 0 h 432816"/>
              </a:gdLst>
              <a:ahLst/>
              <a:cxnLst>
                <a:cxn ang="0">
                  <a:pos x="connsiteX0" y="connsiteY0"/>
                </a:cxn>
                <a:cxn ang="0">
                  <a:pos x="connsiteX1" y="connsiteY1"/>
                </a:cxn>
              </a:cxnLst>
              <a:rect l="l" t="t" r="r" b="b"/>
              <a:pathLst>
                <a:path h="432816">
                  <a:moveTo>
                    <a:pt x="0" y="432816"/>
                  </a:moveTo>
                  <a:lnTo>
                    <a:pt x="0" y="0"/>
                  </a:lnTo>
                </a:path>
              </a:pathLst>
            </a:custGeom>
            <a:solidFill>
              <a:srgbClr val="FFFFFF"/>
            </a:solidFill>
            <a:ln w="9525">
              <a:solidFill>
                <a:srgbClr val="FBAB18"/>
              </a:solidFill>
              <a:prstDash val="dash"/>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286" name="Freeform: Shape 594">
              <a:extLst>
                <a:ext uri="{FF2B5EF4-FFF2-40B4-BE49-F238E27FC236}">
                  <a16:creationId xmlns:a16="http://schemas.microsoft.com/office/drawing/2014/main" id="{A88EE0A6-3944-4982-98CE-ECB4BAE141D1}"/>
                </a:ext>
              </a:extLst>
            </p:cNvPr>
            <p:cNvSpPr/>
            <p:nvPr/>
          </p:nvSpPr>
          <p:spPr>
            <a:xfrm>
              <a:off x="5020638" y="2901315"/>
              <a:ext cx="0" cy="318135"/>
            </a:xfrm>
            <a:custGeom>
              <a:avLst/>
              <a:gdLst>
                <a:gd name="connsiteX0" fmla="*/ 0 w 0"/>
                <a:gd name="connsiteY0" fmla="*/ 432816 h 432816"/>
                <a:gd name="connsiteX1" fmla="*/ 0 w 0"/>
                <a:gd name="connsiteY1" fmla="*/ 0 h 432816"/>
              </a:gdLst>
              <a:ahLst/>
              <a:cxnLst>
                <a:cxn ang="0">
                  <a:pos x="connsiteX0" y="connsiteY0"/>
                </a:cxn>
                <a:cxn ang="0">
                  <a:pos x="connsiteX1" y="connsiteY1"/>
                </a:cxn>
              </a:cxnLst>
              <a:rect l="l" t="t" r="r" b="b"/>
              <a:pathLst>
                <a:path h="432816">
                  <a:moveTo>
                    <a:pt x="0" y="432816"/>
                  </a:moveTo>
                  <a:lnTo>
                    <a:pt x="0" y="0"/>
                  </a:lnTo>
                </a:path>
              </a:pathLst>
            </a:custGeom>
            <a:solidFill>
              <a:srgbClr val="FFFFFF"/>
            </a:solidFill>
            <a:ln w="9525">
              <a:solidFill>
                <a:srgbClr val="FBAB18"/>
              </a:solidFill>
              <a:prstDash val="dash"/>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287" name="Group 1286">
              <a:extLst>
                <a:ext uri="{FF2B5EF4-FFF2-40B4-BE49-F238E27FC236}">
                  <a16:creationId xmlns:a16="http://schemas.microsoft.com/office/drawing/2014/main" id="{AC9BFB4A-EF03-4AA4-82CB-E77BFE8FC6DB}"/>
                </a:ext>
              </a:extLst>
            </p:cNvPr>
            <p:cNvGrpSpPr/>
            <p:nvPr/>
          </p:nvGrpSpPr>
          <p:grpSpPr>
            <a:xfrm>
              <a:off x="4170327" y="2812418"/>
              <a:ext cx="795960" cy="0"/>
              <a:chOff x="4170327" y="2812418"/>
              <a:chExt cx="795960" cy="0"/>
            </a:xfrm>
          </p:grpSpPr>
          <p:sp>
            <p:nvSpPr>
              <p:cNvPr id="1392" name="Freeform: Shape 596">
                <a:extLst>
                  <a:ext uri="{FF2B5EF4-FFF2-40B4-BE49-F238E27FC236}">
                    <a16:creationId xmlns:a16="http://schemas.microsoft.com/office/drawing/2014/main" id="{F196DD29-ED95-406E-A83B-DD1753A0E1FB}"/>
                  </a:ext>
                </a:extLst>
              </p:cNvPr>
              <p:cNvSpPr/>
              <p:nvPr/>
            </p:nvSpPr>
            <p:spPr>
              <a:xfrm>
                <a:off x="4170327" y="2812418"/>
                <a:ext cx="138582" cy="0"/>
              </a:xfrm>
              <a:custGeom>
                <a:avLst/>
                <a:gdLst>
                  <a:gd name="connsiteX0" fmla="*/ 0 w 396240"/>
                  <a:gd name="connsiteY0" fmla="*/ 0 h 0"/>
                  <a:gd name="connsiteX1" fmla="*/ 396240 w 396240"/>
                  <a:gd name="connsiteY1" fmla="*/ 0 h 0"/>
                </a:gdLst>
                <a:ahLst/>
                <a:cxnLst>
                  <a:cxn ang="0">
                    <a:pos x="connsiteX0" y="connsiteY0"/>
                  </a:cxn>
                  <a:cxn ang="0">
                    <a:pos x="connsiteX1" y="connsiteY1"/>
                  </a:cxn>
                </a:cxnLst>
                <a:rect l="l" t="t" r="r" b="b"/>
                <a:pathLst>
                  <a:path w="396240">
                    <a:moveTo>
                      <a:pt x="0" y="0"/>
                    </a:moveTo>
                    <a:lnTo>
                      <a:pt x="396240" y="0"/>
                    </a:lnTo>
                  </a:path>
                </a:pathLst>
              </a:custGeom>
              <a:solidFill>
                <a:srgbClr val="FFFFFF"/>
              </a:solidFill>
              <a:ln w="9525">
                <a:solidFill>
                  <a:srgbClr val="FBAB18"/>
                </a:solidFill>
                <a:prstDash val="dash"/>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93" name="Freeform: Shape 597">
                <a:extLst>
                  <a:ext uri="{FF2B5EF4-FFF2-40B4-BE49-F238E27FC236}">
                    <a16:creationId xmlns:a16="http://schemas.microsoft.com/office/drawing/2014/main" id="{0BBDC902-E6A5-496A-908A-041CB832D5D3}"/>
                  </a:ext>
                </a:extLst>
              </p:cNvPr>
              <p:cNvSpPr/>
              <p:nvPr/>
            </p:nvSpPr>
            <p:spPr>
              <a:xfrm>
                <a:off x="4827705" y="2812418"/>
                <a:ext cx="138582" cy="0"/>
              </a:xfrm>
              <a:custGeom>
                <a:avLst/>
                <a:gdLst>
                  <a:gd name="connsiteX0" fmla="*/ 0 w 396240"/>
                  <a:gd name="connsiteY0" fmla="*/ 0 h 0"/>
                  <a:gd name="connsiteX1" fmla="*/ 396240 w 396240"/>
                  <a:gd name="connsiteY1" fmla="*/ 0 h 0"/>
                </a:gdLst>
                <a:ahLst/>
                <a:cxnLst>
                  <a:cxn ang="0">
                    <a:pos x="connsiteX0" y="connsiteY0"/>
                  </a:cxn>
                  <a:cxn ang="0">
                    <a:pos x="connsiteX1" y="connsiteY1"/>
                  </a:cxn>
                </a:cxnLst>
                <a:rect l="l" t="t" r="r" b="b"/>
                <a:pathLst>
                  <a:path w="396240">
                    <a:moveTo>
                      <a:pt x="0" y="0"/>
                    </a:moveTo>
                    <a:lnTo>
                      <a:pt x="396240" y="0"/>
                    </a:lnTo>
                  </a:path>
                </a:pathLst>
              </a:custGeom>
              <a:solidFill>
                <a:srgbClr val="FFFFFF"/>
              </a:solidFill>
              <a:ln w="9525">
                <a:solidFill>
                  <a:srgbClr val="FBAB18"/>
                </a:solidFill>
                <a:prstDash val="dash"/>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1288" name="Group 1287">
              <a:extLst>
                <a:ext uri="{FF2B5EF4-FFF2-40B4-BE49-F238E27FC236}">
                  <a16:creationId xmlns:a16="http://schemas.microsoft.com/office/drawing/2014/main" id="{2B39C16C-4B69-418E-AF75-E18D7546A5EE}"/>
                </a:ext>
              </a:extLst>
            </p:cNvPr>
            <p:cNvGrpSpPr/>
            <p:nvPr/>
          </p:nvGrpSpPr>
          <p:grpSpPr>
            <a:xfrm>
              <a:off x="3775587" y="3114040"/>
              <a:ext cx="214912" cy="214912"/>
              <a:chOff x="3647234" y="2505303"/>
              <a:chExt cx="594360" cy="594360"/>
            </a:xfrm>
          </p:grpSpPr>
          <p:sp>
            <p:nvSpPr>
              <p:cNvPr id="1384" name="Oval 1383">
                <a:extLst>
                  <a:ext uri="{FF2B5EF4-FFF2-40B4-BE49-F238E27FC236}">
                    <a16:creationId xmlns:a16="http://schemas.microsoft.com/office/drawing/2014/main" id="{7C6FAC44-E605-4E2A-A7A3-D372010D9564}"/>
                  </a:ext>
                </a:extLst>
              </p:cNvPr>
              <p:cNvSpPr/>
              <p:nvPr/>
            </p:nvSpPr>
            <p:spPr>
              <a:xfrm>
                <a:off x="3647234" y="2505303"/>
                <a:ext cx="594360" cy="594360"/>
              </a:xfrm>
              <a:prstGeom prst="ellipse">
                <a:avLst/>
              </a:prstGeom>
              <a:solidFill>
                <a:srgbClr val="005073"/>
              </a:solidFill>
              <a:ln w="12700">
                <a:no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385" name="Group 1384">
                <a:extLst>
                  <a:ext uri="{FF2B5EF4-FFF2-40B4-BE49-F238E27FC236}">
                    <a16:creationId xmlns:a16="http://schemas.microsoft.com/office/drawing/2014/main" id="{60336EEF-36B6-4AA6-8F94-94A8DB5F5A38}"/>
                  </a:ext>
                </a:extLst>
              </p:cNvPr>
              <p:cNvGrpSpPr/>
              <p:nvPr/>
            </p:nvGrpSpPr>
            <p:grpSpPr>
              <a:xfrm>
                <a:off x="3761087" y="2619008"/>
                <a:ext cx="366840" cy="366824"/>
                <a:chOff x="4034396" y="1826565"/>
                <a:chExt cx="248145" cy="248145"/>
              </a:xfrm>
              <a:solidFill>
                <a:srgbClr val="6EBE4A"/>
              </a:solidFill>
            </p:grpSpPr>
            <p:grpSp>
              <p:nvGrpSpPr>
                <p:cNvPr id="1386" name="Group 1385">
                  <a:extLst>
                    <a:ext uri="{FF2B5EF4-FFF2-40B4-BE49-F238E27FC236}">
                      <a16:creationId xmlns:a16="http://schemas.microsoft.com/office/drawing/2014/main" id="{DCA99DB4-A113-4282-A9A5-03DBE23C98F1}"/>
                    </a:ext>
                  </a:extLst>
                </p:cNvPr>
                <p:cNvGrpSpPr/>
                <p:nvPr/>
              </p:nvGrpSpPr>
              <p:grpSpPr>
                <a:xfrm>
                  <a:off x="4127062" y="1826565"/>
                  <a:ext cx="62740" cy="248145"/>
                  <a:chOff x="4120827" y="1826565"/>
                  <a:chExt cx="62740" cy="248145"/>
                </a:xfrm>
                <a:grpFill/>
              </p:grpSpPr>
              <p:sp>
                <p:nvSpPr>
                  <p:cNvPr id="1390" name="Freeform 39">
                    <a:extLst>
                      <a:ext uri="{FF2B5EF4-FFF2-40B4-BE49-F238E27FC236}">
                        <a16:creationId xmlns:a16="http://schemas.microsoft.com/office/drawing/2014/main" id="{659546A4-6C98-4903-8A09-7EAE60900B7F}"/>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1391" name="Freeform 40">
                    <a:extLst>
                      <a:ext uri="{FF2B5EF4-FFF2-40B4-BE49-F238E27FC236}">
                        <a16:creationId xmlns:a16="http://schemas.microsoft.com/office/drawing/2014/main" id="{AA724440-24C5-4B3B-B2DA-55920F737809}"/>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grpSp>
            <p:grpSp>
              <p:nvGrpSpPr>
                <p:cNvPr id="1387" name="Group 1386">
                  <a:extLst>
                    <a:ext uri="{FF2B5EF4-FFF2-40B4-BE49-F238E27FC236}">
                      <a16:creationId xmlns:a16="http://schemas.microsoft.com/office/drawing/2014/main" id="{75B5182D-EB6E-47D4-BD14-5497946E872B}"/>
                    </a:ext>
                  </a:extLst>
                </p:cNvPr>
                <p:cNvGrpSpPr/>
                <p:nvPr/>
              </p:nvGrpSpPr>
              <p:grpSpPr>
                <a:xfrm rot="5400000">
                  <a:off x="4127099" y="1826602"/>
                  <a:ext cx="62740" cy="248145"/>
                  <a:chOff x="4120827" y="1826565"/>
                  <a:chExt cx="62740" cy="248145"/>
                </a:xfrm>
                <a:grpFill/>
              </p:grpSpPr>
              <p:sp>
                <p:nvSpPr>
                  <p:cNvPr id="1388" name="Freeform 37">
                    <a:extLst>
                      <a:ext uri="{FF2B5EF4-FFF2-40B4-BE49-F238E27FC236}">
                        <a16:creationId xmlns:a16="http://schemas.microsoft.com/office/drawing/2014/main" id="{11D9F8CD-1D78-47A7-A9CD-A32C4D1F7C47}"/>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1389" name="Freeform 38">
                    <a:extLst>
                      <a:ext uri="{FF2B5EF4-FFF2-40B4-BE49-F238E27FC236}">
                        <a16:creationId xmlns:a16="http://schemas.microsoft.com/office/drawing/2014/main" id="{A70A8DB6-EB1F-4840-920B-F198127EBEA8}"/>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grpSp>
          </p:grpSp>
        </p:grpSp>
        <p:grpSp>
          <p:nvGrpSpPr>
            <p:cNvPr id="1289" name="Group 1288">
              <a:extLst>
                <a:ext uri="{FF2B5EF4-FFF2-40B4-BE49-F238E27FC236}">
                  <a16:creationId xmlns:a16="http://schemas.microsoft.com/office/drawing/2014/main" id="{DC1516A6-3753-4FA7-B7A2-1C67E922E1D9}"/>
                </a:ext>
              </a:extLst>
            </p:cNvPr>
            <p:cNvGrpSpPr/>
            <p:nvPr/>
          </p:nvGrpSpPr>
          <p:grpSpPr>
            <a:xfrm>
              <a:off x="5133683" y="3114040"/>
              <a:ext cx="214912" cy="214912"/>
              <a:chOff x="3647234" y="2505303"/>
              <a:chExt cx="594360" cy="594360"/>
            </a:xfrm>
          </p:grpSpPr>
          <p:sp>
            <p:nvSpPr>
              <p:cNvPr id="1376" name="Oval 1375">
                <a:extLst>
                  <a:ext uri="{FF2B5EF4-FFF2-40B4-BE49-F238E27FC236}">
                    <a16:creationId xmlns:a16="http://schemas.microsoft.com/office/drawing/2014/main" id="{0BE1C0AA-CEA2-4731-9327-B34A7427DD99}"/>
                  </a:ext>
                </a:extLst>
              </p:cNvPr>
              <p:cNvSpPr/>
              <p:nvPr/>
            </p:nvSpPr>
            <p:spPr>
              <a:xfrm>
                <a:off x="3647234" y="2505303"/>
                <a:ext cx="594360" cy="594360"/>
              </a:xfrm>
              <a:prstGeom prst="ellipse">
                <a:avLst/>
              </a:prstGeom>
              <a:solidFill>
                <a:srgbClr val="005073"/>
              </a:solidFill>
              <a:ln w="12700">
                <a:no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377" name="Group 1376">
                <a:extLst>
                  <a:ext uri="{FF2B5EF4-FFF2-40B4-BE49-F238E27FC236}">
                    <a16:creationId xmlns:a16="http://schemas.microsoft.com/office/drawing/2014/main" id="{86E6FA17-4262-4FE2-A8FE-C4554EDFCBE8}"/>
                  </a:ext>
                </a:extLst>
              </p:cNvPr>
              <p:cNvGrpSpPr/>
              <p:nvPr/>
            </p:nvGrpSpPr>
            <p:grpSpPr>
              <a:xfrm>
                <a:off x="3761087" y="2619008"/>
                <a:ext cx="366840" cy="366824"/>
                <a:chOff x="4034396" y="1826565"/>
                <a:chExt cx="248145" cy="248145"/>
              </a:xfrm>
              <a:solidFill>
                <a:srgbClr val="6EBE4A"/>
              </a:solidFill>
            </p:grpSpPr>
            <p:grpSp>
              <p:nvGrpSpPr>
                <p:cNvPr id="1378" name="Group 1377">
                  <a:extLst>
                    <a:ext uri="{FF2B5EF4-FFF2-40B4-BE49-F238E27FC236}">
                      <a16:creationId xmlns:a16="http://schemas.microsoft.com/office/drawing/2014/main" id="{3C5A00C4-0B06-42C6-84C3-111EAFB9AFAC}"/>
                    </a:ext>
                  </a:extLst>
                </p:cNvPr>
                <p:cNvGrpSpPr/>
                <p:nvPr/>
              </p:nvGrpSpPr>
              <p:grpSpPr>
                <a:xfrm>
                  <a:off x="4127062" y="1826565"/>
                  <a:ext cx="62740" cy="248145"/>
                  <a:chOff x="4120827" y="1826565"/>
                  <a:chExt cx="62740" cy="248145"/>
                </a:xfrm>
                <a:grpFill/>
              </p:grpSpPr>
              <p:sp>
                <p:nvSpPr>
                  <p:cNvPr id="1382" name="Freeform 39">
                    <a:extLst>
                      <a:ext uri="{FF2B5EF4-FFF2-40B4-BE49-F238E27FC236}">
                        <a16:creationId xmlns:a16="http://schemas.microsoft.com/office/drawing/2014/main" id="{5BD9D3DE-0850-4F76-A4EA-9081D722B2E7}"/>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1383" name="Freeform 40">
                    <a:extLst>
                      <a:ext uri="{FF2B5EF4-FFF2-40B4-BE49-F238E27FC236}">
                        <a16:creationId xmlns:a16="http://schemas.microsoft.com/office/drawing/2014/main" id="{74EE3973-98F4-401D-8D8E-05E17AA7DF2F}"/>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grpSp>
            <p:grpSp>
              <p:nvGrpSpPr>
                <p:cNvPr id="1379" name="Group 1378">
                  <a:extLst>
                    <a:ext uri="{FF2B5EF4-FFF2-40B4-BE49-F238E27FC236}">
                      <a16:creationId xmlns:a16="http://schemas.microsoft.com/office/drawing/2014/main" id="{FDAEF920-2A19-4F82-A171-F3338BB84914}"/>
                    </a:ext>
                  </a:extLst>
                </p:cNvPr>
                <p:cNvGrpSpPr/>
                <p:nvPr/>
              </p:nvGrpSpPr>
              <p:grpSpPr>
                <a:xfrm rot="5400000">
                  <a:off x="4127099" y="1826602"/>
                  <a:ext cx="62740" cy="248145"/>
                  <a:chOff x="4120827" y="1826565"/>
                  <a:chExt cx="62740" cy="248145"/>
                </a:xfrm>
                <a:grpFill/>
              </p:grpSpPr>
              <p:sp>
                <p:nvSpPr>
                  <p:cNvPr id="1380" name="Freeform 37">
                    <a:extLst>
                      <a:ext uri="{FF2B5EF4-FFF2-40B4-BE49-F238E27FC236}">
                        <a16:creationId xmlns:a16="http://schemas.microsoft.com/office/drawing/2014/main" id="{47AA3F6D-B303-4A7E-8CA1-01A98E3533F8}"/>
                      </a:ext>
                    </a:extLst>
                  </p:cNvPr>
                  <p:cNvSpPr/>
                  <p:nvPr/>
                </p:nvSpPr>
                <p:spPr>
                  <a:xfrm rot="10800000" flipH="1">
                    <a:off x="4120828" y="1979981"/>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sp>
                <p:nvSpPr>
                  <p:cNvPr id="1381" name="Freeform 38">
                    <a:extLst>
                      <a:ext uri="{FF2B5EF4-FFF2-40B4-BE49-F238E27FC236}">
                        <a16:creationId xmlns:a16="http://schemas.microsoft.com/office/drawing/2014/main" id="{0232215E-F9DC-4430-AF0A-82192C5CE7D1}"/>
                      </a:ext>
                    </a:extLst>
                  </p:cNvPr>
                  <p:cNvSpPr/>
                  <p:nvPr/>
                </p:nvSpPr>
                <p:spPr>
                  <a:xfrm flipH="1">
                    <a:off x="4120827" y="1826565"/>
                    <a:ext cx="62739" cy="9472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charset="0"/>
                    </a:endParaRPr>
                  </a:p>
                </p:txBody>
              </p:sp>
            </p:grpSp>
          </p:grpSp>
        </p:grpSp>
        <p:grpSp>
          <p:nvGrpSpPr>
            <p:cNvPr id="1290" name="Group 1289">
              <a:extLst>
                <a:ext uri="{FF2B5EF4-FFF2-40B4-BE49-F238E27FC236}">
                  <a16:creationId xmlns:a16="http://schemas.microsoft.com/office/drawing/2014/main" id="{34DF326F-6205-4956-8167-69F7182E34DF}"/>
                </a:ext>
              </a:extLst>
            </p:cNvPr>
            <p:cNvGrpSpPr/>
            <p:nvPr/>
          </p:nvGrpSpPr>
          <p:grpSpPr>
            <a:xfrm>
              <a:off x="3999967" y="2706064"/>
              <a:ext cx="214912" cy="214912"/>
              <a:chOff x="4682991" y="1019790"/>
              <a:chExt cx="548640" cy="548640"/>
            </a:xfrm>
            <a:effectLst/>
          </p:grpSpPr>
          <p:sp>
            <p:nvSpPr>
              <p:cNvPr id="1370" name="Oval 263">
                <a:extLst>
                  <a:ext uri="{FF2B5EF4-FFF2-40B4-BE49-F238E27FC236}">
                    <a16:creationId xmlns:a16="http://schemas.microsoft.com/office/drawing/2014/main" id="{AFCD856B-6351-4D10-8131-F162712F464C}"/>
                  </a:ext>
                </a:extLst>
              </p:cNvPr>
              <p:cNvSpPr>
                <a:spLocks/>
              </p:cNvSpPr>
              <p:nvPr/>
            </p:nvSpPr>
            <p:spPr bwMode="auto">
              <a:xfrm>
                <a:off x="4682991" y="1019790"/>
                <a:ext cx="548640" cy="548640"/>
              </a:xfrm>
              <a:prstGeom prst="ellipse">
                <a:avLst/>
              </a:prstGeom>
              <a:solidFill>
                <a:srgbClr val="6EBE4A"/>
              </a:solidFill>
              <a:ln w="12700">
                <a:no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371" name="Group 1370">
                <a:extLst>
                  <a:ext uri="{FF2B5EF4-FFF2-40B4-BE49-F238E27FC236}">
                    <a16:creationId xmlns:a16="http://schemas.microsoft.com/office/drawing/2014/main" id="{414D612E-F9AD-42F5-AE43-2C99F42336BA}"/>
                  </a:ext>
                </a:extLst>
              </p:cNvPr>
              <p:cNvGrpSpPr/>
              <p:nvPr/>
            </p:nvGrpSpPr>
            <p:grpSpPr>
              <a:xfrm>
                <a:off x="4789549" y="1151957"/>
                <a:ext cx="335524" cy="284307"/>
                <a:chOff x="4780856" y="1109136"/>
                <a:chExt cx="335524" cy="284307"/>
              </a:xfrm>
            </p:grpSpPr>
            <p:sp>
              <p:nvSpPr>
                <p:cNvPr id="1372" name="Freeform 297">
                  <a:extLst>
                    <a:ext uri="{FF2B5EF4-FFF2-40B4-BE49-F238E27FC236}">
                      <a16:creationId xmlns:a16="http://schemas.microsoft.com/office/drawing/2014/main" id="{75297B94-5B52-4780-B57D-FC2B7D75BBB7}"/>
                    </a:ext>
                  </a:extLst>
                </p:cNvPr>
                <p:cNvSpPr/>
                <p:nvPr/>
              </p:nvSpPr>
              <p:spPr>
                <a:xfrm rot="5400000" flipH="1">
                  <a:off x="4991385" y="1145310"/>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1373" name="Freeform 298">
                  <a:extLst>
                    <a:ext uri="{FF2B5EF4-FFF2-40B4-BE49-F238E27FC236}">
                      <a16:creationId xmlns:a16="http://schemas.microsoft.com/office/drawing/2014/main" id="{FA22C1F2-0167-493F-ACF9-054B5C5F006C}"/>
                    </a:ext>
                  </a:extLst>
                </p:cNvPr>
                <p:cNvSpPr/>
                <p:nvPr/>
              </p:nvSpPr>
              <p:spPr>
                <a:xfrm rot="16200000" flipH="1">
                  <a:off x="4806250" y="1206878"/>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1374" name="Freeform 299">
                  <a:extLst>
                    <a:ext uri="{FF2B5EF4-FFF2-40B4-BE49-F238E27FC236}">
                      <a16:creationId xmlns:a16="http://schemas.microsoft.com/office/drawing/2014/main" id="{326BD300-0B4A-44FB-BF0C-B414AFF9A257}"/>
                    </a:ext>
                  </a:extLst>
                </p:cNvPr>
                <p:cNvSpPr/>
                <p:nvPr/>
              </p:nvSpPr>
              <p:spPr>
                <a:xfrm rot="16200000" flipH="1">
                  <a:off x="4806251" y="1083742"/>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1375" name="Freeform 300">
                  <a:extLst>
                    <a:ext uri="{FF2B5EF4-FFF2-40B4-BE49-F238E27FC236}">
                      <a16:creationId xmlns:a16="http://schemas.microsoft.com/office/drawing/2014/main" id="{F9ECB456-DB2C-46E2-8895-081670D0152B}"/>
                    </a:ext>
                  </a:extLst>
                </p:cNvPr>
                <p:cNvSpPr/>
                <p:nvPr/>
              </p:nvSpPr>
              <p:spPr>
                <a:xfrm rot="5400000" flipH="1">
                  <a:off x="4991385" y="1268447"/>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grpSp>
        </p:grpSp>
        <p:grpSp>
          <p:nvGrpSpPr>
            <p:cNvPr id="1291" name="Group 1290">
              <a:extLst>
                <a:ext uri="{FF2B5EF4-FFF2-40B4-BE49-F238E27FC236}">
                  <a16:creationId xmlns:a16="http://schemas.microsoft.com/office/drawing/2014/main" id="{D5C03566-2A9D-492F-A39A-DEAF5E459DB2}"/>
                </a:ext>
              </a:extLst>
            </p:cNvPr>
            <p:cNvGrpSpPr/>
            <p:nvPr/>
          </p:nvGrpSpPr>
          <p:grpSpPr>
            <a:xfrm>
              <a:off x="4915408" y="2706063"/>
              <a:ext cx="214912" cy="214912"/>
              <a:chOff x="4682991" y="1019790"/>
              <a:chExt cx="548640" cy="548640"/>
            </a:xfrm>
          </p:grpSpPr>
          <p:sp>
            <p:nvSpPr>
              <p:cNvPr id="1364" name="Oval 263">
                <a:extLst>
                  <a:ext uri="{FF2B5EF4-FFF2-40B4-BE49-F238E27FC236}">
                    <a16:creationId xmlns:a16="http://schemas.microsoft.com/office/drawing/2014/main" id="{93E571D8-BB03-4FE8-AF32-F0FAF9EA2EB9}"/>
                  </a:ext>
                </a:extLst>
              </p:cNvPr>
              <p:cNvSpPr>
                <a:spLocks/>
              </p:cNvSpPr>
              <p:nvPr/>
            </p:nvSpPr>
            <p:spPr bwMode="auto">
              <a:xfrm>
                <a:off x="4682991" y="1019790"/>
                <a:ext cx="548640" cy="548640"/>
              </a:xfrm>
              <a:prstGeom prst="ellipse">
                <a:avLst/>
              </a:prstGeom>
              <a:solidFill>
                <a:srgbClr val="6EBE4A"/>
              </a:solidFill>
              <a:ln w="12700">
                <a:no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365" name="Group 1364">
                <a:extLst>
                  <a:ext uri="{FF2B5EF4-FFF2-40B4-BE49-F238E27FC236}">
                    <a16:creationId xmlns:a16="http://schemas.microsoft.com/office/drawing/2014/main" id="{6C48AC94-0D7E-462A-A0E6-8BCCCCE561E1}"/>
                  </a:ext>
                </a:extLst>
              </p:cNvPr>
              <p:cNvGrpSpPr/>
              <p:nvPr/>
            </p:nvGrpSpPr>
            <p:grpSpPr>
              <a:xfrm>
                <a:off x="4789549" y="1151957"/>
                <a:ext cx="335524" cy="284307"/>
                <a:chOff x="4780856" y="1109136"/>
                <a:chExt cx="335524" cy="284307"/>
              </a:xfrm>
            </p:grpSpPr>
            <p:sp>
              <p:nvSpPr>
                <p:cNvPr id="1366" name="Freeform 297">
                  <a:extLst>
                    <a:ext uri="{FF2B5EF4-FFF2-40B4-BE49-F238E27FC236}">
                      <a16:creationId xmlns:a16="http://schemas.microsoft.com/office/drawing/2014/main" id="{54E1A58D-81A0-49B3-B9D0-3D9742FDF5E7}"/>
                    </a:ext>
                  </a:extLst>
                </p:cNvPr>
                <p:cNvSpPr/>
                <p:nvPr/>
              </p:nvSpPr>
              <p:spPr>
                <a:xfrm rot="5400000" flipH="1">
                  <a:off x="4991385" y="1145310"/>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1367" name="Freeform 298">
                  <a:extLst>
                    <a:ext uri="{FF2B5EF4-FFF2-40B4-BE49-F238E27FC236}">
                      <a16:creationId xmlns:a16="http://schemas.microsoft.com/office/drawing/2014/main" id="{0AE76305-A702-461D-9075-DB9BF81A3B25}"/>
                    </a:ext>
                  </a:extLst>
                </p:cNvPr>
                <p:cNvSpPr/>
                <p:nvPr/>
              </p:nvSpPr>
              <p:spPr>
                <a:xfrm rot="16200000" flipH="1">
                  <a:off x="4806250" y="1206878"/>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1368" name="Freeform 299">
                  <a:extLst>
                    <a:ext uri="{FF2B5EF4-FFF2-40B4-BE49-F238E27FC236}">
                      <a16:creationId xmlns:a16="http://schemas.microsoft.com/office/drawing/2014/main" id="{5637B556-E564-493D-92D1-760A4C59FE73}"/>
                    </a:ext>
                  </a:extLst>
                </p:cNvPr>
                <p:cNvSpPr/>
                <p:nvPr/>
              </p:nvSpPr>
              <p:spPr>
                <a:xfrm rot="16200000" flipH="1">
                  <a:off x="4806251" y="1083742"/>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1369" name="Freeform 300">
                  <a:extLst>
                    <a:ext uri="{FF2B5EF4-FFF2-40B4-BE49-F238E27FC236}">
                      <a16:creationId xmlns:a16="http://schemas.microsoft.com/office/drawing/2014/main" id="{F3AA5C1C-2FDA-4429-9914-7124D52A0B30}"/>
                    </a:ext>
                  </a:extLst>
                </p:cNvPr>
                <p:cNvSpPr/>
                <p:nvPr/>
              </p:nvSpPr>
              <p:spPr>
                <a:xfrm rot="5400000" flipH="1">
                  <a:off x="4991385" y="1268447"/>
                  <a:ext cx="99602" cy="150389"/>
                </a:xfrm>
                <a:custGeom>
                  <a:avLst/>
                  <a:gdLst>
                    <a:gd name="connsiteX0" fmla="*/ 571742 w 1135838"/>
                    <a:gd name="connsiteY0" fmla="*/ 0 h 1715002"/>
                    <a:gd name="connsiteX1" fmla="*/ 567920 w 1135838"/>
                    <a:gd name="connsiteY1" fmla="*/ 147 h 1715002"/>
                    <a:gd name="connsiteX2" fmla="*/ 564097 w 1135838"/>
                    <a:gd name="connsiteY2" fmla="*/ 0 h 1715002"/>
                    <a:gd name="connsiteX3" fmla="*/ 440295 w 1135838"/>
                    <a:gd name="connsiteY3" fmla="*/ 62423 h 1715002"/>
                    <a:gd name="connsiteX4" fmla="*/ 23576 w 1135838"/>
                    <a:gd name="connsiteY4" fmla="*/ 558328 h 1715002"/>
                    <a:gd name="connsiteX5" fmla="*/ 118826 w 1135838"/>
                    <a:gd name="connsiteY5" fmla="*/ 761528 h 1715002"/>
                    <a:gd name="connsiteX6" fmla="*/ 285010 w 1135838"/>
                    <a:gd name="connsiteY6" fmla="*/ 761528 h 1715002"/>
                    <a:gd name="connsiteX7" fmla="*/ 285010 w 1135838"/>
                    <a:gd name="connsiteY7" fmla="*/ 1544499 h 1715002"/>
                    <a:gd name="connsiteX8" fmla="*/ 455513 w 1135838"/>
                    <a:gd name="connsiteY8" fmla="*/ 1715002 h 1715002"/>
                    <a:gd name="connsiteX9" fmla="*/ 680324 w 1135838"/>
                    <a:gd name="connsiteY9" fmla="*/ 1715002 h 1715002"/>
                    <a:gd name="connsiteX10" fmla="*/ 850827 w 1135838"/>
                    <a:gd name="connsiteY10" fmla="*/ 1544499 h 1715002"/>
                    <a:gd name="connsiteX11" fmla="*/ 850827 w 1135838"/>
                    <a:gd name="connsiteY11" fmla="*/ 761528 h 1715002"/>
                    <a:gd name="connsiteX12" fmla="*/ 1017013 w 1135838"/>
                    <a:gd name="connsiteY12" fmla="*/ 761528 h 1715002"/>
                    <a:gd name="connsiteX13" fmla="*/ 1112263 w 1135838"/>
                    <a:gd name="connsiteY13" fmla="*/ 558328 h 1715002"/>
                    <a:gd name="connsiteX14" fmla="*/ 695544 w 1135838"/>
                    <a:gd name="connsiteY14" fmla="*/ 62423 h 1715002"/>
                    <a:gd name="connsiteX15" fmla="*/ 571742 w 1135838"/>
                    <a:gd name="connsiteY15" fmla="*/ 0 h 17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5838" h="1715002">
                      <a:moveTo>
                        <a:pt x="571742" y="0"/>
                      </a:moveTo>
                      <a:lnTo>
                        <a:pt x="567920" y="147"/>
                      </a:lnTo>
                      <a:lnTo>
                        <a:pt x="564097" y="0"/>
                      </a:lnTo>
                      <a:cubicBezTo>
                        <a:pt x="527434" y="3118"/>
                        <a:pt x="485539" y="20694"/>
                        <a:pt x="440295" y="62423"/>
                      </a:cubicBezTo>
                      <a:lnTo>
                        <a:pt x="23576" y="558328"/>
                      </a:lnTo>
                      <a:cubicBezTo>
                        <a:pt x="-49449" y="698633"/>
                        <a:pt x="65645" y="744632"/>
                        <a:pt x="118826" y="761528"/>
                      </a:cubicBezTo>
                      <a:lnTo>
                        <a:pt x="285010" y="761528"/>
                      </a:lnTo>
                      <a:lnTo>
                        <a:pt x="285010" y="1544499"/>
                      </a:lnTo>
                      <a:cubicBezTo>
                        <a:pt x="285010" y="1638665"/>
                        <a:pt x="361347" y="1715002"/>
                        <a:pt x="455513" y="1715002"/>
                      </a:cubicBezTo>
                      <a:lnTo>
                        <a:pt x="680324" y="1715002"/>
                      </a:lnTo>
                      <a:cubicBezTo>
                        <a:pt x="774490" y="1715002"/>
                        <a:pt x="850827" y="1638665"/>
                        <a:pt x="850827" y="1544499"/>
                      </a:cubicBezTo>
                      <a:lnTo>
                        <a:pt x="850827" y="761528"/>
                      </a:lnTo>
                      <a:lnTo>
                        <a:pt x="1017013" y="761528"/>
                      </a:lnTo>
                      <a:cubicBezTo>
                        <a:pt x="1070194" y="744632"/>
                        <a:pt x="1185288" y="698633"/>
                        <a:pt x="1112263" y="558328"/>
                      </a:cubicBezTo>
                      <a:lnTo>
                        <a:pt x="695544" y="62423"/>
                      </a:lnTo>
                      <a:cubicBezTo>
                        <a:pt x="650300" y="20694"/>
                        <a:pt x="608405" y="3118"/>
                        <a:pt x="571742" y="0"/>
                      </a:cubicBezTo>
                      <a:close/>
                    </a:path>
                  </a:pathLst>
                </a:custGeom>
                <a:solidFill>
                  <a:srgbClr val="00507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grpSp>
        </p:grpSp>
        <p:grpSp>
          <p:nvGrpSpPr>
            <p:cNvPr id="1292" name="Group 1291">
              <a:extLst>
                <a:ext uri="{FF2B5EF4-FFF2-40B4-BE49-F238E27FC236}">
                  <a16:creationId xmlns:a16="http://schemas.microsoft.com/office/drawing/2014/main" id="{3EA51A72-664D-4363-804D-53A979F47BEB}"/>
                </a:ext>
              </a:extLst>
            </p:cNvPr>
            <p:cNvGrpSpPr/>
            <p:nvPr/>
          </p:nvGrpSpPr>
          <p:grpSpPr>
            <a:xfrm>
              <a:off x="4630916" y="2706470"/>
              <a:ext cx="214912" cy="214912"/>
              <a:chOff x="4267363" y="2915258"/>
              <a:chExt cx="548640" cy="548640"/>
            </a:xfrm>
          </p:grpSpPr>
          <p:sp>
            <p:nvSpPr>
              <p:cNvPr id="1357" name="Oval 263">
                <a:extLst>
                  <a:ext uri="{FF2B5EF4-FFF2-40B4-BE49-F238E27FC236}">
                    <a16:creationId xmlns:a16="http://schemas.microsoft.com/office/drawing/2014/main" id="{A97676F1-8926-43AF-B570-6796703DED88}"/>
                  </a:ext>
                </a:extLst>
              </p:cNvPr>
              <p:cNvSpPr>
                <a:spLocks/>
              </p:cNvSpPr>
              <p:nvPr/>
            </p:nvSpPr>
            <p:spPr bwMode="auto">
              <a:xfrm>
                <a:off x="4267363" y="2915258"/>
                <a:ext cx="548640" cy="548640"/>
              </a:xfrm>
              <a:prstGeom prst="ellipse">
                <a:avLst/>
              </a:prstGeom>
              <a:solidFill>
                <a:srgbClr val="E9E9E9"/>
              </a:solidFill>
              <a:ln w="12700">
                <a:no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58" name="object 424">
                <a:extLst>
                  <a:ext uri="{FF2B5EF4-FFF2-40B4-BE49-F238E27FC236}">
                    <a16:creationId xmlns:a16="http://schemas.microsoft.com/office/drawing/2014/main" id="{3F63F079-DB34-468E-8A44-1EAE09EB4BD0}"/>
                  </a:ext>
                </a:extLst>
              </p:cNvPr>
              <p:cNvSpPr/>
              <p:nvPr/>
            </p:nvSpPr>
            <p:spPr>
              <a:xfrm>
                <a:off x="4405503" y="3248452"/>
                <a:ext cx="273263" cy="107076"/>
              </a:xfrm>
              <a:custGeom>
                <a:avLst/>
                <a:gdLst/>
                <a:ahLst/>
                <a:cxnLst/>
                <a:rect l="l" t="t" r="r" b="b"/>
                <a:pathLst>
                  <a:path w="669290" h="262254">
                    <a:moveTo>
                      <a:pt x="668489" y="0"/>
                    </a:moveTo>
                    <a:lnTo>
                      <a:pt x="0" y="1193"/>
                    </a:lnTo>
                    <a:lnTo>
                      <a:pt x="469" y="262064"/>
                    </a:lnTo>
                    <a:lnTo>
                      <a:pt x="668959" y="260870"/>
                    </a:lnTo>
                    <a:lnTo>
                      <a:pt x="668849" y="199643"/>
                    </a:lnTo>
                    <a:lnTo>
                      <a:pt x="335864" y="199643"/>
                    </a:lnTo>
                    <a:lnTo>
                      <a:pt x="322226" y="198526"/>
                    </a:lnTo>
                    <a:lnTo>
                      <a:pt x="286588" y="180111"/>
                    </a:lnTo>
                    <a:lnTo>
                      <a:pt x="267601" y="146786"/>
                    </a:lnTo>
                    <a:lnTo>
                      <a:pt x="96862" y="146786"/>
                    </a:lnTo>
                    <a:lnTo>
                      <a:pt x="96862" y="122326"/>
                    </a:lnTo>
                    <a:lnTo>
                      <a:pt x="266090" y="122326"/>
                    </a:lnTo>
                    <a:lnTo>
                      <a:pt x="268308" y="111248"/>
                    </a:lnTo>
                    <a:lnTo>
                      <a:pt x="307751" y="66658"/>
                    </a:lnTo>
                    <a:lnTo>
                      <a:pt x="333746" y="61194"/>
                    </a:lnTo>
                    <a:lnTo>
                      <a:pt x="668600" y="61194"/>
                    </a:lnTo>
                    <a:lnTo>
                      <a:pt x="668489" y="0"/>
                    </a:lnTo>
                    <a:close/>
                  </a:path>
                  <a:path w="669290" h="262254">
                    <a:moveTo>
                      <a:pt x="668600" y="61194"/>
                    </a:moveTo>
                    <a:lnTo>
                      <a:pt x="333746" y="61194"/>
                    </a:lnTo>
                    <a:lnTo>
                      <a:pt x="359898" y="65856"/>
                    </a:lnTo>
                    <a:lnTo>
                      <a:pt x="383031" y="80695"/>
                    </a:lnTo>
                    <a:lnTo>
                      <a:pt x="390820" y="89699"/>
                    </a:lnTo>
                    <a:lnTo>
                      <a:pt x="396874" y="99801"/>
                    </a:lnTo>
                    <a:lnTo>
                      <a:pt x="401119" y="110758"/>
                    </a:lnTo>
                    <a:lnTo>
                      <a:pt x="403478" y="122326"/>
                    </a:lnTo>
                    <a:lnTo>
                      <a:pt x="581774" y="122326"/>
                    </a:lnTo>
                    <a:lnTo>
                      <a:pt x="581774" y="146786"/>
                    </a:lnTo>
                    <a:lnTo>
                      <a:pt x="402069" y="146786"/>
                    </a:lnTo>
                    <a:lnTo>
                      <a:pt x="399321" y="155533"/>
                    </a:lnTo>
                    <a:lnTo>
                      <a:pt x="374083" y="187472"/>
                    </a:lnTo>
                    <a:lnTo>
                      <a:pt x="335864" y="199643"/>
                    </a:lnTo>
                    <a:lnTo>
                      <a:pt x="668849" y="199643"/>
                    </a:lnTo>
                    <a:lnTo>
                      <a:pt x="668600" y="61194"/>
                    </a:lnTo>
                    <a:close/>
                  </a:path>
                </a:pathLst>
              </a:custGeom>
              <a:solidFill>
                <a:srgbClr val="00BCEB"/>
              </a:solidFill>
            </p:spPr>
            <p:txBody>
              <a:bodyPr wrap="square" lIns="0" tIns="0" rIns="0" bIns="0" rtlCol="0"/>
              <a:lstStyle/>
              <a:p>
                <a:pPr marL="0" marR="0" lvl="0" indent="0" defTabSz="609585" eaLnBrk="1" fontAlgn="base" latinLnBrk="0" hangingPunct="1">
                  <a:lnSpc>
                    <a:spcPct val="100000"/>
                  </a:lnSpc>
                  <a:spcBef>
                    <a:spcPct val="0"/>
                  </a:spcBef>
                  <a:spcAft>
                    <a:spcPct val="0"/>
                  </a:spcAft>
                  <a:buClrTx/>
                  <a:buSzTx/>
                  <a:buFontTx/>
                  <a:buNone/>
                  <a:tabLst/>
                  <a:defRPr/>
                </a:pPr>
                <a:endParaRPr kumimoji="0"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359" name="Group 1358">
                <a:extLst>
                  <a:ext uri="{FF2B5EF4-FFF2-40B4-BE49-F238E27FC236}">
                    <a16:creationId xmlns:a16="http://schemas.microsoft.com/office/drawing/2014/main" id="{ACA96A91-BE5A-43E1-955F-8ABEC622B5C2}"/>
                  </a:ext>
                </a:extLst>
              </p:cNvPr>
              <p:cNvGrpSpPr/>
              <p:nvPr/>
            </p:nvGrpSpPr>
            <p:grpSpPr>
              <a:xfrm>
                <a:off x="4422922" y="3030100"/>
                <a:ext cx="238375" cy="192830"/>
                <a:chOff x="5121843" y="3876582"/>
                <a:chExt cx="437148" cy="353618"/>
              </a:xfrm>
            </p:grpSpPr>
            <p:sp>
              <p:nvSpPr>
                <p:cNvPr id="1360" name="Freeform 176">
                  <a:extLst>
                    <a:ext uri="{FF2B5EF4-FFF2-40B4-BE49-F238E27FC236}">
                      <a16:creationId xmlns:a16="http://schemas.microsoft.com/office/drawing/2014/main" id="{48E87155-5A41-4542-8569-D0A3952794F0}"/>
                    </a:ext>
                  </a:extLst>
                </p:cNvPr>
                <p:cNvSpPr>
                  <a:spLocks/>
                </p:cNvSpPr>
                <p:nvPr/>
              </p:nvSpPr>
              <p:spPr bwMode="auto">
                <a:xfrm>
                  <a:off x="5291689" y="4129962"/>
                  <a:ext cx="100237" cy="100238"/>
                </a:xfrm>
                <a:custGeom>
                  <a:avLst/>
                  <a:gdLst>
                    <a:gd name="T0" fmla="*/ 31 w 213"/>
                    <a:gd name="T1" fmla="*/ 31 h 213"/>
                    <a:gd name="T2" fmla="*/ 17 w 213"/>
                    <a:gd name="T3" fmla="*/ 48 h 213"/>
                    <a:gd name="T4" fmla="*/ 8 w 213"/>
                    <a:gd name="T5" fmla="*/ 67 h 213"/>
                    <a:gd name="T6" fmla="*/ 2 w 213"/>
                    <a:gd name="T7" fmla="*/ 86 h 213"/>
                    <a:gd name="T8" fmla="*/ 0 w 213"/>
                    <a:gd name="T9" fmla="*/ 107 h 213"/>
                    <a:gd name="T10" fmla="*/ 2 w 213"/>
                    <a:gd name="T11" fmla="*/ 127 h 213"/>
                    <a:gd name="T12" fmla="*/ 8 w 213"/>
                    <a:gd name="T13" fmla="*/ 146 h 213"/>
                    <a:gd name="T14" fmla="*/ 17 w 213"/>
                    <a:gd name="T15" fmla="*/ 166 h 213"/>
                    <a:gd name="T16" fmla="*/ 31 w 213"/>
                    <a:gd name="T17" fmla="*/ 182 h 213"/>
                    <a:gd name="T18" fmla="*/ 39 w 213"/>
                    <a:gd name="T19" fmla="*/ 190 h 213"/>
                    <a:gd name="T20" fmla="*/ 57 w 213"/>
                    <a:gd name="T21" fmla="*/ 202 h 213"/>
                    <a:gd name="T22" fmla="*/ 76 w 213"/>
                    <a:gd name="T23" fmla="*/ 210 h 213"/>
                    <a:gd name="T24" fmla="*/ 97 w 213"/>
                    <a:gd name="T25" fmla="*/ 213 h 213"/>
                    <a:gd name="T26" fmla="*/ 117 w 213"/>
                    <a:gd name="T27" fmla="*/ 213 h 213"/>
                    <a:gd name="T28" fmla="*/ 137 w 213"/>
                    <a:gd name="T29" fmla="*/ 210 h 213"/>
                    <a:gd name="T30" fmla="*/ 157 w 213"/>
                    <a:gd name="T31" fmla="*/ 202 h 213"/>
                    <a:gd name="T32" fmla="*/ 174 w 213"/>
                    <a:gd name="T33" fmla="*/ 190 h 213"/>
                    <a:gd name="T34" fmla="*/ 182 w 213"/>
                    <a:gd name="T35" fmla="*/ 182 h 213"/>
                    <a:gd name="T36" fmla="*/ 196 w 213"/>
                    <a:gd name="T37" fmla="*/ 166 h 213"/>
                    <a:gd name="T38" fmla="*/ 206 w 213"/>
                    <a:gd name="T39" fmla="*/ 146 h 213"/>
                    <a:gd name="T40" fmla="*/ 212 w 213"/>
                    <a:gd name="T41" fmla="*/ 127 h 213"/>
                    <a:gd name="T42" fmla="*/ 213 w 213"/>
                    <a:gd name="T43" fmla="*/ 107 h 213"/>
                    <a:gd name="T44" fmla="*/ 212 w 213"/>
                    <a:gd name="T45" fmla="*/ 86 h 213"/>
                    <a:gd name="T46" fmla="*/ 206 w 213"/>
                    <a:gd name="T47" fmla="*/ 67 h 213"/>
                    <a:gd name="T48" fmla="*/ 196 w 213"/>
                    <a:gd name="T49" fmla="*/ 48 h 213"/>
                    <a:gd name="T50" fmla="*/ 182 w 213"/>
                    <a:gd name="T51" fmla="*/ 31 h 213"/>
                    <a:gd name="T52" fmla="*/ 174 w 213"/>
                    <a:gd name="T53" fmla="*/ 24 h 213"/>
                    <a:gd name="T54" fmla="*/ 157 w 213"/>
                    <a:gd name="T55" fmla="*/ 12 h 213"/>
                    <a:gd name="T56" fmla="*/ 137 w 213"/>
                    <a:gd name="T57" fmla="*/ 4 h 213"/>
                    <a:gd name="T58" fmla="*/ 117 w 213"/>
                    <a:gd name="T59" fmla="*/ 0 h 213"/>
                    <a:gd name="T60" fmla="*/ 97 w 213"/>
                    <a:gd name="T61" fmla="*/ 0 h 213"/>
                    <a:gd name="T62" fmla="*/ 76 w 213"/>
                    <a:gd name="T63" fmla="*/ 4 h 213"/>
                    <a:gd name="T64" fmla="*/ 57 w 213"/>
                    <a:gd name="T65" fmla="*/ 12 h 213"/>
                    <a:gd name="T66" fmla="*/ 39 w 213"/>
                    <a:gd name="T67" fmla="*/ 24 h 213"/>
                    <a:gd name="T68" fmla="*/ 31 w 213"/>
                    <a:gd name="T69" fmla="*/ 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13">
                      <a:moveTo>
                        <a:pt x="31" y="31"/>
                      </a:moveTo>
                      <a:lnTo>
                        <a:pt x="31" y="31"/>
                      </a:lnTo>
                      <a:lnTo>
                        <a:pt x="24" y="39"/>
                      </a:lnTo>
                      <a:lnTo>
                        <a:pt x="17" y="48"/>
                      </a:lnTo>
                      <a:lnTo>
                        <a:pt x="12" y="57"/>
                      </a:lnTo>
                      <a:lnTo>
                        <a:pt x="8" y="67"/>
                      </a:lnTo>
                      <a:lnTo>
                        <a:pt x="4" y="76"/>
                      </a:lnTo>
                      <a:lnTo>
                        <a:pt x="2" y="86"/>
                      </a:lnTo>
                      <a:lnTo>
                        <a:pt x="1" y="97"/>
                      </a:lnTo>
                      <a:lnTo>
                        <a:pt x="0" y="107"/>
                      </a:lnTo>
                      <a:lnTo>
                        <a:pt x="1" y="116"/>
                      </a:lnTo>
                      <a:lnTo>
                        <a:pt x="2" y="127"/>
                      </a:lnTo>
                      <a:lnTo>
                        <a:pt x="4" y="137"/>
                      </a:lnTo>
                      <a:lnTo>
                        <a:pt x="8" y="146"/>
                      </a:lnTo>
                      <a:lnTo>
                        <a:pt x="12" y="157"/>
                      </a:lnTo>
                      <a:lnTo>
                        <a:pt x="17" y="166"/>
                      </a:lnTo>
                      <a:lnTo>
                        <a:pt x="24" y="174"/>
                      </a:lnTo>
                      <a:lnTo>
                        <a:pt x="31" y="182"/>
                      </a:lnTo>
                      <a:lnTo>
                        <a:pt x="31" y="182"/>
                      </a:lnTo>
                      <a:lnTo>
                        <a:pt x="39" y="190"/>
                      </a:lnTo>
                      <a:lnTo>
                        <a:pt x="48" y="196"/>
                      </a:lnTo>
                      <a:lnTo>
                        <a:pt x="57" y="202"/>
                      </a:lnTo>
                      <a:lnTo>
                        <a:pt x="67" y="206"/>
                      </a:lnTo>
                      <a:lnTo>
                        <a:pt x="76" y="210"/>
                      </a:lnTo>
                      <a:lnTo>
                        <a:pt x="86" y="212"/>
                      </a:lnTo>
                      <a:lnTo>
                        <a:pt x="97" y="213"/>
                      </a:lnTo>
                      <a:lnTo>
                        <a:pt x="107" y="213"/>
                      </a:lnTo>
                      <a:lnTo>
                        <a:pt x="117" y="213"/>
                      </a:lnTo>
                      <a:lnTo>
                        <a:pt x="127" y="212"/>
                      </a:lnTo>
                      <a:lnTo>
                        <a:pt x="137" y="210"/>
                      </a:lnTo>
                      <a:lnTo>
                        <a:pt x="147" y="206"/>
                      </a:lnTo>
                      <a:lnTo>
                        <a:pt x="157" y="202"/>
                      </a:lnTo>
                      <a:lnTo>
                        <a:pt x="166" y="196"/>
                      </a:lnTo>
                      <a:lnTo>
                        <a:pt x="174" y="190"/>
                      </a:lnTo>
                      <a:lnTo>
                        <a:pt x="182" y="182"/>
                      </a:lnTo>
                      <a:lnTo>
                        <a:pt x="182" y="182"/>
                      </a:lnTo>
                      <a:lnTo>
                        <a:pt x="190" y="174"/>
                      </a:lnTo>
                      <a:lnTo>
                        <a:pt x="196" y="166"/>
                      </a:lnTo>
                      <a:lnTo>
                        <a:pt x="202" y="157"/>
                      </a:lnTo>
                      <a:lnTo>
                        <a:pt x="206" y="146"/>
                      </a:lnTo>
                      <a:lnTo>
                        <a:pt x="210" y="137"/>
                      </a:lnTo>
                      <a:lnTo>
                        <a:pt x="212" y="127"/>
                      </a:lnTo>
                      <a:lnTo>
                        <a:pt x="213" y="116"/>
                      </a:lnTo>
                      <a:lnTo>
                        <a:pt x="213" y="107"/>
                      </a:lnTo>
                      <a:lnTo>
                        <a:pt x="213" y="97"/>
                      </a:lnTo>
                      <a:lnTo>
                        <a:pt x="212" y="86"/>
                      </a:lnTo>
                      <a:lnTo>
                        <a:pt x="210" y="76"/>
                      </a:lnTo>
                      <a:lnTo>
                        <a:pt x="206" y="67"/>
                      </a:lnTo>
                      <a:lnTo>
                        <a:pt x="202" y="57"/>
                      </a:lnTo>
                      <a:lnTo>
                        <a:pt x="196" y="48"/>
                      </a:lnTo>
                      <a:lnTo>
                        <a:pt x="190" y="39"/>
                      </a:lnTo>
                      <a:lnTo>
                        <a:pt x="182" y="31"/>
                      </a:lnTo>
                      <a:lnTo>
                        <a:pt x="182" y="31"/>
                      </a:lnTo>
                      <a:lnTo>
                        <a:pt x="174" y="24"/>
                      </a:lnTo>
                      <a:lnTo>
                        <a:pt x="166" y="17"/>
                      </a:lnTo>
                      <a:lnTo>
                        <a:pt x="157" y="12"/>
                      </a:lnTo>
                      <a:lnTo>
                        <a:pt x="147" y="8"/>
                      </a:lnTo>
                      <a:lnTo>
                        <a:pt x="137" y="4"/>
                      </a:lnTo>
                      <a:lnTo>
                        <a:pt x="127" y="2"/>
                      </a:lnTo>
                      <a:lnTo>
                        <a:pt x="117" y="0"/>
                      </a:lnTo>
                      <a:lnTo>
                        <a:pt x="107" y="0"/>
                      </a:lnTo>
                      <a:lnTo>
                        <a:pt x="97" y="0"/>
                      </a:lnTo>
                      <a:lnTo>
                        <a:pt x="86" y="2"/>
                      </a:lnTo>
                      <a:lnTo>
                        <a:pt x="76" y="4"/>
                      </a:lnTo>
                      <a:lnTo>
                        <a:pt x="67" y="8"/>
                      </a:lnTo>
                      <a:lnTo>
                        <a:pt x="57" y="12"/>
                      </a:lnTo>
                      <a:lnTo>
                        <a:pt x="48" y="17"/>
                      </a:lnTo>
                      <a:lnTo>
                        <a:pt x="39" y="24"/>
                      </a:lnTo>
                      <a:lnTo>
                        <a:pt x="31" y="31"/>
                      </a:lnTo>
                      <a:lnTo>
                        <a:pt x="31" y="31"/>
                      </a:lnTo>
                      <a:close/>
                    </a:path>
                  </a:pathLst>
                </a:custGeom>
                <a:solidFill>
                  <a:srgbClr val="9CE5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sp>
              <p:nvSpPr>
                <p:cNvPr id="1361" name="Freeform 177">
                  <a:extLst>
                    <a:ext uri="{FF2B5EF4-FFF2-40B4-BE49-F238E27FC236}">
                      <a16:creationId xmlns:a16="http://schemas.microsoft.com/office/drawing/2014/main" id="{9D4612EC-4C9A-4505-86B9-7CFAE37D2366}"/>
                    </a:ext>
                  </a:extLst>
                </p:cNvPr>
                <p:cNvSpPr>
                  <a:spLocks/>
                </p:cNvSpPr>
                <p:nvPr/>
              </p:nvSpPr>
              <p:spPr bwMode="auto">
                <a:xfrm>
                  <a:off x="5244355" y="4049215"/>
                  <a:ext cx="194907" cy="69611"/>
                </a:xfrm>
                <a:custGeom>
                  <a:avLst/>
                  <a:gdLst>
                    <a:gd name="T0" fmla="*/ 302 w 424"/>
                    <a:gd name="T1" fmla="*/ 15 h 155"/>
                    <a:gd name="T2" fmla="*/ 257 w 424"/>
                    <a:gd name="T3" fmla="*/ 4 h 155"/>
                    <a:gd name="T4" fmla="*/ 212 w 424"/>
                    <a:gd name="T5" fmla="*/ 0 h 155"/>
                    <a:gd name="T6" fmla="*/ 184 w 424"/>
                    <a:gd name="T7" fmla="*/ 1 h 155"/>
                    <a:gd name="T8" fmla="*/ 131 w 424"/>
                    <a:gd name="T9" fmla="*/ 12 h 155"/>
                    <a:gd name="T10" fmla="*/ 81 w 424"/>
                    <a:gd name="T11" fmla="*/ 32 h 155"/>
                    <a:gd name="T12" fmla="*/ 56 w 424"/>
                    <a:gd name="T13" fmla="*/ 47 h 155"/>
                    <a:gd name="T14" fmla="*/ 33 w 424"/>
                    <a:gd name="T15" fmla="*/ 64 h 155"/>
                    <a:gd name="T16" fmla="*/ 11 w 424"/>
                    <a:gd name="T17" fmla="*/ 83 h 155"/>
                    <a:gd name="T18" fmla="*/ 7 w 424"/>
                    <a:gd name="T19" fmla="*/ 90 h 155"/>
                    <a:gd name="T20" fmla="*/ 0 w 424"/>
                    <a:gd name="T21" fmla="*/ 105 h 155"/>
                    <a:gd name="T22" fmla="*/ 0 w 424"/>
                    <a:gd name="T23" fmla="*/ 121 h 155"/>
                    <a:gd name="T24" fmla="*/ 7 w 424"/>
                    <a:gd name="T25" fmla="*/ 136 h 155"/>
                    <a:gd name="T26" fmla="*/ 11 w 424"/>
                    <a:gd name="T27" fmla="*/ 142 h 155"/>
                    <a:gd name="T28" fmla="*/ 25 w 424"/>
                    <a:gd name="T29" fmla="*/ 151 h 155"/>
                    <a:gd name="T30" fmla="*/ 41 w 424"/>
                    <a:gd name="T31" fmla="*/ 155 h 155"/>
                    <a:gd name="T32" fmla="*/ 49 w 424"/>
                    <a:gd name="T33" fmla="*/ 154 h 155"/>
                    <a:gd name="T34" fmla="*/ 64 w 424"/>
                    <a:gd name="T35" fmla="*/ 148 h 155"/>
                    <a:gd name="T36" fmla="*/ 70 w 424"/>
                    <a:gd name="T37" fmla="*/ 142 h 155"/>
                    <a:gd name="T38" fmla="*/ 102 w 424"/>
                    <a:gd name="T39" fmla="*/ 117 h 155"/>
                    <a:gd name="T40" fmla="*/ 137 w 424"/>
                    <a:gd name="T41" fmla="*/ 98 h 155"/>
                    <a:gd name="T42" fmla="*/ 174 w 424"/>
                    <a:gd name="T43" fmla="*/ 88 h 155"/>
                    <a:gd name="T44" fmla="*/ 212 w 424"/>
                    <a:gd name="T45" fmla="*/ 84 h 155"/>
                    <a:gd name="T46" fmla="*/ 228 w 424"/>
                    <a:gd name="T47" fmla="*/ 84 h 155"/>
                    <a:gd name="T48" fmla="*/ 261 w 424"/>
                    <a:gd name="T49" fmla="*/ 90 h 155"/>
                    <a:gd name="T50" fmla="*/ 276 w 424"/>
                    <a:gd name="T51" fmla="*/ 95 h 155"/>
                    <a:gd name="T52" fmla="*/ 316 w 424"/>
                    <a:gd name="T53" fmla="*/ 113 h 155"/>
                    <a:gd name="T54" fmla="*/ 353 w 424"/>
                    <a:gd name="T55" fmla="*/ 142 h 155"/>
                    <a:gd name="T56" fmla="*/ 360 w 424"/>
                    <a:gd name="T57" fmla="*/ 148 h 155"/>
                    <a:gd name="T58" fmla="*/ 375 w 424"/>
                    <a:gd name="T59" fmla="*/ 154 h 155"/>
                    <a:gd name="T60" fmla="*/ 391 w 424"/>
                    <a:gd name="T61" fmla="*/ 154 h 155"/>
                    <a:gd name="T62" fmla="*/ 406 w 424"/>
                    <a:gd name="T63" fmla="*/ 148 h 155"/>
                    <a:gd name="T64" fmla="*/ 412 w 424"/>
                    <a:gd name="T65" fmla="*/ 142 h 155"/>
                    <a:gd name="T66" fmla="*/ 421 w 424"/>
                    <a:gd name="T67" fmla="*/ 128 h 155"/>
                    <a:gd name="T68" fmla="*/ 424 w 424"/>
                    <a:gd name="T69" fmla="*/ 113 h 155"/>
                    <a:gd name="T70" fmla="*/ 421 w 424"/>
                    <a:gd name="T71" fmla="*/ 97 h 155"/>
                    <a:gd name="T72" fmla="*/ 412 w 424"/>
                    <a:gd name="T73" fmla="*/ 83 h 155"/>
                    <a:gd name="T74" fmla="*/ 400 w 424"/>
                    <a:gd name="T75" fmla="*/ 72 h 155"/>
                    <a:gd name="T76" fmla="*/ 374 w 424"/>
                    <a:gd name="T77" fmla="*/ 51 h 155"/>
                    <a:gd name="T78" fmla="*/ 346 w 424"/>
                    <a:gd name="T79" fmla="*/ 35 h 155"/>
                    <a:gd name="T80" fmla="*/ 317 w 424"/>
                    <a:gd name="T81" fmla="*/ 21 h 155"/>
                    <a:gd name="T82" fmla="*/ 302 w 424"/>
                    <a:gd name="T83" fmla="*/ 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4" h="155">
                      <a:moveTo>
                        <a:pt x="302" y="15"/>
                      </a:moveTo>
                      <a:lnTo>
                        <a:pt x="302" y="15"/>
                      </a:lnTo>
                      <a:lnTo>
                        <a:pt x="280" y="8"/>
                      </a:lnTo>
                      <a:lnTo>
                        <a:pt x="257" y="4"/>
                      </a:lnTo>
                      <a:lnTo>
                        <a:pt x="235" y="1"/>
                      </a:lnTo>
                      <a:lnTo>
                        <a:pt x="212" y="0"/>
                      </a:lnTo>
                      <a:lnTo>
                        <a:pt x="212" y="0"/>
                      </a:lnTo>
                      <a:lnTo>
                        <a:pt x="184" y="1"/>
                      </a:lnTo>
                      <a:lnTo>
                        <a:pt x="158" y="6"/>
                      </a:lnTo>
                      <a:lnTo>
                        <a:pt x="131" y="12"/>
                      </a:lnTo>
                      <a:lnTo>
                        <a:pt x="105" y="21"/>
                      </a:lnTo>
                      <a:lnTo>
                        <a:pt x="81" y="32"/>
                      </a:lnTo>
                      <a:lnTo>
                        <a:pt x="68" y="39"/>
                      </a:lnTo>
                      <a:lnTo>
                        <a:pt x="56" y="47"/>
                      </a:lnTo>
                      <a:lnTo>
                        <a:pt x="45" y="56"/>
                      </a:lnTo>
                      <a:lnTo>
                        <a:pt x="33" y="64"/>
                      </a:lnTo>
                      <a:lnTo>
                        <a:pt x="22" y="73"/>
                      </a:lnTo>
                      <a:lnTo>
                        <a:pt x="11" y="83"/>
                      </a:lnTo>
                      <a:lnTo>
                        <a:pt x="11" y="83"/>
                      </a:lnTo>
                      <a:lnTo>
                        <a:pt x="7" y="90"/>
                      </a:lnTo>
                      <a:lnTo>
                        <a:pt x="2" y="97"/>
                      </a:lnTo>
                      <a:lnTo>
                        <a:pt x="0" y="105"/>
                      </a:lnTo>
                      <a:lnTo>
                        <a:pt x="0" y="113"/>
                      </a:lnTo>
                      <a:lnTo>
                        <a:pt x="0" y="121"/>
                      </a:lnTo>
                      <a:lnTo>
                        <a:pt x="2" y="128"/>
                      </a:lnTo>
                      <a:lnTo>
                        <a:pt x="7" y="136"/>
                      </a:lnTo>
                      <a:lnTo>
                        <a:pt x="11" y="142"/>
                      </a:lnTo>
                      <a:lnTo>
                        <a:pt x="11" y="142"/>
                      </a:lnTo>
                      <a:lnTo>
                        <a:pt x="18" y="148"/>
                      </a:lnTo>
                      <a:lnTo>
                        <a:pt x="25" y="151"/>
                      </a:lnTo>
                      <a:lnTo>
                        <a:pt x="33" y="154"/>
                      </a:lnTo>
                      <a:lnTo>
                        <a:pt x="41" y="155"/>
                      </a:lnTo>
                      <a:lnTo>
                        <a:pt x="41" y="155"/>
                      </a:lnTo>
                      <a:lnTo>
                        <a:pt x="49" y="154"/>
                      </a:lnTo>
                      <a:lnTo>
                        <a:pt x="57" y="151"/>
                      </a:lnTo>
                      <a:lnTo>
                        <a:pt x="64" y="148"/>
                      </a:lnTo>
                      <a:lnTo>
                        <a:pt x="70" y="142"/>
                      </a:lnTo>
                      <a:lnTo>
                        <a:pt x="70" y="142"/>
                      </a:lnTo>
                      <a:lnTo>
                        <a:pt x="86" y="128"/>
                      </a:lnTo>
                      <a:lnTo>
                        <a:pt x="102" y="117"/>
                      </a:lnTo>
                      <a:lnTo>
                        <a:pt x="119" y="106"/>
                      </a:lnTo>
                      <a:lnTo>
                        <a:pt x="137" y="98"/>
                      </a:lnTo>
                      <a:lnTo>
                        <a:pt x="154" y="92"/>
                      </a:lnTo>
                      <a:lnTo>
                        <a:pt x="174" y="88"/>
                      </a:lnTo>
                      <a:lnTo>
                        <a:pt x="192" y="84"/>
                      </a:lnTo>
                      <a:lnTo>
                        <a:pt x="212" y="84"/>
                      </a:lnTo>
                      <a:lnTo>
                        <a:pt x="212" y="84"/>
                      </a:lnTo>
                      <a:lnTo>
                        <a:pt x="228" y="84"/>
                      </a:lnTo>
                      <a:lnTo>
                        <a:pt x="244" y="87"/>
                      </a:lnTo>
                      <a:lnTo>
                        <a:pt x="261" y="90"/>
                      </a:lnTo>
                      <a:lnTo>
                        <a:pt x="276" y="95"/>
                      </a:lnTo>
                      <a:lnTo>
                        <a:pt x="276" y="95"/>
                      </a:lnTo>
                      <a:lnTo>
                        <a:pt x="296" y="103"/>
                      </a:lnTo>
                      <a:lnTo>
                        <a:pt x="316" y="113"/>
                      </a:lnTo>
                      <a:lnTo>
                        <a:pt x="336" y="127"/>
                      </a:lnTo>
                      <a:lnTo>
                        <a:pt x="353" y="142"/>
                      </a:lnTo>
                      <a:lnTo>
                        <a:pt x="353" y="142"/>
                      </a:lnTo>
                      <a:lnTo>
                        <a:pt x="360" y="148"/>
                      </a:lnTo>
                      <a:lnTo>
                        <a:pt x="367" y="151"/>
                      </a:lnTo>
                      <a:lnTo>
                        <a:pt x="375" y="154"/>
                      </a:lnTo>
                      <a:lnTo>
                        <a:pt x="383" y="155"/>
                      </a:lnTo>
                      <a:lnTo>
                        <a:pt x="391" y="154"/>
                      </a:lnTo>
                      <a:lnTo>
                        <a:pt x="398" y="151"/>
                      </a:lnTo>
                      <a:lnTo>
                        <a:pt x="406" y="148"/>
                      </a:lnTo>
                      <a:lnTo>
                        <a:pt x="412" y="142"/>
                      </a:lnTo>
                      <a:lnTo>
                        <a:pt x="412" y="142"/>
                      </a:lnTo>
                      <a:lnTo>
                        <a:pt x="417" y="136"/>
                      </a:lnTo>
                      <a:lnTo>
                        <a:pt x="421" y="128"/>
                      </a:lnTo>
                      <a:lnTo>
                        <a:pt x="423" y="121"/>
                      </a:lnTo>
                      <a:lnTo>
                        <a:pt x="424" y="113"/>
                      </a:lnTo>
                      <a:lnTo>
                        <a:pt x="423" y="105"/>
                      </a:lnTo>
                      <a:lnTo>
                        <a:pt x="421" y="97"/>
                      </a:lnTo>
                      <a:lnTo>
                        <a:pt x="417" y="90"/>
                      </a:lnTo>
                      <a:lnTo>
                        <a:pt x="412" y="83"/>
                      </a:lnTo>
                      <a:lnTo>
                        <a:pt x="412" y="83"/>
                      </a:lnTo>
                      <a:lnTo>
                        <a:pt x="400" y="72"/>
                      </a:lnTo>
                      <a:lnTo>
                        <a:pt x="387" y="61"/>
                      </a:lnTo>
                      <a:lnTo>
                        <a:pt x="374" y="51"/>
                      </a:lnTo>
                      <a:lnTo>
                        <a:pt x="360" y="43"/>
                      </a:lnTo>
                      <a:lnTo>
                        <a:pt x="346" y="35"/>
                      </a:lnTo>
                      <a:lnTo>
                        <a:pt x="332" y="27"/>
                      </a:lnTo>
                      <a:lnTo>
                        <a:pt x="317" y="21"/>
                      </a:lnTo>
                      <a:lnTo>
                        <a:pt x="302" y="15"/>
                      </a:lnTo>
                      <a:lnTo>
                        <a:pt x="302" y="15"/>
                      </a:lnTo>
                      <a:close/>
                    </a:path>
                  </a:pathLst>
                </a:custGeom>
                <a:solidFill>
                  <a:srgbClr val="005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sp>
              <p:nvSpPr>
                <p:cNvPr id="1362" name="Freeform 178">
                  <a:extLst>
                    <a:ext uri="{FF2B5EF4-FFF2-40B4-BE49-F238E27FC236}">
                      <a16:creationId xmlns:a16="http://schemas.microsoft.com/office/drawing/2014/main" id="{E27E7698-4834-4663-B9E9-166829C3BD32}"/>
                    </a:ext>
                  </a:extLst>
                </p:cNvPr>
                <p:cNvSpPr>
                  <a:spLocks/>
                </p:cNvSpPr>
                <p:nvPr/>
              </p:nvSpPr>
              <p:spPr bwMode="auto">
                <a:xfrm>
                  <a:off x="5183099" y="3962898"/>
                  <a:ext cx="317419" cy="97455"/>
                </a:xfrm>
                <a:custGeom>
                  <a:avLst/>
                  <a:gdLst>
                    <a:gd name="T0" fmla="*/ 341 w 682"/>
                    <a:gd name="T1" fmla="*/ 0 h 208"/>
                    <a:gd name="T2" fmla="*/ 296 w 682"/>
                    <a:gd name="T3" fmla="*/ 2 h 208"/>
                    <a:gd name="T4" fmla="*/ 252 w 682"/>
                    <a:gd name="T5" fmla="*/ 9 h 208"/>
                    <a:gd name="T6" fmla="*/ 208 w 682"/>
                    <a:gd name="T7" fmla="*/ 19 h 208"/>
                    <a:gd name="T8" fmla="*/ 166 w 682"/>
                    <a:gd name="T9" fmla="*/ 34 h 208"/>
                    <a:gd name="T10" fmla="*/ 124 w 682"/>
                    <a:gd name="T11" fmla="*/ 54 h 208"/>
                    <a:gd name="T12" fmla="*/ 85 w 682"/>
                    <a:gd name="T13" fmla="*/ 77 h 208"/>
                    <a:gd name="T14" fmla="*/ 47 w 682"/>
                    <a:gd name="T15" fmla="*/ 105 h 208"/>
                    <a:gd name="T16" fmla="*/ 12 w 682"/>
                    <a:gd name="T17" fmla="*/ 137 h 208"/>
                    <a:gd name="T18" fmla="*/ 6 w 682"/>
                    <a:gd name="T19" fmla="*/ 143 h 208"/>
                    <a:gd name="T20" fmla="*/ 1 w 682"/>
                    <a:gd name="T21" fmla="*/ 158 h 208"/>
                    <a:gd name="T22" fmla="*/ 1 w 682"/>
                    <a:gd name="T23" fmla="*/ 174 h 208"/>
                    <a:gd name="T24" fmla="*/ 6 w 682"/>
                    <a:gd name="T25" fmla="*/ 189 h 208"/>
                    <a:gd name="T26" fmla="*/ 12 w 682"/>
                    <a:gd name="T27" fmla="*/ 196 h 208"/>
                    <a:gd name="T28" fmla="*/ 26 w 682"/>
                    <a:gd name="T29" fmla="*/ 205 h 208"/>
                    <a:gd name="T30" fmla="*/ 41 w 682"/>
                    <a:gd name="T31" fmla="*/ 208 h 208"/>
                    <a:gd name="T32" fmla="*/ 49 w 682"/>
                    <a:gd name="T33" fmla="*/ 208 h 208"/>
                    <a:gd name="T34" fmla="*/ 64 w 682"/>
                    <a:gd name="T35" fmla="*/ 201 h 208"/>
                    <a:gd name="T36" fmla="*/ 71 w 682"/>
                    <a:gd name="T37" fmla="*/ 196 h 208"/>
                    <a:gd name="T38" fmla="*/ 100 w 682"/>
                    <a:gd name="T39" fmla="*/ 169 h 208"/>
                    <a:gd name="T40" fmla="*/ 131 w 682"/>
                    <a:gd name="T41" fmla="*/ 146 h 208"/>
                    <a:gd name="T42" fmla="*/ 163 w 682"/>
                    <a:gd name="T43" fmla="*/ 128 h 208"/>
                    <a:gd name="T44" fmla="*/ 197 w 682"/>
                    <a:gd name="T45" fmla="*/ 112 h 208"/>
                    <a:gd name="T46" fmla="*/ 233 w 682"/>
                    <a:gd name="T47" fmla="*/ 99 h 208"/>
                    <a:gd name="T48" fmla="*/ 268 w 682"/>
                    <a:gd name="T49" fmla="*/ 91 h 208"/>
                    <a:gd name="T50" fmla="*/ 304 w 682"/>
                    <a:gd name="T51" fmla="*/ 85 h 208"/>
                    <a:gd name="T52" fmla="*/ 341 w 682"/>
                    <a:gd name="T53" fmla="*/ 84 h 208"/>
                    <a:gd name="T54" fmla="*/ 360 w 682"/>
                    <a:gd name="T55" fmla="*/ 84 h 208"/>
                    <a:gd name="T56" fmla="*/ 395 w 682"/>
                    <a:gd name="T57" fmla="*/ 88 h 208"/>
                    <a:gd name="T58" fmla="*/ 432 w 682"/>
                    <a:gd name="T59" fmla="*/ 94 h 208"/>
                    <a:gd name="T60" fmla="*/ 467 w 682"/>
                    <a:gd name="T61" fmla="*/ 105 h 208"/>
                    <a:gd name="T62" fmla="*/ 501 w 682"/>
                    <a:gd name="T63" fmla="*/ 119 h 208"/>
                    <a:gd name="T64" fmla="*/ 535 w 682"/>
                    <a:gd name="T65" fmla="*/ 136 h 208"/>
                    <a:gd name="T66" fmla="*/ 566 w 682"/>
                    <a:gd name="T67" fmla="*/ 158 h 208"/>
                    <a:gd name="T68" fmla="*/ 596 w 682"/>
                    <a:gd name="T69" fmla="*/ 182 h 208"/>
                    <a:gd name="T70" fmla="*/ 611 w 682"/>
                    <a:gd name="T71" fmla="*/ 196 h 208"/>
                    <a:gd name="T72" fmla="*/ 625 w 682"/>
                    <a:gd name="T73" fmla="*/ 205 h 208"/>
                    <a:gd name="T74" fmla="*/ 640 w 682"/>
                    <a:gd name="T75" fmla="*/ 208 h 208"/>
                    <a:gd name="T76" fmla="*/ 656 w 682"/>
                    <a:gd name="T77" fmla="*/ 205 h 208"/>
                    <a:gd name="T78" fmla="*/ 670 w 682"/>
                    <a:gd name="T79" fmla="*/ 196 h 208"/>
                    <a:gd name="T80" fmla="*/ 675 w 682"/>
                    <a:gd name="T81" fmla="*/ 189 h 208"/>
                    <a:gd name="T82" fmla="*/ 682 w 682"/>
                    <a:gd name="T83" fmla="*/ 174 h 208"/>
                    <a:gd name="T84" fmla="*/ 682 w 682"/>
                    <a:gd name="T85" fmla="*/ 158 h 208"/>
                    <a:gd name="T86" fmla="*/ 675 w 682"/>
                    <a:gd name="T87" fmla="*/ 143 h 208"/>
                    <a:gd name="T88" fmla="*/ 670 w 682"/>
                    <a:gd name="T89" fmla="*/ 137 h 208"/>
                    <a:gd name="T90" fmla="*/ 634 w 682"/>
                    <a:gd name="T91" fmla="*/ 105 h 208"/>
                    <a:gd name="T92" fmla="*/ 597 w 682"/>
                    <a:gd name="T93" fmla="*/ 77 h 208"/>
                    <a:gd name="T94" fmla="*/ 557 w 682"/>
                    <a:gd name="T95" fmla="*/ 54 h 208"/>
                    <a:gd name="T96" fmla="*/ 515 w 682"/>
                    <a:gd name="T97" fmla="*/ 34 h 208"/>
                    <a:gd name="T98" fmla="*/ 473 w 682"/>
                    <a:gd name="T99" fmla="*/ 19 h 208"/>
                    <a:gd name="T100" fmla="*/ 430 w 682"/>
                    <a:gd name="T101" fmla="*/ 9 h 208"/>
                    <a:gd name="T102" fmla="*/ 385 w 682"/>
                    <a:gd name="T103" fmla="*/ 2 h 208"/>
                    <a:gd name="T104" fmla="*/ 341 w 682"/>
                    <a:gd name="T10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2" h="208">
                      <a:moveTo>
                        <a:pt x="341" y="0"/>
                      </a:moveTo>
                      <a:lnTo>
                        <a:pt x="341" y="0"/>
                      </a:lnTo>
                      <a:lnTo>
                        <a:pt x="318" y="1"/>
                      </a:lnTo>
                      <a:lnTo>
                        <a:pt x="296" y="2"/>
                      </a:lnTo>
                      <a:lnTo>
                        <a:pt x="274" y="6"/>
                      </a:lnTo>
                      <a:lnTo>
                        <a:pt x="252" y="9"/>
                      </a:lnTo>
                      <a:lnTo>
                        <a:pt x="230" y="14"/>
                      </a:lnTo>
                      <a:lnTo>
                        <a:pt x="208" y="19"/>
                      </a:lnTo>
                      <a:lnTo>
                        <a:pt x="186" y="26"/>
                      </a:lnTo>
                      <a:lnTo>
                        <a:pt x="166" y="34"/>
                      </a:lnTo>
                      <a:lnTo>
                        <a:pt x="145" y="44"/>
                      </a:lnTo>
                      <a:lnTo>
                        <a:pt x="124" y="54"/>
                      </a:lnTo>
                      <a:lnTo>
                        <a:pt x="105" y="64"/>
                      </a:lnTo>
                      <a:lnTo>
                        <a:pt x="85" y="77"/>
                      </a:lnTo>
                      <a:lnTo>
                        <a:pt x="65" y="90"/>
                      </a:lnTo>
                      <a:lnTo>
                        <a:pt x="47" y="105"/>
                      </a:lnTo>
                      <a:lnTo>
                        <a:pt x="30" y="120"/>
                      </a:lnTo>
                      <a:lnTo>
                        <a:pt x="12" y="137"/>
                      </a:lnTo>
                      <a:lnTo>
                        <a:pt x="12" y="137"/>
                      </a:lnTo>
                      <a:lnTo>
                        <a:pt x="6" y="143"/>
                      </a:lnTo>
                      <a:lnTo>
                        <a:pt x="3" y="150"/>
                      </a:lnTo>
                      <a:lnTo>
                        <a:pt x="1" y="158"/>
                      </a:lnTo>
                      <a:lnTo>
                        <a:pt x="0" y="166"/>
                      </a:lnTo>
                      <a:lnTo>
                        <a:pt x="1" y="174"/>
                      </a:lnTo>
                      <a:lnTo>
                        <a:pt x="3" y="182"/>
                      </a:lnTo>
                      <a:lnTo>
                        <a:pt x="6" y="189"/>
                      </a:lnTo>
                      <a:lnTo>
                        <a:pt x="12" y="196"/>
                      </a:lnTo>
                      <a:lnTo>
                        <a:pt x="12" y="196"/>
                      </a:lnTo>
                      <a:lnTo>
                        <a:pt x="18" y="201"/>
                      </a:lnTo>
                      <a:lnTo>
                        <a:pt x="26" y="205"/>
                      </a:lnTo>
                      <a:lnTo>
                        <a:pt x="33" y="208"/>
                      </a:lnTo>
                      <a:lnTo>
                        <a:pt x="41" y="208"/>
                      </a:lnTo>
                      <a:lnTo>
                        <a:pt x="41" y="208"/>
                      </a:lnTo>
                      <a:lnTo>
                        <a:pt x="49" y="208"/>
                      </a:lnTo>
                      <a:lnTo>
                        <a:pt x="57" y="205"/>
                      </a:lnTo>
                      <a:lnTo>
                        <a:pt x="64" y="201"/>
                      </a:lnTo>
                      <a:lnTo>
                        <a:pt x="71" y="196"/>
                      </a:lnTo>
                      <a:lnTo>
                        <a:pt x="71" y="196"/>
                      </a:lnTo>
                      <a:lnTo>
                        <a:pt x="85" y="182"/>
                      </a:lnTo>
                      <a:lnTo>
                        <a:pt x="100" y="169"/>
                      </a:lnTo>
                      <a:lnTo>
                        <a:pt x="115" y="158"/>
                      </a:lnTo>
                      <a:lnTo>
                        <a:pt x="131" y="146"/>
                      </a:lnTo>
                      <a:lnTo>
                        <a:pt x="147" y="136"/>
                      </a:lnTo>
                      <a:lnTo>
                        <a:pt x="163" y="128"/>
                      </a:lnTo>
                      <a:lnTo>
                        <a:pt x="181" y="119"/>
                      </a:lnTo>
                      <a:lnTo>
                        <a:pt x="197" y="112"/>
                      </a:lnTo>
                      <a:lnTo>
                        <a:pt x="214" y="105"/>
                      </a:lnTo>
                      <a:lnTo>
                        <a:pt x="233" y="99"/>
                      </a:lnTo>
                      <a:lnTo>
                        <a:pt x="250" y="94"/>
                      </a:lnTo>
                      <a:lnTo>
                        <a:pt x="268" y="91"/>
                      </a:lnTo>
                      <a:lnTo>
                        <a:pt x="286" y="88"/>
                      </a:lnTo>
                      <a:lnTo>
                        <a:pt x="304" y="85"/>
                      </a:lnTo>
                      <a:lnTo>
                        <a:pt x="323" y="84"/>
                      </a:lnTo>
                      <a:lnTo>
                        <a:pt x="341" y="84"/>
                      </a:lnTo>
                      <a:lnTo>
                        <a:pt x="341" y="84"/>
                      </a:lnTo>
                      <a:lnTo>
                        <a:pt x="360" y="84"/>
                      </a:lnTo>
                      <a:lnTo>
                        <a:pt x="378" y="85"/>
                      </a:lnTo>
                      <a:lnTo>
                        <a:pt x="395" y="88"/>
                      </a:lnTo>
                      <a:lnTo>
                        <a:pt x="414" y="91"/>
                      </a:lnTo>
                      <a:lnTo>
                        <a:pt x="432" y="94"/>
                      </a:lnTo>
                      <a:lnTo>
                        <a:pt x="450" y="99"/>
                      </a:lnTo>
                      <a:lnTo>
                        <a:pt x="467" y="105"/>
                      </a:lnTo>
                      <a:lnTo>
                        <a:pt x="484" y="112"/>
                      </a:lnTo>
                      <a:lnTo>
                        <a:pt x="501" y="119"/>
                      </a:lnTo>
                      <a:lnTo>
                        <a:pt x="519" y="128"/>
                      </a:lnTo>
                      <a:lnTo>
                        <a:pt x="535" y="136"/>
                      </a:lnTo>
                      <a:lnTo>
                        <a:pt x="551" y="146"/>
                      </a:lnTo>
                      <a:lnTo>
                        <a:pt x="566" y="158"/>
                      </a:lnTo>
                      <a:lnTo>
                        <a:pt x="581" y="169"/>
                      </a:lnTo>
                      <a:lnTo>
                        <a:pt x="596" y="182"/>
                      </a:lnTo>
                      <a:lnTo>
                        <a:pt x="611" y="196"/>
                      </a:lnTo>
                      <a:lnTo>
                        <a:pt x="611" y="196"/>
                      </a:lnTo>
                      <a:lnTo>
                        <a:pt x="617" y="201"/>
                      </a:lnTo>
                      <a:lnTo>
                        <a:pt x="625" y="205"/>
                      </a:lnTo>
                      <a:lnTo>
                        <a:pt x="632" y="208"/>
                      </a:lnTo>
                      <a:lnTo>
                        <a:pt x="640" y="208"/>
                      </a:lnTo>
                      <a:lnTo>
                        <a:pt x="648" y="208"/>
                      </a:lnTo>
                      <a:lnTo>
                        <a:pt x="656" y="205"/>
                      </a:lnTo>
                      <a:lnTo>
                        <a:pt x="663" y="201"/>
                      </a:lnTo>
                      <a:lnTo>
                        <a:pt x="670" y="196"/>
                      </a:lnTo>
                      <a:lnTo>
                        <a:pt x="670" y="196"/>
                      </a:lnTo>
                      <a:lnTo>
                        <a:pt x="675" y="189"/>
                      </a:lnTo>
                      <a:lnTo>
                        <a:pt x="679" y="182"/>
                      </a:lnTo>
                      <a:lnTo>
                        <a:pt x="682" y="174"/>
                      </a:lnTo>
                      <a:lnTo>
                        <a:pt x="682" y="166"/>
                      </a:lnTo>
                      <a:lnTo>
                        <a:pt x="682" y="158"/>
                      </a:lnTo>
                      <a:lnTo>
                        <a:pt x="679" y="150"/>
                      </a:lnTo>
                      <a:lnTo>
                        <a:pt x="675" y="143"/>
                      </a:lnTo>
                      <a:lnTo>
                        <a:pt x="670" y="137"/>
                      </a:lnTo>
                      <a:lnTo>
                        <a:pt x="670" y="137"/>
                      </a:lnTo>
                      <a:lnTo>
                        <a:pt x="653" y="120"/>
                      </a:lnTo>
                      <a:lnTo>
                        <a:pt x="634" y="105"/>
                      </a:lnTo>
                      <a:lnTo>
                        <a:pt x="616" y="90"/>
                      </a:lnTo>
                      <a:lnTo>
                        <a:pt x="597" y="77"/>
                      </a:lnTo>
                      <a:lnTo>
                        <a:pt x="578" y="64"/>
                      </a:lnTo>
                      <a:lnTo>
                        <a:pt x="557" y="54"/>
                      </a:lnTo>
                      <a:lnTo>
                        <a:pt x="536" y="44"/>
                      </a:lnTo>
                      <a:lnTo>
                        <a:pt x="515" y="34"/>
                      </a:lnTo>
                      <a:lnTo>
                        <a:pt x="495" y="26"/>
                      </a:lnTo>
                      <a:lnTo>
                        <a:pt x="473" y="19"/>
                      </a:lnTo>
                      <a:lnTo>
                        <a:pt x="452" y="14"/>
                      </a:lnTo>
                      <a:lnTo>
                        <a:pt x="430" y="9"/>
                      </a:lnTo>
                      <a:lnTo>
                        <a:pt x="408" y="6"/>
                      </a:lnTo>
                      <a:lnTo>
                        <a:pt x="385" y="2"/>
                      </a:lnTo>
                      <a:lnTo>
                        <a:pt x="363" y="1"/>
                      </a:lnTo>
                      <a:lnTo>
                        <a:pt x="341" y="0"/>
                      </a:lnTo>
                      <a:lnTo>
                        <a:pt x="341" y="0"/>
                      </a:lnTo>
                      <a:close/>
                    </a:path>
                  </a:pathLst>
                </a:custGeom>
                <a:solidFill>
                  <a:srgbClr val="005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sp>
              <p:nvSpPr>
                <p:cNvPr id="1363" name="Freeform 179">
                  <a:extLst>
                    <a:ext uri="{FF2B5EF4-FFF2-40B4-BE49-F238E27FC236}">
                      <a16:creationId xmlns:a16="http://schemas.microsoft.com/office/drawing/2014/main" id="{B7F221FF-7181-446E-AEAE-1A046D387375}"/>
                    </a:ext>
                  </a:extLst>
                </p:cNvPr>
                <p:cNvSpPr>
                  <a:spLocks/>
                </p:cNvSpPr>
                <p:nvPr/>
              </p:nvSpPr>
              <p:spPr bwMode="auto">
                <a:xfrm>
                  <a:off x="5121843" y="3876582"/>
                  <a:ext cx="437148" cy="125299"/>
                </a:xfrm>
                <a:custGeom>
                  <a:avLst/>
                  <a:gdLst>
                    <a:gd name="T0" fmla="*/ 495 w 946"/>
                    <a:gd name="T1" fmla="*/ 0 h 270"/>
                    <a:gd name="T2" fmla="*/ 430 w 946"/>
                    <a:gd name="T3" fmla="*/ 3 h 270"/>
                    <a:gd name="T4" fmla="*/ 366 w 946"/>
                    <a:gd name="T5" fmla="*/ 13 h 270"/>
                    <a:gd name="T6" fmla="*/ 303 w 946"/>
                    <a:gd name="T7" fmla="*/ 28 h 270"/>
                    <a:gd name="T8" fmla="*/ 241 w 946"/>
                    <a:gd name="T9" fmla="*/ 50 h 270"/>
                    <a:gd name="T10" fmla="*/ 180 w 946"/>
                    <a:gd name="T11" fmla="*/ 77 h 270"/>
                    <a:gd name="T12" fmla="*/ 121 w 946"/>
                    <a:gd name="T13" fmla="*/ 112 h 270"/>
                    <a:gd name="T14" fmla="*/ 65 w 946"/>
                    <a:gd name="T15" fmla="*/ 152 h 270"/>
                    <a:gd name="T16" fmla="*/ 12 w 946"/>
                    <a:gd name="T17" fmla="*/ 198 h 270"/>
                    <a:gd name="T18" fmla="*/ 6 w 946"/>
                    <a:gd name="T19" fmla="*/ 204 h 270"/>
                    <a:gd name="T20" fmla="*/ 1 w 946"/>
                    <a:gd name="T21" fmla="*/ 219 h 270"/>
                    <a:gd name="T22" fmla="*/ 0 w 946"/>
                    <a:gd name="T23" fmla="*/ 235 h 270"/>
                    <a:gd name="T24" fmla="*/ 5 w 946"/>
                    <a:gd name="T25" fmla="*/ 250 h 270"/>
                    <a:gd name="T26" fmla="*/ 11 w 946"/>
                    <a:gd name="T27" fmla="*/ 257 h 270"/>
                    <a:gd name="T28" fmla="*/ 25 w 946"/>
                    <a:gd name="T29" fmla="*/ 266 h 270"/>
                    <a:gd name="T30" fmla="*/ 41 w 946"/>
                    <a:gd name="T31" fmla="*/ 270 h 270"/>
                    <a:gd name="T32" fmla="*/ 49 w 946"/>
                    <a:gd name="T33" fmla="*/ 269 h 270"/>
                    <a:gd name="T34" fmla="*/ 64 w 946"/>
                    <a:gd name="T35" fmla="*/ 263 h 270"/>
                    <a:gd name="T36" fmla="*/ 70 w 946"/>
                    <a:gd name="T37" fmla="*/ 258 h 270"/>
                    <a:gd name="T38" fmla="*/ 117 w 946"/>
                    <a:gd name="T39" fmla="*/ 217 h 270"/>
                    <a:gd name="T40" fmla="*/ 167 w 946"/>
                    <a:gd name="T41" fmla="*/ 182 h 270"/>
                    <a:gd name="T42" fmla="*/ 218 w 946"/>
                    <a:gd name="T43" fmla="*/ 152 h 270"/>
                    <a:gd name="T44" fmla="*/ 272 w 946"/>
                    <a:gd name="T45" fmla="*/ 127 h 270"/>
                    <a:gd name="T46" fmla="*/ 326 w 946"/>
                    <a:gd name="T47" fmla="*/ 108 h 270"/>
                    <a:gd name="T48" fmla="*/ 381 w 946"/>
                    <a:gd name="T49" fmla="*/ 95 h 270"/>
                    <a:gd name="T50" fmla="*/ 438 w 946"/>
                    <a:gd name="T51" fmla="*/ 86 h 270"/>
                    <a:gd name="T52" fmla="*/ 495 w 946"/>
                    <a:gd name="T53" fmla="*/ 83 h 270"/>
                    <a:gd name="T54" fmla="*/ 521 w 946"/>
                    <a:gd name="T55" fmla="*/ 84 h 270"/>
                    <a:gd name="T56" fmla="*/ 573 w 946"/>
                    <a:gd name="T57" fmla="*/ 89 h 270"/>
                    <a:gd name="T58" fmla="*/ 625 w 946"/>
                    <a:gd name="T59" fmla="*/ 99 h 270"/>
                    <a:gd name="T60" fmla="*/ 675 w 946"/>
                    <a:gd name="T61" fmla="*/ 114 h 270"/>
                    <a:gd name="T62" fmla="*/ 723 w 946"/>
                    <a:gd name="T63" fmla="*/ 134 h 270"/>
                    <a:gd name="T64" fmla="*/ 769 w 946"/>
                    <a:gd name="T65" fmla="*/ 158 h 270"/>
                    <a:gd name="T66" fmla="*/ 813 w 946"/>
                    <a:gd name="T67" fmla="*/ 188 h 270"/>
                    <a:gd name="T68" fmla="*/ 855 w 946"/>
                    <a:gd name="T69" fmla="*/ 223 h 270"/>
                    <a:gd name="T70" fmla="*/ 874 w 946"/>
                    <a:gd name="T71" fmla="*/ 241 h 270"/>
                    <a:gd name="T72" fmla="*/ 888 w 946"/>
                    <a:gd name="T73" fmla="*/ 250 h 270"/>
                    <a:gd name="T74" fmla="*/ 903 w 946"/>
                    <a:gd name="T75" fmla="*/ 254 h 270"/>
                    <a:gd name="T76" fmla="*/ 919 w 946"/>
                    <a:gd name="T77" fmla="*/ 251 h 270"/>
                    <a:gd name="T78" fmla="*/ 933 w 946"/>
                    <a:gd name="T79" fmla="*/ 242 h 270"/>
                    <a:gd name="T80" fmla="*/ 939 w 946"/>
                    <a:gd name="T81" fmla="*/ 236 h 270"/>
                    <a:gd name="T82" fmla="*/ 945 w 946"/>
                    <a:gd name="T83" fmla="*/ 221 h 270"/>
                    <a:gd name="T84" fmla="*/ 946 w 946"/>
                    <a:gd name="T85" fmla="*/ 205 h 270"/>
                    <a:gd name="T86" fmla="*/ 939 w 946"/>
                    <a:gd name="T87" fmla="*/ 190 h 270"/>
                    <a:gd name="T88" fmla="*/ 934 w 946"/>
                    <a:gd name="T89" fmla="*/ 183 h 270"/>
                    <a:gd name="T90" fmla="*/ 888 w 946"/>
                    <a:gd name="T91" fmla="*/ 141 h 270"/>
                    <a:gd name="T92" fmla="*/ 838 w 946"/>
                    <a:gd name="T93" fmla="*/ 103 h 270"/>
                    <a:gd name="T94" fmla="*/ 787 w 946"/>
                    <a:gd name="T95" fmla="*/ 71 h 270"/>
                    <a:gd name="T96" fmla="*/ 731 w 946"/>
                    <a:gd name="T97" fmla="*/ 46 h 270"/>
                    <a:gd name="T98" fmla="*/ 673 w 946"/>
                    <a:gd name="T99" fmla="*/ 25 h 270"/>
                    <a:gd name="T100" fmla="*/ 615 w 946"/>
                    <a:gd name="T101" fmla="*/ 11 h 270"/>
                    <a:gd name="T102" fmla="*/ 555 w 946"/>
                    <a:gd name="T103" fmla="*/ 3 h 270"/>
                    <a:gd name="T104" fmla="*/ 495 w 946"/>
                    <a:gd name="T10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6" h="270">
                      <a:moveTo>
                        <a:pt x="495" y="0"/>
                      </a:moveTo>
                      <a:lnTo>
                        <a:pt x="495" y="0"/>
                      </a:lnTo>
                      <a:lnTo>
                        <a:pt x="462" y="1"/>
                      </a:lnTo>
                      <a:lnTo>
                        <a:pt x="430" y="3"/>
                      </a:lnTo>
                      <a:lnTo>
                        <a:pt x="398" y="7"/>
                      </a:lnTo>
                      <a:lnTo>
                        <a:pt x="366" y="13"/>
                      </a:lnTo>
                      <a:lnTo>
                        <a:pt x="334" y="20"/>
                      </a:lnTo>
                      <a:lnTo>
                        <a:pt x="303" y="28"/>
                      </a:lnTo>
                      <a:lnTo>
                        <a:pt x="272" y="38"/>
                      </a:lnTo>
                      <a:lnTo>
                        <a:pt x="241" y="50"/>
                      </a:lnTo>
                      <a:lnTo>
                        <a:pt x="210" y="63"/>
                      </a:lnTo>
                      <a:lnTo>
                        <a:pt x="180" y="77"/>
                      </a:lnTo>
                      <a:lnTo>
                        <a:pt x="151" y="95"/>
                      </a:lnTo>
                      <a:lnTo>
                        <a:pt x="121" y="112"/>
                      </a:lnTo>
                      <a:lnTo>
                        <a:pt x="93" y="131"/>
                      </a:lnTo>
                      <a:lnTo>
                        <a:pt x="65" y="152"/>
                      </a:lnTo>
                      <a:lnTo>
                        <a:pt x="39" y="174"/>
                      </a:lnTo>
                      <a:lnTo>
                        <a:pt x="12" y="198"/>
                      </a:lnTo>
                      <a:lnTo>
                        <a:pt x="12" y="198"/>
                      </a:lnTo>
                      <a:lnTo>
                        <a:pt x="6" y="204"/>
                      </a:lnTo>
                      <a:lnTo>
                        <a:pt x="3" y="212"/>
                      </a:lnTo>
                      <a:lnTo>
                        <a:pt x="1" y="219"/>
                      </a:lnTo>
                      <a:lnTo>
                        <a:pt x="0" y="227"/>
                      </a:lnTo>
                      <a:lnTo>
                        <a:pt x="0" y="235"/>
                      </a:lnTo>
                      <a:lnTo>
                        <a:pt x="2" y="243"/>
                      </a:lnTo>
                      <a:lnTo>
                        <a:pt x="5" y="250"/>
                      </a:lnTo>
                      <a:lnTo>
                        <a:pt x="11" y="257"/>
                      </a:lnTo>
                      <a:lnTo>
                        <a:pt x="11" y="257"/>
                      </a:lnTo>
                      <a:lnTo>
                        <a:pt x="18" y="263"/>
                      </a:lnTo>
                      <a:lnTo>
                        <a:pt x="25" y="266"/>
                      </a:lnTo>
                      <a:lnTo>
                        <a:pt x="33" y="269"/>
                      </a:lnTo>
                      <a:lnTo>
                        <a:pt x="41" y="270"/>
                      </a:lnTo>
                      <a:lnTo>
                        <a:pt x="41" y="270"/>
                      </a:lnTo>
                      <a:lnTo>
                        <a:pt x="49" y="269"/>
                      </a:lnTo>
                      <a:lnTo>
                        <a:pt x="56" y="266"/>
                      </a:lnTo>
                      <a:lnTo>
                        <a:pt x="64" y="263"/>
                      </a:lnTo>
                      <a:lnTo>
                        <a:pt x="70" y="258"/>
                      </a:lnTo>
                      <a:lnTo>
                        <a:pt x="70" y="258"/>
                      </a:lnTo>
                      <a:lnTo>
                        <a:pt x="93" y="238"/>
                      </a:lnTo>
                      <a:lnTo>
                        <a:pt x="117" y="217"/>
                      </a:lnTo>
                      <a:lnTo>
                        <a:pt x="141" y="198"/>
                      </a:lnTo>
                      <a:lnTo>
                        <a:pt x="167" y="182"/>
                      </a:lnTo>
                      <a:lnTo>
                        <a:pt x="192" y="166"/>
                      </a:lnTo>
                      <a:lnTo>
                        <a:pt x="218" y="152"/>
                      </a:lnTo>
                      <a:lnTo>
                        <a:pt x="244" y="138"/>
                      </a:lnTo>
                      <a:lnTo>
                        <a:pt x="272" y="127"/>
                      </a:lnTo>
                      <a:lnTo>
                        <a:pt x="298" y="116"/>
                      </a:lnTo>
                      <a:lnTo>
                        <a:pt x="326" y="108"/>
                      </a:lnTo>
                      <a:lnTo>
                        <a:pt x="354" y="100"/>
                      </a:lnTo>
                      <a:lnTo>
                        <a:pt x="381" y="95"/>
                      </a:lnTo>
                      <a:lnTo>
                        <a:pt x="410" y="90"/>
                      </a:lnTo>
                      <a:lnTo>
                        <a:pt x="438" y="86"/>
                      </a:lnTo>
                      <a:lnTo>
                        <a:pt x="466" y="84"/>
                      </a:lnTo>
                      <a:lnTo>
                        <a:pt x="495" y="83"/>
                      </a:lnTo>
                      <a:lnTo>
                        <a:pt x="495" y="83"/>
                      </a:lnTo>
                      <a:lnTo>
                        <a:pt x="521" y="84"/>
                      </a:lnTo>
                      <a:lnTo>
                        <a:pt x="546" y="86"/>
                      </a:lnTo>
                      <a:lnTo>
                        <a:pt x="573" y="89"/>
                      </a:lnTo>
                      <a:lnTo>
                        <a:pt x="600" y="93"/>
                      </a:lnTo>
                      <a:lnTo>
                        <a:pt x="625" y="99"/>
                      </a:lnTo>
                      <a:lnTo>
                        <a:pt x="650" y="106"/>
                      </a:lnTo>
                      <a:lnTo>
                        <a:pt x="675" y="114"/>
                      </a:lnTo>
                      <a:lnTo>
                        <a:pt x="699" y="123"/>
                      </a:lnTo>
                      <a:lnTo>
                        <a:pt x="723" y="134"/>
                      </a:lnTo>
                      <a:lnTo>
                        <a:pt x="746" y="145"/>
                      </a:lnTo>
                      <a:lnTo>
                        <a:pt x="769" y="158"/>
                      </a:lnTo>
                      <a:lnTo>
                        <a:pt x="792" y="172"/>
                      </a:lnTo>
                      <a:lnTo>
                        <a:pt x="813" y="188"/>
                      </a:lnTo>
                      <a:lnTo>
                        <a:pt x="835" y="204"/>
                      </a:lnTo>
                      <a:lnTo>
                        <a:pt x="855" y="223"/>
                      </a:lnTo>
                      <a:lnTo>
                        <a:pt x="874" y="241"/>
                      </a:lnTo>
                      <a:lnTo>
                        <a:pt x="874" y="241"/>
                      </a:lnTo>
                      <a:lnTo>
                        <a:pt x="880" y="247"/>
                      </a:lnTo>
                      <a:lnTo>
                        <a:pt x="888" y="250"/>
                      </a:lnTo>
                      <a:lnTo>
                        <a:pt x="895" y="254"/>
                      </a:lnTo>
                      <a:lnTo>
                        <a:pt x="903" y="254"/>
                      </a:lnTo>
                      <a:lnTo>
                        <a:pt x="911" y="254"/>
                      </a:lnTo>
                      <a:lnTo>
                        <a:pt x="919" y="251"/>
                      </a:lnTo>
                      <a:lnTo>
                        <a:pt x="926" y="248"/>
                      </a:lnTo>
                      <a:lnTo>
                        <a:pt x="933" y="242"/>
                      </a:lnTo>
                      <a:lnTo>
                        <a:pt x="933" y="242"/>
                      </a:lnTo>
                      <a:lnTo>
                        <a:pt x="939" y="236"/>
                      </a:lnTo>
                      <a:lnTo>
                        <a:pt x="942" y="230"/>
                      </a:lnTo>
                      <a:lnTo>
                        <a:pt x="945" y="221"/>
                      </a:lnTo>
                      <a:lnTo>
                        <a:pt x="946" y="213"/>
                      </a:lnTo>
                      <a:lnTo>
                        <a:pt x="946" y="205"/>
                      </a:lnTo>
                      <a:lnTo>
                        <a:pt x="943" y="197"/>
                      </a:lnTo>
                      <a:lnTo>
                        <a:pt x="939" y="190"/>
                      </a:lnTo>
                      <a:lnTo>
                        <a:pt x="934" y="183"/>
                      </a:lnTo>
                      <a:lnTo>
                        <a:pt x="934" y="183"/>
                      </a:lnTo>
                      <a:lnTo>
                        <a:pt x="911" y="161"/>
                      </a:lnTo>
                      <a:lnTo>
                        <a:pt x="888" y="141"/>
                      </a:lnTo>
                      <a:lnTo>
                        <a:pt x="864" y="121"/>
                      </a:lnTo>
                      <a:lnTo>
                        <a:pt x="838" y="103"/>
                      </a:lnTo>
                      <a:lnTo>
                        <a:pt x="813" y="86"/>
                      </a:lnTo>
                      <a:lnTo>
                        <a:pt x="787" y="71"/>
                      </a:lnTo>
                      <a:lnTo>
                        <a:pt x="759" y="58"/>
                      </a:lnTo>
                      <a:lnTo>
                        <a:pt x="731" y="46"/>
                      </a:lnTo>
                      <a:lnTo>
                        <a:pt x="702" y="35"/>
                      </a:lnTo>
                      <a:lnTo>
                        <a:pt x="673" y="25"/>
                      </a:lnTo>
                      <a:lnTo>
                        <a:pt x="645" y="18"/>
                      </a:lnTo>
                      <a:lnTo>
                        <a:pt x="615" y="11"/>
                      </a:lnTo>
                      <a:lnTo>
                        <a:pt x="585" y="7"/>
                      </a:lnTo>
                      <a:lnTo>
                        <a:pt x="555" y="3"/>
                      </a:lnTo>
                      <a:lnTo>
                        <a:pt x="525" y="1"/>
                      </a:lnTo>
                      <a:lnTo>
                        <a:pt x="495" y="0"/>
                      </a:lnTo>
                      <a:lnTo>
                        <a:pt x="495" y="0"/>
                      </a:lnTo>
                      <a:close/>
                    </a:path>
                  </a:pathLst>
                </a:custGeom>
                <a:solidFill>
                  <a:srgbClr val="005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76767"/>
                    </a:solidFill>
                    <a:effectLst/>
                    <a:uLnTx/>
                    <a:uFillTx/>
                    <a:latin typeface="Arial"/>
                    <a:ea typeface="ＭＳ Ｐゴシック" charset="0"/>
                  </a:endParaRPr>
                </a:p>
              </p:txBody>
            </p:sp>
          </p:grpSp>
        </p:grpSp>
        <p:grpSp>
          <p:nvGrpSpPr>
            <p:cNvPr id="1293" name="Group 1292">
              <a:extLst>
                <a:ext uri="{FF2B5EF4-FFF2-40B4-BE49-F238E27FC236}">
                  <a16:creationId xmlns:a16="http://schemas.microsoft.com/office/drawing/2014/main" id="{A859374F-9D88-49AB-B8BB-FBA4871ED304}"/>
                </a:ext>
              </a:extLst>
            </p:cNvPr>
            <p:cNvGrpSpPr/>
            <p:nvPr/>
          </p:nvGrpSpPr>
          <p:grpSpPr>
            <a:xfrm>
              <a:off x="4285671" y="2706470"/>
              <a:ext cx="214666" cy="214912"/>
              <a:chOff x="4814888" y="2215702"/>
              <a:chExt cx="548006" cy="548640"/>
            </a:xfrm>
          </p:grpSpPr>
          <p:sp>
            <p:nvSpPr>
              <p:cNvPr id="1342" name="Freeform 5">
                <a:extLst>
                  <a:ext uri="{FF2B5EF4-FFF2-40B4-BE49-F238E27FC236}">
                    <a16:creationId xmlns:a16="http://schemas.microsoft.com/office/drawing/2014/main" id="{AD632F87-64DA-4048-BEB0-99274239D954}"/>
                  </a:ext>
                </a:extLst>
              </p:cNvPr>
              <p:cNvSpPr>
                <a:spLocks/>
              </p:cNvSpPr>
              <p:nvPr/>
            </p:nvSpPr>
            <p:spPr bwMode="auto">
              <a:xfrm>
                <a:off x="4814888" y="2215702"/>
                <a:ext cx="548006" cy="548640"/>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E9E9E9"/>
              </a:solidFill>
              <a:ln w="12700">
                <a:no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43" name="Freeform 6">
                <a:extLst>
                  <a:ext uri="{FF2B5EF4-FFF2-40B4-BE49-F238E27FC236}">
                    <a16:creationId xmlns:a16="http://schemas.microsoft.com/office/drawing/2014/main" id="{FA7FDA81-BB73-435C-BB1F-FA60917BE192}"/>
                  </a:ext>
                </a:extLst>
              </p:cNvPr>
              <p:cNvSpPr>
                <a:spLocks/>
              </p:cNvSpPr>
              <p:nvPr/>
            </p:nvSpPr>
            <p:spPr bwMode="auto">
              <a:xfrm>
                <a:off x="4956171" y="2472897"/>
                <a:ext cx="124316" cy="58352"/>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44" name="Freeform 7">
                <a:extLst>
                  <a:ext uri="{FF2B5EF4-FFF2-40B4-BE49-F238E27FC236}">
                    <a16:creationId xmlns:a16="http://schemas.microsoft.com/office/drawing/2014/main" id="{00FEEB97-5A81-4D5C-9794-0AF22FD72190}"/>
                  </a:ext>
                </a:extLst>
              </p:cNvPr>
              <p:cNvSpPr>
                <a:spLocks/>
              </p:cNvSpPr>
              <p:nvPr/>
            </p:nvSpPr>
            <p:spPr bwMode="auto">
              <a:xfrm>
                <a:off x="4956171" y="2472897"/>
                <a:ext cx="124316" cy="58352"/>
              </a:xfrm>
              <a:custGeom>
                <a:avLst/>
                <a:gdLst>
                  <a:gd name="T0" fmla="*/ 0 w 652"/>
                  <a:gd name="T1" fmla="*/ 153 h 306"/>
                  <a:gd name="T2" fmla="*/ 0 w 652"/>
                  <a:gd name="T3" fmla="*/ 153 h 306"/>
                  <a:gd name="T4" fmla="*/ 151 w 652"/>
                  <a:gd name="T5" fmla="*/ 0 h 306"/>
                  <a:gd name="T6" fmla="*/ 500 w 652"/>
                  <a:gd name="T7" fmla="*/ 0 h 306"/>
                  <a:gd name="T8" fmla="*/ 652 w 652"/>
                  <a:gd name="T9" fmla="*/ 153 h 306"/>
                  <a:gd name="T10" fmla="*/ 652 w 652"/>
                  <a:gd name="T11" fmla="*/ 153 h 306"/>
                  <a:gd name="T12" fmla="*/ 500 w 652"/>
                  <a:gd name="T13" fmla="*/ 306 h 306"/>
                  <a:gd name="T14" fmla="*/ 151 w 652"/>
                  <a:gd name="T15" fmla="*/ 306 h 306"/>
                  <a:gd name="T16" fmla="*/ 0 w 652"/>
                  <a:gd name="T17" fmla="*/ 153 h 306"/>
                  <a:gd name="T18" fmla="*/ 0 w 652"/>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306">
                    <a:moveTo>
                      <a:pt x="0" y="153"/>
                    </a:moveTo>
                    <a:lnTo>
                      <a:pt x="0" y="153"/>
                    </a:lnTo>
                    <a:cubicBezTo>
                      <a:pt x="0" y="69"/>
                      <a:pt x="68" y="0"/>
                      <a:pt x="151" y="0"/>
                    </a:cubicBezTo>
                    <a:lnTo>
                      <a:pt x="500" y="0"/>
                    </a:lnTo>
                    <a:cubicBezTo>
                      <a:pt x="584" y="0"/>
                      <a:pt x="652" y="69"/>
                      <a:pt x="652" y="153"/>
                    </a:cubicBezTo>
                    <a:lnTo>
                      <a:pt x="652" y="153"/>
                    </a:lnTo>
                    <a:cubicBezTo>
                      <a:pt x="652" y="237"/>
                      <a:pt x="584" y="306"/>
                      <a:pt x="500" y="306"/>
                    </a:cubicBezTo>
                    <a:lnTo>
                      <a:pt x="151" y="306"/>
                    </a:lnTo>
                    <a:cubicBezTo>
                      <a:pt x="68" y="306"/>
                      <a:pt x="0" y="237"/>
                      <a:pt x="0" y="153"/>
                    </a:cubicBezTo>
                    <a:lnTo>
                      <a:pt x="0" y="153"/>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45" name="Freeform 8">
                <a:extLst>
                  <a:ext uri="{FF2B5EF4-FFF2-40B4-BE49-F238E27FC236}">
                    <a16:creationId xmlns:a16="http://schemas.microsoft.com/office/drawing/2014/main" id="{93F0A190-CA0F-430D-8FF4-48E9CC39EE56}"/>
                  </a:ext>
                </a:extLst>
              </p:cNvPr>
              <p:cNvSpPr>
                <a:spLocks/>
              </p:cNvSpPr>
              <p:nvPr/>
            </p:nvSpPr>
            <p:spPr bwMode="auto">
              <a:xfrm>
                <a:off x="4889890" y="2495413"/>
                <a:ext cx="256878" cy="138904"/>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70"/>
                      <a:pt x="69" y="0"/>
                      <a:pt x="154" y="0"/>
                    </a:cubicBezTo>
                    <a:lnTo>
                      <a:pt x="1195" y="0"/>
                    </a:lnTo>
                    <a:cubicBezTo>
                      <a:pt x="1281" y="0"/>
                      <a:pt x="1350" y="70"/>
                      <a:pt x="1350" y="156"/>
                    </a:cubicBezTo>
                    <a:lnTo>
                      <a:pt x="1350" y="572"/>
                    </a:lnTo>
                    <a:cubicBezTo>
                      <a:pt x="1350" y="658"/>
                      <a:pt x="1281" y="728"/>
                      <a:pt x="1195" y="728"/>
                    </a:cubicBezTo>
                    <a:lnTo>
                      <a:pt x="154" y="728"/>
                    </a:lnTo>
                    <a:cubicBezTo>
                      <a:pt x="69" y="728"/>
                      <a:pt x="0" y="658"/>
                      <a:pt x="0" y="572"/>
                    </a:cubicBezTo>
                    <a:lnTo>
                      <a:pt x="0" y="156"/>
                    </a:lnTo>
                    <a:close/>
                  </a:path>
                </a:pathLst>
              </a:custGeom>
              <a:solidFill>
                <a:srgbClr val="6EBE4A"/>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46" name="Freeform 9">
                <a:extLst>
                  <a:ext uri="{FF2B5EF4-FFF2-40B4-BE49-F238E27FC236}">
                    <a16:creationId xmlns:a16="http://schemas.microsoft.com/office/drawing/2014/main" id="{D9C446D4-6E1C-44EE-B16D-9A72613DACA1}"/>
                  </a:ext>
                </a:extLst>
              </p:cNvPr>
              <p:cNvSpPr>
                <a:spLocks/>
              </p:cNvSpPr>
              <p:nvPr/>
            </p:nvSpPr>
            <p:spPr bwMode="auto">
              <a:xfrm>
                <a:off x="4889890" y="2495413"/>
                <a:ext cx="256878" cy="138904"/>
              </a:xfrm>
              <a:custGeom>
                <a:avLst/>
                <a:gdLst>
                  <a:gd name="T0" fmla="*/ 0 w 1350"/>
                  <a:gd name="T1" fmla="*/ 156 h 728"/>
                  <a:gd name="T2" fmla="*/ 0 w 1350"/>
                  <a:gd name="T3" fmla="*/ 156 h 728"/>
                  <a:gd name="T4" fmla="*/ 154 w 1350"/>
                  <a:gd name="T5" fmla="*/ 0 h 728"/>
                  <a:gd name="T6" fmla="*/ 1195 w 1350"/>
                  <a:gd name="T7" fmla="*/ 0 h 728"/>
                  <a:gd name="T8" fmla="*/ 1350 w 1350"/>
                  <a:gd name="T9" fmla="*/ 156 h 728"/>
                  <a:gd name="T10" fmla="*/ 1350 w 1350"/>
                  <a:gd name="T11" fmla="*/ 572 h 728"/>
                  <a:gd name="T12" fmla="*/ 1195 w 1350"/>
                  <a:gd name="T13" fmla="*/ 728 h 728"/>
                  <a:gd name="T14" fmla="*/ 154 w 1350"/>
                  <a:gd name="T15" fmla="*/ 728 h 728"/>
                  <a:gd name="T16" fmla="*/ 0 w 1350"/>
                  <a:gd name="T17" fmla="*/ 572 h 728"/>
                  <a:gd name="T18" fmla="*/ 0 w 1350"/>
                  <a:gd name="T19" fmla="*/ 15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 h="728">
                    <a:moveTo>
                      <a:pt x="0" y="156"/>
                    </a:moveTo>
                    <a:lnTo>
                      <a:pt x="0" y="156"/>
                    </a:lnTo>
                    <a:cubicBezTo>
                      <a:pt x="0" y="69"/>
                      <a:pt x="69" y="0"/>
                      <a:pt x="154" y="0"/>
                    </a:cubicBezTo>
                    <a:lnTo>
                      <a:pt x="1195" y="0"/>
                    </a:lnTo>
                    <a:cubicBezTo>
                      <a:pt x="1281" y="0"/>
                      <a:pt x="1350" y="69"/>
                      <a:pt x="1350" y="156"/>
                    </a:cubicBezTo>
                    <a:lnTo>
                      <a:pt x="1350" y="572"/>
                    </a:lnTo>
                    <a:cubicBezTo>
                      <a:pt x="1350" y="658"/>
                      <a:pt x="1281" y="728"/>
                      <a:pt x="1195" y="728"/>
                    </a:cubicBezTo>
                    <a:lnTo>
                      <a:pt x="154" y="728"/>
                    </a:lnTo>
                    <a:cubicBezTo>
                      <a:pt x="69" y="728"/>
                      <a:pt x="0" y="658"/>
                      <a:pt x="0" y="572"/>
                    </a:cubicBezTo>
                    <a:lnTo>
                      <a:pt x="0" y="156"/>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47" name="Freeform 13">
                <a:extLst>
                  <a:ext uri="{FF2B5EF4-FFF2-40B4-BE49-F238E27FC236}">
                    <a16:creationId xmlns:a16="http://schemas.microsoft.com/office/drawing/2014/main" id="{F06C8B51-0E68-4668-A37B-934626EEE7D7}"/>
                  </a:ext>
                </a:extLst>
              </p:cNvPr>
              <p:cNvSpPr>
                <a:spLocks/>
              </p:cNvSpPr>
              <p:nvPr/>
            </p:nvSpPr>
            <p:spPr bwMode="auto">
              <a:xfrm>
                <a:off x="4938729" y="2294034"/>
                <a:ext cx="159518" cy="161104"/>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48" name="Freeform 14">
                <a:extLst>
                  <a:ext uri="{FF2B5EF4-FFF2-40B4-BE49-F238E27FC236}">
                    <a16:creationId xmlns:a16="http://schemas.microsoft.com/office/drawing/2014/main" id="{8F6AFC31-B82C-4DF2-924C-1D7ABDCFA34D}"/>
                  </a:ext>
                </a:extLst>
              </p:cNvPr>
              <p:cNvSpPr>
                <a:spLocks/>
              </p:cNvSpPr>
              <p:nvPr/>
            </p:nvSpPr>
            <p:spPr bwMode="auto">
              <a:xfrm>
                <a:off x="4938729" y="2294034"/>
                <a:ext cx="159518" cy="161104"/>
              </a:xfrm>
              <a:custGeom>
                <a:avLst/>
                <a:gdLst>
                  <a:gd name="T0" fmla="*/ 0 w 838"/>
                  <a:gd name="T1" fmla="*/ 423 h 845"/>
                  <a:gd name="T2" fmla="*/ 0 w 838"/>
                  <a:gd name="T3" fmla="*/ 423 h 845"/>
                  <a:gd name="T4" fmla="*/ 419 w 838"/>
                  <a:gd name="T5" fmla="*/ 0 h 845"/>
                  <a:gd name="T6" fmla="*/ 838 w 838"/>
                  <a:gd name="T7" fmla="*/ 423 h 845"/>
                  <a:gd name="T8" fmla="*/ 419 w 838"/>
                  <a:gd name="T9" fmla="*/ 845 h 845"/>
                  <a:gd name="T10" fmla="*/ 0 w 838"/>
                  <a:gd name="T11" fmla="*/ 423 h 845"/>
                  <a:gd name="T12" fmla="*/ 0 w 838"/>
                  <a:gd name="T13" fmla="*/ 423 h 845"/>
                </a:gdLst>
                <a:ahLst/>
                <a:cxnLst>
                  <a:cxn ang="0">
                    <a:pos x="T0" y="T1"/>
                  </a:cxn>
                  <a:cxn ang="0">
                    <a:pos x="T2" y="T3"/>
                  </a:cxn>
                  <a:cxn ang="0">
                    <a:pos x="T4" y="T5"/>
                  </a:cxn>
                  <a:cxn ang="0">
                    <a:pos x="T6" y="T7"/>
                  </a:cxn>
                  <a:cxn ang="0">
                    <a:pos x="T8" y="T9"/>
                  </a:cxn>
                  <a:cxn ang="0">
                    <a:pos x="T10" y="T11"/>
                  </a:cxn>
                  <a:cxn ang="0">
                    <a:pos x="T12" y="T13"/>
                  </a:cxn>
                </a:cxnLst>
                <a:rect l="0" t="0" r="r" b="b"/>
                <a:pathLst>
                  <a:path w="838" h="845">
                    <a:moveTo>
                      <a:pt x="0" y="423"/>
                    </a:moveTo>
                    <a:lnTo>
                      <a:pt x="0" y="423"/>
                    </a:lnTo>
                    <a:cubicBezTo>
                      <a:pt x="0" y="189"/>
                      <a:pt x="187" y="0"/>
                      <a:pt x="419" y="0"/>
                    </a:cubicBezTo>
                    <a:cubicBezTo>
                      <a:pt x="650" y="0"/>
                      <a:pt x="838" y="189"/>
                      <a:pt x="838" y="423"/>
                    </a:cubicBezTo>
                    <a:cubicBezTo>
                      <a:pt x="838" y="656"/>
                      <a:pt x="650" y="845"/>
                      <a:pt x="419" y="845"/>
                    </a:cubicBezTo>
                    <a:cubicBezTo>
                      <a:pt x="187" y="845"/>
                      <a:pt x="0" y="656"/>
                      <a:pt x="0" y="423"/>
                    </a:cubicBezTo>
                    <a:lnTo>
                      <a:pt x="0" y="423"/>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49" name="Freeform 15">
                <a:extLst>
                  <a:ext uri="{FF2B5EF4-FFF2-40B4-BE49-F238E27FC236}">
                    <a16:creationId xmlns:a16="http://schemas.microsoft.com/office/drawing/2014/main" id="{D0496666-B557-4BC5-9091-E2C91318B0E9}"/>
                  </a:ext>
                </a:extLst>
              </p:cNvPr>
              <p:cNvSpPr>
                <a:spLocks/>
              </p:cNvSpPr>
              <p:nvPr/>
            </p:nvSpPr>
            <p:spPr bwMode="auto">
              <a:xfrm>
                <a:off x="4956171" y="2334310"/>
                <a:ext cx="124316" cy="125267"/>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50" name="Freeform 16">
                <a:extLst>
                  <a:ext uri="{FF2B5EF4-FFF2-40B4-BE49-F238E27FC236}">
                    <a16:creationId xmlns:a16="http://schemas.microsoft.com/office/drawing/2014/main" id="{4F4086FC-8E17-4394-AFAD-437894F61E80}"/>
                  </a:ext>
                </a:extLst>
              </p:cNvPr>
              <p:cNvSpPr>
                <a:spLocks/>
              </p:cNvSpPr>
              <p:nvPr/>
            </p:nvSpPr>
            <p:spPr bwMode="auto">
              <a:xfrm>
                <a:off x="4956171" y="2334310"/>
                <a:ext cx="124316" cy="125267"/>
              </a:xfrm>
              <a:custGeom>
                <a:avLst/>
                <a:gdLst>
                  <a:gd name="T0" fmla="*/ 0 w 652"/>
                  <a:gd name="T1" fmla="*/ 329 h 658"/>
                  <a:gd name="T2" fmla="*/ 0 w 652"/>
                  <a:gd name="T3" fmla="*/ 329 h 658"/>
                  <a:gd name="T4" fmla="*/ 326 w 652"/>
                  <a:gd name="T5" fmla="*/ 0 h 658"/>
                  <a:gd name="T6" fmla="*/ 652 w 652"/>
                  <a:gd name="T7" fmla="*/ 329 h 658"/>
                  <a:gd name="T8" fmla="*/ 326 w 652"/>
                  <a:gd name="T9" fmla="*/ 658 h 658"/>
                  <a:gd name="T10" fmla="*/ 0 w 652"/>
                  <a:gd name="T11" fmla="*/ 329 h 658"/>
                  <a:gd name="T12" fmla="*/ 0 w 652"/>
                  <a:gd name="T13" fmla="*/ 329 h 658"/>
                </a:gdLst>
                <a:ahLst/>
                <a:cxnLst>
                  <a:cxn ang="0">
                    <a:pos x="T0" y="T1"/>
                  </a:cxn>
                  <a:cxn ang="0">
                    <a:pos x="T2" y="T3"/>
                  </a:cxn>
                  <a:cxn ang="0">
                    <a:pos x="T4" y="T5"/>
                  </a:cxn>
                  <a:cxn ang="0">
                    <a:pos x="T6" y="T7"/>
                  </a:cxn>
                  <a:cxn ang="0">
                    <a:pos x="T8" y="T9"/>
                  </a:cxn>
                  <a:cxn ang="0">
                    <a:pos x="T10" y="T11"/>
                  </a:cxn>
                  <a:cxn ang="0">
                    <a:pos x="T12" y="T13"/>
                  </a:cxn>
                </a:cxnLst>
                <a:rect l="0" t="0" r="r" b="b"/>
                <a:pathLst>
                  <a:path w="652" h="658">
                    <a:moveTo>
                      <a:pt x="0" y="329"/>
                    </a:moveTo>
                    <a:lnTo>
                      <a:pt x="0" y="329"/>
                    </a:lnTo>
                    <a:cubicBezTo>
                      <a:pt x="0" y="147"/>
                      <a:pt x="146" y="0"/>
                      <a:pt x="326" y="0"/>
                    </a:cubicBezTo>
                    <a:cubicBezTo>
                      <a:pt x="506" y="0"/>
                      <a:pt x="652" y="147"/>
                      <a:pt x="652" y="329"/>
                    </a:cubicBezTo>
                    <a:cubicBezTo>
                      <a:pt x="652" y="511"/>
                      <a:pt x="506" y="658"/>
                      <a:pt x="326" y="658"/>
                    </a:cubicBezTo>
                    <a:cubicBezTo>
                      <a:pt x="146" y="658"/>
                      <a:pt x="0" y="511"/>
                      <a:pt x="0" y="329"/>
                    </a:cubicBezTo>
                    <a:lnTo>
                      <a:pt x="0" y="329"/>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51" name="Freeform 17">
                <a:extLst>
                  <a:ext uri="{FF2B5EF4-FFF2-40B4-BE49-F238E27FC236}">
                    <a16:creationId xmlns:a16="http://schemas.microsoft.com/office/drawing/2014/main" id="{91F15C83-E7A2-40CB-9FF6-866EB6F6ED76}"/>
                  </a:ext>
                </a:extLst>
              </p:cNvPr>
              <p:cNvSpPr>
                <a:spLocks/>
              </p:cNvSpPr>
              <p:nvPr/>
            </p:nvSpPr>
            <p:spPr bwMode="auto">
              <a:xfrm>
                <a:off x="4951097" y="2319722"/>
                <a:ext cx="89432" cy="93554"/>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solidFill>
                <a:srgbClr val="E3241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52" name="Freeform 18">
                <a:extLst>
                  <a:ext uri="{FF2B5EF4-FFF2-40B4-BE49-F238E27FC236}">
                    <a16:creationId xmlns:a16="http://schemas.microsoft.com/office/drawing/2014/main" id="{866B349C-EDF1-4900-8AD8-02E8B634D290}"/>
                  </a:ext>
                </a:extLst>
              </p:cNvPr>
              <p:cNvSpPr>
                <a:spLocks/>
              </p:cNvSpPr>
              <p:nvPr/>
            </p:nvSpPr>
            <p:spPr bwMode="auto">
              <a:xfrm>
                <a:off x="4951097" y="2319722"/>
                <a:ext cx="89432" cy="93554"/>
              </a:xfrm>
              <a:custGeom>
                <a:avLst/>
                <a:gdLst>
                  <a:gd name="T0" fmla="*/ 460 w 470"/>
                  <a:gd name="T1" fmla="*/ 4 h 490"/>
                  <a:gd name="T2" fmla="*/ 460 w 470"/>
                  <a:gd name="T3" fmla="*/ 4 h 490"/>
                  <a:gd name="T4" fmla="*/ 468 w 470"/>
                  <a:gd name="T5" fmla="*/ 71 h 490"/>
                  <a:gd name="T6" fmla="*/ 354 w 470"/>
                  <a:gd name="T7" fmla="*/ 364 h 490"/>
                  <a:gd name="T8" fmla="*/ 68 w 470"/>
                  <a:gd name="T9" fmla="*/ 490 h 490"/>
                  <a:gd name="T10" fmla="*/ 9 w 470"/>
                  <a:gd name="T11" fmla="*/ 486 h 490"/>
                  <a:gd name="T12" fmla="*/ 2 w 470"/>
                  <a:gd name="T13" fmla="*/ 420 h 490"/>
                  <a:gd name="T14" fmla="*/ 115 w 470"/>
                  <a:gd name="T15" fmla="*/ 126 h 490"/>
                  <a:gd name="T16" fmla="*/ 402 w 470"/>
                  <a:gd name="T17" fmla="*/ 0 h 490"/>
                  <a:gd name="T18" fmla="*/ 460 w 470"/>
                  <a:gd name="T19"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90">
                    <a:moveTo>
                      <a:pt x="460" y="4"/>
                    </a:moveTo>
                    <a:lnTo>
                      <a:pt x="460" y="4"/>
                    </a:lnTo>
                    <a:lnTo>
                      <a:pt x="468" y="71"/>
                    </a:lnTo>
                    <a:cubicBezTo>
                      <a:pt x="470" y="176"/>
                      <a:pt x="432" y="282"/>
                      <a:pt x="354" y="364"/>
                    </a:cubicBezTo>
                    <a:cubicBezTo>
                      <a:pt x="276" y="446"/>
                      <a:pt x="172" y="488"/>
                      <a:pt x="68" y="490"/>
                    </a:cubicBezTo>
                    <a:lnTo>
                      <a:pt x="9" y="486"/>
                    </a:lnTo>
                    <a:lnTo>
                      <a:pt x="2" y="420"/>
                    </a:lnTo>
                    <a:cubicBezTo>
                      <a:pt x="0" y="314"/>
                      <a:pt x="37" y="208"/>
                      <a:pt x="115" y="126"/>
                    </a:cubicBezTo>
                    <a:cubicBezTo>
                      <a:pt x="194" y="44"/>
                      <a:pt x="297" y="2"/>
                      <a:pt x="402" y="0"/>
                    </a:cubicBezTo>
                    <a:lnTo>
                      <a:pt x="460" y="4"/>
                    </a:lnTo>
                    <a:close/>
                  </a:path>
                </a:pathLst>
              </a:custGeom>
              <a:noFill/>
              <a:ln w="22225"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53" name="Freeform 10">
                <a:extLst>
                  <a:ext uri="{FF2B5EF4-FFF2-40B4-BE49-F238E27FC236}">
                    <a16:creationId xmlns:a16="http://schemas.microsoft.com/office/drawing/2014/main" id="{3DDD3B0C-A39A-48F9-8C09-754271707F5B}"/>
                  </a:ext>
                </a:extLst>
              </p:cNvPr>
              <p:cNvSpPr>
                <a:spLocks/>
              </p:cNvSpPr>
              <p:nvPr/>
            </p:nvSpPr>
            <p:spPr bwMode="auto">
              <a:xfrm>
                <a:off x="5019974" y="2372635"/>
                <a:ext cx="304390" cy="205185"/>
              </a:xfrm>
              <a:custGeom>
                <a:avLst/>
                <a:gdLst>
                  <a:gd name="T0" fmla="*/ 0 w 1048"/>
                  <a:gd name="T1" fmla="*/ 82 h 705"/>
                  <a:gd name="T2" fmla="*/ 0 w 1048"/>
                  <a:gd name="T3" fmla="*/ 82 h 705"/>
                  <a:gd name="T4" fmla="*/ 81 w 1048"/>
                  <a:gd name="T5" fmla="*/ 0 h 705"/>
                  <a:gd name="T6" fmla="*/ 967 w 1048"/>
                  <a:gd name="T7" fmla="*/ 0 h 705"/>
                  <a:gd name="T8" fmla="*/ 1048 w 1048"/>
                  <a:gd name="T9" fmla="*/ 82 h 705"/>
                  <a:gd name="T10" fmla="*/ 1048 w 1048"/>
                  <a:gd name="T11" fmla="*/ 624 h 705"/>
                  <a:gd name="T12" fmla="*/ 967 w 1048"/>
                  <a:gd name="T13" fmla="*/ 705 h 705"/>
                  <a:gd name="T14" fmla="*/ 81 w 1048"/>
                  <a:gd name="T15" fmla="*/ 705 h 705"/>
                  <a:gd name="T16" fmla="*/ 0 w 1048"/>
                  <a:gd name="T17" fmla="*/ 624 h 705"/>
                  <a:gd name="T18" fmla="*/ 0 w 1048"/>
                  <a:gd name="T19"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705">
                    <a:moveTo>
                      <a:pt x="0" y="82"/>
                    </a:moveTo>
                    <a:lnTo>
                      <a:pt x="0" y="82"/>
                    </a:lnTo>
                    <a:cubicBezTo>
                      <a:pt x="0" y="37"/>
                      <a:pt x="36" y="0"/>
                      <a:pt x="81" y="0"/>
                    </a:cubicBezTo>
                    <a:lnTo>
                      <a:pt x="967" y="0"/>
                    </a:lnTo>
                    <a:cubicBezTo>
                      <a:pt x="1011" y="0"/>
                      <a:pt x="1048" y="37"/>
                      <a:pt x="1048" y="82"/>
                    </a:cubicBezTo>
                    <a:lnTo>
                      <a:pt x="1048" y="624"/>
                    </a:lnTo>
                    <a:cubicBezTo>
                      <a:pt x="1048" y="668"/>
                      <a:pt x="1011" y="705"/>
                      <a:pt x="967" y="705"/>
                    </a:cubicBezTo>
                    <a:lnTo>
                      <a:pt x="81" y="705"/>
                    </a:lnTo>
                    <a:cubicBezTo>
                      <a:pt x="36" y="705"/>
                      <a:pt x="0" y="668"/>
                      <a:pt x="0" y="624"/>
                    </a:cubicBezTo>
                    <a:lnTo>
                      <a:pt x="0" y="82"/>
                    </a:lnTo>
                    <a:close/>
                  </a:path>
                </a:pathLst>
              </a:custGeom>
              <a:solidFill>
                <a:srgbClr val="9CE5F7"/>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354" name="Rectangle: Rounded Corners 654">
                <a:extLst>
                  <a:ext uri="{FF2B5EF4-FFF2-40B4-BE49-F238E27FC236}">
                    <a16:creationId xmlns:a16="http://schemas.microsoft.com/office/drawing/2014/main" id="{5D4701AD-D2FF-4F1C-A9EA-45C76B05BBB6}"/>
                  </a:ext>
                </a:extLst>
              </p:cNvPr>
              <p:cNvSpPr/>
              <p:nvPr/>
            </p:nvSpPr>
            <p:spPr>
              <a:xfrm>
                <a:off x="5098452" y="2601637"/>
                <a:ext cx="147435" cy="19155"/>
              </a:xfrm>
              <a:prstGeom prst="roundRect">
                <a:avLst>
                  <a:gd name="adj" fmla="val 50000"/>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1355" name="Rectangle: Rounded Corners 655">
                <a:extLst>
                  <a:ext uri="{FF2B5EF4-FFF2-40B4-BE49-F238E27FC236}">
                    <a16:creationId xmlns:a16="http://schemas.microsoft.com/office/drawing/2014/main" id="{B5EECA5C-502F-4252-9A3C-DAA5932C6BCA}"/>
                  </a:ext>
                </a:extLst>
              </p:cNvPr>
              <p:cNvSpPr/>
              <p:nvPr/>
            </p:nvSpPr>
            <p:spPr>
              <a:xfrm>
                <a:off x="5146148" y="2581388"/>
                <a:ext cx="52042" cy="16681"/>
              </a:xfrm>
              <a:prstGeom prst="roundRect">
                <a:avLst>
                  <a:gd name="adj" fmla="val 50000"/>
                </a:avLst>
              </a:prstGeom>
              <a:solidFill>
                <a:srgbClr val="00BCEB"/>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1356" name="Rectangle: Rounded Corners 656">
                <a:extLst>
                  <a:ext uri="{FF2B5EF4-FFF2-40B4-BE49-F238E27FC236}">
                    <a16:creationId xmlns:a16="http://schemas.microsoft.com/office/drawing/2014/main" id="{306C6CC9-76B3-4857-993A-3B46833CB7F8}"/>
                  </a:ext>
                </a:extLst>
              </p:cNvPr>
              <p:cNvSpPr/>
              <p:nvPr/>
            </p:nvSpPr>
            <p:spPr>
              <a:xfrm>
                <a:off x="4881676" y="2620538"/>
                <a:ext cx="414429" cy="19155"/>
              </a:xfrm>
              <a:prstGeom prst="roundRect">
                <a:avLst>
                  <a:gd name="adj" fmla="val 50000"/>
                </a:avLst>
              </a:prstGeom>
              <a:solidFill>
                <a:srgbClr val="00BCEB">
                  <a:lumMod val="60000"/>
                  <a:lumOff val="40000"/>
                </a:srgbClr>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grpSp>
        <p:grpSp>
          <p:nvGrpSpPr>
            <p:cNvPr id="1294" name="Group 1293">
              <a:extLst>
                <a:ext uri="{FF2B5EF4-FFF2-40B4-BE49-F238E27FC236}">
                  <a16:creationId xmlns:a16="http://schemas.microsoft.com/office/drawing/2014/main" id="{A835F6CE-7B4B-4A26-BA62-F80B73CD7DE9}"/>
                </a:ext>
              </a:extLst>
            </p:cNvPr>
            <p:cNvGrpSpPr/>
            <p:nvPr/>
          </p:nvGrpSpPr>
          <p:grpSpPr>
            <a:xfrm>
              <a:off x="4585005" y="3255673"/>
              <a:ext cx="171973" cy="171973"/>
              <a:chOff x="1817606" y="2379531"/>
              <a:chExt cx="594360" cy="594360"/>
            </a:xfrm>
            <a:effectLst/>
          </p:grpSpPr>
          <p:sp>
            <p:nvSpPr>
              <p:cNvPr id="1319" name="Freeform 5">
                <a:extLst>
                  <a:ext uri="{FF2B5EF4-FFF2-40B4-BE49-F238E27FC236}">
                    <a16:creationId xmlns:a16="http://schemas.microsoft.com/office/drawing/2014/main" id="{DE8A2F16-0A31-4375-9F9E-ECF8227207A0}"/>
                  </a:ext>
                </a:extLst>
              </p:cNvPr>
              <p:cNvSpPr>
                <a:spLocks/>
              </p:cNvSpPr>
              <p:nvPr/>
            </p:nvSpPr>
            <p:spPr bwMode="auto">
              <a:xfrm>
                <a:off x="1817606" y="2379531"/>
                <a:ext cx="594360" cy="594360"/>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FBAB18"/>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320" name="Group 157">
                <a:extLst>
                  <a:ext uri="{FF2B5EF4-FFF2-40B4-BE49-F238E27FC236}">
                    <a16:creationId xmlns:a16="http://schemas.microsoft.com/office/drawing/2014/main" id="{028703B7-2C08-4A37-AFF8-A246A259F5CA}"/>
                  </a:ext>
                </a:extLst>
              </p:cNvPr>
              <p:cNvGrpSpPr>
                <a:grpSpLocks noChangeAspect="1"/>
              </p:cNvGrpSpPr>
              <p:nvPr/>
            </p:nvGrpSpPr>
            <p:grpSpPr>
              <a:xfrm>
                <a:off x="1927993" y="2538227"/>
                <a:ext cx="373558" cy="276973"/>
                <a:chOff x="13636625" y="1373188"/>
                <a:chExt cx="1330325" cy="825500"/>
              </a:xfrm>
              <a:solidFill>
                <a:srgbClr val="FFFFFF"/>
              </a:solidFill>
            </p:grpSpPr>
            <p:sp>
              <p:nvSpPr>
                <p:cNvPr id="1321" name="Rectangle 17">
                  <a:extLst>
                    <a:ext uri="{FF2B5EF4-FFF2-40B4-BE49-F238E27FC236}">
                      <a16:creationId xmlns:a16="http://schemas.microsoft.com/office/drawing/2014/main" id="{863A04AA-55B0-4864-A34A-845EEE34482B}"/>
                    </a:ext>
                  </a:extLst>
                </p:cNvPr>
                <p:cNvSpPr>
                  <a:spLocks noChangeArrowheads="1"/>
                </p:cNvSpPr>
                <p:nvPr/>
              </p:nvSpPr>
              <p:spPr bwMode="auto">
                <a:xfrm>
                  <a:off x="1363662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2" name="Rectangle 18">
                  <a:extLst>
                    <a:ext uri="{FF2B5EF4-FFF2-40B4-BE49-F238E27FC236}">
                      <a16:creationId xmlns:a16="http://schemas.microsoft.com/office/drawing/2014/main" id="{50FFE2F5-3DFB-44F9-B671-B6BE94F2E5C3}"/>
                    </a:ext>
                  </a:extLst>
                </p:cNvPr>
                <p:cNvSpPr>
                  <a:spLocks noChangeArrowheads="1"/>
                </p:cNvSpPr>
                <p:nvPr/>
              </p:nvSpPr>
              <p:spPr bwMode="auto">
                <a:xfrm>
                  <a:off x="1410017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3" name="Rectangle 19">
                  <a:extLst>
                    <a:ext uri="{FF2B5EF4-FFF2-40B4-BE49-F238E27FC236}">
                      <a16:creationId xmlns:a16="http://schemas.microsoft.com/office/drawing/2014/main" id="{346C157F-61C4-4B25-9905-122B65C0B139}"/>
                    </a:ext>
                  </a:extLst>
                </p:cNvPr>
                <p:cNvSpPr>
                  <a:spLocks noChangeArrowheads="1"/>
                </p:cNvSpPr>
                <p:nvPr/>
              </p:nvSpPr>
              <p:spPr bwMode="auto">
                <a:xfrm>
                  <a:off x="14560550"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4" name="Rectangle 20">
                  <a:extLst>
                    <a:ext uri="{FF2B5EF4-FFF2-40B4-BE49-F238E27FC236}">
                      <a16:creationId xmlns:a16="http://schemas.microsoft.com/office/drawing/2014/main" id="{638C14C7-4886-4541-8E35-651174B4F07B}"/>
                    </a:ext>
                  </a:extLst>
                </p:cNvPr>
                <p:cNvSpPr>
                  <a:spLocks noChangeArrowheads="1"/>
                </p:cNvSpPr>
                <p:nvPr/>
              </p:nvSpPr>
              <p:spPr bwMode="auto">
                <a:xfrm>
                  <a:off x="13868400"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5" name="Rectangle 21">
                  <a:extLst>
                    <a:ext uri="{FF2B5EF4-FFF2-40B4-BE49-F238E27FC236}">
                      <a16:creationId xmlns:a16="http://schemas.microsoft.com/office/drawing/2014/main" id="{D3F536EA-0A8D-4A42-BA87-49C4FD5B4053}"/>
                    </a:ext>
                  </a:extLst>
                </p:cNvPr>
                <p:cNvSpPr>
                  <a:spLocks noChangeArrowheads="1"/>
                </p:cNvSpPr>
                <p:nvPr/>
              </p:nvSpPr>
              <p:spPr bwMode="auto">
                <a:xfrm>
                  <a:off x="14328775"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6" name="Rectangle 22">
                  <a:extLst>
                    <a:ext uri="{FF2B5EF4-FFF2-40B4-BE49-F238E27FC236}">
                      <a16:creationId xmlns:a16="http://schemas.microsoft.com/office/drawing/2014/main" id="{A0E75D45-D858-4712-8CF4-4952110EB32E}"/>
                    </a:ext>
                  </a:extLst>
                </p:cNvPr>
                <p:cNvSpPr>
                  <a:spLocks noChangeArrowheads="1"/>
                </p:cNvSpPr>
                <p:nvPr/>
              </p:nvSpPr>
              <p:spPr bwMode="auto">
                <a:xfrm>
                  <a:off x="136366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7" name="Rectangle 23">
                  <a:extLst>
                    <a:ext uri="{FF2B5EF4-FFF2-40B4-BE49-F238E27FC236}">
                      <a16:creationId xmlns:a16="http://schemas.microsoft.com/office/drawing/2014/main" id="{66C1BF81-1572-4487-9CE6-49289A0F879B}"/>
                    </a:ext>
                  </a:extLst>
                </p:cNvPr>
                <p:cNvSpPr>
                  <a:spLocks noChangeArrowheads="1"/>
                </p:cNvSpPr>
                <p:nvPr/>
              </p:nvSpPr>
              <p:spPr bwMode="auto">
                <a:xfrm>
                  <a:off x="147923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8" name="Rectangle 24">
                  <a:extLst>
                    <a:ext uri="{FF2B5EF4-FFF2-40B4-BE49-F238E27FC236}">
                      <a16:creationId xmlns:a16="http://schemas.microsoft.com/office/drawing/2014/main" id="{A86FA10E-C19F-4016-A848-4AF2E0290457}"/>
                    </a:ext>
                  </a:extLst>
                </p:cNvPr>
                <p:cNvSpPr>
                  <a:spLocks noChangeArrowheads="1"/>
                </p:cNvSpPr>
                <p:nvPr/>
              </p:nvSpPr>
              <p:spPr bwMode="auto">
                <a:xfrm>
                  <a:off x="1363662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29" name="Rectangle 25">
                  <a:extLst>
                    <a:ext uri="{FF2B5EF4-FFF2-40B4-BE49-F238E27FC236}">
                      <a16:creationId xmlns:a16="http://schemas.microsoft.com/office/drawing/2014/main" id="{C291E267-4908-449D-A392-E6317C248B64}"/>
                    </a:ext>
                  </a:extLst>
                </p:cNvPr>
                <p:cNvSpPr>
                  <a:spLocks noChangeArrowheads="1"/>
                </p:cNvSpPr>
                <p:nvPr/>
              </p:nvSpPr>
              <p:spPr bwMode="auto">
                <a:xfrm>
                  <a:off x="1410017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0" name="Rectangle 26">
                  <a:extLst>
                    <a:ext uri="{FF2B5EF4-FFF2-40B4-BE49-F238E27FC236}">
                      <a16:creationId xmlns:a16="http://schemas.microsoft.com/office/drawing/2014/main" id="{B59B0601-87E2-4A18-9DE8-E9121D0F7F4E}"/>
                    </a:ext>
                  </a:extLst>
                </p:cNvPr>
                <p:cNvSpPr>
                  <a:spLocks noChangeArrowheads="1"/>
                </p:cNvSpPr>
                <p:nvPr/>
              </p:nvSpPr>
              <p:spPr bwMode="auto">
                <a:xfrm>
                  <a:off x="14560550"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1" name="Rectangle 27">
                  <a:extLst>
                    <a:ext uri="{FF2B5EF4-FFF2-40B4-BE49-F238E27FC236}">
                      <a16:creationId xmlns:a16="http://schemas.microsoft.com/office/drawing/2014/main" id="{13F5CC35-6D6E-40F5-A77E-D34664A652A5}"/>
                    </a:ext>
                  </a:extLst>
                </p:cNvPr>
                <p:cNvSpPr>
                  <a:spLocks noChangeArrowheads="1"/>
                </p:cNvSpPr>
                <p:nvPr/>
              </p:nvSpPr>
              <p:spPr bwMode="auto">
                <a:xfrm>
                  <a:off x="13868400"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2" name="Rectangle 28">
                  <a:extLst>
                    <a:ext uri="{FF2B5EF4-FFF2-40B4-BE49-F238E27FC236}">
                      <a16:creationId xmlns:a16="http://schemas.microsoft.com/office/drawing/2014/main" id="{9501CC4D-5C8F-4318-A1A9-07D835F170CE}"/>
                    </a:ext>
                  </a:extLst>
                </p:cNvPr>
                <p:cNvSpPr>
                  <a:spLocks noChangeArrowheads="1"/>
                </p:cNvSpPr>
                <p:nvPr/>
              </p:nvSpPr>
              <p:spPr bwMode="auto">
                <a:xfrm>
                  <a:off x="14328775"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3" name="Rectangle 29">
                  <a:extLst>
                    <a:ext uri="{FF2B5EF4-FFF2-40B4-BE49-F238E27FC236}">
                      <a16:creationId xmlns:a16="http://schemas.microsoft.com/office/drawing/2014/main" id="{7A89F41D-2E8E-4D1F-9AD0-CB36F253D254}"/>
                    </a:ext>
                  </a:extLst>
                </p:cNvPr>
                <p:cNvSpPr>
                  <a:spLocks noChangeArrowheads="1"/>
                </p:cNvSpPr>
                <p:nvPr/>
              </p:nvSpPr>
              <p:spPr bwMode="auto">
                <a:xfrm>
                  <a:off x="136366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4" name="Rectangle 30">
                  <a:extLst>
                    <a:ext uri="{FF2B5EF4-FFF2-40B4-BE49-F238E27FC236}">
                      <a16:creationId xmlns:a16="http://schemas.microsoft.com/office/drawing/2014/main" id="{6135EB10-E857-4817-BCAF-5551388D248C}"/>
                    </a:ext>
                  </a:extLst>
                </p:cNvPr>
                <p:cNvSpPr>
                  <a:spLocks noChangeArrowheads="1"/>
                </p:cNvSpPr>
                <p:nvPr/>
              </p:nvSpPr>
              <p:spPr bwMode="auto">
                <a:xfrm>
                  <a:off x="147923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5" name="Rectangle 31">
                  <a:extLst>
                    <a:ext uri="{FF2B5EF4-FFF2-40B4-BE49-F238E27FC236}">
                      <a16:creationId xmlns:a16="http://schemas.microsoft.com/office/drawing/2014/main" id="{715522D3-5456-4459-A84E-A48CDC789067}"/>
                    </a:ext>
                  </a:extLst>
                </p:cNvPr>
                <p:cNvSpPr>
                  <a:spLocks noChangeArrowheads="1"/>
                </p:cNvSpPr>
                <p:nvPr/>
              </p:nvSpPr>
              <p:spPr bwMode="auto">
                <a:xfrm>
                  <a:off x="1363662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6" name="Rectangle 32">
                  <a:extLst>
                    <a:ext uri="{FF2B5EF4-FFF2-40B4-BE49-F238E27FC236}">
                      <a16:creationId xmlns:a16="http://schemas.microsoft.com/office/drawing/2014/main" id="{F4BF0464-8222-42EB-A9C9-8E5C425B9F72}"/>
                    </a:ext>
                  </a:extLst>
                </p:cNvPr>
                <p:cNvSpPr>
                  <a:spLocks noChangeArrowheads="1"/>
                </p:cNvSpPr>
                <p:nvPr/>
              </p:nvSpPr>
              <p:spPr bwMode="auto">
                <a:xfrm>
                  <a:off x="1410017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7" name="Rectangle 33">
                  <a:extLst>
                    <a:ext uri="{FF2B5EF4-FFF2-40B4-BE49-F238E27FC236}">
                      <a16:creationId xmlns:a16="http://schemas.microsoft.com/office/drawing/2014/main" id="{C41D6267-6D2E-4D38-A7CE-6887724F17CB}"/>
                    </a:ext>
                  </a:extLst>
                </p:cNvPr>
                <p:cNvSpPr>
                  <a:spLocks noChangeArrowheads="1"/>
                </p:cNvSpPr>
                <p:nvPr/>
              </p:nvSpPr>
              <p:spPr bwMode="auto">
                <a:xfrm>
                  <a:off x="14560550"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8" name="Rectangle 34">
                  <a:extLst>
                    <a:ext uri="{FF2B5EF4-FFF2-40B4-BE49-F238E27FC236}">
                      <a16:creationId xmlns:a16="http://schemas.microsoft.com/office/drawing/2014/main" id="{1817F99A-87EF-4401-860E-E30E9C38309F}"/>
                    </a:ext>
                  </a:extLst>
                </p:cNvPr>
                <p:cNvSpPr>
                  <a:spLocks noChangeArrowheads="1"/>
                </p:cNvSpPr>
                <p:nvPr/>
              </p:nvSpPr>
              <p:spPr bwMode="auto">
                <a:xfrm>
                  <a:off x="13868400"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39" name="Rectangle 35">
                  <a:extLst>
                    <a:ext uri="{FF2B5EF4-FFF2-40B4-BE49-F238E27FC236}">
                      <a16:creationId xmlns:a16="http://schemas.microsoft.com/office/drawing/2014/main" id="{35F8753D-D0F6-45E0-8A7E-4B00E9D586A8}"/>
                    </a:ext>
                  </a:extLst>
                </p:cNvPr>
                <p:cNvSpPr>
                  <a:spLocks noChangeArrowheads="1"/>
                </p:cNvSpPr>
                <p:nvPr/>
              </p:nvSpPr>
              <p:spPr bwMode="auto">
                <a:xfrm>
                  <a:off x="14328775"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40" name="Rectangle 36">
                  <a:extLst>
                    <a:ext uri="{FF2B5EF4-FFF2-40B4-BE49-F238E27FC236}">
                      <a16:creationId xmlns:a16="http://schemas.microsoft.com/office/drawing/2014/main" id="{B9559E09-E023-4C30-84E4-BA1D09C1DC48}"/>
                    </a:ext>
                  </a:extLst>
                </p:cNvPr>
                <p:cNvSpPr>
                  <a:spLocks noChangeArrowheads="1"/>
                </p:cNvSpPr>
                <p:nvPr/>
              </p:nvSpPr>
              <p:spPr bwMode="auto">
                <a:xfrm>
                  <a:off x="136366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41" name="Rectangle 37">
                  <a:extLst>
                    <a:ext uri="{FF2B5EF4-FFF2-40B4-BE49-F238E27FC236}">
                      <a16:creationId xmlns:a16="http://schemas.microsoft.com/office/drawing/2014/main" id="{5FC01E82-D250-448A-95CF-A91CDDFE75AF}"/>
                    </a:ext>
                  </a:extLst>
                </p:cNvPr>
                <p:cNvSpPr>
                  <a:spLocks noChangeArrowheads="1"/>
                </p:cNvSpPr>
                <p:nvPr/>
              </p:nvSpPr>
              <p:spPr bwMode="auto">
                <a:xfrm>
                  <a:off x="147923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grpSp>
        </p:grpSp>
        <p:grpSp>
          <p:nvGrpSpPr>
            <p:cNvPr id="1295" name="Group 1294">
              <a:extLst>
                <a:ext uri="{FF2B5EF4-FFF2-40B4-BE49-F238E27FC236}">
                  <a16:creationId xmlns:a16="http://schemas.microsoft.com/office/drawing/2014/main" id="{C1054D83-5874-4742-98B8-5AD28BBB9208}"/>
                </a:ext>
              </a:extLst>
            </p:cNvPr>
            <p:cNvGrpSpPr/>
            <p:nvPr/>
          </p:nvGrpSpPr>
          <p:grpSpPr>
            <a:xfrm>
              <a:off x="4445415" y="2438855"/>
              <a:ext cx="236793" cy="236793"/>
              <a:chOff x="1817606" y="2379531"/>
              <a:chExt cx="594360" cy="594360"/>
            </a:xfrm>
            <a:effectLst/>
          </p:grpSpPr>
          <p:sp>
            <p:nvSpPr>
              <p:cNvPr id="1296" name="Freeform 5">
                <a:extLst>
                  <a:ext uri="{FF2B5EF4-FFF2-40B4-BE49-F238E27FC236}">
                    <a16:creationId xmlns:a16="http://schemas.microsoft.com/office/drawing/2014/main" id="{F999633F-E060-4EBE-8B3B-ED5AD08632AA}"/>
                  </a:ext>
                </a:extLst>
              </p:cNvPr>
              <p:cNvSpPr>
                <a:spLocks/>
              </p:cNvSpPr>
              <p:nvPr/>
            </p:nvSpPr>
            <p:spPr bwMode="auto">
              <a:xfrm>
                <a:off x="1817606" y="2379531"/>
                <a:ext cx="594360" cy="594360"/>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FBAB18"/>
              </a:solidFill>
              <a:ln w="0">
                <a:no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297" name="Group 157">
                <a:extLst>
                  <a:ext uri="{FF2B5EF4-FFF2-40B4-BE49-F238E27FC236}">
                    <a16:creationId xmlns:a16="http://schemas.microsoft.com/office/drawing/2014/main" id="{10BE5793-DE5A-4326-8F73-D21CF79D9131}"/>
                  </a:ext>
                </a:extLst>
              </p:cNvPr>
              <p:cNvGrpSpPr>
                <a:grpSpLocks noChangeAspect="1"/>
              </p:cNvGrpSpPr>
              <p:nvPr/>
            </p:nvGrpSpPr>
            <p:grpSpPr>
              <a:xfrm>
                <a:off x="1927993" y="2538227"/>
                <a:ext cx="373558" cy="276973"/>
                <a:chOff x="13636625" y="1373188"/>
                <a:chExt cx="1330325" cy="825500"/>
              </a:xfrm>
              <a:solidFill>
                <a:srgbClr val="FFFFFF"/>
              </a:solidFill>
            </p:grpSpPr>
            <p:sp>
              <p:nvSpPr>
                <p:cNvPr id="1298" name="Rectangle 17">
                  <a:extLst>
                    <a:ext uri="{FF2B5EF4-FFF2-40B4-BE49-F238E27FC236}">
                      <a16:creationId xmlns:a16="http://schemas.microsoft.com/office/drawing/2014/main" id="{DE368112-9600-45DF-A8F3-A838831AB0C6}"/>
                    </a:ext>
                  </a:extLst>
                </p:cNvPr>
                <p:cNvSpPr>
                  <a:spLocks noChangeArrowheads="1"/>
                </p:cNvSpPr>
                <p:nvPr/>
              </p:nvSpPr>
              <p:spPr bwMode="auto">
                <a:xfrm>
                  <a:off x="1363662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299" name="Rectangle 18">
                  <a:extLst>
                    <a:ext uri="{FF2B5EF4-FFF2-40B4-BE49-F238E27FC236}">
                      <a16:creationId xmlns:a16="http://schemas.microsoft.com/office/drawing/2014/main" id="{EAB30393-A8CC-496B-B8B8-510051A816E1}"/>
                    </a:ext>
                  </a:extLst>
                </p:cNvPr>
                <p:cNvSpPr>
                  <a:spLocks noChangeArrowheads="1"/>
                </p:cNvSpPr>
                <p:nvPr/>
              </p:nvSpPr>
              <p:spPr bwMode="auto">
                <a:xfrm>
                  <a:off x="14100175"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0" name="Rectangle 19">
                  <a:extLst>
                    <a:ext uri="{FF2B5EF4-FFF2-40B4-BE49-F238E27FC236}">
                      <a16:creationId xmlns:a16="http://schemas.microsoft.com/office/drawing/2014/main" id="{9E6666C6-952B-4D68-8EEB-065D5D1F6EBF}"/>
                    </a:ext>
                  </a:extLst>
                </p:cNvPr>
                <p:cNvSpPr>
                  <a:spLocks noChangeArrowheads="1"/>
                </p:cNvSpPr>
                <p:nvPr/>
              </p:nvSpPr>
              <p:spPr bwMode="auto">
                <a:xfrm>
                  <a:off x="14560550" y="1373188"/>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1" name="Rectangle 20">
                  <a:extLst>
                    <a:ext uri="{FF2B5EF4-FFF2-40B4-BE49-F238E27FC236}">
                      <a16:creationId xmlns:a16="http://schemas.microsoft.com/office/drawing/2014/main" id="{39E46DFA-7AB4-47C7-8D1E-2F2759742A57}"/>
                    </a:ext>
                  </a:extLst>
                </p:cNvPr>
                <p:cNvSpPr>
                  <a:spLocks noChangeArrowheads="1"/>
                </p:cNvSpPr>
                <p:nvPr/>
              </p:nvSpPr>
              <p:spPr bwMode="auto">
                <a:xfrm>
                  <a:off x="13868400"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2" name="Rectangle 21">
                  <a:extLst>
                    <a:ext uri="{FF2B5EF4-FFF2-40B4-BE49-F238E27FC236}">
                      <a16:creationId xmlns:a16="http://schemas.microsoft.com/office/drawing/2014/main" id="{700B6D5A-A0B0-47E8-B596-95827156499D}"/>
                    </a:ext>
                  </a:extLst>
                </p:cNvPr>
                <p:cNvSpPr>
                  <a:spLocks noChangeArrowheads="1"/>
                </p:cNvSpPr>
                <p:nvPr/>
              </p:nvSpPr>
              <p:spPr bwMode="auto">
                <a:xfrm>
                  <a:off x="14328775" y="151923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3" name="Rectangle 22">
                  <a:extLst>
                    <a:ext uri="{FF2B5EF4-FFF2-40B4-BE49-F238E27FC236}">
                      <a16:creationId xmlns:a16="http://schemas.microsoft.com/office/drawing/2014/main" id="{00F8021F-5868-440B-B94D-FDB61282297D}"/>
                    </a:ext>
                  </a:extLst>
                </p:cNvPr>
                <p:cNvSpPr>
                  <a:spLocks noChangeArrowheads="1"/>
                </p:cNvSpPr>
                <p:nvPr/>
              </p:nvSpPr>
              <p:spPr bwMode="auto">
                <a:xfrm>
                  <a:off x="136366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4" name="Rectangle 23">
                  <a:extLst>
                    <a:ext uri="{FF2B5EF4-FFF2-40B4-BE49-F238E27FC236}">
                      <a16:creationId xmlns:a16="http://schemas.microsoft.com/office/drawing/2014/main" id="{558A60E7-1834-4501-9818-87E5B9FBB594}"/>
                    </a:ext>
                  </a:extLst>
                </p:cNvPr>
                <p:cNvSpPr>
                  <a:spLocks noChangeArrowheads="1"/>
                </p:cNvSpPr>
                <p:nvPr/>
              </p:nvSpPr>
              <p:spPr bwMode="auto">
                <a:xfrm>
                  <a:off x="14792325" y="1519238"/>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5" name="Rectangle 24">
                  <a:extLst>
                    <a:ext uri="{FF2B5EF4-FFF2-40B4-BE49-F238E27FC236}">
                      <a16:creationId xmlns:a16="http://schemas.microsoft.com/office/drawing/2014/main" id="{0F187F23-97DE-4709-B207-CADD7E112781}"/>
                    </a:ext>
                  </a:extLst>
                </p:cNvPr>
                <p:cNvSpPr>
                  <a:spLocks noChangeArrowheads="1"/>
                </p:cNvSpPr>
                <p:nvPr/>
              </p:nvSpPr>
              <p:spPr bwMode="auto">
                <a:xfrm>
                  <a:off x="1363662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6" name="Rectangle 25">
                  <a:extLst>
                    <a:ext uri="{FF2B5EF4-FFF2-40B4-BE49-F238E27FC236}">
                      <a16:creationId xmlns:a16="http://schemas.microsoft.com/office/drawing/2014/main" id="{40C0CFE7-002F-49CE-BF0D-3BBEC1E305E2}"/>
                    </a:ext>
                  </a:extLst>
                </p:cNvPr>
                <p:cNvSpPr>
                  <a:spLocks noChangeArrowheads="1"/>
                </p:cNvSpPr>
                <p:nvPr/>
              </p:nvSpPr>
              <p:spPr bwMode="auto">
                <a:xfrm>
                  <a:off x="14100175"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7" name="Rectangle 26">
                  <a:extLst>
                    <a:ext uri="{FF2B5EF4-FFF2-40B4-BE49-F238E27FC236}">
                      <a16:creationId xmlns:a16="http://schemas.microsoft.com/office/drawing/2014/main" id="{290BD437-711C-427E-ACE5-C4BA9CBADACD}"/>
                    </a:ext>
                  </a:extLst>
                </p:cNvPr>
                <p:cNvSpPr>
                  <a:spLocks noChangeArrowheads="1"/>
                </p:cNvSpPr>
                <p:nvPr/>
              </p:nvSpPr>
              <p:spPr bwMode="auto">
                <a:xfrm>
                  <a:off x="14560550" y="1665288"/>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8" name="Rectangle 27">
                  <a:extLst>
                    <a:ext uri="{FF2B5EF4-FFF2-40B4-BE49-F238E27FC236}">
                      <a16:creationId xmlns:a16="http://schemas.microsoft.com/office/drawing/2014/main" id="{39E6B272-0DF6-406E-A326-8ECDF336038B}"/>
                    </a:ext>
                  </a:extLst>
                </p:cNvPr>
                <p:cNvSpPr>
                  <a:spLocks noChangeArrowheads="1"/>
                </p:cNvSpPr>
                <p:nvPr/>
              </p:nvSpPr>
              <p:spPr bwMode="auto">
                <a:xfrm>
                  <a:off x="13868400"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09" name="Rectangle 28">
                  <a:extLst>
                    <a:ext uri="{FF2B5EF4-FFF2-40B4-BE49-F238E27FC236}">
                      <a16:creationId xmlns:a16="http://schemas.microsoft.com/office/drawing/2014/main" id="{E26B0DBF-CC0F-403E-831E-7E935C5BCCC5}"/>
                    </a:ext>
                  </a:extLst>
                </p:cNvPr>
                <p:cNvSpPr>
                  <a:spLocks noChangeArrowheads="1"/>
                </p:cNvSpPr>
                <p:nvPr/>
              </p:nvSpPr>
              <p:spPr bwMode="auto">
                <a:xfrm>
                  <a:off x="14328775" y="181451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0" name="Rectangle 29">
                  <a:extLst>
                    <a:ext uri="{FF2B5EF4-FFF2-40B4-BE49-F238E27FC236}">
                      <a16:creationId xmlns:a16="http://schemas.microsoft.com/office/drawing/2014/main" id="{55D7AAD0-7D87-4DC3-A6F8-BC358ADDAE7A}"/>
                    </a:ext>
                  </a:extLst>
                </p:cNvPr>
                <p:cNvSpPr>
                  <a:spLocks noChangeArrowheads="1"/>
                </p:cNvSpPr>
                <p:nvPr/>
              </p:nvSpPr>
              <p:spPr bwMode="auto">
                <a:xfrm>
                  <a:off x="136366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1" name="Rectangle 30">
                  <a:extLst>
                    <a:ext uri="{FF2B5EF4-FFF2-40B4-BE49-F238E27FC236}">
                      <a16:creationId xmlns:a16="http://schemas.microsoft.com/office/drawing/2014/main" id="{C00EF041-F313-4962-A0A3-0DE22B8874E5}"/>
                    </a:ext>
                  </a:extLst>
                </p:cNvPr>
                <p:cNvSpPr>
                  <a:spLocks noChangeArrowheads="1"/>
                </p:cNvSpPr>
                <p:nvPr/>
              </p:nvSpPr>
              <p:spPr bwMode="auto">
                <a:xfrm>
                  <a:off x="14792325" y="1814513"/>
                  <a:ext cx="174625"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2" name="Rectangle 31">
                  <a:extLst>
                    <a:ext uri="{FF2B5EF4-FFF2-40B4-BE49-F238E27FC236}">
                      <a16:creationId xmlns:a16="http://schemas.microsoft.com/office/drawing/2014/main" id="{94ACF1D3-8075-42FC-8811-62CF977B15CB}"/>
                    </a:ext>
                  </a:extLst>
                </p:cNvPr>
                <p:cNvSpPr>
                  <a:spLocks noChangeArrowheads="1"/>
                </p:cNvSpPr>
                <p:nvPr/>
              </p:nvSpPr>
              <p:spPr bwMode="auto">
                <a:xfrm>
                  <a:off x="1363662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3" name="Rectangle 32">
                  <a:extLst>
                    <a:ext uri="{FF2B5EF4-FFF2-40B4-BE49-F238E27FC236}">
                      <a16:creationId xmlns:a16="http://schemas.microsoft.com/office/drawing/2014/main" id="{69A08826-5A6B-4933-BAD7-269610AE83AA}"/>
                    </a:ext>
                  </a:extLst>
                </p:cNvPr>
                <p:cNvSpPr>
                  <a:spLocks noChangeArrowheads="1"/>
                </p:cNvSpPr>
                <p:nvPr/>
              </p:nvSpPr>
              <p:spPr bwMode="auto">
                <a:xfrm>
                  <a:off x="14100175"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4" name="Rectangle 33">
                  <a:extLst>
                    <a:ext uri="{FF2B5EF4-FFF2-40B4-BE49-F238E27FC236}">
                      <a16:creationId xmlns:a16="http://schemas.microsoft.com/office/drawing/2014/main" id="{6EB7A1D8-76D5-4FEB-B69F-57C497B1A65F}"/>
                    </a:ext>
                  </a:extLst>
                </p:cNvPr>
                <p:cNvSpPr>
                  <a:spLocks noChangeArrowheads="1"/>
                </p:cNvSpPr>
                <p:nvPr/>
              </p:nvSpPr>
              <p:spPr bwMode="auto">
                <a:xfrm>
                  <a:off x="14560550" y="1960563"/>
                  <a:ext cx="406400" cy="88900"/>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5" name="Rectangle 34">
                  <a:extLst>
                    <a:ext uri="{FF2B5EF4-FFF2-40B4-BE49-F238E27FC236}">
                      <a16:creationId xmlns:a16="http://schemas.microsoft.com/office/drawing/2014/main" id="{86E109C6-7D2D-4533-8E9B-D09CB7C0FB1B}"/>
                    </a:ext>
                  </a:extLst>
                </p:cNvPr>
                <p:cNvSpPr>
                  <a:spLocks noChangeArrowheads="1"/>
                </p:cNvSpPr>
                <p:nvPr/>
              </p:nvSpPr>
              <p:spPr bwMode="auto">
                <a:xfrm>
                  <a:off x="13868400"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6" name="Rectangle 35">
                  <a:extLst>
                    <a:ext uri="{FF2B5EF4-FFF2-40B4-BE49-F238E27FC236}">
                      <a16:creationId xmlns:a16="http://schemas.microsoft.com/office/drawing/2014/main" id="{4239E66A-8FA4-40B7-98D5-D836ECB81335}"/>
                    </a:ext>
                  </a:extLst>
                </p:cNvPr>
                <p:cNvSpPr>
                  <a:spLocks noChangeArrowheads="1"/>
                </p:cNvSpPr>
                <p:nvPr/>
              </p:nvSpPr>
              <p:spPr bwMode="auto">
                <a:xfrm>
                  <a:off x="14328775" y="2106613"/>
                  <a:ext cx="406400"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7" name="Rectangle 36">
                  <a:extLst>
                    <a:ext uri="{FF2B5EF4-FFF2-40B4-BE49-F238E27FC236}">
                      <a16:creationId xmlns:a16="http://schemas.microsoft.com/office/drawing/2014/main" id="{CE1D9056-112A-43BB-BA98-1B5F4D4A56B5}"/>
                    </a:ext>
                  </a:extLst>
                </p:cNvPr>
                <p:cNvSpPr>
                  <a:spLocks noChangeArrowheads="1"/>
                </p:cNvSpPr>
                <p:nvPr/>
              </p:nvSpPr>
              <p:spPr bwMode="auto">
                <a:xfrm>
                  <a:off x="136366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sp>
              <p:nvSpPr>
                <p:cNvPr id="1318" name="Rectangle 37">
                  <a:extLst>
                    <a:ext uri="{FF2B5EF4-FFF2-40B4-BE49-F238E27FC236}">
                      <a16:creationId xmlns:a16="http://schemas.microsoft.com/office/drawing/2014/main" id="{CDB3795E-875B-4487-9A57-87E37019CC4D}"/>
                    </a:ext>
                  </a:extLst>
                </p:cNvPr>
                <p:cNvSpPr>
                  <a:spLocks noChangeArrowheads="1"/>
                </p:cNvSpPr>
                <p:nvPr/>
              </p:nvSpPr>
              <p:spPr bwMode="auto">
                <a:xfrm>
                  <a:off x="14792325" y="2106613"/>
                  <a:ext cx="174625" cy="92075"/>
                </a:xfrm>
                <a:prstGeom prst="rect">
                  <a:avLst/>
                </a:prstGeom>
                <a:grpFill/>
                <a:ln w="19050" cap="flat" cmpd="sng">
                  <a:noFill/>
                  <a:prstDash val="solid"/>
                  <a:round/>
                  <a:headEnd type="none" w="med" len="med"/>
                  <a:tailEnd type="none" w="med" len="med"/>
                </a:ln>
                <a:effectLst/>
              </p:spPr>
              <p:txBody>
                <a:bodyPr/>
                <a:lstStyle/>
                <a:p>
                  <a:pPr marL="0" marR="0" lvl="0" indent="0" defTabSz="119043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ＭＳ Ｐゴシック" pitchFamily="34" charset="-128"/>
                  </a:endParaRPr>
                </a:p>
              </p:txBody>
            </p:sp>
          </p:grpSp>
        </p:grpSp>
      </p:grpSp>
      <p:cxnSp>
        <p:nvCxnSpPr>
          <p:cNvPr id="1394" name="Straight Connector 1393">
            <a:extLst>
              <a:ext uri="{FF2B5EF4-FFF2-40B4-BE49-F238E27FC236}">
                <a16:creationId xmlns:a16="http://schemas.microsoft.com/office/drawing/2014/main" id="{AB39D1CC-FA97-418C-BC87-425753F5398E}"/>
              </a:ext>
            </a:extLst>
          </p:cNvPr>
          <p:cNvCxnSpPr>
            <a:cxnSpLocks/>
          </p:cNvCxnSpPr>
          <p:nvPr/>
        </p:nvCxnSpPr>
        <p:spPr>
          <a:xfrm>
            <a:off x="7461504" y="5014976"/>
            <a:ext cx="544576" cy="365760"/>
          </a:xfrm>
          <a:prstGeom prst="line">
            <a:avLst/>
          </a:prstGeom>
          <a:noFill/>
          <a:ln w="12700" cap="flat" cmpd="sng" algn="ctr">
            <a:solidFill>
              <a:srgbClr val="005073"/>
            </a:solidFill>
            <a:prstDash val="solid"/>
          </a:ln>
          <a:effectLst/>
        </p:spPr>
      </p:cxnSp>
      <p:sp>
        <p:nvSpPr>
          <p:cNvPr id="1395" name="Freeform 7">
            <a:extLst>
              <a:ext uri="{FF2B5EF4-FFF2-40B4-BE49-F238E27FC236}">
                <a16:creationId xmlns:a16="http://schemas.microsoft.com/office/drawing/2014/main" id="{ACCEBAEE-9A75-4EA4-A127-D9AA824D7A9B}"/>
              </a:ext>
            </a:extLst>
          </p:cNvPr>
          <p:cNvSpPr>
            <a:spLocks noEditPoints="1"/>
          </p:cNvSpPr>
          <p:nvPr/>
        </p:nvSpPr>
        <p:spPr bwMode="auto">
          <a:xfrm>
            <a:off x="4393117" y="3795194"/>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396" name="Freeform 7">
            <a:extLst>
              <a:ext uri="{FF2B5EF4-FFF2-40B4-BE49-F238E27FC236}">
                <a16:creationId xmlns:a16="http://schemas.microsoft.com/office/drawing/2014/main" id="{95DCA772-19D7-406C-AE1F-FD91FE092AC1}"/>
              </a:ext>
            </a:extLst>
          </p:cNvPr>
          <p:cNvSpPr>
            <a:spLocks noEditPoints="1"/>
          </p:cNvSpPr>
          <p:nvPr/>
        </p:nvSpPr>
        <p:spPr bwMode="auto">
          <a:xfrm>
            <a:off x="5853645" y="5561443"/>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397" name="Freeform 7">
            <a:extLst>
              <a:ext uri="{FF2B5EF4-FFF2-40B4-BE49-F238E27FC236}">
                <a16:creationId xmlns:a16="http://schemas.microsoft.com/office/drawing/2014/main" id="{7944285D-0166-4057-85AD-7F4BBD379405}"/>
              </a:ext>
            </a:extLst>
          </p:cNvPr>
          <p:cNvSpPr>
            <a:spLocks noEditPoints="1"/>
          </p:cNvSpPr>
          <p:nvPr/>
        </p:nvSpPr>
        <p:spPr bwMode="auto">
          <a:xfrm>
            <a:off x="7657013" y="4011279"/>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398" name="Freeform 7">
            <a:extLst>
              <a:ext uri="{FF2B5EF4-FFF2-40B4-BE49-F238E27FC236}">
                <a16:creationId xmlns:a16="http://schemas.microsoft.com/office/drawing/2014/main" id="{737E27E8-A9A2-4916-98FE-6EED8C599B3E}"/>
              </a:ext>
            </a:extLst>
          </p:cNvPr>
          <p:cNvSpPr>
            <a:spLocks noEditPoints="1"/>
          </p:cNvSpPr>
          <p:nvPr/>
        </p:nvSpPr>
        <p:spPr bwMode="auto">
          <a:xfrm>
            <a:off x="8117117" y="4316007"/>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399" name="Freeform 7">
            <a:extLst>
              <a:ext uri="{FF2B5EF4-FFF2-40B4-BE49-F238E27FC236}">
                <a16:creationId xmlns:a16="http://schemas.microsoft.com/office/drawing/2014/main" id="{90AAF898-FD3E-4FAC-89C4-A58A33E37161}"/>
              </a:ext>
            </a:extLst>
          </p:cNvPr>
          <p:cNvSpPr>
            <a:spLocks noEditPoints="1"/>
          </p:cNvSpPr>
          <p:nvPr/>
        </p:nvSpPr>
        <p:spPr bwMode="auto">
          <a:xfrm>
            <a:off x="6627273" y="2666686"/>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400" name="Freeform 7">
            <a:extLst>
              <a:ext uri="{FF2B5EF4-FFF2-40B4-BE49-F238E27FC236}">
                <a16:creationId xmlns:a16="http://schemas.microsoft.com/office/drawing/2014/main" id="{A58BB371-876F-4462-AF69-ED5BB1AAC4BA}"/>
              </a:ext>
            </a:extLst>
          </p:cNvPr>
          <p:cNvSpPr>
            <a:spLocks noEditPoints="1"/>
          </p:cNvSpPr>
          <p:nvPr/>
        </p:nvSpPr>
        <p:spPr bwMode="auto">
          <a:xfrm>
            <a:off x="7110145" y="5532658"/>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401" name="Freeform 7">
            <a:extLst>
              <a:ext uri="{FF2B5EF4-FFF2-40B4-BE49-F238E27FC236}">
                <a16:creationId xmlns:a16="http://schemas.microsoft.com/office/drawing/2014/main" id="{03410EC1-6725-4FA8-A760-08360B3D9CBA}"/>
              </a:ext>
            </a:extLst>
          </p:cNvPr>
          <p:cNvSpPr>
            <a:spLocks noEditPoints="1"/>
          </p:cNvSpPr>
          <p:nvPr/>
        </p:nvSpPr>
        <p:spPr bwMode="auto">
          <a:xfrm>
            <a:off x="5020322" y="2184415"/>
            <a:ext cx="190812" cy="205984"/>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402" name="Freeform 7">
            <a:extLst>
              <a:ext uri="{FF2B5EF4-FFF2-40B4-BE49-F238E27FC236}">
                <a16:creationId xmlns:a16="http://schemas.microsoft.com/office/drawing/2014/main" id="{DCA320DD-0DE0-47B8-B3AF-C9068A4A904E}"/>
              </a:ext>
            </a:extLst>
          </p:cNvPr>
          <p:cNvSpPr>
            <a:spLocks noEditPoints="1"/>
          </p:cNvSpPr>
          <p:nvPr/>
        </p:nvSpPr>
        <p:spPr bwMode="auto">
          <a:xfrm>
            <a:off x="6437081" y="5022753"/>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403" name="Freeform 7">
            <a:extLst>
              <a:ext uri="{FF2B5EF4-FFF2-40B4-BE49-F238E27FC236}">
                <a16:creationId xmlns:a16="http://schemas.microsoft.com/office/drawing/2014/main" id="{065FF0AD-2F75-41D9-AC89-286411245514}"/>
              </a:ext>
            </a:extLst>
          </p:cNvPr>
          <p:cNvSpPr>
            <a:spLocks noEditPoints="1"/>
          </p:cNvSpPr>
          <p:nvPr/>
        </p:nvSpPr>
        <p:spPr bwMode="auto">
          <a:xfrm>
            <a:off x="5421710" y="2770985"/>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sp>
        <p:nvSpPr>
          <p:cNvPr id="1404" name="Freeform 7">
            <a:extLst>
              <a:ext uri="{FF2B5EF4-FFF2-40B4-BE49-F238E27FC236}">
                <a16:creationId xmlns:a16="http://schemas.microsoft.com/office/drawing/2014/main" id="{1553F54C-7728-4ED3-A9F4-9575E62DB1C2}"/>
              </a:ext>
            </a:extLst>
          </p:cNvPr>
          <p:cNvSpPr>
            <a:spLocks noEditPoints="1"/>
          </p:cNvSpPr>
          <p:nvPr/>
        </p:nvSpPr>
        <p:spPr bwMode="auto">
          <a:xfrm>
            <a:off x="5404477" y="4995309"/>
            <a:ext cx="190812" cy="205983"/>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grpSp>
        <p:nvGrpSpPr>
          <p:cNvPr id="1405" name="Group 1404">
            <a:extLst>
              <a:ext uri="{FF2B5EF4-FFF2-40B4-BE49-F238E27FC236}">
                <a16:creationId xmlns:a16="http://schemas.microsoft.com/office/drawing/2014/main" id="{6A231140-2C1D-469F-8079-96E80BB74245}"/>
              </a:ext>
            </a:extLst>
          </p:cNvPr>
          <p:cNvGrpSpPr/>
          <p:nvPr/>
        </p:nvGrpSpPr>
        <p:grpSpPr>
          <a:xfrm>
            <a:off x="7400256" y="4864236"/>
            <a:ext cx="662517" cy="664633"/>
            <a:chOff x="5550192" y="3648176"/>
            <a:chExt cx="496888" cy="498475"/>
          </a:xfrm>
          <a:effectLst>
            <a:glow rad="50800">
              <a:srgbClr val="FFC000">
                <a:alpha val="55000"/>
              </a:srgbClr>
            </a:glow>
          </a:effectLst>
        </p:grpSpPr>
        <p:sp>
          <p:nvSpPr>
            <p:cNvPr id="1406" name="Freeform 22">
              <a:extLst>
                <a:ext uri="{FF2B5EF4-FFF2-40B4-BE49-F238E27FC236}">
                  <a16:creationId xmlns:a16="http://schemas.microsoft.com/office/drawing/2014/main" id="{2C9C9178-4E24-47DB-8B9C-4A38C5585D4D}"/>
                </a:ext>
              </a:extLst>
            </p:cNvPr>
            <p:cNvSpPr>
              <a:spLocks/>
            </p:cNvSpPr>
            <p:nvPr/>
          </p:nvSpPr>
          <p:spPr bwMode="auto">
            <a:xfrm>
              <a:off x="5550192" y="3648176"/>
              <a:ext cx="496888" cy="498475"/>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FFFFFF"/>
            </a:solidFill>
            <a:ln w="12700">
              <a:solidFill>
                <a:srgbClr val="005073"/>
              </a:solid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407" name="Group 1406">
              <a:extLst>
                <a:ext uri="{FF2B5EF4-FFF2-40B4-BE49-F238E27FC236}">
                  <a16:creationId xmlns:a16="http://schemas.microsoft.com/office/drawing/2014/main" id="{CB81CBFB-A690-4555-BD91-D3E58393EF29}"/>
                </a:ext>
              </a:extLst>
            </p:cNvPr>
            <p:cNvGrpSpPr/>
            <p:nvPr/>
          </p:nvGrpSpPr>
          <p:grpSpPr>
            <a:xfrm>
              <a:off x="5596389" y="3688839"/>
              <a:ext cx="414921" cy="376728"/>
              <a:chOff x="6728463" y="2926930"/>
              <a:chExt cx="849392" cy="771210"/>
            </a:xfrm>
          </p:grpSpPr>
          <p:sp>
            <p:nvSpPr>
              <p:cNvPr id="1408" name="Freeform: Shape 407">
                <a:extLst>
                  <a:ext uri="{FF2B5EF4-FFF2-40B4-BE49-F238E27FC236}">
                    <a16:creationId xmlns:a16="http://schemas.microsoft.com/office/drawing/2014/main" id="{936831D0-7F68-46A7-9CAF-B124C1F86529}"/>
                  </a:ext>
                </a:extLst>
              </p:cNvPr>
              <p:cNvSpPr/>
              <p:nvPr/>
            </p:nvSpPr>
            <p:spPr>
              <a:xfrm>
                <a:off x="6728463" y="2926930"/>
                <a:ext cx="849392" cy="771210"/>
              </a:xfrm>
              <a:custGeom>
                <a:avLst/>
                <a:gdLst>
                  <a:gd name="connsiteX0" fmla="*/ 424177 w 849392"/>
                  <a:gd name="connsiteY0" fmla="*/ 220130 h 771210"/>
                  <a:gd name="connsiteX1" fmla="*/ 226803 w 849392"/>
                  <a:gd name="connsiteY1" fmla="*/ 417504 h 771210"/>
                  <a:gd name="connsiteX2" fmla="*/ 424177 w 849392"/>
                  <a:gd name="connsiteY2" fmla="*/ 614878 h 771210"/>
                  <a:gd name="connsiteX3" fmla="*/ 621551 w 849392"/>
                  <a:gd name="connsiteY3" fmla="*/ 417504 h 771210"/>
                  <a:gd name="connsiteX4" fmla="*/ 424177 w 849392"/>
                  <a:gd name="connsiteY4" fmla="*/ 220130 h 771210"/>
                  <a:gd name="connsiteX5" fmla="*/ 340871 w 849392"/>
                  <a:gd name="connsiteY5" fmla="*/ 0 h 771210"/>
                  <a:gd name="connsiteX6" fmla="*/ 254908 w 849392"/>
                  <a:gd name="connsiteY6" fmla="*/ 141475 h 771210"/>
                  <a:gd name="connsiteX7" fmla="*/ 267425 w 849392"/>
                  <a:gd name="connsiteY7" fmla="*/ 203514 h 771210"/>
                  <a:gd name="connsiteX8" fmla="*/ 276577 w 849392"/>
                  <a:gd name="connsiteY8" fmla="*/ 217086 h 771210"/>
                  <a:gd name="connsiteX9" fmla="*/ 284587 w 849392"/>
                  <a:gd name="connsiteY9" fmla="*/ 210477 h 771210"/>
                  <a:gd name="connsiteX10" fmla="*/ 424177 w 849392"/>
                  <a:gd name="connsiteY10" fmla="*/ 167838 h 771210"/>
                  <a:gd name="connsiteX11" fmla="*/ 521359 w 849392"/>
                  <a:gd name="connsiteY11" fmla="*/ 187458 h 771210"/>
                  <a:gd name="connsiteX12" fmla="*/ 558481 w 849392"/>
                  <a:gd name="connsiteY12" fmla="*/ 207607 h 771210"/>
                  <a:gd name="connsiteX13" fmla="*/ 561240 w 849392"/>
                  <a:gd name="connsiteY13" fmla="*/ 203514 h 771210"/>
                  <a:gd name="connsiteX14" fmla="*/ 573757 w 849392"/>
                  <a:gd name="connsiteY14" fmla="*/ 141475 h 771210"/>
                  <a:gd name="connsiteX15" fmla="*/ 488270 w 849392"/>
                  <a:gd name="connsiteY15" fmla="*/ 162 h 771210"/>
                  <a:gd name="connsiteX16" fmla="*/ 641385 w 849392"/>
                  <a:gd name="connsiteY16" fmla="*/ 214836 h 771210"/>
                  <a:gd name="connsiteX17" fmla="*/ 635044 w 849392"/>
                  <a:gd name="connsiteY17" fmla="*/ 268317 h 771210"/>
                  <a:gd name="connsiteX18" fmla="*/ 631380 w 849392"/>
                  <a:gd name="connsiteY18" fmla="*/ 278236 h 771210"/>
                  <a:gd name="connsiteX19" fmla="*/ 654209 w 849392"/>
                  <a:gd name="connsiteY19" fmla="*/ 320296 h 771210"/>
                  <a:gd name="connsiteX20" fmla="*/ 668043 w 849392"/>
                  <a:gd name="connsiteY20" fmla="*/ 321689 h 771210"/>
                  <a:gd name="connsiteX21" fmla="*/ 849392 w 849392"/>
                  <a:gd name="connsiteY21" fmla="*/ 544230 h 771210"/>
                  <a:gd name="connsiteX22" fmla="*/ 848906 w 849392"/>
                  <a:gd name="connsiteY22" fmla="*/ 558279 h 771210"/>
                  <a:gd name="connsiteX23" fmla="*/ 689886 w 849392"/>
                  <a:gd name="connsiteY23" fmla="*/ 410413 h 771210"/>
                  <a:gd name="connsiteX24" fmla="*/ 673463 w 849392"/>
                  <a:gd name="connsiteY24" fmla="*/ 413729 h 771210"/>
                  <a:gd name="connsiteX25" fmla="*/ 673843 w 849392"/>
                  <a:gd name="connsiteY25" fmla="*/ 417504 h 771210"/>
                  <a:gd name="connsiteX26" fmla="*/ 563768 w 849392"/>
                  <a:gd name="connsiteY26" fmla="*/ 624531 h 771210"/>
                  <a:gd name="connsiteX27" fmla="*/ 544824 w 849392"/>
                  <a:gd name="connsiteY27" fmla="*/ 634814 h 771210"/>
                  <a:gd name="connsiteX28" fmla="*/ 577109 w 849392"/>
                  <a:gd name="connsiteY28" fmla="*/ 682684 h 771210"/>
                  <a:gd name="connsiteX29" fmla="*/ 689877 w 849392"/>
                  <a:gd name="connsiteY29" fmla="*/ 729415 h 771210"/>
                  <a:gd name="connsiteX30" fmla="*/ 801376 w 849392"/>
                  <a:gd name="connsiteY30" fmla="*/ 683790 h 771210"/>
                  <a:gd name="connsiteX31" fmla="*/ 622230 w 849392"/>
                  <a:gd name="connsiteY31" fmla="*/ 771210 h 771210"/>
                  <a:gd name="connsiteX32" fmla="*/ 459998 w 849392"/>
                  <a:gd name="connsiteY32" fmla="*/ 703039 h 771210"/>
                  <a:gd name="connsiteX33" fmla="*/ 432376 w 849392"/>
                  <a:gd name="connsiteY33" fmla="*/ 666344 h 771210"/>
                  <a:gd name="connsiteX34" fmla="*/ 424177 w 849392"/>
                  <a:gd name="connsiteY34" fmla="*/ 667170 h 771210"/>
                  <a:gd name="connsiteX35" fmla="*/ 416810 w 849392"/>
                  <a:gd name="connsiteY35" fmla="*/ 666427 h 771210"/>
                  <a:gd name="connsiteX36" fmla="*/ 389316 w 849392"/>
                  <a:gd name="connsiteY36" fmla="*/ 703039 h 771210"/>
                  <a:gd name="connsiteX37" fmla="*/ 226990 w 849392"/>
                  <a:gd name="connsiteY37" fmla="*/ 771210 h 771210"/>
                  <a:gd name="connsiteX38" fmla="*/ 47701 w 849392"/>
                  <a:gd name="connsiteY38" fmla="*/ 683638 h 771210"/>
                  <a:gd name="connsiteX39" fmla="*/ 159505 w 849392"/>
                  <a:gd name="connsiteY39" fmla="*/ 729424 h 771210"/>
                  <a:gd name="connsiteX40" fmla="*/ 272277 w 849392"/>
                  <a:gd name="connsiteY40" fmla="*/ 682693 h 771210"/>
                  <a:gd name="connsiteX41" fmla="*/ 304289 w 849392"/>
                  <a:gd name="connsiteY41" fmla="*/ 635225 h 771210"/>
                  <a:gd name="connsiteX42" fmla="*/ 284587 w 849392"/>
                  <a:gd name="connsiteY42" fmla="*/ 624531 h 771210"/>
                  <a:gd name="connsiteX43" fmla="*/ 174511 w 849392"/>
                  <a:gd name="connsiteY43" fmla="*/ 417504 h 771210"/>
                  <a:gd name="connsiteX44" fmla="*/ 174912 w 849392"/>
                  <a:gd name="connsiteY44" fmla="*/ 413526 h 771210"/>
                  <a:gd name="connsiteX45" fmla="*/ 159505 w 849392"/>
                  <a:gd name="connsiteY45" fmla="*/ 410413 h 771210"/>
                  <a:gd name="connsiteX46" fmla="*/ 486 w 849392"/>
                  <a:gd name="connsiteY46" fmla="*/ 558279 h 771210"/>
                  <a:gd name="connsiteX47" fmla="*/ 0 w 849392"/>
                  <a:gd name="connsiteY47" fmla="*/ 544230 h 771210"/>
                  <a:gd name="connsiteX48" fmla="*/ 168752 w 849392"/>
                  <a:gd name="connsiteY48" fmla="*/ 324737 h 771210"/>
                  <a:gd name="connsiteX49" fmla="*/ 194035 w 849392"/>
                  <a:gd name="connsiteY49" fmla="*/ 320633 h 771210"/>
                  <a:gd name="connsiteX50" fmla="*/ 194131 w 849392"/>
                  <a:gd name="connsiteY50" fmla="*/ 320323 h 771210"/>
                  <a:gd name="connsiteX51" fmla="*/ 205224 w 849392"/>
                  <a:gd name="connsiteY51" fmla="*/ 299886 h 771210"/>
                  <a:gd name="connsiteX52" fmla="*/ 193626 w 849392"/>
                  <a:gd name="connsiteY52" fmla="*/ 268562 h 771210"/>
                  <a:gd name="connsiteX53" fmla="*/ 187261 w 849392"/>
                  <a:gd name="connsiteY53" fmla="*/ 214836 h 771210"/>
                  <a:gd name="connsiteX54" fmla="*/ 340871 w 849392"/>
                  <a:gd name="connsiteY54" fmla="*/ 0 h 7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9392" h="771210">
                    <a:moveTo>
                      <a:pt x="424177" y="220130"/>
                    </a:moveTo>
                    <a:cubicBezTo>
                      <a:pt x="315170" y="220130"/>
                      <a:pt x="226803" y="308497"/>
                      <a:pt x="226803" y="417504"/>
                    </a:cubicBezTo>
                    <a:cubicBezTo>
                      <a:pt x="226803" y="526511"/>
                      <a:pt x="315170" y="614878"/>
                      <a:pt x="424177" y="614878"/>
                    </a:cubicBezTo>
                    <a:cubicBezTo>
                      <a:pt x="533184" y="614878"/>
                      <a:pt x="621551" y="526511"/>
                      <a:pt x="621551" y="417504"/>
                    </a:cubicBezTo>
                    <a:cubicBezTo>
                      <a:pt x="621551" y="308497"/>
                      <a:pt x="533184" y="220130"/>
                      <a:pt x="424177" y="220130"/>
                    </a:cubicBezTo>
                    <a:close/>
                    <a:moveTo>
                      <a:pt x="340871" y="0"/>
                    </a:moveTo>
                    <a:cubicBezTo>
                      <a:pt x="289674" y="26460"/>
                      <a:pt x="254908" y="79914"/>
                      <a:pt x="254908" y="141475"/>
                    </a:cubicBezTo>
                    <a:cubicBezTo>
                      <a:pt x="254908" y="163485"/>
                      <a:pt x="259364" y="184449"/>
                      <a:pt x="267425" y="203514"/>
                    </a:cubicBezTo>
                    <a:lnTo>
                      <a:pt x="276577" y="217086"/>
                    </a:lnTo>
                    <a:lnTo>
                      <a:pt x="284587" y="210477"/>
                    </a:lnTo>
                    <a:cubicBezTo>
                      <a:pt x="324433" y="183557"/>
                      <a:pt x="372470" y="167838"/>
                      <a:pt x="424177" y="167838"/>
                    </a:cubicBezTo>
                    <a:cubicBezTo>
                      <a:pt x="458649" y="167838"/>
                      <a:pt x="491489" y="174824"/>
                      <a:pt x="521359" y="187458"/>
                    </a:cubicBezTo>
                    <a:lnTo>
                      <a:pt x="558481" y="207607"/>
                    </a:lnTo>
                    <a:lnTo>
                      <a:pt x="561240" y="203514"/>
                    </a:lnTo>
                    <a:cubicBezTo>
                      <a:pt x="569301" y="184449"/>
                      <a:pt x="573757" y="163485"/>
                      <a:pt x="573757" y="141475"/>
                    </a:cubicBezTo>
                    <a:cubicBezTo>
                      <a:pt x="573757" y="80067"/>
                      <a:pt x="538991" y="26794"/>
                      <a:pt x="488270" y="162"/>
                    </a:cubicBezTo>
                    <a:cubicBezTo>
                      <a:pt x="577424" y="30937"/>
                      <a:pt x="641385" y="115319"/>
                      <a:pt x="641385" y="214836"/>
                    </a:cubicBezTo>
                    <a:cubicBezTo>
                      <a:pt x="641385" y="233262"/>
                      <a:pt x="639192" y="251169"/>
                      <a:pt x="635044" y="268317"/>
                    </a:cubicBezTo>
                    <a:lnTo>
                      <a:pt x="631380" y="278236"/>
                    </a:lnTo>
                    <a:lnTo>
                      <a:pt x="654209" y="320296"/>
                    </a:lnTo>
                    <a:lnTo>
                      <a:pt x="668043" y="321689"/>
                    </a:lnTo>
                    <a:cubicBezTo>
                      <a:pt x="771595" y="342856"/>
                      <a:pt x="849392" y="434391"/>
                      <a:pt x="849392" y="544230"/>
                    </a:cubicBezTo>
                    <a:cubicBezTo>
                      <a:pt x="849392" y="549021"/>
                      <a:pt x="849239" y="553631"/>
                      <a:pt x="848906" y="558279"/>
                    </a:cubicBezTo>
                    <a:cubicBezTo>
                      <a:pt x="843010" y="475640"/>
                      <a:pt x="774097" y="410413"/>
                      <a:pt x="689886" y="410413"/>
                    </a:cubicBezTo>
                    <a:lnTo>
                      <a:pt x="673463" y="413729"/>
                    </a:lnTo>
                    <a:lnTo>
                      <a:pt x="673843" y="417504"/>
                    </a:lnTo>
                    <a:cubicBezTo>
                      <a:pt x="673843" y="503683"/>
                      <a:pt x="630180" y="579664"/>
                      <a:pt x="563768" y="624531"/>
                    </a:cubicBezTo>
                    <a:lnTo>
                      <a:pt x="544824" y="634814"/>
                    </a:lnTo>
                    <a:lnTo>
                      <a:pt x="577109" y="682684"/>
                    </a:lnTo>
                    <a:cubicBezTo>
                      <a:pt x="605981" y="711553"/>
                      <a:pt x="645857" y="729415"/>
                      <a:pt x="689877" y="729415"/>
                    </a:cubicBezTo>
                    <a:cubicBezTo>
                      <a:pt x="733425" y="729415"/>
                      <a:pt x="772658" y="712022"/>
                      <a:pt x="801376" y="683790"/>
                    </a:cubicBezTo>
                    <a:cubicBezTo>
                      <a:pt x="759904" y="737063"/>
                      <a:pt x="694982" y="771210"/>
                      <a:pt x="622230" y="771210"/>
                    </a:cubicBezTo>
                    <a:cubicBezTo>
                      <a:pt x="558715" y="771210"/>
                      <a:pt x="501201" y="745102"/>
                      <a:pt x="459998" y="703039"/>
                    </a:cubicBezTo>
                    <a:lnTo>
                      <a:pt x="432376" y="666344"/>
                    </a:lnTo>
                    <a:lnTo>
                      <a:pt x="424177" y="667170"/>
                    </a:lnTo>
                    <a:lnTo>
                      <a:pt x="416810" y="666427"/>
                    </a:lnTo>
                    <a:lnTo>
                      <a:pt x="389316" y="703039"/>
                    </a:lnTo>
                    <a:cubicBezTo>
                      <a:pt x="348168" y="745102"/>
                      <a:pt x="290620" y="771210"/>
                      <a:pt x="226990" y="771210"/>
                    </a:cubicBezTo>
                    <a:cubicBezTo>
                      <a:pt x="154238" y="771210"/>
                      <a:pt x="89316" y="736911"/>
                      <a:pt x="47701" y="683638"/>
                    </a:cubicBezTo>
                    <a:cubicBezTo>
                      <a:pt x="76409" y="711870"/>
                      <a:pt x="115957" y="729424"/>
                      <a:pt x="159505" y="729424"/>
                    </a:cubicBezTo>
                    <a:cubicBezTo>
                      <a:pt x="203530" y="729424"/>
                      <a:pt x="243407" y="711562"/>
                      <a:pt x="272277" y="682693"/>
                    </a:cubicBezTo>
                    <a:lnTo>
                      <a:pt x="304289" y="635225"/>
                    </a:lnTo>
                    <a:lnTo>
                      <a:pt x="284587" y="624531"/>
                    </a:lnTo>
                    <a:cubicBezTo>
                      <a:pt x="218175" y="579664"/>
                      <a:pt x="174511" y="503683"/>
                      <a:pt x="174511" y="417504"/>
                    </a:cubicBezTo>
                    <a:lnTo>
                      <a:pt x="174912" y="413526"/>
                    </a:lnTo>
                    <a:lnTo>
                      <a:pt x="159505" y="410413"/>
                    </a:lnTo>
                    <a:cubicBezTo>
                      <a:pt x="75285" y="410413"/>
                      <a:pt x="6391" y="475650"/>
                      <a:pt x="486" y="558279"/>
                    </a:cubicBezTo>
                    <a:cubicBezTo>
                      <a:pt x="162" y="553640"/>
                      <a:pt x="0" y="549021"/>
                      <a:pt x="0" y="544230"/>
                    </a:cubicBezTo>
                    <a:cubicBezTo>
                      <a:pt x="0" y="439009"/>
                      <a:pt x="71569" y="350370"/>
                      <a:pt x="168752" y="324737"/>
                    </a:cubicBezTo>
                    <a:lnTo>
                      <a:pt x="194035" y="320633"/>
                    </a:lnTo>
                    <a:lnTo>
                      <a:pt x="194131" y="320323"/>
                    </a:lnTo>
                    <a:lnTo>
                      <a:pt x="205224" y="299886"/>
                    </a:lnTo>
                    <a:lnTo>
                      <a:pt x="193626" y="268562"/>
                    </a:lnTo>
                    <a:cubicBezTo>
                      <a:pt x="189457" y="251331"/>
                      <a:pt x="187261" y="233343"/>
                      <a:pt x="187261" y="214836"/>
                    </a:cubicBezTo>
                    <a:cubicBezTo>
                      <a:pt x="187261" y="115147"/>
                      <a:pt x="251536" y="30299"/>
                      <a:pt x="340871" y="0"/>
                    </a:cubicBezTo>
                    <a:close/>
                  </a:path>
                </a:pathLst>
              </a:custGeom>
              <a:solidFill>
                <a:srgbClr val="E3241B"/>
              </a:solidFill>
              <a:ln w="9525" cap="flat">
                <a:noFill/>
                <a:prstDash val="solid"/>
                <a:miter/>
              </a:ln>
            </p:spPr>
            <p:txBody>
              <a:bodyPr wrap="square">
                <a:noAutofit/>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409" name="Freeform: Shape 408">
                <a:extLst>
                  <a:ext uri="{FF2B5EF4-FFF2-40B4-BE49-F238E27FC236}">
                    <a16:creationId xmlns:a16="http://schemas.microsoft.com/office/drawing/2014/main" id="{25ACEF62-E8F8-4CA6-B09E-9A1F78AECAE2}"/>
                  </a:ext>
                </a:extLst>
              </p:cNvPr>
              <p:cNvSpPr/>
              <p:nvPr/>
            </p:nvSpPr>
            <p:spPr>
              <a:xfrm>
                <a:off x="7005948" y="3206405"/>
                <a:ext cx="266072" cy="259070"/>
              </a:xfrm>
              <a:custGeom>
                <a:avLst/>
                <a:gdLst/>
                <a:ahLst/>
                <a:cxnLst/>
                <a:rect l="0" t="0" r="0" b="0"/>
                <a:pathLst>
                  <a:path w="723900" h="704850">
                    <a:moveTo>
                      <a:pt x="705326" y="7144"/>
                    </a:moveTo>
                    <a:lnTo>
                      <a:pt x="641509" y="7144"/>
                    </a:lnTo>
                    <a:cubicBezTo>
                      <a:pt x="501491" y="7144"/>
                      <a:pt x="387191" y="120491"/>
                      <a:pt x="387191" y="261461"/>
                    </a:cubicBezTo>
                    <a:lnTo>
                      <a:pt x="133826" y="261461"/>
                    </a:lnTo>
                    <a:cubicBezTo>
                      <a:pt x="63341" y="261461"/>
                      <a:pt x="7144" y="286226"/>
                      <a:pt x="7144" y="356711"/>
                    </a:cubicBezTo>
                    <a:lnTo>
                      <a:pt x="7144" y="451961"/>
                    </a:lnTo>
                    <a:lnTo>
                      <a:pt x="70009" y="451961"/>
                    </a:lnTo>
                    <a:lnTo>
                      <a:pt x="70009" y="356711"/>
                    </a:lnTo>
                    <a:cubicBezTo>
                      <a:pt x="70009" y="321469"/>
                      <a:pt x="98584" y="292894"/>
                      <a:pt x="133826" y="292894"/>
                    </a:cubicBezTo>
                    <a:lnTo>
                      <a:pt x="133826" y="547211"/>
                    </a:lnTo>
                    <a:cubicBezTo>
                      <a:pt x="90011" y="547211"/>
                      <a:pt x="54769" y="582454"/>
                      <a:pt x="54769" y="626269"/>
                    </a:cubicBezTo>
                    <a:cubicBezTo>
                      <a:pt x="54769" y="670084"/>
                      <a:pt x="90011" y="705326"/>
                      <a:pt x="133826" y="705326"/>
                    </a:cubicBezTo>
                    <a:cubicBezTo>
                      <a:pt x="177641" y="705326"/>
                      <a:pt x="212884" y="670084"/>
                      <a:pt x="212884" y="626269"/>
                    </a:cubicBezTo>
                    <a:cubicBezTo>
                      <a:pt x="212884" y="620554"/>
                      <a:pt x="211931" y="615791"/>
                      <a:pt x="210979" y="610076"/>
                    </a:cubicBezTo>
                    <a:lnTo>
                      <a:pt x="499586" y="610076"/>
                    </a:lnTo>
                    <a:cubicBezTo>
                      <a:pt x="498634" y="614839"/>
                      <a:pt x="497681" y="620554"/>
                      <a:pt x="497681" y="626269"/>
                    </a:cubicBezTo>
                    <a:cubicBezTo>
                      <a:pt x="497681" y="670084"/>
                      <a:pt x="532924" y="705326"/>
                      <a:pt x="576739" y="705326"/>
                    </a:cubicBezTo>
                    <a:cubicBezTo>
                      <a:pt x="620554" y="705326"/>
                      <a:pt x="655796" y="670084"/>
                      <a:pt x="655796" y="626269"/>
                    </a:cubicBezTo>
                    <a:cubicBezTo>
                      <a:pt x="655796" y="582454"/>
                      <a:pt x="620554" y="547211"/>
                      <a:pt x="576739" y="547211"/>
                    </a:cubicBezTo>
                    <a:lnTo>
                      <a:pt x="576739" y="134779"/>
                    </a:lnTo>
                    <a:lnTo>
                      <a:pt x="641509" y="261461"/>
                    </a:lnTo>
                    <a:lnTo>
                      <a:pt x="705326" y="261461"/>
                    </a:lnTo>
                    <a:lnTo>
                      <a:pt x="705326" y="39529"/>
                    </a:lnTo>
                    <a:cubicBezTo>
                      <a:pt x="713899" y="39529"/>
                      <a:pt x="721519" y="32861"/>
                      <a:pt x="721519" y="23336"/>
                    </a:cubicBezTo>
                    <a:cubicBezTo>
                      <a:pt x="721519" y="13811"/>
                      <a:pt x="713899" y="7144"/>
                      <a:pt x="705326" y="7144"/>
                    </a:cubicBezTo>
                    <a:close/>
                    <a:moveTo>
                      <a:pt x="133826" y="658654"/>
                    </a:moveTo>
                    <a:cubicBezTo>
                      <a:pt x="116681" y="658654"/>
                      <a:pt x="102394" y="644366"/>
                      <a:pt x="102394" y="627221"/>
                    </a:cubicBezTo>
                    <a:cubicBezTo>
                      <a:pt x="102394" y="610076"/>
                      <a:pt x="116681" y="595789"/>
                      <a:pt x="133826" y="595789"/>
                    </a:cubicBezTo>
                    <a:cubicBezTo>
                      <a:pt x="150971" y="595789"/>
                      <a:pt x="165259" y="610076"/>
                      <a:pt x="165259" y="627221"/>
                    </a:cubicBezTo>
                    <a:cubicBezTo>
                      <a:pt x="165259" y="644366"/>
                      <a:pt x="150971" y="658654"/>
                      <a:pt x="133826" y="658654"/>
                    </a:cubicBezTo>
                    <a:close/>
                    <a:moveTo>
                      <a:pt x="514826" y="578644"/>
                    </a:moveTo>
                    <a:lnTo>
                      <a:pt x="196691" y="578644"/>
                    </a:lnTo>
                    <a:cubicBezTo>
                      <a:pt x="196691" y="578644"/>
                      <a:pt x="196691" y="578644"/>
                      <a:pt x="196691" y="578644"/>
                    </a:cubicBezTo>
                    <a:lnTo>
                      <a:pt x="260509" y="451961"/>
                    </a:lnTo>
                    <a:lnTo>
                      <a:pt x="451009" y="451961"/>
                    </a:lnTo>
                    <a:lnTo>
                      <a:pt x="514826" y="578644"/>
                    </a:lnTo>
                    <a:cubicBezTo>
                      <a:pt x="514826" y="578644"/>
                      <a:pt x="514826" y="578644"/>
                      <a:pt x="514826" y="578644"/>
                    </a:cubicBezTo>
                    <a:close/>
                    <a:moveTo>
                      <a:pt x="610076" y="626269"/>
                    </a:moveTo>
                    <a:cubicBezTo>
                      <a:pt x="610076" y="643414"/>
                      <a:pt x="595789" y="657701"/>
                      <a:pt x="578644" y="657701"/>
                    </a:cubicBezTo>
                    <a:cubicBezTo>
                      <a:pt x="561499" y="657701"/>
                      <a:pt x="547211" y="643414"/>
                      <a:pt x="547211" y="626269"/>
                    </a:cubicBezTo>
                    <a:cubicBezTo>
                      <a:pt x="547211" y="609124"/>
                      <a:pt x="561499" y="594836"/>
                      <a:pt x="578644" y="594836"/>
                    </a:cubicBezTo>
                    <a:cubicBezTo>
                      <a:pt x="595789" y="594836"/>
                      <a:pt x="610076" y="609124"/>
                      <a:pt x="610076" y="626269"/>
                    </a:cubicBezTo>
                    <a:close/>
                    <a:moveTo>
                      <a:pt x="672941" y="134779"/>
                    </a:moveTo>
                    <a:cubicBezTo>
                      <a:pt x="664369" y="134779"/>
                      <a:pt x="656749" y="128111"/>
                      <a:pt x="656749" y="118586"/>
                    </a:cubicBezTo>
                    <a:cubicBezTo>
                      <a:pt x="656749" y="110014"/>
                      <a:pt x="663416" y="102394"/>
                      <a:pt x="672941" y="102394"/>
                    </a:cubicBezTo>
                    <a:cubicBezTo>
                      <a:pt x="681514" y="102394"/>
                      <a:pt x="689134" y="109061"/>
                      <a:pt x="689134" y="118586"/>
                    </a:cubicBezTo>
                    <a:cubicBezTo>
                      <a:pt x="689134" y="127159"/>
                      <a:pt x="682466" y="134779"/>
                      <a:pt x="672941" y="134779"/>
                    </a:cubicBezTo>
                    <a:close/>
                  </a:path>
                </a:pathLst>
              </a:custGeom>
              <a:solidFill>
                <a:srgbClr val="E3241B"/>
              </a:solidFill>
              <a:ln w="9525" cap="flat">
                <a:noFill/>
                <a:prstDash val="solid"/>
                <a:miter/>
              </a:ln>
            </p:spPr>
            <p:txBody>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cxnSp>
        <p:nvCxnSpPr>
          <p:cNvPr id="1410" name="Straight Connector 1409">
            <a:extLst>
              <a:ext uri="{FF2B5EF4-FFF2-40B4-BE49-F238E27FC236}">
                <a16:creationId xmlns:a16="http://schemas.microsoft.com/office/drawing/2014/main" id="{B990081F-AA3C-4F5F-8D4D-9A438E260B11}"/>
              </a:ext>
            </a:extLst>
          </p:cNvPr>
          <p:cNvCxnSpPr/>
          <p:nvPr/>
        </p:nvCxnSpPr>
        <p:spPr>
          <a:xfrm>
            <a:off x="7494509" y="4963609"/>
            <a:ext cx="473852" cy="466048"/>
          </a:xfrm>
          <a:prstGeom prst="line">
            <a:avLst/>
          </a:prstGeom>
          <a:noFill/>
          <a:ln w="12700" cap="flat" cmpd="sng" algn="ctr">
            <a:solidFill>
              <a:srgbClr val="005073"/>
            </a:solidFill>
            <a:prstDash val="solid"/>
          </a:ln>
          <a:effectLst/>
        </p:spPr>
      </p:cxnSp>
      <p:grpSp>
        <p:nvGrpSpPr>
          <p:cNvPr id="1411" name="Group 1410">
            <a:extLst>
              <a:ext uri="{FF2B5EF4-FFF2-40B4-BE49-F238E27FC236}">
                <a16:creationId xmlns:a16="http://schemas.microsoft.com/office/drawing/2014/main" id="{60935F39-98D2-4F88-988F-E12E6E83FC72}"/>
              </a:ext>
            </a:extLst>
          </p:cNvPr>
          <p:cNvGrpSpPr/>
          <p:nvPr/>
        </p:nvGrpSpPr>
        <p:grpSpPr>
          <a:xfrm>
            <a:off x="7389472" y="4856125"/>
            <a:ext cx="684512" cy="686480"/>
            <a:chOff x="4754157" y="1490090"/>
            <a:chExt cx="792461" cy="794740"/>
          </a:xfrm>
          <a:effectLst/>
        </p:grpSpPr>
        <p:sp>
          <p:nvSpPr>
            <p:cNvPr id="1412" name="Oval 47">
              <a:extLst>
                <a:ext uri="{FF2B5EF4-FFF2-40B4-BE49-F238E27FC236}">
                  <a16:creationId xmlns:a16="http://schemas.microsoft.com/office/drawing/2014/main" id="{B7057D2F-DF95-4F26-A801-47A159096704}"/>
                </a:ext>
              </a:extLst>
            </p:cNvPr>
            <p:cNvSpPr>
              <a:spLocks noChangeArrowheads="1"/>
            </p:cNvSpPr>
            <p:nvPr/>
          </p:nvSpPr>
          <p:spPr bwMode="auto">
            <a:xfrm flipH="1">
              <a:off x="4767812" y="1502705"/>
              <a:ext cx="764714" cy="766910"/>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pic>
          <p:nvPicPr>
            <p:cNvPr id="1413" name="Picture 1412">
              <a:extLst>
                <a:ext uri="{FF2B5EF4-FFF2-40B4-BE49-F238E27FC236}">
                  <a16:creationId xmlns:a16="http://schemas.microsoft.com/office/drawing/2014/main" id="{D929EC07-75E2-4B6D-B21E-6CE86B75A751}"/>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882411" y="1796680"/>
              <a:ext cx="71315" cy="118859"/>
            </a:xfrm>
            <a:prstGeom prst="rect">
              <a:avLst/>
            </a:prstGeom>
          </p:spPr>
        </p:pic>
        <p:pic>
          <p:nvPicPr>
            <p:cNvPr id="1414" name="Picture 1413">
              <a:extLst>
                <a:ext uri="{FF2B5EF4-FFF2-40B4-BE49-F238E27FC236}">
                  <a16:creationId xmlns:a16="http://schemas.microsoft.com/office/drawing/2014/main" id="{83D56F24-11C8-43C6-89B4-932EAE87F708}"/>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964229" y="1796680"/>
              <a:ext cx="97464" cy="118859"/>
            </a:xfrm>
            <a:prstGeom prst="rect">
              <a:avLst/>
            </a:prstGeom>
          </p:spPr>
        </p:pic>
        <p:pic>
          <p:nvPicPr>
            <p:cNvPr id="1415" name="Picture 1414">
              <a:extLst>
                <a:ext uri="{FF2B5EF4-FFF2-40B4-BE49-F238E27FC236}">
                  <a16:creationId xmlns:a16="http://schemas.microsoft.com/office/drawing/2014/main" id="{F5602E2E-92AF-4878-B7E2-D7366012A052}"/>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5204514" y="1796680"/>
              <a:ext cx="71315" cy="118859"/>
            </a:xfrm>
            <a:prstGeom prst="rect">
              <a:avLst/>
            </a:prstGeom>
          </p:spPr>
        </p:pic>
        <p:pic>
          <p:nvPicPr>
            <p:cNvPr id="1416" name="Picture 1415">
              <a:extLst>
                <a:ext uri="{FF2B5EF4-FFF2-40B4-BE49-F238E27FC236}">
                  <a16:creationId xmlns:a16="http://schemas.microsoft.com/office/drawing/2014/main" id="{E6E43537-8DBE-43A1-A31D-207B9047AE95}"/>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5286332" y="1796680"/>
              <a:ext cx="97464" cy="118859"/>
            </a:xfrm>
            <a:prstGeom prst="rect">
              <a:avLst/>
            </a:prstGeom>
          </p:spPr>
        </p:pic>
        <p:pic>
          <p:nvPicPr>
            <p:cNvPr id="1417" name="Picture 1416">
              <a:extLst>
                <a:ext uri="{FF2B5EF4-FFF2-40B4-BE49-F238E27FC236}">
                  <a16:creationId xmlns:a16="http://schemas.microsoft.com/office/drawing/2014/main" id="{F01E3C22-1291-4DE3-9D36-3D6296D80802}"/>
                </a:ext>
              </a:extLst>
            </p:cNvPr>
            <p:cNvPicPr>
              <a:picLocks noChangeAspect="1"/>
            </p:cNvPicPr>
            <p:nvPr/>
          </p:nvPicPr>
          <p:blipFill>
            <a:blip r:embed="rId6"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5394298" y="1796680"/>
              <a:ext cx="97464" cy="118859"/>
            </a:xfrm>
            <a:prstGeom prst="rect">
              <a:avLst/>
            </a:prstGeom>
          </p:spPr>
        </p:pic>
        <p:grpSp>
          <p:nvGrpSpPr>
            <p:cNvPr id="1418" name="Group 1417">
              <a:extLst>
                <a:ext uri="{FF2B5EF4-FFF2-40B4-BE49-F238E27FC236}">
                  <a16:creationId xmlns:a16="http://schemas.microsoft.com/office/drawing/2014/main" id="{7EBB0C08-B146-4BAC-AAB4-471EDE4D265A}"/>
                </a:ext>
              </a:extLst>
            </p:cNvPr>
            <p:cNvGrpSpPr/>
            <p:nvPr/>
          </p:nvGrpSpPr>
          <p:grpSpPr>
            <a:xfrm>
              <a:off x="4809689" y="1939517"/>
              <a:ext cx="715459" cy="118859"/>
              <a:chOff x="3744652" y="1647804"/>
              <a:chExt cx="715459" cy="118859"/>
            </a:xfrm>
          </p:grpSpPr>
          <p:pic>
            <p:nvPicPr>
              <p:cNvPr id="1450" name="Picture 1449">
                <a:extLst>
                  <a:ext uri="{FF2B5EF4-FFF2-40B4-BE49-F238E27FC236}">
                    <a16:creationId xmlns:a16="http://schemas.microsoft.com/office/drawing/2014/main" id="{A2D27F64-F771-4BF3-88E2-456CE8EC88DF}"/>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275882" y="1647804"/>
                <a:ext cx="71316" cy="118859"/>
              </a:xfrm>
              <a:prstGeom prst="rect">
                <a:avLst/>
              </a:prstGeom>
            </p:spPr>
          </p:pic>
          <p:pic>
            <p:nvPicPr>
              <p:cNvPr id="1451" name="Picture 1450">
                <a:extLst>
                  <a:ext uri="{FF2B5EF4-FFF2-40B4-BE49-F238E27FC236}">
                    <a16:creationId xmlns:a16="http://schemas.microsoft.com/office/drawing/2014/main" id="{F1A26199-4363-4C21-AA76-C613D489F71E}"/>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744652" y="1647804"/>
                <a:ext cx="97464" cy="118859"/>
              </a:xfrm>
              <a:prstGeom prst="rect">
                <a:avLst/>
              </a:prstGeom>
            </p:spPr>
          </p:pic>
          <p:pic>
            <p:nvPicPr>
              <p:cNvPr id="1452" name="Picture 1451">
                <a:extLst>
                  <a:ext uri="{FF2B5EF4-FFF2-40B4-BE49-F238E27FC236}">
                    <a16:creationId xmlns:a16="http://schemas.microsoft.com/office/drawing/2014/main" id="{88441415-B834-4F43-925B-3B9C0CD4A695}"/>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944325" y="1647804"/>
                <a:ext cx="71315" cy="118859"/>
              </a:xfrm>
              <a:prstGeom prst="rect">
                <a:avLst/>
              </a:prstGeom>
            </p:spPr>
          </p:pic>
          <p:pic>
            <p:nvPicPr>
              <p:cNvPr id="1453" name="Picture 1452">
                <a:extLst>
                  <a:ext uri="{FF2B5EF4-FFF2-40B4-BE49-F238E27FC236}">
                    <a16:creationId xmlns:a16="http://schemas.microsoft.com/office/drawing/2014/main" id="{3426B7DF-0857-4BDE-A33E-E87A2CEDA0F1}"/>
                  </a:ext>
                </a:extLst>
              </p:cNvPr>
              <p:cNvPicPr>
                <a:picLocks noChangeAspect="1"/>
              </p:cNvPicPr>
              <p:nvPr/>
            </p:nvPicPr>
            <p:blipFill>
              <a:blip r:embed="rId6"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031087" y="1647804"/>
                <a:ext cx="97465" cy="118859"/>
              </a:xfrm>
              <a:prstGeom prst="rect">
                <a:avLst/>
              </a:prstGeom>
            </p:spPr>
          </p:pic>
          <p:pic>
            <p:nvPicPr>
              <p:cNvPr id="1454" name="Picture 1453">
                <a:extLst>
                  <a:ext uri="{FF2B5EF4-FFF2-40B4-BE49-F238E27FC236}">
                    <a16:creationId xmlns:a16="http://schemas.microsoft.com/office/drawing/2014/main" id="{7A917D20-E95F-46A5-8B8C-F7226EEC8D26}"/>
                  </a:ext>
                </a:extLst>
              </p:cNvPr>
              <p:cNvPicPr>
                <a:picLocks noChangeAspect="1"/>
              </p:cNvPicPr>
              <p:nvPr/>
            </p:nvPicPr>
            <p:blipFill>
              <a:blip r:embed="rId7"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857563" y="1647804"/>
                <a:ext cx="71315" cy="118859"/>
              </a:xfrm>
              <a:prstGeom prst="rect">
                <a:avLst/>
              </a:prstGeom>
            </p:spPr>
          </p:pic>
          <p:pic>
            <p:nvPicPr>
              <p:cNvPr id="1455" name="Picture 1454">
                <a:extLst>
                  <a:ext uri="{FF2B5EF4-FFF2-40B4-BE49-F238E27FC236}">
                    <a16:creationId xmlns:a16="http://schemas.microsoft.com/office/drawing/2014/main" id="{0D8BD12F-B050-4436-B7B6-294436E4D70F}"/>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362647" y="1647804"/>
                <a:ext cx="97464" cy="118859"/>
              </a:xfrm>
              <a:prstGeom prst="rect">
                <a:avLst/>
              </a:prstGeom>
            </p:spPr>
          </p:pic>
        </p:grpSp>
        <p:grpSp>
          <p:nvGrpSpPr>
            <p:cNvPr id="1419" name="Group 1418">
              <a:extLst>
                <a:ext uri="{FF2B5EF4-FFF2-40B4-BE49-F238E27FC236}">
                  <a16:creationId xmlns:a16="http://schemas.microsoft.com/office/drawing/2014/main" id="{081F3E3E-F773-4722-BC0E-DA5EC3B715AC}"/>
                </a:ext>
              </a:extLst>
            </p:cNvPr>
            <p:cNvGrpSpPr/>
            <p:nvPr/>
          </p:nvGrpSpPr>
          <p:grpSpPr>
            <a:xfrm>
              <a:off x="4907319" y="2082354"/>
              <a:ext cx="500748" cy="118859"/>
              <a:chOff x="3832730" y="1647804"/>
              <a:chExt cx="500748" cy="118859"/>
            </a:xfrm>
          </p:grpSpPr>
          <p:pic>
            <p:nvPicPr>
              <p:cNvPr id="1445" name="Picture 1444">
                <a:extLst>
                  <a:ext uri="{FF2B5EF4-FFF2-40B4-BE49-F238E27FC236}">
                    <a16:creationId xmlns:a16="http://schemas.microsoft.com/office/drawing/2014/main" id="{A3E5EDFE-69BC-4203-9FEE-9BED5F37E2CE}"/>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262162" y="1647804"/>
                <a:ext cx="71316" cy="118859"/>
              </a:xfrm>
              <a:prstGeom prst="rect">
                <a:avLst/>
              </a:prstGeom>
            </p:spPr>
          </p:pic>
          <p:pic>
            <p:nvPicPr>
              <p:cNvPr id="1446" name="Picture 1445">
                <a:extLst>
                  <a:ext uri="{FF2B5EF4-FFF2-40B4-BE49-F238E27FC236}">
                    <a16:creationId xmlns:a16="http://schemas.microsoft.com/office/drawing/2014/main" id="{3451AB94-5B2F-4A4F-91EF-5D2B84533376}"/>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149249" y="1647804"/>
                <a:ext cx="97465" cy="118859"/>
              </a:xfrm>
              <a:prstGeom prst="rect">
                <a:avLst/>
              </a:prstGeom>
            </p:spPr>
          </p:pic>
          <p:pic>
            <p:nvPicPr>
              <p:cNvPr id="1447" name="Picture 1446">
                <a:extLst>
                  <a:ext uri="{FF2B5EF4-FFF2-40B4-BE49-F238E27FC236}">
                    <a16:creationId xmlns:a16="http://schemas.microsoft.com/office/drawing/2014/main" id="{500C7677-87B0-4422-8FEE-D83899CC8FB5}"/>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832730" y="1647804"/>
                <a:ext cx="71315" cy="118859"/>
              </a:xfrm>
              <a:prstGeom prst="rect">
                <a:avLst/>
              </a:prstGeom>
            </p:spPr>
          </p:pic>
          <p:pic>
            <p:nvPicPr>
              <p:cNvPr id="1448" name="Picture 1447">
                <a:extLst>
                  <a:ext uri="{FF2B5EF4-FFF2-40B4-BE49-F238E27FC236}">
                    <a16:creationId xmlns:a16="http://schemas.microsoft.com/office/drawing/2014/main" id="{45631BCD-F393-4DEF-84C2-4752A912B5F0}"/>
                  </a:ext>
                </a:extLst>
              </p:cNvPr>
              <p:cNvPicPr>
                <a:picLocks noChangeAspect="1"/>
              </p:cNvPicPr>
              <p:nvPr/>
            </p:nvPicPr>
            <p:blipFill>
              <a:blip r:embed="rId6" cstate="hq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917454" y="1647804"/>
                <a:ext cx="97464" cy="118859"/>
              </a:xfrm>
              <a:prstGeom prst="rect">
                <a:avLst/>
              </a:prstGeom>
            </p:spPr>
          </p:pic>
          <p:pic>
            <p:nvPicPr>
              <p:cNvPr id="1449" name="Picture 1448">
                <a:extLst>
                  <a:ext uri="{FF2B5EF4-FFF2-40B4-BE49-F238E27FC236}">
                    <a16:creationId xmlns:a16="http://schemas.microsoft.com/office/drawing/2014/main" id="{7E0A1445-8F8E-480F-82F4-EA05920B227B}"/>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033351" y="1647804"/>
                <a:ext cx="97465" cy="118859"/>
              </a:xfrm>
              <a:prstGeom prst="rect">
                <a:avLst/>
              </a:prstGeom>
            </p:spPr>
          </p:pic>
        </p:grpSp>
        <p:pic>
          <p:nvPicPr>
            <p:cNvPr id="1420" name="Picture 1419">
              <a:extLst>
                <a:ext uri="{FF2B5EF4-FFF2-40B4-BE49-F238E27FC236}">
                  <a16:creationId xmlns:a16="http://schemas.microsoft.com/office/drawing/2014/main" id="{CF9DF003-92D5-4B78-80B6-5AA3C296FA66}"/>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5006890" y="1515059"/>
              <a:ext cx="97464" cy="118859"/>
            </a:xfrm>
            <a:prstGeom prst="rect">
              <a:avLst/>
            </a:prstGeom>
          </p:spPr>
        </p:pic>
        <p:pic>
          <p:nvPicPr>
            <p:cNvPr id="1421" name="Picture 1420">
              <a:extLst>
                <a:ext uri="{FF2B5EF4-FFF2-40B4-BE49-F238E27FC236}">
                  <a16:creationId xmlns:a16="http://schemas.microsoft.com/office/drawing/2014/main" id="{BD2B0207-3213-4DCC-8120-1CE1C9C86BC8}"/>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5204641" y="1515059"/>
              <a:ext cx="97465" cy="118859"/>
            </a:xfrm>
            <a:prstGeom prst="rect">
              <a:avLst/>
            </a:prstGeom>
          </p:spPr>
        </p:pic>
        <p:pic>
          <p:nvPicPr>
            <p:cNvPr id="1422" name="Picture 1421">
              <a:extLst>
                <a:ext uri="{FF2B5EF4-FFF2-40B4-BE49-F238E27FC236}">
                  <a16:creationId xmlns:a16="http://schemas.microsoft.com/office/drawing/2014/main" id="{8E358E8B-D3BE-4097-AA1F-BC6742D7820A}"/>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5119801" y="1515059"/>
              <a:ext cx="71315" cy="118859"/>
            </a:xfrm>
            <a:prstGeom prst="rect">
              <a:avLst/>
            </a:prstGeom>
          </p:spPr>
        </p:pic>
        <p:pic>
          <p:nvPicPr>
            <p:cNvPr id="1423" name="Picture 1422">
              <a:extLst>
                <a:ext uri="{FF2B5EF4-FFF2-40B4-BE49-F238E27FC236}">
                  <a16:creationId xmlns:a16="http://schemas.microsoft.com/office/drawing/2014/main" id="{98735668-6B94-46F9-AFF8-A2B10EFCFF43}"/>
                </a:ext>
              </a:extLst>
            </p:cNvPr>
            <p:cNvPicPr>
              <a:picLocks noChangeAspect="1"/>
            </p:cNvPicPr>
            <p:nvPr/>
          </p:nvPicPr>
          <p:blipFill>
            <a:blip r:embed="rId4"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4796754" y="1796680"/>
              <a:ext cx="71315" cy="118859"/>
            </a:xfrm>
            <a:prstGeom prst="rect">
              <a:avLst/>
            </a:prstGeom>
          </p:spPr>
        </p:pic>
        <p:sp>
          <p:nvSpPr>
            <p:cNvPr id="1424" name="Freeform 7">
              <a:extLst>
                <a:ext uri="{FF2B5EF4-FFF2-40B4-BE49-F238E27FC236}">
                  <a16:creationId xmlns:a16="http://schemas.microsoft.com/office/drawing/2014/main" id="{234D3F95-CF36-465D-8C7C-4FB2F26569C7}"/>
                </a:ext>
              </a:extLst>
            </p:cNvPr>
            <p:cNvSpPr>
              <a:spLocks noEditPoints="1"/>
            </p:cNvSpPr>
            <p:nvPr/>
          </p:nvSpPr>
          <p:spPr bwMode="auto">
            <a:xfrm>
              <a:off x="5075202" y="1798221"/>
              <a:ext cx="116840" cy="126130"/>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rgbClr val="E3241B"/>
            </a:solidFill>
            <a:ln w="19050" cap="flat" cmpd="sng">
              <a:noFill/>
              <a:prstDash val="solid"/>
              <a:round/>
              <a:headEnd type="none" w="med" len="med"/>
              <a:tailEnd type="none" w="med" len="med"/>
            </a:ln>
            <a:effectLst/>
          </p:spPr>
          <p:txBody>
            <a:bodyPr lIns="91452" tIns="45727" rIns="91452" bIns="4572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76" rtl="0" eaLnBrk="1" fontAlgn="base" latinLnBrk="0" hangingPunct="1">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endParaRPr>
            </a:p>
          </p:txBody>
        </p:sp>
        <p:grpSp>
          <p:nvGrpSpPr>
            <p:cNvPr id="1425" name="Group 1424">
              <a:extLst>
                <a:ext uri="{FF2B5EF4-FFF2-40B4-BE49-F238E27FC236}">
                  <a16:creationId xmlns:a16="http://schemas.microsoft.com/office/drawing/2014/main" id="{05E346F3-1FC7-4899-A34A-F3F4E8D104AC}"/>
                </a:ext>
              </a:extLst>
            </p:cNvPr>
            <p:cNvGrpSpPr/>
            <p:nvPr/>
          </p:nvGrpSpPr>
          <p:grpSpPr>
            <a:xfrm>
              <a:off x="5214395" y="1927873"/>
              <a:ext cx="105708" cy="133072"/>
              <a:chOff x="2476226" y="-1323925"/>
              <a:chExt cx="1051959" cy="1324272"/>
            </a:xfrm>
          </p:grpSpPr>
          <p:sp>
            <p:nvSpPr>
              <p:cNvPr id="1443" name="Freeform 5">
                <a:extLst>
                  <a:ext uri="{FF2B5EF4-FFF2-40B4-BE49-F238E27FC236}">
                    <a16:creationId xmlns:a16="http://schemas.microsoft.com/office/drawing/2014/main" id="{DCD87FAC-84C6-4BB4-A83B-5D33C57975F0}"/>
                  </a:ext>
                </a:extLst>
              </p:cNvPr>
              <p:cNvSpPr>
                <a:spLocks/>
              </p:cNvSpPr>
              <p:nvPr/>
            </p:nvSpPr>
            <p:spPr bwMode="auto">
              <a:xfrm>
                <a:off x="2476226" y="-1323925"/>
                <a:ext cx="1051959" cy="1324272"/>
              </a:xfrm>
              <a:custGeom>
                <a:avLst/>
                <a:gdLst>
                  <a:gd name="T0" fmla="*/ 432 w 433"/>
                  <a:gd name="T1" fmla="*/ 34 h 547"/>
                  <a:gd name="T2" fmla="*/ 418 w 433"/>
                  <a:gd name="T3" fmla="*/ 17 h 547"/>
                  <a:gd name="T4" fmla="*/ 372 w 433"/>
                  <a:gd name="T5" fmla="*/ 76 h 547"/>
                  <a:gd name="T6" fmla="*/ 63 w 433"/>
                  <a:gd name="T7" fmla="*/ 77 h 547"/>
                  <a:gd name="T8" fmla="*/ 21 w 433"/>
                  <a:gd name="T9" fmla="*/ 32 h 547"/>
                  <a:gd name="T10" fmla="*/ 6 w 433"/>
                  <a:gd name="T11" fmla="*/ 16 h 547"/>
                  <a:gd name="T12" fmla="*/ 16 w 433"/>
                  <a:gd name="T13" fmla="*/ 111 h 547"/>
                  <a:gd name="T14" fmla="*/ 9 w 433"/>
                  <a:gd name="T15" fmla="*/ 218 h 547"/>
                  <a:gd name="T16" fmla="*/ 13 w 433"/>
                  <a:gd name="T17" fmla="*/ 313 h 547"/>
                  <a:gd name="T18" fmla="*/ 12 w 433"/>
                  <a:gd name="T19" fmla="*/ 351 h 547"/>
                  <a:gd name="T20" fmla="*/ 15 w 433"/>
                  <a:gd name="T21" fmla="*/ 379 h 547"/>
                  <a:gd name="T22" fmla="*/ 18 w 433"/>
                  <a:gd name="T23" fmla="*/ 418 h 547"/>
                  <a:gd name="T24" fmla="*/ 45 w 433"/>
                  <a:gd name="T25" fmla="*/ 418 h 547"/>
                  <a:gd name="T26" fmla="*/ 37 w 433"/>
                  <a:gd name="T27" fmla="*/ 404 h 547"/>
                  <a:gd name="T28" fmla="*/ 34 w 433"/>
                  <a:gd name="T29" fmla="*/ 378 h 547"/>
                  <a:gd name="T30" fmla="*/ 37 w 433"/>
                  <a:gd name="T31" fmla="*/ 352 h 547"/>
                  <a:gd name="T32" fmla="*/ 43 w 433"/>
                  <a:gd name="T33" fmla="*/ 331 h 547"/>
                  <a:gd name="T34" fmla="*/ 131 w 433"/>
                  <a:gd name="T35" fmla="*/ 449 h 547"/>
                  <a:gd name="T36" fmla="*/ 149 w 433"/>
                  <a:gd name="T37" fmla="*/ 516 h 547"/>
                  <a:gd name="T38" fmla="*/ 84 w 433"/>
                  <a:gd name="T39" fmla="*/ 508 h 547"/>
                  <a:gd name="T40" fmla="*/ 56 w 433"/>
                  <a:gd name="T41" fmla="*/ 540 h 547"/>
                  <a:gd name="T42" fmla="*/ 84 w 433"/>
                  <a:gd name="T43" fmla="*/ 547 h 547"/>
                  <a:gd name="T44" fmla="*/ 153 w 433"/>
                  <a:gd name="T45" fmla="*/ 546 h 547"/>
                  <a:gd name="T46" fmla="*/ 169 w 433"/>
                  <a:gd name="T47" fmla="*/ 541 h 547"/>
                  <a:gd name="T48" fmla="*/ 163 w 433"/>
                  <a:gd name="T49" fmla="*/ 447 h 547"/>
                  <a:gd name="T50" fmla="*/ 217 w 433"/>
                  <a:gd name="T51" fmla="*/ 426 h 547"/>
                  <a:gd name="T52" fmla="*/ 268 w 433"/>
                  <a:gd name="T53" fmla="*/ 448 h 547"/>
                  <a:gd name="T54" fmla="*/ 265 w 433"/>
                  <a:gd name="T55" fmla="*/ 541 h 547"/>
                  <a:gd name="T56" fmla="*/ 280 w 433"/>
                  <a:gd name="T57" fmla="*/ 546 h 547"/>
                  <a:gd name="T58" fmla="*/ 349 w 433"/>
                  <a:gd name="T59" fmla="*/ 547 h 547"/>
                  <a:gd name="T60" fmla="*/ 377 w 433"/>
                  <a:gd name="T61" fmla="*/ 540 h 547"/>
                  <a:gd name="T62" fmla="*/ 349 w 433"/>
                  <a:gd name="T63" fmla="*/ 508 h 547"/>
                  <a:gd name="T64" fmla="*/ 283 w 433"/>
                  <a:gd name="T65" fmla="*/ 516 h 547"/>
                  <a:gd name="T66" fmla="*/ 300 w 433"/>
                  <a:gd name="T67" fmla="*/ 448 h 547"/>
                  <a:gd name="T68" fmla="*/ 391 w 433"/>
                  <a:gd name="T69" fmla="*/ 331 h 547"/>
                  <a:gd name="T70" fmla="*/ 396 w 433"/>
                  <a:gd name="T71" fmla="*/ 352 h 547"/>
                  <a:gd name="T72" fmla="*/ 400 w 433"/>
                  <a:gd name="T73" fmla="*/ 378 h 547"/>
                  <a:gd name="T74" fmla="*/ 397 w 433"/>
                  <a:gd name="T75" fmla="*/ 404 h 547"/>
                  <a:gd name="T76" fmla="*/ 388 w 433"/>
                  <a:gd name="T77" fmla="*/ 418 h 547"/>
                  <a:gd name="T78" fmla="*/ 416 w 433"/>
                  <a:gd name="T79" fmla="*/ 418 h 547"/>
                  <a:gd name="T80" fmla="*/ 418 w 433"/>
                  <a:gd name="T81" fmla="*/ 379 h 547"/>
                  <a:gd name="T82" fmla="*/ 422 w 433"/>
                  <a:gd name="T83" fmla="*/ 351 h 547"/>
                  <a:gd name="T84" fmla="*/ 421 w 433"/>
                  <a:gd name="T85" fmla="*/ 313 h 547"/>
                  <a:gd name="T86" fmla="*/ 425 w 433"/>
                  <a:gd name="T87" fmla="*/ 218 h 547"/>
                  <a:gd name="T88" fmla="*/ 417 w 433"/>
                  <a:gd name="T89" fmla="*/ 1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 h="547">
                    <a:moveTo>
                      <a:pt x="417" y="111"/>
                    </a:moveTo>
                    <a:cubicBezTo>
                      <a:pt x="423" y="99"/>
                      <a:pt x="427" y="86"/>
                      <a:pt x="430" y="73"/>
                    </a:cubicBezTo>
                    <a:cubicBezTo>
                      <a:pt x="432" y="60"/>
                      <a:pt x="433" y="47"/>
                      <a:pt x="432" y="34"/>
                    </a:cubicBezTo>
                    <a:cubicBezTo>
                      <a:pt x="431" y="28"/>
                      <a:pt x="429" y="22"/>
                      <a:pt x="427" y="16"/>
                    </a:cubicBezTo>
                    <a:cubicBezTo>
                      <a:pt x="425" y="10"/>
                      <a:pt x="422" y="5"/>
                      <a:pt x="419" y="0"/>
                    </a:cubicBezTo>
                    <a:cubicBezTo>
                      <a:pt x="419" y="6"/>
                      <a:pt x="419" y="12"/>
                      <a:pt x="418" y="17"/>
                    </a:cubicBezTo>
                    <a:cubicBezTo>
                      <a:pt x="417" y="22"/>
                      <a:pt x="415" y="27"/>
                      <a:pt x="413" y="32"/>
                    </a:cubicBezTo>
                    <a:cubicBezTo>
                      <a:pt x="408" y="41"/>
                      <a:pt x="402" y="50"/>
                      <a:pt x="395" y="57"/>
                    </a:cubicBezTo>
                    <a:cubicBezTo>
                      <a:pt x="388" y="64"/>
                      <a:pt x="381" y="70"/>
                      <a:pt x="372" y="76"/>
                    </a:cubicBezTo>
                    <a:cubicBezTo>
                      <a:pt x="372" y="76"/>
                      <a:pt x="371" y="77"/>
                      <a:pt x="370" y="77"/>
                    </a:cubicBezTo>
                    <a:cubicBezTo>
                      <a:pt x="332" y="36"/>
                      <a:pt x="277" y="10"/>
                      <a:pt x="217" y="10"/>
                    </a:cubicBezTo>
                    <a:cubicBezTo>
                      <a:pt x="156" y="10"/>
                      <a:pt x="101" y="36"/>
                      <a:pt x="63" y="77"/>
                    </a:cubicBezTo>
                    <a:cubicBezTo>
                      <a:pt x="63" y="77"/>
                      <a:pt x="62" y="76"/>
                      <a:pt x="61" y="76"/>
                    </a:cubicBezTo>
                    <a:cubicBezTo>
                      <a:pt x="53" y="70"/>
                      <a:pt x="45" y="64"/>
                      <a:pt x="38" y="57"/>
                    </a:cubicBezTo>
                    <a:cubicBezTo>
                      <a:pt x="31" y="50"/>
                      <a:pt x="25" y="41"/>
                      <a:pt x="21" y="32"/>
                    </a:cubicBezTo>
                    <a:cubicBezTo>
                      <a:pt x="19" y="27"/>
                      <a:pt x="17" y="22"/>
                      <a:pt x="16" y="17"/>
                    </a:cubicBezTo>
                    <a:cubicBezTo>
                      <a:pt x="15" y="12"/>
                      <a:pt x="14" y="6"/>
                      <a:pt x="15" y="0"/>
                    </a:cubicBezTo>
                    <a:cubicBezTo>
                      <a:pt x="11" y="5"/>
                      <a:pt x="9" y="10"/>
                      <a:pt x="6" y="16"/>
                    </a:cubicBezTo>
                    <a:cubicBezTo>
                      <a:pt x="4" y="22"/>
                      <a:pt x="3" y="28"/>
                      <a:pt x="2" y="34"/>
                    </a:cubicBezTo>
                    <a:cubicBezTo>
                      <a:pt x="0" y="47"/>
                      <a:pt x="1" y="60"/>
                      <a:pt x="4" y="73"/>
                    </a:cubicBezTo>
                    <a:cubicBezTo>
                      <a:pt x="7" y="86"/>
                      <a:pt x="11" y="99"/>
                      <a:pt x="16" y="111"/>
                    </a:cubicBezTo>
                    <a:cubicBezTo>
                      <a:pt x="19" y="117"/>
                      <a:pt x="22" y="123"/>
                      <a:pt x="25" y="128"/>
                    </a:cubicBezTo>
                    <a:cubicBezTo>
                      <a:pt x="26" y="130"/>
                      <a:pt x="26" y="131"/>
                      <a:pt x="27" y="132"/>
                    </a:cubicBezTo>
                    <a:cubicBezTo>
                      <a:pt x="15" y="158"/>
                      <a:pt x="9" y="187"/>
                      <a:pt x="9" y="218"/>
                    </a:cubicBezTo>
                    <a:cubicBezTo>
                      <a:pt x="9" y="244"/>
                      <a:pt x="14" y="269"/>
                      <a:pt x="22" y="292"/>
                    </a:cubicBezTo>
                    <a:cubicBezTo>
                      <a:pt x="22" y="293"/>
                      <a:pt x="21" y="294"/>
                      <a:pt x="21" y="295"/>
                    </a:cubicBezTo>
                    <a:cubicBezTo>
                      <a:pt x="17" y="301"/>
                      <a:pt x="14" y="306"/>
                      <a:pt x="13" y="313"/>
                    </a:cubicBezTo>
                    <a:cubicBezTo>
                      <a:pt x="11" y="319"/>
                      <a:pt x="10" y="325"/>
                      <a:pt x="10" y="331"/>
                    </a:cubicBezTo>
                    <a:cubicBezTo>
                      <a:pt x="11" y="341"/>
                      <a:pt x="11" y="341"/>
                      <a:pt x="11" y="341"/>
                    </a:cubicBezTo>
                    <a:cubicBezTo>
                      <a:pt x="11" y="344"/>
                      <a:pt x="11" y="347"/>
                      <a:pt x="12" y="351"/>
                    </a:cubicBezTo>
                    <a:cubicBezTo>
                      <a:pt x="12" y="354"/>
                      <a:pt x="12" y="357"/>
                      <a:pt x="12" y="360"/>
                    </a:cubicBezTo>
                    <a:cubicBezTo>
                      <a:pt x="13" y="363"/>
                      <a:pt x="13" y="367"/>
                      <a:pt x="13" y="370"/>
                    </a:cubicBezTo>
                    <a:cubicBezTo>
                      <a:pt x="14" y="373"/>
                      <a:pt x="14" y="376"/>
                      <a:pt x="15" y="379"/>
                    </a:cubicBezTo>
                    <a:cubicBezTo>
                      <a:pt x="17" y="389"/>
                      <a:pt x="17" y="389"/>
                      <a:pt x="17" y="389"/>
                    </a:cubicBezTo>
                    <a:cubicBezTo>
                      <a:pt x="19" y="393"/>
                      <a:pt x="20" y="398"/>
                      <a:pt x="22" y="402"/>
                    </a:cubicBezTo>
                    <a:cubicBezTo>
                      <a:pt x="19" y="406"/>
                      <a:pt x="18" y="413"/>
                      <a:pt x="18" y="418"/>
                    </a:cubicBezTo>
                    <a:cubicBezTo>
                      <a:pt x="18" y="426"/>
                      <a:pt x="24" y="431"/>
                      <a:pt x="31" y="431"/>
                    </a:cubicBezTo>
                    <a:cubicBezTo>
                      <a:pt x="39" y="431"/>
                      <a:pt x="45" y="426"/>
                      <a:pt x="45" y="418"/>
                    </a:cubicBezTo>
                    <a:cubicBezTo>
                      <a:pt x="45" y="418"/>
                      <a:pt x="45" y="418"/>
                      <a:pt x="45" y="418"/>
                    </a:cubicBezTo>
                    <a:cubicBezTo>
                      <a:pt x="48" y="416"/>
                      <a:pt x="49" y="412"/>
                      <a:pt x="47" y="408"/>
                    </a:cubicBezTo>
                    <a:cubicBezTo>
                      <a:pt x="45" y="404"/>
                      <a:pt x="40" y="402"/>
                      <a:pt x="37" y="404"/>
                    </a:cubicBezTo>
                    <a:cubicBezTo>
                      <a:pt x="37" y="404"/>
                      <a:pt x="37" y="404"/>
                      <a:pt x="37" y="404"/>
                    </a:cubicBezTo>
                    <a:cubicBezTo>
                      <a:pt x="35" y="403"/>
                      <a:pt x="34" y="402"/>
                      <a:pt x="33" y="402"/>
                    </a:cubicBezTo>
                    <a:cubicBezTo>
                      <a:pt x="33" y="397"/>
                      <a:pt x="33" y="392"/>
                      <a:pt x="33" y="387"/>
                    </a:cubicBezTo>
                    <a:cubicBezTo>
                      <a:pt x="34" y="378"/>
                      <a:pt x="34" y="378"/>
                      <a:pt x="34" y="378"/>
                    </a:cubicBezTo>
                    <a:cubicBezTo>
                      <a:pt x="34" y="375"/>
                      <a:pt x="34" y="372"/>
                      <a:pt x="35" y="369"/>
                    </a:cubicBezTo>
                    <a:cubicBezTo>
                      <a:pt x="35" y="366"/>
                      <a:pt x="35" y="364"/>
                      <a:pt x="36" y="361"/>
                    </a:cubicBezTo>
                    <a:cubicBezTo>
                      <a:pt x="36" y="358"/>
                      <a:pt x="37" y="355"/>
                      <a:pt x="37" y="352"/>
                    </a:cubicBezTo>
                    <a:cubicBezTo>
                      <a:pt x="38" y="349"/>
                      <a:pt x="38" y="346"/>
                      <a:pt x="39" y="343"/>
                    </a:cubicBezTo>
                    <a:cubicBezTo>
                      <a:pt x="42" y="335"/>
                      <a:pt x="42" y="335"/>
                      <a:pt x="42" y="335"/>
                    </a:cubicBezTo>
                    <a:cubicBezTo>
                      <a:pt x="42" y="334"/>
                      <a:pt x="42" y="332"/>
                      <a:pt x="43" y="331"/>
                    </a:cubicBezTo>
                    <a:cubicBezTo>
                      <a:pt x="63" y="363"/>
                      <a:pt x="92" y="388"/>
                      <a:pt x="126" y="405"/>
                    </a:cubicBezTo>
                    <a:cubicBezTo>
                      <a:pt x="125" y="411"/>
                      <a:pt x="125" y="418"/>
                      <a:pt x="127" y="424"/>
                    </a:cubicBezTo>
                    <a:cubicBezTo>
                      <a:pt x="128" y="433"/>
                      <a:pt x="130" y="441"/>
                      <a:pt x="131" y="449"/>
                    </a:cubicBezTo>
                    <a:cubicBezTo>
                      <a:pt x="133" y="457"/>
                      <a:pt x="134" y="466"/>
                      <a:pt x="136" y="474"/>
                    </a:cubicBezTo>
                    <a:cubicBezTo>
                      <a:pt x="138" y="482"/>
                      <a:pt x="140" y="490"/>
                      <a:pt x="143" y="498"/>
                    </a:cubicBezTo>
                    <a:cubicBezTo>
                      <a:pt x="145" y="504"/>
                      <a:pt x="147" y="510"/>
                      <a:pt x="149" y="516"/>
                    </a:cubicBezTo>
                    <a:cubicBezTo>
                      <a:pt x="146" y="513"/>
                      <a:pt x="143" y="510"/>
                      <a:pt x="139" y="508"/>
                    </a:cubicBezTo>
                    <a:cubicBezTo>
                      <a:pt x="130" y="502"/>
                      <a:pt x="121" y="499"/>
                      <a:pt x="112" y="499"/>
                    </a:cubicBezTo>
                    <a:cubicBezTo>
                      <a:pt x="102" y="499"/>
                      <a:pt x="93" y="502"/>
                      <a:pt x="84" y="508"/>
                    </a:cubicBezTo>
                    <a:cubicBezTo>
                      <a:pt x="79" y="511"/>
                      <a:pt x="75" y="515"/>
                      <a:pt x="70" y="520"/>
                    </a:cubicBezTo>
                    <a:cubicBezTo>
                      <a:pt x="68" y="523"/>
                      <a:pt x="65" y="525"/>
                      <a:pt x="63" y="529"/>
                    </a:cubicBezTo>
                    <a:cubicBezTo>
                      <a:pt x="61" y="532"/>
                      <a:pt x="59" y="536"/>
                      <a:pt x="56" y="540"/>
                    </a:cubicBezTo>
                    <a:cubicBezTo>
                      <a:pt x="56" y="545"/>
                      <a:pt x="56" y="545"/>
                      <a:pt x="56" y="545"/>
                    </a:cubicBezTo>
                    <a:cubicBezTo>
                      <a:pt x="61" y="545"/>
                      <a:pt x="65" y="546"/>
                      <a:pt x="70" y="546"/>
                    </a:cubicBezTo>
                    <a:cubicBezTo>
                      <a:pt x="84" y="547"/>
                      <a:pt x="84" y="547"/>
                      <a:pt x="84" y="547"/>
                    </a:cubicBezTo>
                    <a:cubicBezTo>
                      <a:pt x="93" y="547"/>
                      <a:pt x="102" y="547"/>
                      <a:pt x="112" y="547"/>
                    </a:cubicBezTo>
                    <a:cubicBezTo>
                      <a:pt x="121" y="547"/>
                      <a:pt x="130" y="547"/>
                      <a:pt x="139" y="547"/>
                    </a:cubicBezTo>
                    <a:cubicBezTo>
                      <a:pt x="153" y="546"/>
                      <a:pt x="153" y="546"/>
                      <a:pt x="153" y="546"/>
                    </a:cubicBezTo>
                    <a:cubicBezTo>
                      <a:pt x="158" y="546"/>
                      <a:pt x="163" y="545"/>
                      <a:pt x="167" y="545"/>
                    </a:cubicBezTo>
                    <a:cubicBezTo>
                      <a:pt x="167" y="542"/>
                      <a:pt x="167" y="542"/>
                      <a:pt x="167" y="542"/>
                    </a:cubicBezTo>
                    <a:cubicBezTo>
                      <a:pt x="169" y="541"/>
                      <a:pt x="169" y="541"/>
                      <a:pt x="169" y="541"/>
                    </a:cubicBezTo>
                    <a:cubicBezTo>
                      <a:pt x="164" y="526"/>
                      <a:pt x="163" y="510"/>
                      <a:pt x="162" y="495"/>
                    </a:cubicBezTo>
                    <a:cubicBezTo>
                      <a:pt x="162" y="487"/>
                      <a:pt x="162" y="479"/>
                      <a:pt x="162" y="471"/>
                    </a:cubicBezTo>
                    <a:cubicBezTo>
                      <a:pt x="163" y="463"/>
                      <a:pt x="163" y="455"/>
                      <a:pt x="163" y="447"/>
                    </a:cubicBezTo>
                    <a:cubicBezTo>
                      <a:pt x="164" y="439"/>
                      <a:pt x="165" y="431"/>
                      <a:pt x="166" y="424"/>
                    </a:cubicBezTo>
                    <a:cubicBezTo>
                      <a:pt x="166" y="422"/>
                      <a:pt x="167" y="421"/>
                      <a:pt x="167" y="420"/>
                    </a:cubicBezTo>
                    <a:cubicBezTo>
                      <a:pt x="183" y="424"/>
                      <a:pt x="199" y="426"/>
                      <a:pt x="217" y="426"/>
                    </a:cubicBezTo>
                    <a:cubicBezTo>
                      <a:pt x="233" y="426"/>
                      <a:pt x="248" y="424"/>
                      <a:pt x="263" y="420"/>
                    </a:cubicBezTo>
                    <a:cubicBezTo>
                      <a:pt x="263" y="422"/>
                      <a:pt x="263" y="423"/>
                      <a:pt x="264" y="424"/>
                    </a:cubicBezTo>
                    <a:cubicBezTo>
                      <a:pt x="265" y="432"/>
                      <a:pt x="267" y="440"/>
                      <a:pt x="268" y="448"/>
                    </a:cubicBezTo>
                    <a:cubicBezTo>
                      <a:pt x="268" y="455"/>
                      <a:pt x="269" y="463"/>
                      <a:pt x="269" y="471"/>
                    </a:cubicBezTo>
                    <a:cubicBezTo>
                      <a:pt x="270" y="479"/>
                      <a:pt x="270" y="487"/>
                      <a:pt x="270" y="495"/>
                    </a:cubicBezTo>
                    <a:cubicBezTo>
                      <a:pt x="270" y="510"/>
                      <a:pt x="269" y="526"/>
                      <a:pt x="265" y="541"/>
                    </a:cubicBezTo>
                    <a:cubicBezTo>
                      <a:pt x="266" y="542"/>
                      <a:pt x="266" y="542"/>
                      <a:pt x="266" y="542"/>
                    </a:cubicBezTo>
                    <a:cubicBezTo>
                      <a:pt x="266" y="545"/>
                      <a:pt x="266" y="545"/>
                      <a:pt x="266" y="545"/>
                    </a:cubicBezTo>
                    <a:cubicBezTo>
                      <a:pt x="271" y="545"/>
                      <a:pt x="275" y="546"/>
                      <a:pt x="280" y="546"/>
                    </a:cubicBezTo>
                    <a:cubicBezTo>
                      <a:pt x="294" y="547"/>
                      <a:pt x="294" y="547"/>
                      <a:pt x="294" y="547"/>
                    </a:cubicBezTo>
                    <a:cubicBezTo>
                      <a:pt x="303" y="547"/>
                      <a:pt x="312" y="547"/>
                      <a:pt x="322" y="547"/>
                    </a:cubicBezTo>
                    <a:cubicBezTo>
                      <a:pt x="331" y="547"/>
                      <a:pt x="340" y="547"/>
                      <a:pt x="349" y="547"/>
                    </a:cubicBezTo>
                    <a:cubicBezTo>
                      <a:pt x="363" y="546"/>
                      <a:pt x="363" y="546"/>
                      <a:pt x="363" y="546"/>
                    </a:cubicBezTo>
                    <a:cubicBezTo>
                      <a:pt x="368" y="546"/>
                      <a:pt x="373" y="545"/>
                      <a:pt x="377" y="545"/>
                    </a:cubicBezTo>
                    <a:cubicBezTo>
                      <a:pt x="377" y="540"/>
                      <a:pt x="377" y="540"/>
                      <a:pt x="377" y="540"/>
                    </a:cubicBezTo>
                    <a:cubicBezTo>
                      <a:pt x="375" y="536"/>
                      <a:pt x="373" y="532"/>
                      <a:pt x="370" y="529"/>
                    </a:cubicBezTo>
                    <a:cubicBezTo>
                      <a:pt x="368" y="525"/>
                      <a:pt x="366" y="523"/>
                      <a:pt x="363" y="520"/>
                    </a:cubicBezTo>
                    <a:cubicBezTo>
                      <a:pt x="359" y="515"/>
                      <a:pt x="354" y="511"/>
                      <a:pt x="349" y="508"/>
                    </a:cubicBezTo>
                    <a:cubicBezTo>
                      <a:pt x="340" y="502"/>
                      <a:pt x="331" y="499"/>
                      <a:pt x="322" y="499"/>
                    </a:cubicBezTo>
                    <a:cubicBezTo>
                      <a:pt x="312" y="499"/>
                      <a:pt x="303" y="502"/>
                      <a:pt x="294" y="508"/>
                    </a:cubicBezTo>
                    <a:cubicBezTo>
                      <a:pt x="290" y="510"/>
                      <a:pt x="287" y="513"/>
                      <a:pt x="283" y="516"/>
                    </a:cubicBezTo>
                    <a:cubicBezTo>
                      <a:pt x="286" y="510"/>
                      <a:pt x="288" y="504"/>
                      <a:pt x="290" y="498"/>
                    </a:cubicBezTo>
                    <a:cubicBezTo>
                      <a:pt x="292" y="489"/>
                      <a:pt x="294" y="481"/>
                      <a:pt x="296" y="473"/>
                    </a:cubicBezTo>
                    <a:cubicBezTo>
                      <a:pt x="297" y="465"/>
                      <a:pt x="298" y="456"/>
                      <a:pt x="300" y="448"/>
                    </a:cubicBezTo>
                    <a:cubicBezTo>
                      <a:pt x="300" y="440"/>
                      <a:pt x="302" y="432"/>
                      <a:pt x="303" y="423"/>
                    </a:cubicBezTo>
                    <a:cubicBezTo>
                      <a:pt x="304" y="418"/>
                      <a:pt x="304" y="412"/>
                      <a:pt x="304" y="407"/>
                    </a:cubicBezTo>
                    <a:cubicBezTo>
                      <a:pt x="339" y="390"/>
                      <a:pt x="370" y="364"/>
                      <a:pt x="391" y="331"/>
                    </a:cubicBezTo>
                    <a:cubicBezTo>
                      <a:pt x="391" y="332"/>
                      <a:pt x="392" y="334"/>
                      <a:pt x="392" y="335"/>
                    </a:cubicBezTo>
                    <a:cubicBezTo>
                      <a:pt x="394" y="343"/>
                      <a:pt x="394" y="343"/>
                      <a:pt x="394" y="343"/>
                    </a:cubicBezTo>
                    <a:cubicBezTo>
                      <a:pt x="395" y="346"/>
                      <a:pt x="396" y="349"/>
                      <a:pt x="396" y="352"/>
                    </a:cubicBezTo>
                    <a:cubicBezTo>
                      <a:pt x="397" y="355"/>
                      <a:pt x="397" y="358"/>
                      <a:pt x="398" y="361"/>
                    </a:cubicBezTo>
                    <a:cubicBezTo>
                      <a:pt x="398" y="364"/>
                      <a:pt x="399" y="366"/>
                      <a:pt x="399" y="369"/>
                    </a:cubicBezTo>
                    <a:cubicBezTo>
                      <a:pt x="399" y="372"/>
                      <a:pt x="400" y="375"/>
                      <a:pt x="400" y="378"/>
                    </a:cubicBezTo>
                    <a:cubicBezTo>
                      <a:pt x="400" y="387"/>
                      <a:pt x="400" y="387"/>
                      <a:pt x="400" y="387"/>
                    </a:cubicBezTo>
                    <a:cubicBezTo>
                      <a:pt x="401" y="392"/>
                      <a:pt x="401" y="397"/>
                      <a:pt x="400" y="402"/>
                    </a:cubicBezTo>
                    <a:cubicBezTo>
                      <a:pt x="399" y="402"/>
                      <a:pt x="398" y="403"/>
                      <a:pt x="397" y="404"/>
                    </a:cubicBezTo>
                    <a:cubicBezTo>
                      <a:pt x="397" y="404"/>
                      <a:pt x="397" y="404"/>
                      <a:pt x="396" y="404"/>
                    </a:cubicBezTo>
                    <a:cubicBezTo>
                      <a:pt x="393" y="402"/>
                      <a:pt x="389" y="404"/>
                      <a:pt x="387" y="408"/>
                    </a:cubicBezTo>
                    <a:cubicBezTo>
                      <a:pt x="385" y="412"/>
                      <a:pt x="386" y="416"/>
                      <a:pt x="388" y="418"/>
                    </a:cubicBezTo>
                    <a:cubicBezTo>
                      <a:pt x="388" y="418"/>
                      <a:pt x="388" y="418"/>
                      <a:pt x="388" y="418"/>
                    </a:cubicBezTo>
                    <a:cubicBezTo>
                      <a:pt x="388" y="426"/>
                      <a:pt x="395" y="431"/>
                      <a:pt x="402" y="431"/>
                    </a:cubicBezTo>
                    <a:cubicBezTo>
                      <a:pt x="410" y="431"/>
                      <a:pt x="416" y="426"/>
                      <a:pt x="416" y="418"/>
                    </a:cubicBezTo>
                    <a:cubicBezTo>
                      <a:pt x="416" y="413"/>
                      <a:pt x="415" y="406"/>
                      <a:pt x="412" y="402"/>
                    </a:cubicBezTo>
                    <a:cubicBezTo>
                      <a:pt x="413" y="398"/>
                      <a:pt x="415" y="393"/>
                      <a:pt x="416" y="389"/>
                    </a:cubicBezTo>
                    <a:cubicBezTo>
                      <a:pt x="418" y="379"/>
                      <a:pt x="418" y="379"/>
                      <a:pt x="418" y="379"/>
                    </a:cubicBezTo>
                    <a:cubicBezTo>
                      <a:pt x="419" y="376"/>
                      <a:pt x="420" y="373"/>
                      <a:pt x="420" y="370"/>
                    </a:cubicBezTo>
                    <a:cubicBezTo>
                      <a:pt x="421" y="367"/>
                      <a:pt x="421" y="363"/>
                      <a:pt x="421" y="360"/>
                    </a:cubicBezTo>
                    <a:cubicBezTo>
                      <a:pt x="421" y="357"/>
                      <a:pt x="422" y="354"/>
                      <a:pt x="422" y="351"/>
                    </a:cubicBezTo>
                    <a:cubicBezTo>
                      <a:pt x="422" y="347"/>
                      <a:pt x="422" y="344"/>
                      <a:pt x="423" y="341"/>
                    </a:cubicBezTo>
                    <a:cubicBezTo>
                      <a:pt x="423" y="331"/>
                      <a:pt x="423" y="331"/>
                      <a:pt x="423" y="331"/>
                    </a:cubicBezTo>
                    <a:cubicBezTo>
                      <a:pt x="424" y="325"/>
                      <a:pt x="423" y="319"/>
                      <a:pt x="421" y="313"/>
                    </a:cubicBezTo>
                    <a:cubicBezTo>
                      <a:pt x="419" y="306"/>
                      <a:pt x="416" y="301"/>
                      <a:pt x="413" y="295"/>
                    </a:cubicBezTo>
                    <a:cubicBezTo>
                      <a:pt x="412" y="294"/>
                      <a:pt x="412" y="293"/>
                      <a:pt x="411" y="292"/>
                    </a:cubicBezTo>
                    <a:cubicBezTo>
                      <a:pt x="420" y="269"/>
                      <a:pt x="425" y="244"/>
                      <a:pt x="425" y="218"/>
                    </a:cubicBezTo>
                    <a:cubicBezTo>
                      <a:pt x="425" y="187"/>
                      <a:pt x="418" y="158"/>
                      <a:pt x="406" y="132"/>
                    </a:cubicBezTo>
                    <a:cubicBezTo>
                      <a:pt x="407" y="131"/>
                      <a:pt x="408" y="130"/>
                      <a:pt x="409" y="128"/>
                    </a:cubicBezTo>
                    <a:cubicBezTo>
                      <a:pt x="412" y="123"/>
                      <a:pt x="415" y="117"/>
                      <a:pt x="417" y="111"/>
                    </a:cubicBezTo>
                    <a:close/>
                  </a:path>
                </a:pathLst>
              </a:custGeom>
              <a:solidFill>
                <a:srgbClr val="E3241B"/>
              </a:solidFill>
              <a:ln>
                <a:noFill/>
              </a:ln>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444" name="Freeform 334">
                <a:extLst>
                  <a:ext uri="{FF2B5EF4-FFF2-40B4-BE49-F238E27FC236}">
                    <a16:creationId xmlns:a16="http://schemas.microsoft.com/office/drawing/2014/main" id="{32557A3B-73B5-41A5-95D3-7490D199AD0C}"/>
                  </a:ext>
                </a:extLst>
              </p:cNvPr>
              <p:cNvSpPr>
                <a:spLocks noEditPoints="1"/>
              </p:cNvSpPr>
              <p:nvPr/>
            </p:nvSpPr>
            <p:spPr bwMode="auto">
              <a:xfrm>
                <a:off x="2774713" y="-1084292"/>
                <a:ext cx="454985" cy="608776"/>
              </a:xfrm>
              <a:custGeom>
                <a:avLst/>
                <a:gdLst>
                  <a:gd name="T0" fmla="*/ 88 w 88"/>
                  <a:gd name="T1" fmla="*/ 31 h 108"/>
                  <a:gd name="T2" fmla="*/ 68 w 88"/>
                  <a:gd name="T3" fmla="*/ 23 h 108"/>
                  <a:gd name="T4" fmla="*/ 61 w 88"/>
                  <a:gd name="T5" fmla="*/ 1 h 108"/>
                  <a:gd name="T6" fmla="*/ 59 w 88"/>
                  <a:gd name="T7" fmla="*/ 0 h 108"/>
                  <a:gd name="T8" fmla="*/ 29 w 88"/>
                  <a:gd name="T9" fmla="*/ 0 h 108"/>
                  <a:gd name="T10" fmla="*/ 26 w 88"/>
                  <a:gd name="T11" fmla="*/ 2 h 108"/>
                  <a:gd name="T12" fmla="*/ 20 w 88"/>
                  <a:gd name="T13" fmla="*/ 23 h 108"/>
                  <a:gd name="T14" fmla="*/ 0 w 88"/>
                  <a:gd name="T15" fmla="*/ 31 h 108"/>
                  <a:gd name="T16" fmla="*/ 17 w 88"/>
                  <a:gd name="T17" fmla="*/ 36 h 108"/>
                  <a:gd name="T18" fmla="*/ 16 w 88"/>
                  <a:gd name="T19" fmla="*/ 45 h 108"/>
                  <a:gd name="T20" fmla="*/ 17 w 88"/>
                  <a:gd name="T21" fmla="*/ 54 h 108"/>
                  <a:gd name="T22" fmla="*/ 16 w 88"/>
                  <a:gd name="T23" fmla="*/ 54 h 108"/>
                  <a:gd name="T24" fmla="*/ 12 w 88"/>
                  <a:gd name="T25" fmla="*/ 58 h 108"/>
                  <a:gd name="T26" fmla="*/ 12 w 88"/>
                  <a:gd name="T27" fmla="*/ 63 h 108"/>
                  <a:gd name="T28" fmla="*/ 5 w 88"/>
                  <a:gd name="T29" fmla="*/ 72 h 108"/>
                  <a:gd name="T30" fmla="*/ 5 w 88"/>
                  <a:gd name="T31" fmla="*/ 100 h 108"/>
                  <a:gd name="T32" fmla="*/ 13 w 88"/>
                  <a:gd name="T33" fmla="*/ 108 h 108"/>
                  <a:gd name="T34" fmla="*/ 43 w 88"/>
                  <a:gd name="T35" fmla="*/ 108 h 108"/>
                  <a:gd name="T36" fmla="*/ 43 w 88"/>
                  <a:gd name="T37" fmla="*/ 71 h 108"/>
                  <a:gd name="T38" fmla="*/ 46 w 88"/>
                  <a:gd name="T39" fmla="*/ 71 h 108"/>
                  <a:gd name="T40" fmla="*/ 46 w 88"/>
                  <a:gd name="T41" fmla="*/ 108 h 108"/>
                  <a:gd name="T42" fmla="*/ 76 w 88"/>
                  <a:gd name="T43" fmla="*/ 107 h 108"/>
                  <a:gd name="T44" fmla="*/ 84 w 88"/>
                  <a:gd name="T45" fmla="*/ 99 h 108"/>
                  <a:gd name="T46" fmla="*/ 83 w 88"/>
                  <a:gd name="T47" fmla="*/ 71 h 108"/>
                  <a:gd name="T48" fmla="*/ 77 w 88"/>
                  <a:gd name="T49" fmla="*/ 63 h 108"/>
                  <a:gd name="T50" fmla="*/ 77 w 88"/>
                  <a:gd name="T51" fmla="*/ 58 h 108"/>
                  <a:gd name="T52" fmla="*/ 72 w 88"/>
                  <a:gd name="T53" fmla="*/ 53 h 108"/>
                  <a:gd name="T54" fmla="*/ 71 w 88"/>
                  <a:gd name="T55" fmla="*/ 53 h 108"/>
                  <a:gd name="T56" fmla="*/ 73 w 88"/>
                  <a:gd name="T57" fmla="*/ 45 h 108"/>
                  <a:gd name="T58" fmla="*/ 71 w 88"/>
                  <a:gd name="T59" fmla="*/ 36 h 108"/>
                  <a:gd name="T60" fmla="*/ 88 w 88"/>
                  <a:gd name="T61" fmla="*/ 31 h 108"/>
                  <a:gd name="T62" fmla="*/ 63 w 88"/>
                  <a:gd name="T63" fmla="*/ 53 h 108"/>
                  <a:gd name="T64" fmla="*/ 60 w 88"/>
                  <a:gd name="T65" fmla="*/ 53 h 108"/>
                  <a:gd name="T66" fmla="*/ 55 w 88"/>
                  <a:gd name="T67" fmla="*/ 58 h 108"/>
                  <a:gd name="T68" fmla="*/ 56 w 88"/>
                  <a:gd name="T69" fmla="*/ 67 h 108"/>
                  <a:gd name="T70" fmla="*/ 33 w 88"/>
                  <a:gd name="T71" fmla="*/ 67 h 108"/>
                  <a:gd name="T72" fmla="*/ 33 w 88"/>
                  <a:gd name="T73" fmla="*/ 58 h 108"/>
                  <a:gd name="T74" fmla="*/ 28 w 88"/>
                  <a:gd name="T75" fmla="*/ 54 h 108"/>
                  <a:gd name="T76" fmla="*/ 25 w 88"/>
                  <a:gd name="T77" fmla="*/ 54 h 108"/>
                  <a:gd name="T78" fmla="*/ 23 w 88"/>
                  <a:gd name="T79" fmla="*/ 49 h 108"/>
                  <a:gd name="T80" fmla="*/ 23 w 88"/>
                  <a:gd name="T81" fmla="*/ 41 h 108"/>
                  <a:gd name="T82" fmla="*/ 24 w 88"/>
                  <a:gd name="T83" fmla="*/ 37 h 108"/>
                  <a:gd name="T84" fmla="*/ 43 w 88"/>
                  <a:gd name="T85" fmla="*/ 38 h 108"/>
                  <a:gd name="T86" fmla="*/ 44 w 88"/>
                  <a:gd name="T87" fmla="*/ 38 h 108"/>
                  <a:gd name="T88" fmla="*/ 44 w 88"/>
                  <a:gd name="T89" fmla="*/ 38 h 108"/>
                  <a:gd name="T90" fmla="*/ 45 w 88"/>
                  <a:gd name="T91" fmla="*/ 38 h 108"/>
                  <a:gd name="T92" fmla="*/ 64 w 88"/>
                  <a:gd name="T93" fmla="*/ 37 h 108"/>
                  <a:gd name="T94" fmla="*/ 65 w 88"/>
                  <a:gd name="T95" fmla="*/ 40 h 108"/>
                  <a:gd name="T96" fmla="*/ 65 w 88"/>
                  <a:gd name="T97" fmla="*/ 49 h 108"/>
                  <a:gd name="T98" fmla="*/ 63 w 88"/>
                  <a:gd name="T99"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108">
                    <a:moveTo>
                      <a:pt x="88" y="31"/>
                    </a:moveTo>
                    <a:cubicBezTo>
                      <a:pt x="88" y="28"/>
                      <a:pt x="80" y="24"/>
                      <a:pt x="68" y="23"/>
                    </a:cubicBezTo>
                    <a:cubicBezTo>
                      <a:pt x="68" y="23"/>
                      <a:pt x="68" y="23"/>
                      <a:pt x="61" y="1"/>
                    </a:cubicBezTo>
                    <a:cubicBezTo>
                      <a:pt x="61" y="0"/>
                      <a:pt x="60" y="0"/>
                      <a:pt x="59" y="0"/>
                    </a:cubicBezTo>
                    <a:cubicBezTo>
                      <a:pt x="49" y="0"/>
                      <a:pt x="39" y="0"/>
                      <a:pt x="29" y="0"/>
                    </a:cubicBezTo>
                    <a:cubicBezTo>
                      <a:pt x="27" y="0"/>
                      <a:pt x="27" y="1"/>
                      <a:pt x="26" y="2"/>
                    </a:cubicBezTo>
                    <a:cubicBezTo>
                      <a:pt x="26" y="2"/>
                      <a:pt x="26" y="2"/>
                      <a:pt x="20" y="23"/>
                    </a:cubicBezTo>
                    <a:cubicBezTo>
                      <a:pt x="8" y="25"/>
                      <a:pt x="0" y="28"/>
                      <a:pt x="0" y="31"/>
                    </a:cubicBezTo>
                    <a:cubicBezTo>
                      <a:pt x="0" y="33"/>
                      <a:pt x="7" y="35"/>
                      <a:pt x="17" y="36"/>
                    </a:cubicBezTo>
                    <a:cubicBezTo>
                      <a:pt x="16" y="39"/>
                      <a:pt x="16" y="42"/>
                      <a:pt x="16" y="45"/>
                    </a:cubicBezTo>
                    <a:cubicBezTo>
                      <a:pt x="16" y="48"/>
                      <a:pt x="16" y="51"/>
                      <a:pt x="17" y="54"/>
                    </a:cubicBezTo>
                    <a:cubicBezTo>
                      <a:pt x="17" y="54"/>
                      <a:pt x="17" y="54"/>
                      <a:pt x="16" y="54"/>
                    </a:cubicBezTo>
                    <a:cubicBezTo>
                      <a:pt x="14" y="54"/>
                      <a:pt x="12" y="56"/>
                      <a:pt x="12" y="58"/>
                    </a:cubicBezTo>
                    <a:cubicBezTo>
                      <a:pt x="12" y="58"/>
                      <a:pt x="12" y="58"/>
                      <a:pt x="12" y="63"/>
                    </a:cubicBezTo>
                    <a:cubicBezTo>
                      <a:pt x="8" y="64"/>
                      <a:pt x="5" y="67"/>
                      <a:pt x="5" y="72"/>
                    </a:cubicBezTo>
                    <a:cubicBezTo>
                      <a:pt x="5" y="72"/>
                      <a:pt x="5" y="72"/>
                      <a:pt x="5" y="100"/>
                    </a:cubicBezTo>
                    <a:cubicBezTo>
                      <a:pt x="5" y="104"/>
                      <a:pt x="9" y="108"/>
                      <a:pt x="13" y="108"/>
                    </a:cubicBezTo>
                    <a:cubicBezTo>
                      <a:pt x="13" y="108"/>
                      <a:pt x="13" y="108"/>
                      <a:pt x="43" y="108"/>
                    </a:cubicBezTo>
                    <a:cubicBezTo>
                      <a:pt x="43" y="108"/>
                      <a:pt x="43" y="108"/>
                      <a:pt x="43" y="71"/>
                    </a:cubicBezTo>
                    <a:cubicBezTo>
                      <a:pt x="44" y="71"/>
                      <a:pt x="45" y="71"/>
                      <a:pt x="46" y="71"/>
                    </a:cubicBezTo>
                    <a:cubicBezTo>
                      <a:pt x="46" y="71"/>
                      <a:pt x="46" y="71"/>
                      <a:pt x="46" y="108"/>
                    </a:cubicBezTo>
                    <a:cubicBezTo>
                      <a:pt x="46" y="108"/>
                      <a:pt x="46" y="108"/>
                      <a:pt x="76" y="107"/>
                    </a:cubicBezTo>
                    <a:cubicBezTo>
                      <a:pt x="80" y="107"/>
                      <a:pt x="84" y="104"/>
                      <a:pt x="84" y="99"/>
                    </a:cubicBezTo>
                    <a:cubicBezTo>
                      <a:pt x="84" y="99"/>
                      <a:pt x="84" y="99"/>
                      <a:pt x="83" y="71"/>
                    </a:cubicBezTo>
                    <a:cubicBezTo>
                      <a:pt x="83" y="67"/>
                      <a:pt x="81" y="63"/>
                      <a:pt x="77" y="63"/>
                    </a:cubicBezTo>
                    <a:cubicBezTo>
                      <a:pt x="77" y="63"/>
                      <a:pt x="77" y="63"/>
                      <a:pt x="77" y="58"/>
                    </a:cubicBezTo>
                    <a:cubicBezTo>
                      <a:pt x="77" y="55"/>
                      <a:pt x="75" y="53"/>
                      <a:pt x="72" y="53"/>
                    </a:cubicBezTo>
                    <a:cubicBezTo>
                      <a:pt x="72" y="53"/>
                      <a:pt x="72" y="53"/>
                      <a:pt x="71" y="53"/>
                    </a:cubicBezTo>
                    <a:cubicBezTo>
                      <a:pt x="72" y="51"/>
                      <a:pt x="73" y="48"/>
                      <a:pt x="73" y="45"/>
                    </a:cubicBezTo>
                    <a:cubicBezTo>
                      <a:pt x="73" y="42"/>
                      <a:pt x="72" y="39"/>
                      <a:pt x="71" y="36"/>
                    </a:cubicBezTo>
                    <a:cubicBezTo>
                      <a:pt x="82" y="34"/>
                      <a:pt x="88" y="32"/>
                      <a:pt x="88" y="31"/>
                    </a:cubicBezTo>
                    <a:close/>
                    <a:moveTo>
                      <a:pt x="63" y="53"/>
                    </a:moveTo>
                    <a:cubicBezTo>
                      <a:pt x="63" y="53"/>
                      <a:pt x="63" y="53"/>
                      <a:pt x="60" y="53"/>
                    </a:cubicBezTo>
                    <a:cubicBezTo>
                      <a:pt x="57" y="53"/>
                      <a:pt x="55" y="56"/>
                      <a:pt x="55" y="58"/>
                    </a:cubicBezTo>
                    <a:cubicBezTo>
                      <a:pt x="55" y="58"/>
                      <a:pt x="55" y="58"/>
                      <a:pt x="56" y="67"/>
                    </a:cubicBezTo>
                    <a:cubicBezTo>
                      <a:pt x="49" y="71"/>
                      <a:pt x="40" y="71"/>
                      <a:pt x="33" y="67"/>
                    </a:cubicBezTo>
                    <a:cubicBezTo>
                      <a:pt x="33" y="67"/>
                      <a:pt x="33" y="67"/>
                      <a:pt x="33" y="58"/>
                    </a:cubicBezTo>
                    <a:cubicBezTo>
                      <a:pt x="33" y="56"/>
                      <a:pt x="31" y="54"/>
                      <a:pt x="28" y="54"/>
                    </a:cubicBezTo>
                    <a:cubicBezTo>
                      <a:pt x="28" y="54"/>
                      <a:pt x="28" y="54"/>
                      <a:pt x="25" y="54"/>
                    </a:cubicBezTo>
                    <a:cubicBezTo>
                      <a:pt x="24" y="53"/>
                      <a:pt x="23" y="51"/>
                      <a:pt x="23" y="49"/>
                    </a:cubicBezTo>
                    <a:cubicBezTo>
                      <a:pt x="23" y="49"/>
                      <a:pt x="23" y="49"/>
                      <a:pt x="23" y="41"/>
                    </a:cubicBezTo>
                    <a:cubicBezTo>
                      <a:pt x="23" y="39"/>
                      <a:pt x="23" y="38"/>
                      <a:pt x="24" y="37"/>
                    </a:cubicBezTo>
                    <a:cubicBezTo>
                      <a:pt x="30" y="38"/>
                      <a:pt x="36" y="38"/>
                      <a:pt x="43" y="38"/>
                    </a:cubicBezTo>
                    <a:cubicBezTo>
                      <a:pt x="43" y="38"/>
                      <a:pt x="43" y="38"/>
                      <a:pt x="44" y="38"/>
                    </a:cubicBezTo>
                    <a:cubicBezTo>
                      <a:pt x="44" y="38"/>
                      <a:pt x="44" y="38"/>
                      <a:pt x="44" y="38"/>
                    </a:cubicBezTo>
                    <a:cubicBezTo>
                      <a:pt x="44" y="38"/>
                      <a:pt x="44" y="38"/>
                      <a:pt x="45" y="38"/>
                    </a:cubicBezTo>
                    <a:cubicBezTo>
                      <a:pt x="52" y="38"/>
                      <a:pt x="59" y="37"/>
                      <a:pt x="64" y="37"/>
                    </a:cubicBezTo>
                    <a:cubicBezTo>
                      <a:pt x="65" y="38"/>
                      <a:pt x="65" y="39"/>
                      <a:pt x="65" y="40"/>
                    </a:cubicBezTo>
                    <a:cubicBezTo>
                      <a:pt x="65" y="40"/>
                      <a:pt x="65" y="40"/>
                      <a:pt x="65" y="49"/>
                    </a:cubicBezTo>
                    <a:cubicBezTo>
                      <a:pt x="65" y="51"/>
                      <a:pt x="65" y="53"/>
                      <a:pt x="63" y="53"/>
                    </a:cubicBezTo>
                    <a:close/>
                  </a:path>
                </a:pathLst>
              </a:custGeom>
              <a:solidFill>
                <a:srgbClr val="FFFFFF"/>
              </a:solidFill>
              <a:ln>
                <a:noFill/>
              </a:ln>
              <a:effectLst/>
              <a:extLst/>
            </p:spPr>
            <p:txBody>
              <a:bodyPr vert="horz" wrap="square" lIns="121920" tIns="60960" rIns="121920" bIns="609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0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iscoSansTT ExtraLight"/>
                  <a:ea typeface="+mn-ea"/>
                  <a:cs typeface="+mn-cs"/>
                </a:endParaRPr>
              </a:p>
            </p:txBody>
          </p:sp>
        </p:grpSp>
        <p:grpSp>
          <p:nvGrpSpPr>
            <p:cNvPr id="1426" name="Group 1425">
              <a:extLst>
                <a:ext uri="{FF2B5EF4-FFF2-40B4-BE49-F238E27FC236}">
                  <a16:creationId xmlns:a16="http://schemas.microsoft.com/office/drawing/2014/main" id="{998C39D3-CC7C-4016-8E30-92C2E75C341B}"/>
                </a:ext>
              </a:extLst>
            </p:cNvPr>
            <p:cNvGrpSpPr/>
            <p:nvPr/>
          </p:nvGrpSpPr>
          <p:grpSpPr>
            <a:xfrm>
              <a:off x="4890069" y="1639681"/>
              <a:ext cx="530778" cy="151952"/>
              <a:chOff x="5252498" y="3840723"/>
              <a:chExt cx="438659" cy="125580"/>
            </a:xfrm>
            <a:solidFill>
              <a:srgbClr val="005073"/>
            </a:solidFill>
          </p:grpSpPr>
          <p:grpSp>
            <p:nvGrpSpPr>
              <p:cNvPr id="1428" name="Group 1427">
                <a:extLst>
                  <a:ext uri="{FF2B5EF4-FFF2-40B4-BE49-F238E27FC236}">
                    <a16:creationId xmlns:a16="http://schemas.microsoft.com/office/drawing/2014/main" id="{4E4AE4CD-FEF7-4ED7-83A8-7529C96417E5}"/>
                  </a:ext>
                </a:extLst>
              </p:cNvPr>
              <p:cNvGrpSpPr/>
              <p:nvPr/>
            </p:nvGrpSpPr>
            <p:grpSpPr>
              <a:xfrm flipH="1">
                <a:off x="5252498" y="3840723"/>
                <a:ext cx="23234" cy="125580"/>
                <a:chOff x="5969746" y="3650326"/>
                <a:chExt cx="73794" cy="398864"/>
              </a:xfrm>
              <a:grpFill/>
            </p:grpSpPr>
            <p:sp>
              <p:nvSpPr>
                <p:cNvPr id="1441" name="Rectangle: Rounded Corners 1221">
                  <a:extLst>
                    <a:ext uri="{FF2B5EF4-FFF2-40B4-BE49-F238E27FC236}">
                      <a16:creationId xmlns:a16="http://schemas.microsoft.com/office/drawing/2014/main" id="{A87F5820-1F1A-404E-9881-665C79F99C5F}"/>
                    </a:ext>
                  </a:extLst>
                </p:cNvPr>
                <p:cNvSpPr/>
                <p:nvPr/>
              </p:nvSpPr>
              <p:spPr>
                <a:xfrm rot="2402406">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442" name="Rectangle: Rounded Corners 1222">
                  <a:extLst>
                    <a:ext uri="{FF2B5EF4-FFF2-40B4-BE49-F238E27FC236}">
                      <a16:creationId xmlns:a16="http://schemas.microsoft.com/office/drawing/2014/main" id="{7584277C-163C-43E5-9D14-A3C6ED117E3B}"/>
                    </a:ext>
                  </a:extLst>
                </p:cNvPr>
                <p:cNvSpPr/>
                <p:nvPr/>
              </p:nvSpPr>
              <p:spPr>
                <a:xfrm rot="19197594" flipH="1">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1429" name="Group 1428">
                <a:extLst>
                  <a:ext uri="{FF2B5EF4-FFF2-40B4-BE49-F238E27FC236}">
                    <a16:creationId xmlns:a16="http://schemas.microsoft.com/office/drawing/2014/main" id="{DF03BBDB-D5B4-4725-A200-78A5BE42D5B4}"/>
                  </a:ext>
                </a:extLst>
              </p:cNvPr>
              <p:cNvGrpSpPr/>
              <p:nvPr/>
            </p:nvGrpSpPr>
            <p:grpSpPr>
              <a:xfrm flipH="1">
                <a:off x="5356354" y="3840723"/>
                <a:ext cx="23234" cy="125580"/>
                <a:chOff x="5969746" y="3650326"/>
                <a:chExt cx="73794" cy="398864"/>
              </a:xfrm>
              <a:grpFill/>
            </p:grpSpPr>
            <p:sp>
              <p:nvSpPr>
                <p:cNvPr id="1439" name="Rectangle: Rounded Corners 1219">
                  <a:extLst>
                    <a:ext uri="{FF2B5EF4-FFF2-40B4-BE49-F238E27FC236}">
                      <a16:creationId xmlns:a16="http://schemas.microsoft.com/office/drawing/2014/main" id="{90D4B0F1-888B-4380-9B4F-96F8D00BC253}"/>
                    </a:ext>
                  </a:extLst>
                </p:cNvPr>
                <p:cNvSpPr/>
                <p:nvPr/>
              </p:nvSpPr>
              <p:spPr>
                <a:xfrm rot="2402406">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440" name="Rectangle: Rounded Corners 1220">
                  <a:extLst>
                    <a:ext uri="{FF2B5EF4-FFF2-40B4-BE49-F238E27FC236}">
                      <a16:creationId xmlns:a16="http://schemas.microsoft.com/office/drawing/2014/main" id="{778A5B80-F9F0-4B77-A8DD-3C645D49525A}"/>
                    </a:ext>
                  </a:extLst>
                </p:cNvPr>
                <p:cNvSpPr/>
                <p:nvPr/>
              </p:nvSpPr>
              <p:spPr>
                <a:xfrm rot="19197594" flipH="1">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1430" name="Group 1429">
                <a:extLst>
                  <a:ext uri="{FF2B5EF4-FFF2-40B4-BE49-F238E27FC236}">
                    <a16:creationId xmlns:a16="http://schemas.microsoft.com/office/drawing/2014/main" id="{652241E6-A495-4DB7-A805-1F27B166CEF4}"/>
                  </a:ext>
                </a:extLst>
              </p:cNvPr>
              <p:cNvGrpSpPr/>
              <p:nvPr/>
            </p:nvGrpSpPr>
            <p:grpSpPr>
              <a:xfrm flipH="1">
                <a:off x="5460210" y="3840723"/>
                <a:ext cx="23234" cy="125580"/>
                <a:chOff x="5969746" y="3650326"/>
                <a:chExt cx="73794" cy="398864"/>
              </a:xfrm>
              <a:grpFill/>
            </p:grpSpPr>
            <p:sp>
              <p:nvSpPr>
                <p:cNvPr id="1437" name="Rectangle: Rounded Corners 1217">
                  <a:extLst>
                    <a:ext uri="{FF2B5EF4-FFF2-40B4-BE49-F238E27FC236}">
                      <a16:creationId xmlns:a16="http://schemas.microsoft.com/office/drawing/2014/main" id="{65313AE6-3063-4E36-861E-988E016DCB3D}"/>
                    </a:ext>
                  </a:extLst>
                </p:cNvPr>
                <p:cNvSpPr/>
                <p:nvPr/>
              </p:nvSpPr>
              <p:spPr>
                <a:xfrm rot="2402406">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438" name="Rectangle: Rounded Corners 1218">
                  <a:extLst>
                    <a:ext uri="{FF2B5EF4-FFF2-40B4-BE49-F238E27FC236}">
                      <a16:creationId xmlns:a16="http://schemas.microsoft.com/office/drawing/2014/main" id="{219B37FA-1CF5-45FE-9A30-14544821E27B}"/>
                    </a:ext>
                  </a:extLst>
                </p:cNvPr>
                <p:cNvSpPr/>
                <p:nvPr/>
              </p:nvSpPr>
              <p:spPr>
                <a:xfrm rot="19197594" flipH="1">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1431" name="Group 1430">
                <a:extLst>
                  <a:ext uri="{FF2B5EF4-FFF2-40B4-BE49-F238E27FC236}">
                    <a16:creationId xmlns:a16="http://schemas.microsoft.com/office/drawing/2014/main" id="{4CCD00A0-A89B-4603-BAC1-323788650E5C}"/>
                  </a:ext>
                </a:extLst>
              </p:cNvPr>
              <p:cNvGrpSpPr/>
              <p:nvPr/>
            </p:nvGrpSpPr>
            <p:grpSpPr>
              <a:xfrm flipH="1">
                <a:off x="5564066" y="3840723"/>
                <a:ext cx="23234" cy="125580"/>
                <a:chOff x="5969746" y="3650326"/>
                <a:chExt cx="73794" cy="398864"/>
              </a:xfrm>
              <a:grpFill/>
            </p:grpSpPr>
            <p:sp>
              <p:nvSpPr>
                <p:cNvPr id="1435" name="Rectangle: Rounded Corners 1215">
                  <a:extLst>
                    <a:ext uri="{FF2B5EF4-FFF2-40B4-BE49-F238E27FC236}">
                      <a16:creationId xmlns:a16="http://schemas.microsoft.com/office/drawing/2014/main" id="{83BDA2C3-54CA-47E5-BBD6-08276CB12824}"/>
                    </a:ext>
                  </a:extLst>
                </p:cNvPr>
                <p:cNvSpPr/>
                <p:nvPr/>
              </p:nvSpPr>
              <p:spPr>
                <a:xfrm rot="2402406">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436" name="Rectangle: Rounded Corners 1216">
                  <a:extLst>
                    <a:ext uri="{FF2B5EF4-FFF2-40B4-BE49-F238E27FC236}">
                      <a16:creationId xmlns:a16="http://schemas.microsoft.com/office/drawing/2014/main" id="{4EA66904-CC6C-40C8-8C94-61F59577B900}"/>
                    </a:ext>
                  </a:extLst>
                </p:cNvPr>
                <p:cNvSpPr/>
                <p:nvPr/>
              </p:nvSpPr>
              <p:spPr>
                <a:xfrm rot="19197594" flipH="1">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nvGrpSpPr>
              <p:cNvPr id="1432" name="Group 1431">
                <a:extLst>
                  <a:ext uri="{FF2B5EF4-FFF2-40B4-BE49-F238E27FC236}">
                    <a16:creationId xmlns:a16="http://schemas.microsoft.com/office/drawing/2014/main" id="{FCC3ADB0-038C-49E3-8EC8-C24367C9E033}"/>
                  </a:ext>
                </a:extLst>
              </p:cNvPr>
              <p:cNvGrpSpPr/>
              <p:nvPr/>
            </p:nvGrpSpPr>
            <p:grpSpPr>
              <a:xfrm flipH="1">
                <a:off x="5667923" y="3840723"/>
                <a:ext cx="23234" cy="125580"/>
                <a:chOff x="5969746" y="3650326"/>
                <a:chExt cx="73794" cy="398864"/>
              </a:xfrm>
              <a:grpFill/>
            </p:grpSpPr>
            <p:sp>
              <p:nvSpPr>
                <p:cNvPr id="1433" name="Rectangle: Rounded Corners 1213">
                  <a:extLst>
                    <a:ext uri="{FF2B5EF4-FFF2-40B4-BE49-F238E27FC236}">
                      <a16:creationId xmlns:a16="http://schemas.microsoft.com/office/drawing/2014/main" id="{127DA118-56E6-4CF3-9F61-80499E93590F}"/>
                    </a:ext>
                  </a:extLst>
                </p:cNvPr>
                <p:cNvSpPr/>
                <p:nvPr/>
              </p:nvSpPr>
              <p:spPr>
                <a:xfrm rot="2402406">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434" name="Rectangle: Rounded Corners 1214">
                  <a:extLst>
                    <a:ext uri="{FF2B5EF4-FFF2-40B4-BE49-F238E27FC236}">
                      <a16:creationId xmlns:a16="http://schemas.microsoft.com/office/drawing/2014/main" id="{729A5C82-56B0-4AFD-AD56-DAA85781EEE5}"/>
                    </a:ext>
                  </a:extLst>
                </p:cNvPr>
                <p:cNvSpPr/>
                <p:nvPr/>
              </p:nvSpPr>
              <p:spPr>
                <a:xfrm rot="19197594" flipH="1">
                  <a:off x="5969746" y="3650326"/>
                  <a:ext cx="73794" cy="398864"/>
                </a:xfrm>
                <a:prstGeom prst="roundRect">
                  <a:avLst>
                    <a:gd name="adj" fmla="val 50000"/>
                  </a:avLst>
                </a:prstGeom>
                <a:grpFill/>
                <a:ln w="25400" cap="flat" cmpd="sng" algn="ctr">
                  <a:noFill/>
                  <a:prstDash val="solid"/>
                </a:ln>
                <a:effectLst/>
              </p:spPr>
              <p:txBody>
                <a:bodyPr rtlCol="0" anchor="ctr"/>
                <a:lstStyle/>
                <a:p>
                  <a:pPr marL="0" marR="0" lvl="0" indent="0" algn="ctr"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grpSp>
        <p:sp>
          <p:nvSpPr>
            <p:cNvPr id="1427" name="Freeform 277">
              <a:extLst>
                <a:ext uri="{FF2B5EF4-FFF2-40B4-BE49-F238E27FC236}">
                  <a16:creationId xmlns:a16="http://schemas.microsoft.com/office/drawing/2014/main" id="{BFFD900D-7D90-481C-B8E5-0A6E1044A23A}"/>
                </a:ext>
              </a:extLst>
            </p:cNvPr>
            <p:cNvSpPr>
              <a:spLocks noEditPoints="1"/>
            </p:cNvSpPr>
            <p:nvPr/>
          </p:nvSpPr>
          <p:spPr bwMode="auto">
            <a:xfrm flipH="1">
              <a:off x="4754157" y="1490090"/>
              <a:ext cx="792461" cy="794740"/>
            </a:xfrm>
            <a:prstGeom prst="donut">
              <a:avLst>
                <a:gd name="adj" fmla="val 2546"/>
              </a:avLst>
            </a:prstGeom>
            <a:solidFill>
              <a:srgbClr val="005073"/>
            </a:solidFill>
            <a:ln>
              <a:noFill/>
            </a:ln>
            <a:ex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nvGrpSpPr>
          <p:cNvPr id="1456" name="Group 1455">
            <a:extLst>
              <a:ext uri="{FF2B5EF4-FFF2-40B4-BE49-F238E27FC236}">
                <a16:creationId xmlns:a16="http://schemas.microsoft.com/office/drawing/2014/main" id="{6A231140-2C1D-469F-8079-96E80BB74245}"/>
              </a:ext>
            </a:extLst>
          </p:cNvPr>
          <p:cNvGrpSpPr/>
          <p:nvPr/>
        </p:nvGrpSpPr>
        <p:grpSpPr>
          <a:xfrm>
            <a:off x="7343563" y="2516852"/>
            <a:ext cx="662517" cy="664633"/>
            <a:chOff x="5550192" y="3648176"/>
            <a:chExt cx="496888" cy="498475"/>
          </a:xfrm>
          <a:effectLst>
            <a:glow rad="50800">
              <a:srgbClr val="FFC000">
                <a:alpha val="50000"/>
              </a:srgbClr>
            </a:glow>
          </a:effectLst>
        </p:grpSpPr>
        <p:sp>
          <p:nvSpPr>
            <p:cNvPr id="1457" name="Freeform 22">
              <a:extLst>
                <a:ext uri="{FF2B5EF4-FFF2-40B4-BE49-F238E27FC236}">
                  <a16:creationId xmlns:a16="http://schemas.microsoft.com/office/drawing/2014/main" id="{2C9C9178-4E24-47DB-8B9C-4A38C5585D4D}"/>
                </a:ext>
              </a:extLst>
            </p:cNvPr>
            <p:cNvSpPr>
              <a:spLocks/>
            </p:cNvSpPr>
            <p:nvPr/>
          </p:nvSpPr>
          <p:spPr bwMode="auto">
            <a:xfrm>
              <a:off x="5550192" y="3648176"/>
              <a:ext cx="496888" cy="498475"/>
            </a:xfrm>
            <a:custGeom>
              <a:avLst/>
              <a:gdLst>
                <a:gd name="T0" fmla="*/ 0 w 2879"/>
                <a:gd name="T1" fmla="*/ 1439 h 2879"/>
                <a:gd name="T2" fmla="*/ 0 w 2879"/>
                <a:gd name="T3" fmla="*/ 1439 h 2879"/>
                <a:gd name="T4" fmla="*/ 1439 w 2879"/>
                <a:gd name="T5" fmla="*/ 0 h 2879"/>
                <a:gd name="T6" fmla="*/ 2879 w 2879"/>
                <a:gd name="T7" fmla="*/ 1439 h 2879"/>
                <a:gd name="T8" fmla="*/ 1439 w 2879"/>
                <a:gd name="T9" fmla="*/ 2879 h 2879"/>
                <a:gd name="T10" fmla="*/ 0 w 2879"/>
                <a:gd name="T11" fmla="*/ 1439 h 2879"/>
                <a:gd name="T12" fmla="*/ 0 w 2879"/>
                <a:gd name="T13" fmla="*/ 1439 h 2879"/>
              </a:gdLst>
              <a:ahLst/>
              <a:cxnLst>
                <a:cxn ang="0">
                  <a:pos x="T0" y="T1"/>
                </a:cxn>
                <a:cxn ang="0">
                  <a:pos x="T2" y="T3"/>
                </a:cxn>
                <a:cxn ang="0">
                  <a:pos x="T4" y="T5"/>
                </a:cxn>
                <a:cxn ang="0">
                  <a:pos x="T6" y="T7"/>
                </a:cxn>
                <a:cxn ang="0">
                  <a:pos x="T8" y="T9"/>
                </a:cxn>
                <a:cxn ang="0">
                  <a:pos x="T10" y="T11"/>
                </a:cxn>
                <a:cxn ang="0">
                  <a:pos x="T12" y="T13"/>
                </a:cxn>
              </a:cxnLst>
              <a:rect l="0" t="0" r="r" b="b"/>
              <a:pathLst>
                <a:path w="2879" h="2879">
                  <a:moveTo>
                    <a:pt x="0" y="1439"/>
                  </a:moveTo>
                  <a:lnTo>
                    <a:pt x="0" y="1439"/>
                  </a:lnTo>
                  <a:cubicBezTo>
                    <a:pt x="0" y="644"/>
                    <a:pt x="644" y="0"/>
                    <a:pt x="1439" y="0"/>
                  </a:cubicBezTo>
                  <a:cubicBezTo>
                    <a:pt x="2235" y="0"/>
                    <a:pt x="2879" y="644"/>
                    <a:pt x="2879" y="1439"/>
                  </a:cubicBezTo>
                  <a:cubicBezTo>
                    <a:pt x="2879" y="2234"/>
                    <a:pt x="2235" y="2879"/>
                    <a:pt x="1439" y="2879"/>
                  </a:cubicBezTo>
                  <a:cubicBezTo>
                    <a:pt x="644" y="2879"/>
                    <a:pt x="0" y="2234"/>
                    <a:pt x="0" y="1439"/>
                  </a:cubicBezTo>
                  <a:lnTo>
                    <a:pt x="0" y="1439"/>
                  </a:lnTo>
                  <a:close/>
                </a:path>
              </a:pathLst>
            </a:custGeom>
            <a:solidFill>
              <a:srgbClr val="FFFFFF"/>
            </a:solidFill>
            <a:ln w="12700">
              <a:solidFill>
                <a:srgbClr val="005073"/>
              </a:solidFill>
              <a:prstDash val="solid"/>
              <a:round/>
              <a:headEnd/>
              <a:tailEnd/>
            </a:ln>
            <a:effectLst/>
          </p:spPr>
          <p:txBody>
            <a:bodyPr vert="horz" wrap="square" lIns="121920" tIns="60960" rIns="121920" bIns="60960" numCol="1" anchor="t" anchorCtr="0" compatLnSpc="1">
              <a:prstTxWarp prst="textNoShape">
                <a:avLst/>
              </a:prstTxWarp>
            </a:bodyPr>
            <a:lstStyle/>
            <a:p>
              <a:pPr marL="0" marR="0" lvl="0" indent="0" defTabSz="60957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nvGrpSpPr>
            <p:cNvPr id="1458" name="Group 1457">
              <a:extLst>
                <a:ext uri="{FF2B5EF4-FFF2-40B4-BE49-F238E27FC236}">
                  <a16:creationId xmlns:a16="http://schemas.microsoft.com/office/drawing/2014/main" id="{CB81CBFB-A690-4555-BD91-D3E58393EF29}"/>
                </a:ext>
              </a:extLst>
            </p:cNvPr>
            <p:cNvGrpSpPr/>
            <p:nvPr/>
          </p:nvGrpSpPr>
          <p:grpSpPr>
            <a:xfrm>
              <a:off x="5596389" y="3688839"/>
              <a:ext cx="414921" cy="376728"/>
              <a:chOff x="6728463" y="2926930"/>
              <a:chExt cx="849392" cy="771210"/>
            </a:xfrm>
          </p:grpSpPr>
          <p:sp>
            <p:nvSpPr>
              <p:cNvPr id="1459" name="Freeform: Shape 407">
                <a:extLst>
                  <a:ext uri="{FF2B5EF4-FFF2-40B4-BE49-F238E27FC236}">
                    <a16:creationId xmlns:a16="http://schemas.microsoft.com/office/drawing/2014/main" id="{936831D0-7F68-46A7-9CAF-B124C1F86529}"/>
                  </a:ext>
                </a:extLst>
              </p:cNvPr>
              <p:cNvSpPr/>
              <p:nvPr/>
            </p:nvSpPr>
            <p:spPr>
              <a:xfrm>
                <a:off x="6728463" y="2926930"/>
                <a:ext cx="849392" cy="771210"/>
              </a:xfrm>
              <a:custGeom>
                <a:avLst/>
                <a:gdLst>
                  <a:gd name="connsiteX0" fmla="*/ 424177 w 849392"/>
                  <a:gd name="connsiteY0" fmla="*/ 220130 h 771210"/>
                  <a:gd name="connsiteX1" fmla="*/ 226803 w 849392"/>
                  <a:gd name="connsiteY1" fmla="*/ 417504 h 771210"/>
                  <a:gd name="connsiteX2" fmla="*/ 424177 w 849392"/>
                  <a:gd name="connsiteY2" fmla="*/ 614878 h 771210"/>
                  <a:gd name="connsiteX3" fmla="*/ 621551 w 849392"/>
                  <a:gd name="connsiteY3" fmla="*/ 417504 h 771210"/>
                  <a:gd name="connsiteX4" fmla="*/ 424177 w 849392"/>
                  <a:gd name="connsiteY4" fmla="*/ 220130 h 771210"/>
                  <a:gd name="connsiteX5" fmla="*/ 340871 w 849392"/>
                  <a:gd name="connsiteY5" fmla="*/ 0 h 771210"/>
                  <a:gd name="connsiteX6" fmla="*/ 254908 w 849392"/>
                  <a:gd name="connsiteY6" fmla="*/ 141475 h 771210"/>
                  <a:gd name="connsiteX7" fmla="*/ 267425 w 849392"/>
                  <a:gd name="connsiteY7" fmla="*/ 203514 h 771210"/>
                  <a:gd name="connsiteX8" fmla="*/ 276577 w 849392"/>
                  <a:gd name="connsiteY8" fmla="*/ 217086 h 771210"/>
                  <a:gd name="connsiteX9" fmla="*/ 284587 w 849392"/>
                  <a:gd name="connsiteY9" fmla="*/ 210477 h 771210"/>
                  <a:gd name="connsiteX10" fmla="*/ 424177 w 849392"/>
                  <a:gd name="connsiteY10" fmla="*/ 167838 h 771210"/>
                  <a:gd name="connsiteX11" fmla="*/ 521359 w 849392"/>
                  <a:gd name="connsiteY11" fmla="*/ 187458 h 771210"/>
                  <a:gd name="connsiteX12" fmla="*/ 558481 w 849392"/>
                  <a:gd name="connsiteY12" fmla="*/ 207607 h 771210"/>
                  <a:gd name="connsiteX13" fmla="*/ 561240 w 849392"/>
                  <a:gd name="connsiteY13" fmla="*/ 203514 h 771210"/>
                  <a:gd name="connsiteX14" fmla="*/ 573757 w 849392"/>
                  <a:gd name="connsiteY14" fmla="*/ 141475 h 771210"/>
                  <a:gd name="connsiteX15" fmla="*/ 488270 w 849392"/>
                  <a:gd name="connsiteY15" fmla="*/ 162 h 771210"/>
                  <a:gd name="connsiteX16" fmla="*/ 641385 w 849392"/>
                  <a:gd name="connsiteY16" fmla="*/ 214836 h 771210"/>
                  <a:gd name="connsiteX17" fmla="*/ 635044 w 849392"/>
                  <a:gd name="connsiteY17" fmla="*/ 268317 h 771210"/>
                  <a:gd name="connsiteX18" fmla="*/ 631380 w 849392"/>
                  <a:gd name="connsiteY18" fmla="*/ 278236 h 771210"/>
                  <a:gd name="connsiteX19" fmla="*/ 654209 w 849392"/>
                  <a:gd name="connsiteY19" fmla="*/ 320296 h 771210"/>
                  <a:gd name="connsiteX20" fmla="*/ 668043 w 849392"/>
                  <a:gd name="connsiteY20" fmla="*/ 321689 h 771210"/>
                  <a:gd name="connsiteX21" fmla="*/ 849392 w 849392"/>
                  <a:gd name="connsiteY21" fmla="*/ 544230 h 771210"/>
                  <a:gd name="connsiteX22" fmla="*/ 848906 w 849392"/>
                  <a:gd name="connsiteY22" fmla="*/ 558279 h 771210"/>
                  <a:gd name="connsiteX23" fmla="*/ 689886 w 849392"/>
                  <a:gd name="connsiteY23" fmla="*/ 410413 h 771210"/>
                  <a:gd name="connsiteX24" fmla="*/ 673463 w 849392"/>
                  <a:gd name="connsiteY24" fmla="*/ 413729 h 771210"/>
                  <a:gd name="connsiteX25" fmla="*/ 673843 w 849392"/>
                  <a:gd name="connsiteY25" fmla="*/ 417504 h 771210"/>
                  <a:gd name="connsiteX26" fmla="*/ 563768 w 849392"/>
                  <a:gd name="connsiteY26" fmla="*/ 624531 h 771210"/>
                  <a:gd name="connsiteX27" fmla="*/ 544824 w 849392"/>
                  <a:gd name="connsiteY27" fmla="*/ 634814 h 771210"/>
                  <a:gd name="connsiteX28" fmla="*/ 577109 w 849392"/>
                  <a:gd name="connsiteY28" fmla="*/ 682684 h 771210"/>
                  <a:gd name="connsiteX29" fmla="*/ 689877 w 849392"/>
                  <a:gd name="connsiteY29" fmla="*/ 729415 h 771210"/>
                  <a:gd name="connsiteX30" fmla="*/ 801376 w 849392"/>
                  <a:gd name="connsiteY30" fmla="*/ 683790 h 771210"/>
                  <a:gd name="connsiteX31" fmla="*/ 622230 w 849392"/>
                  <a:gd name="connsiteY31" fmla="*/ 771210 h 771210"/>
                  <a:gd name="connsiteX32" fmla="*/ 459998 w 849392"/>
                  <a:gd name="connsiteY32" fmla="*/ 703039 h 771210"/>
                  <a:gd name="connsiteX33" fmla="*/ 432376 w 849392"/>
                  <a:gd name="connsiteY33" fmla="*/ 666344 h 771210"/>
                  <a:gd name="connsiteX34" fmla="*/ 424177 w 849392"/>
                  <a:gd name="connsiteY34" fmla="*/ 667170 h 771210"/>
                  <a:gd name="connsiteX35" fmla="*/ 416810 w 849392"/>
                  <a:gd name="connsiteY35" fmla="*/ 666427 h 771210"/>
                  <a:gd name="connsiteX36" fmla="*/ 389316 w 849392"/>
                  <a:gd name="connsiteY36" fmla="*/ 703039 h 771210"/>
                  <a:gd name="connsiteX37" fmla="*/ 226990 w 849392"/>
                  <a:gd name="connsiteY37" fmla="*/ 771210 h 771210"/>
                  <a:gd name="connsiteX38" fmla="*/ 47701 w 849392"/>
                  <a:gd name="connsiteY38" fmla="*/ 683638 h 771210"/>
                  <a:gd name="connsiteX39" fmla="*/ 159505 w 849392"/>
                  <a:gd name="connsiteY39" fmla="*/ 729424 h 771210"/>
                  <a:gd name="connsiteX40" fmla="*/ 272277 w 849392"/>
                  <a:gd name="connsiteY40" fmla="*/ 682693 h 771210"/>
                  <a:gd name="connsiteX41" fmla="*/ 304289 w 849392"/>
                  <a:gd name="connsiteY41" fmla="*/ 635225 h 771210"/>
                  <a:gd name="connsiteX42" fmla="*/ 284587 w 849392"/>
                  <a:gd name="connsiteY42" fmla="*/ 624531 h 771210"/>
                  <a:gd name="connsiteX43" fmla="*/ 174511 w 849392"/>
                  <a:gd name="connsiteY43" fmla="*/ 417504 h 771210"/>
                  <a:gd name="connsiteX44" fmla="*/ 174912 w 849392"/>
                  <a:gd name="connsiteY44" fmla="*/ 413526 h 771210"/>
                  <a:gd name="connsiteX45" fmla="*/ 159505 w 849392"/>
                  <a:gd name="connsiteY45" fmla="*/ 410413 h 771210"/>
                  <a:gd name="connsiteX46" fmla="*/ 486 w 849392"/>
                  <a:gd name="connsiteY46" fmla="*/ 558279 h 771210"/>
                  <a:gd name="connsiteX47" fmla="*/ 0 w 849392"/>
                  <a:gd name="connsiteY47" fmla="*/ 544230 h 771210"/>
                  <a:gd name="connsiteX48" fmla="*/ 168752 w 849392"/>
                  <a:gd name="connsiteY48" fmla="*/ 324737 h 771210"/>
                  <a:gd name="connsiteX49" fmla="*/ 194035 w 849392"/>
                  <a:gd name="connsiteY49" fmla="*/ 320633 h 771210"/>
                  <a:gd name="connsiteX50" fmla="*/ 194131 w 849392"/>
                  <a:gd name="connsiteY50" fmla="*/ 320323 h 771210"/>
                  <a:gd name="connsiteX51" fmla="*/ 205224 w 849392"/>
                  <a:gd name="connsiteY51" fmla="*/ 299886 h 771210"/>
                  <a:gd name="connsiteX52" fmla="*/ 193626 w 849392"/>
                  <a:gd name="connsiteY52" fmla="*/ 268562 h 771210"/>
                  <a:gd name="connsiteX53" fmla="*/ 187261 w 849392"/>
                  <a:gd name="connsiteY53" fmla="*/ 214836 h 771210"/>
                  <a:gd name="connsiteX54" fmla="*/ 340871 w 849392"/>
                  <a:gd name="connsiteY54" fmla="*/ 0 h 7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9392" h="771210">
                    <a:moveTo>
                      <a:pt x="424177" y="220130"/>
                    </a:moveTo>
                    <a:cubicBezTo>
                      <a:pt x="315170" y="220130"/>
                      <a:pt x="226803" y="308497"/>
                      <a:pt x="226803" y="417504"/>
                    </a:cubicBezTo>
                    <a:cubicBezTo>
                      <a:pt x="226803" y="526511"/>
                      <a:pt x="315170" y="614878"/>
                      <a:pt x="424177" y="614878"/>
                    </a:cubicBezTo>
                    <a:cubicBezTo>
                      <a:pt x="533184" y="614878"/>
                      <a:pt x="621551" y="526511"/>
                      <a:pt x="621551" y="417504"/>
                    </a:cubicBezTo>
                    <a:cubicBezTo>
                      <a:pt x="621551" y="308497"/>
                      <a:pt x="533184" y="220130"/>
                      <a:pt x="424177" y="220130"/>
                    </a:cubicBezTo>
                    <a:close/>
                    <a:moveTo>
                      <a:pt x="340871" y="0"/>
                    </a:moveTo>
                    <a:cubicBezTo>
                      <a:pt x="289674" y="26460"/>
                      <a:pt x="254908" y="79914"/>
                      <a:pt x="254908" y="141475"/>
                    </a:cubicBezTo>
                    <a:cubicBezTo>
                      <a:pt x="254908" y="163485"/>
                      <a:pt x="259364" y="184449"/>
                      <a:pt x="267425" y="203514"/>
                    </a:cubicBezTo>
                    <a:lnTo>
                      <a:pt x="276577" y="217086"/>
                    </a:lnTo>
                    <a:lnTo>
                      <a:pt x="284587" y="210477"/>
                    </a:lnTo>
                    <a:cubicBezTo>
                      <a:pt x="324433" y="183557"/>
                      <a:pt x="372470" y="167838"/>
                      <a:pt x="424177" y="167838"/>
                    </a:cubicBezTo>
                    <a:cubicBezTo>
                      <a:pt x="458649" y="167838"/>
                      <a:pt x="491489" y="174824"/>
                      <a:pt x="521359" y="187458"/>
                    </a:cubicBezTo>
                    <a:lnTo>
                      <a:pt x="558481" y="207607"/>
                    </a:lnTo>
                    <a:lnTo>
                      <a:pt x="561240" y="203514"/>
                    </a:lnTo>
                    <a:cubicBezTo>
                      <a:pt x="569301" y="184449"/>
                      <a:pt x="573757" y="163485"/>
                      <a:pt x="573757" y="141475"/>
                    </a:cubicBezTo>
                    <a:cubicBezTo>
                      <a:pt x="573757" y="80067"/>
                      <a:pt x="538991" y="26794"/>
                      <a:pt x="488270" y="162"/>
                    </a:cubicBezTo>
                    <a:cubicBezTo>
                      <a:pt x="577424" y="30937"/>
                      <a:pt x="641385" y="115319"/>
                      <a:pt x="641385" y="214836"/>
                    </a:cubicBezTo>
                    <a:cubicBezTo>
                      <a:pt x="641385" y="233262"/>
                      <a:pt x="639192" y="251169"/>
                      <a:pt x="635044" y="268317"/>
                    </a:cubicBezTo>
                    <a:lnTo>
                      <a:pt x="631380" y="278236"/>
                    </a:lnTo>
                    <a:lnTo>
                      <a:pt x="654209" y="320296"/>
                    </a:lnTo>
                    <a:lnTo>
                      <a:pt x="668043" y="321689"/>
                    </a:lnTo>
                    <a:cubicBezTo>
                      <a:pt x="771595" y="342856"/>
                      <a:pt x="849392" y="434391"/>
                      <a:pt x="849392" y="544230"/>
                    </a:cubicBezTo>
                    <a:cubicBezTo>
                      <a:pt x="849392" y="549021"/>
                      <a:pt x="849239" y="553631"/>
                      <a:pt x="848906" y="558279"/>
                    </a:cubicBezTo>
                    <a:cubicBezTo>
                      <a:pt x="843010" y="475640"/>
                      <a:pt x="774097" y="410413"/>
                      <a:pt x="689886" y="410413"/>
                    </a:cubicBezTo>
                    <a:lnTo>
                      <a:pt x="673463" y="413729"/>
                    </a:lnTo>
                    <a:lnTo>
                      <a:pt x="673843" y="417504"/>
                    </a:lnTo>
                    <a:cubicBezTo>
                      <a:pt x="673843" y="503683"/>
                      <a:pt x="630180" y="579664"/>
                      <a:pt x="563768" y="624531"/>
                    </a:cubicBezTo>
                    <a:lnTo>
                      <a:pt x="544824" y="634814"/>
                    </a:lnTo>
                    <a:lnTo>
                      <a:pt x="577109" y="682684"/>
                    </a:lnTo>
                    <a:cubicBezTo>
                      <a:pt x="605981" y="711553"/>
                      <a:pt x="645857" y="729415"/>
                      <a:pt x="689877" y="729415"/>
                    </a:cubicBezTo>
                    <a:cubicBezTo>
                      <a:pt x="733425" y="729415"/>
                      <a:pt x="772658" y="712022"/>
                      <a:pt x="801376" y="683790"/>
                    </a:cubicBezTo>
                    <a:cubicBezTo>
                      <a:pt x="759904" y="737063"/>
                      <a:pt x="694982" y="771210"/>
                      <a:pt x="622230" y="771210"/>
                    </a:cubicBezTo>
                    <a:cubicBezTo>
                      <a:pt x="558715" y="771210"/>
                      <a:pt x="501201" y="745102"/>
                      <a:pt x="459998" y="703039"/>
                    </a:cubicBezTo>
                    <a:lnTo>
                      <a:pt x="432376" y="666344"/>
                    </a:lnTo>
                    <a:lnTo>
                      <a:pt x="424177" y="667170"/>
                    </a:lnTo>
                    <a:lnTo>
                      <a:pt x="416810" y="666427"/>
                    </a:lnTo>
                    <a:lnTo>
                      <a:pt x="389316" y="703039"/>
                    </a:lnTo>
                    <a:cubicBezTo>
                      <a:pt x="348168" y="745102"/>
                      <a:pt x="290620" y="771210"/>
                      <a:pt x="226990" y="771210"/>
                    </a:cubicBezTo>
                    <a:cubicBezTo>
                      <a:pt x="154238" y="771210"/>
                      <a:pt x="89316" y="736911"/>
                      <a:pt x="47701" y="683638"/>
                    </a:cubicBezTo>
                    <a:cubicBezTo>
                      <a:pt x="76409" y="711870"/>
                      <a:pt x="115957" y="729424"/>
                      <a:pt x="159505" y="729424"/>
                    </a:cubicBezTo>
                    <a:cubicBezTo>
                      <a:pt x="203530" y="729424"/>
                      <a:pt x="243407" y="711562"/>
                      <a:pt x="272277" y="682693"/>
                    </a:cubicBezTo>
                    <a:lnTo>
                      <a:pt x="304289" y="635225"/>
                    </a:lnTo>
                    <a:lnTo>
                      <a:pt x="284587" y="624531"/>
                    </a:lnTo>
                    <a:cubicBezTo>
                      <a:pt x="218175" y="579664"/>
                      <a:pt x="174511" y="503683"/>
                      <a:pt x="174511" y="417504"/>
                    </a:cubicBezTo>
                    <a:lnTo>
                      <a:pt x="174912" y="413526"/>
                    </a:lnTo>
                    <a:lnTo>
                      <a:pt x="159505" y="410413"/>
                    </a:lnTo>
                    <a:cubicBezTo>
                      <a:pt x="75285" y="410413"/>
                      <a:pt x="6391" y="475650"/>
                      <a:pt x="486" y="558279"/>
                    </a:cubicBezTo>
                    <a:cubicBezTo>
                      <a:pt x="162" y="553640"/>
                      <a:pt x="0" y="549021"/>
                      <a:pt x="0" y="544230"/>
                    </a:cubicBezTo>
                    <a:cubicBezTo>
                      <a:pt x="0" y="439009"/>
                      <a:pt x="71569" y="350370"/>
                      <a:pt x="168752" y="324737"/>
                    </a:cubicBezTo>
                    <a:lnTo>
                      <a:pt x="194035" y="320633"/>
                    </a:lnTo>
                    <a:lnTo>
                      <a:pt x="194131" y="320323"/>
                    </a:lnTo>
                    <a:lnTo>
                      <a:pt x="205224" y="299886"/>
                    </a:lnTo>
                    <a:lnTo>
                      <a:pt x="193626" y="268562"/>
                    </a:lnTo>
                    <a:cubicBezTo>
                      <a:pt x="189457" y="251331"/>
                      <a:pt x="187261" y="233343"/>
                      <a:pt x="187261" y="214836"/>
                    </a:cubicBezTo>
                    <a:cubicBezTo>
                      <a:pt x="187261" y="115147"/>
                      <a:pt x="251536" y="30299"/>
                      <a:pt x="340871" y="0"/>
                    </a:cubicBezTo>
                    <a:close/>
                  </a:path>
                </a:pathLst>
              </a:custGeom>
              <a:solidFill>
                <a:srgbClr val="E3241B"/>
              </a:solidFill>
              <a:ln w="9525" cap="flat">
                <a:noFill/>
                <a:prstDash val="solid"/>
                <a:miter/>
              </a:ln>
            </p:spPr>
            <p:txBody>
              <a:bodyPr wrap="square">
                <a:noAutofit/>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1460" name="Freeform: Shape 408">
                <a:extLst>
                  <a:ext uri="{FF2B5EF4-FFF2-40B4-BE49-F238E27FC236}">
                    <a16:creationId xmlns:a16="http://schemas.microsoft.com/office/drawing/2014/main" id="{25ACEF62-E8F8-4CA6-B09E-9A1F78AECAE2}"/>
                  </a:ext>
                </a:extLst>
              </p:cNvPr>
              <p:cNvSpPr/>
              <p:nvPr/>
            </p:nvSpPr>
            <p:spPr>
              <a:xfrm>
                <a:off x="7005948" y="3206405"/>
                <a:ext cx="266072" cy="259070"/>
              </a:xfrm>
              <a:custGeom>
                <a:avLst/>
                <a:gdLst/>
                <a:ahLst/>
                <a:cxnLst/>
                <a:rect l="0" t="0" r="0" b="0"/>
                <a:pathLst>
                  <a:path w="723900" h="704850">
                    <a:moveTo>
                      <a:pt x="705326" y="7144"/>
                    </a:moveTo>
                    <a:lnTo>
                      <a:pt x="641509" y="7144"/>
                    </a:lnTo>
                    <a:cubicBezTo>
                      <a:pt x="501491" y="7144"/>
                      <a:pt x="387191" y="120491"/>
                      <a:pt x="387191" y="261461"/>
                    </a:cubicBezTo>
                    <a:lnTo>
                      <a:pt x="133826" y="261461"/>
                    </a:lnTo>
                    <a:cubicBezTo>
                      <a:pt x="63341" y="261461"/>
                      <a:pt x="7144" y="286226"/>
                      <a:pt x="7144" y="356711"/>
                    </a:cubicBezTo>
                    <a:lnTo>
                      <a:pt x="7144" y="451961"/>
                    </a:lnTo>
                    <a:lnTo>
                      <a:pt x="70009" y="451961"/>
                    </a:lnTo>
                    <a:lnTo>
                      <a:pt x="70009" y="356711"/>
                    </a:lnTo>
                    <a:cubicBezTo>
                      <a:pt x="70009" y="321469"/>
                      <a:pt x="98584" y="292894"/>
                      <a:pt x="133826" y="292894"/>
                    </a:cubicBezTo>
                    <a:lnTo>
                      <a:pt x="133826" y="547211"/>
                    </a:lnTo>
                    <a:cubicBezTo>
                      <a:pt x="90011" y="547211"/>
                      <a:pt x="54769" y="582454"/>
                      <a:pt x="54769" y="626269"/>
                    </a:cubicBezTo>
                    <a:cubicBezTo>
                      <a:pt x="54769" y="670084"/>
                      <a:pt x="90011" y="705326"/>
                      <a:pt x="133826" y="705326"/>
                    </a:cubicBezTo>
                    <a:cubicBezTo>
                      <a:pt x="177641" y="705326"/>
                      <a:pt x="212884" y="670084"/>
                      <a:pt x="212884" y="626269"/>
                    </a:cubicBezTo>
                    <a:cubicBezTo>
                      <a:pt x="212884" y="620554"/>
                      <a:pt x="211931" y="615791"/>
                      <a:pt x="210979" y="610076"/>
                    </a:cubicBezTo>
                    <a:lnTo>
                      <a:pt x="499586" y="610076"/>
                    </a:lnTo>
                    <a:cubicBezTo>
                      <a:pt x="498634" y="614839"/>
                      <a:pt x="497681" y="620554"/>
                      <a:pt x="497681" y="626269"/>
                    </a:cubicBezTo>
                    <a:cubicBezTo>
                      <a:pt x="497681" y="670084"/>
                      <a:pt x="532924" y="705326"/>
                      <a:pt x="576739" y="705326"/>
                    </a:cubicBezTo>
                    <a:cubicBezTo>
                      <a:pt x="620554" y="705326"/>
                      <a:pt x="655796" y="670084"/>
                      <a:pt x="655796" y="626269"/>
                    </a:cubicBezTo>
                    <a:cubicBezTo>
                      <a:pt x="655796" y="582454"/>
                      <a:pt x="620554" y="547211"/>
                      <a:pt x="576739" y="547211"/>
                    </a:cubicBezTo>
                    <a:lnTo>
                      <a:pt x="576739" y="134779"/>
                    </a:lnTo>
                    <a:lnTo>
                      <a:pt x="641509" y="261461"/>
                    </a:lnTo>
                    <a:lnTo>
                      <a:pt x="705326" y="261461"/>
                    </a:lnTo>
                    <a:lnTo>
                      <a:pt x="705326" y="39529"/>
                    </a:lnTo>
                    <a:cubicBezTo>
                      <a:pt x="713899" y="39529"/>
                      <a:pt x="721519" y="32861"/>
                      <a:pt x="721519" y="23336"/>
                    </a:cubicBezTo>
                    <a:cubicBezTo>
                      <a:pt x="721519" y="13811"/>
                      <a:pt x="713899" y="7144"/>
                      <a:pt x="705326" y="7144"/>
                    </a:cubicBezTo>
                    <a:close/>
                    <a:moveTo>
                      <a:pt x="133826" y="658654"/>
                    </a:moveTo>
                    <a:cubicBezTo>
                      <a:pt x="116681" y="658654"/>
                      <a:pt x="102394" y="644366"/>
                      <a:pt x="102394" y="627221"/>
                    </a:cubicBezTo>
                    <a:cubicBezTo>
                      <a:pt x="102394" y="610076"/>
                      <a:pt x="116681" y="595789"/>
                      <a:pt x="133826" y="595789"/>
                    </a:cubicBezTo>
                    <a:cubicBezTo>
                      <a:pt x="150971" y="595789"/>
                      <a:pt x="165259" y="610076"/>
                      <a:pt x="165259" y="627221"/>
                    </a:cubicBezTo>
                    <a:cubicBezTo>
                      <a:pt x="165259" y="644366"/>
                      <a:pt x="150971" y="658654"/>
                      <a:pt x="133826" y="658654"/>
                    </a:cubicBezTo>
                    <a:close/>
                    <a:moveTo>
                      <a:pt x="514826" y="578644"/>
                    </a:moveTo>
                    <a:lnTo>
                      <a:pt x="196691" y="578644"/>
                    </a:lnTo>
                    <a:cubicBezTo>
                      <a:pt x="196691" y="578644"/>
                      <a:pt x="196691" y="578644"/>
                      <a:pt x="196691" y="578644"/>
                    </a:cubicBezTo>
                    <a:lnTo>
                      <a:pt x="260509" y="451961"/>
                    </a:lnTo>
                    <a:lnTo>
                      <a:pt x="451009" y="451961"/>
                    </a:lnTo>
                    <a:lnTo>
                      <a:pt x="514826" y="578644"/>
                    </a:lnTo>
                    <a:cubicBezTo>
                      <a:pt x="514826" y="578644"/>
                      <a:pt x="514826" y="578644"/>
                      <a:pt x="514826" y="578644"/>
                    </a:cubicBezTo>
                    <a:close/>
                    <a:moveTo>
                      <a:pt x="610076" y="626269"/>
                    </a:moveTo>
                    <a:cubicBezTo>
                      <a:pt x="610076" y="643414"/>
                      <a:pt x="595789" y="657701"/>
                      <a:pt x="578644" y="657701"/>
                    </a:cubicBezTo>
                    <a:cubicBezTo>
                      <a:pt x="561499" y="657701"/>
                      <a:pt x="547211" y="643414"/>
                      <a:pt x="547211" y="626269"/>
                    </a:cubicBezTo>
                    <a:cubicBezTo>
                      <a:pt x="547211" y="609124"/>
                      <a:pt x="561499" y="594836"/>
                      <a:pt x="578644" y="594836"/>
                    </a:cubicBezTo>
                    <a:cubicBezTo>
                      <a:pt x="595789" y="594836"/>
                      <a:pt x="610076" y="609124"/>
                      <a:pt x="610076" y="626269"/>
                    </a:cubicBezTo>
                    <a:close/>
                    <a:moveTo>
                      <a:pt x="672941" y="134779"/>
                    </a:moveTo>
                    <a:cubicBezTo>
                      <a:pt x="664369" y="134779"/>
                      <a:pt x="656749" y="128111"/>
                      <a:pt x="656749" y="118586"/>
                    </a:cubicBezTo>
                    <a:cubicBezTo>
                      <a:pt x="656749" y="110014"/>
                      <a:pt x="663416" y="102394"/>
                      <a:pt x="672941" y="102394"/>
                    </a:cubicBezTo>
                    <a:cubicBezTo>
                      <a:pt x="681514" y="102394"/>
                      <a:pt x="689134" y="109061"/>
                      <a:pt x="689134" y="118586"/>
                    </a:cubicBezTo>
                    <a:cubicBezTo>
                      <a:pt x="689134" y="127159"/>
                      <a:pt x="682466" y="134779"/>
                      <a:pt x="672941" y="134779"/>
                    </a:cubicBezTo>
                    <a:close/>
                  </a:path>
                </a:pathLst>
              </a:custGeom>
              <a:solidFill>
                <a:srgbClr val="E3241B"/>
              </a:solidFill>
              <a:ln w="9525" cap="flat">
                <a:noFill/>
                <a:prstDash val="solid"/>
                <a:miter/>
              </a:ln>
            </p:spPr>
            <p:txBody>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sp>
        <p:nvSpPr>
          <p:cNvPr id="1461" name="TextBox 1460">
            <a:extLst>
              <a:ext uri="{FF2B5EF4-FFF2-40B4-BE49-F238E27FC236}">
                <a16:creationId xmlns:a16="http://schemas.microsoft.com/office/drawing/2014/main" id="{C5DF5BF7-C1BA-4B5F-A752-C5D142A1432F}"/>
              </a:ext>
            </a:extLst>
          </p:cNvPr>
          <p:cNvSpPr txBox="1"/>
          <p:nvPr/>
        </p:nvSpPr>
        <p:spPr>
          <a:xfrm>
            <a:off x="524048" y="1945712"/>
            <a:ext cx="2919197" cy="1425968"/>
          </a:xfrm>
          <a:prstGeom prst="rect">
            <a:avLst/>
          </a:prstGeom>
          <a:noFill/>
        </p:spPr>
        <p:txBody>
          <a:bodyPr wrap="square" rtlCol="0">
            <a:spAutoFit/>
          </a:bodyPr>
          <a:lstStyle>
            <a:defPPr>
              <a:defRPr lang="en-US"/>
            </a:defPPr>
            <a:lvl1pPr algn="ctr">
              <a:defRPr sz="1100" b="1">
                <a:solidFill>
                  <a:srgbClr val="0070C0"/>
                </a:solidFill>
                <a:latin typeface="+mn-lt"/>
              </a:defRPr>
            </a:lvl1pPr>
          </a:lstStyle>
          <a:p>
            <a:pPr algn="l" defTabSz="609585" fontAlgn="base">
              <a:lnSpc>
                <a:spcPct val="150000"/>
              </a:lnSpc>
              <a:spcBef>
                <a:spcPct val="0"/>
              </a:spcBef>
              <a:spcAft>
                <a:spcPts val="800"/>
              </a:spcAft>
              <a:defRPr/>
            </a:pPr>
            <a:r>
              <a:rPr lang="en-US" sz="2133" b="0" dirty="0">
                <a:solidFill>
                  <a:srgbClr val="00BCEB"/>
                </a:solidFill>
                <a:latin typeface="CiscoSansTT ExtraLight"/>
                <a:ea typeface="ＭＳ Ｐゴシック" charset="0"/>
              </a:rPr>
              <a:t>Understand behavior</a:t>
            </a:r>
          </a:p>
          <a:p>
            <a:pPr algn="l" defTabSz="609585" fontAlgn="base">
              <a:spcBef>
                <a:spcPct val="0"/>
              </a:spcBef>
              <a:spcAft>
                <a:spcPct val="0"/>
              </a:spcAft>
              <a:defRPr/>
            </a:pPr>
            <a:r>
              <a:rPr lang="en-US" sz="1600" b="0" dirty="0">
                <a:solidFill>
                  <a:schemeClr val="bg1"/>
                </a:solidFill>
                <a:latin typeface="CiscoSansTT ExtraLight"/>
                <a:ea typeface="ＭＳ Ｐゴシック" charset="0"/>
              </a:rPr>
              <a:t>Identify host role and monitor behavior without endpoint agents</a:t>
            </a:r>
          </a:p>
        </p:txBody>
      </p:sp>
      <p:sp>
        <p:nvSpPr>
          <p:cNvPr id="1462" name="Freeform: Shape 343">
            <a:extLst>
              <a:ext uri="{FF2B5EF4-FFF2-40B4-BE49-F238E27FC236}">
                <a16:creationId xmlns:a16="http://schemas.microsoft.com/office/drawing/2014/main" id="{9C0E4493-6AD1-46DA-B6F1-EFA0B5DEA3DB}"/>
              </a:ext>
            </a:extLst>
          </p:cNvPr>
          <p:cNvSpPr/>
          <p:nvPr/>
        </p:nvSpPr>
        <p:spPr>
          <a:xfrm flipH="1">
            <a:off x="530848" y="2504124"/>
            <a:ext cx="3730323" cy="141131"/>
          </a:xfrm>
          <a:custGeom>
            <a:avLst/>
            <a:gdLst>
              <a:gd name="connsiteX0" fmla="*/ 0 w 985837"/>
              <a:gd name="connsiteY0" fmla="*/ 238125 h 238125"/>
              <a:gd name="connsiteX1" fmla="*/ 238125 w 985837"/>
              <a:gd name="connsiteY1" fmla="*/ 0 h 238125"/>
              <a:gd name="connsiteX2" fmla="*/ 985837 w 985837"/>
              <a:gd name="connsiteY2" fmla="*/ 0 h 238125"/>
              <a:gd name="connsiteX0" fmla="*/ 0 w 3444464"/>
              <a:gd name="connsiteY0" fmla="*/ 238125 h 238125"/>
              <a:gd name="connsiteX1" fmla="*/ 238125 w 3444464"/>
              <a:gd name="connsiteY1" fmla="*/ 0 h 238125"/>
              <a:gd name="connsiteX2" fmla="*/ 3444464 w 3444464"/>
              <a:gd name="connsiteY2" fmla="*/ 0 h 238125"/>
              <a:gd name="connsiteX0" fmla="*/ 0 w 3584386"/>
              <a:gd name="connsiteY0" fmla="*/ 238125 h 238125"/>
              <a:gd name="connsiteX1" fmla="*/ 238125 w 3584386"/>
              <a:gd name="connsiteY1" fmla="*/ 0 h 238125"/>
              <a:gd name="connsiteX2" fmla="*/ 3584386 w 3584386"/>
              <a:gd name="connsiteY2" fmla="*/ 6892 h 238125"/>
              <a:gd name="connsiteX0" fmla="*/ 0 w 3584386"/>
              <a:gd name="connsiteY0" fmla="*/ 239847 h 239847"/>
              <a:gd name="connsiteX1" fmla="*/ 238125 w 3584386"/>
              <a:gd name="connsiteY1" fmla="*/ 1722 h 239847"/>
              <a:gd name="connsiteX2" fmla="*/ 3584386 w 3584386"/>
              <a:gd name="connsiteY2" fmla="*/ 0 h 239847"/>
              <a:gd name="connsiteX0" fmla="*/ 0 w 4353480"/>
              <a:gd name="connsiteY0" fmla="*/ 239847 h 239847"/>
              <a:gd name="connsiteX1" fmla="*/ 238125 w 4353480"/>
              <a:gd name="connsiteY1" fmla="*/ 1722 h 239847"/>
              <a:gd name="connsiteX2" fmla="*/ 4353480 w 4353480"/>
              <a:gd name="connsiteY2" fmla="*/ 0 h 239847"/>
              <a:gd name="connsiteX0" fmla="*/ 0 w 4443430"/>
              <a:gd name="connsiteY0" fmla="*/ 238125 h 238125"/>
              <a:gd name="connsiteX1" fmla="*/ 238125 w 4443430"/>
              <a:gd name="connsiteY1" fmla="*/ 0 h 238125"/>
              <a:gd name="connsiteX2" fmla="*/ 4443430 w 4443430"/>
              <a:gd name="connsiteY2" fmla="*/ 1724 h 238125"/>
            </a:gdLst>
            <a:ahLst/>
            <a:cxnLst>
              <a:cxn ang="0">
                <a:pos x="connsiteX0" y="connsiteY0"/>
              </a:cxn>
              <a:cxn ang="0">
                <a:pos x="connsiteX1" y="connsiteY1"/>
              </a:cxn>
              <a:cxn ang="0">
                <a:pos x="connsiteX2" y="connsiteY2"/>
              </a:cxn>
            </a:cxnLst>
            <a:rect l="l" t="t" r="r" b="b"/>
            <a:pathLst>
              <a:path w="4443430" h="238125">
                <a:moveTo>
                  <a:pt x="0" y="238125"/>
                </a:moveTo>
                <a:lnTo>
                  <a:pt x="238125" y="0"/>
                </a:lnTo>
                <a:lnTo>
                  <a:pt x="4443430" y="1724"/>
                </a:lnTo>
              </a:path>
            </a:pathLst>
          </a:custGeom>
          <a:noFill/>
          <a:ln w="12700" cap="rnd">
            <a:solidFill>
              <a:srgbClr val="FCC869"/>
            </a:solidFill>
            <a:round/>
            <a:headEnd/>
            <a:tailEn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8744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fade">
                                      <p:cBhvr>
                                        <p:cTn id="7" dur="500"/>
                                        <p:tgtEl>
                                          <p:spTgt spid="14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61"/>
                                        </p:tgtEl>
                                        <p:attrNameLst>
                                          <p:attrName>style.visibility</p:attrName>
                                        </p:attrNameLst>
                                      </p:cBhvr>
                                      <p:to>
                                        <p:strVal val="visible"/>
                                      </p:to>
                                    </p:set>
                                    <p:animEffect transition="in" filter="fade">
                                      <p:cBhvr>
                                        <p:cTn id="11" dur="500"/>
                                        <p:tgtEl>
                                          <p:spTgt spid="146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62"/>
                                        </p:tgtEl>
                                        <p:attrNameLst>
                                          <p:attrName>style.visibility</p:attrName>
                                        </p:attrNameLst>
                                      </p:cBhvr>
                                      <p:to>
                                        <p:strVal val="visible"/>
                                      </p:to>
                                    </p:set>
                                    <p:animEffect transition="in" filter="fade">
                                      <p:cBhvr>
                                        <p:cTn id="14" dur="500"/>
                                        <p:tgtEl>
                                          <p:spTgt spid="146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19"/>
                                        </p:tgtEl>
                                        <p:attrNameLst>
                                          <p:attrName>style.visibility</p:attrName>
                                        </p:attrNameLst>
                                      </p:cBhvr>
                                      <p:to>
                                        <p:strVal val="visible"/>
                                      </p:to>
                                    </p:set>
                                    <p:animEffect transition="in" filter="fade">
                                      <p:cBhvr>
                                        <p:cTn id="18" dur="500"/>
                                        <p:tgtEl>
                                          <p:spTgt spid="12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77"/>
                                        </p:tgtEl>
                                        <p:attrNameLst>
                                          <p:attrName>style.visibility</p:attrName>
                                        </p:attrNameLst>
                                      </p:cBhvr>
                                      <p:to>
                                        <p:strVal val="visible"/>
                                      </p:to>
                                    </p:set>
                                    <p:animEffect transition="in" filter="fade">
                                      <p:cBhvr>
                                        <p:cTn id="25" dur="500"/>
                                        <p:tgtEl>
                                          <p:spTgt spid="127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76"/>
                                        </p:tgtEl>
                                        <p:attrNameLst>
                                          <p:attrName>style.visibility</p:attrName>
                                        </p:attrNameLst>
                                      </p:cBhvr>
                                      <p:to>
                                        <p:strVal val="visible"/>
                                      </p:to>
                                    </p:set>
                                    <p:animEffect transition="in" filter="fade">
                                      <p:cBhvr>
                                        <p:cTn id="29" dur="500"/>
                                        <p:tgtEl>
                                          <p:spTgt spid="127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278"/>
                                        </p:tgtEl>
                                        <p:attrNameLst>
                                          <p:attrName>style.visibility</p:attrName>
                                        </p:attrNameLst>
                                      </p:cBhvr>
                                      <p:to>
                                        <p:strVal val="visible"/>
                                      </p:to>
                                    </p:set>
                                    <p:animEffect transition="in" filter="fade">
                                      <p:cBhvr>
                                        <p:cTn id="33" dur="500"/>
                                        <p:tgtEl>
                                          <p:spTgt spid="12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79"/>
                                        </p:tgtEl>
                                        <p:attrNameLst>
                                          <p:attrName>style.visibility</p:attrName>
                                        </p:attrNameLst>
                                      </p:cBhvr>
                                      <p:to>
                                        <p:strVal val="visible"/>
                                      </p:to>
                                    </p:set>
                                    <p:animEffect transition="in" filter="fade">
                                      <p:cBhvr>
                                        <p:cTn id="36" dur="500"/>
                                        <p:tgtEl>
                                          <p:spTgt spid="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p:bldP spid="1275" grpId="0" animBg="1"/>
      <p:bldP spid="1276" grpId="0"/>
      <p:bldP spid="1277" grpId="0" animBg="1"/>
      <p:bldP spid="1278" grpId="0"/>
      <p:bldP spid="1279" grpId="0" animBg="1"/>
      <p:bldP spid="1461" grpId="0"/>
      <p:bldP spid="14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Cisco </a:t>
            </a:r>
            <a:r>
              <a:rPr lang="en-US" sz="3800" dirty="0" err="1"/>
              <a:t>Stealthwatch</a:t>
            </a:r>
            <a:r>
              <a:rPr lang="en-US" sz="3800" dirty="0"/>
              <a:t/>
            </a:r>
            <a:br>
              <a:rPr lang="en-US" sz="3800" dirty="0"/>
            </a:br>
            <a:r>
              <a:rPr lang="en-US" sz="2100" dirty="0">
                <a:solidFill>
                  <a:schemeClr val="bg1"/>
                </a:solidFill>
              </a:rPr>
              <a:t>Gain confidence in your security effectiveness</a:t>
            </a:r>
            <a:endParaRPr lang="en-MY" sz="2100" dirty="0">
              <a:solidFill>
                <a:schemeClr val="bg1"/>
              </a:solidFill>
            </a:endParaRPr>
          </a:p>
        </p:txBody>
      </p:sp>
      <p:sp>
        <p:nvSpPr>
          <p:cNvPr id="807" name="TextBox 806">
            <a:extLst>
              <a:ext uri="{FF2B5EF4-FFF2-40B4-BE49-F238E27FC236}">
                <a16:creationId xmlns:a16="http://schemas.microsoft.com/office/drawing/2014/main" id="{DA31A7BA-D02A-9C40-8F97-1AC874F39778}"/>
              </a:ext>
            </a:extLst>
          </p:cNvPr>
          <p:cNvSpPr txBox="1"/>
          <p:nvPr/>
        </p:nvSpPr>
        <p:spPr>
          <a:xfrm>
            <a:off x="4064000" y="1939717"/>
            <a:ext cx="4040584" cy="830997"/>
          </a:xfrm>
          <a:prstGeom prst="rect">
            <a:avLst/>
          </a:prstGeom>
          <a:noFill/>
        </p:spPr>
        <p:txBody>
          <a:bodyPr wrap="square" rtlCol="0">
            <a:spAutoFit/>
          </a:bodyPr>
          <a:lstStyle/>
          <a:p>
            <a:pPr algn="ctr" defTabSz="609585" fontAlgn="base">
              <a:spcBef>
                <a:spcPct val="0"/>
              </a:spcBef>
              <a:spcAft>
                <a:spcPct val="0"/>
              </a:spcAft>
            </a:pPr>
            <a:r>
              <a:rPr lang="en-US" sz="2400" dirty="0">
                <a:solidFill>
                  <a:schemeClr val="bg1"/>
                </a:solidFill>
                <a:latin typeface="CiscoSans ExtraLight" panose="020B0503020201020303" pitchFamily="34" charset="0"/>
                <a:ea typeface="ＭＳ Ｐゴシック" charset="0"/>
              </a:rPr>
              <a:t>Predictive</a:t>
            </a:r>
          </a:p>
          <a:p>
            <a:pPr algn="ctr" defTabSz="609585" fontAlgn="base">
              <a:spcBef>
                <a:spcPct val="0"/>
              </a:spcBef>
              <a:spcAft>
                <a:spcPct val="0"/>
              </a:spcAft>
            </a:pPr>
            <a:r>
              <a:rPr lang="en-US" sz="2400" dirty="0">
                <a:solidFill>
                  <a:schemeClr val="bg1"/>
                </a:solidFill>
                <a:latin typeface="CiscoSans ExtraLight" panose="020B0503020201020303" pitchFamily="34" charset="0"/>
                <a:ea typeface="ＭＳ Ｐゴシック" charset="0"/>
              </a:rPr>
              <a:t>threat analytics</a:t>
            </a:r>
            <a:endParaRPr lang="en-US" sz="2400" baseline="30000" dirty="0">
              <a:solidFill>
                <a:schemeClr val="bg1"/>
              </a:solidFill>
              <a:latin typeface="CiscoSans ExtraLight" panose="020B0503020201020303" pitchFamily="34" charset="0"/>
              <a:ea typeface="ＭＳ Ｐゴシック" charset="0"/>
            </a:endParaRPr>
          </a:p>
        </p:txBody>
      </p:sp>
      <p:sp>
        <p:nvSpPr>
          <p:cNvPr id="808" name="TextBox 807">
            <a:extLst>
              <a:ext uri="{FF2B5EF4-FFF2-40B4-BE49-F238E27FC236}">
                <a16:creationId xmlns:a16="http://schemas.microsoft.com/office/drawing/2014/main" id="{A4F638D9-92B2-3D4B-BF24-5094B8A80ECE}"/>
              </a:ext>
            </a:extLst>
          </p:cNvPr>
          <p:cNvSpPr txBox="1"/>
          <p:nvPr/>
        </p:nvSpPr>
        <p:spPr>
          <a:xfrm>
            <a:off x="26769" y="1939717"/>
            <a:ext cx="4064000" cy="830997"/>
          </a:xfrm>
          <a:prstGeom prst="rect">
            <a:avLst/>
          </a:prstGeom>
          <a:noFill/>
        </p:spPr>
        <p:txBody>
          <a:bodyPr wrap="square" rtlCol="0">
            <a:spAutoFit/>
          </a:bodyPr>
          <a:lstStyle/>
          <a:p>
            <a:pPr algn="ctr" defTabSz="609585" fontAlgn="base">
              <a:spcBef>
                <a:spcPct val="0"/>
              </a:spcBef>
              <a:spcAft>
                <a:spcPct val="0"/>
              </a:spcAft>
            </a:pPr>
            <a:r>
              <a:rPr lang="en-US" sz="2400" dirty="0">
                <a:solidFill>
                  <a:schemeClr val="bg1"/>
                </a:solidFill>
                <a:latin typeface="CiscoSans ExtraLight" panose="020B0503020201020303" pitchFamily="34" charset="0"/>
                <a:ea typeface="ＭＳ Ｐゴシック" charset="0"/>
              </a:rPr>
              <a:t>Contextual</a:t>
            </a:r>
            <a:br>
              <a:rPr lang="en-US" sz="2400" dirty="0">
                <a:solidFill>
                  <a:schemeClr val="bg1"/>
                </a:solidFill>
                <a:latin typeface="CiscoSans ExtraLight" panose="020B0503020201020303" pitchFamily="34" charset="0"/>
                <a:ea typeface="ＭＳ Ｐゴシック" charset="0"/>
              </a:rPr>
            </a:br>
            <a:r>
              <a:rPr lang="en-US" sz="2400" dirty="0">
                <a:solidFill>
                  <a:schemeClr val="bg1"/>
                </a:solidFill>
                <a:latin typeface="CiscoSans ExtraLight" panose="020B0503020201020303" pitchFamily="34" charset="0"/>
                <a:ea typeface="ＭＳ Ｐゴシック" charset="0"/>
              </a:rPr>
              <a:t>network-wide visibility</a:t>
            </a:r>
            <a:endParaRPr lang="en-US" sz="2400" baseline="30000" dirty="0">
              <a:solidFill>
                <a:schemeClr val="bg1"/>
              </a:solidFill>
              <a:latin typeface="CiscoSans ExtraLight" panose="020B0503020201020303" pitchFamily="34" charset="0"/>
              <a:ea typeface="ＭＳ Ｐゴシック" charset="0"/>
            </a:endParaRPr>
          </a:p>
        </p:txBody>
      </p:sp>
      <p:sp>
        <p:nvSpPr>
          <p:cNvPr id="809" name="TextBox 808">
            <a:extLst>
              <a:ext uri="{FF2B5EF4-FFF2-40B4-BE49-F238E27FC236}">
                <a16:creationId xmlns:a16="http://schemas.microsoft.com/office/drawing/2014/main" id="{C455C718-A36E-7E4C-8703-967137CD81E7}"/>
              </a:ext>
            </a:extLst>
          </p:cNvPr>
          <p:cNvSpPr txBox="1"/>
          <p:nvPr/>
        </p:nvSpPr>
        <p:spPr>
          <a:xfrm>
            <a:off x="8127999" y="1939717"/>
            <a:ext cx="4064000" cy="830997"/>
          </a:xfrm>
          <a:prstGeom prst="rect">
            <a:avLst/>
          </a:prstGeom>
          <a:noFill/>
        </p:spPr>
        <p:txBody>
          <a:bodyPr wrap="square" rtlCol="0">
            <a:spAutoFit/>
          </a:bodyPr>
          <a:lstStyle/>
          <a:p>
            <a:pPr algn="ctr" defTabSz="609585" fontAlgn="base">
              <a:spcBef>
                <a:spcPct val="0"/>
              </a:spcBef>
              <a:spcAft>
                <a:spcPct val="0"/>
              </a:spcAft>
            </a:pPr>
            <a:r>
              <a:rPr lang="en-US" sz="2400" dirty="0">
                <a:solidFill>
                  <a:schemeClr val="bg1"/>
                </a:solidFill>
                <a:latin typeface="CiscoSans ExtraLight" panose="020B0503020201020303" pitchFamily="34" charset="0"/>
                <a:ea typeface="ＭＳ Ｐゴシック" charset="0"/>
              </a:rPr>
              <a:t>Automated</a:t>
            </a:r>
          </a:p>
          <a:p>
            <a:pPr algn="ctr" defTabSz="609585" fontAlgn="base">
              <a:spcBef>
                <a:spcPct val="0"/>
              </a:spcBef>
              <a:spcAft>
                <a:spcPct val="0"/>
              </a:spcAft>
            </a:pPr>
            <a:r>
              <a:rPr lang="en-US" sz="2400" dirty="0">
                <a:solidFill>
                  <a:schemeClr val="bg1"/>
                </a:solidFill>
                <a:latin typeface="CiscoSans ExtraLight" panose="020B0503020201020303" pitchFamily="34" charset="0"/>
                <a:ea typeface="ＭＳ Ｐゴシック" charset="0"/>
              </a:rPr>
              <a:t>detection and response</a:t>
            </a:r>
          </a:p>
        </p:txBody>
      </p:sp>
      <p:sp>
        <p:nvSpPr>
          <p:cNvPr id="945" name="Rectangle 944">
            <a:extLst>
              <a:ext uri="{FF2B5EF4-FFF2-40B4-BE49-F238E27FC236}">
                <a16:creationId xmlns:a16="http://schemas.microsoft.com/office/drawing/2014/main" id="{C344A9D2-02A8-5C48-8397-4E20BA9C9A10}"/>
              </a:ext>
            </a:extLst>
          </p:cNvPr>
          <p:cNvSpPr/>
          <p:nvPr/>
        </p:nvSpPr>
        <p:spPr>
          <a:xfrm>
            <a:off x="5668928" y="4155386"/>
            <a:ext cx="2092384" cy="318100"/>
          </a:xfrm>
          <a:prstGeom prst="rect">
            <a:avLst/>
          </a:prstGeom>
        </p:spPr>
        <p:txBody>
          <a:bodyPr wrap="square">
            <a:spAutoFit/>
          </a:bodyPr>
          <a:lstStyle/>
          <a:p>
            <a:pPr defTabSz="812760" fontAlgn="base">
              <a:spcBef>
                <a:spcPct val="0"/>
              </a:spcBef>
              <a:spcAft>
                <a:spcPct val="0"/>
              </a:spcAft>
            </a:pPr>
            <a:r>
              <a:rPr lang="en-US" sz="1467" dirty="0">
                <a:solidFill>
                  <a:schemeClr val="bg1"/>
                </a:solidFill>
                <a:latin typeface="CiscoSansTT ExtraLight"/>
                <a:ea typeface="ＭＳ Ｐゴシック" charset="0"/>
              </a:rPr>
              <a:t>Machine learning</a:t>
            </a:r>
          </a:p>
        </p:txBody>
      </p:sp>
      <p:sp>
        <p:nvSpPr>
          <p:cNvPr id="946" name="Rectangle 945">
            <a:extLst>
              <a:ext uri="{FF2B5EF4-FFF2-40B4-BE49-F238E27FC236}">
                <a16:creationId xmlns:a16="http://schemas.microsoft.com/office/drawing/2014/main" id="{A3E2BF13-1BA3-C443-BE0E-29433F1FC764}"/>
              </a:ext>
            </a:extLst>
          </p:cNvPr>
          <p:cNvSpPr/>
          <p:nvPr/>
        </p:nvSpPr>
        <p:spPr>
          <a:xfrm>
            <a:off x="5668928" y="4987154"/>
            <a:ext cx="2092384" cy="543867"/>
          </a:xfrm>
          <a:prstGeom prst="rect">
            <a:avLst/>
          </a:prstGeom>
        </p:spPr>
        <p:txBody>
          <a:bodyPr wrap="square">
            <a:spAutoFit/>
          </a:bodyPr>
          <a:lstStyle/>
          <a:p>
            <a:pPr defTabSz="812760" fontAlgn="base">
              <a:spcBef>
                <a:spcPct val="0"/>
              </a:spcBef>
              <a:spcAft>
                <a:spcPct val="0"/>
              </a:spcAft>
            </a:pPr>
            <a:r>
              <a:rPr lang="en-US" sz="1467" dirty="0">
                <a:solidFill>
                  <a:schemeClr val="bg1"/>
                </a:solidFill>
                <a:latin typeface="CiscoSansTT ExtraLight"/>
                <a:ea typeface="ＭＳ Ｐゴシック" charset="0"/>
              </a:rPr>
              <a:t>Global threat intelligence</a:t>
            </a:r>
          </a:p>
        </p:txBody>
      </p:sp>
      <p:sp>
        <p:nvSpPr>
          <p:cNvPr id="947" name="Rectangle 946">
            <a:extLst>
              <a:ext uri="{FF2B5EF4-FFF2-40B4-BE49-F238E27FC236}">
                <a16:creationId xmlns:a16="http://schemas.microsoft.com/office/drawing/2014/main" id="{0554ED29-D1AD-144A-B710-CDF1DC09F3D3}"/>
              </a:ext>
            </a:extLst>
          </p:cNvPr>
          <p:cNvSpPr/>
          <p:nvPr/>
        </p:nvSpPr>
        <p:spPr>
          <a:xfrm>
            <a:off x="5668928" y="3185867"/>
            <a:ext cx="2092384" cy="318100"/>
          </a:xfrm>
          <a:prstGeom prst="rect">
            <a:avLst/>
          </a:prstGeom>
        </p:spPr>
        <p:txBody>
          <a:bodyPr wrap="square">
            <a:spAutoFit/>
          </a:bodyPr>
          <a:lstStyle/>
          <a:p>
            <a:pPr defTabSz="812760" fontAlgn="base">
              <a:spcBef>
                <a:spcPct val="0"/>
              </a:spcBef>
              <a:spcAft>
                <a:spcPct val="0"/>
              </a:spcAft>
            </a:pPr>
            <a:r>
              <a:rPr lang="en-US" sz="1467" dirty="0">
                <a:solidFill>
                  <a:schemeClr val="bg1"/>
                </a:solidFill>
                <a:latin typeface="CiscoSansTT ExtraLight"/>
                <a:ea typeface="ＭＳ Ｐゴシック" charset="0"/>
              </a:rPr>
              <a:t>Behavioral modeling</a:t>
            </a:r>
          </a:p>
        </p:txBody>
      </p:sp>
      <p:grpSp>
        <p:nvGrpSpPr>
          <p:cNvPr id="948" name="Group 947">
            <a:extLst>
              <a:ext uri="{FF2B5EF4-FFF2-40B4-BE49-F238E27FC236}">
                <a16:creationId xmlns:a16="http://schemas.microsoft.com/office/drawing/2014/main" id="{B56DD388-2317-B142-857C-D842D44BF4C9}"/>
              </a:ext>
            </a:extLst>
          </p:cNvPr>
          <p:cNvGrpSpPr>
            <a:grpSpLocks noChangeAspect="1"/>
          </p:cNvGrpSpPr>
          <p:nvPr/>
        </p:nvGrpSpPr>
        <p:grpSpPr>
          <a:xfrm>
            <a:off x="1041717" y="2965015"/>
            <a:ext cx="804672" cy="804672"/>
            <a:chOff x="7840909" y="2072480"/>
            <a:chExt cx="726221" cy="726221"/>
          </a:xfrm>
        </p:grpSpPr>
        <p:sp>
          <p:nvSpPr>
            <p:cNvPr id="949" name="Oval 948">
              <a:extLst>
                <a:ext uri="{FF2B5EF4-FFF2-40B4-BE49-F238E27FC236}">
                  <a16:creationId xmlns:a16="http://schemas.microsoft.com/office/drawing/2014/main" id="{BD1A9D7E-9637-AC48-9E30-2E1D2AB388FC}"/>
                </a:ext>
              </a:extLst>
            </p:cNvPr>
            <p:cNvSpPr/>
            <p:nvPr/>
          </p:nvSpPr>
          <p:spPr>
            <a:xfrm>
              <a:off x="7840909" y="2072480"/>
              <a:ext cx="726221" cy="726221"/>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950" name="Group 949">
              <a:extLst>
                <a:ext uri="{FF2B5EF4-FFF2-40B4-BE49-F238E27FC236}">
                  <a16:creationId xmlns:a16="http://schemas.microsoft.com/office/drawing/2014/main" id="{BAC24CCF-11DD-9D4D-9343-E6CA56B1FADF}"/>
                </a:ext>
              </a:extLst>
            </p:cNvPr>
            <p:cNvGrpSpPr/>
            <p:nvPr/>
          </p:nvGrpSpPr>
          <p:grpSpPr>
            <a:xfrm>
              <a:off x="7919326" y="2172902"/>
              <a:ext cx="568207" cy="516123"/>
              <a:chOff x="1471619" y="3558323"/>
              <a:chExt cx="756284" cy="686960"/>
            </a:xfrm>
            <a:solidFill>
              <a:srgbClr val="00BCEB"/>
            </a:solidFill>
          </p:grpSpPr>
          <p:grpSp>
            <p:nvGrpSpPr>
              <p:cNvPr id="951" name="Group 950">
                <a:extLst>
                  <a:ext uri="{FF2B5EF4-FFF2-40B4-BE49-F238E27FC236}">
                    <a16:creationId xmlns:a16="http://schemas.microsoft.com/office/drawing/2014/main" id="{50EC1E2B-48C3-9649-B012-4ECA2F43B1E6}"/>
                  </a:ext>
                </a:extLst>
              </p:cNvPr>
              <p:cNvGrpSpPr/>
              <p:nvPr/>
            </p:nvGrpSpPr>
            <p:grpSpPr>
              <a:xfrm>
                <a:off x="1716917" y="3953085"/>
                <a:ext cx="260048" cy="292198"/>
                <a:chOff x="-938060" y="-316399"/>
                <a:chExt cx="418810" cy="470589"/>
              </a:xfrm>
              <a:grpFill/>
            </p:grpSpPr>
            <p:sp>
              <p:nvSpPr>
                <p:cNvPr id="991" name="Freeform 80">
                  <a:extLst>
                    <a:ext uri="{FF2B5EF4-FFF2-40B4-BE49-F238E27FC236}">
                      <a16:creationId xmlns:a16="http://schemas.microsoft.com/office/drawing/2014/main" id="{95402F4D-AB50-764D-A27F-3CC1B9523280}"/>
                    </a:ext>
                  </a:extLst>
                </p:cNvPr>
                <p:cNvSpPr>
                  <a:spLocks noEditPoints="1"/>
                </p:cNvSpPr>
                <p:nvPr/>
              </p:nvSpPr>
              <p:spPr bwMode="auto">
                <a:xfrm>
                  <a:off x="-938060" y="-97829"/>
                  <a:ext cx="243772" cy="247896"/>
                </a:xfrm>
                <a:custGeom>
                  <a:avLst/>
                  <a:gdLst>
                    <a:gd name="T0" fmla="*/ 224 w 224"/>
                    <a:gd name="T1" fmla="*/ 218 h 228"/>
                    <a:gd name="T2" fmla="*/ 223 w 224"/>
                    <a:gd name="T3" fmla="*/ 219 h 228"/>
                    <a:gd name="T4" fmla="*/ 210 w 224"/>
                    <a:gd name="T5" fmla="*/ 228 h 228"/>
                    <a:gd name="T6" fmla="*/ 223 w 224"/>
                    <a:gd name="T7" fmla="*/ 219 h 228"/>
                    <a:gd name="T8" fmla="*/ 224 w 224"/>
                    <a:gd name="T9" fmla="*/ 218 h 228"/>
                    <a:gd name="T10" fmla="*/ 224 w 224"/>
                    <a:gd name="T11" fmla="*/ 218 h 228"/>
                    <a:gd name="T12" fmla="*/ 224 w 224"/>
                    <a:gd name="T13" fmla="*/ 218 h 228"/>
                    <a:gd name="T14" fmla="*/ 48 w 224"/>
                    <a:gd name="T15" fmla="*/ 0 h 228"/>
                    <a:gd name="T16" fmla="*/ 17 w 224"/>
                    <a:gd name="T17" fmla="*/ 13 h 228"/>
                    <a:gd name="T18" fmla="*/ 17 w 224"/>
                    <a:gd name="T19" fmla="*/ 13 h 228"/>
                    <a:gd name="T20" fmla="*/ 17 w 224"/>
                    <a:gd name="T21" fmla="*/ 13 h 228"/>
                    <a:gd name="T22" fmla="*/ 13 w 224"/>
                    <a:gd name="T23" fmla="*/ 17 h 228"/>
                    <a:gd name="T24" fmla="*/ 17 w 224"/>
                    <a:gd name="T25" fmla="*/ 74 h 228"/>
                    <a:gd name="T26" fmla="*/ 113 w 224"/>
                    <a:gd name="T27" fmla="*/ 170 h 228"/>
                    <a:gd name="T28" fmla="*/ 161 w 224"/>
                    <a:gd name="T29" fmla="*/ 218 h 228"/>
                    <a:gd name="T30" fmla="*/ 149 w 224"/>
                    <a:gd name="T31" fmla="*/ 188 h 228"/>
                    <a:gd name="T32" fmla="*/ 149 w 224"/>
                    <a:gd name="T33" fmla="*/ 188 h 228"/>
                    <a:gd name="T34" fmla="*/ 149 w 224"/>
                    <a:gd name="T35" fmla="*/ 84 h 228"/>
                    <a:gd name="T36" fmla="*/ 149 w 224"/>
                    <a:gd name="T37" fmla="*/ 84 h 228"/>
                    <a:gd name="T38" fmla="*/ 78 w 224"/>
                    <a:gd name="T39" fmla="*/ 13 h 228"/>
                    <a:gd name="T40" fmla="*/ 78 w 224"/>
                    <a:gd name="T41" fmla="*/ 13 h 228"/>
                    <a:gd name="T42" fmla="*/ 48 w 224"/>
                    <a:gd name="T4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8">
                      <a:moveTo>
                        <a:pt x="224" y="218"/>
                      </a:moveTo>
                      <a:cubicBezTo>
                        <a:pt x="223" y="219"/>
                        <a:pt x="223" y="219"/>
                        <a:pt x="223" y="219"/>
                      </a:cubicBezTo>
                      <a:cubicBezTo>
                        <a:pt x="219" y="223"/>
                        <a:pt x="215" y="226"/>
                        <a:pt x="210" y="228"/>
                      </a:cubicBezTo>
                      <a:cubicBezTo>
                        <a:pt x="215" y="226"/>
                        <a:pt x="219" y="223"/>
                        <a:pt x="223" y="219"/>
                      </a:cubicBezTo>
                      <a:cubicBezTo>
                        <a:pt x="224" y="218"/>
                        <a:pt x="224" y="218"/>
                        <a:pt x="224" y="218"/>
                      </a:cubicBezTo>
                      <a:cubicBezTo>
                        <a:pt x="224" y="218"/>
                        <a:pt x="224" y="218"/>
                        <a:pt x="224" y="218"/>
                      </a:cubicBezTo>
                      <a:cubicBezTo>
                        <a:pt x="224" y="218"/>
                        <a:pt x="224" y="218"/>
                        <a:pt x="224" y="218"/>
                      </a:cubicBezTo>
                      <a:moveTo>
                        <a:pt x="48" y="0"/>
                      </a:moveTo>
                      <a:cubicBezTo>
                        <a:pt x="37" y="0"/>
                        <a:pt x="25" y="4"/>
                        <a:pt x="17" y="13"/>
                      </a:cubicBezTo>
                      <a:cubicBezTo>
                        <a:pt x="17" y="13"/>
                        <a:pt x="17" y="13"/>
                        <a:pt x="17" y="13"/>
                      </a:cubicBezTo>
                      <a:cubicBezTo>
                        <a:pt x="17" y="13"/>
                        <a:pt x="17" y="13"/>
                        <a:pt x="17" y="13"/>
                      </a:cubicBezTo>
                      <a:cubicBezTo>
                        <a:pt x="16" y="14"/>
                        <a:pt x="14" y="16"/>
                        <a:pt x="13" y="17"/>
                      </a:cubicBezTo>
                      <a:cubicBezTo>
                        <a:pt x="0" y="34"/>
                        <a:pt x="2" y="59"/>
                        <a:pt x="17" y="74"/>
                      </a:cubicBezTo>
                      <a:cubicBezTo>
                        <a:pt x="113" y="170"/>
                        <a:pt x="113" y="170"/>
                        <a:pt x="113" y="170"/>
                      </a:cubicBezTo>
                      <a:cubicBezTo>
                        <a:pt x="161" y="218"/>
                        <a:pt x="161" y="218"/>
                        <a:pt x="161" y="218"/>
                      </a:cubicBezTo>
                      <a:cubicBezTo>
                        <a:pt x="153" y="209"/>
                        <a:pt x="149" y="199"/>
                        <a:pt x="149" y="188"/>
                      </a:cubicBezTo>
                      <a:cubicBezTo>
                        <a:pt x="149" y="188"/>
                        <a:pt x="149" y="188"/>
                        <a:pt x="149" y="188"/>
                      </a:cubicBezTo>
                      <a:cubicBezTo>
                        <a:pt x="149" y="84"/>
                        <a:pt x="149" y="84"/>
                        <a:pt x="149" y="84"/>
                      </a:cubicBezTo>
                      <a:cubicBezTo>
                        <a:pt x="149" y="84"/>
                        <a:pt x="149" y="84"/>
                        <a:pt x="149" y="84"/>
                      </a:cubicBezTo>
                      <a:cubicBezTo>
                        <a:pt x="78" y="13"/>
                        <a:pt x="78" y="13"/>
                        <a:pt x="78" y="13"/>
                      </a:cubicBezTo>
                      <a:cubicBezTo>
                        <a:pt x="78" y="13"/>
                        <a:pt x="78" y="13"/>
                        <a:pt x="78" y="13"/>
                      </a:cubicBezTo>
                      <a:cubicBezTo>
                        <a:pt x="70" y="4"/>
                        <a:pt x="59" y="0"/>
                        <a:pt x="48"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2" name="Freeform 78">
                  <a:extLst>
                    <a:ext uri="{FF2B5EF4-FFF2-40B4-BE49-F238E27FC236}">
                      <a16:creationId xmlns:a16="http://schemas.microsoft.com/office/drawing/2014/main" id="{37C43A79-BF44-0C4A-81B6-FD6391B136C7}"/>
                    </a:ext>
                  </a:extLst>
                </p:cNvPr>
                <p:cNvSpPr>
                  <a:spLocks/>
                </p:cNvSpPr>
                <p:nvPr/>
              </p:nvSpPr>
              <p:spPr bwMode="auto">
                <a:xfrm>
                  <a:off x="-776310" y="-316399"/>
                  <a:ext cx="94851" cy="356493"/>
                </a:xfrm>
                <a:custGeom>
                  <a:avLst/>
                  <a:gdLst>
                    <a:gd name="T0" fmla="*/ 44 w 87"/>
                    <a:gd name="T1" fmla="*/ 0 h 328"/>
                    <a:gd name="T2" fmla="*/ 0 w 87"/>
                    <a:gd name="T3" fmla="*/ 43 h 328"/>
                    <a:gd name="T4" fmla="*/ 0 w 87"/>
                    <a:gd name="T5" fmla="*/ 285 h 328"/>
                    <a:gd name="T6" fmla="*/ 43 w 87"/>
                    <a:gd name="T7" fmla="*/ 328 h 328"/>
                    <a:gd name="T8" fmla="*/ 87 w 87"/>
                    <a:gd name="T9" fmla="*/ 285 h 328"/>
                    <a:gd name="T10" fmla="*/ 87 w 87"/>
                    <a:gd name="T11" fmla="*/ 43 h 328"/>
                    <a:gd name="T12" fmla="*/ 44 w 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87" h="328">
                      <a:moveTo>
                        <a:pt x="44" y="0"/>
                      </a:moveTo>
                      <a:cubicBezTo>
                        <a:pt x="20" y="0"/>
                        <a:pt x="0" y="19"/>
                        <a:pt x="0" y="43"/>
                      </a:cubicBezTo>
                      <a:cubicBezTo>
                        <a:pt x="0" y="285"/>
                        <a:pt x="0" y="285"/>
                        <a:pt x="0" y="285"/>
                      </a:cubicBezTo>
                      <a:cubicBezTo>
                        <a:pt x="43" y="328"/>
                        <a:pt x="43" y="328"/>
                        <a:pt x="43" y="328"/>
                      </a:cubicBezTo>
                      <a:cubicBezTo>
                        <a:pt x="87" y="285"/>
                        <a:pt x="87" y="285"/>
                        <a:pt x="87" y="285"/>
                      </a:cubicBezTo>
                      <a:cubicBezTo>
                        <a:pt x="87" y="43"/>
                        <a:pt x="87" y="43"/>
                        <a:pt x="87" y="43"/>
                      </a:cubicBezTo>
                      <a:cubicBezTo>
                        <a:pt x="87" y="19"/>
                        <a:pt x="67"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3" name="Freeform 79">
                  <a:extLst>
                    <a:ext uri="{FF2B5EF4-FFF2-40B4-BE49-F238E27FC236}">
                      <a16:creationId xmlns:a16="http://schemas.microsoft.com/office/drawing/2014/main" id="{8527522C-196F-1849-9CA4-53644AE8DD27}"/>
                    </a:ext>
                  </a:extLst>
                </p:cNvPr>
                <p:cNvSpPr>
                  <a:spLocks noEditPoints="1"/>
                </p:cNvSpPr>
                <p:nvPr/>
              </p:nvSpPr>
              <p:spPr bwMode="auto">
                <a:xfrm>
                  <a:off x="-938060" y="-84083"/>
                  <a:ext cx="243772" cy="238273"/>
                </a:xfrm>
                <a:custGeom>
                  <a:avLst/>
                  <a:gdLst>
                    <a:gd name="T0" fmla="*/ 224 w 224"/>
                    <a:gd name="T1" fmla="*/ 205 h 219"/>
                    <a:gd name="T2" fmla="*/ 224 w 224"/>
                    <a:gd name="T3" fmla="*/ 205 h 219"/>
                    <a:gd name="T4" fmla="*/ 223 w 224"/>
                    <a:gd name="T5" fmla="*/ 206 h 219"/>
                    <a:gd name="T6" fmla="*/ 210 w 224"/>
                    <a:gd name="T7" fmla="*/ 215 h 219"/>
                    <a:gd name="T8" fmla="*/ 200 w 224"/>
                    <a:gd name="T9" fmla="*/ 218 h 219"/>
                    <a:gd name="T10" fmla="*/ 193 w 224"/>
                    <a:gd name="T11" fmla="*/ 219 h 219"/>
                    <a:gd name="T12" fmla="*/ 192 w 224"/>
                    <a:gd name="T13" fmla="*/ 219 h 219"/>
                    <a:gd name="T14" fmla="*/ 193 w 224"/>
                    <a:gd name="T15" fmla="*/ 219 h 219"/>
                    <a:gd name="T16" fmla="*/ 223 w 224"/>
                    <a:gd name="T17" fmla="*/ 206 h 219"/>
                    <a:gd name="T18" fmla="*/ 223 w 224"/>
                    <a:gd name="T19" fmla="*/ 206 h 219"/>
                    <a:gd name="T20" fmla="*/ 224 w 224"/>
                    <a:gd name="T21" fmla="*/ 205 h 219"/>
                    <a:gd name="T22" fmla="*/ 13 w 224"/>
                    <a:gd name="T23" fmla="*/ 4 h 219"/>
                    <a:gd name="T24" fmla="*/ 17 w 224"/>
                    <a:gd name="T25" fmla="*/ 61 h 219"/>
                    <a:gd name="T26" fmla="*/ 113 w 224"/>
                    <a:gd name="T27" fmla="*/ 157 h 219"/>
                    <a:gd name="T28" fmla="*/ 17 w 224"/>
                    <a:gd name="T29" fmla="*/ 61 h 219"/>
                    <a:gd name="T30" fmla="*/ 13 w 224"/>
                    <a:gd name="T31" fmla="*/ 4 h 219"/>
                    <a:gd name="T32" fmla="*/ 78 w 224"/>
                    <a:gd name="T33" fmla="*/ 0 h 219"/>
                    <a:gd name="T34" fmla="*/ 78 w 224"/>
                    <a:gd name="T35" fmla="*/ 0 h 219"/>
                    <a:gd name="T36" fmla="*/ 149 w 224"/>
                    <a:gd name="T37" fmla="*/ 71 h 219"/>
                    <a:gd name="T38" fmla="*/ 78 w 224"/>
                    <a:gd name="T39" fmla="*/ 0 h 219"/>
                    <a:gd name="T40" fmla="*/ 78 w 224"/>
                    <a:gd name="T4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9">
                      <a:moveTo>
                        <a:pt x="224" y="205"/>
                      </a:moveTo>
                      <a:cubicBezTo>
                        <a:pt x="224" y="205"/>
                        <a:pt x="224" y="205"/>
                        <a:pt x="224" y="205"/>
                      </a:cubicBezTo>
                      <a:cubicBezTo>
                        <a:pt x="223" y="206"/>
                        <a:pt x="223" y="206"/>
                        <a:pt x="223" y="206"/>
                      </a:cubicBezTo>
                      <a:cubicBezTo>
                        <a:pt x="219" y="210"/>
                        <a:pt x="215" y="213"/>
                        <a:pt x="210" y="215"/>
                      </a:cubicBezTo>
                      <a:cubicBezTo>
                        <a:pt x="207" y="216"/>
                        <a:pt x="204" y="217"/>
                        <a:pt x="200" y="218"/>
                      </a:cubicBezTo>
                      <a:cubicBezTo>
                        <a:pt x="198" y="218"/>
                        <a:pt x="195" y="219"/>
                        <a:pt x="193" y="219"/>
                      </a:cubicBezTo>
                      <a:cubicBezTo>
                        <a:pt x="193" y="219"/>
                        <a:pt x="193" y="219"/>
                        <a:pt x="192" y="219"/>
                      </a:cubicBezTo>
                      <a:cubicBezTo>
                        <a:pt x="193" y="219"/>
                        <a:pt x="193" y="219"/>
                        <a:pt x="193" y="219"/>
                      </a:cubicBezTo>
                      <a:cubicBezTo>
                        <a:pt x="204" y="219"/>
                        <a:pt x="215" y="214"/>
                        <a:pt x="223" y="206"/>
                      </a:cubicBezTo>
                      <a:cubicBezTo>
                        <a:pt x="223" y="206"/>
                        <a:pt x="223" y="206"/>
                        <a:pt x="223" y="206"/>
                      </a:cubicBezTo>
                      <a:cubicBezTo>
                        <a:pt x="224" y="205"/>
                        <a:pt x="224" y="205"/>
                        <a:pt x="224" y="205"/>
                      </a:cubicBezTo>
                      <a:moveTo>
                        <a:pt x="13" y="4"/>
                      </a:moveTo>
                      <a:cubicBezTo>
                        <a:pt x="0" y="21"/>
                        <a:pt x="2" y="46"/>
                        <a:pt x="17" y="61"/>
                      </a:cubicBezTo>
                      <a:cubicBezTo>
                        <a:pt x="113" y="157"/>
                        <a:pt x="113" y="157"/>
                        <a:pt x="113" y="157"/>
                      </a:cubicBezTo>
                      <a:cubicBezTo>
                        <a:pt x="17" y="61"/>
                        <a:pt x="17" y="61"/>
                        <a:pt x="17" y="61"/>
                      </a:cubicBezTo>
                      <a:cubicBezTo>
                        <a:pt x="2" y="46"/>
                        <a:pt x="0" y="21"/>
                        <a:pt x="13" y="4"/>
                      </a:cubicBezTo>
                      <a:moveTo>
                        <a:pt x="78" y="0"/>
                      </a:moveTo>
                      <a:cubicBezTo>
                        <a:pt x="78" y="0"/>
                        <a:pt x="78" y="0"/>
                        <a:pt x="78" y="0"/>
                      </a:cubicBezTo>
                      <a:cubicBezTo>
                        <a:pt x="149" y="71"/>
                        <a:pt x="149" y="71"/>
                        <a:pt x="149" y="71"/>
                      </a:cubicBezTo>
                      <a:cubicBezTo>
                        <a:pt x="78" y="0"/>
                        <a:pt x="78" y="0"/>
                        <a:pt x="78" y="0"/>
                      </a:cubicBezTo>
                      <a:cubicBezTo>
                        <a:pt x="78" y="0"/>
                        <a:pt x="78" y="0"/>
                        <a:pt x="78"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4" name="Freeform 81">
                  <a:extLst>
                    <a:ext uri="{FF2B5EF4-FFF2-40B4-BE49-F238E27FC236}">
                      <a16:creationId xmlns:a16="http://schemas.microsoft.com/office/drawing/2014/main" id="{AE61B6B6-0E6A-124F-8A67-BA7FF46CF343}"/>
                    </a:ext>
                  </a:extLst>
                </p:cNvPr>
                <p:cNvSpPr>
                  <a:spLocks/>
                </p:cNvSpPr>
                <p:nvPr/>
              </p:nvSpPr>
              <p:spPr bwMode="auto">
                <a:xfrm>
                  <a:off x="-728197" y="153274"/>
                  <a:ext cx="7790" cy="916"/>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5" y="0"/>
                        <a:pt x="2" y="1"/>
                        <a:pt x="0" y="1"/>
                      </a:cubicBezTo>
                      <a:cubicBezTo>
                        <a:pt x="2" y="1"/>
                        <a:pt x="5" y="0"/>
                        <a:pt x="7"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5" name="Freeform 82">
                  <a:extLst>
                    <a:ext uri="{FF2B5EF4-FFF2-40B4-BE49-F238E27FC236}">
                      <a16:creationId xmlns:a16="http://schemas.microsoft.com/office/drawing/2014/main" id="{ED19B05F-7621-4943-A7A5-0D57592DCCB2}"/>
                    </a:ext>
                  </a:extLst>
                </p:cNvPr>
                <p:cNvSpPr>
                  <a:spLocks/>
                </p:cNvSpPr>
                <p:nvPr/>
              </p:nvSpPr>
              <p:spPr bwMode="auto">
                <a:xfrm>
                  <a:off x="-776310" y="-6644"/>
                  <a:ext cx="47196" cy="113180"/>
                </a:xfrm>
                <a:custGeom>
                  <a:avLst/>
                  <a:gdLst>
                    <a:gd name="T0" fmla="*/ 0 w 43"/>
                    <a:gd name="T1" fmla="*/ 0 h 104"/>
                    <a:gd name="T2" fmla="*/ 0 w 43"/>
                    <a:gd name="T3" fmla="*/ 104 h 104"/>
                    <a:gd name="T4" fmla="*/ 0 w 43"/>
                    <a:gd name="T5" fmla="*/ 104 h 104"/>
                    <a:gd name="T6" fmla="*/ 13 w 43"/>
                    <a:gd name="T7" fmla="*/ 74 h 104"/>
                    <a:gd name="T8" fmla="*/ 43 w 43"/>
                    <a:gd name="T9" fmla="*/ 43 h 104"/>
                    <a:gd name="T10" fmla="*/ 0 w 43"/>
                    <a:gd name="T11" fmla="*/ 0 h 104"/>
                  </a:gdLst>
                  <a:ahLst/>
                  <a:cxnLst>
                    <a:cxn ang="0">
                      <a:pos x="T0" y="T1"/>
                    </a:cxn>
                    <a:cxn ang="0">
                      <a:pos x="T2" y="T3"/>
                    </a:cxn>
                    <a:cxn ang="0">
                      <a:pos x="T4" y="T5"/>
                    </a:cxn>
                    <a:cxn ang="0">
                      <a:pos x="T6" y="T7"/>
                    </a:cxn>
                    <a:cxn ang="0">
                      <a:pos x="T8" y="T9"/>
                    </a:cxn>
                    <a:cxn ang="0">
                      <a:pos x="T10" y="T11"/>
                    </a:cxn>
                  </a:cxnLst>
                  <a:rect l="0" t="0" r="r" b="b"/>
                  <a:pathLst>
                    <a:path w="43" h="104">
                      <a:moveTo>
                        <a:pt x="0" y="0"/>
                      </a:moveTo>
                      <a:cubicBezTo>
                        <a:pt x="0" y="104"/>
                        <a:pt x="0" y="104"/>
                        <a:pt x="0" y="104"/>
                      </a:cubicBezTo>
                      <a:cubicBezTo>
                        <a:pt x="0" y="104"/>
                        <a:pt x="0" y="104"/>
                        <a:pt x="0" y="104"/>
                      </a:cubicBezTo>
                      <a:cubicBezTo>
                        <a:pt x="0" y="93"/>
                        <a:pt x="4" y="82"/>
                        <a:pt x="13" y="74"/>
                      </a:cubicBezTo>
                      <a:cubicBezTo>
                        <a:pt x="43" y="43"/>
                        <a:pt x="43" y="43"/>
                        <a:pt x="43" y="43"/>
                      </a:cubicBezTo>
                      <a:cubicBezTo>
                        <a:pt x="0" y="0"/>
                        <a:pt x="0" y="0"/>
                        <a:pt x="0"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6" name="Freeform 83">
                  <a:extLst>
                    <a:ext uri="{FF2B5EF4-FFF2-40B4-BE49-F238E27FC236}">
                      <a16:creationId xmlns:a16="http://schemas.microsoft.com/office/drawing/2014/main" id="{48BAD27B-6EFE-E349-8F34-34D0066D4159}"/>
                    </a:ext>
                  </a:extLst>
                </p:cNvPr>
                <p:cNvSpPr>
                  <a:spLocks noEditPoints="1"/>
                </p:cNvSpPr>
                <p:nvPr/>
              </p:nvSpPr>
              <p:spPr bwMode="auto">
                <a:xfrm>
                  <a:off x="-763022" y="-88207"/>
                  <a:ext cx="243772" cy="242397"/>
                </a:xfrm>
                <a:custGeom>
                  <a:avLst/>
                  <a:gdLst>
                    <a:gd name="T0" fmla="*/ 0 w 224"/>
                    <a:gd name="T1" fmla="*/ 209 h 223"/>
                    <a:gd name="T2" fmla="*/ 1 w 224"/>
                    <a:gd name="T3" fmla="*/ 210 h 223"/>
                    <a:gd name="T4" fmla="*/ 31 w 224"/>
                    <a:gd name="T5" fmla="*/ 223 h 223"/>
                    <a:gd name="T6" fmla="*/ 31 w 224"/>
                    <a:gd name="T7" fmla="*/ 223 h 223"/>
                    <a:gd name="T8" fmla="*/ 20 w 224"/>
                    <a:gd name="T9" fmla="*/ 221 h 223"/>
                    <a:gd name="T10" fmla="*/ 1 w 224"/>
                    <a:gd name="T11" fmla="*/ 210 h 223"/>
                    <a:gd name="T12" fmla="*/ 0 w 224"/>
                    <a:gd name="T13" fmla="*/ 209 h 223"/>
                    <a:gd name="T14" fmla="*/ 0 w 224"/>
                    <a:gd name="T15" fmla="*/ 209 h 223"/>
                    <a:gd name="T16" fmla="*/ 146 w 224"/>
                    <a:gd name="T17" fmla="*/ 4 h 223"/>
                    <a:gd name="T18" fmla="*/ 146 w 224"/>
                    <a:gd name="T19" fmla="*/ 4 h 223"/>
                    <a:gd name="T20" fmla="*/ 75 w 224"/>
                    <a:gd name="T21" fmla="*/ 75 h 223"/>
                    <a:gd name="T22" fmla="*/ 75 w 224"/>
                    <a:gd name="T23" fmla="*/ 75 h 223"/>
                    <a:gd name="T24" fmla="*/ 146 w 224"/>
                    <a:gd name="T25" fmla="*/ 4 h 223"/>
                    <a:gd name="T26" fmla="*/ 146 w 224"/>
                    <a:gd name="T27" fmla="*/ 4 h 223"/>
                    <a:gd name="T28" fmla="*/ 203 w 224"/>
                    <a:gd name="T29" fmla="*/ 0 h 223"/>
                    <a:gd name="T30" fmla="*/ 207 w 224"/>
                    <a:gd name="T31" fmla="*/ 4 h 223"/>
                    <a:gd name="T32" fmla="*/ 207 w 224"/>
                    <a:gd name="T33" fmla="*/ 65 h 223"/>
                    <a:gd name="T34" fmla="*/ 99 w 224"/>
                    <a:gd name="T35" fmla="*/ 173 h 223"/>
                    <a:gd name="T36" fmla="*/ 207 w 224"/>
                    <a:gd name="T37" fmla="*/ 65 h 223"/>
                    <a:gd name="T38" fmla="*/ 207 w 224"/>
                    <a:gd name="T39" fmla="*/ 4 h 223"/>
                    <a:gd name="T40" fmla="*/ 207 w 224"/>
                    <a:gd name="T41" fmla="*/ 4 h 223"/>
                    <a:gd name="T42" fmla="*/ 203 w 224"/>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3">
                      <a:moveTo>
                        <a:pt x="0" y="209"/>
                      </a:moveTo>
                      <a:cubicBezTo>
                        <a:pt x="0" y="209"/>
                        <a:pt x="0" y="209"/>
                        <a:pt x="1" y="210"/>
                      </a:cubicBezTo>
                      <a:cubicBezTo>
                        <a:pt x="9" y="218"/>
                        <a:pt x="20" y="223"/>
                        <a:pt x="31" y="223"/>
                      </a:cubicBezTo>
                      <a:cubicBezTo>
                        <a:pt x="31" y="223"/>
                        <a:pt x="31" y="223"/>
                        <a:pt x="31" y="223"/>
                      </a:cubicBezTo>
                      <a:cubicBezTo>
                        <a:pt x="28" y="223"/>
                        <a:pt x="24" y="222"/>
                        <a:pt x="20" y="221"/>
                      </a:cubicBezTo>
                      <a:cubicBezTo>
                        <a:pt x="13" y="219"/>
                        <a:pt x="6" y="215"/>
                        <a:pt x="1" y="210"/>
                      </a:cubicBezTo>
                      <a:cubicBezTo>
                        <a:pt x="0" y="209"/>
                        <a:pt x="0" y="209"/>
                        <a:pt x="0" y="209"/>
                      </a:cubicBezTo>
                      <a:cubicBezTo>
                        <a:pt x="0" y="209"/>
                        <a:pt x="0" y="209"/>
                        <a:pt x="0" y="209"/>
                      </a:cubicBezTo>
                      <a:moveTo>
                        <a:pt x="146" y="4"/>
                      </a:moveTo>
                      <a:cubicBezTo>
                        <a:pt x="146" y="4"/>
                        <a:pt x="146" y="4"/>
                        <a:pt x="146" y="4"/>
                      </a:cubicBezTo>
                      <a:cubicBezTo>
                        <a:pt x="75" y="75"/>
                        <a:pt x="75" y="75"/>
                        <a:pt x="75" y="75"/>
                      </a:cubicBezTo>
                      <a:cubicBezTo>
                        <a:pt x="75" y="75"/>
                        <a:pt x="75" y="75"/>
                        <a:pt x="75" y="75"/>
                      </a:cubicBezTo>
                      <a:cubicBezTo>
                        <a:pt x="146" y="4"/>
                        <a:pt x="146" y="4"/>
                        <a:pt x="146" y="4"/>
                      </a:cubicBezTo>
                      <a:cubicBezTo>
                        <a:pt x="146" y="4"/>
                        <a:pt x="146" y="4"/>
                        <a:pt x="146" y="4"/>
                      </a:cubicBezTo>
                      <a:moveTo>
                        <a:pt x="203" y="0"/>
                      </a:moveTo>
                      <a:cubicBezTo>
                        <a:pt x="204" y="1"/>
                        <a:pt x="206" y="3"/>
                        <a:pt x="207" y="4"/>
                      </a:cubicBezTo>
                      <a:cubicBezTo>
                        <a:pt x="224" y="21"/>
                        <a:pt x="224" y="48"/>
                        <a:pt x="207" y="65"/>
                      </a:cubicBezTo>
                      <a:cubicBezTo>
                        <a:pt x="99" y="173"/>
                        <a:pt x="99" y="173"/>
                        <a:pt x="99" y="173"/>
                      </a:cubicBezTo>
                      <a:cubicBezTo>
                        <a:pt x="207" y="65"/>
                        <a:pt x="207" y="65"/>
                        <a:pt x="207" y="65"/>
                      </a:cubicBezTo>
                      <a:cubicBezTo>
                        <a:pt x="224" y="48"/>
                        <a:pt x="224" y="21"/>
                        <a:pt x="207" y="4"/>
                      </a:cubicBezTo>
                      <a:cubicBezTo>
                        <a:pt x="207" y="4"/>
                        <a:pt x="207" y="4"/>
                        <a:pt x="207" y="4"/>
                      </a:cubicBezTo>
                      <a:cubicBezTo>
                        <a:pt x="206" y="3"/>
                        <a:pt x="204" y="1"/>
                        <a:pt x="203"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7" name="Freeform 84">
                  <a:extLst>
                    <a:ext uri="{FF2B5EF4-FFF2-40B4-BE49-F238E27FC236}">
                      <a16:creationId xmlns:a16="http://schemas.microsoft.com/office/drawing/2014/main" id="{A063B2CB-C62F-6F45-914A-8B255F890348}"/>
                    </a:ext>
                  </a:extLst>
                </p:cNvPr>
                <p:cNvSpPr>
                  <a:spLocks noEditPoints="1"/>
                </p:cNvSpPr>
                <p:nvPr/>
              </p:nvSpPr>
              <p:spPr bwMode="auto">
                <a:xfrm>
                  <a:off x="-763022" y="-97829"/>
                  <a:ext cx="243772" cy="249728"/>
                </a:xfrm>
                <a:custGeom>
                  <a:avLst/>
                  <a:gdLst>
                    <a:gd name="T0" fmla="*/ 0 w 224"/>
                    <a:gd name="T1" fmla="*/ 218 h 230"/>
                    <a:gd name="T2" fmla="*/ 0 w 224"/>
                    <a:gd name="T3" fmla="*/ 218 h 230"/>
                    <a:gd name="T4" fmla="*/ 0 w 224"/>
                    <a:gd name="T5" fmla="*/ 218 h 230"/>
                    <a:gd name="T6" fmla="*/ 1 w 224"/>
                    <a:gd name="T7" fmla="*/ 219 h 230"/>
                    <a:gd name="T8" fmla="*/ 20 w 224"/>
                    <a:gd name="T9" fmla="*/ 230 h 230"/>
                    <a:gd name="T10" fmla="*/ 1 w 224"/>
                    <a:gd name="T11" fmla="*/ 219 h 230"/>
                    <a:gd name="T12" fmla="*/ 0 w 224"/>
                    <a:gd name="T13" fmla="*/ 218 h 230"/>
                    <a:gd name="T14" fmla="*/ 176 w 224"/>
                    <a:gd name="T15" fmla="*/ 0 h 230"/>
                    <a:gd name="T16" fmla="*/ 146 w 224"/>
                    <a:gd name="T17" fmla="*/ 13 h 230"/>
                    <a:gd name="T18" fmla="*/ 146 w 224"/>
                    <a:gd name="T19" fmla="*/ 13 h 230"/>
                    <a:gd name="T20" fmla="*/ 75 w 224"/>
                    <a:gd name="T21" fmla="*/ 84 h 230"/>
                    <a:gd name="T22" fmla="*/ 75 w 224"/>
                    <a:gd name="T23" fmla="*/ 188 h 230"/>
                    <a:gd name="T24" fmla="*/ 73 w 224"/>
                    <a:gd name="T25" fmla="*/ 202 h 230"/>
                    <a:gd name="T26" fmla="*/ 63 w 224"/>
                    <a:gd name="T27" fmla="*/ 218 h 230"/>
                    <a:gd name="T28" fmla="*/ 99 w 224"/>
                    <a:gd name="T29" fmla="*/ 182 h 230"/>
                    <a:gd name="T30" fmla="*/ 207 w 224"/>
                    <a:gd name="T31" fmla="*/ 74 h 230"/>
                    <a:gd name="T32" fmla="*/ 207 w 224"/>
                    <a:gd name="T33" fmla="*/ 13 h 230"/>
                    <a:gd name="T34" fmla="*/ 203 w 224"/>
                    <a:gd name="T35" fmla="*/ 9 h 230"/>
                    <a:gd name="T36" fmla="*/ 176 w 224"/>
                    <a:gd name="T3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230">
                      <a:moveTo>
                        <a:pt x="0" y="218"/>
                      </a:moveTo>
                      <a:cubicBezTo>
                        <a:pt x="0" y="218"/>
                        <a:pt x="0" y="218"/>
                        <a:pt x="0" y="218"/>
                      </a:cubicBezTo>
                      <a:cubicBezTo>
                        <a:pt x="0" y="218"/>
                        <a:pt x="0" y="218"/>
                        <a:pt x="0" y="218"/>
                      </a:cubicBezTo>
                      <a:cubicBezTo>
                        <a:pt x="1" y="219"/>
                        <a:pt x="1" y="219"/>
                        <a:pt x="1" y="219"/>
                      </a:cubicBezTo>
                      <a:cubicBezTo>
                        <a:pt x="6" y="224"/>
                        <a:pt x="13" y="228"/>
                        <a:pt x="20" y="230"/>
                      </a:cubicBezTo>
                      <a:cubicBezTo>
                        <a:pt x="13" y="228"/>
                        <a:pt x="6" y="224"/>
                        <a:pt x="1" y="219"/>
                      </a:cubicBezTo>
                      <a:cubicBezTo>
                        <a:pt x="0" y="218"/>
                        <a:pt x="0" y="218"/>
                        <a:pt x="0" y="218"/>
                      </a:cubicBezTo>
                      <a:moveTo>
                        <a:pt x="176" y="0"/>
                      </a:moveTo>
                      <a:cubicBezTo>
                        <a:pt x="165" y="0"/>
                        <a:pt x="154" y="4"/>
                        <a:pt x="146" y="13"/>
                      </a:cubicBezTo>
                      <a:cubicBezTo>
                        <a:pt x="146" y="13"/>
                        <a:pt x="146" y="13"/>
                        <a:pt x="146" y="13"/>
                      </a:cubicBezTo>
                      <a:cubicBezTo>
                        <a:pt x="75" y="84"/>
                        <a:pt x="75" y="84"/>
                        <a:pt x="75" y="84"/>
                      </a:cubicBezTo>
                      <a:cubicBezTo>
                        <a:pt x="75" y="188"/>
                        <a:pt x="75" y="188"/>
                        <a:pt x="75" y="188"/>
                      </a:cubicBezTo>
                      <a:cubicBezTo>
                        <a:pt x="75" y="193"/>
                        <a:pt x="74" y="198"/>
                        <a:pt x="73" y="202"/>
                      </a:cubicBezTo>
                      <a:cubicBezTo>
                        <a:pt x="71" y="208"/>
                        <a:pt x="68" y="213"/>
                        <a:pt x="63" y="218"/>
                      </a:cubicBezTo>
                      <a:cubicBezTo>
                        <a:pt x="99" y="182"/>
                        <a:pt x="99" y="182"/>
                        <a:pt x="99" y="182"/>
                      </a:cubicBezTo>
                      <a:cubicBezTo>
                        <a:pt x="207" y="74"/>
                        <a:pt x="207" y="74"/>
                        <a:pt x="207" y="74"/>
                      </a:cubicBezTo>
                      <a:cubicBezTo>
                        <a:pt x="224" y="57"/>
                        <a:pt x="224" y="30"/>
                        <a:pt x="207" y="13"/>
                      </a:cubicBezTo>
                      <a:cubicBezTo>
                        <a:pt x="206" y="12"/>
                        <a:pt x="204" y="10"/>
                        <a:pt x="203" y="9"/>
                      </a:cubicBezTo>
                      <a:cubicBezTo>
                        <a:pt x="195" y="3"/>
                        <a:pt x="186" y="0"/>
                        <a:pt x="176"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8" name="Freeform 85">
                  <a:extLst>
                    <a:ext uri="{FF2B5EF4-FFF2-40B4-BE49-F238E27FC236}">
                      <a16:creationId xmlns:a16="http://schemas.microsoft.com/office/drawing/2014/main" id="{91B28B3F-07EC-5F40-BF43-B0C9A77853B4}"/>
                    </a:ext>
                  </a:extLst>
                </p:cNvPr>
                <p:cNvSpPr>
                  <a:spLocks/>
                </p:cNvSpPr>
                <p:nvPr/>
              </p:nvSpPr>
              <p:spPr bwMode="auto">
                <a:xfrm>
                  <a:off x="-729113" y="-6644"/>
                  <a:ext cx="49946" cy="128301"/>
                </a:xfrm>
                <a:custGeom>
                  <a:avLst/>
                  <a:gdLst>
                    <a:gd name="T0" fmla="*/ 44 w 46"/>
                    <a:gd name="T1" fmla="*/ 0 h 118"/>
                    <a:gd name="T2" fmla="*/ 0 w 46"/>
                    <a:gd name="T3" fmla="*/ 43 h 118"/>
                    <a:gd name="T4" fmla="*/ 31 w 46"/>
                    <a:gd name="T5" fmla="*/ 74 h 118"/>
                    <a:gd name="T6" fmla="*/ 42 w 46"/>
                    <a:gd name="T7" fmla="*/ 118 h 118"/>
                    <a:gd name="T8" fmla="*/ 44 w 46"/>
                    <a:gd name="T9" fmla="*/ 104 h 118"/>
                    <a:gd name="T10" fmla="*/ 44 w 46"/>
                    <a:gd name="T11" fmla="*/ 0 h 118"/>
                  </a:gdLst>
                  <a:ahLst/>
                  <a:cxnLst>
                    <a:cxn ang="0">
                      <a:pos x="T0" y="T1"/>
                    </a:cxn>
                    <a:cxn ang="0">
                      <a:pos x="T2" y="T3"/>
                    </a:cxn>
                    <a:cxn ang="0">
                      <a:pos x="T4" y="T5"/>
                    </a:cxn>
                    <a:cxn ang="0">
                      <a:pos x="T6" y="T7"/>
                    </a:cxn>
                    <a:cxn ang="0">
                      <a:pos x="T8" y="T9"/>
                    </a:cxn>
                    <a:cxn ang="0">
                      <a:pos x="T10" y="T11"/>
                    </a:cxn>
                  </a:cxnLst>
                  <a:rect l="0" t="0" r="r" b="b"/>
                  <a:pathLst>
                    <a:path w="46" h="118">
                      <a:moveTo>
                        <a:pt x="44" y="0"/>
                      </a:moveTo>
                      <a:cubicBezTo>
                        <a:pt x="0" y="43"/>
                        <a:pt x="0" y="43"/>
                        <a:pt x="0" y="43"/>
                      </a:cubicBezTo>
                      <a:cubicBezTo>
                        <a:pt x="31" y="74"/>
                        <a:pt x="31" y="74"/>
                        <a:pt x="31" y="74"/>
                      </a:cubicBezTo>
                      <a:cubicBezTo>
                        <a:pt x="43" y="86"/>
                        <a:pt x="46" y="103"/>
                        <a:pt x="42" y="118"/>
                      </a:cubicBezTo>
                      <a:cubicBezTo>
                        <a:pt x="43" y="114"/>
                        <a:pt x="44" y="109"/>
                        <a:pt x="44" y="104"/>
                      </a:cubicBezTo>
                      <a:cubicBezTo>
                        <a:pt x="44" y="0"/>
                        <a:pt x="44"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9" name="Freeform 86">
                  <a:extLst>
                    <a:ext uri="{FF2B5EF4-FFF2-40B4-BE49-F238E27FC236}">
                      <a16:creationId xmlns:a16="http://schemas.microsoft.com/office/drawing/2014/main" id="{4775941A-1AA9-034F-B6C8-98C15AB85D62}"/>
                    </a:ext>
                  </a:extLst>
                </p:cNvPr>
                <p:cNvSpPr>
                  <a:spLocks noEditPoints="1"/>
                </p:cNvSpPr>
                <p:nvPr/>
              </p:nvSpPr>
              <p:spPr bwMode="auto">
                <a:xfrm>
                  <a:off x="-741485" y="150066"/>
                  <a:ext cx="31617" cy="4124"/>
                </a:xfrm>
                <a:custGeom>
                  <a:avLst/>
                  <a:gdLst>
                    <a:gd name="T0" fmla="*/ 0 w 29"/>
                    <a:gd name="T1" fmla="*/ 2 h 4"/>
                    <a:gd name="T2" fmla="*/ 11 w 29"/>
                    <a:gd name="T3" fmla="*/ 4 h 4"/>
                    <a:gd name="T4" fmla="*/ 12 w 29"/>
                    <a:gd name="T5" fmla="*/ 4 h 4"/>
                    <a:gd name="T6" fmla="*/ 12 w 29"/>
                    <a:gd name="T7" fmla="*/ 4 h 4"/>
                    <a:gd name="T8" fmla="*/ 4 w 29"/>
                    <a:gd name="T9" fmla="*/ 3 h 4"/>
                    <a:gd name="T10" fmla="*/ 0 w 29"/>
                    <a:gd name="T11" fmla="*/ 2 h 4"/>
                    <a:gd name="T12" fmla="*/ 29 w 29"/>
                    <a:gd name="T13" fmla="*/ 0 h 4"/>
                    <a:gd name="T14" fmla="*/ 25 w 29"/>
                    <a:gd name="T15" fmla="*/ 2 h 4"/>
                    <a:gd name="T16" fmla="*/ 19 w 29"/>
                    <a:gd name="T17" fmla="*/ 3 h 4"/>
                    <a:gd name="T18" fmla="*/ 29 w 2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
                      <a:moveTo>
                        <a:pt x="0" y="2"/>
                      </a:moveTo>
                      <a:cubicBezTo>
                        <a:pt x="4" y="3"/>
                        <a:pt x="8" y="4"/>
                        <a:pt x="11" y="4"/>
                      </a:cubicBezTo>
                      <a:cubicBezTo>
                        <a:pt x="12" y="4"/>
                        <a:pt x="12" y="4"/>
                        <a:pt x="12" y="4"/>
                      </a:cubicBezTo>
                      <a:cubicBezTo>
                        <a:pt x="12" y="4"/>
                        <a:pt x="12" y="4"/>
                        <a:pt x="12" y="4"/>
                      </a:cubicBezTo>
                      <a:cubicBezTo>
                        <a:pt x="9" y="4"/>
                        <a:pt x="7" y="3"/>
                        <a:pt x="4" y="3"/>
                      </a:cubicBezTo>
                      <a:cubicBezTo>
                        <a:pt x="3" y="3"/>
                        <a:pt x="2" y="2"/>
                        <a:pt x="0" y="2"/>
                      </a:cubicBezTo>
                      <a:moveTo>
                        <a:pt x="29" y="0"/>
                      </a:moveTo>
                      <a:cubicBezTo>
                        <a:pt x="28" y="0"/>
                        <a:pt x="26" y="1"/>
                        <a:pt x="25" y="2"/>
                      </a:cubicBezTo>
                      <a:cubicBezTo>
                        <a:pt x="23" y="2"/>
                        <a:pt x="21" y="2"/>
                        <a:pt x="19" y="3"/>
                      </a:cubicBezTo>
                      <a:cubicBezTo>
                        <a:pt x="23" y="2"/>
                        <a:pt x="26" y="1"/>
                        <a:pt x="29"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00" name="Freeform 87">
                  <a:extLst>
                    <a:ext uri="{FF2B5EF4-FFF2-40B4-BE49-F238E27FC236}">
                      <a16:creationId xmlns:a16="http://schemas.microsoft.com/office/drawing/2014/main" id="{33EE3E6B-727F-CC43-8DBB-40F71F2C1152}"/>
                    </a:ext>
                  </a:extLst>
                </p:cNvPr>
                <p:cNvSpPr>
                  <a:spLocks noEditPoints="1"/>
                </p:cNvSpPr>
                <p:nvPr/>
              </p:nvSpPr>
              <p:spPr bwMode="auto">
                <a:xfrm>
                  <a:off x="-776310" y="106536"/>
                  <a:ext cx="92560" cy="46738"/>
                </a:xfrm>
                <a:custGeom>
                  <a:avLst/>
                  <a:gdLst>
                    <a:gd name="T0" fmla="*/ 85 w 85"/>
                    <a:gd name="T1" fmla="*/ 14 h 43"/>
                    <a:gd name="T2" fmla="*/ 57 w 85"/>
                    <a:gd name="T3" fmla="*/ 42 h 43"/>
                    <a:gd name="T4" fmla="*/ 61 w 85"/>
                    <a:gd name="T5" fmla="*/ 40 h 43"/>
                    <a:gd name="T6" fmla="*/ 74 w 85"/>
                    <a:gd name="T7" fmla="*/ 31 h 43"/>
                    <a:gd name="T8" fmla="*/ 75 w 85"/>
                    <a:gd name="T9" fmla="*/ 30 h 43"/>
                    <a:gd name="T10" fmla="*/ 85 w 85"/>
                    <a:gd name="T11" fmla="*/ 14 h 43"/>
                    <a:gd name="T12" fmla="*/ 0 w 85"/>
                    <a:gd name="T13" fmla="*/ 0 h 43"/>
                    <a:gd name="T14" fmla="*/ 12 w 85"/>
                    <a:gd name="T15" fmla="*/ 30 h 43"/>
                    <a:gd name="T16" fmla="*/ 13 w 85"/>
                    <a:gd name="T17" fmla="*/ 31 h 43"/>
                    <a:gd name="T18" fmla="*/ 32 w 85"/>
                    <a:gd name="T19" fmla="*/ 42 h 43"/>
                    <a:gd name="T20" fmla="*/ 36 w 85"/>
                    <a:gd name="T21" fmla="*/ 43 h 43"/>
                    <a:gd name="T22" fmla="*/ 0 w 8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85" y="14"/>
                      </a:moveTo>
                      <a:cubicBezTo>
                        <a:pt x="80" y="27"/>
                        <a:pt x="70" y="37"/>
                        <a:pt x="57" y="42"/>
                      </a:cubicBezTo>
                      <a:cubicBezTo>
                        <a:pt x="58" y="41"/>
                        <a:pt x="60" y="40"/>
                        <a:pt x="61" y="40"/>
                      </a:cubicBezTo>
                      <a:cubicBezTo>
                        <a:pt x="66" y="38"/>
                        <a:pt x="70" y="35"/>
                        <a:pt x="74" y="31"/>
                      </a:cubicBezTo>
                      <a:cubicBezTo>
                        <a:pt x="75" y="30"/>
                        <a:pt x="75" y="30"/>
                        <a:pt x="75" y="30"/>
                      </a:cubicBezTo>
                      <a:cubicBezTo>
                        <a:pt x="80" y="25"/>
                        <a:pt x="83" y="20"/>
                        <a:pt x="85" y="14"/>
                      </a:cubicBezTo>
                      <a:moveTo>
                        <a:pt x="0" y="0"/>
                      </a:moveTo>
                      <a:cubicBezTo>
                        <a:pt x="0" y="11"/>
                        <a:pt x="4" y="21"/>
                        <a:pt x="12" y="30"/>
                      </a:cubicBezTo>
                      <a:cubicBezTo>
                        <a:pt x="13" y="31"/>
                        <a:pt x="13" y="31"/>
                        <a:pt x="13" y="31"/>
                      </a:cubicBezTo>
                      <a:cubicBezTo>
                        <a:pt x="18" y="36"/>
                        <a:pt x="25" y="40"/>
                        <a:pt x="32" y="42"/>
                      </a:cubicBezTo>
                      <a:cubicBezTo>
                        <a:pt x="34" y="42"/>
                        <a:pt x="35" y="43"/>
                        <a:pt x="36" y="43"/>
                      </a:cubicBezTo>
                      <a:cubicBezTo>
                        <a:pt x="16" y="40"/>
                        <a:pt x="0" y="22"/>
                        <a:pt x="0"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01" name="Freeform 88">
                  <a:extLst>
                    <a:ext uri="{FF2B5EF4-FFF2-40B4-BE49-F238E27FC236}">
                      <a16:creationId xmlns:a16="http://schemas.microsoft.com/office/drawing/2014/main" id="{CA6A28A4-EECA-EA47-9240-E02481B45F9C}"/>
                    </a:ext>
                  </a:extLst>
                </p:cNvPr>
                <p:cNvSpPr>
                  <a:spLocks/>
                </p:cNvSpPr>
                <p:nvPr/>
              </p:nvSpPr>
              <p:spPr bwMode="auto">
                <a:xfrm>
                  <a:off x="-736903" y="151899"/>
                  <a:ext cx="22911" cy="2291"/>
                </a:xfrm>
                <a:custGeom>
                  <a:avLst/>
                  <a:gdLst>
                    <a:gd name="T0" fmla="*/ 21 w 21"/>
                    <a:gd name="T1" fmla="*/ 0 h 2"/>
                    <a:gd name="T2" fmla="*/ 17 w 21"/>
                    <a:gd name="T3" fmla="*/ 1 h 2"/>
                    <a:gd name="T4" fmla="*/ 16 w 21"/>
                    <a:gd name="T5" fmla="*/ 1 h 2"/>
                    <a:gd name="T6" fmla="*/ 13 w 21"/>
                    <a:gd name="T7" fmla="*/ 1 h 2"/>
                    <a:gd name="T8" fmla="*/ 12 w 21"/>
                    <a:gd name="T9" fmla="*/ 1 h 2"/>
                    <a:gd name="T10" fmla="*/ 7 w 21"/>
                    <a:gd name="T11" fmla="*/ 2 h 2"/>
                    <a:gd name="T12" fmla="*/ 3 w 21"/>
                    <a:gd name="T13" fmla="*/ 1 h 2"/>
                    <a:gd name="T14" fmla="*/ 3 w 21"/>
                    <a:gd name="T15" fmla="*/ 1 h 2"/>
                    <a:gd name="T16" fmla="*/ 0 w 21"/>
                    <a:gd name="T17" fmla="*/ 1 h 2"/>
                    <a:gd name="T18" fmla="*/ 8 w 21"/>
                    <a:gd name="T19" fmla="*/ 2 h 2"/>
                    <a:gd name="T20" fmla="*/ 8 w 21"/>
                    <a:gd name="T21" fmla="*/ 2 h 2"/>
                    <a:gd name="T22" fmla="*/ 15 w 21"/>
                    <a:gd name="T23" fmla="*/ 1 h 2"/>
                    <a:gd name="T24" fmla="*/ 21 w 21"/>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
                      <a:moveTo>
                        <a:pt x="21" y="0"/>
                      </a:moveTo>
                      <a:cubicBezTo>
                        <a:pt x="19" y="0"/>
                        <a:pt x="18" y="0"/>
                        <a:pt x="17" y="1"/>
                      </a:cubicBezTo>
                      <a:cubicBezTo>
                        <a:pt x="16" y="1"/>
                        <a:pt x="16" y="1"/>
                        <a:pt x="16" y="1"/>
                      </a:cubicBezTo>
                      <a:cubicBezTo>
                        <a:pt x="15" y="1"/>
                        <a:pt x="14" y="1"/>
                        <a:pt x="13" y="1"/>
                      </a:cubicBezTo>
                      <a:cubicBezTo>
                        <a:pt x="12" y="1"/>
                        <a:pt x="12" y="1"/>
                        <a:pt x="12" y="1"/>
                      </a:cubicBezTo>
                      <a:cubicBezTo>
                        <a:pt x="10" y="1"/>
                        <a:pt x="9" y="2"/>
                        <a:pt x="7" y="2"/>
                      </a:cubicBezTo>
                      <a:cubicBezTo>
                        <a:pt x="6" y="2"/>
                        <a:pt x="5" y="1"/>
                        <a:pt x="3" y="1"/>
                      </a:cubicBezTo>
                      <a:cubicBezTo>
                        <a:pt x="3" y="1"/>
                        <a:pt x="3" y="1"/>
                        <a:pt x="3" y="1"/>
                      </a:cubicBezTo>
                      <a:cubicBezTo>
                        <a:pt x="2" y="1"/>
                        <a:pt x="1" y="1"/>
                        <a:pt x="0" y="1"/>
                      </a:cubicBezTo>
                      <a:cubicBezTo>
                        <a:pt x="3" y="1"/>
                        <a:pt x="5" y="2"/>
                        <a:pt x="8" y="2"/>
                      </a:cubicBezTo>
                      <a:cubicBezTo>
                        <a:pt x="8" y="2"/>
                        <a:pt x="8" y="2"/>
                        <a:pt x="8" y="2"/>
                      </a:cubicBezTo>
                      <a:cubicBezTo>
                        <a:pt x="10" y="2"/>
                        <a:pt x="13" y="1"/>
                        <a:pt x="15" y="1"/>
                      </a:cubicBezTo>
                      <a:cubicBezTo>
                        <a:pt x="17" y="0"/>
                        <a:pt x="19" y="0"/>
                        <a:pt x="21"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02" name="Freeform 89">
                  <a:extLst>
                    <a:ext uri="{FF2B5EF4-FFF2-40B4-BE49-F238E27FC236}">
                      <a16:creationId xmlns:a16="http://schemas.microsoft.com/office/drawing/2014/main" id="{148BC02E-2F9D-0E46-8AD1-F5A257B99A6D}"/>
                    </a:ext>
                  </a:extLst>
                </p:cNvPr>
                <p:cNvSpPr>
                  <a:spLocks/>
                </p:cNvSpPr>
                <p:nvPr/>
              </p:nvSpPr>
              <p:spPr bwMode="auto">
                <a:xfrm>
                  <a:off x="-776310" y="40094"/>
                  <a:ext cx="97142" cy="114096"/>
                </a:xfrm>
                <a:custGeom>
                  <a:avLst/>
                  <a:gdLst>
                    <a:gd name="T0" fmla="*/ 43 w 89"/>
                    <a:gd name="T1" fmla="*/ 0 h 105"/>
                    <a:gd name="T2" fmla="*/ 13 w 89"/>
                    <a:gd name="T3" fmla="*/ 31 h 105"/>
                    <a:gd name="T4" fmla="*/ 0 w 89"/>
                    <a:gd name="T5" fmla="*/ 61 h 105"/>
                    <a:gd name="T6" fmla="*/ 36 w 89"/>
                    <a:gd name="T7" fmla="*/ 104 h 105"/>
                    <a:gd name="T8" fmla="*/ 39 w 89"/>
                    <a:gd name="T9" fmla="*/ 104 h 105"/>
                    <a:gd name="T10" fmla="*/ 39 w 89"/>
                    <a:gd name="T11" fmla="*/ 104 h 105"/>
                    <a:gd name="T12" fmla="*/ 43 w 89"/>
                    <a:gd name="T13" fmla="*/ 105 h 105"/>
                    <a:gd name="T14" fmla="*/ 48 w 89"/>
                    <a:gd name="T15" fmla="*/ 104 h 105"/>
                    <a:gd name="T16" fmla="*/ 49 w 89"/>
                    <a:gd name="T17" fmla="*/ 104 h 105"/>
                    <a:gd name="T18" fmla="*/ 52 w 89"/>
                    <a:gd name="T19" fmla="*/ 104 h 105"/>
                    <a:gd name="T20" fmla="*/ 53 w 89"/>
                    <a:gd name="T21" fmla="*/ 104 h 105"/>
                    <a:gd name="T22" fmla="*/ 57 w 89"/>
                    <a:gd name="T23" fmla="*/ 103 h 105"/>
                    <a:gd name="T24" fmla="*/ 85 w 89"/>
                    <a:gd name="T25" fmla="*/ 75 h 105"/>
                    <a:gd name="T26" fmla="*/ 74 w 89"/>
                    <a:gd name="T27" fmla="*/ 31 h 105"/>
                    <a:gd name="T28" fmla="*/ 43 w 89"/>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05">
                      <a:moveTo>
                        <a:pt x="43" y="0"/>
                      </a:moveTo>
                      <a:cubicBezTo>
                        <a:pt x="13" y="31"/>
                        <a:pt x="13" y="31"/>
                        <a:pt x="13" y="31"/>
                      </a:cubicBezTo>
                      <a:cubicBezTo>
                        <a:pt x="4" y="39"/>
                        <a:pt x="0" y="50"/>
                        <a:pt x="0" y="61"/>
                      </a:cubicBezTo>
                      <a:cubicBezTo>
                        <a:pt x="0" y="83"/>
                        <a:pt x="16" y="101"/>
                        <a:pt x="36" y="104"/>
                      </a:cubicBezTo>
                      <a:cubicBezTo>
                        <a:pt x="37" y="104"/>
                        <a:pt x="38" y="104"/>
                        <a:pt x="39" y="104"/>
                      </a:cubicBezTo>
                      <a:cubicBezTo>
                        <a:pt x="39" y="104"/>
                        <a:pt x="39" y="104"/>
                        <a:pt x="39" y="104"/>
                      </a:cubicBezTo>
                      <a:cubicBezTo>
                        <a:pt x="41" y="104"/>
                        <a:pt x="42" y="105"/>
                        <a:pt x="43" y="105"/>
                      </a:cubicBezTo>
                      <a:cubicBezTo>
                        <a:pt x="45" y="105"/>
                        <a:pt x="46" y="104"/>
                        <a:pt x="48" y="104"/>
                      </a:cubicBezTo>
                      <a:cubicBezTo>
                        <a:pt x="49" y="104"/>
                        <a:pt x="49" y="104"/>
                        <a:pt x="49" y="104"/>
                      </a:cubicBezTo>
                      <a:cubicBezTo>
                        <a:pt x="50" y="104"/>
                        <a:pt x="51" y="104"/>
                        <a:pt x="52" y="104"/>
                      </a:cubicBezTo>
                      <a:cubicBezTo>
                        <a:pt x="53" y="104"/>
                        <a:pt x="53" y="104"/>
                        <a:pt x="53" y="104"/>
                      </a:cubicBezTo>
                      <a:cubicBezTo>
                        <a:pt x="54" y="103"/>
                        <a:pt x="55" y="103"/>
                        <a:pt x="57" y="103"/>
                      </a:cubicBezTo>
                      <a:cubicBezTo>
                        <a:pt x="70" y="98"/>
                        <a:pt x="80" y="88"/>
                        <a:pt x="85" y="75"/>
                      </a:cubicBezTo>
                      <a:cubicBezTo>
                        <a:pt x="89" y="60"/>
                        <a:pt x="86" y="43"/>
                        <a:pt x="74" y="31"/>
                      </a:cubicBezTo>
                      <a:cubicBezTo>
                        <a:pt x="43" y="0"/>
                        <a:pt x="43" y="0"/>
                        <a:pt x="43" y="0"/>
                      </a:cubicBezTo>
                    </a:path>
                  </a:pathLst>
                </a:custGeom>
                <a:grpFill/>
                <a:ln w="952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952" name="Group 951">
                <a:extLst>
                  <a:ext uri="{FF2B5EF4-FFF2-40B4-BE49-F238E27FC236}">
                    <a16:creationId xmlns:a16="http://schemas.microsoft.com/office/drawing/2014/main" id="{76BBE3E5-E57F-D440-B244-292C777EC146}"/>
                  </a:ext>
                </a:extLst>
              </p:cNvPr>
              <p:cNvGrpSpPr/>
              <p:nvPr/>
            </p:nvGrpSpPr>
            <p:grpSpPr>
              <a:xfrm rot="10800000">
                <a:off x="1716917" y="3558323"/>
                <a:ext cx="260048" cy="292198"/>
                <a:chOff x="-938060" y="-316399"/>
                <a:chExt cx="418810" cy="470589"/>
              </a:xfrm>
              <a:grpFill/>
            </p:grpSpPr>
            <p:sp>
              <p:nvSpPr>
                <p:cNvPr id="979" name="Freeform 80">
                  <a:extLst>
                    <a:ext uri="{FF2B5EF4-FFF2-40B4-BE49-F238E27FC236}">
                      <a16:creationId xmlns:a16="http://schemas.microsoft.com/office/drawing/2014/main" id="{5C531CFE-C166-EC40-AF57-65D1BEED1C81}"/>
                    </a:ext>
                  </a:extLst>
                </p:cNvPr>
                <p:cNvSpPr>
                  <a:spLocks noEditPoints="1"/>
                </p:cNvSpPr>
                <p:nvPr/>
              </p:nvSpPr>
              <p:spPr bwMode="auto">
                <a:xfrm>
                  <a:off x="-938060" y="-97829"/>
                  <a:ext cx="243772" cy="247896"/>
                </a:xfrm>
                <a:custGeom>
                  <a:avLst/>
                  <a:gdLst>
                    <a:gd name="T0" fmla="*/ 224 w 224"/>
                    <a:gd name="T1" fmla="*/ 218 h 228"/>
                    <a:gd name="T2" fmla="*/ 223 w 224"/>
                    <a:gd name="T3" fmla="*/ 219 h 228"/>
                    <a:gd name="T4" fmla="*/ 210 w 224"/>
                    <a:gd name="T5" fmla="*/ 228 h 228"/>
                    <a:gd name="T6" fmla="*/ 223 w 224"/>
                    <a:gd name="T7" fmla="*/ 219 h 228"/>
                    <a:gd name="T8" fmla="*/ 224 w 224"/>
                    <a:gd name="T9" fmla="*/ 218 h 228"/>
                    <a:gd name="T10" fmla="*/ 224 w 224"/>
                    <a:gd name="T11" fmla="*/ 218 h 228"/>
                    <a:gd name="T12" fmla="*/ 224 w 224"/>
                    <a:gd name="T13" fmla="*/ 218 h 228"/>
                    <a:gd name="T14" fmla="*/ 48 w 224"/>
                    <a:gd name="T15" fmla="*/ 0 h 228"/>
                    <a:gd name="T16" fmla="*/ 17 w 224"/>
                    <a:gd name="T17" fmla="*/ 13 h 228"/>
                    <a:gd name="T18" fmla="*/ 17 w 224"/>
                    <a:gd name="T19" fmla="*/ 13 h 228"/>
                    <a:gd name="T20" fmla="*/ 17 w 224"/>
                    <a:gd name="T21" fmla="*/ 13 h 228"/>
                    <a:gd name="T22" fmla="*/ 13 w 224"/>
                    <a:gd name="T23" fmla="*/ 17 h 228"/>
                    <a:gd name="T24" fmla="*/ 17 w 224"/>
                    <a:gd name="T25" fmla="*/ 74 h 228"/>
                    <a:gd name="T26" fmla="*/ 113 w 224"/>
                    <a:gd name="T27" fmla="*/ 170 h 228"/>
                    <a:gd name="T28" fmla="*/ 161 w 224"/>
                    <a:gd name="T29" fmla="*/ 218 h 228"/>
                    <a:gd name="T30" fmla="*/ 149 w 224"/>
                    <a:gd name="T31" fmla="*/ 188 h 228"/>
                    <a:gd name="T32" fmla="*/ 149 w 224"/>
                    <a:gd name="T33" fmla="*/ 188 h 228"/>
                    <a:gd name="T34" fmla="*/ 149 w 224"/>
                    <a:gd name="T35" fmla="*/ 84 h 228"/>
                    <a:gd name="T36" fmla="*/ 149 w 224"/>
                    <a:gd name="T37" fmla="*/ 84 h 228"/>
                    <a:gd name="T38" fmla="*/ 78 w 224"/>
                    <a:gd name="T39" fmla="*/ 13 h 228"/>
                    <a:gd name="T40" fmla="*/ 78 w 224"/>
                    <a:gd name="T41" fmla="*/ 13 h 228"/>
                    <a:gd name="T42" fmla="*/ 48 w 224"/>
                    <a:gd name="T4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8">
                      <a:moveTo>
                        <a:pt x="224" y="218"/>
                      </a:moveTo>
                      <a:cubicBezTo>
                        <a:pt x="223" y="219"/>
                        <a:pt x="223" y="219"/>
                        <a:pt x="223" y="219"/>
                      </a:cubicBezTo>
                      <a:cubicBezTo>
                        <a:pt x="219" y="223"/>
                        <a:pt x="215" y="226"/>
                        <a:pt x="210" y="228"/>
                      </a:cubicBezTo>
                      <a:cubicBezTo>
                        <a:pt x="215" y="226"/>
                        <a:pt x="219" y="223"/>
                        <a:pt x="223" y="219"/>
                      </a:cubicBezTo>
                      <a:cubicBezTo>
                        <a:pt x="224" y="218"/>
                        <a:pt x="224" y="218"/>
                        <a:pt x="224" y="218"/>
                      </a:cubicBezTo>
                      <a:cubicBezTo>
                        <a:pt x="224" y="218"/>
                        <a:pt x="224" y="218"/>
                        <a:pt x="224" y="218"/>
                      </a:cubicBezTo>
                      <a:cubicBezTo>
                        <a:pt x="224" y="218"/>
                        <a:pt x="224" y="218"/>
                        <a:pt x="224" y="218"/>
                      </a:cubicBezTo>
                      <a:moveTo>
                        <a:pt x="48" y="0"/>
                      </a:moveTo>
                      <a:cubicBezTo>
                        <a:pt x="37" y="0"/>
                        <a:pt x="25" y="4"/>
                        <a:pt x="17" y="13"/>
                      </a:cubicBezTo>
                      <a:cubicBezTo>
                        <a:pt x="17" y="13"/>
                        <a:pt x="17" y="13"/>
                        <a:pt x="17" y="13"/>
                      </a:cubicBezTo>
                      <a:cubicBezTo>
                        <a:pt x="17" y="13"/>
                        <a:pt x="17" y="13"/>
                        <a:pt x="17" y="13"/>
                      </a:cubicBezTo>
                      <a:cubicBezTo>
                        <a:pt x="16" y="14"/>
                        <a:pt x="14" y="16"/>
                        <a:pt x="13" y="17"/>
                      </a:cubicBezTo>
                      <a:cubicBezTo>
                        <a:pt x="0" y="34"/>
                        <a:pt x="2" y="59"/>
                        <a:pt x="17" y="74"/>
                      </a:cubicBezTo>
                      <a:cubicBezTo>
                        <a:pt x="113" y="170"/>
                        <a:pt x="113" y="170"/>
                        <a:pt x="113" y="170"/>
                      </a:cubicBezTo>
                      <a:cubicBezTo>
                        <a:pt x="161" y="218"/>
                        <a:pt x="161" y="218"/>
                        <a:pt x="161" y="218"/>
                      </a:cubicBezTo>
                      <a:cubicBezTo>
                        <a:pt x="153" y="209"/>
                        <a:pt x="149" y="199"/>
                        <a:pt x="149" y="188"/>
                      </a:cubicBezTo>
                      <a:cubicBezTo>
                        <a:pt x="149" y="188"/>
                        <a:pt x="149" y="188"/>
                        <a:pt x="149" y="188"/>
                      </a:cubicBezTo>
                      <a:cubicBezTo>
                        <a:pt x="149" y="84"/>
                        <a:pt x="149" y="84"/>
                        <a:pt x="149" y="84"/>
                      </a:cubicBezTo>
                      <a:cubicBezTo>
                        <a:pt x="149" y="84"/>
                        <a:pt x="149" y="84"/>
                        <a:pt x="149" y="84"/>
                      </a:cubicBezTo>
                      <a:cubicBezTo>
                        <a:pt x="78" y="13"/>
                        <a:pt x="78" y="13"/>
                        <a:pt x="78" y="13"/>
                      </a:cubicBezTo>
                      <a:cubicBezTo>
                        <a:pt x="78" y="13"/>
                        <a:pt x="78" y="13"/>
                        <a:pt x="78" y="13"/>
                      </a:cubicBezTo>
                      <a:cubicBezTo>
                        <a:pt x="70" y="4"/>
                        <a:pt x="59" y="0"/>
                        <a:pt x="48"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0" name="Freeform 78">
                  <a:extLst>
                    <a:ext uri="{FF2B5EF4-FFF2-40B4-BE49-F238E27FC236}">
                      <a16:creationId xmlns:a16="http://schemas.microsoft.com/office/drawing/2014/main" id="{AE067F65-5530-DE4B-A781-EC94D2841B9F}"/>
                    </a:ext>
                  </a:extLst>
                </p:cNvPr>
                <p:cNvSpPr>
                  <a:spLocks/>
                </p:cNvSpPr>
                <p:nvPr/>
              </p:nvSpPr>
              <p:spPr bwMode="auto">
                <a:xfrm>
                  <a:off x="-776310" y="-316399"/>
                  <a:ext cx="94851" cy="356493"/>
                </a:xfrm>
                <a:custGeom>
                  <a:avLst/>
                  <a:gdLst>
                    <a:gd name="T0" fmla="*/ 44 w 87"/>
                    <a:gd name="T1" fmla="*/ 0 h 328"/>
                    <a:gd name="T2" fmla="*/ 0 w 87"/>
                    <a:gd name="T3" fmla="*/ 43 h 328"/>
                    <a:gd name="T4" fmla="*/ 0 w 87"/>
                    <a:gd name="T5" fmla="*/ 285 h 328"/>
                    <a:gd name="T6" fmla="*/ 43 w 87"/>
                    <a:gd name="T7" fmla="*/ 328 h 328"/>
                    <a:gd name="T8" fmla="*/ 87 w 87"/>
                    <a:gd name="T9" fmla="*/ 285 h 328"/>
                    <a:gd name="T10" fmla="*/ 87 w 87"/>
                    <a:gd name="T11" fmla="*/ 43 h 328"/>
                    <a:gd name="T12" fmla="*/ 44 w 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87" h="328">
                      <a:moveTo>
                        <a:pt x="44" y="0"/>
                      </a:moveTo>
                      <a:cubicBezTo>
                        <a:pt x="20" y="0"/>
                        <a:pt x="0" y="19"/>
                        <a:pt x="0" y="43"/>
                      </a:cubicBezTo>
                      <a:cubicBezTo>
                        <a:pt x="0" y="285"/>
                        <a:pt x="0" y="285"/>
                        <a:pt x="0" y="285"/>
                      </a:cubicBezTo>
                      <a:cubicBezTo>
                        <a:pt x="43" y="328"/>
                        <a:pt x="43" y="328"/>
                        <a:pt x="43" y="328"/>
                      </a:cubicBezTo>
                      <a:cubicBezTo>
                        <a:pt x="87" y="285"/>
                        <a:pt x="87" y="285"/>
                        <a:pt x="87" y="285"/>
                      </a:cubicBezTo>
                      <a:cubicBezTo>
                        <a:pt x="87" y="43"/>
                        <a:pt x="87" y="43"/>
                        <a:pt x="87" y="43"/>
                      </a:cubicBezTo>
                      <a:cubicBezTo>
                        <a:pt x="87" y="19"/>
                        <a:pt x="67"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1" name="Freeform 79">
                  <a:extLst>
                    <a:ext uri="{FF2B5EF4-FFF2-40B4-BE49-F238E27FC236}">
                      <a16:creationId xmlns:a16="http://schemas.microsoft.com/office/drawing/2014/main" id="{66F14E22-01B9-C54A-8731-EA1B85670A96}"/>
                    </a:ext>
                  </a:extLst>
                </p:cNvPr>
                <p:cNvSpPr>
                  <a:spLocks noEditPoints="1"/>
                </p:cNvSpPr>
                <p:nvPr/>
              </p:nvSpPr>
              <p:spPr bwMode="auto">
                <a:xfrm>
                  <a:off x="-938060" y="-84083"/>
                  <a:ext cx="243772" cy="238273"/>
                </a:xfrm>
                <a:custGeom>
                  <a:avLst/>
                  <a:gdLst>
                    <a:gd name="T0" fmla="*/ 224 w 224"/>
                    <a:gd name="T1" fmla="*/ 205 h 219"/>
                    <a:gd name="T2" fmla="*/ 224 w 224"/>
                    <a:gd name="T3" fmla="*/ 205 h 219"/>
                    <a:gd name="T4" fmla="*/ 223 w 224"/>
                    <a:gd name="T5" fmla="*/ 206 h 219"/>
                    <a:gd name="T6" fmla="*/ 210 w 224"/>
                    <a:gd name="T7" fmla="*/ 215 h 219"/>
                    <a:gd name="T8" fmla="*/ 200 w 224"/>
                    <a:gd name="T9" fmla="*/ 218 h 219"/>
                    <a:gd name="T10" fmla="*/ 193 w 224"/>
                    <a:gd name="T11" fmla="*/ 219 h 219"/>
                    <a:gd name="T12" fmla="*/ 192 w 224"/>
                    <a:gd name="T13" fmla="*/ 219 h 219"/>
                    <a:gd name="T14" fmla="*/ 193 w 224"/>
                    <a:gd name="T15" fmla="*/ 219 h 219"/>
                    <a:gd name="T16" fmla="*/ 223 w 224"/>
                    <a:gd name="T17" fmla="*/ 206 h 219"/>
                    <a:gd name="T18" fmla="*/ 223 w 224"/>
                    <a:gd name="T19" fmla="*/ 206 h 219"/>
                    <a:gd name="T20" fmla="*/ 224 w 224"/>
                    <a:gd name="T21" fmla="*/ 205 h 219"/>
                    <a:gd name="T22" fmla="*/ 13 w 224"/>
                    <a:gd name="T23" fmla="*/ 4 h 219"/>
                    <a:gd name="T24" fmla="*/ 17 w 224"/>
                    <a:gd name="T25" fmla="*/ 61 h 219"/>
                    <a:gd name="T26" fmla="*/ 113 w 224"/>
                    <a:gd name="T27" fmla="*/ 157 h 219"/>
                    <a:gd name="T28" fmla="*/ 17 w 224"/>
                    <a:gd name="T29" fmla="*/ 61 h 219"/>
                    <a:gd name="T30" fmla="*/ 13 w 224"/>
                    <a:gd name="T31" fmla="*/ 4 h 219"/>
                    <a:gd name="T32" fmla="*/ 78 w 224"/>
                    <a:gd name="T33" fmla="*/ 0 h 219"/>
                    <a:gd name="T34" fmla="*/ 78 w 224"/>
                    <a:gd name="T35" fmla="*/ 0 h 219"/>
                    <a:gd name="T36" fmla="*/ 149 w 224"/>
                    <a:gd name="T37" fmla="*/ 71 h 219"/>
                    <a:gd name="T38" fmla="*/ 78 w 224"/>
                    <a:gd name="T39" fmla="*/ 0 h 219"/>
                    <a:gd name="T40" fmla="*/ 78 w 224"/>
                    <a:gd name="T4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9">
                      <a:moveTo>
                        <a:pt x="224" y="205"/>
                      </a:moveTo>
                      <a:cubicBezTo>
                        <a:pt x="224" y="205"/>
                        <a:pt x="224" y="205"/>
                        <a:pt x="224" y="205"/>
                      </a:cubicBezTo>
                      <a:cubicBezTo>
                        <a:pt x="223" y="206"/>
                        <a:pt x="223" y="206"/>
                        <a:pt x="223" y="206"/>
                      </a:cubicBezTo>
                      <a:cubicBezTo>
                        <a:pt x="219" y="210"/>
                        <a:pt x="215" y="213"/>
                        <a:pt x="210" y="215"/>
                      </a:cubicBezTo>
                      <a:cubicBezTo>
                        <a:pt x="207" y="216"/>
                        <a:pt x="204" y="217"/>
                        <a:pt x="200" y="218"/>
                      </a:cubicBezTo>
                      <a:cubicBezTo>
                        <a:pt x="198" y="218"/>
                        <a:pt x="195" y="219"/>
                        <a:pt x="193" y="219"/>
                      </a:cubicBezTo>
                      <a:cubicBezTo>
                        <a:pt x="193" y="219"/>
                        <a:pt x="193" y="219"/>
                        <a:pt x="192" y="219"/>
                      </a:cubicBezTo>
                      <a:cubicBezTo>
                        <a:pt x="193" y="219"/>
                        <a:pt x="193" y="219"/>
                        <a:pt x="193" y="219"/>
                      </a:cubicBezTo>
                      <a:cubicBezTo>
                        <a:pt x="204" y="219"/>
                        <a:pt x="215" y="214"/>
                        <a:pt x="223" y="206"/>
                      </a:cubicBezTo>
                      <a:cubicBezTo>
                        <a:pt x="223" y="206"/>
                        <a:pt x="223" y="206"/>
                        <a:pt x="223" y="206"/>
                      </a:cubicBezTo>
                      <a:cubicBezTo>
                        <a:pt x="224" y="205"/>
                        <a:pt x="224" y="205"/>
                        <a:pt x="224" y="205"/>
                      </a:cubicBezTo>
                      <a:moveTo>
                        <a:pt x="13" y="4"/>
                      </a:moveTo>
                      <a:cubicBezTo>
                        <a:pt x="0" y="21"/>
                        <a:pt x="2" y="46"/>
                        <a:pt x="17" y="61"/>
                      </a:cubicBezTo>
                      <a:cubicBezTo>
                        <a:pt x="113" y="157"/>
                        <a:pt x="113" y="157"/>
                        <a:pt x="113" y="157"/>
                      </a:cubicBezTo>
                      <a:cubicBezTo>
                        <a:pt x="17" y="61"/>
                        <a:pt x="17" y="61"/>
                        <a:pt x="17" y="61"/>
                      </a:cubicBezTo>
                      <a:cubicBezTo>
                        <a:pt x="2" y="46"/>
                        <a:pt x="0" y="21"/>
                        <a:pt x="13" y="4"/>
                      </a:cubicBezTo>
                      <a:moveTo>
                        <a:pt x="78" y="0"/>
                      </a:moveTo>
                      <a:cubicBezTo>
                        <a:pt x="78" y="0"/>
                        <a:pt x="78" y="0"/>
                        <a:pt x="78" y="0"/>
                      </a:cubicBezTo>
                      <a:cubicBezTo>
                        <a:pt x="149" y="71"/>
                        <a:pt x="149" y="71"/>
                        <a:pt x="149" y="71"/>
                      </a:cubicBezTo>
                      <a:cubicBezTo>
                        <a:pt x="78" y="0"/>
                        <a:pt x="78" y="0"/>
                        <a:pt x="78" y="0"/>
                      </a:cubicBezTo>
                      <a:cubicBezTo>
                        <a:pt x="78" y="0"/>
                        <a:pt x="78" y="0"/>
                        <a:pt x="78"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2" name="Freeform 81">
                  <a:extLst>
                    <a:ext uri="{FF2B5EF4-FFF2-40B4-BE49-F238E27FC236}">
                      <a16:creationId xmlns:a16="http://schemas.microsoft.com/office/drawing/2014/main" id="{7298312A-B592-BE43-8D0B-C923C7F11FDE}"/>
                    </a:ext>
                  </a:extLst>
                </p:cNvPr>
                <p:cNvSpPr>
                  <a:spLocks/>
                </p:cNvSpPr>
                <p:nvPr/>
              </p:nvSpPr>
              <p:spPr bwMode="auto">
                <a:xfrm>
                  <a:off x="-728197" y="153274"/>
                  <a:ext cx="7790" cy="916"/>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5" y="0"/>
                        <a:pt x="2" y="1"/>
                        <a:pt x="0" y="1"/>
                      </a:cubicBezTo>
                      <a:cubicBezTo>
                        <a:pt x="2" y="1"/>
                        <a:pt x="5" y="0"/>
                        <a:pt x="7"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3" name="Freeform 82">
                  <a:extLst>
                    <a:ext uri="{FF2B5EF4-FFF2-40B4-BE49-F238E27FC236}">
                      <a16:creationId xmlns:a16="http://schemas.microsoft.com/office/drawing/2014/main" id="{67517A1E-5323-EC48-9972-BB7DA076A636}"/>
                    </a:ext>
                  </a:extLst>
                </p:cNvPr>
                <p:cNvSpPr>
                  <a:spLocks/>
                </p:cNvSpPr>
                <p:nvPr/>
              </p:nvSpPr>
              <p:spPr bwMode="auto">
                <a:xfrm>
                  <a:off x="-776310" y="-6644"/>
                  <a:ext cx="47196" cy="113180"/>
                </a:xfrm>
                <a:custGeom>
                  <a:avLst/>
                  <a:gdLst>
                    <a:gd name="T0" fmla="*/ 0 w 43"/>
                    <a:gd name="T1" fmla="*/ 0 h 104"/>
                    <a:gd name="T2" fmla="*/ 0 w 43"/>
                    <a:gd name="T3" fmla="*/ 104 h 104"/>
                    <a:gd name="T4" fmla="*/ 0 w 43"/>
                    <a:gd name="T5" fmla="*/ 104 h 104"/>
                    <a:gd name="T6" fmla="*/ 13 w 43"/>
                    <a:gd name="T7" fmla="*/ 74 h 104"/>
                    <a:gd name="T8" fmla="*/ 43 w 43"/>
                    <a:gd name="T9" fmla="*/ 43 h 104"/>
                    <a:gd name="T10" fmla="*/ 0 w 43"/>
                    <a:gd name="T11" fmla="*/ 0 h 104"/>
                  </a:gdLst>
                  <a:ahLst/>
                  <a:cxnLst>
                    <a:cxn ang="0">
                      <a:pos x="T0" y="T1"/>
                    </a:cxn>
                    <a:cxn ang="0">
                      <a:pos x="T2" y="T3"/>
                    </a:cxn>
                    <a:cxn ang="0">
                      <a:pos x="T4" y="T5"/>
                    </a:cxn>
                    <a:cxn ang="0">
                      <a:pos x="T6" y="T7"/>
                    </a:cxn>
                    <a:cxn ang="0">
                      <a:pos x="T8" y="T9"/>
                    </a:cxn>
                    <a:cxn ang="0">
                      <a:pos x="T10" y="T11"/>
                    </a:cxn>
                  </a:cxnLst>
                  <a:rect l="0" t="0" r="r" b="b"/>
                  <a:pathLst>
                    <a:path w="43" h="104">
                      <a:moveTo>
                        <a:pt x="0" y="0"/>
                      </a:moveTo>
                      <a:cubicBezTo>
                        <a:pt x="0" y="104"/>
                        <a:pt x="0" y="104"/>
                        <a:pt x="0" y="104"/>
                      </a:cubicBezTo>
                      <a:cubicBezTo>
                        <a:pt x="0" y="104"/>
                        <a:pt x="0" y="104"/>
                        <a:pt x="0" y="104"/>
                      </a:cubicBezTo>
                      <a:cubicBezTo>
                        <a:pt x="0" y="93"/>
                        <a:pt x="4" y="82"/>
                        <a:pt x="13" y="74"/>
                      </a:cubicBezTo>
                      <a:cubicBezTo>
                        <a:pt x="43" y="43"/>
                        <a:pt x="43" y="43"/>
                        <a:pt x="43" y="43"/>
                      </a:cubicBezTo>
                      <a:cubicBezTo>
                        <a:pt x="0" y="0"/>
                        <a:pt x="0" y="0"/>
                        <a:pt x="0"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4" name="Freeform 83">
                  <a:extLst>
                    <a:ext uri="{FF2B5EF4-FFF2-40B4-BE49-F238E27FC236}">
                      <a16:creationId xmlns:a16="http://schemas.microsoft.com/office/drawing/2014/main" id="{9AFA51DE-306C-A242-A0BC-BA5F9C086E36}"/>
                    </a:ext>
                  </a:extLst>
                </p:cNvPr>
                <p:cNvSpPr>
                  <a:spLocks noEditPoints="1"/>
                </p:cNvSpPr>
                <p:nvPr/>
              </p:nvSpPr>
              <p:spPr bwMode="auto">
                <a:xfrm>
                  <a:off x="-763022" y="-88207"/>
                  <a:ext cx="243772" cy="242397"/>
                </a:xfrm>
                <a:custGeom>
                  <a:avLst/>
                  <a:gdLst>
                    <a:gd name="T0" fmla="*/ 0 w 224"/>
                    <a:gd name="T1" fmla="*/ 209 h 223"/>
                    <a:gd name="T2" fmla="*/ 1 w 224"/>
                    <a:gd name="T3" fmla="*/ 210 h 223"/>
                    <a:gd name="T4" fmla="*/ 31 w 224"/>
                    <a:gd name="T5" fmla="*/ 223 h 223"/>
                    <a:gd name="T6" fmla="*/ 31 w 224"/>
                    <a:gd name="T7" fmla="*/ 223 h 223"/>
                    <a:gd name="T8" fmla="*/ 20 w 224"/>
                    <a:gd name="T9" fmla="*/ 221 h 223"/>
                    <a:gd name="T10" fmla="*/ 1 w 224"/>
                    <a:gd name="T11" fmla="*/ 210 h 223"/>
                    <a:gd name="T12" fmla="*/ 0 w 224"/>
                    <a:gd name="T13" fmla="*/ 209 h 223"/>
                    <a:gd name="T14" fmla="*/ 0 w 224"/>
                    <a:gd name="T15" fmla="*/ 209 h 223"/>
                    <a:gd name="T16" fmla="*/ 146 w 224"/>
                    <a:gd name="T17" fmla="*/ 4 h 223"/>
                    <a:gd name="T18" fmla="*/ 146 w 224"/>
                    <a:gd name="T19" fmla="*/ 4 h 223"/>
                    <a:gd name="T20" fmla="*/ 75 w 224"/>
                    <a:gd name="T21" fmla="*/ 75 h 223"/>
                    <a:gd name="T22" fmla="*/ 75 w 224"/>
                    <a:gd name="T23" fmla="*/ 75 h 223"/>
                    <a:gd name="T24" fmla="*/ 146 w 224"/>
                    <a:gd name="T25" fmla="*/ 4 h 223"/>
                    <a:gd name="T26" fmla="*/ 146 w 224"/>
                    <a:gd name="T27" fmla="*/ 4 h 223"/>
                    <a:gd name="T28" fmla="*/ 203 w 224"/>
                    <a:gd name="T29" fmla="*/ 0 h 223"/>
                    <a:gd name="T30" fmla="*/ 207 w 224"/>
                    <a:gd name="T31" fmla="*/ 4 h 223"/>
                    <a:gd name="T32" fmla="*/ 207 w 224"/>
                    <a:gd name="T33" fmla="*/ 65 h 223"/>
                    <a:gd name="T34" fmla="*/ 99 w 224"/>
                    <a:gd name="T35" fmla="*/ 173 h 223"/>
                    <a:gd name="T36" fmla="*/ 207 w 224"/>
                    <a:gd name="T37" fmla="*/ 65 h 223"/>
                    <a:gd name="T38" fmla="*/ 207 w 224"/>
                    <a:gd name="T39" fmla="*/ 4 h 223"/>
                    <a:gd name="T40" fmla="*/ 207 w 224"/>
                    <a:gd name="T41" fmla="*/ 4 h 223"/>
                    <a:gd name="T42" fmla="*/ 203 w 224"/>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3">
                      <a:moveTo>
                        <a:pt x="0" y="209"/>
                      </a:moveTo>
                      <a:cubicBezTo>
                        <a:pt x="0" y="209"/>
                        <a:pt x="0" y="209"/>
                        <a:pt x="1" y="210"/>
                      </a:cubicBezTo>
                      <a:cubicBezTo>
                        <a:pt x="9" y="218"/>
                        <a:pt x="20" y="223"/>
                        <a:pt x="31" y="223"/>
                      </a:cubicBezTo>
                      <a:cubicBezTo>
                        <a:pt x="31" y="223"/>
                        <a:pt x="31" y="223"/>
                        <a:pt x="31" y="223"/>
                      </a:cubicBezTo>
                      <a:cubicBezTo>
                        <a:pt x="28" y="223"/>
                        <a:pt x="24" y="222"/>
                        <a:pt x="20" y="221"/>
                      </a:cubicBezTo>
                      <a:cubicBezTo>
                        <a:pt x="13" y="219"/>
                        <a:pt x="6" y="215"/>
                        <a:pt x="1" y="210"/>
                      </a:cubicBezTo>
                      <a:cubicBezTo>
                        <a:pt x="0" y="209"/>
                        <a:pt x="0" y="209"/>
                        <a:pt x="0" y="209"/>
                      </a:cubicBezTo>
                      <a:cubicBezTo>
                        <a:pt x="0" y="209"/>
                        <a:pt x="0" y="209"/>
                        <a:pt x="0" y="209"/>
                      </a:cubicBezTo>
                      <a:moveTo>
                        <a:pt x="146" y="4"/>
                      </a:moveTo>
                      <a:cubicBezTo>
                        <a:pt x="146" y="4"/>
                        <a:pt x="146" y="4"/>
                        <a:pt x="146" y="4"/>
                      </a:cubicBezTo>
                      <a:cubicBezTo>
                        <a:pt x="75" y="75"/>
                        <a:pt x="75" y="75"/>
                        <a:pt x="75" y="75"/>
                      </a:cubicBezTo>
                      <a:cubicBezTo>
                        <a:pt x="75" y="75"/>
                        <a:pt x="75" y="75"/>
                        <a:pt x="75" y="75"/>
                      </a:cubicBezTo>
                      <a:cubicBezTo>
                        <a:pt x="146" y="4"/>
                        <a:pt x="146" y="4"/>
                        <a:pt x="146" y="4"/>
                      </a:cubicBezTo>
                      <a:cubicBezTo>
                        <a:pt x="146" y="4"/>
                        <a:pt x="146" y="4"/>
                        <a:pt x="146" y="4"/>
                      </a:cubicBezTo>
                      <a:moveTo>
                        <a:pt x="203" y="0"/>
                      </a:moveTo>
                      <a:cubicBezTo>
                        <a:pt x="204" y="1"/>
                        <a:pt x="206" y="3"/>
                        <a:pt x="207" y="4"/>
                      </a:cubicBezTo>
                      <a:cubicBezTo>
                        <a:pt x="224" y="21"/>
                        <a:pt x="224" y="48"/>
                        <a:pt x="207" y="65"/>
                      </a:cubicBezTo>
                      <a:cubicBezTo>
                        <a:pt x="99" y="173"/>
                        <a:pt x="99" y="173"/>
                        <a:pt x="99" y="173"/>
                      </a:cubicBezTo>
                      <a:cubicBezTo>
                        <a:pt x="207" y="65"/>
                        <a:pt x="207" y="65"/>
                        <a:pt x="207" y="65"/>
                      </a:cubicBezTo>
                      <a:cubicBezTo>
                        <a:pt x="224" y="48"/>
                        <a:pt x="224" y="21"/>
                        <a:pt x="207" y="4"/>
                      </a:cubicBezTo>
                      <a:cubicBezTo>
                        <a:pt x="207" y="4"/>
                        <a:pt x="207" y="4"/>
                        <a:pt x="207" y="4"/>
                      </a:cubicBezTo>
                      <a:cubicBezTo>
                        <a:pt x="206" y="3"/>
                        <a:pt x="204" y="1"/>
                        <a:pt x="203"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5" name="Freeform 84">
                  <a:extLst>
                    <a:ext uri="{FF2B5EF4-FFF2-40B4-BE49-F238E27FC236}">
                      <a16:creationId xmlns:a16="http://schemas.microsoft.com/office/drawing/2014/main" id="{824D8188-0642-C642-AE9D-99A08C79B74E}"/>
                    </a:ext>
                  </a:extLst>
                </p:cNvPr>
                <p:cNvSpPr>
                  <a:spLocks noEditPoints="1"/>
                </p:cNvSpPr>
                <p:nvPr/>
              </p:nvSpPr>
              <p:spPr bwMode="auto">
                <a:xfrm>
                  <a:off x="-763022" y="-97829"/>
                  <a:ext cx="243772" cy="249728"/>
                </a:xfrm>
                <a:custGeom>
                  <a:avLst/>
                  <a:gdLst>
                    <a:gd name="T0" fmla="*/ 0 w 224"/>
                    <a:gd name="T1" fmla="*/ 218 h 230"/>
                    <a:gd name="T2" fmla="*/ 0 w 224"/>
                    <a:gd name="T3" fmla="*/ 218 h 230"/>
                    <a:gd name="T4" fmla="*/ 0 w 224"/>
                    <a:gd name="T5" fmla="*/ 218 h 230"/>
                    <a:gd name="T6" fmla="*/ 1 w 224"/>
                    <a:gd name="T7" fmla="*/ 219 h 230"/>
                    <a:gd name="T8" fmla="*/ 20 w 224"/>
                    <a:gd name="T9" fmla="*/ 230 h 230"/>
                    <a:gd name="T10" fmla="*/ 1 w 224"/>
                    <a:gd name="T11" fmla="*/ 219 h 230"/>
                    <a:gd name="T12" fmla="*/ 0 w 224"/>
                    <a:gd name="T13" fmla="*/ 218 h 230"/>
                    <a:gd name="T14" fmla="*/ 176 w 224"/>
                    <a:gd name="T15" fmla="*/ 0 h 230"/>
                    <a:gd name="T16" fmla="*/ 146 w 224"/>
                    <a:gd name="T17" fmla="*/ 13 h 230"/>
                    <a:gd name="T18" fmla="*/ 146 w 224"/>
                    <a:gd name="T19" fmla="*/ 13 h 230"/>
                    <a:gd name="T20" fmla="*/ 75 w 224"/>
                    <a:gd name="T21" fmla="*/ 84 h 230"/>
                    <a:gd name="T22" fmla="*/ 75 w 224"/>
                    <a:gd name="T23" fmla="*/ 188 h 230"/>
                    <a:gd name="T24" fmla="*/ 73 w 224"/>
                    <a:gd name="T25" fmla="*/ 202 h 230"/>
                    <a:gd name="T26" fmla="*/ 63 w 224"/>
                    <a:gd name="T27" fmla="*/ 218 h 230"/>
                    <a:gd name="T28" fmla="*/ 99 w 224"/>
                    <a:gd name="T29" fmla="*/ 182 h 230"/>
                    <a:gd name="T30" fmla="*/ 207 w 224"/>
                    <a:gd name="T31" fmla="*/ 74 h 230"/>
                    <a:gd name="T32" fmla="*/ 207 w 224"/>
                    <a:gd name="T33" fmla="*/ 13 h 230"/>
                    <a:gd name="T34" fmla="*/ 203 w 224"/>
                    <a:gd name="T35" fmla="*/ 9 h 230"/>
                    <a:gd name="T36" fmla="*/ 176 w 224"/>
                    <a:gd name="T3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230">
                      <a:moveTo>
                        <a:pt x="0" y="218"/>
                      </a:moveTo>
                      <a:cubicBezTo>
                        <a:pt x="0" y="218"/>
                        <a:pt x="0" y="218"/>
                        <a:pt x="0" y="218"/>
                      </a:cubicBezTo>
                      <a:cubicBezTo>
                        <a:pt x="0" y="218"/>
                        <a:pt x="0" y="218"/>
                        <a:pt x="0" y="218"/>
                      </a:cubicBezTo>
                      <a:cubicBezTo>
                        <a:pt x="1" y="219"/>
                        <a:pt x="1" y="219"/>
                        <a:pt x="1" y="219"/>
                      </a:cubicBezTo>
                      <a:cubicBezTo>
                        <a:pt x="6" y="224"/>
                        <a:pt x="13" y="228"/>
                        <a:pt x="20" y="230"/>
                      </a:cubicBezTo>
                      <a:cubicBezTo>
                        <a:pt x="13" y="228"/>
                        <a:pt x="6" y="224"/>
                        <a:pt x="1" y="219"/>
                      </a:cubicBezTo>
                      <a:cubicBezTo>
                        <a:pt x="0" y="218"/>
                        <a:pt x="0" y="218"/>
                        <a:pt x="0" y="218"/>
                      </a:cubicBezTo>
                      <a:moveTo>
                        <a:pt x="176" y="0"/>
                      </a:moveTo>
                      <a:cubicBezTo>
                        <a:pt x="165" y="0"/>
                        <a:pt x="154" y="4"/>
                        <a:pt x="146" y="13"/>
                      </a:cubicBezTo>
                      <a:cubicBezTo>
                        <a:pt x="146" y="13"/>
                        <a:pt x="146" y="13"/>
                        <a:pt x="146" y="13"/>
                      </a:cubicBezTo>
                      <a:cubicBezTo>
                        <a:pt x="75" y="84"/>
                        <a:pt x="75" y="84"/>
                        <a:pt x="75" y="84"/>
                      </a:cubicBezTo>
                      <a:cubicBezTo>
                        <a:pt x="75" y="188"/>
                        <a:pt x="75" y="188"/>
                        <a:pt x="75" y="188"/>
                      </a:cubicBezTo>
                      <a:cubicBezTo>
                        <a:pt x="75" y="193"/>
                        <a:pt x="74" y="198"/>
                        <a:pt x="73" y="202"/>
                      </a:cubicBezTo>
                      <a:cubicBezTo>
                        <a:pt x="71" y="208"/>
                        <a:pt x="68" y="213"/>
                        <a:pt x="63" y="218"/>
                      </a:cubicBezTo>
                      <a:cubicBezTo>
                        <a:pt x="99" y="182"/>
                        <a:pt x="99" y="182"/>
                        <a:pt x="99" y="182"/>
                      </a:cubicBezTo>
                      <a:cubicBezTo>
                        <a:pt x="207" y="74"/>
                        <a:pt x="207" y="74"/>
                        <a:pt x="207" y="74"/>
                      </a:cubicBezTo>
                      <a:cubicBezTo>
                        <a:pt x="224" y="57"/>
                        <a:pt x="224" y="30"/>
                        <a:pt x="207" y="13"/>
                      </a:cubicBezTo>
                      <a:cubicBezTo>
                        <a:pt x="206" y="12"/>
                        <a:pt x="204" y="10"/>
                        <a:pt x="203" y="9"/>
                      </a:cubicBezTo>
                      <a:cubicBezTo>
                        <a:pt x="195" y="3"/>
                        <a:pt x="186" y="0"/>
                        <a:pt x="176"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6" name="Freeform 85">
                  <a:extLst>
                    <a:ext uri="{FF2B5EF4-FFF2-40B4-BE49-F238E27FC236}">
                      <a16:creationId xmlns:a16="http://schemas.microsoft.com/office/drawing/2014/main" id="{0133575C-7F55-DE4C-9580-4BB232A7A850}"/>
                    </a:ext>
                  </a:extLst>
                </p:cNvPr>
                <p:cNvSpPr>
                  <a:spLocks/>
                </p:cNvSpPr>
                <p:nvPr/>
              </p:nvSpPr>
              <p:spPr bwMode="auto">
                <a:xfrm>
                  <a:off x="-729113" y="-6644"/>
                  <a:ext cx="49946" cy="128301"/>
                </a:xfrm>
                <a:custGeom>
                  <a:avLst/>
                  <a:gdLst>
                    <a:gd name="T0" fmla="*/ 44 w 46"/>
                    <a:gd name="T1" fmla="*/ 0 h 118"/>
                    <a:gd name="T2" fmla="*/ 0 w 46"/>
                    <a:gd name="T3" fmla="*/ 43 h 118"/>
                    <a:gd name="T4" fmla="*/ 31 w 46"/>
                    <a:gd name="T5" fmla="*/ 74 h 118"/>
                    <a:gd name="T6" fmla="*/ 42 w 46"/>
                    <a:gd name="T7" fmla="*/ 118 h 118"/>
                    <a:gd name="T8" fmla="*/ 44 w 46"/>
                    <a:gd name="T9" fmla="*/ 104 h 118"/>
                    <a:gd name="T10" fmla="*/ 44 w 46"/>
                    <a:gd name="T11" fmla="*/ 0 h 118"/>
                  </a:gdLst>
                  <a:ahLst/>
                  <a:cxnLst>
                    <a:cxn ang="0">
                      <a:pos x="T0" y="T1"/>
                    </a:cxn>
                    <a:cxn ang="0">
                      <a:pos x="T2" y="T3"/>
                    </a:cxn>
                    <a:cxn ang="0">
                      <a:pos x="T4" y="T5"/>
                    </a:cxn>
                    <a:cxn ang="0">
                      <a:pos x="T6" y="T7"/>
                    </a:cxn>
                    <a:cxn ang="0">
                      <a:pos x="T8" y="T9"/>
                    </a:cxn>
                    <a:cxn ang="0">
                      <a:pos x="T10" y="T11"/>
                    </a:cxn>
                  </a:cxnLst>
                  <a:rect l="0" t="0" r="r" b="b"/>
                  <a:pathLst>
                    <a:path w="46" h="118">
                      <a:moveTo>
                        <a:pt x="44" y="0"/>
                      </a:moveTo>
                      <a:cubicBezTo>
                        <a:pt x="0" y="43"/>
                        <a:pt x="0" y="43"/>
                        <a:pt x="0" y="43"/>
                      </a:cubicBezTo>
                      <a:cubicBezTo>
                        <a:pt x="31" y="74"/>
                        <a:pt x="31" y="74"/>
                        <a:pt x="31" y="74"/>
                      </a:cubicBezTo>
                      <a:cubicBezTo>
                        <a:pt x="43" y="86"/>
                        <a:pt x="46" y="103"/>
                        <a:pt x="42" y="118"/>
                      </a:cubicBezTo>
                      <a:cubicBezTo>
                        <a:pt x="43" y="114"/>
                        <a:pt x="44" y="109"/>
                        <a:pt x="44" y="104"/>
                      </a:cubicBezTo>
                      <a:cubicBezTo>
                        <a:pt x="44" y="0"/>
                        <a:pt x="44"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7" name="Freeform 86">
                  <a:extLst>
                    <a:ext uri="{FF2B5EF4-FFF2-40B4-BE49-F238E27FC236}">
                      <a16:creationId xmlns:a16="http://schemas.microsoft.com/office/drawing/2014/main" id="{BA764AC4-306B-E943-AD7D-ED3BFBC517E5}"/>
                    </a:ext>
                  </a:extLst>
                </p:cNvPr>
                <p:cNvSpPr>
                  <a:spLocks noEditPoints="1"/>
                </p:cNvSpPr>
                <p:nvPr/>
              </p:nvSpPr>
              <p:spPr bwMode="auto">
                <a:xfrm>
                  <a:off x="-741485" y="150066"/>
                  <a:ext cx="31617" cy="4124"/>
                </a:xfrm>
                <a:custGeom>
                  <a:avLst/>
                  <a:gdLst>
                    <a:gd name="T0" fmla="*/ 0 w 29"/>
                    <a:gd name="T1" fmla="*/ 2 h 4"/>
                    <a:gd name="T2" fmla="*/ 11 w 29"/>
                    <a:gd name="T3" fmla="*/ 4 h 4"/>
                    <a:gd name="T4" fmla="*/ 12 w 29"/>
                    <a:gd name="T5" fmla="*/ 4 h 4"/>
                    <a:gd name="T6" fmla="*/ 12 w 29"/>
                    <a:gd name="T7" fmla="*/ 4 h 4"/>
                    <a:gd name="T8" fmla="*/ 4 w 29"/>
                    <a:gd name="T9" fmla="*/ 3 h 4"/>
                    <a:gd name="T10" fmla="*/ 0 w 29"/>
                    <a:gd name="T11" fmla="*/ 2 h 4"/>
                    <a:gd name="T12" fmla="*/ 29 w 29"/>
                    <a:gd name="T13" fmla="*/ 0 h 4"/>
                    <a:gd name="T14" fmla="*/ 25 w 29"/>
                    <a:gd name="T15" fmla="*/ 2 h 4"/>
                    <a:gd name="T16" fmla="*/ 19 w 29"/>
                    <a:gd name="T17" fmla="*/ 3 h 4"/>
                    <a:gd name="T18" fmla="*/ 29 w 2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
                      <a:moveTo>
                        <a:pt x="0" y="2"/>
                      </a:moveTo>
                      <a:cubicBezTo>
                        <a:pt x="4" y="3"/>
                        <a:pt x="8" y="4"/>
                        <a:pt x="11" y="4"/>
                      </a:cubicBezTo>
                      <a:cubicBezTo>
                        <a:pt x="12" y="4"/>
                        <a:pt x="12" y="4"/>
                        <a:pt x="12" y="4"/>
                      </a:cubicBezTo>
                      <a:cubicBezTo>
                        <a:pt x="12" y="4"/>
                        <a:pt x="12" y="4"/>
                        <a:pt x="12" y="4"/>
                      </a:cubicBezTo>
                      <a:cubicBezTo>
                        <a:pt x="9" y="4"/>
                        <a:pt x="7" y="3"/>
                        <a:pt x="4" y="3"/>
                      </a:cubicBezTo>
                      <a:cubicBezTo>
                        <a:pt x="3" y="3"/>
                        <a:pt x="2" y="2"/>
                        <a:pt x="0" y="2"/>
                      </a:cubicBezTo>
                      <a:moveTo>
                        <a:pt x="29" y="0"/>
                      </a:moveTo>
                      <a:cubicBezTo>
                        <a:pt x="28" y="0"/>
                        <a:pt x="26" y="1"/>
                        <a:pt x="25" y="2"/>
                      </a:cubicBezTo>
                      <a:cubicBezTo>
                        <a:pt x="23" y="2"/>
                        <a:pt x="21" y="2"/>
                        <a:pt x="19" y="3"/>
                      </a:cubicBezTo>
                      <a:cubicBezTo>
                        <a:pt x="23" y="2"/>
                        <a:pt x="26" y="1"/>
                        <a:pt x="29"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8" name="Freeform 87">
                  <a:extLst>
                    <a:ext uri="{FF2B5EF4-FFF2-40B4-BE49-F238E27FC236}">
                      <a16:creationId xmlns:a16="http://schemas.microsoft.com/office/drawing/2014/main" id="{8212B400-B286-674F-A5A4-0F047D0C2B03}"/>
                    </a:ext>
                  </a:extLst>
                </p:cNvPr>
                <p:cNvSpPr>
                  <a:spLocks noEditPoints="1"/>
                </p:cNvSpPr>
                <p:nvPr/>
              </p:nvSpPr>
              <p:spPr bwMode="auto">
                <a:xfrm>
                  <a:off x="-776310" y="106536"/>
                  <a:ext cx="92560" cy="46738"/>
                </a:xfrm>
                <a:custGeom>
                  <a:avLst/>
                  <a:gdLst>
                    <a:gd name="T0" fmla="*/ 85 w 85"/>
                    <a:gd name="T1" fmla="*/ 14 h 43"/>
                    <a:gd name="T2" fmla="*/ 57 w 85"/>
                    <a:gd name="T3" fmla="*/ 42 h 43"/>
                    <a:gd name="T4" fmla="*/ 61 w 85"/>
                    <a:gd name="T5" fmla="*/ 40 h 43"/>
                    <a:gd name="T6" fmla="*/ 74 w 85"/>
                    <a:gd name="T7" fmla="*/ 31 h 43"/>
                    <a:gd name="T8" fmla="*/ 75 w 85"/>
                    <a:gd name="T9" fmla="*/ 30 h 43"/>
                    <a:gd name="T10" fmla="*/ 85 w 85"/>
                    <a:gd name="T11" fmla="*/ 14 h 43"/>
                    <a:gd name="T12" fmla="*/ 0 w 85"/>
                    <a:gd name="T13" fmla="*/ 0 h 43"/>
                    <a:gd name="T14" fmla="*/ 12 w 85"/>
                    <a:gd name="T15" fmla="*/ 30 h 43"/>
                    <a:gd name="T16" fmla="*/ 13 w 85"/>
                    <a:gd name="T17" fmla="*/ 31 h 43"/>
                    <a:gd name="T18" fmla="*/ 32 w 85"/>
                    <a:gd name="T19" fmla="*/ 42 h 43"/>
                    <a:gd name="T20" fmla="*/ 36 w 85"/>
                    <a:gd name="T21" fmla="*/ 43 h 43"/>
                    <a:gd name="T22" fmla="*/ 0 w 8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85" y="14"/>
                      </a:moveTo>
                      <a:cubicBezTo>
                        <a:pt x="80" y="27"/>
                        <a:pt x="70" y="37"/>
                        <a:pt x="57" y="42"/>
                      </a:cubicBezTo>
                      <a:cubicBezTo>
                        <a:pt x="58" y="41"/>
                        <a:pt x="60" y="40"/>
                        <a:pt x="61" y="40"/>
                      </a:cubicBezTo>
                      <a:cubicBezTo>
                        <a:pt x="66" y="38"/>
                        <a:pt x="70" y="35"/>
                        <a:pt x="74" y="31"/>
                      </a:cubicBezTo>
                      <a:cubicBezTo>
                        <a:pt x="75" y="30"/>
                        <a:pt x="75" y="30"/>
                        <a:pt x="75" y="30"/>
                      </a:cubicBezTo>
                      <a:cubicBezTo>
                        <a:pt x="80" y="25"/>
                        <a:pt x="83" y="20"/>
                        <a:pt x="85" y="14"/>
                      </a:cubicBezTo>
                      <a:moveTo>
                        <a:pt x="0" y="0"/>
                      </a:moveTo>
                      <a:cubicBezTo>
                        <a:pt x="0" y="11"/>
                        <a:pt x="4" y="21"/>
                        <a:pt x="12" y="30"/>
                      </a:cubicBezTo>
                      <a:cubicBezTo>
                        <a:pt x="13" y="31"/>
                        <a:pt x="13" y="31"/>
                        <a:pt x="13" y="31"/>
                      </a:cubicBezTo>
                      <a:cubicBezTo>
                        <a:pt x="18" y="36"/>
                        <a:pt x="25" y="40"/>
                        <a:pt x="32" y="42"/>
                      </a:cubicBezTo>
                      <a:cubicBezTo>
                        <a:pt x="34" y="42"/>
                        <a:pt x="35" y="43"/>
                        <a:pt x="36" y="43"/>
                      </a:cubicBezTo>
                      <a:cubicBezTo>
                        <a:pt x="16" y="40"/>
                        <a:pt x="0" y="22"/>
                        <a:pt x="0"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89" name="Freeform 88">
                  <a:extLst>
                    <a:ext uri="{FF2B5EF4-FFF2-40B4-BE49-F238E27FC236}">
                      <a16:creationId xmlns:a16="http://schemas.microsoft.com/office/drawing/2014/main" id="{D78725AF-CB31-734B-8AC4-7D1064501193}"/>
                    </a:ext>
                  </a:extLst>
                </p:cNvPr>
                <p:cNvSpPr>
                  <a:spLocks/>
                </p:cNvSpPr>
                <p:nvPr/>
              </p:nvSpPr>
              <p:spPr bwMode="auto">
                <a:xfrm>
                  <a:off x="-736903" y="151899"/>
                  <a:ext cx="22911" cy="2291"/>
                </a:xfrm>
                <a:custGeom>
                  <a:avLst/>
                  <a:gdLst>
                    <a:gd name="T0" fmla="*/ 21 w 21"/>
                    <a:gd name="T1" fmla="*/ 0 h 2"/>
                    <a:gd name="T2" fmla="*/ 17 w 21"/>
                    <a:gd name="T3" fmla="*/ 1 h 2"/>
                    <a:gd name="T4" fmla="*/ 16 w 21"/>
                    <a:gd name="T5" fmla="*/ 1 h 2"/>
                    <a:gd name="T6" fmla="*/ 13 w 21"/>
                    <a:gd name="T7" fmla="*/ 1 h 2"/>
                    <a:gd name="T8" fmla="*/ 12 w 21"/>
                    <a:gd name="T9" fmla="*/ 1 h 2"/>
                    <a:gd name="T10" fmla="*/ 7 w 21"/>
                    <a:gd name="T11" fmla="*/ 2 h 2"/>
                    <a:gd name="T12" fmla="*/ 3 w 21"/>
                    <a:gd name="T13" fmla="*/ 1 h 2"/>
                    <a:gd name="T14" fmla="*/ 3 w 21"/>
                    <a:gd name="T15" fmla="*/ 1 h 2"/>
                    <a:gd name="T16" fmla="*/ 0 w 21"/>
                    <a:gd name="T17" fmla="*/ 1 h 2"/>
                    <a:gd name="T18" fmla="*/ 8 w 21"/>
                    <a:gd name="T19" fmla="*/ 2 h 2"/>
                    <a:gd name="T20" fmla="*/ 8 w 21"/>
                    <a:gd name="T21" fmla="*/ 2 h 2"/>
                    <a:gd name="T22" fmla="*/ 15 w 21"/>
                    <a:gd name="T23" fmla="*/ 1 h 2"/>
                    <a:gd name="T24" fmla="*/ 21 w 21"/>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
                      <a:moveTo>
                        <a:pt x="21" y="0"/>
                      </a:moveTo>
                      <a:cubicBezTo>
                        <a:pt x="19" y="0"/>
                        <a:pt x="18" y="0"/>
                        <a:pt x="17" y="1"/>
                      </a:cubicBezTo>
                      <a:cubicBezTo>
                        <a:pt x="16" y="1"/>
                        <a:pt x="16" y="1"/>
                        <a:pt x="16" y="1"/>
                      </a:cubicBezTo>
                      <a:cubicBezTo>
                        <a:pt x="15" y="1"/>
                        <a:pt x="14" y="1"/>
                        <a:pt x="13" y="1"/>
                      </a:cubicBezTo>
                      <a:cubicBezTo>
                        <a:pt x="12" y="1"/>
                        <a:pt x="12" y="1"/>
                        <a:pt x="12" y="1"/>
                      </a:cubicBezTo>
                      <a:cubicBezTo>
                        <a:pt x="10" y="1"/>
                        <a:pt x="9" y="2"/>
                        <a:pt x="7" y="2"/>
                      </a:cubicBezTo>
                      <a:cubicBezTo>
                        <a:pt x="6" y="2"/>
                        <a:pt x="5" y="1"/>
                        <a:pt x="3" y="1"/>
                      </a:cubicBezTo>
                      <a:cubicBezTo>
                        <a:pt x="3" y="1"/>
                        <a:pt x="3" y="1"/>
                        <a:pt x="3" y="1"/>
                      </a:cubicBezTo>
                      <a:cubicBezTo>
                        <a:pt x="2" y="1"/>
                        <a:pt x="1" y="1"/>
                        <a:pt x="0" y="1"/>
                      </a:cubicBezTo>
                      <a:cubicBezTo>
                        <a:pt x="3" y="1"/>
                        <a:pt x="5" y="2"/>
                        <a:pt x="8" y="2"/>
                      </a:cubicBezTo>
                      <a:cubicBezTo>
                        <a:pt x="8" y="2"/>
                        <a:pt x="8" y="2"/>
                        <a:pt x="8" y="2"/>
                      </a:cubicBezTo>
                      <a:cubicBezTo>
                        <a:pt x="10" y="2"/>
                        <a:pt x="13" y="1"/>
                        <a:pt x="15" y="1"/>
                      </a:cubicBezTo>
                      <a:cubicBezTo>
                        <a:pt x="17" y="0"/>
                        <a:pt x="19" y="0"/>
                        <a:pt x="21"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90" name="Freeform 89">
                  <a:extLst>
                    <a:ext uri="{FF2B5EF4-FFF2-40B4-BE49-F238E27FC236}">
                      <a16:creationId xmlns:a16="http://schemas.microsoft.com/office/drawing/2014/main" id="{36F9E661-9BF0-AA42-B7A7-D830A2F185F8}"/>
                    </a:ext>
                  </a:extLst>
                </p:cNvPr>
                <p:cNvSpPr>
                  <a:spLocks/>
                </p:cNvSpPr>
                <p:nvPr/>
              </p:nvSpPr>
              <p:spPr bwMode="auto">
                <a:xfrm>
                  <a:off x="-776310" y="40094"/>
                  <a:ext cx="97142" cy="114096"/>
                </a:xfrm>
                <a:custGeom>
                  <a:avLst/>
                  <a:gdLst>
                    <a:gd name="T0" fmla="*/ 43 w 89"/>
                    <a:gd name="T1" fmla="*/ 0 h 105"/>
                    <a:gd name="T2" fmla="*/ 13 w 89"/>
                    <a:gd name="T3" fmla="*/ 31 h 105"/>
                    <a:gd name="T4" fmla="*/ 0 w 89"/>
                    <a:gd name="T5" fmla="*/ 61 h 105"/>
                    <a:gd name="T6" fmla="*/ 36 w 89"/>
                    <a:gd name="T7" fmla="*/ 104 h 105"/>
                    <a:gd name="T8" fmla="*/ 39 w 89"/>
                    <a:gd name="T9" fmla="*/ 104 h 105"/>
                    <a:gd name="T10" fmla="*/ 39 w 89"/>
                    <a:gd name="T11" fmla="*/ 104 h 105"/>
                    <a:gd name="T12" fmla="*/ 43 w 89"/>
                    <a:gd name="T13" fmla="*/ 105 h 105"/>
                    <a:gd name="T14" fmla="*/ 48 w 89"/>
                    <a:gd name="T15" fmla="*/ 104 h 105"/>
                    <a:gd name="T16" fmla="*/ 49 w 89"/>
                    <a:gd name="T17" fmla="*/ 104 h 105"/>
                    <a:gd name="T18" fmla="*/ 52 w 89"/>
                    <a:gd name="T19" fmla="*/ 104 h 105"/>
                    <a:gd name="T20" fmla="*/ 53 w 89"/>
                    <a:gd name="T21" fmla="*/ 104 h 105"/>
                    <a:gd name="T22" fmla="*/ 57 w 89"/>
                    <a:gd name="T23" fmla="*/ 103 h 105"/>
                    <a:gd name="T24" fmla="*/ 85 w 89"/>
                    <a:gd name="T25" fmla="*/ 75 h 105"/>
                    <a:gd name="T26" fmla="*/ 74 w 89"/>
                    <a:gd name="T27" fmla="*/ 31 h 105"/>
                    <a:gd name="T28" fmla="*/ 43 w 89"/>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05">
                      <a:moveTo>
                        <a:pt x="43" y="0"/>
                      </a:moveTo>
                      <a:cubicBezTo>
                        <a:pt x="13" y="31"/>
                        <a:pt x="13" y="31"/>
                        <a:pt x="13" y="31"/>
                      </a:cubicBezTo>
                      <a:cubicBezTo>
                        <a:pt x="4" y="39"/>
                        <a:pt x="0" y="50"/>
                        <a:pt x="0" y="61"/>
                      </a:cubicBezTo>
                      <a:cubicBezTo>
                        <a:pt x="0" y="83"/>
                        <a:pt x="16" y="101"/>
                        <a:pt x="36" y="104"/>
                      </a:cubicBezTo>
                      <a:cubicBezTo>
                        <a:pt x="37" y="104"/>
                        <a:pt x="38" y="104"/>
                        <a:pt x="39" y="104"/>
                      </a:cubicBezTo>
                      <a:cubicBezTo>
                        <a:pt x="39" y="104"/>
                        <a:pt x="39" y="104"/>
                        <a:pt x="39" y="104"/>
                      </a:cubicBezTo>
                      <a:cubicBezTo>
                        <a:pt x="41" y="104"/>
                        <a:pt x="42" y="105"/>
                        <a:pt x="43" y="105"/>
                      </a:cubicBezTo>
                      <a:cubicBezTo>
                        <a:pt x="45" y="105"/>
                        <a:pt x="46" y="104"/>
                        <a:pt x="48" y="104"/>
                      </a:cubicBezTo>
                      <a:cubicBezTo>
                        <a:pt x="49" y="104"/>
                        <a:pt x="49" y="104"/>
                        <a:pt x="49" y="104"/>
                      </a:cubicBezTo>
                      <a:cubicBezTo>
                        <a:pt x="50" y="104"/>
                        <a:pt x="51" y="104"/>
                        <a:pt x="52" y="104"/>
                      </a:cubicBezTo>
                      <a:cubicBezTo>
                        <a:pt x="53" y="104"/>
                        <a:pt x="53" y="104"/>
                        <a:pt x="53" y="104"/>
                      </a:cubicBezTo>
                      <a:cubicBezTo>
                        <a:pt x="54" y="103"/>
                        <a:pt x="55" y="103"/>
                        <a:pt x="57" y="103"/>
                      </a:cubicBezTo>
                      <a:cubicBezTo>
                        <a:pt x="70" y="98"/>
                        <a:pt x="80" y="88"/>
                        <a:pt x="85" y="75"/>
                      </a:cubicBezTo>
                      <a:cubicBezTo>
                        <a:pt x="89" y="60"/>
                        <a:pt x="86" y="43"/>
                        <a:pt x="74" y="31"/>
                      </a:cubicBezTo>
                      <a:cubicBezTo>
                        <a:pt x="43" y="0"/>
                        <a:pt x="43" y="0"/>
                        <a:pt x="43" y="0"/>
                      </a:cubicBezTo>
                    </a:path>
                  </a:pathLst>
                </a:custGeom>
                <a:grpFill/>
                <a:ln w="952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953" name="Group 952">
                <a:extLst>
                  <a:ext uri="{FF2B5EF4-FFF2-40B4-BE49-F238E27FC236}">
                    <a16:creationId xmlns:a16="http://schemas.microsoft.com/office/drawing/2014/main" id="{6848C306-97B9-D848-88E4-316D9A3C6E10}"/>
                  </a:ext>
                </a:extLst>
              </p:cNvPr>
              <p:cNvGrpSpPr/>
              <p:nvPr/>
            </p:nvGrpSpPr>
            <p:grpSpPr>
              <a:xfrm rot="5400000">
                <a:off x="1487694" y="3775885"/>
                <a:ext cx="260048" cy="292198"/>
                <a:chOff x="-938060" y="-316399"/>
                <a:chExt cx="418810" cy="470589"/>
              </a:xfrm>
              <a:grpFill/>
            </p:grpSpPr>
            <p:sp>
              <p:nvSpPr>
                <p:cNvPr id="967" name="Freeform 80">
                  <a:extLst>
                    <a:ext uri="{FF2B5EF4-FFF2-40B4-BE49-F238E27FC236}">
                      <a16:creationId xmlns:a16="http://schemas.microsoft.com/office/drawing/2014/main" id="{43223787-42EA-CD4C-8F7E-7D3725914B1D}"/>
                    </a:ext>
                  </a:extLst>
                </p:cNvPr>
                <p:cNvSpPr>
                  <a:spLocks noEditPoints="1"/>
                </p:cNvSpPr>
                <p:nvPr/>
              </p:nvSpPr>
              <p:spPr bwMode="auto">
                <a:xfrm>
                  <a:off x="-938060" y="-97829"/>
                  <a:ext cx="243772" cy="247896"/>
                </a:xfrm>
                <a:custGeom>
                  <a:avLst/>
                  <a:gdLst>
                    <a:gd name="T0" fmla="*/ 224 w 224"/>
                    <a:gd name="T1" fmla="*/ 218 h 228"/>
                    <a:gd name="T2" fmla="*/ 223 w 224"/>
                    <a:gd name="T3" fmla="*/ 219 h 228"/>
                    <a:gd name="T4" fmla="*/ 210 w 224"/>
                    <a:gd name="T5" fmla="*/ 228 h 228"/>
                    <a:gd name="T6" fmla="*/ 223 w 224"/>
                    <a:gd name="T7" fmla="*/ 219 h 228"/>
                    <a:gd name="T8" fmla="*/ 224 w 224"/>
                    <a:gd name="T9" fmla="*/ 218 h 228"/>
                    <a:gd name="T10" fmla="*/ 224 w 224"/>
                    <a:gd name="T11" fmla="*/ 218 h 228"/>
                    <a:gd name="T12" fmla="*/ 224 w 224"/>
                    <a:gd name="T13" fmla="*/ 218 h 228"/>
                    <a:gd name="T14" fmla="*/ 48 w 224"/>
                    <a:gd name="T15" fmla="*/ 0 h 228"/>
                    <a:gd name="T16" fmla="*/ 17 w 224"/>
                    <a:gd name="T17" fmla="*/ 13 h 228"/>
                    <a:gd name="T18" fmla="*/ 17 w 224"/>
                    <a:gd name="T19" fmla="*/ 13 h 228"/>
                    <a:gd name="T20" fmla="*/ 17 w 224"/>
                    <a:gd name="T21" fmla="*/ 13 h 228"/>
                    <a:gd name="T22" fmla="*/ 13 w 224"/>
                    <a:gd name="T23" fmla="*/ 17 h 228"/>
                    <a:gd name="T24" fmla="*/ 17 w 224"/>
                    <a:gd name="T25" fmla="*/ 74 h 228"/>
                    <a:gd name="T26" fmla="*/ 113 w 224"/>
                    <a:gd name="T27" fmla="*/ 170 h 228"/>
                    <a:gd name="T28" fmla="*/ 161 w 224"/>
                    <a:gd name="T29" fmla="*/ 218 h 228"/>
                    <a:gd name="T30" fmla="*/ 149 w 224"/>
                    <a:gd name="T31" fmla="*/ 188 h 228"/>
                    <a:gd name="T32" fmla="*/ 149 w 224"/>
                    <a:gd name="T33" fmla="*/ 188 h 228"/>
                    <a:gd name="T34" fmla="*/ 149 w 224"/>
                    <a:gd name="T35" fmla="*/ 84 h 228"/>
                    <a:gd name="T36" fmla="*/ 149 w 224"/>
                    <a:gd name="T37" fmla="*/ 84 h 228"/>
                    <a:gd name="T38" fmla="*/ 78 w 224"/>
                    <a:gd name="T39" fmla="*/ 13 h 228"/>
                    <a:gd name="T40" fmla="*/ 78 w 224"/>
                    <a:gd name="T41" fmla="*/ 13 h 228"/>
                    <a:gd name="T42" fmla="*/ 48 w 224"/>
                    <a:gd name="T4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8">
                      <a:moveTo>
                        <a:pt x="224" y="218"/>
                      </a:moveTo>
                      <a:cubicBezTo>
                        <a:pt x="223" y="219"/>
                        <a:pt x="223" y="219"/>
                        <a:pt x="223" y="219"/>
                      </a:cubicBezTo>
                      <a:cubicBezTo>
                        <a:pt x="219" y="223"/>
                        <a:pt x="215" y="226"/>
                        <a:pt x="210" y="228"/>
                      </a:cubicBezTo>
                      <a:cubicBezTo>
                        <a:pt x="215" y="226"/>
                        <a:pt x="219" y="223"/>
                        <a:pt x="223" y="219"/>
                      </a:cubicBezTo>
                      <a:cubicBezTo>
                        <a:pt x="224" y="218"/>
                        <a:pt x="224" y="218"/>
                        <a:pt x="224" y="218"/>
                      </a:cubicBezTo>
                      <a:cubicBezTo>
                        <a:pt x="224" y="218"/>
                        <a:pt x="224" y="218"/>
                        <a:pt x="224" y="218"/>
                      </a:cubicBezTo>
                      <a:cubicBezTo>
                        <a:pt x="224" y="218"/>
                        <a:pt x="224" y="218"/>
                        <a:pt x="224" y="218"/>
                      </a:cubicBezTo>
                      <a:moveTo>
                        <a:pt x="48" y="0"/>
                      </a:moveTo>
                      <a:cubicBezTo>
                        <a:pt x="37" y="0"/>
                        <a:pt x="25" y="4"/>
                        <a:pt x="17" y="13"/>
                      </a:cubicBezTo>
                      <a:cubicBezTo>
                        <a:pt x="17" y="13"/>
                        <a:pt x="17" y="13"/>
                        <a:pt x="17" y="13"/>
                      </a:cubicBezTo>
                      <a:cubicBezTo>
                        <a:pt x="17" y="13"/>
                        <a:pt x="17" y="13"/>
                        <a:pt x="17" y="13"/>
                      </a:cubicBezTo>
                      <a:cubicBezTo>
                        <a:pt x="16" y="14"/>
                        <a:pt x="14" y="16"/>
                        <a:pt x="13" y="17"/>
                      </a:cubicBezTo>
                      <a:cubicBezTo>
                        <a:pt x="0" y="34"/>
                        <a:pt x="2" y="59"/>
                        <a:pt x="17" y="74"/>
                      </a:cubicBezTo>
                      <a:cubicBezTo>
                        <a:pt x="113" y="170"/>
                        <a:pt x="113" y="170"/>
                        <a:pt x="113" y="170"/>
                      </a:cubicBezTo>
                      <a:cubicBezTo>
                        <a:pt x="161" y="218"/>
                        <a:pt x="161" y="218"/>
                        <a:pt x="161" y="218"/>
                      </a:cubicBezTo>
                      <a:cubicBezTo>
                        <a:pt x="153" y="209"/>
                        <a:pt x="149" y="199"/>
                        <a:pt x="149" y="188"/>
                      </a:cubicBezTo>
                      <a:cubicBezTo>
                        <a:pt x="149" y="188"/>
                        <a:pt x="149" y="188"/>
                        <a:pt x="149" y="188"/>
                      </a:cubicBezTo>
                      <a:cubicBezTo>
                        <a:pt x="149" y="84"/>
                        <a:pt x="149" y="84"/>
                        <a:pt x="149" y="84"/>
                      </a:cubicBezTo>
                      <a:cubicBezTo>
                        <a:pt x="149" y="84"/>
                        <a:pt x="149" y="84"/>
                        <a:pt x="149" y="84"/>
                      </a:cubicBezTo>
                      <a:cubicBezTo>
                        <a:pt x="78" y="13"/>
                        <a:pt x="78" y="13"/>
                        <a:pt x="78" y="13"/>
                      </a:cubicBezTo>
                      <a:cubicBezTo>
                        <a:pt x="78" y="13"/>
                        <a:pt x="78" y="13"/>
                        <a:pt x="78" y="13"/>
                      </a:cubicBezTo>
                      <a:cubicBezTo>
                        <a:pt x="70" y="4"/>
                        <a:pt x="59" y="0"/>
                        <a:pt x="48"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8" name="Freeform 78">
                  <a:extLst>
                    <a:ext uri="{FF2B5EF4-FFF2-40B4-BE49-F238E27FC236}">
                      <a16:creationId xmlns:a16="http://schemas.microsoft.com/office/drawing/2014/main" id="{FC4218F1-3192-9F4A-A52E-9F221C3287A1}"/>
                    </a:ext>
                  </a:extLst>
                </p:cNvPr>
                <p:cNvSpPr>
                  <a:spLocks/>
                </p:cNvSpPr>
                <p:nvPr/>
              </p:nvSpPr>
              <p:spPr bwMode="auto">
                <a:xfrm>
                  <a:off x="-776310" y="-316399"/>
                  <a:ext cx="94851" cy="356493"/>
                </a:xfrm>
                <a:custGeom>
                  <a:avLst/>
                  <a:gdLst>
                    <a:gd name="T0" fmla="*/ 44 w 87"/>
                    <a:gd name="T1" fmla="*/ 0 h 328"/>
                    <a:gd name="T2" fmla="*/ 0 w 87"/>
                    <a:gd name="T3" fmla="*/ 43 h 328"/>
                    <a:gd name="T4" fmla="*/ 0 w 87"/>
                    <a:gd name="T5" fmla="*/ 285 h 328"/>
                    <a:gd name="T6" fmla="*/ 43 w 87"/>
                    <a:gd name="T7" fmla="*/ 328 h 328"/>
                    <a:gd name="T8" fmla="*/ 87 w 87"/>
                    <a:gd name="T9" fmla="*/ 285 h 328"/>
                    <a:gd name="T10" fmla="*/ 87 w 87"/>
                    <a:gd name="T11" fmla="*/ 43 h 328"/>
                    <a:gd name="T12" fmla="*/ 44 w 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87" h="328">
                      <a:moveTo>
                        <a:pt x="44" y="0"/>
                      </a:moveTo>
                      <a:cubicBezTo>
                        <a:pt x="20" y="0"/>
                        <a:pt x="0" y="19"/>
                        <a:pt x="0" y="43"/>
                      </a:cubicBezTo>
                      <a:cubicBezTo>
                        <a:pt x="0" y="285"/>
                        <a:pt x="0" y="285"/>
                        <a:pt x="0" y="285"/>
                      </a:cubicBezTo>
                      <a:cubicBezTo>
                        <a:pt x="43" y="328"/>
                        <a:pt x="43" y="328"/>
                        <a:pt x="43" y="328"/>
                      </a:cubicBezTo>
                      <a:cubicBezTo>
                        <a:pt x="87" y="285"/>
                        <a:pt x="87" y="285"/>
                        <a:pt x="87" y="285"/>
                      </a:cubicBezTo>
                      <a:cubicBezTo>
                        <a:pt x="87" y="43"/>
                        <a:pt x="87" y="43"/>
                        <a:pt x="87" y="43"/>
                      </a:cubicBezTo>
                      <a:cubicBezTo>
                        <a:pt x="87" y="19"/>
                        <a:pt x="67"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9" name="Freeform 79">
                  <a:extLst>
                    <a:ext uri="{FF2B5EF4-FFF2-40B4-BE49-F238E27FC236}">
                      <a16:creationId xmlns:a16="http://schemas.microsoft.com/office/drawing/2014/main" id="{570ED7BD-1E8F-EC46-B1BA-D1AB883BF5BF}"/>
                    </a:ext>
                  </a:extLst>
                </p:cNvPr>
                <p:cNvSpPr>
                  <a:spLocks noEditPoints="1"/>
                </p:cNvSpPr>
                <p:nvPr/>
              </p:nvSpPr>
              <p:spPr bwMode="auto">
                <a:xfrm>
                  <a:off x="-938060" y="-84083"/>
                  <a:ext cx="243772" cy="238273"/>
                </a:xfrm>
                <a:custGeom>
                  <a:avLst/>
                  <a:gdLst>
                    <a:gd name="T0" fmla="*/ 224 w 224"/>
                    <a:gd name="T1" fmla="*/ 205 h 219"/>
                    <a:gd name="T2" fmla="*/ 224 w 224"/>
                    <a:gd name="T3" fmla="*/ 205 h 219"/>
                    <a:gd name="T4" fmla="*/ 223 w 224"/>
                    <a:gd name="T5" fmla="*/ 206 h 219"/>
                    <a:gd name="T6" fmla="*/ 210 w 224"/>
                    <a:gd name="T7" fmla="*/ 215 h 219"/>
                    <a:gd name="T8" fmla="*/ 200 w 224"/>
                    <a:gd name="T9" fmla="*/ 218 h 219"/>
                    <a:gd name="T10" fmla="*/ 193 w 224"/>
                    <a:gd name="T11" fmla="*/ 219 h 219"/>
                    <a:gd name="T12" fmla="*/ 192 w 224"/>
                    <a:gd name="T13" fmla="*/ 219 h 219"/>
                    <a:gd name="T14" fmla="*/ 193 w 224"/>
                    <a:gd name="T15" fmla="*/ 219 h 219"/>
                    <a:gd name="T16" fmla="*/ 223 w 224"/>
                    <a:gd name="T17" fmla="*/ 206 h 219"/>
                    <a:gd name="T18" fmla="*/ 223 w 224"/>
                    <a:gd name="T19" fmla="*/ 206 h 219"/>
                    <a:gd name="T20" fmla="*/ 224 w 224"/>
                    <a:gd name="T21" fmla="*/ 205 h 219"/>
                    <a:gd name="T22" fmla="*/ 13 w 224"/>
                    <a:gd name="T23" fmla="*/ 4 h 219"/>
                    <a:gd name="T24" fmla="*/ 17 w 224"/>
                    <a:gd name="T25" fmla="*/ 61 h 219"/>
                    <a:gd name="T26" fmla="*/ 113 w 224"/>
                    <a:gd name="T27" fmla="*/ 157 h 219"/>
                    <a:gd name="T28" fmla="*/ 17 w 224"/>
                    <a:gd name="T29" fmla="*/ 61 h 219"/>
                    <a:gd name="T30" fmla="*/ 13 w 224"/>
                    <a:gd name="T31" fmla="*/ 4 h 219"/>
                    <a:gd name="T32" fmla="*/ 78 w 224"/>
                    <a:gd name="T33" fmla="*/ 0 h 219"/>
                    <a:gd name="T34" fmla="*/ 78 w 224"/>
                    <a:gd name="T35" fmla="*/ 0 h 219"/>
                    <a:gd name="T36" fmla="*/ 149 w 224"/>
                    <a:gd name="T37" fmla="*/ 71 h 219"/>
                    <a:gd name="T38" fmla="*/ 78 w 224"/>
                    <a:gd name="T39" fmla="*/ 0 h 219"/>
                    <a:gd name="T40" fmla="*/ 78 w 224"/>
                    <a:gd name="T4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9">
                      <a:moveTo>
                        <a:pt x="224" y="205"/>
                      </a:moveTo>
                      <a:cubicBezTo>
                        <a:pt x="224" y="205"/>
                        <a:pt x="224" y="205"/>
                        <a:pt x="224" y="205"/>
                      </a:cubicBezTo>
                      <a:cubicBezTo>
                        <a:pt x="223" y="206"/>
                        <a:pt x="223" y="206"/>
                        <a:pt x="223" y="206"/>
                      </a:cubicBezTo>
                      <a:cubicBezTo>
                        <a:pt x="219" y="210"/>
                        <a:pt x="215" y="213"/>
                        <a:pt x="210" y="215"/>
                      </a:cubicBezTo>
                      <a:cubicBezTo>
                        <a:pt x="207" y="216"/>
                        <a:pt x="204" y="217"/>
                        <a:pt x="200" y="218"/>
                      </a:cubicBezTo>
                      <a:cubicBezTo>
                        <a:pt x="198" y="218"/>
                        <a:pt x="195" y="219"/>
                        <a:pt x="193" y="219"/>
                      </a:cubicBezTo>
                      <a:cubicBezTo>
                        <a:pt x="193" y="219"/>
                        <a:pt x="193" y="219"/>
                        <a:pt x="192" y="219"/>
                      </a:cubicBezTo>
                      <a:cubicBezTo>
                        <a:pt x="193" y="219"/>
                        <a:pt x="193" y="219"/>
                        <a:pt x="193" y="219"/>
                      </a:cubicBezTo>
                      <a:cubicBezTo>
                        <a:pt x="204" y="219"/>
                        <a:pt x="215" y="214"/>
                        <a:pt x="223" y="206"/>
                      </a:cubicBezTo>
                      <a:cubicBezTo>
                        <a:pt x="223" y="206"/>
                        <a:pt x="223" y="206"/>
                        <a:pt x="223" y="206"/>
                      </a:cubicBezTo>
                      <a:cubicBezTo>
                        <a:pt x="224" y="205"/>
                        <a:pt x="224" y="205"/>
                        <a:pt x="224" y="205"/>
                      </a:cubicBezTo>
                      <a:moveTo>
                        <a:pt x="13" y="4"/>
                      </a:moveTo>
                      <a:cubicBezTo>
                        <a:pt x="0" y="21"/>
                        <a:pt x="2" y="46"/>
                        <a:pt x="17" y="61"/>
                      </a:cubicBezTo>
                      <a:cubicBezTo>
                        <a:pt x="113" y="157"/>
                        <a:pt x="113" y="157"/>
                        <a:pt x="113" y="157"/>
                      </a:cubicBezTo>
                      <a:cubicBezTo>
                        <a:pt x="17" y="61"/>
                        <a:pt x="17" y="61"/>
                        <a:pt x="17" y="61"/>
                      </a:cubicBezTo>
                      <a:cubicBezTo>
                        <a:pt x="2" y="46"/>
                        <a:pt x="0" y="21"/>
                        <a:pt x="13" y="4"/>
                      </a:cubicBezTo>
                      <a:moveTo>
                        <a:pt x="78" y="0"/>
                      </a:moveTo>
                      <a:cubicBezTo>
                        <a:pt x="78" y="0"/>
                        <a:pt x="78" y="0"/>
                        <a:pt x="78" y="0"/>
                      </a:cubicBezTo>
                      <a:cubicBezTo>
                        <a:pt x="149" y="71"/>
                        <a:pt x="149" y="71"/>
                        <a:pt x="149" y="71"/>
                      </a:cubicBezTo>
                      <a:cubicBezTo>
                        <a:pt x="78" y="0"/>
                        <a:pt x="78" y="0"/>
                        <a:pt x="78" y="0"/>
                      </a:cubicBezTo>
                      <a:cubicBezTo>
                        <a:pt x="78" y="0"/>
                        <a:pt x="78" y="0"/>
                        <a:pt x="78"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0" name="Freeform 81">
                  <a:extLst>
                    <a:ext uri="{FF2B5EF4-FFF2-40B4-BE49-F238E27FC236}">
                      <a16:creationId xmlns:a16="http://schemas.microsoft.com/office/drawing/2014/main" id="{76DFFD70-9FD6-9348-9C44-C7AFE62520AF}"/>
                    </a:ext>
                  </a:extLst>
                </p:cNvPr>
                <p:cNvSpPr>
                  <a:spLocks/>
                </p:cNvSpPr>
                <p:nvPr/>
              </p:nvSpPr>
              <p:spPr bwMode="auto">
                <a:xfrm>
                  <a:off x="-728197" y="153274"/>
                  <a:ext cx="7790" cy="916"/>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5" y="0"/>
                        <a:pt x="2" y="1"/>
                        <a:pt x="0" y="1"/>
                      </a:cubicBezTo>
                      <a:cubicBezTo>
                        <a:pt x="2" y="1"/>
                        <a:pt x="5" y="0"/>
                        <a:pt x="7"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1" name="Freeform 82">
                  <a:extLst>
                    <a:ext uri="{FF2B5EF4-FFF2-40B4-BE49-F238E27FC236}">
                      <a16:creationId xmlns:a16="http://schemas.microsoft.com/office/drawing/2014/main" id="{3025A314-BC2D-564E-A668-8C03F23D9D81}"/>
                    </a:ext>
                  </a:extLst>
                </p:cNvPr>
                <p:cNvSpPr>
                  <a:spLocks/>
                </p:cNvSpPr>
                <p:nvPr/>
              </p:nvSpPr>
              <p:spPr bwMode="auto">
                <a:xfrm>
                  <a:off x="-776310" y="-6644"/>
                  <a:ext cx="47196" cy="113180"/>
                </a:xfrm>
                <a:custGeom>
                  <a:avLst/>
                  <a:gdLst>
                    <a:gd name="T0" fmla="*/ 0 w 43"/>
                    <a:gd name="T1" fmla="*/ 0 h 104"/>
                    <a:gd name="T2" fmla="*/ 0 w 43"/>
                    <a:gd name="T3" fmla="*/ 104 h 104"/>
                    <a:gd name="T4" fmla="*/ 0 w 43"/>
                    <a:gd name="T5" fmla="*/ 104 h 104"/>
                    <a:gd name="T6" fmla="*/ 13 w 43"/>
                    <a:gd name="T7" fmla="*/ 74 h 104"/>
                    <a:gd name="T8" fmla="*/ 43 w 43"/>
                    <a:gd name="T9" fmla="*/ 43 h 104"/>
                    <a:gd name="T10" fmla="*/ 0 w 43"/>
                    <a:gd name="T11" fmla="*/ 0 h 104"/>
                  </a:gdLst>
                  <a:ahLst/>
                  <a:cxnLst>
                    <a:cxn ang="0">
                      <a:pos x="T0" y="T1"/>
                    </a:cxn>
                    <a:cxn ang="0">
                      <a:pos x="T2" y="T3"/>
                    </a:cxn>
                    <a:cxn ang="0">
                      <a:pos x="T4" y="T5"/>
                    </a:cxn>
                    <a:cxn ang="0">
                      <a:pos x="T6" y="T7"/>
                    </a:cxn>
                    <a:cxn ang="0">
                      <a:pos x="T8" y="T9"/>
                    </a:cxn>
                    <a:cxn ang="0">
                      <a:pos x="T10" y="T11"/>
                    </a:cxn>
                  </a:cxnLst>
                  <a:rect l="0" t="0" r="r" b="b"/>
                  <a:pathLst>
                    <a:path w="43" h="104">
                      <a:moveTo>
                        <a:pt x="0" y="0"/>
                      </a:moveTo>
                      <a:cubicBezTo>
                        <a:pt x="0" y="104"/>
                        <a:pt x="0" y="104"/>
                        <a:pt x="0" y="104"/>
                      </a:cubicBezTo>
                      <a:cubicBezTo>
                        <a:pt x="0" y="104"/>
                        <a:pt x="0" y="104"/>
                        <a:pt x="0" y="104"/>
                      </a:cubicBezTo>
                      <a:cubicBezTo>
                        <a:pt x="0" y="93"/>
                        <a:pt x="4" y="82"/>
                        <a:pt x="13" y="74"/>
                      </a:cubicBezTo>
                      <a:cubicBezTo>
                        <a:pt x="43" y="43"/>
                        <a:pt x="43" y="43"/>
                        <a:pt x="43" y="43"/>
                      </a:cubicBezTo>
                      <a:cubicBezTo>
                        <a:pt x="0" y="0"/>
                        <a:pt x="0" y="0"/>
                        <a:pt x="0"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2" name="Freeform 83">
                  <a:extLst>
                    <a:ext uri="{FF2B5EF4-FFF2-40B4-BE49-F238E27FC236}">
                      <a16:creationId xmlns:a16="http://schemas.microsoft.com/office/drawing/2014/main" id="{B9A6662E-AF0E-774F-8925-900EAE2A99DA}"/>
                    </a:ext>
                  </a:extLst>
                </p:cNvPr>
                <p:cNvSpPr>
                  <a:spLocks noEditPoints="1"/>
                </p:cNvSpPr>
                <p:nvPr/>
              </p:nvSpPr>
              <p:spPr bwMode="auto">
                <a:xfrm>
                  <a:off x="-763022" y="-88207"/>
                  <a:ext cx="243772" cy="242397"/>
                </a:xfrm>
                <a:custGeom>
                  <a:avLst/>
                  <a:gdLst>
                    <a:gd name="T0" fmla="*/ 0 w 224"/>
                    <a:gd name="T1" fmla="*/ 209 h 223"/>
                    <a:gd name="T2" fmla="*/ 1 w 224"/>
                    <a:gd name="T3" fmla="*/ 210 h 223"/>
                    <a:gd name="T4" fmla="*/ 31 w 224"/>
                    <a:gd name="T5" fmla="*/ 223 h 223"/>
                    <a:gd name="T6" fmla="*/ 31 w 224"/>
                    <a:gd name="T7" fmla="*/ 223 h 223"/>
                    <a:gd name="T8" fmla="*/ 20 w 224"/>
                    <a:gd name="T9" fmla="*/ 221 h 223"/>
                    <a:gd name="T10" fmla="*/ 1 w 224"/>
                    <a:gd name="T11" fmla="*/ 210 h 223"/>
                    <a:gd name="T12" fmla="*/ 0 w 224"/>
                    <a:gd name="T13" fmla="*/ 209 h 223"/>
                    <a:gd name="T14" fmla="*/ 0 w 224"/>
                    <a:gd name="T15" fmla="*/ 209 h 223"/>
                    <a:gd name="T16" fmla="*/ 146 w 224"/>
                    <a:gd name="T17" fmla="*/ 4 h 223"/>
                    <a:gd name="T18" fmla="*/ 146 w 224"/>
                    <a:gd name="T19" fmla="*/ 4 h 223"/>
                    <a:gd name="T20" fmla="*/ 75 w 224"/>
                    <a:gd name="T21" fmla="*/ 75 h 223"/>
                    <a:gd name="T22" fmla="*/ 75 w 224"/>
                    <a:gd name="T23" fmla="*/ 75 h 223"/>
                    <a:gd name="T24" fmla="*/ 146 w 224"/>
                    <a:gd name="T25" fmla="*/ 4 h 223"/>
                    <a:gd name="T26" fmla="*/ 146 w 224"/>
                    <a:gd name="T27" fmla="*/ 4 h 223"/>
                    <a:gd name="T28" fmla="*/ 203 w 224"/>
                    <a:gd name="T29" fmla="*/ 0 h 223"/>
                    <a:gd name="T30" fmla="*/ 207 w 224"/>
                    <a:gd name="T31" fmla="*/ 4 h 223"/>
                    <a:gd name="T32" fmla="*/ 207 w 224"/>
                    <a:gd name="T33" fmla="*/ 65 h 223"/>
                    <a:gd name="T34" fmla="*/ 99 w 224"/>
                    <a:gd name="T35" fmla="*/ 173 h 223"/>
                    <a:gd name="T36" fmla="*/ 207 w 224"/>
                    <a:gd name="T37" fmla="*/ 65 h 223"/>
                    <a:gd name="T38" fmla="*/ 207 w 224"/>
                    <a:gd name="T39" fmla="*/ 4 h 223"/>
                    <a:gd name="T40" fmla="*/ 207 w 224"/>
                    <a:gd name="T41" fmla="*/ 4 h 223"/>
                    <a:gd name="T42" fmla="*/ 203 w 224"/>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3">
                      <a:moveTo>
                        <a:pt x="0" y="209"/>
                      </a:moveTo>
                      <a:cubicBezTo>
                        <a:pt x="0" y="209"/>
                        <a:pt x="0" y="209"/>
                        <a:pt x="1" y="210"/>
                      </a:cubicBezTo>
                      <a:cubicBezTo>
                        <a:pt x="9" y="218"/>
                        <a:pt x="20" y="223"/>
                        <a:pt x="31" y="223"/>
                      </a:cubicBezTo>
                      <a:cubicBezTo>
                        <a:pt x="31" y="223"/>
                        <a:pt x="31" y="223"/>
                        <a:pt x="31" y="223"/>
                      </a:cubicBezTo>
                      <a:cubicBezTo>
                        <a:pt x="28" y="223"/>
                        <a:pt x="24" y="222"/>
                        <a:pt x="20" y="221"/>
                      </a:cubicBezTo>
                      <a:cubicBezTo>
                        <a:pt x="13" y="219"/>
                        <a:pt x="6" y="215"/>
                        <a:pt x="1" y="210"/>
                      </a:cubicBezTo>
                      <a:cubicBezTo>
                        <a:pt x="0" y="209"/>
                        <a:pt x="0" y="209"/>
                        <a:pt x="0" y="209"/>
                      </a:cubicBezTo>
                      <a:cubicBezTo>
                        <a:pt x="0" y="209"/>
                        <a:pt x="0" y="209"/>
                        <a:pt x="0" y="209"/>
                      </a:cubicBezTo>
                      <a:moveTo>
                        <a:pt x="146" y="4"/>
                      </a:moveTo>
                      <a:cubicBezTo>
                        <a:pt x="146" y="4"/>
                        <a:pt x="146" y="4"/>
                        <a:pt x="146" y="4"/>
                      </a:cubicBezTo>
                      <a:cubicBezTo>
                        <a:pt x="75" y="75"/>
                        <a:pt x="75" y="75"/>
                        <a:pt x="75" y="75"/>
                      </a:cubicBezTo>
                      <a:cubicBezTo>
                        <a:pt x="75" y="75"/>
                        <a:pt x="75" y="75"/>
                        <a:pt x="75" y="75"/>
                      </a:cubicBezTo>
                      <a:cubicBezTo>
                        <a:pt x="146" y="4"/>
                        <a:pt x="146" y="4"/>
                        <a:pt x="146" y="4"/>
                      </a:cubicBezTo>
                      <a:cubicBezTo>
                        <a:pt x="146" y="4"/>
                        <a:pt x="146" y="4"/>
                        <a:pt x="146" y="4"/>
                      </a:cubicBezTo>
                      <a:moveTo>
                        <a:pt x="203" y="0"/>
                      </a:moveTo>
                      <a:cubicBezTo>
                        <a:pt x="204" y="1"/>
                        <a:pt x="206" y="3"/>
                        <a:pt x="207" y="4"/>
                      </a:cubicBezTo>
                      <a:cubicBezTo>
                        <a:pt x="224" y="21"/>
                        <a:pt x="224" y="48"/>
                        <a:pt x="207" y="65"/>
                      </a:cubicBezTo>
                      <a:cubicBezTo>
                        <a:pt x="99" y="173"/>
                        <a:pt x="99" y="173"/>
                        <a:pt x="99" y="173"/>
                      </a:cubicBezTo>
                      <a:cubicBezTo>
                        <a:pt x="207" y="65"/>
                        <a:pt x="207" y="65"/>
                        <a:pt x="207" y="65"/>
                      </a:cubicBezTo>
                      <a:cubicBezTo>
                        <a:pt x="224" y="48"/>
                        <a:pt x="224" y="21"/>
                        <a:pt x="207" y="4"/>
                      </a:cubicBezTo>
                      <a:cubicBezTo>
                        <a:pt x="207" y="4"/>
                        <a:pt x="207" y="4"/>
                        <a:pt x="207" y="4"/>
                      </a:cubicBezTo>
                      <a:cubicBezTo>
                        <a:pt x="206" y="3"/>
                        <a:pt x="204" y="1"/>
                        <a:pt x="203"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3" name="Freeform 84">
                  <a:extLst>
                    <a:ext uri="{FF2B5EF4-FFF2-40B4-BE49-F238E27FC236}">
                      <a16:creationId xmlns:a16="http://schemas.microsoft.com/office/drawing/2014/main" id="{1C8F09DA-901D-E149-AD2D-E27BBB638523}"/>
                    </a:ext>
                  </a:extLst>
                </p:cNvPr>
                <p:cNvSpPr>
                  <a:spLocks noEditPoints="1"/>
                </p:cNvSpPr>
                <p:nvPr/>
              </p:nvSpPr>
              <p:spPr bwMode="auto">
                <a:xfrm>
                  <a:off x="-763022" y="-97829"/>
                  <a:ext cx="243772" cy="249728"/>
                </a:xfrm>
                <a:custGeom>
                  <a:avLst/>
                  <a:gdLst>
                    <a:gd name="T0" fmla="*/ 0 w 224"/>
                    <a:gd name="T1" fmla="*/ 218 h 230"/>
                    <a:gd name="T2" fmla="*/ 0 w 224"/>
                    <a:gd name="T3" fmla="*/ 218 h 230"/>
                    <a:gd name="T4" fmla="*/ 0 w 224"/>
                    <a:gd name="T5" fmla="*/ 218 h 230"/>
                    <a:gd name="T6" fmla="*/ 1 w 224"/>
                    <a:gd name="T7" fmla="*/ 219 h 230"/>
                    <a:gd name="T8" fmla="*/ 20 w 224"/>
                    <a:gd name="T9" fmla="*/ 230 h 230"/>
                    <a:gd name="T10" fmla="*/ 1 w 224"/>
                    <a:gd name="T11" fmla="*/ 219 h 230"/>
                    <a:gd name="T12" fmla="*/ 0 w 224"/>
                    <a:gd name="T13" fmla="*/ 218 h 230"/>
                    <a:gd name="T14" fmla="*/ 176 w 224"/>
                    <a:gd name="T15" fmla="*/ 0 h 230"/>
                    <a:gd name="T16" fmla="*/ 146 w 224"/>
                    <a:gd name="T17" fmla="*/ 13 h 230"/>
                    <a:gd name="T18" fmla="*/ 146 w 224"/>
                    <a:gd name="T19" fmla="*/ 13 h 230"/>
                    <a:gd name="T20" fmla="*/ 75 w 224"/>
                    <a:gd name="T21" fmla="*/ 84 h 230"/>
                    <a:gd name="T22" fmla="*/ 75 w 224"/>
                    <a:gd name="T23" fmla="*/ 188 h 230"/>
                    <a:gd name="T24" fmla="*/ 73 w 224"/>
                    <a:gd name="T25" fmla="*/ 202 h 230"/>
                    <a:gd name="T26" fmla="*/ 63 w 224"/>
                    <a:gd name="T27" fmla="*/ 218 h 230"/>
                    <a:gd name="T28" fmla="*/ 99 w 224"/>
                    <a:gd name="T29" fmla="*/ 182 h 230"/>
                    <a:gd name="T30" fmla="*/ 207 w 224"/>
                    <a:gd name="T31" fmla="*/ 74 h 230"/>
                    <a:gd name="T32" fmla="*/ 207 w 224"/>
                    <a:gd name="T33" fmla="*/ 13 h 230"/>
                    <a:gd name="T34" fmla="*/ 203 w 224"/>
                    <a:gd name="T35" fmla="*/ 9 h 230"/>
                    <a:gd name="T36" fmla="*/ 176 w 224"/>
                    <a:gd name="T3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230">
                      <a:moveTo>
                        <a:pt x="0" y="218"/>
                      </a:moveTo>
                      <a:cubicBezTo>
                        <a:pt x="0" y="218"/>
                        <a:pt x="0" y="218"/>
                        <a:pt x="0" y="218"/>
                      </a:cubicBezTo>
                      <a:cubicBezTo>
                        <a:pt x="0" y="218"/>
                        <a:pt x="0" y="218"/>
                        <a:pt x="0" y="218"/>
                      </a:cubicBezTo>
                      <a:cubicBezTo>
                        <a:pt x="1" y="219"/>
                        <a:pt x="1" y="219"/>
                        <a:pt x="1" y="219"/>
                      </a:cubicBezTo>
                      <a:cubicBezTo>
                        <a:pt x="6" y="224"/>
                        <a:pt x="13" y="228"/>
                        <a:pt x="20" y="230"/>
                      </a:cubicBezTo>
                      <a:cubicBezTo>
                        <a:pt x="13" y="228"/>
                        <a:pt x="6" y="224"/>
                        <a:pt x="1" y="219"/>
                      </a:cubicBezTo>
                      <a:cubicBezTo>
                        <a:pt x="0" y="218"/>
                        <a:pt x="0" y="218"/>
                        <a:pt x="0" y="218"/>
                      </a:cubicBezTo>
                      <a:moveTo>
                        <a:pt x="176" y="0"/>
                      </a:moveTo>
                      <a:cubicBezTo>
                        <a:pt x="165" y="0"/>
                        <a:pt x="154" y="4"/>
                        <a:pt x="146" y="13"/>
                      </a:cubicBezTo>
                      <a:cubicBezTo>
                        <a:pt x="146" y="13"/>
                        <a:pt x="146" y="13"/>
                        <a:pt x="146" y="13"/>
                      </a:cubicBezTo>
                      <a:cubicBezTo>
                        <a:pt x="75" y="84"/>
                        <a:pt x="75" y="84"/>
                        <a:pt x="75" y="84"/>
                      </a:cubicBezTo>
                      <a:cubicBezTo>
                        <a:pt x="75" y="188"/>
                        <a:pt x="75" y="188"/>
                        <a:pt x="75" y="188"/>
                      </a:cubicBezTo>
                      <a:cubicBezTo>
                        <a:pt x="75" y="193"/>
                        <a:pt x="74" y="198"/>
                        <a:pt x="73" y="202"/>
                      </a:cubicBezTo>
                      <a:cubicBezTo>
                        <a:pt x="71" y="208"/>
                        <a:pt x="68" y="213"/>
                        <a:pt x="63" y="218"/>
                      </a:cubicBezTo>
                      <a:cubicBezTo>
                        <a:pt x="99" y="182"/>
                        <a:pt x="99" y="182"/>
                        <a:pt x="99" y="182"/>
                      </a:cubicBezTo>
                      <a:cubicBezTo>
                        <a:pt x="207" y="74"/>
                        <a:pt x="207" y="74"/>
                        <a:pt x="207" y="74"/>
                      </a:cubicBezTo>
                      <a:cubicBezTo>
                        <a:pt x="224" y="57"/>
                        <a:pt x="224" y="30"/>
                        <a:pt x="207" y="13"/>
                      </a:cubicBezTo>
                      <a:cubicBezTo>
                        <a:pt x="206" y="12"/>
                        <a:pt x="204" y="10"/>
                        <a:pt x="203" y="9"/>
                      </a:cubicBezTo>
                      <a:cubicBezTo>
                        <a:pt x="195" y="3"/>
                        <a:pt x="186" y="0"/>
                        <a:pt x="176"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4" name="Freeform 85">
                  <a:extLst>
                    <a:ext uri="{FF2B5EF4-FFF2-40B4-BE49-F238E27FC236}">
                      <a16:creationId xmlns:a16="http://schemas.microsoft.com/office/drawing/2014/main" id="{57D8F113-8CF9-B34C-B71D-06104B63AFDD}"/>
                    </a:ext>
                  </a:extLst>
                </p:cNvPr>
                <p:cNvSpPr>
                  <a:spLocks/>
                </p:cNvSpPr>
                <p:nvPr/>
              </p:nvSpPr>
              <p:spPr bwMode="auto">
                <a:xfrm>
                  <a:off x="-729113" y="-6644"/>
                  <a:ext cx="49946" cy="128301"/>
                </a:xfrm>
                <a:custGeom>
                  <a:avLst/>
                  <a:gdLst>
                    <a:gd name="T0" fmla="*/ 44 w 46"/>
                    <a:gd name="T1" fmla="*/ 0 h 118"/>
                    <a:gd name="T2" fmla="*/ 0 w 46"/>
                    <a:gd name="T3" fmla="*/ 43 h 118"/>
                    <a:gd name="T4" fmla="*/ 31 w 46"/>
                    <a:gd name="T5" fmla="*/ 74 h 118"/>
                    <a:gd name="T6" fmla="*/ 42 w 46"/>
                    <a:gd name="T7" fmla="*/ 118 h 118"/>
                    <a:gd name="T8" fmla="*/ 44 w 46"/>
                    <a:gd name="T9" fmla="*/ 104 h 118"/>
                    <a:gd name="T10" fmla="*/ 44 w 46"/>
                    <a:gd name="T11" fmla="*/ 0 h 118"/>
                  </a:gdLst>
                  <a:ahLst/>
                  <a:cxnLst>
                    <a:cxn ang="0">
                      <a:pos x="T0" y="T1"/>
                    </a:cxn>
                    <a:cxn ang="0">
                      <a:pos x="T2" y="T3"/>
                    </a:cxn>
                    <a:cxn ang="0">
                      <a:pos x="T4" y="T5"/>
                    </a:cxn>
                    <a:cxn ang="0">
                      <a:pos x="T6" y="T7"/>
                    </a:cxn>
                    <a:cxn ang="0">
                      <a:pos x="T8" y="T9"/>
                    </a:cxn>
                    <a:cxn ang="0">
                      <a:pos x="T10" y="T11"/>
                    </a:cxn>
                  </a:cxnLst>
                  <a:rect l="0" t="0" r="r" b="b"/>
                  <a:pathLst>
                    <a:path w="46" h="118">
                      <a:moveTo>
                        <a:pt x="44" y="0"/>
                      </a:moveTo>
                      <a:cubicBezTo>
                        <a:pt x="0" y="43"/>
                        <a:pt x="0" y="43"/>
                        <a:pt x="0" y="43"/>
                      </a:cubicBezTo>
                      <a:cubicBezTo>
                        <a:pt x="31" y="74"/>
                        <a:pt x="31" y="74"/>
                        <a:pt x="31" y="74"/>
                      </a:cubicBezTo>
                      <a:cubicBezTo>
                        <a:pt x="43" y="86"/>
                        <a:pt x="46" y="103"/>
                        <a:pt x="42" y="118"/>
                      </a:cubicBezTo>
                      <a:cubicBezTo>
                        <a:pt x="43" y="114"/>
                        <a:pt x="44" y="109"/>
                        <a:pt x="44" y="104"/>
                      </a:cubicBezTo>
                      <a:cubicBezTo>
                        <a:pt x="44" y="0"/>
                        <a:pt x="44"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5" name="Freeform 86">
                  <a:extLst>
                    <a:ext uri="{FF2B5EF4-FFF2-40B4-BE49-F238E27FC236}">
                      <a16:creationId xmlns:a16="http://schemas.microsoft.com/office/drawing/2014/main" id="{2B68F827-E3C1-E347-AD0E-106AF40B03FC}"/>
                    </a:ext>
                  </a:extLst>
                </p:cNvPr>
                <p:cNvSpPr>
                  <a:spLocks noEditPoints="1"/>
                </p:cNvSpPr>
                <p:nvPr/>
              </p:nvSpPr>
              <p:spPr bwMode="auto">
                <a:xfrm>
                  <a:off x="-741485" y="150066"/>
                  <a:ext cx="31617" cy="4124"/>
                </a:xfrm>
                <a:custGeom>
                  <a:avLst/>
                  <a:gdLst>
                    <a:gd name="T0" fmla="*/ 0 w 29"/>
                    <a:gd name="T1" fmla="*/ 2 h 4"/>
                    <a:gd name="T2" fmla="*/ 11 w 29"/>
                    <a:gd name="T3" fmla="*/ 4 h 4"/>
                    <a:gd name="T4" fmla="*/ 12 w 29"/>
                    <a:gd name="T5" fmla="*/ 4 h 4"/>
                    <a:gd name="T6" fmla="*/ 12 w 29"/>
                    <a:gd name="T7" fmla="*/ 4 h 4"/>
                    <a:gd name="T8" fmla="*/ 4 w 29"/>
                    <a:gd name="T9" fmla="*/ 3 h 4"/>
                    <a:gd name="T10" fmla="*/ 0 w 29"/>
                    <a:gd name="T11" fmla="*/ 2 h 4"/>
                    <a:gd name="T12" fmla="*/ 29 w 29"/>
                    <a:gd name="T13" fmla="*/ 0 h 4"/>
                    <a:gd name="T14" fmla="*/ 25 w 29"/>
                    <a:gd name="T15" fmla="*/ 2 h 4"/>
                    <a:gd name="T16" fmla="*/ 19 w 29"/>
                    <a:gd name="T17" fmla="*/ 3 h 4"/>
                    <a:gd name="T18" fmla="*/ 29 w 2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
                      <a:moveTo>
                        <a:pt x="0" y="2"/>
                      </a:moveTo>
                      <a:cubicBezTo>
                        <a:pt x="4" y="3"/>
                        <a:pt x="8" y="4"/>
                        <a:pt x="11" y="4"/>
                      </a:cubicBezTo>
                      <a:cubicBezTo>
                        <a:pt x="12" y="4"/>
                        <a:pt x="12" y="4"/>
                        <a:pt x="12" y="4"/>
                      </a:cubicBezTo>
                      <a:cubicBezTo>
                        <a:pt x="12" y="4"/>
                        <a:pt x="12" y="4"/>
                        <a:pt x="12" y="4"/>
                      </a:cubicBezTo>
                      <a:cubicBezTo>
                        <a:pt x="9" y="4"/>
                        <a:pt x="7" y="3"/>
                        <a:pt x="4" y="3"/>
                      </a:cubicBezTo>
                      <a:cubicBezTo>
                        <a:pt x="3" y="3"/>
                        <a:pt x="2" y="2"/>
                        <a:pt x="0" y="2"/>
                      </a:cubicBezTo>
                      <a:moveTo>
                        <a:pt x="29" y="0"/>
                      </a:moveTo>
                      <a:cubicBezTo>
                        <a:pt x="28" y="0"/>
                        <a:pt x="26" y="1"/>
                        <a:pt x="25" y="2"/>
                      </a:cubicBezTo>
                      <a:cubicBezTo>
                        <a:pt x="23" y="2"/>
                        <a:pt x="21" y="2"/>
                        <a:pt x="19" y="3"/>
                      </a:cubicBezTo>
                      <a:cubicBezTo>
                        <a:pt x="23" y="2"/>
                        <a:pt x="26" y="1"/>
                        <a:pt x="29"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6" name="Freeform 87">
                  <a:extLst>
                    <a:ext uri="{FF2B5EF4-FFF2-40B4-BE49-F238E27FC236}">
                      <a16:creationId xmlns:a16="http://schemas.microsoft.com/office/drawing/2014/main" id="{CAD70843-B124-0448-9F2B-7D909B2CADA4}"/>
                    </a:ext>
                  </a:extLst>
                </p:cNvPr>
                <p:cNvSpPr>
                  <a:spLocks noEditPoints="1"/>
                </p:cNvSpPr>
                <p:nvPr/>
              </p:nvSpPr>
              <p:spPr bwMode="auto">
                <a:xfrm>
                  <a:off x="-776310" y="106536"/>
                  <a:ext cx="92560" cy="46738"/>
                </a:xfrm>
                <a:custGeom>
                  <a:avLst/>
                  <a:gdLst>
                    <a:gd name="T0" fmla="*/ 85 w 85"/>
                    <a:gd name="T1" fmla="*/ 14 h 43"/>
                    <a:gd name="T2" fmla="*/ 57 w 85"/>
                    <a:gd name="T3" fmla="*/ 42 h 43"/>
                    <a:gd name="T4" fmla="*/ 61 w 85"/>
                    <a:gd name="T5" fmla="*/ 40 h 43"/>
                    <a:gd name="T6" fmla="*/ 74 w 85"/>
                    <a:gd name="T7" fmla="*/ 31 h 43"/>
                    <a:gd name="T8" fmla="*/ 75 w 85"/>
                    <a:gd name="T9" fmla="*/ 30 h 43"/>
                    <a:gd name="T10" fmla="*/ 85 w 85"/>
                    <a:gd name="T11" fmla="*/ 14 h 43"/>
                    <a:gd name="T12" fmla="*/ 0 w 85"/>
                    <a:gd name="T13" fmla="*/ 0 h 43"/>
                    <a:gd name="T14" fmla="*/ 12 w 85"/>
                    <a:gd name="T15" fmla="*/ 30 h 43"/>
                    <a:gd name="T16" fmla="*/ 13 w 85"/>
                    <a:gd name="T17" fmla="*/ 31 h 43"/>
                    <a:gd name="T18" fmla="*/ 32 w 85"/>
                    <a:gd name="T19" fmla="*/ 42 h 43"/>
                    <a:gd name="T20" fmla="*/ 36 w 85"/>
                    <a:gd name="T21" fmla="*/ 43 h 43"/>
                    <a:gd name="T22" fmla="*/ 0 w 8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85" y="14"/>
                      </a:moveTo>
                      <a:cubicBezTo>
                        <a:pt x="80" y="27"/>
                        <a:pt x="70" y="37"/>
                        <a:pt x="57" y="42"/>
                      </a:cubicBezTo>
                      <a:cubicBezTo>
                        <a:pt x="58" y="41"/>
                        <a:pt x="60" y="40"/>
                        <a:pt x="61" y="40"/>
                      </a:cubicBezTo>
                      <a:cubicBezTo>
                        <a:pt x="66" y="38"/>
                        <a:pt x="70" y="35"/>
                        <a:pt x="74" y="31"/>
                      </a:cubicBezTo>
                      <a:cubicBezTo>
                        <a:pt x="75" y="30"/>
                        <a:pt x="75" y="30"/>
                        <a:pt x="75" y="30"/>
                      </a:cubicBezTo>
                      <a:cubicBezTo>
                        <a:pt x="80" y="25"/>
                        <a:pt x="83" y="20"/>
                        <a:pt x="85" y="14"/>
                      </a:cubicBezTo>
                      <a:moveTo>
                        <a:pt x="0" y="0"/>
                      </a:moveTo>
                      <a:cubicBezTo>
                        <a:pt x="0" y="11"/>
                        <a:pt x="4" y="21"/>
                        <a:pt x="12" y="30"/>
                      </a:cubicBezTo>
                      <a:cubicBezTo>
                        <a:pt x="13" y="31"/>
                        <a:pt x="13" y="31"/>
                        <a:pt x="13" y="31"/>
                      </a:cubicBezTo>
                      <a:cubicBezTo>
                        <a:pt x="18" y="36"/>
                        <a:pt x="25" y="40"/>
                        <a:pt x="32" y="42"/>
                      </a:cubicBezTo>
                      <a:cubicBezTo>
                        <a:pt x="34" y="42"/>
                        <a:pt x="35" y="43"/>
                        <a:pt x="36" y="43"/>
                      </a:cubicBezTo>
                      <a:cubicBezTo>
                        <a:pt x="16" y="40"/>
                        <a:pt x="0" y="22"/>
                        <a:pt x="0"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7" name="Freeform 88">
                  <a:extLst>
                    <a:ext uri="{FF2B5EF4-FFF2-40B4-BE49-F238E27FC236}">
                      <a16:creationId xmlns:a16="http://schemas.microsoft.com/office/drawing/2014/main" id="{8304692D-38D7-8744-965E-C1F76F3FAEF1}"/>
                    </a:ext>
                  </a:extLst>
                </p:cNvPr>
                <p:cNvSpPr>
                  <a:spLocks/>
                </p:cNvSpPr>
                <p:nvPr/>
              </p:nvSpPr>
              <p:spPr bwMode="auto">
                <a:xfrm>
                  <a:off x="-736903" y="151899"/>
                  <a:ext cx="22911" cy="2291"/>
                </a:xfrm>
                <a:custGeom>
                  <a:avLst/>
                  <a:gdLst>
                    <a:gd name="T0" fmla="*/ 21 w 21"/>
                    <a:gd name="T1" fmla="*/ 0 h 2"/>
                    <a:gd name="T2" fmla="*/ 17 w 21"/>
                    <a:gd name="T3" fmla="*/ 1 h 2"/>
                    <a:gd name="T4" fmla="*/ 16 w 21"/>
                    <a:gd name="T5" fmla="*/ 1 h 2"/>
                    <a:gd name="T6" fmla="*/ 13 w 21"/>
                    <a:gd name="T7" fmla="*/ 1 h 2"/>
                    <a:gd name="T8" fmla="*/ 12 w 21"/>
                    <a:gd name="T9" fmla="*/ 1 h 2"/>
                    <a:gd name="T10" fmla="*/ 7 w 21"/>
                    <a:gd name="T11" fmla="*/ 2 h 2"/>
                    <a:gd name="T12" fmla="*/ 3 w 21"/>
                    <a:gd name="T13" fmla="*/ 1 h 2"/>
                    <a:gd name="T14" fmla="*/ 3 w 21"/>
                    <a:gd name="T15" fmla="*/ 1 h 2"/>
                    <a:gd name="T16" fmla="*/ 0 w 21"/>
                    <a:gd name="T17" fmla="*/ 1 h 2"/>
                    <a:gd name="T18" fmla="*/ 8 w 21"/>
                    <a:gd name="T19" fmla="*/ 2 h 2"/>
                    <a:gd name="T20" fmla="*/ 8 w 21"/>
                    <a:gd name="T21" fmla="*/ 2 h 2"/>
                    <a:gd name="T22" fmla="*/ 15 w 21"/>
                    <a:gd name="T23" fmla="*/ 1 h 2"/>
                    <a:gd name="T24" fmla="*/ 21 w 21"/>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
                      <a:moveTo>
                        <a:pt x="21" y="0"/>
                      </a:moveTo>
                      <a:cubicBezTo>
                        <a:pt x="19" y="0"/>
                        <a:pt x="18" y="0"/>
                        <a:pt x="17" y="1"/>
                      </a:cubicBezTo>
                      <a:cubicBezTo>
                        <a:pt x="16" y="1"/>
                        <a:pt x="16" y="1"/>
                        <a:pt x="16" y="1"/>
                      </a:cubicBezTo>
                      <a:cubicBezTo>
                        <a:pt x="15" y="1"/>
                        <a:pt x="14" y="1"/>
                        <a:pt x="13" y="1"/>
                      </a:cubicBezTo>
                      <a:cubicBezTo>
                        <a:pt x="12" y="1"/>
                        <a:pt x="12" y="1"/>
                        <a:pt x="12" y="1"/>
                      </a:cubicBezTo>
                      <a:cubicBezTo>
                        <a:pt x="10" y="1"/>
                        <a:pt x="9" y="2"/>
                        <a:pt x="7" y="2"/>
                      </a:cubicBezTo>
                      <a:cubicBezTo>
                        <a:pt x="6" y="2"/>
                        <a:pt x="5" y="1"/>
                        <a:pt x="3" y="1"/>
                      </a:cubicBezTo>
                      <a:cubicBezTo>
                        <a:pt x="3" y="1"/>
                        <a:pt x="3" y="1"/>
                        <a:pt x="3" y="1"/>
                      </a:cubicBezTo>
                      <a:cubicBezTo>
                        <a:pt x="2" y="1"/>
                        <a:pt x="1" y="1"/>
                        <a:pt x="0" y="1"/>
                      </a:cubicBezTo>
                      <a:cubicBezTo>
                        <a:pt x="3" y="1"/>
                        <a:pt x="5" y="2"/>
                        <a:pt x="8" y="2"/>
                      </a:cubicBezTo>
                      <a:cubicBezTo>
                        <a:pt x="8" y="2"/>
                        <a:pt x="8" y="2"/>
                        <a:pt x="8" y="2"/>
                      </a:cubicBezTo>
                      <a:cubicBezTo>
                        <a:pt x="10" y="2"/>
                        <a:pt x="13" y="1"/>
                        <a:pt x="15" y="1"/>
                      </a:cubicBezTo>
                      <a:cubicBezTo>
                        <a:pt x="17" y="0"/>
                        <a:pt x="19" y="0"/>
                        <a:pt x="21"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78" name="Freeform 89">
                  <a:extLst>
                    <a:ext uri="{FF2B5EF4-FFF2-40B4-BE49-F238E27FC236}">
                      <a16:creationId xmlns:a16="http://schemas.microsoft.com/office/drawing/2014/main" id="{6B5DF66C-653B-9B46-921A-B05EB46297D9}"/>
                    </a:ext>
                  </a:extLst>
                </p:cNvPr>
                <p:cNvSpPr>
                  <a:spLocks/>
                </p:cNvSpPr>
                <p:nvPr/>
              </p:nvSpPr>
              <p:spPr bwMode="auto">
                <a:xfrm>
                  <a:off x="-776310" y="40094"/>
                  <a:ext cx="97142" cy="114096"/>
                </a:xfrm>
                <a:custGeom>
                  <a:avLst/>
                  <a:gdLst>
                    <a:gd name="T0" fmla="*/ 43 w 89"/>
                    <a:gd name="T1" fmla="*/ 0 h 105"/>
                    <a:gd name="T2" fmla="*/ 13 w 89"/>
                    <a:gd name="T3" fmla="*/ 31 h 105"/>
                    <a:gd name="T4" fmla="*/ 0 w 89"/>
                    <a:gd name="T5" fmla="*/ 61 h 105"/>
                    <a:gd name="T6" fmla="*/ 36 w 89"/>
                    <a:gd name="T7" fmla="*/ 104 h 105"/>
                    <a:gd name="T8" fmla="*/ 39 w 89"/>
                    <a:gd name="T9" fmla="*/ 104 h 105"/>
                    <a:gd name="T10" fmla="*/ 39 w 89"/>
                    <a:gd name="T11" fmla="*/ 104 h 105"/>
                    <a:gd name="T12" fmla="*/ 43 w 89"/>
                    <a:gd name="T13" fmla="*/ 105 h 105"/>
                    <a:gd name="T14" fmla="*/ 48 w 89"/>
                    <a:gd name="T15" fmla="*/ 104 h 105"/>
                    <a:gd name="T16" fmla="*/ 49 w 89"/>
                    <a:gd name="T17" fmla="*/ 104 h 105"/>
                    <a:gd name="T18" fmla="*/ 52 w 89"/>
                    <a:gd name="T19" fmla="*/ 104 h 105"/>
                    <a:gd name="T20" fmla="*/ 53 w 89"/>
                    <a:gd name="T21" fmla="*/ 104 h 105"/>
                    <a:gd name="T22" fmla="*/ 57 w 89"/>
                    <a:gd name="T23" fmla="*/ 103 h 105"/>
                    <a:gd name="T24" fmla="*/ 85 w 89"/>
                    <a:gd name="T25" fmla="*/ 75 h 105"/>
                    <a:gd name="T26" fmla="*/ 74 w 89"/>
                    <a:gd name="T27" fmla="*/ 31 h 105"/>
                    <a:gd name="T28" fmla="*/ 43 w 89"/>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05">
                      <a:moveTo>
                        <a:pt x="43" y="0"/>
                      </a:moveTo>
                      <a:cubicBezTo>
                        <a:pt x="13" y="31"/>
                        <a:pt x="13" y="31"/>
                        <a:pt x="13" y="31"/>
                      </a:cubicBezTo>
                      <a:cubicBezTo>
                        <a:pt x="4" y="39"/>
                        <a:pt x="0" y="50"/>
                        <a:pt x="0" y="61"/>
                      </a:cubicBezTo>
                      <a:cubicBezTo>
                        <a:pt x="0" y="83"/>
                        <a:pt x="16" y="101"/>
                        <a:pt x="36" y="104"/>
                      </a:cubicBezTo>
                      <a:cubicBezTo>
                        <a:pt x="37" y="104"/>
                        <a:pt x="38" y="104"/>
                        <a:pt x="39" y="104"/>
                      </a:cubicBezTo>
                      <a:cubicBezTo>
                        <a:pt x="39" y="104"/>
                        <a:pt x="39" y="104"/>
                        <a:pt x="39" y="104"/>
                      </a:cubicBezTo>
                      <a:cubicBezTo>
                        <a:pt x="41" y="104"/>
                        <a:pt x="42" y="105"/>
                        <a:pt x="43" y="105"/>
                      </a:cubicBezTo>
                      <a:cubicBezTo>
                        <a:pt x="45" y="105"/>
                        <a:pt x="46" y="104"/>
                        <a:pt x="48" y="104"/>
                      </a:cubicBezTo>
                      <a:cubicBezTo>
                        <a:pt x="49" y="104"/>
                        <a:pt x="49" y="104"/>
                        <a:pt x="49" y="104"/>
                      </a:cubicBezTo>
                      <a:cubicBezTo>
                        <a:pt x="50" y="104"/>
                        <a:pt x="51" y="104"/>
                        <a:pt x="52" y="104"/>
                      </a:cubicBezTo>
                      <a:cubicBezTo>
                        <a:pt x="53" y="104"/>
                        <a:pt x="53" y="104"/>
                        <a:pt x="53" y="104"/>
                      </a:cubicBezTo>
                      <a:cubicBezTo>
                        <a:pt x="54" y="103"/>
                        <a:pt x="55" y="103"/>
                        <a:pt x="57" y="103"/>
                      </a:cubicBezTo>
                      <a:cubicBezTo>
                        <a:pt x="70" y="98"/>
                        <a:pt x="80" y="88"/>
                        <a:pt x="85" y="75"/>
                      </a:cubicBezTo>
                      <a:cubicBezTo>
                        <a:pt x="89" y="60"/>
                        <a:pt x="86" y="43"/>
                        <a:pt x="74" y="31"/>
                      </a:cubicBezTo>
                      <a:cubicBezTo>
                        <a:pt x="43" y="0"/>
                        <a:pt x="43" y="0"/>
                        <a:pt x="43" y="0"/>
                      </a:cubicBezTo>
                    </a:path>
                  </a:pathLst>
                </a:custGeom>
                <a:grpFill/>
                <a:ln w="952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954" name="Group 953">
                <a:extLst>
                  <a:ext uri="{FF2B5EF4-FFF2-40B4-BE49-F238E27FC236}">
                    <a16:creationId xmlns:a16="http://schemas.microsoft.com/office/drawing/2014/main" id="{7FB3AA62-6651-B545-9E61-11F4277410B2}"/>
                  </a:ext>
                </a:extLst>
              </p:cNvPr>
              <p:cNvGrpSpPr/>
              <p:nvPr/>
            </p:nvGrpSpPr>
            <p:grpSpPr>
              <a:xfrm rot="16200000">
                <a:off x="1951780" y="3775885"/>
                <a:ext cx="260048" cy="292198"/>
                <a:chOff x="-938060" y="-316399"/>
                <a:chExt cx="418810" cy="470589"/>
              </a:xfrm>
              <a:grpFill/>
            </p:grpSpPr>
            <p:sp>
              <p:nvSpPr>
                <p:cNvPr id="955" name="Freeform 80">
                  <a:extLst>
                    <a:ext uri="{FF2B5EF4-FFF2-40B4-BE49-F238E27FC236}">
                      <a16:creationId xmlns:a16="http://schemas.microsoft.com/office/drawing/2014/main" id="{0CCBC589-F533-EE44-920C-F2918456850E}"/>
                    </a:ext>
                  </a:extLst>
                </p:cNvPr>
                <p:cNvSpPr>
                  <a:spLocks noEditPoints="1"/>
                </p:cNvSpPr>
                <p:nvPr/>
              </p:nvSpPr>
              <p:spPr bwMode="auto">
                <a:xfrm>
                  <a:off x="-938060" y="-97829"/>
                  <a:ext cx="243772" cy="247896"/>
                </a:xfrm>
                <a:custGeom>
                  <a:avLst/>
                  <a:gdLst>
                    <a:gd name="T0" fmla="*/ 224 w 224"/>
                    <a:gd name="T1" fmla="*/ 218 h 228"/>
                    <a:gd name="T2" fmla="*/ 223 w 224"/>
                    <a:gd name="T3" fmla="*/ 219 h 228"/>
                    <a:gd name="T4" fmla="*/ 210 w 224"/>
                    <a:gd name="T5" fmla="*/ 228 h 228"/>
                    <a:gd name="T6" fmla="*/ 223 w 224"/>
                    <a:gd name="T7" fmla="*/ 219 h 228"/>
                    <a:gd name="T8" fmla="*/ 224 w 224"/>
                    <a:gd name="T9" fmla="*/ 218 h 228"/>
                    <a:gd name="T10" fmla="*/ 224 w 224"/>
                    <a:gd name="T11" fmla="*/ 218 h 228"/>
                    <a:gd name="T12" fmla="*/ 224 w 224"/>
                    <a:gd name="T13" fmla="*/ 218 h 228"/>
                    <a:gd name="T14" fmla="*/ 48 w 224"/>
                    <a:gd name="T15" fmla="*/ 0 h 228"/>
                    <a:gd name="T16" fmla="*/ 17 w 224"/>
                    <a:gd name="T17" fmla="*/ 13 h 228"/>
                    <a:gd name="T18" fmla="*/ 17 w 224"/>
                    <a:gd name="T19" fmla="*/ 13 h 228"/>
                    <a:gd name="T20" fmla="*/ 17 w 224"/>
                    <a:gd name="T21" fmla="*/ 13 h 228"/>
                    <a:gd name="T22" fmla="*/ 13 w 224"/>
                    <a:gd name="T23" fmla="*/ 17 h 228"/>
                    <a:gd name="T24" fmla="*/ 17 w 224"/>
                    <a:gd name="T25" fmla="*/ 74 h 228"/>
                    <a:gd name="T26" fmla="*/ 113 w 224"/>
                    <a:gd name="T27" fmla="*/ 170 h 228"/>
                    <a:gd name="T28" fmla="*/ 161 w 224"/>
                    <a:gd name="T29" fmla="*/ 218 h 228"/>
                    <a:gd name="T30" fmla="*/ 149 w 224"/>
                    <a:gd name="T31" fmla="*/ 188 h 228"/>
                    <a:gd name="T32" fmla="*/ 149 w 224"/>
                    <a:gd name="T33" fmla="*/ 188 h 228"/>
                    <a:gd name="T34" fmla="*/ 149 w 224"/>
                    <a:gd name="T35" fmla="*/ 84 h 228"/>
                    <a:gd name="T36" fmla="*/ 149 w 224"/>
                    <a:gd name="T37" fmla="*/ 84 h 228"/>
                    <a:gd name="T38" fmla="*/ 78 w 224"/>
                    <a:gd name="T39" fmla="*/ 13 h 228"/>
                    <a:gd name="T40" fmla="*/ 78 w 224"/>
                    <a:gd name="T41" fmla="*/ 13 h 228"/>
                    <a:gd name="T42" fmla="*/ 48 w 224"/>
                    <a:gd name="T4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8">
                      <a:moveTo>
                        <a:pt x="224" y="218"/>
                      </a:moveTo>
                      <a:cubicBezTo>
                        <a:pt x="223" y="219"/>
                        <a:pt x="223" y="219"/>
                        <a:pt x="223" y="219"/>
                      </a:cubicBezTo>
                      <a:cubicBezTo>
                        <a:pt x="219" y="223"/>
                        <a:pt x="215" y="226"/>
                        <a:pt x="210" y="228"/>
                      </a:cubicBezTo>
                      <a:cubicBezTo>
                        <a:pt x="215" y="226"/>
                        <a:pt x="219" y="223"/>
                        <a:pt x="223" y="219"/>
                      </a:cubicBezTo>
                      <a:cubicBezTo>
                        <a:pt x="224" y="218"/>
                        <a:pt x="224" y="218"/>
                        <a:pt x="224" y="218"/>
                      </a:cubicBezTo>
                      <a:cubicBezTo>
                        <a:pt x="224" y="218"/>
                        <a:pt x="224" y="218"/>
                        <a:pt x="224" y="218"/>
                      </a:cubicBezTo>
                      <a:cubicBezTo>
                        <a:pt x="224" y="218"/>
                        <a:pt x="224" y="218"/>
                        <a:pt x="224" y="218"/>
                      </a:cubicBezTo>
                      <a:moveTo>
                        <a:pt x="48" y="0"/>
                      </a:moveTo>
                      <a:cubicBezTo>
                        <a:pt x="37" y="0"/>
                        <a:pt x="25" y="4"/>
                        <a:pt x="17" y="13"/>
                      </a:cubicBezTo>
                      <a:cubicBezTo>
                        <a:pt x="17" y="13"/>
                        <a:pt x="17" y="13"/>
                        <a:pt x="17" y="13"/>
                      </a:cubicBezTo>
                      <a:cubicBezTo>
                        <a:pt x="17" y="13"/>
                        <a:pt x="17" y="13"/>
                        <a:pt x="17" y="13"/>
                      </a:cubicBezTo>
                      <a:cubicBezTo>
                        <a:pt x="16" y="14"/>
                        <a:pt x="14" y="16"/>
                        <a:pt x="13" y="17"/>
                      </a:cubicBezTo>
                      <a:cubicBezTo>
                        <a:pt x="0" y="34"/>
                        <a:pt x="2" y="59"/>
                        <a:pt x="17" y="74"/>
                      </a:cubicBezTo>
                      <a:cubicBezTo>
                        <a:pt x="113" y="170"/>
                        <a:pt x="113" y="170"/>
                        <a:pt x="113" y="170"/>
                      </a:cubicBezTo>
                      <a:cubicBezTo>
                        <a:pt x="161" y="218"/>
                        <a:pt x="161" y="218"/>
                        <a:pt x="161" y="218"/>
                      </a:cubicBezTo>
                      <a:cubicBezTo>
                        <a:pt x="153" y="209"/>
                        <a:pt x="149" y="199"/>
                        <a:pt x="149" y="188"/>
                      </a:cubicBezTo>
                      <a:cubicBezTo>
                        <a:pt x="149" y="188"/>
                        <a:pt x="149" y="188"/>
                        <a:pt x="149" y="188"/>
                      </a:cubicBezTo>
                      <a:cubicBezTo>
                        <a:pt x="149" y="84"/>
                        <a:pt x="149" y="84"/>
                        <a:pt x="149" y="84"/>
                      </a:cubicBezTo>
                      <a:cubicBezTo>
                        <a:pt x="149" y="84"/>
                        <a:pt x="149" y="84"/>
                        <a:pt x="149" y="84"/>
                      </a:cubicBezTo>
                      <a:cubicBezTo>
                        <a:pt x="78" y="13"/>
                        <a:pt x="78" y="13"/>
                        <a:pt x="78" y="13"/>
                      </a:cubicBezTo>
                      <a:cubicBezTo>
                        <a:pt x="78" y="13"/>
                        <a:pt x="78" y="13"/>
                        <a:pt x="78" y="13"/>
                      </a:cubicBezTo>
                      <a:cubicBezTo>
                        <a:pt x="70" y="4"/>
                        <a:pt x="59" y="0"/>
                        <a:pt x="48"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56" name="Freeform 78">
                  <a:extLst>
                    <a:ext uri="{FF2B5EF4-FFF2-40B4-BE49-F238E27FC236}">
                      <a16:creationId xmlns:a16="http://schemas.microsoft.com/office/drawing/2014/main" id="{D6011211-50C6-D748-AA67-6842C6300DE1}"/>
                    </a:ext>
                  </a:extLst>
                </p:cNvPr>
                <p:cNvSpPr>
                  <a:spLocks/>
                </p:cNvSpPr>
                <p:nvPr/>
              </p:nvSpPr>
              <p:spPr bwMode="auto">
                <a:xfrm>
                  <a:off x="-776310" y="-316399"/>
                  <a:ext cx="94851" cy="356493"/>
                </a:xfrm>
                <a:custGeom>
                  <a:avLst/>
                  <a:gdLst>
                    <a:gd name="T0" fmla="*/ 44 w 87"/>
                    <a:gd name="T1" fmla="*/ 0 h 328"/>
                    <a:gd name="T2" fmla="*/ 0 w 87"/>
                    <a:gd name="T3" fmla="*/ 43 h 328"/>
                    <a:gd name="T4" fmla="*/ 0 w 87"/>
                    <a:gd name="T5" fmla="*/ 285 h 328"/>
                    <a:gd name="T6" fmla="*/ 43 w 87"/>
                    <a:gd name="T7" fmla="*/ 328 h 328"/>
                    <a:gd name="T8" fmla="*/ 87 w 87"/>
                    <a:gd name="T9" fmla="*/ 285 h 328"/>
                    <a:gd name="T10" fmla="*/ 87 w 87"/>
                    <a:gd name="T11" fmla="*/ 43 h 328"/>
                    <a:gd name="T12" fmla="*/ 44 w 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87" h="328">
                      <a:moveTo>
                        <a:pt x="44" y="0"/>
                      </a:moveTo>
                      <a:cubicBezTo>
                        <a:pt x="20" y="0"/>
                        <a:pt x="0" y="19"/>
                        <a:pt x="0" y="43"/>
                      </a:cubicBezTo>
                      <a:cubicBezTo>
                        <a:pt x="0" y="285"/>
                        <a:pt x="0" y="285"/>
                        <a:pt x="0" y="285"/>
                      </a:cubicBezTo>
                      <a:cubicBezTo>
                        <a:pt x="43" y="328"/>
                        <a:pt x="43" y="328"/>
                        <a:pt x="43" y="328"/>
                      </a:cubicBezTo>
                      <a:cubicBezTo>
                        <a:pt x="87" y="285"/>
                        <a:pt x="87" y="285"/>
                        <a:pt x="87" y="285"/>
                      </a:cubicBezTo>
                      <a:cubicBezTo>
                        <a:pt x="87" y="43"/>
                        <a:pt x="87" y="43"/>
                        <a:pt x="87" y="43"/>
                      </a:cubicBezTo>
                      <a:cubicBezTo>
                        <a:pt x="87" y="19"/>
                        <a:pt x="67"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57" name="Freeform 79">
                  <a:extLst>
                    <a:ext uri="{FF2B5EF4-FFF2-40B4-BE49-F238E27FC236}">
                      <a16:creationId xmlns:a16="http://schemas.microsoft.com/office/drawing/2014/main" id="{67FCA8C6-1F73-BB46-846A-8544F0EE7328}"/>
                    </a:ext>
                  </a:extLst>
                </p:cNvPr>
                <p:cNvSpPr>
                  <a:spLocks noEditPoints="1"/>
                </p:cNvSpPr>
                <p:nvPr/>
              </p:nvSpPr>
              <p:spPr bwMode="auto">
                <a:xfrm>
                  <a:off x="-938060" y="-84083"/>
                  <a:ext cx="243772" cy="238273"/>
                </a:xfrm>
                <a:custGeom>
                  <a:avLst/>
                  <a:gdLst>
                    <a:gd name="T0" fmla="*/ 224 w 224"/>
                    <a:gd name="T1" fmla="*/ 205 h 219"/>
                    <a:gd name="T2" fmla="*/ 224 w 224"/>
                    <a:gd name="T3" fmla="*/ 205 h 219"/>
                    <a:gd name="T4" fmla="*/ 223 w 224"/>
                    <a:gd name="T5" fmla="*/ 206 h 219"/>
                    <a:gd name="T6" fmla="*/ 210 w 224"/>
                    <a:gd name="T7" fmla="*/ 215 h 219"/>
                    <a:gd name="T8" fmla="*/ 200 w 224"/>
                    <a:gd name="T9" fmla="*/ 218 h 219"/>
                    <a:gd name="T10" fmla="*/ 193 w 224"/>
                    <a:gd name="T11" fmla="*/ 219 h 219"/>
                    <a:gd name="T12" fmla="*/ 192 w 224"/>
                    <a:gd name="T13" fmla="*/ 219 h 219"/>
                    <a:gd name="T14" fmla="*/ 193 w 224"/>
                    <a:gd name="T15" fmla="*/ 219 h 219"/>
                    <a:gd name="T16" fmla="*/ 223 w 224"/>
                    <a:gd name="T17" fmla="*/ 206 h 219"/>
                    <a:gd name="T18" fmla="*/ 223 w 224"/>
                    <a:gd name="T19" fmla="*/ 206 h 219"/>
                    <a:gd name="T20" fmla="*/ 224 w 224"/>
                    <a:gd name="T21" fmla="*/ 205 h 219"/>
                    <a:gd name="T22" fmla="*/ 13 w 224"/>
                    <a:gd name="T23" fmla="*/ 4 h 219"/>
                    <a:gd name="T24" fmla="*/ 17 w 224"/>
                    <a:gd name="T25" fmla="*/ 61 h 219"/>
                    <a:gd name="T26" fmla="*/ 113 w 224"/>
                    <a:gd name="T27" fmla="*/ 157 h 219"/>
                    <a:gd name="T28" fmla="*/ 17 w 224"/>
                    <a:gd name="T29" fmla="*/ 61 h 219"/>
                    <a:gd name="T30" fmla="*/ 13 w 224"/>
                    <a:gd name="T31" fmla="*/ 4 h 219"/>
                    <a:gd name="T32" fmla="*/ 78 w 224"/>
                    <a:gd name="T33" fmla="*/ 0 h 219"/>
                    <a:gd name="T34" fmla="*/ 78 w 224"/>
                    <a:gd name="T35" fmla="*/ 0 h 219"/>
                    <a:gd name="T36" fmla="*/ 149 w 224"/>
                    <a:gd name="T37" fmla="*/ 71 h 219"/>
                    <a:gd name="T38" fmla="*/ 78 w 224"/>
                    <a:gd name="T39" fmla="*/ 0 h 219"/>
                    <a:gd name="T40" fmla="*/ 78 w 224"/>
                    <a:gd name="T4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9">
                      <a:moveTo>
                        <a:pt x="224" y="205"/>
                      </a:moveTo>
                      <a:cubicBezTo>
                        <a:pt x="224" y="205"/>
                        <a:pt x="224" y="205"/>
                        <a:pt x="224" y="205"/>
                      </a:cubicBezTo>
                      <a:cubicBezTo>
                        <a:pt x="223" y="206"/>
                        <a:pt x="223" y="206"/>
                        <a:pt x="223" y="206"/>
                      </a:cubicBezTo>
                      <a:cubicBezTo>
                        <a:pt x="219" y="210"/>
                        <a:pt x="215" y="213"/>
                        <a:pt x="210" y="215"/>
                      </a:cubicBezTo>
                      <a:cubicBezTo>
                        <a:pt x="207" y="216"/>
                        <a:pt x="204" y="217"/>
                        <a:pt x="200" y="218"/>
                      </a:cubicBezTo>
                      <a:cubicBezTo>
                        <a:pt x="198" y="218"/>
                        <a:pt x="195" y="219"/>
                        <a:pt x="193" y="219"/>
                      </a:cubicBezTo>
                      <a:cubicBezTo>
                        <a:pt x="193" y="219"/>
                        <a:pt x="193" y="219"/>
                        <a:pt x="192" y="219"/>
                      </a:cubicBezTo>
                      <a:cubicBezTo>
                        <a:pt x="193" y="219"/>
                        <a:pt x="193" y="219"/>
                        <a:pt x="193" y="219"/>
                      </a:cubicBezTo>
                      <a:cubicBezTo>
                        <a:pt x="204" y="219"/>
                        <a:pt x="215" y="214"/>
                        <a:pt x="223" y="206"/>
                      </a:cubicBezTo>
                      <a:cubicBezTo>
                        <a:pt x="223" y="206"/>
                        <a:pt x="223" y="206"/>
                        <a:pt x="223" y="206"/>
                      </a:cubicBezTo>
                      <a:cubicBezTo>
                        <a:pt x="224" y="205"/>
                        <a:pt x="224" y="205"/>
                        <a:pt x="224" y="205"/>
                      </a:cubicBezTo>
                      <a:moveTo>
                        <a:pt x="13" y="4"/>
                      </a:moveTo>
                      <a:cubicBezTo>
                        <a:pt x="0" y="21"/>
                        <a:pt x="2" y="46"/>
                        <a:pt x="17" y="61"/>
                      </a:cubicBezTo>
                      <a:cubicBezTo>
                        <a:pt x="113" y="157"/>
                        <a:pt x="113" y="157"/>
                        <a:pt x="113" y="157"/>
                      </a:cubicBezTo>
                      <a:cubicBezTo>
                        <a:pt x="17" y="61"/>
                        <a:pt x="17" y="61"/>
                        <a:pt x="17" y="61"/>
                      </a:cubicBezTo>
                      <a:cubicBezTo>
                        <a:pt x="2" y="46"/>
                        <a:pt x="0" y="21"/>
                        <a:pt x="13" y="4"/>
                      </a:cubicBezTo>
                      <a:moveTo>
                        <a:pt x="78" y="0"/>
                      </a:moveTo>
                      <a:cubicBezTo>
                        <a:pt x="78" y="0"/>
                        <a:pt x="78" y="0"/>
                        <a:pt x="78" y="0"/>
                      </a:cubicBezTo>
                      <a:cubicBezTo>
                        <a:pt x="149" y="71"/>
                        <a:pt x="149" y="71"/>
                        <a:pt x="149" y="71"/>
                      </a:cubicBezTo>
                      <a:cubicBezTo>
                        <a:pt x="78" y="0"/>
                        <a:pt x="78" y="0"/>
                        <a:pt x="78" y="0"/>
                      </a:cubicBezTo>
                      <a:cubicBezTo>
                        <a:pt x="78" y="0"/>
                        <a:pt x="78" y="0"/>
                        <a:pt x="78"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58" name="Freeform 81">
                  <a:extLst>
                    <a:ext uri="{FF2B5EF4-FFF2-40B4-BE49-F238E27FC236}">
                      <a16:creationId xmlns:a16="http://schemas.microsoft.com/office/drawing/2014/main" id="{9B005E87-B5ED-594B-B10F-F547BC55A836}"/>
                    </a:ext>
                  </a:extLst>
                </p:cNvPr>
                <p:cNvSpPr>
                  <a:spLocks/>
                </p:cNvSpPr>
                <p:nvPr/>
              </p:nvSpPr>
              <p:spPr bwMode="auto">
                <a:xfrm>
                  <a:off x="-728197" y="153274"/>
                  <a:ext cx="7790" cy="916"/>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5" y="0"/>
                        <a:pt x="2" y="1"/>
                        <a:pt x="0" y="1"/>
                      </a:cubicBezTo>
                      <a:cubicBezTo>
                        <a:pt x="2" y="1"/>
                        <a:pt x="5" y="0"/>
                        <a:pt x="7"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59" name="Freeform 82">
                  <a:extLst>
                    <a:ext uri="{FF2B5EF4-FFF2-40B4-BE49-F238E27FC236}">
                      <a16:creationId xmlns:a16="http://schemas.microsoft.com/office/drawing/2014/main" id="{9FBA765F-159A-1F41-A424-9D9D460B271F}"/>
                    </a:ext>
                  </a:extLst>
                </p:cNvPr>
                <p:cNvSpPr>
                  <a:spLocks/>
                </p:cNvSpPr>
                <p:nvPr/>
              </p:nvSpPr>
              <p:spPr bwMode="auto">
                <a:xfrm>
                  <a:off x="-776310" y="-6644"/>
                  <a:ext cx="47196" cy="113180"/>
                </a:xfrm>
                <a:custGeom>
                  <a:avLst/>
                  <a:gdLst>
                    <a:gd name="T0" fmla="*/ 0 w 43"/>
                    <a:gd name="T1" fmla="*/ 0 h 104"/>
                    <a:gd name="T2" fmla="*/ 0 w 43"/>
                    <a:gd name="T3" fmla="*/ 104 h 104"/>
                    <a:gd name="T4" fmla="*/ 0 w 43"/>
                    <a:gd name="T5" fmla="*/ 104 h 104"/>
                    <a:gd name="T6" fmla="*/ 13 w 43"/>
                    <a:gd name="T7" fmla="*/ 74 h 104"/>
                    <a:gd name="T8" fmla="*/ 43 w 43"/>
                    <a:gd name="T9" fmla="*/ 43 h 104"/>
                    <a:gd name="T10" fmla="*/ 0 w 43"/>
                    <a:gd name="T11" fmla="*/ 0 h 104"/>
                  </a:gdLst>
                  <a:ahLst/>
                  <a:cxnLst>
                    <a:cxn ang="0">
                      <a:pos x="T0" y="T1"/>
                    </a:cxn>
                    <a:cxn ang="0">
                      <a:pos x="T2" y="T3"/>
                    </a:cxn>
                    <a:cxn ang="0">
                      <a:pos x="T4" y="T5"/>
                    </a:cxn>
                    <a:cxn ang="0">
                      <a:pos x="T6" y="T7"/>
                    </a:cxn>
                    <a:cxn ang="0">
                      <a:pos x="T8" y="T9"/>
                    </a:cxn>
                    <a:cxn ang="0">
                      <a:pos x="T10" y="T11"/>
                    </a:cxn>
                  </a:cxnLst>
                  <a:rect l="0" t="0" r="r" b="b"/>
                  <a:pathLst>
                    <a:path w="43" h="104">
                      <a:moveTo>
                        <a:pt x="0" y="0"/>
                      </a:moveTo>
                      <a:cubicBezTo>
                        <a:pt x="0" y="104"/>
                        <a:pt x="0" y="104"/>
                        <a:pt x="0" y="104"/>
                      </a:cubicBezTo>
                      <a:cubicBezTo>
                        <a:pt x="0" y="104"/>
                        <a:pt x="0" y="104"/>
                        <a:pt x="0" y="104"/>
                      </a:cubicBezTo>
                      <a:cubicBezTo>
                        <a:pt x="0" y="93"/>
                        <a:pt x="4" y="82"/>
                        <a:pt x="13" y="74"/>
                      </a:cubicBezTo>
                      <a:cubicBezTo>
                        <a:pt x="43" y="43"/>
                        <a:pt x="43" y="43"/>
                        <a:pt x="43" y="43"/>
                      </a:cubicBezTo>
                      <a:cubicBezTo>
                        <a:pt x="0" y="0"/>
                        <a:pt x="0" y="0"/>
                        <a:pt x="0"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0" name="Freeform 83">
                  <a:extLst>
                    <a:ext uri="{FF2B5EF4-FFF2-40B4-BE49-F238E27FC236}">
                      <a16:creationId xmlns:a16="http://schemas.microsoft.com/office/drawing/2014/main" id="{E57F376A-4969-3B40-886A-4823A0807227}"/>
                    </a:ext>
                  </a:extLst>
                </p:cNvPr>
                <p:cNvSpPr>
                  <a:spLocks noEditPoints="1"/>
                </p:cNvSpPr>
                <p:nvPr/>
              </p:nvSpPr>
              <p:spPr bwMode="auto">
                <a:xfrm>
                  <a:off x="-763022" y="-88207"/>
                  <a:ext cx="243772" cy="242397"/>
                </a:xfrm>
                <a:custGeom>
                  <a:avLst/>
                  <a:gdLst>
                    <a:gd name="T0" fmla="*/ 0 w 224"/>
                    <a:gd name="T1" fmla="*/ 209 h 223"/>
                    <a:gd name="T2" fmla="*/ 1 w 224"/>
                    <a:gd name="T3" fmla="*/ 210 h 223"/>
                    <a:gd name="T4" fmla="*/ 31 w 224"/>
                    <a:gd name="T5" fmla="*/ 223 h 223"/>
                    <a:gd name="T6" fmla="*/ 31 w 224"/>
                    <a:gd name="T7" fmla="*/ 223 h 223"/>
                    <a:gd name="T8" fmla="*/ 20 w 224"/>
                    <a:gd name="T9" fmla="*/ 221 h 223"/>
                    <a:gd name="T10" fmla="*/ 1 w 224"/>
                    <a:gd name="T11" fmla="*/ 210 h 223"/>
                    <a:gd name="T12" fmla="*/ 0 w 224"/>
                    <a:gd name="T13" fmla="*/ 209 h 223"/>
                    <a:gd name="T14" fmla="*/ 0 w 224"/>
                    <a:gd name="T15" fmla="*/ 209 h 223"/>
                    <a:gd name="T16" fmla="*/ 146 w 224"/>
                    <a:gd name="T17" fmla="*/ 4 h 223"/>
                    <a:gd name="T18" fmla="*/ 146 w 224"/>
                    <a:gd name="T19" fmla="*/ 4 h 223"/>
                    <a:gd name="T20" fmla="*/ 75 w 224"/>
                    <a:gd name="T21" fmla="*/ 75 h 223"/>
                    <a:gd name="T22" fmla="*/ 75 w 224"/>
                    <a:gd name="T23" fmla="*/ 75 h 223"/>
                    <a:gd name="T24" fmla="*/ 146 w 224"/>
                    <a:gd name="T25" fmla="*/ 4 h 223"/>
                    <a:gd name="T26" fmla="*/ 146 w 224"/>
                    <a:gd name="T27" fmla="*/ 4 h 223"/>
                    <a:gd name="T28" fmla="*/ 203 w 224"/>
                    <a:gd name="T29" fmla="*/ 0 h 223"/>
                    <a:gd name="T30" fmla="*/ 207 w 224"/>
                    <a:gd name="T31" fmla="*/ 4 h 223"/>
                    <a:gd name="T32" fmla="*/ 207 w 224"/>
                    <a:gd name="T33" fmla="*/ 65 h 223"/>
                    <a:gd name="T34" fmla="*/ 99 w 224"/>
                    <a:gd name="T35" fmla="*/ 173 h 223"/>
                    <a:gd name="T36" fmla="*/ 207 w 224"/>
                    <a:gd name="T37" fmla="*/ 65 h 223"/>
                    <a:gd name="T38" fmla="*/ 207 w 224"/>
                    <a:gd name="T39" fmla="*/ 4 h 223"/>
                    <a:gd name="T40" fmla="*/ 207 w 224"/>
                    <a:gd name="T41" fmla="*/ 4 h 223"/>
                    <a:gd name="T42" fmla="*/ 203 w 224"/>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23">
                      <a:moveTo>
                        <a:pt x="0" y="209"/>
                      </a:moveTo>
                      <a:cubicBezTo>
                        <a:pt x="0" y="209"/>
                        <a:pt x="0" y="209"/>
                        <a:pt x="1" y="210"/>
                      </a:cubicBezTo>
                      <a:cubicBezTo>
                        <a:pt x="9" y="218"/>
                        <a:pt x="20" y="223"/>
                        <a:pt x="31" y="223"/>
                      </a:cubicBezTo>
                      <a:cubicBezTo>
                        <a:pt x="31" y="223"/>
                        <a:pt x="31" y="223"/>
                        <a:pt x="31" y="223"/>
                      </a:cubicBezTo>
                      <a:cubicBezTo>
                        <a:pt x="28" y="223"/>
                        <a:pt x="24" y="222"/>
                        <a:pt x="20" y="221"/>
                      </a:cubicBezTo>
                      <a:cubicBezTo>
                        <a:pt x="13" y="219"/>
                        <a:pt x="6" y="215"/>
                        <a:pt x="1" y="210"/>
                      </a:cubicBezTo>
                      <a:cubicBezTo>
                        <a:pt x="0" y="209"/>
                        <a:pt x="0" y="209"/>
                        <a:pt x="0" y="209"/>
                      </a:cubicBezTo>
                      <a:cubicBezTo>
                        <a:pt x="0" y="209"/>
                        <a:pt x="0" y="209"/>
                        <a:pt x="0" y="209"/>
                      </a:cubicBezTo>
                      <a:moveTo>
                        <a:pt x="146" y="4"/>
                      </a:moveTo>
                      <a:cubicBezTo>
                        <a:pt x="146" y="4"/>
                        <a:pt x="146" y="4"/>
                        <a:pt x="146" y="4"/>
                      </a:cubicBezTo>
                      <a:cubicBezTo>
                        <a:pt x="75" y="75"/>
                        <a:pt x="75" y="75"/>
                        <a:pt x="75" y="75"/>
                      </a:cubicBezTo>
                      <a:cubicBezTo>
                        <a:pt x="75" y="75"/>
                        <a:pt x="75" y="75"/>
                        <a:pt x="75" y="75"/>
                      </a:cubicBezTo>
                      <a:cubicBezTo>
                        <a:pt x="146" y="4"/>
                        <a:pt x="146" y="4"/>
                        <a:pt x="146" y="4"/>
                      </a:cubicBezTo>
                      <a:cubicBezTo>
                        <a:pt x="146" y="4"/>
                        <a:pt x="146" y="4"/>
                        <a:pt x="146" y="4"/>
                      </a:cubicBezTo>
                      <a:moveTo>
                        <a:pt x="203" y="0"/>
                      </a:moveTo>
                      <a:cubicBezTo>
                        <a:pt x="204" y="1"/>
                        <a:pt x="206" y="3"/>
                        <a:pt x="207" y="4"/>
                      </a:cubicBezTo>
                      <a:cubicBezTo>
                        <a:pt x="224" y="21"/>
                        <a:pt x="224" y="48"/>
                        <a:pt x="207" y="65"/>
                      </a:cubicBezTo>
                      <a:cubicBezTo>
                        <a:pt x="99" y="173"/>
                        <a:pt x="99" y="173"/>
                        <a:pt x="99" y="173"/>
                      </a:cubicBezTo>
                      <a:cubicBezTo>
                        <a:pt x="207" y="65"/>
                        <a:pt x="207" y="65"/>
                        <a:pt x="207" y="65"/>
                      </a:cubicBezTo>
                      <a:cubicBezTo>
                        <a:pt x="224" y="48"/>
                        <a:pt x="224" y="21"/>
                        <a:pt x="207" y="4"/>
                      </a:cubicBezTo>
                      <a:cubicBezTo>
                        <a:pt x="207" y="4"/>
                        <a:pt x="207" y="4"/>
                        <a:pt x="207" y="4"/>
                      </a:cubicBezTo>
                      <a:cubicBezTo>
                        <a:pt x="206" y="3"/>
                        <a:pt x="204" y="1"/>
                        <a:pt x="203"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1" name="Freeform 84">
                  <a:extLst>
                    <a:ext uri="{FF2B5EF4-FFF2-40B4-BE49-F238E27FC236}">
                      <a16:creationId xmlns:a16="http://schemas.microsoft.com/office/drawing/2014/main" id="{BE1A6797-B8A1-0C47-AA56-4CAEAA25DA38}"/>
                    </a:ext>
                  </a:extLst>
                </p:cNvPr>
                <p:cNvSpPr>
                  <a:spLocks noEditPoints="1"/>
                </p:cNvSpPr>
                <p:nvPr/>
              </p:nvSpPr>
              <p:spPr bwMode="auto">
                <a:xfrm>
                  <a:off x="-763022" y="-97829"/>
                  <a:ext cx="243772" cy="249728"/>
                </a:xfrm>
                <a:custGeom>
                  <a:avLst/>
                  <a:gdLst>
                    <a:gd name="T0" fmla="*/ 0 w 224"/>
                    <a:gd name="T1" fmla="*/ 218 h 230"/>
                    <a:gd name="T2" fmla="*/ 0 w 224"/>
                    <a:gd name="T3" fmla="*/ 218 h 230"/>
                    <a:gd name="T4" fmla="*/ 0 w 224"/>
                    <a:gd name="T5" fmla="*/ 218 h 230"/>
                    <a:gd name="T6" fmla="*/ 1 w 224"/>
                    <a:gd name="T7" fmla="*/ 219 h 230"/>
                    <a:gd name="T8" fmla="*/ 20 w 224"/>
                    <a:gd name="T9" fmla="*/ 230 h 230"/>
                    <a:gd name="T10" fmla="*/ 1 w 224"/>
                    <a:gd name="T11" fmla="*/ 219 h 230"/>
                    <a:gd name="T12" fmla="*/ 0 w 224"/>
                    <a:gd name="T13" fmla="*/ 218 h 230"/>
                    <a:gd name="T14" fmla="*/ 176 w 224"/>
                    <a:gd name="T15" fmla="*/ 0 h 230"/>
                    <a:gd name="T16" fmla="*/ 146 w 224"/>
                    <a:gd name="T17" fmla="*/ 13 h 230"/>
                    <a:gd name="T18" fmla="*/ 146 w 224"/>
                    <a:gd name="T19" fmla="*/ 13 h 230"/>
                    <a:gd name="T20" fmla="*/ 75 w 224"/>
                    <a:gd name="T21" fmla="*/ 84 h 230"/>
                    <a:gd name="T22" fmla="*/ 75 w 224"/>
                    <a:gd name="T23" fmla="*/ 188 h 230"/>
                    <a:gd name="T24" fmla="*/ 73 w 224"/>
                    <a:gd name="T25" fmla="*/ 202 h 230"/>
                    <a:gd name="T26" fmla="*/ 63 w 224"/>
                    <a:gd name="T27" fmla="*/ 218 h 230"/>
                    <a:gd name="T28" fmla="*/ 99 w 224"/>
                    <a:gd name="T29" fmla="*/ 182 h 230"/>
                    <a:gd name="T30" fmla="*/ 207 w 224"/>
                    <a:gd name="T31" fmla="*/ 74 h 230"/>
                    <a:gd name="T32" fmla="*/ 207 w 224"/>
                    <a:gd name="T33" fmla="*/ 13 h 230"/>
                    <a:gd name="T34" fmla="*/ 203 w 224"/>
                    <a:gd name="T35" fmla="*/ 9 h 230"/>
                    <a:gd name="T36" fmla="*/ 176 w 224"/>
                    <a:gd name="T3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230">
                      <a:moveTo>
                        <a:pt x="0" y="218"/>
                      </a:moveTo>
                      <a:cubicBezTo>
                        <a:pt x="0" y="218"/>
                        <a:pt x="0" y="218"/>
                        <a:pt x="0" y="218"/>
                      </a:cubicBezTo>
                      <a:cubicBezTo>
                        <a:pt x="0" y="218"/>
                        <a:pt x="0" y="218"/>
                        <a:pt x="0" y="218"/>
                      </a:cubicBezTo>
                      <a:cubicBezTo>
                        <a:pt x="1" y="219"/>
                        <a:pt x="1" y="219"/>
                        <a:pt x="1" y="219"/>
                      </a:cubicBezTo>
                      <a:cubicBezTo>
                        <a:pt x="6" y="224"/>
                        <a:pt x="13" y="228"/>
                        <a:pt x="20" y="230"/>
                      </a:cubicBezTo>
                      <a:cubicBezTo>
                        <a:pt x="13" y="228"/>
                        <a:pt x="6" y="224"/>
                        <a:pt x="1" y="219"/>
                      </a:cubicBezTo>
                      <a:cubicBezTo>
                        <a:pt x="0" y="218"/>
                        <a:pt x="0" y="218"/>
                        <a:pt x="0" y="218"/>
                      </a:cubicBezTo>
                      <a:moveTo>
                        <a:pt x="176" y="0"/>
                      </a:moveTo>
                      <a:cubicBezTo>
                        <a:pt x="165" y="0"/>
                        <a:pt x="154" y="4"/>
                        <a:pt x="146" y="13"/>
                      </a:cubicBezTo>
                      <a:cubicBezTo>
                        <a:pt x="146" y="13"/>
                        <a:pt x="146" y="13"/>
                        <a:pt x="146" y="13"/>
                      </a:cubicBezTo>
                      <a:cubicBezTo>
                        <a:pt x="75" y="84"/>
                        <a:pt x="75" y="84"/>
                        <a:pt x="75" y="84"/>
                      </a:cubicBezTo>
                      <a:cubicBezTo>
                        <a:pt x="75" y="188"/>
                        <a:pt x="75" y="188"/>
                        <a:pt x="75" y="188"/>
                      </a:cubicBezTo>
                      <a:cubicBezTo>
                        <a:pt x="75" y="193"/>
                        <a:pt x="74" y="198"/>
                        <a:pt x="73" y="202"/>
                      </a:cubicBezTo>
                      <a:cubicBezTo>
                        <a:pt x="71" y="208"/>
                        <a:pt x="68" y="213"/>
                        <a:pt x="63" y="218"/>
                      </a:cubicBezTo>
                      <a:cubicBezTo>
                        <a:pt x="99" y="182"/>
                        <a:pt x="99" y="182"/>
                        <a:pt x="99" y="182"/>
                      </a:cubicBezTo>
                      <a:cubicBezTo>
                        <a:pt x="207" y="74"/>
                        <a:pt x="207" y="74"/>
                        <a:pt x="207" y="74"/>
                      </a:cubicBezTo>
                      <a:cubicBezTo>
                        <a:pt x="224" y="57"/>
                        <a:pt x="224" y="30"/>
                        <a:pt x="207" y="13"/>
                      </a:cubicBezTo>
                      <a:cubicBezTo>
                        <a:pt x="206" y="12"/>
                        <a:pt x="204" y="10"/>
                        <a:pt x="203" y="9"/>
                      </a:cubicBezTo>
                      <a:cubicBezTo>
                        <a:pt x="195" y="3"/>
                        <a:pt x="186" y="0"/>
                        <a:pt x="176"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2" name="Freeform 85">
                  <a:extLst>
                    <a:ext uri="{FF2B5EF4-FFF2-40B4-BE49-F238E27FC236}">
                      <a16:creationId xmlns:a16="http://schemas.microsoft.com/office/drawing/2014/main" id="{B678C192-0037-E540-81A2-DA5D601D9647}"/>
                    </a:ext>
                  </a:extLst>
                </p:cNvPr>
                <p:cNvSpPr>
                  <a:spLocks/>
                </p:cNvSpPr>
                <p:nvPr/>
              </p:nvSpPr>
              <p:spPr bwMode="auto">
                <a:xfrm>
                  <a:off x="-729113" y="-6644"/>
                  <a:ext cx="49946" cy="128301"/>
                </a:xfrm>
                <a:custGeom>
                  <a:avLst/>
                  <a:gdLst>
                    <a:gd name="T0" fmla="*/ 44 w 46"/>
                    <a:gd name="T1" fmla="*/ 0 h 118"/>
                    <a:gd name="T2" fmla="*/ 0 w 46"/>
                    <a:gd name="T3" fmla="*/ 43 h 118"/>
                    <a:gd name="T4" fmla="*/ 31 w 46"/>
                    <a:gd name="T5" fmla="*/ 74 h 118"/>
                    <a:gd name="T6" fmla="*/ 42 w 46"/>
                    <a:gd name="T7" fmla="*/ 118 h 118"/>
                    <a:gd name="T8" fmla="*/ 44 w 46"/>
                    <a:gd name="T9" fmla="*/ 104 h 118"/>
                    <a:gd name="T10" fmla="*/ 44 w 46"/>
                    <a:gd name="T11" fmla="*/ 0 h 118"/>
                  </a:gdLst>
                  <a:ahLst/>
                  <a:cxnLst>
                    <a:cxn ang="0">
                      <a:pos x="T0" y="T1"/>
                    </a:cxn>
                    <a:cxn ang="0">
                      <a:pos x="T2" y="T3"/>
                    </a:cxn>
                    <a:cxn ang="0">
                      <a:pos x="T4" y="T5"/>
                    </a:cxn>
                    <a:cxn ang="0">
                      <a:pos x="T6" y="T7"/>
                    </a:cxn>
                    <a:cxn ang="0">
                      <a:pos x="T8" y="T9"/>
                    </a:cxn>
                    <a:cxn ang="0">
                      <a:pos x="T10" y="T11"/>
                    </a:cxn>
                  </a:cxnLst>
                  <a:rect l="0" t="0" r="r" b="b"/>
                  <a:pathLst>
                    <a:path w="46" h="118">
                      <a:moveTo>
                        <a:pt x="44" y="0"/>
                      </a:moveTo>
                      <a:cubicBezTo>
                        <a:pt x="0" y="43"/>
                        <a:pt x="0" y="43"/>
                        <a:pt x="0" y="43"/>
                      </a:cubicBezTo>
                      <a:cubicBezTo>
                        <a:pt x="31" y="74"/>
                        <a:pt x="31" y="74"/>
                        <a:pt x="31" y="74"/>
                      </a:cubicBezTo>
                      <a:cubicBezTo>
                        <a:pt x="43" y="86"/>
                        <a:pt x="46" y="103"/>
                        <a:pt x="42" y="118"/>
                      </a:cubicBezTo>
                      <a:cubicBezTo>
                        <a:pt x="43" y="114"/>
                        <a:pt x="44" y="109"/>
                        <a:pt x="44" y="104"/>
                      </a:cubicBezTo>
                      <a:cubicBezTo>
                        <a:pt x="44" y="0"/>
                        <a:pt x="44" y="0"/>
                        <a:pt x="44" y="0"/>
                      </a:cubicBezTo>
                    </a:path>
                  </a:pathLst>
                </a:custGeom>
                <a:grpFill/>
                <a:ln w="317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3" name="Freeform 86">
                  <a:extLst>
                    <a:ext uri="{FF2B5EF4-FFF2-40B4-BE49-F238E27FC236}">
                      <a16:creationId xmlns:a16="http://schemas.microsoft.com/office/drawing/2014/main" id="{B4CA7F95-D4BB-6647-934C-44921262F93E}"/>
                    </a:ext>
                  </a:extLst>
                </p:cNvPr>
                <p:cNvSpPr>
                  <a:spLocks noEditPoints="1"/>
                </p:cNvSpPr>
                <p:nvPr/>
              </p:nvSpPr>
              <p:spPr bwMode="auto">
                <a:xfrm>
                  <a:off x="-741485" y="150066"/>
                  <a:ext cx="31617" cy="4124"/>
                </a:xfrm>
                <a:custGeom>
                  <a:avLst/>
                  <a:gdLst>
                    <a:gd name="T0" fmla="*/ 0 w 29"/>
                    <a:gd name="T1" fmla="*/ 2 h 4"/>
                    <a:gd name="T2" fmla="*/ 11 w 29"/>
                    <a:gd name="T3" fmla="*/ 4 h 4"/>
                    <a:gd name="T4" fmla="*/ 12 w 29"/>
                    <a:gd name="T5" fmla="*/ 4 h 4"/>
                    <a:gd name="T6" fmla="*/ 12 w 29"/>
                    <a:gd name="T7" fmla="*/ 4 h 4"/>
                    <a:gd name="T8" fmla="*/ 4 w 29"/>
                    <a:gd name="T9" fmla="*/ 3 h 4"/>
                    <a:gd name="T10" fmla="*/ 0 w 29"/>
                    <a:gd name="T11" fmla="*/ 2 h 4"/>
                    <a:gd name="T12" fmla="*/ 29 w 29"/>
                    <a:gd name="T13" fmla="*/ 0 h 4"/>
                    <a:gd name="T14" fmla="*/ 25 w 29"/>
                    <a:gd name="T15" fmla="*/ 2 h 4"/>
                    <a:gd name="T16" fmla="*/ 19 w 29"/>
                    <a:gd name="T17" fmla="*/ 3 h 4"/>
                    <a:gd name="T18" fmla="*/ 29 w 2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
                      <a:moveTo>
                        <a:pt x="0" y="2"/>
                      </a:moveTo>
                      <a:cubicBezTo>
                        <a:pt x="4" y="3"/>
                        <a:pt x="8" y="4"/>
                        <a:pt x="11" y="4"/>
                      </a:cubicBezTo>
                      <a:cubicBezTo>
                        <a:pt x="12" y="4"/>
                        <a:pt x="12" y="4"/>
                        <a:pt x="12" y="4"/>
                      </a:cubicBezTo>
                      <a:cubicBezTo>
                        <a:pt x="12" y="4"/>
                        <a:pt x="12" y="4"/>
                        <a:pt x="12" y="4"/>
                      </a:cubicBezTo>
                      <a:cubicBezTo>
                        <a:pt x="9" y="4"/>
                        <a:pt x="7" y="3"/>
                        <a:pt x="4" y="3"/>
                      </a:cubicBezTo>
                      <a:cubicBezTo>
                        <a:pt x="3" y="3"/>
                        <a:pt x="2" y="2"/>
                        <a:pt x="0" y="2"/>
                      </a:cubicBezTo>
                      <a:moveTo>
                        <a:pt x="29" y="0"/>
                      </a:moveTo>
                      <a:cubicBezTo>
                        <a:pt x="28" y="0"/>
                        <a:pt x="26" y="1"/>
                        <a:pt x="25" y="2"/>
                      </a:cubicBezTo>
                      <a:cubicBezTo>
                        <a:pt x="23" y="2"/>
                        <a:pt x="21" y="2"/>
                        <a:pt x="19" y="3"/>
                      </a:cubicBezTo>
                      <a:cubicBezTo>
                        <a:pt x="23" y="2"/>
                        <a:pt x="26" y="1"/>
                        <a:pt x="29"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4" name="Freeform 87">
                  <a:extLst>
                    <a:ext uri="{FF2B5EF4-FFF2-40B4-BE49-F238E27FC236}">
                      <a16:creationId xmlns:a16="http://schemas.microsoft.com/office/drawing/2014/main" id="{07EEF1FE-F6B8-B74A-A39C-D5CF35ABD2D9}"/>
                    </a:ext>
                  </a:extLst>
                </p:cNvPr>
                <p:cNvSpPr>
                  <a:spLocks noEditPoints="1"/>
                </p:cNvSpPr>
                <p:nvPr/>
              </p:nvSpPr>
              <p:spPr bwMode="auto">
                <a:xfrm>
                  <a:off x="-776310" y="106536"/>
                  <a:ext cx="92560" cy="46738"/>
                </a:xfrm>
                <a:custGeom>
                  <a:avLst/>
                  <a:gdLst>
                    <a:gd name="T0" fmla="*/ 85 w 85"/>
                    <a:gd name="T1" fmla="*/ 14 h 43"/>
                    <a:gd name="T2" fmla="*/ 57 w 85"/>
                    <a:gd name="T3" fmla="*/ 42 h 43"/>
                    <a:gd name="T4" fmla="*/ 61 w 85"/>
                    <a:gd name="T5" fmla="*/ 40 h 43"/>
                    <a:gd name="T6" fmla="*/ 74 w 85"/>
                    <a:gd name="T7" fmla="*/ 31 h 43"/>
                    <a:gd name="T8" fmla="*/ 75 w 85"/>
                    <a:gd name="T9" fmla="*/ 30 h 43"/>
                    <a:gd name="T10" fmla="*/ 85 w 85"/>
                    <a:gd name="T11" fmla="*/ 14 h 43"/>
                    <a:gd name="T12" fmla="*/ 0 w 85"/>
                    <a:gd name="T13" fmla="*/ 0 h 43"/>
                    <a:gd name="T14" fmla="*/ 12 w 85"/>
                    <a:gd name="T15" fmla="*/ 30 h 43"/>
                    <a:gd name="T16" fmla="*/ 13 w 85"/>
                    <a:gd name="T17" fmla="*/ 31 h 43"/>
                    <a:gd name="T18" fmla="*/ 32 w 85"/>
                    <a:gd name="T19" fmla="*/ 42 h 43"/>
                    <a:gd name="T20" fmla="*/ 36 w 85"/>
                    <a:gd name="T21" fmla="*/ 43 h 43"/>
                    <a:gd name="T22" fmla="*/ 0 w 8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85" y="14"/>
                      </a:moveTo>
                      <a:cubicBezTo>
                        <a:pt x="80" y="27"/>
                        <a:pt x="70" y="37"/>
                        <a:pt x="57" y="42"/>
                      </a:cubicBezTo>
                      <a:cubicBezTo>
                        <a:pt x="58" y="41"/>
                        <a:pt x="60" y="40"/>
                        <a:pt x="61" y="40"/>
                      </a:cubicBezTo>
                      <a:cubicBezTo>
                        <a:pt x="66" y="38"/>
                        <a:pt x="70" y="35"/>
                        <a:pt x="74" y="31"/>
                      </a:cubicBezTo>
                      <a:cubicBezTo>
                        <a:pt x="75" y="30"/>
                        <a:pt x="75" y="30"/>
                        <a:pt x="75" y="30"/>
                      </a:cubicBezTo>
                      <a:cubicBezTo>
                        <a:pt x="80" y="25"/>
                        <a:pt x="83" y="20"/>
                        <a:pt x="85" y="14"/>
                      </a:cubicBezTo>
                      <a:moveTo>
                        <a:pt x="0" y="0"/>
                      </a:moveTo>
                      <a:cubicBezTo>
                        <a:pt x="0" y="11"/>
                        <a:pt x="4" y="21"/>
                        <a:pt x="12" y="30"/>
                      </a:cubicBezTo>
                      <a:cubicBezTo>
                        <a:pt x="13" y="31"/>
                        <a:pt x="13" y="31"/>
                        <a:pt x="13" y="31"/>
                      </a:cubicBezTo>
                      <a:cubicBezTo>
                        <a:pt x="18" y="36"/>
                        <a:pt x="25" y="40"/>
                        <a:pt x="32" y="42"/>
                      </a:cubicBezTo>
                      <a:cubicBezTo>
                        <a:pt x="34" y="42"/>
                        <a:pt x="35" y="43"/>
                        <a:pt x="36" y="43"/>
                      </a:cubicBezTo>
                      <a:cubicBezTo>
                        <a:pt x="16" y="40"/>
                        <a:pt x="0" y="22"/>
                        <a:pt x="0"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5" name="Freeform 88">
                  <a:extLst>
                    <a:ext uri="{FF2B5EF4-FFF2-40B4-BE49-F238E27FC236}">
                      <a16:creationId xmlns:a16="http://schemas.microsoft.com/office/drawing/2014/main" id="{4C554EA8-D3A4-2044-92F4-3E6BCF94148C}"/>
                    </a:ext>
                  </a:extLst>
                </p:cNvPr>
                <p:cNvSpPr>
                  <a:spLocks/>
                </p:cNvSpPr>
                <p:nvPr/>
              </p:nvSpPr>
              <p:spPr bwMode="auto">
                <a:xfrm>
                  <a:off x="-736903" y="151899"/>
                  <a:ext cx="22911" cy="2291"/>
                </a:xfrm>
                <a:custGeom>
                  <a:avLst/>
                  <a:gdLst>
                    <a:gd name="T0" fmla="*/ 21 w 21"/>
                    <a:gd name="T1" fmla="*/ 0 h 2"/>
                    <a:gd name="T2" fmla="*/ 17 w 21"/>
                    <a:gd name="T3" fmla="*/ 1 h 2"/>
                    <a:gd name="T4" fmla="*/ 16 w 21"/>
                    <a:gd name="T5" fmla="*/ 1 h 2"/>
                    <a:gd name="T6" fmla="*/ 13 w 21"/>
                    <a:gd name="T7" fmla="*/ 1 h 2"/>
                    <a:gd name="T8" fmla="*/ 12 w 21"/>
                    <a:gd name="T9" fmla="*/ 1 h 2"/>
                    <a:gd name="T10" fmla="*/ 7 w 21"/>
                    <a:gd name="T11" fmla="*/ 2 h 2"/>
                    <a:gd name="T12" fmla="*/ 3 w 21"/>
                    <a:gd name="T13" fmla="*/ 1 h 2"/>
                    <a:gd name="T14" fmla="*/ 3 w 21"/>
                    <a:gd name="T15" fmla="*/ 1 h 2"/>
                    <a:gd name="T16" fmla="*/ 0 w 21"/>
                    <a:gd name="T17" fmla="*/ 1 h 2"/>
                    <a:gd name="T18" fmla="*/ 8 w 21"/>
                    <a:gd name="T19" fmla="*/ 2 h 2"/>
                    <a:gd name="T20" fmla="*/ 8 w 21"/>
                    <a:gd name="T21" fmla="*/ 2 h 2"/>
                    <a:gd name="T22" fmla="*/ 15 w 21"/>
                    <a:gd name="T23" fmla="*/ 1 h 2"/>
                    <a:gd name="T24" fmla="*/ 21 w 21"/>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
                      <a:moveTo>
                        <a:pt x="21" y="0"/>
                      </a:moveTo>
                      <a:cubicBezTo>
                        <a:pt x="19" y="0"/>
                        <a:pt x="18" y="0"/>
                        <a:pt x="17" y="1"/>
                      </a:cubicBezTo>
                      <a:cubicBezTo>
                        <a:pt x="16" y="1"/>
                        <a:pt x="16" y="1"/>
                        <a:pt x="16" y="1"/>
                      </a:cubicBezTo>
                      <a:cubicBezTo>
                        <a:pt x="15" y="1"/>
                        <a:pt x="14" y="1"/>
                        <a:pt x="13" y="1"/>
                      </a:cubicBezTo>
                      <a:cubicBezTo>
                        <a:pt x="12" y="1"/>
                        <a:pt x="12" y="1"/>
                        <a:pt x="12" y="1"/>
                      </a:cubicBezTo>
                      <a:cubicBezTo>
                        <a:pt x="10" y="1"/>
                        <a:pt x="9" y="2"/>
                        <a:pt x="7" y="2"/>
                      </a:cubicBezTo>
                      <a:cubicBezTo>
                        <a:pt x="6" y="2"/>
                        <a:pt x="5" y="1"/>
                        <a:pt x="3" y="1"/>
                      </a:cubicBezTo>
                      <a:cubicBezTo>
                        <a:pt x="3" y="1"/>
                        <a:pt x="3" y="1"/>
                        <a:pt x="3" y="1"/>
                      </a:cubicBezTo>
                      <a:cubicBezTo>
                        <a:pt x="2" y="1"/>
                        <a:pt x="1" y="1"/>
                        <a:pt x="0" y="1"/>
                      </a:cubicBezTo>
                      <a:cubicBezTo>
                        <a:pt x="3" y="1"/>
                        <a:pt x="5" y="2"/>
                        <a:pt x="8" y="2"/>
                      </a:cubicBezTo>
                      <a:cubicBezTo>
                        <a:pt x="8" y="2"/>
                        <a:pt x="8" y="2"/>
                        <a:pt x="8" y="2"/>
                      </a:cubicBezTo>
                      <a:cubicBezTo>
                        <a:pt x="10" y="2"/>
                        <a:pt x="13" y="1"/>
                        <a:pt x="15" y="1"/>
                      </a:cubicBezTo>
                      <a:cubicBezTo>
                        <a:pt x="17" y="0"/>
                        <a:pt x="19" y="0"/>
                        <a:pt x="21" y="0"/>
                      </a:cubicBezTo>
                    </a:path>
                  </a:pathLst>
                </a:custGeom>
                <a:grpFill/>
                <a:ln>
                  <a:solidFill>
                    <a:srgbClr val="00BCEB"/>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966" name="Freeform 89">
                  <a:extLst>
                    <a:ext uri="{FF2B5EF4-FFF2-40B4-BE49-F238E27FC236}">
                      <a16:creationId xmlns:a16="http://schemas.microsoft.com/office/drawing/2014/main" id="{8E6CF497-1890-1342-98CE-B985670950D5}"/>
                    </a:ext>
                  </a:extLst>
                </p:cNvPr>
                <p:cNvSpPr>
                  <a:spLocks/>
                </p:cNvSpPr>
                <p:nvPr/>
              </p:nvSpPr>
              <p:spPr bwMode="auto">
                <a:xfrm>
                  <a:off x="-776310" y="40094"/>
                  <a:ext cx="97142" cy="114096"/>
                </a:xfrm>
                <a:custGeom>
                  <a:avLst/>
                  <a:gdLst>
                    <a:gd name="T0" fmla="*/ 43 w 89"/>
                    <a:gd name="T1" fmla="*/ 0 h 105"/>
                    <a:gd name="T2" fmla="*/ 13 w 89"/>
                    <a:gd name="T3" fmla="*/ 31 h 105"/>
                    <a:gd name="T4" fmla="*/ 0 w 89"/>
                    <a:gd name="T5" fmla="*/ 61 h 105"/>
                    <a:gd name="T6" fmla="*/ 36 w 89"/>
                    <a:gd name="T7" fmla="*/ 104 h 105"/>
                    <a:gd name="T8" fmla="*/ 39 w 89"/>
                    <a:gd name="T9" fmla="*/ 104 h 105"/>
                    <a:gd name="T10" fmla="*/ 39 w 89"/>
                    <a:gd name="T11" fmla="*/ 104 h 105"/>
                    <a:gd name="T12" fmla="*/ 43 w 89"/>
                    <a:gd name="T13" fmla="*/ 105 h 105"/>
                    <a:gd name="T14" fmla="*/ 48 w 89"/>
                    <a:gd name="T15" fmla="*/ 104 h 105"/>
                    <a:gd name="T16" fmla="*/ 49 w 89"/>
                    <a:gd name="T17" fmla="*/ 104 h 105"/>
                    <a:gd name="T18" fmla="*/ 52 w 89"/>
                    <a:gd name="T19" fmla="*/ 104 h 105"/>
                    <a:gd name="T20" fmla="*/ 53 w 89"/>
                    <a:gd name="T21" fmla="*/ 104 h 105"/>
                    <a:gd name="T22" fmla="*/ 57 w 89"/>
                    <a:gd name="T23" fmla="*/ 103 h 105"/>
                    <a:gd name="T24" fmla="*/ 85 w 89"/>
                    <a:gd name="T25" fmla="*/ 75 h 105"/>
                    <a:gd name="T26" fmla="*/ 74 w 89"/>
                    <a:gd name="T27" fmla="*/ 31 h 105"/>
                    <a:gd name="T28" fmla="*/ 43 w 89"/>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05">
                      <a:moveTo>
                        <a:pt x="43" y="0"/>
                      </a:moveTo>
                      <a:cubicBezTo>
                        <a:pt x="13" y="31"/>
                        <a:pt x="13" y="31"/>
                        <a:pt x="13" y="31"/>
                      </a:cubicBezTo>
                      <a:cubicBezTo>
                        <a:pt x="4" y="39"/>
                        <a:pt x="0" y="50"/>
                        <a:pt x="0" y="61"/>
                      </a:cubicBezTo>
                      <a:cubicBezTo>
                        <a:pt x="0" y="83"/>
                        <a:pt x="16" y="101"/>
                        <a:pt x="36" y="104"/>
                      </a:cubicBezTo>
                      <a:cubicBezTo>
                        <a:pt x="37" y="104"/>
                        <a:pt x="38" y="104"/>
                        <a:pt x="39" y="104"/>
                      </a:cubicBezTo>
                      <a:cubicBezTo>
                        <a:pt x="39" y="104"/>
                        <a:pt x="39" y="104"/>
                        <a:pt x="39" y="104"/>
                      </a:cubicBezTo>
                      <a:cubicBezTo>
                        <a:pt x="41" y="104"/>
                        <a:pt x="42" y="105"/>
                        <a:pt x="43" y="105"/>
                      </a:cubicBezTo>
                      <a:cubicBezTo>
                        <a:pt x="45" y="105"/>
                        <a:pt x="46" y="104"/>
                        <a:pt x="48" y="104"/>
                      </a:cubicBezTo>
                      <a:cubicBezTo>
                        <a:pt x="49" y="104"/>
                        <a:pt x="49" y="104"/>
                        <a:pt x="49" y="104"/>
                      </a:cubicBezTo>
                      <a:cubicBezTo>
                        <a:pt x="50" y="104"/>
                        <a:pt x="51" y="104"/>
                        <a:pt x="52" y="104"/>
                      </a:cubicBezTo>
                      <a:cubicBezTo>
                        <a:pt x="53" y="104"/>
                        <a:pt x="53" y="104"/>
                        <a:pt x="53" y="104"/>
                      </a:cubicBezTo>
                      <a:cubicBezTo>
                        <a:pt x="54" y="103"/>
                        <a:pt x="55" y="103"/>
                        <a:pt x="57" y="103"/>
                      </a:cubicBezTo>
                      <a:cubicBezTo>
                        <a:pt x="70" y="98"/>
                        <a:pt x="80" y="88"/>
                        <a:pt x="85" y="75"/>
                      </a:cubicBezTo>
                      <a:cubicBezTo>
                        <a:pt x="89" y="60"/>
                        <a:pt x="86" y="43"/>
                        <a:pt x="74" y="31"/>
                      </a:cubicBezTo>
                      <a:cubicBezTo>
                        <a:pt x="43" y="0"/>
                        <a:pt x="43" y="0"/>
                        <a:pt x="43" y="0"/>
                      </a:cubicBezTo>
                    </a:path>
                  </a:pathLst>
                </a:custGeom>
                <a:grpFill/>
                <a:ln w="9525">
                  <a:solidFill>
                    <a:srgbClr val="00BCEB"/>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grpSp>
      <p:sp>
        <p:nvSpPr>
          <p:cNvPr id="1003" name="Rectangle 1002">
            <a:extLst>
              <a:ext uri="{FF2B5EF4-FFF2-40B4-BE49-F238E27FC236}">
                <a16:creationId xmlns:a16="http://schemas.microsoft.com/office/drawing/2014/main" id="{999DFC68-872B-214F-B64A-4CA6500ECFF0}"/>
              </a:ext>
            </a:extLst>
          </p:cNvPr>
          <p:cNvSpPr/>
          <p:nvPr/>
        </p:nvSpPr>
        <p:spPr>
          <a:xfrm>
            <a:off x="239892" y="5942712"/>
            <a:ext cx="4087416" cy="318100"/>
          </a:xfrm>
          <a:prstGeom prst="rect">
            <a:avLst/>
          </a:prstGeom>
        </p:spPr>
        <p:txBody>
          <a:bodyPr wrap="square">
            <a:spAutoFit/>
          </a:bodyPr>
          <a:lstStyle/>
          <a:p>
            <a:pPr algn="ctr" defTabSz="812760" fontAlgn="base">
              <a:spcBef>
                <a:spcPct val="0"/>
              </a:spcBef>
              <a:spcAft>
                <a:spcPct val="0"/>
              </a:spcAft>
            </a:pPr>
            <a:r>
              <a:rPr lang="en-US" sz="1467" dirty="0">
                <a:solidFill>
                  <a:schemeClr val="bg1"/>
                </a:solidFill>
                <a:latin typeface="CiscoSansTT ExtraLight"/>
                <a:ea typeface="ＭＳ Ｐゴシック" charset="0"/>
              </a:rPr>
              <a:t>Using existing network infrastructure</a:t>
            </a:r>
          </a:p>
        </p:txBody>
      </p:sp>
      <p:pic>
        <p:nvPicPr>
          <p:cNvPr id="1004" name="Picture 1003">
            <a:extLst>
              <a:ext uri="{FF2B5EF4-FFF2-40B4-BE49-F238E27FC236}">
                <a16:creationId xmlns:a16="http://schemas.microsoft.com/office/drawing/2014/main" id="{31207CD5-2F89-5048-9C41-D915CCD437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041" y="3918596"/>
            <a:ext cx="799825" cy="799825"/>
          </a:xfrm>
          <a:prstGeom prst="rect">
            <a:avLst/>
          </a:prstGeom>
        </p:spPr>
      </p:pic>
      <p:pic>
        <p:nvPicPr>
          <p:cNvPr id="1005" name="Picture 1004">
            <a:extLst>
              <a:ext uri="{FF2B5EF4-FFF2-40B4-BE49-F238E27FC236}">
                <a16:creationId xmlns:a16="http://schemas.microsoft.com/office/drawing/2014/main" id="{3A48411D-8FFE-2142-84B4-44B4533E5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3600" y="3919929"/>
            <a:ext cx="799825" cy="799825"/>
          </a:xfrm>
          <a:prstGeom prst="rect">
            <a:avLst/>
          </a:prstGeom>
        </p:spPr>
      </p:pic>
      <p:grpSp>
        <p:nvGrpSpPr>
          <p:cNvPr id="1006" name="Group 1005">
            <a:extLst>
              <a:ext uri="{FF2B5EF4-FFF2-40B4-BE49-F238E27FC236}">
                <a16:creationId xmlns:a16="http://schemas.microsoft.com/office/drawing/2014/main" id="{FF3677FE-A8AD-024D-A369-89FB50311A3E}"/>
              </a:ext>
            </a:extLst>
          </p:cNvPr>
          <p:cNvGrpSpPr/>
          <p:nvPr/>
        </p:nvGrpSpPr>
        <p:grpSpPr>
          <a:xfrm>
            <a:off x="4776204" y="3925131"/>
            <a:ext cx="804672" cy="804672"/>
            <a:chOff x="3548625" y="3134384"/>
            <a:chExt cx="725842" cy="725842"/>
          </a:xfrm>
        </p:grpSpPr>
        <p:grpSp>
          <p:nvGrpSpPr>
            <p:cNvPr id="1007" name="Group 1006">
              <a:extLst>
                <a:ext uri="{FF2B5EF4-FFF2-40B4-BE49-F238E27FC236}">
                  <a16:creationId xmlns:a16="http://schemas.microsoft.com/office/drawing/2014/main" id="{EFE33849-20D7-0C4D-A218-61A2D3B867D1}"/>
                </a:ext>
              </a:extLst>
            </p:cNvPr>
            <p:cNvGrpSpPr/>
            <p:nvPr/>
          </p:nvGrpSpPr>
          <p:grpSpPr>
            <a:xfrm>
              <a:off x="3548625" y="3134384"/>
              <a:ext cx="725842" cy="725842"/>
              <a:chOff x="4200298" y="2462960"/>
              <a:chExt cx="725842" cy="725842"/>
            </a:xfrm>
            <a:solidFill>
              <a:srgbClr val="005073"/>
            </a:solidFill>
          </p:grpSpPr>
          <p:sp>
            <p:nvSpPr>
              <p:cNvPr id="1019" name="Oval 1018">
                <a:extLst>
                  <a:ext uri="{FF2B5EF4-FFF2-40B4-BE49-F238E27FC236}">
                    <a16:creationId xmlns:a16="http://schemas.microsoft.com/office/drawing/2014/main" id="{FAAEA454-8A7F-7E46-B776-B48BE5CD528A}"/>
                  </a:ext>
                </a:extLst>
              </p:cNvPr>
              <p:cNvSpPr/>
              <p:nvPr/>
            </p:nvSpPr>
            <p:spPr>
              <a:xfrm>
                <a:off x="4200298" y="2462960"/>
                <a:ext cx="725842" cy="725842"/>
              </a:xfrm>
              <a:prstGeom prst="ellipse">
                <a:avLst/>
              </a:prstGeom>
              <a:grp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grpSp>
            <p:nvGrpSpPr>
              <p:cNvPr id="1020" name="Group 1019">
                <a:extLst>
                  <a:ext uri="{FF2B5EF4-FFF2-40B4-BE49-F238E27FC236}">
                    <a16:creationId xmlns:a16="http://schemas.microsoft.com/office/drawing/2014/main" id="{D58888B4-0E98-694B-9478-7840A88F6D76}"/>
                  </a:ext>
                </a:extLst>
              </p:cNvPr>
              <p:cNvGrpSpPr>
                <a:grpSpLocks noChangeAspect="1"/>
              </p:cNvGrpSpPr>
              <p:nvPr/>
            </p:nvGrpSpPr>
            <p:grpSpPr>
              <a:xfrm>
                <a:off x="4448427" y="2674457"/>
                <a:ext cx="81229" cy="208370"/>
                <a:chOff x="3596664" y="1497583"/>
                <a:chExt cx="91997" cy="235992"/>
              </a:xfrm>
              <a:grpFill/>
            </p:grpSpPr>
            <p:sp>
              <p:nvSpPr>
                <p:cNvPr id="1021" name="Freeform 599">
                  <a:extLst>
                    <a:ext uri="{FF2B5EF4-FFF2-40B4-BE49-F238E27FC236}">
                      <a16:creationId xmlns:a16="http://schemas.microsoft.com/office/drawing/2014/main" id="{D3476F7A-B7F2-054A-B71C-1F59683F106F}"/>
                    </a:ext>
                  </a:extLst>
                </p:cNvPr>
                <p:cNvSpPr>
                  <a:spLocks/>
                </p:cNvSpPr>
                <p:nvPr/>
              </p:nvSpPr>
              <p:spPr bwMode="auto">
                <a:xfrm>
                  <a:off x="3596664" y="1497583"/>
                  <a:ext cx="46999" cy="49998"/>
                </a:xfrm>
                <a:custGeom>
                  <a:avLst/>
                  <a:gdLst>
                    <a:gd name="T0" fmla="*/ 20 w 20"/>
                    <a:gd name="T1" fmla="*/ 17 h 21"/>
                    <a:gd name="T2" fmla="*/ 16 w 20"/>
                    <a:gd name="T3" fmla="*/ 12 h 21"/>
                    <a:gd name="T4" fmla="*/ 8 w 20"/>
                    <a:gd name="T5" fmla="*/ 5 h 21"/>
                    <a:gd name="T6" fmla="*/ 4 w 20"/>
                    <a:gd name="T7" fmla="*/ 0 h 21"/>
                    <a:gd name="T8" fmla="*/ 0 w 20"/>
                    <a:gd name="T9" fmla="*/ 5 h 21"/>
                    <a:gd name="T10" fmla="*/ 16 w 20"/>
                    <a:gd name="T11" fmla="*/ 21 h 21"/>
                    <a:gd name="T12" fmla="*/ 20 w 20"/>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20" y="17"/>
                      </a:moveTo>
                      <a:cubicBezTo>
                        <a:pt x="20" y="14"/>
                        <a:pt x="18" y="12"/>
                        <a:pt x="16" y="12"/>
                      </a:cubicBezTo>
                      <a:cubicBezTo>
                        <a:pt x="12" y="12"/>
                        <a:pt x="8" y="9"/>
                        <a:pt x="8" y="5"/>
                      </a:cubicBezTo>
                      <a:cubicBezTo>
                        <a:pt x="8" y="2"/>
                        <a:pt x="6" y="0"/>
                        <a:pt x="4" y="0"/>
                      </a:cubicBezTo>
                      <a:cubicBezTo>
                        <a:pt x="2" y="0"/>
                        <a:pt x="0" y="2"/>
                        <a:pt x="0" y="5"/>
                      </a:cubicBezTo>
                      <a:cubicBezTo>
                        <a:pt x="0" y="14"/>
                        <a:pt x="7" y="21"/>
                        <a:pt x="16" y="21"/>
                      </a:cubicBezTo>
                      <a:cubicBezTo>
                        <a:pt x="18" y="21"/>
                        <a:pt x="20" y="19"/>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22" name="Freeform 601">
                  <a:extLst>
                    <a:ext uri="{FF2B5EF4-FFF2-40B4-BE49-F238E27FC236}">
                      <a16:creationId xmlns:a16="http://schemas.microsoft.com/office/drawing/2014/main" id="{55FA42C1-2DC9-9F4F-A571-D27B858BBC2B}"/>
                    </a:ext>
                  </a:extLst>
                </p:cNvPr>
                <p:cNvSpPr>
                  <a:spLocks/>
                </p:cNvSpPr>
                <p:nvPr/>
              </p:nvSpPr>
              <p:spPr bwMode="auto">
                <a:xfrm>
                  <a:off x="3612663" y="1710576"/>
                  <a:ext cx="75998" cy="22999"/>
                </a:xfrm>
                <a:custGeom>
                  <a:avLst/>
                  <a:gdLst>
                    <a:gd name="T0" fmla="*/ 4 w 32"/>
                    <a:gd name="T1" fmla="*/ 10 h 10"/>
                    <a:gd name="T2" fmla="*/ 28 w 32"/>
                    <a:gd name="T3" fmla="*/ 10 h 10"/>
                    <a:gd name="T4" fmla="*/ 32 w 32"/>
                    <a:gd name="T5" fmla="*/ 5 h 10"/>
                    <a:gd name="T6" fmla="*/ 28 w 32"/>
                    <a:gd name="T7" fmla="*/ 0 h 10"/>
                    <a:gd name="T8" fmla="*/ 4 w 32"/>
                    <a:gd name="T9" fmla="*/ 0 h 10"/>
                    <a:gd name="T10" fmla="*/ 0 w 32"/>
                    <a:gd name="T11" fmla="*/ 5 h 10"/>
                    <a:gd name="T12" fmla="*/ 4 w 3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4" y="10"/>
                      </a:moveTo>
                      <a:cubicBezTo>
                        <a:pt x="28" y="10"/>
                        <a:pt x="28" y="10"/>
                        <a:pt x="28" y="10"/>
                      </a:cubicBezTo>
                      <a:cubicBezTo>
                        <a:pt x="30" y="10"/>
                        <a:pt x="32" y="7"/>
                        <a:pt x="32" y="5"/>
                      </a:cubicBezTo>
                      <a:cubicBezTo>
                        <a:pt x="32" y="2"/>
                        <a:pt x="30" y="0"/>
                        <a:pt x="28" y="0"/>
                      </a:cubicBezTo>
                      <a:cubicBezTo>
                        <a:pt x="4" y="0"/>
                        <a:pt x="4" y="0"/>
                        <a:pt x="4" y="0"/>
                      </a:cubicBezTo>
                      <a:cubicBezTo>
                        <a:pt x="2" y="0"/>
                        <a:pt x="0" y="2"/>
                        <a:pt x="0" y="5"/>
                      </a:cubicBezTo>
                      <a:cubicBezTo>
                        <a:pt x="0" y="7"/>
                        <a:pt x="2"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grpSp>
          <p:nvGrpSpPr>
            <p:cNvPr id="1008" name="Group 1007">
              <a:extLst>
                <a:ext uri="{FF2B5EF4-FFF2-40B4-BE49-F238E27FC236}">
                  <a16:creationId xmlns:a16="http://schemas.microsoft.com/office/drawing/2014/main" id="{87CFAB26-F504-5A49-B310-C9E0DF4CA29B}"/>
                </a:ext>
              </a:extLst>
            </p:cNvPr>
            <p:cNvGrpSpPr>
              <a:grpSpLocks noChangeAspect="1"/>
            </p:cNvGrpSpPr>
            <p:nvPr/>
          </p:nvGrpSpPr>
          <p:grpSpPr>
            <a:xfrm>
              <a:off x="3684280" y="3261455"/>
              <a:ext cx="454532" cy="471042"/>
              <a:chOff x="3492667" y="1426585"/>
              <a:chExt cx="467986" cy="484985"/>
            </a:xfrm>
          </p:grpSpPr>
          <p:sp>
            <p:nvSpPr>
              <p:cNvPr id="1009" name="Freeform 597">
                <a:extLst>
                  <a:ext uri="{FF2B5EF4-FFF2-40B4-BE49-F238E27FC236}">
                    <a16:creationId xmlns:a16="http://schemas.microsoft.com/office/drawing/2014/main" id="{2D863B19-6C1D-E940-9301-3B2E2927C5A9}"/>
                  </a:ext>
                </a:extLst>
              </p:cNvPr>
              <p:cNvSpPr>
                <a:spLocks noEditPoints="1"/>
              </p:cNvSpPr>
              <p:nvPr/>
            </p:nvSpPr>
            <p:spPr bwMode="auto">
              <a:xfrm>
                <a:off x="3492667" y="1426585"/>
                <a:ext cx="221993" cy="484985"/>
              </a:xfrm>
              <a:custGeom>
                <a:avLst/>
                <a:gdLst>
                  <a:gd name="T0" fmla="*/ 69 w 94"/>
                  <a:gd name="T1" fmla="*/ 0 h 205"/>
                  <a:gd name="T2" fmla="*/ 47 w 94"/>
                  <a:gd name="T3" fmla="*/ 11 h 205"/>
                  <a:gd name="T4" fmla="*/ 22 w 94"/>
                  <a:gd name="T5" fmla="*/ 38 h 205"/>
                  <a:gd name="T6" fmla="*/ 10 w 94"/>
                  <a:gd name="T7" fmla="*/ 67 h 205"/>
                  <a:gd name="T8" fmla="*/ 0 w 94"/>
                  <a:gd name="T9" fmla="*/ 90 h 205"/>
                  <a:gd name="T10" fmla="*/ 0 w 94"/>
                  <a:gd name="T11" fmla="*/ 91 h 205"/>
                  <a:gd name="T12" fmla="*/ 2 w 94"/>
                  <a:gd name="T13" fmla="*/ 99 h 205"/>
                  <a:gd name="T14" fmla="*/ 4 w 94"/>
                  <a:gd name="T15" fmla="*/ 105 h 205"/>
                  <a:gd name="T16" fmla="*/ 7 w 94"/>
                  <a:gd name="T17" fmla="*/ 137 h 205"/>
                  <a:gd name="T18" fmla="*/ 21 w 94"/>
                  <a:gd name="T19" fmla="*/ 171 h 205"/>
                  <a:gd name="T20" fmla="*/ 23 w 94"/>
                  <a:gd name="T21" fmla="*/ 179 h 205"/>
                  <a:gd name="T22" fmla="*/ 53 w 94"/>
                  <a:gd name="T23" fmla="*/ 194 h 205"/>
                  <a:gd name="T24" fmla="*/ 88 w 94"/>
                  <a:gd name="T25" fmla="*/ 199 h 205"/>
                  <a:gd name="T26" fmla="*/ 94 w 94"/>
                  <a:gd name="T27" fmla="*/ 27 h 205"/>
                  <a:gd name="T28" fmla="*/ 70 w 94"/>
                  <a:gd name="T29" fmla="*/ 48 h 205"/>
                  <a:gd name="T30" fmla="*/ 86 w 94"/>
                  <a:gd name="T31" fmla="*/ 53 h 205"/>
                  <a:gd name="T32" fmla="*/ 47 w 94"/>
                  <a:gd name="T33" fmla="*/ 103 h 205"/>
                  <a:gd name="T34" fmla="*/ 29 w 94"/>
                  <a:gd name="T35" fmla="*/ 84 h 205"/>
                  <a:gd name="T36" fmla="*/ 46 w 94"/>
                  <a:gd name="T37" fmla="*/ 112 h 205"/>
                  <a:gd name="T38" fmla="*/ 86 w 94"/>
                  <a:gd name="T39" fmla="*/ 137 h 205"/>
                  <a:gd name="T40" fmla="*/ 39 w 94"/>
                  <a:gd name="T41" fmla="*/ 160 h 205"/>
                  <a:gd name="T42" fmla="*/ 48 w 94"/>
                  <a:gd name="T43" fmla="*/ 160 h 205"/>
                  <a:gd name="T44" fmla="*/ 86 w 94"/>
                  <a:gd name="T45" fmla="*/ 146 h 205"/>
                  <a:gd name="T46" fmla="*/ 74 w 94"/>
                  <a:gd name="T47" fmla="*/ 197 h 205"/>
                  <a:gd name="T48" fmla="*/ 72 w 94"/>
                  <a:gd name="T49" fmla="*/ 169 h 205"/>
                  <a:gd name="T50" fmla="*/ 64 w 94"/>
                  <a:gd name="T51" fmla="*/ 157 h 205"/>
                  <a:gd name="T52" fmla="*/ 62 w 94"/>
                  <a:gd name="T53" fmla="*/ 162 h 205"/>
                  <a:gd name="T54" fmla="*/ 54 w 94"/>
                  <a:gd name="T55" fmla="*/ 184 h 205"/>
                  <a:gd name="T56" fmla="*/ 46 w 94"/>
                  <a:gd name="T57" fmla="*/ 185 h 205"/>
                  <a:gd name="T58" fmla="*/ 30 w 94"/>
                  <a:gd name="T59" fmla="*/ 168 h 205"/>
                  <a:gd name="T60" fmla="*/ 13 w 94"/>
                  <a:gd name="T61" fmla="*/ 147 h 205"/>
                  <a:gd name="T62" fmla="*/ 15 w 94"/>
                  <a:gd name="T63" fmla="*/ 132 h 205"/>
                  <a:gd name="T64" fmla="*/ 13 w 94"/>
                  <a:gd name="T65" fmla="*/ 108 h 205"/>
                  <a:gd name="T66" fmla="*/ 8 w 94"/>
                  <a:gd name="T67" fmla="*/ 89 h 205"/>
                  <a:gd name="T68" fmla="*/ 48 w 94"/>
                  <a:gd name="T69" fmla="*/ 88 h 205"/>
                  <a:gd name="T70" fmla="*/ 56 w 94"/>
                  <a:gd name="T71" fmla="*/ 91 h 205"/>
                  <a:gd name="T72" fmla="*/ 28 w 94"/>
                  <a:gd name="T73" fmla="*/ 61 h 205"/>
                  <a:gd name="T74" fmla="*/ 17 w 94"/>
                  <a:gd name="T75" fmla="*/ 59 h 205"/>
                  <a:gd name="T76" fmla="*/ 31 w 94"/>
                  <a:gd name="T77" fmla="*/ 40 h 205"/>
                  <a:gd name="T78" fmla="*/ 31 w 94"/>
                  <a:gd name="T79" fmla="*/ 34 h 205"/>
                  <a:gd name="T80" fmla="*/ 47 w 94"/>
                  <a:gd name="T81" fmla="*/ 20 h 205"/>
                  <a:gd name="T82" fmla="*/ 68 w 94"/>
                  <a:gd name="T83" fmla="*/ 31 h 205"/>
                  <a:gd name="T84" fmla="*/ 57 w 94"/>
                  <a:gd name="T85" fmla="*/ 13 h 205"/>
                  <a:gd name="T86" fmla="*/ 86 w 94"/>
                  <a:gd name="T87" fmla="*/ 27 h 205"/>
                  <a:gd name="T88" fmla="*/ 75 w 94"/>
                  <a:gd name="T89" fmla="*/ 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205">
                    <a:moveTo>
                      <a:pt x="87" y="7"/>
                    </a:moveTo>
                    <a:cubicBezTo>
                      <a:pt x="82" y="2"/>
                      <a:pt x="76" y="0"/>
                      <a:pt x="69" y="0"/>
                    </a:cubicBezTo>
                    <a:cubicBezTo>
                      <a:pt x="60" y="0"/>
                      <a:pt x="52" y="4"/>
                      <a:pt x="47" y="11"/>
                    </a:cubicBezTo>
                    <a:cubicBezTo>
                      <a:pt x="47" y="11"/>
                      <a:pt x="47" y="11"/>
                      <a:pt x="47" y="11"/>
                    </a:cubicBezTo>
                    <a:cubicBezTo>
                      <a:pt x="33" y="11"/>
                      <a:pt x="22" y="22"/>
                      <a:pt x="22" y="36"/>
                    </a:cubicBezTo>
                    <a:cubicBezTo>
                      <a:pt x="22" y="37"/>
                      <a:pt x="22" y="37"/>
                      <a:pt x="22" y="38"/>
                    </a:cubicBezTo>
                    <a:cubicBezTo>
                      <a:pt x="14" y="41"/>
                      <a:pt x="8" y="50"/>
                      <a:pt x="8" y="59"/>
                    </a:cubicBezTo>
                    <a:cubicBezTo>
                      <a:pt x="8" y="62"/>
                      <a:pt x="9" y="64"/>
                      <a:pt x="10" y="67"/>
                    </a:cubicBezTo>
                    <a:cubicBezTo>
                      <a:pt x="3" y="73"/>
                      <a:pt x="0" y="81"/>
                      <a:pt x="0" y="89"/>
                    </a:cubicBezTo>
                    <a:cubicBezTo>
                      <a:pt x="0" y="90"/>
                      <a:pt x="0" y="90"/>
                      <a:pt x="0" y="90"/>
                    </a:cubicBezTo>
                    <a:cubicBezTo>
                      <a:pt x="0" y="90"/>
                      <a:pt x="0" y="90"/>
                      <a:pt x="0" y="90"/>
                    </a:cubicBezTo>
                    <a:cubicBezTo>
                      <a:pt x="0" y="91"/>
                      <a:pt x="0" y="91"/>
                      <a:pt x="0" y="91"/>
                    </a:cubicBezTo>
                    <a:cubicBezTo>
                      <a:pt x="0" y="91"/>
                      <a:pt x="0" y="91"/>
                      <a:pt x="0" y="91"/>
                    </a:cubicBezTo>
                    <a:cubicBezTo>
                      <a:pt x="0" y="94"/>
                      <a:pt x="1" y="97"/>
                      <a:pt x="2" y="99"/>
                    </a:cubicBezTo>
                    <a:cubicBezTo>
                      <a:pt x="2" y="100"/>
                      <a:pt x="2" y="100"/>
                      <a:pt x="2" y="100"/>
                    </a:cubicBezTo>
                    <a:cubicBezTo>
                      <a:pt x="3" y="102"/>
                      <a:pt x="3" y="103"/>
                      <a:pt x="4" y="105"/>
                    </a:cubicBezTo>
                    <a:cubicBezTo>
                      <a:pt x="1" y="109"/>
                      <a:pt x="0" y="114"/>
                      <a:pt x="0" y="120"/>
                    </a:cubicBezTo>
                    <a:cubicBezTo>
                      <a:pt x="0" y="126"/>
                      <a:pt x="2" y="132"/>
                      <a:pt x="7" y="137"/>
                    </a:cubicBezTo>
                    <a:cubicBezTo>
                      <a:pt x="5" y="140"/>
                      <a:pt x="5" y="143"/>
                      <a:pt x="5" y="147"/>
                    </a:cubicBezTo>
                    <a:cubicBezTo>
                      <a:pt x="5" y="157"/>
                      <a:pt x="11" y="167"/>
                      <a:pt x="21" y="171"/>
                    </a:cubicBezTo>
                    <a:cubicBezTo>
                      <a:pt x="21" y="174"/>
                      <a:pt x="22" y="176"/>
                      <a:pt x="23" y="178"/>
                    </a:cubicBezTo>
                    <a:cubicBezTo>
                      <a:pt x="23" y="179"/>
                      <a:pt x="23" y="179"/>
                      <a:pt x="23" y="179"/>
                    </a:cubicBezTo>
                    <a:cubicBezTo>
                      <a:pt x="27" y="188"/>
                      <a:pt x="36" y="194"/>
                      <a:pt x="46" y="194"/>
                    </a:cubicBezTo>
                    <a:cubicBezTo>
                      <a:pt x="48" y="194"/>
                      <a:pt x="51" y="194"/>
                      <a:pt x="53" y="194"/>
                    </a:cubicBezTo>
                    <a:cubicBezTo>
                      <a:pt x="58" y="201"/>
                      <a:pt x="65" y="205"/>
                      <a:pt x="74" y="205"/>
                    </a:cubicBezTo>
                    <a:cubicBezTo>
                      <a:pt x="80" y="205"/>
                      <a:pt x="84" y="203"/>
                      <a:pt x="88" y="199"/>
                    </a:cubicBezTo>
                    <a:cubicBezTo>
                      <a:pt x="93" y="195"/>
                      <a:pt x="94" y="189"/>
                      <a:pt x="94" y="183"/>
                    </a:cubicBezTo>
                    <a:cubicBezTo>
                      <a:pt x="94" y="27"/>
                      <a:pt x="94" y="27"/>
                      <a:pt x="94" y="27"/>
                    </a:cubicBezTo>
                    <a:cubicBezTo>
                      <a:pt x="94" y="19"/>
                      <a:pt x="92" y="12"/>
                      <a:pt x="87" y="7"/>
                    </a:cubicBezTo>
                    <a:close/>
                    <a:moveTo>
                      <a:pt x="70" y="48"/>
                    </a:moveTo>
                    <a:cubicBezTo>
                      <a:pt x="70" y="51"/>
                      <a:pt x="72" y="53"/>
                      <a:pt x="75" y="53"/>
                    </a:cubicBezTo>
                    <a:cubicBezTo>
                      <a:pt x="86" y="53"/>
                      <a:pt x="86" y="53"/>
                      <a:pt x="86" y="53"/>
                    </a:cubicBezTo>
                    <a:cubicBezTo>
                      <a:pt x="86" y="103"/>
                      <a:pt x="86" y="103"/>
                      <a:pt x="86" y="103"/>
                    </a:cubicBezTo>
                    <a:cubicBezTo>
                      <a:pt x="86" y="103"/>
                      <a:pt x="55" y="103"/>
                      <a:pt x="47" y="103"/>
                    </a:cubicBezTo>
                    <a:cubicBezTo>
                      <a:pt x="40" y="103"/>
                      <a:pt x="33" y="97"/>
                      <a:pt x="33" y="89"/>
                    </a:cubicBezTo>
                    <a:cubicBezTo>
                      <a:pt x="33" y="86"/>
                      <a:pt x="31" y="84"/>
                      <a:pt x="29" y="84"/>
                    </a:cubicBezTo>
                    <a:cubicBezTo>
                      <a:pt x="26" y="84"/>
                      <a:pt x="25" y="86"/>
                      <a:pt x="25" y="89"/>
                    </a:cubicBezTo>
                    <a:cubicBezTo>
                      <a:pt x="25" y="101"/>
                      <a:pt x="35" y="112"/>
                      <a:pt x="46" y="112"/>
                    </a:cubicBezTo>
                    <a:cubicBezTo>
                      <a:pt x="58" y="112"/>
                      <a:pt x="86" y="113"/>
                      <a:pt x="86" y="113"/>
                    </a:cubicBezTo>
                    <a:cubicBezTo>
                      <a:pt x="86" y="137"/>
                      <a:pt x="86" y="137"/>
                      <a:pt x="86" y="137"/>
                    </a:cubicBezTo>
                    <a:cubicBezTo>
                      <a:pt x="86" y="137"/>
                      <a:pt x="75" y="137"/>
                      <a:pt x="62" y="137"/>
                    </a:cubicBezTo>
                    <a:cubicBezTo>
                      <a:pt x="49" y="137"/>
                      <a:pt x="39" y="147"/>
                      <a:pt x="39" y="160"/>
                    </a:cubicBezTo>
                    <a:cubicBezTo>
                      <a:pt x="39" y="162"/>
                      <a:pt x="41" y="164"/>
                      <a:pt x="44" y="164"/>
                    </a:cubicBezTo>
                    <a:cubicBezTo>
                      <a:pt x="46" y="164"/>
                      <a:pt x="48" y="162"/>
                      <a:pt x="48" y="160"/>
                    </a:cubicBezTo>
                    <a:cubicBezTo>
                      <a:pt x="48" y="152"/>
                      <a:pt x="54" y="146"/>
                      <a:pt x="62" y="146"/>
                    </a:cubicBezTo>
                    <a:cubicBezTo>
                      <a:pt x="70" y="146"/>
                      <a:pt x="86" y="146"/>
                      <a:pt x="86" y="146"/>
                    </a:cubicBezTo>
                    <a:cubicBezTo>
                      <a:pt x="86" y="183"/>
                      <a:pt x="86" y="183"/>
                      <a:pt x="86" y="183"/>
                    </a:cubicBezTo>
                    <a:cubicBezTo>
                      <a:pt x="86" y="191"/>
                      <a:pt x="80" y="197"/>
                      <a:pt x="74" y="197"/>
                    </a:cubicBezTo>
                    <a:cubicBezTo>
                      <a:pt x="68" y="197"/>
                      <a:pt x="64" y="194"/>
                      <a:pt x="60" y="190"/>
                    </a:cubicBezTo>
                    <a:cubicBezTo>
                      <a:pt x="67" y="185"/>
                      <a:pt x="72" y="177"/>
                      <a:pt x="72" y="169"/>
                    </a:cubicBezTo>
                    <a:cubicBezTo>
                      <a:pt x="72" y="165"/>
                      <a:pt x="71" y="162"/>
                      <a:pt x="70" y="159"/>
                    </a:cubicBezTo>
                    <a:cubicBezTo>
                      <a:pt x="69" y="157"/>
                      <a:pt x="66" y="156"/>
                      <a:pt x="64" y="157"/>
                    </a:cubicBezTo>
                    <a:cubicBezTo>
                      <a:pt x="63" y="157"/>
                      <a:pt x="62" y="158"/>
                      <a:pt x="62" y="159"/>
                    </a:cubicBezTo>
                    <a:cubicBezTo>
                      <a:pt x="61" y="160"/>
                      <a:pt x="61" y="161"/>
                      <a:pt x="62" y="162"/>
                    </a:cubicBezTo>
                    <a:cubicBezTo>
                      <a:pt x="63" y="164"/>
                      <a:pt x="63" y="167"/>
                      <a:pt x="63" y="169"/>
                    </a:cubicBezTo>
                    <a:cubicBezTo>
                      <a:pt x="63" y="175"/>
                      <a:pt x="59" y="181"/>
                      <a:pt x="54" y="184"/>
                    </a:cubicBezTo>
                    <a:cubicBezTo>
                      <a:pt x="53" y="184"/>
                      <a:pt x="53" y="184"/>
                      <a:pt x="53" y="184"/>
                    </a:cubicBezTo>
                    <a:cubicBezTo>
                      <a:pt x="51" y="185"/>
                      <a:pt x="49" y="185"/>
                      <a:pt x="46" y="185"/>
                    </a:cubicBezTo>
                    <a:cubicBezTo>
                      <a:pt x="37" y="185"/>
                      <a:pt x="30" y="178"/>
                      <a:pt x="30" y="169"/>
                    </a:cubicBezTo>
                    <a:cubicBezTo>
                      <a:pt x="30" y="168"/>
                      <a:pt x="30" y="168"/>
                      <a:pt x="30" y="168"/>
                    </a:cubicBezTo>
                    <a:cubicBezTo>
                      <a:pt x="30" y="166"/>
                      <a:pt x="28" y="164"/>
                      <a:pt x="26" y="164"/>
                    </a:cubicBezTo>
                    <a:cubicBezTo>
                      <a:pt x="19" y="162"/>
                      <a:pt x="13" y="154"/>
                      <a:pt x="13" y="147"/>
                    </a:cubicBezTo>
                    <a:cubicBezTo>
                      <a:pt x="13" y="144"/>
                      <a:pt x="14" y="141"/>
                      <a:pt x="16" y="138"/>
                    </a:cubicBezTo>
                    <a:cubicBezTo>
                      <a:pt x="17" y="136"/>
                      <a:pt x="16" y="134"/>
                      <a:pt x="15" y="132"/>
                    </a:cubicBezTo>
                    <a:cubicBezTo>
                      <a:pt x="11" y="129"/>
                      <a:pt x="8" y="125"/>
                      <a:pt x="8" y="120"/>
                    </a:cubicBezTo>
                    <a:cubicBezTo>
                      <a:pt x="8" y="115"/>
                      <a:pt x="10" y="111"/>
                      <a:pt x="13" y="108"/>
                    </a:cubicBezTo>
                    <a:cubicBezTo>
                      <a:pt x="15" y="106"/>
                      <a:pt x="15" y="104"/>
                      <a:pt x="13" y="102"/>
                    </a:cubicBezTo>
                    <a:cubicBezTo>
                      <a:pt x="10" y="99"/>
                      <a:pt x="8" y="94"/>
                      <a:pt x="8" y="89"/>
                    </a:cubicBezTo>
                    <a:cubicBezTo>
                      <a:pt x="8" y="78"/>
                      <a:pt x="17" y="69"/>
                      <a:pt x="28" y="69"/>
                    </a:cubicBezTo>
                    <a:cubicBezTo>
                      <a:pt x="39" y="69"/>
                      <a:pt x="48" y="78"/>
                      <a:pt x="48" y="88"/>
                    </a:cubicBezTo>
                    <a:cubicBezTo>
                      <a:pt x="49" y="91"/>
                      <a:pt x="51" y="92"/>
                      <a:pt x="53" y="92"/>
                    </a:cubicBezTo>
                    <a:cubicBezTo>
                      <a:pt x="54" y="92"/>
                      <a:pt x="55" y="92"/>
                      <a:pt x="56" y="91"/>
                    </a:cubicBezTo>
                    <a:cubicBezTo>
                      <a:pt x="57" y="90"/>
                      <a:pt x="57" y="89"/>
                      <a:pt x="57" y="88"/>
                    </a:cubicBezTo>
                    <a:cubicBezTo>
                      <a:pt x="56" y="72"/>
                      <a:pt x="44" y="61"/>
                      <a:pt x="28" y="61"/>
                    </a:cubicBezTo>
                    <a:cubicBezTo>
                      <a:pt x="25" y="61"/>
                      <a:pt x="21" y="61"/>
                      <a:pt x="18" y="63"/>
                    </a:cubicBezTo>
                    <a:cubicBezTo>
                      <a:pt x="17" y="61"/>
                      <a:pt x="17" y="60"/>
                      <a:pt x="17" y="59"/>
                    </a:cubicBezTo>
                    <a:cubicBezTo>
                      <a:pt x="17" y="52"/>
                      <a:pt x="21" y="47"/>
                      <a:pt x="28" y="45"/>
                    </a:cubicBezTo>
                    <a:cubicBezTo>
                      <a:pt x="30" y="44"/>
                      <a:pt x="31" y="42"/>
                      <a:pt x="31" y="40"/>
                    </a:cubicBezTo>
                    <a:cubicBezTo>
                      <a:pt x="31" y="39"/>
                      <a:pt x="30" y="38"/>
                      <a:pt x="30" y="36"/>
                    </a:cubicBezTo>
                    <a:cubicBezTo>
                      <a:pt x="30" y="36"/>
                      <a:pt x="31" y="35"/>
                      <a:pt x="31" y="34"/>
                    </a:cubicBezTo>
                    <a:cubicBezTo>
                      <a:pt x="31" y="34"/>
                      <a:pt x="31" y="34"/>
                      <a:pt x="31" y="34"/>
                    </a:cubicBezTo>
                    <a:cubicBezTo>
                      <a:pt x="32" y="26"/>
                      <a:pt x="39" y="20"/>
                      <a:pt x="47" y="20"/>
                    </a:cubicBezTo>
                    <a:cubicBezTo>
                      <a:pt x="53" y="20"/>
                      <a:pt x="59" y="23"/>
                      <a:pt x="62" y="29"/>
                    </a:cubicBezTo>
                    <a:cubicBezTo>
                      <a:pt x="63" y="31"/>
                      <a:pt x="66" y="32"/>
                      <a:pt x="68" y="31"/>
                    </a:cubicBezTo>
                    <a:cubicBezTo>
                      <a:pt x="70" y="30"/>
                      <a:pt x="71" y="27"/>
                      <a:pt x="70" y="25"/>
                    </a:cubicBezTo>
                    <a:cubicBezTo>
                      <a:pt x="67" y="20"/>
                      <a:pt x="62" y="15"/>
                      <a:pt x="57" y="13"/>
                    </a:cubicBezTo>
                    <a:cubicBezTo>
                      <a:pt x="60" y="10"/>
                      <a:pt x="64" y="8"/>
                      <a:pt x="69" y="8"/>
                    </a:cubicBezTo>
                    <a:cubicBezTo>
                      <a:pt x="79" y="8"/>
                      <a:pt x="86" y="16"/>
                      <a:pt x="86" y="27"/>
                    </a:cubicBezTo>
                    <a:cubicBezTo>
                      <a:pt x="86" y="44"/>
                      <a:pt x="86" y="44"/>
                      <a:pt x="86" y="44"/>
                    </a:cubicBezTo>
                    <a:cubicBezTo>
                      <a:pt x="75" y="44"/>
                      <a:pt x="75" y="44"/>
                      <a:pt x="75" y="44"/>
                    </a:cubicBezTo>
                    <a:cubicBezTo>
                      <a:pt x="72" y="44"/>
                      <a:pt x="70" y="46"/>
                      <a:pt x="70" y="48"/>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0" name="Freeform 598">
                <a:extLst>
                  <a:ext uri="{FF2B5EF4-FFF2-40B4-BE49-F238E27FC236}">
                    <a16:creationId xmlns:a16="http://schemas.microsoft.com/office/drawing/2014/main" id="{85879C43-6F6C-434E-9925-7DFCA82ED59D}"/>
                  </a:ext>
                </a:extLst>
              </p:cNvPr>
              <p:cNvSpPr>
                <a:spLocks/>
              </p:cNvSpPr>
              <p:nvPr/>
            </p:nvSpPr>
            <p:spPr bwMode="auto">
              <a:xfrm>
                <a:off x="3641663" y="1563581"/>
                <a:ext cx="46999" cy="72998"/>
              </a:xfrm>
              <a:custGeom>
                <a:avLst/>
                <a:gdLst>
                  <a:gd name="T0" fmla="*/ 0 w 20"/>
                  <a:gd name="T1" fmla="*/ 5 h 31"/>
                  <a:gd name="T2" fmla="*/ 4 w 20"/>
                  <a:gd name="T3" fmla="*/ 9 h 31"/>
                  <a:gd name="T4" fmla="*/ 11 w 20"/>
                  <a:gd name="T5" fmla="*/ 16 h 31"/>
                  <a:gd name="T6" fmla="*/ 4 w 20"/>
                  <a:gd name="T7" fmla="*/ 22 h 31"/>
                  <a:gd name="T8" fmla="*/ 0 w 20"/>
                  <a:gd name="T9" fmla="*/ 27 h 31"/>
                  <a:gd name="T10" fmla="*/ 4 w 20"/>
                  <a:gd name="T11" fmla="*/ 31 h 31"/>
                  <a:gd name="T12" fmla="*/ 20 w 20"/>
                  <a:gd name="T13" fmla="*/ 16 h 31"/>
                  <a:gd name="T14" fmla="*/ 4 w 20"/>
                  <a:gd name="T15" fmla="*/ 0 h 31"/>
                  <a:gd name="T16" fmla="*/ 0 w 20"/>
                  <a:gd name="T1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1">
                    <a:moveTo>
                      <a:pt x="0" y="5"/>
                    </a:moveTo>
                    <a:cubicBezTo>
                      <a:pt x="0" y="7"/>
                      <a:pt x="2" y="9"/>
                      <a:pt x="4" y="9"/>
                    </a:cubicBezTo>
                    <a:cubicBezTo>
                      <a:pt x="8" y="9"/>
                      <a:pt x="11" y="12"/>
                      <a:pt x="11" y="16"/>
                    </a:cubicBezTo>
                    <a:cubicBezTo>
                      <a:pt x="11" y="19"/>
                      <a:pt x="8" y="22"/>
                      <a:pt x="4" y="22"/>
                    </a:cubicBezTo>
                    <a:cubicBezTo>
                      <a:pt x="2" y="22"/>
                      <a:pt x="0" y="24"/>
                      <a:pt x="0" y="27"/>
                    </a:cubicBezTo>
                    <a:cubicBezTo>
                      <a:pt x="0" y="29"/>
                      <a:pt x="2" y="31"/>
                      <a:pt x="4" y="31"/>
                    </a:cubicBezTo>
                    <a:cubicBezTo>
                      <a:pt x="13" y="31"/>
                      <a:pt x="20" y="24"/>
                      <a:pt x="20" y="16"/>
                    </a:cubicBezTo>
                    <a:cubicBezTo>
                      <a:pt x="20" y="7"/>
                      <a:pt x="13" y="0"/>
                      <a:pt x="4" y="0"/>
                    </a:cubicBezTo>
                    <a:cubicBezTo>
                      <a:pt x="2" y="0"/>
                      <a:pt x="0" y="2"/>
                      <a:pt x="0" y="5"/>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1" name="Freeform 599">
                <a:extLst>
                  <a:ext uri="{FF2B5EF4-FFF2-40B4-BE49-F238E27FC236}">
                    <a16:creationId xmlns:a16="http://schemas.microsoft.com/office/drawing/2014/main" id="{66A192DB-20DC-6941-914A-4B4D4B2AB8CA}"/>
                  </a:ext>
                </a:extLst>
              </p:cNvPr>
              <p:cNvSpPr>
                <a:spLocks/>
              </p:cNvSpPr>
              <p:nvPr/>
            </p:nvSpPr>
            <p:spPr bwMode="auto">
              <a:xfrm>
                <a:off x="3596664" y="1497583"/>
                <a:ext cx="46999" cy="49998"/>
              </a:xfrm>
              <a:custGeom>
                <a:avLst/>
                <a:gdLst>
                  <a:gd name="T0" fmla="*/ 20 w 20"/>
                  <a:gd name="T1" fmla="*/ 17 h 21"/>
                  <a:gd name="T2" fmla="*/ 16 w 20"/>
                  <a:gd name="T3" fmla="*/ 12 h 21"/>
                  <a:gd name="T4" fmla="*/ 8 w 20"/>
                  <a:gd name="T5" fmla="*/ 5 h 21"/>
                  <a:gd name="T6" fmla="*/ 4 w 20"/>
                  <a:gd name="T7" fmla="*/ 0 h 21"/>
                  <a:gd name="T8" fmla="*/ 0 w 20"/>
                  <a:gd name="T9" fmla="*/ 5 h 21"/>
                  <a:gd name="T10" fmla="*/ 16 w 20"/>
                  <a:gd name="T11" fmla="*/ 21 h 21"/>
                  <a:gd name="T12" fmla="*/ 20 w 20"/>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20" y="17"/>
                    </a:moveTo>
                    <a:cubicBezTo>
                      <a:pt x="20" y="14"/>
                      <a:pt x="18" y="12"/>
                      <a:pt x="16" y="12"/>
                    </a:cubicBezTo>
                    <a:cubicBezTo>
                      <a:pt x="12" y="12"/>
                      <a:pt x="8" y="9"/>
                      <a:pt x="8" y="5"/>
                    </a:cubicBezTo>
                    <a:cubicBezTo>
                      <a:pt x="8" y="2"/>
                      <a:pt x="6" y="0"/>
                      <a:pt x="4" y="0"/>
                    </a:cubicBezTo>
                    <a:cubicBezTo>
                      <a:pt x="2" y="0"/>
                      <a:pt x="0" y="2"/>
                      <a:pt x="0" y="5"/>
                    </a:cubicBezTo>
                    <a:cubicBezTo>
                      <a:pt x="0" y="14"/>
                      <a:pt x="7" y="21"/>
                      <a:pt x="16" y="21"/>
                    </a:cubicBezTo>
                    <a:cubicBezTo>
                      <a:pt x="18" y="21"/>
                      <a:pt x="20" y="19"/>
                      <a:pt x="20" y="17"/>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2" name="Freeform 600">
                <a:extLst>
                  <a:ext uri="{FF2B5EF4-FFF2-40B4-BE49-F238E27FC236}">
                    <a16:creationId xmlns:a16="http://schemas.microsoft.com/office/drawing/2014/main" id="{45876CAF-6B1E-9040-9A89-607CEF9663B1}"/>
                  </a:ext>
                </a:extLst>
              </p:cNvPr>
              <p:cNvSpPr>
                <a:spLocks/>
              </p:cNvSpPr>
              <p:nvPr/>
            </p:nvSpPr>
            <p:spPr bwMode="auto">
              <a:xfrm>
                <a:off x="3551665" y="1710576"/>
                <a:ext cx="46999" cy="48999"/>
              </a:xfrm>
              <a:custGeom>
                <a:avLst/>
                <a:gdLst>
                  <a:gd name="T0" fmla="*/ 4 w 20"/>
                  <a:gd name="T1" fmla="*/ 21 h 21"/>
                  <a:gd name="T2" fmla="*/ 8 w 20"/>
                  <a:gd name="T3" fmla="*/ 16 h 21"/>
                  <a:gd name="T4" fmla="*/ 16 w 20"/>
                  <a:gd name="T5" fmla="*/ 9 h 21"/>
                  <a:gd name="T6" fmla="*/ 20 w 20"/>
                  <a:gd name="T7" fmla="*/ 4 h 21"/>
                  <a:gd name="T8" fmla="*/ 16 w 20"/>
                  <a:gd name="T9" fmla="*/ 0 h 21"/>
                  <a:gd name="T10" fmla="*/ 0 w 20"/>
                  <a:gd name="T11" fmla="*/ 16 h 21"/>
                  <a:gd name="T12" fmla="*/ 4 w 2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4" y="21"/>
                    </a:moveTo>
                    <a:cubicBezTo>
                      <a:pt x="6" y="21"/>
                      <a:pt x="8" y="19"/>
                      <a:pt x="8" y="16"/>
                    </a:cubicBezTo>
                    <a:cubicBezTo>
                      <a:pt x="8" y="12"/>
                      <a:pt x="12" y="9"/>
                      <a:pt x="16" y="9"/>
                    </a:cubicBezTo>
                    <a:cubicBezTo>
                      <a:pt x="18" y="9"/>
                      <a:pt x="20" y="7"/>
                      <a:pt x="20" y="4"/>
                    </a:cubicBezTo>
                    <a:cubicBezTo>
                      <a:pt x="20" y="2"/>
                      <a:pt x="18" y="0"/>
                      <a:pt x="16" y="0"/>
                    </a:cubicBezTo>
                    <a:cubicBezTo>
                      <a:pt x="7" y="0"/>
                      <a:pt x="0" y="7"/>
                      <a:pt x="0" y="16"/>
                    </a:cubicBezTo>
                    <a:cubicBezTo>
                      <a:pt x="0" y="19"/>
                      <a:pt x="1" y="21"/>
                      <a:pt x="4" y="2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3" name="Freeform 601">
                <a:extLst>
                  <a:ext uri="{FF2B5EF4-FFF2-40B4-BE49-F238E27FC236}">
                    <a16:creationId xmlns:a16="http://schemas.microsoft.com/office/drawing/2014/main" id="{E80D44B3-D8AD-B841-AEDB-FE84CAE2BF63}"/>
                  </a:ext>
                </a:extLst>
              </p:cNvPr>
              <p:cNvSpPr>
                <a:spLocks/>
              </p:cNvSpPr>
              <p:nvPr/>
            </p:nvSpPr>
            <p:spPr bwMode="auto">
              <a:xfrm>
                <a:off x="3612663" y="1710576"/>
                <a:ext cx="75998" cy="22999"/>
              </a:xfrm>
              <a:custGeom>
                <a:avLst/>
                <a:gdLst>
                  <a:gd name="T0" fmla="*/ 4 w 32"/>
                  <a:gd name="T1" fmla="*/ 10 h 10"/>
                  <a:gd name="T2" fmla="*/ 28 w 32"/>
                  <a:gd name="T3" fmla="*/ 10 h 10"/>
                  <a:gd name="T4" fmla="*/ 32 w 32"/>
                  <a:gd name="T5" fmla="*/ 5 h 10"/>
                  <a:gd name="T6" fmla="*/ 28 w 32"/>
                  <a:gd name="T7" fmla="*/ 0 h 10"/>
                  <a:gd name="T8" fmla="*/ 4 w 32"/>
                  <a:gd name="T9" fmla="*/ 0 h 10"/>
                  <a:gd name="T10" fmla="*/ 0 w 32"/>
                  <a:gd name="T11" fmla="*/ 5 h 10"/>
                  <a:gd name="T12" fmla="*/ 4 w 3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4" y="10"/>
                    </a:moveTo>
                    <a:cubicBezTo>
                      <a:pt x="28" y="10"/>
                      <a:pt x="28" y="10"/>
                      <a:pt x="28" y="10"/>
                    </a:cubicBezTo>
                    <a:cubicBezTo>
                      <a:pt x="30" y="10"/>
                      <a:pt x="32" y="7"/>
                      <a:pt x="32" y="5"/>
                    </a:cubicBezTo>
                    <a:cubicBezTo>
                      <a:pt x="32" y="2"/>
                      <a:pt x="30" y="0"/>
                      <a:pt x="28" y="0"/>
                    </a:cubicBezTo>
                    <a:cubicBezTo>
                      <a:pt x="4" y="0"/>
                      <a:pt x="4" y="0"/>
                      <a:pt x="4" y="0"/>
                    </a:cubicBezTo>
                    <a:cubicBezTo>
                      <a:pt x="2" y="0"/>
                      <a:pt x="0" y="2"/>
                      <a:pt x="0" y="5"/>
                    </a:cubicBezTo>
                    <a:cubicBezTo>
                      <a:pt x="0" y="7"/>
                      <a:pt x="2" y="10"/>
                      <a:pt x="4" y="1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4" name="Freeform 602">
                <a:extLst>
                  <a:ext uri="{FF2B5EF4-FFF2-40B4-BE49-F238E27FC236}">
                    <a16:creationId xmlns:a16="http://schemas.microsoft.com/office/drawing/2014/main" id="{7B013FA7-89C9-8345-AA83-CC0A74EF56F4}"/>
                  </a:ext>
                </a:extLst>
              </p:cNvPr>
              <p:cNvSpPr>
                <a:spLocks noEditPoints="1"/>
              </p:cNvSpPr>
              <p:nvPr/>
            </p:nvSpPr>
            <p:spPr bwMode="auto">
              <a:xfrm>
                <a:off x="3737660" y="1426585"/>
                <a:ext cx="222993" cy="484985"/>
              </a:xfrm>
              <a:custGeom>
                <a:avLst/>
                <a:gdLst>
                  <a:gd name="T0" fmla="*/ 0 w 94"/>
                  <a:gd name="T1" fmla="*/ 183 h 205"/>
                  <a:gd name="T2" fmla="*/ 19 w 94"/>
                  <a:gd name="T3" fmla="*/ 205 h 205"/>
                  <a:gd name="T4" fmla="*/ 47 w 94"/>
                  <a:gd name="T5" fmla="*/ 194 h 205"/>
                  <a:gd name="T6" fmla="*/ 71 w 94"/>
                  <a:gd name="T7" fmla="*/ 178 h 205"/>
                  <a:gd name="T8" fmla="*/ 89 w 94"/>
                  <a:gd name="T9" fmla="*/ 147 h 205"/>
                  <a:gd name="T10" fmla="*/ 94 w 94"/>
                  <a:gd name="T11" fmla="*/ 120 h 205"/>
                  <a:gd name="T12" fmla="*/ 92 w 94"/>
                  <a:gd name="T13" fmla="*/ 100 h 205"/>
                  <a:gd name="T14" fmla="*/ 93 w 94"/>
                  <a:gd name="T15" fmla="*/ 91 h 205"/>
                  <a:gd name="T16" fmla="*/ 94 w 94"/>
                  <a:gd name="T17" fmla="*/ 90 h 205"/>
                  <a:gd name="T18" fmla="*/ 94 w 94"/>
                  <a:gd name="T19" fmla="*/ 89 h 205"/>
                  <a:gd name="T20" fmla="*/ 85 w 94"/>
                  <a:gd name="T21" fmla="*/ 59 h 205"/>
                  <a:gd name="T22" fmla="*/ 72 w 94"/>
                  <a:gd name="T23" fmla="*/ 36 h 205"/>
                  <a:gd name="T24" fmla="*/ 46 w 94"/>
                  <a:gd name="T25" fmla="*/ 11 h 205"/>
                  <a:gd name="T26" fmla="*/ 6 w 94"/>
                  <a:gd name="T27" fmla="*/ 7 h 205"/>
                  <a:gd name="T28" fmla="*/ 19 w 94"/>
                  <a:gd name="T29" fmla="*/ 44 h 205"/>
                  <a:gd name="T30" fmla="*/ 7 w 94"/>
                  <a:gd name="T31" fmla="*/ 27 h 205"/>
                  <a:gd name="T32" fmla="*/ 36 w 94"/>
                  <a:gd name="T33" fmla="*/ 13 h 205"/>
                  <a:gd name="T34" fmla="*/ 26 w 94"/>
                  <a:gd name="T35" fmla="*/ 31 h 205"/>
                  <a:gd name="T36" fmla="*/ 46 w 94"/>
                  <a:gd name="T37" fmla="*/ 20 h 205"/>
                  <a:gd name="T38" fmla="*/ 63 w 94"/>
                  <a:gd name="T39" fmla="*/ 34 h 205"/>
                  <a:gd name="T40" fmla="*/ 62 w 94"/>
                  <a:gd name="T41" fmla="*/ 40 h 205"/>
                  <a:gd name="T42" fmla="*/ 76 w 94"/>
                  <a:gd name="T43" fmla="*/ 59 h 205"/>
                  <a:gd name="T44" fmla="*/ 65 w 94"/>
                  <a:gd name="T45" fmla="*/ 61 h 205"/>
                  <a:gd name="T46" fmla="*/ 37 w 94"/>
                  <a:gd name="T47" fmla="*/ 91 h 205"/>
                  <a:gd name="T48" fmla="*/ 45 w 94"/>
                  <a:gd name="T49" fmla="*/ 88 h 205"/>
                  <a:gd name="T50" fmla="*/ 85 w 94"/>
                  <a:gd name="T51" fmla="*/ 89 h 205"/>
                  <a:gd name="T52" fmla="*/ 80 w 94"/>
                  <a:gd name="T53" fmla="*/ 108 h 205"/>
                  <a:gd name="T54" fmla="*/ 79 w 94"/>
                  <a:gd name="T55" fmla="*/ 132 h 205"/>
                  <a:gd name="T56" fmla="*/ 80 w 94"/>
                  <a:gd name="T57" fmla="*/ 147 h 205"/>
                  <a:gd name="T58" fmla="*/ 64 w 94"/>
                  <a:gd name="T59" fmla="*/ 168 h 205"/>
                  <a:gd name="T60" fmla="*/ 47 w 94"/>
                  <a:gd name="T61" fmla="*/ 185 h 205"/>
                  <a:gd name="T62" fmla="*/ 40 w 94"/>
                  <a:gd name="T63" fmla="*/ 184 h 205"/>
                  <a:gd name="T64" fmla="*/ 32 w 94"/>
                  <a:gd name="T65" fmla="*/ 162 h 205"/>
                  <a:gd name="T66" fmla="*/ 29 w 94"/>
                  <a:gd name="T67" fmla="*/ 157 h 205"/>
                  <a:gd name="T68" fmla="*/ 22 w 94"/>
                  <a:gd name="T69" fmla="*/ 169 h 205"/>
                  <a:gd name="T70" fmla="*/ 20 w 94"/>
                  <a:gd name="T71" fmla="*/ 197 h 205"/>
                  <a:gd name="T72" fmla="*/ 7 w 94"/>
                  <a:gd name="T73" fmla="*/ 146 h 205"/>
                  <a:gd name="T74" fmla="*/ 45 w 94"/>
                  <a:gd name="T75" fmla="*/ 160 h 205"/>
                  <a:gd name="T76" fmla="*/ 54 w 94"/>
                  <a:gd name="T77" fmla="*/ 160 h 205"/>
                  <a:gd name="T78" fmla="*/ 7 w 94"/>
                  <a:gd name="T79" fmla="*/ 137 h 205"/>
                  <a:gd name="T80" fmla="*/ 47 w 94"/>
                  <a:gd name="T81" fmla="*/ 112 h 205"/>
                  <a:gd name="T82" fmla="*/ 64 w 94"/>
                  <a:gd name="T83" fmla="*/ 84 h 205"/>
                  <a:gd name="T84" fmla="*/ 46 w 94"/>
                  <a:gd name="T85" fmla="*/ 103 h 205"/>
                  <a:gd name="T86" fmla="*/ 7 w 94"/>
                  <a:gd name="T87" fmla="*/ 53 h 205"/>
                  <a:gd name="T88" fmla="*/ 23 w 94"/>
                  <a:gd name="T89" fmla="*/ 4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205">
                    <a:moveTo>
                      <a:pt x="0" y="27"/>
                    </a:moveTo>
                    <a:cubicBezTo>
                      <a:pt x="0" y="183"/>
                      <a:pt x="0" y="183"/>
                      <a:pt x="0" y="183"/>
                    </a:cubicBezTo>
                    <a:cubicBezTo>
                      <a:pt x="0" y="189"/>
                      <a:pt x="1" y="195"/>
                      <a:pt x="5" y="199"/>
                    </a:cubicBezTo>
                    <a:cubicBezTo>
                      <a:pt x="9" y="203"/>
                      <a:pt x="13" y="205"/>
                      <a:pt x="19" y="205"/>
                    </a:cubicBezTo>
                    <a:cubicBezTo>
                      <a:pt x="28" y="205"/>
                      <a:pt x="35" y="201"/>
                      <a:pt x="41" y="194"/>
                    </a:cubicBezTo>
                    <a:cubicBezTo>
                      <a:pt x="43" y="194"/>
                      <a:pt x="45" y="194"/>
                      <a:pt x="47" y="194"/>
                    </a:cubicBezTo>
                    <a:cubicBezTo>
                      <a:pt x="57" y="194"/>
                      <a:pt x="66" y="188"/>
                      <a:pt x="70" y="179"/>
                    </a:cubicBezTo>
                    <a:cubicBezTo>
                      <a:pt x="71" y="178"/>
                      <a:pt x="71" y="178"/>
                      <a:pt x="71" y="178"/>
                    </a:cubicBezTo>
                    <a:cubicBezTo>
                      <a:pt x="72" y="176"/>
                      <a:pt x="72" y="174"/>
                      <a:pt x="72" y="171"/>
                    </a:cubicBezTo>
                    <a:cubicBezTo>
                      <a:pt x="82" y="167"/>
                      <a:pt x="89" y="157"/>
                      <a:pt x="89" y="147"/>
                    </a:cubicBezTo>
                    <a:cubicBezTo>
                      <a:pt x="89" y="143"/>
                      <a:pt x="88" y="140"/>
                      <a:pt x="87" y="137"/>
                    </a:cubicBezTo>
                    <a:cubicBezTo>
                      <a:pt x="91" y="132"/>
                      <a:pt x="94" y="126"/>
                      <a:pt x="94" y="120"/>
                    </a:cubicBezTo>
                    <a:cubicBezTo>
                      <a:pt x="94" y="114"/>
                      <a:pt x="92" y="109"/>
                      <a:pt x="89" y="105"/>
                    </a:cubicBezTo>
                    <a:cubicBezTo>
                      <a:pt x="90" y="103"/>
                      <a:pt x="91" y="102"/>
                      <a:pt x="92" y="100"/>
                    </a:cubicBezTo>
                    <a:cubicBezTo>
                      <a:pt x="92" y="99"/>
                      <a:pt x="92" y="99"/>
                      <a:pt x="92" y="99"/>
                    </a:cubicBezTo>
                    <a:cubicBezTo>
                      <a:pt x="93" y="97"/>
                      <a:pt x="93" y="94"/>
                      <a:pt x="93" y="91"/>
                    </a:cubicBezTo>
                    <a:cubicBezTo>
                      <a:pt x="94" y="91"/>
                      <a:pt x="94" y="91"/>
                      <a:pt x="94" y="91"/>
                    </a:cubicBezTo>
                    <a:cubicBezTo>
                      <a:pt x="94" y="90"/>
                      <a:pt x="94" y="90"/>
                      <a:pt x="94" y="90"/>
                    </a:cubicBezTo>
                    <a:cubicBezTo>
                      <a:pt x="94" y="90"/>
                      <a:pt x="94" y="90"/>
                      <a:pt x="94" y="90"/>
                    </a:cubicBezTo>
                    <a:cubicBezTo>
                      <a:pt x="94" y="89"/>
                      <a:pt x="94" y="89"/>
                      <a:pt x="94" y="89"/>
                    </a:cubicBezTo>
                    <a:cubicBezTo>
                      <a:pt x="94" y="81"/>
                      <a:pt x="90" y="73"/>
                      <a:pt x="83" y="67"/>
                    </a:cubicBezTo>
                    <a:cubicBezTo>
                      <a:pt x="84" y="64"/>
                      <a:pt x="85" y="62"/>
                      <a:pt x="85" y="59"/>
                    </a:cubicBezTo>
                    <a:cubicBezTo>
                      <a:pt x="85" y="50"/>
                      <a:pt x="80" y="41"/>
                      <a:pt x="72" y="38"/>
                    </a:cubicBezTo>
                    <a:cubicBezTo>
                      <a:pt x="72" y="37"/>
                      <a:pt x="72" y="37"/>
                      <a:pt x="72" y="36"/>
                    </a:cubicBezTo>
                    <a:cubicBezTo>
                      <a:pt x="72" y="22"/>
                      <a:pt x="60" y="11"/>
                      <a:pt x="46" y="11"/>
                    </a:cubicBezTo>
                    <a:cubicBezTo>
                      <a:pt x="46" y="11"/>
                      <a:pt x="46" y="11"/>
                      <a:pt x="46" y="11"/>
                    </a:cubicBezTo>
                    <a:cubicBezTo>
                      <a:pt x="41" y="4"/>
                      <a:pt x="34" y="0"/>
                      <a:pt x="25" y="0"/>
                    </a:cubicBezTo>
                    <a:cubicBezTo>
                      <a:pt x="18" y="0"/>
                      <a:pt x="11" y="2"/>
                      <a:pt x="6" y="7"/>
                    </a:cubicBezTo>
                    <a:cubicBezTo>
                      <a:pt x="1" y="12"/>
                      <a:pt x="0" y="19"/>
                      <a:pt x="0" y="27"/>
                    </a:cubicBezTo>
                    <a:close/>
                    <a:moveTo>
                      <a:pt x="19" y="44"/>
                    </a:moveTo>
                    <a:cubicBezTo>
                      <a:pt x="7" y="44"/>
                      <a:pt x="7" y="44"/>
                      <a:pt x="7" y="44"/>
                    </a:cubicBezTo>
                    <a:cubicBezTo>
                      <a:pt x="7" y="27"/>
                      <a:pt x="7" y="27"/>
                      <a:pt x="7" y="27"/>
                    </a:cubicBezTo>
                    <a:cubicBezTo>
                      <a:pt x="7" y="16"/>
                      <a:pt x="15" y="8"/>
                      <a:pt x="25" y="8"/>
                    </a:cubicBezTo>
                    <a:cubicBezTo>
                      <a:pt x="29" y="8"/>
                      <a:pt x="33" y="10"/>
                      <a:pt x="36" y="13"/>
                    </a:cubicBezTo>
                    <a:cubicBezTo>
                      <a:pt x="31" y="15"/>
                      <a:pt x="26" y="20"/>
                      <a:pt x="24" y="25"/>
                    </a:cubicBezTo>
                    <a:cubicBezTo>
                      <a:pt x="23" y="27"/>
                      <a:pt x="23" y="30"/>
                      <a:pt x="26" y="31"/>
                    </a:cubicBezTo>
                    <a:cubicBezTo>
                      <a:pt x="28" y="32"/>
                      <a:pt x="30" y="31"/>
                      <a:pt x="31" y="29"/>
                    </a:cubicBezTo>
                    <a:cubicBezTo>
                      <a:pt x="34" y="23"/>
                      <a:pt x="40" y="20"/>
                      <a:pt x="46" y="20"/>
                    </a:cubicBezTo>
                    <a:cubicBezTo>
                      <a:pt x="55" y="20"/>
                      <a:pt x="62" y="26"/>
                      <a:pt x="63" y="34"/>
                    </a:cubicBezTo>
                    <a:cubicBezTo>
                      <a:pt x="63" y="34"/>
                      <a:pt x="63" y="34"/>
                      <a:pt x="63" y="34"/>
                    </a:cubicBezTo>
                    <a:cubicBezTo>
                      <a:pt x="63" y="35"/>
                      <a:pt x="63" y="36"/>
                      <a:pt x="63" y="36"/>
                    </a:cubicBezTo>
                    <a:cubicBezTo>
                      <a:pt x="63" y="38"/>
                      <a:pt x="63" y="39"/>
                      <a:pt x="62" y="40"/>
                    </a:cubicBezTo>
                    <a:cubicBezTo>
                      <a:pt x="62" y="42"/>
                      <a:pt x="63" y="44"/>
                      <a:pt x="66" y="45"/>
                    </a:cubicBezTo>
                    <a:cubicBezTo>
                      <a:pt x="72" y="47"/>
                      <a:pt x="76" y="52"/>
                      <a:pt x="76" y="59"/>
                    </a:cubicBezTo>
                    <a:cubicBezTo>
                      <a:pt x="76" y="60"/>
                      <a:pt x="76" y="61"/>
                      <a:pt x="76" y="63"/>
                    </a:cubicBezTo>
                    <a:cubicBezTo>
                      <a:pt x="72" y="61"/>
                      <a:pt x="69" y="61"/>
                      <a:pt x="65" y="61"/>
                    </a:cubicBezTo>
                    <a:cubicBezTo>
                      <a:pt x="50" y="61"/>
                      <a:pt x="37" y="72"/>
                      <a:pt x="36" y="88"/>
                    </a:cubicBezTo>
                    <a:cubicBezTo>
                      <a:pt x="36" y="89"/>
                      <a:pt x="37" y="90"/>
                      <a:pt x="37" y="91"/>
                    </a:cubicBezTo>
                    <a:cubicBezTo>
                      <a:pt x="38" y="92"/>
                      <a:pt x="39" y="92"/>
                      <a:pt x="40" y="92"/>
                    </a:cubicBezTo>
                    <a:cubicBezTo>
                      <a:pt x="43" y="92"/>
                      <a:pt x="45" y="91"/>
                      <a:pt x="45" y="88"/>
                    </a:cubicBezTo>
                    <a:cubicBezTo>
                      <a:pt x="45" y="78"/>
                      <a:pt x="54" y="69"/>
                      <a:pt x="65" y="69"/>
                    </a:cubicBezTo>
                    <a:cubicBezTo>
                      <a:pt x="76" y="69"/>
                      <a:pt x="85" y="78"/>
                      <a:pt x="85" y="89"/>
                    </a:cubicBezTo>
                    <a:cubicBezTo>
                      <a:pt x="85" y="94"/>
                      <a:pt x="83" y="99"/>
                      <a:pt x="80" y="102"/>
                    </a:cubicBezTo>
                    <a:cubicBezTo>
                      <a:pt x="79" y="104"/>
                      <a:pt x="79" y="106"/>
                      <a:pt x="80" y="108"/>
                    </a:cubicBezTo>
                    <a:cubicBezTo>
                      <a:pt x="83" y="111"/>
                      <a:pt x="85" y="115"/>
                      <a:pt x="85" y="120"/>
                    </a:cubicBezTo>
                    <a:cubicBezTo>
                      <a:pt x="85" y="125"/>
                      <a:pt x="83" y="129"/>
                      <a:pt x="79" y="132"/>
                    </a:cubicBezTo>
                    <a:cubicBezTo>
                      <a:pt x="77" y="134"/>
                      <a:pt x="77" y="136"/>
                      <a:pt x="78" y="138"/>
                    </a:cubicBezTo>
                    <a:cubicBezTo>
                      <a:pt x="79" y="141"/>
                      <a:pt x="80" y="144"/>
                      <a:pt x="80" y="147"/>
                    </a:cubicBezTo>
                    <a:cubicBezTo>
                      <a:pt x="80" y="154"/>
                      <a:pt x="75" y="162"/>
                      <a:pt x="67" y="164"/>
                    </a:cubicBezTo>
                    <a:cubicBezTo>
                      <a:pt x="65" y="164"/>
                      <a:pt x="64" y="166"/>
                      <a:pt x="64" y="168"/>
                    </a:cubicBezTo>
                    <a:cubicBezTo>
                      <a:pt x="64" y="169"/>
                      <a:pt x="64" y="169"/>
                      <a:pt x="64" y="169"/>
                    </a:cubicBezTo>
                    <a:cubicBezTo>
                      <a:pt x="64" y="178"/>
                      <a:pt x="56" y="185"/>
                      <a:pt x="47" y="185"/>
                    </a:cubicBezTo>
                    <a:cubicBezTo>
                      <a:pt x="45" y="185"/>
                      <a:pt x="43" y="185"/>
                      <a:pt x="41" y="184"/>
                    </a:cubicBezTo>
                    <a:cubicBezTo>
                      <a:pt x="40" y="184"/>
                      <a:pt x="40" y="184"/>
                      <a:pt x="40" y="184"/>
                    </a:cubicBezTo>
                    <a:cubicBezTo>
                      <a:pt x="34" y="181"/>
                      <a:pt x="30" y="175"/>
                      <a:pt x="30" y="169"/>
                    </a:cubicBezTo>
                    <a:cubicBezTo>
                      <a:pt x="30" y="167"/>
                      <a:pt x="31" y="164"/>
                      <a:pt x="32" y="162"/>
                    </a:cubicBezTo>
                    <a:cubicBezTo>
                      <a:pt x="32" y="161"/>
                      <a:pt x="32" y="160"/>
                      <a:pt x="32" y="159"/>
                    </a:cubicBezTo>
                    <a:cubicBezTo>
                      <a:pt x="31" y="158"/>
                      <a:pt x="30" y="157"/>
                      <a:pt x="29" y="157"/>
                    </a:cubicBezTo>
                    <a:cubicBezTo>
                      <a:pt x="27" y="156"/>
                      <a:pt x="25" y="157"/>
                      <a:pt x="24" y="159"/>
                    </a:cubicBezTo>
                    <a:cubicBezTo>
                      <a:pt x="22" y="162"/>
                      <a:pt x="22" y="165"/>
                      <a:pt x="22" y="169"/>
                    </a:cubicBezTo>
                    <a:cubicBezTo>
                      <a:pt x="22" y="177"/>
                      <a:pt x="26" y="185"/>
                      <a:pt x="33" y="190"/>
                    </a:cubicBezTo>
                    <a:cubicBezTo>
                      <a:pt x="29" y="194"/>
                      <a:pt x="25" y="197"/>
                      <a:pt x="20" y="197"/>
                    </a:cubicBezTo>
                    <a:cubicBezTo>
                      <a:pt x="13" y="197"/>
                      <a:pt x="7" y="191"/>
                      <a:pt x="7" y="183"/>
                    </a:cubicBezTo>
                    <a:cubicBezTo>
                      <a:pt x="7" y="146"/>
                      <a:pt x="7" y="146"/>
                      <a:pt x="7" y="146"/>
                    </a:cubicBezTo>
                    <a:cubicBezTo>
                      <a:pt x="7" y="146"/>
                      <a:pt x="23" y="146"/>
                      <a:pt x="31" y="146"/>
                    </a:cubicBezTo>
                    <a:cubicBezTo>
                      <a:pt x="39" y="146"/>
                      <a:pt x="45" y="152"/>
                      <a:pt x="45" y="160"/>
                    </a:cubicBezTo>
                    <a:cubicBezTo>
                      <a:pt x="45" y="162"/>
                      <a:pt x="47" y="164"/>
                      <a:pt x="50" y="164"/>
                    </a:cubicBezTo>
                    <a:cubicBezTo>
                      <a:pt x="52" y="164"/>
                      <a:pt x="54" y="162"/>
                      <a:pt x="54" y="160"/>
                    </a:cubicBezTo>
                    <a:cubicBezTo>
                      <a:pt x="54" y="147"/>
                      <a:pt x="44" y="137"/>
                      <a:pt x="31" y="137"/>
                    </a:cubicBezTo>
                    <a:cubicBezTo>
                      <a:pt x="19" y="137"/>
                      <a:pt x="7" y="137"/>
                      <a:pt x="7" y="137"/>
                    </a:cubicBezTo>
                    <a:cubicBezTo>
                      <a:pt x="7" y="113"/>
                      <a:pt x="7" y="113"/>
                      <a:pt x="7" y="113"/>
                    </a:cubicBezTo>
                    <a:cubicBezTo>
                      <a:pt x="7" y="113"/>
                      <a:pt x="35" y="112"/>
                      <a:pt x="47" y="112"/>
                    </a:cubicBezTo>
                    <a:cubicBezTo>
                      <a:pt x="59" y="112"/>
                      <a:pt x="69" y="101"/>
                      <a:pt x="69" y="89"/>
                    </a:cubicBezTo>
                    <a:cubicBezTo>
                      <a:pt x="69" y="86"/>
                      <a:pt x="67" y="84"/>
                      <a:pt x="64" y="84"/>
                    </a:cubicBezTo>
                    <a:cubicBezTo>
                      <a:pt x="62" y="84"/>
                      <a:pt x="60" y="86"/>
                      <a:pt x="60" y="89"/>
                    </a:cubicBezTo>
                    <a:cubicBezTo>
                      <a:pt x="60" y="97"/>
                      <a:pt x="54" y="103"/>
                      <a:pt x="46" y="103"/>
                    </a:cubicBezTo>
                    <a:cubicBezTo>
                      <a:pt x="38" y="103"/>
                      <a:pt x="7" y="103"/>
                      <a:pt x="7" y="103"/>
                    </a:cubicBezTo>
                    <a:cubicBezTo>
                      <a:pt x="7" y="53"/>
                      <a:pt x="7" y="53"/>
                      <a:pt x="7" y="53"/>
                    </a:cubicBezTo>
                    <a:cubicBezTo>
                      <a:pt x="19" y="53"/>
                      <a:pt x="19" y="53"/>
                      <a:pt x="19" y="53"/>
                    </a:cubicBezTo>
                    <a:cubicBezTo>
                      <a:pt x="21" y="53"/>
                      <a:pt x="23" y="51"/>
                      <a:pt x="23" y="48"/>
                    </a:cubicBezTo>
                    <a:cubicBezTo>
                      <a:pt x="23" y="46"/>
                      <a:pt x="21" y="44"/>
                      <a:pt x="19" y="44"/>
                    </a:cubicBez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5" name="Freeform 603">
                <a:extLst>
                  <a:ext uri="{FF2B5EF4-FFF2-40B4-BE49-F238E27FC236}">
                    <a16:creationId xmlns:a16="http://schemas.microsoft.com/office/drawing/2014/main" id="{4295145B-5E4F-DF49-AA64-7D41CFA8915C}"/>
                  </a:ext>
                </a:extLst>
              </p:cNvPr>
              <p:cNvSpPr>
                <a:spLocks/>
              </p:cNvSpPr>
              <p:nvPr/>
            </p:nvSpPr>
            <p:spPr bwMode="auto">
              <a:xfrm>
                <a:off x="3763659" y="1563581"/>
                <a:ext cx="44999" cy="72998"/>
              </a:xfrm>
              <a:custGeom>
                <a:avLst/>
                <a:gdLst>
                  <a:gd name="T0" fmla="*/ 19 w 19"/>
                  <a:gd name="T1" fmla="*/ 5 h 31"/>
                  <a:gd name="T2" fmla="*/ 15 w 19"/>
                  <a:gd name="T3" fmla="*/ 9 h 31"/>
                  <a:gd name="T4" fmla="*/ 8 w 19"/>
                  <a:gd name="T5" fmla="*/ 16 h 31"/>
                  <a:gd name="T6" fmla="*/ 15 w 19"/>
                  <a:gd name="T7" fmla="*/ 22 h 31"/>
                  <a:gd name="T8" fmla="*/ 19 w 19"/>
                  <a:gd name="T9" fmla="*/ 27 h 31"/>
                  <a:gd name="T10" fmla="*/ 15 w 19"/>
                  <a:gd name="T11" fmla="*/ 31 h 31"/>
                  <a:gd name="T12" fmla="*/ 0 w 19"/>
                  <a:gd name="T13" fmla="*/ 16 h 31"/>
                  <a:gd name="T14" fmla="*/ 15 w 19"/>
                  <a:gd name="T15" fmla="*/ 0 h 31"/>
                  <a:gd name="T16" fmla="*/ 19 w 19"/>
                  <a:gd name="T1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1">
                    <a:moveTo>
                      <a:pt x="19" y="5"/>
                    </a:moveTo>
                    <a:cubicBezTo>
                      <a:pt x="19" y="7"/>
                      <a:pt x="18" y="9"/>
                      <a:pt x="15" y="9"/>
                    </a:cubicBezTo>
                    <a:cubicBezTo>
                      <a:pt x="11" y="9"/>
                      <a:pt x="8" y="12"/>
                      <a:pt x="8" y="16"/>
                    </a:cubicBezTo>
                    <a:cubicBezTo>
                      <a:pt x="8" y="19"/>
                      <a:pt x="11" y="22"/>
                      <a:pt x="15" y="22"/>
                    </a:cubicBezTo>
                    <a:cubicBezTo>
                      <a:pt x="18" y="22"/>
                      <a:pt x="19" y="24"/>
                      <a:pt x="19" y="27"/>
                    </a:cubicBezTo>
                    <a:cubicBezTo>
                      <a:pt x="19" y="29"/>
                      <a:pt x="18" y="31"/>
                      <a:pt x="15" y="31"/>
                    </a:cubicBezTo>
                    <a:cubicBezTo>
                      <a:pt x="7" y="31"/>
                      <a:pt x="0" y="24"/>
                      <a:pt x="0" y="16"/>
                    </a:cubicBezTo>
                    <a:cubicBezTo>
                      <a:pt x="0" y="7"/>
                      <a:pt x="7" y="0"/>
                      <a:pt x="15" y="0"/>
                    </a:cubicBezTo>
                    <a:cubicBezTo>
                      <a:pt x="18" y="0"/>
                      <a:pt x="19" y="2"/>
                      <a:pt x="19" y="5"/>
                    </a:cubicBez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6" name="Freeform 604">
                <a:extLst>
                  <a:ext uri="{FF2B5EF4-FFF2-40B4-BE49-F238E27FC236}">
                    <a16:creationId xmlns:a16="http://schemas.microsoft.com/office/drawing/2014/main" id="{BD25FA3A-4096-334A-ACB8-A8357B0B589C}"/>
                  </a:ext>
                </a:extLst>
              </p:cNvPr>
              <p:cNvSpPr>
                <a:spLocks/>
              </p:cNvSpPr>
              <p:nvPr/>
            </p:nvSpPr>
            <p:spPr bwMode="auto">
              <a:xfrm>
                <a:off x="3806658" y="1497583"/>
                <a:ext cx="49998" cy="49998"/>
              </a:xfrm>
              <a:custGeom>
                <a:avLst/>
                <a:gdLst>
                  <a:gd name="T0" fmla="*/ 0 w 21"/>
                  <a:gd name="T1" fmla="*/ 17 h 21"/>
                  <a:gd name="T2" fmla="*/ 5 w 21"/>
                  <a:gd name="T3" fmla="*/ 12 h 21"/>
                  <a:gd name="T4" fmla="*/ 12 w 21"/>
                  <a:gd name="T5" fmla="*/ 5 h 21"/>
                  <a:gd name="T6" fmla="*/ 16 w 21"/>
                  <a:gd name="T7" fmla="*/ 0 h 21"/>
                  <a:gd name="T8" fmla="*/ 21 w 21"/>
                  <a:gd name="T9" fmla="*/ 5 h 21"/>
                  <a:gd name="T10" fmla="*/ 5 w 21"/>
                  <a:gd name="T11" fmla="*/ 21 h 21"/>
                  <a:gd name="T12" fmla="*/ 0 w 21"/>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0" y="17"/>
                    </a:moveTo>
                    <a:cubicBezTo>
                      <a:pt x="0" y="14"/>
                      <a:pt x="2" y="12"/>
                      <a:pt x="5" y="12"/>
                    </a:cubicBezTo>
                    <a:cubicBezTo>
                      <a:pt x="9" y="12"/>
                      <a:pt x="12" y="9"/>
                      <a:pt x="12" y="5"/>
                    </a:cubicBezTo>
                    <a:cubicBezTo>
                      <a:pt x="12" y="2"/>
                      <a:pt x="14" y="0"/>
                      <a:pt x="16" y="0"/>
                    </a:cubicBezTo>
                    <a:cubicBezTo>
                      <a:pt x="19" y="0"/>
                      <a:pt x="21" y="2"/>
                      <a:pt x="21" y="5"/>
                    </a:cubicBezTo>
                    <a:cubicBezTo>
                      <a:pt x="21" y="14"/>
                      <a:pt x="13" y="21"/>
                      <a:pt x="5" y="21"/>
                    </a:cubicBezTo>
                    <a:cubicBezTo>
                      <a:pt x="2" y="21"/>
                      <a:pt x="0" y="19"/>
                      <a:pt x="0" y="17"/>
                    </a:cubicBez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7" name="Freeform 605">
                <a:extLst>
                  <a:ext uri="{FF2B5EF4-FFF2-40B4-BE49-F238E27FC236}">
                    <a16:creationId xmlns:a16="http://schemas.microsoft.com/office/drawing/2014/main" id="{F86B7025-B3C9-E643-8E58-01B30017DE08}"/>
                  </a:ext>
                </a:extLst>
              </p:cNvPr>
              <p:cNvSpPr>
                <a:spLocks/>
              </p:cNvSpPr>
              <p:nvPr/>
            </p:nvSpPr>
            <p:spPr bwMode="auto">
              <a:xfrm>
                <a:off x="3851656" y="1710576"/>
                <a:ext cx="49998" cy="48999"/>
              </a:xfrm>
              <a:custGeom>
                <a:avLst/>
                <a:gdLst>
                  <a:gd name="T0" fmla="*/ 16 w 21"/>
                  <a:gd name="T1" fmla="*/ 21 h 21"/>
                  <a:gd name="T2" fmla="*/ 12 w 21"/>
                  <a:gd name="T3" fmla="*/ 16 h 21"/>
                  <a:gd name="T4" fmla="*/ 5 w 21"/>
                  <a:gd name="T5" fmla="*/ 9 h 21"/>
                  <a:gd name="T6" fmla="*/ 0 w 21"/>
                  <a:gd name="T7" fmla="*/ 4 h 21"/>
                  <a:gd name="T8" fmla="*/ 5 w 21"/>
                  <a:gd name="T9" fmla="*/ 0 h 21"/>
                  <a:gd name="T10" fmla="*/ 21 w 21"/>
                  <a:gd name="T11" fmla="*/ 16 h 21"/>
                  <a:gd name="T12" fmla="*/ 16 w 21"/>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6" y="21"/>
                    </a:moveTo>
                    <a:cubicBezTo>
                      <a:pt x="14" y="21"/>
                      <a:pt x="12" y="19"/>
                      <a:pt x="12" y="16"/>
                    </a:cubicBezTo>
                    <a:cubicBezTo>
                      <a:pt x="12" y="12"/>
                      <a:pt x="9" y="9"/>
                      <a:pt x="5" y="9"/>
                    </a:cubicBezTo>
                    <a:cubicBezTo>
                      <a:pt x="2" y="9"/>
                      <a:pt x="0" y="7"/>
                      <a:pt x="0" y="4"/>
                    </a:cubicBezTo>
                    <a:cubicBezTo>
                      <a:pt x="0" y="2"/>
                      <a:pt x="2" y="0"/>
                      <a:pt x="5" y="0"/>
                    </a:cubicBezTo>
                    <a:cubicBezTo>
                      <a:pt x="14" y="0"/>
                      <a:pt x="21" y="7"/>
                      <a:pt x="21" y="16"/>
                    </a:cubicBezTo>
                    <a:cubicBezTo>
                      <a:pt x="21" y="19"/>
                      <a:pt x="19" y="21"/>
                      <a:pt x="16" y="21"/>
                    </a:cubicBez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18" name="Freeform 606">
                <a:extLst>
                  <a:ext uri="{FF2B5EF4-FFF2-40B4-BE49-F238E27FC236}">
                    <a16:creationId xmlns:a16="http://schemas.microsoft.com/office/drawing/2014/main" id="{A9B0D8B6-D8FE-8F40-8707-B3CB1407E059}"/>
                  </a:ext>
                </a:extLst>
              </p:cNvPr>
              <p:cNvSpPr>
                <a:spLocks/>
              </p:cNvSpPr>
              <p:nvPr/>
            </p:nvSpPr>
            <p:spPr bwMode="auto">
              <a:xfrm>
                <a:off x="3761659" y="1710576"/>
                <a:ext cx="77998" cy="22999"/>
              </a:xfrm>
              <a:custGeom>
                <a:avLst/>
                <a:gdLst>
                  <a:gd name="T0" fmla="*/ 28 w 33"/>
                  <a:gd name="T1" fmla="*/ 10 h 10"/>
                  <a:gd name="T2" fmla="*/ 5 w 33"/>
                  <a:gd name="T3" fmla="*/ 10 h 10"/>
                  <a:gd name="T4" fmla="*/ 0 w 33"/>
                  <a:gd name="T5" fmla="*/ 5 h 10"/>
                  <a:gd name="T6" fmla="*/ 5 w 33"/>
                  <a:gd name="T7" fmla="*/ 0 h 10"/>
                  <a:gd name="T8" fmla="*/ 28 w 33"/>
                  <a:gd name="T9" fmla="*/ 0 h 10"/>
                  <a:gd name="T10" fmla="*/ 33 w 33"/>
                  <a:gd name="T11" fmla="*/ 5 h 10"/>
                  <a:gd name="T12" fmla="*/ 28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28" y="10"/>
                    </a:moveTo>
                    <a:cubicBezTo>
                      <a:pt x="5" y="10"/>
                      <a:pt x="5" y="10"/>
                      <a:pt x="5" y="10"/>
                    </a:cubicBezTo>
                    <a:cubicBezTo>
                      <a:pt x="2" y="10"/>
                      <a:pt x="0" y="7"/>
                      <a:pt x="0" y="5"/>
                    </a:cubicBezTo>
                    <a:cubicBezTo>
                      <a:pt x="0" y="2"/>
                      <a:pt x="2" y="0"/>
                      <a:pt x="5" y="0"/>
                    </a:cubicBezTo>
                    <a:cubicBezTo>
                      <a:pt x="28" y="0"/>
                      <a:pt x="28" y="0"/>
                      <a:pt x="28" y="0"/>
                    </a:cubicBezTo>
                    <a:cubicBezTo>
                      <a:pt x="31" y="0"/>
                      <a:pt x="33" y="2"/>
                      <a:pt x="33" y="5"/>
                    </a:cubicBezTo>
                    <a:cubicBezTo>
                      <a:pt x="33" y="7"/>
                      <a:pt x="31" y="10"/>
                      <a:pt x="28" y="10"/>
                    </a:cubicBez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grpSp>
        <p:nvGrpSpPr>
          <p:cNvPr id="1023" name="Group 1022">
            <a:extLst>
              <a:ext uri="{FF2B5EF4-FFF2-40B4-BE49-F238E27FC236}">
                <a16:creationId xmlns:a16="http://schemas.microsoft.com/office/drawing/2014/main" id="{B6904567-9366-824A-AC70-D4ED633CEE67}"/>
              </a:ext>
            </a:extLst>
          </p:cNvPr>
          <p:cNvGrpSpPr/>
          <p:nvPr/>
        </p:nvGrpSpPr>
        <p:grpSpPr>
          <a:xfrm>
            <a:off x="1041009" y="4869674"/>
            <a:ext cx="799825" cy="799825"/>
            <a:chOff x="6758708" y="3160023"/>
            <a:chExt cx="725842" cy="725842"/>
          </a:xfrm>
        </p:grpSpPr>
        <p:grpSp>
          <p:nvGrpSpPr>
            <p:cNvPr id="1024" name="Group 1023">
              <a:extLst>
                <a:ext uri="{FF2B5EF4-FFF2-40B4-BE49-F238E27FC236}">
                  <a16:creationId xmlns:a16="http://schemas.microsoft.com/office/drawing/2014/main" id="{0DC8E465-4724-614A-912E-E5DA085A5E4D}"/>
                </a:ext>
              </a:extLst>
            </p:cNvPr>
            <p:cNvGrpSpPr/>
            <p:nvPr/>
          </p:nvGrpSpPr>
          <p:grpSpPr>
            <a:xfrm>
              <a:off x="6758708" y="3160023"/>
              <a:ext cx="725842" cy="725842"/>
              <a:chOff x="7808476" y="2218755"/>
              <a:chExt cx="725842" cy="725842"/>
            </a:xfrm>
          </p:grpSpPr>
          <p:sp>
            <p:nvSpPr>
              <p:cNvPr id="1046" name="Oval 1045">
                <a:extLst>
                  <a:ext uri="{FF2B5EF4-FFF2-40B4-BE49-F238E27FC236}">
                    <a16:creationId xmlns:a16="http://schemas.microsoft.com/office/drawing/2014/main" id="{374F859B-002B-7843-82A9-A7F91FBC2C73}"/>
                  </a:ext>
                </a:extLst>
              </p:cNvPr>
              <p:cNvSpPr/>
              <p:nvPr/>
            </p:nvSpPr>
            <p:spPr>
              <a:xfrm>
                <a:off x="7808476" y="2218755"/>
                <a:ext cx="725842" cy="725842"/>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047" name="Rectangle 311">
                <a:extLst>
                  <a:ext uri="{FF2B5EF4-FFF2-40B4-BE49-F238E27FC236}">
                    <a16:creationId xmlns:a16="http://schemas.microsoft.com/office/drawing/2014/main" id="{E60C8FD4-5A3B-A24D-B396-AEAF2608B9DD}"/>
                  </a:ext>
                </a:extLst>
              </p:cNvPr>
              <p:cNvSpPr>
                <a:spLocks noChangeArrowheads="1"/>
              </p:cNvSpPr>
              <p:nvPr/>
            </p:nvSpPr>
            <p:spPr bwMode="auto">
              <a:xfrm>
                <a:off x="8054150" y="2396175"/>
                <a:ext cx="234492" cy="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nvGrpSpPr>
            <p:cNvPr id="1025" name="Group 105">
              <a:extLst>
                <a:ext uri="{FF2B5EF4-FFF2-40B4-BE49-F238E27FC236}">
                  <a16:creationId xmlns:a16="http://schemas.microsoft.com/office/drawing/2014/main" id="{94B9F21F-4CEB-A946-9AB0-4D555F89D400}"/>
                </a:ext>
              </a:extLst>
            </p:cNvPr>
            <p:cNvGrpSpPr>
              <a:grpSpLocks noChangeAspect="1"/>
            </p:cNvGrpSpPr>
            <p:nvPr/>
          </p:nvGrpSpPr>
          <p:grpSpPr bwMode="auto">
            <a:xfrm>
              <a:off x="6932911" y="3348751"/>
              <a:ext cx="389385" cy="367099"/>
              <a:chOff x="1991" y="1544"/>
              <a:chExt cx="961" cy="906"/>
            </a:xfrm>
          </p:grpSpPr>
          <p:sp>
            <p:nvSpPr>
              <p:cNvPr id="1026" name="Freeform 106">
                <a:extLst>
                  <a:ext uri="{FF2B5EF4-FFF2-40B4-BE49-F238E27FC236}">
                    <a16:creationId xmlns:a16="http://schemas.microsoft.com/office/drawing/2014/main" id="{CAB6C78B-E451-5445-8A01-AAC3F3FC51CD}"/>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27" name="Rectangle 107">
                <a:extLst>
                  <a:ext uri="{FF2B5EF4-FFF2-40B4-BE49-F238E27FC236}">
                    <a16:creationId xmlns:a16="http://schemas.microsoft.com/office/drawing/2014/main" id="{72509415-979A-094E-917A-E675E67BBEE5}"/>
                  </a:ext>
                </a:extLst>
              </p:cNvPr>
              <p:cNvSpPr>
                <a:spLocks noChangeArrowheads="1"/>
              </p:cNvSpPr>
              <p:nvPr/>
            </p:nvSpPr>
            <p:spPr bwMode="auto">
              <a:xfrm>
                <a:off x="2099" y="1650"/>
                <a:ext cx="8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28" name="Rectangle 108">
                <a:extLst>
                  <a:ext uri="{FF2B5EF4-FFF2-40B4-BE49-F238E27FC236}">
                    <a16:creationId xmlns:a16="http://schemas.microsoft.com/office/drawing/2014/main" id="{3548AEEB-ED66-8E4A-993C-559E4674FD11}"/>
                  </a:ext>
                </a:extLst>
              </p:cNvPr>
              <p:cNvSpPr>
                <a:spLocks noChangeArrowheads="1"/>
              </p:cNvSpPr>
              <p:nvPr/>
            </p:nvSpPr>
            <p:spPr bwMode="auto">
              <a:xfrm>
                <a:off x="2241" y="1650"/>
                <a:ext cx="8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29" name="Rectangle 109">
                <a:extLst>
                  <a:ext uri="{FF2B5EF4-FFF2-40B4-BE49-F238E27FC236}">
                    <a16:creationId xmlns:a16="http://schemas.microsoft.com/office/drawing/2014/main" id="{4E8F0FC9-4931-8446-A177-C8AEE4E15601}"/>
                  </a:ext>
                </a:extLst>
              </p:cNvPr>
              <p:cNvSpPr>
                <a:spLocks noChangeArrowheads="1"/>
              </p:cNvSpPr>
              <p:nvPr/>
            </p:nvSpPr>
            <p:spPr bwMode="auto">
              <a:xfrm>
                <a:off x="2383" y="1650"/>
                <a:ext cx="8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0" name="Rectangle 110">
                <a:extLst>
                  <a:ext uri="{FF2B5EF4-FFF2-40B4-BE49-F238E27FC236}">
                    <a16:creationId xmlns:a16="http://schemas.microsoft.com/office/drawing/2014/main" id="{6B4EE9C5-9785-584E-9430-42428F105B2A}"/>
                  </a:ext>
                </a:extLst>
              </p:cNvPr>
              <p:cNvSpPr>
                <a:spLocks noChangeArrowheads="1"/>
              </p:cNvSpPr>
              <p:nvPr/>
            </p:nvSpPr>
            <p:spPr bwMode="auto">
              <a:xfrm>
                <a:off x="2099" y="1993"/>
                <a:ext cx="84"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1" name="Rectangle 111">
                <a:extLst>
                  <a:ext uri="{FF2B5EF4-FFF2-40B4-BE49-F238E27FC236}">
                    <a16:creationId xmlns:a16="http://schemas.microsoft.com/office/drawing/2014/main" id="{CCCE1D24-B28C-2D4E-B334-1BA95A0FB17B}"/>
                  </a:ext>
                </a:extLst>
              </p:cNvPr>
              <p:cNvSpPr>
                <a:spLocks noChangeArrowheads="1"/>
              </p:cNvSpPr>
              <p:nvPr/>
            </p:nvSpPr>
            <p:spPr bwMode="auto">
              <a:xfrm>
                <a:off x="2241" y="1993"/>
                <a:ext cx="84"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2" name="Rectangle 112">
                <a:extLst>
                  <a:ext uri="{FF2B5EF4-FFF2-40B4-BE49-F238E27FC236}">
                    <a16:creationId xmlns:a16="http://schemas.microsoft.com/office/drawing/2014/main" id="{BD7DDC79-D6E4-244C-BDD8-EF2F4037459B}"/>
                  </a:ext>
                </a:extLst>
              </p:cNvPr>
              <p:cNvSpPr>
                <a:spLocks noChangeArrowheads="1"/>
              </p:cNvSpPr>
              <p:nvPr/>
            </p:nvSpPr>
            <p:spPr bwMode="auto">
              <a:xfrm>
                <a:off x="2383" y="1993"/>
                <a:ext cx="84"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3" name="Rectangle 113">
                <a:extLst>
                  <a:ext uri="{FF2B5EF4-FFF2-40B4-BE49-F238E27FC236}">
                    <a16:creationId xmlns:a16="http://schemas.microsoft.com/office/drawing/2014/main" id="{CD3504FA-8EC0-AD42-85E6-F864D4677355}"/>
                  </a:ext>
                </a:extLst>
              </p:cNvPr>
              <p:cNvSpPr>
                <a:spLocks noChangeArrowheads="1"/>
              </p:cNvSpPr>
              <p:nvPr/>
            </p:nvSpPr>
            <p:spPr bwMode="auto">
              <a:xfrm>
                <a:off x="2099" y="1821"/>
                <a:ext cx="84"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4" name="Rectangle 114">
                <a:extLst>
                  <a:ext uri="{FF2B5EF4-FFF2-40B4-BE49-F238E27FC236}">
                    <a16:creationId xmlns:a16="http://schemas.microsoft.com/office/drawing/2014/main" id="{97C0713E-26E7-C642-8733-7E26235BE7CE}"/>
                  </a:ext>
                </a:extLst>
              </p:cNvPr>
              <p:cNvSpPr>
                <a:spLocks noChangeArrowheads="1"/>
              </p:cNvSpPr>
              <p:nvPr/>
            </p:nvSpPr>
            <p:spPr bwMode="auto">
              <a:xfrm>
                <a:off x="2241" y="1821"/>
                <a:ext cx="84"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5" name="Rectangle 115">
                <a:extLst>
                  <a:ext uri="{FF2B5EF4-FFF2-40B4-BE49-F238E27FC236}">
                    <a16:creationId xmlns:a16="http://schemas.microsoft.com/office/drawing/2014/main" id="{FBAAF8D9-D9A4-594F-B268-6CBB5B8C6485}"/>
                  </a:ext>
                </a:extLst>
              </p:cNvPr>
              <p:cNvSpPr>
                <a:spLocks noChangeArrowheads="1"/>
              </p:cNvSpPr>
              <p:nvPr/>
            </p:nvSpPr>
            <p:spPr bwMode="auto">
              <a:xfrm>
                <a:off x="2383" y="1821"/>
                <a:ext cx="84"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6" name="Freeform 116">
                <a:extLst>
                  <a:ext uri="{FF2B5EF4-FFF2-40B4-BE49-F238E27FC236}">
                    <a16:creationId xmlns:a16="http://schemas.microsoft.com/office/drawing/2014/main" id="{66CA0D20-A855-D947-AE69-1D50169CF6A2}"/>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7" name="Rectangle 117">
                <a:extLst>
                  <a:ext uri="{FF2B5EF4-FFF2-40B4-BE49-F238E27FC236}">
                    <a16:creationId xmlns:a16="http://schemas.microsoft.com/office/drawing/2014/main" id="{DBC40DE3-3215-AD41-9110-7B2D01429156}"/>
                  </a:ext>
                </a:extLst>
              </p:cNvPr>
              <p:cNvSpPr>
                <a:spLocks noChangeArrowheads="1"/>
              </p:cNvSpPr>
              <p:nvPr/>
            </p:nvSpPr>
            <p:spPr bwMode="auto">
              <a:xfrm>
                <a:off x="2601"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8" name="Rectangle 118">
                <a:extLst>
                  <a:ext uri="{FF2B5EF4-FFF2-40B4-BE49-F238E27FC236}">
                    <a16:creationId xmlns:a16="http://schemas.microsoft.com/office/drawing/2014/main" id="{F51FF82A-3B85-544C-BBEF-D3E298EB86E7}"/>
                  </a:ext>
                </a:extLst>
              </p:cNvPr>
              <p:cNvSpPr>
                <a:spLocks noChangeArrowheads="1"/>
              </p:cNvSpPr>
              <p:nvPr/>
            </p:nvSpPr>
            <p:spPr bwMode="auto">
              <a:xfrm>
                <a:off x="2709" y="1927"/>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39" name="Rectangle 119">
                <a:extLst>
                  <a:ext uri="{FF2B5EF4-FFF2-40B4-BE49-F238E27FC236}">
                    <a16:creationId xmlns:a16="http://schemas.microsoft.com/office/drawing/2014/main" id="{55487844-071A-1E4D-926A-F1BDAB8035A6}"/>
                  </a:ext>
                </a:extLst>
              </p:cNvPr>
              <p:cNvSpPr>
                <a:spLocks noChangeArrowheads="1"/>
              </p:cNvSpPr>
              <p:nvPr/>
            </p:nvSpPr>
            <p:spPr bwMode="auto">
              <a:xfrm>
                <a:off x="2810"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40" name="Rectangle 120">
                <a:extLst>
                  <a:ext uri="{FF2B5EF4-FFF2-40B4-BE49-F238E27FC236}">
                    <a16:creationId xmlns:a16="http://schemas.microsoft.com/office/drawing/2014/main" id="{B4A8A86F-8302-104F-BE96-9210DB40A7DF}"/>
                  </a:ext>
                </a:extLst>
              </p:cNvPr>
              <p:cNvSpPr>
                <a:spLocks noChangeArrowheads="1"/>
              </p:cNvSpPr>
              <p:nvPr/>
            </p:nvSpPr>
            <p:spPr bwMode="auto">
              <a:xfrm>
                <a:off x="2601"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41" name="Rectangle 121">
                <a:extLst>
                  <a:ext uri="{FF2B5EF4-FFF2-40B4-BE49-F238E27FC236}">
                    <a16:creationId xmlns:a16="http://schemas.microsoft.com/office/drawing/2014/main" id="{EAE16488-16CD-334B-BF1C-94A88BE9920A}"/>
                  </a:ext>
                </a:extLst>
              </p:cNvPr>
              <p:cNvSpPr>
                <a:spLocks noChangeArrowheads="1"/>
              </p:cNvSpPr>
              <p:nvPr/>
            </p:nvSpPr>
            <p:spPr bwMode="auto">
              <a:xfrm>
                <a:off x="2709" y="2189"/>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42" name="Rectangle 122">
                <a:extLst>
                  <a:ext uri="{FF2B5EF4-FFF2-40B4-BE49-F238E27FC236}">
                    <a16:creationId xmlns:a16="http://schemas.microsoft.com/office/drawing/2014/main" id="{F33BE7A3-EC23-564C-921B-0888477D1D63}"/>
                  </a:ext>
                </a:extLst>
              </p:cNvPr>
              <p:cNvSpPr>
                <a:spLocks noChangeArrowheads="1"/>
              </p:cNvSpPr>
              <p:nvPr/>
            </p:nvSpPr>
            <p:spPr bwMode="auto">
              <a:xfrm>
                <a:off x="2810"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43" name="Rectangle 123">
                <a:extLst>
                  <a:ext uri="{FF2B5EF4-FFF2-40B4-BE49-F238E27FC236}">
                    <a16:creationId xmlns:a16="http://schemas.microsoft.com/office/drawing/2014/main" id="{674B5103-962E-3C4F-A363-E494F28383DD}"/>
                  </a:ext>
                </a:extLst>
              </p:cNvPr>
              <p:cNvSpPr>
                <a:spLocks noChangeArrowheads="1"/>
              </p:cNvSpPr>
              <p:nvPr/>
            </p:nvSpPr>
            <p:spPr bwMode="auto">
              <a:xfrm>
                <a:off x="2601"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44" name="Rectangle 124">
                <a:extLst>
                  <a:ext uri="{FF2B5EF4-FFF2-40B4-BE49-F238E27FC236}">
                    <a16:creationId xmlns:a16="http://schemas.microsoft.com/office/drawing/2014/main" id="{6E5125F1-BA17-F54F-9126-7EEF17A5D4A7}"/>
                  </a:ext>
                </a:extLst>
              </p:cNvPr>
              <p:cNvSpPr>
                <a:spLocks noChangeArrowheads="1"/>
              </p:cNvSpPr>
              <p:nvPr/>
            </p:nvSpPr>
            <p:spPr bwMode="auto">
              <a:xfrm>
                <a:off x="2709" y="2058"/>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45" name="Rectangle 125">
                <a:extLst>
                  <a:ext uri="{FF2B5EF4-FFF2-40B4-BE49-F238E27FC236}">
                    <a16:creationId xmlns:a16="http://schemas.microsoft.com/office/drawing/2014/main" id="{B67C5DB8-B5ED-FA48-B9E7-49270878FB25}"/>
                  </a:ext>
                </a:extLst>
              </p:cNvPr>
              <p:cNvSpPr>
                <a:spLocks noChangeArrowheads="1"/>
              </p:cNvSpPr>
              <p:nvPr/>
            </p:nvSpPr>
            <p:spPr bwMode="auto">
              <a:xfrm>
                <a:off x="2810"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pic>
        <p:nvPicPr>
          <p:cNvPr id="1048" name="Picture 1047">
            <a:extLst>
              <a:ext uri="{FF2B5EF4-FFF2-40B4-BE49-F238E27FC236}">
                <a16:creationId xmlns:a16="http://schemas.microsoft.com/office/drawing/2014/main" id="{F0A94E4F-4457-1C41-93D4-738422DF5238}"/>
              </a:ext>
            </a:extLst>
          </p:cNvPr>
          <p:cNvPicPr>
            <a:picLocks noChangeAspect="1"/>
          </p:cNvPicPr>
          <p:nvPr/>
        </p:nvPicPr>
        <p:blipFill>
          <a:blip r:embed="rId5"/>
          <a:stretch>
            <a:fillRect/>
          </a:stretch>
        </p:blipFill>
        <p:spPr>
          <a:xfrm>
            <a:off x="4776204" y="2965016"/>
            <a:ext cx="804672" cy="804672"/>
          </a:xfrm>
          <a:prstGeom prst="rect">
            <a:avLst/>
          </a:prstGeom>
        </p:spPr>
      </p:pic>
      <p:pic>
        <p:nvPicPr>
          <p:cNvPr id="1049" name="Picture 1048">
            <a:extLst>
              <a:ext uri="{FF2B5EF4-FFF2-40B4-BE49-F238E27FC236}">
                <a16:creationId xmlns:a16="http://schemas.microsoft.com/office/drawing/2014/main" id="{D2A2F782-28E9-714A-8589-89D7875CB408}"/>
              </a:ext>
            </a:extLst>
          </p:cNvPr>
          <p:cNvPicPr>
            <a:picLocks noChangeAspect="1"/>
          </p:cNvPicPr>
          <p:nvPr/>
        </p:nvPicPr>
        <p:blipFill>
          <a:blip r:embed="rId6"/>
          <a:stretch>
            <a:fillRect/>
          </a:stretch>
        </p:blipFill>
        <p:spPr>
          <a:xfrm>
            <a:off x="2302424" y="4873273"/>
            <a:ext cx="804672" cy="804672"/>
          </a:xfrm>
          <a:prstGeom prst="rect">
            <a:avLst/>
          </a:prstGeom>
        </p:spPr>
      </p:pic>
      <p:sp>
        <p:nvSpPr>
          <p:cNvPr id="1050" name="Rectangle 1049">
            <a:extLst>
              <a:ext uri="{FF2B5EF4-FFF2-40B4-BE49-F238E27FC236}">
                <a16:creationId xmlns:a16="http://schemas.microsoft.com/office/drawing/2014/main" id="{09FB7503-8DB5-DE44-833A-9F0872698D16}"/>
              </a:ext>
            </a:extLst>
          </p:cNvPr>
          <p:cNvSpPr/>
          <p:nvPr/>
        </p:nvSpPr>
        <p:spPr>
          <a:xfrm>
            <a:off x="9671397" y="4155386"/>
            <a:ext cx="1729243" cy="318100"/>
          </a:xfrm>
          <a:prstGeom prst="rect">
            <a:avLst/>
          </a:prstGeom>
        </p:spPr>
        <p:txBody>
          <a:bodyPr wrap="square">
            <a:spAutoFit/>
          </a:bodyPr>
          <a:lstStyle/>
          <a:p>
            <a:pPr defTabSz="812760" fontAlgn="base">
              <a:spcBef>
                <a:spcPct val="0"/>
              </a:spcBef>
              <a:spcAft>
                <a:spcPct val="0"/>
              </a:spcAft>
            </a:pPr>
            <a:r>
              <a:rPr lang="en-US" sz="1467" dirty="0">
                <a:solidFill>
                  <a:schemeClr val="bg1"/>
                </a:solidFill>
                <a:latin typeface="CiscoSansTT ExtraLight"/>
                <a:ea typeface="ＭＳ Ｐゴシック" charset="0"/>
              </a:rPr>
              <a:t>Insider threat</a:t>
            </a:r>
          </a:p>
        </p:txBody>
      </p:sp>
      <p:sp>
        <p:nvSpPr>
          <p:cNvPr id="1051" name="Rectangle 1050">
            <a:extLst>
              <a:ext uri="{FF2B5EF4-FFF2-40B4-BE49-F238E27FC236}">
                <a16:creationId xmlns:a16="http://schemas.microsoft.com/office/drawing/2014/main" id="{9444FBC3-5CCF-2946-A652-964C78F64E5F}"/>
              </a:ext>
            </a:extLst>
          </p:cNvPr>
          <p:cNvSpPr/>
          <p:nvPr/>
        </p:nvSpPr>
        <p:spPr>
          <a:xfrm>
            <a:off x="9671397" y="5142711"/>
            <a:ext cx="2092384" cy="318100"/>
          </a:xfrm>
          <a:prstGeom prst="rect">
            <a:avLst/>
          </a:prstGeom>
        </p:spPr>
        <p:txBody>
          <a:bodyPr wrap="square">
            <a:spAutoFit/>
          </a:bodyPr>
          <a:lstStyle/>
          <a:p>
            <a:pPr defTabSz="812760" fontAlgn="base">
              <a:spcBef>
                <a:spcPct val="0"/>
              </a:spcBef>
              <a:spcAft>
                <a:spcPct val="0"/>
              </a:spcAft>
            </a:pPr>
            <a:r>
              <a:rPr lang="en-US" sz="1467" dirty="0">
                <a:solidFill>
                  <a:schemeClr val="bg1"/>
                </a:solidFill>
                <a:latin typeface="CiscoSansTT ExtraLight"/>
                <a:ea typeface="ＭＳ Ｐゴシック" charset="0"/>
              </a:rPr>
              <a:t>Encrypted malware</a:t>
            </a:r>
          </a:p>
        </p:txBody>
      </p:sp>
      <p:grpSp>
        <p:nvGrpSpPr>
          <p:cNvPr id="1052" name="Group 1051">
            <a:extLst>
              <a:ext uri="{FF2B5EF4-FFF2-40B4-BE49-F238E27FC236}">
                <a16:creationId xmlns:a16="http://schemas.microsoft.com/office/drawing/2014/main" id="{4F7F42AD-A600-4240-A0AD-616A07CC45DC}"/>
              </a:ext>
            </a:extLst>
          </p:cNvPr>
          <p:cNvGrpSpPr>
            <a:grpSpLocks noChangeAspect="1"/>
          </p:cNvGrpSpPr>
          <p:nvPr/>
        </p:nvGrpSpPr>
        <p:grpSpPr>
          <a:xfrm>
            <a:off x="8769943" y="4870433"/>
            <a:ext cx="796007" cy="796007"/>
            <a:chOff x="3693942" y="2337102"/>
            <a:chExt cx="1756116" cy="1756116"/>
          </a:xfrm>
        </p:grpSpPr>
        <p:sp>
          <p:nvSpPr>
            <p:cNvPr id="1053" name="Oval 43">
              <a:extLst>
                <a:ext uri="{FF2B5EF4-FFF2-40B4-BE49-F238E27FC236}">
                  <a16:creationId xmlns:a16="http://schemas.microsoft.com/office/drawing/2014/main" id="{D1936F2B-3BA4-2C4D-BC55-0BCB966BDEFE}"/>
                </a:ext>
              </a:extLst>
            </p:cNvPr>
            <p:cNvSpPr>
              <a:spLocks noChangeArrowheads="1"/>
            </p:cNvSpPr>
            <p:nvPr/>
          </p:nvSpPr>
          <p:spPr bwMode="auto">
            <a:xfrm>
              <a:off x="3693942" y="2337102"/>
              <a:ext cx="1756116" cy="1756116"/>
            </a:xfrm>
            <a:prstGeom prst="ellipse">
              <a:avLst/>
            </a:prstGeom>
            <a:solidFill>
              <a:srgbClr val="055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54" name="Freeform 19">
              <a:extLst>
                <a:ext uri="{FF2B5EF4-FFF2-40B4-BE49-F238E27FC236}">
                  <a16:creationId xmlns:a16="http://schemas.microsoft.com/office/drawing/2014/main" id="{7F361124-0B1B-EE4A-B192-A9B8568B7AF2}"/>
                </a:ext>
              </a:extLst>
            </p:cNvPr>
            <p:cNvSpPr>
              <a:spLocks noEditPoints="1"/>
            </p:cNvSpPr>
            <p:nvPr/>
          </p:nvSpPr>
          <p:spPr bwMode="auto">
            <a:xfrm>
              <a:off x="4042987" y="2571750"/>
              <a:ext cx="786544" cy="1010726"/>
            </a:xfrm>
            <a:custGeom>
              <a:avLst/>
              <a:gdLst>
                <a:gd name="T0" fmla="*/ 1252 w 1449"/>
                <a:gd name="T1" fmla="*/ 501 h 1860"/>
                <a:gd name="T2" fmla="*/ 1229 w 1449"/>
                <a:gd name="T3" fmla="*/ 372 h 1860"/>
                <a:gd name="T4" fmla="*/ 1176 w 1449"/>
                <a:gd name="T5" fmla="*/ 254 h 1860"/>
                <a:gd name="T6" fmla="*/ 1098 w 1449"/>
                <a:gd name="T7" fmla="*/ 155 h 1860"/>
                <a:gd name="T8" fmla="*/ 999 w 1449"/>
                <a:gd name="T9" fmla="*/ 77 h 1860"/>
                <a:gd name="T10" fmla="*/ 881 w 1449"/>
                <a:gd name="T11" fmla="*/ 24 h 1860"/>
                <a:gd name="T12" fmla="*/ 752 w 1449"/>
                <a:gd name="T13" fmla="*/ 1 h 1860"/>
                <a:gd name="T14" fmla="*/ 645 w 1449"/>
                <a:gd name="T15" fmla="*/ 6 h 1860"/>
                <a:gd name="T16" fmla="*/ 519 w 1449"/>
                <a:gd name="T17" fmla="*/ 42 h 1860"/>
                <a:gd name="T18" fmla="*/ 409 w 1449"/>
                <a:gd name="T19" fmla="*/ 105 h 1860"/>
                <a:gd name="T20" fmla="*/ 317 w 1449"/>
                <a:gd name="T21" fmla="*/ 193 h 1860"/>
                <a:gd name="T22" fmla="*/ 249 w 1449"/>
                <a:gd name="T23" fmla="*/ 299 h 1860"/>
                <a:gd name="T24" fmla="*/ 207 w 1449"/>
                <a:gd name="T25" fmla="*/ 422 h 1860"/>
                <a:gd name="T26" fmla="*/ 197 w 1449"/>
                <a:gd name="T27" fmla="*/ 781 h 1860"/>
                <a:gd name="T28" fmla="*/ 21 w 1449"/>
                <a:gd name="T29" fmla="*/ 789 h 1860"/>
                <a:gd name="T30" fmla="*/ 0 w 1449"/>
                <a:gd name="T31" fmla="*/ 827 h 1860"/>
                <a:gd name="T32" fmla="*/ 10 w 1449"/>
                <a:gd name="T33" fmla="*/ 1698 h 1860"/>
                <a:gd name="T34" fmla="*/ 69 w 1449"/>
                <a:gd name="T35" fmla="*/ 1792 h 1860"/>
                <a:gd name="T36" fmla="*/ 163 w 1449"/>
                <a:gd name="T37" fmla="*/ 1850 h 1860"/>
                <a:gd name="T38" fmla="*/ 1218 w 1449"/>
                <a:gd name="T39" fmla="*/ 1860 h 1860"/>
                <a:gd name="T40" fmla="*/ 1328 w 1449"/>
                <a:gd name="T41" fmla="*/ 1832 h 1860"/>
                <a:gd name="T42" fmla="*/ 1410 w 1449"/>
                <a:gd name="T43" fmla="*/ 1758 h 1860"/>
                <a:gd name="T44" fmla="*/ 1448 w 1449"/>
                <a:gd name="T45" fmla="*/ 1652 h 1860"/>
                <a:gd name="T46" fmla="*/ 1445 w 1449"/>
                <a:gd name="T47" fmla="*/ 809 h 1860"/>
                <a:gd name="T48" fmla="*/ 1413 w 1449"/>
                <a:gd name="T49" fmla="*/ 782 h 1860"/>
                <a:gd name="T50" fmla="*/ 793 w 1449"/>
                <a:gd name="T51" fmla="*/ 1536 h 1860"/>
                <a:gd name="T52" fmla="*/ 780 w 1449"/>
                <a:gd name="T53" fmla="*/ 1554 h 1860"/>
                <a:gd name="T54" fmla="*/ 724 w 1449"/>
                <a:gd name="T55" fmla="*/ 1565 h 1860"/>
                <a:gd name="T56" fmla="*/ 669 w 1449"/>
                <a:gd name="T57" fmla="*/ 1554 h 1860"/>
                <a:gd name="T58" fmla="*/ 656 w 1449"/>
                <a:gd name="T59" fmla="*/ 1536 h 1860"/>
                <a:gd name="T60" fmla="*/ 628 w 1449"/>
                <a:gd name="T61" fmla="*/ 1322 h 1860"/>
                <a:gd name="T62" fmla="*/ 609 w 1449"/>
                <a:gd name="T63" fmla="*/ 1258 h 1860"/>
                <a:gd name="T64" fmla="*/ 618 w 1449"/>
                <a:gd name="T65" fmla="*/ 1212 h 1860"/>
                <a:gd name="T66" fmla="*/ 651 w 1449"/>
                <a:gd name="T67" fmla="*/ 1168 h 1860"/>
                <a:gd name="T68" fmla="*/ 702 w 1449"/>
                <a:gd name="T69" fmla="*/ 1144 h 1860"/>
                <a:gd name="T70" fmla="*/ 748 w 1449"/>
                <a:gd name="T71" fmla="*/ 1144 h 1860"/>
                <a:gd name="T72" fmla="*/ 799 w 1449"/>
                <a:gd name="T73" fmla="*/ 1168 h 1860"/>
                <a:gd name="T74" fmla="*/ 831 w 1449"/>
                <a:gd name="T75" fmla="*/ 1212 h 1860"/>
                <a:gd name="T76" fmla="*/ 841 w 1449"/>
                <a:gd name="T77" fmla="*/ 1258 h 1860"/>
                <a:gd name="T78" fmla="*/ 821 w 1449"/>
                <a:gd name="T79" fmla="*/ 1322 h 1860"/>
                <a:gd name="T80" fmla="*/ 1008 w 1449"/>
                <a:gd name="T81" fmla="*/ 781 h 1860"/>
                <a:gd name="T82" fmla="*/ 444 w 1449"/>
                <a:gd name="T83" fmla="*/ 499 h 1860"/>
                <a:gd name="T84" fmla="*/ 459 w 1449"/>
                <a:gd name="T85" fmla="*/ 431 h 1860"/>
                <a:gd name="T86" fmla="*/ 491 w 1449"/>
                <a:gd name="T87" fmla="*/ 371 h 1860"/>
                <a:gd name="T88" fmla="*/ 535 w 1449"/>
                <a:gd name="T89" fmla="*/ 318 h 1860"/>
                <a:gd name="T90" fmla="*/ 590 w 1449"/>
                <a:gd name="T91" fmla="*/ 280 h 1860"/>
                <a:gd name="T92" fmla="*/ 654 w 1449"/>
                <a:gd name="T93" fmla="*/ 254 h 1860"/>
                <a:gd name="T94" fmla="*/ 724 w 1449"/>
                <a:gd name="T95" fmla="*/ 245 h 1860"/>
                <a:gd name="T96" fmla="*/ 781 w 1449"/>
                <a:gd name="T97" fmla="*/ 251 h 1860"/>
                <a:gd name="T98" fmla="*/ 848 w 1449"/>
                <a:gd name="T99" fmla="*/ 274 h 1860"/>
                <a:gd name="T100" fmla="*/ 905 w 1449"/>
                <a:gd name="T101" fmla="*/ 310 h 1860"/>
                <a:gd name="T102" fmla="*/ 952 w 1449"/>
                <a:gd name="T103" fmla="*/ 359 h 1860"/>
                <a:gd name="T104" fmla="*/ 985 w 1449"/>
                <a:gd name="T105" fmla="*/ 418 h 1860"/>
                <a:gd name="T106" fmla="*/ 1005 w 1449"/>
                <a:gd name="T107" fmla="*/ 485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9" h="1860">
                  <a:moveTo>
                    <a:pt x="1402" y="781"/>
                  </a:moveTo>
                  <a:lnTo>
                    <a:pt x="1253" y="781"/>
                  </a:lnTo>
                  <a:lnTo>
                    <a:pt x="1253" y="529"/>
                  </a:lnTo>
                  <a:lnTo>
                    <a:pt x="1253" y="529"/>
                  </a:lnTo>
                  <a:lnTo>
                    <a:pt x="1252" y="501"/>
                  </a:lnTo>
                  <a:lnTo>
                    <a:pt x="1249" y="475"/>
                  </a:lnTo>
                  <a:lnTo>
                    <a:pt x="1246" y="448"/>
                  </a:lnTo>
                  <a:lnTo>
                    <a:pt x="1242" y="422"/>
                  </a:lnTo>
                  <a:lnTo>
                    <a:pt x="1236" y="396"/>
                  </a:lnTo>
                  <a:lnTo>
                    <a:pt x="1229" y="372"/>
                  </a:lnTo>
                  <a:lnTo>
                    <a:pt x="1221" y="347"/>
                  </a:lnTo>
                  <a:lnTo>
                    <a:pt x="1211" y="323"/>
                  </a:lnTo>
                  <a:lnTo>
                    <a:pt x="1201" y="299"/>
                  </a:lnTo>
                  <a:lnTo>
                    <a:pt x="1188" y="277"/>
                  </a:lnTo>
                  <a:lnTo>
                    <a:pt x="1176" y="254"/>
                  </a:lnTo>
                  <a:lnTo>
                    <a:pt x="1163" y="233"/>
                  </a:lnTo>
                  <a:lnTo>
                    <a:pt x="1147" y="212"/>
                  </a:lnTo>
                  <a:lnTo>
                    <a:pt x="1132" y="193"/>
                  </a:lnTo>
                  <a:lnTo>
                    <a:pt x="1115" y="174"/>
                  </a:lnTo>
                  <a:lnTo>
                    <a:pt x="1098" y="155"/>
                  </a:lnTo>
                  <a:lnTo>
                    <a:pt x="1079" y="138"/>
                  </a:lnTo>
                  <a:lnTo>
                    <a:pt x="1061" y="121"/>
                  </a:lnTo>
                  <a:lnTo>
                    <a:pt x="1040" y="105"/>
                  </a:lnTo>
                  <a:lnTo>
                    <a:pt x="1020" y="91"/>
                  </a:lnTo>
                  <a:lnTo>
                    <a:pt x="999" y="77"/>
                  </a:lnTo>
                  <a:lnTo>
                    <a:pt x="976" y="64"/>
                  </a:lnTo>
                  <a:lnTo>
                    <a:pt x="954" y="52"/>
                  </a:lnTo>
                  <a:lnTo>
                    <a:pt x="930" y="42"/>
                  </a:lnTo>
                  <a:lnTo>
                    <a:pt x="906" y="33"/>
                  </a:lnTo>
                  <a:lnTo>
                    <a:pt x="881" y="24"/>
                  </a:lnTo>
                  <a:lnTo>
                    <a:pt x="857" y="17"/>
                  </a:lnTo>
                  <a:lnTo>
                    <a:pt x="831" y="11"/>
                  </a:lnTo>
                  <a:lnTo>
                    <a:pt x="805" y="6"/>
                  </a:lnTo>
                  <a:lnTo>
                    <a:pt x="778" y="3"/>
                  </a:lnTo>
                  <a:lnTo>
                    <a:pt x="752" y="1"/>
                  </a:lnTo>
                  <a:lnTo>
                    <a:pt x="724" y="0"/>
                  </a:lnTo>
                  <a:lnTo>
                    <a:pt x="724" y="0"/>
                  </a:lnTo>
                  <a:lnTo>
                    <a:pt x="698" y="1"/>
                  </a:lnTo>
                  <a:lnTo>
                    <a:pt x="671" y="3"/>
                  </a:lnTo>
                  <a:lnTo>
                    <a:pt x="645" y="6"/>
                  </a:lnTo>
                  <a:lnTo>
                    <a:pt x="618" y="11"/>
                  </a:lnTo>
                  <a:lnTo>
                    <a:pt x="593" y="17"/>
                  </a:lnTo>
                  <a:lnTo>
                    <a:pt x="568" y="24"/>
                  </a:lnTo>
                  <a:lnTo>
                    <a:pt x="544" y="33"/>
                  </a:lnTo>
                  <a:lnTo>
                    <a:pt x="519" y="42"/>
                  </a:lnTo>
                  <a:lnTo>
                    <a:pt x="496" y="52"/>
                  </a:lnTo>
                  <a:lnTo>
                    <a:pt x="473" y="64"/>
                  </a:lnTo>
                  <a:lnTo>
                    <a:pt x="451" y="77"/>
                  </a:lnTo>
                  <a:lnTo>
                    <a:pt x="430" y="91"/>
                  </a:lnTo>
                  <a:lnTo>
                    <a:pt x="409" y="105"/>
                  </a:lnTo>
                  <a:lnTo>
                    <a:pt x="389" y="121"/>
                  </a:lnTo>
                  <a:lnTo>
                    <a:pt x="370" y="138"/>
                  </a:lnTo>
                  <a:lnTo>
                    <a:pt x="352" y="155"/>
                  </a:lnTo>
                  <a:lnTo>
                    <a:pt x="335" y="174"/>
                  </a:lnTo>
                  <a:lnTo>
                    <a:pt x="317" y="193"/>
                  </a:lnTo>
                  <a:lnTo>
                    <a:pt x="302" y="212"/>
                  </a:lnTo>
                  <a:lnTo>
                    <a:pt x="287" y="233"/>
                  </a:lnTo>
                  <a:lnTo>
                    <a:pt x="274" y="254"/>
                  </a:lnTo>
                  <a:lnTo>
                    <a:pt x="260" y="277"/>
                  </a:lnTo>
                  <a:lnTo>
                    <a:pt x="249" y="299"/>
                  </a:lnTo>
                  <a:lnTo>
                    <a:pt x="239" y="323"/>
                  </a:lnTo>
                  <a:lnTo>
                    <a:pt x="229" y="347"/>
                  </a:lnTo>
                  <a:lnTo>
                    <a:pt x="221" y="372"/>
                  </a:lnTo>
                  <a:lnTo>
                    <a:pt x="213" y="396"/>
                  </a:lnTo>
                  <a:lnTo>
                    <a:pt x="207" y="422"/>
                  </a:lnTo>
                  <a:lnTo>
                    <a:pt x="203" y="448"/>
                  </a:lnTo>
                  <a:lnTo>
                    <a:pt x="200" y="475"/>
                  </a:lnTo>
                  <a:lnTo>
                    <a:pt x="198" y="501"/>
                  </a:lnTo>
                  <a:lnTo>
                    <a:pt x="197" y="529"/>
                  </a:lnTo>
                  <a:lnTo>
                    <a:pt x="197" y="781"/>
                  </a:lnTo>
                  <a:lnTo>
                    <a:pt x="47" y="781"/>
                  </a:lnTo>
                  <a:lnTo>
                    <a:pt x="47" y="781"/>
                  </a:lnTo>
                  <a:lnTo>
                    <a:pt x="38" y="782"/>
                  </a:lnTo>
                  <a:lnTo>
                    <a:pt x="29" y="785"/>
                  </a:lnTo>
                  <a:lnTo>
                    <a:pt x="21" y="789"/>
                  </a:lnTo>
                  <a:lnTo>
                    <a:pt x="14" y="794"/>
                  </a:lnTo>
                  <a:lnTo>
                    <a:pt x="8" y="801"/>
                  </a:lnTo>
                  <a:lnTo>
                    <a:pt x="4" y="809"/>
                  </a:lnTo>
                  <a:lnTo>
                    <a:pt x="1" y="817"/>
                  </a:lnTo>
                  <a:lnTo>
                    <a:pt x="0" y="827"/>
                  </a:lnTo>
                  <a:lnTo>
                    <a:pt x="0" y="1628"/>
                  </a:lnTo>
                  <a:lnTo>
                    <a:pt x="0" y="1628"/>
                  </a:lnTo>
                  <a:lnTo>
                    <a:pt x="1" y="1652"/>
                  </a:lnTo>
                  <a:lnTo>
                    <a:pt x="5" y="1675"/>
                  </a:lnTo>
                  <a:lnTo>
                    <a:pt x="10" y="1698"/>
                  </a:lnTo>
                  <a:lnTo>
                    <a:pt x="19" y="1718"/>
                  </a:lnTo>
                  <a:lnTo>
                    <a:pt x="29" y="1738"/>
                  </a:lnTo>
                  <a:lnTo>
                    <a:pt x="40" y="1758"/>
                  </a:lnTo>
                  <a:lnTo>
                    <a:pt x="53" y="1775"/>
                  </a:lnTo>
                  <a:lnTo>
                    <a:pt x="69" y="1792"/>
                  </a:lnTo>
                  <a:lnTo>
                    <a:pt x="85" y="1807"/>
                  </a:lnTo>
                  <a:lnTo>
                    <a:pt x="102" y="1820"/>
                  </a:lnTo>
                  <a:lnTo>
                    <a:pt x="122" y="1832"/>
                  </a:lnTo>
                  <a:lnTo>
                    <a:pt x="142" y="1841"/>
                  </a:lnTo>
                  <a:lnTo>
                    <a:pt x="163" y="1850"/>
                  </a:lnTo>
                  <a:lnTo>
                    <a:pt x="186" y="1856"/>
                  </a:lnTo>
                  <a:lnTo>
                    <a:pt x="208" y="1859"/>
                  </a:lnTo>
                  <a:lnTo>
                    <a:pt x="232" y="1860"/>
                  </a:lnTo>
                  <a:lnTo>
                    <a:pt x="1218" y="1860"/>
                  </a:lnTo>
                  <a:lnTo>
                    <a:pt x="1218" y="1860"/>
                  </a:lnTo>
                  <a:lnTo>
                    <a:pt x="1241" y="1859"/>
                  </a:lnTo>
                  <a:lnTo>
                    <a:pt x="1264" y="1856"/>
                  </a:lnTo>
                  <a:lnTo>
                    <a:pt x="1286" y="1850"/>
                  </a:lnTo>
                  <a:lnTo>
                    <a:pt x="1308" y="1841"/>
                  </a:lnTo>
                  <a:lnTo>
                    <a:pt x="1328" y="1832"/>
                  </a:lnTo>
                  <a:lnTo>
                    <a:pt x="1346" y="1820"/>
                  </a:lnTo>
                  <a:lnTo>
                    <a:pt x="1365" y="1807"/>
                  </a:lnTo>
                  <a:lnTo>
                    <a:pt x="1381" y="1792"/>
                  </a:lnTo>
                  <a:lnTo>
                    <a:pt x="1396" y="1775"/>
                  </a:lnTo>
                  <a:lnTo>
                    <a:pt x="1410" y="1758"/>
                  </a:lnTo>
                  <a:lnTo>
                    <a:pt x="1421" y="1738"/>
                  </a:lnTo>
                  <a:lnTo>
                    <a:pt x="1431" y="1718"/>
                  </a:lnTo>
                  <a:lnTo>
                    <a:pt x="1439" y="1698"/>
                  </a:lnTo>
                  <a:lnTo>
                    <a:pt x="1444" y="1675"/>
                  </a:lnTo>
                  <a:lnTo>
                    <a:pt x="1448" y="1652"/>
                  </a:lnTo>
                  <a:lnTo>
                    <a:pt x="1449" y="1628"/>
                  </a:lnTo>
                  <a:lnTo>
                    <a:pt x="1449" y="827"/>
                  </a:lnTo>
                  <a:lnTo>
                    <a:pt x="1449" y="827"/>
                  </a:lnTo>
                  <a:lnTo>
                    <a:pt x="1448" y="817"/>
                  </a:lnTo>
                  <a:lnTo>
                    <a:pt x="1445" y="809"/>
                  </a:lnTo>
                  <a:lnTo>
                    <a:pt x="1441" y="801"/>
                  </a:lnTo>
                  <a:lnTo>
                    <a:pt x="1435" y="794"/>
                  </a:lnTo>
                  <a:lnTo>
                    <a:pt x="1429" y="789"/>
                  </a:lnTo>
                  <a:lnTo>
                    <a:pt x="1421" y="785"/>
                  </a:lnTo>
                  <a:lnTo>
                    <a:pt x="1413" y="782"/>
                  </a:lnTo>
                  <a:lnTo>
                    <a:pt x="1402" y="781"/>
                  </a:lnTo>
                  <a:lnTo>
                    <a:pt x="1402" y="781"/>
                  </a:lnTo>
                  <a:close/>
                  <a:moveTo>
                    <a:pt x="793" y="1351"/>
                  </a:moveTo>
                  <a:lnTo>
                    <a:pt x="793" y="1536"/>
                  </a:lnTo>
                  <a:lnTo>
                    <a:pt x="793" y="1536"/>
                  </a:lnTo>
                  <a:lnTo>
                    <a:pt x="793" y="1539"/>
                  </a:lnTo>
                  <a:lnTo>
                    <a:pt x="792" y="1543"/>
                  </a:lnTo>
                  <a:lnTo>
                    <a:pt x="790" y="1546"/>
                  </a:lnTo>
                  <a:lnTo>
                    <a:pt x="788" y="1549"/>
                  </a:lnTo>
                  <a:lnTo>
                    <a:pt x="780" y="1554"/>
                  </a:lnTo>
                  <a:lnTo>
                    <a:pt x="771" y="1558"/>
                  </a:lnTo>
                  <a:lnTo>
                    <a:pt x="761" y="1561"/>
                  </a:lnTo>
                  <a:lnTo>
                    <a:pt x="750" y="1563"/>
                  </a:lnTo>
                  <a:lnTo>
                    <a:pt x="738" y="1564"/>
                  </a:lnTo>
                  <a:lnTo>
                    <a:pt x="724" y="1565"/>
                  </a:lnTo>
                  <a:lnTo>
                    <a:pt x="712" y="1564"/>
                  </a:lnTo>
                  <a:lnTo>
                    <a:pt x="700" y="1563"/>
                  </a:lnTo>
                  <a:lnTo>
                    <a:pt x="689" y="1561"/>
                  </a:lnTo>
                  <a:lnTo>
                    <a:pt x="677" y="1558"/>
                  </a:lnTo>
                  <a:lnTo>
                    <a:pt x="669" y="1554"/>
                  </a:lnTo>
                  <a:lnTo>
                    <a:pt x="662" y="1549"/>
                  </a:lnTo>
                  <a:lnTo>
                    <a:pt x="660" y="1546"/>
                  </a:lnTo>
                  <a:lnTo>
                    <a:pt x="658" y="1543"/>
                  </a:lnTo>
                  <a:lnTo>
                    <a:pt x="657" y="1539"/>
                  </a:lnTo>
                  <a:lnTo>
                    <a:pt x="656" y="1536"/>
                  </a:lnTo>
                  <a:lnTo>
                    <a:pt x="656" y="1351"/>
                  </a:lnTo>
                  <a:lnTo>
                    <a:pt x="656" y="1351"/>
                  </a:lnTo>
                  <a:lnTo>
                    <a:pt x="646" y="1343"/>
                  </a:lnTo>
                  <a:lnTo>
                    <a:pt x="637" y="1332"/>
                  </a:lnTo>
                  <a:lnTo>
                    <a:pt x="628" y="1322"/>
                  </a:lnTo>
                  <a:lnTo>
                    <a:pt x="622" y="1311"/>
                  </a:lnTo>
                  <a:lnTo>
                    <a:pt x="616" y="1299"/>
                  </a:lnTo>
                  <a:lnTo>
                    <a:pt x="612" y="1285"/>
                  </a:lnTo>
                  <a:lnTo>
                    <a:pt x="610" y="1271"/>
                  </a:lnTo>
                  <a:lnTo>
                    <a:pt x="609" y="1258"/>
                  </a:lnTo>
                  <a:lnTo>
                    <a:pt x="609" y="1258"/>
                  </a:lnTo>
                  <a:lnTo>
                    <a:pt x="610" y="1246"/>
                  </a:lnTo>
                  <a:lnTo>
                    <a:pt x="611" y="1234"/>
                  </a:lnTo>
                  <a:lnTo>
                    <a:pt x="614" y="1223"/>
                  </a:lnTo>
                  <a:lnTo>
                    <a:pt x="618" y="1212"/>
                  </a:lnTo>
                  <a:lnTo>
                    <a:pt x="623" y="1202"/>
                  </a:lnTo>
                  <a:lnTo>
                    <a:pt x="628" y="1193"/>
                  </a:lnTo>
                  <a:lnTo>
                    <a:pt x="636" y="1183"/>
                  </a:lnTo>
                  <a:lnTo>
                    <a:pt x="643" y="1175"/>
                  </a:lnTo>
                  <a:lnTo>
                    <a:pt x="651" y="1168"/>
                  </a:lnTo>
                  <a:lnTo>
                    <a:pt x="660" y="1161"/>
                  </a:lnTo>
                  <a:lnTo>
                    <a:pt x="669" y="1156"/>
                  </a:lnTo>
                  <a:lnTo>
                    <a:pt x="679" y="1151"/>
                  </a:lnTo>
                  <a:lnTo>
                    <a:pt x="691" y="1147"/>
                  </a:lnTo>
                  <a:lnTo>
                    <a:pt x="702" y="1144"/>
                  </a:lnTo>
                  <a:lnTo>
                    <a:pt x="713" y="1143"/>
                  </a:lnTo>
                  <a:lnTo>
                    <a:pt x="725" y="1142"/>
                  </a:lnTo>
                  <a:lnTo>
                    <a:pt x="725" y="1142"/>
                  </a:lnTo>
                  <a:lnTo>
                    <a:pt x="737" y="1143"/>
                  </a:lnTo>
                  <a:lnTo>
                    <a:pt x="748" y="1144"/>
                  </a:lnTo>
                  <a:lnTo>
                    <a:pt x="759" y="1147"/>
                  </a:lnTo>
                  <a:lnTo>
                    <a:pt x="770" y="1151"/>
                  </a:lnTo>
                  <a:lnTo>
                    <a:pt x="780" y="1156"/>
                  </a:lnTo>
                  <a:lnTo>
                    <a:pt x="790" y="1161"/>
                  </a:lnTo>
                  <a:lnTo>
                    <a:pt x="799" y="1168"/>
                  </a:lnTo>
                  <a:lnTo>
                    <a:pt x="807" y="1175"/>
                  </a:lnTo>
                  <a:lnTo>
                    <a:pt x="814" y="1183"/>
                  </a:lnTo>
                  <a:lnTo>
                    <a:pt x="821" y="1193"/>
                  </a:lnTo>
                  <a:lnTo>
                    <a:pt x="826" y="1202"/>
                  </a:lnTo>
                  <a:lnTo>
                    <a:pt x="831" y="1212"/>
                  </a:lnTo>
                  <a:lnTo>
                    <a:pt x="835" y="1223"/>
                  </a:lnTo>
                  <a:lnTo>
                    <a:pt x="839" y="1234"/>
                  </a:lnTo>
                  <a:lnTo>
                    <a:pt x="841" y="1246"/>
                  </a:lnTo>
                  <a:lnTo>
                    <a:pt x="841" y="1258"/>
                  </a:lnTo>
                  <a:lnTo>
                    <a:pt x="841" y="1258"/>
                  </a:lnTo>
                  <a:lnTo>
                    <a:pt x="840" y="1271"/>
                  </a:lnTo>
                  <a:lnTo>
                    <a:pt x="837" y="1285"/>
                  </a:lnTo>
                  <a:lnTo>
                    <a:pt x="833" y="1299"/>
                  </a:lnTo>
                  <a:lnTo>
                    <a:pt x="827" y="1311"/>
                  </a:lnTo>
                  <a:lnTo>
                    <a:pt x="821" y="1322"/>
                  </a:lnTo>
                  <a:lnTo>
                    <a:pt x="813" y="1332"/>
                  </a:lnTo>
                  <a:lnTo>
                    <a:pt x="803" y="1343"/>
                  </a:lnTo>
                  <a:lnTo>
                    <a:pt x="793" y="1351"/>
                  </a:lnTo>
                  <a:lnTo>
                    <a:pt x="793" y="1351"/>
                  </a:lnTo>
                  <a:close/>
                  <a:moveTo>
                    <a:pt x="1008" y="781"/>
                  </a:moveTo>
                  <a:lnTo>
                    <a:pt x="442" y="781"/>
                  </a:lnTo>
                  <a:lnTo>
                    <a:pt x="442" y="529"/>
                  </a:lnTo>
                  <a:lnTo>
                    <a:pt x="442" y="529"/>
                  </a:lnTo>
                  <a:lnTo>
                    <a:pt x="443" y="513"/>
                  </a:lnTo>
                  <a:lnTo>
                    <a:pt x="444" y="499"/>
                  </a:lnTo>
                  <a:lnTo>
                    <a:pt x="445" y="485"/>
                  </a:lnTo>
                  <a:lnTo>
                    <a:pt x="448" y="471"/>
                  </a:lnTo>
                  <a:lnTo>
                    <a:pt x="451" y="457"/>
                  </a:lnTo>
                  <a:lnTo>
                    <a:pt x="455" y="444"/>
                  </a:lnTo>
                  <a:lnTo>
                    <a:pt x="459" y="431"/>
                  </a:lnTo>
                  <a:lnTo>
                    <a:pt x="464" y="418"/>
                  </a:lnTo>
                  <a:lnTo>
                    <a:pt x="470" y="406"/>
                  </a:lnTo>
                  <a:lnTo>
                    <a:pt x="476" y="394"/>
                  </a:lnTo>
                  <a:lnTo>
                    <a:pt x="483" y="382"/>
                  </a:lnTo>
                  <a:lnTo>
                    <a:pt x="491" y="371"/>
                  </a:lnTo>
                  <a:lnTo>
                    <a:pt x="498" y="359"/>
                  </a:lnTo>
                  <a:lnTo>
                    <a:pt x="507" y="348"/>
                  </a:lnTo>
                  <a:lnTo>
                    <a:pt x="515" y="338"/>
                  </a:lnTo>
                  <a:lnTo>
                    <a:pt x="525" y="329"/>
                  </a:lnTo>
                  <a:lnTo>
                    <a:pt x="535" y="318"/>
                  </a:lnTo>
                  <a:lnTo>
                    <a:pt x="545" y="310"/>
                  </a:lnTo>
                  <a:lnTo>
                    <a:pt x="556" y="301"/>
                  </a:lnTo>
                  <a:lnTo>
                    <a:pt x="567" y="294"/>
                  </a:lnTo>
                  <a:lnTo>
                    <a:pt x="578" y="287"/>
                  </a:lnTo>
                  <a:lnTo>
                    <a:pt x="590" y="280"/>
                  </a:lnTo>
                  <a:lnTo>
                    <a:pt x="602" y="274"/>
                  </a:lnTo>
                  <a:lnTo>
                    <a:pt x="615" y="267"/>
                  </a:lnTo>
                  <a:lnTo>
                    <a:pt x="627" y="262"/>
                  </a:lnTo>
                  <a:lnTo>
                    <a:pt x="641" y="258"/>
                  </a:lnTo>
                  <a:lnTo>
                    <a:pt x="654" y="254"/>
                  </a:lnTo>
                  <a:lnTo>
                    <a:pt x="668" y="251"/>
                  </a:lnTo>
                  <a:lnTo>
                    <a:pt x="681" y="249"/>
                  </a:lnTo>
                  <a:lnTo>
                    <a:pt x="696" y="247"/>
                  </a:lnTo>
                  <a:lnTo>
                    <a:pt x="710" y="246"/>
                  </a:lnTo>
                  <a:lnTo>
                    <a:pt x="724" y="245"/>
                  </a:lnTo>
                  <a:lnTo>
                    <a:pt x="724" y="245"/>
                  </a:lnTo>
                  <a:lnTo>
                    <a:pt x="740" y="246"/>
                  </a:lnTo>
                  <a:lnTo>
                    <a:pt x="754" y="247"/>
                  </a:lnTo>
                  <a:lnTo>
                    <a:pt x="768" y="249"/>
                  </a:lnTo>
                  <a:lnTo>
                    <a:pt x="781" y="251"/>
                  </a:lnTo>
                  <a:lnTo>
                    <a:pt x="796" y="254"/>
                  </a:lnTo>
                  <a:lnTo>
                    <a:pt x="809" y="258"/>
                  </a:lnTo>
                  <a:lnTo>
                    <a:pt x="822" y="262"/>
                  </a:lnTo>
                  <a:lnTo>
                    <a:pt x="834" y="267"/>
                  </a:lnTo>
                  <a:lnTo>
                    <a:pt x="848" y="274"/>
                  </a:lnTo>
                  <a:lnTo>
                    <a:pt x="859" y="280"/>
                  </a:lnTo>
                  <a:lnTo>
                    <a:pt x="871" y="287"/>
                  </a:lnTo>
                  <a:lnTo>
                    <a:pt x="882" y="294"/>
                  </a:lnTo>
                  <a:lnTo>
                    <a:pt x="894" y="301"/>
                  </a:lnTo>
                  <a:lnTo>
                    <a:pt x="905" y="310"/>
                  </a:lnTo>
                  <a:lnTo>
                    <a:pt x="915" y="318"/>
                  </a:lnTo>
                  <a:lnTo>
                    <a:pt x="924" y="329"/>
                  </a:lnTo>
                  <a:lnTo>
                    <a:pt x="934" y="338"/>
                  </a:lnTo>
                  <a:lnTo>
                    <a:pt x="943" y="348"/>
                  </a:lnTo>
                  <a:lnTo>
                    <a:pt x="952" y="359"/>
                  </a:lnTo>
                  <a:lnTo>
                    <a:pt x="959" y="371"/>
                  </a:lnTo>
                  <a:lnTo>
                    <a:pt x="967" y="382"/>
                  </a:lnTo>
                  <a:lnTo>
                    <a:pt x="973" y="394"/>
                  </a:lnTo>
                  <a:lnTo>
                    <a:pt x="979" y="406"/>
                  </a:lnTo>
                  <a:lnTo>
                    <a:pt x="985" y="418"/>
                  </a:lnTo>
                  <a:lnTo>
                    <a:pt x="990" y="431"/>
                  </a:lnTo>
                  <a:lnTo>
                    <a:pt x="995" y="444"/>
                  </a:lnTo>
                  <a:lnTo>
                    <a:pt x="999" y="457"/>
                  </a:lnTo>
                  <a:lnTo>
                    <a:pt x="1002" y="471"/>
                  </a:lnTo>
                  <a:lnTo>
                    <a:pt x="1005" y="485"/>
                  </a:lnTo>
                  <a:lnTo>
                    <a:pt x="1006" y="499"/>
                  </a:lnTo>
                  <a:lnTo>
                    <a:pt x="1007" y="513"/>
                  </a:lnTo>
                  <a:lnTo>
                    <a:pt x="1008" y="529"/>
                  </a:lnTo>
                  <a:lnTo>
                    <a:pt x="1008" y="781"/>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55" name="Oval 47">
              <a:extLst>
                <a:ext uri="{FF2B5EF4-FFF2-40B4-BE49-F238E27FC236}">
                  <a16:creationId xmlns:a16="http://schemas.microsoft.com/office/drawing/2014/main" id="{C0A14FA3-D534-EE46-8266-B6868FD28456}"/>
                </a:ext>
              </a:extLst>
            </p:cNvPr>
            <p:cNvSpPr>
              <a:spLocks noChangeArrowheads="1"/>
            </p:cNvSpPr>
            <p:nvPr/>
          </p:nvSpPr>
          <p:spPr bwMode="auto">
            <a:xfrm>
              <a:off x="4635851" y="3039962"/>
              <a:ext cx="564405" cy="566026"/>
            </a:xfrm>
            <a:prstGeom prst="ellipse">
              <a:avLst/>
            </a:prstGeom>
            <a:solidFill>
              <a:srgbClr val="FFFFFF">
                <a:lumMod val="95000"/>
              </a:srgbClr>
            </a:solidFill>
            <a:ln w="9525">
              <a:no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nvGrpSpPr>
            <p:cNvPr id="1056" name="Group 1055">
              <a:extLst>
                <a:ext uri="{FF2B5EF4-FFF2-40B4-BE49-F238E27FC236}">
                  <a16:creationId xmlns:a16="http://schemas.microsoft.com/office/drawing/2014/main" id="{9610F76E-5916-B248-B68C-1CF512DA3931}"/>
                </a:ext>
              </a:extLst>
            </p:cNvPr>
            <p:cNvGrpSpPr/>
            <p:nvPr/>
          </p:nvGrpSpPr>
          <p:grpSpPr>
            <a:xfrm>
              <a:off x="4260847" y="2989191"/>
              <a:ext cx="987975" cy="725685"/>
              <a:chOff x="-3406597" y="2475489"/>
              <a:chExt cx="1130209" cy="827778"/>
            </a:xfrm>
          </p:grpSpPr>
          <p:sp>
            <p:nvSpPr>
              <p:cNvPr id="1061" name="Freeform 103">
                <a:extLst>
                  <a:ext uri="{FF2B5EF4-FFF2-40B4-BE49-F238E27FC236}">
                    <a16:creationId xmlns:a16="http://schemas.microsoft.com/office/drawing/2014/main" id="{6786F227-A9EB-6D40-AF83-DE0D6D248A1A}"/>
                  </a:ext>
                </a:extLst>
              </p:cNvPr>
              <p:cNvSpPr>
                <a:spLocks/>
              </p:cNvSpPr>
              <p:nvPr/>
            </p:nvSpPr>
            <p:spPr bwMode="auto">
              <a:xfrm rot="19203019" flipH="1">
                <a:off x="-3406597" y="3209775"/>
                <a:ext cx="602446" cy="93492"/>
              </a:xfrm>
              <a:prstGeom prst="roundRect">
                <a:avLst>
                  <a:gd name="adj" fmla="val 50000"/>
                </a:avLst>
              </a:prstGeom>
              <a:solidFill>
                <a:srgbClr val="34B2DE"/>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62" name="Freeform 277">
                <a:extLst>
                  <a:ext uri="{FF2B5EF4-FFF2-40B4-BE49-F238E27FC236}">
                    <a16:creationId xmlns:a16="http://schemas.microsoft.com/office/drawing/2014/main" id="{C50723CE-892E-AC49-9F86-ADB78D228CC1}"/>
                  </a:ext>
                </a:extLst>
              </p:cNvPr>
              <p:cNvSpPr>
                <a:spLocks noEditPoints="1"/>
              </p:cNvSpPr>
              <p:nvPr/>
            </p:nvSpPr>
            <p:spPr bwMode="auto">
              <a:xfrm>
                <a:off x="-3036926" y="2475489"/>
                <a:ext cx="760538" cy="760538"/>
              </a:xfrm>
              <a:prstGeom prst="donut">
                <a:avLst>
                  <a:gd name="adj" fmla="val 11461"/>
                </a:avLst>
              </a:prstGeom>
              <a:solidFill>
                <a:srgbClr val="34B2DE"/>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grpSp>
          <p:nvGrpSpPr>
            <p:cNvPr id="1057" name="Group 1056">
              <a:extLst>
                <a:ext uri="{FF2B5EF4-FFF2-40B4-BE49-F238E27FC236}">
                  <a16:creationId xmlns:a16="http://schemas.microsoft.com/office/drawing/2014/main" id="{6B222343-3559-9548-8EF0-EB138FE2FECC}"/>
                </a:ext>
              </a:extLst>
            </p:cNvPr>
            <p:cNvGrpSpPr>
              <a:grpSpLocks noChangeAspect="1"/>
            </p:cNvGrpSpPr>
            <p:nvPr/>
          </p:nvGrpSpPr>
          <p:grpSpPr>
            <a:xfrm>
              <a:off x="4737474" y="3174540"/>
              <a:ext cx="328465" cy="323050"/>
              <a:chOff x="6333580" y="2334557"/>
              <a:chExt cx="545984" cy="536983"/>
            </a:xfrm>
          </p:grpSpPr>
          <p:sp>
            <p:nvSpPr>
              <p:cNvPr id="1058" name="Freeform 251">
                <a:extLst>
                  <a:ext uri="{FF2B5EF4-FFF2-40B4-BE49-F238E27FC236}">
                    <a16:creationId xmlns:a16="http://schemas.microsoft.com/office/drawing/2014/main" id="{AFF6D51B-8CC7-3A4C-9701-B9D29C37748F}"/>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6EBE4A"/>
              </a:solidFill>
              <a:ln>
                <a:solidFill>
                  <a:srgbClr val="6EBE4A"/>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59" name="Freeform 256">
                <a:extLst>
                  <a:ext uri="{FF2B5EF4-FFF2-40B4-BE49-F238E27FC236}">
                    <a16:creationId xmlns:a16="http://schemas.microsoft.com/office/drawing/2014/main" id="{6267A550-AC3C-5D45-82EC-0FFFAA1C6A6C}"/>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6EBE4A"/>
              </a:solidFill>
              <a:ln>
                <a:solidFill>
                  <a:srgbClr val="6EBE4A"/>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1060" name="Freeform 260">
                <a:extLst>
                  <a:ext uri="{FF2B5EF4-FFF2-40B4-BE49-F238E27FC236}">
                    <a16:creationId xmlns:a16="http://schemas.microsoft.com/office/drawing/2014/main" id="{47242D47-583F-944B-9ADB-8B9AFA4DF760}"/>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grpSp>
      <p:sp>
        <p:nvSpPr>
          <p:cNvPr id="1063" name="Rectangle 1062">
            <a:extLst>
              <a:ext uri="{FF2B5EF4-FFF2-40B4-BE49-F238E27FC236}">
                <a16:creationId xmlns:a16="http://schemas.microsoft.com/office/drawing/2014/main" id="{5632DA42-A76B-8048-931D-35C12D8A27A3}"/>
              </a:ext>
            </a:extLst>
          </p:cNvPr>
          <p:cNvSpPr/>
          <p:nvPr/>
        </p:nvSpPr>
        <p:spPr>
          <a:xfrm>
            <a:off x="9671398" y="3185867"/>
            <a:ext cx="1902167" cy="318100"/>
          </a:xfrm>
          <a:prstGeom prst="rect">
            <a:avLst/>
          </a:prstGeom>
        </p:spPr>
        <p:txBody>
          <a:bodyPr wrap="square">
            <a:spAutoFit/>
          </a:bodyPr>
          <a:lstStyle/>
          <a:p>
            <a:pPr defTabSz="812760" fontAlgn="base">
              <a:spcBef>
                <a:spcPct val="0"/>
              </a:spcBef>
              <a:spcAft>
                <a:spcPct val="0"/>
              </a:spcAft>
            </a:pPr>
            <a:r>
              <a:rPr lang="en-US" sz="1467" dirty="0">
                <a:solidFill>
                  <a:schemeClr val="bg1"/>
                </a:solidFill>
                <a:latin typeface="CiscoSansTT ExtraLight"/>
                <a:ea typeface="ＭＳ Ｐゴシック" charset="0"/>
              </a:rPr>
              <a:t>Unknown threats</a:t>
            </a:r>
          </a:p>
        </p:txBody>
      </p:sp>
      <p:grpSp>
        <p:nvGrpSpPr>
          <p:cNvPr id="1064" name="Group 1063">
            <a:extLst>
              <a:ext uri="{FF2B5EF4-FFF2-40B4-BE49-F238E27FC236}">
                <a16:creationId xmlns:a16="http://schemas.microsoft.com/office/drawing/2014/main" id="{6552866A-101F-CA41-9E14-9D3EEE1B2864}"/>
              </a:ext>
            </a:extLst>
          </p:cNvPr>
          <p:cNvGrpSpPr>
            <a:grpSpLocks noChangeAspect="1"/>
          </p:cNvGrpSpPr>
          <p:nvPr/>
        </p:nvGrpSpPr>
        <p:grpSpPr>
          <a:xfrm>
            <a:off x="8787793" y="5834139"/>
            <a:ext cx="798296" cy="796007"/>
            <a:chOff x="3641520" y="1555996"/>
            <a:chExt cx="1866584" cy="1861234"/>
          </a:xfrm>
        </p:grpSpPr>
        <p:sp>
          <p:nvSpPr>
            <p:cNvPr id="1065" name="Oval 43">
              <a:extLst>
                <a:ext uri="{FF2B5EF4-FFF2-40B4-BE49-F238E27FC236}">
                  <a16:creationId xmlns:a16="http://schemas.microsoft.com/office/drawing/2014/main" id="{057E5510-92BB-E142-9A96-064811843B82}"/>
                </a:ext>
              </a:extLst>
            </p:cNvPr>
            <p:cNvSpPr>
              <a:spLocks noChangeArrowheads="1"/>
            </p:cNvSpPr>
            <p:nvPr/>
          </p:nvSpPr>
          <p:spPr bwMode="auto">
            <a:xfrm>
              <a:off x="3641520" y="1555996"/>
              <a:ext cx="1866584" cy="1861234"/>
            </a:xfrm>
            <a:prstGeom prst="ellipse">
              <a:avLst/>
            </a:prstGeom>
            <a:solidFill>
              <a:srgbClr val="00BCEB">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66" name="Freeform 44">
              <a:extLst>
                <a:ext uri="{FF2B5EF4-FFF2-40B4-BE49-F238E27FC236}">
                  <a16:creationId xmlns:a16="http://schemas.microsoft.com/office/drawing/2014/main" id="{7D1B44F3-83AF-3A4D-B006-FC775E5AE2D1}"/>
                </a:ext>
              </a:extLst>
            </p:cNvPr>
            <p:cNvSpPr>
              <a:spLocks/>
            </p:cNvSpPr>
            <p:nvPr/>
          </p:nvSpPr>
          <p:spPr bwMode="auto">
            <a:xfrm>
              <a:off x="3866152" y="1739178"/>
              <a:ext cx="1636604" cy="1678052"/>
            </a:xfrm>
            <a:custGeom>
              <a:avLst/>
              <a:gdLst>
                <a:gd name="T0" fmla="*/ 517 w 517"/>
                <a:gd name="T1" fmla="*/ 237 h 531"/>
                <a:gd name="T2" fmla="*/ 517 w 517"/>
                <a:gd name="T3" fmla="*/ 237 h 531"/>
                <a:gd name="T4" fmla="*/ 222 w 517"/>
                <a:gd name="T5" fmla="*/ 0 h 531"/>
                <a:gd name="T6" fmla="*/ 0 w 517"/>
                <a:gd name="T7" fmla="*/ 387 h 531"/>
                <a:gd name="T8" fmla="*/ 215 w 517"/>
                <a:gd name="T9" fmla="*/ 531 h 531"/>
                <a:gd name="T10" fmla="*/ 222 w 517"/>
                <a:gd name="T11" fmla="*/ 531 h 531"/>
                <a:gd name="T12" fmla="*/ 517 w 517"/>
                <a:gd name="T13" fmla="*/ 237 h 531"/>
              </a:gdLst>
              <a:ahLst/>
              <a:cxnLst>
                <a:cxn ang="0">
                  <a:pos x="T0" y="T1"/>
                </a:cxn>
                <a:cxn ang="0">
                  <a:pos x="T2" y="T3"/>
                </a:cxn>
                <a:cxn ang="0">
                  <a:pos x="T4" y="T5"/>
                </a:cxn>
                <a:cxn ang="0">
                  <a:pos x="T6" y="T7"/>
                </a:cxn>
                <a:cxn ang="0">
                  <a:pos x="T8" y="T9"/>
                </a:cxn>
                <a:cxn ang="0">
                  <a:pos x="T10" y="T11"/>
                </a:cxn>
                <a:cxn ang="0">
                  <a:pos x="T12" y="T13"/>
                </a:cxn>
              </a:cxnLst>
              <a:rect l="0" t="0" r="r" b="b"/>
              <a:pathLst>
                <a:path w="517" h="531">
                  <a:moveTo>
                    <a:pt x="517" y="237"/>
                  </a:moveTo>
                  <a:cubicBezTo>
                    <a:pt x="517" y="237"/>
                    <a:pt x="517" y="237"/>
                    <a:pt x="517" y="237"/>
                  </a:cubicBezTo>
                  <a:cubicBezTo>
                    <a:pt x="222" y="0"/>
                    <a:pt x="222" y="0"/>
                    <a:pt x="222" y="0"/>
                  </a:cubicBezTo>
                  <a:cubicBezTo>
                    <a:pt x="0" y="387"/>
                    <a:pt x="0" y="387"/>
                    <a:pt x="0" y="387"/>
                  </a:cubicBezTo>
                  <a:cubicBezTo>
                    <a:pt x="215" y="531"/>
                    <a:pt x="215" y="531"/>
                    <a:pt x="215" y="531"/>
                  </a:cubicBezTo>
                  <a:cubicBezTo>
                    <a:pt x="218" y="531"/>
                    <a:pt x="220" y="531"/>
                    <a:pt x="222" y="531"/>
                  </a:cubicBezTo>
                  <a:cubicBezTo>
                    <a:pt x="385" y="531"/>
                    <a:pt x="517" y="399"/>
                    <a:pt x="517" y="237"/>
                  </a:cubicBezTo>
                  <a:close/>
                </a:path>
              </a:pathLst>
            </a:custGeom>
            <a:solidFill>
              <a:srgbClr val="0638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67" name="Freeform 45">
              <a:extLst>
                <a:ext uri="{FF2B5EF4-FFF2-40B4-BE49-F238E27FC236}">
                  <a16:creationId xmlns:a16="http://schemas.microsoft.com/office/drawing/2014/main" id="{AB3C284E-8FED-4B44-BB41-54784DBB3CDC}"/>
                </a:ext>
              </a:extLst>
            </p:cNvPr>
            <p:cNvSpPr>
              <a:spLocks/>
            </p:cNvSpPr>
            <p:nvPr/>
          </p:nvSpPr>
          <p:spPr bwMode="auto">
            <a:xfrm>
              <a:off x="3859466" y="1735167"/>
              <a:ext cx="1421332" cy="1227452"/>
            </a:xfrm>
            <a:custGeom>
              <a:avLst/>
              <a:gdLst>
                <a:gd name="T0" fmla="*/ 218 w 449"/>
                <a:gd name="T1" fmla="*/ 5 h 388"/>
                <a:gd name="T2" fmla="*/ 3 w 449"/>
                <a:gd name="T3" fmla="*/ 376 h 388"/>
                <a:gd name="T4" fmla="*/ 10 w 449"/>
                <a:gd name="T5" fmla="*/ 388 h 388"/>
                <a:gd name="T6" fmla="*/ 439 w 449"/>
                <a:gd name="T7" fmla="*/ 388 h 388"/>
                <a:gd name="T8" fmla="*/ 446 w 449"/>
                <a:gd name="T9" fmla="*/ 376 h 388"/>
                <a:gd name="T10" fmla="*/ 231 w 449"/>
                <a:gd name="T11" fmla="*/ 5 h 388"/>
                <a:gd name="T12" fmla="*/ 218 w 449"/>
                <a:gd name="T13" fmla="*/ 5 h 388"/>
              </a:gdLst>
              <a:ahLst/>
              <a:cxnLst>
                <a:cxn ang="0">
                  <a:pos x="T0" y="T1"/>
                </a:cxn>
                <a:cxn ang="0">
                  <a:pos x="T2" y="T3"/>
                </a:cxn>
                <a:cxn ang="0">
                  <a:pos x="T4" y="T5"/>
                </a:cxn>
                <a:cxn ang="0">
                  <a:pos x="T6" y="T7"/>
                </a:cxn>
                <a:cxn ang="0">
                  <a:pos x="T8" y="T9"/>
                </a:cxn>
                <a:cxn ang="0">
                  <a:pos x="T10" y="T11"/>
                </a:cxn>
                <a:cxn ang="0">
                  <a:pos x="T12" y="T13"/>
                </a:cxn>
              </a:cxnLst>
              <a:rect l="0" t="0" r="r" b="b"/>
              <a:pathLst>
                <a:path w="449" h="388">
                  <a:moveTo>
                    <a:pt x="218" y="5"/>
                  </a:moveTo>
                  <a:cubicBezTo>
                    <a:pt x="3" y="376"/>
                    <a:pt x="3" y="376"/>
                    <a:pt x="3" y="376"/>
                  </a:cubicBezTo>
                  <a:cubicBezTo>
                    <a:pt x="0" y="381"/>
                    <a:pt x="4" y="388"/>
                    <a:pt x="10" y="388"/>
                  </a:cubicBezTo>
                  <a:cubicBezTo>
                    <a:pt x="439" y="388"/>
                    <a:pt x="439" y="388"/>
                    <a:pt x="439" y="388"/>
                  </a:cubicBezTo>
                  <a:cubicBezTo>
                    <a:pt x="445" y="388"/>
                    <a:pt x="449" y="381"/>
                    <a:pt x="446" y="376"/>
                  </a:cubicBezTo>
                  <a:cubicBezTo>
                    <a:pt x="231" y="5"/>
                    <a:pt x="231" y="5"/>
                    <a:pt x="231" y="5"/>
                  </a:cubicBezTo>
                  <a:cubicBezTo>
                    <a:pt x="228" y="0"/>
                    <a:pt x="221" y="0"/>
                    <a:pt x="218" y="5"/>
                  </a:cubicBezTo>
                  <a:close/>
                </a:path>
              </a:pathLst>
            </a:custGeom>
            <a:solidFill>
              <a:srgbClr val="FA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68" name="Oval 47">
              <a:extLst>
                <a:ext uri="{FF2B5EF4-FFF2-40B4-BE49-F238E27FC236}">
                  <a16:creationId xmlns:a16="http://schemas.microsoft.com/office/drawing/2014/main" id="{B79C3F43-5261-4543-9DB1-816914346416}"/>
                </a:ext>
              </a:extLst>
            </p:cNvPr>
            <p:cNvSpPr>
              <a:spLocks noChangeArrowheads="1"/>
            </p:cNvSpPr>
            <p:nvPr/>
          </p:nvSpPr>
          <p:spPr bwMode="auto">
            <a:xfrm>
              <a:off x="4270691" y="2210574"/>
              <a:ext cx="608240" cy="608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69" name="Freeform 46">
              <a:extLst>
                <a:ext uri="{FF2B5EF4-FFF2-40B4-BE49-F238E27FC236}">
                  <a16:creationId xmlns:a16="http://schemas.microsoft.com/office/drawing/2014/main" id="{FD1CF0C2-435E-814F-90C0-3F907C0FD6CE}"/>
                </a:ext>
              </a:extLst>
            </p:cNvPr>
            <p:cNvSpPr>
              <a:spLocks noEditPoints="1"/>
            </p:cNvSpPr>
            <p:nvPr/>
          </p:nvSpPr>
          <p:spPr bwMode="auto">
            <a:xfrm>
              <a:off x="4239201" y="2181756"/>
              <a:ext cx="671221" cy="665873"/>
            </a:xfrm>
            <a:custGeom>
              <a:avLst/>
              <a:gdLst>
                <a:gd name="T0" fmla="*/ 0 w 212"/>
                <a:gd name="T1" fmla="*/ 106 h 211"/>
                <a:gd name="T2" fmla="*/ 106 w 212"/>
                <a:gd name="T3" fmla="*/ 0 h 211"/>
                <a:gd name="T4" fmla="*/ 212 w 212"/>
                <a:gd name="T5" fmla="*/ 106 h 211"/>
                <a:gd name="T6" fmla="*/ 106 w 212"/>
                <a:gd name="T7" fmla="*/ 211 h 211"/>
                <a:gd name="T8" fmla="*/ 0 w 212"/>
                <a:gd name="T9" fmla="*/ 106 h 211"/>
                <a:gd name="T10" fmla="*/ 20 w 212"/>
                <a:gd name="T11" fmla="*/ 106 h 211"/>
                <a:gd name="T12" fmla="*/ 106 w 212"/>
                <a:gd name="T13" fmla="*/ 192 h 211"/>
                <a:gd name="T14" fmla="*/ 192 w 212"/>
                <a:gd name="T15" fmla="*/ 106 h 211"/>
                <a:gd name="T16" fmla="*/ 106 w 212"/>
                <a:gd name="T17" fmla="*/ 19 h 211"/>
                <a:gd name="T18" fmla="*/ 20 w 212"/>
                <a:gd name="T19"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1">
                  <a:moveTo>
                    <a:pt x="0" y="106"/>
                  </a:moveTo>
                  <a:cubicBezTo>
                    <a:pt x="0" y="47"/>
                    <a:pt x="48" y="0"/>
                    <a:pt x="106" y="0"/>
                  </a:cubicBezTo>
                  <a:cubicBezTo>
                    <a:pt x="165" y="0"/>
                    <a:pt x="212" y="47"/>
                    <a:pt x="212" y="106"/>
                  </a:cubicBezTo>
                  <a:cubicBezTo>
                    <a:pt x="212" y="164"/>
                    <a:pt x="165" y="211"/>
                    <a:pt x="106" y="211"/>
                  </a:cubicBezTo>
                  <a:cubicBezTo>
                    <a:pt x="48" y="211"/>
                    <a:pt x="0" y="164"/>
                    <a:pt x="0" y="106"/>
                  </a:cubicBezTo>
                  <a:close/>
                  <a:moveTo>
                    <a:pt x="20" y="106"/>
                  </a:moveTo>
                  <a:cubicBezTo>
                    <a:pt x="20" y="153"/>
                    <a:pt x="59" y="192"/>
                    <a:pt x="106" y="192"/>
                  </a:cubicBezTo>
                  <a:cubicBezTo>
                    <a:pt x="154" y="192"/>
                    <a:pt x="192" y="153"/>
                    <a:pt x="192" y="106"/>
                  </a:cubicBezTo>
                  <a:cubicBezTo>
                    <a:pt x="192" y="58"/>
                    <a:pt x="154" y="19"/>
                    <a:pt x="106" y="19"/>
                  </a:cubicBezTo>
                  <a:cubicBezTo>
                    <a:pt x="59" y="19"/>
                    <a:pt x="20" y="58"/>
                    <a:pt x="20" y="106"/>
                  </a:cubicBezTo>
                  <a:close/>
                </a:path>
              </a:pathLst>
            </a:cu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70" name="Freeform 48">
              <a:extLst>
                <a:ext uri="{FF2B5EF4-FFF2-40B4-BE49-F238E27FC236}">
                  <a16:creationId xmlns:a16="http://schemas.microsoft.com/office/drawing/2014/main" id="{A8405917-B8A2-BD4D-A938-1B88B8591BE1}"/>
                </a:ext>
              </a:extLst>
            </p:cNvPr>
            <p:cNvSpPr>
              <a:spLocks/>
            </p:cNvSpPr>
            <p:nvPr/>
          </p:nvSpPr>
          <p:spPr bwMode="auto">
            <a:xfrm>
              <a:off x="4538210" y="2307660"/>
              <a:ext cx="63844" cy="305541"/>
            </a:xfrm>
            <a:custGeom>
              <a:avLst/>
              <a:gdLst>
                <a:gd name="T0" fmla="*/ 0 w 18"/>
                <a:gd name="T1" fmla="*/ 9 h 85"/>
                <a:gd name="T2" fmla="*/ 9 w 18"/>
                <a:gd name="T3" fmla="*/ 0 h 85"/>
                <a:gd name="T4" fmla="*/ 9 w 18"/>
                <a:gd name="T5" fmla="*/ 0 h 85"/>
                <a:gd name="T6" fmla="*/ 18 w 18"/>
                <a:gd name="T7" fmla="*/ 9 h 85"/>
                <a:gd name="T8" fmla="*/ 18 w 18"/>
                <a:gd name="T9" fmla="*/ 76 h 85"/>
                <a:gd name="T10" fmla="*/ 9 w 18"/>
                <a:gd name="T11" fmla="*/ 85 h 85"/>
                <a:gd name="T12" fmla="*/ 9 w 18"/>
                <a:gd name="T13" fmla="*/ 85 h 85"/>
                <a:gd name="T14" fmla="*/ 0 w 18"/>
                <a:gd name="T15" fmla="*/ 76 h 85"/>
                <a:gd name="T16" fmla="*/ 0 w 18"/>
                <a:gd name="T17"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5">
                  <a:moveTo>
                    <a:pt x="0" y="9"/>
                  </a:moveTo>
                  <a:cubicBezTo>
                    <a:pt x="0" y="4"/>
                    <a:pt x="4" y="0"/>
                    <a:pt x="9" y="0"/>
                  </a:cubicBezTo>
                  <a:cubicBezTo>
                    <a:pt x="9" y="0"/>
                    <a:pt x="9" y="0"/>
                    <a:pt x="9" y="0"/>
                  </a:cubicBezTo>
                  <a:cubicBezTo>
                    <a:pt x="14" y="0"/>
                    <a:pt x="18" y="4"/>
                    <a:pt x="18" y="9"/>
                  </a:cubicBezTo>
                  <a:cubicBezTo>
                    <a:pt x="18" y="76"/>
                    <a:pt x="18" y="76"/>
                    <a:pt x="18" y="76"/>
                  </a:cubicBezTo>
                  <a:cubicBezTo>
                    <a:pt x="18" y="81"/>
                    <a:pt x="14" y="85"/>
                    <a:pt x="9" y="85"/>
                  </a:cubicBezTo>
                  <a:cubicBezTo>
                    <a:pt x="9" y="85"/>
                    <a:pt x="9" y="85"/>
                    <a:pt x="9" y="85"/>
                  </a:cubicBezTo>
                  <a:cubicBezTo>
                    <a:pt x="4" y="85"/>
                    <a:pt x="0" y="81"/>
                    <a:pt x="0" y="76"/>
                  </a:cubicBezTo>
                  <a:lnTo>
                    <a:pt x="0" y="9"/>
                  </a:lnTo>
                  <a:close/>
                </a:path>
              </a:pathLst>
            </a:cu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sp>
          <p:nvSpPr>
            <p:cNvPr id="1071" name="Oval 49">
              <a:extLst>
                <a:ext uri="{FF2B5EF4-FFF2-40B4-BE49-F238E27FC236}">
                  <a16:creationId xmlns:a16="http://schemas.microsoft.com/office/drawing/2014/main" id="{6B4235F2-7DBF-004C-9DBB-BF523CD38D6A}"/>
                </a:ext>
              </a:extLst>
            </p:cNvPr>
            <p:cNvSpPr>
              <a:spLocks noChangeArrowheads="1"/>
            </p:cNvSpPr>
            <p:nvPr/>
          </p:nvSpPr>
          <p:spPr bwMode="auto">
            <a:xfrm>
              <a:off x="4535199" y="2633285"/>
              <a:ext cx="66855" cy="65518"/>
            </a:xfrm>
            <a:prstGeom prst="ellipse">
              <a:avLst/>
            </a:prstGeom>
            <a:solidFill>
              <a:srgbClr val="E3241B"/>
            </a:solidFill>
            <a:ln>
              <a:noFill/>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82828"/>
                </a:solidFill>
                <a:effectLst/>
                <a:uLnTx/>
                <a:uFillTx/>
                <a:latin typeface="CiscoSansTT ExtraLight"/>
                <a:ea typeface="ＭＳ Ｐゴシック" charset="0"/>
              </a:endParaRPr>
            </a:p>
          </p:txBody>
        </p:sp>
      </p:grpSp>
      <p:sp>
        <p:nvSpPr>
          <p:cNvPr id="1072" name="Rectangle 1071">
            <a:extLst>
              <a:ext uri="{FF2B5EF4-FFF2-40B4-BE49-F238E27FC236}">
                <a16:creationId xmlns:a16="http://schemas.microsoft.com/office/drawing/2014/main" id="{E03FC853-FBA7-8F4B-981E-73B373789D40}"/>
              </a:ext>
            </a:extLst>
          </p:cNvPr>
          <p:cNvSpPr/>
          <p:nvPr/>
        </p:nvSpPr>
        <p:spPr>
          <a:xfrm>
            <a:off x="9671398" y="6057735"/>
            <a:ext cx="1902167" cy="318100"/>
          </a:xfrm>
          <a:prstGeom prst="rect">
            <a:avLst/>
          </a:prstGeom>
        </p:spPr>
        <p:txBody>
          <a:bodyPr wrap="square">
            <a:spAutoFit/>
          </a:bodyPr>
          <a:lstStyle/>
          <a:p>
            <a:pPr defTabSz="812760" fontAlgn="base">
              <a:spcBef>
                <a:spcPct val="0"/>
              </a:spcBef>
              <a:spcAft>
                <a:spcPct val="0"/>
              </a:spcAft>
            </a:pPr>
            <a:r>
              <a:rPr lang="en-US" sz="1467" dirty="0">
                <a:solidFill>
                  <a:schemeClr val="bg1"/>
                </a:solidFill>
                <a:latin typeface="CiscoSansTT ExtraLight"/>
                <a:ea typeface="ＭＳ Ｐゴシック" charset="0"/>
              </a:rPr>
              <a:t>Policy violations</a:t>
            </a:r>
          </a:p>
        </p:txBody>
      </p:sp>
      <p:pic>
        <p:nvPicPr>
          <p:cNvPr id="1073" name="Picture 1072">
            <a:extLst>
              <a:ext uri="{FF2B5EF4-FFF2-40B4-BE49-F238E27FC236}">
                <a16:creationId xmlns:a16="http://schemas.microsoft.com/office/drawing/2014/main" id="{7BB99502-B937-5D4C-9F5E-5CB41B6769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7733" y="2958628"/>
            <a:ext cx="799825" cy="799825"/>
          </a:xfrm>
          <a:prstGeom prst="rect">
            <a:avLst/>
          </a:prstGeom>
        </p:spPr>
      </p:pic>
      <p:pic>
        <p:nvPicPr>
          <p:cNvPr id="1074" name="Picture 1073">
            <a:extLst>
              <a:ext uri="{FF2B5EF4-FFF2-40B4-BE49-F238E27FC236}">
                <a16:creationId xmlns:a16="http://schemas.microsoft.com/office/drawing/2014/main" id="{06C88176-D2C2-1145-8D53-6D52B7734B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65724" y="3925132"/>
            <a:ext cx="799825" cy="799825"/>
          </a:xfrm>
          <a:prstGeom prst="rect">
            <a:avLst/>
          </a:prstGeom>
        </p:spPr>
      </p:pic>
      <p:grpSp>
        <p:nvGrpSpPr>
          <p:cNvPr id="1075" name="Group 1074">
            <a:extLst>
              <a:ext uri="{FF2B5EF4-FFF2-40B4-BE49-F238E27FC236}">
                <a16:creationId xmlns:a16="http://schemas.microsoft.com/office/drawing/2014/main" id="{1F9505FB-DE6B-334E-9BFD-A22F28272D58}"/>
              </a:ext>
            </a:extLst>
          </p:cNvPr>
          <p:cNvGrpSpPr/>
          <p:nvPr/>
        </p:nvGrpSpPr>
        <p:grpSpPr>
          <a:xfrm>
            <a:off x="4777881" y="4875886"/>
            <a:ext cx="801319" cy="801319"/>
            <a:chOff x="3583410" y="3471476"/>
            <a:chExt cx="600989" cy="600989"/>
          </a:xfrm>
        </p:grpSpPr>
        <p:sp>
          <p:nvSpPr>
            <p:cNvPr id="1076" name="Oval 1075">
              <a:extLst>
                <a:ext uri="{FF2B5EF4-FFF2-40B4-BE49-F238E27FC236}">
                  <a16:creationId xmlns:a16="http://schemas.microsoft.com/office/drawing/2014/main" id="{3163AB37-65ED-5941-A250-32DBAEDA949B}"/>
                </a:ext>
              </a:extLst>
            </p:cNvPr>
            <p:cNvSpPr/>
            <p:nvPr/>
          </p:nvSpPr>
          <p:spPr>
            <a:xfrm>
              <a:off x="3583410" y="3471476"/>
              <a:ext cx="600989" cy="600989"/>
            </a:xfrm>
            <a:prstGeom prst="ellipse">
              <a:avLst/>
            </a:prstGeom>
            <a:solidFill>
              <a:srgbClr val="005073"/>
            </a:solidFill>
            <a:ln w="25400" cap="flat" cmpd="sng" algn="ctr">
              <a:noFill/>
              <a:prstDash val="solid"/>
            </a:ln>
            <a:effectLst/>
          </p:spPr>
          <p:txBody>
            <a:bodyPr rtlCol="0" anchor="ctr"/>
            <a:lstStyle/>
            <a:p>
              <a:pPr marL="0" marR="0" lvl="0" indent="0" algn="ctr"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5073"/>
                </a:solidFill>
                <a:effectLst/>
                <a:uLnTx/>
                <a:uFillTx/>
                <a:latin typeface="CiscoSansTT ExtraLight"/>
                <a:ea typeface="+mn-ea"/>
                <a:cs typeface="+mn-cs"/>
              </a:endParaRPr>
            </a:p>
          </p:txBody>
        </p:sp>
        <p:sp>
          <p:nvSpPr>
            <p:cNvPr id="1077" name="Freeform 594">
              <a:extLst>
                <a:ext uri="{FF2B5EF4-FFF2-40B4-BE49-F238E27FC236}">
                  <a16:creationId xmlns:a16="http://schemas.microsoft.com/office/drawing/2014/main" id="{C2ABEA28-BAC6-2C4D-BA87-11056C3034C2}"/>
                </a:ext>
              </a:extLst>
            </p:cNvPr>
            <p:cNvSpPr>
              <a:spLocks noChangeAspect="1" noEditPoints="1"/>
            </p:cNvSpPr>
            <p:nvPr/>
          </p:nvSpPr>
          <p:spPr bwMode="auto">
            <a:xfrm>
              <a:off x="3673440" y="3565060"/>
              <a:ext cx="425983" cy="424480"/>
            </a:xfrm>
            <a:custGeom>
              <a:avLst/>
              <a:gdLst>
                <a:gd name="T0" fmla="*/ 120 w 240"/>
                <a:gd name="T1" fmla="*/ 0 h 239"/>
                <a:gd name="T2" fmla="*/ 0 w 240"/>
                <a:gd name="T3" fmla="*/ 119 h 239"/>
                <a:gd name="T4" fmla="*/ 120 w 240"/>
                <a:gd name="T5" fmla="*/ 239 h 239"/>
                <a:gd name="T6" fmla="*/ 240 w 240"/>
                <a:gd name="T7" fmla="*/ 119 h 239"/>
                <a:gd name="T8" fmla="*/ 211 w 240"/>
                <a:gd name="T9" fmla="*/ 59 h 239"/>
                <a:gd name="T10" fmla="*/ 185 w 240"/>
                <a:gd name="T11" fmla="*/ 114 h 239"/>
                <a:gd name="T12" fmla="*/ 211 w 240"/>
                <a:gd name="T13" fmla="*/ 59 h 239"/>
                <a:gd name="T14" fmla="*/ 177 w 240"/>
                <a:gd name="T15" fmla="*/ 60 h 239"/>
                <a:gd name="T16" fmla="*/ 203 w 240"/>
                <a:gd name="T17" fmla="*/ 49 h 239"/>
                <a:gd name="T18" fmla="*/ 163 w 240"/>
                <a:gd name="T19" fmla="*/ 63 h 239"/>
                <a:gd name="T20" fmla="*/ 127 w 240"/>
                <a:gd name="T21" fmla="*/ 13 h 239"/>
                <a:gd name="T22" fmla="*/ 167 w 240"/>
                <a:gd name="T23" fmla="*/ 74 h 239"/>
                <a:gd name="T24" fmla="*/ 127 w 240"/>
                <a:gd name="T25" fmla="*/ 114 h 239"/>
                <a:gd name="T26" fmla="*/ 127 w 240"/>
                <a:gd name="T27" fmla="*/ 127 h 239"/>
                <a:gd name="T28" fmla="*/ 167 w 240"/>
                <a:gd name="T29" fmla="*/ 166 h 239"/>
                <a:gd name="T30" fmla="*/ 127 w 240"/>
                <a:gd name="T31" fmla="*/ 127 h 239"/>
                <a:gd name="T32" fmla="*/ 63 w 240"/>
                <a:gd name="T33" fmla="*/ 60 h 239"/>
                <a:gd name="T34" fmla="*/ 84 w 240"/>
                <a:gd name="T35" fmla="*/ 18 h 239"/>
                <a:gd name="T36" fmla="*/ 60 w 240"/>
                <a:gd name="T37" fmla="*/ 71 h 239"/>
                <a:gd name="T38" fmla="*/ 11 w 240"/>
                <a:gd name="T39" fmla="*/ 114 h 239"/>
                <a:gd name="T40" fmla="*/ 30 w 240"/>
                <a:gd name="T41" fmla="*/ 181 h 239"/>
                <a:gd name="T42" fmla="*/ 55 w 240"/>
                <a:gd name="T43" fmla="*/ 127 h 239"/>
                <a:gd name="T44" fmla="*/ 30 w 240"/>
                <a:gd name="T45" fmla="*/ 181 h 239"/>
                <a:gd name="T46" fmla="*/ 63 w 240"/>
                <a:gd name="T47" fmla="*/ 179 h 239"/>
                <a:gd name="T48" fmla="*/ 37 w 240"/>
                <a:gd name="T49" fmla="*/ 190 h 239"/>
                <a:gd name="T50" fmla="*/ 77 w 240"/>
                <a:gd name="T51" fmla="*/ 176 h 239"/>
                <a:gd name="T52" fmla="*/ 113 w 240"/>
                <a:gd name="T53" fmla="*/ 226 h 239"/>
                <a:gd name="T54" fmla="*/ 73 w 240"/>
                <a:gd name="T55" fmla="*/ 166 h 239"/>
                <a:gd name="T56" fmla="*/ 113 w 240"/>
                <a:gd name="T57" fmla="*/ 127 h 239"/>
                <a:gd name="T58" fmla="*/ 113 w 240"/>
                <a:gd name="T59" fmla="*/ 114 h 239"/>
                <a:gd name="T60" fmla="*/ 73 w 240"/>
                <a:gd name="T61" fmla="*/ 74 h 239"/>
                <a:gd name="T62" fmla="*/ 113 w 240"/>
                <a:gd name="T63" fmla="*/ 114 h 239"/>
                <a:gd name="T64" fmla="*/ 77 w 240"/>
                <a:gd name="T65" fmla="*/ 63 h 239"/>
                <a:gd name="T66" fmla="*/ 113 w 240"/>
                <a:gd name="T67" fmla="*/ 67 h 239"/>
                <a:gd name="T68" fmla="*/ 127 w 240"/>
                <a:gd name="T69" fmla="*/ 172 h 239"/>
                <a:gd name="T70" fmla="*/ 127 w 240"/>
                <a:gd name="T71" fmla="*/ 226 h 239"/>
                <a:gd name="T72" fmla="*/ 177 w 240"/>
                <a:gd name="T73" fmla="*/ 179 h 239"/>
                <a:gd name="T74" fmla="*/ 156 w 240"/>
                <a:gd name="T75" fmla="*/ 221 h 239"/>
                <a:gd name="T76" fmla="*/ 180 w 240"/>
                <a:gd name="T77" fmla="*/ 170 h 239"/>
                <a:gd name="T78" fmla="*/ 229 w 240"/>
                <a:gd name="T79" fmla="*/ 1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0" h="239">
                  <a:moveTo>
                    <a:pt x="121" y="0"/>
                  </a:moveTo>
                  <a:cubicBezTo>
                    <a:pt x="120" y="0"/>
                    <a:pt x="120" y="0"/>
                    <a:pt x="120" y="0"/>
                  </a:cubicBezTo>
                  <a:cubicBezTo>
                    <a:pt x="120" y="0"/>
                    <a:pt x="120" y="0"/>
                    <a:pt x="120" y="0"/>
                  </a:cubicBezTo>
                  <a:cubicBezTo>
                    <a:pt x="54" y="0"/>
                    <a:pt x="0" y="54"/>
                    <a:pt x="0" y="119"/>
                  </a:cubicBezTo>
                  <a:cubicBezTo>
                    <a:pt x="0" y="185"/>
                    <a:pt x="54" y="239"/>
                    <a:pt x="120" y="239"/>
                  </a:cubicBezTo>
                  <a:cubicBezTo>
                    <a:pt x="120" y="239"/>
                    <a:pt x="120" y="239"/>
                    <a:pt x="120" y="239"/>
                  </a:cubicBezTo>
                  <a:cubicBezTo>
                    <a:pt x="121" y="239"/>
                    <a:pt x="121" y="239"/>
                    <a:pt x="121" y="239"/>
                  </a:cubicBezTo>
                  <a:cubicBezTo>
                    <a:pt x="186" y="239"/>
                    <a:pt x="240" y="185"/>
                    <a:pt x="240" y="119"/>
                  </a:cubicBezTo>
                  <a:cubicBezTo>
                    <a:pt x="240" y="54"/>
                    <a:pt x="186" y="0"/>
                    <a:pt x="121" y="0"/>
                  </a:cubicBezTo>
                  <a:close/>
                  <a:moveTo>
                    <a:pt x="211" y="59"/>
                  </a:moveTo>
                  <a:cubicBezTo>
                    <a:pt x="221" y="74"/>
                    <a:pt x="228" y="95"/>
                    <a:pt x="229" y="114"/>
                  </a:cubicBezTo>
                  <a:cubicBezTo>
                    <a:pt x="185" y="114"/>
                    <a:pt x="185" y="114"/>
                    <a:pt x="185" y="114"/>
                  </a:cubicBezTo>
                  <a:cubicBezTo>
                    <a:pt x="185" y="102"/>
                    <a:pt x="183" y="84"/>
                    <a:pt x="180" y="71"/>
                  </a:cubicBezTo>
                  <a:cubicBezTo>
                    <a:pt x="191" y="68"/>
                    <a:pt x="202" y="64"/>
                    <a:pt x="211" y="59"/>
                  </a:cubicBezTo>
                  <a:close/>
                  <a:moveTo>
                    <a:pt x="203" y="49"/>
                  </a:moveTo>
                  <a:cubicBezTo>
                    <a:pt x="195" y="53"/>
                    <a:pt x="186" y="57"/>
                    <a:pt x="177" y="60"/>
                  </a:cubicBezTo>
                  <a:cubicBezTo>
                    <a:pt x="172" y="42"/>
                    <a:pt x="164" y="28"/>
                    <a:pt x="156" y="18"/>
                  </a:cubicBezTo>
                  <a:cubicBezTo>
                    <a:pt x="174" y="24"/>
                    <a:pt x="190" y="35"/>
                    <a:pt x="203" y="49"/>
                  </a:cubicBezTo>
                  <a:close/>
                  <a:moveTo>
                    <a:pt x="127" y="13"/>
                  </a:moveTo>
                  <a:cubicBezTo>
                    <a:pt x="140" y="17"/>
                    <a:pt x="155" y="36"/>
                    <a:pt x="163" y="63"/>
                  </a:cubicBezTo>
                  <a:cubicBezTo>
                    <a:pt x="152" y="65"/>
                    <a:pt x="138" y="66"/>
                    <a:pt x="127" y="67"/>
                  </a:cubicBezTo>
                  <a:lnTo>
                    <a:pt x="127" y="13"/>
                  </a:lnTo>
                  <a:close/>
                  <a:moveTo>
                    <a:pt x="127" y="79"/>
                  </a:moveTo>
                  <a:cubicBezTo>
                    <a:pt x="139" y="79"/>
                    <a:pt x="155" y="77"/>
                    <a:pt x="167" y="74"/>
                  </a:cubicBezTo>
                  <a:cubicBezTo>
                    <a:pt x="170" y="86"/>
                    <a:pt x="172" y="103"/>
                    <a:pt x="172" y="114"/>
                  </a:cubicBezTo>
                  <a:cubicBezTo>
                    <a:pt x="127" y="114"/>
                    <a:pt x="127" y="114"/>
                    <a:pt x="127" y="114"/>
                  </a:cubicBezTo>
                  <a:lnTo>
                    <a:pt x="127" y="79"/>
                  </a:lnTo>
                  <a:close/>
                  <a:moveTo>
                    <a:pt x="127" y="127"/>
                  </a:moveTo>
                  <a:cubicBezTo>
                    <a:pt x="172" y="127"/>
                    <a:pt x="172" y="127"/>
                    <a:pt x="172" y="127"/>
                  </a:cubicBezTo>
                  <a:cubicBezTo>
                    <a:pt x="172" y="137"/>
                    <a:pt x="170" y="154"/>
                    <a:pt x="167" y="166"/>
                  </a:cubicBezTo>
                  <a:cubicBezTo>
                    <a:pt x="155" y="163"/>
                    <a:pt x="139" y="160"/>
                    <a:pt x="127" y="160"/>
                  </a:cubicBezTo>
                  <a:lnTo>
                    <a:pt x="127" y="127"/>
                  </a:lnTo>
                  <a:close/>
                  <a:moveTo>
                    <a:pt x="84" y="18"/>
                  </a:moveTo>
                  <a:cubicBezTo>
                    <a:pt x="76" y="28"/>
                    <a:pt x="68" y="42"/>
                    <a:pt x="63" y="60"/>
                  </a:cubicBezTo>
                  <a:cubicBezTo>
                    <a:pt x="54" y="57"/>
                    <a:pt x="45" y="53"/>
                    <a:pt x="37" y="49"/>
                  </a:cubicBezTo>
                  <a:cubicBezTo>
                    <a:pt x="50" y="35"/>
                    <a:pt x="66" y="24"/>
                    <a:pt x="84" y="18"/>
                  </a:cubicBezTo>
                  <a:close/>
                  <a:moveTo>
                    <a:pt x="30" y="59"/>
                  </a:moveTo>
                  <a:cubicBezTo>
                    <a:pt x="38" y="64"/>
                    <a:pt x="49" y="68"/>
                    <a:pt x="60" y="71"/>
                  </a:cubicBezTo>
                  <a:cubicBezTo>
                    <a:pt x="57" y="84"/>
                    <a:pt x="55" y="102"/>
                    <a:pt x="55" y="114"/>
                  </a:cubicBezTo>
                  <a:cubicBezTo>
                    <a:pt x="11" y="114"/>
                    <a:pt x="11" y="114"/>
                    <a:pt x="11" y="114"/>
                  </a:cubicBezTo>
                  <a:cubicBezTo>
                    <a:pt x="12" y="95"/>
                    <a:pt x="19" y="74"/>
                    <a:pt x="30" y="59"/>
                  </a:cubicBezTo>
                  <a:close/>
                  <a:moveTo>
                    <a:pt x="30" y="181"/>
                  </a:moveTo>
                  <a:cubicBezTo>
                    <a:pt x="19" y="166"/>
                    <a:pt x="12" y="146"/>
                    <a:pt x="11" y="127"/>
                  </a:cubicBezTo>
                  <a:cubicBezTo>
                    <a:pt x="55" y="127"/>
                    <a:pt x="55" y="127"/>
                    <a:pt x="55" y="127"/>
                  </a:cubicBezTo>
                  <a:cubicBezTo>
                    <a:pt x="55" y="137"/>
                    <a:pt x="57" y="157"/>
                    <a:pt x="60" y="170"/>
                  </a:cubicBezTo>
                  <a:cubicBezTo>
                    <a:pt x="49" y="173"/>
                    <a:pt x="38" y="176"/>
                    <a:pt x="30" y="181"/>
                  </a:cubicBezTo>
                  <a:close/>
                  <a:moveTo>
                    <a:pt x="37" y="190"/>
                  </a:moveTo>
                  <a:cubicBezTo>
                    <a:pt x="45" y="185"/>
                    <a:pt x="54" y="182"/>
                    <a:pt x="63" y="179"/>
                  </a:cubicBezTo>
                  <a:cubicBezTo>
                    <a:pt x="68" y="196"/>
                    <a:pt x="76" y="211"/>
                    <a:pt x="84" y="221"/>
                  </a:cubicBezTo>
                  <a:cubicBezTo>
                    <a:pt x="66" y="215"/>
                    <a:pt x="50" y="204"/>
                    <a:pt x="37" y="190"/>
                  </a:cubicBezTo>
                  <a:close/>
                  <a:moveTo>
                    <a:pt x="113" y="226"/>
                  </a:moveTo>
                  <a:cubicBezTo>
                    <a:pt x="100" y="221"/>
                    <a:pt x="85" y="203"/>
                    <a:pt x="77" y="176"/>
                  </a:cubicBezTo>
                  <a:cubicBezTo>
                    <a:pt x="88" y="174"/>
                    <a:pt x="102" y="172"/>
                    <a:pt x="113" y="172"/>
                  </a:cubicBezTo>
                  <a:lnTo>
                    <a:pt x="113" y="226"/>
                  </a:lnTo>
                  <a:close/>
                  <a:moveTo>
                    <a:pt x="113" y="160"/>
                  </a:moveTo>
                  <a:cubicBezTo>
                    <a:pt x="101" y="160"/>
                    <a:pt x="85" y="163"/>
                    <a:pt x="73" y="166"/>
                  </a:cubicBezTo>
                  <a:cubicBezTo>
                    <a:pt x="70" y="154"/>
                    <a:pt x="68" y="137"/>
                    <a:pt x="68" y="127"/>
                  </a:cubicBezTo>
                  <a:cubicBezTo>
                    <a:pt x="113" y="127"/>
                    <a:pt x="113" y="127"/>
                    <a:pt x="113" y="127"/>
                  </a:cubicBezTo>
                  <a:lnTo>
                    <a:pt x="113" y="160"/>
                  </a:lnTo>
                  <a:close/>
                  <a:moveTo>
                    <a:pt x="113" y="114"/>
                  </a:moveTo>
                  <a:cubicBezTo>
                    <a:pt x="68" y="114"/>
                    <a:pt x="68" y="114"/>
                    <a:pt x="68" y="114"/>
                  </a:cubicBezTo>
                  <a:cubicBezTo>
                    <a:pt x="68" y="103"/>
                    <a:pt x="70" y="86"/>
                    <a:pt x="73" y="74"/>
                  </a:cubicBezTo>
                  <a:cubicBezTo>
                    <a:pt x="85" y="77"/>
                    <a:pt x="101" y="79"/>
                    <a:pt x="113" y="79"/>
                  </a:cubicBezTo>
                  <a:lnTo>
                    <a:pt x="113" y="114"/>
                  </a:lnTo>
                  <a:close/>
                  <a:moveTo>
                    <a:pt x="113" y="67"/>
                  </a:moveTo>
                  <a:cubicBezTo>
                    <a:pt x="102" y="66"/>
                    <a:pt x="88" y="65"/>
                    <a:pt x="77" y="63"/>
                  </a:cubicBezTo>
                  <a:cubicBezTo>
                    <a:pt x="85" y="36"/>
                    <a:pt x="100" y="17"/>
                    <a:pt x="113" y="13"/>
                  </a:cubicBezTo>
                  <a:lnTo>
                    <a:pt x="113" y="67"/>
                  </a:lnTo>
                  <a:close/>
                  <a:moveTo>
                    <a:pt x="127" y="226"/>
                  </a:moveTo>
                  <a:cubicBezTo>
                    <a:pt x="127" y="172"/>
                    <a:pt x="127" y="172"/>
                    <a:pt x="127" y="172"/>
                  </a:cubicBezTo>
                  <a:cubicBezTo>
                    <a:pt x="138" y="172"/>
                    <a:pt x="152" y="174"/>
                    <a:pt x="163" y="176"/>
                  </a:cubicBezTo>
                  <a:cubicBezTo>
                    <a:pt x="155" y="203"/>
                    <a:pt x="140" y="221"/>
                    <a:pt x="127" y="226"/>
                  </a:cubicBezTo>
                  <a:close/>
                  <a:moveTo>
                    <a:pt x="156" y="221"/>
                  </a:moveTo>
                  <a:cubicBezTo>
                    <a:pt x="164" y="211"/>
                    <a:pt x="172" y="196"/>
                    <a:pt x="177" y="179"/>
                  </a:cubicBezTo>
                  <a:cubicBezTo>
                    <a:pt x="186" y="182"/>
                    <a:pt x="195" y="185"/>
                    <a:pt x="203" y="190"/>
                  </a:cubicBezTo>
                  <a:cubicBezTo>
                    <a:pt x="190" y="204"/>
                    <a:pt x="174" y="215"/>
                    <a:pt x="156" y="221"/>
                  </a:cubicBezTo>
                  <a:close/>
                  <a:moveTo>
                    <a:pt x="211" y="181"/>
                  </a:moveTo>
                  <a:cubicBezTo>
                    <a:pt x="202" y="176"/>
                    <a:pt x="191" y="173"/>
                    <a:pt x="180" y="170"/>
                  </a:cubicBezTo>
                  <a:cubicBezTo>
                    <a:pt x="183" y="157"/>
                    <a:pt x="185" y="137"/>
                    <a:pt x="185" y="127"/>
                  </a:cubicBezTo>
                  <a:cubicBezTo>
                    <a:pt x="229" y="127"/>
                    <a:pt x="229" y="127"/>
                    <a:pt x="229" y="127"/>
                  </a:cubicBezTo>
                  <a:cubicBezTo>
                    <a:pt x="228" y="146"/>
                    <a:pt x="221" y="166"/>
                    <a:pt x="211" y="181"/>
                  </a:cubicBezTo>
                  <a:close/>
                </a:path>
              </a:pathLst>
            </a:custGeom>
            <a:solidFill>
              <a:srgbClr val="00BCEB"/>
            </a:solidFill>
            <a:ln w="9525">
              <a:noFill/>
              <a:round/>
              <a:headEnd/>
              <a:tailEnd/>
            </a:ln>
            <a:extLst/>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Arial" charset="0"/>
                <a:ea typeface="ＭＳ Ｐゴシック" charset="0"/>
              </a:endParaRPr>
            </a:p>
          </p:txBody>
        </p:sp>
      </p:grpSp>
      <p:pic>
        <p:nvPicPr>
          <p:cNvPr id="1078" name="Picture 1077">
            <a:extLst>
              <a:ext uri="{FF2B5EF4-FFF2-40B4-BE49-F238E27FC236}">
                <a16:creationId xmlns:a16="http://schemas.microsoft.com/office/drawing/2014/main" id="{90AE5FEB-2C81-B441-B37A-EE5750769258}"/>
              </a:ext>
            </a:extLst>
          </p:cNvPr>
          <p:cNvPicPr>
            <a:picLocks noChangeAspect="1"/>
          </p:cNvPicPr>
          <p:nvPr/>
        </p:nvPicPr>
        <p:blipFill>
          <a:blip r:embed="rId9"/>
          <a:stretch>
            <a:fillRect/>
          </a:stretch>
        </p:blipFill>
        <p:spPr>
          <a:xfrm>
            <a:off x="2272099" y="2939804"/>
            <a:ext cx="804672" cy="804672"/>
          </a:xfrm>
          <a:prstGeom prst="rect">
            <a:avLst/>
          </a:prstGeom>
        </p:spPr>
      </p:pic>
    </p:spTree>
    <p:extLst>
      <p:ext uri="{BB962C8B-B14F-4D97-AF65-F5344CB8AC3E}">
        <p14:creationId xmlns:p14="http://schemas.microsoft.com/office/powerpoint/2010/main" val="364631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p:bldP spid="808" grpId="0"/>
      <p:bldP spid="809" grpId="0"/>
      <p:bldP spid="945" grpId="0"/>
      <p:bldP spid="946" grpId="0"/>
      <p:bldP spid="947" grpId="0"/>
      <p:bldP spid="1003" grpId="0"/>
      <p:bldP spid="1050" grpId="0"/>
      <p:bldP spid="1051" grpId="0"/>
      <p:bldP spid="1063" grpId="0"/>
      <p:bldP spid="10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err="1"/>
              <a:t>Stealthwatch</a:t>
            </a:r>
            <a:r>
              <a:rPr lang="en-US" sz="3800" dirty="0"/>
              <a:t> Use Cases</a:t>
            </a:r>
            <a:endParaRPr lang="en-MY" sz="2100" dirty="0">
              <a:solidFill>
                <a:schemeClr val="bg1"/>
              </a:solidFill>
            </a:endParaRPr>
          </a:p>
        </p:txBody>
      </p:sp>
      <p:sp>
        <p:nvSpPr>
          <p:cNvPr id="159" name="Rounded Rectangle 158"/>
          <p:cNvSpPr/>
          <p:nvPr/>
        </p:nvSpPr>
        <p:spPr>
          <a:xfrm>
            <a:off x="584201" y="2106976"/>
            <a:ext cx="1941513" cy="531813"/>
          </a:xfrm>
          <a:prstGeom prst="roundRect">
            <a:avLst/>
          </a:prstGeom>
          <a:noFill/>
          <a:ln w="19050">
            <a:solidFill>
              <a:srgbClr val="00BCEB"/>
            </a:solidFill>
          </a:ln>
          <a:effectLst/>
        </p:spPr>
        <p:txBody>
          <a:bodyPr lIns="104309" tIns="59605" rIns="104309" bIns="59605" spcCol="1270" anchor="ctr"/>
          <a:lstStyle/>
          <a:p>
            <a:pPr marL="0" marR="0" lvl="0" indent="0" algn="ctr" defTabSz="651885" eaLnBrk="1" fontAlgn="auto" latinLnBrk="0" hangingPunct="1">
              <a:lnSpc>
                <a:spcPct val="90000"/>
              </a:lnSpc>
              <a:spcBef>
                <a:spcPts val="0"/>
              </a:spcBef>
              <a:spcAft>
                <a:spcPct val="35000"/>
              </a:spcAft>
              <a:buClrTx/>
              <a:buSzTx/>
              <a:buFontTx/>
              <a:buNone/>
              <a:tabLst/>
              <a:defRPr/>
            </a:pPr>
            <a:r>
              <a:rPr kumimoji="0" lang="en-US" sz="1467" b="1" i="0" u="none" strike="noStrike" kern="0" cap="none" spc="0" normalizeH="0" baseline="0" noProof="0" dirty="0">
                <a:ln>
                  <a:noFill/>
                </a:ln>
                <a:solidFill>
                  <a:srgbClr val="FBAB18"/>
                </a:solidFill>
                <a:effectLst/>
                <a:uLnTx/>
                <a:uFillTx/>
                <a:latin typeface="CiscoSansTT ExtraLight"/>
                <a:ea typeface="+mn-ea"/>
                <a:cs typeface="+mn-cs"/>
              </a:rPr>
              <a:t>Context-Aware Visibility</a:t>
            </a:r>
          </a:p>
        </p:txBody>
      </p:sp>
      <p:sp>
        <p:nvSpPr>
          <p:cNvPr id="160" name="Rectangle 159"/>
          <p:cNvSpPr/>
          <p:nvPr/>
        </p:nvSpPr>
        <p:spPr>
          <a:xfrm>
            <a:off x="655637" y="2678981"/>
            <a:ext cx="1847851" cy="1346200"/>
          </a:xfrm>
          <a:prstGeom prst="rect">
            <a:avLst/>
          </a:prstGeom>
          <a:noFill/>
          <a:ln>
            <a:noFill/>
          </a:ln>
          <a:effectLst/>
        </p:spPr>
        <p:txBody>
          <a:bodyPr lIns="0" tIns="78232" rIns="104309" bIns="117348" spcCol="1270"/>
          <a:lstStyle/>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Network, application, and user activity</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Monitor lateral movement using </a:t>
            </a:r>
            <a:br>
              <a:rPr kumimoji="0" lang="en-US" sz="1200" b="0" i="0" u="none" strike="noStrike" kern="0" cap="none" spc="0" normalizeH="0" baseline="0" noProof="0" dirty="0">
                <a:ln>
                  <a:noFill/>
                </a:ln>
                <a:solidFill>
                  <a:schemeClr val="bg1"/>
                </a:solidFill>
                <a:effectLst/>
                <a:uLnTx/>
                <a:uFillTx/>
                <a:latin typeface="CiscoSansTT ExtraLight"/>
                <a:ea typeface="+mn-ea"/>
                <a:cs typeface="+mn-cs"/>
              </a:rPr>
            </a:b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the network as </a:t>
            </a:r>
            <a:br>
              <a:rPr kumimoji="0" lang="en-US" sz="1200" b="0" i="0" u="none" strike="noStrike" kern="0" cap="none" spc="0" normalizeH="0" baseline="0" noProof="0" dirty="0">
                <a:ln>
                  <a:noFill/>
                </a:ln>
                <a:solidFill>
                  <a:schemeClr val="bg1"/>
                </a:solidFill>
                <a:effectLst/>
                <a:uLnTx/>
                <a:uFillTx/>
                <a:latin typeface="CiscoSansTT ExtraLight"/>
                <a:ea typeface="+mn-ea"/>
                <a:cs typeface="+mn-cs"/>
              </a:rPr>
            </a:b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a sensor</a:t>
            </a:r>
          </a:p>
        </p:txBody>
      </p:sp>
      <p:sp>
        <p:nvSpPr>
          <p:cNvPr id="161" name="Rectangle 160"/>
          <p:cNvSpPr/>
          <p:nvPr/>
        </p:nvSpPr>
        <p:spPr>
          <a:xfrm>
            <a:off x="2762249" y="2621325"/>
            <a:ext cx="1847851" cy="1346200"/>
          </a:xfrm>
          <a:prstGeom prst="rect">
            <a:avLst/>
          </a:prstGeom>
          <a:noFill/>
          <a:ln w="9525" cap="flat" cmpd="sng" algn="ctr">
            <a:noFill/>
            <a:prstDash val="solid"/>
          </a:ln>
          <a:effectLst/>
        </p:spPr>
        <p:txBody>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hueOff val="0"/>
                  <a:satOff val="0"/>
                  <a:lumOff val="0"/>
                  <a:alphaOff val="0"/>
                </a:srgbClr>
              </a:solidFill>
              <a:effectLst/>
              <a:uLnTx/>
              <a:uFillTx/>
              <a:latin typeface="CiscoSansTT ExtraLight"/>
              <a:ea typeface="+mn-ea"/>
              <a:cs typeface="+mn-cs"/>
            </a:endParaRPr>
          </a:p>
        </p:txBody>
      </p:sp>
      <p:sp>
        <p:nvSpPr>
          <p:cNvPr id="162" name="Rectangle 161"/>
          <p:cNvSpPr/>
          <p:nvPr/>
        </p:nvSpPr>
        <p:spPr>
          <a:xfrm>
            <a:off x="2762249" y="2678981"/>
            <a:ext cx="1847851" cy="1563687"/>
          </a:xfrm>
          <a:prstGeom prst="rect">
            <a:avLst/>
          </a:prstGeom>
          <a:noFill/>
          <a:ln>
            <a:noFill/>
          </a:ln>
          <a:effectLst/>
        </p:spPr>
        <p:txBody>
          <a:bodyPr lIns="0" tIns="78232" rIns="104309" bIns="117348" spcCol="1270"/>
          <a:lstStyle/>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Advanced persistent threats</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Insider threat</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DDoS</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Data exfiltration</a:t>
            </a:r>
          </a:p>
          <a:p>
            <a:pPr marL="152388" marR="0" lvl="1" indent="-152388" defTabSz="651885" eaLnBrk="1" fontAlgn="auto" latinLnBrk="0" hangingPunct="1">
              <a:lnSpc>
                <a:spcPct val="100000"/>
              </a:lnSpc>
              <a:spcBef>
                <a:spcPts val="800"/>
              </a:spcBef>
              <a:spcAft>
                <a:spcPts val="0"/>
              </a:spcAft>
              <a:buClr>
                <a:schemeClr val="bg1">
                  <a:lumMod val="75000"/>
                </a:schemeClr>
              </a:buClr>
              <a:buSzTx/>
              <a:buFontTx/>
              <a:buChar char="••"/>
              <a:tabLst/>
              <a:defRPr/>
            </a:pPr>
            <a:endParaRPr kumimoji="0" lang="en-US" sz="1200" b="0" i="0" u="none" strike="noStrike" kern="0" cap="none" spc="0" normalizeH="0" baseline="0" noProof="0" dirty="0">
              <a:ln>
                <a:noFill/>
              </a:ln>
              <a:solidFill>
                <a:schemeClr val="bg1"/>
              </a:solidFill>
              <a:effectLst/>
              <a:uLnTx/>
              <a:uFillTx/>
              <a:latin typeface="CiscoSansTT ExtraLight"/>
              <a:ea typeface="+mn-ea"/>
              <a:cs typeface="+mn-cs"/>
            </a:endParaRPr>
          </a:p>
        </p:txBody>
      </p:sp>
      <p:sp>
        <p:nvSpPr>
          <p:cNvPr id="163" name="Rectangle 162"/>
          <p:cNvSpPr/>
          <p:nvPr/>
        </p:nvSpPr>
        <p:spPr>
          <a:xfrm>
            <a:off x="4918075" y="1572547"/>
            <a:ext cx="1847851" cy="4540251"/>
          </a:xfrm>
          <a:prstGeom prst="rect">
            <a:avLst/>
          </a:prstGeom>
          <a:noFill/>
          <a:ln w="12700" cap="flat" cmpd="sng" algn="ctr">
            <a:noFill/>
            <a:prstDash val="solid"/>
          </a:ln>
          <a:effectLst/>
        </p:spPr>
        <p:txBody>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hueOff val="0"/>
                  <a:satOff val="0"/>
                  <a:lumOff val="0"/>
                  <a:alphaOff val="0"/>
                </a:srgbClr>
              </a:solidFill>
              <a:effectLst/>
              <a:uLnTx/>
              <a:uFillTx/>
              <a:latin typeface="CiscoSansTT ExtraLight"/>
              <a:ea typeface="+mn-ea"/>
              <a:cs typeface="+mn-cs"/>
            </a:endParaRPr>
          </a:p>
        </p:txBody>
      </p:sp>
      <p:sp>
        <p:nvSpPr>
          <p:cNvPr id="164" name="Rectangle 163"/>
          <p:cNvSpPr/>
          <p:nvPr/>
        </p:nvSpPr>
        <p:spPr>
          <a:xfrm>
            <a:off x="4894264" y="2678981"/>
            <a:ext cx="1976437" cy="1563687"/>
          </a:xfrm>
          <a:prstGeom prst="rect">
            <a:avLst/>
          </a:prstGeom>
          <a:noFill/>
          <a:ln>
            <a:noFill/>
          </a:ln>
          <a:effectLst/>
        </p:spPr>
        <p:txBody>
          <a:bodyPr lIns="0" tIns="78232" rIns="104309" bIns="117348" spcCol="1270"/>
          <a:lstStyle/>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In-depth, flow-based forensic analysis of suspicious incidents</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Scalable repository of security information</a:t>
            </a:r>
          </a:p>
        </p:txBody>
      </p:sp>
      <p:sp>
        <p:nvSpPr>
          <p:cNvPr id="165" name="Rectangle 164"/>
          <p:cNvSpPr/>
          <p:nvPr/>
        </p:nvSpPr>
        <p:spPr>
          <a:xfrm>
            <a:off x="6975475" y="2678981"/>
            <a:ext cx="2166939" cy="1493837"/>
          </a:xfrm>
          <a:prstGeom prst="rect">
            <a:avLst/>
          </a:prstGeom>
          <a:noFill/>
          <a:ln>
            <a:noFill/>
          </a:ln>
          <a:effectLst/>
        </p:spPr>
        <p:txBody>
          <a:bodyPr lIns="0" tIns="78232" rIns="104309" bIns="117348" spcCol="1270"/>
          <a:lstStyle/>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Network segmentation </a:t>
            </a:r>
            <a:br>
              <a:rPr kumimoji="0" lang="en-US" sz="1200" b="0" i="0" u="none" strike="noStrike" kern="0" cap="none" spc="0" normalizeH="0" baseline="0" noProof="0" dirty="0">
                <a:ln>
                  <a:noFill/>
                </a:ln>
                <a:solidFill>
                  <a:schemeClr val="bg1"/>
                </a:solidFill>
                <a:effectLst/>
                <a:uLnTx/>
                <a:uFillTx/>
                <a:latin typeface="CiscoSansTT ExtraLight"/>
                <a:ea typeface="+mn-ea"/>
                <a:cs typeface="+mn-cs"/>
              </a:rPr>
            </a:b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to profile application /</a:t>
            </a:r>
            <a:br>
              <a:rPr kumimoji="0" lang="en-US" sz="1200" b="0" i="0" u="none" strike="noStrike" kern="0" cap="none" spc="0" normalizeH="0" baseline="0" noProof="0" dirty="0">
                <a:ln>
                  <a:noFill/>
                </a:ln>
                <a:solidFill>
                  <a:schemeClr val="bg1"/>
                </a:solidFill>
                <a:effectLst/>
                <a:uLnTx/>
                <a:uFillTx/>
                <a:latin typeface="CiscoSansTT ExtraLight"/>
                <a:ea typeface="+mn-ea"/>
                <a:cs typeface="+mn-cs"/>
              </a:rPr>
            </a:b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device traffic</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Capacity planning</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Performance monitoring</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Application awareness </a:t>
            </a:r>
          </a:p>
          <a:p>
            <a:pPr marL="0" marR="0" lvl="1" indent="0" defTabSz="651885" eaLnBrk="1" fontAlgn="auto" latinLnBrk="0" hangingPunct="1">
              <a:lnSpc>
                <a:spcPct val="100000"/>
              </a:lnSpc>
              <a:spcBef>
                <a:spcPts val="1200"/>
              </a:spcBef>
              <a:spcAft>
                <a:spcPts val="0"/>
              </a:spcAft>
              <a:buClr>
                <a:schemeClr val="bg1">
                  <a:lumMod val="75000"/>
                </a:schemeClr>
              </a:buClr>
              <a:buSzTx/>
              <a:buFontTx/>
              <a:buNone/>
              <a:tabLst/>
              <a:defRPr/>
            </a:pPr>
            <a:endParaRPr kumimoji="0" lang="en-US" sz="1200" b="0" i="0" u="none" strike="noStrike" kern="0" cap="none" spc="0" normalizeH="0" baseline="0" noProof="0" dirty="0">
              <a:ln>
                <a:noFill/>
              </a:ln>
              <a:solidFill>
                <a:schemeClr val="bg1"/>
              </a:solidFill>
              <a:effectLst/>
              <a:uLnTx/>
              <a:uFillTx/>
              <a:latin typeface="CiscoSansTT ExtraLight"/>
              <a:ea typeface="+mn-ea"/>
              <a:cs typeface="+mn-cs"/>
            </a:endParaRPr>
          </a:p>
        </p:txBody>
      </p:sp>
      <p:sp>
        <p:nvSpPr>
          <p:cNvPr id="166" name="Rectangle 165"/>
          <p:cNvSpPr/>
          <p:nvPr/>
        </p:nvSpPr>
        <p:spPr>
          <a:xfrm>
            <a:off x="9142413" y="2621325"/>
            <a:ext cx="1847851" cy="985839"/>
          </a:xfrm>
          <a:prstGeom prst="rect">
            <a:avLst/>
          </a:prstGeom>
          <a:noFill/>
          <a:ln w="25400" cap="flat" cmpd="sng" algn="ctr">
            <a:noFill/>
            <a:prstDash val="solid"/>
          </a:ln>
          <a:effectLst/>
        </p:spPr>
        <p:txBody>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82828">
                  <a:hueOff val="0"/>
                  <a:satOff val="0"/>
                  <a:lumOff val="0"/>
                  <a:alphaOff val="0"/>
                </a:srgbClr>
              </a:solidFill>
              <a:effectLst/>
              <a:uLnTx/>
              <a:uFillTx/>
              <a:latin typeface="CiscoSansTT ExtraLight"/>
              <a:ea typeface="+mn-ea"/>
              <a:cs typeface="+mn-cs"/>
            </a:endParaRPr>
          </a:p>
        </p:txBody>
      </p:sp>
      <p:sp>
        <p:nvSpPr>
          <p:cNvPr id="167" name="Rectangle 166"/>
          <p:cNvSpPr/>
          <p:nvPr/>
        </p:nvSpPr>
        <p:spPr>
          <a:xfrm>
            <a:off x="9142413" y="2678981"/>
            <a:ext cx="1847851" cy="985837"/>
          </a:xfrm>
          <a:prstGeom prst="rect">
            <a:avLst/>
          </a:prstGeom>
          <a:noFill/>
          <a:ln>
            <a:noFill/>
          </a:ln>
          <a:effectLst/>
        </p:spPr>
        <p:txBody>
          <a:bodyPr lIns="0" tIns="78232" rIns="104309" bIns="117348" spcCol="1270"/>
          <a:lstStyle/>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Cisco ISE</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Monitor privileged access</a:t>
            </a:r>
          </a:p>
          <a:p>
            <a:pPr marL="228594" marR="0" lvl="1" indent="-228594" defTabSz="651885" eaLnBrk="1" fontAlgn="auto" latinLnBrk="0" hangingPunct="1">
              <a:lnSpc>
                <a:spcPct val="100000"/>
              </a:lnSpc>
              <a:spcBef>
                <a:spcPts val="1200"/>
              </a:spcBef>
              <a:spcAft>
                <a:spcPts val="0"/>
              </a:spcAft>
              <a:buClr>
                <a:schemeClr val="bg1">
                  <a:lumMod val="75000"/>
                </a:schemeClr>
              </a:buClr>
              <a:buSzTx/>
              <a:buFont typeface="Wingdings" pitchFamily="2" charset="2"/>
              <a:buChar char="q"/>
              <a:tabLst/>
              <a:defRPr/>
            </a:pPr>
            <a:r>
              <a:rPr kumimoji="0" lang="en-US" sz="1200" b="0" i="0" u="none" strike="noStrike" kern="0" cap="none" spc="0" normalizeH="0" baseline="0" noProof="0" dirty="0">
                <a:ln>
                  <a:noFill/>
                </a:ln>
                <a:solidFill>
                  <a:schemeClr val="bg1"/>
                </a:solidFill>
                <a:effectLst/>
                <a:uLnTx/>
                <a:uFillTx/>
                <a:latin typeface="CiscoSansTT ExtraLight"/>
                <a:ea typeface="+mn-ea"/>
                <a:cs typeface="+mn-cs"/>
              </a:rPr>
              <a:t>Policy enforcement</a:t>
            </a:r>
          </a:p>
          <a:p>
            <a:pPr marL="152388" marR="0" lvl="1" indent="-152388" defTabSz="651885" eaLnBrk="1" fontAlgn="auto" latinLnBrk="0" hangingPunct="1">
              <a:lnSpc>
                <a:spcPct val="100000"/>
              </a:lnSpc>
              <a:spcBef>
                <a:spcPts val="1200"/>
              </a:spcBef>
              <a:spcAft>
                <a:spcPts val="0"/>
              </a:spcAft>
              <a:buClr>
                <a:schemeClr val="bg1">
                  <a:lumMod val="75000"/>
                </a:schemeClr>
              </a:buClr>
              <a:buSzTx/>
              <a:buFontTx/>
              <a:buChar char="••"/>
              <a:tabLst/>
              <a:defRPr/>
            </a:pPr>
            <a:endParaRPr kumimoji="0" lang="en-US" sz="1200" b="0" i="0" u="none" strike="noStrike" kern="0" cap="none" spc="0" normalizeH="0" baseline="0" noProof="0" dirty="0">
              <a:ln>
                <a:noFill/>
              </a:ln>
              <a:solidFill>
                <a:schemeClr val="bg1"/>
              </a:solidFill>
              <a:effectLst/>
              <a:uLnTx/>
              <a:uFillTx/>
              <a:latin typeface="CiscoSansTT ExtraLight"/>
              <a:ea typeface="+mn-ea"/>
              <a:cs typeface="+mn-cs"/>
            </a:endParaRPr>
          </a:p>
        </p:txBody>
      </p:sp>
      <p:sp>
        <p:nvSpPr>
          <p:cNvPr id="168" name="Rounded Rectangle 167"/>
          <p:cNvSpPr/>
          <p:nvPr/>
        </p:nvSpPr>
        <p:spPr>
          <a:xfrm>
            <a:off x="2711452" y="2100627"/>
            <a:ext cx="1941513" cy="530225"/>
          </a:xfrm>
          <a:prstGeom prst="roundRect">
            <a:avLst/>
          </a:prstGeom>
          <a:noFill/>
          <a:ln w="19050">
            <a:solidFill>
              <a:srgbClr val="00BCEB"/>
            </a:solidFill>
          </a:ln>
          <a:effectLst/>
        </p:spPr>
        <p:txBody>
          <a:bodyPr lIns="104309" tIns="59605" rIns="104309" bIns="59605" spcCol="1270" anchor="ctr"/>
          <a:lstStyle/>
          <a:p>
            <a:pPr marL="0" marR="0" lvl="0" indent="0" algn="ctr" defTabSz="651885" eaLnBrk="1" fontAlgn="auto" latinLnBrk="0" hangingPunct="1">
              <a:lnSpc>
                <a:spcPct val="90000"/>
              </a:lnSpc>
              <a:spcBef>
                <a:spcPts val="0"/>
              </a:spcBef>
              <a:spcAft>
                <a:spcPct val="35000"/>
              </a:spcAft>
              <a:buClrTx/>
              <a:buSzTx/>
              <a:buFontTx/>
              <a:buNone/>
              <a:tabLst/>
              <a:defRPr/>
            </a:pPr>
            <a:r>
              <a:rPr kumimoji="0" lang="en-US" sz="1467" b="1" i="0" u="none" strike="noStrike" kern="0" cap="none" spc="0" normalizeH="0" baseline="0" noProof="0" dirty="0">
                <a:ln>
                  <a:noFill/>
                </a:ln>
                <a:solidFill>
                  <a:srgbClr val="FBAB18"/>
                </a:solidFill>
                <a:effectLst/>
                <a:uLnTx/>
                <a:uFillTx/>
                <a:latin typeface="CiscoSansTT ExtraLight"/>
                <a:ea typeface="+mn-ea"/>
                <a:cs typeface="+mn-cs"/>
              </a:rPr>
              <a:t>Threat </a:t>
            </a:r>
            <a:br>
              <a:rPr kumimoji="0" lang="en-US" sz="1467" b="1" i="0" u="none" strike="noStrike" kern="0" cap="none" spc="0" normalizeH="0" baseline="0" noProof="0" dirty="0">
                <a:ln>
                  <a:noFill/>
                </a:ln>
                <a:solidFill>
                  <a:srgbClr val="FBAB18"/>
                </a:solidFill>
                <a:effectLst/>
                <a:uLnTx/>
                <a:uFillTx/>
                <a:latin typeface="CiscoSansTT ExtraLight"/>
                <a:ea typeface="+mn-ea"/>
                <a:cs typeface="+mn-cs"/>
              </a:rPr>
            </a:br>
            <a:r>
              <a:rPr kumimoji="0" lang="en-US" sz="1467" b="1" i="0" u="none" strike="noStrike" kern="0" cap="none" spc="0" normalizeH="0" baseline="0" noProof="0" dirty="0">
                <a:ln>
                  <a:noFill/>
                </a:ln>
                <a:solidFill>
                  <a:srgbClr val="FBAB18"/>
                </a:solidFill>
                <a:effectLst/>
                <a:uLnTx/>
                <a:uFillTx/>
                <a:latin typeface="CiscoSansTT ExtraLight"/>
                <a:ea typeface="+mn-ea"/>
                <a:cs typeface="+mn-cs"/>
              </a:rPr>
              <a:t>Detection</a:t>
            </a:r>
          </a:p>
        </p:txBody>
      </p:sp>
      <p:sp>
        <p:nvSpPr>
          <p:cNvPr id="169" name="Rounded Rectangle 168"/>
          <p:cNvSpPr/>
          <p:nvPr/>
        </p:nvSpPr>
        <p:spPr>
          <a:xfrm>
            <a:off x="4838701" y="2106976"/>
            <a:ext cx="1943100" cy="531813"/>
          </a:xfrm>
          <a:prstGeom prst="roundRect">
            <a:avLst/>
          </a:prstGeom>
          <a:noFill/>
          <a:ln w="19050">
            <a:solidFill>
              <a:srgbClr val="00BCEB"/>
            </a:solidFill>
          </a:ln>
          <a:effectLst/>
        </p:spPr>
        <p:txBody>
          <a:bodyPr lIns="104309" tIns="59605" rIns="104309" bIns="59605" spcCol="1270" anchor="ctr"/>
          <a:lstStyle/>
          <a:p>
            <a:pPr marL="0" marR="0" lvl="0" indent="0" algn="ctr" defTabSz="651885" eaLnBrk="1" fontAlgn="auto" latinLnBrk="0" hangingPunct="1">
              <a:lnSpc>
                <a:spcPct val="90000"/>
              </a:lnSpc>
              <a:spcBef>
                <a:spcPts val="0"/>
              </a:spcBef>
              <a:spcAft>
                <a:spcPct val="35000"/>
              </a:spcAft>
              <a:buClrTx/>
              <a:buSzTx/>
              <a:buFontTx/>
              <a:buNone/>
              <a:tabLst/>
              <a:defRPr/>
            </a:pPr>
            <a:r>
              <a:rPr kumimoji="0" lang="en-US" sz="1467" b="1" i="0" u="none" strike="noStrike" kern="0" cap="none" spc="0" normalizeH="0" baseline="0" noProof="0" dirty="0">
                <a:ln>
                  <a:noFill/>
                </a:ln>
                <a:solidFill>
                  <a:srgbClr val="FBAB18"/>
                </a:solidFill>
                <a:effectLst/>
                <a:uLnTx/>
                <a:uFillTx/>
                <a:latin typeface="CiscoSansTT ExtraLight"/>
                <a:ea typeface="+mn-ea"/>
                <a:cs typeface="+mn-cs"/>
              </a:rPr>
              <a:t>Incident Response</a:t>
            </a:r>
          </a:p>
        </p:txBody>
      </p:sp>
      <p:sp>
        <p:nvSpPr>
          <p:cNvPr id="170" name="Rounded Rectangle 169"/>
          <p:cNvSpPr/>
          <p:nvPr/>
        </p:nvSpPr>
        <p:spPr>
          <a:xfrm>
            <a:off x="6967539" y="2106976"/>
            <a:ext cx="1941512" cy="531813"/>
          </a:xfrm>
          <a:prstGeom prst="roundRect">
            <a:avLst/>
          </a:prstGeom>
          <a:noFill/>
          <a:ln w="19050">
            <a:solidFill>
              <a:srgbClr val="00BCEB"/>
            </a:solidFill>
          </a:ln>
          <a:effectLst/>
        </p:spPr>
        <p:txBody>
          <a:bodyPr lIns="104309" tIns="59605" rIns="104309" bIns="59605" spcCol="1270" anchor="ctr"/>
          <a:lstStyle/>
          <a:p>
            <a:pPr marL="0" marR="0" lvl="0" indent="0" algn="ctr" defTabSz="651885" eaLnBrk="1" fontAlgn="auto" latinLnBrk="0" hangingPunct="1">
              <a:lnSpc>
                <a:spcPct val="90000"/>
              </a:lnSpc>
              <a:spcBef>
                <a:spcPts val="0"/>
              </a:spcBef>
              <a:spcAft>
                <a:spcPct val="35000"/>
              </a:spcAft>
              <a:buClrTx/>
              <a:buSzTx/>
              <a:buFontTx/>
              <a:buNone/>
              <a:tabLst/>
              <a:defRPr/>
            </a:pPr>
            <a:r>
              <a:rPr kumimoji="0" lang="en-US" sz="1467" b="1" i="0" u="none" strike="noStrike" kern="0" cap="none" spc="0" normalizeH="0" baseline="0" noProof="0" dirty="0">
                <a:ln>
                  <a:noFill/>
                </a:ln>
                <a:solidFill>
                  <a:srgbClr val="FBAB18"/>
                </a:solidFill>
                <a:effectLst/>
                <a:uLnTx/>
                <a:uFillTx/>
                <a:latin typeface="CiscoSansTT ExtraLight"/>
                <a:ea typeface="+mn-ea"/>
                <a:cs typeface="+mn-cs"/>
              </a:rPr>
              <a:t>Network Planning &amp; Diagnostics</a:t>
            </a:r>
          </a:p>
        </p:txBody>
      </p:sp>
      <p:sp>
        <p:nvSpPr>
          <p:cNvPr id="171" name="Rounded Rectangle 170"/>
          <p:cNvSpPr/>
          <p:nvPr/>
        </p:nvSpPr>
        <p:spPr>
          <a:xfrm>
            <a:off x="9094789" y="2106976"/>
            <a:ext cx="1943100" cy="531813"/>
          </a:xfrm>
          <a:prstGeom prst="roundRect">
            <a:avLst/>
          </a:prstGeom>
          <a:noFill/>
          <a:ln w="19050">
            <a:solidFill>
              <a:srgbClr val="00BCEB"/>
            </a:solidFill>
          </a:ln>
          <a:effectLst/>
        </p:spPr>
        <p:txBody>
          <a:bodyPr lIns="104309" tIns="59605" rIns="104309" bIns="59605" spcCol="1270" anchor="ctr"/>
          <a:lstStyle/>
          <a:p>
            <a:pPr marL="0" marR="0" lvl="0" indent="0" algn="ctr" defTabSz="651885" eaLnBrk="1" fontAlgn="auto" latinLnBrk="0" hangingPunct="1">
              <a:lnSpc>
                <a:spcPct val="90000"/>
              </a:lnSpc>
              <a:spcBef>
                <a:spcPts val="0"/>
              </a:spcBef>
              <a:spcAft>
                <a:spcPct val="35000"/>
              </a:spcAft>
              <a:buClrTx/>
              <a:buSzTx/>
              <a:buFontTx/>
              <a:buNone/>
              <a:tabLst/>
              <a:defRPr/>
            </a:pPr>
            <a:r>
              <a:rPr kumimoji="0" lang="en-US" sz="1467" b="1" i="0" u="none" strike="noStrike" kern="0" cap="none" spc="0" normalizeH="0" baseline="0" noProof="0" dirty="0">
                <a:ln>
                  <a:noFill/>
                </a:ln>
                <a:solidFill>
                  <a:srgbClr val="FBAB18"/>
                </a:solidFill>
                <a:effectLst/>
                <a:uLnTx/>
                <a:uFillTx/>
                <a:latin typeface="CiscoSansTT ExtraLight"/>
                <a:ea typeface="+mn-ea"/>
                <a:cs typeface="+mn-cs"/>
              </a:rPr>
              <a:t>User </a:t>
            </a:r>
            <a:br>
              <a:rPr kumimoji="0" lang="en-US" sz="1467" b="1" i="0" u="none" strike="noStrike" kern="0" cap="none" spc="0" normalizeH="0" baseline="0" noProof="0" dirty="0">
                <a:ln>
                  <a:noFill/>
                </a:ln>
                <a:solidFill>
                  <a:srgbClr val="FBAB18"/>
                </a:solidFill>
                <a:effectLst/>
                <a:uLnTx/>
                <a:uFillTx/>
                <a:latin typeface="CiscoSansTT ExtraLight"/>
                <a:ea typeface="+mn-ea"/>
                <a:cs typeface="+mn-cs"/>
              </a:rPr>
            </a:br>
            <a:r>
              <a:rPr kumimoji="0" lang="en-US" sz="1467" b="1" i="0" u="none" strike="noStrike" kern="0" cap="none" spc="0" normalizeH="0" baseline="0" noProof="0" dirty="0">
                <a:ln>
                  <a:noFill/>
                </a:ln>
                <a:solidFill>
                  <a:srgbClr val="FBAB18"/>
                </a:solidFill>
                <a:effectLst/>
                <a:uLnTx/>
                <a:uFillTx/>
                <a:latin typeface="CiscoSansTT ExtraLight"/>
                <a:ea typeface="+mn-ea"/>
                <a:cs typeface="+mn-cs"/>
              </a:rPr>
              <a:t>Monitoring</a:t>
            </a:r>
          </a:p>
        </p:txBody>
      </p:sp>
      <p:sp>
        <p:nvSpPr>
          <p:cNvPr id="172" name="Isosceles Triangle 171"/>
          <p:cNvSpPr/>
          <p:nvPr/>
        </p:nvSpPr>
        <p:spPr>
          <a:xfrm>
            <a:off x="1177441" y="796383"/>
            <a:ext cx="9265920" cy="1194141"/>
          </a:xfrm>
          <a:prstGeom prst="triangle">
            <a:avLst>
              <a:gd name="adj" fmla="val 50702"/>
            </a:avLst>
          </a:prstGeom>
          <a:gradFill>
            <a:gsLst>
              <a:gs pos="64000">
                <a:srgbClr val="00BCEB">
                  <a:tint val="23500"/>
                  <a:satMod val="160000"/>
                  <a:alpha val="0"/>
                </a:srgbClr>
              </a:gs>
              <a:gs pos="0">
                <a:srgbClr val="00BCEB">
                  <a:tint val="66000"/>
                  <a:satMod val="160000"/>
                </a:srgbClr>
              </a:gs>
              <a:gs pos="56000">
                <a:srgbClr val="00BCEB">
                  <a:tint val="23500"/>
                  <a:satMod val="160000"/>
                  <a:alpha val="20000"/>
                </a:srgbClr>
              </a:gs>
            </a:gsLst>
            <a:lin ang="16200000" scaled="0"/>
          </a:gradFill>
          <a:ln w="25400" cap="flat" cmpd="sng" algn="ctr">
            <a:noFill/>
            <a:prstDash val="solid"/>
          </a:ln>
          <a:effectLst/>
        </p:spPr>
        <p:txBody>
          <a:bodyPr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5073"/>
              </a:solidFill>
              <a:effectLst/>
              <a:uLnTx/>
              <a:uFillTx/>
              <a:latin typeface="CiscoSansTT ExtraLight"/>
              <a:ea typeface="+mn-ea"/>
              <a:cs typeface="+mn-cs"/>
            </a:endParaRPr>
          </a:p>
        </p:txBody>
      </p:sp>
      <p:cxnSp>
        <p:nvCxnSpPr>
          <p:cNvPr id="173" name="Straight Connector 172"/>
          <p:cNvCxnSpPr/>
          <p:nvPr/>
        </p:nvCxnSpPr>
        <p:spPr>
          <a:xfrm>
            <a:off x="2617788" y="2086339"/>
            <a:ext cx="0" cy="2360612"/>
          </a:xfrm>
          <a:prstGeom prst="line">
            <a:avLst/>
          </a:prstGeom>
          <a:noFill/>
          <a:ln w="9525" cap="flat" cmpd="sng" algn="ctr">
            <a:solidFill>
              <a:srgbClr val="E67701"/>
            </a:solidFill>
            <a:prstDash val="sysDot"/>
          </a:ln>
          <a:effectLst/>
        </p:spPr>
      </p:cxnSp>
      <p:cxnSp>
        <p:nvCxnSpPr>
          <p:cNvPr id="174" name="Straight Connector 173"/>
          <p:cNvCxnSpPr/>
          <p:nvPr/>
        </p:nvCxnSpPr>
        <p:spPr>
          <a:xfrm>
            <a:off x="4746625" y="2086339"/>
            <a:ext cx="0" cy="2360612"/>
          </a:xfrm>
          <a:prstGeom prst="line">
            <a:avLst/>
          </a:prstGeom>
          <a:noFill/>
          <a:ln w="9525" cap="flat" cmpd="sng" algn="ctr">
            <a:solidFill>
              <a:srgbClr val="E67701"/>
            </a:solidFill>
            <a:prstDash val="sysDot"/>
          </a:ln>
          <a:effectLst/>
        </p:spPr>
      </p:cxnSp>
      <p:cxnSp>
        <p:nvCxnSpPr>
          <p:cNvPr id="175" name="Straight Connector 174"/>
          <p:cNvCxnSpPr/>
          <p:nvPr/>
        </p:nvCxnSpPr>
        <p:spPr>
          <a:xfrm>
            <a:off x="6873875" y="2086339"/>
            <a:ext cx="0" cy="2360612"/>
          </a:xfrm>
          <a:prstGeom prst="line">
            <a:avLst/>
          </a:prstGeom>
          <a:noFill/>
          <a:ln w="9525" cap="flat" cmpd="sng" algn="ctr">
            <a:solidFill>
              <a:srgbClr val="E67701"/>
            </a:solidFill>
            <a:prstDash val="sysDot"/>
          </a:ln>
          <a:effectLst/>
        </p:spPr>
      </p:cxnSp>
      <p:cxnSp>
        <p:nvCxnSpPr>
          <p:cNvPr id="176" name="Straight Connector 175"/>
          <p:cNvCxnSpPr/>
          <p:nvPr/>
        </p:nvCxnSpPr>
        <p:spPr>
          <a:xfrm>
            <a:off x="9002713" y="2086339"/>
            <a:ext cx="0" cy="2360612"/>
          </a:xfrm>
          <a:prstGeom prst="line">
            <a:avLst/>
          </a:prstGeom>
          <a:noFill/>
          <a:ln w="9525" cap="flat" cmpd="sng" algn="ctr">
            <a:solidFill>
              <a:srgbClr val="E67701"/>
            </a:solidFill>
            <a:prstDash val="sysDot"/>
          </a:ln>
          <a:effectLst/>
        </p:spPr>
      </p:cxnSp>
      <p:sp>
        <p:nvSpPr>
          <p:cNvPr id="177" name="Rectangle 176"/>
          <p:cNvSpPr/>
          <p:nvPr/>
        </p:nvSpPr>
        <p:spPr>
          <a:xfrm>
            <a:off x="835819" y="5636427"/>
            <a:ext cx="9948863" cy="707886"/>
          </a:xfrm>
          <a:prstGeom prst="rect">
            <a:avLst/>
          </a:prstGeom>
        </p:spPr>
        <p:txBody>
          <a:bodyPr>
            <a:spAutoFit/>
          </a:bodyPr>
          <a:lstStyle/>
          <a:p>
            <a:pPr defTabSz="609570">
              <a:defRPr/>
            </a:pPr>
            <a:r>
              <a:rPr lang="en-US" sz="2000" b="1" dirty="0">
                <a:solidFill>
                  <a:schemeClr val="bg2"/>
                </a:solidFill>
                <a:latin typeface="CiscoSans" panose="020B0503020201020303" pitchFamily="34" charset="0"/>
                <a:ea typeface="ＭＳ Ｐゴシック" charset="0"/>
              </a:rPr>
              <a:t>Customer Use Cases:</a:t>
            </a:r>
          </a:p>
          <a:p>
            <a:pPr defTabSz="609570">
              <a:defRPr/>
            </a:pPr>
            <a:r>
              <a:rPr lang="en-US" sz="2000" b="1" dirty="0">
                <a:solidFill>
                  <a:srgbClr val="16BBED"/>
                </a:solidFill>
                <a:latin typeface="CiscoSans" panose="020B0503020201020303" pitchFamily="34" charset="0"/>
                <a:ea typeface="ＭＳ Ｐゴシック" charset="0"/>
                <a:hlinkClick r:id="rId3">
                  <a:extLst>
                    <a:ext uri="{A12FA001-AC4F-418D-AE19-62706E023703}">
                      <ahyp:hlinkClr xmlns="" xmlns:ahyp="http://schemas.microsoft.com/office/drawing/2018/hyperlinkcolor" val="tx"/>
                    </a:ext>
                  </a:extLst>
                </a:hlinkClick>
              </a:rPr>
              <a:t>https://www.techvalidate.com/product-research/cisco-stealth-watch/facts</a:t>
            </a:r>
            <a:endParaRPr lang="en-US" sz="2000" b="1" dirty="0">
              <a:solidFill>
                <a:srgbClr val="16BBED"/>
              </a:solidFill>
              <a:latin typeface="CiscoSans" panose="020B0503020201020303" pitchFamily="34" charset="0"/>
              <a:ea typeface="ＭＳ Ｐゴシック" charset="0"/>
            </a:endParaRPr>
          </a:p>
        </p:txBody>
      </p:sp>
      <p:pic>
        <p:nvPicPr>
          <p:cNvPr id="23" name="Picture 22"/>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125200" y="5954012"/>
            <a:ext cx="457200" cy="457200"/>
          </a:xfrm>
          <a:prstGeom prst="rect">
            <a:avLst/>
          </a:prstGeom>
          <a:noFill/>
          <a:ln>
            <a:noFill/>
          </a:ln>
        </p:spPr>
      </p:pic>
    </p:spTree>
    <p:extLst>
      <p:ext uri="{BB962C8B-B14F-4D97-AF65-F5344CB8AC3E}">
        <p14:creationId xmlns:p14="http://schemas.microsoft.com/office/powerpoint/2010/main" val="2972349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0B6768-9C72-4C09-8C68-D8C086677D4B}"/>
              </a:ext>
            </a:extLst>
          </p:cNvPr>
          <p:cNvSpPr>
            <a:spLocks noGrp="1"/>
          </p:cNvSpPr>
          <p:nvPr>
            <p:ph type="title"/>
          </p:nvPr>
        </p:nvSpPr>
        <p:spPr/>
        <p:txBody>
          <a:bodyPr>
            <a:normAutofit/>
          </a:bodyPr>
          <a:lstStyle/>
          <a:p>
            <a:r>
              <a:rPr lang="en-US" sz="3800" dirty="0"/>
              <a:t>Key features</a:t>
            </a:r>
            <a:endParaRPr lang="en-MY" sz="2100" dirty="0">
              <a:solidFill>
                <a:schemeClr val="bg1"/>
              </a:solidFill>
            </a:endParaRPr>
          </a:p>
        </p:txBody>
      </p:sp>
      <p:grpSp>
        <p:nvGrpSpPr>
          <p:cNvPr id="48" name="Group 47"/>
          <p:cNvGrpSpPr/>
          <p:nvPr/>
        </p:nvGrpSpPr>
        <p:grpSpPr>
          <a:xfrm>
            <a:off x="737659" y="2932266"/>
            <a:ext cx="10716684" cy="2334684"/>
            <a:chOff x="534988" y="1571625"/>
            <a:chExt cx="8037513" cy="1751013"/>
          </a:xfrm>
        </p:grpSpPr>
        <p:sp>
          <p:nvSpPr>
            <p:cNvPr id="49" name="Freeform 5"/>
            <p:cNvSpPr>
              <a:spLocks/>
            </p:cNvSpPr>
            <p:nvPr/>
          </p:nvSpPr>
          <p:spPr bwMode="auto">
            <a:xfrm>
              <a:off x="534988" y="2359025"/>
              <a:ext cx="1744663" cy="963613"/>
            </a:xfrm>
            <a:custGeom>
              <a:avLst/>
              <a:gdLst>
                <a:gd name="T0" fmla="*/ 35 w 714"/>
                <a:gd name="T1" fmla="*/ 0 h 393"/>
                <a:gd name="T2" fmla="*/ 0 w 714"/>
                <a:gd name="T3" fmla="*/ 36 h 393"/>
                <a:gd name="T4" fmla="*/ 28 w 714"/>
                <a:gd name="T5" fmla="*/ 175 h 393"/>
                <a:gd name="T6" fmla="*/ 157 w 714"/>
                <a:gd name="T7" fmla="*/ 332 h 393"/>
                <a:gd name="T8" fmla="*/ 357 w 714"/>
                <a:gd name="T9" fmla="*/ 393 h 393"/>
                <a:gd name="T10" fmla="*/ 357 w 714"/>
                <a:gd name="T11" fmla="*/ 393 h 393"/>
                <a:gd name="T12" fmla="*/ 496 w 714"/>
                <a:gd name="T13" fmla="*/ 365 h 393"/>
                <a:gd name="T14" fmla="*/ 653 w 714"/>
                <a:gd name="T15" fmla="*/ 236 h 393"/>
                <a:gd name="T16" fmla="*/ 714 w 714"/>
                <a:gd name="T17" fmla="*/ 37 h 393"/>
                <a:gd name="T18" fmla="*/ 679 w 714"/>
                <a:gd name="T19" fmla="*/ 72 h 393"/>
                <a:gd name="T20" fmla="*/ 644 w 714"/>
                <a:gd name="T21" fmla="*/ 36 h 393"/>
                <a:gd name="T22" fmla="*/ 644 w 714"/>
                <a:gd name="T23" fmla="*/ 36 h 393"/>
                <a:gd name="T24" fmla="*/ 644 w 714"/>
                <a:gd name="T25" fmla="*/ 36 h 393"/>
                <a:gd name="T26" fmla="*/ 621 w 714"/>
                <a:gd name="T27" fmla="*/ 147 h 393"/>
                <a:gd name="T28" fmla="*/ 517 w 714"/>
                <a:gd name="T29" fmla="*/ 274 h 393"/>
                <a:gd name="T30" fmla="*/ 357 w 714"/>
                <a:gd name="T31" fmla="*/ 322 h 393"/>
                <a:gd name="T32" fmla="*/ 245 w 714"/>
                <a:gd name="T33" fmla="*/ 300 h 393"/>
                <a:gd name="T34" fmla="*/ 119 w 714"/>
                <a:gd name="T35" fmla="*/ 196 h 393"/>
                <a:gd name="T36" fmla="*/ 70 w 714"/>
                <a:gd name="T37" fmla="*/ 36 h 393"/>
                <a:gd name="T38" fmla="*/ 35 w 714"/>
                <a:gd name="T3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4" h="393">
                  <a:moveTo>
                    <a:pt x="35" y="0"/>
                  </a:moveTo>
                  <a:cubicBezTo>
                    <a:pt x="16" y="0"/>
                    <a:pt x="0" y="16"/>
                    <a:pt x="0" y="36"/>
                  </a:cubicBezTo>
                  <a:cubicBezTo>
                    <a:pt x="0" y="85"/>
                    <a:pt x="10" y="132"/>
                    <a:pt x="28" y="175"/>
                  </a:cubicBezTo>
                  <a:cubicBezTo>
                    <a:pt x="55" y="239"/>
                    <a:pt x="100" y="294"/>
                    <a:pt x="157" y="332"/>
                  </a:cubicBezTo>
                  <a:cubicBezTo>
                    <a:pt x="214" y="371"/>
                    <a:pt x="283" y="393"/>
                    <a:pt x="357" y="393"/>
                  </a:cubicBezTo>
                  <a:cubicBezTo>
                    <a:pt x="357" y="393"/>
                    <a:pt x="357" y="393"/>
                    <a:pt x="357" y="393"/>
                  </a:cubicBezTo>
                  <a:cubicBezTo>
                    <a:pt x="406" y="393"/>
                    <a:pt x="453" y="383"/>
                    <a:pt x="496" y="365"/>
                  </a:cubicBezTo>
                  <a:cubicBezTo>
                    <a:pt x="560" y="338"/>
                    <a:pt x="615" y="293"/>
                    <a:pt x="653" y="236"/>
                  </a:cubicBezTo>
                  <a:cubicBezTo>
                    <a:pt x="692" y="179"/>
                    <a:pt x="714" y="110"/>
                    <a:pt x="714" y="37"/>
                  </a:cubicBezTo>
                  <a:cubicBezTo>
                    <a:pt x="714" y="56"/>
                    <a:pt x="698" y="72"/>
                    <a:pt x="679" y="72"/>
                  </a:cubicBezTo>
                  <a:cubicBezTo>
                    <a:pt x="660" y="72"/>
                    <a:pt x="644" y="56"/>
                    <a:pt x="644" y="36"/>
                  </a:cubicBezTo>
                  <a:cubicBezTo>
                    <a:pt x="644" y="36"/>
                    <a:pt x="644" y="36"/>
                    <a:pt x="644" y="36"/>
                  </a:cubicBezTo>
                  <a:cubicBezTo>
                    <a:pt x="644" y="36"/>
                    <a:pt x="644" y="36"/>
                    <a:pt x="644" y="36"/>
                  </a:cubicBezTo>
                  <a:cubicBezTo>
                    <a:pt x="644" y="75"/>
                    <a:pt x="636" y="113"/>
                    <a:pt x="621" y="147"/>
                  </a:cubicBezTo>
                  <a:cubicBezTo>
                    <a:pt x="599" y="199"/>
                    <a:pt x="563" y="243"/>
                    <a:pt x="517" y="274"/>
                  </a:cubicBezTo>
                  <a:cubicBezTo>
                    <a:pt x="472" y="304"/>
                    <a:pt x="417" y="322"/>
                    <a:pt x="357" y="322"/>
                  </a:cubicBezTo>
                  <a:cubicBezTo>
                    <a:pt x="317" y="322"/>
                    <a:pt x="280" y="314"/>
                    <a:pt x="245" y="300"/>
                  </a:cubicBezTo>
                  <a:cubicBezTo>
                    <a:pt x="194" y="278"/>
                    <a:pt x="150" y="242"/>
                    <a:pt x="119" y="196"/>
                  </a:cubicBezTo>
                  <a:cubicBezTo>
                    <a:pt x="88" y="150"/>
                    <a:pt x="70" y="95"/>
                    <a:pt x="70" y="36"/>
                  </a:cubicBezTo>
                  <a:cubicBezTo>
                    <a:pt x="70" y="16"/>
                    <a:pt x="55" y="0"/>
                    <a:pt x="35" y="0"/>
                  </a:cubicBezTo>
                </a:path>
              </a:pathLst>
            </a:custGeom>
            <a:solidFill>
              <a:srgbClr val="00BCEB"/>
            </a:solidFill>
            <a:ln>
              <a:solidFill>
                <a:srgbClr val="00BCEB"/>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0" name="Freeform 6"/>
            <p:cNvSpPr>
              <a:spLocks/>
            </p:cNvSpPr>
            <p:nvPr/>
          </p:nvSpPr>
          <p:spPr bwMode="auto">
            <a:xfrm>
              <a:off x="2108201" y="1571625"/>
              <a:ext cx="1744663" cy="885825"/>
            </a:xfrm>
            <a:custGeom>
              <a:avLst/>
              <a:gdLst>
                <a:gd name="T0" fmla="*/ 357 w 714"/>
                <a:gd name="T1" fmla="*/ 0 h 361"/>
                <a:gd name="T2" fmla="*/ 357 w 714"/>
                <a:gd name="T3" fmla="*/ 0 h 361"/>
                <a:gd name="T4" fmla="*/ 218 w 714"/>
                <a:gd name="T5" fmla="*/ 28 h 361"/>
                <a:gd name="T6" fmla="*/ 61 w 714"/>
                <a:gd name="T7" fmla="*/ 157 h 361"/>
                <a:gd name="T8" fmla="*/ 0 w 714"/>
                <a:gd name="T9" fmla="*/ 357 h 361"/>
                <a:gd name="T10" fmla="*/ 0 w 714"/>
                <a:gd name="T11" fmla="*/ 357 h 361"/>
                <a:gd name="T12" fmla="*/ 35 w 714"/>
                <a:gd name="T13" fmla="*/ 321 h 361"/>
                <a:gd name="T14" fmla="*/ 70 w 714"/>
                <a:gd name="T15" fmla="*/ 357 h 361"/>
                <a:gd name="T16" fmla="*/ 70 w 714"/>
                <a:gd name="T17" fmla="*/ 358 h 361"/>
                <a:gd name="T18" fmla="*/ 70 w 714"/>
                <a:gd name="T19" fmla="*/ 357 h 361"/>
                <a:gd name="T20" fmla="*/ 93 w 714"/>
                <a:gd name="T21" fmla="*/ 246 h 361"/>
                <a:gd name="T22" fmla="*/ 197 w 714"/>
                <a:gd name="T23" fmla="*/ 120 h 361"/>
                <a:gd name="T24" fmla="*/ 357 w 714"/>
                <a:gd name="T25" fmla="*/ 71 h 361"/>
                <a:gd name="T26" fmla="*/ 469 w 714"/>
                <a:gd name="T27" fmla="*/ 93 h 361"/>
                <a:gd name="T28" fmla="*/ 595 w 714"/>
                <a:gd name="T29" fmla="*/ 197 h 361"/>
                <a:gd name="T30" fmla="*/ 644 w 714"/>
                <a:gd name="T31" fmla="*/ 353 h 361"/>
                <a:gd name="T32" fmla="*/ 679 w 714"/>
                <a:gd name="T33" fmla="*/ 321 h 361"/>
                <a:gd name="T34" fmla="*/ 714 w 714"/>
                <a:gd name="T35" fmla="*/ 357 h 361"/>
                <a:gd name="T36" fmla="*/ 714 w 714"/>
                <a:gd name="T37" fmla="*/ 361 h 361"/>
                <a:gd name="T38" fmla="*/ 714 w 714"/>
                <a:gd name="T39" fmla="*/ 357 h 361"/>
                <a:gd name="T40" fmla="*/ 686 w 714"/>
                <a:gd name="T41" fmla="*/ 218 h 361"/>
                <a:gd name="T42" fmla="*/ 557 w 714"/>
                <a:gd name="T43" fmla="*/ 61 h 361"/>
                <a:gd name="T44" fmla="*/ 357 w 714"/>
                <a:gd name="T4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4" h="361">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57"/>
                    <a:pt x="0" y="357"/>
                    <a:pt x="0" y="357"/>
                  </a:cubicBezTo>
                  <a:cubicBezTo>
                    <a:pt x="0" y="337"/>
                    <a:pt x="16" y="321"/>
                    <a:pt x="35" y="321"/>
                  </a:cubicBezTo>
                  <a:cubicBezTo>
                    <a:pt x="55" y="321"/>
                    <a:pt x="70" y="337"/>
                    <a:pt x="70" y="357"/>
                  </a:cubicBezTo>
                  <a:cubicBezTo>
                    <a:pt x="70" y="357"/>
                    <a:pt x="70" y="357"/>
                    <a:pt x="70" y="358"/>
                  </a:cubicBezTo>
                  <a:cubicBezTo>
                    <a:pt x="70" y="357"/>
                    <a:pt x="70" y="357"/>
                    <a:pt x="70" y="357"/>
                  </a:cubicBezTo>
                  <a:cubicBezTo>
                    <a:pt x="70" y="318"/>
                    <a:pt x="78" y="280"/>
                    <a:pt x="93" y="246"/>
                  </a:cubicBezTo>
                  <a:cubicBezTo>
                    <a:pt x="115" y="194"/>
                    <a:pt x="151" y="150"/>
                    <a:pt x="197" y="120"/>
                  </a:cubicBezTo>
                  <a:cubicBezTo>
                    <a:pt x="243" y="89"/>
                    <a:pt x="298" y="71"/>
                    <a:pt x="357" y="71"/>
                  </a:cubicBezTo>
                  <a:cubicBezTo>
                    <a:pt x="397" y="71"/>
                    <a:pt x="434" y="79"/>
                    <a:pt x="469" y="93"/>
                  </a:cubicBezTo>
                  <a:cubicBezTo>
                    <a:pt x="520" y="115"/>
                    <a:pt x="564" y="151"/>
                    <a:pt x="595" y="197"/>
                  </a:cubicBezTo>
                  <a:cubicBezTo>
                    <a:pt x="625" y="242"/>
                    <a:pt x="643" y="295"/>
                    <a:pt x="644" y="353"/>
                  </a:cubicBezTo>
                  <a:cubicBezTo>
                    <a:pt x="645" y="335"/>
                    <a:pt x="661" y="321"/>
                    <a:pt x="679" y="321"/>
                  </a:cubicBezTo>
                  <a:cubicBezTo>
                    <a:pt x="698" y="321"/>
                    <a:pt x="714" y="337"/>
                    <a:pt x="714" y="357"/>
                  </a:cubicBezTo>
                  <a:cubicBezTo>
                    <a:pt x="714" y="358"/>
                    <a:pt x="714" y="360"/>
                    <a:pt x="714" y="361"/>
                  </a:cubicBezTo>
                  <a:cubicBezTo>
                    <a:pt x="714" y="360"/>
                    <a:pt x="714" y="359"/>
                    <a:pt x="714" y="357"/>
                  </a:cubicBezTo>
                  <a:cubicBezTo>
                    <a:pt x="714" y="308"/>
                    <a:pt x="704" y="261"/>
                    <a:pt x="686" y="218"/>
                  </a:cubicBezTo>
                  <a:cubicBezTo>
                    <a:pt x="659" y="154"/>
                    <a:pt x="614" y="100"/>
                    <a:pt x="557" y="61"/>
                  </a:cubicBezTo>
                  <a:cubicBezTo>
                    <a:pt x="500" y="23"/>
                    <a:pt x="431" y="0"/>
                    <a:pt x="357" y="0"/>
                  </a:cubicBezTo>
                </a:path>
              </a:pathLst>
            </a:custGeom>
            <a:solidFill>
              <a:srgbClr val="0F6793"/>
            </a:solidFill>
            <a:ln>
              <a:solidFill>
                <a:srgbClr val="005073"/>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1" name="Freeform 7"/>
            <p:cNvSpPr>
              <a:spLocks/>
            </p:cNvSpPr>
            <p:nvPr/>
          </p:nvSpPr>
          <p:spPr bwMode="auto">
            <a:xfrm>
              <a:off x="2108201" y="2359025"/>
              <a:ext cx="171450" cy="176213"/>
            </a:xfrm>
            <a:custGeom>
              <a:avLst/>
              <a:gdLst>
                <a:gd name="T0" fmla="*/ 35 w 70"/>
                <a:gd name="T1" fmla="*/ 0 h 72"/>
                <a:gd name="T2" fmla="*/ 0 w 70"/>
                <a:gd name="T3" fmla="*/ 36 h 72"/>
                <a:gd name="T4" fmla="*/ 0 w 70"/>
                <a:gd name="T5" fmla="*/ 36 h 72"/>
                <a:gd name="T6" fmla="*/ 0 w 70"/>
                <a:gd name="T7" fmla="*/ 36 h 72"/>
                <a:gd name="T8" fmla="*/ 35 w 70"/>
                <a:gd name="T9" fmla="*/ 72 h 72"/>
                <a:gd name="T10" fmla="*/ 70 w 70"/>
                <a:gd name="T11" fmla="*/ 37 h 72"/>
                <a:gd name="T12" fmla="*/ 70 w 70"/>
                <a:gd name="T13" fmla="*/ 36 h 72"/>
                <a:gd name="T14" fmla="*/ 35 w 70"/>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2">
                  <a:moveTo>
                    <a:pt x="35" y="0"/>
                  </a:moveTo>
                  <a:cubicBezTo>
                    <a:pt x="16" y="0"/>
                    <a:pt x="0" y="16"/>
                    <a:pt x="0" y="36"/>
                  </a:cubicBezTo>
                  <a:cubicBezTo>
                    <a:pt x="0" y="36"/>
                    <a:pt x="0" y="36"/>
                    <a:pt x="0" y="36"/>
                  </a:cubicBezTo>
                  <a:cubicBezTo>
                    <a:pt x="0" y="36"/>
                    <a:pt x="0" y="36"/>
                    <a:pt x="0" y="36"/>
                  </a:cubicBezTo>
                  <a:cubicBezTo>
                    <a:pt x="0" y="56"/>
                    <a:pt x="16" y="72"/>
                    <a:pt x="35" y="72"/>
                  </a:cubicBezTo>
                  <a:cubicBezTo>
                    <a:pt x="54" y="72"/>
                    <a:pt x="70" y="56"/>
                    <a:pt x="70" y="37"/>
                  </a:cubicBezTo>
                  <a:cubicBezTo>
                    <a:pt x="70" y="36"/>
                    <a:pt x="70" y="36"/>
                    <a:pt x="70" y="36"/>
                  </a:cubicBezTo>
                  <a:cubicBezTo>
                    <a:pt x="70" y="16"/>
                    <a:pt x="55" y="0"/>
                    <a:pt x="35" y="0"/>
                  </a:cubicBezTo>
                </a:path>
              </a:pathLst>
            </a:custGeom>
            <a:solidFill>
              <a:srgbClr val="003B6A"/>
            </a:solidFill>
            <a:ln>
              <a:solidFill>
                <a:srgbClr val="003B6A"/>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2" name="Freeform 8"/>
            <p:cNvSpPr>
              <a:spLocks/>
            </p:cNvSpPr>
            <p:nvPr/>
          </p:nvSpPr>
          <p:spPr bwMode="auto">
            <a:xfrm>
              <a:off x="3681413" y="2436813"/>
              <a:ext cx="1744663" cy="885825"/>
            </a:xfrm>
            <a:custGeom>
              <a:avLst/>
              <a:gdLst>
                <a:gd name="T0" fmla="*/ 0 w 714"/>
                <a:gd name="T1" fmla="*/ 0 h 361"/>
                <a:gd name="T2" fmla="*/ 0 w 714"/>
                <a:gd name="T3" fmla="*/ 4 h 361"/>
                <a:gd name="T4" fmla="*/ 28 w 714"/>
                <a:gd name="T5" fmla="*/ 143 h 361"/>
                <a:gd name="T6" fmla="*/ 157 w 714"/>
                <a:gd name="T7" fmla="*/ 300 h 361"/>
                <a:gd name="T8" fmla="*/ 357 w 714"/>
                <a:gd name="T9" fmla="*/ 361 h 361"/>
                <a:gd name="T10" fmla="*/ 357 w 714"/>
                <a:gd name="T11" fmla="*/ 361 h 361"/>
                <a:gd name="T12" fmla="*/ 496 w 714"/>
                <a:gd name="T13" fmla="*/ 333 h 361"/>
                <a:gd name="T14" fmla="*/ 653 w 714"/>
                <a:gd name="T15" fmla="*/ 204 h 361"/>
                <a:gd name="T16" fmla="*/ 714 w 714"/>
                <a:gd name="T17" fmla="*/ 5 h 361"/>
                <a:gd name="T18" fmla="*/ 679 w 714"/>
                <a:gd name="T19" fmla="*/ 40 h 361"/>
                <a:gd name="T20" fmla="*/ 644 w 714"/>
                <a:gd name="T21" fmla="*/ 4 h 361"/>
                <a:gd name="T22" fmla="*/ 644 w 714"/>
                <a:gd name="T23" fmla="*/ 4 h 361"/>
                <a:gd name="T24" fmla="*/ 644 w 714"/>
                <a:gd name="T25" fmla="*/ 4 h 361"/>
                <a:gd name="T26" fmla="*/ 621 w 714"/>
                <a:gd name="T27" fmla="*/ 115 h 361"/>
                <a:gd name="T28" fmla="*/ 517 w 714"/>
                <a:gd name="T29" fmla="*/ 242 h 361"/>
                <a:gd name="T30" fmla="*/ 357 w 714"/>
                <a:gd name="T31" fmla="*/ 290 h 361"/>
                <a:gd name="T32" fmla="*/ 245 w 714"/>
                <a:gd name="T33" fmla="*/ 268 h 361"/>
                <a:gd name="T34" fmla="*/ 119 w 714"/>
                <a:gd name="T35" fmla="*/ 164 h 361"/>
                <a:gd name="T36" fmla="*/ 70 w 714"/>
                <a:gd name="T37" fmla="*/ 8 h 361"/>
                <a:gd name="T38" fmla="*/ 35 w 714"/>
                <a:gd name="T39" fmla="*/ 40 h 361"/>
                <a:gd name="T40" fmla="*/ 0 w 714"/>
                <a:gd name="T41" fmla="*/ 4 h 361"/>
                <a:gd name="T42" fmla="*/ 0 w 714"/>
                <a:gd name="T4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1">
                  <a:moveTo>
                    <a:pt x="0" y="0"/>
                  </a:moveTo>
                  <a:cubicBezTo>
                    <a:pt x="0" y="1"/>
                    <a:pt x="0" y="3"/>
                    <a:pt x="0" y="4"/>
                  </a:cubicBezTo>
                  <a:cubicBezTo>
                    <a:pt x="0" y="53"/>
                    <a:pt x="10" y="100"/>
                    <a:pt x="28" y="143"/>
                  </a:cubicBezTo>
                  <a:cubicBezTo>
                    <a:pt x="55" y="207"/>
                    <a:pt x="100" y="262"/>
                    <a:pt x="157" y="300"/>
                  </a:cubicBezTo>
                  <a:cubicBezTo>
                    <a:pt x="214" y="339"/>
                    <a:pt x="283" y="361"/>
                    <a:pt x="357" y="361"/>
                  </a:cubicBezTo>
                  <a:cubicBezTo>
                    <a:pt x="357" y="361"/>
                    <a:pt x="357" y="361"/>
                    <a:pt x="357" y="361"/>
                  </a:cubicBezTo>
                  <a:cubicBezTo>
                    <a:pt x="406" y="361"/>
                    <a:pt x="453" y="351"/>
                    <a:pt x="496" y="333"/>
                  </a:cubicBezTo>
                  <a:cubicBezTo>
                    <a:pt x="560" y="306"/>
                    <a:pt x="615" y="261"/>
                    <a:pt x="653" y="204"/>
                  </a:cubicBezTo>
                  <a:cubicBezTo>
                    <a:pt x="692" y="147"/>
                    <a:pt x="714" y="78"/>
                    <a:pt x="714" y="5"/>
                  </a:cubicBezTo>
                  <a:cubicBezTo>
                    <a:pt x="714" y="24"/>
                    <a:pt x="698" y="40"/>
                    <a:pt x="679" y="40"/>
                  </a:cubicBezTo>
                  <a:cubicBezTo>
                    <a:pt x="659" y="40"/>
                    <a:pt x="644" y="24"/>
                    <a:pt x="644" y="4"/>
                  </a:cubicBezTo>
                  <a:cubicBezTo>
                    <a:pt x="644" y="4"/>
                    <a:pt x="644" y="4"/>
                    <a:pt x="644" y="4"/>
                  </a:cubicBezTo>
                  <a:cubicBezTo>
                    <a:pt x="644" y="4"/>
                    <a:pt x="644" y="4"/>
                    <a:pt x="644" y="4"/>
                  </a:cubicBezTo>
                  <a:cubicBezTo>
                    <a:pt x="644" y="43"/>
                    <a:pt x="635" y="81"/>
                    <a:pt x="621" y="115"/>
                  </a:cubicBezTo>
                  <a:cubicBezTo>
                    <a:pt x="599" y="167"/>
                    <a:pt x="563" y="211"/>
                    <a:pt x="517" y="242"/>
                  </a:cubicBezTo>
                  <a:cubicBezTo>
                    <a:pt x="471" y="272"/>
                    <a:pt x="416" y="290"/>
                    <a:pt x="357" y="290"/>
                  </a:cubicBezTo>
                  <a:cubicBezTo>
                    <a:pt x="317" y="290"/>
                    <a:pt x="280" y="282"/>
                    <a:pt x="245" y="268"/>
                  </a:cubicBezTo>
                  <a:cubicBezTo>
                    <a:pt x="194" y="246"/>
                    <a:pt x="150" y="210"/>
                    <a:pt x="119" y="164"/>
                  </a:cubicBezTo>
                  <a:cubicBezTo>
                    <a:pt x="89" y="119"/>
                    <a:pt x="71" y="66"/>
                    <a:pt x="70" y="8"/>
                  </a:cubicBezTo>
                  <a:cubicBezTo>
                    <a:pt x="68" y="26"/>
                    <a:pt x="53" y="40"/>
                    <a:pt x="35" y="40"/>
                  </a:cubicBezTo>
                  <a:cubicBezTo>
                    <a:pt x="16" y="40"/>
                    <a:pt x="0" y="24"/>
                    <a:pt x="0" y="4"/>
                  </a:cubicBezTo>
                  <a:cubicBezTo>
                    <a:pt x="0" y="3"/>
                    <a:pt x="0" y="2"/>
                    <a:pt x="0" y="0"/>
                  </a:cubicBezTo>
                </a:path>
              </a:pathLst>
            </a:custGeom>
            <a:solidFill>
              <a:srgbClr val="6EBE4A"/>
            </a:solidFill>
            <a:ln>
              <a:solidFill>
                <a:srgbClr val="6EBE4A"/>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3" name="Freeform 9"/>
            <p:cNvSpPr>
              <a:spLocks/>
            </p:cNvSpPr>
            <p:nvPr/>
          </p:nvSpPr>
          <p:spPr bwMode="auto">
            <a:xfrm>
              <a:off x="3681413" y="2359025"/>
              <a:ext cx="171450" cy="176213"/>
            </a:xfrm>
            <a:custGeom>
              <a:avLst/>
              <a:gdLst>
                <a:gd name="T0" fmla="*/ 35 w 70"/>
                <a:gd name="T1" fmla="*/ 0 h 72"/>
                <a:gd name="T2" fmla="*/ 0 w 70"/>
                <a:gd name="T3" fmla="*/ 32 h 72"/>
                <a:gd name="T4" fmla="*/ 0 w 70"/>
                <a:gd name="T5" fmla="*/ 36 h 72"/>
                <a:gd name="T6" fmla="*/ 35 w 70"/>
                <a:gd name="T7" fmla="*/ 72 h 72"/>
                <a:gd name="T8" fmla="*/ 70 w 70"/>
                <a:gd name="T9" fmla="*/ 40 h 72"/>
                <a:gd name="T10" fmla="*/ 70 w 70"/>
                <a:gd name="T11" fmla="*/ 36 h 72"/>
                <a:gd name="T12" fmla="*/ 35 w 7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7" y="0"/>
                    <a:pt x="1" y="14"/>
                    <a:pt x="0" y="32"/>
                  </a:cubicBezTo>
                  <a:cubicBezTo>
                    <a:pt x="0" y="34"/>
                    <a:pt x="0" y="35"/>
                    <a:pt x="0" y="36"/>
                  </a:cubicBezTo>
                  <a:cubicBezTo>
                    <a:pt x="0" y="56"/>
                    <a:pt x="16" y="72"/>
                    <a:pt x="35" y="72"/>
                  </a:cubicBezTo>
                  <a:cubicBezTo>
                    <a:pt x="53" y="72"/>
                    <a:pt x="68" y="58"/>
                    <a:pt x="70" y="40"/>
                  </a:cubicBezTo>
                  <a:cubicBezTo>
                    <a:pt x="70" y="39"/>
                    <a:pt x="70" y="37"/>
                    <a:pt x="70" y="36"/>
                  </a:cubicBezTo>
                  <a:cubicBezTo>
                    <a:pt x="70" y="16"/>
                    <a:pt x="54" y="0"/>
                    <a:pt x="35" y="0"/>
                  </a:cubicBezTo>
                </a:path>
              </a:pathLst>
            </a:custGeom>
            <a:solidFill>
              <a:srgbClr val="005073">
                <a:lumMod val="75000"/>
              </a:srgbClr>
            </a:solidFill>
            <a:ln>
              <a:solidFill>
                <a:srgbClr val="005073">
                  <a:lumMod val="75000"/>
                </a:srgbClr>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4" name="Freeform 10"/>
            <p:cNvSpPr>
              <a:spLocks/>
            </p:cNvSpPr>
            <p:nvPr/>
          </p:nvSpPr>
          <p:spPr bwMode="auto">
            <a:xfrm>
              <a:off x="6826251" y="2359025"/>
              <a:ext cx="1746250" cy="963613"/>
            </a:xfrm>
            <a:custGeom>
              <a:avLst/>
              <a:gdLst>
                <a:gd name="T0" fmla="*/ 679 w 715"/>
                <a:gd name="T1" fmla="*/ 0 h 393"/>
                <a:gd name="T2" fmla="*/ 644 w 715"/>
                <a:gd name="T3" fmla="*/ 36 h 393"/>
                <a:gd name="T4" fmla="*/ 621 w 715"/>
                <a:gd name="T5" fmla="*/ 147 h 393"/>
                <a:gd name="T6" fmla="*/ 518 w 715"/>
                <a:gd name="T7" fmla="*/ 274 h 393"/>
                <a:gd name="T8" fmla="*/ 357 w 715"/>
                <a:gd name="T9" fmla="*/ 322 h 393"/>
                <a:gd name="T10" fmla="*/ 246 w 715"/>
                <a:gd name="T11" fmla="*/ 300 h 393"/>
                <a:gd name="T12" fmla="*/ 120 w 715"/>
                <a:gd name="T13" fmla="*/ 196 h 393"/>
                <a:gd name="T14" fmla="*/ 71 w 715"/>
                <a:gd name="T15" fmla="*/ 42 h 393"/>
                <a:gd name="T16" fmla="*/ 36 w 715"/>
                <a:gd name="T17" fmla="*/ 72 h 393"/>
                <a:gd name="T18" fmla="*/ 1 w 715"/>
                <a:gd name="T19" fmla="*/ 36 h 393"/>
                <a:gd name="T20" fmla="*/ 0 w 715"/>
                <a:gd name="T21" fmla="*/ 30 h 393"/>
                <a:gd name="T22" fmla="*/ 0 w 715"/>
                <a:gd name="T23" fmla="*/ 36 h 393"/>
                <a:gd name="T24" fmla="*/ 28 w 715"/>
                <a:gd name="T25" fmla="*/ 175 h 393"/>
                <a:gd name="T26" fmla="*/ 158 w 715"/>
                <a:gd name="T27" fmla="*/ 332 h 393"/>
                <a:gd name="T28" fmla="*/ 357 w 715"/>
                <a:gd name="T29" fmla="*/ 393 h 393"/>
                <a:gd name="T30" fmla="*/ 357 w 715"/>
                <a:gd name="T31" fmla="*/ 393 h 393"/>
                <a:gd name="T32" fmla="*/ 496 w 715"/>
                <a:gd name="T33" fmla="*/ 365 h 393"/>
                <a:gd name="T34" fmla="*/ 654 w 715"/>
                <a:gd name="T35" fmla="*/ 236 h 393"/>
                <a:gd name="T36" fmla="*/ 715 w 715"/>
                <a:gd name="T37" fmla="*/ 36 h 393"/>
                <a:gd name="T38" fmla="*/ 679 w 715"/>
                <a:gd name="T3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5" h="393">
                  <a:moveTo>
                    <a:pt x="679" y="0"/>
                  </a:moveTo>
                  <a:cubicBezTo>
                    <a:pt x="660" y="0"/>
                    <a:pt x="644" y="16"/>
                    <a:pt x="644" y="36"/>
                  </a:cubicBezTo>
                  <a:cubicBezTo>
                    <a:pt x="644" y="75"/>
                    <a:pt x="636" y="113"/>
                    <a:pt x="621" y="147"/>
                  </a:cubicBezTo>
                  <a:cubicBezTo>
                    <a:pt x="600" y="199"/>
                    <a:pt x="563" y="243"/>
                    <a:pt x="518" y="274"/>
                  </a:cubicBezTo>
                  <a:cubicBezTo>
                    <a:pt x="472" y="304"/>
                    <a:pt x="417" y="322"/>
                    <a:pt x="357" y="322"/>
                  </a:cubicBezTo>
                  <a:cubicBezTo>
                    <a:pt x="318" y="322"/>
                    <a:pt x="280" y="314"/>
                    <a:pt x="246" y="300"/>
                  </a:cubicBezTo>
                  <a:cubicBezTo>
                    <a:pt x="194" y="278"/>
                    <a:pt x="151" y="242"/>
                    <a:pt x="120" y="196"/>
                  </a:cubicBezTo>
                  <a:cubicBezTo>
                    <a:pt x="90" y="152"/>
                    <a:pt x="72" y="99"/>
                    <a:pt x="71" y="42"/>
                  </a:cubicBezTo>
                  <a:cubicBezTo>
                    <a:pt x="68" y="59"/>
                    <a:pt x="53" y="72"/>
                    <a:pt x="36" y="72"/>
                  </a:cubicBezTo>
                  <a:cubicBezTo>
                    <a:pt x="16" y="72"/>
                    <a:pt x="1" y="56"/>
                    <a:pt x="1" y="36"/>
                  </a:cubicBezTo>
                  <a:cubicBezTo>
                    <a:pt x="1" y="34"/>
                    <a:pt x="0" y="32"/>
                    <a:pt x="0" y="30"/>
                  </a:cubicBezTo>
                  <a:cubicBezTo>
                    <a:pt x="0" y="32"/>
                    <a:pt x="0" y="34"/>
                    <a:pt x="0" y="36"/>
                  </a:cubicBezTo>
                  <a:cubicBezTo>
                    <a:pt x="0" y="85"/>
                    <a:pt x="10" y="132"/>
                    <a:pt x="28" y="175"/>
                  </a:cubicBezTo>
                  <a:cubicBezTo>
                    <a:pt x="55" y="239"/>
                    <a:pt x="101" y="294"/>
                    <a:pt x="158" y="332"/>
                  </a:cubicBezTo>
                  <a:cubicBezTo>
                    <a:pt x="214" y="371"/>
                    <a:pt x="283" y="393"/>
                    <a:pt x="357" y="393"/>
                  </a:cubicBezTo>
                  <a:cubicBezTo>
                    <a:pt x="357" y="393"/>
                    <a:pt x="357" y="393"/>
                    <a:pt x="357" y="393"/>
                  </a:cubicBezTo>
                  <a:cubicBezTo>
                    <a:pt x="407" y="393"/>
                    <a:pt x="454" y="383"/>
                    <a:pt x="496" y="365"/>
                  </a:cubicBezTo>
                  <a:cubicBezTo>
                    <a:pt x="561" y="338"/>
                    <a:pt x="615" y="293"/>
                    <a:pt x="654" y="236"/>
                  </a:cubicBezTo>
                  <a:cubicBezTo>
                    <a:pt x="692" y="179"/>
                    <a:pt x="715" y="110"/>
                    <a:pt x="715" y="36"/>
                  </a:cubicBezTo>
                  <a:cubicBezTo>
                    <a:pt x="715" y="16"/>
                    <a:pt x="699" y="0"/>
                    <a:pt x="679" y="0"/>
                  </a:cubicBezTo>
                </a:path>
              </a:pathLst>
            </a:custGeom>
            <a:solidFill>
              <a:srgbClr val="E3241B"/>
            </a:solidFill>
            <a:ln>
              <a:solidFill>
                <a:srgbClr val="E3241B"/>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5" name="Freeform 11"/>
            <p:cNvSpPr>
              <a:spLocks/>
            </p:cNvSpPr>
            <p:nvPr/>
          </p:nvSpPr>
          <p:spPr bwMode="auto">
            <a:xfrm>
              <a:off x="5254626" y="1571625"/>
              <a:ext cx="1744663" cy="890588"/>
            </a:xfrm>
            <a:custGeom>
              <a:avLst/>
              <a:gdLst>
                <a:gd name="T0" fmla="*/ 357 w 714"/>
                <a:gd name="T1" fmla="*/ 0 h 363"/>
                <a:gd name="T2" fmla="*/ 357 w 714"/>
                <a:gd name="T3" fmla="*/ 0 h 363"/>
                <a:gd name="T4" fmla="*/ 218 w 714"/>
                <a:gd name="T5" fmla="*/ 28 h 363"/>
                <a:gd name="T6" fmla="*/ 61 w 714"/>
                <a:gd name="T7" fmla="*/ 157 h 363"/>
                <a:gd name="T8" fmla="*/ 0 w 714"/>
                <a:gd name="T9" fmla="*/ 357 h 363"/>
                <a:gd name="T10" fmla="*/ 35 w 714"/>
                <a:gd name="T11" fmla="*/ 321 h 363"/>
                <a:gd name="T12" fmla="*/ 70 w 714"/>
                <a:gd name="T13" fmla="*/ 357 h 363"/>
                <a:gd name="T14" fmla="*/ 70 w 714"/>
                <a:gd name="T15" fmla="*/ 358 h 363"/>
                <a:gd name="T16" fmla="*/ 70 w 714"/>
                <a:gd name="T17" fmla="*/ 357 h 363"/>
                <a:gd name="T18" fmla="*/ 93 w 714"/>
                <a:gd name="T19" fmla="*/ 246 h 363"/>
                <a:gd name="T20" fmla="*/ 197 w 714"/>
                <a:gd name="T21" fmla="*/ 120 h 363"/>
                <a:gd name="T22" fmla="*/ 357 w 714"/>
                <a:gd name="T23" fmla="*/ 71 h 363"/>
                <a:gd name="T24" fmla="*/ 468 w 714"/>
                <a:gd name="T25" fmla="*/ 93 h 363"/>
                <a:gd name="T26" fmla="*/ 595 w 714"/>
                <a:gd name="T27" fmla="*/ 197 h 363"/>
                <a:gd name="T28" fmla="*/ 643 w 714"/>
                <a:gd name="T29" fmla="*/ 351 h 363"/>
                <a:gd name="T30" fmla="*/ 678 w 714"/>
                <a:gd name="T31" fmla="*/ 321 h 363"/>
                <a:gd name="T32" fmla="*/ 714 w 714"/>
                <a:gd name="T33" fmla="*/ 357 h 363"/>
                <a:gd name="T34" fmla="*/ 714 w 714"/>
                <a:gd name="T35" fmla="*/ 363 h 363"/>
                <a:gd name="T36" fmla="*/ 714 w 714"/>
                <a:gd name="T37" fmla="*/ 357 h 363"/>
                <a:gd name="T38" fmla="*/ 686 w 714"/>
                <a:gd name="T39" fmla="*/ 218 h 363"/>
                <a:gd name="T40" fmla="*/ 557 w 714"/>
                <a:gd name="T41" fmla="*/ 61 h 363"/>
                <a:gd name="T42" fmla="*/ 357 w 714"/>
                <a:gd name="T4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3">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37"/>
                    <a:pt x="15" y="321"/>
                    <a:pt x="35" y="321"/>
                  </a:cubicBezTo>
                  <a:cubicBezTo>
                    <a:pt x="54" y="321"/>
                    <a:pt x="70" y="337"/>
                    <a:pt x="70" y="357"/>
                  </a:cubicBezTo>
                  <a:cubicBezTo>
                    <a:pt x="70" y="357"/>
                    <a:pt x="70" y="357"/>
                    <a:pt x="70" y="358"/>
                  </a:cubicBezTo>
                  <a:cubicBezTo>
                    <a:pt x="70" y="357"/>
                    <a:pt x="70" y="357"/>
                    <a:pt x="70" y="357"/>
                  </a:cubicBezTo>
                  <a:cubicBezTo>
                    <a:pt x="70" y="318"/>
                    <a:pt x="78" y="280"/>
                    <a:pt x="93" y="246"/>
                  </a:cubicBezTo>
                  <a:cubicBezTo>
                    <a:pt x="114" y="194"/>
                    <a:pt x="151" y="150"/>
                    <a:pt x="197" y="120"/>
                  </a:cubicBezTo>
                  <a:cubicBezTo>
                    <a:pt x="242" y="89"/>
                    <a:pt x="297" y="71"/>
                    <a:pt x="357" y="71"/>
                  </a:cubicBezTo>
                  <a:cubicBezTo>
                    <a:pt x="397" y="71"/>
                    <a:pt x="434" y="79"/>
                    <a:pt x="468" y="93"/>
                  </a:cubicBezTo>
                  <a:cubicBezTo>
                    <a:pt x="520" y="115"/>
                    <a:pt x="564" y="151"/>
                    <a:pt x="595" y="197"/>
                  </a:cubicBezTo>
                  <a:cubicBezTo>
                    <a:pt x="624" y="241"/>
                    <a:pt x="642" y="294"/>
                    <a:pt x="643" y="351"/>
                  </a:cubicBezTo>
                  <a:cubicBezTo>
                    <a:pt x="646" y="334"/>
                    <a:pt x="661" y="321"/>
                    <a:pt x="678" y="321"/>
                  </a:cubicBezTo>
                  <a:cubicBezTo>
                    <a:pt x="698" y="321"/>
                    <a:pt x="714" y="337"/>
                    <a:pt x="714" y="357"/>
                  </a:cubicBezTo>
                  <a:cubicBezTo>
                    <a:pt x="714" y="359"/>
                    <a:pt x="714" y="361"/>
                    <a:pt x="714" y="363"/>
                  </a:cubicBezTo>
                  <a:cubicBezTo>
                    <a:pt x="714" y="361"/>
                    <a:pt x="714" y="359"/>
                    <a:pt x="714" y="357"/>
                  </a:cubicBezTo>
                  <a:cubicBezTo>
                    <a:pt x="714" y="308"/>
                    <a:pt x="704" y="261"/>
                    <a:pt x="686" y="218"/>
                  </a:cubicBezTo>
                  <a:cubicBezTo>
                    <a:pt x="659" y="154"/>
                    <a:pt x="614" y="100"/>
                    <a:pt x="557" y="61"/>
                  </a:cubicBezTo>
                  <a:cubicBezTo>
                    <a:pt x="500" y="23"/>
                    <a:pt x="431" y="0"/>
                    <a:pt x="357" y="0"/>
                  </a:cubicBezTo>
                </a:path>
              </a:pathLst>
            </a:custGeom>
            <a:solidFill>
              <a:srgbClr val="FBAB1A"/>
            </a:solidFill>
            <a:ln w="9525">
              <a:solidFill>
                <a:srgbClr val="FBAB18"/>
              </a:solid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6" name="Freeform 12"/>
            <p:cNvSpPr>
              <a:spLocks/>
            </p:cNvSpPr>
            <p:nvPr/>
          </p:nvSpPr>
          <p:spPr bwMode="auto">
            <a:xfrm>
              <a:off x="5254626" y="2359025"/>
              <a:ext cx="171450" cy="176213"/>
            </a:xfrm>
            <a:custGeom>
              <a:avLst/>
              <a:gdLst>
                <a:gd name="T0" fmla="*/ 35 w 70"/>
                <a:gd name="T1" fmla="*/ 0 h 72"/>
                <a:gd name="T2" fmla="*/ 0 w 70"/>
                <a:gd name="T3" fmla="*/ 36 h 72"/>
                <a:gd name="T4" fmla="*/ 0 w 70"/>
                <a:gd name="T5" fmla="*/ 36 h 72"/>
                <a:gd name="T6" fmla="*/ 35 w 70"/>
                <a:gd name="T7" fmla="*/ 72 h 72"/>
                <a:gd name="T8" fmla="*/ 70 w 70"/>
                <a:gd name="T9" fmla="*/ 37 h 72"/>
                <a:gd name="T10" fmla="*/ 70 w 70"/>
                <a:gd name="T11" fmla="*/ 36 h 72"/>
                <a:gd name="T12" fmla="*/ 35 w 7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5" y="0"/>
                    <a:pt x="0" y="16"/>
                    <a:pt x="0" y="36"/>
                  </a:cubicBezTo>
                  <a:cubicBezTo>
                    <a:pt x="0" y="36"/>
                    <a:pt x="0" y="36"/>
                    <a:pt x="0" y="36"/>
                  </a:cubicBezTo>
                  <a:cubicBezTo>
                    <a:pt x="0" y="56"/>
                    <a:pt x="15" y="72"/>
                    <a:pt x="35" y="72"/>
                  </a:cubicBezTo>
                  <a:cubicBezTo>
                    <a:pt x="54" y="72"/>
                    <a:pt x="70" y="56"/>
                    <a:pt x="70" y="37"/>
                  </a:cubicBezTo>
                  <a:cubicBezTo>
                    <a:pt x="70" y="36"/>
                    <a:pt x="70" y="36"/>
                    <a:pt x="70" y="36"/>
                  </a:cubicBezTo>
                  <a:cubicBezTo>
                    <a:pt x="70" y="16"/>
                    <a:pt x="54" y="0"/>
                    <a:pt x="35" y="0"/>
                  </a:cubicBezTo>
                </a:path>
              </a:pathLst>
            </a:custGeom>
            <a:solidFill>
              <a:srgbClr val="2F6002"/>
            </a:solidFill>
            <a:ln>
              <a:solidFill>
                <a:srgbClr val="2F6002"/>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sp>
          <p:nvSpPr>
            <p:cNvPr id="57" name="Freeform 13"/>
            <p:cNvSpPr>
              <a:spLocks/>
            </p:cNvSpPr>
            <p:nvPr/>
          </p:nvSpPr>
          <p:spPr bwMode="auto">
            <a:xfrm>
              <a:off x="6826251" y="2359025"/>
              <a:ext cx="173038" cy="176213"/>
            </a:xfrm>
            <a:custGeom>
              <a:avLst/>
              <a:gdLst>
                <a:gd name="T0" fmla="*/ 35 w 71"/>
                <a:gd name="T1" fmla="*/ 0 h 72"/>
                <a:gd name="T2" fmla="*/ 0 w 71"/>
                <a:gd name="T3" fmla="*/ 30 h 72"/>
                <a:gd name="T4" fmla="*/ 1 w 71"/>
                <a:gd name="T5" fmla="*/ 36 h 72"/>
                <a:gd name="T6" fmla="*/ 36 w 71"/>
                <a:gd name="T7" fmla="*/ 72 h 72"/>
                <a:gd name="T8" fmla="*/ 71 w 71"/>
                <a:gd name="T9" fmla="*/ 42 h 72"/>
                <a:gd name="T10" fmla="*/ 71 w 71"/>
                <a:gd name="T11" fmla="*/ 36 h 72"/>
                <a:gd name="T12" fmla="*/ 35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35" y="0"/>
                  </a:moveTo>
                  <a:cubicBezTo>
                    <a:pt x="18" y="0"/>
                    <a:pt x="3" y="13"/>
                    <a:pt x="0" y="30"/>
                  </a:cubicBezTo>
                  <a:cubicBezTo>
                    <a:pt x="0" y="32"/>
                    <a:pt x="1" y="34"/>
                    <a:pt x="1" y="36"/>
                  </a:cubicBezTo>
                  <a:cubicBezTo>
                    <a:pt x="1" y="56"/>
                    <a:pt x="16" y="72"/>
                    <a:pt x="36" y="72"/>
                  </a:cubicBezTo>
                  <a:cubicBezTo>
                    <a:pt x="53" y="72"/>
                    <a:pt x="68" y="59"/>
                    <a:pt x="71" y="42"/>
                  </a:cubicBezTo>
                  <a:cubicBezTo>
                    <a:pt x="71" y="40"/>
                    <a:pt x="71" y="38"/>
                    <a:pt x="71" y="36"/>
                  </a:cubicBezTo>
                  <a:cubicBezTo>
                    <a:pt x="71" y="16"/>
                    <a:pt x="55" y="0"/>
                    <a:pt x="35" y="0"/>
                  </a:cubicBezTo>
                </a:path>
              </a:pathLst>
            </a:custGeom>
            <a:solidFill>
              <a:srgbClr val="C50401"/>
            </a:solidFill>
            <a:ln>
              <a:solidFill>
                <a:srgbClr val="C50401"/>
              </a:solidFill>
            </a:ln>
          </p:spPr>
          <p:txBody>
            <a:bodyPr vert="horz" wrap="square" lIns="121920" tIns="60960" rIns="121920" bIns="60960" numCol="1" anchor="t" anchorCtr="0" compatLnSpc="1">
              <a:prstTxWarp prst="textNoShape">
                <a:avLst/>
              </a:prstTxWarp>
            </a:bodyPr>
            <a:lstStyle/>
            <a:p>
              <a:pPr marL="0" marR="0" lvl="0" indent="0" defTabSz="609585"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282828"/>
                </a:solidFill>
                <a:effectLst/>
                <a:uLnTx/>
                <a:uFillTx/>
                <a:latin typeface="CiscoSansTT ExtraLight"/>
                <a:ea typeface="ＭＳ Ｐゴシック" charset="0"/>
              </a:endParaRPr>
            </a:p>
          </p:txBody>
        </p:sp>
      </p:grpSp>
      <p:grpSp>
        <p:nvGrpSpPr>
          <p:cNvPr id="58" name="Group 57"/>
          <p:cNvGrpSpPr/>
          <p:nvPr/>
        </p:nvGrpSpPr>
        <p:grpSpPr>
          <a:xfrm>
            <a:off x="915918" y="1992874"/>
            <a:ext cx="1909201" cy="1885741"/>
            <a:chOff x="3971939" y="875062"/>
            <a:chExt cx="2098460" cy="1414306"/>
          </a:xfrm>
        </p:grpSpPr>
        <p:sp>
          <p:nvSpPr>
            <p:cNvPr id="59" name="TextBox 58"/>
            <p:cNvSpPr txBox="1"/>
            <p:nvPr/>
          </p:nvSpPr>
          <p:spPr>
            <a:xfrm>
              <a:off x="3971940" y="875062"/>
              <a:ext cx="2098459" cy="457145"/>
            </a:xfrm>
            <a:prstGeom prst="rect">
              <a:avLst/>
            </a:prstGeom>
            <a:noFill/>
          </p:spPr>
          <p:txBody>
            <a:bodyPr wrap="square" rtlCol="0">
              <a:spAutoFit/>
            </a:bodyPr>
            <a:lstStyle/>
            <a:p>
              <a:pPr defTabSz="609585" fontAlgn="base">
                <a:lnSpc>
                  <a:spcPct val="90000"/>
                </a:lnSpc>
                <a:spcBef>
                  <a:spcPct val="0"/>
                </a:spcBef>
                <a:spcAft>
                  <a:spcPct val="0"/>
                </a:spcAft>
              </a:pPr>
              <a:r>
                <a:rPr lang="en-US" sz="1867" dirty="0">
                  <a:solidFill>
                    <a:srgbClr val="00BCEB"/>
                  </a:solidFill>
                  <a:latin typeface="CiscoSansTT ExtraLight"/>
                  <a:ea typeface="ＭＳ Ｐゴシック" charset="0"/>
                </a:rPr>
                <a:t>Visibility everywhere</a:t>
              </a:r>
            </a:p>
          </p:txBody>
        </p:sp>
        <p:sp>
          <p:nvSpPr>
            <p:cNvPr id="60" name="TextBox 59"/>
            <p:cNvSpPr txBox="1"/>
            <p:nvPr/>
          </p:nvSpPr>
          <p:spPr>
            <a:xfrm>
              <a:off x="3971939" y="1273705"/>
              <a:ext cx="2098460" cy="1015663"/>
            </a:xfrm>
            <a:prstGeom prst="rect">
              <a:avLst/>
            </a:prstGeom>
            <a:noFill/>
          </p:spPr>
          <p:txBody>
            <a:bodyPr wrap="square" tIns="121920" bIns="121920" rtlCol="0">
              <a:spAutoFit/>
            </a:bodyPr>
            <a:lstStyle/>
            <a:p>
              <a:pPr defTabSz="609585" fontAlgn="base">
                <a:spcBef>
                  <a:spcPct val="0"/>
                </a:spcBef>
                <a:spcAft>
                  <a:spcPct val="0"/>
                </a:spcAft>
              </a:pPr>
              <a:r>
                <a:rPr lang="en-US" sz="1200" dirty="0">
                  <a:solidFill>
                    <a:schemeClr val="bg2"/>
                  </a:solidFill>
                  <a:latin typeface="CiscoSansTT ExtraLight"/>
                  <a:ea typeface="ＭＳ Ｐゴシック" charset="0"/>
                </a:rPr>
                <a:t>Analyses enterprise telemetry from any source (</a:t>
              </a:r>
              <a:r>
                <a:rPr lang="en-US" sz="1200" dirty="0" err="1">
                  <a:solidFill>
                    <a:schemeClr val="bg2"/>
                  </a:solidFill>
                  <a:latin typeface="CiscoSansTT ExtraLight"/>
                  <a:ea typeface="ＭＳ Ｐゴシック" charset="0"/>
                </a:rPr>
                <a:t>NetFlow</a:t>
              </a:r>
              <a:r>
                <a:rPr lang="en-US" sz="1200" dirty="0">
                  <a:solidFill>
                    <a:schemeClr val="bg2"/>
                  </a:solidFill>
                  <a:latin typeface="CiscoSansTT ExtraLight"/>
                  <a:ea typeface="ＭＳ Ｐゴシック" charset="0"/>
                </a:rPr>
                <a:t>, IPFIX, </a:t>
              </a:r>
              <a:r>
                <a:rPr lang="en-US" sz="1200" dirty="0" err="1">
                  <a:solidFill>
                    <a:schemeClr val="bg2"/>
                  </a:solidFill>
                  <a:latin typeface="CiscoSansTT ExtraLight"/>
                  <a:ea typeface="ＭＳ Ｐゴシック" charset="0"/>
                </a:rPr>
                <a:t>sFlow</a:t>
              </a:r>
              <a:r>
                <a:rPr lang="en-US" sz="1200" dirty="0">
                  <a:solidFill>
                    <a:schemeClr val="bg2"/>
                  </a:solidFill>
                  <a:latin typeface="CiscoSansTT ExtraLight"/>
                  <a:ea typeface="ＭＳ Ｐゴシック" charset="0"/>
                </a:rPr>
                <a:t>, other Layer 7 protocols) across the extended network</a:t>
              </a:r>
            </a:p>
          </p:txBody>
        </p:sp>
      </p:grpSp>
      <p:grpSp>
        <p:nvGrpSpPr>
          <p:cNvPr id="61" name="Group 60"/>
          <p:cNvGrpSpPr/>
          <p:nvPr/>
        </p:nvGrpSpPr>
        <p:grpSpPr>
          <a:xfrm>
            <a:off x="5178532" y="1992873"/>
            <a:ext cx="2118913" cy="1885742"/>
            <a:chOff x="3971939" y="875062"/>
            <a:chExt cx="2328960" cy="1414306"/>
          </a:xfrm>
        </p:grpSpPr>
        <p:sp>
          <p:nvSpPr>
            <p:cNvPr id="62" name="TextBox 61"/>
            <p:cNvSpPr txBox="1"/>
            <p:nvPr/>
          </p:nvSpPr>
          <p:spPr>
            <a:xfrm>
              <a:off x="3971940" y="875062"/>
              <a:ext cx="2328959" cy="457144"/>
            </a:xfrm>
            <a:prstGeom prst="rect">
              <a:avLst/>
            </a:prstGeom>
            <a:noFill/>
          </p:spPr>
          <p:txBody>
            <a:bodyPr wrap="square" rtlCol="0">
              <a:spAutoFit/>
            </a:bodyPr>
            <a:lstStyle/>
            <a:p>
              <a:pPr defTabSz="609585" fontAlgn="base">
                <a:lnSpc>
                  <a:spcPct val="90000"/>
                </a:lnSpc>
                <a:spcBef>
                  <a:spcPct val="0"/>
                </a:spcBef>
                <a:spcAft>
                  <a:spcPct val="0"/>
                </a:spcAft>
              </a:pPr>
              <a:r>
                <a:rPr lang="en-US" sz="1867" dirty="0">
                  <a:solidFill>
                    <a:srgbClr val="6EBE4A"/>
                  </a:solidFill>
                  <a:latin typeface="CiscoSansTT ExtraLight"/>
                  <a:ea typeface="ＭＳ Ｐゴシック" charset="0"/>
                </a:rPr>
                <a:t>Encrypted </a:t>
              </a:r>
              <a:br>
                <a:rPr lang="en-US" sz="1867" dirty="0">
                  <a:solidFill>
                    <a:srgbClr val="6EBE4A"/>
                  </a:solidFill>
                  <a:latin typeface="CiscoSansTT ExtraLight"/>
                  <a:ea typeface="ＭＳ Ｐゴシック" charset="0"/>
                </a:rPr>
              </a:br>
              <a:r>
                <a:rPr lang="en-US" sz="1867" dirty="0">
                  <a:solidFill>
                    <a:srgbClr val="6EBE4A"/>
                  </a:solidFill>
                  <a:latin typeface="CiscoSansTT ExtraLight"/>
                  <a:ea typeface="ＭＳ Ｐゴシック" charset="0"/>
                </a:rPr>
                <a:t>Traffic Analytics</a:t>
              </a:r>
            </a:p>
          </p:txBody>
        </p:sp>
        <p:sp>
          <p:nvSpPr>
            <p:cNvPr id="63" name="TextBox 62"/>
            <p:cNvSpPr txBox="1"/>
            <p:nvPr/>
          </p:nvSpPr>
          <p:spPr>
            <a:xfrm>
              <a:off x="3971939" y="1273705"/>
              <a:ext cx="2098459" cy="1015663"/>
            </a:xfrm>
            <a:prstGeom prst="rect">
              <a:avLst/>
            </a:prstGeom>
            <a:noFill/>
          </p:spPr>
          <p:txBody>
            <a:bodyPr wrap="square" tIns="121920" bIns="121920" rtlCol="0">
              <a:spAutoFit/>
            </a:bodyPr>
            <a:lstStyle/>
            <a:p>
              <a:pPr defTabSz="609585" fontAlgn="base">
                <a:spcBef>
                  <a:spcPct val="0"/>
                </a:spcBef>
                <a:spcAft>
                  <a:spcPct val="0"/>
                </a:spcAft>
              </a:pPr>
              <a:r>
                <a:rPr lang="en-US" sz="1200" dirty="0">
                  <a:solidFill>
                    <a:schemeClr val="bg2"/>
                  </a:solidFill>
                  <a:latin typeface="CiscoSansTT ExtraLight"/>
                  <a:ea typeface="ＭＳ Ｐゴシック" charset="0"/>
                </a:rPr>
                <a:t>Only product that can analyze encrypted traffic to detect malware and ensure policy compliance without decryption</a:t>
              </a:r>
            </a:p>
          </p:txBody>
        </p:sp>
      </p:grpSp>
      <p:grpSp>
        <p:nvGrpSpPr>
          <p:cNvPr id="64" name="Group 63"/>
          <p:cNvGrpSpPr/>
          <p:nvPr/>
        </p:nvGrpSpPr>
        <p:grpSpPr>
          <a:xfrm>
            <a:off x="9376977" y="1992873"/>
            <a:ext cx="2325707" cy="1885742"/>
            <a:chOff x="3971939" y="875062"/>
            <a:chExt cx="2556253" cy="1414306"/>
          </a:xfrm>
        </p:grpSpPr>
        <p:sp>
          <p:nvSpPr>
            <p:cNvPr id="65" name="TextBox 64"/>
            <p:cNvSpPr txBox="1"/>
            <p:nvPr/>
          </p:nvSpPr>
          <p:spPr>
            <a:xfrm>
              <a:off x="3971940" y="875062"/>
              <a:ext cx="2098460" cy="457144"/>
            </a:xfrm>
            <a:prstGeom prst="rect">
              <a:avLst/>
            </a:prstGeom>
            <a:noFill/>
          </p:spPr>
          <p:txBody>
            <a:bodyPr wrap="square" rtlCol="0">
              <a:spAutoFit/>
            </a:bodyPr>
            <a:lstStyle/>
            <a:p>
              <a:pPr defTabSz="609585" fontAlgn="base">
                <a:lnSpc>
                  <a:spcPct val="90000"/>
                </a:lnSpc>
                <a:spcBef>
                  <a:spcPct val="0"/>
                </a:spcBef>
                <a:spcAft>
                  <a:spcPct val="0"/>
                </a:spcAft>
              </a:pPr>
              <a:r>
                <a:rPr lang="en-US" sz="1867" dirty="0">
                  <a:solidFill>
                    <a:srgbClr val="E3241B"/>
                  </a:solidFill>
                  <a:latin typeface="CiscoSansTT ExtraLight"/>
                  <a:ea typeface="ＭＳ Ｐゴシック" charset="0"/>
                </a:rPr>
                <a:t>Rapid Threat Containment</a:t>
              </a:r>
            </a:p>
          </p:txBody>
        </p:sp>
        <p:sp>
          <p:nvSpPr>
            <p:cNvPr id="66" name="TextBox 65"/>
            <p:cNvSpPr txBox="1"/>
            <p:nvPr/>
          </p:nvSpPr>
          <p:spPr>
            <a:xfrm>
              <a:off x="3971939" y="1273705"/>
              <a:ext cx="2556253" cy="1015663"/>
            </a:xfrm>
            <a:prstGeom prst="rect">
              <a:avLst/>
            </a:prstGeom>
            <a:noFill/>
          </p:spPr>
          <p:txBody>
            <a:bodyPr wrap="square" tIns="121920" bIns="121920" rtlCol="0">
              <a:spAutoFit/>
            </a:bodyPr>
            <a:lstStyle/>
            <a:p>
              <a:pPr defTabSz="609585" fontAlgn="base">
                <a:spcBef>
                  <a:spcPct val="0"/>
                </a:spcBef>
                <a:spcAft>
                  <a:spcPct val="0"/>
                </a:spcAft>
              </a:pPr>
              <a:r>
                <a:rPr lang="en-US" sz="1200" dirty="0">
                  <a:solidFill>
                    <a:schemeClr val="bg2"/>
                  </a:solidFill>
                  <a:latin typeface="CiscoSansTT ExtraLight"/>
                  <a:ea typeface="ＭＳ Ｐゴシック" charset="0"/>
                </a:rPr>
                <a:t>Quarantine infected hosts easily using the Identity Services Engine (ISE) integration, collect and store network audit trails for deeper forensic investigations</a:t>
              </a:r>
            </a:p>
          </p:txBody>
        </p:sp>
      </p:grpSp>
      <p:grpSp>
        <p:nvGrpSpPr>
          <p:cNvPr id="67" name="Group 66">
            <a:extLst>
              <a:ext uri="{FF2B5EF4-FFF2-40B4-BE49-F238E27FC236}">
                <a16:creationId xmlns:a16="http://schemas.microsoft.com/office/drawing/2014/main" id="{B3A5676B-E521-4D66-8AF6-52B119780535}"/>
              </a:ext>
            </a:extLst>
          </p:cNvPr>
          <p:cNvGrpSpPr/>
          <p:nvPr/>
        </p:nvGrpSpPr>
        <p:grpSpPr>
          <a:xfrm>
            <a:off x="3060359" y="4516232"/>
            <a:ext cx="6230663" cy="1882848"/>
            <a:chOff x="2252737" y="3153551"/>
            <a:chExt cx="4672997" cy="1412136"/>
          </a:xfrm>
        </p:grpSpPr>
        <p:grpSp>
          <p:nvGrpSpPr>
            <p:cNvPr id="68" name="Group 67"/>
            <p:cNvGrpSpPr/>
            <p:nvPr/>
          </p:nvGrpSpPr>
          <p:grpSpPr>
            <a:xfrm>
              <a:off x="2252737" y="3153551"/>
              <a:ext cx="1569272" cy="1412136"/>
              <a:chOff x="3971939" y="877232"/>
              <a:chExt cx="2299778" cy="1412136"/>
            </a:xfrm>
          </p:grpSpPr>
          <p:sp>
            <p:nvSpPr>
              <p:cNvPr id="72" name="TextBox 71"/>
              <p:cNvSpPr txBox="1"/>
              <p:nvPr/>
            </p:nvSpPr>
            <p:spPr>
              <a:xfrm>
                <a:off x="3971940" y="877232"/>
                <a:ext cx="2098458" cy="457145"/>
              </a:xfrm>
              <a:prstGeom prst="rect">
                <a:avLst/>
              </a:prstGeom>
              <a:noFill/>
            </p:spPr>
            <p:txBody>
              <a:bodyPr wrap="square" rtlCol="0">
                <a:spAutoFit/>
              </a:bodyPr>
              <a:lstStyle/>
              <a:p>
                <a:pPr defTabSz="609585" fontAlgn="base">
                  <a:lnSpc>
                    <a:spcPct val="90000"/>
                  </a:lnSpc>
                  <a:spcBef>
                    <a:spcPct val="0"/>
                  </a:spcBef>
                  <a:spcAft>
                    <a:spcPct val="0"/>
                  </a:spcAft>
                </a:pPr>
                <a:r>
                  <a:rPr lang="en-US" sz="1867" dirty="0">
                    <a:solidFill>
                      <a:srgbClr val="16BBED"/>
                    </a:solidFill>
                    <a:latin typeface="CiscoSansTT ExtraLight"/>
                    <a:ea typeface="ＭＳ Ｐゴシック" charset="0"/>
                  </a:rPr>
                  <a:t>Unique threat detection</a:t>
                </a:r>
              </a:p>
            </p:txBody>
          </p:sp>
          <p:sp>
            <p:nvSpPr>
              <p:cNvPr id="73" name="TextBox 72"/>
              <p:cNvSpPr txBox="1"/>
              <p:nvPr/>
            </p:nvSpPr>
            <p:spPr>
              <a:xfrm>
                <a:off x="3971939" y="1273705"/>
                <a:ext cx="2299778" cy="1015663"/>
              </a:xfrm>
              <a:prstGeom prst="rect">
                <a:avLst/>
              </a:prstGeom>
              <a:noFill/>
            </p:spPr>
            <p:txBody>
              <a:bodyPr wrap="square" tIns="121920" bIns="121920" rtlCol="0">
                <a:spAutoFit/>
              </a:bodyPr>
              <a:lstStyle/>
              <a:p>
                <a:pPr defTabSz="609585" fontAlgn="base">
                  <a:spcBef>
                    <a:spcPct val="0"/>
                  </a:spcBef>
                  <a:spcAft>
                    <a:spcPct val="0"/>
                  </a:spcAft>
                </a:pPr>
                <a:r>
                  <a:rPr lang="en-US" sz="1200" dirty="0">
                    <a:solidFill>
                      <a:schemeClr val="bg2"/>
                    </a:solidFill>
                    <a:latin typeface="CiscoSansTT ExtraLight"/>
                    <a:ea typeface="ＭＳ Ｐゴシック" charset="0"/>
                  </a:rPr>
                  <a:t>Combination of multi-layer machine learning and behavioral modeling provides the ability to detect inside as well as outside threats</a:t>
                </a:r>
              </a:p>
            </p:txBody>
          </p:sp>
        </p:grpSp>
        <p:grpSp>
          <p:nvGrpSpPr>
            <p:cNvPr id="69" name="Group 68"/>
            <p:cNvGrpSpPr/>
            <p:nvPr/>
          </p:nvGrpSpPr>
          <p:grpSpPr>
            <a:xfrm>
              <a:off x="5408445" y="3153551"/>
              <a:ext cx="1517289" cy="1412136"/>
              <a:chOff x="3971939" y="877232"/>
              <a:chExt cx="2223597" cy="1412136"/>
            </a:xfrm>
          </p:grpSpPr>
          <p:sp>
            <p:nvSpPr>
              <p:cNvPr id="70" name="TextBox 69"/>
              <p:cNvSpPr txBox="1"/>
              <p:nvPr/>
            </p:nvSpPr>
            <p:spPr>
              <a:xfrm>
                <a:off x="3971940" y="877232"/>
                <a:ext cx="2098459" cy="457145"/>
              </a:xfrm>
              <a:prstGeom prst="rect">
                <a:avLst/>
              </a:prstGeom>
              <a:noFill/>
            </p:spPr>
            <p:txBody>
              <a:bodyPr wrap="square" rtlCol="0">
                <a:spAutoFit/>
              </a:bodyPr>
              <a:lstStyle/>
              <a:p>
                <a:pPr defTabSz="609585" fontAlgn="base">
                  <a:lnSpc>
                    <a:spcPct val="90000"/>
                  </a:lnSpc>
                  <a:spcBef>
                    <a:spcPct val="0"/>
                  </a:spcBef>
                  <a:spcAft>
                    <a:spcPct val="0"/>
                  </a:spcAft>
                </a:pPr>
                <a:r>
                  <a:rPr lang="en-US" sz="1867" dirty="0">
                    <a:solidFill>
                      <a:srgbClr val="FBAB18"/>
                    </a:solidFill>
                    <a:latin typeface="CiscoSansTT ExtraLight"/>
                    <a:ea typeface="ＭＳ Ｐゴシック" charset="0"/>
                  </a:rPr>
                  <a:t>Smart segmentation</a:t>
                </a:r>
              </a:p>
            </p:txBody>
          </p:sp>
          <p:sp>
            <p:nvSpPr>
              <p:cNvPr id="71" name="TextBox 70"/>
              <p:cNvSpPr txBox="1"/>
              <p:nvPr/>
            </p:nvSpPr>
            <p:spPr>
              <a:xfrm>
                <a:off x="3971939" y="1273705"/>
                <a:ext cx="2223597" cy="1015663"/>
              </a:xfrm>
              <a:prstGeom prst="rect">
                <a:avLst/>
              </a:prstGeom>
              <a:noFill/>
            </p:spPr>
            <p:txBody>
              <a:bodyPr wrap="square" tIns="121920" bIns="121920" rtlCol="0">
                <a:spAutoFit/>
              </a:bodyPr>
              <a:lstStyle/>
              <a:p>
                <a:pPr defTabSz="609585" fontAlgn="base">
                  <a:spcBef>
                    <a:spcPct val="0"/>
                  </a:spcBef>
                  <a:spcAft>
                    <a:spcPct val="0"/>
                  </a:spcAft>
                </a:pPr>
                <a:r>
                  <a:rPr lang="en-US" sz="1200" dirty="0">
                    <a:solidFill>
                      <a:schemeClr val="bg2"/>
                    </a:solidFill>
                    <a:latin typeface="CiscoSansTT ExtraLight"/>
                    <a:ea typeface="ＭＳ Ｐゴシック" charset="0"/>
                  </a:rPr>
                  <a:t>Create logical user groups that make sense for your business, monitor the effectiveness of segmentation policies through contextual alarms</a:t>
                </a:r>
              </a:p>
            </p:txBody>
          </p:sp>
        </p:grpSp>
      </p:grpSp>
    </p:spTree>
    <p:extLst>
      <p:ext uri="{BB962C8B-B14F-4D97-AF65-F5344CB8AC3E}">
        <p14:creationId xmlns:p14="http://schemas.microsoft.com/office/powerpoint/2010/main" val="1180928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C805-D1CF-494C-8484-85AFCC993B84}"/>
              </a:ext>
            </a:extLst>
          </p:cNvPr>
          <p:cNvSpPr>
            <a:spLocks noGrp="1"/>
          </p:cNvSpPr>
          <p:nvPr>
            <p:ph type="ctrTitle"/>
          </p:nvPr>
        </p:nvSpPr>
        <p:spPr/>
        <p:txBody>
          <a:bodyPr/>
          <a:lstStyle/>
          <a:p>
            <a:r>
              <a:rPr lang="en-US" i="0" dirty="0"/>
              <a:t>Collecting and optimizing</a:t>
            </a:r>
            <a:br>
              <a:rPr lang="en-US" i="0" dirty="0"/>
            </a:br>
            <a:r>
              <a:rPr lang="en-US" i="0" dirty="0"/>
              <a:t>telemetry</a:t>
            </a:r>
          </a:p>
        </p:txBody>
      </p:sp>
    </p:spTree>
    <p:extLst>
      <p:ext uri="{BB962C8B-B14F-4D97-AF65-F5344CB8AC3E}">
        <p14:creationId xmlns:p14="http://schemas.microsoft.com/office/powerpoint/2010/main" val="1289012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F0"/>
      </a:hlink>
      <a:folHlink>
        <a:srgbClr val="00B0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D94A9339F3F44E93B9EBBDD6F588F3" ma:contentTypeVersion="6" ma:contentTypeDescription="Create a new document." ma:contentTypeScope="" ma:versionID="32f0ec495dad6d47b99c7675f607aad8">
  <xsd:schema xmlns:xsd="http://www.w3.org/2001/XMLSchema" xmlns:xs="http://www.w3.org/2001/XMLSchema" xmlns:p="http://schemas.microsoft.com/office/2006/metadata/properties" xmlns:ns2="4cf977a3-ee51-4694-9e52-8ea455a634e4" targetNamespace="http://schemas.microsoft.com/office/2006/metadata/properties" ma:root="true" ma:fieldsID="33cb9a7a124ff33d987f30c9e5b7309c" ns2:_="">
    <xsd:import namespace="4cf977a3-ee51-4694-9e52-8ea455a634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977a3-ee51-4694-9e52-8ea455a634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D4A426-FC9C-4B53-BB02-C180D9BD96C7}">
  <ds:schemaRef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infopath/2007/PartnerControls"/>
    <ds:schemaRef ds:uri="http://purl.org/dc/terms/"/>
    <ds:schemaRef ds:uri="4cf977a3-ee51-4694-9e52-8ea455a634e4"/>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9E1F405-7A4C-4127-91C2-0082AA2260F1}">
  <ds:schemaRefs>
    <ds:schemaRef ds:uri="http://schemas.microsoft.com/sharepoint/v3/contenttype/forms"/>
  </ds:schemaRefs>
</ds:datastoreItem>
</file>

<file path=customXml/itemProps3.xml><?xml version="1.0" encoding="utf-8"?>
<ds:datastoreItem xmlns:ds="http://schemas.openxmlformats.org/officeDocument/2006/customXml" ds:itemID="{7F43AAE2-1DD3-44AB-858D-17D4D6AD2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f977a3-ee51-4694-9e52-8ea455a63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7875</TotalTime>
  <Words>4105</Words>
  <Application>Microsoft Office PowerPoint</Application>
  <PresentationFormat>Widescreen</PresentationFormat>
  <Paragraphs>551</Paragraphs>
  <Slides>31</Slides>
  <Notes>22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ＭＳ Ｐゴシック</vt:lpstr>
      <vt:lpstr>Arial</vt:lpstr>
      <vt:lpstr>Avenir Heavy</vt:lpstr>
      <vt:lpstr>Calibri</vt:lpstr>
      <vt:lpstr>Calibri Light</vt:lpstr>
      <vt:lpstr>CiscoSans</vt:lpstr>
      <vt:lpstr>CiscoSans ExtraLight</vt:lpstr>
      <vt:lpstr>CiscoSansTT</vt:lpstr>
      <vt:lpstr>CiscoSansTT ExtraLight</vt:lpstr>
      <vt:lpstr>CiscoSansTT Thin</vt:lpstr>
      <vt:lpstr>Raleway</vt:lpstr>
      <vt:lpstr>Segoe Light</vt:lpstr>
      <vt:lpstr>Segoe UI</vt:lpstr>
      <vt:lpstr>Times New Roman</vt:lpstr>
      <vt:lpstr>Wingdings</vt:lpstr>
      <vt:lpstr>Office Theme</vt:lpstr>
      <vt:lpstr>PowerPoint Presentation</vt:lpstr>
      <vt:lpstr>PowerPoint Presentation</vt:lpstr>
      <vt:lpstr>Digitization complicates visibility Market demands have taken the network beyond your perimeter</vt:lpstr>
      <vt:lpstr>The vendor buffet is not a strategy Adding point solutions adds complexity &amp; can make you less secure</vt:lpstr>
      <vt:lpstr>The Solution: Network + Security Activate your network for more holistic security</vt:lpstr>
      <vt:lpstr>Cisco Stealthwatch Gain confidence in your security effectiveness</vt:lpstr>
      <vt:lpstr>Stealthwatch Use Cases</vt:lpstr>
      <vt:lpstr>Key features</vt:lpstr>
      <vt:lpstr>Collecting and optimizing telemetry</vt:lpstr>
      <vt:lpstr>Scaling and Optimization: stitching</vt:lpstr>
      <vt:lpstr>Scaling and Optimization: deduplication</vt:lpstr>
      <vt:lpstr>Industry-leading Security Analytics</vt:lpstr>
      <vt:lpstr>Anomaly detection using behavioral  modeling</vt:lpstr>
      <vt:lpstr>Behavioral &amp; Anomaly Detection Model Behavioral Algorithms are Applied to Build “Security Events”</vt:lpstr>
      <vt:lpstr>Logical alarms based on suspicious  events</vt:lpstr>
      <vt:lpstr>Alarms tied to specific entities</vt:lpstr>
      <vt:lpstr>Investigating a host</vt:lpstr>
      <vt:lpstr>Encrypted Traffic Analytics</vt:lpstr>
      <vt:lpstr>Encrypted Traffic Analytics (ETA) Visibility and malware detection with decryption</vt:lpstr>
      <vt:lpstr>Detect malware in encrypted traffic</vt:lpstr>
      <vt:lpstr>PowerPoint Presentation</vt:lpstr>
      <vt:lpstr>Accelerated Threat Response</vt:lpstr>
      <vt:lpstr>Cisco Identity Services Engine (ISE)</vt:lpstr>
      <vt:lpstr>Rapid Threat Containment Without any business disruption</vt:lpstr>
      <vt:lpstr>Stealthwatch Enterprise Architecture and integrations</vt:lpstr>
      <vt:lpstr>PowerPoint Presentation</vt:lpstr>
      <vt:lpstr>Stealthwatch Enterprise architecture</vt:lpstr>
      <vt:lpstr>Solution lifecycle for Cisco Stealthwatch Enterprise and Stealthwatch Customer Experience</vt:lpstr>
      <vt:lpstr>PowerPoint Presentation</vt:lpstr>
      <vt:lpstr>Demo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 Qin Chew</dc:creator>
  <cp:lastModifiedBy>Windows User</cp:lastModifiedBy>
  <cp:revision>66</cp:revision>
  <dcterms:created xsi:type="dcterms:W3CDTF">2019-02-28T07:42:16Z</dcterms:created>
  <dcterms:modified xsi:type="dcterms:W3CDTF">2019-04-16T04:50:40Z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0x0101007FD94A9339F3F44E93B9EBBDD6F588F3</vt:lpwstr>
  </property>
</Properties>
</file>