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938" r:id="rId3"/>
    <p:sldId id="3941" r:id="rId4"/>
    <p:sldId id="268" r:id="rId5"/>
    <p:sldId id="271" r:id="rId6"/>
    <p:sldId id="3937" r:id="rId7"/>
    <p:sldId id="805" r:id="rId8"/>
    <p:sldId id="806" r:id="rId9"/>
    <p:sldId id="287" r:id="rId10"/>
    <p:sldId id="3935" r:id="rId11"/>
    <p:sldId id="754" r:id="rId12"/>
    <p:sldId id="720" r:id="rId13"/>
    <p:sldId id="714" r:id="rId14"/>
    <p:sldId id="745" r:id="rId15"/>
    <p:sldId id="669" r:id="rId16"/>
    <p:sldId id="747" r:id="rId17"/>
    <p:sldId id="715" r:id="rId18"/>
    <p:sldId id="716" r:id="rId19"/>
    <p:sldId id="717" r:id="rId20"/>
    <p:sldId id="719" r:id="rId21"/>
    <p:sldId id="722" r:id="rId22"/>
    <p:sldId id="721" r:id="rId23"/>
    <p:sldId id="724" r:id="rId24"/>
    <p:sldId id="744" r:id="rId25"/>
    <p:sldId id="726" r:id="rId26"/>
    <p:sldId id="728" r:id="rId27"/>
    <p:sldId id="730" r:id="rId28"/>
    <p:sldId id="731" r:id="rId29"/>
    <p:sldId id="732" r:id="rId30"/>
    <p:sldId id="734" r:id="rId31"/>
    <p:sldId id="735" r:id="rId32"/>
    <p:sldId id="736" r:id="rId33"/>
    <p:sldId id="737" r:id="rId34"/>
    <p:sldId id="738" r:id="rId35"/>
    <p:sldId id="739" r:id="rId36"/>
    <p:sldId id="746" r:id="rId37"/>
    <p:sldId id="740" r:id="rId38"/>
    <p:sldId id="743" r:id="rId39"/>
    <p:sldId id="748" r:id="rId40"/>
    <p:sldId id="749" r:id="rId41"/>
    <p:sldId id="750" r:id="rId42"/>
    <p:sldId id="751" r:id="rId43"/>
    <p:sldId id="3942" r:id="rId44"/>
    <p:sldId id="273" r:id="rId45"/>
    <p:sldId id="275" r:id="rId46"/>
    <p:sldId id="274" r:id="rId47"/>
    <p:sldId id="257" r:id="rId48"/>
  </p:sldIdLst>
  <p:sldSz cx="12188825" cy="6858000"/>
  <p:notesSz cx="6858000" cy="9144000"/>
  <p:defaultTextStyle>
    <a:defPPr>
      <a:defRPr lang="en-US"/>
    </a:defPPr>
    <a:lvl1pPr algn="l" defTabSz="608013"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608013" indent="-150813" algn="l" defTabSz="608013"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1217613" indent="-303213" algn="l" defTabSz="608013"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827213" indent="-455613" algn="l" defTabSz="608013"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2436813" indent="-608013" algn="l" defTabSz="608013"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DC6BE001-33EC-DC4F-A7F7-66D2F8C15E9D}">
          <p14:sldIdLst>
            <p14:sldId id="256"/>
            <p14:sldId id="3938"/>
            <p14:sldId id="3941"/>
            <p14:sldId id="268"/>
            <p14:sldId id="271"/>
            <p14:sldId id="3937"/>
            <p14:sldId id="805"/>
            <p14:sldId id="806"/>
            <p14:sldId id="287"/>
            <p14:sldId id="3935"/>
            <p14:sldId id="754"/>
            <p14:sldId id="720"/>
            <p14:sldId id="714"/>
            <p14:sldId id="745"/>
            <p14:sldId id="669"/>
            <p14:sldId id="747"/>
            <p14:sldId id="715"/>
            <p14:sldId id="716"/>
            <p14:sldId id="717"/>
            <p14:sldId id="719"/>
            <p14:sldId id="722"/>
            <p14:sldId id="721"/>
            <p14:sldId id="724"/>
            <p14:sldId id="744"/>
            <p14:sldId id="726"/>
            <p14:sldId id="728"/>
            <p14:sldId id="730"/>
            <p14:sldId id="731"/>
            <p14:sldId id="732"/>
            <p14:sldId id="734"/>
            <p14:sldId id="735"/>
            <p14:sldId id="736"/>
            <p14:sldId id="737"/>
            <p14:sldId id="738"/>
            <p14:sldId id="739"/>
            <p14:sldId id="746"/>
            <p14:sldId id="740"/>
            <p14:sldId id="743"/>
            <p14:sldId id="748"/>
            <p14:sldId id="749"/>
            <p14:sldId id="750"/>
            <p14:sldId id="751"/>
            <p14:sldId id="3942"/>
            <p14:sldId id="273"/>
            <p14:sldId id="275"/>
            <p14:sldId id="274"/>
            <p14:sldId id="257"/>
          </p14:sldIdLst>
        </p14:section>
        <p14:section name="Optional" id="{8442317F-8DA0-8545-845B-8C9012C065BF}">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Munshaw (jmunshaw)" initials="JM(" lastIdx="6" clrIdx="0">
    <p:extLst>
      <p:ext uri="{19B8F6BF-5375-455C-9EA6-DF929625EA0E}">
        <p15:presenceInfo xmlns:p15="http://schemas.microsoft.com/office/powerpoint/2012/main" userId="S::jmunshaw@cisco.com::13f146cb-d028-4c7f-9d2f-e605ce7c7f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70839" autoAdjust="0"/>
  </p:normalViewPr>
  <p:slideViewPr>
    <p:cSldViewPr snapToGrid="0" snapToObjects="1">
      <p:cViewPr varScale="1">
        <p:scale>
          <a:sx n="49" d="100"/>
          <a:sy n="49" d="100"/>
        </p:scale>
        <p:origin x="1260" y="40"/>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7T19:26:38.618" idx="1">
    <p:pos x="10" y="10"/>
    <p:text>Today, I would like for you to learn how we do that. The digital world is expanding at an unprecedented rate, and attack opportunities are expanding just as quickly. Attacks continuously become more sophisticated, and attackers are always looking to innovate. IP theft, monetary gain and destructive cyber weapons are all on the rise.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07T19:28:20.770" idx="2">
    <p:pos x="10" y="10"/>
    <p:text>This is exactly the same as what we have in the previous slide. I'm fine just giving the rundown of the six key areas, or do we want to add something different?</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07T19:28:50.799" idx="3">
    <p:pos x="10" y="10"/>
    <p:text>Talos' mission is to protect our customers. We accomplish this through our three main pillars: Unmatched Visibility, Actionable Intelligence and Collective Response. These three pillars all feed into each other, and ensure that Talos can keep moving from one threat to the next.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2-07T19:33:06.314" idx="6">
    <p:pos x="106" y="106"/>
    <p:text>We work with a number of partners throughout the security landscape to improve our response, including Cisco Incident Response, Customer Experience and the engineers building the technology that's under attack.</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2-07T19:28:20.770" idx="2">
    <p:pos x="10" y="10"/>
    <p:text>This is exactly the same as what we have in the previous slide. I'm fine just giving the rundown of the six key areas, or do we want to add something different?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D29F0-22F9-4F6F-8319-DE6907B5549A}" type="datetimeFigureOut">
              <a:rPr lang="pt-PT" smtClean="0"/>
              <a:t>15/04/2019</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90A3C-34B6-4A3A-97E1-A4E9C72D3EF2}" type="slidenum">
              <a:rPr lang="pt-PT" smtClean="0"/>
              <a:t>‹#›</a:t>
            </a:fld>
            <a:endParaRPr lang="pt-PT"/>
          </a:p>
        </p:txBody>
      </p:sp>
    </p:spTree>
    <p:extLst>
      <p:ext uri="{BB962C8B-B14F-4D97-AF65-F5344CB8AC3E}">
        <p14:creationId xmlns:p14="http://schemas.microsoft.com/office/powerpoint/2010/main" val="175369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90A3C-34B6-4A3A-97E1-A4E9C72D3EF2}" type="slidenum">
              <a:rPr lang="pt-PT" smtClean="0"/>
              <a:t>1</a:t>
            </a:fld>
            <a:endParaRPr lang="pt-PT"/>
          </a:p>
        </p:txBody>
      </p:sp>
    </p:spTree>
    <p:extLst>
      <p:ext uri="{BB962C8B-B14F-4D97-AF65-F5344CB8AC3E}">
        <p14:creationId xmlns:p14="http://schemas.microsoft.com/office/powerpoint/2010/main" val="426904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13</a:t>
            </a:fld>
            <a:endParaRPr lang="en-US"/>
          </a:p>
        </p:txBody>
      </p:sp>
    </p:spTree>
    <p:extLst>
      <p:ext uri="{BB962C8B-B14F-4D97-AF65-F5344CB8AC3E}">
        <p14:creationId xmlns:p14="http://schemas.microsoft.com/office/powerpoint/2010/main" val="125324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15</a:t>
            </a:fld>
            <a:endParaRPr lang="en-US"/>
          </a:p>
        </p:txBody>
      </p:sp>
    </p:spTree>
    <p:extLst>
      <p:ext uri="{BB962C8B-B14F-4D97-AF65-F5344CB8AC3E}">
        <p14:creationId xmlns:p14="http://schemas.microsoft.com/office/powerpoint/2010/main" val="111155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16</a:t>
            </a:fld>
            <a:endParaRPr lang="en-US"/>
          </a:p>
        </p:txBody>
      </p:sp>
    </p:spTree>
    <p:extLst>
      <p:ext uri="{BB962C8B-B14F-4D97-AF65-F5344CB8AC3E}">
        <p14:creationId xmlns:p14="http://schemas.microsoft.com/office/powerpoint/2010/main" val="296632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17</a:t>
            </a:fld>
            <a:endParaRPr lang="en-US"/>
          </a:p>
        </p:txBody>
      </p:sp>
    </p:spTree>
    <p:extLst>
      <p:ext uri="{BB962C8B-B14F-4D97-AF65-F5344CB8AC3E}">
        <p14:creationId xmlns:p14="http://schemas.microsoft.com/office/powerpoint/2010/main" val="74722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18</a:t>
            </a:fld>
            <a:endParaRPr lang="en-US"/>
          </a:p>
        </p:txBody>
      </p:sp>
    </p:spTree>
    <p:extLst>
      <p:ext uri="{BB962C8B-B14F-4D97-AF65-F5344CB8AC3E}">
        <p14:creationId xmlns:p14="http://schemas.microsoft.com/office/powerpoint/2010/main" val="355392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19</a:t>
            </a:fld>
            <a:endParaRPr lang="en-US"/>
          </a:p>
        </p:txBody>
      </p:sp>
    </p:spTree>
    <p:extLst>
      <p:ext uri="{BB962C8B-B14F-4D97-AF65-F5344CB8AC3E}">
        <p14:creationId xmlns:p14="http://schemas.microsoft.com/office/powerpoint/2010/main" val="123567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20</a:t>
            </a:fld>
            <a:endParaRPr lang="en-US"/>
          </a:p>
        </p:txBody>
      </p:sp>
    </p:spTree>
    <p:extLst>
      <p:ext uri="{BB962C8B-B14F-4D97-AF65-F5344CB8AC3E}">
        <p14:creationId xmlns:p14="http://schemas.microsoft.com/office/powerpoint/2010/main" val="188559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21</a:t>
            </a:fld>
            <a:endParaRPr lang="en-US"/>
          </a:p>
        </p:txBody>
      </p:sp>
    </p:spTree>
    <p:extLst>
      <p:ext uri="{BB962C8B-B14F-4D97-AF65-F5344CB8AC3E}">
        <p14:creationId xmlns:p14="http://schemas.microsoft.com/office/powerpoint/2010/main" val="39521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22</a:t>
            </a:fld>
            <a:endParaRPr lang="en-US"/>
          </a:p>
        </p:txBody>
      </p:sp>
    </p:spTree>
    <p:extLst>
      <p:ext uri="{BB962C8B-B14F-4D97-AF65-F5344CB8AC3E}">
        <p14:creationId xmlns:p14="http://schemas.microsoft.com/office/powerpoint/2010/main" val="336592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23</a:t>
            </a:fld>
            <a:endParaRPr lang="en-US"/>
          </a:p>
        </p:txBody>
      </p:sp>
    </p:spTree>
    <p:extLst>
      <p:ext uri="{BB962C8B-B14F-4D97-AF65-F5344CB8AC3E}">
        <p14:creationId xmlns:p14="http://schemas.microsoft.com/office/powerpoint/2010/main" val="245243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mission of </a:t>
            </a:r>
            <a:r>
              <a:rPr lang="en-US" sz="1200" kern="1200" dirty="0" err="1">
                <a:solidFill>
                  <a:schemeClr val="tx1"/>
                </a:solidFill>
                <a:effectLst/>
                <a:latin typeface="+mn-lt"/>
                <a:ea typeface="+mn-ea"/>
                <a:cs typeface="+mn-cs"/>
              </a:rPr>
              <a:t>Talos</a:t>
            </a:r>
            <a:r>
              <a:rPr lang="en-US" sz="1200" kern="1200" dirty="0">
                <a:solidFill>
                  <a:schemeClr val="tx1"/>
                </a:solidFill>
                <a:effectLst/>
                <a:latin typeface="+mn-lt"/>
                <a:ea typeface="+mn-ea"/>
                <a:cs typeface="+mn-cs"/>
              </a:rPr>
              <a:t> is protecting our customers. What I would like you to take away today is how we do that. The digital  world is expanding at an unprecedented rate, and attack opportunities are expanding just as quickly. Attacks continuously become more sophisticated and we’ll always see continued innovation from attackers. IP theft, monetary gain, and destructive cyber weapons are all on the rise.</a:t>
            </a:r>
            <a:r>
              <a:rPr lang="en-US" dirty="0"/>
              <a:t/>
            </a:r>
            <a:br>
              <a:rPr lang="en-US" dirty="0"/>
            </a:br>
            <a:endParaRPr lang="en-US" dirty="0"/>
          </a:p>
          <a:p>
            <a:r>
              <a:rPr lang="en-US" sz="1200" kern="1200" dirty="0">
                <a:solidFill>
                  <a:schemeClr val="tx1"/>
                </a:solidFill>
                <a:effectLst/>
                <a:latin typeface="+mn-lt"/>
                <a:ea typeface="+mn-ea"/>
                <a:cs typeface="+mn-cs"/>
              </a:rPr>
              <a:t>[Note to presenters:  Between slides 2 and 3 is a good time to tell a story about a recent </a:t>
            </a:r>
            <a:r>
              <a:rPr lang="en-US" sz="1200" kern="1200" dirty="0" err="1">
                <a:solidFill>
                  <a:schemeClr val="tx1"/>
                </a:solidFill>
                <a:effectLst/>
                <a:latin typeface="+mn-lt"/>
                <a:ea typeface="+mn-ea"/>
                <a:cs typeface="+mn-cs"/>
              </a:rPr>
              <a:t>Talos</a:t>
            </a:r>
            <a:r>
              <a:rPr lang="en-US" sz="1200" kern="1200" dirty="0">
                <a:solidFill>
                  <a:schemeClr val="tx1"/>
                </a:solidFill>
                <a:effectLst/>
                <a:latin typeface="+mn-lt"/>
                <a:ea typeface="+mn-ea"/>
                <a:cs typeface="+mn-cs"/>
              </a:rPr>
              <a:t> "Win" that provides an example of our ongoing efforts to protect our customers and the world as a whole.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316511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25</a:t>
            </a:fld>
            <a:endParaRPr lang="en-US"/>
          </a:p>
        </p:txBody>
      </p:sp>
    </p:spTree>
    <p:extLst>
      <p:ext uri="{BB962C8B-B14F-4D97-AF65-F5344CB8AC3E}">
        <p14:creationId xmlns:p14="http://schemas.microsoft.com/office/powerpoint/2010/main" val="393037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26</a:t>
            </a:fld>
            <a:endParaRPr lang="en-US"/>
          </a:p>
        </p:txBody>
      </p:sp>
    </p:spTree>
    <p:extLst>
      <p:ext uri="{BB962C8B-B14F-4D97-AF65-F5344CB8AC3E}">
        <p14:creationId xmlns:p14="http://schemas.microsoft.com/office/powerpoint/2010/main" val="93534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27</a:t>
            </a:fld>
            <a:endParaRPr lang="en-US"/>
          </a:p>
        </p:txBody>
      </p:sp>
    </p:spTree>
    <p:extLst>
      <p:ext uri="{BB962C8B-B14F-4D97-AF65-F5344CB8AC3E}">
        <p14:creationId xmlns:p14="http://schemas.microsoft.com/office/powerpoint/2010/main" val="391657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28</a:t>
            </a:fld>
            <a:endParaRPr lang="en-US"/>
          </a:p>
        </p:txBody>
      </p:sp>
    </p:spTree>
    <p:extLst>
      <p:ext uri="{BB962C8B-B14F-4D97-AF65-F5344CB8AC3E}">
        <p14:creationId xmlns:p14="http://schemas.microsoft.com/office/powerpoint/2010/main" val="1616218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29</a:t>
            </a:fld>
            <a:endParaRPr lang="en-US"/>
          </a:p>
        </p:txBody>
      </p:sp>
    </p:spTree>
    <p:extLst>
      <p:ext uri="{BB962C8B-B14F-4D97-AF65-F5344CB8AC3E}">
        <p14:creationId xmlns:p14="http://schemas.microsoft.com/office/powerpoint/2010/main" val="522748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30</a:t>
            </a:fld>
            <a:endParaRPr lang="en-US"/>
          </a:p>
        </p:txBody>
      </p:sp>
    </p:spTree>
    <p:extLst>
      <p:ext uri="{BB962C8B-B14F-4D97-AF65-F5344CB8AC3E}">
        <p14:creationId xmlns:p14="http://schemas.microsoft.com/office/powerpoint/2010/main" val="198100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31</a:t>
            </a:fld>
            <a:endParaRPr lang="en-US"/>
          </a:p>
        </p:txBody>
      </p:sp>
    </p:spTree>
    <p:extLst>
      <p:ext uri="{BB962C8B-B14F-4D97-AF65-F5344CB8AC3E}">
        <p14:creationId xmlns:p14="http://schemas.microsoft.com/office/powerpoint/2010/main" val="3148742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32</a:t>
            </a:fld>
            <a:endParaRPr lang="en-US"/>
          </a:p>
        </p:txBody>
      </p:sp>
    </p:spTree>
    <p:extLst>
      <p:ext uri="{BB962C8B-B14F-4D97-AF65-F5344CB8AC3E}">
        <p14:creationId xmlns:p14="http://schemas.microsoft.com/office/powerpoint/2010/main" val="3589037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33</a:t>
            </a:fld>
            <a:endParaRPr lang="en-US"/>
          </a:p>
        </p:txBody>
      </p:sp>
    </p:spTree>
    <p:extLst>
      <p:ext uri="{BB962C8B-B14F-4D97-AF65-F5344CB8AC3E}">
        <p14:creationId xmlns:p14="http://schemas.microsoft.com/office/powerpoint/2010/main" val="1364428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34</a:t>
            </a:fld>
            <a:endParaRPr lang="en-US"/>
          </a:p>
        </p:txBody>
      </p:sp>
    </p:spTree>
    <p:extLst>
      <p:ext uri="{BB962C8B-B14F-4D97-AF65-F5344CB8AC3E}">
        <p14:creationId xmlns:p14="http://schemas.microsoft.com/office/powerpoint/2010/main" val="141503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Providing this protection requires a broad talent set. To achieve this, we leverage a wide range of skills, from threat researchers, vulnerability analysts, developers, and even a few rocket scientists. We then build this organization into six key areas:</a:t>
            </a:r>
            <a:endParaRPr lang="en-US" dirty="0"/>
          </a:p>
          <a:p>
            <a:r>
              <a:rPr lang="en-US" sz="1200" kern="1200" dirty="0">
                <a:solidFill>
                  <a:schemeClr val="tx1"/>
                </a:solidFill>
                <a:effectLst/>
                <a:latin typeface="+mn-lt"/>
                <a:ea typeface="+mn-ea"/>
                <a:cs typeface="+mn-cs"/>
              </a:rPr>
              <a:t>1. Threat Intelligence &amp; Interdiction: Is focused on "getting in the way" of active threat, by surveilling active threat campaigns for intelligence and working with incident response groups.</a:t>
            </a:r>
            <a:endParaRPr lang="en-US" dirty="0"/>
          </a:p>
          <a:p>
            <a:endParaRPr lang="en-US" dirty="0"/>
          </a:p>
          <a:p>
            <a:r>
              <a:rPr lang="en-US" sz="1200" kern="1200" dirty="0">
                <a:solidFill>
                  <a:schemeClr val="tx1"/>
                </a:solidFill>
                <a:effectLst/>
                <a:latin typeface="+mn-lt"/>
                <a:ea typeface="+mn-ea"/>
                <a:cs typeface="+mn-cs"/>
              </a:rPr>
              <a:t>2. Detection Research focuses on constantly improving the methods for identifying new threat detection methods.</a:t>
            </a:r>
            <a:r>
              <a:rPr lang="en-US" dirty="0"/>
              <a:t/>
            </a:r>
            <a:br>
              <a:rPr lang="en-US" dirty="0"/>
            </a:br>
            <a:endParaRPr lang="en-US" dirty="0"/>
          </a:p>
          <a:p>
            <a:r>
              <a:rPr lang="en-US" sz="1200" kern="1200" dirty="0">
                <a:solidFill>
                  <a:schemeClr val="tx1"/>
                </a:solidFill>
                <a:effectLst/>
                <a:latin typeface="+mn-lt"/>
                <a:ea typeface="+mn-ea"/>
                <a:cs typeface="+mn-cs"/>
              </a:rPr>
              <a:t>3. Engineering and Development is about creating more powerful tools that find their way back into Cisco Security Solution or the Open Source Community.</a:t>
            </a:r>
            <a:endParaRPr lang="en-US" dirty="0"/>
          </a:p>
          <a:p>
            <a:endParaRPr lang="en-US" dirty="0"/>
          </a:p>
          <a:p>
            <a:r>
              <a:rPr lang="en-US" sz="1200" kern="1200" dirty="0">
                <a:solidFill>
                  <a:schemeClr val="tx1"/>
                </a:solidFill>
                <a:effectLst/>
                <a:latin typeface="+mn-lt"/>
                <a:ea typeface="+mn-ea"/>
                <a:cs typeface="+mn-cs"/>
              </a:rPr>
              <a:t>4. Vulnerability Research &amp; Discovery is on the lookout for weaknesses in the software, hardware, and systems that drive our world.</a:t>
            </a:r>
            <a:endParaRPr lang="en-US" dirty="0"/>
          </a:p>
          <a:p>
            <a:endParaRPr lang="en-US" dirty="0"/>
          </a:p>
          <a:p>
            <a:r>
              <a:rPr lang="en-US" sz="1200" kern="1200" dirty="0">
                <a:solidFill>
                  <a:schemeClr val="tx1"/>
                </a:solidFill>
                <a:effectLst/>
                <a:latin typeface="+mn-lt"/>
                <a:ea typeface="+mn-ea"/>
                <a:cs typeface="+mn-cs"/>
              </a:rPr>
              <a:t>5. The best security research is not done in a vacuum. Our community efforts help us build partnerships with other threat researchers, our customers, and security organizations that are working to protect us all.</a:t>
            </a:r>
            <a:endParaRPr lang="en-US" dirty="0"/>
          </a:p>
          <a:p>
            <a:endParaRPr lang="en-US" dirty="0"/>
          </a:p>
          <a:p>
            <a:r>
              <a:rPr lang="en-US" sz="1200" kern="1200" dirty="0">
                <a:solidFill>
                  <a:schemeClr val="tx1"/>
                </a:solidFill>
                <a:effectLst/>
                <a:latin typeface="+mn-lt"/>
                <a:ea typeface="+mn-ea"/>
                <a:cs typeface="+mn-cs"/>
              </a:rPr>
              <a:t>and finally, 6. Global Outreach team. We understand that effective security requires education and awareness. This team makes sure that our Cisco Professionals, our customers, and the world at large have the knowledge they need to be successful.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624445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35</a:t>
            </a:fld>
            <a:endParaRPr lang="en-US"/>
          </a:p>
        </p:txBody>
      </p:sp>
    </p:spTree>
    <p:extLst>
      <p:ext uri="{BB962C8B-B14F-4D97-AF65-F5344CB8AC3E}">
        <p14:creationId xmlns:p14="http://schemas.microsoft.com/office/powerpoint/2010/main" val="1101887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37</a:t>
            </a:fld>
            <a:endParaRPr lang="en-US"/>
          </a:p>
        </p:txBody>
      </p:sp>
    </p:spTree>
    <p:extLst>
      <p:ext uri="{BB962C8B-B14F-4D97-AF65-F5344CB8AC3E}">
        <p14:creationId xmlns:p14="http://schemas.microsoft.com/office/powerpoint/2010/main" val="234139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40</a:t>
            </a:fld>
            <a:endParaRPr lang="en-US"/>
          </a:p>
        </p:txBody>
      </p:sp>
    </p:spTree>
    <p:extLst>
      <p:ext uri="{BB962C8B-B14F-4D97-AF65-F5344CB8AC3E}">
        <p14:creationId xmlns:p14="http://schemas.microsoft.com/office/powerpoint/2010/main" val="2885615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41</a:t>
            </a:fld>
            <a:endParaRPr lang="en-US"/>
          </a:p>
        </p:txBody>
      </p:sp>
    </p:spTree>
    <p:extLst>
      <p:ext uri="{BB962C8B-B14F-4D97-AF65-F5344CB8AC3E}">
        <p14:creationId xmlns:p14="http://schemas.microsoft.com/office/powerpoint/2010/main" val="92573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42</a:t>
            </a:fld>
            <a:endParaRPr lang="en-US"/>
          </a:p>
        </p:txBody>
      </p:sp>
    </p:spTree>
    <p:extLst>
      <p:ext uri="{BB962C8B-B14F-4D97-AF65-F5344CB8AC3E}">
        <p14:creationId xmlns:p14="http://schemas.microsoft.com/office/powerpoint/2010/main" val="1702850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Providing this protection requires a broad talent set. To achieve this, we leverage a wide range of skills, from threat researchers, vulnerability analysts, developers, and even a few rocket scientists. We then build this organization into six key areas:</a:t>
            </a:r>
            <a:endParaRPr lang="en-US" dirty="0"/>
          </a:p>
          <a:p>
            <a:r>
              <a:rPr lang="en-US" sz="1200" kern="1200" dirty="0">
                <a:solidFill>
                  <a:schemeClr val="tx1"/>
                </a:solidFill>
                <a:effectLst/>
                <a:latin typeface="+mn-lt"/>
                <a:ea typeface="+mn-ea"/>
                <a:cs typeface="+mn-cs"/>
              </a:rPr>
              <a:t>1. Threat Intelligence &amp; Interdiction: Is focused on "getting in the way" of active threat, by surveilling active threat campaigns for intelligence and working with incident response groups.</a:t>
            </a:r>
            <a:endParaRPr lang="en-US" dirty="0"/>
          </a:p>
          <a:p>
            <a:endParaRPr lang="en-US" dirty="0"/>
          </a:p>
          <a:p>
            <a:r>
              <a:rPr lang="en-US" sz="1200" kern="1200" dirty="0">
                <a:solidFill>
                  <a:schemeClr val="tx1"/>
                </a:solidFill>
                <a:effectLst/>
                <a:latin typeface="+mn-lt"/>
                <a:ea typeface="+mn-ea"/>
                <a:cs typeface="+mn-cs"/>
              </a:rPr>
              <a:t>2. Detection Research focuses on constantly improving the methods for identifying new threat detection methods.</a:t>
            </a:r>
            <a:r>
              <a:rPr lang="en-US" dirty="0"/>
              <a:t/>
            </a:r>
            <a:br>
              <a:rPr lang="en-US" dirty="0"/>
            </a:br>
            <a:endParaRPr lang="en-US" dirty="0"/>
          </a:p>
          <a:p>
            <a:r>
              <a:rPr lang="en-US" sz="1200" kern="1200" dirty="0">
                <a:solidFill>
                  <a:schemeClr val="tx1"/>
                </a:solidFill>
                <a:effectLst/>
                <a:latin typeface="+mn-lt"/>
                <a:ea typeface="+mn-ea"/>
                <a:cs typeface="+mn-cs"/>
              </a:rPr>
              <a:t>3. Engineering and Development is about creating more powerful tools that find their way back into Cisco Security Solution or the Open Source Community.</a:t>
            </a:r>
            <a:endParaRPr lang="en-US" dirty="0"/>
          </a:p>
          <a:p>
            <a:endParaRPr lang="en-US" dirty="0"/>
          </a:p>
          <a:p>
            <a:r>
              <a:rPr lang="en-US" sz="1200" kern="1200" dirty="0">
                <a:solidFill>
                  <a:schemeClr val="tx1"/>
                </a:solidFill>
                <a:effectLst/>
                <a:latin typeface="+mn-lt"/>
                <a:ea typeface="+mn-ea"/>
                <a:cs typeface="+mn-cs"/>
              </a:rPr>
              <a:t>4. Vulnerability Research &amp; Discovery is on the lookout for weaknesses in the software, hardware, and systems that drive our world.</a:t>
            </a:r>
            <a:endParaRPr lang="en-US" dirty="0"/>
          </a:p>
          <a:p>
            <a:endParaRPr lang="en-US" dirty="0"/>
          </a:p>
          <a:p>
            <a:r>
              <a:rPr lang="en-US" sz="1200" kern="1200" dirty="0">
                <a:solidFill>
                  <a:schemeClr val="tx1"/>
                </a:solidFill>
                <a:effectLst/>
                <a:latin typeface="+mn-lt"/>
                <a:ea typeface="+mn-ea"/>
                <a:cs typeface="+mn-cs"/>
              </a:rPr>
              <a:t>5. The best security research is not done in a vacuum. Our community efforts help us build partnerships with other threat researchers, our customers, and security organizations that are working to protect us all.</a:t>
            </a:r>
            <a:endParaRPr lang="en-US" dirty="0"/>
          </a:p>
          <a:p>
            <a:endParaRPr lang="en-US" dirty="0"/>
          </a:p>
          <a:p>
            <a:r>
              <a:rPr lang="en-US" sz="1200" kern="1200" dirty="0">
                <a:solidFill>
                  <a:schemeClr val="tx1"/>
                </a:solidFill>
                <a:effectLst/>
                <a:latin typeface="+mn-lt"/>
                <a:ea typeface="+mn-ea"/>
                <a:cs typeface="+mn-cs"/>
              </a:rPr>
              <a:t>and finally, 6. Global Outreach team. We understand that effective security requires education and awareness. This team makes sure that our Cisco Professionals, our customers, and the world at large have the knowledge they need to be successful.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43</a:t>
            </a:fld>
            <a:endParaRPr lang="en-US"/>
          </a:p>
        </p:txBody>
      </p:sp>
    </p:spTree>
    <p:extLst>
      <p:ext uri="{BB962C8B-B14F-4D97-AF65-F5344CB8AC3E}">
        <p14:creationId xmlns:p14="http://schemas.microsoft.com/office/powerpoint/2010/main" val="60674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 fundamental part of your response mechanism is having confidence in the data your are given to protect you against threats.  Talos is one of the most trusted providers of cutting edge security research globally. We provide the data Cisco Security products and services use to take action.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key differentiator of Talos is our process - </a:t>
            </a:r>
            <a:r>
              <a:rPr lang="en-US" sz="1200" b="1" i="0" u="none" strike="noStrike" kern="1200" dirty="0">
                <a:solidFill>
                  <a:schemeClr val="tx1"/>
                </a:solidFill>
                <a:effectLst/>
                <a:latin typeface="+mn-lt"/>
                <a:ea typeface="+mn-ea"/>
                <a:cs typeface="+mn-cs"/>
              </a:rPr>
              <a:t>HOW</a:t>
            </a:r>
            <a:r>
              <a:rPr lang="en-US" sz="1200" b="0" i="0" u="none" strike="noStrike" kern="1200" dirty="0">
                <a:solidFill>
                  <a:schemeClr val="tx1"/>
                </a:solidFill>
                <a:effectLst/>
                <a:latin typeface="+mn-lt"/>
                <a:ea typeface="+mn-ea"/>
                <a:cs typeface="+mn-cs"/>
              </a:rPr>
              <a:t> we </a:t>
            </a:r>
            <a:r>
              <a:rPr lang="en-US" sz="1200" b="1" i="0" u="none" strike="noStrike" kern="1200" dirty="0">
                <a:solidFill>
                  <a:schemeClr val="tx1"/>
                </a:solidFill>
                <a:effectLst/>
                <a:latin typeface="+mn-lt"/>
                <a:ea typeface="+mn-ea"/>
                <a:cs typeface="+mn-cs"/>
              </a:rPr>
              <a:t>SEE</a:t>
            </a:r>
            <a:r>
              <a:rPr lang="en-US" sz="1200" b="0" i="0" u="none" strike="noStrike" kern="1200" dirty="0">
                <a:solidFill>
                  <a:schemeClr val="tx1"/>
                </a:solidFill>
                <a:effectLst/>
                <a:latin typeface="+mn-lt"/>
                <a:ea typeface="+mn-ea"/>
                <a:cs typeface="+mn-cs"/>
              </a:rPr>
              <a:t> what is happening broadly across the threat landscape, </a:t>
            </a:r>
            <a:r>
              <a:rPr lang="en-US" sz="1200" b="1" i="0" u="none" strike="noStrike" kern="1200" dirty="0">
                <a:solidFill>
                  <a:schemeClr val="tx1"/>
                </a:solidFill>
                <a:effectLst/>
                <a:latin typeface="+mn-lt"/>
                <a:ea typeface="+mn-ea"/>
                <a:cs typeface="+mn-cs"/>
              </a:rPr>
              <a:t>ACT</a:t>
            </a:r>
            <a:r>
              <a:rPr lang="en-US" sz="1200" b="0" i="0" u="none" strike="noStrike" kern="1200" dirty="0">
                <a:solidFill>
                  <a:schemeClr val="tx1"/>
                </a:solidFill>
                <a:effectLst/>
                <a:latin typeface="+mn-lt"/>
                <a:ea typeface="+mn-ea"/>
                <a:cs typeface="+mn-cs"/>
              </a:rPr>
              <a:t> on that data rapidly and meaningfully, and </a:t>
            </a:r>
            <a:r>
              <a:rPr lang="en-US" sz="1200" b="1" i="0" u="none" strike="noStrike" kern="1200" dirty="0">
                <a:solidFill>
                  <a:schemeClr val="tx1"/>
                </a:solidFill>
                <a:effectLst/>
                <a:latin typeface="+mn-lt"/>
                <a:ea typeface="+mn-ea"/>
                <a:cs typeface="+mn-cs"/>
              </a:rPr>
              <a:t>DRIVE </a:t>
            </a:r>
            <a:r>
              <a:rPr lang="en-US" sz="1200" b="0" i="0" u="none" strike="noStrike" kern="1200" dirty="0">
                <a:solidFill>
                  <a:schemeClr val="tx1"/>
                </a:solidFill>
                <a:effectLst/>
                <a:latin typeface="+mn-lt"/>
                <a:ea typeface="+mn-ea"/>
                <a:cs typeface="+mn-cs"/>
              </a:rPr>
              <a:t>protection.  This process is enabled by our Unmatched Visibility, Actionable Intelligence and Collective Response.</a:t>
            </a:r>
          </a:p>
          <a:p>
            <a:endParaRPr lang="en-US" dirty="0"/>
          </a:p>
          <a:p>
            <a:pPr rtl="0"/>
            <a:r>
              <a:rPr lang="en-US" sz="1200" b="0" i="0" u="none" strike="noStrike" kern="1200" dirty="0">
                <a:solidFill>
                  <a:schemeClr val="tx1"/>
                </a:solidFill>
                <a:effectLst/>
                <a:latin typeface="+mn-lt"/>
                <a:ea typeface="+mn-ea"/>
                <a:cs typeface="+mn-cs"/>
              </a:rPr>
              <a:t>The Cisco Security ecosystem covers email, networks, cloud, web, endpoints, and everything in between. Cisco Talos has more visibility than any other security vendor in the world, with the sheer size and breadth of Cisco Security’s portfolio and the incoming telemetry from Cisco’s customers and products.</a:t>
            </a:r>
          </a:p>
          <a:p>
            <a:pPr rtl="0"/>
            <a:r>
              <a:rPr lang="en-US" sz="1200" b="0" i="0" u="none" strike="noStrike" kern="1200" dirty="0">
                <a:solidFill>
                  <a:schemeClr val="tx1"/>
                </a:solidFill>
                <a:effectLst/>
                <a:latin typeface="+mn-lt"/>
                <a:ea typeface="+mn-ea"/>
                <a:cs typeface="+mn-cs"/>
              </a:rPr>
              <a:t>This unique visibility delivers greater context from many data points during an occurring incident or campaign. This, along with other resources like open-source communities and internal vulnerability discovery, creates a massive amount of threat data.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Unique capabilities and scale in intelligence enable Talos to move faster and create more comprehensive assessments of ongoing threats.</a:t>
            </a:r>
          </a:p>
          <a:p>
            <a:pPr rtl="0"/>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 key differentiator of Talos is our ability to respond. With a broad portfolio of protection, responding to threats inside your network is simplified with automatic product updates from Talos. Beyond the perimeter, Talos has the ability to take action that few others can to drive collective response on an internet-wide basis, and we will talk more about that in minute.</a:t>
            </a:r>
          </a:p>
          <a:p>
            <a:pPr rtl="0"/>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core mission at Talos is to provide verifiable and customizable defensive technologies and techniques that help customers quickly protect their assets. Our job is protecting your network.</a:t>
            </a:r>
          </a:p>
        </p:txBody>
      </p:sp>
      <p:sp>
        <p:nvSpPr>
          <p:cNvPr id="4" name="Slide Number Placeholder 3"/>
          <p:cNvSpPr>
            <a:spLocks noGrp="1"/>
          </p:cNvSpPr>
          <p:nvPr>
            <p:ph type="sldNum" sz="quarter" idx="5"/>
          </p:nvPr>
        </p:nvSpPr>
        <p:spPr/>
        <p:txBody>
          <a:bodyPr/>
          <a:lstStyle/>
          <a:p>
            <a:fld id="{481FB6BC-FC15-B049-B0C7-E18A9474B942}" type="slidenum">
              <a:rPr lang="en-US" smtClean="0"/>
              <a:t>6</a:t>
            </a:fld>
            <a:endParaRPr lang="en-US"/>
          </a:p>
        </p:txBody>
      </p:sp>
    </p:spTree>
    <p:extLst>
      <p:ext uri="{BB962C8B-B14F-4D97-AF65-F5344CB8AC3E}">
        <p14:creationId xmlns:p14="http://schemas.microsoft.com/office/powerpoint/2010/main" val="39291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If you want to stop more, you have to see more. The modern landscape is made up of all kinds of threats coming at defenders from all possible vectors — email, network, endpoint, cloud and more. Talos leverages that immense visibility, ingesting telemetry combined with industry partnerships, customer feedback, hunting intel, actor tracking, and even forward-looking vulnerability discovery. </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most diverse data set: the Cisco Security portfolio is unique as a broad market leader across NGFW, IPS, Email, DNS, and more.  Having market-leadership across solution categories generates a massive amount of threat data and begins adding additional context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Fighting the good fight with the community: Talos maintains hundreds of intel partnerships – Industry groups like </a:t>
            </a:r>
            <a:r>
              <a:rPr lang="en-US" sz="1200" b="0" i="0" u="none" strike="noStrike" kern="1200" dirty="0" err="1">
                <a:solidFill>
                  <a:schemeClr val="tx1"/>
                </a:solidFill>
                <a:effectLst/>
                <a:latin typeface="+mn-lt"/>
                <a:ea typeface="+mn-ea"/>
                <a:cs typeface="+mn-cs"/>
              </a:rPr>
              <a:t>CyberThreat</a:t>
            </a:r>
            <a:r>
              <a:rPr lang="en-US" sz="1200" b="0" i="0" u="none" strike="noStrike" kern="1200" dirty="0">
                <a:solidFill>
                  <a:schemeClr val="tx1"/>
                </a:solidFill>
                <a:effectLst/>
                <a:latin typeface="+mn-lt"/>
                <a:ea typeface="+mn-ea"/>
                <a:cs typeface="+mn-cs"/>
              </a:rPr>
              <a:t> Alliance, MSSP, ISAC, and customer data sharing programs allow critical intelligence to shared and disseminated collectively among key defenders or specifically within targeted environments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Proactively finding problems: Talos is constantly disclosing vulnerabilities before they can be exploited by bad actors. Vulnerability Discovery is an important aspect of visibility that is not easily replicated by others - actively finding, reporting, and removing vulnerabilities in software and hardware that customers use daily. Incidentally, i</a:t>
            </a:r>
            <a:r>
              <a:rPr lang="en-US" sz="1200" dirty="0"/>
              <a:t>n 2018, Talos eliminated over 360 new vulnerabilities from the market BEFORE a 0-day threat could ever be weaponized. This goes past “chasing the attack” – Talos is being proactive in finding vulnerabilities increasing our visibility, understanding and  maintaining many of the same skills sets attackers are trying to use against customers.</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What Talos does as a whole is greater than the sum of our parts. We have a diversity of data, breadth of partnerships and proactive capabilities that feed each other, acting as an on-going multiplier of effectiveness</a:t>
            </a:r>
          </a:p>
        </p:txBody>
      </p:sp>
      <p:sp>
        <p:nvSpPr>
          <p:cNvPr id="4" name="Slide Number Placeholder 3"/>
          <p:cNvSpPr>
            <a:spLocks noGrp="1"/>
          </p:cNvSpPr>
          <p:nvPr>
            <p:ph type="sldNum" sz="quarter" idx="5"/>
          </p:nvPr>
        </p:nvSpPr>
        <p:spPr/>
        <p:txBody>
          <a:bodyPr/>
          <a:lstStyle/>
          <a:p>
            <a:fld id="{481FB6BC-FC15-B049-B0C7-E18A9474B942}" type="slidenum">
              <a:rPr lang="en-US" smtClean="0"/>
              <a:t>7</a:t>
            </a:fld>
            <a:endParaRPr lang="en-US"/>
          </a:p>
        </p:txBody>
      </p:sp>
    </p:spTree>
    <p:extLst>
      <p:ext uri="{BB962C8B-B14F-4D97-AF65-F5344CB8AC3E}">
        <p14:creationId xmlns:p14="http://schemas.microsoft.com/office/powerpoint/2010/main" val="132786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Unmatched visibility yields a mountain of threat data, the majority being related to known existing threats. The challenge is finding the small percentage of malware that is new to the landscape — evolving ransomware, cryptocurrency miners, politically motivated actors, destructive malware and highly targeted espionage activity. Rapidly distilling actionable intelligence from immense datasets involves a high degree of interaction, both human- and machine-driven. Analysts and data scientists, use powerful AI and machine learning to create stronger detection outputs for faster and better results. Those outputs are used by Talos engineers to create protection pushed globally as quickly as technologically possible. The diversity of Talos data creates intelligence with context. Talos provides actionable intelligence that is fast, effective, and deeply contextual. The end result is peerless time-to-detection.</a:t>
            </a:r>
          </a:p>
          <a:p>
            <a:pPr rtl="0"/>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dirty="0"/>
              <a:t>Talos analyzes unmatched visibility every day and pushes immediately actionable intelligence to products. This coverage allows Cisco Security solutions to provide coverage at the earliest signs of a threat. </a:t>
            </a:r>
          </a:p>
          <a:p>
            <a:pPr marL="171450" indent="-171450" rtl="0" fontAlgn="base">
              <a:buFont typeface="Arial" panose="020B0604020202020204" pitchFamily="34" charset="0"/>
              <a:buChar char="•"/>
            </a:pPr>
            <a:endParaRPr lang="en-US" sz="1200" dirty="0"/>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Talos is capable of distillation and analysis at scale with elite specialized professionals (for example: researchers, analysts, engineers, data scientists, linguists, developers, and even rocket scientists). </a:t>
            </a:r>
            <a:r>
              <a:rPr lang="en-US" sz="1200" dirty="0"/>
              <a:t>This process extends us the ability to regularly provide coverage for net new or undisclosed threats.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diversity of talent and data at Talos means your threat intelligence is more than just simple detection. Threat context puts the “why” behind the “what” – why you should care and where you have gaps in your defenses.</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The actionable intelligence generated by the most effective research team in the industry sets Talos up for Collective Response that is unrivaled.</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a:t>
            </a: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Supporting quote:</a:t>
            </a: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From the Dec 11-12th, 2018 Summit of the Cyber Threat Alliance:</a:t>
            </a: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“Never try to compete with Cisco on Threat Defense or Threat Intelligence’.  You will come up short every time. No one on earth covers threats to the worlds population more holistically than Cisco Talos.”</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1FB6BC-FC15-B049-B0C7-E18A9474B942}" type="slidenum">
              <a:rPr lang="en-US" smtClean="0"/>
              <a:t>8</a:t>
            </a:fld>
            <a:endParaRPr lang="en-US"/>
          </a:p>
        </p:txBody>
      </p:sp>
    </p:spTree>
    <p:extLst>
      <p:ext uri="{BB962C8B-B14F-4D97-AF65-F5344CB8AC3E}">
        <p14:creationId xmlns:p14="http://schemas.microsoft.com/office/powerpoint/2010/main" val="302040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Threats move quickly, so providing on-the-fly coverage to customers is crucial. The principal outputs of Talos Intelligence are direct, real-time protections against threats around the globe on a constant basis. There is no Talos threat feed. Talos intelligence is tailored for all Cisco Security solutions. As an example, a phishing email sent to a machine in Tokyo can trigger coverage to protect a user in Topeka from that same domain just minutes later.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Like its namesake of </a:t>
            </a:r>
            <a:r>
              <a:rPr lang="en-US" sz="1200" b="0" i="0" u="none" strike="noStrike" kern="1200" dirty="0" err="1">
                <a:solidFill>
                  <a:schemeClr val="tx1"/>
                </a:solidFill>
                <a:effectLst/>
                <a:latin typeface="+mn-lt"/>
                <a:ea typeface="+mn-ea"/>
                <a:cs typeface="+mn-cs"/>
              </a:rPr>
              <a:t>Cretian</a:t>
            </a:r>
            <a:r>
              <a:rPr lang="en-US" sz="1200" b="0" i="0" u="none" strike="noStrike" kern="1200" dirty="0">
                <a:solidFill>
                  <a:schemeClr val="tx1"/>
                </a:solidFill>
                <a:effectLst/>
                <a:latin typeface="+mn-lt"/>
                <a:ea typeface="+mn-ea"/>
                <a:cs typeface="+mn-cs"/>
              </a:rPr>
              <a:t> lore, Talos has the ability to take action that few others can when a major threat arises. Our job is to keep the shores clear of invaders and discourage them from returning.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impact of collective response is amplified with every solution and device capable of responding with Talos supplied threat intelligence. Talos provides intelligence as product updates to a massive security portfolio and several open-source solutions.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Talos has generated thousands of headlines in the news, and is often cited by government agencies and advocacy groups as leading the charge in response to major threats.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Breadth means EVERYWHERE, not just all global customers sites, but all across the portfolio. One threat example often generates multiple observables that are related to different solution capabilities: IP, domain, SHA, malware characteristics, and other customized protections</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Interdiction means “getting in the way” – Talos actively surveils threat campaigns. We partner with Cisco incident response teams, Customer Experience, and the engineers building technologies under threat. This depth of engagement feeds our visibility and intelligence creating the previously discussed multiplier of effectiveness.</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accent2"/>
                </a:solidFill>
                <a:effectLst/>
                <a:latin typeface="+mn-lt"/>
                <a:ea typeface="+mn-ea"/>
                <a:cs typeface="+mn-cs"/>
              </a:rPr>
              <a:t>As we dig deep into threats, we find new information that matures the capability of our entire security portfolio. </a:t>
            </a:r>
            <a:r>
              <a:rPr lang="en-US" sz="1200" b="0" i="0" u="none" strike="noStrike" kern="1200" dirty="0">
                <a:solidFill>
                  <a:schemeClr val="tx1"/>
                </a:solidFill>
                <a:effectLst/>
                <a:latin typeface="+mn-lt"/>
                <a:ea typeface="+mn-ea"/>
                <a:cs typeface="+mn-cs"/>
              </a:rPr>
              <a:t>When combatting an active threat, we create resources to educate and empower Cisco professionals, our customers, and the world to help fight the good fight. This often includes open-source tools and information released on the Talos blog.</a:t>
            </a:r>
            <a:endParaRPr lang="en-US" sz="1200" b="0" i="0" u="none" strike="noStrike" kern="1200" dirty="0">
              <a:solidFill>
                <a:schemeClr val="accent2"/>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When we put these three elements together, Unmatched Visibility, Actionable Intelligence, and Collective Response – we see how Talos moves customers from threats toward protection.  Before we look at that from a high-level, lets take a look at an example of this process in action.</a:t>
            </a:r>
          </a:p>
        </p:txBody>
      </p:sp>
      <p:sp>
        <p:nvSpPr>
          <p:cNvPr id="4" name="Slide Number Placeholder 3"/>
          <p:cNvSpPr>
            <a:spLocks noGrp="1"/>
          </p:cNvSpPr>
          <p:nvPr>
            <p:ph type="sldNum" sz="quarter" idx="5"/>
          </p:nvPr>
        </p:nvSpPr>
        <p:spPr/>
        <p:txBody>
          <a:bodyPr/>
          <a:lstStyle/>
          <a:p>
            <a:fld id="{481FB6BC-FC15-B049-B0C7-E18A9474B942}" type="slidenum">
              <a:rPr lang="en-US" smtClean="0"/>
              <a:t>9</a:t>
            </a:fld>
            <a:endParaRPr lang="en-US"/>
          </a:p>
        </p:txBody>
      </p:sp>
    </p:spTree>
    <p:extLst>
      <p:ext uri="{BB962C8B-B14F-4D97-AF65-F5344CB8AC3E}">
        <p14:creationId xmlns:p14="http://schemas.microsoft.com/office/powerpoint/2010/main" val="52508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look at the NotPetya/Nyetya supply chain attack – incidentally, this is also a great illustration of why being CORRECT matters much more than being FIRST, enhancing the TRUST and providing better protection. Does anyone remember the early calls of an email vector that never existed? If you aren’t intimately familiar with NotPetya/Nyetya, the broad overview is:</a:t>
            </a:r>
            <a:endParaRPr lang="en-US" sz="1400" b="0" i="0" u="none" strike="noStrike" kern="1200" dirty="0">
              <a:solidFill>
                <a:schemeClr val="tx1"/>
              </a:solidFill>
              <a:effectLst/>
              <a:latin typeface="+mn-lt"/>
              <a:ea typeface="+mn-ea"/>
              <a:cs typeface="+mn-cs"/>
            </a:endParaRPr>
          </a:p>
          <a:p>
            <a:pPr marL="285750" indent="-285750" rtl="0" fontAlgn="base">
              <a:buFont typeface="Arial" panose="020B0604020202020204" pitchFamily="34" charset="0"/>
              <a:buChar char="•"/>
            </a:pPr>
            <a:endParaRPr lang="en-US" sz="1400" b="0" i="0" u="none" strike="noStrike"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Advanced Actor associated with a Nation State – Global cybercrime law enforcement officials attributed NotPetya/Nyetya to Russian nation-state actors, describing the attack as: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Destructive Attack Masquerading as Ransomware – NotPetya/Nyetya wiped out systems around the globe with blazing speed and devastating effects.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Most Expensive Incident in History – damage assessments top $10Billion USD.</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Designed to inflict damage as quickly and effectively as possible.</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Appears to be Ransomware, but is purely destructive</a:t>
            </a:r>
          </a:p>
          <a:p>
            <a:pPr rtl="0"/>
            <a:r>
              <a:rPr lang="en-US" sz="1400" b="0" i="0" u="none" strike="noStrike" kern="1200" dirty="0">
                <a:solidFill>
                  <a:schemeClr val="tx1"/>
                </a:solidFill>
                <a:effectLst/>
                <a:latin typeface="+mn-lt"/>
                <a:ea typeface="+mn-ea"/>
                <a:cs typeface="+mn-cs"/>
              </a:rPr>
              <a:t/>
            </a:r>
            <a:br>
              <a:rPr lang="en-US" sz="14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Talos intelligence partners in Ukraine initially sounded the alarm about a ransomware attack that was underway. While a majority of the early events were in Ukraine, the malware was infecting organizations that didn’t immediately have any known connection to the country.  Because of the scale of the event, Talos initiated an internal response management system called TaCERS (Talos Critical Event Response System) and began the research and response process. TaCERS divides up activities into intelligence, telemetry analysis, reverse engineering, communications and detection research.  Talos researchers and engineers from around the world came together to address this threat, including Cisco IR deploying resources on the ground in Ukraine. Our initial visibility (remember “Unmatched Visibility”?) on the attack noted the toolkit in play:</a:t>
            </a:r>
            <a:endParaRPr lang="en-US" sz="14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Wormable Wiper</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Designed to Spread Internally Not Externally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Leveraged Admin Tools like WMI and PSExec with Mimikatz stolen credentials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Used Eternal Blue / Eternal Romance as a tertiary fallback, but not used much at all</a:t>
            </a:r>
          </a:p>
          <a:p>
            <a:pPr rtl="0"/>
            <a:r>
              <a:rPr lang="en-US" sz="1400" b="0" i="0" u="none" strike="noStrike" kern="1200" dirty="0">
                <a:solidFill>
                  <a:schemeClr val="tx1"/>
                </a:solidFill>
                <a:effectLst/>
                <a:latin typeface="+mn-lt"/>
                <a:ea typeface="+mn-ea"/>
                <a:cs typeface="+mn-cs"/>
              </a:rPr>
              <a:t/>
            </a:r>
            <a:br>
              <a:rPr lang="en-US" sz="14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Quickly Talos visibility into the threat (via AMP) uncovered the MeDoc connection, MeDoc was quick to accept the offer of assistance from Talos and Cisco IR.  This gave defenders a trove of data to work with in understanding what had occurred in the short attack window and gave defenders the initial data to start protecting themselves (“Actionable Intelligence, any one?”). It quickly became clear that this was a cyber weapon had been unleashed on the general population. Yes, cyberweapon. </a:t>
            </a:r>
          </a:p>
          <a:p>
            <a:pPr rtl="0"/>
            <a:endParaRPr lang="en-US" sz="14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Some of the key intelligence taken from the boots on the ground engagement with Cisco IR:</a:t>
            </a:r>
            <a:endParaRPr lang="en-US" sz="14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Supply chain attack that backdoored signed updates for accounting software used exclusively by companies doing business in and with Ukraine and victim to victim pivoting within organizations (the clear intent of the attack was to punish large companies doing business in Ukraine, aiding their economy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Rapid Infection Spread – infection propagated at blazing speed, the damage was done in a three-hour window.</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Destroyed Countless Systems / Networks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Proved definitively that there was no email angle to the exploitation vector, which was the initial rumor spreading widely over Twitter. This rumor caused multiple Fortune 500 businesses to stop sending/receiving email, which cost companies millions of dollars of lost revenue due to the inability to invoice customers. Talos’ disproving this rumor allowed these businesses to rapidly begin recovering their lost revenue.</a:t>
            </a:r>
          </a:p>
          <a:p>
            <a:pPr rtl="0"/>
            <a:r>
              <a:rPr lang="en-US" sz="1400" b="0" i="0" u="none" strike="noStrike" kern="1200" dirty="0">
                <a:solidFill>
                  <a:schemeClr val="tx1"/>
                </a:solidFill>
                <a:effectLst/>
                <a:latin typeface="+mn-lt"/>
                <a:ea typeface="+mn-ea"/>
                <a:cs typeface="+mn-cs"/>
              </a:rPr>
              <a:t/>
            </a:r>
            <a:br>
              <a:rPr lang="en-US" sz="14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may have noticed that “Snort rules” are listed in a couple spots on this slide. Talos writes NGFW coverage to the vulnerability, not the exploit.  This ensures no matter how a vuln is exploited, users are protected. NGFW had protection ahead of the threat for the “Eternal Blue” vulnerability (MS17-010) as weaponized by Nyetya, over 3 months ahead of this threat. This illustrates the cycle e have been talking about in the previous slides. </a:t>
            </a:r>
            <a:endParaRPr lang="en-US" sz="1400" b="0" i="0" u="none" strike="noStrike" kern="1200" dirty="0">
              <a:solidFill>
                <a:schemeClr val="tx1"/>
              </a:solidFill>
              <a:effectLst/>
              <a:latin typeface="+mn-lt"/>
              <a:ea typeface="+mn-ea"/>
              <a:cs typeface="+mn-cs"/>
            </a:endParaRPr>
          </a:p>
          <a:p>
            <a:pPr rtl="0"/>
            <a:r>
              <a:rPr lang="en-US" sz="1400" b="0" i="0" u="none" strike="noStrike" kern="1200" dirty="0">
                <a:solidFill>
                  <a:schemeClr val="tx1"/>
                </a:solidFill>
                <a:effectLst/>
                <a:latin typeface="+mn-lt"/>
                <a:ea typeface="+mn-ea"/>
                <a:cs typeface="+mn-cs"/>
              </a:rPr>
              <a:t/>
            </a:r>
            <a:br>
              <a:rPr lang="en-US" sz="14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Other protections generated as part of our Collective Response included:</a:t>
            </a:r>
          </a:p>
          <a:p>
            <a:pPr rtl="0"/>
            <a:endParaRPr lang="en-US" sz="1200" dirty="0">
              <a:solidFill>
                <a:schemeClr val="tx1"/>
              </a:solidFill>
              <a:latin typeface="Calibri Light" panose="020F0302020204030204" pitchFamily="34" charset="0"/>
              <a:cs typeface="Calibri Light" panose="020F0302020204030204" pitchFamily="34" charset="0"/>
            </a:endParaRPr>
          </a:p>
          <a:p>
            <a:pPr marL="0" indent="0">
              <a:buFont typeface="Arial"/>
              <a:buNone/>
            </a:pPr>
            <a:r>
              <a:rPr lang="en-US" sz="1200" b="1" dirty="0">
                <a:solidFill>
                  <a:schemeClr val="tx1"/>
                </a:solidFill>
                <a:latin typeface="Calibri Light" panose="020F0302020204030204" pitchFamily="34" charset="0"/>
                <a:cs typeface="Calibri Light" panose="020F0302020204030204" pitchFamily="34" charset="0"/>
              </a:rPr>
              <a:t>NGIPS/Snort (detection - 4 rules)</a:t>
            </a:r>
          </a:p>
          <a:p>
            <a:r>
              <a:rPr lang="en-US" sz="1200" b="0" i="0" u="none" strike="noStrike" kern="1200" dirty="0">
                <a:solidFill>
                  <a:schemeClr val="tx1"/>
                </a:solidFill>
                <a:effectLst/>
                <a:latin typeface="+mn-lt"/>
                <a:ea typeface="+mn-ea"/>
                <a:cs typeface="+mn-cs"/>
              </a:rPr>
              <a:t>42944 - OS-WINDOWS Microsoft Windows SMB remote code execution attempt</a:t>
            </a:r>
          </a:p>
          <a:p>
            <a:r>
              <a:rPr lang="en-US" sz="1200" b="0" i="0" u="none" strike="noStrike" kern="1200" dirty="0">
                <a:solidFill>
                  <a:schemeClr val="tx1"/>
                </a:solidFill>
                <a:effectLst/>
                <a:latin typeface="+mn-lt"/>
                <a:ea typeface="+mn-ea"/>
                <a:cs typeface="+mn-cs"/>
              </a:rPr>
              <a:t>42340 - OS-WINDOWS Microsoft Windows SMB anonymous session IPC share access attempt</a:t>
            </a:r>
          </a:p>
          <a:p>
            <a:r>
              <a:rPr lang="en-US" sz="1200" b="0" i="0" u="none" strike="noStrike" kern="1200" dirty="0">
                <a:solidFill>
                  <a:schemeClr val="tx1"/>
                </a:solidFill>
                <a:effectLst/>
                <a:latin typeface="+mn-lt"/>
                <a:ea typeface="+mn-ea"/>
                <a:cs typeface="+mn-cs"/>
              </a:rPr>
              <a:t>41984 - OS-WINDOWS Microsoft Windows SMBv1 identical MID and FID type confusion attempt</a:t>
            </a:r>
          </a:p>
          <a:p>
            <a:r>
              <a:rPr lang="en-US" sz="1200" b="0" i="0" u="none" strike="noStrike" kern="1200" dirty="0">
                <a:solidFill>
                  <a:schemeClr val="tx1"/>
                </a:solidFill>
                <a:effectLst/>
                <a:latin typeface="+mn-lt"/>
                <a:ea typeface="+mn-ea"/>
                <a:cs typeface="+mn-cs"/>
              </a:rPr>
              <a:t>43459 - MALWARE-CNC Win.Trojan.Doublepulsar variant successful ping response</a:t>
            </a:r>
          </a:p>
          <a:p>
            <a:pPr marL="0" indent="0">
              <a:buFont typeface="Arial"/>
              <a:buNone/>
            </a:pPr>
            <a:endParaRPr lang="en-US" sz="1200" b="1" dirty="0">
              <a:solidFill>
                <a:schemeClr val="tx1"/>
              </a:solidFill>
              <a:latin typeface="Calibri Light" panose="020F0302020204030204" pitchFamily="34" charset="0"/>
              <a:cs typeface="Calibri Light" panose="020F0302020204030204" pitchFamily="34" charset="0"/>
            </a:endParaRPr>
          </a:p>
          <a:p>
            <a:pPr marL="0" indent="0">
              <a:buFont typeface="Arial"/>
              <a:buNone/>
            </a:pPr>
            <a:r>
              <a:rPr lang="en-US" sz="1200" b="1" dirty="0">
                <a:solidFill>
                  <a:schemeClr val="tx1"/>
                </a:solidFill>
                <a:latin typeface="Calibri Light" panose="020F0302020204030204" pitchFamily="34" charset="0"/>
                <a:cs typeface="Calibri Light" panose="020F0302020204030204" pitchFamily="34" charset="0"/>
              </a:rPr>
              <a:t>NGIPS/Snort (indicators – 5 rules)</a:t>
            </a:r>
          </a:p>
          <a:p>
            <a:r>
              <a:rPr lang="en-US" sz="1200" b="0" i="0" u="none" strike="noStrike" kern="1200" dirty="0">
                <a:solidFill>
                  <a:schemeClr val="tx1"/>
                </a:solidFill>
                <a:effectLst/>
                <a:latin typeface="+mn-lt"/>
                <a:ea typeface="+mn-ea"/>
                <a:cs typeface="+mn-cs"/>
              </a:rPr>
              <a:t>5718 - OS-WINDOWS Microsoft Windows SMB-DS Trans unicode Max Param/Count OS-WINDOWS attempt</a:t>
            </a:r>
          </a:p>
          <a:p>
            <a:r>
              <a:rPr lang="en-US" sz="1200" b="0" i="0" u="none" strike="noStrike" kern="1200" dirty="0">
                <a:solidFill>
                  <a:schemeClr val="tx1"/>
                </a:solidFill>
                <a:effectLst/>
                <a:latin typeface="+mn-lt"/>
                <a:ea typeface="+mn-ea"/>
                <a:cs typeface="+mn-cs"/>
              </a:rPr>
              <a:t>1917 - INDICATOR-SCAN UPnP service discover attempt</a:t>
            </a:r>
          </a:p>
          <a:p>
            <a:r>
              <a:rPr lang="en-US" sz="1200" b="0" i="0" u="none" strike="noStrike" kern="1200" dirty="0">
                <a:solidFill>
                  <a:schemeClr val="tx1"/>
                </a:solidFill>
                <a:effectLst/>
                <a:latin typeface="+mn-lt"/>
                <a:ea typeface="+mn-ea"/>
                <a:cs typeface="+mn-cs"/>
              </a:rPr>
              <a:t>5730 - OS-WINDOWS Microsoft Windows SMB-DS Trans Max Param OS-WINDOWS attempt</a:t>
            </a:r>
          </a:p>
          <a:p>
            <a:r>
              <a:rPr lang="en-US" sz="1200" b="0" i="0" u="none" strike="noStrike" kern="1200" dirty="0">
                <a:solidFill>
                  <a:schemeClr val="tx1"/>
                </a:solidFill>
                <a:effectLst/>
                <a:latin typeface="+mn-lt"/>
                <a:ea typeface="+mn-ea"/>
                <a:cs typeface="+mn-cs"/>
              </a:rPr>
              <a:t>26385 - FILE-EXECUTABLE Microsoft Windows executable file save onto SMB share attempt</a:t>
            </a:r>
          </a:p>
          <a:p>
            <a:r>
              <a:rPr lang="en-US" sz="1200" b="0" i="0" u="none" strike="noStrike" kern="1200" dirty="0">
                <a:solidFill>
                  <a:schemeClr val="tx1"/>
                </a:solidFill>
                <a:effectLst/>
                <a:latin typeface="+mn-lt"/>
                <a:ea typeface="+mn-ea"/>
                <a:cs typeface="+mn-cs"/>
              </a:rPr>
              <a:t>43370 - NETBIOS DCERPC possible </a:t>
            </a:r>
            <a:r>
              <a:rPr lang="en-US" sz="1200" b="0" i="0" u="none" strike="noStrike" kern="1200" dirty="0" err="1">
                <a:solidFill>
                  <a:schemeClr val="tx1"/>
                </a:solidFill>
                <a:effectLst/>
                <a:latin typeface="+mn-lt"/>
                <a:ea typeface="+mn-ea"/>
                <a:cs typeface="+mn-cs"/>
              </a:rPr>
              <a:t>wmi</a:t>
            </a:r>
            <a:r>
              <a:rPr lang="en-US" sz="1200" b="0" i="0" u="none" strike="noStrike" kern="1200" dirty="0">
                <a:solidFill>
                  <a:schemeClr val="tx1"/>
                </a:solidFill>
                <a:effectLst/>
                <a:latin typeface="+mn-lt"/>
                <a:ea typeface="+mn-ea"/>
                <a:cs typeface="+mn-cs"/>
              </a:rPr>
              <a:t> remote process launch</a:t>
            </a:r>
          </a:p>
          <a:p>
            <a:pPr marL="0" indent="0">
              <a:buFont typeface="Arial"/>
              <a:buNone/>
            </a:pPr>
            <a:endParaRPr lang="en-US" sz="1200" b="1" dirty="0">
              <a:solidFill>
                <a:schemeClr val="tx1"/>
              </a:solidFill>
              <a:latin typeface="Calibri Light" panose="020F0302020204030204" pitchFamily="34" charset="0"/>
              <a:cs typeface="Calibri Light" panose="020F0302020204030204" pitchFamily="34" charset="0"/>
            </a:endParaRPr>
          </a:p>
          <a:p>
            <a:pPr marL="0" indent="0">
              <a:buFont typeface="Arial"/>
              <a:buNone/>
            </a:pPr>
            <a:r>
              <a:rPr lang="en-US" sz="1200" b="1" dirty="0">
                <a:solidFill>
                  <a:schemeClr val="tx1"/>
                </a:solidFill>
                <a:latin typeface="Calibri Light" panose="020F0302020204030204" pitchFamily="34" charset="0"/>
                <a:cs typeface="Calibri Light" panose="020F0302020204030204" pitchFamily="34" charset="0"/>
              </a:rPr>
              <a:t>ClamAV (4 sigs)</a:t>
            </a:r>
          </a:p>
          <a:p>
            <a:pPr marL="0" indent="0">
              <a:buFont typeface="Arial"/>
              <a:buNone/>
            </a:pPr>
            <a:r>
              <a:rPr lang="en-US" sz="1200" b="0" i="0" u="none" strike="noStrike" kern="1200" dirty="0">
                <a:solidFill>
                  <a:schemeClr val="tx1"/>
                </a:solidFill>
                <a:effectLst/>
                <a:latin typeface="+mn-lt"/>
                <a:ea typeface="+mn-ea"/>
                <a:cs typeface="+mn-cs"/>
              </a:rPr>
              <a:t>Win.Ransomware.Nyetya-6331388-0</a:t>
            </a:r>
          </a:p>
          <a:p>
            <a:pPr marL="0" indent="0">
              <a:buFont typeface="Arial"/>
              <a:buNone/>
            </a:pPr>
            <a:r>
              <a:rPr lang="en-US" sz="1200" b="0" i="0" u="none" strike="noStrike" kern="1200" dirty="0">
                <a:solidFill>
                  <a:schemeClr val="tx1"/>
                </a:solidFill>
                <a:effectLst/>
                <a:latin typeface="+mn-lt"/>
                <a:ea typeface="+mn-ea"/>
                <a:cs typeface="+mn-cs"/>
              </a:rPr>
              <a:t>Win.Ransomware.Nyetya-6331306-0</a:t>
            </a:r>
          </a:p>
          <a:p>
            <a:pPr marL="0" indent="0">
              <a:buFont typeface="Arial"/>
              <a:buNone/>
            </a:pPr>
            <a:r>
              <a:rPr lang="en-US" sz="1200" b="0" i="0" u="none" strike="noStrike" kern="1200" dirty="0">
                <a:solidFill>
                  <a:schemeClr val="tx1"/>
                </a:solidFill>
                <a:effectLst/>
                <a:latin typeface="+mn-lt"/>
                <a:ea typeface="+mn-ea"/>
                <a:cs typeface="+mn-cs"/>
              </a:rPr>
              <a:t>Win.Ransomware.Nyetya-6331649-2</a:t>
            </a:r>
          </a:p>
          <a:p>
            <a:pPr marL="0" indent="0">
              <a:buFont typeface="Arial"/>
              <a:buNone/>
            </a:pPr>
            <a:r>
              <a:rPr lang="en-US" sz="1200" b="0" i="0" u="none" strike="noStrike" kern="1200" dirty="0">
                <a:solidFill>
                  <a:schemeClr val="tx1"/>
                </a:solidFill>
                <a:effectLst/>
                <a:latin typeface="+mn-lt"/>
                <a:ea typeface="+mn-ea"/>
                <a:cs typeface="+mn-cs"/>
              </a:rPr>
              <a:t>Win.Ransomware.Nyetya-6331387-0</a:t>
            </a:r>
          </a:p>
          <a:p>
            <a:pPr marL="0" indent="0">
              <a:buFont typeface="Arial"/>
              <a:buNone/>
            </a:pPr>
            <a:endParaRPr lang="en-US" sz="1200" b="0" i="0" u="none" strike="noStrike" kern="1200" dirty="0">
              <a:solidFill>
                <a:schemeClr val="tx1"/>
              </a:solidFill>
              <a:effectLst/>
              <a:latin typeface="+mn-lt"/>
              <a:ea typeface="+mn-ea"/>
              <a:cs typeface="+mn-cs"/>
            </a:endParaRPr>
          </a:p>
          <a:p>
            <a:pPr marL="0" indent="0">
              <a:buFont typeface="Arial"/>
              <a:buNone/>
            </a:pPr>
            <a:r>
              <a:rPr lang="en-US" sz="1200" b="1" i="0" u="none" strike="noStrike" kern="1200" dirty="0">
                <a:solidFill>
                  <a:schemeClr val="tx1"/>
                </a:solidFill>
                <a:effectLst/>
                <a:latin typeface="+mn-lt"/>
                <a:ea typeface="+mn-ea"/>
                <a:cs typeface="+mn-cs"/>
              </a:rPr>
              <a:t>AMP Coverage</a:t>
            </a:r>
          </a:p>
          <a:p>
            <a:r>
              <a:rPr lang="en-US" sz="1200" b="0" i="0" u="none" strike="noStrike" kern="1200" dirty="0">
                <a:solidFill>
                  <a:schemeClr val="tx1"/>
                </a:solidFill>
                <a:effectLst/>
                <a:latin typeface="+mn-lt"/>
                <a:ea typeface="+mn-ea"/>
                <a:cs typeface="+mn-cs"/>
              </a:rPr>
              <a:t>W32.Ransomware.Nyetya.Talos</a:t>
            </a:r>
          </a:p>
          <a:p>
            <a:r>
              <a:rPr lang="en-US" sz="1200" b="0" i="0" u="none" strike="noStrike" kern="1200" dirty="0">
                <a:solidFill>
                  <a:schemeClr val="tx1"/>
                </a:solidFill>
                <a:effectLst/>
                <a:latin typeface="+mn-lt"/>
                <a:ea typeface="+mn-ea"/>
                <a:cs typeface="+mn-cs"/>
              </a:rPr>
              <a:t>W32.F9D6FE8BD8.Backdoor.Ransomware.Nyetya.Talos</a:t>
            </a:r>
          </a:p>
          <a:p>
            <a:r>
              <a:rPr lang="en-US" sz="1200" b="0" i="0" u="none" strike="noStrike" kern="1200" dirty="0">
                <a:solidFill>
                  <a:schemeClr val="tx1"/>
                </a:solidFill>
                <a:effectLst/>
                <a:latin typeface="+mn-lt"/>
                <a:ea typeface="+mn-ea"/>
                <a:cs typeface="+mn-cs"/>
              </a:rPr>
              <a:t>W32.D462966166.Backdoor.Ransomware.Nyetya.Talos</a:t>
            </a:r>
          </a:p>
          <a:p>
            <a:r>
              <a:rPr lang="en-US" sz="1200" b="0" i="0" u="none" strike="noStrike" kern="1200" dirty="0">
                <a:solidFill>
                  <a:schemeClr val="tx1"/>
                </a:solidFill>
                <a:effectLst/>
                <a:latin typeface="+mn-lt"/>
                <a:ea typeface="+mn-ea"/>
                <a:cs typeface="+mn-cs"/>
              </a:rPr>
              <a:t>W32.2FD2863D71.Backdoor.Ransomware.Nyetya.Talos</a:t>
            </a:r>
          </a:p>
          <a:p>
            <a:r>
              <a:rPr lang="en-US" sz="1200" b="0" i="0" u="none" strike="noStrike" kern="1200" dirty="0">
                <a:solidFill>
                  <a:schemeClr val="tx1"/>
                </a:solidFill>
                <a:effectLst/>
                <a:latin typeface="+mn-lt"/>
                <a:ea typeface="+mn-ea"/>
                <a:cs typeface="+mn-cs"/>
              </a:rPr>
              <a:t>W32.02EF73BD24-95.SBX.TG</a:t>
            </a:r>
          </a:p>
          <a:p>
            <a:r>
              <a:rPr lang="en-US" sz="1200" b="0" i="0" u="none" strike="noStrike" kern="1200" dirty="0">
                <a:solidFill>
                  <a:schemeClr val="tx1"/>
                </a:solidFill>
                <a:effectLst/>
                <a:latin typeface="+mn-lt"/>
                <a:ea typeface="+mn-ea"/>
                <a:cs typeface="+mn-cs"/>
              </a:rPr>
              <a:t>W32.GenericKD:Petya.20h1.1201</a:t>
            </a:r>
          </a:p>
          <a:p>
            <a:pPr marL="0" indent="0">
              <a:buFont typeface="Arial"/>
              <a:buNone/>
            </a:pPr>
            <a:endParaRPr lang="en-US" sz="1200" b="1" i="0" u="none" strike="noStrike" kern="1200" dirty="0">
              <a:solidFill>
                <a:schemeClr val="tx1"/>
              </a:solidFill>
              <a:effectLst/>
              <a:latin typeface="+mn-lt"/>
              <a:ea typeface="+mn-ea"/>
              <a:cs typeface="+mn-cs"/>
            </a:endParaRPr>
          </a:p>
          <a:p>
            <a:pPr marL="0" indent="0">
              <a:buFont typeface="Arial"/>
              <a:buNone/>
            </a:pPr>
            <a:r>
              <a:rPr lang="en-US" sz="1200" b="1" i="0" u="none" strike="noStrike" kern="1200" dirty="0">
                <a:solidFill>
                  <a:schemeClr val="tx1"/>
                </a:solidFill>
                <a:effectLst/>
                <a:latin typeface="+mn-lt"/>
                <a:ea typeface="+mn-ea"/>
                <a:cs typeface="+mn-cs"/>
              </a:rPr>
              <a:t>Nyetya SHAs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027cc450ef5f8c5f653329641ec1fed91f694e0d229928963b30f6b0d7d3a745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02ef73bd2458627ed7b397ec26ee2de2e92c71a0e7588f78734761d8edbdcd9f</a:t>
            </a:r>
          </a:p>
          <a:p>
            <a:r>
              <a:rPr lang="en-US" sz="1200" b="0" i="0" u="none" strike="noStrike" kern="1200" dirty="0">
                <a:solidFill>
                  <a:schemeClr val="tx1"/>
                </a:solidFill>
                <a:effectLst/>
                <a:latin typeface="+mn-lt"/>
                <a:ea typeface="+mn-ea"/>
                <a:cs typeface="+mn-cs"/>
              </a:rPr>
              <a:t>eae9771e2eeb7ea3c6059485da39e77b8c0c369232f01334954fbac1c186c998 (password stealer)</a:t>
            </a:r>
          </a:p>
          <a:p>
            <a:endParaRPr lang="en-US" sz="1200" b="0" i="0" u="none" strike="noStrike" kern="1200" cap="none" dirty="0">
              <a:solidFill>
                <a:schemeClr val="tx1"/>
              </a:solidFill>
              <a:effectLst/>
              <a:latin typeface="+mn-lt"/>
              <a:ea typeface="+mn-ea"/>
              <a:cs typeface="+mn-cs"/>
            </a:endParaRPr>
          </a:p>
          <a:p>
            <a:r>
              <a:rPr lang="en-US" sz="1200" b="1" i="0" u="none" strike="noStrike" kern="1200" cap="none" dirty="0">
                <a:solidFill>
                  <a:schemeClr val="tx1"/>
                </a:solidFill>
                <a:effectLst/>
                <a:latin typeface="+mn-lt"/>
                <a:ea typeface="+mn-ea"/>
                <a:cs typeface="+mn-cs"/>
              </a:rPr>
              <a:t>M.E. Docs files with Backdoor SHAs</a:t>
            </a:r>
            <a:endParaRPr lang="en-US" sz="1200" b="1" i="0" u="none" strike="noStrike" kern="1200" cap="all"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f9d6fe8bd8aca6528dec7eaa9f1aafbecde15fd61668182f2ba8a7fc2b9a6740</a:t>
            </a:r>
          </a:p>
          <a:p>
            <a:r>
              <a:rPr lang="en-US" sz="1200" b="0" i="0" u="none" strike="noStrike" kern="1200" dirty="0">
                <a:solidFill>
                  <a:schemeClr val="tx1"/>
                </a:solidFill>
                <a:effectLst/>
                <a:latin typeface="+mn-lt"/>
                <a:ea typeface="+mn-ea"/>
                <a:cs typeface="+mn-cs"/>
              </a:rPr>
              <a:t>d462966166450416d6addd3bfdf48590f8440dd80fc571a389023b7c860ca3ac</a:t>
            </a:r>
          </a:p>
          <a:p>
            <a:r>
              <a:rPr lang="en-US" sz="1200" b="0" i="0" u="none" strike="noStrike" kern="1200" dirty="0">
                <a:solidFill>
                  <a:schemeClr val="tx1"/>
                </a:solidFill>
                <a:effectLst/>
                <a:latin typeface="+mn-lt"/>
                <a:ea typeface="+mn-ea"/>
                <a:cs typeface="+mn-cs"/>
              </a:rPr>
              <a:t>2fd2863d711a1f18eeee5c7c82f2349c5d4e00465de9789da837fcdca4d00277</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1FB6BC-FC15-B049-B0C7-E18A9474B942}" type="slidenum">
              <a:rPr lang="en-US" smtClean="0"/>
              <a:t>10</a:t>
            </a:fld>
            <a:endParaRPr lang="en-US"/>
          </a:p>
        </p:txBody>
      </p:sp>
    </p:spTree>
    <p:extLst>
      <p:ext uri="{BB962C8B-B14F-4D97-AF65-F5344CB8AC3E}">
        <p14:creationId xmlns:p14="http://schemas.microsoft.com/office/powerpoint/2010/main" val="397628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887ED9-97DD-7C43-B487-48D7E9B07068}" type="slidenum">
              <a:rPr lang="en-US" smtClean="0"/>
              <a:pPr>
                <a:defRPr/>
              </a:pPr>
              <a:t>12</a:t>
            </a:fld>
            <a:endParaRPr lang="en-US"/>
          </a:p>
        </p:txBody>
      </p:sp>
    </p:spTree>
    <p:extLst>
      <p:ext uri="{BB962C8B-B14F-4D97-AF65-F5344CB8AC3E}">
        <p14:creationId xmlns:p14="http://schemas.microsoft.com/office/powerpoint/2010/main" val="298064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89698" y="5475759"/>
            <a:ext cx="11615086" cy="958693"/>
          </a:xfrm>
        </p:spPr>
        <p:txBody>
          <a:bodyPr anchor="t">
            <a:noAutofit/>
          </a:bodyPr>
          <a:lstStyle>
            <a:lvl1pPr marL="0" marR="0" indent="0" algn="ctr" defTabSz="609493" rtl="0" eaLnBrk="1" fontAlgn="auto" latinLnBrk="0" hangingPunct="1">
              <a:lnSpc>
                <a:spcPct val="100000"/>
              </a:lnSpc>
              <a:spcBef>
                <a:spcPts val="0"/>
              </a:spcBef>
              <a:spcAft>
                <a:spcPts val="0"/>
              </a:spcAft>
              <a:buClrTx/>
              <a:buSzTx/>
              <a:buFontTx/>
              <a:buNone/>
              <a:tabLst/>
              <a:defRPr sz="5900"/>
            </a:lvl1pPr>
          </a:lstStyle>
          <a:p>
            <a:r>
              <a:rPr lang="en-US"/>
              <a:t>Click to edit Master title style</a:t>
            </a:r>
            <a:endParaRPr lang="en-US" dirty="0"/>
          </a:p>
        </p:txBody>
      </p:sp>
      <p:pic>
        <p:nvPicPr>
          <p:cNvPr id="6" name="Picture 5" descr="slide1_protect_network.eps">
            <a:extLst>
              <a:ext uri="{FF2B5EF4-FFF2-40B4-BE49-F238E27FC236}">
                <a16:creationId xmlns:a16="http://schemas.microsoft.com/office/drawing/2014/main" id="{5ACDFD8F-0695-0B44-9122-320A8BEF01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0492" y="1360234"/>
            <a:ext cx="8156575"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59291C-18F1-2847-9F13-D426544BB508}"/>
              </a:ext>
            </a:extLst>
          </p:cNvPr>
          <p:cNvPicPr>
            <a:picLocks noChangeAspect="1"/>
          </p:cNvPicPr>
          <p:nvPr userDrawn="1"/>
        </p:nvPicPr>
        <p:blipFill>
          <a:blip r:embed="rId3"/>
          <a:stretch>
            <a:fillRect/>
          </a:stretch>
        </p:blipFill>
        <p:spPr bwMode="auto">
          <a:xfrm>
            <a:off x="4857647" y="483138"/>
            <a:ext cx="2022267" cy="67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25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slide1_protect_network.eps">
            <a:extLst>
              <a:ext uri="{FF2B5EF4-FFF2-40B4-BE49-F238E27FC236}">
                <a16:creationId xmlns:a16="http://schemas.microsoft.com/office/drawing/2014/main" id="{FF07139C-CFAC-2B44-955D-A1A1B48ABE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0492" y="1277938"/>
            <a:ext cx="8156575"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9698" y="5455921"/>
            <a:ext cx="11615086" cy="958693"/>
          </a:xfrm>
        </p:spPr>
        <p:txBody>
          <a:bodyPr anchor="t">
            <a:noAutofit/>
          </a:bodyPr>
          <a:lstStyle>
            <a:lvl1pPr marL="0" marR="0" indent="0" algn="ctr" defTabSz="609493" rtl="0" eaLnBrk="1" fontAlgn="auto" latinLnBrk="0" hangingPunct="1">
              <a:lnSpc>
                <a:spcPct val="100000"/>
              </a:lnSpc>
              <a:spcBef>
                <a:spcPts val="0"/>
              </a:spcBef>
              <a:spcAft>
                <a:spcPts val="0"/>
              </a:spcAft>
              <a:buClrTx/>
              <a:buSzTx/>
              <a:buFontTx/>
              <a:buNone/>
              <a:tabLst/>
              <a:defRPr sz="590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55C3EF7E-2F64-D944-82A1-714A67E9D14A}"/>
              </a:ext>
            </a:extLst>
          </p:cNvPr>
          <p:cNvPicPr>
            <a:picLocks noChangeAspect="1"/>
          </p:cNvPicPr>
          <p:nvPr userDrawn="1"/>
        </p:nvPicPr>
        <p:blipFill>
          <a:blip r:embed="rId4"/>
          <a:stretch>
            <a:fillRect/>
          </a:stretch>
        </p:blipFill>
        <p:spPr bwMode="auto">
          <a:xfrm>
            <a:off x="4857647" y="400842"/>
            <a:ext cx="2022267" cy="67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31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4B19BB-2AF9-7A40-8D05-D9590A589C6F}"/>
              </a:ext>
            </a:extLst>
          </p:cNvPr>
          <p:cNvSpPr/>
          <p:nvPr/>
        </p:nvSpPr>
        <p:spPr>
          <a:xfrm flipV="1">
            <a:off x="0" y="0"/>
            <a:ext cx="12188825" cy="803275"/>
          </a:xfrm>
          <a:prstGeom prst="rect">
            <a:avLst/>
          </a:prstGeom>
          <a:solidFill>
            <a:srgbClr val="171818"/>
          </a:solidFill>
          <a:ln>
            <a:noFill/>
          </a:ln>
        </p:spPr>
        <p:style>
          <a:lnRef idx="2">
            <a:schemeClr val="accent1"/>
          </a:lnRef>
          <a:fillRef idx="1">
            <a:schemeClr val="lt1"/>
          </a:fillRef>
          <a:effectRef idx="0">
            <a:schemeClr val="accent1"/>
          </a:effectRef>
          <a:fontRef idx="minor">
            <a:schemeClr val="dk1"/>
          </a:fontRef>
        </p:style>
        <p:txBody>
          <a:bodyPr lIns="121899" tIns="60949" rIns="121899" bIns="60949" anchor="ctr"/>
          <a:lstStyle/>
          <a:p>
            <a:pPr algn="ctr" defTabSz="609493" fontAlgn="auto">
              <a:spcBef>
                <a:spcPts val="0"/>
              </a:spcBef>
              <a:spcAft>
                <a:spcPts val="0"/>
              </a:spcAft>
              <a:defRPr/>
            </a:pPr>
            <a:endParaRPr lang="en-US">
              <a:solidFill>
                <a:srgbClr val="171818"/>
              </a:solidFill>
            </a:endParaRPr>
          </a:p>
        </p:txBody>
      </p:sp>
      <p:pic>
        <p:nvPicPr>
          <p:cNvPr id="6" name="Picture 4" descr="talos-title-logo.eps">
            <a:extLst>
              <a:ext uri="{FF2B5EF4-FFF2-40B4-BE49-F238E27FC236}">
                <a16:creationId xmlns:a16="http://schemas.microsoft.com/office/drawing/2014/main" id="{71E015DA-4F87-2649-A7C3-A894FF96FE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7525" y="6399213"/>
            <a:ext cx="1322388"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43700"/>
            <a:ext cx="12188824" cy="837515"/>
          </a:xfrm>
        </p:spPr>
        <p:txBody>
          <a:bodyPr/>
          <a:lstStyle/>
          <a:p>
            <a:r>
              <a:rPr lang="en-US"/>
              <a:t>Click to edit Master title style</a:t>
            </a:r>
            <a:endParaRPr lang="en-US" dirty="0"/>
          </a:p>
        </p:txBody>
      </p:sp>
      <p:sp>
        <p:nvSpPr>
          <p:cNvPr id="10" name="Subtitle 2"/>
          <p:cNvSpPr>
            <a:spLocks noGrp="1"/>
          </p:cNvSpPr>
          <p:nvPr>
            <p:ph type="subTitle" idx="1"/>
          </p:nvPr>
        </p:nvSpPr>
        <p:spPr>
          <a:xfrm>
            <a:off x="1" y="805964"/>
            <a:ext cx="12188824" cy="735225"/>
          </a:xfrm>
        </p:spPr>
        <p:txBody>
          <a:bodyPr>
            <a:normAutofit/>
          </a:bodyPr>
          <a:lstStyle>
            <a:lvl1pPr marL="0" indent="0" algn="ctr">
              <a:buNone/>
              <a:defRPr sz="2100">
                <a:solidFill>
                  <a:schemeClr val="tx1"/>
                </a:solidFill>
                <a:latin typeface="Calibri Light"/>
                <a:cs typeface="Calibri Ligh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1"/>
          </p:nvPr>
        </p:nvSpPr>
        <p:spPr>
          <a:xfrm>
            <a:off x="214113" y="4719365"/>
            <a:ext cx="4598318" cy="1967659"/>
          </a:xfrm>
        </p:spPr>
        <p:txBody>
          <a:bodyPr anchor="b"/>
          <a:lstStyle>
            <a:lvl1pPr marL="0" indent="0">
              <a:buNone/>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87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43700"/>
            <a:ext cx="12188824" cy="837515"/>
          </a:xfrm>
        </p:spPr>
        <p:txBody>
          <a:bodyPr/>
          <a:lstStyle/>
          <a:p>
            <a:r>
              <a:rPr lang="en-US"/>
              <a:t>Click to edit Master title style</a:t>
            </a:r>
            <a:endParaRPr lang="en-US" dirty="0"/>
          </a:p>
        </p:txBody>
      </p:sp>
      <p:sp>
        <p:nvSpPr>
          <p:cNvPr id="10" name="Subtitle 2"/>
          <p:cNvSpPr>
            <a:spLocks noGrp="1"/>
          </p:cNvSpPr>
          <p:nvPr>
            <p:ph type="subTitle" idx="1"/>
          </p:nvPr>
        </p:nvSpPr>
        <p:spPr>
          <a:xfrm>
            <a:off x="1" y="793815"/>
            <a:ext cx="12188824" cy="735225"/>
          </a:xfrm>
        </p:spPr>
        <p:txBody>
          <a:bodyPr>
            <a:normAutofit/>
          </a:bodyPr>
          <a:lstStyle>
            <a:lvl1pPr marL="0" indent="0" algn="ctr">
              <a:buNone/>
              <a:defRPr sz="2100">
                <a:solidFill>
                  <a:srgbClr val="FFFFFF"/>
                </a:solidFill>
                <a:latin typeface="Calibri Light"/>
                <a:cs typeface="Calibri Ligh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1"/>
          </p:nvPr>
        </p:nvSpPr>
        <p:spPr>
          <a:xfrm>
            <a:off x="214113" y="1914511"/>
            <a:ext cx="4598318" cy="1967659"/>
          </a:xfrm>
        </p:spPr>
        <p:txBody>
          <a:bodyPr anchor="b"/>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576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010" y="2847683"/>
            <a:ext cx="11240805" cy="837515"/>
          </a:xfrm>
        </p:spPr>
        <p:txBody>
          <a:bodyPr>
            <a:noAutofit/>
          </a:bodyPr>
          <a:lstStyle>
            <a:lvl1pPr algn="ctr">
              <a:defRPr sz="6400"/>
            </a:lvl1pPr>
          </a:lstStyle>
          <a:p>
            <a:r>
              <a:rPr lang="en-US"/>
              <a:t>Click to edit Master title style</a:t>
            </a:r>
            <a:endParaRPr lang="en-US" dirty="0"/>
          </a:p>
        </p:txBody>
      </p:sp>
      <p:sp>
        <p:nvSpPr>
          <p:cNvPr id="4" name="Subtitle 2"/>
          <p:cNvSpPr>
            <a:spLocks noGrp="1"/>
          </p:cNvSpPr>
          <p:nvPr>
            <p:ph type="subTitle" idx="1"/>
          </p:nvPr>
        </p:nvSpPr>
        <p:spPr>
          <a:xfrm>
            <a:off x="474010" y="4094653"/>
            <a:ext cx="11240805" cy="735225"/>
          </a:xfrm>
        </p:spPr>
        <p:txBody>
          <a:bodyPr>
            <a:normAutofit/>
          </a:bodyPr>
          <a:lstStyle>
            <a:lvl1pPr marL="0" indent="0" algn="ctr">
              <a:buNone/>
              <a:defRPr sz="2100" b="0" baseline="0">
                <a:solidFill>
                  <a:srgbClr val="FFFFFF"/>
                </a:solidFill>
                <a:latin typeface="Calibri Light"/>
                <a:cs typeface="Calibri Ligh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0990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474010" y="2847683"/>
            <a:ext cx="11240805" cy="837515"/>
          </a:xfrm>
        </p:spPr>
        <p:txBody>
          <a:bodyPr>
            <a:noAutofit/>
          </a:bodyPr>
          <a:lstStyle>
            <a:lvl1pPr algn="ctr">
              <a:defRPr sz="6400"/>
            </a:lvl1pPr>
          </a:lstStyle>
          <a:p>
            <a:r>
              <a:rPr lang="en-US"/>
              <a:t>Click to edit Master title style</a:t>
            </a:r>
            <a:endParaRPr lang="en-US" dirty="0"/>
          </a:p>
        </p:txBody>
      </p:sp>
      <p:sp>
        <p:nvSpPr>
          <p:cNvPr id="4" name="Subtitle 2"/>
          <p:cNvSpPr>
            <a:spLocks noGrp="1"/>
          </p:cNvSpPr>
          <p:nvPr>
            <p:ph type="subTitle" idx="1"/>
          </p:nvPr>
        </p:nvSpPr>
        <p:spPr>
          <a:xfrm>
            <a:off x="474010" y="4094653"/>
            <a:ext cx="11240805" cy="735225"/>
          </a:xfrm>
        </p:spPr>
        <p:txBody>
          <a:bodyPr>
            <a:normAutofit/>
          </a:bodyPr>
          <a:lstStyle>
            <a:lvl1pPr marL="0" indent="0" algn="ctr">
              <a:buNone/>
              <a:defRPr sz="2100" b="0" baseline="0">
                <a:solidFill>
                  <a:srgbClr val="FFFFFF"/>
                </a:solidFill>
                <a:latin typeface="Calibri Light"/>
                <a:cs typeface="Calibri Ligh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049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3" descr="q-a-textbox.eps">
            <a:extLst>
              <a:ext uri="{FF2B5EF4-FFF2-40B4-BE49-F238E27FC236}">
                <a16:creationId xmlns:a16="http://schemas.microsoft.com/office/drawing/2014/main" id="{2112A0BD-5D8D-6046-B1E2-97E3728B4E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25" y="1130300"/>
            <a:ext cx="4346575" cy="320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descr="talos-url.eps">
            <a:extLst>
              <a:ext uri="{FF2B5EF4-FFF2-40B4-BE49-F238E27FC236}">
                <a16:creationId xmlns:a16="http://schemas.microsoft.com/office/drawing/2014/main" id="{30EAF684-9A21-FA4A-9151-D733CE22B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5421313"/>
            <a:ext cx="5311775"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1EE35126-09D9-CA4C-AE45-4EEDC68416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6108700"/>
            <a:ext cx="46355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icon-tw.eps">
            <a:extLst>
              <a:ext uri="{FF2B5EF4-FFF2-40B4-BE49-F238E27FC236}">
                <a16:creationId xmlns:a16="http://schemas.microsoft.com/office/drawing/2014/main" id="{D144081F-F4AB-B44A-AEC4-071A47F53C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6108700"/>
            <a:ext cx="46355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51440935-AB89-7143-9EB4-6B828DB6D851}"/>
              </a:ext>
            </a:extLst>
          </p:cNvPr>
          <p:cNvSpPr txBox="1">
            <a:spLocks/>
          </p:cNvSpPr>
          <p:nvPr/>
        </p:nvSpPr>
        <p:spPr>
          <a:xfrm>
            <a:off x="7407275" y="6142038"/>
            <a:ext cx="1720850" cy="573087"/>
          </a:xfrm>
          <a:prstGeom prst="rect">
            <a:avLst/>
          </a:prstGeom>
        </p:spPr>
        <p:txBody>
          <a:bodyPr lIns="121899" tIns="60949" rIns="121899" bIns="60949">
            <a:normAutofit/>
          </a:bodyPr>
          <a:lstStyle>
            <a:lvl1pPr marL="0" indent="0" algn="l" defTabSz="457200" rtl="0" eaLnBrk="1" latinLnBrk="0" hangingPunct="1">
              <a:spcBef>
                <a:spcPct val="20000"/>
              </a:spcBef>
              <a:buFont typeface="Arial"/>
              <a:buNone/>
              <a:defRPr sz="1600" kern="1200">
                <a:solidFill>
                  <a:srgbClr val="383838"/>
                </a:solidFill>
                <a:latin typeface="Calibri"/>
                <a:ea typeface="+mn-ea"/>
                <a:cs typeface="Calibri"/>
              </a:defRPr>
            </a:lvl1pPr>
            <a:lvl2pPr marL="4572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b="1" dirty="0">
                <a:solidFill>
                  <a:srgbClr val="FFFFFF"/>
                </a:solidFill>
              </a:rPr>
              <a:t>@talossecurity</a:t>
            </a:r>
          </a:p>
        </p:txBody>
      </p:sp>
      <p:sp>
        <p:nvSpPr>
          <p:cNvPr id="7" name="Subtitle 2">
            <a:extLst>
              <a:ext uri="{FF2B5EF4-FFF2-40B4-BE49-F238E27FC236}">
                <a16:creationId xmlns:a16="http://schemas.microsoft.com/office/drawing/2014/main" id="{AD8CF904-3775-564F-B915-95911B57796F}"/>
              </a:ext>
            </a:extLst>
          </p:cNvPr>
          <p:cNvSpPr txBox="1">
            <a:spLocks/>
          </p:cNvSpPr>
          <p:nvPr/>
        </p:nvSpPr>
        <p:spPr>
          <a:xfrm>
            <a:off x="3940175" y="6142038"/>
            <a:ext cx="2495550" cy="573087"/>
          </a:xfrm>
          <a:prstGeom prst="rect">
            <a:avLst/>
          </a:prstGeom>
        </p:spPr>
        <p:txBody>
          <a:bodyPr lIns="121899" tIns="60949" rIns="121899" bIns="60949">
            <a:normAutofit/>
          </a:bodyPr>
          <a:lstStyle>
            <a:lvl1pPr marL="0" indent="0" algn="l" defTabSz="457200" rtl="0" eaLnBrk="1" latinLnBrk="0" hangingPunct="1">
              <a:spcBef>
                <a:spcPct val="20000"/>
              </a:spcBef>
              <a:buFont typeface="Arial"/>
              <a:buNone/>
              <a:defRPr sz="1600" kern="1200">
                <a:solidFill>
                  <a:srgbClr val="383838"/>
                </a:solidFill>
                <a:latin typeface="Calibri"/>
                <a:ea typeface="+mn-ea"/>
                <a:cs typeface="Calibri"/>
              </a:defRPr>
            </a:lvl1pPr>
            <a:lvl2pPr marL="4572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b="1" dirty="0">
                <a:solidFill>
                  <a:schemeClr val="tx1"/>
                </a:solidFill>
              </a:rPr>
              <a:t>blog.talosintelligence.com</a:t>
            </a:r>
          </a:p>
        </p:txBody>
      </p:sp>
    </p:spTree>
    <p:extLst>
      <p:ext uri="{BB962C8B-B14F-4D97-AF65-F5344CB8AC3E}">
        <p14:creationId xmlns:p14="http://schemas.microsoft.com/office/powerpoint/2010/main" val="37734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C9F2E7-B1DB-5945-9877-4BC570B9AB1C}"/>
              </a:ext>
            </a:extLst>
          </p:cNvPr>
          <p:cNvSpPr/>
          <p:nvPr userDrawn="1"/>
        </p:nvSpPr>
        <p:spPr>
          <a:xfrm>
            <a:off x="0" y="0"/>
            <a:ext cx="5572125" cy="685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4D9E11D-B6F5-4C41-A1D4-3B4844AF76BE}"/>
              </a:ext>
            </a:extLst>
          </p:cNvPr>
          <p:cNvSpPr>
            <a:spLocks noGrp="1"/>
          </p:cNvSpPr>
          <p:nvPr>
            <p:ph type="title"/>
          </p:nvPr>
        </p:nvSpPr>
        <p:spPr>
          <a:xfrm>
            <a:off x="782727" y="995984"/>
            <a:ext cx="4227424" cy="1461412"/>
          </a:xfrm>
        </p:spPr>
        <p:txBody>
          <a:bodyPr anchor="b" anchorCtr="0"/>
          <a:lstStyle/>
          <a:p>
            <a:pPr algn="l">
              <a:lnSpc>
                <a:spcPts val="4500"/>
              </a:lnSpc>
            </a:pPr>
            <a:endParaRPr lang="en-US" altLang="en-US" dirty="0">
              <a:solidFill>
                <a:schemeClr val="bg2"/>
              </a:solidFill>
              <a:latin typeface="Calibri Light" panose="020F0302020204030204" pitchFamily="34" charset="0"/>
            </a:endParaRPr>
          </a:p>
        </p:txBody>
      </p:sp>
      <p:sp>
        <p:nvSpPr>
          <p:cNvPr id="9" name="Text Placeholder 3">
            <a:extLst>
              <a:ext uri="{FF2B5EF4-FFF2-40B4-BE49-F238E27FC236}">
                <a16:creationId xmlns:a16="http://schemas.microsoft.com/office/drawing/2014/main" id="{A9695B56-3DA9-8440-85D6-CACC2D9EA3A6}"/>
              </a:ext>
            </a:extLst>
          </p:cNvPr>
          <p:cNvSpPr txBox="1">
            <a:spLocks/>
          </p:cNvSpPr>
          <p:nvPr userDrawn="1"/>
        </p:nvSpPr>
        <p:spPr bwMode="auto">
          <a:xfrm>
            <a:off x="666293" y="2608216"/>
            <a:ext cx="4553407" cy="32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t" anchorCtr="0"/>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500"/>
              </a:spcBef>
            </a:pPr>
            <a:endParaRPr lang="en-US" sz="2000" dirty="0"/>
          </a:p>
        </p:txBody>
      </p:sp>
      <p:sp>
        <p:nvSpPr>
          <p:cNvPr id="12" name="Text Placeholder 11">
            <a:extLst>
              <a:ext uri="{FF2B5EF4-FFF2-40B4-BE49-F238E27FC236}">
                <a16:creationId xmlns:a16="http://schemas.microsoft.com/office/drawing/2014/main" id="{33D53462-CC46-6E4D-96D4-0A77659328F5}"/>
              </a:ext>
            </a:extLst>
          </p:cNvPr>
          <p:cNvSpPr>
            <a:spLocks noGrp="1"/>
          </p:cNvSpPr>
          <p:nvPr>
            <p:ph type="body" sz="quarter" idx="10"/>
          </p:nvPr>
        </p:nvSpPr>
        <p:spPr>
          <a:xfrm>
            <a:off x="782637" y="2857500"/>
            <a:ext cx="4227513" cy="3376246"/>
          </a:xfrm>
        </p:spPr>
        <p:txBody>
          <a:bodyPr/>
          <a:lstStyle>
            <a:lvl1pPr marL="0" indent="0">
              <a:buFont typeface="Arial" panose="020B0604020202020204" pitchFamily="34" charset="0"/>
              <a:buNone/>
              <a:defRPr/>
            </a:lvl1pPr>
            <a:lvl2pPr marL="952500" indent="-342900">
              <a:buFont typeface="Arial" panose="020B0604020202020204" pitchFamily="34" charset="0"/>
              <a:buChar char="•"/>
              <a:defRPr/>
            </a:lvl2pPr>
            <a:lvl3pPr marL="1562100" indent="-342900">
              <a:buFont typeface="Arial" panose="020B0604020202020204" pitchFamily="34" charset="0"/>
              <a:buChar char="•"/>
              <a:defRPr/>
            </a:lvl3pPr>
            <a:lvl4pPr marL="2171700" indent="-342900">
              <a:buFont typeface="Arial" panose="020B0604020202020204" pitchFamily="34" charset="0"/>
              <a:buChar char="•"/>
              <a:defRPr/>
            </a:lvl4pPr>
            <a:lvl5pPr marL="2781300" indent="-342900">
              <a:buFont typeface="Arial" panose="020B0604020202020204" pitchFamily="34" charset="0"/>
              <a:buChar char="•"/>
              <a:defRPr/>
            </a:lvl5pPr>
          </a:lstStyle>
          <a:p>
            <a:pPr lvl="0"/>
            <a:r>
              <a:rPr lang="en-US" dirty="0"/>
              <a:t>Edit Master text styles</a:t>
            </a:r>
          </a:p>
          <a:p>
            <a:pPr lvl="1"/>
            <a:r>
              <a:rPr lang="en-US"/>
              <a:t>Second leve</a:t>
            </a:r>
            <a:endParaRPr lang="en-US" dirty="0"/>
          </a:p>
        </p:txBody>
      </p:sp>
      <p:pic>
        <p:nvPicPr>
          <p:cNvPr id="10" name="Picture 9">
            <a:extLst>
              <a:ext uri="{FF2B5EF4-FFF2-40B4-BE49-F238E27FC236}">
                <a16:creationId xmlns:a16="http://schemas.microsoft.com/office/drawing/2014/main" id="{2A15D7D8-06C0-6C4C-888A-F7AF430A0EFE}"/>
              </a:ext>
            </a:extLst>
          </p:cNvPr>
          <p:cNvPicPr>
            <a:picLocks noChangeAspect="1"/>
          </p:cNvPicPr>
          <p:nvPr userDrawn="1"/>
        </p:nvPicPr>
        <p:blipFill>
          <a:blip r:embed="rId2"/>
          <a:stretch>
            <a:fillRect/>
          </a:stretch>
        </p:blipFill>
        <p:spPr bwMode="auto">
          <a:xfrm>
            <a:off x="10656593" y="6273044"/>
            <a:ext cx="1367239" cy="45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6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A1E0B5-C745-924E-AD35-A78FE9BDB79C}"/>
              </a:ext>
            </a:extLst>
          </p:cNvPr>
          <p:cNvSpPr>
            <a:spLocks noGrp="1"/>
          </p:cNvSpPr>
          <p:nvPr>
            <p:ph type="title"/>
          </p:nvPr>
        </p:nvSpPr>
        <p:spPr bwMode="auto">
          <a:xfrm>
            <a:off x="0" y="0"/>
            <a:ext cx="1218882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8464D6-3C64-C241-82D8-964CE39D1F7A}"/>
              </a:ext>
            </a:extLst>
          </p:cNvPr>
          <p:cNvSpPr>
            <a:spLocks noGrp="1"/>
          </p:cNvSpPr>
          <p:nvPr>
            <p:ph type="body" idx="1"/>
          </p:nvPr>
        </p:nvSpPr>
        <p:spPr bwMode="auto">
          <a:xfrm>
            <a:off x="366713" y="1600200"/>
            <a:ext cx="5443537" cy="481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69" r:id="rId4"/>
    <p:sldLayoutId id="2147483674" r:id="rId5"/>
    <p:sldLayoutId id="2147483670" r:id="rId6"/>
    <p:sldLayoutId id="2147483675" r:id="rId7"/>
    <p:sldLayoutId id="2147483676" r:id="rId8"/>
  </p:sldLayoutIdLst>
  <p:hf hdr="0" ftr="0" dt="0"/>
  <p:txStyles>
    <p:titleStyle>
      <a:lvl1pPr algn="ctr" defTabSz="608013" rtl="0" eaLnBrk="1" fontAlgn="base" hangingPunct="1">
        <a:spcBef>
          <a:spcPct val="0"/>
        </a:spcBef>
        <a:spcAft>
          <a:spcPct val="0"/>
        </a:spcAft>
        <a:defRPr sz="43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5613" indent="-455613" algn="l" defTabSz="608013" rtl="0" eaLnBrk="1" fontAlgn="base" hangingPunct="1">
        <a:spcBef>
          <a:spcPct val="20000"/>
        </a:spcBef>
        <a:spcAft>
          <a:spcPct val="0"/>
        </a:spcAft>
        <a:buFont typeface="Arial" panose="020B0604020202020204" pitchFamily="34" charset="0"/>
        <a:buChar char="•"/>
        <a:defRPr sz="1900" kern="1200">
          <a:solidFill>
            <a:srgbClr val="E8E8E8"/>
          </a:solidFill>
          <a:latin typeface="Calibri"/>
          <a:ea typeface="ＭＳ Ｐゴシック" panose="020B0600070205080204" pitchFamily="34" charset="-128"/>
          <a:cs typeface="Calibri"/>
        </a:defRPr>
      </a:lvl1pPr>
      <a:lvl2pPr marL="989013" indent="-379413" algn="l" defTabSz="608013" rtl="0" eaLnBrk="1" fontAlgn="base" hangingPunct="1">
        <a:spcBef>
          <a:spcPct val="20000"/>
        </a:spcBef>
        <a:spcAft>
          <a:spcPct val="0"/>
        </a:spcAft>
        <a:buFont typeface="Arial" panose="020B0604020202020204" pitchFamily="34" charset="0"/>
        <a:buChar char="–"/>
        <a:defRPr sz="1900" kern="1200">
          <a:solidFill>
            <a:srgbClr val="E8E8E8"/>
          </a:solidFill>
          <a:latin typeface="Calibri"/>
          <a:ea typeface="ＭＳ Ｐゴシック" panose="020B0600070205080204" pitchFamily="34" charset="-128"/>
          <a:cs typeface="Calibri"/>
        </a:defRPr>
      </a:lvl2pPr>
      <a:lvl3pPr marL="1522413" indent="-303213" algn="l" defTabSz="608013" rtl="0" eaLnBrk="1" fontAlgn="base" hangingPunct="1">
        <a:spcBef>
          <a:spcPct val="20000"/>
        </a:spcBef>
        <a:spcAft>
          <a:spcPct val="0"/>
        </a:spcAft>
        <a:buFont typeface="Arial" panose="020B0604020202020204" pitchFamily="34" charset="0"/>
        <a:buChar char="•"/>
        <a:defRPr sz="2400" kern="1200">
          <a:solidFill>
            <a:srgbClr val="EA7024"/>
          </a:solidFill>
          <a:latin typeface="Calibri"/>
          <a:ea typeface="ＭＳ Ｐゴシック" panose="020B0600070205080204" pitchFamily="34" charset="-128"/>
          <a:cs typeface="Calibri"/>
        </a:defRPr>
      </a:lvl3pPr>
      <a:lvl4pPr marL="2132013" indent="-303213" algn="l" defTabSz="608013" rtl="0" eaLnBrk="1" fontAlgn="base" hangingPunct="1">
        <a:spcBef>
          <a:spcPct val="20000"/>
        </a:spcBef>
        <a:spcAft>
          <a:spcPct val="0"/>
        </a:spcAft>
        <a:buFont typeface="Arial" panose="020B0604020202020204" pitchFamily="34" charset="0"/>
        <a:buChar char="–"/>
        <a:defRPr sz="1900" kern="1200">
          <a:solidFill>
            <a:srgbClr val="E8E8E8"/>
          </a:solidFill>
          <a:latin typeface="Calibri"/>
          <a:ea typeface="ＭＳ Ｐゴシック" panose="020B0600070205080204" pitchFamily="34" charset="-128"/>
          <a:cs typeface="Calibri"/>
        </a:defRPr>
      </a:lvl4pPr>
      <a:lvl5pPr marL="2741613" indent="-303213" algn="l" defTabSz="608013" rtl="0" eaLnBrk="1" fontAlgn="base" hangingPunct="1">
        <a:spcBef>
          <a:spcPct val="20000"/>
        </a:spcBef>
        <a:spcAft>
          <a:spcPct val="0"/>
        </a:spcAft>
        <a:buFont typeface="Arial" panose="020B0604020202020204" pitchFamily="34" charset="0"/>
        <a:buChar char="»"/>
        <a:defRPr sz="1900" kern="1200">
          <a:solidFill>
            <a:srgbClr val="E8E8E8"/>
          </a:solidFill>
          <a:latin typeface="Calibri"/>
          <a:ea typeface="ＭＳ Ｐゴシック" panose="020B0600070205080204" pitchFamily="34" charset="-128"/>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4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62.emf"/><Relationship Id="rId18" Type="http://schemas.openxmlformats.org/officeDocument/2006/relationships/image" Target="../media/image67.emf"/><Relationship Id="rId3" Type="http://schemas.openxmlformats.org/officeDocument/2006/relationships/image" Target="../media/image52.emf"/><Relationship Id="rId7" Type="http://schemas.openxmlformats.org/officeDocument/2006/relationships/image" Target="../media/image56.emf"/><Relationship Id="rId12" Type="http://schemas.openxmlformats.org/officeDocument/2006/relationships/image" Target="../media/image61.emf"/><Relationship Id="rId17" Type="http://schemas.openxmlformats.org/officeDocument/2006/relationships/image" Target="../media/image66.emf"/><Relationship Id="rId2" Type="http://schemas.openxmlformats.org/officeDocument/2006/relationships/image" Target="../media/image51.emf"/><Relationship Id="rId16" Type="http://schemas.openxmlformats.org/officeDocument/2006/relationships/image" Target="../media/image65.emf"/><Relationship Id="rId20" Type="http://schemas.openxmlformats.org/officeDocument/2006/relationships/image" Target="../media/image69.emf"/><Relationship Id="rId1" Type="http://schemas.openxmlformats.org/officeDocument/2006/relationships/slideLayout" Target="../slideLayouts/slideLayout3.xml"/><Relationship Id="rId6" Type="http://schemas.openxmlformats.org/officeDocument/2006/relationships/image" Target="../media/image55.emf"/><Relationship Id="rId11" Type="http://schemas.openxmlformats.org/officeDocument/2006/relationships/image" Target="../media/image60.emf"/><Relationship Id="rId5" Type="http://schemas.openxmlformats.org/officeDocument/2006/relationships/image" Target="../media/image54.emf"/><Relationship Id="rId15" Type="http://schemas.openxmlformats.org/officeDocument/2006/relationships/image" Target="../media/image64.emf"/><Relationship Id="rId10" Type="http://schemas.openxmlformats.org/officeDocument/2006/relationships/image" Target="../media/image59.emf"/><Relationship Id="rId19" Type="http://schemas.openxmlformats.org/officeDocument/2006/relationships/image" Target="../media/image68.emf"/><Relationship Id="rId4" Type="http://schemas.openxmlformats.org/officeDocument/2006/relationships/image" Target="../media/image53.emf"/><Relationship Id="rId9" Type="http://schemas.openxmlformats.org/officeDocument/2006/relationships/image" Target="../media/image58.emf"/><Relationship Id="rId14" Type="http://schemas.openxmlformats.org/officeDocument/2006/relationships/image" Target="../media/image63.emf"/></Relationships>
</file>

<file path=ppt/slides/_rels/slide46.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slideLayout" Target="../slideLayouts/slideLayout3.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omments" Target="../comments/commen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714FD517-7555-084C-BFBA-9B6EE5F9AC98}"/>
              </a:ext>
            </a:extLst>
          </p:cNvPr>
          <p:cNvSpPr>
            <a:spLocks noGrp="1"/>
          </p:cNvSpPr>
          <p:nvPr>
            <p:ph type="title"/>
          </p:nvPr>
        </p:nvSpPr>
        <p:spPr>
          <a:xfrm>
            <a:off x="288925" y="5338064"/>
            <a:ext cx="11615738" cy="958850"/>
          </a:xfrm>
        </p:spPr>
        <p:txBody>
          <a:bodyPr/>
          <a:lstStyle/>
          <a:p>
            <a:pPr defTabSz="608013" fontAlgn="base">
              <a:spcBef>
                <a:spcPct val="0"/>
              </a:spcBef>
              <a:spcAft>
                <a:spcPct val="0"/>
              </a:spcAft>
            </a:pPr>
            <a:r>
              <a:rPr lang="en-US" altLang="en-US" dirty="0">
                <a:latin typeface="Calibri Light" panose="020F0302020204030204" pitchFamily="34" charset="0"/>
              </a:rPr>
              <a:t>We Keep Your Network Safe</a:t>
            </a:r>
          </a:p>
        </p:txBody>
      </p:sp>
    </p:spTree>
    <p:extLst>
      <p:ext uri="{BB962C8B-B14F-4D97-AF65-F5344CB8AC3E}">
        <p14:creationId xmlns:p14="http://schemas.microsoft.com/office/powerpoint/2010/main" val="60389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9063B1-427A-0E4B-B222-AA1B3DB09877}"/>
              </a:ext>
            </a:extLst>
          </p:cNvPr>
          <p:cNvSpPr/>
          <p:nvPr/>
        </p:nvSpPr>
        <p:spPr>
          <a:xfrm>
            <a:off x="4088111" y="801015"/>
            <a:ext cx="4012601" cy="6056986"/>
          </a:xfrm>
          <a:prstGeom prst="rect">
            <a:avLst/>
          </a:prstGeom>
          <a:solidFill>
            <a:srgbClr val="3636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EBFFC944-AEEE-AE4C-9B29-F2CBDDDAD5E9}"/>
              </a:ext>
            </a:extLst>
          </p:cNvPr>
          <p:cNvSpPr>
            <a:spLocks noGrp="1"/>
          </p:cNvSpPr>
          <p:nvPr>
            <p:ph type="title"/>
          </p:nvPr>
        </p:nvSpPr>
        <p:spPr/>
        <p:txBody>
          <a:bodyPr/>
          <a:lstStyle/>
          <a:p>
            <a:r>
              <a:rPr lang="en-US" dirty="0" err="1"/>
              <a:t>NotPetya</a:t>
            </a:r>
            <a:r>
              <a:rPr lang="en-US" dirty="0"/>
              <a:t>: The Costliest Cyber Attack in History</a:t>
            </a:r>
            <a:endParaRPr lang="en-US" altLang="en-US" dirty="0">
              <a:latin typeface="Calibri Light" panose="020F0302020204030204" pitchFamily="34" charset="0"/>
            </a:endParaRPr>
          </a:p>
        </p:txBody>
      </p:sp>
      <p:sp>
        <p:nvSpPr>
          <p:cNvPr id="4" name="TextBox 3">
            <a:extLst>
              <a:ext uri="{FF2B5EF4-FFF2-40B4-BE49-F238E27FC236}">
                <a16:creationId xmlns:a16="http://schemas.microsoft.com/office/drawing/2014/main" id="{6463D578-FC6C-3B47-9CB9-74C6BF04F92D}"/>
              </a:ext>
            </a:extLst>
          </p:cNvPr>
          <p:cNvSpPr txBox="1"/>
          <p:nvPr/>
        </p:nvSpPr>
        <p:spPr>
          <a:xfrm>
            <a:off x="1714372" y="1461593"/>
            <a:ext cx="1981942" cy="597408"/>
          </a:xfrm>
          <a:prstGeom prst="rect">
            <a:avLst/>
          </a:prstGeom>
          <a:noFill/>
        </p:spPr>
        <p:txBody>
          <a:bodyPr wrap="square" lIns="0" tIns="0" rIns="0" bIns="0" rtlCol="0">
            <a:spAutoFit/>
          </a:bodyPr>
          <a:lstStyle/>
          <a:p>
            <a:pPr>
              <a:lnSpc>
                <a:spcPts val="2280"/>
              </a:lnSpc>
            </a:pPr>
            <a:r>
              <a:rPr lang="en-US" dirty="0">
                <a:solidFill>
                  <a:schemeClr val="bg2"/>
                </a:solidFill>
                <a:cs typeface="Calibri" panose="020F0502020204030204" pitchFamily="34" charset="0"/>
              </a:rPr>
              <a:t>Unmatched</a:t>
            </a:r>
            <a:br>
              <a:rPr lang="en-US" dirty="0">
                <a:solidFill>
                  <a:schemeClr val="bg2"/>
                </a:solidFill>
                <a:cs typeface="Calibri" panose="020F0502020204030204" pitchFamily="34" charset="0"/>
              </a:rPr>
            </a:br>
            <a:r>
              <a:rPr lang="en-US" dirty="0">
                <a:solidFill>
                  <a:schemeClr val="bg2"/>
                </a:solidFill>
                <a:cs typeface="Calibri" panose="020F0502020204030204" pitchFamily="34" charset="0"/>
              </a:rPr>
              <a:t>Visibility</a:t>
            </a:r>
          </a:p>
        </p:txBody>
      </p:sp>
      <p:sp>
        <p:nvSpPr>
          <p:cNvPr id="16" name="TextBox 15">
            <a:extLst>
              <a:ext uri="{FF2B5EF4-FFF2-40B4-BE49-F238E27FC236}">
                <a16:creationId xmlns:a16="http://schemas.microsoft.com/office/drawing/2014/main" id="{FE4EDABD-6F4F-0040-AE52-A8AF4DAD8C4F}"/>
              </a:ext>
            </a:extLst>
          </p:cNvPr>
          <p:cNvSpPr txBox="1">
            <a:spLocks noChangeArrowheads="1"/>
          </p:cNvSpPr>
          <p:nvPr/>
        </p:nvSpPr>
        <p:spPr bwMode="auto">
          <a:xfrm>
            <a:off x="9692293" y="2507275"/>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Field engagement</a:t>
            </a:r>
          </a:p>
        </p:txBody>
      </p:sp>
      <p:pic>
        <p:nvPicPr>
          <p:cNvPr id="20" name="Picture 19">
            <a:extLst>
              <a:ext uri="{FF2B5EF4-FFF2-40B4-BE49-F238E27FC236}">
                <a16:creationId xmlns:a16="http://schemas.microsoft.com/office/drawing/2014/main" id="{2639D433-9778-BC46-AAEB-5104E0816F45}"/>
              </a:ext>
            </a:extLst>
          </p:cNvPr>
          <p:cNvPicPr>
            <a:picLocks noChangeAspect="1"/>
          </p:cNvPicPr>
          <p:nvPr/>
        </p:nvPicPr>
        <p:blipFill>
          <a:blip r:embed="rId3"/>
          <a:stretch>
            <a:fillRect/>
          </a:stretch>
        </p:blipFill>
        <p:spPr>
          <a:xfrm>
            <a:off x="621515" y="1183272"/>
            <a:ext cx="1092857" cy="1092857"/>
          </a:xfrm>
          <a:prstGeom prst="rect">
            <a:avLst/>
          </a:prstGeom>
        </p:spPr>
      </p:pic>
      <p:pic>
        <p:nvPicPr>
          <p:cNvPr id="27" name="Picture 26">
            <a:extLst>
              <a:ext uri="{FF2B5EF4-FFF2-40B4-BE49-F238E27FC236}">
                <a16:creationId xmlns:a16="http://schemas.microsoft.com/office/drawing/2014/main" id="{73E571C3-F6FB-1D4E-9106-CC29F78F3ABA}"/>
              </a:ext>
            </a:extLst>
          </p:cNvPr>
          <p:cNvPicPr>
            <a:picLocks noChangeAspect="1"/>
          </p:cNvPicPr>
          <p:nvPr/>
        </p:nvPicPr>
        <p:blipFill>
          <a:blip r:embed="rId4"/>
          <a:stretch>
            <a:fillRect/>
          </a:stretch>
        </p:blipFill>
        <p:spPr>
          <a:xfrm>
            <a:off x="8599436" y="1183272"/>
            <a:ext cx="1092857" cy="1092857"/>
          </a:xfrm>
          <a:prstGeom prst="rect">
            <a:avLst/>
          </a:prstGeom>
        </p:spPr>
      </p:pic>
      <p:sp>
        <p:nvSpPr>
          <p:cNvPr id="33" name="TextBox 32">
            <a:extLst>
              <a:ext uri="{FF2B5EF4-FFF2-40B4-BE49-F238E27FC236}">
                <a16:creationId xmlns:a16="http://schemas.microsoft.com/office/drawing/2014/main" id="{13CFE4C2-B5C2-814E-AA59-990D4DF078FE}"/>
              </a:ext>
            </a:extLst>
          </p:cNvPr>
          <p:cNvSpPr txBox="1">
            <a:spLocks noChangeArrowheads="1"/>
          </p:cNvSpPr>
          <p:nvPr/>
        </p:nvSpPr>
        <p:spPr bwMode="auto">
          <a:xfrm>
            <a:off x="9692293" y="3046771"/>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Shipped protection</a:t>
            </a:r>
          </a:p>
        </p:txBody>
      </p:sp>
      <p:sp>
        <p:nvSpPr>
          <p:cNvPr id="34" name="TextBox 33">
            <a:extLst>
              <a:ext uri="{FF2B5EF4-FFF2-40B4-BE49-F238E27FC236}">
                <a16:creationId xmlns:a16="http://schemas.microsoft.com/office/drawing/2014/main" id="{B2F3C1E8-7408-594D-A470-2449F29B9CB7}"/>
              </a:ext>
            </a:extLst>
          </p:cNvPr>
          <p:cNvSpPr txBox="1">
            <a:spLocks noChangeArrowheads="1"/>
          </p:cNvSpPr>
          <p:nvPr/>
        </p:nvSpPr>
        <p:spPr bwMode="auto">
          <a:xfrm>
            <a:off x="9692293" y="3577123"/>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Snort rules</a:t>
            </a:r>
          </a:p>
        </p:txBody>
      </p:sp>
      <p:sp>
        <p:nvSpPr>
          <p:cNvPr id="35" name="TextBox 34">
            <a:extLst>
              <a:ext uri="{FF2B5EF4-FFF2-40B4-BE49-F238E27FC236}">
                <a16:creationId xmlns:a16="http://schemas.microsoft.com/office/drawing/2014/main" id="{DF85976D-E0D5-B448-B62B-E113B7F9CB79}"/>
              </a:ext>
            </a:extLst>
          </p:cNvPr>
          <p:cNvSpPr txBox="1">
            <a:spLocks noChangeArrowheads="1"/>
          </p:cNvSpPr>
          <p:nvPr/>
        </p:nvSpPr>
        <p:spPr bwMode="auto">
          <a:xfrm>
            <a:off x="9692293" y="4116619"/>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Blogs</a:t>
            </a:r>
          </a:p>
        </p:txBody>
      </p:sp>
      <p:sp>
        <p:nvSpPr>
          <p:cNvPr id="36" name="TextBox 35">
            <a:extLst>
              <a:ext uri="{FF2B5EF4-FFF2-40B4-BE49-F238E27FC236}">
                <a16:creationId xmlns:a16="http://schemas.microsoft.com/office/drawing/2014/main" id="{9E73071A-31AD-4749-97E3-AFB4A0C8AD25}"/>
              </a:ext>
            </a:extLst>
          </p:cNvPr>
          <p:cNvSpPr txBox="1">
            <a:spLocks noChangeArrowheads="1"/>
          </p:cNvSpPr>
          <p:nvPr/>
        </p:nvSpPr>
        <p:spPr bwMode="auto">
          <a:xfrm>
            <a:off x="9692293" y="4637827"/>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Consumable IOCs</a:t>
            </a:r>
          </a:p>
        </p:txBody>
      </p:sp>
      <p:sp>
        <p:nvSpPr>
          <p:cNvPr id="37" name="TextBox 36">
            <a:extLst>
              <a:ext uri="{FF2B5EF4-FFF2-40B4-BE49-F238E27FC236}">
                <a16:creationId xmlns:a16="http://schemas.microsoft.com/office/drawing/2014/main" id="{F91F8C93-724D-E64E-A613-740FEFB9347E}"/>
              </a:ext>
            </a:extLst>
          </p:cNvPr>
          <p:cNvSpPr txBox="1">
            <a:spLocks noChangeArrowheads="1"/>
          </p:cNvSpPr>
          <p:nvPr/>
        </p:nvSpPr>
        <p:spPr bwMode="auto">
          <a:xfrm>
            <a:off x="9692293" y="5168179"/>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Product maturation</a:t>
            </a:r>
          </a:p>
        </p:txBody>
      </p:sp>
      <p:sp>
        <p:nvSpPr>
          <p:cNvPr id="38" name="TextBox 37">
            <a:extLst>
              <a:ext uri="{FF2B5EF4-FFF2-40B4-BE49-F238E27FC236}">
                <a16:creationId xmlns:a16="http://schemas.microsoft.com/office/drawing/2014/main" id="{51CA225E-0413-EE4B-95B7-367BFE357509}"/>
              </a:ext>
            </a:extLst>
          </p:cNvPr>
          <p:cNvSpPr txBox="1">
            <a:spLocks noChangeArrowheads="1"/>
          </p:cNvSpPr>
          <p:nvPr/>
        </p:nvSpPr>
        <p:spPr bwMode="auto">
          <a:xfrm>
            <a:off x="5629345" y="2507275"/>
            <a:ext cx="2423663"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Gathering IOCs</a:t>
            </a:r>
          </a:p>
        </p:txBody>
      </p:sp>
      <p:sp>
        <p:nvSpPr>
          <p:cNvPr id="39" name="TextBox 38">
            <a:extLst>
              <a:ext uri="{FF2B5EF4-FFF2-40B4-BE49-F238E27FC236}">
                <a16:creationId xmlns:a16="http://schemas.microsoft.com/office/drawing/2014/main" id="{C4CE69CF-1E1A-C747-BBD7-6A1B5ADB9178}"/>
              </a:ext>
            </a:extLst>
          </p:cNvPr>
          <p:cNvSpPr txBox="1">
            <a:spLocks noChangeArrowheads="1"/>
          </p:cNvSpPr>
          <p:nvPr/>
        </p:nvSpPr>
        <p:spPr bwMode="auto">
          <a:xfrm>
            <a:off x="5629345" y="3046771"/>
            <a:ext cx="2423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300" dirty="0"/>
              <a:t>Highly destructive</a:t>
            </a:r>
            <a:br>
              <a:rPr lang="en-US" altLang="en-US" sz="1300" dirty="0"/>
            </a:br>
            <a:r>
              <a:rPr lang="en-US" altLang="en-US" sz="1300" dirty="0"/>
              <a:t>supply chain attack</a:t>
            </a:r>
          </a:p>
        </p:txBody>
      </p:sp>
      <p:sp>
        <p:nvSpPr>
          <p:cNvPr id="40" name="TextBox 39">
            <a:extLst>
              <a:ext uri="{FF2B5EF4-FFF2-40B4-BE49-F238E27FC236}">
                <a16:creationId xmlns:a16="http://schemas.microsoft.com/office/drawing/2014/main" id="{E781535A-6701-7849-95AB-6781805790D0}"/>
              </a:ext>
            </a:extLst>
          </p:cNvPr>
          <p:cNvSpPr txBox="1">
            <a:spLocks noChangeArrowheads="1"/>
          </p:cNvSpPr>
          <p:nvPr/>
        </p:nvSpPr>
        <p:spPr bwMode="auto">
          <a:xfrm>
            <a:off x="5629345" y="3577123"/>
            <a:ext cx="2423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300" dirty="0"/>
              <a:t>Cyber weapon targeting </a:t>
            </a:r>
            <a:br>
              <a:rPr lang="en-US" altLang="en-US" sz="1300" dirty="0"/>
            </a:br>
            <a:r>
              <a:rPr lang="en-US" altLang="en-US" sz="1300" dirty="0"/>
              <a:t>the general public</a:t>
            </a:r>
          </a:p>
        </p:txBody>
      </p:sp>
      <p:sp>
        <p:nvSpPr>
          <p:cNvPr id="41" name="TextBox 40">
            <a:extLst>
              <a:ext uri="{FF2B5EF4-FFF2-40B4-BE49-F238E27FC236}">
                <a16:creationId xmlns:a16="http://schemas.microsoft.com/office/drawing/2014/main" id="{E529ED40-BB3A-AA40-A071-0059AD4CC11A}"/>
              </a:ext>
            </a:extLst>
          </p:cNvPr>
          <p:cNvSpPr txBox="1">
            <a:spLocks noChangeArrowheads="1"/>
          </p:cNvSpPr>
          <p:nvPr/>
        </p:nvSpPr>
        <p:spPr bwMode="auto">
          <a:xfrm>
            <a:off x="5629345" y="4116619"/>
            <a:ext cx="2423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300" dirty="0"/>
              <a:t>One of the costliest</a:t>
            </a:r>
            <a:br>
              <a:rPr lang="en-US" altLang="en-US" sz="1300" dirty="0"/>
            </a:br>
            <a:r>
              <a:rPr lang="en-US" altLang="en-US" sz="1300" dirty="0"/>
              <a:t>cyber attacks in history</a:t>
            </a:r>
          </a:p>
        </p:txBody>
      </p:sp>
      <p:sp>
        <p:nvSpPr>
          <p:cNvPr id="44" name="TextBox 43">
            <a:extLst>
              <a:ext uri="{FF2B5EF4-FFF2-40B4-BE49-F238E27FC236}">
                <a16:creationId xmlns:a16="http://schemas.microsoft.com/office/drawing/2014/main" id="{CB04E7B2-7BAC-9E43-9D9E-6EE6D8DB161C}"/>
              </a:ext>
            </a:extLst>
          </p:cNvPr>
          <p:cNvSpPr txBox="1"/>
          <p:nvPr/>
        </p:nvSpPr>
        <p:spPr>
          <a:xfrm>
            <a:off x="5638489" y="1461593"/>
            <a:ext cx="1981942" cy="597408"/>
          </a:xfrm>
          <a:prstGeom prst="rect">
            <a:avLst/>
          </a:prstGeom>
          <a:noFill/>
        </p:spPr>
        <p:txBody>
          <a:bodyPr wrap="square" lIns="0" tIns="0" rIns="0" bIns="0" rtlCol="0">
            <a:spAutoFit/>
          </a:bodyPr>
          <a:lstStyle/>
          <a:p>
            <a:pPr>
              <a:lnSpc>
                <a:spcPts val="2280"/>
              </a:lnSpc>
            </a:pPr>
            <a:r>
              <a:rPr lang="en-US" dirty="0">
                <a:solidFill>
                  <a:schemeClr val="bg2"/>
                </a:solidFill>
                <a:cs typeface="Calibri" panose="020F0502020204030204" pitchFamily="34" charset="0"/>
              </a:rPr>
              <a:t>Actionable</a:t>
            </a:r>
            <a:br>
              <a:rPr lang="en-US" dirty="0">
                <a:solidFill>
                  <a:schemeClr val="bg2"/>
                </a:solidFill>
                <a:cs typeface="Calibri" panose="020F0502020204030204" pitchFamily="34" charset="0"/>
              </a:rPr>
            </a:br>
            <a:r>
              <a:rPr lang="en-US" dirty="0">
                <a:solidFill>
                  <a:schemeClr val="bg2"/>
                </a:solidFill>
                <a:cs typeface="Calibri" panose="020F0502020204030204" pitchFamily="34" charset="0"/>
              </a:rPr>
              <a:t>Intelligence</a:t>
            </a:r>
          </a:p>
        </p:txBody>
      </p:sp>
      <p:sp>
        <p:nvSpPr>
          <p:cNvPr id="45" name="TextBox 44">
            <a:extLst>
              <a:ext uri="{FF2B5EF4-FFF2-40B4-BE49-F238E27FC236}">
                <a16:creationId xmlns:a16="http://schemas.microsoft.com/office/drawing/2014/main" id="{CBDD3FE7-9769-B24E-8A76-C1929B52EBF5}"/>
              </a:ext>
            </a:extLst>
          </p:cNvPr>
          <p:cNvSpPr txBox="1"/>
          <p:nvPr/>
        </p:nvSpPr>
        <p:spPr>
          <a:xfrm>
            <a:off x="9701437" y="1461593"/>
            <a:ext cx="1981942" cy="597408"/>
          </a:xfrm>
          <a:prstGeom prst="rect">
            <a:avLst/>
          </a:prstGeom>
          <a:noFill/>
        </p:spPr>
        <p:txBody>
          <a:bodyPr wrap="square" lIns="0" tIns="0" rIns="0" bIns="0" rtlCol="0">
            <a:spAutoFit/>
          </a:bodyPr>
          <a:lstStyle/>
          <a:p>
            <a:pPr>
              <a:lnSpc>
                <a:spcPts val="2280"/>
              </a:lnSpc>
            </a:pPr>
            <a:r>
              <a:rPr lang="en-US" dirty="0">
                <a:solidFill>
                  <a:schemeClr val="bg2"/>
                </a:solidFill>
                <a:cs typeface="Calibri" panose="020F0502020204030204" pitchFamily="34" charset="0"/>
              </a:rPr>
              <a:t>Collective</a:t>
            </a:r>
            <a:br>
              <a:rPr lang="en-US" dirty="0">
                <a:solidFill>
                  <a:schemeClr val="bg2"/>
                </a:solidFill>
                <a:cs typeface="Calibri" panose="020F0502020204030204" pitchFamily="34" charset="0"/>
              </a:rPr>
            </a:br>
            <a:r>
              <a:rPr lang="en-US" dirty="0">
                <a:solidFill>
                  <a:schemeClr val="bg2"/>
                </a:solidFill>
                <a:cs typeface="Calibri" panose="020F0502020204030204" pitchFamily="34" charset="0"/>
              </a:rPr>
              <a:t>Response</a:t>
            </a:r>
          </a:p>
        </p:txBody>
      </p:sp>
      <p:sp>
        <p:nvSpPr>
          <p:cNvPr id="46" name="TextBox 45">
            <a:extLst>
              <a:ext uri="{FF2B5EF4-FFF2-40B4-BE49-F238E27FC236}">
                <a16:creationId xmlns:a16="http://schemas.microsoft.com/office/drawing/2014/main" id="{17DE1FC7-1804-614D-8E01-F32CC74625D7}"/>
              </a:ext>
            </a:extLst>
          </p:cNvPr>
          <p:cNvSpPr txBox="1">
            <a:spLocks noChangeArrowheads="1"/>
          </p:cNvSpPr>
          <p:nvPr/>
        </p:nvSpPr>
        <p:spPr bwMode="auto">
          <a:xfrm>
            <a:off x="1714372" y="2507275"/>
            <a:ext cx="1734799"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AMP</a:t>
            </a:r>
          </a:p>
        </p:txBody>
      </p:sp>
      <p:sp>
        <p:nvSpPr>
          <p:cNvPr id="47" name="TextBox 46">
            <a:extLst>
              <a:ext uri="{FF2B5EF4-FFF2-40B4-BE49-F238E27FC236}">
                <a16:creationId xmlns:a16="http://schemas.microsoft.com/office/drawing/2014/main" id="{6314D67F-55C1-624B-A8E5-AFF10B23D5B9}"/>
              </a:ext>
            </a:extLst>
          </p:cNvPr>
          <p:cNvSpPr txBox="1">
            <a:spLocks noChangeArrowheads="1"/>
          </p:cNvSpPr>
          <p:nvPr/>
        </p:nvSpPr>
        <p:spPr bwMode="auto">
          <a:xfrm>
            <a:off x="1714372" y="3046771"/>
            <a:ext cx="1734799"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Ukraine Cyber Police</a:t>
            </a:r>
          </a:p>
        </p:txBody>
      </p:sp>
      <p:cxnSp>
        <p:nvCxnSpPr>
          <p:cNvPr id="8" name="Straight Connector 7">
            <a:extLst>
              <a:ext uri="{FF2B5EF4-FFF2-40B4-BE49-F238E27FC236}">
                <a16:creationId xmlns:a16="http://schemas.microsoft.com/office/drawing/2014/main" id="{8E55E5EE-9CEB-5C40-8545-9ECE5014E0CA}"/>
              </a:ext>
            </a:extLst>
          </p:cNvPr>
          <p:cNvCxnSpPr/>
          <p:nvPr/>
        </p:nvCxnSpPr>
        <p:spPr>
          <a:xfrm>
            <a:off x="5082916" y="2074607"/>
            <a:ext cx="0" cy="2242067"/>
          </a:xfrm>
          <a:prstGeom prst="line">
            <a:avLst/>
          </a:prstGeom>
          <a:ln w="12700" cmpd="sng">
            <a:solidFill>
              <a:srgbClr val="8E8E8E"/>
            </a:solidFill>
            <a:prstDash val="sysDot"/>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17F9D9FC-E7D3-BF44-9832-EF5DC081A8E3}"/>
              </a:ext>
            </a:extLst>
          </p:cNvPr>
          <p:cNvSpPr/>
          <p:nvPr/>
        </p:nvSpPr>
        <p:spPr>
          <a:xfrm>
            <a:off x="4884713" y="249034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2828275-412C-3E4E-801D-692F3A494872}"/>
              </a:ext>
            </a:extLst>
          </p:cNvPr>
          <p:cNvSpPr/>
          <p:nvPr/>
        </p:nvSpPr>
        <p:spPr>
          <a:xfrm>
            <a:off x="4884713" y="3019534"/>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F5CA842-0E06-B44B-8088-CFDA4D68963C}"/>
              </a:ext>
            </a:extLst>
          </p:cNvPr>
          <p:cNvSpPr/>
          <p:nvPr/>
        </p:nvSpPr>
        <p:spPr>
          <a:xfrm>
            <a:off x="4884713" y="354871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0BEC162-971C-484E-8ED0-92A0EA03A87B}"/>
              </a:ext>
            </a:extLst>
          </p:cNvPr>
          <p:cNvSpPr/>
          <p:nvPr/>
        </p:nvSpPr>
        <p:spPr>
          <a:xfrm>
            <a:off x="4884713" y="4089577"/>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22B1F33-AC61-6D43-AF0A-2AF7773F3C3A}"/>
              </a:ext>
            </a:extLst>
          </p:cNvPr>
          <p:cNvPicPr>
            <a:picLocks noChangeAspect="1"/>
          </p:cNvPicPr>
          <p:nvPr/>
        </p:nvPicPr>
        <p:blipFill>
          <a:blip r:embed="rId5"/>
          <a:stretch>
            <a:fillRect/>
          </a:stretch>
        </p:blipFill>
        <p:spPr>
          <a:xfrm>
            <a:off x="4536488" y="1183272"/>
            <a:ext cx="1092857" cy="1092857"/>
          </a:xfrm>
          <a:prstGeom prst="rect">
            <a:avLst/>
          </a:prstGeom>
        </p:spPr>
      </p:pic>
      <p:cxnSp>
        <p:nvCxnSpPr>
          <p:cNvPr id="51" name="Straight Connector 50">
            <a:extLst>
              <a:ext uri="{FF2B5EF4-FFF2-40B4-BE49-F238E27FC236}">
                <a16:creationId xmlns:a16="http://schemas.microsoft.com/office/drawing/2014/main" id="{9C80C509-CE60-CE4E-A4E7-86523CD2A053}"/>
              </a:ext>
            </a:extLst>
          </p:cNvPr>
          <p:cNvCxnSpPr>
            <a:cxnSpLocks/>
          </p:cNvCxnSpPr>
          <p:nvPr/>
        </p:nvCxnSpPr>
        <p:spPr>
          <a:xfrm>
            <a:off x="1184791" y="2074607"/>
            <a:ext cx="0" cy="1695882"/>
          </a:xfrm>
          <a:prstGeom prst="line">
            <a:avLst/>
          </a:prstGeom>
          <a:ln w="12700" cmpd="sng">
            <a:solidFill>
              <a:srgbClr val="8E8E8E"/>
            </a:solidFill>
            <a:prstDash val="sysDot"/>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9C329DD4-ED0D-EC4A-B0EA-B0ECF159BE0A}"/>
              </a:ext>
            </a:extLst>
          </p:cNvPr>
          <p:cNvSpPr/>
          <p:nvPr/>
        </p:nvSpPr>
        <p:spPr>
          <a:xfrm>
            <a:off x="986588" y="249034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4B035A-528E-7C4E-AF4E-B3D05730D255}"/>
              </a:ext>
            </a:extLst>
          </p:cNvPr>
          <p:cNvSpPr/>
          <p:nvPr/>
        </p:nvSpPr>
        <p:spPr>
          <a:xfrm>
            <a:off x="986588" y="3019534"/>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9414C9B-0629-B04B-8DBE-46C8EE947BE8}"/>
              </a:ext>
            </a:extLst>
          </p:cNvPr>
          <p:cNvCxnSpPr>
            <a:cxnSpLocks/>
          </p:cNvCxnSpPr>
          <p:nvPr/>
        </p:nvCxnSpPr>
        <p:spPr>
          <a:xfrm>
            <a:off x="9158392" y="2074607"/>
            <a:ext cx="0" cy="3291405"/>
          </a:xfrm>
          <a:prstGeom prst="line">
            <a:avLst/>
          </a:prstGeom>
          <a:ln w="12700" cmpd="sng">
            <a:solidFill>
              <a:srgbClr val="8E8E8E"/>
            </a:solidFill>
            <a:prstDash val="sysDot"/>
          </a:ln>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71478522-6991-8B44-97E6-38F55828F164}"/>
              </a:ext>
            </a:extLst>
          </p:cNvPr>
          <p:cNvSpPr/>
          <p:nvPr/>
        </p:nvSpPr>
        <p:spPr>
          <a:xfrm>
            <a:off x="8960189" y="249034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B2AFDF2-4BFA-4741-8055-D06E0ABF8606}"/>
              </a:ext>
            </a:extLst>
          </p:cNvPr>
          <p:cNvSpPr/>
          <p:nvPr/>
        </p:nvSpPr>
        <p:spPr>
          <a:xfrm>
            <a:off x="8960189" y="3019534"/>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C83CAEE-7856-9847-B41E-2A5EFE5EF82D}"/>
              </a:ext>
            </a:extLst>
          </p:cNvPr>
          <p:cNvSpPr/>
          <p:nvPr/>
        </p:nvSpPr>
        <p:spPr>
          <a:xfrm>
            <a:off x="8960189" y="354871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D31E8B7-2DD6-0741-8585-475D5A619403}"/>
              </a:ext>
            </a:extLst>
          </p:cNvPr>
          <p:cNvSpPr/>
          <p:nvPr/>
        </p:nvSpPr>
        <p:spPr>
          <a:xfrm>
            <a:off x="8960189" y="4089577"/>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56B1E83-F71D-0542-AAA4-1057C456BB9E}"/>
              </a:ext>
            </a:extLst>
          </p:cNvPr>
          <p:cNvSpPr/>
          <p:nvPr/>
        </p:nvSpPr>
        <p:spPr>
          <a:xfrm>
            <a:off x="8960189" y="4607089"/>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D7AB950-C997-934A-A7B6-8C414C1E5FA4}"/>
              </a:ext>
            </a:extLst>
          </p:cNvPr>
          <p:cNvSpPr/>
          <p:nvPr/>
        </p:nvSpPr>
        <p:spPr>
          <a:xfrm>
            <a:off x="8960189" y="5147947"/>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742F27-04DF-0043-982B-39739A02F148}"/>
              </a:ext>
            </a:extLst>
          </p:cNvPr>
          <p:cNvPicPr>
            <a:picLocks noChangeAspect="1"/>
          </p:cNvPicPr>
          <p:nvPr/>
        </p:nvPicPr>
        <p:blipFill rotWithShape="1">
          <a:blip r:embed="rId6"/>
          <a:srcRect l="2" r="21772"/>
          <a:stretch/>
        </p:blipFill>
        <p:spPr>
          <a:xfrm flipH="1">
            <a:off x="-1" y="4515118"/>
            <a:ext cx="5016655" cy="2166405"/>
          </a:xfrm>
          <a:prstGeom prst="rect">
            <a:avLst/>
          </a:prstGeom>
        </p:spPr>
      </p:pic>
      <p:pic>
        <p:nvPicPr>
          <p:cNvPr id="3" name="Picture 2">
            <a:extLst>
              <a:ext uri="{FF2B5EF4-FFF2-40B4-BE49-F238E27FC236}">
                <a16:creationId xmlns:a16="http://schemas.microsoft.com/office/drawing/2014/main" id="{3EA2CA12-9652-7B4E-A293-E658F34BD145}"/>
              </a:ext>
            </a:extLst>
          </p:cNvPr>
          <p:cNvPicPr>
            <a:picLocks noChangeAspect="1"/>
          </p:cNvPicPr>
          <p:nvPr/>
        </p:nvPicPr>
        <p:blipFill>
          <a:blip r:embed="rId7"/>
          <a:stretch>
            <a:fillRect/>
          </a:stretch>
        </p:blipFill>
        <p:spPr>
          <a:xfrm>
            <a:off x="1013148" y="2527106"/>
            <a:ext cx="348096" cy="348096"/>
          </a:xfrm>
          <a:prstGeom prst="rect">
            <a:avLst/>
          </a:prstGeom>
        </p:spPr>
      </p:pic>
      <p:pic>
        <p:nvPicPr>
          <p:cNvPr id="7" name="Picture 6">
            <a:extLst>
              <a:ext uri="{FF2B5EF4-FFF2-40B4-BE49-F238E27FC236}">
                <a16:creationId xmlns:a16="http://schemas.microsoft.com/office/drawing/2014/main" id="{CB85D133-DECA-B947-95A6-2D197EEED449}"/>
              </a:ext>
            </a:extLst>
          </p:cNvPr>
          <p:cNvPicPr>
            <a:picLocks noChangeAspect="1"/>
          </p:cNvPicPr>
          <p:nvPr/>
        </p:nvPicPr>
        <p:blipFill>
          <a:blip r:embed="rId8"/>
          <a:stretch>
            <a:fillRect/>
          </a:stretch>
        </p:blipFill>
        <p:spPr>
          <a:xfrm>
            <a:off x="9010686" y="4115981"/>
            <a:ext cx="291799" cy="291799"/>
          </a:xfrm>
          <a:prstGeom prst="rect">
            <a:avLst/>
          </a:prstGeom>
        </p:spPr>
      </p:pic>
      <p:pic>
        <p:nvPicPr>
          <p:cNvPr id="10" name="Picture 9">
            <a:extLst>
              <a:ext uri="{FF2B5EF4-FFF2-40B4-BE49-F238E27FC236}">
                <a16:creationId xmlns:a16="http://schemas.microsoft.com/office/drawing/2014/main" id="{321A5413-51FC-3647-B050-0784A3D57A08}"/>
              </a:ext>
            </a:extLst>
          </p:cNvPr>
          <p:cNvPicPr>
            <a:picLocks noChangeAspect="1"/>
          </p:cNvPicPr>
          <p:nvPr/>
        </p:nvPicPr>
        <p:blipFill>
          <a:blip r:embed="rId9"/>
          <a:stretch>
            <a:fillRect/>
          </a:stretch>
        </p:blipFill>
        <p:spPr>
          <a:xfrm>
            <a:off x="4908867" y="4119589"/>
            <a:ext cx="348096" cy="348096"/>
          </a:xfrm>
          <a:prstGeom prst="rect">
            <a:avLst/>
          </a:prstGeom>
        </p:spPr>
      </p:pic>
      <p:pic>
        <p:nvPicPr>
          <p:cNvPr id="15" name="Picture 14">
            <a:extLst>
              <a:ext uri="{FF2B5EF4-FFF2-40B4-BE49-F238E27FC236}">
                <a16:creationId xmlns:a16="http://schemas.microsoft.com/office/drawing/2014/main" id="{D90E1D0D-5F7D-1E43-A321-2B49E620100B}"/>
              </a:ext>
            </a:extLst>
          </p:cNvPr>
          <p:cNvPicPr>
            <a:picLocks noChangeAspect="1"/>
          </p:cNvPicPr>
          <p:nvPr/>
        </p:nvPicPr>
        <p:blipFill>
          <a:blip r:embed="rId10"/>
          <a:stretch>
            <a:fillRect/>
          </a:stretch>
        </p:blipFill>
        <p:spPr>
          <a:xfrm>
            <a:off x="9015813" y="2533839"/>
            <a:ext cx="271321" cy="271321"/>
          </a:xfrm>
          <a:prstGeom prst="rect">
            <a:avLst/>
          </a:prstGeom>
        </p:spPr>
      </p:pic>
      <p:pic>
        <p:nvPicPr>
          <p:cNvPr id="18" name="Picture 17">
            <a:extLst>
              <a:ext uri="{FF2B5EF4-FFF2-40B4-BE49-F238E27FC236}">
                <a16:creationId xmlns:a16="http://schemas.microsoft.com/office/drawing/2014/main" id="{A479B95A-4261-CD46-A7C3-FB7BECB7538A}"/>
              </a:ext>
            </a:extLst>
          </p:cNvPr>
          <p:cNvPicPr>
            <a:picLocks noChangeAspect="1"/>
          </p:cNvPicPr>
          <p:nvPr/>
        </p:nvPicPr>
        <p:blipFill>
          <a:blip r:embed="rId11"/>
          <a:stretch>
            <a:fillRect/>
          </a:stretch>
        </p:blipFill>
        <p:spPr>
          <a:xfrm>
            <a:off x="1013148" y="3045466"/>
            <a:ext cx="348096" cy="348096"/>
          </a:xfrm>
          <a:prstGeom prst="rect">
            <a:avLst/>
          </a:prstGeom>
        </p:spPr>
      </p:pic>
      <p:pic>
        <p:nvPicPr>
          <p:cNvPr id="22" name="Picture 21">
            <a:extLst>
              <a:ext uri="{FF2B5EF4-FFF2-40B4-BE49-F238E27FC236}">
                <a16:creationId xmlns:a16="http://schemas.microsoft.com/office/drawing/2014/main" id="{BE397884-192F-CF4D-BC0C-8F71DE9358DF}"/>
              </a:ext>
            </a:extLst>
          </p:cNvPr>
          <p:cNvPicPr>
            <a:picLocks noChangeAspect="1"/>
          </p:cNvPicPr>
          <p:nvPr/>
        </p:nvPicPr>
        <p:blipFill>
          <a:blip r:embed="rId12"/>
          <a:stretch>
            <a:fillRect/>
          </a:stretch>
        </p:blipFill>
        <p:spPr>
          <a:xfrm>
            <a:off x="8999980" y="3069110"/>
            <a:ext cx="318469" cy="318469"/>
          </a:xfrm>
          <a:prstGeom prst="rect">
            <a:avLst/>
          </a:prstGeom>
        </p:spPr>
      </p:pic>
      <p:pic>
        <p:nvPicPr>
          <p:cNvPr id="24" name="Picture 23">
            <a:extLst>
              <a:ext uri="{FF2B5EF4-FFF2-40B4-BE49-F238E27FC236}">
                <a16:creationId xmlns:a16="http://schemas.microsoft.com/office/drawing/2014/main" id="{51E1A220-E56D-494E-AAE1-FAB295C496D8}"/>
              </a:ext>
            </a:extLst>
          </p:cNvPr>
          <p:cNvPicPr>
            <a:picLocks noChangeAspect="1"/>
          </p:cNvPicPr>
          <p:nvPr/>
        </p:nvPicPr>
        <p:blipFill>
          <a:blip r:embed="rId13"/>
          <a:stretch>
            <a:fillRect/>
          </a:stretch>
        </p:blipFill>
        <p:spPr>
          <a:xfrm>
            <a:off x="9013073" y="3593965"/>
            <a:ext cx="315069" cy="315069"/>
          </a:xfrm>
          <a:prstGeom prst="rect">
            <a:avLst/>
          </a:prstGeom>
        </p:spPr>
      </p:pic>
      <p:pic>
        <p:nvPicPr>
          <p:cNvPr id="28" name="Picture 27">
            <a:extLst>
              <a:ext uri="{FF2B5EF4-FFF2-40B4-BE49-F238E27FC236}">
                <a16:creationId xmlns:a16="http://schemas.microsoft.com/office/drawing/2014/main" id="{C4C4E4D2-7AE4-BA4F-A69B-FA96D601F357}"/>
              </a:ext>
            </a:extLst>
          </p:cNvPr>
          <p:cNvPicPr>
            <a:picLocks noChangeAspect="1"/>
          </p:cNvPicPr>
          <p:nvPr/>
        </p:nvPicPr>
        <p:blipFill>
          <a:blip r:embed="rId14"/>
          <a:stretch>
            <a:fillRect/>
          </a:stretch>
        </p:blipFill>
        <p:spPr>
          <a:xfrm>
            <a:off x="4902478" y="3032759"/>
            <a:ext cx="348096" cy="348096"/>
          </a:xfrm>
          <a:prstGeom prst="rect">
            <a:avLst/>
          </a:prstGeom>
        </p:spPr>
      </p:pic>
      <p:pic>
        <p:nvPicPr>
          <p:cNvPr id="30" name="Picture 29">
            <a:extLst>
              <a:ext uri="{FF2B5EF4-FFF2-40B4-BE49-F238E27FC236}">
                <a16:creationId xmlns:a16="http://schemas.microsoft.com/office/drawing/2014/main" id="{72EBA26E-B413-E24F-8942-493DF3F1F8D3}"/>
              </a:ext>
            </a:extLst>
          </p:cNvPr>
          <p:cNvPicPr>
            <a:picLocks noChangeAspect="1"/>
          </p:cNvPicPr>
          <p:nvPr/>
        </p:nvPicPr>
        <p:blipFill>
          <a:blip r:embed="rId15"/>
          <a:stretch>
            <a:fillRect/>
          </a:stretch>
        </p:blipFill>
        <p:spPr>
          <a:xfrm>
            <a:off x="8988870" y="5177787"/>
            <a:ext cx="339272" cy="339272"/>
          </a:xfrm>
          <a:prstGeom prst="rect">
            <a:avLst/>
          </a:prstGeom>
        </p:spPr>
      </p:pic>
      <p:pic>
        <p:nvPicPr>
          <p:cNvPr id="32" name="Picture 31">
            <a:extLst>
              <a:ext uri="{FF2B5EF4-FFF2-40B4-BE49-F238E27FC236}">
                <a16:creationId xmlns:a16="http://schemas.microsoft.com/office/drawing/2014/main" id="{A250DDC9-CAD6-8845-B496-66215EF617E2}"/>
              </a:ext>
            </a:extLst>
          </p:cNvPr>
          <p:cNvPicPr>
            <a:picLocks noChangeAspect="1"/>
          </p:cNvPicPr>
          <p:nvPr/>
        </p:nvPicPr>
        <p:blipFill>
          <a:blip r:embed="rId16"/>
          <a:stretch>
            <a:fillRect/>
          </a:stretch>
        </p:blipFill>
        <p:spPr>
          <a:xfrm>
            <a:off x="4899886" y="3577088"/>
            <a:ext cx="366059" cy="366059"/>
          </a:xfrm>
          <a:prstGeom prst="rect">
            <a:avLst/>
          </a:prstGeom>
        </p:spPr>
      </p:pic>
      <p:pic>
        <p:nvPicPr>
          <p:cNvPr id="43" name="Picture 42">
            <a:extLst>
              <a:ext uri="{FF2B5EF4-FFF2-40B4-BE49-F238E27FC236}">
                <a16:creationId xmlns:a16="http://schemas.microsoft.com/office/drawing/2014/main" id="{A418AC1E-A8FE-764D-88CE-C1431AC2620D}"/>
              </a:ext>
            </a:extLst>
          </p:cNvPr>
          <p:cNvPicPr>
            <a:picLocks noChangeAspect="1"/>
          </p:cNvPicPr>
          <p:nvPr/>
        </p:nvPicPr>
        <p:blipFill>
          <a:blip r:embed="rId17"/>
          <a:stretch>
            <a:fillRect/>
          </a:stretch>
        </p:blipFill>
        <p:spPr>
          <a:xfrm>
            <a:off x="4889628" y="2504949"/>
            <a:ext cx="367335" cy="367335"/>
          </a:xfrm>
          <a:prstGeom prst="rect">
            <a:avLst/>
          </a:prstGeom>
        </p:spPr>
      </p:pic>
      <p:pic>
        <p:nvPicPr>
          <p:cNvPr id="64" name="Picture 63">
            <a:extLst>
              <a:ext uri="{FF2B5EF4-FFF2-40B4-BE49-F238E27FC236}">
                <a16:creationId xmlns:a16="http://schemas.microsoft.com/office/drawing/2014/main" id="{63C48096-D921-9B41-A2EF-C20D78345D92}"/>
              </a:ext>
            </a:extLst>
          </p:cNvPr>
          <p:cNvPicPr>
            <a:picLocks noChangeAspect="1"/>
          </p:cNvPicPr>
          <p:nvPr/>
        </p:nvPicPr>
        <p:blipFill>
          <a:blip r:embed="rId17"/>
          <a:stretch>
            <a:fillRect/>
          </a:stretch>
        </p:blipFill>
        <p:spPr>
          <a:xfrm>
            <a:off x="8974898" y="4622861"/>
            <a:ext cx="367335" cy="367335"/>
          </a:xfrm>
          <a:prstGeom prst="rect">
            <a:avLst/>
          </a:prstGeom>
        </p:spPr>
      </p:pic>
      <p:sp>
        <p:nvSpPr>
          <p:cNvPr id="54" name="TextBox 53">
            <a:extLst>
              <a:ext uri="{FF2B5EF4-FFF2-40B4-BE49-F238E27FC236}">
                <a16:creationId xmlns:a16="http://schemas.microsoft.com/office/drawing/2014/main" id="{33E019FB-FA45-704C-87E0-BDBDCD0D3B77}"/>
              </a:ext>
            </a:extLst>
          </p:cNvPr>
          <p:cNvSpPr txBox="1">
            <a:spLocks noChangeArrowheads="1"/>
          </p:cNvSpPr>
          <p:nvPr/>
        </p:nvSpPr>
        <p:spPr bwMode="auto">
          <a:xfrm>
            <a:off x="1718692" y="3577088"/>
            <a:ext cx="1428425" cy="2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2500"/>
              </a:lnSpc>
            </a:pPr>
            <a:r>
              <a:rPr lang="en-US" altLang="en-US" sz="1300" dirty="0"/>
              <a:t>Snort rules</a:t>
            </a:r>
          </a:p>
        </p:txBody>
      </p:sp>
      <p:sp>
        <p:nvSpPr>
          <p:cNvPr id="55" name="Oval 54">
            <a:extLst>
              <a:ext uri="{FF2B5EF4-FFF2-40B4-BE49-F238E27FC236}">
                <a16:creationId xmlns:a16="http://schemas.microsoft.com/office/drawing/2014/main" id="{F10155D1-AEF3-914C-814A-DC5D0F750BBC}"/>
              </a:ext>
            </a:extLst>
          </p:cNvPr>
          <p:cNvSpPr/>
          <p:nvPr/>
        </p:nvSpPr>
        <p:spPr>
          <a:xfrm>
            <a:off x="986588" y="3548684"/>
            <a:ext cx="396536" cy="396536"/>
          </a:xfrm>
          <a:prstGeom prst="ellipse">
            <a:avLst/>
          </a:prstGeom>
          <a:solidFill>
            <a:srgbClr val="757A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3565866B-56C2-FE49-9011-96B4C82E5F67}"/>
              </a:ext>
            </a:extLst>
          </p:cNvPr>
          <p:cNvPicPr>
            <a:picLocks noChangeAspect="1"/>
          </p:cNvPicPr>
          <p:nvPr/>
        </p:nvPicPr>
        <p:blipFill>
          <a:blip r:embed="rId13"/>
          <a:stretch>
            <a:fillRect/>
          </a:stretch>
        </p:blipFill>
        <p:spPr>
          <a:xfrm>
            <a:off x="1028183" y="3593930"/>
            <a:ext cx="315069" cy="315069"/>
          </a:xfrm>
          <a:prstGeom prst="rect">
            <a:avLst/>
          </a:prstGeom>
        </p:spPr>
      </p:pic>
    </p:spTree>
    <p:extLst>
      <p:ext uri="{BB962C8B-B14F-4D97-AF65-F5344CB8AC3E}">
        <p14:creationId xmlns:p14="http://schemas.microsoft.com/office/powerpoint/2010/main" val="320525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7282-DBBF-3947-A01E-5173B778E0B9}"/>
              </a:ext>
            </a:extLst>
          </p:cNvPr>
          <p:cNvSpPr>
            <a:spLocks noGrp="1"/>
          </p:cNvSpPr>
          <p:nvPr>
            <p:ph type="title"/>
          </p:nvPr>
        </p:nvSpPr>
        <p:spPr/>
        <p:txBody>
          <a:bodyPr/>
          <a:lstStyle/>
          <a:p>
            <a:r>
              <a:rPr lang="en-US" dirty="0" err="1"/>
              <a:t>DNSpionage</a:t>
            </a:r>
            <a:endParaRPr lang="en-US" dirty="0"/>
          </a:p>
        </p:txBody>
      </p:sp>
    </p:spTree>
    <p:extLst>
      <p:ext uri="{BB962C8B-B14F-4D97-AF65-F5344CB8AC3E}">
        <p14:creationId xmlns:p14="http://schemas.microsoft.com/office/powerpoint/2010/main" val="269011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so Unique?</a:t>
            </a:r>
          </a:p>
        </p:txBody>
      </p:sp>
      <p:sp>
        <p:nvSpPr>
          <p:cNvPr id="5" name="TextBox 4"/>
          <p:cNvSpPr txBox="1"/>
          <p:nvPr/>
        </p:nvSpPr>
        <p:spPr>
          <a:xfrm>
            <a:off x="871358" y="2547066"/>
            <a:ext cx="10446110" cy="2143536"/>
          </a:xfrm>
          <a:prstGeom prst="rect">
            <a:avLst/>
          </a:prstGeom>
          <a:noFill/>
        </p:spPr>
        <p:txBody>
          <a:bodyPr wrap="square" rtlCol="0">
            <a:spAutoFit/>
          </a:bodyPr>
          <a:lstStyle/>
          <a:p>
            <a:pPr marL="457086" indent="-457086">
              <a:buFont typeface="Arial"/>
              <a:buChar char="•"/>
            </a:pPr>
            <a:r>
              <a:rPr lang="en-US" sz="2666" dirty="0" err="1">
                <a:latin typeface="+mn-lt"/>
              </a:rPr>
              <a:t>DNSpionage</a:t>
            </a:r>
            <a:r>
              <a:rPr lang="en-US" sz="2666" dirty="0">
                <a:latin typeface="+mn-lt"/>
              </a:rPr>
              <a:t> malware contains DNS tunneling capabilities.</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This generally will ensure the malware is able to communicate with its C2 depending on how much inspection you do on your DNS traffic </a:t>
            </a:r>
            <a:r>
              <a:rPr lang="mr-IN" sz="2666" dirty="0">
                <a:latin typeface="+mn-lt"/>
              </a:rPr>
              <a:t>–</a:t>
            </a:r>
            <a:r>
              <a:rPr lang="en-US" sz="2666" dirty="0">
                <a:latin typeface="+mn-lt"/>
              </a:rPr>
              <a:t> Hint</a:t>
            </a:r>
            <a:r>
              <a:rPr lang="mr-IN" sz="2666" dirty="0">
                <a:latin typeface="+mn-lt"/>
              </a:rPr>
              <a:t>…</a:t>
            </a:r>
            <a:r>
              <a:rPr lang="en-US" sz="2666" dirty="0">
                <a:latin typeface="+mn-lt"/>
              </a:rPr>
              <a:t> Do more. </a:t>
            </a:r>
          </a:p>
        </p:txBody>
      </p:sp>
    </p:spTree>
    <p:extLst>
      <p:ext uri="{BB962C8B-B14F-4D97-AF65-F5344CB8AC3E}">
        <p14:creationId xmlns:p14="http://schemas.microsoft.com/office/powerpoint/2010/main" val="92467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TextBox 3"/>
          <p:cNvSpPr txBox="1"/>
          <p:nvPr/>
        </p:nvSpPr>
        <p:spPr>
          <a:xfrm>
            <a:off x="2195419" y="1566911"/>
            <a:ext cx="7797987" cy="5015219"/>
          </a:xfrm>
          <a:prstGeom prst="rect">
            <a:avLst/>
          </a:prstGeom>
          <a:noFill/>
        </p:spPr>
        <p:txBody>
          <a:bodyPr wrap="square" rtlCol="0">
            <a:spAutoFit/>
          </a:bodyPr>
          <a:lstStyle/>
          <a:p>
            <a:endParaRPr lang="en-US" sz="2666" dirty="0">
              <a:solidFill>
                <a:schemeClr val="bg1"/>
              </a:solidFill>
              <a:latin typeface="Exo 2" charset="0"/>
              <a:ea typeface="Exo 2" charset="0"/>
              <a:cs typeface="Exo 2" charset="0"/>
            </a:endParaRPr>
          </a:p>
          <a:p>
            <a:pPr marL="380905" indent="-380905">
              <a:buFont typeface="Arial"/>
              <a:buChar char="•"/>
            </a:pPr>
            <a:r>
              <a:rPr lang="en-US" sz="2666" dirty="0">
                <a:latin typeface="+mn-lt"/>
                <a:ea typeface="Exo 2" charset="0"/>
                <a:cs typeface="Exo 2" charset="0"/>
              </a:rPr>
              <a:t>Event #1:</a:t>
            </a:r>
          </a:p>
          <a:p>
            <a:pPr marL="988918" lvl="1" indent="-380905">
              <a:buFont typeface="Arial"/>
              <a:buChar char="•"/>
            </a:pPr>
            <a:r>
              <a:rPr lang="en-US" sz="2666" dirty="0">
                <a:ea typeface="Exo 2" charset="0"/>
                <a:cs typeface="Exo 2" charset="0"/>
              </a:rPr>
              <a:t>Office </a:t>
            </a:r>
            <a:r>
              <a:rPr lang="en-US" sz="2666" dirty="0" err="1">
                <a:ea typeface="Exo 2" charset="0"/>
                <a:cs typeface="Exo 2" charset="0"/>
              </a:rPr>
              <a:t>MalDoc</a:t>
            </a:r>
            <a:r>
              <a:rPr lang="en-US" sz="2666" dirty="0">
                <a:ea typeface="Exo 2" charset="0"/>
                <a:cs typeface="Exo 2" charset="0"/>
              </a:rPr>
              <a:t>/spear-phishing.</a:t>
            </a:r>
          </a:p>
          <a:p>
            <a:pPr marL="988918" lvl="1" indent="-380905">
              <a:buFont typeface="Arial"/>
              <a:buChar char="•"/>
            </a:pPr>
            <a:r>
              <a:rPr lang="en-US" sz="2666" dirty="0">
                <a:ea typeface="Exo 2" charset="0"/>
                <a:cs typeface="Exo 2" charset="0"/>
              </a:rPr>
              <a:t>Typo-squatted domains.</a:t>
            </a:r>
          </a:p>
          <a:p>
            <a:pPr marL="988918" lvl="1" indent="-380905">
              <a:buFont typeface="Arial"/>
              <a:buChar char="•"/>
            </a:pPr>
            <a:r>
              <a:rPr lang="en-US" sz="2666" dirty="0">
                <a:ea typeface="Exo 2" charset="0"/>
                <a:cs typeface="Exo 2" charset="0"/>
              </a:rPr>
              <a:t>RAT with HTTP/DNS support</a:t>
            </a:r>
          </a:p>
          <a:p>
            <a:pPr marL="988918" lvl="1" indent="-380905">
              <a:buFont typeface="Arial"/>
              <a:buChar char="•"/>
            </a:pPr>
            <a:endParaRPr lang="en-US" sz="2666" dirty="0">
              <a:latin typeface="+mn-lt"/>
              <a:ea typeface="Exo 2" charset="0"/>
              <a:cs typeface="Exo 2" charset="0"/>
            </a:endParaRPr>
          </a:p>
          <a:p>
            <a:pPr marL="380905" indent="-380905">
              <a:buFont typeface="Arial"/>
              <a:buChar char="•"/>
            </a:pPr>
            <a:r>
              <a:rPr lang="en-US" sz="2666" dirty="0">
                <a:latin typeface="+mn-lt"/>
                <a:ea typeface="Exo 2" charset="0"/>
                <a:cs typeface="Exo 2" charset="0"/>
              </a:rPr>
              <a:t>Event #2:</a:t>
            </a:r>
          </a:p>
          <a:p>
            <a:pPr marL="988918" lvl="1" indent="-380905">
              <a:buFont typeface="Arial"/>
              <a:buChar char="•"/>
            </a:pPr>
            <a:r>
              <a:rPr lang="en-US" sz="2666" dirty="0">
                <a:latin typeface="+mn-lt"/>
                <a:ea typeface="Exo 2" charset="0"/>
                <a:cs typeface="Exo 2" charset="0"/>
              </a:rPr>
              <a:t>DNS redirection campaign focused on the Middle East, targeting the private and public sectors.</a:t>
            </a:r>
          </a:p>
          <a:p>
            <a:pPr marL="988918" lvl="1" indent="-380905">
              <a:buFont typeface="Arial"/>
              <a:buChar char="•"/>
            </a:pPr>
            <a:r>
              <a:rPr lang="en-US" sz="2666" dirty="0">
                <a:latin typeface="+mn-lt"/>
                <a:ea typeface="Exo 2" charset="0"/>
                <a:cs typeface="Exo 2" charset="0"/>
              </a:rPr>
              <a:t>Abusing </a:t>
            </a:r>
            <a:r>
              <a:rPr lang="en-US" sz="2666" dirty="0" err="1">
                <a:latin typeface="+mn-lt"/>
                <a:ea typeface="Exo 2" charset="0"/>
                <a:cs typeface="Exo 2" charset="0"/>
              </a:rPr>
              <a:t>LetsEncrypt</a:t>
            </a:r>
            <a:r>
              <a:rPr lang="en-US" sz="2666" dirty="0">
                <a:latin typeface="+mn-lt"/>
                <a:ea typeface="Exo 2" charset="0"/>
                <a:cs typeface="Exo 2" charset="0"/>
              </a:rPr>
              <a:t> for certificate creation.</a:t>
            </a:r>
          </a:p>
          <a:p>
            <a:pPr marL="380905" indent="-380905">
              <a:buFont typeface="Arial"/>
              <a:buChar char="•"/>
            </a:pPr>
            <a:endParaRPr lang="en-US" sz="2666" dirty="0">
              <a:latin typeface="+mn-lt"/>
              <a:ea typeface="Exo 2" charset="0"/>
              <a:cs typeface="Exo 2" charset="0"/>
            </a:endParaRPr>
          </a:p>
        </p:txBody>
      </p:sp>
    </p:spTree>
    <p:extLst>
      <p:ext uri="{BB962C8B-B14F-4D97-AF65-F5344CB8AC3E}">
        <p14:creationId xmlns:p14="http://schemas.microsoft.com/office/powerpoint/2010/main" val="12548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4F42-3470-3448-9CE5-56DB1C63A09B}"/>
              </a:ext>
            </a:extLst>
          </p:cNvPr>
          <p:cNvSpPr>
            <a:spLocks noGrp="1"/>
          </p:cNvSpPr>
          <p:nvPr>
            <p:ph type="title"/>
          </p:nvPr>
        </p:nvSpPr>
        <p:spPr/>
        <p:txBody>
          <a:bodyPr/>
          <a:lstStyle/>
          <a:p>
            <a:r>
              <a:rPr lang="en-US" dirty="0" err="1"/>
              <a:t>DNSpionage</a:t>
            </a:r>
            <a:endParaRPr lang="en-US" dirty="0"/>
          </a:p>
        </p:txBody>
      </p:sp>
      <p:sp>
        <p:nvSpPr>
          <p:cNvPr id="3" name="Subtitle 2">
            <a:extLst>
              <a:ext uri="{FF2B5EF4-FFF2-40B4-BE49-F238E27FC236}">
                <a16:creationId xmlns:a16="http://schemas.microsoft.com/office/drawing/2014/main" id="{A2CC7932-2277-A14A-B240-DA4ADA2B062A}"/>
              </a:ext>
            </a:extLst>
          </p:cNvPr>
          <p:cNvSpPr>
            <a:spLocks noGrp="1"/>
          </p:cNvSpPr>
          <p:nvPr>
            <p:ph type="subTitle" idx="1"/>
          </p:nvPr>
        </p:nvSpPr>
        <p:spPr>
          <a:xfrm>
            <a:off x="-265815" y="2482307"/>
            <a:ext cx="12720453" cy="1893385"/>
          </a:xfrm>
        </p:spPr>
        <p:txBody>
          <a:bodyPr>
            <a:normAutofit/>
          </a:bodyPr>
          <a:lstStyle/>
          <a:p>
            <a:r>
              <a:rPr lang="en-US" sz="7200" dirty="0"/>
              <a:t>Event #1</a:t>
            </a:r>
          </a:p>
        </p:txBody>
      </p:sp>
    </p:spTree>
    <p:extLst>
      <p:ext uri="{BB962C8B-B14F-4D97-AF65-F5344CB8AC3E}">
        <p14:creationId xmlns:p14="http://schemas.microsoft.com/office/powerpoint/2010/main" val="7542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Vectors</a:t>
            </a:r>
          </a:p>
        </p:txBody>
      </p:sp>
      <p:sp>
        <p:nvSpPr>
          <p:cNvPr id="4" name="TextBox 3"/>
          <p:cNvSpPr txBox="1"/>
          <p:nvPr/>
        </p:nvSpPr>
        <p:spPr>
          <a:xfrm>
            <a:off x="1666782" y="1438320"/>
            <a:ext cx="8855262" cy="4194738"/>
          </a:xfrm>
          <a:prstGeom prst="rect">
            <a:avLst/>
          </a:prstGeom>
          <a:noFill/>
        </p:spPr>
        <p:txBody>
          <a:bodyPr wrap="square" rtlCol="0">
            <a:spAutoFit/>
          </a:bodyPr>
          <a:lstStyle/>
          <a:p>
            <a:endParaRPr lang="en-US" sz="2666" dirty="0">
              <a:solidFill>
                <a:schemeClr val="bg1"/>
              </a:solidFill>
              <a:latin typeface="Exo 2" charset="0"/>
              <a:ea typeface="Exo 2" charset="0"/>
              <a:cs typeface="Exo 2" charset="0"/>
            </a:endParaRPr>
          </a:p>
          <a:p>
            <a:pPr marL="380905" indent="-380905">
              <a:buFont typeface="Arial"/>
              <a:buChar char="•"/>
            </a:pPr>
            <a:r>
              <a:rPr lang="en-US" sz="2666" dirty="0">
                <a:latin typeface="+mn-lt"/>
              </a:rPr>
              <a:t>Spear-phishing emails</a:t>
            </a:r>
          </a:p>
          <a:p>
            <a:pPr marL="380905" indent="-380905">
              <a:buFont typeface="Arial"/>
              <a:buChar char="•"/>
            </a:pPr>
            <a:endParaRPr lang="en-US" sz="2666" dirty="0">
              <a:latin typeface="+mn-lt"/>
            </a:endParaRPr>
          </a:p>
          <a:p>
            <a:pPr marL="380905" indent="-380905">
              <a:buFont typeface="Arial"/>
              <a:buChar char="•"/>
            </a:pPr>
            <a:r>
              <a:rPr lang="en-US" sz="2666" dirty="0">
                <a:latin typeface="+mn-lt"/>
              </a:rPr>
              <a:t>Social media contacts such as LinkedIn and other job-focused sites</a:t>
            </a:r>
          </a:p>
          <a:p>
            <a:pPr marL="380905" indent="-380905">
              <a:buFont typeface="Arial"/>
              <a:buChar char="•"/>
            </a:pPr>
            <a:endParaRPr lang="en-US" sz="2666" dirty="0">
              <a:latin typeface="+mn-lt"/>
            </a:endParaRPr>
          </a:p>
          <a:p>
            <a:pPr marL="380905" indent="-380905">
              <a:buFont typeface="Arial"/>
              <a:buChar char="•"/>
            </a:pPr>
            <a:r>
              <a:rPr lang="en-US" sz="2666" dirty="0">
                <a:latin typeface="+mn-lt"/>
              </a:rPr>
              <a:t>Links </a:t>
            </a:r>
            <a:r>
              <a:rPr lang="en-US" sz="2666" dirty="0" err="1">
                <a:latin typeface="+mn-lt"/>
              </a:rPr>
              <a:t>Talos</a:t>
            </a:r>
            <a:r>
              <a:rPr lang="en-US" sz="2666" dirty="0">
                <a:latin typeface="+mn-lt"/>
              </a:rPr>
              <a:t> identified as being used were HR related:</a:t>
            </a:r>
          </a:p>
          <a:p>
            <a:pPr marL="1599800" lvl="2" indent="-380905">
              <a:buFont typeface="Arial"/>
              <a:buChar char="•"/>
            </a:pPr>
            <a:r>
              <a:rPr lang="en-US" sz="2666" dirty="0" err="1">
                <a:latin typeface="+mn-lt"/>
              </a:rPr>
              <a:t>hr-wipro</a:t>
            </a:r>
            <a:r>
              <a:rPr lang="en-US" sz="2666" dirty="0">
                <a:latin typeface="+mn-lt"/>
              </a:rPr>
              <a:t>[.]com (with a redirection to wipro.com) </a:t>
            </a:r>
          </a:p>
          <a:p>
            <a:pPr marL="1599800" lvl="2" indent="-380905">
              <a:buFont typeface="Arial"/>
              <a:buChar char="•"/>
            </a:pPr>
            <a:r>
              <a:rPr lang="en-US" sz="2666" dirty="0" err="1">
                <a:latin typeface="+mn-lt"/>
              </a:rPr>
              <a:t>hr-suncor</a:t>
            </a:r>
            <a:r>
              <a:rPr lang="en-US" sz="2666" dirty="0">
                <a:latin typeface="+mn-lt"/>
              </a:rPr>
              <a:t>[.]com (with a redirection to suncor.com)</a:t>
            </a:r>
          </a:p>
          <a:p>
            <a:pPr marL="380905" indent="-380905">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46996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Vectors</a:t>
            </a:r>
          </a:p>
        </p:txBody>
      </p:sp>
      <p:pic>
        <p:nvPicPr>
          <p:cNvPr id="3" name="Picture 2">
            <a:extLst>
              <a:ext uri="{FF2B5EF4-FFF2-40B4-BE49-F238E27FC236}">
                <a16:creationId xmlns:a16="http://schemas.microsoft.com/office/drawing/2014/main" id="{8DA60B89-83DC-F043-8AB3-EFB4AA53E268}"/>
              </a:ext>
            </a:extLst>
          </p:cNvPr>
          <p:cNvPicPr>
            <a:picLocks noChangeAspect="1"/>
          </p:cNvPicPr>
          <p:nvPr/>
        </p:nvPicPr>
        <p:blipFill>
          <a:blip r:embed="rId3"/>
          <a:stretch>
            <a:fillRect/>
          </a:stretch>
        </p:blipFill>
        <p:spPr>
          <a:xfrm>
            <a:off x="3255962" y="793815"/>
            <a:ext cx="5676900" cy="5422900"/>
          </a:xfrm>
          <a:prstGeom prst="rect">
            <a:avLst/>
          </a:prstGeom>
        </p:spPr>
      </p:pic>
      <p:sp>
        <p:nvSpPr>
          <p:cNvPr id="6" name="TextBox 5">
            <a:extLst>
              <a:ext uri="{FF2B5EF4-FFF2-40B4-BE49-F238E27FC236}">
                <a16:creationId xmlns:a16="http://schemas.microsoft.com/office/drawing/2014/main" id="{DF305F8C-8E0D-5445-A7CE-9F1198BA560F}"/>
              </a:ext>
            </a:extLst>
          </p:cNvPr>
          <p:cNvSpPr txBox="1"/>
          <p:nvPr/>
        </p:nvSpPr>
        <p:spPr>
          <a:xfrm>
            <a:off x="1477569" y="5901296"/>
            <a:ext cx="9233686" cy="1323054"/>
          </a:xfrm>
          <a:prstGeom prst="rect">
            <a:avLst/>
          </a:prstGeom>
          <a:noFill/>
        </p:spPr>
        <p:txBody>
          <a:bodyPr wrap="square" rtlCol="0">
            <a:spAutoFit/>
          </a:bodyPr>
          <a:lstStyle/>
          <a:p>
            <a:endParaRPr lang="en-US" sz="2666" dirty="0">
              <a:solidFill>
                <a:schemeClr val="bg1"/>
              </a:solidFill>
              <a:latin typeface="Exo 2" charset="0"/>
              <a:ea typeface="Exo 2" charset="0"/>
              <a:cs typeface="Exo 2" charset="0"/>
            </a:endParaRPr>
          </a:p>
          <a:p>
            <a:r>
              <a:rPr lang="en-US" dirty="0">
                <a:latin typeface="+mn-lt"/>
              </a:rPr>
              <a:t>Source: https://blog-</a:t>
            </a:r>
            <a:r>
              <a:rPr lang="en-US" dirty="0" err="1">
                <a:latin typeface="+mn-lt"/>
              </a:rPr>
              <a:t>cert.opmd.fr</a:t>
            </a:r>
            <a:r>
              <a:rPr lang="en-US" dirty="0">
                <a:latin typeface="+mn-lt"/>
              </a:rPr>
              <a:t>/</a:t>
            </a:r>
            <a:r>
              <a:rPr lang="en-US" dirty="0" err="1">
                <a:latin typeface="+mn-lt"/>
              </a:rPr>
              <a:t>dnspionage</a:t>
            </a:r>
            <a:r>
              <a:rPr lang="en-US" dirty="0">
                <a:latin typeface="+mn-lt"/>
              </a:rPr>
              <a:t>-focus-on-internal-actions/</a:t>
            </a:r>
          </a:p>
          <a:p>
            <a:pPr marL="380905" indent="-380905">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180604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MalDoc</a:t>
            </a:r>
            <a:endParaRPr lang="en-US" dirty="0"/>
          </a:p>
        </p:txBody>
      </p:sp>
      <p:sp>
        <p:nvSpPr>
          <p:cNvPr id="4" name="TextBox 3"/>
          <p:cNvSpPr txBox="1"/>
          <p:nvPr/>
        </p:nvSpPr>
        <p:spPr>
          <a:xfrm>
            <a:off x="1481044" y="1824082"/>
            <a:ext cx="9226737" cy="3784498"/>
          </a:xfrm>
          <a:prstGeom prst="rect">
            <a:avLst/>
          </a:prstGeom>
          <a:noFill/>
        </p:spPr>
        <p:txBody>
          <a:bodyPr wrap="square" rtlCol="0">
            <a:spAutoFit/>
          </a:bodyPr>
          <a:lstStyle/>
          <a:p>
            <a:endParaRPr lang="en-US" sz="2666" dirty="0">
              <a:solidFill>
                <a:schemeClr val="bg1"/>
              </a:solidFill>
              <a:latin typeface="Exo 2" charset="0"/>
              <a:ea typeface="Exo 2" charset="0"/>
              <a:cs typeface="Exo 2" charset="0"/>
            </a:endParaRPr>
          </a:p>
          <a:p>
            <a:pPr marL="380905" indent="-380905">
              <a:buFont typeface="Arial"/>
              <a:buChar char="•"/>
            </a:pPr>
            <a:r>
              <a:rPr lang="en-US" sz="2666" dirty="0">
                <a:latin typeface="+mn-lt"/>
              </a:rPr>
              <a:t>An example of malicious doc hosting:</a:t>
            </a:r>
          </a:p>
          <a:p>
            <a:pPr marL="380905" indent="-380905">
              <a:buFont typeface="Arial"/>
              <a:buChar char="•"/>
            </a:pPr>
            <a:endParaRPr lang="en-US" sz="2666" dirty="0">
              <a:latin typeface="+mn-lt"/>
            </a:endParaRPr>
          </a:p>
          <a:p>
            <a:pPr marL="990352" lvl="1" indent="-380905">
              <a:buFont typeface="Arial"/>
              <a:buChar char="•"/>
            </a:pPr>
            <a:r>
              <a:rPr lang="en-US" sz="2666" dirty="0">
                <a:latin typeface="+mn-lt"/>
              </a:rPr>
              <a:t>hxxp://hr-suncor[.]com/</a:t>
            </a:r>
            <a:r>
              <a:rPr lang="en-US" sz="2666" dirty="0">
                <a:solidFill>
                  <a:schemeClr val="bg2"/>
                </a:solidFill>
                <a:latin typeface="+mn-lt"/>
              </a:rPr>
              <a:t>Suncor_employment_form</a:t>
            </a:r>
            <a:r>
              <a:rPr lang="en-US" sz="2666" dirty="0">
                <a:latin typeface="+mn-lt"/>
              </a:rPr>
              <a:t>[.]doc</a:t>
            </a:r>
          </a:p>
          <a:p>
            <a:pPr marL="990352" lvl="1" indent="-380905">
              <a:buFont typeface="Arial"/>
              <a:buChar char="•"/>
            </a:pPr>
            <a:endParaRPr lang="en-US" sz="2666" dirty="0">
              <a:latin typeface="+mn-lt"/>
            </a:endParaRPr>
          </a:p>
          <a:p>
            <a:pPr marL="380905" indent="-380905">
              <a:buFont typeface="Arial"/>
              <a:buChar char="•"/>
            </a:pPr>
            <a:r>
              <a:rPr lang="en-US" sz="2666" dirty="0">
                <a:latin typeface="+mn-lt"/>
              </a:rPr>
              <a:t>Attempting to appear to be a legitimate Suncor HR document, hosted on a seemingly related domain.</a:t>
            </a:r>
          </a:p>
          <a:p>
            <a:endParaRPr lang="en-US" sz="2666" dirty="0">
              <a:latin typeface="+mn-lt"/>
            </a:endParaRPr>
          </a:p>
          <a:p>
            <a:pPr marL="990352" lvl="1" indent="-380905">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381687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MalDoc</a:t>
            </a:r>
            <a:r>
              <a:rPr lang="en-US" dirty="0"/>
              <a:t> </a:t>
            </a:r>
            <a:r>
              <a:rPr lang="mr-IN" dirty="0"/>
              <a:t>–</a:t>
            </a:r>
            <a:r>
              <a:rPr lang="en-US" dirty="0"/>
              <a:t> Macro Abuse!</a:t>
            </a:r>
          </a:p>
        </p:txBody>
      </p:sp>
      <p:pic>
        <p:nvPicPr>
          <p:cNvPr id="3" name="Picture 2"/>
          <p:cNvPicPr>
            <a:picLocks noChangeAspect="1"/>
          </p:cNvPicPr>
          <p:nvPr/>
        </p:nvPicPr>
        <p:blipFill>
          <a:blip r:embed="rId3"/>
          <a:stretch>
            <a:fillRect/>
          </a:stretch>
        </p:blipFill>
        <p:spPr>
          <a:xfrm>
            <a:off x="772981" y="1602061"/>
            <a:ext cx="6211058" cy="4270102"/>
          </a:xfrm>
          <a:prstGeom prst="rect">
            <a:avLst/>
          </a:prstGeom>
        </p:spPr>
      </p:pic>
      <p:sp>
        <p:nvSpPr>
          <p:cNvPr id="5" name="TextBox 4"/>
          <p:cNvSpPr txBox="1"/>
          <p:nvPr/>
        </p:nvSpPr>
        <p:spPr>
          <a:xfrm>
            <a:off x="7501777" y="1909807"/>
            <a:ext cx="4043083" cy="3374257"/>
          </a:xfrm>
          <a:prstGeom prst="rect">
            <a:avLst/>
          </a:prstGeom>
          <a:noFill/>
        </p:spPr>
        <p:txBody>
          <a:bodyPr wrap="square" rtlCol="0">
            <a:spAutoFit/>
          </a:bodyPr>
          <a:lstStyle/>
          <a:p>
            <a:pPr marL="457086" indent="-457086">
              <a:buFont typeface="Arial"/>
              <a:buChar char="•"/>
            </a:pPr>
            <a:r>
              <a:rPr lang="en-US" sz="2666" dirty="0">
                <a:latin typeface="+mn-lt"/>
              </a:rPr>
              <a:t>Two macros embedded within the </a:t>
            </a:r>
            <a:r>
              <a:rPr lang="en-US" sz="2666" dirty="0" err="1">
                <a:latin typeface="+mn-lt"/>
              </a:rPr>
              <a:t>maldoc</a:t>
            </a:r>
            <a:r>
              <a:rPr lang="en-US" sz="2666" dirty="0">
                <a:latin typeface="+mn-lt"/>
              </a:rPr>
              <a:t>.</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One macro executes on Opening of the doc.</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The other executes when the doc is closed.</a:t>
            </a:r>
          </a:p>
        </p:txBody>
      </p:sp>
    </p:spTree>
    <p:extLst>
      <p:ext uri="{BB962C8B-B14F-4D97-AF65-F5344CB8AC3E}">
        <p14:creationId xmlns:p14="http://schemas.microsoft.com/office/powerpoint/2010/main" val="424567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Maldoc</a:t>
            </a:r>
            <a:r>
              <a:rPr lang="en-US" dirty="0"/>
              <a:t> Opening &amp; Closing</a:t>
            </a:r>
          </a:p>
        </p:txBody>
      </p:sp>
      <p:sp>
        <p:nvSpPr>
          <p:cNvPr id="5" name="TextBox 4"/>
          <p:cNvSpPr txBox="1"/>
          <p:nvPr/>
        </p:nvSpPr>
        <p:spPr>
          <a:xfrm>
            <a:off x="1375662" y="1938381"/>
            <a:ext cx="9437501" cy="3374257"/>
          </a:xfrm>
          <a:prstGeom prst="rect">
            <a:avLst/>
          </a:prstGeom>
          <a:noFill/>
        </p:spPr>
        <p:txBody>
          <a:bodyPr wrap="square" rtlCol="0">
            <a:spAutoFit/>
          </a:bodyPr>
          <a:lstStyle/>
          <a:p>
            <a:pPr marL="457086" indent="-457086">
              <a:buFont typeface="Arial"/>
              <a:buChar char="•"/>
            </a:pPr>
            <a:r>
              <a:rPr lang="en-US" sz="2666" dirty="0">
                <a:latin typeface="+mn-lt"/>
              </a:rPr>
              <a:t>When opened, a base64 decoding function decodes a PE to:</a:t>
            </a:r>
          </a:p>
          <a:p>
            <a:pPr marL="1066686"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latin typeface="+mn-lt"/>
              </a:rPr>
              <a:t>oracleServices</a:t>
            </a:r>
            <a:r>
              <a:rPr lang="en-US" sz="2666" dirty="0">
                <a:latin typeface="+mn-lt"/>
              </a:rPr>
              <a:t>\svshost_serv.doc </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When the lure document is closed, "svshost_serv.doc” is renamed to "svshost_serv.exe." </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A scheduled task is created:</a:t>
            </a:r>
          </a:p>
          <a:p>
            <a:pPr marL="1066686" lvl="2" indent="-457086">
              <a:buFont typeface="Arial"/>
              <a:buChar char="•"/>
            </a:pPr>
            <a:r>
              <a:rPr lang="en-US" sz="2666" dirty="0">
                <a:latin typeface="+mn-lt"/>
              </a:rPr>
              <a:t>"chromium updater v 37.5.0” to execute the binary</a:t>
            </a:r>
          </a:p>
        </p:txBody>
      </p:sp>
    </p:spTree>
    <p:extLst>
      <p:ext uri="{BB962C8B-B14F-4D97-AF65-F5344CB8AC3E}">
        <p14:creationId xmlns:p14="http://schemas.microsoft.com/office/powerpoint/2010/main" val="248982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429464-F78F-3C4B-A023-64FFC16D8A18}"/>
              </a:ext>
            </a:extLst>
          </p:cNvPr>
          <p:cNvPicPr>
            <a:picLocks noChangeAspect="1"/>
          </p:cNvPicPr>
          <p:nvPr/>
        </p:nvPicPr>
        <p:blipFill rotWithShape="1">
          <a:blip r:embed="rId3"/>
          <a:srcRect l="11426" t="15636" r="7978"/>
          <a:stretch/>
        </p:blipFill>
        <p:spPr>
          <a:xfrm>
            <a:off x="1392702" y="942975"/>
            <a:ext cx="9823702" cy="5776856"/>
          </a:xfrm>
          <a:prstGeom prst="rect">
            <a:avLst/>
          </a:prstGeom>
        </p:spPr>
      </p:pic>
      <p:sp>
        <p:nvSpPr>
          <p:cNvPr id="3" name="Title 2">
            <a:extLst>
              <a:ext uri="{FF2B5EF4-FFF2-40B4-BE49-F238E27FC236}">
                <a16:creationId xmlns:a16="http://schemas.microsoft.com/office/drawing/2014/main" id="{F84D46BF-4A09-004B-981C-F2F6163301A4}"/>
              </a:ext>
            </a:extLst>
          </p:cNvPr>
          <p:cNvSpPr>
            <a:spLocks noGrp="1"/>
          </p:cNvSpPr>
          <p:nvPr>
            <p:ph type="title"/>
          </p:nvPr>
        </p:nvSpPr>
        <p:spPr/>
        <p:txBody>
          <a:bodyPr/>
          <a:lstStyle/>
          <a:p>
            <a:r>
              <a:rPr lang="en-US" dirty="0"/>
              <a:t>Protecting Customers</a:t>
            </a:r>
          </a:p>
        </p:txBody>
      </p:sp>
      <p:sp>
        <p:nvSpPr>
          <p:cNvPr id="6" name="Rectangle 5">
            <a:extLst>
              <a:ext uri="{FF2B5EF4-FFF2-40B4-BE49-F238E27FC236}">
                <a16:creationId xmlns:a16="http://schemas.microsoft.com/office/drawing/2014/main" id="{DE538D96-274E-4245-88E9-5FE57BD1A6FF}"/>
              </a:ext>
            </a:extLst>
          </p:cNvPr>
          <p:cNvSpPr/>
          <p:nvPr/>
        </p:nvSpPr>
        <p:spPr>
          <a:xfrm>
            <a:off x="10190162" y="4237930"/>
            <a:ext cx="1026242" cy="292388"/>
          </a:xfrm>
          <a:prstGeom prst="rect">
            <a:avLst/>
          </a:prstGeom>
        </p:spPr>
        <p:txBody>
          <a:bodyPr wrap="none">
            <a:spAutoFit/>
          </a:bodyPr>
          <a:lstStyle/>
          <a:p>
            <a:pPr algn="ctr" defTabSz="609433">
              <a:spcAft>
                <a:spcPts val="533"/>
              </a:spcAft>
              <a:defRPr/>
            </a:pPr>
            <a:r>
              <a:rPr lang="en-US" sz="1300" dirty="0" err="1">
                <a:ea typeface="CiscoSansTT Light" charset="0"/>
                <a:cs typeface="Calibri" panose="020F0502020204030204" pitchFamily="34" charset="0"/>
              </a:rPr>
              <a:t>Malvertising</a:t>
            </a:r>
            <a:endParaRPr lang="en-US" sz="1300" dirty="0">
              <a:ea typeface="CiscoSansTT Light" charset="0"/>
              <a:cs typeface="Calibri" panose="020F0502020204030204" pitchFamily="34" charset="0"/>
            </a:endParaRPr>
          </a:p>
        </p:txBody>
      </p:sp>
      <p:sp>
        <p:nvSpPr>
          <p:cNvPr id="146" name="Rectangle 145">
            <a:extLst>
              <a:ext uri="{FF2B5EF4-FFF2-40B4-BE49-F238E27FC236}">
                <a16:creationId xmlns:a16="http://schemas.microsoft.com/office/drawing/2014/main" id="{79F74FA0-2397-A04D-8FAD-EFD28F382D27}"/>
              </a:ext>
            </a:extLst>
          </p:cNvPr>
          <p:cNvSpPr/>
          <p:nvPr/>
        </p:nvSpPr>
        <p:spPr>
          <a:xfrm>
            <a:off x="8499730" y="4384124"/>
            <a:ext cx="927819"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Drive by</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downloads</a:t>
            </a:r>
          </a:p>
        </p:txBody>
      </p:sp>
      <p:sp>
        <p:nvSpPr>
          <p:cNvPr id="147" name="Rectangle 146">
            <a:extLst>
              <a:ext uri="{FF2B5EF4-FFF2-40B4-BE49-F238E27FC236}">
                <a16:creationId xmlns:a16="http://schemas.microsoft.com/office/drawing/2014/main" id="{64E3A99E-D586-9846-B3B6-62CA931D45B5}"/>
              </a:ext>
            </a:extLst>
          </p:cNvPr>
          <p:cNvSpPr/>
          <p:nvPr/>
        </p:nvSpPr>
        <p:spPr>
          <a:xfrm>
            <a:off x="9036673" y="5963490"/>
            <a:ext cx="781753"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Rogue</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software</a:t>
            </a:r>
          </a:p>
        </p:txBody>
      </p:sp>
      <p:sp>
        <p:nvSpPr>
          <p:cNvPr id="148" name="Rectangle 147">
            <a:extLst>
              <a:ext uri="{FF2B5EF4-FFF2-40B4-BE49-F238E27FC236}">
                <a16:creationId xmlns:a16="http://schemas.microsoft.com/office/drawing/2014/main" id="{1D4623B9-57C0-9244-9FF0-EB1FC7537183}"/>
              </a:ext>
            </a:extLst>
          </p:cNvPr>
          <p:cNvSpPr/>
          <p:nvPr/>
        </p:nvSpPr>
        <p:spPr>
          <a:xfrm>
            <a:off x="7087511" y="5911871"/>
            <a:ext cx="712759" cy="292388"/>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Botnets</a:t>
            </a:r>
          </a:p>
        </p:txBody>
      </p:sp>
      <p:sp>
        <p:nvSpPr>
          <p:cNvPr id="149" name="Rectangle 148">
            <a:extLst>
              <a:ext uri="{FF2B5EF4-FFF2-40B4-BE49-F238E27FC236}">
                <a16:creationId xmlns:a16="http://schemas.microsoft.com/office/drawing/2014/main" id="{59F07B8B-B051-0846-94B5-FCFEF57D1124}"/>
              </a:ext>
            </a:extLst>
          </p:cNvPr>
          <p:cNvSpPr/>
          <p:nvPr/>
        </p:nvSpPr>
        <p:spPr>
          <a:xfrm>
            <a:off x="5388701" y="6125722"/>
            <a:ext cx="1101712" cy="292388"/>
          </a:xfrm>
          <a:prstGeom prst="rect">
            <a:avLst/>
          </a:prstGeom>
        </p:spPr>
        <p:txBody>
          <a:bodyPr wrap="none">
            <a:spAutoFit/>
          </a:bodyPr>
          <a:lstStyle/>
          <a:p>
            <a:pPr algn="ctr" defTabSz="609433">
              <a:spcAft>
                <a:spcPts val="533"/>
              </a:spcAft>
              <a:defRPr/>
            </a:pPr>
            <a:r>
              <a:rPr lang="en-US" sz="1300" dirty="0" err="1">
                <a:ea typeface="CiscoSansTT Light" charset="0"/>
                <a:cs typeface="Calibri" panose="020F0502020204030204" pitchFamily="34" charset="0"/>
              </a:rPr>
              <a:t>Cryptomining</a:t>
            </a:r>
            <a:endParaRPr lang="en-US" sz="1300" dirty="0">
              <a:ea typeface="CiscoSansTT Light" charset="0"/>
              <a:cs typeface="Calibri" panose="020F0502020204030204" pitchFamily="34" charset="0"/>
            </a:endParaRPr>
          </a:p>
        </p:txBody>
      </p:sp>
      <p:sp>
        <p:nvSpPr>
          <p:cNvPr id="150" name="Rectangle 149">
            <a:extLst>
              <a:ext uri="{FF2B5EF4-FFF2-40B4-BE49-F238E27FC236}">
                <a16:creationId xmlns:a16="http://schemas.microsoft.com/office/drawing/2014/main" id="{787952FF-CB4C-1548-8067-5500BCEA0B0C}"/>
              </a:ext>
            </a:extLst>
          </p:cNvPr>
          <p:cNvSpPr/>
          <p:nvPr/>
        </p:nvSpPr>
        <p:spPr>
          <a:xfrm>
            <a:off x="4091355" y="5447296"/>
            <a:ext cx="1026948"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Credential</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compromise</a:t>
            </a:r>
          </a:p>
        </p:txBody>
      </p:sp>
      <p:sp>
        <p:nvSpPr>
          <p:cNvPr id="151" name="Rectangle 150">
            <a:extLst>
              <a:ext uri="{FF2B5EF4-FFF2-40B4-BE49-F238E27FC236}">
                <a16:creationId xmlns:a16="http://schemas.microsoft.com/office/drawing/2014/main" id="{841A0450-636F-6F49-BD1C-7633A316AB54}"/>
              </a:ext>
            </a:extLst>
          </p:cNvPr>
          <p:cNvSpPr/>
          <p:nvPr/>
        </p:nvSpPr>
        <p:spPr>
          <a:xfrm>
            <a:off x="2491173" y="5705740"/>
            <a:ext cx="554960" cy="292388"/>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DDoS</a:t>
            </a:r>
          </a:p>
        </p:txBody>
      </p:sp>
      <p:sp>
        <p:nvSpPr>
          <p:cNvPr id="164" name="Rectangle 163">
            <a:extLst>
              <a:ext uri="{FF2B5EF4-FFF2-40B4-BE49-F238E27FC236}">
                <a16:creationId xmlns:a16="http://schemas.microsoft.com/office/drawing/2014/main" id="{5631FDAF-5ADA-5441-B064-E0358B4A9DA9}"/>
              </a:ext>
            </a:extLst>
          </p:cNvPr>
          <p:cNvSpPr/>
          <p:nvPr/>
        </p:nvSpPr>
        <p:spPr>
          <a:xfrm>
            <a:off x="472257" y="4842959"/>
            <a:ext cx="920445"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Man in</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the middle</a:t>
            </a:r>
          </a:p>
        </p:txBody>
      </p:sp>
      <p:sp>
        <p:nvSpPr>
          <p:cNvPr id="165" name="Rectangle 164">
            <a:extLst>
              <a:ext uri="{FF2B5EF4-FFF2-40B4-BE49-F238E27FC236}">
                <a16:creationId xmlns:a16="http://schemas.microsoft.com/office/drawing/2014/main" id="{944A8282-870A-8E4D-9655-7EDAE686E58B}"/>
              </a:ext>
            </a:extLst>
          </p:cNvPr>
          <p:cNvSpPr/>
          <p:nvPr/>
        </p:nvSpPr>
        <p:spPr>
          <a:xfrm>
            <a:off x="2078752" y="3463984"/>
            <a:ext cx="824841"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Spyware/</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Malware</a:t>
            </a:r>
          </a:p>
        </p:txBody>
      </p:sp>
      <p:sp>
        <p:nvSpPr>
          <p:cNvPr id="166" name="Rectangle 165">
            <a:extLst>
              <a:ext uri="{FF2B5EF4-FFF2-40B4-BE49-F238E27FC236}">
                <a16:creationId xmlns:a16="http://schemas.microsoft.com/office/drawing/2014/main" id="{73CABB17-F48B-724A-B0AB-93A5F94DC3CB}"/>
              </a:ext>
            </a:extLst>
          </p:cNvPr>
          <p:cNvSpPr/>
          <p:nvPr/>
        </p:nvSpPr>
        <p:spPr>
          <a:xfrm>
            <a:off x="618749" y="2332477"/>
            <a:ext cx="856067" cy="692497"/>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Advanced</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persistent</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threats</a:t>
            </a:r>
          </a:p>
        </p:txBody>
      </p:sp>
      <p:sp>
        <p:nvSpPr>
          <p:cNvPr id="167" name="Rectangle 166">
            <a:extLst>
              <a:ext uri="{FF2B5EF4-FFF2-40B4-BE49-F238E27FC236}">
                <a16:creationId xmlns:a16="http://schemas.microsoft.com/office/drawing/2014/main" id="{B4C94373-53CF-E64F-B259-CEAE1EE03763}"/>
              </a:ext>
            </a:extLst>
          </p:cNvPr>
          <p:cNvSpPr/>
          <p:nvPr/>
        </p:nvSpPr>
        <p:spPr>
          <a:xfrm>
            <a:off x="2363072" y="1840034"/>
            <a:ext cx="661271"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Wiper</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attacks</a:t>
            </a:r>
          </a:p>
        </p:txBody>
      </p:sp>
      <p:sp>
        <p:nvSpPr>
          <p:cNvPr id="168" name="Rectangle 167">
            <a:extLst>
              <a:ext uri="{FF2B5EF4-FFF2-40B4-BE49-F238E27FC236}">
                <a16:creationId xmlns:a16="http://schemas.microsoft.com/office/drawing/2014/main" id="{8EAF496A-313B-064E-9381-DA89D0990967}"/>
              </a:ext>
            </a:extLst>
          </p:cNvPr>
          <p:cNvSpPr/>
          <p:nvPr/>
        </p:nvSpPr>
        <p:spPr>
          <a:xfrm>
            <a:off x="4054599" y="1369713"/>
            <a:ext cx="756938" cy="292388"/>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Phishing</a:t>
            </a:r>
          </a:p>
        </p:txBody>
      </p:sp>
      <p:sp>
        <p:nvSpPr>
          <p:cNvPr id="169" name="Rectangle 168">
            <a:extLst>
              <a:ext uri="{FF2B5EF4-FFF2-40B4-BE49-F238E27FC236}">
                <a16:creationId xmlns:a16="http://schemas.microsoft.com/office/drawing/2014/main" id="{303D5F77-5959-3E4F-BA19-9B9C915D1D7C}"/>
              </a:ext>
            </a:extLst>
          </p:cNvPr>
          <p:cNvSpPr/>
          <p:nvPr/>
        </p:nvSpPr>
        <p:spPr>
          <a:xfrm>
            <a:off x="5503413" y="1276108"/>
            <a:ext cx="931281"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Unpatched</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software</a:t>
            </a:r>
          </a:p>
        </p:txBody>
      </p:sp>
      <p:sp>
        <p:nvSpPr>
          <p:cNvPr id="170" name="Rectangle 169">
            <a:extLst>
              <a:ext uri="{FF2B5EF4-FFF2-40B4-BE49-F238E27FC236}">
                <a16:creationId xmlns:a16="http://schemas.microsoft.com/office/drawing/2014/main" id="{91AEB821-BD49-294C-8644-13003263A0E3}"/>
              </a:ext>
            </a:extLst>
          </p:cNvPr>
          <p:cNvSpPr/>
          <p:nvPr/>
        </p:nvSpPr>
        <p:spPr>
          <a:xfrm>
            <a:off x="7643282" y="1283482"/>
            <a:ext cx="1065228" cy="492443"/>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Supply</a:t>
            </a:r>
            <a:br>
              <a:rPr lang="en-US" sz="1300" dirty="0">
                <a:ea typeface="CiscoSansTT Light" charset="0"/>
                <a:cs typeface="Calibri" panose="020F0502020204030204" pitchFamily="34" charset="0"/>
              </a:rPr>
            </a:br>
            <a:r>
              <a:rPr lang="en-US" sz="1300" dirty="0">
                <a:ea typeface="CiscoSansTT Light" charset="0"/>
                <a:cs typeface="Calibri" panose="020F0502020204030204" pitchFamily="34" charset="0"/>
              </a:rPr>
              <a:t>chain attacks</a:t>
            </a:r>
          </a:p>
        </p:txBody>
      </p:sp>
      <p:sp>
        <p:nvSpPr>
          <p:cNvPr id="171" name="Rectangle 170">
            <a:extLst>
              <a:ext uri="{FF2B5EF4-FFF2-40B4-BE49-F238E27FC236}">
                <a16:creationId xmlns:a16="http://schemas.microsoft.com/office/drawing/2014/main" id="{325DF7D3-34B3-A045-ABBF-FCB136187E53}"/>
              </a:ext>
            </a:extLst>
          </p:cNvPr>
          <p:cNvSpPr/>
          <p:nvPr/>
        </p:nvSpPr>
        <p:spPr>
          <a:xfrm>
            <a:off x="9818426" y="1387368"/>
            <a:ext cx="1064330" cy="292388"/>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Ransomware</a:t>
            </a:r>
          </a:p>
        </p:txBody>
      </p:sp>
      <p:sp>
        <p:nvSpPr>
          <p:cNvPr id="172" name="Rectangle 171">
            <a:extLst>
              <a:ext uri="{FF2B5EF4-FFF2-40B4-BE49-F238E27FC236}">
                <a16:creationId xmlns:a16="http://schemas.microsoft.com/office/drawing/2014/main" id="{EE708B01-75FB-AF40-A7A7-0962B7A65382}"/>
              </a:ext>
            </a:extLst>
          </p:cNvPr>
          <p:cNvSpPr/>
          <p:nvPr/>
        </p:nvSpPr>
        <p:spPr>
          <a:xfrm>
            <a:off x="9125703" y="3003688"/>
            <a:ext cx="1064459" cy="292388"/>
          </a:xfrm>
          <a:prstGeom prst="rect">
            <a:avLst/>
          </a:prstGeom>
        </p:spPr>
        <p:txBody>
          <a:bodyPr wrap="none">
            <a:spAutoFit/>
          </a:bodyPr>
          <a:lstStyle/>
          <a:p>
            <a:pPr algn="ctr" defTabSz="609433">
              <a:spcAft>
                <a:spcPts val="533"/>
              </a:spcAft>
              <a:defRPr/>
            </a:pPr>
            <a:r>
              <a:rPr lang="en-US" sz="1300" dirty="0">
                <a:ea typeface="CiscoSansTT Light" charset="0"/>
                <a:cs typeface="Calibri" panose="020F0502020204030204" pitchFamily="34" charset="0"/>
              </a:rPr>
              <a:t>Data/IP theft</a:t>
            </a:r>
          </a:p>
        </p:txBody>
      </p:sp>
    </p:spTree>
    <p:extLst>
      <p:ext uri="{BB962C8B-B14F-4D97-AF65-F5344CB8AC3E}">
        <p14:creationId xmlns:p14="http://schemas.microsoft.com/office/powerpoint/2010/main" val="36695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users still click on Warnings. Why?!</a:t>
            </a:r>
          </a:p>
        </p:txBody>
      </p:sp>
      <p:sp>
        <p:nvSpPr>
          <p:cNvPr id="5" name="TextBox 4"/>
          <p:cNvSpPr txBox="1"/>
          <p:nvPr/>
        </p:nvSpPr>
        <p:spPr>
          <a:xfrm>
            <a:off x="5863108" y="1852570"/>
            <a:ext cx="5338296" cy="3784498"/>
          </a:xfrm>
          <a:prstGeom prst="rect">
            <a:avLst/>
          </a:prstGeom>
          <a:noFill/>
        </p:spPr>
        <p:txBody>
          <a:bodyPr wrap="square" rtlCol="0">
            <a:spAutoFit/>
          </a:bodyPr>
          <a:lstStyle/>
          <a:p>
            <a:pPr marL="457086" indent="-457086">
              <a:buFont typeface="Arial"/>
              <a:buChar char="•"/>
            </a:pPr>
            <a:r>
              <a:rPr lang="en-US" sz="2666" dirty="0">
                <a:latin typeface="+mn-lt"/>
              </a:rPr>
              <a:t>Having macro-based documents requires human interaction.</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A human must close the doc before the macro finishes.</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Anti-sandbox technique.</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Final payload is </a:t>
            </a:r>
            <a:r>
              <a:rPr lang="en-US" sz="2666" dirty="0" err="1">
                <a:latin typeface="+mn-lt"/>
              </a:rPr>
              <a:t>DNSpionage</a:t>
            </a:r>
            <a:endParaRPr lang="en-US" sz="2666" dirty="0">
              <a:latin typeface="+mn-lt"/>
            </a:endParaRPr>
          </a:p>
        </p:txBody>
      </p:sp>
      <p:pic>
        <p:nvPicPr>
          <p:cNvPr id="4" name="Picture 3">
            <a:extLst>
              <a:ext uri="{FF2B5EF4-FFF2-40B4-BE49-F238E27FC236}">
                <a16:creationId xmlns:a16="http://schemas.microsoft.com/office/drawing/2014/main" id="{9BD4C7F1-EFBB-C344-8A53-BAA70B0B072D}"/>
              </a:ext>
            </a:extLst>
          </p:cNvPr>
          <p:cNvPicPr>
            <a:picLocks noChangeAspect="1"/>
          </p:cNvPicPr>
          <p:nvPr/>
        </p:nvPicPr>
        <p:blipFill>
          <a:blip r:embed="rId3"/>
          <a:stretch>
            <a:fillRect/>
          </a:stretch>
        </p:blipFill>
        <p:spPr>
          <a:xfrm>
            <a:off x="979634" y="1460598"/>
            <a:ext cx="3505200" cy="4330700"/>
          </a:xfrm>
          <a:prstGeom prst="rect">
            <a:avLst/>
          </a:prstGeom>
        </p:spPr>
      </p:pic>
    </p:spTree>
    <p:extLst>
      <p:ext uri="{BB962C8B-B14F-4D97-AF65-F5344CB8AC3E}">
        <p14:creationId xmlns:p14="http://schemas.microsoft.com/office/powerpoint/2010/main" val="58139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r>
              <a:rPr lang="en-US" dirty="0"/>
              <a:t> characteristics</a:t>
            </a:r>
          </a:p>
        </p:txBody>
      </p:sp>
      <p:sp>
        <p:nvSpPr>
          <p:cNvPr id="5" name="TextBox 4"/>
          <p:cNvSpPr txBox="1"/>
          <p:nvPr/>
        </p:nvSpPr>
        <p:spPr>
          <a:xfrm>
            <a:off x="1148477" y="1512957"/>
            <a:ext cx="9891871" cy="4194738"/>
          </a:xfrm>
          <a:prstGeom prst="rect">
            <a:avLst/>
          </a:prstGeom>
          <a:noFill/>
        </p:spPr>
        <p:txBody>
          <a:bodyPr wrap="square" rtlCol="0">
            <a:spAutoFit/>
          </a:bodyPr>
          <a:lstStyle/>
          <a:p>
            <a:pPr marL="457086" indent="-457086">
              <a:buFont typeface="Arial"/>
              <a:buChar char="•"/>
            </a:pPr>
            <a:r>
              <a:rPr lang="en-US" sz="2666" dirty="0">
                <a:latin typeface="+mn-lt"/>
              </a:rPr>
              <a:t>First, </a:t>
            </a:r>
            <a:r>
              <a:rPr lang="en-US" sz="2666" dirty="0" err="1">
                <a:latin typeface="+mn-lt"/>
              </a:rPr>
              <a:t>DNSpionage</a:t>
            </a:r>
            <a:r>
              <a:rPr lang="en-US" sz="2666" dirty="0">
                <a:latin typeface="+mn-lt"/>
              </a:rPr>
              <a:t> will create its own working directory — it’s a fancy malware that really wants you to think it’s Oracle.</a:t>
            </a:r>
            <a:endParaRPr lang="en-US" sz="2666" dirty="0">
              <a:latin typeface="+mn-lt"/>
              <a:sym typeface="Wingdings"/>
            </a:endParaRPr>
          </a:p>
          <a:p>
            <a:pPr marL="457086" indent="-457086">
              <a:buFont typeface="Arial"/>
              <a:buChar char="•"/>
            </a:pPr>
            <a:endParaRPr lang="en-US" sz="2666" dirty="0">
              <a:latin typeface="+mn-lt"/>
              <a:sym typeface="Wingdings"/>
            </a:endParaRPr>
          </a:p>
          <a:p>
            <a:pPr marL="1066533" lvl="1"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/Apps/</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/Configure.txt</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/Downloads/</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/log.txt</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/svshost_serv.exe</a:t>
            </a:r>
          </a:p>
          <a:p>
            <a:pPr marL="1675981" lvl="2" indent="-457086">
              <a:buFont typeface="Arial"/>
              <a:buChar char="•"/>
            </a:pPr>
            <a:r>
              <a:rPr lang="en-US" sz="2666" dirty="0">
                <a:latin typeface="+mn-lt"/>
              </a:rPr>
              <a:t>%</a:t>
            </a:r>
            <a:r>
              <a:rPr lang="en-US" sz="2666" dirty="0" err="1">
                <a:latin typeface="+mn-lt"/>
              </a:rPr>
              <a:t>UserProfile</a:t>
            </a:r>
            <a:r>
              <a:rPr lang="en-US" sz="2666" dirty="0">
                <a:latin typeface="+mn-lt"/>
              </a:rPr>
              <a:t>%\.</a:t>
            </a:r>
            <a:r>
              <a:rPr lang="en-US" sz="2666" dirty="0" err="1">
                <a:solidFill>
                  <a:srgbClr val="ED6F09"/>
                </a:solidFill>
                <a:latin typeface="+mn-lt"/>
              </a:rPr>
              <a:t>oracleServices</a:t>
            </a:r>
            <a:r>
              <a:rPr lang="en-US" sz="2666" dirty="0">
                <a:latin typeface="+mn-lt"/>
              </a:rPr>
              <a:t>/Uploads/</a:t>
            </a:r>
          </a:p>
        </p:txBody>
      </p:sp>
    </p:spTree>
    <p:extLst>
      <p:ext uri="{BB962C8B-B14F-4D97-AF65-F5344CB8AC3E}">
        <p14:creationId xmlns:p14="http://schemas.microsoft.com/office/powerpoint/2010/main" val="326818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r>
              <a:rPr lang="en-US" dirty="0"/>
              <a:t> on the system</a:t>
            </a:r>
          </a:p>
        </p:txBody>
      </p:sp>
      <p:sp>
        <p:nvSpPr>
          <p:cNvPr id="5" name="TextBox 4"/>
          <p:cNvSpPr txBox="1"/>
          <p:nvPr/>
        </p:nvSpPr>
        <p:spPr>
          <a:xfrm>
            <a:off x="862727" y="1398655"/>
            <a:ext cx="10463371" cy="502573"/>
          </a:xfrm>
          <a:prstGeom prst="rect">
            <a:avLst/>
          </a:prstGeom>
          <a:noFill/>
        </p:spPr>
        <p:txBody>
          <a:bodyPr wrap="square" rtlCol="0">
            <a:spAutoFit/>
          </a:bodyPr>
          <a:lstStyle/>
          <a:p>
            <a:pPr marL="457200" indent="-457086">
              <a:buFont typeface="Arial"/>
              <a:buChar char="•"/>
            </a:pPr>
            <a:r>
              <a:rPr lang="en-US" sz="2666" dirty="0">
                <a:latin typeface="+mn-lt"/>
                <a:sym typeface="Wingdings"/>
              </a:rPr>
              <a:t>The directories are used by </a:t>
            </a:r>
            <a:r>
              <a:rPr lang="en-US" sz="2666" dirty="0" err="1">
                <a:latin typeface="+mn-lt"/>
                <a:sym typeface="Wingdings"/>
              </a:rPr>
              <a:t>DNSpionage</a:t>
            </a:r>
            <a:r>
              <a:rPr lang="en-US" sz="2666" dirty="0">
                <a:latin typeface="+mn-lt"/>
                <a:sym typeface="Wingdings"/>
              </a:rPr>
              <a:t> to perform different functions:</a:t>
            </a:r>
          </a:p>
        </p:txBody>
      </p:sp>
      <p:pic>
        <p:nvPicPr>
          <p:cNvPr id="7" name="Picture 6">
            <a:extLst>
              <a:ext uri="{FF2B5EF4-FFF2-40B4-BE49-F238E27FC236}">
                <a16:creationId xmlns:a16="http://schemas.microsoft.com/office/drawing/2014/main" id="{9D507416-CB1F-6D42-A2F3-F97AB68FBFEF}"/>
              </a:ext>
            </a:extLst>
          </p:cNvPr>
          <p:cNvPicPr>
            <a:picLocks noChangeAspect="1"/>
          </p:cNvPicPr>
          <p:nvPr/>
        </p:nvPicPr>
        <p:blipFill>
          <a:blip r:embed="rId3"/>
          <a:stretch>
            <a:fillRect/>
          </a:stretch>
        </p:blipFill>
        <p:spPr>
          <a:xfrm>
            <a:off x="1338262" y="1749956"/>
            <a:ext cx="9512300" cy="4432300"/>
          </a:xfrm>
          <a:prstGeom prst="rect">
            <a:avLst/>
          </a:prstGeom>
        </p:spPr>
      </p:pic>
    </p:spTree>
    <p:extLst>
      <p:ext uri="{BB962C8B-B14F-4D97-AF65-F5344CB8AC3E}">
        <p14:creationId xmlns:p14="http://schemas.microsoft.com/office/powerpoint/2010/main" val="415565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543538" y="2160308"/>
            <a:ext cx="9101750" cy="2553776"/>
          </a:xfrm>
          <a:prstGeom prst="rect">
            <a:avLst/>
          </a:prstGeom>
          <a:noFill/>
        </p:spPr>
        <p:txBody>
          <a:bodyPr wrap="square" rtlCol="0">
            <a:spAutoFit/>
          </a:bodyPr>
          <a:lstStyle/>
          <a:p>
            <a:pPr marL="457200" indent="-457086">
              <a:buFont typeface="Arial"/>
              <a:buChar char="•"/>
            </a:pPr>
            <a:r>
              <a:rPr lang="en-US" sz="2666" dirty="0" err="1">
                <a:latin typeface="+mn-lt"/>
                <a:sym typeface="Wingdings"/>
              </a:rPr>
              <a:t>DNSpionage</a:t>
            </a:r>
            <a:r>
              <a:rPr lang="en-US" sz="2666" dirty="0">
                <a:latin typeface="+mn-lt"/>
                <a:sym typeface="Wingdings"/>
              </a:rPr>
              <a:t> had two distinct communication techniques:</a:t>
            </a:r>
          </a:p>
          <a:p>
            <a:pPr marL="1066647" lvl="1" indent="-457086">
              <a:buFont typeface="Arial"/>
              <a:buChar char="•"/>
            </a:pPr>
            <a:r>
              <a:rPr lang="en-US" sz="2666" dirty="0">
                <a:latin typeface="+mn-lt"/>
                <a:sym typeface="Wingdings"/>
              </a:rPr>
              <a:t>HTTP Mode</a:t>
            </a:r>
          </a:p>
          <a:p>
            <a:pPr marL="1066647" lvl="1" indent="-457086">
              <a:buFont typeface="Arial"/>
              <a:buChar char="•"/>
            </a:pPr>
            <a:r>
              <a:rPr lang="en-US" sz="2666" dirty="0">
                <a:latin typeface="+mn-lt"/>
                <a:sym typeface="Wingdings"/>
              </a:rPr>
              <a:t>DNS Mode</a:t>
            </a:r>
          </a:p>
          <a:p>
            <a:pPr marL="1066647" lvl="1" indent="-457086">
              <a:buFont typeface="Arial"/>
              <a:buChar char="•"/>
            </a:pPr>
            <a:endParaRPr lang="en-US" sz="2666" dirty="0">
              <a:latin typeface="+mn-lt"/>
              <a:sym typeface="Wingdings"/>
            </a:endParaRPr>
          </a:p>
          <a:p>
            <a:pPr marL="457200" indent="-457086">
              <a:buFont typeface="Arial"/>
              <a:buChar char="•"/>
            </a:pPr>
            <a:r>
              <a:rPr lang="en-US" sz="2666" dirty="0">
                <a:latin typeface="+mn-lt"/>
                <a:sym typeface="Wingdings"/>
              </a:rPr>
              <a:t>These two different modes of communication were used by the attacker to send additional commands, etc. to the victim.</a:t>
            </a:r>
          </a:p>
        </p:txBody>
      </p:sp>
      <p:sp>
        <p:nvSpPr>
          <p:cNvPr id="6" name="Subtitle 2">
            <a:extLst>
              <a:ext uri="{FF2B5EF4-FFF2-40B4-BE49-F238E27FC236}">
                <a16:creationId xmlns:a16="http://schemas.microsoft.com/office/drawing/2014/main" id="{89103C1F-3D10-F94D-9E62-46FFC68D5E2B}"/>
              </a:ext>
            </a:extLst>
          </p:cNvPr>
          <p:cNvSpPr>
            <a:spLocks noGrp="1"/>
          </p:cNvSpPr>
          <p:nvPr>
            <p:ph type="subTitle" idx="1"/>
          </p:nvPr>
        </p:nvSpPr>
        <p:spPr>
          <a:xfrm>
            <a:off x="1" y="805964"/>
            <a:ext cx="12188824" cy="735225"/>
          </a:xfrm>
        </p:spPr>
        <p:txBody>
          <a:bodyPr/>
          <a:lstStyle/>
          <a:p>
            <a:r>
              <a:rPr lang="en-US" dirty="0"/>
              <a:t>Communications</a:t>
            </a:r>
          </a:p>
        </p:txBody>
      </p:sp>
    </p:spTree>
    <p:extLst>
      <p:ext uri="{BB962C8B-B14F-4D97-AF65-F5344CB8AC3E}">
        <p14:creationId xmlns:p14="http://schemas.microsoft.com/office/powerpoint/2010/main" val="408352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2C3ED1-1FAC-8941-A587-442389483409}"/>
              </a:ext>
            </a:extLst>
          </p:cNvPr>
          <p:cNvSpPr>
            <a:spLocks noGrp="1"/>
          </p:cNvSpPr>
          <p:nvPr>
            <p:ph type="subTitle" idx="1"/>
          </p:nvPr>
        </p:nvSpPr>
        <p:spPr/>
        <p:txBody>
          <a:bodyPr/>
          <a:lstStyle/>
          <a:p>
            <a:r>
              <a:rPr lang="en-US" dirty="0"/>
              <a:t>HTTP Mode</a:t>
            </a:r>
          </a:p>
        </p:txBody>
      </p:sp>
      <p:sp>
        <p:nvSpPr>
          <p:cNvPr id="5" name="Title 1">
            <a:extLst>
              <a:ext uri="{FF2B5EF4-FFF2-40B4-BE49-F238E27FC236}">
                <a16:creationId xmlns:a16="http://schemas.microsoft.com/office/drawing/2014/main" id="{72297F2C-69AB-4F45-B487-A819AEC1CF86}"/>
              </a:ext>
            </a:extLst>
          </p:cNvPr>
          <p:cNvSpPr>
            <a:spLocks noGrp="1"/>
          </p:cNvSpPr>
          <p:nvPr>
            <p:ph type="title"/>
          </p:nvPr>
        </p:nvSpPr>
        <p:spPr>
          <a:xfrm>
            <a:off x="1" y="-43700"/>
            <a:ext cx="12188824" cy="837515"/>
          </a:xfrm>
        </p:spPr>
        <p:txBody>
          <a:bodyPr/>
          <a:lstStyle/>
          <a:p>
            <a:r>
              <a:rPr lang="en-US" dirty="0" err="1"/>
              <a:t>DNSpionage</a:t>
            </a:r>
            <a:endParaRPr lang="en-US" dirty="0"/>
          </a:p>
        </p:txBody>
      </p:sp>
      <p:sp>
        <p:nvSpPr>
          <p:cNvPr id="6" name="TextBox 5">
            <a:extLst>
              <a:ext uri="{FF2B5EF4-FFF2-40B4-BE49-F238E27FC236}">
                <a16:creationId xmlns:a16="http://schemas.microsoft.com/office/drawing/2014/main" id="{E8ADF187-01E0-D043-88F5-D61965B9DDD7}"/>
              </a:ext>
            </a:extLst>
          </p:cNvPr>
          <p:cNvSpPr txBox="1"/>
          <p:nvPr/>
        </p:nvSpPr>
        <p:spPr>
          <a:xfrm>
            <a:off x="1919322" y="1836789"/>
            <a:ext cx="8350182" cy="3784498"/>
          </a:xfrm>
          <a:prstGeom prst="rect">
            <a:avLst/>
          </a:prstGeom>
          <a:noFill/>
        </p:spPr>
        <p:txBody>
          <a:bodyPr wrap="square" rtlCol="0">
            <a:spAutoFit/>
          </a:bodyPr>
          <a:lstStyle/>
          <a:p>
            <a:pPr marL="457086" indent="-457086">
              <a:buFont typeface="Arial"/>
              <a:buChar char="•"/>
            </a:pPr>
            <a:r>
              <a:rPr lang="en-US" sz="2666" dirty="0">
                <a:solidFill>
                  <a:schemeClr val="tx2"/>
                </a:solidFill>
                <a:latin typeface="+mn-lt"/>
                <a:sym typeface="Wingdings"/>
              </a:rPr>
              <a:t>yyqagfzvwmd4j5ddiscdgjbe6uccgjaq</a:t>
            </a:r>
            <a:r>
              <a:rPr lang="en-US" sz="2666" dirty="0">
                <a:latin typeface="+mn-lt"/>
                <a:sym typeface="Wingdings"/>
              </a:rPr>
              <a:t>[.]</a:t>
            </a:r>
            <a:r>
              <a:rPr lang="en-US" sz="2666" dirty="0">
                <a:solidFill>
                  <a:schemeClr val="bg2"/>
                </a:solidFill>
                <a:latin typeface="+mn-lt"/>
                <a:sym typeface="Wingdings"/>
              </a:rPr>
              <a:t>0ffice36o</a:t>
            </a:r>
            <a:r>
              <a:rPr lang="en-US" sz="2666" dirty="0">
                <a:latin typeface="+mn-lt"/>
                <a:sym typeface="Wingdings"/>
              </a:rPr>
              <a:t>[.]com</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A DNS request is sent to </a:t>
            </a:r>
            <a:r>
              <a:rPr lang="en-US" sz="2666" dirty="0">
                <a:solidFill>
                  <a:schemeClr val="bg2"/>
                </a:solidFill>
                <a:latin typeface="+mn-lt"/>
                <a:sym typeface="Wingdings"/>
              </a:rPr>
              <a:t>0</a:t>
            </a:r>
            <a:r>
              <a:rPr lang="en-US" sz="2666" dirty="0">
                <a:latin typeface="+mn-lt"/>
                <a:sym typeface="Wingdings"/>
              </a:rPr>
              <a:t>ffice36</a:t>
            </a:r>
            <a:r>
              <a:rPr lang="en-US" sz="2666" dirty="0">
                <a:solidFill>
                  <a:schemeClr val="bg2"/>
                </a:solidFill>
                <a:latin typeface="+mn-lt"/>
                <a:sym typeface="Wingdings"/>
              </a:rPr>
              <a:t>o</a:t>
            </a:r>
            <a:r>
              <a:rPr lang="en-US" sz="2666" dirty="0">
                <a:latin typeface="+mn-lt"/>
                <a:sym typeface="Wingdings"/>
              </a:rPr>
              <a:t>.com</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Random data (using ()rand) and base64 encoding</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This is the malware checking in to the C2.</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At the time of infection this was - </a:t>
            </a:r>
            <a:r>
              <a:rPr lang="hr-HR" sz="2666" dirty="0">
                <a:latin typeface="+mn-lt"/>
                <a:sym typeface="Wingdings"/>
              </a:rPr>
              <a:t>185.20.184.138</a:t>
            </a:r>
            <a:endParaRPr lang="en-US" sz="2666" dirty="0">
              <a:latin typeface="+mn-lt"/>
            </a:endParaRPr>
          </a:p>
        </p:txBody>
      </p:sp>
    </p:spTree>
    <p:extLst>
      <p:ext uri="{BB962C8B-B14F-4D97-AF65-F5344CB8AC3E}">
        <p14:creationId xmlns:p14="http://schemas.microsoft.com/office/powerpoint/2010/main" val="248540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269921" y="1570111"/>
            <a:ext cx="9648983" cy="5015219"/>
          </a:xfrm>
          <a:prstGeom prst="rect">
            <a:avLst/>
          </a:prstGeom>
          <a:noFill/>
        </p:spPr>
        <p:txBody>
          <a:bodyPr wrap="square" rtlCol="0">
            <a:spAutoFit/>
          </a:bodyPr>
          <a:lstStyle/>
          <a:p>
            <a:pPr marL="457086" indent="-457086">
              <a:buFont typeface="Arial"/>
              <a:buChar char="•"/>
            </a:pPr>
            <a:r>
              <a:rPr lang="en-US" sz="2600" dirty="0">
                <a:latin typeface="+mn-lt"/>
                <a:sym typeface="Wingdings"/>
              </a:rPr>
              <a:t>A request is sent to </a:t>
            </a:r>
            <a:r>
              <a:rPr lang="en-US" sz="2600" dirty="0">
                <a:solidFill>
                  <a:schemeClr val="bg2"/>
                </a:solidFill>
                <a:latin typeface="+mn-lt"/>
                <a:sym typeface="Wingdings"/>
              </a:rPr>
              <a:t>0</a:t>
            </a:r>
            <a:r>
              <a:rPr lang="en-US" sz="2600" dirty="0">
                <a:latin typeface="+mn-lt"/>
                <a:sym typeface="Wingdings"/>
              </a:rPr>
              <a:t>ffice36</a:t>
            </a:r>
            <a:r>
              <a:rPr lang="en-US" sz="2600" dirty="0">
                <a:solidFill>
                  <a:schemeClr val="bg2"/>
                </a:solidFill>
                <a:latin typeface="+mn-lt"/>
                <a:sym typeface="Wingdings"/>
              </a:rPr>
              <a:t>o</a:t>
            </a:r>
            <a:r>
              <a:rPr lang="en-US" sz="2600" dirty="0">
                <a:latin typeface="+mn-lt"/>
                <a:sym typeface="Wingdings"/>
              </a:rPr>
              <a:t>.com using random data (</a:t>
            </a:r>
            <a:r>
              <a:rPr lang="en-US" sz="2600" dirty="0">
                <a:solidFill>
                  <a:schemeClr val="tx2"/>
                </a:solidFill>
                <a:latin typeface="+mn-lt"/>
                <a:sym typeface="Wingdings"/>
              </a:rPr>
              <a:t>()rand</a:t>
            </a:r>
            <a:r>
              <a:rPr lang="en-US" sz="2600" dirty="0">
                <a:latin typeface="+mn-lt"/>
                <a:sym typeface="Wingdings"/>
              </a:rPr>
              <a:t>) and base32 encoding</a:t>
            </a:r>
          </a:p>
          <a:p>
            <a:pPr marL="457086" indent="-457086">
              <a:buFont typeface="Arial"/>
              <a:buChar char="•"/>
            </a:pPr>
            <a:endParaRPr lang="en-US" sz="2600" dirty="0">
              <a:latin typeface="+mn-lt"/>
              <a:sym typeface="Wingdings"/>
            </a:endParaRPr>
          </a:p>
          <a:p>
            <a:pPr marL="1066533" lvl="1" indent="-457086">
              <a:buFont typeface="Arial"/>
              <a:buChar char="•"/>
            </a:pPr>
            <a:r>
              <a:rPr lang="en-US" sz="2600" dirty="0">
                <a:solidFill>
                  <a:schemeClr val="tx2"/>
                </a:solidFill>
                <a:latin typeface="+mn-lt"/>
                <a:sym typeface="Wingdings"/>
              </a:rPr>
              <a:t>yyqagfzvwmd4j5ddiscdgjbe6uccgjaq</a:t>
            </a:r>
            <a:r>
              <a:rPr lang="en-US" sz="2600" dirty="0">
                <a:latin typeface="+mn-lt"/>
                <a:sym typeface="Wingdings"/>
              </a:rPr>
              <a:t>[.]</a:t>
            </a:r>
            <a:r>
              <a:rPr lang="en-US" sz="2600" dirty="0">
                <a:solidFill>
                  <a:schemeClr val="bg2"/>
                </a:solidFill>
                <a:latin typeface="+mn-lt"/>
                <a:sym typeface="Wingdings"/>
              </a:rPr>
              <a:t>0ffice36o</a:t>
            </a:r>
            <a:r>
              <a:rPr lang="en-US" sz="2600" dirty="0">
                <a:latin typeface="+mn-lt"/>
                <a:sym typeface="Wingdings"/>
              </a:rPr>
              <a:t>[.]com</a:t>
            </a:r>
          </a:p>
          <a:p>
            <a:pPr marL="457086" indent="-457086">
              <a:buFont typeface="Arial"/>
              <a:buChar char="•"/>
            </a:pPr>
            <a:endParaRPr lang="en-US" sz="2600" dirty="0">
              <a:latin typeface="+mn-lt"/>
              <a:sym typeface="Wingdings"/>
            </a:endParaRPr>
          </a:p>
          <a:p>
            <a:pPr marL="457086" indent="-457086">
              <a:buFont typeface="Arial"/>
              <a:buChar char="•"/>
            </a:pPr>
            <a:r>
              <a:rPr lang="en-US" sz="2600" dirty="0">
                <a:latin typeface="+mn-lt"/>
                <a:sym typeface="Wingdings"/>
              </a:rPr>
              <a:t>This is the malware checking in to the C2, at the time of infection this was - </a:t>
            </a:r>
            <a:r>
              <a:rPr lang="hr-HR" sz="2600" dirty="0">
                <a:latin typeface="+mn-lt"/>
                <a:sym typeface="Wingdings"/>
              </a:rPr>
              <a:t>185.20.184.138</a:t>
            </a:r>
          </a:p>
          <a:p>
            <a:pPr marL="457086" indent="-457086">
              <a:buFont typeface="Arial"/>
              <a:buChar char="•"/>
            </a:pPr>
            <a:endParaRPr lang="hr-HR" sz="2600" dirty="0">
              <a:latin typeface="+mn-lt"/>
              <a:sym typeface="Wingdings"/>
            </a:endParaRPr>
          </a:p>
          <a:p>
            <a:pPr marL="457086" indent="-457086">
              <a:buFont typeface="Arial"/>
              <a:buChar char="•"/>
            </a:pPr>
            <a:r>
              <a:rPr lang="hr-HR" sz="2600" dirty="0" err="1">
                <a:latin typeface="+mn-lt"/>
                <a:sym typeface="Wingdings"/>
              </a:rPr>
              <a:t>Of</a:t>
            </a:r>
            <a:r>
              <a:rPr lang="hr-HR" sz="2600" dirty="0">
                <a:latin typeface="+mn-lt"/>
                <a:sym typeface="Wingdings"/>
              </a:rPr>
              <a:t> </a:t>
            </a:r>
            <a:r>
              <a:rPr lang="hr-HR" sz="2600" dirty="0" err="1">
                <a:latin typeface="+mn-lt"/>
                <a:sym typeface="Wingdings"/>
              </a:rPr>
              <a:t>course</a:t>
            </a:r>
            <a:r>
              <a:rPr lang="hr-HR" sz="2600" dirty="0">
                <a:latin typeface="+mn-lt"/>
                <a:sym typeface="Wingdings"/>
              </a:rPr>
              <a:t>, our attacker can also reply </a:t>
            </a:r>
            <a:r>
              <a:rPr lang="mr-IN" sz="2600" dirty="0">
                <a:latin typeface="+mn-lt"/>
                <a:sym typeface="Wingdings"/>
              </a:rPr>
              <a:t>–</a:t>
            </a:r>
            <a:r>
              <a:rPr lang="hr-HR" sz="2600" dirty="0">
                <a:latin typeface="+mn-lt"/>
                <a:sym typeface="Wingdings"/>
              </a:rPr>
              <a:t> that’s important!</a:t>
            </a:r>
          </a:p>
          <a:p>
            <a:pPr marL="457086" indent="-457086">
              <a:buFont typeface="Arial"/>
              <a:buChar char="•"/>
            </a:pPr>
            <a:endParaRPr lang="hr-HR" sz="2600" dirty="0">
              <a:latin typeface="+mn-lt"/>
              <a:sym typeface="Wingdings"/>
            </a:endParaRPr>
          </a:p>
          <a:p>
            <a:pPr marL="1066533" lvl="1" indent="-457086">
              <a:buFont typeface="Arial"/>
              <a:buChar char="•"/>
            </a:pPr>
            <a:r>
              <a:rPr lang="en-US" sz="2600" dirty="0">
                <a:solidFill>
                  <a:schemeClr val="tx2"/>
                </a:solidFill>
                <a:latin typeface="+mn-lt"/>
                <a:sym typeface="Wingdings"/>
              </a:rPr>
              <a:t>oGjBGFDHSMRQGQ4HY000</a:t>
            </a:r>
            <a:r>
              <a:rPr lang="en-US" sz="2600" dirty="0">
                <a:latin typeface="+mn-lt"/>
                <a:sym typeface="Wingdings"/>
              </a:rPr>
              <a:t>[.]</a:t>
            </a:r>
            <a:r>
              <a:rPr lang="en-US" sz="2600" dirty="0">
                <a:solidFill>
                  <a:schemeClr val="bg2"/>
                </a:solidFill>
                <a:latin typeface="+mn-lt"/>
                <a:sym typeface="Wingdings"/>
              </a:rPr>
              <a:t>0ffice36o</a:t>
            </a:r>
            <a:r>
              <a:rPr lang="en-US" sz="2600" dirty="0">
                <a:latin typeface="+mn-lt"/>
                <a:sym typeface="Wingdings"/>
              </a:rPr>
              <a:t>[.]com</a:t>
            </a:r>
            <a:endParaRPr lang="hr-HR" sz="2600" dirty="0">
              <a:latin typeface="+mn-lt"/>
              <a:sym typeface="Wingdings"/>
            </a:endParaRPr>
          </a:p>
          <a:p>
            <a:pPr marL="457086" indent="-457086">
              <a:buFont typeface="Arial"/>
              <a:buChar char="•"/>
            </a:pPr>
            <a:endParaRPr lang="en-US" sz="2666" dirty="0">
              <a:solidFill>
                <a:schemeClr val="bg1"/>
              </a:solidFill>
              <a:latin typeface="Exo 2" charset="0"/>
              <a:ea typeface="Exo 2" charset="0"/>
              <a:cs typeface="Exo 2" charset="0"/>
            </a:endParaRPr>
          </a:p>
        </p:txBody>
      </p:sp>
      <p:sp>
        <p:nvSpPr>
          <p:cNvPr id="4" name="Subtitle 2">
            <a:extLst>
              <a:ext uri="{FF2B5EF4-FFF2-40B4-BE49-F238E27FC236}">
                <a16:creationId xmlns:a16="http://schemas.microsoft.com/office/drawing/2014/main" id="{9A5F9D78-BEC4-2044-A0CD-03372D588A3F}"/>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167622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898571" y="1712983"/>
            <a:ext cx="8391683" cy="3784498"/>
          </a:xfrm>
          <a:prstGeom prst="rect">
            <a:avLst/>
          </a:prstGeom>
          <a:noFill/>
        </p:spPr>
        <p:txBody>
          <a:bodyPr wrap="square" rtlCol="0">
            <a:spAutoFit/>
          </a:bodyPr>
          <a:lstStyle/>
          <a:p>
            <a:pPr marL="457200" indent="-457086">
              <a:buFont typeface="Arial"/>
              <a:buChar char="•"/>
            </a:pPr>
            <a:r>
              <a:rPr lang="en-US" sz="2666" dirty="0">
                <a:latin typeface="+mn-lt"/>
              </a:rPr>
              <a:t>Config file is then obtained via HTTP</a:t>
            </a:r>
          </a:p>
          <a:p>
            <a:pPr marL="1066647" lvl="1" indent="-457086">
              <a:buFont typeface="Arial"/>
              <a:buChar char="•"/>
            </a:pPr>
            <a:r>
              <a:rPr lang="en-US" sz="2666" dirty="0">
                <a:latin typeface="+mn-lt"/>
              </a:rPr>
              <a:t>hxxp://IP/Client/Login?id=</a:t>
            </a:r>
            <a:r>
              <a:rPr lang="en-US" sz="2666" dirty="0">
                <a:solidFill>
                  <a:srgbClr val="ED6F09"/>
                </a:solidFill>
                <a:latin typeface="+mn-lt"/>
              </a:rPr>
              <a:t>Fy</a:t>
            </a:r>
            <a:r>
              <a:rPr lang="en-US" sz="2666" dirty="0">
                <a:latin typeface="+mn-lt"/>
              </a:rPr>
              <a:t>  -- target ID</a:t>
            </a:r>
          </a:p>
          <a:p>
            <a:pPr marL="457200" indent="-457086">
              <a:buFont typeface="Arial"/>
              <a:buChar char="•"/>
            </a:pPr>
            <a:endParaRPr lang="en-US" sz="2666" dirty="0">
              <a:latin typeface="+mn-lt"/>
            </a:endParaRPr>
          </a:p>
          <a:p>
            <a:pPr marL="457200" indent="-457086">
              <a:buFont typeface="Arial"/>
              <a:buChar char="•"/>
            </a:pPr>
            <a:r>
              <a:rPr lang="en-US" sz="2666" dirty="0">
                <a:latin typeface="+mn-lt"/>
              </a:rPr>
              <a:t>This request will be used to create the configuration file, particularly to set the custom base64 dictionary. </a:t>
            </a:r>
          </a:p>
          <a:p>
            <a:pPr marL="457200" indent="-457086">
              <a:buFont typeface="Arial"/>
              <a:buChar char="•"/>
            </a:pPr>
            <a:endParaRPr lang="en-US" sz="2666" dirty="0">
              <a:latin typeface="+mn-lt"/>
            </a:endParaRPr>
          </a:p>
          <a:p>
            <a:pPr marL="457200" indent="-457086">
              <a:buFont typeface="Arial"/>
              <a:buChar char="•"/>
            </a:pPr>
            <a:r>
              <a:rPr lang="en-US" sz="2666" dirty="0">
                <a:latin typeface="+mn-lt"/>
              </a:rPr>
              <a:t>The second HTTP request is </a:t>
            </a:r>
          </a:p>
          <a:p>
            <a:pPr marL="1066647" lvl="1" indent="-457086">
              <a:buFont typeface="Arial"/>
              <a:buChar char="•"/>
            </a:pPr>
            <a:r>
              <a:rPr lang="en-US" sz="2666" dirty="0">
                <a:latin typeface="+mn-lt"/>
              </a:rPr>
              <a:t>hxxp://IP/</a:t>
            </a:r>
            <a:r>
              <a:rPr lang="en-US" sz="2666" dirty="0" err="1">
                <a:latin typeface="+mn-lt"/>
              </a:rPr>
              <a:t>index.html?id</a:t>
            </a:r>
            <a:r>
              <a:rPr lang="en-US" sz="2666" dirty="0">
                <a:latin typeface="+mn-lt"/>
              </a:rPr>
              <a:t>=XX </a:t>
            </a:r>
          </a:p>
          <a:p>
            <a:pPr marL="1066647" lvl="1" indent="-457086">
              <a:buFont typeface="Arial"/>
              <a:buChar char="•"/>
            </a:pPr>
            <a:r>
              <a:rPr lang="en-US" sz="2666" dirty="0">
                <a:latin typeface="+mn-lt"/>
              </a:rPr>
              <a:t>(where "XX" is the ID for the infected system)</a:t>
            </a:r>
          </a:p>
        </p:txBody>
      </p:sp>
      <p:sp>
        <p:nvSpPr>
          <p:cNvPr id="4" name="Subtitle 2">
            <a:extLst>
              <a:ext uri="{FF2B5EF4-FFF2-40B4-BE49-F238E27FC236}">
                <a16:creationId xmlns:a16="http://schemas.microsoft.com/office/drawing/2014/main" id="{C2DFD282-FE0E-7443-A519-2BC3DA6DCA9C}"/>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296856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6919439" y="2027316"/>
            <a:ext cx="4453965" cy="4604979"/>
          </a:xfrm>
          <a:prstGeom prst="rect">
            <a:avLst/>
          </a:prstGeom>
          <a:noFill/>
        </p:spPr>
        <p:txBody>
          <a:bodyPr wrap="square" rtlCol="0">
            <a:spAutoFit/>
          </a:bodyPr>
          <a:lstStyle/>
          <a:p>
            <a:pPr marL="457086" indent="-457086">
              <a:buFont typeface="Arial"/>
              <a:buChar char="•"/>
            </a:pPr>
            <a:r>
              <a:rPr lang="en-US" sz="2666" dirty="0">
                <a:latin typeface="+mn-lt"/>
              </a:rPr>
              <a:t>The ultimate destination for the malware is a fake Wikipedia page.</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Here, the commands for the host are obtained.</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Not obfuscated at all, they are only encoded.</a:t>
            </a:r>
          </a:p>
          <a:p>
            <a:pPr marL="457086" indent="-457086">
              <a:buFont typeface="Arial"/>
              <a:buChar char="•"/>
            </a:pPr>
            <a:endParaRPr lang="en-US" sz="2666" dirty="0">
              <a:latin typeface="+mn-lt"/>
            </a:endParaRPr>
          </a:p>
          <a:p>
            <a:pPr marL="457086" indent="-457086">
              <a:buFont typeface="Arial"/>
              <a:buChar char="•"/>
            </a:pPr>
            <a:endParaRPr lang="en-US" sz="2666" dirty="0">
              <a:solidFill>
                <a:schemeClr val="bg1"/>
              </a:solidFill>
              <a:latin typeface="Exo 2" charset="0"/>
              <a:ea typeface="Exo 2" charset="0"/>
              <a:cs typeface="Exo 2" charset="0"/>
            </a:endParaRPr>
          </a:p>
        </p:txBody>
      </p:sp>
      <p:pic>
        <p:nvPicPr>
          <p:cNvPr id="3" name="Picture 2"/>
          <p:cNvPicPr>
            <a:picLocks noChangeAspect="1"/>
          </p:cNvPicPr>
          <p:nvPr/>
        </p:nvPicPr>
        <p:blipFill>
          <a:blip r:embed="rId3"/>
          <a:stretch>
            <a:fillRect/>
          </a:stretch>
        </p:blipFill>
        <p:spPr>
          <a:xfrm>
            <a:off x="723744" y="1798708"/>
            <a:ext cx="5448459" cy="4333228"/>
          </a:xfrm>
          <a:prstGeom prst="rect">
            <a:avLst/>
          </a:prstGeom>
        </p:spPr>
      </p:pic>
      <p:sp>
        <p:nvSpPr>
          <p:cNvPr id="6" name="Subtitle 2">
            <a:extLst>
              <a:ext uri="{FF2B5EF4-FFF2-40B4-BE49-F238E27FC236}">
                <a16:creationId xmlns:a16="http://schemas.microsoft.com/office/drawing/2014/main" id="{56CCA886-61EC-744D-AE4E-6F1877F16933}"/>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4293366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989244" y="1569557"/>
            <a:ext cx="10010309" cy="912814"/>
          </a:xfrm>
          <a:prstGeom prst="rect">
            <a:avLst/>
          </a:prstGeom>
          <a:noFill/>
        </p:spPr>
        <p:txBody>
          <a:bodyPr wrap="square" rtlCol="0">
            <a:spAutoFit/>
          </a:bodyPr>
          <a:lstStyle/>
          <a:p>
            <a:pPr marL="457086" indent="-457086">
              <a:buFont typeface="Arial"/>
              <a:buChar char="•"/>
            </a:pPr>
            <a:r>
              <a:rPr lang="en-US" sz="2666" dirty="0">
                <a:latin typeface="+mn-lt"/>
              </a:rPr>
              <a:t>Encoded commands available to see in plaintext on the website. No custom dictionary was available, commands are in simple base64.</a:t>
            </a:r>
          </a:p>
        </p:txBody>
      </p:sp>
      <p:pic>
        <p:nvPicPr>
          <p:cNvPr id="4" name="Picture 3"/>
          <p:cNvPicPr>
            <a:picLocks noChangeAspect="1"/>
          </p:cNvPicPr>
          <p:nvPr/>
        </p:nvPicPr>
        <p:blipFill>
          <a:blip r:embed="rId3"/>
          <a:stretch>
            <a:fillRect/>
          </a:stretch>
        </p:blipFill>
        <p:spPr>
          <a:xfrm>
            <a:off x="720021" y="3215250"/>
            <a:ext cx="10834511" cy="2319263"/>
          </a:xfrm>
          <a:prstGeom prst="rect">
            <a:avLst/>
          </a:prstGeom>
        </p:spPr>
      </p:pic>
      <p:sp>
        <p:nvSpPr>
          <p:cNvPr id="8" name="Frame 7"/>
          <p:cNvSpPr/>
          <p:nvPr/>
        </p:nvSpPr>
        <p:spPr>
          <a:xfrm>
            <a:off x="1045415" y="3806782"/>
            <a:ext cx="10443374" cy="1446442"/>
          </a:xfrm>
          <a:prstGeom prst="frame">
            <a:avLst>
              <a:gd name="adj1" fmla="val 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noFill/>
            </a:endParaRPr>
          </a:p>
        </p:txBody>
      </p:sp>
      <p:sp>
        <p:nvSpPr>
          <p:cNvPr id="6" name="Subtitle 2">
            <a:extLst>
              <a:ext uri="{FF2B5EF4-FFF2-40B4-BE49-F238E27FC236}">
                <a16:creationId xmlns:a16="http://schemas.microsoft.com/office/drawing/2014/main" id="{FAA77DB0-781A-BE49-A8C1-041966D9C721}"/>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220159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448842" y="1984759"/>
            <a:ext cx="11291142" cy="3374257"/>
          </a:xfrm>
          <a:prstGeom prst="rect">
            <a:avLst/>
          </a:prstGeom>
          <a:noFill/>
        </p:spPr>
        <p:txBody>
          <a:bodyPr wrap="square" rtlCol="0">
            <a:spAutoFit/>
          </a:bodyPr>
          <a:lstStyle/>
          <a:p>
            <a:pPr marL="457086" indent="-457086">
              <a:buFont typeface="Arial"/>
              <a:buChar char="•"/>
            </a:pPr>
            <a:r>
              <a:rPr lang="en-US" sz="2666" dirty="0">
                <a:latin typeface="+mn-lt"/>
              </a:rPr>
              <a:t>When decoded, the commands look like this:</a:t>
            </a:r>
          </a:p>
          <a:p>
            <a:pPr marL="457086" indent="-457086">
              <a:buFont typeface="Arial"/>
              <a:buChar char="•"/>
            </a:pPr>
            <a:endParaRPr lang="en-US" sz="2666" dirty="0">
              <a:latin typeface="+mn-lt"/>
            </a:endParaRPr>
          </a:p>
          <a:p>
            <a:pPr marL="1066533" lvl="1" indent="-457086">
              <a:buFont typeface="Arial"/>
              <a:buChar char="•"/>
            </a:pPr>
            <a:r>
              <a:rPr lang="mr-IN" sz="2666" dirty="0">
                <a:latin typeface="+mn-lt"/>
              </a:rPr>
              <a:t>{"c": "echo %username%", "i": "-4000", "t": -1, "k": 0} </a:t>
            </a:r>
            <a:endParaRPr lang="en-US" sz="2666" dirty="0">
              <a:latin typeface="+mn-lt"/>
            </a:endParaRPr>
          </a:p>
          <a:p>
            <a:pPr marL="1066533" lvl="1" indent="-457086">
              <a:buFont typeface="Arial"/>
              <a:buChar char="•"/>
            </a:pPr>
            <a:endParaRPr lang="en-US" sz="2666" dirty="0">
              <a:latin typeface="+mn-lt"/>
            </a:endParaRPr>
          </a:p>
          <a:p>
            <a:pPr marL="1066533" lvl="1" indent="-457086">
              <a:buFont typeface="Arial"/>
              <a:buChar char="•"/>
            </a:pPr>
            <a:r>
              <a:rPr lang="mr-IN" sz="2666" dirty="0">
                <a:latin typeface="+mn-lt"/>
              </a:rPr>
              <a:t>{"c": "hostname", "i": "-5000", "t": -1, "k": 0} </a:t>
            </a:r>
            <a:endParaRPr lang="en-US" sz="2666" dirty="0">
              <a:latin typeface="+mn-lt"/>
            </a:endParaRPr>
          </a:p>
          <a:p>
            <a:pPr marL="1066533" lvl="1" indent="-457086">
              <a:buFont typeface="Arial"/>
              <a:buChar char="•"/>
            </a:pPr>
            <a:endParaRPr lang="en-US" sz="2666" dirty="0">
              <a:latin typeface="+mn-lt"/>
            </a:endParaRPr>
          </a:p>
          <a:p>
            <a:pPr marL="1066533" lvl="1" indent="-457086">
              <a:buFont typeface="Arial"/>
              <a:buChar char="•"/>
            </a:pPr>
            <a:r>
              <a:rPr lang="mr-IN" sz="2666" dirty="0">
                <a:latin typeface="+mn-lt"/>
              </a:rPr>
              <a:t>{"c": "systeminfo | findstr /B /C:\"Domain\"", "i": "-6000", "t": -1, "k": 0}</a:t>
            </a:r>
            <a:endParaRPr lang="en-US" sz="2666" dirty="0">
              <a:latin typeface="+mn-lt"/>
            </a:endParaRPr>
          </a:p>
          <a:p>
            <a:endParaRPr lang="en-US" sz="2666" dirty="0">
              <a:solidFill>
                <a:schemeClr val="bg1"/>
              </a:solidFill>
              <a:latin typeface="Exo 2" charset="0"/>
              <a:ea typeface="Exo 2" charset="0"/>
              <a:cs typeface="Exo 2" charset="0"/>
            </a:endParaRPr>
          </a:p>
        </p:txBody>
      </p:sp>
      <p:sp>
        <p:nvSpPr>
          <p:cNvPr id="4" name="Subtitle 2">
            <a:extLst>
              <a:ext uri="{FF2B5EF4-FFF2-40B4-BE49-F238E27FC236}">
                <a16:creationId xmlns:a16="http://schemas.microsoft.com/office/drawing/2014/main" id="{DD12C737-DBB1-544F-8FD2-00FE53878691}"/>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338680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38CBB134-E7EE-A04B-8356-65634FE0F508}"/>
              </a:ext>
            </a:extLst>
          </p:cNvPr>
          <p:cNvSpPr txBox="1">
            <a:spLocks/>
          </p:cNvSpPr>
          <p:nvPr/>
        </p:nvSpPr>
        <p:spPr bwMode="auto">
          <a:xfrm>
            <a:off x="0" y="-15807"/>
            <a:ext cx="12188825"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lvl1pPr algn="ctr" defTabSz="608013" rtl="0" eaLnBrk="1" fontAlgn="base" hangingPunct="1">
              <a:spcBef>
                <a:spcPct val="0"/>
              </a:spcBef>
              <a:spcAft>
                <a:spcPct val="0"/>
              </a:spcAft>
              <a:defRPr sz="43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Our job is protecting your network</a:t>
            </a:r>
          </a:p>
        </p:txBody>
      </p:sp>
      <p:sp>
        <p:nvSpPr>
          <p:cNvPr id="26" name="Rectangle 25">
            <a:extLst>
              <a:ext uri="{FF2B5EF4-FFF2-40B4-BE49-F238E27FC236}">
                <a16:creationId xmlns:a16="http://schemas.microsoft.com/office/drawing/2014/main" id="{2AF3F2C4-7A7F-2940-A5C0-46B526B27169}"/>
              </a:ext>
            </a:extLst>
          </p:cNvPr>
          <p:cNvSpPr/>
          <p:nvPr/>
        </p:nvSpPr>
        <p:spPr>
          <a:xfrm>
            <a:off x="1" y="955720"/>
            <a:ext cx="12188824" cy="1568292"/>
          </a:xfrm>
          <a:prstGeom prst="rect">
            <a:avLst/>
          </a:prstGeom>
        </p:spPr>
        <p:txBody>
          <a:bodyPr wrap="square">
            <a:noAutofit/>
          </a:bodyPr>
          <a:lstStyle/>
          <a:p>
            <a:pPr algn="ctr">
              <a:lnSpc>
                <a:spcPts val="2260"/>
              </a:lnSpc>
              <a:spcBef>
                <a:spcPts val="4800"/>
              </a:spcBef>
            </a:pPr>
            <a:r>
              <a:rPr lang="en-US" sz="1800" dirty="0" err="1"/>
              <a:t>Talos</a:t>
            </a:r>
            <a:r>
              <a:rPr lang="en-US" sz="1800" dirty="0"/>
              <a:t> is the threat intelligence group at Cisco. We are here to fight the good fight — </a:t>
            </a:r>
            <a:br>
              <a:rPr lang="en-US" sz="1800" dirty="0"/>
            </a:br>
            <a:r>
              <a:rPr lang="en-US" sz="1800" dirty="0"/>
              <a:t>we work to keep our customers, and users at large, safe from malicious actors.</a:t>
            </a:r>
          </a:p>
        </p:txBody>
      </p:sp>
      <p:pic>
        <p:nvPicPr>
          <p:cNvPr id="4" name="Picture 3">
            <a:extLst>
              <a:ext uri="{FF2B5EF4-FFF2-40B4-BE49-F238E27FC236}">
                <a16:creationId xmlns:a16="http://schemas.microsoft.com/office/drawing/2014/main" id="{53C5D3FE-0205-B742-AE15-40E71B586C22}"/>
              </a:ext>
            </a:extLst>
          </p:cNvPr>
          <p:cNvPicPr>
            <a:picLocks noChangeAspect="1"/>
          </p:cNvPicPr>
          <p:nvPr/>
        </p:nvPicPr>
        <p:blipFill>
          <a:blip r:embed="rId3"/>
          <a:stretch>
            <a:fillRect/>
          </a:stretch>
        </p:blipFill>
        <p:spPr>
          <a:xfrm>
            <a:off x="2301875" y="1854166"/>
            <a:ext cx="7548371" cy="4647952"/>
          </a:xfrm>
          <a:prstGeom prst="rect">
            <a:avLst/>
          </a:prstGeom>
        </p:spPr>
      </p:pic>
      <p:sp>
        <p:nvSpPr>
          <p:cNvPr id="12" name="TextBox 11">
            <a:extLst>
              <a:ext uri="{FF2B5EF4-FFF2-40B4-BE49-F238E27FC236}">
                <a16:creationId xmlns:a16="http://schemas.microsoft.com/office/drawing/2014/main" id="{49063BE7-B0F5-8A4E-88C7-1C74EFF5FDBA}"/>
              </a:ext>
            </a:extLst>
          </p:cNvPr>
          <p:cNvSpPr txBox="1">
            <a:spLocks noChangeArrowheads="1"/>
          </p:cNvSpPr>
          <p:nvPr/>
        </p:nvSpPr>
        <p:spPr bwMode="auto">
          <a:xfrm>
            <a:off x="2387603" y="3495539"/>
            <a:ext cx="167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Engineering</a:t>
            </a:r>
            <a:br>
              <a:rPr lang="en-US" altLang="en-US" sz="1600" dirty="0"/>
            </a:br>
            <a:r>
              <a:rPr lang="en-US" altLang="en-US" sz="1600" dirty="0"/>
              <a:t>&amp; Development</a:t>
            </a:r>
          </a:p>
        </p:txBody>
      </p:sp>
      <p:sp>
        <p:nvSpPr>
          <p:cNvPr id="13" name="TextBox 12">
            <a:extLst>
              <a:ext uri="{FF2B5EF4-FFF2-40B4-BE49-F238E27FC236}">
                <a16:creationId xmlns:a16="http://schemas.microsoft.com/office/drawing/2014/main" id="{5AB4A508-6F3D-8943-AE72-0BB33903E6B8}"/>
              </a:ext>
            </a:extLst>
          </p:cNvPr>
          <p:cNvSpPr txBox="1">
            <a:spLocks noChangeArrowheads="1"/>
          </p:cNvSpPr>
          <p:nvPr/>
        </p:nvSpPr>
        <p:spPr bwMode="auto">
          <a:xfrm>
            <a:off x="2387603" y="4969063"/>
            <a:ext cx="1677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Outreach</a:t>
            </a:r>
          </a:p>
        </p:txBody>
      </p:sp>
      <p:sp>
        <p:nvSpPr>
          <p:cNvPr id="14" name="TextBox 13">
            <a:extLst>
              <a:ext uri="{FF2B5EF4-FFF2-40B4-BE49-F238E27FC236}">
                <a16:creationId xmlns:a16="http://schemas.microsoft.com/office/drawing/2014/main" id="{ED5E433E-FE49-C441-B0FF-59939882D302}"/>
              </a:ext>
            </a:extLst>
          </p:cNvPr>
          <p:cNvSpPr txBox="1">
            <a:spLocks noChangeArrowheads="1"/>
          </p:cNvSpPr>
          <p:nvPr/>
        </p:nvSpPr>
        <p:spPr bwMode="auto">
          <a:xfrm>
            <a:off x="2387603" y="6157307"/>
            <a:ext cx="1677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Community</a:t>
            </a:r>
          </a:p>
        </p:txBody>
      </p:sp>
      <p:sp>
        <p:nvSpPr>
          <p:cNvPr id="15" name="TextBox 14">
            <a:extLst>
              <a:ext uri="{FF2B5EF4-FFF2-40B4-BE49-F238E27FC236}">
                <a16:creationId xmlns:a16="http://schemas.microsoft.com/office/drawing/2014/main" id="{C4D77782-ED6D-AE47-AC42-BA279F50E1C3}"/>
              </a:ext>
            </a:extLst>
          </p:cNvPr>
          <p:cNvSpPr txBox="1">
            <a:spLocks noChangeArrowheads="1"/>
          </p:cNvSpPr>
          <p:nvPr/>
        </p:nvSpPr>
        <p:spPr bwMode="auto">
          <a:xfrm>
            <a:off x="7627892" y="2666864"/>
            <a:ext cx="2427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Vulnerability </a:t>
            </a:r>
            <a:br>
              <a:rPr lang="en-US" altLang="en-US" sz="1600" dirty="0"/>
            </a:br>
            <a:r>
              <a:rPr lang="en-US" altLang="en-US" sz="1600" dirty="0"/>
              <a:t>Research &amp; Discovery </a:t>
            </a:r>
          </a:p>
        </p:txBody>
      </p:sp>
      <p:sp>
        <p:nvSpPr>
          <p:cNvPr id="16" name="TextBox 15">
            <a:extLst>
              <a:ext uri="{FF2B5EF4-FFF2-40B4-BE49-F238E27FC236}">
                <a16:creationId xmlns:a16="http://schemas.microsoft.com/office/drawing/2014/main" id="{C6127BA4-2F5B-AA40-A0BA-C6B5194DD09D}"/>
              </a:ext>
            </a:extLst>
          </p:cNvPr>
          <p:cNvSpPr txBox="1">
            <a:spLocks noChangeArrowheads="1"/>
          </p:cNvSpPr>
          <p:nvPr/>
        </p:nvSpPr>
        <p:spPr bwMode="auto">
          <a:xfrm>
            <a:off x="8002591" y="4109900"/>
            <a:ext cx="167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sz="1600" dirty="0">
                <a:solidFill>
                  <a:srgbClr val="FDFFFF"/>
                </a:solidFill>
              </a:rPr>
              <a:t>Detection Research</a:t>
            </a:r>
            <a:endParaRPr lang="en-US" altLang="en-US" sz="1600" dirty="0"/>
          </a:p>
        </p:txBody>
      </p:sp>
      <p:sp>
        <p:nvSpPr>
          <p:cNvPr id="17" name="TextBox 16">
            <a:extLst>
              <a:ext uri="{FF2B5EF4-FFF2-40B4-BE49-F238E27FC236}">
                <a16:creationId xmlns:a16="http://schemas.microsoft.com/office/drawing/2014/main" id="{3589BD08-EB0D-0546-8430-87D3AA007561}"/>
              </a:ext>
            </a:extLst>
          </p:cNvPr>
          <p:cNvSpPr txBox="1">
            <a:spLocks noChangeArrowheads="1"/>
          </p:cNvSpPr>
          <p:nvPr/>
        </p:nvSpPr>
        <p:spPr bwMode="auto">
          <a:xfrm>
            <a:off x="7815241" y="5552939"/>
            <a:ext cx="2052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sz="1600" dirty="0">
                <a:solidFill>
                  <a:srgbClr val="FDFFFF"/>
                </a:solidFill>
              </a:rPr>
              <a:t>Threat Intelligence </a:t>
            </a:r>
            <a:br>
              <a:rPr lang="en-US" sz="1600" dirty="0">
                <a:solidFill>
                  <a:srgbClr val="FDFFFF"/>
                </a:solidFill>
              </a:rPr>
            </a:br>
            <a:r>
              <a:rPr lang="en-US" sz="1600" dirty="0">
                <a:solidFill>
                  <a:srgbClr val="FDFFFF"/>
                </a:solidFill>
              </a:rPr>
              <a:t>&amp; Interdiction</a:t>
            </a:r>
            <a:endParaRPr lang="en-US" altLang="en-US" sz="1600" dirty="0"/>
          </a:p>
        </p:txBody>
      </p:sp>
    </p:spTree>
    <p:extLst>
      <p:ext uri="{BB962C8B-B14F-4D97-AF65-F5344CB8AC3E}">
        <p14:creationId xmlns:p14="http://schemas.microsoft.com/office/powerpoint/2010/main" val="28050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320379" y="1999046"/>
            <a:ext cx="9548067" cy="3784498"/>
          </a:xfrm>
          <a:prstGeom prst="rect">
            <a:avLst/>
          </a:prstGeom>
          <a:noFill/>
        </p:spPr>
        <p:txBody>
          <a:bodyPr wrap="square" rtlCol="0">
            <a:spAutoFit/>
          </a:bodyPr>
          <a:lstStyle/>
          <a:p>
            <a:pPr marL="457086" indent="-457086">
              <a:buFont typeface="Arial"/>
              <a:buChar char="•"/>
            </a:pPr>
            <a:r>
              <a:rPr lang="en-US" sz="2666" dirty="0">
                <a:latin typeface="+mn-lt"/>
              </a:rPr>
              <a:t>This is part of the recon phase of </a:t>
            </a:r>
            <a:r>
              <a:rPr lang="en-US" sz="2666" dirty="0" err="1">
                <a:latin typeface="+mn-lt"/>
              </a:rPr>
              <a:t>DNSpionage</a:t>
            </a:r>
            <a:r>
              <a:rPr lang="en-US" sz="2666" dirty="0">
                <a:latin typeface="+mn-lt"/>
              </a:rPr>
              <a:t>.</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All of this information is now stored in the /Uploads/ directory waiting to be sent to the C2.</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Finished with the </a:t>
            </a:r>
            <a:r>
              <a:rPr lang="en-US" sz="2666" dirty="0" err="1">
                <a:latin typeface="+mn-lt"/>
              </a:rPr>
              <a:t>createprocess</a:t>
            </a:r>
            <a:r>
              <a:rPr lang="en-US" sz="2666" dirty="0">
                <a:latin typeface="+mn-lt"/>
              </a:rPr>
              <a:t>() API used to execute the commands and then </a:t>
            </a:r>
            <a:r>
              <a:rPr lang="en-US" sz="2666" dirty="0" err="1">
                <a:latin typeface="+mn-lt"/>
              </a:rPr>
              <a:t>createpipe</a:t>
            </a:r>
            <a:r>
              <a:rPr lang="en-US" sz="2666" dirty="0">
                <a:latin typeface="+mn-lt"/>
              </a:rPr>
              <a:t>() API to re-direct information to a pipe.</a:t>
            </a:r>
          </a:p>
          <a:p>
            <a:endParaRPr lang="en-US" sz="2666" dirty="0">
              <a:solidFill>
                <a:schemeClr val="bg1"/>
              </a:solidFill>
              <a:latin typeface="Exo 2" charset="0"/>
              <a:ea typeface="Exo 2" charset="0"/>
              <a:cs typeface="Exo 2" charset="0"/>
            </a:endParaRPr>
          </a:p>
        </p:txBody>
      </p:sp>
      <p:sp>
        <p:nvSpPr>
          <p:cNvPr id="4" name="Subtitle 2">
            <a:extLst>
              <a:ext uri="{FF2B5EF4-FFF2-40B4-BE49-F238E27FC236}">
                <a16:creationId xmlns:a16="http://schemas.microsoft.com/office/drawing/2014/main" id="{B8FF5B1C-FD8B-B048-88FF-FCCFF75375B2}"/>
              </a:ext>
            </a:extLst>
          </p:cNvPr>
          <p:cNvSpPr>
            <a:spLocks noGrp="1"/>
          </p:cNvSpPr>
          <p:nvPr>
            <p:ph type="subTitle" idx="1"/>
          </p:nvPr>
        </p:nvSpPr>
        <p:spPr>
          <a:xfrm>
            <a:off x="1" y="805964"/>
            <a:ext cx="12188824" cy="735225"/>
          </a:xfrm>
        </p:spPr>
        <p:txBody>
          <a:bodyPr/>
          <a:lstStyle/>
          <a:p>
            <a:r>
              <a:rPr lang="en-US" dirty="0"/>
              <a:t>HTTP Mode</a:t>
            </a:r>
          </a:p>
        </p:txBody>
      </p:sp>
    </p:spTree>
    <p:extLst>
      <p:ext uri="{BB962C8B-B14F-4D97-AF65-F5344CB8AC3E}">
        <p14:creationId xmlns:p14="http://schemas.microsoft.com/office/powerpoint/2010/main" val="3255389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2139740" y="2476626"/>
            <a:ext cx="7909346" cy="2143536"/>
          </a:xfrm>
          <a:prstGeom prst="rect">
            <a:avLst/>
          </a:prstGeom>
          <a:noFill/>
        </p:spPr>
        <p:txBody>
          <a:bodyPr wrap="square" rtlCol="0">
            <a:spAutoFit/>
          </a:bodyPr>
          <a:lstStyle/>
          <a:p>
            <a:pPr marL="457086" indent="-457086">
              <a:buFont typeface="Arial"/>
              <a:buChar char="•"/>
            </a:pPr>
            <a:r>
              <a:rPr lang="en-US" sz="2666" dirty="0">
                <a:latin typeface="+mn-lt"/>
              </a:rPr>
              <a:t>DNS mode can be used if configured within the configure.txt file by the attacker.</a:t>
            </a:r>
          </a:p>
          <a:p>
            <a:pPr marL="457086" indent="-457086">
              <a:buFont typeface="Arial"/>
              <a:buChar char="•"/>
            </a:pPr>
            <a:endParaRPr lang="en-US" sz="2666" dirty="0">
              <a:latin typeface="+mn-lt"/>
            </a:endParaRPr>
          </a:p>
          <a:p>
            <a:pPr marL="457086" indent="-457086">
              <a:buFont typeface="Arial"/>
              <a:buChar char="•"/>
            </a:pPr>
            <a:r>
              <a:rPr lang="en-US" sz="2666" dirty="0">
                <a:latin typeface="+mn-lt"/>
              </a:rPr>
              <a:t>Most likely used to help avoid detection by any web filtering, proxies etc.</a:t>
            </a:r>
          </a:p>
        </p:txBody>
      </p:sp>
      <p:sp>
        <p:nvSpPr>
          <p:cNvPr id="4" name="Subtitle 2">
            <a:extLst>
              <a:ext uri="{FF2B5EF4-FFF2-40B4-BE49-F238E27FC236}">
                <a16:creationId xmlns:a16="http://schemas.microsoft.com/office/drawing/2014/main" id="{C8611EE1-2A67-3447-8000-CD1D0CD3E0D0}"/>
              </a:ext>
            </a:extLst>
          </p:cNvPr>
          <p:cNvSpPr>
            <a:spLocks noGrp="1"/>
          </p:cNvSpPr>
          <p:nvPr>
            <p:ph type="subTitle" idx="1"/>
          </p:nvPr>
        </p:nvSpPr>
        <p:spPr>
          <a:xfrm>
            <a:off x="1" y="805964"/>
            <a:ext cx="12188824" cy="735225"/>
          </a:xfrm>
        </p:spPr>
        <p:txBody>
          <a:bodyPr/>
          <a:lstStyle/>
          <a:p>
            <a:r>
              <a:rPr lang="en-US" dirty="0"/>
              <a:t>DNS Mode</a:t>
            </a:r>
          </a:p>
        </p:txBody>
      </p:sp>
    </p:spTree>
    <p:extLst>
      <p:ext uri="{BB962C8B-B14F-4D97-AF65-F5344CB8AC3E}">
        <p14:creationId xmlns:p14="http://schemas.microsoft.com/office/powerpoint/2010/main" val="98708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214258" y="1560231"/>
            <a:ext cx="9760310" cy="4194738"/>
          </a:xfrm>
          <a:prstGeom prst="rect">
            <a:avLst/>
          </a:prstGeom>
          <a:noFill/>
        </p:spPr>
        <p:txBody>
          <a:bodyPr wrap="square" rtlCol="0">
            <a:spAutoFit/>
          </a:bodyPr>
          <a:lstStyle/>
          <a:p>
            <a:pPr marL="457086" indent="-457086">
              <a:buFont typeface="Arial"/>
              <a:buChar char="•"/>
            </a:pPr>
            <a:r>
              <a:rPr lang="en-US" sz="2666" dirty="0">
                <a:latin typeface="+mn-lt"/>
                <a:sym typeface="Wingdings"/>
              </a:rPr>
              <a:t>A DNS request is sent to </a:t>
            </a:r>
            <a:r>
              <a:rPr lang="en-US" sz="2666" dirty="0">
                <a:solidFill>
                  <a:schemeClr val="bg2"/>
                </a:solidFill>
                <a:latin typeface="+mn-lt"/>
                <a:sym typeface="Wingdings"/>
              </a:rPr>
              <a:t>0</a:t>
            </a:r>
            <a:r>
              <a:rPr lang="en-US" sz="2666" dirty="0">
                <a:latin typeface="+mn-lt"/>
                <a:sym typeface="Wingdings"/>
              </a:rPr>
              <a:t>ffice36</a:t>
            </a:r>
            <a:r>
              <a:rPr lang="en-US" sz="2666" dirty="0">
                <a:solidFill>
                  <a:schemeClr val="bg2"/>
                </a:solidFill>
                <a:latin typeface="+mn-lt"/>
                <a:sym typeface="Wingdings"/>
              </a:rPr>
              <a:t>o</a:t>
            </a:r>
            <a:r>
              <a:rPr lang="en-US" sz="2666" dirty="0">
                <a:latin typeface="+mn-lt"/>
                <a:sym typeface="Wingdings"/>
              </a:rPr>
              <a:t>.com using random data (()rand) and base32 encoding</a:t>
            </a:r>
          </a:p>
          <a:p>
            <a:pPr marL="457086" indent="-457086">
              <a:buFont typeface="Arial"/>
              <a:buChar char="•"/>
            </a:pPr>
            <a:endParaRPr lang="en-US" sz="2666" dirty="0">
              <a:latin typeface="+mn-lt"/>
              <a:sym typeface="Wingdings"/>
            </a:endParaRPr>
          </a:p>
          <a:p>
            <a:pPr marL="1066533" lvl="1" indent="-457086">
              <a:buFont typeface="Arial"/>
              <a:buChar char="•"/>
            </a:pPr>
            <a:r>
              <a:rPr lang="en-US" sz="2666" dirty="0">
                <a:solidFill>
                  <a:schemeClr val="accent2"/>
                </a:solidFill>
                <a:latin typeface="+mn-lt"/>
                <a:sym typeface="Wingdings"/>
              </a:rPr>
              <a:t>RoyN</a:t>
            </a:r>
            <a:r>
              <a:rPr lang="en-US" sz="2666" dirty="0">
                <a:solidFill>
                  <a:schemeClr val="tx2"/>
                </a:solidFill>
                <a:latin typeface="+mn-lt"/>
                <a:sym typeface="Wingdings"/>
              </a:rPr>
              <a:t>GBDVIAA0</a:t>
            </a:r>
            <a:r>
              <a:rPr lang="en-US" sz="2666" dirty="0">
                <a:latin typeface="+mn-lt"/>
                <a:sym typeface="Wingdings"/>
              </a:rPr>
              <a:t>[.]</a:t>
            </a:r>
            <a:r>
              <a:rPr lang="en-US" sz="2666" dirty="0">
                <a:solidFill>
                  <a:schemeClr val="bg2"/>
                </a:solidFill>
                <a:latin typeface="+mn-lt"/>
                <a:sym typeface="Wingdings"/>
              </a:rPr>
              <a:t>0ffice36o</a:t>
            </a:r>
            <a:r>
              <a:rPr lang="en-US" sz="2666" dirty="0">
                <a:latin typeface="+mn-lt"/>
                <a:sym typeface="Wingdings"/>
              </a:rPr>
              <a:t>[.]com</a:t>
            </a:r>
          </a:p>
          <a:p>
            <a:endParaRPr lang="hr-HR" sz="2666" dirty="0">
              <a:latin typeface="+mn-lt"/>
              <a:sym typeface="Wingdings"/>
            </a:endParaRPr>
          </a:p>
          <a:p>
            <a:pPr marL="457086" indent="-457086">
              <a:buFont typeface="Arial"/>
              <a:buChar char="•"/>
            </a:pPr>
            <a:r>
              <a:rPr lang="en-US" sz="2666" dirty="0">
                <a:latin typeface="+mn-lt"/>
                <a:sym typeface="Wingdings"/>
              </a:rPr>
              <a:t>T</a:t>
            </a:r>
            <a:r>
              <a:rPr lang="hr-HR" sz="2666" dirty="0">
                <a:latin typeface="+mn-lt"/>
                <a:sym typeface="Wingdings"/>
              </a:rPr>
              <a:t>he C2 server replies with an IP address, not </a:t>
            </a:r>
            <a:r>
              <a:rPr lang="hr-HR" sz="2666" dirty="0" err="1">
                <a:latin typeface="+mn-lt"/>
                <a:sym typeface="Wingdings"/>
              </a:rPr>
              <a:t>always</a:t>
            </a:r>
            <a:r>
              <a:rPr lang="hr-HR" sz="2666" dirty="0">
                <a:latin typeface="+mn-lt"/>
                <a:sym typeface="Wingdings"/>
              </a:rPr>
              <a:t> </a:t>
            </a:r>
            <a:r>
              <a:rPr lang="hr-HR" sz="2666" dirty="0" err="1">
                <a:latin typeface="+mn-lt"/>
                <a:sym typeface="Wingdings"/>
              </a:rPr>
              <a:t>valid</a:t>
            </a:r>
            <a:r>
              <a:rPr lang="hr-HR" sz="2666" dirty="0">
                <a:latin typeface="+mn-lt"/>
                <a:sym typeface="Wingdings"/>
              </a:rPr>
              <a:t>. DNS allows for </a:t>
            </a:r>
            <a:r>
              <a:rPr lang="hr-HR" sz="2666" dirty="0" err="1">
                <a:latin typeface="+mn-lt"/>
                <a:sym typeface="Wingdings"/>
              </a:rPr>
              <a:t>this</a:t>
            </a:r>
            <a:r>
              <a:rPr lang="hr-HR" sz="2666" dirty="0">
                <a:latin typeface="+mn-lt"/>
                <a:sym typeface="Wingdings"/>
              </a:rPr>
              <a:t>, and has no checking </a:t>
            </a:r>
            <a:r>
              <a:rPr lang="hr-HR" sz="2666" dirty="0" err="1">
                <a:latin typeface="+mn-lt"/>
                <a:sym typeface="Wingdings"/>
              </a:rPr>
              <a:t>in</a:t>
            </a:r>
            <a:r>
              <a:rPr lang="hr-HR" sz="2666" dirty="0">
                <a:latin typeface="+mn-lt"/>
                <a:sym typeface="Wingdings"/>
              </a:rPr>
              <a:t> place, so it can be 0.1.0.3</a:t>
            </a:r>
          </a:p>
          <a:p>
            <a:pPr marL="457086" indent="-457086">
              <a:buFont typeface="Arial"/>
              <a:buChar char="•"/>
            </a:pPr>
            <a:endParaRPr lang="hr-HR" sz="2666" dirty="0">
              <a:latin typeface="+mn-lt"/>
              <a:sym typeface="Wingdings"/>
            </a:endParaRPr>
          </a:p>
          <a:p>
            <a:pPr marL="457086" indent="-457086">
              <a:buFont typeface="Arial"/>
              <a:buChar char="•"/>
            </a:pPr>
            <a:r>
              <a:rPr lang="en-US" sz="2666" dirty="0">
                <a:latin typeface="+mn-lt"/>
                <a:sym typeface="Wingdings"/>
              </a:rPr>
              <a:t>GBDVIAA0. The decoded value (base32) is "0GT\x00". GT is the target ID and \x00 the request number.</a:t>
            </a:r>
            <a:endParaRPr lang="hr-HR" sz="2666" dirty="0">
              <a:latin typeface="+mn-lt"/>
              <a:sym typeface="Wingdings"/>
            </a:endParaRPr>
          </a:p>
        </p:txBody>
      </p:sp>
      <p:sp>
        <p:nvSpPr>
          <p:cNvPr id="4" name="Subtitle 2">
            <a:extLst>
              <a:ext uri="{FF2B5EF4-FFF2-40B4-BE49-F238E27FC236}">
                <a16:creationId xmlns:a16="http://schemas.microsoft.com/office/drawing/2014/main" id="{2DD3DE0F-D39C-7F48-A3D7-20EAD6413A68}"/>
              </a:ext>
            </a:extLst>
          </p:cNvPr>
          <p:cNvSpPr>
            <a:spLocks noGrp="1"/>
          </p:cNvSpPr>
          <p:nvPr>
            <p:ph type="subTitle" idx="1"/>
          </p:nvPr>
        </p:nvSpPr>
        <p:spPr>
          <a:xfrm>
            <a:off x="1" y="805964"/>
            <a:ext cx="12188824" cy="735225"/>
          </a:xfrm>
        </p:spPr>
        <p:txBody>
          <a:bodyPr/>
          <a:lstStyle/>
          <a:p>
            <a:r>
              <a:rPr lang="en-US" dirty="0"/>
              <a:t>DNS Mode</a:t>
            </a:r>
          </a:p>
        </p:txBody>
      </p:sp>
    </p:spTree>
    <p:extLst>
      <p:ext uri="{BB962C8B-B14F-4D97-AF65-F5344CB8AC3E}">
        <p14:creationId xmlns:p14="http://schemas.microsoft.com/office/powerpoint/2010/main" val="79400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2242958" y="1969477"/>
            <a:ext cx="7702910" cy="3374257"/>
          </a:xfrm>
          <a:prstGeom prst="rect">
            <a:avLst/>
          </a:prstGeom>
          <a:noFill/>
        </p:spPr>
        <p:txBody>
          <a:bodyPr wrap="square" rtlCol="0">
            <a:spAutoFit/>
          </a:bodyPr>
          <a:lstStyle/>
          <a:p>
            <a:pPr marL="457086" indent="-457086">
              <a:buFont typeface="Arial"/>
              <a:buChar char="•"/>
            </a:pPr>
            <a:r>
              <a:rPr lang="hr-HR" sz="2666" dirty="0" err="1">
                <a:latin typeface="+mn-lt"/>
                <a:sym typeface="Wingdings"/>
              </a:rPr>
              <a:t>The</a:t>
            </a:r>
            <a:r>
              <a:rPr lang="hr-HR" sz="2666" dirty="0">
                <a:latin typeface="+mn-lt"/>
                <a:sym typeface="Wingdings"/>
              </a:rPr>
              <a:t> </a:t>
            </a:r>
            <a:r>
              <a:rPr lang="hr-HR" sz="2666" dirty="0" err="1">
                <a:latin typeface="+mn-lt"/>
                <a:sym typeface="Wingdings"/>
              </a:rPr>
              <a:t>second</a:t>
            </a:r>
            <a:r>
              <a:rPr lang="hr-HR" sz="2666" dirty="0">
                <a:latin typeface="+mn-lt"/>
                <a:sym typeface="Wingdings"/>
              </a:rPr>
              <a:t> DNS query</a:t>
            </a:r>
          </a:p>
          <a:p>
            <a:pPr marL="457086" indent="-457086">
              <a:buFont typeface="Arial"/>
              <a:buChar char="•"/>
            </a:pPr>
            <a:endParaRPr lang="hr-HR" sz="2666" dirty="0">
              <a:latin typeface="+mn-lt"/>
              <a:sym typeface="Wingdings"/>
            </a:endParaRPr>
          </a:p>
          <a:p>
            <a:pPr marL="1066533" lvl="1" indent="-457086">
              <a:buFont typeface="Arial"/>
              <a:buChar char="•"/>
            </a:pPr>
            <a:r>
              <a:rPr lang="en-US" sz="2666" dirty="0">
                <a:solidFill>
                  <a:schemeClr val="accent2"/>
                </a:solidFill>
                <a:latin typeface="+mn-lt"/>
                <a:sym typeface="Wingdings"/>
              </a:rPr>
              <a:t>t0qI</a:t>
            </a:r>
            <a:r>
              <a:rPr lang="en-US" sz="2666" dirty="0">
                <a:solidFill>
                  <a:schemeClr val="tx2"/>
                </a:solidFill>
                <a:latin typeface="+mn-lt"/>
                <a:sym typeface="Wingdings"/>
              </a:rPr>
              <a:t>GBDVIAI0</a:t>
            </a:r>
            <a:r>
              <a:rPr lang="en-US" sz="2666" dirty="0">
                <a:latin typeface="+mn-lt"/>
                <a:sym typeface="Wingdings"/>
              </a:rPr>
              <a:t>[.]</a:t>
            </a:r>
            <a:r>
              <a:rPr lang="en-US" sz="2666" dirty="0">
                <a:solidFill>
                  <a:schemeClr val="bg2"/>
                </a:solidFill>
                <a:latin typeface="+mn-lt"/>
                <a:sym typeface="Wingdings"/>
              </a:rPr>
              <a:t>0ffice36o</a:t>
            </a:r>
            <a:r>
              <a:rPr lang="en-US" sz="2666" dirty="0">
                <a:latin typeface="+mn-lt"/>
                <a:sym typeface="Wingdings"/>
              </a:rPr>
              <a:t>[.]com </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The C2 server will return a new IP: 100.105.114.0.</a:t>
            </a:r>
          </a:p>
          <a:p>
            <a:pPr marL="457086" indent="-457086">
              <a:buFont typeface="Arial"/>
              <a:buChar char="•"/>
            </a:pPr>
            <a:endParaRPr lang="en-US" sz="2666" dirty="0">
              <a:latin typeface="+mn-lt"/>
              <a:sym typeface="Wingdings"/>
            </a:endParaRPr>
          </a:p>
          <a:p>
            <a:pPr marL="457086" indent="-457086">
              <a:buFont typeface="Arial"/>
              <a:buChar char="•"/>
            </a:pPr>
            <a:r>
              <a:rPr lang="en-US" sz="2666" dirty="0">
                <a:latin typeface="+mn-lt"/>
                <a:sym typeface="Wingdings"/>
              </a:rPr>
              <a:t>If we convert the value in ASCII we have "</a:t>
            </a:r>
            <a:r>
              <a:rPr lang="en-US" sz="2666" dirty="0" err="1">
                <a:latin typeface="+mn-lt"/>
                <a:sym typeface="Wingdings"/>
              </a:rPr>
              <a:t>dir</a:t>
            </a:r>
            <a:r>
              <a:rPr lang="en-US" sz="2666" dirty="0">
                <a:latin typeface="+mn-lt"/>
                <a:sym typeface="Wingdings"/>
              </a:rPr>
              <a:t>\x00,” the command will be execute.</a:t>
            </a:r>
            <a:endParaRPr lang="en-US" sz="2666" dirty="0">
              <a:latin typeface="+mn-lt"/>
            </a:endParaRPr>
          </a:p>
        </p:txBody>
      </p:sp>
      <p:sp>
        <p:nvSpPr>
          <p:cNvPr id="4" name="Subtitle 2">
            <a:extLst>
              <a:ext uri="{FF2B5EF4-FFF2-40B4-BE49-F238E27FC236}">
                <a16:creationId xmlns:a16="http://schemas.microsoft.com/office/drawing/2014/main" id="{A63B0418-479A-3747-ABA0-11A69D97F392}"/>
              </a:ext>
            </a:extLst>
          </p:cNvPr>
          <p:cNvSpPr>
            <a:spLocks noGrp="1"/>
          </p:cNvSpPr>
          <p:nvPr>
            <p:ph type="subTitle" idx="1"/>
          </p:nvPr>
        </p:nvSpPr>
        <p:spPr>
          <a:xfrm>
            <a:off x="1" y="805964"/>
            <a:ext cx="12188824" cy="735225"/>
          </a:xfrm>
        </p:spPr>
        <p:txBody>
          <a:bodyPr/>
          <a:lstStyle/>
          <a:p>
            <a:r>
              <a:rPr lang="en-US" dirty="0"/>
              <a:t>DNS Mode</a:t>
            </a:r>
          </a:p>
        </p:txBody>
      </p:sp>
    </p:spTree>
    <p:extLst>
      <p:ext uri="{BB962C8B-B14F-4D97-AF65-F5344CB8AC3E}">
        <p14:creationId xmlns:p14="http://schemas.microsoft.com/office/powerpoint/2010/main" val="149263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814473" y="1470093"/>
            <a:ext cx="8559879" cy="4893647"/>
          </a:xfrm>
          <a:prstGeom prst="rect">
            <a:avLst/>
          </a:prstGeom>
          <a:noFill/>
        </p:spPr>
        <p:txBody>
          <a:bodyPr wrap="square" rtlCol="0">
            <a:spAutoFit/>
          </a:bodyPr>
          <a:lstStyle/>
          <a:p>
            <a:pPr marL="457086" indent="-457086">
              <a:buFont typeface="Arial"/>
              <a:buChar char="•"/>
            </a:pPr>
            <a:r>
              <a:rPr lang="en-US" dirty="0">
                <a:latin typeface="+mn-lt"/>
                <a:sym typeface="Wingdings"/>
              </a:rPr>
              <a:t>And finally, the commands come in via multiple DNS queries:</a:t>
            </a:r>
          </a:p>
          <a:p>
            <a:pPr marL="457086" indent="-457086">
              <a:buFont typeface="Arial"/>
              <a:buChar char="•"/>
            </a:pPr>
            <a:endParaRPr lang="en-US" dirty="0">
              <a:latin typeface="+mn-lt"/>
              <a:sym typeface="Wingdings"/>
            </a:endParaRPr>
          </a:p>
          <a:p>
            <a:pPr marL="457086" indent="-457086">
              <a:buFont typeface="Arial"/>
              <a:buChar char="•"/>
            </a:pPr>
            <a:r>
              <a:rPr lang="en-US" dirty="0">
                <a:solidFill>
                  <a:schemeClr val="tx2"/>
                </a:solidFill>
                <a:latin typeface="+mn-lt"/>
              </a:rPr>
              <a:t>gLtAGJDVIAJAKZXWY000</a:t>
            </a:r>
            <a:r>
              <a:rPr lang="en-US" dirty="0">
                <a:latin typeface="+mn-lt"/>
              </a:rPr>
              <a:t>.0ffice36o[.]com -&gt; </a:t>
            </a:r>
          </a:p>
          <a:p>
            <a:r>
              <a:rPr lang="en-US" dirty="0">
                <a:latin typeface="+mn-lt"/>
              </a:rPr>
              <a:t>	</a:t>
            </a:r>
            <a:r>
              <a:rPr lang="en-US" dirty="0">
                <a:solidFill>
                  <a:srgbClr val="0077D4"/>
                </a:solidFill>
                <a:latin typeface="+mn-lt"/>
              </a:rPr>
              <a:t>GJDVIAJAKZXWY000</a:t>
            </a:r>
            <a:r>
              <a:rPr lang="en-US" dirty="0">
                <a:latin typeface="+mn-lt"/>
              </a:rPr>
              <a:t> -&gt; "2GT\x01 </a:t>
            </a:r>
            <a:r>
              <a:rPr lang="en-US" dirty="0" err="1">
                <a:solidFill>
                  <a:schemeClr val="bg2"/>
                </a:solidFill>
                <a:latin typeface="+mn-lt"/>
              </a:rPr>
              <a:t>Vol</a:t>
            </a:r>
            <a:r>
              <a:rPr lang="en-US" dirty="0">
                <a:latin typeface="+mn-lt"/>
              </a:rPr>
              <a:t>” </a:t>
            </a:r>
          </a:p>
          <a:p>
            <a:pPr marL="457200" indent="-457200">
              <a:buFont typeface="Arial"/>
              <a:buChar char="•"/>
            </a:pPr>
            <a:r>
              <a:rPr lang="en-US" dirty="0">
                <a:solidFill>
                  <a:schemeClr val="tx2"/>
                </a:solidFill>
                <a:latin typeface="+mn-lt"/>
              </a:rPr>
              <a:t>TwGHGJDVIATVNVSSA000</a:t>
            </a:r>
            <a:r>
              <a:rPr lang="en-US" dirty="0">
                <a:latin typeface="+mn-lt"/>
              </a:rPr>
              <a:t>.0ffice36o[.]com -&gt; </a:t>
            </a:r>
          </a:p>
          <a:p>
            <a:r>
              <a:rPr lang="en-US" dirty="0">
                <a:solidFill>
                  <a:srgbClr val="0077D4"/>
                </a:solidFill>
                <a:latin typeface="+mn-lt"/>
              </a:rPr>
              <a:t>	GJDVIATVNVSSA000</a:t>
            </a:r>
            <a:r>
              <a:rPr lang="en-US" dirty="0">
                <a:latin typeface="+mn-lt"/>
              </a:rPr>
              <a:t> -&gt; "2GT\x02</a:t>
            </a:r>
            <a:r>
              <a:rPr lang="en-US" dirty="0">
                <a:solidFill>
                  <a:schemeClr val="bg2"/>
                </a:solidFill>
                <a:latin typeface="+mn-lt"/>
              </a:rPr>
              <a:t>ume</a:t>
            </a:r>
            <a:r>
              <a:rPr lang="en-US" dirty="0">
                <a:latin typeface="+mn-lt"/>
              </a:rPr>
              <a:t>”</a:t>
            </a:r>
          </a:p>
          <a:p>
            <a:pPr marL="457200" indent="-457200">
              <a:buFont typeface="Arial"/>
              <a:buChar char="•"/>
            </a:pPr>
            <a:r>
              <a:rPr lang="en-US" dirty="0">
                <a:solidFill>
                  <a:schemeClr val="tx2"/>
                </a:solidFill>
                <a:latin typeface="+mn-lt"/>
              </a:rPr>
              <a:t>1QMUGJDVIA3JNYQGI000</a:t>
            </a:r>
            <a:r>
              <a:rPr lang="en-US" dirty="0">
                <a:latin typeface="+mn-lt"/>
              </a:rPr>
              <a:t>.0ffice36o[.]com -&gt;</a:t>
            </a:r>
          </a:p>
          <a:p>
            <a:pPr lvl="1" indent="0"/>
            <a:r>
              <a:rPr lang="en-US" dirty="0">
                <a:solidFill>
                  <a:srgbClr val="0077D4"/>
                </a:solidFill>
                <a:latin typeface="+mn-lt"/>
              </a:rPr>
              <a:t>GJDVIA3JNYQGI000</a:t>
            </a:r>
            <a:r>
              <a:rPr lang="en-US" dirty="0">
                <a:latin typeface="+mn-lt"/>
              </a:rPr>
              <a:t> -&gt; "2GT\x03</a:t>
            </a:r>
            <a:r>
              <a:rPr lang="en-US" dirty="0">
                <a:solidFill>
                  <a:schemeClr val="bg2"/>
                </a:solidFill>
                <a:latin typeface="+mn-lt"/>
              </a:rPr>
              <a:t>in d</a:t>
            </a:r>
            <a:r>
              <a:rPr lang="en-US" dirty="0">
                <a:latin typeface="+mn-lt"/>
              </a:rPr>
              <a:t>”</a:t>
            </a:r>
          </a:p>
          <a:p>
            <a:pPr marL="457200" indent="-457200">
              <a:buFont typeface="Arial"/>
              <a:buChar char="•"/>
            </a:pPr>
            <a:r>
              <a:rPr lang="en-US" dirty="0">
                <a:solidFill>
                  <a:schemeClr val="tx2"/>
                </a:solidFill>
                <a:latin typeface="+mn-lt"/>
              </a:rPr>
              <a:t>iucCGJDVIBDSNF3GK000</a:t>
            </a:r>
            <a:r>
              <a:rPr lang="en-US" dirty="0">
                <a:latin typeface="+mn-lt"/>
              </a:rPr>
              <a:t>.0ffice36o[.]com -&gt; </a:t>
            </a:r>
          </a:p>
          <a:p>
            <a:r>
              <a:rPr lang="en-US" dirty="0">
                <a:latin typeface="+mn-lt"/>
              </a:rPr>
              <a:t>	</a:t>
            </a:r>
            <a:r>
              <a:rPr lang="en-US" dirty="0">
                <a:solidFill>
                  <a:srgbClr val="0077D4"/>
                </a:solidFill>
                <a:latin typeface="+mn-lt"/>
              </a:rPr>
              <a:t>GJDVIBDSNF3GK000</a:t>
            </a:r>
            <a:r>
              <a:rPr lang="en-US" dirty="0">
                <a:latin typeface="+mn-lt"/>
              </a:rPr>
              <a:t> -&gt; "2GT\x04</a:t>
            </a:r>
            <a:r>
              <a:rPr lang="en-US" dirty="0">
                <a:solidFill>
                  <a:schemeClr val="bg2"/>
                </a:solidFill>
                <a:latin typeface="+mn-lt"/>
              </a:rPr>
              <a:t>rive</a:t>
            </a:r>
            <a:r>
              <a:rPr lang="en-US" dirty="0">
                <a:latin typeface="+mn-lt"/>
              </a:rPr>
              <a:t>”</a:t>
            </a:r>
          </a:p>
          <a:p>
            <a:pPr marL="457200" indent="-457200">
              <a:buFont typeface="Arial"/>
              <a:buChar char="•"/>
            </a:pPr>
            <a:r>
              <a:rPr lang="en-US" dirty="0">
                <a:solidFill>
                  <a:schemeClr val="tx2"/>
                </a:solidFill>
                <a:latin typeface="+mn-lt"/>
              </a:rPr>
              <a:t>viLxGJDVIBJAIMQGQ000</a:t>
            </a:r>
            <a:r>
              <a:rPr lang="en-US" dirty="0">
                <a:latin typeface="+mn-lt"/>
              </a:rPr>
              <a:t>.0ffice36o[.]com -&gt; </a:t>
            </a:r>
          </a:p>
          <a:p>
            <a:r>
              <a:rPr lang="en-US" dirty="0">
                <a:latin typeface="+mn-lt"/>
              </a:rPr>
              <a:t>	</a:t>
            </a:r>
            <a:r>
              <a:rPr lang="en-US" dirty="0">
                <a:solidFill>
                  <a:schemeClr val="accent2"/>
                </a:solidFill>
                <a:latin typeface="+mn-lt"/>
              </a:rPr>
              <a:t>GJDVIBJAIMQGQ000</a:t>
            </a:r>
            <a:r>
              <a:rPr lang="en-US" dirty="0">
                <a:latin typeface="+mn-lt"/>
              </a:rPr>
              <a:t> -&gt; "2GT\x05</a:t>
            </a:r>
            <a:r>
              <a:rPr lang="en-US" dirty="0">
                <a:solidFill>
                  <a:srgbClr val="FF0000"/>
                </a:solidFill>
                <a:latin typeface="+mn-lt"/>
              </a:rPr>
              <a:t> </a:t>
            </a:r>
            <a:r>
              <a:rPr lang="en-US" dirty="0">
                <a:solidFill>
                  <a:schemeClr val="bg2"/>
                </a:solidFill>
                <a:latin typeface="+mn-lt"/>
              </a:rPr>
              <a:t>C h</a:t>
            </a:r>
            <a:r>
              <a:rPr lang="en-US" dirty="0">
                <a:latin typeface="+mn-lt"/>
              </a:rPr>
              <a:t>”</a:t>
            </a:r>
          </a:p>
          <a:p>
            <a:r>
              <a:rPr lang="en-US" dirty="0">
                <a:latin typeface="+mn-lt"/>
              </a:rPr>
              <a:t>[</a:t>
            </a:r>
            <a:r>
              <a:rPr lang="en-US" dirty="0" err="1">
                <a:latin typeface="+mn-lt"/>
              </a:rPr>
              <a:t>etc</a:t>
            </a:r>
            <a:r>
              <a:rPr lang="en-US" dirty="0">
                <a:latin typeface="+mn-lt"/>
              </a:rPr>
              <a:t>]</a:t>
            </a:r>
          </a:p>
        </p:txBody>
      </p:sp>
      <p:sp>
        <p:nvSpPr>
          <p:cNvPr id="4" name="Subtitle 2">
            <a:extLst>
              <a:ext uri="{FF2B5EF4-FFF2-40B4-BE49-F238E27FC236}">
                <a16:creationId xmlns:a16="http://schemas.microsoft.com/office/drawing/2014/main" id="{5812972C-4E80-CD4C-8C4B-DCF6BD304E46}"/>
              </a:ext>
            </a:extLst>
          </p:cNvPr>
          <p:cNvSpPr>
            <a:spLocks noGrp="1"/>
          </p:cNvSpPr>
          <p:nvPr>
            <p:ph type="subTitle" idx="1"/>
          </p:nvPr>
        </p:nvSpPr>
        <p:spPr>
          <a:xfrm>
            <a:off x="1" y="805964"/>
            <a:ext cx="12188824" cy="735225"/>
          </a:xfrm>
        </p:spPr>
        <p:txBody>
          <a:bodyPr/>
          <a:lstStyle/>
          <a:p>
            <a:r>
              <a:rPr lang="en-US" dirty="0"/>
              <a:t>DNS Mode</a:t>
            </a:r>
          </a:p>
        </p:txBody>
      </p:sp>
    </p:spTree>
    <p:extLst>
      <p:ext uri="{BB962C8B-B14F-4D97-AF65-F5344CB8AC3E}">
        <p14:creationId xmlns:p14="http://schemas.microsoft.com/office/powerpoint/2010/main" val="1181653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DNSpionage</a:t>
            </a:r>
            <a:endParaRPr lang="en-US" dirty="0"/>
          </a:p>
        </p:txBody>
      </p:sp>
      <p:sp>
        <p:nvSpPr>
          <p:cNvPr id="5" name="TextBox 4"/>
          <p:cNvSpPr txBox="1"/>
          <p:nvPr/>
        </p:nvSpPr>
        <p:spPr>
          <a:xfrm>
            <a:off x="1677113" y="1859287"/>
            <a:ext cx="8834596" cy="1323054"/>
          </a:xfrm>
          <a:prstGeom prst="rect">
            <a:avLst/>
          </a:prstGeom>
          <a:noFill/>
        </p:spPr>
        <p:txBody>
          <a:bodyPr wrap="square" rtlCol="0">
            <a:spAutoFit/>
          </a:bodyPr>
          <a:lstStyle/>
          <a:p>
            <a:pPr marL="457086" indent="-457086">
              <a:buFont typeface="Arial"/>
              <a:buChar char="•"/>
            </a:pPr>
            <a:r>
              <a:rPr lang="en-US" sz="2666" dirty="0">
                <a:latin typeface="+mn-lt"/>
                <a:sym typeface="Wingdings"/>
              </a:rPr>
              <a:t>We can observe the DNS queries</a:t>
            </a:r>
            <a:r>
              <a:rPr lang="en-US" sz="2666" dirty="0">
                <a:sym typeface="Wingdings"/>
              </a:rPr>
              <a:t> with our DNS exfiltration and Umbrella monitoring</a:t>
            </a:r>
            <a:r>
              <a:rPr lang="en-US" sz="2666" dirty="0">
                <a:latin typeface="+mn-lt"/>
                <a:sym typeface="Wingdings"/>
              </a:rPr>
              <a:t>.</a:t>
            </a:r>
          </a:p>
          <a:p>
            <a:pPr marL="457086" indent="-457086">
              <a:buFont typeface="Arial"/>
              <a:buChar char="•"/>
            </a:pPr>
            <a:endParaRPr lang="en-US" sz="2666" dirty="0">
              <a:solidFill>
                <a:schemeClr val="bg1"/>
              </a:solidFill>
              <a:latin typeface="Exo 2" charset="0"/>
              <a:ea typeface="Exo 2" charset="0"/>
              <a:cs typeface="Exo 2" charset="0"/>
            </a:endParaRPr>
          </a:p>
        </p:txBody>
      </p:sp>
      <p:pic>
        <p:nvPicPr>
          <p:cNvPr id="8" name="Picture 7">
            <a:extLst>
              <a:ext uri="{FF2B5EF4-FFF2-40B4-BE49-F238E27FC236}">
                <a16:creationId xmlns:a16="http://schemas.microsoft.com/office/drawing/2014/main" id="{C5FE9727-365B-0748-BD4C-2A69739D345F}"/>
              </a:ext>
            </a:extLst>
          </p:cNvPr>
          <p:cNvPicPr>
            <a:picLocks noChangeAspect="1"/>
          </p:cNvPicPr>
          <p:nvPr/>
        </p:nvPicPr>
        <p:blipFill>
          <a:blip r:embed="rId3"/>
          <a:stretch>
            <a:fillRect/>
          </a:stretch>
        </p:blipFill>
        <p:spPr>
          <a:xfrm>
            <a:off x="1894740" y="3500440"/>
            <a:ext cx="8399342" cy="2804526"/>
          </a:xfrm>
          <a:prstGeom prst="rect">
            <a:avLst/>
          </a:prstGeom>
        </p:spPr>
      </p:pic>
      <p:sp>
        <p:nvSpPr>
          <p:cNvPr id="9" name="Subtitle 2">
            <a:extLst>
              <a:ext uri="{FF2B5EF4-FFF2-40B4-BE49-F238E27FC236}">
                <a16:creationId xmlns:a16="http://schemas.microsoft.com/office/drawing/2014/main" id="{47F5A99A-97AE-994F-B0A4-5E41CC1B279D}"/>
              </a:ext>
            </a:extLst>
          </p:cNvPr>
          <p:cNvSpPr>
            <a:spLocks noGrp="1"/>
          </p:cNvSpPr>
          <p:nvPr>
            <p:ph type="subTitle" idx="1"/>
          </p:nvPr>
        </p:nvSpPr>
        <p:spPr>
          <a:xfrm>
            <a:off x="1" y="805964"/>
            <a:ext cx="12188824" cy="735225"/>
          </a:xfrm>
        </p:spPr>
        <p:txBody>
          <a:bodyPr/>
          <a:lstStyle/>
          <a:p>
            <a:r>
              <a:rPr lang="en-US" dirty="0"/>
              <a:t>Observed Victimology</a:t>
            </a:r>
          </a:p>
        </p:txBody>
      </p:sp>
    </p:spTree>
    <p:extLst>
      <p:ext uri="{BB962C8B-B14F-4D97-AF65-F5344CB8AC3E}">
        <p14:creationId xmlns:p14="http://schemas.microsoft.com/office/powerpoint/2010/main" val="1432934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4F42-3470-3448-9CE5-56DB1C63A09B}"/>
              </a:ext>
            </a:extLst>
          </p:cNvPr>
          <p:cNvSpPr>
            <a:spLocks noGrp="1"/>
          </p:cNvSpPr>
          <p:nvPr>
            <p:ph type="title"/>
          </p:nvPr>
        </p:nvSpPr>
        <p:spPr/>
        <p:txBody>
          <a:bodyPr/>
          <a:lstStyle/>
          <a:p>
            <a:r>
              <a:rPr lang="en-US" dirty="0" err="1"/>
              <a:t>DNSpionage</a:t>
            </a:r>
            <a:endParaRPr lang="en-US" dirty="0"/>
          </a:p>
        </p:txBody>
      </p:sp>
      <p:sp>
        <p:nvSpPr>
          <p:cNvPr id="3" name="Subtitle 2">
            <a:extLst>
              <a:ext uri="{FF2B5EF4-FFF2-40B4-BE49-F238E27FC236}">
                <a16:creationId xmlns:a16="http://schemas.microsoft.com/office/drawing/2014/main" id="{A2CC7932-2277-A14A-B240-DA4ADA2B062A}"/>
              </a:ext>
            </a:extLst>
          </p:cNvPr>
          <p:cNvSpPr>
            <a:spLocks noGrp="1"/>
          </p:cNvSpPr>
          <p:nvPr>
            <p:ph type="subTitle" idx="1"/>
          </p:nvPr>
        </p:nvSpPr>
        <p:spPr>
          <a:xfrm>
            <a:off x="-265815" y="2482307"/>
            <a:ext cx="12720453" cy="1893385"/>
          </a:xfrm>
        </p:spPr>
        <p:txBody>
          <a:bodyPr>
            <a:normAutofit/>
          </a:bodyPr>
          <a:lstStyle/>
          <a:p>
            <a:r>
              <a:rPr lang="en-US" sz="7200" dirty="0"/>
              <a:t>Event #2</a:t>
            </a:r>
          </a:p>
        </p:txBody>
      </p:sp>
    </p:spTree>
    <p:extLst>
      <p:ext uri="{BB962C8B-B14F-4D97-AF65-F5344CB8AC3E}">
        <p14:creationId xmlns:p14="http://schemas.microsoft.com/office/powerpoint/2010/main" val="186997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Redirection</a:t>
            </a:r>
          </a:p>
        </p:txBody>
      </p:sp>
      <p:sp>
        <p:nvSpPr>
          <p:cNvPr id="5" name="TextBox 4"/>
          <p:cNvSpPr txBox="1"/>
          <p:nvPr/>
        </p:nvSpPr>
        <p:spPr>
          <a:xfrm>
            <a:off x="1091327" y="1398658"/>
            <a:ext cx="10006171" cy="5835700"/>
          </a:xfrm>
          <a:prstGeom prst="rect">
            <a:avLst/>
          </a:prstGeom>
          <a:noFill/>
        </p:spPr>
        <p:txBody>
          <a:bodyPr wrap="square" rtlCol="0">
            <a:spAutoFit/>
          </a:bodyPr>
          <a:lstStyle/>
          <a:p>
            <a:pPr marL="457086" indent="-457086">
              <a:buFont typeface="Arial"/>
              <a:buChar char="•"/>
            </a:pPr>
            <a:r>
              <a:rPr lang="en-US" sz="2666" dirty="0">
                <a:latin typeface="+mn-lt"/>
                <a:sym typeface="Wingdings"/>
              </a:rPr>
              <a:t>Within the </a:t>
            </a:r>
            <a:r>
              <a:rPr lang="en-US" sz="2666" dirty="0" err="1">
                <a:latin typeface="+mn-lt"/>
                <a:sym typeface="Wingdings"/>
              </a:rPr>
              <a:t>DNSpionage</a:t>
            </a:r>
            <a:r>
              <a:rPr lang="en-US" sz="2666" dirty="0">
                <a:latin typeface="+mn-lt"/>
                <a:sym typeface="Wingdings"/>
              </a:rPr>
              <a:t> attack lies DNS redirection:</a:t>
            </a:r>
          </a:p>
          <a:p>
            <a:pPr marL="1065099" lvl="1" indent="-457086">
              <a:buFont typeface="Arial"/>
              <a:buChar char="•"/>
            </a:pPr>
            <a:r>
              <a:rPr lang="tr-TR" sz="2666" dirty="0">
                <a:latin typeface="+mn-lt"/>
                <a:sym typeface="Wingdings"/>
              </a:rPr>
              <a:t>185.20.184.138</a:t>
            </a:r>
          </a:p>
          <a:p>
            <a:pPr marL="1065099" lvl="1" indent="-457086">
              <a:buFont typeface="Arial"/>
              <a:buChar char="•"/>
            </a:pPr>
            <a:r>
              <a:rPr lang="tr-TR" sz="2666" dirty="0">
                <a:latin typeface="+mn-lt"/>
                <a:sym typeface="Wingdings"/>
              </a:rPr>
              <a:t>185.161.211.72</a:t>
            </a:r>
          </a:p>
          <a:p>
            <a:pPr marL="1065099" lvl="1" indent="-457086">
              <a:buFont typeface="Arial"/>
              <a:buChar char="•"/>
            </a:pPr>
            <a:r>
              <a:rPr lang="tr-TR" sz="2666" dirty="0">
                <a:latin typeface="+mn-lt"/>
                <a:sym typeface="Wingdings"/>
              </a:rPr>
              <a:t>185.20.187.8</a:t>
            </a:r>
          </a:p>
          <a:p>
            <a:pPr marL="457086" indent="-457086">
              <a:buFont typeface="Arial"/>
              <a:buChar char="•"/>
            </a:pPr>
            <a:endParaRPr lang="tr-TR" sz="2666" dirty="0">
              <a:latin typeface="+mn-lt"/>
              <a:sym typeface="Wingdings"/>
            </a:endParaRPr>
          </a:p>
          <a:p>
            <a:pPr marL="457086" indent="-457086">
              <a:buFont typeface="Arial"/>
              <a:buChar char="•"/>
            </a:pPr>
            <a:r>
              <a:rPr lang="tr-TR" sz="2666" dirty="0">
                <a:latin typeface="+mn-lt"/>
                <a:sym typeface="Wingdings"/>
              </a:rPr>
              <a:t>All three hosts were located in DeltaHost in Holland.</a:t>
            </a:r>
          </a:p>
          <a:p>
            <a:pPr marL="457086" indent="-457086">
              <a:buFont typeface="Arial"/>
              <a:buChar char="•"/>
            </a:pPr>
            <a:endParaRPr lang="tr-TR" sz="2666" dirty="0">
              <a:latin typeface="+mn-lt"/>
              <a:sym typeface="Wingdings"/>
            </a:endParaRPr>
          </a:p>
          <a:p>
            <a:pPr marL="457086" indent="-457086">
              <a:buFont typeface="Arial"/>
              <a:buChar char="•"/>
            </a:pPr>
            <a:r>
              <a:rPr lang="tr-TR" sz="2666" dirty="0">
                <a:latin typeface="+mn-lt"/>
                <a:sym typeface="Wingdings"/>
              </a:rPr>
              <a:t>These IPs were used for the creation of LetsEncrypt certificates </a:t>
            </a:r>
            <a:r>
              <a:rPr lang="mr-IN" sz="2666" dirty="0">
                <a:latin typeface="+mn-lt"/>
                <a:sym typeface="Wingdings"/>
              </a:rPr>
              <a:t>–</a:t>
            </a:r>
            <a:r>
              <a:rPr lang="tr-TR" sz="2666" dirty="0">
                <a:latin typeface="+mn-lt"/>
                <a:sym typeface="Wingdings"/>
              </a:rPr>
              <a:t> this was most likely used for trying to perform MiTM </a:t>
            </a:r>
            <a:r>
              <a:rPr lang="tr-TR" sz="2666" dirty="0" err="1">
                <a:latin typeface="+mn-lt"/>
                <a:sym typeface="Wingdings"/>
              </a:rPr>
              <a:t>attacks</a:t>
            </a:r>
            <a:r>
              <a:rPr lang="tr-TR" sz="2666" dirty="0">
                <a:latin typeface="+mn-lt"/>
                <a:sym typeface="Wingdings"/>
              </a:rPr>
              <a:t>.</a:t>
            </a:r>
          </a:p>
          <a:p>
            <a:pPr algn="ctr"/>
            <a:r>
              <a:rPr lang="tr-TR" sz="2666" dirty="0">
                <a:latin typeface="+mn-lt"/>
                <a:sym typeface="Wingdings"/>
              </a:rPr>
              <a:t>** We </a:t>
            </a:r>
            <a:r>
              <a:rPr lang="tr-TR" sz="2666" dirty="0" err="1">
                <a:latin typeface="+mn-lt"/>
                <a:sym typeface="Wingdings"/>
              </a:rPr>
              <a:t>are</a:t>
            </a:r>
            <a:r>
              <a:rPr lang="tr-TR" sz="2666" dirty="0">
                <a:latin typeface="+mn-lt"/>
                <a:sym typeface="Wingdings"/>
              </a:rPr>
              <a:t> </a:t>
            </a:r>
            <a:r>
              <a:rPr lang="tr-TR" sz="2666" dirty="0" err="1">
                <a:sym typeface="Wingdings"/>
              </a:rPr>
              <a:t>currently</a:t>
            </a:r>
            <a:r>
              <a:rPr lang="tr-TR" sz="2666" dirty="0">
                <a:sym typeface="Wingdings"/>
              </a:rPr>
              <a:t> </a:t>
            </a:r>
            <a:r>
              <a:rPr lang="tr-TR" sz="2666" dirty="0" err="1">
                <a:latin typeface="+mn-lt"/>
                <a:sym typeface="Wingdings"/>
              </a:rPr>
              <a:t>unable</a:t>
            </a:r>
            <a:r>
              <a:rPr lang="tr-TR" sz="2666" dirty="0">
                <a:latin typeface="+mn-lt"/>
                <a:sym typeface="Wingdings"/>
              </a:rPr>
              <a:t> to confirm if these were </a:t>
            </a:r>
            <a:r>
              <a:rPr lang="tr-TR" sz="2666" dirty="0" err="1">
                <a:latin typeface="+mn-lt"/>
                <a:sym typeface="Wingdings"/>
              </a:rPr>
              <a:t>successful</a:t>
            </a:r>
            <a:r>
              <a:rPr lang="tr-TR" sz="2666" dirty="0">
                <a:latin typeface="+mn-lt"/>
                <a:sym typeface="Wingdings"/>
              </a:rPr>
              <a:t> **</a:t>
            </a:r>
            <a:endParaRPr lang="en-US" sz="2666" dirty="0">
              <a:latin typeface="+mn-lt"/>
              <a:sym typeface="Wingdings"/>
            </a:endParaRPr>
          </a:p>
          <a:p>
            <a:pPr marL="457086" indent="-457086">
              <a:buFont typeface="Arial"/>
              <a:buChar char="•"/>
            </a:pPr>
            <a:endParaRPr lang="en-US" sz="2666" dirty="0">
              <a:latin typeface="+mn-lt"/>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3020517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4F42-3470-3448-9CE5-56DB1C63A09B}"/>
              </a:ext>
            </a:extLst>
          </p:cNvPr>
          <p:cNvSpPr>
            <a:spLocks noGrp="1"/>
          </p:cNvSpPr>
          <p:nvPr>
            <p:ph type="title"/>
          </p:nvPr>
        </p:nvSpPr>
        <p:spPr/>
        <p:txBody>
          <a:bodyPr/>
          <a:lstStyle/>
          <a:p>
            <a:r>
              <a:rPr lang="en-US" dirty="0"/>
              <a:t>DNS Redirection</a:t>
            </a:r>
          </a:p>
        </p:txBody>
      </p:sp>
      <p:sp>
        <p:nvSpPr>
          <p:cNvPr id="3" name="Subtitle 2">
            <a:extLst>
              <a:ext uri="{FF2B5EF4-FFF2-40B4-BE49-F238E27FC236}">
                <a16:creationId xmlns:a16="http://schemas.microsoft.com/office/drawing/2014/main" id="{A2CC7932-2277-A14A-B240-DA4ADA2B062A}"/>
              </a:ext>
            </a:extLst>
          </p:cNvPr>
          <p:cNvSpPr>
            <a:spLocks noGrp="1"/>
          </p:cNvSpPr>
          <p:nvPr>
            <p:ph type="subTitle" idx="1"/>
          </p:nvPr>
        </p:nvSpPr>
        <p:spPr/>
        <p:txBody>
          <a:bodyPr/>
          <a:lstStyle/>
          <a:p>
            <a:r>
              <a:rPr lang="en-US" dirty="0"/>
              <a:t>185.161.211.72</a:t>
            </a:r>
          </a:p>
        </p:txBody>
      </p:sp>
      <p:pic>
        <p:nvPicPr>
          <p:cNvPr id="5" name="Picture 4">
            <a:extLst>
              <a:ext uri="{FF2B5EF4-FFF2-40B4-BE49-F238E27FC236}">
                <a16:creationId xmlns:a16="http://schemas.microsoft.com/office/drawing/2014/main" id="{9AE10D61-FF03-034E-A6B7-24374F6B02F8}"/>
              </a:ext>
            </a:extLst>
          </p:cNvPr>
          <p:cNvPicPr>
            <a:picLocks noChangeAspect="1"/>
          </p:cNvPicPr>
          <p:nvPr/>
        </p:nvPicPr>
        <p:blipFill>
          <a:blip r:embed="rId2"/>
          <a:stretch>
            <a:fillRect/>
          </a:stretch>
        </p:blipFill>
        <p:spPr>
          <a:xfrm>
            <a:off x="701490" y="0"/>
            <a:ext cx="10785845" cy="6858000"/>
          </a:xfrm>
          <a:prstGeom prst="rect">
            <a:avLst/>
          </a:prstGeom>
        </p:spPr>
      </p:pic>
    </p:spTree>
    <p:extLst>
      <p:ext uri="{BB962C8B-B14F-4D97-AF65-F5344CB8AC3E}">
        <p14:creationId xmlns:p14="http://schemas.microsoft.com/office/powerpoint/2010/main" val="1662096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4F42-3470-3448-9CE5-56DB1C63A09B}"/>
              </a:ext>
            </a:extLst>
          </p:cNvPr>
          <p:cNvSpPr>
            <a:spLocks noGrp="1"/>
          </p:cNvSpPr>
          <p:nvPr>
            <p:ph type="title"/>
          </p:nvPr>
        </p:nvSpPr>
        <p:spPr/>
        <p:txBody>
          <a:bodyPr/>
          <a:lstStyle/>
          <a:p>
            <a:r>
              <a:rPr lang="en-US" dirty="0"/>
              <a:t>DNS Redirection</a:t>
            </a:r>
          </a:p>
        </p:txBody>
      </p:sp>
      <p:sp>
        <p:nvSpPr>
          <p:cNvPr id="3" name="Subtitle 2">
            <a:extLst>
              <a:ext uri="{FF2B5EF4-FFF2-40B4-BE49-F238E27FC236}">
                <a16:creationId xmlns:a16="http://schemas.microsoft.com/office/drawing/2014/main" id="{A2CC7932-2277-A14A-B240-DA4ADA2B062A}"/>
              </a:ext>
            </a:extLst>
          </p:cNvPr>
          <p:cNvSpPr>
            <a:spLocks noGrp="1"/>
          </p:cNvSpPr>
          <p:nvPr>
            <p:ph type="subTitle" idx="1"/>
          </p:nvPr>
        </p:nvSpPr>
        <p:spPr/>
        <p:txBody>
          <a:bodyPr/>
          <a:lstStyle/>
          <a:p>
            <a:r>
              <a:rPr lang="en-US" dirty="0"/>
              <a:t>2 years of activities</a:t>
            </a:r>
          </a:p>
        </p:txBody>
      </p:sp>
      <p:pic>
        <p:nvPicPr>
          <p:cNvPr id="6" name="Picture 5">
            <a:extLst>
              <a:ext uri="{FF2B5EF4-FFF2-40B4-BE49-F238E27FC236}">
                <a16:creationId xmlns:a16="http://schemas.microsoft.com/office/drawing/2014/main" id="{EFBAED54-3F78-A14E-B1E5-8119A5668B9B}"/>
              </a:ext>
            </a:extLst>
          </p:cNvPr>
          <p:cNvPicPr>
            <a:picLocks noChangeAspect="1"/>
          </p:cNvPicPr>
          <p:nvPr/>
        </p:nvPicPr>
        <p:blipFill>
          <a:blip r:embed="rId2"/>
          <a:stretch>
            <a:fillRect/>
          </a:stretch>
        </p:blipFill>
        <p:spPr>
          <a:xfrm>
            <a:off x="0" y="100412"/>
            <a:ext cx="12188825" cy="6657175"/>
          </a:xfrm>
          <a:prstGeom prst="rect">
            <a:avLst/>
          </a:prstGeom>
        </p:spPr>
      </p:pic>
    </p:spTree>
    <p:extLst>
      <p:ext uri="{BB962C8B-B14F-4D97-AF65-F5344CB8AC3E}">
        <p14:creationId xmlns:p14="http://schemas.microsoft.com/office/powerpoint/2010/main" val="43617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FDDDC5D-561A-7144-9A13-D303C1C43FA7}"/>
              </a:ext>
            </a:extLst>
          </p:cNvPr>
          <p:cNvSpPr>
            <a:spLocks noGrp="1"/>
          </p:cNvSpPr>
          <p:nvPr>
            <p:ph type="title"/>
          </p:nvPr>
        </p:nvSpPr>
        <p:spPr>
          <a:xfrm>
            <a:off x="0" y="-44450"/>
            <a:ext cx="12188825" cy="838200"/>
          </a:xfrm>
        </p:spPr>
        <p:txBody>
          <a:bodyPr/>
          <a:lstStyle/>
          <a:p>
            <a:r>
              <a:rPr lang="en-US" altLang="en-US">
                <a:latin typeface="Calibri Light" panose="020F0302020204030204" pitchFamily="34" charset="0"/>
              </a:rPr>
              <a:t>Threat Intelligence</a:t>
            </a:r>
          </a:p>
        </p:txBody>
      </p:sp>
      <p:sp>
        <p:nvSpPr>
          <p:cNvPr id="18434" name="Text Placeholder 3">
            <a:extLst>
              <a:ext uri="{FF2B5EF4-FFF2-40B4-BE49-F238E27FC236}">
                <a16:creationId xmlns:a16="http://schemas.microsoft.com/office/drawing/2014/main" id="{4BDCB8E3-D2C0-2A4C-835E-6E79767E8EAD}"/>
              </a:ext>
            </a:extLst>
          </p:cNvPr>
          <p:cNvSpPr>
            <a:spLocks noGrp="1"/>
          </p:cNvSpPr>
          <p:nvPr>
            <p:ph type="body" sz="quarter" idx="11"/>
          </p:nvPr>
        </p:nvSpPr>
        <p:spPr>
          <a:xfrm>
            <a:off x="3584574" y="5872163"/>
            <a:ext cx="5767243" cy="814387"/>
          </a:xfrm>
        </p:spPr>
        <p:txBody>
          <a:bodyPr/>
          <a:lstStyle/>
          <a:p>
            <a:r>
              <a:rPr lang="en-US" altLang="en-US" sz="1800" dirty="0" err="1">
                <a:latin typeface="Calibri" panose="020F0502020204030204" pitchFamily="34" charset="0"/>
              </a:rPr>
              <a:t>Talos</a:t>
            </a:r>
            <a:r>
              <a:rPr lang="en-US" altLang="en-US" sz="1800" dirty="0">
                <a:latin typeface="Calibri" panose="020F0502020204030204" pitchFamily="34" charset="0"/>
              </a:rPr>
              <a:t> pulls threat data from Cisco’s telemetry, customer feedback, industry partnerships, and many other sources.</a:t>
            </a:r>
          </a:p>
        </p:txBody>
      </p:sp>
      <p:sp>
        <p:nvSpPr>
          <p:cNvPr id="18445" name="TextBox 6">
            <a:extLst>
              <a:ext uri="{FF2B5EF4-FFF2-40B4-BE49-F238E27FC236}">
                <a16:creationId xmlns:a16="http://schemas.microsoft.com/office/drawing/2014/main" id="{7D8A488B-98CD-8349-B570-6FCAC89EF86E}"/>
              </a:ext>
            </a:extLst>
          </p:cNvPr>
          <p:cNvSpPr txBox="1">
            <a:spLocks noChangeArrowheads="1"/>
          </p:cNvSpPr>
          <p:nvPr/>
        </p:nvSpPr>
        <p:spPr bwMode="auto">
          <a:xfrm>
            <a:off x="3566218" y="1302650"/>
            <a:ext cx="1703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Internet-Wide Scanning</a:t>
            </a:r>
          </a:p>
        </p:txBody>
      </p:sp>
      <p:sp>
        <p:nvSpPr>
          <p:cNvPr id="18446" name="TextBox 7">
            <a:extLst>
              <a:ext uri="{FF2B5EF4-FFF2-40B4-BE49-F238E27FC236}">
                <a16:creationId xmlns:a16="http://schemas.microsoft.com/office/drawing/2014/main" id="{7D972937-D469-E347-81CE-7895A39E0F09}"/>
              </a:ext>
            </a:extLst>
          </p:cNvPr>
          <p:cNvSpPr txBox="1">
            <a:spLocks noChangeArrowheads="1"/>
          </p:cNvSpPr>
          <p:nvPr/>
        </p:nvSpPr>
        <p:spPr bwMode="auto">
          <a:xfrm>
            <a:off x="4775419" y="812800"/>
            <a:ext cx="2614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Industry Sharing Partnerships (ISACs)</a:t>
            </a:r>
          </a:p>
        </p:txBody>
      </p:sp>
      <p:sp>
        <p:nvSpPr>
          <p:cNvPr id="18447" name="TextBox 8">
            <a:extLst>
              <a:ext uri="{FF2B5EF4-FFF2-40B4-BE49-F238E27FC236}">
                <a16:creationId xmlns:a16="http://schemas.microsoft.com/office/drawing/2014/main" id="{D6A506D5-B821-F04A-981F-93BACD4D729A}"/>
              </a:ext>
            </a:extLst>
          </p:cNvPr>
          <p:cNvSpPr txBox="1">
            <a:spLocks noChangeArrowheads="1"/>
          </p:cNvSpPr>
          <p:nvPr/>
        </p:nvSpPr>
        <p:spPr bwMode="auto">
          <a:xfrm>
            <a:off x="3182217" y="2038238"/>
            <a:ext cx="1349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Product Telemetry</a:t>
            </a:r>
          </a:p>
        </p:txBody>
      </p:sp>
      <p:sp>
        <p:nvSpPr>
          <p:cNvPr id="18448" name="TextBox 9">
            <a:extLst>
              <a:ext uri="{FF2B5EF4-FFF2-40B4-BE49-F238E27FC236}">
                <a16:creationId xmlns:a16="http://schemas.microsoft.com/office/drawing/2014/main" id="{77043F81-6DC8-454B-A1AA-66030FCBEC1C}"/>
              </a:ext>
            </a:extLst>
          </p:cNvPr>
          <p:cNvSpPr txBox="1">
            <a:spLocks noChangeArrowheads="1"/>
          </p:cNvSpPr>
          <p:nvPr/>
        </p:nvSpPr>
        <p:spPr bwMode="auto">
          <a:xfrm>
            <a:off x="2420938" y="2850761"/>
            <a:ext cx="1772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3</a:t>
            </a:r>
            <a:r>
              <a:rPr lang="en-US" altLang="en-US" sz="1400" baseline="30000" dirty="0"/>
              <a:t>rd</a:t>
            </a:r>
            <a:r>
              <a:rPr lang="en-US" altLang="en-US" sz="1400" dirty="0"/>
              <a:t> Party Programs (MAPP)</a:t>
            </a:r>
          </a:p>
        </p:txBody>
      </p:sp>
      <p:sp>
        <p:nvSpPr>
          <p:cNvPr id="18449" name="TextBox 10">
            <a:extLst>
              <a:ext uri="{FF2B5EF4-FFF2-40B4-BE49-F238E27FC236}">
                <a16:creationId xmlns:a16="http://schemas.microsoft.com/office/drawing/2014/main" id="{C982AE47-45FB-7F47-9F8C-DCD18417C48A}"/>
              </a:ext>
            </a:extLst>
          </p:cNvPr>
          <p:cNvSpPr txBox="1">
            <a:spLocks noChangeArrowheads="1"/>
          </p:cNvSpPr>
          <p:nvPr/>
        </p:nvSpPr>
        <p:spPr bwMode="auto">
          <a:xfrm>
            <a:off x="2936085" y="3635560"/>
            <a:ext cx="1493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Open Source Intel Sharing</a:t>
            </a:r>
          </a:p>
        </p:txBody>
      </p:sp>
      <p:sp>
        <p:nvSpPr>
          <p:cNvPr id="18450" name="TextBox 11">
            <a:extLst>
              <a:ext uri="{FF2B5EF4-FFF2-40B4-BE49-F238E27FC236}">
                <a16:creationId xmlns:a16="http://schemas.microsoft.com/office/drawing/2014/main" id="{AEEF41A4-C6B0-B148-8632-FFFF9424B00E}"/>
              </a:ext>
            </a:extLst>
          </p:cNvPr>
          <p:cNvSpPr txBox="1">
            <a:spLocks noChangeArrowheads="1"/>
          </p:cNvSpPr>
          <p:nvPr/>
        </p:nvSpPr>
        <p:spPr bwMode="auto">
          <a:xfrm>
            <a:off x="3682613" y="4302665"/>
            <a:ext cx="124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Vulnerability Discovery</a:t>
            </a:r>
          </a:p>
        </p:txBody>
      </p:sp>
      <p:sp>
        <p:nvSpPr>
          <p:cNvPr id="18451" name="TextBox 12">
            <a:extLst>
              <a:ext uri="{FF2B5EF4-FFF2-40B4-BE49-F238E27FC236}">
                <a16:creationId xmlns:a16="http://schemas.microsoft.com/office/drawing/2014/main" id="{CB994ED9-E6B3-4944-B8AB-C61131B5B56F}"/>
              </a:ext>
            </a:extLst>
          </p:cNvPr>
          <p:cNvSpPr txBox="1">
            <a:spLocks noChangeArrowheads="1"/>
          </p:cNvSpPr>
          <p:nvPr/>
        </p:nvSpPr>
        <p:spPr bwMode="auto">
          <a:xfrm>
            <a:off x="4590687" y="4904017"/>
            <a:ext cx="2984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Customer Data Sharing Programs</a:t>
            </a:r>
          </a:p>
        </p:txBody>
      </p:sp>
      <p:sp>
        <p:nvSpPr>
          <p:cNvPr id="18452" name="TextBox 13">
            <a:extLst>
              <a:ext uri="{FF2B5EF4-FFF2-40B4-BE49-F238E27FC236}">
                <a16:creationId xmlns:a16="http://schemas.microsoft.com/office/drawing/2014/main" id="{5B084D6F-7187-4546-B435-41543299984A}"/>
              </a:ext>
            </a:extLst>
          </p:cNvPr>
          <p:cNvSpPr txBox="1">
            <a:spLocks noChangeArrowheads="1"/>
          </p:cNvSpPr>
          <p:nvPr/>
        </p:nvSpPr>
        <p:spPr bwMode="auto">
          <a:xfrm>
            <a:off x="7142979" y="4373925"/>
            <a:ext cx="1240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Honeypots</a:t>
            </a:r>
          </a:p>
        </p:txBody>
      </p:sp>
      <p:sp>
        <p:nvSpPr>
          <p:cNvPr id="18453" name="TextBox 14">
            <a:extLst>
              <a:ext uri="{FF2B5EF4-FFF2-40B4-BE49-F238E27FC236}">
                <a16:creationId xmlns:a16="http://schemas.microsoft.com/office/drawing/2014/main" id="{8748A96F-B1F1-8249-9CAF-03F9F85DB2AC}"/>
              </a:ext>
            </a:extLst>
          </p:cNvPr>
          <p:cNvSpPr txBox="1">
            <a:spLocks noChangeArrowheads="1"/>
          </p:cNvSpPr>
          <p:nvPr/>
        </p:nvSpPr>
        <p:spPr bwMode="auto">
          <a:xfrm>
            <a:off x="7494294" y="3689851"/>
            <a:ext cx="1545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Daily Email Messages</a:t>
            </a:r>
          </a:p>
        </p:txBody>
      </p:sp>
      <p:sp>
        <p:nvSpPr>
          <p:cNvPr id="18454" name="TextBox 15">
            <a:extLst>
              <a:ext uri="{FF2B5EF4-FFF2-40B4-BE49-F238E27FC236}">
                <a16:creationId xmlns:a16="http://schemas.microsoft.com/office/drawing/2014/main" id="{1E867DE7-C28A-F842-8C07-5AE107582EDE}"/>
              </a:ext>
            </a:extLst>
          </p:cNvPr>
          <p:cNvSpPr txBox="1">
            <a:spLocks noChangeArrowheads="1"/>
          </p:cNvSpPr>
          <p:nvPr/>
        </p:nvSpPr>
        <p:spPr bwMode="auto">
          <a:xfrm>
            <a:off x="7798965" y="2872148"/>
            <a:ext cx="20848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Service Provider Coordination Program</a:t>
            </a:r>
          </a:p>
        </p:txBody>
      </p:sp>
      <p:sp>
        <p:nvSpPr>
          <p:cNvPr id="18455" name="TextBox 16">
            <a:extLst>
              <a:ext uri="{FF2B5EF4-FFF2-40B4-BE49-F238E27FC236}">
                <a16:creationId xmlns:a16="http://schemas.microsoft.com/office/drawing/2014/main" id="{4E48CE3C-2025-9B41-8F3F-516D8C841D92}"/>
              </a:ext>
            </a:extLst>
          </p:cNvPr>
          <p:cNvSpPr txBox="1">
            <a:spLocks noChangeArrowheads="1"/>
          </p:cNvSpPr>
          <p:nvPr/>
        </p:nvSpPr>
        <p:spPr bwMode="auto">
          <a:xfrm>
            <a:off x="7526251" y="2066119"/>
            <a:ext cx="124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t>Daily Web Requests</a:t>
            </a:r>
          </a:p>
        </p:txBody>
      </p:sp>
      <p:sp>
        <p:nvSpPr>
          <p:cNvPr id="18456" name="TextBox 17">
            <a:extLst>
              <a:ext uri="{FF2B5EF4-FFF2-40B4-BE49-F238E27FC236}">
                <a16:creationId xmlns:a16="http://schemas.microsoft.com/office/drawing/2014/main" id="{D354109A-657F-7347-8728-A7859C9E3B91}"/>
              </a:ext>
            </a:extLst>
          </p:cNvPr>
          <p:cNvSpPr txBox="1">
            <a:spLocks noChangeArrowheads="1"/>
          </p:cNvSpPr>
          <p:nvPr/>
        </p:nvSpPr>
        <p:spPr bwMode="auto">
          <a:xfrm>
            <a:off x="6924700" y="1366463"/>
            <a:ext cx="1577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Daily Malware Samples</a:t>
            </a:r>
          </a:p>
        </p:txBody>
      </p:sp>
      <p:pic>
        <p:nvPicPr>
          <p:cNvPr id="18457" name="Picture 18" descr="threat-data-sources_notext.eps">
            <a:extLst>
              <a:ext uri="{FF2B5EF4-FFF2-40B4-BE49-F238E27FC236}">
                <a16:creationId xmlns:a16="http://schemas.microsoft.com/office/drawing/2014/main" id="{5D4BE171-1BD3-A144-B75E-9246F97025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24" y="1441038"/>
            <a:ext cx="3512742" cy="346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19">
            <a:extLst>
              <a:ext uri="{FF2B5EF4-FFF2-40B4-BE49-F238E27FC236}">
                <a16:creationId xmlns:a16="http://schemas.microsoft.com/office/drawing/2014/main" id="{71A9DAB7-B539-2A40-8F96-20C638131AAB}"/>
              </a:ext>
            </a:extLst>
          </p:cNvPr>
          <p:cNvGrpSpPr>
            <a:grpSpLocks/>
          </p:cNvGrpSpPr>
          <p:nvPr/>
        </p:nvGrpSpPr>
        <p:grpSpPr bwMode="auto">
          <a:xfrm>
            <a:off x="4845050" y="5411788"/>
            <a:ext cx="2498725" cy="569912"/>
            <a:chOff x="182880" y="4399210"/>
            <a:chExt cx="2499635" cy="569030"/>
          </a:xfrm>
        </p:grpSpPr>
        <p:grpSp>
          <p:nvGrpSpPr>
            <p:cNvPr id="18438" name="Group 20">
              <a:extLst>
                <a:ext uri="{FF2B5EF4-FFF2-40B4-BE49-F238E27FC236}">
                  <a16:creationId xmlns:a16="http://schemas.microsoft.com/office/drawing/2014/main" id="{2A230168-FDFB-C449-BAE8-0A8F7E9A28AB}"/>
                </a:ext>
              </a:extLst>
            </p:cNvPr>
            <p:cNvGrpSpPr>
              <a:grpSpLocks/>
            </p:cNvGrpSpPr>
            <p:nvPr/>
          </p:nvGrpSpPr>
          <p:grpSpPr bwMode="auto">
            <a:xfrm>
              <a:off x="182880" y="4399210"/>
              <a:ext cx="426720" cy="569030"/>
              <a:chOff x="182880" y="4399210"/>
              <a:chExt cx="426720" cy="569030"/>
            </a:xfrm>
          </p:grpSpPr>
          <p:sp>
            <p:nvSpPr>
              <p:cNvPr id="26" name="Oval 25">
                <a:extLst>
                  <a:ext uri="{FF2B5EF4-FFF2-40B4-BE49-F238E27FC236}">
                    <a16:creationId xmlns:a16="http://schemas.microsoft.com/office/drawing/2014/main" id="{323E4CB1-6756-7041-B51B-608E87EEB4CC}"/>
                  </a:ext>
                </a:extLst>
              </p:cNvPr>
              <p:cNvSpPr/>
              <p:nvPr/>
            </p:nvSpPr>
            <p:spPr>
              <a:xfrm>
                <a:off x="182880" y="4446761"/>
                <a:ext cx="427193" cy="4263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3" fontAlgn="auto">
                  <a:spcBef>
                    <a:spcPts val="0"/>
                  </a:spcBef>
                  <a:spcAft>
                    <a:spcPts val="0"/>
                  </a:spcAft>
                  <a:defRPr/>
                </a:pPr>
                <a:endParaRPr lang="en-US"/>
              </a:p>
            </p:txBody>
          </p:sp>
          <p:sp>
            <p:nvSpPr>
              <p:cNvPr id="18444" name="Text Placeholder 1">
                <a:extLst>
                  <a:ext uri="{FF2B5EF4-FFF2-40B4-BE49-F238E27FC236}">
                    <a16:creationId xmlns:a16="http://schemas.microsoft.com/office/drawing/2014/main" id="{DD215939-3528-A44E-81FE-7EFF847FA978}"/>
                  </a:ext>
                </a:extLst>
              </p:cNvPr>
              <p:cNvSpPr txBox="1">
                <a:spLocks/>
              </p:cNvSpPr>
              <p:nvPr/>
            </p:nvSpPr>
            <p:spPr bwMode="auto">
              <a:xfrm>
                <a:off x="237675" y="4399210"/>
                <a:ext cx="371925" cy="56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b="1">
                    <a:solidFill>
                      <a:srgbClr val="171818"/>
                    </a:solidFill>
                  </a:rPr>
                  <a:t>1</a:t>
                </a:r>
                <a:endParaRPr lang="en-US" altLang="en-US" sz="1800" b="1">
                  <a:solidFill>
                    <a:srgbClr val="171818"/>
                  </a:solidFill>
                </a:endParaRPr>
              </a:p>
            </p:txBody>
          </p:sp>
        </p:grpSp>
        <p:cxnSp>
          <p:nvCxnSpPr>
            <p:cNvPr id="22" name="Straight Connector 21">
              <a:extLst>
                <a:ext uri="{FF2B5EF4-FFF2-40B4-BE49-F238E27FC236}">
                  <a16:creationId xmlns:a16="http://schemas.microsoft.com/office/drawing/2014/main" id="{3E3E5C58-38BA-5F42-B822-9E28D63FC16F}"/>
                </a:ext>
              </a:extLst>
            </p:cNvPr>
            <p:cNvCxnSpPr>
              <a:stCxn id="23" idx="2"/>
            </p:cNvCxnSpPr>
            <p:nvPr/>
          </p:nvCxnSpPr>
          <p:spPr>
            <a:xfrm flipH="1">
              <a:off x="614837" y="4659157"/>
              <a:ext cx="593941" cy="17435"/>
            </a:xfrm>
            <a:prstGeom prst="line">
              <a:avLst/>
            </a:prstGeom>
            <a:ln w="19050" cmpd="sng">
              <a:solidFill>
                <a:srgbClr val="8E8E8E"/>
              </a:solidFill>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5DEBBDC9-1DE9-F249-A1FE-7DE002894EB7}"/>
                </a:ext>
              </a:extLst>
            </p:cNvPr>
            <p:cNvSpPr/>
            <p:nvPr/>
          </p:nvSpPr>
          <p:spPr>
            <a:xfrm>
              <a:off x="1208778" y="4446761"/>
              <a:ext cx="427194" cy="426376"/>
            </a:xfrm>
            <a:prstGeom prst="ellipse">
              <a:avLst/>
            </a:prstGeom>
            <a:solidFill>
              <a:srgbClr val="171818"/>
            </a:solid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3" fontAlgn="auto">
                <a:spcBef>
                  <a:spcPts val="0"/>
                </a:spcBef>
                <a:spcAft>
                  <a:spcPts val="0"/>
                </a:spcAft>
                <a:defRPr/>
              </a:pPr>
              <a:endParaRPr lang="en-US"/>
            </a:p>
          </p:txBody>
        </p:sp>
        <p:sp>
          <p:nvSpPr>
            <p:cNvPr id="24" name="Oval 23">
              <a:extLst>
                <a:ext uri="{FF2B5EF4-FFF2-40B4-BE49-F238E27FC236}">
                  <a16:creationId xmlns:a16="http://schemas.microsoft.com/office/drawing/2014/main" id="{F55CC498-51E6-8C4C-AA3A-6B2A0F1F3DCC}"/>
                </a:ext>
              </a:extLst>
            </p:cNvPr>
            <p:cNvSpPr/>
            <p:nvPr/>
          </p:nvSpPr>
          <p:spPr>
            <a:xfrm>
              <a:off x="2255322" y="4446761"/>
              <a:ext cx="427193" cy="426376"/>
            </a:xfrm>
            <a:prstGeom prst="ellipse">
              <a:avLst/>
            </a:prstGeom>
            <a:solidFill>
              <a:srgbClr val="171818"/>
            </a:solid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93" fontAlgn="auto">
                <a:spcBef>
                  <a:spcPts val="0"/>
                </a:spcBef>
                <a:spcAft>
                  <a:spcPts val="0"/>
                </a:spcAft>
                <a:defRPr/>
              </a:pPr>
              <a:endParaRPr lang="en-US"/>
            </a:p>
          </p:txBody>
        </p:sp>
        <p:cxnSp>
          <p:nvCxnSpPr>
            <p:cNvPr id="25" name="Straight Connector 24">
              <a:extLst>
                <a:ext uri="{FF2B5EF4-FFF2-40B4-BE49-F238E27FC236}">
                  <a16:creationId xmlns:a16="http://schemas.microsoft.com/office/drawing/2014/main" id="{BD3E1490-3EA3-A44C-8BA0-3296DD25243C}"/>
                </a:ext>
              </a:extLst>
            </p:cNvPr>
            <p:cNvCxnSpPr>
              <a:endCxn id="23" idx="6"/>
            </p:cNvCxnSpPr>
            <p:nvPr/>
          </p:nvCxnSpPr>
          <p:spPr>
            <a:xfrm flipH="1">
              <a:off x="1635972" y="4659157"/>
              <a:ext cx="619350" cy="0"/>
            </a:xfrm>
            <a:prstGeom prst="line">
              <a:avLst/>
            </a:prstGeom>
            <a:ln w="19050" cmpd="sng">
              <a:solidFill>
                <a:srgbClr val="8E8E8E"/>
              </a:solidFill>
            </a:ln>
          </p:spPr>
          <p:style>
            <a:lnRef idx="1">
              <a:schemeClr val="dk1"/>
            </a:lnRef>
            <a:fillRef idx="0">
              <a:schemeClr val="dk1"/>
            </a:fillRef>
            <a:effectRef idx="0">
              <a:schemeClr val="dk1"/>
            </a:effectRef>
            <a:fontRef idx="minor">
              <a:schemeClr val="tx1"/>
            </a:fontRef>
          </p:style>
        </p:cxnSp>
      </p:grpSp>
      <p:sp>
        <p:nvSpPr>
          <p:cNvPr id="27" name="Subtitle 2">
            <a:extLst>
              <a:ext uri="{FF2B5EF4-FFF2-40B4-BE49-F238E27FC236}">
                <a16:creationId xmlns:a16="http://schemas.microsoft.com/office/drawing/2014/main" id="{D9DD5EEF-1671-6E41-8EDD-E283B7CB8E9C}"/>
              </a:ext>
            </a:extLst>
          </p:cNvPr>
          <p:cNvSpPr>
            <a:spLocks noGrp="1"/>
          </p:cNvSpPr>
          <p:nvPr>
            <p:ph type="subTitle" idx="1"/>
          </p:nvPr>
        </p:nvSpPr>
        <p:spPr>
          <a:xfrm>
            <a:off x="214313" y="6146801"/>
            <a:ext cx="3756025" cy="606425"/>
          </a:xfrm>
        </p:spPr>
        <p:txBody>
          <a:bodyPr>
            <a:normAutofit/>
          </a:bodyPr>
          <a:lstStyle/>
          <a:p>
            <a:pPr algn="l"/>
            <a:r>
              <a:rPr lang="en-US" altLang="en-US" sz="2800" dirty="0">
                <a:solidFill>
                  <a:srgbClr val="ED6F09"/>
                </a:solidFill>
                <a:latin typeface="Calibri Light" panose="020F0302020204030204" pitchFamily="34" charset="0"/>
              </a:rPr>
              <a:t>Threat Data Cycle</a:t>
            </a:r>
          </a:p>
        </p:txBody>
      </p:sp>
    </p:spTree>
    <p:extLst>
      <p:ext uri="{BB962C8B-B14F-4D97-AF65-F5344CB8AC3E}">
        <p14:creationId xmlns:p14="http://schemas.microsoft.com/office/powerpoint/2010/main" val="1598791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Redirection</a:t>
            </a:r>
          </a:p>
        </p:txBody>
      </p:sp>
      <p:sp>
        <p:nvSpPr>
          <p:cNvPr id="5" name="TextBox 4"/>
          <p:cNvSpPr txBox="1"/>
          <p:nvPr/>
        </p:nvSpPr>
        <p:spPr>
          <a:xfrm>
            <a:off x="1091327" y="1398658"/>
            <a:ext cx="10006171" cy="5835700"/>
          </a:xfrm>
          <a:prstGeom prst="rect">
            <a:avLst/>
          </a:prstGeom>
          <a:noFill/>
        </p:spPr>
        <p:txBody>
          <a:bodyPr wrap="square" rtlCol="0">
            <a:spAutoFit/>
          </a:bodyPr>
          <a:lstStyle/>
          <a:p>
            <a:pPr marL="457086" indent="-457086">
              <a:buFont typeface="Arial"/>
              <a:buChar char="•"/>
            </a:pPr>
            <a:r>
              <a:rPr lang="en-US" sz="2666" dirty="0">
                <a:latin typeface="+mn-lt"/>
                <a:sym typeface="Wingdings"/>
              </a:rPr>
              <a:t>Few statistics</a:t>
            </a:r>
          </a:p>
          <a:p>
            <a:pPr marL="457086" indent="-457086">
              <a:buFont typeface="Arial"/>
              <a:buChar char="•"/>
            </a:pPr>
            <a:endParaRPr lang="en-US" sz="2666" dirty="0">
              <a:latin typeface="+mn-lt"/>
              <a:sym typeface="Wingdings"/>
            </a:endParaRPr>
          </a:p>
          <a:p>
            <a:pPr marL="1065099" lvl="1" indent="-457086">
              <a:buFont typeface="Arial"/>
              <a:buChar char="•"/>
            </a:pPr>
            <a:r>
              <a:rPr lang="en-US" sz="2666" dirty="0">
                <a:latin typeface="+mn-lt"/>
                <a:sym typeface="Wingdings"/>
              </a:rPr>
              <a:t>More than 25 identified redirections</a:t>
            </a:r>
          </a:p>
          <a:p>
            <a:pPr marL="1065099" lvl="1" indent="-457086">
              <a:buFont typeface="Arial"/>
              <a:buChar char="•"/>
            </a:pPr>
            <a:r>
              <a:rPr lang="en-US" sz="2666" dirty="0">
                <a:latin typeface="+mn-lt"/>
                <a:sym typeface="Wingdings"/>
              </a:rPr>
              <a:t>2 years of activities</a:t>
            </a:r>
          </a:p>
          <a:p>
            <a:pPr marL="1065099" lvl="1" indent="-457086">
              <a:buFont typeface="Arial"/>
              <a:buChar char="•"/>
            </a:pPr>
            <a:r>
              <a:rPr lang="en-US" sz="2666" dirty="0">
                <a:latin typeface="+mn-lt"/>
                <a:sym typeface="Wingdings"/>
              </a:rPr>
              <a:t>A pick during 2018 Q4</a:t>
            </a:r>
          </a:p>
          <a:p>
            <a:pPr marL="1065099" lvl="1" indent="-457086">
              <a:buFont typeface="Arial"/>
              <a:buChar char="•"/>
            </a:pPr>
            <a:r>
              <a:rPr lang="en-US" sz="2666" dirty="0">
                <a:latin typeface="+mn-lt"/>
                <a:sym typeface="Wingdings"/>
              </a:rPr>
              <a:t>More than 10 countries</a:t>
            </a:r>
          </a:p>
          <a:p>
            <a:pPr marL="1065099" lvl="1" indent="-457086">
              <a:buFont typeface="Arial"/>
              <a:buChar char="•"/>
            </a:pPr>
            <a:r>
              <a:rPr lang="en-US" sz="2666" dirty="0">
                <a:latin typeface="+mn-lt"/>
                <a:sym typeface="Wingdings"/>
              </a:rPr>
              <a:t>Public &amp; private sectors</a:t>
            </a:r>
          </a:p>
          <a:p>
            <a:pPr marL="1065099" lvl="1" indent="-457086">
              <a:buFont typeface="Arial"/>
              <a:buChar char="•"/>
            </a:pPr>
            <a:r>
              <a:rPr lang="en-US" sz="2666" dirty="0">
                <a:latin typeface="+mn-lt"/>
                <a:sym typeface="Wingdings"/>
              </a:rPr>
              <a:t>Mainly in Middle-East … few in EU/USA</a:t>
            </a:r>
          </a:p>
          <a:p>
            <a:pPr marL="457086" indent="-457086">
              <a:buFont typeface="Arial"/>
              <a:buChar char="•"/>
            </a:pPr>
            <a:endParaRPr lang="en-US" sz="2666" dirty="0">
              <a:latin typeface="+mn-lt"/>
              <a:sym typeface="Wingdings"/>
            </a:endParaRPr>
          </a:p>
          <a:p>
            <a:pPr marL="457086" indent="-457086">
              <a:buFont typeface="Arial"/>
              <a:buChar char="•"/>
            </a:pPr>
            <a:endParaRPr lang="en-US" sz="2666" dirty="0">
              <a:latin typeface="+mn-lt"/>
              <a:sym typeface="Wingdings"/>
            </a:endParaRPr>
          </a:p>
          <a:p>
            <a:pPr marL="457086" indent="-457086">
              <a:buFont typeface="Arial"/>
              <a:buChar char="•"/>
            </a:pPr>
            <a:endParaRPr lang="en-US" sz="2666" dirty="0">
              <a:latin typeface="+mn-lt"/>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72427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Redirection</a:t>
            </a:r>
          </a:p>
        </p:txBody>
      </p:sp>
      <p:sp>
        <p:nvSpPr>
          <p:cNvPr id="5" name="TextBox 4"/>
          <p:cNvSpPr txBox="1"/>
          <p:nvPr/>
        </p:nvSpPr>
        <p:spPr>
          <a:xfrm>
            <a:off x="1091327" y="1398658"/>
            <a:ext cx="10006171" cy="2143536"/>
          </a:xfrm>
          <a:prstGeom prst="rect">
            <a:avLst/>
          </a:prstGeom>
          <a:noFill/>
        </p:spPr>
        <p:txBody>
          <a:bodyPr wrap="square" rtlCol="0">
            <a:spAutoFit/>
          </a:bodyPr>
          <a:lstStyle/>
          <a:p>
            <a:pPr marL="457086" indent="-457086">
              <a:buFont typeface="Arial"/>
              <a:buChar char="•"/>
            </a:pPr>
            <a:r>
              <a:rPr lang="en-US" sz="2666" dirty="0">
                <a:latin typeface="+mn-lt"/>
                <a:sym typeface="Wingdings"/>
              </a:rPr>
              <a:t>DHS Emergency Directive 19-01</a:t>
            </a:r>
          </a:p>
          <a:p>
            <a:pPr marL="457086" indent="-457086">
              <a:buFont typeface="Arial"/>
              <a:buChar char="•"/>
            </a:pPr>
            <a:endParaRPr lang="en-US" sz="2666" dirty="0">
              <a:latin typeface="+mn-lt"/>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endParaRPr>
          </a:p>
        </p:txBody>
      </p:sp>
      <p:pic>
        <p:nvPicPr>
          <p:cNvPr id="3" name="Picture 2">
            <a:extLst>
              <a:ext uri="{FF2B5EF4-FFF2-40B4-BE49-F238E27FC236}">
                <a16:creationId xmlns:a16="http://schemas.microsoft.com/office/drawing/2014/main" id="{461B9875-9619-FE44-95E8-6615316A80FE}"/>
              </a:ext>
            </a:extLst>
          </p:cNvPr>
          <p:cNvPicPr>
            <a:picLocks noChangeAspect="1"/>
          </p:cNvPicPr>
          <p:nvPr/>
        </p:nvPicPr>
        <p:blipFill>
          <a:blip r:embed="rId3"/>
          <a:stretch>
            <a:fillRect/>
          </a:stretch>
        </p:blipFill>
        <p:spPr>
          <a:xfrm>
            <a:off x="1818074" y="2138608"/>
            <a:ext cx="8552675" cy="4398823"/>
          </a:xfrm>
          <a:prstGeom prst="rect">
            <a:avLst/>
          </a:prstGeom>
        </p:spPr>
      </p:pic>
    </p:spTree>
    <p:extLst>
      <p:ext uri="{BB962C8B-B14F-4D97-AF65-F5344CB8AC3E}">
        <p14:creationId xmlns:p14="http://schemas.microsoft.com/office/powerpoint/2010/main" val="3695632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Redirection</a:t>
            </a:r>
          </a:p>
        </p:txBody>
      </p:sp>
      <p:sp>
        <p:nvSpPr>
          <p:cNvPr id="5" name="TextBox 4"/>
          <p:cNvSpPr txBox="1"/>
          <p:nvPr/>
        </p:nvSpPr>
        <p:spPr>
          <a:xfrm>
            <a:off x="1091327" y="1398658"/>
            <a:ext cx="10006171" cy="4194738"/>
          </a:xfrm>
          <a:prstGeom prst="rect">
            <a:avLst/>
          </a:prstGeom>
          <a:noFill/>
        </p:spPr>
        <p:txBody>
          <a:bodyPr wrap="square" rtlCol="0">
            <a:spAutoFit/>
          </a:bodyPr>
          <a:lstStyle/>
          <a:p>
            <a:pPr marL="457086" indent="-457086">
              <a:buFont typeface="Arial"/>
              <a:buChar char="•"/>
            </a:pPr>
            <a:r>
              <a:rPr lang="en-US" sz="2666" dirty="0">
                <a:latin typeface="+mn-lt"/>
                <a:sym typeface="Wingdings"/>
              </a:rPr>
              <a:t>DHS Emergency Directive 19-01</a:t>
            </a:r>
          </a:p>
          <a:p>
            <a:pPr marL="457086" indent="-457086">
              <a:buFont typeface="Arial"/>
              <a:buChar char="•"/>
            </a:pPr>
            <a:endParaRPr lang="en-US" sz="2666" dirty="0">
              <a:latin typeface="+mn-lt"/>
              <a:sym typeface="Wingdings"/>
            </a:endParaRPr>
          </a:p>
          <a:p>
            <a:pPr marL="1065099" lvl="1" indent="-457086">
              <a:buFont typeface="Arial"/>
              <a:buChar char="•"/>
            </a:pPr>
            <a:r>
              <a:rPr lang="en-US" sz="2666" dirty="0">
                <a:latin typeface="+mn-lt"/>
                <a:sym typeface="Wingdings"/>
              </a:rPr>
              <a:t>Action One: Audit DNS Records</a:t>
            </a:r>
          </a:p>
          <a:p>
            <a:pPr marL="1065099" lvl="1" indent="-457086">
              <a:buFont typeface="Arial"/>
              <a:buChar char="•"/>
            </a:pPr>
            <a:r>
              <a:rPr lang="en-US" sz="2666" dirty="0">
                <a:latin typeface="+mn-lt"/>
                <a:sym typeface="Wingdings"/>
              </a:rPr>
              <a:t>Action Two: Change DNS Account Passwords</a:t>
            </a:r>
          </a:p>
          <a:p>
            <a:pPr marL="1065099" lvl="1" indent="-457086">
              <a:buFont typeface="Arial"/>
              <a:buChar char="•"/>
            </a:pPr>
            <a:r>
              <a:rPr lang="en-US" sz="2666" dirty="0">
                <a:latin typeface="+mn-lt"/>
                <a:sym typeface="Wingdings"/>
              </a:rPr>
              <a:t>Action Three: Add Multi-Factor Authentication to DNS Accounts</a:t>
            </a:r>
          </a:p>
          <a:p>
            <a:pPr marL="1065099" lvl="1" indent="-457086">
              <a:buFont typeface="Arial"/>
              <a:buChar char="•"/>
            </a:pPr>
            <a:r>
              <a:rPr lang="en-US" sz="2666" dirty="0">
                <a:latin typeface="+mn-lt"/>
                <a:sym typeface="Wingdings"/>
              </a:rPr>
              <a:t>Action Four: Monitor Certificate Transparency Logs</a:t>
            </a:r>
          </a:p>
          <a:p>
            <a:pPr marL="457086" indent="-457086">
              <a:buFont typeface="Arial"/>
              <a:buChar char="•"/>
            </a:pPr>
            <a:endParaRPr lang="en-US" sz="2666" dirty="0">
              <a:latin typeface="+mn-lt"/>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sym typeface="Wingdings"/>
            </a:endParaRPr>
          </a:p>
          <a:p>
            <a:pPr marL="457086" indent="-457086">
              <a:buFont typeface="Arial"/>
              <a:buChar char="•"/>
            </a:pPr>
            <a:endParaRPr lang="en-US" sz="2666" dirty="0">
              <a:solidFill>
                <a:schemeClr val="bg1"/>
              </a:solidFill>
              <a:latin typeface="Exo 2" charset="0"/>
              <a:ea typeface="Exo 2" charset="0"/>
              <a:cs typeface="Exo 2" charset="0"/>
            </a:endParaRPr>
          </a:p>
        </p:txBody>
      </p:sp>
    </p:spTree>
    <p:extLst>
      <p:ext uri="{BB962C8B-B14F-4D97-AF65-F5344CB8AC3E}">
        <p14:creationId xmlns:p14="http://schemas.microsoft.com/office/powerpoint/2010/main" val="1599031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38CBB134-E7EE-A04B-8356-65634FE0F508}"/>
              </a:ext>
            </a:extLst>
          </p:cNvPr>
          <p:cNvSpPr txBox="1">
            <a:spLocks/>
          </p:cNvSpPr>
          <p:nvPr/>
        </p:nvSpPr>
        <p:spPr bwMode="auto">
          <a:xfrm>
            <a:off x="0" y="-15807"/>
            <a:ext cx="12188825"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lvl1pPr algn="ctr" defTabSz="608013" rtl="0" eaLnBrk="1" fontAlgn="base" hangingPunct="1">
              <a:spcBef>
                <a:spcPct val="0"/>
              </a:spcBef>
              <a:spcAft>
                <a:spcPct val="0"/>
              </a:spcAft>
              <a:defRPr sz="43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Our job is protecting your network</a:t>
            </a:r>
          </a:p>
        </p:txBody>
      </p:sp>
      <p:sp>
        <p:nvSpPr>
          <p:cNvPr id="26" name="Rectangle 25">
            <a:extLst>
              <a:ext uri="{FF2B5EF4-FFF2-40B4-BE49-F238E27FC236}">
                <a16:creationId xmlns:a16="http://schemas.microsoft.com/office/drawing/2014/main" id="{2AF3F2C4-7A7F-2940-A5C0-46B526B27169}"/>
              </a:ext>
            </a:extLst>
          </p:cNvPr>
          <p:cNvSpPr/>
          <p:nvPr/>
        </p:nvSpPr>
        <p:spPr>
          <a:xfrm>
            <a:off x="1" y="955720"/>
            <a:ext cx="12188824" cy="1568292"/>
          </a:xfrm>
          <a:prstGeom prst="rect">
            <a:avLst/>
          </a:prstGeom>
        </p:spPr>
        <p:txBody>
          <a:bodyPr wrap="square">
            <a:noAutofit/>
          </a:bodyPr>
          <a:lstStyle/>
          <a:p>
            <a:pPr algn="ctr">
              <a:lnSpc>
                <a:spcPts val="2260"/>
              </a:lnSpc>
              <a:spcBef>
                <a:spcPts val="4800"/>
              </a:spcBef>
            </a:pPr>
            <a:r>
              <a:rPr lang="en-US" sz="1800" dirty="0" err="1"/>
              <a:t>Talos</a:t>
            </a:r>
            <a:r>
              <a:rPr lang="en-US" sz="1800" dirty="0"/>
              <a:t> is the threat intelligence group at Cisco. We are here to fight the good fight — </a:t>
            </a:r>
            <a:br>
              <a:rPr lang="en-US" sz="1800" dirty="0"/>
            </a:br>
            <a:r>
              <a:rPr lang="en-US" sz="1800" dirty="0"/>
              <a:t>we work to keep our customers, and users at large, safe from malicious actors.</a:t>
            </a:r>
          </a:p>
        </p:txBody>
      </p:sp>
      <p:pic>
        <p:nvPicPr>
          <p:cNvPr id="4" name="Picture 3">
            <a:extLst>
              <a:ext uri="{FF2B5EF4-FFF2-40B4-BE49-F238E27FC236}">
                <a16:creationId xmlns:a16="http://schemas.microsoft.com/office/drawing/2014/main" id="{53C5D3FE-0205-B742-AE15-40E71B586C22}"/>
              </a:ext>
            </a:extLst>
          </p:cNvPr>
          <p:cNvPicPr>
            <a:picLocks noChangeAspect="1"/>
          </p:cNvPicPr>
          <p:nvPr/>
        </p:nvPicPr>
        <p:blipFill>
          <a:blip r:embed="rId3"/>
          <a:stretch>
            <a:fillRect/>
          </a:stretch>
        </p:blipFill>
        <p:spPr>
          <a:xfrm>
            <a:off x="2301875" y="1854166"/>
            <a:ext cx="7548371" cy="4647952"/>
          </a:xfrm>
          <a:prstGeom prst="rect">
            <a:avLst/>
          </a:prstGeom>
        </p:spPr>
      </p:pic>
      <p:sp>
        <p:nvSpPr>
          <p:cNvPr id="12" name="TextBox 11">
            <a:extLst>
              <a:ext uri="{FF2B5EF4-FFF2-40B4-BE49-F238E27FC236}">
                <a16:creationId xmlns:a16="http://schemas.microsoft.com/office/drawing/2014/main" id="{49063BE7-B0F5-8A4E-88C7-1C74EFF5FDBA}"/>
              </a:ext>
            </a:extLst>
          </p:cNvPr>
          <p:cNvSpPr txBox="1">
            <a:spLocks noChangeArrowheads="1"/>
          </p:cNvSpPr>
          <p:nvPr/>
        </p:nvSpPr>
        <p:spPr bwMode="auto">
          <a:xfrm>
            <a:off x="2387603" y="3495539"/>
            <a:ext cx="167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Engineering</a:t>
            </a:r>
            <a:br>
              <a:rPr lang="en-US" altLang="en-US" sz="1600" dirty="0"/>
            </a:br>
            <a:r>
              <a:rPr lang="en-US" altLang="en-US" sz="1600" dirty="0"/>
              <a:t>&amp; Development</a:t>
            </a:r>
          </a:p>
        </p:txBody>
      </p:sp>
      <p:sp>
        <p:nvSpPr>
          <p:cNvPr id="13" name="TextBox 12">
            <a:extLst>
              <a:ext uri="{FF2B5EF4-FFF2-40B4-BE49-F238E27FC236}">
                <a16:creationId xmlns:a16="http://schemas.microsoft.com/office/drawing/2014/main" id="{5AB4A508-6F3D-8943-AE72-0BB33903E6B8}"/>
              </a:ext>
            </a:extLst>
          </p:cNvPr>
          <p:cNvSpPr txBox="1">
            <a:spLocks noChangeArrowheads="1"/>
          </p:cNvSpPr>
          <p:nvPr/>
        </p:nvSpPr>
        <p:spPr bwMode="auto">
          <a:xfrm>
            <a:off x="2387603" y="4969063"/>
            <a:ext cx="1677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Outreach</a:t>
            </a:r>
          </a:p>
        </p:txBody>
      </p:sp>
      <p:sp>
        <p:nvSpPr>
          <p:cNvPr id="14" name="TextBox 13">
            <a:extLst>
              <a:ext uri="{FF2B5EF4-FFF2-40B4-BE49-F238E27FC236}">
                <a16:creationId xmlns:a16="http://schemas.microsoft.com/office/drawing/2014/main" id="{ED5E433E-FE49-C441-B0FF-59939882D302}"/>
              </a:ext>
            </a:extLst>
          </p:cNvPr>
          <p:cNvSpPr txBox="1">
            <a:spLocks noChangeArrowheads="1"/>
          </p:cNvSpPr>
          <p:nvPr/>
        </p:nvSpPr>
        <p:spPr bwMode="auto">
          <a:xfrm>
            <a:off x="2387603" y="6157307"/>
            <a:ext cx="1677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Community</a:t>
            </a:r>
          </a:p>
        </p:txBody>
      </p:sp>
      <p:sp>
        <p:nvSpPr>
          <p:cNvPr id="15" name="TextBox 14">
            <a:extLst>
              <a:ext uri="{FF2B5EF4-FFF2-40B4-BE49-F238E27FC236}">
                <a16:creationId xmlns:a16="http://schemas.microsoft.com/office/drawing/2014/main" id="{C4D77782-ED6D-AE47-AC42-BA279F50E1C3}"/>
              </a:ext>
            </a:extLst>
          </p:cNvPr>
          <p:cNvSpPr txBox="1">
            <a:spLocks noChangeArrowheads="1"/>
          </p:cNvSpPr>
          <p:nvPr/>
        </p:nvSpPr>
        <p:spPr bwMode="auto">
          <a:xfrm>
            <a:off x="7627892" y="2666864"/>
            <a:ext cx="2427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Vulnerability </a:t>
            </a:r>
            <a:br>
              <a:rPr lang="en-US" altLang="en-US" sz="1600" dirty="0"/>
            </a:br>
            <a:r>
              <a:rPr lang="en-US" altLang="en-US" sz="1600" dirty="0"/>
              <a:t>Research &amp; Discovery </a:t>
            </a:r>
          </a:p>
        </p:txBody>
      </p:sp>
      <p:sp>
        <p:nvSpPr>
          <p:cNvPr id="16" name="TextBox 15">
            <a:extLst>
              <a:ext uri="{FF2B5EF4-FFF2-40B4-BE49-F238E27FC236}">
                <a16:creationId xmlns:a16="http://schemas.microsoft.com/office/drawing/2014/main" id="{C6127BA4-2F5B-AA40-A0BA-C6B5194DD09D}"/>
              </a:ext>
            </a:extLst>
          </p:cNvPr>
          <p:cNvSpPr txBox="1">
            <a:spLocks noChangeArrowheads="1"/>
          </p:cNvSpPr>
          <p:nvPr/>
        </p:nvSpPr>
        <p:spPr bwMode="auto">
          <a:xfrm>
            <a:off x="8002591" y="4109900"/>
            <a:ext cx="167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sz="1600" dirty="0">
                <a:solidFill>
                  <a:srgbClr val="FDFFFF"/>
                </a:solidFill>
              </a:rPr>
              <a:t>Detection Research</a:t>
            </a:r>
            <a:endParaRPr lang="en-US" altLang="en-US" sz="1600" dirty="0"/>
          </a:p>
        </p:txBody>
      </p:sp>
      <p:sp>
        <p:nvSpPr>
          <p:cNvPr id="17" name="TextBox 16">
            <a:extLst>
              <a:ext uri="{FF2B5EF4-FFF2-40B4-BE49-F238E27FC236}">
                <a16:creationId xmlns:a16="http://schemas.microsoft.com/office/drawing/2014/main" id="{3589BD08-EB0D-0546-8430-87D3AA007561}"/>
              </a:ext>
            </a:extLst>
          </p:cNvPr>
          <p:cNvSpPr txBox="1">
            <a:spLocks noChangeArrowheads="1"/>
          </p:cNvSpPr>
          <p:nvPr/>
        </p:nvSpPr>
        <p:spPr bwMode="auto">
          <a:xfrm>
            <a:off x="7815241" y="5552939"/>
            <a:ext cx="2052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sz="1600" dirty="0">
                <a:solidFill>
                  <a:srgbClr val="FDFFFF"/>
                </a:solidFill>
              </a:rPr>
              <a:t>Threat Intelligence </a:t>
            </a:r>
            <a:br>
              <a:rPr lang="en-US" sz="1600" dirty="0">
                <a:solidFill>
                  <a:srgbClr val="FDFFFF"/>
                </a:solidFill>
              </a:rPr>
            </a:br>
            <a:r>
              <a:rPr lang="en-US" sz="1600" dirty="0">
                <a:solidFill>
                  <a:srgbClr val="FDFFFF"/>
                </a:solidFill>
              </a:rPr>
              <a:t>&amp; Interdiction</a:t>
            </a:r>
            <a:endParaRPr lang="en-US" altLang="en-US" sz="1600" dirty="0"/>
          </a:p>
        </p:txBody>
      </p:sp>
    </p:spTree>
    <p:extLst>
      <p:ext uri="{BB962C8B-B14F-4D97-AF65-F5344CB8AC3E}">
        <p14:creationId xmlns:p14="http://schemas.microsoft.com/office/powerpoint/2010/main" val="20459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00E6577-849B-284D-8EE4-7BB684FD369D}"/>
              </a:ext>
            </a:extLst>
          </p:cNvPr>
          <p:cNvSpPr>
            <a:spLocks noGrp="1"/>
          </p:cNvSpPr>
          <p:nvPr>
            <p:ph type="title"/>
          </p:nvPr>
        </p:nvSpPr>
        <p:spPr>
          <a:xfrm>
            <a:off x="0" y="-44450"/>
            <a:ext cx="12188825" cy="838200"/>
          </a:xfrm>
        </p:spPr>
        <p:txBody>
          <a:bodyPr/>
          <a:lstStyle/>
          <a:p>
            <a:r>
              <a:rPr lang="en-US" altLang="en-US">
                <a:latin typeface="Calibri Light" panose="020F0302020204030204" pitchFamily="34" charset="0"/>
              </a:rPr>
              <a:t>Forcing the Bad Guys to Innovate</a:t>
            </a:r>
          </a:p>
        </p:txBody>
      </p:sp>
      <p:sp>
        <p:nvSpPr>
          <p:cNvPr id="23554" name="Subtitle 2">
            <a:extLst>
              <a:ext uri="{FF2B5EF4-FFF2-40B4-BE49-F238E27FC236}">
                <a16:creationId xmlns:a16="http://schemas.microsoft.com/office/drawing/2014/main" id="{69D9C90F-D890-DF4B-BFE9-2E37BA851220}"/>
              </a:ext>
            </a:extLst>
          </p:cNvPr>
          <p:cNvSpPr>
            <a:spLocks noGrp="1"/>
          </p:cNvSpPr>
          <p:nvPr>
            <p:ph type="subTitle" idx="1"/>
          </p:nvPr>
        </p:nvSpPr>
        <p:spPr>
          <a:xfrm>
            <a:off x="0" y="806450"/>
            <a:ext cx="12188825" cy="735013"/>
          </a:xfrm>
        </p:spPr>
        <p:txBody>
          <a:bodyPr/>
          <a:lstStyle/>
          <a:p>
            <a:r>
              <a:rPr lang="en-US" altLang="en-US">
                <a:latin typeface="Calibri Light" panose="020F0302020204030204" pitchFamily="34" charset="0"/>
              </a:rPr>
              <a:t>Fostering an Informed Open Source Community</a:t>
            </a:r>
          </a:p>
        </p:txBody>
      </p:sp>
      <p:sp>
        <p:nvSpPr>
          <p:cNvPr id="23555" name="Text Placeholder 3">
            <a:extLst>
              <a:ext uri="{FF2B5EF4-FFF2-40B4-BE49-F238E27FC236}">
                <a16:creationId xmlns:a16="http://schemas.microsoft.com/office/drawing/2014/main" id="{FD824ACC-6CFD-2249-9B00-50A11485BB6F}"/>
              </a:ext>
            </a:extLst>
          </p:cNvPr>
          <p:cNvSpPr>
            <a:spLocks noGrp="1"/>
          </p:cNvSpPr>
          <p:nvPr>
            <p:ph type="body" sz="quarter" idx="11"/>
          </p:nvPr>
        </p:nvSpPr>
        <p:spPr>
          <a:xfrm>
            <a:off x="214313" y="4719638"/>
            <a:ext cx="4597400" cy="1966912"/>
          </a:xfrm>
        </p:spPr>
        <p:txBody>
          <a:bodyPr/>
          <a:lstStyle/>
          <a:p>
            <a:r>
              <a:rPr lang="en-US" altLang="en-US" sz="1800" dirty="0" err="1">
                <a:latin typeface="Calibri" panose="020F0502020204030204" pitchFamily="34" charset="0"/>
              </a:rPr>
              <a:t>Talos</a:t>
            </a:r>
            <a:r>
              <a:rPr lang="en-US" altLang="en-US" sz="1800" dirty="0">
                <a:latin typeface="Calibri" panose="020F0502020204030204" pitchFamily="34" charset="0"/>
              </a:rPr>
              <a:t> contributes heavily to the open source body of security knowledge, better equipping the community defenders.</a:t>
            </a:r>
          </a:p>
        </p:txBody>
      </p:sp>
      <p:pic>
        <p:nvPicPr>
          <p:cNvPr id="23556" name="Picture 4" descr="informing_opensource_community.eps">
            <a:extLst>
              <a:ext uri="{FF2B5EF4-FFF2-40B4-BE49-F238E27FC236}">
                <a16:creationId xmlns:a16="http://schemas.microsoft.com/office/drawing/2014/main" id="{ABCE471F-17EE-8A4F-AD2B-F94424E7B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1700213"/>
            <a:ext cx="87439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819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F84CCE3-1561-A644-8F42-987F752EA0AC}"/>
              </a:ext>
            </a:extLst>
          </p:cNvPr>
          <p:cNvSpPr>
            <a:spLocks noGrp="1"/>
          </p:cNvSpPr>
          <p:nvPr>
            <p:ph type="title"/>
          </p:nvPr>
        </p:nvSpPr>
        <p:spPr>
          <a:xfrm>
            <a:off x="0" y="-44450"/>
            <a:ext cx="12188825" cy="838200"/>
          </a:xfrm>
        </p:spPr>
        <p:txBody>
          <a:bodyPr/>
          <a:lstStyle/>
          <a:p>
            <a:r>
              <a:rPr lang="en-US" altLang="en-US">
                <a:latin typeface="Calibri Light" panose="020F0302020204030204" pitchFamily="34" charset="0"/>
              </a:rPr>
              <a:t>Forcing the Bad Guys to Innovate</a:t>
            </a:r>
          </a:p>
        </p:txBody>
      </p:sp>
      <p:sp>
        <p:nvSpPr>
          <p:cNvPr id="25602" name="Subtitle 2">
            <a:extLst>
              <a:ext uri="{FF2B5EF4-FFF2-40B4-BE49-F238E27FC236}">
                <a16:creationId xmlns:a16="http://schemas.microsoft.com/office/drawing/2014/main" id="{F08CEFD0-392B-CC41-9993-359F571ECBED}"/>
              </a:ext>
            </a:extLst>
          </p:cNvPr>
          <p:cNvSpPr>
            <a:spLocks noGrp="1"/>
          </p:cNvSpPr>
          <p:nvPr>
            <p:ph type="subTitle" idx="1"/>
          </p:nvPr>
        </p:nvSpPr>
        <p:spPr>
          <a:xfrm>
            <a:off x="214313" y="4128804"/>
            <a:ext cx="3565525" cy="928688"/>
          </a:xfrm>
        </p:spPr>
        <p:txBody>
          <a:bodyPr>
            <a:normAutofit/>
          </a:bodyPr>
          <a:lstStyle/>
          <a:p>
            <a:pPr algn="l"/>
            <a:r>
              <a:rPr lang="en-US" altLang="en-US" sz="2400" dirty="0">
                <a:solidFill>
                  <a:srgbClr val="ED6F09"/>
                </a:solidFill>
                <a:latin typeface="Calibri Light" panose="020F0302020204030204" pitchFamily="34" charset="0"/>
              </a:rPr>
              <a:t>Empowering End Users with Open Source Tools</a:t>
            </a:r>
          </a:p>
        </p:txBody>
      </p:sp>
      <p:sp>
        <p:nvSpPr>
          <p:cNvPr id="25603" name="Text Placeholder 3">
            <a:extLst>
              <a:ext uri="{FF2B5EF4-FFF2-40B4-BE49-F238E27FC236}">
                <a16:creationId xmlns:a16="http://schemas.microsoft.com/office/drawing/2014/main" id="{11AF43EB-B41F-CC43-92BD-F89D07F4933A}"/>
              </a:ext>
            </a:extLst>
          </p:cNvPr>
          <p:cNvSpPr>
            <a:spLocks noGrp="1"/>
          </p:cNvSpPr>
          <p:nvPr>
            <p:ph type="body" sz="quarter" idx="11"/>
          </p:nvPr>
        </p:nvSpPr>
        <p:spPr>
          <a:xfrm>
            <a:off x="214313" y="4719638"/>
            <a:ext cx="3887013" cy="1966912"/>
          </a:xfrm>
        </p:spPr>
        <p:txBody>
          <a:bodyPr/>
          <a:lstStyle/>
          <a:p>
            <a:r>
              <a:rPr lang="en-US" altLang="en-US" sz="1800" dirty="0" err="1">
                <a:latin typeface="Calibri" panose="020F0502020204030204" pitchFamily="34" charset="0"/>
              </a:rPr>
              <a:t>Talos</a:t>
            </a:r>
            <a:r>
              <a:rPr lang="en-US" altLang="en-US" sz="1800" dirty="0">
                <a:latin typeface="Calibri" panose="020F0502020204030204" pitchFamily="34" charset="0"/>
              </a:rPr>
              <a:t> provides a number of free tools and resources to the public in order to help users better protect themselves from security threats. We are constantly adding new tools to our library to keep abreast of new threats.</a:t>
            </a:r>
          </a:p>
        </p:txBody>
      </p:sp>
      <p:grpSp>
        <p:nvGrpSpPr>
          <p:cNvPr id="25604" name="Group 101">
            <a:extLst>
              <a:ext uri="{FF2B5EF4-FFF2-40B4-BE49-F238E27FC236}">
                <a16:creationId xmlns:a16="http://schemas.microsoft.com/office/drawing/2014/main" id="{FA81934E-B4E3-A043-A9E8-A8833F9BDD30}"/>
              </a:ext>
            </a:extLst>
          </p:cNvPr>
          <p:cNvGrpSpPr>
            <a:grpSpLocks/>
          </p:cNvGrpSpPr>
          <p:nvPr/>
        </p:nvGrpSpPr>
        <p:grpSpPr bwMode="auto">
          <a:xfrm>
            <a:off x="4019550" y="1023938"/>
            <a:ext cx="7575550" cy="5510212"/>
            <a:chOff x="3573696" y="871676"/>
            <a:chExt cx="7994980" cy="5815348"/>
          </a:xfrm>
        </p:grpSpPr>
        <p:pic>
          <p:nvPicPr>
            <p:cNvPr id="25605" name="Picture 4" descr="icon_opensource_tools.eps">
              <a:extLst>
                <a:ext uri="{FF2B5EF4-FFF2-40B4-BE49-F238E27FC236}">
                  <a16:creationId xmlns:a16="http://schemas.microsoft.com/office/drawing/2014/main" id="{3EC69B5C-C08A-2849-87E6-4EA245B456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8016" y="2343240"/>
              <a:ext cx="2785354" cy="278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100">
              <a:extLst>
                <a:ext uri="{FF2B5EF4-FFF2-40B4-BE49-F238E27FC236}">
                  <a16:creationId xmlns:a16="http://schemas.microsoft.com/office/drawing/2014/main" id="{7FD3EFE9-8BA0-F041-8F00-DD208B3058AD}"/>
                </a:ext>
              </a:extLst>
            </p:cNvPr>
            <p:cNvGrpSpPr>
              <a:grpSpLocks/>
            </p:cNvGrpSpPr>
            <p:nvPr/>
          </p:nvGrpSpPr>
          <p:grpSpPr bwMode="auto">
            <a:xfrm>
              <a:off x="4560222" y="1297959"/>
              <a:ext cx="5357140" cy="5052724"/>
              <a:chOff x="4560222" y="1297959"/>
              <a:chExt cx="5357140" cy="5052724"/>
            </a:xfrm>
          </p:grpSpPr>
          <p:cxnSp>
            <p:nvCxnSpPr>
              <p:cNvPr id="25" name="Straight Connector 24">
                <a:extLst>
                  <a:ext uri="{FF2B5EF4-FFF2-40B4-BE49-F238E27FC236}">
                    <a16:creationId xmlns:a16="http://schemas.microsoft.com/office/drawing/2014/main" id="{DEE0C328-10C7-1547-8AB0-0A99EB68C6DA}"/>
                  </a:ext>
                </a:extLst>
              </p:cNvPr>
              <p:cNvCxnSpPr/>
              <p:nvPr/>
            </p:nvCxnSpPr>
            <p:spPr>
              <a:xfrm flipH="1" flipV="1">
                <a:off x="7216003" y="2545410"/>
                <a:ext cx="6702" cy="566289"/>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4C849AE-802C-B64A-9838-767549C073DE}"/>
                  </a:ext>
                </a:extLst>
              </p:cNvPr>
              <p:cNvCxnSpPr/>
              <p:nvPr/>
            </p:nvCxnSpPr>
            <p:spPr>
              <a:xfrm flipV="1">
                <a:off x="6173908" y="4044903"/>
                <a:ext cx="492566" cy="244610"/>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6B92508-EE95-534B-B14C-2A2A9D2FF76E}"/>
                  </a:ext>
                </a:extLst>
              </p:cNvPr>
              <p:cNvCxnSpPr/>
              <p:nvPr/>
            </p:nvCxnSpPr>
            <p:spPr>
              <a:xfrm>
                <a:off x="5961133" y="3523849"/>
                <a:ext cx="641675" cy="108902"/>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2EF584D7-A152-3140-8F26-9CB2F65A135E}"/>
                  </a:ext>
                </a:extLst>
              </p:cNvPr>
              <p:cNvCxnSpPr/>
              <p:nvPr/>
            </p:nvCxnSpPr>
            <p:spPr>
              <a:xfrm>
                <a:off x="6341447" y="2719653"/>
                <a:ext cx="440629" cy="572990"/>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AFB0246E-F08F-7548-9D25-6A77A847DA48}"/>
                  </a:ext>
                </a:extLst>
              </p:cNvPr>
              <p:cNvCxnSpPr/>
              <p:nvPr/>
            </p:nvCxnSpPr>
            <p:spPr>
              <a:xfrm>
                <a:off x="6440296" y="1615558"/>
                <a:ext cx="539477" cy="1546403"/>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4F7FAD6-86DA-1E42-B522-B4C4BBA6D00B}"/>
                  </a:ext>
                </a:extLst>
              </p:cNvPr>
              <p:cNvCxnSpPr/>
              <p:nvPr/>
            </p:nvCxnSpPr>
            <p:spPr>
              <a:xfrm flipV="1">
                <a:off x="7631501" y="2728030"/>
                <a:ext cx="485864" cy="509325"/>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E26A7E6-8F4E-704C-985E-889649701074}"/>
                  </a:ext>
                </a:extLst>
              </p:cNvPr>
              <p:cNvCxnSpPr/>
              <p:nvPr/>
            </p:nvCxnSpPr>
            <p:spPr>
              <a:xfrm flipV="1">
                <a:off x="7861030" y="3440079"/>
                <a:ext cx="881257" cy="192673"/>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55933C5-D7A2-694A-AFF9-E946F8DD0C1F}"/>
                  </a:ext>
                </a:extLst>
              </p:cNvPr>
              <p:cNvCxnSpPr/>
              <p:nvPr/>
            </p:nvCxnSpPr>
            <p:spPr>
              <a:xfrm>
                <a:off x="7797365" y="4039876"/>
                <a:ext cx="701990" cy="246286"/>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FE3A8DCA-A54B-A740-9CE0-994697719234}"/>
                  </a:ext>
                </a:extLst>
              </p:cNvPr>
              <p:cNvCxnSpPr/>
              <p:nvPr/>
            </p:nvCxnSpPr>
            <p:spPr>
              <a:xfrm>
                <a:off x="7532653" y="4291187"/>
                <a:ext cx="204398" cy="542833"/>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FF3F51A-8E24-2743-8AE0-293EEFC18BAC}"/>
                  </a:ext>
                </a:extLst>
              </p:cNvPr>
              <p:cNvCxnSpPr/>
              <p:nvPr/>
            </p:nvCxnSpPr>
            <p:spPr>
              <a:xfrm flipH="1">
                <a:off x="6775375" y="4354853"/>
                <a:ext cx="263036" cy="805873"/>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5DCEE8A6-F3F1-274B-88A5-58AD4A5EAFC3}"/>
                  </a:ext>
                </a:extLst>
              </p:cNvPr>
              <p:cNvCxnSpPr/>
              <p:nvPr/>
            </p:nvCxnSpPr>
            <p:spPr>
              <a:xfrm flipH="1">
                <a:off x="7423752" y="1297230"/>
                <a:ext cx="693613" cy="1836250"/>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F26A1C6D-997C-514D-B091-088A347B7618}"/>
                  </a:ext>
                </a:extLst>
              </p:cNvPr>
              <p:cNvCxnSpPr/>
              <p:nvPr/>
            </p:nvCxnSpPr>
            <p:spPr>
              <a:xfrm flipH="1">
                <a:off x="7782286" y="2719653"/>
                <a:ext cx="1285028" cy="698647"/>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F5189B8C-AE3C-9A40-9506-6CEB98203032}"/>
                  </a:ext>
                </a:extLst>
              </p:cNvPr>
              <p:cNvCxnSpPr/>
              <p:nvPr/>
            </p:nvCxnSpPr>
            <p:spPr>
              <a:xfrm flipH="1" flipV="1">
                <a:off x="7864381" y="3842177"/>
                <a:ext cx="2052357" cy="180944"/>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BDC9583D-94D1-EF42-917D-AC364AF6F4D5}"/>
                  </a:ext>
                </a:extLst>
              </p:cNvPr>
              <p:cNvCxnSpPr/>
              <p:nvPr/>
            </p:nvCxnSpPr>
            <p:spPr>
              <a:xfrm flipH="1" flipV="1">
                <a:off x="7696842" y="4175585"/>
                <a:ext cx="1321885" cy="1499492"/>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26BD4DC-080C-FB43-91B9-0679E59AC88C}"/>
                  </a:ext>
                </a:extLst>
              </p:cNvPr>
              <p:cNvCxnSpPr/>
              <p:nvPr/>
            </p:nvCxnSpPr>
            <p:spPr>
              <a:xfrm flipV="1">
                <a:off x="7298098" y="4371607"/>
                <a:ext cx="0" cy="1978660"/>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CA0741CF-17B7-714D-A3DE-404CC55B5840}"/>
                  </a:ext>
                </a:extLst>
              </p:cNvPr>
              <p:cNvCxnSpPr/>
              <p:nvPr/>
            </p:nvCxnSpPr>
            <p:spPr>
              <a:xfrm flipV="1">
                <a:off x="5461866" y="4207417"/>
                <a:ext cx="1347017" cy="1539703"/>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BA373971-9FB2-334B-8BB2-75EC053E8685}"/>
                  </a:ext>
                </a:extLst>
              </p:cNvPr>
              <p:cNvCxnSpPr/>
              <p:nvPr/>
            </p:nvCxnSpPr>
            <p:spPr>
              <a:xfrm flipV="1">
                <a:off x="4560504" y="3830450"/>
                <a:ext cx="2038954" cy="479167"/>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6073C79-652F-B249-B987-E82EE0548C7C}"/>
                  </a:ext>
                </a:extLst>
              </p:cNvPr>
              <p:cNvCxnSpPr/>
              <p:nvPr/>
            </p:nvCxnSpPr>
            <p:spPr>
              <a:xfrm>
                <a:off x="4947519" y="2346037"/>
                <a:ext cx="1718954" cy="1104095"/>
              </a:xfrm>
              <a:prstGeom prst="line">
                <a:avLst/>
              </a:prstGeom>
              <a:ln w="28575" cmpd="sng">
                <a:solidFill>
                  <a:srgbClr val="8E8E8E"/>
                </a:solidFill>
              </a:ln>
            </p:spPr>
            <p:style>
              <a:lnRef idx="1">
                <a:schemeClr val="dk1"/>
              </a:lnRef>
              <a:fillRef idx="0">
                <a:schemeClr val="dk1"/>
              </a:fillRef>
              <a:effectRef idx="0">
                <a:schemeClr val="dk1"/>
              </a:effectRef>
              <a:fontRef idx="minor">
                <a:schemeClr val="tx1"/>
              </a:fontRef>
            </p:style>
          </p:cxnSp>
        </p:grpSp>
        <p:grpSp>
          <p:nvGrpSpPr>
            <p:cNvPr id="25607" name="Group 89">
              <a:extLst>
                <a:ext uri="{FF2B5EF4-FFF2-40B4-BE49-F238E27FC236}">
                  <a16:creationId xmlns:a16="http://schemas.microsoft.com/office/drawing/2014/main" id="{CA915875-32D1-D047-ABEC-4184AE5D9AD4}"/>
                </a:ext>
              </a:extLst>
            </p:cNvPr>
            <p:cNvGrpSpPr>
              <a:grpSpLocks/>
            </p:cNvGrpSpPr>
            <p:nvPr/>
          </p:nvGrpSpPr>
          <p:grpSpPr bwMode="auto">
            <a:xfrm>
              <a:off x="3573696" y="871676"/>
              <a:ext cx="7994980" cy="5815348"/>
              <a:chOff x="3573696" y="871676"/>
              <a:chExt cx="7994980" cy="5815348"/>
            </a:xfrm>
          </p:grpSpPr>
          <p:pic>
            <p:nvPicPr>
              <p:cNvPr id="25608" name="Picture 5" descr="icon_tools_clamav.eps">
                <a:extLst>
                  <a:ext uri="{FF2B5EF4-FFF2-40B4-BE49-F238E27FC236}">
                    <a16:creationId xmlns:a16="http://schemas.microsoft.com/office/drawing/2014/main" id="{C4F6318A-0FBD-B248-85ED-A4D651917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8528" y="4713088"/>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6" descr="icon_tools_daemonlogger.eps">
                <a:extLst>
                  <a:ext uri="{FF2B5EF4-FFF2-40B4-BE49-F238E27FC236}">
                    <a16:creationId xmlns:a16="http://schemas.microsoft.com/office/drawing/2014/main" id="{EF260D99-A3C9-6C4A-B7C9-6E8AB9BFA7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5603" y="4003074"/>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7" descr="icon_tools_file2pcap.eps">
                <a:extLst>
                  <a:ext uri="{FF2B5EF4-FFF2-40B4-BE49-F238E27FC236}">
                    <a16:creationId xmlns:a16="http://schemas.microsoft.com/office/drawing/2014/main" id="{0ED1733B-6A13-1B44-8049-5431016F31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99293" y="3002947"/>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8" descr="icon_tools_first.eps">
                <a:extLst>
                  <a:ext uri="{FF2B5EF4-FFF2-40B4-BE49-F238E27FC236}">
                    <a16:creationId xmlns:a16="http://schemas.microsoft.com/office/drawing/2014/main" id="{C24C04FF-2AF7-EA40-AA02-05F312265F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9936" y="5856012"/>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9" descr="icon_tools_flokibot.eps">
                <a:extLst>
                  <a:ext uri="{FF2B5EF4-FFF2-40B4-BE49-F238E27FC236}">
                    <a16:creationId xmlns:a16="http://schemas.microsoft.com/office/drawing/2014/main" id="{F8A71169-E4A3-8E49-BEED-904898F98E9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20328" y="5255142"/>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0" descr="icon_tools_freesentry.eps">
                <a:extLst>
                  <a:ext uri="{FF2B5EF4-FFF2-40B4-BE49-F238E27FC236}">
                    <a16:creationId xmlns:a16="http://schemas.microsoft.com/office/drawing/2014/main" id="{B5162724-4E75-4045-94BA-3893DA64093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9747" y="1956695"/>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1" descr="icon_tools_immunet.eps">
                <a:extLst>
                  <a:ext uri="{FF2B5EF4-FFF2-40B4-BE49-F238E27FC236}">
                    <a16:creationId xmlns:a16="http://schemas.microsoft.com/office/drawing/2014/main" id="{A5F466B2-DD64-9E4A-9652-C19F2041D9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77436" y="871676"/>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2" descr="icon_tools_mbr.eps">
                <a:extLst>
                  <a:ext uri="{FF2B5EF4-FFF2-40B4-BE49-F238E27FC236}">
                    <a16:creationId xmlns:a16="http://schemas.microsoft.com/office/drawing/2014/main" id="{B768BF45-9DFE-0D44-8698-0BFB46D9D54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99985" y="1735800"/>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3" descr="icon_tools_moflow.eps">
                <a:extLst>
                  <a:ext uri="{FF2B5EF4-FFF2-40B4-BE49-F238E27FC236}">
                    <a16:creationId xmlns:a16="http://schemas.microsoft.com/office/drawing/2014/main" id="{AC950B33-07AA-A747-9950-AA45984D264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11004" y="2089130"/>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4" descr="icon_tools_pesig.eps">
                <a:extLst>
                  <a:ext uri="{FF2B5EF4-FFF2-40B4-BE49-F238E27FC236}">
                    <a16:creationId xmlns:a16="http://schemas.microsoft.com/office/drawing/2014/main" id="{C8FD7CAA-83BE-824B-9B0B-E4CF5F1D5B3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509342" y="3632561"/>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5" descr="icon_tools_pyrebox.eps">
                <a:extLst>
                  <a:ext uri="{FF2B5EF4-FFF2-40B4-BE49-F238E27FC236}">
                    <a16:creationId xmlns:a16="http://schemas.microsoft.com/office/drawing/2014/main" id="{8AFFE1C2-50B6-854E-A20C-1933FD3E2B7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8700" y="2075775"/>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6" descr="icon_tools_repcenter.eps">
                <a:extLst>
                  <a:ext uri="{FF2B5EF4-FFF2-40B4-BE49-F238E27FC236}">
                    <a16:creationId xmlns:a16="http://schemas.microsoft.com/office/drawing/2014/main" id="{62B96027-5C06-C94D-BEA7-5B1F8D1A9AA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12732" y="2114316"/>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7" descr="icon_tools_ropmemu.eps">
                <a:extLst>
                  <a:ext uri="{FF2B5EF4-FFF2-40B4-BE49-F238E27FC236}">
                    <a16:creationId xmlns:a16="http://schemas.microsoft.com/office/drawing/2014/main" id="{967A7A88-0C65-5640-9D57-219AA169E52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341146" y="4767246"/>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8" descr="icon_tools_smartscanner.eps">
                <a:extLst>
                  <a:ext uri="{FF2B5EF4-FFF2-40B4-BE49-F238E27FC236}">
                    <a16:creationId xmlns:a16="http://schemas.microsoft.com/office/drawing/2014/main" id="{3E57AEA6-6FCF-EF47-900B-7A4C4A569E6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056367" y="5334498"/>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9" descr="icon_tools_snort.eps">
                <a:extLst>
                  <a:ext uri="{FF2B5EF4-FFF2-40B4-BE49-F238E27FC236}">
                    <a16:creationId xmlns:a16="http://schemas.microsoft.com/office/drawing/2014/main" id="{69440299-697B-5542-AEEE-A93668984471}"/>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461930" y="4096139"/>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0" descr="icon_tools_spamcop.eps">
                <a:extLst>
                  <a:ext uri="{FF2B5EF4-FFF2-40B4-BE49-F238E27FC236}">
                    <a16:creationId xmlns:a16="http://schemas.microsoft.com/office/drawing/2014/main" id="{D8B4FA6A-BA8A-F446-8F76-0250B5BE2EB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54241" y="3936234"/>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1" descr="icon_tools_synful.eps">
                <a:extLst>
                  <a:ext uri="{FF2B5EF4-FFF2-40B4-BE49-F238E27FC236}">
                    <a16:creationId xmlns:a16="http://schemas.microsoft.com/office/drawing/2014/main" id="{A1E813ED-332F-284A-85E3-F579D5FBAC9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90948" y="871676"/>
                <a:ext cx="831012" cy="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2" descr="icon_tools_teslacrypt.eps">
                <a:extLst>
                  <a:ext uri="{FF2B5EF4-FFF2-40B4-BE49-F238E27FC236}">
                    <a16:creationId xmlns:a16="http://schemas.microsoft.com/office/drawing/2014/main" id="{B8B863AA-AD53-0D45-9B8C-EB39CDE3A83C}"/>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242078" y="3046044"/>
                <a:ext cx="815133" cy="81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Box 26">
                <a:extLst>
                  <a:ext uri="{FF2B5EF4-FFF2-40B4-BE49-F238E27FC236}">
                    <a16:creationId xmlns:a16="http://schemas.microsoft.com/office/drawing/2014/main" id="{7D6B2A31-F3E5-D646-8883-A7DBB1738C66}"/>
                  </a:ext>
                </a:extLst>
              </p:cNvPr>
              <p:cNvSpPr txBox="1">
                <a:spLocks noChangeArrowheads="1"/>
              </p:cNvSpPr>
              <p:nvPr/>
            </p:nvSpPr>
            <p:spPr bwMode="auto">
              <a:xfrm>
                <a:off x="5234672" y="4853099"/>
                <a:ext cx="10427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Snort</a:t>
                </a:r>
                <a:endParaRPr lang="en-US" altLang="en-US" sz="1400" b="1">
                  <a:solidFill>
                    <a:srgbClr val="FCB63E"/>
                  </a:solidFill>
                </a:endParaRPr>
              </a:p>
            </p:txBody>
          </p:sp>
          <p:sp>
            <p:nvSpPr>
              <p:cNvPr id="25627" name="TextBox 27">
                <a:extLst>
                  <a:ext uri="{FF2B5EF4-FFF2-40B4-BE49-F238E27FC236}">
                    <a16:creationId xmlns:a16="http://schemas.microsoft.com/office/drawing/2014/main" id="{3A06B703-98D8-B04F-9DA0-7F31EB63590D}"/>
                  </a:ext>
                </a:extLst>
              </p:cNvPr>
              <p:cNvSpPr txBox="1">
                <a:spLocks noChangeArrowheads="1"/>
              </p:cNvSpPr>
              <p:nvPr/>
            </p:nvSpPr>
            <p:spPr bwMode="auto">
              <a:xfrm>
                <a:off x="7633211" y="5619593"/>
                <a:ext cx="10427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ClamAV</a:t>
                </a:r>
                <a:endParaRPr lang="en-US" altLang="en-US" sz="1400" b="1">
                  <a:solidFill>
                    <a:srgbClr val="FCB63E"/>
                  </a:solidFill>
                </a:endParaRPr>
              </a:p>
            </p:txBody>
          </p:sp>
          <p:sp>
            <p:nvSpPr>
              <p:cNvPr id="25628" name="TextBox 28">
                <a:extLst>
                  <a:ext uri="{FF2B5EF4-FFF2-40B4-BE49-F238E27FC236}">
                    <a16:creationId xmlns:a16="http://schemas.microsoft.com/office/drawing/2014/main" id="{ECB94891-D5B0-574C-A4C3-2B04A13B3DD3}"/>
                  </a:ext>
                </a:extLst>
              </p:cNvPr>
              <p:cNvSpPr txBox="1">
                <a:spLocks noChangeArrowheads="1"/>
              </p:cNvSpPr>
              <p:nvPr/>
            </p:nvSpPr>
            <p:spPr bwMode="auto">
              <a:xfrm>
                <a:off x="3573696" y="2189351"/>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FreeSentry</a:t>
                </a:r>
                <a:endParaRPr lang="en-US" altLang="en-US" sz="1400" b="1">
                  <a:solidFill>
                    <a:srgbClr val="FCB63E"/>
                  </a:solidFill>
                </a:endParaRPr>
              </a:p>
            </p:txBody>
          </p:sp>
          <p:sp>
            <p:nvSpPr>
              <p:cNvPr id="25629" name="TextBox 29">
                <a:extLst>
                  <a:ext uri="{FF2B5EF4-FFF2-40B4-BE49-F238E27FC236}">
                    <a16:creationId xmlns:a16="http://schemas.microsoft.com/office/drawing/2014/main" id="{FC1899EE-6EC2-804B-AA32-D7B6956D4696}"/>
                  </a:ext>
                </a:extLst>
              </p:cNvPr>
              <p:cNvSpPr txBox="1">
                <a:spLocks noChangeArrowheads="1"/>
              </p:cNvSpPr>
              <p:nvPr/>
            </p:nvSpPr>
            <p:spPr bwMode="auto">
              <a:xfrm>
                <a:off x="4208361" y="3046044"/>
                <a:ext cx="1192398" cy="7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Teslacrypt Decryption Tool</a:t>
                </a:r>
                <a:endParaRPr lang="en-US" altLang="en-US" sz="1400" b="1">
                  <a:solidFill>
                    <a:srgbClr val="FCB63E"/>
                  </a:solidFill>
                </a:endParaRPr>
              </a:p>
            </p:txBody>
          </p:sp>
          <p:sp>
            <p:nvSpPr>
              <p:cNvPr id="25630" name="TextBox 30">
                <a:extLst>
                  <a:ext uri="{FF2B5EF4-FFF2-40B4-BE49-F238E27FC236}">
                    <a16:creationId xmlns:a16="http://schemas.microsoft.com/office/drawing/2014/main" id="{0492F258-B8BE-074E-83D5-CB72A474A98F}"/>
                  </a:ext>
                </a:extLst>
              </p:cNvPr>
              <p:cNvSpPr txBox="1">
                <a:spLocks noChangeArrowheads="1"/>
              </p:cNvSpPr>
              <p:nvPr/>
            </p:nvSpPr>
            <p:spPr bwMode="auto">
              <a:xfrm>
                <a:off x="4985253" y="990182"/>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Immunet</a:t>
                </a:r>
                <a:endParaRPr lang="en-US" altLang="en-US" sz="1400" b="1">
                  <a:solidFill>
                    <a:srgbClr val="FCB63E"/>
                  </a:solidFill>
                </a:endParaRPr>
              </a:p>
            </p:txBody>
          </p:sp>
          <p:sp>
            <p:nvSpPr>
              <p:cNvPr id="25631" name="TextBox 31">
                <a:extLst>
                  <a:ext uri="{FF2B5EF4-FFF2-40B4-BE49-F238E27FC236}">
                    <a16:creationId xmlns:a16="http://schemas.microsoft.com/office/drawing/2014/main" id="{9D89D5DC-29D6-A943-8244-D1441659B45A}"/>
                  </a:ext>
                </a:extLst>
              </p:cNvPr>
              <p:cNvSpPr txBox="1">
                <a:spLocks noChangeArrowheads="1"/>
              </p:cNvSpPr>
              <p:nvPr/>
            </p:nvSpPr>
            <p:spPr bwMode="auto">
              <a:xfrm>
                <a:off x="9891961" y="2127796"/>
                <a:ext cx="1234130" cy="7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Talos </a:t>
                </a:r>
                <a:br>
                  <a:rPr lang="en-US" altLang="en-US" sz="1400">
                    <a:solidFill>
                      <a:srgbClr val="FFFFFF"/>
                    </a:solidFill>
                  </a:rPr>
                </a:br>
                <a:r>
                  <a:rPr lang="en-US" altLang="en-US" sz="1400">
                    <a:solidFill>
                      <a:srgbClr val="FFFFFF"/>
                    </a:solidFill>
                  </a:rPr>
                  <a:t>Reputation Center</a:t>
                </a:r>
                <a:endParaRPr lang="en-US" altLang="en-US" sz="1400" b="1">
                  <a:solidFill>
                    <a:srgbClr val="FCB63E"/>
                  </a:solidFill>
                </a:endParaRPr>
              </a:p>
            </p:txBody>
          </p:sp>
          <p:sp>
            <p:nvSpPr>
              <p:cNvPr id="25632" name="TextBox 32">
                <a:extLst>
                  <a:ext uri="{FF2B5EF4-FFF2-40B4-BE49-F238E27FC236}">
                    <a16:creationId xmlns:a16="http://schemas.microsoft.com/office/drawing/2014/main" id="{7F043164-79BC-0146-B6E4-B5C9727577B5}"/>
                  </a:ext>
                </a:extLst>
              </p:cNvPr>
              <p:cNvSpPr txBox="1">
                <a:spLocks noChangeArrowheads="1"/>
              </p:cNvSpPr>
              <p:nvPr/>
            </p:nvSpPr>
            <p:spPr bwMode="auto">
              <a:xfrm>
                <a:off x="4475822" y="6155825"/>
                <a:ext cx="1411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Cisco Smart Install Scanner</a:t>
                </a:r>
                <a:endParaRPr lang="en-US" altLang="en-US" sz="1400" b="1">
                  <a:solidFill>
                    <a:srgbClr val="FCB63E"/>
                  </a:solidFill>
                </a:endParaRPr>
              </a:p>
            </p:txBody>
          </p:sp>
          <p:sp>
            <p:nvSpPr>
              <p:cNvPr id="25633" name="TextBox 33">
                <a:extLst>
                  <a:ext uri="{FF2B5EF4-FFF2-40B4-BE49-F238E27FC236}">
                    <a16:creationId xmlns:a16="http://schemas.microsoft.com/office/drawing/2014/main" id="{D0FCF5D8-106E-3F40-9EE7-B01CCA02F5FF}"/>
                  </a:ext>
                </a:extLst>
              </p:cNvPr>
              <p:cNvSpPr txBox="1">
                <a:spLocks noChangeArrowheads="1"/>
              </p:cNvSpPr>
              <p:nvPr/>
            </p:nvSpPr>
            <p:spPr bwMode="auto">
              <a:xfrm>
                <a:off x="6140554" y="5608547"/>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Ropmemu</a:t>
                </a:r>
                <a:endParaRPr lang="en-US" altLang="en-US" sz="1400" b="1">
                  <a:solidFill>
                    <a:srgbClr val="FCB63E"/>
                  </a:solidFill>
                </a:endParaRPr>
              </a:p>
            </p:txBody>
          </p:sp>
          <p:sp>
            <p:nvSpPr>
              <p:cNvPr id="25634" name="TextBox 34">
                <a:extLst>
                  <a:ext uri="{FF2B5EF4-FFF2-40B4-BE49-F238E27FC236}">
                    <a16:creationId xmlns:a16="http://schemas.microsoft.com/office/drawing/2014/main" id="{F7886F5F-4F6F-3C49-A32A-B63E07EE4484}"/>
                  </a:ext>
                </a:extLst>
              </p:cNvPr>
              <p:cNvSpPr txBox="1">
                <a:spLocks noChangeArrowheads="1"/>
              </p:cNvSpPr>
              <p:nvPr/>
            </p:nvSpPr>
            <p:spPr bwMode="auto">
              <a:xfrm>
                <a:off x="7657001" y="6379247"/>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FIRST</a:t>
                </a:r>
                <a:endParaRPr lang="en-US" altLang="en-US" sz="1400" b="1">
                  <a:solidFill>
                    <a:srgbClr val="FCB63E"/>
                  </a:solidFill>
                </a:endParaRPr>
              </a:p>
            </p:txBody>
          </p:sp>
          <p:sp>
            <p:nvSpPr>
              <p:cNvPr id="25635" name="TextBox 35">
                <a:extLst>
                  <a:ext uri="{FF2B5EF4-FFF2-40B4-BE49-F238E27FC236}">
                    <a16:creationId xmlns:a16="http://schemas.microsoft.com/office/drawing/2014/main" id="{672C1B57-C111-7B48-B802-D15EE104C902}"/>
                  </a:ext>
                </a:extLst>
              </p:cNvPr>
              <p:cNvSpPr txBox="1">
                <a:spLocks noChangeArrowheads="1"/>
              </p:cNvSpPr>
              <p:nvPr/>
            </p:nvSpPr>
            <p:spPr bwMode="auto">
              <a:xfrm>
                <a:off x="9120552" y="6001936"/>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Flokibot Tools</a:t>
                </a:r>
                <a:endParaRPr lang="en-US" altLang="en-US" sz="1400" b="1">
                  <a:solidFill>
                    <a:srgbClr val="FCB63E"/>
                  </a:solidFill>
                </a:endParaRPr>
              </a:p>
            </p:txBody>
          </p:sp>
          <p:sp>
            <p:nvSpPr>
              <p:cNvPr id="25636" name="TextBox 36">
                <a:extLst>
                  <a:ext uri="{FF2B5EF4-FFF2-40B4-BE49-F238E27FC236}">
                    <a16:creationId xmlns:a16="http://schemas.microsoft.com/office/drawing/2014/main" id="{28C8238D-3496-9841-BDE0-1E027EB60992}"/>
                  </a:ext>
                </a:extLst>
              </p:cNvPr>
              <p:cNvSpPr txBox="1">
                <a:spLocks noChangeArrowheads="1"/>
              </p:cNvSpPr>
              <p:nvPr/>
            </p:nvSpPr>
            <p:spPr bwMode="auto">
              <a:xfrm>
                <a:off x="8234253" y="1767998"/>
                <a:ext cx="8862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MoFlow</a:t>
                </a:r>
                <a:endParaRPr lang="en-US" altLang="en-US" sz="1400" b="1">
                  <a:solidFill>
                    <a:srgbClr val="FCB63E"/>
                  </a:solidFill>
                </a:endParaRPr>
              </a:p>
            </p:txBody>
          </p:sp>
          <p:sp>
            <p:nvSpPr>
              <p:cNvPr id="25637" name="TextBox 37">
                <a:extLst>
                  <a:ext uri="{FF2B5EF4-FFF2-40B4-BE49-F238E27FC236}">
                    <a16:creationId xmlns:a16="http://schemas.microsoft.com/office/drawing/2014/main" id="{E57E51B6-7C48-7C4D-B85E-503C2A287952}"/>
                  </a:ext>
                </a:extLst>
              </p:cNvPr>
              <p:cNvSpPr txBox="1">
                <a:spLocks noChangeArrowheads="1"/>
              </p:cNvSpPr>
              <p:nvPr/>
            </p:nvSpPr>
            <p:spPr bwMode="auto">
              <a:xfrm>
                <a:off x="10157119" y="4309684"/>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PE Sig</a:t>
                </a:r>
                <a:endParaRPr lang="en-US" altLang="en-US" sz="1400" b="1">
                  <a:solidFill>
                    <a:srgbClr val="FCB63E"/>
                  </a:solidFill>
                </a:endParaRPr>
              </a:p>
            </p:txBody>
          </p:sp>
          <p:sp>
            <p:nvSpPr>
              <p:cNvPr id="25638" name="TextBox 38">
                <a:extLst>
                  <a:ext uri="{FF2B5EF4-FFF2-40B4-BE49-F238E27FC236}">
                    <a16:creationId xmlns:a16="http://schemas.microsoft.com/office/drawing/2014/main" id="{DEC8CB36-1423-904E-BA98-57E8C358779E}"/>
                  </a:ext>
                </a:extLst>
              </p:cNvPr>
              <p:cNvSpPr txBox="1">
                <a:spLocks noChangeArrowheads="1"/>
              </p:cNvSpPr>
              <p:nvPr/>
            </p:nvSpPr>
            <p:spPr bwMode="auto">
              <a:xfrm>
                <a:off x="9351701" y="3133629"/>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File2Pcap</a:t>
                </a:r>
                <a:endParaRPr lang="en-US" altLang="en-US" sz="1400" b="1">
                  <a:solidFill>
                    <a:srgbClr val="FCB63E"/>
                  </a:solidFill>
                </a:endParaRPr>
              </a:p>
            </p:txBody>
          </p:sp>
          <p:sp>
            <p:nvSpPr>
              <p:cNvPr id="25639" name="TextBox 39">
                <a:extLst>
                  <a:ext uri="{FF2B5EF4-FFF2-40B4-BE49-F238E27FC236}">
                    <a16:creationId xmlns:a16="http://schemas.microsoft.com/office/drawing/2014/main" id="{E8D2B182-5E35-984E-8D52-CB2CD91390E7}"/>
                  </a:ext>
                </a:extLst>
              </p:cNvPr>
              <p:cNvSpPr txBox="1">
                <a:spLocks noChangeArrowheads="1"/>
              </p:cNvSpPr>
              <p:nvPr/>
            </p:nvSpPr>
            <p:spPr bwMode="auto">
              <a:xfrm>
                <a:off x="5434775" y="1735800"/>
                <a:ext cx="1411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PyREBox</a:t>
                </a:r>
                <a:endParaRPr lang="en-US" altLang="en-US" sz="1400" b="1">
                  <a:solidFill>
                    <a:srgbClr val="FCB63E"/>
                  </a:solidFill>
                </a:endParaRPr>
              </a:p>
            </p:txBody>
          </p:sp>
          <p:sp>
            <p:nvSpPr>
              <p:cNvPr id="25640" name="TextBox 40">
                <a:extLst>
                  <a:ext uri="{FF2B5EF4-FFF2-40B4-BE49-F238E27FC236}">
                    <a16:creationId xmlns:a16="http://schemas.microsoft.com/office/drawing/2014/main" id="{8175D970-E6B3-8A4D-B0A2-742C07B7AC23}"/>
                  </a:ext>
                </a:extLst>
              </p:cNvPr>
              <p:cNvSpPr txBox="1">
                <a:spLocks noChangeArrowheads="1"/>
              </p:cNvSpPr>
              <p:nvPr/>
            </p:nvSpPr>
            <p:spPr bwMode="auto">
              <a:xfrm>
                <a:off x="8905112" y="4727142"/>
                <a:ext cx="1858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Daemonlogger</a:t>
                </a:r>
                <a:endParaRPr lang="en-US" altLang="en-US" sz="1400" b="1">
                  <a:solidFill>
                    <a:srgbClr val="FCB63E"/>
                  </a:solidFill>
                </a:endParaRPr>
              </a:p>
            </p:txBody>
          </p:sp>
          <p:sp>
            <p:nvSpPr>
              <p:cNvPr id="25641" name="TextBox 41">
                <a:extLst>
                  <a:ext uri="{FF2B5EF4-FFF2-40B4-BE49-F238E27FC236}">
                    <a16:creationId xmlns:a16="http://schemas.microsoft.com/office/drawing/2014/main" id="{909A42EB-CAD4-CE43-A49C-72FF251B25FB}"/>
                  </a:ext>
                </a:extLst>
              </p:cNvPr>
              <p:cNvSpPr txBox="1">
                <a:spLocks noChangeArrowheads="1"/>
              </p:cNvSpPr>
              <p:nvPr/>
            </p:nvSpPr>
            <p:spPr bwMode="auto">
              <a:xfrm>
                <a:off x="6775943" y="1363735"/>
                <a:ext cx="1044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MBR Filter</a:t>
                </a:r>
                <a:endParaRPr lang="en-US" altLang="en-US" sz="1400" b="1">
                  <a:solidFill>
                    <a:srgbClr val="FCB63E"/>
                  </a:solidFill>
                </a:endParaRPr>
              </a:p>
            </p:txBody>
          </p:sp>
          <p:sp>
            <p:nvSpPr>
              <p:cNvPr id="25642" name="TextBox 42">
                <a:extLst>
                  <a:ext uri="{FF2B5EF4-FFF2-40B4-BE49-F238E27FC236}">
                    <a16:creationId xmlns:a16="http://schemas.microsoft.com/office/drawing/2014/main" id="{D8F5B5EA-D265-0441-BC4E-9DF2C75CB749}"/>
                  </a:ext>
                </a:extLst>
              </p:cNvPr>
              <p:cNvSpPr txBox="1">
                <a:spLocks noChangeArrowheads="1"/>
              </p:cNvSpPr>
              <p:nvPr/>
            </p:nvSpPr>
            <p:spPr bwMode="auto">
              <a:xfrm>
                <a:off x="8566525" y="990182"/>
                <a:ext cx="2339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Synful Knock Scanner</a:t>
                </a:r>
                <a:endParaRPr lang="en-US" altLang="en-US" sz="1400" b="1">
                  <a:solidFill>
                    <a:srgbClr val="FCB63E"/>
                  </a:solidFill>
                </a:endParaRPr>
              </a:p>
            </p:txBody>
          </p:sp>
          <p:sp>
            <p:nvSpPr>
              <p:cNvPr id="25643" name="TextBox 43">
                <a:extLst>
                  <a:ext uri="{FF2B5EF4-FFF2-40B4-BE49-F238E27FC236}">
                    <a16:creationId xmlns:a16="http://schemas.microsoft.com/office/drawing/2014/main" id="{D129F458-1DB2-1B47-93E0-EB03059088EB}"/>
                  </a:ext>
                </a:extLst>
              </p:cNvPr>
              <p:cNvSpPr txBox="1">
                <a:spLocks noChangeArrowheads="1"/>
              </p:cNvSpPr>
              <p:nvPr/>
            </p:nvSpPr>
            <p:spPr bwMode="auto">
              <a:xfrm>
                <a:off x="4154242" y="4773262"/>
                <a:ext cx="9021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400">
                    <a:solidFill>
                      <a:srgbClr val="FFFFFF"/>
                    </a:solidFill>
                  </a:rPr>
                  <a:t>Spamcop</a:t>
                </a:r>
                <a:endParaRPr lang="en-US" altLang="en-US" sz="1400" b="1">
                  <a:solidFill>
                    <a:srgbClr val="FCB63E"/>
                  </a:solidFill>
                </a:endParaRPr>
              </a:p>
            </p:txBody>
          </p:sp>
        </p:grpSp>
      </p:grpSp>
    </p:spTree>
    <p:extLst>
      <p:ext uri="{BB962C8B-B14F-4D97-AF65-F5344CB8AC3E}">
        <p14:creationId xmlns:p14="http://schemas.microsoft.com/office/powerpoint/2010/main" val="2398145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F607E76-59F8-5C4D-8F93-65A7256B7B6B}"/>
              </a:ext>
            </a:extLst>
          </p:cNvPr>
          <p:cNvSpPr>
            <a:spLocks noGrp="1"/>
          </p:cNvSpPr>
          <p:nvPr>
            <p:ph type="title"/>
          </p:nvPr>
        </p:nvSpPr>
        <p:spPr>
          <a:xfrm>
            <a:off x="0" y="-44450"/>
            <a:ext cx="12188825" cy="838200"/>
          </a:xfrm>
        </p:spPr>
        <p:txBody>
          <a:bodyPr/>
          <a:lstStyle/>
          <a:p>
            <a:r>
              <a:rPr lang="en-US" altLang="en-US">
                <a:latin typeface="Calibri Light" panose="020F0302020204030204" pitchFamily="34" charset="0"/>
              </a:rPr>
              <a:t>Forcing the Bad Guys to Innovate</a:t>
            </a:r>
          </a:p>
        </p:txBody>
      </p:sp>
      <p:sp>
        <p:nvSpPr>
          <p:cNvPr id="24578" name="Subtitle 2">
            <a:extLst>
              <a:ext uri="{FF2B5EF4-FFF2-40B4-BE49-F238E27FC236}">
                <a16:creationId xmlns:a16="http://schemas.microsoft.com/office/drawing/2014/main" id="{D9B460FC-1E70-A646-A856-C8E69DE34C20}"/>
              </a:ext>
            </a:extLst>
          </p:cNvPr>
          <p:cNvSpPr>
            <a:spLocks noGrp="1"/>
          </p:cNvSpPr>
          <p:nvPr>
            <p:ph type="subTitle" idx="1"/>
          </p:nvPr>
        </p:nvSpPr>
        <p:spPr>
          <a:xfrm>
            <a:off x="0" y="742950"/>
            <a:ext cx="12188825" cy="735013"/>
          </a:xfrm>
        </p:spPr>
        <p:txBody>
          <a:bodyPr/>
          <a:lstStyle/>
          <a:p>
            <a:r>
              <a:rPr lang="en-US" altLang="en-US">
                <a:latin typeface="Calibri Light" panose="020F0302020204030204" pitchFamily="34" charset="0"/>
              </a:rPr>
              <a:t>Spreading security news, updates, and other information to the public.</a:t>
            </a:r>
          </a:p>
        </p:txBody>
      </p:sp>
      <p:sp>
        <p:nvSpPr>
          <p:cNvPr id="24579" name="Text Placeholder 3">
            <a:extLst>
              <a:ext uri="{FF2B5EF4-FFF2-40B4-BE49-F238E27FC236}">
                <a16:creationId xmlns:a16="http://schemas.microsoft.com/office/drawing/2014/main" id="{8F7DD04B-9C3C-1845-8AD0-C1C76DDE8B6E}"/>
              </a:ext>
            </a:extLst>
          </p:cNvPr>
          <p:cNvSpPr>
            <a:spLocks noGrp="1"/>
          </p:cNvSpPr>
          <p:nvPr>
            <p:ph type="body" sz="quarter" idx="11"/>
          </p:nvPr>
        </p:nvSpPr>
        <p:spPr>
          <a:xfrm>
            <a:off x="166687" y="5971579"/>
            <a:ext cx="6330951" cy="705446"/>
          </a:xfrm>
        </p:spPr>
        <p:txBody>
          <a:bodyPr/>
          <a:lstStyle/>
          <a:p>
            <a:r>
              <a:rPr lang="en-US" altLang="en-US" sz="1800" dirty="0" err="1">
                <a:latin typeface="Calibri" panose="020F0502020204030204" pitchFamily="34" charset="0"/>
              </a:rPr>
              <a:t>Talos</a:t>
            </a:r>
            <a:r>
              <a:rPr lang="en-US" altLang="en-US" sz="1800" dirty="0">
                <a:latin typeface="Calibri" panose="020F0502020204030204" pitchFamily="34" charset="0"/>
              </a:rPr>
              <a:t> </a:t>
            </a:r>
            <a:r>
              <a:rPr lang="en-US" altLang="en-US" sz="1800" dirty="0" err="1">
                <a:latin typeface="Calibri" panose="020F0502020204030204" pitchFamily="34" charset="0"/>
              </a:rPr>
              <a:t>publically</a:t>
            </a:r>
            <a:r>
              <a:rPr lang="en-US" altLang="en-US" sz="1800" dirty="0">
                <a:latin typeface="Calibri" panose="020F0502020204030204" pitchFamily="34" charset="0"/>
              </a:rPr>
              <a:t> shares security information through numerous channels to help make the internet safer for everyone.</a:t>
            </a:r>
          </a:p>
        </p:txBody>
      </p:sp>
      <p:pic>
        <p:nvPicPr>
          <p:cNvPr id="24580" name="Picture 4" descr="icon_public_outreach.eps">
            <a:extLst>
              <a:ext uri="{FF2B5EF4-FFF2-40B4-BE49-F238E27FC236}">
                <a16:creationId xmlns:a16="http://schemas.microsoft.com/office/drawing/2014/main" id="{2DA9DE25-B3AB-244E-8D2A-4A40E1E5E2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863" y="2116138"/>
            <a:ext cx="325913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icon_blog_orange.eps">
            <a:extLst>
              <a:ext uri="{FF2B5EF4-FFF2-40B4-BE49-F238E27FC236}">
                <a16:creationId xmlns:a16="http://schemas.microsoft.com/office/drawing/2014/main" id="{8963F6C8-8769-4C44-BFE7-CA491EEE9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0013" y="2575026"/>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icon_newsletter.eps">
            <a:extLst>
              <a:ext uri="{FF2B5EF4-FFF2-40B4-BE49-F238E27FC236}">
                <a16:creationId xmlns:a16="http://schemas.microsoft.com/office/drawing/2014/main" id="{FC766165-3CF7-DD44-91AE-4C7D414324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2575026"/>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icon_socialmedia.eps">
            <a:extLst>
              <a:ext uri="{FF2B5EF4-FFF2-40B4-BE49-F238E27FC236}">
                <a16:creationId xmlns:a16="http://schemas.microsoft.com/office/drawing/2014/main" id="{E74E332A-8004-7D4A-AD5F-0F71DB7860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20528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icon_talos_o_orange.eps">
            <a:extLst>
              <a:ext uri="{FF2B5EF4-FFF2-40B4-BE49-F238E27FC236}">
                <a16:creationId xmlns:a16="http://schemas.microsoft.com/office/drawing/2014/main" id="{B12BE8C3-88AB-BD46-8FB9-B371C201B44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5638" y="15970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icon_videos.eps">
            <a:extLst>
              <a:ext uri="{FF2B5EF4-FFF2-40B4-BE49-F238E27FC236}">
                <a16:creationId xmlns:a16="http://schemas.microsoft.com/office/drawing/2014/main" id="{0396058D-21E9-9645-9EFB-CC49DBEB54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34250" y="420528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0">
            <a:extLst>
              <a:ext uri="{FF2B5EF4-FFF2-40B4-BE49-F238E27FC236}">
                <a16:creationId xmlns:a16="http://schemas.microsoft.com/office/drawing/2014/main" id="{C5F14A95-7B12-2444-A98D-1C5C3AF96930}"/>
              </a:ext>
            </a:extLst>
          </p:cNvPr>
          <p:cNvSpPr txBox="1">
            <a:spLocks noChangeArrowheads="1"/>
          </p:cNvSpPr>
          <p:nvPr/>
        </p:nvSpPr>
        <p:spPr bwMode="auto">
          <a:xfrm>
            <a:off x="1208102" y="2618242"/>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r>
              <a:rPr lang="en-US" altLang="en-US" sz="1800">
                <a:solidFill>
                  <a:srgbClr val="FFFFFF"/>
                </a:solidFill>
              </a:rPr>
              <a:t>ThreatSource Newsletter</a:t>
            </a:r>
          </a:p>
          <a:p>
            <a:pPr algn="r"/>
            <a:r>
              <a:rPr lang="en-US" altLang="en-US" sz="1800" b="1">
                <a:solidFill>
                  <a:srgbClr val="FCB63E"/>
                </a:solidFill>
              </a:rPr>
              <a:t>cs.co/TalosUpdate</a:t>
            </a:r>
          </a:p>
        </p:txBody>
      </p:sp>
      <p:sp>
        <p:nvSpPr>
          <p:cNvPr id="12" name="TextBox 11">
            <a:extLst>
              <a:ext uri="{FF2B5EF4-FFF2-40B4-BE49-F238E27FC236}">
                <a16:creationId xmlns:a16="http://schemas.microsoft.com/office/drawing/2014/main" id="{47CE034A-3DCD-9F48-B503-8E91B4B48DA2}"/>
              </a:ext>
            </a:extLst>
          </p:cNvPr>
          <p:cNvSpPr txBox="1"/>
          <p:nvPr/>
        </p:nvSpPr>
        <p:spPr>
          <a:xfrm>
            <a:off x="671639" y="4210050"/>
            <a:ext cx="3260599" cy="923330"/>
          </a:xfrm>
          <a:prstGeom prst="rect">
            <a:avLst/>
          </a:prstGeom>
          <a:noFill/>
        </p:spPr>
        <p:txBody>
          <a:bodyPr wrap="square">
            <a:spAutoFit/>
          </a:bodyPr>
          <a:lstStyle/>
          <a:p>
            <a:pPr algn="r" defTabSz="609493" fontAlgn="auto">
              <a:spcBef>
                <a:spcPts val="0"/>
              </a:spcBef>
              <a:spcAft>
                <a:spcPts val="0"/>
              </a:spcAft>
              <a:defRPr/>
            </a:pPr>
            <a:r>
              <a:rPr lang="en-US" sz="1800" dirty="0">
                <a:solidFill>
                  <a:srgbClr val="FFFFFF"/>
                </a:solidFill>
                <a:latin typeface="+mn-lt"/>
                <a:ea typeface="+mn-ea"/>
              </a:rPr>
              <a:t>Social Media Posts</a:t>
            </a:r>
          </a:p>
          <a:p>
            <a:pPr algn="r" defTabSz="609493" fontAlgn="auto">
              <a:spcBef>
                <a:spcPts val="0"/>
              </a:spcBef>
              <a:spcAft>
                <a:spcPts val="0"/>
              </a:spcAft>
              <a:defRPr/>
            </a:pPr>
            <a:r>
              <a:rPr lang="en-US" sz="1800" b="1" dirty="0">
                <a:solidFill>
                  <a:schemeClr val="accent4"/>
                </a:solidFill>
                <a:latin typeface="+mn-lt"/>
                <a:ea typeface="+mn-ea"/>
              </a:rPr>
              <a:t>Facebook: </a:t>
            </a:r>
            <a:r>
              <a:rPr lang="en-US" sz="1800" b="1" dirty="0" err="1">
                <a:solidFill>
                  <a:schemeClr val="accent4"/>
                </a:solidFill>
                <a:latin typeface="+mn-lt"/>
                <a:ea typeface="+mn-ea"/>
              </a:rPr>
              <a:t>TalosGroupatCisco</a:t>
            </a:r>
            <a:endParaRPr lang="en-US" sz="1800" b="1" dirty="0">
              <a:solidFill>
                <a:schemeClr val="accent4"/>
              </a:solidFill>
              <a:latin typeface="+mn-lt"/>
              <a:ea typeface="+mn-ea"/>
            </a:endParaRPr>
          </a:p>
          <a:p>
            <a:pPr algn="r" defTabSz="609493" fontAlgn="auto">
              <a:spcBef>
                <a:spcPts val="0"/>
              </a:spcBef>
              <a:spcAft>
                <a:spcPts val="0"/>
              </a:spcAft>
              <a:defRPr/>
            </a:pPr>
            <a:r>
              <a:rPr lang="en-US" sz="1800" b="1" dirty="0">
                <a:solidFill>
                  <a:schemeClr val="accent4"/>
                </a:solidFill>
                <a:latin typeface="+mn-lt"/>
                <a:ea typeface="+mn-ea"/>
              </a:rPr>
              <a:t>Twitter: @talossecurity</a:t>
            </a:r>
          </a:p>
        </p:txBody>
      </p:sp>
      <p:sp>
        <p:nvSpPr>
          <p:cNvPr id="24588" name="TextBox 12">
            <a:extLst>
              <a:ext uri="{FF2B5EF4-FFF2-40B4-BE49-F238E27FC236}">
                <a16:creationId xmlns:a16="http://schemas.microsoft.com/office/drawing/2014/main" id="{04E05451-3052-B64E-8BC0-5AFCFADC7608}"/>
              </a:ext>
            </a:extLst>
          </p:cNvPr>
          <p:cNvSpPr txBox="1">
            <a:spLocks noChangeArrowheads="1"/>
          </p:cNvSpPr>
          <p:nvPr/>
        </p:nvSpPr>
        <p:spPr bwMode="auto">
          <a:xfrm>
            <a:off x="6603206" y="1619032"/>
            <a:ext cx="5162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solidFill>
                  <a:srgbClr val="FFFFFF"/>
                </a:solidFill>
              </a:rPr>
              <a:t>White papers, articles, &amp; other information </a:t>
            </a:r>
          </a:p>
          <a:p>
            <a:r>
              <a:rPr lang="en-US" altLang="en-US" sz="1800" b="1" dirty="0" err="1">
                <a:solidFill>
                  <a:srgbClr val="FCB63E"/>
                </a:solidFill>
              </a:rPr>
              <a:t>talosintelligence.com</a:t>
            </a:r>
            <a:endParaRPr lang="en-US" altLang="en-US" sz="1800" b="1" dirty="0">
              <a:solidFill>
                <a:srgbClr val="FCB63E"/>
              </a:solidFill>
            </a:endParaRPr>
          </a:p>
        </p:txBody>
      </p:sp>
      <p:sp>
        <p:nvSpPr>
          <p:cNvPr id="24589" name="TextBox 13">
            <a:extLst>
              <a:ext uri="{FF2B5EF4-FFF2-40B4-BE49-F238E27FC236}">
                <a16:creationId xmlns:a16="http://schemas.microsoft.com/office/drawing/2014/main" id="{55D239E9-0E6B-DF47-96F5-60BB9DDA41F7}"/>
              </a:ext>
            </a:extLst>
          </p:cNvPr>
          <p:cNvSpPr txBox="1">
            <a:spLocks noChangeArrowheads="1"/>
          </p:cNvSpPr>
          <p:nvPr/>
        </p:nvSpPr>
        <p:spPr bwMode="auto">
          <a:xfrm>
            <a:off x="8169275" y="2618242"/>
            <a:ext cx="2968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err="1">
                <a:solidFill>
                  <a:srgbClr val="FFFFFF"/>
                </a:solidFill>
              </a:rPr>
              <a:t>Talos</a:t>
            </a:r>
            <a:r>
              <a:rPr lang="en-US" altLang="en-US" sz="1800" dirty="0">
                <a:solidFill>
                  <a:srgbClr val="FFFFFF"/>
                </a:solidFill>
              </a:rPr>
              <a:t> Blog</a:t>
            </a:r>
          </a:p>
          <a:p>
            <a:r>
              <a:rPr lang="en-US" altLang="en-US" sz="1800" b="1" dirty="0" err="1">
                <a:solidFill>
                  <a:srgbClr val="FCB63E"/>
                </a:solidFill>
              </a:rPr>
              <a:t>blog.talosintelligence.com</a:t>
            </a:r>
            <a:endParaRPr lang="en-US" altLang="en-US" sz="1800" b="1" dirty="0">
              <a:solidFill>
                <a:srgbClr val="FCB63E"/>
              </a:solidFill>
            </a:endParaRPr>
          </a:p>
        </p:txBody>
      </p:sp>
      <p:sp>
        <p:nvSpPr>
          <p:cNvPr id="24590" name="TextBox 14">
            <a:extLst>
              <a:ext uri="{FF2B5EF4-FFF2-40B4-BE49-F238E27FC236}">
                <a16:creationId xmlns:a16="http://schemas.microsoft.com/office/drawing/2014/main" id="{FB008754-E810-FD43-8A4C-9EEFB88C8F81}"/>
              </a:ext>
            </a:extLst>
          </p:cNvPr>
          <p:cNvSpPr txBox="1">
            <a:spLocks noChangeArrowheads="1"/>
          </p:cNvSpPr>
          <p:nvPr/>
        </p:nvSpPr>
        <p:spPr bwMode="auto">
          <a:xfrm>
            <a:off x="8169275" y="4303044"/>
            <a:ext cx="2287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solidFill>
                  <a:srgbClr val="FFFFFF"/>
                </a:solidFill>
              </a:rPr>
              <a:t>Instructional Videos</a:t>
            </a:r>
          </a:p>
          <a:p>
            <a:r>
              <a:rPr lang="en-US" altLang="en-US" sz="1800" b="1" dirty="0" err="1">
                <a:solidFill>
                  <a:srgbClr val="FCB63E"/>
                </a:solidFill>
              </a:rPr>
              <a:t>cs.co</a:t>
            </a:r>
            <a:r>
              <a:rPr lang="en-US" altLang="en-US" sz="1800" b="1" dirty="0">
                <a:solidFill>
                  <a:srgbClr val="FCB63E"/>
                </a:solidFill>
              </a:rPr>
              <a:t>/</a:t>
            </a:r>
            <a:r>
              <a:rPr lang="en-US" altLang="en-US" sz="1800" b="1" dirty="0" err="1">
                <a:solidFill>
                  <a:srgbClr val="FCB63E"/>
                </a:solidFill>
              </a:rPr>
              <a:t>talostube</a:t>
            </a:r>
            <a:endParaRPr lang="en-US" altLang="en-US" sz="1800" b="1" dirty="0">
              <a:solidFill>
                <a:srgbClr val="FCB63E"/>
              </a:solidFill>
            </a:endParaRPr>
          </a:p>
        </p:txBody>
      </p:sp>
      <p:pic>
        <p:nvPicPr>
          <p:cNvPr id="3" name="Picture 2">
            <a:extLst>
              <a:ext uri="{FF2B5EF4-FFF2-40B4-BE49-F238E27FC236}">
                <a16:creationId xmlns:a16="http://schemas.microsoft.com/office/drawing/2014/main" id="{9508F65B-64C3-4C49-B142-A9D1AD11F5E4}"/>
              </a:ext>
            </a:extLst>
          </p:cNvPr>
          <p:cNvPicPr>
            <a:picLocks noChangeAspect="1"/>
          </p:cNvPicPr>
          <p:nvPr/>
        </p:nvPicPr>
        <p:blipFill>
          <a:blip r:embed="rId8"/>
          <a:stretch>
            <a:fillRect/>
          </a:stretch>
        </p:blipFill>
        <p:spPr>
          <a:xfrm>
            <a:off x="5800725" y="5107979"/>
            <a:ext cx="762000" cy="762000"/>
          </a:xfrm>
          <a:prstGeom prst="rect">
            <a:avLst/>
          </a:prstGeom>
        </p:spPr>
      </p:pic>
      <p:sp>
        <p:nvSpPr>
          <p:cNvPr id="18" name="TextBox 14">
            <a:extLst>
              <a:ext uri="{FF2B5EF4-FFF2-40B4-BE49-F238E27FC236}">
                <a16:creationId xmlns:a16="http://schemas.microsoft.com/office/drawing/2014/main" id="{3BDF9F55-9DA1-914E-BC37-92CC0F69C113}"/>
              </a:ext>
            </a:extLst>
          </p:cNvPr>
          <p:cNvSpPr txBox="1">
            <a:spLocks noChangeArrowheads="1"/>
          </p:cNvSpPr>
          <p:nvPr/>
        </p:nvSpPr>
        <p:spPr bwMode="auto">
          <a:xfrm>
            <a:off x="6603206" y="5499303"/>
            <a:ext cx="3937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solidFill>
                  <a:srgbClr val="FFFFFF"/>
                </a:solidFill>
              </a:rPr>
              <a:t>Beers with </a:t>
            </a:r>
            <a:r>
              <a:rPr lang="en-US" altLang="en-US" sz="1800" dirty="0" err="1">
                <a:solidFill>
                  <a:srgbClr val="FFFFFF"/>
                </a:solidFill>
              </a:rPr>
              <a:t>Talos</a:t>
            </a:r>
            <a:r>
              <a:rPr lang="en-US" altLang="en-US" sz="1800" dirty="0">
                <a:solidFill>
                  <a:srgbClr val="FFFFFF"/>
                </a:solidFill>
              </a:rPr>
              <a:t> Podcast</a:t>
            </a:r>
          </a:p>
          <a:p>
            <a:r>
              <a:rPr lang="en-US" altLang="en-US" sz="1800" b="1" dirty="0" err="1">
                <a:solidFill>
                  <a:srgbClr val="FCB63E"/>
                </a:solidFill>
              </a:rPr>
              <a:t>talosintelligence.com</a:t>
            </a:r>
            <a:r>
              <a:rPr lang="en-US" altLang="en-US" sz="1800" b="1" dirty="0">
                <a:solidFill>
                  <a:srgbClr val="FCB63E"/>
                </a:solidFill>
              </a:rPr>
              <a:t>/podcasts</a:t>
            </a:r>
          </a:p>
        </p:txBody>
      </p:sp>
    </p:spTree>
    <p:extLst>
      <p:ext uri="{BB962C8B-B14F-4D97-AF65-F5344CB8AC3E}">
        <p14:creationId xmlns:p14="http://schemas.microsoft.com/office/powerpoint/2010/main" val="1169859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14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6DB217D-E2D4-5B44-AFC2-CFFD06416E42}"/>
              </a:ext>
            </a:extLst>
          </p:cNvPr>
          <p:cNvSpPr>
            <a:spLocks noGrp="1"/>
          </p:cNvSpPr>
          <p:nvPr>
            <p:ph type="title"/>
          </p:nvPr>
        </p:nvSpPr>
        <p:spPr>
          <a:xfrm>
            <a:off x="0" y="-44450"/>
            <a:ext cx="12188825" cy="838200"/>
          </a:xfrm>
        </p:spPr>
        <p:txBody>
          <a:bodyPr/>
          <a:lstStyle/>
          <a:p>
            <a:r>
              <a:rPr lang="en-US" altLang="en-US" dirty="0">
                <a:latin typeface="Calibri Light" panose="020F0302020204030204" pitchFamily="34" charset="0"/>
              </a:rPr>
              <a:t>Threat Intelligence</a:t>
            </a:r>
          </a:p>
        </p:txBody>
      </p:sp>
      <p:sp>
        <p:nvSpPr>
          <p:cNvPr id="21506" name="Subtitle 2">
            <a:extLst>
              <a:ext uri="{FF2B5EF4-FFF2-40B4-BE49-F238E27FC236}">
                <a16:creationId xmlns:a16="http://schemas.microsoft.com/office/drawing/2014/main" id="{F0F128E3-15FC-9B4E-AF66-40D94072D0F0}"/>
              </a:ext>
            </a:extLst>
          </p:cNvPr>
          <p:cNvSpPr>
            <a:spLocks noGrp="1"/>
          </p:cNvSpPr>
          <p:nvPr>
            <p:ph type="subTitle" idx="1"/>
          </p:nvPr>
        </p:nvSpPr>
        <p:spPr>
          <a:xfrm>
            <a:off x="0" y="773113"/>
            <a:ext cx="12188825" cy="735012"/>
          </a:xfrm>
        </p:spPr>
        <p:txBody>
          <a:bodyPr/>
          <a:lstStyle/>
          <a:p>
            <a:r>
              <a:rPr lang="en-US" altLang="en-US">
                <a:latin typeface="Calibri Light" panose="020F0302020204030204" pitchFamily="34" charset="0"/>
              </a:rPr>
              <a:t>The Backbone of Cisco Security</a:t>
            </a:r>
          </a:p>
        </p:txBody>
      </p:sp>
      <p:sp>
        <p:nvSpPr>
          <p:cNvPr id="21507" name="Text Placeholder 3">
            <a:extLst>
              <a:ext uri="{FF2B5EF4-FFF2-40B4-BE49-F238E27FC236}">
                <a16:creationId xmlns:a16="http://schemas.microsoft.com/office/drawing/2014/main" id="{CB6E1AF1-15A7-9947-875B-CE7C107D4C2F}"/>
              </a:ext>
            </a:extLst>
          </p:cNvPr>
          <p:cNvSpPr>
            <a:spLocks noGrp="1"/>
          </p:cNvSpPr>
          <p:nvPr>
            <p:ph type="body" sz="quarter" idx="11"/>
          </p:nvPr>
        </p:nvSpPr>
        <p:spPr>
          <a:xfrm>
            <a:off x="214313" y="5376863"/>
            <a:ext cx="4932222" cy="1309687"/>
          </a:xfrm>
        </p:spPr>
        <p:txBody>
          <a:bodyPr/>
          <a:lstStyle/>
          <a:p>
            <a:r>
              <a:rPr lang="en-US" altLang="en-US" sz="1800" dirty="0" err="1">
                <a:latin typeface="Calibri" panose="020F0502020204030204" pitchFamily="34" charset="0"/>
              </a:rPr>
              <a:t>Talos</a:t>
            </a:r>
            <a:r>
              <a:rPr lang="en-US" altLang="en-US" sz="1800" dirty="0">
                <a:latin typeface="Calibri" panose="020F0502020204030204" pitchFamily="34" charset="0"/>
              </a:rPr>
              <a:t> creates the threat detection content in all Cisco Security products, providing customers with comprehensive solutions from cloud to core.</a:t>
            </a:r>
          </a:p>
        </p:txBody>
      </p:sp>
      <p:sp>
        <p:nvSpPr>
          <p:cNvPr id="21509" name="Subtitle 2">
            <a:extLst>
              <a:ext uri="{FF2B5EF4-FFF2-40B4-BE49-F238E27FC236}">
                <a16:creationId xmlns:a16="http://schemas.microsoft.com/office/drawing/2014/main" id="{959ACF8C-5F6F-3342-A866-D1D9C003AEAA}"/>
              </a:ext>
            </a:extLst>
          </p:cNvPr>
          <p:cNvSpPr txBox="1">
            <a:spLocks/>
          </p:cNvSpPr>
          <p:nvPr/>
        </p:nvSpPr>
        <p:spPr bwMode="auto">
          <a:xfrm>
            <a:off x="1537881" y="3478216"/>
            <a:ext cx="1430634" cy="41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b="1" dirty="0"/>
              <a:t>Network</a:t>
            </a:r>
          </a:p>
        </p:txBody>
      </p:sp>
      <p:sp>
        <p:nvSpPr>
          <p:cNvPr id="21510" name="Subtitle 2">
            <a:extLst>
              <a:ext uri="{FF2B5EF4-FFF2-40B4-BE49-F238E27FC236}">
                <a16:creationId xmlns:a16="http://schemas.microsoft.com/office/drawing/2014/main" id="{88B6F1CA-DDAC-4145-851F-9BB49D877745}"/>
              </a:ext>
            </a:extLst>
          </p:cNvPr>
          <p:cNvSpPr txBox="1">
            <a:spLocks/>
          </p:cNvSpPr>
          <p:nvPr/>
        </p:nvSpPr>
        <p:spPr bwMode="auto">
          <a:xfrm>
            <a:off x="5369063" y="3456136"/>
            <a:ext cx="2076940" cy="41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b="1" dirty="0">
                <a:solidFill>
                  <a:srgbClr val="FFFFFF"/>
                </a:solidFill>
              </a:rPr>
              <a:t>Endpoint</a:t>
            </a:r>
          </a:p>
        </p:txBody>
      </p:sp>
      <p:sp>
        <p:nvSpPr>
          <p:cNvPr id="21511" name="Subtitle 2">
            <a:extLst>
              <a:ext uri="{FF2B5EF4-FFF2-40B4-BE49-F238E27FC236}">
                <a16:creationId xmlns:a16="http://schemas.microsoft.com/office/drawing/2014/main" id="{51DB6D41-DBF8-3E4A-B50D-4575DE613D1D}"/>
              </a:ext>
            </a:extLst>
          </p:cNvPr>
          <p:cNvSpPr txBox="1">
            <a:spLocks/>
          </p:cNvSpPr>
          <p:nvPr/>
        </p:nvSpPr>
        <p:spPr bwMode="auto">
          <a:xfrm>
            <a:off x="10073656" y="3478678"/>
            <a:ext cx="1017689" cy="41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b="1" dirty="0">
                <a:solidFill>
                  <a:srgbClr val="FFFFFF"/>
                </a:solidFill>
              </a:rPr>
              <a:t>Cloud</a:t>
            </a:r>
          </a:p>
        </p:txBody>
      </p:sp>
      <p:sp>
        <p:nvSpPr>
          <p:cNvPr id="21512" name="Subtitle 2">
            <a:extLst>
              <a:ext uri="{FF2B5EF4-FFF2-40B4-BE49-F238E27FC236}">
                <a16:creationId xmlns:a16="http://schemas.microsoft.com/office/drawing/2014/main" id="{CAA3528C-B082-4643-AFCC-E77548A16606}"/>
              </a:ext>
            </a:extLst>
          </p:cNvPr>
          <p:cNvSpPr txBox="1">
            <a:spLocks/>
          </p:cNvSpPr>
          <p:nvPr/>
        </p:nvSpPr>
        <p:spPr bwMode="auto">
          <a:xfrm>
            <a:off x="453133" y="2491940"/>
            <a:ext cx="1057274" cy="5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err="1"/>
              <a:t>FirePower</a:t>
            </a:r>
            <a:r>
              <a:rPr lang="en-US" altLang="en-US" sz="1400" dirty="0"/>
              <a:t> / ASA</a:t>
            </a:r>
          </a:p>
        </p:txBody>
      </p:sp>
      <p:sp>
        <p:nvSpPr>
          <p:cNvPr id="21513" name="Subtitle 2">
            <a:extLst>
              <a:ext uri="{FF2B5EF4-FFF2-40B4-BE49-F238E27FC236}">
                <a16:creationId xmlns:a16="http://schemas.microsoft.com/office/drawing/2014/main" id="{BFBFBFB8-FBFB-C24B-9869-DC8C83A30376}"/>
              </a:ext>
            </a:extLst>
          </p:cNvPr>
          <p:cNvSpPr txBox="1">
            <a:spLocks/>
          </p:cNvSpPr>
          <p:nvPr/>
        </p:nvSpPr>
        <p:spPr bwMode="auto">
          <a:xfrm>
            <a:off x="624542" y="1492900"/>
            <a:ext cx="1552827" cy="5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Snort subscription rule set</a:t>
            </a:r>
          </a:p>
        </p:txBody>
      </p:sp>
      <p:sp>
        <p:nvSpPr>
          <p:cNvPr id="21514" name="Subtitle 2">
            <a:extLst>
              <a:ext uri="{FF2B5EF4-FFF2-40B4-BE49-F238E27FC236}">
                <a16:creationId xmlns:a16="http://schemas.microsoft.com/office/drawing/2014/main" id="{49CB1232-621A-9A43-8D11-56D766AD1FCE}"/>
              </a:ext>
            </a:extLst>
          </p:cNvPr>
          <p:cNvSpPr txBox="1">
            <a:spLocks/>
          </p:cNvSpPr>
          <p:nvPr/>
        </p:nvSpPr>
        <p:spPr bwMode="auto">
          <a:xfrm>
            <a:off x="2677550" y="1765972"/>
            <a:ext cx="829020" cy="29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a:t>NGFW</a:t>
            </a:r>
          </a:p>
        </p:txBody>
      </p:sp>
      <p:sp>
        <p:nvSpPr>
          <p:cNvPr id="21515" name="Subtitle 2">
            <a:extLst>
              <a:ext uri="{FF2B5EF4-FFF2-40B4-BE49-F238E27FC236}">
                <a16:creationId xmlns:a16="http://schemas.microsoft.com/office/drawing/2014/main" id="{44D48283-5383-CA44-A270-538BAAC2EF18}"/>
              </a:ext>
            </a:extLst>
          </p:cNvPr>
          <p:cNvSpPr txBox="1">
            <a:spLocks/>
          </p:cNvSpPr>
          <p:nvPr/>
        </p:nvSpPr>
        <p:spPr bwMode="auto">
          <a:xfrm>
            <a:off x="3308014" y="2322998"/>
            <a:ext cx="829020" cy="29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a:t>NGIPS</a:t>
            </a:r>
          </a:p>
        </p:txBody>
      </p:sp>
      <p:sp>
        <p:nvSpPr>
          <p:cNvPr id="21516" name="Subtitle 2">
            <a:extLst>
              <a:ext uri="{FF2B5EF4-FFF2-40B4-BE49-F238E27FC236}">
                <a16:creationId xmlns:a16="http://schemas.microsoft.com/office/drawing/2014/main" id="{71B7FCD5-526F-6A4E-B9C6-C0F6BA6D1AAC}"/>
              </a:ext>
            </a:extLst>
          </p:cNvPr>
          <p:cNvSpPr txBox="1">
            <a:spLocks/>
          </p:cNvSpPr>
          <p:nvPr/>
        </p:nvSpPr>
        <p:spPr bwMode="auto">
          <a:xfrm>
            <a:off x="3621030" y="2957034"/>
            <a:ext cx="829020" cy="29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a:t>Meraki</a:t>
            </a:r>
          </a:p>
        </p:txBody>
      </p:sp>
      <p:sp>
        <p:nvSpPr>
          <p:cNvPr id="21517" name="Subtitle 2">
            <a:extLst>
              <a:ext uri="{FF2B5EF4-FFF2-40B4-BE49-F238E27FC236}">
                <a16:creationId xmlns:a16="http://schemas.microsoft.com/office/drawing/2014/main" id="{B4984A83-C011-B24E-991E-F2C7024E12C8}"/>
              </a:ext>
            </a:extLst>
          </p:cNvPr>
          <p:cNvSpPr txBox="1">
            <a:spLocks/>
          </p:cNvSpPr>
          <p:nvPr/>
        </p:nvSpPr>
        <p:spPr bwMode="auto">
          <a:xfrm>
            <a:off x="4691887" y="1829565"/>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AMP for Networks</a:t>
            </a:r>
          </a:p>
        </p:txBody>
      </p:sp>
      <p:sp>
        <p:nvSpPr>
          <p:cNvPr id="21518" name="Subtitle 2">
            <a:extLst>
              <a:ext uri="{FF2B5EF4-FFF2-40B4-BE49-F238E27FC236}">
                <a16:creationId xmlns:a16="http://schemas.microsoft.com/office/drawing/2014/main" id="{EE9D4CED-F5D9-2447-99CF-A864AB52F8A4}"/>
              </a:ext>
            </a:extLst>
          </p:cNvPr>
          <p:cNvSpPr txBox="1">
            <a:spLocks/>
          </p:cNvSpPr>
          <p:nvPr/>
        </p:nvSpPr>
        <p:spPr bwMode="auto">
          <a:xfrm>
            <a:off x="5855884" y="1467643"/>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AMP for Endpoints</a:t>
            </a:r>
          </a:p>
        </p:txBody>
      </p:sp>
      <p:sp>
        <p:nvSpPr>
          <p:cNvPr id="21519" name="Subtitle 2">
            <a:extLst>
              <a:ext uri="{FF2B5EF4-FFF2-40B4-BE49-F238E27FC236}">
                <a16:creationId xmlns:a16="http://schemas.microsoft.com/office/drawing/2014/main" id="{9E295BD0-4CD5-514C-BEAF-2A71DFE7D649}"/>
              </a:ext>
            </a:extLst>
          </p:cNvPr>
          <p:cNvSpPr txBox="1">
            <a:spLocks/>
          </p:cNvSpPr>
          <p:nvPr/>
        </p:nvSpPr>
        <p:spPr bwMode="auto">
          <a:xfrm>
            <a:off x="6738176" y="1870501"/>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a:t>AMP for Gateways</a:t>
            </a:r>
          </a:p>
        </p:txBody>
      </p:sp>
      <p:sp>
        <p:nvSpPr>
          <p:cNvPr id="21520" name="Subtitle 2">
            <a:extLst>
              <a:ext uri="{FF2B5EF4-FFF2-40B4-BE49-F238E27FC236}">
                <a16:creationId xmlns:a16="http://schemas.microsoft.com/office/drawing/2014/main" id="{CD67622C-1BEE-A14D-B798-AD4A10781557}"/>
              </a:ext>
            </a:extLst>
          </p:cNvPr>
          <p:cNvSpPr txBox="1">
            <a:spLocks/>
          </p:cNvSpPr>
          <p:nvPr/>
        </p:nvSpPr>
        <p:spPr bwMode="auto">
          <a:xfrm>
            <a:off x="8511560" y="1368425"/>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Cloud Email Security</a:t>
            </a:r>
          </a:p>
        </p:txBody>
      </p:sp>
      <p:sp>
        <p:nvSpPr>
          <p:cNvPr id="21521" name="Subtitle 2">
            <a:extLst>
              <a:ext uri="{FF2B5EF4-FFF2-40B4-BE49-F238E27FC236}">
                <a16:creationId xmlns:a16="http://schemas.microsoft.com/office/drawing/2014/main" id="{39832E88-3A8D-9B49-B3C3-A0EEB611BD4C}"/>
              </a:ext>
            </a:extLst>
          </p:cNvPr>
          <p:cNvSpPr txBox="1">
            <a:spLocks/>
          </p:cNvSpPr>
          <p:nvPr/>
        </p:nvSpPr>
        <p:spPr bwMode="auto">
          <a:xfrm>
            <a:off x="8279363" y="2128268"/>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Cloud Web Security</a:t>
            </a:r>
          </a:p>
        </p:txBody>
      </p:sp>
      <p:sp>
        <p:nvSpPr>
          <p:cNvPr id="21522" name="Subtitle 2">
            <a:extLst>
              <a:ext uri="{FF2B5EF4-FFF2-40B4-BE49-F238E27FC236}">
                <a16:creationId xmlns:a16="http://schemas.microsoft.com/office/drawing/2014/main" id="{5F316638-14B6-C141-A565-8E5A53610BED}"/>
              </a:ext>
            </a:extLst>
          </p:cNvPr>
          <p:cNvSpPr txBox="1">
            <a:spLocks/>
          </p:cNvSpPr>
          <p:nvPr/>
        </p:nvSpPr>
        <p:spPr bwMode="auto">
          <a:xfrm>
            <a:off x="8136227" y="2709862"/>
            <a:ext cx="1163997"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Web Security Appliance</a:t>
            </a:r>
          </a:p>
        </p:txBody>
      </p:sp>
      <p:sp>
        <p:nvSpPr>
          <p:cNvPr id="21523" name="Subtitle 2">
            <a:extLst>
              <a:ext uri="{FF2B5EF4-FFF2-40B4-BE49-F238E27FC236}">
                <a16:creationId xmlns:a16="http://schemas.microsoft.com/office/drawing/2014/main" id="{19683BB3-F1EE-C544-8164-4FAC3C40FF37}"/>
              </a:ext>
            </a:extLst>
          </p:cNvPr>
          <p:cNvSpPr txBox="1">
            <a:spLocks/>
          </p:cNvSpPr>
          <p:nvPr/>
        </p:nvSpPr>
        <p:spPr bwMode="auto">
          <a:xfrm>
            <a:off x="8158017" y="3408264"/>
            <a:ext cx="1415732"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Email Security Appliance</a:t>
            </a:r>
          </a:p>
        </p:txBody>
      </p:sp>
      <p:sp>
        <p:nvSpPr>
          <p:cNvPr id="21524" name="Subtitle 2">
            <a:extLst>
              <a:ext uri="{FF2B5EF4-FFF2-40B4-BE49-F238E27FC236}">
                <a16:creationId xmlns:a16="http://schemas.microsoft.com/office/drawing/2014/main" id="{8706798F-C5F3-014C-8F15-D81B9970190C}"/>
              </a:ext>
            </a:extLst>
          </p:cNvPr>
          <p:cNvSpPr txBox="1">
            <a:spLocks/>
          </p:cNvSpPr>
          <p:nvPr/>
        </p:nvSpPr>
        <p:spPr bwMode="auto">
          <a:xfrm>
            <a:off x="10315936" y="1985762"/>
            <a:ext cx="979100" cy="4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1400" dirty="0"/>
              <a:t>Cisco Umbrella</a:t>
            </a:r>
          </a:p>
        </p:txBody>
      </p:sp>
      <p:sp>
        <p:nvSpPr>
          <p:cNvPr id="31" name="Oval 30">
            <a:extLst>
              <a:ext uri="{FF2B5EF4-FFF2-40B4-BE49-F238E27FC236}">
                <a16:creationId xmlns:a16="http://schemas.microsoft.com/office/drawing/2014/main" id="{1546F463-B1FE-3147-9C1C-C567979E29D5}"/>
              </a:ext>
            </a:extLst>
          </p:cNvPr>
          <p:cNvSpPr/>
          <p:nvPr/>
        </p:nvSpPr>
        <p:spPr bwMode="auto">
          <a:xfrm>
            <a:off x="10756900" y="2487613"/>
            <a:ext cx="150813" cy="150812"/>
          </a:xfrm>
          <a:prstGeom prst="ellipse">
            <a:avLst/>
          </a:prstGeom>
          <a:solidFill>
            <a:srgbClr val="0167A3"/>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cxnSp>
        <p:nvCxnSpPr>
          <p:cNvPr id="32" name="Straight Connector 31">
            <a:extLst>
              <a:ext uri="{FF2B5EF4-FFF2-40B4-BE49-F238E27FC236}">
                <a16:creationId xmlns:a16="http://schemas.microsoft.com/office/drawing/2014/main" id="{DB9A2DD9-182C-9B4F-9F25-9D2E76A0272A}"/>
              </a:ext>
            </a:extLst>
          </p:cNvPr>
          <p:cNvCxnSpPr>
            <a:stCxn id="31" idx="3"/>
          </p:cNvCxnSpPr>
          <p:nvPr/>
        </p:nvCxnSpPr>
        <p:spPr bwMode="auto">
          <a:xfrm flipH="1">
            <a:off x="10623550" y="2616200"/>
            <a:ext cx="155575" cy="617538"/>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A61009D1-5C50-8A4D-BB55-7487140B0B8B}"/>
              </a:ext>
            </a:extLst>
          </p:cNvPr>
          <p:cNvSpPr/>
          <p:nvPr/>
        </p:nvSpPr>
        <p:spPr bwMode="auto">
          <a:xfrm>
            <a:off x="9001124" y="1804988"/>
            <a:ext cx="150813" cy="150812"/>
          </a:xfrm>
          <a:prstGeom prst="ellipse">
            <a:avLst/>
          </a:prstGeom>
          <a:solidFill>
            <a:srgbClr val="0167A3"/>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34" name="Oval 33">
            <a:extLst>
              <a:ext uri="{FF2B5EF4-FFF2-40B4-BE49-F238E27FC236}">
                <a16:creationId xmlns:a16="http://schemas.microsoft.com/office/drawing/2014/main" id="{FD72E9E5-0752-F540-B2DE-B226F434E7CB}"/>
              </a:ext>
            </a:extLst>
          </p:cNvPr>
          <p:cNvSpPr/>
          <p:nvPr/>
        </p:nvSpPr>
        <p:spPr bwMode="auto">
          <a:xfrm>
            <a:off x="8785225" y="2586038"/>
            <a:ext cx="152400" cy="150812"/>
          </a:xfrm>
          <a:prstGeom prst="ellipse">
            <a:avLst/>
          </a:prstGeom>
          <a:solidFill>
            <a:srgbClr val="0167A3"/>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35" name="Oval 34">
            <a:extLst>
              <a:ext uri="{FF2B5EF4-FFF2-40B4-BE49-F238E27FC236}">
                <a16:creationId xmlns:a16="http://schemas.microsoft.com/office/drawing/2014/main" id="{F228DA7A-9DF1-C141-B717-37128F459987}"/>
              </a:ext>
            </a:extLst>
          </p:cNvPr>
          <p:cNvSpPr/>
          <p:nvPr/>
        </p:nvSpPr>
        <p:spPr bwMode="auto">
          <a:xfrm>
            <a:off x="8512175" y="3233738"/>
            <a:ext cx="150813" cy="152400"/>
          </a:xfrm>
          <a:prstGeom prst="ellipse">
            <a:avLst/>
          </a:prstGeom>
          <a:solidFill>
            <a:srgbClr val="0167A3"/>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36" name="Oval 35">
            <a:extLst>
              <a:ext uri="{FF2B5EF4-FFF2-40B4-BE49-F238E27FC236}">
                <a16:creationId xmlns:a16="http://schemas.microsoft.com/office/drawing/2014/main" id="{12119F19-FED2-E746-9C47-2A8511F2FE01}"/>
              </a:ext>
            </a:extLst>
          </p:cNvPr>
          <p:cNvSpPr/>
          <p:nvPr/>
        </p:nvSpPr>
        <p:spPr bwMode="auto">
          <a:xfrm>
            <a:off x="8604251" y="3981449"/>
            <a:ext cx="150813" cy="150813"/>
          </a:xfrm>
          <a:prstGeom prst="ellipse">
            <a:avLst/>
          </a:prstGeom>
          <a:solidFill>
            <a:srgbClr val="0167A3"/>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37" name="Oval 36">
            <a:extLst>
              <a:ext uri="{FF2B5EF4-FFF2-40B4-BE49-F238E27FC236}">
                <a16:creationId xmlns:a16="http://schemas.microsoft.com/office/drawing/2014/main" id="{A1A751E1-158B-2D48-83F2-25B3B4182240}"/>
              </a:ext>
            </a:extLst>
          </p:cNvPr>
          <p:cNvSpPr/>
          <p:nvPr/>
        </p:nvSpPr>
        <p:spPr bwMode="auto">
          <a:xfrm>
            <a:off x="7345363" y="2411413"/>
            <a:ext cx="150812" cy="152400"/>
          </a:xfrm>
          <a:prstGeom prst="ellipse">
            <a:avLst/>
          </a:prstGeom>
          <a:solidFill>
            <a:srgbClr val="20A3DC"/>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sz="1400"/>
          </a:p>
        </p:txBody>
      </p:sp>
      <p:sp>
        <p:nvSpPr>
          <p:cNvPr id="38" name="Oval 37">
            <a:extLst>
              <a:ext uri="{FF2B5EF4-FFF2-40B4-BE49-F238E27FC236}">
                <a16:creationId xmlns:a16="http://schemas.microsoft.com/office/drawing/2014/main" id="{19240F4D-85A3-104F-ADFB-0CFAF09197EB}"/>
              </a:ext>
            </a:extLst>
          </p:cNvPr>
          <p:cNvSpPr/>
          <p:nvPr/>
        </p:nvSpPr>
        <p:spPr bwMode="auto">
          <a:xfrm>
            <a:off x="6373813" y="1984376"/>
            <a:ext cx="150812" cy="150813"/>
          </a:xfrm>
          <a:prstGeom prst="ellipse">
            <a:avLst/>
          </a:prstGeom>
          <a:solidFill>
            <a:srgbClr val="20A3DC"/>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39" name="Oval 38">
            <a:extLst>
              <a:ext uri="{FF2B5EF4-FFF2-40B4-BE49-F238E27FC236}">
                <a16:creationId xmlns:a16="http://schemas.microsoft.com/office/drawing/2014/main" id="{E3294B76-AE85-A54D-A988-7AF3F59F6ADA}"/>
              </a:ext>
            </a:extLst>
          </p:cNvPr>
          <p:cNvSpPr/>
          <p:nvPr/>
        </p:nvSpPr>
        <p:spPr bwMode="auto">
          <a:xfrm>
            <a:off x="5208588" y="2325688"/>
            <a:ext cx="150812" cy="150812"/>
          </a:xfrm>
          <a:prstGeom prst="ellipse">
            <a:avLst/>
          </a:prstGeom>
          <a:solidFill>
            <a:srgbClr val="20A3DC"/>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40" name="Oval 39">
            <a:extLst>
              <a:ext uri="{FF2B5EF4-FFF2-40B4-BE49-F238E27FC236}">
                <a16:creationId xmlns:a16="http://schemas.microsoft.com/office/drawing/2014/main" id="{FE67C62B-5367-5349-8916-66AC4940C5F0}"/>
              </a:ext>
            </a:extLst>
          </p:cNvPr>
          <p:cNvSpPr/>
          <p:nvPr/>
        </p:nvSpPr>
        <p:spPr bwMode="auto">
          <a:xfrm>
            <a:off x="3959225" y="3282951"/>
            <a:ext cx="152400" cy="150813"/>
          </a:xfrm>
          <a:prstGeom prst="ellipse">
            <a:avLst/>
          </a:prstGeom>
          <a:solidFill>
            <a:srgbClr val="19A3BA"/>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41" name="Oval 40">
            <a:extLst>
              <a:ext uri="{FF2B5EF4-FFF2-40B4-BE49-F238E27FC236}">
                <a16:creationId xmlns:a16="http://schemas.microsoft.com/office/drawing/2014/main" id="{5305BA3F-D579-9042-866A-3884ECC0CC8D}"/>
              </a:ext>
            </a:extLst>
          </p:cNvPr>
          <p:cNvSpPr/>
          <p:nvPr/>
        </p:nvSpPr>
        <p:spPr bwMode="auto">
          <a:xfrm>
            <a:off x="3665538" y="2627313"/>
            <a:ext cx="150812" cy="150812"/>
          </a:xfrm>
          <a:prstGeom prst="ellipse">
            <a:avLst/>
          </a:prstGeom>
          <a:solidFill>
            <a:srgbClr val="19A3BA"/>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42" name="Oval 41">
            <a:extLst>
              <a:ext uri="{FF2B5EF4-FFF2-40B4-BE49-F238E27FC236}">
                <a16:creationId xmlns:a16="http://schemas.microsoft.com/office/drawing/2014/main" id="{ABF8F50E-FB10-F14E-8C01-E0C37B9BA3D3}"/>
              </a:ext>
            </a:extLst>
          </p:cNvPr>
          <p:cNvSpPr/>
          <p:nvPr/>
        </p:nvSpPr>
        <p:spPr bwMode="auto">
          <a:xfrm>
            <a:off x="3000375" y="2062163"/>
            <a:ext cx="150813" cy="150812"/>
          </a:xfrm>
          <a:prstGeom prst="ellipse">
            <a:avLst/>
          </a:prstGeom>
          <a:solidFill>
            <a:srgbClr val="19A3BA"/>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43" name="Oval 42">
            <a:extLst>
              <a:ext uri="{FF2B5EF4-FFF2-40B4-BE49-F238E27FC236}">
                <a16:creationId xmlns:a16="http://schemas.microsoft.com/office/drawing/2014/main" id="{7EB3F906-BED5-DD44-B882-77D17C5D3F63}"/>
              </a:ext>
            </a:extLst>
          </p:cNvPr>
          <p:cNvSpPr/>
          <p:nvPr/>
        </p:nvSpPr>
        <p:spPr bwMode="auto">
          <a:xfrm>
            <a:off x="1420813" y="2055812"/>
            <a:ext cx="150812" cy="150812"/>
          </a:xfrm>
          <a:prstGeom prst="ellipse">
            <a:avLst/>
          </a:prstGeom>
          <a:solidFill>
            <a:srgbClr val="19A3BA"/>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sp>
        <p:nvSpPr>
          <p:cNvPr id="44" name="Oval 43">
            <a:extLst>
              <a:ext uri="{FF2B5EF4-FFF2-40B4-BE49-F238E27FC236}">
                <a16:creationId xmlns:a16="http://schemas.microsoft.com/office/drawing/2014/main" id="{5B8C32F2-E6AC-B84B-B330-8B22C73EF916}"/>
              </a:ext>
            </a:extLst>
          </p:cNvPr>
          <p:cNvSpPr/>
          <p:nvPr/>
        </p:nvSpPr>
        <p:spPr bwMode="auto">
          <a:xfrm>
            <a:off x="857250" y="2978149"/>
            <a:ext cx="150813" cy="152400"/>
          </a:xfrm>
          <a:prstGeom prst="ellipse">
            <a:avLst/>
          </a:prstGeom>
          <a:solidFill>
            <a:srgbClr val="19A3BA"/>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609493" fontAlgn="auto">
              <a:spcBef>
                <a:spcPts val="0"/>
              </a:spcBef>
              <a:spcAft>
                <a:spcPts val="0"/>
              </a:spcAft>
              <a:defRPr/>
            </a:pPr>
            <a:endParaRPr lang="en-US"/>
          </a:p>
        </p:txBody>
      </p:sp>
      <p:cxnSp>
        <p:nvCxnSpPr>
          <p:cNvPr id="45" name="Straight Connector 44">
            <a:extLst>
              <a:ext uri="{FF2B5EF4-FFF2-40B4-BE49-F238E27FC236}">
                <a16:creationId xmlns:a16="http://schemas.microsoft.com/office/drawing/2014/main" id="{27D2E1F5-4666-0244-AB51-F04D8B53B7F0}"/>
              </a:ext>
            </a:extLst>
          </p:cNvPr>
          <p:cNvCxnSpPr>
            <a:stCxn id="36" idx="6"/>
          </p:cNvCxnSpPr>
          <p:nvPr/>
        </p:nvCxnSpPr>
        <p:spPr bwMode="auto">
          <a:xfrm flipV="1">
            <a:off x="8755063" y="3357563"/>
            <a:ext cx="1727199" cy="700087"/>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DCA1779-EFE2-E742-A1A7-2C0FDE79D663}"/>
              </a:ext>
            </a:extLst>
          </p:cNvPr>
          <p:cNvCxnSpPr>
            <a:stCxn id="35" idx="6"/>
          </p:cNvCxnSpPr>
          <p:nvPr/>
        </p:nvCxnSpPr>
        <p:spPr bwMode="auto">
          <a:xfrm>
            <a:off x="8662988" y="3309938"/>
            <a:ext cx="1751012" cy="0"/>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34C82AE-8574-F54C-9196-D26510300B07}"/>
              </a:ext>
            </a:extLst>
          </p:cNvPr>
          <p:cNvCxnSpPr>
            <a:stCxn id="34" idx="6"/>
            <a:endCxn id="21559" idx="1"/>
          </p:cNvCxnSpPr>
          <p:nvPr/>
        </p:nvCxnSpPr>
        <p:spPr bwMode="auto">
          <a:xfrm>
            <a:off x="8937625" y="2662238"/>
            <a:ext cx="1393825" cy="500062"/>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49404E66-BBE8-F449-BFCD-9FAD2D5A66BA}"/>
              </a:ext>
            </a:extLst>
          </p:cNvPr>
          <p:cNvCxnSpPr>
            <a:stCxn id="33" idx="6"/>
          </p:cNvCxnSpPr>
          <p:nvPr/>
        </p:nvCxnSpPr>
        <p:spPr bwMode="auto">
          <a:xfrm>
            <a:off x="9151939" y="1879599"/>
            <a:ext cx="1330324" cy="1174750"/>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3915F9E-9649-CB45-B19A-98C19C2416EF}"/>
              </a:ext>
            </a:extLst>
          </p:cNvPr>
          <p:cNvCxnSpPr>
            <a:stCxn id="33" idx="2"/>
            <a:endCxn id="37" idx="7"/>
          </p:cNvCxnSpPr>
          <p:nvPr/>
        </p:nvCxnSpPr>
        <p:spPr bwMode="auto">
          <a:xfrm flipH="1">
            <a:off x="7473950" y="1879599"/>
            <a:ext cx="1527174" cy="554038"/>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B5EDEC0-2EE4-584F-8515-4D7CD285B974}"/>
              </a:ext>
            </a:extLst>
          </p:cNvPr>
          <p:cNvCxnSpPr>
            <a:stCxn id="34" idx="2"/>
            <a:endCxn id="37" idx="6"/>
          </p:cNvCxnSpPr>
          <p:nvPr/>
        </p:nvCxnSpPr>
        <p:spPr bwMode="auto">
          <a:xfrm flipH="1" flipV="1">
            <a:off x="7496175" y="2487613"/>
            <a:ext cx="1289050" cy="174625"/>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9A3C05A-3376-DE45-85C4-F76B6B071889}"/>
              </a:ext>
            </a:extLst>
          </p:cNvPr>
          <p:cNvCxnSpPr>
            <a:stCxn id="35" idx="2"/>
            <a:endCxn id="37" idx="5"/>
          </p:cNvCxnSpPr>
          <p:nvPr/>
        </p:nvCxnSpPr>
        <p:spPr bwMode="auto">
          <a:xfrm flipH="1" flipV="1">
            <a:off x="7473950" y="2541589"/>
            <a:ext cx="1038225" cy="768351"/>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F34150D-5B4F-974D-9776-4EF159AD03FC}"/>
              </a:ext>
            </a:extLst>
          </p:cNvPr>
          <p:cNvCxnSpPr>
            <a:stCxn id="36" idx="2"/>
            <a:endCxn id="37" idx="4"/>
          </p:cNvCxnSpPr>
          <p:nvPr/>
        </p:nvCxnSpPr>
        <p:spPr bwMode="auto">
          <a:xfrm flipH="1" flipV="1">
            <a:off x="7419975" y="2563813"/>
            <a:ext cx="1184275" cy="1493837"/>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0277977-138B-C644-91EC-B63107E3443B}"/>
              </a:ext>
            </a:extLst>
          </p:cNvPr>
          <p:cNvCxnSpPr>
            <a:stCxn id="37" idx="3"/>
          </p:cNvCxnSpPr>
          <p:nvPr/>
        </p:nvCxnSpPr>
        <p:spPr bwMode="auto">
          <a:xfrm flipH="1">
            <a:off x="6619875" y="2541589"/>
            <a:ext cx="747713" cy="496888"/>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1A9D5F0-AC1B-7842-B445-80DC6417664B}"/>
              </a:ext>
            </a:extLst>
          </p:cNvPr>
          <p:cNvCxnSpPr>
            <a:stCxn id="38" idx="4"/>
          </p:cNvCxnSpPr>
          <p:nvPr/>
        </p:nvCxnSpPr>
        <p:spPr bwMode="auto">
          <a:xfrm>
            <a:off x="6448425" y="2135188"/>
            <a:ext cx="20639" cy="841375"/>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EBB94DB-CB35-D842-B5B7-85DD8415D2A3}"/>
              </a:ext>
            </a:extLst>
          </p:cNvPr>
          <p:cNvCxnSpPr>
            <a:stCxn id="39" idx="5"/>
          </p:cNvCxnSpPr>
          <p:nvPr/>
        </p:nvCxnSpPr>
        <p:spPr bwMode="auto">
          <a:xfrm>
            <a:off x="5337175" y="2454275"/>
            <a:ext cx="981075" cy="584200"/>
          </a:xfrm>
          <a:prstGeom prst="line">
            <a:avLst/>
          </a:prstGeom>
          <a:ln w="12700" cmpd="sng">
            <a:solidFill>
              <a:srgbClr val="8E8E8E"/>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4C7968B-2DA6-874A-9FE5-65F4A116B4FD}"/>
              </a:ext>
            </a:extLst>
          </p:cNvPr>
          <p:cNvCxnSpPr>
            <a:stCxn id="40" idx="6"/>
          </p:cNvCxnSpPr>
          <p:nvPr/>
        </p:nvCxnSpPr>
        <p:spPr bwMode="auto">
          <a:xfrm flipV="1">
            <a:off x="4111625" y="3190875"/>
            <a:ext cx="2143124" cy="166688"/>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DBCD283B-7CE2-6948-AE26-2458675297EA}"/>
              </a:ext>
            </a:extLst>
          </p:cNvPr>
          <p:cNvCxnSpPr>
            <a:stCxn id="41" idx="6"/>
            <a:endCxn id="39" idx="3"/>
          </p:cNvCxnSpPr>
          <p:nvPr/>
        </p:nvCxnSpPr>
        <p:spPr bwMode="auto">
          <a:xfrm flipV="1">
            <a:off x="3816350" y="2454275"/>
            <a:ext cx="1414463" cy="249238"/>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6CF3337-7A73-3547-AA48-22B07A5B081D}"/>
              </a:ext>
            </a:extLst>
          </p:cNvPr>
          <p:cNvCxnSpPr>
            <a:stCxn id="42" idx="6"/>
            <a:endCxn id="39" idx="2"/>
          </p:cNvCxnSpPr>
          <p:nvPr/>
        </p:nvCxnSpPr>
        <p:spPr bwMode="auto">
          <a:xfrm>
            <a:off x="3151188" y="2136776"/>
            <a:ext cx="2057400" cy="263524"/>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A09BA21-EB88-0E47-9EDE-BB63852784D9}"/>
              </a:ext>
            </a:extLst>
          </p:cNvPr>
          <p:cNvCxnSpPr>
            <a:endCxn id="40" idx="2"/>
          </p:cNvCxnSpPr>
          <p:nvPr/>
        </p:nvCxnSpPr>
        <p:spPr bwMode="auto">
          <a:xfrm>
            <a:off x="2408238" y="3282951"/>
            <a:ext cx="1550987" cy="74613"/>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1E598D84-078D-334C-9E62-7E5BBFF6E0B6}"/>
              </a:ext>
            </a:extLst>
          </p:cNvPr>
          <p:cNvCxnSpPr>
            <a:endCxn id="42" idx="3"/>
          </p:cNvCxnSpPr>
          <p:nvPr/>
        </p:nvCxnSpPr>
        <p:spPr bwMode="auto">
          <a:xfrm flipV="1">
            <a:off x="2408238" y="2190750"/>
            <a:ext cx="612775" cy="766763"/>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06BE918-5850-2B45-A0B9-8A38FB647C51}"/>
              </a:ext>
            </a:extLst>
          </p:cNvPr>
          <p:cNvCxnSpPr>
            <a:stCxn id="21561" idx="3"/>
            <a:endCxn id="41" idx="3"/>
          </p:cNvCxnSpPr>
          <p:nvPr/>
        </p:nvCxnSpPr>
        <p:spPr bwMode="auto">
          <a:xfrm flipV="1">
            <a:off x="2517775" y="2755900"/>
            <a:ext cx="1169988" cy="406399"/>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089F2EE-1682-DD49-89A8-993E806A0145}"/>
              </a:ext>
            </a:extLst>
          </p:cNvPr>
          <p:cNvCxnSpPr>
            <a:endCxn id="43" idx="5"/>
          </p:cNvCxnSpPr>
          <p:nvPr/>
        </p:nvCxnSpPr>
        <p:spPr bwMode="auto">
          <a:xfrm flipH="1" flipV="1">
            <a:off x="1549400" y="2184401"/>
            <a:ext cx="525463" cy="803275"/>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1B8E04D5-7505-FD4E-A625-E9FE3A83FB2E}"/>
              </a:ext>
            </a:extLst>
          </p:cNvPr>
          <p:cNvCxnSpPr>
            <a:stCxn id="21561" idx="1"/>
          </p:cNvCxnSpPr>
          <p:nvPr/>
        </p:nvCxnSpPr>
        <p:spPr bwMode="auto">
          <a:xfrm flipH="1" flipV="1">
            <a:off x="1008063" y="3065463"/>
            <a:ext cx="979487" cy="96836"/>
          </a:xfrm>
          <a:prstGeom prst="line">
            <a:avLst/>
          </a:prstGeom>
          <a:ln w="12700" cmpd="sng">
            <a:solidFill>
              <a:schemeClr val="tx2">
                <a:lumMod val="75000"/>
              </a:schemeClr>
            </a:solidFill>
          </a:ln>
        </p:spPr>
        <p:style>
          <a:lnRef idx="1">
            <a:schemeClr val="dk1"/>
          </a:lnRef>
          <a:fillRef idx="0">
            <a:schemeClr val="dk1"/>
          </a:fillRef>
          <a:effectRef idx="0">
            <a:schemeClr val="dk1"/>
          </a:effectRef>
          <a:fontRef idx="minor">
            <a:schemeClr val="tx1"/>
          </a:fontRef>
        </p:style>
      </p:cxnSp>
      <p:pic>
        <p:nvPicPr>
          <p:cNvPr id="21558" name="Picture 69" descr="talos_threatdetection_content.eps">
            <a:extLst>
              <a:ext uri="{FF2B5EF4-FFF2-40B4-BE49-F238E27FC236}">
                <a16:creationId xmlns:a16="http://schemas.microsoft.com/office/drawing/2014/main" id="{56EE020F-C129-4347-910B-E1DE99F840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5584" y="3906097"/>
            <a:ext cx="8689442" cy="22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71" descr="icon_cloud_blue.eps">
            <a:extLst>
              <a:ext uri="{FF2B5EF4-FFF2-40B4-BE49-F238E27FC236}">
                <a16:creationId xmlns:a16="http://schemas.microsoft.com/office/drawing/2014/main" id="{D17CAA83-FB08-0B46-A6FE-37A88A4F5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0681" y="2894099"/>
            <a:ext cx="529801" cy="5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0" name="Picture 72" descr="icon_endpoint_blue.eps">
            <a:extLst>
              <a:ext uri="{FF2B5EF4-FFF2-40B4-BE49-F238E27FC236}">
                <a16:creationId xmlns:a16="http://schemas.microsoft.com/office/drawing/2014/main" id="{1CA894C3-F286-2940-AFED-57213840A7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3203" y="2894099"/>
            <a:ext cx="529801" cy="5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73" descr="icon_network_bluegreen.eps">
            <a:extLst>
              <a:ext uri="{FF2B5EF4-FFF2-40B4-BE49-F238E27FC236}">
                <a16:creationId xmlns:a16="http://schemas.microsoft.com/office/drawing/2014/main" id="{A6F96799-8AAD-E04E-AECF-109BE1E58B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8298" y="2894099"/>
            <a:ext cx="529801" cy="5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0832306" y="253689"/>
            <a:ext cx="1123701" cy="1114736"/>
          </a:xfrm>
          <a:prstGeom prst="rect">
            <a:avLst/>
          </a:prstGeom>
        </p:spPr>
      </p:pic>
    </p:spTree>
    <p:extLst>
      <p:ext uri="{BB962C8B-B14F-4D97-AF65-F5344CB8AC3E}">
        <p14:creationId xmlns:p14="http://schemas.microsoft.com/office/powerpoint/2010/main" val="391488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7BE345-EB55-544D-990E-4104A2325983}"/>
              </a:ext>
            </a:extLst>
          </p:cNvPr>
          <p:cNvSpPr>
            <a:spLocks noGrp="1"/>
          </p:cNvSpPr>
          <p:nvPr>
            <p:ph type="title"/>
          </p:nvPr>
        </p:nvSpPr>
        <p:spPr/>
        <p:txBody>
          <a:bodyPr/>
          <a:lstStyle/>
          <a:p>
            <a:r>
              <a:rPr lang="en-US" altLang="en-US" sz="5400" dirty="0">
                <a:latin typeface="Calibri Light" panose="020F0302020204030204" pitchFamily="34" charset="0"/>
                <a:cs typeface="Calibri Light" panose="020F0302020204030204" pitchFamily="34" charset="0"/>
              </a:rPr>
              <a:t>Why trust </a:t>
            </a:r>
            <a:r>
              <a:rPr lang="en-US" altLang="en-US" sz="5400" dirty="0" err="1">
                <a:latin typeface="Calibri Light" panose="020F0302020204030204" pitchFamily="34" charset="0"/>
                <a:cs typeface="Calibri Light" panose="020F0302020204030204" pitchFamily="34" charset="0"/>
              </a:rPr>
              <a:t>Talos</a:t>
            </a:r>
            <a:r>
              <a:rPr lang="en-US" altLang="en-US" sz="5400" dirty="0">
                <a:latin typeface="Calibri Light" panose="020F0302020204030204" pitchFamily="34" charset="0"/>
                <a:cs typeface="Calibri Light" panose="020F0302020204030204" pitchFamily="34" charset="0"/>
              </a:rPr>
              <a:t>?</a:t>
            </a:r>
          </a:p>
        </p:txBody>
      </p:sp>
      <p:pic>
        <p:nvPicPr>
          <p:cNvPr id="10" name="Picture 9">
            <a:extLst>
              <a:ext uri="{FF2B5EF4-FFF2-40B4-BE49-F238E27FC236}">
                <a16:creationId xmlns:a16="http://schemas.microsoft.com/office/drawing/2014/main" id="{430688D7-3D0A-5245-B586-8CFEC22A782F}"/>
              </a:ext>
            </a:extLst>
          </p:cNvPr>
          <p:cNvPicPr>
            <a:picLocks noChangeAspect="1"/>
          </p:cNvPicPr>
          <p:nvPr/>
        </p:nvPicPr>
        <p:blipFill>
          <a:blip r:embed="rId3"/>
          <a:stretch>
            <a:fillRect/>
          </a:stretch>
        </p:blipFill>
        <p:spPr>
          <a:xfrm>
            <a:off x="3155385" y="1179001"/>
            <a:ext cx="5765503" cy="5350387"/>
          </a:xfrm>
          <a:prstGeom prst="rect">
            <a:avLst/>
          </a:prstGeom>
        </p:spPr>
      </p:pic>
      <p:sp>
        <p:nvSpPr>
          <p:cNvPr id="11" name="Title 1">
            <a:extLst>
              <a:ext uri="{FF2B5EF4-FFF2-40B4-BE49-F238E27FC236}">
                <a16:creationId xmlns:a16="http://schemas.microsoft.com/office/drawing/2014/main" id="{1166B325-EE56-F243-B16A-7D6AE7B648E7}"/>
              </a:ext>
            </a:extLst>
          </p:cNvPr>
          <p:cNvSpPr txBox="1">
            <a:spLocks/>
          </p:cNvSpPr>
          <p:nvPr/>
        </p:nvSpPr>
        <p:spPr bwMode="auto">
          <a:xfrm>
            <a:off x="5068073" y="3271633"/>
            <a:ext cx="2052677" cy="100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noAutofit/>
          </a:bodyPr>
          <a:lstStyle>
            <a:lvl1pPr algn="ctr" defTabSz="608013" rtl="0" eaLnBrk="1" fontAlgn="base" hangingPunct="1">
              <a:spcBef>
                <a:spcPct val="0"/>
              </a:spcBef>
              <a:spcAft>
                <a:spcPct val="0"/>
              </a:spcAft>
              <a:defRPr sz="64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000" dirty="0">
                <a:latin typeface="Calibri Light" panose="020F0302020204030204" pitchFamily="34" charset="0"/>
              </a:rPr>
              <a:t>Actionable Intelligence</a:t>
            </a:r>
          </a:p>
        </p:txBody>
      </p:sp>
      <p:sp>
        <p:nvSpPr>
          <p:cNvPr id="12" name="Title 1">
            <a:extLst>
              <a:ext uri="{FF2B5EF4-FFF2-40B4-BE49-F238E27FC236}">
                <a16:creationId xmlns:a16="http://schemas.microsoft.com/office/drawing/2014/main" id="{7A7DA8C8-71A9-EF4F-A1B5-552C1C38EBE1}"/>
              </a:ext>
            </a:extLst>
          </p:cNvPr>
          <p:cNvSpPr txBox="1">
            <a:spLocks/>
          </p:cNvSpPr>
          <p:nvPr/>
        </p:nvSpPr>
        <p:spPr bwMode="auto">
          <a:xfrm>
            <a:off x="8747581" y="4882512"/>
            <a:ext cx="1698357" cy="6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noAutofit/>
          </a:bodyPr>
          <a:lstStyle>
            <a:lvl1pPr algn="ctr" defTabSz="608013" rtl="0" eaLnBrk="1" fontAlgn="base" hangingPunct="1">
              <a:spcBef>
                <a:spcPct val="0"/>
              </a:spcBef>
              <a:spcAft>
                <a:spcPct val="0"/>
              </a:spcAft>
              <a:defRPr sz="64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2000" dirty="0">
                <a:latin typeface="Calibri Light" panose="020F0302020204030204" pitchFamily="34" charset="0"/>
              </a:rPr>
              <a:t>Collective Response</a:t>
            </a:r>
          </a:p>
        </p:txBody>
      </p:sp>
      <p:sp>
        <p:nvSpPr>
          <p:cNvPr id="13" name="Title 1">
            <a:extLst>
              <a:ext uri="{FF2B5EF4-FFF2-40B4-BE49-F238E27FC236}">
                <a16:creationId xmlns:a16="http://schemas.microsoft.com/office/drawing/2014/main" id="{65623B31-846E-C746-B61D-CA415FB67AD7}"/>
              </a:ext>
            </a:extLst>
          </p:cNvPr>
          <p:cNvSpPr txBox="1">
            <a:spLocks/>
          </p:cNvSpPr>
          <p:nvPr/>
        </p:nvSpPr>
        <p:spPr bwMode="auto">
          <a:xfrm>
            <a:off x="1578715" y="4769899"/>
            <a:ext cx="1794838" cy="91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noAutofit/>
          </a:bodyPr>
          <a:lstStyle>
            <a:lvl1pPr algn="ctr" defTabSz="608013" rtl="0" eaLnBrk="1" fontAlgn="base" hangingPunct="1">
              <a:spcBef>
                <a:spcPct val="0"/>
              </a:spcBef>
              <a:spcAft>
                <a:spcPct val="0"/>
              </a:spcAft>
              <a:defRPr sz="64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n-US" sz="2000" dirty="0">
                <a:latin typeface="Calibri Light" panose="020F0302020204030204" pitchFamily="34" charset="0"/>
              </a:rPr>
              <a:t>Unmatched Visibility</a:t>
            </a:r>
          </a:p>
        </p:txBody>
      </p:sp>
    </p:spTree>
    <p:extLst>
      <p:ext uri="{BB962C8B-B14F-4D97-AF65-F5344CB8AC3E}">
        <p14:creationId xmlns:p14="http://schemas.microsoft.com/office/powerpoint/2010/main" val="367823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B317B3-DA83-4547-961C-4AC2BBCD48E1}"/>
              </a:ext>
            </a:extLst>
          </p:cNvPr>
          <p:cNvSpPr/>
          <p:nvPr/>
        </p:nvSpPr>
        <p:spPr>
          <a:xfrm>
            <a:off x="0" y="0"/>
            <a:ext cx="5572125" cy="685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BE74AF2-6318-1D45-A2B9-4DCA78061CB5}"/>
              </a:ext>
            </a:extLst>
          </p:cNvPr>
          <p:cNvPicPr>
            <a:picLocks noChangeAspect="1"/>
          </p:cNvPicPr>
          <p:nvPr/>
        </p:nvPicPr>
        <p:blipFill>
          <a:blip r:embed="rId3"/>
          <a:stretch>
            <a:fillRect/>
          </a:stretch>
        </p:blipFill>
        <p:spPr>
          <a:xfrm>
            <a:off x="6747557" y="1154192"/>
            <a:ext cx="4577733" cy="4513559"/>
          </a:xfrm>
          <a:prstGeom prst="rect">
            <a:avLst/>
          </a:prstGeom>
        </p:spPr>
      </p:pic>
      <p:sp>
        <p:nvSpPr>
          <p:cNvPr id="51" name="TextBox 50">
            <a:extLst>
              <a:ext uri="{FF2B5EF4-FFF2-40B4-BE49-F238E27FC236}">
                <a16:creationId xmlns:a16="http://schemas.microsoft.com/office/drawing/2014/main" id="{D0806B7B-BCD3-E240-82FA-A6F90FD2DD4C}"/>
              </a:ext>
            </a:extLst>
          </p:cNvPr>
          <p:cNvSpPr txBox="1">
            <a:spLocks noChangeArrowheads="1"/>
          </p:cNvSpPr>
          <p:nvPr/>
        </p:nvSpPr>
        <p:spPr bwMode="auto">
          <a:xfrm>
            <a:off x="7552300" y="884289"/>
            <a:ext cx="2975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Vulnerability Discovery</a:t>
            </a:r>
          </a:p>
        </p:txBody>
      </p:sp>
      <p:sp>
        <p:nvSpPr>
          <p:cNvPr id="52" name="TextBox 51">
            <a:extLst>
              <a:ext uri="{FF2B5EF4-FFF2-40B4-BE49-F238E27FC236}">
                <a16:creationId xmlns:a16="http://schemas.microsoft.com/office/drawing/2014/main" id="{44396DE1-B74D-6249-BEC9-1ED7AF9FFD2A}"/>
              </a:ext>
            </a:extLst>
          </p:cNvPr>
          <p:cNvSpPr txBox="1">
            <a:spLocks noChangeArrowheads="1"/>
          </p:cNvSpPr>
          <p:nvPr/>
        </p:nvSpPr>
        <p:spPr bwMode="auto">
          <a:xfrm>
            <a:off x="7552300" y="5603464"/>
            <a:ext cx="2975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Email</a:t>
            </a:r>
          </a:p>
        </p:txBody>
      </p:sp>
      <p:sp>
        <p:nvSpPr>
          <p:cNvPr id="53" name="TextBox 52">
            <a:extLst>
              <a:ext uri="{FF2B5EF4-FFF2-40B4-BE49-F238E27FC236}">
                <a16:creationId xmlns:a16="http://schemas.microsoft.com/office/drawing/2014/main" id="{906E8F3A-546F-9A43-AA5A-20A94359ADBB}"/>
              </a:ext>
            </a:extLst>
          </p:cNvPr>
          <p:cNvSpPr txBox="1">
            <a:spLocks noChangeArrowheads="1"/>
          </p:cNvSpPr>
          <p:nvPr/>
        </p:nvSpPr>
        <p:spPr bwMode="auto">
          <a:xfrm>
            <a:off x="10685887" y="4534970"/>
            <a:ext cx="93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dirty="0"/>
              <a:t>Cloud</a:t>
            </a:r>
          </a:p>
        </p:txBody>
      </p:sp>
      <p:sp>
        <p:nvSpPr>
          <p:cNvPr id="54" name="TextBox 53">
            <a:extLst>
              <a:ext uri="{FF2B5EF4-FFF2-40B4-BE49-F238E27FC236}">
                <a16:creationId xmlns:a16="http://schemas.microsoft.com/office/drawing/2014/main" id="{217677BA-E965-9C40-9505-B98DBF8A4E74}"/>
              </a:ext>
            </a:extLst>
          </p:cNvPr>
          <p:cNvSpPr txBox="1">
            <a:spLocks noChangeArrowheads="1"/>
          </p:cNvSpPr>
          <p:nvPr/>
        </p:nvSpPr>
        <p:spPr bwMode="auto">
          <a:xfrm>
            <a:off x="11181445" y="3230455"/>
            <a:ext cx="1078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dirty="0"/>
              <a:t>Endpoint</a:t>
            </a:r>
          </a:p>
        </p:txBody>
      </p:sp>
      <p:sp>
        <p:nvSpPr>
          <p:cNvPr id="55" name="TextBox 54">
            <a:extLst>
              <a:ext uri="{FF2B5EF4-FFF2-40B4-BE49-F238E27FC236}">
                <a16:creationId xmlns:a16="http://schemas.microsoft.com/office/drawing/2014/main" id="{869E54A7-B5DD-F147-A351-9296070E983E}"/>
              </a:ext>
            </a:extLst>
          </p:cNvPr>
          <p:cNvSpPr txBox="1">
            <a:spLocks noChangeArrowheads="1"/>
          </p:cNvSpPr>
          <p:nvPr/>
        </p:nvSpPr>
        <p:spPr bwMode="auto">
          <a:xfrm>
            <a:off x="10685887" y="1919359"/>
            <a:ext cx="93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dirty="0"/>
              <a:t>Web</a:t>
            </a:r>
          </a:p>
        </p:txBody>
      </p:sp>
      <p:sp>
        <p:nvSpPr>
          <p:cNvPr id="56" name="TextBox 55">
            <a:extLst>
              <a:ext uri="{FF2B5EF4-FFF2-40B4-BE49-F238E27FC236}">
                <a16:creationId xmlns:a16="http://schemas.microsoft.com/office/drawing/2014/main" id="{478A0896-9AC2-AB4F-A0DD-7B627946D1BB}"/>
              </a:ext>
            </a:extLst>
          </p:cNvPr>
          <p:cNvSpPr txBox="1">
            <a:spLocks noChangeArrowheads="1"/>
          </p:cNvSpPr>
          <p:nvPr/>
        </p:nvSpPr>
        <p:spPr bwMode="auto">
          <a:xfrm>
            <a:off x="6152526" y="1921379"/>
            <a:ext cx="1189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r>
              <a:rPr lang="en-US" altLang="en-US" sz="1600" dirty="0"/>
              <a:t>Network</a:t>
            </a:r>
          </a:p>
        </p:txBody>
      </p:sp>
      <p:sp>
        <p:nvSpPr>
          <p:cNvPr id="57" name="TextBox 56">
            <a:extLst>
              <a:ext uri="{FF2B5EF4-FFF2-40B4-BE49-F238E27FC236}">
                <a16:creationId xmlns:a16="http://schemas.microsoft.com/office/drawing/2014/main" id="{5472499F-F652-1F4D-963A-EA20C221D20A}"/>
              </a:ext>
            </a:extLst>
          </p:cNvPr>
          <p:cNvSpPr txBox="1">
            <a:spLocks noChangeArrowheads="1"/>
          </p:cNvSpPr>
          <p:nvPr/>
        </p:nvSpPr>
        <p:spPr bwMode="auto">
          <a:xfrm>
            <a:off x="5829275" y="4534970"/>
            <a:ext cx="15388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r>
              <a:rPr lang="en-US" altLang="en-US" sz="1600" dirty="0"/>
              <a:t>Data Sharing</a:t>
            </a:r>
          </a:p>
        </p:txBody>
      </p:sp>
      <p:sp>
        <p:nvSpPr>
          <p:cNvPr id="59" name="TextBox 58">
            <a:extLst>
              <a:ext uri="{FF2B5EF4-FFF2-40B4-BE49-F238E27FC236}">
                <a16:creationId xmlns:a16="http://schemas.microsoft.com/office/drawing/2014/main" id="{5C3AD14C-4DB3-714F-9C96-2413F15C5C1E}"/>
              </a:ext>
            </a:extLst>
          </p:cNvPr>
          <p:cNvSpPr txBox="1">
            <a:spLocks noChangeArrowheads="1"/>
          </p:cNvSpPr>
          <p:nvPr/>
        </p:nvSpPr>
        <p:spPr bwMode="auto">
          <a:xfrm>
            <a:off x="5403769" y="3230455"/>
            <a:ext cx="14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r>
              <a:rPr lang="en-US" altLang="en-US" sz="1600" dirty="0"/>
              <a:t>Threat Traps</a:t>
            </a:r>
          </a:p>
        </p:txBody>
      </p:sp>
      <p:sp>
        <p:nvSpPr>
          <p:cNvPr id="15" name="Title 1">
            <a:extLst>
              <a:ext uri="{FF2B5EF4-FFF2-40B4-BE49-F238E27FC236}">
                <a16:creationId xmlns:a16="http://schemas.microsoft.com/office/drawing/2014/main" id="{CB04F00D-B13A-B548-BA2B-3D89E8CB49B4}"/>
              </a:ext>
            </a:extLst>
          </p:cNvPr>
          <p:cNvSpPr txBox="1">
            <a:spLocks/>
          </p:cNvSpPr>
          <p:nvPr/>
        </p:nvSpPr>
        <p:spPr bwMode="auto">
          <a:xfrm>
            <a:off x="2013459" y="623451"/>
            <a:ext cx="2996691" cy="14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bodyPr>
          <a:lstStyle>
            <a:lvl1pPr algn="ctr" defTabSz="608013" rtl="0" eaLnBrk="1" fontAlgn="base" hangingPunct="1">
              <a:spcBef>
                <a:spcPct val="0"/>
              </a:spcBef>
              <a:spcAft>
                <a:spcPct val="0"/>
              </a:spcAft>
              <a:defRPr sz="43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500"/>
              </a:lnSpc>
            </a:pPr>
            <a:r>
              <a:rPr lang="en-US" dirty="0">
                <a:solidFill>
                  <a:schemeClr val="bg2"/>
                </a:solidFill>
              </a:rPr>
              <a:t>Unmatched</a:t>
            </a:r>
            <a:br>
              <a:rPr lang="en-US" dirty="0">
                <a:solidFill>
                  <a:schemeClr val="bg2"/>
                </a:solidFill>
              </a:rPr>
            </a:br>
            <a:r>
              <a:rPr lang="en-US" dirty="0">
                <a:solidFill>
                  <a:schemeClr val="bg2"/>
                </a:solidFill>
              </a:rPr>
              <a:t>Visibility</a:t>
            </a:r>
            <a:endParaRPr lang="en-US" altLang="en-US" dirty="0">
              <a:solidFill>
                <a:schemeClr val="bg2"/>
              </a:solidFill>
              <a:latin typeface="Calibri Light" panose="020F0302020204030204" pitchFamily="34" charset="0"/>
            </a:endParaRPr>
          </a:p>
        </p:txBody>
      </p:sp>
      <p:pic>
        <p:nvPicPr>
          <p:cNvPr id="17" name="Picture 16">
            <a:extLst>
              <a:ext uri="{FF2B5EF4-FFF2-40B4-BE49-F238E27FC236}">
                <a16:creationId xmlns:a16="http://schemas.microsoft.com/office/drawing/2014/main" id="{036641DD-C93B-E840-BFF6-26D2193E22B2}"/>
              </a:ext>
            </a:extLst>
          </p:cNvPr>
          <p:cNvPicPr>
            <a:picLocks noChangeAspect="1"/>
          </p:cNvPicPr>
          <p:nvPr/>
        </p:nvPicPr>
        <p:blipFill>
          <a:blip r:embed="rId4"/>
          <a:stretch>
            <a:fillRect/>
          </a:stretch>
        </p:blipFill>
        <p:spPr>
          <a:xfrm>
            <a:off x="327301" y="392616"/>
            <a:ext cx="1995143" cy="1995143"/>
          </a:xfrm>
          <a:prstGeom prst="rect">
            <a:avLst/>
          </a:prstGeom>
        </p:spPr>
      </p:pic>
      <p:sp>
        <p:nvSpPr>
          <p:cNvPr id="19" name="Text Placeholder 3">
            <a:extLst>
              <a:ext uri="{FF2B5EF4-FFF2-40B4-BE49-F238E27FC236}">
                <a16:creationId xmlns:a16="http://schemas.microsoft.com/office/drawing/2014/main" id="{710D29F3-73F0-CD44-9E81-CF942C590E21}"/>
              </a:ext>
            </a:extLst>
          </p:cNvPr>
          <p:cNvSpPr txBox="1">
            <a:spLocks/>
          </p:cNvSpPr>
          <p:nvPr/>
        </p:nvSpPr>
        <p:spPr bwMode="auto">
          <a:xfrm>
            <a:off x="666293" y="2189533"/>
            <a:ext cx="4343857" cy="32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t" anchorCtr="0"/>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000"/>
              </a:spcBef>
            </a:pPr>
            <a:r>
              <a:rPr lang="en-US" sz="1800" dirty="0"/>
              <a:t>To stop more, you have to see more.  </a:t>
            </a:r>
          </a:p>
          <a:p>
            <a:pPr marL="285750" indent="-285750">
              <a:spcBef>
                <a:spcPts val="1000"/>
              </a:spcBef>
              <a:buFont typeface="Arial" panose="020B0604020202020204" pitchFamily="34" charset="0"/>
              <a:buChar char="•"/>
            </a:pPr>
            <a:r>
              <a:rPr lang="en-US" sz="1800" dirty="0"/>
              <a:t>The most diverse data set</a:t>
            </a:r>
          </a:p>
          <a:p>
            <a:pPr marL="285750" indent="-285750">
              <a:spcBef>
                <a:spcPts val="1000"/>
              </a:spcBef>
              <a:buFont typeface="Arial" panose="020B0604020202020204" pitchFamily="34" charset="0"/>
              <a:buChar char="•"/>
            </a:pPr>
            <a:r>
              <a:rPr lang="en-US" sz="1800" dirty="0"/>
              <a:t>Community partnerships</a:t>
            </a:r>
          </a:p>
          <a:p>
            <a:pPr marL="285750" indent="-285750">
              <a:spcBef>
                <a:spcPts val="1000"/>
              </a:spcBef>
              <a:buFont typeface="Arial" panose="020B0604020202020204" pitchFamily="34" charset="0"/>
              <a:buChar char="•"/>
            </a:pPr>
            <a:r>
              <a:rPr lang="en-US" sz="1800" dirty="0"/>
              <a:t>Proactively finding problems</a:t>
            </a:r>
          </a:p>
          <a:p>
            <a:pPr>
              <a:spcBef>
                <a:spcPts val="2000"/>
              </a:spcBef>
            </a:pPr>
            <a:r>
              <a:rPr lang="en-US" sz="1800" dirty="0"/>
              <a:t>Unmatched visibility is built on relationships</a:t>
            </a:r>
          </a:p>
          <a:p>
            <a:pPr>
              <a:spcBef>
                <a:spcPts val="1000"/>
              </a:spcBef>
            </a:pPr>
            <a:endParaRPr lang="en-US" sz="1800" dirty="0"/>
          </a:p>
        </p:txBody>
      </p:sp>
    </p:spTree>
    <p:extLst>
      <p:ext uri="{BB962C8B-B14F-4D97-AF65-F5344CB8AC3E}">
        <p14:creationId xmlns:p14="http://schemas.microsoft.com/office/powerpoint/2010/main" val="14380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B317B3-DA83-4547-961C-4AC2BBCD48E1}"/>
              </a:ext>
            </a:extLst>
          </p:cNvPr>
          <p:cNvSpPr/>
          <p:nvPr/>
        </p:nvSpPr>
        <p:spPr>
          <a:xfrm>
            <a:off x="0" y="0"/>
            <a:ext cx="5572125" cy="685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33A3D635-0652-3C49-84D8-401C4A1163BB}"/>
              </a:ext>
            </a:extLst>
          </p:cNvPr>
          <p:cNvSpPr>
            <a:spLocks noGrp="1"/>
          </p:cNvSpPr>
          <p:nvPr>
            <p:ph type="title"/>
          </p:nvPr>
        </p:nvSpPr>
        <p:spPr>
          <a:xfrm>
            <a:off x="2013459" y="623451"/>
            <a:ext cx="2996691" cy="1461412"/>
          </a:xfrm>
        </p:spPr>
        <p:txBody>
          <a:bodyPr/>
          <a:lstStyle/>
          <a:p>
            <a:pPr algn="l">
              <a:lnSpc>
                <a:spcPts val="4500"/>
              </a:lnSpc>
            </a:pPr>
            <a:r>
              <a:rPr lang="en-US" dirty="0">
                <a:solidFill>
                  <a:schemeClr val="bg2"/>
                </a:solidFill>
              </a:rPr>
              <a:t>Actionable</a:t>
            </a:r>
            <a:br>
              <a:rPr lang="en-US" dirty="0">
                <a:solidFill>
                  <a:schemeClr val="bg2"/>
                </a:solidFill>
              </a:rPr>
            </a:br>
            <a:r>
              <a:rPr lang="en-US" dirty="0">
                <a:solidFill>
                  <a:schemeClr val="bg2"/>
                </a:solidFill>
              </a:rPr>
              <a:t>Intelligence</a:t>
            </a:r>
            <a:endParaRPr lang="en-US" altLang="en-US" dirty="0">
              <a:solidFill>
                <a:schemeClr val="bg2"/>
              </a:solidFill>
              <a:latin typeface="Calibri Light" panose="020F0302020204030204" pitchFamily="34" charset="0"/>
            </a:endParaRPr>
          </a:p>
        </p:txBody>
      </p:sp>
      <p:pic>
        <p:nvPicPr>
          <p:cNvPr id="28" name="Picture 27">
            <a:extLst>
              <a:ext uri="{FF2B5EF4-FFF2-40B4-BE49-F238E27FC236}">
                <a16:creationId xmlns:a16="http://schemas.microsoft.com/office/drawing/2014/main" id="{418AF6FA-0E8A-7643-A908-B44B33EDBA79}"/>
              </a:ext>
            </a:extLst>
          </p:cNvPr>
          <p:cNvPicPr>
            <a:picLocks noChangeAspect="1"/>
          </p:cNvPicPr>
          <p:nvPr/>
        </p:nvPicPr>
        <p:blipFill>
          <a:blip r:embed="rId3"/>
          <a:stretch>
            <a:fillRect/>
          </a:stretch>
        </p:blipFill>
        <p:spPr>
          <a:xfrm>
            <a:off x="6528344" y="934608"/>
            <a:ext cx="5000603" cy="4988782"/>
          </a:xfrm>
          <a:prstGeom prst="rect">
            <a:avLst/>
          </a:prstGeom>
        </p:spPr>
      </p:pic>
      <p:sp>
        <p:nvSpPr>
          <p:cNvPr id="29" name="TextBox 28">
            <a:extLst>
              <a:ext uri="{FF2B5EF4-FFF2-40B4-BE49-F238E27FC236}">
                <a16:creationId xmlns:a16="http://schemas.microsoft.com/office/drawing/2014/main" id="{1D637BE4-B37C-1B4B-A981-51B7C24300A8}"/>
              </a:ext>
            </a:extLst>
          </p:cNvPr>
          <p:cNvSpPr txBox="1">
            <a:spLocks noChangeArrowheads="1"/>
          </p:cNvSpPr>
          <p:nvPr/>
        </p:nvSpPr>
        <p:spPr bwMode="auto">
          <a:xfrm>
            <a:off x="6238417" y="4353865"/>
            <a:ext cx="1677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Industry Partners</a:t>
            </a:r>
          </a:p>
        </p:txBody>
      </p:sp>
      <p:sp>
        <p:nvSpPr>
          <p:cNvPr id="30" name="TextBox 29">
            <a:extLst>
              <a:ext uri="{FF2B5EF4-FFF2-40B4-BE49-F238E27FC236}">
                <a16:creationId xmlns:a16="http://schemas.microsoft.com/office/drawing/2014/main" id="{D6DE7D86-EA11-8640-94BE-97E11A195D40}"/>
              </a:ext>
            </a:extLst>
          </p:cNvPr>
          <p:cNvSpPr txBox="1">
            <a:spLocks noChangeArrowheads="1"/>
          </p:cNvSpPr>
          <p:nvPr/>
        </p:nvSpPr>
        <p:spPr bwMode="auto">
          <a:xfrm>
            <a:off x="8001763" y="5847385"/>
            <a:ext cx="2840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Open-Source Intelligence</a:t>
            </a:r>
          </a:p>
        </p:txBody>
      </p:sp>
      <p:sp>
        <p:nvSpPr>
          <p:cNvPr id="31" name="TextBox 30">
            <a:extLst>
              <a:ext uri="{FF2B5EF4-FFF2-40B4-BE49-F238E27FC236}">
                <a16:creationId xmlns:a16="http://schemas.microsoft.com/office/drawing/2014/main" id="{E2BA9E84-47DD-2B43-8E35-B0FF2E2664E8}"/>
              </a:ext>
            </a:extLst>
          </p:cNvPr>
          <p:cNvSpPr txBox="1">
            <a:spLocks noChangeArrowheads="1"/>
          </p:cNvSpPr>
          <p:nvPr/>
        </p:nvSpPr>
        <p:spPr bwMode="auto">
          <a:xfrm>
            <a:off x="6992219" y="1935785"/>
            <a:ext cx="2840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Research</a:t>
            </a:r>
          </a:p>
        </p:txBody>
      </p:sp>
      <p:sp>
        <p:nvSpPr>
          <p:cNvPr id="32" name="TextBox 31">
            <a:extLst>
              <a:ext uri="{FF2B5EF4-FFF2-40B4-BE49-F238E27FC236}">
                <a16:creationId xmlns:a16="http://schemas.microsoft.com/office/drawing/2014/main" id="{6C7B1623-8D39-8645-A1DE-8C8FCC04F65E}"/>
              </a:ext>
            </a:extLst>
          </p:cNvPr>
          <p:cNvSpPr txBox="1">
            <a:spLocks noChangeArrowheads="1"/>
          </p:cNvSpPr>
          <p:nvPr/>
        </p:nvSpPr>
        <p:spPr bwMode="auto">
          <a:xfrm>
            <a:off x="10398276" y="3388117"/>
            <a:ext cx="11050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Telemetry</a:t>
            </a:r>
          </a:p>
        </p:txBody>
      </p:sp>
      <p:sp>
        <p:nvSpPr>
          <p:cNvPr id="33" name="TextBox 32">
            <a:extLst>
              <a:ext uri="{FF2B5EF4-FFF2-40B4-BE49-F238E27FC236}">
                <a16:creationId xmlns:a16="http://schemas.microsoft.com/office/drawing/2014/main" id="{17FD70C9-6BBC-1C4E-A9B0-5DD1C55BE74A}"/>
              </a:ext>
            </a:extLst>
          </p:cNvPr>
          <p:cNvSpPr txBox="1">
            <a:spLocks noChangeArrowheads="1"/>
          </p:cNvSpPr>
          <p:nvPr/>
        </p:nvSpPr>
        <p:spPr bwMode="auto">
          <a:xfrm>
            <a:off x="8344222" y="3134117"/>
            <a:ext cx="1300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a:t>Actionable</a:t>
            </a:r>
            <a:br>
              <a:rPr lang="en-US" altLang="en-US" sz="1600" dirty="0"/>
            </a:br>
            <a:r>
              <a:rPr lang="en-US" altLang="en-US" sz="1600" dirty="0"/>
              <a:t>Intelligence</a:t>
            </a:r>
          </a:p>
        </p:txBody>
      </p:sp>
      <p:pic>
        <p:nvPicPr>
          <p:cNvPr id="34" name="Picture 33">
            <a:extLst>
              <a:ext uri="{FF2B5EF4-FFF2-40B4-BE49-F238E27FC236}">
                <a16:creationId xmlns:a16="http://schemas.microsoft.com/office/drawing/2014/main" id="{7412919D-5543-D847-BAAE-03D2E8BDACFB}"/>
              </a:ext>
            </a:extLst>
          </p:cNvPr>
          <p:cNvPicPr>
            <a:picLocks noChangeAspect="1"/>
          </p:cNvPicPr>
          <p:nvPr/>
        </p:nvPicPr>
        <p:blipFill>
          <a:blip r:embed="rId4"/>
          <a:stretch>
            <a:fillRect/>
          </a:stretch>
        </p:blipFill>
        <p:spPr>
          <a:xfrm>
            <a:off x="327301" y="392616"/>
            <a:ext cx="1995143" cy="1995143"/>
          </a:xfrm>
          <a:prstGeom prst="rect">
            <a:avLst/>
          </a:prstGeom>
        </p:spPr>
      </p:pic>
      <p:sp>
        <p:nvSpPr>
          <p:cNvPr id="13" name="Text Placeholder 3">
            <a:extLst>
              <a:ext uri="{FF2B5EF4-FFF2-40B4-BE49-F238E27FC236}">
                <a16:creationId xmlns:a16="http://schemas.microsoft.com/office/drawing/2014/main" id="{1D815137-A50A-C349-B374-5FADA18D427A}"/>
              </a:ext>
            </a:extLst>
          </p:cNvPr>
          <p:cNvSpPr txBox="1">
            <a:spLocks/>
          </p:cNvSpPr>
          <p:nvPr/>
        </p:nvSpPr>
        <p:spPr bwMode="auto">
          <a:xfrm>
            <a:off x="666293" y="2189533"/>
            <a:ext cx="4343857" cy="32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t" anchorCtr="0"/>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t>Security controls are best served by data that lets tools respond to immediate threats.</a:t>
            </a:r>
            <a:endParaRPr lang="en-US" sz="1800" b="1" dirty="0"/>
          </a:p>
          <a:p>
            <a:pPr marL="285750" indent="-285750">
              <a:spcBef>
                <a:spcPts val="1000"/>
              </a:spcBef>
              <a:buFont typeface="Arial" panose="020B0604020202020204" pitchFamily="34" charset="0"/>
              <a:buChar char="•"/>
            </a:pPr>
            <a:r>
              <a:rPr lang="en-US" sz="1800" dirty="0"/>
              <a:t>Rapid coverage</a:t>
            </a:r>
          </a:p>
          <a:p>
            <a:pPr marL="285750" indent="-285750">
              <a:spcBef>
                <a:spcPts val="1000"/>
              </a:spcBef>
              <a:buFont typeface="Arial" panose="020B0604020202020204" pitchFamily="34" charset="0"/>
              <a:buChar char="•"/>
            </a:pPr>
            <a:r>
              <a:rPr lang="en-US" sz="1800" dirty="0"/>
              <a:t>Distillation and analysis</a:t>
            </a:r>
          </a:p>
          <a:p>
            <a:pPr marL="285750" indent="-285750">
              <a:spcBef>
                <a:spcPts val="1000"/>
              </a:spcBef>
              <a:buFont typeface="Arial" panose="020B0604020202020204" pitchFamily="34" charset="0"/>
              <a:buChar char="•"/>
            </a:pPr>
            <a:r>
              <a:rPr lang="en-US" sz="1800" dirty="0"/>
              <a:t>Threat Context</a:t>
            </a:r>
            <a:endParaRPr lang="en-US" sz="1800" b="1" dirty="0"/>
          </a:p>
          <a:p>
            <a:pPr>
              <a:spcBef>
                <a:spcPts val="1000"/>
              </a:spcBef>
            </a:pPr>
            <a:r>
              <a:rPr lang="en-US" sz="1800" dirty="0"/>
              <a:t>It’s not detect and forget, it’s detect and analyze.</a:t>
            </a:r>
          </a:p>
        </p:txBody>
      </p:sp>
    </p:spTree>
    <p:extLst>
      <p:ext uri="{BB962C8B-B14F-4D97-AF65-F5344CB8AC3E}">
        <p14:creationId xmlns:p14="http://schemas.microsoft.com/office/powerpoint/2010/main" val="94763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B317B3-DA83-4547-961C-4AC2BBCD48E1}"/>
              </a:ext>
            </a:extLst>
          </p:cNvPr>
          <p:cNvSpPr/>
          <p:nvPr/>
        </p:nvSpPr>
        <p:spPr>
          <a:xfrm>
            <a:off x="0" y="0"/>
            <a:ext cx="5572125" cy="685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39B67270-3404-8B40-A225-F5B080EC07F9}"/>
              </a:ext>
            </a:extLst>
          </p:cNvPr>
          <p:cNvPicPr>
            <a:picLocks noChangeAspect="1"/>
          </p:cNvPicPr>
          <p:nvPr/>
        </p:nvPicPr>
        <p:blipFill>
          <a:blip r:embed="rId3"/>
          <a:stretch>
            <a:fillRect/>
          </a:stretch>
        </p:blipFill>
        <p:spPr>
          <a:xfrm>
            <a:off x="6222243" y="469486"/>
            <a:ext cx="5060876" cy="5592267"/>
          </a:xfrm>
          <a:prstGeom prst="rect">
            <a:avLst/>
          </a:prstGeom>
        </p:spPr>
      </p:pic>
      <p:sp>
        <p:nvSpPr>
          <p:cNvPr id="25" name="TextBox 11">
            <a:extLst>
              <a:ext uri="{FF2B5EF4-FFF2-40B4-BE49-F238E27FC236}">
                <a16:creationId xmlns:a16="http://schemas.microsoft.com/office/drawing/2014/main" id="{315E10FE-15A3-2743-895F-AE94FC949499}"/>
              </a:ext>
            </a:extLst>
          </p:cNvPr>
          <p:cNvSpPr txBox="1">
            <a:spLocks noChangeArrowheads="1"/>
          </p:cNvSpPr>
          <p:nvPr/>
        </p:nvSpPr>
        <p:spPr bwMode="auto">
          <a:xfrm>
            <a:off x="7235932" y="4827786"/>
            <a:ext cx="1451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800" dirty="0"/>
              <a:t>Policy </a:t>
            </a:r>
            <a:br>
              <a:rPr lang="en-US" altLang="en-US" sz="1800" dirty="0"/>
            </a:br>
            <a:r>
              <a:rPr lang="en-US" altLang="en-US" sz="1800" dirty="0"/>
              <a:t>&amp; Protection</a:t>
            </a:r>
          </a:p>
        </p:txBody>
      </p:sp>
      <p:sp>
        <p:nvSpPr>
          <p:cNvPr id="26" name="TextBox 11">
            <a:extLst>
              <a:ext uri="{FF2B5EF4-FFF2-40B4-BE49-F238E27FC236}">
                <a16:creationId xmlns:a16="http://schemas.microsoft.com/office/drawing/2014/main" id="{C10D53A4-79AF-AF40-BE22-211C9851448A}"/>
              </a:ext>
            </a:extLst>
          </p:cNvPr>
          <p:cNvSpPr txBox="1">
            <a:spLocks noChangeArrowheads="1"/>
          </p:cNvSpPr>
          <p:nvPr/>
        </p:nvSpPr>
        <p:spPr bwMode="auto">
          <a:xfrm>
            <a:off x="9069688" y="4827786"/>
            <a:ext cx="124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800" dirty="0"/>
              <a:t>Informed</a:t>
            </a:r>
            <a:br>
              <a:rPr lang="en-US" altLang="en-US" sz="1800" dirty="0"/>
            </a:br>
            <a:r>
              <a:rPr lang="en-US" altLang="en-US" sz="1800" dirty="0"/>
              <a:t>Analysis</a:t>
            </a:r>
          </a:p>
        </p:txBody>
      </p:sp>
      <p:sp>
        <p:nvSpPr>
          <p:cNvPr id="27" name="TextBox 26">
            <a:extLst>
              <a:ext uri="{FF2B5EF4-FFF2-40B4-BE49-F238E27FC236}">
                <a16:creationId xmlns:a16="http://schemas.microsoft.com/office/drawing/2014/main" id="{E8D73CBE-CE5F-324D-9439-0FE96888E6A5}"/>
              </a:ext>
            </a:extLst>
          </p:cNvPr>
          <p:cNvSpPr txBox="1">
            <a:spLocks noChangeArrowheads="1"/>
          </p:cNvSpPr>
          <p:nvPr/>
        </p:nvSpPr>
        <p:spPr bwMode="auto">
          <a:xfrm>
            <a:off x="8208618" y="943627"/>
            <a:ext cx="124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800" dirty="0"/>
              <a:t>Incident</a:t>
            </a:r>
            <a:br>
              <a:rPr lang="en-US" altLang="en-US" sz="1800" dirty="0"/>
            </a:br>
            <a:r>
              <a:rPr lang="en-US" altLang="en-US" sz="1800" dirty="0"/>
              <a:t>Response</a:t>
            </a:r>
          </a:p>
        </p:txBody>
      </p:sp>
      <p:pic>
        <p:nvPicPr>
          <p:cNvPr id="21" name="Picture 20">
            <a:extLst>
              <a:ext uri="{FF2B5EF4-FFF2-40B4-BE49-F238E27FC236}">
                <a16:creationId xmlns:a16="http://schemas.microsoft.com/office/drawing/2014/main" id="{57365F98-64CB-7949-835A-92A111CA1C41}"/>
              </a:ext>
            </a:extLst>
          </p:cNvPr>
          <p:cNvPicPr>
            <a:picLocks noChangeAspect="1"/>
          </p:cNvPicPr>
          <p:nvPr/>
        </p:nvPicPr>
        <p:blipFill>
          <a:blip r:embed="rId4"/>
          <a:stretch>
            <a:fillRect/>
          </a:stretch>
        </p:blipFill>
        <p:spPr>
          <a:xfrm>
            <a:off x="280987" y="392616"/>
            <a:ext cx="1995143" cy="1995143"/>
          </a:xfrm>
          <a:prstGeom prst="rect">
            <a:avLst/>
          </a:prstGeom>
        </p:spPr>
      </p:pic>
      <p:sp>
        <p:nvSpPr>
          <p:cNvPr id="10" name="Title 1">
            <a:extLst>
              <a:ext uri="{FF2B5EF4-FFF2-40B4-BE49-F238E27FC236}">
                <a16:creationId xmlns:a16="http://schemas.microsoft.com/office/drawing/2014/main" id="{BE51AFC2-C5FD-E94F-B6F9-8DC23D5B3C02}"/>
              </a:ext>
            </a:extLst>
          </p:cNvPr>
          <p:cNvSpPr txBox="1">
            <a:spLocks/>
          </p:cNvSpPr>
          <p:nvPr/>
        </p:nvSpPr>
        <p:spPr bwMode="auto">
          <a:xfrm>
            <a:off x="2013459" y="623451"/>
            <a:ext cx="2996691" cy="14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bodyPr>
          <a:lstStyle>
            <a:lvl1pPr algn="ctr" defTabSz="608013" rtl="0" eaLnBrk="1" fontAlgn="base" hangingPunct="1">
              <a:spcBef>
                <a:spcPct val="0"/>
              </a:spcBef>
              <a:spcAft>
                <a:spcPct val="0"/>
              </a:spcAft>
              <a:defRPr sz="4300" kern="1200">
                <a:solidFill>
                  <a:srgbClr val="E8E8E8"/>
                </a:solidFill>
                <a:latin typeface="Calibri Light"/>
                <a:ea typeface="ＭＳ Ｐゴシック" panose="020B0600070205080204" pitchFamily="34" charset="-128"/>
                <a:cs typeface="Calibri Light"/>
              </a:defRPr>
            </a:lvl1pPr>
            <a:lvl2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2pPr>
            <a:lvl3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3pPr>
            <a:lvl4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4pPr>
            <a:lvl5pPr algn="ctr" defTabSz="608013" rtl="0" eaLnBrk="1" fontAlgn="base" hangingPunct="1">
              <a:spcBef>
                <a:spcPct val="0"/>
              </a:spcBef>
              <a:spcAft>
                <a:spcPct val="0"/>
              </a:spcAft>
              <a:defRPr sz="4300">
                <a:solidFill>
                  <a:srgbClr val="E8E8E8"/>
                </a:solidFill>
                <a:latin typeface="Calibri Light" panose="020F0302020204030204" pitchFamily="34" charset="0"/>
                <a:ea typeface="ＭＳ Ｐゴシック"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500"/>
              </a:lnSpc>
            </a:pPr>
            <a:r>
              <a:rPr lang="en-US" dirty="0">
                <a:solidFill>
                  <a:schemeClr val="bg2"/>
                </a:solidFill>
              </a:rPr>
              <a:t>Collective</a:t>
            </a:r>
            <a:br>
              <a:rPr lang="en-US" dirty="0">
                <a:solidFill>
                  <a:schemeClr val="bg2"/>
                </a:solidFill>
              </a:rPr>
            </a:br>
            <a:r>
              <a:rPr lang="en-US" dirty="0">
                <a:solidFill>
                  <a:schemeClr val="bg2"/>
                </a:solidFill>
              </a:rPr>
              <a:t>Response</a:t>
            </a:r>
            <a:endParaRPr lang="en-US" altLang="en-US" dirty="0">
              <a:solidFill>
                <a:schemeClr val="bg2"/>
              </a:solidFill>
              <a:latin typeface="Calibri Light" panose="020F0302020204030204" pitchFamily="34" charset="0"/>
            </a:endParaRPr>
          </a:p>
        </p:txBody>
      </p:sp>
      <p:sp>
        <p:nvSpPr>
          <p:cNvPr id="13" name="Text Placeholder 3">
            <a:extLst>
              <a:ext uri="{FF2B5EF4-FFF2-40B4-BE49-F238E27FC236}">
                <a16:creationId xmlns:a16="http://schemas.microsoft.com/office/drawing/2014/main" id="{21877BDA-BA9D-3E4B-B2BC-8BAA0AB860D5}"/>
              </a:ext>
            </a:extLst>
          </p:cNvPr>
          <p:cNvSpPr txBox="1">
            <a:spLocks/>
          </p:cNvSpPr>
          <p:nvPr/>
        </p:nvSpPr>
        <p:spPr bwMode="auto">
          <a:xfrm>
            <a:off x="666293" y="2189533"/>
            <a:ext cx="4343857" cy="32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t" anchorCtr="0"/>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000"/>
              </a:spcBef>
            </a:pPr>
            <a:r>
              <a:rPr lang="en-US" sz="1800" dirty="0"/>
              <a:t>The ability to bring rapid protection to close off multiple attack vectors instantaneously is crucial</a:t>
            </a:r>
          </a:p>
          <a:p>
            <a:pPr marL="285750" indent="-285750">
              <a:spcBef>
                <a:spcPts val="1000"/>
              </a:spcBef>
              <a:buFont typeface="Arial" panose="020B0604020202020204" pitchFamily="34" charset="0"/>
              <a:buChar char="•"/>
            </a:pPr>
            <a:r>
              <a:rPr lang="en-US" sz="1800" b="1" dirty="0"/>
              <a:t>Breadth: </a:t>
            </a:r>
            <a:r>
              <a:rPr lang="en-US" sz="1800" dirty="0"/>
              <a:t>See once, protect everywhere</a:t>
            </a:r>
          </a:p>
          <a:p>
            <a:pPr marL="285750" indent="-285750">
              <a:spcBef>
                <a:spcPts val="1000"/>
              </a:spcBef>
              <a:buFont typeface="Arial" panose="020B0604020202020204" pitchFamily="34" charset="0"/>
              <a:buChar char="•"/>
            </a:pPr>
            <a:r>
              <a:rPr lang="en-US" sz="1800" b="1" dirty="0"/>
              <a:t>Depth: </a:t>
            </a:r>
            <a:r>
              <a:rPr lang="en-US" sz="1800" dirty="0"/>
              <a:t>Response and interdiction drives continuous research</a:t>
            </a:r>
          </a:p>
          <a:p>
            <a:pPr marL="285750" indent="-285750">
              <a:spcBef>
                <a:spcPts val="1000"/>
              </a:spcBef>
              <a:buFont typeface="Arial" panose="020B0604020202020204" pitchFamily="34" charset="0"/>
              <a:buChar char="•"/>
            </a:pPr>
            <a:r>
              <a:rPr lang="en-US" sz="1800" b="1" dirty="0"/>
              <a:t>Scale: </a:t>
            </a:r>
            <a:r>
              <a:rPr lang="en-US" sz="1800" dirty="0"/>
              <a:t>Delivering portfolio-wide protection, in real-time</a:t>
            </a:r>
          </a:p>
        </p:txBody>
      </p:sp>
    </p:spTree>
    <p:extLst>
      <p:ext uri="{BB962C8B-B14F-4D97-AF65-F5344CB8AC3E}">
        <p14:creationId xmlns:p14="http://schemas.microsoft.com/office/powerpoint/2010/main" val="2120105170"/>
      </p:ext>
    </p:extLst>
  </p:cSld>
  <p:clrMapOvr>
    <a:masterClrMapping/>
  </p:clrMapOvr>
</p:sld>
</file>

<file path=ppt/theme/theme1.xml><?xml version="1.0" encoding="utf-8"?>
<a:theme xmlns:a="http://schemas.openxmlformats.org/drawingml/2006/main" name="Default Theme">
  <a:themeElements>
    <a:clrScheme name="Custom 3">
      <a:dk1>
        <a:srgbClr val="383838"/>
      </a:dk1>
      <a:lt1>
        <a:srgbClr val="FFFFFF"/>
      </a:lt1>
      <a:dk2>
        <a:srgbClr val="ED6F09"/>
      </a:dk2>
      <a:lt2>
        <a:srgbClr val="8E8E8E"/>
      </a:lt2>
      <a:accent1>
        <a:srgbClr val="F19615"/>
      </a:accent1>
      <a:accent2>
        <a:srgbClr val="0077D4"/>
      </a:accent2>
      <a:accent3>
        <a:srgbClr val="0167A3"/>
      </a:accent3>
      <a:accent4>
        <a:srgbClr val="FCB63E"/>
      </a:accent4>
      <a:accent5>
        <a:srgbClr val="20A3DC"/>
      </a:accent5>
      <a:accent6>
        <a:srgbClr val="11B2C7"/>
      </a:accent6>
      <a:hlink>
        <a:srgbClr val="EA7024"/>
      </a:hlink>
      <a:folHlink>
        <a:srgbClr val="0077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cmpd="sng">
          <a:solidFill>
            <a:srgbClr val="8E8E8E"/>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err="1" smtClean="0">
            <a:solidFill>
              <a:srgbClr val="383838"/>
            </a:solidFill>
          </a:defRPr>
        </a:defPPr>
      </a:lstStyle>
    </a:txDef>
  </a:objectDefaults>
  <a:extraClrSchemeLst/>
  <a:extLst>
    <a:ext uri="{05A4C25C-085E-4340-85A3-A5531E510DB2}">
      <thm15:themeFamily xmlns:thm15="http://schemas.microsoft.com/office/thememl/2012/main" name="NewTemplate_2018.v4" id="{45F76A6B-199A-364C-B102-FDFDBBFDEEEB}" vid="{539C0EF6-415B-4C42-B93F-BE882F7FD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2018_TalosTemplate</Template>
  <TotalTime>3681</TotalTime>
  <Words>3021</Words>
  <Application>Microsoft Office PowerPoint</Application>
  <PresentationFormat>Custom</PresentationFormat>
  <Paragraphs>541</Paragraphs>
  <Slides>47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Calibri</vt:lpstr>
      <vt:lpstr>Calibri Light</vt:lpstr>
      <vt:lpstr>CiscoSansTT Light</vt:lpstr>
      <vt:lpstr>Exo 2</vt:lpstr>
      <vt:lpstr>Mangal</vt:lpstr>
      <vt:lpstr>Wingdings</vt:lpstr>
      <vt:lpstr>Default Theme</vt:lpstr>
      <vt:lpstr>We Keep Your Network Safe</vt:lpstr>
      <vt:lpstr>Protecting Customers</vt:lpstr>
      <vt:lpstr>PowerPoint Presentation</vt:lpstr>
      <vt:lpstr>Threat Intelligence</vt:lpstr>
      <vt:lpstr>Threat Intelligence</vt:lpstr>
      <vt:lpstr>Why trust Talos?</vt:lpstr>
      <vt:lpstr>PowerPoint Presentation</vt:lpstr>
      <vt:lpstr>Actionable Intelligence</vt:lpstr>
      <vt:lpstr>PowerPoint Presentation</vt:lpstr>
      <vt:lpstr>NotPetya: The Costliest Cyber Attack in History</vt:lpstr>
      <vt:lpstr>DNSpionage</vt:lpstr>
      <vt:lpstr>What is so Unique?</vt:lpstr>
      <vt:lpstr>Overview</vt:lpstr>
      <vt:lpstr>DNSpionage</vt:lpstr>
      <vt:lpstr>Infection Vectors</vt:lpstr>
      <vt:lpstr>Infection Vectors</vt:lpstr>
      <vt:lpstr>MalDoc</vt:lpstr>
      <vt:lpstr>MalDoc – Macro Abuse!</vt:lpstr>
      <vt:lpstr>Maldoc Opening &amp; Closing</vt:lpstr>
      <vt:lpstr>End users still click on Warnings. Why?!</vt:lpstr>
      <vt:lpstr>DNSpionage characteristics</vt:lpstr>
      <vt:lpstr>DNSpionage on the system</vt:lpstr>
      <vt:lpstr>DNSpionage</vt:lpstr>
      <vt:lpstr>DNSpionage</vt:lpstr>
      <vt:lpstr>DNSpionage</vt:lpstr>
      <vt:lpstr>DNSpionage</vt:lpstr>
      <vt:lpstr>DNSpionage</vt:lpstr>
      <vt:lpstr>DNSpionage</vt:lpstr>
      <vt:lpstr>DNSpionage</vt:lpstr>
      <vt:lpstr>DNSpionage</vt:lpstr>
      <vt:lpstr>DNSpionage</vt:lpstr>
      <vt:lpstr>DNSpionage</vt:lpstr>
      <vt:lpstr>DNSpionage</vt:lpstr>
      <vt:lpstr>DNSpionage</vt:lpstr>
      <vt:lpstr>DNSpionage</vt:lpstr>
      <vt:lpstr>DNSpionage</vt:lpstr>
      <vt:lpstr>DNS Redirection</vt:lpstr>
      <vt:lpstr>DNS Redirection</vt:lpstr>
      <vt:lpstr>DNS Redirection</vt:lpstr>
      <vt:lpstr>DNS Redirection</vt:lpstr>
      <vt:lpstr>DNS Redirection</vt:lpstr>
      <vt:lpstr>DNS Redirection</vt:lpstr>
      <vt:lpstr>PowerPoint Presentation</vt:lpstr>
      <vt:lpstr>Forcing the Bad Guys to Innovate</vt:lpstr>
      <vt:lpstr>Forcing the Bad Guys to Innovate</vt:lpstr>
      <vt:lpstr>Forcing the Bad Guys to Innovate</vt:lpstr>
      <vt:lpstr>PowerPoint Presentation</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Keep Your Network Safe</dc:title>
  <dc:creator>VItor Ventura (vitventu)</dc:creator>
  <cp:lastModifiedBy>Windows User</cp:lastModifiedBy>
  <cp:revision>57</cp:revision>
  <cp:lastPrinted>2019-04-15T08:21:59Z</cp:lastPrinted>
  <dcterms:created xsi:type="dcterms:W3CDTF">2018-11-26T09:43:43Z</dcterms:created>
  <dcterms:modified xsi:type="dcterms:W3CDTF">2019-04-15T10:29:00Z</dcterms:modified>
</cp:coreProperties>
</file>