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 id="2147483702" r:id="rId6"/>
    <p:sldMasterId id="2147483774" r:id="rId7"/>
  </p:sldMasterIdLst>
  <p:notesMasterIdLst>
    <p:notesMasterId r:id="rId42"/>
  </p:notesMasterIdLst>
  <p:sldIdLst>
    <p:sldId id="256" r:id="rId8"/>
    <p:sldId id="257" r:id="rId9"/>
    <p:sldId id="774" r:id="rId10"/>
    <p:sldId id="713" r:id="rId11"/>
    <p:sldId id="5335" r:id="rId12"/>
    <p:sldId id="5321" r:id="rId13"/>
    <p:sldId id="453" r:id="rId14"/>
    <p:sldId id="4979" r:id="rId15"/>
    <p:sldId id="457" r:id="rId16"/>
    <p:sldId id="1285" r:id="rId17"/>
    <p:sldId id="5324" r:id="rId18"/>
    <p:sldId id="5325" r:id="rId19"/>
    <p:sldId id="5330" r:id="rId20"/>
    <p:sldId id="594" r:id="rId21"/>
    <p:sldId id="5327" r:id="rId22"/>
    <p:sldId id="4915" r:id="rId23"/>
    <p:sldId id="4917" r:id="rId24"/>
    <p:sldId id="4916" r:id="rId25"/>
    <p:sldId id="2945" r:id="rId26"/>
    <p:sldId id="478" r:id="rId27"/>
    <p:sldId id="2955" r:id="rId28"/>
    <p:sldId id="2971" r:id="rId29"/>
    <p:sldId id="4630" r:id="rId30"/>
    <p:sldId id="462" r:id="rId31"/>
    <p:sldId id="4953" r:id="rId32"/>
    <p:sldId id="5333" r:id="rId33"/>
    <p:sldId id="3120" r:id="rId34"/>
    <p:sldId id="3147" r:id="rId35"/>
    <p:sldId id="261" r:id="rId36"/>
    <p:sldId id="5334" r:id="rId37"/>
    <p:sldId id="4914" r:id="rId38"/>
    <p:sldId id="5336" r:id="rId39"/>
    <p:sldId id="4956" r:id="rId40"/>
    <p:sldId id="26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DEC"/>
    <a:srgbClr val="16BBED"/>
    <a:srgbClr val="0C5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1689" autoAdjust="0"/>
    <p:restoredTop sz="95149" autoAdjust="0"/>
  </p:normalViewPr>
  <p:slideViewPr>
    <p:cSldViewPr snapToGrid="0">
      <p:cViewPr varScale="1">
        <p:scale>
          <a:sx n="94" d="100"/>
          <a:sy n="94" d="100"/>
        </p:scale>
        <p:origin x="96" y="150"/>
      </p:cViewPr>
      <p:guideLst/>
    </p:cSldViewPr>
  </p:slideViewPr>
  <p:notesTextViewPr>
    <p:cViewPr>
      <p:scale>
        <a:sx n="1" d="1"/>
        <a:sy n="1" d="1"/>
      </p:scale>
      <p:origin x="0" y="0"/>
    </p:cViewPr>
  </p:notesTextViewPr>
  <p:sorterViewPr>
    <p:cViewPr>
      <p:scale>
        <a:sx n="140" d="100"/>
        <a:sy n="140" d="100"/>
      </p:scale>
      <p:origin x="0" y="-17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80.png"/><Relationship Id="rId1" Type="http://schemas.openxmlformats.org/officeDocument/2006/relationships/image" Target="../media/image1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80.png"/><Relationship Id="rId1" Type="http://schemas.openxmlformats.org/officeDocument/2006/relationships/image" Target="../media/image1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FB85CD-4A6C-3240-8909-560C2D75D5F1}" type="doc">
      <dgm:prSet loTypeId="urn:microsoft.com/office/officeart/2005/8/layout/pList2" loCatId="" qsTypeId="urn:microsoft.com/office/officeart/2005/8/quickstyle/simple1" qsCatId="simple" csTypeId="urn:microsoft.com/office/officeart/2005/8/colors/accent1_2" csCatId="accent1" phldr="1"/>
      <dgm:spPr/>
    </dgm:pt>
    <dgm:pt modelId="{BCFB400E-A179-8841-AC5F-CD63D58D9B80}">
      <dgm:prSet phldrT="[Text]" custT="1"/>
      <dgm:spPr/>
      <dgm:t>
        <a:bodyPr anchor="ctr"/>
        <a:lstStyle/>
        <a:p>
          <a:r>
            <a:rPr lang="en-US" sz="3200" dirty="0">
              <a:latin typeface="CiscoSansTT" panose="020B0503020201020303" pitchFamily="34" charset="0"/>
              <a:cs typeface="CiscoSansTT" panose="020B0503020201020303" pitchFamily="34" charset="0"/>
            </a:rPr>
            <a:t>Catalyst 9100 Access Points </a:t>
          </a:r>
        </a:p>
      </dgm:t>
    </dgm:pt>
    <dgm:pt modelId="{8BD6B8E7-DE4E-4845-AED6-68926E93AB39}" type="parTrans" cxnId="{9317F9ED-DA2C-294F-842F-F8B9A432F3F8}">
      <dgm:prSet/>
      <dgm:spPr/>
      <dgm:t>
        <a:bodyPr/>
        <a:lstStyle/>
        <a:p>
          <a:endParaRPr lang="en-US" sz="1200">
            <a:latin typeface="CiscoSansTT" panose="020B0503020201020303" pitchFamily="34" charset="0"/>
            <a:cs typeface="CiscoSansTT" panose="020B0503020201020303" pitchFamily="34" charset="0"/>
          </a:endParaRPr>
        </a:p>
      </dgm:t>
    </dgm:pt>
    <dgm:pt modelId="{2DDD8B17-8311-7847-A2F9-B07A73F131B0}" type="sibTrans" cxnId="{9317F9ED-DA2C-294F-842F-F8B9A432F3F8}">
      <dgm:prSet/>
      <dgm:spPr/>
      <dgm:t>
        <a:bodyPr/>
        <a:lstStyle/>
        <a:p>
          <a:endParaRPr lang="en-US" sz="1200">
            <a:latin typeface="CiscoSansTT" panose="020B0503020201020303" pitchFamily="34" charset="0"/>
            <a:cs typeface="CiscoSansTT" panose="020B0503020201020303" pitchFamily="34" charset="0"/>
          </a:endParaRPr>
        </a:p>
      </dgm:t>
    </dgm:pt>
    <dgm:pt modelId="{9214AADE-E4B1-A84C-AD8A-5B700D602EC1}">
      <dgm:prSet phldrT="[Text]" custT="1"/>
      <dgm:spPr/>
      <dgm:t>
        <a:bodyPr/>
        <a:lstStyle/>
        <a:p>
          <a:r>
            <a:rPr lang="en-US" sz="3200" dirty="0">
              <a:latin typeface="CiscoSansTT" panose="020B0503020201020303" pitchFamily="34" charset="0"/>
              <a:cs typeface="CiscoSansTT" panose="020B0503020201020303" pitchFamily="34" charset="0"/>
            </a:rPr>
            <a:t>Catalyst 9800 Wireless Controller</a:t>
          </a:r>
        </a:p>
      </dgm:t>
    </dgm:pt>
    <dgm:pt modelId="{E69E2C67-5350-8C40-9607-BC723E2990A2}" type="parTrans" cxnId="{6882A82F-6B87-104F-9A26-4D38DC8BBA74}">
      <dgm:prSet/>
      <dgm:spPr/>
      <dgm:t>
        <a:bodyPr/>
        <a:lstStyle/>
        <a:p>
          <a:endParaRPr lang="en-US" sz="1200">
            <a:latin typeface="CiscoSansTT" panose="020B0503020201020303" pitchFamily="34" charset="0"/>
            <a:cs typeface="CiscoSansTT" panose="020B0503020201020303" pitchFamily="34" charset="0"/>
          </a:endParaRPr>
        </a:p>
      </dgm:t>
    </dgm:pt>
    <dgm:pt modelId="{EE8465EF-D0B8-574D-80D5-41B421FDF271}" type="sibTrans" cxnId="{6882A82F-6B87-104F-9A26-4D38DC8BBA74}">
      <dgm:prSet/>
      <dgm:spPr/>
      <dgm:t>
        <a:bodyPr/>
        <a:lstStyle/>
        <a:p>
          <a:endParaRPr lang="en-US" sz="1200">
            <a:latin typeface="CiscoSansTT" panose="020B0503020201020303" pitchFamily="34" charset="0"/>
            <a:cs typeface="CiscoSansTT" panose="020B0503020201020303" pitchFamily="34" charset="0"/>
          </a:endParaRPr>
        </a:p>
      </dgm:t>
    </dgm:pt>
    <dgm:pt modelId="{0D07D41D-0D6B-5342-9EAE-C3F8C10C193C}">
      <dgm:prSet phldrT="[Text]" custT="1"/>
      <dgm:spPr/>
      <dgm:t>
        <a:bodyPr/>
        <a:lstStyle/>
        <a:p>
          <a:endParaRPr lang="en-US" sz="3200" dirty="0">
            <a:latin typeface="CiscoSansTT" panose="020B0503020201020303" pitchFamily="34" charset="0"/>
            <a:cs typeface="CiscoSansTT" panose="020B0503020201020303" pitchFamily="34" charset="0"/>
          </a:endParaRPr>
        </a:p>
        <a:p>
          <a:r>
            <a:rPr lang="en-US" sz="3200" dirty="0">
              <a:latin typeface="CiscoSansTT" panose="020B0503020201020303" pitchFamily="34" charset="0"/>
              <a:cs typeface="CiscoSansTT" panose="020B0503020201020303" pitchFamily="34" charset="0"/>
            </a:rPr>
            <a:t>DNA Spaces</a:t>
          </a:r>
        </a:p>
      </dgm:t>
    </dgm:pt>
    <dgm:pt modelId="{AA14C161-0414-C842-B3CC-81E8CC579BC6}" type="parTrans" cxnId="{4C86343D-1C73-9548-BC2B-8D92C607B726}">
      <dgm:prSet/>
      <dgm:spPr/>
      <dgm:t>
        <a:bodyPr/>
        <a:lstStyle/>
        <a:p>
          <a:endParaRPr lang="en-US" sz="1200">
            <a:latin typeface="CiscoSansTT" panose="020B0503020201020303" pitchFamily="34" charset="0"/>
            <a:cs typeface="CiscoSansTT" panose="020B0503020201020303" pitchFamily="34" charset="0"/>
          </a:endParaRPr>
        </a:p>
      </dgm:t>
    </dgm:pt>
    <dgm:pt modelId="{0FF82E06-03F8-D543-BC3D-3695718B820C}" type="sibTrans" cxnId="{4C86343D-1C73-9548-BC2B-8D92C607B726}">
      <dgm:prSet/>
      <dgm:spPr/>
      <dgm:t>
        <a:bodyPr/>
        <a:lstStyle/>
        <a:p>
          <a:endParaRPr lang="en-US" sz="1200">
            <a:latin typeface="CiscoSansTT" panose="020B0503020201020303" pitchFamily="34" charset="0"/>
            <a:cs typeface="CiscoSansTT" panose="020B0503020201020303" pitchFamily="34" charset="0"/>
          </a:endParaRPr>
        </a:p>
      </dgm:t>
    </dgm:pt>
    <dgm:pt modelId="{A04C8366-6706-0946-8CBF-0BC6A23A29A6}" type="pres">
      <dgm:prSet presAssocID="{3DFB85CD-4A6C-3240-8909-560C2D75D5F1}" presName="Name0" presStyleCnt="0">
        <dgm:presLayoutVars>
          <dgm:dir/>
          <dgm:resizeHandles val="exact"/>
        </dgm:presLayoutVars>
      </dgm:prSet>
      <dgm:spPr/>
    </dgm:pt>
    <dgm:pt modelId="{1CF9C847-B61B-AC47-A001-2FF8B1EC2C31}" type="pres">
      <dgm:prSet presAssocID="{3DFB85CD-4A6C-3240-8909-560C2D75D5F1}" presName="bkgdShp" presStyleLbl="alignAccFollowNode1" presStyleIdx="0" presStyleCnt="1"/>
      <dgm:spPr/>
    </dgm:pt>
    <dgm:pt modelId="{293B52D1-C876-6141-B171-8463D13612F1}" type="pres">
      <dgm:prSet presAssocID="{3DFB85CD-4A6C-3240-8909-560C2D75D5F1}" presName="linComp" presStyleCnt="0"/>
      <dgm:spPr/>
    </dgm:pt>
    <dgm:pt modelId="{88831641-76BA-FF4E-B0C3-BBB1E64ABEBE}" type="pres">
      <dgm:prSet presAssocID="{BCFB400E-A179-8841-AC5F-CD63D58D9B80}" presName="compNode" presStyleCnt="0"/>
      <dgm:spPr/>
    </dgm:pt>
    <dgm:pt modelId="{029E3B5D-DC6F-5E44-9241-825FAF954A5D}" type="pres">
      <dgm:prSet presAssocID="{BCFB400E-A179-8841-AC5F-CD63D58D9B80}" presName="node" presStyleLbl="node1" presStyleIdx="0" presStyleCnt="3">
        <dgm:presLayoutVars>
          <dgm:bulletEnabled val="1"/>
        </dgm:presLayoutVars>
      </dgm:prSet>
      <dgm:spPr/>
      <dgm:t>
        <a:bodyPr/>
        <a:lstStyle/>
        <a:p>
          <a:endParaRPr lang="en-US"/>
        </a:p>
      </dgm:t>
    </dgm:pt>
    <dgm:pt modelId="{CC229D9B-BB38-AC41-A601-580305C78AE4}" type="pres">
      <dgm:prSet presAssocID="{BCFB400E-A179-8841-AC5F-CD63D58D9B80}" presName="invisiNode" presStyleLbl="node1" presStyleIdx="0" presStyleCnt="3"/>
      <dgm:spPr/>
    </dgm:pt>
    <dgm:pt modelId="{BB7756C1-A45B-6542-90DA-149AC25A9A5C}" type="pres">
      <dgm:prSet presAssocID="{BCFB400E-A179-8841-AC5F-CD63D58D9B80}" presName="imagNode" presStyleLbl="fgImgPlace1" presStyleIdx="0" presStyleCnt="3"/>
      <dgm:spPr>
        <a:blipFill dpi="0" rotWithShape="1">
          <a:blip xmlns:r="http://schemas.openxmlformats.org/officeDocument/2006/relationships" r:embed="rId1"/>
          <a:srcRect/>
          <a:stretch>
            <a:fillRect l="403" t="-13932" r="-403" b="-10068"/>
          </a:stretch>
        </a:blipFill>
      </dgm:spPr>
    </dgm:pt>
    <dgm:pt modelId="{07611EF9-8A24-1B49-83CE-257F1C19F478}" type="pres">
      <dgm:prSet presAssocID="{2DDD8B17-8311-7847-A2F9-B07A73F131B0}" presName="sibTrans" presStyleLbl="sibTrans2D1" presStyleIdx="0" presStyleCnt="0"/>
      <dgm:spPr/>
      <dgm:t>
        <a:bodyPr/>
        <a:lstStyle/>
        <a:p>
          <a:endParaRPr lang="en-US"/>
        </a:p>
      </dgm:t>
    </dgm:pt>
    <dgm:pt modelId="{258ECE81-C06D-F643-896E-F71A3E92C83E}" type="pres">
      <dgm:prSet presAssocID="{9214AADE-E4B1-A84C-AD8A-5B700D602EC1}" presName="compNode" presStyleCnt="0"/>
      <dgm:spPr/>
    </dgm:pt>
    <dgm:pt modelId="{77693F79-C924-E645-92DF-99AFD200FE6D}" type="pres">
      <dgm:prSet presAssocID="{9214AADE-E4B1-A84C-AD8A-5B700D602EC1}" presName="node" presStyleLbl="node1" presStyleIdx="1" presStyleCnt="3">
        <dgm:presLayoutVars>
          <dgm:bulletEnabled val="1"/>
        </dgm:presLayoutVars>
      </dgm:prSet>
      <dgm:spPr/>
      <dgm:t>
        <a:bodyPr/>
        <a:lstStyle/>
        <a:p>
          <a:endParaRPr lang="en-US"/>
        </a:p>
      </dgm:t>
    </dgm:pt>
    <dgm:pt modelId="{78476CC8-8A4D-F842-B2DB-7FF535B3AB74}" type="pres">
      <dgm:prSet presAssocID="{9214AADE-E4B1-A84C-AD8A-5B700D602EC1}" presName="invisiNode" presStyleLbl="node1" presStyleIdx="1" presStyleCnt="3"/>
      <dgm:spPr/>
    </dgm:pt>
    <dgm:pt modelId="{579F9A19-03D4-C145-9D27-EFDD5A94FEC1}" type="pres">
      <dgm:prSet presAssocID="{9214AADE-E4B1-A84C-AD8A-5B700D602EC1}" presName="imagNode" presStyleLbl="fgImgPlace1" presStyleIdx="1" presStyleCnt="3"/>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l="33" t="10454" r="391" b="17388"/>
          </a:stretch>
        </a:blipFill>
      </dgm:spPr>
    </dgm:pt>
    <dgm:pt modelId="{F9BD95DA-7E41-474B-A52B-4BB92EDF7978}" type="pres">
      <dgm:prSet presAssocID="{EE8465EF-D0B8-574D-80D5-41B421FDF271}" presName="sibTrans" presStyleLbl="sibTrans2D1" presStyleIdx="0" presStyleCnt="0"/>
      <dgm:spPr/>
      <dgm:t>
        <a:bodyPr/>
        <a:lstStyle/>
        <a:p>
          <a:endParaRPr lang="en-US"/>
        </a:p>
      </dgm:t>
    </dgm:pt>
    <dgm:pt modelId="{BA84EE98-6568-1B42-9C11-35E8C2F4DAA2}" type="pres">
      <dgm:prSet presAssocID="{0D07D41D-0D6B-5342-9EAE-C3F8C10C193C}" presName="compNode" presStyleCnt="0"/>
      <dgm:spPr/>
    </dgm:pt>
    <dgm:pt modelId="{ED93E74D-9561-BF48-B306-5F9C40F43231}" type="pres">
      <dgm:prSet presAssocID="{0D07D41D-0D6B-5342-9EAE-C3F8C10C193C}" presName="node" presStyleLbl="node1" presStyleIdx="2" presStyleCnt="3">
        <dgm:presLayoutVars>
          <dgm:bulletEnabled val="1"/>
        </dgm:presLayoutVars>
      </dgm:prSet>
      <dgm:spPr/>
      <dgm:t>
        <a:bodyPr/>
        <a:lstStyle/>
        <a:p>
          <a:endParaRPr lang="en-US"/>
        </a:p>
      </dgm:t>
    </dgm:pt>
    <dgm:pt modelId="{A62D3F2C-3D5A-424D-9576-47EE19387364}" type="pres">
      <dgm:prSet presAssocID="{0D07D41D-0D6B-5342-9EAE-C3F8C10C193C}" presName="invisiNode" presStyleLbl="node1" presStyleIdx="2" presStyleCnt="3"/>
      <dgm:spPr/>
    </dgm:pt>
    <dgm:pt modelId="{0B006286-511C-1C44-80F9-B480730114B5}" type="pres">
      <dgm:prSet presAssocID="{0D07D41D-0D6B-5342-9EAE-C3F8C10C193C}" presName="imagNode" presStyleLbl="fgImgPlace1" presStyleIdx="2" presStyleCnt="3"/>
      <dgm:spPr>
        <a:blipFill dpi="0" rotWithShape="1">
          <a:blip xmlns:r="http://schemas.openxmlformats.org/officeDocument/2006/relationships" r:embed="rId3"/>
          <a:srcRect/>
          <a:stretch>
            <a:fillRect t="-1327" b="-76673"/>
          </a:stretch>
        </a:blipFill>
      </dgm:spPr>
    </dgm:pt>
  </dgm:ptLst>
  <dgm:cxnLst>
    <dgm:cxn modelId="{67015B59-162B-5941-81AF-A7BE53D205F3}" type="presOf" srcId="{2DDD8B17-8311-7847-A2F9-B07A73F131B0}" destId="{07611EF9-8A24-1B49-83CE-257F1C19F478}" srcOrd="0" destOrd="0" presId="urn:microsoft.com/office/officeart/2005/8/layout/pList2"/>
    <dgm:cxn modelId="{438BBACD-96CC-6E4B-AF5C-404EF3F081A2}" type="presOf" srcId="{0D07D41D-0D6B-5342-9EAE-C3F8C10C193C}" destId="{ED93E74D-9561-BF48-B306-5F9C40F43231}" srcOrd="0" destOrd="0" presId="urn:microsoft.com/office/officeart/2005/8/layout/pList2"/>
    <dgm:cxn modelId="{EA24F627-293D-8549-8EB6-63785B43EF1D}" type="presOf" srcId="{EE8465EF-D0B8-574D-80D5-41B421FDF271}" destId="{F9BD95DA-7E41-474B-A52B-4BB92EDF7978}" srcOrd="0" destOrd="0" presId="urn:microsoft.com/office/officeart/2005/8/layout/pList2"/>
    <dgm:cxn modelId="{9317F9ED-DA2C-294F-842F-F8B9A432F3F8}" srcId="{3DFB85CD-4A6C-3240-8909-560C2D75D5F1}" destId="{BCFB400E-A179-8841-AC5F-CD63D58D9B80}" srcOrd="0" destOrd="0" parTransId="{8BD6B8E7-DE4E-4845-AED6-68926E93AB39}" sibTransId="{2DDD8B17-8311-7847-A2F9-B07A73F131B0}"/>
    <dgm:cxn modelId="{6882A82F-6B87-104F-9A26-4D38DC8BBA74}" srcId="{3DFB85CD-4A6C-3240-8909-560C2D75D5F1}" destId="{9214AADE-E4B1-A84C-AD8A-5B700D602EC1}" srcOrd="1" destOrd="0" parTransId="{E69E2C67-5350-8C40-9607-BC723E2990A2}" sibTransId="{EE8465EF-D0B8-574D-80D5-41B421FDF271}"/>
    <dgm:cxn modelId="{22BDF4D3-1F48-6C49-B102-6219015D5B44}" type="presOf" srcId="{9214AADE-E4B1-A84C-AD8A-5B700D602EC1}" destId="{77693F79-C924-E645-92DF-99AFD200FE6D}" srcOrd="0" destOrd="0" presId="urn:microsoft.com/office/officeart/2005/8/layout/pList2"/>
    <dgm:cxn modelId="{71933085-2D51-4C49-8002-E84EEE5DAD8B}" type="presOf" srcId="{3DFB85CD-4A6C-3240-8909-560C2D75D5F1}" destId="{A04C8366-6706-0946-8CBF-0BC6A23A29A6}" srcOrd="0" destOrd="0" presId="urn:microsoft.com/office/officeart/2005/8/layout/pList2"/>
    <dgm:cxn modelId="{4C86343D-1C73-9548-BC2B-8D92C607B726}" srcId="{3DFB85CD-4A6C-3240-8909-560C2D75D5F1}" destId="{0D07D41D-0D6B-5342-9EAE-C3F8C10C193C}" srcOrd="2" destOrd="0" parTransId="{AA14C161-0414-C842-B3CC-81E8CC579BC6}" sibTransId="{0FF82E06-03F8-D543-BC3D-3695718B820C}"/>
    <dgm:cxn modelId="{EF32A70D-91CD-324F-B77A-56493F944801}" type="presOf" srcId="{BCFB400E-A179-8841-AC5F-CD63D58D9B80}" destId="{029E3B5D-DC6F-5E44-9241-825FAF954A5D}" srcOrd="0" destOrd="0" presId="urn:microsoft.com/office/officeart/2005/8/layout/pList2"/>
    <dgm:cxn modelId="{69B664B6-0FB3-6143-B231-1D7CCB57B832}" type="presParOf" srcId="{A04C8366-6706-0946-8CBF-0BC6A23A29A6}" destId="{1CF9C847-B61B-AC47-A001-2FF8B1EC2C31}" srcOrd="0" destOrd="0" presId="urn:microsoft.com/office/officeart/2005/8/layout/pList2"/>
    <dgm:cxn modelId="{960027E3-EFF0-5946-988D-9E92C6E68989}" type="presParOf" srcId="{A04C8366-6706-0946-8CBF-0BC6A23A29A6}" destId="{293B52D1-C876-6141-B171-8463D13612F1}" srcOrd="1" destOrd="0" presId="urn:microsoft.com/office/officeart/2005/8/layout/pList2"/>
    <dgm:cxn modelId="{71699927-4EFF-B043-938D-1E4335A94FAE}" type="presParOf" srcId="{293B52D1-C876-6141-B171-8463D13612F1}" destId="{88831641-76BA-FF4E-B0C3-BBB1E64ABEBE}" srcOrd="0" destOrd="0" presId="urn:microsoft.com/office/officeart/2005/8/layout/pList2"/>
    <dgm:cxn modelId="{317AFDA5-9778-A943-B12D-9BF6513E0EDD}" type="presParOf" srcId="{88831641-76BA-FF4E-B0C3-BBB1E64ABEBE}" destId="{029E3B5D-DC6F-5E44-9241-825FAF954A5D}" srcOrd="0" destOrd="0" presId="urn:microsoft.com/office/officeart/2005/8/layout/pList2"/>
    <dgm:cxn modelId="{C596201E-BA3A-264B-ADC7-520D2354E941}" type="presParOf" srcId="{88831641-76BA-FF4E-B0C3-BBB1E64ABEBE}" destId="{CC229D9B-BB38-AC41-A601-580305C78AE4}" srcOrd="1" destOrd="0" presId="urn:microsoft.com/office/officeart/2005/8/layout/pList2"/>
    <dgm:cxn modelId="{1873A347-CE57-274E-9856-025A983D01E9}" type="presParOf" srcId="{88831641-76BA-FF4E-B0C3-BBB1E64ABEBE}" destId="{BB7756C1-A45B-6542-90DA-149AC25A9A5C}" srcOrd="2" destOrd="0" presId="urn:microsoft.com/office/officeart/2005/8/layout/pList2"/>
    <dgm:cxn modelId="{9B43F20B-4315-544B-A765-F3D38C6B4CB2}" type="presParOf" srcId="{293B52D1-C876-6141-B171-8463D13612F1}" destId="{07611EF9-8A24-1B49-83CE-257F1C19F478}" srcOrd="1" destOrd="0" presId="urn:microsoft.com/office/officeart/2005/8/layout/pList2"/>
    <dgm:cxn modelId="{9859AB63-10BC-A849-A6FE-B0E5427591F8}" type="presParOf" srcId="{293B52D1-C876-6141-B171-8463D13612F1}" destId="{258ECE81-C06D-F643-896E-F71A3E92C83E}" srcOrd="2" destOrd="0" presId="urn:microsoft.com/office/officeart/2005/8/layout/pList2"/>
    <dgm:cxn modelId="{A10B94E1-EB5B-DD40-A0E2-7C22FD25BDC8}" type="presParOf" srcId="{258ECE81-C06D-F643-896E-F71A3E92C83E}" destId="{77693F79-C924-E645-92DF-99AFD200FE6D}" srcOrd="0" destOrd="0" presId="urn:microsoft.com/office/officeart/2005/8/layout/pList2"/>
    <dgm:cxn modelId="{121EEA9B-5856-0444-B5BF-AD93FC15800C}" type="presParOf" srcId="{258ECE81-C06D-F643-896E-F71A3E92C83E}" destId="{78476CC8-8A4D-F842-B2DB-7FF535B3AB74}" srcOrd="1" destOrd="0" presId="urn:microsoft.com/office/officeart/2005/8/layout/pList2"/>
    <dgm:cxn modelId="{E468BF09-4B17-5343-BD19-236041232582}" type="presParOf" srcId="{258ECE81-C06D-F643-896E-F71A3E92C83E}" destId="{579F9A19-03D4-C145-9D27-EFDD5A94FEC1}" srcOrd="2" destOrd="0" presId="urn:microsoft.com/office/officeart/2005/8/layout/pList2"/>
    <dgm:cxn modelId="{9BC960E6-9445-5243-8DF3-5077614DF107}" type="presParOf" srcId="{293B52D1-C876-6141-B171-8463D13612F1}" destId="{F9BD95DA-7E41-474B-A52B-4BB92EDF7978}" srcOrd="3" destOrd="0" presId="urn:microsoft.com/office/officeart/2005/8/layout/pList2"/>
    <dgm:cxn modelId="{5CC9F4DA-DA1E-684A-8429-5DEBAB61D482}" type="presParOf" srcId="{293B52D1-C876-6141-B171-8463D13612F1}" destId="{BA84EE98-6568-1B42-9C11-35E8C2F4DAA2}" srcOrd="4" destOrd="0" presId="urn:microsoft.com/office/officeart/2005/8/layout/pList2"/>
    <dgm:cxn modelId="{33064B0B-B3F7-4644-85AE-12D3A1EDC888}" type="presParOf" srcId="{BA84EE98-6568-1B42-9C11-35E8C2F4DAA2}" destId="{ED93E74D-9561-BF48-B306-5F9C40F43231}" srcOrd="0" destOrd="0" presId="urn:microsoft.com/office/officeart/2005/8/layout/pList2"/>
    <dgm:cxn modelId="{6D656657-A0B6-2C48-B22E-2C48DDD9CA22}" type="presParOf" srcId="{BA84EE98-6568-1B42-9C11-35E8C2F4DAA2}" destId="{A62D3F2C-3D5A-424D-9576-47EE19387364}" srcOrd="1" destOrd="0" presId="urn:microsoft.com/office/officeart/2005/8/layout/pList2"/>
    <dgm:cxn modelId="{3E20785D-88FC-0146-83D5-572990F4A323}" type="presParOf" srcId="{BA84EE98-6568-1B42-9C11-35E8C2F4DAA2}" destId="{0B006286-511C-1C44-80F9-B480730114B5}"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9C847-B61B-AC47-A001-2FF8B1EC2C31}">
      <dsp:nvSpPr>
        <dsp:cNvPr id="0" name=""/>
        <dsp:cNvSpPr/>
      </dsp:nvSpPr>
      <dsp:spPr>
        <a:xfrm>
          <a:off x="0" y="0"/>
          <a:ext cx="11040533" cy="184404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7756C1-A45B-6542-90DA-149AC25A9A5C}">
      <dsp:nvSpPr>
        <dsp:cNvPr id="0" name=""/>
        <dsp:cNvSpPr/>
      </dsp:nvSpPr>
      <dsp:spPr>
        <a:xfrm>
          <a:off x="331215" y="245872"/>
          <a:ext cx="3243156" cy="1352296"/>
        </a:xfrm>
        <a:prstGeom prst="roundRect">
          <a:avLst>
            <a:gd name="adj" fmla="val 10000"/>
          </a:avLst>
        </a:prstGeom>
        <a:blipFill dpi="0" rotWithShape="1">
          <a:blip xmlns:r="http://schemas.openxmlformats.org/officeDocument/2006/relationships" r:embed="rId1"/>
          <a:srcRect/>
          <a:stretch>
            <a:fillRect l="403" t="-13932" r="-403" b="-1006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9E3B5D-DC6F-5E44-9241-825FAF954A5D}">
      <dsp:nvSpPr>
        <dsp:cNvPr id="0" name=""/>
        <dsp:cNvSpPr/>
      </dsp:nvSpPr>
      <dsp:spPr>
        <a:xfrm rot="10800000">
          <a:off x="331215" y="1844040"/>
          <a:ext cx="3243156" cy="2253826"/>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a:latin typeface="CiscoSansTT" panose="020B0503020201020303" pitchFamily="34" charset="0"/>
              <a:cs typeface="CiscoSansTT" panose="020B0503020201020303" pitchFamily="34" charset="0"/>
            </a:rPr>
            <a:t>Catalyst 9100 Access Points </a:t>
          </a:r>
        </a:p>
      </dsp:txBody>
      <dsp:txXfrm rot="10800000">
        <a:off x="400528" y="1844040"/>
        <a:ext cx="3104530" cy="2184513"/>
      </dsp:txXfrm>
    </dsp:sp>
    <dsp:sp modelId="{579F9A19-03D4-C145-9D27-EFDD5A94FEC1}">
      <dsp:nvSpPr>
        <dsp:cNvPr id="0" name=""/>
        <dsp:cNvSpPr/>
      </dsp:nvSpPr>
      <dsp:spPr>
        <a:xfrm>
          <a:off x="3898688" y="245872"/>
          <a:ext cx="3243156" cy="1352296"/>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l="33" t="10454" r="391" b="1738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693F79-C924-E645-92DF-99AFD200FE6D}">
      <dsp:nvSpPr>
        <dsp:cNvPr id="0" name=""/>
        <dsp:cNvSpPr/>
      </dsp:nvSpPr>
      <dsp:spPr>
        <a:xfrm rot="10800000">
          <a:off x="3898688" y="1844040"/>
          <a:ext cx="3243156" cy="2253826"/>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lvl="0" algn="ctr" defTabSz="1422400">
            <a:lnSpc>
              <a:spcPct val="90000"/>
            </a:lnSpc>
            <a:spcBef>
              <a:spcPct val="0"/>
            </a:spcBef>
            <a:spcAft>
              <a:spcPct val="35000"/>
            </a:spcAft>
          </a:pPr>
          <a:r>
            <a:rPr lang="en-US" sz="3200" kern="1200" dirty="0">
              <a:latin typeface="CiscoSansTT" panose="020B0503020201020303" pitchFamily="34" charset="0"/>
              <a:cs typeface="CiscoSansTT" panose="020B0503020201020303" pitchFamily="34" charset="0"/>
            </a:rPr>
            <a:t>Catalyst 9800 Wireless Controller</a:t>
          </a:r>
        </a:p>
      </dsp:txBody>
      <dsp:txXfrm rot="10800000">
        <a:off x="3968001" y="1844040"/>
        <a:ext cx="3104530" cy="2184513"/>
      </dsp:txXfrm>
    </dsp:sp>
    <dsp:sp modelId="{0B006286-511C-1C44-80F9-B480730114B5}">
      <dsp:nvSpPr>
        <dsp:cNvPr id="0" name=""/>
        <dsp:cNvSpPr/>
      </dsp:nvSpPr>
      <dsp:spPr>
        <a:xfrm>
          <a:off x="7466160" y="245872"/>
          <a:ext cx="3243156" cy="1352296"/>
        </a:xfrm>
        <a:prstGeom prst="roundRect">
          <a:avLst>
            <a:gd name="adj" fmla="val 10000"/>
          </a:avLst>
        </a:prstGeom>
        <a:blipFill dpi="0" rotWithShape="1">
          <a:blip xmlns:r="http://schemas.openxmlformats.org/officeDocument/2006/relationships" r:embed="rId3"/>
          <a:srcRect/>
          <a:stretch>
            <a:fillRect t="-1327" b="-7667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93E74D-9561-BF48-B306-5F9C40F43231}">
      <dsp:nvSpPr>
        <dsp:cNvPr id="0" name=""/>
        <dsp:cNvSpPr/>
      </dsp:nvSpPr>
      <dsp:spPr>
        <a:xfrm rot="10800000">
          <a:off x="7466160" y="1844040"/>
          <a:ext cx="3243156" cy="2253826"/>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lvl="0" algn="ctr" defTabSz="1422400">
            <a:lnSpc>
              <a:spcPct val="90000"/>
            </a:lnSpc>
            <a:spcBef>
              <a:spcPct val="0"/>
            </a:spcBef>
            <a:spcAft>
              <a:spcPct val="35000"/>
            </a:spcAft>
          </a:pPr>
          <a:endParaRPr lang="en-US" sz="3200" kern="1200" dirty="0">
            <a:latin typeface="CiscoSansTT" panose="020B0503020201020303" pitchFamily="34" charset="0"/>
            <a:cs typeface="CiscoSansTT" panose="020B0503020201020303" pitchFamily="34" charset="0"/>
          </a:endParaRPr>
        </a:p>
        <a:p>
          <a:pPr lvl="0" algn="ctr" defTabSz="1422400">
            <a:lnSpc>
              <a:spcPct val="90000"/>
            </a:lnSpc>
            <a:spcBef>
              <a:spcPct val="0"/>
            </a:spcBef>
            <a:spcAft>
              <a:spcPct val="35000"/>
            </a:spcAft>
          </a:pPr>
          <a:r>
            <a:rPr lang="en-US" sz="3200" kern="1200" dirty="0">
              <a:latin typeface="CiscoSansTT" panose="020B0503020201020303" pitchFamily="34" charset="0"/>
              <a:cs typeface="CiscoSansTT" panose="020B0503020201020303" pitchFamily="34" charset="0"/>
            </a:rPr>
            <a:t>DNA Spaces</a:t>
          </a:r>
        </a:p>
      </dsp:txBody>
      <dsp:txXfrm rot="10800000">
        <a:off x="7535473" y="1844040"/>
        <a:ext cx="3104530" cy="2184513"/>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iscoSansTT" panose="020B05030202010203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iscoSansTT" panose="020B0503020201020303" pitchFamily="34" charset="0"/>
              </a:defRPr>
            </a:lvl1pPr>
          </a:lstStyle>
          <a:p>
            <a:fld id="{23DB2DDE-EC75-491A-9286-D978E06A7D16}" type="datetimeFigureOut">
              <a:rPr lang="en-US" smtClean="0"/>
              <a:pPr/>
              <a:t>5/21/2019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iscoSansTT" panose="020B05030202010203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iscoSansTT" panose="020B0503020201020303" pitchFamily="34" charset="0"/>
              </a:defRPr>
            </a:lvl1pPr>
          </a:lstStyle>
          <a:p>
            <a:fld id="{DCF056CC-9164-4F81-A078-09BFCD764338}" type="slidenum">
              <a:rPr lang="en-US" smtClean="0"/>
              <a:pPr/>
              <a:t>‹#›</a:t>
            </a:fld>
            <a:endParaRPr lang="en-US" dirty="0"/>
          </a:p>
        </p:txBody>
      </p:sp>
    </p:spTree>
    <p:extLst>
      <p:ext uri="{BB962C8B-B14F-4D97-AF65-F5344CB8AC3E}">
        <p14:creationId xmlns:p14="http://schemas.microsoft.com/office/powerpoint/2010/main" val="406889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iscoSansTT" panose="020B0503020201020303" pitchFamily="34" charset="0"/>
        <a:ea typeface="+mn-ea"/>
        <a:cs typeface="+mn-cs"/>
      </a:defRPr>
    </a:lvl1pPr>
    <a:lvl2pPr marL="457200" algn="l" defTabSz="914400" rtl="0" eaLnBrk="1" latinLnBrk="0" hangingPunct="1">
      <a:defRPr sz="1200" b="0" i="0" kern="1200">
        <a:solidFill>
          <a:schemeClr val="tx1"/>
        </a:solidFill>
        <a:latin typeface="CiscoSansTT" panose="020B0503020201020303" pitchFamily="34" charset="0"/>
        <a:ea typeface="+mn-ea"/>
        <a:cs typeface="+mn-cs"/>
      </a:defRPr>
    </a:lvl2pPr>
    <a:lvl3pPr marL="914400" algn="l" defTabSz="914400" rtl="0" eaLnBrk="1" latinLnBrk="0" hangingPunct="1">
      <a:defRPr sz="1200" b="0" i="0" kern="1200">
        <a:solidFill>
          <a:schemeClr val="tx1"/>
        </a:solidFill>
        <a:latin typeface="CiscoSansTT" panose="020B0503020201020303" pitchFamily="34" charset="0"/>
        <a:ea typeface="+mn-ea"/>
        <a:cs typeface="+mn-cs"/>
      </a:defRPr>
    </a:lvl3pPr>
    <a:lvl4pPr marL="1371600" algn="l" defTabSz="914400" rtl="0" eaLnBrk="1" latinLnBrk="0" hangingPunct="1">
      <a:defRPr sz="1200" b="0" i="0" kern="1200">
        <a:solidFill>
          <a:schemeClr val="tx1"/>
        </a:solidFill>
        <a:latin typeface="CiscoSansTT" panose="020B0503020201020303" pitchFamily="34" charset="0"/>
        <a:ea typeface="+mn-ea"/>
        <a:cs typeface="+mn-cs"/>
      </a:defRPr>
    </a:lvl4pPr>
    <a:lvl5pPr marL="1828800" algn="l" defTabSz="914400" rtl="0" eaLnBrk="1" latinLnBrk="0" hangingPunct="1">
      <a:defRPr sz="1200" b="0" i="0" kern="1200">
        <a:solidFill>
          <a:schemeClr val="tx1"/>
        </a:solidFill>
        <a:latin typeface="CiscoSansTT" panose="020B05030202010203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iscoverstats.dnaspaces.i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Traditional network architectures are unable to scale for the digital era. Provisioning, monitoring and troubleshooting of network services are a painstakingly manual process. While compute cycles can be delivered in seconds, networking functions and services traditionally require weeks and sometimes months to deploy. Increasingly, the agility of an organization’s network determines the agility of the business. All too often, a rigid network holds back the organization’s ability to flourish in an era of change. </a:t>
            </a:r>
          </a:p>
          <a:p>
            <a:endParaRPr lang="en-US" dirty="0"/>
          </a:p>
          <a:p>
            <a:r>
              <a:rPr lang="en-US" dirty="0"/>
              <a:t>Cisco has reimagined our network architecture. </a:t>
            </a:r>
          </a:p>
          <a:p>
            <a:pPr marL="171450" indent="-171450">
              <a:buFontTx/>
              <a:buChar char="-"/>
            </a:pPr>
            <a:r>
              <a:rPr lang="en-US" dirty="0"/>
              <a:t>Cisco Digital Network Architecture (DNA) provides the policy, automation, and analytics required to adapt to change, simplify and scale operations, and protect against degradation and threats. </a:t>
            </a:r>
          </a:p>
          <a:p>
            <a:pPr marL="171450" indent="-171450">
              <a:buFontTx/>
              <a:buChar char="-"/>
            </a:pPr>
            <a:r>
              <a:rPr lang="en-US" dirty="0"/>
              <a:t>Cisco DNA provides a complete intent-based networking system that is constantly learning and adapting and using contextual insights to make sure the network continuously responds to dynamic IT and business needs. </a:t>
            </a:r>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2911482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465887">
              <a:defRPr/>
            </a:pPr>
            <a:fld id="{F97A1FA6-25DE-9E4E-A34D-CF67DE7DBDC7}" type="slidenum">
              <a:rPr lang="en-US" smtClean="0">
                <a:solidFill>
                  <a:prstClr val="black"/>
                </a:solidFill>
                <a:latin typeface="Calibri"/>
              </a:rPr>
              <a:pPr defTabSz="465887">
                <a:defRPr/>
              </a:pPr>
              <a:t>15</a:t>
            </a:fld>
            <a:endParaRPr lang="en-US" dirty="0">
              <a:solidFill>
                <a:prstClr val="black"/>
              </a:solidFill>
              <a:latin typeface="Calibri"/>
            </a:endParaRPr>
          </a:p>
        </p:txBody>
      </p:sp>
    </p:spTree>
    <p:extLst>
      <p:ext uri="{BB962C8B-B14F-4D97-AF65-F5344CB8AC3E}">
        <p14:creationId xmlns:p14="http://schemas.microsoft.com/office/powerpoint/2010/main" val="2815294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gen wired &amp; wireless architecture that addresses customers’ needs</a:t>
            </a:r>
          </a:p>
          <a:p>
            <a:endParaRPr lang="en-US" dirty="0"/>
          </a:p>
          <a:p>
            <a:r>
              <a:rPr lang="en-US" dirty="0"/>
              <a:t>1</a:t>
            </a:r>
            <a:r>
              <a:rPr lang="en-US" baseline="30000" dirty="0"/>
              <a:t>st</a:t>
            </a:r>
            <a:r>
              <a:rPr lang="en-US" baseline="0" dirty="0"/>
              <a:t> controller built from the ground up for Intent-based networking, that runs IOS-XE, and can be deployed anywhere </a:t>
            </a:r>
            <a:r>
              <a:rPr lang="is-IS" baseline="0" dirty="0"/>
              <a:t>… we have married over 15 years of RF innovation from our Aironet portfolio that offers the most innovative wireless technologies like Clean Air, Intelligent Capture and the most widely deployed controller with the most powerful networking OS – that has been modernized with modular design to give IT higher availability, programmability and scale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6DF27E4-291D-40B8-A2CA-CD4D5577C0E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89023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DF27E4-291D-40B8-A2CA-CD4D5577C0E2}"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569968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DNA Center is preferred,</a:t>
            </a:r>
            <a:r>
              <a:rPr lang="en-US" b="1" baseline="0" dirty="0"/>
              <a:t> but is also supported on Prime Infra + Web GUI</a:t>
            </a:r>
            <a:endParaRPr lang="en-US" b="1" dirty="0"/>
          </a:p>
          <a:p>
            <a:endParaRPr lang="en-US" b="1" dirty="0"/>
          </a:p>
          <a:p>
            <a:r>
              <a:rPr lang="en-US" b="1" dirty="0"/>
              <a:t>CI / CD (Continuous</a:t>
            </a:r>
            <a:r>
              <a:rPr lang="en-US" b="1" baseline="0" dirty="0"/>
              <a:t> Integration / Continuous Delivery) Tools</a:t>
            </a:r>
          </a:p>
          <a:p>
            <a:pPr marL="171450" indent="-171450">
              <a:buFont typeface="Arial" charset="0"/>
              <a:buChar char="•"/>
            </a:pPr>
            <a:r>
              <a:rPr lang="en-US" b="0" baseline="0" dirty="0"/>
              <a:t>logos here are used for representation purposes only – we should be able to work with any CI/CD tool</a:t>
            </a:r>
          </a:p>
          <a:p>
            <a:pPr marL="171450" indent="-171450">
              <a:buFont typeface="Arial" charset="0"/>
              <a:buChar char="•"/>
            </a:pPr>
            <a:r>
              <a:rPr lang="en-US" b="0" baseline="0" dirty="0"/>
              <a:t>logos used</a:t>
            </a:r>
          </a:p>
          <a:p>
            <a:pPr marL="628650" lvl="1" indent="-171450">
              <a:buFont typeface="Arial" charset="0"/>
              <a:buChar char="•"/>
            </a:pPr>
            <a:r>
              <a:rPr lang="en-US" b="0" baseline="0" dirty="0"/>
              <a:t>“A” logo = </a:t>
            </a:r>
            <a:r>
              <a:rPr lang="en-US" b="0" baseline="0" dirty="0" err="1"/>
              <a:t>Ansible</a:t>
            </a:r>
            <a:r>
              <a:rPr lang="en-US" b="0" baseline="0" dirty="0"/>
              <a:t> (Config / Provisioning tool)</a:t>
            </a:r>
          </a:p>
          <a:p>
            <a:pPr marL="628650" lvl="1" indent="-171450">
              <a:buFont typeface="Arial" charset="0"/>
              <a:buChar char="•"/>
            </a:pPr>
            <a:r>
              <a:rPr lang="en-US" b="0" baseline="0" dirty="0"/>
              <a:t>Puppet = Config / Provisioning tool</a:t>
            </a:r>
          </a:p>
          <a:p>
            <a:pPr marL="628650" lvl="1" indent="-171450">
              <a:buFont typeface="Arial" charset="0"/>
              <a:buChar char="•"/>
            </a:pPr>
            <a:r>
              <a:rPr lang="en-US" b="0" baseline="0" dirty="0"/>
              <a:t>Orange Diamond logo = GitHub (software repository)</a:t>
            </a:r>
          </a:p>
          <a:p>
            <a:pPr marL="628650" lvl="1" indent="-171450">
              <a:buFont typeface="Arial" charset="0"/>
              <a:buChar char="•"/>
            </a:pPr>
            <a:r>
              <a:rPr lang="en-US" b="0" baseline="0" dirty="0"/>
              <a:t>Man logo = Jenkins (Continuous Integration tool)</a:t>
            </a:r>
          </a:p>
          <a:p>
            <a:pPr marL="628650" lvl="1" indent="-171450">
              <a:buFont typeface="Arial" charset="0"/>
              <a:buChar char="•"/>
            </a:pPr>
            <a:endParaRPr lang="en-US" b="0" baseline="0" dirty="0"/>
          </a:p>
          <a:p>
            <a:pPr marL="171450" lvl="0" indent="-171450">
              <a:buFont typeface="Arial" charset="0"/>
              <a:buChar char="•"/>
            </a:pPr>
            <a:endParaRPr lang="en-US" b="0" baseline="0" dirty="0"/>
          </a:p>
          <a:p>
            <a:pPr marL="628650" lvl="1" indent="-171450">
              <a:buFont typeface="Arial" charset="0"/>
              <a:buChar char="•"/>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97697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58681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286838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056CC-9164-4F81-A078-09BFCD764338}" type="slidenum">
              <a:rPr lang="en-US" smtClean="0"/>
              <a:pPr/>
              <a:t>23</a:t>
            </a:fld>
            <a:endParaRPr lang="en-US" dirty="0"/>
          </a:p>
        </p:txBody>
      </p:sp>
    </p:spTree>
    <p:extLst>
      <p:ext uri="{BB962C8B-B14F-4D97-AF65-F5344CB8AC3E}">
        <p14:creationId xmlns:p14="http://schemas.microsoft.com/office/powerpoint/2010/main" val="979244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46af471cec_3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latin typeface="CiscoSansTT Light" panose="020B0503020201020303" pitchFamily="34" charset="0"/>
                <a:cs typeface="CiscoSansTT Light" panose="020B0503020201020303" pitchFamily="34" charset="0"/>
              </a:rPr>
              <a:t>Better analytics and telemetry on your network</a:t>
            </a:r>
            <a:endParaRPr dirty="0">
              <a:latin typeface="CiscoSansTT Light" panose="020B0503020201020303" pitchFamily="34" charset="0"/>
              <a:cs typeface="CiscoSansTT Light" panose="020B0503020201020303" pitchFamily="34" charset="0"/>
            </a:endParaRPr>
          </a:p>
        </p:txBody>
      </p:sp>
      <p:sp>
        <p:nvSpPr>
          <p:cNvPr id="420" name="Google Shape;420;g46af471cec_3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020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https://discoverstats.dnaspaces.io</a:t>
            </a:r>
            <a:endParaRPr lang="en-AU" dirty="0"/>
          </a:p>
        </p:txBody>
      </p:sp>
      <p:sp>
        <p:nvSpPr>
          <p:cNvPr id="4" name="Slide Number Placeholder 3"/>
          <p:cNvSpPr>
            <a:spLocks noGrp="1"/>
          </p:cNvSpPr>
          <p:nvPr>
            <p:ph type="sldNum" sz="quarter" idx="5"/>
          </p:nvPr>
        </p:nvSpPr>
        <p:spPr/>
        <p:txBody>
          <a:bodyPr/>
          <a:lstStyle/>
          <a:p>
            <a:fld id="{DCF056CC-9164-4F81-A078-09BFCD764338}" type="slidenum">
              <a:rPr lang="en-US" smtClean="0"/>
              <a:pPr/>
              <a:t>26</a:t>
            </a:fld>
            <a:endParaRPr lang="en-US" dirty="0"/>
          </a:p>
        </p:txBody>
      </p:sp>
    </p:spTree>
    <p:extLst>
      <p:ext uri="{BB962C8B-B14F-4D97-AF65-F5344CB8AC3E}">
        <p14:creationId xmlns:p14="http://schemas.microsoft.com/office/powerpoint/2010/main" val="3462821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47c6704942_3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7" name="Google Shape;1807;g47c6704942_3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r>
              <a:rPr lang="en-US" b="0" dirty="0">
                <a:latin typeface="Arial"/>
                <a:ea typeface="Arial"/>
                <a:cs typeface="Arial"/>
                <a:sym typeface="Arial"/>
              </a:rPr>
              <a:t>How does Cisco DNA Spaces address these challenges?</a:t>
            </a:r>
          </a:p>
          <a:p>
            <a:pPr marL="457200" marR="0" lvl="0" indent="-228600" algn="l" rtl="0">
              <a:lnSpc>
                <a:spcPct val="100000"/>
              </a:lnSpc>
              <a:spcBef>
                <a:spcPts val="360"/>
              </a:spcBef>
              <a:spcAft>
                <a:spcPts val="0"/>
              </a:spcAft>
              <a:buSzPts val="1400"/>
              <a:buNone/>
            </a:pPr>
            <a:endParaRPr lang="en-US" b="0" dirty="0">
              <a:latin typeface="Arial"/>
              <a:ea typeface="Arial"/>
              <a:cs typeface="Arial"/>
              <a:sym typeface="Arial"/>
            </a:endParaRPr>
          </a:p>
          <a:p>
            <a:pPr marL="457200" marR="0" lvl="0" indent="-228600" algn="l" rtl="0">
              <a:lnSpc>
                <a:spcPct val="100000"/>
              </a:lnSpc>
              <a:spcBef>
                <a:spcPts val="360"/>
              </a:spcBef>
              <a:spcAft>
                <a:spcPts val="0"/>
              </a:spcAft>
              <a:buSzPts val="1400"/>
              <a:buNone/>
            </a:pPr>
            <a:r>
              <a:rPr lang="en-US" b="0" dirty="0">
                <a:latin typeface="Arial"/>
                <a:ea typeface="Arial"/>
                <a:cs typeface="Arial"/>
                <a:sym typeface="Arial"/>
              </a:rPr>
              <a:t>- Cisco DNA paces offers a single pane for all enterprise location service needs – one dashboard, one login and simplified ordering process with only 2 subscription SKUs</a:t>
            </a:r>
          </a:p>
          <a:p>
            <a:pPr marL="457200" marR="0" lvl="0" indent="-228600" algn="l" rtl="0">
              <a:lnSpc>
                <a:spcPct val="100000"/>
              </a:lnSpc>
              <a:spcBef>
                <a:spcPts val="360"/>
              </a:spcBef>
              <a:spcAft>
                <a:spcPts val="0"/>
              </a:spcAft>
              <a:buSzPts val="1400"/>
              <a:buNone/>
            </a:pPr>
            <a:endParaRPr b="0" dirty="0">
              <a:latin typeface="Arial"/>
              <a:ea typeface="Arial"/>
              <a:cs typeface="Arial"/>
              <a:sym typeface="Arial"/>
            </a:endParaRPr>
          </a:p>
        </p:txBody>
      </p:sp>
      <p:sp>
        <p:nvSpPr>
          <p:cNvPr id="1808" name="Google Shape;1808;g47c6704942_3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iscoSansTT Light" panose="020B0503020201020303" pitchFamily="34" charset="0"/>
                <a:cs typeface="CiscoSansTT Light" panose="020B0503020201020303"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200" b="0" i="0" u="none" strike="noStrike" kern="0" cap="none" spc="0" normalizeH="0" baseline="0" noProof="0">
              <a:ln>
                <a:noFill/>
              </a:ln>
              <a:solidFill>
                <a:srgbClr val="000000"/>
              </a:solidFill>
              <a:effectLst/>
              <a:uLnTx/>
              <a:uFillTx/>
              <a:latin typeface="CiscoSansTT Light" panose="020B0503020201020303" pitchFamily="34" charset="0"/>
              <a:cs typeface="CiscoSansTT Light" panose="020B0503020201020303" pitchFamily="34" charset="0"/>
              <a:sym typeface="Arial"/>
            </a:endParaRPr>
          </a:p>
        </p:txBody>
      </p:sp>
    </p:spTree>
    <p:extLst>
      <p:ext uri="{BB962C8B-B14F-4D97-AF65-F5344CB8AC3E}">
        <p14:creationId xmlns:p14="http://schemas.microsoft.com/office/powerpoint/2010/main" val="3233931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DNA architecture encompasses various solutions:</a:t>
            </a:r>
          </a:p>
          <a:p>
            <a:pPr marL="171450" indent="-171450">
              <a:buFontTx/>
              <a:buChar char="-"/>
            </a:pPr>
            <a:r>
              <a:rPr lang="en-US" dirty="0"/>
              <a:t>Cisco Software Defined Access (SDA) which provides network automation capabilities</a:t>
            </a:r>
          </a:p>
          <a:p>
            <a:pPr marL="171450" indent="-171450">
              <a:buFontTx/>
              <a:buChar char="-"/>
            </a:pPr>
            <a:r>
              <a:rPr lang="en-US" dirty="0"/>
              <a:t>Cisco DNA Assurance which provides network assurance capabilities</a:t>
            </a:r>
          </a:p>
          <a:p>
            <a:pPr marL="171450" indent="-171450">
              <a:buFontTx/>
              <a:buChar char="-"/>
            </a:pPr>
            <a:r>
              <a:rPr lang="en-US" dirty="0"/>
              <a:t>These two solutions will be covered in the next session: Delivering Network Automation and Assurance with AI and Machine Learning presentation in this Reinvent Your Network track</a:t>
            </a:r>
          </a:p>
          <a:p>
            <a:pPr marL="171450" indent="-171450">
              <a:buFontTx/>
              <a:buChar char="-"/>
            </a:pPr>
            <a:r>
              <a:rPr lang="en-US" dirty="0"/>
              <a:t>Cisco SD-WAN which will be covered in the Cisco SD-WAN: Unrivalled Flexibility and Security at the Network Edge session in this track</a:t>
            </a:r>
          </a:p>
          <a:p>
            <a:pPr marL="171450" indent="-171450">
              <a:buFontTx/>
              <a:buChar char="-"/>
            </a:pPr>
            <a:r>
              <a:rPr lang="en-US" dirty="0"/>
              <a:t>Cisco DNA Security (Network Security) which will be covered in the Visibility and Security for Modern Network session</a:t>
            </a:r>
          </a:p>
          <a:p>
            <a:pPr marL="171450" indent="-171450">
              <a:buFontTx/>
              <a:buChar char="-"/>
            </a:pPr>
            <a:r>
              <a:rPr lang="en-US" dirty="0"/>
              <a:t>DNA Ready infrastructure covering Cisco routing, switching and wireless portfolio.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iscoSansTT ExtraLight" pitchFamily="34" charset="0"/>
              <a:ea typeface="+mn-ea"/>
              <a:cs typeface="+mn-cs"/>
            </a:endParaRPr>
          </a:p>
        </p:txBody>
      </p:sp>
    </p:spTree>
    <p:extLst>
      <p:ext uri="{BB962C8B-B14F-4D97-AF65-F5344CB8AC3E}">
        <p14:creationId xmlns:p14="http://schemas.microsoft.com/office/powerpoint/2010/main" val="2311062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489cde0b01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g489cde0b01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400"/>
              </a:spcBef>
              <a:spcAft>
                <a:spcPts val="0"/>
              </a:spcAft>
              <a:buClr>
                <a:schemeClr val="dk1"/>
              </a:buClr>
              <a:buSzPts val="1200"/>
              <a:buFontTx/>
              <a:buChar char="-"/>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2724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489cde0b01_0_10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g489cde0b01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372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0"/>
                <a:cs typeface="ＭＳ Ｐゴシック" charset="0"/>
              </a:rPr>
              <a:t>Cisco VNI – 2019</a:t>
            </a:r>
          </a:p>
          <a:p>
            <a:r>
              <a:rPr lang="en-US" sz="1200" kern="1200" dirty="0">
                <a:solidFill>
                  <a:schemeClr val="tx1"/>
                </a:solidFill>
                <a:effectLst/>
                <a:ea typeface="ＭＳ Ｐゴシック" charset="0"/>
                <a:cs typeface="ＭＳ Ｐゴシック" charset="0"/>
              </a:rPr>
              <a:t>More traffic will be created in 2022 than in the 32 years since the Internet started</a:t>
            </a:r>
          </a:p>
          <a:p>
            <a:r>
              <a:rPr lang="en-US" sz="1200" kern="1200" dirty="0">
                <a:solidFill>
                  <a:schemeClr val="tx1"/>
                </a:solidFill>
                <a:effectLst/>
                <a:ea typeface="ＭＳ Ｐゴシック" charset="0"/>
                <a:cs typeface="ＭＳ Ｐゴシック" charset="0"/>
              </a:rPr>
              <a:t>More mobile users: By 2022, about 71% of the world's population (8 billion people) will be mobile users.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282828"/>
                </a:solidFill>
                <a:latin typeface="CiscoSansTT ExtraLight"/>
              </a:rPr>
              <a:t>Mobile devices in business will reach </a:t>
            </a:r>
            <a:r>
              <a:rPr lang="en-US" sz="1200" b="1" dirty="0">
                <a:solidFill>
                  <a:srgbClr val="282828"/>
                </a:solidFill>
                <a:latin typeface="CiscoSansTT ExtraLight"/>
              </a:rPr>
              <a:t>12</a:t>
            </a:r>
            <a:r>
              <a:rPr kumimoji="0" lang="en-US" sz="1200" b="1" i="0" u="none" strike="noStrike" kern="1200" cap="none" spc="0" normalizeH="0" baseline="0" noProof="0" dirty="0">
                <a:ln>
                  <a:noFill/>
                </a:ln>
                <a:solidFill>
                  <a:srgbClr val="282828"/>
                </a:solidFill>
                <a:effectLst/>
                <a:uLnTx/>
                <a:uFillTx/>
                <a:latin typeface="CiscoSansTT ExtraLight"/>
                <a:ea typeface="ＭＳ Ｐゴシック" charset="0"/>
              </a:rPr>
              <a:t>.3 billion </a:t>
            </a: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in 2022 at 12% CAGR   </a:t>
            </a:r>
            <a:endParaRPr lang="en-US" sz="1200" kern="1200" dirty="0">
              <a:solidFill>
                <a:schemeClr val="tx1"/>
              </a:solidFill>
              <a:effectLs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282828"/>
                </a:solidFill>
                <a:latin typeface="CiscoSansTT ExtraLight"/>
              </a:rPr>
              <a:t>IoT, mostly unsophisticated, will represent more than </a:t>
            </a:r>
            <a:r>
              <a:rPr lang="en-US" sz="1200" b="1" dirty="0">
                <a:solidFill>
                  <a:srgbClr val="282828"/>
                </a:solidFill>
                <a:latin typeface="CiscoSansTT ExtraLight"/>
              </a:rPr>
              <a:t>50</a:t>
            </a:r>
            <a:r>
              <a:rPr kumimoji="0" lang="en-US" sz="1200" b="1" i="0" u="none" strike="noStrike" kern="1200" cap="none" spc="0" normalizeH="0" baseline="0" noProof="0" dirty="0">
                <a:ln>
                  <a:noFill/>
                </a:ln>
                <a:solidFill>
                  <a:srgbClr val="282828"/>
                </a:solidFill>
                <a:effectLst/>
                <a:uLnTx/>
                <a:uFillTx/>
                <a:latin typeface="CiscoSansTT ExtraLight"/>
                <a:ea typeface="ＭＳ Ｐゴシック" charset="0"/>
              </a:rPr>
              <a:t>%</a:t>
            </a: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 of </a:t>
            </a:r>
            <a:r>
              <a:rPr lang="en-US" sz="1200" dirty="0">
                <a:solidFill>
                  <a:srgbClr val="282828"/>
                </a:solidFill>
                <a:latin typeface="CiscoSansTT ExtraLight"/>
              </a:rPr>
              <a:t>global </a:t>
            </a: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connected devices by 2022</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Seamless &amp; Secure Onboarding</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Right User, Right Access</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Deep Visibility and Insights</a:t>
            </a:r>
          </a:p>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1914104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ＭＳ Ｐゴシック" charset="0"/>
              <a:cs typeface="ＭＳ Ｐゴシック" charset="0"/>
            </a:endParaRPr>
          </a:p>
          <a:p>
            <a:pPr rtl="0" eaLnBrk="1" fontAlgn="t" latinLnBrk="0" hangingPunct="1"/>
            <a:r>
              <a:rPr lang="en-US" sz="1200" b="1" i="0" u="none" strike="noStrike" kern="1200" dirty="0">
                <a:solidFill>
                  <a:schemeClr val="tx1"/>
                </a:solidFill>
                <a:effectLst/>
                <a:latin typeface="+mn-lt"/>
                <a:ea typeface="ＭＳ Ｐゴシック" charset="0"/>
                <a:cs typeface="ＭＳ Ｐゴシック" charset="0"/>
              </a:rPr>
              <a:t>Multi-gigabit Performance</a:t>
            </a:r>
            <a:endParaRPr lang="en-US" sz="1200" b="0" i="0" u="none" strike="noStrike" kern="1200" dirty="0">
              <a:solidFill>
                <a:schemeClr val="tx1"/>
              </a:solidFill>
              <a:effectLst/>
              <a:latin typeface="+mn-lt"/>
              <a:ea typeface="ＭＳ Ｐゴシック" charset="0"/>
              <a:cs typeface="ＭＳ Ｐゴシック" charset="0"/>
            </a:endParaRPr>
          </a:p>
          <a:p>
            <a:pPr rtl="0" eaLnBrk="1" fontAlgn="b" latinLnBrk="0" hangingPunct="1"/>
            <a:r>
              <a:rPr lang="fi-FI" sz="1200" b="1" i="0" u="none" strike="noStrike" kern="1200" dirty="0">
                <a:solidFill>
                  <a:schemeClr val="tx1"/>
                </a:solidFill>
                <a:effectLst/>
                <a:latin typeface="+mn-lt"/>
                <a:ea typeface="ＭＳ Ｐゴシック" charset="0"/>
                <a:cs typeface="ＭＳ Ｐゴシック" charset="0"/>
              </a:rPr>
              <a:t>4x</a:t>
            </a:r>
            <a:r>
              <a:rPr lang="fi-FI" sz="1200" b="1" i="0" u="none" strike="noStrike" kern="1200" baseline="0" dirty="0">
                <a:solidFill>
                  <a:schemeClr val="tx1"/>
                </a:solidFill>
                <a:effectLst/>
                <a:latin typeface="+mn-lt"/>
                <a:ea typeface="ＭＳ Ｐゴシック" charset="0"/>
                <a:cs typeface="ＭＳ Ｐゴシック" charset="0"/>
              </a:rPr>
              <a:t> throughput increase over 802.11ac by doubling the number of RF chains</a:t>
            </a:r>
            <a:endParaRPr lang="en-US" sz="1200" b="0" i="0" u="none" strike="noStrike" kern="1200" dirty="0">
              <a:solidFill>
                <a:schemeClr val="tx1"/>
              </a:solidFill>
              <a:effectLst/>
              <a:latin typeface="+mn-lt"/>
              <a:ea typeface="ＭＳ Ｐゴシック" charset="0"/>
              <a:cs typeface="ＭＳ Ｐゴシック" charset="0"/>
            </a:endParaRPr>
          </a:p>
          <a:p>
            <a:pPr rtl="0" eaLnBrk="1" fontAlgn="b" latinLnBrk="0" hangingPunct="1"/>
            <a:r>
              <a:rPr lang="is-IS" sz="1200" b="1" i="0" u="none" strike="noStrike" kern="1200" dirty="0">
                <a:solidFill>
                  <a:schemeClr val="tx1"/>
                </a:solidFill>
                <a:effectLst/>
                <a:latin typeface="+mn-lt"/>
                <a:ea typeface="ＭＳ Ｐゴシック" charset="0"/>
                <a:cs typeface="ＭＳ Ｐゴシック" charset="0"/>
              </a:rPr>
              <a:t>2.5x</a:t>
            </a:r>
            <a:r>
              <a:rPr lang="is-IS" sz="1200" b="1" i="0" u="none" strike="noStrike" kern="1200" baseline="0" dirty="0">
                <a:solidFill>
                  <a:schemeClr val="tx1"/>
                </a:solidFill>
                <a:effectLst/>
                <a:latin typeface="+mn-lt"/>
                <a:ea typeface="ＭＳ Ｐゴシック" charset="0"/>
                <a:cs typeface="ＭＳ Ｐゴシック" charset="0"/>
              </a:rPr>
              <a:t> more throughput to a single Client allowing 1.2Gbps per 1SS client</a:t>
            </a:r>
            <a:endParaRPr lang="en-US" sz="1200" b="0" i="0" u="none" strike="noStrike" kern="1200" dirty="0">
              <a:solidFill>
                <a:schemeClr val="tx1"/>
              </a:solidFill>
              <a:effectLst/>
              <a:latin typeface="+mn-lt"/>
              <a:ea typeface="ＭＳ Ｐゴシック" charset="0"/>
              <a:cs typeface="ＭＳ Ｐゴシック" charset="0"/>
            </a:endParaRPr>
          </a:p>
          <a:p>
            <a:pPr rtl="0" eaLnBrk="1" fontAlgn="auto" latinLnBrk="0" hangingPunct="1"/>
            <a:r>
              <a:rPr lang="is-IS" sz="1200" b="0" i="0" u="none" strike="noStrike" kern="1200" dirty="0">
                <a:solidFill>
                  <a:schemeClr val="tx1"/>
                </a:solidFill>
                <a:effectLst/>
                <a:latin typeface="+mn-lt"/>
                <a:ea typeface="ＭＳ Ｐゴシック" charset="0"/>
                <a:cs typeface="ＭＳ Ｐゴシック" charset="0"/>
              </a:rPr>
              <a:t>Client scalabiity</a:t>
            </a:r>
            <a:endParaRPr lang="en-US" sz="1200" b="0" i="0" u="none" strike="noStrike" kern="1200" dirty="0">
              <a:solidFill>
                <a:schemeClr val="tx1"/>
              </a:solidFill>
              <a:effectLst/>
              <a:latin typeface="+mn-lt"/>
              <a:ea typeface="ＭＳ Ｐゴシック" charset="0"/>
              <a:cs typeface="ＭＳ Ｐゴシック" charset="0"/>
            </a:endParaRPr>
          </a:p>
          <a:p>
            <a:pPr rtl="0" eaLnBrk="1" fontAlgn="auto" latinLnBrk="0" hangingPunct="1"/>
            <a:r>
              <a:rPr lang="is-IS" sz="1200" b="0" i="0" u="none" strike="noStrike" kern="1200" dirty="0">
                <a:solidFill>
                  <a:schemeClr val="tx1"/>
                </a:solidFill>
                <a:effectLst/>
                <a:latin typeface="+mn-lt"/>
                <a:ea typeface="ＭＳ Ｐゴシック" charset="0"/>
                <a:cs typeface="ＭＳ Ｐゴシック" charset="0"/>
              </a:rPr>
              <a:t>Increase Capacity by providing</a:t>
            </a:r>
            <a:r>
              <a:rPr lang="is-IS" sz="1200" b="0" i="0" u="none" strike="noStrike" kern="1200" baseline="0" dirty="0">
                <a:solidFill>
                  <a:schemeClr val="tx1"/>
                </a:solidFill>
                <a:effectLst/>
                <a:latin typeface="+mn-lt"/>
                <a:ea typeface="ＭＳ Ｐゴシック" charset="0"/>
                <a:cs typeface="ＭＳ Ｐゴシック" charset="0"/>
              </a:rPr>
              <a:t> the a</a:t>
            </a:r>
            <a:r>
              <a:rPr lang="is-IS" sz="1200" b="0" i="0" u="none" strike="noStrike" kern="1200" dirty="0">
                <a:solidFill>
                  <a:schemeClr val="tx1"/>
                </a:solidFill>
                <a:effectLst/>
                <a:latin typeface="+mn-lt"/>
                <a:ea typeface="ＭＳ Ｐゴシック" charset="0"/>
                <a:cs typeface="ＭＳ Ｐゴシック" charset="0"/>
              </a:rPr>
              <a:t>bility</a:t>
            </a:r>
            <a:r>
              <a:rPr lang="is-IS" sz="1200" b="0" i="0" u="none" strike="noStrike" kern="1200" baseline="0" dirty="0">
                <a:solidFill>
                  <a:schemeClr val="tx1"/>
                </a:solidFill>
                <a:effectLst/>
                <a:latin typeface="+mn-lt"/>
                <a:ea typeface="ＭＳ Ｐゴシック" charset="0"/>
                <a:cs typeface="ＭＳ Ｐゴシック" charset="0"/>
              </a:rPr>
              <a:t> to Tx/Rx to multiple client at the same time</a:t>
            </a:r>
            <a:endParaRPr lang="en-US" sz="1200" b="0" i="0" u="none" strike="noStrike" kern="1200" dirty="0">
              <a:solidFill>
                <a:schemeClr val="tx1"/>
              </a:solidFill>
              <a:effectLst/>
              <a:latin typeface="+mn-lt"/>
              <a:ea typeface="ＭＳ Ｐゴシック" charset="0"/>
              <a:cs typeface="ＭＳ Ｐゴシック" charset="0"/>
            </a:endParaRPr>
          </a:p>
          <a:p>
            <a:pPr rtl="0" eaLnBrk="1" fontAlgn="auto" latinLnBrk="0" hangingPunct="1"/>
            <a:r>
              <a:rPr lang="is-IS" sz="1200" b="0" i="0" u="none" strike="noStrike" kern="1200" dirty="0">
                <a:solidFill>
                  <a:schemeClr val="tx1"/>
                </a:solidFill>
                <a:effectLst/>
                <a:latin typeface="+mn-lt"/>
                <a:ea typeface="ＭＳ Ｐゴシック" charset="0"/>
                <a:cs typeface="ＭＳ Ｐゴシック" charset="0"/>
              </a:rPr>
              <a:t>Quality of experience</a:t>
            </a:r>
            <a:endParaRPr lang="en-US" sz="1200" b="0" i="0" u="none" strike="noStrike" kern="1200" dirty="0">
              <a:solidFill>
                <a:schemeClr val="tx1"/>
              </a:solidFill>
              <a:effectLst/>
              <a:latin typeface="+mn-lt"/>
              <a:ea typeface="ＭＳ Ｐゴシック" charset="0"/>
              <a:cs typeface="ＭＳ Ｐゴシック" charset="0"/>
            </a:endParaRPr>
          </a:p>
          <a:p>
            <a:pPr rtl="0" eaLnBrk="1" fontAlgn="auto" latinLnBrk="0" hangingPunct="1"/>
            <a:r>
              <a:rPr lang="is-IS" sz="1200" b="0" i="0" u="none" strike="noStrike" kern="1200" dirty="0">
                <a:solidFill>
                  <a:schemeClr val="tx1"/>
                </a:solidFill>
                <a:effectLst/>
                <a:latin typeface="+mn-lt"/>
                <a:ea typeface="ＭＳ Ｐゴシック" charset="0"/>
                <a:cs typeface="ＭＳ Ｐゴシック" charset="0"/>
              </a:rPr>
              <a:t>Increase</a:t>
            </a:r>
            <a:r>
              <a:rPr lang="is-IS" sz="1200" b="0" i="0" u="none" strike="noStrike" kern="1200" baseline="0" dirty="0">
                <a:solidFill>
                  <a:schemeClr val="tx1"/>
                </a:solidFill>
                <a:effectLst/>
                <a:latin typeface="+mn-lt"/>
                <a:ea typeface="ＭＳ Ｐゴシック" charset="0"/>
                <a:cs typeface="ＭＳ Ｐゴシック" charset="0"/>
              </a:rPr>
              <a:t> physcal number of clients by breaking channel into smaller IOT focused slots</a:t>
            </a:r>
            <a:endParaRPr lang="en-US" sz="1200" b="0" i="0" u="none" strike="noStrike" kern="1200" dirty="0">
              <a:solidFill>
                <a:schemeClr val="tx1"/>
              </a:solidFill>
              <a:effectLst/>
              <a:latin typeface="+mn-lt"/>
              <a:ea typeface="ＭＳ Ｐゴシック" charset="0"/>
              <a:cs typeface="ＭＳ Ｐゴシック" charset="0"/>
            </a:endParaRPr>
          </a:p>
          <a:p>
            <a:pPr rtl="0" eaLnBrk="1" fontAlgn="t" latinLnBrk="0" hangingPunct="1"/>
            <a:r>
              <a:rPr lang="en-US" sz="1200" b="0" i="0" u="none" strike="noStrike" kern="1200" dirty="0">
                <a:solidFill>
                  <a:schemeClr val="tx1"/>
                </a:solidFill>
                <a:effectLst/>
                <a:latin typeface="+mn-lt"/>
                <a:ea typeface="ＭＳ Ｐゴシック" charset="0"/>
                <a:cs typeface="ＭＳ Ｐゴシック" charset="0"/>
              </a:rPr>
              <a:t>Cellular-like</a:t>
            </a:r>
            <a:br>
              <a:rPr lang="en-US" sz="1200" b="0" i="0" u="none" strike="noStrike" kern="1200" dirty="0">
                <a:solidFill>
                  <a:schemeClr val="tx1"/>
                </a:solidFill>
                <a:effectLst/>
                <a:latin typeface="+mn-lt"/>
                <a:ea typeface="ＭＳ Ｐゴシック" charset="0"/>
                <a:cs typeface="ＭＳ Ｐゴシック" charset="0"/>
              </a:rPr>
            </a:br>
            <a:r>
              <a:rPr lang="en-US" sz="1200" b="0" i="0" u="none" strike="noStrike" kern="1200" dirty="0">
                <a:solidFill>
                  <a:schemeClr val="tx1"/>
                </a:solidFill>
                <a:effectLst/>
                <a:latin typeface="+mn-lt"/>
                <a:ea typeface="ＭＳ Ｐゴシック" charset="0"/>
                <a:cs typeface="ＭＳ Ｐゴシック" charset="0"/>
              </a:rPr>
              <a:t>determinism &amp; reliability</a:t>
            </a:r>
          </a:p>
          <a:p>
            <a:pPr rtl="0" eaLnBrk="1" fontAlgn="auto" latinLnBrk="0" hangingPunct="1"/>
            <a:r>
              <a:rPr lang="is-IS" sz="1200" b="0" i="0" u="none" strike="noStrike" kern="1200" dirty="0">
                <a:solidFill>
                  <a:schemeClr val="tx1"/>
                </a:solidFill>
                <a:effectLst/>
                <a:latin typeface="+mn-lt"/>
                <a:ea typeface="ＭＳ Ｐゴシック" charset="0"/>
                <a:cs typeface="ＭＳ Ｐゴシック" charset="0"/>
              </a:rPr>
              <a:t>Increases</a:t>
            </a:r>
            <a:r>
              <a:rPr lang="is-IS" sz="1200" b="0" i="0" u="none" strike="noStrike" kern="1200" baseline="0" dirty="0">
                <a:solidFill>
                  <a:schemeClr val="tx1"/>
                </a:solidFill>
                <a:effectLst/>
                <a:latin typeface="+mn-lt"/>
                <a:ea typeface="ＭＳ Ｐゴシック" charset="0"/>
                <a:cs typeface="ＭＳ Ｐゴシック" charset="0"/>
              </a:rPr>
              <a:t> throughput per AP</a:t>
            </a:r>
            <a:endParaRPr lang="en-US" sz="1200" b="0" i="0" u="none" strike="noStrike" kern="1200" dirty="0">
              <a:solidFill>
                <a:schemeClr val="tx1"/>
              </a:solidFill>
              <a:effectLst/>
              <a:latin typeface="+mn-lt"/>
              <a:ea typeface="ＭＳ Ｐゴシック" charset="0"/>
              <a:cs typeface="ＭＳ Ｐゴシック" charset="0"/>
            </a:endParaRPr>
          </a:p>
          <a:p>
            <a:pPr rtl="0" eaLnBrk="1" fontAlgn="t" latinLnBrk="0" hangingPunct="1"/>
            <a:r>
              <a:rPr lang="en-US" sz="1200" b="0" i="0" u="none" strike="noStrike" kern="1200" dirty="0">
                <a:solidFill>
                  <a:schemeClr val="tx1"/>
                </a:solidFill>
                <a:effectLst/>
                <a:latin typeface="+mn-lt"/>
                <a:ea typeface="ＭＳ Ｐゴシック" charset="0"/>
                <a:cs typeface="ＭＳ Ｐゴシック" charset="0"/>
              </a:rPr>
              <a:t>Battery Savings</a:t>
            </a:r>
          </a:p>
          <a:p>
            <a:pPr rtl="0" eaLnBrk="1" fontAlgn="auto" latinLnBrk="0" hangingPunct="1"/>
            <a:r>
              <a:rPr lang="is-IS" sz="1200" b="0" i="0" u="none" strike="noStrike" kern="1200" dirty="0">
                <a:solidFill>
                  <a:schemeClr val="tx1"/>
                </a:solidFill>
                <a:effectLst/>
                <a:latin typeface="+mn-lt"/>
                <a:ea typeface="ＭＳ Ｐゴシック" charset="0"/>
                <a:cs typeface="ＭＳ Ｐゴシック" charset="0"/>
              </a:rPr>
              <a:t>Improve device battery life up to 3x by scheduling radio wake time</a:t>
            </a:r>
            <a:endParaRPr lang="en-US" sz="1200" b="0" i="0" u="none" strike="noStrike" kern="1200" dirty="0">
              <a:solidFill>
                <a:schemeClr val="tx1"/>
              </a:solidFill>
              <a:effectLst/>
              <a:latin typeface="+mn-lt"/>
              <a:ea typeface="ＭＳ Ｐゴシック" charset="0"/>
              <a:cs typeface="ＭＳ Ｐゴシック" charset="0"/>
            </a:endParaRPr>
          </a:p>
          <a:p>
            <a:endParaRPr lang="en-US" sz="1200" b="0" i="0" u="none" strike="noStrike" kern="1200" dirty="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a:p>
        </p:txBody>
      </p:sp>
    </p:spTree>
    <p:extLst>
      <p:ext uri="{BB962C8B-B14F-4D97-AF65-F5344CB8AC3E}">
        <p14:creationId xmlns:p14="http://schemas.microsoft.com/office/powerpoint/2010/main" val="3035013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200"/>
              </a:spcBef>
            </a:pPr>
            <a:r>
              <a:rPr lang="en-US" sz="1400" b="1" dirty="0"/>
              <a:t>Quality-of-experience</a:t>
            </a:r>
          </a:p>
          <a:p>
            <a:pPr marL="179388" indent="-107950">
              <a:spcBef>
                <a:spcPts val="200"/>
              </a:spcBef>
              <a:tabLst>
                <a:tab pos="277813" algn="l"/>
              </a:tabLst>
            </a:pPr>
            <a:r>
              <a:rPr lang="en-US" sz="1400" dirty="0">
                <a:latin typeface="Arial" panose="020B0604020202020204" pitchFamily="34" charset="0"/>
                <a:ea typeface="ＭＳ Ｐゴシック" panose="020B0600070205080204" pitchFamily="34" charset="-128"/>
                <a:cs typeface="CiscoSans ExtraLight" panose="020B0303020201020303" pitchFamily="34" charset="0"/>
              </a:rPr>
              <a:t>	</a:t>
            </a:r>
            <a:r>
              <a:rPr lang="en-US" sz="1200" dirty="0">
                <a:latin typeface="Arial" panose="020B0604020202020204" pitchFamily="34" charset="0"/>
                <a:ea typeface="ＭＳ Ｐゴシック" panose="020B0600070205080204" pitchFamily="34" charset="-128"/>
                <a:cs typeface="CiscoSans ExtraLight" panose="020B0303020201020303" pitchFamily="34" charset="0"/>
              </a:rPr>
              <a:t>Determinism </a:t>
            </a:r>
            <a:r>
              <a:rPr lang="mr-IN" sz="1200" dirty="0">
                <a:latin typeface="Arial" panose="020B0604020202020204" pitchFamily="34" charset="0"/>
                <a:ea typeface="ＭＳ Ｐゴシック" panose="020B0600070205080204" pitchFamily="34" charset="-128"/>
                <a:cs typeface="CiscoSans ExtraLight" panose="020B0303020201020303" pitchFamily="34" charset="0"/>
              </a:rPr>
              <a:t>–</a:t>
            </a:r>
            <a:r>
              <a:rPr lang="en-US" sz="1200" dirty="0">
                <a:latin typeface="Arial" panose="020B0604020202020204" pitchFamily="34" charset="0"/>
                <a:ea typeface="ＭＳ Ｐゴシック" panose="020B0600070205080204" pitchFamily="34" charset="-128"/>
                <a:cs typeface="CiscoSans ExtraLight" panose="020B0303020201020303" pitchFamily="34" charset="0"/>
              </a:rPr>
              <a:t> NEW contention-free MAC operation ensures delivery time consistency and reliability (akin to LTE/5G)</a:t>
            </a:r>
          </a:p>
          <a:p>
            <a:pPr marL="179388" indent="-107950">
              <a:spcBef>
                <a:spcPts val="200"/>
              </a:spcBef>
            </a:pPr>
            <a:r>
              <a:rPr lang="en-US" sz="1200" dirty="0">
                <a:latin typeface="Arial" panose="020B0604020202020204" pitchFamily="34" charset="0"/>
                <a:ea typeface="ＭＳ Ｐゴシック" panose="020B0600070205080204" pitchFamily="34" charset="-128"/>
                <a:cs typeface="CiscoSans ExtraLight" panose="020B0303020201020303" pitchFamily="34" charset="0"/>
              </a:rPr>
              <a:t>	Low-latency </a:t>
            </a:r>
            <a:r>
              <a:rPr lang="mr-IN" sz="1200" dirty="0">
                <a:latin typeface="Arial" panose="020B0604020202020204" pitchFamily="34" charset="0"/>
                <a:ea typeface="ＭＳ Ｐゴシック" panose="020B0600070205080204" pitchFamily="34" charset="-128"/>
                <a:cs typeface="CiscoSans ExtraLight" panose="020B0303020201020303" pitchFamily="34" charset="0"/>
              </a:rPr>
              <a:t>–</a:t>
            </a:r>
            <a:r>
              <a:rPr lang="en-US" sz="1200" dirty="0">
                <a:latin typeface="Arial" panose="020B0604020202020204" pitchFamily="34" charset="0"/>
                <a:ea typeface="ＭＳ Ｐゴシック" panose="020B0600070205080204" pitchFamily="34" charset="-128"/>
                <a:cs typeface="CiscoSans ExtraLight" panose="020B0303020201020303" pitchFamily="34" charset="0"/>
              </a:rPr>
              <a:t> multi-user access (OFDMA) reduces access-delay &amp; round-trip time (RTT)</a:t>
            </a:r>
          </a:p>
          <a:p>
            <a:pPr marL="0">
              <a:spcBef>
                <a:spcPts val="200"/>
              </a:spcBef>
            </a:pPr>
            <a:r>
              <a:rPr lang="en-US" sz="1400" dirty="0">
                <a:solidFill>
                  <a:srgbClr val="33828D"/>
                </a:solidFill>
                <a:latin typeface="Zapf Dingbats"/>
                <a:ea typeface="Zapf Dingbats"/>
                <a:cs typeface="Zapf Dingbats"/>
                <a:sym typeface="Zapf Dingbats"/>
              </a:rPr>
              <a:t>✔</a:t>
            </a:r>
            <a:r>
              <a:rPr lang="en-US" sz="1400" dirty="0">
                <a:latin typeface="Zapf Dingbats"/>
                <a:ea typeface="Zapf Dingbats"/>
                <a:cs typeface="Zapf Dingbats"/>
                <a:sym typeface="Zapf Dingbats"/>
              </a:rPr>
              <a:t> </a:t>
            </a:r>
            <a:r>
              <a:rPr lang="en-US" sz="1400" b="1" dirty="0">
                <a:latin typeface="Arial" panose="020B0604020202020204" pitchFamily="34" charset="0"/>
                <a:ea typeface="ＭＳ Ｐゴシック" panose="020B0600070205080204" pitchFamily="34" charset="-128"/>
                <a:cs typeface="CiscoSans ExtraLight" panose="020B0303020201020303" pitchFamily="34" charset="0"/>
              </a:rPr>
              <a:t>Multi-Gigabit link capacity</a:t>
            </a:r>
          </a:p>
          <a:p>
            <a:pPr marL="115888">
              <a:spcBef>
                <a:spcPts val="200"/>
              </a:spcBef>
            </a:pPr>
            <a:r>
              <a:rPr lang="en-US" sz="1200" dirty="0">
                <a:latin typeface="Arial" panose="020B0604020202020204" pitchFamily="34" charset="0"/>
                <a:ea typeface="ＭＳ Ｐゴシック" panose="020B0600070205080204" pitchFamily="34" charset="-128"/>
                <a:cs typeface="CiscoSans ExtraLight" panose="020B0303020201020303" pitchFamily="34" charset="0"/>
              </a:rPr>
              <a:t>Up to 8 spatial-streams (8SS) and 160MHz </a:t>
            </a:r>
            <a:r>
              <a:rPr lang="en-US" sz="1200" dirty="0">
                <a:latin typeface="Arial" panose="020B0604020202020204" pitchFamily="34" charset="0"/>
                <a:ea typeface="ＭＳ Ｐゴシック" panose="020B0600070205080204" pitchFamily="34" charset="-128"/>
                <a:cs typeface="CiscoSans ExtraLight" panose="020B0303020201020303" pitchFamily="34" charset="0"/>
                <a:sym typeface="Wingdings"/>
              </a:rPr>
              <a:t> 9.6Gb/s</a:t>
            </a:r>
          </a:p>
          <a:p>
            <a:pPr marL="115888">
              <a:spcBef>
                <a:spcPts val="200"/>
              </a:spcBef>
            </a:pPr>
            <a:r>
              <a:rPr lang="en-US" sz="1200" dirty="0">
                <a:latin typeface="Arial" panose="020B0604020202020204" pitchFamily="34" charset="0"/>
                <a:ea typeface="ＭＳ Ｐゴシック" panose="020B0600070205080204" pitchFamily="34" charset="-128"/>
                <a:cs typeface="CiscoSans ExtraLight" panose="020B0303020201020303" pitchFamily="34" charset="0"/>
                <a:sym typeface="Wingdings"/>
              </a:rPr>
              <a:t>Essential for emerging apps (4K AR/VR) &amp; multi-hop mesh networks</a:t>
            </a:r>
            <a:endParaRPr lang="en-US" sz="1200" dirty="0">
              <a:latin typeface="Arial" panose="020B0604020202020204" pitchFamily="34" charset="0"/>
              <a:ea typeface="ＭＳ Ｐゴシック" panose="020B0600070205080204" pitchFamily="34" charset="-128"/>
              <a:cs typeface="CiscoSans ExtraLight" panose="020B0303020201020303" pitchFamily="34" charset="0"/>
            </a:endParaRPr>
          </a:p>
          <a:p>
            <a:pPr marL="0">
              <a:spcBef>
                <a:spcPts val="200"/>
              </a:spcBef>
            </a:pPr>
            <a:r>
              <a:rPr lang="en-US" sz="1400" dirty="0">
                <a:solidFill>
                  <a:srgbClr val="33828D"/>
                </a:solidFill>
                <a:latin typeface="Zapf Dingbats"/>
                <a:ea typeface="Zapf Dingbats"/>
                <a:cs typeface="Zapf Dingbats"/>
                <a:sym typeface="Zapf Dingbats"/>
              </a:rPr>
              <a:t>✔</a:t>
            </a:r>
            <a:r>
              <a:rPr lang="en-US" sz="1400" dirty="0">
                <a:latin typeface="Zapf Dingbats"/>
                <a:ea typeface="Zapf Dingbats"/>
                <a:cs typeface="Zapf Dingbats"/>
                <a:sym typeface="Zapf Dingbats"/>
              </a:rPr>
              <a:t> </a:t>
            </a:r>
            <a:r>
              <a:rPr lang="en-US" sz="1400" b="1" dirty="0">
                <a:latin typeface="Arial" panose="020B0604020202020204" pitchFamily="34" charset="0"/>
                <a:ea typeface="ＭＳ Ｐゴシック" panose="020B0600070205080204" pitchFamily="34" charset="-128"/>
                <a:cs typeface="CiscoSans ExtraLight" panose="020B0303020201020303" pitchFamily="34" charset="0"/>
              </a:rPr>
              <a:t>IOT Scale</a:t>
            </a:r>
          </a:p>
          <a:p>
            <a:pPr marL="115888">
              <a:spcBef>
                <a:spcPts val="200"/>
              </a:spcBef>
            </a:pPr>
            <a:r>
              <a:rPr lang="en-US" sz="1200" dirty="0">
                <a:latin typeface="Arial" panose="020B0604020202020204" pitchFamily="34" charset="0"/>
                <a:ea typeface="ＭＳ Ｐゴシック" panose="020B0600070205080204" pitchFamily="34" charset="-128"/>
                <a:cs typeface="CiscoSans ExtraLight" panose="020B0303020201020303" pitchFamily="34" charset="0"/>
              </a:rPr>
              <a:t>Higher client density (up to 78 simultaneous OFDMA clients in one channel-access cycle)</a:t>
            </a:r>
          </a:p>
          <a:p>
            <a:pPr marL="115888">
              <a:spcBef>
                <a:spcPts val="200"/>
              </a:spcBef>
            </a:pPr>
            <a:r>
              <a:rPr lang="en-US" sz="1200" dirty="0">
                <a:latin typeface="Arial" panose="020B0604020202020204" pitchFamily="34" charset="0"/>
                <a:ea typeface="ＭＳ Ｐゴシック" panose="020B0600070205080204" pitchFamily="34" charset="-128"/>
                <a:cs typeface="CiscoSans ExtraLight" panose="020B0303020201020303" pitchFamily="34" charset="0"/>
              </a:rPr>
              <a:t>Lower-power due to OFDMA effective data-rates &amp; target-wait-timers (TWT)</a:t>
            </a:r>
          </a:p>
          <a:p>
            <a:pPr marL="0">
              <a:spcBef>
                <a:spcPts val="200"/>
              </a:spcBef>
            </a:pPr>
            <a:r>
              <a:rPr lang="en-US" sz="1400" dirty="0">
                <a:solidFill>
                  <a:srgbClr val="33828D"/>
                </a:solidFill>
                <a:latin typeface="Zapf Dingbats"/>
                <a:ea typeface="Zapf Dingbats"/>
                <a:cs typeface="Zapf Dingbats"/>
                <a:sym typeface="Zapf Dingbats"/>
              </a:rPr>
              <a:t>✔</a:t>
            </a:r>
            <a:r>
              <a:rPr lang="en-US" sz="1400" dirty="0">
                <a:latin typeface="Zapf Dingbats"/>
                <a:ea typeface="Zapf Dingbats"/>
                <a:cs typeface="Zapf Dingbats"/>
                <a:sym typeface="Zapf Dingbats"/>
              </a:rPr>
              <a:t> </a:t>
            </a:r>
            <a:r>
              <a:rPr lang="en-US" sz="1400" b="1" dirty="0">
                <a:latin typeface="Arial" panose="020B0604020202020204" pitchFamily="34" charset="0"/>
                <a:ea typeface="ＭＳ Ｐゴシック" panose="020B0600070205080204" pitchFamily="34" charset="-128"/>
                <a:cs typeface="CiscoSans ExtraLight" panose="020B0303020201020303" pitchFamily="34" charset="0"/>
              </a:rPr>
              <a:t>Large cells</a:t>
            </a:r>
          </a:p>
          <a:p>
            <a:pPr marL="115888">
              <a:spcBef>
                <a:spcPts val="200"/>
              </a:spcBef>
            </a:pPr>
            <a:r>
              <a:rPr lang="en-US" sz="1200" dirty="0">
                <a:latin typeface="Arial" panose="020B0604020202020204" pitchFamily="34" charset="0"/>
                <a:ea typeface="ＭＳ Ｐゴシック" panose="020B0600070205080204" pitchFamily="34" charset="-128"/>
                <a:cs typeface="CiscoSans ExtraLight" panose="020B0303020201020303" pitchFamily="34" charset="0"/>
              </a:rPr>
              <a:t>Robust OFDMA preamble plus extended guard-interval and symbol-lengths</a:t>
            </a:r>
          </a:p>
          <a:p>
            <a:pPr marL="0">
              <a:spcBef>
                <a:spcPts val="200"/>
              </a:spcBef>
            </a:pPr>
            <a:r>
              <a:rPr lang="en-US" sz="1400" dirty="0">
                <a:solidFill>
                  <a:srgbClr val="33828D"/>
                </a:solidFill>
                <a:latin typeface="Zapf Dingbats"/>
                <a:ea typeface="Zapf Dingbats"/>
                <a:cs typeface="Zapf Dingbats"/>
                <a:sym typeface="Zapf Dingbats"/>
              </a:rPr>
              <a:t>✔</a:t>
            </a:r>
            <a:r>
              <a:rPr lang="en-US" sz="1400" dirty="0">
                <a:latin typeface="Zapf Dingbats"/>
                <a:ea typeface="Zapf Dingbats"/>
                <a:cs typeface="Zapf Dingbats"/>
                <a:sym typeface="Zapf Dingbats"/>
              </a:rPr>
              <a:t> </a:t>
            </a:r>
            <a:r>
              <a:rPr lang="en-US" sz="1400" b="1" dirty="0">
                <a:latin typeface="Arial" panose="020B0604020202020204" pitchFamily="34" charset="0"/>
                <a:ea typeface="ＭＳ Ｐゴシック" panose="020B0600070205080204" pitchFamily="34" charset="-128"/>
                <a:cs typeface="CiscoSans ExtraLight" panose="020B0303020201020303" pitchFamily="34" charset="0"/>
              </a:rPr>
              <a:t>Improved roaming/handoff</a:t>
            </a:r>
          </a:p>
          <a:p>
            <a:pPr marL="115888">
              <a:spcBef>
                <a:spcPts val="200"/>
              </a:spcBef>
            </a:pPr>
            <a:r>
              <a:rPr lang="en-US" sz="1200" dirty="0">
                <a:latin typeface="Arial" panose="020B0604020202020204" pitchFamily="34" charset="0"/>
                <a:ea typeface="ＭＳ Ｐゴシック" panose="020B0600070205080204" pitchFamily="34" charset="-128"/>
                <a:cs typeface="CiscoSans ExtraLight" panose="020B0303020201020303" pitchFamily="34" charset="0"/>
              </a:rPr>
              <a:t>WFA 11ax includes 802.11ai (Fast Initial Link Setup) making 802.11 handoff </a:t>
            </a:r>
            <a:r>
              <a:rPr lang="en-US" sz="1200" u="sng" dirty="0">
                <a:latin typeface="Arial" panose="020B0604020202020204" pitchFamily="34" charset="0"/>
                <a:ea typeface="ＭＳ Ｐゴシック" panose="020B0600070205080204" pitchFamily="34" charset="-128"/>
                <a:cs typeface="CiscoSans ExtraLight" panose="020B0303020201020303" pitchFamily="34" charset="0"/>
              </a:rPr>
              <a:t>comparable to LTE</a:t>
            </a:r>
          </a:p>
          <a:p>
            <a:pPr marL="0">
              <a:spcBef>
                <a:spcPts val="200"/>
              </a:spcBef>
            </a:pPr>
            <a:endParaRPr lang="en-US" sz="100" dirty="0">
              <a:latin typeface="Arial" panose="020B0604020202020204" pitchFamily="34" charset="0"/>
              <a:ea typeface="ＭＳ Ｐゴシック" panose="020B0600070205080204" pitchFamily="34" charset="-128"/>
              <a:cs typeface="CiscoSans ExtraLight" panose="020B0303020201020303" pitchFamily="34" charset="0"/>
            </a:endParaRPr>
          </a:p>
          <a:p>
            <a:pPr marL="0">
              <a:spcBef>
                <a:spcPts val="200"/>
              </a:spcBef>
            </a:pPr>
            <a:r>
              <a:rPr lang="en-US" sz="1400" dirty="0">
                <a:solidFill>
                  <a:srgbClr val="33828D"/>
                </a:solidFill>
                <a:latin typeface="Zapf Dingbats"/>
                <a:ea typeface="Zapf Dingbats"/>
                <a:cs typeface="Zapf Dingbats"/>
                <a:sym typeface="Zapf Dingbats"/>
              </a:rPr>
              <a:t>✔</a:t>
            </a:r>
            <a:r>
              <a:rPr lang="en-US" sz="1400" dirty="0">
                <a:latin typeface="Zapf Dingbats"/>
                <a:ea typeface="Zapf Dingbats"/>
                <a:cs typeface="Zapf Dingbats"/>
                <a:sym typeface="Zapf Dingbats"/>
              </a:rPr>
              <a:t> </a:t>
            </a:r>
            <a:r>
              <a:rPr lang="en-US" sz="1400" b="1" dirty="0">
                <a:latin typeface="Arial" panose="020B0604020202020204" pitchFamily="34" charset="0"/>
                <a:ea typeface="ＭＳ Ｐゴシック" panose="020B0600070205080204" pitchFamily="34" charset="-128"/>
                <a:cs typeface="CiscoSans ExtraLight" panose="020B0303020201020303" pitchFamily="34" charset="0"/>
              </a:rPr>
              <a:t>Improved LOCATION</a:t>
            </a:r>
            <a:endParaRPr lang="en-US" sz="1600" b="1" dirty="0">
              <a:latin typeface="Arial" panose="020B0604020202020204" pitchFamily="34" charset="0"/>
              <a:ea typeface="ＭＳ Ｐゴシック" panose="020B0600070205080204" pitchFamily="34" charset="-128"/>
              <a:cs typeface="CiscoSans ExtraLight" panose="020B0303020201020303" pitchFamily="34" charset="0"/>
            </a:endParaRPr>
          </a:p>
          <a:p>
            <a:pPr marL="115888">
              <a:spcBef>
                <a:spcPts val="200"/>
              </a:spcBef>
            </a:pPr>
            <a:r>
              <a:rPr lang="en-US" sz="1200" dirty="0">
                <a:latin typeface="Arial" panose="020B0604020202020204" pitchFamily="34" charset="0"/>
                <a:ea typeface="ＭＳ Ｐゴシック" panose="020B0600070205080204" pitchFamily="34" charset="-128"/>
                <a:cs typeface="CiscoSans ExtraLight" panose="020B0303020201020303" pitchFamily="34" charset="0"/>
              </a:rPr>
              <a:t>OFDMA-based </a:t>
            </a:r>
            <a:r>
              <a:rPr lang="en-US" sz="1200" dirty="0" err="1">
                <a:latin typeface="Arial" panose="020B0604020202020204" pitchFamily="34" charset="0"/>
                <a:ea typeface="ＭＳ Ｐゴシック" panose="020B0600070205080204" pitchFamily="34" charset="-128"/>
                <a:cs typeface="CiscoSans ExtraLight" panose="020B0303020201020303" pitchFamily="34" charset="0"/>
              </a:rPr>
              <a:t>AoA</a:t>
            </a:r>
            <a:r>
              <a:rPr lang="en-US" sz="1200" dirty="0">
                <a:latin typeface="Arial" panose="020B0604020202020204" pitchFamily="34" charset="0"/>
                <a:ea typeface="ＭＳ Ｐゴシック" panose="020B0600070205080204" pitchFamily="34" charset="-128"/>
                <a:cs typeface="CiscoSans ExtraLight" panose="020B0303020201020303" pitchFamily="34" charset="0"/>
              </a:rPr>
              <a:t> antenna-array yields improved accuracy </a:t>
            </a:r>
            <a:endParaRPr lang="en-US" sz="1200" b="1" dirty="0">
              <a:latin typeface="Arial" panose="020B0604020202020204" pitchFamily="34" charset="0"/>
              <a:ea typeface="ＭＳ Ｐゴシック" panose="020B0600070205080204" pitchFamily="34" charset="-128"/>
              <a:cs typeface="CiscoSans ExtraLight" panose="020B03030202010203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014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Explanation of anomalies: </a:t>
            </a:r>
          </a:p>
          <a:p>
            <a:r>
              <a:rPr lang="en-US" dirty="0">
                <a:sym typeface="Wingdings" pitchFamily="2" charset="2"/>
              </a:rPr>
              <a:t>LEFT graph: 11ac is worse then 11n because of the default </a:t>
            </a:r>
            <a:r>
              <a:rPr lang="en-US" sz="1200" b="0" i="0" u="none" strike="noStrike" kern="1200" dirty="0">
                <a:solidFill>
                  <a:schemeClr val="tx1"/>
                </a:solidFill>
                <a:effectLst/>
                <a:latin typeface="CiscoSansTT Light" panose="020B0503020201020303" pitchFamily="34" charset="0"/>
                <a:ea typeface="ＭＳ Ｐゴシック" charset="0"/>
                <a:cs typeface="ＭＳ Ｐゴシック" charset="0"/>
              </a:rPr>
              <a:t>Enhanced Distributed Channel Access(</a:t>
            </a:r>
            <a:r>
              <a:rPr lang="en-US" dirty="0">
                <a:sym typeface="Wingdings" pitchFamily="2" charset="2"/>
              </a:rPr>
              <a:t>EDCA) </a:t>
            </a:r>
            <a:r>
              <a:rPr lang="en-US" dirty="0" err="1">
                <a:sym typeface="Wingdings" pitchFamily="2" charset="2"/>
              </a:rPr>
              <a:t>params</a:t>
            </a:r>
            <a:r>
              <a:rPr lang="en-US" dirty="0">
                <a:sym typeface="Wingdings" pitchFamily="2" charset="2"/>
              </a:rPr>
              <a:t> in the respective release</a:t>
            </a:r>
          </a:p>
          <a:p>
            <a:r>
              <a:rPr lang="en-US" dirty="0">
                <a:sym typeface="Wingdings" pitchFamily="2" charset="2"/>
              </a:rPr>
              <a:t>RIGHT: 11ax throughput is lower than 11ac when the # of STAs is &lt;15 because of the inability to fill all of the RU’s at all times with a low load – i.e. the AP can only wait so long to aggregate the traffic before it needs to release a packet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Light" panose="020B05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iscoSansTT Light" panose="020B0503020201020303" pitchFamily="34" charset="0"/>
              <a:ea typeface="+mn-ea"/>
              <a:cs typeface="+mn-cs"/>
            </a:endParaRPr>
          </a:p>
        </p:txBody>
      </p:sp>
    </p:spTree>
    <p:extLst>
      <p:ext uri="{BB962C8B-B14F-4D97-AF65-F5344CB8AC3E}">
        <p14:creationId xmlns:p14="http://schemas.microsoft.com/office/powerpoint/2010/main" val="1836910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056CC-9164-4F81-A078-09BFCD764338}" type="slidenum">
              <a:rPr lang="en-US" smtClean="0"/>
              <a:pPr/>
              <a:t>11</a:t>
            </a:fld>
            <a:endParaRPr lang="en-US" dirty="0"/>
          </a:p>
        </p:txBody>
      </p:sp>
    </p:spTree>
    <p:extLst>
      <p:ext uri="{BB962C8B-B14F-4D97-AF65-F5344CB8AC3E}">
        <p14:creationId xmlns:p14="http://schemas.microsoft.com/office/powerpoint/2010/main" val="307696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iscoSansTT Light" panose="020B0503020201020303" pitchFamily="34" charset="0"/>
                <a:ea typeface="ＭＳ Ｐゴシック" charset="0"/>
                <a:cs typeface="ＭＳ Ｐゴシック" charset="0"/>
              </a:rPr>
              <a:t>Ultra-Reliable Low-Latency Communications (URLLC) such as medical (imaging/control) and manufacturing (warehouse logistics, robotics) require tight KPI control </a:t>
            </a:r>
            <a:endParaRPr lang="en-US" sz="1000" dirty="0"/>
          </a:p>
          <a:p>
            <a:endParaRPr lang="en-US" sz="1000" dirty="0">
              <a:latin typeface="CiscoSansTT ExtraLight" pitchFamily="34" charset="0"/>
              <a:cs typeface="CiscoSansTT ExtraLight"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Light" panose="020B05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iscoSansTT Light" panose="020B0503020201020303" pitchFamily="34" charset="0"/>
              <a:ea typeface="+mn-ea"/>
              <a:cs typeface="+mn-cs"/>
            </a:endParaRPr>
          </a:p>
        </p:txBody>
      </p:sp>
    </p:spTree>
    <p:extLst>
      <p:ext uri="{BB962C8B-B14F-4D97-AF65-F5344CB8AC3E}">
        <p14:creationId xmlns:p14="http://schemas.microsoft.com/office/powerpoint/2010/main" val="253177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Check the differentiation</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31774">
              <a:defRPr/>
            </a:pPr>
            <a:fld id="{F97A1FA6-25DE-9E4E-A34D-CF67DE7DBDC7}" type="slidenum">
              <a:rPr lang="en-US" smtClean="0">
                <a:solidFill>
                  <a:prstClr val="black"/>
                </a:solidFill>
                <a:latin typeface="Calibri"/>
              </a:rPr>
              <a:pPr defTabSz="931774">
                <a:defRPr/>
              </a:pPr>
              <a:t>13</a:t>
            </a:fld>
            <a:endParaRPr lang="en-US" dirty="0">
              <a:solidFill>
                <a:prstClr val="black"/>
              </a:solidFill>
              <a:latin typeface="Calibri"/>
            </a:endParaRPr>
          </a:p>
        </p:txBody>
      </p:sp>
    </p:spTree>
    <p:extLst>
      <p:ext uri="{BB962C8B-B14F-4D97-AF65-F5344CB8AC3E}">
        <p14:creationId xmlns:p14="http://schemas.microsoft.com/office/powerpoint/2010/main" val="1819076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wmf"/><Relationship Id="rId4" Type="http://schemas.openxmlformats.org/officeDocument/2006/relationships/image" Target="../media/image12.w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Section">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5B8C8CE2-5BE1-438B-A5BE-95B588A75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pic>
        <p:nvPicPr>
          <p:cNvPr id="6" name="Picture 5">
            <a:extLst>
              <a:ext uri="{FF2B5EF4-FFF2-40B4-BE49-F238E27FC236}">
                <a16:creationId xmlns:a16="http://schemas.microsoft.com/office/drawing/2014/main" id="{38F1484E-9B41-4091-BB24-AD032AB26DE6}"/>
              </a:ext>
            </a:extLst>
          </p:cNvPr>
          <p:cNvPicPr>
            <a:picLocks noChangeAspect="1"/>
          </p:cNvPicPr>
          <p:nvPr userDrawn="1"/>
        </p:nvPicPr>
        <p:blipFill>
          <a:blip r:embed="rId3"/>
          <a:stretch>
            <a:fillRect/>
          </a:stretch>
        </p:blipFill>
        <p:spPr>
          <a:xfrm>
            <a:off x="5731132" y="4606295"/>
            <a:ext cx="4372238" cy="370440"/>
          </a:xfrm>
          <a:prstGeom prst="rect">
            <a:avLst/>
          </a:prstGeom>
        </p:spPr>
      </p:pic>
    </p:spTree>
    <p:extLst>
      <p:ext uri="{BB962C8B-B14F-4D97-AF65-F5344CB8AC3E}">
        <p14:creationId xmlns:p14="http://schemas.microsoft.com/office/powerpoint/2010/main" val="107826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895FD-88C1-42C3-A946-8CD1A43F74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2D0518-DF22-4651-BA1A-596941E0C9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475EC7-8B45-4647-BF9A-ABC65517F168}"/>
              </a:ext>
            </a:extLst>
          </p:cNvPr>
          <p:cNvSpPr>
            <a:spLocks noGrp="1"/>
          </p:cNvSpPr>
          <p:nvPr>
            <p:ph type="dt" sz="half" idx="10"/>
          </p:nvPr>
        </p:nvSpPr>
        <p:spPr>
          <a:xfrm>
            <a:off x="838200" y="6356350"/>
            <a:ext cx="2743200" cy="365125"/>
          </a:xfrm>
          <a:prstGeom prst="rect">
            <a:avLst/>
          </a:prstGeom>
        </p:spPr>
        <p:txBody>
          <a:bodyPr/>
          <a:lstStyle>
            <a:lvl1pPr>
              <a:defRPr b="0" i="0">
                <a:latin typeface="CiscoSansTT" panose="020B0503020201020303" pitchFamily="34" charset="0"/>
              </a:defRPr>
            </a:lvl1pPr>
          </a:lstStyle>
          <a:p>
            <a:fld id="{7FC68615-168B-4946-8925-3A15DCCA946B}" type="datetimeFigureOut">
              <a:rPr lang="en-US" smtClean="0"/>
              <a:pPr/>
              <a:t>5/21/2019</a:t>
            </a:fld>
            <a:endParaRPr lang="en-US" dirty="0"/>
          </a:p>
        </p:txBody>
      </p:sp>
      <p:sp>
        <p:nvSpPr>
          <p:cNvPr id="5" name="Footer Placeholder 4">
            <a:extLst>
              <a:ext uri="{FF2B5EF4-FFF2-40B4-BE49-F238E27FC236}">
                <a16:creationId xmlns:a16="http://schemas.microsoft.com/office/drawing/2014/main" id="{57D67FAC-B30C-42E8-9D28-D55AC047212C}"/>
              </a:ext>
            </a:extLst>
          </p:cNvPr>
          <p:cNvSpPr>
            <a:spLocks noGrp="1"/>
          </p:cNvSpPr>
          <p:nvPr>
            <p:ph type="ftr" sz="quarter" idx="11"/>
          </p:nvPr>
        </p:nvSpPr>
        <p:spPr>
          <a:xfrm>
            <a:off x="4038600" y="6356350"/>
            <a:ext cx="4114800" cy="365125"/>
          </a:xfrm>
          <a:prstGeom prst="rect">
            <a:avLst/>
          </a:prstGeom>
        </p:spPr>
        <p:txBody>
          <a:bodyPr/>
          <a:lstStyle>
            <a:lvl1pPr>
              <a:defRPr b="0" i="0">
                <a:latin typeface="CiscoSansTT" panose="020B0503020201020303" pitchFamily="34" charset="0"/>
              </a:defRPr>
            </a:lvl1pPr>
          </a:lstStyle>
          <a:p>
            <a:endParaRPr lang="en-US" dirty="0"/>
          </a:p>
        </p:txBody>
      </p:sp>
      <p:sp>
        <p:nvSpPr>
          <p:cNvPr id="6" name="Slide Number Placeholder 5">
            <a:extLst>
              <a:ext uri="{FF2B5EF4-FFF2-40B4-BE49-F238E27FC236}">
                <a16:creationId xmlns:a16="http://schemas.microsoft.com/office/drawing/2014/main" id="{12FE4E3B-4A36-4D26-84F8-FED29351C26D}"/>
              </a:ext>
            </a:extLst>
          </p:cNvPr>
          <p:cNvSpPr>
            <a:spLocks noGrp="1"/>
          </p:cNvSpPr>
          <p:nvPr>
            <p:ph type="sldNum" sz="quarter" idx="12"/>
          </p:nvPr>
        </p:nvSpPr>
        <p:spPr>
          <a:xfrm>
            <a:off x="8610600" y="6356350"/>
            <a:ext cx="2743200" cy="365125"/>
          </a:xfrm>
          <a:prstGeom prst="rect">
            <a:avLst/>
          </a:prstGeom>
        </p:spPr>
        <p:txBody>
          <a:bodyPr/>
          <a:lstStyle>
            <a:lvl1pPr>
              <a:defRPr b="0" i="0">
                <a:latin typeface="CiscoSansTT" panose="020B0503020201020303" pitchFamily="34" charset="0"/>
              </a:defRPr>
            </a:lvl1pPr>
          </a:lstStyle>
          <a:p>
            <a:fld id="{41468E76-92A8-4341-973F-33D19056A8B8}" type="slidenum">
              <a:rPr lang="en-US" smtClean="0"/>
              <a:pPr/>
              <a:t>‹#›</a:t>
            </a:fld>
            <a:endParaRPr lang="en-US" dirty="0"/>
          </a:p>
        </p:txBody>
      </p:sp>
    </p:spTree>
    <p:extLst>
      <p:ext uri="{BB962C8B-B14F-4D97-AF65-F5344CB8AC3E}">
        <p14:creationId xmlns:p14="http://schemas.microsoft.com/office/powerpoint/2010/main" val="24576787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alf Page Text_R">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6796618" y="709083"/>
            <a:ext cx="4734983" cy="5412316"/>
          </a:xfrm>
          <a:prstGeom prst="rect">
            <a:avLst/>
          </a:prstGeom>
        </p:spPr>
        <p:txBody>
          <a:bodyPr lIns="91440" rIns="91440" anchor="t" anchorCtr="0"/>
          <a:lstStyle>
            <a:lvl1pPr marL="226478" indent="-226478">
              <a:lnSpc>
                <a:spcPct val="95000"/>
              </a:lnSpc>
              <a:spcBef>
                <a:spcPts val="1480"/>
              </a:spcBef>
              <a:buClr>
                <a:schemeClr val="tx1"/>
              </a:buClr>
              <a:buSzPct val="80000"/>
              <a:buFont typeface="Arial" panose="020B0604020202020204" pitchFamily="34" charset="0"/>
              <a:buChar char="•"/>
              <a:tabLst/>
              <a:defRPr sz="2667">
                <a:latin typeface="CiscoSansTT Light" panose="020B0503020201020303" pitchFamily="34" charset="0"/>
              </a:defRPr>
            </a:lvl1pPr>
            <a:lvl2pPr marL="461422" indent="-234945">
              <a:lnSpc>
                <a:spcPct val="95000"/>
              </a:lnSpc>
              <a:spcBef>
                <a:spcPts val="800"/>
              </a:spcBef>
              <a:buClr>
                <a:schemeClr val="tx1"/>
              </a:buClr>
              <a:buSzPct val="80000"/>
              <a:buFont typeface="Arial" panose="020B0604020202020204" pitchFamily="34" charset="0"/>
              <a:buChar char="•"/>
              <a:defRPr sz="2400">
                <a:latin typeface="CiscoSansTT Light" panose="020B0503020201020303" pitchFamily="34" charset="0"/>
              </a:defRPr>
            </a:lvl2pPr>
            <a:lvl3pPr marL="681550" indent="-228594">
              <a:lnSpc>
                <a:spcPct val="95000"/>
              </a:lnSpc>
              <a:spcBef>
                <a:spcPts val="800"/>
              </a:spcBef>
              <a:buClr>
                <a:schemeClr val="tx1"/>
              </a:buClr>
              <a:buSzPct val="80000"/>
              <a:buFont typeface="Arial" panose="020B0604020202020204" pitchFamily="34" charset="0"/>
              <a:buChar char="•"/>
              <a:defRPr sz="2133">
                <a:latin typeface="CiscoSansTT Light" panose="020B0503020201020303" pitchFamily="34" charset="0"/>
              </a:defRPr>
            </a:lvl3pPr>
            <a:lvl4pPr marL="766214" indent="-156629">
              <a:lnSpc>
                <a:spcPct val="100000"/>
              </a:lnSpc>
              <a:buClr>
                <a:schemeClr val="tx1"/>
              </a:buClr>
              <a:buSzPct val="60000"/>
              <a:buFont typeface="Arial" panose="020B0604020202020204" pitchFamily="34" charset="0"/>
              <a:buChar char="•"/>
              <a:tabLst/>
              <a:defRPr sz="2400">
                <a:latin typeface="CiscoSansTT Light" panose="020B0503020201020303" pitchFamily="34" charset="0"/>
              </a:defRPr>
            </a:lvl4pPr>
            <a:lvl5pPr marL="992693" indent="-150280">
              <a:lnSpc>
                <a:spcPct val="100000"/>
              </a:lnSpc>
              <a:buClr>
                <a:schemeClr val="tx1"/>
              </a:buClr>
              <a:buSzPct val="60000"/>
              <a:buFont typeface="Arial" panose="020B0604020202020204" pitchFamily="34" charset="0"/>
              <a:buChar char="•"/>
              <a:defRPr sz="2400">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3" name="Freeform 1">
            <a:extLst>
              <a:ext uri="{FF2B5EF4-FFF2-40B4-BE49-F238E27FC236}">
                <a16:creationId xmlns:a16="http://schemas.microsoft.com/office/drawing/2014/main" id="{266F2A13-F88D-4A87-8434-4509FC322CCD}"/>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42FFABE2-AAB8-4740-A958-B8A14786D6B7}"/>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85832686"/>
      </p:ext>
    </p:extLst>
  </p:cSld>
  <p:clrMapOvr>
    <a:masterClrMapping/>
  </p:clrMapOvr>
  <p:extLst mod="1">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alf_Page_Text_2 column_L">
    <p:spTree>
      <p:nvGrpSpPr>
        <p:cNvPr id="1" name=""/>
        <p:cNvGrpSpPr/>
        <p:nvPr/>
      </p:nvGrpSpPr>
      <p:grpSpPr>
        <a:xfrm>
          <a:off x="0" y="0"/>
          <a:ext cx="0" cy="0"/>
          <a:chOff x="0" y="0"/>
          <a:chExt cx="0" cy="0"/>
        </a:xfrm>
      </p:grpSpPr>
      <p:sp>
        <p:nvSpPr>
          <p:cNvPr id="4" name="Rectangle 3"/>
          <p:cNvSpPr/>
          <p:nvPr userDrawn="1"/>
        </p:nvSpPr>
        <p:spPr>
          <a:xfrm flipH="1">
            <a:off x="6106789" y="0"/>
            <a:ext cx="608521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592923" y="625301"/>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6796618" y="707136"/>
            <a:ext cx="4734983" cy="5440680"/>
          </a:xfrm>
          <a:prstGeom prst="rect">
            <a:avLst/>
          </a:prstGeom>
        </p:spPr>
        <p:txBody>
          <a:bodyPr lIns="91440" rIns="91440"/>
          <a:lstStyle>
            <a:lvl1pPr marL="226478" indent="-226478">
              <a:lnSpc>
                <a:spcPct val="95000"/>
              </a:lnSpc>
              <a:spcBef>
                <a:spcPts val="1480"/>
              </a:spcBef>
              <a:buClr>
                <a:schemeClr val="tx1"/>
              </a:buClr>
              <a:buSzPct val="80000"/>
              <a:defRPr sz="2667">
                <a:latin typeface="CiscoSansTT Light" panose="020B0503020201020303" pitchFamily="34" charset="0"/>
              </a:defRPr>
            </a:lvl1pPr>
            <a:lvl2pPr marL="455073" indent="-228594">
              <a:lnSpc>
                <a:spcPct val="95000"/>
              </a:lnSpc>
              <a:spcBef>
                <a:spcPts val="800"/>
              </a:spcBef>
              <a:buClr>
                <a:schemeClr val="tx1"/>
              </a:buClr>
              <a:buSzPct val="80000"/>
              <a:defRPr sz="2400">
                <a:latin typeface="CiscoSansTT Light" panose="020B0503020201020303" pitchFamily="34" charset="0"/>
              </a:defRPr>
            </a:lvl2pPr>
            <a:lvl3pPr marL="681550" indent="-226478">
              <a:lnSpc>
                <a:spcPct val="95000"/>
              </a:lnSpc>
              <a:spcBef>
                <a:spcPts val="800"/>
              </a:spcBef>
              <a:buClr>
                <a:schemeClr val="tx1"/>
              </a:buClr>
              <a:buSzPct val="80000"/>
              <a:defRPr sz="2133">
                <a:latin typeface="CiscoSansTT Light" panose="020B0503020201020303" pitchFamily="34" charset="0"/>
              </a:defRPr>
            </a:lvl3pPr>
            <a:lvl4pPr marL="609585" indent="-165096">
              <a:lnSpc>
                <a:spcPct val="100000"/>
              </a:lnSpc>
              <a:buClr>
                <a:schemeClr val="tx1"/>
              </a:buClr>
              <a:buSzPct val="60000"/>
              <a:defRPr sz="2133">
                <a:latin typeface="CiscoSansTT Light" panose="020B0503020201020303" pitchFamily="34" charset="0"/>
              </a:defRPr>
            </a:lvl4pPr>
            <a:lvl5pPr marL="766214" indent="-156629">
              <a:lnSpc>
                <a:spcPct val="100000"/>
              </a:lnSpc>
              <a:buClr>
                <a:schemeClr val="tx1"/>
              </a:buClr>
              <a:buSzPct val="60000"/>
              <a:defRPr sz="2133">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0"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Text Placeholder 3"/>
          <p:cNvSpPr>
            <a:spLocks noGrp="1"/>
          </p:cNvSpPr>
          <p:nvPr>
            <p:ph type="body" sz="quarter" idx="12" hasCustomPrompt="1"/>
          </p:nvPr>
        </p:nvSpPr>
        <p:spPr>
          <a:xfrm>
            <a:off x="591371" y="2191279"/>
            <a:ext cx="5221293" cy="3901157"/>
          </a:xfrm>
          <a:prstGeom prst="rect">
            <a:avLst/>
          </a:prstGeom>
        </p:spPr>
        <p:txBody>
          <a:bodyPr lIns="91420" tIns="45710" rIns="91420" bIns="45710">
            <a:noAutofit/>
          </a:bodyPr>
          <a:lstStyle>
            <a:lvl1pPr marL="232828"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defRPr sz="3200"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marL="232828" lvl="0"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pPr>
            <a:r>
              <a:rPr lang="en-US" dirty="0"/>
              <a:t>Click to edit Master text styles</a:t>
            </a:r>
          </a:p>
          <a:p>
            <a:pPr lvl="1"/>
            <a:r>
              <a:rPr lang="en-GB" dirty="0"/>
              <a:t>Second level</a:t>
            </a:r>
          </a:p>
          <a:p>
            <a:pPr lvl="2"/>
            <a:r>
              <a:rPr lang="en-GB" dirty="0"/>
              <a:t>Third level</a:t>
            </a:r>
            <a:endParaRPr lang="en-US" dirty="0"/>
          </a:p>
        </p:txBody>
      </p:sp>
      <p:sp>
        <p:nvSpPr>
          <p:cNvPr id="25" name="Freeform 1">
            <a:extLst>
              <a:ext uri="{FF2B5EF4-FFF2-40B4-BE49-F238E27FC236}">
                <a16:creationId xmlns:a16="http://schemas.microsoft.com/office/drawing/2014/main" id="{EFA6A091-9DFA-45BC-B2A5-CAEFFDDAB45E}"/>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tx1"/>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9CE11B16-C65D-E649-A2BC-1107C558998C}"/>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692538079"/>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alf_Page_Text_2 column_R">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592926" y="625303"/>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6796618" y="707136"/>
            <a:ext cx="4734983" cy="5440680"/>
          </a:xfrm>
          <a:prstGeom prst="rect">
            <a:avLst/>
          </a:prstGeom>
        </p:spPr>
        <p:txBody>
          <a:bodyPr lIns="91440" rIns="91440"/>
          <a:lstStyle>
            <a:lvl1pPr marL="226478" indent="-226478">
              <a:lnSpc>
                <a:spcPct val="95000"/>
              </a:lnSpc>
              <a:spcBef>
                <a:spcPts val="1480"/>
              </a:spcBef>
              <a:buClr>
                <a:schemeClr val="tx1"/>
              </a:buClr>
              <a:buSzPct val="80000"/>
              <a:defRPr sz="2667">
                <a:latin typeface="CiscoSansTT Light" panose="020B0503020201020303" pitchFamily="34" charset="0"/>
              </a:defRPr>
            </a:lvl1pPr>
            <a:lvl2pPr marL="455073" indent="-228594">
              <a:lnSpc>
                <a:spcPct val="95000"/>
              </a:lnSpc>
              <a:spcBef>
                <a:spcPts val="800"/>
              </a:spcBef>
              <a:buClr>
                <a:schemeClr val="tx1"/>
              </a:buClr>
              <a:buSzPct val="80000"/>
              <a:defRPr sz="2400">
                <a:latin typeface="CiscoSansTT Light" panose="020B0503020201020303" pitchFamily="34" charset="0"/>
              </a:defRPr>
            </a:lvl2pPr>
            <a:lvl3pPr marL="681550" indent="-226478">
              <a:lnSpc>
                <a:spcPct val="95000"/>
              </a:lnSpc>
              <a:spcBef>
                <a:spcPts val="800"/>
              </a:spcBef>
              <a:buClr>
                <a:schemeClr val="tx1"/>
              </a:buClr>
              <a:buSzPct val="80000"/>
              <a:defRPr sz="2133">
                <a:latin typeface="CiscoSansTT Light" panose="020B0503020201020303" pitchFamily="34" charset="0"/>
              </a:defRPr>
            </a:lvl3pPr>
            <a:lvl4pPr marL="609585" indent="-165096">
              <a:lnSpc>
                <a:spcPct val="100000"/>
              </a:lnSpc>
              <a:buClr>
                <a:schemeClr val="tx1"/>
              </a:buClr>
              <a:buSzPct val="60000"/>
              <a:defRPr sz="2133">
                <a:latin typeface="CiscoSansTT Light" panose="020B0503020201020303" pitchFamily="34" charset="0"/>
              </a:defRPr>
            </a:lvl4pPr>
            <a:lvl5pPr marL="766214" indent="-156629">
              <a:lnSpc>
                <a:spcPct val="100000"/>
              </a:lnSpc>
              <a:buClr>
                <a:schemeClr val="tx1"/>
              </a:buClr>
              <a:buSzPct val="60000"/>
              <a:defRPr sz="2133">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0"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Text Placeholder 3"/>
          <p:cNvSpPr>
            <a:spLocks noGrp="1"/>
          </p:cNvSpPr>
          <p:nvPr>
            <p:ph type="body" sz="quarter" idx="12" hasCustomPrompt="1"/>
          </p:nvPr>
        </p:nvSpPr>
        <p:spPr>
          <a:xfrm>
            <a:off x="591371" y="2191279"/>
            <a:ext cx="5221293" cy="3901157"/>
          </a:xfrm>
          <a:prstGeom prst="rect">
            <a:avLst/>
          </a:prstGeom>
        </p:spPr>
        <p:txBody>
          <a:bodyPr lIns="91420" tIns="45710" rIns="91420" bIns="45710">
            <a:noAutofit/>
          </a:bodyPr>
          <a:lstStyle>
            <a:lvl1pPr marL="232828"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defRPr sz="3200"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marL="232828" lvl="0"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pPr>
            <a:r>
              <a:rPr lang="en-US" dirty="0"/>
              <a:t>Click to edit Master text styles</a:t>
            </a:r>
          </a:p>
          <a:p>
            <a:pPr lvl="1"/>
            <a:r>
              <a:rPr lang="en-GB" dirty="0"/>
              <a:t>Second level</a:t>
            </a:r>
          </a:p>
          <a:p>
            <a:pPr lvl="2"/>
            <a:r>
              <a:rPr lang="en-GB" dirty="0"/>
              <a:t>Third level</a:t>
            </a:r>
            <a:endParaRPr lang="en-US" dirty="0"/>
          </a:p>
        </p:txBody>
      </p:sp>
      <p:sp>
        <p:nvSpPr>
          <p:cNvPr id="25" name="Freeform 1">
            <a:extLst>
              <a:ext uri="{FF2B5EF4-FFF2-40B4-BE49-F238E27FC236}">
                <a16:creationId xmlns:a16="http://schemas.microsoft.com/office/drawing/2014/main" id="{EFA6A091-9DFA-45BC-B2A5-CAEFFDDAB45E}"/>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AC7B7229-9E43-7B4D-B39E-E388B95EB7B2}"/>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3448165863"/>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5"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0" name="Freeform 1">
            <a:extLst>
              <a:ext uri="{FF2B5EF4-FFF2-40B4-BE49-F238E27FC236}">
                <a16:creationId xmlns:a16="http://schemas.microsoft.com/office/drawing/2014/main" id="{75CF4379-CCDD-4DA6-A912-DF0CFAFA2747}"/>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20E46020-F7D4-3D48-9F4D-371711F85033}"/>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2089845416"/>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picture</a:t>
            </a:r>
            <a:endParaRPr lang="en-US" dirty="0"/>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Freeform 1">
            <a:extLst>
              <a:ext uri="{FF2B5EF4-FFF2-40B4-BE49-F238E27FC236}">
                <a16:creationId xmlns:a16="http://schemas.microsoft.com/office/drawing/2014/main" id="{DE2B6F91-FF06-4C02-A055-D8E8604373A4}"/>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49D51FAB-CF08-3E4F-8C72-7E9E7A3E9A4A}"/>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3026020087"/>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chart</a:t>
            </a:r>
            <a:endParaRPr lang="en-US" dirty="0"/>
          </a:p>
        </p:txBody>
      </p:sp>
      <p:sp>
        <p:nvSpPr>
          <p:cNvPr id="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Freeform 1">
            <a:extLst>
              <a:ext uri="{FF2B5EF4-FFF2-40B4-BE49-F238E27FC236}">
                <a16:creationId xmlns:a16="http://schemas.microsoft.com/office/drawing/2014/main" id="{1FFBEF85-04A8-4132-9AF5-761E0EE6CD9A}"/>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08FB7168-F746-5548-8B6E-83B1F4169AF4}"/>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1548177794"/>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table</a:t>
            </a:r>
            <a:endParaRPr lang="en-US" dirty="0"/>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0" name="Freeform 1">
            <a:extLst>
              <a:ext uri="{FF2B5EF4-FFF2-40B4-BE49-F238E27FC236}">
                <a16:creationId xmlns:a16="http://schemas.microsoft.com/office/drawing/2014/main" id="{CF01BA07-C782-4777-8116-24B97C4D0C31}"/>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F6E2550A-E2D5-5A42-ADE0-10F6A48D2C75}"/>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2823922383"/>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isco Webex Teams">
    <p:spTree>
      <p:nvGrpSpPr>
        <p:cNvPr id="1" name=""/>
        <p:cNvGrpSpPr/>
        <p:nvPr/>
      </p:nvGrpSpPr>
      <p:grpSpPr>
        <a:xfrm>
          <a:off x="0" y="0"/>
          <a:ext cx="0" cy="0"/>
          <a:chOff x="0" y="0"/>
          <a:chExt cx="0" cy="0"/>
        </a:xfrm>
      </p:grpSpPr>
      <p:sp>
        <p:nvSpPr>
          <p:cNvPr id="4" name="Rectangle 3"/>
          <p:cNvSpPr/>
          <p:nvPr userDrawn="1"/>
        </p:nvSpPr>
        <p:spPr>
          <a:xfrm>
            <a:off x="1" y="0"/>
            <a:ext cx="405458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3" name="Freeform 1">
            <a:extLst>
              <a:ext uri="{FF2B5EF4-FFF2-40B4-BE49-F238E27FC236}">
                <a16:creationId xmlns:a16="http://schemas.microsoft.com/office/drawing/2014/main" id="{266F2A13-F88D-4A87-8434-4509FC322CCD}"/>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grpSp>
        <p:nvGrpSpPr>
          <p:cNvPr id="11" name="Group 10">
            <a:extLst>
              <a:ext uri="{FF2B5EF4-FFF2-40B4-BE49-F238E27FC236}">
                <a16:creationId xmlns:a16="http://schemas.microsoft.com/office/drawing/2014/main" id="{93A7A228-3D71-3245-8A98-7AA87B142858}"/>
              </a:ext>
            </a:extLst>
          </p:cNvPr>
          <p:cNvGrpSpPr/>
          <p:nvPr userDrawn="1"/>
        </p:nvGrpSpPr>
        <p:grpSpPr>
          <a:xfrm>
            <a:off x="579024" y="617073"/>
            <a:ext cx="3201705" cy="4876800"/>
            <a:chOff x="6191555" y="340451"/>
            <a:chExt cx="2401279" cy="3657600"/>
          </a:xfrm>
        </p:grpSpPr>
        <p:grpSp>
          <p:nvGrpSpPr>
            <p:cNvPr id="12" name="Group 11">
              <a:extLst>
                <a:ext uri="{FF2B5EF4-FFF2-40B4-BE49-F238E27FC236}">
                  <a16:creationId xmlns:a16="http://schemas.microsoft.com/office/drawing/2014/main" id="{2408D731-9793-2F46-A5F0-8A9DFE86A920}"/>
                </a:ext>
              </a:extLst>
            </p:cNvPr>
            <p:cNvGrpSpPr>
              <a:grpSpLocks noChangeAspect="1"/>
            </p:cNvGrpSpPr>
            <p:nvPr/>
          </p:nvGrpSpPr>
          <p:grpSpPr>
            <a:xfrm>
              <a:off x="6191555" y="340451"/>
              <a:ext cx="2401279" cy="3657600"/>
              <a:chOff x="6220438" y="677235"/>
              <a:chExt cx="2430648" cy="3702334"/>
            </a:xfrm>
          </p:grpSpPr>
          <p:sp>
            <p:nvSpPr>
              <p:cNvPr id="16" name="Rectangle 15">
                <a:extLst>
                  <a:ext uri="{FF2B5EF4-FFF2-40B4-BE49-F238E27FC236}">
                    <a16:creationId xmlns:a16="http://schemas.microsoft.com/office/drawing/2014/main" id="{F524A862-85E0-524B-A4C9-0BE09B1AE5CE}"/>
                  </a:ext>
                </a:extLst>
              </p:cNvPr>
              <p:cNvSpPr/>
              <p:nvPr/>
            </p:nvSpPr>
            <p:spPr bwMode="auto">
              <a:xfrm>
                <a:off x="6754834" y="1318727"/>
                <a:ext cx="1378094" cy="2396023"/>
              </a:xfrm>
              <a:prstGeom prst="rect">
                <a:avLst/>
              </a:prstGeom>
              <a:solidFill>
                <a:schemeClr val="bg2"/>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Arial" charset="0"/>
                  <a:ea typeface="Arial" pitchFamily="-107" charset="0"/>
                  <a:cs typeface="Arial" pitchFamily="-107" charset="0"/>
                  <a:sym typeface="Arial" pitchFamily="-107" charset="0"/>
                </a:endParaRPr>
              </a:p>
            </p:txBody>
          </p:sp>
          <p:grpSp>
            <p:nvGrpSpPr>
              <p:cNvPr id="17" name="Group 16">
                <a:extLst>
                  <a:ext uri="{FF2B5EF4-FFF2-40B4-BE49-F238E27FC236}">
                    <a16:creationId xmlns:a16="http://schemas.microsoft.com/office/drawing/2014/main" id="{03121BA9-B6CA-D748-BAF3-AA99EE8F90F3}"/>
                  </a:ext>
                </a:extLst>
              </p:cNvPr>
              <p:cNvGrpSpPr/>
              <p:nvPr/>
            </p:nvGrpSpPr>
            <p:grpSpPr>
              <a:xfrm>
                <a:off x="6220438" y="677235"/>
                <a:ext cx="2430648" cy="3702334"/>
                <a:chOff x="5964516" y="720583"/>
                <a:chExt cx="2430648" cy="3702334"/>
              </a:xfrm>
            </p:grpSpPr>
            <p:pic>
              <p:nvPicPr>
                <p:cNvPr id="18" name="Picture 17">
                  <a:extLst>
                    <a:ext uri="{FF2B5EF4-FFF2-40B4-BE49-F238E27FC236}">
                      <a16:creationId xmlns:a16="http://schemas.microsoft.com/office/drawing/2014/main" id="{ED59DAE4-A3EA-F746-A214-5C6167BB0F00}"/>
                    </a:ext>
                  </a:extLst>
                </p:cNvPr>
                <p:cNvPicPr>
                  <a:picLocks noChangeAspect="1"/>
                </p:cNvPicPr>
                <p:nvPr/>
              </p:nvPicPr>
              <p:blipFill rotWithShape="1">
                <a:blip r:embed="rId2"/>
                <a:srcRect t="393" b="393"/>
                <a:stretch/>
              </p:blipFill>
              <p:spPr>
                <a:xfrm>
                  <a:off x="6519384" y="1362075"/>
                  <a:ext cx="1321831" cy="2316047"/>
                </a:xfrm>
                <a:prstGeom prst="rect">
                  <a:avLst/>
                </a:prstGeom>
                <a:noFill/>
                <a:ln>
                  <a:noFill/>
                </a:ln>
              </p:spPr>
            </p:pic>
            <p:pic>
              <p:nvPicPr>
                <p:cNvPr id="19" name="Picture 18">
                  <a:extLst>
                    <a:ext uri="{FF2B5EF4-FFF2-40B4-BE49-F238E27FC236}">
                      <a16:creationId xmlns:a16="http://schemas.microsoft.com/office/drawing/2014/main" id="{1007EE9E-E75E-DE44-B720-8FD4643CE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516" y="720583"/>
                  <a:ext cx="2430648" cy="3702334"/>
                </a:xfrm>
                <a:prstGeom prst="rect">
                  <a:avLst/>
                </a:prstGeom>
              </p:spPr>
            </p:pic>
          </p:grpSp>
        </p:grpSp>
        <p:grpSp>
          <p:nvGrpSpPr>
            <p:cNvPr id="13" name="Group 12">
              <a:extLst>
                <a:ext uri="{FF2B5EF4-FFF2-40B4-BE49-F238E27FC236}">
                  <a16:creationId xmlns:a16="http://schemas.microsoft.com/office/drawing/2014/main" id="{25A3F21A-2858-2049-AA9D-62294EF9E994}"/>
                </a:ext>
              </a:extLst>
            </p:cNvPr>
            <p:cNvGrpSpPr/>
            <p:nvPr/>
          </p:nvGrpSpPr>
          <p:grpSpPr>
            <a:xfrm>
              <a:off x="6764331" y="2738257"/>
              <a:ext cx="155448" cy="146304"/>
              <a:chOff x="6764331" y="2738380"/>
              <a:chExt cx="155448" cy="146304"/>
            </a:xfrm>
          </p:grpSpPr>
          <p:sp>
            <p:nvSpPr>
              <p:cNvPr id="14" name="Rectangle 13">
                <a:extLst>
                  <a:ext uri="{FF2B5EF4-FFF2-40B4-BE49-F238E27FC236}">
                    <a16:creationId xmlns:a16="http://schemas.microsoft.com/office/drawing/2014/main" id="{B773AE36-0D8C-7E46-8E13-F98F598F8452}"/>
                  </a:ext>
                </a:extLst>
              </p:cNvPr>
              <p:cNvSpPr/>
              <p:nvPr/>
            </p:nvSpPr>
            <p:spPr>
              <a:xfrm>
                <a:off x="6764331" y="2738380"/>
                <a:ext cx="155448" cy="14630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Light"/>
                  <a:ea typeface="+mn-ea"/>
                  <a:cs typeface="+mn-cs"/>
                </a:endParaRPr>
              </a:p>
            </p:txBody>
          </p:sp>
          <p:pic>
            <p:nvPicPr>
              <p:cNvPr id="15" name="Picture 14">
                <a:extLst>
                  <a:ext uri="{FF2B5EF4-FFF2-40B4-BE49-F238E27FC236}">
                    <a16:creationId xmlns:a16="http://schemas.microsoft.com/office/drawing/2014/main" id="{0AF581F4-4C73-394F-B5AA-504412222006}"/>
                  </a:ext>
                </a:extLst>
              </p:cNvPr>
              <p:cNvPicPr>
                <a:picLocks noChangeAspect="1"/>
              </p:cNvPicPr>
              <p:nvPr/>
            </p:nvPicPr>
            <p:blipFill>
              <a:blip r:embed="rId4"/>
              <a:stretch>
                <a:fillRect/>
              </a:stretch>
            </p:blipFill>
            <p:spPr>
              <a:xfrm>
                <a:off x="6778047" y="2747524"/>
                <a:ext cx="128016" cy="128016"/>
              </a:xfrm>
              <a:prstGeom prst="rect">
                <a:avLst/>
              </a:prstGeom>
            </p:spPr>
          </p:pic>
        </p:grpSp>
      </p:grpSp>
      <p:sp>
        <p:nvSpPr>
          <p:cNvPr id="20" name="Rounded Rectangle 22">
            <a:extLst>
              <a:ext uri="{FF2B5EF4-FFF2-40B4-BE49-F238E27FC236}">
                <a16:creationId xmlns:a16="http://schemas.microsoft.com/office/drawing/2014/main" id="{9A6FEA2F-6BC2-C74C-BCD3-1EFABC4EF340}"/>
              </a:ext>
            </a:extLst>
          </p:cNvPr>
          <p:cNvSpPr/>
          <p:nvPr userDrawn="1"/>
        </p:nvSpPr>
        <p:spPr bwMode="auto">
          <a:xfrm>
            <a:off x="1126853" y="3739747"/>
            <a:ext cx="2072640" cy="343876"/>
          </a:xfrm>
          <a:prstGeom prst="roundRect">
            <a:avLst>
              <a:gd name="adj" fmla="val 50000"/>
            </a:avLst>
          </a:prstGeom>
          <a:noFill/>
          <a:ln w="19050" cap="flat">
            <a:solidFill>
              <a:schemeClr val="bg1">
                <a:lumMod val="75000"/>
              </a:schemeClr>
            </a:solid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Arial" charset="0"/>
              <a:ea typeface="Arial" pitchFamily="-107" charset="0"/>
              <a:cs typeface="Arial" pitchFamily="-107" charset="0"/>
              <a:sym typeface="Arial" pitchFamily="-107" charset="0"/>
            </a:endParaRPr>
          </a:p>
        </p:txBody>
      </p:sp>
      <p:sp>
        <p:nvSpPr>
          <p:cNvPr id="21" name="Title 73">
            <a:extLst>
              <a:ext uri="{FF2B5EF4-FFF2-40B4-BE49-F238E27FC236}">
                <a16:creationId xmlns:a16="http://schemas.microsoft.com/office/drawing/2014/main" id="{57A13E0D-8EC3-9742-86C0-E575B3B5ED38}"/>
              </a:ext>
            </a:extLst>
          </p:cNvPr>
          <p:cNvSpPr txBox="1">
            <a:spLocks/>
          </p:cNvSpPr>
          <p:nvPr userDrawn="1"/>
        </p:nvSpPr>
        <p:spPr bwMode="auto">
          <a:xfrm>
            <a:off x="4484648" y="680720"/>
            <a:ext cx="7707353"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121899" tIns="60949" rIns="121899" bIns="60949"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3733" dirty="0"/>
              <a:t>Cisco </a:t>
            </a:r>
            <a:r>
              <a:rPr lang="en-US" sz="3733" dirty="0" err="1"/>
              <a:t>Webex</a:t>
            </a:r>
            <a:r>
              <a:rPr lang="en-US" sz="3733" dirty="0"/>
              <a:t> Teams </a:t>
            </a:r>
          </a:p>
        </p:txBody>
      </p:sp>
      <p:pic>
        <p:nvPicPr>
          <p:cNvPr id="22" name="Picture 21">
            <a:extLst>
              <a:ext uri="{FF2B5EF4-FFF2-40B4-BE49-F238E27FC236}">
                <a16:creationId xmlns:a16="http://schemas.microsoft.com/office/drawing/2014/main" id="{C0F4E8B2-6867-AA46-83A1-75789BDD1AA2}"/>
              </a:ext>
            </a:extLst>
          </p:cNvPr>
          <p:cNvPicPr>
            <a:picLocks noChangeAspect="1"/>
          </p:cNvPicPr>
          <p:nvPr userDrawn="1"/>
        </p:nvPicPr>
        <p:blipFill>
          <a:blip r:embed="rId4"/>
          <a:stretch>
            <a:fillRect/>
          </a:stretch>
        </p:blipFill>
        <p:spPr>
          <a:xfrm>
            <a:off x="9253472" y="617073"/>
            <a:ext cx="609600" cy="609600"/>
          </a:xfrm>
          <a:prstGeom prst="rect">
            <a:avLst/>
          </a:prstGeom>
        </p:spPr>
      </p:pic>
      <p:sp>
        <p:nvSpPr>
          <p:cNvPr id="24" name="Text Placeholder 4">
            <a:extLst>
              <a:ext uri="{FF2B5EF4-FFF2-40B4-BE49-F238E27FC236}">
                <a16:creationId xmlns:a16="http://schemas.microsoft.com/office/drawing/2014/main" id="{A419C03E-6579-6E4C-BC29-F7E78F44C0E5}"/>
              </a:ext>
            </a:extLst>
          </p:cNvPr>
          <p:cNvSpPr txBox="1">
            <a:spLocks/>
          </p:cNvSpPr>
          <p:nvPr userDrawn="1"/>
        </p:nvSpPr>
        <p:spPr>
          <a:xfrm>
            <a:off x="4508471" y="1873952"/>
            <a:ext cx="6651731" cy="924337"/>
          </a:xfrm>
          <a:prstGeom prst="rect">
            <a:avLst/>
          </a:prstGeom>
        </p:spPr>
        <p:txBody>
          <a:bodyPr anchor="ct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380" marR="0" lvl="0" indent="0" algn="l" defTabSz="1219140" rtl="0" eaLnBrk="1" fontAlgn="base" latinLnBrk="0" hangingPunct="1">
              <a:lnSpc>
                <a:spcPct val="90000"/>
              </a:lnSpc>
              <a:spcBef>
                <a:spcPts val="0"/>
              </a:spcBef>
              <a:spcAft>
                <a:spcPts val="800"/>
              </a:spcAft>
              <a:buClrTx/>
              <a:buSzPct val="80000"/>
              <a:buFont typeface="Arial" panose="020B0604020202020204" pitchFamily="34" charset="0"/>
              <a:buNone/>
              <a:tabLst/>
              <a:defRPr/>
            </a:pPr>
            <a:r>
              <a:rPr kumimoji="0" lang="en-US" sz="2400"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rPr>
              <a:t>Questions? </a:t>
            </a:r>
            <a:r>
              <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a:r>
            <a:br>
              <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b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Use Cisco </a:t>
            </a:r>
            <a:r>
              <a:rPr kumimoji="0" lang="en-US" sz="1867" b="0" i="0" u="none" strike="noStrike" kern="0" cap="none" spc="0" normalizeH="0" baseline="0" noProof="0" dirty="0" err="1">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Webex</a:t>
            </a: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Teams (formerly Cisco Spark) </a:t>
            </a:r>
            <a:b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b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to chat with the speaker after the session</a:t>
            </a:r>
            <a:endPar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endParaRPr>
          </a:p>
        </p:txBody>
      </p:sp>
      <p:sp>
        <p:nvSpPr>
          <p:cNvPr id="25" name="Text Placeholder 4">
            <a:extLst>
              <a:ext uri="{FF2B5EF4-FFF2-40B4-BE49-F238E27FC236}">
                <a16:creationId xmlns:a16="http://schemas.microsoft.com/office/drawing/2014/main" id="{C68E73DB-7C15-754E-8013-EBB29F1DA279}"/>
              </a:ext>
            </a:extLst>
          </p:cNvPr>
          <p:cNvSpPr txBox="1">
            <a:spLocks/>
          </p:cNvSpPr>
          <p:nvPr userDrawn="1"/>
        </p:nvSpPr>
        <p:spPr>
          <a:xfrm>
            <a:off x="4936031" y="3359317"/>
            <a:ext cx="6339840" cy="162234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117" indent="0" defTabSz="1219140">
              <a:lnSpc>
                <a:spcPct val="100000"/>
              </a:lnSpc>
              <a:spcBef>
                <a:spcPts val="0"/>
              </a:spcBef>
              <a:spcAft>
                <a:spcPts val="800"/>
              </a:spcAft>
              <a:buNone/>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Find this session in the </a:t>
            </a:r>
            <a:r>
              <a:rPr lang="en-US" sz="1867" kern="0" dirty="0">
                <a:solidFill>
                  <a:srgbClr val="282828"/>
                </a:solidFill>
                <a:latin typeface="CiscoSansTT Light" panose="020B0503020201020303" pitchFamily="34" charset="0"/>
                <a:cs typeface="CiscoSansTT Light" panose="020B0503020201020303" pitchFamily="34" charset="0"/>
              </a:rPr>
              <a:t>Cisco Events Mobile App</a:t>
            </a:r>
            <a:endPar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endParaRPr>
          </a:p>
          <a:p>
            <a:pPr marL="2117" marR="0" lvl="0" indent="0" algn="l" defTabSz="1219140" rtl="0" eaLnBrk="1" fontAlgn="base" latinLnBrk="0" hangingPunct="1">
              <a:lnSpc>
                <a:spcPct val="100000"/>
              </a:lnSpc>
              <a:spcBef>
                <a:spcPts val="0"/>
              </a:spcBef>
              <a:spcAft>
                <a:spcPts val="800"/>
              </a:spcAft>
              <a:buClrTx/>
              <a:buSzPct val="80000"/>
              <a:buFont typeface="Arial" panose="020B0604020202020204" pitchFamily="34" charset="0"/>
              <a:buNone/>
              <a:tabLst/>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Click “Join the Discussion”</a:t>
            </a:r>
          </a:p>
          <a:p>
            <a:pPr marL="2117" marR="0" lvl="0" indent="0" algn="l" defTabSz="1219140" rtl="0" eaLnBrk="1" fontAlgn="base" latinLnBrk="0" hangingPunct="1">
              <a:lnSpc>
                <a:spcPct val="100000"/>
              </a:lnSpc>
              <a:spcBef>
                <a:spcPts val="0"/>
              </a:spcBef>
              <a:spcAft>
                <a:spcPts val="800"/>
              </a:spcAft>
              <a:buClrTx/>
              <a:buSzPct val="80000"/>
              <a:buFont typeface="Arial" panose="020B0604020202020204" pitchFamily="34" charset="0"/>
              <a:buNone/>
              <a:tabLst/>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Install </a:t>
            </a:r>
            <a:r>
              <a:rPr kumimoji="0" lang="en-US" sz="1867" b="0" i="0" u="none" strike="noStrike" kern="0" cap="none" spc="0" normalizeH="0" baseline="0" noProof="0" dirty="0" err="1">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Webex</a:t>
            </a: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Teams or go directly to the team space</a:t>
            </a:r>
          </a:p>
          <a:p>
            <a:pPr marL="2117" marR="0" lvl="0" indent="0" algn="l" defTabSz="1219140" rtl="0" eaLnBrk="1" fontAlgn="base" latinLnBrk="0" hangingPunct="1">
              <a:lnSpc>
                <a:spcPct val="100000"/>
              </a:lnSpc>
              <a:spcBef>
                <a:spcPts val="0"/>
              </a:spcBef>
              <a:spcAft>
                <a:spcPts val="800"/>
              </a:spcAft>
              <a:buClrTx/>
              <a:buSzPct val="80000"/>
              <a:buFont typeface="Arial" panose="020B0604020202020204" pitchFamily="34" charset="0"/>
              <a:buNone/>
              <a:tabLst/>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Enter messages/questions in the team space</a:t>
            </a:r>
          </a:p>
        </p:txBody>
      </p:sp>
      <p:sp>
        <p:nvSpPr>
          <p:cNvPr id="26" name="Text Placeholder 4">
            <a:extLst>
              <a:ext uri="{FF2B5EF4-FFF2-40B4-BE49-F238E27FC236}">
                <a16:creationId xmlns:a16="http://schemas.microsoft.com/office/drawing/2014/main" id="{3569A98C-B857-5649-B170-80378CCA312A}"/>
              </a:ext>
            </a:extLst>
          </p:cNvPr>
          <p:cNvSpPr txBox="1">
            <a:spLocks/>
          </p:cNvSpPr>
          <p:nvPr userDrawn="1"/>
        </p:nvSpPr>
        <p:spPr>
          <a:xfrm>
            <a:off x="4508471" y="2909776"/>
            <a:ext cx="4063999" cy="519225"/>
          </a:xfrm>
          <a:prstGeom prst="rect">
            <a:avLst/>
          </a:prstGeom>
        </p:spPr>
        <p:txBody>
          <a:bodyPr anchor="ct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380" marR="0" lvl="0" indent="0" algn="l" defTabSz="1219140" rtl="0" eaLnBrk="1" fontAlgn="base" latinLnBrk="0" hangingPunct="1">
              <a:lnSpc>
                <a:spcPct val="90000"/>
              </a:lnSpc>
              <a:spcBef>
                <a:spcPts val="1600"/>
              </a:spcBef>
              <a:spcAft>
                <a:spcPct val="0"/>
              </a:spcAft>
              <a:buClrTx/>
              <a:buSzPct val="80000"/>
              <a:buFont typeface="Arial" panose="020B0604020202020204" pitchFamily="34" charset="0"/>
              <a:buNone/>
              <a:tabLst/>
              <a:defRPr/>
            </a:pPr>
            <a:r>
              <a:rPr kumimoji="0" lang="en-US" sz="2400"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rPr>
              <a:t>How</a:t>
            </a:r>
            <a:endParaRPr kumimoji="0" lang="en-US" sz="2133"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endParaRPr>
          </a:p>
        </p:txBody>
      </p:sp>
      <p:sp>
        <p:nvSpPr>
          <p:cNvPr id="27" name="Oval 26">
            <a:extLst>
              <a:ext uri="{FF2B5EF4-FFF2-40B4-BE49-F238E27FC236}">
                <a16:creationId xmlns:a16="http://schemas.microsoft.com/office/drawing/2014/main" id="{7A5A0D8F-2991-8B4E-A970-A2356D0DECC1}"/>
              </a:ext>
            </a:extLst>
          </p:cNvPr>
          <p:cNvSpPr>
            <a:spLocks noChangeAspect="1"/>
          </p:cNvSpPr>
          <p:nvPr userDrawn="1"/>
        </p:nvSpPr>
        <p:spPr>
          <a:xfrm>
            <a:off x="4631231" y="3424055"/>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1</a:t>
            </a:r>
          </a:p>
        </p:txBody>
      </p:sp>
      <p:sp>
        <p:nvSpPr>
          <p:cNvPr id="28" name="Oval 27">
            <a:extLst>
              <a:ext uri="{FF2B5EF4-FFF2-40B4-BE49-F238E27FC236}">
                <a16:creationId xmlns:a16="http://schemas.microsoft.com/office/drawing/2014/main" id="{0E0E6816-AE5D-0F4E-BCEF-E85C0E5F065A}"/>
              </a:ext>
            </a:extLst>
          </p:cNvPr>
          <p:cNvSpPr>
            <a:spLocks noChangeAspect="1"/>
          </p:cNvSpPr>
          <p:nvPr userDrawn="1"/>
        </p:nvSpPr>
        <p:spPr>
          <a:xfrm>
            <a:off x="4631231" y="3805856"/>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2</a:t>
            </a:r>
          </a:p>
        </p:txBody>
      </p:sp>
      <p:sp>
        <p:nvSpPr>
          <p:cNvPr id="29" name="Oval 28">
            <a:extLst>
              <a:ext uri="{FF2B5EF4-FFF2-40B4-BE49-F238E27FC236}">
                <a16:creationId xmlns:a16="http://schemas.microsoft.com/office/drawing/2014/main" id="{BFF47CC2-A99A-8143-902D-B76CD268249E}"/>
              </a:ext>
            </a:extLst>
          </p:cNvPr>
          <p:cNvSpPr>
            <a:spLocks noChangeAspect="1"/>
          </p:cNvSpPr>
          <p:nvPr userDrawn="1"/>
        </p:nvSpPr>
        <p:spPr>
          <a:xfrm>
            <a:off x="4631231" y="4187657"/>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3</a:t>
            </a:r>
          </a:p>
        </p:txBody>
      </p:sp>
      <p:sp>
        <p:nvSpPr>
          <p:cNvPr id="30" name="Oval 29">
            <a:extLst>
              <a:ext uri="{FF2B5EF4-FFF2-40B4-BE49-F238E27FC236}">
                <a16:creationId xmlns:a16="http://schemas.microsoft.com/office/drawing/2014/main" id="{F618E3C3-8DEA-984F-A04C-987D7D49318D}"/>
              </a:ext>
            </a:extLst>
          </p:cNvPr>
          <p:cNvSpPr>
            <a:spLocks noChangeAspect="1"/>
          </p:cNvSpPr>
          <p:nvPr userDrawn="1"/>
        </p:nvSpPr>
        <p:spPr>
          <a:xfrm>
            <a:off x="4631231" y="4569460"/>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4</a:t>
            </a:r>
          </a:p>
        </p:txBody>
      </p:sp>
      <p:sp>
        <p:nvSpPr>
          <p:cNvPr id="2" name="Title 1">
            <a:extLst>
              <a:ext uri="{FF2B5EF4-FFF2-40B4-BE49-F238E27FC236}">
                <a16:creationId xmlns:a16="http://schemas.microsoft.com/office/drawing/2014/main" id="{5B91E25C-80EF-CF40-99E5-F8C902A030BB}"/>
              </a:ext>
            </a:extLst>
          </p:cNvPr>
          <p:cNvSpPr>
            <a:spLocks noGrp="1"/>
          </p:cNvSpPr>
          <p:nvPr>
            <p:ph type="title" hasCustomPrompt="1"/>
          </p:nvPr>
        </p:nvSpPr>
        <p:spPr>
          <a:xfrm>
            <a:off x="513532" y="5284212"/>
            <a:ext cx="3541048" cy="284064"/>
          </a:xfrm>
        </p:spPr>
        <p:txBody>
          <a:bodyPr anchor="t"/>
          <a:lstStyle>
            <a:lvl1pPr marL="0" marR="0" indent="0" algn="l" defTabSz="912261" rtl="0" eaLnBrk="1" fontAlgn="base" latinLnBrk="0" hangingPunct="1">
              <a:lnSpc>
                <a:spcPct val="80000"/>
              </a:lnSpc>
              <a:spcBef>
                <a:spcPct val="0"/>
              </a:spcBef>
              <a:spcAft>
                <a:spcPct val="0"/>
              </a:spcAft>
              <a:buClrTx/>
              <a:buSzTx/>
              <a:buFontTx/>
              <a:buNone/>
              <a:tabLst/>
              <a:defRPr sz="1600" b="1">
                <a:solidFill>
                  <a:schemeClr val="bg2"/>
                </a:solidFill>
              </a:defRPr>
            </a:lvl1pPr>
          </a:lstStyle>
          <a:p>
            <a:pPr marL="0" marR="0" lvl="0" indent="0" algn="l" defTabSz="912261" rtl="0" eaLnBrk="1" fontAlgn="base" latinLnBrk="0" hangingPunct="1">
              <a:lnSpc>
                <a:spcPct val="80000"/>
              </a:lnSpc>
              <a:spcBef>
                <a:spcPct val="0"/>
              </a:spcBef>
              <a:spcAft>
                <a:spcPct val="0"/>
              </a:spcAft>
              <a:buClrTx/>
              <a:buSzTx/>
              <a:buFontTx/>
              <a:buNone/>
              <a:tabLst/>
              <a:defRPr/>
            </a:pPr>
            <a:r>
              <a:rPr lang="en-US" dirty="0" err="1"/>
              <a:t>cs.co</a:t>
            </a:r>
            <a:r>
              <a:rPr lang="en-US" dirty="0"/>
              <a:t>/</a:t>
            </a:r>
            <a:r>
              <a:rPr lang="en-US" dirty="0" err="1"/>
              <a:t>ciscolivebot#BRKXXX-xxxx</a:t>
            </a:r>
            <a:endParaRPr lang="en-US" dirty="0"/>
          </a:p>
        </p:txBody>
      </p:sp>
      <p:sp>
        <p:nvSpPr>
          <p:cNvPr id="3" name="Footer Placeholder 2">
            <a:extLst>
              <a:ext uri="{FF2B5EF4-FFF2-40B4-BE49-F238E27FC236}">
                <a16:creationId xmlns:a16="http://schemas.microsoft.com/office/drawing/2014/main" id="{A97E42F4-4066-8A42-A63B-2C9FDFB47495}"/>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2171526590"/>
      </p:ext>
    </p:extLst>
  </p:cSld>
  <p:clrMapOvr>
    <a:masterClrMapping/>
  </p:clrMapOvr>
  <p:extLst mod="1">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80" name="Freeform 6">
            <a:extLst>
              <a:ext uri="{FF2B5EF4-FFF2-40B4-BE49-F238E27FC236}">
                <a16:creationId xmlns:a16="http://schemas.microsoft.com/office/drawing/2014/main" id="{0D21382F-1630-2F4D-870C-A1590E6F67F0}"/>
              </a:ext>
            </a:extLst>
          </p:cNvPr>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29" name="Picture 28">
            <a:extLst>
              <a:ext uri="{FF2B5EF4-FFF2-40B4-BE49-F238E27FC236}">
                <a16:creationId xmlns:a16="http://schemas.microsoft.com/office/drawing/2014/main" id="{09F73E2A-96A3-4C2D-A492-1BC90CFCD189}"/>
              </a:ext>
            </a:extLst>
          </p:cNvPr>
          <p:cNvPicPr>
            <a:picLocks noChangeAspect="1"/>
          </p:cNvPicPr>
          <p:nvPr userDrawn="1"/>
        </p:nvPicPr>
        <p:blipFill>
          <a:blip r:embed="rId2"/>
          <a:stretch>
            <a:fillRect/>
          </a:stretch>
        </p:blipFill>
        <p:spPr>
          <a:xfrm>
            <a:off x="7522552" y="0"/>
            <a:ext cx="4669449" cy="6858000"/>
          </a:xfrm>
          <a:prstGeom prst="rect">
            <a:avLst/>
          </a:prstGeom>
        </p:spPr>
      </p:pic>
      <p:sp>
        <p:nvSpPr>
          <p:cNvPr id="42" name="Freeform 1">
            <a:extLst>
              <a:ext uri="{FF2B5EF4-FFF2-40B4-BE49-F238E27FC236}">
                <a16:creationId xmlns:a16="http://schemas.microsoft.com/office/drawing/2014/main" id="{017786B5-DB6C-465F-A549-E17EEC4240B5}"/>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43" name="Title 1">
            <a:extLst>
              <a:ext uri="{FF2B5EF4-FFF2-40B4-BE49-F238E27FC236}">
                <a16:creationId xmlns:a16="http://schemas.microsoft.com/office/drawing/2014/main" id="{17D1F662-2240-4EA1-80F7-6B74E0FD509D}"/>
              </a:ext>
            </a:extLst>
          </p:cNvPr>
          <p:cNvSpPr txBox="1">
            <a:spLocks/>
          </p:cNvSpPr>
          <p:nvPr userDrawn="1"/>
        </p:nvSpPr>
        <p:spPr>
          <a:xfrm>
            <a:off x="567687" y="2762193"/>
            <a:ext cx="3913957" cy="1333617"/>
          </a:xfrm>
          <a:prstGeom prst="rect">
            <a:avLst/>
          </a:prstGeom>
        </p:spPr>
        <p:txBody>
          <a:bodyPr anchor="ctr"/>
          <a:lstStyle>
            <a:lvl1pPr marL="6251" indent="-6251" algn="l" rtl="0" eaLnBrk="1" fontAlgn="base" hangingPunct="1">
              <a:lnSpc>
                <a:spcPct val="90000"/>
              </a:lnSpc>
              <a:spcBef>
                <a:spcPct val="0"/>
              </a:spcBef>
              <a:spcAft>
                <a:spcPct val="0"/>
              </a:spcAft>
              <a:defRPr lang="en-US" sz="2800" b="0" kern="1200" dirty="0" smtClean="0">
                <a:solidFill>
                  <a:schemeClr val="tx1"/>
                </a:solidFill>
                <a:latin typeface="+mj-lt"/>
                <a:ea typeface="+mj-ea"/>
                <a:cs typeface="+mj-cs"/>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algn="l"/>
            <a:r>
              <a:rPr lang="en-US" sz="5333" dirty="0">
                <a:solidFill>
                  <a:schemeClr val="bg1">
                    <a:lumMod val="75000"/>
                  </a:schemeClr>
                </a:solidFill>
                <a:latin typeface="CiscoSansTT Light" panose="020B0503020201020303" pitchFamily="34" charset="0"/>
                <a:cs typeface="CiscoSansTT Light" panose="020B0503020201020303" pitchFamily="34" charset="0"/>
              </a:rPr>
              <a:t>Thank you</a:t>
            </a:r>
          </a:p>
        </p:txBody>
      </p:sp>
    </p:spTree>
    <p:extLst>
      <p:ext uri="{BB962C8B-B14F-4D97-AF65-F5344CB8AC3E}">
        <p14:creationId xmlns:p14="http://schemas.microsoft.com/office/powerpoint/2010/main" val="38316794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ssion_Evaluation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9CF539-63BE-4F11-BE2C-52369BDD82F5}"/>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9" name="Rectangle 4">
            <a:extLst>
              <a:ext uri="{FF2B5EF4-FFF2-40B4-BE49-F238E27FC236}">
                <a16:creationId xmlns:a16="http://schemas.microsoft.com/office/drawing/2014/main" id="{B4602A7E-743D-4FCE-A80F-AAD4E99D611D}"/>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a:extLst>
              <a:ext uri="{FF2B5EF4-FFF2-40B4-BE49-F238E27FC236}">
                <a16:creationId xmlns:a16="http://schemas.microsoft.com/office/drawing/2014/main" id="{19C5541E-6091-496B-8952-8AEF2BD30B33}"/>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Freeform 1">
            <a:extLst>
              <a:ext uri="{FF2B5EF4-FFF2-40B4-BE49-F238E27FC236}">
                <a16:creationId xmlns:a16="http://schemas.microsoft.com/office/drawing/2014/main" id="{F3B91D73-7F96-4B5A-9795-4C9CE31F259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2" name="Content Placeholder 2">
            <a:extLst>
              <a:ext uri="{FF2B5EF4-FFF2-40B4-BE49-F238E27FC236}">
                <a16:creationId xmlns:a16="http://schemas.microsoft.com/office/drawing/2014/main" id="{BDB70F94-8BF8-4A43-8BE8-77D7E480A7F4}"/>
              </a:ext>
            </a:extLst>
          </p:cNvPr>
          <p:cNvSpPr txBox="1">
            <a:spLocks/>
          </p:cNvSpPr>
          <p:nvPr userDrawn="1"/>
        </p:nvSpPr>
        <p:spPr>
          <a:xfrm>
            <a:off x="594159" y="1992838"/>
            <a:ext cx="6836091" cy="2570512"/>
          </a:xfrm>
          <a:prstGeom prst="rect">
            <a:avLst/>
          </a:prstGeom>
        </p:spPr>
        <p:txBody>
          <a:bodyPr wrap="square">
            <a:spAutoFit/>
          </a:bodyPr>
          <a:lst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50024" indent="-247644" algn="l" defTabSz="609585" rtl="0" eaLnBrk="0" fontAlgn="base" latinLnBrk="0" hangingPunct="0">
              <a:lnSpc>
                <a:spcPct val="90000"/>
              </a:lnSpc>
              <a:spcBef>
                <a:spcPts val="1600"/>
              </a:spcBef>
              <a:spcAft>
                <a:spcPct val="0"/>
              </a:spcAft>
              <a:buClr>
                <a:schemeClr val="bg1"/>
              </a:buClr>
              <a:buSzPct val="80000"/>
            </a:pPr>
            <a:r>
              <a:rPr lang="en-US" sz="2133" kern="1200" dirty="0">
                <a:solidFill>
                  <a:schemeClr val="bg1"/>
                </a:solidFill>
                <a:latin typeface="CiscoSansTT Light" panose="020B0503020201020303" pitchFamily="34" charset="0"/>
                <a:cs typeface="CiscoSansTT Light" panose="020B0503020201020303" pitchFamily="34" charset="0"/>
                <a:sym typeface="Arial" pitchFamily="34" charset="0"/>
              </a:rPr>
              <a:t>Please complete your Online Session Evaluations after each session</a:t>
            </a:r>
          </a:p>
          <a:p>
            <a:pPr marL="250024" indent="-247644" algn="l" defTabSz="609585" rtl="0" eaLnBrk="0" fontAlgn="base" latinLnBrk="0" hangingPunct="0">
              <a:lnSpc>
                <a:spcPct val="90000"/>
              </a:lnSpc>
              <a:spcBef>
                <a:spcPts val="1600"/>
              </a:spcBef>
              <a:spcAft>
                <a:spcPct val="0"/>
              </a:spcAft>
              <a:buClr>
                <a:schemeClr val="bg1"/>
              </a:buClr>
              <a:buSzPct val="80000"/>
            </a:pPr>
            <a:r>
              <a:rPr lang="en-US" sz="2133" kern="1200" dirty="0">
                <a:solidFill>
                  <a:schemeClr val="bg1"/>
                </a:solidFill>
                <a:latin typeface="CiscoSansTT Light" panose="020B0503020201020303" pitchFamily="34" charset="0"/>
                <a:cs typeface="CiscoSansTT Light" panose="020B0503020201020303" pitchFamily="34" charset="0"/>
                <a:sym typeface="Arial" pitchFamily="34" charset="0"/>
              </a:rPr>
              <a:t>Complete 4 Session Evaluations &amp; the Overall Conference Evaluation (available from Thursday) to receive your Cisco Live T-shirt</a:t>
            </a:r>
          </a:p>
          <a:p>
            <a:pPr marL="250024" indent="-247644" algn="l" defTabSz="609585" rtl="0" eaLnBrk="0" fontAlgn="base" latinLnBrk="0" hangingPunct="0">
              <a:lnSpc>
                <a:spcPct val="90000"/>
              </a:lnSpc>
              <a:spcBef>
                <a:spcPts val="1600"/>
              </a:spcBef>
              <a:spcAft>
                <a:spcPct val="0"/>
              </a:spcAft>
              <a:buClr>
                <a:schemeClr val="bg1"/>
              </a:buClr>
              <a:buSzPct val="80000"/>
            </a:pPr>
            <a:r>
              <a:rPr lang="en-US" sz="2133" kern="1200" dirty="0">
                <a:solidFill>
                  <a:schemeClr val="bg1"/>
                </a:solidFill>
                <a:latin typeface="CiscoSansTT Light" panose="020B0503020201020303" pitchFamily="34" charset="0"/>
                <a:cs typeface="CiscoSansTT Light" panose="020B0503020201020303" pitchFamily="34" charset="0"/>
                <a:sym typeface="Arial" pitchFamily="34" charset="0"/>
              </a:rPr>
              <a:t>All surveys can be completed via the Cisco Events Mobile App or the Communication Stations</a:t>
            </a:r>
          </a:p>
        </p:txBody>
      </p:sp>
      <p:sp>
        <p:nvSpPr>
          <p:cNvPr id="14" name="TextBox 13">
            <a:extLst>
              <a:ext uri="{FF2B5EF4-FFF2-40B4-BE49-F238E27FC236}">
                <a16:creationId xmlns:a16="http://schemas.microsoft.com/office/drawing/2014/main" id="{DEA2AA97-A752-0348-8104-24B9DF041A32}"/>
              </a:ext>
            </a:extLst>
          </p:cNvPr>
          <p:cNvSpPr txBox="1"/>
          <p:nvPr userDrawn="1"/>
        </p:nvSpPr>
        <p:spPr>
          <a:xfrm>
            <a:off x="593601" y="5511453"/>
            <a:ext cx="7017820" cy="609526"/>
          </a:xfrm>
          <a:prstGeom prst="rect">
            <a:avLst/>
          </a:prstGeom>
          <a:noFill/>
        </p:spPr>
        <p:txBody>
          <a:bodyPr wrap="square" rtlCol="0">
            <a:spAutoFit/>
          </a:bodyPr>
          <a:lstStyle/>
          <a:p>
            <a:pPr defTabSz="1219170">
              <a:lnSpc>
                <a:spcPct val="90000"/>
              </a:lnSpc>
              <a:spcBef>
                <a:spcPts val="800"/>
              </a:spcBef>
              <a:defRPr/>
            </a:pPr>
            <a:r>
              <a:rPr lang="en-US" sz="1867" dirty="0">
                <a:solidFill>
                  <a:schemeClr val="bg1"/>
                </a:solidFill>
                <a:latin typeface="CiscoSansTT Light" panose="020B0503020201020303" pitchFamily="34" charset="0"/>
                <a:cs typeface="CiscoSansTT Light" panose="020B0503020201020303" pitchFamily="34" charset="0"/>
              </a:rPr>
              <a:t>Don’t forget: Cisco Live sessions will be available for viewing on-demand after the event at </a:t>
            </a:r>
            <a:r>
              <a:rPr lang="en-US" sz="1867" dirty="0" err="1">
                <a:solidFill>
                  <a:schemeClr val="bg1"/>
                </a:solidFill>
                <a:latin typeface="CiscoSansTT Light" panose="020B0503020201020303" pitchFamily="34" charset="0"/>
                <a:cs typeface="CiscoSansTT Light" panose="020B0503020201020303" pitchFamily="34" charset="0"/>
              </a:rPr>
              <a:t>CiscoLive.cisco.com</a:t>
            </a:r>
            <a:r>
              <a:rPr lang="en-US" sz="1867" dirty="0">
                <a:solidFill>
                  <a:schemeClr val="bg1"/>
                </a:solidFill>
                <a:latin typeface="CiscoSansTT Light" panose="020B0503020201020303" pitchFamily="34" charset="0"/>
                <a:cs typeface="CiscoSansTT Light" panose="020B0503020201020303" pitchFamily="34" charset="0"/>
              </a:rPr>
              <a:t>/Online.</a:t>
            </a:r>
          </a:p>
        </p:txBody>
      </p:sp>
      <p:sp>
        <p:nvSpPr>
          <p:cNvPr id="15" name="Rectangle: Top Corners Rounded 42">
            <a:extLst>
              <a:ext uri="{FF2B5EF4-FFF2-40B4-BE49-F238E27FC236}">
                <a16:creationId xmlns:a16="http://schemas.microsoft.com/office/drawing/2014/main" id="{5F3A2BA0-4E2F-E34C-BF3B-FE65FE291114}"/>
              </a:ext>
            </a:extLst>
          </p:cNvPr>
          <p:cNvSpPr/>
          <p:nvPr userDrawn="1"/>
        </p:nvSpPr>
        <p:spPr>
          <a:xfrm rot="16200000">
            <a:off x="8351519" y="1051560"/>
            <a:ext cx="2926080" cy="475488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6" name="Group 15">
            <a:extLst>
              <a:ext uri="{FF2B5EF4-FFF2-40B4-BE49-F238E27FC236}">
                <a16:creationId xmlns:a16="http://schemas.microsoft.com/office/drawing/2014/main" id="{04AC6574-3020-2947-97EC-0E251868B15D}"/>
              </a:ext>
            </a:extLst>
          </p:cNvPr>
          <p:cNvGrpSpPr/>
          <p:nvPr userDrawn="1"/>
        </p:nvGrpSpPr>
        <p:grpSpPr>
          <a:xfrm>
            <a:off x="8305243" y="2623668"/>
            <a:ext cx="3017008" cy="1610664"/>
            <a:chOff x="6359458" y="1911709"/>
            <a:chExt cx="2262756" cy="1207998"/>
          </a:xfrm>
        </p:grpSpPr>
        <p:grpSp>
          <p:nvGrpSpPr>
            <p:cNvPr id="17" name="Group 221">
              <a:extLst>
                <a:ext uri="{FF2B5EF4-FFF2-40B4-BE49-F238E27FC236}">
                  <a16:creationId xmlns:a16="http://schemas.microsoft.com/office/drawing/2014/main" id="{373A86AC-B3BC-6941-90EC-19B0A3FAD244}"/>
                </a:ext>
              </a:extLst>
            </p:cNvPr>
            <p:cNvGrpSpPr>
              <a:grpSpLocks noChangeAspect="1"/>
            </p:cNvGrpSpPr>
            <p:nvPr/>
          </p:nvGrpSpPr>
          <p:grpSpPr bwMode="auto">
            <a:xfrm>
              <a:off x="6359458" y="1911709"/>
              <a:ext cx="1700931" cy="1005840"/>
              <a:chOff x="2049" y="1143"/>
              <a:chExt cx="1664" cy="984"/>
            </a:xfrm>
          </p:grpSpPr>
          <p:sp>
            <p:nvSpPr>
              <p:cNvPr id="29" name="Freeform 222">
                <a:extLst>
                  <a:ext uri="{FF2B5EF4-FFF2-40B4-BE49-F238E27FC236}">
                    <a16:creationId xmlns:a16="http://schemas.microsoft.com/office/drawing/2014/main" id="{1613725E-BD98-6D43-9E9C-69249B6B4089}"/>
                  </a:ext>
                </a:extLst>
              </p:cNvPr>
              <p:cNvSpPr>
                <a:spLocks/>
              </p:cNvSpPr>
              <p:nvPr/>
            </p:nvSpPr>
            <p:spPr bwMode="auto">
              <a:xfrm>
                <a:off x="2049" y="205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0" name="Freeform 223">
                <a:extLst>
                  <a:ext uri="{FF2B5EF4-FFF2-40B4-BE49-F238E27FC236}">
                    <a16:creationId xmlns:a16="http://schemas.microsoft.com/office/drawing/2014/main" id="{A2BF5970-BE31-724C-B282-30DEA3ACE3F5}"/>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1" name="Freeform 224">
                <a:extLst>
                  <a:ext uri="{FF2B5EF4-FFF2-40B4-BE49-F238E27FC236}">
                    <a16:creationId xmlns:a16="http://schemas.microsoft.com/office/drawing/2014/main" id="{553BDB1A-FDC4-1948-BBA2-745E4AE73CC7}"/>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8" name="Group 17">
              <a:extLst>
                <a:ext uri="{FF2B5EF4-FFF2-40B4-BE49-F238E27FC236}">
                  <a16:creationId xmlns:a16="http://schemas.microsoft.com/office/drawing/2014/main" id="{3391CE04-2341-D746-9602-8EFF364710EB}"/>
                </a:ext>
              </a:extLst>
            </p:cNvPr>
            <p:cNvGrpSpPr>
              <a:grpSpLocks noChangeAspect="1"/>
            </p:cNvGrpSpPr>
            <p:nvPr/>
          </p:nvGrpSpPr>
          <p:grpSpPr>
            <a:xfrm>
              <a:off x="8261363" y="2479627"/>
              <a:ext cx="360851" cy="640080"/>
              <a:chOff x="839748" y="3892512"/>
              <a:chExt cx="167995" cy="297991"/>
            </a:xfrm>
          </p:grpSpPr>
          <p:sp>
            <p:nvSpPr>
              <p:cNvPr id="24" name="Freeform 307">
                <a:extLst>
                  <a:ext uri="{FF2B5EF4-FFF2-40B4-BE49-F238E27FC236}">
                    <a16:creationId xmlns:a16="http://schemas.microsoft.com/office/drawing/2014/main" id="{73AB88BE-F7C4-A746-A2C5-97F742044EDE}"/>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5" name="Oval 308">
                <a:extLst>
                  <a:ext uri="{FF2B5EF4-FFF2-40B4-BE49-F238E27FC236}">
                    <a16:creationId xmlns:a16="http://schemas.microsoft.com/office/drawing/2014/main" id="{324B5321-FCAB-394D-B3A8-055510A699E8}"/>
                  </a:ext>
                </a:extLst>
              </p:cNvPr>
              <p:cNvSpPr>
                <a:spLocks noChangeArrowheads="1"/>
              </p:cNvSpPr>
              <p:nvPr/>
            </p:nvSpPr>
            <p:spPr bwMode="auto">
              <a:xfrm>
                <a:off x="915747" y="4159503"/>
                <a:ext cx="18999" cy="18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6" name="Freeform 309">
                <a:extLst>
                  <a:ext uri="{FF2B5EF4-FFF2-40B4-BE49-F238E27FC236}">
                    <a16:creationId xmlns:a16="http://schemas.microsoft.com/office/drawing/2014/main" id="{5CDF87C6-0453-6542-9D46-A85159F43811}"/>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7" name="Rectangle 310">
                <a:extLst>
                  <a:ext uri="{FF2B5EF4-FFF2-40B4-BE49-F238E27FC236}">
                    <a16:creationId xmlns:a16="http://schemas.microsoft.com/office/drawing/2014/main" id="{CC2AB2F8-C961-5643-8211-A6AFFCE08347}"/>
                  </a:ext>
                </a:extLst>
              </p:cNvPr>
              <p:cNvSpPr>
                <a:spLocks noChangeArrowheads="1"/>
              </p:cNvSpPr>
              <p:nvPr/>
            </p:nvSpPr>
            <p:spPr bwMode="auto">
              <a:xfrm>
                <a:off x="856747" y="3935508"/>
                <a:ext cx="133996" cy="20599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8" name="Rectangle 311">
                <a:extLst>
                  <a:ext uri="{FF2B5EF4-FFF2-40B4-BE49-F238E27FC236}">
                    <a16:creationId xmlns:a16="http://schemas.microsoft.com/office/drawing/2014/main" id="{D21133E0-D9F8-CC4C-BD2D-E82A7CDE63DA}"/>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9" name="Group 18">
              <a:extLst>
                <a:ext uri="{FF2B5EF4-FFF2-40B4-BE49-F238E27FC236}">
                  <a16:creationId xmlns:a16="http://schemas.microsoft.com/office/drawing/2014/main" id="{31DB77EF-C09D-9D42-8B12-7F3ADD38401D}"/>
                </a:ext>
              </a:extLst>
            </p:cNvPr>
            <p:cNvGrpSpPr>
              <a:grpSpLocks noChangeAspect="1"/>
            </p:cNvGrpSpPr>
            <p:nvPr/>
          </p:nvGrpSpPr>
          <p:grpSpPr>
            <a:xfrm>
              <a:off x="7560129" y="2296296"/>
              <a:ext cx="621753" cy="822960"/>
              <a:chOff x="1631724" y="3365526"/>
              <a:chExt cx="342990" cy="453986"/>
            </a:xfrm>
          </p:grpSpPr>
          <p:sp>
            <p:nvSpPr>
              <p:cNvPr id="20" name="Freeform 312">
                <a:extLst>
                  <a:ext uri="{FF2B5EF4-FFF2-40B4-BE49-F238E27FC236}">
                    <a16:creationId xmlns:a16="http://schemas.microsoft.com/office/drawing/2014/main" id="{5A17FFCD-31E8-4F4A-A398-CDA871595B5A}"/>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1" name="Oval 313">
                <a:extLst>
                  <a:ext uri="{FF2B5EF4-FFF2-40B4-BE49-F238E27FC236}">
                    <a16:creationId xmlns:a16="http://schemas.microsoft.com/office/drawing/2014/main" id="{01B6519D-CA0E-564C-9BAB-781F560B8BF6}"/>
                  </a:ext>
                </a:extLst>
              </p:cNvPr>
              <p:cNvSpPr>
                <a:spLocks noChangeArrowheads="1"/>
              </p:cNvSpPr>
              <p:nvPr/>
            </p:nvSpPr>
            <p:spPr bwMode="auto">
              <a:xfrm>
                <a:off x="1787719" y="3769499"/>
                <a:ext cx="30999" cy="29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2" name="Freeform 314">
                <a:extLst>
                  <a:ext uri="{FF2B5EF4-FFF2-40B4-BE49-F238E27FC236}">
                    <a16:creationId xmlns:a16="http://schemas.microsoft.com/office/drawing/2014/main" id="{FC522D34-DF62-8341-96F7-B5AA0776FADE}"/>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3" name="Rectangle 315">
                <a:extLst>
                  <a:ext uri="{FF2B5EF4-FFF2-40B4-BE49-F238E27FC236}">
                    <a16:creationId xmlns:a16="http://schemas.microsoft.com/office/drawing/2014/main" id="{25FFBA06-5031-7043-9061-A159DFFEFAB2}"/>
                  </a:ext>
                </a:extLst>
              </p:cNvPr>
              <p:cNvSpPr>
                <a:spLocks noChangeArrowheads="1"/>
              </p:cNvSpPr>
              <p:nvPr/>
            </p:nvSpPr>
            <p:spPr bwMode="auto">
              <a:xfrm>
                <a:off x="1657723" y="3421957"/>
                <a:ext cx="290991" cy="3339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sp>
        <p:nvSpPr>
          <p:cNvPr id="2" name="TextBox 1">
            <a:extLst>
              <a:ext uri="{FF2B5EF4-FFF2-40B4-BE49-F238E27FC236}">
                <a16:creationId xmlns:a16="http://schemas.microsoft.com/office/drawing/2014/main" id="{36573073-BCB0-0C43-BB97-AFB46D5E83D2}"/>
              </a:ext>
            </a:extLst>
          </p:cNvPr>
          <p:cNvSpPr txBox="1"/>
          <p:nvPr userDrawn="1"/>
        </p:nvSpPr>
        <p:spPr>
          <a:xfrm>
            <a:off x="593600" y="538062"/>
            <a:ext cx="11046155" cy="666786"/>
          </a:xfrm>
          <a:prstGeom prst="rect">
            <a:avLst/>
          </a:prstGeom>
          <a:noFill/>
        </p:spPr>
        <p:txBody>
          <a:bodyPr wrap="square"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Complete your online session evaluation</a:t>
            </a:r>
            <a:endParaRPr lang="en-GB" sz="2400" dirty="0">
              <a:latin typeface="+mn-lt"/>
            </a:endParaRPr>
          </a:p>
        </p:txBody>
      </p:sp>
      <p:sp>
        <p:nvSpPr>
          <p:cNvPr id="3" name="Footer Placeholder 2">
            <a:extLst>
              <a:ext uri="{FF2B5EF4-FFF2-40B4-BE49-F238E27FC236}">
                <a16:creationId xmlns:a16="http://schemas.microsoft.com/office/drawing/2014/main" id="{0696B753-B180-0A48-B2C6-D1BFDF2E5FEC}"/>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411095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E32E-8C36-40BF-BE6E-D8192C64A5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B81417-3653-43FE-9142-74B5F0AAE8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480C43-49A0-4E40-8DC8-FE28056A1D41}"/>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27369D-455A-4620-8A3B-DB3F662EE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3AF03-1ECB-4465-B94C-1F51F0756E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DB61A8-BBD5-49FE-9366-0B785086C8E0}"/>
              </a:ext>
            </a:extLst>
          </p:cNvPr>
          <p:cNvSpPr>
            <a:spLocks noGrp="1"/>
          </p:cNvSpPr>
          <p:nvPr>
            <p:ph type="dt" sz="half" idx="10"/>
          </p:nvPr>
        </p:nvSpPr>
        <p:spPr>
          <a:xfrm>
            <a:off x="838200" y="6356350"/>
            <a:ext cx="2743200" cy="365125"/>
          </a:xfrm>
          <a:prstGeom prst="rect">
            <a:avLst/>
          </a:prstGeom>
        </p:spPr>
        <p:txBody>
          <a:bodyPr/>
          <a:lstStyle>
            <a:lvl1pPr>
              <a:defRPr b="0" i="0">
                <a:latin typeface="CiscoSansTT" panose="020B0503020201020303" pitchFamily="34" charset="0"/>
              </a:defRPr>
            </a:lvl1pPr>
          </a:lstStyle>
          <a:p>
            <a:fld id="{7FC68615-168B-4946-8925-3A15DCCA946B}" type="datetimeFigureOut">
              <a:rPr lang="en-US" smtClean="0"/>
              <a:pPr/>
              <a:t>5/21/2019</a:t>
            </a:fld>
            <a:endParaRPr lang="en-US" dirty="0"/>
          </a:p>
        </p:txBody>
      </p:sp>
      <p:sp>
        <p:nvSpPr>
          <p:cNvPr id="8" name="Footer Placeholder 7">
            <a:extLst>
              <a:ext uri="{FF2B5EF4-FFF2-40B4-BE49-F238E27FC236}">
                <a16:creationId xmlns:a16="http://schemas.microsoft.com/office/drawing/2014/main" id="{2C7B0443-BE70-4A64-82E5-25BE26B5B677}"/>
              </a:ext>
            </a:extLst>
          </p:cNvPr>
          <p:cNvSpPr>
            <a:spLocks noGrp="1"/>
          </p:cNvSpPr>
          <p:nvPr>
            <p:ph type="ftr" sz="quarter" idx="11"/>
          </p:nvPr>
        </p:nvSpPr>
        <p:spPr>
          <a:xfrm>
            <a:off x="4038600" y="6356350"/>
            <a:ext cx="4114800" cy="365125"/>
          </a:xfrm>
          <a:prstGeom prst="rect">
            <a:avLst/>
          </a:prstGeom>
        </p:spPr>
        <p:txBody>
          <a:bodyPr/>
          <a:lstStyle>
            <a:lvl1pPr>
              <a:defRPr b="0" i="0">
                <a:latin typeface="CiscoSansTT" panose="020B0503020201020303" pitchFamily="34" charset="0"/>
              </a:defRPr>
            </a:lvl1pPr>
          </a:lstStyle>
          <a:p>
            <a:endParaRPr lang="en-US" dirty="0"/>
          </a:p>
        </p:txBody>
      </p:sp>
      <p:sp>
        <p:nvSpPr>
          <p:cNvPr id="9" name="Slide Number Placeholder 8">
            <a:extLst>
              <a:ext uri="{FF2B5EF4-FFF2-40B4-BE49-F238E27FC236}">
                <a16:creationId xmlns:a16="http://schemas.microsoft.com/office/drawing/2014/main" id="{B43CA39C-83DD-4440-AB43-B4D4510345C8}"/>
              </a:ext>
            </a:extLst>
          </p:cNvPr>
          <p:cNvSpPr>
            <a:spLocks noGrp="1"/>
          </p:cNvSpPr>
          <p:nvPr>
            <p:ph type="sldNum" sz="quarter" idx="12"/>
          </p:nvPr>
        </p:nvSpPr>
        <p:spPr>
          <a:xfrm>
            <a:off x="8610600" y="6356350"/>
            <a:ext cx="2743200" cy="365125"/>
          </a:xfrm>
          <a:prstGeom prst="rect">
            <a:avLst/>
          </a:prstGeom>
        </p:spPr>
        <p:txBody>
          <a:bodyPr/>
          <a:lstStyle>
            <a:lvl1pPr>
              <a:defRPr b="0" i="0">
                <a:latin typeface="CiscoSansTT" panose="020B0503020201020303" pitchFamily="34" charset="0"/>
              </a:defRPr>
            </a:lvl1pPr>
          </a:lstStyle>
          <a:p>
            <a:fld id="{41468E76-92A8-4341-973F-33D19056A8B8}" type="slidenum">
              <a:rPr lang="en-US" smtClean="0"/>
              <a:pPr/>
              <a:t>‹#›</a:t>
            </a:fld>
            <a:endParaRPr lang="en-US" dirty="0"/>
          </a:p>
        </p:txBody>
      </p:sp>
    </p:spTree>
    <p:extLst>
      <p:ext uri="{BB962C8B-B14F-4D97-AF65-F5344CB8AC3E}">
        <p14:creationId xmlns:p14="http://schemas.microsoft.com/office/powerpoint/2010/main" val="3749720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ssion_Evaluation_2">
    <p:spTree>
      <p:nvGrpSpPr>
        <p:cNvPr id="1" name=""/>
        <p:cNvGrpSpPr/>
        <p:nvPr/>
      </p:nvGrpSpPr>
      <p:grpSpPr>
        <a:xfrm>
          <a:off x="0" y="0"/>
          <a:ext cx="0" cy="0"/>
          <a:chOff x="0" y="0"/>
          <a:chExt cx="0" cy="0"/>
        </a:xfrm>
      </p:grpSpPr>
      <p:sp>
        <p:nvSpPr>
          <p:cNvPr id="5" name="Rectangle 4"/>
          <p:cNvSpPr/>
          <p:nvPr userDrawn="1"/>
        </p:nvSpPr>
        <p:spPr>
          <a:xfrm>
            <a:off x="-4619"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2" name="Freeform 1">
            <a:extLst>
              <a:ext uri="{FF2B5EF4-FFF2-40B4-BE49-F238E27FC236}">
                <a16:creationId xmlns:a16="http://schemas.microsoft.com/office/drawing/2014/main" id="{E0DF8860-6BD9-40BD-9677-FF38FCF32081}"/>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4" name="TextBox 13">
            <a:extLst>
              <a:ext uri="{FF2B5EF4-FFF2-40B4-BE49-F238E27FC236}">
                <a16:creationId xmlns:a16="http://schemas.microsoft.com/office/drawing/2014/main" id="{6100F1D0-6918-3D45-B369-851A5BDD59F0}"/>
              </a:ext>
            </a:extLst>
          </p:cNvPr>
          <p:cNvSpPr txBox="1"/>
          <p:nvPr userDrawn="1"/>
        </p:nvSpPr>
        <p:spPr>
          <a:xfrm>
            <a:off x="593601" y="5511453"/>
            <a:ext cx="5502400" cy="498726"/>
          </a:xfrm>
          <a:prstGeom prst="rect">
            <a:avLst/>
          </a:prstGeom>
          <a:noFill/>
        </p:spPr>
        <p:txBody>
          <a:bodyPr wrap="square" rtlCol="0">
            <a:spAutoFit/>
          </a:bodyPr>
          <a:lstStyle/>
          <a:p>
            <a:pPr defTabSz="1219170">
              <a:lnSpc>
                <a:spcPct val="90000"/>
              </a:lnSpc>
              <a:spcBef>
                <a:spcPts val="800"/>
              </a:spcBef>
              <a:defRPr/>
            </a:pPr>
            <a:r>
              <a:rPr lang="en-US" sz="1467" dirty="0">
                <a:solidFill>
                  <a:schemeClr val="bg1"/>
                </a:solidFill>
                <a:latin typeface="CiscoSansTT Light" panose="020B0503020201020303" pitchFamily="34" charset="0"/>
                <a:cs typeface="CiscoSansTT Light" panose="020B0503020201020303" pitchFamily="34" charset="0"/>
              </a:rPr>
              <a:t>Don’t forget: Cisco Live sessions will be available for viewing on demand after the event at ciscolive.cisco.com</a:t>
            </a:r>
          </a:p>
        </p:txBody>
      </p:sp>
      <p:grpSp>
        <p:nvGrpSpPr>
          <p:cNvPr id="15" name="Group 14">
            <a:extLst>
              <a:ext uri="{FF2B5EF4-FFF2-40B4-BE49-F238E27FC236}">
                <a16:creationId xmlns:a16="http://schemas.microsoft.com/office/drawing/2014/main" id="{74BAE579-FCBD-6044-BC4F-03C6217DA900}"/>
              </a:ext>
            </a:extLst>
          </p:cNvPr>
          <p:cNvGrpSpPr/>
          <p:nvPr userDrawn="1"/>
        </p:nvGrpSpPr>
        <p:grpSpPr>
          <a:xfrm>
            <a:off x="6782676" y="2220243"/>
            <a:ext cx="4567603" cy="2438467"/>
            <a:chOff x="6359458" y="1911709"/>
            <a:chExt cx="2262756" cy="1207998"/>
          </a:xfrm>
        </p:grpSpPr>
        <p:grpSp>
          <p:nvGrpSpPr>
            <p:cNvPr id="16" name="Group 221">
              <a:extLst>
                <a:ext uri="{FF2B5EF4-FFF2-40B4-BE49-F238E27FC236}">
                  <a16:creationId xmlns:a16="http://schemas.microsoft.com/office/drawing/2014/main" id="{0AAB3FC0-C504-CF4A-A4BE-4ACD8BC8C0BA}"/>
                </a:ext>
              </a:extLst>
            </p:cNvPr>
            <p:cNvGrpSpPr>
              <a:grpSpLocks noChangeAspect="1"/>
            </p:cNvGrpSpPr>
            <p:nvPr/>
          </p:nvGrpSpPr>
          <p:grpSpPr bwMode="auto">
            <a:xfrm>
              <a:off x="6359458" y="1911709"/>
              <a:ext cx="1700931" cy="1005840"/>
              <a:chOff x="2049" y="1143"/>
              <a:chExt cx="1664" cy="984"/>
            </a:xfrm>
          </p:grpSpPr>
          <p:sp>
            <p:nvSpPr>
              <p:cNvPr id="29" name="Freeform 222">
                <a:extLst>
                  <a:ext uri="{FF2B5EF4-FFF2-40B4-BE49-F238E27FC236}">
                    <a16:creationId xmlns:a16="http://schemas.microsoft.com/office/drawing/2014/main" id="{6679BB5F-39A5-1A41-B581-9318EB7B81DE}"/>
                  </a:ext>
                </a:extLst>
              </p:cNvPr>
              <p:cNvSpPr>
                <a:spLocks/>
              </p:cNvSpPr>
              <p:nvPr/>
            </p:nvSpPr>
            <p:spPr bwMode="auto">
              <a:xfrm>
                <a:off x="2049" y="205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0" name="Freeform 223">
                <a:extLst>
                  <a:ext uri="{FF2B5EF4-FFF2-40B4-BE49-F238E27FC236}">
                    <a16:creationId xmlns:a16="http://schemas.microsoft.com/office/drawing/2014/main" id="{B5F09947-FF0D-7C4D-A152-EB991F3F3794}"/>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1" name="Freeform 224">
                <a:extLst>
                  <a:ext uri="{FF2B5EF4-FFF2-40B4-BE49-F238E27FC236}">
                    <a16:creationId xmlns:a16="http://schemas.microsoft.com/office/drawing/2014/main" id="{6DCBCC0E-02AA-674C-A45F-03C1AA4D0A02}"/>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7" name="Group 16">
              <a:extLst>
                <a:ext uri="{FF2B5EF4-FFF2-40B4-BE49-F238E27FC236}">
                  <a16:creationId xmlns:a16="http://schemas.microsoft.com/office/drawing/2014/main" id="{28A4036A-681C-734D-97CA-CDBE230F1184}"/>
                </a:ext>
              </a:extLst>
            </p:cNvPr>
            <p:cNvGrpSpPr>
              <a:grpSpLocks noChangeAspect="1"/>
            </p:cNvGrpSpPr>
            <p:nvPr/>
          </p:nvGrpSpPr>
          <p:grpSpPr>
            <a:xfrm>
              <a:off x="8261363" y="2479627"/>
              <a:ext cx="360851" cy="640080"/>
              <a:chOff x="839748" y="3892512"/>
              <a:chExt cx="167995" cy="297991"/>
            </a:xfrm>
          </p:grpSpPr>
          <p:sp>
            <p:nvSpPr>
              <p:cNvPr id="24" name="Freeform 307">
                <a:extLst>
                  <a:ext uri="{FF2B5EF4-FFF2-40B4-BE49-F238E27FC236}">
                    <a16:creationId xmlns:a16="http://schemas.microsoft.com/office/drawing/2014/main" id="{8EC23367-7111-C642-8298-EF52C46A7DC0}"/>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5" name="Oval 308">
                <a:extLst>
                  <a:ext uri="{FF2B5EF4-FFF2-40B4-BE49-F238E27FC236}">
                    <a16:creationId xmlns:a16="http://schemas.microsoft.com/office/drawing/2014/main" id="{4894CE39-2F98-2C4F-AC2D-57CEB28339FC}"/>
                  </a:ext>
                </a:extLst>
              </p:cNvPr>
              <p:cNvSpPr>
                <a:spLocks noChangeArrowheads="1"/>
              </p:cNvSpPr>
              <p:nvPr/>
            </p:nvSpPr>
            <p:spPr bwMode="auto">
              <a:xfrm>
                <a:off x="915747" y="4159503"/>
                <a:ext cx="18999" cy="18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6" name="Freeform 309">
                <a:extLst>
                  <a:ext uri="{FF2B5EF4-FFF2-40B4-BE49-F238E27FC236}">
                    <a16:creationId xmlns:a16="http://schemas.microsoft.com/office/drawing/2014/main" id="{8379F013-AC71-8046-9D92-B8A7606BD5EC}"/>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7" name="Rectangle 310">
                <a:extLst>
                  <a:ext uri="{FF2B5EF4-FFF2-40B4-BE49-F238E27FC236}">
                    <a16:creationId xmlns:a16="http://schemas.microsoft.com/office/drawing/2014/main" id="{3551E5E3-82B8-8F4E-8B13-1FBFD26ECF21}"/>
                  </a:ext>
                </a:extLst>
              </p:cNvPr>
              <p:cNvSpPr>
                <a:spLocks noChangeArrowheads="1"/>
              </p:cNvSpPr>
              <p:nvPr/>
            </p:nvSpPr>
            <p:spPr bwMode="auto">
              <a:xfrm>
                <a:off x="856747" y="3935508"/>
                <a:ext cx="133996" cy="20599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8" name="Rectangle 311">
                <a:extLst>
                  <a:ext uri="{FF2B5EF4-FFF2-40B4-BE49-F238E27FC236}">
                    <a16:creationId xmlns:a16="http://schemas.microsoft.com/office/drawing/2014/main" id="{D78F8C37-C835-0A4B-8A4D-4DE7BAC969A9}"/>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8" name="Group 17">
              <a:extLst>
                <a:ext uri="{FF2B5EF4-FFF2-40B4-BE49-F238E27FC236}">
                  <a16:creationId xmlns:a16="http://schemas.microsoft.com/office/drawing/2014/main" id="{0F8EC2B9-0078-C742-A46D-30B57EBF120A}"/>
                </a:ext>
              </a:extLst>
            </p:cNvPr>
            <p:cNvGrpSpPr>
              <a:grpSpLocks noChangeAspect="1"/>
            </p:cNvGrpSpPr>
            <p:nvPr/>
          </p:nvGrpSpPr>
          <p:grpSpPr>
            <a:xfrm>
              <a:off x="7560129" y="2296296"/>
              <a:ext cx="621753" cy="822960"/>
              <a:chOff x="1631724" y="3365526"/>
              <a:chExt cx="342990" cy="453986"/>
            </a:xfrm>
          </p:grpSpPr>
          <p:sp>
            <p:nvSpPr>
              <p:cNvPr id="19" name="Freeform 312">
                <a:extLst>
                  <a:ext uri="{FF2B5EF4-FFF2-40B4-BE49-F238E27FC236}">
                    <a16:creationId xmlns:a16="http://schemas.microsoft.com/office/drawing/2014/main" id="{25DFC706-A480-434A-9C55-47139E6C8D2C}"/>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0" name="Oval 313">
                <a:extLst>
                  <a:ext uri="{FF2B5EF4-FFF2-40B4-BE49-F238E27FC236}">
                    <a16:creationId xmlns:a16="http://schemas.microsoft.com/office/drawing/2014/main" id="{14D3C7BE-791F-A541-A963-A5C12DD0FFB7}"/>
                  </a:ext>
                </a:extLst>
              </p:cNvPr>
              <p:cNvSpPr>
                <a:spLocks noChangeArrowheads="1"/>
              </p:cNvSpPr>
              <p:nvPr/>
            </p:nvSpPr>
            <p:spPr bwMode="auto">
              <a:xfrm>
                <a:off x="1787719" y="3769499"/>
                <a:ext cx="30999" cy="29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1" name="Freeform 314">
                <a:extLst>
                  <a:ext uri="{FF2B5EF4-FFF2-40B4-BE49-F238E27FC236}">
                    <a16:creationId xmlns:a16="http://schemas.microsoft.com/office/drawing/2014/main" id="{FC4A49B9-E58D-4F46-BBC5-BF381A5206A2}"/>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3" name="Rectangle 315">
                <a:extLst>
                  <a:ext uri="{FF2B5EF4-FFF2-40B4-BE49-F238E27FC236}">
                    <a16:creationId xmlns:a16="http://schemas.microsoft.com/office/drawing/2014/main" id="{9E4925DA-F17C-1F41-8093-433FD8E62279}"/>
                  </a:ext>
                </a:extLst>
              </p:cNvPr>
              <p:cNvSpPr>
                <a:spLocks noChangeArrowheads="1"/>
              </p:cNvSpPr>
              <p:nvPr/>
            </p:nvSpPr>
            <p:spPr bwMode="auto">
              <a:xfrm>
                <a:off x="1657723" y="3421957"/>
                <a:ext cx="290991" cy="3339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sp>
        <p:nvSpPr>
          <p:cNvPr id="3" name="TextBox 2">
            <a:extLst>
              <a:ext uri="{FF2B5EF4-FFF2-40B4-BE49-F238E27FC236}">
                <a16:creationId xmlns:a16="http://schemas.microsoft.com/office/drawing/2014/main" id="{57D5D959-E208-1249-9F2D-700B9B2BC5C2}"/>
              </a:ext>
            </a:extLst>
          </p:cNvPr>
          <p:cNvSpPr txBox="1"/>
          <p:nvPr userDrawn="1"/>
        </p:nvSpPr>
        <p:spPr>
          <a:xfrm>
            <a:off x="616402" y="2220244"/>
            <a:ext cx="5221293" cy="2571473"/>
          </a:xfrm>
          <a:prstGeom prst="rect">
            <a:avLst/>
          </a:prstGeom>
          <a:noFill/>
        </p:spPr>
        <p:txBody>
          <a:bodyPr wrap="square" rtlCol="0">
            <a:spAutoFit/>
          </a:bodyPr>
          <a:lstStyle/>
          <a:p>
            <a:pPr marL="250024" marR="0" lvl="0" indent="-247644" algn="l" defTabSz="609585" rtl="0" eaLnBrk="0" fontAlgn="base" latinLnBrk="0" hangingPunct="0">
              <a:lnSpc>
                <a:spcPct val="90000"/>
              </a:lnSpc>
              <a:spcBef>
                <a:spcPts val="1600"/>
              </a:spcBef>
              <a:spcAft>
                <a:spcPct val="0"/>
              </a:spcAft>
              <a:buClr>
                <a:srgbClr val="005073"/>
              </a:buClr>
              <a:buSzPct val="90000"/>
              <a:buFont typeface="Arial" charset="0"/>
              <a:buChar char="•"/>
              <a:tabLst/>
              <a:defRPr/>
            </a:pP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Please complete your Online Session Survey after each session</a:t>
            </a:r>
          </a:p>
          <a:p>
            <a:pPr marL="250024" marR="0" lvl="0" indent="-247644" algn="l" defTabSz="609585" rtl="0" eaLnBrk="0" fontAlgn="base" latinLnBrk="0" hangingPunct="0">
              <a:lnSpc>
                <a:spcPct val="90000"/>
              </a:lnSpc>
              <a:spcBef>
                <a:spcPts val="1600"/>
              </a:spcBef>
              <a:spcAft>
                <a:spcPct val="0"/>
              </a:spcAft>
              <a:buClr>
                <a:srgbClr val="005073"/>
              </a:buClr>
              <a:buSzPct val="90000"/>
              <a:buFont typeface="Arial" charset="0"/>
              <a:buChar char="•"/>
              <a:tabLst/>
              <a:defRPr/>
            </a:pP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Complete 4 </a:t>
            </a:r>
            <a:r>
              <a:rPr kumimoji="0" lang="en-US" sz="1867" b="0" i="0" u="none" strike="noStrike" kern="1200" cap="none" spc="0" normalizeH="0" baseline="0" noProof="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Session Surveys </a:t>
            </a: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&amp; the Overall Conference Survey (available from Thursday) to receive your Cisco Live T-shirt</a:t>
            </a:r>
          </a:p>
          <a:p>
            <a:pPr marL="250024" marR="0" lvl="0" indent="-247644" algn="l" defTabSz="609585" rtl="0" eaLnBrk="0" fontAlgn="base" latinLnBrk="0" hangingPunct="0">
              <a:lnSpc>
                <a:spcPct val="90000"/>
              </a:lnSpc>
              <a:spcBef>
                <a:spcPts val="1600"/>
              </a:spcBef>
              <a:spcAft>
                <a:spcPct val="0"/>
              </a:spcAft>
              <a:buClr>
                <a:srgbClr val="005073"/>
              </a:buClr>
              <a:buSzPct val="90000"/>
              <a:buFont typeface="Arial" charset="0"/>
              <a:buChar char="•"/>
              <a:tabLst/>
              <a:defRPr/>
            </a:pP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All surveys can be completed via the Cisco Events Mobile App or the Communication Stations</a:t>
            </a:r>
          </a:p>
        </p:txBody>
      </p:sp>
      <p:sp>
        <p:nvSpPr>
          <p:cNvPr id="32" name="TextBox 31">
            <a:extLst>
              <a:ext uri="{FF2B5EF4-FFF2-40B4-BE49-F238E27FC236}">
                <a16:creationId xmlns:a16="http://schemas.microsoft.com/office/drawing/2014/main" id="{EBCAA209-62BF-8347-813C-8077B0BECA87}"/>
              </a:ext>
            </a:extLst>
          </p:cNvPr>
          <p:cNvSpPr txBox="1"/>
          <p:nvPr userDrawn="1"/>
        </p:nvSpPr>
        <p:spPr>
          <a:xfrm>
            <a:off x="593601" y="538061"/>
            <a:ext cx="5502401" cy="1241237"/>
          </a:xfrm>
          <a:prstGeom prst="rect">
            <a:avLst/>
          </a:prstGeom>
          <a:noFill/>
        </p:spPr>
        <p:txBody>
          <a:bodyPr wrap="square"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Complete your online session survey</a:t>
            </a:r>
            <a:endParaRPr lang="en-GB" sz="2400" dirty="0">
              <a:latin typeface="+mn-lt"/>
            </a:endParaRPr>
          </a:p>
        </p:txBody>
      </p:sp>
      <p:sp>
        <p:nvSpPr>
          <p:cNvPr id="2" name="Footer Placeholder 1">
            <a:extLst>
              <a:ext uri="{FF2B5EF4-FFF2-40B4-BE49-F238E27FC236}">
                <a16:creationId xmlns:a16="http://schemas.microsoft.com/office/drawing/2014/main" id="{F55BDB56-EA96-594E-991F-0A9C4F38DCC6}"/>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2807041004"/>
      </p:ext>
    </p:extLst>
  </p:cSld>
  <p:clrMapOvr>
    <a:masterClrMapping/>
  </p:clrMapOvr>
  <p:extLst mod="1">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inue_Your_Educa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A58CBD7-97DB-4443-B1FB-51B43048033D}"/>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01" name="Rectangle 4">
            <a:extLst>
              <a:ext uri="{FF2B5EF4-FFF2-40B4-BE49-F238E27FC236}">
                <a16:creationId xmlns:a16="http://schemas.microsoft.com/office/drawing/2014/main" id="{AED59B0F-C472-469F-8983-6C5A6F04ED5F}"/>
              </a:ext>
            </a:extLst>
          </p:cNvPr>
          <p:cNvSpPr>
            <a:spLocks noChangeArrowheads="1"/>
          </p:cNvSpPr>
          <p:nvPr userDrawn="1"/>
        </p:nvSpPr>
        <p:spPr bwMode="white">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4" name="Slide Number Placeholder 1"/>
          <p:cNvSpPr>
            <a:spLocks noGrp="1"/>
          </p:cNvSpPr>
          <p:nvPr>
            <p:ph type="sldNum" sz="quarter" idx="4"/>
          </p:nvPr>
        </p:nvSpPr>
        <p:spPr bwMode="white">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2"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grpSp>
        <p:nvGrpSpPr>
          <p:cNvPr id="10" name="Group 9">
            <a:extLst>
              <a:ext uri="{FF2B5EF4-FFF2-40B4-BE49-F238E27FC236}">
                <a16:creationId xmlns:a16="http://schemas.microsoft.com/office/drawing/2014/main" id="{D0BAA704-9114-3945-8979-319112128329}"/>
              </a:ext>
            </a:extLst>
          </p:cNvPr>
          <p:cNvGrpSpPr/>
          <p:nvPr userDrawn="1"/>
        </p:nvGrpSpPr>
        <p:grpSpPr>
          <a:xfrm>
            <a:off x="2333412" y="1630344"/>
            <a:ext cx="7502339" cy="3929898"/>
            <a:chOff x="3029970" y="864578"/>
            <a:chExt cx="5626754" cy="2947424"/>
          </a:xfrm>
        </p:grpSpPr>
        <p:grpSp>
          <p:nvGrpSpPr>
            <p:cNvPr id="13" name="Group 12">
              <a:extLst>
                <a:ext uri="{FF2B5EF4-FFF2-40B4-BE49-F238E27FC236}">
                  <a16:creationId xmlns:a16="http://schemas.microsoft.com/office/drawing/2014/main" id="{E472F27B-EA4A-5542-BA08-152A307B4031}"/>
                </a:ext>
              </a:extLst>
            </p:cNvPr>
            <p:cNvGrpSpPr/>
            <p:nvPr/>
          </p:nvGrpSpPr>
          <p:grpSpPr>
            <a:xfrm>
              <a:off x="3029970" y="875412"/>
              <a:ext cx="1289013" cy="2926080"/>
              <a:chOff x="3029970" y="875412"/>
              <a:chExt cx="1289013" cy="2926080"/>
            </a:xfrm>
          </p:grpSpPr>
          <p:sp>
            <p:nvSpPr>
              <p:cNvPr id="27" name="Rectangle: Rounded Corners 11">
                <a:extLst>
                  <a:ext uri="{FF2B5EF4-FFF2-40B4-BE49-F238E27FC236}">
                    <a16:creationId xmlns:a16="http://schemas.microsoft.com/office/drawing/2014/main" id="{B01A254D-BD62-654E-92B9-074370D6B73C}"/>
                  </a:ext>
                </a:extLst>
              </p:cNvPr>
              <p:cNvSpPr/>
              <p:nvPr/>
            </p:nvSpPr>
            <p:spPr>
              <a:xfrm>
                <a:off x="3034397" y="875412"/>
                <a:ext cx="1280160" cy="292608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8" name="Picture 27">
                <a:extLst>
                  <a:ext uri="{FF2B5EF4-FFF2-40B4-BE49-F238E27FC236}">
                    <a16:creationId xmlns:a16="http://schemas.microsoft.com/office/drawing/2014/main" id="{DED313F0-193A-5443-8A24-A11F88688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5837" y="960889"/>
                <a:ext cx="1097280" cy="1097280"/>
              </a:xfrm>
              <a:prstGeom prst="rect">
                <a:avLst/>
              </a:prstGeom>
            </p:spPr>
          </p:pic>
          <p:sp>
            <p:nvSpPr>
              <p:cNvPr id="29" name="Rectangle 28">
                <a:extLst>
                  <a:ext uri="{FF2B5EF4-FFF2-40B4-BE49-F238E27FC236}">
                    <a16:creationId xmlns:a16="http://schemas.microsoft.com/office/drawing/2014/main" id="{C4BBF887-EDCF-6E45-9293-9CAF6A4330F9}"/>
                  </a:ext>
                </a:extLst>
              </p:cNvPr>
              <p:cNvSpPr/>
              <p:nvPr/>
            </p:nvSpPr>
            <p:spPr>
              <a:xfrm>
                <a:off x="3029970" y="2167709"/>
                <a:ext cx="1289013" cy="817147"/>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Demos in the Cisco Showcase</a:t>
                </a:r>
              </a:p>
            </p:txBody>
          </p:sp>
        </p:grpSp>
        <p:grpSp>
          <p:nvGrpSpPr>
            <p:cNvPr id="15" name="Group 14">
              <a:extLst>
                <a:ext uri="{FF2B5EF4-FFF2-40B4-BE49-F238E27FC236}">
                  <a16:creationId xmlns:a16="http://schemas.microsoft.com/office/drawing/2014/main" id="{BB99D3C4-F763-5E49-9E2E-58EBC44AF719}"/>
                </a:ext>
              </a:extLst>
            </p:cNvPr>
            <p:cNvGrpSpPr/>
            <p:nvPr/>
          </p:nvGrpSpPr>
          <p:grpSpPr>
            <a:xfrm>
              <a:off x="4396834" y="864578"/>
              <a:ext cx="1444714" cy="2926080"/>
              <a:chOff x="4396834" y="864578"/>
              <a:chExt cx="1444714" cy="2926080"/>
            </a:xfrm>
          </p:grpSpPr>
          <p:sp>
            <p:nvSpPr>
              <p:cNvPr id="24" name="Rectangle: Rounded Corners 12">
                <a:extLst>
                  <a:ext uri="{FF2B5EF4-FFF2-40B4-BE49-F238E27FC236}">
                    <a16:creationId xmlns:a16="http://schemas.microsoft.com/office/drawing/2014/main" id="{2BA7111C-D0C3-994C-A8DF-7DD8A671B8AA}"/>
                  </a:ext>
                </a:extLst>
              </p:cNvPr>
              <p:cNvSpPr/>
              <p:nvPr/>
            </p:nvSpPr>
            <p:spPr>
              <a:xfrm>
                <a:off x="4479111" y="864578"/>
                <a:ext cx="1280160" cy="2926080"/>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5" name="Picture 24">
                <a:extLst>
                  <a:ext uri="{FF2B5EF4-FFF2-40B4-BE49-F238E27FC236}">
                    <a16:creationId xmlns:a16="http://schemas.microsoft.com/office/drawing/2014/main" id="{6445896B-9058-0342-8F6F-3F722CD1A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551" y="1044969"/>
                <a:ext cx="1097280" cy="1097280"/>
              </a:xfrm>
              <a:prstGeom prst="rect">
                <a:avLst/>
              </a:prstGeom>
            </p:spPr>
          </p:pic>
          <p:sp>
            <p:nvSpPr>
              <p:cNvPr id="26" name="Rectangle 25">
                <a:extLst>
                  <a:ext uri="{FF2B5EF4-FFF2-40B4-BE49-F238E27FC236}">
                    <a16:creationId xmlns:a16="http://schemas.microsoft.com/office/drawing/2014/main" id="{3B3FE91C-05CE-1446-8D25-C45EB415D032}"/>
                  </a:ext>
                </a:extLst>
              </p:cNvPr>
              <p:cNvSpPr/>
              <p:nvPr/>
            </p:nvSpPr>
            <p:spPr>
              <a:xfrm>
                <a:off x="4396834" y="2251789"/>
                <a:ext cx="1444714" cy="817147"/>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Walk-in </a:t>
                </a:r>
                <a:br>
                  <a:rPr lang="en-US" sz="2400" dirty="0">
                    <a:solidFill>
                      <a:schemeClr val="bg2"/>
                    </a:solidFill>
                    <a:latin typeface="CiscoSansTT Light" panose="020B0503020201020303" pitchFamily="34" charset="0"/>
                    <a:cs typeface="CiscoSansTT Light" panose="020B0503020201020303" pitchFamily="34" charset="0"/>
                  </a:rPr>
                </a:br>
                <a:r>
                  <a:rPr lang="en-US" sz="2400" dirty="0">
                    <a:solidFill>
                      <a:schemeClr val="bg2"/>
                    </a:solidFill>
                    <a:latin typeface="CiscoSansTT Light" panose="020B0503020201020303" pitchFamily="34" charset="0"/>
                    <a:cs typeface="CiscoSansTT Light" panose="020B0503020201020303" pitchFamily="34" charset="0"/>
                  </a:rPr>
                  <a:t>self-paced labs</a:t>
                </a:r>
              </a:p>
            </p:txBody>
          </p:sp>
        </p:grpSp>
        <p:grpSp>
          <p:nvGrpSpPr>
            <p:cNvPr id="16" name="Group 15">
              <a:extLst>
                <a:ext uri="{FF2B5EF4-FFF2-40B4-BE49-F238E27FC236}">
                  <a16:creationId xmlns:a16="http://schemas.microsoft.com/office/drawing/2014/main" id="{A1A271AA-2FB6-9F46-A5FF-C29C77DCDAB5}"/>
                </a:ext>
              </a:extLst>
            </p:cNvPr>
            <p:cNvGrpSpPr/>
            <p:nvPr/>
          </p:nvGrpSpPr>
          <p:grpSpPr>
            <a:xfrm>
              <a:off x="5923825" y="885922"/>
              <a:ext cx="1280160" cy="2926080"/>
              <a:chOff x="5923825" y="885922"/>
              <a:chExt cx="1280160" cy="2926080"/>
            </a:xfrm>
          </p:grpSpPr>
          <p:sp>
            <p:nvSpPr>
              <p:cNvPr id="21" name="Rectangle: Rounded Corners 13">
                <a:extLst>
                  <a:ext uri="{FF2B5EF4-FFF2-40B4-BE49-F238E27FC236}">
                    <a16:creationId xmlns:a16="http://schemas.microsoft.com/office/drawing/2014/main" id="{6DF8CC13-E4ED-DB46-BDDA-7D733D292A46}"/>
                  </a:ext>
                </a:extLst>
              </p:cNvPr>
              <p:cNvSpPr/>
              <p:nvPr/>
            </p:nvSpPr>
            <p:spPr>
              <a:xfrm>
                <a:off x="5923825" y="885922"/>
                <a:ext cx="1280160" cy="2926080"/>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2" name="Picture 21">
                <a:extLst>
                  <a:ext uri="{FF2B5EF4-FFF2-40B4-BE49-F238E27FC236}">
                    <a16:creationId xmlns:a16="http://schemas.microsoft.com/office/drawing/2014/main" id="{F38CD637-50C8-234B-92BB-F18605F0A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265" y="971399"/>
                <a:ext cx="1097280" cy="1097280"/>
              </a:xfrm>
              <a:prstGeom prst="rect">
                <a:avLst/>
              </a:prstGeom>
            </p:spPr>
          </p:pic>
          <p:sp>
            <p:nvSpPr>
              <p:cNvPr id="23" name="Rectangle 22">
                <a:extLst>
                  <a:ext uri="{FF2B5EF4-FFF2-40B4-BE49-F238E27FC236}">
                    <a16:creationId xmlns:a16="http://schemas.microsoft.com/office/drawing/2014/main" id="{E71CBC7F-5970-1E45-9B53-5D6E0AAA1ACF}"/>
                  </a:ext>
                </a:extLst>
              </p:cNvPr>
              <p:cNvSpPr/>
              <p:nvPr/>
            </p:nvSpPr>
            <p:spPr>
              <a:xfrm>
                <a:off x="5923825" y="2178219"/>
                <a:ext cx="1264589" cy="1066446"/>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Meet the engineer 1:1 meetings</a:t>
                </a:r>
              </a:p>
            </p:txBody>
          </p:sp>
        </p:grpSp>
        <p:grpSp>
          <p:nvGrpSpPr>
            <p:cNvPr id="17" name="Group 16">
              <a:extLst>
                <a:ext uri="{FF2B5EF4-FFF2-40B4-BE49-F238E27FC236}">
                  <a16:creationId xmlns:a16="http://schemas.microsoft.com/office/drawing/2014/main" id="{D32A3005-42EF-2947-A6FA-094837F49CFE}"/>
                </a:ext>
              </a:extLst>
            </p:cNvPr>
            <p:cNvGrpSpPr/>
            <p:nvPr/>
          </p:nvGrpSpPr>
          <p:grpSpPr>
            <a:xfrm>
              <a:off x="7376564" y="882806"/>
              <a:ext cx="1280160" cy="2926080"/>
              <a:chOff x="7376564" y="882806"/>
              <a:chExt cx="1280160" cy="2926080"/>
            </a:xfrm>
          </p:grpSpPr>
          <p:sp>
            <p:nvSpPr>
              <p:cNvPr id="18" name="Rectangle: Rounded Corners 14">
                <a:extLst>
                  <a:ext uri="{FF2B5EF4-FFF2-40B4-BE49-F238E27FC236}">
                    <a16:creationId xmlns:a16="http://schemas.microsoft.com/office/drawing/2014/main" id="{D6A84A0D-0A6C-5B46-AA3D-274FA2F6163D}"/>
                  </a:ext>
                </a:extLst>
              </p:cNvPr>
              <p:cNvSpPr/>
              <p:nvPr/>
            </p:nvSpPr>
            <p:spPr>
              <a:xfrm>
                <a:off x="7376564" y="882806"/>
                <a:ext cx="1280160" cy="292608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9" name="Picture 18">
                <a:extLst>
                  <a:ext uri="{FF2B5EF4-FFF2-40B4-BE49-F238E27FC236}">
                    <a16:creationId xmlns:a16="http://schemas.microsoft.com/office/drawing/2014/main" id="{302279FF-3934-F644-B38D-DA5EEC1B5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980" y="929359"/>
                <a:ext cx="1097280" cy="1097280"/>
              </a:xfrm>
              <a:prstGeom prst="rect">
                <a:avLst/>
              </a:prstGeom>
            </p:spPr>
          </p:pic>
          <p:sp>
            <p:nvSpPr>
              <p:cNvPr id="20" name="Rectangle 19">
                <a:extLst>
                  <a:ext uri="{FF2B5EF4-FFF2-40B4-BE49-F238E27FC236}">
                    <a16:creationId xmlns:a16="http://schemas.microsoft.com/office/drawing/2014/main" id="{4FCB81DB-FA6B-C74E-80B5-1767813ECC6E}"/>
                  </a:ext>
                </a:extLst>
              </p:cNvPr>
              <p:cNvSpPr/>
              <p:nvPr/>
            </p:nvSpPr>
            <p:spPr>
              <a:xfrm>
                <a:off x="7414260" y="2136179"/>
                <a:ext cx="1188720" cy="567848"/>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Related </a:t>
                </a:r>
                <a:br>
                  <a:rPr lang="en-US" sz="2400" dirty="0">
                    <a:solidFill>
                      <a:schemeClr val="bg2"/>
                    </a:solidFill>
                    <a:latin typeface="CiscoSansTT Light" panose="020B0503020201020303" pitchFamily="34" charset="0"/>
                    <a:cs typeface="CiscoSansTT Light" panose="020B0503020201020303" pitchFamily="34" charset="0"/>
                  </a:rPr>
                </a:br>
                <a:r>
                  <a:rPr lang="en-US" sz="2400" dirty="0">
                    <a:solidFill>
                      <a:schemeClr val="bg2"/>
                    </a:solidFill>
                    <a:latin typeface="CiscoSansTT Light" panose="020B0503020201020303" pitchFamily="34" charset="0"/>
                    <a:cs typeface="CiscoSansTT Light" panose="020B0503020201020303" pitchFamily="34" charset="0"/>
                  </a:rPr>
                  <a:t>sessions</a:t>
                </a:r>
              </a:p>
            </p:txBody>
          </p:sp>
        </p:grpSp>
      </p:grpSp>
      <p:sp>
        <p:nvSpPr>
          <p:cNvPr id="31" name="TextBox 30">
            <a:extLst>
              <a:ext uri="{FF2B5EF4-FFF2-40B4-BE49-F238E27FC236}">
                <a16:creationId xmlns:a16="http://schemas.microsoft.com/office/drawing/2014/main" id="{E82BF882-4DB0-2240-A6C4-D32D0D9346B4}"/>
              </a:ext>
            </a:extLst>
          </p:cNvPr>
          <p:cNvSpPr txBox="1"/>
          <p:nvPr userDrawn="1"/>
        </p:nvSpPr>
        <p:spPr>
          <a:xfrm>
            <a:off x="593600" y="538061"/>
            <a:ext cx="11046155" cy="666786"/>
          </a:xfrm>
          <a:prstGeom prst="rect">
            <a:avLst/>
          </a:prstGeom>
          <a:noFill/>
        </p:spPr>
        <p:txBody>
          <a:bodyPr wrap="square"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Continue Your Education</a:t>
            </a:r>
            <a:endParaRPr lang="en-GB" sz="2400" dirty="0">
              <a:latin typeface="+mn-lt"/>
            </a:endParaRPr>
          </a:p>
        </p:txBody>
      </p:sp>
      <p:sp>
        <p:nvSpPr>
          <p:cNvPr id="2" name="Footer Placeholder 1">
            <a:extLst>
              <a:ext uri="{FF2B5EF4-FFF2-40B4-BE49-F238E27FC236}">
                <a16:creationId xmlns:a16="http://schemas.microsoft.com/office/drawing/2014/main" id="{12709990-837E-0B4B-9A14-818718AF7F0D}"/>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3982604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558BFC1-2779-497B-9964-275329B0CC19}"/>
              </a:ext>
            </a:extLst>
          </p:cNvPr>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grpSp>
        <p:nvGrpSpPr>
          <p:cNvPr id="25" name="Group 24">
            <a:extLst>
              <a:ext uri="{FF2B5EF4-FFF2-40B4-BE49-F238E27FC236}">
                <a16:creationId xmlns:a16="http://schemas.microsoft.com/office/drawing/2014/main" id="{69876399-0089-4737-A4D3-42BB9769B1B8}"/>
              </a:ext>
            </a:extLst>
          </p:cNvPr>
          <p:cNvGrpSpPr>
            <a:grpSpLocks noChangeAspect="1"/>
          </p:cNvGrpSpPr>
          <p:nvPr userDrawn="1"/>
        </p:nvGrpSpPr>
        <p:grpSpPr>
          <a:xfrm>
            <a:off x="2168777" y="2524008"/>
            <a:ext cx="7683331" cy="1809937"/>
            <a:chOff x="1626583" y="1893005"/>
            <a:chExt cx="5762498" cy="1357453"/>
          </a:xfrm>
        </p:grpSpPr>
        <p:sp>
          <p:nvSpPr>
            <p:cNvPr id="26" name="Freeform 1">
              <a:extLst>
                <a:ext uri="{FF2B5EF4-FFF2-40B4-BE49-F238E27FC236}">
                  <a16:creationId xmlns:a16="http://schemas.microsoft.com/office/drawing/2014/main" id="{9558CFC7-0DC7-4CB0-A03F-46B1C0BB8CF0}"/>
                </a:ext>
              </a:extLst>
            </p:cNvPr>
            <p:cNvSpPr>
              <a:spLocks noChangeAspect="1" noChangeArrowheads="1"/>
            </p:cNvSpPr>
            <p:nvPr/>
          </p:nvSpPr>
          <p:spPr bwMode="auto">
            <a:xfrm>
              <a:off x="2907792" y="2843233"/>
              <a:ext cx="3328416" cy="407225"/>
            </a:xfrm>
            <a:custGeom>
              <a:avLst/>
              <a:gdLst>
                <a:gd name="T0" fmla="*/ 99 w 16004"/>
                <a:gd name="T1" fmla="*/ 1915 h 1959"/>
                <a:gd name="T2" fmla="*/ 0 w 16004"/>
                <a:gd name="T3" fmla="*/ 0 h 1959"/>
                <a:gd name="T4" fmla="*/ 2650 w 16004"/>
                <a:gd name="T5" fmla="*/ 0 h 1959"/>
                <a:gd name="T6" fmla="*/ 2545 w 16004"/>
                <a:gd name="T7" fmla="*/ 1915 h 1959"/>
                <a:gd name="T8" fmla="*/ 1309 w 16004"/>
                <a:gd name="T9" fmla="*/ 1915 h 1959"/>
                <a:gd name="T10" fmla="*/ 1213 w 16004"/>
                <a:gd name="T11" fmla="*/ 0 h 1959"/>
                <a:gd name="T12" fmla="*/ 2560 w 16004"/>
                <a:gd name="T13" fmla="*/ 1766 h 1959"/>
                <a:gd name="T14" fmla="*/ 2650 w 16004"/>
                <a:gd name="T15" fmla="*/ 0 h 1959"/>
                <a:gd name="T16" fmla="*/ 4129 w 16004"/>
                <a:gd name="T17" fmla="*/ 88 h 1959"/>
                <a:gd name="T18" fmla="*/ 4030 w 16004"/>
                <a:gd name="T19" fmla="*/ 1915 h 1959"/>
                <a:gd name="T20" fmla="*/ 3384 w 16004"/>
                <a:gd name="T21" fmla="*/ 88 h 1959"/>
                <a:gd name="T22" fmla="*/ 4775 w 16004"/>
                <a:gd name="T23" fmla="*/ 0 h 1959"/>
                <a:gd name="T24" fmla="*/ 5441 w 16004"/>
                <a:gd name="T25" fmla="*/ 1292 h 1959"/>
                <a:gd name="T26" fmla="*/ 5537 w 16004"/>
                <a:gd name="T27" fmla="*/ 0 h 1959"/>
                <a:gd name="T28" fmla="*/ 6161 w 16004"/>
                <a:gd name="T29" fmla="*/ 1870 h 1959"/>
                <a:gd name="T30" fmla="*/ 6784 w 16004"/>
                <a:gd name="T31" fmla="*/ 0 h 1959"/>
                <a:gd name="T32" fmla="*/ 6880 w 16004"/>
                <a:gd name="T33" fmla="*/ 1292 h 1959"/>
                <a:gd name="T34" fmla="*/ 5441 w 16004"/>
                <a:gd name="T35" fmla="*/ 1292 h 1959"/>
                <a:gd name="T36" fmla="*/ 8081 w 16004"/>
                <a:gd name="T37" fmla="*/ 1915 h 1959"/>
                <a:gd name="T38" fmla="*/ 7984 w 16004"/>
                <a:gd name="T39" fmla="*/ 0 h 1959"/>
                <a:gd name="T40" fmla="*/ 9775 w 16004"/>
                <a:gd name="T41" fmla="*/ 88 h 1959"/>
                <a:gd name="T42" fmla="*/ 9676 w 16004"/>
                <a:gd name="T43" fmla="*/ 1915 h 1959"/>
                <a:gd name="T44" fmla="*/ 9030 w 16004"/>
                <a:gd name="T45" fmla="*/ 88 h 1959"/>
                <a:gd name="T46" fmla="*/ 10421 w 16004"/>
                <a:gd name="T47" fmla="*/ 0 h 1959"/>
                <a:gd name="T48" fmla="*/ 9775 w 16004"/>
                <a:gd name="T49" fmla="*/ 88 h 1959"/>
                <a:gd name="T50" fmla="*/ 11465 w 16004"/>
                <a:gd name="T51" fmla="*/ 1915 h 1959"/>
                <a:gd name="T52" fmla="*/ 11366 w 16004"/>
                <a:gd name="T53" fmla="*/ 0 h 1959"/>
                <a:gd name="T54" fmla="*/ 12484 w 16004"/>
                <a:gd name="T55" fmla="*/ 0 h 1959"/>
                <a:gd name="T56" fmla="*/ 13878 w 16004"/>
                <a:gd name="T57" fmla="*/ 0 h 1959"/>
                <a:gd name="T58" fmla="*/ 13249 w 16004"/>
                <a:gd name="T59" fmla="*/ 1915 h 1959"/>
                <a:gd name="T60" fmla="*/ 12379 w 16004"/>
                <a:gd name="T61" fmla="*/ 0 h 1959"/>
                <a:gd name="T62" fmla="*/ 15924 w 16004"/>
                <a:gd name="T63" fmla="*/ 984 h 1959"/>
                <a:gd name="T64" fmla="*/ 14993 w 16004"/>
                <a:gd name="T65" fmla="*/ 1828 h 1959"/>
                <a:gd name="T66" fmla="*/ 16003 w 16004"/>
                <a:gd name="T67" fmla="*/ 1915 h 1959"/>
                <a:gd name="T68" fmla="*/ 14897 w 16004"/>
                <a:gd name="T69" fmla="*/ 0 h 1959"/>
                <a:gd name="T70" fmla="*/ 16003 w 16004"/>
                <a:gd name="T71" fmla="*/ 88 h 1959"/>
                <a:gd name="T72" fmla="*/ 14993 w 16004"/>
                <a:gd name="T73" fmla="*/ 898 h 1959"/>
                <a:gd name="T74" fmla="*/ 15924 w 16004"/>
                <a:gd name="T75" fmla="*/ 984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04" h="1959">
                  <a:moveTo>
                    <a:pt x="99" y="0"/>
                  </a:moveTo>
                  <a:lnTo>
                    <a:pt x="99" y="1915"/>
                  </a:lnTo>
                  <a:lnTo>
                    <a:pt x="0" y="1915"/>
                  </a:lnTo>
                  <a:lnTo>
                    <a:pt x="0" y="0"/>
                  </a:lnTo>
                  <a:lnTo>
                    <a:pt x="99" y="0"/>
                  </a:lnTo>
                  <a:close/>
                  <a:moveTo>
                    <a:pt x="2650" y="0"/>
                  </a:moveTo>
                  <a:lnTo>
                    <a:pt x="2650" y="1915"/>
                  </a:lnTo>
                  <a:lnTo>
                    <a:pt x="2545" y="1915"/>
                  </a:lnTo>
                  <a:lnTo>
                    <a:pt x="1309" y="139"/>
                  </a:lnTo>
                  <a:lnTo>
                    <a:pt x="1309" y="1915"/>
                  </a:lnTo>
                  <a:lnTo>
                    <a:pt x="1213" y="1915"/>
                  </a:lnTo>
                  <a:lnTo>
                    <a:pt x="1213" y="0"/>
                  </a:lnTo>
                  <a:lnTo>
                    <a:pt x="1324" y="0"/>
                  </a:lnTo>
                  <a:lnTo>
                    <a:pt x="2560" y="1766"/>
                  </a:lnTo>
                  <a:lnTo>
                    <a:pt x="2560" y="0"/>
                  </a:lnTo>
                  <a:lnTo>
                    <a:pt x="2650" y="0"/>
                  </a:lnTo>
                  <a:close/>
                  <a:moveTo>
                    <a:pt x="4775" y="88"/>
                  </a:moveTo>
                  <a:lnTo>
                    <a:pt x="4129" y="88"/>
                  </a:lnTo>
                  <a:lnTo>
                    <a:pt x="4129" y="1915"/>
                  </a:lnTo>
                  <a:lnTo>
                    <a:pt x="4030" y="1915"/>
                  </a:lnTo>
                  <a:lnTo>
                    <a:pt x="4030" y="88"/>
                  </a:lnTo>
                  <a:lnTo>
                    <a:pt x="3384" y="88"/>
                  </a:lnTo>
                  <a:lnTo>
                    <a:pt x="3384" y="0"/>
                  </a:lnTo>
                  <a:lnTo>
                    <a:pt x="4775" y="0"/>
                  </a:lnTo>
                  <a:lnTo>
                    <a:pt x="4775" y="88"/>
                  </a:lnTo>
                  <a:close/>
                  <a:moveTo>
                    <a:pt x="5441" y="1292"/>
                  </a:moveTo>
                  <a:lnTo>
                    <a:pt x="5441" y="0"/>
                  </a:lnTo>
                  <a:lnTo>
                    <a:pt x="5537" y="0"/>
                  </a:lnTo>
                  <a:lnTo>
                    <a:pt x="5537" y="1295"/>
                  </a:lnTo>
                  <a:cubicBezTo>
                    <a:pt x="5537" y="1633"/>
                    <a:pt x="5805" y="1870"/>
                    <a:pt x="6161" y="1870"/>
                  </a:cubicBezTo>
                  <a:cubicBezTo>
                    <a:pt x="6513" y="1870"/>
                    <a:pt x="6784" y="1633"/>
                    <a:pt x="6784" y="1295"/>
                  </a:cubicBezTo>
                  <a:lnTo>
                    <a:pt x="6784" y="0"/>
                  </a:lnTo>
                  <a:lnTo>
                    <a:pt x="6880" y="0"/>
                  </a:lnTo>
                  <a:lnTo>
                    <a:pt x="6880" y="1292"/>
                  </a:lnTo>
                  <a:cubicBezTo>
                    <a:pt x="6880" y="1647"/>
                    <a:pt x="6615" y="1958"/>
                    <a:pt x="6161" y="1958"/>
                  </a:cubicBezTo>
                  <a:cubicBezTo>
                    <a:pt x="5701" y="1958"/>
                    <a:pt x="5441" y="1647"/>
                    <a:pt x="5441" y="1292"/>
                  </a:cubicBezTo>
                  <a:close/>
                  <a:moveTo>
                    <a:pt x="8081" y="0"/>
                  </a:moveTo>
                  <a:lnTo>
                    <a:pt x="8081" y="1915"/>
                  </a:lnTo>
                  <a:lnTo>
                    <a:pt x="7984" y="1915"/>
                  </a:lnTo>
                  <a:lnTo>
                    <a:pt x="7984" y="0"/>
                  </a:lnTo>
                  <a:lnTo>
                    <a:pt x="8081" y="0"/>
                  </a:lnTo>
                  <a:close/>
                  <a:moveTo>
                    <a:pt x="9775" y="88"/>
                  </a:moveTo>
                  <a:lnTo>
                    <a:pt x="9775" y="1915"/>
                  </a:lnTo>
                  <a:lnTo>
                    <a:pt x="9676" y="1915"/>
                  </a:lnTo>
                  <a:lnTo>
                    <a:pt x="9676" y="88"/>
                  </a:lnTo>
                  <a:lnTo>
                    <a:pt x="9030" y="88"/>
                  </a:lnTo>
                  <a:lnTo>
                    <a:pt x="9030" y="0"/>
                  </a:lnTo>
                  <a:lnTo>
                    <a:pt x="10421" y="0"/>
                  </a:lnTo>
                  <a:lnTo>
                    <a:pt x="10421" y="88"/>
                  </a:lnTo>
                  <a:lnTo>
                    <a:pt x="9775" y="88"/>
                  </a:lnTo>
                  <a:close/>
                  <a:moveTo>
                    <a:pt x="11465" y="0"/>
                  </a:moveTo>
                  <a:lnTo>
                    <a:pt x="11465" y="1915"/>
                  </a:lnTo>
                  <a:lnTo>
                    <a:pt x="11366" y="1915"/>
                  </a:lnTo>
                  <a:lnTo>
                    <a:pt x="11366" y="0"/>
                  </a:lnTo>
                  <a:lnTo>
                    <a:pt x="11465" y="0"/>
                  </a:lnTo>
                  <a:close/>
                  <a:moveTo>
                    <a:pt x="12484" y="0"/>
                  </a:moveTo>
                  <a:lnTo>
                    <a:pt x="13175" y="1839"/>
                  </a:lnTo>
                  <a:lnTo>
                    <a:pt x="13878" y="0"/>
                  </a:lnTo>
                  <a:lnTo>
                    <a:pt x="13974" y="0"/>
                  </a:lnTo>
                  <a:lnTo>
                    <a:pt x="13249" y="1915"/>
                  </a:lnTo>
                  <a:lnTo>
                    <a:pt x="13102" y="1915"/>
                  </a:lnTo>
                  <a:lnTo>
                    <a:pt x="12379" y="0"/>
                  </a:lnTo>
                  <a:lnTo>
                    <a:pt x="12484" y="0"/>
                  </a:lnTo>
                  <a:close/>
                  <a:moveTo>
                    <a:pt x="15924" y="984"/>
                  </a:moveTo>
                  <a:lnTo>
                    <a:pt x="14993" y="984"/>
                  </a:lnTo>
                  <a:lnTo>
                    <a:pt x="14993" y="1828"/>
                  </a:lnTo>
                  <a:lnTo>
                    <a:pt x="16003" y="1828"/>
                  </a:lnTo>
                  <a:lnTo>
                    <a:pt x="16003" y="1915"/>
                  </a:lnTo>
                  <a:lnTo>
                    <a:pt x="14897" y="1915"/>
                  </a:lnTo>
                  <a:lnTo>
                    <a:pt x="14897" y="0"/>
                  </a:lnTo>
                  <a:lnTo>
                    <a:pt x="16003" y="0"/>
                  </a:lnTo>
                  <a:lnTo>
                    <a:pt x="16003" y="88"/>
                  </a:lnTo>
                  <a:lnTo>
                    <a:pt x="14993" y="88"/>
                  </a:lnTo>
                  <a:lnTo>
                    <a:pt x="14993" y="898"/>
                  </a:lnTo>
                  <a:lnTo>
                    <a:pt x="15924" y="898"/>
                  </a:lnTo>
                  <a:lnTo>
                    <a:pt x="15924" y="984"/>
                  </a:lnTo>
                  <a:close/>
                </a:path>
              </a:pathLst>
            </a:custGeom>
            <a:solidFill>
              <a:schemeClr val="tx2">
                <a:lumMod val="75000"/>
              </a:schemeClr>
            </a:solidFill>
            <a:ln>
              <a:noFill/>
            </a:ln>
            <a:effectLst/>
          </p:spPr>
          <p:txBody>
            <a:bodyPr wrap="none" anchor="ctr"/>
            <a:lstStyle/>
            <a:p>
              <a:endParaRPr lang="en-US" sz="2400" dirty="0">
                <a:latin typeface="CiscoSansTT Light" panose="020B0503020201020303" pitchFamily="34" charset="0"/>
              </a:endParaRPr>
            </a:p>
          </p:txBody>
        </p:sp>
        <p:grpSp>
          <p:nvGrpSpPr>
            <p:cNvPr id="27" name="Group 26">
              <a:extLst>
                <a:ext uri="{FF2B5EF4-FFF2-40B4-BE49-F238E27FC236}">
                  <a16:creationId xmlns:a16="http://schemas.microsoft.com/office/drawing/2014/main" id="{F410A930-6105-45D5-99E4-A58E843C4AF0}"/>
                </a:ext>
              </a:extLst>
            </p:cNvPr>
            <p:cNvGrpSpPr>
              <a:grpSpLocks noChangeAspect="1"/>
            </p:cNvGrpSpPr>
            <p:nvPr/>
          </p:nvGrpSpPr>
          <p:grpSpPr>
            <a:xfrm>
              <a:off x="1626583" y="1893005"/>
              <a:ext cx="5762498" cy="765435"/>
              <a:chOff x="1626583" y="1893005"/>
              <a:chExt cx="5762498" cy="765435"/>
            </a:xfrm>
          </p:grpSpPr>
          <p:sp>
            <p:nvSpPr>
              <p:cNvPr id="28" name="Rectangle 27">
                <a:extLst>
                  <a:ext uri="{FF2B5EF4-FFF2-40B4-BE49-F238E27FC236}">
                    <a16:creationId xmlns:a16="http://schemas.microsoft.com/office/drawing/2014/main" id="{FC885FDA-F05A-4331-B7EC-1887032C08F9}"/>
                  </a:ext>
                </a:extLst>
              </p:cNvPr>
              <p:cNvSpPr/>
              <p:nvPr/>
            </p:nvSpPr>
            <p:spPr bwMode="auto">
              <a:xfrm>
                <a:off x="1626583" y="1893005"/>
                <a:ext cx="765279" cy="765435"/>
              </a:xfrm>
              <a:prstGeom prst="rect">
                <a:avLst/>
              </a:prstGeom>
              <a:solidFill>
                <a:schemeClr val="accent2"/>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29" name="Rectangle 28">
                <a:extLst>
                  <a:ext uri="{FF2B5EF4-FFF2-40B4-BE49-F238E27FC236}">
                    <a16:creationId xmlns:a16="http://schemas.microsoft.com/office/drawing/2014/main" id="{64808F6F-6F64-4818-82D7-F01A5E801E74}"/>
                  </a:ext>
                </a:extLst>
              </p:cNvPr>
              <p:cNvSpPr/>
              <p:nvPr/>
            </p:nvSpPr>
            <p:spPr bwMode="auto">
              <a:xfrm>
                <a:off x="3346916" y="1893005"/>
                <a:ext cx="825909" cy="765435"/>
              </a:xfrm>
              <a:prstGeom prst="rect">
                <a:avLst/>
              </a:prstGeom>
              <a:solidFill>
                <a:schemeClr val="tx2"/>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0" name="Rectangle 29">
                <a:extLst>
                  <a:ext uri="{FF2B5EF4-FFF2-40B4-BE49-F238E27FC236}">
                    <a16:creationId xmlns:a16="http://schemas.microsoft.com/office/drawing/2014/main" id="{FBDE4EA5-CDF2-499C-A72E-FD9A915F43FF}"/>
                  </a:ext>
                </a:extLst>
              </p:cNvPr>
              <p:cNvSpPr/>
              <p:nvPr/>
            </p:nvSpPr>
            <p:spPr bwMode="auto">
              <a:xfrm>
                <a:off x="4999043" y="1893005"/>
                <a:ext cx="666760" cy="765435"/>
              </a:xfrm>
              <a:prstGeom prst="rect">
                <a:avLst/>
              </a:prstGeom>
              <a:solidFill>
                <a:schemeClr val="accent5"/>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1" name="Rectangle 30">
                <a:extLst>
                  <a:ext uri="{FF2B5EF4-FFF2-40B4-BE49-F238E27FC236}">
                    <a16:creationId xmlns:a16="http://schemas.microsoft.com/office/drawing/2014/main" id="{65B79F97-D6AA-4A2E-8659-73641C99D50F}"/>
                  </a:ext>
                </a:extLst>
              </p:cNvPr>
              <p:cNvSpPr/>
              <p:nvPr/>
            </p:nvSpPr>
            <p:spPr bwMode="auto">
              <a:xfrm>
                <a:off x="6537569" y="1893005"/>
                <a:ext cx="851512" cy="765435"/>
              </a:xfrm>
              <a:prstGeom prst="rect">
                <a:avLst/>
              </a:prstGeom>
              <a:solidFill>
                <a:schemeClr val="accent6"/>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2" name="Freeform 1">
                <a:extLst>
                  <a:ext uri="{FF2B5EF4-FFF2-40B4-BE49-F238E27FC236}">
                    <a16:creationId xmlns:a16="http://schemas.microsoft.com/office/drawing/2014/main" id="{5FE4CF66-4806-4A80-BD6E-7A00B0A1B00C}"/>
                  </a:ext>
                </a:extLst>
              </p:cNvPr>
              <p:cNvSpPr>
                <a:spLocks noChangeAspect="1" noChangeArrowheads="1"/>
              </p:cNvSpPr>
              <p:nvPr/>
            </p:nvSpPr>
            <p:spPr bwMode="auto">
              <a:xfrm>
                <a:off x="1922784" y="2016915"/>
                <a:ext cx="172876" cy="513290"/>
              </a:xfrm>
              <a:custGeom>
                <a:avLst/>
                <a:gdLst>
                  <a:gd name="T0" fmla="*/ 683 w 713"/>
                  <a:gd name="T1" fmla="*/ 516 h 2119"/>
                  <a:gd name="T2" fmla="*/ 593 w 713"/>
                  <a:gd name="T3" fmla="*/ 474 h 2119"/>
                  <a:gd name="T4" fmla="*/ 593 w 713"/>
                  <a:gd name="T5" fmla="*/ 237 h 2119"/>
                  <a:gd name="T6" fmla="*/ 593 w 713"/>
                  <a:gd name="T7" fmla="*/ 0 h 2119"/>
                  <a:gd name="T8" fmla="*/ 356 w 713"/>
                  <a:gd name="T9" fmla="*/ 237 h 2119"/>
                  <a:gd name="T10" fmla="*/ 237 w 713"/>
                  <a:gd name="T11" fmla="*/ 118 h 2119"/>
                  <a:gd name="T12" fmla="*/ 0 w 713"/>
                  <a:gd name="T13" fmla="*/ 118 h 2119"/>
                  <a:gd name="T14" fmla="*/ 237 w 713"/>
                  <a:gd name="T15" fmla="*/ 355 h 2119"/>
                  <a:gd name="T16" fmla="*/ 119 w 713"/>
                  <a:gd name="T17" fmla="*/ 474 h 2119"/>
                  <a:gd name="T18" fmla="*/ 3 w 713"/>
                  <a:gd name="T19" fmla="*/ 567 h 2119"/>
                  <a:gd name="T20" fmla="*/ 0 w 713"/>
                  <a:gd name="T21" fmla="*/ 589 h 2119"/>
                  <a:gd name="T22" fmla="*/ 6 w 713"/>
                  <a:gd name="T23" fmla="*/ 623 h 2119"/>
                  <a:gd name="T24" fmla="*/ 119 w 713"/>
                  <a:gd name="T25" fmla="*/ 705 h 2119"/>
                  <a:gd name="T26" fmla="*/ 119 w 713"/>
                  <a:gd name="T27" fmla="*/ 942 h 2119"/>
                  <a:gd name="T28" fmla="*/ 29 w 713"/>
                  <a:gd name="T29" fmla="*/ 984 h 2119"/>
                  <a:gd name="T30" fmla="*/ 0 w 713"/>
                  <a:gd name="T31" fmla="*/ 1058 h 2119"/>
                  <a:gd name="T32" fmla="*/ 0 w 713"/>
                  <a:gd name="T33" fmla="*/ 1058 h 2119"/>
                  <a:gd name="T34" fmla="*/ 119 w 713"/>
                  <a:gd name="T35" fmla="*/ 1172 h 2119"/>
                  <a:gd name="T36" fmla="*/ 237 w 713"/>
                  <a:gd name="T37" fmla="*/ 1291 h 2119"/>
                  <a:gd name="T38" fmla="*/ 74 w 713"/>
                  <a:gd name="T39" fmla="*/ 1418 h 2119"/>
                  <a:gd name="T40" fmla="*/ 37 w 713"/>
                  <a:gd name="T41" fmla="*/ 1443 h 2119"/>
                  <a:gd name="T42" fmla="*/ 3 w 713"/>
                  <a:gd name="T43" fmla="*/ 1528 h 2119"/>
                  <a:gd name="T44" fmla="*/ 12 w 713"/>
                  <a:gd name="T45" fmla="*/ 1573 h 2119"/>
                  <a:gd name="T46" fmla="*/ 54 w 713"/>
                  <a:gd name="T47" fmla="*/ 1624 h 2119"/>
                  <a:gd name="T48" fmla="*/ 237 w 713"/>
                  <a:gd name="T49" fmla="*/ 1762 h 2119"/>
                  <a:gd name="T50" fmla="*/ 0 w 713"/>
                  <a:gd name="T51" fmla="*/ 1999 h 2119"/>
                  <a:gd name="T52" fmla="*/ 237 w 713"/>
                  <a:gd name="T53" fmla="*/ 1999 h 2119"/>
                  <a:gd name="T54" fmla="*/ 356 w 713"/>
                  <a:gd name="T55" fmla="*/ 1881 h 2119"/>
                  <a:gd name="T56" fmla="*/ 474 w 713"/>
                  <a:gd name="T57" fmla="*/ 1999 h 2119"/>
                  <a:gd name="T58" fmla="*/ 712 w 713"/>
                  <a:gd name="T59" fmla="*/ 1999 h 2119"/>
                  <a:gd name="T60" fmla="*/ 474 w 713"/>
                  <a:gd name="T61" fmla="*/ 1762 h 2119"/>
                  <a:gd name="T62" fmla="*/ 658 w 713"/>
                  <a:gd name="T63" fmla="*/ 1624 h 2119"/>
                  <a:gd name="T64" fmla="*/ 700 w 713"/>
                  <a:gd name="T65" fmla="*/ 1573 h 2119"/>
                  <a:gd name="T66" fmla="*/ 709 w 713"/>
                  <a:gd name="T67" fmla="*/ 1528 h 2119"/>
                  <a:gd name="T68" fmla="*/ 675 w 713"/>
                  <a:gd name="T69" fmla="*/ 1443 h 2119"/>
                  <a:gd name="T70" fmla="*/ 638 w 713"/>
                  <a:gd name="T71" fmla="*/ 1418 h 2119"/>
                  <a:gd name="T72" fmla="*/ 474 w 713"/>
                  <a:gd name="T73" fmla="*/ 1291 h 2119"/>
                  <a:gd name="T74" fmla="*/ 593 w 713"/>
                  <a:gd name="T75" fmla="*/ 1172 h 2119"/>
                  <a:gd name="T76" fmla="*/ 712 w 713"/>
                  <a:gd name="T77" fmla="*/ 1058 h 2119"/>
                  <a:gd name="T78" fmla="*/ 712 w 713"/>
                  <a:gd name="T79" fmla="*/ 1058 h 2119"/>
                  <a:gd name="T80" fmla="*/ 683 w 713"/>
                  <a:gd name="T81" fmla="*/ 984 h 2119"/>
                  <a:gd name="T82" fmla="*/ 593 w 713"/>
                  <a:gd name="T83" fmla="*/ 942 h 2119"/>
                  <a:gd name="T84" fmla="*/ 593 w 713"/>
                  <a:gd name="T85" fmla="*/ 705 h 2119"/>
                  <a:gd name="T86" fmla="*/ 706 w 713"/>
                  <a:gd name="T87" fmla="*/ 623 h 2119"/>
                  <a:gd name="T88" fmla="*/ 712 w 713"/>
                  <a:gd name="T89" fmla="*/ 589 h 2119"/>
                  <a:gd name="T90" fmla="*/ 709 w 713"/>
                  <a:gd name="T91" fmla="*/ 567 h 2119"/>
                  <a:gd name="T92" fmla="*/ 477 w 713"/>
                  <a:gd name="T93" fmla="*/ 1534 h 2119"/>
                  <a:gd name="T94" fmla="*/ 240 w 713"/>
                  <a:gd name="T95" fmla="*/ 1534 h 2119"/>
                  <a:gd name="T96" fmla="*/ 359 w 713"/>
                  <a:gd name="T97" fmla="*/ 1415 h 2119"/>
                  <a:gd name="T98" fmla="*/ 477 w 713"/>
                  <a:gd name="T99" fmla="*/ 1063 h 2119"/>
                  <a:gd name="T100" fmla="*/ 359 w 713"/>
                  <a:gd name="T101" fmla="*/ 1181 h 2119"/>
                  <a:gd name="T102" fmla="*/ 240 w 713"/>
                  <a:gd name="T103" fmla="*/ 1063 h 2119"/>
                  <a:gd name="T104" fmla="*/ 477 w 713"/>
                  <a:gd name="T105" fmla="*/ 1063 h 2119"/>
                  <a:gd name="T106" fmla="*/ 240 w 713"/>
                  <a:gd name="T107" fmla="*/ 589 h 2119"/>
                  <a:gd name="T108" fmla="*/ 359 w 713"/>
                  <a:gd name="T109" fmla="*/ 471 h 2119"/>
                  <a:gd name="T110" fmla="*/ 477 w 713"/>
                  <a:gd name="T111" fmla="*/ 589 h 2119"/>
                  <a:gd name="T112" fmla="*/ 477 w 713"/>
                  <a:gd name="T113" fmla="*/ 589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3" h="2119">
                    <a:moveTo>
                      <a:pt x="709" y="567"/>
                    </a:moveTo>
                    <a:cubicBezTo>
                      <a:pt x="706" y="547"/>
                      <a:pt x="697" y="530"/>
                      <a:pt x="683" y="516"/>
                    </a:cubicBezTo>
                    <a:cubicBezTo>
                      <a:pt x="661" y="491"/>
                      <a:pt x="630" y="474"/>
                      <a:pt x="593" y="474"/>
                    </a:cubicBezTo>
                    <a:lnTo>
                      <a:pt x="593" y="474"/>
                    </a:lnTo>
                    <a:cubicBezTo>
                      <a:pt x="528" y="474"/>
                      <a:pt x="474" y="420"/>
                      <a:pt x="474" y="355"/>
                    </a:cubicBezTo>
                    <a:cubicBezTo>
                      <a:pt x="474" y="290"/>
                      <a:pt x="528" y="237"/>
                      <a:pt x="593" y="237"/>
                    </a:cubicBezTo>
                    <a:cubicBezTo>
                      <a:pt x="658" y="237"/>
                      <a:pt x="712" y="183"/>
                      <a:pt x="712" y="118"/>
                    </a:cubicBezTo>
                    <a:cubicBezTo>
                      <a:pt x="712" y="53"/>
                      <a:pt x="658" y="0"/>
                      <a:pt x="593" y="0"/>
                    </a:cubicBezTo>
                    <a:cubicBezTo>
                      <a:pt x="528" y="0"/>
                      <a:pt x="474" y="53"/>
                      <a:pt x="474" y="118"/>
                    </a:cubicBezTo>
                    <a:cubicBezTo>
                      <a:pt x="474" y="183"/>
                      <a:pt x="421" y="237"/>
                      <a:pt x="356" y="237"/>
                    </a:cubicBezTo>
                    <a:cubicBezTo>
                      <a:pt x="291" y="237"/>
                      <a:pt x="237" y="183"/>
                      <a:pt x="237" y="118"/>
                    </a:cubicBezTo>
                    <a:lnTo>
                      <a:pt x="237" y="118"/>
                    </a:lnTo>
                    <a:cubicBezTo>
                      <a:pt x="237" y="53"/>
                      <a:pt x="184" y="0"/>
                      <a:pt x="119" y="0"/>
                    </a:cubicBezTo>
                    <a:cubicBezTo>
                      <a:pt x="54" y="0"/>
                      <a:pt x="0" y="53"/>
                      <a:pt x="0" y="118"/>
                    </a:cubicBezTo>
                    <a:cubicBezTo>
                      <a:pt x="0" y="183"/>
                      <a:pt x="54" y="237"/>
                      <a:pt x="119" y="237"/>
                    </a:cubicBezTo>
                    <a:cubicBezTo>
                      <a:pt x="184" y="237"/>
                      <a:pt x="237" y="290"/>
                      <a:pt x="237" y="355"/>
                    </a:cubicBezTo>
                    <a:cubicBezTo>
                      <a:pt x="237" y="420"/>
                      <a:pt x="184" y="474"/>
                      <a:pt x="119" y="474"/>
                    </a:cubicBezTo>
                    <a:lnTo>
                      <a:pt x="119" y="474"/>
                    </a:lnTo>
                    <a:cubicBezTo>
                      <a:pt x="82" y="474"/>
                      <a:pt x="48" y="491"/>
                      <a:pt x="29" y="516"/>
                    </a:cubicBezTo>
                    <a:cubicBezTo>
                      <a:pt x="17" y="530"/>
                      <a:pt x="9" y="547"/>
                      <a:pt x="3" y="567"/>
                    </a:cubicBezTo>
                    <a:cubicBezTo>
                      <a:pt x="0" y="575"/>
                      <a:pt x="0" y="584"/>
                      <a:pt x="0" y="589"/>
                    </a:cubicBezTo>
                    <a:lnTo>
                      <a:pt x="0" y="589"/>
                    </a:lnTo>
                    <a:lnTo>
                      <a:pt x="0" y="589"/>
                    </a:lnTo>
                    <a:cubicBezTo>
                      <a:pt x="0" y="601"/>
                      <a:pt x="3" y="615"/>
                      <a:pt x="6" y="623"/>
                    </a:cubicBezTo>
                    <a:cubicBezTo>
                      <a:pt x="20" y="671"/>
                      <a:pt x="65" y="705"/>
                      <a:pt x="119" y="705"/>
                    </a:cubicBezTo>
                    <a:lnTo>
                      <a:pt x="119" y="705"/>
                    </a:lnTo>
                    <a:cubicBezTo>
                      <a:pt x="184" y="705"/>
                      <a:pt x="237" y="759"/>
                      <a:pt x="237" y="824"/>
                    </a:cubicBezTo>
                    <a:cubicBezTo>
                      <a:pt x="237" y="888"/>
                      <a:pt x="184" y="942"/>
                      <a:pt x="119" y="942"/>
                    </a:cubicBezTo>
                    <a:lnTo>
                      <a:pt x="119" y="942"/>
                    </a:lnTo>
                    <a:cubicBezTo>
                      <a:pt x="82" y="942"/>
                      <a:pt x="48" y="959"/>
                      <a:pt x="29" y="984"/>
                    </a:cubicBezTo>
                    <a:cubicBezTo>
                      <a:pt x="17" y="998"/>
                      <a:pt x="9" y="1015"/>
                      <a:pt x="3" y="1035"/>
                    </a:cubicBezTo>
                    <a:cubicBezTo>
                      <a:pt x="0" y="1044"/>
                      <a:pt x="0" y="1052"/>
                      <a:pt x="0" y="1058"/>
                    </a:cubicBezTo>
                    <a:lnTo>
                      <a:pt x="0" y="1058"/>
                    </a:lnTo>
                    <a:lnTo>
                      <a:pt x="0" y="1058"/>
                    </a:lnTo>
                    <a:cubicBezTo>
                      <a:pt x="0" y="1069"/>
                      <a:pt x="3" y="1082"/>
                      <a:pt x="6" y="1091"/>
                    </a:cubicBezTo>
                    <a:cubicBezTo>
                      <a:pt x="20" y="1139"/>
                      <a:pt x="65" y="1172"/>
                      <a:pt x="119" y="1172"/>
                    </a:cubicBezTo>
                    <a:lnTo>
                      <a:pt x="119" y="1172"/>
                    </a:lnTo>
                    <a:cubicBezTo>
                      <a:pt x="184" y="1172"/>
                      <a:pt x="237" y="1226"/>
                      <a:pt x="237" y="1291"/>
                    </a:cubicBezTo>
                    <a:cubicBezTo>
                      <a:pt x="237" y="1356"/>
                      <a:pt x="184" y="1409"/>
                      <a:pt x="119" y="1409"/>
                    </a:cubicBezTo>
                    <a:cubicBezTo>
                      <a:pt x="102" y="1409"/>
                      <a:pt x="88" y="1412"/>
                      <a:pt x="74" y="1418"/>
                    </a:cubicBezTo>
                    <a:cubicBezTo>
                      <a:pt x="68" y="1421"/>
                      <a:pt x="60" y="1424"/>
                      <a:pt x="54" y="1429"/>
                    </a:cubicBezTo>
                    <a:cubicBezTo>
                      <a:pt x="48" y="1435"/>
                      <a:pt x="43" y="1438"/>
                      <a:pt x="37" y="1443"/>
                    </a:cubicBezTo>
                    <a:cubicBezTo>
                      <a:pt x="14" y="1466"/>
                      <a:pt x="3" y="1494"/>
                      <a:pt x="3" y="1528"/>
                    </a:cubicBezTo>
                    <a:lnTo>
                      <a:pt x="3" y="1528"/>
                    </a:lnTo>
                    <a:lnTo>
                      <a:pt x="3" y="1528"/>
                    </a:lnTo>
                    <a:cubicBezTo>
                      <a:pt x="3" y="1545"/>
                      <a:pt x="6" y="1559"/>
                      <a:pt x="12" y="1573"/>
                    </a:cubicBezTo>
                    <a:cubicBezTo>
                      <a:pt x="17" y="1587"/>
                      <a:pt x="26" y="1601"/>
                      <a:pt x="37" y="1610"/>
                    </a:cubicBezTo>
                    <a:cubicBezTo>
                      <a:pt x="43" y="1615"/>
                      <a:pt x="48" y="1621"/>
                      <a:pt x="54" y="1624"/>
                    </a:cubicBezTo>
                    <a:cubicBezTo>
                      <a:pt x="74" y="1638"/>
                      <a:pt x="96" y="1644"/>
                      <a:pt x="119" y="1644"/>
                    </a:cubicBezTo>
                    <a:cubicBezTo>
                      <a:pt x="184" y="1644"/>
                      <a:pt x="237" y="1697"/>
                      <a:pt x="237" y="1762"/>
                    </a:cubicBezTo>
                    <a:cubicBezTo>
                      <a:pt x="237" y="1827"/>
                      <a:pt x="184" y="1881"/>
                      <a:pt x="119" y="1881"/>
                    </a:cubicBezTo>
                    <a:cubicBezTo>
                      <a:pt x="54" y="1881"/>
                      <a:pt x="0" y="1934"/>
                      <a:pt x="0" y="1999"/>
                    </a:cubicBezTo>
                    <a:cubicBezTo>
                      <a:pt x="0" y="2064"/>
                      <a:pt x="54" y="2118"/>
                      <a:pt x="119" y="2118"/>
                    </a:cubicBezTo>
                    <a:cubicBezTo>
                      <a:pt x="184" y="2118"/>
                      <a:pt x="237" y="2064"/>
                      <a:pt x="237" y="1999"/>
                    </a:cubicBezTo>
                    <a:lnTo>
                      <a:pt x="237" y="1999"/>
                    </a:lnTo>
                    <a:cubicBezTo>
                      <a:pt x="237" y="1934"/>
                      <a:pt x="291" y="1881"/>
                      <a:pt x="356" y="1881"/>
                    </a:cubicBezTo>
                    <a:cubicBezTo>
                      <a:pt x="421" y="1881"/>
                      <a:pt x="474" y="1934"/>
                      <a:pt x="474" y="1999"/>
                    </a:cubicBezTo>
                    <a:lnTo>
                      <a:pt x="474" y="1999"/>
                    </a:lnTo>
                    <a:cubicBezTo>
                      <a:pt x="474" y="2064"/>
                      <a:pt x="528" y="2118"/>
                      <a:pt x="593" y="2118"/>
                    </a:cubicBezTo>
                    <a:cubicBezTo>
                      <a:pt x="658" y="2118"/>
                      <a:pt x="712" y="2064"/>
                      <a:pt x="712" y="1999"/>
                    </a:cubicBezTo>
                    <a:cubicBezTo>
                      <a:pt x="712" y="1934"/>
                      <a:pt x="658" y="1881"/>
                      <a:pt x="593" y="1881"/>
                    </a:cubicBezTo>
                    <a:cubicBezTo>
                      <a:pt x="528" y="1881"/>
                      <a:pt x="474" y="1827"/>
                      <a:pt x="474" y="1762"/>
                    </a:cubicBezTo>
                    <a:cubicBezTo>
                      <a:pt x="474" y="1697"/>
                      <a:pt x="528" y="1644"/>
                      <a:pt x="593" y="1644"/>
                    </a:cubicBezTo>
                    <a:cubicBezTo>
                      <a:pt x="618" y="1644"/>
                      <a:pt x="641" y="1635"/>
                      <a:pt x="658" y="1624"/>
                    </a:cubicBezTo>
                    <a:cubicBezTo>
                      <a:pt x="664" y="1618"/>
                      <a:pt x="669" y="1616"/>
                      <a:pt x="675" y="1610"/>
                    </a:cubicBezTo>
                    <a:cubicBezTo>
                      <a:pt x="686" y="1600"/>
                      <a:pt x="694" y="1587"/>
                      <a:pt x="700" y="1573"/>
                    </a:cubicBezTo>
                    <a:cubicBezTo>
                      <a:pt x="705" y="1559"/>
                      <a:pt x="709" y="1542"/>
                      <a:pt x="709" y="1528"/>
                    </a:cubicBezTo>
                    <a:lnTo>
                      <a:pt x="709" y="1528"/>
                    </a:lnTo>
                    <a:lnTo>
                      <a:pt x="709" y="1528"/>
                    </a:lnTo>
                    <a:cubicBezTo>
                      <a:pt x="709" y="1494"/>
                      <a:pt x="695" y="1466"/>
                      <a:pt x="675" y="1443"/>
                    </a:cubicBezTo>
                    <a:cubicBezTo>
                      <a:pt x="669" y="1438"/>
                      <a:pt x="664" y="1432"/>
                      <a:pt x="658" y="1429"/>
                    </a:cubicBezTo>
                    <a:cubicBezTo>
                      <a:pt x="652" y="1424"/>
                      <a:pt x="644" y="1421"/>
                      <a:pt x="638" y="1418"/>
                    </a:cubicBezTo>
                    <a:cubicBezTo>
                      <a:pt x="624" y="1412"/>
                      <a:pt x="610" y="1409"/>
                      <a:pt x="593" y="1409"/>
                    </a:cubicBezTo>
                    <a:cubicBezTo>
                      <a:pt x="528" y="1409"/>
                      <a:pt x="474" y="1356"/>
                      <a:pt x="474" y="1291"/>
                    </a:cubicBezTo>
                    <a:cubicBezTo>
                      <a:pt x="474" y="1226"/>
                      <a:pt x="528" y="1172"/>
                      <a:pt x="593" y="1172"/>
                    </a:cubicBezTo>
                    <a:lnTo>
                      <a:pt x="593" y="1172"/>
                    </a:lnTo>
                    <a:cubicBezTo>
                      <a:pt x="647" y="1172"/>
                      <a:pt x="692" y="1139"/>
                      <a:pt x="706" y="1091"/>
                    </a:cubicBezTo>
                    <a:cubicBezTo>
                      <a:pt x="709" y="1079"/>
                      <a:pt x="712" y="1069"/>
                      <a:pt x="712" y="1058"/>
                    </a:cubicBezTo>
                    <a:lnTo>
                      <a:pt x="712" y="1058"/>
                    </a:lnTo>
                    <a:lnTo>
                      <a:pt x="712" y="1058"/>
                    </a:lnTo>
                    <a:cubicBezTo>
                      <a:pt x="712" y="1049"/>
                      <a:pt x="712" y="1041"/>
                      <a:pt x="709" y="1035"/>
                    </a:cubicBezTo>
                    <a:cubicBezTo>
                      <a:pt x="706" y="1015"/>
                      <a:pt x="697" y="998"/>
                      <a:pt x="683" y="984"/>
                    </a:cubicBezTo>
                    <a:cubicBezTo>
                      <a:pt x="661" y="959"/>
                      <a:pt x="630" y="942"/>
                      <a:pt x="593" y="942"/>
                    </a:cubicBezTo>
                    <a:lnTo>
                      <a:pt x="593" y="942"/>
                    </a:lnTo>
                    <a:cubicBezTo>
                      <a:pt x="528" y="942"/>
                      <a:pt x="474" y="888"/>
                      <a:pt x="474" y="824"/>
                    </a:cubicBezTo>
                    <a:cubicBezTo>
                      <a:pt x="474" y="759"/>
                      <a:pt x="528" y="705"/>
                      <a:pt x="593" y="705"/>
                    </a:cubicBezTo>
                    <a:lnTo>
                      <a:pt x="593" y="705"/>
                    </a:lnTo>
                    <a:cubicBezTo>
                      <a:pt x="647" y="705"/>
                      <a:pt x="692" y="671"/>
                      <a:pt x="706" y="623"/>
                    </a:cubicBezTo>
                    <a:cubicBezTo>
                      <a:pt x="709" y="612"/>
                      <a:pt x="712" y="601"/>
                      <a:pt x="712" y="589"/>
                    </a:cubicBezTo>
                    <a:lnTo>
                      <a:pt x="712" y="589"/>
                    </a:lnTo>
                    <a:lnTo>
                      <a:pt x="712" y="589"/>
                    </a:lnTo>
                    <a:cubicBezTo>
                      <a:pt x="712" y="581"/>
                      <a:pt x="712" y="572"/>
                      <a:pt x="709" y="567"/>
                    </a:cubicBezTo>
                    <a:close/>
                    <a:moveTo>
                      <a:pt x="477" y="1534"/>
                    </a:moveTo>
                    <a:lnTo>
                      <a:pt x="477" y="1534"/>
                    </a:lnTo>
                    <a:cubicBezTo>
                      <a:pt x="477" y="1599"/>
                      <a:pt x="424" y="1652"/>
                      <a:pt x="359" y="1652"/>
                    </a:cubicBezTo>
                    <a:cubicBezTo>
                      <a:pt x="294" y="1652"/>
                      <a:pt x="240" y="1599"/>
                      <a:pt x="240" y="1534"/>
                    </a:cubicBezTo>
                    <a:lnTo>
                      <a:pt x="240" y="1534"/>
                    </a:lnTo>
                    <a:cubicBezTo>
                      <a:pt x="240" y="1469"/>
                      <a:pt x="294" y="1415"/>
                      <a:pt x="359" y="1415"/>
                    </a:cubicBezTo>
                    <a:cubicBezTo>
                      <a:pt x="424" y="1415"/>
                      <a:pt x="477" y="1469"/>
                      <a:pt x="477" y="1534"/>
                    </a:cubicBezTo>
                    <a:close/>
                    <a:moveTo>
                      <a:pt x="477" y="1063"/>
                    </a:moveTo>
                    <a:lnTo>
                      <a:pt x="477" y="1063"/>
                    </a:lnTo>
                    <a:cubicBezTo>
                      <a:pt x="477" y="1127"/>
                      <a:pt x="424" y="1181"/>
                      <a:pt x="359" y="1181"/>
                    </a:cubicBezTo>
                    <a:cubicBezTo>
                      <a:pt x="294" y="1181"/>
                      <a:pt x="240" y="1127"/>
                      <a:pt x="240" y="1063"/>
                    </a:cubicBezTo>
                    <a:lnTo>
                      <a:pt x="240" y="1063"/>
                    </a:lnTo>
                    <a:cubicBezTo>
                      <a:pt x="240" y="998"/>
                      <a:pt x="294" y="945"/>
                      <a:pt x="359" y="945"/>
                    </a:cubicBezTo>
                    <a:cubicBezTo>
                      <a:pt x="424" y="945"/>
                      <a:pt x="477" y="996"/>
                      <a:pt x="477" y="1063"/>
                    </a:cubicBezTo>
                    <a:close/>
                    <a:moveTo>
                      <a:pt x="359" y="708"/>
                    </a:moveTo>
                    <a:cubicBezTo>
                      <a:pt x="294" y="708"/>
                      <a:pt x="240" y="654"/>
                      <a:pt x="240" y="589"/>
                    </a:cubicBezTo>
                    <a:lnTo>
                      <a:pt x="240" y="589"/>
                    </a:lnTo>
                    <a:cubicBezTo>
                      <a:pt x="240" y="524"/>
                      <a:pt x="294" y="471"/>
                      <a:pt x="359" y="471"/>
                    </a:cubicBezTo>
                    <a:cubicBezTo>
                      <a:pt x="424" y="471"/>
                      <a:pt x="477" y="524"/>
                      <a:pt x="477" y="589"/>
                    </a:cubicBezTo>
                    <a:lnTo>
                      <a:pt x="477" y="589"/>
                    </a:lnTo>
                    <a:lnTo>
                      <a:pt x="477" y="589"/>
                    </a:lnTo>
                    <a:lnTo>
                      <a:pt x="477" y="589"/>
                    </a:lnTo>
                    <a:cubicBezTo>
                      <a:pt x="477" y="654"/>
                      <a:pt x="424" y="708"/>
                      <a:pt x="359" y="708"/>
                    </a:cubicBezTo>
                    <a:close/>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3" name="Freeform 2">
                <a:extLst>
                  <a:ext uri="{FF2B5EF4-FFF2-40B4-BE49-F238E27FC236}">
                    <a16:creationId xmlns:a16="http://schemas.microsoft.com/office/drawing/2014/main" id="{A220DE03-79C3-47E0-9EDA-5B15B195361F}"/>
                  </a:ext>
                </a:extLst>
              </p:cNvPr>
              <p:cNvSpPr>
                <a:spLocks noChangeAspect="1" noChangeArrowheads="1"/>
              </p:cNvSpPr>
              <p:nvPr/>
            </p:nvSpPr>
            <p:spPr bwMode="auto">
              <a:xfrm>
                <a:off x="6689071" y="2009444"/>
                <a:ext cx="548508" cy="530365"/>
              </a:xfrm>
              <a:custGeom>
                <a:avLst/>
                <a:gdLst>
                  <a:gd name="T0" fmla="*/ 130 w 2267"/>
                  <a:gd name="T1" fmla="*/ 283 h 2193"/>
                  <a:gd name="T2" fmla="*/ 155 w 2267"/>
                  <a:gd name="T3" fmla="*/ 37 h 2193"/>
                  <a:gd name="T4" fmla="*/ 395 w 2267"/>
                  <a:gd name="T5" fmla="*/ 34 h 2193"/>
                  <a:gd name="T6" fmla="*/ 813 w 2267"/>
                  <a:gd name="T7" fmla="*/ 46 h 2193"/>
                  <a:gd name="T8" fmla="*/ 1211 w 2267"/>
                  <a:gd name="T9" fmla="*/ 122 h 2193"/>
                  <a:gd name="T10" fmla="*/ 1442 w 2267"/>
                  <a:gd name="T11" fmla="*/ 119 h 2193"/>
                  <a:gd name="T12" fmla="*/ 1735 w 2267"/>
                  <a:gd name="T13" fmla="*/ 57 h 2193"/>
                  <a:gd name="T14" fmla="*/ 1860 w 2267"/>
                  <a:gd name="T15" fmla="*/ 57 h 2193"/>
                  <a:gd name="T16" fmla="*/ 2040 w 2267"/>
                  <a:gd name="T17" fmla="*/ 37 h 2193"/>
                  <a:gd name="T18" fmla="*/ 2266 w 2267"/>
                  <a:gd name="T19" fmla="*/ 274 h 2193"/>
                  <a:gd name="T20" fmla="*/ 2029 w 2267"/>
                  <a:gd name="T21" fmla="*/ 302 h 2193"/>
                  <a:gd name="T22" fmla="*/ 1752 w 2267"/>
                  <a:gd name="T23" fmla="*/ 365 h 2193"/>
                  <a:gd name="T24" fmla="*/ 1566 w 2267"/>
                  <a:gd name="T25" fmla="*/ 308 h 2193"/>
                  <a:gd name="T26" fmla="*/ 1357 w 2267"/>
                  <a:gd name="T27" fmla="*/ 350 h 2193"/>
                  <a:gd name="T28" fmla="*/ 979 w 2267"/>
                  <a:gd name="T29" fmla="*/ 390 h 2193"/>
                  <a:gd name="T30" fmla="*/ 641 w 2267"/>
                  <a:gd name="T31" fmla="*/ 333 h 2193"/>
                  <a:gd name="T32" fmla="*/ 395 w 2267"/>
                  <a:gd name="T33" fmla="*/ 319 h 2193"/>
                  <a:gd name="T34" fmla="*/ 392 w 2267"/>
                  <a:gd name="T35" fmla="*/ 517 h 2193"/>
                  <a:gd name="T36" fmla="*/ 305 w 2267"/>
                  <a:gd name="T37" fmla="*/ 870 h 2193"/>
                  <a:gd name="T38" fmla="*/ 511 w 2267"/>
                  <a:gd name="T39" fmla="*/ 878 h 2193"/>
                  <a:gd name="T40" fmla="*/ 700 w 2267"/>
                  <a:gd name="T41" fmla="*/ 887 h 2193"/>
                  <a:gd name="T42" fmla="*/ 976 w 2267"/>
                  <a:gd name="T43" fmla="*/ 878 h 2193"/>
                  <a:gd name="T44" fmla="*/ 1323 w 2267"/>
                  <a:gd name="T45" fmla="*/ 963 h 2193"/>
                  <a:gd name="T46" fmla="*/ 1558 w 2267"/>
                  <a:gd name="T47" fmla="*/ 966 h 2193"/>
                  <a:gd name="T48" fmla="*/ 1682 w 2267"/>
                  <a:gd name="T49" fmla="*/ 1117 h 2193"/>
                  <a:gd name="T50" fmla="*/ 1448 w 2267"/>
                  <a:gd name="T51" fmla="*/ 1148 h 2193"/>
                  <a:gd name="T52" fmla="*/ 1326 w 2267"/>
                  <a:gd name="T53" fmla="*/ 1227 h 2193"/>
                  <a:gd name="T54" fmla="*/ 1213 w 2267"/>
                  <a:gd name="T55" fmla="*/ 1142 h 2193"/>
                  <a:gd name="T56" fmla="*/ 708 w 2267"/>
                  <a:gd name="T57" fmla="*/ 1193 h 2193"/>
                  <a:gd name="T58" fmla="*/ 547 w 2267"/>
                  <a:gd name="T59" fmla="*/ 1190 h 2193"/>
                  <a:gd name="T60" fmla="*/ 296 w 2267"/>
                  <a:gd name="T61" fmla="*/ 1334 h 2193"/>
                  <a:gd name="T62" fmla="*/ 398 w 2267"/>
                  <a:gd name="T63" fmla="*/ 1695 h 2193"/>
                  <a:gd name="T64" fmla="*/ 626 w 2267"/>
                  <a:gd name="T65" fmla="*/ 1885 h 2193"/>
                  <a:gd name="T66" fmla="*/ 773 w 2267"/>
                  <a:gd name="T67" fmla="*/ 1811 h 2193"/>
                  <a:gd name="T68" fmla="*/ 982 w 2267"/>
                  <a:gd name="T69" fmla="*/ 1806 h 2193"/>
                  <a:gd name="T70" fmla="*/ 1174 w 2267"/>
                  <a:gd name="T71" fmla="*/ 1811 h 2193"/>
                  <a:gd name="T72" fmla="*/ 1326 w 2267"/>
                  <a:gd name="T73" fmla="*/ 1882 h 2193"/>
                  <a:gd name="T74" fmla="*/ 1916 w 2267"/>
                  <a:gd name="T75" fmla="*/ 1806 h 2193"/>
                  <a:gd name="T76" fmla="*/ 2207 w 2267"/>
                  <a:gd name="T77" fmla="*/ 1822 h 2193"/>
                  <a:gd name="T78" fmla="*/ 2150 w 2267"/>
                  <a:gd name="T79" fmla="*/ 2043 h 2193"/>
                  <a:gd name="T80" fmla="*/ 1798 w 2267"/>
                  <a:gd name="T81" fmla="*/ 2155 h 2193"/>
                  <a:gd name="T82" fmla="*/ 1323 w 2267"/>
                  <a:gd name="T83" fmla="*/ 2155 h 2193"/>
                  <a:gd name="T84" fmla="*/ 976 w 2267"/>
                  <a:gd name="T85" fmla="*/ 2074 h 2193"/>
                  <a:gd name="T86" fmla="*/ 739 w 2267"/>
                  <a:gd name="T87" fmla="*/ 2076 h 2193"/>
                  <a:gd name="T88" fmla="*/ 443 w 2267"/>
                  <a:gd name="T89" fmla="*/ 2144 h 2193"/>
                  <a:gd name="T90" fmla="*/ 254 w 2267"/>
                  <a:gd name="T91" fmla="*/ 2107 h 2193"/>
                  <a:gd name="T92" fmla="*/ 107 w 2267"/>
                  <a:gd name="T93" fmla="*/ 1935 h 2193"/>
                  <a:gd name="T94" fmla="*/ 96 w 2267"/>
                  <a:gd name="T95" fmla="*/ 1676 h 2193"/>
                  <a:gd name="T96" fmla="*/ 37 w 2267"/>
                  <a:gd name="T97" fmla="*/ 1594 h 2193"/>
                  <a:gd name="T98" fmla="*/ 65 w 2267"/>
                  <a:gd name="T99" fmla="*/ 1498 h 2193"/>
                  <a:gd name="T100" fmla="*/ 104 w 2267"/>
                  <a:gd name="T101" fmla="*/ 1230 h 2193"/>
                  <a:gd name="T102" fmla="*/ 39 w 2267"/>
                  <a:gd name="T103" fmla="*/ 1145 h 2193"/>
                  <a:gd name="T104" fmla="*/ 62 w 2267"/>
                  <a:gd name="T105" fmla="*/ 1039 h 2193"/>
                  <a:gd name="T106" fmla="*/ 87 w 2267"/>
                  <a:gd name="T107" fmla="*/ 974 h 2193"/>
                  <a:gd name="T108" fmla="*/ 39 w 2267"/>
                  <a:gd name="T109" fmla="*/ 856 h 2193"/>
                  <a:gd name="T110" fmla="*/ 130 w 2267"/>
                  <a:gd name="T111" fmla="*/ 76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7" h="2193">
                    <a:moveTo>
                      <a:pt x="135" y="511"/>
                    </a:moveTo>
                    <a:cubicBezTo>
                      <a:pt x="73" y="483"/>
                      <a:pt x="37" y="444"/>
                      <a:pt x="45" y="376"/>
                    </a:cubicBezTo>
                    <a:cubicBezTo>
                      <a:pt x="54" y="325"/>
                      <a:pt x="82" y="297"/>
                      <a:pt x="130" y="283"/>
                    </a:cubicBezTo>
                    <a:cubicBezTo>
                      <a:pt x="130" y="271"/>
                      <a:pt x="121" y="269"/>
                      <a:pt x="113" y="266"/>
                    </a:cubicBezTo>
                    <a:cubicBezTo>
                      <a:pt x="45" y="238"/>
                      <a:pt x="34" y="181"/>
                      <a:pt x="45" y="130"/>
                    </a:cubicBezTo>
                    <a:cubicBezTo>
                      <a:pt x="56" y="74"/>
                      <a:pt x="96" y="43"/>
                      <a:pt x="155" y="37"/>
                    </a:cubicBezTo>
                    <a:cubicBezTo>
                      <a:pt x="195" y="34"/>
                      <a:pt x="228" y="54"/>
                      <a:pt x="254" y="85"/>
                    </a:cubicBezTo>
                    <a:cubicBezTo>
                      <a:pt x="262" y="96"/>
                      <a:pt x="268" y="108"/>
                      <a:pt x="276" y="122"/>
                    </a:cubicBezTo>
                    <a:cubicBezTo>
                      <a:pt x="299" y="68"/>
                      <a:pt x="339" y="34"/>
                      <a:pt x="395" y="34"/>
                    </a:cubicBezTo>
                    <a:cubicBezTo>
                      <a:pt x="449" y="34"/>
                      <a:pt x="488" y="65"/>
                      <a:pt x="508" y="122"/>
                    </a:cubicBezTo>
                    <a:cubicBezTo>
                      <a:pt x="562" y="15"/>
                      <a:pt x="677" y="0"/>
                      <a:pt x="745" y="116"/>
                    </a:cubicBezTo>
                    <a:cubicBezTo>
                      <a:pt x="765" y="88"/>
                      <a:pt x="782" y="57"/>
                      <a:pt x="813" y="46"/>
                    </a:cubicBezTo>
                    <a:cubicBezTo>
                      <a:pt x="847" y="32"/>
                      <a:pt x="878" y="32"/>
                      <a:pt x="909" y="46"/>
                    </a:cubicBezTo>
                    <a:cubicBezTo>
                      <a:pt x="940" y="60"/>
                      <a:pt x="959" y="88"/>
                      <a:pt x="976" y="119"/>
                    </a:cubicBezTo>
                    <a:cubicBezTo>
                      <a:pt x="1038" y="0"/>
                      <a:pt x="1163" y="15"/>
                      <a:pt x="1211" y="122"/>
                    </a:cubicBezTo>
                    <a:cubicBezTo>
                      <a:pt x="1228" y="91"/>
                      <a:pt x="1244" y="65"/>
                      <a:pt x="1275" y="48"/>
                    </a:cubicBezTo>
                    <a:cubicBezTo>
                      <a:pt x="1309" y="32"/>
                      <a:pt x="1343" y="32"/>
                      <a:pt x="1377" y="46"/>
                    </a:cubicBezTo>
                    <a:cubicBezTo>
                      <a:pt x="1408" y="60"/>
                      <a:pt x="1428" y="85"/>
                      <a:pt x="1442" y="119"/>
                    </a:cubicBezTo>
                    <a:cubicBezTo>
                      <a:pt x="1507" y="9"/>
                      <a:pt x="1614" y="9"/>
                      <a:pt x="1679" y="116"/>
                    </a:cubicBezTo>
                    <a:cubicBezTo>
                      <a:pt x="1688" y="105"/>
                      <a:pt x="1696" y="91"/>
                      <a:pt x="1704" y="82"/>
                    </a:cubicBezTo>
                    <a:cubicBezTo>
                      <a:pt x="1713" y="74"/>
                      <a:pt x="1724" y="63"/>
                      <a:pt x="1735" y="57"/>
                    </a:cubicBezTo>
                    <a:cubicBezTo>
                      <a:pt x="1750" y="48"/>
                      <a:pt x="1764" y="43"/>
                      <a:pt x="1778" y="40"/>
                    </a:cubicBezTo>
                    <a:cubicBezTo>
                      <a:pt x="1789" y="37"/>
                      <a:pt x="1803" y="37"/>
                      <a:pt x="1817" y="40"/>
                    </a:cubicBezTo>
                    <a:cubicBezTo>
                      <a:pt x="1831" y="43"/>
                      <a:pt x="1846" y="48"/>
                      <a:pt x="1860" y="57"/>
                    </a:cubicBezTo>
                    <a:cubicBezTo>
                      <a:pt x="1871" y="63"/>
                      <a:pt x="1882" y="74"/>
                      <a:pt x="1888" y="82"/>
                    </a:cubicBezTo>
                    <a:cubicBezTo>
                      <a:pt x="1896" y="94"/>
                      <a:pt x="1905" y="108"/>
                      <a:pt x="1913" y="122"/>
                    </a:cubicBezTo>
                    <a:cubicBezTo>
                      <a:pt x="1939" y="65"/>
                      <a:pt x="1981" y="29"/>
                      <a:pt x="2040" y="37"/>
                    </a:cubicBezTo>
                    <a:cubicBezTo>
                      <a:pt x="2102" y="46"/>
                      <a:pt x="2139" y="85"/>
                      <a:pt x="2148" y="150"/>
                    </a:cubicBezTo>
                    <a:cubicBezTo>
                      <a:pt x="2162" y="156"/>
                      <a:pt x="2176" y="159"/>
                      <a:pt x="2190" y="164"/>
                    </a:cubicBezTo>
                    <a:cubicBezTo>
                      <a:pt x="2235" y="184"/>
                      <a:pt x="2266" y="226"/>
                      <a:pt x="2266" y="274"/>
                    </a:cubicBezTo>
                    <a:cubicBezTo>
                      <a:pt x="2263" y="322"/>
                      <a:pt x="2241" y="362"/>
                      <a:pt x="2195" y="381"/>
                    </a:cubicBezTo>
                    <a:cubicBezTo>
                      <a:pt x="2150" y="401"/>
                      <a:pt x="2091" y="393"/>
                      <a:pt x="2054" y="345"/>
                    </a:cubicBezTo>
                    <a:cubicBezTo>
                      <a:pt x="2046" y="333"/>
                      <a:pt x="2037" y="319"/>
                      <a:pt x="2029" y="302"/>
                    </a:cubicBezTo>
                    <a:cubicBezTo>
                      <a:pt x="2004" y="356"/>
                      <a:pt x="1970" y="390"/>
                      <a:pt x="1910" y="390"/>
                    </a:cubicBezTo>
                    <a:cubicBezTo>
                      <a:pt x="1854" y="390"/>
                      <a:pt x="1817" y="359"/>
                      <a:pt x="1798" y="308"/>
                    </a:cubicBezTo>
                    <a:cubicBezTo>
                      <a:pt x="1783" y="328"/>
                      <a:pt x="1769" y="348"/>
                      <a:pt x="1752" y="365"/>
                    </a:cubicBezTo>
                    <a:cubicBezTo>
                      <a:pt x="1733" y="381"/>
                      <a:pt x="1711" y="390"/>
                      <a:pt x="1685" y="390"/>
                    </a:cubicBezTo>
                    <a:cubicBezTo>
                      <a:pt x="1660" y="390"/>
                      <a:pt x="1634" y="384"/>
                      <a:pt x="1614" y="370"/>
                    </a:cubicBezTo>
                    <a:cubicBezTo>
                      <a:pt x="1592" y="356"/>
                      <a:pt x="1577" y="336"/>
                      <a:pt x="1566" y="308"/>
                    </a:cubicBezTo>
                    <a:cubicBezTo>
                      <a:pt x="1558" y="322"/>
                      <a:pt x="1549" y="331"/>
                      <a:pt x="1541" y="342"/>
                    </a:cubicBezTo>
                    <a:cubicBezTo>
                      <a:pt x="1515" y="376"/>
                      <a:pt x="1482" y="393"/>
                      <a:pt x="1436" y="390"/>
                    </a:cubicBezTo>
                    <a:cubicBezTo>
                      <a:pt x="1405" y="387"/>
                      <a:pt x="1377" y="376"/>
                      <a:pt x="1357" y="350"/>
                    </a:cubicBezTo>
                    <a:cubicBezTo>
                      <a:pt x="1346" y="339"/>
                      <a:pt x="1338" y="325"/>
                      <a:pt x="1326" y="311"/>
                    </a:cubicBezTo>
                    <a:cubicBezTo>
                      <a:pt x="1256" y="435"/>
                      <a:pt x="1129" y="398"/>
                      <a:pt x="1092" y="302"/>
                    </a:cubicBezTo>
                    <a:cubicBezTo>
                      <a:pt x="1069" y="353"/>
                      <a:pt x="1036" y="387"/>
                      <a:pt x="979" y="390"/>
                    </a:cubicBezTo>
                    <a:cubicBezTo>
                      <a:pt x="923" y="390"/>
                      <a:pt x="886" y="365"/>
                      <a:pt x="861" y="308"/>
                    </a:cubicBezTo>
                    <a:cubicBezTo>
                      <a:pt x="855" y="317"/>
                      <a:pt x="847" y="325"/>
                      <a:pt x="844" y="331"/>
                    </a:cubicBezTo>
                    <a:cubicBezTo>
                      <a:pt x="807" y="401"/>
                      <a:pt x="694" y="415"/>
                      <a:pt x="641" y="333"/>
                    </a:cubicBezTo>
                    <a:cubicBezTo>
                      <a:pt x="635" y="328"/>
                      <a:pt x="632" y="319"/>
                      <a:pt x="626" y="308"/>
                    </a:cubicBezTo>
                    <a:cubicBezTo>
                      <a:pt x="598" y="353"/>
                      <a:pt x="567" y="387"/>
                      <a:pt x="511" y="390"/>
                    </a:cubicBezTo>
                    <a:cubicBezTo>
                      <a:pt x="457" y="390"/>
                      <a:pt x="423" y="362"/>
                      <a:pt x="395" y="319"/>
                    </a:cubicBezTo>
                    <a:cubicBezTo>
                      <a:pt x="381" y="336"/>
                      <a:pt x="370" y="353"/>
                      <a:pt x="355" y="367"/>
                    </a:cubicBezTo>
                    <a:cubicBezTo>
                      <a:pt x="341" y="381"/>
                      <a:pt x="324" y="387"/>
                      <a:pt x="302" y="401"/>
                    </a:cubicBezTo>
                    <a:cubicBezTo>
                      <a:pt x="355" y="424"/>
                      <a:pt x="389" y="458"/>
                      <a:pt x="392" y="517"/>
                    </a:cubicBezTo>
                    <a:cubicBezTo>
                      <a:pt x="392" y="576"/>
                      <a:pt x="358" y="610"/>
                      <a:pt x="299" y="635"/>
                    </a:cubicBezTo>
                    <a:cubicBezTo>
                      <a:pt x="358" y="658"/>
                      <a:pt x="392" y="695"/>
                      <a:pt x="392" y="757"/>
                    </a:cubicBezTo>
                    <a:cubicBezTo>
                      <a:pt x="392" y="793"/>
                      <a:pt x="381" y="836"/>
                      <a:pt x="305" y="870"/>
                    </a:cubicBezTo>
                    <a:cubicBezTo>
                      <a:pt x="322" y="881"/>
                      <a:pt x="341" y="889"/>
                      <a:pt x="355" y="904"/>
                    </a:cubicBezTo>
                    <a:cubicBezTo>
                      <a:pt x="370" y="918"/>
                      <a:pt x="381" y="935"/>
                      <a:pt x="392" y="949"/>
                    </a:cubicBezTo>
                    <a:cubicBezTo>
                      <a:pt x="443" y="895"/>
                      <a:pt x="474" y="875"/>
                      <a:pt x="511" y="878"/>
                    </a:cubicBezTo>
                    <a:cubicBezTo>
                      <a:pt x="562" y="884"/>
                      <a:pt x="598" y="906"/>
                      <a:pt x="621" y="960"/>
                    </a:cubicBezTo>
                    <a:cubicBezTo>
                      <a:pt x="629" y="951"/>
                      <a:pt x="635" y="946"/>
                      <a:pt x="638" y="940"/>
                    </a:cubicBezTo>
                    <a:cubicBezTo>
                      <a:pt x="652" y="915"/>
                      <a:pt x="674" y="895"/>
                      <a:pt x="700" y="887"/>
                    </a:cubicBezTo>
                    <a:cubicBezTo>
                      <a:pt x="762" y="864"/>
                      <a:pt x="815" y="895"/>
                      <a:pt x="841" y="932"/>
                    </a:cubicBezTo>
                    <a:cubicBezTo>
                      <a:pt x="847" y="940"/>
                      <a:pt x="852" y="951"/>
                      <a:pt x="861" y="963"/>
                    </a:cubicBezTo>
                    <a:cubicBezTo>
                      <a:pt x="883" y="906"/>
                      <a:pt x="923" y="878"/>
                      <a:pt x="976" y="878"/>
                    </a:cubicBezTo>
                    <a:cubicBezTo>
                      <a:pt x="1033" y="878"/>
                      <a:pt x="1069" y="909"/>
                      <a:pt x="1092" y="968"/>
                    </a:cubicBezTo>
                    <a:cubicBezTo>
                      <a:pt x="1115" y="915"/>
                      <a:pt x="1151" y="881"/>
                      <a:pt x="1205" y="878"/>
                    </a:cubicBezTo>
                    <a:cubicBezTo>
                      <a:pt x="1259" y="878"/>
                      <a:pt x="1301" y="904"/>
                      <a:pt x="1323" y="963"/>
                    </a:cubicBezTo>
                    <a:cubicBezTo>
                      <a:pt x="1332" y="951"/>
                      <a:pt x="1338" y="943"/>
                      <a:pt x="1343" y="935"/>
                    </a:cubicBezTo>
                    <a:cubicBezTo>
                      <a:pt x="1369" y="895"/>
                      <a:pt x="1408" y="875"/>
                      <a:pt x="1456" y="881"/>
                    </a:cubicBezTo>
                    <a:cubicBezTo>
                      <a:pt x="1507" y="887"/>
                      <a:pt x="1544" y="915"/>
                      <a:pt x="1558" y="966"/>
                    </a:cubicBezTo>
                    <a:cubicBezTo>
                      <a:pt x="1561" y="974"/>
                      <a:pt x="1561" y="983"/>
                      <a:pt x="1563" y="991"/>
                    </a:cubicBezTo>
                    <a:cubicBezTo>
                      <a:pt x="1580" y="997"/>
                      <a:pt x="1597" y="1002"/>
                      <a:pt x="1614" y="1008"/>
                    </a:cubicBezTo>
                    <a:cubicBezTo>
                      <a:pt x="1659" y="1030"/>
                      <a:pt x="1682" y="1067"/>
                      <a:pt x="1682" y="1117"/>
                    </a:cubicBezTo>
                    <a:cubicBezTo>
                      <a:pt x="1679" y="1165"/>
                      <a:pt x="1656" y="1199"/>
                      <a:pt x="1611" y="1219"/>
                    </a:cubicBezTo>
                    <a:cubicBezTo>
                      <a:pt x="1575" y="1235"/>
                      <a:pt x="1513" y="1235"/>
                      <a:pt x="1476" y="1188"/>
                    </a:cubicBezTo>
                    <a:cubicBezTo>
                      <a:pt x="1467" y="1176"/>
                      <a:pt x="1459" y="1162"/>
                      <a:pt x="1448" y="1148"/>
                    </a:cubicBezTo>
                    <a:cubicBezTo>
                      <a:pt x="1436" y="1162"/>
                      <a:pt x="1431" y="1177"/>
                      <a:pt x="1419" y="1188"/>
                    </a:cubicBezTo>
                    <a:cubicBezTo>
                      <a:pt x="1408" y="1200"/>
                      <a:pt x="1394" y="1207"/>
                      <a:pt x="1380" y="1219"/>
                    </a:cubicBezTo>
                    <a:cubicBezTo>
                      <a:pt x="1363" y="1230"/>
                      <a:pt x="1346" y="1227"/>
                      <a:pt x="1326" y="1227"/>
                    </a:cubicBezTo>
                    <a:cubicBezTo>
                      <a:pt x="1309" y="1227"/>
                      <a:pt x="1292" y="1225"/>
                      <a:pt x="1278" y="1216"/>
                    </a:cubicBezTo>
                    <a:cubicBezTo>
                      <a:pt x="1264" y="1208"/>
                      <a:pt x="1250" y="1197"/>
                      <a:pt x="1239" y="1185"/>
                    </a:cubicBezTo>
                    <a:cubicBezTo>
                      <a:pt x="1228" y="1174"/>
                      <a:pt x="1222" y="1159"/>
                      <a:pt x="1213" y="1142"/>
                    </a:cubicBezTo>
                    <a:cubicBezTo>
                      <a:pt x="1168" y="1250"/>
                      <a:pt x="1036" y="1258"/>
                      <a:pt x="982" y="1148"/>
                    </a:cubicBezTo>
                    <a:cubicBezTo>
                      <a:pt x="909" y="1258"/>
                      <a:pt x="810" y="1247"/>
                      <a:pt x="745" y="1148"/>
                    </a:cubicBezTo>
                    <a:cubicBezTo>
                      <a:pt x="734" y="1162"/>
                      <a:pt x="722" y="1179"/>
                      <a:pt x="708" y="1193"/>
                    </a:cubicBezTo>
                    <a:cubicBezTo>
                      <a:pt x="694" y="1207"/>
                      <a:pt x="677" y="1219"/>
                      <a:pt x="657" y="1221"/>
                    </a:cubicBezTo>
                    <a:cubicBezTo>
                      <a:pt x="638" y="1224"/>
                      <a:pt x="615" y="1224"/>
                      <a:pt x="598" y="1219"/>
                    </a:cubicBezTo>
                    <a:cubicBezTo>
                      <a:pt x="578" y="1213"/>
                      <a:pt x="562" y="1202"/>
                      <a:pt x="547" y="1190"/>
                    </a:cubicBezTo>
                    <a:cubicBezTo>
                      <a:pt x="533" y="1176"/>
                      <a:pt x="525" y="1159"/>
                      <a:pt x="511" y="1140"/>
                    </a:cubicBezTo>
                    <a:cubicBezTo>
                      <a:pt x="494" y="1193"/>
                      <a:pt x="457" y="1219"/>
                      <a:pt x="401" y="1227"/>
                    </a:cubicBezTo>
                    <a:cubicBezTo>
                      <a:pt x="389" y="1278"/>
                      <a:pt x="364" y="1320"/>
                      <a:pt x="296" y="1334"/>
                    </a:cubicBezTo>
                    <a:cubicBezTo>
                      <a:pt x="361" y="1357"/>
                      <a:pt x="395" y="1394"/>
                      <a:pt x="398" y="1453"/>
                    </a:cubicBezTo>
                    <a:cubicBezTo>
                      <a:pt x="398" y="1512"/>
                      <a:pt x="364" y="1549"/>
                      <a:pt x="308" y="1571"/>
                    </a:cubicBezTo>
                    <a:cubicBezTo>
                      <a:pt x="364" y="1597"/>
                      <a:pt x="401" y="1633"/>
                      <a:pt x="398" y="1695"/>
                    </a:cubicBezTo>
                    <a:cubicBezTo>
                      <a:pt x="395" y="1752"/>
                      <a:pt x="364" y="1786"/>
                      <a:pt x="310" y="1806"/>
                    </a:cubicBezTo>
                    <a:cubicBezTo>
                      <a:pt x="347" y="1825"/>
                      <a:pt x="378" y="1848"/>
                      <a:pt x="392" y="1887"/>
                    </a:cubicBezTo>
                    <a:cubicBezTo>
                      <a:pt x="451" y="1777"/>
                      <a:pt x="570" y="1783"/>
                      <a:pt x="626" y="1885"/>
                    </a:cubicBezTo>
                    <a:cubicBezTo>
                      <a:pt x="638" y="1868"/>
                      <a:pt x="649" y="1853"/>
                      <a:pt x="663" y="1839"/>
                    </a:cubicBezTo>
                    <a:cubicBezTo>
                      <a:pt x="677" y="1825"/>
                      <a:pt x="694" y="1814"/>
                      <a:pt x="714" y="1811"/>
                    </a:cubicBezTo>
                    <a:cubicBezTo>
                      <a:pt x="734" y="1808"/>
                      <a:pt x="753" y="1808"/>
                      <a:pt x="773" y="1811"/>
                    </a:cubicBezTo>
                    <a:cubicBezTo>
                      <a:pt x="793" y="1817"/>
                      <a:pt x="810" y="1828"/>
                      <a:pt x="824" y="1839"/>
                    </a:cubicBezTo>
                    <a:cubicBezTo>
                      <a:pt x="838" y="1853"/>
                      <a:pt x="847" y="1870"/>
                      <a:pt x="861" y="1887"/>
                    </a:cubicBezTo>
                    <a:cubicBezTo>
                      <a:pt x="883" y="1834"/>
                      <a:pt x="923" y="1803"/>
                      <a:pt x="982" y="1806"/>
                    </a:cubicBezTo>
                    <a:cubicBezTo>
                      <a:pt x="1033" y="1808"/>
                      <a:pt x="1061" y="1831"/>
                      <a:pt x="1092" y="1890"/>
                    </a:cubicBezTo>
                    <a:cubicBezTo>
                      <a:pt x="1103" y="1873"/>
                      <a:pt x="1112" y="1856"/>
                      <a:pt x="1123" y="1842"/>
                    </a:cubicBezTo>
                    <a:cubicBezTo>
                      <a:pt x="1137" y="1828"/>
                      <a:pt x="1154" y="1817"/>
                      <a:pt x="1174" y="1811"/>
                    </a:cubicBezTo>
                    <a:cubicBezTo>
                      <a:pt x="1194" y="1806"/>
                      <a:pt x="1216" y="1808"/>
                      <a:pt x="1239" y="1808"/>
                    </a:cubicBezTo>
                    <a:cubicBezTo>
                      <a:pt x="1259" y="1811"/>
                      <a:pt x="1278" y="1822"/>
                      <a:pt x="1290" y="1837"/>
                    </a:cubicBezTo>
                    <a:cubicBezTo>
                      <a:pt x="1304" y="1851"/>
                      <a:pt x="1312" y="1868"/>
                      <a:pt x="1326" y="1882"/>
                    </a:cubicBezTo>
                    <a:cubicBezTo>
                      <a:pt x="1380" y="1789"/>
                      <a:pt x="1487" y="1766"/>
                      <a:pt x="1563" y="1882"/>
                    </a:cubicBezTo>
                    <a:cubicBezTo>
                      <a:pt x="1600" y="1791"/>
                      <a:pt x="1730" y="1763"/>
                      <a:pt x="1798" y="1887"/>
                    </a:cubicBezTo>
                    <a:cubicBezTo>
                      <a:pt x="1820" y="1834"/>
                      <a:pt x="1857" y="1803"/>
                      <a:pt x="1916" y="1806"/>
                    </a:cubicBezTo>
                    <a:cubicBezTo>
                      <a:pt x="1973" y="1806"/>
                      <a:pt x="2004" y="1839"/>
                      <a:pt x="2026" y="1890"/>
                    </a:cubicBezTo>
                    <a:cubicBezTo>
                      <a:pt x="2032" y="1882"/>
                      <a:pt x="2037" y="1873"/>
                      <a:pt x="2043" y="1868"/>
                    </a:cubicBezTo>
                    <a:cubicBezTo>
                      <a:pt x="2083" y="1808"/>
                      <a:pt x="2150" y="1789"/>
                      <a:pt x="2207" y="1822"/>
                    </a:cubicBezTo>
                    <a:cubicBezTo>
                      <a:pt x="2246" y="1845"/>
                      <a:pt x="2266" y="1882"/>
                      <a:pt x="2266" y="1927"/>
                    </a:cubicBezTo>
                    <a:cubicBezTo>
                      <a:pt x="2263" y="1975"/>
                      <a:pt x="2238" y="2009"/>
                      <a:pt x="2195" y="2028"/>
                    </a:cubicBezTo>
                    <a:cubicBezTo>
                      <a:pt x="2181" y="2034"/>
                      <a:pt x="2167" y="2037"/>
                      <a:pt x="2150" y="2043"/>
                    </a:cubicBezTo>
                    <a:cubicBezTo>
                      <a:pt x="2139" y="2099"/>
                      <a:pt x="2111" y="2144"/>
                      <a:pt x="2046" y="2153"/>
                    </a:cubicBezTo>
                    <a:cubicBezTo>
                      <a:pt x="1984" y="2158"/>
                      <a:pt x="1950" y="2138"/>
                      <a:pt x="1913" y="2071"/>
                    </a:cubicBezTo>
                    <a:cubicBezTo>
                      <a:pt x="1891" y="2119"/>
                      <a:pt x="1857" y="2153"/>
                      <a:pt x="1798" y="2155"/>
                    </a:cubicBezTo>
                    <a:cubicBezTo>
                      <a:pt x="1741" y="2158"/>
                      <a:pt x="1707" y="2124"/>
                      <a:pt x="1679" y="2079"/>
                    </a:cubicBezTo>
                    <a:cubicBezTo>
                      <a:pt x="1603" y="2192"/>
                      <a:pt x="1498" y="2175"/>
                      <a:pt x="1439" y="2076"/>
                    </a:cubicBezTo>
                    <a:cubicBezTo>
                      <a:pt x="1414" y="2124"/>
                      <a:pt x="1380" y="2158"/>
                      <a:pt x="1323" y="2155"/>
                    </a:cubicBezTo>
                    <a:cubicBezTo>
                      <a:pt x="1267" y="2153"/>
                      <a:pt x="1230" y="2124"/>
                      <a:pt x="1208" y="2068"/>
                    </a:cubicBezTo>
                    <a:cubicBezTo>
                      <a:pt x="1185" y="2119"/>
                      <a:pt x="1152" y="2153"/>
                      <a:pt x="1095" y="2155"/>
                    </a:cubicBezTo>
                    <a:cubicBezTo>
                      <a:pt x="1039" y="2158"/>
                      <a:pt x="1002" y="2127"/>
                      <a:pt x="976" y="2074"/>
                    </a:cubicBezTo>
                    <a:cubicBezTo>
                      <a:pt x="968" y="2085"/>
                      <a:pt x="962" y="2093"/>
                      <a:pt x="957" y="2102"/>
                    </a:cubicBezTo>
                    <a:cubicBezTo>
                      <a:pt x="920" y="2170"/>
                      <a:pt x="807" y="2175"/>
                      <a:pt x="762" y="2107"/>
                    </a:cubicBezTo>
                    <a:cubicBezTo>
                      <a:pt x="756" y="2099"/>
                      <a:pt x="748" y="2088"/>
                      <a:pt x="739" y="2076"/>
                    </a:cubicBezTo>
                    <a:cubicBezTo>
                      <a:pt x="714" y="2127"/>
                      <a:pt x="677" y="2158"/>
                      <a:pt x="621" y="2155"/>
                    </a:cubicBezTo>
                    <a:cubicBezTo>
                      <a:pt x="567" y="2153"/>
                      <a:pt x="530" y="2124"/>
                      <a:pt x="508" y="2071"/>
                    </a:cubicBezTo>
                    <a:cubicBezTo>
                      <a:pt x="491" y="2102"/>
                      <a:pt x="474" y="2130"/>
                      <a:pt x="443" y="2144"/>
                    </a:cubicBezTo>
                    <a:cubicBezTo>
                      <a:pt x="412" y="2158"/>
                      <a:pt x="378" y="2158"/>
                      <a:pt x="344" y="2147"/>
                    </a:cubicBezTo>
                    <a:cubicBezTo>
                      <a:pt x="313" y="2133"/>
                      <a:pt x="288" y="2110"/>
                      <a:pt x="276" y="2071"/>
                    </a:cubicBezTo>
                    <a:cubicBezTo>
                      <a:pt x="268" y="2085"/>
                      <a:pt x="262" y="2096"/>
                      <a:pt x="254" y="2107"/>
                    </a:cubicBezTo>
                    <a:cubicBezTo>
                      <a:pt x="209" y="2172"/>
                      <a:pt x="110" y="2172"/>
                      <a:pt x="62" y="2116"/>
                    </a:cubicBezTo>
                    <a:cubicBezTo>
                      <a:pt x="22" y="2068"/>
                      <a:pt x="31" y="1980"/>
                      <a:pt x="90" y="1944"/>
                    </a:cubicBezTo>
                    <a:cubicBezTo>
                      <a:pt x="96" y="1941"/>
                      <a:pt x="102" y="1938"/>
                      <a:pt x="107" y="1935"/>
                    </a:cubicBezTo>
                    <a:cubicBezTo>
                      <a:pt x="113" y="1932"/>
                      <a:pt x="118" y="1930"/>
                      <a:pt x="127" y="1927"/>
                    </a:cubicBezTo>
                    <a:cubicBezTo>
                      <a:pt x="0" y="1868"/>
                      <a:pt x="17" y="1735"/>
                      <a:pt x="127" y="1690"/>
                    </a:cubicBezTo>
                    <a:cubicBezTo>
                      <a:pt x="118" y="1679"/>
                      <a:pt x="104" y="1681"/>
                      <a:pt x="96" y="1676"/>
                    </a:cubicBezTo>
                    <a:cubicBezTo>
                      <a:pt x="87" y="1667"/>
                      <a:pt x="76" y="1662"/>
                      <a:pt x="68" y="1656"/>
                    </a:cubicBezTo>
                    <a:cubicBezTo>
                      <a:pt x="59" y="1647"/>
                      <a:pt x="54" y="1636"/>
                      <a:pt x="48" y="1628"/>
                    </a:cubicBezTo>
                    <a:cubicBezTo>
                      <a:pt x="42" y="1616"/>
                      <a:pt x="39" y="1605"/>
                      <a:pt x="37" y="1594"/>
                    </a:cubicBezTo>
                    <a:cubicBezTo>
                      <a:pt x="34" y="1583"/>
                      <a:pt x="34" y="1571"/>
                      <a:pt x="37" y="1560"/>
                    </a:cubicBezTo>
                    <a:cubicBezTo>
                      <a:pt x="39" y="1549"/>
                      <a:pt x="42" y="1537"/>
                      <a:pt x="45" y="1526"/>
                    </a:cubicBezTo>
                    <a:cubicBezTo>
                      <a:pt x="51" y="1515"/>
                      <a:pt x="56" y="1506"/>
                      <a:pt x="65" y="1498"/>
                    </a:cubicBezTo>
                    <a:cubicBezTo>
                      <a:pt x="73" y="1489"/>
                      <a:pt x="82" y="1481"/>
                      <a:pt x="90" y="1475"/>
                    </a:cubicBezTo>
                    <a:cubicBezTo>
                      <a:pt x="99" y="1470"/>
                      <a:pt x="110" y="1464"/>
                      <a:pt x="121" y="1458"/>
                    </a:cubicBezTo>
                    <a:cubicBezTo>
                      <a:pt x="11" y="1416"/>
                      <a:pt x="0" y="1292"/>
                      <a:pt x="104" y="1230"/>
                    </a:cubicBezTo>
                    <a:cubicBezTo>
                      <a:pt x="99" y="1219"/>
                      <a:pt x="82" y="1216"/>
                      <a:pt x="76" y="1207"/>
                    </a:cubicBezTo>
                    <a:cubicBezTo>
                      <a:pt x="68" y="1199"/>
                      <a:pt x="59" y="1190"/>
                      <a:pt x="54" y="1182"/>
                    </a:cubicBezTo>
                    <a:cubicBezTo>
                      <a:pt x="48" y="1171"/>
                      <a:pt x="42" y="1160"/>
                      <a:pt x="39" y="1145"/>
                    </a:cubicBezTo>
                    <a:cubicBezTo>
                      <a:pt x="37" y="1131"/>
                      <a:pt x="37" y="1120"/>
                      <a:pt x="37" y="1107"/>
                    </a:cubicBezTo>
                    <a:cubicBezTo>
                      <a:pt x="37" y="1095"/>
                      <a:pt x="37" y="1084"/>
                      <a:pt x="42" y="1073"/>
                    </a:cubicBezTo>
                    <a:cubicBezTo>
                      <a:pt x="48" y="1062"/>
                      <a:pt x="54" y="1047"/>
                      <a:pt x="62" y="1039"/>
                    </a:cubicBezTo>
                    <a:cubicBezTo>
                      <a:pt x="68" y="1030"/>
                      <a:pt x="79" y="1022"/>
                      <a:pt x="87" y="1016"/>
                    </a:cubicBezTo>
                    <a:cubicBezTo>
                      <a:pt x="99" y="1008"/>
                      <a:pt x="110" y="1005"/>
                      <a:pt x="124" y="997"/>
                    </a:cubicBezTo>
                    <a:cubicBezTo>
                      <a:pt x="116" y="980"/>
                      <a:pt x="96" y="985"/>
                      <a:pt x="87" y="974"/>
                    </a:cubicBezTo>
                    <a:cubicBezTo>
                      <a:pt x="76" y="963"/>
                      <a:pt x="65" y="954"/>
                      <a:pt x="56" y="943"/>
                    </a:cubicBezTo>
                    <a:cubicBezTo>
                      <a:pt x="48" y="932"/>
                      <a:pt x="42" y="915"/>
                      <a:pt x="39" y="901"/>
                    </a:cubicBezTo>
                    <a:cubicBezTo>
                      <a:pt x="37" y="887"/>
                      <a:pt x="37" y="870"/>
                      <a:pt x="39" y="856"/>
                    </a:cubicBezTo>
                    <a:cubicBezTo>
                      <a:pt x="42" y="841"/>
                      <a:pt x="48" y="827"/>
                      <a:pt x="56" y="813"/>
                    </a:cubicBezTo>
                    <a:cubicBezTo>
                      <a:pt x="65" y="802"/>
                      <a:pt x="76" y="791"/>
                      <a:pt x="87" y="782"/>
                    </a:cubicBezTo>
                    <a:cubicBezTo>
                      <a:pt x="99" y="774"/>
                      <a:pt x="113" y="768"/>
                      <a:pt x="130" y="760"/>
                    </a:cubicBezTo>
                    <a:cubicBezTo>
                      <a:pt x="76" y="737"/>
                      <a:pt x="39" y="706"/>
                      <a:pt x="39" y="644"/>
                    </a:cubicBezTo>
                    <a:cubicBezTo>
                      <a:pt x="42" y="568"/>
                      <a:pt x="79" y="537"/>
                      <a:pt x="135" y="511"/>
                    </a:cubicBezTo>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34" name="Freeform 3">
                <a:extLst>
                  <a:ext uri="{FF2B5EF4-FFF2-40B4-BE49-F238E27FC236}">
                    <a16:creationId xmlns:a16="http://schemas.microsoft.com/office/drawing/2014/main" id="{3D7BAB31-D036-4CB3-A25F-51F0A3988BA2}"/>
                  </a:ext>
                </a:extLst>
              </p:cNvPr>
              <p:cNvSpPr>
                <a:spLocks noChangeAspect="1" noChangeArrowheads="1"/>
              </p:cNvSpPr>
              <p:nvPr/>
            </p:nvSpPr>
            <p:spPr bwMode="auto">
              <a:xfrm>
                <a:off x="5846288" y="2017981"/>
                <a:ext cx="510091" cy="513291"/>
              </a:xfrm>
              <a:custGeom>
                <a:avLst/>
                <a:gdLst>
                  <a:gd name="T0" fmla="*/ 269 w 2107"/>
                  <a:gd name="T1" fmla="*/ 2118 h 2119"/>
                  <a:gd name="T2" fmla="*/ 3 w 2107"/>
                  <a:gd name="T3" fmla="*/ 2118 h 2119"/>
                  <a:gd name="T4" fmla="*/ 3 w 2107"/>
                  <a:gd name="T5" fmla="*/ 294 h 2119"/>
                  <a:gd name="T6" fmla="*/ 2106 w 2107"/>
                  <a:gd name="T7" fmla="*/ 2118 h 2119"/>
                  <a:gd name="T8" fmla="*/ 1194 w 2107"/>
                  <a:gd name="T9" fmla="*/ 2118 h 2119"/>
                  <a:gd name="T10" fmla="*/ 731 w 2107"/>
                  <a:gd name="T11" fmla="*/ 1656 h 2119"/>
                  <a:gd name="T12" fmla="*/ 269 w 2107"/>
                  <a:gd name="T13" fmla="*/ 2118 h 2119"/>
                  <a:gd name="T14" fmla="*/ 1375 w 2107"/>
                  <a:gd name="T15" fmla="*/ 463 h 2119"/>
                  <a:gd name="T16" fmla="*/ 912 w 2107"/>
                  <a:gd name="T17" fmla="*/ 0 h 2119"/>
                  <a:gd name="T18" fmla="*/ 0 w 2107"/>
                  <a:gd name="T19" fmla="*/ 0 h 2119"/>
                  <a:gd name="T20" fmla="*/ 2103 w 2107"/>
                  <a:gd name="T21" fmla="*/ 1825 h 2119"/>
                  <a:gd name="T22" fmla="*/ 2103 w 2107"/>
                  <a:gd name="T23" fmla="*/ 0 h 2119"/>
                  <a:gd name="T24" fmla="*/ 1838 w 2107"/>
                  <a:gd name="T25" fmla="*/ 0 h 2119"/>
                  <a:gd name="T26" fmla="*/ 1375 w 2107"/>
                  <a:gd name="T27" fmla="*/ 463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7" h="2119">
                    <a:moveTo>
                      <a:pt x="269" y="2118"/>
                    </a:moveTo>
                    <a:lnTo>
                      <a:pt x="3" y="2118"/>
                    </a:lnTo>
                    <a:lnTo>
                      <a:pt x="3" y="294"/>
                    </a:lnTo>
                    <a:lnTo>
                      <a:pt x="2106" y="2118"/>
                    </a:lnTo>
                    <a:lnTo>
                      <a:pt x="1194" y="2118"/>
                    </a:lnTo>
                    <a:cubicBezTo>
                      <a:pt x="1194" y="1862"/>
                      <a:pt x="985" y="1656"/>
                      <a:pt x="731" y="1656"/>
                    </a:cubicBezTo>
                    <a:cubicBezTo>
                      <a:pt x="477" y="1656"/>
                      <a:pt x="269" y="1862"/>
                      <a:pt x="269" y="2118"/>
                    </a:cubicBezTo>
                    <a:close/>
                    <a:moveTo>
                      <a:pt x="1375" y="463"/>
                    </a:moveTo>
                    <a:cubicBezTo>
                      <a:pt x="1121" y="463"/>
                      <a:pt x="912" y="257"/>
                      <a:pt x="912" y="0"/>
                    </a:cubicBezTo>
                    <a:lnTo>
                      <a:pt x="0" y="0"/>
                    </a:lnTo>
                    <a:lnTo>
                      <a:pt x="2103" y="1825"/>
                    </a:lnTo>
                    <a:lnTo>
                      <a:pt x="2103" y="0"/>
                    </a:lnTo>
                    <a:lnTo>
                      <a:pt x="1838" y="0"/>
                    </a:lnTo>
                    <a:cubicBezTo>
                      <a:pt x="1838" y="257"/>
                      <a:pt x="1632" y="463"/>
                      <a:pt x="1375" y="463"/>
                    </a:cubicBezTo>
                    <a:close/>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5" name="Freeform 4">
                <a:extLst>
                  <a:ext uri="{FF2B5EF4-FFF2-40B4-BE49-F238E27FC236}">
                    <a16:creationId xmlns:a16="http://schemas.microsoft.com/office/drawing/2014/main" id="{7CC408D5-0B8A-4F7F-A046-A28622860D9E}"/>
                  </a:ext>
                </a:extLst>
              </p:cNvPr>
              <p:cNvSpPr>
                <a:spLocks noChangeAspect="1" noChangeArrowheads="1"/>
              </p:cNvSpPr>
              <p:nvPr/>
            </p:nvSpPr>
            <p:spPr bwMode="auto">
              <a:xfrm>
                <a:off x="2560576" y="2008378"/>
                <a:ext cx="632812" cy="527164"/>
              </a:xfrm>
              <a:custGeom>
                <a:avLst/>
                <a:gdLst>
                  <a:gd name="T0" fmla="*/ 493 w 2614"/>
                  <a:gd name="T1" fmla="*/ 711 h 2178"/>
                  <a:gd name="T2" fmla="*/ 375 w 2614"/>
                  <a:gd name="T3" fmla="*/ 2115 h 2178"/>
                  <a:gd name="T4" fmla="*/ 223 w 2614"/>
                  <a:gd name="T5" fmla="*/ 1050 h 2178"/>
                  <a:gd name="T6" fmla="*/ 265 w 2614"/>
                  <a:gd name="T7" fmla="*/ 581 h 2178"/>
                  <a:gd name="T8" fmla="*/ 654 w 2614"/>
                  <a:gd name="T9" fmla="*/ 1167 h 2178"/>
                  <a:gd name="T10" fmla="*/ 629 w 2614"/>
                  <a:gd name="T11" fmla="*/ 1528 h 2178"/>
                  <a:gd name="T12" fmla="*/ 547 w 2614"/>
                  <a:gd name="T13" fmla="*/ 1568 h 2178"/>
                  <a:gd name="T14" fmla="*/ 307 w 2614"/>
                  <a:gd name="T15" fmla="*/ 838 h 2178"/>
                  <a:gd name="T16" fmla="*/ 62 w 2614"/>
                  <a:gd name="T17" fmla="*/ 1390 h 2178"/>
                  <a:gd name="T18" fmla="*/ 25 w 2614"/>
                  <a:gd name="T19" fmla="*/ 1681 h 2178"/>
                  <a:gd name="T20" fmla="*/ 2353 w 2614"/>
                  <a:gd name="T21" fmla="*/ 1616 h 2178"/>
                  <a:gd name="T22" fmla="*/ 2554 w 2614"/>
                  <a:gd name="T23" fmla="*/ 827 h 2178"/>
                  <a:gd name="T24" fmla="*/ 2491 w 2614"/>
                  <a:gd name="T25" fmla="*/ 934 h 2178"/>
                  <a:gd name="T26" fmla="*/ 2161 w 2614"/>
                  <a:gd name="T27" fmla="*/ 1850 h 2178"/>
                  <a:gd name="T28" fmla="*/ 2613 w 2614"/>
                  <a:gd name="T29" fmla="*/ 1432 h 2178"/>
                  <a:gd name="T30" fmla="*/ 2254 w 2614"/>
                  <a:gd name="T31" fmla="*/ 1588 h 2178"/>
                  <a:gd name="T32" fmla="*/ 2000 w 2614"/>
                  <a:gd name="T33" fmla="*/ 1771 h 2178"/>
                  <a:gd name="T34" fmla="*/ 2342 w 2614"/>
                  <a:gd name="T35" fmla="*/ 2096 h 2178"/>
                  <a:gd name="T36" fmla="*/ 2003 w 2614"/>
                  <a:gd name="T37" fmla="*/ 1410 h 2178"/>
                  <a:gd name="T38" fmla="*/ 2077 w 2614"/>
                  <a:gd name="T39" fmla="*/ 956 h 2178"/>
                  <a:gd name="T40" fmla="*/ 2237 w 2614"/>
                  <a:gd name="T41" fmla="*/ 711 h 2178"/>
                  <a:gd name="T42" fmla="*/ 2613 w 2614"/>
                  <a:gd name="T43" fmla="*/ 903 h 2178"/>
                  <a:gd name="T44" fmla="*/ 2415 w 2614"/>
                  <a:gd name="T45" fmla="*/ 432 h 2178"/>
                  <a:gd name="T46" fmla="*/ 1955 w 2614"/>
                  <a:gd name="T47" fmla="*/ 638 h 2178"/>
                  <a:gd name="T48" fmla="*/ 381 w 2614"/>
                  <a:gd name="T49" fmla="*/ 401 h 2178"/>
                  <a:gd name="T50" fmla="*/ 341 w 2614"/>
                  <a:gd name="T51" fmla="*/ 412 h 2178"/>
                  <a:gd name="T52" fmla="*/ 553 w 2614"/>
                  <a:gd name="T53" fmla="*/ 271 h 2178"/>
                  <a:gd name="T54" fmla="*/ 508 w 2614"/>
                  <a:gd name="T55" fmla="*/ 2149 h 2178"/>
                  <a:gd name="T56" fmla="*/ 651 w 2614"/>
                  <a:gd name="T57" fmla="*/ 635 h 2178"/>
                  <a:gd name="T58" fmla="*/ 666 w 2614"/>
                  <a:gd name="T59" fmla="*/ 76 h 2178"/>
                  <a:gd name="T60" fmla="*/ 53 w 2614"/>
                  <a:gd name="T61" fmla="*/ 1297 h 2178"/>
                  <a:gd name="T62" fmla="*/ 643 w 2614"/>
                  <a:gd name="T63" fmla="*/ 796 h 2178"/>
                  <a:gd name="T64" fmla="*/ 632 w 2614"/>
                  <a:gd name="T65" fmla="*/ 1754 h 2178"/>
                  <a:gd name="T66" fmla="*/ 62 w 2614"/>
                  <a:gd name="T67" fmla="*/ 1799 h 2178"/>
                  <a:gd name="T68" fmla="*/ 445 w 2614"/>
                  <a:gd name="T69" fmla="*/ 2107 h 2178"/>
                  <a:gd name="T70" fmla="*/ 640 w 2614"/>
                  <a:gd name="T71" fmla="*/ 2045 h 2178"/>
                  <a:gd name="T72" fmla="*/ 2556 w 2614"/>
                  <a:gd name="T73" fmla="*/ 1655 h 2178"/>
                  <a:gd name="T74" fmla="*/ 2556 w 2614"/>
                  <a:gd name="T75" fmla="*/ 2135 h 2178"/>
                  <a:gd name="T76" fmla="*/ 1315 w 2614"/>
                  <a:gd name="T77" fmla="*/ 1895 h 2178"/>
                  <a:gd name="T78" fmla="*/ 1275 w 2614"/>
                  <a:gd name="T79" fmla="*/ 1647 h 2178"/>
                  <a:gd name="T80" fmla="*/ 1111 w 2614"/>
                  <a:gd name="T81" fmla="*/ 1201 h 2178"/>
                  <a:gd name="T82" fmla="*/ 1021 w 2614"/>
                  <a:gd name="T83" fmla="*/ 1613 h 2178"/>
                  <a:gd name="T84" fmla="*/ 1027 w 2614"/>
                  <a:gd name="T85" fmla="*/ 1847 h 2178"/>
                  <a:gd name="T86" fmla="*/ 1631 w 2614"/>
                  <a:gd name="T87" fmla="*/ 121 h 2178"/>
                  <a:gd name="T88" fmla="*/ 1165 w 2614"/>
                  <a:gd name="T89" fmla="*/ 353 h 2178"/>
                  <a:gd name="T90" fmla="*/ 1639 w 2614"/>
                  <a:gd name="T91" fmla="*/ 271 h 2178"/>
                  <a:gd name="T92" fmla="*/ 1275 w 2614"/>
                  <a:gd name="T93" fmla="*/ 669 h 2178"/>
                  <a:gd name="T94" fmla="*/ 1557 w 2614"/>
                  <a:gd name="T95" fmla="*/ 1109 h 2178"/>
                  <a:gd name="T96" fmla="*/ 1560 w 2614"/>
                  <a:gd name="T97" fmla="*/ 1754 h 2178"/>
                  <a:gd name="T98" fmla="*/ 1436 w 2614"/>
                  <a:gd name="T99" fmla="*/ 2019 h 2178"/>
                  <a:gd name="T100" fmla="*/ 1103 w 2614"/>
                  <a:gd name="T101" fmla="*/ 276 h 2178"/>
                  <a:gd name="T102" fmla="*/ 1334 w 2614"/>
                  <a:gd name="T103" fmla="*/ 688 h 2178"/>
                  <a:gd name="T104" fmla="*/ 1670 w 2614"/>
                  <a:gd name="T105" fmla="*/ 477 h 2178"/>
                  <a:gd name="T106" fmla="*/ 1428 w 2614"/>
                  <a:gd name="T107" fmla="*/ 1367 h 2178"/>
                  <a:gd name="T108" fmla="*/ 1619 w 2614"/>
                  <a:gd name="T109" fmla="*/ 1969 h 2178"/>
                  <a:gd name="T110" fmla="*/ 1428 w 2614"/>
                  <a:gd name="T111" fmla="*/ 2115 h 2178"/>
                  <a:gd name="T112" fmla="*/ 1374 w 2614"/>
                  <a:gd name="T113" fmla="*/ 1308 h 2178"/>
                  <a:gd name="T114" fmla="*/ 1128 w 2614"/>
                  <a:gd name="T115" fmla="*/ 2014 h 2178"/>
                  <a:gd name="T116" fmla="*/ 756 w 2614"/>
                  <a:gd name="T117" fmla="*/ 307 h 2178"/>
                  <a:gd name="T118" fmla="*/ 821 w 2614"/>
                  <a:gd name="T119" fmla="*/ 451 h 2178"/>
                  <a:gd name="T120" fmla="*/ 897 w 2614"/>
                  <a:gd name="T121" fmla="*/ 528 h 2178"/>
                  <a:gd name="T122" fmla="*/ 1769 w 2614"/>
                  <a:gd name="T123" fmla="*/ 203 h 2178"/>
                  <a:gd name="T124" fmla="*/ 1879 w 2614"/>
                  <a:gd name="T125" fmla="*/ 11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4" h="2178">
                    <a:moveTo>
                      <a:pt x="493" y="1506"/>
                    </a:moveTo>
                    <a:cubicBezTo>
                      <a:pt x="493" y="1562"/>
                      <a:pt x="448" y="1607"/>
                      <a:pt x="392" y="1607"/>
                    </a:cubicBezTo>
                    <a:cubicBezTo>
                      <a:pt x="335" y="1607"/>
                      <a:pt x="290" y="1563"/>
                      <a:pt x="290" y="1506"/>
                    </a:cubicBezTo>
                    <a:cubicBezTo>
                      <a:pt x="290" y="1450"/>
                      <a:pt x="335" y="1404"/>
                      <a:pt x="392" y="1404"/>
                    </a:cubicBezTo>
                    <a:cubicBezTo>
                      <a:pt x="426" y="1404"/>
                      <a:pt x="456" y="1421"/>
                      <a:pt x="475" y="1447"/>
                    </a:cubicBezTo>
                    <a:cubicBezTo>
                      <a:pt x="477" y="1452"/>
                      <a:pt x="480" y="1457"/>
                      <a:pt x="483" y="1461"/>
                    </a:cubicBezTo>
                    <a:cubicBezTo>
                      <a:pt x="490" y="1474"/>
                      <a:pt x="493" y="1490"/>
                      <a:pt x="493" y="1506"/>
                    </a:cubicBezTo>
                    <a:close/>
                    <a:moveTo>
                      <a:pt x="483" y="1461"/>
                    </a:moveTo>
                    <a:cubicBezTo>
                      <a:pt x="493" y="1473"/>
                      <a:pt x="507" y="1480"/>
                      <a:pt x="524" y="1480"/>
                    </a:cubicBezTo>
                    <a:cubicBezTo>
                      <a:pt x="556" y="1480"/>
                      <a:pt x="578" y="1458"/>
                      <a:pt x="578" y="1427"/>
                    </a:cubicBezTo>
                    <a:cubicBezTo>
                      <a:pt x="575" y="1399"/>
                      <a:pt x="552" y="1373"/>
                      <a:pt x="524" y="1373"/>
                    </a:cubicBezTo>
                    <a:cubicBezTo>
                      <a:pt x="495" y="1373"/>
                      <a:pt x="471" y="1396"/>
                      <a:pt x="471" y="1427"/>
                    </a:cubicBezTo>
                    <a:cubicBezTo>
                      <a:pt x="471" y="1434"/>
                      <a:pt x="472" y="1441"/>
                      <a:pt x="475" y="1447"/>
                    </a:cubicBezTo>
                    <a:cubicBezTo>
                      <a:pt x="478" y="1451"/>
                      <a:pt x="481" y="1456"/>
                      <a:pt x="483" y="1461"/>
                    </a:cubicBezTo>
                    <a:close/>
                    <a:moveTo>
                      <a:pt x="493" y="508"/>
                    </a:moveTo>
                    <a:cubicBezTo>
                      <a:pt x="436" y="508"/>
                      <a:pt x="392" y="552"/>
                      <a:pt x="392" y="609"/>
                    </a:cubicBezTo>
                    <a:cubicBezTo>
                      <a:pt x="392" y="665"/>
                      <a:pt x="436" y="711"/>
                      <a:pt x="493" y="711"/>
                    </a:cubicBezTo>
                    <a:cubicBezTo>
                      <a:pt x="549" y="711"/>
                      <a:pt x="595" y="665"/>
                      <a:pt x="595" y="609"/>
                    </a:cubicBezTo>
                    <a:cubicBezTo>
                      <a:pt x="595" y="552"/>
                      <a:pt x="549" y="508"/>
                      <a:pt x="493" y="508"/>
                    </a:cubicBezTo>
                    <a:close/>
                    <a:moveTo>
                      <a:pt x="166" y="1159"/>
                    </a:moveTo>
                    <a:cubicBezTo>
                      <a:pt x="166" y="1125"/>
                      <a:pt x="138" y="1098"/>
                      <a:pt x="107" y="1098"/>
                    </a:cubicBezTo>
                    <a:cubicBezTo>
                      <a:pt x="73" y="1098"/>
                      <a:pt x="48" y="1125"/>
                      <a:pt x="48" y="1159"/>
                    </a:cubicBezTo>
                    <a:cubicBezTo>
                      <a:pt x="48" y="1193"/>
                      <a:pt x="76" y="1221"/>
                      <a:pt x="107" y="1221"/>
                    </a:cubicBezTo>
                    <a:cubicBezTo>
                      <a:pt x="138" y="1221"/>
                      <a:pt x="166" y="1193"/>
                      <a:pt x="166" y="1159"/>
                    </a:cubicBezTo>
                    <a:close/>
                    <a:moveTo>
                      <a:pt x="313" y="1768"/>
                    </a:moveTo>
                    <a:cubicBezTo>
                      <a:pt x="313" y="1734"/>
                      <a:pt x="285" y="1706"/>
                      <a:pt x="254" y="1706"/>
                    </a:cubicBezTo>
                    <a:cubicBezTo>
                      <a:pt x="223" y="1706"/>
                      <a:pt x="194" y="1734"/>
                      <a:pt x="194" y="1768"/>
                    </a:cubicBezTo>
                    <a:cubicBezTo>
                      <a:pt x="194" y="1802"/>
                      <a:pt x="223" y="1830"/>
                      <a:pt x="254" y="1830"/>
                    </a:cubicBezTo>
                    <a:cubicBezTo>
                      <a:pt x="285" y="1830"/>
                      <a:pt x="313" y="1802"/>
                      <a:pt x="313" y="1768"/>
                    </a:cubicBezTo>
                    <a:close/>
                    <a:moveTo>
                      <a:pt x="375" y="2115"/>
                    </a:moveTo>
                    <a:cubicBezTo>
                      <a:pt x="375" y="2081"/>
                      <a:pt x="347" y="2053"/>
                      <a:pt x="316" y="2053"/>
                    </a:cubicBezTo>
                    <a:cubicBezTo>
                      <a:pt x="282" y="2053"/>
                      <a:pt x="256" y="2081"/>
                      <a:pt x="256" y="2115"/>
                    </a:cubicBezTo>
                    <a:cubicBezTo>
                      <a:pt x="256" y="2149"/>
                      <a:pt x="285" y="2177"/>
                      <a:pt x="316" y="2177"/>
                    </a:cubicBezTo>
                    <a:cubicBezTo>
                      <a:pt x="347" y="2175"/>
                      <a:pt x="375" y="2146"/>
                      <a:pt x="375" y="2115"/>
                    </a:cubicBezTo>
                    <a:close/>
                    <a:moveTo>
                      <a:pt x="268" y="756"/>
                    </a:moveTo>
                    <a:cubicBezTo>
                      <a:pt x="268" y="722"/>
                      <a:pt x="239" y="694"/>
                      <a:pt x="208" y="694"/>
                    </a:cubicBezTo>
                    <a:cubicBezTo>
                      <a:pt x="175" y="694"/>
                      <a:pt x="149" y="722"/>
                      <a:pt x="149" y="756"/>
                    </a:cubicBezTo>
                    <a:cubicBezTo>
                      <a:pt x="149" y="790"/>
                      <a:pt x="177" y="818"/>
                      <a:pt x="208" y="818"/>
                    </a:cubicBezTo>
                    <a:cubicBezTo>
                      <a:pt x="239" y="815"/>
                      <a:pt x="268" y="790"/>
                      <a:pt x="268" y="756"/>
                    </a:cubicBezTo>
                    <a:close/>
                    <a:moveTo>
                      <a:pt x="680" y="1345"/>
                    </a:moveTo>
                    <a:cubicBezTo>
                      <a:pt x="680" y="1311"/>
                      <a:pt x="651" y="1283"/>
                      <a:pt x="620" y="1283"/>
                    </a:cubicBezTo>
                    <a:cubicBezTo>
                      <a:pt x="587" y="1283"/>
                      <a:pt x="561" y="1311"/>
                      <a:pt x="561" y="1345"/>
                    </a:cubicBezTo>
                    <a:cubicBezTo>
                      <a:pt x="561" y="1379"/>
                      <a:pt x="589" y="1407"/>
                      <a:pt x="620" y="1407"/>
                    </a:cubicBezTo>
                    <a:cubicBezTo>
                      <a:pt x="654" y="1407"/>
                      <a:pt x="680" y="1379"/>
                      <a:pt x="680" y="1345"/>
                    </a:cubicBezTo>
                    <a:close/>
                    <a:moveTo>
                      <a:pt x="2475" y="1946"/>
                    </a:moveTo>
                    <a:cubicBezTo>
                      <a:pt x="2475" y="1912"/>
                      <a:pt x="2446" y="1884"/>
                      <a:pt x="2415" y="1884"/>
                    </a:cubicBezTo>
                    <a:cubicBezTo>
                      <a:pt x="2381" y="1884"/>
                      <a:pt x="2356" y="1912"/>
                      <a:pt x="2356" y="1946"/>
                    </a:cubicBezTo>
                    <a:cubicBezTo>
                      <a:pt x="2356" y="1980"/>
                      <a:pt x="2384" y="2008"/>
                      <a:pt x="2415" y="2008"/>
                    </a:cubicBezTo>
                    <a:cubicBezTo>
                      <a:pt x="2446" y="2008"/>
                      <a:pt x="2475" y="1980"/>
                      <a:pt x="2475" y="1946"/>
                    </a:cubicBezTo>
                    <a:close/>
                    <a:moveTo>
                      <a:pt x="392" y="880"/>
                    </a:moveTo>
                    <a:cubicBezTo>
                      <a:pt x="299" y="880"/>
                      <a:pt x="223" y="956"/>
                      <a:pt x="223" y="1050"/>
                    </a:cubicBezTo>
                    <a:cubicBezTo>
                      <a:pt x="223" y="1143"/>
                      <a:pt x="299" y="1218"/>
                      <a:pt x="392" y="1218"/>
                    </a:cubicBezTo>
                    <a:cubicBezTo>
                      <a:pt x="485" y="1218"/>
                      <a:pt x="561" y="1142"/>
                      <a:pt x="561" y="1050"/>
                    </a:cubicBezTo>
                    <a:cubicBezTo>
                      <a:pt x="561" y="971"/>
                      <a:pt x="507" y="905"/>
                      <a:pt x="435" y="886"/>
                    </a:cubicBezTo>
                    <a:cubicBezTo>
                      <a:pt x="471" y="885"/>
                      <a:pt x="499" y="857"/>
                      <a:pt x="499" y="821"/>
                    </a:cubicBezTo>
                    <a:cubicBezTo>
                      <a:pt x="499" y="784"/>
                      <a:pt x="471" y="756"/>
                      <a:pt x="434" y="756"/>
                    </a:cubicBezTo>
                    <a:cubicBezTo>
                      <a:pt x="397" y="756"/>
                      <a:pt x="369" y="784"/>
                      <a:pt x="369" y="821"/>
                    </a:cubicBezTo>
                    <a:cubicBezTo>
                      <a:pt x="369" y="849"/>
                      <a:pt x="385" y="872"/>
                      <a:pt x="409" y="881"/>
                    </a:cubicBezTo>
                    <a:cubicBezTo>
                      <a:pt x="403" y="881"/>
                      <a:pt x="398" y="880"/>
                      <a:pt x="392" y="880"/>
                    </a:cubicBezTo>
                    <a:close/>
                    <a:moveTo>
                      <a:pt x="482" y="1729"/>
                    </a:moveTo>
                    <a:cubicBezTo>
                      <a:pt x="389" y="1729"/>
                      <a:pt x="313" y="1805"/>
                      <a:pt x="313" y="1898"/>
                    </a:cubicBezTo>
                    <a:cubicBezTo>
                      <a:pt x="313" y="1991"/>
                      <a:pt x="389" y="2067"/>
                      <a:pt x="482" y="2067"/>
                    </a:cubicBezTo>
                    <a:cubicBezTo>
                      <a:pt x="575" y="2067"/>
                      <a:pt x="651" y="1991"/>
                      <a:pt x="651" y="1898"/>
                    </a:cubicBezTo>
                    <a:cubicBezTo>
                      <a:pt x="651" y="1805"/>
                      <a:pt x="575" y="1729"/>
                      <a:pt x="482" y="1729"/>
                    </a:cubicBezTo>
                    <a:close/>
                    <a:moveTo>
                      <a:pt x="191" y="508"/>
                    </a:moveTo>
                    <a:cubicBezTo>
                      <a:pt x="149" y="508"/>
                      <a:pt x="118" y="542"/>
                      <a:pt x="118" y="581"/>
                    </a:cubicBezTo>
                    <a:cubicBezTo>
                      <a:pt x="118" y="623"/>
                      <a:pt x="151" y="655"/>
                      <a:pt x="191" y="655"/>
                    </a:cubicBezTo>
                    <a:cubicBezTo>
                      <a:pt x="230" y="655"/>
                      <a:pt x="265" y="620"/>
                      <a:pt x="265" y="581"/>
                    </a:cubicBezTo>
                    <a:cubicBezTo>
                      <a:pt x="265" y="541"/>
                      <a:pt x="231" y="508"/>
                      <a:pt x="191" y="508"/>
                    </a:cubicBezTo>
                    <a:close/>
                    <a:moveTo>
                      <a:pt x="76" y="632"/>
                    </a:moveTo>
                    <a:cubicBezTo>
                      <a:pt x="48" y="632"/>
                      <a:pt x="25" y="655"/>
                      <a:pt x="25" y="683"/>
                    </a:cubicBezTo>
                    <a:cubicBezTo>
                      <a:pt x="25" y="711"/>
                      <a:pt x="48" y="734"/>
                      <a:pt x="76" y="734"/>
                    </a:cubicBezTo>
                    <a:cubicBezTo>
                      <a:pt x="104" y="734"/>
                      <a:pt x="127" y="711"/>
                      <a:pt x="127" y="683"/>
                    </a:cubicBezTo>
                    <a:cubicBezTo>
                      <a:pt x="127" y="655"/>
                      <a:pt x="101" y="632"/>
                      <a:pt x="76" y="632"/>
                    </a:cubicBezTo>
                    <a:close/>
                    <a:moveTo>
                      <a:pt x="98" y="782"/>
                    </a:moveTo>
                    <a:cubicBezTo>
                      <a:pt x="50" y="782"/>
                      <a:pt x="14" y="821"/>
                      <a:pt x="14" y="866"/>
                    </a:cubicBezTo>
                    <a:cubicBezTo>
                      <a:pt x="14" y="911"/>
                      <a:pt x="50" y="951"/>
                      <a:pt x="98" y="951"/>
                    </a:cubicBezTo>
                    <a:cubicBezTo>
                      <a:pt x="146" y="951"/>
                      <a:pt x="183" y="911"/>
                      <a:pt x="183" y="866"/>
                    </a:cubicBezTo>
                    <a:cubicBezTo>
                      <a:pt x="183" y="821"/>
                      <a:pt x="146" y="782"/>
                      <a:pt x="98" y="782"/>
                    </a:cubicBezTo>
                    <a:close/>
                    <a:moveTo>
                      <a:pt x="603" y="861"/>
                    </a:moveTo>
                    <a:cubicBezTo>
                      <a:pt x="571" y="861"/>
                      <a:pt x="550" y="886"/>
                      <a:pt x="550" y="914"/>
                    </a:cubicBezTo>
                    <a:cubicBezTo>
                      <a:pt x="550" y="945"/>
                      <a:pt x="574" y="968"/>
                      <a:pt x="603" y="968"/>
                    </a:cubicBezTo>
                    <a:cubicBezTo>
                      <a:pt x="631" y="968"/>
                      <a:pt x="657" y="942"/>
                      <a:pt x="657" y="914"/>
                    </a:cubicBezTo>
                    <a:cubicBezTo>
                      <a:pt x="660" y="886"/>
                      <a:pt x="634" y="861"/>
                      <a:pt x="603" y="861"/>
                    </a:cubicBezTo>
                    <a:close/>
                    <a:moveTo>
                      <a:pt x="654" y="1167"/>
                    </a:moveTo>
                    <a:cubicBezTo>
                      <a:pt x="632" y="1167"/>
                      <a:pt x="615" y="1185"/>
                      <a:pt x="615" y="1207"/>
                    </a:cubicBezTo>
                    <a:cubicBezTo>
                      <a:pt x="615" y="1230"/>
                      <a:pt x="631" y="1246"/>
                      <a:pt x="654" y="1246"/>
                    </a:cubicBezTo>
                    <a:cubicBezTo>
                      <a:pt x="676" y="1246"/>
                      <a:pt x="694" y="1230"/>
                      <a:pt x="694" y="1207"/>
                    </a:cubicBezTo>
                    <a:cubicBezTo>
                      <a:pt x="694" y="1185"/>
                      <a:pt x="674" y="1167"/>
                      <a:pt x="654" y="1167"/>
                    </a:cubicBezTo>
                    <a:close/>
                    <a:moveTo>
                      <a:pt x="460" y="1235"/>
                    </a:moveTo>
                    <a:cubicBezTo>
                      <a:pt x="423" y="1235"/>
                      <a:pt x="395" y="1264"/>
                      <a:pt x="395" y="1300"/>
                    </a:cubicBezTo>
                    <a:cubicBezTo>
                      <a:pt x="395" y="1337"/>
                      <a:pt x="423" y="1365"/>
                      <a:pt x="460" y="1365"/>
                    </a:cubicBezTo>
                    <a:cubicBezTo>
                      <a:pt x="496" y="1365"/>
                      <a:pt x="524" y="1336"/>
                      <a:pt x="524" y="1300"/>
                    </a:cubicBezTo>
                    <a:cubicBezTo>
                      <a:pt x="527" y="1263"/>
                      <a:pt x="496" y="1235"/>
                      <a:pt x="460" y="1235"/>
                    </a:cubicBezTo>
                    <a:close/>
                    <a:moveTo>
                      <a:pt x="629" y="1427"/>
                    </a:moveTo>
                    <a:cubicBezTo>
                      <a:pt x="620" y="1427"/>
                      <a:pt x="615" y="1433"/>
                      <a:pt x="615" y="1441"/>
                    </a:cubicBezTo>
                    <a:cubicBezTo>
                      <a:pt x="615" y="1450"/>
                      <a:pt x="620" y="1455"/>
                      <a:pt x="629" y="1455"/>
                    </a:cubicBezTo>
                    <a:cubicBezTo>
                      <a:pt x="637" y="1455"/>
                      <a:pt x="643" y="1450"/>
                      <a:pt x="643" y="1441"/>
                    </a:cubicBezTo>
                    <a:cubicBezTo>
                      <a:pt x="643" y="1433"/>
                      <a:pt x="635" y="1427"/>
                      <a:pt x="629" y="1427"/>
                    </a:cubicBezTo>
                    <a:close/>
                    <a:moveTo>
                      <a:pt x="556" y="1528"/>
                    </a:moveTo>
                    <a:cubicBezTo>
                      <a:pt x="556" y="1548"/>
                      <a:pt x="572" y="1565"/>
                      <a:pt x="592" y="1565"/>
                    </a:cubicBezTo>
                    <a:cubicBezTo>
                      <a:pt x="612" y="1565"/>
                      <a:pt x="629" y="1548"/>
                      <a:pt x="629" y="1528"/>
                    </a:cubicBezTo>
                    <a:cubicBezTo>
                      <a:pt x="629" y="1509"/>
                      <a:pt x="612" y="1492"/>
                      <a:pt x="592" y="1492"/>
                    </a:cubicBezTo>
                    <a:cubicBezTo>
                      <a:pt x="572" y="1492"/>
                      <a:pt x="556" y="1509"/>
                      <a:pt x="556" y="1528"/>
                    </a:cubicBezTo>
                    <a:close/>
                    <a:moveTo>
                      <a:pt x="592" y="2096"/>
                    </a:moveTo>
                    <a:cubicBezTo>
                      <a:pt x="592" y="2115"/>
                      <a:pt x="609" y="2132"/>
                      <a:pt x="629" y="2132"/>
                    </a:cubicBezTo>
                    <a:cubicBezTo>
                      <a:pt x="649" y="2132"/>
                      <a:pt x="666" y="2115"/>
                      <a:pt x="666" y="2096"/>
                    </a:cubicBezTo>
                    <a:cubicBezTo>
                      <a:pt x="666" y="2076"/>
                      <a:pt x="649" y="2059"/>
                      <a:pt x="629" y="2059"/>
                    </a:cubicBezTo>
                    <a:cubicBezTo>
                      <a:pt x="609" y="2059"/>
                      <a:pt x="592" y="2076"/>
                      <a:pt x="592" y="2096"/>
                    </a:cubicBezTo>
                    <a:close/>
                    <a:moveTo>
                      <a:pt x="451" y="1621"/>
                    </a:moveTo>
                    <a:cubicBezTo>
                      <a:pt x="423" y="1621"/>
                      <a:pt x="403" y="1644"/>
                      <a:pt x="403" y="1669"/>
                    </a:cubicBezTo>
                    <a:cubicBezTo>
                      <a:pt x="403" y="1695"/>
                      <a:pt x="426" y="1717"/>
                      <a:pt x="451" y="1717"/>
                    </a:cubicBezTo>
                    <a:cubicBezTo>
                      <a:pt x="476" y="1717"/>
                      <a:pt x="499" y="1695"/>
                      <a:pt x="499" y="1669"/>
                    </a:cubicBezTo>
                    <a:cubicBezTo>
                      <a:pt x="499" y="1644"/>
                      <a:pt x="476" y="1621"/>
                      <a:pt x="451" y="1621"/>
                    </a:cubicBezTo>
                    <a:close/>
                    <a:moveTo>
                      <a:pt x="547" y="1568"/>
                    </a:moveTo>
                    <a:cubicBezTo>
                      <a:pt x="522" y="1568"/>
                      <a:pt x="499" y="1591"/>
                      <a:pt x="499" y="1616"/>
                    </a:cubicBezTo>
                    <a:cubicBezTo>
                      <a:pt x="499" y="1642"/>
                      <a:pt x="522" y="1664"/>
                      <a:pt x="547" y="1664"/>
                    </a:cubicBezTo>
                    <a:cubicBezTo>
                      <a:pt x="572" y="1664"/>
                      <a:pt x="595" y="1642"/>
                      <a:pt x="595" y="1616"/>
                    </a:cubicBezTo>
                    <a:cubicBezTo>
                      <a:pt x="595" y="1591"/>
                      <a:pt x="572" y="1568"/>
                      <a:pt x="547" y="1568"/>
                    </a:cubicBezTo>
                    <a:close/>
                    <a:moveTo>
                      <a:pt x="254" y="1221"/>
                    </a:moveTo>
                    <a:cubicBezTo>
                      <a:pt x="194" y="1221"/>
                      <a:pt x="146" y="1269"/>
                      <a:pt x="146" y="1328"/>
                    </a:cubicBezTo>
                    <a:cubicBezTo>
                      <a:pt x="146" y="1387"/>
                      <a:pt x="194" y="1435"/>
                      <a:pt x="254" y="1435"/>
                    </a:cubicBezTo>
                    <a:cubicBezTo>
                      <a:pt x="313" y="1435"/>
                      <a:pt x="361" y="1387"/>
                      <a:pt x="361" y="1328"/>
                    </a:cubicBezTo>
                    <a:cubicBezTo>
                      <a:pt x="361" y="1269"/>
                      <a:pt x="313" y="1221"/>
                      <a:pt x="254" y="1221"/>
                    </a:cubicBezTo>
                    <a:close/>
                    <a:moveTo>
                      <a:pt x="225" y="1153"/>
                    </a:moveTo>
                    <a:cubicBezTo>
                      <a:pt x="211" y="1153"/>
                      <a:pt x="197" y="1164"/>
                      <a:pt x="197" y="1181"/>
                    </a:cubicBezTo>
                    <a:cubicBezTo>
                      <a:pt x="197" y="1198"/>
                      <a:pt x="208" y="1209"/>
                      <a:pt x="225" y="1209"/>
                    </a:cubicBezTo>
                    <a:cubicBezTo>
                      <a:pt x="239" y="1209"/>
                      <a:pt x="254" y="1198"/>
                      <a:pt x="254" y="1181"/>
                    </a:cubicBezTo>
                    <a:cubicBezTo>
                      <a:pt x="254" y="1164"/>
                      <a:pt x="242" y="1153"/>
                      <a:pt x="225" y="1153"/>
                    </a:cubicBezTo>
                    <a:close/>
                    <a:moveTo>
                      <a:pt x="146" y="965"/>
                    </a:moveTo>
                    <a:cubicBezTo>
                      <a:pt x="115" y="965"/>
                      <a:pt x="93" y="990"/>
                      <a:pt x="93" y="1019"/>
                    </a:cubicBezTo>
                    <a:cubicBezTo>
                      <a:pt x="93" y="1047"/>
                      <a:pt x="117" y="1072"/>
                      <a:pt x="146" y="1072"/>
                    </a:cubicBezTo>
                    <a:cubicBezTo>
                      <a:pt x="174" y="1072"/>
                      <a:pt x="200" y="1047"/>
                      <a:pt x="200" y="1019"/>
                    </a:cubicBezTo>
                    <a:cubicBezTo>
                      <a:pt x="200" y="990"/>
                      <a:pt x="177" y="965"/>
                      <a:pt x="146" y="965"/>
                    </a:cubicBezTo>
                    <a:close/>
                    <a:moveTo>
                      <a:pt x="333" y="813"/>
                    </a:moveTo>
                    <a:cubicBezTo>
                      <a:pt x="318" y="813"/>
                      <a:pt x="307" y="824"/>
                      <a:pt x="307" y="838"/>
                    </a:cubicBezTo>
                    <a:cubicBezTo>
                      <a:pt x="307" y="852"/>
                      <a:pt x="318" y="863"/>
                      <a:pt x="333" y="863"/>
                    </a:cubicBezTo>
                    <a:cubicBezTo>
                      <a:pt x="347" y="863"/>
                      <a:pt x="358" y="852"/>
                      <a:pt x="358" y="838"/>
                    </a:cubicBezTo>
                    <a:cubicBezTo>
                      <a:pt x="358" y="824"/>
                      <a:pt x="347" y="813"/>
                      <a:pt x="333" y="813"/>
                    </a:cubicBezTo>
                    <a:close/>
                    <a:moveTo>
                      <a:pt x="338" y="694"/>
                    </a:moveTo>
                    <a:cubicBezTo>
                      <a:pt x="315" y="694"/>
                      <a:pt x="299" y="711"/>
                      <a:pt x="299" y="734"/>
                    </a:cubicBezTo>
                    <a:cubicBezTo>
                      <a:pt x="299" y="756"/>
                      <a:pt x="315" y="773"/>
                      <a:pt x="338" y="773"/>
                    </a:cubicBezTo>
                    <a:cubicBezTo>
                      <a:pt x="360" y="773"/>
                      <a:pt x="378" y="756"/>
                      <a:pt x="378" y="734"/>
                    </a:cubicBezTo>
                    <a:cubicBezTo>
                      <a:pt x="378" y="711"/>
                      <a:pt x="360" y="694"/>
                      <a:pt x="338" y="694"/>
                    </a:cubicBezTo>
                    <a:close/>
                    <a:moveTo>
                      <a:pt x="550" y="742"/>
                    </a:moveTo>
                    <a:cubicBezTo>
                      <a:pt x="530" y="742"/>
                      <a:pt x="516" y="756"/>
                      <a:pt x="516" y="776"/>
                    </a:cubicBezTo>
                    <a:cubicBezTo>
                      <a:pt x="516" y="796"/>
                      <a:pt x="530" y="810"/>
                      <a:pt x="550" y="810"/>
                    </a:cubicBezTo>
                    <a:cubicBezTo>
                      <a:pt x="570" y="810"/>
                      <a:pt x="584" y="796"/>
                      <a:pt x="584" y="776"/>
                    </a:cubicBezTo>
                    <a:cubicBezTo>
                      <a:pt x="584" y="756"/>
                      <a:pt x="570" y="742"/>
                      <a:pt x="550" y="742"/>
                    </a:cubicBezTo>
                    <a:close/>
                    <a:moveTo>
                      <a:pt x="87" y="1415"/>
                    </a:moveTo>
                    <a:cubicBezTo>
                      <a:pt x="101" y="1415"/>
                      <a:pt x="112" y="1404"/>
                      <a:pt x="112" y="1390"/>
                    </a:cubicBezTo>
                    <a:cubicBezTo>
                      <a:pt x="112" y="1376"/>
                      <a:pt x="101" y="1365"/>
                      <a:pt x="87" y="1365"/>
                    </a:cubicBezTo>
                    <a:cubicBezTo>
                      <a:pt x="73" y="1365"/>
                      <a:pt x="62" y="1376"/>
                      <a:pt x="62" y="1390"/>
                    </a:cubicBezTo>
                    <a:cubicBezTo>
                      <a:pt x="62" y="1404"/>
                      <a:pt x="73" y="1415"/>
                      <a:pt x="87" y="1415"/>
                    </a:cubicBezTo>
                    <a:close/>
                    <a:moveTo>
                      <a:pt x="206" y="1472"/>
                    </a:moveTo>
                    <a:cubicBezTo>
                      <a:pt x="160" y="1472"/>
                      <a:pt x="124" y="1509"/>
                      <a:pt x="124" y="1554"/>
                    </a:cubicBezTo>
                    <a:cubicBezTo>
                      <a:pt x="124" y="1599"/>
                      <a:pt x="160" y="1636"/>
                      <a:pt x="206" y="1636"/>
                    </a:cubicBezTo>
                    <a:cubicBezTo>
                      <a:pt x="251" y="1636"/>
                      <a:pt x="287" y="1599"/>
                      <a:pt x="287" y="1554"/>
                    </a:cubicBezTo>
                    <a:cubicBezTo>
                      <a:pt x="287" y="1509"/>
                      <a:pt x="251" y="1472"/>
                      <a:pt x="206" y="1472"/>
                    </a:cubicBezTo>
                    <a:close/>
                    <a:moveTo>
                      <a:pt x="112" y="1774"/>
                    </a:moveTo>
                    <a:cubicBezTo>
                      <a:pt x="140" y="1774"/>
                      <a:pt x="163" y="1751"/>
                      <a:pt x="163" y="1723"/>
                    </a:cubicBezTo>
                    <a:cubicBezTo>
                      <a:pt x="163" y="1695"/>
                      <a:pt x="140" y="1672"/>
                      <a:pt x="112" y="1672"/>
                    </a:cubicBezTo>
                    <a:cubicBezTo>
                      <a:pt x="83" y="1672"/>
                      <a:pt x="62" y="1695"/>
                      <a:pt x="62" y="1723"/>
                    </a:cubicBezTo>
                    <a:cubicBezTo>
                      <a:pt x="62" y="1751"/>
                      <a:pt x="83" y="1774"/>
                      <a:pt x="112" y="1774"/>
                    </a:cubicBezTo>
                    <a:close/>
                    <a:moveTo>
                      <a:pt x="132" y="1816"/>
                    </a:moveTo>
                    <a:cubicBezTo>
                      <a:pt x="59" y="1816"/>
                      <a:pt x="0" y="1876"/>
                      <a:pt x="0" y="1952"/>
                    </a:cubicBezTo>
                    <a:cubicBezTo>
                      <a:pt x="0" y="2029"/>
                      <a:pt x="58" y="2087"/>
                      <a:pt x="132" y="2087"/>
                    </a:cubicBezTo>
                    <a:cubicBezTo>
                      <a:pt x="205" y="2087"/>
                      <a:pt x="265" y="2029"/>
                      <a:pt x="265" y="1952"/>
                    </a:cubicBezTo>
                    <a:cubicBezTo>
                      <a:pt x="265" y="1876"/>
                      <a:pt x="208" y="1816"/>
                      <a:pt x="132" y="1816"/>
                    </a:cubicBezTo>
                    <a:close/>
                    <a:moveTo>
                      <a:pt x="25" y="1681"/>
                    </a:moveTo>
                    <a:cubicBezTo>
                      <a:pt x="31" y="1681"/>
                      <a:pt x="36" y="1675"/>
                      <a:pt x="36" y="1669"/>
                    </a:cubicBezTo>
                    <a:cubicBezTo>
                      <a:pt x="36" y="1664"/>
                      <a:pt x="31" y="1658"/>
                      <a:pt x="25" y="1658"/>
                    </a:cubicBezTo>
                    <a:cubicBezTo>
                      <a:pt x="19" y="1658"/>
                      <a:pt x="14" y="1664"/>
                      <a:pt x="14" y="1669"/>
                    </a:cubicBezTo>
                    <a:cubicBezTo>
                      <a:pt x="14" y="1675"/>
                      <a:pt x="19" y="1681"/>
                      <a:pt x="25" y="1681"/>
                    </a:cubicBezTo>
                    <a:close/>
                    <a:moveTo>
                      <a:pt x="2364" y="480"/>
                    </a:moveTo>
                    <a:cubicBezTo>
                      <a:pt x="2364" y="423"/>
                      <a:pt x="2319" y="378"/>
                      <a:pt x="2263" y="378"/>
                    </a:cubicBezTo>
                    <a:cubicBezTo>
                      <a:pt x="2206" y="378"/>
                      <a:pt x="2161" y="423"/>
                      <a:pt x="2161" y="480"/>
                    </a:cubicBezTo>
                    <a:cubicBezTo>
                      <a:pt x="2161" y="536"/>
                      <a:pt x="2206" y="581"/>
                      <a:pt x="2263" y="581"/>
                    </a:cubicBezTo>
                    <a:cubicBezTo>
                      <a:pt x="2316" y="584"/>
                      <a:pt x="2364" y="536"/>
                      <a:pt x="2364" y="480"/>
                    </a:cubicBezTo>
                    <a:close/>
                    <a:moveTo>
                      <a:pt x="2243" y="1478"/>
                    </a:moveTo>
                    <a:cubicBezTo>
                      <a:pt x="2243" y="1422"/>
                      <a:pt x="2198" y="1376"/>
                      <a:pt x="2142" y="1376"/>
                    </a:cubicBezTo>
                    <a:cubicBezTo>
                      <a:pt x="2085" y="1376"/>
                      <a:pt x="2040" y="1422"/>
                      <a:pt x="2040" y="1478"/>
                    </a:cubicBezTo>
                    <a:cubicBezTo>
                      <a:pt x="2040" y="1535"/>
                      <a:pt x="2085" y="1579"/>
                      <a:pt x="2142" y="1579"/>
                    </a:cubicBezTo>
                    <a:cubicBezTo>
                      <a:pt x="2198" y="1579"/>
                      <a:pt x="2243" y="1535"/>
                      <a:pt x="2243" y="1478"/>
                    </a:cubicBezTo>
                    <a:close/>
                    <a:moveTo>
                      <a:pt x="2556" y="1616"/>
                    </a:moveTo>
                    <a:cubicBezTo>
                      <a:pt x="2556" y="1560"/>
                      <a:pt x="2511" y="1514"/>
                      <a:pt x="2455" y="1514"/>
                    </a:cubicBezTo>
                    <a:cubicBezTo>
                      <a:pt x="2398" y="1514"/>
                      <a:pt x="2353" y="1560"/>
                      <a:pt x="2353" y="1616"/>
                    </a:cubicBezTo>
                    <a:cubicBezTo>
                      <a:pt x="2353" y="1673"/>
                      <a:pt x="2398" y="1717"/>
                      <a:pt x="2455" y="1717"/>
                    </a:cubicBezTo>
                    <a:cubicBezTo>
                      <a:pt x="2511" y="1717"/>
                      <a:pt x="2556" y="1673"/>
                      <a:pt x="2556" y="1616"/>
                    </a:cubicBezTo>
                    <a:close/>
                    <a:moveTo>
                      <a:pt x="2071" y="2143"/>
                    </a:moveTo>
                    <a:cubicBezTo>
                      <a:pt x="2071" y="2127"/>
                      <a:pt x="2057" y="2112"/>
                      <a:pt x="2040" y="2112"/>
                    </a:cubicBezTo>
                    <a:cubicBezTo>
                      <a:pt x="2023" y="2112"/>
                      <a:pt x="2009" y="2127"/>
                      <a:pt x="2009" y="2143"/>
                    </a:cubicBezTo>
                    <a:cubicBezTo>
                      <a:pt x="2009" y="2160"/>
                      <a:pt x="2023" y="2175"/>
                      <a:pt x="2040" y="2175"/>
                    </a:cubicBezTo>
                    <a:cubicBezTo>
                      <a:pt x="2057" y="2175"/>
                      <a:pt x="2071" y="2160"/>
                      <a:pt x="2071" y="2143"/>
                    </a:cubicBezTo>
                    <a:close/>
                    <a:moveTo>
                      <a:pt x="2153" y="728"/>
                    </a:moveTo>
                    <a:cubicBezTo>
                      <a:pt x="2187" y="728"/>
                      <a:pt x="2212" y="700"/>
                      <a:pt x="2212" y="666"/>
                    </a:cubicBezTo>
                    <a:cubicBezTo>
                      <a:pt x="2212" y="632"/>
                      <a:pt x="2184" y="604"/>
                      <a:pt x="2153" y="604"/>
                    </a:cubicBezTo>
                    <a:cubicBezTo>
                      <a:pt x="2119" y="604"/>
                      <a:pt x="2094" y="632"/>
                      <a:pt x="2094" y="666"/>
                    </a:cubicBezTo>
                    <a:cubicBezTo>
                      <a:pt x="2094" y="703"/>
                      <a:pt x="2119" y="728"/>
                      <a:pt x="2153" y="728"/>
                    </a:cubicBezTo>
                    <a:close/>
                    <a:moveTo>
                      <a:pt x="2554" y="827"/>
                    </a:moveTo>
                    <a:cubicBezTo>
                      <a:pt x="2585" y="827"/>
                      <a:pt x="2610" y="801"/>
                      <a:pt x="2610" y="767"/>
                    </a:cubicBezTo>
                    <a:cubicBezTo>
                      <a:pt x="2610" y="736"/>
                      <a:pt x="2585" y="708"/>
                      <a:pt x="2554" y="708"/>
                    </a:cubicBezTo>
                    <a:cubicBezTo>
                      <a:pt x="2523" y="708"/>
                      <a:pt x="2497" y="734"/>
                      <a:pt x="2497" y="767"/>
                    </a:cubicBezTo>
                    <a:cubicBezTo>
                      <a:pt x="2497" y="798"/>
                      <a:pt x="2523" y="827"/>
                      <a:pt x="2554" y="827"/>
                    </a:cubicBezTo>
                    <a:close/>
                    <a:moveTo>
                      <a:pt x="1981" y="1232"/>
                    </a:moveTo>
                    <a:cubicBezTo>
                      <a:pt x="2006" y="1232"/>
                      <a:pt x="2029" y="1209"/>
                      <a:pt x="2029" y="1184"/>
                    </a:cubicBezTo>
                    <a:cubicBezTo>
                      <a:pt x="2029" y="1159"/>
                      <a:pt x="2006" y="1136"/>
                      <a:pt x="1981" y="1136"/>
                    </a:cubicBezTo>
                    <a:cubicBezTo>
                      <a:pt x="1955" y="1136"/>
                      <a:pt x="1933" y="1159"/>
                      <a:pt x="1933" y="1184"/>
                    </a:cubicBezTo>
                    <a:cubicBezTo>
                      <a:pt x="1933" y="1209"/>
                      <a:pt x="1955" y="1232"/>
                      <a:pt x="1981" y="1232"/>
                    </a:cubicBezTo>
                    <a:close/>
                    <a:moveTo>
                      <a:pt x="2195" y="1977"/>
                    </a:moveTo>
                    <a:cubicBezTo>
                      <a:pt x="2229" y="1977"/>
                      <a:pt x="2254" y="1949"/>
                      <a:pt x="2254" y="1915"/>
                    </a:cubicBezTo>
                    <a:cubicBezTo>
                      <a:pt x="2254" y="1881"/>
                      <a:pt x="2226" y="1853"/>
                      <a:pt x="2195" y="1853"/>
                    </a:cubicBezTo>
                    <a:cubicBezTo>
                      <a:pt x="2161" y="1853"/>
                      <a:pt x="2136" y="1881"/>
                      <a:pt x="2136" y="1915"/>
                    </a:cubicBezTo>
                    <a:cubicBezTo>
                      <a:pt x="2133" y="1952"/>
                      <a:pt x="2161" y="1977"/>
                      <a:pt x="2195" y="1977"/>
                    </a:cubicBezTo>
                    <a:close/>
                    <a:moveTo>
                      <a:pt x="2429" y="956"/>
                    </a:moveTo>
                    <a:cubicBezTo>
                      <a:pt x="2429" y="863"/>
                      <a:pt x="2353" y="787"/>
                      <a:pt x="2260" y="787"/>
                    </a:cubicBezTo>
                    <a:cubicBezTo>
                      <a:pt x="2167" y="787"/>
                      <a:pt x="2091" y="862"/>
                      <a:pt x="2091" y="956"/>
                    </a:cubicBezTo>
                    <a:cubicBezTo>
                      <a:pt x="2091" y="1049"/>
                      <a:pt x="2167" y="1125"/>
                      <a:pt x="2260" y="1125"/>
                    </a:cubicBezTo>
                    <a:cubicBezTo>
                      <a:pt x="2353" y="1125"/>
                      <a:pt x="2429" y="1050"/>
                      <a:pt x="2429" y="956"/>
                    </a:cubicBezTo>
                    <a:close/>
                    <a:moveTo>
                      <a:pt x="2556" y="999"/>
                    </a:moveTo>
                    <a:cubicBezTo>
                      <a:pt x="2556" y="962"/>
                      <a:pt x="2527" y="934"/>
                      <a:pt x="2491" y="934"/>
                    </a:cubicBezTo>
                    <a:cubicBezTo>
                      <a:pt x="2454" y="934"/>
                      <a:pt x="2427" y="962"/>
                      <a:pt x="2427" y="999"/>
                    </a:cubicBezTo>
                    <a:cubicBezTo>
                      <a:pt x="2427" y="1035"/>
                      <a:pt x="2454" y="1064"/>
                      <a:pt x="2491" y="1064"/>
                    </a:cubicBezTo>
                    <a:cubicBezTo>
                      <a:pt x="2527" y="1064"/>
                      <a:pt x="2556" y="1035"/>
                      <a:pt x="2556" y="999"/>
                    </a:cubicBezTo>
                    <a:close/>
                    <a:moveTo>
                      <a:pt x="2545" y="629"/>
                    </a:moveTo>
                    <a:cubicBezTo>
                      <a:pt x="2545" y="572"/>
                      <a:pt x="2499" y="528"/>
                      <a:pt x="2443" y="528"/>
                    </a:cubicBezTo>
                    <a:cubicBezTo>
                      <a:pt x="2386" y="528"/>
                      <a:pt x="2342" y="572"/>
                      <a:pt x="2342" y="629"/>
                    </a:cubicBezTo>
                    <a:cubicBezTo>
                      <a:pt x="2342" y="685"/>
                      <a:pt x="2386" y="731"/>
                      <a:pt x="2443" y="731"/>
                    </a:cubicBezTo>
                    <a:cubicBezTo>
                      <a:pt x="2499" y="731"/>
                      <a:pt x="2545" y="685"/>
                      <a:pt x="2545" y="629"/>
                    </a:cubicBezTo>
                    <a:close/>
                    <a:moveTo>
                      <a:pt x="2345" y="1266"/>
                    </a:moveTo>
                    <a:cubicBezTo>
                      <a:pt x="2345" y="1207"/>
                      <a:pt x="2297" y="1156"/>
                      <a:pt x="2235" y="1156"/>
                    </a:cubicBezTo>
                    <a:cubicBezTo>
                      <a:pt x="2173" y="1156"/>
                      <a:pt x="2125" y="1204"/>
                      <a:pt x="2125" y="1266"/>
                    </a:cubicBezTo>
                    <a:cubicBezTo>
                      <a:pt x="2125" y="1325"/>
                      <a:pt x="2173" y="1376"/>
                      <a:pt x="2235" y="1376"/>
                    </a:cubicBezTo>
                    <a:cubicBezTo>
                      <a:pt x="2297" y="1376"/>
                      <a:pt x="2345" y="1325"/>
                      <a:pt x="2345" y="1266"/>
                    </a:cubicBezTo>
                    <a:close/>
                    <a:moveTo>
                      <a:pt x="2285" y="1723"/>
                    </a:moveTo>
                    <a:cubicBezTo>
                      <a:pt x="2285" y="1652"/>
                      <a:pt x="2228" y="1596"/>
                      <a:pt x="2161" y="1596"/>
                    </a:cubicBezTo>
                    <a:cubicBezTo>
                      <a:pt x="2093" y="1596"/>
                      <a:pt x="2037" y="1652"/>
                      <a:pt x="2037" y="1723"/>
                    </a:cubicBezTo>
                    <a:cubicBezTo>
                      <a:pt x="2037" y="1794"/>
                      <a:pt x="2093" y="1850"/>
                      <a:pt x="2161" y="1850"/>
                    </a:cubicBezTo>
                    <a:cubicBezTo>
                      <a:pt x="2228" y="1850"/>
                      <a:pt x="2285" y="1791"/>
                      <a:pt x="2285" y="1723"/>
                    </a:cubicBezTo>
                    <a:close/>
                    <a:moveTo>
                      <a:pt x="2613" y="1232"/>
                    </a:moveTo>
                    <a:cubicBezTo>
                      <a:pt x="2613" y="1195"/>
                      <a:pt x="2582" y="1164"/>
                      <a:pt x="2545" y="1164"/>
                    </a:cubicBezTo>
                    <a:cubicBezTo>
                      <a:pt x="2508" y="1164"/>
                      <a:pt x="2477" y="1195"/>
                      <a:pt x="2477" y="1232"/>
                    </a:cubicBezTo>
                    <a:cubicBezTo>
                      <a:pt x="2477" y="1269"/>
                      <a:pt x="2508" y="1300"/>
                      <a:pt x="2545" y="1300"/>
                    </a:cubicBezTo>
                    <a:cubicBezTo>
                      <a:pt x="2582" y="1300"/>
                      <a:pt x="2613" y="1269"/>
                      <a:pt x="2613" y="1232"/>
                    </a:cubicBezTo>
                    <a:close/>
                    <a:moveTo>
                      <a:pt x="2475" y="1799"/>
                    </a:moveTo>
                    <a:cubicBezTo>
                      <a:pt x="2475" y="1771"/>
                      <a:pt x="2452" y="1748"/>
                      <a:pt x="2424" y="1748"/>
                    </a:cubicBezTo>
                    <a:cubicBezTo>
                      <a:pt x="2396" y="1748"/>
                      <a:pt x="2373" y="1771"/>
                      <a:pt x="2373" y="1799"/>
                    </a:cubicBezTo>
                    <a:cubicBezTo>
                      <a:pt x="2373" y="1827"/>
                      <a:pt x="2396" y="1850"/>
                      <a:pt x="2424" y="1850"/>
                    </a:cubicBezTo>
                    <a:cubicBezTo>
                      <a:pt x="2452" y="1850"/>
                      <a:pt x="2475" y="1827"/>
                      <a:pt x="2475" y="1799"/>
                    </a:cubicBezTo>
                    <a:close/>
                    <a:moveTo>
                      <a:pt x="2590" y="1782"/>
                    </a:moveTo>
                    <a:cubicBezTo>
                      <a:pt x="2590" y="1754"/>
                      <a:pt x="2567" y="1731"/>
                      <a:pt x="2539" y="1731"/>
                    </a:cubicBezTo>
                    <a:cubicBezTo>
                      <a:pt x="2510" y="1731"/>
                      <a:pt x="2489" y="1754"/>
                      <a:pt x="2489" y="1782"/>
                    </a:cubicBezTo>
                    <a:cubicBezTo>
                      <a:pt x="2489" y="1811"/>
                      <a:pt x="2510" y="1833"/>
                      <a:pt x="2539" y="1833"/>
                    </a:cubicBezTo>
                    <a:cubicBezTo>
                      <a:pt x="2567" y="1833"/>
                      <a:pt x="2590" y="1808"/>
                      <a:pt x="2590" y="1782"/>
                    </a:cubicBezTo>
                    <a:close/>
                    <a:moveTo>
                      <a:pt x="2613" y="1432"/>
                    </a:moveTo>
                    <a:cubicBezTo>
                      <a:pt x="2613" y="1390"/>
                      <a:pt x="2579" y="1353"/>
                      <a:pt x="2534" y="1353"/>
                    </a:cubicBezTo>
                    <a:cubicBezTo>
                      <a:pt x="2491" y="1353"/>
                      <a:pt x="2455" y="1387"/>
                      <a:pt x="2455" y="1432"/>
                    </a:cubicBezTo>
                    <a:cubicBezTo>
                      <a:pt x="2455" y="1475"/>
                      <a:pt x="2489" y="1511"/>
                      <a:pt x="2534" y="1511"/>
                    </a:cubicBezTo>
                    <a:cubicBezTo>
                      <a:pt x="2579" y="1509"/>
                      <a:pt x="2613" y="1475"/>
                      <a:pt x="2613" y="1432"/>
                    </a:cubicBezTo>
                    <a:close/>
                    <a:moveTo>
                      <a:pt x="2452" y="1170"/>
                    </a:moveTo>
                    <a:cubicBezTo>
                      <a:pt x="2452" y="1139"/>
                      <a:pt x="2427" y="1116"/>
                      <a:pt x="2398" y="1116"/>
                    </a:cubicBezTo>
                    <a:cubicBezTo>
                      <a:pt x="2367" y="1116"/>
                      <a:pt x="2345" y="1142"/>
                      <a:pt x="2345" y="1170"/>
                    </a:cubicBezTo>
                    <a:cubicBezTo>
                      <a:pt x="2345" y="1201"/>
                      <a:pt x="2369" y="1224"/>
                      <a:pt x="2398" y="1224"/>
                    </a:cubicBezTo>
                    <a:cubicBezTo>
                      <a:pt x="2426" y="1224"/>
                      <a:pt x="2452" y="1198"/>
                      <a:pt x="2452" y="1170"/>
                    </a:cubicBezTo>
                    <a:close/>
                    <a:moveTo>
                      <a:pt x="2427" y="1444"/>
                    </a:moveTo>
                    <a:cubicBezTo>
                      <a:pt x="2427" y="1399"/>
                      <a:pt x="2390" y="1362"/>
                      <a:pt x="2345" y="1362"/>
                    </a:cubicBezTo>
                    <a:cubicBezTo>
                      <a:pt x="2300" y="1362"/>
                      <a:pt x="2263" y="1399"/>
                      <a:pt x="2263" y="1444"/>
                    </a:cubicBezTo>
                    <a:cubicBezTo>
                      <a:pt x="2263" y="1489"/>
                      <a:pt x="2300" y="1525"/>
                      <a:pt x="2345" y="1525"/>
                    </a:cubicBezTo>
                    <a:cubicBezTo>
                      <a:pt x="2390" y="1525"/>
                      <a:pt x="2427" y="1489"/>
                      <a:pt x="2427" y="1444"/>
                    </a:cubicBezTo>
                    <a:close/>
                    <a:moveTo>
                      <a:pt x="2328" y="1588"/>
                    </a:moveTo>
                    <a:cubicBezTo>
                      <a:pt x="2328" y="1568"/>
                      <a:pt x="2311" y="1551"/>
                      <a:pt x="2291" y="1551"/>
                    </a:cubicBezTo>
                    <a:cubicBezTo>
                      <a:pt x="2271" y="1551"/>
                      <a:pt x="2254" y="1569"/>
                      <a:pt x="2254" y="1588"/>
                    </a:cubicBezTo>
                    <a:cubicBezTo>
                      <a:pt x="2254" y="1608"/>
                      <a:pt x="2271" y="1624"/>
                      <a:pt x="2291" y="1624"/>
                    </a:cubicBezTo>
                    <a:cubicBezTo>
                      <a:pt x="2311" y="1627"/>
                      <a:pt x="2328" y="1610"/>
                      <a:pt x="2328" y="1588"/>
                    </a:cubicBezTo>
                    <a:close/>
                    <a:moveTo>
                      <a:pt x="2373" y="1737"/>
                    </a:moveTo>
                    <a:cubicBezTo>
                      <a:pt x="2373" y="1717"/>
                      <a:pt x="2359" y="1703"/>
                      <a:pt x="2339" y="1703"/>
                    </a:cubicBezTo>
                    <a:cubicBezTo>
                      <a:pt x="2319" y="1703"/>
                      <a:pt x="2305" y="1717"/>
                      <a:pt x="2305" y="1737"/>
                    </a:cubicBezTo>
                    <a:cubicBezTo>
                      <a:pt x="2305" y="1757"/>
                      <a:pt x="2319" y="1771"/>
                      <a:pt x="2339" y="1771"/>
                    </a:cubicBezTo>
                    <a:cubicBezTo>
                      <a:pt x="2356" y="1771"/>
                      <a:pt x="2373" y="1754"/>
                      <a:pt x="2373" y="1737"/>
                    </a:cubicBezTo>
                    <a:close/>
                    <a:moveTo>
                      <a:pt x="2271" y="2146"/>
                    </a:moveTo>
                    <a:cubicBezTo>
                      <a:pt x="2271" y="2132"/>
                      <a:pt x="2260" y="2118"/>
                      <a:pt x="2243" y="2118"/>
                    </a:cubicBezTo>
                    <a:cubicBezTo>
                      <a:pt x="2226" y="2118"/>
                      <a:pt x="2215" y="2129"/>
                      <a:pt x="2215" y="2146"/>
                    </a:cubicBezTo>
                    <a:cubicBezTo>
                      <a:pt x="2215" y="2163"/>
                      <a:pt x="2226" y="2175"/>
                      <a:pt x="2243" y="2175"/>
                    </a:cubicBezTo>
                    <a:cubicBezTo>
                      <a:pt x="2260" y="2175"/>
                      <a:pt x="2271" y="2160"/>
                      <a:pt x="2271" y="2146"/>
                    </a:cubicBezTo>
                    <a:close/>
                    <a:moveTo>
                      <a:pt x="2000" y="1771"/>
                    </a:moveTo>
                    <a:cubicBezTo>
                      <a:pt x="2000" y="1751"/>
                      <a:pt x="1986" y="1737"/>
                      <a:pt x="1967" y="1737"/>
                    </a:cubicBezTo>
                    <a:cubicBezTo>
                      <a:pt x="1947" y="1737"/>
                      <a:pt x="1933" y="1751"/>
                      <a:pt x="1933" y="1771"/>
                    </a:cubicBezTo>
                    <a:cubicBezTo>
                      <a:pt x="1933" y="1791"/>
                      <a:pt x="1947" y="1805"/>
                      <a:pt x="1967" y="1805"/>
                    </a:cubicBezTo>
                    <a:cubicBezTo>
                      <a:pt x="1986" y="1805"/>
                      <a:pt x="2000" y="1788"/>
                      <a:pt x="2000" y="1771"/>
                    </a:cubicBezTo>
                    <a:close/>
                    <a:moveTo>
                      <a:pt x="2353" y="2014"/>
                    </a:moveTo>
                    <a:cubicBezTo>
                      <a:pt x="2353" y="1975"/>
                      <a:pt x="2322" y="1943"/>
                      <a:pt x="2283" y="1943"/>
                    </a:cubicBezTo>
                    <a:cubicBezTo>
                      <a:pt x="2243" y="1943"/>
                      <a:pt x="2212" y="1975"/>
                      <a:pt x="2212" y="2014"/>
                    </a:cubicBezTo>
                    <a:cubicBezTo>
                      <a:pt x="2212" y="2054"/>
                      <a:pt x="2243" y="2084"/>
                      <a:pt x="2283" y="2084"/>
                    </a:cubicBezTo>
                    <a:cubicBezTo>
                      <a:pt x="2322" y="2084"/>
                      <a:pt x="2353" y="2054"/>
                      <a:pt x="2353" y="2014"/>
                    </a:cubicBezTo>
                    <a:close/>
                    <a:moveTo>
                      <a:pt x="2113" y="1923"/>
                    </a:moveTo>
                    <a:cubicBezTo>
                      <a:pt x="2113" y="1870"/>
                      <a:pt x="2070" y="1827"/>
                      <a:pt x="2017" y="1827"/>
                    </a:cubicBezTo>
                    <a:cubicBezTo>
                      <a:pt x="1963" y="1827"/>
                      <a:pt x="1921" y="1870"/>
                      <a:pt x="1921" y="1923"/>
                    </a:cubicBezTo>
                    <a:cubicBezTo>
                      <a:pt x="1921" y="1977"/>
                      <a:pt x="1963" y="2019"/>
                      <a:pt x="2017" y="2019"/>
                    </a:cubicBezTo>
                    <a:cubicBezTo>
                      <a:pt x="2070" y="2019"/>
                      <a:pt x="2113" y="1977"/>
                      <a:pt x="2113" y="1923"/>
                    </a:cubicBezTo>
                    <a:close/>
                    <a:moveTo>
                      <a:pt x="2187" y="2076"/>
                    </a:moveTo>
                    <a:cubicBezTo>
                      <a:pt x="2187" y="2045"/>
                      <a:pt x="2161" y="2019"/>
                      <a:pt x="2130" y="2019"/>
                    </a:cubicBezTo>
                    <a:cubicBezTo>
                      <a:pt x="2099" y="2019"/>
                      <a:pt x="2074" y="2045"/>
                      <a:pt x="2074" y="2076"/>
                    </a:cubicBezTo>
                    <a:cubicBezTo>
                      <a:pt x="2074" y="2107"/>
                      <a:pt x="2099" y="2132"/>
                      <a:pt x="2130" y="2132"/>
                    </a:cubicBezTo>
                    <a:cubicBezTo>
                      <a:pt x="2161" y="2132"/>
                      <a:pt x="2187" y="2110"/>
                      <a:pt x="2187" y="2076"/>
                    </a:cubicBezTo>
                    <a:close/>
                    <a:moveTo>
                      <a:pt x="2381" y="2135"/>
                    </a:moveTo>
                    <a:cubicBezTo>
                      <a:pt x="2381" y="2112"/>
                      <a:pt x="2364" y="2096"/>
                      <a:pt x="2342" y="2096"/>
                    </a:cubicBezTo>
                    <a:cubicBezTo>
                      <a:pt x="2319" y="2096"/>
                      <a:pt x="2302" y="2112"/>
                      <a:pt x="2302" y="2135"/>
                    </a:cubicBezTo>
                    <a:cubicBezTo>
                      <a:pt x="2302" y="2158"/>
                      <a:pt x="2319" y="2175"/>
                      <a:pt x="2342" y="2175"/>
                    </a:cubicBezTo>
                    <a:cubicBezTo>
                      <a:pt x="2364" y="2175"/>
                      <a:pt x="2381" y="2155"/>
                      <a:pt x="2381" y="2135"/>
                    </a:cubicBezTo>
                    <a:close/>
                    <a:moveTo>
                      <a:pt x="2029" y="1548"/>
                    </a:moveTo>
                    <a:cubicBezTo>
                      <a:pt x="2029" y="1523"/>
                      <a:pt x="2006" y="1500"/>
                      <a:pt x="1981" y="1500"/>
                    </a:cubicBezTo>
                    <a:cubicBezTo>
                      <a:pt x="1955" y="1500"/>
                      <a:pt x="1933" y="1523"/>
                      <a:pt x="1933" y="1548"/>
                    </a:cubicBezTo>
                    <a:cubicBezTo>
                      <a:pt x="1933" y="1573"/>
                      <a:pt x="1955" y="1596"/>
                      <a:pt x="1981" y="1596"/>
                    </a:cubicBezTo>
                    <a:cubicBezTo>
                      <a:pt x="2006" y="1596"/>
                      <a:pt x="2029" y="1576"/>
                      <a:pt x="2029" y="1548"/>
                    </a:cubicBezTo>
                    <a:close/>
                    <a:moveTo>
                      <a:pt x="2029" y="1669"/>
                    </a:moveTo>
                    <a:cubicBezTo>
                      <a:pt x="2029" y="1652"/>
                      <a:pt x="2015" y="1636"/>
                      <a:pt x="1995" y="1636"/>
                    </a:cubicBezTo>
                    <a:cubicBezTo>
                      <a:pt x="1975" y="1636"/>
                      <a:pt x="1961" y="1650"/>
                      <a:pt x="1961" y="1669"/>
                    </a:cubicBezTo>
                    <a:cubicBezTo>
                      <a:pt x="1961" y="1686"/>
                      <a:pt x="1975" y="1703"/>
                      <a:pt x="1995" y="1703"/>
                    </a:cubicBezTo>
                    <a:cubicBezTo>
                      <a:pt x="2015" y="1703"/>
                      <a:pt x="2029" y="1686"/>
                      <a:pt x="2029" y="1669"/>
                    </a:cubicBezTo>
                    <a:close/>
                    <a:moveTo>
                      <a:pt x="2071" y="1342"/>
                    </a:moveTo>
                    <a:cubicBezTo>
                      <a:pt x="2071" y="1305"/>
                      <a:pt x="2039" y="1274"/>
                      <a:pt x="2003" y="1274"/>
                    </a:cubicBezTo>
                    <a:cubicBezTo>
                      <a:pt x="1966" y="1274"/>
                      <a:pt x="1936" y="1305"/>
                      <a:pt x="1936" y="1342"/>
                    </a:cubicBezTo>
                    <a:cubicBezTo>
                      <a:pt x="1936" y="1379"/>
                      <a:pt x="1966" y="1410"/>
                      <a:pt x="2003" y="1410"/>
                    </a:cubicBezTo>
                    <a:cubicBezTo>
                      <a:pt x="2039" y="1410"/>
                      <a:pt x="2071" y="1379"/>
                      <a:pt x="2071" y="1342"/>
                    </a:cubicBezTo>
                    <a:close/>
                    <a:moveTo>
                      <a:pt x="2125" y="1238"/>
                    </a:moveTo>
                    <a:cubicBezTo>
                      <a:pt x="2125" y="1213"/>
                      <a:pt x="2104" y="1195"/>
                      <a:pt x="2082" y="1195"/>
                    </a:cubicBezTo>
                    <a:cubicBezTo>
                      <a:pt x="2059" y="1195"/>
                      <a:pt x="2040" y="1215"/>
                      <a:pt x="2040" y="1238"/>
                    </a:cubicBezTo>
                    <a:cubicBezTo>
                      <a:pt x="2040" y="1263"/>
                      <a:pt x="2059" y="1280"/>
                      <a:pt x="2082" y="1280"/>
                    </a:cubicBezTo>
                    <a:cubicBezTo>
                      <a:pt x="2104" y="1280"/>
                      <a:pt x="2125" y="1264"/>
                      <a:pt x="2125" y="1238"/>
                    </a:cubicBezTo>
                    <a:close/>
                    <a:moveTo>
                      <a:pt x="2113" y="1325"/>
                    </a:moveTo>
                    <a:cubicBezTo>
                      <a:pt x="2113" y="1314"/>
                      <a:pt x="2105" y="1305"/>
                      <a:pt x="2094" y="1305"/>
                    </a:cubicBezTo>
                    <a:cubicBezTo>
                      <a:pt x="2082" y="1305"/>
                      <a:pt x="2074" y="1314"/>
                      <a:pt x="2074" y="1325"/>
                    </a:cubicBezTo>
                    <a:cubicBezTo>
                      <a:pt x="2074" y="1336"/>
                      <a:pt x="2082" y="1345"/>
                      <a:pt x="2094" y="1345"/>
                    </a:cubicBezTo>
                    <a:cubicBezTo>
                      <a:pt x="2105" y="1345"/>
                      <a:pt x="2113" y="1336"/>
                      <a:pt x="2113" y="1325"/>
                    </a:cubicBezTo>
                    <a:close/>
                    <a:moveTo>
                      <a:pt x="2136" y="1119"/>
                    </a:moveTo>
                    <a:cubicBezTo>
                      <a:pt x="2136" y="1089"/>
                      <a:pt x="2110" y="1061"/>
                      <a:pt x="2077" y="1061"/>
                    </a:cubicBezTo>
                    <a:cubicBezTo>
                      <a:pt x="2046" y="1061"/>
                      <a:pt x="2017" y="1086"/>
                      <a:pt x="2017" y="1119"/>
                    </a:cubicBezTo>
                    <a:cubicBezTo>
                      <a:pt x="2017" y="1153"/>
                      <a:pt x="2043" y="1178"/>
                      <a:pt x="2077" y="1178"/>
                    </a:cubicBezTo>
                    <a:cubicBezTo>
                      <a:pt x="2110" y="1178"/>
                      <a:pt x="2136" y="1153"/>
                      <a:pt x="2136" y="1119"/>
                    </a:cubicBezTo>
                    <a:close/>
                    <a:moveTo>
                      <a:pt x="2077" y="956"/>
                    </a:moveTo>
                    <a:cubicBezTo>
                      <a:pt x="2077" y="920"/>
                      <a:pt x="2048" y="892"/>
                      <a:pt x="2012" y="892"/>
                    </a:cubicBezTo>
                    <a:cubicBezTo>
                      <a:pt x="1975" y="892"/>
                      <a:pt x="1947" y="919"/>
                      <a:pt x="1947" y="956"/>
                    </a:cubicBezTo>
                    <a:cubicBezTo>
                      <a:pt x="1947" y="992"/>
                      <a:pt x="1975" y="1021"/>
                      <a:pt x="2012" y="1021"/>
                    </a:cubicBezTo>
                    <a:cubicBezTo>
                      <a:pt x="2046" y="1021"/>
                      <a:pt x="2077" y="993"/>
                      <a:pt x="2077" y="956"/>
                    </a:cubicBezTo>
                    <a:close/>
                    <a:moveTo>
                      <a:pt x="2085" y="787"/>
                    </a:moveTo>
                    <a:cubicBezTo>
                      <a:pt x="2085" y="745"/>
                      <a:pt x="2051" y="708"/>
                      <a:pt x="2006" y="708"/>
                    </a:cubicBezTo>
                    <a:cubicBezTo>
                      <a:pt x="1964" y="708"/>
                      <a:pt x="1927" y="742"/>
                      <a:pt x="1927" y="787"/>
                    </a:cubicBezTo>
                    <a:cubicBezTo>
                      <a:pt x="1927" y="832"/>
                      <a:pt x="1961" y="866"/>
                      <a:pt x="2006" y="866"/>
                    </a:cubicBezTo>
                    <a:cubicBezTo>
                      <a:pt x="2051" y="866"/>
                      <a:pt x="2085" y="832"/>
                      <a:pt x="2085" y="787"/>
                    </a:cubicBezTo>
                    <a:close/>
                    <a:moveTo>
                      <a:pt x="2158" y="790"/>
                    </a:moveTo>
                    <a:cubicBezTo>
                      <a:pt x="2158" y="776"/>
                      <a:pt x="2147" y="762"/>
                      <a:pt x="2130" y="762"/>
                    </a:cubicBezTo>
                    <a:cubicBezTo>
                      <a:pt x="2116" y="762"/>
                      <a:pt x="2102" y="773"/>
                      <a:pt x="2102" y="790"/>
                    </a:cubicBezTo>
                    <a:cubicBezTo>
                      <a:pt x="2102" y="804"/>
                      <a:pt x="2113" y="818"/>
                      <a:pt x="2130" y="818"/>
                    </a:cubicBezTo>
                    <a:cubicBezTo>
                      <a:pt x="2147" y="818"/>
                      <a:pt x="2158" y="804"/>
                      <a:pt x="2158" y="790"/>
                    </a:cubicBezTo>
                    <a:close/>
                    <a:moveTo>
                      <a:pt x="2345" y="711"/>
                    </a:moveTo>
                    <a:cubicBezTo>
                      <a:pt x="2345" y="680"/>
                      <a:pt x="2319" y="657"/>
                      <a:pt x="2291" y="657"/>
                    </a:cubicBezTo>
                    <a:cubicBezTo>
                      <a:pt x="2263" y="657"/>
                      <a:pt x="2237" y="683"/>
                      <a:pt x="2237" y="711"/>
                    </a:cubicBezTo>
                    <a:cubicBezTo>
                      <a:pt x="2237" y="739"/>
                      <a:pt x="2263" y="765"/>
                      <a:pt x="2291" y="765"/>
                    </a:cubicBezTo>
                    <a:cubicBezTo>
                      <a:pt x="2319" y="765"/>
                      <a:pt x="2345" y="739"/>
                      <a:pt x="2345" y="711"/>
                    </a:cubicBezTo>
                    <a:close/>
                    <a:moveTo>
                      <a:pt x="2480" y="798"/>
                    </a:moveTo>
                    <a:cubicBezTo>
                      <a:pt x="2480" y="769"/>
                      <a:pt x="2457" y="750"/>
                      <a:pt x="2432" y="750"/>
                    </a:cubicBezTo>
                    <a:cubicBezTo>
                      <a:pt x="2406" y="750"/>
                      <a:pt x="2384" y="773"/>
                      <a:pt x="2384" y="798"/>
                    </a:cubicBezTo>
                    <a:cubicBezTo>
                      <a:pt x="2384" y="827"/>
                      <a:pt x="2406" y="846"/>
                      <a:pt x="2432" y="846"/>
                    </a:cubicBezTo>
                    <a:cubicBezTo>
                      <a:pt x="2457" y="846"/>
                      <a:pt x="2480" y="826"/>
                      <a:pt x="2480" y="798"/>
                    </a:cubicBezTo>
                    <a:close/>
                    <a:moveTo>
                      <a:pt x="2500" y="897"/>
                    </a:moveTo>
                    <a:cubicBezTo>
                      <a:pt x="2500" y="883"/>
                      <a:pt x="2489" y="872"/>
                      <a:pt x="2475" y="872"/>
                    </a:cubicBezTo>
                    <a:cubicBezTo>
                      <a:pt x="2460" y="872"/>
                      <a:pt x="2449" y="883"/>
                      <a:pt x="2449" y="897"/>
                    </a:cubicBezTo>
                    <a:cubicBezTo>
                      <a:pt x="2449" y="911"/>
                      <a:pt x="2460" y="923"/>
                      <a:pt x="2475" y="923"/>
                    </a:cubicBezTo>
                    <a:cubicBezTo>
                      <a:pt x="2489" y="923"/>
                      <a:pt x="2500" y="911"/>
                      <a:pt x="2500" y="897"/>
                    </a:cubicBezTo>
                    <a:close/>
                    <a:moveTo>
                      <a:pt x="2613" y="903"/>
                    </a:moveTo>
                    <a:cubicBezTo>
                      <a:pt x="2613" y="880"/>
                      <a:pt x="2595" y="863"/>
                      <a:pt x="2573" y="863"/>
                    </a:cubicBezTo>
                    <a:cubicBezTo>
                      <a:pt x="2550" y="863"/>
                      <a:pt x="2534" y="880"/>
                      <a:pt x="2534" y="903"/>
                    </a:cubicBezTo>
                    <a:cubicBezTo>
                      <a:pt x="2534" y="925"/>
                      <a:pt x="2550" y="942"/>
                      <a:pt x="2573" y="942"/>
                    </a:cubicBezTo>
                    <a:cubicBezTo>
                      <a:pt x="2595" y="942"/>
                      <a:pt x="2613" y="925"/>
                      <a:pt x="2613" y="903"/>
                    </a:cubicBezTo>
                    <a:close/>
                    <a:moveTo>
                      <a:pt x="2568" y="1115"/>
                    </a:moveTo>
                    <a:cubicBezTo>
                      <a:pt x="2568" y="1095"/>
                      <a:pt x="2554" y="1081"/>
                      <a:pt x="2534" y="1081"/>
                    </a:cubicBezTo>
                    <a:cubicBezTo>
                      <a:pt x="2514" y="1081"/>
                      <a:pt x="2500" y="1095"/>
                      <a:pt x="2500" y="1115"/>
                    </a:cubicBezTo>
                    <a:cubicBezTo>
                      <a:pt x="2500" y="1134"/>
                      <a:pt x="2514" y="1147"/>
                      <a:pt x="2534" y="1147"/>
                    </a:cubicBezTo>
                    <a:cubicBezTo>
                      <a:pt x="2554" y="1147"/>
                      <a:pt x="2568" y="1134"/>
                      <a:pt x="2568" y="1115"/>
                    </a:cubicBezTo>
                    <a:close/>
                    <a:moveTo>
                      <a:pt x="2528" y="494"/>
                    </a:moveTo>
                    <a:cubicBezTo>
                      <a:pt x="2514" y="494"/>
                      <a:pt x="2503" y="505"/>
                      <a:pt x="2503" y="519"/>
                    </a:cubicBezTo>
                    <a:cubicBezTo>
                      <a:pt x="2503" y="533"/>
                      <a:pt x="2514" y="544"/>
                      <a:pt x="2528" y="544"/>
                    </a:cubicBezTo>
                    <a:cubicBezTo>
                      <a:pt x="2542" y="544"/>
                      <a:pt x="2554" y="533"/>
                      <a:pt x="2554" y="519"/>
                    </a:cubicBezTo>
                    <a:cubicBezTo>
                      <a:pt x="2554" y="505"/>
                      <a:pt x="2542" y="494"/>
                      <a:pt x="2528" y="494"/>
                    </a:cubicBezTo>
                    <a:close/>
                    <a:moveTo>
                      <a:pt x="2517" y="443"/>
                    </a:moveTo>
                    <a:cubicBezTo>
                      <a:pt x="2517" y="429"/>
                      <a:pt x="2506" y="415"/>
                      <a:pt x="2489" y="415"/>
                    </a:cubicBezTo>
                    <a:cubicBezTo>
                      <a:pt x="2475" y="415"/>
                      <a:pt x="2460" y="426"/>
                      <a:pt x="2460" y="443"/>
                    </a:cubicBezTo>
                    <a:cubicBezTo>
                      <a:pt x="2460" y="457"/>
                      <a:pt x="2472" y="471"/>
                      <a:pt x="2489" y="471"/>
                    </a:cubicBezTo>
                    <a:cubicBezTo>
                      <a:pt x="2506" y="471"/>
                      <a:pt x="2517" y="460"/>
                      <a:pt x="2517" y="443"/>
                    </a:cubicBezTo>
                    <a:close/>
                    <a:moveTo>
                      <a:pt x="2446" y="463"/>
                    </a:moveTo>
                    <a:cubicBezTo>
                      <a:pt x="2446" y="446"/>
                      <a:pt x="2432" y="432"/>
                      <a:pt x="2415" y="432"/>
                    </a:cubicBezTo>
                    <a:cubicBezTo>
                      <a:pt x="2398" y="432"/>
                      <a:pt x="2384" y="446"/>
                      <a:pt x="2384" y="463"/>
                    </a:cubicBezTo>
                    <a:cubicBezTo>
                      <a:pt x="2384" y="480"/>
                      <a:pt x="2398" y="494"/>
                      <a:pt x="2415" y="494"/>
                    </a:cubicBezTo>
                    <a:cubicBezTo>
                      <a:pt x="2432" y="494"/>
                      <a:pt x="2446" y="480"/>
                      <a:pt x="2446" y="463"/>
                    </a:cubicBezTo>
                    <a:close/>
                    <a:moveTo>
                      <a:pt x="2125" y="370"/>
                    </a:moveTo>
                    <a:cubicBezTo>
                      <a:pt x="2125" y="389"/>
                      <a:pt x="2141" y="403"/>
                      <a:pt x="2158" y="403"/>
                    </a:cubicBezTo>
                    <a:cubicBezTo>
                      <a:pt x="2174" y="403"/>
                      <a:pt x="2192" y="386"/>
                      <a:pt x="2192" y="370"/>
                    </a:cubicBezTo>
                    <a:cubicBezTo>
                      <a:pt x="2192" y="350"/>
                      <a:pt x="2174" y="336"/>
                      <a:pt x="2158" y="336"/>
                    </a:cubicBezTo>
                    <a:cubicBezTo>
                      <a:pt x="2141" y="336"/>
                      <a:pt x="2125" y="350"/>
                      <a:pt x="2125" y="370"/>
                    </a:cubicBezTo>
                    <a:close/>
                    <a:moveTo>
                      <a:pt x="2133" y="530"/>
                    </a:moveTo>
                    <a:cubicBezTo>
                      <a:pt x="2133" y="477"/>
                      <a:pt x="2087" y="432"/>
                      <a:pt x="2034" y="432"/>
                    </a:cubicBezTo>
                    <a:cubicBezTo>
                      <a:pt x="1980" y="432"/>
                      <a:pt x="1936" y="476"/>
                      <a:pt x="1936" y="530"/>
                    </a:cubicBezTo>
                    <a:cubicBezTo>
                      <a:pt x="1936" y="583"/>
                      <a:pt x="1980" y="629"/>
                      <a:pt x="2034" y="629"/>
                    </a:cubicBezTo>
                    <a:cubicBezTo>
                      <a:pt x="2087" y="629"/>
                      <a:pt x="2133" y="584"/>
                      <a:pt x="2133" y="530"/>
                    </a:cubicBezTo>
                    <a:close/>
                    <a:moveTo>
                      <a:pt x="1930" y="663"/>
                    </a:moveTo>
                    <a:cubicBezTo>
                      <a:pt x="1930" y="677"/>
                      <a:pt x="1941" y="688"/>
                      <a:pt x="1955" y="688"/>
                    </a:cubicBezTo>
                    <a:cubicBezTo>
                      <a:pt x="1969" y="688"/>
                      <a:pt x="1981" y="677"/>
                      <a:pt x="1981" y="663"/>
                    </a:cubicBezTo>
                    <a:cubicBezTo>
                      <a:pt x="1981" y="649"/>
                      <a:pt x="1969" y="638"/>
                      <a:pt x="1955" y="638"/>
                    </a:cubicBezTo>
                    <a:cubicBezTo>
                      <a:pt x="1941" y="638"/>
                      <a:pt x="1930" y="649"/>
                      <a:pt x="1930" y="663"/>
                    </a:cubicBezTo>
                    <a:close/>
                    <a:moveTo>
                      <a:pt x="1910" y="429"/>
                    </a:moveTo>
                    <a:cubicBezTo>
                      <a:pt x="1910" y="440"/>
                      <a:pt x="1919" y="449"/>
                      <a:pt x="1930" y="449"/>
                    </a:cubicBezTo>
                    <a:cubicBezTo>
                      <a:pt x="1941" y="449"/>
                      <a:pt x="1950" y="440"/>
                      <a:pt x="1950" y="429"/>
                    </a:cubicBezTo>
                    <a:cubicBezTo>
                      <a:pt x="1950" y="417"/>
                      <a:pt x="1941" y="409"/>
                      <a:pt x="1930" y="409"/>
                    </a:cubicBezTo>
                    <a:cubicBezTo>
                      <a:pt x="1919" y="409"/>
                      <a:pt x="1910" y="417"/>
                      <a:pt x="1910" y="429"/>
                    </a:cubicBezTo>
                    <a:close/>
                    <a:moveTo>
                      <a:pt x="1848" y="237"/>
                    </a:moveTo>
                    <a:cubicBezTo>
                      <a:pt x="1848" y="313"/>
                      <a:pt x="1909" y="372"/>
                      <a:pt x="1983" y="372"/>
                    </a:cubicBezTo>
                    <a:cubicBezTo>
                      <a:pt x="2056" y="372"/>
                      <a:pt x="2119" y="310"/>
                      <a:pt x="2119" y="237"/>
                    </a:cubicBezTo>
                    <a:cubicBezTo>
                      <a:pt x="2119" y="161"/>
                      <a:pt x="2056" y="101"/>
                      <a:pt x="1983" y="101"/>
                    </a:cubicBezTo>
                    <a:cubicBezTo>
                      <a:pt x="1909" y="101"/>
                      <a:pt x="1848" y="164"/>
                      <a:pt x="1848" y="237"/>
                    </a:cubicBezTo>
                    <a:close/>
                    <a:moveTo>
                      <a:pt x="2161" y="203"/>
                    </a:moveTo>
                    <a:cubicBezTo>
                      <a:pt x="2161" y="223"/>
                      <a:pt x="2178" y="240"/>
                      <a:pt x="2198" y="240"/>
                    </a:cubicBezTo>
                    <a:cubicBezTo>
                      <a:pt x="2218" y="240"/>
                      <a:pt x="2235" y="223"/>
                      <a:pt x="2235" y="203"/>
                    </a:cubicBezTo>
                    <a:cubicBezTo>
                      <a:pt x="2235" y="183"/>
                      <a:pt x="2218" y="166"/>
                      <a:pt x="2198" y="166"/>
                    </a:cubicBezTo>
                    <a:cubicBezTo>
                      <a:pt x="2178" y="166"/>
                      <a:pt x="2161" y="180"/>
                      <a:pt x="2161" y="203"/>
                    </a:cubicBezTo>
                    <a:close/>
                    <a:moveTo>
                      <a:pt x="381" y="401"/>
                    </a:moveTo>
                    <a:cubicBezTo>
                      <a:pt x="437" y="401"/>
                      <a:pt x="482" y="355"/>
                      <a:pt x="482" y="299"/>
                    </a:cubicBezTo>
                    <a:cubicBezTo>
                      <a:pt x="482" y="243"/>
                      <a:pt x="437" y="197"/>
                      <a:pt x="381" y="197"/>
                    </a:cubicBezTo>
                    <a:cubicBezTo>
                      <a:pt x="324" y="197"/>
                      <a:pt x="279" y="243"/>
                      <a:pt x="279" y="299"/>
                    </a:cubicBezTo>
                    <a:cubicBezTo>
                      <a:pt x="279" y="355"/>
                      <a:pt x="324" y="401"/>
                      <a:pt x="381" y="401"/>
                    </a:cubicBezTo>
                    <a:close/>
                    <a:moveTo>
                      <a:pt x="846" y="254"/>
                    </a:moveTo>
                    <a:cubicBezTo>
                      <a:pt x="917" y="254"/>
                      <a:pt x="970" y="197"/>
                      <a:pt x="970" y="127"/>
                    </a:cubicBezTo>
                    <a:cubicBezTo>
                      <a:pt x="970" y="56"/>
                      <a:pt x="914" y="0"/>
                      <a:pt x="846" y="0"/>
                    </a:cubicBezTo>
                    <a:cubicBezTo>
                      <a:pt x="778" y="0"/>
                      <a:pt x="722" y="56"/>
                      <a:pt x="722" y="127"/>
                    </a:cubicBezTo>
                    <a:cubicBezTo>
                      <a:pt x="722" y="197"/>
                      <a:pt x="778" y="254"/>
                      <a:pt x="846" y="254"/>
                    </a:cubicBezTo>
                    <a:close/>
                    <a:moveTo>
                      <a:pt x="1794" y="688"/>
                    </a:moveTo>
                    <a:cubicBezTo>
                      <a:pt x="1865" y="688"/>
                      <a:pt x="1919" y="631"/>
                      <a:pt x="1919" y="561"/>
                    </a:cubicBezTo>
                    <a:cubicBezTo>
                      <a:pt x="1919" y="490"/>
                      <a:pt x="1861" y="434"/>
                      <a:pt x="1794" y="434"/>
                    </a:cubicBezTo>
                    <a:cubicBezTo>
                      <a:pt x="1726" y="434"/>
                      <a:pt x="1670" y="490"/>
                      <a:pt x="1670" y="561"/>
                    </a:cubicBezTo>
                    <a:cubicBezTo>
                      <a:pt x="1670" y="631"/>
                      <a:pt x="1727" y="688"/>
                      <a:pt x="1794" y="688"/>
                    </a:cubicBezTo>
                    <a:close/>
                    <a:moveTo>
                      <a:pt x="341" y="564"/>
                    </a:moveTo>
                    <a:cubicBezTo>
                      <a:pt x="383" y="564"/>
                      <a:pt x="417" y="530"/>
                      <a:pt x="417" y="488"/>
                    </a:cubicBezTo>
                    <a:cubicBezTo>
                      <a:pt x="417" y="446"/>
                      <a:pt x="383" y="412"/>
                      <a:pt x="341" y="412"/>
                    </a:cubicBezTo>
                    <a:cubicBezTo>
                      <a:pt x="299" y="412"/>
                      <a:pt x="265" y="446"/>
                      <a:pt x="265" y="488"/>
                    </a:cubicBezTo>
                    <a:cubicBezTo>
                      <a:pt x="268" y="530"/>
                      <a:pt x="302" y="564"/>
                      <a:pt x="341" y="564"/>
                    </a:cubicBezTo>
                    <a:close/>
                    <a:moveTo>
                      <a:pt x="217" y="434"/>
                    </a:moveTo>
                    <a:cubicBezTo>
                      <a:pt x="245" y="434"/>
                      <a:pt x="268" y="412"/>
                      <a:pt x="268" y="384"/>
                    </a:cubicBezTo>
                    <a:cubicBezTo>
                      <a:pt x="268" y="355"/>
                      <a:pt x="245" y="333"/>
                      <a:pt x="217" y="333"/>
                    </a:cubicBezTo>
                    <a:cubicBezTo>
                      <a:pt x="189" y="333"/>
                      <a:pt x="166" y="355"/>
                      <a:pt x="166" y="384"/>
                    </a:cubicBezTo>
                    <a:cubicBezTo>
                      <a:pt x="166" y="412"/>
                      <a:pt x="189" y="434"/>
                      <a:pt x="217" y="434"/>
                    </a:cubicBezTo>
                    <a:close/>
                    <a:moveTo>
                      <a:pt x="564" y="451"/>
                    </a:moveTo>
                    <a:cubicBezTo>
                      <a:pt x="606" y="451"/>
                      <a:pt x="643" y="417"/>
                      <a:pt x="643" y="372"/>
                    </a:cubicBezTo>
                    <a:cubicBezTo>
                      <a:pt x="643" y="330"/>
                      <a:pt x="609" y="293"/>
                      <a:pt x="564" y="293"/>
                    </a:cubicBezTo>
                    <a:cubicBezTo>
                      <a:pt x="519" y="293"/>
                      <a:pt x="485" y="327"/>
                      <a:pt x="485" y="372"/>
                    </a:cubicBezTo>
                    <a:cubicBezTo>
                      <a:pt x="485" y="417"/>
                      <a:pt x="522" y="451"/>
                      <a:pt x="564" y="451"/>
                    </a:cubicBezTo>
                    <a:close/>
                    <a:moveTo>
                      <a:pt x="553" y="271"/>
                    </a:moveTo>
                    <a:cubicBezTo>
                      <a:pt x="598" y="271"/>
                      <a:pt x="635" y="234"/>
                      <a:pt x="635" y="189"/>
                    </a:cubicBezTo>
                    <a:cubicBezTo>
                      <a:pt x="635" y="144"/>
                      <a:pt x="598" y="107"/>
                      <a:pt x="553" y="107"/>
                    </a:cubicBezTo>
                    <a:cubicBezTo>
                      <a:pt x="508" y="107"/>
                      <a:pt x="471" y="144"/>
                      <a:pt x="471" y="189"/>
                    </a:cubicBezTo>
                    <a:cubicBezTo>
                      <a:pt x="471" y="234"/>
                      <a:pt x="508" y="271"/>
                      <a:pt x="553" y="271"/>
                    </a:cubicBezTo>
                    <a:close/>
                    <a:moveTo>
                      <a:pt x="420" y="175"/>
                    </a:moveTo>
                    <a:cubicBezTo>
                      <a:pt x="437" y="175"/>
                      <a:pt x="451" y="161"/>
                      <a:pt x="451" y="144"/>
                    </a:cubicBezTo>
                    <a:cubicBezTo>
                      <a:pt x="451" y="127"/>
                      <a:pt x="437" y="113"/>
                      <a:pt x="420" y="113"/>
                    </a:cubicBezTo>
                    <a:cubicBezTo>
                      <a:pt x="403" y="113"/>
                      <a:pt x="389" y="127"/>
                      <a:pt x="389" y="144"/>
                    </a:cubicBezTo>
                    <a:cubicBezTo>
                      <a:pt x="389" y="161"/>
                      <a:pt x="403" y="175"/>
                      <a:pt x="420" y="175"/>
                    </a:cubicBezTo>
                    <a:close/>
                    <a:moveTo>
                      <a:pt x="1007" y="59"/>
                    </a:moveTo>
                    <a:cubicBezTo>
                      <a:pt x="1018" y="59"/>
                      <a:pt x="1027" y="51"/>
                      <a:pt x="1027" y="39"/>
                    </a:cubicBezTo>
                    <a:cubicBezTo>
                      <a:pt x="1027" y="28"/>
                      <a:pt x="1018" y="20"/>
                      <a:pt x="1007" y="20"/>
                    </a:cubicBezTo>
                    <a:cubicBezTo>
                      <a:pt x="996" y="20"/>
                      <a:pt x="987" y="28"/>
                      <a:pt x="987" y="39"/>
                    </a:cubicBezTo>
                    <a:cubicBezTo>
                      <a:pt x="987" y="48"/>
                      <a:pt x="996" y="59"/>
                      <a:pt x="1007" y="59"/>
                    </a:cubicBezTo>
                    <a:close/>
                    <a:moveTo>
                      <a:pt x="592" y="480"/>
                    </a:moveTo>
                    <a:cubicBezTo>
                      <a:pt x="575" y="480"/>
                      <a:pt x="564" y="494"/>
                      <a:pt x="564" y="508"/>
                    </a:cubicBezTo>
                    <a:cubicBezTo>
                      <a:pt x="564" y="525"/>
                      <a:pt x="578" y="536"/>
                      <a:pt x="592" y="536"/>
                    </a:cubicBezTo>
                    <a:cubicBezTo>
                      <a:pt x="609" y="536"/>
                      <a:pt x="620" y="522"/>
                      <a:pt x="620" y="508"/>
                    </a:cubicBezTo>
                    <a:cubicBezTo>
                      <a:pt x="620" y="494"/>
                      <a:pt x="609" y="480"/>
                      <a:pt x="592" y="480"/>
                    </a:cubicBezTo>
                    <a:close/>
                    <a:moveTo>
                      <a:pt x="488" y="2129"/>
                    </a:moveTo>
                    <a:cubicBezTo>
                      <a:pt x="488" y="2141"/>
                      <a:pt x="496" y="2149"/>
                      <a:pt x="508" y="2149"/>
                    </a:cubicBezTo>
                    <a:cubicBezTo>
                      <a:pt x="519" y="2149"/>
                      <a:pt x="527" y="2141"/>
                      <a:pt x="527" y="2129"/>
                    </a:cubicBezTo>
                    <a:cubicBezTo>
                      <a:pt x="527" y="2118"/>
                      <a:pt x="519" y="2110"/>
                      <a:pt x="508" y="2110"/>
                    </a:cubicBezTo>
                    <a:cubicBezTo>
                      <a:pt x="496" y="2110"/>
                      <a:pt x="488" y="2118"/>
                      <a:pt x="488" y="2129"/>
                    </a:cubicBezTo>
                    <a:close/>
                    <a:moveTo>
                      <a:pt x="143" y="434"/>
                    </a:moveTo>
                    <a:cubicBezTo>
                      <a:pt x="126" y="434"/>
                      <a:pt x="112" y="448"/>
                      <a:pt x="112" y="465"/>
                    </a:cubicBezTo>
                    <a:cubicBezTo>
                      <a:pt x="112" y="481"/>
                      <a:pt x="126" y="497"/>
                      <a:pt x="143" y="497"/>
                    </a:cubicBezTo>
                    <a:cubicBezTo>
                      <a:pt x="159" y="497"/>
                      <a:pt x="175" y="481"/>
                      <a:pt x="175" y="465"/>
                    </a:cubicBezTo>
                    <a:cubicBezTo>
                      <a:pt x="175" y="448"/>
                      <a:pt x="159" y="434"/>
                      <a:pt x="143" y="434"/>
                    </a:cubicBezTo>
                    <a:close/>
                    <a:moveTo>
                      <a:pt x="330" y="623"/>
                    </a:moveTo>
                    <a:cubicBezTo>
                      <a:pt x="324" y="623"/>
                      <a:pt x="318" y="629"/>
                      <a:pt x="318" y="635"/>
                    </a:cubicBezTo>
                    <a:cubicBezTo>
                      <a:pt x="318" y="640"/>
                      <a:pt x="324" y="646"/>
                      <a:pt x="330" y="646"/>
                    </a:cubicBezTo>
                    <a:cubicBezTo>
                      <a:pt x="335" y="646"/>
                      <a:pt x="341" y="640"/>
                      <a:pt x="341" y="635"/>
                    </a:cubicBezTo>
                    <a:cubicBezTo>
                      <a:pt x="341" y="629"/>
                      <a:pt x="335" y="623"/>
                      <a:pt x="330" y="623"/>
                    </a:cubicBezTo>
                    <a:close/>
                    <a:moveTo>
                      <a:pt x="606" y="680"/>
                    </a:moveTo>
                    <a:cubicBezTo>
                      <a:pt x="606" y="705"/>
                      <a:pt x="625" y="725"/>
                      <a:pt x="651" y="725"/>
                    </a:cubicBezTo>
                    <a:cubicBezTo>
                      <a:pt x="676" y="725"/>
                      <a:pt x="697" y="705"/>
                      <a:pt x="697" y="680"/>
                    </a:cubicBezTo>
                    <a:cubicBezTo>
                      <a:pt x="697" y="655"/>
                      <a:pt x="677" y="635"/>
                      <a:pt x="651" y="635"/>
                    </a:cubicBezTo>
                    <a:cubicBezTo>
                      <a:pt x="626" y="635"/>
                      <a:pt x="606" y="655"/>
                      <a:pt x="606" y="680"/>
                    </a:cubicBezTo>
                    <a:close/>
                    <a:moveTo>
                      <a:pt x="646" y="443"/>
                    </a:moveTo>
                    <a:cubicBezTo>
                      <a:pt x="646" y="454"/>
                      <a:pt x="656" y="465"/>
                      <a:pt x="668" y="465"/>
                    </a:cubicBezTo>
                    <a:cubicBezTo>
                      <a:pt x="679" y="465"/>
                      <a:pt x="691" y="454"/>
                      <a:pt x="691" y="443"/>
                    </a:cubicBezTo>
                    <a:cubicBezTo>
                      <a:pt x="691" y="432"/>
                      <a:pt x="680" y="420"/>
                      <a:pt x="668" y="420"/>
                    </a:cubicBezTo>
                    <a:cubicBezTo>
                      <a:pt x="654" y="420"/>
                      <a:pt x="646" y="432"/>
                      <a:pt x="646" y="443"/>
                    </a:cubicBezTo>
                    <a:close/>
                    <a:moveTo>
                      <a:pt x="677" y="268"/>
                    </a:moveTo>
                    <a:cubicBezTo>
                      <a:pt x="691" y="268"/>
                      <a:pt x="699" y="256"/>
                      <a:pt x="699" y="245"/>
                    </a:cubicBezTo>
                    <a:cubicBezTo>
                      <a:pt x="699" y="233"/>
                      <a:pt x="688" y="223"/>
                      <a:pt x="677" y="223"/>
                    </a:cubicBezTo>
                    <a:cubicBezTo>
                      <a:pt x="666" y="223"/>
                      <a:pt x="654" y="233"/>
                      <a:pt x="654" y="245"/>
                    </a:cubicBezTo>
                    <a:cubicBezTo>
                      <a:pt x="654" y="256"/>
                      <a:pt x="663" y="268"/>
                      <a:pt x="677" y="268"/>
                    </a:cubicBezTo>
                    <a:close/>
                    <a:moveTo>
                      <a:pt x="666" y="25"/>
                    </a:moveTo>
                    <a:cubicBezTo>
                      <a:pt x="657" y="25"/>
                      <a:pt x="651" y="30"/>
                      <a:pt x="651" y="39"/>
                    </a:cubicBezTo>
                    <a:cubicBezTo>
                      <a:pt x="651" y="47"/>
                      <a:pt x="657" y="53"/>
                      <a:pt x="666" y="53"/>
                    </a:cubicBezTo>
                    <a:cubicBezTo>
                      <a:pt x="674" y="53"/>
                      <a:pt x="680" y="47"/>
                      <a:pt x="680" y="39"/>
                    </a:cubicBezTo>
                    <a:cubicBezTo>
                      <a:pt x="680" y="30"/>
                      <a:pt x="674" y="25"/>
                      <a:pt x="666" y="25"/>
                    </a:cubicBezTo>
                    <a:close/>
                    <a:moveTo>
                      <a:pt x="666" y="76"/>
                    </a:moveTo>
                    <a:cubicBezTo>
                      <a:pt x="643" y="76"/>
                      <a:pt x="626" y="93"/>
                      <a:pt x="626" y="116"/>
                    </a:cubicBezTo>
                    <a:cubicBezTo>
                      <a:pt x="626" y="138"/>
                      <a:pt x="643" y="155"/>
                      <a:pt x="666" y="155"/>
                    </a:cubicBezTo>
                    <a:cubicBezTo>
                      <a:pt x="688" y="155"/>
                      <a:pt x="705" y="138"/>
                      <a:pt x="705" y="116"/>
                    </a:cubicBezTo>
                    <a:cubicBezTo>
                      <a:pt x="705" y="93"/>
                      <a:pt x="688" y="76"/>
                      <a:pt x="666" y="76"/>
                    </a:cubicBezTo>
                    <a:close/>
                    <a:moveTo>
                      <a:pt x="50" y="973"/>
                    </a:moveTo>
                    <a:cubicBezTo>
                      <a:pt x="31" y="973"/>
                      <a:pt x="16" y="990"/>
                      <a:pt x="16" y="1007"/>
                    </a:cubicBezTo>
                    <a:cubicBezTo>
                      <a:pt x="16" y="1027"/>
                      <a:pt x="30" y="1041"/>
                      <a:pt x="50" y="1041"/>
                    </a:cubicBezTo>
                    <a:cubicBezTo>
                      <a:pt x="69" y="1041"/>
                      <a:pt x="84" y="1024"/>
                      <a:pt x="84" y="1007"/>
                    </a:cubicBezTo>
                    <a:cubicBezTo>
                      <a:pt x="84" y="990"/>
                      <a:pt x="67" y="973"/>
                      <a:pt x="50" y="973"/>
                    </a:cubicBezTo>
                    <a:close/>
                    <a:moveTo>
                      <a:pt x="25" y="1115"/>
                    </a:moveTo>
                    <a:cubicBezTo>
                      <a:pt x="19" y="1115"/>
                      <a:pt x="14" y="1119"/>
                      <a:pt x="14" y="1125"/>
                    </a:cubicBezTo>
                    <a:cubicBezTo>
                      <a:pt x="14" y="1130"/>
                      <a:pt x="19" y="1136"/>
                      <a:pt x="25" y="1136"/>
                    </a:cubicBezTo>
                    <a:cubicBezTo>
                      <a:pt x="31" y="1136"/>
                      <a:pt x="36" y="1130"/>
                      <a:pt x="36" y="1125"/>
                    </a:cubicBezTo>
                    <a:cubicBezTo>
                      <a:pt x="33" y="1116"/>
                      <a:pt x="31" y="1115"/>
                      <a:pt x="25" y="1115"/>
                    </a:cubicBezTo>
                    <a:close/>
                    <a:moveTo>
                      <a:pt x="53" y="1218"/>
                    </a:moveTo>
                    <a:cubicBezTo>
                      <a:pt x="30" y="1218"/>
                      <a:pt x="14" y="1235"/>
                      <a:pt x="14" y="1257"/>
                    </a:cubicBezTo>
                    <a:cubicBezTo>
                      <a:pt x="14" y="1280"/>
                      <a:pt x="30" y="1297"/>
                      <a:pt x="53" y="1297"/>
                    </a:cubicBezTo>
                    <a:cubicBezTo>
                      <a:pt x="75" y="1297"/>
                      <a:pt x="93" y="1280"/>
                      <a:pt x="93" y="1257"/>
                    </a:cubicBezTo>
                    <a:cubicBezTo>
                      <a:pt x="93" y="1235"/>
                      <a:pt x="75" y="1218"/>
                      <a:pt x="53" y="1218"/>
                    </a:cubicBezTo>
                    <a:close/>
                    <a:moveTo>
                      <a:pt x="36" y="1328"/>
                    </a:moveTo>
                    <a:cubicBezTo>
                      <a:pt x="22" y="1328"/>
                      <a:pt x="14" y="1339"/>
                      <a:pt x="14" y="1351"/>
                    </a:cubicBezTo>
                    <a:cubicBezTo>
                      <a:pt x="14" y="1365"/>
                      <a:pt x="24" y="1373"/>
                      <a:pt x="36" y="1373"/>
                    </a:cubicBezTo>
                    <a:cubicBezTo>
                      <a:pt x="47" y="1373"/>
                      <a:pt x="59" y="1362"/>
                      <a:pt x="59" y="1351"/>
                    </a:cubicBezTo>
                    <a:cubicBezTo>
                      <a:pt x="62" y="1336"/>
                      <a:pt x="50" y="1328"/>
                      <a:pt x="36" y="1328"/>
                    </a:cubicBezTo>
                    <a:close/>
                    <a:moveTo>
                      <a:pt x="50" y="1427"/>
                    </a:moveTo>
                    <a:cubicBezTo>
                      <a:pt x="28" y="1427"/>
                      <a:pt x="8" y="1446"/>
                      <a:pt x="8" y="1469"/>
                    </a:cubicBezTo>
                    <a:cubicBezTo>
                      <a:pt x="8" y="1492"/>
                      <a:pt x="27" y="1511"/>
                      <a:pt x="50" y="1511"/>
                    </a:cubicBezTo>
                    <a:cubicBezTo>
                      <a:pt x="72" y="1511"/>
                      <a:pt x="93" y="1492"/>
                      <a:pt x="93" y="1469"/>
                    </a:cubicBezTo>
                    <a:cubicBezTo>
                      <a:pt x="93" y="1446"/>
                      <a:pt x="76" y="1427"/>
                      <a:pt x="50" y="1427"/>
                    </a:cubicBezTo>
                    <a:close/>
                    <a:moveTo>
                      <a:pt x="643" y="796"/>
                    </a:moveTo>
                    <a:cubicBezTo>
                      <a:pt x="643" y="813"/>
                      <a:pt x="654" y="824"/>
                      <a:pt x="671" y="824"/>
                    </a:cubicBezTo>
                    <a:cubicBezTo>
                      <a:pt x="688" y="824"/>
                      <a:pt x="699" y="813"/>
                      <a:pt x="699" y="796"/>
                    </a:cubicBezTo>
                    <a:cubicBezTo>
                      <a:pt x="699" y="779"/>
                      <a:pt x="688" y="767"/>
                      <a:pt x="671" y="767"/>
                    </a:cubicBezTo>
                    <a:cubicBezTo>
                      <a:pt x="654" y="767"/>
                      <a:pt x="643" y="782"/>
                      <a:pt x="643" y="796"/>
                    </a:cubicBezTo>
                    <a:close/>
                    <a:moveTo>
                      <a:pt x="584" y="1041"/>
                    </a:moveTo>
                    <a:cubicBezTo>
                      <a:pt x="584" y="1072"/>
                      <a:pt x="609" y="1098"/>
                      <a:pt x="640" y="1098"/>
                    </a:cubicBezTo>
                    <a:cubicBezTo>
                      <a:pt x="671" y="1098"/>
                      <a:pt x="697" y="1072"/>
                      <a:pt x="697" y="1041"/>
                    </a:cubicBezTo>
                    <a:cubicBezTo>
                      <a:pt x="697" y="1010"/>
                      <a:pt x="671" y="985"/>
                      <a:pt x="640" y="985"/>
                    </a:cubicBezTo>
                    <a:cubicBezTo>
                      <a:pt x="609" y="985"/>
                      <a:pt x="584" y="1010"/>
                      <a:pt x="584" y="1041"/>
                    </a:cubicBezTo>
                    <a:close/>
                    <a:moveTo>
                      <a:pt x="589" y="1116"/>
                    </a:moveTo>
                    <a:cubicBezTo>
                      <a:pt x="580" y="1116"/>
                      <a:pt x="575" y="1122"/>
                      <a:pt x="575" y="1130"/>
                    </a:cubicBezTo>
                    <a:cubicBezTo>
                      <a:pt x="575" y="1139"/>
                      <a:pt x="580" y="1145"/>
                      <a:pt x="589" y="1145"/>
                    </a:cubicBezTo>
                    <a:cubicBezTo>
                      <a:pt x="597" y="1145"/>
                      <a:pt x="603" y="1139"/>
                      <a:pt x="603" y="1130"/>
                    </a:cubicBezTo>
                    <a:cubicBezTo>
                      <a:pt x="603" y="1122"/>
                      <a:pt x="597" y="1116"/>
                      <a:pt x="589" y="1116"/>
                    </a:cubicBezTo>
                    <a:close/>
                    <a:moveTo>
                      <a:pt x="601" y="1658"/>
                    </a:moveTo>
                    <a:cubicBezTo>
                      <a:pt x="601" y="1684"/>
                      <a:pt x="620" y="1703"/>
                      <a:pt x="646" y="1703"/>
                    </a:cubicBezTo>
                    <a:cubicBezTo>
                      <a:pt x="671" y="1703"/>
                      <a:pt x="691" y="1684"/>
                      <a:pt x="691" y="1658"/>
                    </a:cubicBezTo>
                    <a:cubicBezTo>
                      <a:pt x="691" y="1633"/>
                      <a:pt x="671" y="1613"/>
                      <a:pt x="646" y="1613"/>
                    </a:cubicBezTo>
                    <a:cubicBezTo>
                      <a:pt x="620" y="1613"/>
                      <a:pt x="601" y="1633"/>
                      <a:pt x="601" y="1658"/>
                    </a:cubicBezTo>
                    <a:close/>
                    <a:moveTo>
                      <a:pt x="643" y="1743"/>
                    </a:moveTo>
                    <a:cubicBezTo>
                      <a:pt x="637" y="1743"/>
                      <a:pt x="632" y="1748"/>
                      <a:pt x="632" y="1754"/>
                    </a:cubicBezTo>
                    <a:cubicBezTo>
                      <a:pt x="632" y="1760"/>
                      <a:pt x="637" y="1765"/>
                      <a:pt x="643" y="1765"/>
                    </a:cubicBezTo>
                    <a:cubicBezTo>
                      <a:pt x="649" y="1765"/>
                      <a:pt x="654" y="1760"/>
                      <a:pt x="654" y="1754"/>
                    </a:cubicBezTo>
                    <a:cubicBezTo>
                      <a:pt x="654" y="1748"/>
                      <a:pt x="649" y="1743"/>
                      <a:pt x="643" y="1743"/>
                    </a:cubicBezTo>
                    <a:close/>
                    <a:moveTo>
                      <a:pt x="318" y="1630"/>
                    </a:moveTo>
                    <a:cubicBezTo>
                      <a:pt x="309" y="1630"/>
                      <a:pt x="304" y="1636"/>
                      <a:pt x="304" y="1644"/>
                    </a:cubicBezTo>
                    <a:cubicBezTo>
                      <a:pt x="304" y="1652"/>
                      <a:pt x="309" y="1658"/>
                      <a:pt x="318" y="1658"/>
                    </a:cubicBezTo>
                    <a:cubicBezTo>
                      <a:pt x="326" y="1658"/>
                      <a:pt x="333" y="1652"/>
                      <a:pt x="333" y="1644"/>
                    </a:cubicBezTo>
                    <a:cubicBezTo>
                      <a:pt x="333" y="1636"/>
                      <a:pt x="326" y="1630"/>
                      <a:pt x="318" y="1630"/>
                    </a:cubicBezTo>
                    <a:close/>
                    <a:moveTo>
                      <a:pt x="84" y="1579"/>
                    </a:moveTo>
                    <a:cubicBezTo>
                      <a:pt x="67" y="1579"/>
                      <a:pt x="53" y="1593"/>
                      <a:pt x="53" y="1610"/>
                    </a:cubicBezTo>
                    <a:cubicBezTo>
                      <a:pt x="53" y="1627"/>
                      <a:pt x="67" y="1641"/>
                      <a:pt x="84" y="1641"/>
                    </a:cubicBezTo>
                    <a:cubicBezTo>
                      <a:pt x="101" y="1641"/>
                      <a:pt x="115" y="1627"/>
                      <a:pt x="115" y="1610"/>
                    </a:cubicBezTo>
                    <a:cubicBezTo>
                      <a:pt x="115" y="1593"/>
                      <a:pt x="101" y="1579"/>
                      <a:pt x="84" y="1579"/>
                    </a:cubicBezTo>
                    <a:close/>
                    <a:moveTo>
                      <a:pt x="36" y="1774"/>
                    </a:moveTo>
                    <a:cubicBezTo>
                      <a:pt x="22" y="1774"/>
                      <a:pt x="11" y="1785"/>
                      <a:pt x="11" y="1799"/>
                    </a:cubicBezTo>
                    <a:cubicBezTo>
                      <a:pt x="11" y="1813"/>
                      <a:pt x="22" y="1825"/>
                      <a:pt x="36" y="1825"/>
                    </a:cubicBezTo>
                    <a:cubicBezTo>
                      <a:pt x="50" y="1825"/>
                      <a:pt x="62" y="1813"/>
                      <a:pt x="62" y="1799"/>
                    </a:cubicBezTo>
                    <a:cubicBezTo>
                      <a:pt x="62" y="1785"/>
                      <a:pt x="50" y="1774"/>
                      <a:pt x="36" y="1774"/>
                    </a:cubicBezTo>
                    <a:close/>
                    <a:moveTo>
                      <a:pt x="101" y="2135"/>
                    </a:moveTo>
                    <a:cubicBezTo>
                      <a:pt x="101" y="2112"/>
                      <a:pt x="84" y="2096"/>
                      <a:pt x="62" y="2096"/>
                    </a:cubicBezTo>
                    <a:cubicBezTo>
                      <a:pt x="39" y="2096"/>
                      <a:pt x="22" y="2112"/>
                      <a:pt x="22" y="2135"/>
                    </a:cubicBezTo>
                    <a:cubicBezTo>
                      <a:pt x="22" y="2158"/>
                      <a:pt x="39" y="2175"/>
                      <a:pt x="62" y="2175"/>
                    </a:cubicBezTo>
                    <a:cubicBezTo>
                      <a:pt x="84" y="2175"/>
                      <a:pt x="101" y="2158"/>
                      <a:pt x="101" y="2135"/>
                    </a:cubicBezTo>
                    <a:close/>
                    <a:moveTo>
                      <a:pt x="186" y="2121"/>
                    </a:moveTo>
                    <a:cubicBezTo>
                      <a:pt x="175" y="2121"/>
                      <a:pt x="166" y="2130"/>
                      <a:pt x="166" y="2141"/>
                    </a:cubicBezTo>
                    <a:cubicBezTo>
                      <a:pt x="166" y="2153"/>
                      <a:pt x="175" y="2160"/>
                      <a:pt x="186" y="2160"/>
                    </a:cubicBezTo>
                    <a:cubicBezTo>
                      <a:pt x="197" y="2160"/>
                      <a:pt x="206" y="2153"/>
                      <a:pt x="206" y="2141"/>
                    </a:cubicBezTo>
                    <a:cubicBezTo>
                      <a:pt x="206" y="2130"/>
                      <a:pt x="197" y="2121"/>
                      <a:pt x="186" y="2121"/>
                    </a:cubicBezTo>
                    <a:close/>
                    <a:moveTo>
                      <a:pt x="304" y="2014"/>
                    </a:moveTo>
                    <a:cubicBezTo>
                      <a:pt x="298" y="2014"/>
                      <a:pt x="296" y="2019"/>
                      <a:pt x="296" y="2022"/>
                    </a:cubicBezTo>
                    <a:cubicBezTo>
                      <a:pt x="296" y="2025"/>
                      <a:pt x="302" y="2031"/>
                      <a:pt x="304" y="2031"/>
                    </a:cubicBezTo>
                    <a:cubicBezTo>
                      <a:pt x="310" y="2031"/>
                      <a:pt x="313" y="2025"/>
                      <a:pt x="313" y="2022"/>
                    </a:cubicBezTo>
                    <a:cubicBezTo>
                      <a:pt x="313" y="2019"/>
                      <a:pt x="309" y="2014"/>
                      <a:pt x="304" y="2014"/>
                    </a:cubicBezTo>
                    <a:close/>
                    <a:moveTo>
                      <a:pt x="445" y="2107"/>
                    </a:moveTo>
                    <a:cubicBezTo>
                      <a:pt x="426" y="2107"/>
                      <a:pt x="412" y="2122"/>
                      <a:pt x="412" y="2141"/>
                    </a:cubicBezTo>
                    <a:cubicBezTo>
                      <a:pt x="412" y="2161"/>
                      <a:pt x="425" y="2175"/>
                      <a:pt x="445" y="2175"/>
                    </a:cubicBezTo>
                    <a:cubicBezTo>
                      <a:pt x="464" y="2175"/>
                      <a:pt x="479" y="2161"/>
                      <a:pt x="479" y="2141"/>
                    </a:cubicBezTo>
                    <a:cubicBezTo>
                      <a:pt x="479" y="2122"/>
                      <a:pt x="462" y="2107"/>
                      <a:pt x="445" y="2107"/>
                    </a:cubicBezTo>
                    <a:close/>
                    <a:moveTo>
                      <a:pt x="654" y="2175"/>
                    </a:moveTo>
                    <a:cubicBezTo>
                      <a:pt x="666" y="2175"/>
                      <a:pt x="674" y="2166"/>
                      <a:pt x="674" y="2155"/>
                    </a:cubicBezTo>
                    <a:cubicBezTo>
                      <a:pt x="674" y="2143"/>
                      <a:pt x="665" y="2135"/>
                      <a:pt x="654" y="2135"/>
                    </a:cubicBezTo>
                    <a:cubicBezTo>
                      <a:pt x="642" y="2135"/>
                      <a:pt x="635" y="2143"/>
                      <a:pt x="635" y="2155"/>
                    </a:cubicBezTo>
                    <a:cubicBezTo>
                      <a:pt x="635" y="2163"/>
                      <a:pt x="646" y="2175"/>
                      <a:pt x="654" y="2175"/>
                    </a:cubicBezTo>
                    <a:close/>
                    <a:moveTo>
                      <a:pt x="558" y="2158"/>
                    </a:moveTo>
                    <a:cubicBezTo>
                      <a:pt x="552" y="2158"/>
                      <a:pt x="550" y="2160"/>
                      <a:pt x="550" y="2166"/>
                    </a:cubicBezTo>
                    <a:cubicBezTo>
                      <a:pt x="550" y="2172"/>
                      <a:pt x="553" y="2175"/>
                      <a:pt x="558" y="2175"/>
                    </a:cubicBezTo>
                    <a:cubicBezTo>
                      <a:pt x="564" y="2175"/>
                      <a:pt x="567" y="2172"/>
                      <a:pt x="567" y="2166"/>
                    </a:cubicBezTo>
                    <a:cubicBezTo>
                      <a:pt x="567" y="2160"/>
                      <a:pt x="563" y="2158"/>
                      <a:pt x="558" y="2158"/>
                    </a:cubicBezTo>
                    <a:close/>
                    <a:moveTo>
                      <a:pt x="640" y="2022"/>
                    </a:moveTo>
                    <a:cubicBezTo>
                      <a:pt x="634" y="2022"/>
                      <a:pt x="629" y="2028"/>
                      <a:pt x="629" y="2033"/>
                    </a:cubicBezTo>
                    <a:cubicBezTo>
                      <a:pt x="629" y="2039"/>
                      <a:pt x="635" y="2045"/>
                      <a:pt x="640" y="2045"/>
                    </a:cubicBezTo>
                    <a:cubicBezTo>
                      <a:pt x="646" y="2045"/>
                      <a:pt x="651" y="2039"/>
                      <a:pt x="651" y="2033"/>
                    </a:cubicBezTo>
                    <a:cubicBezTo>
                      <a:pt x="651" y="2025"/>
                      <a:pt x="645" y="2022"/>
                      <a:pt x="640" y="2022"/>
                    </a:cubicBezTo>
                    <a:close/>
                    <a:moveTo>
                      <a:pt x="1986" y="31"/>
                    </a:moveTo>
                    <a:cubicBezTo>
                      <a:pt x="1972" y="31"/>
                      <a:pt x="1964" y="42"/>
                      <a:pt x="1964" y="53"/>
                    </a:cubicBezTo>
                    <a:cubicBezTo>
                      <a:pt x="1964" y="68"/>
                      <a:pt x="1974" y="76"/>
                      <a:pt x="1986" y="76"/>
                    </a:cubicBezTo>
                    <a:cubicBezTo>
                      <a:pt x="1997" y="76"/>
                      <a:pt x="2009" y="64"/>
                      <a:pt x="2009" y="53"/>
                    </a:cubicBezTo>
                    <a:cubicBezTo>
                      <a:pt x="2009" y="41"/>
                      <a:pt x="2000" y="31"/>
                      <a:pt x="1986" y="31"/>
                    </a:cubicBezTo>
                    <a:close/>
                    <a:moveTo>
                      <a:pt x="1958" y="1047"/>
                    </a:moveTo>
                    <a:cubicBezTo>
                      <a:pt x="1944" y="1047"/>
                      <a:pt x="1933" y="1058"/>
                      <a:pt x="1933" y="1072"/>
                    </a:cubicBezTo>
                    <a:cubicBezTo>
                      <a:pt x="1933" y="1086"/>
                      <a:pt x="1944" y="1098"/>
                      <a:pt x="1958" y="1098"/>
                    </a:cubicBezTo>
                    <a:cubicBezTo>
                      <a:pt x="1972" y="1098"/>
                      <a:pt x="1983" y="1086"/>
                      <a:pt x="1983" y="1072"/>
                    </a:cubicBezTo>
                    <a:cubicBezTo>
                      <a:pt x="1986" y="1058"/>
                      <a:pt x="1975" y="1047"/>
                      <a:pt x="1958" y="1047"/>
                    </a:cubicBezTo>
                    <a:close/>
                    <a:moveTo>
                      <a:pt x="2556" y="1655"/>
                    </a:moveTo>
                    <a:cubicBezTo>
                      <a:pt x="2556" y="1669"/>
                      <a:pt x="2568" y="1684"/>
                      <a:pt x="2585" y="1684"/>
                    </a:cubicBezTo>
                    <a:cubicBezTo>
                      <a:pt x="2599" y="1684"/>
                      <a:pt x="2613" y="1672"/>
                      <a:pt x="2613" y="1655"/>
                    </a:cubicBezTo>
                    <a:cubicBezTo>
                      <a:pt x="2613" y="1641"/>
                      <a:pt x="2602" y="1627"/>
                      <a:pt x="2585" y="1627"/>
                    </a:cubicBezTo>
                    <a:cubicBezTo>
                      <a:pt x="2570" y="1630"/>
                      <a:pt x="2556" y="1641"/>
                      <a:pt x="2556" y="1655"/>
                    </a:cubicBezTo>
                    <a:close/>
                    <a:moveTo>
                      <a:pt x="2489" y="1923"/>
                    </a:moveTo>
                    <a:cubicBezTo>
                      <a:pt x="2489" y="1957"/>
                      <a:pt x="2517" y="1985"/>
                      <a:pt x="2551" y="1985"/>
                    </a:cubicBezTo>
                    <a:cubicBezTo>
                      <a:pt x="2585" y="1985"/>
                      <a:pt x="2613" y="1957"/>
                      <a:pt x="2613" y="1923"/>
                    </a:cubicBezTo>
                    <a:cubicBezTo>
                      <a:pt x="2613" y="1890"/>
                      <a:pt x="2585" y="1861"/>
                      <a:pt x="2551" y="1861"/>
                    </a:cubicBezTo>
                    <a:cubicBezTo>
                      <a:pt x="2517" y="1861"/>
                      <a:pt x="2489" y="1887"/>
                      <a:pt x="2489" y="1923"/>
                    </a:cubicBezTo>
                    <a:close/>
                    <a:moveTo>
                      <a:pt x="2486" y="2033"/>
                    </a:moveTo>
                    <a:cubicBezTo>
                      <a:pt x="2477" y="2033"/>
                      <a:pt x="2472" y="2040"/>
                      <a:pt x="2472" y="2048"/>
                    </a:cubicBezTo>
                    <a:cubicBezTo>
                      <a:pt x="2472" y="2057"/>
                      <a:pt x="2477" y="2062"/>
                      <a:pt x="2486" y="2062"/>
                    </a:cubicBezTo>
                    <a:cubicBezTo>
                      <a:pt x="2494" y="2062"/>
                      <a:pt x="2500" y="2057"/>
                      <a:pt x="2500" y="2048"/>
                    </a:cubicBezTo>
                    <a:cubicBezTo>
                      <a:pt x="2500" y="2040"/>
                      <a:pt x="2494" y="2033"/>
                      <a:pt x="2486" y="2033"/>
                    </a:cubicBezTo>
                    <a:close/>
                    <a:moveTo>
                      <a:pt x="2412" y="2033"/>
                    </a:moveTo>
                    <a:cubicBezTo>
                      <a:pt x="2389" y="2033"/>
                      <a:pt x="2373" y="2050"/>
                      <a:pt x="2373" y="2073"/>
                    </a:cubicBezTo>
                    <a:cubicBezTo>
                      <a:pt x="2373" y="2096"/>
                      <a:pt x="2389" y="2112"/>
                      <a:pt x="2412" y="2112"/>
                    </a:cubicBezTo>
                    <a:cubicBezTo>
                      <a:pt x="2434" y="2112"/>
                      <a:pt x="2452" y="2096"/>
                      <a:pt x="2452" y="2073"/>
                    </a:cubicBezTo>
                    <a:cubicBezTo>
                      <a:pt x="2452" y="2050"/>
                      <a:pt x="2434" y="2033"/>
                      <a:pt x="2412" y="2033"/>
                    </a:cubicBezTo>
                    <a:close/>
                    <a:moveTo>
                      <a:pt x="2500" y="2079"/>
                    </a:moveTo>
                    <a:cubicBezTo>
                      <a:pt x="2500" y="2110"/>
                      <a:pt x="2525" y="2135"/>
                      <a:pt x="2556" y="2135"/>
                    </a:cubicBezTo>
                    <a:cubicBezTo>
                      <a:pt x="2587" y="2135"/>
                      <a:pt x="2613" y="2110"/>
                      <a:pt x="2613" y="2079"/>
                    </a:cubicBezTo>
                    <a:cubicBezTo>
                      <a:pt x="2613" y="2048"/>
                      <a:pt x="2587" y="2022"/>
                      <a:pt x="2556" y="2022"/>
                    </a:cubicBezTo>
                    <a:cubicBezTo>
                      <a:pt x="2525" y="2022"/>
                      <a:pt x="2500" y="2048"/>
                      <a:pt x="2500" y="2079"/>
                    </a:cubicBezTo>
                    <a:close/>
                    <a:moveTo>
                      <a:pt x="2511" y="2138"/>
                    </a:moveTo>
                    <a:cubicBezTo>
                      <a:pt x="2500" y="2138"/>
                      <a:pt x="2494" y="2146"/>
                      <a:pt x="2494" y="2158"/>
                    </a:cubicBezTo>
                    <a:cubicBezTo>
                      <a:pt x="2494" y="2169"/>
                      <a:pt x="2503" y="2177"/>
                      <a:pt x="2511" y="2177"/>
                    </a:cubicBezTo>
                    <a:cubicBezTo>
                      <a:pt x="2523" y="2177"/>
                      <a:pt x="2528" y="2169"/>
                      <a:pt x="2528" y="2158"/>
                    </a:cubicBezTo>
                    <a:cubicBezTo>
                      <a:pt x="2528" y="2146"/>
                      <a:pt x="2520" y="2138"/>
                      <a:pt x="2511" y="2138"/>
                    </a:cubicBezTo>
                    <a:close/>
                    <a:moveTo>
                      <a:pt x="1258" y="1133"/>
                    </a:moveTo>
                    <a:cubicBezTo>
                      <a:pt x="1201" y="1133"/>
                      <a:pt x="1157" y="1179"/>
                      <a:pt x="1157" y="1235"/>
                    </a:cubicBezTo>
                    <a:cubicBezTo>
                      <a:pt x="1157" y="1292"/>
                      <a:pt x="1201" y="1336"/>
                      <a:pt x="1258" y="1336"/>
                    </a:cubicBezTo>
                    <a:cubicBezTo>
                      <a:pt x="1314" y="1336"/>
                      <a:pt x="1360" y="1292"/>
                      <a:pt x="1360" y="1235"/>
                    </a:cubicBezTo>
                    <a:cubicBezTo>
                      <a:pt x="1360" y="1179"/>
                      <a:pt x="1314" y="1133"/>
                      <a:pt x="1258" y="1133"/>
                    </a:cubicBezTo>
                    <a:close/>
                    <a:moveTo>
                      <a:pt x="1213" y="1794"/>
                    </a:moveTo>
                    <a:cubicBezTo>
                      <a:pt x="1156" y="1794"/>
                      <a:pt x="1111" y="1839"/>
                      <a:pt x="1111" y="1895"/>
                    </a:cubicBezTo>
                    <a:cubicBezTo>
                      <a:pt x="1111" y="1952"/>
                      <a:pt x="1156" y="1997"/>
                      <a:pt x="1213" y="1997"/>
                    </a:cubicBezTo>
                    <a:cubicBezTo>
                      <a:pt x="1269" y="1997"/>
                      <a:pt x="1315" y="1952"/>
                      <a:pt x="1315" y="1895"/>
                    </a:cubicBezTo>
                    <a:cubicBezTo>
                      <a:pt x="1315" y="1839"/>
                      <a:pt x="1269" y="1794"/>
                      <a:pt x="1213" y="1794"/>
                    </a:cubicBezTo>
                    <a:close/>
                    <a:moveTo>
                      <a:pt x="1284" y="2005"/>
                    </a:moveTo>
                    <a:cubicBezTo>
                      <a:pt x="1238" y="2005"/>
                      <a:pt x="1199" y="2042"/>
                      <a:pt x="1199" y="2090"/>
                    </a:cubicBezTo>
                    <a:cubicBezTo>
                      <a:pt x="1199" y="2138"/>
                      <a:pt x="1236" y="2175"/>
                      <a:pt x="1284" y="2175"/>
                    </a:cubicBezTo>
                    <a:cubicBezTo>
                      <a:pt x="1332" y="2175"/>
                      <a:pt x="1368" y="2138"/>
                      <a:pt x="1368" y="2090"/>
                    </a:cubicBezTo>
                    <a:cubicBezTo>
                      <a:pt x="1368" y="2042"/>
                      <a:pt x="1332" y="2005"/>
                      <a:pt x="1284" y="2005"/>
                    </a:cubicBezTo>
                    <a:close/>
                    <a:moveTo>
                      <a:pt x="1396" y="561"/>
                    </a:moveTo>
                    <a:cubicBezTo>
                      <a:pt x="1396" y="527"/>
                      <a:pt x="1368" y="499"/>
                      <a:pt x="1337" y="499"/>
                    </a:cubicBezTo>
                    <a:cubicBezTo>
                      <a:pt x="1303" y="499"/>
                      <a:pt x="1278" y="527"/>
                      <a:pt x="1278" y="561"/>
                    </a:cubicBezTo>
                    <a:cubicBezTo>
                      <a:pt x="1278" y="594"/>
                      <a:pt x="1306" y="623"/>
                      <a:pt x="1337" y="623"/>
                    </a:cubicBezTo>
                    <a:cubicBezTo>
                      <a:pt x="1368" y="623"/>
                      <a:pt x="1396" y="594"/>
                      <a:pt x="1396" y="561"/>
                    </a:cubicBezTo>
                    <a:close/>
                    <a:moveTo>
                      <a:pt x="1574" y="1588"/>
                    </a:moveTo>
                    <a:cubicBezTo>
                      <a:pt x="1574" y="1555"/>
                      <a:pt x="1546" y="1525"/>
                      <a:pt x="1515" y="1525"/>
                    </a:cubicBezTo>
                    <a:cubicBezTo>
                      <a:pt x="1481" y="1525"/>
                      <a:pt x="1456" y="1555"/>
                      <a:pt x="1456" y="1588"/>
                    </a:cubicBezTo>
                    <a:cubicBezTo>
                      <a:pt x="1456" y="1622"/>
                      <a:pt x="1484" y="1650"/>
                      <a:pt x="1515" y="1650"/>
                    </a:cubicBezTo>
                    <a:cubicBezTo>
                      <a:pt x="1546" y="1650"/>
                      <a:pt x="1574" y="1622"/>
                      <a:pt x="1574" y="1588"/>
                    </a:cubicBezTo>
                    <a:close/>
                    <a:moveTo>
                      <a:pt x="1275" y="1647"/>
                    </a:moveTo>
                    <a:cubicBezTo>
                      <a:pt x="1275" y="1613"/>
                      <a:pt x="1247" y="1585"/>
                      <a:pt x="1216" y="1585"/>
                    </a:cubicBezTo>
                    <a:cubicBezTo>
                      <a:pt x="1185" y="1585"/>
                      <a:pt x="1157" y="1613"/>
                      <a:pt x="1157" y="1647"/>
                    </a:cubicBezTo>
                    <a:cubicBezTo>
                      <a:pt x="1157" y="1681"/>
                      <a:pt x="1185" y="1709"/>
                      <a:pt x="1216" y="1709"/>
                    </a:cubicBezTo>
                    <a:cubicBezTo>
                      <a:pt x="1247" y="1709"/>
                      <a:pt x="1275" y="1681"/>
                      <a:pt x="1275" y="1647"/>
                    </a:cubicBezTo>
                    <a:close/>
                    <a:moveTo>
                      <a:pt x="1566" y="2087"/>
                    </a:moveTo>
                    <a:cubicBezTo>
                      <a:pt x="1566" y="2053"/>
                      <a:pt x="1538" y="2025"/>
                      <a:pt x="1507" y="2025"/>
                    </a:cubicBezTo>
                    <a:cubicBezTo>
                      <a:pt x="1473" y="2025"/>
                      <a:pt x="1447" y="2053"/>
                      <a:pt x="1447" y="2087"/>
                    </a:cubicBezTo>
                    <a:cubicBezTo>
                      <a:pt x="1447" y="2121"/>
                      <a:pt x="1476" y="2149"/>
                      <a:pt x="1507" y="2149"/>
                    </a:cubicBezTo>
                    <a:cubicBezTo>
                      <a:pt x="1538" y="2146"/>
                      <a:pt x="1566" y="2121"/>
                      <a:pt x="1566" y="2087"/>
                    </a:cubicBezTo>
                    <a:close/>
                    <a:moveTo>
                      <a:pt x="1047" y="925"/>
                    </a:moveTo>
                    <a:cubicBezTo>
                      <a:pt x="1007" y="925"/>
                      <a:pt x="973" y="959"/>
                      <a:pt x="973" y="999"/>
                    </a:cubicBezTo>
                    <a:cubicBezTo>
                      <a:pt x="973" y="1038"/>
                      <a:pt x="1007" y="1072"/>
                      <a:pt x="1047" y="1072"/>
                    </a:cubicBezTo>
                    <a:cubicBezTo>
                      <a:pt x="1086" y="1072"/>
                      <a:pt x="1120" y="1038"/>
                      <a:pt x="1120" y="999"/>
                    </a:cubicBezTo>
                    <a:cubicBezTo>
                      <a:pt x="1120" y="956"/>
                      <a:pt x="1086" y="925"/>
                      <a:pt x="1047" y="925"/>
                    </a:cubicBezTo>
                    <a:close/>
                    <a:moveTo>
                      <a:pt x="1111" y="1089"/>
                    </a:moveTo>
                    <a:cubicBezTo>
                      <a:pt x="1079" y="1089"/>
                      <a:pt x="1055" y="1114"/>
                      <a:pt x="1055" y="1145"/>
                    </a:cubicBezTo>
                    <a:cubicBezTo>
                      <a:pt x="1055" y="1177"/>
                      <a:pt x="1079" y="1201"/>
                      <a:pt x="1111" y="1201"/>
                    </a:cubicBezTo>
                    <a:cubicBezTo>
                      <a:pt x="1142" y="1201"/>
                      <a:pt x="1168" y="1177"/>
                      <a:pt x="1168" y="1145"/>
                    </a:cubicBezTo>
                    <a:cubicBezTo>
                      <a:pt x="1168" y="1114"/>
                      <a:pt x="1142" y="1089"/>
                      <a:pt x="1111" y="1089"/>
                    </a:cubicBezTo>
                    <a:close/>
                    <a:moveTo>
                      <a:pt x="1123" y="1280"/>
                    </a:moveTo>
                    <a:cubicBezTo>
                      <a:pt x="1095" y="1280"/>
                      <a:pt x="1072" y="1303"/>
                      <a:pt x="1072" y="1334"/>
                    </a:cubicBezTo>
                    <a:cubicBezTo>
                      <a:pt x="1072" y="1365"/>
                      <a:pt x="1095" y="1387"/>
                      <a:pt x="1123" y="1387"/>
                    </a:cubicBezTo>
                    <a:cubicBezTo>
                      <a:pt x="1151" y="1387"/>
                      <a:pt x="1174" y="1365"/>
                      <a:pt x="1174" y="1334"/>
                    </a:cubicBezTo>
                    <a:cubicBezTo>
                      <a:pt x="1174" y="1303"/>
                      <a:pt x="1151" y="1280"/>
                      <a:pt x="1123" y="1280"/>
                    </a:cubicBezTo>
                    <a:close/>
                    <a:moveTo>
                      <a:pt x="1258" y="875"/>
                    </a:moveTo>
                    <a:cubicBezTo>
                      <a:pt x="1188" y="875"/>
                      <a:pt x="1131" y="931"/>
                      <a:pt x="1131" y="1002"/>
                    </a:cubicBezTo>
                    <a:cubicBezTo>
                      <a:pt x="1131" y="1072"/>
                      <a:pt x="1187" y="1128"/>
                      <a:pt x="1258" y="1128"/>
                    </a:cubicBezTo>
                    <a:cubicBezTo>
                      <a:pt x="1328" y="1128"/>
                      <a:pt x="1385" y="1072"/>
                      <a:pt x="1385" y="1002"/>
                    </a:cubicBezTo>
                    <a:cubicBezTo>
                      <a:pt x="1382" y="934"/>
                      <a:pt x="1326" y="875"/>
                      <a:pt x="1258" y="875"/>
                    </a:cubicBezTo>
                    <a:close/>
                    <a:moveTo>
                      <a:pt x="1021" y="1613"/>
                    </a:moveTo>
                    <a:cubicBezTo>
                      <a:pt x="993" y="1613"/>
                      <a:pt x="973" y="1636"/>
                      <a:pt x="973" y="1661"/>
                    </a:cubicBezTo>
                    <a:cubicBezTo>
                      <a:pt x="973" y="1686"/>
                      <a:pt x="995" y="1709"/>
                      <a:pt x="1021" y="1709"/>
                    </a:cubicBezTo>
                    <a:cubicBezTo>
                      <a:pt x="1046" y="1709"/>
                      <a:pt x="1069" y="1686"/>
                      <a:pt x="1069" y="1661"/>
                    </a:cubicBezTo>
                    <a:cubicBezTo>
                      <a:pt x="1069" y="1636"/>
                      <a:pt x="1049" y="1613"/>
                      <a:pt x="1021" y="1613"/>
                    </a:cubicBezTo>
                    <a:close/>
                    <a:moveTo>
                      <a:pt x="1069" y="1393"/>
                    </a:moveTo>
                    <a:cubicBezTo>
                      <a:pt x="1016" y="1393"/>
                      <a:pt x="970" y="1439"/>
                      <a:pt x="970" y="1492"/>
                    </a:cubicBezTo>
                    <a:cubicBezTo>
                      <a:pt x="970" y="1546"/>
                      <a:pt x="1015" y="1590"/>
                      <a:pt x="1069" y="1590"/>
                    </a:cubicBezTo>
                    <a:cubicBezTo>
                      <a:pt x="1122" y="1590"/>
                      <a:pt x="1168" y="1546"/>
                      <a:pt x="1168" y="1492"/>
                    </a:cubicBezTo>
                    <a:cubicBezTo>
                      <a:pt x="1168" y="1439"/>
                      <a:pt x="1126" y="1393"/>
                      <a:pt x="1069" y="1393"/>
                    </a:cubicBezTo>
                    <a:close/>
                    <a:moveTo>
                      <a:pt x="1337" y="1410"/>
                    </a:moveTo>
                    <a:cubicBezTo>
                      <a:pt x="1286" y="1410"/>
                      <a:pt x="1244" y="1452"/>
                      <a:pt x="1244" y="1503"/>
                    </a:cubicBezTo>
                    <a:cubicBezTo>
                      <a:pt x="1244" y="1554"/>
                      <a:pt x="1286" y="1596"/>
                      <a:pt x="1337" y="1596"/>
                    </a:cubicBezTo>
                    <a:cubicBezTo>
                      <a:pt x="1388" y="1596"/>
                      <a:pt x="1430" y="1554"/>
                      <a:pt x="1430" y="1503"/>
                    </a:cubicBezTo>
                    <a:cubicBezTo>
                      <a:pt x="1430" y="1452"/>
                      <a:pt x="1388" y="1410"/>
                      <a:pt x="1337" y="1410"/>
                    </a:cubicBezTo>
                    <a:close/>
                    <a:moveTo>
                      <a:pt x="1391" y="1672"/>
                    </a:moveTo>
                    <a:cubicBezTo>
                      <a:pt x="1360" y="1672"/>
                      <a:pt x="1337" y="1698"/>
                      <a:pt x="1337" y="1726"/>
                    </a:cubicBezTo>
                    <a:cubicBezTo>
                      <a:pt x="1337" y="1754"/>
                      <a:pt x="1363" y="1779"/>
                      <a:pt x="1391" y="1779"/>
                    </a:cubicBezTo>
                    <a:cubicBezTo>
                      <a:pt x="1422" y="1779"/>
                      <a:pt x="1444" y="1754"/>
                      <a:pt x="1444" y="1726"/>
                    </a:cubicBezTo>
                    <a:cubicBezTo>
                      <a:pt x="1444" y="1698"/>
                      <a:pt x="1419" y="1672"/>
                      <a:pt x="1391" y="1672"/>
                    </a:cubicBezTo>
                    <a:close/>
                    <a:moveTo>
                      <a:pt x="973" y="1794"/>
                    </a:moveTo>
                    <a:cubicBezTo>
                      <a:pt x="973" y="1825"/>
                      <a:pt x="999" y="1847"/>
                      <a:pt x="1027" y="1847"/>
                    </a:cubicBezTo>
                    <a:cubicBezTo>
                      <a:pt x="1055" y="1847"/>
                      <a:pt x="1080" y="1822"/>
                      <a:pt x="1080" y="1794"/>
                    </a:cubicBezTo>
                    <a:cubicBezTo>
                      <a:pt x="1080" y="1763"/>
                      <a:pt x="1055" y="1740"/>
                      <a:pt x="1027" y="1740"/>
                    </a:cubicBezTo>
                    <a:cubicBezTo>
                      <a:pt x="999" y="1740"/>
                      <a:pt x="973" y="1763"/>
                      <a:pt x="973" y="1794"/>
                    </a:cubicBezTo>
                    <a:close/>
                    <a:moveTo>
                      <a:pt x="1032" y="1926"/>
                    </a:moveTo>
                    <a:cubicBezTo>
                      <a:pt x="998" y="1926"/>
                      <a:pt x="968" y="1954"/>
                      <a:pt x="968" y="1991"/>
                    </a:cubicBezTo>
                    <a:cubicBezTo>
                      <a:pt x="968" y="2028"/>
                      <a:pt x="996" y="2056"/>
                      <a:pt x="1032" y="2056"/>
                    </a:cubicBezTo>
                    <a:cubicBezTo>
                      <a:pt x="1066" y="2056"/>
                      <a:pt x="1097" y="2028"/>
                      <a:pt x="1097" y="1991"/>
                    </a:cubicBezTo>
                    <a:cubicBezTo>
                      <a:pt x="1097" y="1954"/>
                      <a:pt x="1065" y="1926"/>
                      <a:pt x="1032" y="1926"/>
                    </a:cubicBezTo>
                    <a:close/>
                    <a:moveTo>
                      <a:pt x="1416" y="152"/>
                    </a:moveTo>
                    <a:cubicBezTo>
                      <a:pt x="1416" y="197"/>
                      <a:pt x="1453" y="237"/>
                      <a:pt x="1501" y="237"/>
                    </a:cubicBezTo>
                    <a:cubicBezTo>
                      <a:pt x="1549" y="237"/>
                      <a:pt x="1586" y="200"/>
                      <a:pt x="1586" y="152"/>
                    </a:cubicBezTo>
                    <a:cubicBezTo>
                      <a:pt x="1586" y="104"/>
                      <a:pt x="1549" y="68"/>
                      <a:pt x="1501" y="68"/>
                    </a:cubicBezTo>
                    <a:cubicBezTo>
                      <a:pt x="1453" y="68"/>
                      <a:pt x="1416" y="107"/>
                      <a:pt x="1416" y="152"/>
                    </a:cubicBezTo>
                    <a:close/>
                    <a:moveTo>
                      <a:pt x="1591" y="161"/>
                    </a:moveTo>
                    <a:cubicBezTo>
                      <a:pt x="1591" y="183"/>
                      <a:pt x="1608" y="200"/>
                      <a:pt x="1631" y="200"/>
                    </a:cubicBezTo>
                    <a:cubicBezTo>
                      <a:pt x="1653" y="200"/>
                      <a:pt x="1670" y="183"/>
                      <a:pt x="1670" y="161"/>
                    </a:cubicBezTo>
                    <a:cubicBezTo>
                      <a:pt x="1670" y="138"/>
                      <a:pt x="1653" y="121"/>
                      <a:pt x="1631" y="121"/>
                    </a:cubicBezTo>
                    <a:cubicBezTo>
                      <a:pt x="1608" y="121"/>
                      <a:pt x="1591" y="138"/>
                      <a:pt x="1591" y="161"/>
                    </a:cubicBezTo>
                    <a:close/>
                    <a:moveTo>
                      <a:pt x="1171" y="590"/>
                    </a:moveTo>
                    <a:cubicBezTo>
                      <a:pt x="1227" y="590"/>
                      <a:pt x="1272" y="544"/>
                      <a:pt x="1272" y="488"/>
                    </a:cubicBezTo>
                    <a:cubicBezTo>
                      <a:pt x="1272" y="432"/>
                      <a:pt x="1227" y="386"/>
                      <a:pt x="1171" y="386"/>
                    </a:cubicBezTo>
                    <a:cubicBezTo>
                      <a:pt x="1114" y="386"/>
                      <a:pt x="1069" y="432"/>
                      <a:pt x="1069" y="488"/>
                    </a:cubicBezTo>
                    <a:cubicBezTo>
                      <a:pt x="1069" y="544"/>
                      <a:pt x="1114" y="590"/>
                      <a:pt x="1171" y="590"/>
                    </a:cubicBezTo>
                    <a:close/>
                    <a:moveTo>
                      <a:pt x="1301" y="341"/>
                    </a:moveTo>
                    <a:cubicBezTo>
                      <a:pt x="1357" y="341"/>
                      <a:pt x="1402" y="296"/>
                      <a:pt x="1402" y="240"/>
                    </a:cubicBezTo>
                    <a:cubicBezTo>
                      <a:pt x="1402" y="183"/>
                      <a:pt x="1357" y="138"/>
                      <a:pt x="1301" y="138"/>
                    </a:cubicBezTo>
                    <a:cubicBezTo>
                      <a:pt x="1244" y="138"/>
                      <a:pt x="1199" y="183"/>
                      <a:pt x="1199" y="240"/>
                    </a:cubicBezTo>
                    <a:cubicBezTo>
                      <a:pt x="1199" y="296"/>
                      <a:pt x="1244" y="341"/>
                      <a:pt x="1301" y="341"/>
                    </a:cubicBezTo>
                    <a:close/>
                    <a:moveTo>
                      <a:pt x="1120" y="344"/>
                    </a:moveTo>
                    <a:cubicBezTo>
                      <a:pt x="1120" y="327"/>
                      <a:pt x="1106" y="310"/>
                      <a:pt x="1086" y="310"/>
                    </a:cubicBezTo>
                    <a:cubicBezTo>
                      <a:pt x="1069" y="310"/>
                      <a:pt x="1052" y="324"/>
                      <a:pt x="1052" y="344"/>
                    </a:cubicBezTo>
                    <a:cubicBezTo>
                      <a:pt x="1052" y="364"/>
                      <a:pt x="1066" y="378"/>
                      <a:pt x="1086" y="378"/>
                    </a:cubicBezTo>
                    <a:cubicBezTo>
                      <a:pt x="1106" y="378"/>
                      <a:pt x="1120" y="364"/>
                      <a:pt x="1120" y="344"/>
                    </a:cubicBezTo>
                    <a:close/>
                    <a:moveTo>
                      <a:pt x="1165" y="353"/>
                    </a:moveTo>
                    <a:cubicBezTo>
                      <a:pt x="1187" y="353"/>
                      <a:pt x="1205" y="335"/>
                      <a:pt x="1205" y="313"/>
                    </a:cubicBezTo>
                    <a:cubicBezTo>
                      <a:pt x="1205" y="290"/>
                      <a:pt x="1187" y="274"/>
                      <a:pt x="1165" y="274"/>
                    </a:cubicBezTo>
                    <a:cubicBezTo>
                      <a:pt x="1142" y="274"/>
                      <a:pt x="1126" y="291"/>
                      <a:pt x="1126" y="313"/>
                    </a:cubicBezTo>
                    <a:cubicBezTo>
                      <a:pt x="1126" y="333"/>
                      <a:pt x="1142" y="353"/>
                      <a:pt x="1165" y="353"/>
                    </a:cubicBezTo>
                    <a:close/>
                    <a:moveTo>
                      <a:pt x="1134" y="254"/>
                    </a:moveTo>
                    <a:cubicBezTo>
                      <a:pt x="1151" y="254"/>
                      <a:pt x="1165" y="240"/>
                      <a:pt x="1165" y="223"/>
                    </a:cubicBezTo>
                    <a:cubicBezTo>
                      <a:pt x="1165" y="206"/>
                      <a:pt x="1151" y="192"/>
                      <a:pt x="1134" y="192"/>
                    </a:cubicBezTo>
                    <a:cubicBezTo>
                      <a:pt x="1117" y="192"/>
                      <a:pt x="1103" y="206"/>
                      <a:pt x="1103" y="223"/>
                    </a:cubicBezTo>
                    <a:cubicBezTo>
                      <a:pt x="1103" y="240"/>
                      <a:pt x="1117" y="254"/>
                      <a:pt x="1134" y="254"/>
                    </a:cubicBezTo>
                    <a:close/>
                    <a:moveTo>
                      <a:pt x="1518" y="262"/>
                    </a:moveTo>
                    <a:cubicBezTo>
                      <a:pt x="1461" y="262"/>
                      <a:pt x="1419" y="307"/>
                      <a:pt x="1419" y="364"/>
                    </a:cubicBezTo>
                    <a:cubicBezTo>
                      <a:pt x="1419" y="420"/>
                      <a:pt x="1464" y="465"/>
                      <a:pt x="1518" y="465"/>
                    </a:cubicBezTo>
                    <a:cubicBezTo>
                      <a:pt x="1571" y="465"/>
                      <a:pt x="1617" y="420"/>
                      <a:pt x="1617" y="364"/>
                    </a:cubicBezTo>
                    <a:cubicBezTo>
                      <a:pt x="1617" y="307"/>
                      <a:pt x="1574" y="262"/>
                      <a:pt x="1518" y="262"/>
                    </a:cubicBezTo>
                    <a:close/>
                    <a:moveTo>
                      <a:pt x="1639" y="209"/>
                    </a:moveTo>
                    <a:cubicBezTo>
                      <a:pt x="1622" y="209"/>
                      <a:pt x="1608" y="223"/>
                      <a:pt x="1608" y="240"/>
                    </a:cubicBezTo>
                    <a:cubicBezTo>
                      <a:pt x="1608" y="257"/>
                      <a:pt x="1622" y="271"/>
                      <a:pt x="1639" y="271"/>
                    </a:cubicBezTo>
                    <a:cubicBezTo>
                      <a:pt x="1656" y="271"/>
                      <a:pt x="1670" y="257"/>
                      <a:pt x="1670" y="240"/>
                    </a:cubicBezTo>
                    <a:cubicBezTo>
                      <a:pt x="1670" y="223"/>
                      <a:pt x="1656" y="209"/>
                      <a:pt x="1639" y="209"/>
                    </a:cubicBezTo>
                    <a:close/>
                    <a:moveTo>
                      <a:pt x="1334" y="378"/>
                    </a:moveTo>
                    <a:cubicBezTo>
                      <a:pt x="1314" y="378"/>
                      <a:pt x="1301" y="395"/>
                      <a:pt x="1301" y="412"/>
                    </a:cubicBezTo>
                    <a:cubicBezTo>
                      <a:pt x="1301" y="429"/>
                      <a:pt x="1314" y="446"/>
                      <a:pt x="1334" y="446"/>
                    </a:cubicBezTo>
                    <a:cubicBezTo>
                      <a:pt x="1353" y="446"/>
                      <a:pt x="1368" y="429"/>
                      <a:pt x="1368" y="412"/>
                    </a:cubicBezTo>
                    <a:cubicBezTo>
                      <a:pt x="1368" y="395"/>
                      <a:pt x="1353" y="378"/>
                      <a:pt x="1334" y="378"/>
                    </a:cubicBezTo>
                    <a:close/>
                    <a:moveTo>
                      <a:pt x="1515" y="497"/>
                    </a:moveTo>
                    <a:cubicBezTo>
                      <a:pt x="1461" y="497"/>
                      <a:pt x="1416" y="541"/>
                      <a:pt x="1416" y="595"/>
                    </a:cubicBezTo>
                    <a:cubicBezTo>
                      <a:pt x="1416" y="648"/>
                      <a:pt x="1461" y="694"/>
                      <a:pt x="1515" y="694"/>
                    </a:cubicBezTo>
                    <a:cubicBezTo>
                      <a:pt x="1569" y="694"/>
                      <a:pt x="1614" y="648"/>
                      <a:pt x="1614" y="595"/>
                    </a:cubicBezTo>
                    <a:cubicBezTo>
                      <a:pt x="1614" y="541"/>
                      <a:pt x="1569" y="497"/>
                      <a:pt x="1515" y="497"/>
                    </a:cubicBezTo>
                    <a:close/>
                    <a:moveTo>
                      <a:pt x="1275" y="669"/>
                    </a:moveTo>
                    <a:cubicBezTo>
                      <a:pt x="1255" y="669"/>
                      <a:pt x="1241" y="685"/>
                      <a:pt x="1241" y="705"/>
                    </a:cubicBezTo>
                    <a:cubicBezTo>
                      <a:pt x="1241" y="724"/>
                      <a:pt x="1258" y="742"/>
                      <a:pt x="1275" y="742"/>
                    </a:cubicBezTo>
                    <a:cubicBezTo>
                      <a:pt x="1295" y="742"/>
                      <a:pt x="1309" y="724"/>
                      <a:pt x="1309" y="705"/>
                    </a:cubicBezTo>
                    <a:cubicBezTo>
                      <a:pt x="1309" y="685"/>
                      <a:pt x="1295" y="669"/>
                      <a:pt x="1275" y="669"/>
                    </a:cubicBezTo>
                    <a:close/>
                    <a:moveTo>
                      <a:pt x="1492" y="734"/>
                    </a:moveTo>
                    <a:cubicBezTo>
                      <a:pt x="1418" y="734"/>
                      <a:pt x="1360" y="792"/>
                      <a:pt x="1360" y="866"/>
                    </a:cubicBezTo>
                    <a:cubicBezTo>
                      <a:pt x="1360" y="939"/>
                      <a:pt x="1418" y="999"/>
                      <a:pt x="1492" y="999"/>
                    </a:cubicBezTo>
                    <a:cubicBezTo>
                      <a:pt x="1565" y="999"/>
                      <a:pt x="1625" y="940"/>
                      <a:pt x="1625" y="866"/>
                    </a:cubicBezTo>
                    <a:cubicBezTo>
                      <a:pt x="1622" y="793"/>
                      <a:pt x="1565" y="734"/>
                      <a:pt x="1492" y="734"/>
                    </a:cubicBezTo>
                    <a:close/>
                    <a:moveTo>
                      <a:pt x="1244" y="801"/>
                    </a:moveTo>
                    <a:cubicBezTo>
                      <a:pt x="1236" y="801"/>
                      <a:pt x="1227" y="809"/>
                      <a:pt x="1227" y="818"/>
                    </a:cubicBezTo>
                    <a:cubicBezTo>
                      <a:pt x="1227" y="826"/>
                      <a:pt x="1235" y="835"/>
                      <a:pt x="1244" y="835"/>
                    </a:cubicBezTo>
                    <a:cubicBezTo>
                      <a:pt x="1252" y="835"/>
                      <a:pt x="1261" y="826"/>
                      <a:pt x="1261" y="818"/>
                    </a:cubicBezTo>
                    <a:cubicBezTo>
                      <a:pt x="1261" y="809"/>
                      <a:pt x="1253" y="801"/>
                      <a:pt x="1244" y="801"/>
                    </a:cubicBezTo>
                    <a:close/>
                    <a:moveTo>
                      <a:pt x="1459" y="1016"/>
                    </a:moveTo>
                    <a:cubicBezTo>
                      <a:pt x="1442" y="1016"/>
                      <a:pt x="1428" y="1030"/>
                      <a:pt x="1428" y="1047"/>
                    </a:cubicBezTo>
                    <a:cubicBezTo>
                      <a:pt x="1428" y="1064"/>
                      <a:pt x="1442" y="1078"/>
                      <a:pt x="1459" y="1078"/>
                    </a:cubicBezTo>
                    <a:cubicBezTo>
                      <a:pt x="1476" y="1078"/>
                      <a:pt x="1490" y="1064"/>
                      <a:pt x="1490" y="1047"/>
                    </a:cubicBezTo>
                    <a:cubicBezTo>
                      <a:pt x="1490" y="1030"/>
                      <a:pt x="1476" y="1016"/>
                      <a:pt x="1459" y="1016"/>
                    </a:cubicBezTo>
                    <a:close/>
                    <a:moveTo>
                      <a:pt x="1614" y="1052"/>
                    </a:moveTo>
                    <a:cubicBezTo>
                      <a:pt x="1583" y="1052"/>
                      <a:pt x="1557" y="1078"/>
                      <a:pt x="1557" y="1109"/>
                    </a:cubicBezTo>
                    <a:cubicBezTo>
                      <a:pt x="1557" y="1139"/>
                      <a:pt x="1583" y="1164"/>
                      <a:pt x="1614" y="1164"/>
                    </a:cubicBezTo>
                    <a:cubicBezTo>
                      <a:pt x="1645" y="1164"/>
                      <a:pt x="1670" y="1139"/>
                      <a:pt x="1670" y="1109"/>
                    </a:cubicBezTo>
                    <a:cubicBezTo>
                      <a:pt x="1667" y="1078"/>
                      <a:pt x="1642" y="1052"/>
                      <a:pt x="1614" y="1052"/>
                    </a:cubicBezTo>
                    <a:close/>
                    <a:moveTo>
                      <a:pt x="1391" y="1184"/>
                    </a:moveTo>
                    <a:cubicBezTo>
                      <a:pt x="1391" y="1198"/>
                      <a:pt x="1402" y="1212"/>
                      <a:pt x="1419" y="1212"/>
                    </a:cubicBezTo>
                    <a:cubicBezTo>
                      <a:pt x="1433" y="1212"/>
                      <a:pt x="1443" y="1205"/>
                      <a:pt x="1446" y="1193"/>
                    </a:cubicBezTo>
                    <a:cubicBezTo>
                      <a:pt x="1455" y="1216"/>
                      <a:pt x="1478" y="1232"/>
                      <a:pt x="1504" y="1232"/>
                    </a:cubicBezTo>
                    <a:cubicBezTo>
                      <a:pt x="1538" y="1232"/>
                      <a:pt x="1566" y="1204"/>
                      <a:pt x="1566" y="1170"/>
                    </a:cubicBezTo>
                    <a:cubicBezTo>
                      <a:pt x="1566" y="1136"/>
                      <a:pt x="1538" y="1109"/>
                      <a:pt x="1504" y="1109"/>
                    </a:cubicBezTo>
                    <a:cubicBezTo>
                      <a:pt x="1471" y="1109"/>
                      <a:pt x="1443" y="1135"/>
                      <a:pt x="1442" y="1167"/>
                    </a:cubicBezTo>
                    <a:cubicBezTo>
                      <a:pt x="1437" y="1161"/>
                      <a:pt x="1429" y="1156"/>
                      <a:pt x="1419" y="1156"/>
                    </a:cubicBezTo>
                    <a:cubicBezTo>
                      <a:pt x="1402" y="1156"/>
                      <a:pt x="1391" y="1170"/>
                      <a:pt x="1391" y="1184"/>
                    </a:cubicBezTo>
                    <a:close/>
                    <a:moveTo>
                      <a:pt x="1560" y="1754"/>
                    </a:moveTo>
                    <a:cubicBezTo>
                      <a:pt x="1529" y="1754"/>
                      <a:pt x="1504" y="1780"/>
                      <a:pt x="1504" y="1811"/>
                    </a:cubicBezTo>
                    <a:cubicBezTo>
                      <a:pt x="1504" y="1843"/>
                      <a:pt x="1529" y="1867"/>
                      <a:pt x="1560" y="1867"/>
                    </a:cubicBezTo>
                    <a:cubicBezTo>
                      <a:pt x="1591" y="1867"/>
                      <a:pt x="1617" y="1843"/>
                      <a:pt x="1617" y="1811"/>
                    </a:cubicBezTo>
                    <a:cubicBezTo>
                      <a:pt x="1617" y="1780"/>
                      <a:pt x="1591" y="1754"/>
                      <a:pt x="1560" y="1754"/>
                    </a:cubicBezTo>
                    <a:close/>
                    <a:moveTo>
                      <a:pt x="1523" y="1969"/>
                    </a:moveTo>
                    <a:cubicBezTo>
                      <a:pt x="1523" y="1981"/>
                      <a:pt x="1532" y="1988"/>
                      <a:pt x="1543" y="1988"/>
                    </a:cubicBezTo>
                    <a:cubicBezTo>
                      <a:pt x="1555" y="1988"/>
                      <a:pt x="1563" y="1981"/>
                      <a:pt x="1563" y="1969"/>
                    </a:cubicBezTo>
                    <a:cubicBezTo>
                      <a:pt x="1563" y="1958"/>
                      <a:pt x="1555" y="1949"/>
                      <a:pt x="1543" y="1949"/>
                    </a:cubicBezTo>
                    <a:cubicBezTo>
                      <a:pt x="1532" y="1949"/>
                      <a:pt x="1523" y="1958"/>
                      <a:pt x="1523" y="1969"/>
                    </a:cubicBezTo>
                    <a:close/>
                    <a:moveTo>
                      <a:pt x="1041" y="2124"/>
                    </a:moveTo>
                    <a:cubicBezTo>
                      <a:pt x="1041" y="2152"/>
                      <a:pt x="1063" y="2172"/>
                      <a:pt x="1089" y="2172"/>
                    </a:cubicBezTo>
                    <a:cubicBezTo>
                      <a:pt x="1117" y="2172"/>
                      <a:pt x="1137" y="2150"/>
                      <a:pt x="1137" y="2124"/>
                    </a:cubicBezTo>
                    <a:cubicBezTo>
                      <a:pt x="1137" y="2099"/>
                      <a:pt x="1114" y="2076"/>
                      <a:pt x="1089" y="2076"/>
                    </a:cubicBezTo>
                    <a:cubicBezTo>
                      <a:pt x="1063" y="2076"/>
                      <a:pt x="1041" y="2098"/>
                      <a:pt x="1041" y="2124"/>
                    </a:cubicBezTo>
                    <a:close/>
                    <a:moveTo>
                      <a:pt x="1459" y="1833"/>
                    </a:moveTo>
                    <a:cubicBezTo>
                      <a:pt x="1430" y="1833"/>
                      <a:pt x="1405" y="1856"/>
                      <a:pt x="1405" y="1887"/>
                    </a:cubicBezTo>
                    <a:cubicBezTo>
                      <a:pt x="1405" y="1918"/>
                      <a:pt x="1428" y="1940"/>
                      <a:pt x="1459" y="1940"/>
                    </a:cubicBezTo>
                    <a:cubicBezTo>
                      <a:pt x="1487" y="1940"/>
                      <a:pt x="1512" y="1918"/>
                      <a:pt x="1512" y="1887"/>
                    </a:cubicBezTo>
                    <a:cubicBezTo>
                      <a:pt x="1512" y="1856"/>
                      <a:pt x="1490" y="1833"/>
                      <a:pt x="1459" y="1833"/>
                    </a:cubicBezTo>
                    <a:close/>
                    <a:moveTo>
                      <a:pt x="1416" y="2000"/>
                    </a:moveTo>
                    <a:cubicBezTo>
                      <a:pt x="1416" y="2012"/>
                      <a:pt x="1425" y="2019"/>
                      <a:pt x="1436" y="2019"/>
                    </a:cubicBezTo>
                    <a:cubicBezTo>
                      <a:pt x="1447" y="2019"/>
                      <a:pt x="1456" y="2011"/>
                      <a:pt x="1456" y="2000"/>
                    </a:cubicBezTo>
                    <a:cubicBezTo>
                      <a:pt x="1456" y="1988"/>
                      <a:pt x="1447" y="1980"/>
                      <a:pt x="1436" y="1980"/>
                    </a:cubicBezTo>
                    <a:cubicBezTo>
                      <a:pt x="1425" y="1980"/>
                      <a:pt x="1416" y="1989"/>
                      <a:pt x="1416" y="2000"/>
                    </a:cubicBezTo>
                    <a:close/>
                    <a:moveTo>
                      <a:pt x="1016" y="149"/>
                    </a:moveTo>
                    <a:cubicBezTo>
                      <a:pt x="990" y="149"/>
                      <a:pt x="970" y="169"/>
                      <a:pt x="970" y="195"/>
                    </a:cubicBezTo>
                    <a:cubicBezTo>
                      <a:pt x="970" y="220"/>
                      <a:pt x="990" y="240"/>
                      <a:pt x="1016" y="240"/>
                    </a:cubicBezTo>
                    <a:cubicBezTo>
                      <a:pt x="1041" y="240"/>
                      <a:pt x="1061" y="220"/>
                      <a:pt x="1061" y="195"/>
                    </a:cubicBezTo>
                    <a:cubicBezTo>
                      <a:pt x="1061" y="169"/>
                      <a:pt x="1041" y="149"/>
                      <a:pt x="1016" y="149"/>
                    </a:cubicBezTo>
                    <a:close/>
                    <a:moveTo>
                      <a:pt x="1021" y="276"/>
                    </a:moveTo>
                    <a:cubicBezTo>
                      <a:pt x="1004" y="276"/>
                      <a:pt x="990" y="290"/>
                      <a:pt x="990" y="307"/>
                    </a:cubicBezTo>
                    <a:cubicBezTo>
                      <a:pt x="990" y="323"/>
                      <a:pt x="1004" y="338"/>
                      <a:pt x="1021" y="338"/>
                    </a:cubicBezTo>
                    <a:cubicBezTo>
                      <a:pt x="1038" y="338"/>
                      <a:pt x="1052" y="323"/>
                      <a:pt x="1052" y="307"/>
                    </a:cubicBezTo>
                    <a:cubicBezTo>
                      <a:pt x="1052" y="290"/>
                      <a:pt x="1035" y="276"/>
                      <a:pt x="1021" y="276"/>
                    </a:cubicBezTo>
                    <a:close/>
                    <a:moveTo>
                      <a:pt x="1097" y="271"/>
                    </a:moveTo>
                    <a:cubicBezTo>
                      <a:pt x="1094" y="271"/>
                      <a:pt x="1092" y="273"/>
                      <a:pt x="1092" y="276"/>
                    </a:cubicBezTo>
                    <a:cubicBezTo>
                      <a:pt x="1092" y="278"/>
                      <a:pt x="1094" y="282"/>
                      <a:pt x="1097" y="282"/>
                    </a:cubicBezTo>
                    <a:cubicBezTo>
                      <a:pt x="1099" y="282"/>
                      <a:pt x="1103" y="279"/>
                      <a:pt x="1103" y="276"/>
                    </a:cubicBezTo>
                    <a:cubicBezTo>
                      <a:pt x="1103" y="274"/>
                      <a:pt x="1099" y="271"/>
                      <a:pt x="1097" y="271"/>
                    </a:cubicBezTo>
                    <a:close/>
                    <a:moveTo>
                      <a:pt x="1007" y="384"/>
                    </a:moveTo>
                    <a:cubicBezTo>
                      <a:pt x="1001" y="384"/>
                      <a:pt x="996" y="389"/>
                      <a:pt x="996" y="395"/>
                    </a:cubicBezTo>
                    <a:cubicBezTo>
                      <a:pt x="996" y="401"/>
                      <a:pt x="1001" y="406"/>
                      <a:pt x="1007" y="406"/>
                    </a:cubicBezTo>
                    <a:cubicBezTo>
                      <a:pt x="1013" y="406"/>
                      <a:pt x="1018" y="401"/>
                      <a:pt x="1018" y="395"/>
                    </a:cubicBezTo>
                    <a:cubicBezTo>
                      <a:pt x="1018" y="389"/>
                      <a:pt x="1013" y="384"/>
                      <a:pt x="1007" y="384"/>
                    </a:cubicBezTo>
                    <a:close/>
                    <a:moveTo>
                      <a:pt x="1072" y="584"/>
                    </a:moveTo>
                    <a:cubicBezTo>
                      <a:pt x="1018" y="584"/>
                      <a:pt x="973" y="629"/>
                      <a:pt x="973" y="683"/>
                    </a:cubicBezTo>
                    <a:cubicBezTo>
                      <a:pt x="973" y="736"/>
                      <a:pt x="1018" y="782"/>
                      <a:pt x="1072" y="782"/>
                    </a:cubicBezTo>
                    <a:cubicBezTo>
                      <a:pt x="1126" y="782"/>
                      <a:pt x="1171" y="736"/>
                      <a:pt x="1171" y="683"/>
                    </a:cubicBezTo>
                    <a:cubicBezTo>
                      <a:pt x="1171" y="629"/>
                      <a:pt x="1126" y="584"/>
                      <a:pt x="1072" y="584"/>
                    </a:cubicBezTo>
                    <a:close/>
                    <a:moveTo>
                      <a:pt x="1069" y="849"/>
                    </a:moveTo>
                    <a:cubicBezTo>
                      <a:pt x="1055" y="849"/>
                      <a:pt x="1041" y="861"/>
                      <a:pt x="1041" y="877"/>
                    </a:cubicBezTo>
                    <a:cubicBezTo>
                      <a:pt x="1041" y="892"/>
                      <a:pt x="1052" y="906"/>
                      <a:pt x="1069" y="906"/>
                    </a:cubicBezTo>
                    <a:cubicBezTo>
                      <a:pt x="1086" y="906"/>
                      <a:pt x="1097" y="893"/>
                      <a:pt x="1097" y="877"/>
                    </a:cubicBezTo>
                    <a:cubicBezTo>
                      <a:pt x="1097" y="860"/>
                      <a:pt x="1086" y="849"/>
                      <a:pt x="1069" y="849"/>
                    </a:cubicBezTo>
                    <a:close/>
                    <a:moveTo>
                      <a:pt x="1334" y="688"/>
                    </a:moveTo>
                    <a:cubicBezTo>
                      <a:pt x="1334" y="700"/>
                      <a:pt x="1343" y="708"/>
                      <a:pt x="1354" y="708"/>
                    </a:cubicBezTo>
                    <a:cubicBezTo>
                      <a:pt x="1365" y="708"/>
                      <a:pt x="1374" y="699"/>
                      <a:pt x="1374" y="688"/>
                    </a:cubicBezTo>
                    <a:cubicBezTo>
                      <a:pt x="1374" y="676"/>
                      <a:pt x="1365" y="669"/>
                      <a:pt x="1354" y="669"/>
                    </a:cubicBezTo>
                    <a:cubicBezTo>
                      <a:pt x="1343" y="669"/>
                      <a:pt x="1334" y="680"/>
                      <a:pt x="1334" y="688"/>
                    </a:cubicBezTo>
                    <a:close/>
                    <a:moveTo>
                      <a:pt x="1233" y="632"/>
                    </a:moveTo>
                    <a:cubicBezTo>
                      <a:pt x="1230" y="632"/>
                      <a:pt x="1227" y="635"/>
                      <a:pt x="1227" y="640"/>
                    </a:cubicBezTo>
                    <a:cubicBezTo>
                      <a:pt x="1227" y="643"/>
                      <a:pt x="1230" y="649"/>
                      <a:pt x="1233" y="649"/>
                    </a:cubicBezTo>
                    <a:cubicBezTo>
                      <a:pt x="1236" y="649"/>
                      <a:pt x="1238" y="646"/>
                      <a:pt x="1238" y="640"/>
                    </a:cubicBezTo>
                    <a:cubicBezTo>
                      <a:pt x="1241" y="635"/>
                      <a:pt x="1238" y="632"/>
                      <a:pt x="1233" y="632"/>
                    </a:cubicBezTo>
                    <a:close/>
                    <a:moveTo>
                      <a:pt x="1577" y="686"/>
                    </a:moveTo>
                    <a:cubicBezTo>
                      <a:pt x="1577" y="700"/>
                      <a:pt x="1588" y="711"/>
                      <a:pt x="1603" y="711"/>
                    </a:cubicBezTo>
                    <a:cubicBezTo>
                      <a:pt x="1617" y="711"/>
                      <a:pt x="1628" y="700"/>
                      <a:pt x="1628" y="686"/>
                    </a:cubicBezTo>
                    <a:cubicBezTo>
                      <a:pt x="1628" y="671"/>
                      <a:pt x="1617" y="660"/>
                      <a:pt x="1603" y="660"/>
                    </a:cubicBezTo>
                    <a:cubicBezTo>
                      <a:pt x="1588" y="660"/>
                      <a:pt x="1577" y="671"/>
                      <a:pt x="1577" y="686"/>
                    </a:cubicBezTo>
                    <a:close/>
                    <a:moveTo>
                      <a:pt x="1591" y="477"/>
                    </a:moveTo>
                    <a:cubicBezTo>
                      <a:pt x="1591" y="499"/>
                      <a:pt x="1608" y="516"/>
                      <a:pt x="1631" y="516"/>
                    </a:cubicBezTo>
                    <a:cubicBezTo>
                      <a:pt x="1653" y="516"/>
                      <a:pt x="1670" y="499"/>
                      <a:pt x="1670" y="477"/>
                    </a:cubicBezTo>
                    <a:cubicBezTo>
                      <a:pt x="1670" y="454"/>
                      <a:pt x="1653" y="437"/>
                      <a:pt x="1631" y="437"/>
                    </a:cubicBezTo>
                    <a:cubicBezTo>
                      <a:pt x="1608" y="437"/>
                      <a:pt x="1591" y="454"/>
                      <a:pt x="1591" y="477"/>
                    </a:cubicBezTo>
                    <a:close/>
                    <a:moveTo>
                      <a:pt x="1611" y="956"/>
                    </a:moveTo>
                    <a:cubicBezTo>
                      <a:pt x="1611" y="967"/>
                      <a:pt x="1622" y="979"/>
                      <a:pt x="1634" y="979"/>
                    </a:cubicBezTo>
                    <a:cubicBezTo>
                      <a:pt x="1645" y="979"/>
                      <a:pt x="1656" y="967"/>
                      <a:pt x="1656" y="956"/>
                    </a:cubicBezTo>
                    <a:cubicBezTo>
                      <a:pt x="1656" y="944"/>
                      <a:pt x="1645" y="934"/>
                      <a:pt x="1634" y="934"/>
                    </a:cubicBezTo>
                    <a:cubicBezTo>
                      <a:pt x="1622" y="934"/>
                      <a:pt x="1611" y="944"/>
                      <a:pt x="1611" y="956"/>
                    </a:cubicBezTo>
                    <a:close/>
                    <a:moveTo>
                      <a:pt x="1631" y="1016"/>
                    </a:moveTo>
                    <a:cubicBezTo>
                      <a:pt x="1631" y="1024"/>
                      <a:pt x="1636" y="1030"/>
                      <a:pt x="1645" y="1030"/>
                    </a:cubicBezTo>
                    <a:cubicBezTo>
                      <a:pt x="1653" y="1030"/>
                      <a:pt x="1659" y="1024"/>
                      <a:pt x="1659" y="1016"/>
                    </a:cubicBezTo>
                    <a:cubicBezTo>
                      <a:pt x="1659" y="1007"/>
                      <a:pt x="1653" y="1002"/>
                      <a:pt x="1645" y="1002"/>
                    </a:cubicBezTo>
                    <a:cubicBezTo>
                      <a:pt x="1636" y="1002"/>
                      <a:pt x="1631" y="1007"/>
                      <a:pt x="1631" y="1016"/>
                    </a:cubicBezTo>
                    <a:close/>
                    <a:moveTo>
                      <a:pt x="1428" y="1367"/>
                    </a:moveTo>
                    <a:cubicBezTo>
                      <a:pt x="1428" y="1435"/>
                      <a:pt x="1481" y="1489"/>
                      <a:pt x="1549" y="1489"/>
                    </a:cubicBezTo>
                    <a:cubicBezTo>
                      <a:pt x="1617" y="1489"/>
                      <a:pt x="1670" y="1435"/>
                      <a:pt x="1670" y="1367"/>
                    </a:cubicBezTo>
                    <a:cubicBezTo>
                      <a:pt x="1670" y="1300"/>
                      <a:pt x="1617" y="1246"/>
                      <a:pt x="1549" y="1246"/>
                    </a:cubicBezTo>
                    <a:cubicBezTo>
                      <a:pt x="1481" y="1246"/>
                      <a:pt x="1428" y="1303"/>
                      <a:pt x="1428" y="1367"/>
                    </a:cubicBezTo>
                    <a:close/>
                    <a:moveTo>
                      <a:pt x="1642" y="1193"/>
                    </a:moveTo>
                    <a:cubicBezTo>
                      <a:pt x="1631" y="1193"/>
                      <a:pt x="1625" y="1201"/>
                      <a:pt x="1625" y="1209"/>
                    </a:cubicBezTo>
                    <a:cubicBezTo>
                      <a:pt x="1625" y="1221"/>
                      <a:pt x="1634" y="1226"/>
                      <a:pt x="1642" y="1226"/>
                    </a:cubicBezTo>
                    <a:cubicBezTo>
                      <a:pt x="1650" y="1226"/>
                      <a:pt x="1659" y="1218"/>
                      <a:pt x="1659" y="1209"/>
                    </a:cubicBezTo>
                    <a:cubicBezTo>
                      <a:pt x="1659" y="1201"/>
                      <a:pt x="1650" y="1193"/>
                      <a:pt x="1642" y="1193"/>
                    </a:cubicBezTo>
                    <a:close/>
                    <a:moveTo>
                      <a:pt x="1588" y="1559"/>
                    </a:moveTo>
                    <a:cubicBezTo>
                      <a:pt x="1588" y="1579"/>
                      <a:pt x="1605" y="1596"/>
                      <a:pt x="1625" y="1596"/>
                    </a:cubicBezTo>
                    <a:cubicBezTo>
                      <a:pt x="1645" y="1596"/>
                      <a:pt x="1662" y="1579"/>
                      <a:pt x="1662" y="1559"/>
                    </a:cubicBezTo>
                    <a:cubicBezTo>
                      <a:pt x="1662" y="1540"/>
                      <a:pt x="1645" y="1523"/>
                      <a:pt x="1625" y="1523"/>
                    </a:cubicBezTo>
                    <a:cubicBezTo>
                      <a:pt x="1605" y="1525"/>
                      <a:pt x="1588" y="1540"/>
                      <a:pt x="1588" y="1559"/>
                    </a:cubicBezTo>
                    <a:close/>
                    <a:moveTo>
                      <a:pt x="1588" y="1684"/>
                    </a:moveTo>
                    <a:cubicBezTo>
                      <a:pt x="1571" y="1684"/>
                      <a:pt x="1557" y="1699"/>
                      <a:pt x="1557" y="1715"/>
                    </a:cubicBezTo>
                    <a:cubicBezTo>
                      <a:pt x="1557" y="1732"/>
                      <a:pt x="1571" y="1746"/>
                      <a:pt x="1588" y="1746"/>
                    </a:cubicBezTo>
                    <a:cubicBezTo>
                      <a:pt x="1605" y="1746"/>
                      <a:pt x="1619" y="1732"/>
                      <a:pt x="1619" y="1715"/>
                    </a:cubicBezTo>
                    <a:cubicBezTo>
                      <a:pt x="1619" y="1699"/>
                      <a:pt x="1603" y="1684"/>
                      <a:pt x="1588" y="1684"/>
                    </a:cubicBezTo>
                    <a:close/>
                    <a:moveTo>
                      <a:pt x="1574" y="1923"/>
                    </a:moveTo>
                    <a:cubicBezTo>
                      <a:pt x="1574" y="1949"/>
                      <a:pt x="1593" y="1969"/>
                      <a:pt x="1619" y="1969"/>
                    </a:cubicBezTo>
                    <a:cubicBezTo>
                      <a:pt x="1644" y="1969"/>
                      <a:pt x="1665" y="1949"/>
                      <a:pt x="1665" y="1923"/>
                    </a:cubicBezTo>
                    <a:cubicBezTo>
                      <a:pt x="1665" y="1898"/>
                      <a:pt x="1644" y="1878"/>
                      <a:pt x="1619" y="1878"/>
                    </a:cubicBezTo>
                    <a:cubicBezTo>
                      <a:pt x="1593" y="1878"/>
                      <a:pt x="1574" y="1898"/>
                      <a:pt x="1574" y="1923"/>
                    </a:cubicBezTo>
                    <a:close/>
                    <a:moveTo>
                      <a:pt x="1639" y="2008"/>
                    </a:moveTo>
                    <a:cubicBezTo>
                      <a:pt x="1628" y="2008"/>
                      <a:pt x="1619" y="2017"/>
                      <a:pt x="1619" y="2028"/>
                    </a:cubicBezTo>
                    <a:cubicBezTo>
                      <a:pt x="1619" y="2039"/>
                      <a:pt x="1628" y="2048"/>
                      <a:pt x="1639" y="2048"/>
                    </a:cubicBezTo>
                    <a:cubicBezTo>
                      <a:pt x="1650" y="2048"/>
                      <a:pt x="1659" y="2039"/>
                      <a:pt x="1659" y="2028"/>
                    </a:cubicBezTo>
                    <a:cubicBezTo>
                      <a:pt x="1659" y="2017"/>
                      <a:pt x="1650" y="2008"/>
                      <a:pt x="1639" y="2008"/>
                    </a:cubicBezTo>
                    <a:close/>
                    <a:moveTo>
                      <a:pt x="1625" y="2104"/>
                    </a:moveTo>
                    <a:cubicBezTo>
                      <a:pt x="1605" y="2104"/>
                      <a:pt x="1591" y="2118"/>
                      <a:pt x="1591" y="2138"/>
                    </a:cubicBezTo>
                    <a:cubicBezTo>
                      <a:pt x="1591" y="2158"/>
                      <a:pt x="1605" y="2172"/>
                      <a:pt x="1625" y="2172"/>
                    </a:cubicBezTo>
                    <a:cubicBezTo>
                      <a:pt x="1645" y="2172"/>
                      <a:pt x="1659" y="2158"/>
                      <a:pt x="1659" y="2138"/>
                    </a:cubicBezTo>
                    <a:cubicBezTo>
                      <a:pt x="1659" y="2121"/>
                      <a:pt x="1642" y="2104"/>
                      <a:pt x="1625" y="2104"/>
                    </a:cubicBezTo>
                    <a:close/>
                    <a:moveTo>
                      <a:pt x="1416" y="2104"/>
                    </a:moveTo>
                    <a:cubicBezTo>
                      <a:pt x="1410" y="2104"/>
                      <a:pt x="1405" y="2110"/>
                      <a:pt x="1405" y="2115"/>
                    </a:cubicBezTo>
                    <a:cubicBezTo>
                      <a:pt x="1405" y="2121"/>
                      <a:pt x="1410" y="2127"/>
                      <a:pt x="1416" y="2127"/>
                    </a:cubicBezTo>
                    <a:cubicBezTo>
                      <a:pt x="1421" y="2127"/>
                      <a:pt x="1428" y="2121"/>
                      <a:pt x="1428" y="2115"/>
                    </a:cubicBezTo>
                    <a:cubicBezTo>
                      <a:pt x="1428" y="2110"/>
                      <a:pt x="1421" y="2104"/>
                      <a:pt x="1416" y="2104"/>
                    </a:cubicBezTo>
                    <a:close/>
                    <a:moveTo>
                      <a:pt x="1303" y="1754"/>
                    </a:moveTo>
                    <a:cubicBezTo>
                      <a:pt x="1295" y="1754"/>
                      <a:pt x="1289" y="1760"/>
                      <a:pt x="1289" y="1768"/>
                    </a:cubicBezTo>
                    <a:cubicBezTo>
                      <a:pt x="1289" y="1777"/>
                      <a:pt x="1294" y="1782"/>
                      <a:pt x="1303" y="1782"/>
                    </a:cubicBezTo>
                    <a:cubicBezTo>
                      <a:pt x="1311" y="1782"/>
                      <a:pt x="1317" y="1777"/>
                      <a:pt x="1317" y="1768"/>
                    </a:cubicBezTo>
                    <a:cubicBezTo>
                      <a:pt x="1317" y="1760"/>
                      <a:pt x="1309" y="1754"/>
                      <a:pt x="1303" y="1754"/>
                    </a:cubicBezTo>
                    <a:close/>
                    <a:moveTo>
                      <a:pt x="1205" y="1401"/>
                    </a:moveTo>
                    <a:cubicBezTo>
                      <a:pt x="1205" y="1407"/>
                      <a:pt x="1210" y="1413"/>
                      <a:pt x="1216" y="1413"/>
                    </a:cubicBezTo>
                    <a:cubicBezTo>
                      <a:pt x="1222" y="1413"/>
                      <a:pt x="1227" y="1407"/>
                      <a:pt x="1227" y="1401"/>
                    </a:cubicBezTo>
                    <a:cubicBezTo>
                      <a:pt x="1227" y="1396"/>
                      <a:pt x="1222" y="1390"/>
                      <a:pt x="1216" y="1390"/>
                    </a:cubicBezTo>
                    <a:cubicBezTo>
                      <a:pt x="1207" y="1390"/>
                      <a:pt x="1205" y="1396"/>
                      <a:pt x="1205" y="1401"/>
                    </a:cubicBezTo>
                    <a:close/>
                    <a:moveTo>
                      <a:pt x="1049" y="1226"/>
                    </a:moveTo>
                    <a:cubicBezTo>
                      <a:pt x="1041" y="1226"/>
                      <a:pt x="1035" y="1232"/>
                      <a:pt x="1035" y="1240"/>
                    </a:cubicBezTo>
                    <a:cubicBezTo>
                      <a:pt x="1035" y="1249"/>
                      <a:pt x="1040" y="1255"/>
                      <a:pt x="1049" y="1255"/>
                    </a:cubicBezTo>
                    <a:cubicBezTo>
                      <a:pt x="1057" y="1255"/>
                      <a:pt x="1063" y="1249"/>
                      <a:pt x="1063" y="1240"/>
                    </a:cubicBezTo>
                    <a:cubicBezTo>
                      <a:pt x="1063" y="1232"/>
                      <a:pt x="1058" y="1226"/>
                      <a:pt x="1049" y="1226"/>
                    </a:cubicBezTo>
                    <a:close/>
                    <a:moveTo>
                      <a:pt x="1374" y="1308"/>
                    </a:moveTo>
                    <a:cubicBezTo>
                      <a:pt x="1357" y="1308"/>
                      <a:pt x="1343" y="1322"/>
                      <a:pt x="1343" y="1339"/>
                    </a:cubicBezTo>
                    <a:cubicBezTo>
                      <a:pt x="1343" y="1356"/>
                      <a:pt x="1357" y="1370"/>
                      <a:pt x="1374" y="1370"/>
                    </a:cubicBezTo>
                    <a:cubicBezTo>
                      <a:pt x="1391" y="1370"/>
                      <a:pt x="1405" y="1356"/>
                      <a:pt x="1405" y="1339"/>
                    </a:cubicBezTo>
                    <a:cubicBezTo>
                      <a:pt x="1402" y="1322"/>
                      <a:pt x="1391" y="1308"/>
                      <a:pt x="1374" y="1308"/>
                    </a:cubicBezTo>
                    <a:close/>
                    <a:moveTo>
                      <a:pt x="1137" y="1726"/>
                    </a:moveTo>
                    <a:cubicBezTo>
                      <a:pt x="1120" y="1726"/>
                      <a:pt x="1106" y="1740"/>
                      <a:pt x="1106" y="1757"/>
                    </a:cubicBezTo>
                    <a:cubicBezTo>
                      <a:pt x="1106" y="1774"/>
                      <a:pt x="1120" y="1788"/>
                      <a:pt x="1137" y="1788"/>
                    </a:cubicBezTo>
                    <a:cubicBezTo>
                      <a:pt x="1154" y="1788"/>
                      <a:pt x="1168" y="1774"/>
                      <a:pt x="1168" y="1757"/>
                    </a:cubicBezTo>
                    <a:cubicBezTo>
                      <a:pt x="1168" y="1740"/>
                      <a:pt x="1154" y="1726"/>
                      <a:pt x="1137" y="1726"/>
                    </a:cubicBezTo>
                    <a:close/>
                    <a:moveTo>
                      <a:pt x="1069" y="1864"/>
                    </a:moveTo>
                    <a:cubicBezTo>
                      <a:pt x="1063" y="1864"/>
                      <a:pt x="1058" y="1870"/>
                      <a:pt x="1058" y="1875"/>
                    </a:cubicBezTo>
                    <a:cubicBezTo>
                      <a:pt x="1058" y="1881"/>
                      <a:pt x="1063" y="1887"/>
                      <a:pt x="1069" y="1887"/>
                    </a:cubicBezTo>
                    <a:cubicBezTo>
                      <a:pt x="1075" y="1887"/>
                      <a:pt x="1080" y="1881"/>
                      <a:pt x="1080" y="1875"/>
                    </a:cubicBezTo>
                    <a:cubicBezTo>
                      <a:pt x="1080" y="1870"/>
                      <a:pt x="1075" y="1864"/>
                      <a:pt x="1069" y="1864"/>
                    </a:cubicBezTo>
                    <a:close/>
                    <a:moveTo>
                      <a:pt x="1128" y="1997"/>
                    </a:moveTo>
                    <a:cubicBezTo>
                      <a:pt x="1126" y="1997"/>
                      <a:pt x="1120" y="2000"/>
                      <a:pt x="1120" y="2005"/>
                    </a:cubicBezTo>
                    <a:cubicBezTo>
                      <a:pt x="1120" y="2008"/>
                      <a:pt x="1122" y="2014"/>
                      <a:pt x="1128" y="2014"/>
                    </a:cubicBezTo>
                    <a:cubicBezTo>
                      <a:pt x="1133" y="2014"/>
                      <a:pt x="1137" y="2011"/>
                      <a:pt x="1137" y="2005"/>
                    </a:cubicBezTo>
                    <a:cubicBezTo>
                      <a:pt x="1137" y="2000"/>
                      <a:pt x="1134" y="1997"/>
                      <a:pt x="1128" y="1997"/>
                    </a:cubicBezTo>
                    <a:close/>
                    <a:moveTo>
                      <a:pt x="1018" y="2076"/>
                    </a:moveTo>
                    <a:cubicBezTo>
                      <a:pt x="1013" y="2076"/>
                      <a:pt x="1010" y="2081"/>
                      <a:pt x="1010" y="2084"/>
                    </a:cubicBezTo>
                    <a:cubicBezTo>
                      <a:pt x="1010" y="2087"/>
                      <a:pt x="1015" y="2093"/>
                      <a:pt x="1018" y="2093"/>
                    </a:cubicBezTo>
                    <a:cubicBezTo>
                      <a:pt x="1020" y="2093"/>
                      <a:pt x="1027" y="2087"/>
                      <a:pt x="1027" y="2084"/>
                    </a:cubicBezTo>
                    <a:cubicBezTo>
                      <a:pt x="1027" y="2081"/>
                      <a:pt x="1021" y="2076"/>
                      <a:pt x="1018" y="2076"/>
                    </a:cubicBezTo>
                    <a:close/>
                    <a:moveTo>
                      <a:pt x="1162" y="2158"/>
                    </a:moveTo>
                    <a:cubicBezTo>
                      <a:pt x="1159" y="2158"/>
                      <a:pt x="1157" y="2160"/>
                      <a:pt x="1157" y="2163"/>
                    </a:cubicBezTo>
                    <a:cubicBezTo>
                      <a:pt x="1157" y="2166"/>
                      <a:pt x="1159" y="2169"/>
                      <a:pt x="1162" y="2169"/>
                    </a:cubicBezTo>
                    <a:cubicBezTo>
                      <a:pt x="1165" y="2169"/>
                      <a:pt x="1168" y="2166"/>
                      <a:pt x="1168" y="2163"/>
                    </a:cubicBezTo>
                    <a:cubicBezTo>
                      <a:pt x="1168" y="2160"/>
                      <a:pt x="1168" y="2158"/>
                      <a:pt x="1162" y="2158"/>
                    </a:cubicBezTo>
                    <a:close/>
                    <a:moveTo>
                      <a:pt x="756" y="307"/>
                    </a:moveTo>
                    <a:cubicBezTo>
                      <a:pt x="728" y="307"/>
                      <a:pt x="705" y="330"/>
                      <a:pt x="705" y="358"/>
                    </a:cubicBezTo>
                    <a:cubicBezTo>
                      <a:pt x="705" y="386"/>
                      <a:pt x="728" y="409"/>
                      <a:pt x="756" y="409"/>
                    </a:cubicBezTo>
                    <a:cubicBezTo>
                      <a:pt x="784" y="409"/>
                      <a:pt x="807" y="386"/>
                      <a:pt x="807" y="358"/>
                    </a:cubicBezTo>
                    <a:cubicBezTo>
                      <a:pt x="807" y="330"/>
                      <a:pt x="784" y="307"/>
                      <a:pt x="756" y="307"/>
                    </a:cubicBezTo>
                    <a:close/>
                    <a:moveTo>
                      <a:pt x="905" y="307"/>
                    </a:moveTo>
                    <a:cubicBezTo>
                      <a:pt x="888" y="307"/>
                      <a:pt x="874" y="321"/>
                      <a:pt x="874" y="338"/>
                    </a:cubicBezTo>
                    <a:cubicBezTo>
                      <a:pt x="874" y="354"/>
                      <a:pt x="888" y="370"/>
                      <a:pt x="905" y="370"/>
                    </a:cubicBezTo>
                    <a:cubicBezTo>
                      <a:pt x="921" y="370"/>
                      <a:pt x="936" y="354"/>
                      <a:pt x="936" y="338"/>
                    </a:cubicBezTo>
                    <a:cubicBezTo>
                      <a:pt x="936" y="321"/>
                      <a:pt x="921" y="307"/>
                      <a:pt x="905" y="307"/>
                    </a:cubicBezTo>
                    <a:close/>
                    <a:moveTo>
                      <a:pt x="993" y="449"/>
                    </a:moveTo>
                    <a:cubicBezTo>
                      <a:pt x="962" y="449"/>
                      <a:pt x="936" y="474"/>
                      <a:pt x="936" y="505"/>
                    </a:cubicBezTo>
                    <a:cubicBezTo>
                      <a:pt x="936" y="536"/>
                      <a:pt x="962" y="561"/>
                      <a:pt x="993" y="561"/>
                    </a:cubicBezTo>
                    <a:cubicBezTo>
                      <a:pt x="1024" y="561"/>
                      <a:pt x="1049" y="536"/>
                      <a:pt x="1049" y="505"/>
                    </a:cubicBezTo>
                    <a:cubicBezTo>
                      <a:pt x="1049" y="474"/>
                      <a:pt x="1024" y="449"/>
                      <a:pt x="993" y="449"/>
                    </a:cubicBezTo>
                    <a:close/>
                    <a:moveTo>
                      <a:pt x="750" y="502"/>
                    </a:moveTo>
                    <a:cubicBezTo>
                      <a:pt x="725" y="502"/>
                      <a:pt x="705" y="521"/>
                      <a:pt x="705" y="547"/>
                    </a:cubicBezTo>
                    <a:cubicBezTo>
                      <a:pt x="705" y="572"/>
                      <a:pt x="724" y="592"/>
                      <a:pt x="750" y="592"/>
                    </a:cubicBezTo>
                    <a:cubicBezTo>
                      <a:pt x="775" y="592"/>
                      <a:pt x="795" y="572"/>
                      <a:pt x="795" y="547"/>
                    </a:cubicBezTo>
                    <a:cubicBezTo>
                      <a:pt x="795" y="521"/>
                      <a:pt x="776" y="502"/>
                      <a:pt x="750" y="502"/>
                    </a:cubicBezTo>
                    <a:close/>
                    <a:moveTo>
                      <a:pt x="863" y="409"/>
                    </a:moveTo>
                    <a:cubicBezTo>
                      <a:pt x="841" y="409"/>
                      <a:pt x="821" y="428"/>
                      <a:pt x="821" y="451"/>
                    </a:cubicBezTo>
                    <a:cubicBezTo>
                      <a:pt x="821" y="473"/>
                      <a:pt x="840" y="494"/>
                      <a:pt x="863" y="494"/>
                    </a:cubicBezTo>
                    <a:cubicBezTo>
                      <a:pt x="885" y="494"/>
                      <a:pt x="905" y="474"/>
                      <a:pt x="905" y="451"/>
                    </a:cubicBezTo>
                    <a:cubicBezTo>
                      <a:pt x="905" y="426"/>
                      <a:pt x="886" y="409"/>
                      <a:pt x="863" y="409"/>
                    </a:cubicBezTo>
                    <a:close/>
                    <a:moveTo>
                      <a:pt x="883" y="629"/>
                    </a:moveTo>
                    <a:cubicBezTo>
                      <a:pt x="866" y="629"/>
                      <a:pt x="852" y="643"/>
                      <a:pt x="852" y="660"/>
                    </a:cubicBezTo>
                    <a:cubicBezTo>
                      <a:pt x="852" y="677"/>
                      <a:pt x="866" y="691"/>
                      <a:pt x="883" y="691"/>
                    </a:cubicBezTo>
                    <a:cubicBezTo>
                      <a:pt x="900" y="691"/>
                      <a:pt x="914" y="677"/>
                      <a:pt x="914" y="660"/>
                    </a:cubicBezTo>
                    <a:cubicBezTo>
                      <a:pt x="914" y="643"/>
                      <a:pt x="900" y="629"/>
                      <a:pt x="883" y="629"/>
                    </a:cubicBezTo>
                    <a:close/>
                    <a:moveTo>
                      <a:pt x="756" y="629"/>
                    </a:moveTo>
                    <a:cubicBezTo>
                      <a:pt x="747" y="629"/>
                      <a:pt x="742" y="634"/>
                      <a:pt x="742" y="643"/>
                    </a:cubicBezTo>
                    <a:cubicBezTo>
                      <a:pt x="742" y="651"/>
                      <a:pt x="747" y="657"/>
                      <a:pt x="756" y="657"/>
                    </a:cubicBezTo>
                    <a:cubicBezTo>
                      <a:pt x="764" y="657"/>
                      <a:pt x="770" y="651"/>
                      <a:pt x="770" y="643"/>
                    </a:cubicBezTo>
                    <a:cubicBezTo>
                      <a:pt x="770" y="634"/>
                      <a:pt x="762" y="629"/>
                      <a:pt x="756" y="629"/>
                    </a:cubicBezTo>
                    <a:close/>
                    <a:moveTo>
                      <a:pt x="886" y="516"/>
                    </a:moveTo>
                    <a:cubicBezTo>
                      <a:pt x="880" y="516"/>
                      <a:pt x="874" y="522"/>
                      <a:pt x="874" y="528"/>
                    </a:cubicBezTo>
                    <a:cubicBezTo>
                      <a:pt x="874" y="533"/>
                      <a:pt x="880" y="539"/>
                      <a:pt x="886" y="539"/>
                    </a:cubicBezTo>
                    <a:cubicBezTo>
                      <a:pt x="891" y="539"/>
                      <a:pt x="897" y="533"/>
                      <a:pt x="897" y="528"/>
                    </a:cubicBezTo>
                    <a:cubicBezTo>
                      <a:pt x="897" y="522"/>
                      <a:pt x="891" y="516"/>
                      <a:pt x="886" y="516"/>
                    </a:cubicBezTo>
                    <a:close/>
                    <a:moveTo>
                      <a:pt x="1744" y="282"/>
                    </a:moveTo>
                    <a:cubicBezTo>
                      <a:pt x="1715" y="282"/>
                      <a:pt x="1693" y="305"/>
                      <a:pt x="1693" y="333"/>
                    </a:cubicBezTo>
                    <a:cubicBezTo>
                      <a:pt x="1693" y="361"/>
                      <a:pt x="1715" y="384"/>
                      <a:pt x="1744" y="384"/>
                    </a:cubicBezTo>
                    <a:cubicBezTo>
                      <a:pt x="1772" y="384"/>
                      <a:pt x="1794" y="361"/>
                      <a:pt x="1794" y="333"/>
                    </a:cubicBezTo>
                    <a:cubicBezTo>
                      <a:pt x="1794" y="305"/>
                      <a:pt x="1772" y="282"/>
                      <a:pt x="1744" y="282"/>
                    </a:cubicBezTo>
                    <a:close/>
                    <a:moveTo>
                      <a:pt x="1656" y="358"/>
                    </a:moveTo>
                    <a:cubicBezTo>
                      <a:pt x="1650" y="358"/>
                      <a:pt x="1645" y="364"/>
                      <a:pt x="1645" y="370"/>
                    </a:cubicBezTo>
                    <a:cubicBezTo>
                      <a:pt x="1645" y="375"/>
                      <a:pt x="1650" y="381"/>
                      <a:pt x="1656" y="381"/>
                    </a:cubicBezTo>
                    <a:cubicBezTo>
                      <a:pt x="1662" y="381"/>
                      <a:pt x="1667" y="375"/>
                      <a:pt x="1667" y="370"/>
                    </a:cubicBezTo>
                    <a:cubicBezTo>
                      <a:pt x="1665" y="364"/>
                      <a:pt x="1662" y="358"/>
                      <a:pt x="1656" y="358"/>
                    </a:cubicBezTo>
                    <a:close/>
                    <a:moveTo>
                      <a:pt x="1724" y="11"/>
                    </a:moveTo>
                    <a:cubicBezTo>
                      <a:pt x="1690" y="11"/>
                      <a:pt x="1665" y="36"/>
                      <a:pt x="1665" y="70"/>
                    </a:cubicBezTo>
                    <a:cubicBezTo>
                      <a:pt x="1665" y="103"/>
                      <a:pt x="1690" y="130"/>
                      <a:pt x="1724" y="130"/>
                    </a:cubicBezTo>
                    <a:cubicBezTo>
                      <a:pt x="1758" y="130"/>
                      <a:pt x="1783" y="104"/>
                      <a:pt x="1783" y="70"/>
                    </a:cubicBezTo>
                    <a:cubicBezTo>
                      <a:pt x="1783" y="39"/>
                      <a:pt x="1758" y="11"/>
                      <a:pt x="1724" y="11"/>
                    </a:cubicBezTo>
                    <a:close/>
                    <a:moveTo>
                      <a:pt x="1769" y="203"/>
                    </a:moveTo>
                    <a:cubicBezTo>
                      <a:pt x="1761" y="203"/>
                      <a:pt x="1755" y="208"/>
                      <a:pt x="1755" y="217"/>
                    </a:cubicBezTo>
                    <a:cubicBezTo>
                      <a:pt x="1755" y="225"/>
                      <a:pt x="1761" y="231"/>
                      <a:pt x="1769" y="231"/>
                    </a:cubicBezTo>
                    <a:cubicBezTo>
                      <a:pt x="1777" y="231"/>
                      <a:pt x="1783" y="226"/>
                      <a:pt x="1783" y="217"/>
                    </a:cubicBezTo>
                    <a:cubicBezTo>
                      <a:pt x="1783" y="209"/>
                      <a:pt x="1777" y="203"/>
                      <a:pt x="1769" y="203"/>
                    </a:cubicBezTo>
                    <a:close/>
                    <a:moveTo>
                      <a:pt x="2237" y="288"/>
                    </a:moveTo>
                    <a:cubicBezTo>
                      <a:pt x="2237" y="319"/>
                      <a:pt x="2263" y="344"/>
                      <a:pt x="2294" y="344"/>
                    </a:cubicBezTo>
                    <a:cubicBezTo>
                      <a:pt x="2325" y="344"/>
                      <a:pt x="2350" y="319"/>
                      <a:pt x="2350" y="288"/>
                    </a:cubicBezTo>
                    <a:cubicBezTo>
                      <a:pt x="2350" y="257"/>
                      <a:pt x="2325" y="231"/>
                      <a:pt x="2294" y="231"/>
                    </a:cubicBezTo>
                    <a:cubicBezTo>
                      <a:pt x="2263" y="231"/>
                      <a:pt x="2237" y="257"/>
                      <a:pt x="2237" y="288"/>
                    </a:cubicBezTo>
                    <a:close/>
                    <a:moveTo>
                      <a:pt x="2398" y="355"/>
                    </a:moveTo>
                    <a:cubicBezTo>
                      <a:pt x="2398" y="369"/>
                      <a:pt x="2410" y="384"/>
                      <a:pt x="2427" y="384"/>
                    </a:cubicBezTo>
                    <a:cubicBezTo>
                      <a:pt x="2441" y="384"/>
                      <a:pt x="2455" y="372"/>
                      <a:pt x="2455" y="355"/>
                    </a:cubicBezTo>
                    <a:cubicBezTo>
                      <a:pt x="2455" y="341"/>
                      <a:pt x="2443" y="327"/>
                      <a:pt x="2427" y="327"/>
                    </a:cubicBezTo>
                    <a:cubicBezTo>
                      <a:pt x="2410" y="327"/>
                      <a:pt x="2398" y="340"/>
                      <a:pt x="2398" y="355"/>
                    </a:cubicBezTo>
                    <a:close/>
                    <a:moveTo>
                      <a:pt x="1879" y="25"/>
                    </a:moveTo>
                    <a:cubicBezTo>
                      <a:pt x="1856" y="25"/>
                      <a:pt x="1837" y="45"/>
                      <a:pt x="1837" y="68"/>
                    </a:cubicBezTo>
                    <a:cubicBezTo>
                      <a:pt x="1837" y="90"/>
                      <a:pt x="1856" y="110"/>
                      <a:pt x="1879" y="110"/>
                    </a:cubicBezTo>
                    <a:cubicBezTo>
                      <a:pt x="1902" y="110"/>
                      <a:pt x="1921" y="90"/>
                      <a:pt x="1921" y="68"/>
                    </a:cubicBezTo>
                    <a:cubicBezTo>
                      <a:pt x="1921" y="45"/>
                      <a:pt x="1902" y="25"/>
                      <a:pt x="1879" y="25"/>
                    </a:cubicBezTo>
                    <a:close/>
                    <a:moveTo>
                      <a:pt x="2139" y="254"/>
                    </a:moveTo>
                    <a:cubicBezTo>
                      <a:pt x="2127" y="254"/>
                      <a:pt x="2119" y="262"/>
                      <a:pt x="2119" y="274"/>
                    </a:cubicBezTo>
                    <a:cubicBezTo>
                      <a:pt x="2119" y="285"/>
                      <a:pt x="2127" y="293"/>
                      <a:pt x="2139" y="293"/>
                    </a:cubicBezTo>
                    <a:cubicBezTo>
                      <a:pt x="2150" y="293"/>
                      <a:pt x="2158" y="285"/>
                      <a:pt x="2158" y="274"/>
                    </a:cubicBezTo>
                    <a:cubicBezTo>
                      <a:pt x="2158" y="262"/>
                      <a:pt x="2150" y="254"/>
                      <a:pt x="2139" y="254"/>
                    </a:cubicBezTo>
                    <a:close/>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6" name="Freeform 5">
                <a:extLst>
                  <a:ext uri="{FF2B5EF4-FFF2-40B4-BE49-F238E27FC236}">
                    <a16:creationId xmlns:a16="http://schemas.microsoft.com/office/drawing/2014/main" id="{3AC3C044-4E52-46FA-9AF7-1FAC74301E19}"/>
                  </a:ext>
                </a:extLst>
              </p:cNvPr>
              <p:cNvSpPr>
                <a:spLocks noChangeAspect="1" noChangeArrowheads="1"/>
              </p:cNvSpPr>
              <p:nvPr/>
            </p:nvSpPr>
            <p:spPr bwMode="auto">
              <a:xfrm>
                <a:off x="4279733" y="2017981"/>
                <a:ext cx="591194" cy="513291"/>
              </a:xfrm>
              <a:custGeom>
                <a:avLst/>
                <a:gdLst>
                  <a:gd name="T0" fmla="*/ 832 w 2441"/>
                  <a:gd name="T1" fmla="*/ 0 h 2119"/>
                  <a:gd name="T2" fmla="*/ 1052 w 2441"/>
                  <a:gd name="T3" fmla="*/ 0 h 2119"/>
                  <a:gd name="T4" fmla="*/ 1494 w 2441"/>
                  <a:gd name="T5" fmla="*/ 192 h 2119"/>
                  <a:gd name="T6" fmla="*/ 1661 w 2441"/>
                  <a:gd name="T7" fmla="*/ 96 h 2119"/>
                  <a:gd name="T8" fmla="*/ 609 w 2441"/>
                  <a:gd name="T9" fmla="*/ 384 h 2119"/>
                  <a:gd name="T10" fmla="*/ 1052 w 2441"/>
                  <a:gd name="T11" fmla="*/ 192 h 2119"/>
                  <a:gd name="T12" fmla="*/ 1109 w 2441"/>
                  <a:gd name="T13" fmla="*/ 288 h 2119"/>
                  <a:gd name="T14" fmla="*/ 1329 w 2441"/>
                  <a:gd name="T15" fmla="*/ 286 h 2119"/>
                  <a:gd name="T16" fmla="*/ 1940 w 2441"/>
                  <a:gd name="T17" fmla="*/ 192 h 2119"/>
                  <a:gd name="T18" fmla="*/ 333 w 2441"/>
                  <a:gd name="T19" fmla="*/ 480 h 2119"/>
                  <a:gd name="T20" fmla="*/ 554 w 2441"/>
                  <a:gd name="T21" fmla="*/ 478 h 2119"/>
                  <a:gd name="T22" fmla="*/ 1162 w 2441"/>
                  <a:gd name="T23" fmla="*/ 576 h 2119"/>
                  <a:gd name="T24" fmla="*/ 1274 w 2441"/>
                  <a:gd name="T25" fmla="*/ 576 h 2119"/>
                  <a:gd name="T26" fmla="*/ 1384 w 2441"/>
                  <a:gd name="T27" fmla="*/ 384 h 2119"/>
                  <a:gd name="T28" fmla="*/ 1940 w 2441"/>
                  <a:gd name="T29" fmla="*/ 384 h 2119"/>
                  <a:gd name="T30" fmla="*/ 276 w 2441"/>
                  <a:gd name="T31" fmla="*/ 771 h 2119"/>
                  <a:gd name="T32" fmla="*/ 664 w 2441"/>
                  <a:gd name="T33" fmla="*/ 677 h 2119"/>
                  <a:gd name="T34" fmla="*/ 166 w 2441"/>
                  <a:gd name="T35" fmla="*/ 771 h 2119"/>
                  <a:gd name="T36" fmla="*/ 389 w 2441"/>
                  <a:gd name="T37" fmla="*/ 962 h 2119"/>
                  <a:gd name="T38" fmla="*/ 499 w 2441"/>
                  <a:gd name="T39" fmla="*/ 771 h 2119"/>
                  <a:gd name="T40" fmla="*/ 1274 w 2441"/>
                  <a:gd name="T41" fmla="*/ 771 h 2119"/>
                  <a:gd name="T42" fmla="*/ 1494 w 2441"/>
                  <a:gd name="T43" fmla="*/ 771 h 2119"/>
                  <a:gd name="T44" fmla="*/ 1827 w 2441"/>
                  <a:gd name="T45" fmla="*/ 771 h 2119"/>
                  <a:gd name="T46" fmla="*/ 2163 w 2441"/>
                  <a:gd name="T47" fmla="*/ 771 h 2119"/>
                  <a:gd name="T48" fmla="*/ 166 w 2441"/>
                  <a:gd name="T49" fmla="*/ 962 h 2119"/>
                  <a:gd name="T50" fmla="*/ 386 w 2441"/>
                  <a:gd name="T51" fmla="*/ 962 h 2119"/>
                  <a:gd name="T52" fmla="*/ 1165 w 2441"/>
                  <a:gd name="T53" fmla="*/ 962 h 2119"/>
                  <a:gd name="T54" fmla="*/ 1384 w 2441"/>
                  <a:gd name="T55" fmla="*/ 962 h 2119"/>
                  <a:gd name="T56" fmla="*/ 1052 w 2441"/>
                  <a:gd name="T57" fmla="*/ 962 h 2119"/>
                  <a:gd name="T58" fmla="*/ 1830 w 2441"/>
                  <a:gd name="T59" fmla="*/ 962 h 2119"/>
                  <a:gd name="T60" fmla="*/ 2050 w 2441"/>
                  <a:gd name="T61" fmla="*/ 962 h 2119"/>
                  <a:gd name="T62" fmla="*/ 2383 w 2441"/>
                  <a:gd name="T63" fmla="*/ 962 h 2119"/>
                  <a:gd name="T64" fmla="*/ 389 w 2441"/>
                  <a:gd name="T65" fmla="*/ 1156 h 2119"/>
                  <a:gd name="T66" fmla="*/ 609 w 2441"/>
                  <a:gd name="T67" fmla="*/ 1156 h 2119"/>
                  <a:gd name="T68" fmla="*/ 1494 w 2441"/>
                  <a:gd name="T69" fmla="*/ 1348 h 2119"/>
                  <a:gd name="T70" fmla="*/ 996 w 2441"/>
                  <a:gd name="T71" fmla="*/ 1252 h 2119"/>
                  <a:gd name="T72" fmla="*/ 1827 w 2441"/>
                  <a:gd name="T73" fmla="*/ 1348 h 2119"/>
                  <a:gd name="T74" fmla="*/ 2050 w 2441"/>
                  <a:gd name="T75" fmla="*/ 1156 h 2119"/>
                  <a:gd name="T76" fmla="*/ 276 w 2441"/>
                  <a:gd name="T77" fmla="*/ 1348 h 2119"/>
                  <a:gd name="T78" fmla="*/ 499 w 2441"/>
                  <a:gd name="T79" fmla="*/ 1540 h 2119"/>
                  <a:gd name="T80" fmla="*/ 609 w 2441"/>
                  <a:gd name="T81" fmla="*/ 1348 h 2119"/>
                  <a:gd name="T82" fmla="*/ 1830 w 2441"/>
                  <a:gd name="T83" fmla="*/ 1348 h 2119"/>
                  <a:gd name="T84" fmla="*/ 2050 w 2441"/>
                  <a:gd name="T85" fmla="*/ 1348 h 2119"/>
                  <a:gd name="T86" fmla="*/ 609 w 2441"/>
                  <a:gd name="T87" fmla="*/ 1732 h 2119"/>
                  <a:gd name="T88" fmla="*/ 776 w 2441"/>
                  <a:gd name="T89" fmla="*/ 1636 h 2119"/>
                  <a:gd name="T90" fmla="*/ 997 w 2441"/>
                  <a:gd name="T91" fmla="*/ 1633 h 2119"/>
                  <a:gd name="T92" fmla="*/ 1604 w 2441"/>
                  <a:gd name="T93" fmla="*/ 1732 h 2119"/>
                  <a:gd name="T94" fmla="*/ 1717 w 2441"/>
                  <a:gd name="T95" fmla="*/ 1732 h 2119"/>
                  <a:gd name="T96" fmla="*/ 2107 w 2441"/>
                  <a:gd name="T97" fmla="*/ 1636 h 2119"/>
                  <a:gd name="T98" fmla="*/ 829 w 2441"/>
                  <a:gd name="T99" fmla="*/ 1924 h 2119"/>
                  <a:gd name="T100" fmla="*/ 942 w 2441"/>
                  <a:gd name="T101" fmla="*/ 1924 h 2119"/>
                  <a:gd name="T102" fmla="*/ 1329 w 2441"/>
                  <a:gd name="T103" fmla="*/ 1830 h 2119"/>
                  <a:gd name="T104" fmla="*/ 1607 w 2441"/>
                  <a:gd name="T105" fmla="*/ 1732 h 2119"/>
                  <a:gd name="T106" fmla="*/ 1830 w 2441"/>
                  <a:gd name="T107" fmla="*/ 1924 h 2119"/>
                  <a:gd name="T108" fmla="*/ 776 w 2441"/>
                  <a:gd name="T109" fmla="*/ 2022 h 2119"/>
                  <a:gd name="T110" fmla="*/ 1162 w 2441"/>
                  <a:gd name="T111" fmla="*/ 2118 h 2119"/>
                  <a:gd name="T112" fmla="*/ 1274 w 2441"/>
                  <a:gd name="T113" fmla="*/ 2118 h 2119"/>
                  <a:gd name="T114" fmla="*/ 1384 w 2441"/>
                  <a:gd name="T115" fmla="*/ 1927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1" h="2119">
                    <a:moveTo>
                      <a:pt x="776" y="96"/>
                    </a:moveTo>
                    <a:lnTo>
                      <a:pt x="719" y="192"/>
                    </a:lnTo>
                    <a:lnTo>
                      <a:pt x="609" y="192"/>
                    </a:lnTo>
                    <a:lnTo>
                      <a:pt x="553" y="96"/>
                    </a:lnTo>
                    <a:lnTo>
                      <a:pt x="609" y="0"/>
                    </a:lnTo>
                    <a:lnTo>
                      <a:pt x="719" y="0"/>
                    </a:lnTo>
                    <a:lnTo>
                      <a:pt x="776" y="96"/>
                    </a:lnTo>
                    <a:close/>
                    <a:moveTo>
                      <a:pt x="942" y="0"/>
                    </a:moveTo>
                    <a:lnTo>
                      <a:pt x="832" y="0"/>
                    </a:lnTo>
                    <a:lnTo>
                      <a:pt x="776" y="96"/>
                    </a:lnTo>
                    <a:lnTo>
                      <a:pt x="832" y="192"/>
                    </a:lnTo>
                    <a:lnTo>
                      <a:pt x="942" y="192"/>
                    </a:lnTo>
                    <a:lnTo>
                      <a:pt x="997" y="99"/>
                    </a:lnTo>
                    <a:lnTo>
                      <a:pt x="1052" y="192"/>
                    </a:lnTo>
                    <a:lnTo>
                      <a:pt x="1162" y="192"/>
                    </a:lnTo>
                    <a:lnTo>
                      <a:pt x="1219" y="96"/>
                    </a:lnTo>
                    <a:lnTo>
                      <a:pt x="1162" y="0"/>
                    </a:lnTo>
                    <a:lnTo>
                      <a:pt x="1052" y="0"/>
                    </a:lnTo>
                    <a:lnTo>
                      <a:pt x="997" y="94"/>
                    </a:lnTo>
                    <a:lnTo>
                      <a:pt x="942" y="0"/>
                    </a:lnTo>
                    <a:close/>
                    <a:moveTo>
                      <a:pt x="1384" y="0"/>
                    </a:moveTo>
                    <a:lnTo>
                      <a:pt x="1274" y="0"/>
                    </a:lnTo>
                    <a:lnTo>
                      <a:pt x="1219" y="96"/>
                    </a:lnTo>
                    <a:lnTo>
                      <a:pt x="1274" y="192"/>
                    </a:lnTo>
                    <a:lnTo>
                      <a:pt x="1384" y="192"/>
                    </a:lnTo>
                    <a:lnTo>
                      <a:pt x="1439" y="99"/>
                    </a:lnTo>
                    <a:lnTo>
                      <a:pt x="1494" y="192"/>
                    </a:lnTo>
                    <a:lnTo>
                      <a:pt x="1604" y="192"/>
                    </a:lnTo>
                    <a:lnTo>
                      <a:pt x="1661" y="96"/>
                    </a:lnTo>
                    <a:lnTo>
                      <a:pt x="1607" y="0"/>
                    </a:lnTo>
                    <a:lnTo>
                      <a:pt x="1494" y="0"/>
                    </a:lnTo>
                    <a:lnTo>
                      <a:pt x="1439" y="94"/>
                    </a:lnTo>
                    <a:lnTo>
                      <a:pt x="1384" y="0"/>
                    </a:lnTo>
                    <a:close/>
                    <a:moveTo>
                      <a:pt x="1827" y="0"/>
                    </a:moveTo>
                    <a:lnTo>
                      <a:pt x="1717" y="0"/>
                    </a:lnTo>
                    <a:lnTo>
                      <a:pt x="1661" y="96"/>
                    </a:lnTo>
                    <a:lnTo>
                      <a:pt x="1717" y="192"/>
                    </a:lnTo>
                    <a:lnTo>
                      <a:pt x="1827" y="192"/>
                    </a:lnTo>
                    <a:lnTo>
                      <a:pt x="1884" y="96"/>
                    </a:lnTo>
                    <a:lnTo>
                      <a:pt x="1827" y="0"/>
                    </a:lnTo>
                    <a:close/>
                    <a:moveTo>
                      <a:pt x="609" y="192"/>
                    </a:moveTo>
                    <a:lnTo>
                      <a:pt x="499" y="192"/>
                    </a:lnTo>
                    <a:lnTo>
                      <a:pt x="443" y="288"/>
                    </a:lnTo>
                    <a:lnTo>
                      <a:pt x="499" y="384"/>
                    </a:lnTo>
                    <a:lnTo>
                      <a:pt x="609" y="384"/>
                    </a:lnTo>
                    <a:lnTo>
                      <a:pt x="664" y="290"/>
                    </a:lnTo>
                    <a:lnTo>
                      <a:pt x="719" y="384"/>
                    </a:lnTo>
                    <a:lnTo>
                      <a:pt x="829" y="384"/>
                    </a:lnTo>
                    <a:lnTo>
                      <a:pt x="886" y="288"/>
                    </a:lnTo>
                    <a:lnTo>
                      <a:pt x="829" y="192"/>
                    </a:lnTo>
                    <a:lnTo>
                      <a:pt x="719" y="192"/>
                    </a:lnTo>
                    <a:lnTo>
                      <a:pt x="664" y="286"/>
                    </a:lnTo>
                    <a:lnTo>
                      <a:pt x="609" y="192"/>
                    </a:lnTo>
                    <a:close/>
                    <a:moveTo>
                      <a:pt x="1052" y="192"/>
                    </a:moveTo>
                    <a:lnTo>
                      <a:pt x="942" y="192"/>
                    </a:lnTo>
                    <a:lnTo>
                      <a:pt x="886" y="288"/>
                    </a:lnTo>
                    <a:lnTo>
                      <a:pt x="942" y="384"/>
                    </a:lnTo>
                    <a:lnTo>
                      <a:pt x="1052" y="384"/>
                    </a:lnTo>
                    <a:lnTo>
                      <a:pt x="1109" y="288"/>
                    </a:lnTo>
                    <a:lnTo>
                      <a:pt x="1052" y="192"/>
                    </a:lnTo>
                    <a:close/>
                    <a:moveTo>
                      <a:pt x="1274" y="192"/>
                    </a:moveTo>
                    <a:lnTo>
                      <a:pt x="1165" y="192"/>
                    </a:lnTo>
                    <a:lnTo>
                      <a:pt x="1109" y="288"/>
                    </a:lnTo>
                    <a:lnTo>
                      <a:pt x="1165" y="384"/>
                    </a:lnTo>
                    <a:lnTo>
                      <a:pt x="1274" y="384"/>
                    </a:lnTo>
                    <a:lnTo>
                      <a:pt x="1329" y="290"/>
                    </a:lnTo>
                    <a:lnTo>
                      <a:pt x="1384" y="384"/>
                    </a:lnTo>
                    <a:lnTo>
                      <a:pt x="1494" y="384"/>
                    </a:lnTo>
                    <a:lnTo>
                      <a:pt x="1551" y="288"/>
                    </a:lnTo>
                    <a:lnTo>
                      <a:pt x="1494" y="192"/>
                    </a:lnTo>
                    <a:lnTo>
                      <a:pt x="1384" y="192"/>
                    </a:lnTo>
                    <a:lnTo>
                      <a:pt x="1329" y="286"/>
                    </a:lnTo>
                    <a:lnTo>
                      <a:pt x="1274" y="192"/>
                    </a:lnTo>
                    <a:close/>
                    <a:moveTo>
                      <a:pt x="1717" y="192"/>
                    </a:moveTo>
                    <a:lnTo>
                      <a:pt x="1607" y="192"/>
                    </a:lnTo>
                    <a:lnTo>
                      <a:pt x="1551" y="288"/>
                    </a:lnTo>
                    <a:lnTo>
                      <a:pt x="1607" y="384"/>
                    </a:lnTo>
                    <a:lnTo>
                      <a:pt x="1717" y="384"/>
                    </a:lnTo>
                    <a:lnTo>
                      <a:pt x="1774" y="288"/>
                    </a:lnTo>
                    <a:lnTo>
                      <a:pt x="1717" y="192"/>
                    </a:lnTo>
                    <a:close/>
                    <a:moveTo>
                      <a:pt x="1940" y="192"/>
                    </a:moveTo>
                    <a:lnTo>
                      <a:pt x="1830" y="192"/>
                    </a:lnTo>
                    <a:lnTo>
                      <a:pt x="1774" y="288"/>
                    </a:lnTo>
                    <a:lnTo>
                      <a:pt x="1830" y="384"/>
                    </a:lnTo>
                    <a:lnTo>
                      <a:pt x="1940" y="384"/>
                    </a:lnTo>
                    <a:lnTo>
                      <a:pt x="1997" y="288"/>
                    </a:lnTo>
                    <a:lnTo>
                      <a:pt x="1940" y="192"/>
                    </a:lnTo>
                    <a:close/>
                    <a:moveTo>
                      <a:pt x="499" y="384"/>
                    </a:moveTo>
                    <a:lnTo>
                      <a:pt x="389" y="384"/>
                    </a:lnTo>
                    <a:lnTo>
                      <a:pt x="333" y="480"/>
                    </a:lnTo>
                    <a:lnTo>
                      <a:pt x="389" y="576"/>
                    </a:lnTo>
                    <a:lnTo>
                      <a:pt x="499" y="576"/>
                    </a:lnTo>
                    <a:lnTo>
                      <a:pt x="554" y="482"/>
                    </a:lnTo>
                    <a:lnTo>
                      <a:pt x="609" y="576"/>
                    </a:lnTo>
                    <a:lnTo>
                      <a:pt x="719" y="576"/>
                    </a:lnTo>
                    <a:lnTo>
                      <a:pt x="776" y="480"/>
                    </a:lnTo>
                    <a:lnTo>
                      <a:pt x="719" y="384"/>
                    </a:lnTo>
                    <a:lnTo>
                      <a:pt x="609" y="384"/>
                    </a:lnTo>
                    <a:lnTo>
                      <a:pt x="554" y="478"/>
                    </a:lnTo>
                    <a:lnTo>
                      <a:pt x="499" y="384"/>
                    </a:lnTo>
                    <a:close/>
                    <a:moveTo>
                      <a:pt x="942" y="384"/>
                    </a:moveTo>
                    <a:lnTo>
                      <a:pt x="832" y="384"/>
                    </a:lnTo>
                    <a:lnTo>
                      <a:pt x="776" y="480"/>
                    </a:lnTo>
                    <a:lnTo>
                      <a:pt x="832" y="576"/>
                    </a:lnTo>
                    <a:lnTo>
                      <a:pt x="942" y="576"/>
                    </a:lnTo>
                    <a:lnTo>
                      <a:pt x="997" y="482"/>
                    </a:lnTo>
                    <a:lnTo>
                      <a:pt x="1052" y="576"/>
                    </a:lnTo>
                    <a:lnTo>
                      <a:pt x="1162" y="576"/>
                    </a:lnTo>
                    <a:lnTo>
                      <a:pt x="1219" y="480"/>
                    </a:lnTo>
                    <a:lnTo>
                      <a:pt x="1162" y="384"/>
                    </a:lnTo>
                    <a:lnTo>
                      <a:pt x="1052" y="384"/>
                    </a:lnTo>
                    <a:lnTo>
                      <a:pt x="997" y="478"/>
                    </a:lnTo>
                    <a:lnTo>
                      <a:pt x="942" y="384"/>
                    </a:lnTo>
                    <a:close/>
                    <a:moveTo>
                      <a:pt x="1384" y="384"/>
                    </a:moveTo>
                    <a:lnTo>
                      <a:pt x="1274" y="384"/>
                    </a:lnTo>
                    <a:lnTo>
                      <a:pt x="1219" y="480"/>
                    </a:lnTo>
                    <a:lnTo>
                      <a:pt x="1274" y="576"/>
                    </a:lnTo>
                    <a:lnTo>
                      <a:pt x="1384" y="576"/>
                    </a:lnTo>
                    <a:lnTo>
                      <a:pt x="1439" y="482"/>
                    </a:lnTo>
                    <a:lnTo>
                      <a:pt x="1494" y="576"/>
                    </a:lnTo>
                    <a:lnTo>
                      <a:pt x="1604" y="576"/>
                    </a:lnTo>
                    <a:lnTo>
                      <a:pt x="1661" y="480"/>
                    </a:lnTo>
                    <a:lnTo>
                      <a:pt x="1607" y="384"/>
                    </a:lnTo>
                    <a:lnTo>
                      <a:pt x="1494" y="384"/>
                    </a:lnTo>
                    <a:lnTo>
                      <a:pt x="1439" y="478"/>
                    </a:lnTo>
                    <a:lnTo>
                      <a:pt x="1384" y="384"/>
                    </a:lnTo>
                    <a:close/>
                    <a:moveTo>
                      <a:pt x="1827" y="384"/>
                    </a:moveTo>
                    <a:lnTo>
                      <a:pt x="1717" y="384"/>
                    </a:lnTo>
                    <a:lnTo>
                      <a:pt x="1661" y="480"/>
                    </a:lnTo>
                    <a:lnTo>
                      <a:pt x="1717" y="576"/>
                    </a:lnTo>
                    <a:lnTo>
                      <a:pt x="1827" y="576"/>
                    </a:lnTo>
                    <a:lnTo>
                      <a:pt x="1884" y="480"/>
                    </a:lnTo>
                    <a:lnTo>
                      <a:pt x="1827" y="384"/>
                    </a:lnTo>
                    <a:close/>
                    <a:moveTo>
                      <a:pt x="2050" y="384"/>
                    </a:moveTo>
                    <a:lnTo>
                      <a:pt x="1940" y="384"/>
                    </a:lnTo>
                    <a:lnTo>
                      <a:pt x="1884" y="480"/>
                    </a:lnTo>
                    <a:lnTo>
                      <a:pt x="1940" y="576"/>
                    </a:lnTo>
                    <a:lnTo>
                      <a:pt x="2050" y="576"/>
                    </a:lnTo>
                    <a:lnTo>
                      <a:pt x="2107" y="480"/>
                    </a:lnTo>
                    <a:lnTo>
                      <a:pt x="2050" y="384"/>
                    </a:lnTo>
                    <a:close/>
                    <a:moveTo>
                      <a:pt x="386" y="579"/>
                    </a:moveTo>
                    <a:lnTo>
                      <a:pt x="276" y="579"/>
                    </a:lnTo>
                    <a:lnTo>
                      <a:pt x="220" y="675"/>
                    </a:lnTo>
                    <a:lnTo>
                      <a:pt x="276" y="771"/>
                    </a:lnTo>
                    <a:lnTo>
                      <a:pt x="386" y="771"/>
                    </a:lnTo>
                    <a:lnTo>
                      <a:pt x="443" y="675"/>
                    </a:lnTo>
                    <a:lnTo>
                      <a:pt x="386" y="579"/>
                    </a:lnTo>
                    <a:close/>
                    <a:moveTo>
                      <a:pt x="609" y="579"/>
                    </a:moveTo>
                    <a:lnTo>
                      <a:pt x="499" y="579"/>
                    </a:lnTo>
                    <a:lnTo>
                      <a:pt x="443" y="675"/>
                    </a:lnTo>
                    <a:lnTo>
                      <a:pt x="499" y="771"/>
                    </a:lnTo>
                    <a:lnTo>
                      <a:pt x="609" y="771"/>
                    </a:lnTo>
                    <a:lnTo>
                      <a:pt x="664" y="677"/>
                    </a:lnTo>
                    <a:lnTo>
                      <a:pt x="719" y="771"/>
                    </a:lnTo>
                    <a:lnTo>
                      <a:pt x="829" y="771"/>
                    </a:lnTo>
                    <a:lnTo>
                      <a:pt x="886" y="675"/>
                    </a:lnTo>
                    <a:lnTo>
                      <a:pt x="829" y="579"/>
                    </a:lnTo>
                    <a:lnTo>
                      <a:pt x="719" y="579"/>
                    </a:lnTo>
                    <a:lnTo>
                      <a:pt x="664" y="672"/>
                    </a:lnTo>
                    <a:lnTo>
                      <a:pt x="609" y="579"/>
                    </a:lnTo>
                    <a:close/>
                    <a:moveTo>
                      <a:pt x="276" y="771"/>
                    </a:moveTo>
                    <a:lnTo>
                      <a:pt x="166" y="771"/>
                    </a:lnTo>
                    <a:lnTo>
                      <a:pt x="110" y="867"/>
                    </a:lnTo>
                    <a:lnTo>
                      <a:pt x="166" y="962"/>
                    </a:lnTo>
                    <a:lnTo>
                      <a:pt x="276" y="962"/>
                    </a:lnTo>
                    <a:lnTo>
                      <a:pt x="333" y="867"/>
                    </a:lnTo>
                    <a:lnTo>
                      <a:pt x="276" y="771"/>
                    </a:lnTo>
                    <a:close/>
                    <a:moveTo>
                      <a:pt x="499" y="771"/>
                    </a:moveTo>
                    <a:lnTo>
                      <a:pt x="389" y="771"/>
                    </a:lnTo>
                    <a:lnTo>
                      <a:pt x="333" y="867"/>
                    </a:lnTo>
                    <a:lnTo>
                      <a:pt x="389" y="962"/>
                    </a:lnTo>
                    <a:lnTo>
                      <a:pt x="499" y="962"/>
                    </a:lnTo>
                    <a:lnTo>
                      <a:pt x="554" y="869"/>
                    </a:lnTo>
                    <a:lnTo>
                      <a:pt x="609" y="962"/>
                    </a:lnTo>
                    <a:lnTo>
                      <a:pt x="719" y="962"/>
                    </a:lnTo>
                    <a:lnTo>
                      <a:pt x="776" y="867"/>
                    </a:lnTo>
                    <a:lnTo>
                      <a:pt x="719" y="771"/>
                    </a:lnTo>
                    <a:lnTo>
                      <a:pt x="609" y="771"/>
                    </a:lnTo>
                    <a:lnTo>
                      <a:pt x="554" y="864"/>
                    </a:lnTo>
                    <a:lnTo>
                      <a:pt x="499" y="771"/>
                    </a:lnTo>
                    <a:close/>
                    <a:moveTo>
                      <a:pt x="1162" y="771"/>
                    </a:moveTo>
                    <a:lnTo>
                      <a:pt x="1052" y="771"/>
                    </a:lnTo>
                    <a:lnTo>
                      <a:pt x="996" y="867"/>
                    </a:lnTo>
                    <a:lnTo>
                      <a:pt x="1052" y="962"/>
                    </a:lnTo>
                    <a:lnTo>
                      <a:pt x="1162" y="962"/>
                    </a:lnTo>
                    <a:lnTo>
                      <a:pt x="1219" y="867"/>
                    </a:lnTo>
                    <a:lnTo>
                      <a:pt x="1162" y="771"/>
                    </a:lnTo>
                    <a:close/>
                    <a:moveTo>
                      <a:pt x="1384" y="771"/>
                    </a:moveTo>
                    <a:lnTo>
                      <a:pt x="1274" y="771"/>
                    </a:lnTo>
                    <a:lnTo>
                      <a:pt x="1219" y="867"/>
                    </a:lnTo>
                    <a:lnTo>
                      <a:pt x="1274" y="962"/>
                    </a:lnTo>
                    <a:lnTo>
                      <a:pt x="1384" y="962"/>
                    </a:lnTo>
                    <a:lnTo>
                      <a:pt x="1439" y="869"/>
                    </a:lnTo>
                    <a:lnTo>
                      <a:pt x="1494" y="962"/>
                    </a:lnTo>
                    <a:lnTo>
                      <a:pt x="1604" y="962"/>
                    </a:lnTo>
                    <a:lnTo>
                      <a:pt x="1661" y="867"/>
                    </a:lnTo>
                    <a:lnTo>
                      <a:pt x="1607" y="771"/>
                    </a:lnTo>
                    <a:lnTo>
                      <a:pt x="1494" y="771"/>
                    </a:lnTo>
                    <a:lnTo>
                      <a:pt x="1439" y="864"/>
                    </a:lnTo>
                    <a:lnTo>
                      <a:pt x="1384" y="771"/>
                    </a:lnTo>
                    <a:close/>
                    <a:moveTo>
                      <a:pt x="1827" y="771"/>
                    </a:moveTo>
                    <a:lnTo>
                      <a:pt x="1717" y="771"/>
                    </a:lnTo>
                    <a:lnTo>
                      <a:pt x="1661" y="867"/>
                    </a:lnTo>
                    <a:lnTo>
                      <a:pt x="1717" y="962"/>
                    </a:lnTo>
                    <a:lnTo>
                      <a:pt x="1827" y="962"/>
                    </a:lnTo>
                    <a:lnTo>
                      <a:pt x="1884" y="867"/>
                    </a:lnTo>
                    <a:lnTo>
                      <a:pt x="1827" y="771"/>
                    </a:lnTo>
                    <a:close/>
                    <a:moveTo>
                      <a:pt x="2050" y="771"/>
                    </a:moveTo>
                    <a:lnTo>
                      <a:pt x="1940" y="771"/>
                    </a:lnTo>
                    <a:lnTo>
                      <a:pt x="1884" y="867"/>
                    </a:lnTo>
                    <a:lnTo>
                      <a:pt x="1940" y="962"/>
                    </a:lnTo>
                    <a:lnTo>
                      <a:pt x="2050" y="962"/>
                    </a:lnTo>
                    <a:lnTo>
                      <a:pt x="2107" y="867"/>
                    </a:lnTo>
                    <a:lnTo>
                      <a:pt x="2050" y="771"/>
                    </a:lnTo>
                    <a:close/>
                    <a:moveTo>
                      <a:pt x="2273" y="771"/>
                    </a:moveTo>
                    <a:lnTo>
                      <a:pt x="2163" y="771"/>
                    </a:lnTo>
                    <a:lnTo>
                      <a:pt x="2107" y="867"/>
                    </a:lnTo>
                    <a:lnTo>
                      <a:pt x="2163" y="962"/>
                    </a:lnTo>
                    <a:lnTo>
                      <a:pt x="2273" y="962"/>
                    </a:lnTo>
                    <a:lnTo>
                      <a:pt x="2330" y="867"/>
                    </a:lnTo>
                    <a:lnTo>
                      <a:pt x="2273" y="771"/>
                    </a:lnTo>
                    <a:close/>
                    <a:moveTo>
                      <a:pt x="386" y="962"/>
                    </a:moveTo>
                    <a:lnTo>
                      <a:pt x="276" y="962"/>
                    </a:lnTo>
                    <a:lnTo>
                      <a:pt x="221" y="1056"/>
                    </a:lnTo>
                    <a:lnTo>
                      <a:pt x="166" y="962"/>
                    </a:lnTo>
                    <a:lnTo>
                      <a:pt x="56" y="962"/>
                    </a:lnTo>
                    <a:lnTo>
                      <a:pt x="0" y="1058"/>
                    </a:lnTo>
                    <a:lnTo>
                      <a:pt x="56" y="1153"/>
                    </a:lnTo>
                    <a:lnTo>
                      <a:pt x="166" y="1153"/>
                    </a:lnTo>
                    <a:lnTo>
                      <a:pt x="221" y="1061"/>
                    </a:lnTo>
                    <a:lnTo>
                      <a:pt x="276" y="1153"/>
                    </a:lnTo>
                    <a:lnTo>
                      <a:pt x="386" y="1153"/>
                    </a:lnTo>
                    <a:lnTo>
                      <a:pt x="443" y="1058"/>
                    </a:lnTo>
                    <a:lnTo>
                      <a:pt x="386" y="962"/>
                    </a:lnTo>
                    <a:close/>
                    <a:moveTo>
                      <a:pt x="609" y="962"/>
                    </a:moveTo>
                    <a:lnTo>
                      <a:pt x="499" y="962"/>
                    </a:lnTo>
                    <a:lnTo>
                      <a:pt x="443" y="1058"/>
                    </a:lnTo>
                    <a:lnTo>
                      <a:pt x="499" y="1153"/>
                    </a:lnTo>
                    <a:lnTo>
                      <a:pt x="609" y="1153"/>
                    </a:lnTo>
                    <a:lnTo>
                      <a:pt x="666" y="1058"/>
                    </a:lnTo>
                    <a:lnTo>
                      <a:pt x="609" y="962"/>
                    </a:lnTo>
                    <a:close/>
                    <a:moveTo>
                      <a:pt x="1274" y="962"/>
                    </a:moveTo>
                    <a:lnTo>
                      <a:pt x="1165" y="962"/>
                    </a:lnTo>
                    <a:lnTo>
                      <a:pt x="1109" y="1058"/>
                    </a:lnTo>
                    <a:lnTo>
                      <a:pt x="1165" y="1153"/>
                    </a:lnTo>
                    <a:lnTo>
                      <a:pt x="1274" y="1153"/>
                    </a:lnTo>
                    <a:lnTo>
                      <a:pt x="1329" y="1061"/>
                    </a:lnTo>
                    <a:lnTo>
                      <a:pt x="1384" y="1153"/>
                    </a:lnTo>
                    <a:lnTo>
                      <a:pt x="1494" y="1153"/>
                    </a:lnTo>
                    <a:lnTo>
                      <a:pt x="1551" y="1058"/>
                    </a:lnTo>
                    <a:lnTo>
                      <a:pt x="1494" y="962"/>
                    </a:lnTo>
                    <a:lnTo>
                      <a:pt x="1384" y="962"/>
                    </a:lnTo>
                    <a:lnTo>
                      <a:pt x="1329" y="1056"/>
                    </a:lnTo>
                    <a:lnTo>
                      <a:pt x="1274" y="962"/>
                    </a:lnTo>
                    <a:close/>
                    <a:moveTo>
                      <a:pt x="1052" y="962"/>
                    </a:moveTo>
                    <a:lnTo>
                      <a:pt x="942" y="962"/>
                    </a:lnTo>
                    <a:lnTo>
                      <a:pt x="886" y="1058"/>
                    </a:lnTo>
                    <a:lnTo>
                      <a:pt x="942" y="1153"/>
                    </a:lnTo>
                    <a:lnTo>
                      <a:pt x="1052" y="1153"/>
                    </a:lnTo>
                    <a:lnTo>
                      <a:pt x="1109" y="1058"/>
                    </a:lnTo>
                    <a:lnTo>
                      <a:pt x="1052" y="962"/>
                    </a:lnTo>
                    <a:close/>
                    <a:moveTo>
                      <a:pt x="1717" y="962"/>
                    </a:moveTo>
                    <a:lnTo>
                      <a:pt x="1607" y="962"/>
                    </a:lnTo>
                    <a:lnTo>
                      <a:pt x="1551" y="1058"/>
                    </a:lnTo>
                    <a:lnTo>
                      <a:pt x="1607" y="1153"/>
                    </a:lnTo>
                    <a:lnTo>
                      <a:pt x="1717" y="1153"/>
                    </a:lnTo>
                    <a:lnTo>
                      <a:pt x="1774" y="1058"/>
                    </a:lnTo>
                    <a:lnTo>
                      <a:pt x="1717" y="962"/>
                    </a:lnTo>
                    <a:close/>
                    <a:moveTo>
                      <a:pt x="1940" y="962"/>
                    </a:moveTo>
                    <a:lnTo>
                      <a:pt x="1830" y="962"/>
                    </a:lnTo>
                    <a:lnTo>
                      <a:pt x="1774" y="1058"/>
                    </a:lnTo>
                    <a:lnTo>
                      <a:pt x="1830" y="1153"/>
                    </a:lnTo>
                    <a:lnTo>
                      <a:pt x="1940" y="1153"/>
                    </a:lnTo>
                    <a:lnTo>
                      <a:pt x="1995" y="1061"/>
                    </a:lnTo>
                    <a:lnTo>
                      <a:pt x="2050" y="1153"/>
                    </a:lnTo>
                    <a:lnTo>
                      <a:pt x="2160" y="1153"/>
                    </a:lnTo>
                    <a:lnTo>
                      <a:pt x="2217" y="1058"/>
                    </a:lnTo>
                    <a:lnTo>
                      <a:pt x="2160" y="962"/>
                    </a:lnTo>
                    <a:lnTo>
                      <a:pt x="2050" y="962"/>
                    </a:lnTo>
                    <a:lnTo>
                      <a:pt x="1995" y="1056"/>
                    </a:lnTo>
                    <a:lnTo>
                      <a:pt x="1940" y="962"/>
                    </a:lnTo>
                    <a:close/>
                    <a:moveTo>
                      <a:pt x="2383" y="962"/>
                    </a:moveTo>
                    <a:lnTo>
                      <a:pt x="2273" y="962"/>
                    </a:lnTo>
                    <a:lnTo>
                      <a:pt x="2217" y="1058"/>
                    </a:lnTo>
                    <a:lnTo>
                      <a:pt x="2273" y="1153"/>
                    </a:lnTo>
                    <a:lnTo>
                      <a:pt x="2383" y="1153"/>
                    </a:lnTo>
                    <a:lnTo>
                      <a:pt x="2440" y="1058"/>
                    </a:lnTo>
                    <a:lnTo>
                      <a:pt x="2383" y="962"/>
                    </a:lnTo>
                    <a:close/>
                    <a:moveTo>
                      <a:pt x="276" y="1156"/>
                    </a:moveTo>
                    <a:lnTo>
                      <a:pt x="166" y="1156"/>
                    </a:lnTo>
                    <a:lnTo>
                      <a:pt x="110" y="1252"/>
                    </a:lnTo>
                    <a:lnTo>
                      <a:pt x="166" y="1348"/>
                    </a:lnTo>
                    <a:lnTo>
                      <a:pt x="276" y="1348"/>
                    </a:lnTo>
                    <a:lnTo>
                      <a:pt x="333" y="1252"/>
                    </a:lnTo>
                    <a:lnTo>
                      <a:pt x="276" y="1156"/>
                    </a:lnTo>
                    <a:close/>
                    <a:moveTo>
                      <a:pt x="499" y="1156"/>
                    </a:moveTo>
                    <a:lnTo>
                      <a:pt x="389" y="1156"/>
                    </a:lnTo>
                    <a:lnTo>
                      <a:pt x="333" y="1252"/>
                    </a:lnTo>
                    <a:lnTo>
                      <a:pt x="389" y="1348"/>
                    </a:lnTo>
                    <a:lnTo>
                      <a:pt x="499" y="1348"/>
                    </a:lnTo>
                    <a:lnTo>
                      <a:pt x="554" y="1254"/>
                    </a:lnTo>
                    <a:lnTo>
                      <a:pt x="609" y="1348"/>
                    </a:lnTo>
                    <a:lnTo>
                      <a:pt x="719" y="1348"/>
                    </a:lnTo>
                    <a:lnTo>
                      <a:pt x="776" y="1252"/>
                    </a:lnTo>
                    <a:lnTo>
                      <a:pt x="719" y="1156"/>
                    </a:lnTo>
                    <a:lnTo>
                      <a:pt x="609" y="1156"/>
                    </a:lnTo>
                    <a:lnTo>
                      <a:pt x="554" y="1250"/>
                    </a:lnTo>
                    <a:lnTo>
                      <a:pt x="499" y="1156"/>
                    </a:lnTo>
                    <a:close/>
                    <a:moveTo>
                      <a:pt x="1384" y="1156"/>
                    </a:moveTo>
                    <a:lnTo>
                      <a:pt x="1274" y="1156"/>
                    </a:lnTo>
                    <a:lnTo>
                      <a:pt x="1219" y="1252"/>
                    </a:lnTo>
                    <a:lnTo>
                      <a:pt x="1274" y="1348"/>
                    </a:lnTo>
                    <a:lnTo>
                      <a:pt x="1384" y="1348"/>
                    </a:lnTo>
                    <a:lnTo>
                      <a:pt x="1439" y="1254"/>
                    </a:lnTo>
                    <a:lnTo>
                      <a:pt x="1494" y="1348"/>
                    </a:lnTo>
                    <a:lnTo>
                      <a:pt x="1604" y="1348"/>
                    </a:lnTo>
                    <a:lnTo>
                      <a:pt x="1661" y="1252"/>
                    </a:lnTo>
                    <a:lnTo>
                      <a:pt x="1607" y="1156"/>
                    </a:lnTo>
                    <a:lnTo>
                      <a:pt x="1494" y="1156"/>
                    </a:lnTo>
                    <a:lnTo>
                      <a:pt x="1439" y="1250"/>
                    </a:lnTo>
                    <a:lnTo>
                      <a:pt x="1384" y="1156"/>
                    </a:lnTo>
                    <a:close/>
                    <a:moveTo>
                      <a:pt x="1162" y="1156"/>
                    </a:moveTo>
                    <a:lnTo>
                      <a:pt x="1052" y="1156"/>
                    </a:lnTo>
                    <a:lnTo>
                      <a:pt x="996" y="1252"/>
                    </a:lnTo>
                    <a:lnTo>
                      <a:pt x="1052" y="1348"/>
                    </a:lnTo>
                    <a:lnTo>
                      <a:pt x="1162" y="1348"/>
                    </a:lnTo>
                    <a:lnTo>
                      <a:pt x="1219" y="1252"/>
                    </a:lnTo>
                    <a:lnTo>
                      <a:pt x="1162" y="1156"/>
                    </a:lnTo>
                    <a:close/>
                    <a:moveTo>
                      <a:pt x="1827" y="1156"/>
                    </a:moveTo>
                    <a:lnTo>
                      <a:pt x="1717" y="1156"/>
                    </a:lnTo>
                    <a:lnTo>
                      <a:pt x="1661" y="1252"/>
                    </a:lnTo>
                    <a:lnTo>
                      <a:pt x="1717" y="1348"/>
                    </a:lnTo>
                    <a:lnTo>
                      <a:pt x="1827" y="1348"/>
                    </a:lnTo>
                    <a:lnTo>
                      <a:pt x="1884" y="1252"/>
                    </a:lnTo>
                    <a:lnTo>
                      <a:pt x="1827" y="1156"/>
                    </a:lnTo>
                    <a:close/>
                    <a:moveTo>
                      <a:pt x="2050" y="1156"/>
                    </a:moveTo>
                    <a:lnTo>
                      <a:pt x="1940" y="1156"/>
                    </a:lnTo>
                    <a:lnTo>
                      <a:pt x="1884" y="1252"/>
                    </a:lnTo>
                    <a:lnTo>
                      <a:pt x="1940" y="1348"/>
                    </a:lnTo>
                    <a:lnTo>
                      <a:pt x="2050" y="1348"/>
                    </a:lnTo>
                    <a:lnTo>
                      <a:pt x="2107" y="1252"/>
                    </a:lnTo>
                    <a:lnTo>
                      <a:pt x="2050" y="1156"/>
                    </a:lnTo>
                    <a:close/>
                    <a:moveTo>
                      <a:pt x="2273" y="1156"/>
                    </a:moveTo>
                    <a:lnTo>
                      <a:pt x="2163" y="1156"/>
                    </a:lnTo>
                    <a:lnTo>
                      <a:pt x="2107" y="1252"/>
                    </a:lnTo>
                    <a:lnTo>
                      <a:pt x="2163" y="1348"/>
                    </a:lnTo>
                    <a:lnTo>
                      <a:pt x="2273" y="1348"/>
                    </a:lnTo>
                    <a:lnTo>
                      <a:pt x="2330" y="1252"/>
                    </a:lnTo>
                    <a:lnTo>
                      <a:pt x="2273" y="1156"/>
                    </a:lnTo>
                    <a:close/>
                    <a:moveTo>
                      <a:pt x="386" y="1348"/>
                    </a:moveTo>
                    <a:lnTo>
                      <a:pt x="276" y="1348"/>
                    </a:lnTo>
                    <a:lnTo>
                      <a:pt x="220" y="1444"/>
                    </a:lnTo>
                    <a:lnTo>
                      <a:pt x="276" y="1540"/>
                    </a:lnTo>
                    <a:lnTo>
                      <a:pt x="386" y="1540"/>
                    </a:lnTo>
                    <a:lnTo>
                      <a:pt x="443" y="1444"/>
                    </a:lnTo>
                    <a:lnTo>
                      <a:pt x="386" y="1348"/>
                    </a:lnTo>
                    <a:close/>
                    <a:moveTo>
                      <a:pt x="609" y="1348"/>
                    </a:moveTo>
                    <a:lnTo>
                      <a:pt x="499" y="1348"/>
                    </a:lnTo>
                    <a:lnTo>
                      <a:pt x="443" y="1444"/>
                    </a:lnTo>
                    <a:lnTo>
                      <a:pt x="499" y="1540"/>
                    </a:lnTo>
                    <a:lnTo>
                      <a:pt x="609" y="1540"/>
                    </a:lnTo>
                    <a:lnTo>
                      <a:pt x="664" y="1446"/>
                    </a:lnTo>
                    <a:lnTo>
                      <a:pt x="719" y="1540"/>
                    </a:lnTo>
                    <a:lnTo>
                      <a:pt x="829" y="1540"/>
                    </a:lnTo>
                    <a:lnTo>
                      <a:pt x="886" y="1444"/>
                    </a:lnTo>
                    <a:lnTo>
                      <a:pt x="829" y="1348"/>
                    </a:lnTo>
                    <a:lnTo>
                      <a:pt x="719" y="1348"/>
                    </a:lnTo>
                    <a:lnTo>
                      <a:pt x="664" y="1442"/>
                    </a:lnTo>
                    <a:lnTo>
                      <a:pt x="609" y="1348"/>
                    </a:lnTo>
                    <a:close/>
                    <a:moveTo>
                      <a:pt x="1717" y="1348"/>
                    </a:moveTo>
                    <a:lnTo>
                      <a:pt x="1607" y="1348"/>
                    </a:lnTo>
                    <a:lnTo>
                      <a:pt x="1551" y="1444"/>
                    </a:lnTo>
                    <a:lnTo>
                      <a:pt x="1607" y="1540"/>
                    </a:lnTo>
                    <a:lnTo>
                      <a:pt x="1717" y="1540"/>
                    </a:lnTo>
                    <a:lnTo>
                      <a:pt x="1774" y="1444"/>
                    </a:lnTo>
                    <a:lnTo>
                      <a:pt x="1717" y="1348"/>
                    </a:lnTo>
                    <a:close/>
                    <a:moveTo>
                      <a:pt x="1940" y="1348"/>
                    </a:moveTo>
                    <a:lnTo>
                      <a:pt x="1830" y="1348"/>
                    </a:lnTo>
                    <a:lnTo>
                      <a:pt x="1774" y="1444"/>
                    </a:lnTo>
                    <a:lnTo>
                      <a:pt x="1830" y="1540"/>
                    </a:lnTo>
                    <a:lnTo>
                      <a:pt x="1940" y="1540"/>
                    </a:lnTo>
                    <a:lnTo>
                      <a:pt x="1995" y="1446"/>
                    </a:lnTo>
                    <a:lnTo>
                      <a:pt x="2050" y="1540"/>
                    </a:lnTo>
                    <a:lnTo>
                      <a:pt x="2160" y="1540"/>
                    </a:lnTo>
                    <a:lnTo>
                      <a:pt x="2217" y="1444"/>
                    </a:lnTo>
                    <a:lnTo>
                      <a:pt x="2160" y="1348"/>
                    </a:lnTo>
                    <a:lnTo>
                      <a:pt x="2050" y="1348"/>
                    </a:lnTo>
                    <a:lnTo>
                      <a:pt x="1995" y="1442"/>
                    </a:lnTo>
                    <a:lnTo>
                      <a:pt x="1940" y="1348"/>
                    </a:lnTo>
                    <a:close/>
                    <a:moveTo>
                      <a:pt x="499" y="1540"/>
                    </a:moveTo>
                    <a:lnTo>
                      <a:pt x="389" y="1540"/>
                    </a:lnTo>
                    <a:lnTo>
                      <a:pt x="333" y="1636"/>
                    </a:lnTo>
                    <a:lnTo>
                      <a:pt x="389" y="1732"/>
                    </a:lnTo>
                    <a:lnTo>
                      <a:pt x="499" y="1732"/>
                    </a:lnTo>
                    <a:lnTo>
                      <a:pt x="554" y="1638"/>
                    </a:lnTo>
                    <a:lnTo>
                      <a:pt x="609" y="1732"/>
                    </a:lnTo>
                    <a:lnTo>
                      <a:pt x="719" y="1732"/>
                    </a:lnTo>
                    <a:lnTo>
                      <a:pt x="776" y="1636"/>
                    </a:lnTo>
                    <a:lnTo>
                      <a:pt x="719" y="1540"/>
                    </a:lnTo>
                    <a:lnTo>
                      <a:pt x="609" y="1540"/>
                    </a:lnTo>
                    <a:lnTo>
                      <a:pt x="554" y="1633"/>
                    </a:lnTo>
                    <a:lnTo>
                      <a:pt x="499" y="1540"/>
                    </a:lnTo>
                    <a:close/>
                    <a:moveTo>
                      <a:pt x="942" y="1540"/>
                    </a:moveTo>
                    <a:lnTo>
                      <a:pt x="832" y="1540"/>
                    </a:lnTo>
                    <a:lnTo>
                      <a:pt x="776" y="1636"/>
                    </a:lnTo>
                    <a:lnTo>
                      <a:pt x="832" y="1732"/>
                    </a:lnTo>
                    <a:lnTo>
                      <a:pt x="942" y="1732"/>
                    </a:lnTo>
                    <a:lnTo>
                      <a:pt x="997" y="1638"/>
                    </a:lnTo>
                    <a:lnTo>
                      <a:pt x="1052" y="1732"/>
                    </a:lnTo>
                    <a:lnTo>
                      <a:pt x="1162" y="1732"/>
                    </a:lnTo>
                    <a:lnTo>
                      <a:pt x="1219" y="1636"/>
                    </a:lnTo>
                    <a:lnTo>
                      <a:pt x="1162" y="1540"/>
                    </a:lnTo>
                    <a:lnTo>
                      <a:pt x="1052" y="1540"/>
                    </a:lnTo>
                    <a:lnTo>
                      <a:pt x="997" y="1633"/>
                    </a:lnTo>
                    <a:lnTo>
                      <a:pt x="942" y="1540"/>
                    </a:lnTo>
                    <a:close/>
                    <a:moveTo>
                      <a:pt x="1384" y="1540"/>
                    </a:moveTo>
                    <a:lnTo>
                      <a:pt x="1274" y="1540"/>
                    </a:lnTo>
                    <a:lnTo>
                      <a:pt x="1219" y="1636"/>
                    </a:lnTo>
                    <a:lnTo>
                      <a:pt x="1274" y="1732"/>
                    </a:lnTo>
                    <a:lnTo>
                      <a:pt x="1384" y="1732"/>
                    </a:lnTo>
                    <a:lnTo>
                      <a:pt x="1439" y="1638"/>
                    </a:lnTo>
                    <a:lnTo>
                      <a:pt x="1494" y="1732"/>
                    </a:lnTo>
                    <a:lnTo>
                      <a:pt x="1604" y="1732"/>
                    </a:lnTo>
                    <a:lnTo>
                      <a:pt x="1661" y="1636"/>
                    </a:lnTo>
                    <a:lnTo>
                      <a:pt x="1607" y="1540"/>
                    </a:lnTo>
                    <a:lnTo>
                      <a:pt x="1494" y="1540"/>
                    </a:lnTo>
                    <a:lnTo>
                      <a:pt x="1439" y="1633"/>
                    </a:lnTo>
                    <a:lnTo>
                      <a:pt x="1384" y="1540"/>
                    </a:lnTo>
                    <a:close/>
                    <a:moveTo>
                      <a:pt x="1827" y="1540"/>
                    </a:moveTo>
                    <a:lnTo>
                      <a:pt x="1717" y="1540"/>
                    </a:lnTo>
                    <a:lnTo>
                      <a:pt x="1661" y="1636"/>
                    </a:lnTo>
                    <a:lnTo>
                      <a:pt x="1717" y="1732"/>
                    </a:lnTo>
                    <a:lnTo>
                      <a:pt x="1827" y="1732"/>
                    </a:lnTo>
                    <a:lnTo>
                      <a:pt x="1884" y="1636"/>
                    </a:lnTo>
                    <a:lnTo>
                      <a:pt x="1827" y="1540"/>
                    </a:lnTo>
                    <a:close/>
                    <a:moveTo>
                      <a:pt x="2050" y="1540"/>
                    </a:moveTo>
                    <a:lnTo>
                      <a:pt x="1940" y="1540"/>
                    </a:lnTo>
                    <a:lnTo>
                      <a:pt x="1884" y="1636"/>
                    </a:lnTo>
                    <a:lnTo>
                      <a:pt x="1940" y="1732"/>
                    </a:lnTo>
                    <a:lnTo>
                      <a:pt x="2050" y="1732"/>
                    </a:lnTo>
                    <a:lnTo>
                      <a:pt x="2107" y="1636"/>
                    </a:lnTo>
                    <a:lnTo>
                      <a:pt x="2050" y="1540"/>
                    </a:lnTo>
                    <a:close/>
                    <a:moveTo>
                      <a:pt x="609" y="1732"/>
                    </a:moveTo>
                    <a:lnTo>
                      <a:pt x="499" y="1732"/>
                    </a:lnTo>
                    <a:lnTo>
                      <a:pt x="443" y="1828"/>
                    </a:lnTo>
                    <a:lnTo>
                      <a:pt x="499" y="1924"/>
                    </a:lnTo>
                    <a:lnTo>
                      <a:pt x="609" y="1924"/>
                    </a:lnTo>
                    <a:lnTo>
                      <a:pt x="664" y="1830"/>
                    </a:lnTo>
                    <a:lnTo>
                      <a:pt x="719" y="1924"/>
                    </a:lnTo>
                    <a:lnTo>
                      <a:pt x="829" y="1924"/>
                    </a:lnTo>
                    <a:lnTo>
                      <a:pt x="886" y="1828"/>
                    </a:lnTo>
                    <a:lnTo>
                      <a:pt x="829" y="1732"/>
                    </a:lnTo>
                    <a:lnTo>
                      <a:pt x="719" y="1732"/>
                    </a:lnTo>
                    <a:lnTo>
                      <a:pt x="664" y="1825"/>
                    </a:lnTo>
                    <a:lnTo>
                      <a:pt x="609" y="1732"/>
                    </a:lnTo>
                    <a:close/>
                    <a:moveTo>
                      <a:pt x="1052" y="1732"/>
                    </a:moveTo>
                    <a:lnTo>
                      <a:pt x="942" y="1732"/>
                    </a:lnTo>
                    <a:lnTo>
                      <a:pt x="886" y="1828"/>
                    </a:lnTo>
                    <a:lnTo>
                      <a:pt x="942" y="1924"/>
                    </a:lnTo>
                    <a:lnTo>
                      <a:pt x="1052" y="1924"/>
                    </a:lnTo>
                    <a:lnTo>
                      <a:pt x="1109" y="1828"/>
                    </a:lnTo>
                    <a:lnTo>
                      <a:pt x="1052" y="1732"/>
                    </a:lnTo>
                    <a:close/>
                    <a:moveTo>
                      <a:pt x="1274" y="1732"/>
                    </a:moveTo>
                    <a:lnTo>
                      <a:pt x="1165" y="1732"/>
                    </a:lnTo>
                    <a:lnTo>
                      <a:pt x="1109" y="1828"/>
                    </a:lnTo>
                    <a:lnTo>
                      <a:pt x="1165" y="1924"/>
                    </a:lnTo>
                    <a:lnTo>
                      <a:pt x="1274" y="1924"/>
                    </a:lnTo>
                    <a:lnTo>
                      <a:pt x="1329" y="1830"/>
                    </a:lnTo>
                    <a:lnTo>
                      <a:pt x="1384" y="1924"/>
                    </a:lnTo>
                    <a:lnTo>
                      <a:pt x="1494" y="1924"/>
                    </a:lnTo>
                    <a:lnTo>
                      <a:pt x="1551" y="1828"/>
                    </a:lnTo>
                    <a:lnTo>
                      <a:pt x="1494" y="1732"/>
                    </a:lnTo>
                    <a:lnTo>
                      <a:pt x="1384" y="1732"/>
                    </a:lnTo>
                    <a:lnTo>
                      <a:pt x="1329" y="1825"/>
                    </a:lnTo>
                    <a:lnTo>
                      <a:pt x="1274" y="1732"/>
                    </a:lnTo>
                    <a:close/>
                    <a:moveTo>
                      <a:pt x="1717" y="1732"/>
                    </a:moveTo>
                    <a:lnTo>
                      <a:pt x="1607" y="1732"/>
                    </a:lnTo>
                    <a:lnTo>
                      <a:pt x="1551" y="1828"/>
                    </a:lnTo>
                    <a:lnTo>
                      <a:pt x="1607" y="1924"/>
                    </a:lnTo>
                    <a:lnTo>
                      <a:pt x="1717" y="1924"/>
                    </a:lnTo>
                    <a:lnTo>
                      <a:pt x="1774" y="1828"/>
                    </a:lnTo>
                    <a:lnTo>
                      <a:pt x="1717" y="1732"/>
                    </a:lnTo>
                    <a:close/>
                    <a:moveTo>
                      <a:pt x="1940" y="1732"/>
                    </a:moveTo>
                    <a:lnTo>
                      <a:pt x="1830" y="1732"/>
                    </a:lnTo>
                    <a:lnTo>
                      <a:pt x="1774" y="1828"/>
                    </a:lnTo>
                    <a:lnTo>
                      <a:pt x="1830" y="1924"/>
                    </a:lnTo>
                    <a:lnTo>
                      <a:pt x="1940" y="1924"/>
                    </a:lnTo>
                    <a:lnTo>
                      <a:pt x="1997" y="1828"/>
                    </a:lnTo>
                    <a:lnTo>
                      <a:pt x="1940" y="1732"/>
                    </a:lnTo>
                    <a:close/>
                    <a:moveTo>
                      <a:pt x="719" y="1927"/>
                    </a:moveTo>
                    <a:lnTo>
                      <a:pt x="609" y="1927"/>
                    </a:lnTo>
                    <a:lnTo>
                      <a:pt x="553" y="2022"/>
                    </a:lnTo>
                    <a:lnTo>
                      <a:pt x="609" y="2118"/>
                    </a:lnTo>
                    <a:lnTo>
                      <a:pt x="719" y="2118"/>
                    </a:lnTo>
                    <a:lnTo>
                      <a:pt x="776" y="2022"/>
                    </a:lnTo>
                    <a:lnTo>
                      <a:pt x="719" y="1927"/>
                    </a:lnTo>
                    <a:close/>
                    <a:moveTo>
                      <a:pt x="942" y="1927"/>
                    </a:moveTo>
                    <a:lnTo>
                      <a:pt x="832" y="1927"/>
                    </a:lnTo>
                    <a:lnTo>
                      <a:pt x="776" y="2022"/>
                    </a:lnTo>
                    <a:lnTo>
                      <a:pt x="832" y="2118"/>
                    </a:lnTo>
                    <a:lnTo>
                      <a:pt x="942" y="2118"/>
                    </a:lnTo>
                    <a:lnTo>
                      <a:pt x="997" y="2025"/>
                    </a:lnTo>
                    <a:lnTo>
                      <a:pt x="1052" y="2118"/>
                    </a:lnTo>
                    <a:lnTo>
                      <a:pt x="1162" y="2118"/>
                    </a:lnTo>
                    <a:lnTo>
                      <a:pt x="1219" y="2022"/>
                    </a:lnTo>
                    <a:lnTo>
                      <a:pt x="1162" y="1927"/>
                    </a:lnTo>
                    <a:lnTo>
                      <a:pt x="1052" y="1927"/>
                    </a:lnTo>
                    <a:lnTo>
                      <a:pt x="997" y="2020"/>
                    </a:lnTo>
                    <a:lnTo>
                      <a:pt x="942" y="1927"/>
                    </a:lnTo>
                    <a:close/>
                    <a:moveTo>
                      <a:pt x="1384" y="1927"/>
                    </a:moveTo>
                    <a:lnTo>
                      <a:pt x="1274" y="1927"/>
                    </a:lnTo>
                    <a:lnTo>
                      <a:pt x="1219" y="2022"/>
                    </a:lnTo>
                    <a:lnTo>
                      <a:pt x="1274" y="2118"/>
                    </a:lnTo>
                    <a:lnTo>
                      <a:pt x="1384" y="2118"/>
                    </a:lnTo>
                    <a:lnTo>
                      <a:pt x="1439" y="2025"/>
                    </a:lnTo>
                    <a:lnTo>
                      <a:pt x="1494" y="2118"/>
                    </a:lnTo>
                    <a:lnTo>
                      <a:pt x="1604" y="2118"/>
                    </a:lnTo>
                    <a:lnTo>
                      <a:pt x="1661" y="2022"/>
                    </a:lnTo>
                    <a:lnTo>
                      <a:pt x="1607" y="1927"/>
                    </a:lnTo>
                    <a:lnTo>
                      <a:pt x="1494" y="1927"/>
                    </a:lnTo>
                    <a:lnTo>
                      <a:pt x="1439" y="2020"/>
                    </a:lnTo>
                    <a:lnTo>
                      <a:pt x="1384" y="1927"/>
                    </a:lnTo>
                    <a:close/>
                    <a:moveTo>
                      <a:pt x="1827" y="1927"/>
                    </a:moveTo>
                    <a:lnTo>
                      <a:pt x="1717" y="1927"/>
                    </a:lnTo>
                    <a:lnTo>
                      <a:pt x="1661" y="2022"/>
                    </a:lnTo>
                    <a:lnTo>
                      <a:pt x="1717" y="2118"/>
                    </a:lnTo>
                    <a:lnTo>
                      <a:pt x="1827" y="2118"/>
                    </a:lnTo>
                    <a:lnTo>
                      <a:pt x="1884" y="2022"/>
                    </a:lnTo>
                    <a:lnTo>
                      <a:pt x="1827" y="1927"/>
                    </a:ln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37" name="Freeform 6">
                <a:extLst>
                  <a:ext uri="{FF2B5EF4-FFF2-40B4-BE49-F238E27FC236}">
                    <a16:creationId xmlns:a16="http://schemas.microsoft.com/office/drawing/2014/main" id="{29A2328D-35FE-471E-AC7A-2CD426A706E2}"/>
                  </a:ext>
                </a:extLst>
              </p:cNvPr>
              <p:cNvSpPr>
                <a:spLocks noChangeAspect="1" noChangeArrowheads="1"/>
              </p:cNvSpPr>
              <p:nvPr/>
            </p:nvSpPr>
            <p:spPr bwMode="auto">
              <a:xfrm>
                <a:off x="3459471" y="2009444"/>
                <a:ext cx="600798" cy="521828"/>
              </a:xfrm>
              <a:custGeom>
                <a:avLst/>
                <a:gdLst>
                  <a:gd name="T0" fmla="*/ 968 w 2484"/>
                  <a:gd name="T1" fmla="*/ 1621 h 2158"/>
                  <a:gd name="T2" fmla="*/ 1241 w 2484"/>
                  <a:gd name="T3" fmla="*/ 1348 h 2158"/>
                  <a:gd name="T4" fmla="*/ 1241 w 2484"/>
                  <a:gd name="T5" fmla="*/ 1348 h 2158"/>
                  <a:gd name="T6" fmla="*/ 1515 w 2484"/>
                  <a:gd name="T7" fmla="*/ 1621 h 2158"/>
                  <a:gd name="T8" fmla="*/ 1515 w 2484"/>
                  <a:gd name="T9" fmla="*/ 2157 h 2158"/>
                  <a:gd name="T10" fmla="*/ 2483 w 2484"/>
                  <a:gd name="T11" fmla="*/ 2157 h 2158"/>
                  <a:gd name="T12" fmla="*/ 1241 w 2484"/>
                  <a:gd name="T13" fmla="*/ 0 h 2158"/>
                  <a:gd name="T14" fmla="*/ 0 w 2484"/>
                  <a:gd name="T15" fmla="*/ 2157 h 2158"/>
                  <a:gd name="T16" fmla="*/ 968 w 2484"/>
                  <a:gd name="T17" fmla="*/ 2157 h 2158"/>
                  <a:gd name="T18" fmla="*/ 968 w 2484"/>
                  <a:gd name="T19" fmla="*/ 162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4" h="2158">
                    <a:moveTo>
                      <a:pt x="968" y="1621"/>
                    </a:moveTo>
                    <a:cubicBezTo>
                      <a:pt x="968" y="1469"/>
                      <a:pt x="1089" y="1348"/>
                      <a:pt x="1241" y="1348"/>
                    </a:cubicBezTo>
                    <a:lnTo>
                      <a:pt x="1241" y="1348"/>
                    </a:lnTo>
                    <a:cubicBezTo>
                      <a:pt x="1394" y="1348"/>
                      <a:pt x="1515" y="1472"/>
                      <a:pt x="1515" y="1621"/>
                    </a:cubicBezTo>
                    <a:lnTo>
                      <a:pt x="1515" y="2157"/>
                    </a:lnTo>
                    <a:lnTo>
                      <a:pt x="2483" y="2157"/>
                    </a:lnTo>
                    <a:lnTo>
                      <a:pt x="1241" y="0"/>
                    </a:lnTo>
                    <a:lnTo>
                      <a:pt x="0" y="2157"/>
                    </a:lnTo>
                    <a:lnTo>
                      <a:pt x="968" y="2157"/>
                    </a:lnTo>
                    <a:lnTo>
                      <a:pt x="968" y="1621"/>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8" name="Freeform 1">
                <a:extLst>
                  <a:ext uri="{FF2B5EF4-FFF2-40B4-BE49-F238E27FC236}">
                    <a16:creationId xmlns:a16="http://schemas.microsoft.com/office/drawing/2014/main" id="{3E9570F2-1B72-4625-90E6-72A8AF420C8B}"/>
                  </a:ext>
                </a:extLst>
              </p:cNvPr>
              <p:cNvSpPr>
                <a:spLocks noChangeAspect="1" noChangeArrowheads="1"/>
              </p:cNvSpPr>
              <p:nvPr/>
            </p:nvSpPr>
            <p:spPr bwMode="auto">
              <a:xfrm>
                <a:off x="5255503" y="2005176"/>
                <a:ext cx="153840" cy="541092"/>
              </a:xfrm>
              <a:custGeom>
                <a:avLst/>
                <a:gdLst>
                  <a:gd name="T0" fmla="*/ 315 w 638"/>
                  <a:gd name="T1" fmla="*/ 0 h 2248"/>
                  <a:gd name="T2" fmla="*/ 0 w 638"/>
                  <a:gd name="T3" fmla="*/ 386 h 2248"/>
                  <a:gd name="T4" fmla="*/ 61 w 638"/>
                  <a:gd name="T5" fmla="*/ 496 h 2248"/>
                  <a:gd name="T6" fmla="*/ 1 w 638"/>
                  <a:gd name="T7" fmla="*/ 596 h 2248"/>
                  <a:gd name="T8" fmla="*/ 20 w 638"/>
                  <a:gd name="T9" fmla="*/ 870 h 2248"/>
                  <a:gd name="T10" fmla="*/ 18 w 638"/>
                  <a:gd name="T11" fmla="*/ 962 h 2248"/>
                  <a:gd name="T12" fmla="*/ 0 w 638"/>
                  <a:gd name="T13" fmla="*/ 1222 h 2248"/>
                  <a:gd name="T14" fmla="*/ 61 w 638"/>
                  <a:gd name="T15" fmla="*/ 1332 h 2248"/>
                  <a:gd name="T16" fmla="*/ 1 w 638"/>
                  <a:gd name="T17" fmla="*/ 1432 h 2248"/>
                  <a:gd name="T18" fmla="*/ 20 w 638"/>
                  <a:gd name="T19" fmla="*/ 1705 h 2248"/>
                  <a:gd name="T20" fmla="*/ 20 w 638"/>
                  <a:gd name="T21" fmla="*/ 1797 h 2248"/>
                  <a:gd name="T22" fmla="*/ 2 w 638"/>
                  <a:gd name="T23" fmla="*/ 2060 h 2248"/>
                  <a:gd name="T24" fmla="*/ 634 w 638"/>
                  <a:gd name="T25" fmla="*/ 2060 h 2248"/>
                  <a:gd name="T26" fmla="*/ 615 w 638"/>
                  <a:gd name="T27" fmla="*/ 1797 h 2248"/>
                  <a:gd name="T28" fmla="*/ 615 w 638"/>
                  <a:gd name="T29" fmla="*/ 1705 h 2248"/>
                  <a:gd name="T30" fmla="*/ 634 w 638"/>
                  <a:gd name="T31" fmla="*/ 1432 h 2248"/>
                  <a:gd name="T32" fmla="*/ 575 w 638"/>
                  <a:gd name="T33" fmla="*/ 1332 h 2248"/>
                  <a:gd name="T34" fmla="*/ 635 w 638"/>
                  <a:gd name="T35" fmla="*/ 1222 h 2248"/>
                  <a:gd name="T36" fmla="*/ 617 w 638"/>
                  <a:gd name="T37" fmla="*/ 960 h 2248"/>
                  <a:gd name="T38" fmla="*/ 617 w 638"/>
                  <a:gd name="T39" fmla="*/ 869 h 2248"/>
                  <a:gd name="T40" fmla="*/ 636 w 638"/>
                  <a:gd name="T41" fmla="*/ 596 h 2248"/>
                  <a:gd name="T42" fmla="*/ 576 w 638"/>
                  <a:gd name="T43" fmla="*/ 495 h 2248"/>
                  <a:gd name="T44" fmla="*/ 637 w 638"/>
                  <a:gd name="T45" fmla="*/ 385 h 2248"/>
                  <a:gd name="T46" fmla="*/ 630 w 638"/>
                  <a:gd name="T47" fmla="*/ 178 h 2248"/>
                  <a:gd name="T48" fmla="*/ 315 w 638"/>
                  <a:gd name="T49" fmla="*/ 2228 h 2248"/>
                  <a:gd name="T50" fmla="*/ 19 w 638"/>
                  <a:gd name="T51" fmla="*/ 1925 h 2248"/>
                  <a:gd name="T52" fmla="*/ 611 w 638"/>
                  <a:gd name="T53" fmla="*/ 1926 h 2248"/>
                  <a:gd name="T54" fmla="*/ 611 w 638"/>
                  <a:gd name="T55" fmla="*/ 1641 h 2248"/>
                  <a:gd name="T56" fmla="*/ 555 w 638"/>
                  <a:gd name="T57" fmla="*/ 1740 h 2248"/>
                  <a:gd name="T58" fmla="*/ 324 w 638"/>
                  <a:gd name="T59" fmla="*/ 1789 h 2248"/>
                  <a:gd name="T60" fmla="*/ 92 w 638"/>
                  <a:gd name="T61" fmla="*/ 1725 h 2248"/>
                  <a:gd name="T62" fmla="*/ 44 w 638"/>
                  <a:gd name="T63" fmla="*/ 1677 h 2248"/>
                  <a:gd name="T64" fmla="*/ 28 w 638"/>
                  <a:gd name="T65" fmla="*/ 1507 h 2248"/>
                  <a:gd name="T66" fmla="*/ 611 w 638"/>
                  <a:gd name="T67" fmla="*/ 1507 h 2248"/>
                  <a:gd name="T68" fmla="*/ 611 w 638"/>
                  <a:gd name="T69" fmla="*/ 1223 h 2248"/>
                  <a:gd name="T70" fmla="*/ 555 w 638"/>
                  <a:gd name="T71" fmla="*/ 1321 h 2248"/>
                  <a:gd name="T72" fmla="*/ 324 w 638"/>
                  <a:gd name="T73" fmla="*/ 1370 h 2248"/>
                  <a:gd name="T74" fmla="*/ 92 w 638"/>
                  <a:gd name="T75" fmla="*/ 1307 h 2248"/>
                  <a:gd name="T76" fmla="*/ 44 w 638"/>
                  <a:gd name="T77" fmla="*/ 1258 h 2248"/>
                  <a:gd name="T78" fmla="*/ 28 w 638"/>
                  <a:gd name="T79" fmla="*/ 1069 h 2248"/>
                  <a:gd name="T80" fmla="*/ 611 w 638"/>
                  <a:gd name="T81" fmla="*/ 1089 h 2248"/>
                  <a:gd name="T82" fmla="*/ 611 w 638"/>
                  <a:gd name="T83" fmla="*/ 805 h 2248"/>
                  <a:gd name="T84" fmla="*/ 555 w 638"/>
                  <a:gd name="T85" fmla="*/ 903 h 2248"/>
                  <a:gd name="T86" fmla="*/ 324 w 638"/>
                  <a:gd name="T87" fmla="*/ 952 h 2248"/>
                  <a:gd name="T88" fmla="*/ 92 w 638"/>
                  <a:gd name="T89" fmla="*/ 888 h 2248"/>
                  <a:gd name="T90" fmla="*/ 44 w 638"/>
                  <a:gd name="T91" fmla="*/ 840 h 2248"/>
                  <a:gd name="T92" fmla="*/ 28 w 638"/>
                  <a:gd name="T93" fmla="*/ 670 h 2248"/>
                  <a:gd name="T94" fmla="*/ 611 w 638"/>
                  <a:gd name="T95" fmla="*/ 670 h 2248"/>
                  <a:gd name="T96" fmla="*/ 611 w 638"/>
                  <a:gd name="T97" fmla="*/ 386 h 2248"/>
                  <a:gd name="T98" fmla="*/ 555 w 638"/>
                  <a:gd name="T99" fmla="*/ 484 h 2248"/>
                  <a:gd name="T100" fmla="*/ 324 w 638"/>
                  <a:gd name="T101" fmla="*/ 533 h 2248"/>
                  <a:gd name="T102" fmla="*/ 92 w 638"/>
                  <a:gd name="T103" fmla="*/ 470 h 2248"/>
                  <a:gd name="T104" fmla="*/ 44 w 638"/>
                  <a:gd name="T105" fmla="*/ 421 h 2248"/>
                  <a:gd name="T106" fmla="*/ 28 w 638"/>
                  <a:gd name="T107" fmla="*/ 253 h 2248"/>
                  <a:gd name="T108" fmla="*/ 621 w 638"/>
                  <a:gd name="T109" fmla="*/ 253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8" h="2248">
                    <a:moveTo>
                      <a:pt x="630" y="178"/>
                    </a:moveTo>
                    <a:cubicBezTo>
                      <a:pt x="622" y="79"/>
                      <a:pt x="484" y="0"/>
                      <a:pt x="315" y="0"/>
                    </a:cubicBezTo>
                    <a:cubicBezTo>
                      <a:pt x="147" y="0"/>
                      <a:pt x="9" y="79"/>
                      <a:pt x="0" y="178"/>
                    </a:cubicBezTo>
                    <a:lnTo>
                      <a:pt x="0" y="386"/>
                    </a:lnTo>
                    <a:cubicBezTo>
                      <a:pt x="1" y="410"/>
                      <a:pt x="7" y="430"/>
                      <a:pt x="19" y="451"/>
                    </a:cubicBezTo>
                    <a:cubicBezTo>
                      <a:pt x="30" y="470"/>
                      <a:pt x="43" y="484"/>
                      <a:pt x="61" y="496"/>
                    </a:cubicBezTo>
                    <a:cubicBezTo>
                      <a:pt x="43" y="509"/>
                      <a:pt x="30" y="523"/>
                      <a:pt x="19" y="542"/>
                    </a:cubicBezTo>
                    <a:cubicBezTo>
                      <a:pt x="9" y="560"/>
                      <a:pt x="3" y="576"/>
                      <a:pt x="1" y="596"/>
                    </a:cubicBezTo>
                    <a:lnTo>
                      <a:pt x="1" y="805"/>
                    </a:lnTo>
                    <a:cubicBezTo>
                      <a:pt x="2" y="829"/>
                      <a:pt x="8" y="849"/>
                      <a:pt x="20" y="870"/>
                    </a:cubicBezTo>
                    <a:cubicBezTo>
                      <a:pt x="31" y="889"/>
                      <a:pt x="44" y="903"/>
                      <a:pt x="61" y="915"/>
                    </a:cubicBezTo>
                    <a:cubicBezTo>
                      <a:pt x="43" y="928"/>
                      <a:pt x="29" y="943"/>
                      <a:pt x="18" y="962"/>
                    </a:cubicBezTo>
                    <a:cubicBezTo>
                      <a:pt x="8" y="979"/>
                      <a:pt x="3" y="995"/>
                      <a:pt x="0" y="1014"/>
                    </a:cubicBezTo>
                    <a:lnTo>
                      <a:pt x="0" y="1222"/>
                    </a:lnTo>
                    <a:cubicBezTo>
                      <a:pt x="1" y="1246"/>
                      <a:pt x="7" y="1266"/>
                      <a:pt x="19" y="1286"/>
                    </a:cubicBezTo>
                    <a:cubicBezTo>
                      <a:pt x="30" y="1305"/>
                      <a:pt x="43" y="1319"/>
                      <a:pt x="61" y="1332"/>
                    </a:cubicBezTo>
                    <a:cubicBezTo>
                      <a:pt x="43" y="1345"/>
                      <a:pt x="30" y="1359"/>
                      <a:pt x="19" y="1378"/>
                    </a:cubicBezTo>
                    <a:cubicBezTo>
                      <a:pt x="9" y="1395"/>
                      <a:pt x="3" y="1412"/>
                      <a:pt x="1" y="1432"/>
                    </a:cubicBezTo>
                    <a:lnTo>
                      <a:pt x="1" y="1641"/>
                    </a:lnTo>
                    <a:cubicBezTo>
                      <a:pt x="2" y="1665"/>
                      <a:pt x="8" y="1685"/>
                      <a:pt x="20" y="1705"/>
                    </a:cubicBezTo>
                    <a:cubicBezTo>
                      <a:pt x="31" y="1724"/>
                      <a:pt x="44" y="1738"/>
                      <a:pt x="61" y="1751"/>
                    </a:cubicBezTo>
                    <a:cubicBezTo>
                      <a:pt x="44" y="1764"/>
                      <a:pt x="31" y="1778"/>
                      <a:pt x="20" y="1797"/>
                    </a:cubicBezTo>
                    <a:cubicBezTo>
                      <a:pt x="10" y="1814"/>
                      <a:pt x="4" y="1831"/>
                      <a:pt x="2" y="1851"/>
                    </a:cubicBezTo>
                    <a:lnTo>
                      <a:pt x="2" y="2060"/>
                    </a:lnTo>
                    <a:cubicBezTo>
                      <a:pt x="2" y="2163"/>
                      <a:pt x="143" y="2247"/>
                      <a:pt x="318" y="2247"/>
                    </a:cubicBezTo>
                    <a:cubicBezTo>
                      <a:pt x="493" y="2247"/>
                      <a:pt x="634" y="2162"/>
                      <a:pt x="634" y="2060"/>
                    </a:cubicBezTo>
                    <a:lnTo>
                      <a:pt x="634" y="1851"/>
                    </a:lnTo>
                    <a:cubicBezTo>
                      <a:pt x="631" y="1831"/>
                      <a:pt x="625" y="1814"/>
                      <a:pt x="615" y="1797"/>
                    </a:cubicBezTo>
                    <a:cubicBezTo>
                      <a:pt x="604" y="1778"/>
                      <a:pt x="591" y="1764"/>
                      <a:pt x="574" y="1751"/>
                    </a:cubicBezTo>
                    <a:cubicBezTo>
                      <a:pt x="592" y="1738"/>
                      <a:pt x="604" y="1724"/>
                      <a:pt x="615" y="1705"/>
                    </a:cubicBezTo>
                    <a:cubicBezTo>
                      <a:pt x="627" y="1685"/>
                      <a:pt x="633" y="1665"/>
                      <a:pt x="634" y="1641"/>
                    </a:cubicBezTo>
                    <a:lnTo>
                      <a:pt x="634" y="1432"/>
                    </a:lnTo>
                    <a:cubicBezTo>
                      <a:pt x="632" y="1412"/>
                      <a:pt x="626" y="1395"/>
                      <a:pt x="616" y="1378"/>
                    </a:cubicBezTo>
                    <a:cubicBezTo>
                      <a:pt x="605" y="1359"/>
                      <a:pt x="592" y="1345"/>
                      <a:pt x="575" y="1332"/>
                    </a:cubicBezTo>
                    <a:cubicBezTo>
                      <a:pt x="592" y="1319"/>
                      <a:pt x="605" y="1305"/>
                      <a:pt x="616" y="1286"/>
                    </a:cubicBezTo>
                    <a:cubicBezTo>
                      <a:pt x="628" y="1266"/>
                      <a:pt x="634" y="1246"/>
                      <a:pt x="635" y="1222"/>
                    </a:cubicBezTo>
                    <a:lnTo>
                      <a:pt x="635" y="1014"/>
                    </a:lnTo>
                    <a:cubicBezTo>
                      <a:pt x="633" y="994"/>
                      <a:pt x="627" y="978"/>
                      <a:pt x="617" y="960"/>
                    </a:cubicBezTo>
                    <a:cubicBezTo>
                      <a:pt x="606" y="941"/>
                      <a:pt x="593" y="927"/>
                      <a:pt x="575" y="914"/>
                    </a:cubicBezTo>
                    <a:cubicBezTo>
                      <a:pt x="593" y="902"/>
                      <a:pt x="606" y="888"/>
                      <a:pt x="617" y="869"/>
                    </a:cubicBezTo>
                    <a:cubicBezTo>
                      <a:pt x="629" y="848"/>
                      <a:pt x="635" y="828"/>
                      <a:pt x="636" y="804"/>
                    </a:cubicBezTo>
                    <a:lnTo>
                      <a:pt x="636" y="596"/>
                    </a:lnTo>
                    <a:cubicBezTo>
                      <a:pt x="633" y="575"/>
                      <a:pt x="628" y="559"/>
                      <a:pt x="618" y="541"/>
                    </a:cubicBezTo>
                    <a:cubicBezTo>
                      <a:pt x="607" y="522"/>
                      <a:pt x="594" y="508"/>
                      <a:pt x="576" y="495"/>
                    </a:cubicBezTo>
                    <a:cubicBezTo>
                      <a:pt x="594" y="483"/>
                      <a:pt x="607" y="469"/>
                      <a:pt x="618" y="450"/>
                    </a:cubicBezTo>
                    <a:cubicBezTo>
                      <a:pt x="630" y="429"/>
                      <a:pt x="636" y="409"/>
                      <a:pt x="637" y="385"/>
                    </a:cubicBezTo>
                    <a:lnTo>
                      <a:pt x="637" y="177"/>
                    </a:lnTo>
                    <a:lnTo>
                      <a:pt x="630" y="178"/>
                    </a:lnTo>
                    <a:close/>
                    <a:moveTo>
                      <a:pt x="611" y="2060"/>
                    </a:moveTo>
                    <a:cubicBezTo>
                      <a:pt x="611" y="2153"/>
                      <a:pt x="479" y="2228"/>
                      <a:pt x="315" y="2228"/>
                    </a:cubicBezTo>
                    <a:cubicBezTo>
                      <a:pt x="152" y="2228"/>
                      <a:pt x="19" y="2153"/>
                      <a:pt x="19" y="2060"/>
                    </a:cubicBezTo>
                    <a:lnTo>
                      <a:pt x="19" y="1925"/>
                    </a:lnTo>
                    <a:cubicBezTo>
                      <a:pt x="63" y="1997"/>
                      <a:pt x="179" y="2048"/>
                      <a:pt x="315" y="2048"/>
                    </a:cubicBezTo>
                    <a:cubicBezTo>
                      <a:pt x="451" y="2048"/>
                      <a:pt x="567" y="1998"/>
                      <a:pt x="611" y="1926"/>
                    </a:cubicBezTo>
                    <a:lnTo>
                      <a:pt x="611" y="2060"/>
                    </a:lnTo>
                    <a:close/>
                    <a:moveTo>
                      <a:pt x="611" y="1641"/>
                    </a:moveTo>
                    <a:cubicBezTo>
                      <a:pt x="610" y="1662"/>
                      <a:pt x="605" y="1679"/>
                      <a:pt x="595" y="1697"/>
                    </a:cubicBezTo>
                    <a:cubicBezTo>
                      <a:pt x="584" y="1715"/>
                      <a:pt x="572" y="1728"/>
                      <a:pt x="555" y="1740"/>
                    </a:cubicBezTo>
                    <a:lnTo>
                      <a:pt x="547" y="1731"/>
                    </a:lnTo>
                    <a:cubicBezTo>
                      <a:pt x="475" y="1771"/>
                      <a:pt x="406" y="1789"/>
                      <a:pt x="324" y="1789"/>
                    </a:cubicBezTo>
                    <a:cubicBezTo>
                      <a:pt x="242" y="1789"/>
                      <a:pt x="172" y="1771"/>
                      <a:pt x="100" y="1731"/>
                    </a:cubicBezTo>
                    <a:lnTo>
                      <a:pt x="92" y="1725"/>
                    </a:lnTo>
                    <a:lnTo>
                      <a:pt x="84" y="1720"/>
                    </a:lnTo>
                    <a:cubicBezTo>
                      <a:pt x="67" y="1708"/>
                      <a:pt x="55" y="1695"/>
                      <a:pt x="44" y="1677"/>
                    </a:cubicBezTo>
                    <a:cubicBezTo>
                      <a:pt x="34" y="1659"/>
                      <a:pt x="29" y="1642"/>
                      <a:pt x="28" y="1621"/>
                    </a:cubicBezTo>
                    <a:lnTo>
                      <a:pt x="28" y="1507"/>
                    </a:lnTo>
                    <a:cubicBezTo>
                      <a:pt x="72" y="1579"/>
                      <a:pt x="188" y="1630"/>
                      <a:pt x="324" y="1630"/>
                    </a:cubicBezTo>
                    <a:cubicBezTo>
                      <a:pt x="461" y="1630"/>
                      <a:pt x="567" y="1578"/>
                      <a:pt x="611" y="1507"/>
                    </a:cubicBezTo>
                    <a:lnTo>
                      <a:pt x="611" y="1641"/>
                    </a:lnTo>
                    <a:close/>
                    <a:moveTo>
                      <a:pt x="611" y="1223"/>
                    </a:moveTo>
                    <a:cubicBezTo>
                      <a:pt x="610" y="1243"/>
                      <a:pt x="605" y="1260"/>
                      <a:pt x="595" y="1278"/>
                    </a:cubicBezTo>
                    <a:cubicBezTo>
                      <a:pt x="584" y="1296"/>
                      <a:pt x="572" y="1309"/>
                      <a:pt x="555" y="1321"/>
                    </a:cubicBezTo>
                    <a:lnTo>
                      <a:pt x="547" y="1312"/>
                    </a:lnTo>
                    <a:cubicBezTo>
                      <a:pt x="475" y="1352"/>
                      <a:pt x="406" y="1370"/>
                      <a:pt x="324" y="1370"/>
                    </a:cubicBezTo>
                    <a:cubicBezTo>
                      <a:pt x="242" y="1370"/>
                      <a:pt x="172" y="1352"/>
                      <a:pt x="100" y="1312"/>
                    </a:cubicBezTo>
                    <a:lnTo>
                      <a:pt x="92" y="1307"/>
                    </a:lnTo>
                    <a:lnTo>
                      <a:pt x="84" y="1301"/>
                    </a:lnTo>
                    <a:cubicBezTo>
                      <a:pt x="67" y="1289"/>
                      <a:pt x="55" y="1276"/>
                      <a:pt x="44" y="1258"/>
                    </a:cubicBezTo>
                    <a:cubicBezTo>
                      <a:pt x="34" y="1240"/>
                      <a:pt x="29" y="1223"/>
                      <a:pt x="28" y="1202"/>
                    </a:cubicBezTo>
                    <a:lnTo>
                      <a:pt x="28" y="1069"/>
                    </a:lnTo>
                    <a:cubicBezTo>
                      <a:pt x="72" y="1139"/>
                      <a:pt x="188" y="1191"/>
                      <a:pt x="324" y="1191"/>
                    </a:cubicBezTo>
                    <a:cubicBezTo>
                      <a:pt x="461" y="1191"/>
                      <a:pt x="567" y="1160"/>
                      <a:pt x="611" y="1089"/>
                    </a:cubicBezTo>
                    <a:lnTo>
                      <a:pt x="611" y="1223"/>
                    </a:lnTo>
                    <a:close/>
                    <a:moveTo>
                      <a:pt x="611" y="805"/>
                    </a:moveTo>
                    <a:cubicBezTo>
                      <a:pt x="610" y="825"/>
                      <a:pt x="605" y="843"/>
                      <a:pt x="595" y="861"/>
                    </a:cubicBezTo>
                    <a:cubicBezTo>
                      <a:pt x="584" y="878"/>
                      <a:pt x="572" y="891"/>
                      <a:pt x="555" y="903"/>
                    </a:cubicBezTo>
                    <a:lnTo>
                      <a:pt x="547" y="894"/>
                    </a:lnTo>
                    <a:cubicBezTo>
                      <a:pt x="475" y="934"/>
                      <a:pt x="406" y="952"/>
                      <a:pt x="324" y="952"/>
                    </a:cubicBezTo>
                    <a:cubicBezTo>
                      <a:pt x="242" y="952"/>
                      <a:pt x="172" y="934"/>
                      <a:pt x="100" y="894"/>
                    </a:cubicBezTo>
                    <a:lnTo>
                      <a:pt x="92" y="888"/>
                    </a:lnTo>
                    <a:lnTo>
                      <a:pt x="84" y="882"/>
                    </a:lnTo>
                    <a:cubicBezTo>
                      <a:pt x="67" y="871"/>
                      <a:pt x="55" y="858"/>
                      <a:pt x="44" y="840"/>
                    </a:cubicBezTo>
                    <a:cubicBezTo>
                      <a:pt x="34" y="822"/>
                      <a:pt x="29" y="805"/>
                      <a:pt x="28" y="784"/>
                    </a:cubicBezTo>
                    <a:lnTo>
                      <a:pt x="28" y="670"/>
                    </a:lnTo>
                    <a:cubicBezTo>
                      <a:pt x="72" y="742"/>
                      <a:pt x="188" y="794"/>
                      <a:pt x="324" y="794"/>
                    </a:cubicBezTo>
                    <a:cubicBezTo>
                      <a:pt x="461" y="794"/>
                      <a:pt x="567" y="742"/>
                      <a:pt x="611" y="670"/>
                    </a:cubicBezTo>
                    <a:lnTo>
                      <a:pt x="611" y="805"/>
                    </a:lnTo>
                    <a:close/>
                    <a:moveTo>
                      <a:pt x="611" y="386"/>
                    </a:moveTo>
                    <a:cubicBezTo>
                      <a:pt x="610" y="406"/>
                      <a:pt x="605" y="424"/>
                      <a:pt x="595" y="442"/>
                    </a:cubicBezTo>
                    <a:cubicBezTo>
                      <a:pt x="584" y="459"/>
                      <a:pt x="572" y="472"/>
                      <a:pt x="555" y="484"/>
                    </a:cubicBezTo>
                    <a:lnTo>
                      <a:pt x="547" y="475"/>
                    </a:lnTo>
                    <a:cubicBezTo>
                      <a:pt x="475" y="515"/>
                      <a:pt x="406" y="533"/>
                      <a:pt x="324" y="533"/>
                    </a:cubicBezTo>
                    <a:cubicBezTo>
                      <a:pt x="242" y="533"/>
                      <a:pt x="172" y="515"/>
                      <a:pt x="100" y="475"/>
                    </a:cubicBezTo>
                    <a:lnTo>
                      <a:pt x="92" y="470"/>
                    </a:lnTo>
                    <a:lnTo>
                      <a:pt x="84" y="464"/>
                    </a:lnTo>
                    <a:cubicBezTo>
                      <a:pt x="67" y="452"/>
                      <a:pt x="55" y="439"/>
                      <a:pt x="44" y="421"/>
                    </a:cubicBezTo>
                    <a:cubicBezTo>
                      <a:pt x="34" y="403"/>
                      <a:pt x="29" y="386"/>
                      <a:pt x="28" y="365"/>
                    </a:cubicBezTo>
                    <a:lnTo>
                      <a:pt x="28" y="253"/>
                    </a:lnTo>
                    <a:cubicBezTo>
                      <a:pt x="72" y="325"/>
                      <a:pt x="188" y="376"/>
                      <a:pt x="324" y="376"/>
                    </a:cubicBezTo>
                    <a:cubicBezTo>
                      <a:pt x="461" y="376"/>
                      <a:pt x="576" y="325"/>
                      <a:pt x="621" y="253"/>
                    </a:cubicBezTo>
                    <a:lnTo>
                      <a:pt x="611" y="386"/>
                    </a:ln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grpSp>
      </p:grpSp>
    </p:spTree>
    <p:extLst>
      <p:ext uri="{BB962C8B-B14F-4D97-AF65-F5344CB8AC3E}">
        <p14:creationId xmlns:p14="http://schemas.microsoft.com/office/powerpoint/2010/main" val="12027568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49146-C86E-4773-BC1A-B3FCDA13351E}"/>
              </a:ext>
            </a:extLst>
          </p:cNvPr>
          <p:cNvGrpSpPr/>
          <p:nvPr userDrawn="1"/>
        </p:nvGrpSpPr>
        <p:grpSpPr>
          <a:xfrm>
            <a:off x="0" y="2796573"/>
            <a:ext cx="12192000" cy="4061428"/>
            <a:chOff x="0" y="1609055"/>
            <a:chExt cx="9144000" cy="3046071"/>
          </a:xfrm>
        </p:grpSpPr>
        <p:sp>
          <p:nvSpPr>
            <p:cNvPr id="64" name="Rectangle 63">
              <a:extLst>
                <a:ext uri="{FF2B5EF4-FFF2-40B4-BE49-F238E27FC236}">
                  <a16:creationId xmlns:a16="http://schemas.microsoft.com/office/drawing/2014/main" id="{84219F8C-8797-1A47-B693-5FCE8BB57F7F}"/>
                </a:ext>
              </a:extLst>
            </p:cNvPr>
            <p:cNvSpPr/>
            <p:nvPr/>
          </p:nvSpPr>
          <p:spPr bwMode="auto">
            <a:xfrm>
              <a:off x="0" y="2583181"/>
              <a:ext cx="9144000" cy="207194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0" name="Freeform 1">
              <a:extLst>
                <a:ext uri="{FF2B5EF4-FFF2-40B4-BE49-F238E27FC236}">
                  <a16:creationId xmlns:a16="http://schemas.microsoft.com/office/drawing/2014/main" id="{F4F43553-6303-43B1-97FB-5EA5E37FF8B7}"/>
                </a:ext>
              </a:extLst>
            </p:cNvPr>
            <p:cNvSpPr>
              <a:spLocks noChangeAspect="1" noChangeArrowheads="1"/>
            </p:cNvSpPr>
            <p:nvPr userDrawn="1"/>
          </p:nvSpPr>
          <p:spPr bwMode="auto">
            <a:xfrm>
              <a:off x="1874520" y="2810642"/>
              <a:ext cx="5394960" cy="660063"/>
            </a:xfrm>
            <a:custGeom>
              <a:avLst/>
              <a:gdLst>
                <a:gd name="T0" fmla="*/ 99 w 16004"/>
                <a:gd name="T1" fmla="*/ 1915 h 1959"/>
                <a:gd name="T2" fmla="*/ 0 w 16004"/>
                <a:gd name="T3" fmla="*/ 0 h 1959"/>
                <a:gd name="T4" fmla="*/ 2650 w 16004"/>
                <a:gd name="T5" fmla="*/ 0 h 1959"/>
                <a:gd name="T6" fmla="*/ 2545 w 16004"/>
                <a:gd name="T7" fmla="*/ 1915 h 1959"/>
                <a:gd name="T8" fmla="*/ 1309 w 16004"/>
                <a:gd name="T9" fmla="*/ 1915 h 1959"/>
                <a:gd name="T10" fmla="*/ 1213 w 16004"/>
                <a:gd name="T11" fmla="*/ 0 h 1959"/>
                <a:gd name="T12" fmla="*/ 2560 w 16004"/>
                <a:gd name="T13" fmla="*/ 1766 h 1959"/>
                <a:gd name="T14" fmla="*/ 2650 w 16004"/>
                <a:gd name="T15" fmla="*/ 0 h 1959"/>
                <a:gd name="T16" fmla="*/ 4129 w 16004"/>
                <a:gd name="T17" fmla="*/ 88 h 1959"/>
                <a:gd name="T18" fmla="*/ 4030 w 16004"/>
                <a:gd name="T19" fmla="*/ 1915 h 1959"/>
                <a:gd name="T20" fmla="*/ 3384 w 16004"/>
                <a:gd name="T21" fmla="*/ 88 h 1959"/>
                <a:gd name="T22" fmla="*/ 4775 w 16004"/>
                <a:gd name="T23" fmla="*/ 0 h 1959"/>
                <a:gd name="T24" fmla="*/ 5441 w 16004"/>
                <a:gd name="T25" fmla="*/ 1292 h 1959"/>
                <a:gd name="T26" fmla="*/ 5537 w 16004"/>
                <a:gd name="T27" fmla="*/ 0 h 1959"/>
                <a:gd name="T28" fmla="*/ 6161 w 16004"/>
                <a:gd name="T29" fmla="*/ 1870 h 1959"/>
                <a:gd name="T30" fmla="*/ 6784 w 16004"/>
                <a:gd name="T31" fmla="*/ 0 h 1959"/>
                <a:gd name="T32" fmla="*/ 6880 w 16004"/>
                <a:gd name="T33" fmla="*/ 1292 h 1959"/>
                <a:gd name="T34" fmla="*/ 5441 w 16004"/>
                <a:gd name="T35" fmla="*/ 1292 h 1959"/>
                <a:gd name="T36" fmla="*/ 8081 w 16004"/>
                <a:gd name="T37" fmla="*/ 1915 h 1959"/>
                <a:gd name="T38" fmla="*/ 7984 w 16004"/>
                <a:gd name="T39" fmla="*/ 0 h 1959"/>
                <a:gd name="T40" fmla="*/ 9775 w 16004"/>
                <a:gd name="T41" fmla="*/ 88 h 1959"/>
                <a:gd name="T42" fmla="*/ 9676 w 16004"/>
                <a:gd name="T43" fmla="*/ 1915 h 1959"/>
                <a:gd name="T44" fmla="*/ 9030 w 16004"/>
                <a:gd name="T45" fmla="*/ 88 h 1959"/>
                <a:gd name="T46" fmla="*/ 10421 w 16004"/>
                <a:gd name="T47" fmla="*/ 0 h 1959"/>
                <a:gd name="T48" fmla="*/ 9775 w 16004"/>
                <a:gd name="T49" fmla="*/ 88 h 1959"/>
                <a:gd name="T50" fmla="*/ 11465 w 16004"/>
                <a:gd name="T51" fmla="*/ 1915 h 1959"/>
                <a:gd name="T52" fmla="*/ 11366 w 16004"/>
                <a:gd name="T53" fmla="*/ 0 h 1959"/>
                <a:gd name="T54" fmla="*/ 12484 w 16004"/>
                <a:gd name="T55" fmla="*/ 0 h 1959"/>
                <a:gd name="T56" fmla="*/ 13878 w 16004"/>
                <a:gd name="T57" fmla="*/ 0 h 1959"/>
                <a:gd name="T58" fmla="*/ 13249 w 16004"/>
                <a:gd name="T59" fmla="*/ 1915 h 1959"/>
                <a:gd name="T60" fmla="*/ 12379 w 16004"/>
                <a:gd name="T61" fmla="*/ 0 h 1959"/>
                <a:gd name="T62" fmla="*/ 15924 w 16004"/>
                <a:gd name="T63" fmla="*/ 984 h 1959"/>
                <a:gd name="T64" fmla="*/ 14993 w 16004"/>
                <a:gd name="T65" fmla="*/ 1828 h 1959"/>
                <a:gd name="T66" fmla="*/ 16003 w 16004"/>
                <a:gd name="T67" fmla="*/ 1915 h 1959"/>
                <a:gd name="T68" fmla="*/ 14897 w 16004"/>
                <a:gd name="T69" fmla="*/ 0 h 1959"/>
                <a:gd name="T70" fmla="*/ 16003 w 16004"/>
                <a:gd name="T71" fmla="*/ 88 h 1959"/>
                <a:gd name="T72" fmla="*/ 14993 w 16004"/>
                <a:gd name="T73" fmla="*/ 898 h 1959"/>
                <a:gd name="T74" fmla="*/ 15924 w 16004"/>
                <a:gd name="T75" fmla="*/ 984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04" h="1959">
                  <a:moveTo>
                    <a:pt x="99" y="0"/>
                  </a:moveTo>
                  <a:lnTo>
                    <a:pt x="99" y="1915"/>
                  </a:lnTo>
                  <a:lnTo>
                    <a:pt x="0" y="1915"/>
                  </a:lnTo>
                  <a:lnTo>
                    <a:pt x="0" y="0"/>
                  </a:lnTo>
                  <a:lnTo>
                    <a:pt x="99" y="0"/>
                  </a:lnTo>
                  <a:close/>
                  <a:moveTo>
                    <a:pt x="2650" y="0"/>
                  </a:moveTo>
                  <a:lnTo>
                    <a:pt x="2650" y="1915"/>
                  </a:lnTo>
                  <a:lnTo>
                    <a:pt x="2545" y="1915"/>
                  </a:lnTo>
                  <a:lnTo>
                    <a:pt x="1309" y="139"/>
                  </a:lnTo>
                  <a:lnTo>
                    <a:pt x="1309" y="1915"/>
                  </a:lnTo>
                  <a:lnTo>
                    <a:pt x="1213" y="1915"/>
                  </a:lnTo>
                  <a:lnTo>
                    <a:pt x="1213" y="0"/>
                  </a:lnTo>
                  <a:lnTo>
                    <a:pt x="1324" y="0"/>
                  </a:lnTo>
                  <a:lnTo>
                    <a:pt x="2560" y="1766"/>
                  </a:lnTo>
                  <a:lnTo>
                    <a:pt x="2560" y="0"/>
                  </a:lnTo>
                  <a:lnTo>
                    <a:pt x="2650" y="0"/>
                  </a:lnTo>
                  <a:close/>
                  <a:moveTo>
                    <a:pt x="4775" y="88"/>
                  </a:moveTo>
                  <a:lnTo>
                    <a:pt x="4129" y="88"/>
                  </a:lnTo>
                  <a:lnTo>
                    <a:pt x="4129" y="1915"/>
                  </a:lnTo>
                  <a:lnTo>
                    <a:pt x="4030" y="1915"/>
                  </a:lnTo>
                  <a:lnTo>
                    <a:pt x="4030" y="88"/>
                  </a:lnTo>
                  <a:lnTo>
                    <a:pt x="3384" y="88"/>
                  </a:lnTo>
                  <a:lnTo>
                    <a:pt x="3384" y="0"/>
                  </a:lnTo>
                  <a:lnTo>
                    <a:pt x="4775" y="0"/>
                  </a:lnTo>
                  <a:lnTo>
                    <a:pt x="4775" y="88"/>
                  </a:lnTo>
                  <a:close/>
                  <a:moveTo>
                    <a:pt x="5441" y="1292"/>
                  </a:moveTo>
                  <a:lnTo>
                    <a:pt x="5441" y="0"/>
                  </a:lnTo>
                  <a:lnTo>
                    <a:pt x="5537" y="0"/>
                  </a:lnTo>
                  <a:lnTo>
                    <a:pt x="5537" y="1295"/>
                  </a:lnTo>
                  <a:cubicBezTo>
                    <a:pt x="5537" y="1633"/>
                    <a:pt x="5805" y="1870"/>
                    <a:pt x="6161" y="1870"/>
                  </a:cubicBezTo>
                  <a:cubicBezTo>
                    <a:pt x="6513" y="1870"/>
                    <a:pt x="6784" y="1633"/>
                    <a:pt x="6784" y="1295"/>
                  </a:cubicBezTo>
                  <a:lnTo>
                    <a:pt x="6784" y="0"/>
                  </a:lnTo>
                  <a:lnTo>
                    <a:pt x="6880" y="0"/>
                  </a:lnTo>
                  <a:lnTo>
                    <a:pt x="6880" y="1292"/>
                  </a:lnTo>
                  <a:cubicBezTo>
                    <a:pt x="6880" y="1647"/>
                    <a:pt x="6615" y="1958"/>
                    <a:pt x="6161" y="1958"/>
                  </a:cubicBezTo>
                  <a:cubicBezTo>
                    <a:pt x="5701" y="1958"/>
                    <a:pt x="5441" y="1647"/>
                    <a:pt x="5441" y="1292"/>
                  </a:cubicBezTo>
                  <a:close/>
                  <a:moveTo>
                    <a:pt x="8081" y="0"/>
                  </a:moveTo>
                  <a:lnTo>
                    <a:pt x="8081" y="1915"/>
                  </a:lnTo>
                  <a:lnTo>
                    <a:pt x="7984" y="1915"/>
                  </a:lnTo>
                  <a:lnTo>
                    <a:pt x="7984" y="0"/>
                  </a:lnTo>
                  <a:lnTo>
                    <a:pt x="8081" y="0"/>
                  </a:lnTo>
                  <a:close/>
                  <a:moveTo>
                    <a:pt x="9775" y="88"/>
                  </a:moveTo>
                  <a:lnTo>
                    <a:pt x="9775" y="1915"/>
                  </a:lnTo>
                  <a:lnTo>
                    <a:pt x="9676" y="1915"/>
                  </a:lnTo>
                  <a:lnTo>
                    <a:pt x="9676" y="88"/>
                  </a:lnTo>
                  <a:lnTo>
                    <a:pt x="9030" y="88"/>
                  </a:lnTo>
                  <a:lnTo>
                    <a:pt x="9030" y="0"/>
                  </a:lnTo>
                  <a:lnTo>
                    <a:pt x="10421" y="0"/>
                  </a:lnTo>
                  <a:lnTo>
                    <a:pt x="10421" y="88"/>
                  </a:lnTo>
                  <a:lnTo>
                    <a:pt x="9775" y="88"/>
                  </a:lnTo>
                  <a:close/>
                  <a:moveTo>
                    <a:pt x="11465" y="0"/>
                  </a:moveTo>
                  <a:lnTo>
                    <a:pt x="11465" y="1915"/>
                  </a:lnTo>
                  <a:lnTo>
                    <a:pt x="11366" y="1915"/>
                  </a:lnTo>
                  <a:lnTo>
                    <a:pt x="11366" y="0"/>
                  </a:lnTo>
                  <a:lnTo>
                    <a:pt x="11465" y="0"/>
                  </a:lnTo>
                  <a:close/>
                  <a:moveTo>
                    <a:pt x="12484" y="0"/>
                  </a:moveTo>
                  <a:lnTo>
                    <a:pt x="13175" y="1839"/>
                  </a:lnTo>
                  <a:lnTo>
                    <a:pt x="13878" y="0"/>
                  </a:lnTo>
                  <a:lnTo>
                    <a:pt x="13974" y="0"/>
                  </a:lnTo>
                  <a:lnTo>
                    <a:pt x="13249" y="1915"/>
                  </a:lnTo>
                  <a:lnTo>
                    <a:pt x="13102" y="1915"/>
                  </a:lnTo>
                  <a:lnTo>
                    <a:pt x="12379" y="0"/>
                  </a:lnTo>
                  <a:lnTo>
                    <a:pt x="12484" y="0"/>
                  </a:lnTo>
                  <a:close/>
                  <a:moveTo>
                    <a:pt x="15924" y="984"/>
                  </a:moveTo>
                  <a:lnTo>
                    <a:pt x="14993" y="984"/>
                  </a:lnTo>
                  <a:lnTo>
                    <a:pt x="14993" y="1828"/>
                  </a:lnTo>
                  <a:lnTo>
                    <a:pt x="16003" y="1828"/>
                  </a:lnTo>
                  <a:lnTo>
                    <a:pt x="16003" y="1915"/>
                  </a:lnTo>
                  <a:lnTo>
                    <a:pt x="14897" y="1915"/>
                  </a:lnTo>
                  <a:lnTo>
                    <a:pt x="14897" y="0"/>
                  </a:lnTo>
                  <a:lnTo>
                    <a:pt x="16003" y="0"/>
                  </a:lnTo>
                  <a:lnTo>
                    <a:pt x="16003" y="88"/>
                  </a:lnTo>
                  <a:lnTo>
                    <a:pt x="14993" y="88"/>
                  </a:lnTo>
                  <a:lnTo>
                    <a:pt x="14993" y="898"/>
                  </a:lnTo>
                  <a:lnTo>
                    <a:pt x="15924" y="898"/>
                  </a:lnTo>
                  <a:lnTo>
                    <a:pt x="15924" y="984"/>
                  </a:ln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grpSp>
          <p:nvGrpSpPr>
            <p:cNvPr id="51" name="Group 50">
              <a:extLst>
                <a:ext uri="{FF2B5EF4-FFF2-40B4-BE49-F238E27FC236}">
                  <a16:creationId xmlns:a16="http://schemas.microsoft.com/office/drawing/2014/main" id="{98F19B59-BFCC-450C-9FF4-4E4522F4EFFE}"/>
                </a:ext>
              </a:extLst>
            </p:cNvPr>
            <p:cNvGrpSpPr>
              <a:grpSpLocks noChangeAspect="1"/>
            </p:cNvGrpSpPr>
            <p:nvPr userDrawn="1"/>
          </p:nvGrpSpPr>
          <p:grpSpPr>
            <a:xfrm>
              <a:off x="763524" y="1609055"/>
              <a:ext cx="7616952" cy="774452"/>
              <a:chOff x="749808" y="629105"/>
              <a:chExt cx="7644384" cy="777240"/>
            </a:xfrm>
          </p:grpSpPr>
          <p:sp>
            <p:nvSpPr>
              <p:cNvPr id="52" name="Freeform 1">
                <a:extLst>
                  <a:ext uri="{FF2B5EF4-FFF2-40B4-BE49-F238E27FC236}">
                    <a16:creationId xmlns:a16="http://schemas.microsoft.com/office/drawing/2014/main" id="{AC3D722C-B950-47FB-9BA9-6A10F8142198}"/>
                  </a:ext>
                </a:extLst>
              </p:cNvPr>
              <p:cNvSpPr>
                <a:spLocks noChangeAspect="1" noChangeArrowheads="1"/>
              </p:cNvSpPr>
              <p:nvPr/>
            </p:nvSpPr>
            <p:spPr bwMode="auto">
              <a:xfrm>
                <a:off x="749808" y="645967"/>
                <a:ext cx="248324" cy="737305"/>
              </a:xfrm>
              <a:custGeom>
                <a:avLst/>
                <a:gdLst>
                  <a:gd name="T0" fmla="*/ 683 w 713"/>
                  <a:gd name="T1" fmla="*/ 516 h 2119"/>
                  <a:gd name="T2" fmla="*/ 593 w 713"/>
                  <a:gd name="T3" fmla="*/ 474 h 2119"/>
                  <a:gd name="T4" fmla="*/ 593 w 713"/>
                  <a:gd name="T5" fmla="*/ 237 h 2119"/>
                  <a:gd name="T6" fmla="*/ 593 w 713"/>
                  <a:gd name="T7" fmla="*/ 0 h 2119"/>
                  <a:gd name="T8" fmla="*/ 356 w 713"/>
                  <a:gd name="T9" fmla="*/ 237 h 2119"/>
                  <a:gd name="T10" fmla="*/ 237 w 713"/>
                  <a:gd name="T11" fmla="*/ 118 h 2119"/>
                  <a:gd name="T12" fmla="*/ 0 w 713"/>
                  <a:gd name="T13" fmla="*/ 118 h 2119"/>
                  <a:gd name="T14" fmla="*/ 237 w 713"/>
                  <a:gd name="T15" fmla="*/ 355 h 2119"/>
                  <a:gd name="T16" fmla="*/ 119 w 713"/>
                  <a:gd name="T17" fmla="*/ 474 h 2119"/>
                  <a:gd name="T18" fmla="*/ 3 w 713"/>
                  <a:gd name="T19" fmla="*/ 567 h 2119"/>
                  <a:gd name="T20" fmla="*/ 0 w 713"/>
                  <a:gd name="T21" fmla="*/ 589 h 2119"/>
                  <a:gd name="T22" fmla="*/ 6 w 713"/>
                  <a:gd name="T23" fmla="*/ 623 h 2119"/>
                  <a:gd name="T24" fmla="*/ 119 w 713"/>
                  <a:gd name="T25" fmla="*/ 705 h 2119"/>
                  <a:gd name="T26" fmla="*/ 119 w 713"/>
                  <a:gd name="T27" fmla="*/ 942 h 2119"/>
                  <a:gd name="T28" fmla="*/ 29 w 713"/>
                  <a:gd name="T29" fmla="*/ 984 h 2119"/>
                  <a:gd name="T30" fmla="*/ 0 w 713"/>
                  <a:gd name="T31" fmla="*/ 1058 h 2119"/>
                  <a:gd name="T32" fmla="*/ 0 w 713"/>
                  <a:gd name="T33" fmla="*/ 1058 h 2119"/>
                  <a:gd name="T34" fmla="*/ 119 w 713"/>
                  <a:gd name="T35" fmla="*/ 1172 h 2119"/>
                  <a:gd name="T36" fmla="*/ 237 w 713"/>
                  <a:gd name="T37" fmla="*/ 1291 h 2119"/>
                  <a:gd name="T38" fmla="*/ 74 w 713"/>
                  <a:gd name="T39" fmla="*/ 1418 h 2119"/>
                  <a:gd name="T40" fmla="*/ 37 w 713"/>
                  <a:gd name="T41" fmla="*/ 1443 h 2119"/>
                  <a:gd name="T42" fmla="*/ 3 w 713"/>
                  <a:gd name="T43" fmla="*/ 1528 h 2119"/>
                  <a:gd name="T44" fmla="*/ 12 w 713"/>
                  <a:gd name="T45" fmla="*/ 1573 h 2119"/>
                  <a:gd name="T46" fmla="*/ 54 w 713"/>
                  <a:gd name="T47" fmla="*/ 1624 h 2119"/>
                  <a:gd name="T48" fmla="*/ 237 w 713"/>
                  <a:gd name="T49" fmla="*/ 1762 h 2119"/>
                  <a:gd name="T50" fmla="*/ 0 w 713"/>
                  <a:gd name="T51" fmla="*/ 1999 h 2119"/>
                  <a:gd name="T52" fmla="*/ 237 w 713"/>
                  <a:gd name="T53" fmla="*/ 1999 h 2119"/>
                  <a:gd name="T54" fmla="*/ 356 w 713"/>
                  <a:gd name="T55" fmla="*/ 1881 h 2119"/>
                  <a:gd name="T56" fmla="*/ 474 w 713"/>
                  <a:gd name="T57" fmla="*/ 1999 h 2119"/>
                  <a:gd name="T58" fmla="*/ 712 w 713"/>
                  <a:gd name="T59" fmla="*/ 1999 h 2119"/>
                  <a:gd name="T60" fmla="*/ 474 w 713"/>
                  <a:gd name="T61" fmla="*/ 1762 h 2119"/>
                  <a:gd name="T62" fmla="*/ 658 w 713"/>
                  <a:gd name="T63" fmla="*/ 1624 h 2119"/>
                  <a:gd name="T64" fmla="*/ 700 w 713"/>
                  <a:gd name="T65" fmla="*/ 1573 h 2119"/>
                  <a:gd name="T66" fmla="*/ 709 w 713"/>
                  <a:gd name="T67" fmla="*/ 1528 h 2119"/>
                  <a:gd name="T68" fmla="*/ 675 w 713"/>
                  <a:gd name="T69" fmla="*/ 1443 h 2119"/>
                  <a:gd name="T70" fmla="*/ 638 w 713"/>
                  <a:gd name="T71" fmla="*/ 1418 h 2119"/>
                  <a:gd name="T72" fmla="*/ 474 w 713"/>
                  <a:gd name="T73" fmla="*/ 1291 h 2119"/>
                  <a:gd name="T74" fmla="*/ 593 w 713"/>
                  <a:gd name="T75" fmla="*/ 1172 h 2119"/>
                  <a:gd name="T76" fmla="*/ 712 w 713"/>
                  <a:gd name="T77" fmla="*/ 1058 h 2119"/>
                  <a:gd name="T78" fmla="*/ 712 w 713"/>
                  <a:gd name="T79" fmla="*/ 1058 h 2119"/>
                  <a:gd name="T80" fmla="*/ 683 w 713"/>
                  <a:gd name="T81" fmla="*/ 984 h 2119"/>
                  <a:gd name="T82" fmla="*/ 593 w 713"/>
                  <a:gd name="T83" fmla="*/ 942 h 2119"/>
                  <a:gd name="T84" fmla="*/ 593 w 713"/>
                  <a:gd name="T85" fmla="*/ 705 h 2119"/>
                  <a:gd name="T86" fmla="*/ 706 w 713"/>
                  <a:gd name="T87" fmla="*/ 623 h 2119"/>
                  <a:gd name="T88" fmla="*/ 712 w 713"/>
                  <a:gd name="T89" fmla="*/ 589 h 2119"/>
                  <a:gd name="T90" fmla="*/ 709 w 713"/>
                  <a:gd name="T91" fmla="*/ 567 h 2119"/>
                  <a:gd name="T92" fmla="*/ 477 w 713"/>
                  <a:gd name="T93" fmla="*/ 1534 h 2119"/>
                  <a:gd name="T94" fmla="*/ 240 w 713"/>
                  <a:gd name="T95" fmla="*/ 1534 h 2119"/>
                  <a:gd name="T96" fmla="*/ 359 w 713"/>
                  <a:gd name="T97" fmla="*/ 1415 h 2119"/>
                  <a:gd name="T98" fmla="*/ 477 w 713"/>
                  <a:gd name="T99" fmla="*/ 1063 h 2119"/>
                  <a:gd name="T100" fmla="*/ 359 w 713"/>
                  <a:gd name="T101" fmla="*/ 1181 h 2119"/>
                  <a:gd name="T102" fmla="*/ 240 w 713"/>
                  <a:gd name="T103" fmla="*/ 1063 h 2119"/>
                  <a:gd name="T104" fmla="*/ 477 w 713"/>
                  <a:gd name="T105" fmla="*/ 1063 h 2119"/>
                  <a:gd name="T106" fmla="*/ 240 w 713"/>
                  <a:gd name="T107" fmla="*/ 589 h 2119"/>
                  <a:gd name="T108" fmla="*/ 359 w 713"/>
                  <a:gd name="T109" fmla="*/ 471 h 2119"/>
                  <a:gd name="T110" fmla="*/ 477 w 713"/>
                  <a:gd name="T111" fmla="*/ 589 h 2119"/>
                  <a:gd name="T112" fmla="*/ 477 w 713"/>
                  <a:gd name="T113" fmla="*/ 589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3" h="2119">
                    <a:moveTo>
                      <a:pt x="709" y="567"/>
                    </a:moveTo>
                    <a:cubicBezTo>
                      <a:pt x="706" y="547"/>
                      <a:pt x="697" y="530"/>
                      <a:pt x="683" y="516"/>
                    </a:cubicBezTo>
                    <a:cubicBezTo>
                      <a:pt x="661" y="491"/>
                      <a:pt x="630" y="474"/>
                      <a:pt x="593" y="474"/>
                    </a:cubicBezTo>
                    <a:lnTo>
                      <a:pt x="593" y="474"/>
                    </a:lnTo>
                    <a:cubicBezTo>
                      <a:pt x="528" y="474"/>
                      <a:pt x="474" y="420"/>
                      <a:pt x="474" y="355"/>
                    </a:cubicBezTo>
                    <a:cubicBezTo>
                      <a:pt x="474" y="290"/>
                      <a:pt x="528" y="237"/>
                      <a:pt x="593" y="237"/>
                    </a:cubicBezTo>
                    <a:cubicBezTo>
                      <a:pt x="658" y="237"/>
                      <a:pt x="712" y="183"/>
                      <a:pt x="712" y="118"/>
                    </a:cubicBezTo>
                    <a:cubicBezTo>
                      <a:pt x="712" y="53"/>
                      <a:pt x="658" y="0"/>
                      <a:pt x="593" y="0"/>
                    </a:cubicBezTo>
                    <a:cubicBezTo>
                      <a:pt x="528" y="0"/>
                      <a:pt x="474" y="53"/>
                      <a:pt x="474" y="118"/>
                    </a:cubicBezTo>
                    <a:cubicBezTo>
                      <a:pt x="474" y="183"/>
                      <a:pt x="421" y="237"/>
                      <a:pt x="356" y="237"/>
                    </a:cubicBezTo>
                    <a:cubicBezTo>
                      <a:pt x="291" y="237"/>
                      <a:pt x="237" y="183"/>
                      <a:pt x="237" y="118"/>
                    </a:cubicBezTo>
                    <a:lnTo>
                      <a:pt x="237" y="118"/>
                    </a:lnTo>
                    <a:cubicBezTo>
                      <a:pt x="237" y="53"/>
                      <a:pt x="184" y="0"/>
                      <a:pt x="119" y="0"/>
                    </a:cubicBezTo>
                    <a:cubicBezTo>
                      <a:pt x="54" y="0"/>
                      <a:pt x="0" y="53"/>
                      <a:pt x="0" y="118"/>
                    </a:cubicBezTo>
                    <a:cubicBezTo>
                      <a:pt x="0" y="183"/>
                      <a:pt x="54" y="237"/>
                      <a:pt x="119" y="237"/>
                    </a:cubicBezTo>
                    <a:cubicBezTo>
                      <a:pt x="184" y="237"/>
                      <a:pt x="237" y="290"/>
                      <a:pt x="237" y="355"/>
                    </a:cubicBezTo>
                    <a:cubicBezTo>
                      <a:pt x="237" y="420"/>
                      <a:pt x="184" y="474"/>
                      <a:pt x="119" y="474"/>
                    </a:cubicBezTo>
                    <a:lnTo>
                      <a:pt x="119" y="474"/>
                    </a:lnTo>
                    <a:cubicBezTo>
                      <a:pt x="82" y="474"/>
                      <a:pt x="48" y="491"/>
                      <a:pt x="29" y="516"/>
                    </a:cubicBezTo>
                    <a:cubicBezTo>
                      <a:pt x="17" y="530"/>
                      <a:pt x="9" y="547"/>
                      <a:pt x="3" y="567"/>
                    </a:cubicBezTo>
                    <a:cubicBezTo>
                      <a:pt x="0" y="575"/>
                      <a:pt x="0" y="584"/>
                      <a:pt x="0" y="589"/>
                    </a:cubicBezTo>
                    <a:lnTo>
                      <a:pt x="0" y="589"/>
                    </a:lnTo>
                    <a:lnTo>
                      <a:pt x="0" y="589"/>
                    </a:lnTo>
                    <a:cubicBezTo>
                      <a:pt x="0" y="601"/>
                      <a:pt x="3" y="615"/>
                      <a:pt x="6" y="623"/>
                    </a:cubicBezTo>
                    <a:cubicBezTo>
                      <a:pt x="20" y="671"/>
                      <a:pt x="65" y="705"/>
                      <a:pt x="119" y="705"/>
                    </a:cubicBezTo>
                    <a:lnTo>
                      <a:pt x="119" y="705"/>
                    </a:lnTo>
                    <a:cubicBezTo>
                      <a:pt x="184" y="705"/>
                      <a:pt x="237" y="759"/>
                      <a:pt x="237" y="824"/>
                    </a:cubicBezTo>
                    <a:cubicBezTo>
                      <a:pt x="237" y="888"/>
                      <a:pt x="184" y="942"/>
                      <a:pt x="119" y="942"/>
                    </a:cubicBezTo>
                    <a:lnTo>
                      <a:pt x="119" y="942"/>
                    </a:lnTo>
                    <a:cubicBezTo>
                      <a:pt x="82" y="942"/>
                      <a:pt x="48" y="959"/>
                      <a:pt x="29" y="984"/>
                    </a:cubicBezTo>
                    <a:cubicBezTo>
                      <a:pt x="17" y="998"/>
                      <a:pt x="9" y="1015"/>
                      <a:pt x="3" y="1035"/>
                    </a:cubicBezTo>
                    <a:cubicBezTo>
                      <a:pt x="0" y="1044"/>
                      <a:pt x="0" y="1052"/>
                      <a:pt x="0" y="1058"/>
                    </a:cubicBezTo>
                    <a:lnTo>
                      <a:pt x="0" y="1058"/>
                    </a:lnTo>
                    <a:lnTo>
                      <a:pt x="0" y="1058"/>
                    </a:lnTo>
                    <a:cubicBezTo>
                      <a:pt x="0" y="1069"/>
                      <a:pt x="3" y="1082"/>
                      <a:pt x="6" y="1091"/>
                    </a:cubicBezTo>
                    <a:cubicBezTo>
                      <a:pt x="20" y="1139"/>
                      <a:pt x="65" y="1172"/>
                      <a:pt x="119" y="1172"/>
                    </a:cubicBezTo>
                    <a:lnTo>
                      <a:pt x="119" y="1172"/>
                    </a:lnTo>
                    <a:cubicBezTo>
                      <a:pt x="184" y="1172"/>
                      <a:pt x="237" y="1226"/>
                      <a:pt x="237" y="1291"/>
                    </a:cubicBezTo>
                    <a:cubicBezTo>
                      <a:pt x="237" y="1356"/>
                      <a:pt x="184" y="1409"/>
                      <a:pt x="119" y="1409"/>
                    </a:cubicBezTo>
                    <a:cubicBezTo>
                      <a:pt x="102" y="1409"/>
                      <a:pt x="88" y="1412"/>
                      <a:pt x="74" y="1418"/>
                    </a:cubicBezTo>
                    <a:cubicBezTo>
                      <a:pt x="68" y="1421"/>
                      <a:pt x="60" y="1424"/>
                      <a:pt x="54" y="1429"/>
                    </a:cubicBezTo>
                    <a:cubicBezTo>
                      <a:pt x="48" y="1435"/>
                      <a:pt x="43" y="1438"/>
                      <a:pt x="37" y="1443"/>
                    </a:cubicBezTo>
                    <a:cubicBezTo>
                      <a:pt x="14" y="1466"/>
                      <a:pt x="3" y="1494"/>
                      <a:pt x="3" y="1528"/>
                    </a:cubicBezTo>
                    <a:lnTo>
                      <a:pt x="3" y="1528"/>
                    </a:lnTo>
                    <a:lnTo>
                      <a:pt x="3" y="1528"/>
                    </a:lnTo>
                    <a:cubicBezTo>
                      <a:pt x="3" y="1545"/>
                      <a:pt x="6" y="1559"/>
                      <a:pt x="12" y="1573"/>
                    </a:cubicBezTo>
                    <a:cubicBezTo>
                      <a:pt x="17" y="1587"/>
                      <a:pt x="26" y="1601"/>
                      <a:pt x="37" y="1610"/>
                    </a:cubicBezTo>
                    <a:cubicBezTo>
                      <a:pt x="43" y="1615"/>
                      <a:pt x="48" y="1621"/>
                      <a:pt x="54" y="1624"/>
                    </a:cubicBezTo>
                    <a:cubicBezTo>
                      <a:pt x="74" y="1638"/>
                      <a:pt x="96" y="1644"/>
                      <a:pt x="119" y="1644"/>
                    </a:cubicBezTo>
                    <a:cubicBezTo>
                      <a:pt x="184" y="1644"/>
                      <a:pt x="237" y="1697"/>
                      <a:pt x="237" y="1762"/>
                    </a:cubicBezTo>
                    <a:cubicBezTo>
                      <a:pt x="237" y="1827"/>
                      <a:pt x="184" y="1881"/>
                      <a:pt x="119" y="1881"/>
                    </a:cubicBezTo>
                    <a:cubicBezTo>
                      <a:pt x="54" y="1881"/>
                      <a:pt x="0" y="1934"/>
                      <a:pt x="0" y="1999"/>
                    </a:cubicBezTo>
                    <a:cubicBezTo>
                      <a:pt x="0" y="2064"/>
                      <a:pt x="54" y="2118"/>
                      <a:pt x="119" y="2118"/>
                    </a:cubicBezTo>
                    <a:cubicBezTo>
                      <a:pt x="184" y="2118"/>
                      <a:pt x="237" y="2064"/>
                      <a:pt x="237" y="1999"/>
                    </a:cubicBezTo>
                    <a:lnTo>
                      <a:pt x="237" y="1999"/>
                    </a:lnTo>
                    <a:cubicBezTo>
                      <a:pt x="237" y="1934"/>
                      <a:pt x="291" y="1881"/>
                      <a:pt x="356" y="1881"/>
                    </a:cubicBezTo>
                    <a:cubicBezTo>
                      <a:pt x="421" y="1881"/>
                      <a:pt x="474" y="1934"/>
                      <a:pt x="474" y="1999"/>
                    </a:cubicBezTo>
                    <a:lnTo>
                      <a:pt x="474" y="1999"/>
                    </a:lnTo>
                    <a:cubicBezTo>
                      <a:pt x="474" y="2064"/>
                      <a:pt x="528" y="2118"/>
                      <a:pt x="593" y="2118"/>
                    </a:cubicBezTo>
                    <a:cubicBezTo>
                      <a:pt x="658" y="2118"/>
                      <a:pt x="712" y="2064"/>
                      <a:pt x="712" y="1999"/>
                    </a:cubicBezTo>
                    <a:cubicBezTo>
                      <a:pt x="712" y="1934"/>
                      <a:pt x="658" y="1881"/>
                      <a:pt x="593" y="1881"/>
                    </a:cubicBezTo>
                    <a:cubicBezTo>
                      <a:pt x="528" y="1881"/>
                      <a:pt x="474" y="1827"/>
                      <a:pt x="474" y="1762"/>
                    </a:cubicBezTo>
                    <a:cubicBezTo>
                      <a:pt x="474" y="1697"/>
                      <a:pt x="528" y="1644"/>
                      <a:pt x="593" y="1644"/>
                    </a:cubicBezTo>
                    <a:cubicBezTo>
                      <a:pt x="618" y="1644"/>
                      <a:pt x="641" y="1635"/>
                      <a:pt x="658" y="1624"/>
                    </a:cubicBezTo>
                    <a:cubicBezTo>
                      <a:pt x="664" y="1618"/>
                      <a:pt x="669" y="1616"/>
                      <a:pt x="675" y="1610"/>
                    </a:cubicBezTo>
                    <a:cubicBezTo>
                      <a:pt x="686" y="1600"/>
                      <a:pt x="694" y="1587"/>
                      <a:pt x="700" y="1573"/>
                    </a:cubicBezTo>
                    <a:cubicBezTo>
                      <a:pt x="705" y="1559"/>
                      <a:pt x="709" y="1542"/>
                      <a:pt x="709" y="1528"/>
                    </a:cubicBezTo>
                    <a:lnTo>
                      <a:pt x="709" y="1528"/>
                    </a:lnTo>
                    <a:lnTo>
                      <a:pt x="709" y="1528"/>
                    </a:lnTo>
                    <a:cubicBezTo>
                      <a:pt x="709" y="1494"/>
                      <a:pt x="695" y="1466"/>
                      <a:pt x="675" y="1443"/>
                    </a:cubicBezTo>
                    <a:cubicBezTo>
                      <a:pt x="669" y="1438"/>
                      <a:pt x="664" y="1432"/>
                      <a:pt x="658" y="1429"/>
                    </a:cubicBezTo>
                    <a:cubicBezTo>
                      <a:pt x="652" y="1424"/>
                      <a:pt x="644" y="1421"/>
                      <a:pt x="638" y="1418"/>
                    </a:cubicBezTo>
                    <a:cubicBezTo>
                      <a:pt x="624" y="1412"/>
                      <a:pt x="610" y="1409"/>
                      <a:pt x="593" y="1409"/>
                    </a:cubicBezTo>
                    <a:cubicBezTo>
                      <a:pt x="528" y="1409"/>
                      <a:pt x="474" y="1356"/>
                      <a:pt x="474" y="1291"/>
                    </a:cubicBezTo>
                    <a:cubicBezTo>
                      <a:pt x="474" y="1226"/>
                      <a:pt x="528" y="1172"/>
                      <a:pt x="593" y="1172"/>
                    </a:cubicBezTo>
                    <a:lnTo>
                      <a:pt x="593" y="1172"/>
                    </a:lnTo>
                    <a:cubicBezTo>
                      <a:pt x="647" y="1172"/>
                      <a:pt x="692" y="1139"/>
                      <a:pt x="706" y="1091"/>
                    </a:cubicBezTo>
                    <a:cubicBezTo>
                      <a:pt x="709" y="1079"/>
                      <a:pt x="712" y="1069"/>
                      <a:pt x="712" y="1058"/>
                    </a:cubicBezTo>
                    <a:lnTo>
                      <a:pt x="712" y="1058"/>
                    </a:lnTo>
                    <a:lnTo>
                      <a:pt x="712" y="1058"/>
                    </a:lnTo>
                    <a:cubicBezTo>
                      <a:pt x="712" y="1049"/>
                      <a:pt x="712" y="1041"/>
                      <a:pt x="709" y="1035"/>
                    </a:cubicBezTo>
                    <a:cubicBezTo>
                      <a:pt x="706" y="1015"/>
                      <a:pt x="697" y="998"/>
                      <a:pt x="683" y="984"/>
                    </a:cubicBezTo>
                    <a:cubicBezTo>
                      <a:pt x="661" y="959"/>
                      <a:pt x="630" y="942"/>
                      <a:pt x="593" y="942"/>
                    </a:cubicBezTo>
                    <a:lnTo>
                      <a:pt x="593" y="942"/>
                    </a:lnTo>
                    <a:cubicBezTo>
                      <a:pt x="528" y="942"/>
                      <a:pt x="474" y="888"/>
                      <a:pt x="474" y="824"/>
                    </a:cubicBezTo>
                    <a:cubicBezTo>
                      <a:pt x="474" y="759"/>
                      <a:pt x="528" y="705"/>
                      <a:pt x="593" y="705"/>
                    </a:cubicBezTo>
                    <a:lnTo>
                      <a:pt x="593" y="705"/>
                    </a:lnTo>
                    <a:cubicBezTo>
                      <a:pt x="647" y="705"/>
                      <a:pt x="692" y="671"/>
                      <a:pt x="706" y="623"/>
                    </a:cubicBezTo>
                    <a:cubicBezTo>
                      <a:pt x="709" y="612"/>
                      <a:pt x="712" y="601"/>
                      <a:pt x="712" y="589"/>
                    </a:cubicBezTo>
                    <a:lnTo>
                      <a:pt x="712" y="589"/>
                    </a:lnTo>
                    <a:lnTo>
                      <a:pt x="712" y="589"/>
                    </a:lnTo>
                    <a:cubicBezTo>
                      <a:pt x="712" y="581"/>
                      <a:pt x="712" y="572"/>
                      <a:pt x="709" y="567"/>
                    </a:cubicBezTo>
                    <a:close/>
                    <a:moveTo>
                      <a:pt x="477" y="1534"/>
                    </a:moveTo>
                    <a:lnTo>
                      <a:pt x="477" y="1534"/>
                    </a:lnTo>
                    <a:cubicBezTo>
                      <a:pt x="477" y="1599"/>
                      <a:pt x="424" y="1652"/>
                      <a:pt x="359" y="1652"/>
                    </a:cubicBezTo>
                    <a:cubicBezTo>
                      <a:pt x="294" y="1652"/>
                      <a:pt x="240" y="1599"/>
                      <a:pt x="240" y="1534"/>
                    </a:cubicBezTo>
                    <a:lnTo>
                      <a:pt x="240" y="1534"/>
                    </a:lnTo>
                    <a:cubicBezTo>
                      <a:pt x="240" y="1469"/>
                      <a:pt x="294" y="1415"/>
                      <a:pt x="359" y="1415"/>
                    </a:cubicBezTo>
                    <a:cubicBezTo>
                      <a:pt x="424" y="1415"/>
                      <a:pt x="477" y="1469"/>
                      <a:pt x="477" y="1534"/>
                    </a:cubicBezTo>
                    <a:close/>
                    <a:moveTo>
                      <a:pt x="477" y="1063"/>
                    </a:moveTo>
                    <a:lnTo>
                      <a:pt x="477" y="1063"/>
                    </a:lnTo>
                    <a:cubicBezTo>
                      <a:pt x="477" y="1127"/>
                      <a:pt x="424" y="1181"/>
                      <a:pt x="359" y="1181"/>
                    </a:cubicBezTo>
                    <a:cubicBezTo>
                      <a:pt x="294" y="1181"/>
                      <a:pt x="240" y="1127"/>
                      <a:pt x="240" y="1063"/>
                    </a:cubicBezTo>
                    <a:lnTo>
                      <a:pt x="240" y="1063"/>
                    </a:lnTo>
                    <a:cubicBezTo>
                      <a:pt x="240" y="998"/>
                      <a:pt x="294" y="945"/>
                      <a:pt x="359" y="945"/>
                    </a:cubicBezTo>
                    <a:cubicBezTo>
                      <a:pt x="424" y="945"/>
                      <a:pt x="477" y="996"/>
                      <a:pt x="477" y="1063"/>
                    </a:cubicBezTo>
                    <a:close/>
                    <a:moveTo>
                      <a:pt x="359" y="708"/>
                    </a:moveTo>
                    <a:cubicBezTo>
                      <a:pt x="294" y="708"/>
                      <a:pt x="240" y="654"/>
                      <a:pt x="240" y="589"/>
                    </a:cubicBezTo>
                    <a:lnTo>
                      <a:pt x="240" y="589"/>
                    </a:lnTo>
                    <a:cubicBezTo>
                      <a:pt x="240" y="524"/>
                      <a:pt x="294" y="471"/>
                      <a:pt x="359" y="471"/>
                    </a:cubicBezTo>
                    <a:cubicBezTo>
                      <a:pt x="424" y="471"/>
                      <a:pt x="477" y="524"/>
                      <a:pt x="477" y="589"/>
                    </a:cubicBezTo>
                    <a:lnTo>
                      <a:pt x="477" y="589"/>
                    </a:lnTo>
                    <a:lnTo>
                      <a:pt x="477" y="589"/>
                    </a:lnTo>
                    <a:lnTo>
                      <a:pt x="477" y="589"/>
                    </a:lnTo>
                    <a:cubicBezTo>
                      <a:pt x="477" y="654"/>
                      <a:pt x="424" y="708"/>
                      <a:pt x="359" y="708"/>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3" name="Freeform 2">
                <a:extLst>
                  <a:ext uri="{FF2B5EF4-FFF2-40B4-BE49-F238E27FC236}">
                    <a16:creationId xmlns:a16="http://schemas.microsoft.com/office/drawing/2014/main" id="{7270C72A-0752-4F48-A75A-2727FC43E783}"/>
                  </a:ext>
                </a:extLst>
              </p:cNvPr>
              <p:cNvSpPr>
                <a:spLocks noChangeAspect="1" noChangeArrowheads="1"/>
              </p:cNvSpPr>
              <p:nvPr/>
            </p:nvSpPr>
            <p:spPr bwMode="auto">
              <a:xfrm>
                <a:off x="7606301" y="635236"/>
                <a:ext cx="787891" cy="761832"/>
              </a:xfrm>
              <a:custGeom>
                <a:avLst/>
                <a:gdLst>
                  <a:gd name="T0" fmla="*/ 130 w 2267"/>
                  <a:gd name="T1" fmla="*/ 283 h 2193"/>
                  <a:gd name="T2" fmla="*/ 155 w 2267"/>
                  <a:gd name="T3" fmla="*/ 37 h 2193"/>
                  <a:gd name="T4" fmla="*/ 395 w 2267"/>
                  <a:gd name="T5" fmla="*/ 34 h 2193"/>
                  <a:gd name="T6" fmla="*/ 813 w 2267"/>
                  <a:gd name="T7" fmla="*/ 46 h 2193"/>
                  <a:gd name="T8" fmla="*/ 1211 w 2267"/>
                  <a:gd name="T9" fmla="*/ 122 h 2193"/>
                  <a:gd name="T10" fmla="*/ 1442 w 2267"/>
                  <a:gd name="T11" fmla="*/ 119 h 2193"/>
                  <a:gd name="T12" fmla="*/ 1735 w 2267"/>
                  <a:gd name="T13" fmla="*/ 57 h 2193"/>
                  <a:gd name="T14" fmla="*/ 1860 w 2267"/>
                  <a:gd name="T15" fmla="*/ 57 h 2193"/>
                  <a:gd name="T16" fmla="*/ 2040 w 2267"/>
                  <a:gd name="T17" fmla="*/ 37 h 2193"/>
                  <a:gd name="T18" fmla="*/ 2266 w 2267"/>
                  <a:gd name="T19" fmla="*/ 274 h 2193"/>
                  <a:gd name="T20" fmla="*/ 2029 w 2267"/>
                  <a:gd name="T21" fmla="*/ 302 h 2193"/>
                  <a:gd name="T22" fmla="*/ 1752 w 2267"/>
                  <a:gd name="T23" fmla="*/ 365 h 2193"/>
                  <a:gd name="T24" fmla="*/ 1566 w 2267"/>
                  <a:gd name="T25" fmla="*/ 308 h 2193"/>
                  <a:gd name="T26" fmla="*/ 1357 w 2267"/>
                  <a:gd name="T27" fmla="*/ 350 h 2193"/>
                  <a:gd name="T28" fmla="*/ 979 w 2267"/>
                  <a:gd name="T29" fmla="*/ 390 h 2193"/>
                  <a:gd name="T30" fmla="*/ 641 w 2267"/>
                  <a:gd name="T31" fmla="*/ 333 h 2193"/>
                  <a:gd name="T32" fmla="*/ 395 w 2267"/>
                  <a:gd name="T33" fmla="*/ 319 h 2193"/>
                  <a:gd name="T34" fmla="*/ 392 w 2267"/>
                  <a:gd name="T35" fmla="*/ 517 h 2193"/>
                  <a:gd name="T36" fmla="*/ 305 w 2267"/>
                  <a:gd name="T37" fmla="*/ 870 h 2193"/>
                  <a:gd name="T38" fmla="*/ 511 w 2267"/>
                  <a:gd name="T39" fmla="*/ 878 h 2193"/>
                  <a:gd name="T40" fmla="*/ 700 w 2267"/>
                  <a:gd name="T41" fmla="*/ 887 h 2193"/>
                  <a:gd name="T42" fmla="*/ 976 w 2267"/>
                  <a:gd name="T43" fmla="*/ 878 h 2193"/>
                  <a:gd name="T44" fmla="*/ 1323 w 2267"/>
                  <a:gd name="T45" fmla="*/ 963 h 2193"/>
                  <a:gd name="T46" fmla="*/ 1558 w 2267"/>
                  <a:gd name="T47" fmla="*/ 966 h 2193"/>
                  <a:gd name="T48" fmla="*/ 1682 w 2267"/>
                  <a:gd name="T49" fmla="*/ 1117 h 2193"/>
                  <a:gd name="T50" fmla="*/ 1448 w 2267"/>
                  <a:gd name="T51" fmla="*/ 1148 h 2193"/>
                  <a:gd name="T52" fmla="*/ 1326 w 2267"/>
                  <a:gd name="T53" fmla="*/ 1227 h 2193"/>
                  <a:gd name="T54" fmla="*/ 1213 w 2267"/>
                  <a:gd name="T55" fmla="*/ 1142 h 2193"/>
                  <a:gd name="T56" fmla="*/ 708 w 2267"/>
                  <a:gd name="T57" fmla="*/ 1193 h 2193"/>
                  <a:gd name="T58" fmla="*/ 547 w 2267"/>
                  <a:gd name="T59" fmla="*/ 1190 h 2193"/>
                  <a:gd name="T60" fmla="*/ 296 w 2267"/>
                  <a:gd name="T61" fmla="*/ 1334 h 2193"/>
                  <a:gd name="T62" fmla="*/ 398 w 2267"/>
                  <a:gd name="T63" fmla="*/ 1695 h 2193"/>
                  <a:gd name="T64" fmla="*/ 626 w 2267"/>
                  <a:gd name="T65" fmla="*/ 1885 h 2193"/>
                  <a:gd name="T66" fmla="*/ 773 w 2267"/>
                  <a:gd name="T67" fmla="*/ 1811 h 2193"/>
                  <a:gd name="T68" fmla="*/ 982 w 2267"/>
                  <a:gd name="T69" fmla="*/ 1806 h 2193"/>
                  <a:gd name="T70" fmla="*/ 1174 w 2267"/>
                  <a:gd name="T71" fmla="*/ 1811 h 2193"/>
                  <a:gd name="T72" fmla="*/ 1326 w 2267"/>
                  <a:gd name="T73" fmla="*/ 1882 h 2193"/>
                  <a:gd name="T74" fmla="*/ 1916 w 2267"/>
                  <a:gd name="T75" fmla="*/ 1806 h 2193"/>
                  <a:gd name="T76" fmla="*/ 2207 w 2267"/>
                  <a:gd name="T77" fmla="*/ 1822 h 2193"/>
                  <a:gd name="T78" fmla="*/ 2150 w 2267"/>
                  <a:gd name="T79" fmla="*/ 2043 h 2193"/>
                  <a:gd name="T80" fmla="*/ 1798 w 2267"/>
                  <a:gd name="T81" fmla="*/ 2155 h 2193"/>
                  <a:gd name="T82" fmla="*/ 1323 w 2267"/>
                  <a:gd name="T83" fmla="*/ 2155 h 2193"/>
                  <a:gd name="T84" fmla="*/ 976 w 2267"/>
                  <a:gd name="T85" fmla="*/ 2074 h 2193"/>
                  <a:gd name="T86" fmla="*/ 739 w 2267"/>
                  <a:gd name="T87" fmla="*/ 2076 h 2193"/>
                  <a:gd name="T88" fmla="*/ 443 w 2267"/>
                  <a:gd name="T89" fmla="*/ 2144 h 2193"/>
                  <a:gd name="T90" fmla="*/ 254 w 2267"/>
                  <a:gd name="T91" fmla="*/ 2107 h 2193"/>
                  <a:gd name="T92" fmla="*/ 107 w 2267"/>
                  <a:gd name="T93" fmla="*/ 1935 h 2193"/>
                  <a:gd name="T94" fmla="*/ 96 w 2267"/>
                  <a:gd name="T95" fmla="*/ 1676 h 2193"/>
                  <a:gd name="T96" fmla="*/ 37 w 2267"/>
                  <a:gd name="T97" fmla="*/ 1594 h 2193"/>
                  <a:gd name="T98" fmla="*/ 65 w 2267"/>
                  <a:gd name="T99" fmla="*/ 1498 h 2193"/>
                  <a:gd name="T100" fmla="*/ 104 w 2267"/>
                  <a:gd name="T101" fmla="*/ 1230 h 2193"/>
                  <a:gd name="T102" fmla="*/ 39 w 2267"/>
                  <a:gd name="T103" fmla="*/ 1145 h 2193"/>
                  <a:gd name="T104" fmla="*/ 62 w 2267"/>
                  <a:gd name="T105" fmla="*/ 1039 h 2193"/>
                  <a:gd name="T106" fmla="*/ 87 w 2267"/>
                  <a:gd name="T107" fmla="*/ 974 h 2193"/>
                  <a:gd name="T108" fmla="*/ 39 w 2267"/>
                  <a:gd name="T109" fmla="*/ 856 h 2193"/>
                  <a:gd name="T110" fmla="*/ 130 w 2267"/>
                  <a:gd name="T111" fmla="*/ 76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7" h="2193">
                    <a:moveTo>
                      <a:pt x="135" y="511"/>
                    </a:moveTo>
                    <a:cubicBezTo>
                      <a:pt x="73" y="483"/>
                      <a:pt x="37" y="444"/>
                      <a:pt x="45" y="376"/>
                    </a:cubicBezTo>
                    <a:cubicBezTo>
                      <a:pt x="54" y="325"/>
                      <a:pt x="82" y="297"/>
                      <a:pt x="130" y="283"/>
                    </a:cubicBezTo>
                    <a:cubicBezTo>
                      <a:pt x="130" y="271"/>
                      <a:pt x="121" y="269"/>
                      <a:pt x="113" y="266"/>
                    </a:cubicBezTo>
                    <a:cubicBezTo>
                      <a:pt x="45" y="238"/>
                      <a:pt x="34" y="181"/>
                      <a:pt x="45" y="130"/>
                    </a:cubicBezTo>
                    <a:cubicBezTo>
                      <a:pt x="56" y="74"/>
                      <a:pt x="96" y="43"/>
                      <a:pt x="155" y="37"/>
                    </a:cubicBezTo>
                    <a:cubicBezTo>
                      <a:pt x="195" y="34"/>
                      <a:pt x="228" y="54"/>
                      <a:pt x="254" y="85"/>
                    </a:cubicBezTo>
                    <a:cubicBezTo>
                      <a:pt x="262" y="96"/>
                      <a:pt x="268" y="108"/>
                      <a:pt x="276" y="122"/>
                    </a:cubicBezTo>
                    <a:cubicBezTo>
                      <a:pt x="299" y="68"/>
                      <a:pt x="339" y="34"/>
                      <a:pt x="395" y="34"/>
                    </a:cubicBezTo>
                    <a:cubicBezTo>
                      <a:pt x="449" y="34"/>
                      <a:pt x="488" y="65"/>
                      <a:pt x="508" y="122"/>
                    </a:cubicBezTo>
                    <a:cubicBezTo>
                      <a:pt x="562" y="15"/>
                      <a:pt x="677" y="0"/>
                      <a:pt x="745" y="116"/>
                    </a:cubicBezTo>
                    <a:cubicBezTo>
                      <a:pt x="765" y="88"/>
                      <a:pt x="782" y="57"/>
                      <a:pt x="813" y="46"/>
                    </a:cubicBezTo>
                    <a:cubicBezTo>
                      <a:pt x="847" y="32"/>
                      <a:pt x="878" y="32"/>
                      <a:pt x="909" y="46"/>
                    </a:cubicBezTo>
                    <a:cubicBezTo>
                      <a:pt x="940" y="60"/>
                      <a:pt x="959" y="88"/>
                      <a:pt x="976" y="119"/>
                    </a:cubicBezTo>
                    <a:cubicBezTo>
                      <a:pt x="1038" y="0"/>
                      <a:pt x="1163" y="15"/>
                      <a:pt x="1211" y="122"/>
                    </a:cubicBezTo>
                    <a:cubicBezTo>
                      <a:pt x="1228" y="91"/>
                      <a:pt x="1244" y="65"/>
                      <a:pt x="1275" y="48"/>
                    </a:cubicBezTo>
                    <a:cubicBezTo>
                      <a:pt x="1309" y="32"/>
                      <a:pt x="1343" y="32"/>
                      <a:pt x="1377" y="46"/>
                    </a:cubicBezTo>
                    <a:cubicBezTo>
                      <a:pt x="1408" y="60"/>
                      <a:pt x="1428" y="85"/>
                      <a:pt x="1442" y="119"/>
                    </a:cubicBezTo>
                    <a:cubicBezTo>
                      <a:pt x="1507" y="9"/>
                      <a:pt x="1614" y="9"/>
                      <a:pt x="1679" y="116"/>
                    </a:cubicBezTo>
                    <a:cubicBezTo>
                      <a:pt x="1688" y="105"/>
                      <a:pt x="1696" y="91"/>
                      <a:pt x="1704" y="82"/>
                    </a:cubicBezTo>
                    <a:cubicBezTo>
                      <a:pt x="1713" y="74"/>
                      <a:pt x="1724" y="63"/>
                      <a:pt x="1735" y="57"/>
                    </a:cubicBezTo>
                    <a:cubicBezTo>
                      <a:pt x="1750" y="48"/>
                      <a:pt x="1764" y="43"/>
                      <a:pt x="1778" y="40"/>
                    </a:cubicBezTo>
                    <a:cubicBezTo>
                      <a:pt x="1789" y="37"/>
                      <a:pt x="1803" y="37"/>
                      <a:pt x="1817" y="40"/>
                    </a:cubicBezTo>
                    <a:cubicBezTo>
                      <a:pt x="1831" y="43"/>
                      <a:pt x="1846" y="48"/>
                      <a:pt x="1860" y="57"/>
                    </a:cubicBezTo>
                    <a:cubicBezTo>
                      <a:pt x="1871" y="63"/>
                      <a:pt x="1882" y="74"/>
                      <a:pt x="1888" y="82"/>
                    </a:cubicBezTo>
                    <a:cubicBezTo>
                      <a:pt x="1896" y="94"/>
                      <a:pt x="1905" y="108"/>
                      <a:pt x="1913" y="122"/>
                    </a:cubicBezTo>
                    <a:cubicBezTo>
                      <a:pt x="1939" y="65"/>
                      <a:pt x="1981" y="29"/>
                      <a:pt x="2040" y="37"/>
                    </a:cubicBezTo>
                    <a:cubicBezTo>
                      <a:pt x="2102" y="46"/>
                      <a:pt x="2139" y="85"/>
                      <a:pt x="2148" y="150"/>
                    </a:cubicBezTo>
                    <a:cubicBezTo>
                      <a:pt x="2162" y="156"/>
                      <a:pt x="2176" y="159"/>
                      <a:pt x="2190" y="164"/>
                    </a:cubicBezTo>
                    <a:cubicBezTo>
                      <a:pt x="2235" y="184"/>
                      <a:pt x="2266" y="226"/>
                      <a:pt x="2266" y="274"/>
                    </a:cubicBezTo>
                    <a:cubicBezTo>
                      <a:pt x="2263" y="322"/>
                      <a:pt x="2241" y="362"/>
                      <a:pt x="2195" y="381"/>
                    </a:cubicBezTo>
                    <a:cubicBezTo>
                      <a:pt x="2150" y="401"/>
                      <a:pt x="2091" y="393"/>
                      <a:pt x="2054" y="345"/>
                    </a:cubicBezTo>
                    <a:cubicBezTo>
                      <a:pt x="2046" y="333"/>
                      <a:pt x="2037" y="319"/>
                      <a:pt x="2029" y="302"/>
                    </a:cubicBezTo>
                    <a:cubicBezTo>
                      <a:pt x="2004" y="356"/>
                      <a:pt x="1970" y="390"/>
                      <a:pt x="1910" y="390"/>
                    </a:cubicBezTo>
                    <a:cubicBezTo>
                      <a:pt x="1854" y="390"/>
                      <a:pt x="1817" y="359"/>
                      <a:pt x="1798" y="308"/>
                    </a:cubicBezTo>
                    <a:cubicBezTo>
                      <a:pt x="1783" y="328"/>
                      <a:pt x="1769" y="348"/>
                      <a:pt x="1752" y="365"/>
                    </a:cubicBezTo>
                    <a:cubicBezTo>
                      <a:pt x="1733" y="381"/>
                      <a:pt x="1711" y="390"/>
                      <a:pt x="1685" y="390"/>
                    </a:cubicBezTo>
                    <a:cubicBezTo>
                      <a:pt x="1660" y="390"/>
                      <a:pt x="1634" y="384"/>
                      <a:pt x="1614" y="370"/>
                    </a:cubicBezTo>
                    <a:cubicBezTo>
                      <a:pt x="1592" y="356"/>
                      <a:pt x="1577" y="336"/>
                      <a:pt x="1566" y="308"/>
                    </a:cubicBezTo>
                    <a:cubicBezTo>
                      <a:pt x="1558" y="322"/>
                      <a:pt x="1549" y="331"/>
                      <a:pt x="1541" y="342"/>
                    </a:cubicBezTo>
                    <a:cubicBezTo>
                      <a:pt x="1515" y="376"/>
                      <a:pt x="1482" y="393"/>
                      <a:pt x="1436" y="390"/>
                    </a:cubicBezTo>
                    <a:cubicBezTo>
                      <a:pt x="1405" y="387"/>
                      <a:pt x="1377" y="376"/>
                      <a:pt x="1357" y="350"/>
                    </a:cubicBezTo>
                    <a:cubicBezTo>
                      <a:pt x="1346" y="339"/>
                      <a:pt x="1338" y="325"/>
                      <a:pt x="1326" y="311"/>
                    </a:cubicBezTo>
                    <a:cubicBezTo>
                      <a:pt x="1256" y="435"/>
                      <a:pt x="1129" y="398"/>
                      <a:pt x="1092" y="302"/>
                    </a:cubicBezTo>
                    <a:cubicBezTo>
                      <a:pt x="1069" y="353"/>
                      <a:pt x="1036" y="387"/>
                      <a:pt x="979" y="390"/>
                    </a:cubicBezTo>
                    <a:cubicBezTo>
                      <a:pt x="923" y="390"/>
                      <a:pt x="886" y="365"/>
                      <a:pt x="861" y="308"/>
                    </a:cubicBezTo>
                    <a:cubicBezTo>
                      <a:pt x="855" y="317"/>
                      <a:pt x="847" y="325"/>
                      <a:pt x="844" y="331"/>
                    </a:cubicBezTo>
                    <a:cubicBezTo>
                      <a:pt x="807" y="401"/>
                      <a:pt x="694" y="415"/>
                      <a:pt x="641" y="333"/>
                    </a:cubicBezTo>
                    <a:cubicBezTo>
                      <a:pt x="635" y="328"/>
                      <a:pt x="632" y="319"/>
                      <a:pt x="626" y="308"/>
                    </a:cubicBezTo>
                    <a:cubicBezTo>
                      <a:pt x="598" y="353"/>
                      <a:pt x="567" y="387"/>
                      <a:pt x="511" y="390"/>
                    </a:cubicBezTo>
                    <a:cubicBezTo>
                      <a:pt x="457" y="390"/>
                      <a:pt x="423" y="362"/>
                      <a:pt x="395" y="319"/>
                    </a:cubicBezTo>
                    <a:cubicBezTo>
                      <a:pt x="381" y="336"/>
                      <a:pt x="370" y="353"/>
                      <a:pt x="355" y="367"/>
                    </a:cubicBezTo>
                    <a:cubicBezTo>
                      <a:pt x="341" y="381"/>
                      <a:pt x="324" y="387"/>
                      <a:pt x="302" y="401"/>
                    </a:cubicBezTo>
                    <a:cubicBezTo>
                      <a:pt x="355" y="424"/>
                      <a:pt x="389" y="458"/>
                      <a:pt x="392" y="517"/>
                    </a:cubicBezTo>
                    <a:cubicBezTo>
                      <a:pt x="392" y="576"/>
                      <a:pt x="358" y="610"/>
                      <a:pt x="299" y="635"/>
                    </a:cubicBezTo>
                    <a:cubicBezTo>
                      <a:pt x="358" y="658"/>
                      <a:pt x="392" y="695"/>
                      <a:pt x="392" y="757"/>
                    </a:cubicBezTo>
                    <a:cubicBezTo>
                      <a:pt x="392" y="793"/>
                      <a:pt x="381" y="836"/>
                      <a:pt x="305" y="870"/>
                    </a:cubicBezTo>
                    <a:cubicBezTo>
                      <a:pt x="322" y="881"/>
                      <a:pt x="341" y="889"/>
                      <a:pt x="355" y="904"/>
                    </a:cubicBezTo>
                    <a:cubicBezTo>
                      <a:pt x="370" y="918"/>
                      <a:pt x="381" y="935"/>
                      <a:pt x="392" y="949"/>
                    </a:cubicBezTo>
                    <a:cubicBezTo>
                      <a:pt x="443" y="895"/>
                      <a:pt x="474" y="875"/>
                      <a:pt x="511" y="878"/>
                    </a:cubicBezTo>
                    <a:cubicBezTo>
                      <a:pt x="562" y="884"/>
                      <a:pt x="598" y="906"/>
                      <a:pt x="621" y="960"/>
                    </a:cubicBezTo>
                    <a:cubicBezTo>
                      <a:pt x="629" y="951"/>
                      <a:pt x="635" y="946"/>
                      <a:pt x="638" y="940"/>
                    </a:cubicBezTo>
                    <a:cubicBezTo>
                      <a:pt x="652" y="915"/>
                      <a:pt x="674" y="895"/>
                      <a:pt x="700" y="887"/>
                    </a:cubicBezTo>
                    <a:cubicBezTo>
                      <a:pt x="762" y="864"/>
                      <a:pt x="815" y="895"/>
                      <a:pt x="841" y="932"/>
                    </a:cubicBezTo>
                    <a:cubicBezTo>
                      <a:pt x="847" y="940"/>
                      <a:pt x="852" y="951"/>
                      <a:pt x="861" y="963"/>
                    </a:cubicBezTo>
                    <a:cubicBezTo>
                      <a:pt x="883" y="906"/>
                      <a:pt x="923" y="878"/>
                      <a:pt x="976" y="878"/>
                    </a:cubicBezTo>
                    <a:cubicBezTo>
                      <a:pt x="1033" y="878"/>
                      <a:pt x="1069" y="909"/>
                      <a:pt x="1092" y="968"/>
                    </a:cubicBezTo>
                    <a:cubicBezTo>
                      <a:pt x="1115" y="915"/>
                      <a:pt x="1151" y="881"/>
                      <a:pt x="1205" y="878"/>
                    </a:cubicBezTo>
                    <a:cubicBezTo>
                      <a:pt x="1259" y="878"/>
                      <a:pt x="1301" y="904"/>
                      <a:pt x="1323" y="963"/>
                    </a:cubicBezTo>
                    <a:cubicBezTo>
                      <a:pt x="1332" y="951"/>
                      <a:pt x="1338" y="943"/>
                      <a:pt x="1343" y="935"/>
                    </a:cubicBezTo>
                    <a:cubicBezTo>
                      <a:pt x="1369" y="895"/>
                      <a:pt x="1408" y="875"/>
                      <a:pt x="1456" y="881"/>
                    </a:cubicBezTo>
                    <a:cubicBezTo>
                      <a:pt x="1507" y="887"/>
                      <a:pt x="1544" y="915"/>
                      <a:pt x="1558" y="966"/>
                    </a:cubicBezTo>
                    <a:cubicBezTo>
                      <a:pt x="1561" y="974"/>
                      <a:pt x="1561" y="983"/>
                      <a:pt x="1563" y="991"/>
                    </a:cubicBezTo>
                    <a:cubicBezTo>
                      <a:pt x="1580" y="997"/>
                      <a:pt x="1597" y="1002"/>
                      <a:pt x="1614" y="1008"/>
                    </a:cubicBezTo>
                    <a:cubicBezTo>
                      <a:pt x="1659" y="1030"/>
                      <a:pt x="1682" y="1067"/>
                      <a:pt x="1682" y="1117"/>
                    </a:cubicBezTo>
                    <a:cubicBezTo>
                      <a:pt x="1679" y="1165"/>
                      <a:pt x="1656" y="1199"/>
                      <a:pt x="1611" y="1219"/>
                    </a:cubicBezTo>
                    <a:cubicBezTo>
                      <a:pt x="1575" y="1235"/>
                      <a:pt x="1513" y="1235"/>
                      <a:pt x="1476" y="1188"/>
                    </a:cubicBezTo>
                    <a:cubicBezTo>
                      <a:pt x="1467" y="1176"/>
                      <a:pt x="1459" y="1162"/>
                      <a:pt x="1448" y="1148"/>
                    </a:cubicBezTo>
                    <a:cubicBezTo>
                      <a:pt x="1436" y="1162"/>
                      <a:pt x="1431" y="1177"/>
                      <a:pt x="1419" y="1188"/>
                    </a:cubicBezTo>
                    <a:cubicBezTo>
                      <a:pt x="1408" y="1200"/>
                      <a:pt x="1394" y="1207"/>
                      <a:pt x="1380" y="1219"/>
                    </a:cubicBezTo>
                    <a:cubicBezTo>
                      <a:pt x="1363" y="1230"/>
                      <a:pt x="1346" y="1227"/>
                      <a:pt x="1326" y="1227"/>
                    </a:cubicBezTo>
                    <a:cubicBezTo>
                      <a:pt x="1309" y="1227"/>
                      <a:pt x="1292" y="1225"/>
                      <a:pt x="1278" y="1216"/>
                    </a:cubicBezTo>
                    <a:cubicBezTo>
                      <a:pt x="1264" y="1208"/>
                      <a:pt x="1250" y="1197"/>
                      <a:pt x="1239" y="1185"/>
                    </a:cubicBezTo>
                    <a:cubicBezTo>
                      <a:pt x="1228" y="1174"/>
                      <a:pt x="1222" y="1159"/>
                      <a:pt x="1213" y="1142"/>
                    </a:cubicBezTo>
                    <a:cubicBezTo>
                      <a:pt x="1168" y="1250"/>
                      <a:pt x="1036" y="1258"/>
                      <a:pt x="982" y="1148"/>
                    </a:cubicBezTo>
                    <a:cubicBezTo>
                      <a:pt x="909" y="1258"/>
                      <a:pt x="810" y="1247"/>
                      <a:pt x="745" y="1148"/>
                    </a:cubicBezTo>
                    <a:cubicBezTo>
                      <a:pt x="734" y="1162"/>
                      <a:pt x="722" y="1179"/>
                      <a:pt x="708" y="1193"/>
                    </a:cubicBezTo>
                    <a:cubicBezTo>
                      <a:pt x="694" y="1207"/>
                      <a:pt x="677" y="1219"/>
                      <a:pt x="657" y="1221"/>
                    </a:cubicBezTo>
                    <a:cubicBezTo>
                      <a:pt x="638" y="1224"/>
                      <a:pt x="615" y="1224"/>
                      <a:pt x="598" y="1219"/>
                    </a:cubicBezTo>
                    <a:cubicBezTo>
                      <a:pt x="578" y="1213"/>
                      <a:pt x="562" y="1202"/>
                      <a:pt x="547" y="1190"/>
                    </a:cubicBezTo>
                    <a:cubicBezTo>
                      <a:pt x="533" y="1176"/>
                      <a:pt x="525" y="1159"/>
                      <a:pt x="511" y="1140"/>
                    </a:cubicBezTo>
                    <a:cubicBezTo>
                      <a:pt x="494" y="1193"/>
                      <a:pt x="457" y="1219"/>
                      <a:pt x="401" y="1227"/>
                    </a:cubicBezTo>
                    <a:cubicBezTo>
                      <a:pt x="389" y="1278"/>
                      <a:pt x="364" y="1320"/>
                      <a:pt x="296" y="1334"/>
                    </a:cubicBezTo>
                    <a:cubicBezTo>
                      <a:pt x="361" y="1357"/>
                      <a:pt x="395" y="1394"/>
                      <a:pt x="398" y="1453"/>
                    </a:cubicBezTo>
                    <a:cubicBezTo>
                      <a:pt x="398" y="1512"/>
                      <a:pt x="364" y="1549"/>
                      <a:pt x="308" y="1571"/>
                    </a:cubicBezTo>
                    <a:cubicBezTo>
                      <a:pt x="364" y="1597"/>
                      <a:pt x="401" y="1633"/>
                      <a:pt x="398" y="1695"/>
                    </a:cubicBezTo>
                    <a:cubicBezTo>
                      <a:pt x="395" y="1752"/>
                      <a:pt x="364" y="1786"/>
                      <a:pt x="310" y="1806"/>
                    </a:cubicBezTo>
                    <a:cubicBezTo>
                      <a:pt x="347" y="1825"/>
                      <a:pt x="378" y="1848"/>
                      <a:pt x="392" y="1887"/>
                    </a:cubicBezTo>
                    <a:cubicBezTo>
                      <a:pt x="451" y="1777"/>
                      <a:pt x="570" y="1783"/>
                      <a:pt x="626" y="1885"/>
                    </a:cubicBezTo>
                    <a:cubicBezTo>
                      <a:pt x="638" y="1868"/>
                      <a:pt x="649" y="1853"/>
                      <a:pt x="663" y="1839"/>
                    </a:cubicBezTo>
                    <a:cubicBezTo>
                      <a:pt x="677" y="1825"/>
                      <a:pt x="694" y="1814"/>
                      <a:pt x="714" y="1811"/>
                    </a:cubicBezTo>
                    <a:cubicBezTo>
                      <a:pt x="734" y="1808"/>
                      <a:pt x="753" y="1808"/>
                      <a:pt x="773" y="1811"/>
                    </a:cubicBezTo>
                    <a:cubicBezTo>
                      <a:pt x="793" y="1817"/>
                      <a:pt x="810" y="1828"/>
                      <a:pt x="824" y="1839"/>
                    </a:cubicBezTo>
                    <a:cubicBezTo>
                      <a:pt x="838" y="1853"/>
                      <a:pt x="847" y="1870"/>
                      <a:pt x="861" y="1887"/>
                    </a:cubicBezTo>
                    <a:cubicBezTo>
                      <a:pt x="883" y="1834"/>
                      <a:pt x="923" y="1803"/>
                      <a:pt x="982" y="1806"/>
                    </a:cubicBezTo>
                    <a:cubicBezTo>
                      <a:pt x="1033" y="1808"/>
                      <a:pt x="1061" y="1831"/>
                      <a:pt x="1092" y="1890"/>
                    </a:cubicBezTo>
                    <a:cubicBezTo>
                      <a:pt x="1103" y="1873"/>
                      <a:pt x="1112" y="1856"/>
                      <a:pt x="1123" y="1842"/>
                    </a:cubicBezTo>
                    <a:cubicBezTo>
                      <a:pt x="1137" y="1828"/>
                      <a:pt x="1154" y="1817"/>
                      <a:pt x="1174" y="1811"/>
                    </a:cubicBezTo>
                    <a:cubicBezTo>
                      <a:pt x="1194" y="1806"/>
                      <a:pt x="1216" y="1808"/>
                      <a:pt x="1239" y="1808"/>
                    </a:cubicBezTo>
                    <a:cubicBezTo>
                      <a:pt x="1259" y="1811"/>
                      <a:pt x="1278" y="1822"/>
                      <a:pt x="1290" y="1837"/>
                    </a:cubicBezTo>
                    <a:cubicBezTo>
                      <a:pt x="1304" y="1851"/>
                      <a:pt x="1312" y="1868"/>
                      <a:pt x="1326" y="1882"/>
                    </a:cubicBezTo>
                    <a:cubicBezTo>
                      <a:pt x="1380" y="1789"/>
                      <a:pt x="1487" y="1766"/>
                      <a:pt x="1563" y="1882"/>
                    </a:cubicBezTo>
                    <a:cubicBezTo>
                      <a:pt x="1600" y="1791"/>
                      <a:pt x="1730" y="1763"/>
                      <a:pt x="1798" y="1887"/>
                    </a:cubicBezTo>
                    <a:cubicBezTo>
                      <a:pt x="1820" y="1834"/>
                      <a:pt x="1857" y="1803"/>
                      <a:pt x="1916" y="1806"/>
                    </a:cubicBezTo>
                    <a:cubicBezTo>
                      <a:pt x="1973" y="1806"/>
                      <a:pt x="2004" y="1839"/>
                      <a:pt x="2026" y="1890"/>
                    </a:cubicBezTo>
                    <a:cubicBezTo>
                      <a:pt x="2032" y="1882"/>
                      <a:pt x="2037" y="1873"/>
                      <a:pt x="2043" y="1868"/>
                    </a:cubicBezTo>
                    <a:cubicBezTo>
                      <a:pt x="2083" y="1808"/>
                      <a:pt x="2150" y="1789"/>
                      <a:pt x="2207" y="1822"/>
                    </a:cubicBezTo>
                    <a:cubicBezTo>
                      <a:pt x="2246" y="1845"/>
                      <a:pt x="2266" y="1882"/>
                      <a:pt x="2266" y="1927"/>
                    </a:cubicBezTo>
                    <a:cubicBezTo>
                      <a:pt x="2263" y="1975"/>
                      <a:pt x="2238" y="2009"/>
                      <a:pt x="2195" y="2028"/>
                    </a:cubicBezTo>
                    <a:cubicBezTo>
                      <a:pt x="2181" y="2034"/>
                      <a:pt x="2167" y="2037"/>
                      <a:pt x="2150" y="2043"/>
                    </a:cubicBezTo>
                    <a:cubicBezTo>
                      <a:pt x="2139" y="2099"/>
                      <a:pt x="2111" y="2144"/>
                      <a:pt x="2046" y="2153"/>
                    </a:cubicBezTo>
                    <a:cubicBezTo>
                      <a:pt x="1984" y="2158"/>
                      <a:pt x="1950" y="2138"/>
                      <a:pt x="1913" y="2071"/>
                    </a:cubicBezTo>
                    <a:cubicBezTo>
                      <a:pt x="1891" y="2119"/>
                      <a:pt x="1857" y="2153"/>
                      <a:pt x="1798" y="2155"/>
                    </a:cubicBezTo>
                    <a:cubicBezTo>
                      <a:pt x="1741" y="2158"/>
                      <a:pt x="1707" y="2124"/>
                      <a:pt x="1679" y="2079"/>
                    </a:cubicBezTo>
                    <a:cubicBezTo>
                      <a:pt x="1603" y="2192"/>
                      <a:pt x="1498" y="2175"/>
                      <a:pt x="1439" y="2076"/>
                    </a:cubicBezTo>
                    <a:cubicBezTo>
                      <a:pt x="1414" y="2124"/>
                      <a:pt x="1380" y="2158"/>
                      <a:pt x="1323" y="2155"/>
                    </a:cubicBezTo>
                    <a:cubicBezTo>
                      <a:pt x="1267" y="2153"/>
                      <a:pt x="1230" y="2124"/>
                      <a:pt x="1208" y="2068"/>
                    </a:cubicBezTo>
                    <a:cubicBezTo>
                      <a:pt x="1185" y="2119"/>
                      <a:pt x="1152" y="2153"/>
                      <a:pt x="1095" y="2155"/>
                    </a:cubicBezTo>
                    <a:cubicBezTo>
                      <a:pt x="1039" y="2158"/>
                      <a:pt x="1002" y="2127"/>
                      <a:pt x="976" y="2074"/>
                    </a:cubicBezTo>
                    <a:cubicBezTo>
                      <a:pt x="968" y="2085"/>
                      <a:pt x="962" y="2093"/>
                      <a:pt x="957" y="2102"/>
                    </a:cubicBezTo>
                    <a:cubicBezTo>
                      <a:pt x="920" y="2170"/>
                      <a:pt x="807" y="2175"/>
                      <a:pt x="762" y="2107"/>
                    </a:cubicBezTo>
                    <a:cubicBezTo>
                      <a:pt x="756" y="2099"/>
                      <a:pt x="748" y="2088"/>
                      <a:pt x="739" y="2076"/>
                    </a:cubicBezTo>
                    <a:cubicBezTo>
                      <a:pt x="714" y="2127"/>
                      <a:pt x="677" y="2158"/>
                      <a:pt x="621" y="2155"/>
                    </a:cubicBezTo>
                    <a:cubicBezTo>
                      <a:pt x="567" y="2153"/>
                      <a:pt x="530" y="2124"/>
                      <a:pt x="508" y="2071"/>
                    </a:cubicBezTo>
                    <a:cubicBezTo>
                      <a:pt x="491" y="2102"/>
                      <a:pt x="474" y="2130"/>
                      <a:pt x="443" y="2144"/>
                    </a:cubicBezTo>
                    <a:cubicBezTo>
                      <a:pt x="412" y="2158"/>
                      <a:pt x="378" y="2158"/>
                      <a:pt x="344" y="2147"/>
                    </a:cubicBezTo>
                    <a:cubicBezTo>
                      <a:pt x="313" y="2133"/>
                      <a:pt x="288" y="2110"/>
                      <a:pt x="276" y="2071"/>
                    </a:cubicBezTo>
                    <a:cubicBezTo>
                      <a:pt x="268" y="2085"/>
                      <a:pt x="262" y="2096"/>
                      <a:pt x="254" y="2107"/>
                    </a:cubicBezTo>
                    <a:cubicBezTo>
                      <a:pt x="209" y="2172"/>
                      <a:pt x="110" y="2172"/>
                      <a:pt x="62" y="2116"/>
                    </a:cubicBezTo>
                    <a:cubicBezTo>
                      <a:pt x="22" y="2068"/>
                      <a:pt x="31" y="1980"/>
                      <a:pt x="90" y="1944"/>
                    </a:cubicBezTo>
                    <a:cubicBezTo>
                      <a:pt x="96" y="1941"/>
                      <a:pt x="102" y="1938"/>
                      <a:pt x="107" y="1935"/>
                    </a:cubicBezTo>
                    <a:cubicBezTo>
                      <a:pt x="113" y="1932"/>
                      <a:pt x="118" y="1930"/>
                      <a:pt x="127" y="1927"/>
                    </a:cubicBezTo>
                    <a:cubicBezTo>
                      <a:pt x="0" y="1868"/>
                      <a:pt x="17" y="1735"/>
                      <a:pt x="127" y="1690"/>
                    </a:cubicBezTo>
                    <a:cubicBezTo>
                      <a:pt x="118" y="1679"/>
                      <a:pt x="104" y="1681"/>
                      <a:pt x="96" y="1676"/>
                    </a:cubicBezTo>
                    <a:cubicBezTo>
                      <a:pt x="87" y="1667"/>
                      <a:pt x="76" y="1662"/>
                      <a:pt x="68" y="1656"/>
                    </a:cubicBezTo>
                    <a:cubicBezTo>
                      <a:pt x="59" y="1647"/>
                      <a:pt x="54" y="1636"/>
                      <a:pt x="48" y="1628"/>
                    </a:cubicBezTo>
                    <a:cubicBezTo>
                      <a:pt x="42" y="1616"/>
                      <a:pt x="39" y="1605"/>
                      <a:pt x="37" y="1594"/>
                    </a:cubicBezTo>
                    <a:cubicBezTo>
                      <a:pt x="34" y="1583"/>
                      <a:pt x="34" y="1571"/>
                      <a:pt x="37" y="1560"/>
                    </a:cubicBezTo>
                    <a:cubicBezTo>
                      <a:pt x="39" y="1549"/>
                      <a:pt x="42" y="1537"/>
                      <a:pt x="45" y="1526"/>
                    </a:cubicBezTo>
                    <a:cubicBezTo>
                      <a:pt x="51" y="1515"/>
                      <a:pt x="56" y="1506"/>
                      <a:pt x="65" y="1498"/>
                    </a:cubicBezTo>
                    <a:cubicBezTo>
                      <a:pt x="73" y="1489"/>
                      <a:pt x="82" y="1481"/>
                      <a:pt x="90" y="1475"/>
                    </a:cubicBezTo>
                    <a:cubicBezTo>
                      <a:pt x="99" y="1470"/>
                      <a:pt x="110" y="1464"/>
                      <a:pt x="121" y="1458"/>
                    </a:cubicBezTo>
                    <a:cubicBezTo>
                      <a:pt x="11" y="1416"/>
                      <a:pt x="0" y="1292"/>
                      <a:pt x="104" y="1230"/>
                    </a:cubicBezTo>
                    <a:cubicBezTo>
                      <a:pt x="99" y="1219"/>
                      <a:pt x="82" y="1216"/>
                      <a:pt x="76" y="1207"/>
                    </a:cubicBezTo>
                    <a:cubicBezTo>
                      <a:pt x="68" y="1199"/>
                      <a:pt x="59" y="1190"/>
                      <a:pt x="54" y="1182"/>
                    </a:cubicBezTo>
                    <a:cubicBezTo>
                      <a:pt x="48" y="1171"/>
                      <a:pt x="42" y="1160"/>
                      <a:pt x="39" y="1145"/>
                    </a:cubicBezTo>
                    <a:cubicBezTo>
                      <a:pt x="37" y="1131"/>
                      <a:pt x="37" y="1120"/>
                      <a:pt x="37" y="1107"/>
                    </a:cubicBezTo>
                    <a:cubicBezTo>
                      <a:pt x="37" y="1095"/>
                      <a:pt x="37" y="1084"/>
                      <a:pt x="42" y="1073"/>
                    </a:cubicBezTo>
                    <a:cubicBezTo>
                      <a:pt x="48" y="1062"/>
                      <a:pt x="54" y="1047"/>
                      <a:pt x="62" y="1039"/>
                    </a:cubicBezTo>
                    <a:cubicBezTo>
                      <a:pt x="68" y="1030"/>
                      <a:pt x="79" y="1022"/>
                      <a:pt x="87" y="1016"/>
                    </a:cubicBezTo>
                    <a:cubicBezTo>
                      <a:pt x="99" y="1008"/>
                      <a:pt x="110" y="1005"/>
                      <a:pt x="124" y="997"/>
                    </a:cubicBezTo>
                    <a:cubicBezTo>
                      <a:pt x="116" y="980"/>
                      <a:pt x="96" y="985"/>
                      <a:pt x="87" y="974"/>
                    </a:cubicBezTo>
                    <a:cubicBezTo>
                      <a:pt x="76" y="963"/>
                      <a:pt x="65" y="954"/>
                      <a:pt x="56" y="943"/>
                    </a:cubicBezTo>
                    <a:cubicBezTo>
                      <a:pt x="48" y="932"/>
                      <a:pt x="42" y="915"/>
                      <a:pt x="39" y="901"/>
                    </a:cubicBezTo>
                    <a:cubicBezTo>
                      <a:pt x="37" y="887"/>
                      <a:pt x="37" y="870"/>
                      <a:pt x="39" y="856"/>
                    </a:cubicBezTo>
                    <a:cubicBezTo>
                      <a:pt x="42" y="841"/>
                      <a:pt x="48" y="827"/>
                      <a:pt x="56" y="813"/>
                    </a:cubicBezTo>
                    <a:cubicBezTo>
                      <a:pt x="65" y="802"/>
                      <a:pt x="76" y="791"/>
                      <a:pt x="87" y="782"/>
                    </a:cubicBezTo>
                    <a:cubicBezTo>
                      <a:pt x="99" y="774"/>
                      <a:pt x="113" y="768"/>
                      <a:pt x="130" y="760"/>
                    </a:cubicBezTo>
                    <a:cubicBezTo>
                      <a:pt x="76" y="737"/>
                      <a:pt x="39" y="706"/>
                      <a:pt x="39" y="644"/>
                    </a:cubicBezTo>
                    <a:cubicBezTo>
                      <a:pt x="42" y="568"/>
                      <a:pt x="79" y="537"/>
                      <a:pt x="135" y="511"/>
                    </a:cubicBezTo>
                  </a:path>
                </a:pathLst>
              </a:custGeom>
              <a:solidFill>
                <a:schemeClr val="accent1"/>
              </a:solidFill>
              <a:ln>
                <a:noFill/>
              </a:ln>
              <a:effectLst/>
            </p:spPr>
            <p:txBody>
              <a:bodyPr wrap="none" anchor="ctr"/>
              <a:lstStyle/>
              <a:p>
                <a:endParaRPr lang="en-US" sz="2400" dirty="0">
                  <a:latin typeface="CiscoSansTT Light" panose="020B0503020201020303" pitchFamily="34" charset="0"/>
                </a:endParaRPr>
              </a:p>
            </p:txBody>
          </p:sp>
          <p:sp>
            <p:nvSpPr>
              <p:cNvPr id="54" name="Freeform 3">
                <a:extLst>
                  <a:ext uri="{FF2B5EF4-FFF2-40B4-BE49-F238E27FC236}">
                    <a16:creationId xmlns:a16="http://schemas.microsoft.com/office/drawing/2014/main" id="{323CAB08-5472-4400-A6B6-A858A88FC97E}"/>
                  </a:ext>
                </a:extLst>
              </p:cNvPr>
              <p:cNvSpPr>
                <a:spLocks noChangeAspect="1" noChangeArrowheads="1"/>
              </p:cNvSpPr>
              <p:nvPr/>
            </p:nvSpPr>
            <p:spPr bwMode="auto">
              <a:xfrm>
                <a:off x="6384609" y="647499"/>
                <a:ext cx="732708" cy="737306"/>
              </a:xfrm>
              <a:custGeom>
                <a:avLst/>
                <a:gdLst>
                  <a:gd name="T0" fmla="*/ 269 w 2107"/>
                  <a:gd name="T1" fmla="*/ 2118 h 2119"/>
                  <a:gd name="T2" fmla="*/ 3 w 2107"/>
                  <a:gd name="T3" fmla="*/ 2118 h 2119"/>
                  <a:gd name="T4" fmla="*/ 3 w 2107"/>
                  <a:gd name="T5" fmla="*/ 294 h 2119"/>
                  <a:gd name="T6" fmla="*/ 2106 w 2107"/>
                  <a:gd name="T7" fmla="*/ 2118 h 2119"/>
                  <a:gd name="T8" fmla="*/ 1194 w 2107"/>
                  <a:gd name="T9" fmla="*/ 2118 h 2119"/>
                  <a:gd name="T10" fmla="*/ 731 w 2107"/>
                  <a:gd name="T11" fmla="*/ 1656 h 2119"/>
                  <a:gd name="T12" fmla="*/ 269 w 2107"/>
                  <a:gd name="T13" fmla="*/ 2118 h 2119"/>
                  <a:gd name="T14" fmla="*/ 1375 w 2107"/>
                  <a:gd name="T15" fmla="*/ 463 h 2119"/>
                  <a:gd name="T16" fmla="*/ 912 w 2107"/>
                  <a:gd name="T17" fmla="*/ 0 h 2119"/>
                  <a:gd name="T18" fmla="*/ 0 w 2107"/>
                  <a:gd name="T19" fmla="*/ 0 h 2119"/>
                  <a:gd name="T20" fmla="*/ 2103 w 2107"/>
                  <a:gd name="T21" fmla="*/ 1825 h 2119"/>
                  <a:gd name="T22" fmla="*/ 2103 w 2107"/>
                  <a:gd name="T23" fmla="*/ 0 h 2119"/>
                  <a:gd name="T24" fmla="*/ 1838 w 2107"/>
                  <a:gd name="T25" fmla="*/ 0 h 2119"/>
                  <a:gd name="T26" fmla="*/ 1375 w 2107"/>
                  <a:gd name="T27" fmla="*/ 463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7" h="2119">
                    <a:moveTo>
                      <a:pt x="269" y="2118"/>
                    </a:moveTo>
                    <a:lnTo>
                      <a:pt x="3" y="2118"/>
                    </a:lnTo>
                    <a:lnTo>
                      <a:pt x="3" y="294"/>
                    </a:lnTo>
                    <a:lnTo>
                      <a:pt x="2106" y="2118"/>
                    </a:lnTo>
                    <a:lnTo>
                      <a:pt x="1194" y="2118"/>
                    </a:lnTo>
                    <a:cubicBezTo>
                      <a:pt x="1194" y="1862"/>
                      <a:pt x="985" y="1656"/>
                      <a:pt x="731" y="1656"/>
                    </a:cubicBezTo>
                    <a:cubicBezTo>
                      <a:pt x="477" y="1656"/>
                      <a:pt x="269" y="1862"/>
                      <a:pt x="269" y="2118"/>
                    </a:cubicBezTo>
                    <a:close/>
                    <a:moveTo>
                      <a:pt x="1375" y="463"/>
                    </a:moveTo>
                    <a:cubicBezTo>
                      <a:pt x="1121" y="463"/>
                      <a:pt x="912" y="257"/>
                      <a:pt x="912" y="0"/>
                    </a:cubicBezTo>
                    <a:lnTo>
                      <a:pt x="0" y="0"/>
                    </a:lnTo>
                    <a:lnTo>
                      <a:pt x="2103" y="1825"/>
                    </a:lnTo>
                    <a:lnTo>
                      <a:pt x="2103" y="0"/>
                    </a:lnTo>
                    <a:lnTo>
                      <a:pt x="1838" y="0"/>
                    </a:lnTo>
                    <a:cubicBezTo>
                      <a:pt x="1838" y="257"/>
                      <a:pt x="1632" y="463"/>
                      <a:pt x="1375" y="463"/>
                    </a:cubicBezTo>
                    <a:close/>
                  </a:path>
                </a:pathLst>
              </a:custGeom>
              <a:solidFill>
                <a:srgbClr val="275D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5" name="Freeform 4">
                <a:extLst>
                  <a:ext uri="{FF2B5EF4-FFF2-40B4-BE49-F238E27FC236}">
                    <a16:creationId xmlns:a16="http://schemas.microsoft.com/office/drawing/2014/main" id="{0F826C16-5A2D-46C2-A9D7-E2398CA99D78}"/>
                  </a:ext>
                </a:extLst>
              </p:cNvPr>
              <p:cNvSpPr>
                <a:spLocks noChangeAspect="1" noChangeArrowheads="1"/>
              </p:cNvSpPr>
              <p:nvPr/>
            </p:nvSpPr>
            <p:spPr bwMode="auto">
              <a:xfrm>
                <a:off x="1664927" y="633704"/>
                <a:ext cx="908987" cy="757233"/>
              </a:xfrm>
              <a:custGeom>
                <a:avLst/>
                <a:gdLst>
                  <a:gd name="T0" fmla="*/ 493 w 2614"/>
                  <a:gd name="T1" fmla="*/ 711 h 2178"/>
                  <a:gd name="T2" fmla="*/ 375 w 2614"/>
                  <a:gd name="T3" fmla="*/ 2115 h 2178"/>
                  <a:gd name="T4" fmla="*/ 223 w 2614"/>
                  <a:gd name="T5" fmla="*/ 1050 h 2178"/>
                  <a:gd name="T6" fmla="*/ 265 w 2614"/>
                  <a:gd name="T7" fmla="*/ 581 h 2178"/>
                  <a:gd name="T8" fmla="*/ 654 w 2614"/>
                  <a:gd name="T9" fmla="*/ 1167 h 2178"/>
                  <a:gd name="T10" fmla="*/ 629 w 2614"/>
                  <a:gd name="T11" fmla="*/ 1528 h 2178"/>
                  <a:gd name="T12" fmla="*/ 547 w 2614"/>
                  <a:gd name="T13" fmla="*/ 1568 h 2178"/>
                  <a:gd name="T14" fmla="*/ 307 w 2614"/>
                  <a:gd name="T15" fmla="*/ 838 h 2178"/>
                  <a:gd name="T16" fmla="*/ 62 w 2614"/>
                  <a:gd name="T17" fmla="*/ 1390 h 2178"/>
                  <a:gd name="T18" fmla="*/ 25 w 2614"/>
                  <a:gd name="T19" fmla="*/ 1681 h 2178"/>
                  <a:gd name="T20" fmla="*/ 2353 w 2614"/>
                  <a:gd name="T21" fmla="*/ 1616 h 2178"/>
                  <a:gd name="T22" fmla="*/ 2554 w 2614"/>
                  <a:gd name="T23" fmla="*/ 827 h 2178"/>
                  <a:gd name="T24" fmla="*/ 2491 w 2614"/>
                  <a:gd name="T25" fmla="*/ 934 h 2178"/>
                  <a:gd name="T26" fmla="*/ 2161 w 2614"/>
                  <a:gd name="T27" fmla="*/ 1850 h 2178"/>
                  <a:gd name="T28" fmla="*/ 2613 w 2614"/>
                  <a:gd name="T29" fmla="*/ 1432 h 2178"/>
                  <a:gd name="T30" fmla="*/ 2254 w 2614"/>
                  <a:gd name="T31" fmla="*/ 1588 h 2178"/>
                  <a:gd name="T32" fmla="*/ 2000 w 2614"/>
                  <a:gd name="T33" fmla="*/ 1771 h 2178"/>
                  <a:gd name="T34" fmla="*/ 2342 w 2614"/>
                  <a:gd name="T35" fmla="*/ 2096 h 2178"/>
                  <a:gd name="T36" fmla="*/ 2003 w 2614"/>
                  <a:gd name="T37" fmla="*/ 1410 h 2178"/>
                  <a:gd name="T38" fmla="*/ 2077 w 2614"/>
                  <a:gd name="T39" fmla="*/ 956 h 2178"/>
                  <a:gd name="T40" fmla="*/ 2237 w 2614"/>
                  <a:gd name="T41" fmla="*/ 711 h 2178"/>
                  <a:gd name="T42" fmla="*/ 2613 w 2614"/>
                  <a:gd name="T43" fmla="*/ 903 h 2178"/>
                  <a:gd name="T44" fmla="*/ 2415 w 2614"/>
                  <a:gd name="T45" fmla="*/ 432 h 2178"/>
                  <a:gd name="T46" fmla="*/ 1955 w 2614"/>
                  <a:gd name="T47" fmla="*/ 638 h 2178"/>
                  <a:gd name="T48" fmla="*/ 381 w 2614"/>
                  <a:gd name="T49" fmla="*/ 401 h 2178"/>
                  <a:gd name="T50" fmla="*/ 341 w 2614"/>
                  <a:gd name="T51" fmla="*/ 412 h 2178"/>
                  <a:gd name="T52" fmla="*/ 553 w 2614"/>
                  <a:gd name="T53" fmla="*/ 271 h 2178"/>
                  <a:gd name="T54" fmla="*/ 508 w 2614"/>
                  <a:gd name="T55" fmla="*/ 2149 h 2178"/>
                  <a:gd name="T56" fmla="*/ 651 w 2614"/>
                  <a:gd name="T57" fmla="*/ 635 h 2178"/>
                  <a:gd name="T58" fmla="*/ 666 w 2614"/>
                  <a:gd name="T59" fmla="*/ 76 h 2178"/>
                  <a:gd name="T60" fmla="*/ 53 w 2614"/>
                  <a:gd name="T61" fmla="*/ 1297 h 2178"/>
                  <a:gd name="T62" fmla="*/ 643 w 2614"/>
                  <a:gd name="T63" fmla="*/ 796 h 2178"/>
                  <a:gd name="T64" fmla="*/ 632 w 2614"/>
                  <a:gd name="T65" fmla="*/ 1754 h 2178"/>
                  <a:gd name="T66" fmla="*/ 62 w 2614"/>
                  <a:gd name="T67" fmla="*/ 1799 h 2178"/>
                  <a:gd name="T68" fmla="*/ 445 w 2614"/>
                  <a:gd name="T69" fmla="*/ 2107 h 2178"/>
                  <a:gd name="T70" fmla="*/ 640 w 2614"/>
                  <a:gd name="T71" fmla="*/ 2045 h 2178"/>
                  <a:gd name="T72" fmla="*/ 2556 w 2614"/>
                  <a:gd name="T73" fmla="*/ 1655 h 2178"/>
                  <a:gd name="T74" fmla="*/ 2556 w 2614"/>
                  <a:gd name="T75" fmla="*/ 2135 h 2178"/>
                  <a:gd name="T76" fmla="*/ 1315 w 2614"/>
                  <a:gd name="T77" fmla="*/ 1895 h 2178"/>
                  <a:gd name="T78" fmla="*/ 1275 w 2614"/>
                  <a:gd name="T79" fmla="*/ 1647 h 2178"/>
                  <a:gd name="T80" fmla="*/ 1111 w 2614"/>
                  <a:gd name="T81" fmla="*/ 1201 h 2178"/>
                  <a:gd name="T82" fmla="*/ 1021 w 2614"/>
                  <a:gd name="T83" fmla="*/ 1613 h 2178"/>
                  <a:gd name="T84" fmla="*/ 1027 w 2614"/>
                  <a:gd name="T85" fmla="*/ 1847 h 2178"/>
                  <a:gd name="T86" fmla="*/ 1631 w 2614"/>
                  <a:gd name="T87" fmla="*/ 121 h 2178"/>
                  <a:gd name="T88" fmla="*/ 1165 w 2614"/>
                  <a:gd name="T89" fmla="*/ 353 h 2178"/>
                  <a:gd name="T90" fmla="*/ 1639 w 2614"/>
                  <a:gd name="T91" fmla="*/ 271 h 2178"/>
                  <a:gd name="T92" fmla="*/ 1275 w 2614"/>
                  <a:gd name="T93" fmla="*/ 669 h 2178"/>
                  <a:gd name="T94" fmla="*/ 1557 w 2614"/>
                  <a:gd name="T95" fmla="*/ 1109 h 2178"/>
                  <a:gd name="T96" fmla="*/ 1560 w 2614"/>
                  <a:gd name="T97" fmla="*/ 1754 h 2178"/>
                  <a:gd name="T98" fmla="*/ 1436 w 2614"/>
                  <a:gd name="T99" fmla="*/ 2019 h 2178"/>
                  <a:gd name="T100" fmla="*/ 1103 w 2614"/>
                  <a:gd name="T101" fmla="*/ 276 h 2178"/>
                  <a:gd name="T102" fmla="*/ 1334 w 2614"/>
                  <a:gd name="T103" fmla="*/ 688 h 2178"/>
                  <a:gd name="T104" fmla="*/ 1670 w 2614"/>
                  <a:gd name="T105" fmla="*/ 477 h 2178"/>
                  <a:gd name="T106" fmla="*/ 1428 w 2614"/>
                  <a:gd name="T107" fmla="*/ 1367 h 2178"/>
                  <a:gd name="T108" fmla="*/ 1619 w 2614"/>
                  <a:gd name="T109" fmla="*/ 1969 h 2178"/>
                  <a:gd name="T110" fmla="*/ 1428 w 2614"/>
                  <a:gd name="T111" fmla="*/ 2115 h 2178"/>
                  <a:gd name="T112" fmla="*/ 1374 w 2614"/>
                  <a:gd name="T113" fmla="*/ 1308 h 2178"/>
                  <a:gd name="T114" fmla="*/ 1128 w 2614"/>
                  <a:gd name="T115" fmla="*/ 2014 h 2178"/>
                  <a:gd name="T116" fmla="*/ 756 w 2614"/>
                  <a:gd name="T117" fmla="*/ 307 h 2178"/>
                  <a:gd name="T118" fmla="*/ 821 w 2614"/>
                  <a:gd name="T119" fmla="*/ 451 h 2178"/>
                  <a:gd name="T120" fmla="*/ 897 w 2614"/>
                  <a:gd name="T121" fmla="*/ 528 h 2178"/>
                  <a:gd name="T122" fmla="*/ 1769 w 2614"/>
                  <a:gd name="T123" fmla="*/ 203 h 2178"/>
                  <a:gd name="T124" fmla="*/ 1879 w 2614"/>
                  <a:gd name="T125" fmla="*/ 11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4" h="2178">
                    <a:moveTo>
                      <a:pt x="493" y="1506"/>
                    </a:moveTo>
                    <a:cubicBezTo>
                      <a:pt x="493" y="1562"/>
                      <a:pt x="448" y="1607"/>
                      <a:pt x="392" y="1607"/>
                    </a:cubicBezTo>
                    <a:cubicBezTo>
                      <a:pt x="335" y="1607"/>
                      <a:pt x="290" y="1563"/>
                      <a:pt x="290" y="1506"/>
                    </a:cubicBezTo>
                    <a:cubicBezTo>
                      <a:pt x="290" y="1450"/>
                      <a:pt x="335" y="1404"/>
                      <a:pt x="392" y="1404"/>
                    </a:cubicBezTo>
                    <a:cubicBezTo>
                      <a:pt x="426" y="1404"/>
                      <a:pt x="456" y="1421"/>
                      <a:pt x="475" y="1447"/>
                    </a:cubicBezTo>
                    <a:cubicBezTo>
                      <a:pt x="477" y="1452"/>
                      <a:pt x="480" y="1457"/>
                      <a:pt x="483" y="1461"/>
                    </a:cubicBezTo>
                    <a:cubicBezTo>
                      <a:pt x="490" y="1474"/>
                      <a:pt x="493" y="1490"/>
                      <a:pt x="493" y="1506"/>
                    </a:cubicBezTo>
                    <a:close/>
                    <a:moveTo>
                      <a:pt x="483" y="1461"/>
                    </a:moveTo>
                    <a:cubicBezTo>
                      <a:pt x="493" y="1473"/>
                      <a:pt x="507" y="1480"/>
                      <a:pt x="524" y="1480"/>
                    </a:cubicBezTo>
                    <a:cubicBezTo>
                      <a:pt x="556" y="1480"/>
                      <a:pt x="578" y="1458"/>
                      <a:pt x="578" y="1427"/>
                    </a:cubicBezTo>
                    <a:cubicBezTo>
                      <a:pt x="575" y="1399"/>
                      <a:pt x="552" y="1373"/>
                      <a:pt x="524" y="1373"/>
                    </a:cubicBezTo>
                    <a:cubicBezTo>
                      <a:pt x="495" y="1373"/>
                      <a:pt x="471" y="1396"/>
                      <a:pt x="471" y="1427"/>
                    </a:cubicBezTo>
                    <a:cubicBezTo>
                      <a:pt x="471" y="1434"/>
                      <a:pt x="472" y="1441"/>
                      <a:pt x="475" y="1447"/>
                    </a:cubicBezTo>
                    <a:cubicBezTo>
                      <a:pt x="478" y="1451"/>
                      <a:pt x="481" y="1456"/>
                      <a:pt x="483" y="1461"/>
                    </a:cubicBezTo>
                    <a:close/>
                    <a:moveTo>
                      <a:pt x="493" y="508"/>
                    </a:moveTo>
                    <a:cubicBezTo>
                      <a:pt x="436" y="508"/>
                      <a:pt x="392" y="552"/>
                      <a:pt x="392" y="609"/>
                    </a:cubicBezTo>
                    <a:cubicBezTo>
                      <a:pt x="392" y="665"/>
                      <a:pt x="436" y="711"/>
                      <a:pt x="493" y="711"/>
                    </a:cubicBezTo>
                    <a:cubicBezTo>
                      <a:pt x="549" y="711"/>
                      <a:pt x="595" y="665"/>
                      <a:pt x="595" y="609"/>
                    </a:cubicBezTo>
                    <a:cubicBezTo>
                      <a:pt x="595" y="552"/>
                      <a:pt x="549" y="508"/>
                      <a:pt x="493" y="508"/>
                    </a:cubicBezTo>
                    <a:close/>
                    <a:moveTo>
                      <a:pt x="166" y="1159"/>
                    </a:moveTo>
                    <a:cubicBezTo>
                      <a:pt x="166" y="1125"/>
                      <a:pt x="138" y="1098"/>
                      <a:pt x="107" y="1098"/>
                    </a:cubicBezTo>
                    <a:cubicBezTo>
                      <a:pt x="73" y="1098"/>
                      <a:pt x="48" y="1125"/>
                      <a:pt x="48" y="1159"/>
                    </a:cubicBezTo>
                    <a:cubicBezTo>
                      <a:pt x="48" y="1193"/>
                      <a:pt x="76" y="1221"/>
                      <a:pt x="107" y="1221"/>
                    </a:cubicBezTo>
                    <a:cubicBezTo>
                      <a:pt x="138" y="1221"/>
                      <a:pt x="166" y="1193"/>
                      <a:pt x="166" y="1159"/>
                    </a:cubicBezTo>
                    <a:close/>
                    <a:moveTo>
                      <a:pt x="313" y="1768"/>
                    </a:moveTo>
                    <a:cubicBezTo>
                      <a:pt x="313" y="1734"/>
                      <a:pt x="285" y="1706"/>
                      <a:pt x="254" y="1706"/>
                    </a:cubicBezTo>
                    <a:cubicBezTo>
                      <a:pt x="223" y="1706"/>
                      <a:pt x="194" y="1734"/>
                      <a:pt x="194" y="1768"/>
                    </a:cubicBezTo>
                    <a:cubicBezTo>
                      <a:pt x="194" y="1802"/>
                      <a:pt x="223" y="1830"/>
                      <a:pt x="254" y="1830"/>
                    </a:cubicBezTo>
                    <a:cubicBezTo>
                      <a:pt x="285" y="1830"/>
                      <a:pt x="313" y="1802"/>
                      <a:pt x="313" y="1768"/>
                    </a:cubicBezTo>
                    <a:close/>
                    <a:moveTo>
                      <a:pt x="375" y="2115"/>
                    </a:moveTo>
                    <a:cubicBezTo>
                      <a:pt x="375" y="2081"/>
                      <a:pt x="347" y="2053"/>
                      <a:pt x="316" y="2053"/>
                    </a:cubicBezTo>
                    <a:cubicBezTo>
                      <a:pt x="282" y="2053"/>
                      <a:pt x="256" y="2081"/>
                      <a:pt x="256" y="2115"/>
                    </a:cubicBezTo>
                    <a:cubicBezTo>
                      <a:pt x="256" y="2149"/>
                      <a:pt x="285" y="2177"/>
                      <a:pt x="316" y="2177"/>
                    </a:cubicBezTo>
                    <a:cubicBezTo>
                      <a:pt x="347" y="2175"/>
                      <a:pt x="375" y="2146"/>
                      <a:pt x="375" y="2115"/>
                    </a:cubicBezTo>
                    <a:close/>
                    <a:moveTo>
                      <a:pt x="268" y="756"/>
                    </a:moveTo>
                    <a:cubicBezTo>
                      <a:pt x="268" y="722"/>
                      <a:pt x="239" y="694"/>
                      <a:pt x="208" y="694"/>
                    </a:cubicBezTo>
                    <a:cubicBezTo>
                      <a:pt x="175" y="694"/>
                      <a:pt x="149" y="722"/>
                      <a:pt x="149" y="756"/>
                    </a:cubicBezTo>
                    <a:cubicBezTo>
                      <a:pt x="149" y="790"/>
                      <a:pt x="177" y="818"/>
                      <a:pt x="208" y="818"/>
                    </a:cubicBezTo>
                    <a:cubicBezTo>
                      <a:pt x="239" y="815"/>
                      <a:pt x="268" y="790"/>
                      <a:pt x="268" y="756"/>
                    </a:cubicBezTo>
                    <a:close/>
                    <a:moveTo>
                      <a:pt x="680" y="1345"/>
                    </a:moveTo>
                    <a:cubicBezTo>
                      <a:pt x="680" y="1311"/>
                      <a:pt x="651" y="1283"/>
                      <a:pt x="620" y="1283"/>
                    </a:cubicBezTo>
                    <a:cubicBezTo>
                      <a:pt x="587" y="1283"/>
                      <a:pt x="561" y="1311"/>
                      <a:pt x="561" y="1345"/>
                    </a:cubicBezTo>
                    <a:cubicBezTo>
                      <a:pt x="561" y="1379"/>
                      <a:pt x="589" y="1407"/>
                      <a:pt x="620" y="1407"/>
                    </a:cubicBezTo>
                    <a:cubicBezTo>
                      <a:pt x="654" y="1407"/>
                      <a:pt x="680" y="1379"/>
                      <a:pt x="680" y="1345"/>
                    </a:cubicBezTo>
                    <a:close/>
                    <a:moveTo>
                      <a:pt x="2475" y="1946"/>
                    </a:moveTo>
                    <a:cubicBezTo>
                      <a:pt x="2475" y="1912"/>
                      <a:pt x="2446" y="1884"/>
                      <a:pt x="2415" y="1884"/>
                    </a:cubicBezTo>
                    <a:cubicBezTo>
                      <a:pt x="2381" y="1884"/>
                      <a:pt x="2356" y="1912"/>
                      <a:pt x="2356" y="1946"/>
                    </a:cubicBezTo>
                    <a:cubicBezTo>
                      <a:pt x="2356" y="1980"/>
                      <a:pt x="2384" y="2008"/>
                      <a:pt x="2415" y="2008"/>
                    </a:cubicBezTo>
                    <a:cubicBezTo>
                      <a:pt x="2446" y="2008"/>
                      <a:pt x="2475" y="1980"/>
                      <a:pt x="2475" y="1946"/>
                    </a:cubicBezTo>
                    <a:close/>
                    <a:moveTo>
                      <a:pt x="392" y="880"/>
                    </a:moveTo>
                    <a:cubicBezTo>
                      <a:pt x="299" y="880"/>
                      <a:pt x="223" y="956"/>
                      <a:pt x="223" y="1050"/>
                    </a:cubicBezTo>
                    <a:cubicBezTo>
                      <a:pt x="223" y="1143"/>
                      <a:pt x="299" y="1218"/>
                      <a:pt x="392" y="1218"/>
                    </a:cubicBezTo>
                    <a:cubicBezTo>
                      <a:pt x="485" y="1218"/>
                      <a:pt x="561" y="1142"/>
                      <a:pt x="561" y="1050"/>
                    </a:cubicBezTo>
                    <a:cubicBezTo>
                      <a:pt x="561" y="971"/>
                      <a:pt x="507" y="905"/>
                      <a:pt x="435" y="886"/>
                    </a:cubicBezTo>
                    <a:cubicBezTo>
                      <a:pt x="471" y="885"/>
                      <a:pt x="499" y="857"/>
                      <a:pt x="499" y="821"/>
                    </a:cubicBezTo>
                    <a:cubicBezTo>
                      <a:pt x="499" y="784"/>
                      <a:pt x="471" y="756"/>
                      <a:pt x="434" y="756"/>
                    </a:cubicBezTo>
                    <a:cubicBezTo>
                      <a:pt x="397" y="756"/>
                      <a:pt x="369" y="784"/>
                      <a:pt x="369" y="821"/>
                    </a:cubicBezTo>
                    <a:cubicBezTo>
                      <a:pt x="369" y="849"/>
                      <a:pt x="385" y="872"/>
                      <a:pt x="409" y="881"/>
                    </a:cubicBezTo>
                    <a:cubicBezTo>
                      <a:pt x="403" y="881"/>
                      <a:pt x="398" y="880"/>
                      <a:pt x="392" y="880"/>
                    </a:cubicBezTo>
                    <a:close/>
                    <a:moveTo>
                      <a:pt x="482" y="1729"/>
                    </a:moveTo>
                    <a:cubicBezTo>
                      <a:pt x="389" y="1729"/>
                      <a:pt x="313" y="1805"/>
                      <a:pt x="313" y="1898"/>
                    </a:cubicBezTo>
                    <a:cubicBezTo>
                      <a:pt x="313" y="1991"/>
                      <a:pt x="389" y="2067"/>
                      <a:pt x="482" y="2067"/>
                    </a:cubicBezTo>
                    <a:cubicBezTo>
                      <a:pt x="575" y="2067"/>
                      <a:pt x="651" y="1991"/>
                      <a:pt x="651" y="1898"/>
                    </a:cubicBezTo>
                    <a:cubicBezTo>
                      <a:pt x="651" y="1805"/>
                      <a:pt x="575" y="1729"/>
                      <a:pt x="482" y="1729"/>
                    </a:cubicBezTo>
                    <a:close/>
                    <a:moveTo>
                      <a:pt x="191" y="508"/>
                    </a:moveTo>
                    <a:cubicBezTo>
                      <a:pt x="149" y="508"/>
                      <a:pt x="118" y="542"/>
                      <a:pt x="118" y="581"/>
                    </a:cubicBezTo>
                    <a:cubicBezTo>
                      <a:pt x="118" y="623"/>
                      <a:pt x="151" y="655"/>
                      <a:pt x="191" y="655"/>
                    </a:cubicBezTo>
                    <a:cubicBezTo>
                      <a:pt x="230" y="655"/>
                      <a:pt x="265" y="620"/>
                      <a:pt x="265" y="581"/>
                    </a:cubicBezTo>
                    <a:cubicBezTo>
                      <a:pt x="265" y="541"/>
                      <a:pt x="231" y="508"/>
                      <a:pt x="191" y="508"/>
                    </a:cubicBezTo>
                    <a:close/>
                    <a:moveTo>
                      <a:pt x="76" y="632"/>
                    </a:moveTo>
                    <a:cubicBezTo>
                      <a:pt x="48" y="632"/>
                      <a:pt x="25" y="655"/>
                      <a:pt x="25" y="683"/>
                    </a:cubicBezTo>
                    <a:cubicBezTo>
                      <a:pt x="25" y="711"/>
                      <a:pt x="48" y="734"/>
                      <a:pt x="76" y="734"/>
                    </a:cubicBezTo>
                    <a:cubicBezTo>
                      <a:pt x="104" y="734"/>
                      <a:pt x="127" y="711"/>
                      <a:pt x="127" y="683"/>
                    </a:cubicBezTo>
                    <a:cubicBezTo>
                      <a:pt x="127" y="655"/>
                      <a:pt x="101" y="632"/>
                      <a:pt x="76" y="632"/>
                    </a:cubicBezTo>
                    <a:close/>
                    <a:moveTo>
                      <a:pt x="98" y="782"/>
                    </a:moveTo>
                    <a:cubicBezTo>
                      <a:pt x="50" y="782"/>
                      <a:pt x="14" y="821"/>
                      <a:pt x="14" y="866"/>
                    </a:cubicBezTo>
                    <a:cubicBezTo>
                      <a:pt x="14" y="911"/>
                      <a:pt x="50" y="951"/>
                      <a:pt x="98" y="951"/>
                    </a:cubicBezTo>
                    <a:cubicBezTo>
                      <a:pt x="146" y="951"/>
                      <a:pt x="183" y="911"/>
                      <a:pt x="183" y="866"/>
                    </a:cubicBezTo>
                    <a:cubicBezTo>
                      <a:pt x="183" y="821"/>
                      <a:pt x="146" y="782"/>
                      <a:pt x="98" y="782"/>
                    </a:cubicBezTo>
                    <a:close/>
                    <a:moveTo>
                      <a:pt x="603" y="861"/>
                    </a:moveTo>
                    <a:cubicBezTo>
                      <a:pt x="571" y="861"/>
                      <a:pt x="550" y="886"/>
                      <a:pt x="550" y="914"/>
                    </a:cubicBezTo>
                    <a:cubicBezTo>
                      <a:pt x="550" y="945"/>
                      <a:pt x="574" y="968"/>
                      <a:pt x="603" y="968"/>
                    </a:cubicBezTo>
                    <a:cubicBezTo>
                      <a:pt x="631" y="968"/>
                      <a:pt x="657" y="942"/>
                      <a:pt x="657" y="914"/>
                    </a:cubicBezTo>
                    <a:cubicBezTo>
                      <a:pt x="660" y="886"/>
                      <a:pt x="634" y="861"/>
                      <a:pt x="603" y="861"/>
                    </a:cubicBezTo>
                    <a:close/>
                    <a:moveTo>
                      <a:pt x="654" y="1167"/>
                    </a:moveTo>
                    <a:cubicBezTo>
                      <a:pt x="632" y="1167"/>
                      <a:pt x="615" y="1185"/>
                      <a:pt x="615" y="1207"/>
                    </a:cubicBezTo>
                    <a:cubicBezTo>
                      <a:pt x="615" y="1230"/>
                      <a:pt x="631" y="1246"/>
                      <a:pt x="654" y="1246"/>
                    </a:cubicBezTo>
                    <a:cubicBezTo>
                      <a:pt x="676" y="1246"/>
                      <a:pt x="694" y="1230"/>
                      <a:pt x="694" y="1207"/>
                    </a:cubicBezTo>
                    <a:cubicBezTo>
                      <a:pt x="694" y="1185"/>
                      <a:pt x="674" y="1167"/>
                      <a:pt x="654" y="1167"/>
                    </a:cubicBezTo>
                    <a:close/>
                    <a:moveTo>
                      <a:pt x="460" y="1235"/>
                    </a:moveTo>
                    <a:cubicBezTo>
                      <a:pt x="423" y="1235"/>
                      <a:pt x="395" y="1264"/>
                      <a:pt x="395" y="1300"/>
                    </a:cubicBezTo>
                    <a:cubicBezTo>
                      <a:pt x="395" y="1337"/>
                      <a:pt x="423" y="1365"/>
                      <a:pt x="460" y="1365"/>
                    </a:cubicBezTo>
                    <a:cubicBezTo>
                      <a:pt x="496" y="1365"/>
                      <a:pt x="524" y="1336"/>
                      <a:pt x="524" y="1300"/>
                    </a:cubicBezTo>
                    <a:cubicBezTo>
                      <a:pt x="527" y="1263"/>
                      <a:pt x="496" y="1235"/>
                      <a:pt x="460" y="1235"/>
                    </a:cubicBezTo>
                    <a:close/>
                    <a:moveTo>
                      <a:pt x="629" y="1427"/>
                    </a:moveTo>
                    <a:cubicBezTo>
                      <a:pt x="620" y="1427"/>
                      <a:pt x="615" y="1433"/>
                      <a:pt x="615" y="1441"/>
                    </a:cubicBezTo>
                    <a:cubicBezTo>
                      <a:pt x="615" y="1450"/>
                      <a:pt x="620" y="1455"/>
                      <a:pt x="629" y="1455"/>
                    </a:cubicBezTo>
                    <a:cubicBezTo>
                      <a:pt x="637" y="1455"/>
                      <a:pt x="643" y="1450"/>
                      <a:pt x="643" y="1441"/>
                    </a:cubicBezTo>
                    <a:cubicBezTo>
                      <a:pt x="643" y="1433"/>
                      <a:pt x="635" y="1427"/>
                      <a:pt x="629" y="1427"/>
                    </a:cubicBezTo>
                    <a:close/>
                    <a:moveTo>
                      <a:pt x="556" y="1528"/>
                    </a:moveTo>
                    <a:cubicBezTo>
                      <a:pt x="556" y="1548"/>
                      <a:pt x="572" y="1565"/>
                      <a:pt x="592" y="1565"/>
                    </a:cubicBezTo>
                    <a:cubicBezTo>
                      <a:pt x="612" y="1565"/>
                      <a:pt x="629" y="1548"/>
                      <a:pt x="629" y="1528"/>
                    </a:cubicBezTo>
                    <a:cubicBezTo>
                      <a:pt x="629" y="1509"/>
                      <a:pt x="612" y="1492"/>
                      <a:pt x="592" y="1492"/>
                    </a:cubicBezTo>
                    <a:cubicBezTo>
                      <a:pt x="572" y="1492"/>
                      <a:pt x="556" y="1509"/>
                      <a:pt x="556" y="1528"/>
                    </a:cubicBezTo>
                    <a:close/>
                    <a:moveTo>
                      <a:pt x="592" y="2096"/>
                    </a:moveTo>
                    <a:cubicBezTo>
                      <a:pt x="592" y="2115"/>
                      <a:pt x="609" y="2132"/>
                      <a:pt x="629" y="2132"/>
                    </a:cubicBezTo>
                    <a:cubicBezTo>
                      <a:pt x="649" y="2132"/>
                      <a:pt x="666" y="2115"/>
                      <a:pt x="666" y="2096"/>
                    </a:cubicBezTo>
                    <a:cubicBezTo>
                      <a:pt x="666" y="2076"/>
                      <a:pt x="649" y="2059"/>
                      <a:pt x="629" y="2059"/>
                    </a:cubicBezTo>
                    <a:cubicBezTo>
                      <a:pt x="609" y="2059"/>
                      <a:pt x="592" y="2076"/>
                      <a:pt x="592" y="2096"/>
                    </a:cubicBezTo>
                    <a:close/>
                    <a:moveTo>
                      <a:pt x="451" y="1621"/>
                    </a:moveTo>
                    <a:cubicBezTo>
                      <a:pt x="423" y="1621"/>
                      <a:pt x="403" y="1644"/>
                      <a:pt x="403" y="1669"/>
                    </a:cubicBezTo>
                    <a:cubicBezTo>
                      <a:pt x="403" y="1695"/>
                      <a:pt x="426" y="1717"/>
                      <a:pt x="451" y="1717"/>
                    </a:cubicBezTo>
                    <a:cubicBezTo>
                      <a:pt x="476" y="1717"/>
                      <a:pt x="499" y="1695"/>
                      <a:pt x="499" y="1669"/>
                    </a:cubicBezTo>
                    <a:cubicBezTo>
                      <a:pt x="499" y="1644"/>
                      <a:pt x="476" y="1621"/>
                      <a:pt x="451" y="1621"/>
                    </a:cubicBezTo>
                    <a:close/>
                    <a:moveTo>
                      <a:pt x="547" y="1568"/>
                    </a:moveTo>
                    <a:cubicBezTo>
                      <a:pt x="522" y="1568"/>
                      <a:pt x="499" y="1591"/>
                      <a:pt x="499" y="1616"/>
                    </a:cubicBezTo>
                    <a:cubicBezTo>
                      <a:pt x="499" y="1642"/>
                      <a:pt x="522" y="1664"/>
                      <a:pt x="547" y="1664"/>
                    </a:cubicBezTo>
                    <a:cubicBezTo>
                      <a:pt x="572" y="1664"/>
                      <a:pt x="595" y="1642"/>
                      <a:pt x="595" y="1616"/>
                    </a:cubicBezTo>
                    <a:cubicBezTo>
                      <a:pt x="595" y="1591"/>
                      <a:pt x="572" y="1568"/>
                      <a:pt x="547" y="1568"/>
                    </a:cubicBezTo>
                    <a:close/>
                    <a:moveTo>
                      <a:pt x="254" y="1221"/>
                    </a:moveTo>
                    <a:cubicBezTo>
                      <a:pt x="194" y="1221"/>
                      <a:pt x="146" y="1269"/>
                      <a:pt x="146" y="1328"/>
                    </a:cubicBezTo>
                    <a:cubicBezTo>
                      <a:pt x="146" y="1387"/>
                      <a:pt x="194" y="1435"/>
                      <a:pt x="254" y="1435"/>
                    </a:cubicBezTo>
                    <a:cubicBezTo>
                      <a:pt x="313" y="1435"/>
                      <a:pt x="361" y="1387"/>
                      <a:pt x="361" y="1328"/>
                    </a:cubicBezTo>
                    <a:cubicBezTo>
                      <a:pt x="361" y="1269"/>
                      <a:pt x="313" y="1221"/>
                      <a:pt x="254" y="1221"/>
                    </a:cubicBezTo>
                    <a:close/>
                    <a:moveTo>
                      <a:pt x="225" y="1153"/>
                    </a:moveTo>
                    <a:cubicBezTo>
                      <a:pt x="211" y="1153"/>
                      <a:pt x="197" y="1164"/>
                      <a:pt x="197" y="1181"/>
                    </a:cubicBezTo>
                    <a:cubicBezTo>
                      <a:pt x="197" y="1198"/>
                      <a:pt x="208" y="1209"/>
                      <a:pt x="225" y="1209"/>
                    </a:cubicBezTo>
                    <a:cubicBezTo>
                      <a:pt x="239" y="1209"/>
                      <a:pt x="254" y="1198"/>
                      <a:pt x="254" y="1181"/>
                    </a:cubicBezTo>
                    <a:cubicBezTo>
                      <a:pt x="254" y="1164"/>
                      <a:pt x="242" y="1153"/>
                      <a:pt x="225" y="1153"/>
                    </a:cubicBezTo>
                    <a:close/>
                    <a:moveTo>
                      <a:pt x="146" y="965"/>
                    </a:moveTo>
                    <a:cubicBezTo>
                      <a:pt x="115" y="965"/>
                      <a:pt x="93" y="990"/>
                      <a:pt x="93" y="1019"/>
                    </a:cubicBezTo>
                    <a:cubicBezTo>
                      <a:pt x="93" y="1047"/>
                      <a:pt x="117" y="1072"/>
                      <a:pt x="146" y="1072"/>
                    </a:cubicBezTo>
                    <a:cubicBezTo>
                      <a:pt x="174" y="1072"/>
                      <a:pt x="200" y="1047"/>
                      <a:pt x="200" y="1019"/>
                    </a:cubicBezTo>
                    <a:cubicBezTo>
                      <a:pt x="200" y="990"/>
                      <a:pt x="177" y="965"/>
                      <a:pt x="146" y="965"/>
                    </a:cubicBezTo>
                    <a:close/>
                    <a:moveTo>
                      <a:pt x="333" y="813"/>
                    </a:moveTo>
                    <a:cubicBezTo>
                      <a:pt x="318" y="813"/>
                      <a:pt x="307" y="824"/>
                      <a:pt x="307" y="838"/>
                    </a:cubicBezTo>
                    <a:cubicBezTo>
                      <a:pt x="307" y="852"/>
                      <a:pt x="318" y="863"/>
                      <a:pt x="333" y="863"/>
                    </a:cubicBezTo>
                    <a:cubicBezTo>
                      <a:pt x="347" y="863"/>
                      <a:pt x="358" y="852"/>
                      <a:pt x="358" y="838"/>
                    </a:cubicBezTo>
                    <a:cubicBezTo>
                      <a:pt x="358" y="824"/>
                      <a:pt x="347" y="813"/>
                      <a:pt x="333" y="813"/>
                    </a:cubicBezTo>
                    <a:close/>
                    <a:moveTo>
                      <a:pt x="338" y="694"/>
                    </a:moveTo>
                    <a:cubicBezTo>
                      <a:pt x="315" y="694"/>
                      <a:pt x="299" y="711"/>
                      <a:pt x="299" y="734"/>
                    </a:cubicBezTo>
                    <a:cubicBezTo>
                      <a:pt x="299" y="756"/>
                      <a:pt x="315" y="773"/>
                      <a:pt x="338" y="773"/>
                    </a:cubicBezTo>
                    <a:cubicBezTo>
                      <a:pt x="360" y="773"/>
                      <a:pt x="378" y="756"/>
                      <a:pt x="378" y="734"/>
                    </a:cubicBezTo>
                    <a:cubicBezTo>
                      <a:pt x="378" y="711"/>
                      <a:pt x="360" y="694"/>
                      <a:pt x="338" y="694"/>
                    </a:cubicBezTo>
                    <a:close/>
                    <a:moveTo>
                      <a:pt x="550" y="742"/>
                    </a:moveTo>
                    <a:cubicBezTo>
                      <a:pt x="530" y="742"/>
                      <a:pt x="516" y="756"/>
                      <a:pt x="516" y="776"/>
                    </a:cubicBezTo>
                    <a:cubicBezTo>
                      <a:pt x="516" y="796"/>
                      <a:pt x="530" y="810"/>
                      <a:pt x="550" y="810"/>
                    </a:cubicBezTo>
                    <a:cubicBezTo>
                      <a:pt x="570" y="810"/>
                      <a:pt x="584" y="796"/>
                      <a:pt x="584" y="776"/>
                    </a:cubicBezTo>
                    <a:cubicBezTo>
                      <a:pt x="584" y="756"/>
                      <a:pt x="570" y="742"/>
                      <a:pt x="550" y="742"/>
                    </a:cubicBezTo>
                    <a:close/>
                    <a:moveTo>
                      <a:pt x="87" y="1415"/>
                    </a:moveTo>
                    <a:cubicBezTo>
                      <a:pt x="101" y="1415"/>
                      <a:pt x="112" y="1404"/>
                      <a:pt x="112" y="1390"/>
                    </a:cubicBezTo>
                    <a:cubicBezTo>
                      <a:pt x="112" y="1376"/>
                      <a:pt x="101" y="1365"/>
                      <a:pt x="87" y="1365"/>
                    </a:cubicBezTo>
                    <a:cubicBezTo>
                      <a:pt x="73" y="1365"/>
                      <a:pt x="62" y="1376"/>
                      <a:pt x="62" y="1390"/>
                    </a:cubicBezTo>
                    <a:cubicBezTo>
                      <a:pt x="62" y="1404"/>
                      <a:pt x="73" y="1415"/>
                      <a:pt x="87" y="1415"/>
                    </a:cubicBezTo>
                    <a:close/>
                    <a:moveTo>
                      <a:pt x="206" y="1472"/>
                    </a:moveTo>
                    <a:cubicBezTo>
                      <a:pt x="160" y="1472"/>
                      <a:pt x="124" y="1509"/>
                      <a:pt x="124" y="1554"/>
                    </a:cubicBezTo>
                    <a:cubicBezTo>
                      <a:pt x="124" y="1599"/>
                      <a:pt x="160" y="1636"/>
                      <a:pt x="206" y="1636"/>
                    </a:cubicBezTo>
                    <a:cubicBezTo>
                      <a:pt x="251" y="1636"/>
                      <a:pt x="287" y="1599"/>
                      <a:pt x="287" y="1554"/>
                    </a:cubicBezTo>
                    <a:cubicBezTo>
                      <a:pt x="287" y="1509"/>
                      <a:pt x="251" y="1472"/>
                      <a:pt x="206" y="1472"/>
                    </a:cubicBezTo>
                    <a:close/>
                    <a:moveTo>
                      <a:pt x="112" y="1774"/>
                    </a:moveTo>
                    <a:cubicBezTo>
                      <a:pt x="140" y="1774"/>
                      <a:pt x="163" y="1751"/>
                      <a:pt x="163" y="1723"/>
                    </a:cubicBezTo>
                    <a:cubicBezTo>
                      <a:pt x="163" y="1695"/>
                      <a:pt x="140" y="1672"/>
                      <a:pt x="112" y="1672"/>
                    </a:cubicBezTo>
                    <a:cubicBezTo>
                      <a:pt x="83" y="1672"/>
                      <a:pt x="62" y="1695"/>
                      <a:pt x="62" y="1723"/>
                    </a:cubicBezTo>
                    <a:cubicBezTo>
                      <a:pt x="62" y="1751"/>
                      <a:pt x="83" y="1774"/>
                      <a:pt x="112" y="1774"/>
                    </a:cubicBezTo>
                    <a:close/>
                    <a:moveTo>
                      <a:pt x="132" y="1816"/>
                    </a:moveTo>
                    <a:cubicBezTo>
                      <a:pt x="59" y="1816"/>
                      <a:pt x="0" y="1876"/>
                      <a:pt x="0" y="1952"/>
                    </a:cubicBezTo>
                    <a:cubicBezTo>
                      <a:pt x="0" y="2029"/>
                      <a:pt x="58" y="2087"/>
                      <a:pt x="132" y="2087"/>
                    </a:cubicBezTo>
                    <a:cubicBezTo>
                      <a:pt x="205" y="2087"/>
                      <a:pt x="265" y="2029"/>
                      <a:pt x="265" y="1952"/>
                    </a:cubicBezTo>
                    <a:cubicBezTo>
                      <a:pt x="265" y="1876"/>
                      <a:pt x="208" y="1816"/>
                      <a:pt x="132" y="1816"/>
                    </a:cubicBezTo>
                    <a:close/>
                    <a:moveTo>
                      <a:pt x="25" y="1681"/>
                    </a:moveTo>
                    <a:cubicBezTo>
                      <a:pt x="31" y="1681"/>
                      <a:pt x="36" y="1675"/>
                      <a:pt x="36" y="1669"/>
                    </a:cubicBezTo>
                    <a:cubicBezTo>
                      <a:pt x="36" y="1664"/>
                      <a:pt x="31" y="1658"/>
                      <a:pt x="25" y="1658"/>
                    </a:cubicBezTo>
                    <a:cubicBezTo>
                      <a:pt x="19" y="1658"/>
                      <a:pt x="14" y="1664"/>
                      <a:pt x="14" y="1669"/>
                    </a:cubicBezTo>
                    <a:cubicBezTo>
                      <a:pt x="14" y="1675"/>
                      <a:pt x="19" y="1681"/>
                      <a:pt x="25" y="1681"/>
                    </a:cubicBezTo>
                    <a:close/>
                    <a:moveTo>
                      <a:pt x="2364" y="480"/>
                    </a:moveTo>
                    <a:cubicBezTo>
                      <a:pt x="2364" y="423"/>
                      <a:pt x="2319" y="378"/>
                      <a:pt x="2263" y="378"/>
                    </a:cubicBezTo>
                    <a:cubicBezTo>
                      <a:pt x="2206" y="378"/>
                      <a:pt x="2161" y="423"/>
                      <a:pt x="2161" y="480"/>
                    </a:cubicBezTo>
                    <a:cubicBezTo>
                      <a:pt x="2161" y="536"/>
                      <a:pt x="2206" y="581"/>
                      <a:pt x="2263" y="581"/>
                    </a:cubicBezTo>
                    <a:cubicBezTo>
                      <a:pt x="2316" y="584"/>
                      <a:pt x="2364" y="536"/>
                      <a:pt x="2364" y="480"/>
                    </a:cubicBezTo>
                    <a:close/>
                    <a:moveTo>
                      <a:pt x="2243" y="1478"/>
                    </a:moveTo>
                    <a:cubicBezTo>
                      <a:pt x="2243" y="1422"/>
                      <a:pt x="2198" y="1376"/>
                      <a:pt x="2142" y="1376"/>
                    </a:cubicBezTo>
                    <a:cubicBezTo>
                      <a:pt x="2085" y="1376"/>
                      <a:pt x="2040" y="1422"/>
                      <a:pt x="2040" y="1478"/>
                    </a:cubicBezTo>
                    <a:cubicBezTo>
                      <a:pt x="2040" y="1535"/>
                      <a:pt x="2085" y="1579"/>
                      <a:pt x="2142" y="1579"/>
                    </a:cubicBezTo>
                    <a:cubicBezTo>
                      <a:pt x="2198" y="1579"/>
                      <a:pt x="2243" y="1535"/>
                      <a:pt x="2243" y="1478"/>
                    </a:cubicBezTo>
                    <a:close/>
                    <a:moveTo>
                      <a:pt x="2556" y="1616"/>
                    </a:moveTo>
                    <a:cubicBezTo>
                      <a:pt x="2556" y="1560"/>
                      <a:pt x="2511" y="1514"/>
                      <a:pt x="2455" y="1514"/>
                    </a:cubicBezTo>
                    <a:cubicBezTo>
                      <a:pt x="2398" y="1514"/>
                      <a:pt x="2353" y="1560"/>
                      <a:pt x="2353" y="1616"/>
                    </a:cubicBezTo>
                    <a:cubicBezTo>
                      <a:pt x="2353" y="1673"/>
                      <a:pt x="2398" y="1717"/>
                      <a:pt x="2455" y="1717"/>
                    </a:cubicBezTo>
                    <a:cubicBezTo>
                      <a:pt x="2511" y="1717"/>
                      <a:pt x="2556" y="1673"/>
                      <a:pt x="2556" y="1616"/>
                    </a:cubicBezTo>
                    <a:close/>
                    <a:moveTo>
                      <a:pt x="2071" y="2143"/>
                    </a:moveTo>
                    <a:cubicBezTo>
                      <a:pt x="2071" y="2127"/>
                      <a:pt x="2057" y="2112"/>
                      <a:pt x="2040" y="2112"/>
                    </a:cubicBezTo>
                    <a:cubicBezTo>
                      <a:pt x="2023" y="2112"/>
                      <a:pt x="2009" y="2127"/>
                      <a:pt x="2009" y="2143"/>
                    </a:cubicBezTo>
                    <a:cubicBezTo>
                      <a:pt x="2009" y="2160"/>
                      <a:pt x="2023" y="2175"/>
                      <a:pt x="2040" y="2175"/>
                    </a:cubicBezTo>
                    <a:cubicBezTo>
                      <a:pt x="2057" y="2175"/>
                      <a:pt x="2071" y="2160"/>
                      <a:pt x="2071" y="2143"/>
                    </a:cubicBezTo>
                    <a:close/>
                    <a:moveTo>
                      <a:pt x="2153" y="728"/>
                    </a:moveTo>
                    <a:cubicBezTo>
                      <a:pt x="2187" y="728"/>
                      <a:pt x="2212" y="700"/>
                      <a:pt x="2212" y="666"/>
                    </a:cubicBezTo>
                    <a:cubicBezTo>
                      <a:pt x="2212" y="632"/>
                      <a:pt x="2184" y="604"/>
                      <a:pt x="2153" y="604"/>
                    </a:cubicBezTo>
                    <a:cubicBezTo>
                      <a:pt x="2119" y="604"/>
                      <a:pt x="2094" y="632"/>
                      <a:pt x="2094" y="666"/>
                    </a:cubicBezTo>
                    <a:cubicBezTo>
                      <a:pt x="2094" y="703"/>
                      <a:pt x="2119" y="728"/>
                      <a:pt x="2153" y="728"/>
                    </a:cubicBezTo>
                    <a:close/>
                    <a:moveTo>
                      <a:pt x="2554" y="827"/>
                    </a:moveTo>
                    <a:cubicBezTo>
                      <a:pt x="2585" y="827"/>
                      <a:pt x="2610" y="801"/>
                      <a:pt x="2610" y="767"/>
                    </a:cubicBezTo>
                    <a:cubicBezTo>
                      <a:pt x="2610" y="736"/>
                      <a:pt x="2585" y="708"/>
                      <a:pt x="2554" y="708"/>
                    </a:cubicBezTo>
                    <a:cubicBezTo>
                      <a:pt x="2523" y="708"/>
                      <a:pt x="2497" y="734"/>
                      <a:pt x="2497" y="767"/>
                    </a:cubicBezTo>
                    <a:cubicBezTo>
                      <a:pt x="2497" y="798"/>
                      <a:pt x="2523" y="827"/>
                      <a:pt x="2554" y="827"/>
                    </a:cubicBezTo>
                    <a:close/>
                    <a:moveTo>
                      <a:pt x="1981" y="1232"/>
                    </a:moveTo>
                    <a:cubicBezTo>
                      <a:pt x="2006" y="1232"/>
                      <a:pt x="2029" y="1209"/>
                      <a:pt x="2029" y="1184"/>
                    </a:cubicBezTo>
                    <a:cubicBezTo>
                      <a:pt x="2029" y="1159"/>
                      <a:pt x="2006" y="1136"/>
                      <a:pt x="1981" y="1136"/>
                    </a:cubicBezTo>
                    <a:cubicBezTo>
                      <a:pt x="1955" y="1136"/>
                      <a:pt x="1933" y="1159"/>
                      <a:pt x="1933" y="1184"/>
                    </a:cubicBezTo>
                    <a:cubicBezTo>
                      <a:pt x="1933" y="1209"/>
                      <a:pt x="1955" y="1232"/>
                      <a:pt x="1981" y="1232"/>
                    </a:cubicBezTo>
                    <a:close/>
                    <a:moveTo>
                      <a:pt x="2195" y="1977"/>
                    </a:moveTo>
                    <a:cubicBezTo>
                      <a:pt x="2229" y="1977"/>
                      <a:pt x="2254" y="1949"/>
                      <a:pt x="2254" y="1915"/>
                    </a:cubicBezTo>
                    <a:cubicBezTo>
                      <a:pt x="2254" y="1881"/>
                      <a:pt x="2226" y="1853"/>
                      <a:pt x="2195" y="1853"/>
                    </a:cubicBezTo>
                    <a:cubicBezTo>
                      <a:pt x="2161" y="1853"/>
                      <a:pt x="2136" y="1881"/>
                      <a:pt x="2136" y="1915"/>
                    </a:cubicBezTo>
                    <a:cubicBezTo>
                      <a:pt x="2133" y="1952"/>
                      <a:pt x="2161" y="1977"/>
                      <a:pt x="2195" y="1977"/>
                    </a:cubicBezTo>
                    <a:close/>
                    <a:moveTo>
                      <a:pt x="2429" y="956"/>
                    </a:moveTo>
                    <a:cubicBezTo>
                      <a:pt x="2429" y="863"/>
                      <a:pt x="2353" y="787"/>
                      <a:pt x="2260" y="787"/>
                    </a:cubicBezTo>
                    <a:cubicBezTo>
                      <a:pt x="2167" y="787"/>
                      <a:pt x="2091" y="862"/>
                      <a:pt x="2091" y="956"/>
                    </a:cubicBezTo>
                    <a:cubicBezTo>
                      <a:pt x="2091" y="1049"/>
                      <a:pt x="2167" y="1125"/>
                      <a:pt x="2260" y="1125"/>
                    </a:cubicBezTo>
                    <a:cubicBezTo>
                      <a:pt x="2353" y="1125"/>
                      <a:pt x="2429" y="1050"/>
                      <a:pt x="2429" y="956"/>
                    </a:cubicBezTo>
                    <a:close/>
                    <a:moveTo>
                      <a:pt x="2556" y="999"/>
                    </a:moveTo>
                    <a:cubicBezTo>
                      <a:pt x="2556" y="962"/>
                      <a:pt x="2527" y="934"/>
                      <a:pt x="2491" y="934"/>
                    </a:cubicBezTo>
                    <a:cubicBezTo>
                      <a:pt x="2454" y="934"/>
                      <a:pt x="2427" y="962"/>
                      <a:pt x="2427" y="999"/>
                    </a:cubicBezTo>
                    <a:cubicBezTo>
                      <a:pt x="2427" y="1035"/>
                      <a:pt x="2454" y="1064"/>
                      <a:pt x="2491" y="1064"/>
                    </a:cubicBezTo>
                    <a:cubicBezTo>
                      <a:pt x="2527" y="1064"/>
                      <a:pt x="2556" y="1035"/>
                      <a:pt x="2556" y="999"/>
                    </a:cubicBezTo>
                    <a:close/>
                    <a:moveTo>
                      <a:pt x="2545" y="629"/>
                    </a:moveTo>
                    <a:cubicBezTo>
                      <a:pt x="2545" y="572"/>
                      <a:pt x="2499" y="528"/>
                      <a:pt x="2443" y="528"/>
                    </a:cubicBezTo>
                    <a:cubicBezTo>
                      <a:pt x="2386" y="528"/>
                      <a:pt x="2342" y="572"/>
                      <a:pt x="2342" y="629"/>
                    </a:cubicBezTo>
                    <a:cubicBezTo>
                      <a:pt x="2342" y="685"/>
                      <a:pt x="2386" y="731"/>
                      <a:pt x="2443" y="731"/>
                    </a:cubicBezTo>
                    <a:cubicBezTo>
                      <a:pt x="2499" y="731"/>
                      <a:pt x="2545" y="685"/>
                      <a:pt x="2545" y="629"/>
                    </a:cubicBezTo>
                    <a:close/>
                    <a:moveTo>
                      <a:pt x="2345" y="1266"/>
                    </a:moveTo>
                    <a:cubicBezTo>
                      <a:pt x="2345" y="1207"/>
                      <a:pt x="2297" y="1156"/>
                      <a:pt x="2235" y="1156"/>
                    </a:cubicBezTo>
                    <a:cubicBezTo>
                      <a:pt x="2173" y="1156"/>
                      <a:pt x="2125" y="1204"/>
                      <a:pt x="2125" y="1266"/>
                    </a:cubicBezTo>
                    <a:cubicBezTo>
                      <a:pt x="2125" y="1325"/>
                      <a:pt x="2173" y="1376"/>
                      <a:pt x="2235" y="1376"/>
                    </a:cubicBezTo>
                    <a:cubicBezTo>
                      <a:pt x="2297" y="1376"/>
                      <a:pt x="2345" y="1325"/>
                      <a:pt x="2345" y="1266"/>
                    </a:cubicBezTo>
                    <a:close/>
                    <a:moveTo>
                      <a:pt x="2285" y="1723"/>
                    </a:moveTo>
                    <a:cubicBezTo>
                      <a:pt x="2285" y="1652"/>
                      <a:pt x="2228" y="1596"/>
                      <a:pt x="2161" y="1596"/>
                    </a:cubicBezTo>
                    <a:cubicBezTo>
                      <a:pt x="2093" y="1596"/>
                      <a:pt x="2037" y="1652"/>
                      <a:pt x="2037" y="1723"/>
                    </a:cubicBezTo>
                    <a:cubicBezTo>
                      <a:pt x="2037" y="1794"/>
                      <a:pt x="2093" y="1850"/>
                      <a:pt x="2161" y="1850"/>
                    </a:cubicBezTo>
                    <a:cubicBezTo>
                      <a:pt x="2228" y="1850"/>
                      <a:pt x="2285" y="1791"/>
                      <a:pt x="2285" y="1723"/>
                    </a:cubicBezTo>
                    <a:close/>
                    <a:moveTo>
                      <a:pt x="2613" y="1232"/>
                    </a:moveTo>
                    <a:cubicBezTo>
                      <a:pt x="2613" y="1195"/>
                      <a:pt x="2582" y="1164"/>
                      <a:pt x="2545" y="1164"/>
                    </a:cubicBezTo>
                    <a:cubicBezTo>
                      <a:pt x="2508" y="1164"/>
                      <a:pt x="2477" y="1195"/>
                      <a:pt x="2477" y="1232"/>
                    </a:cubicBezTo>
                    <a:cubicBezTo>
                      <a:pt x="2477" y="1269"/>
                      <a:pt x="2508" y="1300"/>
                      <a:pt x="2545" y="1300"/>
                    </a:cubicBezTo>
                    <a:cubicBezTo>
                      <a:pt x="2582" y="1300"/>
                      <a:pt x="2613" y="1269"/>
                      <a:pt x="2613" y="1232"/>
                    </a:cubicBezTo>
                    <a:close/>
                    <a:moveTo>
                      <a:pt x="2475" y="1799"/>
                    </a:moveTo>
                    <a:cubicBezTo>
                      <a:pt x="2475" y="1771"/>
                      <a:pt x="2452" y="1748"/>
                      <a:pt x="2424" y="1748"/>
                    </a:cubicBezTo>
                    <a:cubicBezTo>
                      <a:pt x="2396" y="1748"/>
                      <a:pt x="2373" y="1771"/>
                      <a:pt x="2373" y="1799"/>
                    </a:cubicBezTo>
                    <a:cubicBezTo>
                      <a:pt x="2373" y="1827"/>
                      <a:pt x="2396" y="1850"/>
                      <a:pt x="2424" y="1850"/>
                    </a:cubicBezTo>
                    <a:cubicBezTo>
                      <a:pt x="2452" y="1850"/>
                      <a:pt x="2475" y="1827"/>
                      <a:pt x="2475" y="1799"/>
                    </a:cubicBezTo>
                    <a:close/>
                    <a:moveTo>
                      <a:pt x="2590" y="1782"/>
                    </a:moveTo>
                    <a:cubicBezTo>
                      <a:pt x="2590" y="1754"/>
                      <a:pt x="2567" y="1731"/>
                      <a:pt x="2539" y="1731"/>
                    </a:cubicBezTo>
                    <a:cubicBezTo>
                      <a:pt x="2510" y="1731"/>
                      <a:pt x="2489" y="1754"/>
                      <a:pt x="2489" y="1782"/>
                    </a:cubicBezTo>
                    <a:cubicBezTo>
                      <a:pt x="2489" y="1811"/>
                      <a:pt x="2510" y="1833"/>
                      <a:pt x="2539" y="1833"/>
                    </a:cubicBezTo>
                    <a:cubicBezTo>
                      <a:pt x="2567" y="1833"/>
                      <a:pt x="2590" y="1808"/>
                      <a:pt x="2590" y="1782"/>
                    </a:cubicBezTo>
                    <a:close/>
                    <a:moveTo>
                      <a:pt x="2613" y="1432"/>
                    </a:moveTo>
                    <a:cubicBezTo>
                      <a:pt x="2613" y="1390"/>
                      <a:pt x="2579" y="1353"/>
                      <a:pt x="2534" y="1353"/>
                    </a:cubicBezTo>
                    <a:cubicBezTo>
                      <a:pt x="2491" y="1353"/>
                      <a:pt x="2455" y="1387"/>
                      <a:pt x="2455" y="1432"/>
                    </a:cubicBezTo>
                    <a:cubicBezTo>
                      <a:pt x="2455" y="1475"/>
                      <a:pt x="2489" y="1511"/>
                      <a:pt x="2534" y="1511"/>
                    </a:cubicBezTo>
                    <a:cubicBezTo>
                      <a:pt x="2579" y="1509"/>
                      <a:pt x="2613" y="1475"/>
                      <a:pt x="2613" y="1432"/>
                    </a:cubicBezTo>
                    <a:close/>
                    <a:moveTo>
                      <a:pt x="2452" y="1170"/>
                    </a:moveTo>
                    <a:cubicBezTo>
                      <a:pt x="2452" y="1139"/>
                      <a:pt x="2427" y="1116"/>
                      <a:pt x="2398" y="1116"/>
                    </a:cubicBezTo>
                    <a:cubicBezTo>
                      <a:pt x="2367" y="1116"/>
                      <a:pt x="2345" y="1142"/>
                      <a:pt x="2345" y="1170"/>
                    </a:cubicBezTo>
                    <a:cubicBezTo>
                      <a:pt x="2345" y="1201"/>
                      <a:pt x="2369" y="1224"/>
                      <a:pt x="2398" y="1224"/>
                    </a:cubicBezTo>
                    <a:cubicBezTo>
                      <a:pt x="2426" y="1224"/>
                      <a:pt x="2452" y="1198"/>
                      <a:pt x="2452" y="1170"/>
                    </a:cubicBezTo>
                    <a:close/>
                    <a:moveTo>
                      <a:pt x="2427" y="1444"/>
                    </a:moveTo>
                    <a:cubicBezTo>
                      <a:pt x="2427" y="1399"/>
                      <a:pt x="2390" y="1362"/>
                      <a:pt x="2345" y="1362"/>
                    </a:cubicBezTo>
                    <a:cubicBezTo>
                      <a:pt x="2300" y="1362"/>
                      <a:pt x="2263" y="1399"/>
                      <a:pt x="2263" y="1444"/>
                    </a:cubicBezTo>
                    <a:cubicBezTo>
                      <a:pt x="2263" y="1489"/>
                      <a:pt x="2300" y="1525"/>
                      <a:pt x="2345" y="1525"/>
                    </a:cubicBezTo>
                    <a:cubicBezTo>
                      <a:pt x="2390" y="1525"/>
                      <a:pt x="2427" y="1489"/>
                      <a:pt x="2427" y="1444"/>
                    </a:cubicBezTo>
                    <a:close/>
                    <a:moveTo>
                      <a:pt x="2328" y="1588"/>
                    </a:moveTo>
                    <a:cubicBezTo>
                      <a:pt x="2328" y="1568"/>
                      <a:pt x="2311" y="1551"/>
                      <a:pt x="2291" y="1551"/>
                    </a:cubicBezTo>
                    <a:cubicBezTo>
                      <a:pt x="2271" y="1551"/>
                      <a:pt x="2254" y="1569"/>
                      <a:pt x="2254" y="1588"/>
                    </a:cubicBezTo>
                    <a:cubicBezTo>
                      <a:pt x="2254" y="1608"/>
                      <a:pt x="2271" y="1624"/>
                      <a:pt x="2291" y="1624"/>
                    </a:cubicBezTo>
                    <a:cubicBezTo>
                      <a:pt x="2311" y="1627"/>
                      <a:pt x="2328" y="1610"/>
                      <a:pt x="2328" y="1588"/>
                    </a:cubicBezTo>
                    <a:close/>
                    <a:moveTo>
                      <a:pt x="2373" y="1737"/>
                    </a:moveTo>
                    <a:cubicBezTo>
                      <a:pt x="2373" y="1717"/>
                      <a:pt x="2359" y="1703"/>
                      <a:pt x="2339" y="1703"/>
                    </a:cubicBezTo>
                    <a:cubicBezTo>
                      <a:pt x="2319" y="1703"/>
                      <a:pt x="2305" y="1717"/>
                      <a:pt x="2305" y="1737"/>
                    </a:cubicBezTo>
                    <a:cubicBezTo>
                      <a:pt x="2305" y="1757"/>
                      <a:pt x="2319" y="1771"/>
                      <a:pt x="2339" y="1771"/>
                    </a:cubicBezTo>
                    <a:cubicBezTo>
                      <a:pt x="2356" y="1771"/>
                      <a:pt x="2373" y="1754"/>
                      <a:pt x="2373" y="1737"/>
                    </a:cubicBezTo>
                    <a:close/>
                    <a:moveTo>
                      <a:pt x="2271" y="2146"/>
                    </a:moveTo>
                    <a:cubicBezTo>
                      <a:pt x="2271" y="2132"/>
                      <a:pt x="2260" y="2118"/>
                      <a:pt x="2243" y="2118"/>
                    </a:cubicBezTo>
                    <a:cubicBezTo>
                      <a:pt x="2226" y="2118"/>
                      <a:pt x="2215" y="2129"/>
                      <a:pt x="2215" y="2146"/>
                    </a:cubicBezTo>
                    <a:cubicBezTo>
                      <a:pt x="2215" y="2163"/>
                      <a:pt x="2226" y="2175"/>
                      <a:pt x="2243" y="2175"/>
                    </a:cubicBezTo>
                    <a:cubicBezTo>
                      <a:pt x="2260" y="2175"/>
                      <a:pt x="2271" y="2160"/>
                      <a:pt x="2271" y="2146"/>
                    </a:cubicBezTo>
                    <a:close/>
                    <a:moveTo>
                      <a:pt x="2000" y="1771"/>
                    </a:moveTo>
                    <a:cubicBezTo>
                      <a:pt x="2000" y="1751"/>
                      <a:pt x="1986" y="1737"/>
                      <a:pt x="1967" y="1737"/>
                    </a:cubicBezTo>
                    <a:cubicBezTo>
                      <a:pt x="1947" y="1737"/>
                      <a:pt x="1933" y="1751"/>
                      <a:pt x="1933" y="1771"/>
                    </a:cubicBezTo>
                    <a:cubicBezTo>
                      <a:pt x="1933" y="1791"/>
                      <a:pt x="1947" y="1805"/>
                      <a:pt x="1967" y="1805"/>
                    </a:cubicBezTo>
                    <a:cubicBezTo>
                      <a:pt x="1986" y="1805"/>
                      <a:pt x="2000" y="1788"/>
                      <a:pt x="2000" y="1771"/>
                    </a:cubicBezTo>
                    <a:close/>
                    <a:moveTo>
                      <a:pt x="2353" y="2014"/>
                    </a:moveTo>
                    <a:cubicBezTo>
                      <a:pt x="2353" y="1975"/>
                      <a:pt x="2322" y="1943"/>
                      <a:pt x="2283" y="1943"/>
                    </a:cubicBezTo>
                    <a:cubicBezTo>
                      <a:pt x="2243" y="1943"/>
                      <a:pt x="2212" y="1975"/>
                      <a:pt x="2212" y="2014"/>
                    </a:cubicBezTo>
                    <a:cubicBezTo>
                      <a:pt x="2212" y="2054"/>
                      <a:pt x="2243" y="2084"/>
                      <a:pt x="2283" y="2084"/>
                    </a:cubicBezTo>
                    <a:cubicBezTo>
                      <a:pt x="2322" y="2084"/>
                      <a:pt x="2353" y="2054"/>
                      <a:pt x="2353" y="2014"/>
                    </a:cubicBezTo>
                    <a:close/>
                    <a:moveTo>
                      <a:pt x="2113" y="1923"/>
                    </a:moveTo>
                    <a:cubicBezTo>
                      <a:pt x="2113" y="1870"/>
                      <a:pt x="2070" y="1827"/>
                      <a:pt x="2017" y="1827"/>
                    </a:cubicBezTo>
                    <a:cubicBezTo>
                      <a:pt x="1963" y="1827"/>
                      <a:pt x="1921" y="1870"/>
                      <a:pt x="1921" y="1923"/>
                    </a:cubicBezTo>
                    <a:cubicBezTo>
                      <a:pt x="1921" y="1977"/>
                      <a:pt x="1963" y="2019"/>
                      <a:pt x="2017" y="2019"/>
                    </a:cubicBezTo>
                    <a:cubicBezTo>
                      <a:pt x="2070" y="2019"/>
                      <a:pt x="2113" y="1977"/>
                      <a:pt x="2113" y="1923"/>
                    </a:cubicBezTo>
                    <a:close/>
                    <a:moveTo>
                      <a:pt x="2187" y="2076"/>
                    </a:moveTo>
                    <a:cubicBezTo>
                      <a:pt x="2187" y="2045"/>
                      <a:pt x="2161" y="2019"/>
                      <a:pt x="2130" y="2019"/>
                    </a:cubicBezTo>
                    <a:cubicBezTo>
                      <a:pt x="2099" y="2019"/>
                      <a:pt x="2074" y="2045"/>
                      <a:pt x="2074" y="2076"/>
                    </a:cubicBezTo>
                    <a:cubicBezTo>
                      <a:pt x="2074" y="2107"/>
                      <a:pt x="2099" y="2132"/>
                      <a:pt x="2130" y="2132"/>
                    </a:cubicBezTo>
                    <a:cubicBezTo>
                      <a:pt x="2161" y="2132"/>
                      <a:pt x="2187" y="2110"/>
                      <a:pt x="2187" y="2076"/>
                    </a:cubicBezTo>
                    <a:close/>
                    <a:moveTo>
                      <a:pt x="2381" y="2135"/>
                    </a:moveTo>
                    <a:cubicBezTo>
                      <a:pt x="2381" y="2112"/>
                      <a:pt x="2364" y="2096"/>
                      <a:pt x="2342" y="2096"/>
                    </a:cubicBezTo>
                    <a:cubicBezTo>
                      <a:pt x="2319" y="2096"/>
                      <a:pt x="2302" y="2112"/>
                      <a:pt x="2302" y="2135"/>
                    </a:cubicBezTo>
                    <a:cubicBezTo>
                      <a:pt x="2302" y="2158"/>
                      <a:pt x="2319" y="2175"/>
                      <a:pt x="2342" y="2175"/>
                    </a:cubicBezTo>
                    <a:cubicBezTo>
                      <a:pt x="2364" y="2175"/>
                      <a:pt x="2381" y="2155"/>
                      <a:pt x="2381" y="2135"/>
                    </a:cubicBezTo>
                    <a:close/>
                    <a:moveTo>
                      <a:pt x="2029" y="1548"/>
                    </a:moveTo>
                    <a:cubicBezTo>
                      <a:pt x="2029" y="1523"/>
                      <a:pt x="2006" y="1500"/>
                      <a:pt x="1981" y="1500"/>
                    </a:cubicBezTo>
                    <a:cubicBezTo>
                      <a:pt x="1955" y="1500"/>
                      <a:pt x="1933" y="1523"/>
                      <a:pt x="1933" y="1548"/>
                    </a:cubicBezTo>
                    <a:cubicBezTo>
                      <a:pt x="1933" y="1573"/>
                      <a:pt x="1955" y="1596"/>
                      <a:pt x="1981" y="1596"/>
                    </a:cubicBezTo>
                    <a:cubicBezTo>
                      <a:pt x="2006" y="1596"/>
                      <a:pt x="2029" y="1576"/>
                      <a:pt x="2029" y="1548"/>
                    </a:cubicBezTo>
                    <a:close/>
                    <a:moveTo>
                      <a:pt x="2029" y="1669"/>
                    </a:moveTo>
                    <a:cubicBezTo>
                      <a:pt x="2029" y="1652"/>
                      <a:pt x="2015" y="1636"/>
                      <a:pt x="1995" y="1636"/>
                    </a:cubicBezTo>
                    <a:cubicBezTo>
                      <a:pt x="1975" y="1636"/>
                      <a:pt x="1961" y="1650"/>
                      <a:pt x="1961" y="1669"/>
                    </a:cubicBezTo>
                    <a:cubicBezTo>
                      <a:pt x="1961" y="1686"/>
                      <a:pt x="1975" y="1703"/>
                      <a:pt x="1995" y="1703"/>
                    </a:cubicBezTo>
                    <a:cubicBezTo>
                      <a:pt x="2015" y="1703"/>
                      <a:pt x="2029" y="1686"/>
                      <a:pt x="2029" y="1669"/>
                    </a:cubicBezTo>
                    <a:close/>
                    <a:moveTo>
                      <a:pt x="2071" y="1342"/>
                    </a:moveTo>
                    <a:cubicBezTo>
                      <a:pt x="2071" y="1305"/>
                      <a:pt x="2039" y="1274"/>
                      <a:pt x="2003" y="1274"/>
                    </a:cubicBezTo>
                    <a:cubicBezTo>
                      <a:pt x="1966" y="1274"/>
                      <a:pt x="1936" y="1305"/>
                      <a:pt x="1936" y="1342"/>
                    </a:cubicBezTo>
                    <a:cubicBezTo>
                      <a:pt x="1936" y="1379"/>
                      <a:pt x="1966" y="1410"/>
                      <a:pt x="2003" y="1410"/>
                    </a:cubicBezTo>
                    <a:cubicBezTo>
                      <a:pt x="2039" y="1410"/>
                      <a:pt x="2071" y="1379"/>
                      <a:pt x="2071" y="1342"/>
                    </a:cubicBezTo>
                    <a:close/>
                    <a:moveTo>
                      <a:pt x="2125" y="1238"/>
                    </a:moveTo>
                    <a:cubicBezTo>
                      <a:pt x="2125" y="1213"/>
                      <a:pt x="2104" y="1195"/>
                      <a:pt x="2082" y="1195"/>
                    </a:cubicBezTo>
                    <a:cubicBezTo>
                      <a:pt x="2059" y="1195"/>
                      <a:pt x="2040" y="1215"/>
                      <a:pt x="2040" y="1238"/>
                    </a:cubicBezTo>
                    <a:cubicBezTo>
                      <a:pt x="2040" y="1263"/>
                      <a:pt x="2059" y="1280"/>
                      <a:pt x="2082" y="1280"/>
                    </a:cubicBezTo>
                    <a:cubicBezTo>
                      <a:pt x="2104" y="1280"/>
                      <a:pt x="2125" y="1264"/>
                      <a:pt x="2125" y="1238"/>
                    </a:cubicBezTo>
                    <a:close/>
                    <a:moveTo>
                      <a:pt x="2113" y="1325"/>
                    </a:moveTo>
                    <a:cubicBezTo>
                      <a:pt x="2113" y="1314"/>
                      <a:pt x="2105" y="1305"/>
                      <a:pt x="2094" y="1305"/>
                    </a:cubicBezTo>
                    <a:cubicBezTo>
                      <a:pt x="2082" y="1305"/>
                      <a:pt x="2074" y="1314"/>
                      <a:pt x="2074" y="1325"/>
                    </a:cubicBezTo>
                    <a:cubicBezTo>
                      <a:pt x="2074" y="1336"/>
                      <a:pt x="2082" y="1345"/>
                      <a:pt x="2094" y="1345"/>
                    </a:cubicBezTo>
                    <a:cubicBezTo>
                      <a:pt x="2105" y="1345"/>
                      <a:pt x="2113" y="1336"/>
                      <a:pt x="2113" y="1325"/>
                    </a:cubicBezTo>
                    <a:close/>
                    <a:moveTo>
                      <a:pt x="2136" y="1119"/>
                    </a:moveTo>
                    <a:cubicBezTo>
                      <a:pt x="2136" y="1089"/>
                      <a:pt x="2110" y="1061"/>
                      <a:pt x="2077" y="1061"/>
                    </a:cubicBezTo>
                    <a:cubicBezTo>
                      <a:pt x="2046" y="1061"/>
                      <a:pt x="2017" y="1086"/>
                      <a:pt x="2017" y="1119"/>
                    </a:cubicBezTo>
                    <a:cubicBezTo>
                      <a:pt x="2017" y="1153"/>
                      <a:pt x="2043" y="1178"/>
                      <a:pt x="2077" y="1178"/>
                    </a:cubicBezTo>
                    <a:cubicBezTo>
                      <a:pt x="2110" y="1178"/>
                      <a:pt x="2136" y="1153"/>
                      <a:pt x="2136" y="1119"/>
                    </a:cubicBezTo>
                    <a:close/>
                    <a:moveTo>
                      <a:pt x="2077" y="956"/>
                    </a:moveTo>
                    <a:cubicBezTo>
                      <a:pt x="2077" y="920"/>
                      <a:pt x="2048" y="892"/>
                      <a:pt x="2012" y="892"/>
                    </a:cubicBezTo>
                    <a:cubicBezTo>
                      <a:pt x="1975" y="892"/>
                      <a:pt x="1947" y="919"/>
                      <a:pt x="1947" y="956"/>
                    </a:cubicBezTo>
                    <a:cubicBezTo>
                      <a:pt x="1947" y="992"/>
                      <a:pt x="1975" y="1021"/>
                      <a:pt x="2012" y="1021"/>
                    </a:cubicBezTo>
                    <a:cubicBezTo>
                      <a:pt x="2046" y="1021"/>
                      <a:pt x="2077" y="993"/>
                      <a:pt x="2077" y="956"/>
                    </a:cubicBezTo>
                    <a:close/>
                    <a:moveTo>
                      <a:pt x="2085" y="787"/>
                    </a:moveTo>
                    <a:cubicBezTo>
                      <a:pt x="2085" y="745"/>
                      <a:pt x="2051" y="708"/>
                      <a:pt x="2006" y="708"/>
                    </a:cubicBezTo>
                    <a:cubicBezTo>
                      <a:pt x="1964" y="708"/>
                      <a:pt x="1927" y="742"/>
                      <a:pt x="1927" y="787"/>
                    </a:cubicBezTo>
                    <a:cubicBezTo>
                      <a:pt x="1927" y="832"/>
                      <a:pt x="1961" y="866"/>
                      <a:pt x="2006" y="866"/>
                    </a:cubicBezTo>
                    <a:cubicBezTo>
                      <a:pt x="2051" y="866"/>
                      <a:pt x="2085" y="832"/>
                      <a:pt x="2085" y="787"/>
                    </a:cubicBezTo>
                    <a:close/>
                    <a:moveTo>
                      <a:pt x="2158" y="790"/>
                    </a:moveTo>
                    <a:cubicBezTo>
                      <a:pt x="2158" y="776"/>
                      <a:pt x="2147" y="762"/>
                      <a:pt x="2130" y="762"/>
                    </a:cubicBezTo>
                    <a:cubicBezTo>
                      <a:pt x="2116" y="762"/>
                      <a:pt x="2102" y="773"/>
                      <a:pt x="2102" y="790"/>
                    </a:cubicBezTo>
                    <a:cubicBezTo>
                      <a:pt x="2102" y="804"/>
                      <a:pt x="2113" y="818"/>
                      <a:pt x="2130" y="818"/>
                    </a:cubicBezTo>
                    <a:cubicBezTo>
                      <a:pt x="2147" y="818"/>
                      <a:pt x="2158" y="804"/>
                      <a:pt x="2158" y="790"/>
                    </a:cubicBezTo>
                    <a:close/>
                    <a:moveTo>
                      <a:pt x="2345" y="711"/>
                    </a:moveTo>
                    <a:cubicBezTo>
                      <a:pt x="2345" y="680"/>
                      <a:pt x="2319" y="657"/>
                      <a:pt x="2291" y="657"/>
                    </a:cubicBezTo>
                    <a:cubicBezTo>
                      <a:pt x="2263" y="657"/>
                      <a:pt x="2237" y="683"/>
                      <a:pt x="2237" y="711"/>
                    </a:cubicBezTo>
                    <a:cubicBezTo>
                      <a:pt x="2237" y="739"/>
                      <a:pt x="2263" y="765"/>
                      <a:pt x="2291" y="765"/>
                    </a:cubicBezTo>
                    <a:cubicBezTo>
                      <a:pt x="2319" y="765"/>
                      <a:pt x="2345" y="739"/>
                      <a:pt x="2345" y="711"/>
                    </a:cubicBezTo>
                    <a:close/>
                    <a:moveTo>
                      <a:pt x="2480" y="798"/>
                    </a:moveTo>
                    <a:cubicBezTo>
                      <a:pt x="2480" y="769"/>
                      <a:pt x="2457" y="750"/>
                      <a:pt x="2432" y="750"/>
                    </a:cubicBezTo>
                    <a:cubicBezTo>
                      <a:pt x="2406" y="750"/>
                      <a:pt x="2384" y="773"/>
                      <a:pt x="2384" y="798"/>
                    </a:cubicBezTo>
                    <a:cubicBezTo>
                      <a:pt x="2384" y="827"/>
                      <a:pt x="2406" y="846"/>
                      <a:pt x="2432" y="846"/>
                    </a:cubicBezTo>
                    <a:cubicBezTo>
                      <a:pt x="2457" y="846"/>
                      <a:pt x="2480" y="826"/>
                      <a:pt x="2480" y="798"/>
                    </a:cubicBezTo>
                    <a:close/>
                    <a:moveTo>
                      <a:pt x="2500" y="897"/>
                    </a:moveTo>
                    <a:cubicBezTo>
                      <a:pt x="2500" y="883"/>
                      <a:pt x="2489" y="872"/>
                      <a:pt x="2475" y="872"/>
                    </a:cubicBezTo>
                    <a:cubicBezTo>
                      <a:pt x="2460" y="872"/>
                      <a:pt x="2449" y="883"/>
                      <a:pt x="2449" y="897"/>
                    </a:cubicBezTo>
                    <a:cubicBezTo>
                      <a:pt x="2449" y="911"/>
                      <a:pt x="2460" y="923"/>
                      <a:pt x="2475" y="923"/>
                    </a:cubicBezTo>
                    <a:cubicBezTo>
                      <a:pt x="2489" y="923"/>
                      <a:pt x="2500" y="911"/>
                      <a:pt x="2500" y="897"/>
                    </a:cubicBezTo>
                    <a:close/>
                    <a:moveTo>
                      <a:pt x="2613" y="903"/>
                    </a:moveTo>
                    <a:cubicBezTo>
                      <a:pt x="2613" y="880"/>
                      <a:pt x="2595" y="863"/>
                      <a:pt x="2573" y="863"/>
                    </a:cubicBezTo>
                    <a:cubicBezTo>
                      <a:pt x="2550" y="863"/>
                      <a:pt x="2534" y="880"/>
                      <a:pt x="2534" y="903"/>
                    </a:cubicBezTo>
                    <a:cubicBezTo>
                      <a:pt x="2534" y="925"/>
                      <a:pt x="2550" y="942"/>
                      <a:pt x="2573" y="942"/>
                    </a:cubicBezTo>
                    <a:cubicBezTo>
                      <a:pt x="2595" y="942"/>
                      <a:pt x="2613" y="925"/>
                      <a:pt x="2613" y="903"/>
                    </a:cubicBezTo>
                    <a:close/>
                    <a:moveTo>
                      <a:pt x="2568" y="1115"/>
                    </a:moveTo>
                    <a:cubicBezTo>
                      <a:pt x="2568" y="1095"/>
                      <a:pt x="2554" y="1081"/>
                      <a:pt x="2534" y="1081"/>
                    </a:cubicBezTo>
                    <a:cubicBezTo>
                      <a:pt x="2514" y="1081"/>
                      <a:pt x="2500" y="1095"/>
                      <a:pt x="2500" y="1115"/>
                    </a:cubicBezTo>
                    <a:cubicBezTo>
                      <a:pt x="2500" y="1134"/>
                      <a:pt x="2514" y="1147"/>
                      <a:pt x="2534" y="1147"/>
                    </a:cubicBezTo>
                    <a:cubicBezTo>
                      <a:pt x="2554" y="1147"/>
                      <a:pt x="2568" y="1134"/>
                      <a:pt x="2568" y="1115"/>
                    </a:cubicBezTo>
                    <a:close/>
                    <a:moveTo>
                      <a:pt x="2528" y="494"/>
                    </a:moveTo>
                    <a:cubicBezTo>
                      <a:pt x="2514" y="494"/>
                      <a:pt x="2503" y="505"/>
                      <a:pt x="2503" y="519"/>
                    </a:cubicBezTo>
                    <a:cubicBezTo>
                      <a:pt x="2503" y="533"/>
                      <a:pt x="2514" y="544"/>
                      <a:pt x="2528" y="544"/>
                    </a:cubicBezTo>
                    <a:cubicBezTo>
                      <a:pt x="2542" y="544"/>
                      <a:pt x="2554" y="533"/>
                      <a:pt x="2554" y="519"/>
                    </a:cubicBezTo>
                    <a:cubicBezTo>
                      <a:pt x="2554" y="505"/>
                      <a:pt x="2542" y="494"/>
                      <a:pt x="2528" y="494"/>
                    </a:cubicBezTo>
                    <a:close/>
                    <a:moveTo>
                      <a:pt x="2517" y="443"/>
                    </a:moveTo>
                    <a:cubicBezTo>
                      <a:pt x="2517" y="429"/>
                      <a:pt x="2506" y="415"/>
                      <a:pt x="2489" y="415"/>
                    </a:cubicBezTo>
                    <a:cubicBezTo>
                      <a:pt x="2475" y="415"/>
                      <a:pt x="2460" y="426"/>
                      <a:pt x="2460" y="443"/>
                    </a:cubicBezTo>
                    <a:cubicBezTo>
                      <a:pt x="2460" y="457"/>
                      <a:pt x="2472" y="471"/>
                      <a:pt x="2489" y="471"/>
                    </a:cubicBezTo>
                    <a:cubicBezTo>
                      <a:pt x="2506" y="471"/>
                      <a:pt x="2517" y="460"/>
                      <a:pt x="2517" y="443"/>
                    </a:cubicBezTo>
                    <a:close/>
                    <a:moveTo>
                      <a:pt x="2446" y="463"/>
                    </a:moveTo>
                    <a:cubicBezTo>
                      <a:pt x="2446" y="446"/>
                      <a:pt x="2432" y="432"/>
                      <a:pt x="2415" y="432"/>
                    </a:cubicBezTo>
                    <a:cubicBezTo>
                      <a:pt x="2398" y="432"/>
                      <a:pt x="2384" y="446"/>
                      <a:pt x="2384" y="463"/>
                    </a:cubicBezTo>
                    <a:cubicBezTo>
                      <a:pt x="2384" y="480"/>
                      <a:pt x="2398" y="494"/>
                      <a:pt x="2415" y="494"/>
                    </a:cubicBezTo>
                    <a:cubicBezTo>
                      <a:pt x="2432" y="494"/>
                      <a:pt x="2446" y="480"/>
                      <a:pt x="2446" y="463"/>
                    </a:cubicBezTo>
                    <a:close/>
                    <a:moveTo>
                      <a:pt x="2125" y="370"/>
                    </a:moveTo>
                    <a:cubicBezTo>
                      <a:pt x="2125" y="389"/>
                      <a:pt x="2141" y="403"/>
                      <a:pt x="2158" y="403"/>
                    </a:cubicBezTo>
                    <a:cubicBezTo>
                      <a:pt x="2174" y="403"/>
                      <a:pt x="2192" y="386"/>
                      <a:pt x="2192" y="370"/>
                    </a:cubicBezTo>
                    <a:cubicBezTo>
                      <a:pt x="2192" y="350"/>
                      <a:pt x="2174" y="336"/>
                      <a:pt x="2158" y="336"/>
                    </a:cubicBezTo>
                    <a:cubicBezTo>
                      <a:pt x="2141" y="336"/>
                      <a:pt x="2125" y="350"/>
                      <a:pt x="2125" y="370"/>
                    </a:cubicBezTo>
                    <a:close/>
                    <a:moveTo>
                      <a:pt x="2133" y="530"/>
                    </a:moveTo>
                    <a:cubicBezTo>
                      <a:pt x="2133" y="477"/>
                      <a:pt x="2087" y="432"/>
                      <a:pt x="2034" y="432"/>
                    </a:cubicBezTo>
                    <a:cubicBezTo>
                      <a:pt x="1980" y="432"/>
                      <a:pt x="1936" y="476"/>
                      <a:pt x="1936" y="530"/>
                    </a:cubicBezTo>
                    <a:cubicBezTo>
                      <a:pt x="1936" y="583"/>
                      <a:pt x="1980" y="629"/>
                      <a:pt x="2034" y="629"/>
                    </a:cubicBezTo>
                    <a:cubicBezTo>
                      <a:pt x="2087" y="629"/>
                      <a:pt x="2133" y="584"/>
                      <a:pt x="2133" y="530"/>
                    </a:cubicBezTo>
                    <a:close/>
                    <a:moveTo>
                      <a:pt x="1930" y="663"/>
                    </a:moveTo>
                    <a:cubicBezTo>
                      <a:pt x="1930" y="677"/>
                      <a:pt x="1941" y="688"/>
                      <a:pt x="1955" y="688"/>
                    </a:cubicBezTo>
                    <a:cubicBezTo>
                      <a:pt x="1969" y="688"/>
                      <a:pt x="1981" y="677"/>
                      <a:pt x="1981" y="663"/>
                    </a:cubicBezTo>
                    <a:cubicBezTo>
                      <a:pt x="1981" y="649"/>
                      <a:pt x="1969" y="638"/>
                      <a:pt x="1955" y="638"/>
                    </a:cubicBezTo>
                    <a:cubicBezTo>
                      <a:pt x="1941" y="638"/>
                      <a:pt x="1930" y="649"/>
                      <a:pt x="1930" y="663"/>
                    </a:cubicBezTo>
                    <a:close/>
                    <a:moveTo>
                      <a:pt x="1910" y="429"/>
                    </a:moveTo>
                    <a:cubicBezTo>
                      <a:pt x="1910" y="440"/>
                      <a:pt x="1919" y="449"/>
                      <a:pt x="1930" y="449"/>
                    </a:cubicBezTo>
                    <a:cubicBezTo>
                      <a:pt x="1941" y="449"/>
                      <a:pt x="1950" y="440"/>
                      <a:pt x="1950" y="429"/>
                    </a:cubicBezTo>
                    <a:cubicBezTo>
                      <a:pt x="1950" y="417"/>
                      <a:pt x="1941" y="409"/>
                      <a:pt x="1930" y="409"/>
                    </a:cubicBezTo>
                    <a:cubicBezTo>
                      <a:pt x="1919" y="409"/>
                      <a:pt x="1910" y="417"/>
                      <a:pt x="1910" y="429"/>
                    </a:cubicBezTo>
                    <a:close/>
                    <a:moveTo>
                      <a:pt x="1848" y="237"/>
                    </a:moveTo>
                    <a:cubicBezTo>
                      <a:pt x="1848" y="313"/>
                      <a:pt x="1909" y="372"/>
                      <a:pt x="1983" y="372"/>
                    </a:cubicBezTo>
                    <a:cubicBezTo>
                      <a:pt x="2056" y="372"/>
                      <a:pt x="2119" y="310"/>
                      <a:pt x="2119" y="237"/>
                    </a:cubicBezTo>
                    <a:cubicBezTo>
                      <a:pt x="2119" y="161"/>
                      <a:pt x="2056" y="101"/>
                      <a:pt x="1983" y="101"/>
                    </a:cubicBezTo>
                    <a:cubicBezTo>
                      <a:pt x="1909" y="101"/>
                      <a:pt x="1848" y="164"/>
                      <a:pt x="1848" y="237"/>
                    </a:cubicBezTo>
                    <a:close/>
                    <a:moveTo>
                      <a:pt x="2161" y="203"/>
                    </a:moveTo>
                    <a:cubicBezTo>
                      <a:pt x="2161" y="223"/>
                      <a:pt x="2178" y="240"/>
                      <a:pt x="2198" y="240"/>
                    </a:cubicBezTo>
                    <a:cubicBezTo>
                      <a:pt x="2218" y="240"/>
                      <a:pt x="2235" y="223"/>
                      <a:pt x="2235" y="203"/>
                    </a:cubicBezTo>
                    <a:cubicBezTo>
                      <a:pt x="2235" y="183"/>
                      <a:pt x="2218" y="166"/>
                      <a:pt x="2198" y="166"/>
                    </a:cubicBezTo>
                    <a:cubicBezTo>
                      <a:pt x="2178" y="166"/>
                      <a:pt x="2161" y="180"/>
                      <a:pt x="2161" y="203"/>
                    </a:cubicBezTo>
                    <a:close/>
                    <a:moveTo>
                      <a:pt x="381" y="401"/>
                    </a:moveTo>
                    <a:cubicBezTo>
                      <a:pt x="437" y="401"/>
                      <a:pt x="482" y="355"/>
                      <a:pt x="482" y="299"/>
                    </a:cubicBezTo>
                    <a:cubicBezTo>
                      <a:pt x="482" y="243"/>
                      <a:pt x="437" y="197"/>
                      <a:pt x="381" y="197"/>
                    </a:cubicBezTo>
                    <a:cubicBezTo>
                      <a:pt x="324" y="197"/>
                      <a:pt x="279" y="243"/>
                      <a:pt x="279" y="299"/>
                    </a:cubicBezTo>
                    <a:cubicBezTo>
                      <a:pt x="279" y="355"/>
                      <a:pt x="324" y="401"/>
                      <a:pt x="381" y="401"/>
                    </a:cubicBezTo>
                    <a:close/>
                    <a:moveTo>
                      <a:pt x="846" y="254"/>
                    </a:moveTo>
                    <a:cubicBezTo>
                      <a:pt x="917" y="254"/>
                      <a:pt x="970" y="197"/>
                      <a:pt x="970" y="127"/>
                    </a:cubicBezTo>
                    <a:cubicBezTo>
                      <a:pt x="970" y="56"/>
                      <a:pt x="914" y="0"/>
                      <a:pt x="846" y="0"/>
                    </a:cubicBezTo>
                    <a:cubicBezTo>
                      <a:pt x="778" y="0"/>
                      <a:pt x="722" y="56"/>
                      <a:pt x="722" y="127"/>
                    </a:cubicBezTo>
                    <a:cubicBezTo>
                      <a:pt x="722" y="197"/>
                      <a:pt x="778" y="254"/>
                      <a:pt x="846" y="254"/>
                    </a:cubicBezTo>
                    <a:close/>
                    <a:moveTo>
                      <a:pt x="1794" y="688"/>
                    </a:moveTo>
                    <a:cubicBezTo>
                      <a:pt x="1865" y="688"/>
                      <a:pt x="1919" y="631"/>
                      <a:pt x="1919" y="561"/>
                    </a:cubicBezTo>
                    <a:cubicBezTo>
                      <a:pt x="1919" y="490"/>
                      <a:pt x="1861" y="434"/>
                      <a:pt x="1794" y="434"/>
                    </a:cubicBezTo>
                    <a:cubicBezTo>
                      <a:pt x="1726" y="434"/>
                      <a:pt x="1670" y="490"/>
                      <a:pt x="1670" y="561"/>
                    </a:cubicBezTo>
                    <a:cubicBezTo>
                      <a:pt x="1670" y="631"/>
                      <a:pt x="1727" y="688"/>
                      <a:pt x="1794" y="688"/>
                    </a:cubicBezTo>
                    <a:close/>
                    <a:moveTo>
                      <a:pt x="341" y="564"/>
                    </a:moveTo>
                    <a:cubicBezTo>
                      <a:pt x="383" y="564"/>
                      <a:pt x="417" y="530"/>
                      <a:pt x="417" y="488"/>
                    </a:cubicBezTo>
                    <a:cubicBezTo>
                      <a:pt x="417" y="446"/>
                      <a:pt x="383" y="412"/>
                      <a:pt x="341" y="412"/>
                    </a:cubicBezTo>
                    <a:cubicBezTo>
                      <a:pt x="299" y="412"/>
                      <a:pt x="265" y="446"/>
                      <a:pt x="265" y="488"/>
                    </a:cubicBezTo>
                    <a:cubicBezTo>
                      <a:pt x="268" y="530"/>
                      <a:pt x="302" y="564"/>
                      <a:pt x="341" y="564"/>
                    </a:cubicBezTo>
                    <a:close/>
                    <a:moveTo>
                      <a:pt x="217" y="434"/>
                    </a:moveTo>
                    <a:cubicBezTo>
                      <a:pt x="245" y="434"/>
                      <a:pt x="268" y="412"/>
                      <a:pt x="268" y="384"/>
                    </a:cubicBezTo>
                    <a:cubicBezTo>
                      <a:pt x="268" y="355"/>
                      <a:pt x="245" y="333"/>
                      <a:pt x="217" y="333"/>
                    </a:cubicBezTo>
                    <a:cubicBezTo>
                      <a:pt x="189" y="333"/>
                      <a:pt x="166" y="355"/>
                      <a:pt x="166" y="384"/>
                    </a:cubicBezTo>
                    <a:cubicBezTo>
                      <a:pt x="166" y="412"/>
                      <a:pt x="189" y="434"/>
                      <a:pt x="217" y="434"/>
                    </a:cubicBezTo>
                    <a:close/>
                    <a:moveTo>
                      <a:pt x="564" y="451"/>
                    </a:moveTo>
                    <a:cubicBezTo>
                      <a:pt x="606" y="451"/>
                      <a:pt x="643" y="417"/>
                      <a:pt x="643" y="372"/>
                    </a:cubicBezTo>
                    <a:cubicBezTo>
                      <a:pt x="643" y="330"/>
                      <a:pt x="609" y="293"/>
                      <a:pt x="564" y="293"/>
                    </a:cubicBezTo>
                    <a:cubicBezTo>
                      <a:pt x="519" y="293"/>
                      <a:pt x="485" y="327"/>
                      <a:pt x="485" y="372"/>
                    </a:cubicBezTo>
                    <a:cubicBezTo>
                      <a:pt x="485" y="417"/>
                      <a:pt x="522" y="451"/>
                      <a:pt x="564" y="451"/>
                    </a:cubicBezTo>
                    <a:close/>
                    <a:moveTo>
                      <a:pt x="553" y="271"/>
                    </a:moveTo>
                    <a:cubicBezTo>
                      <a:pt x="598" y="271"/>
                      <a:pt x="635" y="234"/>
                      <a:pt x="635" y="189"/>
                    </a:cubicBezTo>
                    <a:cubicBezTo>
                      <a:pt x="635" y="144"/>
                      <a:pt x="598" y="107"/>
                      <a:pt x="553" y="107"/>
                    </a:cubicBezTo>
                    <a:cubicBezTo>
                      <a:pt x="508" y="107"/>
                      <a:pt x="471" y="144"/>
                      <a:pt x="471" y="189"/>
                    </a:cubicBezTo>
                    <a:cubicBezTo>
                      <a:pt x="471" y="234"/>
                      <a:pt x="508" y="271"/>
                      <a:pt x="553" y="271"/>
                    </a:cubicBezTo>
                    <a:close/>
                    <a:moveTo>
                      <a:pt x="420" y="175"/>
                    </a:moveTo>
                    <a:cubicBezTo>
                      <a:pt x="437" y="175"/>
                      <a:pt x="451" y="161"/>
                      <a:pt x="451" y="144"/>
                    </a:cubicBezTo>
                    <a:cubicBezTo>
                      <a:pt x="451" y="127"/>
                      <a:pt x="437" y="113"/>
                      <a:pt x="420" y="113"/>
                    </a:cubicBezTo>
                    <a:cubicBezTo>
                      <a:pt x="403" y="113"/>
                      <a:pt x="389" y="127"/>
                      <a:pt x="389" y="144"/>
                    </a:cubicBezTo>
                    <a:cubicBezTo>
                      <a:pt x="389" y="161"/>
                      <a:pt x="403" y="175"/>
                      <a:pt x="420" y="175"/>
                    </a:cubicBezTo>
                    <a:close/>
                    <a:moveTo>
                      <a:pt x="1007" y="59"/>
                    </a:moveTo>
                    <a:cubicBezTo>
                      <a:pt x="1018" y="59"/>
                      <a:pt x="1027" y="51"/>
                      <a:pt x="1027" y="39"/>
                    </a:cubicBezTo>
                    <a:cubicBezTo>
                      <a:pt x="1027" y="28"/>
                      <a:pt x="1018" y="20"/>
                      <a:pt x="1007" y="20"/>
                    </a:cubicBezTo>
                    <a:cubicBezTo>
                      <a:pt x="996" y="20"/>
                      <a:pt x="987" y="28"/>
                      <a:pt x="987" y="39"/>
                    </a:cubicBezTo>
                    <a:cubicBezTo>
                      <a:pt x="987" y="48"/>
                      <a:pt x="996" y="59"/>
                      <a:pt x="1007" y="59"/>
                    </a:cubicBezTo>
                    <a:close/>
                    <a:moveTo>
                      <a:pt x="592" y="480"/>
                    </a:moveTo>
                    <a:cubicBezTo>
                      <a:pt x="575" y="480"/>
                      <a:pt x="564" y="494"/>
                      <a:pt x="564" y="508"/>
                    </a:cubicBezTo>
                    <a:cubicBezTo>
                      <a:pt x="564" y="525"/>
                      <a:pt x="578" y="536"/>
                      <a:pt x="592" y="536"/>
                    </a:cubicBezTo>
                    <a:cubicBezTo>
                      <a:pt x="609" y="536"/>
                      <a:pt x="620" y="522"/>
                      <a:pt x="620" y="508"/>
                    </a:cubicBezTo>
                    <a:cubicBezTo>
                      <a:pt x="620" y="494"/>
                      <a:pt x="609" y="480"/>
                      <a:pt x="592" y="480"/>
                    </a:cubicBezTo>
                    <a:close/>
                    <a:moveTo>
                      <a:pt x="488" y="2129"/>
                    </a:moveTo>
                    <a:cubicBezTo>
                      <a:pt x="488" y="2141"/>
                      <a:pt x="496" y="2149"/>
                      <a:pt x="508" y="2149"/>
                    </a:cubicBezTo>
                    <a:cubicBezTo>
                      <a:pt x="519" y="2149"/>
                      <a:pt x="527" y="2141"/>
                      <a:pt x="527" y="2129"/>
                    </a:cubicBezTo>
                    <a:cubicBezTo>
                      <a:pt x="527" y="2118"/>
                      <a:pt x="519" y="2110"/>
                      <a:pt x="508" y="2110"/>
                    </a:cubicBezTo>
                    <a:cubicBezTo>
                      <a:pt x="496" y="2110"/>
                      <a:pt x="488" y="2118"/>
                      <a:pt x="488" y="2129"/>
                    </a:cubicBezTo>
                    <a:close/>
                    <a:moveTo>
                      <a:pt x="143" y="434"/>
                    </a:moveTo>
                    <a:cubicBezTo>
                      <a:pt x="126" y="434"/>
                      <a:pt x="112" y="448"/>
                      <a:pt x="112" y="465"/>
                    </a:cubicBezTo>
                    <a:cubicBezTo>
                      <a:pt x="112" y="481"/>
                      <a:pt x="126" y="497"/>
                      <a:pt x="143" y="497"/>
                    </a:cubicBezTo>
                    <a:cubicBezTo>
                      <a:pt x="159" y="497"/>
                      <a:pt x="175" y="481"/>
                      <a:pt x="175" y="465"/>
                    </a:cubicBezTo>
                    <a:cubicBezTo>
                      <a:pt x="175" y="448"/>
                      <a:pt x="159" y="434"/>
                      <a:pt x="143" y="434"/>
                    </a:cubicBezTo>
                    <a:close/>
                    <a:moveTo>
                      <a:pt x="330" y="623"/>
                    </a:moveTo>
                    <a:cubicBezTo>
                      <a:pt x="324" y="623"/>
                      <a:pt x="318" y="629"/>
                      <a:pt x="318" y="635"/>
                    </a:cubicBezTo>
                    <a:cubicBezTo>
                      <a:pt x="318" y="640"/>
                      <a:pt x="324" y="646"/>
                      <a:pt x="330" y="646"/>
                    </a:cubicBezTo>
                    <a:cubicBezTo>
                      <a:pt x="335" y="646"/>
                      <a:pt x="341" y="640"/>
                      <a:pt x="341" y="635"/>
                    </a:cubicBezTo>
                    <a:cubicBezTo>
                      <a:pt x="341" y="629"/>
                      <a:pt x="335" y="623"/>
                      <a:pt x="330" y="623"/>
                    </a:cubicBezTo>
                    <a:close/>
                    <a:moveTo>
                      <a:pt x="606" y="680"/>
                    </a:moveTo>
                    <a:cubicBezTo>
                      <a:pt x="606" y="705"/>
                      <a:pt x="625" y="725"/>
                      <a:pt x="651" y="725"/>
                    </a:cubicBezTo>
                    <a:cubicBezTo>
                      <a:pt x="676" y="725"/>
                      <a:pt x="697" y="705"/>
                      <a:pt x="697" y="680"/>
                    </a:cubicBezTo>
                    <a:cubicBezTo>
                      <a:pt x="697" y="655"/>
                      <a:pt x="677" y="635"/>
                      <a:pt x="651" y="635"/>
                    </a:cubicBezTo>
                    <a:cubicBezTo>
                      <a:pt x="626" y="635"/>
                      <a:pt x="606" y="655"/>
                      <a:pt x="606" y="680"/>
                    </a:cubicBezTo>
                    <a:close/>
                    <a:moveTo>
                      <a:pt x="646" y="443"/>
                    </a:moveTo>
                    <a:cubicBezTo>
                      <a:pt x="646" y="454"/>
                      <a:pt x="656" y="465"/>
                      <a:pt x="668" y="465"/>
                    </a:cubicBezTo>
                    <a:cubicBezTo>
                      <a:pt x="679" y="465"/>
                      <a:pt x="691" y="454"/>
                      <a:pt x="691" y="443"/>
                    </a:cubicBezTo>
                    <a:cubicBezTo>
                      <a:pt x="691" y="432"/>
                      <a:pt x="680" y="420"/>
                      <a:pt x="668" y="420"/>
                    </a:cubicBezTo>
                    <a:cubicBezTo>
                      <a:pt x="654" y="420"/>
                      <a:pt x="646" y="432"/>
                      <a:pt x="646" y="443"/>
                    </a:cubicBezTo>
                    <a:close/>
                    <a:moveTo>
                      <a:pt x="677" y="268"/>
                    </a:moveTo>
                    <a:cubicBezTo>
                      <a:pt x="691" y="268"/>
                      <a:pt x="699" y="256"/>
                      <a:pt x="699" y="245"/>
                    </a:cubicBezTo>
                    <a:cubicBezTo>
                      <a:pt x="699" y="233"/>
                      <a:pt x="688" y="223"/>
                      <a:pt x="677" y="223"/>
                    </a:cubicBezTo>
                    <a:cubicBezTo>
                      <a:pt x="666" y="223"/>
                      <a:pt x="654" y="233"/>
                      <a:pt x="654" y="245"/>
                    </a:cubicBezTo>
                    <a:cubicBezTo>
                      <a:pt x="654" y="256"/>
                      <a:pt x="663" y="268"/>
                      <a:pt x="677" y="268"/>
                    </a:cubicBezTo>
                    <a:close/>
                    <a:moveTo>
                      <a:pt x="666" y="25"/>
                    </a:moveTo>
                    <a:cubicBezTo>
                      <a:pt x="657" y="25"/>
                      <a:pt x="651" y="30"/>
                      <a:pt x="651" y="39"/>
                    </a:cubicBezTo>
                    <a:cubicBezTo>
                      <a:pt x="651" y="47"/>
                      <a:pt x="657" y="53"/>
                      <a:pt x="666" y="53"/>
                    </a:cubicBezTo>
                    <a:cubicBezTo>
                      <a:pt x="674" y="53"/>
                      <a:pt x="680" y="47"/>
                      <a:pt x="680" y="39"/>
                    </a:cubicBezTo>
                    <a:cubicBezTo>
                      <a:pt x="680" y="30"/>
                      <a:pt x="674" y="25"/>
                      <a:pt x="666" y="25"/>
                    </a:cubicBezTo>
                    <a:close/>
                    <a:moveTo>
                      <a:pt x="666" y="76"/>
                    </a:moveTo>
                    <a:cubicBezTo>
                      <a:pt x="643" y="76"/>
                      <a:pt x="626" y="93"/>
                      <a:pt x="626" y="116"/>
                    </a:cubicBezTo>
                    <a:cubicBezTo>
                      <a:pt x="626" y="138"/>
                      <a:pt x="643" y="155"/>
                      <a:pt x="666" y="155"/>
                    </a:cubicBezTo>
                    <a:cubicBezTo>
                      <a:pt x="688" y="155"/>
                      <a:pt x="705" y="138"/>
                      <a:pt x="705" y="116"/>
                    </a:cubicBezTo>
                    <a:cubicBezTo>
                      <a:pt x="705" y="93"/>
                      <a:pt x="688" y="76"/>
                      <a:pt x="666" y="76"/>
                    </a:cubicBezTo>
                    <a:close/>
                    <a:moveTo>
                      <a:pt x="50" y="973"/>
                    </a:moveTo>
                    <a:cubicBezTo>
                      <a:pt x="31" y="973"/>
                      <a:pt x="16" y="990"/>
                      <a:pt x="16" y="1007"/>
                    </a:cubicBezTo>
                    <a:cubicBezTo>
                      <a:pt x="16" y="1027"/>
                      <a:pt x="30" y="1041"/>
                      <a:pt x="50" y="1041"/>
                    </a:cubicBezTo>
                    <a:cubicBezTo>
                      <a:pt x="69" y="1041"/>
                      <a:pt x="84" y="1024"/>
                      <a:pt x="84" y="1007"/>
                    </a:cubicBezTo>
                    <a:cubicBezTo>
                      <a:pt x="84" y="990"/>
                      <a:pt x="67" y="973"/>
                      <a:pt x="50" y="973"/>
                    </a:cubicBezTo>
                    <a:close/>
                    <a:moveTo>
                      <a:pt x="25" y="1115"/>
                    </a:moveTo>
                    <a:cubicBezTo>
                      <a:pt x="19" y="1115"/>
                      <a:pt x="14" y="1119"/>
                      <a:pt x="14" y="1125"/>
                    </a:cubicBezTo>
                    <a:cubicBezTo>
                      <a:pt x="14" y="1130"/>
                      <a:pt x="19" y="1136"/>
                      <a:pt x="25" y="1136"/>
                    </a:cubicBezTo>
                    <a:cubicBezTo>
                      <a:pt x="31" y="1136"/>
                      <a:pt x="36" y="1130"/>
                      <a:pt x="36" y="1125"/>
                    </a:cubicBezTo>
                    <a:cubicBezTo>
                      <a:pt x="33" y="1116"/>
                      <a:pt x="31" y="1115"/>
                      <a:pt x="25" y="1115"/>
                    </a:cubicBezTo>
                    <a:close/>
                    <a:moveTo>
                      <a:pt x="53" y="1218"/>
                    </a:moveTo>
                    <a:cubicBezTo>
                      <a:pt x="30" y="1218"/>
                      <a:pt x="14" y="1235"/>
                      <a:pt x="14" y="1257"/>
                    </a:cubicBezTo>
                    <a:cubicBezTo>
                      <a:pt x="14" y="1280"/>
                      <a:pt x="30" y="1297"/>
                      <a:pt x="53" y="1297"/>
                    </a:cubicBezTo>
                    <a:cubicBezTo>
                      <a:pt x="75" y="1297"/>
                      <a:pt x="93" y="1280"/>
                      <a:pt x="93" y="1257"/>
                    </a:cubicBezTo>
                    <a:cubicBezTo>
                      <a:pt x="93" y="1235"/>
                      <a:pt x="75" y="1218"/>
                      <a:pt x="53" y="1218"/>
                    </a:cubicBezTo>
                    <a:close/>
                    <a:moveTo>
                      <a:pt x="36" y="1328"/>
                    </a:moveTo>
                    <a:cubicBezTo>
                      <a:pt x="22" y="1328"/>
                      <a:pt x="14" y="1339"/>
                      <a:pt x="14" y="1351"/>
                    </a:cubicBezTo>
                    <a:cubicBezTo>
                      <a:pt x="14" y="1365"/>
                      <a:pt x="24" y="1373"/>
                      <a:pt x="36" y="1373"/>
                    </a:cubicBezTo>
                    <a:cubicBezTo>
                      <a:pt x="47" y="1373"/>
                      <a:pt x="59" y="1362"/>
                      <a:pt x="59" y="1351"/>
                    </a:cubicBezTo>
                    <a:cubicBezTo>
                      <a:pt x="62" y="1336"/>
                      <a:pt x="50" y="1328"/>
                      <a:pt x="36" y="1328"/>
                    </a:cubicBezTo>
                    <a:close/>
                    <a:moveTo>
                      <a:pt x="50" y="1427"/>
                    </a:moveTo>
                    <a:cubicBezTo>
                      <a:pt x="28" y="1427"/>
                      <a:pt x="8" y="1446"/>
                      <a:pt x="8" y="1469"/>
                    </a:cubicBezTo>
                    <a:cubicBezTo>
                      <a:pt x="8" y="1492"/>
                      <a:pt x="27" y="1511"/>
                      <a:pt x="50" y="1511"/>
                    </a:cubicBezTo>
                    <a:cubicBezTo>
                      <a:pt x="72" y="1511"/>
                      <a:pt x="93" y="1492"/>
                      <a:pt x="93" y="1469"/>
                    </a:cubicBezTo>
                    <a:cubicBezTo>
                      <a:pt x="93" y="1446"/>
                      <a:pt x="76" y="1427"/>
                      <a:pt x="50" y="1427"/>
                    </a:cubicBezTo>
                    <a:close/>
                    <a:moveTo>
                      <a:pt x="643" y="796"/>
                    </a:moveTo>
                    <a:cubicBezTo>
                      <a:pt x="643" y="813"/>
                      <a:pt x="654" y="824"/>
                      <a:pt x="671" y="824"/>
                    </a:cubicBezTo>
                    <a:cubicBezTo>
                      <a:pt x="688" y="824"/>
                      <a:pt x="699" y="813"/>
                      <a:pt x="699" y="796"/>
                    </a:cubicBezTo>
                    <a:cubicBezTo>
                      <a:pt x="699" y="779"/>
                      <a:pt x="688" y="767"/>
                      <a:pt x="671" y="767"/>
                    </a:cubicBezTo>
                    <a:cubicBezTo>
                      <a:pt x="654" y="767"/>
                      <a:pt x="643" y="782"/>
                      <a:pt x="643" y="796"/>
                    </a:cubicBezTo>
                    <a:close/>
                    <a:moveTo>
                      <a:pt x="584" y="1041"/>
                    </a:moveTo>
                    <a:cubicBezTo>
                      <a:pt x="584" y="1072"/>
                      <a:pt x="609" y="1098"/>
                      <a:pt x="640" y="1098"/>
                    </a:cubicBezTo>
                    <a:cubicBezTo>
                      <a:pt x="671" y="1098"/>
                      <a:pt x="697" y="1072"/>
                      <a:pt x="697" y="1041"/>
                    </a:cubicBezTo>
                    <a:cubicBezTo>
                      <a:pt x="697" y="1010"/>
                      <a:pt x="671" y="985"/>
                      <a:pt x="640" y="985"/>
                    </a:cubicBezTo>
                    <a:cubicBezTo>
                      <a:pt x="609" y="985"/>
                      <a:pt x="584" y="1010"/>
                      <a:pt x="584" y="1041"/>
                    </a:cubicBezTo>
                    <a:close/>
                    <a:moveTo>
                      <a:pt x="589" y="1116"/>
                    </a:moveTo>
                    <a:cubicBezTo>
                      <a:pt x="580" y="1116"/>
                      <a:pt x="575" y="1122"/>
                      <a:pt x="575" y="1130"/>
                    </a:cubicBezTo>
                    <a:cubicBezTo>
                      <a:pt x="575" y="1139"/>
                      <a:pt x="580" y="1145"/>
                      <a:pt x="589" y="1145"/>
                    </a:cubicBezTo>
                    <a:cubicBezTo>
                      <a:pt x="597" y="1145"/>
                      <a:pt x="603" y="1139"/>
                      <a:pt x="603" y="1130"/>
                    </a:cubicBezTo>
                    <a:cubicBezTo>
                      <a:pt x="603" y="1122"/>
                      <a:pt x="597" y="1116"/>
                      <a:pt x="589" y="1116"/>
                    </a:cubicBezTo>
                    <a:close/>
                    <a:moveTo>
                      <a:pt x="601" y="1658"/>
                    </a:moveTo>
                    <a:cubicBezTo>
                      <a:pt x="601" y="1684"/>
                      <a:pt x="620" y="1703"/>
                      <a:pt x="646" y="1703"/>
                    </a:cubicBezTo>
                    <a:cubicBezTo>
                      <a:pt x="671" y="1703"/>
                      <a:pt x="691" y="1684"/>
                      <a:pt x="691" y="1658"/>
                    </a:cubicBezTo>
                    <a:cubicBezTo>
                      <a:pt x="691" y="1633"/>
                      <a:pt x="671" y="1613"/>
                      <a:pt x="646" y="1613"/>
                    </a:cubicBezTo>
                    <a:cubicBezTo>
                      <a:pt x="620" y="1613"/>
                      <a:pt x="601" y="1633"/>
                      <a:pt x="601" y="1658"/>
                    </a:cubicBezTo>
                    <a:close/>
                    <a:moveTo>
                      <a:pt x="643" y="1743"/>
                    </a:moveTo>
                    <a:cubicBezTo>
                      <a:pt x="637" y="1743"/>
                      <a:pt x="632" y="1748"/>
                      <a:pt x="632" y="1754"/>
                    </a:cubicBezTo>
                    <a:cubicBezTo>
                      <a:pt x="632" y="1760"/>
                      <a:pt x="637" y="1765"/>
                      <a:pt x="643" y="1765"/>
                    </a:cubicBezTo>
                    <a:cubicBezTo>
                      <a:pt x="649" y="1765"/>
                      <a:pt x="654" y="1760"/>
                      <a:pt x="654" y="1754"/>
                    </a:cubicBezTo>
                    <a:cubicBezTo>
                      <a:pt x="654" y="1748"/>
                      <a:pt x="649" y="1743"/>
                      <a:pt x="643" y="1743"/>
                    </a:cubicBezTo>
                    <a:close/>
                    <a:moveTo>
                      <a:pt x="318" y="1630"/>
                    </a:moveTo>
                    <a:cubicBezTo>
                      <a:pt x="309" y="1630"/>
                      <a:pt x="304" y="1636"/>
                      <a:pt x="304" y="1644"/>
                    </a:cubicBezTo>
                    <a:cubicBezTo>
                      <a:pt x="304" y="1652"/>
                      <a:pt x="309" y="1658"/>
                      <a:pt x="318" y="1658"/>
                    </a:cubicBezTo>
                    <a:cubicBezTo>
                      <a:pt x="326" y="1658"/>
                      <a:pt x="333" y="1652"/>
                      <a:pt x="333" y="1644"/>
                    </a:cubicBezTo>
                    <a:cubicBezTo>
                      <a:pt x="333" y="1636"/>
                      <a:pt x="326" y="1630"/>
                      <a:pt x="318" y="1630"/>
                    </a:cubicBezTo>
                    <a:close/>
                    <a:moveTo>
                      <a:pt x="84" y="1579"/>
                    </a:moveTo>
                    <a:cubicBezTo>
                      <a:pt x="67" y="1579"/>
                      <a:pt x="53" y="1593"/>
                      <a:pt x="53" y="1610"/>
                    </a:cubicBezTo>
                    <a:cubicBezTo>
                      <a:pt x="53" y="1627"/>
                      <a:pt x="67" y="1641"/>
                      <a:pt x="84" y="1641"/>
                    </a:cubicBezTo>
                    <a:cubicBezTo>
                      <a:pt x="101" y="1641"/>
                      <a:pt x="115" y="1627"/>
                      <a:pt x="115" y="1610"/>
                    </a:cubicBezTo>
                    <a:cubicBezTo>
                      <a:pt x="115" y="1593"/>
                      <a:pt x="101" y="1579"/>
                      <a:pt x="84" y="1579"/>
                    </a:cubicBezTo>
                    <a:close/>
                    <a:moveTo>
                      <a:pt x="36" y="1774"/>
                    </a:moveTo>
                    <a:cubicBezTo>
                      <a:pt x="22" y="1774"/>
                      <a:pt x="11" y="1785"/>
                      <a:pt x="11" y="1799"/>
                    </a:cubicBezTo>
                    <a:cubicBezTo>
                      <a:pt x="11" y="1813"/>
                      <a:pt x="22" y="1825"/>
                      <a:pt x="36" y="1825"/>
                    </a:cubicBezTo>
                    <a:cubicBezTo>
                      <a:pt x="50" y="1825"/>
                      <a:pt x="62" y="1813"/>
                      <a:pt x="62" y="1799"/>
                    </a:cubicBezTo>
                    <a:cubicBezTo>
                      <a:pt x="62" y="1785"/>
                      <a:pt x="50" y="1774"/>
                      <a:pt x="36" y="1774"/>
                    </a:cubicBezTo>
                    <a:close/>
                    <a:moveTo>
                      <a:pt x="101" y="2135"/>
                    </a:moveTo>
                    <a:cubicBezTo>
                      <a:pt x="101" y="2112"/>
                      <a:pt x="84" y="2096"/>
                      <a:pt x="62" y="2096"/>
                    </a:cubicBezTo>
                    <a:cubicBezTo>
                      <a:pt x="39" y="2096"/>
                      <a:pt x="22" y="2112"/>
                      <a:pt x="22" y="2135"/>
                    </a:cubicBezTo>
                    <a:cubicBezTo>
                      <a:pt x="22" y="2158"/>
                      <a:pt x="39" y="2175"/>
                      <a:pt x="62" y="2175"/>
                    </a:cubicBezTo>
                    <a:cubicBezTo>
                      <a:pt x="84" y="2175"/>
                      <a:pt x="101" y="2158"/>
                      <a:pt x="101" y="2135"/>
                    </a:cubicBezTo>
                    <a:close/>
                    <a:moveTo>
                      <a:pt x="186" y="2121"/>
                    </a:moveTo>
                    <a:cubicBezTo>
                      <a:pt x="175" y="2121"/>
                      <a:pt x="166" y="2130"/>
                      <a:pt x="166" y="2141"/>
                    </a:cubicBezTo>
                    <a:cubicBezTo>
                      <a:pt x="166" y="2153"/>
                      <a:pt x="175" y="2160"/>
                      <a:pt x="186" y="2160"/>
                    </a:cubicBezTo>
                    <a:cubicBezTo>
                      <a:pt x="197" y="2160"/>
                      <a:pt x="206" y="2153"/>
                      <a:pt x="206" y="2141"/>
                    </a:cubicBezTo>
                    <a:cubicBezTo>
                      <a:pt x="206" y="2130"/>
                      <a:pt x="197" y="2121"/>
                      <a:pt x="186" y="2121"/>
                    </a:cubicBezTo>
                    <a:close/>
                    <a:moveTo>
                      <a:pt x="304" y="2014"/>
                    </a:moveTo>
                    <a:cubicBezTo>
                      <a:pt x="298" y="2014"/>
                      <a:pt x="296" y="2019"/>
                      <a:pt x="296" y="2022"/>
                    </a:cubicBezTo>
                    <a:cubicBezTo>
                      <a:pt x="296" y="2025"/>
                      <a:pt x="302" y="2031"/>
                      <a:pt x="304" y="2031"/>
                    </a:cubicBezTo>
                    <a:cubicBezTo>
                      <a:pt x="310" y="2031"/>
                      <a:pt x="313" y="2025"/>
                      <a:pt x="313" y="2022"/>
                    </a:cubicBezTo>
                    <a:cubicBezTo>
                      <a:pt x="313" y="2019"/>
                      <a:pt x="309" y="2014"/>
                      <a:pt x="304" y="2014"/>
                    </a:cubicBezTo>
                    <a:close/>
                    <a:moveTo>
                      <a:pt x="445" y="2107"/>
                    </a:moveTo>
                    <a:cubicBezTo>
                      <a:pt x="426" y="2107"/>
                      <a:pt x="412" y="2122"/>
                      <a:pt x="412" y="2141"/>
                    </a:cubicBezTo>
                    <a:cubicBezTo>
                      <a:pt x="412" y="2161"/>
                      <a:pt x="425" y="2175"/>
                      <a:pt x="445" y="2175"/>
                    </a:cubicBezTo>
                    <a:cubicBezTo>
                      <a:pt x="464" y="2175"/>
                      <a:pt x="479" y="2161"/>
                      <a:pt x="479" y="2141"/>
                    </a:cubicBezTo>
                    <a:cubicBezTo>
                      <a:pt x="479" y="2122"/>
                      <a:pt x="462" y="2107"/>
                      <a:pt x="445" y="2107"/>
                    </a:cubicBezTo>
                    <a:close/>
                    <a:moveTo>
                      <a:pt x="654" y="2175"/>
                    </a:moveTo>
                    <a:cubicBezTo>
                      <a:pt x="666" y="2175"/>
                      <a:pt x="674" y="2166"/>
                      <a:pt x="674" y="2155"/>
                    </a:cubicBezTo>
                    <a:cubicBezTo>
                      <a:pt x="674" y="2143"/>
                      <a:pt x="665" y="2135"/>
                      <a:pt x="654" y="2135"/>
                    </a:cubicBezTo>
                    <a:cubicBezTo>
                      <a:pt x="642" y="2135"/>
                      <a:pt x="635" y="2143"/>
                      <a:pt x="635" y="2155"/>
                    </a:cubicBezTo>
                    <a:cubicBezTo>
                      <a:pt x="635" y="2163"/>
                      <a:pt x="646" y="2175"/>
                      <a:pt x="654" y="2175"/>
                    </a:cubicBezTo>
                    <a:close/>
                    <a:moveTo>
                      <a:pt x="558" y="2158"/>
                    </a:moveTo>
                    <a:cubicBezTo>
                      <a:pt x="552" y="2158"/>
                      <a:pt x="550" y="2160"/>
                      <a:pt x="550" y="2166"/>
                    </a:cubicBezTo>
                    <a:cubicBezTo>
                      <a:pt x="550" y="2172"/>
                      <a:pt x="553" y="2175"/>
                      <a:pt x="558" y="2175"/>
                    </a:cubicBezTo>
                    <a:cubicBezTo>
                      <a:pt x="564" y="2175"/>
                      <a:pt x="567" y="2172"/>
                      <a:pt x="567" y="2166"/>
                    </a:cubicBezTo>
                    <a:cubicBezTo>
                      <a:pt x="567" y="2160"/>
                      <a:pt x="563" y="2158"/>
                      <a:pt x="558" y="2158"/>
                    </a:cubicBezTo>
                    <a:close/>
                    <a:moveTo>
                      <a:pt x="640" y="2022"/>
                    </a:moveTo>
                    <a:cubicBezTo>
                      <a:pt x="634" y="2022"/>
                      <a:pt x="629" y="2028"/>
                      <a:pt x="629" y="2033"/>
                    </a:cubicBezTo>
                    <a:cubicBezTo>
                      <a:pt x="629" y="2039"/>
                      <a:pt x="635" y="2045"/>
                      <a:pt x="640" y="2045"/>
                    </a:cubicBezTo>
                    <a:cubicBezTo>
                      <a:pt x="646" y="2045"/>
                      <a:pt x="651" y="2039"/>
                      <a:pt x="651" y="2033"/>
                    </a:cubicBezTo>
                    <a:cubicBezTo>
                      <a:pt x="651" y="2025"/>
                      <a:pt x="645" y="2022"/>
                      <a:pt x="640" y="2022"/>
                    </a:cubicBezTo>
                    <a:close/>
                    <a:moveTo>
                      <a:pt x="1986" y="31"/>
                    </a:moveTo>
                    <a:cubicBezTo>
                      <a:pt x="1972" y="31"/>
                      <a:pt x="1964" y="42"/>
                      <a:pt x="1964" y="53"/>
                    </a:cubicBezTo>
                    <a:cubicBezTo>
                      <a:pt x="1964" y="68"/>
                      <a:pt x="1974" y="76"/>
                      <a:pt x="1986" y="76"/>
                    </a:cubicBezTo>
                    <a:cubicBezTo>
                      <a:pt x="1997" y="76"/>
                      <a:pt x="2009" y="64"/>
                      <a:pt x="2009" y="53"/>
                    </a:cubicBezTo>
                    <a:cubicBezTo>
                      <a:pt x="2009" y="41"/>
                      <a:pt x="2000" y="31"/>
                      <a:pt x="1986" y="31"/>
                    </a:cubicBezTo>
                    <a:close/>
                    <a:moveTo>
                      <a:pt x="1958" y="1047"/>
                    </a:moveTo>
                    <a:cubicBezTo>
                      <a:pt x="1944" y="1047"/>
                      <a:pt x="1933" y="1058"/>
                      <a:pt x="1933" y="1072"/>
                    </a:cubicBezTo>
                    <a:cubicBezTo>
                      <a:pt x="1933" y="1086"/>
                      <a:pt x="1944" y="1098"/>
                      <a:pt x="1958" y="1098"/>
                    </a:cubicBezTo>
                    <a:cubicBezTo>
                      <a:pt x="1972" y="1098"/>
                      <a:pt x="1983" y="1086"/>
                      <a:pt x="1983" y="1072"/>
                    </a:cubicBezTo>
                    <a:cubicBezTo>
                      <a:pt x="1986" y="1058"/>
                      <a:pt x="1975" y="1047"/>
                      <a:pt x="1958" y="1047"/>
                    </a:cubicBezTo>
                    <a:close/>
                    <a:moveTo>
                      <a:pt x="2556" y="1655"/>
                    </a:moveTo>
                    <a:cubicBezTo>
                      <a:pt x="2556" y="1669"/>
                      <a:pt x="2568" y="1684"/>
                      <a:pt x="2585" y="1684"/>
                    </a:cubicBezTo>
                    <a:cubicBezTo>
                      <a:pt x="2599" y="1684"/>
                      <a:pt x="2613" y="1672"/>
                      <a:pt x="2613" y="1655"/>
                    </a:cubicBezTo>
                    <a:cubicBezTo>
                      <a:pt x="2613" y="1641"/>
                      <a:pt x="2602" y="1627"/>
                      <a:pt x="2585" y="1627"/>
                    </a:cubicBezTo>
                    <a:cubicBezTo>
                      <a:pt x="2570" y="1630"/>
                      <a:pt x="2556" y="1641"/>
                      <a:pt x="2556" y="1655"/>
                    </a:cubicBezTo>
                    <a:close/>
                    <a:moveTo>
                      <a:pt x="2489" y="1923"/>
                    </a:moveTo>
                    <a:cubicBezTo>
                      <a:pt x="2489" y="1957"/>
                      <a:pt x="2517" y="1985"/>
                      <a:pt x="2551" y="1985"/>
                    </a:cubicBezTo>
                    <a:cubicBezTo>
                      <a:pt x="2585" y="1985"/>
                      <a:pt x="2613" y="1957"/>
                      <a:pt x="2613" y="1923"/>
                    </a:cubicBezTo>
                    <a:cubicBezTo>
                      <a:pt x="2613" y="1890"/>
                      <a:pt x="2585" y="1861"/>
                      <a:pt x="2551" y="1861"/>
                    </a:cubicBezTo>
                    <a:cubicBezTo>
                      <a:pt x="2517" y="1861"/>
                      <a:pt x="2489" y="1887"/>
                      <a:pt x="2489" y="1923"/>
                    </a:cubicBezTo>
                    <a:close/>
                    <a:moveTo>
                      <a:pt x="2486" y="2033"/>
                    </a:moveTo>
                    <a:cubicBezTo>
                      <a:pt x="2477" y="2033"/>
                      <a:pt x="2472" y="2040"/>
                      <a:pt x="2472" y="2048"/>
                    </a:cubicBezTo>
                    <a:cubicBezTo>
                      <a:pt x="2472" y="2057"/>
                      <a:pt x="2477" y="2062"/>
                      <a:pt x="2486" y="2062"/>
                    </a:cubicBezTo>
                    <a:cubicBezTo>
                      <a:pt x="2494" y="2062"/>
                      <a:pt x="2500" y="2057"/>
                      <a:pt x="2500" y="2048"/>
                    </a:cubicBezTo>
                    <a:cubicBezTo>
                      <a:pt x="2500" y="2040"/>
                      <a:pt x="2494" y="2033"/>
                      <a:pt x="2486" y="2033"/>
                    </a:cubicBezTo>
                    <a:close/>
                    <a:moveTo>
                      <a:pt x="2412" y="2033"/>
                    </a:moveTo>
                    <a:cubicBezTo>
                      <a:pt x="2389" y="2033"/>
                      <a:pt x="2373" y="2050"/>
                      <a:pt x="2373" y="2073"/>
                    </a:cubicBezTo>
                    <a:cubicBezTo>
                      <a:pt x="2373" y="2096"/>
                      <a:pt x="2389" y="2112"/>
                      <a:pt x="2412" y="2112"/>
                    </a:cubicBezTo>
                    <a:cubicBezTo>
                      <a:pt x="2434" y="2112"/>
                      <a:pt x="2452" y="2096"/>
                      <a:pt x="2452" y="2073"/>
                    </a:cubicBezTo>
                    <a:cubicBezTo>
                      <a:pt x="2452" y="2050"/>
                      <a:pt x="2434" y="2033"/>
                      <a:pt x="2412" y="2033"/>
                    </a:cubicBezTo>
                    <a:close/>
                    <a:moveTo>
                      <a:pt x="2500" y="2079"/>
                    </a:moveTo>
                    <a:cubicBezTo>
                      <a:pt x="2500" y="2110"/>
                      <a:pt x="2525" y="2135"/>
                      <a:pt x="2556" y="2135"/>
                    </a:cubicBezTo>
                    <a:cubicBezTo>
                      <a:pt x="2587" y="2135"/>
                      <a:pt x="2613" y="2110"/>
                      <a:pt x="2613" y="2079"/>
                    </a:cubicBezTo>
                    <a:cubicBezTo>
                      <a:pt x="2613" y="2048"/>
                      <a:pt x="2587" y="2022"/>
                      <a:pt x="2556" y="2022"/>
                    </a:cubicBezTo>
                    <a:cubicBezTo>
                      <a:pt x="2525" y="2022"/>
                      <a:pt x="2500" y="2048"/>
                      <a:pt x="2500" y="2079"/>
                    </a:cubicBezTo>
                    <a:close/>
                    <a:moveTo>
                      <a:pt x="2511" y="2138"/>
                    </a:moveTo>
                    <a:cubicBezTo>
                      <a:pt x="2500" y="2138"/>
                      <a:pt x="2494" y="2146"/>
                      <a:pt x="2494" y="2158"/>
                    </a:cubicBezTo>
                    <a:cubicBezTo>
                      <a:pt x="2494" y="2169"/>
                      <a:pt x="2503" y="2177"/>
                      <a:pt x="2511" y="2177"/>
                    </a:cubicBezTo>
                    <a:cubicBezTo>
                      <a:pt x="2523" y="2177"/>
                      <a:pt x="2528" y="2169"/>
                      <a:pt x="2528" y="2158"/>
                    </a:cubicBezTo>
                    <a:cubicBezTo>
                      <a:pt x="2528" y="2146"/>
                      <a:pt x="2520" y="2138"/>
                      <a:pt x="2511" y="2138"/>
                    </a:cubicBezTo>
                    <a:close/>
                    <a:moveTo>
                      <a:pt x="1258" y="1133"/>
                    </a:moveTo>
                    <a:cubicBezTo>
                      <a:pt x="1201" y="1133"/>
                      <a:pt x="1157" y="1179"/>
                      <a:pt x="1157" y="1235"/>
                    </a:cubicBezTo>
                    <a:cubicBezTo>
                      <a:pt x="1157" y="1292"/>
                      <a:pt x="1201" y="1336"/>
                      <a:pt x="1258" y="1336"/>
                    </a:cubicBezTo>
                    <a:cubicBezTo>
                      <a:pt x="1314" y="1336"/>
                      <a:pt x="1360" y="1292"/>
                      <a:pt x="1360" y="1235"/>
                    </a:cubicBezTo>
                    <a:cubicBezTo>
                      <a:pt x="1360" y="1179"/>
                      <a:pt x="1314" y="1133"/>
                      <a:pt x="1258" y="1133"/>
                    </a:cubicBezTo>
                    <a:close/>
                    <a:moveTo>
                      <a:pt x="1213" y="1794"/>
                    </a:moveTo>
                    <a:cubicBezTo>
                      <a:pt x="1156" y="1794"/>
                      <a:pt x="1111" y="1839"/>
                      <a:pt x="1111" y="1895"/>
                    </a:cubicBezTo>
                    <a:cubicBezTo>
                      <a:pt x="1111" y="1952"/>
                      <a:pt x="1156" y="1997"/>
                      <a:pt x="1213" y="1997"/>
                    </a:cubicBezTo>
                    <a:cubicBezTo>
                      <a:pt x="1269" y="1997"/>
                      <a:pt x="1315" y="1952"/>
                      <a:pt x="1315" y="1895"/>
                    </a:cubicBezTo>
                    <a:cubicBezTo>
                      <a:pt x="1315" y="1839"/>
                      <a:pt x="1269" y="1794"/>
                      <a:pt x="1213" y="1794"/>
                    </a:cubicBezTo>
                    <a:close/>
                    <a:moveTo>
                      <a:pt x="1284" y="2005"/>
                    </a:moveTo>
                    <a:cubicBezTo>
                      <a:pt x="1238" y="2005"/>
                      <a:pt x="1199" y="2042"/>
                      <a:pt x="1199" y="2090"/>
                    </a:cubicBezTo>
                    <a:cubicBezTo>
                      <a:pt x="1199" y="2138"/>
                      <a:pt x="1236" y="2175"/>
                      <a:pt x="1284" y="2175"/>
                    </a:cubicBezTo>
                    <a:cubicBezTo>
                      <a:pt x="1332" y="2175"/>
                      <a:pt x="1368" y="2138"/>
                      <a:pt x="1368" y="2090"/>
                    </a:cubicBezTo>
                    <a:cubicBezTo>
                      <a:pt x="1368" y="2042"/>
                      <a:pt x="1332" y="2005"/>
                      <a:pt x="1284" y="2005"/>
                    </a:cubicBezTo>
                    <a:close/>
                    <a:moveTo>
                      <a:pt x="1396" y="561"/>
                    </a:moveTo>
                    <a:cubicBezTo>
                      <a:pt x="1396" y="527"/>
                      <a:pt x="1368" y="499"/>
                      <a:pt x="1337" y="499"/>
                    </a:cubicBezTo>
                    <a:cubicBezTo>
                      <a:pt x="1303" y="499"/>
                      <a:pt x="1278" y="527"/>
                      <a:pt x="1278" y="561"/>
                    </a:cubicBezTo>
                    <a:cubicBezTo>
                      <a:pt x="1278" y="594"/>
                      <a:pt x="1306" y="623"/>
                      <a:pt x="1337" y="623"/>
                    </a:cubicBezTo>
                    <a:cubicBezTo>
                      <a:pt x="1368" y="623"/>
                      <a:pt x="1396" y="594"/>
                      <a:pt x="1396" y="561"/>
                    </a:cubicBezTo>
                    <a:close/>
                    <a:moveTo>
                      <a:pt x="1574" y="1588"/>
                    </a:moveTo>
                    <a:cubicBezTo>
                      <a:pt x="1574" y="1555"/>
                      <a:pt x="1546" y="1525"/>
                      <a:pt x="1515" y="1525"/>
                    </a:cubicBezTo>
                    <a:cubicBezTo>
                      <a:pt x="1481" y="1525"/>
                      <a:pt x="1456" y="1555"/>
                      <a:pt x="1456" y="1588"/>
                    </a:cubicBezTo>
                    <a:cubicBezTo>
                      <a:pt x="1456" y="1622"/>
                      <a:pt x="1484" y="1650"/>
                      <a:pt x="1515" y="1650"/>
                    </a:cubicBezTo>
                    <a:cubicBezTo>
                      <a:pt x="1546" y="1650"/>
                      <a:pt x="1574" y="1622"/>
                      <a:pt x="1574" y="1588"/>
                    </a:cubicBezTo>
                    <a:close/>
                    <a:moveTo>
                      <a:pt x="1275" y="1647"/>
                    </a:moveTo>
                    <a:cubicBezTo>
                      <a:pt x="1275" y="1613"/>
                      <a:pt x="1247" y="1585"/>
                      <a:pt x="1216" y="1585"/>
                    </a:cubicBezTo>
                    <a:cubicBezTo>
                      <a:pt x="1185" y="1585"/>
                      <a:pt x="1157" y="1613"/>
                      <a:pt x="1157" y="1647"/>
                    </a:cubicBezTo>
                    <a:cubicBezTo>
                      <a:pt x="1157" y="1681"/>
                      <a:pt x="1185" y="1709"/>
                      <a:pt x="1216" y="1709"/>
                    </a:cubicBezTo>
                    <a:cubicBezTo>
                      <a:pt x="1247" y="1709"/>
                      <a:pt x="1275" y="1681"/>
                      <a:pt x="1275" y="1647"/>
                    </a:cubicBezTo>
                    <a:close/>
                    <a:moveTo>
                      <a:pt x="1566" y="2087"/>
                    </a:moveTo>
                    <a:cubicBezTo>
                      <a:pt x="1566" y="2053"/>
                      <a:pt x="1538" y="2025"/>
                      <a:pt x="1507" y="2025"/>
                    </a:cubicBezTo>
                    <a:cubicBezTo>
                      <a:pt x="1473" y="2025"/>
                      <a:pt x="1447" y="2053"/>
                      <a:pt x="1447" y="2087"/>
                    </a:cubicBezTo>
                    <a:cubicBezTo>
                      <a:pt x="1447" y="2121"/>
                      <a:pt x="1476" y="2149"/>
                      <a:pt x="1507" y="2149"/>
                    </a:cubicBezTo>
                    <a:cubicBezTo>
                      <a:pt x="1538" y="2146"/>
                      <a:pt x="1566" y="2121"/>
                      <a:pt x="1566" y="2087"/>
                    </a:cubicBezTo>
                    <a:close/>
                    <a:moveTo>
                      <a:pt x="1047" y="925"/>
                    </a:moveTo>
                    <a:cubicBezTo>
                      <a:pt x="1007" y="925"/>
                      <a:pt x="973" y="959"/>
                      <a:pt x="973" y="999"/>
                    </a:cubicBezTo>
                    <a:cubicBezTo>
                      <a:pt x="973" y="1038"/>
                      <a:pt x="1007" y="1072"/>
                      <a:pt x="1047" y="1072"/>
                    </a:cubicBezTo>
                    <a:cubicBezTo>
                      <a:pt x="1086" y="1072"/>
                      <a:pt x="1120" y="1038"/>
                      <a:pt x="1120" y="999"/>
                    </a:cubicBezTo>
                    <a:cubicBezTo>
                      <a:pt x="1120" y="956"/>
                      <a:pt x="1086" y="925"/>
                      <a:pt x="1047" y="925"/>
                    </a:cubicBezTo>
                    <a:close/>
                    <a:moveTo>
                      <a:pt x="1111" y="1089"/>
                    </a:moveTo>
                    <a:cubicBezTo>
                      <a:pt x="1079" y="1089"/>
                      <a:pt x="1055" y="1114"/>
                      <a:pt x="1055" y="1145"/>
                    </a:cubicBezTo>
                    <a:cubicBezTo>
                      <a:pt x="1055" y="1177"/>
                      <a:pt x="1079" y="1201"/>
                      <a:pt x="1111" y="1201"/>
                    </a:cubicBezTo>
                    <a:cubicBezTo>
                      <a:pt x="1142" y="1201"/>
                      <a:pt x="1168" y="1177"/>
                      <a:pt x="1168" y="1145"/>
                    </a:cubicBezTo>
                    <a:cubicBezTo>
                      <a:pt x="1168" y="1114"/>
                      <a:pt x="1142" y="1089"/>
                      <a:pt x="1111" y="1089"/>
                    </a:cubicBezTo>
                    <a:close/>
                    <a:moveTo>
                      <a:pt x="1123" y="1280"/>
                    </a:moveTo>
                    <a:cubicBezTo>
                      <a:pt x="1095" y="1280"/>
                      <a:pt x="1072" y="1303"/>
                      <a:pt x="1072" y="1334"/>
                    </a:cubicBezTo>
                    <a:cubicBezTo>
                      <a:pt x="1072" y="1365"/>
                      <a:pt x="1095" y="1387"/>
                      <a:pt x="1123" y="1387"/>
                    </a:cubicBezTo>
                    <a:cubicBezTo>
                      <a:pt x="1151" y="1387"/>
                      <a:pt x="1174" y="1365"/>
                      <a:pt x="1174" y="1334"/>
                    </a:cubicBezTo>
                    <a:cubicBezTo>
                      <a:pt x="1174" y="1303"/>
                      <a:pt x="1151" y="1280"/>
                      <a:pt x="1123" y="1280"/>
                    </a:cubicBezTo>
                    <a:close/>
                    <a:moveTo>
                      <a:pt x="1258" y="875"/>
                    </a:moveTo>
                    <a:cubicBezTo>
                      <a:pt x="1188" y="875"/>
                      <a:pt x="1131" y="931"/>
                      <a:pt x="1131" y="1002"/>
                    </a:cubicBezTo>
                    <a:cubicBezTo>
                      <a:pt x="1131" y="1072"/>
                      <a:pt x="1187" y="1128"/>
                      <a:pt x="1258" y="1128"/>
                    </a:cubicBezTo>
                    <a:cubicBezTo>
                      <a:pt x="1328" y="1128"/>
                      <a:pt x="1385" y="1072"/>
                      <a:pt x="1385" y="1002"/>
                    </a:cubicBezTo>
                    <a:cubicBezTo>
                      <a:pt x="1382" y="934"/>
                      <a:pt x="1326" y="875"/>
                      <a:pt x="1258" y="875"/>
                    </a:cubicBezTo>
                    <a:close/>
                    <a:moveTo>
                      <a:pt x="1021" y="1613"/>
                    </a:moveTo>
                    <a:cubicBezTo>
                      <a:pt x="993" y="1613"/>
                      <a:pt x="973" y="1636"/>
                      <a:pt x="973" y="1661"/>
                    </a:cubicBezTo>
                    <a:cubicBezTo>
                      <a:pt x="973" y="1686"/>
                      <a:pt x="995" y="1709"/>
                      <a:pt x="1021" y="1709"/>
                    </a:cubicBezTo>
                    <a:cubicBezTo>
                      <a:pt x="1046" y="1709"/>
                      <a:pt x="1069" y="1686"/>
                      <a:pt x="1069" y="1661"/>
                    </a:cubicBezTo>
                    <a:cubicBezTo>
                      <a:pt x="1069" y="1636"/>
                      <a:pt x="1049" y="1613"/>
                      <a:pt x="1021" y="1613"/>
                    </a:cubicBezTo>
                    <a:close/>
                    <a:moveTo>
                      <a:pt x="1069" y="1393"/>
                    </a:moveTo>
                    <a:cubicBezTo>
                      <a:pt x="1016" y="1393"/>
                      <a:pt x="970" y="1439"/>
                      <a:pt x="970" y="1492"/>
                    </a:cubicBezTo>
                    <a:cubicBezTo>
                      <a:pt x="970" y="1546"/>
                      <a:pt x="1015" y="1590"/>
                      <a:pt x="1069" y="1590"/>
                    </a:cubicBezTo>
                    <a:cubicBezTo>
                      <a:pt x="1122" y="1590"/>
                      <a:pt x="1168" y="1546"/>
                      <a:pt x="1168" y="1492"/>
                    </a:cubicBezTo>
                    <a:cubicBezTo>
                      <a:pt x="1168" y="1439"/>
                      <a:pt x="1126" y="1393"/>
                      <a:pt x="1069" y="1393"/>
                    </a:cubicBezTo>
                    <a:close/>
                    <a:moveTo>
                      <a:pt x="1337" y="1410"/>
                    </a:moveTo>
                    <a:cubicBezTo>
                      <a:pt x="1286" y="1410"/>
                      <a:pt x="1244" y="1452"/>
                      <a:pt x="1244" y="1503"/>
                    </a:cubicBezTo>
                    <a:cubicBezTo>
                      <a:pt x="1244" y="1554"/>
                      <a:pt x="1286" y="1596"/>
                      <a:pt x="1337" y="1596"/>
                    </a:cubicBezTo>
                    <a:cubicBezTo>
                      <a:pt x="1388" y="1596"/>
                      <a:pt x="1430" y="1554"/>
                      <a:pt x="1430" y="1503"/>
                    </a:cubicBezTo>
                    <a:cubicBezTo>
                      <a:pt x="1430" y="1452"/>
                      <a:pt x="1388" y="1410"/>
                      <a:pt x="1337" y="1410"/>
                    </a:cubicBezTo>
                    <a:close/>
                    <a:moveTo>
                      <a:pt x="1391" y="1672"/>
                    </a:moveTo>
                    <a:cubicBezTo>
                      <a:pt x="1360" y="1672"/>
                      <a:pt x="1337" y="1698"/>
                      <a:pt x="1337" y="1726"/>
                    </a:cubicBezTo>
                    <a:cubicBezTo>
                      <a:pt x="1337" y="1754"/>
                      <a:pt x="1363" y="1779"/>
                      <a:pt x="1391" y="1779"/>
                    </a:cubicBezTo>
                    <a:cubicBezTo>
                      <a:pt x="1422" y="1779"/>
                      <a:pt x="1444" y="1754"/>
                      <a:pt x="1444" y="1726"/>
                    </a:cubicBezTo>
                    <a:cubicBezTo>
                      <a:pt x="1444" y="1698"/>
                      <a:pt x="1419" y="1672"/>
                      <a:pt x="1391" y="1672"/>
                    </a:cubicBezTo>
                    <a:close/>
                    <a:moveTo>
                      <a:pt x="973" y="1794"/>
                    </a:moveTo>
                    <a:cubicBezTo>
                      <a:pt x="973" y="1825"/>
                      <a:pt x="999" y="1847"/>
                      <a:pt x="1027" y="1847"/>
                    </a:cubicBezTo>
                    <a:cubicBezTo>
                      <a:pt x="1055" y="1847"/>
                      <a:pt x="1080" y="1822"/>
                      <a:pt x="1080" y="1794"/>
                    </a:cubicBezTo>
                    <a:cubicBezTo>
                      <a:pt x="1080" y="1763"/>
                      <a:pt x="1055" y="1740"/>
                      <a:pt x="1027" y="1740"/>
                    </a:cubicBezTo>
                    <a:cubicBezTo>
                      <a:pt x="999" y="1740"/>
                      <a:pt x="973" y="1763"/>
                      <a:pt x="973" y="1794"/>
                    </a:cubicBezTo>
                    <a:close/>
                    <a:moveTo>
                      <a:pt x="1032" y="1926"/>
                    </a:moveTo>
                    <a:cubicBezTo>
                      <a:pt x="998" y="1926"/>
                      <a:pt x="968" y="1954"/>
                      <a:pt x="968" y="1991"/>
                    </a:cubicBezTo>
                    <a:cubicBezTo>
                      <a:pt x="968" y="2028"/>
                      <a:pt x="996" y="2056"/>
                      <a:pt x="1032" y="2056"/>
                    </a:cubicBezTo>
                    <a:cubicBezTo>
                      <a:pt x="1066" y="2056"/>
                      <a:pt x="1097" y="2028"/>
                      <a:pt x="1097" y="1991"/>
                    </a:cubicBezTo>
                    <a:cubicBezTo>
                      <a:pt x="1097" y="1954"/>
                      <a:pt x="1065" y="1926"/>
                      <a:pt x="1032" y="1926"/>
                    </a:cubicBezTo>
                    <a:close/>
                    <a:moveTo>
                      <a:pt x="1416" y="152"/>
                    </a:moveTo>
                    <a:cubicBezTo>
                      <a:pt x="1416" y="197"/>
                      <a:pt x="1453" y="237"/>
                      <a:pt x="1501" y="237"/>
                    </a:cubicBezTo>
                    <a:cubicBezTo>
                      <a:pt x="1549" y="237"/>
                      <a:pt x="1586" y="200"/>
                      <a:pt x="1586" y="152"/>
                    </a:cubicBezTo>
                    <a:cubicBezTo>
                      <a:pt x="1586" y="104"/>
                      <a:pt x="1549" y="68"/>
                      <a:pt x="1501" y="68"/>
                    </a:cubicBezTo>
                    <a:cubicBezTo>
                      <a:pt x="1453" y="68"/>
                      <a:pt x="1416" y="107"/>
                      <a:pt x="1416" y="152"/>
                    </a:cubicBezTo>
                    <a:close/>
                    <a:moveTo>
                      <a:pt x="1591" y="161"/>
                    </a:moveTo>
                    <a:cubicBezTo>
                      <a:pt x="1591" y="183"/>
                      <a:pt x="1608" y="200"/>
                      <a:pt x="1631" y="200"/>
                    </a:cubicBezTo>
                    <a:cubicBezTo>
                      <a:pt x="1653" y="200"/>
                      <a:pt x="1670" y="183"/>
                      <a:pt x="1670" y="161"/>
                    </a:cubicBezTo>
                    <a:cubicBezTo>
                      <a:pt x="1670" y="138"/>
                      <a:pt x="1653" y="121"/>
                      <a:pt x="1631" y="121"/>
                    </a:cubicBezTo>
                    <a:cubicBezTo>
                      <a:pt x="1608" y="121"/>
                      <a:pt x="1591" y="138"/>
                      <a:pt x="1591" y="161"/>
                    </a:cubicBezTo>
                    <a:close/>
                    <a:moveTo>
                      <a:pt x="1171" y="590"/>
                    </a:moveTo>
                    <a:cubicBezTo>
                      <a:pt x="1227" y="590"/>
                      <a:pt x="1272" y="544"/>
                      <a:pt x="1272" y="488"/>
                    </a:cubicBezTo>
                    <a:cubicBezTo>
                      <a:pt x="1272" y="432"/>
                      <a:pt x="1227" y="386"/>
                      <a:pt x="1171" y="386"/>
                    </a:cubicBezTo>
                    <a:cubicBezTo>
                      <a:pt x="1114" y="386"/>
                      <a:pt x="1069" y="432"/>
                      <a:pt x="1069" y="488"/>
                    </a:cubicBezTo>
                    <a:cubicBezTo>
                      <a:pt x="1069" y="544"/>
                      <a:pt x="1114" y="590"/>
                      <a:pt x="1171" y="590"/>
                    </a:cubicBezTo>
                    <a:close/>
                    <a:moveTo>
                      <a:pt x="1301" y="341"/>
                    </a:moveTo>
                    <a:cubicBezTo>
                      <a:pt x="1357" y="341"/>
                      <a:pt x="1402" y="296"/>
                      <a:pt x="1402" y="240"/>
                    </a:cubicBezTo>
                    <a:cubicBezTo>
                      <a:pt x="1402" y="183"/>
                      <a:pt x="1357" y="138"/>
                      <a:pt x="1301" y="138"/>
                    </a:cubicBezTo>
                    <a:cubicBezTo>
                      <a:pt x="1244" y="138"/>
                      <a:pt x="1199" y="183"/>
                      <a:pt x="1199" y="240"/>
                    </a:cubicBezTo>
                    <a:cubicBezTo>
                      <a:pt x="1199" y="296"/>
                      <a:pt x="1244" y="341"/>
                      <a:pt x="1301" y="341"/>
                    </a:cubicBezTo>
                    <a:close/>
                    <a:moveTo>
                      <a:pt x="1120" y="344"/>
                    </a:moveTo>
                    <a:cubicBezTo>
                      <a:pt x="1120" y="327"/>
                      <a:pt x="1106" y="310"/>
                      <a:pt x="1086" y="310"/>
                    </a:cubicBezTo>
                    <a:cubicBezTo>
                      <a:pt x="1069" y="310"/>
                      <a:pt x="1052" y="324"/>
                      <a:pt x="1052" y="344"/>
                    </a:cubicBezTo>
                    <a:cubicBezTo>
                      <a:pt x="1052" y="364"/>
                      <a:pt x="1066" y="378"/>
                      <a:pt x="1086" y="378"/>
                    </a:cubicBezTo>
                    <a:cubicBezTo>
                      <a:pt x="1106" y="378"/>
                      <a:pt x="1120" y="364"/>
                      <a:pt x="1120" y="344"/>
                    </a:cubicBezTo>
                    <a:close/>
                    <a:moveTo>
                      <a:pt x="1165" y="353"/>
                    </a:moveTo>
                    <a:cubicBezTo>
                      <a:pt x="1187" y="353"/>
                      <a:pt x="1205" y="335"/>
                      <a:pt x="1205" y="313"/>
                    </a:cubicBezTo>
                    <a:cubicBezTo>
                      <a:pt x="1205" y="290"/>
                      <a:pt x="1187" y="274"/>
                      <a:pt x="1165" y="274"/>
                    </a:cubicBezTo>
                    <a:cubicBezTo>
                      <a:pt x="1142" y="274"/>
                      <a:pt x="1126" y="291"/>
                      <a:pt x="1126" y="313"/>
                    </a:cubicBezTo>
                    <a:cubicBezTo>
                      <a:pt x="1126" y="333"/>
                      <a:pt x="1142" y="353"/>
                      <a:pt x="1165" y="353"/>
                    </a:cubicBezTo>
                    <a:close/>
                    <a:moveTo>
                      <a:pt x="1134" y="254"/>
                    </a:moveTo>
                    <a:cubicBezTo>
                      <a:pt x="1151" y="254"/>
                      <a:pt x="1165" y="240"/>
                      <a:pt x="1165" y="223"/>
                    </a:cubicBezTo>
                    <a:cubicBezTo>
                      <a:pt x="1165" y="206"/>
                      <a:pt x="1151" y="192"/>
                      <a:pt x="1134" y="192"/>
                    </a:cubicBezTo>
                    <a:cubicBezTo>
                      <a:pt x="1117" y="192"/>
                      <a:pt x="1103" y="206"/>
                      <a:pt x="1103" y="223"/>
                    </a:cubicBezTo>
                    <a:cubicBezTo>
                      <a:pt x="1103" y="240"/>
                      <a:pt x="1117" y="254"/>
                      <a:pt x="1134" y="254"/>
                    </a:cubicBezTo>
                    <a:close/>
                    <a:moveTo>
                      <a:pt x="1518" y="262"/>
                    </a:moveTo>
                    <a:cubicBezTo>
                      <a:pt x="1461" y="262"/>
                      <a:pt x="1419" y="307"/>
                      <a:pt x="1419" y="364"/>
                    </a:cubicBezTo>
                    <a:cubicBezTo>
                      <a:pt x="1419" y="420"/>
                      <a:pt x="1464" y="465"/>
                      <a:pt x="1518" y="465"/>
                    </a:cubicBezTo>
                    <a:cubicBezTo>
                      <a:pt x="1571" y="465"/>
                      <a:pt x="1617" y="420"/>
                      <a:pt x="1617" y="364"/>
                    </a:cubicBezTo>
                    <a:cubicBezTo>
                      <a:pt x="1617" y="307"/>
                      <a:pt x="1574" y="262"/>
                      <a:pt x="1518" y="262"/>
                    </a:cubicBezTo>
                    <a:close/>
                    <a:moveTo>
                      <a:pt x="1639" y="209"/>
                    </a:moveTo>
                    <a:cubicBezTo>
                      <a:pt x="1622" y="209"/>
                      <a:pt x="1608" y="223"/>
                      <a:pt x="1608" y="240"/>
                    </a:cubicBezTo>
                    <a:cubicBezTo>
                      <a:pt x="1608" y="257"/>
                      <a:pt x="1622" y="271"/>
                      <a:pt x="1639" y="271"/>
                    </a:cubicBezTo>
                    <a:cubicBezTo>
                      <a:pt x="1656" y="271"/>
                      <a:pt x="1670" y="257"/>
                      <a:pt x="1670" y="240"/>
                    </a:cubicBezTo>
                    <a:cubicBezTo>
                      <a:pt x="1670" y="223"/>
                      <a:pt x="1656" y="209"/>
                      <a:pt x="1639" y="209"/>
                    </a:cubicBezTo>
                    <a:close/>
                    <a:moveTo>
                      <a:pt x="1334" y="378"/>
                    </a:moveTo>
                    <a:cubicBezTo>
                      <a:pt x="1314" y="378"/>
                      <a:pt x="1301" y="395"/>
                      <a:pt x="1301" y="412"/>
                    </a:cubicBezTo>
                    <a:cubicBezTo>
                      <a:pt x="1301" y="429"/>
                      <a:pt x="1314" y="446"/>
                      <a:pt x="1334" y="446"/>
                    </a:cubicBezTo>
                    <a:cubicBezTo>
                      <a:pt x="1353" y="446"/>
                      <a:pt x="1368" y="429"/>
                      <a:pt x="1368" y="412"/>
                    </a:cubicBezTo>
                    <a:cubicBezTo>
                      <a:pt x="1368" y="395"/>
                      <a:pt x="1353" y="378"/>
                      <a:pt x="1334" y="378"/>
                    </a:cubicBezTo>
                    <a:close/>
                    <a:moveTo>
                      <a:pt x="1515" y="497"/>
                    </a:moveTo>
                    <a:cubicBezTo>
                      <a:pt x="1461" y="497"/>
                      <a:pt x="1416" y="541"/>
                      <a:pt x="1416" y="595"/>
                    </a:cubicBezTo>
                    <a:cubicBezTo>
                      <a:pt x="1416" y="648"/>
                      <a:pt x="1461" y="694"/>
                      <a:pt x="1515" y="694"/>
                    </a:cubicBezTo>
                    <a:cubicBezTo>
                      <a:pt x="1569" y="694"/>
                      <a:pt x="1614" y="648"/>
                      <a:pt x="1614" y="595"/>
                    </a:cubicBezTo>
                    <a:cubicBezTo>
                      <a:pt x="1614" y="541"/>
                      <a:pt x="1569" y="497"/>
                      <a:pt x="1515" y="497"/>
                    </a:cubicBezTo>
                    <a:close/>
                    <a:moveTo>
                      <a:pt x="1275" y="669"/>
                    </a:moveTo>
                    <a:cubicBezTo>
                      <a:pt x="1255" y="669"/>
                      <a:pt x="1241" y="685"/>
                      <a:pt x="1241" y="705"/>
                    </a:cubicBezTo>
                    <a:cubicBezTo>
                      <a:pt x="1241" y="724"/>
                      <a:pt x="1258" y="742"/>
                      <a:pt x="1275" y="742"/>
                    </a:cubicBezTo>
                    <a:cubicBezTo>
                      <a:pt x="1295" y="742"/>
                      <a:pt x="1309" y="724"/>
                      <a:pt x="1309" y="705"/>
                    </a:cubicBezTo>
                    <a:cubicBezTo>
                      <a:pt x="1309" y="685"/>
                      <a:pt x="1295" y="669"/>
                      <a:pt x="1275" y="669"/>
                    </a:cubicBezTo>
                    <a:close/>
                    <a:moveTo>
                      <a:pt x="1492" y="734"/>
                    </a:moveTo>
                    <a:cubicBezTo>
                      <a:pt x="1418" y="734"/>
                      <a:pt x="1360" y="792"/>
                      <a:pt x="1360" y="866"/>
                    </a:cubicBezTo>
                    <a:cubicBezTo>
                      <a:pt x="1360" y="939"/>
                      <a:pt x="1418" y="999"/>
                      <a:pt x="1492" y="999"/>
                    </a:cubicBezTo>
                    <a:cubicBezTo>
                      <a:pt x="1565" y="999"/>
                      <a:pt x="1625" y="940"/>
                      <a:pt x="1625" y="866"/>
                    </a:cubicBezTo>
                    <a:cubicBezTo>
                      <a:pt x="1622" y="793"/>
                      <a:pt x="1565" y="734"/>
                      <a:pt x="1492" y="734"/>
                    </a:cubicBezTo>
                    <a:close/>
                    <a:moveTo>
                      <a:pt x="1244" y="801"/>
                    </a:moveTo>
                    <a:cubicBezTo>
                      <a:pt x="1236" y="801"/>
                      <a:pt x="1227" y="809"/>
                      <a:pt x="1227" y="818"/>
                    </a:cubicBezTo>
                    <a:cubicBezTo>
                      <a:pt x="1227" y="826"/>
                      <a:pt x="1235" y="835"/>
                      <a:pt x="1244" y="835"/>
                    </a:cubicBezTo>
                    <a:cubicBezTo>
                      <a:pt x="1252" y="835"/>
                      <a:pt x="1261" y="826"/>
                      <a:pt x="1261" y="818"/>
                    </a:cubicBezTo>
                    <a:cubicBezTo>
                      <a:pt x="1261" y="809"/>
                      <a:pt x="1253" y="801"/>
                      <a:pt x="1244" y="801"/>
                    </a:cubicBezTo>
                    <a:close/>
                    <a:moveTo>
                      <a:pt x="1459" y="1016"/>
                    </a:moveTo>
                    <a:cubicBezTo>
                      <a:pt x="1442" y="1016"/>
                      <a:pt x="1428" y="1030"/>
                      <a:pt x="1428" y="1047"/>
                    </a:cubicBezTo>
                    <a:cubicBezTo>
                      <a:pt x="1428" y="1064"/>
                      <a:pt x="1442" y="1078"/>
                      <a:pt x="1459" y="1078"/>
                    </a:cubicBezTo>
                    <a:cubicBezTo>
                      <a:pt x="1476" y="1078"/>
                      <a:pt x="1490" y="1064"/>
                      <a:pt x="1490" y="1047"/>
                    </a:cubicBezTo>
                    <a:cubicBezTo>
                      <a:pt x="1490" y="1030"/>
                      <a:pt x="1476" y="1016"/>
                      <a:pt x="1459" y="1016"/>
                    </a:cubicBezTo>
                    <a:close/>
                    <a:moveTo>
                      <a:pt x="1614" y="1052"/>
                    </a:moveTo>
                    <a:cubicBezTo>
                      <a:pt x="1583" y="1052"/>
                      <a:pt x="1557" y="1078"/>
                      <a:pt x="1557" y="1109"/>
                    </a:cubicBezTo>
                    <a:cubicBezTo>
                      <a:pt x="1557" y="1139"/>
                      <a:pt x="1583" y="1164"/>
                      <a:pt x="1614" y="1164"/>
                    </a:cubicBezTo>
                    <a:cubicBezTo>
                      <a:pt x="1645" y="1164"/>
                      <a:pt x="1670" y="1139"/>
                      <a:pt x="1670" y="1109"/>
                    </a:cubicBezTo>
                    <a:cubicBezTo>
                      <a:pt x="1667" y="1078"/>
                      <a:pt x="1642" y="1052"/>
                      <a:pt x="1614" y="1052"/>
                    </a:cubicBezTo>
                    <a:close/>
                    <a:moveTo>
                      <a:pt x="1391" y="1184"/>
                    </a:moveTo>
                    <a:cubicBezTo>
                      <a:pt x="1391" y="1198"/>
                      <a:pt x="1402" y="1212"/>
                      <a:pt x="1419" y="1212"/>
                    </a:cubicBezTo>
                    <a:cubicBezTo>
                      <a:pt x="1433" y="1212"/>
                      <a:pt x="1443" y="1205"/>
                      <a:pt x="1446" y="1193"/>
                    </a:cubicBezTo>
                    <a:cubicBezTo>
                      <a:pt x="1455" y="1216"/>
                      <a:pt x="1478" y="1232"/>
                      <a:pt x="1504" y="1232"/>
                    </a:cubicBezTo>
                    <a:cubicBezTo>
                      <a:pt x="1538" y="1232"/>
                      <a:pt x="1566" y="1204"/>
                      <a:pt x="1566" y="1170"/>
                    </a:cubicBezTo>
                    <a:cubicBezTo>
                      <a:pt x="1566" y="1136"/>
                      <a:pt x="1538" y="1109"/>
                      <a:pt x="1504" y="1109"/>
                    </a:cubicBezTo>
                    <a:cubicBezTo>
                      <a:pt x="1471" y="1109"/>
                      <a:pt x="1443" y="1135"/>
                      <a:pt x="1442" y="1167"/>
                    </a:cubicBezTo>
                    <a:cubicBezTo>
                      <a:pt x="1437" y="1161"/>
                      <a:pt x="1429" y="1156"/>
                      <a:pt x="1419" y="1156"/>
                    </a:cubicBezTo>
                    <a:cubicBezTo>
                      <a:pt x="1402" y="1156"/>
                      <a:pt x="1391" y="1170"/>
                      <a:pt x="1391" y="1184"/>
                    </a:cubicBezTo>
                    <a:close/>
                    <a:moveTo>
                      <a:pt x="1560" y="1754"/>
                    </a:moveTo>
                    <a:cubicBezTo>
                      <a:pt x="1529" y="1754"/>
                      <a:pt x="1504" y="1780"/>
                      <a:pt x="1504" y="1811"/>
                    </a:cubicBezTo>
                    <a:cubicBezTo>
                      <a:pt x="1504" y="1843"/>
                      <a:pt x="1529" y="1867"/>
                      <a:pt x="1560" y="1867"/>
                    </a:cubicBezTo>
                    <a:cubicBezTo>
                      <a:pt x="1591" y="1867"/>
                      <a:pt x="1617" y="1843"/>
                      <a:pt x="1617" y="1811"/>
                    </a:cubicBezTo>
                    <a:cubicBezTo>
                      <a:pt x="1617" y="1780"/>
                      <a:pt x="1591" y="1754"/>
                      <a:pt x="1560" y="1754"/>
                    </a:cubicBezTo>
                    <a:close/>
                    <a:moveTo>
                      <a:pt x="1523" y="1969"/>
                    </a:moveTo>
                    <a:cubicBezTo>
                      <a:pt x="1523" y="1981"/>
                      <a:pt x="1532" y="1988"/>
                      <a:pt x="1543" y="1988"/>
                    </a:cubicBezTo>
                    <a:cubicBezTo>
                      <a:pt x="1555" y="1988"/>
                      <a:pt x="1563" y="1981"/>
                      <a:pt x="1563" y="1969"/>
                    </a:cubicBezTo>
                    <a:cubicBezTo>
                      <a:pt x="1563" y="1958"/>
                      <a:pt x="1555" y="1949"/>
                      <a:pt x="1543" y="1949"/>
                    </a:cubicBezTo>
                    <a:cubicBezTo>
                      <a:pt x="1532" y="1949"/>
                      <a:pt x="1523" y="1958"/>
                      <a:pt x="1523" y="1969"/>
                    </a:cubicBezTo>
                    <a:close/>
                    <a:moveTo>
                      <a:pt x="1041" y="2124"/>
                    </a:moveTo>
                    <a:cubicBezTo>
                      <a:pt x="1041" y="2152"/>
                      <a:pt x="1063" y="2172"/>
                      <a:pt x="1089" y="2172"/>
                    </a:cubicBezTo>
                    <a:cubicBezTo>
                      <a:pt x="1117" y="2172"/>
                      <a:pt x="1137" y="2150"/>
                      <a:pt x="1137" y="2124"/>
                    </a:cubicBezTo>
                    <a:cubicBezTo>
                      <a:pt x="1137" y="2099"/>
                      <a:pt x="1114" y="2076"/>
                      <a:pt x="1089" y="2076"/>
                    </a:cubicBezTo>
                    <a:cubicBezTo>
                      <a:pt x="1063" y="2076"/>
                      <a:pt x="1041" y="2098"/>
                      <a:pt x="1041" y="2124"/>
                    </a:cubicBezTo>
                    <a:close/>
                    <a:moveTo>
                      <a:pt x="1459" y="1833"/>
                    </a:moveTo>
                    <a:cubicBezTo>
                      <a:pt x="1430" y="1833"/>
                      <a:pt x="1405" y="1856"/>
                      <a:pt x="1405" y="1887"/>
                    </a:cubicBezTo>
                    <a:cubicBezTo>
                      <a:pt x="1405" y="1918"/>
                      <a:pt x="1428" y="1940"/>
                      <a:pt x="1459" y="1940"/>
                    </a:cubicBezTo>
                    <a:cubicBezTo>
                      <a:pt x="1487" y="1940"/>
                      <a:pt x="1512" y="1918"/>
                      <a:pt x="1512" y="1887"/>
                    </a:cubicBezTo>
                    <a:cubicBezTo>
                      <a:pt x="1512" y="1856"/>
                      <a:pt x="1490" y="1833"/>
                      <a:pt x="1459" y="1833"/>
                    </a:cubicBezTo>
                    <a:close/>
                    <a:moveTo>
                      <a:pt x="1416" y="2000"/>
                    </a:moveTo>
                    <a:cubicBezTo>
                      <a:pt x="1416" y="2012"/>
                      <a:pt x="1425" y="2019"/>
                      <a:pt x="1436" y="2019"/>
                    </a:cubicBezTo>
                    <a:cubicBezTo>
                      <a:pt x="1447" y="2019"/>
                      <a:pt x="1456" y="2011"/>
                      <a:pt x="1456" y="2000"/>
                    </a:cubicBezTo>
                    <a:cubicBezTo>
                      <a:pt x="1456" y="1988"/>
                      <a:pt x="1447" y="1980"/>
                      <a:pt x="1436" y="1980"/>
                    </a:cubicBezTo>
                    <a:cubicBezTo>
                      <a:pt x="1425" y="1980"/>
                      <a:pt x="1416" y="1989"/>
                      <a:pt x="1416" y="2000"/>
                    </a:cubicBezTo>
                    <a:close/>
                    <a:moveTo>
                      <a:pt x="1016" y="149"/>
                    </a:moveTo>
                    <a:cubicBezTo>
                      <a:pt x="990" y="149"/>
                      <a:pt x="970" y="169"/>
                      <a:pt x="970" y="195"/>
                    </a:cubicBezTo>
                    <a:cubicBezTo>
                      <a:pt x="970" y="220"/>
                      <a:pt x="990" y="240"/>
                      <a:pt x="1016" y="240"/>
                    </a:cubicBezTo>
                    <a:cubicBezTo>
                      <a:pt x="1041" y="240"/>
                      <a:pt x="1061" y="220"/>
                      <a:pt x="1061" y="195"/>
                    </a:cubicBezTo>
                    <a:cubicBezTo>
                      <a:pt x="1061" y="169"/>
                      <a:pt x="1041" y="149"/>
                      <a:pt x="1016" y="149"/>
                    </a:cubicBezTo>
                    <a:close/>
                    <a:moveTo>
                      <a:pt x="1021" y="276"/>
                    </a:moveTo>
                    <a:cubicBezTo>
                      <a:pt x="1004" y="276"/>
                      <a:pt x="990" y="290"/>
                      <a:pt x="990" y="307"/>
                    </a:cubicBezTo>
                    <a:cubicBezTo>
                      <a:pt x="990" y="323"/>
                      <a:pt x="1004" y="338"/>
                      <a:pt x="1021" y="338"/>
                    </a:cubicBezTo>
                    <a:cubicBezTo>
                      <a:pt x="1038" y="338"/>
                      <a:pt x="1052" y="323"/>
                      <a:pt x="1052" y="307"/>
                    </a:cubicBezTo>
                    <a:cubicBezTo>
                      <a:pt x="1052" y="290"/>
                      <a:pt x="1035" y="276"/>
                      <a:pt x="1021" y="276"/>
                    </a:cubicBezTo>
                    <a:close/>
                    <a:moveTo>
                      <a:pt x="1097" y="271"/>
                    </a:moveTo>
                    <a:cubicBezTo>
                      <a:pt x="1094" y="271"/>
                      <a:pt x="1092" y="273"/>
                      <a:pt x="1092" y="276"/>
                    </a:cubicBezTo>
                    <a:cubicBezTo>
                      <a:pt x="1092" y="278"/>
                      <a:pt x="1094" y="282"/>
                      <a:pt x="1097" y="282"/>
                    </a:cubicBezTo>
                    <a:cubicBezTo>
                      <a:pt x="1099" y="282"/>
                      <a:pt x="1103" y="279"/>
                      <a:pt x="1103" y="276"/>
                    </a:cubicBezTo>
                    <a:cubicBezTo>
                      <a:pt x="1103" y="274"/>
                      <a:pt x="1099" y="271"/>
                      <a:pt x="1097" y="271"/>
                    </a:cubicBezTo>
                    <a:close/>
                    <a:moveTo>
                      <a:pt x="1007" y="384"/>
                    </a:moveTo>
                    <a:cubicBezTo>
                      <a:pt x="1001" y="384"/>
                      <a:pt x="996" y="389"/>
                      <a:pt x="996" y="395"/>
                    </a:cubicBezTo>
                    <a:cubicBezTo>
                      <a:pt x="996" y="401"/>
                      <a:pt x="1001" y="406"/>
                      <a:pt x="1007" y="406"/>
                    </a:cubicBezTo>
                    <a:cubicBezTo>
                      <a:pt x="1013" y="406"/>
                      <a:pt x="1018" y="401"/>
                      <a:pt x="1018" y="395"/>
                    </a:cubicBezTo>
                    <a:cubicBezTo>
                      <a:pt x="1018" y="389"/>
                      <a:pt x="1013" y="384"/>
                      <a:pt x="1007" y="384"/>
                    </a:cubicBezTo>
                    <a:close/>
                    <a:moveTo>
                      <a:pt x="1072" y="584"/>
                    </a:moveTo>
                    <a:cubicBezTo>
                      <a:pt x="1018" y="584"/>
                      <a:pt x="973" y="629"/>
                      <a:pt x="973" y="683"/>
                    </a:cubicBezTo>
                    <a:cubicBezTo>
                      <a:pt x="973" y="736"/>
                      <a:pt x="1018" y="782"/>
                      <a:pt x="1072" y="782"/>
                    </a:cubicBezTo>
                    <a:cubicBezTo>
                      <a:pt x="1126" y="782"/>
                      <a:pt x="1171" y="736"/>
                      <a:pt x="1171" y="683"/>
                    </a:cubicBezTo>
                    <a:cubicBezTo>
                      <a:pt x="1171" y="629"/>
                      <a:pt x="1126" y="584"/>
                      <a:pt x="1072" y="584"/>
                    </a:cubicBezTo>
                    <a:close/>
                    <a:moveTo>
                      <a:pt x="1069" y="849"/>
                    </a:moveTo>
                    <a:cubicBezTo>
                      <a:pt x="1055" y="849"/>
                      <a:pt x="1041" y="861"/>
                      <a:pt x="1041" y="877"/>
                    </a:cubicBezTo>
                    <a:cubicBezTo>
                      <a:pt x="1041" y="892"/>
                      <a:pt x="1052" y="906"/>
                      <a:pt x="1069" y="906"/>
                    </a:cubicBezTo>
                    <a:cubicBezTo>
                      <a:pt x="1086" y="906"/>
                      <a:pt x="1097" y="893"/>
                      <a:pt x="1097" y="877"/>
                    </a:cubicBezTo>
                    <a:cubicBezTo>
                      <a:pt x="1097" y="860"/>
                      <a:pt x="1086" y="849"/>
                      <a:pt x="1069" y="849"/>
                    </a:cubicBezTo>
                    <a:close/>
                    <a:moveTo>
                      <a:pt x="1334" y="688"/>
                    </a:moveTo>
                    <a:cubicBezTo>
                      <a:pt x="1334" y="700"/>
                      <a:pt x="1343" y="708"/>
                      <a:pt x="1354" y="708"/>
                    </a:cubicBezTo>
                    <a:cubicBezTo>
                      <a:pt x="1365" y="708"/>
                      <a:pt x="1374" y="699"/>
                      <a:pt x="1374" y="688"/>
                    </a:cubicBezTo>
                    <a:cubicBezTo>
                      <a:pt x="1374" y="676"/>
                      <a:pt x="1365" y="669"/>
                      <a:pt x="1354" y="669"/>
                    </a:cubicBezTo>
                    <a:cubicBezTo>
                      <a:pt x="1343" y="669"/>
                      <a:pt x="1334" y="680"/>
                      <a:pt x="1334" y="688"/>
                    </a:cubicBezTo>
                    <a:close/>
                    <a:moveTo>
                      <a:pt x="1233" y="632"/>
                    </a:moveTo>
                    <a:cubicBezTo>
                      <a:pt x="1230" y="632"/>
                      <a:pt x="1227" y="635"/>
                      <a:pt x="1227" y="640"/>
                    </a:cubicBezTo>
                    <a:cubicBezTo>
                      <a:pt x="1227" y="643"/>
                      <a:pt x="1230" y="649"/>
                      <a:pt x="1233" y="649"/>
                    </a:cubicBezTo>
                    <a:cubicBezTo>
                      <a:pt x="1236" y="649"/>
                      <a:pt x="1238" y="646"/>
                      <a:pt x="1238" y="640"/>
                    </a:cubicBezTo>
                    <a:cubicBezTo>
                      <a:pt x="1241" y="635"/>
                      <a:pt x="1238" y="632"/>
                      <a:pt x="1233" y="632"/>
                    </a:cubicBezTo>
                    <a:close/>
                    <a:moveTo>
                      <a:pt x="1577" y="686"/>
                    </a:moveTo>
                    <a:cubicBezTo>
                      <a:pt x="1577" y="700"/>
                      <a:pt x="1588" y="711"/>
                      <a:pt x="1603" y="711"/>
                    </a:cubicBezTo>
                    <a:cubicBezTo>
                      <a:pt x="1617" y="711"/>
                      <a:pt x="1628" y="700"/>
                      <a:pt x="1628" y="686"/>
                    </a:cubicBezTo>
                    <a:cubicBezTo>
                      <a:pt x="1628" y="671"/>
                      <a:pt x="1617" y="660"/>
                      <a:pt x="1603" y="660"/>
                    </a:cubicBezTo>
                    <a:cubicBezTo>
                      <a:pt x="1588" y="660"/>
                      <a:pt x="1577" y="671"/>
                      <a:pt x="1577" y="686"/>
                    </a:cubicBezTo>
                    <a:close/>
                    <a:moveTo>
                      <a:pt x="1591" y="477"/>
                    </a:moveTo>
                    <a:cubicBezTo>
                      <a:pt x="1591" y="499"/>
                      <a:pt x="1608" y="516"/>
                      <a:pt x="1631" y="516"/>
                    </a:cubicBezTo>
                    <a:cubicBezTo>
                      <a:pt x="1653" y="516"/>
                      <a:pt x="1670" y="499"/>
                      <a:pt x="1670" y="477"/>
                    </a:cubicBezTo>
                    <a:cubicBezTo>
                      <a:pt x="1670" y="454"/>
                      <a:pt x="1653" y="437"/>
                      <a:pt x="1631" y="437"/>
                    </a:cubicBezTo>
                    <a:cubicBezTo>
                      <a:pt x="1608" y="437"/>
                      <a:pt x="1591" y="454"/>
                      <a:pt x="1591" y="477"/>
                    </a:cubicBezTo>
                    <a:close/>
                    <a:moveTo>
                      <a:pt x="1611" y="956"/>
                    </a:moveTo>
                    <a:cubicBezTo>
                      <a:pt x="1611" y="967"/>
                      <a:pt x="1622" y="979"/>
                      <a:pt x="1634" y="979"/>
                    </a:cubicBezTo>
                    <a:cubicBezTo>
                      <a:pt x="1645" y="979"/>
                      <a:pt x="1656" y="967"/>
                      <a:pt x="1656" y="956"/>
                    </a:cubicBezTo>
                    <a:cubicBezTo>
                      <a:pt x="1656" y="944"/>
                      <a:pt x="1645" y="934"/>
                      <a:pt x="1634" y="934"/>
                    </a:cubicBezTo>
                    <a:cubicBezTo>
                      <a:pt x="1622" y="934"/>
                      <a:pt x="1611" y="944"/>
                      <a:pt x="1611" y="956"/>
                    </a:cubicBezTo>
                    <a:close/>
                    <a:moveTo>
                      <a:pt x="1631" y="1016"/>
                    </a:moveTo>
                    <a:cubicBezTo>
                      <a:pt x="1631" y="1024"/>
                      <a:pt x="1636" y="1030"/>
                      <a:pt x="1645" y="1030"/>
                    </a:cubicBezTo>
                    <a:cubicBezTo>
                      <a:pt x="1653" y="1030"/>
                      <a:pt x="1659" y="1024"/>
                      <a:pt x="1659" y="1016"/>
                    </a:cubicBezTo>
                    <a:cubicBezTo>
                      <a:pt x="1659" y="1007"/>
                      <a:pt x="1653" y="1002"/>
                      <a:pt x="1645" y="1002"/>
                    </a:cubicBezTo>
                    <a:cubicBezTo>
                      <a:pt x="1636" y="1002"/>
                      <a:pt x="1631" y="1007"/>
                      <a:pt x="1631" y="1016"/>
                    </a:cubicBezTo>
                    <a:close/>
                    <a:moveTo>
                      <a:pt x="1428" y="1367"/>
                    </a:moveTo>
                    <a:cubicBezTo>
                      <a:pt x="1428" y="1435"/>
                      <a:pt x="1481" y="1489"/>
                      <a:pt x="1549" y="1489"/>
                    </a:cubicBezTo>
                    <a:cubicBezTo>
                      <a:pt x="1617" y="1489"/>
                      <a:pt x="1670" y="1435"/>
                      <a:pt x="1670" y="1367"/>
                    </a:cubicBezTo>
                    <a:cubicBezTo>
                      <a:pt x="1670" y="1300"/>
                      <a:pt x="1617" y="1246"/>
                      <a:pt x="1549" y="1246"/>
                    </a:cubicBezTo>
                    <a:cubicBezTo>
                      <a:pt x="1481" y="1246"/>
                      <a:pt x="1428" y="1303"/>
                      <a:pt x="1428" y="1367"/>
                    </a:cubicBezTo>
                    <a:close/>
                    <a:moveTo>
                      <a:pt x="1642" y="1193"/>
                    </a:moveTo>
                    <a:cubicBezTo>
                      <a:pt x="1631" y="1193"/>
                      <a:pt x="1625" y="1201"/>
                      <a:pt x="1625" y="1209"/>
                    </a:cubicBezTo>
                    <a:cubicBezTo>
                      <a:pt x="1625" y="1221"/>
                      <a:pt x="1634" y="1226"/>
                      <a:pt x="1642" y="1226"/>
                    </a:cubicBezTo>
                    <a:cubicBezTo>
                      <a:pt x="1650" y="1226"/>
                      <a:pt x="1659" y="1218"/>
                      <a:pt x="1659" y="1209"/>
                    </a:cubicBezTo>
                    <a:cubicBezTo>
                      <a:pt x="1659" y="1201"/>
                      <a:pt x="1650" y="1193"/>
                      <a:pt x="1642" y="1193"/>
                    </a:cubicBezTo>
                    <a:close/>
                    <a:moveTo>
                      <a:pt x="1588" y="1559"/>
                    </a:moveTo>
                    <a:cubicBezTo>
                      <a:pt x="1588" y="1579"/>
                      <a:pt x="1605" y="1596"/>
                      <a:pt x="1625" y="1596"/>
                    </a:cubicBezTo>
                    <a:cubicBezTo>
                      <a:pt x="1645" y="1596"/>
                      <a:pt x="1662" y="1579"/>
                      <a:pt x="1662" y="1559"/>
                    </a:cubicBezTo>
                    <a:cubicBezTo>
                      <a:pt x="1662" y="1540"/>
                      <a:pt x="1645" y="1523"/>
                      <a:pt x="1625" y="1523"/>
                    </a:cubicBezTo>
                    <a:cubicBezTo>
                      <a:pt x="1605" y="1525"/>
                      <a:pt x="1588" y="1540"/>
                      <a:pt x="1588" y="1559"/>
                    </a:cubicBezTo>
                    <a:close/>
                    <a:moveTo>
                      <a:pt x="1588" y="1684"/>
                    </a:moveTo>
                    <a:cubicBezTo>
                      <a:pt x="1571" y="1684"/>
                      <a:pt x="1557" y="1699"/>
                      <a:pt x="1557" y="1715"/>
                    </a:cubicBezTo>
                    <a:cubicBezTo>
                      <a:pt x="1557" y="1732"/>
                      <a:pt x="1571" y="1746"/>
                      <a:pt x="1588" y="1746"/>
                    </a:cubicBezTo>
                    <a:cubicBezTo>
                      <a:pt x="1605" y="1746"/>
                      <a:pt x="1619" y="1732"/>
                      <a:pt x="1619" y="1715"/>
                    </a:cubicBezTo>
                    <a:cubicBezTo>
                      <a:pt x="1619" y="1699"/>
                      <a:pt x="1603" y="1684"/>
                      <a:pt x="1588" y="1684"/>
                    </a:cubicBezTo>
                    <a:close/>
                    <a:moveTo>
                      <a:pt x="1574" y="1923"/>
                    </a:moveTo>
                    <a:cubicBezTo>
                      <a:pt x="1574" y="1949"/>
                      <a:pt x="1593" y="1969"/>
                      <a:pt x="1619" y="1969"/>
                    </a:cubicBezTo>
                    <a:cubicBezTo>
                      <a:pt x="1644" y="1969"/>
                      <a:pt x="1665" y="1949"/>
                      <a:pt x="1665" y="1923"/>
                    </a:cubicBezTo>
                    <a:cubicBezTo>
                      <a:pt x="1665" y="1898"/>
                      <a:pt x="1644" y="1878"/>
                      <a:pt x="1619" y="1878"/>
                    </a:cubicBezTo>
                    <a:cubicBezTo>
                      <a:pt x="1593" y="1878"/>
                      <a:pt x="1574" y="1898"/>
                      <a:pt x="1574" y="1923"/>
                    </a:cubicBezTo>
                    <a:close/>
                    <a:moveTo>
                      <a:pt x="1639" y="2008"/>
                    </a:moveTo>
                    <a:cubicBezTo>
                      <a:pt x="1628" y="2008"/>
                      <a:pt x="1619" y="2017"/>
                      <a:pt x="1619" y="2028"/>
                    </a:cubicBezTo>
                    <a:cubicBezTo>
                      <a:pt x="1619" y="2039"/>
                      <a:pt x="1628" y="2048"/>
                      <a:pt x="1639" y="2048"/>
                    </a:cubicBezTo>
                    <a:cubicBezTo>
                      <a:pt x="1650" y="2048"/>
                      <a:pt x="1659" y="2039"/>
                      <a:pt x="1659" y="2028"/>
                    </a:cubicBezTo>
                    <a:cubicBezTo>
                      <a:pt x="1659" y="2017"/>
                      <a:pt x="1650" y="2008"/>
                      <a:pt x="1639" y="2008"/>
                    </a:cubicBezTo>
                    <a:close/>
                    <a:moveTo>
                      <a:pt x="1625" y="2104"/>
                    </a:moveTo>
                    <a:cubicBezTo>
                      <a:pt x="1605" y="2104"/>
                      <a:pt x="1591" y="2118"/>
                      <a:pt x="1591" y="2138"/>
                    </a:cubicBezTo>
                    <a:cubicBezTo>
                      <a:pt x="1591" y="2158"/>
                      <a:pt x="1605" y="2172"/>
                      <a:pt x="1625" y="2172"/>
                    </a:cubicBezTo>
                    <a:cubicBezTo>
                      <a:pt x="1645" y="2172"/>
                      <a:pt x="1659" y="2158"/>
                      <a:pt x="1659" y="2138"/>
                    </a:cubicBezTo>
                    <a:cubicBezTo>
                      <a:pt x="1659" y="2121"/>
                      <a:pt x="1642" y="2104"/>
                      <a:pt x="1625" y="2104"/>
                    </a:cubicBezTo>
                    <a:close/>
                    <a:moveTo>
                      <a:pt x="1416" y="2104"/>
                    </a:moveTo>
                    <a:cubicBezTo>
                      <a:pt x="1410" y="2104"/>
                      <a:pt x="1405" y="2110"/>
                      <a:pt x="1405" y="2115"/>
                    </a:cubicBezTo>
                    <a:cubicBezTo>
                      <a:pt x="1405" y="2121"/>
                      <a:pt x="1410" y="2127"/>
                      <a:pt x="1416" y="2127"/>
                    </a:cubicBezTo>
                    <a:cubicBezTo>
                      <a:pt x="1421" y="2127"/>
                      <a:pt x="1428" y="2121"/>
                      <a:pt x="1428" y="2115"/>
                    </a:cubicBezTo>
                    <a:cubicBezTo>
                      <a:pt x="1428" y="2110"/>
                      <a:pt x="1421" y="2104"/>
                      <a:pt x="1416" y="2104"/>
                    </a:cubicBezTo>
                    <a:close/>
                    <a:moveTo>
                      <a:pt x="1303" y="1754"/>
                    </a:moveTo>
                    <a:cubicBezTo>
                      <a:pt x="1295" y="1754"/>
                      <a:pt x="1289" y="1760"/>
                      <a:pt x="1289" y="1768"/>
                    </a:cubicBezTo>
                    <a:cubicBezTo>
                      <a:pt x="1289" y="1777"/>
                      <a:pt x="1294" y="1782"/>
                      <a:pt x="1303" y="1782"/>
                    </a:cubicBezTo>
                    <a:cubicBezTo>
                      <a:pt x="1311" y="1782"/>
                      <a:pt x="1317" y="1777"/>
                      <a:pt x="1317" y="1768"/>
                    </a:cubicBezTo>
                    <a:cubicBezTo>
                      <a:pt x="1317" y="1760"/>
                      <a:pt x="1309" y="1754"/>
                      <a:pt x="1303" y="1754"/>
                    </a:cubicBezTo>
                    <a:close/>
                    <a:moveTo>
                      <a:pt x="1205" y="1401"/>
                    </a:moveTo>
                    <a:cubicBezTo>
                      <a:pt x="1205" y="1407"/>
                      <a:pt x="1210" y="1413"/>
                      <a:pt x="1216" y="1413"/>
                    </a:cubicBezTo>
                    <a:cubicBezTo>
                      <a:pt x="1222" y="1413"/>
                      <a:pt x="1227" y="1407"/>
                      <a:pt x="1227" y="1401"/>
                    </a:cubicBezTo>
                    <a:cubicBezTo>
                      <a:pt x="1227" y="1396"/>
                      <a:pt x="1222" y="1390"/>
                      <a:pt x="1216" y="1390"/>
                    </a:cubicBezTo>
                    <a:cubicBezTo>
                      <a:pt x="1207" y="1390"/>
                      <a:pt x="1205" y="1396"/>
                      <a:pt x="1205" y="1401"/>
                    </a:cubicBezTo>
                    <a:close/>
                    <a:moveTo>
                      <a:pt x="1049" y="1226"/>
                    </a:moveTo>
                    <a:cubicBezTo>
                      <a:pt x="1041" y="1226"/>
                      <a:pt x="1035" y="1232"/>
                      <a:pt x="1035" y="1240"/>
                    </a:cubicBezTo>
                    <a:cubicBezTo>
                      <a:pt x="1035" y="1249"/>
                      <a:pt x="1040" y="1255"/>
                      <a:pt x="1049" y="1255"/>
                    </a:cubicBezTo>
                    <a:cubicBezTo>
                      <a:pt x="1057" y="1255"/>
                      <a:pt x="1063" y="1249"/>
                      <a:pt x="1063" y="1240"/>
                    </a:cubicBezTo>
                    <a:cubicBezTo>
                      <a:pt x="1063" y="1232"/>
                      <a:pt x="1058" y="1226"/>
                      <a:pt x="1049" y="1226"/>
                    </a:cubicBezTo>
                    <a:close/>
                    <a:moveTo>
                      <a:pt x="1374" y="1308"/>
                    </a:moveTo>
                    <a:cubicBezTo>
                      <a:pt x="1357" y="1308"/>
                      <a:pt x="1343" y="1322"/>
                      <a:pt x="1343" y="1339"/>
                    </a:cubicBezTo>
                    <a:cubicBezTo>
                      <a:pt x="1343" y="1356"/>
                      <a:pt x="1357" y="1370"/>
                      <a:pt x="1374" y="1370"/>
                    </a:cubicBezTo>
                    <a:cubicBezTo>
                      <a:pt x="1391" y="1370"/>
                      <a:pt x="1405" y="1356"/>
                      <a:pt x="1405" y="1339"/>
                    </a:cubicBezTo>
                    <a:cubicBezTo>
                      <a:pt x="1402" y="1322"/>
                      <a:pt x="1391" y="1308"/>
                      <a:pt x="1374" y="1308"/>
                    </a:cubicBezTo>
                    <a:close/>
                    <a:moveTo>
                      <a:pt x="1137" y="1726"/>
                    </a:moveTo>
                    <a:cubicBezTo>
                      <a:pt x="1120" y="1726"/>
                      <a:pt x="1106" y="1740"/>
                      <a:pt x="1106" y="1757"/>
                    </a:cubicBezTo>
                    <a:cubicBezTo>
                      <a:pt x="1106" y="1774"/>
                      <a:pt x="1120" y="1788"/>
                      <a:pt x="1137" y="1788"/>
                    </a:cubicBezTo>
                    <a:cubicBezTo>
                      <a:pt x="1154" y="1788"/>
                      <a:pt x="1168" y="1774"/>
                      <a:pt x="1168" y="1757"/>
                    </a:cubicBezTo>
                    <a:cubicBezTo>
                      <a:pt x="1168" y="1740"/>
                      <a:pt x="1154" y="1726"/>
                      <a:pt x="1137" y="1726"/>
                    </a:cubicBezTo>
                    <a:close/>
                    <a:moveTo>
                      <a:pt x="1069" y="1864"/>
                    </a:moveTo>
                    <a:cubicBezTo>
                      <a:pt x="1063" y="1864"/>
                      <a:pt x="1058" y="1870"/>
                      <a:pt x="1058" y="1875"/>
                    </a:cubicBezTo>
                    <a:cubicBezTo>
                      <a:pt x="1058" y="1881"/>
                      <a:pt x="1063" y="1887"/>
                      <a:pt x="1069" y="1887"/>
                    </a:cubicBezTo>
                    <a:cubicBezTo>
                      <a:pt x="1075" y="1887"/>
                      <a:pt x="1080" y="1881"/>
                      <a:pt x="1080" y="1875"/>
                    </a:cubicBezTo>
                    <a:cubicBezTo>
                      <a:pt x="1080" y="1870"/>
                      <a:pt x="1075" y="1864"/>
                      <a:pt x="1069" y="1864"/>
                    </a:cubicBezTo>
                    <a:close/>
                    <a:moveTo>
                      <a:pt x="1128" y="1997"/>
                    </a:moveTo>
                    <a:cubicBezTo>
                      <a:pt x="1126" y="1997"/>
                      <a:pt x="1120" y="2000"/>
                      <a:pt x="1120" y="2005"/>
                    </a:cubicBezTo>
                    <a:cubicBezTo>
                      <a:pt x="1120" y="2008"/>
                      <a:pt x="1122" y="2014"/>
                      <a:pt x="1128" y="2014"/>
                    </a:cubicBezTo>
                    <a:cubicBezTo>
                      <a:pt x="1133" y="2014"/>
                      <a:pt x="1137" y="2011"/>
                      <a:pt x="1137" y="2005"/>
                    </a:cubicBezTo>
                    <a:cubicBezTo>
                      <a:pt x="1137" y="2000"/>
                      <a:pt x="1134" y="1997"/>
                      <a:pt x="1128" y="1997"/>
                    </a:cubicBezTo>
                    <a:close/>
                    <a:moveTo>
                      <a:pt x="1018" y="2076"/>
                    </a:moveTo>
                    <a:cubicBezTo>
                      <a:pt x="1013" y="2076"/>
                      <a:pt x="1010" y="2081"/>
                      <a:pt x="1010" y="2084"/>
                    </a:cubicBezTo>
                    <a:cubicBezTo>
                      <a:pt x="1010" y="2087"/>
                      <a:pt x="1015" y="2093"/>
                      <a:pt x="1018" y="2093"/>
                    </a:cubicBezTo>
                    <a:cubicBezTo>
                      <a:pt x="1020" y="2093"/>
                      <a:pt x="1027" y="2087"/>
                      <a:pt x="1027" y="2084"/>
                    </a:cubicBezTo>
                    <a:cubicBezTo>
                      <a:pt x="1027" y="2081"/>
                      <a:pt x="1021" y="2076"/>
                      <a:pt x="1018" y="2076"/>
                    </a:cubicBezTo>
                    <a:close/>
                    <a:moveTo>
                      <a:pt x="1162" y="2158"/>
                    </a:moveTo>
                    <a:cubicBezTo>
                      <a:pt x="1159" y="2158"/>
                      <a:pt x="1157" y="2160"/>
                      <a:pt x="1157" y="2163"/>
                    </a:cubicBezTo>
                    <a:cubicBezTo>
                      <a:pt x="1157" y="2166"/>
                      <a:pt x="1159" y="2169"/>
                      <a:pt x="1162" y="2169"/>
                    </a:cubicBezTo>
                    <a:cubicBezTo>
                      <a:pt x="1165" y="2169"/>
                      <a:pt x="1168" y="2166"/>
                      <a:pt x="1168" y="2163"/>
                    </a:cubicBezTo>
                    <a:cubicBezTo>
                      <a:pt x="1168" y="2160"/>
                      <a:pt x="1168" y="2158"/>
                      <a:pt x="1162" y="2158"/>
                    </a:cubicBezTo>
                    <a:close/>
                    <a:moveTo>
                      <a:pt x="756" y="307"/>
                    </a:moveTo>
                    <a:cubicBezTo>
                      <a:pt x="728" y="307"/>
                      <a:pt x="705" y="330"/>
                      <a:pt x="705" y="358"/>
                    </a:cubicBezTo>
                    <a:cubicBezTo>
                      <a:pt x="705" y="386"/>
                      <a:pt x="728" y="409"/>
                      <a:pt x="756" y="409"/>
                    </a:cubicBezTo>
                    <a:cubicBezTo>
                      <a:pt x="784" y="409"/>
                      <a:pt x="807" y="386"/>
                      <a:pt x="807" y="358"/>
                    </a:cubicBezTo>
                    <a:cubicBezTo>
                      <a:pt x="807" y="330"/>
                      <a:pt x="784" y="307"/>
                      <a:pt x="756" y="307"/>
                    </a:cubicBezTo>
                    <a:close/>
                    <a:moveTo>
                      <a:pt x="905" y="307"/>
                    </a:moveTo>
                    <a:cubicBezTo>
                      <a:pt x="888" y="307"/>
                      <a:pt x="874" y="321"/>
                      <a:pt x="874" y="338"/>
                    </a:cubicBezTo>
                    <a:cubicBezTo>
                      <a:pt x="874" y="354"/>
                      <a:pt x="888" y="370"/>
                      <a:pt x="905" y="370"/>
                    </a:cubicBezTo>
                    <a:cubicBezTo>
                      <a:pt x="921" y="370"/>
                      <a:pt x="936" y="354"/>
                      <a:pt x="936" y="338"/>
                    </a:cubicBezTo>
                    <a:cubicBezTo>
                      <a:pt x="936" y="321"/>
                      <a:pt x="921" y="307"/>
                      <a:pt x="905" y="307"/>
                    </a:cubicBezTo>
                    <a:close/>
                    <a:moveTo>
                      <a:pt x="993" y="449"/>
                    </a:moveTo>
                    <a:cubicBezTo>
                      <a:pt x="962" y="449"/>
                      <a:pt x="936" y="474"/>
                      <a:pt x="936" y="505"/>
                    </a:cubicBezTo>
                    <a:cubicBezTo>
                      <a:pt x="936" y="536"/>
                      <a:pt x="962" y="561"/>
                      <a:pt x="993" y="561"/>
                    </a:cubicBezTo>
                    <a:cubicBezTo>
                      <a:pt x="1024" y="561"/>
                      <a:pt x="1049" y="536"/>
                      <a:pt x="1049" y="505"/>
                    </a:cubicBezTo>
                    <a:cubicBezTo>
                      <a:pt x="1049" y="474"/>
                      <a:pt x="1024" y="449"/>
                      <a:pt x="993" y="449"/>
                    </a:cubicBezTo>
                    <a:close/>
                    <a:moveTo>
                      <a:pt x="750" y="502"/>
                    </a:moveTo>
                    <a:cubicBezTo>
                      <a:pt x="725" y="502"/>
                      <a:pt x="705" y="521"/>
                      <a:pt x="705" y="547"/>
                    </a:cubicBezTo>
                    <a:cubicBezTo>
                      <a:pt x="705" y="572"/>
                      <a:pt x="724" y="592"/>
                      <a:pt x="750" y="592"/>
                    </a:cubicBezTo>
                    <a:cubicBezTo>
                      <a:pt x="775" y="592"/>
                      <a:pt x="795" y="572"/>
                      <a:pt x="795" y="547"/>
                    </a:cubicBezTo>
                    <a:cubicBezTo>
                      <a:pt x="795" y="521"/>
                      <a:pt x="776" y="502"/>
                      <a:pt x="750" y="502"/>
                    </a:cubicBezTo>
                    <a:close/>
                    <a:moveTo>
                      <a:pt x="863" y="409"/>
                    </a:moveTo>
                    <a:cubicBezTo>
                      <a:pt x="841" y="409"/>
                      <a:pt x="821" y="428"/>
                      <a:pt x="821" y="451"/>
                    </a:cubicBezTo>
                    <a:cubicBezTo>
                      <a:pt x="821" y="473"/>
                      <a:pt x="840" y="494"/>
                      <a:pt x="863" y="494"/>
                    </a:cubicBezTo>
                    <a:cubicBezTo>
                      <a:pt x="885" y="494"/>
                      <a:pt x="905" y="474"/>
                      <a:pt x="905" y="451"/>
                    </a:cubicBezTo>
                    <a:cubicBezTo>
                      <a:pt x="905" y="426"/>
                      <a:pt x="886" y="409"/>
                      <a:pt x="863" y="409"/>
                    </a:cubicBezTo>
                    <a:close/>
                    <a:moveTo>
                      <a:pt x="883" y="629"/>
                    </a:moveTo>
                    <a:cubicBezTo>
                      <a:pt x="866" y="629"/>
                      <a:pt x="852" y="643"/>
                      <a:pt x="852" y="660"/>
                    </a:cubicBezTo>
                    <a:cubicBezTo>
                      <a:pt x="852" y="677"/>
                      <a:pt x="866" y="691"/>
                      <a:pt x="883" y="691"/>
                    </a:cubicBezTo>
                    <a:cubicBezTo>
                      <a:pt x="900" y="691"/>
                      <a:pt x="914" y="677"/>
                      <a:pt x="914" y="660"/>
                    </a:cubicBezTo>
                    <a:cubicBezTo>
                      <a:pt x="914" y="643"/>
                      <a:pt x="900" y="629"/>
                      <a:pt x="883" y="629"/>
                    </a:cubicBezTo>
                    <a:close/>
                    <a:moveTo>
                      <a:pt x="756" y="629"/>
                    </a:moveTo>
                    <a:cubicBezTo>
                      <a:pt x="747" y="629"/>
                      <a:pt x="742" y="634"/>
                      <a:pt x="742" y="643"/>
                    </a:cubicBezTo>
                    <a:cubicBezTo>
                      <a:pt x="742" y="651"/>
                      <a:pt x="747" y="657"/>
                      <a:pt x="756" y="657"/>
                    </a:cubicBezTo>
                    <a:cubicBezTo>
                      <a:pt x="764" y="657"/>
                      <a:pt x="770" y="651"/>
                      <a:pt x="770" y="643"/>
                    </a:cubicBezTo>
                    <a:cubicBezTo>
                      <a:pt x="770" y="634"/>
                      <a:pt x="762" y="629"/>
                      <a:pt x="756" y="629"/>
                    </a:cubicBezTo>
                    <a:close/>
                    <a:moveTo>
                      <a:pt x="886" y="516"/>
                    </a:moveTo>
                    <a:cubicBezTo>
                      <a:pt x="880" y="516"/>
                      <a:pt x="874" y="522"/>
                      <a:pt x="874" y="528"/>
                    </a:cubicBezTo>
                    <a:cubicBezTo>
                      <a:pt x="874" y="533"/>
                      <a:pt x="880" y="539"/>
                      <a:pt x="886" y="539"/>
                    </a:cubicBezTo>
                    <a:cubicBezTo>
                      <a:pt x="891" y="539"/>
                      <a:pt x="897" y="533"/>
                      <a:pt x="897" y="528"/>
                    </a:cubicBezTo>
                    <a:cubicBezTo>
                      <a:pt x="897" y="522"/>
                      <a:pt x="891" y="516"/>
                      <a:pt x="886" y="516"/>
                    </a:cubicBezTo>
                    <a:close/>
                    <a:moveTo>
                      <a:pt x="1744" y="282"/>
                    </a:moveTo>
                    <a:cubicBezTo>
                      <a:pt x="1715" y="282"/>
                      <a:pt x="1693" y="305"/>
                      <a:pt x="1693" y="333"/>
                    </a:cubicBezTo>
                    <a:cubicBezTo>
                      <a:pt x="1693" y="361"/>
                      <a:pt x="1715" y="384"/>
                      <a:pt x="1744" y="384"/>
                    </a:cubicBezTo>
                    <a:cubicBezTo>
                      <a:pt x="1772" y="384"/>
                      <a:pt x="1794" y="361"/>
                      <a:pt x="1794" y="333"/>
                    </a:cubicBezTo>
                    <a:cubicBezTo>
                      <a:pt x="1794" y="305"/>
                      <a:pt x="1772" y="282"/>
                      <a:pt x="1744" y="282"/>
                    </a:cubicBezTo>
                    <a:close/>
                    <a:moveTo>
                      <a:pt x="1656" y="358"/>
                    </a:moveTo>
                    <a:cubicBezTo>
                      <a:pt x="1650" y="358"/>
                      <a:pt x="1645" y="364"/>
                      <a:pt x="1645" y="370"/>
                    </a:cubicBezTo>
                    <a:cubicBezTo>
                      <a:pt x="1645" y="375"/>
                      <a:pt x="1650" y="381"/>
                      <a:pt x="1656" y="381"/>
                    </a:cubicBezTo>
                    <a:cubicBezTo>
                      <a:pt x="1662" y="381"/>
                      <a:pt x="1667" y="375"/>
                      <a:pt x="1667" y="370"/>
                    </a:cubicBezTo>
                    <a:cubicBezTo>
                      <a:pt x="1665" y="364"/>
                      <a:pt x="1662" y="358"/>
                      <a:pt x="1656" y="358"/>
                    </a:cubicBezTo>
                    <a:close/>
                    <a:moveTo>
                      <a:pt x="1724" y="11"/>
                    </a:moveTo>
                    <a:cubicBezTo>
                      <a:pt x="1690" y="11"/>
                      <a:pt x="1665" y="36"/>
                      <a:pt x="1665" y="70"/>
                    </a:cubicBezTo>
                    <a:cubicBezTo>
                      <a:pt x="1665" y="103"/>
                      <a:pt x="1690" y="130"/>
                      <a:pt x="1724" y="130"/>
                    </a:cubicBezTo>
                    <a:cubicBezTo>
                      <a:pt x="1758" y="130"/>
                      <a:pt x="1783" y="104"/>
                      <a:pt x="1783" y="70"/>
                    </a:cubicBezTo>
                    <a:cubicBezTo>
                      <a:pt x="1783" y="39"/>
                      <a:pt x="1758" y="11"/>
                      <a:pt x="1724" y="11"/>
                    </a:cubicBezTo>
                    <a:close/>
                    <a:moveTo>
                      <a:pt x="1769" y="203"/>
                    </a:moveTo>
                    <a:cubicBezTo>
                      <a:pt x="1761" y="203"/>
                      <a:pt x="1755" y="208"/>
                      <a:pt x="1755" y="217"/>
                    </a:cubicBezTo>
                    <a:cubicBezTo>
                      <a:pt x="1755" y="225"/>
                      <a:pt x="1761" y="231"/>
                      <a:pt x="1769" y="231"/>
                    </a:cubicBezTo>
                    <a:cubicBezTo>
                      <a:pt x="1777" y="231"/>
                      <a:pt x="1783" y="226"/>
                      <a:pt x="1783" y="217"/>
                    </a:cubicBezTo>
                    <a:cubicBezTo>
                      <a:pt x="1783" y="209"/>
                      <a:pt x="1777" y="203"/>
                      <a:pt x="1769" y="203"/>
                    </a:cubicBezTo>
                    <a:close/>
                    <a:moveTo>
                      <a:pt x="2237" y="288"/>
                    </a:moveTo>
                    <a:cubicBezTo>
                      <a:pt x="2237" y="319"/>
                      <a:pt x="2263" y="344"/>
                      <a:pt x="2294" y="344"/>
                    </a:cubicBezTo>
                    <a:cubicBezTo>
                      <a:pt x="2325" y="344"/>
                      <a:pt x="2350" y="319"/>
                      <a:pt x="2350" y="288"/>
                    </a:cubicBezTo>
                    <a:cubicBezTo>
                      <a:pt x="2350" y="257"/>
                      <a:pt x="2325" y="231"/>
                      <a:pt x="2294" y="231"/>
                    </a:cubicBezTo>
                    <a:cubicBezTo>
                      <a:pt x="2263" y="231"/>
                      <a:pt x="2237" y="257"/>
                      <a:pt x="2237" y="288"/>
                    </a:cubicBezTo>
                    <a:close/>
                    <a:moveTo>
                      <a:pt x="2398" y="355"/>
                    </a:moveTo>
                    <a:cubicBezTo>
                      <a:pt x="2398" y="369"/>
                      <a:pt x="2410" y="384"/>
                      <a:pt x="2427" y="384"/>
                    </a:cubicBezTo>
                    <a:cubicBezTo>
                      <a:pt x="2441" y="384"/>
                      <a:pt x="2455" y="372"/>
                      <a:pt x="2455" y="355"/>
                    </a:cubicBezTo>
                    <a:cubicBezTo>
                      <a:pt x="2455" y="341"/>
                      <a:pt x="2443" y="327"/>
                      <a:pt x="2427" y="327"/>
                    </a:cubicBezTo>
                    <a:cubicBezTo>
                      <a:pt x="2410" y="327"/>
                      <a:pt x="2398" y="340"/>
                      <a:pt x="2398" y="355"/>
                    </a:cubicBezTo>
                    <a:close/>
                    <a:moveTo>
                      <a:pt x="1879" y="25"/>
                    </a:moveTo>
                    <a:cubicBezTo>
                      <a:pt x="1856" y="25"/>
                      <a:pt x="1837" y="45"/>
                      <a:pt x="1837" y="68"/>
                    </a:cubicBezTo>
                    <a:cubicBezTo>
                      <a:pt x="1837" y="90"/>
                      <a:pt x="1856" y="110"/>
                      <a:pt x="1879" y="110"/>
                    </a:cubicBezTo>
                    <a:cubicBezTo>
                      <a:pt x="1902" y="110"/>
                      <a:pt x="1921" y="90"/>
                      <a:pt x="1921" y="68"/>
                    </a:cubicBezTo>
                    <a:cubicBezTo>
                      <a:pt x="1921" y="45"/>
                      <a:pt x="1902" y="25"/>
                      <a:pt x="1879" y="25"/>
                    </a:cubicBezTo>
                    <a:close/>
                    <a:moveTo>
                      <a:pt x="2139" y="254"/>
                    </a:moveTo>
                    <a:cubicBezTo>
                      <a:pt x="2127" y="254"/>
                      <a:pt x="2119" y="262"/>
                      <a:pt x="2119" y="274"/>
                    </a:cubicBezTo>
                    <a:cubicBezTo>
                      <a:pt x="2119" y="285"/>
                      <a:pt x="2127" y="293"/>
                      <a:pt x="2139" y="293"/>
                    </a:cubicBezTo>
                    <a:cubicBezTo>
                      <a:pt x="2150" y="293"/>
                      <a:pt x="2158" y="285"/>
                      <a:pt x="2158" y="274"/>
                    </a:cubicBezTo>
                    <a:cubicBezTo>
                      <a:pt x="2158" y="262"/>
                      <a:pt x="2150" y="254"/>
                      <a:pt x="2139" y="254"/>
                    </a:cubicBezTo>
                    <a:close/>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6" name="Freeform 5">
                <a:extLst>
                  <a:ext uri="{FF2B5EF4-FFF2-40B4-BE49-F238E27FC236}">
                    <a16:creationId xmlns:a16="http://schemas.microsoft.com/office/drawing/2014/main" id="{D96C34E7-AD9E-48AB-BF69-313CF92E8194}"/>
                  </a:ext>
                </a:extLst>
              </p:cNvPr>
              <p:cNvSpPr>
                <a:spLocks noChangeAspect="1" noChangeArrowheads="1"/>
              </p:cNvSpPr>
              <p:nvPr/>
            </p:nvSpPr>
            <p:spPr bwMode="auto">
              <a:xfrm>
                <a:off x="4134368" y="647499"/>
                <a:ext cx="849206" cy="737306"/>
              </a:xfrm>
              <a:custGeom>
                <a:avLst/>
                <a:gdLst>
                  <a:gd name="T0" fmla="*/ 832 w 2441"/>
                  <a:gd name="T1" fmla="*/ 0 h 2119"/>
                  <a:gd name="T2" fmla="*/ 1052 w 2441"/>
                  <a:gd name="T3" fmla="*/ 0 h 2119"/>
                  <a:gd name="T4" fmla="*/ 1494 w 2441"/>
                  <a:gd name="T5" fmla="*/ 192 h 2119"/>
                  <a:gd name="T6" fmla="*/ 1661 w 2441"/>
                  <a:gd name="T7" fmla="*/ 96 h 2119"/>
                  <a:gd name="T8" fmla="*/ 609 w 2441"/>
                  <a:gd name="T9" fmla="*/ 384 h 2119"/>
                  <a:gd name="T10" fmla="*/ 1052 w 2441"/>
                  <a:gd name="T11" fmla="*/ 192 h 2119"/>
                  <a:gd name="T12" fmla="*/ 1109 w 2441"/>
                  <a:gd name="T13" fmla="*/ 288 h 2119"/>
                  <a:gd name="T14" fmla="*/ 1329 w 2441"/>
                  <a:gd name="T15" fmla="*/ 286 h 2119"/>
                  <a:gd name="T16" fmla="*/ 1940 w 2441"/>
                  <a:gd name="T17" fmla="*/ 192 h 2119"/>
                  <a:gd name="T18" fmla="*/ 333 w 2441"/>
                  <a:gd name="T19" fmla="*/ 480 h 2119"/>
                  <a:gd name="T20" fmla="*/ 554 w 2441"/>
                  <a:gd name="T21" fmla="*/ 478 h 2119"/>
                  <a:gd name="T22" fmla="*/ 1162 w 2441"/>
                  <a:gd name="T23" fmla="*/ 576 h 2119"/>
                  <a:gd name="T24" fmla="*/ 1274 w 2441"/>
                  <a:gd name="T25" fmla="*/ 576 h 2119"/>
                  <a:gd name="T26" fmla="*/ 1384 w 2441"/>
                  <a:gd name="T27" fmla="*/ 384 h 2119"/>
                  <a:gd name="T28" fmla="*/ 1940 w 2441"/>
                  <a:gd name="T29" fmla="*/ 384 h 2119"/>
                  <a:gd name="T30" fmla="*/ 276 w 2441"/>
                  <a:gd name="T31" fmla="*/ 771 h 2119"/>
                  <a:gd name="T32" fmla="*/ 664 w 2441"/>
                  <a:gd name="T33" fmla="*/ 677 h 2119"/>
                  <a:gd name="T34" fmla="*/ 166 w 2441"/>
                  <a:gd name="T35" fmla="*/ 771 h 2119"/>
                  <a:gd name="T36" fmla="*/ 389 w 2441"/>
                  <a:gd name="T37" fmla="*/ 962 h 2119"/>
                  <a:gd name="T38" fmla="*/ 499 w 2441"/>
                  <a:gd name="T39" fmla="*/ 771 h 2119"/>
                  <a:gd name="T40" fmla="*/ 1274 w 2441"/>
                  <a:gd name="T41" fmla="*/ 771 h 2119"/>
                  <a:gd name="T42" fmla="*/ 1494 w 2441"/>
                  <a:gd name="T43" fmla="*/ 771 h 2119"/>
                  <a:gd name="T44" fmla="*/ 1827 w 2441"/>
                  <a:gd name="T45" fmla="*/ 771 h 2119"/>
                  <a:gd name="T46" fmla="*/ 2163 w 2441"/>
                  <a:gd name="T47" fmla="*/ 771 h 2119"/>
                  <a:gd name="T48" fmla="*/ 166 w 2441"/>
                  <a:gd name="T49" fmla="*/ 962 h 2119"/>
                  <a:gd name="T50" fmla="*/ 386 w 2441"/>
                  <a:gd name="T51" fmla="*/ 962 h 2119"/>
                  <a:gd name="T52" fmla="*/ 1165 w 2441"/>
                  <a:gd name="T53" fmla="*/ 962 h 2119"/>
                  <a:gd name="T54" fmla="*/ 1384 w 2441"/>
                  <a:gd name="T55" fmla="*/ 962 h 2119"/>
                  <a:gd name="T56" fmla="*/ 1052 w 2441"/>
                  <a:gd name="T57" fmla="*/ 962 h 2119"/>
                  <a:gd name="T58" fmla="*/ 1830 w 2441"/>
                  <a:gd name="T59" fmla="*/ 962 h 2119"/>
                  <a:gd name="T60" fmla="*/ 2050 w 2441"/>
                  <a:gd name="T61" fmla="*/ 962 h 2119"/>
                  <a:gd name="T62" fmla="*/ 2383 w 2441"/>
                  <a:gd name="T63" fmla="*/ 962 h 2119"/>
                  <a:gd name="T64" fmla="*/ 389 w 2441"/>
                  <a:gd name="T65" fmla="*/ 1156 h 2119"/>
                  <a:gd name="T66" fmla="*/ 609 w 2441"/>
                  <a:gd name="T67" fmla="*/ 1156 h 2119"/>
                  <a:gd name="T68" fmla="*/ 1494 w 2441"/>
                  <a:gd name="T69" fmla="*/ 1348 h 2119"/>
                  <a:gd name="T70" fmla="*/ 996 w 2441"/>
                  <a:gd name="T71" fmla="*/ 1252 h 2119"/>
                  <a:gd name="T72" fmla="*/ 1827 w 2441"/>
                  <a:gd name="T73" fmla="*/ 1348 h 2119"/>
                  <a:gd name="T74" fmla="*/ 2050 w 2441"/>
                  <a:gd name="T75" fmla="*/ 1156 h 2119"/>
                  <a:gd name="T76" fmla="*/ 276 w 2441"/>
                  <a:gd name="T77" fmla="*/ 1348 h 2119"/>
                  <a:gd name="T78" fmla="*/ 499 w 2441"/>
                  <a:gd name="T79" fmla="*/ 1540 h 2119"/>
                  <a:gd name="T80" fmla="*/ 609 w 2441"/>
                  <a:gd name="T81" fmla="*/ 1348 h 2119"/>
                  <a:gd name="T82" fmla="*/ 1830 w 2441"/>
                  <a:gd name="T83" fmla="*/ 1348 h 2119"/>
                  <a:gd name="T84" fmla="*/ 2050 w 2441"/>
                  <a:gd name="T85" fmla="*/ 1348 h 2119"/>
                  <a:gd name="T86" fmla="*/ 609 w 2441"/>
                  <a:gd name="T87" fmla="*/ 1732 h 2119"/>
                  <a:gd name="T88" fmla="*/ 776 w 2441"/>
                  <a:gd name="T89" fmla="*/ 1636 h 2119"/>
                  <a:gd name="T90" fmla="*/ 997 w 2441"/>
                  <a:gd name="T91" fmla="*/ 1633 h 2119"/>
                  <a:gd name="T92" fmla="*/ 1604 w 2441"/>
                  <a:gd name="T93" fmla="*/ 1732 h 2119"/>
                  <a:gd name="T94" fmla="*/ 1717 w 2441"/>
                  <a:gd name="T95" fmla="*/ 1732 h 2119"/>
                  <a:gd name="T96" fmla="*/ 2107 w 2441"/>
                  <a:gd name="T97" fmla="*/ 1636 h 2119"/>
                  <a:gd name="T98" fmla="*/ 829 w 2441"/>
                  <a:gd name="T99" fmla="*/ 1924 h 2119"/>
                  <a:gd name="T100" fmla="*/ 942 w 2441"/>
                  <a:gd name="T101" fmla="*/ 1924 h 2119"/>
                  <a:gd name="T102" fmla="*/ 1329 w 2441"/>
                  <a:gd name="T103" fmla="*/ 1830 h 2119"/>
                  <a:gd name="T104" fmla="*/ 1607 w 2441"/>
                  <a:gd name="T105" fmla="*/ 1732 h 2119"/>
                  <a:gd name="T106" fmla="*/ 1830 w 2441"/>
                  <a:gd name="T107" fmla="*/ 1924 h 2119"/>
                  <a:gd name="T108" fmla="*/ 776 w 2441"/>
                  <a:gd name="T109" fmla="*/ 2022 h 2119"/>
                  <a:gd name="T110" fmla="*/ 1162 w 2441"/>
                  <a:gd name="T111" fmla="*/ 2118 h 2119"/>
                  <a:gd name="T112" fmla="*/ 1274 w 2441"/>
                  <a:gd name="T113" fmla="*/ 2118 h 2119"/>
                  <a:gd name="T114" fmla="*/ 1384 w 2441"/>
                  <a:gd name="T115" fmla="*/ 1927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1" h="2119">
                    <a:moveTo>
                      <a:pt x="776" y="96"/>
                    </a:moveTo>
                    <a:lnTo>
                      <a:pt x="719" y="192"/>
                    </a:lnTo>
                    <a:lnTo>
                      <a:pt x="609" y="192"/>
                    </a:lnTo>
                    <a:lnTo>
                      <a:pt x="553" y="96"/>
                    </a:lnTo>
                    <a:lnTo>
                      <a:pt x="609" y="0"/>
                    </a:lnTo>
                    <a:lnTo>
                      <a:pt x="719" y="0"/>
                    </a:lnTo>
                    <a:lnTo>
                      <a:pt x="776" y="96"/>
                    </a:lnTo>
                    <a:close/>
                    <a:moveTo>
                      <a:pt x="942" y="0"/>
                    </a:moveTo>
                    <a:lnTo>
                      <a:pt x="832" y="0"/>
                    </a:lnTo>
                    <a:lnTo>
                      <a:pt x="776" y="96"/>
                    </a:lnTo>
                    <a:lnTo>
                      <a:pt x="832" y="192"/>
                    </a:lnTo>
                    <a:lnTo>
                      <a:pt x="942" y="192"/>
                    </a:lnTo>
                    <a:lnTo>
                      <a:pt x="997" y="99"/>
                    </a:lnTo>
                    <a:lnTo>
                      <a:pt x="1052" y="192"/>
                    </a:lnTo>
                    <a:lnTo>
                      <a:pt x="1162" y="192"/>
                    </a:lnTo>
                    <a:lnTo>
                      <a:pt x="1219" y="96"/>
                    </a:lnTo>
                    <a:lnTo>
                      <a:pt x="1162" y="0"/>
                    </a:lnTo>
                    <a:lnTo>
                      <a:pt x="1052" y="0"/>
                    </a:lnTo>
                    <a:lnTo>
                      <a:pt x="997" y="94"/>
                    </a:lnTo>
                    <a:lnTo>
                      <a:pt x="942" y="0"/>
                    </a:lnTo>
                    <a:close/>
                    <a:moveTo>
                      <a:pt x="1384" y="0"/>
                    </a:moveTo>
                    <a:lnTo>
                      <a:pt x="1274" y="0"/>
                    </a:lnTo>
                    <a:lnTo>
                      <a:pt x="1219" y="96"/>
                    </a:lnTo>
                    <a:lnTo>
                      <a:pt x="1274" y="192"/>
                    </a:lnTo>
                    <a:lnTo>
                      <a:pt x="1384" y="192"/>
                    </a:lnTo>
                    <a:lnTo>
                      <a:pt x="1439" y="99"/>
                    </a:lnTo>
                    <a:lnTo>
                      <a:pt x="1494" y="192"/>
                    </a:lnTo>
                    <a:lnTo>
                      <a:pt x="1604" y="192"/>
                    </a:lnTo>
                    <a:lnTo>
                      <a:pt x="1661" y="96"/>
                    </a:lnTo>
                    <a:lnTo>
                      <a:pt x="1607" y="0"/>
                    </a:lnTo>
                    <a:lnTo>
                      <a:pt x="1494" y="0"/>
                    </a:lnTo>
                    <a:lnTo>
                      <a:pt x="1439" y="94"/>
                    </a:lnTo>
                    <a:lnTo>
                      <a:pt x="1384" y="0"/>
                    </a:lnTo>
                    <a:close/>
                    <a:moveTo>
                      <a:pt x="1827" y="0"/>
                    </a:moveTo>
                    <a:lnTo>
                      <a:pt x="1717" y="0"/>
                    </a:lnTo>
                    <a:lnTo>
                      <a:pt x="1661" y="96"/>
                    </a:lnTo>
                    <a:lnTo>
                      <a:pt x="1717" y="192"/>
                    </a:lnTo>
                    <a:lnTo>
                      <a:pt x="1827" y="192"/>
                    </a:lnTo>
                    <a:lnTo>
                      <a:pt x="1884" y="96"/>
                    </a:lnTo>
                    <a:lnTo>
                      <a:pt x="1827" y="0"/>
                    </a:lnTo>
                    <a:close/>
                    <a:moveTo>
                      <a:pt x="609" y="192"/>
                    </a:moveTo>
                    <a:lnTo>
                      <a:pt x="499" y="192"/>
                    </a:lnTo>
                    <a:lnTo>
                      <a:pt x="443" y="288"/>
                    </a:lnTo>
                    <a:lnTo>
                      <a:pt x="499" y="384"/>
                    </a:lnTo>
                    <a:lnTo>
                      <a:pt x="609" y="384"/>
                    </a:lnTo>
                    <a:lnTo>
                      <a:pt x="664" y="290"/>
                    </a:lnTo>
                    <a:lnTo>
                      <a:pt x="719" y="384"/>
                    </a:lnTo>
                    <a:lnTo>
                      <a:pt x="829" y="384"/>
                    </a:lnTo>
                    <a:lnTo>
                      <a:pt x="886" y="288"/>
                    </a:lnTo>
                    <a:lnTo>
                      <a:pt x="829" y="192"/>
                    </a:lnTo>
                    <a:lnTo>
                      <a:pt x="719" y="192"/>
                    </a:lnTo>
                    <a:lnTo>
                      <a:pt x="664" y="286"/>
                    </a:lnTo>
                    <a:lnTo>
                      <a:pt x="609" y="192"/>
                    </a:lnTo>
                    <a:close/>
                    <a:moveTo>
                      <a:pt x="1052" y="192"/>
                    </a:moveTo>
                    <a:lnTo>
                      <a:pt x="942" y="192"/>
                    </a:lnTo>
                    <a:lnTo>
                      <a:pt x="886" y="288"/>
                    </a:lnTo>
                    <a:lnTo>
                      <a:pt x="942" y="384"/>
                    </a:lnTo>
                    <a:lnTo>
                      <a:pt x="1052" y="384"/>
                    </a:lnTo>
                    <a:lnTo>
                      <a:pt x="1109" y="288"/>
                    </a:lnTo>
                    <a:lnTo>
                      <a:pt x="1052" y="192"/>
                    </a:lnTo>
                    <a:close/>
                    <a:moveTo>
                      <a:pt x="1274" y="192"/>
                    </a:moveTo>
                    <a:lnTo>
                      <a:pt x="1165" y="192"/>
                    </a:lnTo>
                    <a:lnTo>
                      <a:pt x="1109" y="288"/>
                    </a:lnTo>
                    <a:lnTo>
                      <a:pt x="1165" y="384"/>
                    </a:lnTo>
                    <a:lnTo>
                      <a:pt x="1274" y="384"/>
                    </a:lnTo>
                    <a:lnTo>
                      <a:pt x="1329" y="290"/>
                    </a:lnTo>
                    <a:lnTo>
                      <a:pt x="1384" y="384"/>
                    </a:lnTo>
                    <a:lnTo>
                      <a:pt x="1494" y="384"/>
                    </a:lnTo>
                    <a:lnTo>
                      <a:pt x="1551" y="288"/>
                    </a:lnTo>
                    <a:lnTo>
                      <a:pt x="1494" y="192"/>
                    </a:lnTo>
                    <a:lnTo>
                      <a:pt x="1384" y="192"/>
                    </a:lnTo>
                    <a:lnTo>
                      <a:pt x="1329" y="286"/>
                    </a:lnTo>
                    <a:lnTo>
                      <a:pt x="1274" y="192"/>
                    </a:lnTo>
                    <a:close/>
                    <a:moveTo>
                      <a:pt x="1717" y="192"/>
                    </a:moveTo>
                    <a:lnTo>
                      <a:pt x="1607" y="192"/>
                    </a:lnTo>
                    <a:lnTo>
                      <a:pt x="1551" y="288"/>
                    </a:lnTo>
                    <a:lnTo>
                      <a:pt x="1607" y="384"/>
                    </a:lnTo>
                    <a:lnTo>
                      <a:pt x="1717" y="384"/>
                    </a:lnTo>
                    <a:lnTo>
                      <a:pt x="1774" y="288"/>
                    </a:lnTo>
                    <a:lnTo>
                      <a:pt x="1717" y="192"/>
                    </a:lnTo>
                    <a:close/>
                    <a:moveTo>
                      <a:pt x="1940" y="192"/>
                    </a:moveTo>
                    <a:lnTo>
                      <a:pt x="1830" y="192"/>
                    </a:lnTo>
                    <a:lnTo>
                      <a:pt x="1774" y="288"/>
                    </a:lnTo>
                    <a:lnTo>
                      <a:pt x="1830" y="384"/>
                    </a:lnTo>
                    <a:lnTo>
                      <a:pt x="1940" y="384"/>
                    </a:lnTo>
                    <a:lnTo>
                      <a:pt x="1997" y="288"/>
                    </a:lnTo>
                    <a:lnTo>
                      <a:pt x="1940" y="192"/>
                    </a:lnTo>
                    <a:close/>
                    <a:moveTo>
                      <a:pt x="499" y="384"/>
                    </a:moveTo>
                    <a:lnTo>
                      <a:pt x="389" y="384"/>
                    </a:lnTo>
                    <a:lnTo>
                      <a:pt x="333" y="480"/>
                    </a:lnTo>
                    <a:lnTo>
                      <a:pt x="389" y="576"/>
                    </a:lnTo>
                    <a:lnTo>
                      <a:pt x="499" y="576"/>
                    </a:lnTo>
                    <a:lnTo>
                      <a:pt x="554" y="482"/>
                    </a:lnTo>
                    <a:lnTo>
                      <a:pt x="609" y="576"/>
                    </a:lnTo>
                    <a:lnTo>
                      <a:pt x="719" y="576"/>
                    </a:lnTo>
                    <a:lnTo>
                      <a:pt x="776" y="480"/>
                    </a:lnTo>
                    <a:lnTo>
                      <a:pt x="719" y="384"/>
                    </a:lnTo>
                    <a:lnTo>
                      <a:pt x="609" y="384"/>
                    </a:lnTo>
                    <a:lnTo>
                      <a:pt x="554" y="478"/>
                    </a:lnTo>
                    <a:lnTo>
                      <a:pt x="499" y="384"/>
                    </a:lnTo>
                    <a:close/>
                    <a:moveTo>
                      <a:pt x="942" y="384"/>
                    </a:moveTo>
                    <a:lnTo>
                      <a:pt x="832" y="384"/>
                    </a:lnTo>
                    <a:lnTo>
                      <a:pt x="776" y="480"/>
                    </a:lnTo>
                    <a:lnTo>
                      <a:pt x="832" y="576"/>
                    </a:lnTo>
                    <a:lnTo>
                      <a:pt x="942" y="576"/>
                    </a:lnTo>
                    <a:lnTo>
                      <a:pt x="997" y="482"/>
                    </a:lnTo>
                    <a:lnTo>
                      <a:pt x="1052" y="576"/>
                    </a:lnTo>
                    <a:lnTo>
                      <a:pt x="1162" y="576"/>
                    </a:lnTo>
                    <a:lnTo>
                      <a:pt x="1219" y="480"/>
                    </a:lnTo>
                    <a:lnTo>
                      <a:pt x="1162" y="384"/>
                    </a:lnTo>
                    <a:lnTo>
                      <a:pt x="1052" y="384"/>
                    </a:lnTo>
                    <a:lnTo>
                      <a:pt x="997" y="478"/>
                    </a:lnTo>
                    <a:lnTo>
                      <a:pt x="942" y="384"/>
                    </a:lnTo>
                    <a:close/>
                    <a:moveTo>
                      <a:pt x="1384" y="384"/>
                    </a:moveTo>
                    <a:lnTo>
                      <a:pt x="1274" y="384"/>
                    </a:lnTo>
                    <a:lnTo>
                      <a:pt x="1219" y="480"/>
                    </a:lnTo>
                    <a:lnTo>
                      <a:pt x="1274" y="576"/>
                    </a:lnTo>
                    <a:lnTo>
                      <a:pt x="1384" y="576"/>
                    </a:lnTo>
                    <a:lnTo>
                      <a:pt x="1439" y="482"/>
                    </a:lnTo>
                    <a:lnTo>
                      <a:pt x="1494" y="576"/>
                    </a:lnTo>
                    <a:lnTo>
                      <a:pt x="1604" y="576"/>
                    </a:lnTo>
                    <a:lnTo>
                      <a:pt x="1661" y="480"/>
                    </a:lnTo>
                    <a:lnTo>
                      <a:pt x="1607" y="384"/>
                    </a:lnTo>
                    <a:lnTo>
                      <a:pt x="1494" y="384"/>
                    </a:lnTo>
                    <a:lnTo>
                      <a:pt x="1439" y="478"/>
                    </a:lnTo>
                    <a:lnTo>
                      <a:pt x="1384" y="384"/>
                    </a:lnTo>
                    <a:close/>
                    <a:moveTo>
                      <a:pt x="1827" y="384"/>
                    </a:moveTo>
                    <a:lnTo>
                      <a:pt x="1717" y="384"/>
                    </a:lnTo>
                    <a:lnTo>
                      <a:pt x="1661" y="480"/>
                    </a:lnTo>
                    <a:lnTo>
                      <a:pt x="1717" y="576"/>
                    </a:lnTo>
                    <a:lnTo>
                      <a:pt x="1827" y="576"/>
                    </a:lnTo>
                    <a:lnTo>
                      <a:pt x="1884" y="480"/>
                    </a:lnTo>
                    <a:lnTo>
                      <a:pt x="1827" y="384"/>
                    </a:lnTo>
                    <a:close/>
                    <a:moveTo>
                      <a:pt x="2050" y="384"/>
                    </a:moveTo>
                    <a:lnTo>
                      <a:pt x="1940" y="384"/>
                    </a:lnTo>
                    <a:lnTo>
                      <a:pt x="1884" y="480"/>
                    </a:lnTo>
                    <a:lnTo>
                      <a:pt x="1940" y="576"/>
                    </a:lnTo>
                    <a:lnTo>
                      <a:pt x="2050" y="576"/>
                    </a:lnTo>
                    <a:lnTo>
                      <a:pt x="2107" y="480"/>
                    </a:lnTo>
                    <a:lnTo>
                      <a:pt x="2050" y="384"/>
                    </a:lnTo>
                    <a:close/>
                    <a:moveTo>
                      <a:pt x="386" y="579"/>
                    </a:moveTo>
                    <a:lnTo>
                      <a:pt x="276" y="579"/>
                    </a:lnTo>
                    <a:lnTo>
                      <a:pt x="220" y="675"/>
                    </a:lnTo>
                    <a:lnTo>
                      <a:pt x="276" y="771"/>
                    </a:lnTo>
                    <a:lnTo>
                      <a:pt x="386" y="771"/>
                    </a:lnTo>
                    <a:lnTo>
                      <a:pt x="443" y="675"/>
                    </a:lnTo>
                    <a:lnTo>
                      <a:pt x="386" y="579"/>
                    </a:lnTo>
                    <a:close/>
                    <a:moveTo>
                      <a:pt x="609" y="579"/>
                    </a:moveTo>
                    <a:lnTo>
                      <a:pt x="499" y="579"/>
                    </a:lnTo>
                    <a:lnTo>
                      <a:pt x="443" y="675"/>
                    </a:lnTo>
                    <a:lnTo>
                      <a:pt x="499" y="771"/>
                    </a:lnTo>
                    <a:lnTo>
                      <a:pt x="609" y="771"/>
                    </a:lnTo>
                    <a:lnTo>
                      <a:pt x="664" y="677"/>
                    </a:lnTo>
                    <a:lnTo>
                      <a:pt x="719" y="771"/>
                    </a:lnTo>
                    <a:lnTo>
                      <a:pt x="829" y="771"/>
                    </a:lnTo>
                    <a:lnTo>
                      <a:pt x="886" y="675"/>
                    </a:lnTo>
                    <a:lnTo>
                      <a:pt x="829" y="579"/>
                    </a:lnTo>
                    <a:lnTo>
                      <a:pt x="719" y="579"/>
                    </a:lnTo>
                    <a:lnTo>
                      <a:pt x="664" y="672"/>
                    </a:lnTo>
                    <a:lnTo>
                      <a:pt x="609" y="579"/>
                    </a:lnTo>
                    <a:close/>
                    <a:moveTo>
                      <a:pt x="276" y="771"/>
                    </a:moveTo>
                    <a:lnTo>
                      <a:pt x="166" y="771"/>
                    </a:lnTo>
                    <a:lnTo>
                      <a:pt x="110" y="867"/>
                    </a:lnTo>
                    <a:lnTo>
                      <a:pt x="166" y="962"/>
                    </a:lnTo>
                    <a:lnTo>
                      <a:pt x="276" y="962"/>
                    </a:lnTo>
                    <a:lnTo>
                      <a:pt x="333" y="867"/>
                    </a:lnTo>
                    <a:lnTo>
                      <a:pt x="276" y="771"/>
                    </a:lnTo>
                    <a:close/>
                    <a:moveTo>
                      <a:pt x="499" y="771"/>
                    </a:moveTo>
                    <a:lnTo>
                      <a:pt x="389" y="771"/>
                    </a:lnTo>
                    <a:lnTo>
                      <a:pt x="333" y="867"/>
                    </a:lnTo>
                    <a:lnTo>
                      <a:pt x="389" y="962"/>
                    </a:lnTo>
                    <a:lnTo>
                      <a:pt x="499" y="962"/>
                    </a:lnTo>
                    <a:lnTo>
                      <a:pt x="554" y="869"/>
                    </a:lnTo>
                    <a:lnTo>
                      <a:pt x="609" y="962"/>
                    </a:lnTo>
                    <a:lnTo>
                      <a:pt x="719" y="962"/>
                    </a:lnTo>
                    <a:lnTo>
                      <a:pt x="776" y="867"/>
                    </a:lnTo>
                    <a:lnTo>
                      <a:pt x="719" y="771"/>
                    </a:lnTo>
                    <a:lnTo>
                      <a:pt x="609" y="771"/>
                    </a:lnTo>
                    <a:lnTo>
                      <a:pt x="554" y="864"/>
                    </a:lnTo>
                    <a:lnTo>
                      <a:pt x="499" y="771"/>
                    </a:lnTo>
                    <a:close/>
                    <a:moveTo>
                      <a:pt x="1162" y="771"/>
                    </a:moveTo>
                    <a:lnTo>
                      <a:pt x="1052" y="771"/>
                    </a:lnTo>
                    <a:lnTo>
                      <a:pt x="996" y="867"/>
                    </a:lnTo>
                    <a:lnTo>
                      <a:pt x="1052" y="962"/>
                    </a:lnTo>
                    <a:lnTo>
                      <a:pt x="1162" y="962"/>
                    </a:lnTo>
                    <a:lnTo>
                      <a:pt x="1219" y="867"/>
                    </a:lnTo>
                    <a:lnTo>
                      <a:pt x="1162" y="771"/>
                    </a:lnTo>
                    <a:close/>
                    <a:moveTo>
                      <a:pt x="1384" y="771"/>
                    </a:moveTo>
                    <a:lnTo>
                      <a:pt x="1274" y="771"/>
                    </a:lnTo>
                    <a:lnTo>
                      <a:pt x="1219" y="867"/>
                    </a:lnTo>
                    <a:lnTo>
                      <a:pt x="1274" y="962"/>
                    </a:lnTo>
                    <a:lnTo>
                      <a:pt x="1384" y="962"/>
                    </a:lnTo>
                    <a:lnTo>
                      <a:pt x="1439" y="869"/>
                    </a:lnTo>
                    <a:lnTo>
                      <a:pt x="1494" y="962"/>
                    </a:lnTo>
                    <a:lnTo>
                      <a:pt x="1604" y="962"/>
                    </a:lnTo>
                    <a:lnTo>
                      <a:pt x="1661" y="867"/>
                    </a:lnTo>
                    <a:lnTo>
                      <a:pt x="1607" y="771"/>
                    </a:lnTo>
                    <a:lnTo>
                      <a:pt x="1494" y="771"/>
                    </a:lnTo>
                    <a:lnTo>
                      <a:pt x="1439" y="864"/>
                    </a:lnTo>
                    <a:lnTo>
                      <a:pt x="1384" y="771"/>
                    </a:lnTo>
                    <a:close/>
                    <a:moveTo>
                      <a:pt x="1827" y="771"/>
                    </a:moveTo>
                    <a:lnTo>
                      <a:pt x="1717" y="771"/>
                    </a:lnTo>
                    <a:lnTo>
                      <a:pt x="1661" y="867"/>
                    </a:lnTo>
                    <a:lnTo>
                      <a:pt x="1717" y="962"/>
                    </a:lnTo>
                    <a:lnTo>
                      <a:pt x="1827" y="962"/>
                    </a:lnTo>
                    <a:lnTo>
                      <a:pt x="1884" y="867"/>
                    </a:lnTo>
                    <a:lnTo>
                      <a:pt x="1827" y="771"/>
                    </a:lnTo>
                    <a:close/>
                    <a:moveTo>
                      <a:pt x="2050" y="771"/>
                    </a:moveTo>
                    <a:lnTo>
                      <a:pt x="1940" y="771"/>
                    </a:lnTo>
                    <a:lnTo>
                      <a:pt x="1884" y="867"/>
                    </a:lnTo>
                    <a:lnTo>
                      <a:pt x="1940" y="962"/>
                    </a:lnTo>
                    <a:lnTo>
                      <a:pt x="2050" y="962"/>
                    </a:lnTo>
                    <a:lnTo>
                      <a:pt x="2107" y="867"/>
                    </a:lnTo>
                    <a:lnTo>
                      <a:pt x="2050" y="771"/>
                    </a:lnTo>
                    <a:close/>
                    <a:moveTo>
                      <a:pt x="2273" y="771"/>
                    </a:moveTo>
                    <a:lnTo>
                      <a:pt x="2163" y="771"/>
                    </a:lnTo>
                    <a:lnTo>
                      <a:pt x="2107" y="867"/>
                    </a:lnTo>
                    <a:lnTo>
                      <a:pt x="2163" y="962"/>
                    </a:lnTo>
                    <a:lnTo>
                      <a:pt x="2273" y="962"/>
                    </a:lnTo>
                    <a:lnTo>
                      <a:pt x="2330" y="867"/>
                    </a:lnTo>
                    <a:lnTo>
                      <a:pt x="2273" y="771"/>
                    </a:lnTo>
                    <a:close/>
                    <a:moveTo>
                      <a:pt x="386" y="962"/>
                    </a:moveTo>
                    <a:lnTo>
                      <a:pt x="276" y="962"/>
                    </a:lnTo>
                    <a:lnTo>
                      <a:pt x="221" y="1056"/>
                    </a:lnTo>
                    <a:lnTo>
                      <a:pt x="166" y="962"/>
                    </a:lnTo>
                    <a:lnTo>
                      <a:pt x="56" y="962"/>
                    </a:lnTo>
                    <a:lnTo>
                      <a:pt x="0" y="1058"/>
                    </a:lnTo>
                    <a:lnTo>
                      <a:pt x="56" y="1153"/>
                    </a:lnTo>
                    <a:lnTo>
                      <a:pt x="166" y="1153"/>
                    </a:lnTo>
                    <a:lnTo>
                      <a:pt x="221" y="1061"/>
                    </a:lnTo>
                    <a:lnTo>
                      <a:pt x="276" y="1153"/>
                    </a:lnTo>
                    <a:lnTo>
                      <a:pt x="386" y="1153"/>
                    </a:lnTo>
                    <a:lnTo>
                      <a:pt x="443" y="1058"/>
                    </a:lnTo>
                    <a:lnTo>
                      <a:pt x="386" y="962"/>
                    </a:lnTo>
                    <a:close/>
                    <a:moveTo>
                      <a:pt x="609" y="962"/>
                    </a:moveTo>
                    <a:lnTo>
                      <a:pt x="499" y="962"/>
                    </a:lnTo>
                    <a:lnTo>
                      <a:pt x="443" y="1058"/>
                    </a:lnTo>
                    <a:lnTo>
                      <a:pt x="499" y="1153"/>
                    </a:lnTo>
                    <a:lnTo>
                      <a:pt x="609" y="1153"/>
                    </a:lnTo>
                    <a:lnTo>
                      <a:pt x="666" y="1058"/>
                    </a:lnTo>
                    <a:lnTo>
                      <a:pt x="609" y="962"/>
                    </a:lnTo>
                    <a:close/>
                    <a:moveTo>
                      <a:pt x="1274" y="962"/>
                    </a:moveTo>
                    <a:lnTo>
                      <a:pt x="1165" y="962"/>
                    </a:lnTo>
                    <a:lnTo>
                      <a:pt x="1109" y="1058"/>
                    </a:lnTo>
                    <a:lnTo>
                      <a:pt x="1165" y="1153"/>
                    </a:lnTo>
                    <a:lnTo>
                      <a:pt x="1274" y="1153"/>
                    </a:lnTo>
                    <a:lnTo>
                      <a:pt x="1329" y="1061"/>
                    </a:lnTo>
                    <a:lnTo>
                      <a:pt x="1384" y="1153"/>
                    </a:lnTo>
                    <a:lnTo>
                      <a:pt x="1494" y="1153"/>
                    </a:lnTo>
                    <a:lnTo>
                      <a:pt x="1551" y="1058"/>
                    </a:lnTo>
                    <a:lnTo>
                      <a:pt x="1494" y="962"/>
                    </a:lnTo>
                    <a:lnTo>
                      <a:pt x="1384" y="962"/>
                    </a:lnTo>
                    <a:lnTo>
                      <a:pt x="1329" y="1056"/>
                    </a:lnTo>
                    <a:lnTo>
                      <a:pt x="1274" y="962"/>
                    </a:lnTo>
                    <a:close/>
                    <a:moveTo>
                      <a:pt x="1052" y="962"/>
                    </a:moveTo>
                    <a:lnTo>
                      <a:pt x="942" y="962"/>
                    </a:lnTo>
                    <a:lnTo>
                      <a:pt x="886" y="1058"/>
                    </a:lnTo>
                    <a:lnTo>
                      <a:pt x="942" y="1153"/>
                    </a:lnTo>
                    <a:lnTo>
                      <a:pt x="1052" y="1153"/>
                    </a:lnTo>
                    <a:lnTo>
                      <a:pt x="1109" y="1058"/>
                    </a:lnTo>
                    <a:lnTo>
                      <a:pt x="1052" y="962"/>
                    </a:lnTo>
                    <a:close/>
                    <a:moveTo>
                      <a:pt x="1717" y="962"/>
                    </a:moveTo>
                    <a:lnTo>
                      <a:pt x="1607" y="962"/>
                    </a:lnTo>
                    <a:lnTo>
                      <a:pt x="1551" y="1058"/>
                    </a:lnTo>
                    <a:lnTo>
                      <a:pt x="1607" y="1153"/>
                    </a:lnTo>
                    <a:lnTo>
                      <a:pt x="1717" y="1153"/>
                    </a:lnTo>
                    <a:lnTo>
                      <a:pt x="1774" y="1058"/>
                    </a:lnTo>
                    <a:lnTo>
                      <a:pt x="1717" y="962"/>
                    </a:lnTo>
                    <a:close/>
                    <a:moveTo>
                      <a:pt x="1940" y="962"/>
                    </a:moveTo>
                    <a:lnTo>
                      <a:pt x="1830" y="962"/>
                    </a:lnTo>
                    <a:lnTo>
                      <a:pt x="1774" y="1058"/>
                    </a:lnTo>
                    <a:lnTo>
                      <a:pt x="1830" y="1153"/>
                    </a:lnTo>
                    <a:lnTo>
                      <a:pt x="1940" y="1153"/>
                    </a:lnTo>
                    <a:lnTo>
                      <a:pt x="1995" y="1061"/>
                    </a:lnTo>
                    <a:lnTo>
                      <a:pt x="2050" y="1153"/>
                    </a:lnTo>
                    <a:lnTo>
                      <a:pt x="2160" y="1153"/>
                    </a:lnTo>
                    <a:lnTo>
                      <a:pt x="2217" y="1058"/>
                    </a:lnTo>
                    <a:lnTo>
                      <a:pt x="2160" y="962"/>
                    </a:lnTo>
                    <a:lnTo>
                      <a:pt x="2050" y="962"/>
                    </a:lnTo>
                    <a:lnTo>
                      <a:pt x="1995" y="1056"/>
                    </a:lnTo>
                    <a:lnTo>
                      <a:pt x="1940" y="962"/>
                    </a:lnTo>
                    <a:close/>
                    <a:moveTo>
                      <a:pt x="2383" y="962"/>
                    </a:moveTo>
                    <a:lnTo>
                      <a:pt x="2273" y="962"/>
                    </a:lnTo>
                    <a:lnTo>
                      <a:pt x="2217" y="1058"/>
                    </a:lnTo>
                    <a:lnTo>
                      <a:pt x="2273" y="1153"/>
                    </a:lnTo>
                    <a:lnTo>
                      <a:pt x="2383" y="1153"/>
                    </a:lnTo>
                    <a:lnTo>
                      <a:pt x="2440" y="1058"/>
                    </a:lnTo>
                    <a:lnTo>
                      <a:pt x="2383" y="962"/>
                    </a:lnTo>
                    <a:close/>
                    <a:moveTo>
                      <a:pt x="276" y="1156"/>
                    </a:moveTo>
                    <a:lnTo>
                      <a:pt x="166" y="1156"/>
                    </a:lnTo>
                    <a:lnTo>
                      <a:pt x="110" y="1252"/>
                    </a:lnTo>
                    <a:lnTo>
                      <a:pt x="166" y="1348"/>
                    </a:lnTo>
                    <a:lnTo>
                      <a:pt x="276" y="1348"/>
                    </a:lnTo>
                    <a:lnTo>
                      <a:pt x="333" y="1252"/>
                    </a:lnTo>
                    <a:lnTo>
                      <a:pt x="276" y="1156"/>
                    </a:lnTo>
                    <a:close/>
                    <a:moveTo>
                      <a:pt x="499" y="1156"/>
                    </a:moveTo>
                    <a:lnTo>
                      <a:pt x="389" y="1156"/>
                    </a:lnTo>
                    <a:lnTo>
                      <a:pt x="333" y="1252"/>
                    </a:lnTo>
                    <a:lnTo>
                      <a:pt x="389" y="1348"/>
                    </a:lnTo>
                    <a:lnTo>
                      <a:pt x="499" y="1348"/>
                    </a:lnTo>
                    <a:lnTo>
                      <a:pt x="554" y="1254"/>
                    </a:lnTo>
                    <a:lnTo>
                      <a:pt x="609" y="1348"/>
                    </a:lnTo>
                    <a:lnTo>
                      <a:pt x="719" y="1348"/>
                    </a:lnTo>
                    <a:lnTo>
                      <a:pt x="776" y="1252"/>
                    </a:lnTo>
                    <a:lnTo>
                      <a:pt x="719" y="1156"/>
                    </a:lnTo>
                    <a:lnTo>
                      <a:pt x="609" y="1156"/>
                    </a:lnTo>
                    <a:lnTo>
                      <a:pt x="554" y="1250"/>
                    </a:lnTo>
                    <a:lnTo>
                      <a:pt x="499" y="1156"/>
                    </a:lnTo>
                    <a:close/>
                    <a:moveTo>
                      <a:pt x="1384" y="1156"/>
                    </a:moveTo>
                    <a:lnTo>
                      <a:pt x="1274" y="1156"/>
                    </a:lnTo>
                    <a:lnTo>
                      <a:pt x="1219" y="1252"/>
                    </a:lnTo>
                    <a:lnTo>
                      <a:pt x="1274" y="1348"/>
                    </a:lnTo>
                    <a:lnTo>
                      <a:pt x="1384" y="1348"/>
                    </a:lnTo>
                    <a:lnTo>
                      <a:pt x="1439" y="1254"/>
                    </a:lnTo>
                    <a:lnTo>
                      <a:pt x="1494" y="1348"/>
                    </a:lnTo>
                    <a:lnTo>
                      <a:pt x="1604" y="1348"/>
                    </a:lnTo>
                    <a:lnTo>
                      <a:pt x="1661" y="1252"/>
                    </a:lnTo>
                    <a:lnTo>
                      <a:pt x="1607" y="1156"/>
                    </a:lnTo>
                    <a:lnTo>
                      <a:pt x="1494" y="1156"/>
                    </a:lnTo>
                    <a:lnTo>
                      <a:pt x="1439" y="1250"/>
                    </a:lnTo>
                    <a:lnTo>
                      <a:pt x="1384" y="1156"/>
                    </a:lnTo>
                    <a:close/>
                    <a:moveTo>
                      <a:pt x="1162" y="1156"/>
                    </a:moveTo>
                    <a:lnTo>
                      <a:pt x="1052" y="1156"/>
                    </a:lnTo>
                    <a:lnTo>
                      <a:pt x="996" y="1252"/>
                    </a:lnTo>
                    <a:lnTo>
                      <a:pt x="1052" y="1348"/>
                    </a:lnTo>
                    <a:lnTo>
                      <a:pt x="1162" y="1348"/>
                    </a:lnTo>
                    <a:lnTo>
                      <a:pt x="1219" y="1252"/>
                    </a:lnTo>
                    <a:lnTo>
                      <a:pt x="1162" y="1156"/>
                    </a:lnTo>
                    <a:close/>
                    <a:moveTo>
                      <a:pt x="1827" y="1156"/>
                    </a:moveTo>
                    <a:lnTo>
                      <a:pt x="1717" y="1156"/>
                    </a:lnTo>
                    <a:lnTo>
                      <a:pt x="1661" y="1252"/>
                    </a:lnTo>
                    <a:lnTo>
                      <a:pt x="1717" y="1348"/>
                    </a:lnTo>
                    <a:lnTo>
                      <a:pt x="1827" y="1348"/>
                    </a:lnTo>
                    <a:lnTo>
                      <a:pt x="1884" y="1252"/>
                    </a:lnTo>
                    <a:lnTo>
                      <a:pt x="1827" y="1156"/>
                    </a:lnTo>
                    <a:close/>
                    <a:moveTo>
                      <a:pt x="2050" y="1156"/>
                    </a:moveTo>
                    <a:lnTo>
                      <a:pt x="1940" y="1156"/>
                    </a:lnTo>
                    <a:lnTo>
                      <a:pt x="1884" y="1252"/>
                    </a:lnTo>
                    <a:lnTo>
                      <a:pt x="1940" y="1348"/>
                    </a:lnTo>
                    <a:lnTo>
                      <a:pt x="2050" y="1348"/>
                    </a:lnTo>
                    <a:lnTo>
                      <a:pt x="2107" y="1252"/>
                    </a:lnTo>
                    <a:lnTo>
                      <a:pt x="2050" y="1156"/>
                    </a:lnTo>
                    <a:close/>
                    <a:moveTo>
                      <a:pt x="2273" y="1156"/>
                    </a:moveTo>
                    <a:lnTo>
                      <a:pt x="2163" y="1156"/>
                    </a:lnTo>
                    <a:lnTo>
                      <a:pt x="2107" y="1252"/>
                    </a:lnTo>
                    <a:lnTo>
                      <a:pt x="2163" y="1348"/>
                    </a:lnTo>
                    <a:lnTo>
                      <a:pt x="2273" y="1348"/>
                    </a:lnTo>
                    <a:lnTo>
                      <a:pt x="2330" y="1252"/>
                    </a:lnTo>
                    <a:lnTo>
                      <a:pt x="2273" y="1156"/>
                    </a:lnTo>
                    <a:close/>
                    <a:moveTo>
                      <a:pt x="386" y="1348"/>
                    </a:moveTo>
                    <a:lnTo>
                      <a:pt x="276" y="1348"/>
                    </a:lnTo>
                    <a:lnTo>
                      <a:pt x="220" y="1444"/>
                    </a:lnTo>
                    <a:lnTo>
                      <a:pt x="276" y="1540"/>
                    </a:lnTo>
                    <a:lnTo>
                      <a:pt x="386" y="1540"/>
                    </a:lnTo>
                    <a:lnTo>
                      <a:pt x="443" y="1444"/>
                    </a:lnTo>
                    <a:lnTo>
                      <a:pt x="386" y="1348"/>
                    </a:lnTo>
                    <a:close/>
                    <a:moveTo>
                      <a:pt x="609" y="1348"/>
                    </a:moveTo>
                    <a:lnTo>
                      <a:pt x="499" y="1348"/>
                    </a:lnTo>
                    <a:lnTo>
                      <a:pt x="443" y="1444"/>
                    </a:lnTo>
                    <a:lnTo>
                      <a:pt x="499" y="1540"/>
                    </a:lnTo>
                    <a:lnTo>
                      <a:pt x="609" y="1540"/>
                    </a:lnTo>
                    <a:lnTo>
                      <a:pt x="664" y="1446"/>
                    </a:lnTo>
                    <a:lnTo>
                      <a:pt x="719" y="1540"/>
                    </a:lnTo>
                    <a:lnTo>
                      <a:pt x="829" y="1540"/>
                    </a:lnTo>
                    <a:lnTo>
                      <a:pt x="886" y="1444"/>
                    </a:lnTo>
                    <a:lnTo>
                      <a:pt x="829" y="1348"/>
                    </a:lnTo>
                    <a:lnTo>
                      <a:pt x="719" y="1348"/>
                    </a:lnTo>
                    <a:lnTo>
                      <a:pt x="664" y="1442"/>
                    </a:lnTo>
                    <a:lnTo>
                      <a:pt x="609" y="1348"/>
                    </a:lnTo>
                    <a:close/>
                    <a:moveTo>
                      <a:pt x="1717" y="1348"/>
                    </a:moveTo>
                    <a:lnTo>
                      <a:pt x="1607" y="1348"/>
                    </a:lnTo>
                    <a:lnTo>
                      <a:pt x="1551" y="1444"/>
                    </a:lnTo>
                    <a:lnTo>
                      <a:pt x="1607" y="1540"/>
                    </a:lnTo>
                    <a:lnTo>
                      <a:pt x="1717" y="1540"/>
                    </a:lnTo>
                    <a:lnTo>
                      <a:pt x="1774" y="1444"/>
                    </a:lnTo>
                    <a:lnTo>
                      <a:pt x="1717" y="1348"/>
                    </a:lnTo>
                    <a:close/>
                    <a:moveTo>
                      <a:pt x="1940" y="1348"/>
                    </a:moveTo>
                    <a:lnTo>
                      <a:pt x="1830" y="1348"/>
                    </a:lnTo>
                    <a:lnTo>
                      <a:pt x="1774" y="1444"/>
                    </a:lnTo>
                    <a:lnTo>
                      <a:pt x="1830" y="1540"/>
                    </a:lnTo>
                    <a:lnTo>
                      <a:pt x="1940" y="1540"/>
                    </a:lnTo>
                    <a:lnTo>
                      <a:pt x="1995" y="1446"/>
                    </a:lnTo>
                    <a:lnTo>
                      <a:pt x="2050" y="1540"/>
                    </a:lnTo>
                    <a:lnTo>
                      <a:pt x="2160" y="1540"/>
                    </a:lnTo>
                    <a:lnTo>
                      <a:pt x="2217" y="1444"/>
                    </a:lnTo>
                    <a:lnTo>
                      <a:pt x="2160" y="1348"/>
                    </a:lnTo>
                    <a:lnTo>
                      <a:pt x="2050" y="1348"/>
                    </a:lnTo>
                    <a:lnTo>
                      <a:pt x="1995" y="1442"/>
                    </a:lnTo>
                    <a:lnTo>
                      <a:pt x="1940" y="1348"/>
                    </a:lnTo>
                    <a:close/>
                    <a:moveTo>
                      <a:pt x="499" y="1540"/>
                    </a:moveTo>
                    <a:lnTo>
                      <a:pt x="389" y="1540"/>
                    </a:lnTo>
                    <a:lnTo>
                      <a:pt x="333" y="1636"/>
                    </a:lnTo>
                    <a:lnTo>
                      <a:pt x="389" y="1732"/>
                    </a:lnTo>
                    <a:lnTo>
                      <a:pt x="499" y="1732"/>
                    </a:lnTo>
                    <a:lnTo>
                      <a:pt x="554" y="1638"/>
                    </a:lnTo>
                    <a:lnTo>
                      <a:pt x="609" y="1732"/>
                    </a:lnTo>
                    <a:lnTo>
                      <a:pt x="719" y="1732"/>
                    </a:lnTo>
                    <a:lnTo>
                      <a:pt x="776" y="1636"/>
                    </a:lnTo>
                    <a:lnTo>
                      <a:pt x="719" y="1540"/>
                    </a:lnTo>
                    <a:lnTo>
                      <a:pt x="609" y="1540"/>
                    </a:lnTo>
                    <a:lnTo>
                      <a:pt x="554" y="1633"/>
                    </a:lnTo>
                    <a:lnTo>
                      <a:pt x="499" y="1540"/>
                    </a:lnTo>
                    <a:close/>
                    <a:moveTo>
                      <a:pt x="942" y="1540"/>
                    </a:moveTo>
                    <a:lnTo>
                      <a:pt x="832" y="1540"/>
                    </a:lnTo>
                    <a:lnTo>
                      <a:pt x="776" y="1636"/>
                    </a:lnTo>
                    <a:lnTo>
                      <a:pt x="832" y="1732"/>
                    </a:lnTo>
                    <a:lnTo>
                      <a:pt x="942" y="1732"/>
                    </a:lnTo>
                    <a:lnTo>
                      <a:pt x="997" y="1638"/>
                    </a:lnTo>
                    <a:lnTo>
                      <a:pt x="1052" y="1732"/>
                    </a:lnTo>
                    <a:lnTo>
                      <a:pt x="1162" y="1732"/>
                    </a:lnTo>
                    <a:lnTo>
                      <a:pt x="1219" y="1636"/>
                    </a:lnTo>
                    <a:lnTo>
                      <a:pt x="1162" y="1540"/>
                    </a:lnTo>
                    <a:lnTo>
                      <a:pt x="1052" y="1540"/>
                    </a:lnTo>
                    <a:lnTo>
                      <a:pt x="997" y="1633"/>
                    </a:lnTo>
                    <a:lnTo>
                      <a:pt x="942" y="1540"/>
                    </a:lnTo>
                    <a:close/>
                    <a:moveTo>
                      <a:pt x="1384" y="1540"/>
                    </a:moveTo>
                    <a:lnTo>
                      <a:pt x="1274" y="1540"/>
                    </a:lnTo>
                    <a:lnTo>
                      <a:pt x="1219" y="1636"/>
                    </a:lnTo>
                    <a:lnTo>
                      <a:pt x="1274" y="1732"/>
                    </a:lnTo>
                    <a:lnTo>
                      <a:pt x="1384" y="1732"/>
                    </a:lnTo>
                    <a:lnTo>
                      <a:pt x="1439" y="1638"/>
                    </a:lnTo>
                    <a:lnTo>
                      <a:pt x="1494" y="1732"/>
                    </a:lnTo>
                    <a:lnTo>
                      <a:pt x="1604" y="1732"/>
                    </a:lnTo>
                    <a:lnTo>
                      <a:pt x="1661" y="1636"/>
                    </a:lnTo>
                    <a:lnTo>
                      <a:pt x="1607" y="1540"/>
                    </a:lnTo>
                    <a:lnTo>
                      <a:pt x="1494" y="1540"/>
                    </a:lnTo>
                    <a:lnTo>
                      <a:pt x="1439" y="1633"/>
                    </a:lnTo>
                    <a:lnTo>
                      <a:pt x="1384" y="1540"/>
                    </a:lnTo>
                    <a:close/>
                    <a:moveTo>
                      <a:pt x="1827" y="1540"/>
                    </a:moveTo>
                    <a:lnTo>
                      <a:pt x="1717" y="1540"/>
                    </a:lnTo>
                    <a:lnTo>
                      <a:pt x="1661" y="1636"/>
                    </a:lnTo>
                    <a:lnTo>
                      <a:pt x="1717" y="1732"/>
                    </a:lnTo>
                    <a:lnTo>
                      <a:pt x="1827" y="1732"/>
                    </a:lnTo>
                    <a:lnTo>
                      <a:pt x="1884" y="1636"/>
                    </a:lnTo>
                    <a:lnTo>
                      <a:pt x="1827" y="1540"/>
                    </a:lnTo>
                    <a:close/>
                    <a:moveTo>
                      <a:pt x="2050" y="1540"/>
                    </a:moveTo>
                    <a:lnTo>
                      <a:pt x="1940" y="1540"/>
                    </a:lnTo>
                    <a:lnTo>
                      <a:pt x="1884" y="1636"/>
                    </a:lnTo>
                    <a:lnTo>
                      <a:pt x="1940" y="1732"/>
                    </a:lnTo>
                    <a:lnTo>
                      <a:pt x="2050" y="1732"/>
                    </a:lnTo>
                    <a:lnTo>
                      <a:pt x="2107" y="1636"/>
                    </a:lnTo>
                    <a:lnTo>
                      <a:pt x="2050" y="1540"/>
                    </a:lnTo>
                    <a:close/>
                    <a:moveTo>
                      <a:pt x="609" y="1732"/>
                    </a:moveTo>
                    <a:lnTo>
                      <a:pt x="499" y="1732"/>
                    </a:lnTo>
                    <a:lnTo>
                      <a:pt x="443" y="1828"/>
                    </a:lnTo>
                    <a:lnTo>
                      <a:pt x="499" y="1924"/>
                    </a:lnTo>
                    <a:lnTo>
                      <a:pt x="609" y="1924"/>
                    </a:lnTo>
                    <a:lnTo>
                      <a:pt x="664" y="1830"/>
                    </a:lnTo>
                    <a:lnTo>
                      <a:pt x="719" y="1924"/>
                    </a:lnTo>
                    <a:lnTo>
                      <a:pt x="829" y="1924"/>
                    </a:lnTo>
                    <a:lnTo>
                      <a:pt x="886" y="1828"/>
                    </a:lnTo>
                    <a:lnTo>
                      <a:pt x="829" y="1732"/>
                    </a:lnTo>
                    <a:lnTo>
                      <a:pt x="719" y="1732"/>
                    </a:lnTo>
                    <a:lnTo>
                      <a:pt x="664" y="1825"/>
                    </a:lnTo>
                    <a:lnTo>
                      <a:pt x="609" y="1732"/>
                    </a:lnTo>
                    <a:close/>
                    <a:moveTo>
                      <a:pt x="1052" y="1732"/>
                    </a:moveTo>
                    <a:lnTo>
                      <a:pt x="942" y="1732"/>
                    </a:lnTo>
                    <a:lnTo>
                      <a:pt x="886" y="1828"/>
                    </a:lnTo>
                    <a:lnTo>
                      <a:pt x="942" y="1924"/>
                    </a:lnTo>
                    <a:lnTo>
                      <a:pt x="1052" y="1924"/>
                    </a:lnTo>
                    <a:lnTo>
                      <a:pt x="1109" y="1828"/>
                    </a:lnTo>
                    <a:lnTo>
                      <a:pt x="1052" y="1732"/>
                    </a:lnTo>
                    <a:close/>
                    <a:moveTo>
                      <a:pt x="1274" y="1732"/>
                    </a:moveTo>
                    <a:lnTo>
                      <a:pt x="1165" y="1732"/>
                    </a:lnTo>
                    <a:lnTo>
                      <a:pt x="1109" y="1828"/>
                    </a:lnTo>
                    <a:lnTo>
                      <a:pt x="1165" y="1924"/>
                    </a:lnTo>
                    <a:lnTo>
                      <a:pt x="1274" y="1924"/>
                    </a:lnTo>
                    <a:lnTo>
                      <a:pt x="1329" y="1830"/>
                    </a:lnTo>
                    <a:lnTo>
                      <a:pt x="1384" y="1924"/>
                    </a:lnTo>
                    <a:lnTo>
                      <a:pt x="1494" y="1924"/>
                    </a:lnTo>
                    <a:lnTo>
                      <a:pt x="1551" y="1828"/>
                    </a:lnTo>
                    <a:lnTo>
                      <a:pt x="1494" y="1732"/>
                    </a:lnTo>
                    <a:lnTo>
                      <a:pt x="1384" y="1732"/>
                    </a:lnTo>
                    <a:lnTo>
                      <a:pt x="1329" y="1825"/>
                    </a:lnTo>
                    <a:lnTo>
                      <a:pt x="1274" y="1732"/>
                    </a:lnTo>
                    <a:close/>
                    <a:moveTo>
                      <a:pt x="1717" y="1732"/>
                    </a:moveTo>
                    <a:lnTo>
                      <a:pt x="1607" y="1732"/>
                    </a:lnTo>
                    <a:lnTo>
                      <a:pt x="1551" y="1828"/>
                    </a:lnTo>
                    <a:lnTo>
                      <a:pt x="1607" y="1924"/>
                    </a:lnTo>
                    <a:lnTo>
                      <a:pt x="1717" y="1924"/>
                    </a:lnTo>
                    <a:lnTo>
                      <a:pt x="1774" y="1828"/>
                    </a:lnTo>
                    <a:lnTo>
                      <a:pt x="1717" y="1732"/>
                    </a:lnTo>
                    <a:close/>
                    <a:moveTo>
                      <a:pt x="1940" y="1732"/>
                    </a:moveTo>
                    <a:lnTo>
                      <a:pt x="1830" y="1732"/>
                    </a:lnTo>
                    <a:lnTo>
                      <a:pt x="1774" y="1828"/>
                    </a:lnTo>
                    <a:lnTo>
                      <a:pt x="1830" y="1924"/>
                    </a:lnTo>
                    <a:lnTo>
                      <a:pt x="1940" y="1924"/>
                    </a:lnTo>
                    <a:lnTo>
                      <a:pt x="1997" y="1828"/>
                    </a:lnTo>
                    <a:lnTo>
                      <a:pt x="1940" y="1732"/>
                    </a:lnTo>
                    <a:close/>
                    <a:moveTo>
                      <a:pt x="719" y="1927"/>
                    </a:moveTo>
                    <a:lnTo>
                      <a:pt x="609" y="1927"/>
                    </a:lnTo>
                    <a:lnTo>
                      <a:pt x="553" y="2022"/>
                    </a:lnTo>
                    <a:lnTo>
                      <a:pt x="609" y="2118"/>
                    </a:lnTo>
                    <a:lnTo>
                      <a:pt x="719" y="2118"/>
                    </a:lnTo>
                    <a:lnTo>
                      <a:pt x="776" y="2022"/>
                    </a:lnTo>
                    <a:lnTo>
                      <a:pt x="719" y="1927"/>
                    </a:lnTo>
                    <a:close/>
                    <a:moveTo>
                      <a:pt x="942" y="1927"/>
                    </a:moveTo>
                    <a:lnTo>
                      <a:pt x="832" y="1927"/>
                    </a:lnTo>
                    <a:lnTo>
                      <a:pt x="776" y="2022"/>
                    </a:lnTo>
                    <a:lnTo>
                      <a:pt x="832" y="2118"/>
                    </a:lnTo>
                    <a:lnTo>
                      <a:pt x="942" y="2118"/>
                    </a:lnTo>
                    <a:lnTo>
                      <a:pt x="997" y="2025"/>
                    </a:lnTo>
                    <a:lnTo>
                      <a:pt x="1052" y="2118"/>
                    </a:lnTo>
                    <a:lnTo>
                      <a:pt x="1162" y="2118"/>
                    </a:lnTo>
                    <a:lnTo>
                      <a:pt x="1219" y="2022"/>
                    </a:lnTo>
                    <a:lnTo>
                      <a:pt x="1162" y="1927"/>
                    </a:lnTo>
                    <a:lnTo>
                      <a:pt x="1052" y="1927"/>
                    </a:lnTo>
                    <a:lnTo>
                      <a:pt x="997" y="2020"/>
                    </a:lnTo>
                    <a:lnTo>
                      <a:pt x="942" y="1927"/>
                    </a:lnTo>
                    <a:close/>
                    <a:moveTo>
                      <a:pt x="1384" y="1927"/>
                    </a:moveTo>
                    <a:lnTo>
                      <a:pt x="1274" y="1927"/>
                    </a:lnTo>
                    <a:lnTo>
                      <a:pt x="1219" y="2022"/>
                    </a:lnTo>
                    <a:lnTo>
                      <a:pt x="1274" y="2118"/>
                    </a:lnTo>
                    <a:lnTo>
                      <a:pt x="1384" y="2118"/>
                    </a:lnTo>
                    <a:lnTo>
                      <a:pt x="1439" y="2025"/>
                    </a:lnTo>
                    <a:lnTo>
                      <a:pt x="1494" y="2118"/>
                    </a:lnTo>
                    <a:lnTo>
                      <a:pt x="1604" y="2118"/>
                    </a:lnTo>
                    <a:lnTo>
                      <a:pt x="1661" y="2022"/>
                    </a:lnTo>
                    <a:lnTo>
                      <a:pt x="1607" y="1927"/>
                    </a:lnTo>
                    <a:lnTo>
                      <a:pt x="1494" y="1927"/>
                    </a:lnTo>
                    <a:lnTo>
                      <a:pt x="1439" y="2020"/>
                    </a:lnTo>
                    <a:lnTo>
                      <a:pt x="1384" y="1927"/>
                    </a:lnTo>
                    <a:close/>
                    <a:moveTo>
                      <a:pt x="1827" y="1927"/>
                    </a:moveTo>
                    <a:lnTo>
                      <a:pt x="1717" y="1927"/>
                    </a:lnTo>
                    <a:lnTo>
                      <a:pt x="1661" y="2022"/>
                    </a:lnTo>
                    <a:lnTo>
                      <a:pt x="1717" y="2118"/>
                    </a:lnTo>
                    <a:lnTo>
                      <a:pt x="1827" y="2118"/>
                    </a:lnTo>
                    <a:lnTo>
                      <a:pt x="1884" y="2022"/>
                    </a:lnTo>
                    <a:lnTo>
                      <a:pt x="1827" y="1927"/>
                    </a:lnTo>
                    <a:close/>
                  </a:path>
                </a:pathLst>
              </a:custGeom>
              <a:solidFill>
                <a:schemeClr val="accent5"/>
              </a:solidFill>
              <a:ln>
                <a:noFill/>
              </a:ln>
              <a:effectLst/>
            </p:spPr>
            <p:txBody>
              <a:bodyPr wrap="none" anchor="ctr"/>
              <a:lstStyle/>
              <a:p>
                <a:endParaRPr lang="en-US" sz="2400" dirty="0">
                  <a:latin typeface="CiscoSansTT Light" panose="020B0503020201020303" pitchFamily="34" charset="0"/>
                </a:endParaRPr>
              </a:p>
            </p:txBody>
          </p:sp>
          <p:sp>
            <p:nvSpPr>
              <p:cNvPr id="57" name="Freeform 6">
                <a:extLst>
                  <a:ext uri="{FF2B5EF4-FFF2-40B4-BE49-F238E27FC236}">
                    <a16:creationId xmlns:a16="http://schemas.microsoft.com/office/drawing/2014/main" id="{44F780D3-8A60-4A74-A4A0-21B970F67051}"/>
                  </a:ext>
                </a:extLst>
              </p:cNvPr>
              <p:cNvSpPr>
                <a:spLocks noChangeAspect="1" noChangeArrowheads="1"/>
              </p:cNvSpPr>
              <p:nvPr/>
            </p:nvSpPr>
            <p:spPr bwMode="auto">
              <a:xfrm>
                <a:off x="2947932" y="635236"/>
                <a:ext cx="863002" cy="749569"/>
              </a:xfrm>
              <a:custGeom>
                <a:avLst/>
                <a:gdLst>
                  <a:gd name="T0" fmla="*/ 968 w 2484"/>
                  <a:gd name="T1" fmla="*/ 1621 h 2158"/>
                  <a:gd name="T2" fmla="*/ 1241 w 2484"/>
                  <a:gd name="T3" fmla="*/ 1348 h 2158"/>
                  <a:gd name="T4" fmla="*/ 1241 w 2484"/>
                  <a:gd name="T5" fmla="*/ 1348 h 2158"/>
                  <a:gd name="T6" fmla="*/ 1515 w 2484"/>
                  <a:gd name="T7" fmla="*/ 1621 h 2158"/>
                  <a:gd name="T8" fmla="*/ 1515 w 2484"/>
                  <a:gd name="T9" fmla="*/ 2157 h 2158"/>
                  <a:gd name="T10" fmla="*/ 2483 w 2484"/>
                  <a:gd name="T11" fmla="*/ 2157 h 2158"/>
                  <a:gd name="T12" fmla="*/ 1241 w 2484"/>
                  <a:gd name="T13" fmla="*/ 0 h 2158"/>
                  <a:gd name="T14" fmla="*/ 0 w 2484"/>
                  <a:gd name="T15" fmla="*/ 2157 h 2158"/>
                  <a:gd name="T16" fmla="*/ 968 w 2484"/>
                  <a:gd name="T17" fmla="*/ 2157 h 2158"/>
                  <a:gd name="T18" fmla="*/ 968 w 2484"/>
                  <a:gd name="T19" fmla="*/ 162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4" h="2158">
                    <a:moveTo>
                      <a:pt x="968" y="1621"/>
                    </a:moveTo>
                    <a:cubicBezTo>
                      <a:pt x="968" y="1469"/>
                      <a:pt x="1089" y="1348"/>
                      <a:pt x="1241" y="1348"/>
                    </a:cubicBezTo>
                    <a:lnTo>
                      <a:pt x="1241" y="1348"/>
                    </a:lnTo>
                    <a:cubicBezTo>
                      <a:pt x="1394" y="1348"/>
                      <a:pt x="1515" y="1472"/>
                      <a:pt x="1515" y="1621"/>
                    </a:cubicBezTo>
                    <a:lnTo>
                      <a:pt x="1515" y="2157"/>
                    </a:lnTo>
                    <a:lnTo>
                      <a:pt x="2483" y="2157"/>
                    </a:lnTo>
                    <a:lnTo>
                      <a:pt x="1241" y="0"/>
                    </a:lnTo>
                    <a:lnTo>
                      <a:pt x="0" y="2157"/>
                    </a:lnTo>
                    <a:lnTo>
                      <a:pt x="968" y="2157"/>
                    </a:lnTo>
                    <a:lnTo>
                      <a:pt x="968" y="1621"/>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8" name="Freeform 1">
                <a:extLst>
                  <a:ext uri="{FF2B5EF4-FFF2-40B4-BE49-F238E27FC236}">
                    <a16:creationId xmlns:a16="http://schemas.microsoft.com/office/drawing/2014/main" id="{BFC412C1-A939-4B9E-9F0D-6DF7E240F7C2}"/>
                  </a:ext>
                </a:extLst>
              </p:cNvPr>
              <p:cNvSpPr>
                <a:spLocks noChangeAspect="1" noChangeArrowheads="1"/>
              </p:cNvSpPr>
              <p:nvPr/>
            </p:nvSpPr>
            <p:spPr bwMode="auto">
              <a:xfrm>
                <a:off x="5538469" y="629105"/>
                <a:ext cx="220980" cy="777240"/>
              </a:xfrm>
              <a:custGeom>
                <a:avLst/>
                <a:gdLst>
                  <a:gd name="T0" fmla="*/ 315 w 638"/>
                  <a:gd name="T1" fmla="*/ 0 h 2248"/>
                  <a:gd name="T2" fmla="*/ 0 w 638"/>
                  <a:gd name="T3" fmla="*/ 386 h 2248"/>
                  <a:gd name="T4" fmla="*/ 61 w 638"/>
                  <a:gd name="T5" fmla="*/ 496 h 2248"/>
                  <a:gd name="T6" fmla="*/ 1 w 638"/>
                  <a:gd name="T7" fmla="*/ 596 h 2248"/>
                  <a:gd name="T8" fmla="*/ 20 w 638"/>
                  <a:gd name="T9" fmla="*/ 870 h 2248"/>
                  <a:gd name="T10" fmla="*/ 18 w 638"/>
                  <a:gd name="T11" fmla="*/ 962 h 2248"/>
                  <a:gd name="T12" fmla="*/ 0 w 638"/>
                  <a:gd name="T13" fmla="*/ 1222 h 2248"/>
                  <a:gd name="T14" fmla="*/ 61 w 638"/>
                  <a:gd name="T15" fmla="*/ 1332 h 2248"/>
                  <a:gd name="T16" fmla="*/ 1 w 638"/>
                  <a:gd name="T17" fmla="*/ 1432 h 2248"/>
                  <a:gd name="T18" fmla="*/ 20 w 638"/>
                  <a:gd name="T19" fmla="*/ 1705 h 2248"/>
                  <a:gd name="T20" fmla="*/ 20 w 638"/>
                  <a:gd name="T21" fmla="*/ 1797 h 2248"/>
                  <a:gd name="T22" fmla="*/ 2 w 638"/>
                  <a:gd name="T23" fmla="*/ 2060 h 2248"/>
                  <a:gd name="T24" fmla="*/ 634 w 638"/>
                  <a:gd name="T25" fmla="*/ 2060 h 2248"/>
                  <a:gd name="T26" fmla="*/ 615 w 638"/>
                  <a:gd name="T27" fmla="*/ 1797 h 2248"/>
                  <a:gd name="T28" fmla="*/ 615 w 638"/>
                  <a:gd name="T29" fmla="*/ 1705 h 2248"/>
                  <a:gd name="T30" fmla="*/ 634 w 638"/>
                  <a:gd name="T31" fmla="*/ 1432 h 2248"/>
                  <a:gd name="T32" fmla="*/ 575 w 638"/>
                  <a:gd name="T33" fmla="*/ 1332 h 2248"/>
                  <a:gd name="T34" fmla="*/ 635 w 638"/>
                  <a:gd name="T35" fmla="*/ 1222 h 2248"/>
                  <a:gd name="T36" fmla="*/ 617 w 638"/>
                  <a:gd name="T37" fmla="*/ 960 h 2248"/>
                  <a:gd name="T38" fmla="*/ 617 w 638"/>
                  <a:gd name="T39" fmla="*/ 869 h 2248"/>
                  <a:gd name="T40" fmla="*/ 636 w 638"/>
                  <a:gd name="T41" fmla="*/ 596 h 2248"/>
                  <a:gd name="T42" fmla="*/ 576 w 638"/>
                  <a:gd name="T43" fmla="*/ 495 h 2248"/>
                  <a:gd name="T44" fmla="*/ 637 w 638"/>
                  <a:gd name="T45" fmla="*/ 385 h 2248"/>
                  <a:gd name="T46" fmla="*/ 630 w 638"/>
                  <a:gd name="T47" fmla="*/ 178 h 2248"/>
                  <a:gd name="T48" fmla="*/ 315 w 638"/>
                  <a:gd name="T49" fmla="*/ 2228 h 2248"/>
                  <a:gd name="T50" fmla="*/ 19 w 638"/>
                  <a:gd name="T51" fmla="*/ 1925 h 2248"/>
                  <a:gd name="T52" fmla="*/ 611 w 638"/>
                  <a:gd name="T53" fmla="*/ 1926 h 2248"/>
                  <a:gd name="T54" fmla="*/ 611 w 638"/>
                  <a:gd name="T55" fmla="*/ 1641 h 2248"/>
                  <a:gd name="T56" fmla="*/ 555 w 638"/>
                  <a:gd name="T57" fmla="*/ 1740 h 2248"/>
                  <a:gd name="T58" fmla="*/ 324 w 638"/>
                  <a:gd name="T59" fmla="*/ 1789 h 2248"/>
                  <a:gd name="T60" fmla="*/ 92 w 638"/>
                  <a:gd name="T61" fmla="*/ 1725 h 2248"/>
                  <a:gd name="T62" fmla="*/ 44 w 638"/>
                  <a:gd name="T63" fmla="*/ 1677 h 2248"/>
                  <a:gd name="T64" fmla="*/ 28 w 638"/>
                  <a:gd name="T65" fmla="*/ 1507 h 2248"/>
                  <a:gd name="T66" fmla="*/ 611 w 638"/>
                  <a:gd name="T67" fmla="*/ 1507 h 2248"/>
                  <a:gd name="T68" fmla="*/ 611 w 638"/>
                  <a:gd name="T69" fmla="*/ 1223 h 2248"/>
                  <a:gd name="T70" fmla="*/ 555 w 638"/>
                  <a:gd name="T71" fmla="*/ 1321 h 2248"/>
                  <a:gd name="T72" fmla="*/ 324 w 638"/>
                  <a:gd name="T73" fmla="*/ 1370 h 2248"/>
                  <a:gd name="T74" fmla="*/ 92 w 638"/>
                  <a:gd name="T75" fmla="*/ 1307 h 2248"/>
                  <a:gd name="T76" fmla="*/ 44 w 638"/>
                  <a:gd name="T77" fmla="*/ 1258 h 2248"/>
                  <a:gd name="T78" fmla="*/ 28 w 638"/>
                  <a:gd name="T79" fmla="*/ 1069 h 2248"/>
                  <a:gd name="T80" fmla="*/ 611 w 638"/>
                  <a:gd name="T81" fmla="*/ 1089 h 2248"/>
                  <a:gd name="T82" fmla="*/ 611 w 638"/>
                  <a:gd name="T83" fmla="*/ 805 h 2248"/>
                  <a:gd name="T84" fmla="*/ 555 w 638"/>
                  <a:gd name="T85" fmla="*/ 903 h 2248"/>
                  <a:gd name="T86" fmla="*/ 324 w 638"/>
                  <a:gd name="T87" fmla="*/ 952 h 2248"/>
                  <a:gd name="T88" fmla="*/ 92 w 638"/>
                  <a:gd name="T89" fmla="*/ 888 h 2248"/>
                  <a:gd name="T90" fmla="*/ 44 w 638"/>
                  <a:gd name="T91" fmla="*/ 840 h 2248"/>
                  <a:gd name="T92" fmla="*/ 28 w 638"/>
                  <a:gd name="T93" fmla="*/ 670 h 2248"/>
                  <a:gd name="T94" fmla="*/ 611 w 638"/>
                  <a:gd name="T95" fmla="*/ 670 h 2248"/>
                  <a:gd name="T96" fmla="*/ 611 w 638"/>
                  <a:gd name="T97" fmla="*/ 386 h 2248"/>
                  <a:gd name="T98" fmla="*/ 555 w 638"/>
                  <a:gd name="T99" fmla="*/ 484 h 2248"/>
                  <a:gd name="T100" fmla="*/ 324 w 638"/>
                  <a:gd name="T101" fmla="*/ 533 h 2248"/>
                  <a:gd name="T102" fmla="*/ 92 w 638"/>
                  <a:gd name="T103" fmla="*/ 470 h 2248"/>
                  <a:gd name="T104" fmla="*/ 44 w 638"/>
                  <a:gd name="T105" fmla="*/ 421 h 2248"/>
                  <a:gd name="T106" fmla="*/ 28 w 638"/>
                  <a:gd name="T107" fmla="*/ 253 h 2248"/>
                  <a:gd name="T108" fmla="*/ 621 w 638"/>
                  <a:gd name="T109" fmla="*/ 253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8" h="2248">
                    <a:moveTo>
                      <a:pt x="630" y="178"/>
                    </a:moveTo>
                    <a:cubicBezTo>
                      <a:pt x="622" y="79"/>
                      <a:pt x="484" y="0"/>
                      <a:pt x="315" y="0"/>
                    </a:cubicBezTo>
                    <a:cubicBezTo>
                      <a:pt x="147" y="0"/>
                      <a:pt x="9" y="79"/>
                      <a:pt x="0" y="178"/>
                    </a:cubicBezTo>
                    <a:lnTo>
                      <a:pt x="0" y="386"/>
                    </a:lnTo>
                    <a:cubicBezTo>
                      <a:pt x="1" y="410"/>
                      <a:pt x="7" y="430"/>
                      <a:pt x="19" y="451"/>
                    </a:cubicBezTo>
                    <a:cubicBezTo>
                      <a:pt x="30" y="470"/>
                      <a:pt x="43" y="484"/>
                      <a:pt x="61" y="496"/>
                    </a:cubicBezTo>
                    <a:cubicBezTo>
                      <a:pt x="43" y="509"/>
                      <a:pt x="30" y="523"/>
                      <a:pt x="19" y="542"/>
                    </a:cubicBezTo>
                    <a:cubicBezTo>
                      <a:pt x="9" y="560"/>
                      <a:pt x="3" y="576"/>
                      <a:pt x="1" y="596"/>
                    </a:cubicBezTo>
                    <a:lnTo>
                      <a:pt x="1" y="805"/>
                    </a:lnTo>
                    <a:cubicBezTo>
                      <a:pt x="2" y="829"/>
                      <a:pt x="8" y="849"/>
                      <a:pt x="20" y="870"/>
                    </a:cubicBezTo>
                    <a:cubicBezTo>
                      <a:pt x="31" y="889"/>
                      <a:pt x="44" y="903"/>
                      <a:pt x="61" y="915"/>
                    </a:cubicBezTo>
                    <a:cubicBezTo>
                      <a:pt x="43" y="928"/>
                      <a:pt x="29" y="943"/>
                      <a:pt x="18" y="962"/>
                    </a:cubicBezTo>
                    <a:cubicBezTo>
                      <a:pt x="8" y="979"/>
                      <a:pt x="3" y="995"/>
                      <a:pt x="0" y="1014"/>
                    </a:cubicBezTo>
                    <a:lnTo>
                      <a:pt x="0" y="1222"/>
                    </a:lnTo>
                    <a:cubicBezTo>
                      <a:pt x="1" y="1246"/>
                      <a:pt x="7" y="1266"/>
                      <a:pt x="19" y="1286"/>
                    </a:cubicBezTo>
                    <a:cubicBezTo>
                      <a:pt x="30" y="1305"/>
                      <a:pt x="43" y="1319"/>
                      <a:pt x="61" y="1332"/>
                    </a:cubicBezTo>
                    <a:cubicBezTo>
                      <a:pt x="43" y="1345"/>
                      <a:pt x="30" y="1359"/>
                      <a:pt x="19" y="1378"/>
                    </a:cubicBezTo>
                    <a:cubicBezTo>
                      <a:pt x="9" y="1395"/>
                      <a:pt x="3" y="1412"/>
                      <a:pt x="1" y="1432"/>
                    </a:cubicBezTo>
                    <a:lnTo>
                      <a:pt x="1" y="1641"/>
                    </a:lnTo>
                    <a:cubicBezTo>
                      <a:pt x="2" y="1665"/>
                      <a:pt x="8" y="1685"/>
                      <a:pt x="20" y="1705"/>
                    </a:cubicBezTo>
                    <a:cubicBezTo>
                      <a:pt x="31" y="1724"/>
                      <a:pt x="44" y="1738"/>
                      <a:pt x="61" y="1751"/>
                    </a:cubicBezTo>
                    <a:cubicBezTo>
                      <a:pt x="44" y="1764"/>
                      <a:pt x="31" y="1778"/>
                      <a:pt x="20" y="1797"/>
                    </a:cubicBezTo>
                    <a:cubicBezTo>
                      <a:pt x="10" y="1814"/>
                      <a:pt x="4" y="1831"/>
                      <a:pt x="2" y="1851"/>
                    </a:cubicBezTo>
                    <a:lnTo>
                      <a:pt x="2" y="2060"/>
                    </a:lnTo>
                    <a:cubicBezTo>
                      <a:pt x="2" y="2163"/>
                      <a:pt x="143" y="2247"/>
                      <a:pt x="318" y="2247"/>
                    </a:cubicBezTo>
                    <a:cubicBezTo>
                      <a:pt x="493" y="2247"/>
                      <a:pt x="634" y="2162"/>
                      <a:pt x="634" y="2060"/>
                    </a:cubicBezTo>
                    <a:lnTo>
                      <a:pt x="634" y="1851"/>
                    </a:lnTo>
                    <a:cubicBezTo>
                      <a:pt x="631" y="1831"/>
                      <a:pt x="625" y="1814"/>
                      <a:pt x="615" y="1797"/>
                    </a:cubicBezTo>
                    <a:cubicBezTo>
                      <a:pt x="604" y="1778"/>
                      <a:pt x="591" y="1764"/>
                      <a:pt x="574" y="1751"/>
                    </a:cubicBezTo>
                    <a:cubicBezTo>
                      <a:pt x="592" y="1738"/>
                      <a:pt x="604" y="1724"/>
                      <a:pt x="615" y="1705"/>
                    </a:cubicBezTo>
                    <a:cubicBezTo>
                      <a:pt x="627" y="1685"/>
                      <a:pt x="633" y="1665"/>
                      <a:pt x="634" y="1641"/>
                    </a:cubicBezTo>
                    <a:lnTo>
                      <a:pt x="634" y="1432"/>
                    </a:lnTo>
                    <a:cubicBezTo>
                      <a:pt x="632" y="1412"/>
                      <a:pt x="626" y="1395"/>
                      <a:pt x="616" y="1378"/>
                    </a:cubicBezTo>
                    <a:cubicBezTo>
                      <a:pt x="605" y="1359"/>
                      <a:pt x="592" y="1345"/>
                      <a:pt x="575" y="1332"/>
                    </a:cubicBezTo>
                    <a:cubicBezTo>
                      <a:pt x="592" y="1319"/>
                      <a:pt x="605" y="1305"/>
                      <a:pt x="616" y="1286"/>
                    </a:cubicBezTo>
                    <a:cubicBezTo>
                      <a:pt x="628" y="1266"/>
                      <a:pt x="634" y="1246"/>
                      <a:pt x="635" y="1222"/>
                    </a:cubicBezTo>
                    <a:lnTo>
                      <a:pt x="635" y="1014"/>
                    </a:lnTo>
                    <a:cubicBezTo>
                      <a:pt x="633" y="994"/>
                      <a:pt x="627" y="978"/>
                      <a:pt x="617" y="960"/>
                    </a:cubicBezTo>
                    <a:cubicBezTo>
                      <a:pt x="606" y="941"/>
                      <a:pt x="593" y="927"/>
                      <a:pt x="575" y="914"/>
                    </a:cubicBezTo>
                    <a:cubicBezTo>
                      <a:pt x="593" y="902"/>
                      <a:pt x="606" y="888"/>
                      <a:pt x="617" y="869"/>
                    </a:cubicBezTo>
                    <a:cubicBezTo>
                      <a:pt x="629" y="848"/>
                      <a:pt x="635" y="828"/>
                      <a:pt x="636" y="804"/>
                    </a:cubicBezTo>
                    <a:lnTo>
                      <a:pt x="636" y="596"/>
                    </a:lnTo>
                    <a:cubicBezTo>
                      <a:pt x="633" y="575"/>
                      <a:pt x="628" y="559"/>
                      <a:pt x="618" y="541"/>
                    </a:cubicBezTo>
                    <a:cubicBezTo>
                      <a:pt x="607" y="522"/>
                      <a:pt x="594" y="508"/>
                      <a:pt x="576" y="495"/>
                    </a:cubicBezTo>
                    <a:cubicBezTo>
                      <a:pt x="594" y="483"/>
                      <a:pt x="607" y="469"/>
                      <a:pt x="618" y="450"/>
                    </a:cubicBezTo>
                    <a:cubicBezTo>
                      <a:pt x="630" y="429"/>
                      <a:pt x="636" y="409"/>
                      <a:pt x="637" y="385"/>
                    </a:cubicBezTo>
                    <a:lnTo>
                      <a:pt x="637" y="177"/>
                    </a:lnTo>
                    <a:lnTo>
                      <a:pt x="630" y="178"/>
                    </a:lnTo>
                    <a:close/>
                    <a:moveTo>
                      <a:pt x="611" y="2060"/>
                    </a:moveTo>
                    <a:cubicBezTo>
                      <a:pt x="611" y="2153"/>
                      <a:pt x="479" y="2228"/>
                      <a:pt x="315" y="2228"/>
                    </a:cubicBezTo>
                    <a:cubicBezTo>
                      <a:pt x="152" y="2228"/>
                      <a:pt x="19" y="2153"/>
                      <a:pt x="19" y="2060"/>
                    </a:cubicBezTo>
                    <a:lnTo>
                      <a:pt x="19" y="1925"/>
                    </a:lnTo>
                    <a:cubicBezTo>
                      <a:pt x="63" y="1997"/>
                      <a:pt x="179" y="2048"/>
                      <a:pt x="315" y="2048"/>
                    </a:cubicBezTo>
                    <a:cubicBezTo>
                      <a:pt x="451" y="2048"/>
                      <a:pt x="567" y="1998"/>
                      <a:pt x="611" y="1926"/>
                    </a:cubicBezTo>
                    <a:lnTo>
                      <a:pt x="611" y="2060"/>
                    </a:lnTo>
                    <a:close/>
                    <a:moveTo>
                      <a:pt x="611" y="1641"/>
                    </a:moveTo>
                    <a:cubicBezTo>
                      <a:pt x="610" y="1662"/>
                      <a:pt x="605" y="1679"/>
                      <a:pt x="595" y="1697"/>
                    </a:cubicBezTo>
                    <a:cubicBezTo>
                      <a:pt x="584" y="1715"/>
                      <a:pt x="572" y="1728"/>
                      <a:pt x="555" y="1740"/>
                    </a:cubicBezTo>
                    <a:lnTo>
                      <a:pt x="547" y="1731"/>
                    </a:lnTo>
                    <a:cubicBezTo>
                      <a:pt x="475" y="1771"/>
                      <a:pt x="406" y="1789"/>
                      <a:pt x="324" y="1789"/>
                    </a:cubicBezTo>
                    <a:cubicBezTo>
                      <a:pt x="242" y="1789"/>
                      <a:pt x="172" y="1771"/>
                      <a:pt x="100" y="1731"/>
                    </a:cubicBezTo>
                    <a:lnTo>
                      <a:pt x="92" y="1725"/>
                    </a:lnTo>
                    <a:lnTo>
                      <a:pt x="84" y="1720"/>
                    </a:lnTo>
                    <a:cubicBezTo>
                      <a:pt x="67" y="1708"/>
                      <a:pt x="55" y="1695"/>
                      <a:pt x="44" y="1677"/>
                    </a:cubicBezTo>
                    <a:cubicBezTo>
                      <a:pt x="34" y="1659"/>
                      <a:pt x="29" y="1642"/>
                      <a:pt x="28" y="1621"/>
                    </a:cubicBezTo>
                    <a:lnTo>
                      <a:pt x="28" y="1507"/>
                    </a:lnTo>
                    <a:cubicBezTo>
                      <a:pt x="72" y="1579"/>
                      <a:pt x="188" y="1630"/>
                      <a:pt x="324" y="1630"/>
                    </a:cubicBezTo>
                    <a:cubicBezTo>
                      <a:pt x="461" y="1630"/>
                      <a:pt x="567" y="1578"/>
                      <a:pt x="611" y="1507"/>
                    </a:cubicBezTo>
                    <a:lnTo>
                      <a:pt x="611" y="1641"/>
                    </a:lnTo>
                    <a:close/>
                    <a:moveTo>
                      <a:pt x="611" y="1223"/>
                    </a:moveTo>
                    <a:cubicBezTo>
                      <a:pt x="610" y="1243"/>
                      <a:pt x="605" y="1260"/>
                      <a:pt x="595" y="1278"/>
                    </a:cubicBezTo>
                    <a:cubicBezTo>
                      <a:pt x="584" y="1296"/>
                      <a:pt x="572" y="1309"/>
                      <a:pt x="555" y="1321"/>
                    </a:cubicBezTo>
                    <a:lnTo>
                      <a:pt x="547" y="1312"/>
                    </a:lnTo>
                    <a:cubicBezTo>
                      <a:pt x="475" y="1352"/>
                      <a:pt x="406" y="1370"/>
                      <a:pt x="324" y="1370"/>
                    </a:cubicBezTo>
                    <a:cubicBezTo>
                      <a:pt x="242" y="1370"/>
                      <a:pt x="172" y="1352"/>
                      <a:pt x="100" y="1312"/>
                    </a:cubicBezTo>
                    <a:lnTo>
                      <a:pt x="92" y="1307"/>
                    </a:lnTo>
                    <a:lnTo>
                      <a:pt x="84" y="1301"/>
                    </a:lnTo>
                    <a:cubicBezTo>
                      <a:pt x="67" y="1289"/>
                      <a:pt x="55" y="1276"/>
                      <a:pt x="44" y="1258"/>
                    </a:cubicBezTo>
                    <a:cubicBezTo>
                      <a:pt x="34" y="1240"/>
                      <a:pt x="29" y="1223"/>
                      <a:pt x="28" y="1202"/>
                    </a:cubicBezTo>
                    <a:lnTo>
                      <a:pt x="28" y="1069"/>
                    </a:lnTo>
                    <a:cubicBezTo>
                      <a:pt x="72" y="1139"/>
                      <a:pt x="188" y="1191"/>
                      <a:pt x="324" y="1191"/>
                    </a:cubicBezTo>
                    <a:cubicBezTo>
                      <a:pt x="461" y="1191"/>
                      <a:pt x="567" y="1160"/>
                      <a:pt x="611" y="1089"/>
                    </a:cubicBezTo>
                    <a:lnTo>
                      <a:pt x="611" y="1223"/>
                    </a:lnTo>
                    <a:close/>
                    <a:moveTo>
                      <a:pt x="611" y="805"/>
                    </a:moveTo>
                    <a:cubicBezTo>
                      <a:pt x="610" y="825"/>
                      <a:pt x="605" y="843"/>
                      <a:pt x="595" y="861"/>
                    </a:cubicBezTo>
                    <a:cubicBezTo>
                      <a:pt x="584" y="878"/>
                      <a:pt x="572" y="891"/>
                      <a:pt x="555" y="903"/>
                    </a:cubicBezTo>
                    <a:lnTo>
                      <a:pt x="547" y="894"/>
                    </a:lnTo>
                    <a:cubicBezTo>
                      <a:pt x="475" y="934"/>
                      <a:pt x="406" y="952"/>
                      <a:pt x="324" y="952"/>
                    </a:cubicBezTo>
                    <a:cubicBezTo>
                      <a:pt x="242" y="952"/>
                      <a:pt x="172" y="934"/>
                      <a:pt x="100" y="894"/>
                    </a:cubicBezTo>
                    <a:lnTo>
                      <a:pt x="92" y="888"/>
                    </a:lnTo>
                    <a:lnTo>
                      <a:pt x="84" y="882"/>
                    </a:lnTo>
                    <a:cubicBezTo>
                      <a:pt x="67" y="871"/>
                      <a:pt x="55" y="858"/>
                      <a:pt x="44" y="840"/>
                    </a:cubicBezTo>
                    <a:cubicBezTo>
                      <a:pt x="34" y="822"/>
                      <a:pt x="29" y="805"/>
                      <a:pt x="28" y="784"/>
                    </a:cubicBezTo>
                    <a:lnTo>
                      <a:pt x="28" y="670"/>
                    </a:lnTo>
                    <a:cubicBezTo>
                      <a:pt x="72" y="742"/>
                      <a:pt x="188" y="794"/>
                      <a:pt x="324" y="794"/>
                    </a:cubicBezTo>
                    <a:cubicBezTo>
                      <a:pt x="461" y="794"/>
                      <a:pt x="567" y="742"/>
                      <a:pt x="611" y="670"/>
                    </a:cubicBezTo>
                    <a:lnTo>
                      <a:pt x="611" y="805"/>
                    </a:lnTo>
                    <a:close/>
                    <a:moveTo>
                      <a:pt x="611" y="386"/>
                    </a:moveTo>
                    <a:cubicBezTo>
                      <a:pt x="610" y="406"/>
                      <a:pt x="605" y="424"/>
                      <a:pt x="595" y="442"/>
                    </a:cubicBezTo>
                    <a:cubicBezTo>
                      <a:pt x="584" y="459"/>
                      <a:pt x="572" y="472"/>
                      <a:pt x="555" y="484"/>
                    </a:cubicBezTo>
                    <a:lnTo>
                      <a:pt x="547" y="475"/>
                    </a:lnTo>
                    <a:cubicBezTo>
                      <a:pt x="475" y="515"/>
                      <a:pt x="406" y="533"/>
                      <a:pt x="324" y="533"/>
                    </a:cubicBezTo>
                    <a:cubicBezTo>
                      <a:pt x="242" y="533"/>
                      <a:pt x="172" y="515"/>
                      <a:pt x="100" y="475"/>
                    </a:cubicBezTo>
                    <a:lnTo>
                      <a:pt x="92" y="470"/>
                    </a:lnTo>
                    <a:lnTo>
                      <a:pt x="84" y="464"/>
                    </a:lnTo>
                    <a:cubicBezTo>
                      <a:pt x="67" y="452"/>
                      <a:pt x="55" y="439"/>
                      <a:pt x="44" y="421"/>
                    </a:cubicBezTo>
                    <a:cubicBezTo>
                      <a:pt x="34" y="403"/>
                      <a:pt x="29" y="386"/>
                      <a:pt x="28" y="365"/>
                    </a:cubicBezTo>
                    <a:lnTo>
                      <a:pt x="28" y="253"/>
                    </a:lnTo>
                    <a:cubicBezTo>
                      <a:pt x="72" y="325"/>
                      <a:pt x="188" y="376"/>
                      <a:pt x="324" y="376"/>
                    </a:cubicBezTo>
                    <a:cubicBezTo>
                      <a:pt x="461" y="376"/>
                      <a:pt x="576" y="325"/>
                      <a:pt x="621" y="253"/>
                    </a:cubicBezTo>
                    <a:lnTo>
                      <a:pt x="611" y="386"/>
                    </a:lnTo>
                    <a:close/>
                  </a:path>
                </a:pathLst>
              </a:custGeom>
              <a:solidFill>
                <a:schemeClr val="accent6"/>
              </a:solidFill>
              <a:ln>
                <a:noFill/>
              </a:ln>
              <a:effectLst/>
            </p:spPr>
            <p:txBody>
              <a:bodyPr wrap="none" anchor="ctr"/>
              <a:lstStyle/>
              <a:p>
                <a:endParaRPr lang="en-US" sz="2400" dirty="0">
                  <a:latin typeface="CiscoSansTT Light" panose="020B0503020201020303" pitchFamily="34" charset="0"/>
                </a:endParaRPr>
              </a:p>
            </p:txBody>
          </p:sp>
        </p:grpSp>
      </p:grpSp>
      <p:pic>
        <p:nvPicPr>
          <p:cNvPr id="4" name="Picture 3">
            <a:extLst>
              <a:ext uri="{FF2B5EF4-FFF2-40B4-BE49-F238E27FC236}">
                <a16:creationId xmlns:a16="http://schemas.microsoft.com/office/drawing/2014/main" id="{4C35469E-7C9A-ED4F-B2DD-0208353E6791}"/>
              </a:ext>
            </a:extLst>
          </p:cNvPr>
          <p:cNvPicPr>
            <a:picLocks noChangeAspect="1"/>
          </p:cNvPicPr>
          <p:nvPr userDrawn="1"/>
        </p:nvPicPr>
        <p:blipFill>
          <a:blip r:embed="rId2"/>
          <a:stretch>
            <a:fillRect/>
          </a:stretch>
        </p:blipFill>
        <p:spPr>
          <a:xfrm>
            <a:off x="390737" y="299950"/>
            <a:ext cx="2352353" cy="1031823"/>
          </a:xfrm>
          <a:prstGeom prst="rect">
            <a:avLst/>
          </a:prstGeom>
        </p:spPr>
      </p:pic>
      <p:pic>
        <p:nvPicPr>
          <p:cNvPr id="21" name="Picture 20">
            <a:extLst>
              <a:ext uri="{FF2B5EF4-FFF2-40B4-BE49-F238E27FC236}">
                <a16:creationId xmlns:a16="http://schemas.microsoft.com/office/drawing/2014/main" id="{525E2CCA-315F-6949-A061-6A0840B66FCA}"/>
              </a:ext>
            </a:extLst>
          </p:cNvPr>
          <p:cNvPicPr>
            <a:picLocks noChangeAspect="1"/>
          </p:cNvPicPr>
          <p:nvPr userDrawn="1"/>
        </p:nvPicPr>
        <p:blipFill>
          <a:blip r:embed="rId3"/>
          <a:stretch>
            <a:fillRect/>
          </a:stretch>
        </p:blipFill>
        <p:spPr>
          <a:xfrm>
            <a:off x="10674344" y="508504"/>
            <a:ext cx="1081184" cy="570624"/>
          </a:xfrm>
          <a:prstGeom prst="rect">
            <a:avLst/>
          </a:prstGeom>
        </p:spPr>
      </p:pic>
    </p:spTree>
    <p:extLst>
      <p:ext uri="{BB962C8B-B14F-4D97-AF65-F5344CB8AC3E}">
        <p14:creationId xmlns:p14="http://schemas.microsoft.com/office/powerpoint/2010/main" val="39608087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151602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3291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24" tIns="45712" rIns="91424" bIns="45712" numCol="1" anchor="t"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492878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Seque_Transition_Bl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4267" b="0" i="0" spc="0" baseline="0">
                <a:solidFill>
                  <a:schemeClr val="bg1"/>
                </a:solidFill>
                <a:latin typeface="+mn-lt"/>
                <a:ea typeface="Arial" panose="020B0604020202020204" pitchFamily="34" charset="0"/>
                <a:cs typeface="Arial" panose="020B0604020202020204" pitchFamily="34" charset="0"/>
              </a:defRPr>
            </a:lvl1pPr>
          </a:lstStyle>
          <a:p>
            <a:r>
              <a:rPr lang="en-GB" dirty="0"/>
              <a:t>Section Title Goes Here</a:t>
            </a:r>
            <a:endParaRPr lang="en-US" dirty="0"/>
          </a:p>
        </p:txBody>
      </p:sp>
      <p:sp>
        <p:nvSpPr>
          <p:cNvPr id="5" name="TextBox 4">
            <a:extLst>
              <a:ext uri="{FF2B5EF4-FFF2-40B4-BE49-F238E27FC236}">
                <a16:creationId xmlns:a16="http://schemas.microsoft.com/office/drawing/2014/main" id="{79095497-5B32-8142-B3B9-ED002EE722DE}"/>
              </a:ext>
            </a:extLst>
          </p:cNvPr>
          <p:cNvSpPr txBox="1"/>
          <p:nvPr userDrawn="1"/>
        </p:nvSpPr>
        <p:spPr>
          <a:xfrm>
            <a:off x="10095567" y="6259549"/>
            <a:ext cx="2081563" cy="564322"/>
          </a:xfrm>
          <a:prstGeom prst="rect">
            <a:avLst/>
          </a:prstGeom>
          <a:noFill/>
        </p:spPr>
        <p:txBody>
          <a:bodyPr wrap="square" rtlCol="0">
            <a:spAutoFit/>
          </a:bodyPr>
          <a:lstStyle/>
          <a:p>
            <a:r>
              <a:rPr lang="en-US" sz="1467" b="1" spc="200" baseline="0" dirty="0">
                <a:solidFill>
                  <a:schemeClr val="bg2"/>
                </a:solidFill>
                <a:latin typeface="+mn-lt"/>
              </a:rPr>
              <a:t>Global</a:t>
            </a:r>
          </a:p>
          <a:p>
            <a:r>
              <a:rPr lang="en-US" sz="1600" spc="200" baseline="0" dirty="0">
                <a:solidFill>
                  <a:schemeClr val="tx1">
                    <a:lumMod val="90000"/>
                    <a:lumOff val="10000"/>
                  </a:schemeClr>
                </a:solidFill>
                <a:latin typeface="+mn-lt"/>
              </a:rPr>
              <a:t>Sales Training</a:t>
            </a:r>
          </a:p>
        </p:txBody>
      </p:sp>
    </p:spTree>
    <p:extLst>
      <p:ext uri="{BB962C8B-B14F-4D97-AF65-F5344CB8AC3E}">
        <p14:creationId xmlns:p14="http://schemas.microsoft.com/office/powerpoint/2010/main" val="15316581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8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688" y="1797051"/>
            <a:ext cx="11127317"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2667" b="0" i="0">
                <a:solidFill>
                  <a:srgbClr val="676767"/>
                </a:solidFill>
                <a:latin typeface="+mn-lt"/>
                <a:cs typeface="CiscoSans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FAA26D3D-D897-4be2-8F04-BA451C77F1D7}">
              <ma14:placeholderFlag xmlns:ma14="http://schemas.microsoft.com/office/mac/drawingml/2011/main" xmlns="" xmlns:mv="urn:schemas-microsoft-com:mac:vml" xmlns:mc="http://schemas.openxmlformats.org/markup-compatibility/2006" val="1"/>
            </a:ex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931513683"/>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2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219200"/>
            <a:ext cx="11443668" cy="4802131"/>
          </a:xfrm>
          <a:prstGeom prst="rect">
            <a:avLst/>
          </a:prstGeom>
        </p:spPr>
        <p:txBody>
          <a:bodyPr lIns="91424" tIns="45712" rIns="91424" bIns="45712">
            <a:noAutofit/>
          </a:bodyPr>
          <a:lstStyle>
            <a:lvl1pPr marL="374577" indent="-298394">
              <a:lnSpc>
                <a:spcPct val="95000"/>
              </a:lnSpc>
              <a:spcBef>
                <a:spcPts val="1480"/>
              </a:spcBef>
              <a:buClr>
                <a:schemeClr val="tx2"/>
              </a:buClr>
              <a:buSzPct val="80000"/>
              <a:buFont typeface="Wingdings" panose="05000000000000000000" pitchFamily="2" charset="2"/>
              <a:buChar char="§"/>
              <a:defRPr sz="2667" b="0" i="0">
                <a:solidFill>
                  <a:schemeClr val="tx2"/>
                </a:solidFill>
                <a:latin typeface="Arial" panose="020B0604020202020204" pitchFamily="34" charset="0"/>
                <a:cs typeface="Arial" panose="020B0604020202020204" pitchFamily="34" charset="0"/>
              </a:defRPr>
            </a:lvl1pPr>
            <a:lvl2pPr marL="677204" indent="-287811">
              <a:lnSpc>
                <a:spcPct val="95000"/>
              </a:lnSpc>
              <a:spcBef>
                <a:spcPts val="600"/>
              </a:spcBef>
              <a:buClr>
                <a:schemeClr val="tx2"/>
              </a:buClr>
              <a:buSzPct val="80000"/>
              <a:buFont typeface="Wingdings" panose="05000000000000000000" pitchFamily="2" charset="2"/>
              <a:buChar char="§"/>
              <a:defRPr sz="2400" b="0" i="0">
                <a:solidFill>
                  <a:schemeClr val="tx2"/>
                </a:solidFill>
                <a:latin typeface="Arial" panose="020B0604020202020204" pitchFamily="34" charset="0"/>
                <a:cs typeface="Arial" panose="020B0604020202020204" pitchFamily="34" charset="0"/>
              </a:defRPr>
            </a:lvl2pPr>
            <a:lvl3pPr marL="996760" indent="-228557">
              <a:buClr>
                <a:schemeClr val="tx2"/>
              </a:buClr>
              <a:buSzPct val="80000"/>
              <a:buFont typeface="Wingdings" panose="05000000000000000000" pitchFamily="2" charset="2"/>
              <a:buChar char="§"/>
              <a:defRPr sz="2133" b="0" i="0">
                <a:solidFill>
                  <a:schemeClr val="tx2"/>
                </a:solidFill>
                <a:latin typeface="Arial" panose="020B0604020202020204" pitchFamily="34" charset="0"/>
                <a:cs typeface="Arial" panose="020B0604020202020204" pitchFamily="34" charset="0"/>
              </a:defRPr>
            </a:lvl3pPr>
            <a:lvl4pPr marL="1214734" indent="-228557">
              <a:buClr>
                <a:schemeClr val="tx2"/>
              </a:buClr>
              <a:buSzPct val="80000"/>
              <a:buFont typeface="Wingdings" panose="05000000000000000000" pitchFamily="2" charset="2"/>
              <a:buChar char="§"/>
              <a:defRPr sz="1867" b="0" i="0">
                <a:solidFill>
                  <a:schemeClr val="tx2"/>
                </a:solidFill>
                <a:latin typeface="Arial" panose="020B0604020202020204" pitchFamily="34" charset="0"/>
                <a:cs typeface="Arial" panose="020B0604020202020204" pitchFamily="34" charset="0"/>
              </a:defRPr>
            </a:lvl4pPr>
            <a:lvl5pPr marL="1443291" indent="-224324">
              <a:buClr>
                <a:schemeClr val="tx2"/>
              </a:buClr>
              <a:buSzPct val="80000"/>
              <a:buFont typeface="Wingdings" panose="05000000000000000000" pitchFamily="2" charset="2"/>
              <a:buChar char="§"/>
              <a:defRPr sz="1600" b="0" i="0">
                <a:solidFill>
                  <a:schemeClr val="tx2"/>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ctrTitle" hasCustomPrompt="1"/>
          </p:nvPr>
        </p:nvSpPr>
        <p:spPr>
          <a:xfrm>
            <a:off x="24384" y="36576"/>
            <a:ext cx="11119104" cy="865632"/>
          </a:xfrm>
          <a:prstGeom prst="rect">
            <a:avLst/>
          </a:prstGeom>
        </p:spPr>
        <p:txBody>
          <a:bodyPr anchor="ctr" anchorCtr="0">
            <a:noAutofit/>
          </a:bodyPr>
          <a:lstStyle>
            <a:lvl1pPr algn="l">
              <a:lnSpc>
                <a:spcPct val="90000"/>
              </a:lnSpc>
              <a:defRPr sz="3733" b="0" i="0" spc="0" baseline="0">
                <a:solidFill>
                  <a:schemeClr val="bg1"/>
                </a:solidFill>
                <a:latin typeface="Arial" panose="020B0604020202020204" pitchFamily="34" charset="0"/>
                <a:cs typeface="Arial" panose="020B0604020202020204" pitchFamily="34" charset="0"/>
              </a:defRPr>
            </a:lvl1pPr>
          </a:lstStyle>
          <a:p>
            <a:r>
              <a:rPr lang="en-US" dirty="0"/>
              <a:t>Bullet Title Goes Here</a:t>
            </a:r>
          </a:p>
        </p:txBody>
      </p:sp>
    </p:spTree>
    <p:extLst>
      <p:ext uri="{BB962C8B-B14F-4D97-AF65-F5344CB8AC3E}">
        <p14:creationId xmlns:p14="http://schemas.microsoft.com/office/powerpoint/2010/main" val="403204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subTitle" idx="1"/>
          </p:nvPr>
        </p:nvSpPr>
        <p:spPr>
          <a:xfrm>
            <a:off x="625995" y="5158358"/>
            <a:ext cx="11061895" cy="384175"/>
          </a:xfrm>
          <a:prstGeom prst="rect">
            <a:avLst/>
          </a:prstGeom>
          <a:noFill/>
          <a:ln>
            <a:noFill/>
          </a:ln>
        </p:spPr>
        <p:txBody>
          <a:bodyPr spcFirstLastPara="1" wrap="square" lIns="91400" tIns="45700" rIns="91400" bIns="45700" anchor="b" anchorCtr="0"/>
          <a:lstStyle>
            <a:lvl1pPr marR="0" lvl="0" algn="l" rtl="0">
              <a:lnSpc>
                <a:spcPct val="95000"/>
              </a:lnSpc>
              <a:spcBef>
                <a:spcPts val="1433"/>
              </a:spcBef>
              <a:spcAft>
                <a:spcPts val="0"/>
              </a:spcAft>
              <a:buClr>
                <a:schemeClr val="dk2"/>
              </a:buClr>
              <a:buSzPts val="1440"/>
              <a:buFont typeface="Arial"/>
              <a:buNone/>
              <a:defRPr sz="21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R="0" lvl="1" algn="ctr" rtl="0">
              <a:lnSpc>
                <a:spcPct val="95000"/>
              </a:lnSpc>
              <a:spcBef>
                <a:spcPts val="800"/>
              </a:spcBef>
              <a:spcAft>
                <a:spcPts val="0"/>
              </a:spcAft>
              <a:buClr>
                <a:schemeClr val="dk2"/>
              </a:buClr>
              <a:buSzPts val="1400"/>
              <a:buFont typeface="Arial"/>
              <a:buNone/>
              <a:defRPr sz="1867" b="0" i="0" u="none" strike="noStrike" cap="none">
                <a:solidFill>
                  <a:srgbClr val="8B8B8B"/>
                </a:solidFill>
                <a:latin typeface="Arial"/>
                <a:ea typeface="Arial"/>
                <a:cs typeface="Arial"/>
                <a:sym typeface="Arial"/>
              </a:defRPr>
            </a:lvl2pPr>
            <a:lvl3pPr marR="0" lvl="2" algn="ctr" rtl="0">
              <a:lnSpc>
                <a:spcPct val="95000"/>
              </a:lnSpc>
              <a:spcBef>
                <a:spcPts val="833"/>
              </a:spcBef>
              <a:spcAft>
                <a:spcPts val="0"/>
              </a:spcAft>
              <a:buClr>
                <a:srgbClr val="8B8B8B"/>
              </a:buClr>
              <a:buSzPts val="1200"/>
              <a:buFont typeface="Arial"/>
              <a:buNone/>
              <a:defRPr sz="1600" b="0" i="0" u="none" strike="noStrike" cap="none">
                <a:solidFill>
                  <a:srgbClr val="8B8B8B"/>
                </a:solidFill>
                <a:latin typeface="Arial"/>
                <a:ea typeface="Arial"/>
                <a:cs typeface="Arial"/>
                <a:sym typeface="Arial"/>
              </a:defRPr>
            </a:lvl3pPr>
            <a:lvl4pPr marR="0" lvl="3" algn="ctr" rtl="0">
              <a:lnSpc>
                <a:spcPct val="95000"/>
              </a:lnSpc>
              <a:spcBef>
                <a:spcPts val="833"/>
              </a:spcBef>
              <a:spcAft>
                <a:spcPts val="0"/>
              </a:spcAft>
              <a:buClr>
                <a:srgbClr val="8B8B8B"/>
              </a:buClr>
              <a:buSzPts val="1100"/>
              <a:buFont typeface="Arial"/>
              <a:buNone/>
              <a:defRPr sz="1467" b="0" i="0" u="none" strike="noStrike" cap="none">
                <a:solidFill>
                  <a:srgbClr val="8B8B8B"/>
                </a:solidFill>
                <a:latin typeface="Arial"/>
                <a:ea typeface="Arial"/>
                <a:cs typeface="Arial"/>
                <a:sym typeface="Arial"/>
              </a:defRPr>
            </a:lvl4pPr>
            <a:lvl5pPr marR="0" lvl="4" algn="ctr" rtl="0">
              <a:lnSpc>
                <a:spcPct val="95000"/>
              </a:lnSpc>
              <a:spcBef>
                <a:spcPts val="833"/>
              </a:spcBef>
              <a:spcAft>
                <a:spcPts val="0"/>
              </a:spcAft>
              <a:buClr>
                <a:srgbClr val="8B8B8B"/>
              </a:buClr>
              <a:buSzPts val="1100"/>
              <a:buFont typeface="Arial"/>
              <a:buNone/>
              <a:defRPr sz="1467" b="0" i="0" u="none" strike="noStrike" cap="none">
                <a:solidFill>
                  <a:srgbClr val="8B8B8B"/>
                </a:solidFill>
                <a:latin typeface="Arial"/>
                <a:ea typeface="Arial"/>
                <a:cs typeface="Arial"/>
                <a:sym typeface="Arial"/>
              </a:defRPr>
            </a:lvl5pPr>
            <a:lvl6pPr marR="0" lvl="5" algn="ctr" rtl="0">
              <a:spcBef>
                <a:spcPts val="800"/>
              </a:spcBef>
              <a:spcAft>
                <a:spcPts val="0"/>
              </a:spcAft>
              <a:buClr>
                <a:srgbClr val="8B8B8B"/>
              </a:buClr>
              <a:buSzPts val="900"/>
              <a:buFont typeface="Arial"/>
              <a:buNone/>
              <a:defRPr sz="1200" b="0" i="0" u="none" strike="noStrike" cap="none">
                <a:solidFill>
                  <a:srgbClr val="8B8B8B"/>
                </a:solidFill>
                <a:latin typeface="Arial"/>
                <a:ea typeface="Arial"/>
                <a:cs typeface="Arial"/>
                <a:sym typeface="Arial"/>
              </a:defRPr>
            </a:lvl6pPr>
            <a:lvl7pPr marR="0" lvl="6" algn="ctr" rtl="0">
              <a:spcBef>
                <a:spcPts val="800"/>
              </a:spcBef>
              <a:spcAft>
                <a:spcPts val="0"/>
              </a:spcAft>
              <a:buClr>
                <a:srgbClr val="8B8B8B"/>
              </a:buClr>
              <a:buSzPts val="800"/>
              <a:buFont typeface="Arial"/>
              <a:buNone/>
              <a:defRPr sz="1067" b="0" i="0" u="none" strike="noStrike" cap="none">
                <a:solidFill>
                  <a:srgbClr val="8B8B8B"/>
                </a:solidFill>
                <a:latin typeface="Arial"/>
                <a:ea typeface="Arial"/>
                <a:cs typeface="Arial"/>
                <a:sym typeface="Arial"/>
              </a:defRPr>
            </a:lvl7pPr>
            <a:lvl8pPr marR="0" lvl="7" algn="ctr" rtl="0">
              <a:spcBef>
                <a:spcPts val="400"/>
              </a:spcBef>
              <a:spcAft>
                <a:spcPts val="0"/>
              </a:spcAft>
              <a:buClr>
                <a:srgbClr val="8B8B8B"/>
              </a:buClr>
              <a:buSzPts val="1500"/>
              <a:buFont typeface="Arial"/>
              <a:buNone/>
              <a:defRPr sz="2000" b="0" i="0" u="none" strike="noStrike" cap="none">
                <a:solidFill>
                  <a:srgbClr val="8B8B8B"/>
                </a:solidFill>
                <a:latin typeface="Arial"/>
                <a:ea typeface="Arial"/>
                <a:cs typeface="Arial"/>
                <a:sym typeface="Arial"/>
              </a:defRPr>
            </a:lvl8pPr>
            <a:lvl9pPr marR="0" lvl="8" algn="ctr" rtl="0">
              <a:spcBef>
                <a:spcPts val="400"/>
              </a:spcBef>
              <a:spcAft>
                <a:spcPts val="0"/>
              </a:spcAft>
              <a:buClr>
                <a:srgbClr val="8B8B8B"/>
              </a:buClr>
              <a:buSzPts val="1500"/>
              <a:buFont typeface="Arial"/>
              <a:buNone/>
              <a:defRPr sz="2000" b="0" i="0" u="none" strike="noStrike" cap="none">
                <a:solidFill>
                  <a:srgbClr val="8B8B8B"/>
                </a:solidFill>
                <a:latin typeface="Arial"/>
                <a:ea typeface="Arial"/>
                <a:cs typeface="Arial"/>
                <a:sym typeface="Arial"/>
              </a:defRPr>
            </a:lvl9pPr>
          </a:lstStyle>
          <a:p>
            <a:endParaRPr dirty="0"/>
          </a:p>
        </p:txBody>
      </p:sp>
      <p:sp>
        <p:nvSpPr>
          <p:cNvPr id="14" name="Google Shape;14;p2"/>
          <p:cNvSpPr txBox="1">
            <a:spLocks noGrp="1"/>
          </p:cNvSpPr>
          <p:nvPr>
            <p:ph type="body" idx="2"/>
          </p:nvPr>
        </p:nvSpPr>
        <p:spPr>
          <a:xfrm>
            <a:off x="625995" y="5478354"/>
            <a:ext cx="11061895" cy="384175"/>
          </a:xfrm>
          <a:prstGeom prst="rect">
            <a:avLst/>
          </a:prstGeom>
          <a:noFill/>
          <a:ln>
            <a:noFill/>
          </a:ln>
        </p:spPr>
        <p:txBody>
          <a:bodyPr spcFirstLastPara="1" wrap="square" lIns="91400" tIns="45700" rIns="91400" bIns="45700" anchor="t" anchorCtr="0"/>
          <a:lstStyle>
            <a:lvl1pPr marL="609585" marR="0" lvl="0" indent="-304792" algn="l" rtl="0">
              <a:lnSpc>
                <a:spcPct val="95000"/>
              </a:lnSpc>
              <a:spcBef>
                <a:spcPts val="1433"/>
              </a:spcBef>
              <a:spcAft>
                <a:spcPts val="0"/>
              </a:spcAft>
              <a:buClr>
                <a:schemeClr val="dk2"/>
              </a:buClr>
              <a:buSzPts val="1440"/>
              <a:buFont typeface="Arial"/>
              <a:buNone/>
              <a:defRPr sz="21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L="1219170" marR="0" lvl="1" indent="-304792" algn="l" rtl="0">
              <a:lnSpc>
                <a:spcPct val="95000"/>
              </a:lnSpc>
              <a:spcBef>
                <a:spcPts val="800"/>
              </a:spcBef>
              <a:spcAft>
                <a:spcPts val="0"/>
              </a:spcAft>
              <a:buClr>
                <a:schemeClr val="dk2"/>
              </a:buClr>
              <a:buSzPts val="1500"/>
              <a:buFont typeface="Arial"/>
              <a:buNone/>
              <a:defRPr sz="2000" b="0" i="0" u="none" strike="noStrike" cap="none">
                <a:solidFill>
                  <a:schemeClr val="lt1"/>
                </a:solidFill>
                <a:latin typeface="Arial"/>
                <a:ea typeface="Arial"/>
                <a:cs typeface="Arial"/>
                <a:sym typeface="Arial"/>
              </a:defRPr>
            </a:lvl2pPr>
            <a:lvl3pPr marL="1828754" marR="0" lvl="2"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3pPr>
            <a:lvl4pPr marL="2438339" marR="0" lvl="3"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4pPr>
            <a:lvl5pPr marL="3047924" marR="0" lvl="4"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5pPr>
            <a:lvl6pPr marL="3657509" marR="0" lvl="5" indent="-380990" algn="l" rtl="0">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7093" marR="0" lvl="6" indent="-372524" algn="l" rtl="0">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678" marR="0" lvl="7" indent="-304792"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5" name="Google Shape;15;p2"/>
          <p:cNvSpPr txBox="1">
            <a:spLocks noGrp="1"/>
          </p:cNvSpPr>
          <p:nvPr>
            <p:ph type="body" idx="3"/>
          </p:nvPr>
        </p:nvSpPr>
        <p:spPr>
          <a:xfrm>
            <a:off x="625995" y="5798350"/>
            <a:ext cx="11061895" cy="384175"/>
          </a:xfrm>
          <a:prstGeom prst="rect">
            <a:avLst/>
          </a:prstGeom>
          <a:noFill/>
          <a:ln>
            <a:noFill/>
          </a:ln>
        </p:spPr>
        <p:txBody>
          <a:bodyPr spcFirstLastPara="1" wrap="square" lIns="91400" tIns="45700" rIns="91400" bIns="45700" anchor="t" anchorCtr="0"/>
          <a:lstStyle>
            <a:lvl1pPr marL="609585" marR="0" lvl="0" indent="-304792" algn="l" rtl="0">
              <a:lnSpc>
                <a:spcPct val="95000"/>
              </a:lnSpc>
              <a:spcBef>
                <a:spcPts val="1433"/>
              </a:spcBef>
              <a:spcAft>
                <a:spcPts val="0"/>
              </a:spcAft>
              <a:buClr>
                <a:schemeClr val="dk2"/>
              </a:buClr>
              <a:buSzPts val="1440"/>
              <a:buFont typeface="Arial"/>
              <a:buNone/>
              <a:defRPr sz="21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L="1219170" marR="0" lvl="1" indent="-304792" algn="l" rtl="0">
              <a:lnSpc>
                <a:spcPct val="95000"/>
              </a:lnSpc>
              <a:spcBef>
                <a:spcPts val="800"/>
              </a:spcBef>
              <a:spcAft>
                <a:spcPts val="0"/>
              </a:spcAft>
              <a:buClr>
                <a:schemeClr val="dk2"/>
              </a:buClr>
              <a:buSzPts val="1500"/>
              <a:buFont typeface="Arial"/>
              <a:buNone/>
              <a:defRPr sz="2000" b="0" i="0" u="none" strike="noStrike" cap="none">
                <a:solidFill>
                  <a:schemeClr val="lt1"/>
                </a:solidFill>
                <a:latin typeface="Arial"/>
                <a:ea typeface="Arial"/>
                <a:cs typeface="Arial"/>
                <a:sym typeface="Arial"/>
              </a:defRPr>
            </a:lvl2pPr>
            <a:lvl3pPr marL="1828754" marR="0" lvl="2"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3pPr>
            <a:lvl4pPr marL="2438339" marR="0" lvl="3"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4pPr>
            <a:lvl5pPr marL="3047924" marR="0" lvl="4"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5pPr>
            <a:lvl6pPr marL="3657509" marR="0" lvl="5" indent="-380990" algn="l" rtl="0">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7093" marR="0" lvl="6" indent="-372524" algn="l" rtl="0">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678" marR="0" lvl="7" indent="-304792"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6" name="Google Shape;16;p2"/>
          <p:cNvSpPr txBox="1">
            <a:spLocks noGrp="1"/>
          </p:cNvSpPr>
          <p:nvPr>
            <p:ph type="body" idx="4"/>
          </p:nvPr>
        </p:nvSpPr>
        <p:spPr>
          <a:xfrm>
            <a:off x="617723" y="4281951"/>
            <a:ext cx="11070167" cy="398668"/>
          </a:xfrm>
          <a:prstGeom prst="rect">
            <a:avLst/>
          </a:prstGeom>
          <a:noFill/>
          <a:ln>
            <a:noFill/>
          </a:ln>
        </p:spPr>
        <p:txBody>
          <a:bodyPr spcFirstLastPara="1" wrap="square" lIns="91400" tIns="45700" rIns="91400" bIns="45700" anchor="t" anchorCtr="0"/>
          <a:lstStyle>
            <a:lvl1pPr marL="609585" marR="0" lvl="0" indent="-304792" algn="l" rtl="0">
              <a:lnSpc>
                <a:spcPct val="95000"/>
              </a:lnSpc>
              <a:spcBef>
                <a:spcPts val="1433"/>
              </a:spcBef>
              <a:spcAft>
                <a:spcPts val="0"/>
              </a:spcAft>
              <a:buClr>
                <a:schemeClr val="dk2"/>
              </a:buClr>
              <a:buSzPts val="1980"/>
              <a:buFont typeface="Arial"/>
              <a:buNone/>
              <a:defRPr sz="29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L="1219170" marR="0" lvl="1" indent="-304792" algn="l" rtl="0">
              <a:lnSpc>
                <a:spcPct val="95000"/>
              </a:lnSpc>
              <a:spcBef>
                <a:spcPts val="800"/>
              </a:spcBef>
              <a:spcAft>
                <a:spcPts val="0"/>
              </a:spcAft>
              <a:buClr>
                <a:schemeClr val="dk2"/>
              </a:buClr>
              <a:buSzPts val="1400"/>
              <a:buFont typeface="Arial"/>
              <a:buNone/>
              <a:defRPr sz="1867" b="0" i="0" u="none" strike="noStrike" cap="none">
                <a:solidFill>
                  <a:schemeClr val="dk1"/>
                </a:solidFill>
                <a:latin typeface="Arial"/>
                <a:ea typeface="Arial"/>
                <a:cs typeface="Arial"/>
                <a:sym typeface="Arial"/>
              </a:defRPr>
            </a:lvl2pPr>
            <a:lvl3pPr marL="1828754" marR="0" lvl="2" indent="-304792" algn="l" rtl="0">
              <a:lnSpc>
                <a:spcPct val="95000"/>
              </a:lnSpc>
              <a:spcBef>
                <a:spcPts val="833"/>
              </a:spcBef>
              <a:spcAft>
                <a:spcPts val="0"/>
              </a:spcAft>
              <a:buClr>
                <a:schemeClr val="dk1"/>
              </a:buClr>
              <a:buSzPts val="1200"/>
              <a:buFont typeface="Arial"/>
              <a:buNone/>
              <a:defRPr sz="1600" b="0" i="0" u="none" strike="noStrike" cap="none">
                <a:solidFill>
                  <a:schemeClr val="dk1"/>
                </a:solidFill>
                <a:latin typeface="Arial"/>
                <a:ea typeface="Arial"/>
                <a:cs typeface="Arial"/>
                <a:sym typeface="Arial"/>
              </a:defRPr>
            </a:lvl3pPr>
            <a:lvl4pPr marL="2438339" marR="0" lvl="3" indent="-304792" algn="l" rtl="0">
              <a:lnSpc>
                <a:spcPct val="95000"/>
              </a:lnSpc>
              <a:spcBef>
                <a:spcPts val="833"/>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4pPr>
            <a:lvl5pPr marL="3047924" marR="0" lvl="4" indent="-304792" algn="l" rtl="0">
              <a:lnSpc>
                <a:spcPct val="95000"/>
              </a:lnSpc>
              <a:spcBef>
                <a:spcPts val="833"/>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5pPr>
            <a:lvl6pPr marL="3657509" marR="0" lvl="5" indent="-380990" algn="l" rtl="0">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7093" marR="0" lvl="6" indent="-372524" algn="l" rtl="0">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678" marR="0" lvl="7" indent="-304792"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7" name="Google Shape;17;p2"/>
          <p:cNvSpPr txBox="1">
            <a:spLocks noGrp="1"/>
          </p:cNvSpPr>
          <p:nvPr>
            <p:ph type="ctrTitle"/>
          </p:nvPr>
        </p:nvSpPr>
        <p:spPr>
          <a:xfrm>
            <a:off x="567687" y="3519969"/>
            <a:ext cx="11120203" cy="859640"/>
          </a:xfrm>
          <a:prstGeom prst="rect">
            <a:avLst/>
          </a:prstGeom>
          <a:noFill/>
          <a:ln>
            <a:noFill/>
          </a:ln>
        </p:spPr>
        <p:txBody>
          <a:bodyPr spcFirstLastPara="1" wrap="square" lIns="91400" tIns="45700" rIns="91400" bIns="45700" anchor="b" anchorCtr="0"/>
          <a:lstStyle>
            <a:lvl1pPr lvl="0" algn="l">
              <a:lnSpc>
                <a:spcPct val="90000"/>
              </a:lnSpc>
              <a:spcBef>
                <a:spcPts val="0"/>
              </a:spcBef>
              <a:spcAft>
                <a:spcPts val="0"/>
              </a:spcAft>
              <a:buClr>
                <a:schemeClr val="lt1"/>
              </a:buClr>
              <a:buSzPts val="4000"/>
              <a:buFont typeface="Arial"/>
              <a:buNone/>
              <a:defRPr sz="5333" b="0" i="0">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dirty="0"/>
          </a:p>
        </p:txBody>
      </p:sp>
      <p:sp>
        <p:nvSpPr>
          <p:cNvPr id="18" name="Google Shape;18;p2"/>
          <p:cNvSpPr/>
          <p:nvPr/>
        </p:nvSpPr>
        <p:spPr>
          <a:xfrm>
            <a:off x="919234" y="973397"/>
            <a:ext cx="890300" cy="472976"/>
          </a:xfrm>
          <a:custGeom>
            <a:avLst/>
            <a:gdLst/>
            <a:ahLst/>
            <a:cxnLst/>
            <a:rect l="l" t="t" r="r" b="b"/>
            <a:pathLst>
              <a:path w="3456" h="1834" extrusionOk="0">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dk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b="0" i="0" dirty="0">
              <a:solidFill>
                <a:schemeClr val="lt1"/>
              </a:solidFill>
              <a:latin typeface="CiscoSansTT Light" panose="020B0503020201020303" pitchFamily="34" charset="0"/>
              <a:ea typeface="Arial"/>
              <a:cs typeface="CiscoSansTT Light" panose="020B0503020201020303" pitchFamily="34" charset="0"/>
              <a:sym typeface="Arial"/>
            </a:endParaRPr>
          </a:p>
        </p:txBody>
      </p:sp>
    </p:spTree>
    <p:extLst>
      <p:ext uri="{BB962C8B-B14F-4D97-AF65-F5344CB8AC3E}">
        <p14:creationId xmlns:p14="http://schemas.microsoft.com/office/powerpoint/2010/main" val="119385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1E4CA-FF2A-4BA7-9003-5DB8CB7223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BE1856-F188-4229-94E9-77140F988292}"/>
              </a:ext>
            </a:extLst>
          </p:cNvPr>
          <p:cNvSpPr>
            <a:spLocks noGrp="1"/>
          </p:cNvSpPr>
          <p:nvPr>
            <p:ph type="dt" sz="half" idx="10"/>
          </p:nvPr>
        </p:nvSpPr>
        <p:spPr>
          <a:xfrm>
            <a:off x="838200" y="6356350"/>
            <a:ext cx="2743200" cy="365125"/>
          </a:xfrm>
          <a:prstGeom prst="rect">
            <a:avLst/>
          </a:prstGeom>
        </p:spPr>
        <p:txBody>
          <a:bodyPr/>
          <a:lstStyle>
            <a:lvl1pPr>
              <a:defRPr b="0" i="0">
                <a:latin typeface="CiscoSansTT" panose="020B0503020201020303" pitchFamily="34" charset="0"/>
              </a:defRPr>
            </a:lvl1pPr>
          </a:lstStyle>
          <a:p>
            <a:fld id="{7FC68615-168B-4946-8925-3A15DCCA946B}" type="datetimeFigureOut">
              <a:rPr lang="en-US" smtClean="0"/>
              <a:pPr/>
              <a:t>5/21/2019</a:t>
            </a:fld>
            <a:endParaRPr lang="en-US" dirty="0"/>
          </a:p>
        </p:txBody>
      </p:sp>
      <p:sp>
        <p:nvSpPr>
          <p:cNvPr id="4" name="Footer Placeholder 3">
            <a:extLst>
              <a:ext uri="{FF2B5EF4-FFF2-40B4-BE49-F238E27FC236}">
                <a16:creationId xmlns:a16="http://schemas.microsoft.com/office/drawing/2014/main" id="{97368D38-A4A2-4B00-AF30-544C4536B0F8}"/>
              </a:ext>
            </a:extLst>
          </p:cNvPr>
          <p:cNvSpPr>
            <a:spLocks noGrp="1"/>
          </p:cNvSpPr>
          <p:nvPr>
            <p:ph type="ftr" sz="quarter" idx="11"/>
          </p:nvPr>
        </p:nvSpPr>
        <p:spPr>
          <a:xfrm>
            <a:off x="4038600" y="6356350"/>
            <a:ext cx="4114800" cy="365125"/>
          </a:xfrm>
          <a:prstGeom prst="rect">
            <a:avLst/>
          </a:prstGeom>
        </p:spPr>
        <p:txBody>
          <a:bodyPr/>
          <a:lstStyle>
            <a:lvl1pPr>
              <a:defRPr b="0" i="0">
                <a:latin typeface="CiscoSansTT" panose="020B0503020201020303" pitchFamily="34" charset="0"/>
              </a:defRPr>
            </a:lvl1pPr>
          </a:lstStyle>
          <a:p>
            <a:endParaRPr lang="en-US" dirty="0"/>
          </a:p>
        </p:txBody>
      </p:sp>
      <p:sp>
        <p:nvSpPr>
          <p:cNvPr id="5" name="Slide Number Placeholder 4">
            <a:extLst>
              <a:ext uri="{FF2B5EF4-FFF2-40B4-BE49-F238E27FC236}">
                <a16:creationId xmlns:a16="http://schemas.microsoft.com/office/drawing/2014/main" id="{B8FFBC80-1118-4FE3-A3E2-1D96C66F22AC}"/>
              </a:ext>
            </a:extLst>
          </p:cNvPr>
          <p:cNvSpPr>
            <a:spLocks noGrp="1"/>
          </p:cNvSpPr>
          <p:nvPr>
            <p:ph type="sldNum" sz="quarter" idx="12"/>
          </p:nvPr>
        </p:nvSpPr>
        <p:spPr>
          <a:xfrm>
            <a:off x="8610600" y="6356350"/>
            <a:ext cx="2743200" cy="365125"/>
          </a:xfrm>
          <a:prstGeom prst="rect">
            <a:avLst/>
          </a:prstGeom>
        </p:spPr>
        <p:txBody>
          <a:bodyPr/>
          <a:lstStyle>
            <a:lvl1pPr>
              <a:defRPr b="0" i="0">
                <a:latin typeface="CiscoSansTT" panose="020B0503020201020303" pitchFamily="34" charset="0"/>
              </a:defRPr>
            </a:lvl1pPr>
          </a:lstStyle>
          <a:p>
            <a:fld id="{41468E76-92A8-4341-973F-33D19056A8B8}" type="slidenum">
              <a:rPr lang="en-US" smtClean="0"/>
              <a:pPr/>
              <a:t>‹#›</a:t>
            </a:fld>
            <a:endParaRPr lang="en-US" dirty="0"/>
          </a:p>
        </p:txBody>
      </p:sp>
    </p:spTree>
    <p:extLst>
      <p:ext uri="{BB962C8B-B14F-4D97-AF65-F5344CB8AC3E}">
        <p14:creationId xmlns:p14="http://schemas.microsoft.com/office/powerpoint/2010/main" val="17497265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Blank_blu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F61FFCB-6876-1D4D-AC87-D16EBC00C86D}"/>
              </a:ext>
            </a:extLst>
          </p:cNvPr>
          <p:cNvSpPr txBox="1"/>
          <p:nvPr userDrawn="1"/>
        </p:nvSpPr>
        <p:spPr>
          <a:xfrm>
            <a:off x="10095567" y="6259549"/>
            <a:ext cx="2081563" cy="564322"/>
          </a:xfrm>
          <a:prstGeom prst="rect">
            <a:avLst/>
          </a:prstGeom>
          <a:noFill/>
        </p:spPr>
        <p:txBody>
          <a:bodyPr wrap="square" rtlCol="0">
            <a:spAutoFit/>
          </a:bodyPr>
          <a:lstStyle/>
          <a:p>
            <a:r>
              <a:rPr lang="en-US" sz="1467" b="1" spc="200" baseline="0" dirty="0">
                <a:solidFill>
                  <a:schemeClr val="bg2"/>
                </a:solidFill>
                <a:latin typeface="+mn-lt"/>
              </a:rPr>
              <a:t>Global</a:t>
            </a:r>
          </a:p>
          <a:p>
            <a:r>
              <a:rPr lang="en-US" sz="1600" spc="200" baseline="0" dirty="0">
                <a:solidFill>
                  <a:srgbClr val="00BCEB"/>
                </a:solidFill>
                <a:latin typeface="+mn-lt"/>
              </a:rPr>
              <a:t>Sales Training</a:t>
            </a:r>
          </a:p>
        </p:txBody>
      </p:sp>
      <p:grpSp>
        <p:nvGrpSpPr>
          <p:cNvPr id="2" name="Group 11"/>
          <p:cNvGrpSpPr/>
          <p:nvPr userDrawn="1"/>
        </p:nvGrpSpPr>
        <p:grpSpPr>
          <a:xfrm>
            <a:off x="1589" y="0"/>
            <a:ext cx="12190412" cy="6858000"/>
            <a:chOff x="1191" y="0"/>
            <a:chExt cx="9142809" cy="5143500"/>
          </a:xfrm>
        </p:grpSpPr>
        <p:pic>
          <p:nvPicPr>
            <p:cNvPr id="9" name="Picture 8" descr="Wireless-DNAC_Segueue2_Crop1.png"/>
            <p:cNvPicPr>
              <a:picLocks noChangeAspect="1"/>
            </p:cNvPicPr>
            <p:nvPr userDrawn="1"/>
          </p:nvPicPr>
          <p:blipFill>
            <a:blip r:embed="rId2"/>
            <a:srcRect t="9187" b="245"/>
            <a:stretch>
              <a:fillRect/>
            </a:stretch>
          </p:blipFill>
          <p:spPr>
            <a:xfrm>
              <a:off x="1191" y="0"/>
              <a:ext cx="9142809" cy="5143500"/>
            </a:xfrm>
            <a:prstGeom prst="rect">
              <a:avLst/>
            </a:prstGeom>
          </p:spPr>
        </p:pic>
        <p:sp>
          <p:nvSpPr>
            <p:cNvPr id="10" name="Rectangle 9"/>
            <p:cNvSpPr/>
            <p:nvPr userDrawn="1"/>
          </p:nvSpPr>
          <p:spPr>
            <a:xfrm>
              <a:off x="1191" y="0"/>
              <a:ext cx="3351610" cy="5143500"/>
            </a:xfrm>
            <a:prstGeom prst="rect">
              <a:avLst/>
            </a:prstGeom>
            <a:gradFill>
              <a:gsLst>
                <a:gs pos="0">
                  <a:srgbClr val="131424">
                    <a:alpha val="50000"/>
                  </a:srgbClr>
                </a:gs>
                <a:gs pos="100000">
                  <a:srgbClr val="131424"/>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t" anchorCtr="0"/>
            <a:lstStyle/>
            <a:p>
              <a:pPr defTabSz="456939"/>
              <a:endParaRPr lang="en-US" sz="1900" dirty="0">
                <a:solidFill>
                  <a:srgbClr val="33828D"/>
                </a:solidFill>
              </a:endParaRPr>
            </a:p>
          </p:txBody>
        </p:sp>
        <p:sp>
          <p:nvSpPr>
            <p:cNvPr id="11" name="Rectangle 10"/>
            <p:cNvSpPr/>
            <p:nvPr userDrawn="1"/>
          </p:nvSpPr>
          <p:spPr>
            <a:xfrm>
              <a:off x="3352801" y="0"/>
              <a:ext cx="330199" cy="5143500"/>
            </a:xfrm>
            <a:prstGeom prst="rect">
              <a:avLst/>
            </a:prstGeom>
            <a:gradFill flip="none" rotWithShape="1">
              <a:gsLst>
                <a:gs pos="0">
                  <a:srgbClr val="000000">
                    <a:alpha val="53000"/>
                  </a:srgbClr>
                </a:gs>
                <a:gs pos="100000">
                  <a:schemeClr val="bg1">
                    <a:lumMod val="50000"/>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23575770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C97-741924-00 © 2019  Cisco and/or its affiliates. All rights reserved.   </a:t>
            </a:r>
          </a:p>
        </p:txBody>
      </p:sp>
    </p:spTree>
    <p:extLst>
      <p:ext uri="{BB962C8B-B14F-4D97-AF65-F5344CB8AC3E}">
        <p14:creationId xmlns:p14="http://schemas.microsoft.com/office/powerpoint/2010/main" val="4177488941"/>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78354"/>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solidFill>
            </a:endParaRPr>
          </a:p>
        </p:txBody>
      </p:sp>
      <p:sp>
        <p:nvSpPr>
          <p:cNvPr id="8" name="Text Placeholder 3"/>
          <p:cNvSpPr txBox="1">
            <a:spLocks/>
          </p:cNvSpPr>
          <p:nvPr userDrawn="1"/>
        </p:nvSpPr>
        <p:spPr>
          <a:xfrm>
            <a:off x="8711217" y="5798350"/>
            <a:ext cx="2924659" cy="384175"/>
          </a:xfrm>
          <a:prstGeom prst="rect">
            <a:avLst/>
          </a:prstGeom>
        </p:spPr>
        <p:txBody>
          <a:bodyPr lIns="121893" tIns="60947" rIns="121893" bIns="60947"/>
          <a:lstStyle>
            <a:lvl1pPr marL="0" indent="0" algn="l" defTabSz="684213" rtl="0" eaLnBrk="1" fontAlgn="base" hangingPunct="1">
              <a:lnSpc>
                <a:spcPct val="95000"/>
              </a:lnSpc>
              <a:spcBef>
                <a:spcPts val="1075"/>
              </a:spcBef>
              <a:spcAft>
                <a:spcPct val="0"/>
              </a:spcAft>
              <a:buClr>
                <a:schemeClr val="tx2"/>
              </a:buClr>
              <a:buSzPct val="90000"/>
              <a:buFontTx/>
              <a:buNone/>
              <a:defRPr lang="en-US" sz="1600" b="0" i="0" kern="1200" dirty="0" smtClean="0">
                <a:solidFill>
                  <a:schemeClr val="bg1"/>
                </a:solidFill>
                <a:latin typeface="+mn-lt"/>
                <a:ea typeface="+mn-ea"/>
                <a:cs typeface="CiscoSansTT ExtraLight"/>
              </a:defRPr>
            </a:lvl1pPr>
            <a:lvl2pPr marL="358775" indent="-215900" algn="l" defTabSz="684213" rtl="0" eaLnBrk="1" fontAlgn="base" hangingPunct="1">
              <a:lnSpc>
                <a:spcPct val="95000"/>
              </a:lnSpc>
              <a:spcBef>
                <a:spcPts val="600"/>
              </a:spcBef>
              <a:spcAft>
                <a:spcPct val="0"/>
              </a:spcAft>
              <a:buClr>
                <a:schemeClr val="tx2"/>
              </a:buClr>
              <a:buFontTx/>
              <a:buNone/>
              <a:defRPr lang="en-US" sz="1500" kern="1200" dirty="0" smtClean="0">
                <a:solidFill>
                  <a:schemeClr val="bg1"/>
                </a:solidFill>
                <a:latin typeface="+mj-lt"/>
                <a:ea typeface="+mn-ea"/>
                <a:cs typeface="+mn-cs"/>
              </a:defRPr>
            </a:lvl2pPr>
            <a:lvl3pPr marL="431800"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3pPr>
            <a:lvl4pPr marL="503238"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4pPr>
            <a:lvl5pPr marL="574675"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r"/>
            <a:r>
              <a:rPr lang="en-US" sz="2133" dirty="0"/>
              <a:t>Updated</a:t>
            </a:r>
            <a:r>
              <a:rPr lang="en-US" sz="2133" baseline="0" dirty="0"/>
              <a:t> </a:t>
            </a:r>
            <a:r>
              <a:rPr lang="en-US" sz="2133" dirty="0"/>
              <a:t>May 2017</a:t>
            </a:r>
          </a:p>
        </p:txBody>
      </p:sp>
    </p:spTree>
    <p:extLst>
      <p:ext uri="{BB962C8B-B14F-4D97-AF65-F5344CB8AC3E}">
        <p14:creationId xmlns:p14="http://schemas.microsoft.com/office/powerpoint/2010/main" val="2429456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0267772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4604634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5956127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6519133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666751" y="5244402"/>
            <a:ext cx="10852149" cy="641714"/>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175529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36466193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581067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AC130A-5820-4B70-BA06-9CE5B988790F}"/>
              </a:ext>
            </a:extLst>
          </p:cNvPr>
          <p:cNvSpPr>
            <a:spLocks noGrp="1"/>
          </p:cNvSpPr>
          <p:nvPr>
            <p:ph type="dt" sz="half" idx="10"/>
          </p:nvPr>
        </p:nvSpPr>
        <p:spPr>
          <a:xfrm>
            <a:off x="838200" y="6356350"/>
            <a:ext cx="2743200" cy="365125"/>
          </a:xfrm>
          <a:prstGeom prst="rect">
            <a:avLst/>
          </a:prstGeom>
        </p:spPr>
        <p:txBody>
          <a:bodyPr/>
          <a:lstStyle>
            <a:lvl1pPr>
              <a:defRPr b="0" i="0">
                <a:latin typeface="CiscoSansTT" panose="020B0503020201020303" pitchFamily="34" charset="0"/>
              </a:defRPr>
            </a:lvl1pPr>
          </a:lstStyle>
          <a:p>
            <a:fld id="{7FC68615-168B-4946-8925-3A15DCCA946B}" type="datetimeFigureOut">
              <a:rPr lang="en-US" smtClean="0"/>
              <a:pPr/>
              <a:t>5/21/2019</a:t>
            </a:fld>
            <a:endParaRPr lang="en-US" dirty="0"/>
          </a:p>
        </p:txBody>
      </p:sp>
      <p:sp>
        <p:nvSpPr>
          <p:cNvPr id="3" name="Footer Placeholder 2">
            <a:extLst>
              <a:ext uri="{FF2B5EF4-FFF2-40B4-BE49-F238E27FC236}">
                <a16:creationId xmlns:a16="http://schemas.microsoft.com/office/drawing/2014/main" id="{6736B309-3089-49C2-A527-59B7A18BDDE7}"/>
              </a:ext>
            </a:extLst>
          </p:cNvPr>
          <p:cNvSpPr>
            <a:spLocks noGrp="1"/>
          </p:cNvSpPr>
          <p:nvPr>
            <p:ph type="ftr" sz="quarter" idx="11"/>
          </p:nvPr>
        </p:nvSpPr>
        <p:spPr>
          <a:xfrm>
            <a:off x="4038600" y="6356350"/>
            <a:ext cx="4114800" cy="365125"/>
          </a:xfrm>
          <a:prstGeom prst="rect">
            <a:avLst/>
          </a:prstGeom>
        </p:spPr>
        <p:txBody>
          <a:bodyPr/>
          <a:lstStyle>
            <a:lvl1pPr>
              <a:defRPr b="0" i="0">
                <a:latin typeface="CiscoSansTT" panose="020B0503020201020303" pitchFamily="34" charset="0"/>
              </a:defRPr>
            </a:lvl1pPr>
          </a:lstStyle>
          <a:p>
            <a:endParaRPr lang="en-US" dirty="0"/>
          </a:p>
        </p:txBody>
      </p:sp>
      <p:sp>
        <p:nvSpPr>
          <p:cNvPr id="4" name="Slide Number Placeholder 3">
            <a:extLst>
              <a:ext uri="{FF2B5EF4-FFF2-40B4-BE49-F238E27FC236}">
                <a16:creationId xmlns:a16="http://schemas.microsoft.com/office/drawing/2014/main" id="{A147B3F5-8C28-4452-9E2F-7F08B55777A8}"/>
              </a:ext>
            </a:extLst>
          </p:cNvPr>
          <p:cNvSpPr>
            <a:spLocks noGrp="1"/>
          </p:cNvSpPr>
          <p:nvPr>
            <p:ph type="sldNum" sz="quarter" idx="12"/>
          </p:nvPr>
        </p:nvSpPr>
        <p:spPr>
          <a:xfrm>
            <a:off x="8610600" y="6356350"/>
            <a:ext cx="2743200" cy="365125"/>
          </a:xfrm>
          <a:prstGeom prst="rect">
            <a:avLst/>
          </a:prstGeom>
        </p:spPr>
        <p:txBody>
          <a:bodyPr/>
          <a:lstStyle>
            <a:lvl1pPr>
              <a:defRPr b="0" i="0">
                <a:latin typeface="CiscoSansTT" panose="020B0503020201020303" pitchFamily="34" charset="0"/>
              </a:defRPr>
            </a:lvl1pPr>
          </a:lstStyle>
          <a:p>
            <a:fld id="{41468E76-92A8-4341-973F-33D19056A8B8}" type="slidenum">
              <a:rPr lang="en-US" smtClean="0"/>
              <a:pPr/>
              <a:t>‹#›</a:t>
            </a:fld>
            <a:endParaRPr lang="en-US" dirty="0"/>
          </a:p>
        </p:txBody>
      </p:sp>
    </p:spTree>
    <p:extLst>
      <p:ext uri="{BB962C8B-B14F-4D97-AF65-F5344CB8AC3E}">
        <p14:creationId xmlns:p14="http://schemas.microsoft.com/office/powerpoint/2010/main" val="2786806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userDrawn="1"/>
        </p:nvSpPr>
        <p:spPr bwMode="ltGray">
          <a:xfrm>
            <a:off x="636905" y="6322205"/>
            <a:ext cx="50780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C97-740151-00 ©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6710339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3960744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4090068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6224490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grpSp>
        <p:nvGrpSpPr>
          <p:cNvPr id="4" name="Group 3"/>
          <p:cNvGrpSpPr/>
          <p:nvPr userDrawn="1"/>
        </p:nvGrpSpPr>
        <p:grpSpPr>
          <a:xfrm>
            <a:off x="-7961" y="0"/>
            <a:ext cx="12199961" cy="6858000"/>
            <a:chOff x="-5971" y="0"/>
            <a:chExt cx="9149971" cy="5143500"/>
          </a:xfrm>
        </p:grpSpPr>
        <p:pic>
          <p:nvPicPr>
            <p:cNvPr id="5" name="Picture 4">
              <a:extLst>
                <a:ext uri="{FF2B5EF4-FFF2-40B4-BE49-F238E27FC236}">
                  <a16:creationId xmlns:a16="http://schemas.microsoft.com/office/drawing/2014/main" id="{5D34B0FE-9FCF-43EA-9E3E-5EEF0F75A2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466" b="8989"/>
            <a:stretch/>
          </p:blipFill>
          <p:spPr>
            <a:xfrm>
              <a:off x="-5971" y="0"/>
              <a:ext cx="9149971" cy="5143500"/>
            </a:xfrm>
            <a:prstGeom prst="rect">
              <a:avLst/>
            </a:prstGeom>
            <a:solidFill>
              <a:schemeClr val="bg1">
                <a:alpha val="85000"/>
              </a:schemeClr>
            </a:solidFill>
            <a:ln>
              <a:noFill/>
            </a:ln>
            <a:effectLst/>
          </p:spPr>
        </p:pic>
        <p:sp>
          <p:nvSpPr>
            <p:cNvPr id="6" name="Rectangle 5">
              <a:extLst>
                <a:ext uri="{FF2B5EF4-FFF2-40B4-BE49-F238E27FC236}">
                  <a16:creationId xmlns:a16="http://schemas.microsoft.com/office/drawing/2014/main" id="{98288CAF-50DC-4783-9BFB-D7A4ADBBF984}"/>
                </a:ext>
              </a:extLst>
            </p:cNvPr>
            <p:cNvSpPr/>
            <p:nvPr/>
          </p:nvSpPr>
          <p:spPr>
            <a:xfrm>
              <a:off x="-5971" y="0"/>
              <a:ext cx="9144000" cy="5143500"/>
            </a:xfrm>
            <a:prstGeom prst="rect">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3"/>
              <a:endParaRPr lang="en-US" sz="2399" dirty="0">
                <a:solidFill>
                  <a:srgbClr val="005073"/>
                </a:solidFill>
                <a:cs typeface="Arial" panose="020B0604020202020204" pitchFamily="34" charset="0"/>
              </a:endParaRPr>
            </a:p>
          </p:txBody>
        </p:sp>
      </p:grpSp>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bg2"/>
                </a:solidFill>
              </a:defRPr>
            </a:lvl1pPr>
          </a:lstStyle>
          <a:p>
            <a:pPr lvl="0"/>
            <a:r>
              <a:rPr lang="en-GB" dirty="0"/>
              <a:t>Click to edit Master title style</a:t>
            </a:r>
          </a:p>
        </p:txBody>
      </p:sp>
    </p:spTree>
    <p:extLst>
      <p:ext uri="{BB962C8B-B14F-4D97-AF65-F5344CB8AC3E}">
        <p14:creationId xmlns:p14="http://schemas.microsoft.com/office/powerpoint/2010/main" val="37809101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Bullet_Title only">
    <p:spTree>
      <p:nvGrpSpPr>
        <p:cNvPr id="1" name=""/>
        <p:cNvGrpSpPr/>
        <p:nvPr/>
      </p:nvGrpSpPr>
      <p:grpSpPr>
        <a:xfrm>
          <a:off x="0" y="0"/>
          <a:ext cx="0" cy="0"/>
          <a:chOff x="0" y="0"/>
          <a:chExt cx="0" cy="0"/>
        </a:xfrm>
      </p:grpSpPr>
      <p:grpSp>
        <p:nvGrpSpPr>
          <p:cNvPr id="7" name="Group 6"/>
          <p:cNvGrpSpPr/>
          <p:nvPr userDrawn="1"/>
        </p:nvGrpSpPr>
        <p:grpSpPr>
          <a:xfrm>
            <a:off x="1" y="893"/>
            <a:ext cx="12196371" cy="6857656"/>
            <a:chOff x="1" y="670"/>
            <a:chExt cx="9147278" cy="5143242"/>
          </a:xfrm>
        </p:grpSpPr>
        <p:pic>
          <p:nvPicPr>
            <p:cNvPr id="8" name="Picture 7">
              <a:extLst>
                <a:ext uri="{FF2B5EF4-FFF2-40B4-BE49-F238E27FC236}">
                  <a16:creationId xmlns:a16="http://schemas.microsoft.com/office/drawing/2014/main" id="{4F107E2F-AB27-45C7-BCC6-5128C06E22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4702"/>
            <a:stretch/>
          </p:blipFill>
          <p:spPr>
            <a:xfrm>
              <a:off x="1" y="670"/>
              <a:ext cx="9147278" cy="5143242"/>
            </a:xfrm>
            <a:prstGeom prst="rect">
              <a:avLst/>
            </a:prstGeom>
          </p:spPr>
        </p:pic>
        <p:sp>
          <p:nvSpPr>
            <p:cNvPr id="9" name="Rectangle 8">
              <a:extLst>
                <a:ext uri="{FF2B5EF4-FFF2-40B4-BE49-F238E27FC236}">
                  <a16:creationId xmlns:a16="http://schemas.microsoft.com/office/drawing/2014/main" id="{3BEA842B-D931-4737-8516-ECB59991F2B8}"/>
                </a:ext>
              </a:extLst>
            </p:cNvPr>
            <p:cNvSpPr/>
            <p:nvPr/>
          </p:nvSpPr>
          <p:spPr>
            <a:xfrm>
              <a:off x="1" y="670"/>
              <a:ext cx="9143999" cy="5142829"/>
            </a:xfrm>
            <a:prstGeom prst="rect">
              <a:avLst/>
            </a:prstGeom>
            <a:solidFill>
              <a:schemeClr val="tx2">
                <a:lumMod val="75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3">
                <a:defRPr/>
              </a:pPr>
              <a:endParaRPr lang="en-US" sz="2399" dirty="0">
                <a:solidFill>
                  <a:srgbClr val="005073"/>
                </a:solidFill>
                <a:cs typeface="Arial" panose="020B0604020202020204" pitchFamily="34" charset="0"/>
              </a:endParaRPr>
            </a:p>
          </p:txBody>
        </p:sp>
      </p:grpSp>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bg2"/>
                </a:solidFill>
              </a:defRPr>
            </a:lvl1pPr>
          </a:lstStyle>
          <a:p>
            <a:pPr lvl="0"/>
            <a:r>
              <a:rPr lang="en-GB" dirty="0"/>
              <a:t>Click to edit Master title style</a:t>
            </a:r>
          </a:p>
        </p:txBody>
      </p:sp>
    </p:spTree>
    <p:extLst>
      <p:ext uri="{BB962C8B-B14F-4D97-AF65-F5344CB8AC3E}">
        <p14:creationId xmlns:p14="http://schemas.microsoft.com/office/powerpoint/2010/main" val="39738397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617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7527986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9130980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1462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8341-A0EF-4AC3-A01B-893B31716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DA5E92-6580-45D9-B7ED-9D4AEAFAE1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3A50D-205D-426D-AA5F-F4850FAD6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E585B-B5C5-4F88-994C-02B9525B5286}"/>
              </a:ext>
            </a:extLst>
          </p:cNvPr>
          <p:cNvSpPr>
            <a:spLocks noGrp="1"/>
          </p:cNvSpPr>
          <p:nvPr>
            <p:ph type="dt" sz="half" idx="10"/>
          </p:nvPr>
        </p:nvSpPr>
        <p:spPr>
          <a:xfrm>
            <a:off x="838200" y="6356350"/>
            <a:ext cx="2743200" cy="365125"/>
          </a:xfrm>
          <a:prstGeom prst="rect">
            <a:avLst/>
          </a:prstGeom>
        </p:spPr>
        <p:txBody>
          <a:bodyPr/>
          <a:lstStyle>
            <a:lvl1pPr>
              <a:defRPr b="0" i="0">
                <a:latin typeface="CiscoSansTT" panose="020B0503020201020303" pitchFamily="34" charset="0"/>
              </a:defRPr>
            </a:lvl1pPr>
          </a:lstStyle>
          <a:p>
            <a:fld id="{7FC68615-168B-4946-8925-3A15DCCA946B}" type="datetimeFigureOut">
              <a:rPr lang="en-US" smtClean="0"/>
              <a:pPr/>
              <a:t>5/21/2019</a:t>
            </a:fld>
            <a:endParaRPr lang="en-US" dirty="0"/>
          </a:p>
        </p:txBody>
      </p:sp>
      <p:sp>
        <p:nvSpPr>
          <p:cNvPr id="6" name="Footer Placeholder 5">
            <a:extLst>
              <a:ext uri="{FF2B5EF4-FFF2-40B4-BE49-F238E27FC236}">
                <a16:creationId xmlns:a16="http://schemas.microsoft.com/office/drawing/2014/main" id="{C619E2E7-B140-4726-9E60-BF332A57828A}"/>
              </a:ext>
            </a:extLst>
          </p:cNvPr>
          <p:cNvSpPr>
            <a:spLocks noGrp="1"/>
          </p:cNvSpPr>
          <p:nvPr>
            <p:ph type="ftr" sz="quarter" idx="11"/>
          </p:nvPr>
        </p:nvSpPr>
        <p:spPr>
          <a:xfrm>
            <a:off x="4038600" y="6356350"/>
            <a:ext cx="4114800" cy="365125"/>
          </a:xfrm>
          <a:prstGeom prst="rect">
            <a:avLst/>
          </a:prstGeom>
        </p:spPr>
        <p:txBody>
          <a:bodyPr/>
          <a:lstStyle>
            <a:lvl1pPr>
              <a:defRPr b="0" i="0">
                <a:latin typeface="CiscoSansTT" panose="020B0503020201020303" pitchFamily="34" charset="0"/>
              </a:defRPr>
            </a:lvl1pPr>
          </a:lstStyle>
          <a:p>
            <a:endParaRPr lang="en-US" dirty="0"/>
          </a:p>
        </p:txBody>
      </p:sp>
      <p:sp>
        <p:nvSpPr>
          <p:cNvPr id="7" name="Slide Number Placeholder 6">
            <a:extLst>
              <a:ext uri="{FF2B5EF4-FFF2-40B4-BE49-F238E27FC236}">
                <a16:creationId xmlns:a16="http://schemas.microsoft.com/office/drawing/2014/main" id="{C288F6FA-6296-4A9A-B762-5542B0A84415}"/>
              </a:ext>
            </a:extLst>
          </p:cNvPr>
          <p:cNvSpPr>
            <a:spLocks noGrp="1"/>
          </p:cNvSpPr>
          <p:nvPr>
            <p:ph type="sldNum" sz="quarter" idx="12"/>
          </p:nvPr>
        </p:nvSpPr>
        <p:spPr>
          <a:xfrm>
            <a:off x="8610600" y="6356350"/>
            <a:ext cx="2743200" cy="365125"/>
          </a:xfrm>
          <a:prstGeom prst="rect">
            <a:avLst/>
          </a:prstGeom>
        </p:spPr>
        <p:txBody>
          <a:bodyPr/>
          <a:lstStyle>
            <a:lvl1pPr>
              <a:defRPr b="0" i="0">
                <a:latin typeface="CiscoSansTT" panose="020B0503020201020303" pitchFamily="34" charset="0"/>
              </a:defRPr>
            </a:lvl1pPr>
          </a:lstStyle>
          <a:p>
            <a:fld id="{41468E76-92A8-4341-973F-33D19056A8B8}" type="slidenum">
              <a:rPr lang="en-US" smtClean="0"/>
              <a:pPr/>
              <a:t>‹#›</a:t>
            </a:fld>
            <a:endParaRPr lang="en-US" dirty="0"/>
          </a:p>
        </p:txBody>
      </p:sp>
    </p:spTree>
    <p:extLst>
      <p:ext uri="{BB962C8B-B14F-4D97-AF65-F5344CB8AC3E}">
        <p14:creationId xmlns:p14="http://schemas.microsoft.com/office/powerpoint/2010/main" val="6962919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C97-740151-00 ©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4139190062"/>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636905" y="6322205"/>
            <a:ext cx="502517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C97-740151-00 ©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40818788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solidFill>
                <a:latin typeface="+mn-lt"/>
                <a:ea typeface="ＭＳ Ｐゴシック" charset="0"/>
                <a:cs typeface="CiscoSans"/>
              </a:defRPr>
            </a:lvl1pPr>
            <a:lvl2pPr marL="304792" indent="-152396">
              <a:buClr>
                <a:schemeClr val="tx2"/>
              </a:buClr>
              <a:buSzPct val="60000"/>
              <a:defRPr sz="2667">
                <a:solidFill>
                  <a:schemeClr val="bg1"/>
                </a:solidFill>
              </a:defRPr>
            </a:lvl2pPr>
            <a:lvl3pPr marL="457189" indent="-152396">
              <a:buClr>
                <a:schemeClr val="tx2"/>
              </a:buClr>
              <a:buSzPct val="60000"/>
              <a:defRPr sz="2400">
                <a:solidFill>
                  <a:schemeClr val="bg1"/>
                </a:solidFill>
              </a:defRPr>
            </a:lvl3pPr>
            <a:lvl4pPr marL="609585" indent="-165096">
              <a:buClr>
                <a:schemeClr val="tx2"/>
              </a:buClr>
              <a:buSzPct val="60000"/>
              <a:defRPr sz="2133">
                <a:solidFill>
                  <a:schemeClr val="bg1"/>
                </a:solidFill>
              </a:defRPr>
            </a:lvl4pPr>
            <a:lvl5pPr marL="766214" indent="-156629">
              <a:buClr>
                <a:schemeClr val="tx2"/>
              </a:buClr>
              <a:buSzPct val="60000"/>
              <a:defRPr sz="21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636905" y="6322205"/>
            <a:ext cx="5025180"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C97-740151-00 ©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2837992102"/>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dirty="0"/>
              <a:t>Click to edit Master text styles</a:t>
            </a:r>
          </a:p>
        </p:txBody>
      </p:sp>
      <p:sp>
        <p:nvSpPr>
          <p:cNvPr id="10" name="Rectangle 4"/>
          <p:cNvSpPr>
            <a:spLocks noChangeArrowheads="1"/>
          </p:cNvSpPr>
          <p:nvPr userDrawn="1"/>
        </p:nvSpPr>
        <p:spPr bwMode="ltGray">
          <a:xfrm>
            <a:off x="636905" y="6322205"/>
            <a:ext cx="49256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C97-740151-00 ©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20774075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5"/>
            <a:ext cx="49002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C97-740151-00 ©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2540872246"/>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636905" y="6322205"/>
            <a:ext cx="476059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C97-740151-00 ©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968013930"/>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5"/>
            <a:ext cx="48113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C97-740151-00 ©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09803883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5"/>
            <a:ext cx="5025180"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C97-740151-00 ©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2479327838"/>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5"/>
            <a:ext cx="519239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C97-740151-00 ©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27799671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solidFill>
            </a:endParaRPr>
          </a:p>
        </p:txBody>
      </p:sp>
    </p:spTree>
    <p:extLst>
      <p:ext uri="{BB962C8B-B14F-4D97-AF65-F5344CB8AC3E}">
        <p14:creationId xmlns:p14="http://schemas.microsoft.com/office/powerpoint/2010/main" val="1505783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B0A1-6945-4C8E-AF71-ED92457895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9DD9-D203-41A4-87A6-F2CAC1C35F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EBD2F-B06D-4CCC-89FC-EAFCB483D36E}"/>
              </a:ext>
            </a:extLst>
          </p:cNvPr>
          <p:cNvSpPr>
            <a:spLocks noGrp="1"/>
          </p:cNvSpPr>
          <p:nvPr>
            <p:ph type="dt" sz="half" idx="10"/>
          </p:nvPr>
        </p:nvSpPr>
        <p:spPr>
          <a:xfrm>
            <a:off x="838200" y="6356350"/>
            <a:ext cx="2743200" cy="365125"/>
          </a:xfrm>
          <a:prstGeom prst="rect">
            <a:avLst/>
          </a:prstGeom>
        </p:spPr>
        <p:txBody>
          <a:bodyPr/>
          <a:lstStyle>
            <a:lvl1pPr>
              <a:defRPr b="0" i="0">
                <a:latin typeface="CiscoSansTT" panose="020B0503020201020303" pitchFamily="34" charset="0"/>
              </a:defRPr>
            </a:lvl1pPr>
          </a:lstStyle>
          <a:p>
            <a:fld id="{7FC68615-168B-4946-8925-3A15DCCA946B}" type="datetimeFigureOut">
              <a:rPr lang="en-US" smtClean="0"/>
              <a:pPr/>
              <a:t>5/21/2019</a:t>
            </a:fld>
            <a:endParaRPr lang="en-US" dirty="0"/>
          </a:p>
        </p:txBody>
      </p:sp>
      <p:sp>
        <p:nvSpPr>
          <p:cNvPr id="5" name="Footer Placeholder 4">
            <a:extLst>
              <a:ext uri="{FF2B5EF4-FFF2-40B4-BE49-F238E27FC236}">
                <a16:creationId xmlns:a16="http://schemas.microsoft.com/office/drawing/2014/main" id="{6E785FB3-0C80-4AD0-86B1-22D061FB3B87}"/>
              </a:ext>
            </a:extLst>
          </p:cNvPr>
          <p:cNvSpPr>
            <a:spLocks noGrp="1"/>
          </p:cNvSpPr>
          <p:nvPr>
            <p:ph type="ftr" sz="quarter" idx="11"/>
          </p:nvPr>
        </p:nvSpPr>
        <p:spPr>
          <a:xfrm>
            <a:off x="4038600" y="6356350"/>
            <a:ext cx="4114800" cy="365125"/>
          </a:xfrm>
          <a:prstGeom prst="rect">
            <a:avLst/>
          </a:prstGeom>
        </p:spPr>
        <p:txBody>
          <a:bodyPr/>
          <a:lstStyle>
            <a:lvl1pPr>
              <a:defRPr b="0" i="0">
                <a:latin typeface="CiscoSansTT" panose="020B0503020201020303" pitchFamily="34" charset="0"/>
              </a:defRPr>
            </a:lvl1pPr>
          </a:lstStyle>
          <a:p>
            <a:endParaRPr lang="en-US" dirty="0"/>
          </a:p>
        </p:txBody>
      </p:sp>
      <p:sp>
        <p:nvSpPr>
          <p:cNvPr id="6" name="Slide Number Placeholder 5">
            <a:extLst>
              <a:ext uri="{FF2B5EF4-FFF2-40B4-BE49-F238E27FC236}">
                <a16:creationId xmlns:a16="http://schemas.microsoft.com/office/drawing/2014/main" id="{1859ADA7-0B70-41CC-8E0A-03FAF48817D9}"/>
              </a:ext>
            </a:extLst>
          </p:cNvPr>
          <p:cNvSpPr>
            <a:spLocks noGrp="1"/>
          </p:cNvSpPr>
          <p:nvPr>
            <p:ph type="sldNum" sz="quarter" idx="12"/>
          </p:nvPr>
        </p:nvSpPr>
        <p:spPr>
          <a:xfrm>
            <a:off x="8610600" y="6356350"/>
            <a:ext cx="2743200" cy="365125"/>
          </a:xfrm>
          <a:prstGeom prst="rect">
            <a:avLst/>
          </a:prstGeom>
        </p:spPr>
        <p:txBody>
          <a:bodyPr/>
          <a:lstStyle>
            <a:lvl1pPr>
              <a:defRPr b="0" i="0">
                <a:latin typeface="CiscoSansTT" panose="020B0503020201020303" pitchFamily="34" charset="0"/>
              </a:defRPr>
            </a:lvl1pPr>
          </a:lstStyle>
          <a:p>
            <a:fld id="{41468E76-92A8-4341-973F-33D19056A8B8}" type="slidenum">
              <a:rPr lang="en-US" smtClean="0"/>
              <a:pPr/>
              <a:t>‹#›</a:t>
            </a:fld>
            <a:endParaRPr lang="en-US" dirty="0"/>
          </a:p>
        </p:txBody>
      </p:sp>
    </p:spTree>
    <p:extLst>
      <p:ext uri="{BB962C8B-B14F-4D97-AF65-F5344CB8AC3E}">
        <p14:creationId xmlns:p14="http://schemas.microsoft.com/office/powerpoint/2010/main" val="1974869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70CAC9-2F2A-4118-8A21-15FF8B91CE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183A1A-3B50-44F4-B8E7-2050B80ABE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BB8A-0785-436D-9026-03E7FE10BBD4}"/>
              </a:ext>
            </a:extLst>
          </p:cNvPr>
          <p:cNvSpPr>
            <a:spLocks noGrp="1"/>
          </p:cNvSpPr>
          <p:nvPr>
            <p:ph type="dt" sz="half" idx="10"/>
          </p:nvPr>
        </p:nvSpPr>
        <p:spPr>
          <a:xfrm>
            <a:off x="838200" y="6356350"/>
            <a:ext cx="2743200" cy="365125"/>
          </a:xfrm>
          <a:prstGeom prst="rect">
            <a:avLst/>
          </a:prstGeom>
        </p:spPr>
        <p:txBody>
          <a:bodyPr/>
          <a:lstStyle>
            <a:lvl1pPr>
              <a:defRPr b="0" i="0">
                <a:latin typeface="CiscoSansTT" panose="020B0503020201020303" pitchFamily="34" charset="0"/>
              </a:defRPr>
            </a:lvl1pPr>
          </a:lstStyle>
          <a:p>
            <a:fld id="{7FC68615-168B-4946-8925-3A15DCCA946B}" type="datetimeFigureOut">
              <a:rPr lang="en-US" smtClean="0"/>
              <a:pPr/>
              <a:t>5/21/2019</a:t>
            </a:fld>
            <a:endParaRPr lang="en-US" dirty="0"/>
          </a:p>
        </p:txBody>
      </p:sp>
      <p:sp>
        <p:nvSpPr>
          <p:cNvPr id="5" name="Footer Placeholder 4">
            <a:extLst>
              <a:ext uri="{FF2B5EF4-FFF2-40B4-BE49-F238E27FC236}">
                <a16:creationId xmlns:a16="http://schemas.microsoft.com/office/drawing/2014/main" id="{C01A83E0-1577-47BB-A093-A6E89C086364}"/>
              </a:ext>
            </a:extLst>
          </p:cNvPr>
          <p:cNvSpPr>
            <a:spLocks noGrp="1"/>
          </p:cNvSpPr>
          <p:nvPr>
            <p:ph type="ftr" sz="quarter" idx="11"/>
          </p:nvPr>
        </p:nvSpPr>
        <p:spPr>
          <a:xfrm>
            <a:off x="4038600" y="6356350"/>
            <a:ext cx="4114800" cy="365125"/>
          </a:xfrm>
          <a:prstGeom prst="rect">
            <a:avLst/>
          </a:prstGeom>
        </p:spPr>
        <p:txBody>
          <a:bodyPr/>
          <a:lstStyle>
            <a:lvl1pPr>
              <a:defRPr b="0" i="0">
                <a:latin typeface="CiscoSansTT" panose="020B0503020201020303" pitchFamily="34" charset="0"/>
              </a:defRPr>
            </a:lvl1pPr>
          </a:lstStyle>
          <a:p>
            <a:endParaRPr lang="en-US" dirty="0"/>
          </a:p>
        </p:txBody>
      </p:sp>
      <p:sp>
        <p:nvSpPr>
          <p:cNvPr id="6" name="Slide Number Placeholder 5">
            <a:extLst>
              <a:ext uri="{FF2B5EF4-FFF2-40B4-BE49-F238E27FC236}">
                <a16:creationId xmlns:a16="http://schemas.microsoft.com/office/drawing/2014/main" id="{002C7F14-60A1-45EE-AB3A-4D2C1ECFD330}"/>
              </a:ext>
            </a:extLst>
          </p:cNvPr>
          <p:cNvSpPr>
            <a:spLocks noGrp="1"/>
          </p:cNvSpPr>
          <p:nvPr>
            <p:ph type="sldNum" sz="quarter" idx="12"/>
          </p:nvPr>
        </p:nvSpPr>
        <p:spPr>
          <a:xfrm>
            <a:off x="8610600" y="6356350"/>
            <a:ext cx="2743200" cy="365125"/>
          </a:xfrm>
          <a:prstGeom prst="rect">
            <a:avLst/>
          </a:prstGeom>
        </p:spPr>
        <p:txBody>
          <a:bodyPr/>
          <a:lstStyle>
            <a:lvl1pPr>
              <a:defRPr b="0" i="0">
                <a:latin typeface="CiscoSansTT" panose="020B0503020201020303" pitchFamily="34" charset="0"/>
              </a:defRPr>
            </a:lvl1pPr>
          </a:lstStyle>
          <a:p>
            <a:fld id="{41468E76-92A8-4341-973F-33D19056A8B8}" type="slidenum">
              <a:rPr lang="en-US" smtClean="0"/>
              <a:pPr/>
              <a:t>‹#›</a:t>
            </a:fld>
            <a:endParaRPr lang="en-US" dirty="0"/>
          </a:p>
        </p:txBody>
      </p:sp>
    </p:spTree>
    <p:extLst>
      <p:ext uri="{BB962C8B-B14F-4D97-AF65-F5344CB8AC3E}">
        <p14:creationId xmlns:p14="http://schemas.microsoft.com/office/powerpoint/2010/main" val="402393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611907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613829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subTitle" idx="1"/>
          </p:nvPr>
        </p:nvSpPr>
        <p:spPr>
          <a:xfrm>
            <a:off x="625995" y="5158358"/>
            <a:ext cx="11061895" cy="384175"/>
          </a:xfrm>
          <a:prstGeom prst="rect">
            <a:avLst/>
          </a:prstGeom>
          <a:noFill/>
          <a:ln>
            <a:noFill/>
          </a:ln>
        </p:spPr>
        <p:txBody>
          <a:bodyPr spcFirstLastPara="1" wrap="square" lIns="91400" tIns="45700" rIns="91400" bIns="45700" anchor="b" anchorCtr="0"/>
          <a:lstStyle>
            <a:lvl1pPr marR="0" lvl="0" algn="l" rtl="0">
              <a:lnSpc>
                <a:spcPct val="95000"/>
              </a:lnSpc>
              <a:spcBef>
                <a:spcPts val="1433"/>
              </a:spcBef>
              <a:spcAft>
                <a:spcPts val="0"/>
              </a:spcAft>
              <a:buClr>
                <a:schemeClr val="dk2"/>
              </a:buClr>
              <a:buSzPts val="1440"/>
              <a:buFont typeface="Arial"/>
              <a:buNone/>
              <a:defRPr sz="21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R="0" lvl="1" algn="ctr" rtl="0">
              <a:lnSpc>
                <a:spcPct val="95000"/>
              </a:lnSpc>
              <a:spcBef>
                <a:spcPts val="800"/>
              </a:spcBef>
              <a:spcAft>
                <a:spcPts val="0"/>
              </a:spcAft>
              <a:buClr>
                <a:schemeClr val="dk2"/>
              </a:buClr>
              <a:buSzPts val="1400"/>
              <a:buFont typeface="Arial"/>
              <a:buNone/>
              <a:defRPr sz="1867" b="0" i="0" u="none" strike="noStrike" cap="none">
                <a:solidFill>
                  <a:srgbClr val="8B8B8B"/>
                </a:solidFill>
                <a:latin typeface="Arial"/>
                <a:ea typeface="Arial"/>
                <a:cs typeface="Arial"/>
                <a:sym typeface="Arial"/>
              </a:defRPr>
            </a:lvl2pPr>
            <a:lvl3pPr marR="0" lvl="2" algn="ctr" rtl="0">
              <a:lnSpc>
                <a:spcPct val="95000"/>
              </a:lnSpc>
              <a:spcBef>
                <a:spcPts val="833"/>
              </a:spcBef>
              <a:spcAft>
                <a:spcPts val="0"/>
              </a:spcAft>
              <a:buClr>
                <a:srgbClr val="8B8B8B"/>
              </a:buClr>
              <a:buSzPts val="1200"/>
              <a:buFont typeface="Arial"/>
              <a:buNone/>
              <a:defRPr sz="1600" b="0" i="0" u="none" strike="noStrike" cap="none">
                <a:solidFill>
                  <a:srgbClr val="8B8B8B"/>
                </a:solidFill>
                <a:latin typeface="Arial"/>
                <a:ea typeface="Arial"/>
                <a:cs typeface="Arial"/>
                <a:sym typeface="Arial"/>
              </a:defRPr>
            </a:lvl3pPr>
            <a:lvl4pPr marR="0" lvl="3" algn="ctr" rtl="0">
              <a:lnSpc>
                <a:spcPct val="95000"/>
              </a:lnSpc>
              <a:spcBef>
                <a:spcPts val="833"/>
              </a:spcBef>
              <a:spcAft>
                <a:spcPts val="0"/>
              </a:spcAft>
              <a:buClr>
                <a:srgbClr val="8B8B8B"/>
              </a:buClr>
              <a:buSzPts val="1100"/>
              <a:buFont typeface="Arial"/>
              <a:buNone/>
              <a:defRPr sz="1467" b="0" i="0" u="none" strike="noStrike" cap="none">
                <a:solidFill>
                  <a:srgbClr val="8B8B8B"/>
                </a:solidFill>
                <a:latin typeface="Arial"/>
                <a:ea typeface="Arial"/>
                <a:cs typeface="Arial"/>
                <a:sym typeface="Arial"/>
              </a:defRPr>
            </a:lvl4pPr>
            <a:lvl5pPr marR="0" lvl="4" algn="ctr" rtl="0">
              <a:lnSpc>
                <a:spcPct val="95000"/>
              </a:lnSpc>
              <a:spcBef>
                <a:spcPts val="833"/>
              </a:spcBef>
              <a:spcAft>
                <a:spcPts val="0"/>
              </a:spcAft>
              <a:buClr>
                <a:srgbClr val="8B8B8B"/>
              </a:buClr>
              <a:buSzPts val="1100"/>
              <a:buFont typeface="Arial"/>
              <a:buNone/>
              <a:defRPr sz="1467" b="0" i="0" u="none" strike="noStrike" cap="none">
                <a:solidFill>
                  <a:srgbClr val="8B8B8B"/>
                </a:solidFill>
                <a:latin typeface="Arial"/>
                <a:ea typeface="Arial"/>
                <a:cs typeface="Arial"/>
                <a:sym typeface="Arial"/>
              </a:defRPr>
            </a:lvl5pPr>
            <a:lvl6pPr marR="0" lvl="5" algn="ctr" rtl="0">
              <a:spcBef>
                <a:spcPts val="800"/>
              </a:spcBef>
              <a:spcAft>
                <a:spcPts val="0"/>
              </a:spcAft>
              <a:buClr>
                <a:srgbClr val="8B8B8B"/>
              </a:buClr>
              <a:buSzPts val="900"/>
              <a:buFont typeface="Arial"/>
              <a:buNone/>
              <a:defRPr sz="1200" b="0" i="0" u="none" strike="noStrike" cap="none">
                <a:solidFill>
                  <a:srgbClr val="8B8B8B"/>
                </a:solidFill>
                <a:latin typeface="Arial"/>
                <a:ea typeface="Arial"/>
                <a:cs typeface="Arial"/>
                <a:sym typeface="Arial"/>
              </a:defRPr>
            </a:lvl6pPr>
            <a:lvl7pPr marR="0" lvl="6" algn="ctr" rtl="0">
              <a:spcBef>
                <a:spcPts val="800"/>
              </a:spcBef>
              <a:spcAft>
                <a:spcPts val="0"/>
              </a:spcAft>
              <a:buClr>
                <a:srgbClr val="8B8B8B"/>
              </a:buClr>
              <a:buSzPts val="800"/>
              <a:buFont typeface="Arial"/>
              <a:buNone/>
              <a:defRPr sz="1067" b="0" i="0" u="none" strike="noStrike" cap="none">
                <a:solidFill>
                  <a:srgbClr val="8B8B8B"/>
                </a:solidFill>
                <a:latin typeface="Arial"/>
                <a:ea typeface="Arial"/>
                <a:cs typeface="Arial"/>
                <a:sym typeface="Arial"/>
              </a:defRPr>
            </a:lvl7pPr>
            <a:lvl8pPr marR="0" lvl="7" algn="ctr" rtl="0">
              <a:spcBef>
                <a:spcPts val="400"/>
              </a:spcBef>
              <a:spcAft>
                <a:spcPts val="0"/>
              </a:spcAft>
              <a:buClr>
                <a:srgbClr val="8B8B8B"/>
              </a:buClr>
              <a:buSzPts val="1500"/>
              <a:buFont typeface="Arial"/>
              <a:buNone/>
              <a:defRPr sz="2000" b="0" i="0" u="none" strike="noStrike" cap="none">
                <a:solidFill>
                  <a:srgbClr val="8B8B8B"/>
                </a:solidFill>
                <a:latin typeface="Arial"/>
                <a:ea typeface="Arial"/>
                <a:cs typeface="Arial"/>
                <a:sym typeface="Arial"/>
              </a:defRPr>
            </a:lvl8pPr>
            <a:lvl9pPr marR="0" lvl="8" algn="ctr" rtl="0">
              <a:spcBef>
                <a:spcPts val="400"/>
              </a:spcBef>
              <a:spcAft>
                <a:spcPts val="0"/>
              </a:spcAft>
              <a:buClr>
                <a:srgbClr val="8B8B8B"/>
              </a:buClr>
              <a:buSzPts val="1500"/>
              <a:buFont typeface="Arial"/>
              <a:buNone/>
              <a:defRPr sz="2000" b="0" i="0" u="none" strike="noStrike" cap="none">
                <a:solidFill>
                  <a:srgbClr val="8B8B8B"/>
                </a:solidFill>
                <a:latin typeface="Arial"/>
                <a:ea typeface="Arial"/>
                <a:cs typeface="Arial"/>
                <a:sym typeface="Arial"/>
              </a:defRPr>
            </a:lvl9pPr>
          </a:lstStyle>
          <a:p>
            <a:endParaRPr dirty="0"/>
          </a:p>
        </p:txBody>
      </p:sp>
      <p:sp>
        <p:nvSpPr>
          <p:cNvPr id="14" name="Google Shape;14;p2"/>
          <p:cNvSpPr txBox="1">
            <a:spLocks noGrp="1"/>
          </p:cNvSpPr>
          <p:nvPr>
            <p:ph type="body" idx="2"/>
          </p:nvPr>
        </p:nvSpPr>
        <p:spPr>
          <a:xfrm>
            <a:off x="625995" y="5478354"/>
            <a:ext cx="11061895" cy="384175"/>
          </a:xfrm>
          <a:prstGeom prst="rect">
            <a:avLst/>
          </a:prstGeom>
          <a:noFill/>
          <a:ln>
            <a:noFill/>
          </a:ln>
        </p:spPr>
        <p:txBody>
          <a:bodyPr spcFirstLastPara="1" wrap="square" lIns="91400" tIns="45700" rIns="91400" bIns="45700" anchor="t" anchorCtr="0"/>
          <a:lstStyle>
            <a:lvl1pPr marL="609585" marR="0" lvl="0" indent="-304792" algn="l" rtl="0">
              <a:lnSpc>
                <a:spcPct val="95000"/>
              </a:lnSpc>
              <a:spcBef>
                <a:spcPts val="1433"/>
              </a:spcBef>
              <a:spcAft>
                <a:spcPts val="0"/>
              </a:spcAft>
              <a:buClr>
                <a:schemeClr val="dk2"/>
              </a:buClr>
              <a:buSzPts val="1440"/>
              <a:buFont typeface="Arial"/>
              <a:buNone/>
              <a:defRPr sz="21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L="1219170" marR="0" lvl="1" indent="-304792" algn="l" rtl="0">
              <a:lnSpc>
                <a:spcPct val="95000"/>
              </a:lnSpc>
              <a:spcBef>
                <a:spcPts val="800"/>
              </a:spcBef>
              <a:spcAft>
                <a:spcPts val="0"/>
              </a:spcAft>
              <a:buClr>
                <a:schemeClr val="dk2"/>
              </a:buClr>
              <a:buSzPts val="1500"/>
              <a:buFont typeface="Arial"/>
              <a:buNone/>
              <a:defRPr sz="2000" b="0" i="0" u="none" strike="noStrike" cap="none">
                <a:solidFill>
                  <a:schemeClr val="lt1"/>
                </a:solidFill>
                <a:latin typeface="Arial"/>
                <a:ea typeface="Arial"/>
                <a:cs typeface="Arial"/>
                <a:sym typeface="Arial"/>
              </a:defRPr>
            </a:lvl2pPr>
            <a:lvl3pPr marL="1828754" marR="0" lvl="2"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3pPr>
            <a:lvl4pPr marL="2438339" marR="0" lvl="3"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4pPr>
            <a:lvl5pPr marL="3047924" marR="0" lvl="4"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5pPr>
            <a:lvl6pPr marL="3657509" marR="0" lvl="5" indent="-380990" algn="l" rtl="0">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7093" marR="0" lvl="6" indent="-372524" algn="l" rtl="0">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678" marR="0" lvl="7" indent="-304792"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5" name="Google Shape;15;p2"/>
          <p:cNvSpPr txBox="1">
            <a:spLocks noGrp="1"/>
          </p:cNvSpPr>
          <p:nvPr>
            <p:ph type="body" idx="3"/>
          </p:nvPr>
        </p:nvSpPr>
        <p:spPr>
          <a:xfrm>
            <a:off x="625995" y="5798350"/>
            <a:ext cx="11061895" cy="384175"/>
          </a:xfrm>
          <a:prstGeom prst="rect">
            <a:avLst/>
          </a:prstGeom>
          <a:noFill/>
          <a:ln>
            <a:noFill/>
          </a:ln>
        </p:spPr>
        <p:txBody>
          <a:bodyPr spcFirstLastPara="1" wrap="square" lIns="91400" tIns="45700" rIns="91400" bIns="45700" anchor="t" anchorCtr="0"/>
          <a:lstStyle>
            <a:lvl1pPr marL="609585" marR="0" lvl="0" indent="-304792" algn="l" rtl="0">
              <a:lnSpc>
                <a:spcPct val="95000"/>
              </a:lnSpc>
              <a:spcBef>
                <a:spcPts val="1433"/>
              </a:spcBef>
              <a:spcAft>
                <a:spcPts val="0"/>
              </a:spcAft>
              <a:buClr>
                <a:schemeClr val="dk2"/>
              </a:buClr>
              <a:buSzPts val="1440"/>
              <a:buFont typeface="Arial"/>
              <a:buNone/>
              <a:defRPr sz="21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L="1219170" marR="0" lvl="1" indent="-304792" algn="l" rtl="0">
              <a:lnSpc>
                <a:spcPct val="95000"/>
              </a:lnSpc>
              <a:spcBef>
                <a:spcPts val="800"/>
              </a:spcBef>
              <a:spcAft>
                <a:spcPts val="0"/>
              </a:spcAft>
              <a:buClr>
                <a:schemeClr val="dk2"/>
              </a:buClr>
              <a:buSzPts val="1500"/>
              <a:buFont typeface="Arial"/>
              <a:buNone/>
              <a:defRPr sz="2000" b="0" i="0" u="none" strike="noStrike" cap="none">
                <a:solidFill>
                  <a:schemeClr val="lt1"/>
                </a:solidFill>
                <a:latin typeface="Arial"/>
                <a:ea typeface="Arial"/>
                <a:cs typeface="Arial"/>
                <a:sym typeface="Arial"/>
              </a:defRPr>
            </a:lvl2pPr>
            <a:lvl3pPr marL="1828754" marR="0" lvl="2"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3pPr>
            <a:lvl4pPr marL="2438339" marR="0" lvl="3"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4pPr>
            <a:lvl5pPr marL="3047924" marR="0" lvl="4"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5pPr>
            <a:lvl6pPr marL="3657509" marR="0" lvl="5" indent="-380990" algn="l" rtl="0">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7093" marR="0" lvl="6" indent="-372524" algn="l" rtl="0">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678" marR="0" lvl="7" indent="-304792"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6" name="Google Shape;16;p2"/>
          <p:cNvSpPr txBox="1">
            <a:spLocks noGrp="1"/>
          </p:cNvSpPr>
          <p:nvPr>
            <p:ph type="body" idx="4"/>
          </p:nvPr>
        </p:nvSpPr>
        <p:spPr>
          <a:xfrm>
            <a:off x="617723" y="4281951"/>
            <a:ext cx="11070167" cy="398668"/>
          </a:xfrm>
          <a:prstGeom prst="rect">
            <a:avLst/>
          </a:prstGeom>
          <a:noFill/>
          <a:ln>
            <a:noFill/>
          </a:ln>
        </p:spPr>
        <p:txBody>
          <a:bodyPr spcFirstLastPara="1" wrap="square" lIns="91400" tIns="45700" rIns="91400" bIns="45700" anchor="t" anchorCtr="0"/>
          <a:lstStyle>
            <a:lvl1pPr marL="609585" marR="0" lvl="0" indent="-304792" algn="l" rtl="0">
              <a:lnSpc>
                <a:spcPct val="95000"/>
              </a:lnSpc>
              <a:spcBef>
                <a:spcPts val="1433"/>
              </a:spcBef>
              <a:spcAft>
                <a:spcPts val="0"/>
              </a:spcAft>
              <a:buClr>
                <a:schemeClr val="dk2"/>
              </a:buClr>
              <a:buSzPts val="1980"/>
              <a:buFont typeface="Arial"/>
              <a:buNone/>
              <a:defRPr sz="29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L="1219170" marR="0" lvl="1" indent="-304792" algn="l" rtl="0">
              <a:lnSpc>
                <a:spcPct val="95000"/>
              </a:lnSpc>
              <a:spcBef>
                <a:spcPts val="800"/>
              </a:spcBef>
              <a:spcAft>
                <a:spcPts val="0"/>
              </a:spcAft>
              <a:buClr>
                <a:schemeClr val="dk2"/>
              </a:buClr>
              <a:buSzPts val="1400"/>
              <a:buFont typeface="Arial"/>
              <a:buNone/>
              <a:defRPr sz="1867" b="0" i="0" u="none" strike="noStrike" cap="none">
                <a:solidFill>
                  <a:schemeClr val="dk1"/>
                </a:solidFill>
                <a:latin typeface="Arial"/>
                <a:ea typeface="Arial"/>
                <a:cs typeface="Arial"/>
                <a:sym typeface="Arial"/>
              </a:defRPr>
            </a:lvl2pPr>
            <a:lvl3pPr marL="1828754" marR="0" lvl="2" indent="-304792" algn="l" rtl="0">
              <a:lnSpc>
                <a:spcPct val="95000"/>
              </a:lnSpc>
              <a:spcBef>
                <a:spcPts val="833"/>
              </a:spcBef>
              <a:spcAft>
                <a:spcPts val="0"/>
              </a:spcAft>
              <a:buClr>
                <a:schemeClr val="dk1"/>
              </a:buClr>
              <a:buSzPts val="1200"/>
              <a:buFont typeface="Arial"/>
              <a:buNone/>
              <a:defRPr sz="1600" b="0" i="0" u="none" strike="noStrike" cap="none">
                <a:solidFill>
                  <a:schemeClr val="dk1"/>
                </a:solidFill>
                <a:latin typeface="Arial"/>
                <a:ea typeface="Arial"/>
                <a:cs typeface="Arial"/>
                <a:sym typeface="Arial"/>
              </a:defRPr>
            </a:lvl3pPr>
            <a:lvl4pPr marL="2438339" marR="0" lvl="3" indent="-304792" algn="l" rtl="0">
              <a:lnSpc>
                <a:spcPct val="95000"/>
              </a:lnSpc>
              <a:spcBef>
                <a:spcPts val="833"/>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4pPr>
            <a:lvl5pPr marL="3047924" marR="0" lvl="4" indent="-304792" algn="l" rtl="0">
              <a:lnSpc>
                <a:spcPct val="95000"/>
              </a:lnSpc>
              <a:spcBef>
                <a:spcPts val="833"/>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5pPr>
            <a:lvl6pPr marL="3657509" marR="0" lvl="5" indent="-380990" algn="l" rtl="0">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7093" marR="0" lvl="6" indent="-372524" algn="l" rtl="0">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678" marR="0" lvl="7" indent="-304792"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7" name="Google Shape;17;p2"/>
          <p:cNvSpPr txBox="1">
            <a:spLocks noGrp="1"/>
          </p:cNvSpPr>
          <p:nvPr>
            <p:ph type="ctrTitle"/>
          </p:nvPr>
        </p:nvSpPr>
        <p:spPr>
          <a:xfrm>
            <a:off x="567687" y="3519969"/>
            <a:ext cx="11120203" cy="859640"/>
          </a:xfrm>
          <a:prstGeom prst="rect">
            <a:avLst/>
          </a:prstGeom>
          <a:noFill/>
          <a:ln>
            <a:noFill/>
          </a:ln>
        </p:spPr>
        <p:txBody>
          <a:bodyPr spcFirstLastPara="1" wrap="square" lIns="91400" tIns="45700" rIns="91400" bIns="45700" anchor="b" anchorCtr="0"/>
          <a:lstStyle>
            <a:lvl1pPr lvl="0" algn="l">
              <a:lnSpc>
                <a:spcPct val="90000"/>
              </a:lnSpc>
              <a:spcBef>
                <a:spcPts val="0"/>
              </a:spcBef>
              <a:spcAft>
                <a:spcPts val="0"/>
              </a:spcAft>
              <a:buClr>
                <a:schemeClr val="lt1"/>
              </a:buClr>
              <a:buSzPts val="4000"/>
              <a:buFont typeface="Arial"/>
              <a:buNone/>
              <a:defRPr sz="5333" b="0" i="0">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dirty="0"/>
          </a:p>
        </p:txBody>
      </p:sp>
      <p:sp>
        <p:nvSpPr>
          <p:cNvPr id="18" name="Google Shape;18;p2"/>
          <p:cNvSpPr/>
          <p:nvPr/>
        </p:nvSpPr>
        <p:spPr>
          <a:xfrm>
            <a:off x="919234" y="973397"/>
            <a:ext cx="890300" cy="472976"/>
          </a:xfrm>
          <a:custGeom>
            <a:avLst/>
            <a:gdLst/>
            <a:ahLst/>
            <a:cxnLst/>
            <a:rect l="l" t="t" r="r" b="b"/>
            <a:pathLst>
              <a:path w="3456" h="1834" extrusionOk="0">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dk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b="0" i="0" dirty="0">
              <a:solidFill>
                <a:schemeClr val="lt1"/>
              </a:solidFill>
              <a:latin typeface="CiscoSansTT Light" panose="020B0503020201020303" pitchFamily="34" charset="0"/>
              <a:ea typeface="Arial"/>
              <a:cs typeface="CiscoSansTT Light" panose="020B0503020201020303" pitchFamily="34" charset="0"/>
              <a:sym typeface="Arial"/>
            </a:endParaRPr>
          </a:p>
        </p:txBody>
      </p:sp>
    </p:spTree>
    <p:extLst>
      <p:ext uri="{BB962C8B-B14F-4D97-AF65-F5344CB8AC3E}">
        <p14:creationId xmlns:p14="http://schemas.microsoft.com/office/powerpoint/2010/main" val="9142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F859300-CB9E-4D05-BB23-8CD169BE28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2066" cy="6855097"/>
          </a:xfrm>
          <a:prstGeom prst="rect">
            <a:avLst/>
          </a:prstGeom>
        </p:spPr>
      </p:pic>
      <p:sp>
        <p:nvSpPr>
          <p:cNvPr id="2" name="Title 1">
            <a:extLst>
              <a:ext uri="{FF2B5EF4-FFF2-40B4-BE49-F238E27FC236}">
                <a16:creationId xmlns:a16="http://schemas.microsoft.com/office/drawing/2014/main" id="{88A2ECA2-5FD1-4244-B911-71E8C58DA0F9}"/>
              </a:ext>
            </a:extLst>
          </p:cNvPr>
          <p:cNvSpPr>
            <a:spLocks noGrp="1"/>
          </p:cNvSpPr>
          <p:nvPr>
            <p:ph type="ctrTitle" hasCustomPrompt="1"/>
          </p:nvPr>
        </p:nvSpPr>
        <p:spPr>
          <a:xfrm>
            <a:off x="1014412" y="2157413"/>
            <a:ext cx="9052832" cy="634538"/>
          </a:xfrm>
        </p:spPr>
        <p:txBody>
          <a:bodyPr anchor="t">
            <a:normAutofit/>
          </a:bodyPr>
          <a:lstStyle>
            <a:lvl1pPr algn="l">
              <a:defRPr sz="3600">
                <a:solidFill>
                  <a:srgbClr val="01BDEC"/>
                </a:solidFill>
                <a:latin typeface="CiscoSansTT" panose="020B0503020201020303" pitchFamily="34" charset="0"/>
              </a:defRPr>
            </a:lvl1pPr>
          </a:lstStyle>
          <a:p>
            <a:r>
              <a:rPr lang="en-US" dirty="0"/>
              <a:t>Presentation Title</a:t>
            </a:r>
          </a:p>
        </p:txBody>
      </p:sp>
      <p:sp>
        <p:nvSpPr>
          <p:cNvPr id="3" name="Subtitle 2">
            <a:extLst>
              <a:ext uri="{FF2B5EF4-FFF2-40B4-BE49-F238E27FC236}">
                <a16:creationId xmlns:a16="http://schemas.microsoft.com/office/drawing/2014/main" id="{86510023-D220-45F6-9DC2-73372440652D}"/>
              </a:ext>
            </a:extLst>
          </p:cNvPr>
          <p:cNvSpPr>
            <a:spLocks noGrp="1"/>
          </p:cNvSpPr>
          <p:nvPr>
            <p:ph type="subTitle" idx="1" hasCustomPrompt="1"/>
          </p:nvPr>
        </p:nvSpPr>
        <p:spPr>
          <a:xfrm>
            <a:off x="1014412" y="4086225"/>
            <a:ext cx="9098415" cy="600076"/>
          </a:xfrm>
        </p:spPr>
        <p:txBody>
          <a:bodyPr>
            <a:normAutofit/>
          </a:bodyPr>
          <a:lstStyle>
            <a:lvl1pPr marL="0" indent="0" algn="l">
              <a:buNone/>
              <a:defRPr sz="3600" b="0" i="1">
                <a:solidFill>
                  <a:schemeClr val="bg1"/>
                </a:solidFill>
                <a:latin typeface="CiscoSansTT" panose="020B0503020201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21" name="Text Placeholder 20">
            <a:extLst>
              <a:ext uri="{FF2B5EF4-FFF2-40B4-BE49-F238E27FC236}">
                <a16:creationId xmlns:a16="http://schemas.microsoft.com/office/drawing/2014/main" id="{97AF3C3F-0E1B-4B9E-BEE0-7F5F5F084F77}"/>
              </a:ext>
            </a:extLst>
          </p:cNvPr>
          <p:cNvSpPr>
            <a:spLocks noGrp="1"/>
          </p:cNvSpPr>
          <p:nvPr>
            <p:ph type="body" sz="quarter" idx="10" hasCustomPrompt="1"/>
          </p:nvPr>
        </p:nvSpPr>
        <p:spPr>
          <a:xfrm>
            <a:off x="968828" y="2894319"/>
            <a:ext cx="9144000" cy="534681"/>
          </a:xfrm>
        </p:spPr>
        <p:txBody>
          <a:bodyPr/>
          <a:lstStyle>
            <a:lvl1pPr marL="0" indent="0">
              <a:buNone/>
              <a:defRPr>
                <a:solidFill>
                  <a:srgbClr val="01BDEC"/>
                </a:solidFill>
                <a:latin typeface="CiscoSansTT" panose="020B0503020201020303" pitchFamily="34" charset="0"/>
              </a:defRPr>
            </a:lvl1pPr>
          </a:lstStyle>
          <a:p>
            <a:pPr lvl="0"/>
            <a:r>
              <a:rPr lang="en-US" dirty="0"/>
              <a:t>Subtitle goes here</a:t>
            </a:r>
          </a:p>
        </p:txBody>
      </p:sp>
      <p:sp>
        <p:nvSpPr>
          <p:cNvPr id="23" name="Text Placeholder 22">
            <a:extLst>
              <a:ext uri="{FF2B5EF4-FFF2-40B4-BE49-F238E27FC236}">
                <a16:creationId xmlns:a16="http://schemas.microsoft.com/office/drawing/2014/main" id="{BD2E2FDD-F090-4783-B2EB-442B04CE2D55}"/>
              </a:ext>
            </a:extLst>
          </p:cNvPr>
          <p:cNvSpPr>
            <a:spLocks noGrp="1"/>
          </p:cNvSpPr>
          <p:nvPr>
            <p:ph type="body" sz="quarter" idx="11" hasCustomPrompt="1"/>
          </p:nvPr>
        </p:nvSpPr>
        <p:spPr>
          <a:xfrm>
            <a:off x="1000125" y="4663614"/>
            <a:ext cx="9098414" cy="600076"/>
          </a:xfrm>
        </p:spPr>
        <p:txBody>
          <a:bodyPr/>
          <a:lstStyle>
            <a:lvl1pPr marL="0" indent="0">
              <a:buNone/>
              <a:defRPr i="1">
                <a:solidFill>
                  <a:schemeClr val="bg1"/>
                </a:solidFill>
                <a:latin typeface="CiscoSansTT" panose="020B0503020201020303" pitchFamily="34" charset="0"/>
              </a:defRPr>
            </a:lvl1pPr>
          </a:lstStyle>
          <a:p>
            <a:pPr lvl="0"/>
            <a:r>
              <a:rPr lang="en-US" dirty="0"/>
              <a:t>Full Designation, Company Name </a:t>
            </a:r>
          </a:p>
        </p:txBody>
      </p:sp>
    </p:spTree>
    <p:extLst>
      <p:ext uri="{BB962C8B-B14F-4D97-AF65-F5344CB8AC3E}">
        <p14:creationId xmlns:p14="http://schemas.microsoft.com/office/powerpoint/2010/main" val="2056561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lumMod val="75000"/>
                </a:schemeClr>
              </a:solidFill>
            </a:endParaRPr>
          </a:p>
        </p:txBody>
      </p:sp>
    </p:spTree>
    <p:extLst>
      <p:ext uri="{BB962C8B-B14F-4D97-AF65-F5344CB8AC3E}">
        <p14:creationId xmlns:p14="http://schemas.microsoft.com/office/powerpoint/2010/main" val="1391986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723955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70487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488603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724253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33661"/>
            <a:ext cx="10852149" cy="663195"/>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89803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746789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4181910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979573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95264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4061FBB-967A-4597-8F79-BEEB71671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A2ECA2-5FD1-4244-B911-71E8C58DA0F9}"/>
              </a:ext>
            </a:extLst>
          </p:cNvPr>
          <p:cNvSpPr>
            <a:spLocks noGrp="1"/>
          </p:cNvSpPr>
          <p:nvPr>
            <p:ph type="ctrTitle" hasCustomPrompt="1"/>
          </p:nvPr>
        </p:nvSpPr>
        <p:spPr>
          <a:xfrm>
            <a:off x="968828" y="1317417"/>
            <a:ext cx="9144000" cy="2387600"/>
          </a:xfrm>
        </p:spPr>
        <p:txBody>
          <a:bodyPr anchor="b">
            <a:normAutofit/>
          </a:bodyPr>
          <a:lstStyle>
            <a:lvl1pPr algn="l">
              <a:defRPr sz="5400" i="1">
                <a:solidFill>
                  <a:srgbClr val="01BDEC"/>
                </a:solidFill>
                <a:latin typeface="CiscoSansTT ExtraLight" panose="020B0303020201020303" pitchFamily="34" charset="0"/>
              </a:defRPr>
            </a:lvl1pPr>
          </a:lstStyle>
          <a:p>
            <a:r>
              <a:rPr lang="en-US" dirty="0"/>
              <a:t>“Design is the silent ambassador of your brand”</a:t>
            </a:r>
          </a:p>
        </p:txBody>
      </p:sp>
      <p:sp>
        <p:nvSpPr>
          <p:cNvPr id="3" name="Subtitle 2">
            <a:extLst>
              <a:ext uri="{FF2B5EF4-FFF2-40B4-BE49-F238E27FC236}">
                <a16:creationId xmlns:a16="http://schemas.microsoft.com/office/drawing/2014/main" id="{86510023-D220-45F6-9DC2-73372440652D}"/>
              </a:ext>
            </a:extLst>
          </p:cNvPr>
          <p:cNvSpPr>
            <a:spLocks noGrp="1"/>
          </p:cNvSpPr>
          <p:nvPr>
            <p:ph type="subTitle" idx="1" hasCustomPrompt="1"/>
          </p:nvPr>
        </p:nvSpPr>
        <p:spPr>
          <a:xfrm>
            <a:off x="968828" y="3873206"/>
            <a:ext cx="9144000" cy="1655762"/>
          </a:xfrm>
        </p:spPr>
        <p:txBody>
          <a:bodyPr>
            <a:normAutofit/>
          </a:bodyPr>
          <a:lstStyle>
            <a:lvl1pPr marL="0" indent="0" algn="l">
              <a:buNone/>
              <a:defRPr sz="4000" b="0" i="0">
                <a:solidFill>
                  <a:schemeClr val="bg1"/>
                </a:solidFill>
                <a:latin typeface="CiscoSans ExtraLight" panose="020B0303020201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Paul Rand</a:t>
            </a:r>
          </a:p>
        </p:txBody>
      </p:sp>
    </p:spTree>
    <p:extLst>
      <p:ext uri="{BB962C8B-B14F-4D97-AF65-F5344CB8AC3E}">
        <p14:creationId xmlns:p14="http://schemas.microsoft.com/office/powerpoint/2010/main" val="1347395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120666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92660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245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650812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480652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6641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329616602"/>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78136949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727554078"/>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
        <p:nvSpPr>
          <p:cNvPr id="10" name="Rectangle 4"/>
          <p:cNvSpPr>
            <a:spLocks noChangeArrowheads="1"/>
          </p:cNvSpPr>
          <p:nvPr/>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447930997"/>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1FF02F-1D75-4C0D-AC1E-1869CCC5D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87965" cy="6855097"/>
          </a:xfrm>
          <a:prstGeom prst="rect">
            <a:avLst/>
          </a:prstGeom>
        </p:spPr>
      </p:pic>
      <p:sp>
        <p:nvSpPr>
          <p:cNvPr id="2" name="Title 1">
            <a:extLst>
              <a:ext uri="{FF2B5EF4-FFF2-40B4-BE49-F238E27FC236}">
                <a16:creationId xmlns:a16="http://schemas.microsoft.com/office/drawing/2014/main" id="{267FD1F8-72EF-45A8-B4A2-1A38821A550A}"/>
              </a:ext>
            </a:extLst>
          </p:cNvPr>
          <p:cNvSpPr>
            <a:spLocks noGrp="1"/>
          </p:cNvSpPr>
          <p:nvPr>
            <p:ph type="title" hasCustomPrompt="1"/>
          </p:nvPr>
        </p:nvSpPr>
        <p:spPr>
          <a:xfrm>
            <a:off x="219918" y="1329220"/>
            <a:ext cx="5547486" cy="3983560"/>
          </a:xfrm>
        </p:spPr>
        <p:txBody>
          <a:bodyPr>
            <a:noAutofit/>
          </a:bodyPr>
          <a:lstStyle>
            <a:lvl1pPr algn="ctr">
              <a:defRPr sz="4400">
                <a:solidFill>
                  <a:srgbClr val="0C5073"/>
                </a:solidFill>
                <a:latin typeface="CiscoSans ExtraLight" panose="020B0303020201020303" pitchFamily="34" charset="0"/>
              </a:defRPr>
            </a:lvl1pPr>
          </a:lstStyle>
          <a:p>
            <a:r>
              <a:rPr lang="en-US" dirty="0"/>
              <a:t>This is a sample headline</a:t>
            </a:r>
          </a:p>
        </p:txBody>
      </p:sp>
      <p:sp>
        <p:nvSpPr>
          <p:cNvPr id="3" name="Content Placeholder 2">
            <a:extLst>
              <a:ext uri="{FF2B5EF4-FFF2-40B4-BE49-F238E27FC236}">
                <a16:creationId xmlns:a16="http://schemas.microsoft.com/office/drawing/2014/main" id="{9753A651-3319-4B75-9370-D55AD36140CE}"/>
              </a:ext>
            </a:extLst>
          </p:cNvPr>
          <p:cNvSpPr>
            <a:spLocks noGrp="1"/>
          </p:cNvSpPr>
          <p:nvPr>
            <p:ph idx="1" hasCustomPrompt="1"/>
          </p:nvPr>
        </p:nvSpPr>
        <p:spPr>
          <a:xfrm>
            <a:off x="6543674" y="1585914"/>
            <a:ext cx="5428407" cy="4636814"/>
          </a:xfrm>
        </p:spPr>
        <p:txBody>
          <a:bodyPr>
            <a:normAutofit/>
          </a:bodyPr>
          <a:lstStyle>
            <a:lvl1pPr>
              <a:defRPr sz="2800">
                <a:solidFill>
                  <a:schemeClr val="bg1"/>
                </a:solidFill>
                <a:latin typeface="CiscoSansTT ExtraLight" panose="020B0303020201020303" pitchFamily="34" charset="0"/>
              </a:defRPr>
            </a:lvl1pPr>
            <a:lvl2pPr>
              <a:defRPr sz="2800">
                <a:solidFill>
                  <a:schemeClr val="bg1"/>
                </a:solidFill>
                <a:latin typeface="CiscoSansTT ExtraLight" panose="020B0303020201020303" pitchFamily="34" charset="0"/>
              </a:defRPr>
            </a:lvl2pPr>
            <a:lvl3pPr>
              <a:defRPr sz="2800">
                <a:solidFill>
                  <a:schemeClr val="bg1"/>
                </a:solidFill>
                <a:latin typeface="CiscoSansTT ExtraLight" panose="020B0303020201020303" pitchFamily="34" charset="0"/>
              </a:defRPr>
            </a:lvl3pPr>
            <a:lvl4pPr>
              <a:defRPr sz="2800">
                <a:solidFill>
                  <a:schemeClr val="bg1"/>
                </a:solidFill>
                <a:latin typeface="CiscoSansTT ExtraLight" panose="020B0303020201020303" pitchFamily="34" charset="0"/>
              </a:defRPr>
            </a:lvl4pPr>
            <a:lvl5pPr>
              <a:defRPr sz="2800">
                <a:solidFill>
                  <a:schemeClr val="bg1"/>
                </a:solidFill>
                <a:latin typeface="CiscoSansTT ExtraLight" panose="020B0303020201020303" pitchFamily="34" charset="0"/>
              </a:defRPr>
            </a:lvl5pPr>
          </a:lstStyle>
          <a:p>
            <a:pPr lvl="0"/>
            <a:r>
              <a:rPr lang="en-US" dirty="0"/>
              <a:t>Standard bullet slide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4293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89120974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823420296"/>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437550399"/>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835567706"/>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a:t>
            </a:r>
            <a:r>
              <a:rPr lang="en-US" sz="800" kern="1200" spc="27" baseline="0" dirty="0" smtClean="0">
                <a:solidFill>
                  <a:schemeClr val="accent1">
                    <a:lumMod val="75000"/>
                  </a:schemeClr>
                </a:solidFill>
                <a:latin typeface="+mn-lt"/>
                <a:ea typeface="+mn-ea"/>
                <a:cs typeface="CiscoSans Thin"/>
              </a:rPr>
              <a:t> </a:t>
            </a:r>
            <a:endParaRPr lang="en-US" sz="800" kern="1200" spc="27"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51536365"/>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394256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512064"/>
            <a:ext cx="11350752" cy="579965"/>
          </a:xfrm>
        </p:spPr>
        <p:txBody>
          <a:bodyPr/>
          <a:lstStyle>
            <a:lvl1pPr>
              <a:defRPr baseline="0"/>
            </a:lvl1pPr>
          </a:lstStyle>
          <a:p>
            <a:r>
              <a:rPr lang="en-US" dirty="0"/>
              <a:t>Slide Title</a:t>
            </a:r>
          </a:p>
        </p:txBody>
      </p:sp>
      <p:sp>
        <p:nvSpPr>
          <p:cNvPr id="6" name="Text Placeholder 5"/>
          <p:cNvSpPr>
            <a:spLocks noGrp="1"/>
          </p:cNvSpPr>
          <p:nvPr>
            <p:ph type="body" sz="quarter" idx="12"/>
          </p:nvPr>
        </p:nvSpPr>
        <p:spPr>
          <a:xfrm>
            <a:off x="406400" y="1097280"/>
            <a:ext cx="11350752" cy="508000"/>
          </a:xfrm>
          <a:prstGeom prst="rect">
            <a:avLst/>
          </a:prstGeom>
        </p:spPr>
        <p:txBody>
          <a:bodyPr/>
          <a:lstStyle>
            <a:lvl1pPr marL="2380" indent="0">
              <a:buNone/>
              <a:defRPr>
                <a:solidFill>
                  <a:schemeClr val="accent2"/>
                </a:solidFill>
              </a:defRPr>
            </a:lvl1pPr>
          </a:lstStyle>
          <a:p>
            <a:pPr lvl="0"/>
            <a:r>
              <a:rPr lang="en-US" dirty="0"/>
              <a:t>Click to edit Master text styles</a:t>
            </a:r>
          </a:p>
        </p:txBody>
      </p:sp>
      <p:sp>
        <p:nvSpPr>
          <p:cNvPr id="5" name="Slide Number Placeholder 2"/>
          <p:cNvSpPr>
            <a:spLocks noGrp="1"/>
          </p:cNvSpPr>
          <p:nvPr>
            <p:ph type="sldNum" sz="quarter" idx="4"/>
          </p:nvPr>
        </p:nvSpPr>
        <p:spPr>
          <a:xfrm>
            <a:off x="5806528" y="6518479"/>
            <a:ext cx="511213" cy="366183"/>
          </a:xfrm>
          <a:prstGeom prst="rect">
            <a:avLst/>
          </a:prstGeom>
        </p:spPr>
        <p:txBody>
          <a:bodyPr vert="horz" lIns="91440" tIns="45720" rIns="91440" bIns="45720" rtlCol="0" anchor="ctr"/>
          <a:lstStyle>
            <a:lvl1pPr marL="0" algn="ctr" defTabSz="610759" rtl="0" eaLnBrk="1" fontAlgn="base" latinLnBrk="0" hangingPunct="1">
              <a:spcBef>
                <a:spcPct val="0"/>
              </a:spcBef>
              <a:spcAft>
                <a:spcPct val="0"/>
              </a:spcAft>
              <a:defRPr lang="en-US" sz="933" kern="1200" smtClean="0">
                <a:solidFill>
                  <a:schemeClr val="bg2"/>
                </a:solidFill>
                <a:latin typeface="+mn-lt"/>
                <a:ea typeface="+mn-ea"/>
                <a:cs typeface="+mn-cs"/>
              </a:defRPr>
            </a:lvl1pPr>
          </a:lstStyle>
          <a:p>
            <a:fld id="{3945D0FD-48F1-4D72-80C5-FFB60B92A834}" type="slidenum">
              <a:rPr>
                <a:solidFill>
                  <a:srgbClr val="FFFFFF"/>
                </a:solidFill>
              </a:rPr>
              <a:pPr/>
              <a:t>‹#›</a:t>
            </a:fld>
            <a:endParaRPr dirty="0">
              <a:solidFill>
                <a:srgbClr val="FFFFFF"/>
              </a:solidFill>
            </a:endParaRPr>
          </a:p>
        </p:txBody>
      </p:sp>
    </p:spTree>
    <p:extLst>
      <p:ext uri="{BB962C8B-B14F-4D97-AF65-F5344CB8AC3E}">
        <p14:creationId xmlns:p14="http://schemas.microsoft.com/office/powerpoint/2010/main" val="338519048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688" y="1797051"/>
            <a:ext cx="11127317"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2667" b="0" i="0">
                <a:solidFill>
                  <a:srgbClr val="676767"/>
                </a:solidFill>
                <a:latin typeface="+mn-lt"/>
                <a:cs typeface="CiscoSans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117248414"/>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subTitle" idx="1"/>
          </p:nvPr>
        </p:nvSpPr>
        <p:spPr>
          <a:xfrm>
            <a:off x="625995" y="5158358"/>
            <a:ext cx="11061895" cy="384175"/>
          </a:xfrm>
          <a:prstGeom prst="rect">
            <a:avLst/>
          </a:prstGeom>
          <a:noFill/>
          <a:ln>
            <a:noFill/>
          </a:ln>
        </p:spPr>
        <p:txBody>
          <a:bodyPr spcFirstLastPara="1" wrap="square" lIns="91400" tIns="45700" rIns="91400" bIns="45700" anchor="b" anchorCtr="0"/>
          <a:lstStyle>
            <a:lvl1pPr marR="0" lvl="0" algn="l" rtl="0">
              <a:lnSpc>
                <a:spcPct val="95000"/>
              </a:lnSpc>
              <a:spcBef>
                <a:spcPts val="1433"/>
              </a:spcBef>
              <a:spcAft>
                <a:spcPts val="0"/>
              </a:spcAft>
              <a:buClr>
                <a:schemeClr val="dk2"/>
              </a:buClr>
              <a:buSzPts val="1440"/>
              <a:buFont typeface="Arial"/>
              <a:buNone/>
              <a:defRPr sz="21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R="0" lvl="1" algn="ctr" rtl="0">
              <a:lnSpc>
                <a:spcPct val="95000"/>
              </a:lnSpc>
              <a:spcBef>
                <a:spcPts val="800"/>
              </a:spcBef>
              <a:spcAft>
                <a:spcPts val="0"/>
              </a:spcAft>
              <a:buClr>
                <a:schemeClr val="dk2"/>
              </a:buClr>
              <a:buSzPts val="1400"/>
              <a:buFont typeface="Arial"/>
              <a:buNone/>
              <a:defRPr sz="1867" b="0" i="0" u="none" strike="noStrike" cap="none">
                <a:solidFill>
                  <a:srgbClr val="8B8B8B"/>
                </a:solidFill>
                <a:latin typeface="Arial"/>
                <a:ea typeface="Arial"/>
                <a:cs typeface="Arial"/>
                <a:sym typeface="Arial"/>
              </a:defRPr>
            </a:lvl2pPr>
            <a:lvl3pPr marR="0" lvl="2" algn="ctr" rtl="0">
              <a:lnSpc>
                <a:spcPct val="95000"/>
              </a:lnSpc>
              <a:spcBef>
                <a:spcPts val="833"/>
              </a:spcBef>
              <a:spcAft>
                <a:spcPts val="0"/>
              </a:spcAft>
              <a:buClr>
                <a:srgbClr val="8B8B8B"/>
              </a:buClr>
              <a:buSzPts val="1200"/>
              <a:buFont typeface="Arial"/>
              <a:buNone/>
              <a:defRPr sz="1600" b="0" i="0" u="none" strike="noStrike" cap="none">
                <a:solidFill>
                  <a:srgbClr val="8B8B8B"/>
                </a:solidFill>
                <a:latin typeface="Arial"/>
                <a:ea typeface="Arial"/>
                <a:cs typeface="Arial"/>
                <a:sym typeface="Arial"/>
              </a:defRPr>
            </a:lvl3pPr>
            <a:lvl4pPr marR="0" lvl="3" algn="ctr" rtl="0">
              <a:lnSpc>
                <a:spcPct val="95000"/>
              </a:lnSpc>
              <a:spcBef>
                <a:spcPts val="833"/>
              </a:spcBef>
              <a:spcAft>
                <a:spcPts val="0"/>
              </a:spcAft>
              <a:buClr>
                <a:srgbClr val="8B8B8B"/>
              </a:buClr>
              <a:buSzPts val="1100"/>
              <a:buFont typeface="Arial"/>
              <a:buNone/>
              <a:defRPr sz="1467" b="0" i="0" u="none" strike="noStrike" cap="none">
                <a:solidFill>
                  <a:srgbClr val="8B8B8B"/>
                </a:solidFill>
                <a:latin typeface="Arial"/>
                <a:ea typeface="Arial"/>
                <a:cs typeface="Arial"/>
                <a:sym typeface="Arial"/>
              </a:defRPr>
            </a:lvl4pPr>
            <a:lvl5pPr marR="0" lvl="4" algn="ctr" rtl="0">
              <a:lnSpc>
                <a:spcPct val="95000"/>
              </a:lnSpc>
              <a:spcBef>
                <a:spcPts val="833"/>
              </a:spcBef>
              <a:spcAft>
                <a:spcPts val="0"/>
              </a:spcAft>
              <a:buClr>
                <a:srgbClr val="8B8B8B"/>
              </a:buClr>
              <a:buSzPts val="1100"/>
              <a:buFont typeface="Arial"/>
              <a:buNone/>
              <a:defRPr sz="1467" b="0" i="0" u="none" strike="noStrike" cap="none">
                <a:solidFill>
                  <a:srgbClr val="8B8B8B"/>
                </a:solidFill>
                <a:latin typeface="Arial"/>
                <a:ea typeface="Arial"/>
                <a:cs typeface="Arial"/>
                <a:sym typeface="Arial"/>
              </a:defRPr>
            </a:lvl5pPr>
            <a:lvl6pPr marR="0" lvl="5" algn="ctr" rtl="0">
              <a:spcBef>
                <a:spcPts val="800"/>
              </a:spcBef>
              <a:spcAft>
                <a:spcPts val="0"/>
              </a:spcAft>
              <a:buClr>
                <a:srgbClr val="8B8B8B"/>
              </a:buClr>
              <a:buSzPts val="900"/>
              <a:buFont typeface="Arial"/>
              <a:buNone/>
              <a:defRPr sz="1200" b="0" i="0" u="none" strike="noStrike" cap="none">
                <a:solidFill>
                  <a:srgbClr val="8B8B8B"/>
                </a:solidFill>
                <a:latin typeface="Arial"/>
                <a:ea typeface="Arial"/>
                <a:cs typeface="Arial"/>
                <a:sym typeface="Arial"/>
              </a:defRPr>
            </a:lvl6pPr>
            <a:lvl7pPr marR="0" lvl="6" algn="ctr" rtl="0">
              <a:spcBef>
                <a:spcPts val="800"/>
              </a:spcBef>
              <a:spcAft>
                <a:spcPts val="0"/>
              </a:spcAft>
              <a:buClr>
                <a:srgbClr val="8B8B8B"/>
              </a:buClr>
              <a:buSzPts val="800"/>
              <a:buFont typeface="Arial"/>
              <a:buNone/>
              <a:defRPr sz="1067" b="0" i="0" u="none" strike="noStrike" cap="none">
                <a:solidFill>
                  <a:srgbClr val="8B8B8B"/>
                </a:solidFill>
                <a:latin typeface="Arial"/>
                <a:ea typeface="Arial"/>
                <a:cs typeface="Arial"/>
                <a:sym typeface="Arial"/>
              </a:defRPr>
            </a:lvl7pPr>
            <a:lvl8pPr marR="0" lvl="7" algn="ctr" rtl="0">
              <a:spcBef>
                <a:spcPts val="400"/>
              </a:spcBef>
              <a:spcAft>
                <a:spcPts val="0"/>
              </a:spcAft>
              <a:buClr>
                <a:srgbClr val="8B8B8B"/>
              </a:buClr>
              <a:buSzPts val="1500"/>
              <a:buFont typeface="Arial"/>
              <a:buNone/>
              <a:defRPr sz="2000" b="0" i="0" u="none" strike="noStrike" cap="none">
                <a:solidFill>
                  <a:srgbClr val="8B8B8B"/>
                </a:solidFill>
                <a:latin typeface="Arial"/>
                <a:ea typeface="Arial"/>
                <a:cs typeface="Arial"/>
                <a:sym typeface="Arial"/>
              </a:defRPr>
            </a:lvl8pPr>
            <a:lvl9pPr marR="0" lvl="8" algn="ctr" rtl="0">
              <a:spcBef>
                <a:spcPts val="400"/>
              </a:spcBef>
              <a:spcAft>
                <a:spcPts val="0"/>
              </a:spcAft>
              <a:buClr>
                <a:srgbClr val="8B8B8B"/>
              </a:buClr>
              <a:buSzPts val="1500"/>
              <a:buFont typeface="Arial"/>
              <a:buNone/>
              <a:defRPr sz="2000" b="0" i="0" u="none" strike="noStrike" cap="none">
                <a:solidFill>
                  <a:srgbClr val="8B8B8B"/>
                </a:solidFill>
                <a:latin typeface="Arial"/>
                <a:ea typeface="Arial"/>
                <a:cs typeface="Arial"/>
                <a:sym typeface="Arial"/>
              </a:defRPr>
            </a:lvl9pPr>
          </a:lstStyle>
          <a:p>
            <a:endParaRPr dirty="0"/>
          </a:p>
        </p:txBody>
      </p:sp>
      <p:sp>
        <p:nvSpPr>
          <p:cNvPr id="14" name="Google Shape;14;p2"/>
          <p:cNvSpPr txBox="1">
            <a:spLocks noGrp="1"/>
          </p:cNvSpPr>
          <p:nvPr>
            <p:ph type="body" idx="2"/>
          </p:nvPr>
        </p:nvSpPr>
        <p:spPr>
          <a:xfrm>
            <a:off x="625995" y="5478354"/>
            <a:ext cx="11061895" cy="384175"/>
          </a:xfrm>
          <a:prstGeom prst="rect">
            <a:avLst/>
          </a:prstGeom>
          <a:noFill/>
          <a:ln>
            <a:noFill/>
          </a:ln>
        </p:spPr>
        <p:txBody>
          <a:bodyPr spcFirstLastPara="1" wrap="square" lIns="91400" tIns="45700" rIns="91400" bIns="45700" anchor="t" anchorCtr="0"/>
          <a:lstStyle>
            <a:lvl1pPr marL="609585" marR="0" lvl="0" indent="-304792" algn="l" rtl="0">
              <a:lnSpc>
                <a:spcPct val="95000"/>
              </a:lnSpc>
              <a:spcBef>
                <a:spcPts val="1433"/>
              </a:spcBef>
              <a:spcAft>
                <a:spcPts val="0"/>
              </a:spcAft>
              <a:buClr>
                <a:schemeClr val="dk2"/>
              </a:buClr>
              <a:buSzPts val="1440"/>
              <a:buFont typeface="Arial"/>
              <a:buNone/>
              <a:defRPr sz="21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L="1219170" marR="0" lvl="1" indent="-304792" algn="l" rtl="0">
              <a:lnSpc>
                <a:spcPct val="95000"/>
              </a:lnSpc>
              <a:spcBef>
                <a:spcPts val="800"/>
              </a:spcBef>
              <a:spcAft>
                <a:spcPts val="0"/>
              </a:spcAft>
              <a:buClr>
                <a:schemeClr val="dk2"/>
              </a:buClr>
              <a:buSzPts val="1500"/>
              <a:buFont typeface="Arial"/>
              <a:buNone/>
              <a:defRPr sz="2000" b="0" i="0" u="none" strike="noStrike" cap="none">
                <a:solidFill>
                  <a:schemeClr val="lt1"/>
                </a:solidFill>
                <a:latin typeface="Arial"/>
                <a:ea typeface="Arial"/>
                <a:cs typeface="Arial"/>
                <a:sym typeface="Arial"/>
              </a:defRPr>
            </a:lvl2pPr>
            <a:lvl3pPr marL="1828754" marR="0" lvl="2"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3pPr>
            <a:lvl4pPr marL="2438339" marR="0" lvl="3"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4pPr>
            <a:lvl5pPr marL="3047924" marR="0" lvl="4"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5pPr>
            <a:lvl6pPr marL="3657509" marR="0" lvl="5" indent="-380990" algn="l" rtl="0">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7093" marR="0" lvl="6" indent="-372524" algn="l" rtl="0">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678" marR="0" lvl="7" indent="-304792"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5" name="Google Shape;15;p2"/>
          <p:cNvSpPr txBox="1">
            <a:spLocks noGrp="1"/>
          </p:cNvSpPr>
          <p:nvPr>
            <p:ph type="body" idx="3"/>
          </p:nvPr>
        </p:nvSpPr>
        <p:spPr>
          <a:xfrm>
            <a:off x="625995" y="5798350"/>
            <a:ext cx="11061895" cy="384175"/>
          </a:xfrm>
          <a:prstGeom prst="rect">
            <a:avLst/>
          </a:prstGeom>
          <a:noFill/>
          <a:ln>
            <a:noFill/>
          </a:ln>
        </p:spPr>
        <p:txBody>
          <a:bodyPr spcFirstLastPara="1" wrap="square" lIns="91400" tIns="45700" rIns="91400" bIns="45700" anchor="t" anchorCtr="0"/>
          <a:lstStyle>
            <a:lvl1pPr marL="609585" marR="0" lvl="0" indent="-304792" algn="l" rtl="0">
              <a:lnSpc>
                <a:spcPct val="95000"/>
              </a:lnSpc>
              <a:spcBef>
                <a:spcPts val="1433"/>
              </a:spcBef>
              <a:spcAft>
                <a:spcPts val="0"/>
              </a:spcAft>
              <a:buClr>
                <a:schemeClr val="dk2"/>
              </a:buClr>
              <a:buSzPts val="1440"/>
              <a:buFont typeface="Arial"/>
              <a:buNone/>
              <a:defRPr sz="21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L="1219170" marR="0" lvl="1" indent="-304792" algn="l" rtl="0">
              <a:lnSpc>
                <a:spcPct val="95000"/>
              </a:lnSpc>
              <a:spcBef>
                <a:spcPts val="800"/>
              </a:spcBef>
              <a:spcAft>
                <a:spcPts val="0"/>
              </a:spcAft>
              <a:buClr>
                <a:schemeClr val="dk2"/>
              </a:buClr>
              <a:buSzPts val="1500"/>
              <a:buFont typeface="Arial"/>
              <a:buNone/>
              <a:defRPr sz="2000" b="0" i="0" u="none" strike="noStrike" cap="none">
                <a:solidFill>
                  <a:schemeClr val="lt1"/>
                </a:solidFill>
                <a:latin typeface="Arial"/>
                <a:ea typeface="Arial"/>
                <a:cs typeface="Arial"/>
                <a:sym typeface="Arial"/>
              </a:defRPr>
            </a:lvl2pPr>
            <a:lvl3pPr marL="1828754" marR="0" lvl="2"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3pPr>
            <a:lvl4pPr marL="2438339" marR="0" lvl="3"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4pPr>
            <a:lvl5pPr marL="3047924" marR="0" lvl="4" indent="-304792" algn="l" rtl="0">
              <a:lnSpc>
                <a:spcPct val="95000"/>
              </a:lnSpc>
              <a:spcBef>
                <a:spcPts val="833"/>
              </a:spcBef>
              <a:spcAft>
                <a:spcPts val="0"/>
              </a:spcAft>
              <a:buClr>
                <a:schemeClr val="lt1"/>
              </a:buClr>
              <a:buSzPts val="1500"/>
              <a:buFont typeface="Arial"/>
              <a:buNone/>
              <a:defRPr sz="2000" b="0" i="0" u="none" strike="noStrike" cap="none">
                <a:solidFill>
                  <a:schemeClr val="lt1"/>
                </a:solidFill>
                <a:latin typeface="Arial"/>
                <a:ea typeface="Arial"/>
                <a:cs typeface="Arial"/>
                <a:sym typeface="Arial"/>
              </a:defRPr>
            </a:lvl5pPr>
            <a:lvl6pPr marL="3657509" marR="0" lvl="5" indent="-380990" algn="l" rtl="0">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7093" marR="0" lvl="6" indent="-372524" algn="l" rtl="0">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678" marR="0" lvl="7" indent="-304792"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6" name="Google Shape;16;p2"/>
          <p:cNvSpPr txBox="1">
            <a:spLocks noGrp="1"/>
          </p:cNvSpPr>
          <p:nvPr>
            <p:ph type="body" idx="4"/>
          </p:nvPr>
        </p:nvSpPr>
        <p:spPr>
          <a:xfrm>
            <a:off x="617723" y="4281951"/>
            <a:ext cx="11070167" cy="398668"/>
          </a:xfrm>
          <a:prstGeom prst="rect">
            <a:avLst/>
          </a:prstGeom>
          <a:noFill/>
          <a:ln>
            <a:noFill/>
          </a:ln>
        </p:spPr>
        <p:txBody>
          <a:bodyPr spcFirstLastPara="1" wrap="square" lIns="91400" tIns="45700" rIns="91400" bIns="45700" anchor="t" anchorCtr="0"/>
          <a:lstStyle>
            <a:lvl1pPr marL="609585" marR="0" lvl="0" indent="-304792" algn="l" rtl="0">
              <a:lnSpc>
                <a:spcPct val="95000"/>
              </a:lnSpc>
              <a:spcBef>
                <a:spcPts val="1433"/>
              </a:spcBef>
              <a:spcAft>
                <a:spcPts val="0"/>
              </a:spcAft>
              <a:buClr>
                <a:schemeClr val="dk2"/>
              </a:buClr>
              <a:buSzPts val="1980"/>
              <a:buFont typeface="Arial"/>
              <a:buNone/>
              <a:defRPr sz="2933" b="0" i="0" u="none" strike="noStrike" cap="none">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L="1219170" marR="0" lvl="1" indent="-304792" algn="l" rtl="0">
              <a:lnSpc>
                <a:spcPct val="95000"/>
              </a:lnSpc>
              <a:spcBef>
                <a:spcPts val="800"/>
              </a:spcBef>
              <a:spcAft>
                <a:spcPts val="0"/>
              </a:spcAft>
              <a:buClr>
                <a:schemeClr val="dk2"/>
              </a:buClr>
              <a:buSzPts val="1400"/>
              <a:buFont typeface="Arial"/>
              <a:buNone/>
              <a:defRPr sz="1867" b="0" i="0" u="none" strike="noStrike" cap="none">
                <a:solidFill>
                  <a:schemeClr val="dk1"/>
                </a:solidFill>
                <a:latin typeface="Arial"/>
                <a:ea typeface="Arial"/>
                <a:cs typeface="Arial"/>
                <a:sym typeface="Arial"/>
              </a:defRPr>
            </a:lvl2pPr>
            <a:lvl3pPr marL="1828754" marR="0" lvl="2" indent="-304792" algn="l" rtl="0">
              <a:lnSpc>
                <a:spcPct val="95000"/>
              </a:lnSpc>
              <a:spcBef>
                <a:spcPts val="833"/>
              </a:spcBef>
              <a:spcAft>
                <a:spcPts val="0"/>
              </a:spcAft>
              <a:buClr>
                <a:schemeClr val="dk1"/>
              </a:buClr>
              <a:buSzPts val="1200"/>
              <a:buFont typeface="Arial"/>
              <a:buNone/>
              <a:defRPr sz="1600" b="0" i="0" u="none" strike="noStrike" cap="none">
                <a:solidFill>
                  <a:schemeClr val="dk1"/>
                </a:solidFill>
                <a:latin typeface="Arial"/>
                <a:ea typeface="Arial"/>
                <a:cs typeface="Arial"/>
                <a:sym typeface="Arial"/>
              </a:defRPr>
            </a:lvl3pPr>
            <a:lvl4pPr marL="2438339" marR="0" lvl="3" indent="-304792" algn="l" rtl="0">
              <a:lnSpc>
                <a:spcPct val="95000"/>
              </a:lnSpc>
              <a:spcBef>
                <a:spcPts val="833"/>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4pPr>
            <a:lvl5pPr marL="3047924" marR="0" lvl="4" indent="-304792" algn="l" rtl="0">
              <a:lnSpc>
                <a:spcPct val="95000"/>
              </a:lnSpc>
              <a:spcBef>
                <a:spcPts val="833"/>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5pPr>
            <a:lvl6pPr marL="3657509" marR="0" lvl="5" indent="-380990" algn="l" rtl="0">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7093" marR="0" lvl="6" indent="-372524" algn="l" rtl="0">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678" marR="0" lvl="7" indent="-304792"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7" name="Google Shape;17;p2"/>
          <p:cNvSpPr txBox="1">
            <a:spLocks noGrp="1"/>
          </p:cNvSpPr>
          <p:nvPr>
            <p:ph type="ctrTitle"/>
          </p:nvPr>
        </p:nvSpPr>
        <p:spPr>
          <a:xfrm>
            <a:off x="567687" y="3519969"/>
            <a:ext cx="11120203" cy="859640"/>
          </a:xfrm>
          <a:prstGeom prst="rect">
            <a:avLst/>
          </a:prstGeom>
          <a:noFill/>
          <a:ln>
            <a:noFill/>
          </a:ln>
        </p:spPr>
        <p:txBody>
          <a:bodyPr spcFirstLastPara="1" wrap="square" lIns="91400" tIns="45700" rIns="91400" bIns="45700" anchor="b" anchorCtr="0"/>
          <a:lstStyle>
            <a:lvl1pPr lvl="0" algn="l">
              <a:lnSpc>
                <a:spcPct val="90000"/>
              </a:lnSpc>
              <a:spcBef>
                <a:spcPts val="0"/>
              </a:spcBef>
              <a:spcAft>
                <a:spcPts val="0"/>
              </a:spcAft>
              <a:buClr>
                <a:schemeClr val="lt1"/>
              </a:buClr>
              <a:buSzPts val="4000"/>
              <a:buFont typeface="Arial"/>
              <a:buNone/>
              <a:defRPr sz="5333" b="0" i="0">
                <a:solidFill>
                  <a:schemeClr val="lt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dirty="0"/>
          </a:p>
        </p:txBody>
      </p:sp>
      <p:sp>
        <p:nvSpPr>
          <p:cNvPr id="18" name="Google Shape;18;p2"/>
          <p:cNvSpPr/>
          <p:nvPr/>
        </p:nvSpPr>
        <p:spPr>
          <a:xfrm>
            <a:off x="919234" y="973397"/>
            <a:ext cx="890300" cy="472976"/>
          </a:xfrm>
          <a:custGeom>
            <a:avLst/>
            <a:gdLst/>
            <a:ahLst/>
            <a:cxnLst/>
            <a:rect l="l" t="t" r="r" b="b"/>
            <a:pathLst>
              <a:path w="3456" h="1834" extrusionOk="0">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dk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b="0" i="0" dirty="0">
              <a:solidFill>
                <a:schemeClr val="lt1"/>
              </a:solidFill>
              <a:latin typeface="CiscoSansTT Light" panose="020B0503020201020303" pitchFamily="34" charset="0"/>
              <a:ea typeface="Arial"/>
              <a:cs typeface="CiscoSansTT Light" panose="020B0503020201020303" pitchFamily="34" charset="0"/>
              <a:sym typeface="Arial"/>
            </a:endParaRPr>
          </a:p>
        </p:txBody>
      </p:sp>
    </p:spTree>
    <p:extLst>
      <p:ext uri="{BB962C8B-B14F-4D97-AF65-F5344CB8AC3E}">
        <p14:creationId xmlns:p14="http://schemas.microsoft.com/office/powerpoint/2010/main" val="4288097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ullet">
  <p:cSld name="1_Bullet">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616401" y="1602317"/>
            <a:ext cx="11036400" cy="4519200"/>
          </a:xfrm>
          <a:prstGeom prst="rect">
            <a:avLst/>
          </a:prstGeom>
          <a:noFill/>
          <a:ln>
            <a:noFill/>
          </a:ln>
        </p:spPr>
        <p:txBody>
          <a:bodyPr spcFirstLastPara="1" wrap="square" lIns="91400" tIns="45700" rIns="91400" bIns="45700" anchor="t" anchorCtr="0"/>
          <a:lstStyle>
            <a:lvl1pPr marL="609585" marR="0" lvl="0" indent="-440256" algn="l" rtl="0">
              <a:lnSpc>
                <a:spcPct val="95000"/>
              </a:lnSpc>
              <a:spcBef>
                <a:spcPts val="1480"/>
              </a:spcBef>
              <a:spcAft>
                <a:spcPts val="0"/>
              </a:spcAft>
              <a:buClr>
                <a:schemeClr val="dk1"/>
              </a:buClr>
              <a:buSzPts val="1600"/>
              <a:buFont typeface="Arial"/>
              <a:buChar char="•"/>
              <a:defRPr sz="2667" b="0" i="0" u="none" strike="noStrike" cap="none">
                <a:solidFill>
                  <a:schemeClr val="dk1"/>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L="1219170" marR="0" lvl="1" indent="-426709" algn="l" rtl="0">
              <a:lnSpc>
                <a:spcPct val="95000"/>
              </a:lnSpc>
              <a:spcBef>
                <a:spcPts val="600"/>
              </a:spcBef>
              <a:spcAft>
                <a:spcPts val="0"/>
              </a:spcAft>
              <a:buClr>
                <a:schemeClr val="dk1"/>
              </a:buClr>
              <a:buSzPts val="1440"/>
              <a:buFont typeface="Arial"/>
              <a:buChar char="•"/>
              <a:defRPr sz="2400" b="0" i="0" u="none" strike="noStrike" cap="none">
                <a:solidFill>
                  <a:schemeClr val="dk1"/>
                </a:solidFill>
                <a:latin typeface="Arial"/>
                <a:ea typeface="Arial"/>
                <a:cs typeface="Arial"/>
                <a:sym typeface="Arial"/>
              </a:defRPr>
            </a:lvl2pPr>
            <a:lvl3pPr marL="1828754" marR="0" lvl="2" indent="-413163" algn="l" rtl="0">
              <a:lnSpc>
                <a:spcPct val="95000"/>
              </a:lnSpc>
              <a:spcBef>
                <a:spcPts val="833"/>
              </a:spcBef>
              <a:spcAft>
                <a:spcPts val="0"/>
              </a:spcAft>
              <a:buClr>
                <a:schemeClr val="dk1"/>
              </a:buClr>
              <a:buSzPts val="1280"/>
              <a:buFont typeface="Arial"/>
              <a:buChar char="•"/>
              <a:defRPr sz="2133" b="0" i="0" u="none" strike="noStrike" cap="none">
                <a:solidFill>
                  <a:schemeClr val="dk1"/>
                </a:solidFill>
                <a:latin typeface="Arial"/>
                <a:ea typeface="Arial"/>
                <a:cs typeface="Arial"/>
                <a:sym typeface="Arial"/>
              </a:defRPr>
            </a:lvl3pPr>
            <a:lvl4pPr marL="2438339" marR="0" lvl="3" indent="-399615" algn="l" rtl="0">
              <a:lnSpc>
                <a:spcPct val="95000"/>
              </a:lnSpc>
              <a:spcBef>
                <a:spcPts val="833"/>
              </a:spcBef>
              <a:spcAft>
                <a:spcPts val="0"/>
              </a:spcAft>
              <a:buClr>
                <a:schemeClr val="dk1"/>
              </a:buClr>
              <a:buSzPts val="1120"/>
              <a:buFont typeface="Arial"/>
              <a:buChar char="•"/>
              <a:defRPr sz="1867" b="0" i="0" u="none" strike="noStrike" cap="none">
                <a:solidFill>
                  <a:schemeClr val="dk1"/>
                </a:solidFill>
                <a:latin typeface="Arial"/>
                <a:ea typeface="Arial"/>
                <a:cs typeface="Arial"/>
                <a:sym typeface="Arial"/>
              </a:defRPr>
            </a:lvl4pPr>
            <a:lvl5pPr marL="3047924" marR="0" lvl="4" indent="-386070" algn="l" rtl="0">
              <a:lnSpc>
                <a:spcPct val="95000"/>
              </a:lnSpc>
              <a:spcBef>
                <a:spcPts val="833"/>
              </a:spcBef>
              <a:spcAft>
                <a:spcPts val="0"/>
              </a:spcAft>
              <a:buClr>
                <a:schemeClr val="dk1"/>
              </a:buClr>
              <a:buSzPts val="960"/>
              <a:buFont typeface="Arial"/>
              <a:buChar char="•"/>
              <a:defRPr sz="1600" b="0" i="0" u="none" strike="noStrike" cap="none">
                <a:solidFill>
                  <a:schemeClr val="dk1"/>
                </a:solidFill>
                <a:latin typeface="Arial"/>
                <a:ea typeface="Arial"/>
                <a:cs typeface="Arial"/>
                <a:sym typeface="Arial"/>
              </a:defRPr>
            </a:lvl5pPr>
            <a:lvl6pPr marL="3657509" marR="0" lvl="5" indent="-380990" algn="l" rtl="0">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7093" marR="0" lvl="6" indent="-372524" algn="l" rtl="0">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678" marR="0" lvl="7" indent="-304792"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263" marR="0" lvl="8" indent="-431789"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21" name="Google Shape;21;p3"/>
          <p:cNvSpPr txBox="1">
            <a:spLocks noGrp="1"/>
          </p:cNvSpPr>
          <p:nvPr>
            <p:ph type="title"/>
          </p:nvPr>
        </p:nvSpPr>
        <p:spPr>
          <a:xfrm>
            <a:off x="583688" y="455084"/>
            <a:ext cx="11127200" cy="975600"/>
          </a:xfrm>
          <a:prstGeom prst="rect">
            <a:avLst/>
          </a:prstGeom>
          <a:noFill/>
          <a:ln>
            <a:noFill/>
          </a:ln>
        </p:spPr>
        <p:txBody>
          <a:bodyPr spcFirstLastPara="1" wrap="square" lIns="91400" tIns="45700" rIns="91400" bIns="45700" anchor="ctr" anchorCtr="0"/>
          <a:lstStyle>
            <a:lvl1pPr marR="0" lvl="0" algn="l">
              <a:lnSpc>
                <a:spcPct val="80000"/>
              </a:lnSpc>
              <a:spcBef>
                <a:spcPts val="0"/>
              </a:spcBef>
              <a:spcAft>
                <a:spcPts val="0"/>
              </a:spcAft>
              <a:buClr>
                <a:schemeClr val="dk2"/>
              </a:buClr>
              <a:buSzPts val="1400"/>
              <a:buFont typeface="Arial"/>
              <a:buNone/>
              <a:defRPr sz="3733" b="0" i="0" u="none" strike="noStrike" cap="none">
                <a:solidFill>
                  <a:schemeClr val="dk2"/>
                </a:solidFill>
                <a:latin typeface="CiscoSansTT Light" panose="020B0503020201020303" pitchFamily="34" charset="0"/>
                <a:ea typeface="CiscoSansTT Light" panose="020B0503020201020303" pitchFamily="34" charset="0"/>
                <a:cs typeface="CiscoSansTT Light" panose="020B0503020201020303" pitchFamily="34" charset="0"/>
                <a:sym typeface="Arial"/>
              </a:defRPr>
            </a:lvl1pPr>
            <a:lvl2pPr marR="0" lvl="1" algn="l">
              <a:lnSpc>
                <a:spcPct val="80000"/>
              </a:lnSpc>
              <a:spcBef>
                <a:spcPts val="0"/>
              </a:spcBef>
              <a:spcAft>
                <a:spcPts val="0"/>
              </a:spcAft>
              <a:buClr>
                <a:srgbClr val="676767"/>
              </a:buClr>
              <a:buSzPts val="1400"/>
              <a:buFont typeface="Arial"/>
              <a:buNone/>
              <a:defRPr sz="4267" b="0" i="0" u="none" strike="noStrike" cap="none">
                <a:solidFill>
                  <a:srgbClr val="676767"/>
                </a:solidFill>
                <a:latin typeface="Arial"/>
                <a:ea typeface="Arial"/>
                <a:cs typeface="Arial"/>
                <a:sym typeface="Arial"/>
              </a:defRPr>
            </a:lvl2pPr>
            <a:lvl3pPr marR="0" lvl="2" algn="l">
              <a:lnSpc>
                <a:spcPct val="80000"/>
              </a:lnSpc>
              <a:spcBef>
                <a:spcPts val="0"/>
              </a:spcBef>
              <a:spcAft>
                <a:spcPts val="0"/>
              </a:spcAft>
              <a:buClr>
                <a:srgbClr val="676767"/>
              </a:buClr>
              <a:buSzPts val="1400"/>
              <a:buFont typeface="Arial"/>
              <a:buNone/>
              <a:defRPr sz="4267" b="0" i="0" u="none" strike="noStrike" cap="none">
                <a:solidFill>
                  <a:srgbClr val="676767"/>
                </a:solidFill>
                <a:latin typeface="Arial"/>
                <a:ea typeface="Arial"/>
                <a:cs typeface="Arial"/>
                <a:sym typeface="Arial"/>
              </a:defRPr>
            </a:lvl3pPr>
            <a:lvl4pPr marR="0" lvl="3" algn="l">
              <a:lnSpc>
                <a:spcPct val="80000"/>
              </a:lnSpc>
              <a:spcBef>
                <a:spcPts val="0"/>
              </a:spcBef>
              <a:spcAft>
                <a:spcPts val="0"/>
              </a:spcAft>
              <a:buClr>
                <a:srgbClr val="676767"/>
              </a:buClr>
              <a:buSzPts val="1400"/>
              <a:buFont typeface="Arial"/>
              <a:buNone/>
              <a:defRPr sz="4267" b="0" i="0" u="none" strike="noStrike" cap="none">
                <a:solidFill>
                  <a:srgbClr val="676767"/>
                </a:solidFill>
                <a:latin typeface="Arial"/>
                <a:ea typeface="Arial"/>
                <a:cs typeface="Arial"/>
                <a:sym typeface="Arial"/>
              </a:defRPr>
            </a:lvl4pPr>
            <a:lvl5pPr marR="0" lvl="4" algn="l">
              <a:lnSpc>
                <a:spcPct val="80000"/>
              </a:lnSpc>
              <a:spcBef>
                <a:spcPts val="0"/>
              </a:spcBef>
              <a:spcAft>
                <a:spcPts val="0"/>
              </a:spcAft>
              <a:buClr>
                <a:srgbClr val="676767"/>
              </a:buClr>
              <a:buSzPts val="1400"/>
              <a:buFont typeface="Arial"/>
              <a:buNone/>
              <a:defRPr sz="4267" b="0" i="0" u="none" strike="noStrike" cap="none">
                <a:solidFill>
                  <a:srgbClr val="676767"/>
                </a:solidFill>
                <a:latin typeface="Arial"/>
                <a:ea typeface="Arial"/>
                <a:cs typeface="Arial"/>
                <a:sym typeface="Arial"/>
              </a:defRPr>
            </a:lvl5pPr>
            <a:lvl6pPr marR="0" lvl="5" algn="l">
              <a:lnSpc>
                <a:spcPct val="80000"/>
              </a:lnSpc>
              <a:spcBef>
                <a:spcPts val="0"/>
              </a:spcBef>
              <a:spcAft>
                <a:spcPts val="0"/>
              </a:spcAft>
              <a:buClr>
                <a:srgbClr val="676767"/>
              </a:buClr>
              <a:buSzPts val="1400"/>
              <a:buFont typeface="Arial"/>
              <a:buNone/>
              <a:defRPr sz="4267" b="0" i="0" u="none" strike="noStrike" cap="none">
                <a:solidFill>
                  <a:srgbClr val="676767"/>
                </a:solidFill>
                <a:latin typeface="Arial"/>
                <a:ea typeface="Arial"/>
                <a:cs typeface="Arial"/>
                <a:sym typeface="Arial"/>
              </a:defRPr>
            </a:lvl6pPr>
            <a:lvl7pPr marR="0" lvl="6" algn="l">
              <a:lnSpc>
                <a:spcPct val="80000"/>
              </a:lnSpc>
              <a:spcBef>
                <a:spcPts val="0"/>
              </a:spcBef>
              <a:spcAft>
                <a:spcPts val="0"/>
              </a:spcAft>
              <a:buClr>
                <a:srgbClr val="676767"/>
              </a:buClr>
              <a:buSzPts val="1400"/>
              <a:buFont typeface="Arial"/>
              <a:buNone/>
              <a:defRPr sz="4267" b="0" i="0" u="none" strike="noStrike" cap="none">
                <a:solidFill>
                  <a:srgbClr val="676767"/>
                </a:solidFill>
                <a:latin typeface="Arial"/>
                <a:ea typeface="Arial"/>
                <a:cs typeface="Arial"/>
                <a:sym typeface="Arial"/>
              </a:defRPr>
            </a:lvl7pPr>
            <a:lvl8pPr marR="0" lvl="7" algn="l">
              <a:lnSpc>
                <a:spcPct val="80000"/>
              </a:lnSpc>
              <a:spcBef>
                <a:spcPts val="0"/>
              </a:spcBef>
              <a:spcAft>
                <a:spcPts val="0"/>
              </a:spcAft>
              <a:buClr>
                <a:srgbClr val="676767"/>
              </a:buClr>
              <a:buSzPts val="1400"/>
              <a:buFont typeface="Arial"/>
              <a:buNone/>
              <a:defRPr sz="4267" b="0" i="0" u="none" strike="noStrike" cap="none">
                <a:solidFill>
                  <a:srgbClr val="676767"/>
                </a:solidFill>
                <a:latin typeface="Arial"/>
                <a:ea typeface="Arial"/>
                <a:cs typeface="Arial"/>
                <a:sym typeface="Arial"/>
              </a:defRPr>
            </a:lvl8pPr>
            <a:lvl9pPr marR="0" lvl="8" algn="l">
              <a:lnSpc>
                <a:spcPct val="80000"/>
              </a:lnSpc>
              <a:spcBef>
                <a:spcPts val="0"/>
              </a:spcBef>
              <a:spcAft>
                <a:spcPts val="0"/>
              </a:spcAft>
              <a:buClr>
                <a:srgbClr val="676767"/>
              </a:buClr>
              <a:buSzPts val="1400"/>
              <a:buFont typeface="Arial"/>
              <a:buNone/>
              <a:defRPr sz="4267" b="0" i="0" u="none" strike="noStrike" cap="none">
                <a:solidFill>
                  <a:srgbClr val="676767"/>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27718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column">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500769B-03D3-48EC-B5EC-589E2CA03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28FA02-EBAC-47E6-ABB2-26DEBA2A419A}"/>
              </a:ext>
            </a:extLst>
          </p:cNvPr>
          <p:cNvSpPr>
            <a:spLocks noGrp="1"/>
          </p:cNvSpPr>
          <p:nvPr>
            <p:ph type="title" hasCustomPrompt="1"/>
          </p:nvPr>
        </p:nvSpPr>
        <p:spPr/>
        <p:txBody>
          <a:bodyPr/>
          <a:lstStyle>
            <a:lvl1pPr>
              <a:defRPr>
                <a:solidFill>
                  <a:srgbClr val="16BBED"/>
                </a:solidFill>
                <a:latin typeface="CiscoSans ExtraLight" panose="020B0303020201020303" pitchFamily="34" charset="0"/>
              </a:defRPr>
            </a:lvl1pPr>
          </a:lstStyle>
          <a:p>
            <a:r>
              <a:rPr lang="en-US" dirty="0"/>
              <a:t>Two-column layout</a:t>
            </a:r>
          </a:p>
        </p:txBody>
      </p:sp>
      <p:sp>
        <p:nvSpPr>
          <p:cNvPr id="3" name="Content Placeholder 2">
            <a:extLst>
              <a:ext uri="{FF2B5EF4-FFF2-40B4-BE49-F238E27FC236}">
                <a16:creationId xmlns:a16="http://schemas.microsoft.com/office/drawing/2014/main" id="{D01139B6-CAC6-4173-A6AA-7B8186ACD46A}"/>
              </a:ext>
            </a:extLst>
          </p:cNvPr>
          <p:cNvSpPr>
            <a:spLocks noGrp="1"/>
          </p:cNvSpPr>
          <p:nvPr>
            <p:ph sz="half" idx="1"/>
          </p:nvPr>
        </p:nvSpPr>
        <p:spPr>
          <a:xfrm>
            <a:off x="838200" y="1825625"/>
            <a:ext cx="5181600" cy="4351338"/>
          </a:xfrm>
        </p:spPr>
        <p:txBody>
          <a:bodyPr>
            <a:normAutofit/>
          </a:bodyPr>
          <a:lstStyle>
            <a:lvl1pPr>
              <a:defRPr sz="2000">
                <a:solidFill>
                  <a:schemeClr val="bg1"/>
                </a:solidFill>
                <a:latin typeface="CiscoSansTT ExtraLight" panose="020B0303020201020303" pitchFamily="34" charset="0"/>
              </a:defRPr>
            </a:lvl1pPr>
            <a:lvl2pPr>
              <a:defRPr sz="2000">
                <a:solidFill>
                  <a:schemeClr val="bg1"/>
                </a:solidFill>
                <a:latin typeface="CiscoSansTT ExtraLight" panose="020B0303020201020303" pitchFamily="34" charset="0"/>
              </a:defRPr>
            </a:lvl2pPr>
            <a:lvl3pPr>
              <a:defRPr sz="2000">
                <a:solidFill>
                  <a:schemeClr val="bg1"/>
                </a:solidFill>
                <a:latin typeface="CiscoSansTT ExtraLight" panose="020B0303020201020303" pitchFamily="34" charset="0"/>
              </a:defRPr>
            </a:lvl3pPr>
            <a:lvl4pPr>
              <a:defRPr sz="2000">
                <a:solidFill>
                  <a:schemeClr val="bg1"/>
                </a:solidFill>
                <a:latin typeface="CiscoSansTT ExtraLight" panose="020B0303020201020303" pitchFamily="34" charset="0"/>
              </a:defRPr>
            </a:lvl4pPr>
            <a:lvl5pPr>
              <a:defRPr sz="2000">
                <a:solidFill>
                  <a:schemeClr val="bg1"/>
                </a:solidFill>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C466571-9A12-449A-8926-9BFD459589F6}"/>
              </a:ext>
            </a:extLst>
          </p:cNvPr>
          <p:cNvSpPr>
            <a:spLocks noGrp="1"/>
          </p:cNvSpPr>
          <p:nvPr>
            <p:ph sz="half" idx="2"/>
          </p:nvPr>
        </p:nvSpPr>
        <p:spPr>
          <a:xfrm>
            <a:off x="6172200" y="1825625"/>
            <a:ext cx="5181600" cy="4351338"/>
          </a:xfrm>
        </p:spPr>
        <p:txBody>
          <a:bodyPr>
            <a:normAutofit/>
          </a:bodyPr>
          <a:lstStyle>
            <a:lvl1pPr>
              <a:defRPr sz="2000">
                <a:solidFill>
                  <a:schemeClr val="bg1"/>
                </a:solidFill>
                <a:latin typeface="CiscoSansTT ExtraLight" panose="020B0303020201020303" pitchFamily="34" charset="0"/>
              </a:defRPr>
            </a:lvl1pPr>
            <a:lvl2pPr>
              <a:defRPr sz="2000">
                <a:solidFill>
                  <a:schemeClr val="bg1"/>
                </a:solidFill>
                <a:latin typeface="CiscoSansTT ExtraLight" panose="020B0303020201020303" pitchFamily="34" charset="0"/>
              </a:defRPr>
            </a:lvl2pPr>
            <a:lvl3pPr>
              <a:defRPr sz="2000">
                <a:solidFill>
                  <a:schemeClr val="bg1"/>
                </a:solidFill>
                <a:latin typeface="CiscoSansTT ExtraLight" panose="020B0303020201020303" pitchFamily="34" charset="0"/>
              </a:defRPr>
            </a:lvl3pPr>
            <a:lvl4pPr>
              <a:defRPr sz="2000">
                <a:solidFill>
                  <a:schemeClr val="bg1"/>
                </a:solidFill>
                <a:latin typeface="CiscoSansTT ExtraLight" panose="020B0303020201020303" pitchFamily="34" charset="0"/>
              </a:defRPr>
            </a:lvl4pPr>
            <a:lvl5pPr>
              <a:defRPr sz="2000">
                <a:solidFill>
                  <a:schemeClr val="bg1"/>
                </a:solidFill>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8CAF761E-AD64-4404-B825-8931963B8999}"/>
              </a:ext>
            </a:extLst>
          </p:cNvPr>
          <p:cNvSpPr txBox="1"/>
          <p:nvPr userDrawn="1"/>
        </p:nvSpPr>
        <p:spPr>
          <a:xfrm>
            <a:off x="8447107" y="6286649"/>
            <a:ext cx="2906693" cy="461665"/>
          </a:xfrm>
          <a:prstGeom prst="rect">
            <a:avLst/>
          </a:prstGeom>
          <a:noFill/>
        </p:spPr>
        <p:txBody>
          <a:bodyPr wrap="none" rtlCol="0">
            <a:spAutoFit/>
          </a:bodyPr>
          <a:lstStyle/>
          <a:p>
            <a:r>
              <a:rPr lang="en-MY" sz="1200" dirty="0">
                <a:solidFill>
                  <a:schemeClr val="bg1"/>
                </a:solidFill>
                <a:latin typeface="CiscoSans ExtraLight" panose="020B0303020201020303" pitchFamily="34" charset="0"/>
              </a:rPr>
              <a:t>Cisco Connect 2019 </a:t>
            </a:r>
            <a:br>
              <a:rPr lang="en-MY" sz="1200" dirty="0">
                <a:solidFill>
                  <a:schemeClr val="bg1"/>
                </a:solidFill>
                <a:latin typeface="CiscoSans ExtraLight" panose="020B0303020201020303" pitchFamily="34" charset="0"/>
              </a:rPr>
            </a:br>
            <a:r>
              <a:rPr lang="en-MY" sz="1200" dirty="0">
                <a:solidFill>
                  <a:schemeClr val="bg1"/>
                </a:solidFill>
                <a:latin typeface="CiscoSans ExtraLight" panose="020B0303020201020303" pitchFamily="34" charset="0"/>
              </a:rPr>
              <a:t>Malaysia, Kuala Lumpur . 18 April 2019</a:t>
            </a:r>
          </a:p>
        </p:txBody>
      </p:sp>
    </p:spTree>
    <p:extLst>
      <p:ext uri="{BB962C8B-B14F-4D97-AF65-F5344CB8AC3E}">
        <p14:creationId xmlns:p14="http://schemas.microsoft.com/office/powerpoint/2010/main" val="12110179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3D65AA-3168-4668-B59F-23D0CC69FF8A}" type="datetimeFigureOut">
              <a:rPr lang="en-US" smtClean="0"/>
              <a:t>5/21/2019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AC9F94-41A3-4410-B3D3-4EAEBDB70BD6}" type="slidenum">
              <a:rPr lang="en-US" smtClean="0"/>
              <a:t>‹#›</a:t>
            </a:fld>
            <a:endParaRPr lang="en-US"/>
          </a:p>
        </p:txBody>
      </p:sp>
    </p:spTree>
    <p:extLst>
      <p:ext uri="{BB962C8B-B14F-4D97-AF65-F5344CB8AC3E}">
        <p14:creationId xmlns:p14="http://schemas.microsoft.com/office/powerpoint/2010/main" val="187629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D8197-A2C2-41C3-A1D1-B2A1015D96A6}"/>
              </a:ext>
            </a:extLst>
          </p:cNvPr>
          <p:cNvSpPr/>
          <p:nvPr userDrawn="1"/>
        </p:nvSpPr>
        <p:spPr bwMode="auto">
          <a:xfrm>
            <a:off x="-12193" y="6235701"/>
            <a:ext cx="12204193" cy="622300"/>
          </a:xfrm>
          <a:prstGeom prst="rect">
            <a:avLst/>
          </a:prstGeom>
          <a:solidFill>
            <a:schemeClr val="accent1">
              <a:alpha val="32000"/>
            </a:schemeClr>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 name="Title Placeholder 5"/>
          <p:cNvSpPr>
            <a:spLocks noGrp="1"/>
          </p:cNvSpPr>
          <p:nvPr>
            <p:ph type="title"/>
          </p:nvPr>
        </p:nvSpPr>
        <p:spPr bwMode="auto">
          <a:xfrm>
            <a:off x="585216" y="182880"/>
            <a:ext cx="11458617"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5" name="Rectangle 4">
            <a:extLst>
              <a:ext uri="{FF2B5EF4-FFF2-40B4-BE49-F238E27FC236}">
                <a16:creationId xmlns:a16="http://schemas.microsoft.com/office/drawing/2014/main" id="{5D5AD3B2-2145-0947-A1BF-029ADE792650}"/>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Slide Number Placeholder 1">
            <a:extLst>
              <a:ext uri="{FF2B5EF4-FFF2-40B4-BE49-F238E27FC236}">
                <a16:creationId xmlns:a16="http://schemas.microsoft.com/office/drawing/2014/main" id="{0E2B0868-332B-E647-A956-91F1889AF72F}"/>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0" name="Freeform 1">
            <a:extLst>
              <a:ext uri="{FF2B5EF4-FFF2-40B4-BE49-F238E27FC236}">
                <a16:creationId xmlns:a16="http://schemas.microsoft.com/office/drawing/2014/main" id="{CB725B52-2CF9-40A7-AB9E-0634E5D71C3A}"/>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F9E04D8-EF0C-A74A-B20F-9790D972516E}"/>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4586791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6" y="5142315"/>
            <a:ext cx="6753632" cy="384175"/>
          </a:xfrm>
          <a:prstGeom prst="rect">
            <a:avLst/>
          </a:prstGeom>
        </p:spPr>
        <p:txBody>
          <a:bodyPr lIns="91420" tIns="45710" rIns="91420" bIns="45710" anchor="t" anchorCtr="0">
            <a:noAutofit/>
          </a:bodyPr>
          <a:lstStyle>
            <a:lvl1pPr marL="0" indent="0" algn="l">
              <a:buNone/>
              <a:defRPr sz="2400"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17" name="Text Placeholder 38"/>
          <p:cNvSpPr>
            <a:spLocks noGrp="1"/>
          </p:cNvSpPr>
          <p:nvPr>
            <p:ph type="body" sz="quarter" idx="11" hasCustomPrompt="1"/>
          </p:nvPr>
        </p:nvSpPr>
        <p:spPr>
          <a:xfrm>
            <a:off x="4492977"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31" name="Picture 30">
            <a:extLst>
              <a:ext uri="{FF2B5EF4-FFF2-40B4-BE49-F238E27FC236}">
                <a16:creationId xmlns:a16="http://schemas.microsoft.com/office/drawing/2014/main" id="{11AF7A52-97E0-494E-BF06-EB65B8BBF2B8}"/>
              </a:ext>
            </a:extLst>
          </p:cNvPr>
          <p:cNvPicPr>
            <a:picLocks noChangeAspect="1"/>
          </p:cNvPicPr>
          <p:nvPr userDrawn="1"/>
        </p:nvPicPr>
        <p:blipFill>
          <a:blip r:embed="rId2"/>
          <a:stretch>
            <a:fillRect/>
          </a:stretch>
        </p:blipFill>
        <p:spPr>
          <a:xfrm>
            <a:off x="7522552" y="0"/>
            <a:ext cx="4669449" cy="6858000"/>
          </a:xfrm>
          <a:prstGeom prst="rect">
            <a:avLst/>
          </a:prstGeom>
        </p:spPr>
      </p:pic>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1" name="Text Placeholder 2">
            <a:extLst>
              <a:ext uri="{FF2B5EF4-FFF2-40B4-BE49-F238E27FC236}">
                <a16:creationId xmlns:a16="http://schemas.microsoft.com/office/drawing/2014/main" id="{E1BFABD0-97E7-4129-9AAC-329EADF0C348}"/>
              </a:ext>
            </a:extLst>
          </p:cNvPr>
          <p:cNvSpPr>
            <a:spLocks noGrp="1"/>
          </p:cNvSpPr>
          <p:nvPr>
            <p:ph type="body" sz="quarter" idx="13" hasCustomPrompt="1"/>
          </p:nvPr>
        </p:nvSpPr>
        <p:spPr>
          <a:xfrm>
            <a:off x="617722" y="3787053"/>
            <a:ext cx="6761907"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2" name="Title 1">
            <a:extLst>
              <a:ext uri="{FF2B5EF4-FFF2-40B4-BE49-F238E27FC236}">
                <a16:creationId xmlns:a16="http://schemas.microsoft.com/office/drawing/2014/main" id="{B6DAA41E-1AC9-4129-87F9-14B1857EF38A}"/>
              </a:ext>
            </a:extLst>
          </p:cNvPr>
          <p:cNvSpPr>
            <a:spLocks noGrp="1"/>
          </p:cNvSpPr>
          <p:nvPr>
            <p:ph type="ctrTitle" hasCustomPrompt="1"/>
          </p:nvPr>
        </p:nvSpPr>
        <p:spPr>
          <a:xfrm>
            <a:off x="567688" y="3025071"/>
            <a:ext cx="6811941"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Tree>
    <p:extLst>
      <p:ext uri="{BB962C8B-B14F-4D97-AF65-F5344CB8AC3E}">
        <p14:creationId xmlns:p14="http://schemas.microsoft.com/office/powerpoint/2010/main" val="2874245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_Long Titl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0FB856-74BE-6045-9F35-3341020E942C}"/>
              </a:ext>
            </a:extLst>
          </p:cNvPr>
          <p:cNvSpPr/>
          <p:nvPr userDrawn="1"/>
        </p:nvSpPr>
        <p:spPr>
          <a:xfrm>
            <a:off x="8046720" y="0"/>
            <a:ext cx="414528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6" name="Subtitle 2"/>
          <p:cNvSpPr>
            <a:spLocks noGrp="1"/>
          </p:cNvSpPr>
          <p:nvPr>
            <p:ph type="subTitle" idx="1" hasCustomPrompt="1"/>
          </p:nvPr>
        </p:nvSpPr>
        <p:spPr>
          <a:xfrm>
            <a:off x="625996" y="5142315"/>
            <a:ext cx="6753632" cy="384175"/>
          </a:xfrm>
          <a:prstGeom prst="rect">
            <a:avLst/>
          </a:prstGeom>
        </p:spPr>
        <p:txBody>
          <a:bodyPr lIns="91420" tIns="45710" rIns="91420" bIns="45710" anchor="t" anchorCtr="0">
            <a:noAutofit/>
          </a:bodyPr>
          <a:lstStyle>
            <a:lvl1pPr marL="0" indent="0" algn="l">
              <a:buNone/>
              <a:defRPr sz="2400"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31" name="Picture 30">
            <a:extLst>
              <a:ext uri="{FF2B5EF4-FFF2-40B4-BE49-F238E27FC236}">
                <a16:creationId xmlns:a16="http://schemas.microsoft.com/office/drawing/2014/main" id="{11AF7A52-97E0-494E-BF06-EB65B8BBF2B8}"/>
              </a:ext>
            </a:extLst>
          </p:cNvPr>
          <p:cNvPicPr>
            <a:picLocks noChangeAspect="1"/>
          </p:cNvPicPr>
          <p:nvPr userDrawn="1"/>
        </p:nvPicPr>
        <p:blipFill>
          <a:blip r:embed="rId2"/>
          <a:stretch>
            <a:fillRect/>
          </a:stretch>
        </p:blipFill>
        <p:spPr>
          <a:xfrm>
            <a:off x="8402320" y="1073151"/>
            <a:ext cx="3434080" cy="5043619"/>
          </a:xfrm>
          <a:prstGeom prst="rect">
            <a:avLst/>
          </a:prstGeom>
        </p:spPr>
      </p:pic>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2" name="Text Placeholder 2">
            <a:extLst>
              <a:ext uri="{FF2B5EF4-FFF2-40B4-BE49-F238E27FC236}">
                <a16:creationId xmlns:a16="http://schemas.microsoft.com/office/drawing/2014/main" id="{8F2FF7BC-E2AA-4FE6-AD47-CFB085563792}"/>
              </a:ext>
            </a:extLst>
          </p:cNvPr>
          <p:cNvSpPr>
            <a:spLocks noGrp="1"/>
          </p:cNvSpPr>
          <p:nvPr>
            <p:ph type="body" sz="quarter" idx="13" hasCustomPrompt="1"/>
          </p:nvPr>
        </p:nvSpPr>
        <p:spPr>
          <a:xfrm>
            <a:off x="617723" y="3787053"/>
            <a:ext cx="7216628"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3" name="Title 1">
            <a:extLst>
              <a:ext uri="{FF2B5EF4-FFF2-40B4-BE49-F238E27FC236}">
                <a16:creationId xmlns:a16="http://schemas.microsoft.com/office/drawing/2014/main" id="{624CDF85-0E1D-49A6-BFBA-11866A8C590F}"/>
              </a:ext>
            </a:extLst>
          </p:cNvPr>
          <p:cNvSpPr>
            <a:spLocks noGrp="1"/>
          </p:cNvSpPr>
          <p:nvPr>
            <p:ph type="ctrTitle" hasCustomPrompt="1"/>
          </p:nvPr>
        </p:nvSpPr>
        <p:spPr>
          <a:xfrm>
            <a:off x="567687" y="3025071"/>
            <a:ext cx="7270028"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11" name="Text Placeholder 38">
            <a:extLst>
              <a:ext uri="{FF2B5EF4-FFF2-40B4-BE49-F238E27FC236}">
                <a16:creationId xmlns:a16="http://schemas.microsoft.com/office/drawing/2014/main" id="{D9A4129A-7F71-4357-82B5-D39345165253}"/>
              </a:ext>
            </a:extLst>
          </p:cNvPr>
          <p:cNvSpPr>
            <a:spLocks noGrp="1"/>
          </p:cNvSpPr>
          <p:nvPr>
            <p:ph type="body" sz="quarter" idx="11" hasCustomPrompt="1"/>
          </p:nvPr>
        </p:nvSpPr>
        <p:spPr>
          <a:xfrm>
            <a:off x="4947700"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Tree>
    <p:extLst>
      <p:ext uri="{BB962C8B-B14F-4D97-AF65-F5344CB8AC3E}">
        <p14:creationId xmlns:p14="http://schemas.microsoft.com/office/powerpoint/2010/main" val="2430946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_No Graphic">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0819700" cy="384175"/>
          </a:xfrm>
          <a:prstGeom prst="rect">
            <a:avLst/>
          </a:prstGeom>
        </p:spPr>
        <p:txBody>
          <a:bodyPr lIns="91420" tIns="45710" rIns="91420" bIns="45710" anchor="t" anchorCtr="0">
            <a:noAutofit/>
          </a:bodyPr>
          <a:lstStyle>
            <a:lvl1pPr marL="0" indent="0" algn="l">
              <a:buNone/>
              <a:defRPr sz="2400"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0" name="Text Placeholder 2">
            <a:extLst>
              <a:ext uri="{FF2B5EF4-FFF2-40B4-BE49-F238E27FC236}">
                <a16:creationId xmlns:a16="http://schemas.microsoft.com/office/drawing/2014/main" id="{0165D665-4AC4-4051-AD03-6D66FF4EDE10}"/>
              </a:ext>
            </a:extLst>
          </p:cNvPr>
          <p:cNvSpPr>
            <a:spLocks noGrp="1"/>
          </p:cNvSpPr>
          <p:nvPr>
            <p:ph type="body" sz="quarter" idx="13" hasCustomPrompt="1"/>
          </p:nvPr>
        </p:nvSpPr>
        <p:spPr>
          <a:xfrm>
            <a:off x="617723" y="3787053"/>
            <a:ext cx="10832955"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1" name="Title 1">
            <a:extLst>
              <a:ext uri="{FF2B5EF4-FFF2-40B4-BE49-F238E27FC236}">
                <a16:creationId xmlns:a16="http://schemas.microsoft.com/office/drawing/2014/main" id="{4FF3B618-8F3D-4135-A4B2-E796C70F9C95}"/>
              </a:ext>
            </a:extLst>
          </p:cNvPr>
          <p:cNvSpPr>
            <a:spLocks noGrp="1"/>
          </p:cNvSpPr>
          <p:nvPr>
            <p:ph type="ctrTitle" hasCustomPrompt="1"/>
          </p:nvPr>
        </p:nvSpPr>
        <p:spPr>
          <a:xfrm>
            <a:off x="567688" y="3025071"/>
            <a:ext cx="10913113"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9" name="Text Placeholder 38">
            <a:extLst>
              <a:ext uri="{FF2B5EF4-FFF2-40B4-BE49-F238E27FC236}">
                <a16:creationId xmlns:a16="http://schemas.microsoft.com/office/drawing/2014/main" id="{81F09EC8-446A-4958-A576-39DCB6E9F32A}"/>
              </a:ext>
            </a:extLst>
          </p:cNvPr>
          <p:cNvSpPr>
            <a:spLocks noGrp="1"/>
          </p:cNvSpPr>
          <p:nvPr>
            <p:ph type="body" sz="quarter" idx="14" hasCustomPrompt="1"/>
          </p:nvPr>
        </p:nvSpPr>
        <p:spPr>
          <a:xfrm>
            <a:off x="8594149"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Tree>
    <p:extLst>
      <p:ext uri="{BB962C8B-B14F-4D97-AF65-F5344CB8AC3E}">
        <p14:creationId xmlns:p14="http://schemas.microsoft.com/office/powerpoint/2010/main" val="1658221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_Multiple Presenters">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6" y="4873797"/>
            <a:ext cx="5461539" cy="384175"/>
          </a:xfrm>
          <a:prstGeom prst="rect">
            <a:avLst/>
          </a:prstGeom>
        </p:spPr>
        <p:txBody>
          <a:bodyPr lIns="91420" tIns="45710" rIns="91420" bIns="45710" anchor="t" anchorCtr="0">
            <a:noAutofit/>
          </a:bodyPr>
          <a:lstStyle>
            <a:lvl1pPr marL="0" indent="0" algn="l">
              <a:buNone/>
              <a:defRPr sz="1867"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19" name="Text Placeholder 2"/>
          <p:cNvSpPr>
            <a:spLocks noGrp="1"/>
          </p:cNvSpPr>
          <p:nvPr>
            <p:ph type="body" sz="quarter" idx="13" hasCustomPrompt="1"/>
          </p:nvPr>
        </p:nvSpPr>
        <p:spPr>
          <a:xfrm>
            <a:off x="617723" y="3293563"/>
            <a:ext cx="10832955"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8" y="2531581"/>
            <a:ext cx="10913113"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1" name="Content Placeholder 2">
            <a:extLst>
              <a:ext uri="{FF2B5EF4-FFF2-40B4-BE49-F238E27FC236}">
                <a16:creationId xmlns:a16="http://schemas.microsoft.com/office/drawing/2014/main" id="{AB07F173-3CAE-A54A-B465-20D8E8BBB31A}"/>
              </a:ext>
            </a:extLst>
          </p:cNvPr>
          <p:cNvSpPr>
            <a:spLocks noGrp="1"/>
          </p:cNvSpPr>
          <p:nvPr>
            <p:ph sz="quarter" idx="15" hasCustomPrompt="1"/>
          </p:nvPr>
        </p:nvSpPr>
        <p:spPr>
          <a:xfrm>
            <a:off x="617723" y="5591270"/>
            <a:ext cx="5469812"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3" name="Content Placeholder 2">
            <a:extLst>
              <a:ext uri="{FF2B5EF4-FFF2-40B4-BE49-F238E27FC236}">
                <a16:creationId xmlns:a16="http://schemas.microsoft.com/office/drawing/2014/main" id="{9D4BEBA6-B3AA-8846-AC91-9F863CD04651}"/>
              </a:ext>
            </a:extLst>
          </p:cNvPr>
          <p:cNvSpPr>
            <a:spLocks noGrp="1"/>
          </p:cNvSpPr>
          <p:nvPr>
            <p:ph sz="quarter" idx="16" hasCustomPrompt="1"/>
          </p:nvPr>
        </p:nvSpPr>
        <p:spPr>
          <a:xfrm>
            <a:off x="617723" y="4156322"/>
            <a:ext cx="5469812"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4" name="Content Placeholder 2">
            <a:extLst>
              <a:ext uri="{FF2B5EF4-FFF2-40B4-BE49-F238E27FC236}">
                <a16:creationId xmlns:a16="http://schemas.microsoft.com/office/drawing/2014/main" id="{5EFD26BC-7C0E-7B4B-A6FE-499071DFA8B5}"/>
              </a:ext>
            </a:extLst>
          </p:cNvPr>
          <p:cNvSpPr>
            <a:spLocks noGrp="1"/>
          </p:cNvSpPr>
          <p:nvPr>
            <p:ph sz="quarter" idx="17" hasCustomPrompt="1"/>
          </p:nvPr>
        </p:nvSpPr>
        <p:spPr>
          <a:xfrm>
            <a:off x="6087536" y="5591270"/>
            <a:ext cx="5393265"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5" name="Content Placeholder 2">
            <a:extLst>
              <a:ext uri="{FF2B5EF4-FFF2-40B4-BE49-F238E27FC236}">
                <a16:creationId xmlns:a16="http://schemas.microsoft.com/office/drawing/2014/main" id="{8E5EC9D1-4108-3C48-B3D8-AC050825F4F7}"/>
              </a:ext>
            </a:extLst>
          </p:cNvPr>
          <p:cNvSpPr>
            <a:spLocks noGrp="1"/>
          </p:cNvSpPr>
          <p:nvPr>
            <p:ph sz="quarter" idx="18" hasCustomPrompt="1"/>
          </p:nvPr>
        </p:nvSpPr>
        <p:spPr>
          <a:xfrm>
            <a:off x="6087536" y="4867174"/>
            <a:ext cx="5393265"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8" name="Content Placeholder 2">
            <a:extLst>
              <a:ext uri="{FF2B5EF4-FFF2-40B4-BE49-F238E27FC236}">
                <a16:creationId xmlns:a16="http://schemas.microsoft.com/office/drawing/2014/main" id="{5BD53841-F531-534A-A4B2-350C321DCA32}"/>
              </a:ext>
            </a:extLst>
          </p:cNvPr>
          <p:cNvSpPr>
            <a:spLocks noGrp="1"/>
          </p:cNvSpPr>
          <p:nvPr>
            <p:ph sz="quarter" idx="19" hasCustomPrompt="1"/>
          </p:nvPr>
        </p:nvSpPr>
        <p:spPr>
          <a:xfrm>
            <a:off x="6087536" y="4143078"/>
            <a:ext cx="5393265"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22" name="Text Placeholder 38">
            <a:extLst>
              <a:ext uri="{FF2B5EF4-FFF2-40B4-BE49-F238E27FC236}">
                <a16:creationId xmlns:a16="http://schemas.microsoft.com/office/drawing/2014/main" id="{994D1E55-AFD2-4659-B7A5-2AFBDC72C647}"/>
              </a:ext>
            </a:extLst>
          </p:cNvPr>
          <p:cNvSpPr>
            <a:spLocks noGrp="1"/>
          </p:cNvSpPr>
          <p:nvPr>
            <p:ph type="body" sz="quarter" idx="14" hasCustomPrompt="1"/>
          </p:nvPr>
        </p:nvSpPr>
        <p:spPr>
          <a:xfrm>
            <a:off x="8594149"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Tree>
    <p:extLst>
      <p:ext uri="{BB962C8B-B14F-4D97-AF65-F5344CB8AC3E}">
        <p14:creationId xmlns:p14="http://schemas.microsoft.com/office/powerpoint/2010/main" val="4202756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genda_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BB6B23-602B-F642-ABE1-AEFC5CC24A10}"/>
              </a:ext>
            </a:extLst>
          </p:cNvPr>
          <p:cNvSpPr/>
          <p:nvPr userDrawn="1"/>
        </p:nvSpPr>
        <p:spPr bwMode="auto">
          <a:xfrm>
            <a:off x="-12193" y="1"/>
            <a:ext cx="2900536" cy="6867676"/>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82" name="Title 2">
            <a:extLst>
              <a:ext uri="{FF2B5EF4-FFF2-40B4-BE49-F238E27FC236}">
                <a16:creationId xmlns:a16="http://schemas.microsoft.com/office/drawing/2014/main" id="{9259FFFA-F74E-B143-8C68-EFB508DA7F95}"/>
              </a:ext>
            </a:extLst>
          </p:cNvPr>
          <p:cNvSpPr txBox="1">
            <a:spLocks/>
          </p:cNvSpPr>
          <p:nvPr userDrawn="1"/>
        </p:nvSpPr>
        <p:spPr bwMode="auto">
          <a:xfrm>
            <a:off x="597409" y="256033"/>
            <a:ext cx="3630039" cy="975783"/>
          </a:xfrm>
          <a:prstGeom prst="rect">
            <a:avLst/>
          </a:prstGeom>
          <a:noFill/>
          <a:ln>
            <a:noFill/>
          </a:ln>
          <a:extLst>
            <a:ext uri="{FAA26D3D-D897-4be2-8F04-BA451C77F1D7}">
              <ma14:placeholderFlag xmlns:mc="http://schemas.openxmlformats.org/markup-compatibility/2006" xmlns:mv="urn:schemas-microsoft-com:mac:vml" xmlns="" xmlns:ma14="http://schemas.microsoft.com/office/mac/drawingml/2011/main" val="1"/>
            </a:ex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0" lang="en-US" sz="37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Agenda</a:t>
            </a:r>
          </a:p>
        </p:txBody>
      </p:sp>
      <p:sp>
        <p:nvSpPr>
          <p:cNvPr id="1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3"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1" name="Content Placeholder 4">
            <a:extLst>
              <a:ext uri="{FF2B5EF4-FFF2-40B4-BE49-F238E27FC236}">
                <a16:creationId xmlns:a16="http://schemas.microsoft.com/office/drawing/2014/main" id="{3530DE7A-C98B-9047-BE0B-946974F6ECE8}"/>
              </a:ext>
            </a:extLst>
          </p:cNvPr>
          <p:cNvSpPr>
            <a:spLocks noGrp="1"/>
          </p:cNvSpPr>
          <p:nvPr>
            <p:ph sz="quarter" idx="11" hasCustomPrompt="1"/>
          </p:nvPr>
        </p:nvSpPr>
        <p:spPr>
          <a:xfrm>
            <a:off x="3004457" y="1073152"/>
            <a:ext cx="8599111" cy="5048249"/>
          </a:xfrm>
          <a:prstGeom prst="rect">
            <a:avLst/>
          </a:prstGeom>
        </p:spPr>
        <p:txBody>
          <a:bodyPr/>
          <a:lstStyle>
            <a:lvl1pPr>
              <a:spcBef>
                <a:spcPts val="1480"/>
              </a:spcBef>
              <a:buClr>
                <a:schemeClr val="tx1"/>
              </a:buClr>
              <a:buSzPct val="80000"/>
              <a:defRPr lang="en-US" sz="2400"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1pPr>
            <a:lvl2pPr marL="455073" indent="-228594">
              <a:spcBef>
                <a:spcPts val="800"/>
              </a:spcBef>
              <a:buClr>
                <a:schemeClr val="tx1"/>
              </a:buClr>
              <a:buSzPct val="80000"/>
              <a:defRPr lang="en-US" sz="2133"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2pPr>
            <a:lvl3pPr>
              <a:defRPr lang="en-US" sz="2667"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3pPr>
            <a:lvl4pPr>
              <a:defRPr lang="en-US" sz="2667"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4pPr>
          </a:lstStyle>
          <a:p>
            <a:pPr lvl="0"/>
            <a:r>
              <a:rPr lang="en-US" dirty="0"/>
              <a:t>Click to edit Master text styles</a:t>
            </a:r>
          </a:p>
          <a:p>
            <a:pPr lvl="1"/>
            <a:r>
              <a:rPr lang="en-US" dirty="0"/>
              <a:t>Second level</a:t>
            </a:r>
          </a:p>
        </p:txBody>
      </p:sp>
      <p:sp>
        <p:nvSpPr>
          <p:cNvPr id="4" name="Footer Placeholder 3">
            <a:extLst>
              <a:ext uri="{FF2B5EF4-FFF2-40B4-BE49-F238E27FC236}">
                <a16:creationId xmlns:a16="http://schemas.microsoft.com/office/drawing/2014/main" id="{D8628C1B-1412-334D-B213-39041F462361}"/>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34286938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genda_2 Small Ba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BB6B23-602B-F642-ABE1-AEFC5CC24A10}"/>
              </a:ext>
            </a:extLst>
          </p:cNvPr>
          <p:cNvSpPr/>
          <p:nvPr userDrawn="1"/>
        </p:nvSpPr>
        <p:spPr bwMode="auto">
          <a:xfrm>
            <a:off x="-12193" y="1"/>
            <a:ext cx="564439" cy="6867676"/>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1" name="Freeform 1">
            <a:extLst>
              <a:ext uri="{FF2B5EF4-FFF2-40B4-BE49-F238E27FC236}">
                <a16:creationId xmlns:a16="http://schemas.microsoft.com/office/drawing/2014/main" id="{52648B46-6F2D-0349-B631-9867DE5AA640}"/>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0" name="Content Placeholder 4">
            <a:extLst>
              <a:ext uri="{FF2B5EF4-FFF2-40B4-BE49-F238E27FC236}">
                <a16:creationId xmlns:a16="http://schemas.microsoft.com/office/drawing/2014/main" id="{8D563F6C-CB73-4BB9-9155-699BC373FE81}"/>
              </a:ext>
            </a:extLst>
          </p:cNvPr>
          <p:cNvSpPr>
            <a:spLocks noGrp="1"/>
          </p:cNvSpPr>
          <p:nvPr>
            <p:ph sz="quarter" idx="11" hasCustomPrompt="1"/>
          </p:nvPr>
        </p:nvSpPr>
        <p:spPr>
          <a:xfrm>
            <a:off x="591996" y="1499616"/>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062AC87-CAEA-BA47-A1FA-77F76124F729}"/>
              </a:ext>
            </a:extLst>
          </p:cNvPr>
          <p:cNvSpPr>
            <a:spLocks noGrp="1"/>
          </p:cNvSpPr>
          <p:nvPr>
            <p:ph type="title" hasCustomPrompt="1"/>
          </p:nvPr>
        </p:nvSpPr>
        <p:spPr/>
        <p:txBody>
          <a:bodyPr/>
          <a:lstStyle/>
          <a:p>
            <a:r>
              <a:rPr lang="en-US" dirty="0"/>
              <a:t>Agenda</a:t>
            </a:r>
            <a:endParaRPr lang="en-GB" dirty="0"/>
          </a:p>
        </p:txBody>
      </p:sp>
      <p:sp>
        <p:nvSpPr>
          <p:cNvPr id="3" name="Footer Placeholder 2">
            <a:extLst>
              <a:ext uri="{FF2B5EF4-FFF2-40B4-BE49-F238E27FC236}">
                <a16:creationId xmlns:a16="http://schemas.microsoft.com/office/drawing/2014/main" id="{EF3C0EAE-2847-A849-9414-58E3965403CA}"/>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1652386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591995" y="182880"/>
            <a:ext cx="11473004" cy="975360"/>
          </a:xfrm>
        </p:spPr>
        <p:txBody>
          <a:bodyPr anchor="t"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9" name="Content Placeholder 4"/>
          <p:cNvSpPr>
            <a:spLocks noGrp="1"/>
          </p:cNvSpPr>
          <p:nvPr>
            <p:ph sz="quarter" idx="11" hasCustomPrompt="1"/>
          </p:nvPr>
        </p:nvSpPr>
        <p:spPr>
          <a:xfrm>
            <a:off x="591996" y="1498600"/>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50" name="Freeform 1">
            <a:extLst>
              <a:ext uri="{FF2B5EF4-FFF2-40B4-BE49-F238E27FC236}">
                <a16:creationId xmlns:a16="http://schemas.microsoft.com/office/drawing/2014/main" id="{ACF196DB-1F17-43F8-8065-DA85D9D5A3F7}"/>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FFC0420F-3405-114C-AD16-3AE65E7D9914}"/>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3608134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Bul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EF65B-18C4-43BA-BCC8-59D883015613}"/>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6" name="Title 1"/>
          <p:cNvSpPr>
            <a:spLocks noGrp="1"/>
          </p:cNvSpPr>
          <p:nvPr>
            <p:ph type="title"/>
          </p:nvPr>
        </p:nvSpPr>
        <p:spPr>
          <a:xfrm>
            <a:off x="591995" y="182880"/>
            <a:ext cx="11473004" cy="975360"/>
          </a:xfrm>
        </p:spPr>
        <p:txBody>
          <a:bodyPr anchor="t"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Content Placeholder 4">
            <a:extLst>
              <a:ext uri="{FF2B5EF4-FFF2-40B4-BE49-F238E27FC236}">
                <a16:creationId xmlns:a16="http://schemas.microsoft.com/office/drawing/2014/main" id="{1CEEDA46-3970-4A63-9EFC-A4042A2AA1FC}"/>
              </a:ext>
            </a:extLst>
          </p:cNvPr>
          <p:cNvSpPr>
            <a:spLocks noGrp="1"/>
          </p:cNvSpPr>
          <p:nvPr>
            <p:ph sz="quarter" idx="11" hasCustomPrompt="1"/>
          </p:nvPr>
        </p:nvSpPr>
        <p:spPr>
          <a:xfrm>
            <a:off x="591996" y="1499616"/>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14" name="Freeform 1">
            <a:extLst>
              <a:ext uri="{FF2B5EF4-FFF2-40B4-BE49-F238E27FC236}">
                <a16:creationId xmlns:a16="http://schemas.microsoft.com/office/drawing/2014/main" id="{E611959F-9601-420B-A3CC-9A1DB0412C5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BBD75BDE-92C7-884D-BC75-262E0DFB5AFF}"/>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endParaRPr lang="en-GB" dirty="0"/>
          </a:p>
        </p:txBody>
      </p:sp>
    </p:spTree>
    <p:extLst>
      <p:ext uri="{BB962C8B-B14F-4D97-AF65-F5344CB8AC3E}">
        <p14:creationId xmlns:p14="http://schemas.microsoft.com/office/powerpoint/2010/main" val="3830637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ound Cha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1FF02F-1D75-4C0D-AC1E-1869CCC5D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87965" cy="6855097"/>
          </a:xfrm>
          <a:prstGeom prst="rect">
            <a:avLst/>
          </a:prstGeom>
        </p:spPr>
      </p:pic>
      <p:sp>
        <p:nvSpPr>
          <p:cNvPr id="2" name="Title 1">
            <a:extLst>
              <a:ext uri="{FF2B5EF4-FFF2-40B4-BE49-F238E27FC236}">
                <a16:creationId xmlns:a16="http://schemas.microsoft.com/office/drawing/2014/main" id="{267FD1F8-72EF-45A8-B4A2-1A38821A550A}"/>
              </a:ext>
            </a:extLst>
          </p:cNvPr>
          <p:cNvSpPr>
            <a:spLocks noGrp="1"/>
          </p:cNvSpPr>
          <p:nvPr>
            <p:ph type="title" hasCustomPrompt="1"/>
          </p:nvPr>
        </p:nvSpPr>
        <p:spPr>
          <a:xfrm>
            <a:off x="219918" y="1329220"/>
            <a:ext cx="5547486" cy="3983560"/>
          </a:xfrm>
        </p:spPr>
        <p:txBody>
          <a:bodyPr>
            <a:noAutofit/>
          </a:bodyPr>
          <a:lstStyle>
            <a:lvl1pPr algn="ctr">
              <a:defRPr sz="4400">
                <a:solidFill>
                  <a:srgbClr val="0C5073"/>
                </a:solidFill>
                <a:latin typeface="CiscoSans ExtraLight" panose="020B0303020201020303" pitchFamily="34" charset="0"/>
              </a:defRPr>
            </a:lvl1pPr>
          </a:lstStyle>
          <a:p>
            <a:r>
              <a:rPr lang="en-US" dirty="0"/>
              <a:t>This is a sample headline</a:t>
            </a:r>
          </a:p>
        </p:txBody>
      </p:sp>
      <p:sp>
        <p:nvSpPr>
          <p:cNvPr id="3" name="Content Placeholder 2">
            <a:extLst>
              <a:ext uri="{FF2B5EF4-FFF2-40B4-BE49-F238E27FC236}">
                <a16:creationId xmlns:a16="http://schemas.microsoft.com/office/drawing/2014/main" id="{9753A651-3319-4B75-9370-D55AD36140CE}"/>
              </a:ext>
            </a:extLst>
          </p:cNvPr>
          <p:cNvSpPr>
            <a:spLocks noGrp="1"/>
          </p:cNvSpPr>
          <p:nvPr>
            <p:ph idx="1" hasCustomPrompt="1"/>
          </p:nvPr>
        </p:nvSpPr>
        <p:spPr>
          <a:xfrm>
            <a:off x="6543674" y="1614488"/>
            <a:ext cx="5428407" cy="4608239"/>
          </a:xfrm>
        </p:spPr>
        <p:txBody>
          <a:bodyPr>
            <a:normAutofit/>
          </a:bodyPr>
          <a:lstStyle>
            <a:lvl1pPr>
              <a:defRPr sz="2800">
                <a:solidFill>
                  <a:schemeClr val="bg1"/>
                </a:solidFill>
                <a:latin typeface="CiscoSansTT ExtraLight" panose="020B0303020201020303" pitchFamily="34" charset="0"/>
              </a:defRPr>
            </a:lvl1pPr>
            <a:lvl2pPr>
              <a:defRPr sz="2800">
                <a:solidFill>
                  <a:schemeClr val="bg1"/>
                </a:solidFill>
                <a:latin typeface="CiscoSansTT ExtraLight" panose="020B0303020201020303" pitchFamily="34" charset="0"/>
              </a:defRPr>
            </a:lvl2pPr>
            <a:lvl3pPr>
              <a:defRPr sz="2800">
                <a:solidFill>
                  <a:schemeClr val="bg1"/>
                </a:solidFill>
                <a:latin typeface="CiscoSansTT ExtraLight" panose="020B0303020201020303" pitchFamily="34" charset="0"/>
              </a:defRPr>
            </a:lvl3pPr>
            <a:lvl4pPr>
              <a:defRPr sz="2800">
                <a:solidFill>
                  <a:schemeClr val="bg1"/>
                </a:solidFill>
                <a:latin typeface="CiscoSansTT ExtraLight" panose="020B0303020201020303" pitchFamily="34" charset="0"/>
              </a:defRPr>
            </a:lvl4pPr>
            <a:lvl5pPr>
              <a:defRPr sz="2800">
                <a:solidFill>
                  <a:schemeClr val="bg1"/>
                </a:solidFill>
                <a:latin typeface="CiscoSansTT ExtraLight" panose="020B0303020201020303" pitchFamily="34" charset="0"/>
              </a:defRPr>
            </a:lvl5pPr>
          </a:lstStyle>
          <a:p>
            <a:pPr lvl="0"/>
            <a:r>
              <a:rPr lang="en-US" dirty="0"/>
              <a:t>Standard bullet slide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112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EF65B-18C4-43BA-BCC8-59D883015613}"/>
              </a:ext>
            </a:extLst>
          </p:cNvPr>
          <p:cNvSpPr/>
          <p:nvPr userDrawn="1"/>
        </p:nvSpPr>
        <p:spPr bwMode="auto">
          <a:xfrm>
            <a:off x="-12193" y="6235701"/>
            <a:ext cx="12204193" cy="622300"/>
          </a:xfrm>
          <a:prstGeom prst="rect">
            <a:avLst/>
          </a:prstGeom>
          <a:solidFill>
            <a:schemeClr val="accent1">
              <a:alpha val="32000"/>
            </a:schemeClr>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6" name="Title 1"/>
          <p:cNvSpPr>
            <a:spLocks noGrp="1"/>
          </p:cNvSpPr>
          <p:nvPr>
            <p:ph type="title"/>
          </p:nvPr>
        </p:nvSpPr>
        <p:spPr>
          <a:xfrm>
            <a:off x="591995" y="182880"/>
            <a:ext cx="11473004" cy="975360"/>
          </a:xfrm>
        </p:spPr>
        <p:txBody>
          <a:bodyPr anchor="t"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Content Placeholder 4">
            <a:extLst>
              <a:ext uri="{FF2B5EF4-FFF2-40B4-BE49-F238E27FC236}">
                <a16:creationId xmlns:a16="http://schemas.microsoft.com/office/drawing/2014/main" id="{1CEEDA46-3970-4A63-9EFC-A4042A2AA1FC}"/>
              </a:ext>
            </a:extLst>
          </p:cNvPr>
          <p:cNvSpPr>
            <a:spLocks noGrp="1"/>
          </p:cNvSpPr>
          <p:nvPr>
            <p:ph sz="quarter" idx="11" hasCustomPrompt="1"/>
          </p:nvPr>
        </p:nvSpPr>
        <p:spPr>
          <a:xfrm>
            <a:off x="591996" y="1499616"/>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14" name="Freeform 1">
            <a:extLst>
              <a:ext uri="{FF2B5EF4-FFF2-40B4-BE49-F238E27FC236}">
                <a16:creationId xmlns:a16="http://schemas.microsoft.com/office/drawing/2014/main" id="{E611959F-9601-420B-A3CC-9A1DB0412C5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BBD75BDE-92C7-884D-BC75-262E0DFB5AFF}"/>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endParaRPr lang="en-GB" dirty="0"/>
          </a:p>
        </p:txBody>
      </p:sp>
    </p:spTree>
    <p:extLst>
      <p:ext uri="{BB962C8B-B14F-4D97-AF65-F5344CB8AC3E}">
        <p14:creationId xmlns:p14="http://schemas.microsoft.com/office/powerpoint/2010/main" val="3011194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591995" y="182880"/>
            <a:ext cx="11473004" cy="975360"/>
          </a:xfrm>
        </p:spPr>
        <p:txBody>
          <a:bodyPr anchor="t"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Click to edit Master title style</a:t>
            </a:r>
          </a:p>
        </p:txBody>
      </p:sp>
      <p:sp>
        <p:nvSpPr>
          <p:cNvPr id="10" name="Text Placeholder 5"/>
          <p:cNvSpPr>
            <a:spLocks noGrp="1"/>
          </p:cNvSpPr>
          <p:nvPr>
            <p:ph type="body" sz="quarter" idx="12"/>
          </p:nvPr>
        </p:nvSpPr>
        <p:spPr>
          <a:xfrm>
            <a:off x="591996" y="1036320"/>
            <a:ext cx="11021483" cy="508000"/>
          </a:xfrm>
          <a:prstGeom prst="rect">
            <a:avLst/>
          </a:prstGeom>
        </p:spPr>
        <p:txBody>
          <a:bodyPr/>
          <a:lstStyle>
            <a:lvl1pPr marL="2380" indent="0">
              <a:buNone/>
              <a:defRPr lang="en-US" sz="24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a:t>Edit Master text styles</a:t>
            </a:r>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50" name="Freeform 1">
            <a:extLst>
              <a:ext uri="{FF2B5EF4-FFF2-40B4-BE49-F238E27FC236}">
                <a16:creationId xmlns:a16="http://schemas.microsoft.com/office/drawing/2014/main" id="{ACF196DB-1F17-43F8-8065-DA85D9D5A3F7}"/>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2" name="Content Placeholder 4">
            <a:extLst>
              <a:ext uri="{FF2B5EF4-FFF2-40B4-BE49-F238E27FC236}">
                <a16:creationId xmlns:a16="http://schemas.microsoft.com/office/drawing/2014/main" id="{6331D664-D5FC-4122-A371-015A8540BED1}"/>
              </a:ext>
            </a:extLst>
          </p:cNvPr>
          <p:cNvSpPr>
            <a:spLocks noGrp="1"/>
          </p:cNvSpPr>
          <p:nvPr>
            <p:ph sz="quarter" idx="11" hasCustomPrompt="1"/>
          </p:nvPr>
        </p:nvSpPr>
        <p:spPr>
          <a:xfrm>
            <a:off x="591996" y="1499616"/>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ACC5DC3-4F71-4F4D-B599-72CA457EAD34}"/>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2462585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Subtitle and Bulle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45BB461-47D3-4315-98F6-949F600B0DEB}"/>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6" name="Title 1"/>
          <p:cNvSpPr>
            <a:spLocks noGrp="1"/>
          </p:cNvSpPr>
          <p:nvPr>
            <p:ph type="title"/>
          </p:nvPr>
        </p:nvSpPr>
        <p:spPr>
          <a:xfrm>
            <a:off x="585216" y="182880"/>
            <a:ext cx="11479784" cy="975360"/>
          </a:xfrm>
        </p:spPr>
        <p:txBody>
          <a:bodyPr anchor="t"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Click to edit Master title style</a:t>
            </a:r>
          </a:p>
        </p:txBody>
      </p:sp>
      <p:sp>
        <p:nvSpPr>
          <p:cNvPr id="10" name="Text Placeholder 5"/>
          <p:cNvSpPr>
            <a:spLocks noGrp="1"/>
          </p:cNvSpPr>
          <p:nvPr>
            <p:ph type="body" sz="quarter" idx="12"/>
          </p:nvPr>
        </p:nvSpPr>
        <p:spPr>
          <a:xfrm>
            <a:off x="591996" y="1036320"/>
            <a:ext cx="11021483" cy="508000"/>
          </a:xfrm>
          <a:prstGeom prst="rect">
            <a:avLst/>
          </a:prstGeom>
        </p:spPr>
        <p:txBody>
          <a:bodyPr/>
          <a:lstStyle>
            <a:lvl1pPr marL="2380" indent="0">
              <a:buNone/>
              <a:defRPr lang="en-US" sz="24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a:t>Edit Master text styles</a:t>
            </a:r>
          </a:p>
        </p:txBody>
      </p:sp>
      <p:sp>
        <p:nvSpPr>
          <p:cNvPr id="13" name="Rectangle 4">
            <a:extLst>
              <a:ext uri="{FF2B5EF4-FFF2-40B4-BE49-F238E27FC236}">
                <a16:creationId xmlns:a16="http://schemas.microsoft.com/office/drawing/2014/main" id="{E499ABA6-44A8-6841-99E7-DF4BAA25DD6A}"/>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4" name="Slide Number Placeholder 1">
            <a:extLst>
              <a:ext uri="{FF2B5EF4-FFF2-40B4-BE49-F238E27FC236}">
                <a16:creationId xmlns:a16="http://schemas.microsoft.com/office/drawing/2014/main" id="{2FFF9087-6888-1246-BC4E-ECFFD3DCA483}"/>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7" name="Content Placeholder 4">
            <a:extLst>
              <a:ext uri="{FF2B5EF4-FFF2-40B4-BE49-F238E27FC236}">
                <a16:creationId xmlns:a16="http://schemas.microsoft.com/office/drawing/2014/main" id="{63FCCFBA-6929-4EF8-AC15-14353D69B3FF}"/>
              </a:ext>
            </a:extLst>
          </p:cNvPr>
          <p:cNvSpPr>
            <a:spLocks noGrp="1"/>
          </p:cNvSpPr>
          <p:nvPr>
            <p:ph sz="quarter" idx="11" hasCustomPrompt="1"/>
          </p:nvPr>
        </p:nvSpPr>
        <p:spPr>
          <a:xfrm>
            <a:off x="591996" y="1499616"/>
            <a:ext cx="11009376" cy="452323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8" name="Freeform 1">
            <a:extLst>
              <a:ext uri="{FF2B5EF4-FFF2-40B4-BE49-F238E27FC236}">
                <a16:creationId xmlns:a16="http://schemas.microsoft.com/office/drawing/2014/main" id="{A6A6FE5C-1A23-45C2-85EA-068907045E21}"/>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6699F19-76A9-B94F-A103-E97EE5CAD712}"/>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5990215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93600" y="1499616"/>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5" name="Title Placeholder 5"/>
          <p:cNvSpPr>
            <a:spLocks noGrp="1"/>
          </p:cNvSpPr>
          <p:nvPr>
            <p:ph type="title"/>
          </p:nvPr>
        </p:nvSpPr>
        <p:spPr bwMode="auto">
          <a:xfrm>
            <a:off x="585216" y="182881"/>
            <a:ext cx="11606784" cy="975783"/>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36" name="Freeform 1">
            <a:extLst>
              <a:ext uri="{FF2B5EF4-FFF2-40B4-BE49-F238E27FC236}">
                <a16:creationId xmlns:a16="http://schemas.microsoft.com/office/drawing/2014/main" id="{710BFB6F-E2E7-4101-844D-C87FCDCB4E55}"/>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1" name="Text Placeholder 3"/>
          <p:cNvSpPr>
            <a:spLocks noGrp="1"/>
          </p:cNvSpPr>
          <p:nvPr>
            <p:ph type="body" sz="quarter" idx="12" hasCustomPrompt="1"/>
          </p:nvPr>
        </p:nvSpPr>
        <p:spPr>
          <a:xfrm>
            <a:off x="6458155" y="1499616"/>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F3730CDD-E9F5-914C-B52A-D696DE146B6E}"/>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318019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ullet_Heavy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C07C3C-B68B-485C-A3D5-CA1FAAFB4373}"/>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 name="Title Placeholder 5"/>
          <p:cNvSpPr>
            <a:spLocks noGrp="1"/>
          </p:cNvSpPr>
          <p:nvPr>
            <p:ph type="title"/>
          </p:nvPr>
        </p:nvSpPr>
        <p:spPr bwMode="auto">
          <a:xfrm>
            <a:off x="585216" y="182881"/>
            <a:ext cx="11479784" cy="975783"/>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2" name="Rectangle 4">
            <a:extLst>
              <a:ext uri="{FF2B5EF4-FFF2-40B4-BE49-F238E27FC236}">
                <a16:creationId xmlns:a16="http://schemas.microsoft.com/office/drawing/2014/main" id="{BA549340-FC19-364C-8929-BF7BDAED4782}"/>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3" name="Slide Number Placeholder 1">
            <a:extLst>
              <a:ext uri="{FF2B5EF4-FFF2-40B4-BE49-F238E27FC236}">
                <a16:creationId xmlns:a16="http://schemas.microsoft.com/office/drawing/2014/main" id="{E9A44DEC-28BC-5747-86E7-0C25A3D5F461}"/>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6" name="Freeform 1">
            <a:extLst>
              <a:ext uri="{FF2B5EF4-FFF2-40B4-BE49-F238E27FC236}">
                <a16:creationId xmlns:a16="http://schemas.microsoft.com/office/drawing/2014/main" id="{ABE7353E-DF89-4092-911C-E8772F049489}"/>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5" name="Text Placeholder 3">
            <a:extLst>
              <a:ext uri="{FF2B5EF4-FFF2-40B4-BE49-F238E27FC236}">
                <a16:creationId xmlns:a16="http://schemas.microsoft.com/office/drawing/2014/main" id="{A4ED26C5-8125-FF42-AE3E-A3970B5AEC7D}"/>
              </a:ext>
            </a:extLst>
          </p:cNvPr>
          <p:cNvSpPr>
            <a:spLocks noGrp="1"/>
          </p:cNvSpPr>
          <p:nvPr>
            <p:ph type="body" sz="quarter" idx="10" hasCustomPrompt="1"/>
          </p:nvPr>
        </p:nvSpPr>
        <p:spPr>
          <a:xfrm>
            <a:off x="593600" y="1499616"/>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7" name="Text Placeholder 3">
            <a:extLst>
              <a:ext uri="{FF2B5EF4-FFF2-40B4-BE49-F238E27FC236}">
                <a16:creationId xmlns:a16="http://schemas.microsoft.com/office/drawing/2014/main" id="{92B68571-ED21-4041-A3DB-371C1F81C240}"/>
              </a:ext>
            </a:extLst>
          </p:cNvPr>
          <p:cNvSpPr>
            <a:spLocks noGrp="1"/>
          </p:cNvSpPr>
          <p:nvPr>
            <p:ph type="body" sz="quarter" idx="12" hasCustomPrompt="1"/>
          </p:nvPr>
        </p:nvSpPr>
        <p:spPr>
          <a:xfrm>
            <a:off x="6458155" y="1499616"/>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BA4FC376-5FF8-5A49-A68A-E18974C79D42}"/>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204060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5216" y="182880"/>
            <a:ext cx="11479784"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3" name="Slide Number Placeholder 1">
            <a:extLst>
              <a:ext uri="{FF2B5EF4-FFF2-40B4-BE49-F238E27FC236}">
                <a16:creationId xmlns:a16="http://schemas.microsoft.com/office/drawing/2014/main" id="{7231034B-524C-4447-A374-672F2666E920}"/>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4" name="Rectangle 4">
            <a:extLst>
              <a:ext uri="{FF2B5EF4-FFF2-40B4-BE49-F238E27FC236}">
                <a16:creationId xmlns:a16="http://schemas.microsoft.com/office/drawing/2014/main" id="{CBB752D9-2ACF-D548-805F-58049D981360}"/>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5" name="Freeform 1">
            <a:extLst>
              <a:ext uri="{FF2B5EF4-FFF2-40B4-BE49-F238E27FC236}">
                <a16:creationId xmlns:a16="http://schemas.microsoft.com/office/drawing/2014/main" id="{B3FF8FA1-670D-5940-B0F9-79F795CC770F}"/>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C55E5BDA-2D3C-5E46-9527-2D026B2DCD57}"/>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2646667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D8197-A2C2-41C3-A1D1-B2A1015D96A6}"/>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 name="Title Placeholder 5"/>
          <p:cNvSpPr>
            <a:spLocks noGrp="1"/>
          </p:cNvSpPr>
          <p:nvPr>
            <p:ph type="title"/>
          </p:nvPr>
        </p:nvSpPr>
        <p:spPr bwMode="auto">
          <a:xfrm>
            <a:off x="585216" y="182880"/>
            <a:ext cx="11458617"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5" name="Rectangle 4">
            <a:extLst>
              <a:ext uri="{FF2B5EF4-FFF2-40B4-BE49-F238E27FC236}">
                <a16:creationId xmlns:a16="http://schemas.microsoft.com/office/drawing/2014/main" id="{5D5AD3B2-2145-0947-A1BF-029ADE792650}"/>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Slide Number Placeholder 1">
            <a:extLst>
              <a:ext uri="{FF2B5EF4-FFF2-40B4-BE49-F238E27FC236}">
                <a16:creationId xmlns:a16="http://schemas.microsoft.com/office/drawing/2014/main" id="{0E2B0868-332B-E647-A956-91F1889AF72F}"/>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0" name="Freeform 1">
            <a:extLst>
              <a:ext uri="{FF2B5EF4-FFF2-40B4-BE49-F238E27FC236}">
                <a16:creationId xmlns:a16="http://schemas.microsoft.com/office/drawing/2014/main" id="{CB725B52-2CF9-40A7-AB9E-0634E5D71C3A}"/>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F9E04D8-EF0C-A74A-B20F-9790D972516E}"/>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4619030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5216" y="182880"/>
            <a:ext cx="11458617"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20547852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8" name="Freeform 6"/>
          <p:cNvSpPr>
            <a:spLocks/>
          </p:cNvSpPr>
          <p:nvPr userDrawn="1"/>
        </p:nvSpPr>
        <p:spPr bwMode="auto">
          <a:xfrm>
            <a:off x="-12193" y="6351"/>
            <a:ext cx="12206311" cy="6845300"/>
          </a:xfrm>
          <a:custGeom>
            <a:avLst/>
            <a:gdLst>
              <a:gd name="T0" fmla="*/ 3161 w 5746"/>
              <a:gd name="T1" fmla="*/ 2748 h 3234"/>
              <a:gd name="T2" fmla="*/ 3886 w 5746"/>
              <a:gd name="T3" fmla="*/ 0 h 3234"/>
              <a:gd name="T4" fmla="*/ 5746 w 5746"/>
              <a:gd name="T5" fmla="*/ 0 h 3234"/>
              <a:gd name="T6" fmla="*/ 5746 w 5746"/>
              <a:gd name="T7" fmla="*/ 3234 h 3234"/>
              <a:gd name="T8" fmla="*/ 0 w 5746"/>
              <a:gd name="T9" fmla="*/ 3234 h 3234"/>
              <a:gd name="T10" fmla="*/ 0 w 5746"/>
              <a:gd name="T11" fmla="*/ 2920 h 3234"/>
              <a:gd name="T12" fmla="*/ 2922 w 5746"/>
              <a:gd name="T13" fmla="*/ 2920 h 3234"/>
              <a:gd name="T14" fmla="*/ 2922 w 5746"/>
              <a:gd name="T15" fmla="*/ 2920 h 3234"/>
              <a:gd name="T16" fmla="*/ 2945 w 5746"/>
              <a:gd name="T17" fmla="*/ 2920 h 3234"/>
              <a:gd name="T18" fmla="*/ 2968 w 5746"/>
              <a:gd name="T19" fmla="*/ 2917 h 3234"/>
              <a:gd name="T20" fmla="*/ 2989 w 5746"/>
              <a:gd name="T21" fmla="*/ 2913 h 3234"/>
              <a:gd name="T22" fmla="*/ 3009 w 5746"/>
              <a:gd name="T23" fmla="*/ 2907 h 3234"/>
              <a:gd name="T24" fmla="*/ 3027 w 5746"/>
              <a:gd name="T25" fmla="*/ 2900 h 3234"/>
              <a:gd name="T26" fmla="*/ 3046 w 5746"/>
              <a:gd name="T27" fmla="*/ 2892 h 3234"/>
              <a:gd name="T28" fmla="*/ 3063 w 5746"/>
              <a:gd name="T29" fmla="*/ 2882 h 3234"/>
              <a:gd name="T30" fmla="*/ 3078 w 5746"/>
              <a:gd name="T31" fmla="*/ 2872 h 3234"/>
              <a:gd name="T32" fmla="*/ 3093 w 5746"/>
              <a:gd name="T33" fmla="*/ 2859 h 3234"/>
              <a:gd name="T34" fmla="*/ 3107 w 5746"/>
              <a:gd name="T35" fmla="*/ 2846 h 3234"/>
              <a:gd name="T36" fmla="*/ 3120 w 5746"/>
              <a:gd name="T37" fmla="*/ 2832 h 3234"/>
              <a:gd name="T38" fmla="*/ 3130 w 5746"/>
              <a:gd name="T39" fmla="*/ 2816 h 3234"/>
              <a:gd name="T40" fmla="*/ 3139 w 5746"/>
              <a:gd name="T41" fmla="*/ 2801 h 3234"/>
              <a:gd name="T42" fmla="*/ 3148 w 5746"/>
              <a:gd name="T43" fmla="*/ 2784 h 3234"/>
              <a:gd name="T44" fmla="*/ 3155 w 5746"/>
              <a:gd name="T45" fmla="*/ 2767 h 3234"/>
              <a:gd name="T46" fmla="*/ 3161 w 5746"/>
              <a:gd name="T47" fmla="*/ 2748 h 3234"/>
              <a:gd name="T48" fmla="*/ 3161 w 5746"/>
              <a:gd name="T49" fmla="*/ 2748 h 3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46" h="3234">
                <a:moveTo>
                  <a:pt x="3161" y="2748"/>
                </a:moveTo>
                <a:lnTo>
                  <a:pt x="3886" y="0"/>
                </a:lnTo>
                <a:lnTo>
                  <a:pt x="5746" y="0"/>
                </a:lnTo>
                <a:lnTo>
                  <a:pt x="5746" y="3234"/>
                </a:lnTo>
                <a:lnTo>
                  <a:pt x="0" y="3234"/>
                </a:lnTo>
                <a:lnTo>
                  <a:pt x="0" y="2920"/>
                </a:lnTo>
                <a:lnTo>
                  <a:pt x="2922" y="2920"/>
                </a:lnTo>
                <a:lnTo>
                  <a:pt x="2922" y="2920"/>
                </a:lnTo>
                <a:lnTo>
                  <a:pt x="2945" y="2920"/>
                </a:lnTo>
                <a:lnTo>
                  <a:pt x="2968" y="2917"/>
                </a:lnTo>
                <a:lnTo>
                  <a:pt x="2989" y="2913"/>
                </a:lnTo>
                <a:lnTo>
                  <a:pt x="3009" y="2907"/>
                </a:lnTo>
                <a:lnTo>
                  <a:pt x="3027" y="2900"/>
                </a:lnTo>
                <a:lnTo>
                  <a:pt x="3046" y="2892"/>
                </a:lnTo>
                <a:lnTo>
                  <a:pt x="3063" y="2882"/>
                </a:lnTo>
                <a:lnTo>
                  <a:pt x="3078" y="2872"/>
                </a:lnTo>
                <a:lnTo>
                  <a:pt x="3093" y="2859"/>
                </a:lnTo>
                <a:lnTo>
                  <a:pt x="3107" y="2846"/>
                </a:lnTo>
                <a:lnTo>
                  <a:pt x="3120" y="2832"/>
                </a:lnTo>
                <a:lnTo>
                  <a:pt x="3130" y="2816"/>
                </a:lnTo>
                <a:lnTo>
                  <a:pt x="3139" y="2801"/>
                </a:lnTo>
                <a:lnTo>
                  <a:pt x="3148" y="2784"/>
                </a:lnTo>
                <a:lnTo>
                  <a:pt x="3155" y="2767"/>
                </a:lnTo>
                <a:lnTo>
                  <a:pt x="3161" y="2748"/>
                </a:lnTo>
                <a:lnTo>
                  <a:pt x="3161" y="2748"/>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 name="Title Placeholder 5"/>
          <p:cNvSpPr>
            <a:spLocks noGrp="1"/>
          </p:cNvSpPr>
          <p:nvPr>
            <p:ph type="title"/>
          </p:nvPr>
        </p:nvSpPr>
        <p:spPr bwMode="auto">
          <a:xfrm>
            <a:off x="585216" y="182880"/>
            <a:ext cx="7593585"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5" name="Rectangle 4">
            <a:extLst>
              <a:ext uri="{FF2B5EF4-FFF2-40B4-BE49-F238E27FC236}">
                <a16:creationId xmlns:a16="http://schemas.microsoft.com/office/drawing/2014/main" id="{5D5AD3B2-2145-0947-A1BF-029ADE792650}"/>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Slide Number Placeholder 1">
            <a:extLst>
              <a:ext uri="{FF2B5EF4-FFF2-40B4-BE49-F238E27FC236}">
                <a16:creationId xmlns:a16="http://schemas.microsoft.com/office/drawing/2014/main" id="{0E2B0868-332B-E647-A956-91F1889AF72F}"/>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0" name="Freeform 1">
            <a:extLst>
              <a:ext uri="{FF2B5EF4-FFF2-40B4-BE49-F238E27FC236}">
                <a16:creationId xmlns:a16="http://schemas.microsoft.com/office/drawing/2014/main" id="{CB725B52-2CF9-40A7-AB9E-0634E5D71C3A}"/>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F9E04D8-EF0C-A74A-B20F-9790D972516E}"/>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8496143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D8197-A2C2-41C3-A1D1-B2A1015D96A6}"/>
              </a:ext>
            </a:extLst>
          </p:cNvPr>
          <p:cNvSpPr/>
          <p:nvPr userDrawn="1"/>
        </p:nvSpPr>
        <p:spPr bwMode="auto">
          <a:xfrm>
            <a:off x="-12193" y="6235701"/>
            <a:ext cx="12204193" cy="622300"/>
          </a:xfrm>
          <a:prstGeom prst="rect">
            <a:avLst/>
          </a:prstGeom>
          <a:solidFill>
            <a:schemeClr val="accent1">
              <a:alpha val="32000"/>
            </a:schemeClr>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 name="Title Placeholder 5"/>
          <p:cNvSpPr>
            <a:spLocks noGrp="1"/>
          </p:cNvSpPr>
          <p:nvPr>
            <p:ph type="title"/>
          </p:nvPr>
        </p:nvSpPr>
        <p:spPr bwMode="auto">
          <a:xfrm>
            <a:off x="585216" y="182880"/>
            <a:ext cx="11458617"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5" name="Rectangle 4">
            <a:extLst>
              <a:ext uri="{FF2B5EF4-FFF2-40B4-BE49-F238E27FC236}">
                <a16:creationId xmlns:a16="http://schemas.microsoft.com/office/drawing/2014/main" id="{5D5AD3B2-2145-0947-A1BF-029ADE792650}"/>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Slide Number Placeholder 1">
            <a:extLst>
              <a:ext uri="{FF2B5EF4-FFF2-40B4-BE49-F238E27FC236}">
                <a16:creationId xmlns:a16="http://schemas.microsoft.com/office/drawing/2014/main" id="{0E2B0868-332B-E647-A956-91F1889AF72F}"/>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0" name="Freeform 1">
            <a:extLst>
              <a:ext uri="{FF2B5EF4-FFF2-40B4-BE49-F238E27FC236}">
                <a16:creationId xmlns:a16="http://schemas.microsoft.com/office/drawing/2014/main" id="{CB725B52-2CF9-40A7-AB9E-0634E5D71C3A}"/>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F9E04D8-EF0C-A74A-B20F-9790D972516E}"/>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145259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59F82CB3-E745-48CD-8547-0E595D9BC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28FA02-EBAC-47E6-ABB2-26DEBA2A419A}"/>
              </a:ext>
            </a:extLst>
          </p:cNvPr>
          <p:cNvSpPr>
            <a:spLocks noGrp="1"/>
          </p:cNvSpPr>
          <p:nvPr>
            <p:ph type="title" hasCustomPrompt="1"/>
          </p:nvPr>
        </p:nvSpPr>
        <p:spPr/>
        <p:txBody>
          <a:bodyPr/>
          <a:lstStyle>
            <a:lvl1pPr>
              <a:defRPr>
                <a:solidFill>
                  <a:srgbClr val="16BBED"/>
                </a:solidFill>
                <a:latin typeface="CiscoSans ExtraLight" panose="020B0303020201020303" pitchFamily="34" charset="0"/>
              </a:defRPr>
            </a:lvl1pPr>
          </a:lstStyle>
          <a:p>
            <a:r>
              <a:rPr lang="en-US" dirty="0"/>
              <a:t>Line Charts</a:t>
            </a:r>
          </a:p>
        </p:txBody>
      </p:sp>
      <p:sp>
        <p:nvSpPr>
          <p:cNvPr id="3" name="Content Placeholder 2">
            <a:extLst>
              <a:ext uri="{FF2B5EF4-FFF2-40B4-BE49-F238E27FC236}">
                <a16:creationId xmlns:a16="http://schemas.microsoft.com/office/drawing/2014/main" id="{D01139B6-CAC6-4173-A6AA-7B8186ACD46A}"/>
              </a:ext>
            </a:extLst>
          </p:cNvPr>
          <p:cNvSpPr>
            <a:spLocks noGrp="1"/>
          </p:cNvSpPr>
          <p:nvPr>
            <p:ph sz="half" idx="1"/>
          </p:nvPr>
        </p:nvSpPr>
        <p:spPr>
          <a:xfrm>
            <a:off x="838199" y="1825625"/>
            <a:ext cx="10515599" cy="4351338"/>
          </a:xfrm>
        </p:spPr>
        <p:txBody>
          <a:bodyPr>
            <a:normAutofit/>
          </a:bodyPr>
          <a:lstStyle>
            <a:lvl1pPr>
              <a:defRPr sz="2000">
                <a:solidFill>
                  <a:schemeClr val="bg1"/>
                </a:solidFill>
                <a:latin typeface="CiscoSansTT ExtraLight" panose="020B0303020201020303" pitchFamily="34" charset="0"/>
              </a:defRPr>
            </a:lvl1pPr>
            <a:lvl2pPr>
              <a:defRPr sz="2000">
                <a:solidFill>
                  <a:schemeClr val="bg1"/>
                </a:solidFill>
                <a:latin typeface="CiscoSansTT ExtraLight" panose="020B0303020201020303" pitchFamily="34" charset="0"/>
              </a:defRPr>
            </a:lvl2pPr>
            <a:lvl3pPr>
              <a:defRPr sz="2000">
                <a:solidFill>
                  <a:schemeClr val="bg1"/>
                </a:solidFill>
                <a:latin typeface="CiscoSansTT ExtraLight" panose="020B0303020201020303" pitchFamily="34" charset="0"/>
              </a:defRPr>
            </a:lvl3pPr>
            <a:lvl4pPr>
              <a:defRPr sz="2000">
                <a:solidFill>
                  <a:schemeClr val="bg1"/>
                </a:solidFill>
                <a:latin typeface="CiscoSansTT ExtraLight" panose="020B0303020201020303" pitchFamily="34" charset="0"/>
              </a:defRPr>
            </a:lvl4pPr>
            <a:lvl5pPr>
              <a:defRPr sz="2000">
                <a:solidFill>
                  <a:schemeClr val="bg1"/>
                </a:solidFill>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8CAF761E-AD64-4404-B825-8931963B8999}"/>
              </a:ext>
            </a:extLst>
          </p:cNvPr>
          <p:cNvSpPr txBox="1"/>
          <p:nvPr userDrawn="1"/>
        </p:nvSpPr>
        <p:spPr>
          <a:xfrm>
            <a:off x="8447107" y="6286649"/>
            <a:ext cx="2906693" cy="461665"/>
          </a:xfrm>
          <a:prstGeom prst="rect">
            <a:avLst/>
          </a:prstGeom>
          <a:noFill/>
        </p:spPr>
        <p:txBody>
          <a:bodyPr wrap="none" rtlCol="0">
            <a:spAutoFit/>
          </a:bodyPr>
          <a:lstStyle/>
          <a:p>
            <a:r>
              <a:rPr lang="en-MY" sz="1200" dirty="0">
                <a:solidFill>
                  <a:schemeClr val="bg1"/>
                </a:solidFill>
                <a:latin typeface="CiscoSans ExtraLight" panose="020B0303020201020303" pitchFamily="34" charset="0"/>
              </a:rPr>
              <a:t>Cisco Connect 2019 </a:t>
            </a:r>
            <a:br>
              <a:rPr lang="en-MY" sz="1200" dirty="0">
                <a:solidFill>
                  <a:schemeClr val="bg1"/>
                </a:solidFill>
                <a:latin typeface="CiscoSans ExtraLight" panose="020B0303020201020303" pitchFamily="34" charset="0"/>
              </a:rPr>
            </a:br>
            <a:r>
              <a:rPr lang="en-MY" sz="1200" dirty="0">
                <a:solidFill>
                  <a:schemeClr val="bg1"/>
                </a:solidFill>
                <a:latin typeface="CiscoSans ExtraLight" panose="020B0303020201020303" pitchFamily="34" charset="0"/>
              </a:rPr>
              <a:t>Malaysia, Kuala Lumpur . 18 April 2019</a:t>
            </a:r>
          </a:p>
        </p:txBody>
      </p:sp>
    </p:spTree>
    <p:extLst>
      <p:ext uri="{BB962C8B-B14F-4D97-AF65-F5344CB8AC3E}">
        <p14:creationId xmlns:p14="http://schemas.microsoft.com/office/powerpoint/2010/main" val="9829563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itle 1"/>
          <p:cNvSpPr>
            <a:spLocks noGrp="1"/>
          </p:cNvSpPr>
          <p:nvPr>
            <p:ph type="title"/>
          </p:nvPr>
        </p:nvSpPr>
        <p:spPr>
          <a:xfrm>
            <a:off x="585216" y="182880"/>
            <a:ext cx="11469201" cy="975360"/>
          </a:xfrm>
        </p:spPr>
        <p:txBody>
          <a:bodyPr anchor="t"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p:nvPr>
        </p:nvSpPr>
        <p:spPr>
          <a:xfrm>
            <a:off x="591995" y="1011936"/>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a:t>Edit Master text styles</a:t>
            </a:r>
          </a:p>
        </p:txBody>
      </p:sp>
      <p:sp>
        <p:nvSpPr>
          <p:cNvPr id="2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5"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38"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53639D80-BC55-D041-BEC9-60EFDCA48599}"/>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1623061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A172F0-B51F-41AE-BB53-2CFFB93791C3}"/>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 name="Title 1"/>
          <p:cNvSpPr>
            <a:spLocks noGrp="1"/>
          </p:cNvSpPr>
          <p:nvPr>
            <p:ph type="title"/>
          </p:nvPr>
        </p:nvSpPr>
        <p:spPr>
          <a:xfrm>
            <a:off x="585216" y="182880"/>
            <a:ext cx="11479784" cy="975360"/>
          </a:xfrm>
        </p:spPr>
        <p:txBody>
          <a:bodyPr anchor="t"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591995" y="1011936"/>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dirty="0"/>
              <a:t>Edit Master text styles for 2 line title</a:t>
            </a:r>
          </a:p>
        </p:txBody>
      </p:sp>
      <p:sp>
        <p:nvSpPr>
          <p:cNvPr id="10" name="Rectangle 9">
            <a:extLst>
              <a:ext uri="{FF2B5EF4-FFF2-40B4-BE49-F238E27FC236}">
                <a16:creationId xmlns:a16="http://schemas.microsoft.com/office/drawing/2014/main" id="{8CB562F2-44C4-42F1-81C1-AC3A9861CFDE}"/>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C2AB1D64-4374-4ACB-82BE-C3AB11638C60}"/>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85D60D15-EEA5-4C68-A157-BCA85F8B099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101CC552-F583-0440-877D-81C48D816AED}"/>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7457431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le and Subtitle">
    <p:spTree>
      <p:nvGrpSpPr>
        <p:cNvPr id="1" name=""/>
        <p:cNvGrpSpPr/>
        <p:nvPr/>
      </p:nvGrpSpPr>
      <p:grpSpPr>
        <a:xfrm>
          <a:off x="0" y="0"/>
          <a:ext cx="0" cy="0"/>
          <a:chOff x="0" y="0"/>
          <a:chExt cx="0" cy="0"/>
        </a:xfrm>
      </p:grpSpPr>
      <p:sp>
        <p:nvSpPr>
          <p:cNvPr id="5" name="Title 1"/>
          <p:cNvSpPr>
            <a:spLocks noGrp="1"/>
          </p:cNvSpPr>
          <p:nvPr>
            <p:ph type="title"/>
          </p:nvPr>
        </p:nvSpPr>
        <p:spPr>
          <a:xfrm>
            <a:off x="585216" y="182880"/>
            <a:ext cx="11479784" cy="975360"/>
          </a:xfrm>
        </p:spPr>
        <p:txBody>
          <a:bodyPr anchor="t"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591995" y="1011936"/>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dirty="0"/>
              <a:t>Edit Master text styles for 2 line title</a:t>
            </a:r>
          </a:p>
        </p:txBody>
      </p:sp>
    </p:spTree>
    <p:extLst>
      <p:ext uri="{BB962C8B-B14F-4D97-AF65-F5344CB8AC3E}">
        <p14:creationId xmlns:p14="http://schemas.microsoft.com/office/powerpoint/2010/main" val="18335258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A172F0-B51F-41AE-BB53-2CFFB93791C3}"/>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 name="Title 1"/>
          <p:cNvSpPr>
            <a:spLocks noGrp="1"/>
          </p:cNvSpPr>
          <p:nvPr>
            <p:ph type="title"/>
          </p:nvPr>
        </p:nvSpPr>
        <p:spPr>
          <a:xfrm>
            <a:off x="585216" y="182880"/>
            <a:ext cx="11479784" cy="975360"/>
          </a:xfrm>
        </p:spPr>
        <p:txBody>
          <a:bodyPr anchor="t"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591995" y="731520"/>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dirty="0"/>
              <a:t>Edit Master text styles for 1 line title</a:t>
            </a:r>
          </a:p>
        </p:txBody>
      </p:sp>
      <p:sp>
        <p:nvSpPr>
          <p:cNvPr id="10" name="Rectangle 9">
            <a:extLst>
              <a:ext uri="{FF2B5EF4-FFF2-40B4-BE49-F238E27FC236}">
                <a16:creationId xmlns:a16="http://schemas.microsoft.com/office/drawing/2014/main" id="{8CB562F2-44C4-42F1-81C1-AC3A9861CFDE}"/>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C2AB1D64-4374-4ACB-82BE-C3AB11638C60}"/>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85D60D15-EEA5-4C68-A157-BCA85F8B099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101CC552-F583-0440-877D-81C48D816AED}"/>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6439784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and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A172F0-B51F-41AE-BB53-2CFFB93791C3}"/>
              </a:ext>
            </a:extLst>
          </p:cNvPr>
          <p:cNvSpPr/>
          <p:nvPr userDrawn="1"/>
        </p:nvSpPr>
        <p:spPr bwMode="auto">
          <a:xfrm>
            <a:off x="-12193" y="6235701"/>
            <a:ext cx="12204193" cy="622300"/>
          </a:xfrm>
          <a:prstGeom prst="rect">
            <a:avLst/>
          </a:prstGeom>
          <a:solidFill>
            <a:schemeClr val="accent1">
              <a:alpha val="32000"/>
            </a:schemeClr>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 name="Title 1"/>
          <p:cNvSpPr>
            <a:spLocks noGrp="1"/>
          </p:cNvSpPr>
          <p:nvPr>
            <p:ph type="title"/>
          </p:nvPr>
        </p:nvSpPr>
        <p:spPr>
          <a:xfrm>
            <a:off x="585216" y="182880"/>
            <a:ext cx="11479784" cy="975360"/>
          </a:xfrm>
        </p:spPr>
        <p:txBody>
          <a:bodyPr anchor="t"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591995" y="731520"/>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dirty="0"/>
              <a:t>Edit Master text styles for 1 line title</a:t>
            </a:r>
          </a:p>
        </p:txBody>
      </p:sp>
      <p:sp>
        <p:nvSpPr>
          <p:cNvPr id="10" name="Rectangle 9">
            <a:extLst>
              <a:ext uri="{FF2B5EF4-FFF2-40B4-BE49-F238E27FC236}">
                <a16:creationId xmlns:a16="http://schemas.microsoft.com/office/drawing/2014/main" id="{8CB562F2-44C4-42F1-81C1-AC3A9861CFDE}"/>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C2AB1D64-4374-4ACB-82BE-C3AB11638C60}"/>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85D60D15-EEA5-4C68-A157-BCA85F8B099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101CC552-F583-0440-877D-81C48D816AED}"/>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914886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with Title and Subtitle">
    <p:spTree>
      <p:nvGrpSpPr>
        <p:cNvPr id="1" name=""/>
        <p:cNvGrpSpPr/>
        <p:nvPr/>
      </p:nvGrpSpPr>
      <p:grpSpPr>
        <a:xfrm>
          <a:off x="0" y="0"/>
          <a:ext cx="0" cy="0"/>
          <a:chOff x="0" y="0"/>
          <a:chExt cx="0" cy="0"/>
        </a:xfrm>
      </p:grpSpPr>
      <p:sp>
        <p:nvSpPr>
          <p:cNvPr id="12" name="Title 1"/>
          <p:cNvSpPr>
            <a:spLocks noGrp="1"/>
          </p:cNvSpPr>
          <p:nvPr>
            <p:ph type="title"/>
          </p:nvPr>
        </p:nvSpPr>
        <p:spPr>
          <a:xfrm>
            <a:off x="585216" y="182880"/>
            <a:ext cx="11479784" cy="975360"/>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4" name="Text Placeholder 5"/>
          <p:cNvSpPr>
            <a:spLocks noGrp="1"/>
          </p:cNvSpPr>
          <p:nvPr>
            <p:ph type="body" sz="quarter" idx="12"/>
          </p:nvPr>
        </p:nvSpPr>
        <p:spPr>
          <a:xfrm>
            <a:off x="591996" y="1011936"/>
            <a:ext cx="11021483" cy="508000"/>
          </a:xfrm>
          <a:prstGeom prst="rect">
            <a:avLst/>
          </a:prstGeom>
        </p:spPr>
        <p:txBody>
          <a:bodyPr/>
          <a:lstStyle>
            <a:lvl1pPr marL="2380" indent="0">
              <a:buNone/>
              <a:defRPr sz="2400">
                <a:solidFill>
                  <a:schemeClr val="tx2"/>
                </a:solidFill>
                <a:latin typeface="CiscoSansTT Light" panose="020B0503020201020303" pitchFamily="34" charset="0"/>
              </a:defRPr>
            </a:lvl1pPr>
          </a:lstStyle>
          <a:p>
            <a:pPr lvl="0"/>
            <a:r>
              <a:rPr lang="en-US"/>
              <a:t>Edit Master text styles</a:t>
            </a:r>
          </a:p>
        </p:txBody>
      </p:sp>
      <p:sp>
        <p:nvSpPr>
          <p:cNvPr id="2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2" name="Freeform 1">
            <a:extLst>
              <a:ext uri="{FF2B5EF4-FFF2-40B4-BE49-F238E27FC236}">
                <a16:creationId xmlns:a16="http://schemas.microsoft.com/office/drawing/2014/main" id="{CF14E642-9F49-4259-AC91-4F59D1A20942}"/>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7" name="Text Placeholder 3">
            <a:extLst>
              <a:ext uri="{FF2B5EF4-FFF2-40B4-BE49-F238E27FC236}">
                <a16:creationId xmlns:a16="http://schemas.microsoft.com/office/drawing/2014/main" id="{6D336711-E4D4-4296-BE5E-D9AFFA176DC0}"/>
              </a:ext>
            </a:extLst>
          </p:cNvPr>
          <p:cNvSpPr>
            <a:spLocks noGrp="1"/>
          </p:cNvSpPr>
          <p:nvPr>
            <p:ph type="body" sz="quarter" idx="10" hasCustomPrompt="1"/>
          </p:nvPr>
        </p:nvSpPr>
        <p:spPr>
          <a:xfrm>
            <a:off x="593600" y="1499616"/>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8" name="Text Placeholder 3">
            <a:extLst>
              <a:ext uri="{FF2B5EF4-FFF2-40B4-BE49-F238E27FC236}">
                <a16:creationId xmlns:a16="http://schemas.microsoft.com/office/drawing/2014/main" id="{8EDA8C49-B3BC-4ACD-B4B5-38E5F8E7CCE2}"/>
              </a:ext>
            </a:extLst>
          </p:cNvPr>
          <p:cNvSpPr>
            <a:spLocks noGrp="1"/>
          </p:cNvSpPr>
          <p:nvPr>
            <p:ph type="body" sz="quarter" idx="13" hasCustomPrompt="1"/>
          </p:nvPr>
        </p:nvSpPr>
        <p:spPr>
          <a:xfrm>
            <a:off x="6458155" y="1499616"/>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60415268-26F4-A049-AEA0-E61482F3FB3A}"/>
              </a:ext>
            </a:extLst>
          </p:cNvPr>
          <p:cNvSpPr>
            <a:spLocks noGrp="1"/>
          </p:cNvSpPr>
          <p:nvPr>
            <p:ph type="ftr" sz="quarter" idx="14"/>
          </p:nvPr>
        </p:nvSpPr>
        <p:spPr/>
        <p:txBody>
          <a:bodyPr/>
          <a:lstStyle/>
          <a:p>
            <a:pPr defTabSz="814305"/>
            <a:r>
              <a:rPr lang="en-GB"/>
              <a:t>Presentation ID</a:t>
            </a:r>
          </a:p>
        </p:txBody>
      </p:sp>
    </p:spTree>
    <p:extLst>
      <p:ext uri="{BB962C8B-B14F-4D97-AF65-F5344CB8AC3E}">
        <p14:creationId xmlns:p14="http://schemas.microsoft.com/office/powerpoint/2010/main" val="1038284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2 Column with Title and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41EA05-12D2-45C1-BB83-D7FFA9427B3B}"/>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2" name="Title 1"/>
          <p:cNvSpPr>
            <a:spLocks noGrp="1"/>
          </p:cNvSpPr>
          <p:nvPr>
            <p:ph type="title"/>
          </p:nvPr>
        </p:nvSpPr>
        <p:spPr>
          <a:xfrm>
            <a:off x="585216" y="182880"/>
            <a:ext cx="11469201" cy="975360"/>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4" name="Text Placeholder 5"/>
          <p:cNvSpPr>
            <a:spLocks noGrp="1"/>
          </p:cNvSpPr>
          <p:nvPr>
            <p:ph type="body" sz="quarter" idx="12"/>
          </p:nvPr>
        </p:nvSpPr>
        <p:spPr>
          <a:xfrm>
            <a:off x="591996" y="1011936"/>
            <a:ext cx="11021483" cy="508000"/>
          </a:xfrm>
          <a:prstGeom prst="rect">
            <a:avLst/>
          </a:prstGeom>
        </p:spPr>
        <p:txBody>
          <a:bodyPr/>
          <a:lstStyle>
            <a:lvl1pPr marL="2380" indent="0">
              <a:buNone/>
              <a:defRPr sz="2400">
                <a:solidFill>
                  <a:schemeClr val="tx2"/>
                </a:solidFill>
                <a:latin typeface="CiscoSansTT Light" panose="020B0503020201020303" pitchFamily="34" charset="0"/>
              </a:defRPr>
            </a:lvl1pPr>
          </a:lstStyle>
          <a:p>
            <a:pPr lvl="0"/>
            <a:r>
              <a:rPr lang="en-US"/>
              <a:t>Edit Master text styles</a:t>
            </a:r>
          </a:p>
        </p:txBody>
      </p:sp>
      <p:sp>
        <p:nvSpPr>
          <p:cNvPr id="17" name="Text Placeholder 3">
            <a:extLst>
              <a:ext uri="{FF2B5EF4-FFF2-40B4-BE49-F238E27FC236}">
                <a16:creationId xmlns:a16="http://schemas.microsoft.com/office/drawing/2014/main" id="{6D336711-E4D4-4296-BE5E-D9AFFA176DC0}"/>
              </a:ext>
            </a:extLst>
          </p:cNvPr>
          <p:cNvSpPr>
            <a:spLocks noGrp="1"/>
          </p:cNvSpPr>
          <p:nvPr>
            <p:ph type="body" sz="quarter" idx="10" hasCustomPrompt="1"/>
          </p:nvPr>
        </p:nvSpPr>
        <p:spPr>
          <a:xfrm>
            <a:off x="593600" y="1499616"/>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8" name="Text Placeholder 3">
            <a:extLst>
              <a:ext uri="{FF2B5EF4-FFF2-40B4-BE49-F238E27FC236}">
                <a16:creationId xmlns:a16="http://schemas.microsoft.com/office/drawing/2014/main" id="{8EDA8C49-B3BC-4ACD-B4B5-38E5F8E7CCE2}"/>
              </a:ext>
            </a:extLst>
          </p:cNvPr>
          <p:cNvSpPr>
            <a:spLocks noGrp="1"/>
          </p:cNvSpPr>
          <p:nvPr>
            <p:ph type="body" sz="quarter" idx="13" hasCustomPrompt="1"/>
          </p:nvPr>
        </p:nvSpPr>
        <p:spPr>
          <a:xfrm>
            <a:off x="6458155" y="1499616"/>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3" name="Rectangle 4">
            <a:extLst>
              <a:ext uri="{FF2B5EF4-FFF2-40B4-BE49-F238E27FC236}">
                <a16:creationId xmlns:a16="http://schemas.microsoft.com/office/drawing/2014/main" id="{F1281BA5-EECA-5149-984E-908FB2E17AD6}"/>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5" name="Slide Number Placeholder 1">
            <a:extLst>
              <a:ext uri="{FF2B5EF4-FFF2-40B4-BE49-F238E27FC236}">
                <a16:creationId xmlns:a16="http://schemas.microsoft.com/office/drawing/2014/main" id="{C7ADB157-4A09-5A4F-BD05-A24BBDD30C19}"/>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0" name="Freeform 1">
            <a:extLst>
              <a:ext uri="{FF2B5EF4-FFF2-40B4-BE49-F238E27FC236}">
                <a16:creationId xmlns:a16="http://schemas.microsoft.com/office/drawing/2014/main" id="{11D3092C-A181-4690-AEF4-3FF2FBA2046B}"/>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988BB227-F3C4-E741-946A-6FBA7B737180}"/>
              </a:ext>
            </a:extLst>
          </p:cNvPr>
          <p:cNvSpPr>
            <a:spLocks noGrp="1"/>
          </p:cNvSpPr>
          <p:nvPr>
            <p:ph type="ftr" sz="quarter" idx="14"/>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506581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9" name="Title 1"/>
          <p:cNvSpPr>
            <a:spLocks noGrp="1"/>
          </p:cNvSpPr>
          <p:nvPr>
            <p:ph type="title"/>
          </p:nvPr>
        </p:nvSpPr>
        <p:spPr>
          <a:xfrm>
            <a:off x="585216" y="182880"/>
            <a:ext cx="11469201" cy="9753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defRPr lang="en-US" dirty="0"/>
            </a:lvl1pPr>
          </a:lstStyle>
          <a:p>
            <a:pPr lvl="0"/>
            <a:r>
              <a:rPr lang="en-US"/>
              <a:t>Click to edit Master title style</a:t>
            </a:r>
            <a:endParaRPr lang="en-US" dirty="0"/>
          </a:p>
        </p:txBody>
      </p:sp>
      <p:sp>
        <p:nvSpPr>
          <p:cNvPr id="10" name="Content Placeholder 2"/>
          <p:cNvSpPr>
            <a:spLocks noGrp="1"/>
          </p:cNvSpPr>
          <p:nvPr>
            <p:ph idx="1" hasCustomPrompt="1"/>
          </p:nvPr>
        </p:nvSpPr>
        <p:spPr>
          <a:xfrm>
            <a:off x="591995"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2" name="Freeform 1">
            <a:extLst>
              <a:ext uri="{FF2B5EF4-FFF2-40B4-BE49-F238E27FC236}">
                <a16:creationId xmlns:a16="http://schemas.microsoft.com/office/drawing/2014/main" id="{ED6B7EE5-613E-4CDA-B43E-CD8195D6F059}"/>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3" name="Content Placeholder 2"/>
          <p:cNvSpPr>
            <a:spLocks noGrp="1"/>
          </p:cNvSpPr>
          <p:nvPr>
            <p:ph idx="11" hasCustomPrompt="1"/>
          </p:nvPr>
        </p:nvSpPr>
        <p:spPr>
          <a:xfrm>
            <a:off x="4317547"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p:cNvSpPr>
            <a:spLocks noGrp="1"/>
          </p:cNvSpPr>
          <p:nvPr>
            <p:ph idx="12" hasCustomPrompt="1"/>
          </p:nvPr>
        </p:nvSpPr>
        <p:spPr>
          <a:xfrm>
            <a:off x="8056821"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7B91E78F-9AFC-E74E-B443-2BAD0D8CCF49}"/>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15287872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3 Column Bulle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C0D440-9241-4C79-9909-9C031D827DC5}"/>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9" name="Title 1"/>
          <p:cNvSpPr>
            <a:spLocks noGrp="1"/>
          </p:cNvSpPr>
          <p:nvPr>
            <p:ph type="title"/>
          </p:nvPr>
        </p:nvSpPr>
        <p:spPr>
          <a:xfrm>
            <a:off x="585216" y="182880"/>
            <a:ext cx="11469201" cy="9753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defRPr lang="en-US" dirty="0"/>
            </a:lvl1pPr>
          </a:lstStyle>
          <a:p>
            <a:pPr lvl="0"/>
            <a:r>
              <a:rPr lang="en-US"/>
              <a:t>Click to edit Master title style</a:t>
            </a:r>
            <a:endParaRPr lang="en-US" dirty="0"/>
          </a:p>
        </p:txBody>
      </p:sp>
      <p:sp>
        <p:nvSpPr>
          <p:cNvPr id="10" name="Content Placeholder 2"/>
          <p:cNvSpPr>
            <a:spLocks noGrp="1"/>
          </p:cNvSpPr>
          <p:nvPr>
            <p:ph idx="1" hasCustomPrompt="1"/>
          </p:nvPr>
        </p:nvSpPr>
        <p:spPr>
          <a:xfrm>
            <a:off x="591995"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3" name="Content Placeholder 2"/>
          <p:cNvSpPr>
            <a:spLocks noGrp="1"/>
          </p:cNvSpPr>
          <p:nvPr>
            <p:ph idx="11" hasCustomPrompt="1"/>
          </p:nvPr>
        </p:nvSpPr>
        <p:spPr>
          <a:xfrm>
            <a:off x="4317547"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p:cNvSpPr>
            <a:spLocks noGrp="1"/>
          </p:cNvSpPr>
          <p:nvPr>
            <p:ph idx="12" hasCustomPrompt="1"/>
          </p:nvPr>
        </p:nvSpPr>
        <p:spPr>
          <a:xfrm>
            <a:off x="8056821"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4">
            <a:extLst>
              <a:ext uri="{FF2B5EF4-FFF2-40B4-BE49-F238E27FC236}">
                <a16:creationId xmlns:a16="http://schemas.microsoft.com/office/drawing/2014/main" id="{8F96181B-DA38-BC41-8E04-265FFBF9FE38}"/>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6" name="Slide Number Placeholder 1">
            <a:extLst>
              <a:ext uri="{FF2B5EF4-FFF2-40B4-BE49-F238E27FC236}">
                <a16:creationId xmlns:a16="http://schemas.microsoft.com/office/drawing/2014/main" id="{35E4A574-EBA6-3345-B645-53E8A464A139}"/>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9" name="Freeform 1">
            <a:extLst>
              <a:ext uri="{FF2B5EF4-FFF2-40B4-BE49-F238E27FC236}">
                <a16:creationId xmlns:a16="http://schemas.microsoft.com/office/drawing/2014/main" id="{68F60C8D-AB17-4E83-85CD-7E6CE9E6D08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EFCB78C2-BAA4-174B-A531-F4A407642B98}"/>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5559123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9" name="Freeform 1">
            <a:extLst>
              <a:ext uri="{FF2B5EF4-FFF2-40B4-BE49-F238E27FC236}">
                <a16:creationId xmlns:a16="http://schemas.microsoft.com/office/drawing/2014/main" id="{DB5B6734-4AF6-4FDF-B964-3BDCA24065B6}"/>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3" name="Footer Placeholder 2">
            <a:extLst>
              <a:ext uri="{FF2B5EF4-FFF2-40B4-BE49-F238E27FC236}">
                <a16:creationId xmlns:a16="http://schemas.microsoft.com/office/drawing/2014/main" id="{49430F63-F4B0-5046-ADA3-641A401C0C92}"/>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197181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25D9CE5-3386-4718-A407-BED656E652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CAF761E-AD64-4404-B825-8931963B8999}"/>
              </a:ext>
            </a:extLst>
          </p:cNvPr>
          <p:cNvSpPr txBox="1"/>
          <p:nvPr userDrawn="1"/>
        </p:nvSpPr>
        <p:spPr>
          <a:xfrm>
            <a:off x="8447107" y="6286649"/>
            <a:ext cx="2906693" cy="461665"/>
          </a:xfrm>
          <a:prstGeom prst="rect">
            <a:avLst/>
          </a:prstGeom>
          <a:noFill/>
        </p:spPr>
        <p:txBody>
          <a:bodyPr wrap="none" rtlCol="0">
            <a:spAutoFit/>
          </a:bodyPr>
          <a:lstStyle/>
          <a:p>
            <a:r>
              <a:rPr lang="en-MY" sz="1200" dirty="0">
                <a:solidFill>
                  <a:schemeClr val="bg1"/>
                </a:solidFill>
                <a:latin typeface="CiscoSans ExtraLight" panose="020B0303020201020303" pitchFamily="34" charset="0"/>
              </a:rPr>
              <a:t>Cisco Connect 2019 </a:t>
            </a:r>
            <a:br>
              <a:rPr lang="en-MY" sz="1200" dirty="0">
                <a:solidFill>
                  <a:schemeClr val="bg1"/>
                </a:solidFill>
                <a:latin typeface="CiscoSans ExtraLight" panose="020B0303020201020303" pitchFamily="34" charset="0"/>
              </a:rPr>
            </a:br>
            <a:r>
              <a:rPr lang="en-MY" sz="1200" dirty="0">
                <a:solidFill>
                  <a:schemeClr val="bg1"/>
                </a:solidFill>
                <a:latin typeface="CiscoSans ExtraLight" panose="020B0303020201020303" pitchFamily="34" charset="0"/>
              </a:rPr>
              <a:t>Malaysia, Kuala Lumpur . 18 April 2019</a:t>
            </a:r>
          </a:p>
        </p:txBody>
      </p:sp>
      <p:sp>
        <p:nvSpPr>
          <p:cNvPr id="6" name="Picture Placeholder 2">
            <a:extLst>
              <a:ext uri="{FF2B5EF4-FFF2-40B4-BE49-F238E27FC236}">
                <a16:creationId xmlns:a16="http://schemas.microsoft.com/office/drawing/2014/main" id="{6E21A322-A210-4BDD-88CD-25D9D55E9AA8}"/>
              </a:ext>
            </a:extLst>
          </p:cNvPr>
          <p:cNvSpPr>
            <a:spLocks noGrp="1"/>
          </p:cNvSpPr>
          <p:nvPr>
            <p:ph type="pic" idx="1"/>
          </p:nvPr>
        </p:nvSpPr>
        <p:spPr>
          <a:xfrm>
            <a:off x="5982462" y="1814513"/>
            <a:ext cx="5018913" cy="39719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itle 1">
            <a:extLst>
              <a:ext uri="{FF2B5EF4-FFF2-40B4-BE49-F238E27FC236}">
                <a16:creationId xmlns:a16="http://schemas.microsoft.com/office/drawing/2014/main" id="{122FFA58-0AC9-4688-9549-7381288F1D3E}"/>
              </a:ext>
            </a:extLst>
          </p:cNvPr>
          <p:cNvSpPr>
            <a:spLocks noGrp="1"/>
          </p:cNvSpPr>
          <p:nvPr>
            <p:ph type="title" hasCustomPrompt="1"/>
          </p:nvPr>
        </p:nvSpPr>
        <p:spPr>
          <a:xfrm>
            <a:off x="345753" y="628650"/>
            <a:ext cx="5313176" cy="5329237"/>
          </a:xfrm>
        </p:spPr>
        <p:txBody>
          <a:bodyPr anchor="ctr">
            <a:noAutofit/>
          </a:bodyPr>
          <a:lstStyle>
            <a:lvl1pPr algn="ctr">
              <a:defRPr sz="4400">
                <a:solidFill>
                  <a:srgbClr val="16BBED"/>
                </a:solidFill>
                <a:latin typeface="CiscoSans ExtraLight" panose="020B0303020201020303" pitchFamily="34" charset="0"/>
              </a:defRPr>
            </a:lvl1pPr>
          </a:lstStyle>
          <a:p>
            <a:r>
              <a:rPr lang="en-US" dirty="0"/>
              <a:t>Use this layout when pairing with a picture</a:t>
            </a:r>
          </a:p>
        </p:txBody>
      </p:sp>
    </p:spTree>
    <p:extLst>
      <p:ext uri="{BB962C8B-B14F-4D97-AF65-F5344CB8AC3E}">
        <p14:creationId xmlns:p14="http://schemas.microsoft.com/office/powerpoint/2010/main" val="6787719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D8DFE5-1302-4838-A6D7-EB89486BE3BA}"/>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8" name="Rectangle 4">
            <a:extLst>
              <a:ext uri="{FF2B5EF4-FFF2-40B4-BE49-F238E27FC236}">
                <a16:creationId xmlns:a16="http://schemas.microsoft.com/office/drawing/2014/main" id="{F604E1B6-0861-4C2B-A5E4-E6A563FBAE44}"/>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9" name="Slide Number Placeholder 1">
            <a:extLst>
              <a:ext uri="{FF2B5EF4-FFF2-40B4-BE49-F238E27FC236}">
                <a16:creationId xmlns:a16="http://schemas.microsoft.com/office/drawing/2014/main" id="{9E4D7B12-123D-4732-A9B3-A60689701A70}"/>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2" name="Freeform 1">
            <a:extLst>
              <a:ext uri="{FF2B5EF4-FFF2-40B4-BE49-F238E27FC236}">
                <a16:creationId xmlns:a16="http://schemas.microsoft.com/office/drawing/2014/main" id="{AB1A1C75-B1C7-418A-A840-20E3B849E098}"/>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23F80A69-88F6-C041-A395-C7FABAE86E2F}"/>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8901428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gue">
    <p:bg>
      <p:bgPr>
        <a:solidFill>
          <a:schemeClr val="accent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0" y="0"/>
            <a:ext cx="12191891" cy="6858000"/>
          </a:xfrm>
          <a:prstGeom prst="rect">
            <a:avLst/>
          </a:prstGeom>
          <a:solidFill>
            <a:srgbClr val="00BCEB"/>
          </a:solidFill>
          <a:ln w="12700" cap="flat">
            <a:noFill/>
            <a:miter lim="800000"/>
            <a:headEnd type="none" w="med" len="med"/>
            <a:tailEnd type="none" w="med" len="med"/>
          </a:ln>
        </p:spPr>
        <p:txBody>
          <a:bodyPr lIns="121920" tIns="60960" rIns="121920" bIns="60960" rtlCol="0" anchor="ctr"/>
          <a:lstStyle/>
          <a:p>
            <a:pPr algn="ctr" defTabSz="685783"/>
            <a:endParaRPr lang="en-US" sz="1867" dirty="0" err="1">
              <a:solidFill>
                <a:srgbClr val="00BCEB"/>
              </a:solidFill>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8"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stStyle>
          <a:p>
            <a:r>
              <a:rPr lang="en-US" dirty="0"/>
              <a:t>Video</a:t>
            </a:r>
          </a:p>
        </p:txBody>
      </p:sp>
      <p:sp>
        <p:nvSpPr>
          <p:cNvPr id="6"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7" name="Freeform 1">
            <a:extLst>
              <a:ext uri="{FF2B5EF4-FFF2-40B4-BE49-F238E27FC236}">
                <a16:creationId xmlns:a16="http://schemas.microsoft.com/office/drawing/2014/main" id="{2EA5CB29-0449-412E-B1B0-9FE49BE1DBE1}"/>
              </a:ext>
            </a:extLst>
          </p:cNvPr>
          <p:cNvSpPr>
            <a:spLocks noChangeAspect="1" noChangeArrowheads="1"/>
          </p:cNvSpPr>
          <p:nvPr userDrawn="1"/>
        </p:nvSpPr>
        <p:spPr bwMode="auto">
          <a:xfrm>
            <a:off x="7079651" y="0"/>
            <a:ext cx="5112349" cy="6864096"/>
          </a:xfrm>
          <a:custGeom>
            <a:avLst/>
            <a:gdLst>
              <a:gd name="T0" fmla="*/ 2946 w 8521"/>
              <a:gd name="T1" fmla="*/ 559 h 11440"/>
              <a:gd name="T2" fmla="*/ 3494 w 8521"/>
              <a:gd name="T3" fmla="*/ 2444 h 11440"/>
              <a:gd name="T4" fmla="*/ 2941 w 8521"/>
              <a:gd name="T5" fmla="*/ 3982 h 11440"/>
              <a:gd name="T6" fmla="*/ 3514 w 8521"/>
              <a:gd name="T7" fmla="*/ 4605 h 11440"/>
              <a:gd name="T8" fmla="*/ 2405 w 8521"/>
              <a:gd name="T9" fmla="*/ 5489 h 11440"/>
              <a:gd name="T10" fmla="*/ 3505 w 8521"/>
              <a:gd name="T11" fmla="*/ 6721 h 11440"/>
              <a:gd name="T12" fmla="*/ 3262 w 8521"/>
              <a:gd name="T13" fmla="*/ 8645 h 11440"/>
              <a:gd name="T14" fmla="*/ 2424 w 8521"/>
              <a:gd name="T15" fmla="*/ 10000 h 11440"/>
              <a:gd name="T16" fmla="*/ 3525 w 8521"/>
              <a:gd name="T17" fmla="*/ 11439 h 11440"/>
              <a:gd name="T18" fmla="*/ 138 w 8521"/>
              <a:gd name="T19" fmla="*/ 11078 h 11440"/>
              <a:gd name="T20" fmla="*/ 260 w 8521"/>
              <a:gd name="T21" fmla="*/ 9596 h 11440"/>
              <a:gd name="T22" fmla="*/ 581 w 8521"/>
              <a:gd name="T23" fmla="*/ 8549 h 11440"/>
              <a:gd name="T24" fmla="*/ 136 w 8521"/>
              <a:gd name="T25" fmla="*/ 6472 h 11440"/>
              <a:gd name="T26" fmla="*/ 51 w 8521"/>
              <a:gd name="T27" fmla="*/ 4783 h 11440"/>
              <a:gd name="T28" fmla="*/ 138 w 8521"/>
              <a:gd name="T29" fmla="*/ 4191 h 11440"/>
              <a:gd name="T30" fmla="*/ 1152 w 8521"/>
              <a:gd name="T31" fmla="*/ 3355 h 11440"/>
              <a:gd name="T32" fmla="*/ 3 w 8521"/>
              <a:gd name="T33" fmla="*/ 2274 h 11440"/>
              <a:gd name="T34" fmla="*/ 26 w 8521"/>
              <a:gd name="T35" fmla="*/ 158 h 11440"/>
              <a:gd name="T36" fmla="*/ 6852 w 8521"/>
              <a:gd name="T37" fmla="*/ 703 h 11440"/>
              <a:gd name="T38" fmla="*/ 6406 w 8521"/>
              <a:gd name="T39" fmla="*/ 2780 h 11440"/>
              <a:gd name="T40" fmla="*/ 5833 w 8521"/>
              <a:gd name="T41" fmla="*/ 4416 h 11440"/>
              <a:gd name="T42" fmla="*/ 6973 w 8521"/>
              <a:gd name="T43" fmla="*/ 5633 h 11440"/>
              <a:gd name="T44" fmla="*/ 6722 w 8521"/>
              <a:gd name="T45" fmla="*/ 6111 h 11440"/>
              <a:gd name="T46" fmla="*/ 5895 w 8521"/>
              <a:gd name="T47" fmla="*/ 7051 h 11440"/>
              <a:gd name="T48" fmla="*/ 6401 w 8521"/>
              <a:gd name="T49" fmla="*/ 8484 h 11440"/>
              <a:gd name="T50" fmla="*/ 6951 w 8521"/>
              <a:gd name="T51" fmla="*/ 10423 h 11440"/>
              <a:gd name="T52" fmla="*/ 4629 w 8521"/>
              <a:gd name="T53" fmla="*/ 11439 h 11440"/>
              <a:gd name="T54" fmla="*/ 3480 w 8521"/>
              <a:gd name="T55" fmla="*/ 10200 h 11440"/>
              <a:gd name="T56" fmla="*/ 4055 w 8521"/>
              <a:gd name="T57" fmla="*/ 8484 h 11440"/>
              <a:gd name="T58" fmla="*/ 4572 w 8521"/>
              <a:gd name="T59" fmla="*/ 6518 h 11440"/>
              <a:gd name="T60" fmla="*/ 3483 w 8521"/>
              <a:gd name="T61" fmla="*/ 5638 h 11440"/>
              <a:gd name="T62" fmla="*/ 4171 w 8521"/>
              <a:gd name="T63" fmla="*/ 5054 h 11440"/>
              <a:gd name="T64" fmla="*/ 4561 w 8521"/>
              <a:gd name="T65" fmla="*/ 4213 h 11440"/>
              <a:gd name="T66" fmla="*/ 4050 w 8521"/>
              <a:gd name="T67" fmla="*/ 2780 h 11440"/>
              <a:gd name="T68" fmla="*/ 3604 w 8521"/>
              <a:gd name="T69" fmla="*/ 703 h 11440"/>
              <a:gd name="T70" fmla="*/ 8520 w 8521"/>
              <a:gd name="T71" fmla="*/ 545 h 11440"/>
              <a:gd name="T72" fmla="*/ 8520 w 8521"/>
              <a:gd name="T73" fmla="*/ 6283 h 11440"/>
              <a:gd name="T74" fmla="*/ 8102 w 8521"/>
              <a:gd name="T75" fmla="*/ 11425 h 11440"/>
              <a:gd name="T76" fmla="*/ 8071 w 8521"/>
              <a:gd name="T77" fmla="*/ 10172 h 11440"/>
              <a:gd name="T78" fmla="*/ 7095 w 8521"/>
              <a:gd name="T79" fmla="*/ 8702 h 11440"/>
              <a:gd name="T80" fmla="*/ 6954 w 8521"/>
              <a:gd name="T81" fmla="*/ 6989 h 11440"/>
              <a:gd name="T82" fmla="*/ 7524 w 8521"/>
              <a:gd name="T83" fmla="*/ 5113 h 11440"/>
              <a:gd name="T84" fmla="*/ 6931 w 8521"/>
              <a:gd name="T85" fmla="*/ 4540 h 11440"/>
              <a:gd name="T86" fmla="*/ 8037 w 8521"/>
              <a:gd name="T87" fmla="*/ 3615 h 11440"/>
              <a:gd name="T88" fmla="*/ 7535 w 8521"/>
              <a:gd name="T89" fmla="*/ 2828 h 11440"/>
              <a:gd name="T90" fmla="*/ 8009 w 8521"/>
              <a:gd name="T91" fmla="*/ 832 h 11440"/>
              <a:gd name="T92" fmla="*/ 1764 w 8521"/>
              <a:gd name="T93" fmla="*/ 8552 h 11440"/>
              <a:gd name="T94" fmla="*/ 1764 w 8521"/>
              <a:gd name="T95" fmla="*/ 6269 h 11440"/>
              <a:gd name="T96" fmla="*/ 1764 w 8521"/>
              <a:gd name="T97" fmla="*/ 5127 h 11440"/>
              <a:gd name="T98" fmla="*/ 1764 w 8521"/>
              <a:gd name="T99" fmla="*/ 1710 h 11440"/>
              <a:gd name="T100" fmla="*/ 5224 w 8521"/>
              <a:gd name="T101" fmla="*/ 9627 h 11440"/>
              <a:gd name="T102" fmla="*/ 5224 w 8521"/>
              <a:gd name="T103" fmla="*/ 7344 h 11440"/>
              <a:gd name="T104" fmla="*/ 5224 w 8521"/>
              <a:gd name="T105" fmla="*/ 6202 h 11440"/>
              <a:gd name="T106" fmla="*/ 5224 w 8521"/>
              <a:gd name="T107" fmla="*/ 2785 h 11440"/>
              <a:gd name="T108" fmla="*/ 5224 w 8521"/>
              <a:gd name="T109" fmla="*/ 502 h 1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21" h="11440">
                <a:moveTo>
                  <a:pt x="1174" y="0"/>
                </a:moveTo>
                <a:cubicBezTo>
                  <a:pt x="1179" y="309"/>
                  <a:pt x="1437" y="559"/>
                  <a:pt x="1750" y="559"/>
                </a:cubicBezTo>
                <a:lnTo>
                  <a:pt x="1764" y="559"/>
                </a:lnTo>
                <a:cubicBezTo>
                  <a:pt x="2078" y="559"/>
                  <a:pt x="2336" y="309"/>
                  <a:pt x="2340" y="0"/>
                </a:cubicBezTo>
                <a:lnTo>
                  <a:pt x="3522" y="0"/>
                </a:lnTo>
                <a:cubicBezTo>
                  <a:pt x="3521" y="53"/>
                  <a:pt x="3513" y="107"/>
                  <a:pt x="3497" y="158"/>
                </a:cubicBezTo>
                <a:cubicBezTo>
                  <a:pt x="3423" y="389"/>
                  <a:pt x="3206" y="559"/>
                  <a:pt x="2946" y="559"/>
                </a:cubicBezTo>
                <a:cubicBezTo>
                  <a:pt x="2537" y="559"/>
                  <a:pt x="2230" y="982"/>
                  <a:pt x="2438" y="1411"/>
                </a:cubicBezTo>
                <a:cubicBezTo>
                  <a:pt x="2529" y="1592"/>
                  <a:pt x="2715" y="1702"/>
                  <a:pt x="2915" y="1702"/>
                </a:cubicBezTo>
                <a:lnTo>
                  <a:pt x="2946" y="1702"/>
                </a:lnTo>
                <a:cubicBezTo>
                  <a:pt x="3124" y="1702"/>
                  <a:pt x="3285" y="1783"/>
                  <a:pt x="3389" y="1910"/>
                </a:cubicBezTo>
                <a:cubicBezTo>
                  <a:pt x="3446" y="1981"/>
                  <a:pt x="3488" y="2066"/>
                  <a:pt x="3508" y="2159"/>
                </a:cubicBezTo>
                <a:cubicBezTo>
                  <a:pt x="3516" y="2195"/>
                  <a:pt x="3519" y="2235"/>
                  <a:pt x="3519" y="2274"/>
                </a:cubicBezTo>
                <a:cubicBezTo>
                  <a:pt x="3519" y="2334"/>
                  <a:pt x="3511" y="2390"/>
                  <a:pt x="3494" y="2444"/>
                </a:cubicBezTo>
                <a:cubicBezTo>
                  <a:pt x="3420" y="2675"/>
                  <a:pt x="3203" y="2844"/>
                  <a:pt x="2944" y="2844"/>
                </a:cubicBezTo>
                <a:cubicBezTo>
                  <a:pt x="2659" y="2844"/>
                  <a:pt x="2424" y="3050"/>
                  <a:pt x="2376" y="3319"/>
                </a:cubicBezTo>
                <a:cubicBezTo>
                  <a:pt x="2376" y="3324"/>
                  <a:pt x="2374" y="3333"/>
                  <a:pt x="2374" y="3338"/>
                </a:cubicBezTo>
                <a:cubicBezTo>
                  <a:pt x="2371" y="3344"/>
                  <a:pt x="2371" y="3350"/>
                  <a:pt x="2371" y="3355"/>
                </a:cubicBezTo>
                <a:cubicBezTo>
                  <a:pt x="2359" y="3468"/>
                  <a:pt x="2379" y="3592"/>
                  <a:pt x="2447" y="3716"/>
                </a:cubicBezTo>
                <a:cubicBezTo>
                  <a:pt x="2534" y="3883"/>
                  <a:pt x="2715" y="3982"/>
                  <a:pt x="2907" y="3982"/>
                </a:cubicBezTo>
                <a:lnTo>
                  <a:pt x="2941" y="3982"/>
                </a:lnTo>
                <a:cubicBezTo>
                  <a:pt x="3119" y="3982"/>
                  <a:pt x="3279" y="4064"/>
                  <a:pt x="3384" y="4191"/>
                </a:cubicBezTo>
                <a:cubicBezTo>
                  <a:pt x="3440" y="4261"/>
                  <a:pt x="3483" y="4346"/>
                  <a:pt x="3502" y="4439"/>
                </a:cubicBezTo>
                <a:cubicBezTo>
                  <a:pt x="3511" y="4476"/>
                  <a:pt x="3514" y="4515"/>
                  <a:pt x="3514" y="4555"/>
                </a:cubicBezTo>
                <a:lnTo>
                  <a:pt x="3514" y="4557"/>
                </a:lnTo>
                <a:lnTo>
                  <a:pt x="3514" y="4560"/>
                </a:lnTo>
                <a:lnTo>
                  <a:pt x="3514" y="4577"/>
                </a:lnTo>
                <a:lnTo>
                  <a:pt x="3514" y="4605"/>
                </a:lnTo>
                <a:cubicBezTo>
                  <a:pt x="3511" y="4667"/>
                  <a:pt x="3494" y="4727"/>
                  <a:pt x="3471" y="4783"/>
                </a:cubicBezTo>
                <a:cubicBezTo>
                  <a:pt x="3440" y="4851"/>
                  <a:pt x="3398" y="4913"/>
                  <a:pt x="3347" y="4964"/>
                </a:cubicBezTo>
                <a:cubicBezTo>
                  <a:pt x="3322" y="4989"/>
                  <a:pt x="3294" y="5015"/>
                  <a:pt x="3262" y="5034"/>
                </a:cubicBezTo>
                <a:cubicBezTo>
                  <a:pt x="3167" y="5099"/>
                  <a:pt x="3048" y="5136"/>
                  <a:pt x="2921" y="5130"/>
                </a:cubicBezTo>
                <a:cubicBezTo>
                  <a:pt x="2896" y="5130"/>
                  <a:pt x="2870" y="5130"/>
                  <a:pt x="2845" y="5133"/>
                </a:cubicBezTo>
                <a:cubicBezTo>
                  <a:pt x="2644" y="5167"/>
                  <a:pt x="2481" y="5300"/>
                  <a:pt x="2407" y="5480"/>
                </a:cubicBezTo>
                <a:cubicBezTo>
                  <a:pt x="2407" y="5483"/>
                  <a:pt x="2405" y="5486"/>
                  <a:pt x="2405" y="5489"/>
                </a:cubicBezTo>
                <a:cubicBezTo>
                  <a:pt x="2402" y="5494"/>
                  <a:pt x="2402" y="5497"/>
                  <a:pt x="2399" y="5503"/>
                </a:cubicBezTo>
                <a:cubicBezTo>
                  <a:pt x="2382" y="5556"/>
                  <a:pt x="2371" y="5613"/>
                  <a:pt x="2368" y="5666"/>
                </a:cubicBezTo>
                <a:cubicBezTo>
                  <a:pt x="2365" y="5764"/>
                  <a:pt x="2385" y="5869"/>
                  <a:pt x="2436" y="5973"/>
                </a:cubicBezTo>
                <a:cubicBezTo>
                  <a:pt x="2526" y="6154"/>
                  <a:pt x="2712" y="6264"/>
                  <a:pt x="2913" y="6264"/>
                </a:cubicBezTo>
                <a:lnTo>
                  <a:pt x="2944" y="6264"/>
                </a:lnTo>
                <a:cubicBezTo>
                  <a:pt x="3121" y="6264"/>
                  <a:pt x="3282" y="6345"/>
                  <a:pt x="3387" y="6472"/>
                </a:cubicBezTo>
                <a:cubicBezTo>
                  <a:pt x="3443" y="6543"/>
                  <a:pt x="3485" y="6628"/>
                  <a:pt x="3505" y="6721"/>
                </a:cubicBezTo>
                <a:cubicBezTo>
                  <a:pt x="3514" y="6757"/>
                  <a:pt x="3516" y="6797"/>
                  <a:pt x="3516" y="6836"/>
                </a:cubicBezTo>
                <a:cubicBezTo>
                  <a:pt x="3516" y="6896"/>
                  <a:pt x="3508" y="6952"/>
                  <a:pt x="3491" y="7006"/>
                </a:cubicBezTo>
                <a:cubicBezTo>
                  <a:pt x="3418" y="7237"/>
                  <a:pt x="3200" y="7406"/>
                  <a:pt x="2941" y="7406"/>
                </a:cubicBezTo>
                <a:cubicBezTo>
                  <a:pt x="2523" y="7406"/>
                  <a:pt x="2210" y="7847"/>
                  <a:pt x="2447" y="8284"/>
                </a:cubicBezTo>
                <a:cubicBezTo>
                  <a:pt x="2537" y="8453"/>
                  <a:pt x="2723" y="8555"/>
                  <a:pt x="2918" y="8547"/>
                </a:cubicBezTo>
                <a:cubicBezTo>
                  <a:pt x="3006" y="8544"/>
                  <a:pt x="3087" y="8561"/>
                  <a:pt x="3164" y="8592"/>
                </a:cubicBezTo>
                <a:cubicBezTo>
                  <a:pt x="3200" y="8606"/>
                  <a:pt x="3231" y="8626"/>
                  <a:pt x="3262" y="8645"/>
                </a:cubicBezTo>
                <a:cubicBezTo>
                  <a:pt x="3294" y="8668"/>
                  <a:pt x="3322" y="8690"/>
                  <a:pt x="3347" y="8716"/>
                </a:cubicBezTo>
                <a:cubicBezTo>
                  <a:pt x="3452" y="8820"/>
                  <a:pt x="3516" y="8961"/>
                  <a:pt x="3516" y="9119"/>
                </a:cubicBezTo>
                <a:cubicBezTo>
                  <a:pt x="3516" y="9198"/>
                  <a:pt x="3500" y="9275"/>
                  <a:pt x="3471" y="9342"/>
                </a:cubicBezTo>
                <a:cubicBezTo>
                  <a:pt x="3440" y="9410"/>
                  <a:pt x="3398" y="9472"/>
                  <a:pt x="3347" y="9523"/>
                </a:cubicBezTo>
                <a:cubicBezTo>
                  <a:pt x="3322" y="9548"/>
                  <a:pt x="3294" y="9574"/>
                  <a:pt x="3262" y="9593"/>
                </a:cubicBezTo>
                <a:cubicBezTo>
                  <a:pt x="3167" y="9658"/>
                  <a:pt x="3048" y="9695"/>
                  <a:pt x="2921" y="9689"/>
                </a:cubicBezTo>
                <a:cubicBezTo>
                  <a:pt x="2709" y="9681"/>
                  <a:pt x="2512" y="9808"/>
                  <a:pt x="2424" y="10000"/>
                </a:cubicBezTo>
                <a:cubicBezTo>
                  <a:pt x="2396" y="10065"/>
                  <a:pt x="2379" y="10127"/>
                  <a:pt x="2371" y="10186"/>
                </a:cubicBezTo>
                <a:cubicBezTo>
                  <a:pt x="2348" y="10316"/>
                  <a:pt x="2371" y="10457"/>
                  <a:pt x="2447" y="10601"/>
                </a:cubicBezTo>
                <a:cubicBezTo>
                  <a:pt x="2534" y="10767"/>
                  <a:pt x="2715" y="10866"/>
                  <a:pt x="2907" y="10866"/>
                </a:cubicBezTo>
                <a:lnTo>
                  <a:pt x="2941" y="10866"/>
                </a:lnTo>
                <a:cubicBezTo>
                  <a:pt x="3119" y="10866"/>
                  <a:pt x="3279" y="10948"/>
                  <a:pt x="3384" y="11075"/>
                </a:cubicBezTo>
                <a:cubicBezTo>
                  <a:pt x="3443" y="11146"/>
                  <a:pt x="3483" y="11230"/>
                  <a:pt x="3514" y="11326"/>
                </a:cubicBezTo>
                <a:cubicBezTo>
                  <a:pt x="3522" y="11362"/>
                  <a:pt x="3525" y="11400"/>
                  <a:pt x="3525" y="11439"/>
                </a:cubicBezTo>
                <a:lnTo>
                  <a:pt x="2348" y="11439"/>
                </a:lnTo>
                <a:cubicBezTo>
                  <a:pt x="2347" y="11127"/>
                  <a:pt x="2090" y="10872"/>
                  <a:pt x="1772" y="10872"/>
                </a:cubicBezTo>
                <a:lnTo>
                  <a:pt x="1758" y="10872"/>
                </a:lnTo>
                <a:cubicBezTo>
                  <a:pt x="1440" y="10872"/>
                  <a:pt x="1185" y="11124"/>
                  <a:pt x="1183" y="11439"/>
                </a:cubicBezTo>
                <a:lnTo>
                  <a:pt x="9" y="11439"/>
                </a:lnTo>
                <a:cubicBezTo>
                  <a:pt x="10" y="11400"/>
                  <a:pt x="12" y="11362"/>
                  <a:pt x="20" y="11326"/>
                </a:cubicBezTo>
                <a:cubicBezTo>
                  <a:pt x="37" y="11233"/>
                  <a:pt x="79" y="11148"/>
                  <a:pt x="138" y="11078"/>
                </a:cubicBezTo>
                <a:cubicBezTo>
                  <a:pt x="243" y="10951"/>
                  <a:pt x="404" y="10869"/>
                  <a:pt x="581" y="10869"/>
                </a:cubicBezTo>
                <a:lnTo>
                  <a:pt x="615" y="10869"/>
                </a:lnTo>
                <a:cubicBezTo>
                  <a:pt x="804" y="10869"/>
                  <a:pt x="985" y="10770"/>
                  <a:pt x="1075" y="10604"/>
                </a:cubicBezTo>
                <a:cubicBezTo>
                  <a:pt x="1154" y="10460"/>
                  <a:pt x="1177" y="10316"/>
                  <a:pt x="1152" y="10189"/>
                </a:cubicBezTo>
                <a:cubicBezTo>
                  <a:pt x="1143" y="10127"/>
                  <a:pt x="1126" y="10065"/>
                  <a:pt x="1098" y="10003"/>
                </a:cubicBezTo>
                <a:cubicBezTo>
                  <a:pt x="1010" y="9811"/>
                  <a:pt x="813" y="9684"/>
                  <a:pt x="601" y="9692"/>
                </a:cubicBezTo>
                <a:cubicBezTo>
                  <a:pt x="474" y="9698"/>
                  <a:pt x="356" y="9661"/>
                  <a:pt x="260" y="9596"/>
                </a:cubicBezTo>
                <a:cubicBezTo>
                  <a:pt x="229" y="9574"/>
                  <a:pt x="200" y="9551"/>
                  <a:pt x="175" y="9526"/>
                </a:cubicBezTo>
                <a:cubicBezTo>
                  <a:pt x="121" y="9475"/>
                  <a:pt x="79" y="9413"/>
                  <a:pt x="51" y="9345"/>
                </a:cubicBezTo>
                <a:cubicBezTo>
                  <a:pt x="23" y="9277"/>
                  <a:pt x="6" y="9201"/>
                  <a:pt x="6" y="9122"/>
                </a:cubicBezTo>
                <a:cubicBezTo>
                  <a:pt x="6" y="8964"/>
                  <a:pt x="72" y="8824"/>
                  <a:pt x="175" y="8719"/>
                </a:cubicBezTo>
                <a:cubicBezTo>
                  <a:pt x="201" y="8694"/>
                  <a:pt x="229" y="8668"/>
                  <a:pt x="260" y="8648"/>
                </a:cubicBezTo>
                <a:cubicBezTo>
                  <a:pt x="291" y="8626"/>
                  <a:pt x="326" y="8610"/>
                  <a:pt x="359" y="8595"/>
                </a:cubicBezTo>
                <a:cubicBezTo>
                  <a:pt x="427" y="8567"/>
                  <a:pt x="502" y="8549"/>
                  <a:pt x="581" y="8549"/>
                </a:cubicBezTo>
                <a:cubicBezTo>
                  <a:pt x="991" y="8549"/>
                  <a:pt x="1301" y="8126"/>
                  <a:pt x="1089" y="7697"/>
                </a:cubicBezTo>
                <a:cubicBezTo>
                  <a:pt x="1002" y="7517"/>
                  <a:pt x="816" y="7406"/>
                  <a:pt x="615" y="7406"/>
                </a:cubicBezTo>
                <a:lnTo>
                  <a:pt x="581" y="7406"/>
                </a:lnTo>
                <a:cubicBezTo>
                  <a:pt x="322" y="7406"/>
                  <a:pt x="105" y="7237"/>
                  <a:pt x="31" y="7006"/>
                </a:cubicBezTo>
                <a:cubicBezTo>
                  <a:pt x="14" y="6952"/>
                  <a:pt x="6" y="6896"/>
                  <a:pt x="6" y="6836"/>
                </a:cubicBezTo>
                <a:cubicBezTo>
                  <a:pt x="6" y="6797"/>
                  <a:pt x="9" y="6757"/>
                  <a:pt x="17" y="6721"/>
                </a:cubicBezTo>
                <a:cubicBezTo>
                  <a:pt x="34" y="6628"/>
                  <a:pt x="76" y="6543"/>
                  <a:pt x="136" y="6472"/>
                </a:cubicBezTo>
                <a:cubicBezTo>
                  <a:pt x="240" y="6345"/>
                  <a:pt x="401" y="6264"/>
                  <a:pt x="579" y="6264"/>
                </a:cubicBezTo>
                <a:cubicBezTo>
                  <a:pt x="906" y="6264"/>
                  <a:pt x="1171" y="5993"/>
                  <a:pt x="1154" y="5666"/>
                </a:cubicBezTo>
                <a:cubicBezTo>
                  <a:pt x="1152" y="5593"/>
                  <a:pt x="1132" y="5517"/>
                  <a:pt x="1098" y="5441"/>
                </a:cubicBezTo>
                <a:cubicBezTo>
                  <a:pt x="1010" y="5249"/>
                  <a:pt x="813" y="5122"/>
                  <a:pt x="601" y="5130"/>
                </a:cubicBezTo>
                <a:cubicBezTo>
                  <a:pt x="474" y="5136"/>
                  <a:pt x="356" y="5099"/>
                  <a:pt x="260" y="5034"/>
                </a:cubicBezTo>
                <a:cubicBezTo>
                  <a:pt x="229" y="5012"/>
                  <a:pt x="200" y="4989"/>
                  <a:pt x="175" y="4964"/>
                </a:cubicBezTo>
                <a:cubicBezTo>
                  <a:pt x="121" y="4913"/>
                  <a:pt x="79" y="4851"/>
                  <a:pt x="51" y="4783"/>
                </a:cubicBezTo>
                <a:cubicBezTo>
                  <a:pt x="28" y="4730"/>
                  <a:pt x="14" y="4667"/>
                  <a:pt x="9" y="4605"/>
                </a:cubicBezTo>
                <a:lnTo>
                  <a:pt x="9" y="4577"/>
                </a:lnTo>
                <a:lnTo>
                  <a:pt x="9" y="4560"/>
                </a:lnTo>
                <a:lnTo>
                  <a:pt x="9" y="4557"/>
                </a:lnTo>
                <a:lnTo>
                  <a:pt x="9" y="4555"/>
                </a:lnTo>
                <a:cubicBezTo>
                  <a:pt x="9" y="4515"/>
                  <a:pt x="11" y="4476"/>
                  <a:pt x="20" y="4439"/>
                </a:cubicBezTo>
                <a:cubicBezTo>
                  <a:pt x="37" y="4346"/>
                  <a:pt x="79" y="4261"/>
                  <a:pt x="138" y="4191"/>
                </a:cubicBezTo>
                <a:cubicBezTo>
                  <a:pt x="243" y="4064"/>
                  <a:pt x="404" y="3982"/>
                  <a:pt x="581" y="3982"/>
                </a:cubicBezTo>
                <a:lnTo>
                  <a:pt x="615" y="3982"/>
                </a:lnTo>
                <a:cubicBezTo>
                  <a:pt x="644" y="3982"/>
                  <a:pt x="672" y="3979"/>
                  <a:pt x="697" y="3976"/>
                </a:cubicBezTo>
                <a:cubicBezTo>
                  <a:pt x="886" y="3939"/>
                  <a:pt x="1044" y="3807"/>
                  <a:pt x="1115" y="3632"/>
                </a:cubicBezTo>
                <a:cubicBezTo>
                  <a:pt x="1115" y="3626"/>
                  <a:pt x="1118" y="3623"/>
                  <a:pt x="1118" y="3621"/>
                </a:cubicBezTo>
                <a:cubicBezTo>
                  <a:pt x="1120" y="3615"/>
                  <a:pt x="1120" y="3612"/>
                  <a:pt x="1123" y="3606"/>
                </a:cubicBezTo>
                <a:cubicBezTo>
                  <a:pt x="1152" y="3519"/>
                  <a:pt x="1160" y="3434"/>
                  <a:pt x="1152" y="3355"/>
                </a:cubicBezTo>
                <a:lnTo>
                  <a:pt x="1152" y="3347"/>
                </a:lnTo>
                <a:cubicBezTo>
                  <a:pt x="1149" y="3335"/>
                  <a:pt x="1149" y="3324"/>
                  <a:pt x="1146" y="3313"/>
                </a:cubicBezTo>
                <a:cubicBezTo>
                  <a:pt x="1135" y="3254"/>
                  <a:pt x="1115" y="3194"/>
                  <a:pt x="1087" y="3135"/>
                </a:cubicBezTo>
                <a:cubicBezTo>
                  <a:pt x="999" y="2955"/>
                  <a:pt x="813" y="2844"/>
                  <a:pt x="613" y="2844"/>
                </a:cubicBezTo>
                <a:lnTo>
                  <a:pt x="579" y="2844"/>
                </a:lnTo>
                <a:cubicBezTo>
                  <a:pt x="319" y="2844"/>
                  <a:pt x="102" y="2675"/>
                  <a:pt x="28" y="2444"/>
                </a:cubicBezTo>
                <a:cubicBezTo>
                  <a:pt x="11" y="2390"/>
                  <a:pt x="3" y="2334"/>
                  <a:pt x="3" y="2274"/>
                </a:cubicBezTo>
                <a:cubicBezTo>
                  <a:pt x="3" y="2235"/>
                  <a:pt x="6" y="2195"/>
                  <a:pt x="14" y="2159"/>
                </a:cubicBezTo>
                <a:cubicBezTo>
                  <a:pt x="31" y="2066"/>
                  <a:pt x="74" y="1981"/>
                  <a:pt x="133" y="1910"/>
                </a:cubicBezTo>
                <a:cubicBezTo>
                  <a:pt x="237" y="1783"/>
                  <a:pt x="398" y="1702"/>
                  <a:pt x="576" y="1702"/>
                </a:cubicBezTo>
                <a:cubicBezTo>
                  <a:pt x="985" y="1702"/>
                  <a:pt x="1295" y="1278"/>
                  <a:pt x="1084" y="849"/>
                </a:cubicBezTo>
                <a:cubicBezTo>
                  <a:pt x="996" y="669"/>
                  <a:pt x="810" y="559"/>
                  <a:pt x="610" y="559"/>
                </a:cubicBezTo>
                <a:lnTo>
                  <a:pt x="576" y="559"/>
                </a:lnTo>
                <a:cubicBezTo>
                  <a:pt x="316" y="559"/>
                  <a:pt x="99" y="389"/>
                  <a:pt x="26" y="158"/>
                </a:cubicBezTo>
                <a:cubicBezTo>
                  <a:pt x="10" y="109"/>
                  <a:pt x="1" y="56"/>
                  <a:pt x="0" y="0"/>
                </a:cubicBezTo>
                <a:lnTo>
                  <a:pt x="1174" y="0"/>
                </a:lnTo>
                <a:close/>
                <a:moveTo>
                  <a:pt x="5840" y="0"/>
                </a:moveTo>
                <a:cubicBezTo>
                  <a:pt x="5849" y="74"/>
                  <a:pt x="5875" y="153"/>
                  <a:pt x="5915" y="229"/>
                </a:cubicBezTo>
                <a:cubicBezTo>
                  <a:pt x="6003" y="395"/>
                  <a:pt x="6183" y="494"/>
                  <a:pt x="6375" y="494"/>
                </a:cubicBezTo>
                <a:lnTo>
                  <a:pt x="6409" y="494"/>
                </a:lnTo>
                <a:cubicBezTo>
                  <a:pt x="6587" y="494"/>
                  <a:pt x="6748" y="576"/>
                  <a:pt x="6852" y="703"/>
                </a:cubicBezTo>
                <a:cubicBezTo>
                  <a:pt x="6909" y="773"/>
                  <a:pt x="6951" y="858"/>
                  <a:pt x="6971" y="951"/>
                </a:cubicBezTo>
                <a:cubicBezTo>
                  <a:pt x="6979" y="988"/>
                  <a:pt x="6982" y="1027"/>
                  <a:pt x="6982" y="1067"/>
                </a:cubicBezTo>
                <a:cubicBezTo>
                  <a:pt x="6982" y="1126"/>
                  <a:pt x="6973" y="1182"/>
                  <a:pt x="6957" y="1236"/>
                </a:cubicBezTo>
                <a:cubicBezTo>
                  <a:pt x="6883" y="1467"/>
                  <a:pt x="6666" y="1637"/>
                  <a:pt x="6406" y="1637"/>
                </a:cubicBezTo>
                <a:cubicBezTo>
                  <a:pt x="5997" y="1637"/>
                  <a:pt x="5689" y="2060"/>
                  <a:pt x="5898" y="2489"/>
                </a:cubicBezTo>
                <a:cubicBezTo>
                  <a:pt x="5989" y="2670"/>
                  <a:pt x="6175" y="2780"/>
                  <a:pt x="6375" y="2780"/>
                </a:cubicBezTo>
                <a:lnTo>
                  <a:pt x="6406" y="2780"/>
                </a:lnTo>
                <a:cubicBezTo>
                  <a:pt x="6584" y="2780"/>
                  <a:pt x="6745" y="2861"/>
                  <a:pt x="6849" y="2988"/>
                </a:cubicBezTo>
                <a:cubicBezTo>
                  <a:pt x="6906" y="3059"/>
                  <a:pt x="6948" y="3144"/>
                  <a:pt x="6968" y="3237"/>
                </a:cubicBezTo>
                <a:cubicBezTo>
                  <a:pt x="6976" y="3273"/>
                  <a:pt x="6979" y="3313"/>
                  <a:pt x="6979" y="3352"/>
                </a:cubicBezTo>
                <a:cubicBezTo>
                  <a:pt x="6979" y="3412"/>
                  <a:pt x="6971" y="3468"/>
                  <a:pt x="6954" y="3522"/>
                </a:cubicBezTo>
                <a:cubicBezTo>
                  <a:pt x="6880" y="3753"/>
                  <a:pt x="6663" y="3922"/>
                  <a:pt x="6403" y="3922"/>
                </a:cubicBezTo>
                <a:cubicBezTo>
                  <a:pt x="6118" y="3922"/>
                  <a:pt x="5884" y="4128"/>
                  <a:pt x="5836" y="4397"/>
                </a:cubicBezTo>
                <a:cubicBezTo>
                  <a:pt x="5836" y="4402"/>
                  <a:pt x="5833" y="4411"/>
                  <a:pt x="5833" y="4416"/>
                </a:cubicBezTo>
                <a:cubicBezTo>
                  <a:pt x="5831" y="4422"/>
                  <a:pt x="5831" y="4428"/>
                  <a:pt x="5831" y="4433"/>
                </a:cubicBezTo>
                <a:cubicBezTo>
                  <a:pt x="5819" y="4546"/>
                  <a:pt x="5839" y="4670"/>
                  <a:pt x="5907" y="4794"/>
                </a:cubicBezTo>
                <a:cubicBezTo>
                  <a:pt x="5994" y="4961"/>
                  <a:pt x="6175" y="5060"/>
                  <a:pt x="6367" y="5060"/>
                </a:cubicBezTo>
                <a:lnTo>
                  <a:pt x="6401" y="5060"/>
                </a:lnTo>
                <a:cubicBezTo>
                  <a:pt x="6578" y="5060"/>
                  <a:pt x="6739" y="5142"/>
                  <a:pt x="6844" y="5268"/>
                </a:cubicBezTo>
                <a:cubicBezTo>
                  <a:pt x="6900" y="5339"/>
                  <a:pt x="6942" y="5424"/>
                  <a:pt x="6962" y="5517"/>
                </a:cubicBezTo>
                <a:cubicBezTo>
                  <a:pt x="6971" y="5554"/>
                  <a:pt x="6973" y="5593"/>
                  <a:pt x="6973" y="5633"/>
                </a:cubicBezTo>
                <a:lnTo>
                  <a:pt x="6973" y="5635"/>
                </a:lnTo>
                <a:lnTo>
                  <a:pt x="6973" y="5638"/>
                </a:lnTo>
                <a:lnTo>
                  <a:pt x="6973" y="5655"/>
                </a:lnTo>
                <a:lnTo>
                  <a:pt x="6973" y="5683"/>
                </a:lnTo>
                <a:cubicBezTo>
                  <a:pt x="6971" y="5744"/>
                  <a:pt x="6954" y="5804"/>
                  <a:pt x="6931" y="5860"/>
                </a:cubicBezTo>
                <a:cubicBezTo>
                  <a:pt x="6900" y="5928"/>
                  <a:pt x="6858" y="5990"/>
                  <a:pt x="6807" y="6041"/>
                </a:cubicBezTo>
                <a:cubicBezTo>
                  <a:pt x="6782" y="6066"/>
                  <a:pt x="6753" y="6091"/>
                  <a:pt x="6722" y="6111"/>
                </a:cubicBezTo>
                <a:cubicBezTo>
                  <a:pt x="6626" y="6176"/>
                  <a:pt x="6508" y="6213"/>
                  <a:pt x="6381" y="6207"/>
                </a:cubicBezTo>
                <a:cubicBezTo>
                  <a:pt x="6355" y="6207"/>
                  <a:pt x="6330" y="6207"/>
                  <a:pt x="6305" y="6210"/>
                </a:cubicBezTo>
                <a:cubicBezTo>
                  <a:pt x="6104" y="6244"/>
                  <a:pt x="5941" y="6377"/>
                  <a:pt x="5867" y="6557"/>
                </a:cubicBezTo>
                <a:cubicBezTo>
                  <a:pt x="5867" y="6560"/>
                  <a:pt x="5864" y="6563"/>
                  <a:pt x="5864" y="6566"/>
                </a:cubicBezTo>
                <a:cubicBezTo>
                  <a:pt x="5862" y="6571"/>
                  <a:pt x="5862" y="6574"/>
                  <a:pt x="5859" y="6580"/>
                </a:cubicBezTo>
                <a:cubicBezTo>
                  <a:pt x="5842" y="6633"/>
                  <a:pt x="5831" y="6690"/>
                  <a:pt x="5828" y="6743"/>
                </a:cubicBezTo>
                <a:cubicBezTo>
                  <a:pt x="5825" y="6842"/>
                  <a:pt x="5845" y="6947"/>
                  <a:pt x="5895" y="7051"/>
                </a:cubicBezTo>
                <a:cubicBezTo>
                  <a:pt x="5986" y="7232"/>
                  <a:pt x="6172" y="7342"/>
                  <a:pt x="6372" y="7342"/>
                </a:cubicBezTo>
                <a:lnTo>
                  <a:pt x="6403" y="7342"/>
                </a:lnTo>
                <a:cubicBezTo>
                  <a:pt x="6581" y="7342"/>
                  <a:pt x="6742" y="7423"/>
                  <a:pt x="6847" y="7550"/>
                </a:cubicBezTo>
                <a:cubicBezTo>
                  <a:pt x="6903" y="7621"/>
                  <a:pt x="6945" y="7706"/>
                  <a:pt x="6965" y="7799"/>
                </a:cubicBezTo>
                <a:cubicBezTo>
                  <a:pt x="6973" y="7835"/>
                  <a:pt x="6976" y="7875"/>
                  <a:pt x="6976" y="7914"/>
                </a:cubicBezTo>
                <a:cubicBezTo>
                  <a:pt x="6976" y="7974"/>
                  <a:pt x="6968" y="8030"/>
                  <a:pt x="6951" y="8084"/>
                </a:cubicBezTo>
                <a:cubicBezTo>
                  <a:pt x="6878" y="8315"/>
                  <a:pt x="6660" y="8484"/>
                  <a:pt x="6401" y="8484"/>
                </a:cubicBezTo>
                <a:cubicBezTo>
                  <a:pt x="5983" y="8484"/>
                  <a:pt x="5670" y="8925"/>
                  <a:pt x="5907" y="9362"/>
                </a:cubicBezTo>
                <a:cubicBezTo>
                  <a:pt x="5997" y="9531"/>
                  <a:pt x="6183" y="9633"/>
                  <a:pt x="6378" y="9625"/>
                </a:cubicBezTo>
                <a:cubicBezTo>
                  <a:pt x="6466" y="9622"/>
                  <a:pt x="6547" y="9639"/>
                  <a:pt x="6624" y="9670"/>
                </a:cubicBezTo>
                <a:cubicBezTo>
                  <a:pt x="6660" y="9684"/>
                  <a:pt x="6691" y="9704"/>
                  <a:pt x="6722" y="9723"/>
                </a:cubicBezTo>
                <a:cubicBezTo>
                  <a:pt x="6753" y="9746"/>
                  <a:pt x="6782" y="9768"/>
                  <a:pt x="6807" y="9794"/>
                </a:cubicBezTo>
                <a:cubicBezTo>
                  <a:pt x="6911" y="9898"/>
                  <a:pt x="6976" y="10039"/>
                  <a:pt x="6976" y="10197"/>
                </a:cubicBezTo>
                <a:cubicBezTo>
                  <a:pt x="6976" y="10276"/>
                  <a:pt x="6959" y="10350"/>
                  <a:pt x="6951" y="10423"/>
                </a:cubicBezTo>
                <a:cubicBezTo>
                  <a:pt x="6920" y="10491"/>
                  <a:pt x="6878" y="10553"/>
                  <a:pt x="6827" y="10604"/>
                </a:cubicBezTo>
                <a:cubicBezTo>
                  <a:pt x="6801" y="10629"/>
                  <a:pt x="6773" y="10655"/>
                  <a:pt x="6742" y="10674"/>
                </a:cubicBezTo>
                <a:cubicBezTo>
                  <a:pt x="6646" y="10739"/>
                  <a:pt x="6528" y="10776"/>
                  <a:pt x="6401" y="10770"/>
                </a:cubicBezTo>
                <a:cubicBezTo>
                  <a:pt x="6189" y="10762"/>
                  <a:pt x="5991" y="10889"/>
                  <a:pt x="5904" y="11081"/>
                </a:cubicBezTo>
                <a:cubicBezTo>
                  <a:pt x="5876" y="11146"/>
                  <a:pt x="5859" y="11208"/>
                  <a:pt x="5850" y="11267"/>
                </a:cubicBezTo>
                <a:cubicBezTo>
                  <a:pt x="5839" y="11322"/>
                  <a:pt x="5836" y="11381"/>
                  <a:pt x="5845" y="11439"/>
                </a:cubicBezTo>
                <a:lnTo>
                  <a:pt x="4629" y="11439"/>
                </a:lnTo>
                <a:cubicBezTo>
                  <a:pt x="4637" y="11378"/>
                  <a:pt x="4637" y="11322"/>
                  <a:pt x="4626" y="11267"/>
                </a:cubicBezTo>
                <a:cubicBezTo>
                  <a:pt x="4617" y="11205"/>
                  <a:pt x="4600" y="11143"/>
                  <a:pt x="4572" y="11081"/>
                </a:cubicBezTo>
                <a:cubicBezTo>
                  <a:pt x="4484" y="10889"/>
                  <a:pt x="4287" y="10762"/>
                  <a:pt x="4075" y="10770"/>
                </a:cubicBezTo>
                <a:cubicBezTo>
                  <a:pt x="3948" y="10776"/>
                  <a:pt x="3830" y="10739"/>
                  <a:pt x="3734" y="10674"/>
                </a:cubicBezTo>
                <a:cubicBezTo>
                  <a:pt x="3703" y="10652"/>
                  <a:pt x="3674" y="10629"/>
                  <a:pt x="3649" y="10604"/>
                </a:cubicBezTo>
                <a:cubicBezTo>
                  <a:pt x="3595" y="10553"/>
                  <a:pt x="3553" y="10491"/>
                  <a:pt x="3525" y="10423"/>
                </a:cubicBezTo>
                <a:cubicBezTo>
                  <a:pt x="3497" y="10355"/>
                  <a:pt x="3480" y="10279"/>
                  <a:pt x="3480" y="10200"/>
                </a:cubicBezTo>
                <a:cubicBezTo>
                  <a:pt x="3480" y="10042"/>
                  <a:pt x="3545" y="9901"/>
                  <a:pt x="3649" y="9797"/>
                </a:cubicBezTo>
                <a:cubicBezTo>
                  <a:pt x="3674" y="9771"/>
                  <a:pt x="3703" y="9746"/>
                  <a:pt x="3734" y="9726"/>
                </a:cubicBezTo>
                <a:cubicBezTo>
                  <a:pt x="3765" y="9704"/>
                  <a:pt x="3799" y="9687"/>
                  <a:pt x="3833" y="9672"/>
                </a:cubicBezTo>
                <a:cubicBezTo>
                  <a:pt x="3900" y="9644"/>
                  <a:pt x="3976" y="9627"/>
                  <a:pt x="4055" y="9627"/>
                </a:cubicBezTo>
                <a:cubicBezTo>
                  <a:pt x="4465" y="9627"/>
                  <a:pt x="4775" y="9204"/>
                  <a:pt x="4563" y="8775"/>
                </a:cubicBezTo>
                <a:cubicBezTo>
                  <a:pt x="4476" y="8595"/>
                  <a:pt x="4290" y="8484"/>
                  <a:pt x="4089" y="8484"/>
                </a:cubicBezTo>
                <a:lnTo>
                  <a:pt x="4055" y="8484"/>
                </a:lnTo>
                <a:cubicBezTo>
                  <a:pt x="3796" y="8484"/>
                  <a:pt x="3579" y="8315"/>
                  <a:pt x="3505" y="8084"/>
                </a:cubicBezTo>
                <a:cubicBezTo>
                  <a:pt x="3488" y="8030"/>
                  <a:pt x="3480" y="7974"/>
                  <a:pt x="3480" y="7914"/>
                </a:cubicBezTo>
                <a:cubicBezTo>
                  <a:pt x="3480" y="7875"/>
                  <a:pt x="3483" y="7835"/>
                  <a:pt x="3491" y="7799"/>
                </a:cubicBezTo>
                <a:cubicBezTo>
                  <a:pt x="3508" y="7706"/>
                  <a:pt x="3550" y="7621"/>
                  <a:pt x="3610" y="7550"/>
                </a:cubicBezTo>
                <a:cubicBezTo>
                  <a:pt x="3714" y="7423"/>
                  <a:pt x="3875" y="7342"/>
                  <a:pt x="4053" y="7342"/>
                </a:cubicBezTo>
                <a:cubicBezTo>
                  <a:pt x="4380" y="7342"/>
                  <a:pt x="4645" y="7071"/>
                  <a:pt x="4628" y="6743"/>
                </a:cubicBezTo>
                <a:cubicBezTo>
                  <a:pt x="4626" y="6670"/>
                  <a:pt x="4606" y="6594"/>
                  <a:pt x="4572" y="6518"/>
                </a:cubicBezTo>
                <a:cubicBezTo>
                  <a:pt x="4484" y="6326"/>
                  <a:pt x="4287" y="6199"/>
                  <a:pt x="4075" y="6207"/>
                </a:cubicBezTo>
                <a:cubicBezTo>
                  <a:pt x="3948" y="6213"/>
                  <a:pt x="3830" y="6176"/>
                  <a:pt x="3734" y="6111"/>
                </a:cubicBezTo>
                <a:cubicBezTo>
                  <a:pt x="3703" y="6089"/>
                  <a:pt x="3674" y="6066"/>
                  <a:pt x="3649" y="6041"/>
                </a:cubicBezTo>
                <a:cubicBezTo>
                  <a:pt x="3595" y="5990"/>
                  <a:pt x="3553" y="5928"/>
                  <a:pt x="3525" y="5860"/>
                </a:cubicBezTo>
                <a:cubicBezTo>
                  <a:pt x="3502" y="5806"/>
                  <a:pt x="3488" y="5744"/>
                  <a:pt x="3483" y="5683"/>
                </a:cubicBezTo>
                <a:lnTo>
                  <a:pt x="3483" y="5655"/>
                </a:lnTo>
                <a:lnTo>
                  <a:pt x="3483" y="5638"/>
                </a:lnTo>
                <a:lnTo>
                  <a:pt x="3483" y="5635"/>
                </a:lnTo>
                <a:lnTo>
                  <a:pt x="3483" y="5633"/>
                </a:lnTo>
                <a:cubicBezTo>
                  <a:pt x="3483" y="5593"/>
                  <a:pt x="3485" y="5554"/>
                  <a:pt x="3494" y="5517"/>
                </a:cubicBezTo>
                <a:cubicBezTo>
                  <a:pt x="3511" y="5424"/>
                  <a:pt x="3553" y="5339"/>
                  <a:pt x="3612" y="5268"/>
                </a:cubicBezTo>
                <a:cubicBezTo>
                  <a:pt x="3717" y="5142"/>
                  <a:pt x="3878" y="5060"/>
                  <a:pt x="4055" y="5060"/>
                </a:cubicBezTo>
                <a:lnTo>
                  <a:pt x="4089" y="5060"/>
                </a:lnTo>
                <a:cubicBezTo>
                  <a:pt x="4118" y="5060"/>
                  <a:pt x="4146" y="5057"/>
                  <a:pt x="4171" y="5054"/>
                </a:cubicBezTo>
                <a:cubicBezTo>
                  <a:pt x="4360" y="5017"/>
                  <a:pt x="4518" y="4885"/>
                  <a:pt x="4589" y="4710"/>
                </a:cubicBezTo>
                <a:cubicBezTo>
                  <a:pt x="4589" y="4704"/>
                  <a:pt x="4592" y="4701"/>
                  <a:pt x="4592" y="4698"/>
                </a:cubicBezTo>
                <a:cubicBezTo>
                  <a:pt x="4594" y="4693"/>
                  <a:pt x="4594" y="4690"/>
                  <a:pt x="4597" y="4684"/>
                </a:cubicBezTo>
                <a:cubicBezTo>
                  <a:pt x="4626" y="4597"/>
                  <a:pt x="4634" y="4512"/>
                  <a:pt x="4626" y="4433"/>
                </a:cubicBezTo>
                <a:lnTo>
                  <a:pt x="4626" y="4425"/>
                </a:lnTo>
                <a:cubicBezTo>
                  <a:pt x="4623" y="4413"/>
                  <a:pt x="4623" y="4402"/>
                  <a:pt x="4620" y="4391"/>
                </a:cubicBezTo>
                <a:cubicBezTo>
                  <a:pt x="4609" y="4332"/>
                  <a:pt x="4589" y="4272"/>
                  <a:pt x="4561" y="4213"/>
                </a:cubicBezTo>
                <a:cubicBezTo>
                  <a:pt x="4473" y="4033"/>
                  <a:pt x="4287" y="3922"/>
                  <a:pt x="4087" y="3922"/>
                </a:cubicBezTo>
                <a:lnTo>
                  <a:pt x="4053" y="3922"/>
                </a:lnTo>
                <a:cubicBezTo>
                  <a:pt x="3793" y="3922"/>
                  <a:pt x="3576" y="3753"/>
                  <a:pt x="3502" y="3522"/>
                </a:cubicBezTo>
                <a:cubicBezTo>
                  <a:pt x="3485" y="3468"/>
                  <a:pt x="3477" y="3412"/>
                  <a:pt x="3477" y="3352"/>
                </a:cubicBezTo>
                <a:cubicBezTo>
                  <a:pt x="3477" y="3313"/>
                  <a:pt x="3480" y="3273"/>
                  <a:pt x="3488" y="3237"/>
                </a:cubicBezTo>
                <a:cubicBezTo>
                  <a:pt x="3505" y="3144"/>
                  <a:pt x="3547" y="3059"/>
                  <a:pt x="3607" y="2988"/>
                </a:cubicBezTo>
                <a:cubicBezTo>
                  <a:pt x="3711" y="2861"/>
                  <a:pt x="3872" y="2780"/>
                  <a:pt x="4050" y="2780"/>
                </a:cubicBezTo>
                <a:cubicBezTo>
                  <a:pt x="4459" y="2780"/>
                  <a:pt x="4769" y="2356"/>
                  <a:pt x="4558" y="1927"/>
                </a:cubicBezTo>
                <a:cubicBezTo>
                  <a:pt x="4470" y="1747"/>
                  <a:pt x="4284" y="1637"/>
                  <a:pt x="4084" y="1637"/>
                </a:cubicBezTo>
                <a:lnTo>
                  <a:pt x="4050" y="1637"/>
                </a:lnTo>
                <a:cubicBezTo>
                  <a:pt x="3790" y="1637"/>
                  <a:pt x="3573" y="1467"/>
                  <a:pt x="3500" y="1236"/>
                </a:cubicBezTo>
                <a:cubicBezTo>
                  <a:pt x="3483" y="1182"/>
                  <a:pt x="3474" y="1126"/>
                  <a:pt x="3474" y="1067"/>
                </a:cubicBezTo>
                <a:cubicBezTo>
                  <a:pt x="3474" y="1027"/>
                  <a:pt x="3477" y="988"/>
                  <a:pt x="3485" y="951"/>
                </a:cubicBezTo>
                <a:cubicBezTo>
                  <a:pt x="3502" y="858"/>
                  <a:pt x="3545" y="773"/>
                  <a:pt x="3604" y="703"/>
                </a:cubicBezTo>
                <a:cubicBezTo>
                  <a:pt x="3708" y="576"/>
                  <a:pt x="3869" y="494"/>
                  <a:pt x="4047" y="494"/>
                </a:cubicBezTo>
                <a:lnTo>
                  <a:pt x="4081" y="494"/>
                </a:lnTo>
                <a:cubicBezTo>
                  <a:pt x="4270" y="494"/>
                  <a:pt x="4451" y="395"/>
                  <a:pt x="4541" y="229"/>
                </a:cubicBezTo>
                <a:cubicBezTo>
                  <a:pt x="4582" y="153"/>
                  <a:pt x="4607" y="74"/>
                  <a:pt x="4616" y="0"/>
                </a:cubicBezTo>
                <a:lnTo>
                  <a:pt x="5840" y="0"/>
                </a:lnTo>
                <a:close/>
                <a:moveTo>
                  <a:pt x="8103" y="0"/>
                </a:moveTo>
                <a:cubicBezTo>
                  <a:pt x="8115" y="273"/>
                  <a:pt x="8287" y="479"/>
                  <a:pt x="8520" y="545"/>
                </a:cubicBezTo>
                <a:lnTo>
                  <a:pt x="8520" y="1730"/>
                </a:lnTo>
                <a:cubicBezTo>
                  <a:pt x="8280" y="1798"/>
                  <a:pt x="8102" y="2018"/>
                  <a:pt x="8102" y="2277"/>
                </a:cubicBezTo>
                <a:cubicBezTo>
                  <a:pt x="8102" y="2537"/>
                  <a:pt x="8277" y="2757"/>
                  <a:pt x="8520" y="2825"/>
                </a:cubicBezTo>
                <a:lnTo>
                  <a:pt x="8520" y="4010"/>
                </a:lnTo>
                <a:cubicBezTo>
                  <a:pt x="8280" y="4078"/>
                  <a:pt x="8105" y="4295"/>
                  <a:pt x="8102" y="4555"/>
                </a:cubicBezTo>
                <a:cubicBezTo>
                  <a:pt x="8102" y="4814"/>
                  <a:pt x="8280" y="5031"/>
                  <a:pt x="8520" y="5099"/>
                </a:cubicBezTo>
                <a:lnTo>
                  <a:pt x="8520" y="6283"/>
                </a:lnTo>
                <a:cubicBezTo>
                  <a:pt x="8280" y="6351"/>
                  <a:pt x="8102" y="6571"/>
                  <a:pt x="8102" y="6831"/>
                </a:cubicBezTo>
                <a:cubicBezTo>
                  <a:pt x="8102" y="7090"/>
                  <a:pt x="8277" y="7311"/>
                  <a:pt x="8520" y="7378"/>
                </a:cubicBezTo>
                <a:lnTo>
                  <a:pt x="8520" y="8563"/>
                </a:lnTo>
                <a:cubicBezTo>
                  <a:pt x="8280" y="8631"/>
                  <a:pt x="8102" y="8851"/>
                  <a:pt x="8102" y="9111"/>
                </a:cubicBezTo>
                <a:cubicBezTo>
                  <a:pt x="8102" y="9371"/>
                  <a:pt x="8277" y="9591"/>
                  <a:pt x="8520" y="9658"/>
                </a:cubicBezTo>
                <a:lnTo>
                  <a:pt x="8520" y="10877"/>
                </a:lnTo>
                <a:cubicBezTo>
                  <a:pt x="8280" y="10945"/>
                  <a:pt x="8102" y="11165"/>
                  <a:pt x="8102" y="11425"/>
                </a:cubicBezTo>
                <a:lnTo>
                  <a:pt x="6928" y="11425"/>
                </a:lnTo>
                <a:cubicBezTo>
                  <a:pt x="6928" y="11385"/>
                  <a:pt x="6931" y="11346"/>
                  <a:pt x="6940" y="11309"/>
                </a:cubicBezTo>
                <a:cubicBezTo>
                  <a:pt x="6959" y="11216"/>
                  <a:pt x="7002" y="11131"/>
                  <a:pt x="7058" y="11061"/>
                </a:cubicBezTo>
                <a:cubicBezTo>
                  <a:pt x="7163" y="10934"/>
                  <a:pt x="7323" y="10852"/>
                  <a:pt x="7501" y="10852"/>
                </a:cubicBezTo>
                <a:lnTo>
                  <a:pt x="7535" y="10852"/>
                </a:lnTo>
                <a:cubicBezTo>
                  <a:pt x="7724" y="10852"/>
                  <a:pt x="7905" y="10753"/>
                  <a:pt x="7995" y="10587"/>
                </a:cubicBezTo>
                <a:cubicBezTo>
                  <a:pt x="8071" y="10443"/>
                  <a:pt x="8097" y="10302"/>
                  <a:pt x="8071" y="10172"/>
                </a:cubicBezTo>
                <a:cubicBezTo>
                  <a:pt x="8063" y="10110"/>
                  <a:pt x="8046" y="10048"/>
                  <a:pt x="8018" y="9986"/>
                </a:cubicBezTo>
                <a:cubicBezTo>
                  <a:pt x="7930" y="9794"/>
                  <a:pt x="7733" y="9667"/>
                  <a:pt x="7521" y="9675"/>
                </a:cubicBezTo>
                <a:cubicBezTo>
                  <a:pt x="7394" y="9681"/>
                  <a:pt x="7275" y="9644"/>
                  <a:pt x="7180" y="9579"/>
                </a:cubicBezTo>
                <a:cubicBezTo>
                  <a:pt x="7148" y="9560"/>
                  <a:pt x="7120" y="9534"/>
                  <a:pt x="7095" y="9509"/>
                </a:cubicBezTo>
                <a:cubicBezTo>
                  <a:pt x="7044" y="9458"/>
                  <a:pt x="7002" y="9396"/>
                  <a:pt x="6971" y="9328"/>
                </a:cubicBezTo>
                <a:cubicBezTo>
                  <a:pt x="6942" y="9260"/>
                  <a:pt x="6926" y="9184"/>
                  <a:pt x="6926" y="9105"/>
                </a:cubicBezTo>
                <a:cubicBezTo>
                  <a:pt x="6926" y="8947"/>
                  <a:pt x="6990" y="8806"/>
                  <a:pt x="7095" y="8702"/>
                </a:cubicBezTo>
                <a:cubicBezTo>
                  <a:pt x="7120" y="8676"/>
                  <a:pt x="7148" y="8654"/>
                  <a:pt x="7180" y="8631"/>
                </a:cubicBezTo>
                <a:cubicBezTo>
                  <a:pt x="7211" y="8611"/>
                  <a:pt x="7242" y="8592"/>
                  <a:pt x="7278" y="8578"/>
                </a:cubicBezTo>
                <a:cubicBezTo>
                  <a:pt x="7346" y="8549"/>
                  <a:pt x="7422" y="8532"/>
                  <a:pt x="7501" y="8532"/>
                </a:cubicBezTo>
                <a:cubicBezTo>
                  <a:pt x="7910" y="8532"/>
                  <a:pt x="8221" y="8109"/>
                  <a:pt x="8009" y="7680"/>
                </a:cubicBezTo>
                <a:cubicBezTo>
                  <a:pt x="7922" y="7502"/>
                  <a:pt x="7735" y="7390"/>
                  <a:pt x="7535" y="7390"/>
                </a:cubicBezTo>
                <a:lnTo>
                  <a:pt x="7504" y="7390"/>
                </a:lnTo>
                <a:cubicBezTo>
                  <a:pt x="7244" y="7390"/>
                  <a:pt x="7027" y="7220"/>
                  <a:pt x="6954" y="6989"/>
                </a:cubicBezTo>
                <a:cubicBezTo>
                  <a:pt x="6937" y="6935"/>
                  <a:pt x="6928" y="6879"/>
                  <a:pt x="6928" y="6820"/>
                </a:cubicBezTo>
                <a:cubicBezTo>
                  <a:pt x="6928" y="6780"/>
                  <a:pt x="6931" y="6741"/>
                  <a:pt x="6940" y="6704"/>
                </a:cubicBezTo>
                <a:cubicBezTo>
                  <a:pt x="6959" y="6611"/>
                  <a:pt x="7002" y="6526"/>
                  <a:pt x="7058" y="6456"/>
                </a:cubicBezTo>
                <a:cubicBezTo>
                  <a:pt x="7163" y="6329"/>
                  <a:pt x="7323" y="6247"/>
                  <a:pt x="7501" y="6247"/>
                </a:cubicBezTo>
                <a:cubicBezTo>
                  <a:pt x="7829" y="6247"/>
                  <a:pt x="8091" y="5976"/>
                  <a:pt x="8077" y="5649"/>
                </a:cubicBezTo>
                <a:cubicBezTo>
                  <a:pt x="8071" y="5576"/>
                  <a:pt x="8054" y="5500"/>
                  <a:pt x="8020" y="5424"/>
                </a:cubicBezTo>
                <a:cubicBezTo>
                  <a:pt x="7933" y="5232"/>
                  <a:pt x="7735" y="5105"/>
                  <a:pt x="7524" y="5113"/>
                </a:cubicBezTo>
                <a:cubicBezTo>
                  <a:pt x="7397" y="5119"/>
                  <a:pt x="7278" y="5082"/>
                  <a:pt x="7182" y="5017"/>
                </a:cubicBezTo>
                <a:cubicBezTo>
                  <a:pt x="7151" y="4998"/>
                  <a:pt x="7123" y="4972"/>
                  <a:pt x="7098" y="4947"/>
                </a:cubicBezTo>
                <a:cubicBezTo>
                  <a:pt x="7047" y="4896"/>
                  <a:pt x="7005" y="4834"/>
                  <a:pt x="6973" y="4766"/>
                </a:cubicBezTo>
                <a:cubicBezTo>
                  <a:pt x="6951" y="4710"/>
                  <a:pt x="6934" y="4650"/>
                  <a:pt x="6931" y="4588"/>
                </a:cubicBezTo>
                <a:lnTo>
                  <a:pt x="6931" y="4560"/>
                </a:lnTo>
                <a:lnTo>
                  <a:pt x="6931" y="4543"/>
                </a:lnTo>
                <a:lnTo>
                  <a:pt x="6931" y="4540"/>
                </a:lnTo>
                <a:lnTo>
                  <a:pt x="6931" y="4538"/>
                </a:lnTo>
                <a:cubicBezTo>
                  <a:pt x="6931" y="4498"/>
                  <a:pt x="6934" y="4459"/>
                  <a:pt x="6942" y="4422"/>
                </a:cubicBezTo>
                <a:cubicBezTo>
                  <a:pt x="6962" y="4329"/>
                  <a:pt x="7005" y="4244"/>
                  <a:pt x="7061" y="4174"/>
                </a:cubicBezTo>
                <a:cubicBezTo>
                  <a:pt x="7165" y="4047"/>
                  <a:pt x="7326" y="3965"/>
                  <a:pt x="7504" y="3965"/>
                </a:cubicBezTo>
                <a:lnTo>
                  <a:pt x="7538" y="3965"/>
                </a:lnTo>
                <a:cubicBezTo>
                  <a:pt x="7566" y="3965"/>
                  <a:pt x="7592" y="3962"/>
                  <a:pt x="7620" y="3959"/>
                </a:cubicBezTo>
                <a:cubicBezTo>
                  <a:pt x="7812" y="3920"/>
                  <a:pt x="7967" y="3790"/>
                  <a:pt x="8037" y="3615"/>
                </a:cubicBezTo>
                <a:cubicBezTo>
                  <a:pt x="8037" y="3612"/>
                  <a:pt x="8040" y="3609"/>
                  <a:pt x="8040" y="3604"/>
                </a:cubicBezTo>
                <a:cubicBezTo>
                  <a:pt x="8043" y="3598"/>
                  <a:pt x="8043" y="3595"/>
                  <a:pt x="8046" y="3589"/>
                </a:cubicBezTo>
                <a:cubicBezTo>
                  <a:pt x="8074" y="3505"/>
                  <a:pt x="8083" y="3420"/>
                  <a:pt x="8074" y="3338"/>
                </a:cubicBezTo>
                <a:lnTo>
                  <a:pt x="8074" y="3330"/>
                </a:lnTo>
                <a:cubicBezTo>
                  <a:pt x="8074" y="3319"/>
                  <a:pt x="8071" y="3307"/>
                  <a:pt x="8068" y="3296"/>
                </a:cubicBezTo>
                <a:cubicBezTo>
                  <a:pt x="8057" y="3237"/>
                  <a:pt x="8040" y="3177"/>
                  <a:pt x="8009" y="3118"/>
                </a:cubicBezTo>
                <a:cubicBezTo>
                  <a:pt x="7922" y="2940"/>
                  <a:pt x="7735" y="2828"/>
                  <a:pt x="7535" y="2828"/>
                </a:cubicBezTo>
                <a:lnTo>
                  <a:pt x="7504" y="2828"/>
                </a:lnTo>
                <a:cubicBezTo>
                  <a:pt x="7244" y="2828"/>
                  <a:pt x="7027" y="2658"/>
                  <a:pt x="6954" y="2427"/>
                </a:cubicBezTo>
                <a:cubicBezTo>
                  <a:pt x="6937" y="2373"/>
                  <a:pt x="6928" y="2317"/>
                  <a:pt x="6928" y="2258"/>
                </a:cubicBezTo>
                <a:cubicBezTo>
                  <a:pt x="6928" y="2218"/>
                  <a:pt x="6931" y="2179"/>
                  <a:pt x="6940" y="2142"/>
                </a:cubicBezTo>
                <a:cubicBezTo>
                  <a:pt x="6959" y="2049"/>
                  <a:pt x="7002" y="1964"/>
                  <a:pt x="7058" y="1893"/>
                </a:cubicBezTo>
                <a:cubicBezTo>
                  <a:pt x="7163" y="1767"/>
                  <a:pt x="7323" y="1685"/>
                  <a:pt x="7501" y="1685"/>
                </a:cubicBezTo>
                <a:cubicBezTo>
                  <a:pt x="7910" y="1685"/>
                  <a:pt x="8221" y="1261"/>
                  <a:pt x="8009" y="832"/>
                </a:cubicBezTo>
                <a:cubicBezTo>
                  <a:pt x="7922" y="655"/>
                  <a:pt x="7735" y="542"/>
                  <a:pt x="7535" y="542"/>
                </a:cubicBezTo>
                <a:lnTo>
                  <a:pt x="7504" y="542"/>
                </a:lnTo>
                <a:cubicBezTo>
                  <a:pt x="7244" y="542"/>
                  <a:pt x="7027" y="372"/>
                  <a:pt x="6954" y="141"/>
                </a:cubicBezTo>
                <a:cubicBezTo>
                  <a:pt x="6940" y="95"/>
                  <a:pt x="6931" y="48"/>
                  <a:pt x="6929" y="0"/>
                </a:cubicBezTo>
                <a:lnTo>
                  <a:pt x="8103" y="0"/>
                </a:lnTo>
                <a:close/>
                <a:moveTo>
                  <a:pt x="2340" y="9122"/>
                </a:moveTo>
                <a:cubicBezTo>
                  <a:pt x="2340" y="8806"/>
                  <a:pt x="2083" y="8552"/>
                  <a:pt x="1764" y="8552"/>
                </a:cubicBezTo>
                <a:lnTo>
                  <a:pt x="1750" y="8552"/>
                </a:lnTo>
                <a:cubicBezTo>
                  <a:pt x="1431" y="8552"/>
                  <a:pt x="1174" y="8806"/>
                  <a:pt x="1174" y="9122"/>
                </a:cubicBezTo>
                <a:cubicBezTo>
                  <a:pt x="1174" y="9435"/>
                  <a:pt x="1431" y="9692"/>
                  <a:pt x="1750" y="9692"/>
                </a:cubicBezTo>
                <a:lnTo>
                  <a:pt x="1764" y="9692"/>
                </a:lnTo>
                <a:cubicBezTo>
                  <a:pt x="2083" y="9692"/>
                  <a:pt x="2340" y="9438"/>
                  <a:pt x="2340" y="9122"/>
                </a:cubicBezTo>
                <a:close/>
                <a:moveTo>
                  <a:pt x="2340" y="6839"/>
                </a:moveTo>
                <a:cubicBezTo>
                  <a:pt x="2340" y="6523"/>
                  <a:pt x="2083" y="6269"/>
                  <a:pt x="1764" y="6269"/>
                </a:cubicBezTo>
                <a:lnTo>
                  <a:pt x="1750" y="6269"/>
                </a:lnTo>
                <a:cubicBezTo>
                  <a:pt x="1431" y="6269"/>
                  <a:pt x="1174" y="6523"/>
                  <a:pt x="1174" y="6839"/>
                </a:cubicBezTo>
                <a:cubicBezTo>
                  <a:pt x="1174" y="7153"/>
                  <a:pt x="1431" y="7409"/>
                  <a:pt x="1750" y="7409"/>
                </a:cubicBezTo>
                <a:lnTo>
                  <a:pt x="1764" y="7409"/>
                </a:lnTo>
                <a:cubicBezTo>
                  <a:pt x="2083" y="7409"/>
                  <a:pt x="2340" y="7155"/>
                  <a:pt x="2340" y="6839"/>
                </a:cubicBezTo>
                <a:close/>
                <a:moveTo>
                  <a:pt x="1750" y="5127"/>
                </a:moveTo>
                <a:lnTo>
                  <a:pt x="1764" y="5127"/>
                </a:lnTo>
                <a:cubicBezTo>
                  <a:pt x="2080" y="5127"/>
                  <a:pt x="2337" y="4873"/>
                  <a:pt x="2340" y="4560"/>
                </a:cubicBezTo>
                <a:cubicBezTo>
                  <a:pt x="2337" y="4247"/>
                  <a:pt x="2080" y="3993"/>
                  <a:pt x="1764" y="3993"/>
                </a:cubicBezTo>
                <a:lnTo>
                  <a:pt x="1750" y="3993"/>
                </a:lnTo>
                <a:cubicBezTo>
                  <a:pt x="1434" y="3993"/>
                  <a:pt x="1177" y="4247"/>
                  <a:pt x="1174" y="4560"/>
                </a:cubicBezTo>
                <a:cubicBezTo>
                  <a:pt x="1177" y="4873"/>
                  <a:pt x="1434" y="5127"/>
                  <a:pt x="1750" y="5127"/>
                </a:cubicBezTo>
                <a:close/>
                <a:moveTo>
                  <a:pt x="2340" y="2280"/>
                </a:moveTo>
                <a:cubicBezTo>
                  <a:pt x="2340" y="1964"/>
                  <a:pt x="2083" y="1710"/>
                  <a:pt x="1764" y="1710"/>
                </a:cubicBezTo>
                <a:lnTo>
                  <a:pt x="1750" y="1710"/>
                </a:lnTo>
                <a:cubicBezTo>
                  <a:pt x="1431" y="1710"/>
                  <a:pt x="1174" y="1964"/>
                  <a:pt x="1174" y="2280"/>
                </a:cubicBezTo>
                <a:cubicBezTo>
                  <a:pt x="1174" y="2593"/>
                  <a:pt x="1431" y="2850"/>
                  <a:pt x="1750" y="2850"/>
                </a:cubicBezTo>
                <a:lnTo>
                  <a:pt x="1764" y="2850"/>
                </a:lnTo>
                <a:cubicBezTo>
                  <a:pt x="2083" y="2850"/>
                  <a:pt x="2340" y="2596"/>
                  <a:pt x="2340" y="2280"/>
                </a:cubicBezTo>
                <a:close/>
                <a:moveTo>
                  <a:pt x="5800" y="10197"/>
                </a:moveTo>
                <a:cubicBezTo>
                  <a:pt x="5800" y="9881"/>
                  <a:pt x="5543" y="9627"/>
                  <a:pt x="5224" y="9627"/>
                </a:cubicBezTo>
                <a:lnTo>
                  <a:pt x="5210" y="9627"/>
                </a:lnTo>
                <a:cubicBezTo>
                  <a:pt x="4891" y="9627"/>
                  <a:pt x="4634" y="9881"/>
                  <a:pt x="4634" y="10197"/>
                </a:cubicBezTo>
                <a:cubicBezTo>
                  <a:pt x="4634" y="10511"/>
                  <a:pt x="4891" y="10767"/>
                  <a:pt x="5210" y="10767"/>
                </a:cubicBezTo>
                <a:lnTo>
                  <a:pt x="5224" y="10767"/>
                </a:lnTo>
                <a:cubicBezTo>
                  <a:pt x="5543" y="10767"/>
                  <a:pt x="5800" y="10513"/>
                  <a:pt x="5800" y="10197"/>
                </a:cubicBezTo>
                <a:close/>
                <a:moveTo>
                  <a:pt x="5800" y="7914"/>
                </a:moveTo>
                <a:cubicBezTo>
                  <a:pt x="5800" y="7598"/>
                  <a:pt x="5543" y="7344"/>
                  <a:pt x="5224" y="7344"/>
                </a:cubicBezTo>
                <a:lnTo>
                  <a:pt x="5210" y="7344"/>
                </a:lnTo>
                <a:cubicBezTo>
                  <a:pt x="4891" y="7344"/>
                  <a:pt x="4634" y="7598"/>
                  <a:pt x="4634" y="7914"/>
                </a:cubicBezTo>
                <a:cubicBezTo>
                  <a:pt x="4634" y="8228"/>
                  <a:pt x="4891" y="8484"/>
                  <a:pt x="5210" y="8484"/>
                </a:cubicBezTo>
                <a:lnTo>
                  <a:pt x="5224" y="8484"/>
                </a:lnTo>
                <a:cubicBezTo>
                  <a:pt x="5543" y="8484"/>
                  <a:pt x="5800" y="8230"/>
                  <a:pt x="5800" y="7914"/>
                </a:cubicBezTo>
                <a:close/>
                <a:moveTo>
                  <a:pt x="5210" y="6202"/>
                </a:moveTo>
                <a:lnTo>
                  <a:pt x="5224" y="6202"/>
                </a:lnTo>
                <a:cubicBezTo>
                  <a:pt x="5540" y="6202"/>
                  <a:pt x="5797" y="5948"/>
                  <a:pt x="5800" y="5635"/>
                </a:cubicBezTo>
                <a:cubicBezTo>
                  <a:pt x="5797" y="5322"/>
                  <a:pt x="5540" y="5068"/>
                  <a:pt x="5224" y="5068"/>
                </a:cubicBezTo>
                <a:lnTo>
                  <a:pt x="5210" y="5068"/>
                </a:lnTo>
                <a:cubicBezTo>
                  <a:pt x="4894" y="5068"/>
                  <a:pt x="4637" y="5322"/>
                  <a:pt x="4634" y="5635"/>
                </a:cubicBezTo>
                <a:cubicBezTo>
                  <a:pt x="4637" y="5948"/>
                  <a:pt x="4894" y="6202"/>
                  <a:pt x="5210" y="6202"/>
                </a:cubicBezTo>
                <a:close/>
                <a:moveTo>
                  <a:pt x="5800" y="3355"/>
                </a:moveTo>
                <a:cubicBezTo>
                  <a:pt x="5800" y="3039"/>
                  <a:pt x="5543" y="2785"/>
                  <a:pt x="5224" y="2785"/>
                </a:cubicBezTo>
                <a:lnTo>
                  <a:pt x="5210" y="2785"/>
                </a:lnTo>
                <a:cubicBezTo>
                  <a:pt x="4891" y="2785"/>
                  <a:pt x="4634" y="3039"/>
                  <a:pt x="4634" y="3355"/>
                </a:cubicBezTo>
                <a:cubicBezTo>
                  <a:pt x="4634" y="3668"/>
                  <a:pt x="4891" y="3925"/>
                  <a:pt x="5210" y="3925"/>
                </a:cubicBezTo>
                <a:lnTo>
                  <a:pt x="5224" y="3925"/>
                </a:lnTo>
                <a:cubicBezTo>
                  <a:pt x="5543" y="3925"/>
                  <a:pt x="5800" y="3671"/>
                  <a:pt x="5800" y="3355"/>
                </a:cubicBezTo>
                <a:close/>
                <a:moveTo>
                  <a:pt x="5800" y="1072"/>
                </a:moveTo>
                <a:cubicBezTo>
                  <a:pt x="5800" y="759"/>
                  <a:pt x="5543" y="502"/>
                  <a:pt x="5224" y="502"/>
                </a:cubicBezTo>
                <a:lnTo>
                  <a:pt x="5210" y="502"/>
                </a:lnTo>
                <a:cubicBezTo>
                  <a:pt x="4891" y="502"/>
                  <a:pt x="4634" y="756"/>
                  <a:pt x="4634" y="1072"/>
                </a:cubicBezTo>
                <a:cubicBezTo>
                  <a:pt x="4634" y="1386"/>
                  <a:pt x="4891" y="1642"/>
                  <a:pt x="5210" y="1642"/>
                </a:cubicBezTo>
                <a:lnTo>
                  <a:pt x="5224" y="1642"/>
                </a:lnTo>
                <a:cubicBezTo>
                  <a:pt x="5543" y="1642"/>
                  <a:pt x="5800" y="1388"/>
                  <a:pt x="5800" y="1072"/>
                </a:cubicBezTo>
                <a:close/>
              </a:path>
            </a:pathLst>
          </a:custGeom>
          <a:solidFill>
            <a:schemeClr val="tx2"/>
          </a:solidFill>
          <a:ln>
            <a:noFill/>
          </a:ln>
          <a:effectLst/>
        </p:spPr>
        <p:txBody>
          <a:bodyPr wrap="none" anchor="ctr"/>
          <a:lstStyle/>
          <a:p>
            <a:endParaRPr lang="en-US" sz="2400"/>
          </a:p>
        </p:txBody>
      </p:sp>
    </p:spTree>
    <p:extLst>
      <p:ext uri="{BB962C8B-B14F-4D97-AF65-F5344CB8AC3E}">
        <p14:creationId xmlns:p14="http://schemas.microsoft.com/office/powerpoint/2010/main" val="13302954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gue 2">
    <p:bg>
      <p:bgPr>
        <a:solidFill>
          <a:schemeClr val="accent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814DE8C-7F3C-B14C-98A1-C8D48A38B38D}"/>
              </a:ext>
            </a:extLst>
          </p:cNvPr>
          <p:cNvSpPr/>
          <p:nvPr userDrawn="1"/>
        </p:nvSpPr>
        <p:spPr>
          <a:xfrm>
            <a:off x="1" y="0"/>
            <a:ext cx="1219199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Light" panose="020B0503020201020303" pitchFamily="34" charset="0"/>
            </a:endParaRPr>
          </a:p>
        </p:txBody>
      </p:sp>
      <p:sp>
        <p:nvSpPr>
          <p:cNvPr id="42"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Video 1</a:t>
            </a:r>
          </a:p>
        </p:txBody>
      </p:sp>
      <p:sp>
        <p:nvSpPr>
          <p:cNvPr id="46" name="Freeform 1">
            <a:extLst>
              <a:ext uri="{FF2B5EF4-FFF2-40B4-BE49-F238E27FC236}">
                <a16:creationId xmlns:a16="http://schemas.microsoft.com/office/drawing/2014/main" id="{4CD60A06-D630-463F-9471-B375877E5EE9}"/>
              </a:ext>
            </a:extLst>
          </p:cNvPr>
          <p:cNvSpPr>
            <a:spLocks noChangeAspect="1" noChangeArrowheads="1"/>
          </p:cNvSpPr>
          <p:nvPr userDrawn="1"/>
        </p:nvSpPr>
        <p:spPr bwMode="auto">
          <a:xfrm>
            <a:off x="7045914" y="-3048"/>
            <a:ext cx="5146087" cy="6864096"/>
          </a:xfrm>
          <a:custGeom>
            <a:avLst/>
            <a:gdLst>
              <a:gd name="T0" fmla="*/ 8573 w 8574"/>
              <a:gd name="T1" fmla="*/ 11119 h 11434"/>
              <a:gd name="T2" fmla="*/ 6219 w 8574"/>
              <a:gd name="T3" fmla="*/ 11433 h 11434"/>
              <a:gd name="T4" fmla="*/ 4086 w 8574"/>
              <a:gd name="T5" fmla="*/ 10962 h 11434"/>
              <a:gd name="T6" fmla="*/ 1018 w 8574"/>
              <a:gd name="T7" fmla="*/ 11433 h 11434"/>
              <a:gd name="T8" fmla="*/ 1021 w 8574"/>
              <a:gd name="T9" fmla="*/ 5229 h 11434"/>
              <a:gd name="T10" fmla="*/ 1114 w 8574"/>
              <a:gd name="T11" fmla="*/ 0 h 11434"/>
              <a:gd name="T12" fmla="*/ 7142 w 8574"/>
              <a:gd name="T13" fmla="*/ 0 h 11434"/>
              <a:gd name="T14" fmla="*/ 8573 w 8574"/>
              <a:gd name="T15" fmla="*/ 1442 h 11434"/>
              <a:gd name="T16" fmla="*/ 8215 w 8574"/>
              <a:gd name="T17" fmla="*/ 2664 h 11434"/>
              <a:gd name="T18" fmla="*/ 8573 w 8574"/>
              <a:gd name="T19" fmla="*/ 4549 h 11434"/>
              <a:gd name="T20" fmla="*/ 8215 w 8574"/>
              <a:gd name="T21" fmla="*/ 5767 h 11434"/>
              <a:gd name="T22" fmla="*/ 8573 w 8574"/>
              <a:gd name="T23" fmla="*/ 7658 h 11434"/>
              <a:gd name="T24" fmla="*/ 8217 w 8574"/>
              <a:gd name="T25" fmla="*/ 8863 h 11434"/>
              <a:gd name="T26" fmla="*/ 2088 w 8574"/>
              <a:gd name="T27" fmla="*/ 5767 h 11434"/>
              <a:gd name="T28" fmla="*/ 2043 w 8574"/>
              <a:gd name="T29" fmla="*/ 5692 h 11434"/>
              <a:gd name="T30" fmla="*/ 1111 w 8574"/>
              <a:gd name="T31" fmla="*/ 4140 h 11434"/>
              <a:gd name="T32" fmla="*/ 4083 w 8574"/>
              <a:gd name="T33" fmla="*/ 3677 h 11434"/>
              <a:gd name="T34" fmla="*/ 3064 w 8574"/>
              <a:gd name="T35" fmla="*/ 4140 h 11434"/>
              <a:gd name="T36" fmla="*/ 3064 w 8574"/>
              <a:gd name="T37" fmla="*/ 6162 h 11434"/>
              <a:gd name="T38" fmla="*/ 2130 w 8574"/>
              <a:gd name="T39" fmla="*/ 7861 h 11434"/>
              <a:gd name="T40" fmla="*/ 2187 w 8574"/>
              <a:gd name="T41" fmla="*/ 7787 h 11434"/>
              <a:gd name="T42" fmla="*/ 4083 w 8574"/>
              <a:gd name="T43" fmla="*/ 6780 h 11434"/>
              <a:gd name="T44" fmla="*/ 6073 w 8574"/>
              <a:gd name="T45" fmla="*/ 4684 h 11434"/>
              <a:gd name="T46" fmla="*/ 5195 w 8574"/>
              <a:gd name="T47" fmla="*/ 3206 h 11434"/>
              <a:gd name="T48" fmla="*/ 5105 w 8574"/>
              <a:gd name="T49" fmla="*/ 3206 h 11434"/>
              <a:gd name="T50" fmla="*/ 5105 w 8574"/>
              <a:gd name="T51" fmla="*/ 5229 h 11434"/>
              <a:gd name="T52" fmla="*/ 5105 w 8574"/>
              <a:gd name="T53" fmla="*/ 9266 h 11434"/>
              <a:gd name="T54" fmla="*/ 5195 w 8574"/>
              <a:gd name="T55" fmla="*/ 8335 h 11434"/>
              <a:gd name="T56" fmla="*/ 5195 w 8574"/>
              <a:gd name="T57" fmla="*/ 6309 h 11434"/>
              <a:gd name="T58" fmla="*/ 7148 w 8574"/>
              <a:gd name="T59" fmla="*/ 6162 h 11434"/>
              <a:gd name="T60" fmla="*/ 7148 w 8574"/>
              <a:gd name="T61" fmla="*/ 6309 h 11434"/>
              <a:gd name="T62" fmla="*/ 8116 w 8574"/>
              <a:gd name="T63" fmla="*/ 7787 h 11434"/>
              <a:gd name="T64" fmla="*/ 6217 w 8574"/>
              <a:gd name="T65" fmla="*/ 4611 h 11434"/>
              <a:gd name="T66" fmla="*/ 7193 w 8574"/>
              <a:gd name="T67" fmla="*/ 1109 h 11434"/>
              <a:gd name="T68" fmla="*/ 6217 w 8574"/>
              <a:gd name="T69" fmla="*/ 2585 h 11434"/>
              <a:gd name="T70" fmla="*/ 7094 w 8574"/>
              <a:gd name="T71" fmla="*/ 3132 h 11434"/>
              <a:gd name="T72" fmla="*/ 6126 w 8574"/>
              <a:gd name="T73" fmla="*/ 1504 h 11434"/>
              <a:gd name="T74" fmla="*/ 4173 w 8574"/>
              <a:gd name="T75" fmla="*/ 570 h 11434"/>
              <a:gd name="T76" fmla="*/ 5105 w 8574"/>
              <a:gd name="T77" fmla="*/ 2122 h 11434"/>
              <a:gd name="T78" fmla="*/ 4083 w 8574"/>
              <a:gd name="T79" fmla="*/ 2585 h 11434"/>
              <a:gd name="T80" fmla="*/ 3152 w 8574"/>
              <a:gd name="T81" fmla="*/ 99 h 11434"/>
              <a:gd name="T82" fmla="*/ 2130 w 8574"/>
              <a:gd name="T83" fmla="*/ 1504 h 11434"/>
              <a:gd name="T84" fmla="*/ 3008 w 8574"/>
              <a:gd name="T85" fmla="*/ 3132 h 11434"/>
              <a:gd name="T86" fmla="*/ 1111 w 8574"/>
              <a:gd name="T87" fmla="*/ 2122 h 11434"/>
              <a:gd name="T88" fmla="*/ 90 w 8574"/>
              <a:gd name="T89" fmla="*/ 1504 h 11434"/>
              <a:gd name="T90" fmla="*/ 143 w 8574"/>
              <a:gd name="T91" fmla="*/ 1577 h 11434"/>
              <a:gd name="T92" fmla="*/ 1989 w 8574"/>
              <a:gd name="T93" fmla="*/ 4684 h 11434"/>
              <a:gd name="T94" fmla="*/ 143 w 8574"/>
              <a:gd name="T95" fmla="*/ 7787 h 11434"/>
              <a:gd name="T96" fmla="*/ 2043 w 8574"/>
              <a:gd name="T97" fmla="*/ 8795 h 11434"/>
              <a:gd name="T98" fmla="*/ 1989 w 8574"/>
              <a:gd name="T99" fmla="*/ 10894 h 11434"/>
              <a:gd name="T100" fmla="*/ 2043 w 8574"/>
              <a:gd name="T101" fmla="*/ 10821 h 11434"/>
              <a:gd name="T102" fmla="*/ 2130 w 8574"/>
              <a:gd name="T103" fmla="*/ 10821 h 11434"/>
              <a:gd name="T104" fmla="*/ 4086 w 8574"/>
              <a:gd name="T105" fmla="*/ 10821 h 11434"/>
              <a:gd name="T106" fmla="*/ 3205 w 8574"/>
              <a:gd name="T107" fmla="*/ 9340 h 11434"/>
              <a:gd name="T108" fmla="*/ 6073 w 8574"/>
              <a:gd name="T109" fmla="*/ 10894 h 11434"/>
              <a:gd name="T110" fmla="*/ 6126 w 8574"/>
              <a:gd name="T111" fmla="*/ 10821 h 11434"/>
              <a:gd name="T112" fmla="*/ 7148 w 8574"/>
              <a:gd name="T113" fmla="*/ 10350 h 11434"/>
              <a:gd name="T114" fmla="*/ 8169 w 8574"/>
              <a:gd name="T115" fmla="*/ 9887 h 11434"/>
              <a:gd name="T116" fmla="*/ 7238 w 8574"/>
              <a:gd name="T117" fmla="*/ 9269 h 11434"/>
              <a:gd name="T118" fmla="*/ 8169 w 8574"/>
              <a:gd name="T119" fmla="*/ 4758 h 11434"/>
              <a:gd name="T120" fmla="*/ 8169 w 8574"/>
              <a:gd name="T121" fmla="*/ 3677 h 11434"/>
              <a:gd name="T122" fmla="*/ 7238 w 8574"/>
              <a:gd name="T123" fmla="*/ 99 h 1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74" h="11434">
                <a:moveTo>
                  <a:pt x="8573" y="9722"/>
                </a:moveTo>
                <a:lnTo>
                  <a:pt x="8263" y="9878"/>
                </a:lnTo>
                <a:lnTo>
                  <a:pt x="8263" y="10813"/>
                </a:lnTo>
                <a:lnTo>
                  <a:pt x="8573" y="10657"/>
                </a:lnTo>
                <a:lnTo>
                  <a:pt x="8573" y="10755"/>
                </a:lnTo>
                <a:lnTo>
                  <a:pt x="8316" y="10886"/>
                </a:lnTo>
                <a:lnTo>
                  <a:pt x="8573" y="11018"/>
                </a:lnTo>
                <a:lnTo>
                  <a:pt x="8573" y="11119"/>
                </a:lnTo>
                <a:lnTo>
                  <a:pt x="8263" y="10962"/>
                </a:lnTo>
                <a:lnTo>
                  <a:pt x="8263" y="11433"/>
                </a:lnTo>
                <a:lnTo>
                  <a:pt x="8172" y="11433"/>
                </a:lnTo>
                <a:lnTo>
                  <a:pt x="8172" y="10962"/>
                </a:lnTo>
                <a:lnTo>
                  <a:pt x="7244" y="11433"/>
                </a:lnTo>
                <a:lnTo>
                  <a:pt x="7148" y="11433"/>
                </a:lnTo>
                <a:lnTo>
                  <a:pt x="6219" y="10962"/>
                </a:lnTo>
                <a:lnTo>
                  <a:pt x="6219" y="11433"/>
                </a:lnTo>
                <a:lnTo>
                  <a:pt x="6129" y="11433"/>
                </a:lnTo>
                <a:lnTo>
                  <a:pt x="6129" y="10962"/>
                </a:lnTo>
                <a:lnTo>
                  <a:pt x="5201" y="11433"/>
                </a:lnTo>
                <a:lnTo>
                  <a:pt x="5105" y="11433"/>
                </a:lnTo>
                <a:lnTo>
                  <a:pt x="4176" y="10962"/>
                </a:lnTo>
                <a:lnTo>
                  <a:pt x="4176" y="11433"/>
                </a:lnTo>
                <a:lnTo>
                  <a:pt x="4086" y="11433"/>
                </a:lnTo>
                <a:lnTo>
                  <a:pt x="4086" y="10962"/>
                </a:lnTo>
                <a:lnTo>
                  <a:pt x="3157" y="11433"/>
                </a:lnTo>
                <a:lnTo>
                  <a:pt x="3061" y="11433"/>
                </a:lnTo>
                <a:lnTo>
                  <a:pt x="2133" y="10962"/>
                </a:lnTo>
                <a:lnTo>
                  <a:pt x="2133" y="11433"/>
                </a:lnTo>
                <a:lnTo>
                  <a:pt x="2043" y="11433"/>
                </a:lnTo>
                <a:lnTo>
                  <a:pt x="2043" y="10962"/>
                </a:lnTo>
                <a:lnTo>
                  <a:pt x="1114" y="11433"/>
                </a:lnTo>
                <a:lnTo>
                  <a:pt x="1018" y="11433"/>
                </a:lnTo>
                <a:lnTo>
                  <a:pt x="0" y="10917"/>
                </a:lnTo>
                <a:lnTo>
                  <a:pt x="0" y="9828"/>
                </a:lnTo>
                <a:lnTo>
                  <a:pt x="1021" y="9311"/>
                </a:lnTo>
                <a:lnTo>
                  <a:pt x="1021" y="8332"/>
                </a:lnTo>
                <a:lnTo>
                  <a:pt x="0" y="7816"/>
                </a:lnTo>
                <a:lnTo>
                  <a:pt x="0" y="6724"/>
                </a:lnTo>
                <a:lnTo>
                  <a:pt x="1021" y="6207"/>
                </a:lnTo>
                <a:lnTo>
                  <a:pt x="1021" y="5229"/>
                </a:lnTo>
                <a:lnTo>
                  <a:pt x="0" y="4713"/>
                </a:lnTo>
                <a:lnTo>
                  <a:pt x="0" y="3621"/>
                </a:lnTo>
                <a:lnTo>
                  <a:pt x="1021" y="3104"/>
                </a:lnTo>
                <a:lnTo>
                  <a:pt x="1021" y="2122"/>
                </a:lnTo>
                <a:lnTo>
                  <a:pt x="0" y="1606"/>
                </a:lnTo>
                <a:lnTo>
                  <a:pt x="0" y="516"/>
                </a:lnTo>
                <a:lnTo>
                  <a:pt x="1015" y="0"/>
                </a:lnTo>
                <a:lnTo>
                  <a:pt x="1114" y="0"/>
                </a:lnTo>
                <a:lnTo>
                  <a:pt x="2085" y="494"/>
                </a:lnTo>
                <a:lnTo>
                  <a:pt x="3059" y="0"/>
                </a:lnTo>
                <a:lnTo>
                  <a:pt x="3157" y="0"/>
                </a:lnTo>
                <a:lnTo>
                  <a:pt x="4128" y="494"/>
                </a:lnTo>
                <a:lnTo>
                  <a:pt x="5102" y="0"/>
                </a:lnTo>
                <a:lnTo>
                  <a:pt x="5198" y="0"/>
                </a:lnTo>
                <a:lnTo>
                  <a:pt x="6169" y="494"/>
                </a:lnTo>
                <a:lnTo>
                  <a:pt x="7142" y="0"/>
                </a:lnTo>
                <a:lnTo>
                  <a:pt x="7241" y="0"/>
                </a:lnTo>
                <a:lnTo>
                  <a:pt x="8215" y="491"/>
                </a:lnTo>
                <a:lnTo>
                  <a:pt x="8573" y="310"/>
                </a:lnTo>
                <a:lnTo>
                  <a:pt x="8573" y="412"/>
                </a:lnTo>
                <a:lnTo>
                  <a:pt x="8260" y="570"/>
                </a:lnTo>
                <a:lnTo>
                  <a:pt x="8260" y="1501"/>
                </a:lnTo>
                <a:lnTo>
                  <a:pt x="8573" y="1343"/>
                </a:lnTo>
                <a:lnTo>
                  <a:pt x="8573" y="1442"/>
                </a:lnTo>
                <a:lnTo>
                  <a:pt x="8313" y="1575"/>
                </a:lnTo>
                <a:lnTo>
                  <a:pt x="8573" y="1707"/>
                </a:lnTo>
                <a:lnTo>
                  <a:pt x="8573" y="1809"/>
                </a:lnTo>
                <a:lnTo>
                  <a:pt x="8260" y="1651"/>
                </a:lnTo>
                <a:lnTo>
                  <a:pt x="8260" y="2588"/>
                </a:lnTo>
                <a:lnTo>
                  <a:pt x="8573" y="2746"/>
                </a:lnTo>
                <a:lnTo>
                  <a:pt x="8573" y="2844"/>
                </a:lnTo>
                <a:lnTo>
                  <a:pt x="8215" y="2664"/>
                </a:lnTo>
                <a:lnTo>
                  <a:pt x="7292" y="3132"/>
                </a:lnTo>
                <a:lnTo>
                  <a:pt x="8215" y="3595"/>
                </a:lnTo>
                <a:lnTo>
                  <a:pt x="8573" y="3415"/>
                </a:lnTo>
                <a:lnTo>
                  <a:pt x="8573" y="3516"/>
                </a:lnTo>
                <a:lnTo>
                  <a:pt x="8260" y="3674"/>
                </a:lnTo>
                <a:lnTo>
                  <a:pt x="8260" y="4608"/>
                </a:lnTo>
                <a:lnTo>
                  <a:pt x="8573" y="4450"/>
                </a:lnTo>
                <a:lnTo>
                  <a:pt x="8573" y="4549"/>
                </a:lnTo>
                <a:lnTo>
                  <a:pt x="8313" y="4682"/>
                </a:lnTo>
                <a:lnTo>
                  <a:pt x="8573" y="4814"/>
                </a:lnTo>
                <a:lnTo>
                  <a:pt x="8573" y="4916"/>
                </a:lnTo>
                <a:lnTo>
                  <a:pt x="8260" y="4758"/>
                </a:lnTo>
                <a:lnTo>
                  <a:pt x="8260" y="5692"/>
                </a:lnTo>
                <a:lnTo>
                  <a:pt x="8573" y="5849"/>
                </a:lnTo>
                <a:lnTo>
                  <a:pt x="8573" y="5948"/>
                </a:lnTo>
                <a:lnTo>
                  <a:pt x="8215" y="5767"/>
                </a:lnTo>
                <a:lnTo>
                  <a:pt x="7292" y="6235"/>
                </a:lnTo>
                <a:lnTo>
                  <a:pt x="8215" y="6704"/>
                </a:lnTo>
                <a:lnTo>
                  <a:pt x="8573" y="6523"/>
                </a:lnTo>
                <a:lnTo>
                  <a:pt x="8573" y="6625"/>
                </a:lnTo>
                <a:lnTo>
                  <a:pt x="8260" y="6783"/>
                </a:lnTo>
                <a:lnTo>
                  <a:pt x="8260" y="7717"/>
                </a:lnTo>
                <a:lnTo>
                  <a:pt x="8573" y="7559"/>
                </a:lnTo>
                <a:lnTo>
                  <a:pt x="8573" y="7658"/>
                </a:lnTo>
                <a:lnTo>
                  <a:pt x="8313" y="7790"/>
                </a:lnTo>
                <a:lnTo>
                  <a:pt x="8573" y="7923"/>
                </a:lnTo>
                <a:lnTo>
                  <a:pt x="8573" y="8024"/>
                </a:lnTo>
                <a:lnTo>
                  <a:pt x="8260" y="7866"/>
                </a:lnTo>
                <a:lnTo>
                  <a:pt x="8260" y="8801"/>
                </a:lnTo>
                <a:lnTo>
                  <a:pt x="8573" y="8959"/>
                </a:lnTo>
                <a:lnTo>
                  <a:pt x="8573" y="9057"/>
                </a:lnTo>
                <a:lnTo>
                  <a:pt x="8217" y="8863"/>
                </a:lnTo>
                <a:lnTo>
                  <a:pt x="7295" y="9331"/>
                </a:lnTo>
                <a:lnTo>
                  <a:pt x="8217" y="9799"/>
                </a:lnTo>
                <a:lnTo>
                  <a:pt x="8573" y="9621"/>
                </a:lnTo>
                <a:lnTo>
                  <a:pt x="8573" y="9722"/>
                </a:lnTo>
                <a:close/>
                <a:moveTo>
                  <a:pt x="1165" y="6235"/>
                </a:moveTo>
                <a:lnTo>
                  <a:pt x="2088" y="6704"/>
                </a:lnTo>
                <a:lnTo>
                  <a:pt x="3011" y="6235"/>
                </a:lnTo>
                <a:lnTo>
                  <a:pt x="2088" y="5767"/>
                </a:lnTo>
                <a:lnTo>
                  <a:pt x="1165" y="6235"/>
                </a:lnTo>
                <a:close/>
                <a:moveTo>
                  <a:pt x="2043" y="6780"/>
                </a:moveTo>
                <a:lnTo>
                  <a:pt x="1111" y="6309"/>
                </a:lnTo>
                <a:lnTo>
                  <a:pt x="1111" y="7243"/>
                </a:lnTo>
                <a:lnTo>
                  <a:pt x="2043" y="7714"/>
                </a:lnTo>
                <a:lnTo>
                  <a:pt x="2043" y="6780"/>
                </a:lnTo>
                <a:close/>
                <a:moveTo>
                  <a:pt x="1111" y="6162"/>
                </a:moveTo>
                <a:lnTo>
                  <a:pt x="2043" y="5692"/>
                </a:lnTo>
                <a:lnTo>
                  <a:pt x="2043" y="4758"/>
                </a:lnTo>
                <a:lnTo>
                  <a:pt x="1111" y="5229"/>
                </a:lnTo>
                <a:lnTo>
                  <a:pt x="1111" y="6162"/>
                </a:lnTo>
                <a:close/>
                <a:moveTo>
                  <a:pt x="1111" y="4140"/>
                </a:moveTo>
                <a:lnTo>
                  <a:pt x="2043" y="4611"/>
                </a:lnTo>
                <a:lnTo>
                  <a:pt x="2043" y="3677"/>
                </a:lnTo>
                <a:lnTo>
                  <a:pt x="1111" y="3206"/>
                </a:lnTo>
                <a:lnTo>
                  <a:pt x="1111" y="4140"/>
                </a:lnTo>
                <a:close/>
                <a:moveTo>
                  <a:pt x="4029" y="4684"/>
                </a:moveTo>
                <a:lnTo>
                  <a:pt x="3109" y="4216"/>
                </a:lnTo>
                <a:lnTo>
                  <a:pt x="2187" y="4684"/>
                </a:lnTo>
                <a:lnTo>
                  <a:pt x="3107" y="5153"/>
                </a:lnTo>
                <a:lnTo>
                  <a:pt x="4029" y="4684"/>
                </a:lnTo>
                <a:close/>
                <a:moveTo>
                  <a:pt x="3152" y="4140"/>
                </a:moveTo>
                <a:lnTo>
                  <a:pt x="4083" y="4611"/>
                </a:lnTo>
                <a:lnTo>
                  <a:pt x="4083" y="3677"/>
                </a:lnTo>
                <a:lnTo>
                  <a:pt x="3152" y="3206"/>
                </a:lnTo>
                <a:lnTo>
                  <a:pt x="3152" y="4140"/>
                </a:lnTo>
                <a:close/>
                <a:moveTo>
                  <a:pt x="4086" y="4758"/>
                </a:moveTo>
                <a:lnTo>
                  <a:pt x="3155" y="5229"/>
                </a:lnTo>
                <a:lnTo>
                  <a:pt x="3155" y="6162"/>
                </a:lnTo>
                <a:lnTo>
                  <a:pt x="4086" y="5692"/>
                </a:lnTo>
                <a:lnTo>
                  <a:pt x="4086" y="4758"/>
                </a:lnTo>
                <a:close/>
                <a:moveTo>
                  <a:pt x="3064" y="4140"/>
                </a:moveTo>
                <a:lnTo>
                  <a:pt x="3064" y="3206"/>
                </a:lnTo>
                <a:lnTo>
                  <a:pt x="2133" y="3677"/>
                </a:lnTo>
                <a:lnTo>
                  <a:pt x="2133" y="4611"/>
                </a:lnTo>
                <a:lnTo>
                  <a:pt x="3064" y="4140"/>
                </a:lnTo>
                <a:close/>
                <a:moveTo>
                  <a:pt x="3064" y="5229"/>
                </a:moveTo>
                <a:lnTo>
                  <a:pt x="2133" y="4758"/>
                </a:lnTo>
                <a:lnTo>
                  <a:pt x="2133" y="5692"/>
                </a:lnTo>
                <a:lnTo>
                  <a:pt x="3064" y="6162"/>
                </a:lnTo>
                <a:lnTo>
                  <a:pt x="3064" y="5229"/>
                </a:lnTo>
                <a:close/>
                <a:moveTo>
                  <a:pt x="3064" y="6309"/>
                </a:moveTo>
                <a:lnTo>
                  <a:pt x="2133" y="6780"/>
                </a:lnTo>
                <a:lnTo>
                  <a:pt x="2133" y="7714"/>
                </a:lnTo>
                <a:lnTo>
                  <a:pt x="3064" y="7243"/>
                </a:lnTo>
                <a:lnTo>
                  <a:pt x="3064" y="6309"/>
                </a:lnTo>
                <a:close/>
                <a:moveTo>
                  <a:pt x="3061" y="8332"/>
                </a:moveTo>
                <a:lnTo>
                  <a:pt x="2130" y="7861"/>
                </a:lnTo>
                <a:lnTo>
                  <a:pt x="2130" y="8795"/>
                </a:lnTo>
                <a:lnTo>
                  <a:pt x="3061" y="9266"/>
                </a:lnTo>
                <a:lnTo>
                  <a:pt x="3061" y="8332"/>
                </a:lnTo>
                <a:close/>
                <a:moveTo>
                  <a:pt x="2187" y="7787"/>
                </a:moveTo>
                <a:lnTo>
                  <a:pt x="3107" y="8256"/>
                </a:lnTo>
                <a:lnTo>
                  <a:pt x="4029" y="7787"/>
                </a:lnTo>
                <a:lnTo>
                  <a:pt x="3109" y="7319"/>
                </a:lnTo>
                <a:lnTo>
                  <a:pt x="2187" y="7787"/>
                </a:lnTo>
                <a:close/>
                <a:moveTo>
                  <a:pt x="3152" y="8335"/>
                </a:moveTo>
                <a:lnTo>
                  <a:pt x="3152" y="9269"/>
                </a:lnTo>
                <a:lnTo>
                  <a:pt x="4083" y="8798"/>
                </a:lnTo>
                <a:lnTo>
                  <a:pt x="4083" y="7864"/>
                </a:lnTo>
                <a:lnTo>
                  <a:pt x="3152" y="8335"/>
                </a:lnTo>
                <a:close/>
                <a:moveTo>
                  <a:pt x="3152" y="7243"/>
                </a:moveTo>
                <a:lnTo>
                  <a:pt x="4083" y="7714"/>
                </a:lnTo>
                <a:lnTo>
                  <a:pt x="4083" y="6780"/>
                </a:lnTo>
                <a:lnTo>
                  <a:pt x="3152" y="6309"/>
                </a:lnTo>
                <a:lnTo>
                  <a:pt x="3152" y="7243"/>
                </a:lnTo>
                <a:close/>
                <a:moveTo>
                  <a:pt x="3208" y="6235"/>
                </a:moveTo>
                <a:lnTo>
                  <a:pt x="4131" y="6704"/>
                </a:lnTo>
                <a:lnTo>
                  <a:pt x="5054" y="6235"/>
                </a:lnTo>
                <a:lnTo>
                  <a:pt x="4131" y="5767"/>
                </a:lnTo>
                <a:lnTo>
                  <a:pt x="3208" y="6235"/>
                </a:lnTo>
                <a:close/>
                <a:moveTo>
                  <a:pt x="6073" y="4684"/>
                </a:moveTo>
                <a:lnTo>
                  <a:pt x="5150" y="4216"/>
                </a:lnTo>
                <a:lnTo>
                  <a:pt x="4227" y="4684"/>
                </a:lnTo>
                <a:lnTo>
                  <a:pt x="5150" y="5153"/>
                </a:lnTo>
                <a:lnTo>
                  <a:pt x="6073" y="4684"/>
                </a:lnTo>
                <a:close/>
                <a:moveTo>
                  <a:pt x="5195" y="4140"/>
                </a:moveTo>
                <a:lnTo>
                  <a:pt x="6126" y="4611"/>
                </a:lnTo>
                <a:lnTo>
                  <a:pt x="6126" y="3677"/>
                </a:lnTo>
                <a:lnTo>
                  <a:pt x="5195" y="3206"/>
                </a:lnTo>
                <a:lnTo>
                  <a:pt x="5195" y="4140"/>
                </a:lnTo>
                <a:close/>
                <a:moveTo>
                  <a:pt x="6126" y="4758"/>
                </a:moveTo>
                <a:lnTo>
                  <a:pt x="5195" y="5229"/>
                </a:lnTo>
                <a:lnTo>
                  <a:pt x="5195" y="6162"/>
                </a:lnTo>
                <a:lnTo>
                  <a:pt x="6126" y="5692"/>
                </a:lnTo>
                <a:lnTo>
                  <a:pt x="6126" y="4758"/>
                </a:lnTo>
                <a:close/>
                <a:moveTo>
                  <a:pt x="5105" y="4140"/>
                </a:moveTo>
                <a:lnTo>
                  <a:pt x="5105" y="3206"/>
                </a:lnTo>
                <a:lnTo>
                  <a:pt x="4173" y="3677"/>
                </a:lnTo>
                <a:lnTo>
                  <a:pt x="4173" y="4611"/>
                </a:lnTo>
                <a:lnTo>
                  <a:pt x="5105" y="4140"/>
                </a:lnTo>
                <a:close/>
                <a:moveTo>
                  <a:pt x="5105" y="5229"/>
                </a:moveTo>
                <a:lnTo>
                  <a:pt x="4173" y="4758"/>
                </a:lnTo>
                <a:lnTo>
                  <a:pt x="4173" y="5692"/>
                </a:lnTo>
                <a:lnTo>
                  <a:pt x="5105" y="6162"/>
                </a:lnTo>
                <a:lnTo>
                  <a:pt x="5105" y="5229"/>
                </a:lnTo>
                <a:close/>
                <a:moveTo>
                  <a:pt x="5105" y="6309"/>
                </a:moveTo>
                <a:lnTo>
                  <a:pt x="4173" y="6780"/>
                </a:lnTo>
                <a:lnTo>
                  <a:pt x="4173" y="7714"/>
                </a:lnTo>
                <a:lnTo>
                  <a:pt x="5105" y="7243"/>
                </a:lnTo>
                <a:lnTo>
                  <a:pt x="5105" y="6309"/>
                </a:lnTo>
                <a:close/>
                <a:moveTo>
                  <a:pt x="4173" y="7861"/>
                </a:moveTo>
                <a:lnTo>
                  <a:pt x="4173" y="8795"/>
                </a:lnTo>
                <a:lnTo>
                  <a:pt x="5105" y="9266"/>
                </a:lnTo>
                <a:lnTo>
                  <a:pt x="5105" y="8332"/>
                </a:lnTo>
                <a:lnTo>
                  <a:pt x="4173" y="7861"/>
                </a:lnTo>
                <a:close/>
                <a:moveTo>
                  <a:pt x="4227" y="7787"/>
                </a:moveTo>
                <a:lnTo>
                  <a:pt x="5150" y="8256"/>
                </a:lnTo>
                <a:lnTo>
                  <a:pt x="6073" y="7787"/>
                </a:lnTo>
                <a:lnTo>
                  <a:pt x="5150" y="7319"/>
                </a:lnTo>
                <a:lnTo>
                  <a:pt x="4227" y="7787"/>
                </a:lnTo>
                <a:close/>
                <a:moveTo>
                  <a:pt x="5195" y="8335"/>
                </a:moveTo>
                <a:lnTo>
                  <a:pt x="5195" y="9269"/>
                </a:lnTo>
                <a:lnTo>
                  <a:pt x="6126" y="8798"/>
                </a:lnTo>
                <a:lnTo>
                  <a:pt x="6126" y="7864"/>
                </a:lnTo>
                <a:lnTo>
                  <a:pt x="5195" y="8335"/>
                </a:lnTo>
                <a:close/>
                <a:moveTo>
                  <a:pt x="5195" y="7243"/>
                </a:moveTo>
                <a:lnTo>
                  <a:pt x="6126" y="7714"/>
                </a:lnTo>
                <a:lnTo>
                  <a:pt x="6126" y="6780"/>
                </a:lnTo>
                <a:lnTo>
                  <a:pt x="5195" y="6309"/>
                </a:lnTo>
                <a:lnTo>
                  <a:pt x="5195" y="7243"/>
                </a:lnTo>
                <a:close/>
                <a:moveTo>
                  <a:pt x="5249" y="6235"/>
                </a:moveTo>
                <a:lnTo>
                  <a:pt x="6171" y="6704"/>
                </a:lnTo>
                <a:lnTo>
                  <a:pt x="7094" y="6235"/>
                </a:lnTo>
                <a:lnTo>
                  <a:pt x="6171" y="5767"/>
                </a:lnTo>
                <a:lnTo>
                  <a:pt x="5249" y="6235"/>
                </a:lnTo>
                <a:close/>
                <a:moveTo>
                  <a:pt x="6217" y="5692"/>
                </a:moveTo>
                <a:lnTo>
                  <a:pt x="7148" y="6162"/>
                </a:lnTo>
                <a:lnTo>
                  <a:pt x="7148" y="5229"/>
                </a:lnTo>
                <a:lnTo>
                  <a:pt x="6217" y="4758"/>
                </a:lnTo>
                <a:lnTo>
                  <a:pt x="6217" y="5692"/>
                </a:lnTo>
                <a:close/>
                <a:moveTo>
                  <a:pt x="7148" y="6309"/>
                </a:moveTo>
                <a:lnTo>
                  <a:pt x="6217" y="6780"/>
                </a:lnTo>
                <a:lnTo>
                  <a:pt x="6217" y="7714"/>
                </a:lnTo>
                <a:lnTo>
                  <a:pt x="7148" y="7243"/>
                </a:lnTo>
                <a:lnTo>
                  <a:pt x="7148" y="6309"/>
                </a:lnTo>
                <a:close/>
                <a:moveTo>
                  <a:pt x="6217" y="7861"/>
                </a:moveTo>
                <a:lnTo>
                  <a:pt x="6217" y="8795"/>
                </a:lnTo>
                <a:lnTo>
                  <a:pt x="7148" y="9266"/>
                </a:lnTo>
                <a:lnTo>
                  <a:pt x="7148" y="8332"/>
                </a:lnTo>
                <a:lnTo>
                  <a:pt x="6217" y="7861"/>
                </a:lnTo>
                <a:close/>
                <a:moveTo>
                  <a:pt x="6270" y="7787"/>
                </a:moveTo>
                <a:lnTo>
                  <a:pt x="7193" y="8256"/>
                </a:lnTo>
                <a:lnTo>
                  <a:pt x="8116" y="7787"/>
                </a:lnTo>
                <a:lnTo>
                  <a:pt x="7193" y="7319"/>
                </a:lnTo>
                <a:lnTo>
                  <a:pt x="6270" y="7787"/>
                </a:lnTo>
                <a:close/>
                <a:moveTo>
                  <a:pt x="6270" y="4684"/>
                </a:moveTo>
                <a:lnTo>
                  <a:pt x="7193" y="5153"/>
                </a:lnTo>
                <a:lnTo>
                  <a:pt x="8116" y="4684"/>
                </a:lnTo>
                <a:lnTo>
                  <a:pt x="7193" y="4216"/>
                </a:lnTo>
                <a:lnTo>
                  <a:pt x="6270" y="4684"/>
                </a:lnTo>
                <a:close/>
                <a:moveTo>
                  <a:pt x="6217" y="4611"/>
                </a:moveTo>
                <a:lnTo>
                  <a:pt x="7148" y="4140"/>
                </a:lnTo>
                <a:lnTo>
                  <a:pt x="7148" y="3206"/>
                </a:lnTo>
                <a:lnTo>
                  <a:pt x="6217" y="3677"/>
                </a:lnTo>
                <a:lnTo>
                  <a:pt x="6217" y="4611"/>
                </a:lnTo>
                <a:close/>
                <a:moveTo>
                  <a:pt x="6270" y="1577"/>
                </a:moveTo>
                <a:lnTo>
                  <a:pt x="7193" y="2046"/>
                </a:lnTo>
                <a:lnTo>
                  <a:pt x="8116" y="1577"/>
                </a:lnTo>
                <a:lnTo>
                  <a:pt x="7193" y="1109"/>
                </a:lnTo>
                <a:lnTo>
                  <a:pt x="6270" y="1577"/>
                </a:lnTo>
                <a:close/>
                <a:moveTo>
                  <a:pt x="6217" y="570"/>
                </a:moveTo>
                <a:lnTo>
                  <a:pt x="6217" y="1504"/>
                </a:lnTo>
                <a:lnTo>
                  <a:pt x="7148" y="1033"/>
                </a:lnTo>
                <a:lnTo>
                  <a:pt x="7148" y="99"/>
                </a:lnTo>
                <a:lnTo>
                  <a:pt x="6217" y="570"/>
                </a:lnTo>
                <a:close/>
                <a:moveTo>
                  <a:pt x="6217" y="1651"/>
                </a:moveTo>
                <a:lnTo>
                  <a:pt x="6217" y="2585"/>
                </a:lnTo>
                <a:lnTo>
                  <a:pt x="7148" y="3056"/>
                </a:lnTo>
                <a:lnTo>
                  <a:pt x="7148" y="2122"/>
                </a:lnTo>
                <a:lnTo>
                  <a:pt x="6217" y="1651"/>
                </a:lnTo>
                <a:close/>
                <a:moveTo>
                  <a:pt x="7094" y="3132"/>
                </a:moveTo>
                <a:lnTo>
                  <a:pt x="6171" y="2664"/>
                </a:lnTo>
                <a:lnTo>
                  <a:pt x="5249" y="3132"/>
                </a:lnTo>
                <a:lnTo>
                  <a:pt x="6171" y="3601"/>
                </a:lnTo>
                <a:lnTo>
                  <a:pt x="7094" y="3132"/>
                </a:lnTo>
                <a:close/>
                <a:moveTo>
                  <a:pt x="5195" y="3059"/>
                </a:moveTo>
                <a:lnTo>
                  <a:pt x="6126" y="2585"/>
                </a:lnTo>
                <a:lnTo>
                  <a:pt x="6126" y="1651"/>
                </a:lnTo>
                <a:lnTo>
                  <a:pt x="5195" y="2122"/>
                </a:lnTo>
                <a:lnTo>
                  <a:pt x="5195" y="3059"/>
                </a:lnTo>
                <a:close/>
                <a:moveTo>
                  <a:pt x="5195" y="99"/>
                </a:moveTo>
                <a:lnTo>
                  <a:pt x="5195" y="1033"/>
                </a:lnTo>
                <a:lnTo>
                  <a:pt x="6126" y="1504"/>
                </a:lnTo>
                <a:lnTo>
                  <a:pt x="6126" y="570"/>
                </a:lnTo>
                <a:lnTo>
                  <a:pt x="5195" y="99"/>
                </a:lnTo>
                <a:close/>
                <a:moveTo>
                  <a:pt x="6073" y="1577"/>
                </a:moveTo>
                <a:lnTo>
                  <a:pt x="5150" y="1109"/>
                </a:lnTo>
                <a:lnTo>
                  <a:pt x="4227" y="1577"/>
                </a:lnTo>
                <a:lnTo>
                  <a:pt x="5150" y="2046"/>
                </a:lnTo>
                <a:lnTo>
                  <a:pt x="6073" y="1577"/>
                </a:lnTo>
                <a:close/>
                <a:moveTo>
                  <a:pt x="4173" y="570"/>
                </a:moveTo>
                <a:lnTo>
                  <a:pt x="4173" y="1504"/>
                </a:lnTo>
                <a:lnTo>
                  <a:pt x="5105" y="1033"/>
                </a:lnTo>
                <a:lnTo>
                  <a:pt x="5105" y="99"/>
                </a:lnTo>
                <a:lnTo>
                  <a:pt x="4173" y="570"/>
                </a:lnTo>
                <a:close/>
                <a:moveTo>
                  <a:pt x="4173" y="1651"/>
                </a:moveTo>
                <a:lnTo>
                  <a:pt x="4173" y="2585"/>
                </a:lnTo>
                <a:lnTo>
                  <a:pt x="5105" y="3056"/>
                </a:lnTo>
                <a:lnTo>
                  <a:pt x="5105" y="2122"/>
                </a:lnTo>
                <a:lnTo>
                  <a:pt x="4173" y="1651"/>
                </a:lnTo>
                <a:close/>
                <a:moveTo>
                  <a:pt x="5051" y="3132"/>
                </a:moveTo>
                <a:lnTo>
                  <a:pt x="4131" y="2664"/>
                </a:lnTo>
                <a:lnTo>
                  <a:pt x="3208" y="3132"/>
                </a:lnTo>
                <a:lnTo>
                  <a:pt x="4128" y="3601"/>
                </a:lnTo>
                <a:lnTo>
                  <a:pt x="5051" y="3132"/>
                </a:lnTo>
                <a:close/>
                <a:moveTo>
                  <a:pt x="3152" y="3059"/>
                </a:moveTo>
                <a:lnTo>
                  <a:pt x="4083" y="2585"/>
                </a:lnTo>
                <a:lnTo>
                  <a:pt x="4083" y="1651"/>
                </a:lnTo>
                <a:lnTo>
                  <a:pt x="3152" y="2122"/>
                </a:lnTo>
                <a:lnTo>
                  <a:pt x="3152" y="3059"/>
                </a:lnTo>
                <a:close/>
                <a:moveTo>
                  <a:pt x="3152" y="99"/>
                </a:moveTo>
                <a:lnTo>
                  <a:pt x="3152" y="1033"/>
                </a:lnTo>
                <a:lnTo>
                  <a:pt x="4083" y="1504"/>
                </a:lnTo>
                <a:lnTo>
                  <a:pt x="4083" y="570"/>
                </a:lnTo>
                <a:lnTo>
                  <a:pt x="3152" y="99"/>
                </a:lnTo>
                <a:close/>
                <a:moveTo>
                  <a:pt x="4029" y="1577"/>
                </a:moveTo>
                <a:lnTo>
                  <a:pt x="3107" y="1109"/>
                </a:lnTo>
                <a:lnTo>
                  <a:pt x="2184" y="1577"/>
                </a:lnTo>
                <a:lnTo>
                  <a:pt x="3107" y="2046"/>
                </a:lnTo>
                <a:lnTo>
                  <a:pt x="4029" y="1577"/>
                </a:lnTo>
                <a:close/>
                <a:moveTo>
                  <a:pt x="3061" y="99"/>
                </a:moveTo>
                <a:lnTo>
                  <a:pt x="2130" y="570"/>
                </a:lnTo>
                <a:lnTo>
                  <a:pt x="2130" y="1504"/>
                </a:lnTo>
                <a:lnTo>
                  <a:pt x="3061" y="1033"/>
                </a:lnTo>
                <a:lnTo>
                  <a:pt x="3061" y="99"/>
                </a:lnTo>
                <a:close/>
                <a:moveTo>
                  <a:pt x="3061" y="2122"/>
                </a:moveTo>
                <a:lnTo>
                  <a:pt x="2130" y="1651"/>
                </a:lnTo>
                <a:lnTo>
                  <a:pt x="2130" y="2585"/>
                </a:lnTo>
                <a:lnTo>
                  <a:pt x="3061" y="3056"/>
                </a:lnTo>
                <a:lnTo>
                  <a:pt x="3061" y="2122"/>
                </a:lnTo>
                <a:close/>
                <a:moveTo>
                  <a:pt x="3008" y="3132"/>
                </a:moveTo>
                <a:lnTo>
                  <a:pt x="2088" y="2664"/>
                </a:lnTo>
                <a:lnTo>
                  <a:pt x="1165" y="3132"/>
                </a:lnTo>
                <a:lnTo>
                  <a:pt x="2085" y="3601"/>
                </a:lnTo>
                <a:lnTo>
                  <a:pt x="3008" y="3132"/>
                </a:lnTo>
                <a:close/>
                <a:moveTo>
                  <a:pt x="1111" y="3059"/>
                </a:moveTo>
                <a:lnTo>
                  <a:pt x="2043" y="2585"/>
                </a:lnTo>
                <a:lnTo>
                  <a:pt x="2043" y="1651"/>
                </a:lnTo>
                <a:lnTo>
                  <a:pt x="1111" y="2122"/>
                </a:lnTo>
                <a:lnTo>
                  <a:pt x="1111" y="3059"/>
                </a:lnTo>
                <a:close/>
                <a:moveTo>
                  <a:pt x="1111" y="99"/>
                </a:moveTo>
                <a:lnTo>
                  <a:pt x="1111" y="1033"/>
                </a:lnTo>
                <a:lnTo>
                  <a:pt x="2043" y="1504"/>
                </a:lnTo>
                <a:lnTo>
                  <a:pt x="2043" y="570"/>
                </a:lnTo>
                <a:lnTo>
                  <a:pt x="1111" y="99"/>
                </a:lnTo>
                <a:close/>
                <a:moveTo>
                  <a:pt x="90" y="570"/>
                </a:moveTo>
                <a:lnTo>
                  <a:pt x="90" y="1504"/>
                </a:lnTo>
                <a:lnTo>
                  <a:pt x="1021" y="1033"/>
                </a:lnTo>
                <a:lnTo>
                  <a:pt x="1021" y="99"/>
                </a:lnTo>
                <a:lnTo>
                  <a:pt x="90" y="570"/>
                </a:lnTo>
                <a:close/>
                <a:moveTo>
                  <a:pt x="143" y="1577"/>
                </a:moveTo>
                <a:lnTo>
                  <a:pt x="1066" y="2046"/>
                </a:lnTo>
                <a:lnTo>
                  <a:pt x="1989" y="1580"/>
                </a:lnTo>
                <a:lnTo>
                  <a:pt x="1066" y="1112"/>
                </a:lnTo>
                <a:lnTo>
                  <a:pt x="143" y="1577"/>
                </a:lnTo>
                <a:close/>
                <a:moveTo>
                  <a:pt x="90" y="3677"/>
                </a:moveTo>
                <a:lnTo>
                  <a:pt x="90" y="4611"/>
                </a:lnTo>
                <a:lnTo>
                  <a:pt x="1021" y="4140"/>
                </a:lnTo>
                <a:lnTo>
                  <a:pt x="1021" y="3206"/>
                </a:lnTo>
                <a:lnTo>
                  <a:pt x="90" y="3677"/>
                </a:lnTo>
                <a:close/>
                <a:moveTo>
                  <a:pt x="143" y="4684"/>
                </a:moveTo>
                <a:lnTo>
                  <a:pt x="1066" y="5153"/>
                </a:lnTo>
                <a:lnTo>
                  <a:pt x="1989" y="4684"/>
                </a:lnTo>
                <a:lnTo>
                  <a:pt x="1066" y="4216"/>
                </a:lnTo>
                <a:lnTo>
                  <a:pt x="143" y="4684"/>
                </a:lnTo>
                <a:close/>
                <a:moveTo>
                  <a:pt x="90" y="6780"/>
                </a:moveTo>
                <a:lnTo>
                  <a:pt x="90" y="7714"/>
                </a:lnTo>
                <a:lnTo>
                  <a:pt x="1021" y="7243"/>
                </a:lnTo>
                <a:lnTo>
                  <a:pt x="1021" y="6309"/>
                </a:lnTo>
                <a:lnTo>
                  <a:pt x="90" y="6780"/>
                </a:lnTo>
                <a:close/>
                <a:moveTo>
                  <a:pt x="143" y="7787"/>
                </a:moveTo>
                <a:lnTo>
                  <a:pt x="1066" y="8256"/>
                </a:lnTo>
                <a:lnTo>
                  <a:pt x="1989" y="7787"/>
                </a:lnTo>
                <a:lnTo>
                  <a:pt x="1066" y="7319"/>
                </a:lnTo>
                <a:lnTo>
                  <a:pt x="143" y="7787"/>
                </a:lnTo>
                <a:close/>
                <a:moveTo>
                  <a:pt x="2043" y="7861"/>
                </a:moveTo>
                <a:lnTo>
                  <a:pt x="1111" y="8332"/>
                </a:lnTo>
                <a:lnTo>
                  <a:pt x="1111" y="9266"/>
                </a:lnTo>
                <a:lnTo>
                  <a:pt x="2043" y="8795"/>
                </a:lnTo>
                <a:lnTo>
                  <a:pt x="2043" y="7861"/>
                </a:lnTo>
                <a:close/>
                <a:moveTo>
                  <a:pt x="90" y="9887"/>
                </a:moveTo>
                <a:lnTo>
                  <a:pt x="90" y="10821"/>
                </a:lnTo>
                <a:lnTo>
                  <a:pt x="1021" y="10350"/>
                </a:lnTo>
                <a:lnTo>
                  <a:pt x="1021" y="9416"/>
                </a:lnTo>
                <a:lnTo>
                  <a:pt x="90" y="9887"/>
                </a:lnTo>
                <a:close/>
                <a:moveTo>
                  <a:pt x="1066" y="11363"/>
                </a:moveTo>
                <a:lnTo>
                  <a:pt x="1989" y="10894"/>
                </a:lnTo>
                <a:lnTo>
                  <a:pt x="1066" y="10426"/>
                </a:lnTo>
                <a:lnTo>
                  <a:pt x="143" y="10894"/>
                </a:lnTo>
                <a:lnTo>
                  <a:pt x="1066" y="11363"/>
                </a:lnTo>
                <a:close/>
                <a:moveTo>
                  <a:pt x="2043" y="10821"/>
                </a:moveTo>
                <a:lnTo>
                  <a:pt x="2043" y="9887"/>
                </a:lnTo>
                <a:lnTo>
                  <a:pt x="1111" y="9416"/>
                </a:lnTo>
                <a:lnTo>
                  <a:pt x="1111" y="10350"/>
                </a:lnTo>
                <a:lnTo>
                  <a:pt x="2043" y="10821"/>
                </a:lnTo>
                <a:close/>
                <a:moveTo>
                  <a:pt x="2088" y="9808"/>
                </a:moveTo>
                <a:lnTo>
                  <a:pt x="3011" y="9340"/>
                </a:lnTo>
                <a:lnTo>
                  <a:pt x="2088" y="8871"/>
                </a:lnTo>
                <a:lnTo>
                  <a:pt x="1165" y="9340"/>
                </a:lnTo>
                <a:lnTo>
                  <a:pt x="2088" y="9808"/>
                </a:lnTo>
                <a:close/>
                <a:moveTo>
                  <a:pt x="3061" y="9416"/>
                </a:moveTo>
                <a:lnTo>
                  <a:pt x="2130" y="9887"/>
                </a:lnTo>
                <a:lnTo>
                  <a:pt x="2130" y="10821"/>
                </a:lnTo>
                <a:lnTo>
                  <a:pt x="3061" y="10350"/>
                </a:lnTo>
                <a:lnTo>
                  <a:pt x="3061" y="9416"/>
                </a:lnTo>
                <a:close/>
                <a:moveTo>
                  <a:pt x="3107" y="11363"/>
                </a:moveTo>
                <a:lnTo>
                  <a:pt x="4029" y="10894"/>
                </a:lnTo>
                <a:lnTo>
                  <a:pt x="3107" y="10426"/>
                </a:lnTo>
                <a:lnTo>
                  <a:pt x="2184" y="10894"/>
                </a:lnTo>
                <a:lnTo>
                  <a:pt x="3107" y="11363"/>
                </a:lnTo>
                <a:close/>
                <a:moveTo>
                  <a:pt x="4086" y="10821"/>
                </a:moveTo>
                <a:lnTo>
                  <a:pt x="4086" y="9887"/>
                </a:lnTo>
                <a:lnTo>
                  <a:pt x="3155" y="9416"/>
                </a:lnTo>
                <a:lnTo>
                  <a:pt x="3155" y="10350"/>
                </a:lnTo>
                <a:lnTo>
                  <a:pt x="4086" y="10821"/>
                </a:lnTo>
                <a:close/>
                <a:moveTo>
                  <a:pt x="4128" y="9808"/>
                </a:moveTo>
                <a:lnTo>
                  <a:pt x="5051" y="9340"/>
                </a:lnTo>
                <a:lnTo>
                  <a:pt x="4128" y="8871"/>
                </a:lnTo>
                <a:lnTo>
                  <a:pt x="3205" y="9340"/>
                </a:lnTo>
                <a:lnTo>
                  <a:pt x="4128" y="9808"/>
                </a:lnTo>
                <a:close/>
                <a:moveTo>
                  <a:pt x="4173" y="9887"/>
                </a:moveTo>
                <a:lnTo>
                  <a:pt x="4173" y="10821"/>
                </a:lnTo>
                <a:lnTo>
                  <a:pt x="5105" y="10350"/>
                </a:lnTo>
                <a:lnTo>
                  <a:pt x="5105" y="9416"/>
                </a:lnTo>
                <a:lnTo>
                  <a:pt x="4173" y="9887"/>
                </a:lnTo>
                <a:close/>
                <a:moveTo>
                  <a:pt x="5150" y="11363"/>
                </a:moveTo>
                <a:lnTo>
                  <a:pt x="6073" y="10894"/>
                </a:lnTo>
                <a:lnTo>
                  <a:pt x="5150" y="10426"/>
                </a:lnTo>
                <a:lnTo>
                  <a:pt x="4227" y="10894"/>
                </a:lnTo>
                <a:lnTo>
                  <a:pt x="5150" y="11363"/>
                </a:lnTo>
                <a:close/>
                <a:moveTo>
                  <a:pt x="6126" y="10821"/>
                </a:moveTo>
                <a:lnTo>
                  <a:pt x="6126" y="9887"/>
                </a:lnTo>
                <a:lnTo>
                  <a:pt x="5195" y="9416"/>
                </a:lnTo>
                <a:lnTo>
                  <a:pt x="5195" y="10350"/>
                </a:lnTo>
                <a:lnTo>
                  <a:pt x="6126" y="10821"/>
                </a:lnTo>
                <a:close/>
                <a:moveTo>
                  <a:pt x="6171" y="9808"/>
                </a:moveTo>
                <a:lnTo>
                  <a:pt x="7094" y="9340"/>
                </a:lnTo>
                <a:lnTo>
                  <a:pt x="6171" y="8871"/>
                </a:lnTo>
                <a:lnTo>
                  <a:pt x="5249" y="9340"/>
                </a:lnTo>
                <a:lnTo>
                  <a:pt x="6171" y="9808"/>
                </a:lnTo>
                <a:close/>
                <a:moveTo>
                  <a:pt x="6217" y="9887"/>
                </a:moveTo>
                <a:lnTo>
                  <a:pt x="6217" y="10821"/>
                </a:lnTo>
                <a:lnTo>
                  <a:pt x="7148" y="10350"/>
                </a:lnTo>
                <a:lnTo>
                  <a:pt x="7148" y="9416"/>
                </a:lnTo>
                <a:lnTo>
                  <a:pt x="6217" y="9887"/>
                </a:lnTo>
                <a:close/>
                <a:moveTo>
                  <a:pt x="7193" y="11363"/>
                </a:moveTo>
                <a:lnTo>
                  <a:pt x="8116" y="10894"/>
                </a:lnTo>
                <a:lnTo>
                  <a:pt x="7193" y="10426"/>
                </a:lnTo>
                <a:lnTo>
                  <a:pt x="6270" y="10894"/>
                </a:lnTo>
                <a:lnTo>
                  <a:pt x="7193" y="11363"/>
                </a:lnTo>
                <a:close/>
                <a:moveTo>
                  <a:pt x="8169" y="9887"/>
                </a:moveTo>
                <a:lnTo>
                  <a:pt x="7238" y="9416"/>
                </a:lnTo>
                <a:lnTo>
                  <a:pt x="7238" y="10350"/>
                </a:lnTo>
                <a:lnTo>
                  <a:pt x="8169" y="10821"/>
                </a:lnTo>
                <a:lnTo>
                  <a:pt x="8169" y="9887"/>
                </a:lnTo>
                <a:close/>
                <a:moveTo>
                  <a:pt x="8169" y="8798"/>
                </a:moveTo>
                <a:lnTo>
                  <a:pt x="8169" y="7864"/>
                </a:lnTo>
                <a:lnTo>
                  <a:pt x="7238" y="8335"/>
                </a:lnTo>
                <a:lnTo>
                  <a:pt x="7238" y="9269"/>
                </a:lnTo>
                <a:lnTo>
                  <a:pt x="8169" y="8798"/>
                </a:lnTo>
                <a:close/>
                <a:moveTo>
                  <a:pt x="8169" y="6780"/>
                </a:moveTo>
                <a:lnTo>
                  <a:pt x="7238" y="6309"/>
                </a:lnTo>
                <a:lnTo>
                  <a:pt x="7238" y="7243"/>
                </a:lnTo>
                <a:lnTo>
                  <a:pt x="8169" y="7714"/>
                </a:lnTo>
                <a:lnTo>
                  <a:pt x="8169" y="6780"/>
                </a:lnTo>
                <a:close/>
                <a:moveTo>
                  <a:pt x="8169" y="5692"/>
                </a:moveTo>
                <a:lnTo>
                  <a:pt x="8169" y="4758"/>
                </a:lnTo>
                <a:lnTo>
                  <a:pt x="7238" y="5229"/>
                </a:lnTo>
                <a:lnTo>
                  <a:pt x="7238" y="6162"/>
                </a:lnTo>
                <a:lnTo>
                  <a:pt x="8169" y="5692"/>
                </a:lnTo>
                <a:close/>
                <a:moveTo>
                  <a:pt x="8169" y="3677"/>
                </a:moveTo>
                <a:lnTo>
                  <a:pt x="7238" y="3206"/>
                </a:lnTo>
                <a:lnTo>
                  <a:pt x="7238" y="4140"/>
                </a:lnTo>
                <a:lnTo>
                  <a:pt x="8169" y="4611"/>
                </a:lnTo>
                <a:lnTo>
                  <a:pt x="8169" y="3677"/>
                </a:lnTo>
                <a:close/>
                <a:moveTo>
                  <a:pt x="8169" y="2585"/>
                </a:moveTo>
                <a:lnTo>
                  <a:pt x="8169" y="1651"/>
                </a:lnTo>
                <a:lnTo>
                  <a:pt x="7238" y="2122"/>
                </a:lnTo>
                <a:lnTo>
                  <a:pt x="7238" y="3056"/>
                </a:lnTo>
                <a:lnTo>
                  <a:pt x="8169" y="2585"/>
                </a:lnTo>
                <a:close/>
                <a:moveTo>
                  <a:pt x="8169" y="1507"/>
                </a:moveTo>
                <a:lnTo>
                  <a:pt x="8169" y="570"/>
                </a:lnTo>
                <a:lnTo>
                  <a:pt x="7238" y="99"/>
                </a:lnTo>
                <a:lnTo>
                  <a:pt x="7238" y="1036"/>
                </a:lnTo>
                <a:lnTo>
                  <a:pt x="8169" y="1507"/>
                </a:lnTo>
                <a:close/>
              </a:path>
            </a:pathLst>
          </a:custGeom>
          <a:solidFill>
            <a:schemeClr val="accent1"/>
          </a:solidFill>
          <a:ln>
            <a:noFill/>
          </a:ln>
          <a:effectLst/>
        </p:spPr>
        <p:txBody>
          <a:bodyPr wrap="none" anchor="ctr"/>
          <a:lstStyle/>
          <a:p>
            <a:endParaRPr lang="en-US" sz="2400" dirty="0">
              <a:latin typeface="CiscoSansTT Light" panose="020B0503020201020303" pitchFamily="34" charset="0"/>
            </a:endParaRPr>
          </a:p>
        </p:txBody>
      </p:sp>
      <p:sp>
        <p:nvSpPr>
          <p:cNvPr id="47" name="Freeform 1">
            <a:extLst>
              <a:ext uri="{FF2B5EF4-FFF2-40B4-BE49-F238E27FC236}">
                <a16:creationId xmlns:a16="http://schemas.microsoft.com/office/drawing/2014/main" id="{1554AF9D-E0E2-4705-B3A3-EECC7FDAE8BA}"/>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Tree>
    <p:extLst>
      <p:ext uri="{BB962C8B-B14F-4D97-AF65-F5344CB8AC3E}">
        <p14:creationId xmlns:p14="http://schemas.microsoft.com/office/powerpoint/2010/main" val="3294658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gue 3">
    <p:bg>
      <p:bgPr>
        <a:solidFill>
          <a:schemeClr val="tx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4D76B5E-F04F-5F49-8958-97B50A83EE74}"/>
              </a:ext>
            </a:extLst>
          </p:cNvPr>
          <p:cNvSpPr/>
          <p:nvPr userDrawn="1"/>
        </p:nvSpPr>
        <p:spPr>
          <a:xfrm>
            <a:off x="1" y="0"/>
            <a:ext cx="12191999"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Light" panose="020B0503020201020303" pitchFamily="34" charset="0"/>
            </a:endParaRPr>
          </a:p>
        </p:txBody>
      </p:sp>
      <p:sp>
        <p:nvSpPr>
          <p:cNvPr id="42"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Demo</a:t>
            </a:r>
          </a:p>
        </p:txBody>
      </p:sp>
      <p:sp>
        <p:nvSpPr>
          <p:cNvPr id="48" name="Freeform 1">
            <a:extLst>
              <a:ext uri="{FF2B5EF4-FFF2-40B4-BE49-F238E27FC236}">
                <a16:creationId xmlns:a16="http://schemas.microsoft.com/office/drawing/2014/main" id="{61AB8978-50BC-4FD3-9AE9-19172AFEDD49}"/>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6" name="Freeform 1">
            <a:extLst>
              <a:ext uri="{FF2B5EF4-FFF2-40B4-BE49-F238E27FC236}">
                <a16:creationId xmlns:a16="http://schemas.microsoft.com/office/drawing/2014/main" id="{FA94C286-B458-4239-8F9C-DF2CEAEEC2B1}"/>
              </a:ext>
            </a:extLst>
          </p:cNvPr>
          <p:cNvSpPr>
            <a:spLocks noChangeAspect="1" noChangeArrowheads="1"/>
          </p:cNvSpPr>
          <p:nvPr userDrawn="1"/>
        </p:nvSpPr>
        <p:spPr bwMode="auto">
          <a:xfrm>
            <a:off x="7238421" y="0"/>
            <a:ext cx="4953580" cy="6864096"/>
          </a:xfrm>
          <a:custGeom>
            <a:avLst/>
            <a:gdLst>
              <a:gd name="T0" fmla="*/ 2498 w 8256"/>
              <a:gd name="T1" fmla="*/ 5150 h 11437"/>
              <a:gd name="T2" fmla="*/ 1739 w 8256"/>
              <a:gd name="T3" fmla="*/ 1654 h 11437"/>
              <a:gd name="T4" fmla="*/ 2955 w 8256"/>
              <a:gd name="T5" fmla="*/ 4049 h 11437"/>
              <a:gd name="T6" fmla="*/ 3694 w 8256"/>
              <a:gd name="T7" fmla="*/ 6907 h 11437"/>
              <a:gd name="T8" fmla="*/ 4389 w 8256"/>
              <a:gd name="T9" fmla="*/ 6221 h 11437"/>
              <a:gd name="T10" fmla="*/ 4964 w 8256"/>
              <a:gd name="T11" fmla="*/ 4425 h 11437"/>
              <a:gd name="T12" fmla="*/ 4716 w 8256"/>
              <a:gd name="T13" fmla="*/ 6947 h 11437"/>
              <a:gd name="T14" fmla="*/ 5453 w 8256"/>
              <a:gd name="T15" fmla="*/ 3700 h 11437"/>
              <a:gd name="T16" fmla="*/ 3003 w 8256"/>
              <a:gd name="T17" fmla="*/ 0 h 11437"/>
              <a:gd name="T18" fmla="*/ 3655 w 8256"/>
              <a:gd name="T19" fmla="*/ 3268 h 11437"/>
              <a:gd name="T20" fmla="*/ 3088 w 8256"/>
              <a:gd name="T21" fmla="*/ 3558 h 11437"/>
              <a:gd name="T22" fmla="*/ 4420 w 8256"/>
              <a:gd name="T23" fmla="*/ 587 h 11437"/>
              <a:gd name="T24" fmla="*/ 2537 w 8256"/>
              <a:gd name="T25" fmla="*/ 1800 h 11437"/>
              <a:gd name="T26" fmla="*/ 2196 w 8256"/>
              <a:gd name="T27" fmla="*/ 8318 h 11437"/>
              <a:gd name="T28" fmla="*/ 7860 w 8256"/>
              <a:gd name="T29" fmla="*/ 6348 h 11437"/>
              <a:gd name="T30" fmla="*/ 7222 w 8256"/>
              <a:gd name="T31" fmla="*/ 6913 h 11437"/>
              <a:gd name="T32" fmla="*/ 7321 w 8256"/>
              <a:gd name="T33" fmla="*/ 9131 h 11437"/>
              <a:gd name="T34" fmla="*/ 7606 w 8256"/>
              <a:gd name="T35" fmla="*/ 5869 h 11437"/>
              <a:gd name="T36" fmla="*/ 6390 w 8256"/>
              <a:gd name="T37" fmla="*/ 0 h 11437"/>
              <a:gd name="T38" fmla="*/ 1397 w 8256"/>
              <a:gd name="T39" fmla="*/ 6470 h 11437"/>
              <a:gd name="T40" fmla="*/ 7411 w 8256"/>
              <a:gd name="T41" fmla="*/ 4337 h 11437"/>
              <a:gd name="T42" fmla="*/ 6237 w 8256"/>
              <a:gd name="T43" fmla="*/ 5804 h 11437"/>
              <a:gd name="T44" fmla="*/ 7013 w 8256"/>
              <a:gd name="T45" fmla="*/ 6588 h 11437"/>
              <a:gd name="T46" fmla="*/ 4149 w 8256"/>
              <a:gd name="T47" fmla="*/ 5761 h 11437"/>
              <a:gd name="T48" fmla="*/ 1620 w 8256"/>
              <a:gd name="T49" fmla="*/ 6345 h 11437"/>
              <a:gd name="T50" fmla="*/ 6124 w 8256"/>
              <a:gd name="T51" fmla="*/ 1180 h 11437"/>
              <a:gd name="T52" fmla="*/ 2179 w 8256"/>
              <a:gd name="T53" fmla="*/ 8959 h 11437"/>
              <a:gd name="T54" fmla="*/ 7580 w 8256"/>
              <a:gd name="T55" fmla="*/ 4058 h 11437"/>
              <a:gd name="T56" fmla="*/ 4598 w 8256"/>
              <a:gd name="T57" fmla="*/ 10491 h 11437"/>
              <a:gd name="T58" fmla="*/ 5819 w 8256"/>
              <a:gd name="T59" fmla="*/ 11050 h 11437"/>
              <a:gd name="T60" fmla="*/ 6167 w 8256"/>
              <a:gd name="T61" fmla="*/ 11436 h 11437"/>
              <a:gd name="T62" fmla="*/ 6268 w 8256"/>
              <a:gd name="T63" fmla="*/ 9032 h 11437"/>
              <a:gd name="T64" fmla="*/ 2303 w 8256"/>
              <a:gd name="T65" fmla="*/ 9915 h 11437"/>
              <a:gd name="T66" fmla="*/ 3584 w 8256"/>
              <a:gd name="T67" fmla="*/ 11069 h 11437"/>
              <a:gd name="T68" fmla="*/ 7990 w 8256"/>
              <a:gd name="T69" fmla="*/ 9424 h 11437"/>
              <a:gd name="T70" fmla="*/ 8252 w 8256"/>
              <a:gd name="T71" fmla="*/ 6052 h 11437"/>
              <a:gd name="T72" fmla="*/ 8097 w 8256"/>
              <a:gd name="T73" fmla="*/ 1854 h 11437"/>
              <a:gd name="T74" fmla="*/ 8097 w 8256"/>
              <a:gd name="T75" fmla="*/ 6526 h 11437"/>
              <a:gd name="T76" fmla="*/ 7823 w 8256"/>
              <a:gd name="T77" fmla="*/ 9641 h 11437"/>
              <a:gd name="T78" fmla="*/ 2038 w 8256"/>
              <a:gd name="T79" fmla="*/ 11233 h 11437"/>
              <a:gd name="T80" fmla="*/ 1383 w 8256"/>
              <a:gd name="T81" fmla="*/ 5342 h 11437"/>
              <a:gd name="T82" fmla="*/ 8162 w 8256"/>
              <a:gd name="T83" fmla="*/ 7113 h 11437"/>
              <a:gd name="T84" fmla="*/ 5453 w 8256"/>
              <a:gd name="T85" fmla="*/ 8744 h 11437"/>
              <a:gd name="T86" fmla="*/ 5822 w 8256"/>
              <a:gd name="T87" fmla="*/ 6715 h 11437"/>
              <a:gd name="T88" fmla="*/ 5845 w 8256"/>
              <a:gd name="T89" fmla="*/ 7364 h 11437"/>
              <a:gd name="T90" fmla="*/ 5865 w 8256"/>
              <a:gd name="T91" fmla="*/ 8253 h 11437"/>
              <a:gd name="T92" fmla="*/ 1623 w 8256"/>
              <a:gd name="T93" fmla="*/ 4061 h 11437"/>
              <a:gd name="T94" fmla="*/ 2749 w 8256"/>
              <a:gd name="T95" fmla="*/ 9385 h 11437"/>
              <a:gd name="T96" fmla="*/ 3864 w 8256"/>
              <a:gd name="T97" fmla="*/ 9492 h 11437"/>
              <a:gd name="T98" fmla="*/ 909 w 8256"/>
              <a:gd name="T99" fmla="*/ 8002 h 11437"/>
              <a:gd name="T100" fmla="*/ 404 w 8256"/>
              <a:gd name="T101" fmla="*/ 9004 h 11437"/>
              <a:gd name="T102" fmla="*/ 1730 w 8256"/>
              <a:gd name="T103" fmla="*/ 9004 h 11437"/>
              <a:gd name="T104" fmla="*/ 6423 w 8256"/>
              <a:gd name="T105" fmla="*/ 9895 h 11437"/>
              <a:gd name="T106" fmla="*/ 6708 w 8256"/>
              <a:gd name="T107" fmla="*/ 4326 h 11437"/>
              <a:gd name="T108" fmla="*/ 263 w 8256"/>
              <a:gd name="T109" fmla="*/ 1312 h 1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6" h="11437">
                <a:moveTo>
                  <a:pt x="2007" y="3505"/>
                </a:moveTo>
                <a:cubicBezTo>
                  <a:pt x="1629" y="3505"/>
                  <a:pt x="1321" y="3194"/>
                  <a:pt x="1321" y="2813"/>
                </a:cubicBezTo>
                <a:cubicBezTo>
                  <a:pt x="1321" y="2432"/>
                  <a:pt x="1629" y="2122"/>
                  <a:pt x="2007" y="2122"/>
                </a:cubicBezTo>
                <a:cubicBezTo>
                  <a:pt x="2385" y="2122"/>
                  <a:pt x="2693" y="2430"/>
                  <a:pt x="2693" y="2813"/>
                </a:cubicBezTo>
                <a:cubicBezTo>
                  <a:pt x="2695" y="3197"/>
                  <a:pt x="2388" y="3505"/>
                  <a:pt x="2007" y="3505"/>
                </a:cubicBezTo>
                <a:close/>
                <a:moveTo>
                  <a:pt x="2371" y="5277"/>
                </a:moveTo>
                <a:cubicBezTo>
                  <a:pt x="2371" y="5209"/>
                  <a:pt x="2427" y="5153"/>
                  <a:pt x="2498" y="5150"/>
                </a:cubicBezTo>
                <a:cubicBezTo>
                  <a:pt x="2568" y="5150"/>
                  <a:pt x="2625" y="5206"/>
                  <a:pt x="2625" y="5277"/>
                </a:cubicBezTo>
                <a:cubicBezTo>
                  <a:pt x="2625" y="5348"/>
                  <a:pt x="2569" y="5404"/>
                  <a:pt x="2498" y="5404"/>
                </a:cubicBezTo>
                <a:cubicBezTo>
                  <a:pt x="2428" y="5404"/>
                  <a:pt x="2371" y="5348"/>
                  <a:pt x="2371" y="5277"/>
                </a:cubicBezTo>
                <a:close/>
                <a:moveTo>
                  <a:pt x="1507" y="1888"/>
                </a:moveTo>
                <a:cubicBezTo>
                  <a:pt x="1380" y="1888"/>
                  <a:pt x="1276" y="1783"/>
                  <a:pt x="1276" y="1654"/>
                </a:cubicBezTo>
                <a:cubicBezTo>
                  <a:pt x="1276" y="1524"/>
                  <a:pt x="1380" y="1419"/>
                  <a:pt x="1507" y="1419"/>
                </a:cubicBezTo>
                <a:cubicBezTo>
                  <a:pt x="1634" y="1419"/>
                  <a:pt x="1739" y="1524"/>
                  <a:pt x="1739" y="1654"/>
                </a:cubicBezTo>
                <a:cubicBezTo>
                  <a:pt x="1739" y="1783"/>
                  <a:pt x="1634" y="1888"/>
                  <a:pt x="1507" y="1888"/>
                </a:cubicBezTo>
                <a:close/>
                <a:moveTo>
                  <a:pt x="1829" y="4600"/>
                </a:moveTo>
                <a:cubicBezTo>
                  <a:pt x="1829" y="4529"/>
                  <a:pt x="1886" y="4473"/>
                  <a:pt x="1956" y="4473"/>
                </a:cubicBezTo>
                <a:cubicBezTo>
                  <a:pt x="2027" y="4473"/>
                  <a:pt x="2083" y="4529"/>
                  <a:pt x="2083" y="4600"/>
                </a:cubicBezTo>
                <a:cubicBezTo>
                  <a:pt x="2083" y="4670"/>
                  <a:pt x="2027" y="4727"/>
                  <a:pt x="1956" y="4727"/>
                </a:cubicBezTo>
                <a:cubicBezTo>
                  <a:pt x="1886" y="4727"/>
                  <a:pt x="1829" y="4670"/>
                  <a:pt x="1829" y="4600"/>
                </a:cubicBezTo>
                <a:close/>
                <a:moveTo>
                  <a:pt x="2955" y="4049"/>
                </a:moveTo>
                <a:cubicBezTo>
                  <a:pt x="2955" y="4258"/>
                  <a:pt x="2789" y="4425"/>
                  <a:pt x="2583" y="4425"/>
                </a:cubicBezTo>
                <a:cubicBezTo>
                  <a:pt x="2377" y="4425"/>
                  <a:pt x="2210" y="4255"/>
                  <a:pt x="2210" y="4049"/>
                </a:cubicBezTo>
                <a:cubicBezTo>
                  <a:pt x="2210" y="3841"/>
                  <a:pt x="2377" y="3674"/>
                  <a:pt x="2583" y="3674"/>
                </a:cubicBezTo>
                <a:cubicBezTo>
                  <a:pt x="2789" y="3674"/>
                  <a:pt x="2955" y="3843"/>
                  <a:pt x="2955" y="4049"/>
                </a:cubicBezTo>
                <a:close/>
                <a:moveTo>
                  <a:pt x="3497" y="6907"/>
                </a:moveTo>
                <a:cubicBezTo>
                  <a:pt x="3497" y="6851"/>
                  <a:pt x="3542" y="6808"/>
                  <a:pt x="3596" y="6805"/>
                </a:cubicBezTo>
                <a:cubicBezTo>
                  <a:pt x="3649" y="6805"/>
                  <a:pt x="3694" y="6851"/>
                  <a:pt x="3694" y="6907"/>
                </a:cubicBezTo>
                <a:cubicBezTo>
                  <a:pt x="3694" y="6963"/>
                  <a:pt x="3652" y="7009"/>
                  <a:pt x="3596" y="7009"/>
                </a:cubicBezTo>
                <a:cubicBezTo>
                  <a:pt x="3542" y="7009"/>
                  <a:pt x="3497" y="6963"/>
                  <a:pt x="3497" y="6907"/>
                </a:cubicBezTo>
                <a:close/>
                <a:moveTo>
                  <a:pt x="4389" y="6221"/>
                </a:moveTo>
                <a:cubicBezTo>
                  <a:pt x="4389" y="6281"/>
                  <a:pt x="4341" y="6329"/>
                  <a:pt x="4281" y="6329"/>
                </a:cubicBezTo>
                <a:cubicBezTo>
                  <a:pt x="4222" y="6329"/>
                  <a:pt x="4174" y="6281"/>
                  <a:pt x="4174" y="6221"/>
                </a:cubicBezTo>
                <a:cubicBezTo>
                  <a:pt x="4174" y="6162"/>
                  <a:pt x="4222" y="6114"/>
                  <a:pt x="4281" y="6114"/>
                </a:cubicBezTo>
                <a:cubicBezTo>
                  <a:pt x="4341" y="6114"/>
                  <a:pt x="4389" y="6162"/>
                  <a:pt x="4389" y="6221"/>
                </a:cubicBezTo>
                <a:close/>
                <a:moveTo>
                  <a:pt x="1990" y="714"/>
                </a:moveTo>
                <a:cubicBezTo>
                  <a:pt x="1990" y="1005"/>
                  <a:pt x="1756" y="1242"/>
                  <a:pt x="1465" y="1242"/>
                </a:cubicBezTo>
                <a:cubicBezTo>
                  <a:pt x="1174" y="1242"/>
                  <a:pt x="940" y="1005"/>
                  <a:pt x="940" y="714"/>
                </a:cubicBezTo>
                <a:cubicBezTo>
                  <a:pt x="940" y="423"/>
                  <a:pt x="1174" y="186"/>
                  <a:pt x="1465" y="186"/>
                </a:cubicBezTo>
                <a:cubicBezTo>
                  <a:pt x="1756" y="186"/>
                  <a:pt x="1990" y="423"/>
                  <a:pt x="1990" y="714"/>
                </a:cubicBezTo>
                <a:close/>
                <a:moveTo>
                  <a:pt x="4112" y="3570"/>
                </a:moveTo>
                <a:cubicBezTo>
                  <a:pt x="4581" y="3570"/>
                  <a:pt x="4962" y="3953"/>
                  <a:pt x="4964" y="4425"/>
                </a:cubicBezTo>
                <a:cubicBezTo>
                  <a:pt x="4964" y="4896"/>
                  <a:pt x="4583" y="5280"/>
                  <a:pt x="4112" y="5280"/>
                </a:cubicBezTo>
                <a:cubicBezTo>
                  <a:pt x="3641" y="5280"/>
                  <a:pt x="3260" y="4896"/>
                  <a:pt x="3260" y="4425"/>
                </a:cubicBezTo>
                <a:cubicBezTo>
                  <a:pt x="3260" y="3953"/>
                  <a:pt x="3641" y="3570"/>
                  <a:pt x="4112" y="3570"/>
                </a:cubicBezTo>
                <a:close/>
                <a:moveTo>
                  <a:pt x="4397" y="7268"/>
                </a:moveTo>
                <a:cubicBezTo>
                  <a:pt x="4222" y="7268"/>
                  <a:pt x="4078" y="7124"/>
                  <a:pt x="4078" y="6947"/>
                </a:cubicBezTo>
                <a:cubicBezTo>
                  <a:pt x="4078" y="6769"/>
                  <a:pt x="4219" y="6625"/>
                  <a:pt x="4397" y="6625"/>
                </a:cubicBezTo>
                <a:cubicBezTo>
                  <a:pt x="4572" y="6625"/>
                  <a:pt x="4716" y="6770"/>
                  <a:pt x="4716" y="6947"/>
                </a:cubicBezTo>
                <a:cubicBezTo>
                  <a:pt x="4716" y="7125"/>
                  <a:pt x="4575" y="7268"/>
                  <a:pt x="4397" y="7268"/>
                </a:cubicBezTo>
                <a:close/>
                <a:moveTo>
                  <a:pt x="5577" y="5277"/>
                </a:moveTo>
                <a:cubicBezTo>
                  <a:pt x="5343" y="5277"/>
                  <a:pt x="5153" y="5088"/>
                  <a:pt x="5153" y="4851"/>
                </a:cubicBezTo>
                <a:cubicBezTo>
                  <a:pt x="5153" y="4617"/>
                  <a:pt x="5343" y="4425"/>
                  <a:pt x="5577" y="4425"/>
                </a:cubicBezTo>
                <a:cubicBezTo>
                  <a:pt x="5811" y="4425"/>
                  <a:pt x="6000" y="4617"/>
                  <a:pt x="6000" y="4851"/>
                </a:cubicBezTo>
                <a:cubicBezTo>
                  <a:pt x="6000" y="5085"/>
                  <a:pt x="5811" y="5277"/>
                  <a:pt x="5577" y="5277"/>
                </a:cubicBezTo>
                <a:close/>
                <a:moveTo>
                  <a:pt x="5453" y="3700"/>
                </a:moveTo>
                <a:cubicBezTo>
                  <a:pt x="5165" y="3700"/>
                  <a:pt x="4931" y="3465"/>
                  <a:pt x="4931" y="3175"/>
                </a:cubicBezTo>
                <a:cubicBezTo>
                  <a:pt x="4931" y="2884"/>
                  <a:pt x="5166" y="2650"/>
                  <a:pt x="5453" y="2650"/>
                </a:cubicBezTo>
                <a:cubicBezTo>
                  <a:pt x="5741" y="2650"/>
                  <a:pt x="5975" y="2884"/>
                  <a:pt x="5975" y="3175"/>
                </a:cubicBezTo>
                <a:cubicBezTo>
                  <a:pt x="5975" y="3465"/>
                  <a:pt x="5740" y="3700"/>
                  <a:pt x="5453" y="3700"/>
                </a:cubicBezTo>
                <a:close/>
                <a:moveTo>
                  <a:pt x="3522" y="584"/>
                </a:moveTo>
                <a:cubicBezTo>
                  <a:pt x="3234" y="584"/>
                  <a:pt x="3000" y="350"/>
                  <a:pt x="3000" y="59"/>
                </a:cubicBezTo>
                <a:cubicBezTo>
                  <a:pt x="3000" y="40"/>
                  <a:pt x="3000" y="20"/>
                  <a:pt x="3003" y="0"/>
                </a:cubicBezTo>
                <a:lnTo>
                  <a:pt x="4042" y="0"/>
                </a:lnTo>
                <a:cubicBezTo>
                  <a:pt x="4044" y="20"/>
                  <a:pt x="4044" y="40"/>
                  <a:pt x="4044" y="59"/>
                </a:cubicBezTo>
                <a:cubicBezTo>
                  <a:pt x="4044" y="350"/>
                  <a:pt x="3810" y="584"/>
                  <a:pt x="3522" y="584"/>
                </a:cubicBezTo>
                <a:close/>
                <a:moveTo>
                  <a:pt x="3556" y="3166"/>
                </a:moveTo>
                <a:cubicBezTo>
                  <a:pt x="3556" y="3110"/>
                  <a:pt x="3601" y="3065"/>
                  <a:pt x="3655" y="3065"/>
                </a:cubicBezTo>
                <a:cubicBezTo>
                  <a:pt x="3709" y="3065"/>
                  <a:pt x="3754" y="3109"/>
                  <a:pt x="3754" y="3166"/>
                </a:cubicBezTo>
                <a:cubicBezTo>
                  <a:pt x="3754" y="3222"/>
                  <a:pt x="3711" y="3268"/>
                  <a:pt x="3655" y="3268"/>
                </a:cubicBezTo>
                <a:cubicBezTo>
                  <a:pt x="3601" y="3268"/>
                  <a:pt x="3556" y="3223"/>
                  <a:pt x="3556" y="3166"/>
                </a:cubicBezTo>
                <a:close/>
                <a:moveTo>
                  <a:pt x="3398" y="2108"/>
                </a:moveTo>
                <a:cubicBezTo>
                  <a:pt x="3398" y="1668"/>
                  <a:pt x="3754" y="1309"/>
                  <a:pt x="4194" y="1309"/>
                </a:cubicBezTo>
                <a:cubicBezTo>
                  <a:pt x="4634" y="1309"/>
                  <a:pt x="4990" y="1668"/>
                  <a:pt x="4990" y="2108"/>
                </a:cubicBezTo>
                <a:cubicBezTo>
                  <a:pt x="4990" y="2548"/>
                  <a:pt x="4631" y="2907"/>
                  <a:pt x="4194" y="2907"/>
                </a:cubicBezTo>
                <a:cubicBezTo>
                  <a:pt x="3754" y="2907"/>
                  <a:pt x="3398" y="2548"/>
                  <a:pt x="3398" y="2108"/>
                </a:cubicBezTo>
                <a:close/>
                <a:moveTo>
                  <a:pt x="3088" y="3558"/>
                </a:moveTo>
                <a:cubicBezTo>
                  <a:pt x="2995" y="3558"/>
                  <a:pt x="2918" y="3479"/>
                  <a:pt x="2916" y="3386"/>
                </a:cubicBezTo>
                <a:cubicBezTo>
                  <a:pt x="2916" y="3290"/>
                  <a:pt x="2992" y="3214"/>
                  <a:pt x="3088" y="3214"/>
                </a:cubicBezTo>
                <a:cubicBezTo>
                  <a:pt x="3184" y="3214"/>
                  <a:pt x="3260" y="3290"/>
                  <a:pt x="3260" y="3386"/>
                </a:cubicBezTo>
                <a:cubicBezTo>
                  <a:pt x="3260" y="3482"/>
                  <a:pt x="3184" y="3558"/>
                  <a:pt x="3088" y="3558"/>
                </a:cubicBezTo>
                <a:close/>
                <a:moveTo>
                  <a:pt x="5464" y="587"/>
                </a:moveTo>
                <a:cubicBezTo>
                  <a:pt x="5464" y="878"/>
                  <a:pt x="5230" y="1112"/>
                  <a:pt x="4942" y="1112"/>
                </a:cubicBezTo>
                <a:cubicBezTo>
                  <a:pt x="4654" y="1112"/>
                  <a:pt x="4420" y="878"/>
                  <a:pt x="4420" y="587"/>
                </a:cubicBezTo>
                <a:cubicBezTo>
                  <a:pt x="4420" y="296"/>
                  <a:pt x="4654" y="62"/>
                  <a:pt x="4942" y="62"/>
                </a:cubicBezTo>
                <a:cubicBezTo>
                  <a:pt x="5230" y="62"/>
                  <a:pt x="5464" y="296"/>
                  <a:pt x="5464" y="587"/>
                </a:cubicBezTo>
                <a:close/>
                <a:moveTo>
                  <a:pt x="2537" y="1800"/>
                </a:moveTo>
                <a:cubicBezTo>
                  <a:pt x="2537" y="1654"/>
                  <a:pt x="2656" y="1535"/>
                  <a:pt x="2800" y="1535"/>
                </a:cubicBezTo>
                <a:cubicBezTo>
                  <a:pt x="2944" y="1535"/>
                  <a:pt x="3062" y="1653"/>
                  <a:pt x="3062" y="1800"/>
                </a:cubicBezTo>
                <a:cubicBezTo>
                  <a:pt x="3062" y="1946"/>
                  <a:pt x="2947" y="2066"/>
                  <a:pt x="2800" y="2066"/>
                </a:cubicBezTo>
                <a:cubicBezTo>
                  <a:pt x="2656" y="2066"/>
                  <a:pt x="2537" y="1947"/>
                  <a:pt x="2537" y="1800"/>
                </a:cubicBezTo>
                <a:close/>
                <a:moveTo>
                  <a:pt x="2670" y="643"/>
                </a:moveTo>
                <a:cubicBezTo>
                  <a:pt x="2797" y="643"/>
                  <a:pt x="2901" y="751"/>
                  <a:pt x="2904" y="878"/>
                </a:cubicBezTo>
                <a:cubicBezTo>
                  <a:pt x="2904" y="1007"/>
                  <a:pt x="2800" y="1112"/>
                  <a:pt x="2670" y="1112"/>
                </a:cubicBezTo>
                <a:cubicBezTo>
                  <a:pt x="2540" y="1112"/>
                  <a:pt x="2436" y="1007"/>
                  <a:pt x="2436" y="878"/>
                </a:cubicBezTo>
                <a:cubicBezTo>
                  <a:pt x="2436" y="748"/>
                  <a:pt x="2540" y="643"/>
                  <a:pt x="2670" y="643"/>
                </a:cubicBezTo>
                <a:close/>
                <a:moveTo>
                  <a:pt x="2487" y="8024"/>
                </a:moveTo>
                <a:cubicBezTo>
                  <a:pt x="2487" y="8188"/>
                  <a:pt x="2357" y="8318"/>
                  <a:pt x="2196" y="8318"/>
                </a:cubicBezTo>
                <a:cubicBezTo>
                  <a:pt x="2035" y="8318"/>
                  <a:pt x="1905" y="8185"/>
                  <a:pt x="1905" y="8024"/>
                </a:cubicBezTo>
                <a:cubicBezTo>
                  <a:pt x="1905" y="7861"/>
                  <a:pt x="2035" y="7731"/>
                  <a:pt x="2196" y="7731"/>
                </a:cubicBezTo>
                <a:cubicBezTo>
                  <a:pt x="2357" y="7731"/>
                  <a:pt x="2487" y="7864"/>
                  <a:pt x="2487" y="8024"/>
                </a:cubicBezTo>
                <a:close/>
                <a:moveTo>
                  <a:pt x="7580" y="6628"/>
                </a:moveTo>
                <a:cubicBezTo>
                  <a:pt x="7425" y="6628"/>
                  <a:pt x="7301" y="6503"/>
                  <a:pt x="7301" y="6348"/>
                </a:cubicBezTo>
                <a:cubicBezTo>
                  <a:pt x="7301" y="6193"/>
                  <a:pt x="7425" y="6069"/>
                  <a:pt x="7580" y="6069"/>
                </a:cubicBezTo>
                <a:cubicBezTo>
                  <a:pt x="7736" y="6069"/>
                  <a:pt x="7860" y="6193"/>
                  <a:pt x="7860" y="6348"/>
                </a:cubicBezTo>
                <a:cubicBezTo>
                  <a:pt x="7860" y="6503"/>
                  <a:pt x="7736" y="6628"/>
                  <a:pt x="7580" y="6628"/>
                </a:cubicBezTo>
                <a:close/>
                <a:moveTo>
                  <a:pt x="6604" y="7644"/>
                </a:moveTo>
                <a:cubicBezTo>
                  <a:pt x="6604" y="7381"/>
                  <a:pt x="6816" y="7167"/>
                  <a:pt x="7078" y="7167"/>
                </a:cubicBezTo>
                <a:cubicBezTo>
                  <a:pt x="7341" y="7167"/>
                  <a:pt x="7552" y="7381"/>
                  <a:pt x="7552" y="7644"/>
                </a:cubicBezTo>
                <a:cubicBezTo>
                  <a:pt x="7552" y="7906"/>
                  <a:pt x="7341" y="8120"/>
                  <a:pt x="7078" y="8120"/>
                </a:cubicBezTo>
                <a:cubicBezTo>
                  <a:pt x="6816" y="8120"/>
                  <a:pt x="6604" y="7906"/>
                  <a:pt x="6604" y="7644"/>
                </a:cubicBezTo>
                <a:close/>
                <a:moveTo>
                  <a:pt x="7222" y="6913"/>
                </a:moveTo>
                <a:cubicBezTo>
                  <a:pt x="7222" y="6853"/>
                  <a:pt x="7270" y="6805"/>
                  <a:pt x="7329" y="6805"/>
                </a:cubicBezTo>
                <a:cubicBezTo>
                  <a:pt x="7389" y="6805"/>
                  <a:pt x="7437" y="6853"/>
                  <a:pt x="7437" y="6913"/>
                </a:cubicBezTo>
                <a:cubicBezTo>
                  <a:pt x="7437" y="6972"/>
                  <a:pt x="7389" y="7020"/>
                  <a:pt x="7329" y="7020"/>
                </a:cubicBezTo>
                <a:cubicBezTo>
                  <a:pt x="7270" y="7020"/>
                  <a:pt x="7222" y="6972"/>
                  <a:pt x="7222" y="6913"/>
                </a:cubicBezTo>
                <a:close/>
                <a:moveTo>
                  <a:pt x="6762" y="9131"/>
                </a:moveTo>
                <a:cubicBezTo>
                  <a:pt x="6762" y="8975"/>
                  <a:pt x="6886" y="8851"/>
                  <a:pt x="7041" y="8851"/>
                </a:cubicBezTo>
                <a:cubicBezTo>
                  <a:pt x="7197" y="8851"/>
                  <a:pt x="7321" y="8976"/>
                  <a:pt x="7321" y="9131"/>
                </a:cubicBezTo>
                <a:cubicBezTo>
                  <a:pt x="7321" y="9287"/>
                  <a:pt x="7197" y="9410"/>
                  <a:pt x="7041" y="9410"/>
                </a:cubicBezTo>
                <a:cubicBezTo>
                  <a:pt x="6886" y="9410"/>
                  <a:pt x="6762" y="9286"/>
                  <a:pt x="6762" y="9131"/>
                </a:cubicBezTo>
                <a:close/>
                <a:moveTo>
                  <a:pt x="7606" y="5869"/>
                </a:moveTo>
                <a:cubicBezTo>
                  <a:pt x="7547" y="5869"/>
                  <a:pt x="7499" y="5821"/>
                  <a:pt x="7499" y="5761"/>
                </a:cubicBezTo>
                <a:cubicBezTo>
                  <a:pt x="7499" y="5702"/>
                  <a:pt x="7547" y="5655"/>
                  <a:pt x="7606" y="5655"/>
                </a:cubicBezTo>
                <a:cubicBezTo>
                  <a:pt x="7665" y="5655"/>
                  <a:pt x="7713" y="5703"/>
                  <a:pt x="7713" y="5761"/>
                </a:cubicBezTo>
                <a:cubicBezTo>
                  <a:pt x="7713" y="5821"/>
                  <a:pt x="7665" y="5869"/>
                  <a:pt x="7606" y="5869"/>
                </a:cubicBezTo>
                <a:close/>
                <a:moveTo>
                  <a:pt x="6960" y="1290"/>
                </a:moveTo>
                <a:cubicBezTo>
                  <a:pt x="6960" y="1033"/>
                  <a:pt x="7168" y="827"/>
                  <a:pt x="7420" y="827"/>
                </a:cubicBezTo>
                <a:cubicBezTo>
                  <a:pt x="7674" y="827"/>
                  <a:pt x="7880" y="1033"/>
                  <a:pt x="7880" y="1290"/>
                </a:cubicBezTo>
                <a:cubicBezTo>
                  <a:pt x="7880" y="1546"/>
                  <a:pt x="7674" y="1752"/>
                  <a:pt x="7420" y="1752"/>
                </a:cubicBezTo>
                <a:cubicBezTo>
                  <a:pt x="7166" y="1752"/>
                  <a:pt x="6960" y="1546"/>
                  <a:pt x="6960" y="1290"/>
                </a:cubicBezTo>
                <a:close/>
                <a:moveTo>
                  <a:pt x="6359" y="166"/>
                </a:moveTo>
                <a:cubicBezTo>
                  <a:pt x="6359" y="110"/>
                  <a:pt x="6370" y="54"/>
                  <a:pt x="6390" y="0"/>
                </a:cubicBezTo>
                <a:lnTo>
                  <a:pt x="7298" y="0"/>
                </a:lnTo>
                <a:cubicBezTo>
                  <a:pt x="7318" y="51"/>
                  <a:pt x="7329" y="107"/>
                  <a:pt x="7329" y="166"/>
                </a:cubicBezTo>
                <a:cubicBezTo>
                  <a:pt x="7329" y="437"/>
                  <a:pt x="7112" y="655"/>
                  <a:pt x="6844" y="655"/>
                </a:cubicBezTo>
                <a:cubicBezTo>
                  <a:pt x="6576" y="655"/>
                  <a:pt x="6359" y="435"/>
                  <a:pt x="6359" y="166"/>
                </a:cubicBezTo>
                <a:close/>
                <a:moveTo>
                  <a:pt x="415" y="6470"/>
                </a:moveTo>
                <a:cubicBezTo>
                  <a:pt x="415" y="6196"/>
                  <a:pt x="635" y="5976"/>
                  <a:pt x="906" y="5976"/>
                </a:cubicBezTo>
                <a:cubicBezTo>
                  <a:pt x="1177" y="5976"/>
                  <a:pt x="1397" y="6197"/>
                  <a:pt x="1397" y="6470"/>
                </a:cubicBezTo>
                <a:cubicBezTo>
                  <a:pt x="1397" y="6744"/>
                  <a:pt x="1177" y="6963"/>
                  <a:pt x="906" y="6963"/>
                </a:cubicBezTo>
                <a:cubicBezTo>
                  <a:pt x="635" y="6963"/>
                  <a:pt x="415" y="6743"/>
                  <a:pt x="415" y="6470"/>
                </a:cubicBezTo>
                <a:close/>
                <a:moveTo>
                  <a:pt x="7411" y="4337"/>
                </a:moveTo>
                <a:cubicBezTo>
                  <a:pt x="7470" y="4337"/>
                  <a:pt x="7518" y="4385"/>
                  <a:pt x="7518" y="4444"/>
                </a:cubicBezTo>
                <a:cubicBezTo>
                  <a:pt x="7518" y="4504"/>
                  <a:pt x="7470" y="4552"/>
                  <a:pt x="7411" y="4552"/>
                </a:cubicBezTo>
                <a:cubicBezTo>
                  <a:pt x="7352" y="4552"/>
                  <a:pt x="7304" y="4504"/>
                  <a:pt x="7304" y="4444"/>
                </a:cubicBezTo>
                <a:cubicBezTo>
                  <a:pt x="7304" y="4385"/>
                  <a:pt x="7352" y="4337"/>
                  <a:pt x="7411" y="4337"/>
                </a:cubicBezTo>
                <a:close/>
                <a:moveTo>
                  <a:pt x="6359" y="2410"/>
                </a:moveTo>
                <a:cubicBezTo>
                  <a:pt x="6359" y="2348"/>
                  <a:pt x="6409" y="2297"/>
                  <a:pt x="6471" y="2297"/>
                </a:cubicBezTo>
                <a:cubicBezTo>
                  <a:pt x="6533" y="2297"/>
                  <a:pt x="6584" y="2348"/>
                  <a:pt x="6584" y="2410"/>
                </a:cubicBezTo>
                <a:cubicBezTo>
                  <a:pt x="6584" y="2472"/>
                  <a:pt x="6533" y="2523"/>
                  <a:pt x="6471" y="2523"/>
                </a:cubicBezTo>
                <a:cubicBezTo>
                  <a:pt x="6409" y="2523"/>
                  <a:pt x="6359" y="2472"/>
                  <a:pt x="6359" y="2410"/>
                </a:cubicBezTo>
                <a:close/>
                <a:moveTo>
                  <a:pt x="6344" y="5697"/>
                </a:moveTo>
                <a:cubicBezTo>
                  <a:pt x="6344" y="5756"/>
                  <a:pt x="6296" y="5804"/>
                  <a:pt x="6237" y="5804"/>
                </a:cubicBezTo>
                <a:cubicBezTo>
                  <a:pt x="6178" y="5804"/>
                  <a:pt x="6130" y="5756"/>
                  <a:pt x="6130" y="5697"/>
                </a:cubicBezTo>
                <a:cubicBezTo>
                  <a:pt x="6130" y="5638"/>
                  <a:pt x="6178" y="5590"/>
                  <a:pt x="6237" y="5590"/>
                </a:cubicBezTo>
                <a:cubicBezTo>
                  <a:pt x="6296" y="5590"/>
                  <a:pt x="6344" y="5638"/>
                  <a:pt x="6344" y="5697"/>
                </a:cubicBezTo>
                <a:close/>
                <a:moveTo>
                  <a:pt x="6539" y="7065"/>
                </a:moveTo>
                <a:cubicBezTo>
                  <a:pt x="6277" y="7065"/>
                  <a:pt x="6065" y="6851"/>
                  <a:pt x="6065" y="6588"/>
                </a:cubicBezTo>
                <a:cubicBezTo>
                  <a:pt x="6065" y="6326"/>
                  <a:pt x="6277" y="6111"/>
                  <a:pt x="6539" y="6111"/>
                </a:cubicBezTo>
                <a:cubicBezTo>
                  <a:pt x="6802" y="6111"/>
                  <a:pt x="7013" y="6326"/>
                  <a:pt x="7013" y="6588"/>
                </a:cubicBezTo>
                <a:cubicBezTo>
                  <a:pt x="7013" y="6851"/>
                  <a:pt x="6802" y="7065"/>
                  <a:pt x="6539" y="7065"/>
                </a:cubicBezTo>
                <a:close/>
                <a:moveTo>
                  <a:pt x="7174" y="5697"/>
                </a:moveTo>
                <a:cubicBezTo>
                  <a:pt x="7174" y="5849"/>
                  <a:pt x="7051" y="5976"/>
                  <a:pt x="6895" y="5976"/>
                </a:cubicBezTo>
                <a:cubicBezTo>
                  <a:pt x="6740" y="5976"/>
                  <a:pt x="6615" y="5852"/>
                  <a:pt x="6615" y="5697"/>
                </a:cubicBezTo>
                <a:cubicBezTo>
                  <a:pt x="6615" y="5541"/>
                  <a:pt x="6740" y="5418"/>
                  <a:pt x="6895" y="5418"/>
                </a:cubicBezTo>
                <a:cubicBezTo>
                  <a:pt x="7051" y="5418"/>
                  <a:pt x="7174" y="5542"/>
                  <a:pt x="7174" y="5697"/>
                </a:cubicBezTo>
                <a:close/>
                <a:moveTo>
                  <a:pt x="4149" y="5761"/>
                </a:moveTo>
                <a:cubicBezTo>
                  <a:pt x="4149" y="5990"/>
                  <a:pt x="3965" y="6173"/>
                  <a:pt x="3740" y="6173"/>
                </a:cubicBezTo>
                <a:cubicBezTo>
                  <a:pt x="3514" y="6173"/>
                  <a:pt x="3330" y="5990"/>
                  <a:pt x="3330" y="5761"/>
                </a:cubicBezTo>
                <a:cubicBezTo>
                  <a:pt x="3330" y="5533"/>
                  <a:pt x="3515" y="5350"/>
                  <a:pt x="3740" y="5350"/>
                </a:cubicBezTo>
                <a:cubicBezTo>
                  <a:pt x="3966" y="5350"/>
                  <a:pt x="4149" y="5534"/>
                  <a:pt x="4149" y="5761"/>
                </a:cubicBezTo>
                <a:close/>
                <a:moveTo>
                  <a:pt x="3376" y="6345"/>
                </a:moveTo>
                <a:cubicBezTo>
                  <a:pt x="3376" y="6834"/>
                  <a:pt x="2983" y="7229"/>
                  <a:pt x="2498" y="7229"/>
                </a:cubicBezTo>
                <a:cubicBezTo>
                  <a:pt x="2013" y="7229"/>
                  <a:pt x="1620" y="6834"/>
                  <a:pt x="1620" y="6345"/>
                </a:cubicBezTo>
                <a:cubicBezTo>
                  <a:pt x="1620" y="5857"/>
                  <a:pt x="2013" y="5463"/>
                  <a:pt x="2498" y="5463"/>
                </a:cubicBezTo>
                <a:cubicBezTo>
                  <a:pt x="2983" y="5463"/>
                  <a:pt x="3376" y="5857"/>
                  <a:pt x="3376" y="6345"/>
                </a:cubicBezTo>
                <a:close/>
                <a:moveTo>
                  <a:pt x="6124" y="1180"/>
                </a:moveTo>
                <a:cubicBezTo>
                  <a:pt x="6381" y="1180"/>
                  <a:pt x="6593" y="1388"/>
                  <a:pt x="6593" y="1651"/>
                </a:cubicBezTo>
                <a:cubicBezTo>
                  <a:pt x="6593" y="1910"/>
                  <a:pt x="6384" y="2122"/>
                  <a:pt x="6124" y="2122"/>
                </a:cubicBezTo>
                <a:cubicBezTo>
                  <a:pt x="5865" y="2122"/>
                  <a:pt x="5656" y="1910"/>
                  <a:pt x="5656" y="1651"/>
                </a:cubicBezTo>
                <a:cubicBezTo>
                  <a:pt x="5656" y="1391"/>
                  <a:pt x="5865" y="1180"/>
                  <a:pt x="6124" y="1180"/>
                </a:cubicBezTo>
                <a:close/>
                <a:moveTo>
                  <a:pt x="2309" y="7624"/>
                </a:moveTo>
                <a:cubicBezTo>
                  <a:pt x="2238" y="7624"/>
                  <a:pt x="2179" y="7567"/>
                  <a:pt x="2179" y="7494"/>
                </a:cubicBezTo>
                <a:cubicBezTo>
                  <a:pt x="2179" y="7423"/>
                  <a:pt x="2239" y="7364"/>
                  <a:pt x="2309" y="7364"/>
                </a:cubicBezTo>
                <a:cubicBezTo>
                  <a:pt x="2380" y="7364"/>
                  <a:pt x="2439" y="7421"/>
                  <a:pt x="2439" y="7494"/>
                </a:cubicBezTo>
                <a:cubicBezTo>
                  <a:pt x="2439" y="7565"/>
                  <a:pt x="2379" y="7624"/>
                  <a:pt x="2309" y="7624"/>
                </a:cubicBezTo>
                <a:close/>
                <a:moveTo>
                  <a:pt x="2007" y="9131"/>
                </a:moveTo>
                <a:cubicBezTo>
                  <a:pt x="2007" y="9035"/>
                  <a:pt x="2083" y="8959"/>
                  <a:pt x="2179" y="8959"/>
                </a:cubicBezTo>
                <a:cubicBezTo>
                  <a:pt x="2275" y="8959"/>
                  <a:pt x="2351" y="9035"/>
                  <a:pt x="2351" y="9131"/>
                </a:cubicBezTo>
                <a:cubicBezTo>
                  <a:pt x="2351" y="9227"/>
                  <a:pt x="2275" y="9303"/>
                  <a:pt x="2179" y="9303"/>
                </a:cubicBezTo>
                <a:cubicBezTo>
                  <a:pt x="2083" y="9303"/>
                  <a:pt x="2007" y="9227"/>
                  <a:pt x="2007" y="9131"/>
                </a:cubicBezTo>
                <a:close/>
                <a:moveTo>
                  <a:pt x="7580" y="2291"/>
                </a:moveTo>
                <a:cubicBezTo>
                  <a:pt x="7851" y="2291"/>
                  <a:pt x="8091" y="2416"/>
                  <a:pt x="8255" y="2607"/>
                </a:cubicBezTo>
                <a:lnTo>
                  <a:pt x="8255" y="3742"/>
                </a:lnTo>
                <a:cubicBezTo>
                  <a:pt x="8094" y="3934"/>
                  <a:pt x="7851" y="4058"/>
                  <a:pt x="7580" y="4058"/>
                </a:cubicBezTo>
                <a:cubicBezTo>
                  <a:pt x="7095" y="4058"/>
                  <a:pt x="6703" y="3663"/>
                  <a:pt x="6703" y="3175"/>
                </a:cubicBezTo>
                <a:cubicBezTo>
                  <a:pt x="6703" y="2686"/>
                  <a:pt x="7095" y="2291"/>
                  <a:pt x="7580" y="2291"/>
                </a:cubicBezTo>
                <a:close/>
                <a:moveTo>
                  <a:pt x="4598" y="10491"/>
                </a:moveTo>
                <a:cubicBezTo>
                  <a:pt x="4823" y="10491"/>
                  <a:pt x="5007" y="10677"/>
                  <a:pt x="5007" y="10903"/>
                </a:cubicBezTo>
                <a:cubicBezTo>
                  <a:pt x="5007" y="11131"/>
                  <a:pt x="4824" y="11315"/>
                  <a:pt x="4598" y="11315"/>
                </a:cubicBezTo>
                <a:cubicBezTo>
                  <a:pt x="4373" y="11315"/>
                  <a:pt x="4188" y="11132"/>
                  <a:pt x="4188" y="10903"/>
                </a:cubicBezTo>
                <a:cubicBezTo>
                  <a:pt x="4188" y="10675"/>
                  <a:pt x="4372" y="10491"/>
                  <a:pt x="4598" y="10491"/>
                </a:cubicBezTo>
                <a:close/>
                <a:moveTo>
                  <a:pt x="5461" y="9198"/>
                </a:moveTo>
                <a:cubicBezTo>
                  <a:pt x="5786" y="9198"/>
                  <a:pt x="6051" y="9464"/>
                  <a:pt x="6051" y="9791"/>
                </a:cubicBezTo>
                <a:cubicBezTo>
                  <a:pt x="6051" y="10118"/>
                  <a:pt x="5788" y="10384"/>
                  <a:pt x="5461" y="10384"/>
                </a:cubicBezTo>
                <a:cubicBezTo>
                  <a:pt x="5134" y="10384"/>
                  <a:pt x="4871" y="10118"/>
                  <a:pt x="4871" y="9791"/>
                </a:cubicBezTo>
                <a:cubicBezTo>
                  <a:pt x="4871" y="9464"/>
                  <a:pt x="5137" y="9198"/>
                  <a:pt x="5461" y="9198"/>
                </a:cubicBezTo>
                <a:close/>
                <a:moveTo>
                  <a:pt x="5540" y="10767"/>
                </a:moveTo>
                <a:cubicBezTo>
                  <a:pt x="5695" y="10767"/>
                  <a:pt x="5819" y="10895"/>
                  <a:pt x="5819" y="11050"/>
                </a:cubicBezTo>
                <a:cubicBezTo>
                  <a:pt x="5819" y="11206"/>
                  <a:pt x="5695" y="11332"/>
                  <a:pt x="5540" y="11332"/>
                </a:cubicBezTo>
                <a:cubicBezTo>
                  <a:pt x="5385" y="11332"/>
                  <a:pt x="5261" y="11206"/>
                  <a:pt x="5261" y="11050"/>
                </a:cubicBezTo>
                <a:cubicBezTo>
                  <a:pt x="5261" y="10895"/>
                  <a:pt x="5385" y="10767"/>
                  <a:pt x="5540" y="10767"/>
                </a:cubicBezTo>
                <a:close/>
                <a:moveTo>
                  <a:pt x="6593" y="10714"/>
                </a:moveTo>
                <a:cubicBezTo>
                  <a:pt x="6861" y="10714"/>
                  <a:pt x="7078" y="10934"/>
                  <a:pt x="7075" y="11202"/>
                </a:cubicBezTo>
                <a:cubicBezTo>
                  <a:pt x="7075" y="11287"/>
                  <a:pt x="7056" y="11366"/>
                  <a:pt x="7016" y="11436"/>
                </a:cubicBezTo>
                <a:lnTo>
                  <a:pt x="6167" y="11436"/>
                </a:lnTo>
                <a:cubicBezTo>
                  <a:pt x="6130" y="11368"/>
                  <a:pt x="6107" y="11287"/>
                  <a:pt x="6107" y="11202"/>
                </a:cubicBezTo>
                <a:cubicBezTo>
                  <a:pt x="6107" y="10931"/>
                  <a:pt x="6325" y="10714"/>
                  <a:pt x="6593" y="10714"/>
                </a:cubicBezTo>
                <a:close/>
                <a:moveTo>
                  <a:pt x="6268" y="9032"/>
                </a:moveTo>
                <a:cubicBezTo>
                  <a:pt x="6268" y="9094"/>
                  <a:pt x="6220" y="9142"/>
                  <a:pt x="6161" y="9139"/>
                </a:cubicBezTo>
                <a:cubicBezTo>
                  <a:pt x="6102" y="9139"/>
                  <a:pt x="6054" y="9091"/>
                  <a:pt x="6054" y="9032"/>
                </a:cubicBezTo>
                <a:cubicBezTo>
                  <a:pt x="6054" y="8973"/>
                  <a:pt x="6102" y="8925"/>
                  <a:pt x="6161" y="8925"/>
                </a:cubicBezTo>
                <a:cubicBezTo>
                  <a:pt x="6220" y="8925"/>
                  <a:pt x="6268" y="8973"/>
                  <a:pt x="6268" y="9032"/>
                </a:cubicBezTo>
                <a:close/>
                <a:moveTo>
                  <a:pt x="2811" y="10011"/>
                </a:moveTo>
                <a:cubicBezTo>
                  <a:pt x="3139" y="10011"/>
                  <a:pt x="3404" y="10276"/>
                  <a:pt x="3404" y="10607"/>
                </a:cubicBezTo>
                <a:cubicBezTo>
                  <a:pt x="3404" y="10934"/>
                  <a:pt x="3139" y="11202"/>
                  <a:pt x="2811" y="11202"/>
                </a:cubicBezTo>
                <a:cubicBezTo>
                  <a:pt x="2484" y="11202"/>
                  <a:pt x="2219" y="10937"/>
                  <a:pt x="2219" y="10607"/>
                </a:cubicBezTo>
                <a:cubicBezTo>
                  <a:pt x="2219" y="10279"/>
                  <a:pt x="2484" y="10011"/>
                  <a:pt x="2811" y="10011"/>
                </a:cubicBezTo>
                <a:close/>
                <a:moveTo>
                  <a:pt x="1928" y="9537"/>
                </a:moveTo>
                <a:cubicBezTo>
                  <a:pt x="2134" y="9537"/>
                  <a:pt x="2303" y="9706"/>
                  <a:pt x="2303" y="9915"/>
                </a:cubicBezTo>
                <a:cubicBezTo>
                  <a:pt x="2303" y="10124"/>
                  <a:pt x="2137" y="10293"/>
                  <a:pt x="1928" y="10293"/>
                </a:cubicBezTo>
                <a:cubicBezTo>
                  <a:pt x="1722" y="10293"/>
                  <a:pt x="1553" y="10124"/>
                  <a:pt x="1553" y="9915"/>
                </a:cubicBezTo>
                <a:cubicBezTo>
                  <a:pt x="1553" y="9706"/>
                  <a:pt x="1719" y="9537"/>
                  <a:pt x="1928" y="9537"/>
                </a:cubicBezTo>
                <a:close/>
                <a:moveTo>
                  <a:pt x="3757" y="10897"/>
                </a:moveTo>
                <a:cubicBezTo>
                  <a:pt x="3850" y="10897"/>
                  <a:pt x="3926" y="10973"/>
                  <a:pt x="3929" y="11069"/>
                </a:cubicBezTo>
                <a:cubicBezTo>
                  <a:pt x="3929" y="11165"/>
                  <a:pt x="3853" y="11241"/>
                  <a:pt x="3757" y="11241"/>
                </a:cubicBezTo>
                <a:cubicBezTo>
                  <a:pt x="3661" y="11241"/>
                  <a:pt x="3584" y="11165"/>
                  <a:pt x="3584" y="11069"/>
                </a:cubicBezTo>
                <a:cubicBezTo>
                  <a:pt x="3584" y="10973"/>
                  <a:pt x="3661" y="10897"/>
                  <a:pt x="3757" y="10897"/>
                </a:cubicBezTo>
                <a:close/>
                <a:moveTo>
                  <a:pt x="3926" y="10536"/>
                </a:moveTo>
                <a:cubicBezTo>
                  <a:pt x="3697" y="10536"/>
                  <a:pt x="3514" y="10353"/>
                  <a:pt x="3517" y="10124"/>
                </a:cubicBezTo>
                <a:cubicBezTo>
                  <a:pt x="3517" y="9895"/>
                  <a:pt x="3700" y="9712"/>
                  <a:pt x="3926" y="9712"/>
                </a:cubicBezTo>
                <a:cubicBezTo>
                  <a:pt x="4152" y="9712"/>
                  <a:pt x="4335" y="9895"/>
                  <a:pt x="4335" y="10124"/>
                </a:cubicBezTo>
                <a:cubicBezTo>
                  <a:pt x="4335" y="10353"/>
                  <a:pt x="4152" y="10536"/>
                  <a:pt x="3926" y="10536"/>
                </a:cubicBezTo>
                <a:close/>
                <a:moveTo>
                  <a:pt x="7990" y="9424"/>
                </a:moveTo>
                <a:cubicBezTo>
                  <a:pt x="7928" y="9486"/>
                  <a:pt x="7826" y="9486"/>
                  <a:pt x="7761" y="9424"/>
                </a:cubicBezTo>
                <a:cubicBezTo>
                  <a:pt x="7699" y="9362"/>
                  <a:pt x="7699" y="9258"/>
                  <a:pt x="7761" y="9196"/>
                </a:cubicBezTo>
                <a:cubicBezTo>
                  <a:pt x="7826" y="9134"/>
                  <a:pt x="7928" y="9134"/>
                  <a:pt x="7990" y="9196"/>
                </a:cubicBezTo>
                <a:cubicBezTo>
                  <a:pt x="8052" y="9258"/>
                  <a:pt x="8052" y="9362"/>
                  <a:pt x="7990" y="9424"/>
                </a:cubicBezTo>
                <a:close/>
                <a:moveTo>
                  <a:pt x="7871" y="5325"/>
                </a:moveTo>
                <a:cubicBezTo>
                  <a:pt x="7871" y="5023"/>
                  <a:pt x="8024" y="4755"/>
                  <a:pt x="8252" y="4597"/>
                </a:cubicBezTo>
                <a:lnTo>
                  <a:pt x="8252" y="6052"/>
                </a:lnTo>
                <a:cubicBezTo>
                  <a:pt x="8024" y="5894"/>
                  <a:pt x="7871" y="5627"/>
                  <a:pt x="7871" y="5325"/>
                </a:cubicBezTo>
                <a:close/>
                <a:moveTo>
                  <a:pt x="8097" y="1854"/>
                </a:moveTo>
                <a:cubicBezTo>
                  <a:pt x="8097" y="1795"/>
                  <a:pt x="8145" y="1747"/>
                  <a:pt x="8204" y="1741"/>
                </a:cubicBezTo>
                <a:cubicBezTo>
                  <a:pt x="8224" y="1741"/>
                  <a:pt x="8241" y="1747"/>
                  <a:pt x="8255" y="1755"/>
                </a:cubicBezTo>
                <a:lnTo>
                  <a:pt x="8255" y="1947"/>
                </a:lnTo>
                <a:cubicBezTo>
                  <a:pt x="8238" y="1956"/>
                  <a:pt x="8221" y="1961"/>
                  <a:pt x="8204" y="1961"/>
                </a:cubicBezTo>
                <a:cubicBezTo>
                  <a:pt x="8145" y="1961"/>
                  <a:pt x="8097" y="1913"/>
                  <a:pt x="8097" y="1854"/>
                </a:cubicBezTo>
                <a:close/>
                <a:moveTo>
                  <a:pt x="8043" y="330"/>
                </a:moveTo>
                <a:cubicBezTo>
                  <a:pt x="8043" y="240"/>
                  <a:pt x="8114" y="166"/>
                  <a:pt x="8204" y="166"/>
                </a:cubicBezTo>
                <a:cubicBezTo>
                  <a:pt x="8221" y="166"/>
                  <a:pt x="8238" y="169"/>
                  <a:pt x="8255" y="175"/>
                </a:cubicBezTo>
                <a:lnTo>
                  <a:pt x="8255" y="483"/>
                </a:lnTo>
                <a:cubicBezTo>
                  <a:pt x="8238" y="488"/>
                  <a:pt x="8221" y="491"/>
                  <a:pt x="8204" y="491"/>
                </a:cubicBezTo>
                <a:cubicBezTo>
                  <a:pt x="8117" y="491"/>
                  <a:pt x="8043" y="420"/>
                  <a:pt x="8043" y="330"/>
                </a:cubicBezTo>
                <a:close/>
                <a:moveTo>
                  <a:pt x="8097" y="6526"/>
                </a:moveTo>
                <a:cubicBezTo>
                  <a:pt x="8097" y="6467"/>
                  <a:pt x="8145" y="6416"/>
                  <a:pt x="8204" y="6419"/>
                </a:cubicBezTo>
                <a:cubicBezTo>
                  <a:pt x="8224" y="6419"/>
                  <a:pt x="8241" y="6422"/>
                  <a:pt x="8255" y="6430"/>
                </a:cubicBezTo>
                <a:lnTo>
                  <a:pt x="8255" y="6622"/>
                </a:lnTo>
                <a:cubicBezTo>
                  <a:pt x="8238" y="6628"/>
                  <a:pt x="8221" y="6633"/>
                  <a:pt x="8204" y="6633"/>
                </a:cubicBezTo>
                <a:cubicBezTo>
                  <a:pt x="8145" y="6633"/>
                  <a:pt x="8097" y="6585"/>
                  <a:pt x="8097" y="6526"/>
                </a:cubicBezTo>
                <a:close/>
                <a:moveTo>
                  <a:pt x="6993" y="10474"/>
                </a:moveTo>
                <a:cubicBezTo>
                  <a:pt x="6993" y="10014"/>
                  <a:pt x="7363" y="9639"/>
                  <a:pt x="7823" y="9641"/>
                </a:cubicBezTo>
                <a:cubicBezTo>
                  <a:pt x="7981" y="9641"/>
                  <a:pt x="8128" y="9687"/>
                  <a:pt x="8255" y="9763"/>
                </a:cubicBezTo>
                <a:lnTo>
                  <a:pt x="8255" y="11185"/>
                </a:lnTo>
                <a:cubicBezTo>
                  <a:pt x="8131" y="11261"/>
                  <a:pt x="7981" y="11306"/>
                  <a:pt x="7823" y="11306"/>
                </a:cubicBezTo>
                <a:cubicBezTo>
                  <a:pt x="7366" y="11306"/>
                  <a:pt x="6993" y="10934"/>
                  <a:pt x="6993" y="10474"/>
                </a:cubicBezTo>
                <a:close/>
                <a:moveTo>
                  <a:pt x="2038" y="11019"/>
                </a:moveTo>
                <a:cubicBezTo>
                  <a:pt x="2097" y="11019"/>
                  <a:pt x="2145" y="11067"/>
                  <a:pt x="2145" y="11126"/>
                </a:cubicBezTo>
                <a:cubicBezTo>
                  <a:pt x="2145" y="11185"/>
                  <a:pt x="2097" y="11233"/>
                  <a:pt x="2038" y="11233"/>
                </a:cubicBezTo>
                <a:cubicBezTo>
                  <a:pt x="1979" y="11233"/>
                  <a:pt x="1931" y="11185"/>
                  <a:pt x="1931" y="11126"/>
                </a:cubicBezTo>
                <a:cubicBezTo>
                  <a:pt x="1931" y="11067"/>
                  <a:pt x="1979" y="11019"/>
                  <a:pt x="2038" y="11019"/>
                </a:cubicBezTo>
                <a:close/>
                <a:moveTo>
                  <a:pt x="1383" y="5342"/>
                </a:moveTo>
                <a:cubicBezTo>
                  <a:pt x="1383" y="5506"/>
                  <a:pt x="1248" y="5641"/>
                  <a:pt x="1084" y="5641"/>
                </a:cubicBezTo>
                <a:cubicBezTo>
                  <a:pt x="918" y="5641"/>
                  <a:pt x="785" y="5508"/>
                  <a:pt x="785" y="5342"/>
                </a:cubicBezTo>
                <a:cubicBezTo>
                  <a:pt x="785" y="5178"/>
                  <a:pt x="920" y="5043"/>
                  <a:pt x="1084" y="5043"/>
                </a:cubicBezTo>
                <a:cubicBezTo>
                  <a:pt x="1251" y="5043"/>
                  <a:pt x="1383" y="5175"/>
                  <a:pt x="1383" y="5342"/>
                </a:cubicBezTo>
                <a:close/>
                <a:moveTo>
                  <a:pt x="7961" y="8171"/>
                </a:moveTo>
                <a:cubicBezTo>
                  <a:pt x="8122" y="8171"/>
                  <a:pt x="8255" y="8301"/>
                  <a:pt x="8252" y="8465"/>
                </a:cubicBezTo>
                <a:cubicBezTo>
                  <a:pt x="8252" y="8628"/>
                  <a:pt x="8122" y="8758"/>
                  <a:pt x="7961" y="8758"/>
                </a:cubicBezTo>
                <a:cubicBezTo>
                  <a:pt x="7801" y="8758"/>
                  <a:pt x="7671" y="8626"/>
                  <a:pt x="7671" y="8465"/>
                </a:cubicBezTo>
                <a:cubicBezTo>
                  <a:pt x="7671" y="8301"/>
                  <a:pt x="7801" y="8171"/>
                  <a:pt x="7961" y="8171"/>
                </a:cubicBezTo>
                <a:close/>
                <a:moveTo>
                  <a:pt x="7781" y="7494"/>
                </a:moveTo>
                <a:cubicBezTo>
                  <a:pt x="7781" y="7282"/>
                  <a:pt x="7950" y="7113"/>
                  <a:pt x="8162" y="7113"/>
                </a:cubicBezTo>
                <a:cubicBezTo>
                  <a:pt x="8193" y="7113"/>
                  <a:pt x="8224" y="7116"/>
                  <a:pt x="8255" y="7124"/>
                </a:cubicBezTo>
                <a:lnTo>
                  <a:pt x="8255" y="7864"/>
                </a:lnTo>
                <a:cubicBezTo>
                  <a:pt x="8224" y="7869"/>
                  <a:pt x="8193" y="7875"/>
                  <a:pt x="8162" y="7875"/>
                </a:cubicBezTo>
                <a:cubicBezTo>
                  <a:pt x="7950" y="7875"/>
                  <a:pt x="7781" y="7706"/>
                  <a:pt x="7781" y="7494"/>
                </a:cubicBezTo>
                <a:close/>
                <a:moveTo>
                  <a:pt x="5453" y="8959"/>
                </a:moveTo>
                <a:cubicBezTo>
                  <a:pt x="5393" y="8959"/>
                  <a:pt x="5345" y="8911"/>
                  <a:pt x="5345" y="8851"/>
                </a:cubicBezTo>
                <a:cubicBezTo>
                  <a:pt x="5345" y="8792"/>
                  <a:pt x="5393" y="8744"/>
                  <a:pt x="5453" y="8744"/>
                </a:cubicBezTo>
                <a:cubicBezTo>
                  <a:pt x="5512" y="8744"/>
                  <a:pt x="5560" y="8792"/>
                  <a:pt x="5560" y="8851"/>
                </a:cubicBezTo>
                <a:cubicBezTo>
                  <a:pt x="5560" y="8911"/>
                  <a:pt x="5512" y="8959"/>
                  <a:pt x="5453" y="8959"/>
                </a:cubicBezTo>
                <a:close/>
                <a:moveTo>
                  <a:pt x="5822" y="6715"/>
                </a:moveTo>
                <a:cubicBezTo>
                  <a:pt x="5822" y="6944"/>
                  <a:pt x="5639" y="7127"/>
                  <a:pt x="5413" y="7127"/>
                </a:cubicBezTo>
                <a:cubicBezTo>
                  <a:pt x="5187" y="7127"/>
                  <a:pt x="5004" y="6944"/>
                  <a:pt x="5004" y="6715"/>
                </a:cubicBezTo>
                <a:cubicBezTo>
                  <a:pt x="5004" y="6487"/>
                  <a:pt x="5187" y="6303"/>
                  <a:pt x="5413" y="6303"/>
                </a:cubicBezTo>
                <a:cubicBezTo>
                  <a:pt x="5639" y="6303"/>
                  <a:pt x="5822" y="6487"/>
                  <a:pt x="5822" y="6715"/>
                </a:cubicBezTo>
                <a:close/>
                <a:moveTo>
                  <a:pt x="5221" y="7821"/>
                </a:moveTo>
                <a:cubicBezTo>
                  <a:pt x="5049" y="7821"/>
                  <a:pt x="4911" y="7680"/>
                  <a:pt x="4911" y="7511"/>
                </a:cubicBezTo>
                <a:cubicBezTo>
                  <a:pt x="4911" y="7339"/>
                  <a:pt x="5049" y="7200"/>
                  <a:pt x="5221" y="7200"/>
                </a:cubicBezTo>
                <a:cubicBezTo>
                  <a:pt x="5393" y="7200"/>
                  <a:pt x="5532" y="7339"/>
                  <a:pt x="5532" y="7511"/>
                </a:cubicBezTo>
                <a:cubicBezTo>
                  <a:pt x="5532" y="7683"/>
                  <a:pt x="5393" y="7821"/>
                  <a:pt x="5221" y="7821"/>
                </a:cubicBezTo>
                <a:close/>
                <a:moveTo>
                  <a:pt x="6124" y="7644"/>
                </a:moveTo>
                <a:cubicBezTo>
                  <a:pt x="5969" y="7644"/>
                  <a:pt x="5845" y="7519"/>
                  <a:pt x="5845" y="7364"/>
                </a:cubicBezTo>
                <a:cubicBezTo>
                  <a:pt x="5845" y="7209"/>
                  <a:pt x="5969" y="7085"/>
                  <a:pt x="6124" y="7085"/>
                </a:cubicBezTo>
                <a:cubicBezTo>
                  <a:pt x="6279" y="7085"/>
                  <a:pt x="6404" y="7209"/>
                  <a:pt x="6404" y="7364"/>
                </a:cubicBezTo>
                <a:cubicBezTo>
                  <a:pt x="6404" y="7519"/>
                  <a:pt x="6279" y="7644"/>
                  <a:pt x="6124" y="7644"/>
                </a:cubicBezTo>
                <a:close/>
                <a:moveTo>
                  <a:pt x="5763" y="8355"/>
                </a:moveTo>
                <a:cubicBezTo>
                  <a:pt x="5707" y="8355"/>
                  <a:pt x="5661" y="8310"/>
                  <a:pt x="5661" y="8253"/>
                </a:cubicBezTo>
                <a:cubicBezTo>
                  <a:pt x="5661" y="8197"/>
                  <a:pt x="5707" y="8151"/>
                  <a:pt x="5763" y="8151"/>
                </a:cubicBezTo>
                <a:cubicBezTo>
                  <a:pt x="5819" y="8151"/>
                  <a:pt x="5865" y="8197"/>
                  <a:pt x="5865" y="8253"/>
                </a:cubicBezTo>
                <a:cubicBezTo>
                  <a:pt x="5865" y="8310"/>
                  <a:pt x="5819" y="8355"/>
                  <a:pt x="5763" y="8355"/>
                </a:cubicBezTo>
                <a:close/>
                <a:moveTo>
                  <a:pt x="1448" y="10378"/>
                </a:moveTo>
                <a:cubicBezTo>
                  <a:pt x="1674" y="10378"/>
                  <a:pt x="1860" y="10561"/>
                  <a:pt x="1857" y="10790"/>
                </a:cubicBezTo>
                <a:cubicBezTo>
                  <a:pt x="1857" y="11019"/>
                  <a:pt x="1674" y="11202"/>
                  <a:pt x="1448" y="11202"/>
                </a:cubicBezTo>
                <a:cubicBezTo>
                  <a:pt x="1222" y="11202"/>
                  <a:pt x="1039" y="11019"/>
                  <a:pt x="1039" y="10790"/>
                </a:cubicBezTo>
                <a:cubicBezTo>
                  <a:pt x="1039" y="10561"/>
                  <a:pt x="1222" y="10378"/>
                  <a:pt x="1448" y="10378"/>
                </a:cubicBezTo>
                <a:close/>
                <a:moveTo>
                  <a:pt x="1623" y="4061"/>
                </a:moveTo>
                <a:cubicBezTo>
                  <a:pt x="1623" y="4334"/>
                  <a:pt x="1403" y="4555"/>
                  <a:pt x="1132" y="4555"/>
                </a:cubicBezTo>
                <a:cubicBezTo>
                  <a:pt x="861" y="4555"/>
                  <a:pt x="641" y="4334"/>
                  <a:pt x="641" y="4061"/>
                </a:cubicBezTo>
                <a:cubicBezTo>
                  <a:pt x="641" y="3787"/>
                  <a:pt x="861" y="3567"/>
                  <a:pt x="1132" y="3567"/>
                </a:cubicBezTo>
                <a:cubicBezTo>
                  <a:pt x="1403" y="3567"/>
                  <a:pt x="1623" y="3787"/>
                  <a:pt x="1623" y="4061"/>
                </a:cubicBezTo>
                <a:close/>
                <a:moveTo>
                  <a:pt x="2749" y="9729"/>
                </a:moveTo>
                <a:cubicBezTo>
                  <a:pt x="2653" y="9729"/>
                  <a:pt x="2577" y="9650"/>
                  <a:pt x="2577" y="9557"/>
                </a:cubicBezTo>
                <a:cubicBezTo>
                  <a:pt x="2577" y="9461"/>
                  <a:pt x="2653" y="9385"/>
                  <a:pt x="2749" y="9385"/>
                </a:cubicBezTo>
                <a:cubicBezTo>
                  <a:pt x="2845" y="9385"/>
                  <a:pt x="2921" y="9461"/>
                  <a:pt x="2921" y="9557"/>
                </a:cubicBezTo>
                <a:cubicBezTo>
                  <a:pt x="2921" y="9653"/>
                  <a:pt x="2845" y="9729"/>
                  <a:pt x="2749" y="9729"/>
                </a:cubicBezTo>
                <a:close/>
                <a:moveTo>
                  <a:pt x="3864" y="9492"/>
                </a:moveTo>
                <a:cubicBezTo>
                  <a:pt x="3299" y="9492"/>
                  <a:pt x="2839" y="9032"/>
                  <a:pt x="2839" y="8465"/>
                </a:cubicBezTo>
                <a:cubicBezTo>
                  <a:pt x="2839" y="7898"/>
                  <a:pt x="3299" y="7438"/>
                  <a:pt x="3864" y="7438"/>
                </a:cubicBezTo>
                <a:cubicBezTo>
                  <a:pt x="4431" y="7438"/>
                  <a:pt x="4888" y="7898"/>
                  <a:pt x="4888" y="8465"/>
                </a:cubicBezTo>
                <a:cubicBezTo>
                  <a:pt x="4888" y="9032"/>
                  <a:pt x="4428" y="9492"/>
                  <a:pt x="3864" y="9492"/>
                </a:cubicBezTo>
                <a:close/>
                <a:moveTo>
                  <a:pt x="5131" y="6114"/>
                </a:moveTo>
                <a:cubicBezTo>
                  <a:pt x="4979" y="6114"/>
                  <a:pt x="4852" y="5991"/>
                  <a:pt x="4852" y="5835"/>
                </a:cubicBezTo>
                <a:cubicBezTo>
                  <a:pt x="4852" y="5680"/>
                  <a:pt x="4976" y="5556"/>
                  <a:pt x="5131" y="5556"/>
                </a:cubicBezTo>
                <a:cubicBezTo>
                  <a:pt x="5286" y="5556"/>
                  <a:pt x="5410" y="5680"/>
                  <a:pt x="5410" y="5835"/>
                </a:cubicBezTo>
                <a:cubicBezTo>
                  <a:pt x="5410" y="5991"/>
                  <a:pt x="5286" y="6114"/>
                  <a:pt x="5131" y="6114"/>
                </a:cubicBezTo>
                <a:close/>
                <a:moveTo>
                  <a:pt x="1039" y="7872"/>
                </a:moveTo>
                <a:cubicBezTo>
                  <a:pt x="1039" y="7945"/>
                  <a:pt x="980" y="8005"/>
                  <a:pt x="909" y="8002"/>
                </a:cubicBezTo>
                <a:cubicBezTo>
                  <a:pt x="839" y="8002"/>
                  <a:pt x="779" y="7943"/>
                  <a:pt x="779" y="7872"/>
                </a:cubicBezTo>
                <a:cubicBezTo>
                  <a:pt x="779" y="7802"/>
                  <a:pt x="839" y="7742"/>
                  <a:pt x="909" y="7742"/>
                </a:cubicBezTo>
                <a:cubicBezTo>
                  <a:pt x="980" y="7742"/>
                  <a:pt x="1039" y="7799"/>
                  <a:pt x="1039" y="7872"/>
                </a:cubicBezTo>
                <a:close/>
                <a:moveTo>
                  <a:pt x="531" y="9131"/>
                </a:moveTo>
                <a:cubicBezTo>
                  <a:pt x="531" y="9201"/>
                  <a:pt x="475" y="9258"/>
                  <a:pt x="404" y="9258"/>
                </a:cubicBezTo>
                <a:cubicBezTo>
                  <a:pt x="334" y="9258"/>
                  <a:pt x="277" y="9202"/>
                  <a:pt x="277" y="9131"/>
                </a:cubicBezTo>
                <a:cubicBezTo>
                  <a:pt x="277" y="9061"/>
                  <a:pt x="334" y="9004"/>
                  <a:pt x="404" y="9004"/>
                </a:cubicBezTo>
                <a:cubicBezTo>
                  <a:pt x="475" y="9004"/>
                  <a:pt x="531" y="9060"/>
                  <a:pt x="531" y="9131"/>
                </a:cubicBezTo>
                <a:close/>
                <a:moveTo>
                  <a:pt x="531" y="10911"/>
                </a:moveTo>
                <a:cubicBezTo>
                  <a:pt x="590" y="10911"/>
                  <a:pt x="638" y="10960"/>
                  <a:pt x="638" y="11019"/>
                </a:cubicBezTo>
                <a:cubicBezTo>
                  <a:pt x="638" y="11079"/>
                  <a:pt x="590" y="11126"/>
                  <a:pt x="531" y="11126"/>
                </a:cubicBezTo>
                <a:cubicBezTo>
                  <a:pt x="472" y="11126"/>
                  <a:pt x="424" y="11079"/>
                  <a:pt x="424" y="11019"/>
                </a:cubicBezTo>
                <a:cubicBezTo>
                  <a:pt x="424" y="10960"/>
                  <a:pt x="472" y="10911"/>
                  <a:pt x="531" y="10911"/>
                </a:cubicBezTo>
                <a:close/>
                <a:moveTo>
                  <a:pt x="1730" y="9004"/>
                </a:moveTo>
                <a:cubicBezTo>
                  <a:pt x="1730" y="9232"/>
                  <a:pt x="1547" y="9416"/>
                  <a:pt x="1321" y="9416"/>
                </a:cubicBezTo>
                <a:cubicBezTo>
                  <a:pt x="1095" y="9416"/>
                  <a:pt x="912" y="9233"/>
                  <a:pt x="912" y="9004"/>
                </a:cubicBezTo>
                <a:cubicBezTo>
                  <a:pt x="912" y="8776"/>
                  <a:pt x="1095" y="8592"/>
                  <a:pt x="1321" y="8592"/>
                </a:cubicBezTo>
                <a:cubicBezTo>
                  <a:pt x="1547" y="8592"/>
                  <a:pt x="1730" y="8775"/>
                  <a:pt x="1730" y="9004"/>
                </a:cubicBezTo>
                <a:close/>
                <a:moveTo>
                  <a:pt x="6652" y="10124"/>
                </a:moveTo>
                <a:cubicBezTo>
                  <a:pt x="6590" y="10189"/>
                  <a:pt x="6488" y="10189"/>
                  <a:pt x="6423" y="10124"/>
                </a:cubicBezTo>
                <a:cubicBezTo>
                  <a:pt x="6361" y="10062"/>
                  <a:pt x="6361" y="9958"/>
                  <a:pt x="6423" y="9895"/>
                </a:cubicBezTo>
                <a:cubicBezTo>
                  <a:pt x="6488" y="9833"/>
                  <a:pt x="6590" y="9833"/>
                  <a:pt x="6652" y="9895"/>
                </a:cubicBezTo>
                <a:cubicBezTo>
                  <a:pt x="6714" y="9958"/>
                  <a:pt x="6714" y="10062"/>
                  <a:pt x="6652" y="10124"/>
                </a:cubicBezTo>
                <a:close/>
                <a:moveTo>
                  <a:pt x="6708" y="4326"/>
                </a:moveTo>
                <a:cubicBezTo>
                  <a:pt x="6971" y="4326"/>
                  <a:pt x="7183" y="4540"/>
                  <a:pt x="7183" y="4803"/>
                </a:cubicBezTo>
                <a:cubicBezTo>
                  <a:pt x="7183" y="5065"/>
                  <a:pt x="6971" y="5280"/>
                  <a:pt x="6708" y="5280"/>
                </a:cubicBezTo>
                <a:cubicBezTo>
                  <a:pt x="6446" y="5280"/>
                  <a:pt x="6234" y="5065"/>
                  <a:pt x="6234" y="4803"/>
                </a:cubicBezTo>
                <a:cubicBezTo>
                  <a:pt x="6234" y="4540"/>
                  <a:pt x="6446" y="4326"/>
                  <a:pt x="6708" y="4326"/>
                </a:cubicBezTo>
                <a:close/>
                <a:moveTo>
                  <a:pt x="6401" y="3567"/>
                </a:moveTo>
                <a:cubicBezTo>
                  <a:pt x="6556" y="3567"/>
                  <a:pt x="6680" y="3691"/>
                  <a:pt x="6680" y="3846"/>
                </a:cubicBezTo>
                <a:cubicBezTo>
                  <a:pt x="6680" y="4001"/>
                  <a:pt x="6556" y="4126"/>
                  <a:pt x="6401" y="4126"/>
                </a:cubicBezTo>
                <a:cubicBezTo>
                  <a:pt x="6246" y="4126"/>
                  <a:pt x="6121" y="4001"/>
                  <a:pt x="6121" y="3846"/>
                </a:cubicBezTo>
                <a:cubicBezTo>
                  <a:pt x="6121" y="3691"/>
                  <a:pt x="6246" y="3567"/>
                  <a:pt x="6401" y="3567"/>
                </a:cubicBezTo>
                <a:close/>
                <a:moveTo>
                  <a:pt x="525" y="1047"/>
                </a:moveTo>
                <a:cubicBezTo>
                  <a:pt x="525" y="1191"/>
                  <a:pt x="407" y="1309"/>
                  <a:pt x="263" y="1312"/>
                </a:cubicBezTo>
                <a:cubicBezTo>
                  <a:pt x="119" y="1312"/>
                  <a:pt x="0" y="1194"/>
                  <a:pt x="0" y="1047"/>
                </a:cubicBezTo>
                <a:cubicBezTo>
                  <a:pt x="0" y="903"/>
                  <a:pt x="119" y="784"/>
                  <a:pt x="263" y="784"/>
                </a:cubicBezTo>
                <a:cubicBezTo>
                  <a:pt x="407" y="784"/>
                  <a:pt x="525" y="900"/>
                  <a:pt x="525" y="1047"/>
                </a:cubicBezTo>
                <a:close/>
              </a:path>
            </a:pathLst>
          </a:custGeom>
          <a:solidFill>
            <a:srgbClr val="275D38"/>
          </a:solidFill>
          <a:ln>
            <a:noFill/>
          </a:ln>
          <a:effectLst/>
        </p:spPr>
        <p:txBody>
          <a:bodyPr wrap="none" anchor="ctr"/>
          <a:lstStyle/>
          <a:p>
            <a:endParaRPr lang="en-US" sz="2400"/>
          </a:p>
        </p:txBody>
      </p:sp>
    </p:spTree>
    <p:extLst>
      <p:ext uri="{BB962C8B-B14F-4D97-AF65-F5344CB8AC3E}">
        <p14:creationId xmlns:p14="http://schemas.microsoft.com/office/powerpoint/2010/main" val="916746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gue 4">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814DE8C-7F3C-B14C-98A1-C8D48A38B38D}"/>
              </a:ext>
            </a:extLst>
          </p:cNvPr>
          <p:cNvSpPr/>
          <p:nvPr userDrawn="1"/>
        </p:nvSpPr>
        <p:spPr>
          <a:xfrm>
            <a:off x="1" y="0"/>
            <a:ext cx="12191999"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Light" panose="020B0503020201020303" pitchFamily="34" charset="0"/>
            </a:endParaRPr>
          </a:p>
        </p:txBody>
      </p:sp>
      <p:sp>
        <p:nvSpPr>
          <p:cNvPr id="42"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Demo 1</a:t>
            </a:r>
          </a:p>
        </p:txBody>
      </p:sp>
      <p:sp>
        <p:nvSpPr>
          <p:cNvPr id="61" name="Freeform 1">
            <a:extLst>
              <a:ext uri="{FF2B5EF4-FFF2-40B4-BE49-F238E27FC236}">
                <a16:creationId xmlns:a16="http://schemas.microsoft.com/office/drawing/2014/main" id="{1EB3D9F7-EE03-40ED-9C59-F5DE3B2C7545}"/>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6" name="Freeform 1">
            <a:extLst>
              <a:ext uri="{FF2B5EF4-FFF2-40B4-BE49-F238E27FC236}">
                <a16:creationId xmlns:a16="http://schemas.microsoft.com/office/drawing/2014/main" id="{FFCAACB4-B9BE-48FB-AA1E-333724EBB63F}"/>
              </a:ext>
            </a:extLst>
          </p:cNvPr>
          <p:cNvSpPr>
            <a:spLocks noChangeAspect="1" noChangeArrowheads="1"/>
          </p:cNvSpPr>
          <p:nvPr userDrawn="1"/>
        </p:nvSpPr>
        <p:spPr bwMode="auto">
          <a:xfrm>
            <a:off x="7159168" y="0"/>
            <a:ext cx="5032833" cy="6864096"/>
          </a:xfrm>
          <a:custGeom>
            <a:avLst/>
            <a:gdLst>
              <a:gd name="T0" fmla="*/ 9437 w 12375"/>
              <a:gd name="T1" fmla="*/ 12405 h 16875"/>
              <a:gd name="T2" fmla="*/ 12374 w 12375"/>
              <a:gd name="T3" fmla="*/ 10030 h 16875"/>
              <a:gd name="T4" fmla="*/ 9561 w 12375"/>
              <a:gd name="T5" fmla="*/ 9530 h 16875"/>
              <a:gd name="T6" fmla="*/ 12374 w 12375"/>
              <a:gd name="T7" fmla="*/ 16405 h 16875"/>
              <a:gd name="T8" fmla="*/ 9905 w 12375"/>
              <a:gd name="T9" fmla="*/ 12905 h 16875"/>
              <a:gd name="T10" fmla="*/ 12374 w 12375"/>
              <a:gd name="T11" fmla="*/ 13905 h 16875"/>
              <a:gd name="T12" fmla="*/ 9030 w 12375"/>
              <a:gd name="T13" fmla="*/ 11030 h 16875"/>
              <a:gd name="T14" fmla="*/ 12374 w 12375"/>
              <a:gd name="T15" fmla="*/ 3344 h 16875"/>
              <a:gd name="T16" fmla="*/ 12374 w 12375"/>
              <a:gd name="T17" fmla="*/ 3469 h 16875"/>
              <a:gd name="T18" fmla="*/ 12374 w 12375"/>
              <a:gd name="T19" fmla="*/ 15062 h 16875"/>
              <a:gd name="T20" fmla="*/ 12374 w 12375"/>
              <a:gd name="T21" fmla="*/ 6344 h 16875"/>
              <a:gd name="T22" fmla="*/ 12374 w 12375"/>
              <a:gd name="T23" fmla="*/ 6500 h 16875"/>
              <a:gd name="T24" fmla="*/ 12374 w 12375"/>
              <a:gd name="T25" fmla="*/ 2844 h 16875"/>
              <a:gd name="T26" fmla="*/ 12374 w 12375"/>
              <a:gd name="T27" fmla="*/ 2969 h 16875"/>
              <a:gd name="T28" fmla="*/ 9186 w 12375"/>
              <a:gd name="T29" fmla="*/ 7875 h 16875"/>
              <a:gd name="T30" fmla="*/ 9905 w 12375"/>
              <a:gd name="T31" fmla="*/ 16062 h 16875"/>
              <a:gd name="T32" fmla="*/ 3344 w 12375"/>
              <a:gd name="T33" fmla="*/ 2844 h 16875"/>
              <a:gd name="T34" fmla="*/ 3344 w 12375"/>
              <a:gd name="T35" fmla="*/ 8000 h 16875"/>
              <a:gd name="T36" fmla="*/ 0 w 12375"/>
              <a:gd name="T37" fmla="*/ 14062 h 16875"/>
              <a:gd name="T38" fmla="*/ 3500 w 12375"/>
              <a:gd name="T39" fmla="*/ 15062 h 16875"/>
              <a:gd name="T40" fmla="*/ 156 w 12375"/>
              <a:gd name="T41" fmla="*/ 9030 h 16875"/>
              <a:gd name="T42" fmla="*/ 156 w 12375"/>
              <a:gd name="T43" fmla="*/ 4844 h 16875"/>
              <a:gd name="T44" fmla="*/ 0 w 12375"/>
              <a:gd name="T45" fmla="*/ 1969 h 16875"/>
              <a:gd name="T46" fmla="*/ 3750 w 12375"/>
              <a:gd name="T47" fmla="*/ 6344 h 16875"/>
              <a:gd name="T48" fmla="*/ 3750 w 12375"/>
              <a:gd name="T49" fmla="*/ 10530 h 16875"/>
              <a:gd name="T50" fmla="*/ 406 w 12375"/>
              <a:gd name="T51" fmla="*/ 16562 h 16875"/>
              <a:gd name="T52" fmla="*/ 3906 w 12375"/>
              <a:gd name="T53" fmla="*/ 15562 h 16875"/>
              <a:gd name="T54" fmla="*/ 563 w 12375"/>
              <a:gd name="T55" fmla="*/ 9530 h 16875"/>
              <a:gd name="T56" fmla="*/ 563 w 12375"/>
              <a:gd name="T57" fmla="*/ 4344 h 16875"/>
              <a:gd name="T58" fmla="*/ 3906 w 12375"/>
              <a:gd name="T59" fmla="*/ 0 h 16875"/>
              <a:gd name="T60" fmla="*/ 12374 w 12375"/>
              <a:gd name="T61" fmla="*/ 1813 h 16875"/>
              <a:gd name="T62" fmla="*/ 12374 w 12375"/>
              <a:gd name="T63" fmla="*/ 1313 h 16875"/>
              <a:gd name="T64" fmla="*/ 12374 w 12375"/>
              <a:gd name="T65" fmla="*/ 1469 h 16875"/>
              <a:gd name="T66" fmla="*/ 8655 w 12375"/>
              <a:gd name="T67" fmla="*/ 4000 h 16875"/>
              <a:gd name="T68" fmla="*/ 5406 w 12375"/>
              <a:gd name="T69" fmla="*/ 10030 h 16875"/>
              <a:gd name="T70" fmla="*/ 5406 w 12375"/>
              <a:gd name="T71" fmla="*/ 15905 h 16875"/>
              <a:gd name="T72" fmla="*/ 12061 w 12375"/>
              <a:gd name="T73" fmla="*/ 14405 h 16875"/>
              <a:gd name="T74" fmla="*/ 12061 w 12375"/>
              <a:gd name="T75" fmla="*/ 8530 h 16875"/>
              <a:gd name="T76" fmla="*/ 8812 w 12375"/>
              <a:gd name="T77" fmla="*/ 2469 h 16875"/>
              <a:gd name="T78" fmla="*/ 5406 w 12375"/>
              <a:gd name="T79" fmla="*/ 813 h 16875"/>
              <a:gd name="T80" fmla="*/ 4531 w 12375"/>
              <a:gd name="T81" fmla="*/ 5844 h 16875"/>
              <a:gd name="T82" fmla="*/ 7874 w 12375"/>
              <a:gd name="T83" fmla="*/ 11874 h 16875"/>
              <a:gd name="T84" fmla="*/ 4688 w 12375"/>
              <a:gd name="T85" fmla="*/ 16874 h 16875"/>
              <a:gd name="T86" fmla="*/ 8030 w 12375"/>
              <a:gd name="T87" fmla="*/ 10874 h 16875"/>
              <a:gd name="T88" fmla="*/ 8030 w 12375"/>
              <a:gd name="T89" fmla="*/ 6000 h 16875"/>
              <a:gd name="T90" fmla="*/ 4688 w 12375"/>
              <a:gd name="T91" fmla="*/ 0 h 16875"/>
              <a:gd name="T92" fmla="*/ 4125 w 12375"/>
              <a:gd name="T93" fmla="*/ 3844 h 16875"/>
              <a:gd name="T94" fmla="*/ 4125 w 12375"/>
              <a:gd name="T95" fmla="*/ 7000 h 16875"/>
              <a:gd name="T96" fmla="*/ 875 w 12375"/>
              <a:gd name="T97" fmla="*/ 13030 h 16875"/>
              <a:gd name="T98" fmla="*/ 4281 w 12375"/>
              <a:gd name="T99" fmla="*/ 16874 h 16875"/>
              <a:gd name="T100" fmla="*/ 7562 w 12375"/>
              <a:gd name="T101" fmla="*/ 11374 h 16875"/>
              <a:gd name="T102" fmla="*/ 7562 w 12375"/>
              <a:gd name="T103" fmla="*/ 5500 h 16875"/>
              <a:gd name="T104" fmla="*/ 4281 w 12375"/>
              <a:gd name="T105" fmla="*/ 0 h 16875"/>
              <a:gd name="T106" fmla="*/ 4938 w 12375"/>
              <a:gd name="T107" fmla="*/ 4500 h 16875"/>
              <a:gd name="T108" fmla="*/ 8280 w 12375"/>
              <a:gd name="T109" fmla="*/ 8438 h 16875"/>
              <a:gd name="T110" fmla="*/ 4938 w 12375"/>
              <a:gd name="T111" fmla="*/ 13530 h 16875"/>
              <a:gd name="T112" fmla="*/ 8405 w 12375"/>
              <a:gd name="T113" fmla="*/ 16874 h 16875"/>
              <a:gd name="T114" fmla="*/ 5063 w 12375"/>
              <a:gd name="T115" fmla="*/ 12530 h 16875"/>
              <a:gd name="T116" fmla="*/ 8405 w 12375"/>
              <a:gd name="T117" fmla="*/ 8406 h 16875"/>
              <a:gd name="T118" fmla="*/ 5063 w 12375"/>
              <a:gd name="T119" fmla="*/ 3469 h 16875"/>
              <a:gd name="T120" fmla="*/ 8280 w 12375"/>
              <a:gd name="T121" fmla="*/ 0 h 16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75" h="16875">
                <a:moveTo>
                  <a:pt x="12374" y="12530"/>
                </a:moveTo>
                <a:lnTo>
                  <a:pt x="9561" y="12530"/>
                </a:lnTo>
                <a:lnTo>
                  <a:pt x="9561" y="13405"/>
                </a:lnTo>
                <a:lnTo>
                  <a:pt x="12374" y="13405"/>
                </a:lnTo>
                <a:lnTo>
                  <a:pt x="12374" y="13530"/>
                </a:lnTo>
                <a:lnTo>
                  <a:pt x="9437" y="13530"/>
                </a:lnTo>
                <a:lnTo>
                  <a:pt x="9437" y="12405"/>
                </a:lnTo>
                <a:lnTo>
                  <a:pt x="12374" y="12405"/>
                </a:lnTo>
                <a:lnTo>
                  <a:pt x="12374" y="12530"/>
                </a:lnTo>
                <a:close/>
                <a:moveTo>
                  <a:pt x="12374" y="10030"/>
                </a:moveTo>
                <a:lnTo>
                  <a:pt x="12374" y="9874"/>
                </a:lnTo>
                <a:lnTo>
                  <a:pt x="9905" y="9874"/>
                </a:lnTo>
                <a:lnTo>
                  <a:pt x="9905" y="10030"/>
                </a:lnTo>
                <a:lnTo>
                  <a:pt x="12374" y="10030"/>
                </a:lnTo>
                <a:close/>
                <a:moveTo>
                  <a:pt x="12374" y="9374"/>
                </a:moveTo>
                <a:lnTo>
                  <a:pt x="9437" y="9374"/>
                </a:lnTo>
                <a:lnTo>
                  <a:pt x="9437" y="10530"/>
                </a:lnTo>
                <a:lnTo>
                  <a:pt x="12374" y="10530"/>
                </a:lnTo>
                <a:lnTo>
                  <a:pt x="12374" y="10374"/>
                </a:lnTo>
                <a:lnTo>
                  <a:pt x="9561" y="10374"/>
                </a:lnTo>
                <a:lnTo>
                  <a:pt x="9561" y="9530"/>
                </a:lnTo>
                <a:lnTo>
                  <a:pt x="12374" y="9530"/>
                </a:lnTo>
                <a:lnTo>
                  <a:pt x="12374" y="9374"/>
                </a:lnTo>
                <a:close/>
                <a:moveTo>
                  <a:pt x="12374" y="15405"/>
                </a:moveTo>
                <a:lnTo>
                  <a:pt x="9437" y="15405"/>
                </a:lnTo>
                <a:lnTo>
                  <a:pt x="9437" y="16562"/>
                </a:lnTo>
                <a:lnTo>
                  <a:pt x="12374" y="16562"/>
                </a:lnTo>
                <a:lnTo>
                  <a:pt x="12374" y="16405"/>
                </a:lnTo>
                <a:lnTo>
                  <a:pt x="9561" y="16405"/>
                </a:lnTo>
                <a:lnTo>
                  <a:pt x="9561" y="15562"/>
                </a:lnTo>
                <a:lnTo>
                  <a:pt x="12374" y="15562"/>
                </a:lnTo>
                <a:lnTo>
                  <a:pt x="12374" y="15405"/>
                </a:lnTo>
                <a:close/>
                <a:moveTo>
                  <a:pt x="12374" y="13030"/>
                </a:moveTo>
                <a:lnTo>
                  <a:pt x="12374" y="12905"/>
                </a:lnTo>
                <a:lnTo>
                  <a:pt x="9905" y="12905"/>
                </a:lnTo>
                <a:lnTo>
                  <a:pt x="9905" y="13030"/>
                </a:lnTo>
                <a:lnTo>
                  <a:pt x="12374" y="13030"/>
                </a:lnTo>
                <a:close/>
                <a:moveTo>
                  <a:pt x="12374" y="11874"/>
                </a:moveTo>
                <a:lnTo>
                  <a:pt x="9030" y="11874"/>
                </a:lnTo>
                <a:lnTo>
                  <a:pt x="9030" y="14062"/>
                </a:lnTo>
                <a:lnTo>
                  <a:pt x="12374" y="14062"/>
                </a:lnTo>
                <a:lnTo>
                  <a:pt x="12374" y="13905"/>
                </a:lnTo>
                <a:lnTo>
                  <a:pt x="9186" y="13905"/>
                </a:lnTo>
                <a:lnTo>
                  <a:pt x="9186" y="12030"/>
                </a:lnTo>
                <a:lnTo>
                  <a:pt x="12374" y="12030"/>
                </a:lnTo>
                <a:lnTo>
                  <a:pt x="12374" y="11874"/>
                </a:lnTo>
                <a:close/>
                <a:moveTo>
                  <a:pt x="12374" y="8874"/>
                </a:moveTo>
                <a:lnTo>
                  <a:pt x="9030" y="8874"/>
                </a:lnTo>
                <a:lnTo>
                  <a:pt x="9030" y="11030"/>
                </a:lnTo>
                <a:lnTo>
                  <a:pt x="12374" y="11030"/>
                </a:lnTo>
                <a:lnTo>
                  <a:pt x="12374" y="10874"/>
                </a:lnTo>
                <a:lnTo>
                  <a:pt x="9186" y="10874"/>
                </a:lnTo>
                <a:lnTo>
                  <a:pt x="9186" y="9030"/>
                </a:lnTo>
                <a:lnTo>
                  <a:pt x="12374" y="9030"/>
                </a:lnTo>
                <a:lnTo>
                  <a:pt x="12374" y="8874"/>
                </a:lnTo>
                <a:close/>
                <a:moveTo>
                  <a:pt x="12374" y="3344"/>
                </a:moveTo>
                <a:lnTo>
                  <a:pt x="9437" y="3344"/>
                </a:lnTo>
                <a:lnTo>
                  <a:pt x="9437" y="4500"/>
                </a:lnTo>
                <a:lnTo>
                  <a:pt x="12374" y="4500"/>
                </a:lnTo>
                <a:lnTo>
                  <a:pt x="12374" y="4344"/>
                </a:lnTo>
                <a:lnTo>
                  <a:pt x="9561" y="4344"/>
                </a:lnTo>
                <a:lnTo>
                  <a:pt x="9561" y="3469"/>
                </a:lnTo>
                <a:lnTo>
                  <a:pt x="12374" y="3469"/>
                </a:lnTo>
                <a:lnTo>
                  <a:pt x="12374" y="3344"/>
                </a:lnTo>
                <a:close/>
                <a:moveTo>
                  <a:pt x="12374" y="4000"/>
                </a:moveTo>
                <a:lnTo>
                  <a:pt x="12374" y="3844"/>
                </a:lnTo>
                <a:lnTo>
                  <a:pt x="9905" y="3844"/>
                </a:lnTo>
                <a:lnTo>
                  <a:pt x="9905" y="4000"/>
                </a:lnTo>
                <a:lnTo>
                  <a:pt x="12374" y="4000"/>
                </a:lnTo>
                <a:close/>
                <a:moveTo>
                  <a:pt x="12374" y="15062"/>
                </a:moveTo>
                <a:lnTo>
                  <a:pt x="12374" y="14905"/>
                </a:lnTo>
                <a:lnTo>
                  <a:pt x="9030" y="14905"/>
                </a:lnTo>
                <a:lnTo>
                  <a:pt x="9030" y="16874"/>
                </a:lnTo>
                <a:lnTo>
                  <a:pt x="9186" y="16874"/>
                </a:lnTo>
                <a:lnTo>
                  <a:pt x="9186" y="15062"/>
                </a:lnTo>
                <a:lnTo>
                  <a:pt x="12374" y="15062"/>
                </a:lnTo>
                <a:close/>
                <a:moveTo>
                  <a:pt x="12374" y="6344"/>
                </a:moveTo>
                <a:lnTo>
                  <a:pt x="9437" y="6344"/>
                </a:lnTo>
                <a:lnTo>
                  <a:pt x="9437" y="7500"/>
                </a:lnTo>
                <a:lnTo>
                  <a:pt x="12374" y="7500"/>
                </a:lnTo>
                <a:lnTo>
                  <a:pt x="12374" y="7344"/>
                </a:lnTo>
                <a:lnTo>
                  <a:pt x="9561" y="7344"/>
                </a:lnTo>
                <a:lnTo>
                  <a:pt x="9561" y="6500"/>
                </a:lnTo>
                <a:lnTo>
                  <a:pt x="12374" y="6500"/>
                </a:lnTo>
                <a:lnTo>
                  <a:pt x="12374" y="6344"/>
                </a:lnTo>
                <a:close/>
                <a:moveTo>
                  <a:pt x="12374" y="7000"/>
                </a:moveTo>
                <a:lnTo>
                  <a:pt x="12374" y="6844"/>
                </a:lnTo>
                <a:lnTo>
                  <a:pt x="9905" y="6844"/>
                </a:lnTo>
                <a:lnTo>
                  <a:pt x="9905" y="7000"/>
                </a:lnTo>
                <a:lnTo>
                  <a:pt x="12374" y="7000"/>
                </a:lnTo>
                <a:close/>
                <a:moveTo>
                  <a:pt x="12374" y="2844"/>
                </a:moveTo>
                <a:lnTo>
                  <a:pt x="9030" y="2844"/>
                </a:lnTo>
                <a:lnTo>
                  <a:pt x="9030" y="5000"/>
                </a:lnTo>
                <a:lnTo>
                  <a:pt x="12374" y="5000"/>
                </a:lnTo>
                <a:lnTo>
                  <a:pt x="12374" y="4844"/>
                </a:lnTo>
                <a:lnTo>
                  <a:pt x="9186" y="4844"/>
                </a:lnTo>
                <a:lnTo>
                  <a:pt x="9186" y="2969"/>
                </a:lnTo>
                <a:lnTo>
                  <a:pt x="12374" y="2969"/>
                </a:lnTo>
                <a:lnTo>
                  <a:pt x="12374" y="2844"/>
                </a:lnTo>
                <a:close/>
                <a:moveTo>
                  <a:pt x="12374" y="5844"/>
                </a:moveTo>
                <a:lnTo>
                  <a:pt x="9030" y="5844"/>
                </a:lnTo>
                <a:lnTo>
                  <a:pt x="9030" y="8000"/>
                </a:lnTo>
                <a:lnTo>
                  <a:pt x="12374" y="8000"/>
                </a:lnTo>
                <a:lnTo>
                  <a:pt x="12374" y="7875"/>
                </a:lnTo>
                <a:lnTo>
                  <a:pt x="9186" y="7875"/>
                </a:lnTo>
                <a:lnTo>
                  <a:pt x="9186" y="6000"/>
                </a:lnTo>
                <a:lnTo>
                  <a:pt x="12374" y="6000"/>
                </a:lnTo>
                <a:lnTo>
                  <a:pt x="12374" y="5844"/>
                </a:lnTo>
                <a:close/>
                <a:moveTo>
                  <a:pt x="12374" y="16062"/>
                </a:moveTo>
                <a:lnTo>
                  <a:pt x="12374" y="15905"/>
                </a:lnTo>
                <a:lnTo>
                  <a:pt x="9905" y="15905"/>
                </a:lnTo>
                <a:lnTo>
                  <a:pt x="9905" y="16062"/>
                </a:lnTo>
                <a:lnTo>
                  <a:pt x="12374" y="16062"/>
                </a:lnTo>
                <a:close/>
                <a:moveTo>
                  <a:pt x="9905" y="969"/>
                </a:moveTo>
                <a:lnTo>
                  <a:pt x="12374" y="969"/>
                </a:lnTo>
                <a:lnTo>
                  <a:pt x="12374" y="813"/>
                </a:lnTo>
                <a:lnTo>
                  <a:pt x="9905" y="813"/>
                </a:lnTo>
                <a:lnTo>
                  <a:pt x="9905" y="969"/>
                </a:lnTo>
                <a:close/>
                <a:moveTo>
                  <a:pt x="3344" y="2844"/>
                </a:moveTo>
                <a:lnTo>
                  <a:pt x="0" y="2844"/>
                </a:lnTo>
                <a:lnTo>
                  <a:pt x="0" y="5000"/>
                </a:lnTo>
                <a:lnTo>
                  <a:pt x="3344" y="5000"/>
                </a:lnTo>
                <a:lnTo>
                  <a:pt x="3344" y="5844"/>
                </a:lnTo>
                <a:lnTo>
                  <a:pt x="0" y="5844"/>
                </a:lnTo>
                <a:lnTo>
                  <a:pt x="0" y="8000"/>
                </a:lnTo>
                <a:lnTo>
                  <a:pt x="3344" y="8000"/>
                </a:lnTo>
                <a:lnTo>
                  <a:pt x="3344" y="8874"/>
                </a:lnTo>
                <a:lnTo>
                  <a:pt x="0" y="8874"/>
                </a:lnTo>
                <a:lnTo>
                  <a:pt x="0" y="11030"/>
                </a:lnTo>
                <a:lnTo>
                  <a:pt x="3344" y="11030"/>
                </a:lnTo>
                <a:lnTo>
                  <a:pt x="3344" y="11874"/>
                </a:lnTo>
                <a:lnTo>
                  <a:pt x="0" y="11874"/>
                </a:lnTo>
                <a:lnTo>
                  <a:pt x="0" y="14062"/>
                </a:lnTo>
                <a:lnTo>
                  <a:pt x="3344" y="14062"/>
                </a:lnTo>
                <a:lnTo>
                  <a:pt x="3344" y="14905"/>
                </a:lnTo>
                <a:lnTo>
                  <a:pt x="0" y="14905"/>
                </a:lnTo>
                <a:lnTo>
                  <a:pt x="0" y="16874"/>
                </a:lnTo>
                <a:lnTo>
                  <a:pt x="156" y="16874"/>
                </a:lnTo>
                <a:lnTo>
                  <a:pt x="156" y="15062"/>
                </a:lnTo>
                <a:lnTo>
                  <a:pt x="3500" y="15062"/>
                </a:lnTo>
                <a:lnTo>
                  <a:pt x="3500" y="13905"/>
                </a:lnTo>
                <a:lnTo>
                  <a:pt x="156" y="13905"/>
                </a:lnTo>
                <a:lnTo>
                  <a:pt x="156" y="12030"/>
                </a:lnTo>
                <a:lnTo>
                  <a:pt x="3500" y="12030"/>
                </a:lnTo>
                <a:lnTo>
                  <a:pt x="3500" y="10874"/>
                </a:lnTo>
                <a:lnTo>
                  <a:pt x="156" y="10874"/>
                </a:lnTo>
                <a:lnTo>
                  <a:pt x="156" y="9030"/>
                </a:lnTo>
                <a:lnTo>
                  <a:pt x="3500" y="9030"/>
                </a:lnTo>
                <a:lnTo>
                  <a:pt x="3500" y="7875"/>
                </a:lnTo>
                <a:lnTo>
                  <a:pt x="156" y="7875"/>
                </a:lnTo>
                <a:lnTo>
                  <a:pt x="156" y="6000"/>
                </a:lnTo>
                <a:lnTo>
                  <a:pt x="3500" y="6000"/>
                </a:lnTo>
                <a:lnTo>
                  <a:pt x="3500" y="4844"/>
                </a:lnTo>
                <a:lnTo>
                  <a:pt x="156" y="4844"/>
                </a:lnTo>
                <a:lnTo>
                  <a:pt x="156" y="2969"/>
                </a:lnTo>
                <a:lnTo>
                  <a:pt x="3500" y="2969"/>
                </a:lnTo>
                <a:lnTo>
                  <a:pt x="3500" y="1813"/>
                </a:lnTo>
                <a:lnTo>
                  <a:pt x="156" y="1813"/>
                </a:lnTo>
                <a:lnTo>
                  <a:pt x="156" y="0"/>
                </a:lnTo>
                <a:lnTo>
                  <a:pt x="0" y="0"/>
                </a:lnTo>
                <a:lnTo>
                  <a:pt x="0" y="1969"/>
                </a:lnTo>
                <a:lnTo>
                  <a:pt x="3344" y="1969"/>
                </a:lnTo>
                <a:lnTo>
                  <a:pt x="3344" y="2844"/>
                </a:lnTo>
                <a:close/>
                <a:moveTo>
                  <a:pt x="3750" y="3344"/>
                </a:moveTo>
                <a:lnTo>
                  <a:pt x="406" y="3344"/>
                </a:lnTo>
                <a:lnTo>
                  <a:pt x="406" y="4500"/>
                </a:lnTo>
                <a:lnTo>
                  <a:pt x="3750" y="4500"/>
                </a:lnTo>
                <a:lnTo>
                  <a:pt x="3750" y="6344"/>
                </a:lnTo>
                <a:lnTo>
                  <a:pt x="406" y="6344"/>
                </a:lnTo>
                <a:lnTo>
                  <a:pt x="406" y="7500"/>
                </a:lnTo>
                <a:lnTo>
                  <a:pt x="3750" y="7500"/>
                </a:lnTo>
                <a:lnTo>
                  <a:pt x="3750" y="9374"/>
                </a:lnTo>
                <a:lnTo>
                  <a:pt x="406" y="9374"/>
                </a:lnTo>
                <a:lnTo>
                  <a:pt x="406" y="10530"/>
                </a:lnTo>
                <a:lnTo>
                  <a:pt x="3750" y="10530"/>
                </a:lnTo>
                <a:lnTo>
                  <a:pt x="3750" y="12405"/>
                </a:lnTo>
                <a:lnTo>
                  <a:pt x="406" y="12405"/>
                </a:lnTo>
                <a:lnTo>
                  <a:pt x="406" y="13530"/>
                </a:lnTo>
                <a:lnTo>
                  <a:pt x="3750" y="13530"/>
                </a:lnTo>
                <a:lnTo>
                  <a:pt x="3750" y="15405"/>
                </a:lnTo>
                <a:lnTo>
                  <a:pt x="406" y="15405"/>
                </a:lnTo>
                <a:lnTo>
                  <a:pt x="406" y="16562"/>
                </a:lnTo>
                <a:lnTo>
                  <a:pt x="3750" y="16562"/>
                </a:lnTo>
                <a:lnTo>
                  <a:pt x="3750" y="16874"/>
                </a:lnTo>
                <a:lnTo>
                  <a:pt x="3906" y="16874"/>
                </a:lnTo>
                <a:lnTo>
                  <a:pt x="3906" y="16405"/>
                </a:lnTo>
                <a:lnTo>
                  <a:pt x="563" y="16405"/>
                </a:lnTo>
                <a:lnTo>
                  <a:pt x="563" y="15562"/>
                </a:lnTo>
                <a:lnTo>
                  <a:pt x="3906" y="15562"/>
                </a:lnTo>
                <a:lnTo>
                  <a:pt x="3906" y="13405"/>
                </a:lnTo>
                <a:lnTo>
                  <a:pt x="563" y="13405"/>
                </a:lnTo>
                <a:lnTo>
                  <a:pt x="563" y="12530"/>
                </a:lnTo>
                <a:lnTo>
                  <a:pt x="3906" y="12530"/>
                </a:lnTo>
                <a:lnTo>
                  <a:pt x="3906" y="10374"/>
                </a:lnTo>
                <a:lnTo>
                  <a:pt x="563" y="10374"/>
                </a:lnTo>
                <a:lnTo>
                  <a:pt x="563" y="9530"/>
                </a:lnTo>
                <a:lnTo>
                  <a:pt x="3906" y="9530"/>
                </a:lnTo>
                <a:lnTo>
                  <a:pt x="3906" y="7344"/>
                </a:lnTo>
                <a:lnTo>
                  <a:pt x="563" y="7344"/>
                </a:lnTo>
                <a:lnTo>
                  <a:pt x="563" y="6500"/>
                </a:lnTo>
                <a:lnTo>
                  <a:pt x="3906" y="6500"/>
                </a:lnTo>
                <a:lnTo>
                  <a:pt x="3906" y="4344"/>
                </a:lnTo>
                <a:lnTo>
                  <a:pt x="563" y="4344"/>
                </a:lnTo>
                <a:lnTo>
                  <a:pt x="563" y="3469"/>
                </a:lnTo>
                <a:lnTo>
                  <a:pt x="3906" y="3469"/>
                </a:lnTo>
                <a:lnTo>
                  <a:pt x="3906" y="1313"/>
                </a:lnTo>
                <a:lnTo>
                  <a:pt x="563" y="1313"/>
                </a:lnTo>
                <a:lnTo>
                  <a:pt x="563" y="469"/>
                </a:lnTo>
                <a:lnTo>
                  <a:pt x="3906" y="469"/>
                </a:lnTo>
                <a:lnTo>
                  <a:pt x="3906" y="0"/>
                </a:lnTo>
                <a:lnTo>
                  <a:pt x="3750" y="0"/>
                </a:lnTo>
                <a:lnTo>
                  <a:pt x="3750" y="313"/>
                </a:lnTo>
                <a:lnTo>
                  <a:pt x="406" y="313"/>
                </a:lnTo>
                <a:lnTo>
                  <a:pt x="406" y="1469"/>
                </a:lnTo>
                <a:lnTo>
                  <a:pt x="3750" y="1469"/>
                </a:lnTo>
                <a:lnTo>
                  <a:pt x="3750" y="3344"/>
                </a:lnTo>
                <a:close/>
                <a:moveTo>
                  <a:pt x="12374" y="1813"/>
                </a:moveTo>
                <a:lnTo>
                  <a:pt x="9186" y="1813"/>
                </a:lnTo>
                <a:lnTo>
                  <a:pt x="9186" y="0"/>
                </a:lnTo>
                <a:lnTo>
                  <a:pt x="9030" y="0"/>
                </a:lnTo>
                <a:lnTo>
                  <a:pt x="9030" y="1969"/>
                </a:lnTo>
                <a:lnTo>
                  <a:pt x="12374" y="1969"/>
                </a:lnTo>
                <a:lnTo>
                  <a:pt x="12374" y="1813"/>
                </a:lnTo>
                <a:close/>
                <a:moveTo>
                  <a:pt x="12374" y="1313"/>
                </a:moveTo>
                <a:lnTo>
                  <a:pt x="9561" y="1313"/>
                </a:lnTo>
                <a:lnTo>
                  <a:pt x="9561" y="469"/>
                </a:lnTo>
                <a:lnTo>
                  <a:pt x="12374" y="469"/>
                </a:lnTo>
                <a:lnTo>
                  <a:pt x="12374" y="313"/>
                </a:lnTo>
                <a:lnTo>
                  <a:pt x="9437" y="313"/>
                </a:lnTo>
                <a:lnTo>
                  <a:pt x="9437" y="1469"/>
                </a:lnTo>
                <a:lnTo>
                  <a:pt x="12374" y="1469"/>
                </a:lnTo>
                <a:lnTo>
                  <a:pt x="12374" y="1313"/>
                </a:lnTo>
                <a:close/>
                <a:moveTo>
                  <a:pt x="5406" y="969"/>
                </a:moveTo>
                <a:lnTo>
                  <a:pt x="8655" y="969"/>
                </a:lnTo>
                <a:lnTo>
                  <a:pt x="8655" y="3844"/>
                </a:lnTo>
                <a:lnTo>
                  <a:pt x="5406" y="3844"/>
                </a:lnTo>
                <a:lnTo>
                  <a:pt x="5406" y="4000"/>
                </a:lnTo>
                <a:lnTo>
                  <a:pt x="8655" y="4000"/>
                </a:lnTo>
                <a:lnTo>
                  <a:pt x="8655" y="6844"/>
                </a:lnTo>
                <a:lnTo>
                  <a:pt x="5406" y="6844"/>
                </a:lnTo>
                <a:lnTo>
                  <a:pt x="5406" y="7000"/>
                </a:lnTo>
                <a:lnTo>
                  <a:pt x="8655" y="7000"/>
                </a:lnTo>
                <a:lnTo>
                  <a:pt x="8655" y="9874"/>
                </a:lnTo>
                <a:lnTo>
                  <a:pt x="5406" y="9874"/>
                </a:lnTo>
                <a:lnTo>
                  <a:pt x="5406" y="10030"/>
                </a:lnTo>
                <a:lnTo>
                  <a:pt x="8655" y="10030"/>
                </a:lnTo>
                <a:lnTo>
                  <a:pt x="8655" y="12905"/>
                </a:lnTo>
                <a:lnTo>
                  <a:pt x="5406" y="12905"/>
                </a:lnTo>
                <a:lnTo>
                  <a:pt x="5406" y="13030"/>
                </a:lnTo>
                <a:lnTo>
                  <a:pt x="8655" y="13030"/>
                </a:lnTo>
                <a:lnTo>
                  <a:pt x="8655" y="15905"/>
                </a:lnTo>
                <a:lnTo>
                  <a:pt x="5406" y="15905"/>
                </a:lnTo>
                <a:lnTo>
                  <a:pt x="5406" y="16062"/>
                </a:lnTo>
                <a:lnTo>
                  <a:pt x="8655" y="16062"/>
                </a:lnTo>
                <a:lnTo>
                  <a:pt x="8655" y="16874"/>
                </a:lnTo>
                <a:lnTo>
                  <a:pt x="8812" y="16874"/>
                </a:lnTo>
                <a:lnTo>
                  <a:pt x="8812" y="14562"/>
                </a:lnTo>
                <a:lnTo>
                  <a:pt x="12061" y="14562"/>
                </a:lnTo>
                <a:lnTo>
                  <a:pt x="12061" y="14405"/>
                </a:lnTo>
                <a:lnTo>
                  <a:pt x="8812" y="14405"/>
                </a:lnTo>
                <a:lnTo>
                  <a:pt x="8812" y="11530"/>
                </a:lnTo>
                <a:lnTo>
                  <a:pt x="12061" y="11530"/>
                </a:lnTo>
                <a:lnTo>
                  <a:pt x="12061" y="11374"/>
                </a:lnTo>
                <a:lnTo>
                  <a:pt x="8812" y="11374"/>
                </a:lnTo>
                <a:lnTo>
                  <a:pt x="8812" y="8530"/>
                </a:lnTo>
                <a:lnTo>
                  <a:pt x="12061" y="8530"/>
                </a:lnTo>
                <a:lnTo>
                  <a:pt x="12061" y="8375"/>
                </a:lnTo>
                <a:lnTo>
                  <a:pt x="8812" y="8375"/>
                </a:lnTo>
                <a:lnTo>
                  <a:pt x="8812" y="5500"/>
                </a:lnTo>
                <a:lnTo>
                  <a:pt x="12061" y="5500"/>
                </a:lnTo>
                <a:lnTo>
                  <a:pt x="12061" y="5344"/>
                </a:lnTo>
                <a:lnTo>
                  <a:pt x="8812" y="5344"/>
                </a:lnTo>
                <a:lnTo>
                  <a:pt x="8812" y="2469"/>
                </a:lnTo>
                <a:lnTo>
                  <a:pt x="12061" y="2469"/>
                </a:lnTo>
                <a:lnTo>
                  <a:pt x="12061" y="2344"/>
                </a:lnTo>
                <a:lnTo>
                  <a:pt x="8812" y="2344"/>
                </a:lnTo>
                <a:lnTo>
                  <a:pt x="8812" y="0"/>
                </a:lnTo>
                <a:lnTo>
                  <a:pt x="8655" y="0"/>
                </a:lnTo>
                <a:lnTo>
                  <a:pt x="8655" y="813"/>
                </a:lnTo>
                <a:lnTo>
                  <a:pt x="5406" y="813"/>
                </a:lnTo>
                <a:lnTo>
                  <a:pt x="5406" y="969"/>
                </a:lnTo>
                <a:close/>
                <a:moveTo>
                  <a:pt x="7874" y="2844"/>
                </a:moveTo>
                <a:lnTo>
                  <a:pt x="4531" y="2844"/>
                </a:lnTo>
                <a:lnTo>
                  <a:pt x="4531" y="5000"/>
                </a:lnTo>
                <a:lnTo>
                  <a:pt x="7874" y="5000"/>
                </a:lnTo>
                <a:lnTo>
                  <a:pt x="7874" y="5844"/>
                </a:lnTo>
                <a:lnTo>
                  <a:pt x="4531" y="5844"/>
                </a:lnTo>
                <a:lnTo>
                  <a:pt x="4531" y="8000"/>
                </a:lnTo>
                <a:lnTo>
                  <a:pt x="7874" y="8000"/>
                </a:lnTo>
                <a:lnTo>
                  <a:pt x="7874" y="8874"/>
                </a:lnTo>
                <a:lnTo>
                  <a:pt x="4531" y="8874"/>
                </a:lnTo>
                <a:lnTo>
                  <a:pt x="4531" y="11030"/>
                </a:lnTo>
                <a:lnTo>
                  <a:pt x="7874" y="11030"/>
                </a:lnTo>
                <a:lnTo>
                  <a:pt x="7874" y="11874"/>
                </a:lnTo>
                <a:lnTo>
                  <a:pt x="4531" y="11874"/>
                </a:lnTo>
                <a:lnTo>
                  <a:pt x="4531" y="14062"/>
                </a:lnTo>
                <a:lnTo>
                  <a:pt x="7874" y="14062"/>
                </a:lnTo>
                <a:lnTo>
                  <a:pt x="7874" y="14905"/>
                </a:lnTo>
                <a:lnTo>
                  <a:pt x="4531" y="14905"/>
                </a:lnTo>
                <a:lnTo>
                  <a:pt x="4531" y="16874"/>
                </a:lnTo>
                <a:lnTo>
                  <a:pt x="4688" y="16874"/>
                </a:lnTo>
                <a:lnTo>
                  <a:pt x="4688" y="15062"/>
                </a:lnTo>
                <a:lnTo>
                  <a:pt x="8030" y="15062"/>
                </a:lnTo>
                <a:lnTo>
                  <a:pt x="8030" y="13905"/>
                </a:lnTo>
                <a:lnTo>
                  <a:pt x="4688" y="13905"/>
                </a:lnTo>
                <a:lnTo>
                  <a:pt x="4688" y="12030"/>
                </a:lnTo>
                <a:lnTo>
                  <a:pt x="8030" y="12030"/>
                </a:lnTo>
                <a:lnTo>
                  <a:pt x="8030" y="10874"/>
                </a:lnTo>
                <a:lnTo>
                  <a:pt x="4688" y="10874"/>
                </a:lnTo>
                <a:lnTo>
                  <a:pt x="4688" y="9030"/>
                </a:lnTo>
                <a:lnTo>
                  <a:pt x="8030" y="9030"/>
                </a:lnTo>
                <a:lnTo>
                  <a:pt x="8030" y="7875"/>
                </a:lnTo>
                <a:lnTo>
                  <a:pt x="4688" y="7875"/>
                </a:lnTo>
                <a:lnTo>
                  <a:pt x="4688" y="6000"/>
                </a:lnTo>
                <a:lnTo>
                  <a:pt x="8030" y="6000"/>
                </a:lnTo>
                <a:lnTo>
                  <a:pt x="8030" y="4844"/>
                </a:lnTo>
                <a:lnTo>
                  <a:pt x="4688" y="4844"/>
                </a:lnTo>
                <a:lnTo>
                  <a:pt x="4688" y="2969"/>
                </a:lnTo>
                <a:lnTo>
                  <a:pt x="8030" y="2969"/>
                </a:lnTo>
                <a:lnTo>
                  <a:pt x="8030" y="1813"/>
                </a:lnTo>
                <a:lnTo>
                  <a:pt x="4688" y="1813"/>
                </a:lnTo>
                <a:lnTo>
                  <a:pt x="4688" y="0"/>
                </a:lnTo>
                <a:lnTo>
                  <a:pt x="4531" y="0"/>
                </a:lnTo>
                <a:lnTo>
                  <a:pt x="4531" y="1969"/>
                </a:lnTo>
                <a:lnTo>
                  <a:pt x="7874" y="1969"/>
                </a:lnTo>
                <a:lnTo>
                  <a:pt x="7874" y="2844"/>
                </a:lnTo>
                <a:close/>
                <a:moveTo>
                  <a:pt x="875" y="969"/>
                </a:moveTo>
                <a:lnTo>
                  <a:pt x="4125" y="969"/>
                </a:lnTo>
                <a:lnTo>
                  <a:pt x="4125" y="3844"/>
                </a:lnTo>
                <a:lnTo>
                  <a:pt x="875" y="3844"/>
                </a:lnTo>
                <a:lnTo>
                  <a:pt x="875" y="4000"/>
                </a:lnTo>
                <a:lnTo>
                  <a:pt x="4125" y="4000"/>
                </a:lnTo>
                <a:lnTo>
                  <a:pt x="4125" y="6844"/>
                </a:lnTo>
                <a:lnTo>
                  <a:pt x="875" y="6844"/>
                </a:lnTo>
                <a:lnTo>
                  <a:pt x="875" y="7000"/>
                </a:lnTo>
                <a:lnTo>
                  <a:pt x="4125" y="7000"/>
                </a:lnTo>
                <a:lnTo>
                  <a:pt x="4125" y="9874"/>
                </a:lnTo>
                <a:lnTo>
                  <a:pt x="875" y="9874"/>
                </a:lnTo>
                <a:lnTo>
                  <a:pt x="875" y="10030"/>
                </a:lnTo>
                <a:lnTo>
                  <a:pt x="4125" y="10030"/>
                </a:lnTo>
                <a:lnTo>
                  <a:pt x="4125" y="12905"/>
                </a:lnTo>
                <a:lnTo>
                  <a:pt x="875" y="12905"/>
                </a:lnTo>
                <a:lnTo>
                  <a:pt x="875" y="13030"/>
                </a:lnTo>
                <a:lnTo>
                  <a:pt x="4125" y="13030"/>
                </a:lnTo>
                <a:lnTo>
                  <a:pt x="4125" y="15905"/>
                </a:lnTo>
                <a:lnTo>
                  <a:pt x="875" y="15905"/>
                </a:lnTo>
                <a:lnTo>
                  <a:pt x="875" y="16062"/>
                </a:lnTo>
                <a:lnTo>
                  <a:pt x="4125" y="16062"/>
                </a:lnTo>
                <a:lnTo>
                  <a:pt x="4125" y="16874"/>
                </a:lnTo>
                <a:lnTo>
                  <a:pt x="4281" y="16874"/>
                </a:lnTo>
                <a:lnTo>
                  <a:pt x="4281" y="14562"/>
                </a:lnTo>
                <a:lnTo>
                  <a:pt x="7562" y="14562"/>
                </a:lnTo>
                <a:lnTo>
                  <a:pt x="7562" y="14405"/>
                </a:lnTo>
                <a:lnTo>
                  <a:pt x="4281" y="14405"/>
                </a:lnTo>
                <a:lnTo>
                  <a:pt x="4281" y="11530"/>
                </a:lnTo>
                <a:lnTo>
                  <a:pt x="7562" y="11530"/>
                </a:lnTo>
                <a:lnTo>
                  <a:pt x="7562" y="11374"/>
                </a:lnTo>
                <a:lnTo>
                  <a:pt x="4281" y="11374"/>
                </a:lnTo>
                <a:lnTo>
                  <a:pt x="4281" y="8530"/>
                </a:lnTo>
                <a:lnTo>
                  <a:pt x="7562" y="8530"/>
                </a:lnTo>
                <a:lnTo>
                  <a:pt x="7562" y="8375"/>
                </a:lnTo>
                <a:lnTo>
                  <a:pt x="4281" y="8375"/>
                </a:lnTo>
                <a:lnTo>
                  <a:pt x="4281" y="5500"/>
                </a:lnTo>
                <a:lnTo>
                  <a:pt x="7562" y="5500"/>
                </a:lnTo>
                <a:lnTo>
                  <a:pt x="7562" y="5344"/>
                </a:lnTo>
                <a:lnTo>
                  <a:pt x="4281" y="5344"/>
                </a:lnTo>
                <a:lnTo>
                  <a:pt x="4281" y="2469"/>
                </a:lnTo>
                <a:lnTo>
                  <a:pt x="7562" y="2469"/>
                </a:lnTo>
                <a:lnTo>
                  <a:pt x="7562" y="2344"/>
                </a:lnTo>
                <a:lnTo>
                  <a:pt x="4281" y="2344"/>
                </a:lnTo>
                <a:lnTo>
                  <a:pt x="4281" y="0"/>
                </a:lnTo>
                <a:lnTo>
                  <a:pt x="4125" y="0"/>
                </a:lnTo>
                <a:lnTo>
                  <a:pt x="4125" y="813"/>
                </a:lnTo>
                <a:lnTo>
                  <a:pt x="875" y="813"/>
                </a:lnTo>
                <a:lnTo>
                  <a:pt x="875" y="969"/>
                </a:lnTo>
                <a:close/>
                <a:moveTo>
                  <a:pt x="8280" y="3344"/>
                </a:moveTo>
                <a:lnTo>
                  <a:pt x="4938" y="3344"/>
                </a:lnTo>
                <a:lnTo>
                  <a:pt x="4938" y="4500"/>
                </a:lnTo>
                <a:lnTo>
                  <a:pt x="8280" y="4500"/>
                </a:lnTo>
                <a:lnTo>
                  <a:pt x="8280" y="6344"/>
                </a:lnTo>
                <a:lnTo>
                  <a:pt x="4938" y="6344"/>
                </a:lnTo>
                <a:lnTo>
                  <a:pt x="4938" y="7500"/>
                </a:lnTo>
                <a:lnTo>
                  <a:pt x="8280" y="7500"/>
                </a:lnTo>
                <a:lnTo>
                  <a:pt x="8280" y="8406"/>
                </a:lnTo>
                <a:lnTo>
                  <a:pt x="8280" y="8438"/>
                </a:lnTo>
                <a:lnTo>
                  <a:pt x="8280" y="9374"/>
                </a:lnTo>
                <a:lnTo>
                  <a:pt x="4938" y="9374"/>
                </a:lnTo>
                <a:lnTo>
                  <a:pt x="4938" y="10530"/>
                </a:lnTo>
                <a:lnTo>
                  <a:pt x="8280" y="10530"/>
                </a:lnTo>
                <a:lnTo>
                  <a:pt x="8280" y="12405"/>
                </a:lnTo>
                <a:lnTo>
                  <a:pt x="4938" y="12405"/>
                </a:lnTo>
                <a:lnTo>
                  <a:pt x="4938" y="13530"/>
                </a:lnTo>
                <a:lnTo>
                  <a:pt x="8280" y="13530"/>
                </a:lnTo>
                <a:lnTo>
                  <a:pt x="8280" y="15405"/>
                </a:lnTo>
                <a:lnTo>
                  <a:pt x="4938" y="15405"/>
                </a:lnTo>
                <a:lnTo>
                  <a:pt x="4938" y="16562"/>
                </a:lnTo>
                <a:lnTo>
                  <a:pt x="8280" y="16562"/>
                </a:lnTo>
                <a:lnTo>
                  <a:pt x="8280" y="16874"/>
                </a:lnTo>
                <a:lnTo>
                  <a:pt x="8405" y="16874"/>
                </a:lnTo>
                <a:lnTo>
                  <a:pt x="8405" y="16405"/>
                </a:lnTo>
                <a:lnTo>
                  <a:pt x="5063" y="16405"/>
                </a:lnTo>
                <a:lnTo>
                  <a:pt x="5063" y="15562"/>
                </a:lnTo>
                <a:lnTo>
                  <a:pt x="8405" y="15562"/>
                </a:lnTo>
                <a:lnTo>
                  <a:pt x="8405" y="13405"/>
                </a:lnTo>
                <a:lnTo>
                  <a:pt x="5063" y="13405"/>
                </a:lnTo>
                <a:lnTo>
                  <a:pt x="5063" y="12530"/>
                </a:lnTo>
                <a:lnTo>
                  <a:pt x="8405" y="12530"/>
                </a:lnTo>
                <a:lnTo>
                  <a:pt x="8405" y="10374"/>
                </a:lnTo>
                <a:lnTo>
                  <a:pt x="5063" y="10374"/>
                </a:lnTo>
                <a:lnTo>
                  <a:pt x="5063" y="9530"/>
                </a:lnTo>
                <a:lnTo>
                  <a:pt x="8405" y="9530"/>
                </a:lnTo>
                <a:lnTo>
                  <a:pt x="8405" y="8438"/>
                </a:lnTo>
                <a:lnTo>
                  <a:pt x="8405" y="8406"/>
                </a:lnTo>
                <a:lnTo>
                  <a:pt x="8405" y="7344"/>
                </a:lnTo>
                <a:lnTo>
                  <a:pt x="5063" y="7344"/>
                </a:lnTo>
                <a:lnTo>
                  <a:pt x="5063" y="6500"/>
                </a:lnTo>
                <a:lnTo>
                  <a:pt x="8405" y="6500"/>
                </a:lnTo>
                <a:lnTo>
                  <a:pt x="8405" y="4344"/>
                </a:lnTo>
                <a:lnTo>
                  <a:pt x="5063" y="4344"/>
                </a:lnTo>
                <a:lnTo>
                  <a:pt x="5063" y="3469"/>
                </a:lnTo>
                <a:lnTo>
                  <a:pt x="8405" y="3469"/>
                </a:lnTo>
                <a:lnTo>
                  <a:pt x="8405" y="1313"/>
                </a:lnTo>
                <a:lnTo>
                  <a:pt x="5063" y="1313"/>
                </a:lnTo>
                <a:lnTo>
                  <a:pt x="5063" y="469"/>
                </a:lnTo>
                <a:lnTo>
                  <a:pt x="8405" y="469"/>
                </a:lnTo>
                <a:lnTo>
                  <a:pt x="8405" y="0"/>
                </a:lnTo>
                <a:lnTo>
                  <a:pt x="8280" y="0"/>
                </a:lnTo>
                <a:lnTo>
                  <a:pt x="8280" y="313"/>
                </a:lnTo>
                <a:lnTo>
                  <a:pt x="4938" y="313"/>
                </a:lnTo>
                <a:lnTo>
                  <a:pt x="4938" y="1469"/>
                </a:lnTo>
                <a:lnTo>
                  <a:pt x="8280" y="1469"/>
                </a:lnTo>
                <a:lnTo>
                  <a:pt x="8280" y="3344"/>
                </a:lnTo>
                <a:close/>
              </a:path>
            </a:pathLst>
          </a:custGeom>
          <a:solidFill>
            <a:schemeClr val="accent6"/>
          </a:solidFill>
          <a:ln w="9525" cap="flat">
            <a:noFill/>
            <a:bevel/>
            <a:headEnd/>
            <a:tailEnd/>
          </a:ln>
          <a:effectLst/>
        </p:spPr>
        <p:txBody>
          <a:bodyPr wrap="none" anchor="ctr"/>
          <a:lstStyle/>
          <a:p>
            <a:endParaRPr lang="en-US" sz="2400"/>
          </a:p>
        </p:txBody>
      </p:sp>
    </p:spTree>
    <p:extLst>
      <p:ext uri="{BB962C8B-B14F-4D97-AF65-F5344CB8AC3E}">
        <p14:creationId xmlns:p14="http://schemas.microsoft.com/office/powerpoint/2010/main" val="855658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417" y="4942447"/>
            <a:ext cx="10389144" cy="465808"/>
          </a:xfrm>
          <a:prstGeom prst="rect">
            <a:avLst/>
          </a:prstGeom>
        </p:spPr>
        <p:txBody>
          <a:bodyPr wrap="square" lIns="91420" tIns="45710" rIns="91420" bIns="45710" anchor="t" anchorCtr="0">
            <a:noAutofit/>
          </a:bodyPr>
          <a:lstStyle>
            <a:lvl1pPr marL="0" indent="0" algn="l" defTabSz="804747">
              <a:lnSpc>
                <a:spcPct val="100000"/>
              </a:lnSpc>
              <a:spcBef>
                <a:spcPts val="800"/>
              </a:spcBef>
              <a:buNone/>
              <a:defRPr sz="2933" b="0" i="0">
                <a:solidFill>
                  <a:schemeClr val="bg1">
                    <a:lumMod val="75000"/>
                  </a:schemeClr>
                </a:solidFill>
                <a:latin typeface="CiscoSansTT Light" panose="020B0503020201020303" pitchFamily="34" charset="0"/>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290909" y="1775105"/>
            <a:ext cx="10629664" cy="3038449"/>
          </a:xfrm>
          <a:prstGeom prst="rect">
            <a:avLst/>
          </a:prstGeom>
        </p:spPr>
        <p:txBody>
          <a:bodyPr>
            <a:noAutofit/>
          </a:bodyPr>
          <a:lstStyle>
            <a:lvl1pPr marL="244794" indent="-533277" algn="l">
              <a:lnSpc>
                <a:spcPct val="90000"/>
              </a:lnSpc>
              <a:defRPr sz="4267" b="0" i="1" spc="0" baseline="0">
                <a:solidFill>
                  <a:schemeClr val="bg1">
                    <a:lumMod val="75000"/>
                  </a:schemeClr>
                </a:solidFill>
                <a:latin typeface="CiscoSansTT Light" panose="020B0503020201020303" pitchFamily="34" charset="0"/>
                <a:cs typeface="CiscoSans Thin"/>
              </a:defRPr>
            </a:lvl1pPr>
          </a:lstStyle>
          <a:p>
            <a:r>
              <a:rPr lang="en-US"/>
              <a:t>Click to edit Master title style</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4" name="Freeform 1">
            <a:extLst>
              <a:ext uri="{FF2B5EF4-FFF2-40B4-BE49-F238E27FC236}">
                <a16:creationId xmlns:a16="http://schemas.microsoft.com/office/drawing/2014/main" id="{FC48E81A-8C50-475E-A4D1-4FB3DFA13D21}"/>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5" name="Footer Placeholder 4">
            <a:extLst>
              <a:ext uri="{FF2B5EF4-FFF2-40B4-BE49-F238E27FC236}">
                <a16:creationId xmlns:a16="http://schemas.microsoft.com/office/drawing/2014/main" id="{639AA853-5500-CA44-95BD-61F853B43DC2}"/>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458198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2"/>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91330" y="777240"/>
            <a:ext cx="11009341"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baseline="0" smtClean="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8"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2" name="Freeform 1">
            <a:extLst>
              <a:ext uri="{FF2B5EF4-FFF2-40B4-BE49-F238E27FC236}">
                <a16:creationId xmlns:a16="http://schemas.microsoft.com/office/drawing/2014/main" id="{84407E7C-DC70-456D-86C7-8BAE86BCF268}"/>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52515936-5AD6-564D-9D87-4D9B2168DFAA}"/>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2579299442"/>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Wide screen video">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E5FD76-BE43-4972-B030-53741BEBA32A}"/>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40" name="Media Placeholder 39"/>
          <p:cNvSpPr>
            <a:spLocks noGrp="1"/>
          </p:cNvSpPr>
          <p:nvPr>
            <p:ph type="media" sz="quarter" idx="11"/>
          </p:nvPr>
        </p:nvSpPr>
        <p:spPr>
          <a:xfrm>
            <a:off x="591330" y="777240"/>
            <a:ext cx="11009341"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baseline="0" smtClean="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20" name="Rectangle 4">
            <a:extLst>
              <a:ext uri="{FF2B5EF4-FFF2-40B4-BE49-F238E27FC236}">
                <a16:creationId xmlns:a16="http://schemas.microsoft.com/office/drawing/2014/main" id="{424FAFEE-69E0-F84A-B938-D1F82FB90FB9}"/>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FFFFFF"/>
                </a:solidFill>
                <a:latin typeface="CiscoSansTT Light" panose="020B0503020201020303" pitchFamily="34" charset="0"/>
                <a:cs typeface="CiscoSansTT Light" panose="020B0503020201020303" pitchFamily="34" charset="0"/>
              </a:rPr>
              <a:t>© 2019  Cisco and/or its affiliates. All rights reserved.   Cisco Public</a:t>
            </a:r>
          </a:p>
        </p:txBody>
      </p:sp>
      <p:sp>
        <p:nvSpPr>
          <p:cNvPr id="23" name="Slide Number Placeholder 1">
            <a:extLst>
              <a:ext uri="{FF2B5EF4-FFF2-40B4-BE49-F238E27FC236}">
                <a16:creationId xmlns:a16="http://schemas.microsoft.com/office/drawing/2014/main" id="{B5BF2043-5A72-F348-8495-EBCD993749EC}"/>
              </a:ext>
            </a:extLst>
          </p:cNvPr>
          <p:cNvSpPr txBox="1">
            <a:spLocks/>
          </p:cNvSpPr>
          <p:nvPr userDrawn="1"/>
        </p:nvSpPr>
        <p:spPr>
          <a:xfrm>
            <a:off x="11160200" y="6507857"/>
            <a:ext cx="479555" cy="366183"/>
          </a:xfrm>
          <a:prstGeom prst="rect">
            <a:avLst/>
          </a:prstGeom>
        </p:spPr>
        <p:txBody>
          <a:bodyPr vert="horz" lIns="121920" tIns="60960" rIns="121920" bIns="60960" rtlCol="0" anchor="ctr"/>
          <a:lstStyle>
            <a:defPPr>
              <a:defRPr lang="en-US"/>
            </a:defPPr>
            <a:lvl1pPr algn="r" defTabSz="457200" rtl="0" fontAlgn="base">
              <a:spcBef>
                <a:spcPct val="0"/>
              </a:spcBef>
              <a:spcAft>
                <a:spcPct val="0"/>
              </a:spcAft>
              <a:defRPr lang="en-US" sz="600" kern="1200" smtClean="0">
                <a:solidFill>
                  <a:schemeClr val="bg2"/>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96A97DD0-5BE7-4856-A2A9-C42C6688E607}" type="slidenum">
              <a:rPr kumimoji="0" lang="en-GB" sz="800" b="0" i="0" u="none" strike="noStrike" kern="1200" cap="none" spc="0" normalizeH="0" baseline="0" noProof="0" smtClean="0">
                <a:ln>
                  <a:noFill/>
                </a:ln>
                <a:solidFill>
                  <a:srgbClr val="FFFFFF"/>
                </a:solidFill>
                <a:effectLst/>
                <a:uLnTx/>
                <a:uFillTx/>
                <a:latin typeface="CiscoSansTT Light" panose="020B0503020201020303" pitchFamily="34" charset="0"/>
                <a:ea typeface="+mn-ea"/>
              </a:rPr>
              <a:pPr marL="0" marR="0" lvl="0" indent="0" algn="r" defTabSz="609585" rtl="0" eaLnBrk="1" fontAlgn="base" latinLnBrk="0" hangingPunct="1">
                <a:lnSpc>
                  <a:spcPct val="100000"/>
                </a:lnSpc>
                <a:spcBef>
                  <a:spcPct val="0"/>
                </a:spcBef>
                <a:spcAft>
                  <a:spcPct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iscoSansTT Light" panose="020B0503020201020303" pitchFamily="34" charset="0"/>
              <a:ea typeface="+mn-ea"/>
            </a:endParaRPr>
          </a:p>
        </p:txBody>
      </p:sp>
      <p:sp>
        <p:nvSpPr>
          <p:cNvPr id="12" name="Freeform 1">
            <a:extLst>
              <a:ext uri="{FF2B5EF4-FFF2-40B4-BE49-F238E27FC236}">
                <a16:creationId xmlns:a16="http://schemas.microsoft.com/office/drawing/2014/main" id="{9625E51B-9F17-41D0-A726-A2B437B68191}"/>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FFFFFF"/>
          </a:solidFill>
          <a:ln>
            <a:noFill/>
          </a:ln>
          <a:effectLst/>
        </p:spPr>
        <p:txBody>
          <a:bodyPr wrap="none"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ndParaRPr>
          </a:p>
        </p:txBody>
      </p:sp>
      <p:sp>
        <p:nvSpPr>
          <p:cNvPr id="2" name="Footer Placeholder 1">
            <a:extLst>
              <a:ext uri="{FF2B5EF4-FFF2-40B4-BE49-F238E27FC236}">
                <a16:creationId xmlns:a16="http://schemas.microsoft.com/office/drawing/2014/main" id="{0356639A-A3BE-F141-BFFA-40DF3ED7ABD1}"/>
              </a:ext>
            </a:extLst>
          </p:cNvPr>
          <p:cNvSpPr>
            <a:spLocks noGrp="1"/>
          </p:cNvSpPr>
          <p:nvPr>
            <p:ph type="ftr" sz="quarter" idx="12"/>
          </p:nvPr>
        </p:nvSpPr>
        <p:spPr/>
        <p:txBody>
          <a:bodyPr/>
          <a:lstStyle>
            <a:lvl1pPr>
              <a:defRPr>
                <a:solidFill>
                  <a:schemeClr val="tx2"/>
                </a:solidFill>
              </a:defRPr>
            </a:lvl1pPr>
          </a:lstStyle>
          <a:p>
            <a:pPr defTabSz="814305"/>
            <a:r>
              <a:rPr lang="en-GB"/>
              <a:t>Presentation ID</a:t>
            </a:r>
          </a:p>
        </p:txBody>
      </p:sp>
    </p:spTree>
    <p:extLst>
      <p:ext uri="{BB962C8B-B14F-4D97-AF65-F5344CB8AC3E}">
        <p14:creationId xmlns:p14="http://schemas.microsoft.com/office/powerpoint/2010/main" val="568325725"/>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2"/>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3146292" y="778669"/>
            <a:ext cx="5899416"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8"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3" name="Freeform 1">
            <a:extLst>
              <a:ext uri="{FF2B5EF4-FFF2-40B4-BE49-F238E27FC236}">
                <a16:creationId xmlns:a16="http://schemas.microsoft.com/office/drawing/2014/main" id="{C6AFBDD9-A4CC-4FCE-8947-C9629C70375D}"/>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35540871-B637-FF4D-80CB-701D9851432B}"/>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1200495189"/>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tandard video">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A9B991-36A3-40A3-BC53-E4B9BDD96886}"/>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21" name="Media Placeholder 20"/>
          <p:cNvSpPr>
            <a:spLocks noGrp="1"/>
          </p:cNvSpPr>
          <p:nvPr>
            <p:ph type="media" sz="quarter" idx="10"/>
          </p:nvPr>
        </p:nvSpPr>
        <p:spPr>
          <a:xfrm>
            <a:off x="3146292" y="778669"/>
            <a:ext cx="5899416"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4" name="Rectangle 4">
            <a:extLst>
              <a:ext uri="{FF2B5EF4-FFF2-40B4-BE49-F238E27FC236}">
                <a16:creationId xmlns:a16="http://schemas.microsoft.com/office/drawing/2014/main" id="{2FA342FA-4D00-A141-9641-2C8CEFC38438}"/>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FFFFFF"/>
                </a:solidFill>
                <a:latin typeface="CiscoSansTT Light" panose="020B0503020201020303" pitchFamily="34" charset="0"/>
                <a:cs typeface="CiscoSansTT Light" panose="020B0503020201020303" pitchFamily="34" charset="0"/>
              </a:rPr>
              <a:t>© 2019  Cisco and/or its affiliates. All rights reserved.   Cisco Public</a:t>
            </a:r>
          </a:p>
        </p:txBody>
      </p:sp>
      <p:sp>
        <p:nvSpPr>
          <p:cNvPr id="15" name="Slide Number Placeholder 1">
            <a:extLst>
              <a:ext uri="{FF2B5EF4-FFF2-40B4-BE49-F238E27FC236}">
                <a16:creationId xmlns:a16="http://schemas.microsoft.com/office/drawing/2014/main" id="{B6A6546A-46D4-8A46-A2D0-98BBC185FCAB}"/>
              </a:ext>
            </a:extLst>
          </p:cNvPr>
          <p:cNvSpPr txBox="1">
            <a:spLocks/>
          </p:cNvSpPr>
          <p:nvPr userDrawn="1"/>
        </p:nvSpPr>
        <p:spPr>
          <a:xfrm>
            <a:off x="11160200" y="6507857"/>
            <a:ext cx="479555" cy="366183"/>
          </a:xfrm>
          <a:prstGeom prst="rect">
            <a:avLst/>
          </a:prstGeom>
        </p:spPr>
        <p:txBody>
          <a:bodyPr vert="horz" lIns="121920" tIns="60960" rIns="121920" bIns="60960" rtlCol="0" anchor="ctr"/>
          <a:lstStyle>
            <a:defPPr>
              <a:defRPr lang="en-US"/>
            </a:defPPr>
            <a:lvl1pPr algn="r" defTabSz="457200" rtl="0" fontAlgn="base">
              <a:spcBef>
                <a:spcPct val="0"/>
              </a:spcBef>
              <a:spcAft>
                <a:spcPct val="0"/>
              </a:spcAft>
              <a:defRPr lang="en-US" sz="600" kern="1200" smtClean="0">
                <a:solidFill>
                  <a:schemeClr val="bg2"/>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96A97DD0-5BE7-4856-A2A9-C42C6688E607}" type="slidenum">
              <a:rPr kumimoji="0" lang="en-GB" sz="800" b="0" i="0" u="none" strike="noStrike" kern="1200" cap="none" spc="0" normalizeH="0" baseline="0" noProof="0" smtClean="0">
                <a:ln>
                  <a:noFill/>
                </a:ln>
                <a:solidFill>
                  <a:srgbClr val="FFFFFF"/>
                </a:solidFill>
                <a:effectLst/>
                <a:uLnTx/>
                <a:uFillTx/>
                <a:latin typeface="CiscoSansTT Light" panose="020B0503020201020303" pitchFamily="34" charset="0"/>
                <a:ea typeface="+mn-ea"/>
              </a:rPr>
              <a:pPr marL="0" marR="0" lvl="0" indent="0" algn="r" defTabSz="609585" rtl="0" eaLnBrk="1" fontAlgn="base" latinLnBrk="0" hangingPunct="1">
                <a:lnSpc>
                  <a:spcPct val="100000"/>
                </a:lnSpc>
                <a:spcBef>
                  <a:spcPct val="0"/>
                </a:spcBef>
                <a:spcAft>
                  <a:spcPct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iscoSansTT Light" panose="020B0503020201020303" pitchFamily="34" charset="0"/>
              <a:ea typeface="+mn-ea"/>
            </a:endParaRPr>
          </a:p>
        </p:txBody>
      </p:sp>
      <p:sp>
        <p:nvSpPr>
          <p:cNvPr id="11" name="Freeform 1">
            <a:extLst>
              <a:ext uri="{FF2B5EF4-FFF2-40B4-BE49-F238E27FC236}">
                <a16:creationId xmlns:a16="http://schemas.microsoft.com/office/drawing/2014/main" id="{A718D284-14C6-4507-A381-C4DF568D1FBA}"/>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FFFFFF"/>
          </a:solidFill>
          <a:ln>
            <a:noFill/>
          </a:ln>
          <a:effectLst/>
        </p:spPr>
        <p:txBody>
          <a:bodyPr wrap="none"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ndParaRPr>
          </a:p>
        </p:txBody>
      </p:sp>
      <p:sp>
        <p:nvSpPr>
          <p:cNvPr id="2" name="Footer Placeholder 1">
            <a:extLst>
              <a:ext uri="{FF2B5EF4-FFF2-40B4-BE49-F238E27FC236}">
                <a16:creationId xmlns:a16="http://schemas.microsoft.com/office/drawing/2014/main" id="{E0443EE7-71BA-4D46-A463-995AFB8049FD}"/>
              </a:ext>
            </a:extLst>
          </p:cNvPr>
          <p:cNvSpPr>
            <a:spLocks noGrp="1"/>
          </p:cNvSpPr>
          <p:nvPr>
            <p:ph type="ftr" sz="quarter" idx="11"/>
          </p:nvPr>
        </p:nvSpPr>
        <p:spPr/>
        <p:txBody>
          <a:bodyPr/>
          <a:lstStyle>
            <a:lvl1pPr>
              <a:defRPr>
                <a:solidFill>
                  <a:schemeClr val="tx2"/>
                </a:solidFill>
              </a:defRPr>
            </a:lvl1pPr>
          </a:lstStyle>
          <a:p>
            <a:pPr defTabSz="814305"/>
            <a:r>
              <a:rPr lang="en-GB"/>
              <a:t>Presentation ID</a:t>
            </a:r>
          </a:p>
        </p:txBody>
      </p:sp>
    </p:spTree>
    <p:extLst>
      <p:ext uri="{BB962C8B-B14F-4D97-AF65-F5344CB8AC3E}">
        <p14:creationId xmlns:p14="http://schemas.microsoft.com/office/powerpoint/2010/main" val="39128488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91C3-BE2E-459B-A74F-67869D2D87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9E675-038F-4D40-AA3A-513F55638A4C}"/>
              </a:ext>
            </a:extLst>
          </p:cNvPr>
          <p:cNvSpPr>
            <a:spLocks noGrp="1"/>
          </p:cNvSpPr>
          <p:nvPr>
            <p:ph type="dt" sz="half" idx="10"/>
          </p:nvPr>
        </p:nvSpPr>
        <p:spPr>
          <a:xfrm>
            <a:off x="838200" y="6356350"/>
            <a:ext cx="2743200" cy="365125"/>
          </a:xfrm>
          <a:prstGeom prst="rect">
            <a:avLst/>
          </a:prstGeom>
        </p:spPr>
        <p:txBody>
          <a:bodyPr/>
          <a:lstStyle>
            <a:lvl1pPr>
              <a:defRPr b="0" i="0">
                <a:latin typeface="CiscoSansTT" panose="020B0503020201020303" pitchFamily="34" charset="0"/>
              </a:defRPr>
            </a:lvl1pPr>
          </a:lstStyle>
          <a:p>
            <a:fld id="{7FC68615-168B-4946-8925-3A15DCCA946B}" type="datetimeFigureOut">
              <a:rPr lang="en-US" smtClean="0"/>
              <a:pPr/>
              <a:t>5/21/2019</a:t>
            </a:fld>
            <a:endParaRPr lang="en-US" dirty="0"/>
          </a:p>
        </p:txBody>
      </p:sp>
      <p:sp>
        <p:nvSpPr>
          <p:cNvPr id="4" name="Footer Placeholder 3">
            <a:extLst>
              <a:ext uri="{FF2B5EF4-FFF2-40B4-BE49-F238E27FC236}">
                <a16:creationId xmlns:a16="http://schemas.microsoft.com/office/drawing/2014/main" id="{833B2DB9-0E3F-450F-880D-6A6C70A5A7EF}"/>
              </a:ext>
            </a:extLst>
          </p:cNvPr>
          <p:cNvSpPr>
            <a:spLocks noGrp="1"/>
          </p:cNvSpPr>
          <p:nvPr>
            <p:ph type="ftr" sz="quarter" idx="11"/>
          </p:nvPr>
        </p:nvSpPr>
        <p:spPr>
          <a:xfrm>
            <a:off x="4038600" y="6356350"/>
            <a:ext cx="4114800" cy="365125"/>
          </a:xfrm>
          <a:prstGeom prst="rect">
            <a:avLst/>
          </a:prstGeom>
        </p:spPr>
        <p:txBody>
          <a:bodyPr/>
          <a:lstStyle>
            <a:lvl1pPr>
              <a:defRPr b="0" i="0">
                <a:latin typeface="CiscoSansTT" panose="020B0503020201020303" pitchFamily="34" charset="0"/>
              </a:defRPr>
            </a:lvl1pPr>
          </a:lstStyle>
          <a:p>
            <a:endParaRPr lang="en-US" dirty="0"/>
          </a:p>
        </p:txBody>
      </p:sp>
      <p:sp>
        <p:nvSpPr>
          <p:cNvPr id="5" name="Slide Number Placeholder 4">
            <a:extLst>
              <a:ext uri="{FF2B5EF4-FFF2-40B4-BE49-F238E27FC236}">
                <a16:creationId xmlns:a16="http://schemas.microsoft.com/office/drawing/2014/main" id="{1BB0E3F8-17C7-4B03-8E68-A541DF1E2BB2}"/>
              </a:ext>
            </a:extLst>
          </p:cNvPr>
          <p:cNvSpPr>
            <a:spLocks noGrp="1"/>
          </p:cNvSpPr>
          <p:nvPr>
            <p:ph type="sldNum" sz="quarter" idx="12"/>
          </p:nvPr>
        </p:nvSpPr>
        <p:spPr>
          <a:xfrm>
            <a:off x="8610600" y="6356350"/>
            <a:ext cx="2743200" cy="365125"/>
          </a:xfrm>
          <a:prstGeom prst="rect">
            <a:avLst/>
          </a:prstGeom>
        </p:spPr>
        <p:txBody>
          <a:bodyPr/>
          <a:lstStyle>
            <a:lvl1pPr>
              <a:defRPr b="0" i="0">
                <a:latin typeface="CiscoSansTT" panose="020B0503020201020303" pitchFamily="34" charset="0"/>
              </a:defRPr>
            </a:lvl1pPr>
          </a:lstStyle>
          <a:p>
            <a:fld id="{41468E76-92A8-4341-973F-33D19056A8B8}" type="slidenum">
              <a:rPr lang="en-US" smtClean="0"/>
              <a:pPr/>
              <a:t>‹#›</a:t>
            </a:fld>
            <a:endParaRPr lang="en-US" dirty="0"/>
          </a:p>
        </p:txBody>
      </p:sp>
    </p:spTree>
    <p:extLst>
      <p:ext uri="{BB962C8B-B14F-4D97-AF65-F5344CB8AC3E}">
        <p14:creationId xmlns:p14="http://schemas.microsoft.com/office/powerpoint/2010/main" val="24499879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79826"/>
            <a:ext cx="10852149" cy="570862"/>
          </a:xfrm>
          <a:prstGeom prst="rect">
            <a:avLst/>
          </a:prstGeom>
          <a:noFill/>
          <a:extLst/>
        </p:spPr>
        <p:txBody>
          <a:bodyPr wrap="square" lIns="91440" tIns="45720" rIns="91440" bIns="45720" numCol="1" anchor="ctr" anchorCtr="0" compatLnSpc="1">
            <a:prstTxWarp prst="textNoShape">
              <a:avLst/>
            </a:prstTxWarp>
            <a:spAutoFit/>
          </a:bodyPr>
          <a:lstStyle>
            <a:lvl1pPr marL="0" indent="0" algn="ctr">
              <a:lnSpc>
                <a:spcPts val="3867"/>
              </a:lnSpc>
              <a:spcBef>
                <a:spcPts val="0"/>
              </a:spcBef>
              <a:buNone/>
              <a:defRPr sz="3200" i="0">
                <a:solidFill>
                  <a:schemeClr val="bg1"/>
                </a:solidFill>
                <a:latin typeface="CiscoSansTT Light" panose="020B0503020201020303" pitchFamily="34" charset="0"/>
              </a:defRPr>
            </a:lvl1pPr>
          </a:lstStyle>
          <a:p>
            <a:pPr lvl="0"/>
            <a:r>
              <a:rPr lang="en-US"/>
              <a:t>Edit Master text styles</a:t>
            </a:r>
          </a:p>
        </p:txBody>
      </p:sp>
      <p:sp>
        <p:nvSpPr>
          <p:cNvPr id="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1" name="Freeform 1">
            <a:extLst>
              <a:ext uri="{FF2B5EF4-FFF2-40B4-BE49-F238E27FC236}">
                <a16:creationId xmlns:a16="http://schemas.microsoft.com/office/drawing/2014/main" id="{64E84CC2-6693-4521-9A15-4339142F617D}"/>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5" name="Footer Placeholder 4">
            <a:extLst>
              <a:ext uri="{FF2B5EF4-FFF2-40B4-BE49-F238E27FC236}">
                <a16:creationId xmlns:a16="http://schemas.microsoft.com/office/drawing/2014/main" id="{F9ADF157-7A2D-624D-B68F-30A614A4575D}"/>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34602300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2_Full Bleed Photo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5A68D4-AAF2-4D9C-8F52-D3836C883AA6}"/>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79826"/>
            <a:ext cx="10852149" cy="570862"/>
          </a:xfrm>
          <a:prstGeom prst="rect">
            <a:avLst/>
          </a:prstGeom>
          <a:noFill/>
          <a:extLst/>
        </p:spPr>
        <p:txBody>
          <a:bodyPr wrap="square" lIns="91440" tIns="45720" rIns="91440" bIns="45720" numCol="1" anchor="ctr" anchorCtr="0" compatLnSpc="1">
            <a:prstTxWarp prst="textNoShape">
              <a:avLst/>
            </a:prstTxWarp>
            <a:spAutoFit/>
          </a:bodyPr>
          <a:lstStyle>
            <a:lvl1pPr marL="0" indent="0" algn="ctr">
              <a:lnSpc>
                <a:spcPts val="3867"/>
              </a:lnSpc>
              <a:spcBef>
                <a:spcPts val="0"/>
              </a:spcBef>
              <a:buNone/>
              <a:defRPr sz="3200" i="0">
                <a:solidFill>
                  <a:schemeClr val="bg1"/>
                </a:solidFill>
                <a:latin typeface="CiscoSansTT Light" panose="020B0503020201020303" pitchFamily="34" charset="0"/>
              </a:defRPr>
            </a:lvl1pPr>
          </a:lstStyle>
          <a:p>
            <a:pPr lvl="0"/>
            <a:r>
              <a:rPr lang="en-US"/>
              <a:t>Edit Master text styles</a:t>
            </a:r>
          </a:p>
        </p:txBody>
      </p:sp>
      <p:sp>
        <p:nvSpPr>
          <p:cNvPr id="10" name="Rectangle 4">
            <a:extLst>
              <a:ext uri="{FF2B5EF4-FFF2-40B4-BE49-F238E27FC236}">
                <a16:creationId xmlns:a16="http://schemas.microsoft.com/office/drawing/2014/main" id="{823C0C8D-3ED8-364E-9055-719F02A8E231}"/>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B4317522-1733-6B43-8BEF-BCB96D2D978D}"/>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5" name="Freeform 1">
            <a:extLst>
              <a:ext uri="{FF2B5EF4-FFF2-40B4-BE49-F238E27FC236}">
                <a16:creationId xmlns:a16="http://schemas.microsoft.com/office/drawing/2014/main" id="{374D632F-03D8-4E31-8C9B-AE6EB3EC2948}"/>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3EA31B2-B8A8-DE45-BE7E-22FF39517961}"/>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5705266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12192000"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CiscoSansTT Light" panose="020B0503020201020303" pitchFamily="34" charset="0"/>
              </a:defRPr>
            </a:lvl1pPr>
          </a:lstStyle>
          <a:p>
            <a:pPr lvl="0"/>
            <a:r>
              <a:rPr lang="en-US"/>
              <a:t>Edit Master text styles</a:t>
            </a:r>
          </a:p>
        </p:txBody>
      </p:sp>
      <p:sp>
        <p:nvSpPr>
          <p:cNvPr id="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1" name="Freeform 1">
            <a:extLst>
              <a:ext uri="{FF2B5EF4-FFF2-40B4-BE49-F238E27FC236}">
                <a16:creationId xmlns:a16="http://schemas.microsoft.com/office/drawing/2014/main" id="{F045167D-C31A-4B5A-B5E3-0A27591B1A89}"/>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6" name="Footer Placeholder 5">
            <a:extLst>
              <a:ext uri="{FF2B5EF4-FFF2-40B4-BE49-F238E27FC236}">
                <a16:creationId xmlns:a16="http://schemas.microsoft.com/office/drawing/2014/main" id="{2CC4BFD3-072D-634B-B159-CA6A324A710A}"/>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32342677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_Half Page Photo With Text">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5CA3C2-4068-4101-BB5A-9688DF28E54E}"/>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 name="Picture Placeholder 2"/>
          <p:cNvSpPr>
            <a:spLocks noGrp="1"/>
          </p:cNvSpPr>
          <p:nvPr>
            <p:ph type="pic" sz="quarter" idx="10"/>
          </p:nvPr>
        </p:nvSpPr>
        <p:spPr>
          <a:xfrm>
            <a:off x="0" y="2"/>
            <a:ext cx="12192000"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CiscoSansTT Light" panose="020B0503020201020303" pitchFamily="34" charset="0"/>
              </a:defRPr>
            </a:lvl1pPr>
          </a:lstStyle>
          <a:p>
            <a:pPr lvl="0"/>
            <a:r>
              <a:rPr lang="en-US"/>
              <a:t>Edit Master text styles</a:t>
            </a:r>
          </a:p>
        </p:txBody>
      </p:sp>
      <p:sp>
        <p:nvSpPr>
          <p:cNvPr id="10" name="Rectangle 4">
            <a:extLst>
              <a:ext uri="{FF2B5EF4-FFF2-40B4-BE49-F238E27FC236}">
                <a16:creationId xmlns:a16="http://schemas.microsoft.com/office/drawing/2014/main" id="{7A8CC7B8-8F95-4A2E-918A-7EE109216D6B}"/>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9F81183D-2D36-4ECE-B753-10CF07083E66}"/>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4D59E665-C9B4-49F8-B271-443AC182FF06}"/>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64E7C24B-920A-E149-A30D-DD6B601DD131}"/>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3008509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0" name="Freeform 1">
            <a:extLst>
              <a:ext uri="{FF2B5EF4-FFF2-40B4-BE49-F238E27FC236}">
                <a16:creationId xmlns:a16="http://schemas.microsoft.com/office/drawing/2014/main" id="{463EE97A-F19C-437E-864E-D6CAE83E3BCA}"/>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007F7C96-F747-C34C-A5DD-12276B924AA9}"/>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18725240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2_Full blee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9CF539-63BE-4F11-BE2C-52369BDD82F5}"/>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9" name="Rectangle 4">
            <a:extLst>
              <a:ext uri="{FF2B5EF4-FFF2-40B4-BE49-F238E27FC236}">
                <a16:creationId xmlns:a16="http://schemas.microsoft.com/office/drawing/2014/main" id="{B4602A7E-743D-4FCE-A80F-AAD4E99D611D}"/>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a:extLst>
              <a:ext uri="{FF2B5EF4-FFF2-40B4-BE49-F238E27FC236}">
                <a16:creationId xmlns:a16="http://schemas.microsoft.com/office/drawing/2014/main" id="{19C5541E-6091-496B-8952-8AEF2BD30B33}"/>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Freeform 1">
            <a:extLst>
              <a:ext uri="{FF2B5EF4-FFF2-40B4-BE49-F238E27FC236}">
                <a16:creationId xmlns:a16="http://schemas.microsoft.com/office/drawing/2014/main" id="{F3B91D73-7F96-4B5A-9795-4C9CE31F259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E574AE42-F510-A147-9F4F-113C54415D62}"/>
              </a:ext>
            </a:extLst>
          </p:cNvPr>
          <p:cNvSpPr>
            <a:spLocks noGrp="1"/>
          </p:cNvSpPr>
          <p:nvPr>
            <p:ph type="ftr" sz="quarter" idx="11"/>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9989722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alf_Page_Blank_L">
    <p:spTree>
      <p:nvGrpSpPr>
        <p:cNvPr id="1" name=""/>
        <p:cNvGrpSpPr/>
        <p:nvPr/>
      </p:nvGrpSpPr>
      <p:grpSpPr>
        <a:xfrm>
          <a:off x="0" y="0"/>
          <a:ext cx="0" cy="0"/>
          <a:chOff x="0" y="0"/>
          <a:chExt cx="0" cy="0"/>
        </a:xfrm>
      </p:grpSpPr>
      <p:sp>
        <p:nvSpPr>
          <p:cNvPr id="5" name="Rectangle 4"/>
          <p:cNvSpPr/>
          <p:nvPr userDrawn="1"/>
        </p:nvSpPr>
        <p:spPr>
          <a:xfrm flipH="1">
            <a:off x="6102171" y="0"/>
            <a:ext cx="608982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4" name="Text Placeholder 3"/>
          <p:cNvSpPr>
            <a:spLocks noGrp="1"/>
          </p:cNvSpPr>
          <p:nvPr>
            <p:ph type="body" sz="quarter" idx="10" hasCustomPrompt="1"/>
          </p:nvPr>
        </p:nvSpPr>
        <p:spPr>
          <a:xfrm>
            <a:off x="616402" y="2220243"/>
            <a:ext cx="5221293" cy="3901157"/>
          </a:xfrm>
          <a:prstGeom prst="rect">
            <a:avLst/>
          </a:prstGeom>
        </p:spPr>
        <p:txBody>
          <a:bodyPr lIns="91420" tIns="45710" rIns="91420" bIns="45710">
            <a:noAutofit/>
          </a:bodyPr>
          <a:lstStyle>
            <a:lvl1pPr marL="232828" indent="-232828">
              <a:lnSpc>
                <a:spcPct val="95000"/>
              </a:lnSpc>
              <a:spcBef>
                <a:spcPts val="1480"/>
              </a:spcBef>
              <a:buClr>
                <a:schemeClr val="bg1">
                  <a:lumMod val="75000"/>
                </a:schemeClr>
              </a:buClr>
              <a:buSzPct val="80000"/>
              <a:buFont typeface="Arial"/>
              <a:buChar char="•"/>
              <a:defRPr sz="2667"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2" name="Freeform 1">
            <a:extLst>
              <a:ext uri="{FF2B5EF4-FFF2-40B4-BE49-F238E27FC236}">
                <a16:creationId xmlns:a16="http://schemas.microsoft.com/office/drawing/2014/main" id="{E0DF8860-6BD9-40BD-9677-FF38FCF32081}"/>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tx1"/>
          </a:solidFill>
          <a:ln>
            <a:noFill/>
          </a:ln>
          <a:effectLst/>
        </p:spPr>
        <p:txBody>
          <a:bodyPr wrap="none" anchor="ctr"/>
          <a:lstStyle/>
          <a:p>
            <a:endParaRPr lang="en-US" sz="2400" dirty="0">
              <a:latin typeface="CiscoSansTT Light" panose="020B0503020201020303" pitchFamily="34" charset="0"/>
            </a:endParaRPr>
          </a:p>
        </p:txBody>
      </p:sp>
      <p:sp>
        <p:nvSpPr>
          <p:cNvPr id="9" name="Title Placeholder 5">
            <a:extLst>
              <a:ext uri="{FF2B5EF4-FFF2-40B4-BE49-F238E27FC236}">
                <a16:creationId xmlns:a16="http://schemas.microsoft.com/office/drawing/2014/main" id="{32E8F0F1-B399-5844-B8D7-53578D8AC654}"/>
              </a:ext>
            </a:extLst>
          </p:cNvPr>
          <p:cNvSpPr>
            <a:spLocks noGrp="1"/>
          </p:cNvSpPr>
          <p:nvPr>
            <p:ph type="title"/>
          </p:nvPr>
        </p:nvSpPr>
        <p:spPr bwMode="auto">
          <a:xfrm>
            <a:off x="592926" y="625299"/>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2" name="Footer Placeholder 1">
            <a:extLst>
              <a:ext uri="{FF2B5EF4-FFF2-40B4-BE49-F238E27FC236}">
                <a16:creationId xmlns:a16="http://schemas.microsoft.com/office/drawing/2014/main" id="{C43AC8E0-076D-0549-ADF2-6F2EAA6DCD22}"/>
              </a:ext>
            </a:extLst>
          </p:cNvPr>
          <p:cNvSpPr>
            <a:spLocks noGrp="1"/>
          </p:cNvSpPr>
          <p:nvPr>
            <p:ph type="ftr" sz="quarter" idx="11"/>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144862089"/>
      </p:ext>
    </p:extLst>
  </p:cSld>
  <p:clrMapOvr>
    <a:masterClrMapping/>
  </p:clrMapOvr>
  <p:extLst mod="1">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alf_Page_Blank_R">
    <p:spTree>
      <p:nvGrpSpPr>
        <p:cNvPr id="1" name=""/>
        <p:cNvGrpSpPr/>
        <p:nvPr/>
      </p:nvGrpSpPr>
      <p:grpSpPr>
        <a:xfrm>
          <a:off x="0" y="0"/>
          <a:ext cx="0" cy="0"/>
          <a:chOff x="0" y="0"/>
          <a:chExt cx="0" cy="0"/>
        </a:xfrm>
      </p:grpSpPr>
      <p:sp>
        <p:nvSpPr>
          <p:cNvPr id="5" name="Rectangle 4"/>
          <p:cNvSpPr/>
          <p:nvPr userDrawn="1"/>
        </p:nvSpPr>
        <p:spPr>
          <a:xfrm>
            <a:off x="-4619"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4" name="Text Placeholder 3"/>
          <p:cNvSpPr>
            <a:spLocks noGrp="1"/>
          </p:cNvSpPr>
          <p:nvPr>
            <p:ph type="body" sz="quarter" idx="10" hasCustomPrompt="1"/>
          </p:nvPr>
        </p:nvSpPr>
        <p:spPr>
          <a:xfrm>
            <a:off x="616402" y="2220243"/>
            <a:ext cx="5221293" cy="3901157"/>
          </a:xfrm>
          <a:prstGeom prst="rect">
            <a:avLst/>
          </a:prstGeom>
        </p:spPr>
        <p:txBody>
          <a:bodyPr lIns="91420" tIns="45710" rIns="91420" bIns="45710">
            <a:noAutofit/>
          </a:bodyPr>
          <a:lstStyle>
            <a:lvl1pPr marL="232828" indent="-232828">
              <a:lnSpc>
                <a:spcPct val="95000"/>
              </a:lnSpc>
              <a:spcBef>
                <a:spcPts val="1480"/>
              </a:spcBef>
              <a:buClr>
                <a:schemeClr val="bg1">
                  <a:lumMod val="75000"/>
                </a:schemeClr>
              </a:buClr>
              <a:buSzPct val="80000"/>
              <a:buFont typeface="Arial"/>
              <a:buChar char="•"/>
              <a:defRPr sz="2667"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2" name="Freeform 1">
            <a:extLst>
              <a:ext uri="{FF2B5EF4-FFF2-40B4-BE49-F238E27FC236}">
                <a16:creationId xmlns:a16="http://schemas.microsoft.com/office/drawing/2014/main" id="{E0DF8860-6BD9-40BD-9677-FF38FCF32081}"/>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9" name="Title Placeholder 5">
            <a:extLst>
              <a:ext uri="{FF2B5EF4-FFF2-40B4-BE49-F238E27FC236}">
                <a16:creationId xmlns:a16="http://schemas.microsoft.com/office/drawing/2014/main" id="{32E8F0F1-B399-5844-B8D7-53578D8AC654}"/>
              </a:ext>
            </a:extLst>
          </p:cNvPr>
          <p:cNvSpPr>
            <a:spLocks noGrp="1"/>
          </p:cNvSpPr>
          <p:nvPr>
            <p:ph type="title"/>
          </p:nvPr>
        </p:nvSpPr>
        <p:spPr bwMode="auto">
          <a:xfrm>
            <a:off x="592926" y="625299"/>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2" name="Footer Placeholder 1">
            <a:extLst>
              <a:ext uri="{FF2B5EF4-FFF2-40B4-BE49-F238E27FC236}">
                <a16:creationId xmlns:a16="http://schemas.microsoft.com/office/drawing/2014/main" id="{23F02E9D-5A7E-814C-898C-A85CA99B15DE}"/>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3306998959"/>
      </p:ext>
    </p:extLst>
  </p:cSld>
  <p:clrMapOvr>
    <a:masterClrMapping/>
  </p:clrMapOvr>
  <p:extLst mod="1">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Half_Page_Blank_R">
    <p:spTree>
      <p:nvGrpSpPr>
        <p:cNvPr id="1" name=""/>
        <p:cNvGrpSpPr/>
        <p:nvPr/>
      </p:nvGrpSpPr>
      <p:grpSpPr>
        <a:xfrm>
          <a:off x="0" y="0"/>
          <a:ext cx="0" cy="0"/>
          <a:chOff x="0" y="0"/>
          <a:chExt cx="0" cy="0"/>
        </a:xfrm>
      </p:grpSpPr>
      <p:sp>
        <p:nvSpPr>
          <p:cNvPr id="5" name="Rectangle 4"/>
          <p:cNvSpPr/>
          <p:nvPr userDrawn="1"/>
        </p:nvSpPr>
        <p:spPr>
          <a:xfrm>
            <a:off x="-4619"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Tree>
    <p:extLst>
      <p:ext uri="{BB962C8B-B14F-4D97-AF65-F5344CB8AC3E}">
        <p14:creationId xmlns:p14="http://schemas.microsoft.com/office/powerpoint/2010/main" val="2656873851"/>
      </p:ext>
    </p:extLst>
  </p:cSld>
  <p:clrMapOvr>
    <a:masterClrMapping/>
  </p:clrMapOvr>
  <p:extLst mod="1">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alf Page Text_L">
    <p:spTree>
      <p:nvGrpSpPr>
        <p:cNvPr id="1" name=""/>
        <p:cNvGrpSpPr/>
        <p:nvPr/>
      </p:nvGrpSpPr>
      <p:grpSpPr>
        <a:xfrm>
          <a:off x="0" y="0"/>
          <a:ext cx="0" cy="0"/>
          <a:chOff x="0" y="0"/>
          <a:chExt cx="0" cy="0"/>
        </a:xfrm>
      </p:grpSpPr>
      <p:sp>
        <p:nvSpPr>
          <p:cNvPr id="4" name="Rectangle 3"/>
          <p:cNvSpPr/>
          <p:nvPr userDrawn="1"/>
        </p:nvSpPr>
        <p:spPr>
          <a:xfrm flipH="1">
            <a:off x="6106789" y="0"/>
            <a:ext cx="608521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6796618" y="2196040"/>
            <a:ext cx="5103284" cy="2438400"/>
          </a:xfrm>
          <a:prstGeom prst="rect">
            <a:avLst/>
          </a:prstGeom>
          <a:noFill/>
          <a:ln>
            <a:noFill/>
          </a:ln>
          <a:extLs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3" name="Freeform 1">
            <a:extLst>
              <a:ext uri="{FF2B5EF4-FFF2-40B4-BE49-F238E27FC236}">
                <a16:creationId xmlns:a16="http://schemas.microsoft.com/office/drawing/2014/main" id="{266F2A13-F88D-4A87-8434-4509FC322CCD}"/>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tx1"/>
          </a:solidFill>
          <a:ln>
            <a:noFill/>
          </a:ln>
          <a:effectLst/>
        </p:spPr>
        <p:txBody>
          <a:bodyPr wrap="none" anchor="ctr"/>
          <a:lstStyle/>
          <a:p>
            <a:endParaRPr lang="en-US" sz="2400" dirty="0">
              <a:latin typeface="CiscoSansTT Light" panose="020B0503020201020303" pitchFamily="34" charset="0"/>
            </a:endParaRPr>
          </a:p>
        </p:txBody>
      </p:sp>
      <p:sp>
        <p:nvSpPr>
          <p:cNvPr id="11" name="Text Placeholder 5">
            <a:extLst>
              <a:ext uri="{FF2B5EF4-FFF2-40B4-BE49-F238E27FC236}">
                <a16:creationId xmlns:a16="http://schemas.microsoft.com/office/drawing/2014/main" id="{4B5EC590-E048-FD4F-938C-02CF0E746452}"/>
              </a:ext>
            </a:extLst>
          </p:cNvPr>
          <p:cNvSpPr>
            <a:spLocks noGrp="1"/>
          </p:cNvSpPr>
          <p:nvPr>
            <p:ph type="body" sz="quarter" idx="11" hasCustomPrompt="1"/>
          </p:nvPr>
        </p:nvSpPr>
        <p:spPr>
          <a:xfrm>
            <a:off x="558801" y="722842"/>
            <a:ext cx="4734983" cy="5412316"/>
          </a:xfrm>
          <a:prstGeom prst="rect">
            <a:avLst/>
          </a:prstGeom>
        </p:spPr>
        <p:txBody>
          <a:bodyPr lIns="91440" rIns="91440" anchor="t" anchorCtr="0"/>
          <a:lstStyle>
            <a:lvl1pPr marL="226478" indent="-226478">
              <a:lnSpc>
                <a:spcPct val="95000"/>
              </a:lnSpc>
              <a:spcBef>
                <a:spcPts val="1480"/>
              </a:spcBef>
              <a:buClr>
                <a:schemeClr val="tx1"/>
              </a:buClr>
              <a:buSzPct val="80000"/>
              <a:buFont typeface="Arial" panose="020B0604020202020204" pitchFamily="34" charset="0"/>
              <a:buChar char="•"/>
              <a:tabLst/>
              <a:defRPr sz="2667">
                <a:latin typeface="CiscoSansTT Light" panose="020B0503020201020303" pitchFamily="34" charset="0"/>
              </a:defRPr>
            </a:lvl1pPr>
            <a:lvl2pPr marL="461422" indent="-234945">
              <a:lnSpc>
                <a:spcPct val="95000"/>
              </a:lnSpc>
              <a:spcBef>
                <a:spcPts val="800"/>
              </a:spcBef>
              <a:buClr>
                <a:schemeClr val="tx1"/>
              </a:buClr>
              <a:buSzPct val="80000"/>
              <a:buFont typeface="Arial" panose="020B0604020202020204" pitchFamily="34" charset="0"/>
              <a:buChar char="•"/>
              <a:defRPr sz="2400">
                <a:latin typeface="CiscoSansTT Light" panose="020B0503020201020303" pitchFamily="34" charset="0"/>
              </a:defRPr>
            </a:lvl2pPr>
            <a:lvl3pPr marL="681550" indent="-228594">
              <a:lnSpc>
                <a:spcPct val="95000"/>
              </a:lnSpc>
              <a:spcBef>
                <a:spcPts val="800"/>
              </a:spcBef>
              <a:buClr>
                <a:schemeClr val="tx1"/>
              </a:buClr>
              <a:buSzPct val="80000"/>
              <a:buFont typeface="Arial" panose="020B0604020202020204" pitchFamily="34" charset="0"/>
              <a:buChar char="•"/>
              <a:defRPr sz="2133">
                <a:latin typeface="CiscoSansTT Light" panose="020B0503020201020303" pitchFamily="34" charset="0"/>
              </a:defRPr>
            </a:lvl3pPr>
            <a:lvl4pPr marL="766214" indent="-156629">
              <a:lnSpc>
                <a:spcPct val="100000"/>
              </a:lnSpc>
              <a:buClr>
                <a:schemeClr val="tx1"/>
              </a:buClr>
              <a:buSzPct val="60000"/>
              <a:buFont typeface="Arial" panose="020B0604020202020204" pitchFamily="34" charset="0"/>
              <a:buChar char="•"/>
              <a:tabLst/>
              <a:defRPr sz="2400">
                <a:latin typeface="CiscoSansTT Light" panose="020B0503020201020303" pitchFamily="34" charset="0"/>
              </a:defRPr>
            </a:lvl4pPr>
            <a:lvl5pPr marL="992693" indent="-150280">
              <a:lnSpc>
                <a:spcPct val="100000"/>
              </a:lnSpc>
              <a:buClr>
                <a:schemeClr val="tx1"/>
              </a:buClr>
              <a:buSzPct val="60000"/>
              <a:buFont typeface="Arial" panose="020B0604020202020204" pitchFamily="34" charset="0"/>
              <a:buChar char="•"/>
              <a:defRPr sz="2400">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FF05518B-B884-3E47-A6B3-E84BC733B3E7}"/>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652380498"/>
      </p:ext>
    </p:extLst>
  </p:cSld>
  <p:clrMapOvr>
    <a:masterClrMapping/>
  </p:clrMapOvr>
  <p:extLst mod="1">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55" Type="http://schemas.openxmlformats.org/officeDocument/2006/relationships/slideLayout" Target="../slideLayouts/slideLayout106.xml"/><Relationship Id="rId63" Type="http://schemas.openxmlformats.org/officeDocument/2006/relationships/slideLayout" Target="../slideLayouts/slideLayout114.xml"/><Relationship Id="rId68" Type="http://schemas.openxmlformats.org/officeDocument/2006/relationships/slideLayout" Target="../slideLayouts/slideLayout119.xml"/><Relationship Id="rId7" Type="http://schemas.openxmlformats.org/officeDocument/2006/relationships/slideLayout" Target="../slideLayouts/slideLayout58.xml"/><Relationship Id="rId71" Type="http://schemas.openxmlformats.org/officeDocument/2006/relationships/theme" Target="../theme/theme3.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slideLayout" Target="../slideLayouts/slideLayout104.xml"/><Relationship Id="rId58" Type="http://schemas.openxmlformats.org/officeDocument/2006/relationships/slideLayout" Target="../slideLayouts/slideLayout109.xml"/><Relationship Id="rId66" Type="http://schemas.openxmlformats.org/officeDocument/2006/relationships/slideLayout" Target="../slideLayouts/slideLayout117.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57" Type="http://schemas.openxmlformats.org/officeDocument/2006/relationships/slideLayout" Target="../slideLayouts/slideLayout108.xml"/><Relationship Id="rId61" Type="http://schemas.openxmlformats.org/officeDocument/2006/relationships/slideLayout" Target="../slideLayouts/slideLayout112.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60" Type="http://schemas.openxmlformats.org/officeDocument/2006/relationships/slideLayout" Target="../slideLayouts/slideLayout111.xml"/><Relationship Id="rId65" Type="http://schemas.openxmlformats.org/officeDocument/2006/relationships/slideLayout" Target="../slideLayouts/slideLayout116.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56" Type="http://schemas.openxmlformats.org/officeDocument/2006/relationships/slideLayout" Target="../slideLayouts/slideLayout107.xml"/><Relationship Id="rId64" Type="http://schemas.openxmlformats.org/officeDocument/2006/relationships/slideLayout" Target="../slideLayouts/slideLayout115.xml"/><Relationship Id="rId69" Type="http://schemas.openxmlformats.org/officeDocument/2006/relationships/slideLayout" Target="../slideLayouts/slideLayout120.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59" Type="http://schemas.openxmlformats.org/officeDocument/2006/relationships/slideLayout" Target="../slideLayouts/slideLayout110.xml"/><Relationship Id="rId67" Type="http://schemas.openxmlformats.org/officeDocument/2006/relationships/slideLayout" Target="../slideLayouts/slideLayout118.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slideLayout" Target="../slideLayouts/slideLayout105.xml"/><Relationship Id="rId62" Type="http://schemas.openxmlformats.org/officeDocument/2006/relationships/slideLayout" Target="../slideLayouts/slideLayout113.xml"/><Relationship Id="rId70"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theme" Target="../theme/theme4.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779C8B-C1FE-4877-9C32-A0F47BB6F0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D51CA1-ADC9-46F6-B695-BE72AF0DC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84620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52" r:id="rId5"/>
    <p:sldLayoutId id="2147483664" r:id="rId6"/>
    <p:sldLayoutId id="2147483663" r:id="rId7"/>
    <p:sldLayoutId id="2147483665" r:id="rId8"/>
    <p:sldLayoutId id="2147483661" r:id="rId9"/>
    <p:sldLayoutId id="2147483651" r:id="rId10"/>
    <p:sldLayoutId id="2147483653" r:id="rId11"/>
    <p:sldLayoutId id="2147483654" r:id="rId12"/>
    <p:sldLayoutId id="2147483655" r:id="rId13"/>
    <p:sldLayoutId id="2147483656" r:id="rId14"/>
    <p:sldLayoutId id="2147483658" r:id="rId15"/>
    <p:sldLayoutId id="2147483659" r:id="rId16"/>
    <p:sldLayoutId id="2147483666" r:id="rId17"/>
    <p:sldLayoutId id="2147483667" r:id="rId18"/>
    <p:sldLayoutId id="2147483773" r:id="rId19"/>
  </p:sldLayoutIdLst>
  <p:txStyles>
    <p:titleStyle>
      <a:lvl1pPr algn="l" defTabSz="914400" rtl="0" eaLnBrk="1" latinLnBrk="0" hangingPunct="1">
        <a:lnSpc>
          <a:spcPct val="90000"/>
        </a:lnSpc>
        <a:spcBef>
          <a:spcPct val="0"/>
        </a:spcBef>
        <a:buNone/>
        <a:defRPr sz="4400" b="0" i="0" kern="1200">
          <a:solidFill>
            <a:schemeClr val="tx1"/>
          </a:solidFill>
          <a:latin typeface="CiscoSansTT Light" panose="020B0503020201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iscoSansTT" panose="020B0503020201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iscoSansTT" panose="020B0503020201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iscoSansTT" panose="020B0503020201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iscoSansTT" panose="020B0503020201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iscoSansTT" panose="020B0503020201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2018  Cisco and/or its affiliates. All rights reserved.   </a:t>
            </a:r>
            <a:r>
              <a:rPr lang="en-US" sz="800" spc="27" baseline="0" dirty="0" smtClean="0">
                <a:solidFill>
                  <a:schemeClr val="bg2">
                    <a:lumMod val="65000"/>
                  </a:schemeClr>
                </a:solidFill>
                <a:latin typeface="+mn-lt"/>
                <a:ea typeface="+mn-ea"/>
                <a:cs typeface="CiscoSans Thin"/>
              </a:rPr>
              <a:t> </a:t>
            </a:r>
            <a:endParaRPr lang="en-US" sz="800" spc="27" baseline="0" dirty="0">
              <a:solidFill>
                <a:schemeClr val="bg2">
                  <a:lumMod val="65000"/>
                </a:schemeClr>
              </a:solidFill>
              <a:latin typeface="+mn-lt"/>
              <a:ea typeface="+mn-ea"/>
              <a:cs typeface="CiscoSans Thin"/>
            </a:endParaRPr>
          </a:p>
        </p:txBody>
      </p:sp>
    </p:spTree>
    <p:extLst>
      <p:ext uri="{BB962C8B-B14F-4D97-AF65-F5344CB8AC3E}">
        <p14:creationId xmlns:p14="http://schemas.microsoft.com/office/powerpoint/2010/main" val="182593748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182881"/>
            <a:ext cx="1143897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GB" dirty="0"/>
              <a:t>Title Goes Here</a:t>
            </a:r>
          </a:p>
        </p:txBody>
      </p:sp>
      <p:sp>
        <p:nvSpPr>
          <p:cNvPr id="4" name="Footer Placeholder 2">
            <a:extLst>
              <a:ext uri="{FF2B5EF4-FFF2-40B4-BE49-F238E27FC236}">
                <a16:creationId xmlns:a16="http://schemas.microsoft.com/office/drawing/2014/main" id="{C56600EC-D6E0-8040-B75F-8B7924AF7D70}"/>
              </a:ext>
            </a:extLst>
          </p:cNvPr>
          <p:cNvSpPr>
            <a:spLocks noGrp="1"/>
          </p:cNvSpPr>
          <p:nvPr>
            <p:ph type="ftr" sz="quarter" idx="3"/>
          </p:nvPr>
        </p:nvSpPr>
        <p:spPr>
          <a:xfrm>
            <a:off x="5079156" y="6616600"/>
            <a:ext cx="1948800" cy="185296"/>
          </a:xfrm>
          <a:prstGeom prst="rect">
            <a:avLst/>
          </a:prstGeom>
          <a:noFill/>
          <a:ln w="9525">
            <a:noFill/>
            <a:miter lim="800000"/>
            <a:headEnd/>
            <a:tailEnd/>
          </a:ln>
          <a:effectLst/>
        </p:spPr>
        <p:txBody>
          <a:bodyPr wrap="square" lIns="61586" tIns="30792" rIns="61586" bIns="30792" anchor="b">
            <a:spAutoFit/>
          </a:bodyPr>
          <a:lstStyle>
            <a:lvl1pPr algn="r">
              <a:defRPr lang="en-US" sz="800" dirty="0">
                <a:solidFill>
                  <a:srgbClr val="282828"/>
                </a:solidFill>
                <a:cs typeface="CiscoSans Thin"/>
              </a:defRPr>
            </a:lvl1pPr>
          </a:lstStyle>
          <a:p>
            <a:pPr defTabSz="814305"/>
            <a:r>
              <a:rPr lang="en-GB"/>
              <a:t>Presentation ID</a:t>
            </a:r>
          </a:p>
        </p:txBody>
      </p:sp>
    </p:spTree>
    <p:extLst>
      <p:ext uri="{BB962C8B-B14F-4D97-AF65-F5344CB8AC3E}">
        <p14:creationId xmlns:p14="http://schemas.microsoft.com/office/powerpoint/2010/main" val="36596535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 id="2147483758" r:id="rId56"/>
    <p:sldLayoutId id="2147483759" r:id="rId57"/>
    <p:sldLayoutId id="2147483760" r:id="rId58"/>
    <p:sldLayoutId id="2147483761" r:id="rId59"/>
    <p:sldLayoutId id="2147483762" r:id="rId60"/>
    <p:sldLayoutId id="2147483763" r:id="rId61"/>
    <p:sldLayoutId id="2147483764" r:id="rId62"/>
    <p:sldLayoutId id="2147483765" r:id="rId63"/>
    <p:sldLayoutId id="2147483766" r:id="rId64"/>
    <p:sldLayoutId id="2147483767" r:id="rId65"/>
    <p:sldLayoutId id="2147483768" r:id="rId66"/>
    <p:sldLayoutId id="2147483769" r:id="rId67"/>
    <p:sldLayoutId id="2147483770" r:id="rId68"/>
    <p:sldLayoutId id="2147483771" r:id="rId69"/>
    <p:sldLayoutId id="2147483772" r:id="rId70"/>
  </p:sldLayoutIdLst>
  <p:hf hdr="0" dt="0"/>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CiscoSansTT Light" panose="020B0503020201020303" pitchFamily="34" charset="0"/>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24">
          <p15:clr>
            <a:srgbClr val="F26B43"/>
          </p15:clr>
        </p15:guide>
        <p15:guide id="4" orient="horz" pos="757">
          <p15:clr>
            <a:srgbClr val="F26B43"/>
          </p15:clr>
        </p15:guide>
        <p15:guide id="5" orient="horz" pos="324">
          <p15:clr>
            <a:srgbClr val="F26B43"/>
          </p15:clr>
        </p15:guide>
        <p15:guide id="6" pos="2876">
          <p15:clr>
            <a:srgbClr val="F26B43"/>
          </p15:clr>
        </p15:guide>
        <p15:guide id="7" orient="horz" pos="1620">
          <p15:clr>
            <a:srgbClr val="F26B43"/>
          </p15:clr>
        </p15:guide>
        <p15:guide id="9" orient="horz" pos="50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636905" y="6322205"/>
            <a:ext cx="5852795"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C97-740151-00 © 2018  Cisco and/or its affiliates. All rights reserved.   </a:t>
            </a:r>
            <a:r>
              <a:rPr lang="en-US" sz="800" spc="27" baseline="0" dirty="0" smtClean="0">
                <a:solidFill>
                  <a:schemeClr val="bg2">
                    <a:lumMod val="65000"/>
                  </a:schemeClr>
                </a:solidFill>
                <a:latin typeface="+mn-lt"/>
                <a:ea typeface="+mn-ea"/>
                <a:cs typeface="CiscoSans Thin"/>
              </a:rPr>
              <a:t> </a:t>
            </a:r>
            <a:endParaRPr lang="en-US" sz="800" spc="27" baseline="0" dirty="0">
              <a:solidFill>
                <a:schemeClr val="bg2">
                  <a:lumMod val="65000"/>
                </a:schemeClr>
              </a:solidFill>
              <a:latin typeface="+mn-lt"/>
              <a:ea typeface="+mn-ea"/>
              <a:cs typeface="CiscoSans Thin"/>
            </a:endParaRPr>
          </a:p>
        </p:txBody>
      </p:sp>
    </p:spTree>
    <p:extLst>
      <p:ext uri="{BB962C8B-B14F-4D97-AF65-F5344CB8AC3E}">
        <p14:creationId xmlns:p14="http://schemas.microsoft.com/office/powerpoint/2010/main" val="413264456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tiff"/></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6.xml"/><Relationship Id="rId7" Type="http://schemas.openxmlformats.org/officeDocument/2006/relationships/image" Target="../media/image53.emf"/><Relationship Id="rId12" Type="http://schemas.openxmlformats.org/officeDocument/2006/relationships/image" Target="../media/image58.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57.png"/><Relationship Id="rId5" Type="http://schemas.openxmlformats.org/officeDocument/2006/relationships/notesSlide" Target="../notesSlides/notesSlide7.xml"/><Relationship Id="rId10" Type="http://schemas.openxmlformats.org/officeDocument/2006/relationships/image" Target="../media/image56.png"/><Relationship Id="rId4" Type="http://schemas.openxmlformats.org/officeDocument/2006/relationships/slideLayout" Target="../slideLayouts/slideLayout17.xml"/><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0.wmf"/><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14.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image" Target="../media/image67.tiff"/></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8" Type="http://schemas.openxmlformats.org/officeDocument/2006/relationships/image" Target="../media/image70.tiff"/><Relationship Id="rId13" Type="http://schemas.openxmlformats.org/officeDocument/2006/relationships/image" Target="../media/image75.png"/><Relationship Id="rId3" Type="http://schemas.openxmlformats.org/officeDocument/2006/relationships/tags" Target="../tags/tag8.xml"/><Relationship Id="rId7" Type="http://schemas.openxmlformats.org/officeDocument/2006/relationships/image" Target="../media/image69.emf"/><Relationship Id="rId12" Type="http://schemas.openxmlformats.org/officeDocument/2006/relationships/image" Target="../media/image74.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73.png"/><Relationship Id="rId5" Type="http://schemas.openxmlformats.org/officeDocument/2006/relationships/notesSlide" Target="../notesSlides/notesSlide10.xml"/><Relationship Id="rId10" Type="http://schemas.openxmlformats.org/officeDocument/2006/relationships/image" Target="../media/image72.png"/><Relationship Id="rId4" Type="http://schemas.openxmlformats.org/officeDocument/2006/relationships/slideLayout" Target="../slideLayouts/slideLayout17.xml"/><Relationship Id="rId9" Type="http://schemas.openxmlformats.org/officeDocument/2006/relationships/image" Target="../media/image71.png"/><Relationship Id="rId1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9.pn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0.png"/><Relationship Id="rId18" Type="http://schemas.microsoft.com/office/2007/relationships/hdphoto" Target="../media/hdphoto6.wdp"/><Relationship Id="rId3" Type="http://schemas.openxmlformats.org/officeDocument/2006/relationships/image" Target="../media/image83.png"/><Relationship Id="rId7" Type="http://schemas.openxmlformats.org/officeDocument/2006/relationships/image" Target="../media/image87.png"/><Relationship Id="rId12" Type="http://schemas.microsoft.com/office/2007/relationships/hdphoto" Target="../media/hdphoto3.wdp"/><Relationship Id="rId17" Type="http://schemas.openxmlformats.org/officeDocument/2006/relationships/image" Target="../media/image92.png"/><Relationship Id="rId2" Type="http://schemas.openxmlformats.org/officeDocument/2006/relationships/notesSlide" Target="../notesSlides/notesSlide13.xml"/><Relationship Id="rId16" Type="http://schemas.microsoft.com/office/2007/relationships/hdphoto" Target="../media/hdphoto5.wdp"/><Relationship Id="rId1" Type="http://schemas.openxmlformats.org/officeDocument/2006/relationships/slideLayout" Target="../slideLayouts/slideLayout31.xml"/><Relationship Id="rId6" Type="http://schemas.openxmlformats.org/officeDocument/2006/relationships/image" Target="../media/image86.tiff"/><Relationship Id="rId11" Type="http://schemas.openxmlformats.org/officeDocument/2006/relationships/image" Target="../media/image89.png"/><Relationship Id="rId5" Type="http://schemas.openxmlformats.org/officeDocument/2006/relationships/image" Target="../media/image85.tiff"/><Relationship Id="rId15" Type="http://schemas.openxmlformats.org/officeDocument/2006/relationships/image" Target="../media/image91.png"/><Relationship Id="rId10" Type="http://schemas.microsoft.com/office/2007/relationships/hdphoto" Target="../media/hdphoto2.wdp"/><Relationship Id="rId4" Type="http://schemas.openxmlformats.org/officeDocument/2006/relationships/image" Target="../media/image84.tiff"/><Relationship Id="rId9" Type="http://schemas.openxmlformats.org/officeDocument/2006/relationships/image" Target="../media/image88.png"/><Relationship Id="rId1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7.xml"/><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100.jpeg"/><Relationship Id="rId5" Type="http://schemas.openxmlformats.org/officeDocument/2006/relationships/image" Target="../media/image99.jpeg"/><Relationship Id="rId4" Type="http://schemas.microsoft.com/office/2007/relationships/hdphoto" Target="../media/hdphoto7.wdp"/><Relationship Id="rId9" Type="http://schemas.openxmlformats.org/officeDocument/2006/relationships/image" Target="../media/image102.png"/></Relationships>
</file>

<file path=ppt/slides/_rels/slide2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emf"/><Relationship Id="rId7" Type="http://schemas.openxmlformats.org/officeDocument/2006/relationships/image" Target="../media/image108.png"/><Relationship Id="rId2" Type="http://schemas.openxmlformats.org/officeDocument/2006/relationships/image" Target="../media/image103.emf"/><Relationship Id="rId1" Type="http://schemas.openxmlformats.org/officeDocument/2006/relationships/slideLayout" Target="../slideLayouts/slideLayout29.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105.emf"/><Relationship Id="rId9"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114.tiff"/><Relationship Id="rId5" Type="http://schemas.openxmlformats.org/officeDocument/2006/relationships/image" Target="../media/image113.tiff"/><Relationship Id="rId4" Type="http://schemas.openxmlformats.org/officeDocument/2006/relationships/image" Target="../media/image1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7.xml"/><Relationship Id="rId4" Type="http://schemas.openxmlformats.org/officeDocument/2006/relationships/image" Target="../media/image117.png"/></Relationships>
</file>

<file path=ppt/slides/_rels/slide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22.png"/></Relationships>
</file>

<file path=ppt/slides/_rels/slide2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4.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1.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1.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xml"/><Relationship Id="rId1" Type="http://schemas.openxmlformats.org/officeDocument/2006/relationships/slideLayout" Target="../slideLayouts/slideLayout1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5.wmf"/><Relationship Id="rId5" Type="http://schemas.openxmlformats.org/officeDocument/2006/relationships/image" Target="../media/image24.png"/><Relationship Id="rId4" Type="http://schemas.openxmlformats.org/officeDocument/2006/relationships/image" Target="../media/image13.wmf"/></Relationships>
</file>

<file path=ppt/slides/_rels/slide7.xml.rels><?xml version="1.0" encoding="UTF-8" standalone="yes"?>
<Relationships xmlns="http://schemas.openxmlformats.org/package/2006/relationships"><Relationship Id="rId3" Type="http://schemas.openxmlformats.org/officeDocument/2006/relationships/hyperlink" Target="https://www.cisco.com/c/en/us/products/collateral/wireless/white-paper-c11-740788.html" TargetMode="External"/><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0.wmf"/><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tags" Target="../tags/tag2.xml"/><Relationship Id="rId7" Type="http://schemas.openxmlformats.org/officeDocument/2006/relationships/image" Target="../media/image32.emf"/><Relationship Id="rId12" Type="http://schemas.openxmlformats.org/officeDocument/2006/relationships/image" Target="../media/image37.jpeg"/><Relationship Id="rId17" Type="http://schemas.openxmlformats.org/officeDocument/2006/relationships/image" Target="../media/image42.png"/><Relationship Id="rId2" Type="http://schemas.openxmlformats.org/officeDocument/2006/relationships/tags" Target="../tags/tag1.xml"/><Relationship Id="rId16" Type="http://schemas.openxmlformats.org/officeDocument/2006/relationships/image" Target="../media/image41.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6.jpeg"/><Relationship Id="rId5" Type="http://schemas.openxmlformats.org/officeDocument/2006/relationships/notesSlide" Target="../notesSlides/notesSlide5.xml"/><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tiff"/><Relationship Id="rId4" Type="http://schemas.openxmlformats.org/officeDocument/2006/relationships/slideLayout" Target="../slideLayouts/slideLayout17.xml"/><Relationship Id="rId9" Type="http://schemas.openxmlformats.org/officeDocument/2006/relationships/image" Target="../media/image34.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4.xml"/><Relationship Id="rId7" Type="http://schemas.openxmlformats.org/officeDocument/2006/relationships/image" Target="../media/image45.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6.xml"/><Relationship Id="rId4"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32EB84-2883-49C5-8C70-3034088A9668}"/>
              </a:ext>
            </a:extLst>
          </p:cNvPr>
          <p:cNvSpPr txBox="1"/>
          <p:nvPr/>
        </p:nvSpPr>
        <p:spPr>
          <a:xfrm>
            <a:off x="5853659" y="4594484"/>
            <a:ext cx="2528962" cy="369332"/>
          </a:xfrm>
          <a:prstGeom prst="rect">
            <a:avLst/>
          </a:prstGeom>
          <a:noFill/>
        </p:spPr>
        <p:txBody>
          <a:bodyPr wrap="none" rtlCol="0">
            <a:spAutoFit/>
          </a:bodyPr>
          <a:lstStyle/>
          <a:p>
            <a:r>
              <a:rPr lang="en-US" dirty="0">
                <a:solidFill>
                  <a:schemeClr val="bg1"/>
                </a:solidFill>
                <a:latin typeface="CiscoSans ExtraLight" panose="020B0303020201020303" pitchFamily="34" charset="0"/>
              </a:rPr>
              <a:t>Singapore . 16 April 2019</a:t>
            </a:r>
            <a:endParaRPr lang="en-MY" dirty="0">
              <a:solidFill>
                <a:schemeClr val="bg1"/>
              </a:solidFill>
              <a:latin typeface="CiscoSans ExtraLight" panose="020B0303020201020303" pitchFamily="34" charset="0"/>
            </a:endParaRPr>
          </a:p>
        </p:txBody>
      </p:sp>
      <p:sp>
        <p:nvSpPr>
          <p:cNvPr id="3" name="TextBox 2">
            <a:extLst>
              <a:ext uri="{FF2B5EF4-FFF2-40B4-BE49-F238E27FC236}">
                <a16:creationId xmlns:a16="http://schemas.microsoft.com/office/drawing/2014/main" id="{842A2993-07C5-47A1-8D16-93723D0F50AD}"/>
              </a:ext>
            </a:extLst>
          </p:cNvPr>
          <p:cNvSpPr txBox="1"/>
          <p:nvPr/>
        </p:nvSpPr>
        <p:spPr>
          <a:xfrm>
            <a:off x="6373368" y="4963816"/>
            <a:ext cx="2194559" cy="369332"/>
          </a:xfrm>
          <a:prstGeom prst="rect">
            <a:avLst/>
          </a:prstGeom>
          <a:noFill/>
        </p:spPr>
        <p:txBody>
          <a:bodyPr wrap="square" rtlCol="0">
            <a:spAutoFit/>
          </a:bodyPr>
          <a:lstStyle/>
          <a:p>
            <a:pPr algn="ctr"/>
            <a:r>
              <a:rPr lang="en-US" dirty="0">
                <a:solidFill>
                  <a:schemeClr val="bg1"/>
                </a:solidFill>
                <a:latin typeface="CiscoSans ExtraLight" panose="020B0303020201020303" pitchFamily="34" charset="0"/>
              </a:rPr>
              <a:t>#</a:t>
            </a:r>
            <a:r>
              <a:rPr lang="en-US" dirty="0" err="1">
                <a:solidFill>
                  <a:schemeClr val="bg1"/>
                </a:solidFill>
                <a:latin typeface="CiscoSans ExtraLight" panose="020B0303020201020303" pitchFamily="34" charset="0"/>
              </a:rPr>
              <a:t>CiscoConnectSG</a:t>
            </a:r>
            <a:endParaRPr lang="en-MY" dirty="0">
              <a:solidFill>
                <a:schemeClr val="bg1"/>
              </a:solidFill>
              <a:latin typeface="CiscoSans ExtraLight" panose="020B0303020201020303" pitchFamily="34" charset="0"/>
            </a:endParaRPr>
          </a:p>
        </p:txBody>
      </p:sp>
    </p:spTree>
    <p:extLst>
      <p:ext uri="{BB962C8B-B14F-4D97-AF65-F5344CB8AC3E}">
        <p14:creationId xmlns:p14="http://schemas.microsoft.com/office/powerpoint/2010/main" val="4146301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2FC08C-25FD-1940-91B2-D42781706A89}"/>
              </a:ext>
            </a:extLst>
          </p:cNvPr>
          <p:cNvSpPr/>
          <p:nvPr/>
        </p:nvSpPr>
        <p:spPr>
          <a:xfrm>
            <a:off x="6441540" y="-29027"/>
            <a:ext cx="5746561" cy="6887028"/>
          </a:xfrm>
          <a:custGeom>
            <a:avLst/>
            <a:gdLst>
              <a:gd name="connsiteX0" fmla="*/ 0 w 4691743"/>
              <a:gd name="connsiteY0" fmla="*/ 0 h 5143500"/>
              <a:gd name="connsiteX1" fmla="*/ 4691743 w 4691743"/>
              <a:gd name="connsiteY1" fmla="*/ 0 h 5143500"/>
              <a:gd name="connsiteX2" fmla="*/ 4691743 w 4691743"/>
              <a:gd name="connsiteY2" fmla="*/ 5143500 h 5143500"/>
              <a:gd name="connsiteX3" fmla="*/ 0 w 4691743"/>
              <a:gd name="connsiteY3" fmla="*/ 5143500 h 5143500"/>
              <a:gd name="connsiteX4" fmla="*/ 0 w 4691743"/>
              <a:gd name="connsiteY4" fmla="*/ 0 h 5143500"/>
              <a:gd name="connsiteX0" fmla="*/ 1502229 w 4691743"/>
              <a:gd name="connsiteY0" fmla="*/ 0 h 5165271"/>
              <a:gd name="connsiteX1" fmla="*/ 4691743 w 4691743"/>
              <a:gd name="connsiteY1" fmla="*/ 21771 h 5165271"/>
              <a:gd name="connsiteX2" fmla="*/ 4691743 w 4691743"/>
              <a:gd name="connsiteY2" fmla="*/ 5165271 h 5165271"/>
              <a:gd name="connsiteX3" fmla="*/ 0 w 4691743"/>
              <a:gd name="connsiteY3" fmla="*/ 5165271 h 5165271"/>
              <a:gd name="connsiteX4" fmla="*/ 1502229 w 4691743"/>
              <a:gd name="connsiteY4" fmla="*/ 0 h 516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1743" h="5165271">
                <a:moveTo>
                  <a:pt x="1502229" y="0"/>
                </a:moveTo>
                <a:lnTo>
                  <a:pt x="4691743" y="21771"/>
                </a:lnTo>
                <a:lnTo>
                  <a:pt x="4691743" y="5165271"/>
                </a:lnTo>
                <a:lnTo>
                  <a:pt x="0" y="5165271"/>
                </a:lnTo>
                <a:lnTo>
                  <a:pt x="1502229" y="0"/>
                </a:ln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64" name="Group 241">
            <a:extLst>
              <a:ext uri="{FF2B5EF4-FFF2-40B4-BE49-F238E27FC236}">
                <a16:creationId xmlns:a16="http://schemas.microsoft.com/office/drawing/2014/main" id="{16DCD369-AB61-BF44-A8FE-334657FC343C}"/>
              </a:ext>
            </a:extLst>
          </p:cNvPr>
          <p:cNvGrpSpPr/>
          <p:nvPr/>
        </p:nvGrpSpPr>
        <p:grpSpPr>
          <a:xfrm rot="1607956">
            <a:off x="8566865" y="1347975"/>
            <a:ext cx="543944" cy="322904"/>
            <a:chOff x="2368324" y="3910013"/>
            <a:chExt cx="238125" cy="117475"/>
          </a:xfrm>
          <a:solidFill>
            <a:schemeClr val="bg1"/>
          </a:solidFill>
        </p:grpSpPr>
        <p:sp>
          <p:nvSpPr>
            <p:cNvPr id="65" name="Freeform 37">
              <a:extLst>
                <a:ext uri="{FF2B5EF4-FFF2-40B4-BE49-F238E27FC236}">
                  <a16:creationId xmlns:a16="http://schemas.microsoft.com/office/drawing/2014/main" id="{6B89E3EA-CE12-4247-A472-EC768F6045C6}"/>
                </a:ext>
              </a:extLst>
            </p:cNvPr>
            <p:cNvSpPr>
              <a:spLocks/>
            </p:cNvSpPr>
            <p:nvPr/>
          </p:nvSpPr>
          <p:spPr bwMode="auto">
            <a:xfrm>
              <a:off x="2427062" y="3986213"/>
              <a:ext cx="119063" cy="41275"/>
            </a:xfrm>
            <a:custGeom>
              <a:avLst/>
              <a:gdLst>
                <a:gd name="T0" fmla="*/ 4 w 75"/>
                <a:gd name="T1" fmla="*/ 26 h 26"/>
                <a:gd name="T2" fmla="*/ 4 w 75"/>
                <a:gd name="T3" fmla="*/ 26 h 26"/>
                <a:gd name="T4" fmla="*/ 3 w 75"/>
                <a:gd name="T5" fmla="*/ 24 h 26"/>
                <a:gd name="T6" fmla="*/ 3 w 75"/>
                <a:gd name="T7" fmla="*/ 24 h 26"/>
                <a:gd name="T8" fmla="*/ 0 w 75"/>
                <a:gd name="T9" fmla="*/ 21 h 26"/>
                <a:gd name="T10" fmla="*/ 1 w 75"/>
                <a:gd name="T11" fmla="*/ 18 h 26"/>
                <a:gd name="T12" fmla="*/ 1 w 75"/>
                <a:gd name="T13" fmla="*/ 18 h 26"/>
                <a:gd name="T14" fmla="*/ 9 w 75"/>
                <a:gd name="T15" fmla="*/ 10 h 26"/>
                <a:gd name="T16" fmla="*/ 17 w 75"/>
                <a:gd name="T17" fmla="*/ 4 h 26"/>
                <a:gd name="T18" fmla="*/ 27 w 75"/>
                <a:gd name="T19" fmla="*/ 1 h 26"/>
                <a:gd name="T20" fmla="*/ 38 w 75"/>
                <a:gd name="T21" fmla="*/ 0 h 26"/>
                <a:gd name="T22" fmla="*/ 38 w 75"/>
                <a:gd name="T23" fmla="*/ 0 h 26"/>
                <a:gd name="T24" fmla="*/ 49 w 75"/>
                <a:gd name="T25" fmla="*/ 1 h 26"/>
                <a:gd name="T26" fmla="*/ 58 w 75"/>
                <a:gd name="T27" fmla="*/ 4 h 26"/>
                <a:gd name="T28" fmla="*/ 66 w 75"/>
                <a:gd name="T29" fmla="*/ 10 h 26"/>
                <a:gd name="T30" fmla="*/ 73 w 75"/>
                <a:gd name="T31" fmla="*/ 16 h 26"/>
                <a:gd name="T32" fmla="*/ 73 w 75"/>
                <a:gd name="T33" fmla="*/ 16 h 26"/>
                <a:gd name="T34" fmla="*/ 75 w 75"/>
                <a:gd name="T35" fmla="*/ 21 h 26"/>
                <a:gd name="T36" fmla="*/ 73 w 75"/>
                <a:gd name="T37" fmla="*/ 24 h 26"/>
                <a:gd name="T38" fmla="*/ 73 w 75"/>
                <a:gd name="T39" fmla="*/ 24 h 26"/>
                <a:gd name="T40" fmla="*/ 69 w 75"/>
                <a:gd name="T41" fmla="*/ 24 h 26"/>
                <a:gd name="T42" fmla="*/ 66 w 75"/>
                <a:gd name="T43" fmla="*/ 23 h 26"/>
                <a:gd name="T44" fmla="*/ 66 w 75"/>
                <a:gd name="T45" fmla="*/ 23 h 26"/>
                <a:gd name="T46" fmla="*/ 61 w 75"/>
                <a:gd name="T47" fmla="*/ 16 h 26"/>
                <a:gd name="T48" fmla="*/ 53 w 75"/>
                <a:gd name="T49" fmla="*/ 12 h 26"/>
                <a:gd name="T50" fmla="*/ 46 w 75"/>
                <a:gd name="T51" fmla="*/ 9 h 26"/>
                <a:gd name="T52" fmla="*/ 38 w 75"/>
                <a:gd name="T53" fmla="*/ 9 h 26"/>
                <a:gd name="T54" fmla="*/ 38 w 75"/>
                <a:gd name="T55" fmla="*/ 9 h 26"/>
                <a:gd name="T56" fmla="*/ 29 w 75"/>
                <a:gd name="T57" fmla="*/ 9 h 26"/>
                <a:gd name="T58" fmla="*/ 21 w 75"/>
                <a:gd name="T59" fmla="*/ 12 h 26"/>
                <a:gd name="T60" fmla="*/ 13 w 75"/>
                <a:gd name="T61" fmla="*/ 16 h 26"/>
                <a:gd name="T62" fmla="*/ 9 w 75"/>
                <a:gd name="T63" fmla="*/ 23 h 26"/>
                <a:gd name="T64" fmla="*/ 9 w 75"/>
                <a:gd name="T65" fmla="*/ 23 h 26"/>
                <a:gd name="T66" fmla="*/ 7 w 75"/>
                <a:gd name="T67" fmla="*/ 24 h 26"/>
                <a:gd name="T68" fmla="*/ 4 w 75"/>
                <a:gd name="T69" fmla="*/ 26 h 26"/>
                <a:gd name="T70" fmla="*/ 4 w 75"/>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26">
                  <a:moveTo>
                    <a:pt x="4" y="26"/>
                  </a:moveTo>
                  <a:lnTo>
                    <a:pt x="4" y="26"/>
                  </a:lnTo>
                  <a:lnTo>
                    <a:pt x="3" y="24"/>
                  </a:lnTo>
                  <a:lnTo>
                    <a:pt x="3" y="24"/>
                  </a:lnTo>
                  <a:lnTo>
                    <a:pt x="0" y="21"/>
                  </a:lnTo>
                  <a:lnTo>
                    <a:pt x="1" y="18"/>
                  </a:lnTo>
                  <a:lnTo>
                    <a:pt x="1" y="18"/>
                  </a:lnTo>
                  <a:lnTo>
                    <a:pt x="9" y="10"/>
                  </a:lnTo>
                  <a:lnTo>
                    <a:pt x="17" y="4"/>
                  </a:lnTo>
                  <a:lnTo>
                    <a:pt x="27" y="1"/>
                  </a:lnTo>
                  <a:lnTo>
                    <a:pt x="38" y="0"/>
                  </a:lnTo>
                  <a:lnTo>
                    <a:pt x="38" y="0"/>
                  </a:lnTo>
                  <a:lnTo>
                    <a:pt x="49" y="1"/>
                  </a:lnTo>
                  <a:lnTo>
                    <a:pt x="58" y="4"/>
                  </a:lnTo>
                  <a:lnTo>
                    <a:pt x="66" y="10"/>
                  </a:lnTo>
                  <a:lnTo>
                    <a:pt x="73" y="16"/>
                  </a:lnTo>
                  <a:lnTo>
                    <a:pt x="73" y="16"/>
                  </a:lnTo>
                  <a:lnTo>
                    <a:pt x="75" y="21"/>
                  </a:lnTo>
                  <a:lnTo>
                    <a:pt x="73" y="24"/>
                  </a:lnTo>
                  <a:lnTo>
                    <a:pt x="73" y="24"/>
                  </a:lnTo>
                  <a:lnTo>
                    <a:pt x="69" y="24"/>
                  </a:lnTo>
                  <a:lnTo>
                    <a:pt x="66" y="23"/>
                  </a:lnTo>
                  <a:lnTo>
                    <a:pt x="66" y="23"/>
                  </a:lnTo>
                  <a:lnTo>
                    <a:pt x="61" y="16"/>
                  </a:lnTo>
                  <a:lnTo>
                    <a:pt x="53" y="12"/>
                  </a:lnTo>
                  <a:lnTo>
                    <a:pt x="46" y="9"/>
                  </a:lnTo>
                  <a:lnTo>
                    <a:pt x="38" y="9"/>
                  </a:lnTo>
                  <a:lnTo>
                    <a:pt x="38" y="9"/>
                  </a:lnTo>
                  <a:lnTo>
                    <a:pt x="29" y="9"/>
                  </a:lnTo>
                  <a:lnTo>
                    <a:pt x="21" y="12"/>
                  </a:lnTo>
                  <a:lnTo>
                    <a:pt x="13" y="16"/>
                  </a:lnTo>
                  <a:lnTo>
                    <a:pt x="9" y="23"/>
                  </a:lnTo>
                  <a:lnTo>
                    <a:pt x="9" y="23"/>
                  </a:lnTo>
                  <a:lnTo>
                    <a:pt x="7" y="24"/>
                  </a:lnTo>
                  <a:lnTo>
                    <a:pt x="4" y="26"/>
                  </a:lnTo>
                  <a:lnTo>
                    <a:pt x="4"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 name="Freeform 38">
              <a:extLst>
                <a:ext uri="{FF2B5EF4-FFF2-40B4-BE49-F238E27FC236}">
                  <a16:creationId xmlns:a16="http://schemas.microsoft.com/office/drawing/2014/main" id="{374FCF79-5767-714A-B5BA-453172C312E2}"/>
                </a:ext>
              </a:extLst>
            </p:cNvPr>
            <p:cNvSpPr>
              <a:spLocks/>
            </p:cNvSpPr>
            <p:nvPr/>
          </p:nvSpPr>
          <p:spPr bwMode="auto">
            <a:xfrm>
              <a:off x="2400074" y="3948113"/>
              <a:ext cx="174625" cy="57150"/>
            </a:xfrm>
            <a:custGeom>
              <a:avLst/>
              <a:gdLst>
                <a:gd name="T0" fmla="*/ 106 w 110"/>
                <a:gd name="T1" fmla="*/ 36 h 36"/>
                <a:gd name="T2" fmla="*/ 106 w 110"/>
                <a:gd name="T3" fmla="*/ 36 h 36"/>
                <a:gd name="T4" fmla="*/ 104 w 110"/>
                <a:gd name="T5" fmla="*/ 34 h 36"/>
                <a:gd name="T6" fmla="*/ 103 w 110"/>
                <a:gd name="T7" fmla="*/ 33 h 36"/>
                <a:gd name="T8" fmla="*/ 103 w 110"/>
                <a:gd name="T9" fmla="*/ 33 h 36"/>
                <a:gd name="T10" fmla="*/ 93 w 110"/>
                <a:gd name="T11" fmla="*/ 24 h 36"/>
                <a:gd name="T12" fmla="*/ 81 w 110"/>
                <a:gd name="T13" fmla="*/ 16 h 36"/>
                <a:gd name="T14" fmla="*/ 69 w 110"/>
                <a:gd name="T15" fmla="*/ 11 h 36"/>
                <a:gd name="T16" fmla="*/ 55 w 110"/>
                <a:gd name="T17" fmla="*/ 10 h 36"/>
                <a:gd name="T18" fmla="*/ 55 w 110"/>
                <a:gd name="T19" fmla="*/ 10 h 36"/>
                <a:gd name="T20" fmla="*/ 41 w 110"/>
                <a:gd name="T21" fmla="*/ 11 h 36"/>
                <a:gd name="T22" fmla="*/ 29 w 110"/>
                <a:gd name="T23" fmla="*/ 16 h 36"/>
                <a:gd name="T24" fmla="*/ 17 w 110"/>
                <a:gd name="T25" fmla="*/ 22 h 36"/>
                <a:gd name="T26" fmla="*/ 7 w 110"/>
                <a:gd name="T27" fmla="*/ 33 h 36"/>
                <a:gd name="T28" fmla="*/ 7 w 110"/>
                <a:gd name="T29" fmla="*/ 33 h 36"/>
                <a:gd name="T30" fmla="*/ 4 w 110"/>
                <a:gd name="T31" fmla="*/ 34 h 36"/>
                <a:gd name="T32" fmla="*/ 1 w 110"/>
                <a:gd name="T33" fmla="*/ 34 h 36"/>
                <a:gd name="T34" fmla="*/ 1 w 110"/>
                <a:gd name="T35" fmla="*/ 34 h 36"/>
                <a:gd name="T36" fmla="*/ 0 w 110"/>
                <a:gd name="T37" fmla="*/ 31 h 36"/>
                <a:gd name="T38" fmla="*/ 0 w 110"/>
                <a:gd name="T39" fmla="*/ 27 h 36"/>
                <a:gd name="T40" fmla="*/ 0 w 110"/>
                <a:gd name="T41" fmla="*/ 27 h 36"/>
                <a:gd name="T42" fmla="*/ 6 w 110"/>
                <a:gd name="T43" fmla="*/ 20 h 36"/>
                <a:gd name="T44" fmla="*/ 10 w 110"/>
                <a:gd name="T45" fmla="*/ 16 h 36"/>
                <a:gd name="T46" fmla="*/ 24 w 110"/>
                <a:gd name="T47" fmla="*/ 7 h 36"/>
                <a:gd name="T48" fmla="*/ 40 w 110"/>
                <a:gd name="T49" fmla="*/ 2 h 36"/>
                <a:gd name="T50" fmla="*/ 47 w 110"/>
                <a:gd name="T51" fmla="*/ 0 h 36"/>
                <a:gd name="T52" fmla="*/ 55 w 110"/>
                <a:gd name="T53" fmla="*/ 0 h 36"/>
                <a:gd name="T54" fmla="*/ 55 w 110"/>
                <a:gd name="T55" fmla="*/ 0 h 36"/>
                <a:gd name="T56" fmla="*/ 63 w 110"/>
                <a:gd name="T57" fmla="*/ 0 h 36"/>
                <a:gd name="T58" fmla="*/ 70 w 110"/>
                <a:gd name="T59" fmla="*/ 2 h 36"/>
                <a:gd name="T60" fmla="*/ 86 w 110"/>
                <a:gd name="T61" fmla="*/ 8 h 36"/>
                <a:gd name="T62" fmla="*/ 98 w 110"/>
                <a:gd name="T63" fmla="*/ 16 h 36"/>
                <a:gd name="T64" fmla="*/ 104 w 110"/>
                <a:gd name="T65" fmla="*/ 22 h 36"/>
                <a:gd name="T66" fmla="*/ 109 w 110"/>
                <a:gd name="T67" fmla="*/ 28 h 36"/>
                <a:gd name="T68" fmla="*/ 109 w 110"/>
                <a:gd name="T69" fmla="*/ 28 h 36"/>
                <a:gd name="T70" fmla="*/ 110 w 110"/>
                <a:gd name="T71" fmla="*/ 31 h 36"/>
                <a:gd name="T72" fmla="*/ 109 w 110"/>
                <a:gd name="T73" fmla="*/ 34 h 36"/>
                <a:gd name="T74" fmla="*/ 109 w 110"/>
                <a:gd name="T75" fmla="*/ 34 h 36"/>
                <a:gd name="T76" fmla="*/ 106 w 110"/>
                <a:gd name="T77" fmla="*/ 36 h 36"/>
                <a:gd name="T78" fmla="*/ 106 w 110"/>
                <a:gd name="T7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36">
                  <a:moveTo>
                    <a:pt x="106" y="36"/>
                  </a:moveTo>
                  <a:lnTo>
                    <a:pt x="106" y="36"/>
                  </a:lnTo>
                  <a:lnTo>
                    <a:pt x="104" y="34"/>
                  </a:lnTo>
                  <a:lnTo>
                    <a:pt x="103" y="33"/>
                  </a:lnTo>
                  <a:lnTo>
                    <a:pt x="103" y="33"/>
                  </a:lnTo>
                  <a:lnTo>
                    <a:pt x="93" y="24"/>
                  </a:lnTo>
                  <a:lnTo>
                    <a:pt x="81" y="16"/>
                  </a:lnTo>
                  <a:lnTo>
                    <a:pt x="69" y="11"/>
                  </a:lnTo>
                  <a:lnTo>
                    <a:pt x="55" y="10"/>
                  </a:lnTo>
                  <a:lnTo>
                    <a:pt x="55" y="10"/>
                  </a:lnTo>
                  <a:lnTo>
                    <a:pt x="41" y="11"/>
                  </a:lnTo>
                  <a:lnTo>
                    <a:pt x="29" y="16"/>
                  </a:lnTo>
                  <a:lnTo>
                    <a:pt x="17" y="22"/>
                  </a:lnTo>
                  <a:lnTo>
                    <a:pt x="7" y="33"/>
                  </a:lnTo>
                  <a:lnTo>
                    <a:pt x="7" y="33"/>
                  </a:lnTo>
                  <a:lnTo>
                    <a:pt x="4" y="34"/>
                  </a:lnTo>
                  <a:lnTo>
                    <a:pt x="1" y="34"/>
                  </a:lnTo>
                  <a:lnTo>
                    <a:pt x="1" y="34"/>
                  </a:lnTo>
                  <a:lnTo>
                    <a:pt x="0" y="31"/>
                  </a:lnTo>
                  <a:lnTo>
                    <a:pt x="0" y="27"/>
                  </a:lnTo>
                  <a:lnTo>
                    <a:pt x="0" y="27"/>
                  </a:lnTo>
                  <a:lnTo>
                    <a:pt x="6" y="20"/>
                  </a:lnTo>
                  <a:lnTo>
                    <a:pt x="10" y="16"/>
                  </a:lnTo>
                  <a:lnTo>
                    <a:pt x="24" y="7"/>
                  </a:lnTo>
                  <a:lnTo>
                    <a:pt x="40" y="2"/>
                  </a:lnTo>
                  <a:lnTo>
                    <a:pt x="47" y="0"/>
                  </a:lnTo>
                  <a:lnTo>
                    <a:pt x="55" y="0"/>
                  </a:lnTo>
                  <a:lnTo>
                    <a:pt x="55" y="0"/>
                  </a:lnTo>
                  <a:lnTo>
                    <a:pt x="63" y="0"/>
                  </a:lnTo>
                  <a:lnTo>
                    <a:pt x="70" y="2"/>
                  </a:lnTo>
                  <a:lnTo>
                    <a:pt x="86" y="8"/>
                  </a:lnTo>
                  <a:lnTo>
                    <a:pt x="98" y="16"/>
                  </a:lnTo>
                  <a:lnTo>
                    <a:pt x="104" y="22"/>
                  </a:lnTo>
                  <a:lnTo>
                    <a:pt x="109" y="28"/>
                  </a:lnTo>
                  <a:lnTo>
                    <a:pt x="109" y="28"/>
                  </a:lnTo>
                  <a:lnTo>
                    <a:pt x="110" y="31"/>
                  </a:lnTo>
                  <a:lnTo>
                    <a:pt x="109" y="34"/>
                  </a:lnTo>
                  <a:lnTo>
                    <a:pt x="109" y="34"/>
                  </a:lnTo>
                  <a:lnTo>
                    <a:pt x="106" y="36"/>
                  </a:lnTo>
                  <a:lnTo>
                    <a:pt x="106"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 name="Freeform 39">
              <a:extLst>
                <a:ext uri="{FF2B5EF4-FFF2-40B4-BE49-F238E27FC236}">
                  <a16:creationId xmlns:a16="http://schemas.microsoft.com/office/drawing/2014/main" id="{846DAA27-229A-EB49-AACB-1A0E47D74357}"/>
                </a:ext>
              </a:extLst>
            </p:cNvPr>
            <p:cNvSpPr>
              <a:spLocks/>
            </p:cNvSpPr>
            <p:nvPr/>
          </p:nvSpPr>
          <p:spPr bwMode="auto">
            <a:xfrm>
              <a:off x="2368324" y="3910013"/>
              <a:ext cx="238125" cy="69850"/>
            </a:xfrm>
            <a:custGeom>
              <a:avLst/>
              <a:gdLst>
                <a:gd name="T0" fmla="*/ 4 w 150"/>
                <a:gd name="T1" fmla="*/ 44 h 44"/>
                <a:gd name="T2" fmla="*/ 4 w 150"/>
                <a:gd name="T3" fmla="*/ 44 h 44"/>
                <a:gd name="T4" fmla="*/ 1 w 150"/>
                <a:gd name="T5" fmla="*/ 43 h 44"/>
                <a:gd name="T6" fmla="*/ 1 w 150"/>
                <a:gd name="T7" fmla="*/ 43 h 44"/>
                <a:gd name="T8" fmla="*/ 0 w 150"/>
                <a:gd name="T9" fmla="*/ 40 h 44"/>
                <a:gd name="T10" fmla="*/ 1 w 150"/>
                <a:gd name="T11" fmla="*/ 37 h 44"/>
                <a:gd name="T12" fmla="*/ 1 w 150"/>
                <a:gd name="T13" fmla="*/ 37 h 44"/>
                <a:gd name="T14" fmla="*/ 7 w 150"/>
                <a:gd name="T15" fmla="*/ 29 h 44"/>
                <a:gd name="T16" fmla="*/ 15 w 150"/>
                <a:gd name="T17" fmla="*/ 21 h 44"/>
                <a:gd name="T18" fmla="*/ 24 w 150"/>
                <a:gd name="T19" fmla="*/ 15 h 44"/>
                <a:gd name="T20" fmla="*/ 34 w 150"/>
                <a:gd name="T21" fmla="*/ 9 h 44"/>
                <a:gd name="T22" fmla="*/ 43 w 150"/>
                <a:gd name="T23" fmla="*/ 6 h 44"/>
                <a:gd name="T24" fmla="*/ 54 w 150"/>
                <a:gd name="T25" fmla="*/ 3 h 44"/>
                <a:gd name="T26" fmla="*/ 64 w 150"/>
                <a:gd name="T27" fmla="*/ 1 h 44"/>
                <a:gd name="T28" fmla="*/ 75 w 150"/>
                <a:gd name="T29" fmla="*/ 0 h 44"/>
                <a:gd name="T30" fmla="*/ 75 w 150"/>
                <a:gd name="T31" fmla="*/ 0 h 44"/>
                <a:gd name="T32" fmla="*/ 86 w 150"/>
                <a:gd name="T33" fmla="*/ 1 h 44"/>
                <a:gd name="T34" fmla="*/ 97 w 150"/>
                <a:gd name="T35" fmla="*/ 3 h 44"/>
                <a:gd name="T36" fmla="*/ 107 w 150"/>
                <a:gd name="T37" fmla="*/ 6 h 44"/>
                <a:gd name="T38" fmla="*/ 117 w 150"/>
                <a:gd name="T39" fmla="*/ 11 h 44"/>
                <a:gd name="T40" fmla="*/ 126 w 150"/>
                <a:gd name="T41" fmla="*/ 15 h 44"/>
                <a:gd name="T42" fmla="*/ 133 w 150"/>
                <a:gd name="T43" fmla="*/ 21 h 44"/>
                <a:gd name="T44" fmla="*/ 141 w 150"/>
                <a:gd name="T45" fmla="*/ 29 h 44"/>
                <a:gd name="T46" fmla="*/ 149 w 150"/>
                <a:gd name="T47" fmla="*/ 37 h 44"/>
                <a:gd name="T48" fmla="*/ 149 w 150"/>
                <a:gd name="T49" fmla="*/ 37 h 44"/>
                <a:gd name="T50" fmla="*/ 150 w 150"/>
                <a:gd name="T51" fmla="*/ 41 h 44"/>
                <a:gd name="T52" fmla="*/ 147 w 150"/>
                <a:gd name="T53" fmla="*/ 44 h 44"/>
                <a:gd name="T54" fmla="*/ 147 w 150"/>
                <a:gd name="T55" fmla="*/ 44 h 44"/>
                <a:gd name="T56" fmla="*/ 144 w 150"/>
                <a:gd name="T57" fmla="*/ 44 h 44"/>
                <a:gd name="T58" fmla="*/ 141 w 150"/>
                <a:gd name="T59" fmla="*/ 43 h 44"/>
                <a:gd name="T60" fmla="*/ 141 w 150"/>
                <a:gd name="T61" fmla="*/ 43 h 44"/>
                <a:gd name="T62" fmla="*/ 135 w 150"/>
                <a:gd name="T63" fmla="*/ 35 h 44"/>
                <a:gd name="T64" fmla="*/ 129 w 150"/>
                <a:gd name="T65" fmla="*/ 29 h 44"/>
                <a:gd name="T66" fmla="*/ 121 w 150"/>
                <a:gd name="T67" fmla="*/ 23 h 44"/>
                <a:gd name="T68" fmla="*/ 112 w 150"/>
                <a:gd name="T69" fmla="*/ 18 h 44"/>
                <a:gd name="T70" fmla="*/ 103 w 150"/>
                <a:gd name="T71" fmla="*/ 14 h 44"/>
                <a:gd name="T72" fmla="*/ 95 w 150"/>
                <a:gd name="T73" fmla="*/ 12 h 44"/>
                <a:gd name="T74" fmla="*/ 84 w 150"/>
                <a:gd name="T75" fmla="*/ 9 h 44"/>
                <a:gd name="T76" fmla="*/ 75 w 150"/>
                <a:gd name="T77" fmla="*/ 9 h 44"/>
                <a:gd name="T78" fmla="*/ 75 w 150"/>
                <a:gd name="T79" fmla="*/ 9 h 44"/>
                <a:gd name="T80" fmla="*/ 66 w 150"/>
                <a:gd name="T81" fmla="*/ 9 h 44"/>
                <a:gd name="T82" fmla="*/ 55 w 150"/>
                <a:gd name="T83" fmla="*/ 11 h 44"/>
                <a:gd name="T84" fmla="*/ 46 w 150"/>
                <a:gd name="T85" fmla="*/ 14 h 44"/>
                <a:gd name="T86" fmla="*/ 38 w 150"/>
                <a:gd name="T87" fmla="*/ 18 h 44"/>
                <a:gd name="T88" fmla="*/ 29 w 150"/>
                <a:gd name="T89" fmla="*/ 23 h 44"/>
                <a:gd name="T90" fmla="*/ 21 w 150"/>
                <a:gd name="T91" fmla="*/ 28 h 44"/>
                <a:gd name="T92" fmla="*/ 14 w 150"/>
                <a:gd name="T93" fmla="*/ 35 h 44"/>
                <a:gd name="T94" fmla="*/ 7 w 150"/>
                <a:gd name="T95" fmla="*/ 43 h 44"/>
                <a:gd name="T96" fmla="*/ 7 w 150"/>
                <a:gd name="T97" fmla="*/ 43 h 44"/>
                <a:gd name="T98" fmla="*/ 6 w 150"/>
                <a:gd name="T99" fmla="*/ 44 h 44"/>
                <a:gd name="T100" fmla="*/ 4 w 150"/>
                <a:gd name="T101" fmla="*/ 44 h 44"/>
                <a:gd name="T102" fmla="*/ 4 w 150"/>
                <a:gd name="T10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0" h="44">
                  <a:moveTo>
                    <a:pt x="4" y="44"/>
                  </a:moveTo>
                  <a:lnTo>
                    <a:pt x="4" y="44"/>
                  </a:lnTo>
                  <a:lnTo>
                    <a:pt x="1" y="43"/>
                  </a:lnTo>
                  <a:lnTo>
                    <a:pt x="1" y="43"/>
                  </a:lnTo>
                  <a:lnTo>
                    <a:pt x="0" y="40"/>
                  </a:lnTo>
                  <a:lnTo>
                    <a:pt x="1" y="37"/>
                  </a:lnTo>
                  <a:lnTo>
                    <a:pt x="1" y="37"/>
                  </a:lnTo>
                  <a:lnTo>
                    <a:pt x="7" y="29"/>
                  </a:lnTo>
                  <a:lnTo>
                    <a:pt x="15" y="21"/>
                  </a:lnTo>
                  <a:lnTo>
                    <a:pt x="24" y="15"/>
                  </a:lnTo>
                  <a:lnTo>
                    <a:pt x="34" y="9"/>
                  </a:lnTo>
                  <a:lnTo>
                    <a:pt x="43" y="6"/>
                  </a:lnTo>
                  <a:lnTo>
                    <a:pt x="54" y="3"/>
                  </a:lnTo>
                  <a:lnTo>
                    <a:pt x="64" y="1"/>
                  </a:lnTo>
                  <a:lnTo>
                    <a:pt x="75" y="0"/>
                  </a:lnTo>
                  <a:lnTo>
                    <a:pt x="75" y="0"/>
                  </a:lnTo>
                  <a:lnTo>
                    <a:pt x="86" y="1"/>
                  </a:lnTo>
                  <a:lnTo>
                    <a:pt x="97" y="3"/>
                  </a:lnTo>
                  <a:lnTo>
                    <a:pt x="107" y="6"/>
                  </a:lnTo>
                  <a:lnTo>
                    <a:pt x="117" y="11"/>
                  </a:lnTo>
                  <a:lnTo>
                    <a:pt x="126" y="15"/>
                  </a:lnTo>
                  <a:lnTo>
                    <a:pt x="133" y="21"/>
                  </a:lnTo>
                  <a:lnTo>
                    <a:pt x="141" y="29"/>
                  </a:lnTo>
                  <a:lnTo>
                    <a:pt x="149" y="37"/>
                  </a:lnTo>
                  <a:lnTo>
                    <a:pt x="149" y="37"/>
                  </a:lnTo>
                  <a:lnTo>
                    <a:pt x="150" y="41"/>
                  </a:lnTo>
                  <a:lnTo>
                    <a:pt x="147" y="44"/>
                  </a:lnTo>
                  <a:lnTo>
                    <a:pt x="147" y="44"/>
                  </a:lnTo>
                  <a:lnTo>
                    <a:pt x="144" y="44"/>
                  </a:lnTo>
                  <a:lnTo>
                    <a:pt x="141" y="43"/>
                  </a:lnTo>
                  <a:lnTo>
                    <a:pt x="141" y="43"/>
                  </a:lnTo>
                  <a:lnTo>
                    <a:pt x="135" y="35"/>
                  </a:lnTo>
                  <a:lnTo>
                    <a:pt x="129" y="29"/>
                  </a:lnTo>
                  <a:lnTo>
                    <a:pt x="121" y="23"/>
                  </a:lnTo>
                  <a:lnTo>
                    <a:pt x="112" y="18"/>
                  </a:lnTo>
                  <a:lnTo>
                    <a:pt x="103" y="14"/>
                  </a:lnTo>
                  <a:lnTo>
                    <a:pt x="95" y="12"/>
                  </a:lnTo>
                  <a:lnTo>
                    <a:pt x="84" y="9"/>
                  </a:lnTo>
                  <a:lnTo>
                    <a:pt x="75" y="9"/>
                  </a:lnTo>
                  <a:lnTo>
                    <a:pt x="75" y="9"/>
                  </a:lnTo>
                  <a:lnTo>
                    <a:pt x="66" y="9"/>
                  </a:lnTo>
                  <a:lnTo>
                    <a:pt x="55" y="11"/>
                  </a:lnTo>
                  <a:lnTo>
                    <a:pt x="46" y="14"/>
                  </a:lnTo>
                  <a:lnTo>
                    <a:pt x="38" y="18"/>
                  </a:lnTo>
                  <a:lnTo>
                    <a:pt x="29" y="23"/>
                  </a:lnTo>
                  <a:lnTo>
                    <a:pt x="21" y="28"/>
                  </a:lnTo>
                  <a:lnTo>
                    <a:pt x="14" y="35"/>
                  </a:lnTo>
                  <a:lnTo>
                    <a:pt x="7" y="43"/>
                  </a:lnTo>
                  <a:lnTo>
                    <a:pt x="7" y="43"/>
                  </a:lnTo>
                  <a:lnTo>
                    <a:pt x="6" y="44"/>
                  </a:lnTo>
                  <a:lnTo>
                    <a:pt x="4" y="44"/>
                  </a:lnTo>
                  <a:lnTo>
                    <a:pt x="4" y="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3" name="Title 2"/>
          <p:cNvSpPr>
            <a:spLocks noGrp="1"/>
          </p:cNvSpPr>
          <p:nvPr>
            <p:ph type="title"/>
          </p:nvPr>
        </p:nvSpPr>
        <p:spPr>
          <a:xfrm>
            <a:off x="441812" y="177414"/>
            <a:ext cx="7367617" cy="975783"/>
          </a:xfrm>
        </p:spPr>
        <p:txBody>
          <a:bodyPr>
            <a:normAutofit/>
          </a:bodyPr>
          <a:lstStyle/>
          <a:p>
            <a:r>
              <a:rPr lang="en-US" sz="4267" dirty="0">
                <a:solidFill>
                  <a:schemeClr val="accent1"/>
                </a:solidFill>
                <a:latin typeface="CiscoSansTT" panose="020B0503020201020303" pitchFamily="34" charset="0"/>
                <a:cs typeface="CiscoSansTT" panose="020B0503020201020303" pitchFamily="34" charset="0"/>
              </a:rPr>
              <a:t>Are you ready?</a:t>
            </a:r>
          </a:p>
        </p:txBody>
      </p:sp>
      <p:sp>
        <p:nvSpPr>
          <p:cNvPr id="13" name="TextBox 12">
            <a:extLst>
              <a:ext uri="{FF2B5EF4-FFF2-40B4-BE49-F238E27FC236}">
                <a16:creationId xmlns:a16="http://schemas.microsoft.com/office/drawing/2014/main" id="{B26B601E-1000-D245-887B-0A1168B5BE90}"/>
              </a:ext>
            </a:extLst>
          </p:cNvPr>
          <p:cNvSpPr txBox="1"/>
          <p:nvPr/>
        </p:nvSpPr>
        <p:spPr>
          <a:xfrm>
            <a:off x="1084088" y="3157767"/>
            <a:ext cx="1800365" cy="666786"/>
          </a:xfrm>
          <a:prstGeom prst="rect">
            <a:avLst/>
          </a:prstGeom>
          <a:noFill/>
        </p:spPr>
        <p:txBody>
          <a:bodyPr wrap="square" rtlCol="0">
            <a:spAutoFit/>
          </a:bodyPr>
          <a:lstStyle/>
          <a:p>
            <a:pPr algn="ctr"/>
            <a:r>
              <a:rPr lang="en-US" sz="3733" b="1" dirty="0">
                <a:solidFill>
                  <a:srgbClr val="00B050"/>
                </a:solidFill>
                <a:latin typeface="CiscoSans" panose="020B0503020201020303"/>
              </a:rPr>
              <a:t>QoS</a:t>
            </a:r>
            <a:endParaRPr lang="en-US" sz="5333" b="1" dirty="0">
              <a:solidFill>
                <a:srgbClr val="00B050"/>
              </a:solidFill>
              <a:latin typeface="+mj-lt"/>
            </a:endParaRPr>
          </a:p>
        </p:txBody>
      </p:sp>
      <p:sp>
        <p:nvSpPr>
          <p:cNvPr id="15" name="TextBox 14">
            <a:extLst>
              <a:ext uri="{FF2B5EF4-FFF2-40B4-BE49-F238E27FC236}">
                <a16:creationId xmlns:a16="http://schemas.microsoft.com/office/drawing/2014/main" id="{4C9A7E0B-11F2-4644-AEBB-CBB26BD1FFC8}"/>
              </a:ext>
            </a:extLst>
          </p:cNvPr>
          <p:cNvSpPr txBox="1"/>
          <p:nvPr/>
        </p:nvSpPr>
        <p:spPr>
          <a:xfrm>
            <a:off x="454805" y="3762719"/>
            <a:ext cx="2837747" cy="543867"/>
          </a:xfrm>
          <a:prstGeom prst="rect">
            <a:avLst/>
          </a:prstGeom>
          <a:noFill/>
        </p:spPr>
        <p:txBody>
          <a:bodyPr wrap="square" rtlCol="0">
            <a:spAutoFit/>
          </a:bodyPr>
          <a:lstStyle>
            <a:defPPr>
              <a:defRPr lang="en-US"/>
            </a:defPPr>
            <a:lvl1pPr algn="ctr">
              <a:defRPr sz="1100">
                <a:latin typeface="+mn-lt"/>
              </a:defRPr>
            </a:lvl1pPr>
          </a:lstStyle>
          <a:p>
            <a:r>
              <a:rPr lang="en-US" sz="1467" dirty="0">
                <a:latin typeface="CiscoSansTT Light" panose="020B0503020201020303" pitchFamily="34" charset="0"/>
                <a:cs typeface="CiscoSansTT Light" panose="020B0503020201020303" pitchFamily="34" charset="0"/>
              </a:rPr>
              <a:t>Easy-to-deploy application control</a:t>
            </a:r>
          </a:p>
        </p:txBody>
      </p:sp>
      <p:sp>
        <p:nvSpPr>
          <p:cNvPr id="18" name="TextBox 17">
            <a:extLst>
              <a:ext uri="{FF2B5EF4-FFF2-40B4-BE49-F238E27FC236}">
                <a16:creationId xmlns:a16="http://schemas.microsoft.com/office/drawing/2014/main" id="{5FCCDDB2-9123-D348-9927-43BEE736CA8A}"/>
              </a:ext>
            </a:extLst>
          </p:cNvPr>
          <p:cNvSpPr txBox="1"/>
          <p:nvPr/>
        </p:nvSpPr>
        <p:spPr>
          <a:xfrm>
            <a:off x="5180541" y="123732"/>
            <a:ext cx="2230132" cy="1159228"/>
          </a:xfrm>
          <a:prstGeom prst="rect">
            <a:avLst/>
          </a:prstGeom>
          <a:noFill/>
        </p:spPr>
        <p:txBody>
          <a:bodyPr wrap="square" rtlCol="0">
            <a:spAutoFit/>
          </a:bodyPr>
          <a:lstStyle/>
          <a:p>
            <a:pPr algn="ctr"/>
            <a:r>
              <a:rPr lang="en-US" sz="5333" b="1" dirty="0">
                <a:solidFill>
                  <a:schemeClr val="accent6"/>
                </a:solidFill>
                <a:latin typeface="CiscoSans" panose="020B0503020201020303"/>
              </a:rPr>
              <a:t>2020</a:t>
            </a:r>
          </a:p>
          <a:p>
            <a:pPr algn="ctr"/>
            <a:r>
              <a:rPr lang="en-US" sz="1600" b="1" dirty="0">
                <a:solidFill>
                  <a:schemeClr val="accent6"/>
                </a:solidFill>
                <a:latin typeface="CiscoSans" panose="020B0503020201020303"/>
              </a:rPr>
              <a:t>(that’s next year!)</a:t>
            </a:r>
            <a:endParaRPr lang="en-US" sz="1600" b="1" dirty="0">
              <a:solidFill>
                <a:schemeClr val="accent6"/>
              </a:solidFill>
              <a:latin typeface="+mj-lt"/>
            </a:endParaRPr>
          </a:p>
        </p:txBody>
      </p:sp>
      <p:sp>
        <p:nvSpPr>
          <p:cNvPr id="19" name="TextBox 18">
            <a:extLst>
              <a:ext uri="{FF2B5EF4-FFF2-40B4-BE49-F238E27FC236}">
                <a16:creationId xmlns:a16="http://schemas.microsoft.com/office/drawing/2014/main" id="{47323956-03D3-7640-AFAB-4C8076058458}"/>
              </a:ext>
            </a:extLst>
          </p:cNvPr>
          <p:cNvSpPr txBox="1"/>
          <p:nvPr/>
        </p:nvSpPr>
        <p:spPr>
          <a:xfrm>
            <a:off x="5316534" y="1244041"/>
            <a:ext cx="1800365" cy="543867"/>
          </a:xfrm>
          <a:prstGeom prst="rect">
            <a:avLst/>
          </a:prstGeom>
          <a:noFill/>
        </p:spPr>
        <p:txBody>
          <a:bodyPr wrap="square" rtlCol="0">
            <a:spAutoFit/>
          </a:bodyPr>
          <a:lstStyle>
            <a:defPPr>
              <a:defRPr lang="en-US"/>
            </a:defPPr>
            <a:lvl1pPr algn="ctr">
              <a:defRPr sz="1100">
                <a:latin typeface="+mn-lt"/>
              </a:defRPr>
            </a:lvl1pPr>
          </a:lstStyle>
          <a:p>
            <a:r>
              <a:rPr lang="en-US" sz="1467" dirty="0">
                <a:latin typeface="CiscoSansTT Light" panose="020B0503020201020303" pitchFamily="34" charset="0"/>
                <a:cs typeface="CiscoSansTT Light" panose="020B0503020201020303" pitchFamily="34" charset="0"/>
              </a:rPr>
              <a:t>Mass release of Wi-Fi 6 devices</a:t>
            </a:r>
          </a:p>
        </p:txBody>
      </p:sp>
      <p:sp>
        <p:nvSpPr>
          <p:cNvPr id="25" name="TextBox 24">
            <a:extLst>
              <a:ext uri="{FF2B5EF4-FFF2-40B4-BE49-F238E27FC236}">
                <a16:creationId xmlns:a16="http://schemas.microsoft.com/office/drawing/2014/main" id="{97F6280F-1CD2-7C4F-8C77-1211B63C3546}"/>
              </a:ext>
            </a:extLst>
          </p:cNvPr>
          <p:cNvSpPr txBox="1"/>
          <p:nvPr/>
        </p:nvSpPr>
        <p:spPr>
          <a:xfrm>
            <a:off x="8783458" y="2598795"/>
            <a:ext cx="3365535" cy="1077026"/>
          </a:xfrm>
          <a:prstGeom prst="rect">
            <a:avLst/>
          </a:prstGeom>
          <a:noFill/>
        </p:spPr>
        <p:txBody>
          <a:bodyPr wrap="square" rtlCol="0">
            <a:spAutoFit/>
          </a:bodyPr>
          <a:lstStyle/>
          <a:p>
            <a:r>
              <a:rPr lang="en-US" sz="2133" dirty="0">
                <a:solidFill>
                  <a:schemeClr val="bg1"/>
                </a:solidFill>
              </a:rPr>
              <a:t>Switch Capacity</a:t>
            </a:r>
          </a:p>
          <a:p>
            <a:pPr marL="342891" indent="-342891">
              <a:buFontTx/>
              <a:buChar char="-"/>
            </a:pPr>
            <a:r>
              <a:rPr lang="en-US" sz="2133" dirty="0" err="1">
                <a:solidFill>
                  <a:schemeClr val="bg1"/>
                </a:solidFill>
              </a:rPr>
              <a:t>uPoE</a:t>
            </a:r>
            <a:endParaRPr lang="en-US" sz="2133" dirty="0">
              <a:solidFill>
                <a:schemeClr val="bg1"/>
              </a:solidFill>
            </a:endParaRPr>
          </a:p>
          <a:p>
            <a:pPr marL="342891" indent="-342891">
              <a:buFontTx/>
              <a:buChar char="-"/>
            </a:pPr>
            <a:r>
              <a:rPr lang="en-US" sz="2133" dirty="0" err="1">
                <a:solidFill>
                  <a:schemeClr val="bg1"/>
                </a:solidFill>
              </a:rPr>
              <a:t>mGig</a:t>
            </a:r>
            <a:endParaRPr lang="en-US" sz="2133" dirty="0">
              <a:solidFill>
                <a:schemeClr val="bg1"/>
              </a:solidFill>
            </a:endParaRPr>
          </a:p>
        </p:txBody>
      </p:sp>
      <p:sp>
        <p:nvSpPr>
          <p:cNvPr id="29" name="TextBox 28">
            <a:extLst>
              <a:ext uri="{FF2B5EF4-FFF2-40B4-BE49-F238E27FC236}">
                <a16:creationId xmlns:a16="http://schemas.microsoft.com/office/drawing/2014/main" id="{4092C6F4-66D0-C640-983B-F5699F5ADDFF}"/>
              </a:ext>
            </a:extLst>
          </p:cNvPr>
          <p:cNvSpPr txBox="1"/>
          <p:nvPr/>
        </p:nvSpPr>
        <p:spPr>
          <a:xfrm>
            <a:off x="9029805" y="1778681"/>
            <a:ext cx="2872839" cy="420564"/>
          </a:xfrm>
          <a:prstGeom prst="rect">
            <a:avLst/>
          </a:prstGeom>
          <a:noFill/>
        </p:spPr>
        <p:txBody>
          <a:bodyPr wrap="square" rtlCol="0">
            <a:spAutoFit/>
          </a:bodyPr>
          <a:lstStyle/>
          <a:p>
            <a:r>
              <a:rPr lang="en-US" sz="2133" dirty="0">
                <a:solidFill>
                  <a:schemeClr val="bg1"/>
                </a:solidFill>
              </a:rPr>
              <a:t>Wi-Fi 6 Access Points</a:t>
            </a:r>
          </a:p>
        </p:txBody>
      </p:sp>
      <p:pic>
        <p:nvPicPr>
          <p:cNvPr id="31" name="Picture 30">
            <a:extLst>
              <a:ext uri="{FF2B5EF4-FFF2-40B4-BE49-F238E27FC236}">
                <a16:creationId xmlns:a16="http://schemas.microsoft.com/office/drawing/2014/main" id="{A9AE1DA4-82DD-124C-BB86-F8329E51DF82}"/>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690339" y="1887350"/>
            <a:ext cx="950872" cy="904959"/>
          </a:xfrm>
          <a:prstGeom prst="rect">
            <a:avLst/>
          </a:prstGeom>
        </p:spPr>
      </p:pic>
      <p:pic>
        <p:nvPicPr>
          <p:cNvPr id="36" name="Picture 35">
            <a:extLst>
              <a:ext uri="{FF2B5EF4-FFF2-40B4-BE49-F238E27FC236}">
                <a16:creationId xmlns:a16="http://schemas.microsoft.com/office/drawing/2014/main" id="{8F9A705F-8F64-B547-9A60-25B497181A40}"/>
              </a:ext>
            </a:extLst>
          </p:cNvPr>
          <p:cNvPicPr>
            <a:picLocks noChangeAspect="1"/>
          </p:cNvPicPr>
          <p:nvPr/>
        </p:nvPicPr>
        <p:blipFill rotWithShape="1">
          <a:blip r:embed="rId3"/>
          <a:srcRect r="5530" b="20361"/>
          <a:stretch/>
        </p:blipFill>
        <p:spPr>
          <a:xfrm>
            <a:off x="1653987" y="1282811"/>
            <a:ext cx="1175435" cy="979743"/>
          </a:xfrm>
          <a:prstGeom prst="rect">
            <a:avLst/>
          </a:prstGeom>
        </p:spPr>
      </p:pic>
      <p:sp>
        <p:nvSpPr>
          <p:cNvPr id="37" name="フリーフォーム 102">
            <a:extLst>
              <a:ext uri="{FF2B5EF4-FFF2-40B4-BE49-F238E27FC236}">
                <a16:creationId xmlns:a16="http://schemas.microsoft.com/office/drawing/2014/main" id="{93C9324B-DC44-B44A-A756-1987770578D7}"/>
              </a:ext>
            </a:extLst>
          </p:cNvPr>
          <p:cNvSpPr>
            <a:spLocks noChangeAspect="1"/>
          </p:cNvSpPr>
          <p:nvPr/>
        </p:nvSpPr>
        <p:spPr>
          <a:xfrm>
            <a:off x="7425652" y="4091550"/>
            <a:ext cx="729293" cy="757972"/>
          </a:xfrm>
          <a:custGeom>
            <a:avLst/>
            <a:gdLst>
              <a:gd name="connsiteX0" fmla="*/ 1101774 w 1440493"/>
              <a:gd name="connsiteY0" fmla="*/ 1174886 h 1440000"/>
              <a:gd name="connsiteX1" fmla="*/ 1152530 w 1440493"/>
              <a:gd name="connsiteY1" fmla="*/ 1225642 h 1440000"/>
              <a:gd name="connsiteX2" fmla="*/ 1152874 w 1440493"/>
              <a:gd name="connsiteY2" fmla="*/ 1225642 h 1440000"/>
              <a:gd name="connsiteX3" fmla="*/ 1160851 w 1440493"/>
              <a:gd name="connsiteY3" fmla="*/ 1265155 h 1440000"/>
              <a:gd name="connsiteX4" fmla="*/ 1162643 w 1440493"/>
              <a:gd name="connsiteY4" fmla="*/ 1267812 h 1440000"/>
              <a:gd name="connsiteX5" fmla="*/ 1153896 w 1440493"/>
              <a:gd name="connsiteY5" fmla="*/ 1280137 h 1440000"/>
              <a:gd name="connsiteX6" fmla="*/ 1100655 w 1440493"/>
              <a:gd name="connsiteY6" fmla="*/ 1301042 h 1440000"/>
              <a:gd name="connsiteX7" fmla="*/ 1048058 w 1440493"/>
              <a:gd name="connsiteY7" fmla="*/ 1278567 h 1440000"/>
              <a:gd name="connsiteX8" fmla="*/ 1040901 w 1440493"/>
              <a:gd name="connsiteY8" fmla="*/ 1267819 h 1440000"/>
              <a:gd name="connsiteX9" fmla="*/ 1042697 w 1440493"/>
              <a:gd name="connsiteY9" fmla="*/ 1265155 h 1440000"/>
              <a:gd name="connsiteX10" fmla="*/ 1050674 w 1440493"/>
              <a:gd name="connsiteY10" fmla="*/ 1225642 h 1440000"/>
              <a:gd name="connsiteX11" fmla="*/ 1051018 w 1440493"/>
              <a:gd name="connsiteY11" fmla="*/ 1225642 h 1440000"/>
              <a:gd name="connsiteX12" fmla="*/ 1101774 w 1440493"/>
              <a:gd name="connsiteY12" fmla="*/ 1174886 h 1440000"/>
              <a:gd name="connsiteX13" fmla="*/ 796552 w 1440493"/>
              <a:gd name="connsiteY13" fmla="*/ 1174886 h 1440000"/>
              <a:gd name="connsiteX14" fmla="*/ 847308 w 1440493"/>
              <a:gd name="connsiteY14" fmla="*/ 1225642 h 1440000"/>
              <a:gd name="connsiteX15" fmla="*/ 847652 w 1440493"/>
              <a:gd name="connsiteY15" fmla="*/ 1225642 h 1440000"/>
              <a:gd name="connsiteX16" fmla="*/ 855629 w 1440493"/>
              <a:gd name="connsiteY16" fmla="*/ 1265155 h 1440000"/>
              <a:gd name="connsiteX17" fmla="*/ 857421 w 1440493"/>
              <a:gd name="connsiteY17" fmla="*/ 1267812 h 1440000"/>
              <a:gd name="connsiteX18" fmla="*/ 848674 w 1440493"/>
              <a:gd name="connsiteY18" fmla="*/ 1280137 h 1440000"/>
              <a:gd name="connsiteX19" fmla="*/ 795433 w 1440493"/>
              <a:gd name="connsiteY19" fmla="*/ 1301042 h 1440000"/>
              <a:gd name="connsiteX20" fmla="*/ 742836 w 1440493"/>
              <a:gd name="connsiteY20" fmla="*/ 1278567 h 1440000"/>
              <a:gd name="connsiteX21" fmla="*/ 735678 w 1440493"/>
              <a:gd name="connsiteY21" fmla="*/ 1267818 h 1440000"/>
              <a:gd name="connsiteX22" fmla="*/ 737474 w 1440493"/>
              <a:gd name="connsiteY22" fmla="*/ 1265155 h 1440000"/>
              <a:gd name="connsiteX23" fmla="*/ 745451 w 1440493"/>
              <a:gd name="connsiteY23" fmla="*/ 1225642 h 1440000"/>
              <a:gd name="connsiteX24" fmla="*/ 745796 w 1440493"/>
              <a:gd name="connsiteY24" fmla="*/ 1225642 h 1440000"/>
              <a:gd name="connsiteX25" fmla="*/ 796552 w 1440493"/>
              <a:gd name="connsiteY25" fmla="*/ 1174886 h 1440000"/>
              <a:gd name="connsiteX26" fmla="*/ 491329 w 1440493"/>
              <a:gd name="connsiteY26" fmla="*/ 1174886 h 1440000"/>
              <a:gd name="connsiteX27" fmla="*/ 542085 w 1440493"/>
              <a:gd name="connsiteY27" fmla="*/ 1225642 h 1440000"/>
              <a:gd name="connsiteX28" fmla="*/ 542429 w 1440493"/>
              <a:gd name="connsiteY28" fmla="*/ 1225642 h 1440000"/>
              <a:gd name="connsiteX29" fmla="*/ 550406 w 1440493"/>
              <a:gd name="connsiteY29" fmla="*/ 1265155 h 1440000"/>
              <a:gd name="connsiteX30" fmla="*/ 552198 w 1440493"/>
              <a:gd name="connsiteY30" fmla="*/ 1267812 h 1440000"/>
              <a:gd name="connsiteX31" fmla="*/ 543451 w 1440493"/>
              <a:gd name="connsiteY31" fmla="*/ 1280137 h 1440000"/>
              <a:gd name="connsiteX32" fmla="*/ 490210 w 1440493"/>
              <a:gd name="connsiteY32" fmla="*/ 1301042 h 1440000"/>
              <a:gd name="connsiteX33" fmla="*/ 437613 w 1440493"/>
              <a:gd name="connsiteY33" fmla="*/ 1278567 h 1440000"/>
              <a:gd name="connsiteX34" fmla="*/ 430456 w 1440493"/>
              <a:gd name="connsiteY34" fmla="*/ 1267819 h 1440000"/>
              <a:gd name="connsiteX35" fmla="*/ 432252 w 1440493"/>
              <a:gd name="connsiteY35" fmla="*/ 1265155 h 1440000"/>
              <a:gd name="connsiteX36" fmla="*/ 440229 w 1440493"/>
              <a:gd name="connsiteY36" fmla="*/ 1225642 h 1440000"/>
              <a:gd name="connsiteX37" fmla="*/ 440573 w 1440493"/>
              <a:gd name="connsiteY37" fmla="*/ 1225642 h 1440000"/>
              <a:gd name="connsiteX38" fmla="*/ 491329 w 1440493"/>
              <a:gd name="connsiteY38" fmla="*/ 1174886 h 1440000"/>
              <a:gd name="connsiteX39" fmla="*/ 186107 w 1440493"/>
              <a:gd name="connsiteY39" fmla="*/ 1174886 h 1440000"/>
              <a:gd name="connsiteX40" fmla="*/ 236863 w 1440493"/>
              <a:gd name="connsiteY40" fmla="*/ 1225642 h 1440000"/>
              <a:gd name="connsiteX41" fmla="*/ 237207 w 1440493"/>
              <a:gd name="connsiteY41" fmla="*/ 1225642 h 1440000"/>
              <a:gd name="connsiteX42" fmla="*/ 245184 w 1440493"/>
              <a:gd name="connsiteY42" fmla="*/ 1265155 h 1440000"/>
              <a:gd name="connsiteX43" fmla="*/ 246976 w 1440493"/>
              <a:gd name="connsiteY43" fmla="*/ 1267812 h 1440000"/>
              <a:gd name="connsiteX44" fmla="*/ 238229 w 1440493"/>
              <a:gd name="connsiteY44" fmla="*/ 1280137 h 1440000"/>
              <a:gd name="connsiteX45" fmla="*/ 184988 w 1440493"/>
              <a:gd name="connsiteY45" fmla="*/ 1301042 h 1440000"/>
              <a:gd name="connsiteX46" fmla="*/ 110699 w 1440493"/>
              <a:gd name="connsiteY46" fmla="*/ 1225642 h 1440000"/>
              <a:gd name="connsiteX47" fmla="*/ 135351 w 1440493"/>
              <a:gd name="connsiteY47" fmla="*/ 1225642 h 1440000"/>
              <a:gd name="connsiteX48" fmla="*/ 186107 w 1440493"/>
              <a:gd name="connsiteY48" fmla="*/ 1174886 h 1440000"/>
              <a:gd name="connsiteX49" fmla="*/ 948044 w 1440493"/>
              <a:gd name="connsiteY49" fmla="*/ 1150242 h 1440000"/>
              <a:gd name="connsiteX50" fmla="*/ 1001285 w 1440493"/>
              <a:gd name="connsiteY50" fmla="*/ 1171147 h 1440000"/>
              <a:gd name="connsiteX51" fmla="*/ 1010032 w 1440493"/>
              <a:gd name="connsiteY51" fmla="*/ 1183472 h 1440000"/>
              <a:gd name="connsiteX52" fmla="*/ 1008240 w 1440493"/>
              <a:gd name="connsiteY52" fmla="*/ 1186129 h 1440000"/>
              <a:gd name="connsiteX53" fmla="*/ 1000263 w 1440493"/>
              <a:gd name="connsiteY53" fmla="*/ 1225642 h 1440000"/>
              <a:gd name="connsiteX54" fmla="*/ 999919 w 1440493"/>
              <a:gd name="connsiteY54" fmla="*/ 1225642 h 1440000"/>
              <a:gd name="connsiteX55" fmla="*/ 949163 w 1440493"/>
              <a:gd name="connsiteY55" fmla="*/ 1276398 h 1440000"/>
              <a:gd name="connsiteX56" fmla="*/ 898407 w 1440493"/>
              <a:gd name="connsiteY56" fmla="*/ 1225642 h 1440000"/>
              <a:gd name="connsiteX57" fmla="*/ 898063 w 1440493"/>
              <a:gd name="connsiteY57" fmla="*/ 1225642 h 1440000"/>
              <a:gd name="connsiteX58" fmla="*/ 890086 w 1440493"/>
              <a:gd name="connsiteY58" fmla="*/ 1186129 h 1440000"/>
              <a:gd name="connsiteX59" fmla="*/ 888290 w 1440493"/>
              <a:gd name="connsiteY59" fmla="*/ 1183465 h 1440000"/>
              <a:gd name="connsiteX60" fmla="*/ 895447 w 1440493"/>
              <a:gd name="connsiteY60" fmla="*/ 1172718 h 1440000"/>
              <a:gd name="connsiteX61" fmla="*/ 948044 w 1440493"/>
              <a:gd name="connsiteY61" fmla="*/ 1150242 h 1440000"/>
              <a:gd name="connsiteX62" fmla="*/ 642821 w 1440493"/>
              <a:gd name="connsiteY62" fmla="*/ 1150242 h 1440000"/>
              <a:gd name="connsiteX63" fmla="*/ 696062 w 1440493"/>
              <a:gd name="connsiteY63" fmla="*/ 1171147 h 1440000"/>
              <a:gd name="connsiteX64" fmla="*/ 704809 w 1440493"/>
              <a:gd name="connsiteY64" fmla="*/ 1183473 h 1440000"/>
              <a:gd name="connsiteX65" fmla="*/ 703018 w 1440493"/>
              <a:gd name="connsiteY65" fmla="*/ 1186129 h 1440000"/>
              <a:gd name="connsiteX66" fmla="*/ 695041 w 1440493"/>
              <a:gd name="connsiteY66" fmla="*/ 1225642 h 1440000"/>
              <a:gd name="connsiteX67" fmla="*/ 694696 w 1440493"/>
              <a:gd name="connsiteY67" fmla="*/ 1225642 h 1440000"/>
              <a:gd name="connsiteX68" fmla="*/ 643940 w 1440493"/>
              <a:gd name="connsiteY68" fmla="*/ 1276398 h 1440000"/>
              <a:gd name="connsiteX69" fmla="*/ 593184 w 1440493"/>
              <a:gd name="connsiteY69" fmla="*/ 1225642 h 1440000"/>
              <a:gd name="connsiteX70" fmla="*/ 592840 w 1440493"/>
              <a:gd name="connsiteY70" fmla="*/ 1225642 h 1440000"/>
              <a:gd name="connsiteX71" fmla="*/ 584863 w 1440493"/>
              <a:gd name="connsiteY71" fmla="*/ 1186129 h 1440000"/>
              <a:gd name="connsiteX72" fmla="*/ 583067 w 1440493"/>
              <a:gd name="connsiteY72" fmla="*/ 1183465 h 1440000"/>
              <a:gd name="connsiteX73" fmla="*/ 590224 w 1440493"/>
              <a:gd name="connsiteY73" fmla="*/ 1172718 h 1440000"/>
              <a:gd name="connsiteX74" fmla="*/ 642821 w 1440493"/>
              <a:gd name="connsiteY74" fmla="*/ 1150242 h 1440000"/>
              <a:gd name="connsiteX75" fmla="*/ 337599 w 1440493"/>
              <a:gd name="connsiteY75" fmla="*/ 1150242 h 1440000"/>
              <a:gd name="connsiteX76" fmla="*/ 390840 w 1440493"/>
              <a:gd name="connsiteY76" fmla="*/ 1171147 h 1440000"/>
              <a:gd name="connsiteX77" fmla="*/ 399587 w 1440493"/>
              <a:gd name="connsiteY77" fmla="*/ 1183472 h 1440000"/>
              <a:gd name="connsiteX78" fmla="*/ 397795 w 1440493"/>
              <a:gd name="connsiteY78" fmla="*/ 1186129 h 1440000"/>
              <a:gd name="connsiteX79" fmla="*/ 389818 w 1440493"/>
              <a:gd name="connsiteY79" fmla="*/ 1225642 h 1440000"/>
              <a:gd name="connsiteX80" fmla="*/ 389474 w 1440493"/>
              <a:gd name="connsiteY80" fmla="*/ 1225642 h 1440000"/>
              <a:gd name="connsiteX81" fmla="*/ 338718 w 1440493"/>
              <a:gd name="connsiteY81" fmla="*/ 1276398 h 1440000"/>
              <a:gd name="connsiteX82" fmla="*/ 287962 w 1440493"/>
              <a:gd name="connsiteY82" fmla="*/ 1225642 h 1440000"/>
              <a:gd name="connsiteX83" fmla="*/ 287618 w 1440493"/>
              <a:gd name="connsiteY83" fmla="*/ 1225642 h 1440000"/>
              <a:gd name="connsiteX84" fmla="*/ 279641 w 1440493"/>
              <a:gd name="connsiteY84" fmla="*/ 1186129 h 1440000"/>
              <a:gd name="connsiteX85" fmla="*/ 277845 w 1440493"/>
              <a:gd name="connsiteY85" fmla="*/ 1183465 h 1440000"/>
              <a:gd name="connsiteX86" fmla="*/ 285002 w 1440493"/>
              <a:gd name="connsiteY86" fmla="*/ 1172718 h 1440000"/>
              <a:gd name="connsiteX87" fmla="*/ 337599 w 1440493"/>
              <a:gd name="connsiteY87" fmla="*/ 1150242 h 1440000"/>
              <a:gd name="connsiteX88" fmla="*/ 186107 w 1440493"/>
              <a:gd name="connsiteY88" fmla="*/ 1124131 h 1440000"/>
              <a:gd name="connsiteX89" fmla="*/ 84596 w 1440493"/>
              <a:gd name="connsiteY89" fmla="*/ 1225642 h 1440000"/>
              <a:gd name="connsiteX90" fmla="*/ 184600 w 1440493"/>
              <a:gd name="connsiteY90" fmla="*/ 1327142 h 1440000"/>
              <a:gd name="connsiteX91" fmla="*/ 256270 w 1440493"/>
              <a:gd name="connsiteY91" fmla="*/ 1299001 h 1440000"/>
              <a:gd name="connsiteX92" fmla="*/ 262288 w 1440493"/>
              <a:gd name="connsiteY92" fmla="*/ 1290522 h 1440000"/>
              <a:gd name="connsiteX93" fmla="*/ 266939 w 1440493"/>
              <a:gd name="connsiteY93" fmla="*/ 1297421 h 1440000"/>
              <a:gd name="connsiteX94" fmla="*/ 338718 w 1440493"/>
              <a:gd name="connsiteY94" fmla="*/ 1327153 h 1440000"/>
              <a:gd name="connsiteX95" fmla="*/ 410497 w 1440493"/>
              <a:gd name="connsiteY95" fmla="*/ 1297421 h 1440000"/>
              <a:gd name="connsiteX96" fmla="*/ 414964 w 1440493"/>
              <a:gd name="connsiteY96" fmla="*/ 1290797 h 1440000"/>
              <a:gd name="connsiteX97" fmla="*/ 419019 w 1440493"/>
              <a:gd name="connsiteY97" fmla="*/ 1296886 h 1440000"/>
              <a:gd name="connsiteX98" fmla="*/ 489822 w 1440493"/>
              <a:gd name="connsiteY98" fmla="*/ 1327142 h 1440000"/>
              <a:gd name="connsiteX99" fmla="*/ 561492 w 1440493"/>
              <a:gd name="connsiteY99" fmla="*/ 1299001 h 1440000"/>
              <a:gd name="connsiteX100" fmla="*/ 567510 w 1440493"/>
              <a:gd name="connsiteY100" fmla="*/ 1290522 h 1440000"/>
              <a:gd name="connsiteX101" fmla="*/ 572161 w 1440493"/>
              <a:gd name="connsiteY101" fmla="*/ 1297421 h 1440000"/>
              <a:gd name="connsiteX102" fmla="*/ 643940 w 1440493"/>
              <a:gd name="connsiteY102" fmla="*/ 1327153 h 1440000"/>
              <a:gd name="connsiteX103" fmla="*/ 715719 w 1440493"/>
              <a:gd name="connsiteY103" fmla="*/ 1297421 h 1440000"/>
              <a:gd name="connsiteX104" fmla="*/ 720186 w 1440493"/>
              <a:gd name="connsiteY104" fmla="*/ 1290796 h 1440000"/>
              <a:gd name="connsiteX105" fmla="*/ 724242 w 1440493"/>
              <a:gd name="connsiteY105" fmla="*/ 1296886 h 1440000"/>
              <a:gd name="connsiteX106" fmla="*/ 795045 w 1440493"/>
              <a:gd name="connsiteY106" fmla="*/ 1327142 h 1440000"/>
              <a:gd name="connsiteX107" fmla="*/ 866715 w 1440493"/>
              <a:gd name="connsiteY107" fmla="*/ 1299001 h 1440000"/>
              <a:gd name="connsiteX108" fmla="*/ 872733 w 1440493"/>
              <a:gd name="connsiteY108" fmla="*/ 1290522 h 1440000"/>
              <a:gd name="connsiteX109" fmla="*/ 877384 w 1440493"/>
              <a:gd name="connsiteY109" fmla="*/ 1297421 h 1440000"/>
              <a:gd name="connsiteX110" fmla="*/ 949163 w 1440493"/>
              <a:gd name="connsiteY110" fmla="*/ 1327153 h 1440000"/>
              <a:gd name="connsiteX111" fmla="*/ 1020942 w 1440493"/>
              <a:gd name="connsiteY111" fmla="*/ 1297421 h 1440000"/>
              <a:gd name="connsiteX112" fmla="*/ 1025409 w 1440493"/>
              <a:gd name="connsiteY112" fmla="*/ 1290797 h 1440000"/>
              <a:gd name="connsiteX113" fmla="*/ 1029464 w 1440493"/>
              <a:gd name="connsiteY113" fmla="*/ 1296886 h 1440000"/>
              <a:gd name="connsiteX114" fmla="*/ 1100267 w 1440493"/>
              <a:gd name="connsiteY114" fmla="*/ 1327142 h 1440000"/>
              <a:gd name="connsiteX115" fmla="*/ 1171937 w 1440493"/>
              <a:gd name="connsiteY115" fmla="*/ 1299001 h 1440000"/>
              <a:gd name="connsiteX116" fmla="*/ 1177955 w 1440493"/>
              <a:gd name="connsiteY116" fmla="*/ 1290522 h 1440000"/>
              <a:gd name="connsiteX117" fmla="*/ 1182606 w 1440493"/>
              <a:gd name="connsiteY117" fmla="*/ 1297421 h 1440000"/>
              <a:gd name="connsiteX118" fmla="*/ 1254385 w 1440493"/>
              <a:gd name="connsiteY118" fmla="*/ 1327153 h 1440000"/>
              <a:gd name="connsiteX119" fmla="*/ 1355896 w 1440493"/>
              <a:gd name="connsiteY119" fmla="*/ 1225642 h 1440000"/>
              <a:gd name="connsiteX120" fmla="*/ 1305141 w 1440493"/>
              <a:gd name="connsiteY120" fmla="*/ 1225642 h 1440000"/>
              <a:gd name="connsiteX121" fmla="*/ 1254385 w 1440493"/>
              <a:gd name="connsiteY121" fmla="*/ 1276398 h 1440000"/>
              <a:gd name="connsiteX122" fmla="*/ 1203629 w 1440493"/>
              <a:gd name="connsiteY122" fmla="*/ 1225642 h 1440000"/>
              <a:gd name="connsiteX123" fmla="*/ 1203285 w 1440493"/>
              <a:gd name="connsiteY123" fmla="*/ 1225642 h 1440000"/>
              <a:gd name="connsiteX124" fmla="*/ 1195308 w 1440493"/>
              <a:gd name="connsiteY124" fmla="*/ 1186129 h 1440000"/>
              <a:gd name="connsiteX125" fmla="*/ 1193512 w 1440493"/>
              <a:gd name="connsiteY125" fmla="*/ 1183465 h 1440000"/>
              <a:gd name="connsiteX126" fmla="*/ 1200669 w 1440493"/>
              <a:gd name="connsiteY126" fmla="*/ 1172718 h 1440000"/>
              <a:gd name="connsiteX127" fmla="*/ 1253266 w 1440493"/>
              <a:gd name="connsiteY127" fmla="*/ 1150242 h 1440000"/>
              <a:gd name="connsiteX128" fmla="*/ 1329760 w 1440493"/>
              <a:gd name="connsiteY128" fmla="*/ 1223404 h 1440000"/>
              <a:gd name="connsiteX129" fmla="*/ 1355851 w 1440493"/>
              <a:gd name="connsiteY129" fmla="*/ 1222629 h 1440000"/>
              <a:gd name="connsiteX130" fmla="*/ 1252878 w 1440493"/>
              <a:gd name="connsiteY130" fmla="*/ 1124142 h 1440000"/>
              <a:gd name="connsiteX131" fmla="*/ 1182075 w 1440493"/>
              <a:gd name="connsiteY131" fmla="*/ 1154398 h 1440000"/>
              <a:gd name="connsiteX132" fmla="*/ 1178020 w 1440493"/>
              <a:gd name="connsiteY132" fmla="*/ 1160488 h 1440000"/>
              <a:gd name="connsiteX133" fmla="*/ 1173553 w 1440493"/>
              <a:gd name="connsiteY133" fmla="*/ 1153863 h 1440000"/>
              <a:gd name="connsiteX134" fmla="*/ 1101774 w 1440493"/>
              <a:gd name="connsiteY134" fmla="*/ 1124131 h 1440000"/>
              <a:gd name="connsiteX135" fmla="*/ 1029995 w 1440493"/>
              <a:gd name="connsiteY135" fmla="*/ 1153863 h 1440000"/>
              <a:gd name="connsiteX136" fmla="*/ 1025344 w 1440493"/>
              <a:gd name="connsiteY136" fmla="*/ 1160762 h 1440000"/>
              <a:gd name="connsiteX137" fmla="*/ 1019326 w 1440493"/>
              <a:gd name="connsiteY137" fmla="*/ 1152283 h 1440000"/>
              <a:gd name="connsiteX138" fmla="*/ 947656 w 1440493"/>
              <a:gd name="connsiteY138" fmla="*/ 1124142 h 1440000"/>
              <a:gd name="connsiteX139" fmla="*/ 876853 w 1440493"/>
              <a:gd name="connsiteY139" fmla="*/ 1154398 h 1440000"/>
              <a:gd name="connsiteX140" fmla="*/ 872798 w 1440493"/>
              <a:gd name="connsiteY140" fmla="*/ 1160488 h 1440000"/>
              <a:gd name="connsiteX141" fmla="*/ 868331 w 1440493"/>
              <a:gd name="connsiteY141" fmla="*/ 1153863 h 1440000"/>
              <a:gd name="connsiteX142" fmla="*/ 796552 w 1440493"/>
              <a:gd name="connsiteY142" fmla="*/ 1124131 h 1440000"/>
              <a:gd name="connsiteX143" fmla="*/ 724773 w 1440493"/>
              <a:gd name="connsiteY143" fmla="*/ 1153863 h 1440000"/>
              <a:gd name="connsiteX144" fmla="*/ 720121 w 1440493"/>
              <a:gd name="connsiteY144" fmla="*/ 1160763 h 1440000"/>
              <a:gd name="connsiteX145" fmla="*/ 714103 w 1440493"/>
              <a:gd name="connsiteY145" fmla="*/ 1152283 h 1440000"/>
              <a:gd name="connsiteX146" fmla="*/ 642433 w 1440493"/>
              <a:gd name="connsiteY146" fmla="*/ 1124142 h 1440000"/>
              <a:gd name="connsiteX147" fmla="*/ 571630 w 1440493"/>
              <a:gd name="connsiteY147" fmla="*/ 1154398 h 1440000"/>
              <a:gd name="connsiteX148" fmla="*/ 567575 w 1440493"/>
              <a:gd name="connsiteY148" fmla="*/ 1160488 h 1440000"/>
              <a:gd name="connsiteX149" fmla="*/ 563108 w 1440493"/>
              <a:gd name="connsiteY149" fmla="*/ 1153863 h 1440000"/>
              <a:gd name="connsiteX150" fmla="*/ 491329 w 1440493"/>
              <a:gd name="connsiteY150" fmla="*/ 1124131 h 1440000"/>
              <a:gd name="connsiteX151" fmla="*/ 419550 w 1440493"/>
              <a:gd name="connsiteY151" fmla="*/ 1153863 h 1440000"/>
              <a:gd name="connsiteX152" fmla="*/ 414899 w 1440493"/>
              <a:gd name="connsiteY152" fmla="*/ 1160762 h 1440000"/>
              <a:gd name="connsiteX153" fmla="*/ 408881 w 1440493"/>
              <a:gd name="connsiteY153" fmla="*/ 1152283 h 1440000"/>
              <a:gd name="connsiteX154" fmla="*/ 337211 w 1440493"/>
              <a:gd name="connsiteY154" fmla="*/ 1124142 h 1440000"/>
              <a:gd name="connsiteX155" fmla="*/ 266408 w 1440493"/>
              <a:gd name="connsiteY155" fmla="*/ 1154398 h 1440000"/>
              <a:gd name="connsiteX156" fmla="*/ 262353 w 1440493"/>
              <a:gd name="connsiteY156" fmla="*/ 1160488 h 1440000"/>
              <a:gd name="connsiteX157" fmla="*/ 257886 w 1440493"/>
              <a:gd name="connsiteY157" fmla="*/ 1153863 h 1440000"/>
              <a:gd name="connsiteX158" fmla="*/ 186107 w 1440493"/>
              <a:gd name="connsiteY158" fmla="*/ 1124131 h 1440000"/>
              <a:gd name="connsiteX159" fmla="*/ 725458 w 1440493"/>
              <a:gd name="connsiteY159" fmla="*/ 642022 h 1440000"/>
              <a:gd name="connsiteX160" fmla="*/ 591694 w 1440493"/>
              <a:gd name="connsiteY160" fmla="*/ 775786 h 1440000"/>
              <a:gd name="connsiteX161" fmla="*/ 591694 w 1440493"/>
              <a:gd name="connsiteY161" fmla="*/ 824725 h 1440000"/>
              <a:gd name="connsiteX162" fmla="*/ 640633 w 1440493"/>
              <a:gd name="connsiteY162" fmla="*/ 824725 h 1440000"/>
              <a:gd name="connsiteX163" fmla="*/ 694877 w 1440493"/>
              <a:gd name="connsiteY163" fmla="*/ 770480 h 1440000"/>
              <a:gd name="connsiteX164" fmla="*/ 694877 w 1440493"/>
              <a:gd name="connsiteY164" fmla="*/ 1010570 h 1440000"/>
              <a:gd name="connsiteX165" fmla="*/ 725018 w 1440493"/>
              <a:gd name="connsiteY165" fmla="*/ 1040711 h 1440000"/>
              <a:gd name="connsiteX166" fmla="*/ 725018 w 1440493"/>
              <a:gd name="connsiteY166" fmla="*/ 1040712 h 1440000"/>
              <a:gd name="connsiteX167" fmla="*/ 755160 w 1440493"/>
              <a:gd name="connsiteY167" fmla="*/ 1010570 h 1440000"/>
              <a:gd name="connsiteX168" fmla="*/ 755160 w 1440493"/>
              <a:gd name="connsiteY168" fmla="*/ 769369 h 1440000"/>
              <a:gd name="connsiteX169" fmla="*/ 810515 w 1440493"/>
              <a:gd name="connsiteY169" fmla="*/ 824725 h 1440000"/>
              <a:gd name="connsiteX170" fmla="*/ 859454 w 1440493"/>
              <a:gd name="connsiteY170" fmla="*/ 824725 h 1440000"/>
              <a:gd name="connsiteX171" fmla="*/ 869590 w 1440493"/>
              <a:gd name="connsiteY171" fmla="*/ 800255 h 1440000"/>
              <a:gd name="connsiteX172" fmla="*/ 859454 w 1440493"/>
              <a:gd name="connsiteY172" fmla="*/ 775786 h 1440000"/>
              <a:gd name="connsiteX173" fmla="*/ 725690 w 1440493"/>
              <a:gd name="connsiteY173" fmla="*/ 642022 h 1440000"/>
              <a:gd name="connsiteX174" fmla="*/ 725574 w 1440493"/>
              <a:gd name="connsiteY174" fmla="*/ 642138 h 1440000"/>
              <a:gd name="connsiteX175" fmla="*/ 936833 w 1440493"/>
              <a:gd name="connsiteY175" fmla="*/ 579699 h 1440000"/>
              <a:gd name="connsiteX176" fmla="*/ 936833 w 1440493"/>
              <a:gd name="connsiteY176" fmla="*/ 579863 h 1440000"/>
              <a:gd name="connsiteX177" fmla="*/ 936669 w 1440493"/>
              <a:gd name="connsiteY177" fmla="*/ 579863 h 1440000"/>
              <a:gd name="connsiteX178" fmla="*/ 936669 w 1440493"/>
              <a:gd name="connsiteY178" fmla="*/ 769034 h 1440000"/>
              <a:gd name="connsiteX179" fmla="*/ 971274 w 1440493"/>
              <a:gd name="connsiteY179" fmla="*/ 803639 h 1440000"/>
              <a:gd name="connsiteX180" fmla="*/ 1005879 w 1440493"/>
              <a:gd name="connsiteY180" fmla="*/ 769034 h 1440000"/>
              <a:gd name="connsiteX181" fmla="*/ 1005879 w 1440493"/>
              <a:gd name="connsiteY181" fmla="*/ 692321 h 1440000"/>
              <a:gd name="connsiteX182" fmla="*/ 1175648 w 1440493"/>
              <a:gd name="connsiteY182" fmla="*/ 862090 h 1440000"/>
              <a:gd name="connsiteX183" fmla="*/ 1218274 w 1440493"/>
              <a:gd name="connsiteY183" fmla="*/ 862090 h 1440000"/>
              <a:gd name="connsiteX184" fmla="*/ 1218274 w 1440493"/>
              <a:gd name="connsiteY184" fmla="*/ 862090 h 1440000"/>
              <a:gd name="connsiteX185" fmla="*/ 1218274 w 1440493"/>
              <a:gd name="connsiteY185" fmla="*/ 819463 h 1440000"/>
              <a:gd name="connsiteX186" fmla="*/ 1047720 w 1440493"/>
              <a:gd name="connsiteY186" fmla="*/ 648909 h 1440000"/>
              <a:gd name="connsiteX187" fmla="*/ 1126004 w 1440493"/>
              <a:gd name="connsiteY187" fmla="*/ 648909 h 1440000"/>
              <a:gd name="connsiteX188" fmla="*/ 1160609 w 1440493"/>
              <a:gd name="connsiteY188" fmla="*/ 614304 h 1440000"/>
              <a:gd name="connsiteX189" fmla="*/ 1150473 w 1440493"/>
              <a:gd name="connsiteY189" fmla="*/ 589834 h 1440000"/>
              <a:gd name="connsiteX190" fmla="*/ 1126004 w 1440493"/>
              <a:gd name="connsiteY190" fmla="*/ 579699 h 1440000"/>
              <a:gd name="connsiteX191" fmla="*/ 534254 w 1440493"/>
              <a:gd name="connsiteY191" fmla="*/ 573055 h 1440000"/>
              <a:gd name="connsiteX192" fmla="*/ 345083 w 1440493"/>
              <a:gd name="connsiteY192" fmla="*/ 573055 h 1440000"/>
              <a:gd name="connsiteX193" fmla="*/ 310478 w 1440493"/>
              <a:gd name="connsiteY193" fmla="*/ 607660 h 1440000"/>
              <a:gd name="connsiteX194" fmla="*/ 345083 w 1440493"/>
              <a:gd name="connsiteY194" fmla="*/ 642265 h 1440000"/>
              <a:gd name="connsiteX195" fmla="*/ 421796 w 1440493"/>
              <a:gd name="connsiteY195" fmla="*/ 642265 h 1440000"/>
              <a:gd name="connsiteX196" fmla="*/ 252027 w 1440493"/>
              <a:gd name="connsiteY196" fmla="*/ 812034 h 1440000"/>
              <a:gd name="connsiteX197" fmla="*/ 252027 w 1440493"/>
              <a:gd name="connsiteY197" fmla="*/ 854661 h 1440000"/>
              <a:gd name="connsiteX198" fmla="*/ 252027 w 1440493"/>
              <a:gd name="connsiteY198" fmla="*/ 854661 h 1440000"/>
              <a:gd name="connsiteX199" fmla="*/ 294653 w 1440493"/>
              <a:gd name="connsiteY199" fmla="*/ 854661 h 1440000"/>
              <a:gd name="connsiteX200" fmla="*/ 465208 w 1440493"/>
              <a:gd name="connsiteY200" fmla="*/ 684106 h 1440000"/>
              <a:gd name="connsiteX201" fmla="*/ 465208 w 1440493"/>
              <a:gd name="connsiteY201" fmla="*/ 762391 h 1440000"/>
              <a:gd name="connsiteX202" fmla="*/ 499813 w 1440493"/>
              <a:gd name="connsiteY202" fmla="*/ 796996 h 1440000"/>
              <a:gd name="connsiteX203" fmla="*/ 524282 w 1440493"/>
              <a:gd name="connsiteY203" fmla="*/ 786860 h 1440000"/>
              <a:gd name="connsiteX204" fmla="*/ 534418 w 1440493"/>
              <a:gd name="connsiteY204" fmla="*/ 762391 h 1440000"/>
              <a:gd name="connsiteX205" fmla="*/ 534418 w 1440493"/>
              <a:gd name="connsiteY205" fmla="*/ 573219 h 1440000"/>
              <a:gd name="connsiteX206" fmla="*/ 534254 w 1440493"/>
              <a:gd name="connsiteY206" fmla="*/ 573220 h 1440000"/>
              <a:gd name="connsiteX207" fmla="*/ 720085 w 1440493"/>
              <a:gd name="connsiteY207" fmla="*/ 56065 h 1440000"/>
              <a:gd name="connsiteX208" fmla="*/ 535190 w 1440493"/>
              <a:gd name="connsiteY208" fmla="*/ 240960 h 1440000"/>
              <a:gd name="connsiteX209" fmla="*/ 535190 w 1440493"/>
              <a:gd name="connsiteY209" fmla="*/ 308606 h 1440000"/>
              <a:gd name="connsiteX210" fmla="*/ 602836 w 1440493"/>
              <a:gd name="connsiteY210" fmla="*/ 308606 h 1440000"/>
              <a:gd name="connsiteX211" fmla="*/ 677815 w 1440493"/>
              <a:gd name="connsiteY211" fmla="*/ 233627 h 1440000"/>
              <a:gd name="connsiteX212" fmla="*/ 677815 w 1440493"/>
              <a:gd name="connsiteY212" fmla="*/ 565491 h 1440000"/>
              <a:gd name="connsiteX213" fmla="*/ 719478 w 1440493"/>
              <a:gd name="connsiteY213" fmla="*/ 607154 h 1440000"/>
              <a:gd name="connsiteX214" fmla="*/ 719478 w 1440493"/>
              <a:gd name="connsiteY214" fmla="*/ 607155 h 1440000"/>
              <a:gd name="connsiteX215" fmla="*/ 761141 w 1440493"/>
              <a:gd name="connsiteY215" fmla="*/ 565491 h 1440000"/>
              <a:gd name="connsiteX216" fmla="*/ 761141 w 1440493"/>
              <a:gd name="connsiteY216" fmla="*/ 232091 h 1440000"/>
              <a:gd name="connsiteX217" fmla="*/ 837656 w 1440493"/>
              <a:gd name="connsiteY217" fmla="*/ 308607 h 1440000"/>
              <a:gd name="connsiteX218" fmla="*/ 905302 w 1440493"/>
              <a:gd name="connsiteY218" fmla="*/ 308607 h 1440000"/>
              <a:gd name="connsiteX219" fmla="*/ 919312 w 1440493"/>
              <a:gd name="connsiteY219" fmla="*/ 274784 h 1440000"/>
              <a:gd name="connsiteX220" fmla="*/ 905302 w 1440493"/>
              <a:gd name="connsiteY220" fmla="*/ 240961 h 1440000"/>
              <a:gd name="connsiteX221" fmla="*/ 720406 w 1440493"/>
              <a:gd name="connsiteY221" fmla="*/ 56065 h 1440000"/>
              <a:gd name="connsiteX222" fmla="*/ 720246 w 1440493"/>
              <a:gd name="connsiteY222" fmla="*/ 56225 h 1440000"/>
              <a:gd name="connsiteX223" fmla="*/ 0 w 1440493"/>
              <a:gd name="connsiteY223" fmla="*/ 0 h 1440000"/>
              <a:gd name="connsiteX224" fmla="*/ 1440493 w 1440493"/>
              <a:gd name="connsiteY224" fmla="*/ 0 h 1440000"/>
              <a:gd name="connsiteX225" fmla="*/ 1440493 w 1440493"/>
              <a:gd name="connsiteY225" fmla="*/ 1440000 h 1440000"/>
              <a:gd name="connsiteX226" fmla="*/ 0 w 1440493"/>
              <a:gd name="connsiteY226"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440493" h="1440000">
                <a:moveTo>
                  <a:pt x="1101774" y="1174886"/>
                </a:moveTo>
                <a:cubicBezTo>
                  <a:pt x="1129806" y="1174886"/>
                  <a:pt x="1152530" y="1197610"/>
                  <a:pt x="1152530" y="1225642"/>
                </a:cubicBezTo>
                <a:lnTo>
                  <a:pt x="1152874" y="1225642"/>
                </a:lnTo>
                <a:cubicBezTo>
                  <a:pt x="1152874" y="1239658"/>
                  <a:pt x="1155715" y="1253010"/>
                  <a:pt x="1160851" y="1265155"/>
                </a:cubicBezTo>
                <a:lnTo>
                  <a:pt x="1162643" y="1267812"/>
                </a:lnTo>
                <a:lnTo>
                  <a:pt x="1153896" y="1280137"/>
                </a:lnTo>
                <a:cubicBezTo>
                  <a:pt x="1140076" y="1293355"/>
                  <a:pt x="1121258" y="1301348"/>
                  <a:pt x="1100655" y="1301042"/>
                </a:cubicBezTo>
                <a:cubicBezTo>
                  <a:pt x="1080052" y="1300736"/>
                  <a:pt x="1061480" y="1292189"/>
                  <a:pt x="1048058" y="1278567"/>
                </a:cubicBezTo>
                <a:lnTo>
                  <a:pt x="1040901" y="1267819"/>
                </a:lnTo>
                <a:lnTo>
                  <a:pt x="1042697" y="1265155"/>
                </a:lnTo>
                <a:cubicBezTo>
                  <a:pt x="1047834" y="1253010"/>
                  <a:pt x="1050674" y="1239658"/>
                  <a:pt x="1050674" y="1225642"/>
                </a:cubicBezTo>
                <a:lnTo>
                  <a:pt x="1051018" y="1225642"/>
                </a:lnTo>
                <a:cubicBezTo>
                  <a:pt x="1051018" y="1197610"/>
                  <a:pt x="1073742" y="1174886"/>
                  <a:pt x="1101774" y="1174886"/>
                </a:cubicBezTo>
                <a:close/>
                <a:moveTo>
                  <a:pt x="796552" y="1174886"/>
                </a:moveTo>
                <a:cubicBezTo>
                  <a:pt x="824584" y="1174886"/>
                  <a:pt x="847308" y="1197610"/>
                  <a:pt x="847308" y="1225642"/>
                </a:cubicBezTo>
                <a:lnTo>
                  <a:pt x="847652" y="1225642"/>
                </a:lnTo>
                <a:cubicBezTo>
                  <a:pt x="847652" y="1239658"/>
                  <a:pt x="850493" y="1253010"/>
                  <a:pt x="855629" y="1265155"/>
                </a:cubicBezTo>
                <a:lnTo>
                  <a:pt x="857421" y="1267812"/>
                </a:lnTo>
                <a:lnTo>
                  <a:pt x="848674" y="1280137"/>
                </a:lnTo>
                <a:cubicBezTo>
                  <a:pt x="834854" y="1293355"/>
                  <a:pt x="816036" y="1301348"/>
                  <a:pt x="795433" y="1301042"/>
                </a:cubicBezTo>
                <a:cubicBezTo>
                  <a:pt x="774830" y="1300736"/>
                  <a:pt x="756258" y="1292189"/>
                  <a:pt x="742836" y="1278567"/>
                </a:cubicBezTo>
                <a:lnTo>
                  <a:pt x="735678" y="1267818"/>
                </a:lnTo>
                <a:lnTo>
                  <a:pt x="737474" y="1265155"/>
                </a:lnTo>
                <a:cubicBezTo>
                  <a:pt x="742611" y="1253010"/>
                  <a:pt x="745451" y="1239658"/>
                  <a:pt x="745451" y="1225642"/>
                </a:cubicBezTo>
                <a:lnTo>
                  <a:pt x="745796" y="1225642"/>
                </a:lnTo>
                <a:cubicBezTo>
                  <a:pt x="745796" y="1197610"/>
                  <a:pt x="768520" y="1174886"/>
                  <a:pt x="796552" y="1174886"/>
                </a:cubicBezTo>
                <a:close/>
                <a:moveTo>
                  <a:pt x="491329" y="1174886"/>
                </a:moveTo>
                <a:cubicBezTo>
                  <a:pt x="519361" y="1174886"/>
                  <a:pt x="542085" y="1197610"/>
                  <a:pt x="542085" y="1225642"/>
                </a:cubicBezTo>
                <a:lnTo>
                  <a:pt x="542429" y="1225642"/>
                </a:lnTo>
                <a:cubicBezTo>
                  <a:pt x="542429" y="1239658"/>
                  <a:pt x="545270" y="1253010"/>
                  <a:pt x="550406" y="1265155"/>
                </a:cubicBezTo>
                <a:lnTo>
                  <a:pt x="552198" y="1267812"/>
                </a:lnTo>
                <a:lnTo>
                  <a:pt x="543451" y="1280137"/>
                </a:lnTo>
                <a:cubicBezTo>
                  <a:pt x="529631" y="1293355"/>
                  <a:pt x="510813" y="1301348"/>
                  <a:pt x="490210" y="1301042"/>
                </a:cubicBezTo>
                <a:cubicBezTo>
                  <a:pt x="469607" y="1300736"/>
                  <a:pt x="451035" y="1292189"/>
                  <a:pt x="437613" y="1278567"/>
                </a:cubicBezTo>
                <a:lnTo>
                  <a:pt x="430456" y="1267819"/>
                </a:lnTo>
                <a:lnTo>
                  <a:pt x="432252" y="1265155"/>
                </a:lnTo>
                <a:cubicBezTo>
                  <a:pt x="437389" y="1253010"/>
                  <a:pt x="440229" y="1239658"/>
                  <a:pt x="440229" y="1225642"/>
                </a:cubicBezTo>
                <a:lnTo>
                  <a:pt x="440573" y="1225642"/>
                </a:lnTo>
                <a:cubicBezTo>
                  <a:pt x="440573" y="1197610"/>
                  <a:pt x="463297" y="1174886"/>
                  <a:pt x="491329" y="1174886"/>
                </a:cubicBezTo>
                <a:close/>
                <a:moveTo>
                  <a:pt x="186107" y="1174886"/>
                </a:moveTo>
                <a:cubicBezTo>
                  <a:pt x="214139" y="1174886"/>
                  <a:pt x="236863" y="1197610"/>
                  <a:pt x="236863" y="1225642"/>
                </a:cubicBezTo>
                <a:lnTo>
                  <a:pt x="237207" y="1225642"/>
                </a:lnTo>
                <a:cubicBezTo>
                  <a:pt x="237207" y="1239658"/>
                  <a:pt x="240048" y="1253010"/>
                  <a:pt x="245184" y="1265155"/>
                </a:cubicBezTo>
                <a:lnTo>
                  <a:pt x="246976" y="1267812"/>
                </a:lnTo>
                <a:lnTo>
                  <a:pt x="238229" y="1280137"/>
                </a:lnTo>
                <a:cubicBezTo>
                  <a:pt x="224409" y="1293355"/>
                  <a:pt x="205591" y="1301348"/>
                  <a:pt x="184988" y="1301042"/>
                </a:cubicBezTo>
                <a:cubicBezTo>
                  <a:pt x="143782" y="1300430"/>
                  <a:pt x="110699" y="1266853"/>
                  <a:pt x="110699" y="1225642"/>
                </a:cubicBezTo>
                <a:lnTo>
                  <a:pt x="135351" y="1225642"/>
                </a:lnTo>
                <a:cubicBezTo>
                  <a:pt x="135351" y="1197610"/>
                  <a:pt x="158075" y="1174886"/>
                  <a:pt x="186107" y="1174886"/>
                </a:cubicBezTo>
                <a:close/>
                <a:moveTo>
                  <a:pt x="948044" y="1150242"/>
                </a:moveTo>
                <a:cubicBezTo>
                  <a:pt x="968647" y="1149937"/>
                  <a:pt x="987465" y="1157929"/>
                  <a:pt x="1001285" y="1171147"/>
                </a:cubicBezTo>
                <a:lnTo>
                  <a:pt x="1010032" y="1183472"/>
                </a:lnTo>
                <a:lnTo>
                  <a:pt x="1008240" y="1186129"/>
                </a:lnTo>
                <a:cubicBezTo>
                  <a:pt x="1003104" y="1198274"/>
                  <a:pt x="1000263" y="1211626"/>
                  <a:pt x="1000263" y="1225642"/>
                </a:cubicBezTo>
                <a:lnTo>
                  <a:pt x="999919" y="1225642"/>
                </a:lnTo>
                <a:cubicBezTo>
                  <a:pt x="999919" y="1253674"/>
                  <a:pt x="977195" y="1276398"/>
                  <a:pt x="949163" y="1276398"/>
                </a:cubicBezTo>
                <a:cubicBezTo>
                  <a:pt x="921131" y="1276398"/>
                  <a:pt x="898407" y="1253674"/>
                  <a:pt x="898407" y="1225642"/>
                </a:cubicBezTo>
                <a:lnTo>
                  <a:pt x="898063" y="1225642"/>
                </a:lnTo>
                <a:cubicBezTo>
                  <a:pt x="898063" y="1211626"/>
                  <a:pt x="895223" y="1198274"/>
                  <a:pt x="890086" y="1186129"/>
                </a:cubicBezTo>
                <a:lnTo>
                  <a:pt x="888290" y="1183465"/>
                </a:lnTo>
                <a:lnTo>
                  <a:pt x="895447" y="1172718"/>
                </a:lnTo>
                <a:cubicBezTo>
                  <a:pt x="908869" y="1159095"/>
                  <a:pt x="927441" y="1150548"/>
                  <a:pt x="948044" y="1150242"/>
                </a:cubicBezTo>
                <a:close/>
                <a:moveTo>
                  <a:pt x="642821" y="1150242"/>
                </a:moveTo>
                <a:cubicBezTo>
                  <a:pt x="663424" y="1149937"/>
                  <a:pt x="682242" y="1157929"/>
                  <a:pt x="696062" y="1171147"/>
                </a:cubicBezTo>
                <a:lnTo>
                  <a:pt x="704809" y="1183473"/>
                </a:lnTo>
                <a:lnTo>
                  <a:pt x="703018" y="1186129"/>
                </a:lnTo>
                <a:cubicBezTo>
                  <a:pt x="697882" y="1198274"/>
                  <a:pt x="695041" y="1211626"/>
                  <a:pt x="695041" y="1225642"/>
                </a:cubicBezTo>
                <a:lnTo>
                  <a:pt x="694696" y="1225642"/>
                </a:lnTo>
                <a:cubicBezTo>
                  <a:pt x="694696" y="1253674"/>
                  <a:pt x="671972" y="1276398"/>
                  <a:pt x="643940" y="1276398"/>
                </a:cubicBezTo>
                <a:cubicBezTo>
                  <a:pt x="615908" y="1276398"/>
                  <a:pt x="593184" y="1253674"/>
                  <a:pt x="593184" y="1225642"/>
                </a:cubicBezTo>
                <a:lnTo>
                  <a:pt x="592840" y="1225642"/>
                </a:lnTo>
                <a:cubicBezTo>
                  <a:pt x="592840" y="1211626"/>
                  <a:pt x="590000" y="1198274"/>
                  <a:pt x="584863" y="1186129"/>
                </a:cubicBezTo>
                <a:lnTo>
                  <a:pt x="583067" y="1183465"/>
                </a:lnTo>
                <a:lnTo>
                  <a:pt x="590224" y="1172718"/>
                </a:lnTo>
                <a:cubicBezTo>
                  <a:pt x="603646" y="1159095"/>
                  <a:pt x="622218" y="1150548"/>
                  <a:pt x="642821" y="1150242"/>
                </a:cubicBezTo>
                <a:close/>
                <a:moveTo>
                  <a:pt x="337599" y="1150242"/>
                </a:moveTo>
                <a:cubicBezTo>
                  <a:pt x="358202" y="1149937"/>
                  <a:pt x="377020" y="1157929"/>
                  <a:pt x="390840" y="1171147"/>
                </a:cubicBezTo>
                <a:lnTo>
                  <a:pt x="399587" y="1183472"/>
                </a:lnTo>
                <a:lnTo>
                  <a:pt x="397795" y="1186129"/>
                </a:lnTo>
                <a:cubicBezTo>
                  <a:pt x="392659" y="1198274"/>
                  <a:pt x="389818" y="1211626"/>
                  <a:pt x="389818" y="1225642"/>
                </a:cubicBezTo>
                <a:lnTo>
                  <a:pt x="389474" y="1225642"/>
                </a:lnTo>
                <a:cubicBezTo>
                  <a:pt x="389474" y="1253674"/>
                  <a:pt x="366750" y="1276398"/>
                  <a:pt x="338718" y="1276398"/>
                </a:cubicBezTo>
                <a:cubicBezTo>
                  <a:pt x="310686" y="1276398"/>
                  <a:pt x="287962" y="1253674"/>
                  <a:pt x="287962" y="1225642"/>
                </a:cubicBezTo>
                <a:lnTo>
                  <a:pt x="287618" y="1225642"/>
                </a:lnTo>
                <a:cubicBezTo>
                  <a:pt x="287618" y="1211626"/>
                  <a:pt x="284778" y="1198274"/>
                  <a:pt x="279641" y="1186129"/>
                </a:cubicBezTo>
                <a:lnTo>
                  <a:pt x="277845" y="1183465"/>
                </a:lnTo>
                <a:lnTo>
                  <a:pt x="285002" y="1172718"/>
                </a:lnTo>
                <a:cubicBezTo>
                  <a:pt x="298424" y="1159095"/>
                  <a:pt x="316996" y="1150548"/>
                  <a:pt x="337599" y="1150242"/>
                </a:cubicBezTo>
                <a:close/>
                <a:moveTo>
                  <a:pt x="186107" y="1124131"/>
                </a:moveTo>
                <a:cubicBezTo>
                  <a:pt x="130044" y="1124131"/>
                  <a:pt x="84596" y="1169579"/>
                  <a:pt x="84596" y="1225642"/>
                </a:cubicBezTo>
                <a:cubicBezTo>
                  <a:pt x="84596" y="1281117"/>
                  <a:pt x="129131" y="1326318"/>
                  <a:pt x="184600" y="1327142"/>
                </a:cubicBezTo>
                <a:cubicBezTo>
                  <a:pt x="212335" y="1327554"/>
                  <a:pt x="237666" y="1316795"/>
                  <a:pt x="256270" y="1299001"/>
                </a:cubicBezTo>
                <a:lnTo>
                  <a:pt x="262288" y="1290522"/>
                </a:lnTo>
                <a:lnTo>
                  <a:pt x="266939" y="1297421"/>
                </a:lnTo>
                <a:cubicBezTo>
                  <a:pt x="285309" y="1315791"/>
                  <a:pt x="310687" y="1327153"/>
                  <a:pt x="338718" y="1327153"/>
                </a:cubicBezTo>
                <a:cubicBezTo>
                  <a:pt x="366750" y="1327153"/>
                  <a:pt x="392127" y="1315791"/>
                  <a:pt x="410497" y="1297421"/>
                </a:cubicBezTo>
                <a:lnTo>
                  <a:pt x="414964" y="1290797"/>
                </a:lnTo>
                <a:lnTo>
                  <a:pt x="419019" y="1296886"/>
                </a:lnTo>
                <a:cubicBezTo>
                  <a:pt x="437087" y="1315224"/>
                  <a:pt x="462088" y="1326730"/>
                  <a:pt x="489822" y="1327142"/>
                </a:cubicBezTo>
                <a:cubicBezTo>
                  <a:pt x="517557" y="1327554"/>
                  <a:pt x="542888" y="1316795"/>
                  <a:pt x="561492" y="1299001"/>
                </a:cubicBezTo>
                <a:lnTo>
                  <a:pt x="567510" y="1290522"/>
                </a:lnTo>
                <a:lnTo>
                  <a:pt x="572161" y="1297421"/>
                </a:lnTo>
                <a:cubicBezTo>
                  <a:pt x="590531" y="1315791"/>
                  <a:pt x="615909" y="1327153"/>
                  <a:pt x="643940" y="1327153"/>
                </a:cubicBezTo>
                <a:cubicBezTo>
                  <a:pt x="671972" y="1327153"/>
                  <a:pt x="697349" y="1315791"/>
                  <a:pt x="715719" y="1297421"/>
                </a:cubicBezTo>
                <a:lnTo>
                  <a:pt x="720186" y="1290796"/>
                </a:lnTo>
                <a:lnTo>
                  <a:pt x="724242" y="1296886"/>
                </a:lnTo>
                <a:cubicBezTo>
                  <a:pt x="742310" y="1315224"/>
                  <a:pt x="767311" y="1326730"/>
                  <a:pt x="795045" y="1327142"/>
                </a:cubicBezTo>
                <a:cubicBezTo>
                  <a:pt x="822780" y="1327554"/>
                  <a:pt x="848111" y="1316795"/>
                  <a:pt x="866715" y="1299001"/>
                </a:cubicBezTo>
                <a:lnTo>
                  <a:pt x="872733" y="1290522"/>
                </a:lnTo>
                <a:lnTo>
                  <a:pt x="877384" y="1297421"/>
                </a:lnTo>
                <a:cubicBezTo>
                  <a:pt x="895754" y="1315791"/>
                  <a:pt x="921132" y="1327153"/>
                  <a:pt x="949163" y="1327153"/>
                </a:cubicBezTo>
                <a:cubicBezTo>
                  <a:pt x="977195" y="1327153"/>
                  <a:pt x="1002572" y="1315791"/>
                  <a:pt x="1020942" y="1297421"/>
                </a:cubicBezTo>
                <a:lnTo>
                  <a:pt x="1025409" y="1290797"/>
                </a:lnTo>
                <a:lnTo>
                  <a:pt x="1029464" y="1296886"/>
                </a:lnTo>
                <a:cubicBezTo>
                  <a:pt x="1047532" y="1315224"/>
                  <a:pt x="1072533" y="1326730"/>
                  <a:pt x="1100267" y="1327142"/>
                </a:cubicBezTo>
                <a:cubicBezTo>
                  <a:pt x="1128002" y="1327554"/>
                  <a:pt x="1153333" y="1316795"/>
                  <a:pt x="1171937" y="1299001"/>
                </a:cubicBezTo>
                <a:lnTo>
                  <a:pt x="1177955" y="1290522"/>
                </a:lnTo>
                <a:lnTo>
                  <a:pt x="1182606" y="1297421"/>
                </a:lnTo>
                <a:cubicBezTo>
                  <a:pt x="1200976" y="1315791"/>
                  <a:pt x="1226354" y="1327153"/>
                  <a:pt x="1254385" y="1327153"/>
                </a:cubicBezTo>
                <a:cubicBezTo>
                  <a:pt x="1310448" y="1327153"/>
                  <a:pt x="1355896" y="1281705"/>
                  <a:pt x="1355896" y="1225642"/>
                </a:cubicBezTo>
                <a:lnTo>
                  <a:pt x="1305141" y="1225642"/>
                </a:lnTo>
                <a:cubicBezTo>
                  <a:pt x="1305141" y="1253674"/>
                  <a:pt x="1282417" y="1276398"/>
                  <a:pt x="1254385" y="1276398"/>
                </a:cubicBezTo>
                <a:cubicBezTo>
                  <a:pt x="1226353" y="1276398"/>
                  <a:pt x="1203629" y="1253674"/>
                  <a:pt x="1203629" y="1225642"/>
                </a:cubicBezTo>
                <a:lnTo>
                  <a:pt x="1203285" y="1225642"/>
                </a:lnTo>
                <a:cubicBezTo>
                  <a:pt x="1203285" y="1211626"/>
                  <a:pt x="1200445" y="1198274"/>
                  <a:pt x="1195308" y="1186129"/>
                </a:cubicBezTo>
                <a:lnTo>
                  <a:pt x="1193512" y="1183465"/>
                </a:lnTo>
                <a:lnTo>
                  <a:pt x="1200669" y="1172718"/>
                </a:lnTo>
                <a:cubicBezTo>
                  <a:pt x="1214091" y="1159095"/>
                  <a:pt x="1232663" y="1150548"/>
                  <a:pt x="1253266" y="1150242"/>
                </a:cubicBezTo>
                <a:cubicBezTo>
                  <a:pt x="1294472" y="1149631"/>
                  <a:pt x="1328537" y="1182212"/>
                  <a:pt x="1329760" y="1223404"/>
                </a:cubicBezTo>
                <a:lnTo>
                  <a:pt x="1355851" y="1222629"/>
                </a:lnTo>
                <a:cubicBezTo>
                  <a:pt x="1354204" y="1167178"/>
                  <a:pt x="1308347" y="1123319"/>
                  <a:pt x="1252878" y="1124142"/>
                </a:cubicBezTo>
                <a:cubicBezTo>
                  <a:pt x="1225144" y="1124554"/>
                  <a:pt x="1200143" y="1136060"/>
                  <a:pt x="1182075" y="1154398"/>
                </a:cubicBezTo>
                <a:lnTo>
                  <a:pt x="1178020" y="1160488"/>
                </a:lnTo>
                <a:lnTo>
                  <a:pt x="1173553" y="1153863"/>
                </a:lnTo>
                <a:cubicBezTo>
                  <a:pt x="1155183" y="1135493"/>
                  <a:pt x="1129806" y="1124131"/>
                  <a:pt x="1101774" y="1124131"/>
                </a:cubicBezTo>
                <a:cubicBezTo>
                  <a:pt x="1073743" y="1124131"/>
                  <a:pt x="1048365" y="1135493"/>
                  <a:pt x="1029995" y="1153863"/>
                </a:cubicBezTo>
                <a:lnTo>
                  <a:pt x="1025344" y="1160762"/>
                </a:lnTo>
                <a:lnTo>
                  <a:pt x="1019326" y="1152283"/>
                </a:lnTo>
                <a:cubicBezTo>
                  <a:pt x="1000722" y="1134490"/>
                  <a:pt x="975391" y="1123731"/>
                  <a:pt x="947656" y="1124142"/>
                </a:cubicBezTo>
                <a:cubicBezTo>
                  <a:pt x="919922" y="1124554"/>
                  <a:pt x="894921" y="1136060"/>
                  <a:pt x="876853" y="1154398"/>
                </a:cubicBezTo>
                <a:lnTo>
                  <a:pt x="872798" y="1160488"/>
                </a:lnTo>
                <a:lnTo>
                  <a:pt x="868331" y="1153863"/>
                </a:lnTo>
                <a:cubicBezTo>
                  <a:pt x="849961" y="1135493"/>
                  <a:pt x="824584" y="1124131"/>
                  <a:pt x="796552" y="1124131"/>
                </a:cubicBezTo>
                <a:cubicBezTo>
                  <a:pt x="768521" y="1124131"/>
                  <a:pt x="743143" y="1135493"/>
                  <a:pt x="724773" y="1153863"/>
                </a:cubicBezTo>
                <a:lnTo>
                  <a:pt x="720121" y="1160763"/>
                </a:lnTo>
                <a:lnTo>
                  <a:pt x="714103" y="1152283"/>
                </a:lnTo>
                <a:cubicBezTo>
                  <a:pt x="695499" y="1134490"/>
                  <a:pt x="670168" y="1123731"/>
                  <a:pt x="642433" y="1124142"/>
                </a:cubicBezTo>
                <a:cubicBezTo>
                  <a:pt x="614699" y="1124554"/>
                  <a:pt x="589698" y="1136060"/>
                  <a:pt x="571630" y="1154398"/>
                </a:cubicBezTo>
                <a:lnTo>
                  <a:pt x="567575" y="1160488"/>
                </a:lnTo>
                <a:lnTo>
                  <a:pt x="563108" y="1153863"/>
                </a:lnTo>
                <a:cubicBezTo>
                  <a:pt x="544738" y="1135493"/>
                  <a:pt x="519361" y="1124131"/>
                  <a:pt x="491329" y="1124131"/>
                </a:cubicBezTo>
                <a:cubicBezTo>
                  <a:pt x="463298" y="1124131"/>
                  <a:pt x="437920" y="1135493"/>
                  <a:pt x="419550" y="1153863"/>
                </a:cubicBezTo>
                <a:lnTo>
                  <a:pt x="414899" y="1160762"/>
                </a:lnTo>
                <a:lnTo>
                  <a:pt x="408881" y="1152283"/>
                </a:lnTo>
                <a:cubicBezTo>
                  <a:pt x="390277" y="1134490"/>
                  <a:pt x="364946" y="1123731"/>
                  <a:pt x="337211" y="1124142"/>
                </a:cubicBezTo>
                <a:cubicBezTo>
                  <a:pt x="309477" y="1124554"/>
                  <a:pt x="284476" y="1136060"/>
                  <a:pt x="266408" y="1154398"/>
                </a:cubicBezTo>
                <a:lnTo>
                  <a:pt x="262353" y="1160488"/>
                </a:lnTo>
                <a:lnTo>
                  <a:pt x="257886" y="1153863"/>
                </a:lnTo>
                <a:cubicBezTo>
                  <a:pt x="239516" y="1135493"/>
                  <a:pt x="214139" y="1124131"/>
                  <a:pt x="186107" y="1124131"/>
                </a:cubicBezTo>
                <a:close/>
                <a:moveTo>
                  <a:pt x="725458" y="642022"/>
                </a:moveTo>
                <a:lnTo>
                  <a:pt x="591694" y="775786"/>
                </a:lnTo>
                <a:cubicBezTo>
                  <a:pt x="578180" y="789300"/>
                  <a:pt x="578180" y="811211"/>
                  <a:pt x="591694" y="824725"/>
                </a:cubicBezTo>
                <a:cubicBezTo>
                  <a:pt x="605208" y="838239"/>
                  <a:pt x="627119" y="838239"/>
                  <a:pt x="640633" y="824725"/>
                </a:cubicBezTo>
                <a:lnTo>
                  <a:pt x="694877" y="770480"/>
                </a:lnTo>
                <a:lnTo>
                  <a:pt x="694877" y="1010570"/>
                </a:lnTo>
                <a:cubicBezTo>
                  <a:pt x="694877" y="1027217"/>
                  <a:pt x="708372" y="1040711"/>
                  <a:pt x="725018" y="1040711"/>
                </a:cubicBezTo>
                <a:lnTo>
                  <a:pt x="725018" y="1040712"/>
                </a:lnTo>
                <a:cubicBezTo>
                  <a:pt x="741665" y="1040712"/>
                  <a:pt x="755160" y="1027217"/>
                  <a:pt x="755160" y="1010570"/>
                </a:cubicBezTo>
                <a:lnTo>
                  <a:pt x="755160" y="769369"/>
                </a:lnTo>
                <a:lnTo>
                  <a:pt x="810515" y="824725"/>
                </a:lnTo>
                <a:cubicBezTo>
                  <a:pt x="824029" y="838239"/>
                  <a:pt x="845940" y="838239"/>
                  <a:pt x="859454" y="824725"/>
                </a:cubicBezTo>
                <a:cubicBezTo>
                  <a:pt x="866211" y="817968"/>
                  <a:pt x="869590" y="809112"/>
                  <a:pt x="869590" y="800255"/>
                </a:cubicBezTo>
                <a:cubicBezTo>
                  <a:pt x="869590" y="791399"/>
                  <a:pt x="866211" y="782543"/>
                  <a:pt x="859454" y="775786"/>
                </a:cubicBezTo>
                <a:lnTo>
                  <a:pt x="725690" y="642022"/>
                </a:lnTo>
                <a:lnTo>
                  <a:pt x="725574" y="642138"/>
                </a:lnTo>
                <a:close/>
                <a:moveTo>
                  <a:pt x="936833" y="579699"/>
                </a:moveTo>
                <a:lnTo>
                  <a:pt x="936833" y="579863"/>
                </a:lnTo>
                <a:lnTo>
                  <a:pt x="936669" y="579863"/>
                </a:lnTo>
                <a:lnTo>
                  <a:pt x="936669" y="769034"/>
                </a:lnTo>
                <a:cubicBezTo>
                  <a:pt x="936669" y="788145"/>
                  <a:pt x="952162" y="803638"/>
                  <a:pt x="971274" y="803639"/>
                </a:cubicBezTo>
                <a:cubicBezTo>
                  <a:pt x="990386" y="803639"/>
                  <a:pt x="1005879" y="788146"/>
                  <a:pt x="1005879" y="769034"/>
                </a:cubicBezTo>
                <a:lnTo>
                  <a:pt x="1005879" y="692321"/>
                </a:lnTo>
                <a:lnTo>
                  <a:pt x="1175648" y="862090"/>
                </a:lnTo>
                <a:cubicBezTo>
                  <a:pt x="1187419" y="873861"/>
                  <a:pt x="1206503" y="873861"/>
                  <a:pt x="1218274" y="862090"/>
                </a:cubicBezTo>
                <a:lnTo>
                  <a:pt x="1218274" y="862090"/>
                </a:lnTo>
                <a:cubicBezTo>
                  <a:pt x="1230045" y="850319"/>
                  <a:pt x="1230045" y="831234"/>
                  <a:pt x="1218274" y="819463"/>
                </a:cubicBezTo>
                <a:lnTo>
                  <a:pt x="1047720" y="648909"/>
                </a:lnTo>
                <a:lnTo>
                  <a:pt x="1126004" y="648909"/>
                </a:lnTo>
                <a:cubicBezTo>
                  <a:pt x="1145116" y="648909"/>
                  <a:pt x="1160609" y="633416"/>
                  <a:pt x="1160609" y="614304"/>
                </a:cubicBezTo>
                <a:cubicBezTo>
                  <a:pt x="1160609" y="604748"/>
                  <a:pt x="1156736" y="596097"/>
                  <a:pt x="1150473" y="589834"/>
                </a:cubicBezTo>
                <a:cubicBezTo>
                  <a:pt x="1144211" y="583572"/>
                  <a:pt x="1135560" y="579699"/>
                  <a:pt x="1126004" y="579699"/>
                </a:cubicBezTo>
                <a:close/>
                <a:moveTo>
                  <a:pt x="534254" y="573055"/>
                </a:moveTo>
                <a:lnTo>
                  <a:pt x="345083" y="573055"/>
                </a:lnTo>
                <a:cubicBezTo>
                  <a:pt x="325971" y="573055"/>
                  <a:pt x="310478" y="588549"/>
                  <a:pt x="310478" y="607660"/>
                </a:cubicBezTo>
                <a:cubicBezTo>
                  <a:pt x="310478" y="626772"/>
                  <a:pt x="325971" y="642266"/>
                  <a:pt x="345083" y="642265"/>
                </a:cubicBezTo>
                <a:lnTo>
                  <a:pt x="421796" y="642265"/>
                </a:lnTo>
                <a:lnTo>
                  <a:pt x="252027" y="812034"/>
                </a:lnTo>
                <a:cubicBezTo>
                  <a:pt x="240256" y="823805"/>
                  <a:pt x="240256" y="842890"/>
                  <a:pt x="252027" y="854661"/>
                </a:cubicBezTo>
                <a:lnTo>
                  <a:pt x="252027" y="854661"/>
                </a:lnTo>
                <a:cubicBezTo>
                  <a:pt x="263798" y="866432"/>
                  <a:pt x="282883" y="866432"/>
                  <a:pt x="294653" y="854661"/>
                </a:cubicBezTo>
                <a:lnTo>
                  <a:pt x="465208" y="684106"/>
                </a:lnTo>
                <a:lnTo>
                  <a:pt x="465208" y="762391"/>
                </a:lnTo>
                <a:cubicBezTo>
                  <a:pt x="465208" y="781503"/>
                  <a:pt x="480701" y="796996"/>
                  <a:pt x="499813" y="796996"/>
                </a:cubicBezTo>
                <a:cubicBezTo>
                  <a:pt x="509369" y="796996"/>
                  <a:pt x="518020" y="793122"/>
                  <a:pt x="524282" y="786860"/>
                </a:cubicBezTo>
                <a:cubicBezTo>
                  <a:pt x="530545" y="780598"/>
                  <a:pt x="534418" y="771947"/>
                  <a:pt x="534418" y="762391"/>
                </a:cubicBezTo>
                <a:lnTo>
                  <a:pt x="534418" y="573219"/>
                </a:lnTo>
                <a:lnTo>
                  <a:pt x="534254" y="573220"/>
                </a:lnTo>
                <a:close/>
                <a:moveTo>
                  <a:pt x="720085" y="56065"/>
                </a:moveTo>
                <a:lnTo>
                  <a:pt x="535190" y="240960"/>
                </a:lnTo>
                <a:cubicBezTo>
                  <a:pt x="516510" y="259640"/>
                  <a:pt x="516510" y="289926"/>
                  <a:pt x="535190" y="308606"/>
                </a:cubicBezTo>
                <a:cubicBezTo>
                  <a:pt x="553870" y="327286"/>
                  <a:pt x="584156" y="327286"/>
                  <a:pt x="602836" y="308606"/>
                </a:cubicBezTo>
                <a:lnTo>
                  <a:pt x="677815" y="233627"/>
                </a:lnTo>
                <a:lnTo>
                  <a:pt x="677815" y="565491"/>
                </a:lnTo>
                <a:cubicBezTo>
                  <a:pt x="677815" y="588501"/>
                  <a:pt x="696468" y="607154"/>
                  <a:pt x="719478" y="607154"/>
                </a:cubicBezTo>
                <a:lnTo>
                  <a:pt x="719478" y="607155"/>
                </a:lnTo>
                <a:cubicBezTo>
                  <a:pt x="742488" y="607155"/>
                  <a:pt x="761141" y="588501"/>
                  <a:pt x="761141" y="565491"/>
                </a:cubicBezTo>
                <a:lnTo>
                  <a:pt x="761141" y="232091"/>
                </a:lnTo>
                <a:lnTo>
                  <a:pt x="837656" y="308607"/>
                </a:lnTo>
                <a:cubicBezTo>
                  <a:pt x="856336" y="327287"/>
                  <a:pt x="886622" y="327287"/>
                  <a:pt x="905302" y="308607"/>
                </a:cubicBezTo>
                <a:cubicBezTo>
                  <a:pt x="914642" y="299267"/>
                  <a:pt x="919312" y="287025"/>
                  <a:pt x="919312" y="274784"/>
                </a:cubicBezTo>
                <a:cubicBezTo>
                  <a:pt x="919312" y="262542"/>
                  <a:pt x="914642" y="250301"/>
                  <a:pt x="905302" y="240961"/>
                </a:cubicBezTo>
                <a:lnTo>
                  <a:pt x="720406" y="56065"/>
                </a:lnTo>
                <a:lnTo>
                  <a:pt x="720246" y="56225"/>
                </a:lnTo>
                <a:close/>
                <a:moveTo>
                  <a:pt x="0" y="0"/>
                </a:moveTo>
                <a:lnTo>
                  <a:pt x="1440493" y="0"/>
                </a:lnTo>
                <a:lnTo>
                  <a:pt x="1440493" y="1440000"/>
                </a:lnTo>
                <a:lnTo>
                  <a:pt x="0" y="1440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a:p>
        </p:txBody>
      </p:sp>
      <p:grpSp>
        <p:nvGrpSpPr>
          <p:cNvPr id="38" name="Group 117">
            <a:extLst>
              <a:ext uri="{FF2B5EF4-FFF2-40B4-BE49-F238E27FC236}">
                <a16:creationId xmlns:a16="http://schemas.microsoft.com/office/drawing/2014/main" id="{6C92794C-6259-774C-839B-DB510A3B8F84}"/>
              </a:ext>
            </a:extLst>
          </p:cNvPr>
          <p:cNvGrpSpPr/>
          <p:nvPr/>
        </p:nvGrpSpPr>
        <p:grpSpPr>
          <a:xfrm>
            <a:off x="7745146" y="2791613"/>
            <a:ext cx="729293" cy="684028"/>
            <a:chOff x="6234936" y="2546552"/>
            <a:chExt cx="520002" cy="520002"/>
          </a:xfrm>
        </p:grpSpPr>
        <p:sp>
          <p:nvSpPr>
            <p:cNvPr id="39" name="Rectangle 13">
              <a:extLst>
                <a:ext uri="{FF2B5EF4-FFF2-40B4-BE49-F238E27FC236}">
                  <a16:creationId xmlns:a16="http://schemas.microsoft.com/office/drawing/2014/main" id="{60818BE3-E662-6F49-8C2A-92733957FB4F}"/>
                </a:ext>
              </a:extLst>
            </p:cNvPr>
            <p:cNvSpPr>
              <a:spLocks noChangeArrowheads="1"/>
            </p:cNvSpPr>
            <p:nvPr/>
          </p:nvSpPr>
          <p:spPr bwMode="auto">
            <a:xfrm>
              <a:off x="6284913" y="2595563"/>
              <a:ext cx="422275" cy="409575"/>
            </a:xfrm>
            <a:prstGeom prst="rect">
              <a:avLst/>
            </a:prstGeom>
            <a:noFill/>
            <a:ln w="22225">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nvGrpSpPr>
            <p:cNvPr id="40" name="Group 42">
              <a:extLst>
                <a:ext uri="{FF2B5EF4-FFF2-40B4-BE49-F238E27FC236}">
                  <a16:creationId xmlns:a16="http://schemas.microsoft.com/office/drawing/2014/main" id="{CD18C398-C1A2-1846-A368-D39A03160A1A}"/>
                </a:ext>
              </a:extLst>
            </p:cNvPr>
            <p:cNvGrpSpPr>
              <a:grpSpLocks noChangeAspect="1"/>
            </p:cNvGrpSpPr>
            <p:nvPr/>
          </p:nvGrpSpPr>
          <p:grpSpPr>
            <a:xfrm>
              <a:off x="6234936" y="2546552"/>
              <a:ext cx="520002" cy="520002"/>
              <a:chOff x="5913932" y="2761272"/>
              <a:chExt cx="324229" cy="324229"/>
            </a:xfrm>
          </p:grpSpPr>
          <p:sp>
            <p:nvSpPr>
              <p:cNvPr id="41" name="Rectangle 40">
                <a:extLst>
                  <a:ext uri="{FF2B5EF4-FFF2-40B4-BE49-F238E27FC236}">
                    <a16:creationId xmlns:a16="http://schemas.microsoft.com/office/drawing/2014/main" id="{4A48EABC-24BB-9948-A551-34CF78CEC544}"/>
                  </a:ext>
                </a:extLst>
              </p:cNvPr>
              <p:cNvSpPr/>
              <p:nvPr/>
            </p:nvSpPr>
            <p:spPr>
              <a:xfrm>
                <a:off x="5954725" y="2806700"/>
                <a:ext cx="264436" cy="236456"/>
              </a:xfrm>
              <a:prstGeom prst="rect">
                <a:avLst/>
              </a:prstGeom>
              <a:solidFill>
                <a:srgbClr val="00B0F0"/>
              </a:solidFill>
              <a:ln w="25400" cap="flat" cmpd="sng" algn="ctr">
                <a:noFill/>
                <a:prstDash val="solid"/>
              </a:ln>
              <a:effectLst/>
            </p:spPr>
            <p:txBody>
              <a:bodyPr rtlCol="0" anchor="ctr"/>
              <a:lstStyle/>
              <a:p>
                <a:pPr algn="ctr" defTabSz="342513">
                  <a:defRPr/>
                </a:pPr>
                <a:endParaRPr lang="en-US" sz="2400" kern="0" dirty="0">
                  <a:solidFill>
                    <a:srgbClr val="2968AF">
                      <a:lumMod val="50000"/>
                    </a:srgbClr>
                  </a:solidFill>
                </a:endParaRPr>
              </a:p>
            </p:txBody>
          </p:sp>
          <p:sp>
            <p:nvSpPr>
              <p:cNvPr id="42" name="Rounded Rectangle 25">
                <a:extLst>
                  <a:ext uri="{FF2B5EF4-FFF2-40B4-BE49-F238E27FC236}">
                    <a16:creationId xmlns:a16="http://schemas.microsoft.com/office/drawing/2014/main" id="{E7A9BEFC-FB05-F44B-B790-3FD969A4B74F}"/>
                  </a:ext>
                </a:extLst>
              </p:cNvPr>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bg1"/>
              </a:solidFill>
              <a:ln w="25400" cap="flat" cmpd="sng" algn="ctr">
                <a:noFill/>
                <a:prstDash val="solid"/>
              </a:ln>
              <a:effectLst/>
            </p:spPr>
            <p:txBody>
              <a:bodyPr rtlCol="0" anchor="ctr"/>
              <a:lstStyle/>
              <a:p>
                <a:pPr algn="ctr" defTabSz="342513"/>
                <a:endParaRPr lang="en-US" sz="2400" kern="0" dirty="0">
                  <a:solidFill>
                    <a:srgbClr val="2968AF">
                      <a:lumMod val="50000"/>
                    </a:srgbClr>
                  </a:solidFill>
                </a:endParaRPr>
              </a:p>
            </p:txBody>
          </p:sp>
        </p:grpSp>
      </p:grpSp>
      <p:sp>
        <p:nvSpPr>
          <p:cNvPr id="63" name="Freeform 11">
            <a:extLst>
              <a:ext uri="{FF2B5EF4-FFF2-40B4-BE49-F238E27FC236}">
                <a16:creationId xmlns:a16="http://schemas.microsoft.com/office/drawing/2014/main" id="{48BA5B0B-D7D0-734F-9358-9342749091B0}"/>
              </a:ext>
            </a:extLst>
          </p:cNvPr>
          <p:cNvSpPr>
            <a:spLocks noChangeAspect="1" noEditPoints="1"/>
          </p:cNvSpPr>
          <p:nvPr/>
        </p:nvSpPr>
        <p:spPr bwMode="auto">
          <a:xfrm rot="10800000">
            <a:off x="8117438" y="1652434"/>
            <a:ext cx="710913" cy="720172"/>
          </a:xfrm>
          <a:custGeom>
            <a:avLst/>
            <a:gdLst>
              <a:gd name="T0" fmla="*/ 435 w 650"/>
              <a:gd name="T1" fmla="*/ 273 h 659"/>
              <a:gd name="T2" fmla="*/ 435 w 650"/>
              <a:gd name="T3" fmla="*/ 385 h 659"/>
              <a:gd name="T4" fmla="*/ 380 w 650"/>
              <a:gd name="T5" fmla="*/ 441 h 659"/>
              <a:gd name="T6" fmla="*/ 269 w 650"/>
              <a:gd name="T7" fmla="*/ 441 h 659"/>
              <a:gd name="T8" fmla="*/ 215 w 650"/>
              <a:gd name="T9" fmla="*/ 385 h 659"/>
              <a:gd name="T10" fmla="*/ 215 w 650"/>
              <a:gd name="T11" fmla="*/ 273 h 659"/>
              <a:gd name="T12" fmla="*/ 269 w 650"/>
              <a:gd name="T13" fmla="*/ 218 h 659"/>
              <a:gd name="T14" fmla="*/ 380 w 650"/>
              <a:gd name="T15" fmla="*/ 218 h 659"/>
              <a:gd name="T16" fmla="*/ 435 w 650"/>
              <a:gd name="T17" fmla="*/ 273 h 659"/>
              <a:gd name="T18" fmla="*/ 496 w 650"/>
              <a:gd name="T19" fmla="*/ 0 h 659"/>
              <a:gd name="T20" fmla="*/ 650 w 650"/>
              <a:gd name="T21" fmla="*/ 156 h 659"/>
              <a:gd name="T22" fmla="*/ 650 w 650"/>
              <a:gd name="T23" fmla="*/ 503 h 659"/>
              <a:gd name="T24" fmla="*/ 496 w 650"/>
              <a:gd name="T25" fmla="*/ 659 h 659"/>
              <a:gd name="T26" fmla="*/ 153 w 650"/>
              <a:gd name="T27" fmla="*/ 659 h 659"/>
              <a:gd name="T28" fmla="*/ 0 w 650"/>
              <a:gd name="T29" fmla="*/ 503 h 659"/>
              <a:gd name="T30" fmla="*/ 0 w 650"/>
              <a:gd name="T31" fmla="*/ 156 h 659"/>
              <a:gd name="T32" fmla="*/ 153 w 650"/>
              <a:gd name="T33" fmla="*/ 0 h 659"/>
              <a:gd name="T34" fmla="*/ 496 w 650"/>
              <a:gd name="T35" fmla="*/ 0 h 659"/>
              <a:gd name="T36" fmla="*/ 486 w 650"/>
              <a:gd name="T37" fmla="*/ 402 h 659"/>
              <a:gd name="T38" fmla="*/ 486 w 650"/>
              <a:gd name="T39" fmla="*/ 402 h 659"/>
              <a:gd name="T40" fmla="*/ 486 w 650"/>
              <a:gd name="T41" fmla="*/ 256 h 659"/>
              <a:gd name="T42" fmla="*/ 397 w 650"/>
              <a:gd name="T43" fmla="*/ 166 h 659"/>
              <a:gd name="T44" fmla="*/ 253 w 650"/>
              <a:gd name="T45" fmla="*/ 166 h 659"/>
              <a:gd name="T46" fmla="*/ 163 w 650"/>
              <a:gd name="T47" fmla="*/ 256 h 659"/>
              <a:gd name="T48" fmla="*/ 163 w 650"/>
              <a:gd name="T49" fmla="*/ 402 h 659"/>
              <a:gd name="T50" fmla="*/ 253 w 650"/>
              <a:gd name="T51" fmla="*/ 493 h 659"/>
              <a:gd name="T52" fmla="*/ 397 w 650"/>
              <a:gd name="T53" fmla="*/ 493 h 659"/>
              <a:gd name="T54" fmla="*/ 486 w 650"/>
              <a:gd name="T55" fmla="*/ 402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0" h="659">
                <a:moveTo>
                  <a:pt x="435" y="273"/>
                </a:moveTo>
                <a:cubicBezTo>
                  <a:pt x="435" y="273"/>
                  <a:pt x="435" y="273"/>
                  <a:pt x="435" y="385"/>
                </a:cubicBezTo>
                <a:cubicBezTo>
                  <a:pt x="435" y="416"/>
                  <a:pt x="410" y="441"/>
                  <a:pt x="380" y="441"/>
                </a:cubicBezTo>
                <a:cubicBezTo>
                  <a:pt x="380" y="441"/>
                  <a:pt x="380" y="441"/>
                  <a:pt x="269" y="441"/>
                </a:cubicBezTo>
                <a:cubicBezTo>
                  <a:pt x="239" y="441"/>
                  <a:pt x="215" y="416"/>
                  <a:pt x="215" y="385"/>
                </a:cubicBezTo>
                <a:cubicBezTo>
                  <a:pt x="215" y="385"/>
                  <a:pt x="215" y="385"/>
                  <a:pt x="215" y="273"/>
                </a:cubicBezTo>
                <a:cubicBezTo>
                  <a:pt x="215" y="243"/>
                  <a:pt x="239" y="218"/>
                  <a:pt x="269" y="218"/>
                </a:cubicBezTo>
                <a:cubicBezTo>
                  <a:pt x="269" y="218"/>
                  <a:pt x="269" y="218"/>
                  <a:pt x="380" y="218"/>
                </a:cubicBezTo>
                <a:cubicBezTo>
                  <a:pt x="410" y="218"/>
                  <a:pt x="435" y="243"/>
                  <a:pt x="435" y="273"/>
                </a:cubicBezTo>
                <a:close/>
                <a:moveTo>
                  <a:pt x="496" y="0"/>
                </a:moveTo>
                <a:cubicBezTo>
                  <a:pt x="581" y="0"/>
                  <a:pt x="650" y="70"/>
                  <a:pt x="650" y="156"/>
                </a:cubicBezTo>
                <a:cubicBezTo>
                  <a:pt x="650" y="156"/>
                  <a:pt x="650" y="156"/>
                  <a:pt x="650" y="503"/>
                </a:cubicBezTo>
                <a:cubicBezTo>
                  <a:pt x="650" y="589"/>
                  <a:pt x="581" y="659"/>
                  <a:pt x="496" y="659"/>
                </a:cubicBezTo>
                <a:cubicBezTo>
                  <a:pt x="496" y="659"/>
                  <a:pt x="496" y="659"/>
                  <a:pt x="153" y="659"/>
                </a:cubicBezTo>
                <a:cubicBezTo>
                  <a:pt x="69" y="659"/>
                  <a:pt x="0" y="589"/>
                  <a:pt x="0" y="503"/>
                </a:cubicBezTo>
                <a:cubicBezTo>
                  <a:pt x="0" y="503"/>
                  <a:pt x="0" y="503"/>
                  <a:pt x="0" y="156"/>
                </a:cubicBezTo>
                <a:cubicBezTo>
                  <a:pt x="0" y="70"/>
                  <a:pt x="69" y="0"/>
                  <a:pt x="153" y="0"/>
                </a:cubicBezTo>
                <a:cubicBezTo>
                  <a:pt x="153" y="0"/>
                  <a:pt x="153" y="0"/>
                  <a:pt x="496" y="0"/>
                </a:cubicBezTo>
                <a:close/>
                <a:moveTo>
                  <a:pt x="486" y="402"/>
                </a:moveTo>
                <a:cubicBezTo>
                  <a:pt x="486" y="402"/>
                  <a:pt x="486" y="402"/>
                  <a:pt x="486" y="402"/>
                </a:cubicBezTo>
                <a:cubicBezTo>
                  <a:pt x="486" y="256"/>
                  <a:pt x="486" y="256"/>
                  <a:pt x="486" y="256"/>
                </a:cubicBezTo>
                <a:cubicBezTo>
                  <a:pt x="486" y="206"/>
                  <a:pt x="446" y="166"/>
                  <a:pt x="397" y="166"/>
                </a:cubicBezTo>
                <a:cubicBezTo>
                  <a:pt x="397" y="166"/>
                  <a:pt x="397" y="166"/>
                  <a:pt x="253" y="166"/>
                </a:cubicBezTo>
                <a:cubicBezTo>
                  <a:pt x="203" y="166"/>
                  <a:pt x="163" y="206"/>
                  <a:pt x="163" y="256"/>
                </a:cubicBezTo>
                <a:cubicBezTo>
                  <a:pt x="163" y="256"/>
                  <a:pt x="163" y="256"/>
                  <a:pt x="163" y="402"/>
                </a:cubicBezTo>
                <a:cubicBezTo>
                  <a:pt x="163" y="452"/>
                  <a:pt x="203" y="493"/>
                  <a:pt x="253" y="493"/>
                </a:cubicBezTo>
                <a:cubicBezTo>
                  <a:pt x="253" y="493"/>
                  <a:pt x="253" y="493"/>
                  <a:pt x="397" y="493"/>
                </a:cubicBezTo>
                <a:cubicBezTo>
                  <a:pt x="446" y="493"/>
                  <a:pt x="486" y="452"/>
                  <a:pt x="486" y="402"/>
                </a:cubicBez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pPr defTabSz="342693"/>
            <a:endParaRPr lang="en-US" sz="1500" dirty="0">
              <a:solidFill>
                <a:srgbClr val="000000"/>
              </a:solidFill>
            </a:endParaRPr>
          </a:p>
        </p:txBody>
      </p:sp>
      <p:sp>
        <p:nvSpPr>
          <p:cNvPr id="69" name="TextBox 68">
            <a:extLst>
              <a:ext uri="{FF2B5EF4-FFF2-40B4-BE49-F238E27FC236}">
                <a16:creationId xmlns:a16="http://schemas.microsoft.com/office/drawing/2014/main" id="{928EC6B4-3815-1B40-AD0C-B782FE816855}"/>
              </a:ext>
            </a:extLst>
          </p:cNvPr>
          <p:cNvSpPr txBox="1"/>
          <p:nvPr/>
        </p:nvSpPr>
        <p:spPr>
          <a:xfrm>
            <a:off x="8218767" y="76822"/>
            <a:ext cx="3906528" cy="1241237"/>
          </a:xfrm>
          <a:prstGeom prst="rect">
            <a:avLst/>
          </a:prstGeom>
          <a:noFill/>
        </p:spPr>
        <p:txBody>
          <a:bodyPr wrap="square" rtlCol="0">
            <a:spAutoFit/>
          </a:bodyPr>
          <a:lstStyle/>
          <a:p>
            <a:pPr algn="ctr"/>
            <a:r>
              <a:rPr lang="en-US" sz="3733" dirty="0">
                <a:solidFill>
                  <a:schemeClr val="bg1"/>
                </a:solidFill>
                <a:latin typeface="CiscoSansTT" panose="020B0503020201020303" pitchFamily="34" charset="0"/>
                <a:cs typeface="CiscoSansTT" panose="020B0503020201020303" pitchFamily="34" charset="0"/>
              </a:rPr>
              <a:t>Cisco has the answers!</a:t>
            </a:r>
          </a:p>
        </p:txBody>
      </p:sp>
      <p:sp>
        <p:nvSpPr>
          <p:cNvPr id="70" name="TextBox 69">
            <a:extLst>
              <a:ext uri="{FF2B5EF4-FFF2-40B4-BE49-F238E27FC236}">
                <a16:creationId xmlns:a16="http://schemas.microsoft.com/office/drawing/2014/main" id="{02169932-6D30-1643-8FF1-00ADA2C8A899}"/>
              </a:ext>
            </a:extLst>
          </p:cNvPr>
          <p:cNvSpPr txBox="1"/>
          <p:nvPr/>
        </p:nvSpPr>
        <p:spPr>
          <a:xfrm>
            <a:off x="8425594" y="3882069"/>
            <a:ext cx="3365535" cy="1077026"/>
          </a:xfrm>
          <a:prstGeom prst="rect">
            <a:avLst/>
          </a:prstGeom>
          <a:noFill/>
        </p:spPr>
        <p:txBody>
          <a:bodyPr wrap="square" rtlCol="0">
            <a:spAutoFit/>
          </a:bodyPr>
          <a:lstStyle/>
          <a:p>
            <a:r>
              <a:rPr lang="en-US" sz="2133" dirty="0">
                <a:solidFill>
                  <a:schemeClr val="bg1"/>
                </a:solidFill>
              </a:rPr>
              <a:t>Wireless LAN Controllers</a:t>
            </a:r>
          </a:p>
          <a:p>
            <a:pPr marL="342891" indent="-342891">
              <a:buFontTx/>
              <a:buChar char="-"/>
            </a:pPr>
            <a:r>
              <a:rPr lang="en-US" sz="2133" dirty="0">
                <a:solidFill>
                  <a:schemeClr val="bg1"/>
                </a:solidFill>
              </a:rPr>
              <a:t>9800</a:t>
            </a:r>
          </a:p>
          <a:p>
            <a:pPr marL="342891" indent="-342891">
              <a:buFontTx/>
              <a:buChar char="-"/>
            </a:pPr>
            <a:r>
              <a:rPr lang="en-US" sz="2133" dirty="0">
                <a:solidFill>
                  <a:schemeClr val="bg1"/>
                </a:solidFill>
              </a:rPr>
              <a:t>5520, 8540</a:t>
            </a:r>
          </a:p>
        </p:txBody>
      </p:sp>
      <p:sp>
        <p:nvSpPr>
          <p:cNvPr id="72" name="TextBox 71">
            <a:extLst>
              <a:ext uri="{FF2B5EF4-FFF2-40B4-BE49-F238E27FC236}">
                <a16:creationId xmlns:a16="http://schemas.microsoft.com/office/drawing/2014/main" id="{1B7B33C7-7537-5446-851D-AB87BB164885}"/>
              </a:ext>
            </a:extLst>
          </p:cNvPr>
          <p:cNvSpPr txBox="1"/>
          <p:nvPr/>
        </p:nvSpPr>
        <p:spPr>
          <a:xfrm>
            <a:off x="4570109" y="2792306"/>
            <a:ext cx="3014003" cy="543867"/>
          </a:xfrm>
          <a:prstGeom prst="rect">
            <a:avLst/>
          </a:prstGeom>
          <a:noFill/>
        </p:spPr>
        <p:txBody>
          <a:bodyPr wrap="square" rtlCol="0">
            <a:spAutoFit/>
          </a:bodyPr>
          <a:lstStyle>
            <a:defPPr>
              <a:defRPr lang="en-US"/>
            </a:defPPr>
            <a:lvl1pPr algn="ctr">
              <a:defRPr sz="1100">
                <a:latin typeface="+mn-lt"/>
              </a:defRPr>
            </a:lvl1pPr>
          </a:lstStyle>
          <a:p>
            <a:r>
              <a:rPr lang="en-US" sz="1467" dirty="0">
                <a:latin typeface="CiscoSansTT Light" panose="020B0503020201020303" pitchFamily="34" charset="0"/>
                <a:cs typeface="CiscoSansTT Light" panose="020B0503020201020303" pitchFamily="34" charset="0"/>
              </a:rPr>
              <a:t>3-4x performance and capacity improvements</a:t>
            </a:r>
          </a:p>
        </p:txBody>
      </p:sp>
      <p:pic>
        <p:nvPicPr>
          <p:cNvPr id="73" name="Picture 72">
            <a:extLst>
              <a:ext uri="{FF2B5EF4-FFF2-40B4-BE49-F238E27FC236}">
                <a16:creationId xmlns:a16="http://schemas.microsoft.com/office/drawing/2014/main" id="{B4EC0DCC-EF96-2147-853A-AF0E27B491E4}"/>
              </a:ext>
            </a:extLst>
          </p:cNvPr>
          <p:cNvPicPr>
            <a:picLocks noChangeAspect="1"/>
          </p:cNvPicPr>
          <p:nvPr/>
        </p:nvPicPr>
        <p:blipFill>
          <a:blip r:embed="rId4"/>
          <a:stretch>
            <a:fillRect/>
          </a:stretch>
        </p:blipFill>
        <p:spPr>
          <a:xfrm>
            <a:off x="420391" y="4444265"/>
            <a:ext cx="1143204" cy="1051748"/>
          </a:xfrm>
          <a:prstGeom prst="rect">
            <a:avLst/>
          </a:prstGeom>
        </p:spPr>
      </p:pic>
      <p:sp>
        <p:nvSpPr>
          <p:cNvPr id="74" name="TextBox 73">
            <a:extLst>
              <a:ext uri="{FF2B5EF4-FFF2-40B4-BE49-F238E27FC236}">
                <a16:creationId xmlns:a16="http://schemas.microsoft.com/office/drawing/2014/main" id="{D0C52C26-BC65-C54F-8BAF-1C8AE0DEC699}"/>
              </a:ext>
            </a:extLst>
          </p:cNvPr>
          <p:cNvSpPr txBox="1"/>
          <p:nvPr/>
        </p:nvSpPr>
        <p:spPr>
          <a:xfrm>
            <a:off x="-327550" y="5500596"/>
            <a:ext cx="2837747" cy="318100"/>
          </a:xfrm>
          <a:prstGeom prst="rect">
            <a:avLst/>
          </a:prstGeom>
          <a:noFill/>
        </p:spPr>
        <p:txBody>
          <a:bodyPr wrap="square" rtlCol="0">
            <a:spAutoFit/>
          </a:bodyPr>
          <a:lstStyle>
            <a:defPPr>
              <a:defRPr lang="en-US"/>
            </a:defPPr>
            <a:lvl1pPr algn="ctr">
              <a:defRPr sz="1100">
                <a:latin typeface="+mn-lt"/>
              </a:defRPr>
            </a:lvl1pPr>
          </a:lstStyle>
          <a:p>
            <a:r>
              <a:rPr lang="en-US" sz="1467" dirty="0">
                <a:latin typeface="CiscoSansTT Light" panose="020B0503020201020303" pitchFamily="34" charset="0"/>
                <a:cs typeface="CiscoSansTT Light" panose="020B0503020201020303" pitchFamily="34" charset="0"/>
              </a:rPr>
              <a:t>Enhancements for IoT</a:t>
            </a:r>
          </a:p>
        </p:txBody>
      </p:sp>
      <p:pic>
        <p:nvPicPr>
          <p:cNvPr id="75" name="Picture 2" descr="Image result for remediation">
            <a:extLst>
              <a:ext uri="{FF2B5EF4-FFF2-40B4-BE49-F238E27FC236}">
                <a16:creationId xmlns:a16="http://schemas.microsoft.com/office/drawing/2014/main" id="{444E21E1-009D-864A-BD14-7634E019E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814" y="3118445"/>
            <a:ext cx="1140623" cy="11406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2D2F442A-31F9-5747-AC0C-18FEB38236D8}"/>
              </a:ext>
            </a:extLst>
          </p:cNvPr>
          <p:cNvSpPr txBox="1"/>
          <p:nvPr/>
        </p:nvSpPr>
        <p:spPr>
          <a:xfrm>
            <a:off x="3006415" y="4121723"/>
            <a:ext cx="1867628" cy="318100"/>
          </a:xfrm>
          <a:prstGeom prst="rect">
            <a:avLst/>
          </a:prstGeom>
          <a:noFill/>
        </p:spPr>
        <p:txBody>
          <a:bodyPr wrap="square" rtlCol="0">
            <a:spAutoFit/>
          </a:bodyPr>
          <a:lstStyle>
            <a:defPPr>
              <a:defRPr lang="en-US"/>
            </a:defPPr>
            <a:lvl1pPr algn="ctr">
              <a:defRPr sz="1100">
                <a:latin typeface="+mn-lt"/>
              </a:defRPr>
            </a:lvl1pPr>
          </a:lstStyle>
          <a:p>
            <a:r>
              <a:rPr lang="en-US" sz="1467" dirty="0">
                <a:latin typeface="CiscoSansTT Light" panose="020B0503020201020303" pitchFamily="34" charset="0"/>
                <a:cs typeface="CiscoSansTT Light" panose="020B0503020201020303" pitchFamily="34" charset="0"/>
              </a:rPr>
              <a:t>Assurance</a:t>
            </a:r>
          </a:p>
        </p:txBody>
      </p:sp>
      <p:sp>
        <p:nvSpPr>
          <p:cNvPr id="77" name="TextBox 76">
            <a:extLst>
              <a:ext uri="{FF2B5EF4-FFF2-40B4-BE49-F238E27FC236}">
                <a16:creationId xmlns:a16="http://schemas.microsoft.com/office/drawing/2014/main" id="{88E66806-6359-B547-B002-E3D87E3FFD52}"/>
              </a:ext>
            </a:extLst>
          </p:cNvPr>
          <p:cNvSpPr txBox="1"/>
          <p:nvPr/>
        </p:nvSpPr>
        <p:spPr>
          <a:xfrm>
            <a:off x="346480" y="2238003"/>
            <a:ext cx="3594347" cy="666977"/>
          </a:xfrm>
          <a:prstGeom prst="rect">
            <a:avLst/>
          </a:prstGeom>
          <a:noFill/>
        </p:spPr>
        <p:txBody>
          <a:bodyPr wrap="square" rtlCol="0">
            <a:spAutoFit/>
          </a:bodyPr>
          <a:lstStyle>
            <a:defPPr>
              <a:defRPr lang="en-US"/>
            </a:defPPr>
            <a:lvl1pPr algn="ctr">
              <a:defRPr sz="1100">
                <a:latin typeface="+mn-lt"/>
              </a:defRPr>
            </a:lvl1pPr>
          </a:lstStyle>
          <a:p>
            <a:r>
              <a:rPr lang="en-US" sz="1867" b="1" dirty="0">
                <a:solidFill>
                  <a:srgbClr val="FF0000"/>
                </a:solidFill>
                <a:latin typeface="CiscoSansTT Light" panose="020B0503020201020303" pitchFamily="34" charset="0"/>
                <a:cs typeface="CiscoSansTT Light" panose="020B0503020201020303" pitchFamily="34" charset="0"/>
              </a:rPr>
              <a:t>Cisco DNA Center is Wi-Fi 6 ready!</a:t>
            </a:r>
          </a:p>
        </p:txBody>
      </p:sp>
      <p:pic>
        <p:nvPicPr>
          <p:cNvPr id="32" name="Picture 31">
            <a:extLst>
              <a:ext uri="{FF2B5EF4-FFF2-40B4-BE49-F238E27FC236}">
                <a16:creationId xmlns:a16="http://schemas.microsoft.com/office/drawing/2014/main" id="{4AEFF377-0C1C-EA4E-A813-CA603C7A1C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9812" y="3725167"/>
            <a:ext cx="964091" cy="961807"/>
          </a:xfrm>
          <a:prstGeom prst="rect">
            <a:avLst/>
          </a:prstGeom>
        </p:spPr>
      </p:pic>
      <p:sp>
        <p:nvSpPr>
          <p:cNvPr id="33" name="TextBox 32">
            <a:extLst>
              <a:ext uri="{FF2B5EF4-FFF2-40B4-BE49-F238E27FC236}">
                <a16:creationId xmlns:a16="http://schemas.microsoft.com/office/drawing/2014/main" id="{2165EC7F-AF26-1B4C-9955-3758159128CD}"/>
              </a:ext>
            </a:extLst>
          </p:cNvPr>
          <p:cNvSpPr txBox="1"/>
          <p:nvPr/>
        </p:nvSpPr>
        <p:spPr>
          <a:xfrm>
            <a:off x="4972002" y="4770793"/>
            <a:ext cx="1867628" cy="543867"/>
          </a:xfrm>
          <a:prstGeom prst="rect">
            <a:avLst/>
          </a:prstGeom>
          <a:noFill/>
        </p:spPr>
        <p:txBody>
          <a:bodyPr wrap="square" rtlCol="0">
            <a:spAutoFit/>
          </a:bodyPr>
          <a:lstStyle>
            <a:defPPr>
              <a:defRPr lang="en-US"/>
            </a:defPPr>
            <a:lvl1pPr algn="ctr">
              <a:defRPr sz="1100">
                <a:latin typeface="+mn-lt"/>
              </a:defRPr>
            </a:lvl1pPr>
          </a:lstStyle>
          <a:p>
            <a:r>
              <a:rPr lang="en-US" sz="1467" dirty="0">
                <a:latin typeface="CiscoSansTT Light" panose="020B0503020201020303" pitchFamily="34" charset="0"/>
                <a:cs typeface="CiscoSansTT Light" panose="020B0503020201020303" pitchFamily="34" charset="0"/>
              </a:rPr>
              <a:t>Embedded Security in every device</a:t>
            </a:r>
          </a:p>
        </p:txBody>
      </p:sp>
      <p:sp>
        <p:nvSpPr>
          <p:cNvPr id="34" name="TextBox 33">
            <a:extLst>
              <a:ext uri="{FF2B5EF4-FFF2-40B4-BE49-F238E27FC236}">
                <a16:creationId xmlns:a16="http://schemas.microsoft.com/office/drawing/2014/main" id="{5706A8F6-4C20-BA40-AD5C-48FC102AFD67}"/>
              </a:ext>
            </a:extLst>
          </p:cNvPr>
          <p:cNvSpPr txBox="1"/>
          <p:nvPr/>
        </p:nvSpPr>
        <p:spPr>
          <a:xfrm>
            <a:off x="2951478" y="5793973"/>
            <a:ext cx="1867628" cy="543867"/>
          </a:xfrm>
          <a:prstGeom prst="rect">
            <a:avLst/>
          </a:prstGeom>
          <a:noFill/>
        </p:spPr>
        <p:txBody>
          <a:bodyPr wrap="square" rtlCol="0">
            <a:spAutoFit/>
          </a:bodyPr>
          <a:lstStyle>
            <a:defPPr>
              <a:defRPr lang="en-US"/>
            </a:defPPr>
            <a:lvl1pPr algn="ctr">
              <a:defRPr sz="1100">
                <a:latin typeface="+mn-lt"/>
              </a:defRPr>
            </a:lvl1pPr>
          </a:lstStyle>
          <a:p>
            <a:r>
              <a:rPr lang="en-US" sz="1467" dirty="0">
                <a:latin typeface="CiscoSansTT Light" panose="020B0503020201020303" pitchFamily="34" charset="0"/>
                <a:cs typeface="CiscoSansTT Light" panose="020B0503020201020303" pitchFamily="34" charset="0"/>
              </a:rPr>
              <a:t>Programmability and automation</a:t>
            </a:r>
          </a:p>
        </p:txBody>
      </p:sp>
      <p:pic>
        <p:nvPicPr>
          <p:cNvPr id="35" name="Picture 34">
            <a:extLst>
              <a:ext uri="{FF2B5EF4-FFF2-40B4-BE49-F238E27FC236}">
                <a16:creationId xmlns:a16="http://schemas.microsoft.com/office/drawing/2014/main" id="{885568CC-85B6-3349-9645-951CC64B99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30872" y="4927076"/>
            <a:ext cx="887785" cy="887785"/>
          </a:xfrm>
          <a:prstGeom prst="rect">
            <a:avLst/>
          </a:prstGeom>
        </p:spPr>
      </p:pic>
      <p:sp>
        <p:nvSpPr>
          <p:cNvPr id="43" name="TextBox 42">
            <a:extLst>
              <a:ext uri="{FF2B5EF4-FFF2-40B4-BE49-F238E27FC236}">
                <a16:creationId xmlns:a16="http://schemas.microsoft.com/office/drawing/2014/main" id="{A93D9A12-B2AB-104D-88C4-034A7564C1BA}"/>
              </a:ext>
            </a:extLst>
          </p:cNvPr>
          <p:cNvSpPr txBox="1"/>
          <p:nvPr/>
        </p:nvSpPr>
        <p:spPr>
          <a:xfrm>
            <a:off x="6862225" y="5206144"/>
            <a:ext cx="5276057" cy="1569660"/>
          </a:xfrm>
          <a:prstGeom prst="rect">
            <a:avLst/>
          </a:prstGeom>
          <a:noFill/>
        </p:spPr>
        <p:txBody>
          <a:bodyPr wrap="square" rtlCol="0">
            <a:spAutoFit/>
          </a:bodyPr>
          <a:lstStyle/>
          <a:p>
            <a:pPr marL="342891" indent="-342891">
              <a:buFontTx/>
              <a:buChar char="-"/>
            </a:pPr>
            <a:r>
              <a:rPr lang="en-US" sz="2400" dirty="0">
                <a:solidFill>
                  <a:schemeClr val="bg1"/>
                </a:solidFill>
              </a:rPr>
              <a:t>DNA Spaces</a:t>
            </a:r>
          </a:p>
          <a:p>
            <a:pPr marL="342891" indent="-342891">
              <a:buFontTx/>
              <a:buChar char="-"/>
            </a:pPr>
            <a:r>
              <a:rPr lang="en-US" sz="2400" dirty="0">
                <a:solidFill>
                  <a:schemeClr val="bg1"/>
                </a:solidFill>
              </a:rPr>
              <a:t>Security everywhere</a:t>
            </a:r>
          </a:p>
          <a:p>
            <a:pPr marL="342891" indent="-342891">
              <a:buFontTx/>
              <a:buChar char="-"/>
            </a:pPr>
            <a:r>
              <a:rPr lang="en-US" sz="2400" dirty="0">
                <a:solidFill>
                  <a:schemeClr val="bg1"/>
                </a:solidFill>
              </a:rPr>
              <a:t>Design and installation services</a:t>
            </a:r>
          </a:p>
          <a:p>
            <a:pPr marL="342891" indent="-342891">
              <a:buFontTx/>
              <a:buChar char="-"/>
            </a:pPr>
            <a:r>
              <a:rPr lang="en-US" sz="2400" dirty="0">
                <a:solidFill>
                  <a:schemeClr val="bg1"/>
                </a:solidFill>
              </a:rPr>
              <a:t>And more…</a:t>
            </a:r>
          </a:p>
        </p:txBody>
      </p:sp>
    </p:spTree>
    <p:extLst>
      <p:ext uri="{BB962C8B-B14F-4D97-AF65-F5344CB8AC3E}">
        <p14:creationId xmlns:p14="http://schemas.microsoft.com/office/powerpoint/2010/main" val="291450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E9E9FF0-D497-3445-AF79-6171F3260938}"/>
              </a:ext>
            </a:extLst>
          </p:cNvPr>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083" name="think-cell Slide" r:id="rId6" imgW="7772400" imgH="10058400" progId="TCLayout.ActiveDocument.1">
                  <p:embed/>
                </p:oleObj>
              </mc:Choice>
              <mc:Fallback>
                <p:oleObj name="think-cell Slide" r:id="rId6" imgW="7772400" imgH="10058400" progId="TCLayout.ActiveDocument.1">
                  <p:embed/>
                  <p:pic>
                    <p:nvPicPr>
                      <p:cNvPr id="5" name="Object 4" hidden="1">
                        <a:extLst>
                          <a:ext uri="{FF2B5EF4-FFF2-40B4-BE49-F238E27FC236}">
                            <a16:creationId xmlns:a16="http://schemas.microsoft.com/office/drawing/2014/main" id="{3E9E9FF0-D497-3445-AF79-6171F3260938}"/>
                          </a:ext>
                        </a:extLst>
                      </p:cNvPr>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B7B0582-2425-B142-82C5-BE76638C09E6}"/>
              </a:ext>
            </a:extLst>
          </p:cNvPr>
          <p:cNvSpPr/>
          <p:nvPr>
            <p:custDataLst>
              <p:tags r:id="rId3"/>
            </p:custDataLst>
          </p:nvPr>
        </p:nvSpPr>
        <p:spPr>
          <a:xfrm>
            <a:off x="0" y="0"/>
            <a:ext cx="211667" cy="21166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400" dirty="0">
              <a:latin typeface="CiscoSansTT ExtraLight" panose="020B0303020201020303" pitchFamily="34" charset="0"/>
              <a:sym typeface="CiscoSansTT ExtraLight" panose="020B0303020201020303" pitchFamily="34" charset="0"/>
            </a:endParaRPr>
          </a:p>
        </p:txBody>
      </p:sp>
      <p:sp>
        <p:nvSpPr>
          <p:cNvPr id="2070" name="Rectangle 2069"/>
          <p:cNvSpPr/>
          <p:nvPr/>
        </p:nvSpPr>
        <p:spPr>
          <a:xfrm>
            <a:off x="0" y="5041053"/>
            <a:ext cx="12192000" cy="12395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2"/>
              </a:solidFill>
              <a:latin typeface="CiscoSansTT" panose="020B0503020201020303" pitchFamily="34" charset="0"/>
              <a:cs typeface="CiscoSansTT" panose="020B0503020201020303" pitchFamily="34" charset="0"/>
            </a:endParaRPr>
          </a:p>
        </p:txBody>
      </p:sp>
      <p:sp>
        <p:nvSpPr>
          <p:cNvPr id="2" name="Title 1"/>
          <p:cNvSpPr>
            <a:spLocks noGrp="1"/>
          </p:cNvSpPr>
          <p:nvPr>
            <p:ph type="title"/>
          </p:nvPr>
        </p:nvSpPr>
        <p:spPr>
          <a:xfrm>
            <a:off x="356119" y="234426"/>
            <a:ext cx="11127317" cy="975783"/>
          </a:xfrm>
        </p:spPr>
        <p:txBody>
          <a:bodyPr>
            <a:normAutofit fontScale="90000"/>
          </a:bodyPr>
          <a:lstStyle/>
          <a:p>
            <a:pPr>
              <a:lnSpc>
                <a:spcPct val="100000"/>
              </a:lnSpc>
            </a:pPr>
            <a:r>
              <a:rPr lang="en-US" sz="3600" dirty="0">
                <a:solidFill>
                  <a:schemeClr val="accent6"/>
                </a:solidFill>
                <a:latin typeface="CiscoSansTT" panose="020B0503020201020303" pitchFamily="34" charset="0"/>
                <a:cs typeface="CiscoSansTT" panose="020B0503020201020303" pitchFamily="34" charset="0"/>
              </a:rPr>
              <a:t>Leading the industry with Wi-Fi innovations</a:t>
            </a:r>
            <a:br>
              <a:rPr lang="en-US" sz="3600" dirty="0">
                <a:solidFill>
                  <a:schemeClr val="accent6"/>
                </a:solidFill>
                <a:latin typeface="CiscoSansTT" panose="020B0503020201020303" pitchFamily="34" charset="0"/>
                <a:cs typeface="CiscoSansTT" panose="020B0503020201020303" pitchFamily="34" charset="0"/>
              </a:rPr>
            </a:br>
            <a:r>
              <a:rPr lang="en-US" sz="2400" dirty="0">
                <a:solidFill>
                  <a:schemeClr val="accent6"/>
                </a:solidFill>
                <a:latin typeface="CiscoSansTT" panose="020B0503020201020303" pitchFamily="34" charset="0"/>
                <a:cs typeface="CiscoSansTT" panose="020B0503020201020303" pitchFamily="34" charset="0"/>
              </a:rPr>
              <a:t>For every major change in WLAN over the last 20+ years</a:t>
            </a:r>
          </a:p>
        </p:txBody>
      </p:sp>
      <p:grpSp>
        <p:nvGrpSpPr>
          <p:cNvPr id="129" name="Group 128"/>
          <p:cNvGrpSpPr/>
          <p:nvPr/>
        </p:nvGrpSpPr>
        <p:grpSpPr>
          <a:xfrm>
            <a:off x="-1" y="3026814"/>
            <a:ext cx="11823047" cy="507341"/>
            <a:chOff x="-1" y="3152701"/>
            <a:chExt cx="8867285" cy="380506"/>
          </a:xfrm>
        </p:grpSpPr>
        <p:sp>
          <p:nvSpPr>
            <p:cNvPr id="122" name="Pentagon 180">
              <a:extLst>
                <a:ext uri="{FF2B5EF4-FFF2-40B4-BE49-F238E27FC236}">
                  <a16:creationId xmlns:a16="http://schemas.microsoft.com/office/drawing/2014/main" id="{5C6A1ED7-14FF-4B46-AB58-F3E1D78E0CAB}"/>
                </a:ext>
              </a:extLst>
            </p:cNvPr>
            <p:cNvSpPr/>
            <p:nvPr/>
          </p:nvSpPr>
          <p:spPr>
            <a:xfrm rot="5400000">
              <a:off x="4243389" y="-1090689"/>
              <a:ext cx="380506" cy="8867285"/>
            </a:xfrm>
            <a:prstGeom prst="round2SameRect">
              <a:avLst>
                <a:gd name="adj1" fmla="val 50000"/>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800" dirty="0">
                <a:solidFill>
                  <a:srgbClr val="005073"/>
                </a:solidFill>
                <a:latin typeface="CiscoSansTT" panose="020B0503020201020303" pitchFamily="34" charset="0"/>
                <a:cs typeface="CiscoSansTT" panose="020B0503020201020303" pitchFamily="34" charset="0"/>
              </a:endParaRPr>
            </a:p>
          </p:txBody>
        </p:sp>
        <p:sp>
          <p:nvSpPr>
            <p:cNvPr id="123" name="TextBox 122">
              <a:extLst>
                <a:ext uri="{FF2B5EF4-FFF2-40B4-BE49-F238E27FC236}">
                  <a16:creationId xmlns:a16="http://schemas.microsoft.com/office/drawing/2014/main" id="{4C6C8DC4-2094-B341-8DFD-DA3A4CCA61C0}"/>
                </a:ext>
              </a:extLst>
            </p:cNvPr>
            <p:cNvSpPr txBox="1"/>
            <p:nvPr/>
          </p:nvSpPr>
          <p:spPr>
            <a:xfrm>
              <a:off x="603855" y="3172090"/>
              <a:ext cx="629185" cy="314593"/>
            </a:xfrm>
            <a:prstGeom prst="round2SameRect">
              <a:avLst/>
            </a:prstGeom>
            <a:noFill/>
          </p:spPr>
          <p:txBody>
            <a:bodyPr wrap="none" rtlCol="0">
              <a:spAutoFit/>
            </a:bodyPr>
            <a:lstStyle/>
            <a:p>
              <a:pPr defTabSz="609585" fontAlgn="base">
                <a:spcBef>
                  <a:spcPct val="0"/>
                </a:spcBef>
                <a:spcAft>
                  <a:spcPct val="0"/>
                </a:spcAft>
                <a:defRPr/>
              </a:pPr>
              <a:r>
                <a:rPr lang="en-US" sz="2000" dirty="0">
                  <a:solidFill>
                    <a:schemeClr val="accent1">
                      <a:lumMod val="60000"/>
                      <a:lumOff val="40000"/>
                    </a:schemeClr>
                  </a:solidFill>
                  <a:latin typeface="CiscoSansTT" panose="020B0503020201020303" pitchFamily="34" charset="0"/>
                  <a:ea typeface="ＭＳ Ｐゴシック" charset="0"/>
                  <a:cs typeface="CiscoSansTT" panose="020B0503020201020303" pitchFamily="34" charset="0"/>
                </a:rPr>
                <a:t>1999</a:t>
              </a:r>
            </a:p>
          </p:txBody>
        </p:sp>
        <p:sp>
          <p:nvSpPr>
            <p:cNvPr id="124" name="TextBox 123">
              <a:extLst>
                <a:ext uri="{FF2B5EF4-FFF2-40B4-BE49-F238E27FC236}">
                  <a16:creationId xmlns:a16="http://schemas.microsoft.com/office/drawing/2014/main" id="{7E57E71E-8AE9-6945-9E6F-AF71E62E8C11}"/>
                </a:ext>
              </a:extLst>
            </p:cNvPr>
            <p:cNvSpPr txBox="1"/>
            <p:nvPr/>
          </p:nvSpPr>
          <p:spPr>
            <a:xfrm>
              <a:off x="2058742" y="3172090"/>
              <a:ext cx="629185" cy="314593"/>
            </a:xfrm>
            <a:prstGeom prst="round2SameRect">
              <a:avLst/>
            </a:prstGeom>
            <a:noFill/>
          </p:spPr>
          <p:txBody>
            <a:bodyPr wrap="none" rtlCol="0">
              <a:spAutoFit/>
            </a:bodyPr>
            <a:lstStyle/>
            <a:p>
              <a:pPr defTabSz="609585" fontAlgn="base">
                <a:spcBef>
                  <a:spcPct val="0"/>
                </a:spcBef>
                <a:spcAft>
                  <a:spcPct val="0"/>
                </a:spcAft>
                <a:defRPr/>
              </a:pPr>
              <a:r>
                <a:rPr lang="en-US" sz="2000" dirty="0">
                  <a:solidFill>
                    <a:schemeClr val="accent1">
                      <a:lumMod val="60000"/>
                      <a:lumOff val="40000"/>
                    </a:schemeClr>
                  </a:solidFill>
                  <a:latin typeface="CiscoSansTT" panose="020B0503020201020303" pitchFamily="34" charset="0"/>
                  <a:ea typeface="ＭＳ Ｐゴシック" charset="0"/>
                  <a:cs typeface="CiscoSansTT" panose="020B0503020201020303" pitchFamily="34" charset="0"/>
                </a:rPr>
                <a:t>2011</a:t>
              </a:r>
            </a:p>
          </p:txBody>
        </p:sp>
        <p:sp>
          <p:nvSpPr>
            <p:cNvPr id="125" name="TextBox 124">
              <a:extLst>
                <a:ext uri="{FF2B5EF4-FFF2-40B4-BE49-F238E27FC236}">
                  <a16:creationId xmlns:a16="http://schemas.microsoft.com/office/drawing/2014/main" id="{2018534A-5D32-DD4C-ACE6-6E2DC5AA7E80}"/>
                </a:ext>
              </a:extLst>
            </p:cNvPr>
            <p:cNvSpPr txBox="1"/>
            <p:nvPr/>
          </p:nvSpPr>
          <p:spPr>
            <a:xfrm>
              <a:off x="3513629" y="3172090"/>
              <a:ext cx="629185" cy="314593"/>
            </a:xfrm>
            <a:prstGeom prst="round2SameRect">
              <a:avLst/>
            </a:prstGeom>
            <a:noFill/>
          </p:spPr>
          <p:txBody>
            <a:bodyPr wrap="none" rtlCol="0">
              <a:spAutoFit/>
            </a:bodyPr>
            <a:lstStyle/>
            <a:p>
              <a:pPr defTabSz="609585" fontAlgn="base">
                <a:spcBef>
                  <a:spcPct val="0"/>
                </a:spcBef>
                <a:spcAft>
                  <a:spcPct val="0"/>
                </a:spcAft>
                <a:defRPr/>
              </a:pPr>
              <a:r>
                <a:rPr lang="en-US" sz="2000" dirty="0">
                  <a:solidFill>
                    <a:schemeClr val="accent1">
                      <a:lumMod val="60000"/>
                      <a:lumOff val="40000"/>
                    </a:schemeClr>
                  </a:solidFill>
                  <a:latin typeface="CiscoSansTT" panose="020B0503020201020303" pitchFamily="34" charset="0"/>
                  <a:ea typeface="ＭＳ Ｐゴシック" charset="0"/>
                  <a:cs typeface="CiscoSansTT" panose="020B0503020201020303" pitchFamily="34" charset="0"/>
                </a:rPr>
                <a:t>2014</a:t>
              </a:r>
            </a:p>
          </p:txBody>
        </p:sp>
        <p:sp>
          <p:nvSpPr>
            <p:cNvPr id="126" name="TextBox 125">
              <a:extLst>
                <a:ext uri="{FF2B5EF4-FFF2-40B4-BE49-F238E27FC236}">
                  <a16:creationId xmlns:a16="http://schemas.microsoft.com/office/drawing/2014/main" id="{2F171DFF-C169-9F4D-98B1-FECCE2C20F0E}"/>
                </a:ext>
              </a:extLst>
            </p:cNvPr>
            <p:cNvSpPr txBox="1"/>
            <p:nvPr/>
          </p:nvSpPr>
          <p:spPr>
            <a:xfrm>
              <a:off x="4968516" y="3172090"/>
              <a:ext cx="629185" cy="314593"/>
            </a:xfrm>
            <a:prstGeom prst="round2SameRect">
              <a:avLst/>
            </a:prstGeom>
            <a:noFill/>
          </p:spPr>
          <p:txBody>
            <a:bodyPr wrap="none" rtlCol="0">
              <a:spAutoFit/>
            </a:bodyPr>
            <a:lstStyle/>
            <a:p>
              <a:pPr defTabSz="609585" fontAlgn="base">
                <a:spcBef>
                  <a:spcPct val="0"/>
                </a:spcBef>
                <a:spcAft>
                  <a:spcPct val="0"/>
                </a:spcAft>
                <a:defRPr/>
              </a:pPr>
              <a:r>
                <a:rPr lang="en-US" sz="2000" dirty="0">
                  <a:solidFill>
                    <a:schemeClr val="accent1">
                      <a:lumMod val="60000"/>
                      <a:lumOff val="40000"/>
                    </a:schemeClr>
                  </a:solidFill>
                  <a:latin typeface="CiscoSansTT" panose="020B0503020201020303" pitchFamily="34" charset="0"/>
                  <a:ea typeface="ＭＳ Ｐゴシック" charset="0"/>
                  <a:cs typeface="CiscoSansTT" panose="020B0503020201020303" pitchFamily="34" charset="0"/>
                </a:rPr>
                <a:t>2016</a:t>
              </a:r>
            </a:p>
          </p:txBody>
        </p:sp>
        <p:sp>
          <p:nvSpPr>
            <p:cNvPr id="127" name="TextBox 126">
              <a:extLst>
                <a:ext uri="{FF2B5EF4-FFF2-40B4-BE49-F238E27FC236}">
                  <a16:creationId xmlns:a16="http://schemas.microsoft.com/office/drawing/2014/main" id="{875A77BC-4159-BC48-80E9-07AB974E0C6F}"/>
                </a:ext>
              </a:extLst>
            </p:cNvPr>
            <p:cNvSpPr txBox="1"/>
            <p:nvPr/>
          </p:nvSpPr>
          <p:spPr>
            <a:xfrm>
              <a:off x="6423403" y="3172090"/>
              <a:ext cx="629185" cy="314593"/>
            </a:xfrm>
            <a:prstGeom prst="round2SameRect">
              <a:avLst/>
            </a:prstGeom>
            <a:noFill/>
          </p:spPr>
          <p:txBody>
            <a:bodyPr wrap="none" rtlCol="0">
              <a:spAutoFit/>
            </a:bodyPr>
            <a:lstStyle/>
            <a:p>
              <a:pPr defTabSz="609585" fontAlgn="base">
                <a:spcBef>
                  <a:spcPct val="0"/>
                </a:spcBef>
                <a:spcAft>
                  <a:spcPct val="0"/>
                </a:spcAft>
                <a:defRPr/>
              </a:pPr>
              <a:r>
                <a:rPr lang="en-US" sz="2000" dirty="0">
                  <a:solidFill>
                    <a:schemeClr val="accent1">
                      <a:lumMod val="60000"/>
                      <a:lumOff val="40000"/>
                    </a:schemeClr>
                  </a:solidFill>
                  <a:latin typeface="CiscoSansTT" panose="020B0503020201020303" pitchFamily="34" charset="0"/>
                  <a:ea typeface="ＭＳ Ｐゴシック" charset="0"/>
                  <a:cs typeface="CiscoSansTT" panose="020B0503020201020303" pitchFamily="34" charset="0"/>
                </a:rPr>
                <a:t>2018</a:t>
              </a:r>
            </a:p>
          </p:txBody>
        </p:sp>
        <p:sp>
          <p:nvSpPr>
            <p:cNvPr id="128" name="TextBox 127">
              <a:extLst>
                <a:ext uri="{FF2B5EF4-FFF2-40B4-BE49-F238E27FC236}">
                  <a16:creationId xmlns:a16="http://schemas.microsoft.com/office/drawing/2014/main" id="{FEF4E1EC-C6E6-D74F-9BD6-488E84425776}"/>
                </a:ext>
              </a:extLst>
            </p:cNvPr>
            <p:cNvSpPr txBox="1"/>
            <p:nvPr/>
          </p:nvSpPr>
          <p:spPr>
            <a:xfrm>
              <a:off x="7800798" y="3181624"/>
              <a:ext cx="629185" cy="314593"/>
            </a:xfrm>
            <a:prstGeom prst="round2SameRect">
              <a:avLst/>
            </a:prstGeom>
            <a:noFill/>
          </p:spPr>
          <p:txBody>
            <a:bodyPr wrap="none" rtlCol="0">
              <a:spAutoFit/>
            </a:bodyPr>
            <a:lstStyle/>
            <a:p>
              <a:pPr defTabSz="609585" fontAlgn="base">
                <a:spcBef>
                  <a:spcPct val="0"/>
                </a:spcBef>
                <a:spcAft>
                  <a:spcPct val="0"/>
                </a:spcAft>
                <a:defRPr/>
              </a:pPr>
              <a:r>
                <a:rPr lang="en-US" sz="2000" dirty="0">
                  <a:solidFill>
                    <a:schemeClr val="accent1">
                      <a:lumMod val="60000"/>
                      <a:lumOff val="40000"/>
                    </a:schemeClr>
                  </a:solidFill>
                  <a:latin typeface="CiscoSansTT" panose="020B0503020201020303" pitchFamily="34" charset="0"/>
                  <a:ea typeface="ＭＳ Ｐゴシック" charset="0"/>
                  <a:cs typeface="CiscoSansTT" panose="020B0503020201020303" pitchFamily="34" charset="0"/>
                </a:rPr>
                <a:t>2019</a:t>
              </a:r>
            </a:p>
          </p:txBody>
        </p:sp>
      </p:grpSp>
      <p:sp>
        <p:nvSpPr>
          <p:cNvPr id="130" name="TextBox 129"/>
          <p:cNvSpPr txBox="1"/>
          <p:nvPr/>
        </p:nvSpPr>
        <p:spPr>
          <a:xfrm>
            <a:off x="86819" y="2373929"/>
            <a:ext cx="986968" cy="549379"/>
          </a:xfrm>
          <a:prstGeom prst="rect">
            <a:avLst/>
          </a:prstGeom>
          <a:noFill/>
        </p:spPr>
        <p:txBody>
          <a:bodyPr wrap="square" lIns="91436" tIns="45719" rIns="91436" bIns="45719" rtlCol="0">
            <a:spAutoFit/>
          </a:bodyPr>
          <a:lstStyle/>
          <a:p>
            <a:pPr defTabSz="609585" fontAlgn="base">
              <a:lnSpc>
                <a:spcPct val="90000"/>
              </a:lnSpc>
              <a:spcBef>
                <a:spcPct val="0"/>
              </a:spcBef>
              <a:spcAft>
                <a:spcPct val="0"/>
              </a:spcAft>
              <a:defRPr/>
            </a:pPr>
            <a:r>
              <a:rPr lang="en-US" sz="1100" dirty="0">
                <a:solidFill>
                  <a:srgbClr val="005073"/>
                </a:solidFill>
                <a:latin typeface="CiscoSansTT" panose="020B0503020201020303" pitchFamily="34" charset="0"/>
                <a:cs typeface="CiscoSansTT" panose="020B0503020201020303" pitchFamily="34" charset="0"/>
              </a:rPr>
              <a:t>Cisco</a:t>
            </a:r>
            <a:br>
              <a:rPr lang="en-US" sz="1100" dirty="0">
                <a:solidFill>
                  <a:srgbClr val="005073"/>
                </a:solidFill>
                <a:latin typeface="CiscoSansTT" panose="020B0503020201020303" pitchFamily="34" charset="0"/>
                <a:cs typeface="CiscoSansTT" panose="020B0503020201020303" pitchFamily="34" charset="0"/>
              </a:rPr>
            </a:br>
            <a:r>
              <a:rPr lang="en-US" sz="1100" dirty="0">
                <a:solidFill>
                  <a:srgbClr val="005073"/>
                </a:solidFill>
                <a:latin typeface="CiscoSansTT" panose="020B0503020201020303" pitchFamily="34" charset="0"/>
                <a:cs typeface="CiscoSansTT" panose="020B0503020201020303" pitchFamily="34" charset="0"/>
              </a:rPr>
              <a:t>Wi-Fi </a:t>
            </a:r>
          </a:p>
          <a:p>
            <a:pPr lvl="0">
              <a:lnSpc>
                <a:spcPct val="90000"/>
              </a:lnSpc>
              <a:defRPr/>
            </a:pPr>
            <a:r>
              <a:rPr lang="en-US" sz="1100" dirty="0">
                <a:solidFill>
                  <a:srgbClr val="005073"/>
                </a:solidFill>
                <a:latin typeface="CiscoSansTT" panose="020B0503020201020303" pitchFamily="34" charset="0"/>
                <a:cs typeface="CiscoSansTT" panose="020B0503020201020303" pitchFamily="34" charset="0"/>
              </a:rPr>
              <a:t>leadership</a:t>
            </a:r>
          </a:p>
        </p:txBody>
      </p:sp>
      <p:sp>
        <p:nvSpPr>
          <p:cNvPr id="134" name="Rounded Rectangle 133"/>
          <p:cNvSpPr/>
          <p:nvPr/>
        </p:nvSpPr>
        <p:spPr bwMode="auto">
          <a:xfrm flipH="1">
            <a:off x="1214277" y="2194217"/>
            <a:ext cx="504584" cy="504584"/>
          </a:xfrm>
          <a:prstGeom prst="roundRect">
            <a:avLst/>
          </a:prstGeom>
          <a:solidFill>
            <a:schemeClr val="accent6"/>
          </a:solidFill>
          <a:ln w="19050" cap="flat">
            <a:noFill/>
            <a:round/>
            <a:headEnd type="none" w="med" len="med"/>
            <a:tailEnd type="none" w="med" len="med"/>
          </a:ln>
          <a:effectLst/>
        </p:spPr>
        <p:txBody>
          <a:bodyPr lIns="0" tIns="0" rIns="0" bIns="0"/>
          <a:lstStyle/>
          <a:p>
            <a:pPr defTabSz="609585" eaLnBrk="0" fontAlgn="base" hangingPunct="0">
              <a:lnSpc>
                <a:spcPct val="90000"/>
              </a:lnSpc>
              <a:spcBef>
                <a:spcPct val="0"/>
              </a:spcBef>
              <a:spcAft>
                <a:spcPct val="0"/>
              </a:spcAft>
              <a:defRPr/>
            </a:pPr>
            <a:endParaRPr lang="en-US" dirty="0">
              <a:solidFill>
                <a:srgbClr val="005073"/>
              </a:solidFill>
              <a:latin typeface="CiscoSansTT" panose="020B0503020201020303" pitchFamily="34" charset="0"/>
              <a:ea typeface="ＭＳ Ｐゴシック" charset="0"/>
              <a:cs typeface="CiscoSansTT" panose="020B0503020201020303" pitchFamily="34" charset="0"/>
            </a:endParaRPr>
          </a:p>
        </p:txBody>
      </p:sp>
      <p:grpSp>
        <p:nvGrpSpPr>
          <p:cNvPr id="135" name="Group 382"/>
          <p:cNvGrpSpPr/>
          <p:nvPr/>
        </p:nvGrpSpPr>
        <p:grpSpPr>
          <a:xfrm>
            <a:off x="1326079" y="2299172"/>
            <a:ext cx="280980" cy="285227"/>
            <a:chOff x="2784571" y="3205550"/>
            <a:chExt cx="408950" cy="544212"/>
          </a:xfrm>
          <a:solidFill>
            <a:schemeClr val="bg1"/>
          </a:solidFill>
        </p:grpSpPr>
        <p:sp>
          <p:nvSpPr>
            <p:cNvPr id="137" name="Freeform 136"/>
            <p:cNvSpPr>
              <a:spLocks noEditPoints="1"/>
            </p:cNvSpPr>
            <p:nvPr/>
          </p:nvSpPr>
          <p:spPr bwMode="auto">
            <a:xfrm>
              <a:off x="2898832" y="3357659"/>
              <a:ext cx="180428" cy="239995"/>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FFFFFF"/>
            </a:solidFill>
            <a:ln>
              <a:noFill/>
            </a:ln>
            <a:effectLs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1400" dirty="0">
                <a:solidFill>
                  <a:srgbClr val="005073"/>
                </a:solidFill>
                <a:latin typeface="CiscoSansTT" panose="020B0503020201020303" pitchFamily="34" charset="0"/>
                <a:ea typeface="ＭＳ Ｐゴシック" charset="0"/>
                <a:cs typeface="CiscoSansTT" panose="020B0503020201020303" pitchFamily="34" charset="0"/>
              </a:endParaRPr>
            </a:p>
          </p:txBody>
        </p:sp>
        <p:sp>
          <p:nvSpPr>
            <p:cNvPr id="138" name="Freeform 137"/>
            <p:cNvSpPr>
              <a:spLocks noEditPoints="1"/>
            </p:cNvSpPr>
            <p:nvPr/>
          </p:nvSpPr>
          <p:spPr bwMode="auto">
            <a:xfrm>
              <a:off x="2784571" y="3205550"/>
              <a:ext cx="408950" cy="54421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FFFFFF"/>
            </a:solidFill>
            <a:ln>
              <a:noFill/>
            </a:ln>
            <a:effectLs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1400" dirty="0">
                <a:solidFill>
                  <a:srgbClr val="005073"/>
                </a:solidFill>
                <a:latin typeface="CiscoSansTT" panose="020B0503020201020303" pitchFamily="34" charset="0"/>
                <a:ea typeface="ＭＳ Ｐゴシック" charset="0"/>
                <a:cs typeface="CiscoSansTT" panose="020B0503020201020303" pitchFamily="34" charset="0"/>
              </a:endParaRPr>
            </a:p>
          </p:txBody>
        </p:sp>
      </p:grpSp>
      <p:sp>
        <p:nvSpPr>
          <p:cNvPr id="136" name="TextBox 135"/>
          <p:cNvSpPr txBox="1"/>
          <p:nvPr/>
        </p:nvSpPr>
        <p:spPr>
          <a:xfrm>
            <a:off x="865881" y="1770384"/>
            <a:ext cx="1209979" cy="424732"/>
          </a:xfrm>
          <a:prstGeom prst="rect">
            <a:avLst/>
          </a:prstGeom>
          <a:noFill/>
        </p:spPr>
        <p:txBody>
          <a:bodyPr wrap="square" rtlCol="0" anchor="b">
            <a:spAutoFit/>
          </a:bodyPr>
          <a:lstStyle/>
          <a:p>
            <a:pPr algn="ctr" defTabSz="609585" fontAlgn="base">
              <a:lnSpc>
                <a:spcPct val="90000"/>
              </a:lnSpc>
              <a:spcBef>
                <a:spcPct val="0"/>
              </a:spcBef>
              <a:spcAft>
                <a:spcPct val="0"/>
              </a:spcAft>
              <a:defRPr/>
            </a:pPr>
            <a:r>
              <a:rPr lang="en-US" sz="1200" dirty="0">
                <a:solidFill>
                  <a:srgbClr val="005073"/>
                </a:solidFill>
                <a:latin typeface="CiscoSansTT" panose="020B0503020201020303" pitchFamily="34" charset="0"/>
                <a:ea typeface="ＭＳ Ｐゴシック" charset="0"/>
                <a:cs typeface="CiscoSansTT" panose="020B0503020201020303" pitchFamily="34" charset="0"/>
              </a:rPr>
              <a:t>Autonomous access</a:t>
            </a:r>
          </a:p>
        </p:txBody>
      </p:sp>
      <p:cxnSp>
        <p:nvCxnSpPr>
          <p:cNvPr id="133" name="Straight Connector 132"/>
          <p:cNvCxnSpPr/>
          <p:nvPr/>
        </p:nvCxnSpPr>
        <p:spPr>
          <a:xfrm>
            <a:off x="1466569" y="2698801"/>
            <a:ext cx="0" cy="325467"/>
          </a:xfrm>
          <a:prstGeom prst="line">
            <a:avLst/>
          </a:prstGeom>
          <a:ln w="9525" cap="flat" cmpd="sng" algn="ctr">
            <a:solidFill>
              <a:srgbClr val="005073"/>
            </a:solidFill>
            <a:prstDash val="sysDash"/>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1787303" y="4343652"/>
            <a:ext cx="1209979" cy="590931"/>
          </a:xfrm>
          <a:prstGeom prst="rect">
            <a:avLst/>
          </a:prstGeom>
          <a:noFill/>
        </p:spPr>
        <p:txBody>
          <a:bodyPr wrap="square" rtlCol="0">
            <a:spAutoFit/>
          </a:bodyPr>
          <a:lstStyle/>
          <a:p>
            <a:pPr lvl="0" algn="ctr">
              <a:lnSpc>
                <a:spcPct val="90000"/>
              </a:lnSpc>
              <a:defRPr/>
            </a:pPr>
            <a:r>
              <a:rPr lang="en-US" sz="1200" dirty="0">
                <a:solidFill>
                  <a:srgbClr val="005073"/>
                </a:solidFill>
                <a:latin typeface="CiscoSansTT" panose="020B0503020201020303" pitchFamily="34" charset="0"/>
                <a:cs typeface="CiscoSansTT" panose="020B0503020201020303" pitchFamily="34" charset="0"/>
              </a:rPr>
              <a:t>Controller and coordinated access points</a:t>
            </a:r>
          </a:p>
        </p:txBody>
      </p:sp>
      <p:sp>
        <p:nvSpPr>
          <p:cNvPr id="141" name="Rounded Rectangle 140"/>
          <p:cNvSpPr/>
          <p:nvPr/>
        </p:nvSpPr>
        <p:spPr bwMode="auto">
          <a:xfrm rot="10800000" flipH="1">
            <a:off x="2140000" y="3831688"/>
            <a:ext cx="504584" cy="504584"/>
          </a:xfrm>
          <a:prstGeom prst="roundRect">
            <a:avLst/>
          </a:prstGeom>
          <a:solidFill>
            <a:schemeClr val="accent6"/>
          </a:solidFill>
          <a:ln w="19050" cap="flat">
            <a:noFill/>
            <a:round/>
            <a:headEnd type="none" w="med" len="med"/>
            <a:tailEnd type="none" w="med" len="med"/>
          </a:ln>
          <a:effectLst/>
        </p:spPr>
        <p:txBody>
          <a:bodyPr lIns="0" tIns="0" rIns="0" bIns="0"/>
          <a:lstStyle/>
          <a:p>
            <a:pPr defTabSz="609585" eaLnBrk="0" fontAlgn="base" hangingPunct="0">
              <a:lnSpc>
                <a:spcPct val="90000"/>
              </a:lnSpc>
              <a:spcBef>
                <a:spcPct val="0"/>
              </a:spcBef>
              <a:spcAft>
                <a:spcPct val="0"/>
              </a:spcAft>
              <a:defRPr/>
            </a:pPr>
            <a:endParaRPr lang="en-US" dirty="0">
              <a:solidFill>
                <a:srgbClr val="005073"/>
              </a:solidFill>
              <a:latin typeface="CiscoSansTT" panose="020B0503020201020303" pitchFamily="34" charset="0"/>
              <a:ea typeface="ＭＳ Ｐゴシック" charset="0"/>
              <a:cs typeface="CiscoSansTT" panose="020B0503020201020303" pitchFamily="34" charset="0"/>
            </a:endParaRPr>
          </a:p>
        </p:txBody>
      </p:sp>
      <p:cxnSp>
        <p:nvCxnSpPr>
          <p:cNvPr id="146" name="Straight Connector 145"/>
          <p:cNvCxnSpPr/>
          <p:nvPr/>
        </p:nvCxnSpPr>
        <p:spPr>
          <a:xfrm rot="10800000">
            <a:off x="2392292" y="3506221"/>
            <a:ext cx="0" cy="325467"/>
          </a:xfrm>
          <a:prstGeom prst="line">
            <a:avLst/>
          </a:prstGeom>
          <a:ln w="9525" cap="flat" cmpd="sng" algn="ctr">
            <a:solidFill>
              <a:srgbClr val="005073"/>
            </a:solidFill>
            <a:prstDash val="sysDash"/>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48" name="Rounded Rectangle 147"/>
          <p:cNvSpPr/>
          <p:nvPr/>
        </p:nvSpPr>
        <p:spPr bwMode="auto">
          <a:xfrm flipH="1">
            <a:off x="3154127" y="2194217"/>
            <a:ext cx="504584" cy="504584"/>
          </a:xfrm>
          <a:prstGeom prst="roundRect">
            <a:avLst/>
          </a:prstGeom>
          <a:solidFill>
            <a:schemeClr val="accent6"/>
          </a:solidFill>
          <a:ln w="19050" cap="flat">
            <a:noFill/>
            <a:round/>
            <a:headEnd type="none" w="med" len="med"/>
            <a:tailEnd type="none" w="med" len="med"/>
          </a:ln>
          <a:effectLst/>
        </p:spPr>
        <p:txBody>
          <a:bodyPr lIns="0" tIns="0" rIns="0" bIns="0"/>
          <a:lstStyle/>
          <a:p>
            <a:pPr defTabSz="609585" eaLnBrk="0" fontAlgn="base" hangingPunct="0">
              <a:lnSpc>
                <a:spcPct val="90000"/>
              </a:lnSpc>
              <a:spcBef>
                <a:spcPct val="0"/>
              </a:spcBef>
              <a:spcAft>
                <a:spcPct val="0"/>
              </a:spcAft>
              <a:defRPr/>
            </a:pPr>
            <a:endParaRPr lang="en-US" dirty="0">
              <a:solidFill>
                <a:srgbClr val="005073"/>
              </a:solidFill>
              <a:latin typeface="CiscoSansTT" panose="020B0503020201020303" pitchFamily="34" charset="0"/>
              <a:ea typeface="ＭＳ Ｐゴシック" charset="0"/>
              <a:cs typeface="CiscoSansTT" panose="020B0503020201020303" pitchFamily="34" charset="0"/>
            </a:endParaRPr>
          </a:p>
        </p:txBody>
      </p:sp>
      <p:sp>
        <p:nvSpPr>
          <p:cNvPr id="152" name="TextBox 151"/>
          <p:cNvSpPr txBox="1"/>
          <p:nvPr/>
        </p:nvSpPr>
        <p:spPr>
          <a:xfrm>
            <a:off x="2504899" y="1604186"/>
            <a:ext cx="1811643" cy="590931"/>
          </a:xfrm>
          <a:prstGeom prst="rect">
            <a:avLst/>
          </a:prstGeom>
          <a:noFill/>
        </p:spPr>
        <p:txBody>
          <a:bodyPr wrap="square" rtlCol="0" anchor="b">
            <a:spAutoFit/>
          </a:bodyPr>
          <a:lstStyle/>
          <a:p>
            <a:pPr lvl="0" algn="ctr">
              <a:lnSpc>
                <a:spcPct val="90000"/>
              </a:lnSpc>
              <a:defRPr/>
            </a:pPr>
            <a:r>
              <a:rPr lang="en-US" sz="1200" dirty="0">
                <a:solidFill>
                  <a:srgbClr val="005073"/>
                </a:solidFill>
                <a:latin typeface="CiscoSansTT" panose="020B0503020201020303" pitchFamily="34" charset="0"/>
                <a:cs typeface="CiscoSansTT" panose="020B0503020201020303" pitchFamily="34" charset="0"/>
              </a:rPr>
              <a:t>Cisco </a:t>
            </a:r>
            <a:r>
              <a:rPr lang="en-US" sz="1200" dirty="0" err="1">
                <a:solidFill>
                  <a:srgbClr val="005073"/>
                </a:solidFill>
                <a:latin typeface="CiscoSansTT" panose="020B0503020201020303" pitchFamily="34" charset="0"/>
                <a:cs typeface="CiscoSansTT" panose="020B0503020201020303" pitchFamily="34" charset="0"/>
              </a:rPr>
              <a:t>CleanAir</a:t>
            </a:r>
            <a:r>
              <a:rPr lang="en-US" sz="1200" dirty="0">
                <a:solidFill>
                  <a:srgbClr val="005073"/>
                </a:solidFill>
                <a:latin typeface="CiscoSansTT" panose="020B0503020201020303" pitchFamily="34" charset="0"/>
                <a:cs typeface="CiscoSansTT" panose="020B0503020201020303" pitchFamily="34" charset="0"/>
              </a:rPr>
              <a:t>®: Interference detection and mitigation</a:t>
            </a:r>
          </a:p>
        </p:txBody>
      </p:sp>
      <p:cxnSp>
        <p:nvCxnSpPr>
          <p:cNvPr id="153" name="Straight Connector 152"/>
          <p:cNvCxnSpPr/>
          <p:nvPr/>
        </p:nvCxnSpPr>
        <p:spPr>
          <a:xfrm>
            <a:off x="3406419" y="2698801"/>
            <a:ext cx="0" cy="325467"/>
          </a:xfrm>
          <a:prstGeom prst="line">
            <a:avLst/>
          </a:prstGeom>
          <a:ln w="9525" cap="flat" cmpd="sng" algn="ctr">
            <a:solidFill>
              <a:srgbClr val="005073"/>
            </a:solidFill>
            <a:prstDash val="sysDash"/>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3727152" y="4343653"/>
            <a:ext cx="1209979" cy="590931"/>
          </a:xfrm>
          <a:prstGeom prst="rect">
            <a:avLst/>
          </a:prstGeom>
          <a:noFill/>
        </p:spPr>
        <p:txBody>
          <a:bodyPr wrap="square" rtlCol="0">
            <a:spAutoFit/>
          </a:bodyPr>
          <a:lstStyle/>
          <a:p>
            <a:pPr lvl="0" algn="ctr">
              <a:lnSpc>
                <a:spcPct val="90000"/>
              </a:lnSpc>
              <a:defRPr/>
            </a:pPr>
            <a:r>
              <a:rPr lang="en-US" sz="1200" dirty="0">
                <a:solidFill>
                  <a:srgbClr val="005073"/>
                </a:solidFill>
                <a:latin typeface="CiscoSansTT" panose="020B0503020201020303" pitchFamily="34" charset="0"/>
                <a:cs typeface="CiscoSansTT" panose="020B0503020201020303" pitchFamily="34" charset="0"/>
              </a:rPr>
              <a:t>Connected Mobile Experiences</a:t>
            </a:r>
          </a:p>
        </p:txBody>
      </p:sp>
      <p:sp>
        <p:nvSpPr>
          <p:cNvPr id="155" name="Rounded Rectangle 154"/>
          <p:cNvSpPr/>
          <p:nvPr/>
        </p:nvSpPr>
        <p:spPr bwMode="auto">
          <a:xfrm rot="10800000" flipH="1">
            <a:off x="4079849" y="3831688"/>
            <a:ext cx="504584" cy="504584"/>
          </a:xfrm>
          <a:prstGeom prst="roundRect">
            <a:avLst/>
          </a:prstGeom>
          <a:solidFill>
            <a:schemeClr val="accent6"/>
          </a:solidFill>
          <a:ln w="19050" cap="flat">
            <a:noFill/>
            <a:round/>
            <a:headEnd type="none" w="med" len="med"/>
            <a:tailEnd type="none" w="med" len="med"/>
          </a:ln>
          <a:effectLst/>
        </p:spPr>
        <p:txBody>
          <a:bodyPr lIns="0" tIns="0" rIns="0" bIns="0"/>
          <a:lstStyle/>
          <a:p>
            <a:pPr defTabSz="609585" eaLnBrk="0" fontAlgn="base" hangingPunct="0">
              <a:lnSpc>
                <a:spcPct val="90000"/>
              </a:lnSpc>
              <a:spcBef>
                <a:spcPct val="0"/>
              </a:spcBef>
              <a:spcAft>
                <a:spcPct val="0"/>
              </a:spcAft>
              <a:defRPr/>
            </a:pPr>
            <a:endParaRPr lang="en-US" dirty="0">
              <a:solidFill>
                <a:srgbClr val="005073"/>
              </a:solidFill>
              <a:latin typeface="CiscoSansTT" panose="020B0503020201020303" pitchFamily="34" charset="0"/>
              <a:ea typeface="ＭＳ Ｐゴシック" charset="0"/>
              <a:cs typeface="CiscoSansTT" panose="020B0503020201020303" pitchFamily="34" charset="0"/>
            </a:endParaRPr>
          </a:p>
        </p:txBody>
      </p:sp>
      <p:cxnSp>
        <p:nvCxnSpPr>
          <p:cNvPr id="156" name="Straight Connector 155"/>
          <p:cNvCxnSpPr/>
          <p:nvPr/>
        </p:nvCxnSpPr>
        <p:spPr>
          <a:xfrm rot="10800000">
            <a:off x="4332141" y="3506221"/>
            <a:ext cx="0" cy="325467"/>
          </a:xfrm>
          <a:prstGeom prst="line">
            <a:avLst/>
          </a:prstGeom>
          <a:ln w="9525" cap="flat" cmpd="sng" algn="ctr">
            <a:solidFill>
              <a:srgbClr val="005073"/>
            </a:solidFill>
            <a:prstDash val="sysDash"/>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57" name="Rounded Rectangle 156"/>
          <p:cNvSpPr/>
          <p:nvPr/>
        </p:nvSpPr>
        <p:spPr bwMode="auto">
          <a:xfrm flipH="1">
            <a:off x="5093976" y="2194217"/>
            <a:ext cx="504584" cy="504584"/>
          </a:xfrm>
          <a:prstGeom prst="roundRect">
            <a:avLst/>
          </a:prstGeom>
          <a:solidFill>
            <a:schemeClr val="accent6"/>
          </a:solidFill>
          <a:ln w="19050" cap="flat">
            <a:noFill/>
            <a:round/>
            <a:headEnd type="none" w="med" len="med"/>
            <a:tailEnd type="none" w="med" len="med"/>
          </a:ln>
          <a:effectLst/>
        </p:spPr>
        <p:txBody>
          <a:bodyPr lIns="0" tIns="0" rIns="0" bIns="0"/>
          <a:lstStyle/>
          <a:p>
            <a:pPr defTabSz="609585" eaLnBrk="0" fontAlgn="base" hangingPunct="0">
              <a:lnSpc>
                <a:spcPct val="90000"/>
              </a:lnSpc>
              <a:spcBef>
                <a:spcPct val="0"/>
              </a:spcBef>
              <a:spcAft>
                <a:spcPct val="0"/>
              </a:spcAft>
              <a:defRPr/>
            </a:pPr>
            <a:endParaRPr lang="en-US" dirty="0">
              <a:solidFill>
                <a:srgbClr val="005073"/>
              </a:solidFill>
              <a:latin typeface="CiscoSansTT" panose="020B0503020201020303" pitchFamily="34" charset="0"/>
              <a:ea typeface="ＭＳ Ｐゴシック" charset="0"/>
              <a:cs typeface="CiscoSansTT" panose="020B0503020201020303" pitchFamily="34" charset="0"/>
            </a:endParaRPr>
          </a:p>
        </p:txBody>
      </p:sp>
      <p:sp>
        <p:nvSpPr>
          <p:cNvPr id="161" name="TextBox 160"/>
          <p:cNvSpPr txBox="1"/>
          <p:nvPr/>
        </p:nvSpPr>
        <p:spPr>
          <a:xfrm>
            <a:off x="4745580" y="1604186"/>
            <a:ext cx="1209979" cy="590931"/>
          </a:xfrm>
          <a:prstGeom prst="rect">
            <a:avLst/>
          </a:prstGeom>
          <a:noFill/>
        </p:spPr>
        <p:txBody>
          <a:bodyPr wrap="square" rtlCol="0" anchor="b">
            <a:spAutoFit/>
          </a:bodyPr>
          <a:lstStyle/>
          <a:p>
            <a:pPr lvl="0" algn="ctr">
              <a:lnSpc>
                <a:spcPct val="90000"/>
              </a:lnSpc>
              <a:defRPr/>
            </a:pPr>
            <a:r>
              <a:rPr lang="en-US" sz="1200" dirty="0">
                <a:solidFill>
                  <a:srgbClr val="005073"/>
                </a:solidFill>
                <a:latin typeface="CiscoSansTT" panose="020B0503020201020303" pitchFamily="34" charset="0"/>
                <a:cs typeface="CiscoSansTT" panose="020B0503020201020303" pitchFamily="34" charset="0"/>
              </a:rPr>
              <a:t>Application Visibility</a:t>
            </a:r>
            <a:br>
              <a:rPr lang="en-US" sz="1200" dirty="0">
                <a:solidFill>
                  <a:srgbClr val="005073"/>
                </a:solidFill>
                <a:latin typeface="CiscoSansTT" panose="020B0503020201020303" pitchFamily="34" charset="0"/>
                <a:cs typeface="CiscoSansTT" panose="020B0503020201020303" pitchFamily="34" charset="0"/>
              </a:rPr>
            </a:br>
            <a:r>
              <a:rPr lang="en-US" sz="1200" dirty="0">
                <a:solidFill>
                  <a:srgbClr val="005073"/>
                </a:solidFill>
                <a:latin typeface="CiscoSansTT" panose="020B0503020201020303" pitchFamily="34" charset="0"/>
                <a:cs typeface="CiscoSansTT" panose="020B0503020201020303" pitchFamily="34" charset="0"/>
              </a:rPr>
              <a:t>and Control</a:t>
            </a:r>
          </a:p>
        </p:txBody>
      </p:sp>
      <p:cxnSp>
        <p:nvCxnSpPr>
          <p:cNvPr id="162" name="Straight Connector 161"/>
          <p:cNvCxnSpPr/>
          <p:nvPr/>
        </p:nvCxnSpPr>
        <p:spPr>
          <a:xfrm>
            <a:off x="5346268" y="2698801"/>
            <a:ext cx="0" cy="325467"/>
          </a:xfrm>
          <a:prstGeom prst="line">
            <a:avLst/>
          </a:prstGeom>
          <a:ln w="9525" cap="flat" cmpd="sng" algn="ctr">
            <a:solidFill>
              <a:srgbClr val="005073"/>
            </a:solidFill>
            <a:prstDash val="sysDash"/>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5667001" y="4343652"/>
            <a:ext cx="1209979" cy="258532"/>
          </a:xfrm>
          <a:prstGeom prst="rect">
            <a:avLst/>
          </a:prstGeom>
          <a:noFill/>
        </p:spPr>
        <p:txBody>
          <a:bodyPr wrap="square" rtlCol="0">
            <a:spAutoFit/>
          </a:bodyPr>
          <a:lstStyle/>
          <a:p>
            <a:pPr lvl="0" algn="ctr">
              <a:lnSpc>
                <a:spcPct val="90000"/>
              </a:lnSpc>
              <a:defRPr/>
            </a:pPr>
            <a:r>
              <a:rPr lang="en-US" sz="1200" dirty="0">
                <a:solidFill>
                  <a:srgbClr val="005073"/>
                </a:solidFill>
                <a:latin typeface="CiscoSansTT" panose="020B0503020201020303" pitchFamily="34" charset="0"/>
                <a:cs typeface="CiscoSansTT" panose="020B0503020201020303" pitchFamily="34" charset="0"/>
              </a:rPr>
              <a:t>Hyperlocation</a:t>
            </a:r>
          </a:p>
        </p:txBody>
      </p:sp>
      <p:sp>
        <p:nvSpPr>
          <p:cNvPr id="164" name="Rounded Rectangle 163"/>
          <p:cNvSpPr/>
          <p:nvPr/>
        </p:nvSpPr>
        <p:spPr bwMode="auto">
          <a:xfrm rot="10800000" flipH="1">
            <a:off x="6019699" y="3831688"/>
            <a:ext cx="504584" cy="504584"/>
          </a:xfrm>
          <a:prstGeom prst="roundRect">
            <a:avLst/>
          </a:prstGeom>
          <a:solidFill>
            <a:schemeClr val="accent6"/>
          </a:solidFill>
          <a:ln w="19050" cap="flat">
            <a:noFill/>
            <a:round/>
            <a:headEnd type="none" w="med" len="med"/>
            <a:tailEnd type="none" w="med" len="med"/>
          </a:ln>
          <a:effectLst/>
        </p:spPr>
        <p:txBody>
          <a:bodyPr lIns="0" tIns="0" rIns="0" bIns="0"/>
          <a:lstStyle/>
          <a:p>
            <a:pPr defTabSz="609585" eaLnBrk="0" fontAlgn="base" hangingPunct="0">
              <a:lnSpc>
                <a:spcPct val="90000"/>
              </a:lnSpc>
              <a:spcBef>
                <a:spcPct val="0"/>
              </a:spcBef>
              <a:spcAft>
                <a:spcPct val="0"/>
              </a:spcAft>
              <a:defRPr/>
            </a:pPr>
            <a:endParaRPr lang="en-US" dirty="0">
              <a:solidFill>
                <a:srgbClr val="005073"/>
              </a:solidFill>
              <a:latin typeface="CiscoSansTT" panose="020B0503020201020303" pitchFamily="34" charset="0"/>
              <a:ea typeface="ＭＳ Ｐゴシック" charset="0"/>
              <a:cs typeface="CiscoSansTT" panose="020B0503020201020303" pitchFamily="34" charset="0"/>
            </a:endParaRPr>
          </a:p>
        </p:txBody>
      </p:sp>
      <p:cxnSp>
        <p:nvCxnSpPr>
          <p:cNvPr id="165" name="Straight Connector 164"/>
          <p:cNvCxnSpPr/>
          <p:nvPr/>
        </p:nvCxnSpPr>
        <p:spPr>
          <a:xfrm rot="10800000">
            <a:off x="6271991" y="3506221"/>
            <a:ext cx="0" cy="325467"/>
          </a:xfrm>
          <a:prstGeom prst="line">
            <a:avLst/>
          </a:prstGeom>
          <a:ln w="9525" cap="flat" cmpd="sng" algn="ctr">
            <a:solidFill>
              <a:srgbClr val="005073"/>
            </a:solidFill>
            <a:prstDash val="sysDash"/>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66" name="Rounded Rectangle 165"/>
          <p:cNvSpPr/>
          <p:nvPr/>
        </p:nvSpPr>
        <p:spPr bwMode="auto">
          <a:xfrm flipH="1">
            <a:off x="6988004" y="2194217"/>
            <a:ext cx="504584" cy="504584"/>
          </a:xfrm>
          <a:prstGeom prst="roundRect">
            <a:avLst/>
          </a:prstGeom>
          <a:solidFill>
            <a:schemeClr val="accent6"/>
          </a:solidFill>
          <a:ln w="19050" cap="flat">
            <a:noFill/>
            <a:round/>
            <a:headEnd type="none" w="med" len="med"/>
            <a:tailEnd type="none" w="med" len="med"/>
          </a:ln>
          <a:effectLst/>
        </p:spPr>
        <p:txBody>
          <a:bodyPr lIns="0" tIns="0" rIns="0" bIns="0"/>
          <a:lstStyle/>
          <a:p>
            <a:pPr defTabSz="609585" eaLnBrk="0" fontAlgn="base" hangingPunct="0">
              <a:lnSpc>
                <a:spcPct val="90000"/>
              </a:lnSpc>
              <a:spcBef>
                <a:spcPct val="0"/>
              </a:spcBef>
              <a:spcAft>
                <a:spcPct val="0"/>
              </a:spcAft>
              <a:defRPr/>
            </a:pPr>
            <a:endParaRPr lang="en-US" dirty="0">
              <a:solidFill>
                <a:srgbClr val="005073"/>
              </a:solidFill>
              <a:latin typeface="CiscoSansTT" panose="020B0503020201020303" pitchFamily="34" charset="0"/>
              <a:ea typeface="ＭＳ Ｐゴシック" charset="0"/>
              <a:cs typeface="CiscoSansTT" panose="020B0503020201020303" pitchFamily="34" charset="0"/>
            </a:endParaRPr>
          </a:p>
        </p:txBody>
      </p:sp>
      <p:sp>
        <p:nvSpPr>
          <p:cNvPr id="170" name="TextBox 169"/>
          <p:cNvSpPr txBox="1"/>
          <p:nvPr/>
        </p:nvSpPr>
        <p:spPr>
          <a:xfrm>
            <a:off x="6442475" y="1604186"/>
            <a:ext cx="1604245" cy="590931"/>
          </a:xfrm>
          <a:prstGeom prst="rect">
            <a:avLst/>
          </a:prstGeom>
          <a:noFill/>
        </p:spPr>
        <p:txBody>
          <a:bodyPr wrap="square" rtlCol="0" anchor="b">
            <a:spAutoFit/>
          </a:bodyPr>
          <a:lstStyle/>
          <a:p>
            <a:pPr lvl="0" algn="ctr">
              <a:lnSpc>
                <a:spcPct val="90000"/>
              </a:lnSpc>
              <a:defRPr/>
            </a:pPr>
            <a:r>
              <a:rPr lang="en-US" sz="1200" dirty="0">
                <a:solidFill>
                  <a:srgbClr val="005073"/>
                </a:solidFill>
                <a:latin typeface="CiscoSansTT" panose="020B0503020201020303" pitchFamily="34" charset="0"/>
                <a:cs typeface="CiscoSansTT" panose="020B0503020201020303" pitchFamily="34" charset="0"/>
              </a:rPr>
              <a:t>Flexible Radio Assignment (FRA) </a:t>
            </a:r>
          </a:p>
          <a:p>
            <a:pPr lvl="0" algn="ctr">
              <a:lnSpc>
                <a:spcPct val="90000"/>
              </a:lnSpc>
              <a:defRPr/>
            </a:pPr>
            <a:r>
              <a:rPr lang="en-US" sz="1200" dirty="0">
                <a:solidFill>
                  <a:srgbClr val="005073"/>
                </a:solidFill>
                <a:latin typeface="CiscoSansTT" panose="020B0503020201020303" pitchFamily="34" charset="0"/>
                <a:cs typeface="CiscoSansTT" panose="020B0503020201020303" pitchFamily="34" charset="0"/>
              </a:rPr>
              <a:t>(dual 5 GHz) </a:t>
            </a:r>
          </a:p>
        </p:txBody>
      </p:sp>
      <p:cxnSp>
        <p:nvCxnSpPr>
          <p:cNvPr id="171" name="Straight Connector 170"/>
          <p:cNvCxnSpPr/>
          <p:nvPr/>
        </p:nvCxnSpPr>
        <p:spPr>
          <a:xfrm>
            <a:off x="7240296" y="2698801"/>
            <a:ext cx="0" cy="325467"/>
          </a:xfrm>
          <a:prstGeom prst="line">
            <a:avLst/>
          </a:prstGeom>
          <a:ln w="9525" cap="flat" cmpd="sng" algn="ctr">
            <a:solidFill>
              <a:srgbClr val="005073"/>
            </a:solidFill>
            <a:prstDash val="sysDash"/>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a:off x="7358365" y="4343652"/>
            <a:ext cx="1615307" cy="424732"/>
          </a:xfrm>
          <a:prstGeom prst="rect">
            <a:avLst/>
          </a:prstGeom>
          <a:noFill/>
        </p:spPr>
        <p:txBody>
          <a:bodyPr wrap="square" rtlCol="0">
            <a:spAutoFit/>
          </a:bodyPr>
          <a:lstStyle/>
          <a:p>
            <a:pPr lvl="0" algn="ctr">
              <a:lnSpc>
                <a:spcPct val="90000"/>
              </a:lnSpc>
              <a:defRPr/>
            </a:pPr>
            <a:r>
              <a:rPr lang="en-US" sz="1200" dirty="0">
                <a:solidFill>
                  <a:srgbClr val="005073"/>
                </a:solidFill>
                <a:latin typeface="CiscoSansTT" panose="020B0503020201020303" pitchFamily="34" charset="0"/>
                <a:cs typeface="CiscoSansTT" panose="020B0503020201020303" pitchFamily="34" charset="0"/>
              </a:rPr>
              <a:t>Software-Defined Access</a:t>
            </a:r>
          </a:p>
        </p:txBody>
      </p:sp>
      <p:sp>
        <p:nvSpPr>
          <p:cNvPr id="173" name="Rounded Rectangle 172"/>
          <p:cNvSpPr/>
          <p:nvPr/>
        </p:nvSpPr>
        <p:spPr bwMode="auto">
          <a:xfrm rot="10800000" flipH="1">
            <a:off x="7913727" y="3831688"/>
            <a:ext cx="504584" cy="504584"/>
          </a:xfrm>
          <a:prstGeom prst="roundRect">
            <a:avLst/>
          </a:prstGeom>
          <a:solidFill>
            <a:schemeClr val="accent6"/>
          </a:solidFill>
          <a:ln w="19050" cap="flat">
            <a:noFill/>
            <a:round/>
            <a:headEnd type="none" w="med" len="med"/>
            <a:tailEnd type="none" w="med" len="med"/>
          </a:ln>
          <a:effectLst/>
        </p:spPr>
        <p:txBody>
          <a:bodyPr lIns="0" tIns="0" rIns="0" bIns="0"/>
          <a:lstStyle/>
          <a:p>
            <a:pPr defTabSz="609585" eaLnBrk="0" fontAlgn="base" hangingPunct="0">
              <a:lnSpc>
                <a:spcPct val="90000"/>
              </a:lnSpc>
              <a:spcBef>
                <a:spcPct val="0"/>
              </a:spcBef>
              <a:spcAft>
                <a:spcPct val="0"/>
              </a:spcAft>
              <a:defRPr/>
            </a:pPr>
            <a:endParaRPr lang="en-US" dirty="0">
              <a:solidFill>
                <a:srgbClr val="005073"/>
              </a:solidFill>
              <a:latin typeface="CiscoSansTT" panose="020B0503020201020303" pitchFamily="34" charset="0"/>
              <a:ea typeface="ＭＳ Ｐゴシック" charset="0"/>
              <a:cs typeface="CiscoSansTT" panose="020B0503020201020303" pitchFamily="34" charset="0"/>
            </a:endParaRPr>
          </a:p>
        </p:txBody>
      </p:sp>
      <p:cxnSp>
        <p:nvCxnSpPr>
          <p:cNvPr id="174" name="Straight Connector 173"/>
          <p:cNvCxnSpPr/>
          <p:nvPr/>
        </p:nvCxnSpPr>
        <p:spPr>
          <a:xfrm rot="10800000">
            <a:off x="8166019" y="3506221"/>
            <a:ext cx="0" cy="325467"/>
          </a:xfrm>
          <a:prstGeom prst="line">
            <a:avLst/>
          </a:prstGeom>
          <a:ln w="9525" cap="flat" cmpd="sng" algn="ctr">
            <a:solidFill>
              <a:srgbClr val="005073"/>
            </a:solidFill>
            <a:prstDash val="sysDash"/>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75" name="Rounded Rectangle 174"/>
          <p:cNvSpPr/>
          <p:nvPr/>
        </p:nvSpPr>
        <p:spPr bwMode="auto">
          <a:xfrm flipH="1">
            <a:off x="8973672" y="2194217"/>
            <a:ext cx="504584" cy="504584"/>
          </a:xfrm>
          <a:prstGeom prst="roundRect">
            <a:avLst/>
          </a:prstGeom>
          <a:solidFill>
            <a:schemeClr val="accent6"/>
          </a:solidFill>
          <a:ln w="19050" cap="flat">
            <a:noFill/>
            <a:round/>
            <a:headEnd type="none" w="med" len="med"/>
            <a:tailEnd type="none" w="med" len="med"/>
          </a:ln>
          <a:effectLst/>
        </p:spPr>
        <p:txBody>
          <a:bodyPr lIns="0" tIns="0" rIns="0" bIns="0"/>
          <a:lstStyle/>
          <a:p>
            <a:pPr defTabSz="609585" eaLnBrk="0" fontAlgn="base" hangingPunct="0">
              <a:lnSpc>
                <a:spcPct val="90000"/>
              </a:lnSpc>
              <a:spcBef>
                <a:spcPct val="0"/>
              </a:spcBef>
              <a:spcAft>
                <a:spcPct val="0"/>
              </a:spcAft>
              <a:defRPr/>
            </a:pPr>
            <a:endParaRPr lang="en-US" dirty="0">
              <a:solidFill>
                <a:srgbClr val="005073"/>
              </a:solidFill>
              <a:latin typeface="CiscoSansTT" panose="020B0503020201020303" pitchFamily="34" charset="0"/>
              <a:ea typeface="ＭＳ Ｐゴシック" charset="0"/>
              <a:cs typeface="CiscoSansTT" panose="020B0503020201020303" pitchFamily="34" charset="0"/>
            </a:endParaRPr>
          </a:p>
        </p:txBody>
      </p:sp>
      <p:sp>
        <p:nvSpPr>
          <p:cNvPr id="179" name="TextBox 178"/>
          <p:cNvSpPr txBox="1"/>
          <p:nvPr/>
        </p:nvSpPr>
        <p:spPr>
          <a:xfrm>
            <a:off x="8468145" y="1604186"/>
            <a:ext cx="1524240" cy="590931"/>
          </a:xfrm>
          <a:prstGeom prst="rect">
            <a:avLst/>
          </a:prstGeom>
          <a:noFill/>
        </p:spPr>
        <p:txBody>
          <a:bodyPr wrap="square" rtlCol="0" anchor="b">
            <a:spAutoFit/>
          </a:bodyPr>
          <a:lstStyle/>
          <a:p>
            <a:pPr lvl="0" algn="ctr">
              <a:lnSpc>
                <a:spcPct val="90000"/>
              </a:lnSpc>
              <a:defRPr/>
            </a:pPr>
            <a:r>
              <a:rPr lang="en-US" sz="1200" dirty="0">
                <a:solidFill>
                  <a:srgbClr val="005073"/>
                </a:solidFill>
                <a:latin typeface="CiscoSansTT" panose="020B0503020201020303" pitchFamily="34" charset="0"/>
                <a:cs typeface="CiscoSansTT" panose="020B0503020201020303" pitchFamily="34" charset="0"/>
              </a:rPr>
              <a:t>Intelligent Capture and real-time telemetry</a:t>
            </a:r>
          </a:p>
        </p:txBody>
      </p:sp>
      <p:cxnSp>
        <p:nvCxnSpPr>
          <p:cNvPr id="180" name="Straight Connector 179"/>
          <p:cNvCxnSpPr/>
          <p:nvPr/>
        </p:nvCxnSpPr>
        <p:spPr>
          <a:xfrm>
            <a:off x="9225964" y="2698801"/>
            <a:ext cx="0" cy="325467"/>
          </a:xfrm>
          <a:prstGeom prst="line">
            <a:avLst/>
          </a:prstGeom>
          <a:ln w="9525" cap="flat" cmpd="sng" algn="ctr">
            <a:solidFill>
              <a:srgbClr val="005073"/>
            </a:solidFill>
            <a:prstDash val="sysDash"/>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9734269" y="4343652"/>
            <a:ext cx="1726211" cy="258532"/>
          </a:xfrm>
          <a:prstGeom prst="rect">
            <a:avLst/>
          </a:prstGeom>
          <a:noFill/>
        </p:spPr>
        <p:txBody>
          <a:bodyPr wrap="square" rtlCol="0">
            <a:spAutoFit/>
          </a:bodyPr>
          <a:lstStyle/>
          <a:p>
            <a:pPr lvl="0" algn="ctr">
              <a:lnSpc>
                <a:spcPct val="90000"/>
              </a:lnSpc>
              <a:defRPr/>
            </a:pPr>
            <a:r>
              <a:rPr lang="en-US" sz="1200" dirty="0">
                <a:solidFill>
                  <a:srgbClr val="005073"/>
                </a:solidFill>
                <a:latin typeface="CiscoSansTT" panose="020B0503020201020303" pitchFamily="34" charset="0"/>
                <a:cs typeface="CiscoSansTT" panose="020B0503020201020303" pitchFamily="34" charset="0"/>
              </a:rPr>
              <a:t>What’s next?</a:t>
            </a:r>
          </a:p>
        </p:txBody>
      </p:sp>
      <p:sp>
        <p:nvSpPr>
          <p:cNvPr id="182" name="Rounded Rectangle 181"/>
          <p:cNvSpPr/>
          <p:nvPr/>
        </p:nvSpPr>
        <p:spPr bwMode="auto">
          <a:xfrm rot="10800000" flipH="1">
            <a:off x="10345083" y="3831688"/>
            <a:ext cx="504584" cy="504584"/>
          </a:xfrm>
          <a:prstGeom prst="roundRect">
            <a:avLst/>
          </a:prstGeom>
          <a:solidFill>
            <a:schemeClr val="accent6"/>
          </a:solidFill>
          <a:ln w="19050" cap="flat">
            <a:noFill/>
            <a:round/>
            <a:headEnd type="none" w="med" len="med"/>
            <a:tailEnd type="none" w="med" len="med"/>
          </a:ln>
          <a:effectLst/>
        </p:spPr>
        <p:txBody>
          <a:bodyPr lIns="0" tIns="0" rIns="0" bIns="0"/>
          <a:lstStyle/>
          <a:p>
            <a:pPr defTabSz="609585" eaLnBrk="0" fontAlgn="base" hangingPunct="0">
              <a:lnSpc>
                <a:spcPct val="90000"/>
              </a:lnSpc>
              <a:spcBef>
                <a:spcPct val="0"/>
              </a:spcBef>
              <a:spcAft>
                <a:spcPct val="0"/>
              </a:spcAft>
              <a:defRPr/>
            </a:pPr>
            <a:endParaRPr lang="en-US" dirty="0">
              <a:solidFill>
                <a:srgbClr val="005073"/>
              </a:solidFill>
              <a:latin typeface="CiscoSansTT" panose="020B0503020201020303" pitchFamily="34" charset="0"/>
              <a:ea typeface="ＭＳ Ｐゴシック" charset="0"/>
              <a:cs typeface="CiscoSansTT" panose="020B0503020201020303" pitchFamily="34" charset="0"/>
            </a:endParaRPr>
          </a:p>
        </p:txBody>
      </p:sp>
      <p:cxnSp>
        <p:nvCxnSpPr>
          <p:cNvPr id="183" name="Straight Connector 182"/>
          <p:cNvCxnSpPr/>
          <p:nvPr/>
        </p:nvCxnSpPr>
        <p:spPr>
          <a:xfrm rot="10800000">
            <a:off x="10597375" y="3506221"/>
            <a:ext cx="0" cy="325467"/>
          </a:xfrm>
          <a:prstGeom prst="line">
            <a:avLst/>
          </a:prstGeom>
          <a:ln w="9525" cap="flat" cmpd="sng" algn="ctr">
            <a:solidFill>
              <a:srgbClr val="005073"/>
            </a:solidFill>
            <a:prstDash val="sysDash"/>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grpSp>
        <p:nvGrpSpPr>
          <p:cNvPr id="194" name="Group 193"/>
          <p:cNvGrpSpPr/>
          <p:nvPr/>
        </p:nvGrpSpPr>
        <p:grpSpPr>
          <a:xfrm>
            <a:off x="2203310" y="3947241"/>
            <a:ext cx="377965" cy="303667"/>
            <a:chOff x="3466974" y="3885882"/>
            <a:chExt cx="184958" cy="148599"/>
          </a:xfrm>
          <a:solidFill>
            <a:schemeClr val="bg1"/>
          </a:solidFill>
        </p:grpSpPr>
        <p:sp>
          <p:nvSpPr>
            <p:cNvPr id="191" name="Freeform 36"/>
            <p:cNvSpPr>
              <a:spLocks/>
            </p:cNvSpPr>
            <p:nvPr/>
          </p:nvSpPr>
          <p:spPr bwMode="auto">
            <a:xfrm>
              <a:off x="3466974" y="3885882"/>
              <a:ext cx="184958" cy="60862"/>
            </a:xfrm>
            <a:custGeom>
              <a:avLst/>
              <a:gdLst>
                <a:gd name="T0" fmla="*/ 234 w 469"/>
                <a:gd name="T1" fmla="*/ 0 h 154"/>
                <a:gd name="T2" fmla="*/ 172 w 469"/>
                <a:gd name="T3" fmla="*/ 6 h 154"/>
                <a:gd name="T4" fmla="*/ 113 w 469"/>
                <a:gd name="T5" fmla="*/ 24 h 154"/>
                <a:gd name="T6" fmla="*/ 59 w 469"/>
                <a:gd name="T7" fmla="*/ 54 h 154"/>
                <a:gd name="T8" fmla="*/ 10 w 469"/>
                <a:gd name="T9" fmla="*/ 94 h 154"/>
                <a:gd name="T10" fmla="*/ 6 w 469"/>
                <a:gd name="T11" fmla="*/ 99 h 154"/>
                <a:gd name="T12" fmla="*/ 0 w 469"/>
                <a:gd name="T13" fmla="*/ 111 h 154"/>
                <a:gd name="T14" fmla="*/ 0 w 469"/>
                <a:gd name="T15" fmla="*/ 126 h 154"/>
                <a:gd name="T16" fmla="*/ 6 w 469"/>
                <a:gd name="T17" fmla="*/ 139 h 154"/>
                <a:gd name="T18" fmla="*/ 10 w 469"/>
                <a:gd name="T19" fmla="*/ 143 h 154"/>
                <a:gd name="T20" fmla="*/ 22 w 469"/>
                <a:gd name="T21" fmla="*/ 151 h 154"/>
                <a:gd name="T22" fmla="*/ 35 w 469"/>
                <a:gd name="T23" fmla="*/ 154 h 154"/>
                <a:gd name="T24" fmla="*/ 48 w 469"/>
                <a:gd name="T25" fmla="*/ 151 h 154"/>
                <a:gd name="T26" fmla="*/ 61 w 469"/>
                <a:gd name="T27" fmla="*/ 143 h 154"/>
                <a:gd name="T28" fmla="*/ 78 w 469"/>
                <a:gd name="T29" fmla="*/ 127 h 154"/>
                <a:gd name="T30" fmla="*/ 118 w 469"/>
                <a:gd name="T31" fmla="*/ 100 h 154"/>
                <a:gd name="T32" fmla="*/ 163 w 469"/>
                <a:gd name="T33" fmla="*/ 83 h 154"/>
                <a:gd name="T34" fmla="*/ 209 w 469"/>
                <a:gd name="T35" fmla="*/ 73 h 154"/>
                <a:gd name="T36" fmla="*/ 234 w 469"/>
                <a:gd name="T37" fmla="*/ 72 h 154"/>
                <a:gd name="T38" fmla="*/ 282 w 469"/>
                <a:gd name="T39" fmla="*/ 76 h 154"/>
                <a:gd name="T40" fmla="*/ 329 w 469"/>
                <a:gd name="T41" fmla="*/ 91 h 154"/>
                <a:gd name="T42" fmla="*/ 370 w 469"/>
                <a:gd name="T43" fmla="*/ 113 h 154"/>
                <a:gd name="T44" fmla="*/ 408 w 469"/>
                <a:gd name="T45" fmla="*/ 143 h 154"/>
                <a:gd name="T46" fmla="*/ 413 w 469"/>
                <a:gd name="T47" fmla="*/ 148 h 154"/>
                <a:gd name="T48" fmla="*/ 426 w 469"/>
                <a:gd name="T49" fmla="*/ 153 h 154"/>
                <a:gd name="T50" fmla="*/ 434 w 469"/>
                <a:gd name="T51" fmla="*/ 154 h 154"/>
                <a:gd name="T52" fmla="*/ 446 w 469"/>
                <a:gd name="T53" fmla="*/ 151 h 154"/>
                <a:gd name="T54" fmla="*/ 458 w 469"/>
                <a:gd name="T55" fmla="*/ 143 h 154"/>
                <a:gd name="T56" fmla="*/ 462 w 469"/>
                <a:gd name="T57" fmla="*/ 139 h 154"/>
                <a:gd name="T58" fmla="*/ 467 w 469"/>
                <a:gd name="T59" fmla="*/ 126 h 154"/>
                <a:gd name="T60" fmla="*/ 467 w 469"/>
                <a:gd name="T61" fmla="*/ 111 h 154"/>
                <a:gd name="T62" fmla="*/ 462 w 469"/>
                <a:gd name="T63" fmla="*/ 99 h 154"/>
                <a:gd name="T64" fmla="*/ 458 w 469"/>
                <a:gd name="T65" fmla="*/ 94 h 154"/>
                <a:gd name="T66" fmla="*/ 410 w 469"/>
                <a:gd name="T67" fmla="*/ 54 h 154"/>
                <a:gd name="T68" fmla="*/ 356 w 469"/>
                <a:gd name="T69" fmla="*/ 24 h 154"/>
                <a:gd name="T70" fmla="*/ 297 w 469"/>
                <a:gd name="T71" fmla="*/ 6 h 154"/>
                <a:gd name="T72" fmla="*/ 234 w 469"/>
                <a:gd name="T7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9" h="154">
                  <a:moveTo>
                    <a:pt x="234" y="0"/>
                  </a:moveTo>
                  <a:lnTo>
                    <a:pt x="234" y="0"/>
                  </a:lnTo>
                  <a:lnTo>
                    <a:pt x="203" y="1"/>
                  </a:lnTo>
                  <a:lnTo>
                    <a:pt x="172" y="6"/>
                  </a:lnTo>
                  <a:lnTo>
                    <a:pt x="142" y="14"/>
                  </a:lnTo>
                  <a:lnTo>
                    <a:pt x="113" y="24"/>
                  </a:lnTo>
                  <a:lnTo>
                    <a:pt x="85" y="38"/>
                  </a:lnTo>
                  <a:lnTo>
                    <a:pt x="59" y="54"/>
                  </a:lnTo>
                  <a:lnTo>
                    <a:pt x="34" y="72"/>
                  </a:lnTo>
                  <a:lnTo>
                    <a:pt x="10" y="94"/>
                  </a:lnTo>
                  <a:lnTo>
                    <a:pt x="10" y="94"/>
                  </a:lnTo>
                  <a:lnTo>
                    <a:pt x="6" y="99"/>
                  </a:lnTo>
                  <a:lnTo>
                    <a:pt x="2" y="105"/>
                  </a:lnTo>
                  <a:lnTo>
                    <a:pt x="0" y="111"/>
                  </a:lnTo>
                  <a:lnTo>
                    <a:pt x="0" y="118"/>
                  </a:lnTo>
                  <a:lnTo>
                    <a:pt x="0" y="126"/>
                  </a:lnTo>
                  <a:lnTo>
                    <a:pt x="2" y="132"/>
                  </a:lnTo>
                  <a:lnTo>
                    <a:pt x="6" y="139"/>
                  </a:lnTo>
                  <a:lnTo>
                    <a:pt x="10" y="143"/>
                  </a:lnTo>
                  <a:lnTo>
                    <a:pt x="10" y="143"/>
                  </a:lnTo>
                  <a:lnTo>
                    <a:pt x="16" y="148"/>
                  </a:lnTo>
                  <a:lnTo>
                    <a:pt x="22" y="151"/>
                  </a:lnTo>
                  <a:lnTo>
                    <a:pt x="29" y="153"/>
                  </a:lnTo>
                  <a:lnTo>
                    <a:pt x="35" y="154"/>
                  </a:lnTo>
                  <a:lnTo>
                    <a:pt x="41" y="153"/>
                  </a:lnTo>
                  <a:lnTo>
                    <a:pt x="48" y="151"/>
                  </a:lnTo>
                  <a:lnTo>
                    <a:pt x="54" y="148"/>
                  </a:lnTo>
                  <a:lnTo>
                    <a:pt x="61" y="143"/>
                  </a:lnTo>
                  <a:lnTo>
                    <a:pt x="61" y="143"/>
                  </a:lnTo>
                  <a:lnTo>
                    <a:pt x="78" y="127"/>
                  </a:lnTo>
                  <a:lnTo>
                    <a:pt x="97" y="113"/>
                  </a:lnTo>
                  <a:lnTo>
                    <a:pt x="118" y="100"/>
                  </a:lnTo>
                  <a:lnTo>
                    <a:pt x="140" y="91"/>
                  </a:lnTo>
                  <a:lnTo>
                    <a:pt x="163" y="83"/>
                  </a:lnTo>
                  <a:lnTo>
                    <a:pt x="185" y="76"/>
                  </a:lnTo>
                  <a:lnTo>
                    <a:pt x="209" y="73"/>
                  </a:lnTo>
                  <a:lnTo>
                    <a:pt x="234" y="72"/>
                  </a:lnTo>
                  <a:lnTo>
                    <a:pt x="234" y="72"/>
                  </a:lnTo>
                  <a:lnTo>
                    <a:pt x="258" y="73"/>
                  </a:lnTo>
                  <a:lnTo>
                    <a:pt x="282" y="76"/>
                  </a:lnTo>
                  <a:lnTo>
                    <a:pt x="306" y="83"/>
                  </a:lnTo>
                  <a:lnTo>
                    <a:pt x="329" y="91"/>
                  </a:lnTo>
                  <a:lnTo>
                    <a:pt x="349" y="100"/>
                  </a:lnTo>
                  <a:lnTo>
                    <a:pt x="370" y="113"/>
                  </a:lnTo>
                  <a:lnTo>
                    <a:pt x="389" y="127"/>
                  </a:lnTo>
                  <a:lnTo>
                    <a:pt x="408" y="143"/>
                  </a:lnTo>
                  <a:lnTo>
                    <a:pt x="408" y="143"/>
                  </a:lnTo>
                  <a:lnTo>
                    <a:pt x="413" y="148"/>
                  </a:lnTo>
                  <a:lnTo>
                    <a:pt x="419" y="151"/>
                  </a:lnTo>
                  <a:lnTo>
                    <a:pt x="426" y="153"/>
                  </a:lnTo>
                  <a:lnTo>
                    <a:pt x="434" y="154"/>
                  </a:lnTo>
                  <a:lnTo>
                    <a:pt x="434" y="154"/>
                  </a:lnTo>
                  <a:lnTo>
                    <a:pt x="440" y="153"/>
                  </a:lnTo>
                  <a:lnTo>
                    <a:pt x="446" y="151"/>
                  </a:lnTo>
                  <a:lnTo>
                    <a:pt x="453" y="148"/>
                  </a:lnTo>
                  <a:lnTo>
                    <a:pt x="458" y="143"/>
                  </a:lnTo>
                  <a:lnTo>
                    <a:pt x="458" y="143"/>
                  </a:lnTo>
                  <a:lnTo>
                    <a:pt x="462" y="139"/>
                  </a:lnTo>
                  <a:lnTo>
                    <a:pt x="466" y="132"/>
                  </a:lnTo>
                  <a:lnTo>
                    <a:pt x="467" y="126"/>
                  </a:lnTo>
                  <a:lnTo>
                    <a:pt x="469" y="118"/>
                  </a:lnTo>
                  <a:lnTo>
                    <a:pt x="467" y="111"/>
                  </a:lnTo>
                  <a:lnTo>
                    <a:pt x="466" y="105"/>
                  </a:lnTo>
                  <a:lnTo>
                    <a:pt x="462" y="99"/>
                  </a:lnTo>
                  <a:lnTo>
                    <a:pt x="458" y="94"/>
                  </a:lnTo>
                  <a:lnTo>
                    <a:pt x="458" y="94"/>
                  </a:lnTo>
                  <a:lnTo>
                    <a:pt x="435" y="72"/>
                  </a:lnTo>
                  <a:lnTo>
                    <a:pt x="410" y="54"/>
                  </a:lnTo>
                  <a:lnTo>
                    <a:pt x="383" y="38"/>
                  </a:lnTo>
                  <a:lnTo>
                    <a:pt x="356" y="24"/>
                  </a:lnTo>
                  <a:lnTo>
                    <a:pt x="327" y="14"/>
                  </a:lnTo>
                  <a:lnTo>
                    <a:pt x="297" y="6"/>
                  </a:lnTo>
                  <a:lnTo>
                    <a:pt x="266" y="1"/>
                  </a:lnTo>
                  <a:lnTo>
                    <a:pt x="234" y="0"/>
                  </a:lnTo>
                  <a:lnTo>
                    <a:pt x="2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192" name="Freeform 37"/>
            <p:cNvSpPr>
              <a:spLocks/>
            </p:cNvSpPr>
            <p:nvPr/>
          </p:nvSpPr>
          <p:spPr bwMode="auto">
            <a:xfrm>
              <a:off x="3503333" y="3937259"/>
              <a:ext cx="112239" cy="45844"/>
            </a:xfrm>
            <a:custGeom>
              <a:avLst/>
              <a:gdLst>
                <a:gd name="T0" fmla="*/ 9 w 283"/>
                <a:gd name="T1" fmla="*/ 54 h 114"/>
                <a:gd name="T2" fmla="*/ 1 w 283"/>
                <a:gd name="T3" fmla="*/ 67 h 114"/>
                <a:gd name="T4" fmla="*/ 0 w 283"/>
                <a:gd name="T5" fmla="*/ 79 h 114"/>
                <a:gd name="T6" fmla="*/ 1 w 283"/>
                <a:gd name="T7" fmla="*/ 92 h 114"/>
                <a:gd name="T8" fmla="*/ 9 w 283"/>
                <a:gd name="T9" fmla="*/ 105 h 114"/>
                <a:gd name="T10" fmla="*/ 15 w 283"/>
                <a:gd name="T11" fmla="*/ 110 h 114"/>
                <a:gd name="T12" fmla="*/ 28 w 283"/>
                <a:gd name="T13" fmla="*/ 114 h 114"/>
                <a:gd name="T14" fmla="*/ 41 w 283"/>
                <a:gd name="T15" fmla="*/ 114 h 114"/>
                <a:gd name="T16" fmla="*/ 54 w 283"/>
                <a:gd name="T17" fmla="*/ 110 h 114"/>
                <a:gd name="T18" fmla="*/ 60 w 283"/>
                <a:gd name="T19" fmla="*/ 105 h 114"/>
                <a:gd name="T20" fmla="*/ 78 w 283"/>
                <a:gd name="T21" fmla="*/ 90 h 114"/>
                <a:gd name="T22" fmla="*/ 98 w 283"/>
                <a:gd name="T23" fmla="*/ 79 h 114"/>
                <a:gd name="T24" fmla="*/ 119 w 283"/>
                <a:gd name="T25" fmla="*/ 73 h 114"/>
                <a:gd name="T26" fmla="*/ 141 w 283"/>
                <a:gd name="T27" fmla="*/ 71 h 114"/>
                <a:gd name="T28" fmla="*/ 164 w 283"/>
                <a:gd name="T29" fmla="*/ 73 h 114"/>
                <a:gd name="T30" fmla="*/ 184 w 283"/>
                <a:gd name="T31" fmla="*/ 79 h 114"/>
                <a:gd name="T32" fmla="*/ 205 w 283"/>
                <a:gd name="T33" fmla="*/ 90 h 114"/>
                <a:gd name="T34" fmla="*/ 223 w 283"/>
                <a:gd name="T35" fmla="*/ 105 h 114"/>
                <a:gd name="T36" fmla="*/ 229 w 283"/>
                <a:gd name="T37" fmla="*/ 110 h 114"/>
                <a:gd name="T38" fmla="*/ 242 w 283"/>
                <a:gd name="T39" fmla="*/ 114 h 114"/>
                <a:gd name="T40" fmla="*/ 248 w 283"/>
                <a:gd name="T41" fmla="*/ 114 h 114"/>
                <a:gd name="T42" fmla="*/ 261 w 283"/>
                <a:gd name="T43" fmla="*/ 113 h 114"/>
                <a:gd name="T44" fmla="*/ 274 w 283"/>
                <a:gd name="T45" fmla="*/ 105 h 114"/>
                <a:gd name="T46" fmla="*/ 277 w 283"/>
                <a:gd name="T47" fmla="*/ 98 h 114"/>
                <a:gd name="T48" fmla="*/ 283 w 283"/>
                <a:gd name="T49" fmla="*/ 86 h 114"/>
                <a:gd name="T50" fmla="*/ 283 w 283"/>
                <a:gd name="T51" fmla="*/ 73 h 114"/>
                <a:gd name="T52" fmla="*/ 277 w 283"/>
                <a:gd name="T53" fmla="*/ 60 h 114"/>
                <a:gd name="T54" fmla="*/ 274 w 283"/>
                <a:gd name="T55" fmla="*/ 54 h 114"/>
                <a:gd name="T56" fmla="*/ 243 w 283"/>
                <a:gd name="T57" fmla="*/ 30 h 114"/>
                <a:gd name="T58" fmla="*/ 212 w 283"/>
                <a:gd name="T59" fmla="*/ 14 h 114"/>
                <a:gd name="T60" fmla="*/ 177 w 283"/>
                <a:gd name="T61" fmla="*/ 3 h 114"/>
                <a:gd name="T62" fmla="*/ 141 w 283"/>
                <a:gd name="T63" fmla="*/ 0 h 114"/>
                <a:gd name="T64" fmla="*/ 105 w 283"/>
                <a:gd name="T65" fmla="*/ 3 h 114"/>
                <a:gd name="T66" fmla="*/ 71 w 283"/>
                <a:gd name="T67" fmla="*/ 14 h 114"/>
                <a:gd name="T68" fmla="*/ 38 w 283"/>
                <a:gd name="T69" fmla="*/ 30 h 114"/>
                <a:gd name="T70" fmla="*/ 9 w 283"/>
                <a:gd name="T71" fmla="*/ 5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114">
                  <a:moveTo>
                    <a:pt x="9" y="54"/>
                  </a:moveTo>
                  <a:lnTo>
                    <a:pt x="9" y="54"/>
                  </a:lnTo>
                  <a:lnTo>
                    <a:pt x="4" y="60"/>
                  </a:lnTo>
                  <a:lnTo>
                    <a:pt x="1" y="67"/>
                  </a:lnTo>
                  <a:lnTo>
                    <a:pt x="0" y="73"/>
                  </a:lnTo>
                  <a:lnTo>
                    <a:pt x="0" y="79"/>
                  </a:lnTo>
                  <a:lnTo>
                    <a:pt x="0" y="86"/>
                  </a:lnTo>
                  <a:lnTo>
                    <a:pt x="1" y="92"/>
                  </a:lnTo>
                  <a:lnTo>
                    <a:pt x="4" y="98"/>
                  </a:lnTo>
                  <a:lnTo>
                    <a:pt x="9" y="105"/>
                  </a:lnTo>
                  <a:lnTo>
                    <a:pt x="9" y="105"/>
                  </a:lnTo>
                  <a:lnTo>
                    <a:pt x="15" y="110"/>
                  </a:lnTo>
                  <a:lnTo>
                    <a:pt x="20" y="113"/>
                  </a:lnTo>
                  <a:lnTo>
                    <a:pt x="28" y="114"/>
                  </a:lnTo>
                  <a:lnTo>
                    <a:pt x="35" y="114"/>
                  </a:lnTo>
                  <a:lnTo>
                    <a:pt x="41" y="114"/>
                  </a:lnTo>
                  <a:lnTo>
                    <a:pt x="47" y="113"/>
                  </a:lnTo>
                  <a:lnTo>
                    <a:pt x="54" y="110"/>
                  </a:lnTo>
                  <a:lnTo>
                    <a:pt x="60" y="105"/>
                  </a:lnTo>
                  <a:lnTo>
                    <a:pt x="60" y="105"/>
                  </a:lnTo>
                  <a:lnTo>
                    <a:pt x="68" y="97"/>
                  </a:lnTo>
                  <a:lnTo>
                    <a:pt x="78" y="90"/>
                  </a:lnTo>
                  <a:lnTo>
                    <a:pt x="87" y="84"/>
                  </a:lnTo>
                  <a:lnTo>
                    <a:pt x="98" y="79"/>
                  </a:lnTo>
                  <a:lnTo>
                    <a:pt x="108" y="76"/>
                  </a:lnTo>
                  <a:lnTo>
                    <a:pt x="119" y="73"/>
                  </a:lnTo>
                  <a:lnTo>
                    <a:pt x="130" y="71"/>
                  </a:lnTo>
                  <a:lnTo>
                    <a:pt x="141" y="71"/>
                  </a:lnTo>
                  <a:lnTo>
                    <a:pt x="153" y="71"/>
                  </a:lnTo>
                  <a:lnTo>
                    <a:pt x="164" y="73"/>
                  </a:lnTo>
                  <a:lnTo>
                    <a:pt x="173" y="76"/>
                  </a:lnTo>
                  <a:lnTo>
                    <a:pt x="184" y="79"/>
                  </a:lnTo>
                  <a:lnTo>
                    <a:pt x="196" y="84"/>
                  </a:lnTo>
                  <a:lnTo>
                    <a:pt x="205" y="90"/>
                  </a:lnTo>
                  <a:lnTo>
                    <a:pt x="215" y="97"/>
                  </a:lnTo>
                  <a:lnTo>
                    <a:pt x="223" y="105"/>
                  </a:lnTo>
                  <a:lnTo>
                    <a:pt x="223" y="105"/>
                  </a:lnTo>
                  <a:lnTo>
                    <a:pt x="229" y="110"/>
                  </a:lnTo>
                  <a:lnTo>
                    <a:pt x="234" y="113"/>
                  </a:lnTo>
                  <a:lnTo>
                    <a:pt x="242" y="114"/>
                  </a:lnTo>
                  <a:lnTo>
                    <a:pt x="248" y="114"/>
                  </a:lnTo>
                  <a:lnTo>
                    <a:pt x="248" y="114"/>
                  </a:lnTo>
                  <a:lnTo>
                    <a:pt x="255" y="114"/>
                  </a:lnTo>
                  <a:lnTo>
                    <a:pt x="261" y="113"/>
                  </a:lnTo>
                  <a:lnTo>
                    <a:pt x="267" y="110"/>
                  </a:lnTo>
                  <a:lnTo>
                    <a:pt x="274" y="105"/>
                  </a:lnTo>
                  <a:lnTo>
                    <a:pt x="274" y="105"/>
                  </a:lnTo>
                  <a:lnTo>
                    <a:pt x="277" y="98"/>
                  </a:lnTo>
                  <a:lnTo>
                    <a:pt x="280" y="92"/>
                  </a:lnTo>
                  <a:lnTo>
                    <a:pt x="283" y="86"/>
                  </a:lnTo>
                  <a:lnTo>
                    <a:pt x="283" y="79"/>
                  </a:lnTo>
                  <a:lnTo>
                    <a:pt x="283" y="73"/>
                  </a:lnTo>
                  <a:lnTo>
                    <a:pt x="280" y="67"/>
                  </a:lnTo>
                  <a:lnTo>
                    <a:pt x="277" y="60"/>
                  </a:lnTo>
                  <a:lnTo>
                    <a:pt x="274" y="54"/>
                  </a:lnTo>
                  <a:lnTo>
                    <a:pt x="274" y="54"/>
                  </a:lnTo>
                  <a:lnTo>
                    <a:pt x="259" y="41"/>
                  </a:lnTo>
                  <a:lnTo>
                    <a:pt x="243" y="30"/>
                  </a:lnTo>
                  <a:lnTo>
                    <a:pt x="228" y="20"/>
                  </a:lnTo>
                  <a:lnTo>
                    <a:pt x="212" y="14"/>
                  </a:lnTo>
                  <a:lnTo>
                    <a:pt x="194" y="8"/>
                  </a:lnTo>
                  <a:lnTo>
                    <a:pt x="177" y="3"/>
                  </a:lnTo>
                  <a:lnTo>
                    <a:pt x="159" y="1"/>
                  </a:lnTo>
                  <a:lnTo>
                    <a:pt x="141" y="0"/>
                  </a:lnTo>
                  <a:lnTo>
                    <a:pt x="124" y="1"/>
                  </a:lnTo>
                  <a:lnTo>
                    <a:pt x="105" y="3"/>
                  </a:lnTo>
                  <a:lnTo>
                    <a:pt x="87" y="8"/>
                  </a:lnTo>
                  <a:lnTo>
                    <a:pt x="71" y="14"/>
                  </a:lnTo>
                  <a:lnTo>
                    <a:pt x="54" y="20"/>
                  </a:lnTo>
                  <a:lnTo>
                    <a:pt x="38" y="30"/>
                  </a:lnTo>
                  <a:lnTo>
                    <a:pt x="23" y="41"/>
                  </a:lnTo>
                  <a:lnTo>
                    <a:pt x="9" y="54"/>
                  </a:lnTo>
                  <a:lnTo>
                    <a:pt x="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193" name="Freeform 38"/>
            <p:cNvSpPr>
              <a:spLocks/>
            </p:cNvSpPr>
            <p:nvPr/>
          </p:nvSpPr>
          <p:spPr bwMode="auto">
            <a:xfrm>
              <a:off x="3539693" y="3995750"/>
              <a:ext cx="38731" cy="38731"/>
            </a:xfrm>
            <a:custGeom>
              <a:avLst/>
              <a:gdLst>
                <a:gd name="T0" fmla="*/ 49 w 97"/>
                <a:gd name="T1" fmla="*/ 0 h 99"/>
                <a:gd name="T2" fmla="*/ 49 w 97"/>
                <a:gd name="T3" fmla="*/ 0 h 99"/>
                <a:gd name="T4" fmla="*/ 40 w 97"/>
                <a:gd name="T5" fmla="*/ 2 h 99"/>
                <a:gd name="T6" fmla="*/ 30 w 97"/>
                <a:gd name="T7" fmla="*/ 5 h 99"/>
                <a:gd name="T8" fmla="*/ 22 w 97"/>
                <a:gd name="T9" fmla="*/ 10 h 99"/>
                <a:gd name="T10" fmla="*/ 14 w 97"/>
                <a:gd name="T11" fmla="*/ 15 h 99"/>
                <a:gd name="T12" fmla="*/ 8 w 97"/>
                <a:gd name="T13" fmla="*/ 23 h 99"/>
                <a:gd name="T14" fmla="*/ 5 w 97"/>
                <a:gd name="T15" fmla="*/ 31 h 99"/>
                <a:gd name="T16" fmla="*/ 2 w 97"/>
                <a:gd name="T17" fmla="*/ 40 h 99"/>
                <a:gd name="T18" fmla="*/ 0 w 97"/>
                <a:gd name="T19" fmla="*/ 50 h 99"/>
                <a:gd name="T20" fmla="*/ 0 w 97"/>
                <a:gd name="T21" fmla="*/ 50 h 99"/>
                <a:gd name="T22" fmla="*/ 2 w 97"/>
                <a:gd name="T23" fmla="*/ 59 h 99"/>
                <a:gd name="T24" fmla="*/ 5 w 97"/>
                <a:gd name="T25" fmla="*/ 69 h 99"/>
                <a:gd name="T26" fmla="*/ 8 w 97"/>
                <a:gd name="T27" fmla="*/ 77 h 99"/>
                <a:gd name="T28" fmla="*/ 14 w 97"/>
                <a:gd name="T29" fmla="*/ 85 h 99"/>
                <a:gd name="T30" fmla="*/ 22 w 97"/>
                <a:gd name="T31" fmla="*/ 90 h 99"/>
                <a:gd name="T32" fmla="*/ 30 w 97"/>
                <a:gd name="T33" fmla="*/ 94 h 99"/>
                <a:gd name="T34" fmla="*/ 40 w 97"/>
                <a:gd name="T35" fmla="*/ 98 h 99"/>
                <a:gd name="T36" fmla="*/ 49 w 97"/>
                <a:gd name="T37" fmla="*/ 99 h 99"/>
                <a:gd name="T38" fmla="*/ 49 w 97"/>
                <a:gd name="T39" fmla="*/ 99 h 99"/>
                <a:gd name="T40" fmla="*/ 59 w 97"/>
                <a:gd name="T41" fmla="*/ 98 h 99"/>
                <a:gd name="T42" fmla="*/ 69 w 97"/>
                <a:gd name="T43" fmla="*/ 94 h 99"/>
                <a:gd name="T44" fmla="*/ 77 w 97"/>
                <a:gd name="T45" fmla="*/ 90 h 99"/>
                <a:gd name="T46" fmla="*/ 83 w 97"/>
                <a:gd name="T47" fmla="*/ 85 h 99"/>
                <a:gd name="T48" fmla="*/ 89 w 97"/>
                <a:gd name="T49" fmla="*/ 77 h 99"/>
                <a:gd name="T50" fmla="*/ 94 w 97"/>
                <a:gd name="T51" fmla="*/ 69 h 99"/>
                <a:gd name="T52" fmla="*/ 97 w 97"/>
                <a:gd name="T53" fmla="*/ 59 h 99"/>
                <a:gd name="T54" fmla="*/ 97 w 97"/>
                <a:gd name="T55" fmla="*/ 50 h 99"/>
                <a:gd name="T56" fmla="*/ 97 w 97"/>
                <a:gd name="T57" fmla="*/ 50 h 99"/>
                <a:gd name="T58" fmla="*/ 97 w 97"/>
                <a:gd name="T59" fmla="*/ 40 h 99"/>
                <a:gd name="T60" fmla="*/ 94 w 97"/>
                <a:gd name="T61" fmla="*/ 31 h 99"/>
                <a:gd name="T62" fmla="*/ 89 w 97"/>
                <a:gd name="T63" fmla="*/ 23 h 99"/>
                <a:gd name="T64" fmla="*/ 83 w 97"/>
                <a:gd name="T65" fmla="*/ 15 h 99"/>
                <a:gd name="T66" fmla="*/ 77 w 97"/>
                <a:gd name="T67" fmla="*/ 10 h 99"/>
                <a:gd name="T68" fmla="*/ 69 w 97"/>
                <a:gd name="T69" fmla="*/ 5 h 99"/>
                <a:gd name="T70" fmla="*/ 59 w 97"/>
                <a:gd name="T71" fmla="*/ 2 h 99"/>
                <a:gd name="T72" fmla="*/ 49 w 97"/>
                <a:gd name="T73" fmla="*/ 0 h 99"/>
                <a:gd name="T74" fmla="*/ 49 w 97"/>
                <a:gd name="T7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9">
                  <a:moveTo>
                    <a:pt x="49" y="0"/>
                  </a:moveTo>
                  <a:lnTo>
                    <a:pt x="49" y="0"/>
                  </a:lnTo>
                  <a:lnTo>
                    <a:pt x="40" y="2"/>
                  </a:lnTo>
                  <a:lnTo>
                    <a:pt x="30" y="5"/>
                  </a:lnTo>
                  <a:lnTo>
                    <a:pt x="22" y="10"/>
                  </a:lnTo>
                  <a:lnTo>
                    <a:pt x="14" y="15"/>
                  </a:lnTo>
                  <a:lnTo>
                    <a:pt x="8" y="23"/>
                  </a:lnTo>
                  <a:lnTo>
                    <a:pt x="5" y="31"/>
                  </a:lnTo>
                  <a:lnTo>
                    <a:pt x="2" y="40"/>
                  </a:lnTo>
                  <a:lnTo>
                    <a:pt x="0" y="50"/>
                  </a:lnTo>
                  <a:lnTo>
                    <a:pt x="0" y="50"/>
                  </a:lnTo>
                  <a:lnTo>
                    <a:pt x="2" y="59"/>
                  </a:lnTo>
                  <a:lnTo>
                    <a:pt x="5" y="69"/>
                  </a:lnTo>
                  <a:lnTo>
                    <a:pt x="8" y="77"/>
                  </a:lnTo>
                  <a:lnTo>
                    <a:pt x="14" y="85"/>
                  </a:lnTo>
                  <a:lnTo>
                    <a:pt x="22" y="90"/>
                  </a:lnTo>
                  <a:lnTo>
                    <a:pt x="30" y="94"/>
                  </a:lnTo>
                  <a:lnTo>
                    <a:pt x="40" y="98"/>
                  </a:lnTo>
                  <a:lnTo>
                    <a:pt x="49" y="99"/>
                  </a:lnTo>
                  <a:lnTo>
                    <a:pt x="49" y="99"/>
                  </a:lnTo>
                  <a:lnTo>
                    <a:pt x="59" y="98"/>
                  </a:lnTo>
                  <a:lnTo>
                    <a:pt x="69" y="94"/>
                  </a:lnTo>
                  <a:lnTo>
                    <a:pt x="77" y="90"/>
                  </a:lnTo>
                  <a:lnTo>
                    <a:pt x="83" y="85"/>
                  </a:lnTo>
                  <a:lnTo>
                    <a:pt x="89" y="77"/>
                  </a:lnTo>
                  <a:lnTo>
                    <a:pt x="94" y="69"/>
                  </a:lnTo>
                  <a:lnTo>
                    <a:pt x="97" y="59"/>
                  </a:lnTo>
                  <a:lnTo>
                    <a:pt x="97" y="50"/>
                  </a:lnTo>
                  <a:lnTo>
                    <a:pt x="97" y="50"/>
                  </a:lnTo>
                  <a:lnTo>
                    <a:pt x="97" y="40"/>
                  </a:lnTo>
                  <a:lnTo>
                    <a:pt x="94" y="31"/>
                  </a:lnTo>
                  <a:lnTo>
                    <a:pt x="89" y="23"/>
                  </a:lnTo>
                  <a:lnTo>
                    <a:pt x="83" y="15"/>
                  </a:lnTo>
                  <a:lnTo>
                    <a:pt x="77" y="10"/>
                  </a:lnTo>
                  <a:lnTo>
                    <a:pt x="69" y="5"/>
                  </a:lnTo>
                  <a:lnTo>
                    <a:pt x="59" y="2"/>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dirty="0">
                <a:latin typeface="CiscoSansTT" panose="020B0503020201020303" pitchFamily="34" charset="0"/>
                <a:cs typeface="CiscoSansTT" panose="020B0503020201020303" pitchFamily="34" charset="0"/>
              </a:endParaRPr>
            </a:p>
          </p:txBody>
        </p:sp>
      </p:grpSp>
      <p:sp>
        <p:nvSpPr>
          <p:cNvPr id="198" name="Freeform 7"/>
          <p:cNvSpPr>
            <a:spLocks noEditPoints="1"/>
          </p:cNvSpPr>
          <p:nvPr/>
        </p:nvSpPr>
        <p:spPr bwMode="auto">
          <a:xfrm>
            <a:off x="3209215" y="2242650"/>
            <a:ext cx="394408" cy="394405"/>
          </a:xfrm>
          <a:custGeom>
            <a:avLst/>
            <a:gdLst>
              <a:gd name="T0" fmla="*/ 4986 w 6480"/>
              <a:gd name="T1" fmla="*/ 5180 h 6480"/>
              <a:gd name="T2" fmla="*/ 5180 w 6480"/>
              <a:gd name="T3" fmla="*/ 5477 h 6480"/>
              <a:gd name="T4" fmla="*/ 5477 w 6480"/>
              <a:gd name="T5" fmla="*/ 5282 h 6480"/>
              <a:gd name="T6" fmla="*/ 5280 w 6480"/>
              <a:gd name="T7" fmla="*/ 4986 h 6480"/>
              <a:gd name="T8" fmla="*/ 3008 w 6480"/>
              <a:gd name="T9" fmla="*/ 3142 h 6480"/>
              <a:gd name="T10" fmla="*/ 3142 w 6480"/>
              <a:gd name="T11" fmla="*/ 3472 h 6480"/>
              <a:gd name="T12" fmla="*/ 3472 w 6480"/>
              <a:gd name="T13" fmla="*/ 3338 h 6480"/>
              <a:gd name="T14" fmla="*/ 3338 w 6480"/>
              <a:gd name="T15" fmla="*/ 3008 h 6480"/>
              <a:gd name="T16" fmla="*/ 3672 w 6480"/>
              <a:gd name="T17" fmla="*/ 2619 h 6480"/>
              <a:gd name="T18" fmla="*/ 3998 w 6480"/>
              <a:gd name="T19" fmla="*/ 3240 h 6480"/>
              <a:gd name="T20" fmla="*/ 3672 w 6480"/>
              <a:gd name="T21" fmla="*/ 3861 h 6480"/>
              <a:gd name="T22" fmla="*/ 2967 w 6480"/>
              <a:gd name="T23" fmla="*/ 3947 h 6480"/>
              <a:gd name="T24" fmla="*/ 2506 w 6480"/>
              <a:gd name="T25" fmla="*/ 3427 h 6480"/>
              <a:gd name="T26" fmla="*/ 2674 w 6480"/>
              <a:gd name="T27" fmla="*/ 2737 h 6480"/>
              <a:gd name="T28" fmla="*/ 3240 w 6480"/>
              <a:gd name="T29" fmla="*/ 1999 h 6480"/>
              <a:gd name="T30" fmla="*/ 2403 w 6480"/>
              <a:gd name="T31" fmla="*/ 2325 h 6480"/>
              <a:gd name="T32" fmla="*/ 2005 w 6480"/>
              <a:gd name="T33" fmla="*/ 3120 h 6480"/>
              <a:gd name="T34" fmla="*/ 2252 w 6480"/>
              <a:gd name="T35" fmla="*/ 3990 h 6480"/>
              <a:gd name="T36" fmla="*/ 3004 w 6480"/>
              <a:gd name="T37" fmla="*/ 4457 h 6480"/>
              <a:gd name="T38" fmla="*/ 3898 w 6480"/>
              <a:gd name="T39" fmla="*/ 4291 h 6480"/>
              <a:gd name="T40" fmla="*/ 4430 w 6480"/>
              <a:gd name="T41" fmla="*/ 3588 h 6480"/>
              <a:gd name="T42" fmla="*/ 4347 w 6480"/>
              <a:gd name="T43" fmla="*/ 2680 h 6480"/>
              <a:gd name="T44" fmla="*/ 3696 w 6480"/>
              <a:gd name="T45" fmla="*/ 2087 h 6480"/>
              <a:gd name="T46" fmla="*/ 3658 w 6480"/>
              <a:gd name="T47" fmla="*/ 1543 h 6480"/>
              <a:gd name="T48" fmla="*/ 4565 w 6480"/>
              <a:gd name="T49" fmla="*/ 2103 h 6480"/>
              <a:gd name="T50" fmla="*/ 4980 w 6480"/>
              <a:gd name="T51" fmla="*/ 3097 h 6480"/>
              <a:gd name="T52" fmla="*/ 4725 w 6480"/>
              <a:gd name="T53" fmla="*/ 4159 h 6480"/>
              <a:gd name="T54" fmla="*/ 3919 w 6480"/>
              <a:gd name="T55" fmla="*/ 4848 h 6480"/>
              <a:gd name="T56" fmla="*/ 2822 w 6480"/>
              <a:gd name="T57" fmla="*/ 4937 h 6480"/>
              <a:gd name="T58" fmla="*/ 1915 w 6480"/>
              <a:gd name="T59" fmla="*/ 4377 h 6480"/>
              <a:gd name="T60" fmla="*/ 1500 w 6480"/>
              <a:gd name="T61" fmla="*/ 3383 h 6480"/>
              <a:gd name="T62" fmla="*/ 1755 w 6480"/>
              <a:gd name="T63" fmla="*/ 2321 h 6480"/>
              <a:gd name="T64" fmla="*/ 2561 w 6480"/>
              <a:gd name="T65" fmla="*/ 1632 h 6480"/>
              <a:gd name="T66" fmla="*/ 2883 w 6480"/>
              <a:gd name="T67" fmla="*/ 530 h 6480"/>
              <a:gd name="T68" fmla="*/ 1626 w 6480"/>
              <a:gd name="T69" fmla="*/ 1033 h 6480"/>
              <a:gd name="T70" fmla="*/ 774 w 6480"/>
              <a:gd name="T71" fmla="*/ 2060 h 6480"/>
              <a:gd name="T72" fmla="*/ 513 w 6480"/>
              <a:gd name="T73" fmla="*/ 3421 h 6480"/>
              <a:gd name="T74" fmla="*/ 939 w 6480"/>
              <a:gd name="T75" fmla="*/ 4717 h 6480"/>
              <a:gd name="T76" fmla="*/ 1909 w 6480"/>
              <a:gd name="T77" fmla="*/ 5628 h 6480"/>
              <a:gd name="T78" fmla="*/ 3240 w 6480"/>
              <a:gd name="T79" fmla="*/ 5973 h 6480"/>
              <a:gd name="T80" fmla="*/ 4583 w 6480"/>
              <a:gd name="T81" fmla="*/ 5622 h 6480"/>
              <a:gd name="T82" fmla="*/ 4524 w 6480"/>
              <a:gd name="T83" fmla="*/ 4958 h 6480"/>
              <a:gd name="T84" fmla="*/ 5045 w 6480"/>
              <a:gd name="T85" fmla="*/ 4497 h 6480"/>
              <a:gd name="T86" fmla="*/ 5702 w 6480"/>
              <a:gd name="T87" fmla="*/ 4428 h 6480"/>
              <a:gd name="T88" fmla="*/ 5967 w 6480"/>
              <a:gd name="T89" fmla="*/ 3059 h 6480"/>
              <a:gd name="T90" fmla="*/ 5541 w 6480"/>
              <a:gd name="T91" fmla="*/ 1763 h 6480"/>
              <a:gd name="T92" fmla="*/ 4571 w 6480"/>
              <a:gd name="T93" fmla="*/ 852 h 6480"/>
              <a:gd name="T94" fmla="*/ 3240 w 6480"/>
              <a:gd name="T95" fmla="*/ 507 h 6480"/>
              <a:gd name="T96" fmla="*/ 4544 w 6480"/>
              <a:gd name="T97" fmla="*/ 273 h 6480"/>
              <a:gd name="T98" fmla="*/ 5718 w 6480"/>
              <a:gd name="T99" fmla="*/ 1153 h 6480"/>
              <a:gd name="T100" fmla="*/ 6388 w 6480"/>
              <a:gd name="T101" fmla="*/ 2470 h 6480"/>
              <a:gd name="T102" fmla="*/ 6394 w 6480"/>
              <a:gd name="T103" fmla="*/ 3984 h 6480"/>
              <a:gd name="T104" fmla="*/ 5985 w 6480"/>
              <a:gd name="T105" fmla="*/ 5157 h 6480"/>
              <a:gd name="T106" fmla="*/ 5734 w 6480"/>
              <a:gd name="T107" fmla="*/ 5797 h 6480"/>
              <a:gd name="T108" fmla="*/ 5082 w 6480"/>
              <a:gd name="T109" fmla="*/ 5973 h 6480"/>
              <a:gd name="T110" fmla="*/ 3802 w 6480"/>
              <a:gd name="T111" fmla="*/ 6431 h 6480"/>
              <a:gd name="T112" fmla="*/ 2288 w 6480"/>
              <a:gd name="T113" fmla="*/ 6339 h 6480"/>
              <a:gd name="T114" fmla="*/ 1015 w 6480"/>
              <a:gd name="T115" fmla="*/ 5596 h 6480"/>
              <a:gd name="T116" fmla="*/ 202 w 6480"/>
              <a:gd name="T117" fmla="*/ 4371 h 6480"/>
              <a:gd name="T118" fmla="*/ 24 w 6480"/>
              <a:gd name="T119" fmla="*/ 2847 h 6480"/>
              <a:gd name="T120" fmla="*/ 540 w 6480"/>
              <a:gd name="T121" fmla="*/ 1447 h 6480"/>
              <a:gd name="T122" fmla="*/ 1604 w 6480"/>
              <a:gd name="T123" fmla="*/ 442 h 6480"/>
              <a:gd name="T124" fmla="*/ 3042 w 6480"/>
              <a:gd name="T125" fmla="*/ 6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80" h="6480">
                <a:moveTo>
                  <a:pt x="5231" y="4980"/>
                </a:moveTo>
                <a:lnTo>
                  <a:pt x="5180" y="4986"/>
                </a:lnTo>
                <a:lnTo>
                  <a:pt x="5133" y="4999"/>
                </a:lnTo>
                <a:lnTo>
                  <a:pt x="5092" y="5023"/>
                </a:lnTo>
                <a:lnTo>
                  <a:pt x="5054" y="5054"/>
                </a:lnTo>
                <a:lnTo>
                  <a:pt x="5023" y="5092"/>
                </a:lnTo>
                <a:lnTo>
                  <a:pt x="4999" y="5133"/>
                </a:lnTo>
                <a:lnTo>
                  <a:pt x="4986" y="5180"/>
                </a:lnTo>
                <a:lnTo>
                  <a:pt x="4980" y="5231"/>
                </a:lnTo>
                <a:lnTo>
                  <a:pt x="4986" y="5280"/>
                </a:lnTo>
                <a:lnTo>
                  <a:pt x="4999" y="5327"/>
                </a:lnTo>
                <a:lnTo>
                  <a:pt x="5023" y="5371"/>
                </a:lnTo>
                <a:lnTo>
                  <a:pt x="5052" y="5408"/>
                </a:lnTo>
                <a:lnTo>
                  <a:pt x="5090" y="5439"/>
                </a:lnTo>
                <a:lnTo>
                  <a:pt x="5133" y="5463"/>
                </a:lnTo>
                <a:lnTo>
                  <a:pt x="5180" y="5477"/>
                </a:lnTo>
                <a:lnTo>
                  <a:pt x="5231" y="5482"/>
                </a:lnTo>
                <a:lnTo>
                  <a:pt x="5282" y="5477"/>
                </a:lnTo>
                <a:lnTo>
                  <a:pt x="5329" y="5463"/>
                </a:lnTo>
                <a:lnTo>
                  <a:pt x="5371" y="5439"/>
                </a:lnTo>
                <a:lnTo>
                  <a:pt x="5408" y="5408"/>
                </a:lnTo>
                <a:lnTo>
                  <a:pt x="5439" y="5371"/>
                </a:lnTo>
                <a:lnTo>
                  <a:pt x="5463" y="5329"/>
                </a:lnTo>
                <a:lnTo>
                  <a:pt x="5477" y="5282"/>
                </a:lnTo>
                <a:lnTo>
                  <a:pt x="5482" y="5231"/>
                </a:lnTo>
                <a:lnTo>
                  <a:pt x="5477" y="5180"/>
                </a:lnTo>
                <a:lnTo>
                  <a:pt x="5463" y="5133"/>
                </a:lnTo>
                <a:lnTo>
                  <a:pt x="5439" y="5090"/>
                </a:lnTo>
                <a:lnTo>
                  <a:pt x="5408" y="5052"/>
                </a:lnTo>
                <a:lnTo>
                  <a:pt x="5371" y="5023"/>
                </a:lnTo>
                <a:lnTo>
                  <a:pt x="5327" y="4999"/>
                </a:lnTo>
                <a:lnTo>
                  <a:pt x="5280" y="4986"/>
                </a:lnTo>
                <a:lnTo>
                  <a:pt x="5231" y="4980"/>
                </a:lnTo>
                <a:close/>
                <a:moveTo>
                  <a:pt x="3240" y="2989"/>
                </a:moveTo>
                <a:lnTo>
                  <a:pt x="3189" y="2995"/>
                </a:lnTo>
                <a:lnTo>
                  <a:pt x="3142" y="3008"/>
                </a:lnTo>
                <a:lnTo>
                  <a:pt x="3101" y="3032"/>
                </a:lnTo>
                <a:lnTo>
                  <a:pt x="3063" y="3063"/>
                </a:lnTo>
                <a:lnTo>
                  <a:pt x="3032" y="3101"/>
                </a:lnTo>
                <a:lnTo>
                  <a:pt x="3008" y="3142"/>
                </a:lnTo>
                <a:lnTo>
                  <a:pt x="2995" y="3189"/>
                </a:lnTo>
                <a:lnTo>
                  <a:pt x="2989" y="3240"/>
                </a:lnTo>
                <a:lnTo>
                  <a:pt x="2995" y="3291"/>
                </a:lnTo>
                <a:lnTo>
                  <a:pt x="3008" y="3338"/>
                </a:lnTo>
                <a:lnTo>
                  <a:pt x="3032" y="3379"/>
                </a:lnTo>
                <a:lnTo>
                  <a:pt x="3063" y="3417"/>
                </a:lnTo>
                <a:lnTo>
                  <a:pt x="3101" y="3448"/>
                </a:lnTo>
                <a:lnTo>
                  <a:pt x="3142" y="3472"/>
                </a:lnTo>
                <a:lnTo>
                  <a:pt x="3189" y="3485"/>
                </a:lnTo>
                <a:lnTo>
                  <a:pt x="3240" y="3491"/>
                </a:lnTo>
                <a:lnTo>
                  <a:pt x="3291" y="3485"/>
                </a:lnTo>
                <a:lnTo>
                  <a:pt x="3338" y="3472"/>
                </a:lnTo>
                <a:lnTo>
                  <a:pt x="3379" y="3448"/>
                </a:lnTo>
                <a:lnTo>
                  <a:pt x="3417" y="3417"/>
                </a:lnTo>
                <a:lnTo>
                  <a:pt x="3448" y="3379"/>
                </a:lnTo>
                <a:lnTo>
                  <a:pt x="3472" y="3338"/>
                </a:lnTo>
                <a:lnTo>
                  <a:pt x="3485" y="3291"/>
                </a:lnTo>
                <a:lnTo>
                  <a:pt x="3491" y="3240"/>
                </a:lnTo>
                <a:lnTo>
                  <a:pt x="3485" y="3189"/>
                </a:lnTo>
                <a:lnTo>
                  <a:pt x="3472" y="3142"/>
                </a:lnTo>
                <a:lnTo>
                  <a:pt x="3448" y="3101"/>
                </a:lnTo>
                <a:lnTo>
                  <a:pt x="3417" y="3063"/>
                </a:lnTo>
                <a:lnTo>
                  <a:pt x="3379" y="3032"/>
                </a:lnTo>
                <a:lnTo>
                  <a:pt x="3338" y="3008"/>
                </a:lnTo>
                <a:lnTo>
                  <a:pt x="3291" y="2995"/>
                </a:lnTo>
                <a:lnTo>
                  <a:pt x="3240" y="2989"/>
                </a:lnTo>
                <a:close/>
                <a:moveTo>
                  <a:pt x="3240" y="2482"/>
                </a:moveTo>
                <a:lnTo>
                  <a:pt x="3334" y="2488"/>
                </a:lnTo>
                <a:lnTo>
                  <a:pt x="3427" y="2506"/>
                </a:lnTo>
                <a:lnTo>
                  <a:pt x="3513" y="2533"/>
                </a:lnTo>
                <a:lnTo>
                  <a:pt x="3595" y="2572"/>
                </a:lnTo>
                <a:lnTo>
                  <a:pt x="3672" y="2619"/>
                </a:lnTo>
                <a:lnTo>
                  <a:pt x="3743" y="2674"/>
                </a:lnTo>
                <a:lnTo>
                  <a:pt x="3806" y="2737"/>
                </a:lnTo>
                <a:lnTo>
                  <a:pt x="3861" y="2808"/>
                </a:lnTo>
                <a:lnTo>
                  <a:pt x="3908" y="2885"/>
                </a:lnTo>
                <a:lnTo>
                  <a:pt x="3947" y="2967"/>
                </a:lnTo>
                <a:lnTo>
                  <a:pt x="3974" y="3053"/>
                </a:lnTo>
                <a:lnTo>
                  <a:pt x="3992" y="3146"/>
                </a:lnTo>
                <a:lnTo>
                  <a:pt x="3998" y="3240"/>
                </a:lnTo>
                <a:lnTo>
                  <a:pt x="3992" y="3334"/>
                </a:lnTo>
                <a:lnTo>
                  <a:pt x="3974" y="3427"/>
                </a:lnTo>
                <a:lnTo>
                  <a:pt x="3947" y="3513"/>
                </a:lnTo>
                <a:lnTo>
                  <a:pt x="3908" y="3595"/>
                </a:lnTo>
                <a:lnTo>
                  <a:pt x="3861" y="3672"/>
                </a:lnTo>
                <a:lnTo>
                  <a:pt x="3806" y="3743"/>
                </a:lnTo>
                <a:lnTo>
                  <a:pt x="3743" y="3806"/>
                </a:lnTo>
                <a:lnTo>
                  <a:pt x="3672" y="3861"/>
                </a:lnTo>
                <a:lnTo>
                  <a:pt x="3595" y="3908"/>
                </a:lnTo>
                <a:lnTo>
                  <a:pt x="3513" y="3947"/>
                </a:lnTo>
                <a:lnTo>
                  <a:pt x="3427" y="3974"/>
                </a:lnTo>
                <a:lnTo>
                  <a:pt x="3334" y="3992"/>
                </a:lnTo>
                <a:lnTo>
                  <a:pt x="3240" y="3998"/>
                </a:lnTo>
                <a:lnTo>
                  <a:pt x="3146" y="3992"/>
                </a:lnTo>
                <a:lnTo>
                  <a:pt x="3053" y="3974"/>
                </a:lnTo>
                <a:lnTo>
                  <a:pt x="2967" y="3947"/>
                </a:lnTo>
                <a:lnTo>
                  <a:pt x="2885" y="3908"/>
                </a:lnTo>
                <a:lnTo>
                  <a:pt x="2808" y="3861"/>
                </a:lnTo>
                <a:lnTo>
                  <a:pt x="2737" y="3806"/>
                </a:lnTo>
                <a:lnTo>
                  <a:pt x="2674" y="3743"/>
                </a:lnTo>
                <a:lnTo>
                  <a:pt x="2619" y="3672"/>
                </a:lnTo>
                <a:lnTo>
                  <a:pt x="2572" y="3595"/>
                </a:lnTo>
                <a:lnTo>
                  <a:pt x="2533" y="3513"/>
                </a:lnTo>
                <a:lnTo>
                  <a:pt x="2506" y="3427"/>
                </a:lnTo>
                <a:lnTo>
                  <a:pt x="2488" y="3334"/>
                </a:lnTo>
                <a:lnTo>
                  <a:pt x="2482" y="3240"/>
                </a:lnTo>
                <a:lnTo>
                  <a:pt x="2488" y="3146"/>
                </a:lnTo>
                <a:lnTo>
                  <a:pt x="2506" y="3053"/>
                </a:lnTo>
                <a:lnTo>
                  <a:pt x="2533" y="2967"/>
                </a:lnTo>
                <a:lnTo>
                  <a:pt x="2572" y="2885"/>
                </a:lnTo>
                <a:lnTo>
                  <a:pt x="2619" y="2808"/>
                </a:lnTo>
                <a:lnTo>
                  <a:pt x="2674" y="2737"/>
                </a:lnTo>
                <a:lnTo>
                  <a:pt x="2737" y="2674"/>
                </a:lnTo>
                <a:lnTo>
                  <a:pt x="2808" y="2619"/>
                </a:lnTo>
                <a:lnTo>
                  <a:pt x="2885" y="2572"/>
                </a:lnTo>
                <a:lnTo>
                  <a:pt x="2967" y="2533"/>
                </a:lnTo>
                <a:lnTo>
                  <a:pt x="3053" y="2506"/>
                </a:lnTo>
                <a:lnTo>
                  <a:pt x="3146" y="2488"/>
                </a:lnTo>
                <a:lnTo>
                  <a:pt x="3240" y="2482"/>
                </a:lnTo>
                <a:close/>
                <a:moveTo>
                  <a:pt x="3240" y="1999"/>
                </a:moveTo>
                <a:lnTo>
                  <a:pt x="3120" y="2005"/>
                </a:lnTo>
                <a:lnTo>
                  <a:pt x="3004" y="2023"/>
                </a:lnTo>
                <a:lnTo>
                  <a:pt x="2892" y="2050"/>
                </a:lnTo>
                <a:lnTo>
                  <a:pt x="2784" y="2087"/>
                </a:lnTo>
                <a:lnTo>
                  <a:pt x="2680" y="2133"/>
                </a:lnTo>
                <a:lnTo>
                  <a:pt x="2582" y="2189"/>
                </a:lnTo>
                <a:lnTo>
                  <a:pt x="2490" y="2252"/>
                </a:lnTo>
                <a:lnTo>
                  <a:pt x="2403" y="2325"/>
                </a:lnTo>
                <a:lnTo>
                  <a:pt x="2325" y="2403"/>
                </a:lnTo>
                <a:lnTo>
                  <a:pt x="2252" y="2490"/>
                </a:lnTo>
                <a:lnTo>
                  <a:pt x="2189" y="2582"/>
                </a:lnTo>
                <a:lnTo>
                  <a:pt x="2133" y="2680"/>
                </a:lnTo>
                <a:lnTo>
                  <a:pt x="2087" y="2784"/>
                </a:lnTo>
                <a:lnTo>
                  <a:pt x="2050" y="2892"/>
                </a:lnTo>
                <a:lnTo>
                  <a:pt x="2023" y="3004"/>
                </a:lnTo>
                <a:lnTo>
                  <a:pt x="2005" y="3120"/>
                </a:lnTo>
                <a:lnTo>
                  <a:pt x="1999" y="3240"/>
                </a:lnTo>
                <a:lnTo>
                  <a:pt x="2005" y="3360"/>
                </a:lnTo>
                <a:lnTo>
                  <a:pt x="2023" y="3476"/>
                </a:lnTo>
                <a:lnTo>
                  <a:pt x="2050" y="3588"/>
                </a:lnTo>
                <a:lnTo>
                  <a:pt x="2087" y="3696"/>
                </a:lnTo>
                <a:lnTo>
                  <a:pt x="2133" y="3800"/>
                </a:lnTo>
                <a:lnTo>
                  <a:pt x="2189" y="3898"/>
                </a:lnTo>
                <a:lnTo>
                  <a:pt x="2252" y="3990"/>
                </a:lnTo>
                <a:lnTo>
                  <a:pt x="2325" y="4077"/>
                </a:lnTo>
                <a:lnTo>
                  <a:pt x="2403" y="4155"/>
                </a:lnTo>
                <a:lnTo>
                  <a:pt x="2490" y="4228"/>
                </a:lnTo>
                <a:lnTo>
                  <a:pt x="2582" y="4291"/>
                </a:lnTo>
                <a:lnTo>
                  <a:pt x="2680" y="4347"/>
                </a:lnTo>
                <a:lnTo>
                  <a:pt x="2784" y="4393"/>
                </a:lnTo>
                <a:lnTo>
                  <a:pt x="2892" y="4430"/>
                </a:lnTo>
                <a:lnTo>
                  <a:pt x="3004" y="4457"/>
                </a:lnTo>
                <a:lnTo>
                  <a:pt x="3120" y="4475"/>
                </a:lnTo>
                <a:lnTo>
                  <a:pt x="3240" y="4481"/>
                </a:lnTo>
                <a:lnTo>
                  <a:pt x="3360" y="4475"/>
                </a:lnTo>
                <a:lnTo>
                  <a:pt x="3476" y="4457"/>
                </a:lnTo>
                <a:lnTo>
                  <a:pt x="3588" y="4430"/>
                </a:lnTo>
                <a:lnTo>
                  <a:pt x="3696" y="4393"/>
                </a:lnTo>
                <a:lnTo>
                  <a:pt x="3800" y="4347"/>
                </a:lnTo>
                <a:lnTo>
                  <a:pt x="3898" y="4291"/>
                </a:lnTo>
                <a:lnTo>
                  <a:pt x="3990" y="4228"/>
                </a:lnTo>
                <a:lnTo>
                  <a:pt x="4077" y="4155"/>
                </a:lnTo>
                <a:lnTo>
                  <a:pt x="4155" y="4077"/>
                </a:lnTo>
                <a:lnTo>
                  <a:pt x="4228" y="3990"/>
                </a:lnTo>
                <a:lnTo>
                  <a:pt x="4291" y="3898"/>
                </a:lnTo>
                <a:lnTo>
                  <a:pt x="4347" y="3800"/>
                </a:lnTo>
                <a:lnTo>
                  <a:pt x="4393" y="3696"/>
                </a:lnTo>
                <a:lnTo>
                  <a:pt x="4430" y="3588"/>
                </a:lnTo>
                <a:lnTo>
                  <a:pt x="4457" y="3476"/>
                </a:lnTo>
                <a:lnTo>
                  <a:pt x="4475" y="3360"/>
                </a:lnTo>
                <a:lnTo>
                  <a:pt x="4481" y="3240"/>
                </a:lnTo>
                <a:lnTo>
                  <a:pt x="4475" y="3120"/>
                </a:lnTo>
                <a:lnTo>
                  <a:pt x="4457" y="3004"/>
                </a:lnTo>
                <a:lnTo>
                  <a:pt x="4430" y="2892"/>
                </a:lnTo>
                <a:lnTo>
                  <a:pt x="4393" y="2784"/>
                </a:lnTo>
                <a:lnTo>
                  <a:pt x="4347" y="2680"/>
                </a:lnTo>
                <a:lnTo>
                  <a:pt x="4291" y="2582"/>
                </a:lnTo>
                <a:lnTo>
                  <a:pt x="4228" y="2490"/>
                </a:lnTo>
                <a:lnTo>
                  <a:pt x="4155" y="2403"/>
                </a:lnTo>
                <a:lnTo>
                  <a:pt x="4077" y="2325"/>
                </a:lnTo>
                <a:lnTo>
                  <a:pt x="3990" y="2252"/>
                </a:lnTo>
                <a:lnTo>
                  <a:pt x="3898" y="2189"/>
                </a:lnTo>
                <a:lnTo>
                  <a:pt x="3800" y="2133"/>
                </a:lnTo>
                <a:lnTo>
                  <a:pt x="3696" y="2087"/>
                </a:lnTo>
                <a:lnTo>
                  <a:pt x="3588" y="2050"/>
                </a:lnTo>
                <a:lnTo>
                  <a:pt x="3476" y="2023"/>
                </a:lnTo>
                <a:lnTo>
                  <a:pt x="3360" y="2005"/>
                </a:lnTo>
                <a:lnTo>
                  <a:pt x="3240" y="1999"/>
                </a:lnTo>
                <a:close/>
                <a:moveTo>
                  <a:pt x="3240" y="1494"/>
                </a:moveTo>
                <a:lnTo>
                  <a:pt x="3383" y="1500"/>
                </a:lnTo>
                <a:lnTo>
                  <a:pt x="3523" y="1516"/>
                </a:lnTo>
                <a:lnTo>
                  <a:pt x="3658" y="1543"/>
                </a:lnTo>
                <a:lnTo>
                  <a:pt x="3792" y="1583"/>
                </a:lnTo>
                <a:lnTo>
                  <a:pt x="3919" y="1632"/>
                </a:lnTo>
                <a:lnTo>
                  <a:pt x="4041" y="1689"/>
                </a:lnTo>
                <a:lnTo>
                  <a:pt x="4159" y="1755"/>
                </a:lnTo>
                <a:lnTo>
                  <a:pt x="4271" y="1830"/>
                </a:lnTo>
                <a:lnTo>
                  <a:pt x="4377" y="1915"/>
                </a:lnTo>
                <a:lnTo>
                  <a:pt x="4475" y="2005"/>
                </a:lnTo>
                <a:lnTo>
                  <a:pt x="4565" y="2103"/>
                </a:lnTo>
                <a:lnTo>
                  <a:pt x="4650" y="2209"/>
                </a:lnTo>
                <a:lnTo>
                  <a:pt x="4725" y="2321"/>
                </a:lnTo>
                <a:lnTo>
                  <a:pt x="4791" y="2439"/>
                </a:lnTo>
                <a:lnTo>
                  <a:pt x="4848" y="2561"/>
                </a:lnTo>
                <a:lnTo>
                  <a:pt x="4897" y="2688"/>
                </a:lnTo>
                <a:lnTo>
                  <a:pt x="4937" y="2822"/>
                </a:lnTo>
                <a:lnTo>
                  <a:pt x="4964" y="2957"/>
                </a:lnTo>
                <a:lnTo>
                  <a:pt x="4980" y="3097"/>
                </a:lnTo>
                <a:lnTo>
                  <a:pt x="4986" y="3240"/>
                </a:lnTo>
                <a:lnTo>
                  <a:pt x="4980" y="3383"/>
                </a:lnTo>
                <a:lnTo>
                  <a:pt x="4964" y="3523"/>
                </a:lnTo>
                <a:lnTo>
                  <a:pt x="4937" y="3658"/>
                </a:lnTo>
                <a:lnTo>
                  <a:pt x="4897" y="3792"/>
                </a:lnTo>
                <a:lnTo>
                  <a:pt x="4848" y="3919"/>
                </a:lnTo>
                <a:lnTo>
                  <a:pt x="4791" y="4041"/>
                </a:lnTo>
                <a:lnTo>
                  <a:pt x="4725" y="4159"/>
                </a:lnTo>
                <a:lnTo>
                  <a:pt x="4650" y="4271"/>
                </a:lnTo>
                <a:lnTo>
                  <a:pt x="4565" y="4377"/>
                </a:lnTo>
                <a:lnTo>
                  <a:pt x="4475" y="4475"/>
                </a:lnTo>
                <a:lnTo>
                  <a:pt x="4377" y="4565"/>
                </a:lnTo>
                <a:lnTo>
                  <a:pt x="4271" y="4650"/>
                </a:lnTo>
                <a:lnTo>
                  <a:pt x="4159" y="4725"/>
                </a:lnTo>
                <a:lnTo>
                  <a:pt x="4041" y="4791"/>
                </a:lnTo>
                <a:lnTo>
                  <a:pt x="3919" y="4848"/>
                </a:lnTo>
                <a:lnTo>
                  <a:pt x="3792" y="4897"/>
                </a:lnTo>
                <a:lnTo>
                  <a:pt x="3658" y="4937"/>
                </a:lnTo>
                <a:lnTo>
                  <a:pt x="3523" y="4964"/>
                </a:lnTo>
                <a:lnTo>
                  <a:pt x="3383" y="4980"/>
                </a:lnTo>
                <a:lnTo>
                  <a:pt x="3240" y="4986"/>
                </a:lnTo>
                <a:lnTo>
                  <a:pt x="3097" y="4980"/>
                </a:lnTo>
                <a:lnTo>
                  <a:pt x="2957" y="4964"/>
                </a:lnTo>
                <a:lnTo>
                  <a:pt x="2822" y="4937"/>
                </a:lnTo>
                <a:lnTo>
                  <a:pt x="2688" y="4897"/>
                </a:lnTo>
                <a:lnTo>
                  <a:pt x="2561" y="4848"/>
                </a:lnTo>
                <a:lnTo>
                  <a:pt x="2439" y="4791"/>
                </a:lnTo>
                <a:lnTo>
                  <a:pt x="2321" y="4725"/>
                </a:lnTo>
                <a:lnTo>
                  <a:pt x="2209" y="4650"/>
                </a:lnTo>
                <a:lnTo>
                  <a:pt x="2103" y="4565"/>
                </a:lnTo>
                <a:lnTo>
                  <a:pt x="2005" y="4475"/>
                </a:lnTo>
                <a:lnTo>
                  <a:pt x="1915" y="4377"/>
                </a:lnTo>
                <a:lnTo>
                  <a:pt x="1830" y="4271"/>
                </a:lnTo>
                <a:lnTo>
                  <a:pt x="1755" y="4159"/>
                </a:lnTo>
                <a:lnTo>
                  <a:pt x="1689" y="4041"/>
                </a:lnTo>
                <a:lnTo>
                  <a:pt x="1632" y="3919"/>
                </a:lnTo>
                <a:lnTo>
                  <a:pt x="1583" y="3792"/>
                </a:lnTo>
                <a:lnTo>
                  <a:pt x="1543" y="3658"/>
                </a:lnTo>
                <a:lnTo>
                  <a:pt x="1516" y="3523"/>
                </a:lnTo>
                <a:lnTo>
                  <a:pt x="1500" y="3383"/>
                </a:lnTo>
                <a:lnTo>
                  <a:pt x="1494" y="3240"/>
                </a:lnTo>
                <a:lnTo>
                  <a:pt x="1500" y="3097"/>
                </a:lnTo>
                <a:lnTo>
                  <a:pt x="1516" y="2957"/>
                </a:lnTo>
                <a:lnTo>
                  <a:pt x="1543" y="2822"/>
                </a:lnTo>
                <a:lnTo>
                  <a:pt x="1583" y="2688"/>
                </a:lnTo>
                <a:lnTo>
                  <a:pt x="1632" y="2561"/>
                </a:lnTo>
                <a:lnTo>
                  <a:pt x="1689" y="2439"/>
                </a:lnTo>
                <a:lnTo>
                  <a:pt x="1755" y="2321"/>
                </a:lnTo>
                <a:lnTo>
                  <a:pt x="1830" y="2209"/>
                </a:lnTo>
                <a:lnTo>
                  <a:pt x="1915" y="2103"/>
                </a:lnTo>
                <a:lnTo>
                  <a:pt x="2005" y="2005"/>
                </a:lnTo>
                <a:lnTo>
                  <a:pt x="2103" y="1915"/>
                </a:lnTo>
                <a:lnTo>
                  <a:pt x="2209" y="1830"/>
                </a:lnTo>
                <a:lnTo>
                  <a:pt x="2321" y="1755"/>
                </a:lnTo>
                <a:lnTo>
                  <a:pt x="2439" y="1689"/>
                </a:lnTo>
                <a:lnTo>
                  <a:pt x="2561" y="1632"/>
                </a:lnTo>
                <a:lnTo>
                  <a:pt x="2688" y="1583"/>
                </a:lnTo>
                <a:lnTo>
                  <a:pt x="2822" y="1543"/>
                </a:lnTo>
                <a:lnTo>
                  <a:pt x="2957" y="1516"/>
                </a:lnTo>
                <a:lnTo>
                  <a:pt x="3097" y="1500"/>
                </a:lnTo>
                <a:lnTo>
                  <a:pt x="3240" y="1494"/>
                </a:lnTo>
                <a:close/>
                <a:moveTo>
                  <a:pt x="3240" y="507"/>
                </a:moveTo>
                <a:lnTo>
                  <a:pt x="3059" y="513"/>
                </a:lnTo>
                <a:lnTo>
                  <a:pt x="2883" y="530"/>
                </a:lnTo>
                <a:lnTo>
                  <a:pt x="2710" y="558"/>
                </a:lnTo>
                <a:lnTo>
                  <a:pt x="2541" y="597"/>
                </a:lnTo>
                <a:lnTo>
                  <a:pt x="2376" y="646"/>
                </a:lnTo>
                <a:lnTo>
                  <a:pt x="2215" y="705"/>
                </a:lnTo>
                <a:lnTo>
                  <a:pt x="2060" y="774"/>
                </a:lnTo>
                <a:lnTo>
                  <a:pt x="1909" y="852"/>
                </a:lnTo>
                <a:lnTo>
                  <a:pt x="1763" y="939"/>
                </a:lnTo>
                <a:lnTo>
                  <a:pt x="1626" y="1033"/>
                </a:lnTo>
                <a:lnTo>
                  <a:pt x="1492" y="1137"/>
                </a:lnTo>
                <a:lnTo>
                  <a:pt x="1367" y="1249"/>
                </a:lnTo>
                <a:lnTo>
                  <a:pt x="1249" y="1367"/>
                </a:lnTo>
                <a:lnTo>
                  <a:pt x="1137" y="1492"/>
                </a:lnTo>
                <a:lnTo>
                  <a:pt x="1033" y="1626"/>
                </a:lnTo>
                <a:lnTo>
                  <a:pt x="939" y="1763"/>
                </a:lnTo>
                <a:lnTo>
                  <a:pt x="852" y="1909"/>
                </a:lnTo>
                <a:lnTo>
                  <a:pt x="774" y="2060"/>
                </a:lnTo>
                <a:lnTo>
                  <a:pt x="705" y="2215"/>
                </a:lnTo>
                <a:lnTo>
                  <a:pt x="646" y="2376"/>
                </a:lnTo>
                <a:lnTo>
                  <a:pt x="597" y="2541"/>
                </a:lnTo>
                <a:lnTo>
                  <a:pt x="558" y="2710"/>
                </a:lnTo>
                <a:lnTo>
                  <a:pt x="530" y="2883"/>
                </a:lnTo>
                <a:lnTo>
                  <a:pt x="513" y="3059"/>
                </a:lnTo>
                <a:lnTo>
                  <a:pt x="507" y="3240"/>
                </a:lnTo>
                <a:lnTo>
                  <a:pt x="513" y="3421"/>
                </a:lnTo>
                <a:lnTo>
                  <a:pt x="530" y="3597"/>
                </a:lnTo>
                <a:lnTo>
                  <a:pt x="558" y="3770"/>
                </a:lnTo>
                <a:lnTo>
                  <a:pt x="597" y="3939"/>
                </a:lnTo>
                <a:lnTo>
                  <a:pt x="646" y="4104"/>
                </a:lnTo>
                <a:lnTo>
                  <a:pt x="705" y="4265"/>
                </a:lnTo>
                <a:lnTo>
                  <a:pt x="774" y="4420"/>
                </a:lnTo>
                <a:lnTo>
                  <a:pt x="852" y="4571"/>
                </a:lnTo>
                <a:lnTo>
                  <a:pt x="939" y="4717"/>
                </a:lnTo>
                <a:lnTo>
                  <a:pt x="1033" y="4854"/>
                </a:lnTo>
                <a:lnTo>
                  <a:pt x="1137" y="4988"/>
                </a:lnTo>
                <a:lnTo>
                  <a:pt x="1249" y="5113"/>
                </a:lnTo>
                <a:lnTo>
                  <a:pt x="1367" y="5231"/>
                </a:lnTo>
                <a:lnTo>
                  <a:pt x="1492" y="5343"/>
                </a:lnTo>
                <a:lnTo>
                  <a:pt x="1626" y="5447"/>
                </a:lnTo>
                <a:lnTo>
                  <a:pt x="1763" y="5541"/>
                </a:lnTo>
                <a:lnTo>
                  <a:pt x="1909" y="5628"/>
                </a:lnTo>
                <a:lnTo>
                  <a:pt x="2060" y="5706"/>
                </a:lnTo>
                <a:lnTo>
                  <a:pt x="2215" y="5775"/>
                </a:lnTo>
                <a:lnTo>
                  <a:pt x="2376" y="5834"/>
                </a:lnTo>
                <a:lnTo>
                  <a:pt x="2541" y="5883"/>
                </a:lnTo>
                <a:lnTo>
                  <a:pt x="2710" y="5922"/>
                </a:lnTo>
                <a:lnTo>
                  <a:pt x="2883" y="5950"/>
                </a:lnTo>
                <a:lnTo>
                  <a:pt x="3059" y="5967"/>
                </a:lnTo>
                <a:lnTo>
                  <a:pt x="3240" y="5973"/>
                </a:lnTo>
                <a:lnTo>
                  <a:pt x="3417" y="5967"/>
                </a:lnTo>
                <a:lnTo>
                  <a:pt x="3593" y="5952"/>
                </a:lnTo>
                <a:lnTo>
                  <a:pt x="3766" y="5922"/>
                </a:lnTo>
                <a:lnTo>
                  <a:pt x="3937" y="5885"/>
                </a:lnTo>
                <a:lnTo>
                  <a:pt x="4104" y="5834"/>
                </a:lnTo>
                <a:lnTo>
                  <a:pt x="4267" y="5775"/>
                </a:lnTo>
                <a:lnTo>
                  <a:pt x="4428" y="5702"/>
                </a:lnTo>
                <a:lnTo>
                  <a:pt x="4583" y="5622"/>
                </a:lnTo>
                <a:lnTo>
                  <a:pt x="4544" y="5549"/>
                </a:lnTo>
                <a:lnTo>
                  <a:pt x="4514" y="5475"/>
                </a:lnTo>
                <a:lnTo>
                  <a:pt x="4493" y="5396"/>
                </a:lnTo>
                <a:lnTo>
                  <a:pt x="4479" y="5314"/>
                </a:lnTo>
                <a:lnTo>
                  <a:pt x="4473" y="5231"/>
                </a:lnTo>
                <a:lnTo>
                  <a:pt x="4479" y="5137"/>
                </a:lnTo>
                <a:lnTo>
                  <a:pt x="4497" y="5045"/>
                </a:lnTo>
                <a:lnTo>
                  <a:pt x="4524" y="4958"/>
                </a:lnTo>
                <a:lnTo>
                  <a:pt x="4563" y="4876"/>
                </a:lnTo>
                <a:lnTo>
                  <a:pt x="4611" y="4799"/>
                </a:lnTo>
                <a:lnTo>
                  <a:pt x="4666" y="4728"/>
                </a:lnTo>
                <a:lnTo>
                  <a:pt x="4728" y="4666"/>
                </a:lnTo>
                <a:lnTo>
                  <a:pt x="4799" y="4611"/>
                </a:lnTo>
                <a:lnTo>
                  <a:pt x="4876" y="4563"/>
                </a:lnTo>
                <a:lnTo>
                  <a:pt x="4958" y="4524"/>
                </a:lnTo>
                <a:lnTo>
                  <a:pt x="5045" y="4497"/>
                </a:lnTo>
                <a:lnTo>
                  <a:pt x="5137" y="4479"/>
                </a:lnTo>
                <a:lnTo>
                  <a:pt x="5231" y="4473"/>
                </a:lnTo>
                <a:lnTo>
                  <a:pt x="5314" y="4479"/>
                </a:lnTo>
                <a:lnTo>
                  <a:pt x="5396" y="4493"/>
                </a:lnTo>
                <a:lnTo>
                  <a:pt x="5475" y="4514"/>
                </a:lnTo>
                <a:lnTo>
                  <a:pt x="5549" y="4544"/>
                </a:lnTo>
                <a:lnTo>
                  <a:pt x="5622" y="4583"/>
                </a:lnTo>
                <a:lnTo>
                  <a:pt x="5702" y="4428"/>
                </a:lnTo>
                <a:lnTo>
                  <a:pt x="5775" y="4267"/>
                </a:lnTo>
                <a:lnTo>
                  <a:pt x="5834" y="4104"/>
                </a:lnTo>
                <a:lnTo>
                  <a:pt x="5885" y="3937"/>
                </a:lnTo>
                <a:lnTo>
                  <a:pt x="5922" y="3766"/>
                </a:lnTo>
                <a:lnTo>
                  <a:pt x="5952" y="3593"/>
                </a:lnTo>
                <a:lnTo>
                  <a:pt x="5967" y="3417"/>
                </a:lnTo>
                <a:lnTo>
                  <a:pt x="5973" y="3240"/>
                </a:lnTo>
                <a:lnTo>
                  <a:pt x="5967" y="3059"/>
                </a:lnTo>
                <a:lnTo>
                  <a:pt x="5950" y="2883"/>
                </a:lnTo>
                <a:lnTo>
                  <a:pt x="5922" y="2710"/>
                </a:lnTo>
                <a:lnTo>
                  <a:pt x="5883" y="2541"/>
                </a:lnTo>
                <a:lnTo>
                  <a:pt x="5834" y="2376"/>
                </a:lnTo>
                <a:lnTo>
                  <a:pt x="5775" y="2215"/>
                </a:lnTo>
                <a:lnTo>
                  <a:pt x="5706" y="2060"/>
                </a:lnTo>
                <a:lnTo>
                  <a:pt x="5628" y="1909"/>
                </a:lnTo>
                <a:lnTo>
                  <a:pt x="5541" y="1763"/>
                </a:lnTo>
                <a:lnTo>
                  <a:pt x="5447" y="1626"/>
                </a:lnTo>
                <a:lnTo>
                  <a:pt x="5343" y="1492"/>
                </a:lnTo>
                <a:lnTo>
                  <a:pt x="5231" y="1367"/>
                </a:lnTo>
                <a:lnTo>
                  <a:pt x="5113" y="1249"/>
                </a:lnTo>
                <a:lnTo>
                  <a:pt x="4988" y="1137"/>
                </a:lnTo>
                <a:lnTo>
                  <a:pt x="4854" y="1033"/>
                </a:lnTo>
                <a:lnTo>
                  <a:pt x="4717" y="939"/>
                </a:lnTo>
                <a:lnTo>
                  <a:pt x="4571" y="852"/>
                </a:lnTo>
                <a:lnTo>
                  <a:pt x="4420" y="774"/>
                </a:lnTo>
                <a:lnTo>
                  <a:pt x="4265" y="705"/>
                </a:lnTo>
                <a:lnTo>
                  <a:pt x="4104" y="646"/>
                </a:lnTo>
                <a:lnTo>
                  <a:pt x="3939" y="597"/>
                </a:lnTo>
                <a:lnTo>
                  <a:pt x="3770" y="558"/>
                </a:lnTo>
                <a:lnTo>
                  <a:pt x="3597" y="530"/>
                </a:lnTo>
                <a:lnTo>
                  <a:pt x="3421" y="513"/>
                </a:lnTo>
                <a:lnTo>
                  <a:pt x="3240" y="507"/>
                </a:lnTo>
                <a:close/>
                <a:moveTo>
                  <a:pt x="3240" y="0"/>
                </a:moveTo>
                <a:lnTo>
                  <a:pt x="3438" y="6"/>
                </a:lnTo>
                <a:lnTo>
                  <a:pt x="3633" y="24"/>
                </a:lnTo>
                <a:lnTo>
                  <a:pt x="3823" y="53"/>
                </a:lnTo>
                <a:lnTo>
                  <a:pt x="4010" y="92"/>
                </a:lnTo>
                <a:lnTo>
                  <a:pt x="4192" y="141"/>
                </a:lnTo>
                <a:lnTo>
                  <a:pt x="4371" y="202"/>
                </a:lnTo>
                <a:lnTo>
                  <a:pt x="4544" y="273"/>
                </a:lnTo>
                <a:lnTo>
                  <a:pt x="4713" y="353"/>
                </a:lnTo>
                <a:lnTo>
                  <a:pt x="4876" y="442"/>
                </a:lnTo>
                <a:lnTo>
                  <a:pt x="5033" y="540"/>
                </a:lnTo>
                <a:lnTo>
                  <a:pt x="5184" y="646"/>
                </a:lnTo>
                <a:lnTo>
                  <a:pt x="5327" y="762"/>
                </a:lnTo>
                <a:lnTo>
                  <a:pt x="5465" y="884"/>
                </a:lnTo>
                <a:lnTo>
                  <a:pt x="5596" y="1015"/>
                </a:lnTo>
                <a:lnTo>
                  <a:pt x="5718" y="1153"/>
                </a:lnTo>
                <a:lnTo>
                  <a:pt x="5834" y="1296"/>
                </a:lnTo>
                <a:lnTo>
                  <a:pt x="5940" y="1447"/>
                </a:lnTo>
                <a:lnTo>
                  <a:pt x="6038" y="1604"/>
                </a:lnTo>
                <a:lnTo>
                  <a:pt x="6127" y="1767"/>
                </a:lnTo>
                <a:lnTo>
                  <a:pt x="6207" y="1936"/>
                </a:lnTo>
                <a:lnTo>
                  <a:pt x="6278" y="2109"/>
                </a:lnTo>
                <a:lnTo>
                  <a:pt x="6339" y="2288"/>
                </a:lnTo>
                <a:lnTo>
                  <a:pt x="6388" y="2470"/>
                </a:lnTo>
                <a:lnTo>
                  <a:pt x="6427" y="2657"/>
                </a:lnTo>
                <a:lnTo>
                  <a:pt x="6456" y="2847"/>
                </a:lnTo>
                <a:lnTo>
                  <a:pt x="6474" y="3042"/>
                </a:lnTo>
                <a:lnTo>
                  <a:pt x="6480" y="3240"/>
                </a:lnTo>
                <a:lnTo>
                  <a:pt x="6474" y="3429"/>
                </a:lnTo>
                <a:lnTo>
                  <a:pt x="6458" y="3617"/>
                </a:lnTo>
                <a:lnTo>
                  <a:pt x="6431" y="3802"/>
                </a:lnTo>
                <a:lnTo>
                  <a:pt x="6394" y="3984"/>
                </a:lnTo>
                <a:lnTo>
                  <a:pt x="6346" y="4165"/>
                </a:lnTo>
                <a:lnTo>
                  <a:pt x="6288" y="4342"/>
                </a:lnTo>
                <a:lnTo>
                  <a:pt x="6221" y="4514"/>
                </a:lnTo>
                <a:lnTo>
                  <a:pt x="6142" y="4683"/>
                </a:lnTo>
                <a:lnTo>
                  <a:pt x="6054" y="4848"/>
                </a:lnTo>
                <a:lnTo>
                  <a:pt x="5956" y="5009"/>
                </a:lnTo>
                <a:lnTo>
                  <a:pt x="5973" y="5082"/>
                </a:lnTo>
                <a:lnTo>
                  <a:pt x="5985" y="5157"/>
                </a:lnTo>
                <a:lnTo>
                  <a:pt x="5989" y="5231"/>
                </a:lnTo>
                <a:lnTo>
                  <a:pt x="5983" y="5325"/>
                </a:lnTo>
                <a:lnTo>
                  <a:pt x="5966" y="5418"/>
                </a:lnTo>
                <a:lnTo>
                  <a:pt x="5938" y="5504"/>
                </a:lnTo>
                <a:lnTo>
                  <a:pt x="5899" y="5587"/>
                </a:lnTo>
                <a:lnTo>
                  <a:pt x="5854" y="5663"/>
                </a:lnTo>
                <a:lnTo>
                  <a:pt x="5797" y="5734"/>
                </a:lnTo>
                <a:lnTo>
                  <a:pt x="5734" y="5797"/>
                </a:lnTo>
                <a:lnTo>
                  <a:pt x="5663" y="5854"/>
                </a:lnTo>
                <a:lnTo>
                  <a:pt x="5587" y="5899"/>
                </a:lnTo>
                <a:lnTo>
                  <a:pt x="5504" y="5938"/>
                </a:lnTo>
                <a:lnTo>
                  <a:pt x="5418" y="5966"/>
                </a:lnTo>
                <a:lnTo>
                  <a:pt x="5325" y="5983"/>
                </a:lnTo>
                <a:lnTo>
                  <a:pt x="5231" y="5989"/>
                </a:lnTo>
                <a:lnTo>
                  <a:pt x="5157" y="5985"/>
                </a:lnTo>
                <a:lnTo>
                  <a:pt x="5082" y="5973"/>
                </a:lnTo>
                <a:lnTo>
                  <a:pt x="5009" y="5956"/>
                </a:lnTo>
                <a:lnTo>
                  <a:pt x="4848" y="6054"/>
                </a:lnTo>
                <a:lnTo>
                  <a:pt x="4683" y="6142"/>
                </a:lnTo>
                <a:lnTo>
                  <a:pt x="4514" y="6221"/>
                </a:lnTo>
                <a:lnTo>
                  <a:pt x="4342" y="6288"/>
                </a:lnTo>
                <a:lnTo>
                  <a:pt x="4165" y="6346"/>
                </a:lnTo>
                <a:lnTo>
                  <a:pt x="3984" y="6394"/>
                </a:lnTo>
                <a:lnTo>
                  <a:pt x="3802" y="6431"/>
                </a:lnTo>
                <a:lnTo>
                  <a:pt x="3617" y="6458"/>
                </a:lnTo>
                <a:lnTo>
                  <a:pt x="3429" y="6474"/>
                </a:lnTo>
                <a:lnTo>
                  <a:pt x="3240" y="6480"/>
                </a:lnTo>
                <a:lnTo>
                  <a:pt x="3042" y="6474"/>
                </a:lnTo>
                <a:lnTo>
                  <a:pt x="2847" y="6456"/>
                </a:lnTo>
                <a:lnTo>
                  <a:pt x="2657" y="6427"/>
                </a:lnTo>
                <a:lnTo>
                  <a:pt x="2470" y="6388"/>
                </a:lnTo>
                <a:lnTo>
                  <a:pt x="2288" y="6339"/>
                </a:lnTo>
                <a:lnTo>
                  <a:pt x="2109" y="6278"/>
                </a:lnTo>
                <a:lnTo>
                  <a:pt x="1936" y="6207"/>
                </a:lnTo>
                <a:lnTo>
                  <a:pt x="1767" y="6127"/>
                </a:lnTo>
                <a:lnTo>
                  <a:pt x="1604" y="6038"/>
                </a:lnTo>
                <a:lnTo>
                  <a:pt x="1447" y="5940"/>
                </a:lnTo>
                <a:lnTo>
                  <a:pt x="1296" y="5834"/>
                </a:lnTo>
                <a:lnTo>
                  <a:pt x="1153" y="5718"/>
                </a:lnTo>
                <a:lnTo>
                  <a:pt x="1015" y="5596"/>
                </a:lnTo>
                <a:lnTo>
                  <a:pt x="884" y="5465"/>
                </a:lnTo>
                <a:lnTo>
                  <a:pt x="762" y="5327"/>
                </a:lnTo>
                <a:lnTo>
                  <a:pt x="646" y="5184"/>
                </a:lnTo>
                <a:lnTo>
                  <a:pt x="540" y="5033"/>
                </a:lnTo>
                <a:lnTo>
                  <a:pt x="442" y="4876"/>
                </a:lnTo>
                <a:lnTo>
                  <a:pt x="353" y="4713"/>
                </a:lnTo>
                <a:lnTo>
                  <a:pt x="273" y="4544"/>
                </a:lnTo>
                <a:lnTo>
                  <a:pt x="202" y="4371"/>
                </a:lnTo>
                <a:lnTo>
                  <a:pt x="141" y="4192"/>
                </a:lnTo>
                <a:lnTo>
                  <a:pt x="92" y="4010"/>
                </a:lnTo>
                <a:lnTo>
                  <a:pt x="53" y="3823"/>
                </a:lnTo>
                <a:lnTo>
                  <a:pt x="24" y="3633"/>
                </a:lnTo>
                <a:lnTo>
                  <a:pt x="6" y="3438"/>
                </a:lnTo>
                <a:lnTo>
                  <a:pt x="0" y="3240"/>
                </a:lnTo>
                <a:lnTo>
                  <a:pt x="6" y="3042"/>
                </a:lnTo>
                <a:lnTo>
                  <a:pt x="24" y="2847"/>
                </a:lnTo>
                <a:lnTo>
                  <a:pt x="53" y="2657"/>
                </a:lnTo>
                <a:lnTo>
                  <a:pt x="92" y="2470"/>
                </a:lnTo>
                <a:lnTo>
                  <a:pt x="141" y="2288"/>
                </a:lnTo>
                <a:lnTo>
                  <a:pt x="202" y="2109"/>
                </a:lnTo>
                <a:lnTo>
                  <a:pt x="273" y="1936"/>
                </a:lnTo>
                <a:lnTo>
                  <a:pt x="353" y="1767"/>
                </a:lnTo>
                <a:lnTo>
                  <a:pt x="442" y="1604"/>
                </a:lnTo>
                <a:lnTo>
                  <a:pt x="540" y="1447"/>
                </a:lnTo>
                <a:lnTo>
                  <a:pt x="646" y="1296"/>
                </a:lnTo>
                <a:lnTo>
                  <a:pt x="762" y="1153"/>
                </a:lnTo>
                <a:lnTo>
                  <a:pt x="884" y="1015"/>
                </a:lnTo>
                <a:lnTo>
                  <a:pt x="1015" y="884"/>
                </a:lnTo>
                <a:lnTo>
                  <a:pt x="1153" y="762"/>
                </a:lnTo>
                <a:lnTo>
                  <a:pt x="1296" y="646"/>
                </a:lnTo>
                <a:lnTo>
                  <a:pt x="1447" y="540"/>
                </a:lnTo>
                <a:lnTo>
                  <a:pt x="1604" y="442"/>
                </a:lnTo>
                <a:lnTo>
                  <a:pt x="1767" y="353"/>
                </a:lnTo>
                <a:lnTo>
                  <a:pt x="1936" y="273"/>
                </a:lnTo>
                <a:lnTo>
                  <a:pt x="2109" y="202"/>
                </a:lnTo>
                <a:lnTo>
                  <a:pt x="2288" y="141"/>
                </a:lnTo>
                <a:lnTo>
                  <a:pt x="2470" y="92"/>
                </a:lnTo>
                <a:lnTo>
                  <a:pt x="2657" y="53"/>
                </a:lnTo>
                <a:lnTo>
                  <a:pt x="2847" y="24"/>
                </a:lnTo>
                <a:lnTo>
                  <a:pt x="3042" y="6"/>
                </a:lnTo>
                <a:lnTo>
                  <a:pt x="3240"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grpSp>
        <p:nvGrpSpPr>
          <p:cNvPr id="2052" name="Group 2051"/>
          <p:cNvGrpSpPr/>
          <p:nvPr/>
        </p:nvGrpSpPr>
        <p:grpSpPr>
          <a:xfrm>
            <a:off x="5181369" y="2286973"/>
            <a:ext cx="338635" cy="315975"/>
            <a:chOff x="4831856" y="4185233"/>
            <a:chExt cx="586048" cy="546832"/>
          </a:xfrm>
          <a:solidFill>
            <a:schemeClr val="tx2"/>
          </a:solidFill>
        </p:grpSpPr>
        <p:sp>
          <p:nvSpPr>
            <p:cNvPr id="212" name="Freeform 22"/>
            <p:cNvSpPr>
              <a:spLocks/>
            </p:cNvSpPr>
            <p:nvPr/>
          </p:nvSpPr>
          <p:spPr bwMode="auto">
            <a:xfrm>
              <a:off x="4831856" y="4185233"/>
              <a:ext cx="507953" cy="468737"/>
            </a:xfrm>
            <a:prstGeom prst="roundRect">
              <a:avLst/>
            </a:pr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13" name="Rectangle 23"/>
            <p:cNvSpPr>
              <a:spLocks noChangeArrowheads="1"/>
            </p:cNvSpPr>
            <p:nvPr/>
          </p:nvSpPr>
          <p:spPr bwMode="auto">
            <a:xfrm>
              <a:off x="4870903" y="4224280"/>
              <a:ext cx="19608" cy="19608"/>
            </a:xfrm>
            <a:prstGeom prst="rect">
              <a:avLst/>
            </a:prstGeom>
            <a:solidFill>
              <a:schemeClr val="accent6"/>
            </a:solidFill>
            <a:ln w="0">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14" name="Rectangle 24"/>
            <p:cNvSpPr>
              <a:spLocks noChangeArrowheads="1"/>
            </p:cNvSpPr>
            <p:nvPr/>
          </p:nvSpPr>
          <p:spPr bwMode="auto">
            <a:xfrm>
              <a:off x="4909951" y="4224280"/>
              <a:ext cx="19608" cy="19608"/>
            </a:xfrm>
            <a:prstGeom prst="rect">
              <a:avLst/>
            </a:prstGeom>
            <a:solidFill>
              <a:schemeClr val="accent6"/>
            </a:solidFill>
            <a:ln w="0">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15" name="Rectangle 25"/>
            <p:cNvSpPr>
              <a:spLocks noChangeArrowheads="1"/>
            </p:cNvSpPr>
            <p:nvPr/>
          </p:nvSpPr>
          <p:spPr bwMode="auto">
            <a:xfrm>
              <a:off x="4948998" y="4224280"/>
              <a:ext cx="19608" cy="19608"/>
            </a:xfrm>
            <a:prstGeom prst="rect">
              <a:avLst/>
            </a:prstGeom>
            <a:solidFill>
              <a:schemeClr val="accent6"/>
            </a:solidFill>
            <a:ln w="0">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16" name="Freeform 26"/>
            <p:cNvSpPr>
              <a:spLocks noEditPoints="1"/>
            </p:cNvSpPr>
            <p:nvPr/>
          </p:nvSpPr>
          <p:spPr bwMode="auto">
            <a:xfrm>
              <a:off x="4909951" y="4263328"/>
              <a:ext cx="507953" cy="468737"/>
            </a:xfrm>
            <a:prstGeom prst="roundRect">
              <a:avLst/>
            </a:prstGeom>
            <a:solidFill>
              <a:schemeClr val="bg1"/>
            </a:solidFill>
            <a:ln w="9525">
              <a:solidFill>
                <a:schemeClr val="accent6"/>
              </a:solidFill>
              <a:prstDash val="solid"/>
              <a:round/>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17" name="Rectangle 27"/>
            <p:cNvSpPr>
              <a:spLocks noChangeArrowheads="1"/>
            </p:cNvSpPr>
            <p:nvPr/>
          </p:nvSpPr>
          <p:spPr bwMode="auto">
            <a:xfrm>
              <a:off x="4948998" y="4302375"/>
              <a:ext cx="19608" cy="19608"/>
            </a:xfrm>
            <a:prstGeom prst="rect">
              <a:avLst/>
            </a:prstGeom>
            <a:solidFill>
              <a:schemeClr val="accent6"/>
            </a:solidFill>
            <a:ln w="0">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18" name="Rectangle 28"/>
            <p:cNvSpPr>
              <a:spLocks noChangeArrowheads="1"/>
            </p:cNvSpPr>
            <p:nvPr/>
          </p:nvSpPr>
          <p:spPr bwMode="auto">
            <a:xfrm>
              <a:off x="4988214" y="4302375"/>
              <a:ext cx="19439" cy="19608"/>
            </a:xfrm>
            <a:prstGeom prst="rect">
              <a:avLst/>
            </a:prstGeom>
            <a:solidFill>
              <a:schemeClr val="accent6"/>
            </a:solidFill>
            <a:ln w="0">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19" name="Rectangle 29"/>
            <p:cNvSpPr>
              <a:spLocks noChangeArrowheads="1"/>
            </p:cNvSpPr>
            <p:nvPr/>
          </p:nvSpPr>
          <p:spPr bwMode="auto">
            <a:xfrm>
              <a:off x="5027262" y="4302375"/>
              <a:ext cx="19439" cy="19608"/>
            </a:xfrm>
            <a:prstGeom prst="rect">
              <a:avLst/>
            </a:prstGeom>
            <a:solidFill>
              <a:schemeClr val="accent6"/>
            </a:solidFill>
            <a:ln w="0">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20" name="Rectangle 30"/>
            <p:cNvSpPr>
              <a:spLocks noChangeArrowheads="1"/>
            </p:cNvSpPr>
            <p:nvPr/>
          </p:nvSpPr>
          <p:spPr bwMode="auto">
            <a:xfrm>
              <a:off x="4948998" y="4341422"/>
              <a:ext cx="429859" cy="19608"/>
            </a:xfrm>
            <a:prstGeom prst="rect">
              <a:avLst/>
            </a:prstGeom>
            <a:solidFill>
              <a:schemeClr val="accent6"/>
            </a:solidFill>
            <a:ln w="0">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21" name="Rectangle 31"/>
            <p:cNvSpPr>
              <a:spLocks noChangeArrowheads="1"/>
            </p:cNvSpPr>
            <p:nvPr/>
          </p:nvSpPr>
          <p:spPr bwMode="auto">
            <a:xfrm>
              <a:off x="4948998" y="4390274"/>
              <a:ext cx="78264" cy="19608"/>
            </a:xfrm>
            <a:prstGeom prst="rect">
              <a:avLst/>
            </a:prstGeom>
            <a:solidFill>
              <a:schemeClr val="accent6"/>
            </a:solidFill>
            <a:ln w="0">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22" name="Rectangle 32"/>
            <p:cNvSpPr>
              <a:spLocks noChangeArrowheads="1"/>
            </p:cNvSpPr>
            <p:nvPr/>
          </p:nvSpPr>
          <p:spPr bwMode="auto">
            <a:xfrm>
              <a:off x="4948998" y="4429321"/>
              <a:ext cx="58656" cy="19608"/>
            </a:xfrm>
            <a:prstGeom prst="rect">
              <a:avLst/>
            </a:prstGeom>
            <a:solidFill>
              <a:schemeClr val="accent6"/>
            </a:solidFill>
            <a:ln w="0">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23" name="Freeform 33"/>
            <p:cNvSpPr>
              <a:spLocks noEditPoints="1"/>
            </p:cNvSpPr>
            <p:nvPr/>
          </p:nvSpPr>
          <p:spPr bwMode="auto">
            <a:xfrm>
              <a:off x="5095552" y="4468369"/>
              <a:ext cx="136750" cy="136750"/>
            </a:xfrm>
            <a:custGeom>
              <a:avLst/>
              <a:gdLst>
                <a:gd name="T0" fmla="*/ 362 w 809"/>
                <a:gd name="T1" fmla="*/ 119 h 809"/>
                <a:gd name="T2" fmla="*/ 283 w 809"/>
                <a:gd name="T3" fmla="*/ 143 h 809"/>
                <a:gd name="T4" fmla="*/ 216 w 809"/>
                <a:gd name="T5" fmla="*/ 187 h 809"/>
                <a:gd name="T6" fmla="*/ 162 w 809"/>
                <a:gd name="T7" fmla="*/ 247 h 809"/>
                <a:gd name="T8" fmla="*/ 128 w 809"/>
                <a:gd name="T9" fmla="*/ 322 h 809"/>
                <a:gd name="T10" fmla="*/ 116 w 809"/>
                <a:gd name="T11" fmla="*/ 405 h 809"/>
                <a:gd name="T12" fmla="*/ 128 w 809"/>
                <a:gd name="T13" fmla="*/ 489 h 809"/>
                <a:gd name="T14" fmla="*/ 162 w 809"/>
                <a:gd name="T15" fmla="*/ 562 h 809"/>
                <a:gd name="T16" fmla="*/ 216 w 809"/>
                <a:gd name="T17" fmla="*/ 623 h 809"/>
                <a:gd name="T18" fmla="*/ 283 w 809"/>
                <a:gd name="T19" fmla="*/ 667 h 809"/>
                <a:gd name="T20" fmla="*/ 362 w 809"/>
                <a:gd name="T21" fmla="*/ 690 h 809"/>
                <a:gd name="T22" fmla="*/ 448 w 809"/>
                <a:gd name="T23" fmla="*/ 690 h 809"/>
                <a:gd name="T24" fmla="*/ 527 w 809"/>
                <a:gd name="T25" fmla="*/ 666 h 809"/>
                <a:gd name="T26" fmla="*/ 594 w 809"/>
                <a:gd name="T27" fmla="*/ 623 h 809"/>
                <a:gd name="T28" fmla="*/ 647 w 809"/>
                <a:gd name="T29" fmla="*/ 562 h 809"/>
                <a:gd name="T30" fmla="*/ 681 w 809"/>
                <a:gd name="T31" fmla="*/ 488 h 809"/>
                <a:gd name="T32" fmla="*/ 694 w 809"/>
                <a:gd name="T33" fmla="*/ 405 h 809"/>
                <a:gd name="T34" fmla="*/ 681 w 809"/>
                <a:gd name="T35" fmla="*/ 322 h 809"/>
                <a:gd name="T36" fmla="*/ 647 w 809"/>
                <a:gd name="T37" fmla="*/ 247 h 809"/>
                <a:gd name="T38" fmla="*/ 594 w 809"/>
                <a:gd name="T39" fmla="*/ 187 h 809"/>
                <a:gd name="T40" fmla="*/ 527 w 809"/>
                <a:gd name="T41" fmla="*/ 143 h 809"/>
                <a:gd name="T42" fmla="*/ 448 w 809"/>
                <a:gd name="T43" fmla="*/ 119 h 809"/>
                <a:gd name="T44" fmla="*/ 405 w 809"/>
                <a:gd name="T45" fmla="*/ 0 h 809"/>
                <a:gd name="T46" fmla="*/ 504 w 809"/>
                <a:gd name="T47" fmla="*/ 13 h 809"/>
                <a:gd name="T48" fmla="*/ 595 w 809"/>
                <a:gd name="T49" fmla="*/ 47 h 809"/>
                <a:gd name="T50" fmla="*/ 674 w 809"/>
                <a:gd name="T51" fmla="*/ 102 h 809"/>
                <a:gd name="T52" fmla="*/ 737 w 809"/>
                <a:gd name="T53" fmla="*/ 173 h 809"/>
                <a:gd name="T54" fmla="*/ 782 w 809"/>
                <a:gd name="T55" fmla="*/ 259 h 809"/>
                <a:gd name="T56" fmla="*/ 806 w 809"/>
                <a:gd name="T57" fmla="*/ 354 h 809"/>
                <a:gd name="T58" fmla="*/ 806 w 809"/>
                <a:gd name="T59" fmla="*/ 455 h 809"/>
                <a:gd name="T60" fmla="*/ 782 w 809"/>
                <a:gd name="T61" fmla="*/ 551 h 809"/>
                <a:gd name="T62" fmla="*/ 737 w 809"/>
                <a:gd name="T63" fmla="*/ 636 h 809"/>
                <a:gd name="T64" fmla="*/ 674 w 809"/>
                <a:gd name="T65" fmla="*/ 707 h 809"/>
                <a:gd name="T66" fmla="*/ 595 w 809"/>
                <a:gd name="T67" fmla="*/ 762 h 809"/>
                <a:gd name="T68" fmla="*/ 504 w 809"/>
                <a:gd name="T69" fmla="*/ 796 h 809"/>
                <a:gd name="T70" fmla="*/ 405 w 809"/>
                <a:gd name="T71" fmla="*/ 809 h 809"/>
                <a:gd name="T72" fmla="*/ 305 w 809"/>
                <a:gd name="T73" fmla="*/ 796 h 809"/>
                <a:gd name="T74" fmla="*/ 214 w 809"/>
                <a:gd name="T75" fmla="*/ 762 h 809"/>
                <a:gd name="T76" fmla="*/ 136 w 809"/>
                <a:gd name="T77" fmla="*/ 707 h 809"/>
                <a:gd name="T78" fmla="*/ 73 w 809"/>
                <a:gd name="T79" fmla="*/ 636 h 809"/>
                <a:gd name="T80" fmla="*/ 27 w 809"/>
                <a:gd name="T81" fmla="*/ 551 h 809"/>
                <a:gd name="T82" fmla="*/ 3 w 809"/>
                <a:gd name="T83" fmla="*/ 455 h 809"/>
                <a:gd name="T84" fmla="*/ 3 w 809"/>
                <a:gd name="T85" fmla="*/ 354 h 809"/>
                <a:gd name="T86" fmla="*/ 27 w 809"/>
                <a:gd name="T87" fmla="*/ 259 h 809"/>
                <a:gd name="T88" fmla="*/ 73 w 809"/>
                <a:gd name="T89" fmla="*/ 173 h 809"/>
                <a:gd name="T90" fmla="*/ 136 w 809"/>
                <a:gd name="T91" fmla="*/ 102 h 809"/>
                <a:gd name="T92" fmla="*/ 214 w 809"/>
                <a:gd name="T93" fmla="*/ 47 h 809"/>
                <a:gd name="T94" fmla="*/ 305 w 809"/>
                <a:gd name="T95" fmla="*/ 13 h 809"/>
                <a:gd name="T96" fmla="*/ 405 w 809"/>
                <a:gd name="T97"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9" h="809">
                  <a:moveTo>
                    <a:pt x="405" y="116"/>
                  </a:moveTo>
                  <a:lnTo>
                    <a:pt x="362" y="119"/>
                  </a:lnTo>
                  <a:lnTo>
                    <a:pt x="322" y="128"/>
                  </a:lnTo>
                  <a:lnTo>
                    <a:pt x="283" y="143"/>
                  </a:lnTo>
                  <a:lnTo>
                    <a:pt x="247" y="162"/>
                  </a:lnTo>
                  <a:lnTo>
                    <a:pt x="216" y="187"/>
                  </a:lnTo>
                  <a:lnTo>
                    <a:pt x="186" y="215"/>
                  </a:lnTo>
                  <a:lnTo>
                    <a:pt x="162" y="247"/>
                  </a:lnTo>
                  <a:lnTo>
                    <a:pt x="143" y="283"/>
                  </a:lnTo>
                  <a:lnTo>
                    <a:pt x="128" y="322"/>
                  </a:lnTo>
                  <a:lnTo>
                    <a:pt x="119" y="361"/>
                  </a:lnTo>
                  <a:lnTo>
                    <a:pt x="116" y="405"/>
                  </a:lnTo>
                  <a:lnTo>
                    <a:pt x="119" y="448"/>
                  </a:lnTo>
                  <a:lnTo>
                    <a:pt x="128" y="489"/>
                  </a:lnTo>
                  <a:lnTo>
                    <a:pt x="143" y="526"/>
                  </a:lnTo>
                  <a:lnTo>
                    <a:pt x="162" y="562"/>
                  </a:lnTo>
                  <a:lnTo>
                    <a:pt x="186" y="595"/>
                  </a:lnTo>
                  <a:lnTo>
                    <a:pt x="216" y="623"/>
                  </a:lnTo>
                  <a:lnTo>
                    <a:pt x="247" y="647"/>
                  </a:lnTo>
                  <a:lnTo>
                    <a:pt x="283" y="667"/>
                  </a:lnTo>
                  <a:lnTo>
                    <a:pt x="322" y="681"/>
                  </a:lnTo>
                  <a:lnTo>
                    <a:pt x="362" y="690"/>
                  </a:lnTo>
                  <a:lnTo>
                    <a:pt x="405" y="693"/>
                  </a:lnTo>
                  <a:lnTo>
                    <a:pt x="448" y="690"/>
                  </a:lnTo>
                  <a:lnTo>
                    <a:pt x="488" y="681"/>
                  </a:lnTo>
                  <a:lnTo>
                    <a:pt x="527" y="666"/>
                  </a:lnTo>
                  <a:lnTo>
                    <a:pt x="562" y="647"/>
                  </a:lnTo>
                  <a:lnTo>
                    <a:pt x="594" y="623"/>
                  </a:lnTo>
                  <a:lnTo>
                    <a:pt x="622" y="594"/>
                  </a:lnTo>
                  <a:lnTo>
                    <a:pt x="647" y="562"/>
                  </a:lnTo>
                  <a:lnTo>
                    <a:pt x="666" y="526"/>
                  </a:lnTo>
                  <a:lnTo>
                    <a:pt x="681" y="488"/>
                  </a:lnTo>
                  <a:lnTo>
                    <a:pt x="690" y="448"/>
                  </a:lnTo>
                  <a:lnTo>
                    <a:pt x="694" y="405"/>
                  </a:lnTo>
                  <a:lnTo>
                    <a:pt x="690" y="361"/>
                  </a:lnTo>
                  <a:lnTo>
                    <a:pt x="681" y="322"/>
                  </a:lnTo>
                  <a:lnTo>
                    <a:pt x="666" y="283"/>
                  </a:lnTo>
                  <a:lnTo>
                    <a:pt x="647" y="247"/>
                  </a:lnTo>
                  <a:lnTo>
                    <a:pt x="623" y="215"/>
                  </a:lnTo>
                  <a:lnTo>
                    <a:pt x="594" y="187"/>
                  </a:lnTo>
                  <a:lnTo>
                    <a:pt x="562" y="162"/>
                  </a:lnTo>
                  <a:lnTo>
                    <a:pt x="527" y="143"/>
                  </a:lnTo>
                  <a:lnTo>
                    <a:pt x="488" y="128"/>
                  </a:lnTo>
                  <a:lnTo>
                    <a:pt x="448" y="119"/>
                  </a:lnTo>
                  <a:lnTo>
                    <a:pt x="405" y="116"/>
                  </a:lnTo>
                  <a:close/>
                  <a:moveTo>
                    <a:pt x="405" y="0"/>
                  </a:moveTo>
                  <a:lnTo>
                    <a:pt x="455" y="3"/>
                  </a:lnTo>
                  <a:lnTo>
                    <a:pt x="504" y="13"/>
                  </a:lnTo>
                  <a:lnTo>
                    <a:pt x="551" y="27"/>
                  </a:lnTo>
                  <a:lnTo>
                    <a:pt x="595" y="47"/>
                  </a:lnTo>
                  <a:lnTo>
                    <a:pt x="636" y="73"/>
                  </a:lnTo>
                  <a:lnTo>
                    <a:pt x="674" y="102"/>
                  </a:lnTo>
                  <a:lnTo>
                    <a:pt x="707" y="137"/>
                  </a:lnTo>
                  <a:lnTo>
                    <a:pt x="737" y="173"/>
                  </a:lnTo>
                  <a:lnTo>
                    <a:pt x="762" y="214"/>
                  </a:lnTo>
                  <a:lnTo>
                    <a:pt x="782" y="259"/>
                  </a:lnTo>
                  <a:lnTo>
                    <a:pt x="797" y="305"/>
                  </a:lnTo>
                  <a:lnTo>
                    <a:pt x="806" y="354"/>
                  </a:lnTo>
                  <a:lnTo>
                    <a:pt x="809" y="405"/>
                  </a:lnTo>
                  <a:lnTo>
                    <a:pt x="806" y="455"/>
                  </a:lnTo>
                  <a:lnTo>
                    <a:pt x="797" y="504"/>
                  </a:lnTo>
                  <a:lnTo>
                    <a:pt x="782" y="551"/>
                  </a:lnTo>
                  <a:lnTo>
                    <a:pt x="762" y="595"/>
                  </a:lnTo>
                  <a:lnTo>
                    <a:pt x="737" y="636"/>
                  </a:lnTo>
                  <a:lnTo>
                    <a:pt x="707" y="673"/>
                  </a:lnTo>
                  <a:lnTo>
                    <a:pt x="674" y="707"/>
                  </a:lnTo>
                  <a:lnTo>
                    <a:pt x="636" y="736"/>
                  </a:lnTo>
                  <a:lnTo>
                    <a:pt x="595" y="762"/>
                  </a:lnTo>
                  <a:lnTo>
                    <a:pt x="551" y="782"/>
                  </a:lnTo>
                  <a:lnTo>
                    <a:pt x="504" y="796"/>
                  </a:lnTo>
                  <a:lnTo>
                    <a:pt x="455" y="806"/>
                  </a:lnTo>
                  <a:lnTo>
                    <a:pt x="405" y="809"/>
                  </a:lnTo>
                  <a:lnTo>
                    <a:pt x="354" y="806"/>
                  </a:lnTo>
                  <a:lnTo>
                    <a:pt x="305" y="796"/>
                  </a:lnTo>
                  <a:lnTo>
                    <a:pt x="259" y="782"/>
                  </a:lnTo>
                  <a:lnTo>
                    <a:pt x="214" y="762"/>
                  </a:lnTo>
                  <a:lnTo>
                    <a:pt x="174" y="736"/>
                  </a:lnTo>
                  <a:lnTo>
                    <a:pt x="136" y="707"/>
                  </a:lnTo>
                  <a:lnTo>
                    <a:pt x="102" y="673"/>
                  </a:lnTo>
                  <a:lnTo>
                    <a:pt x="73" y="636"/>
                  </a:lnTo>
                  <a:lnTo>
                    <a:pt x="47" y="595"/>
                  </a:lnTo>
                  <a:lnTo>
                    <a:pt x="27" y="551"/>
                  </a:lnTo>
                  <a:lnTo>
                    <a:pt x="13" y="504"/>
                  </a:lnTo>
                  <a:lnTo>
                    <a:pt x="3" y="455"/>
                  </a:lnTo>
                  <a:lnTo>
                    <a:pt x="0" y="405"/>
                  </a:lnTo>
                  <a:lnTo>
                    <a:pt x="3" y="354"/>
                  </a:lnTo>
                  <a:lnTo>
                    <a:pt x="13" y="305"/>
                  </a:lnTo>
                  <a:lnTo>
                    <a:pt x="27" y="259"/>
                  </a:lnTo>
                  <a:lnTo>
                    <a:pt x="47" y="214"/>
                  </a:lnTo>
                  <a:lnTo>
                    <a:pt x="73" y="173"/>
                  </a:lnTo>
                  <a:lnTo>
                    <a:pt x="102" y="136"/>
                  </a:lnTo>
                  <a:lnTo>
                    <a:pt x="136" y="102"/>
                  </a:lnTo>
                  <a:lnTo>
                    <a:pt x="174" y="73"/>
                  </a:lnTo>
                  <a:lnTo>
                    <a:pt x="214" y="47"/>
                  </a:lnTo>
                  <a:lnTo>
                    <a:pt x="259" y="27"/>
                  </a:lnTo>
                  <a:lnTo>
                    <a:pt x="305" y="13"/>
                  </a:lnTo>
                  <a:lnTo>
                    <a:pt x="354" y="3"/>
                  </a:lnTo>
                  <a:lnTo>
                    <a:pt x="405" y="0"/>
                  </a:lnTo>
                  <a:close/>
                </a:path>
              </a:pathLst>
            </a:custGeom>
            <a:solidFill>
              <a:schemeClr val="accent6"/>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048" name="Freeform 34"/>
            <p:cNvSpPr>
              <a:spLocks noEditPoints="1"/>
            </p:cNvSpPr>
            <p:nvPr/>
          </p:nvSpPr>
          <p:spPr bwMode="auto">
            <a:xfrm>
              <a:off x="5007653" y="4380470"/>
              <a:ext cx="312548" cy="312548"/>
            </a:xfrm>
            <a:custGeom>
              <a:avLst/>
              <a:gdLst>
                <a:gd name="T0" fmla="*/ 792 w 1849"/>
                <a:gd name="T1" fmla="*/ 295 h 1849"/>
                <a:gd name="T2" fmla="*/ 602 w 1849"/>
                <a:gd name="T3" fmla="*/ 377 h 1849"/>
                <a:gd name="T4" fmla="*/ 532 w 1849"/>
                <a:gd name="T5" fmla="*/ 369 h 1849"/>
                <a:gd name="T6" fmla="*/ 384 w 1849"/>
                <a:gd name="T7" fmla="*/ 558 h 1849"/>
                <a:gd name="T8" fmla="*/ 348 w 1849"/>
                <a:gd name="T9" fmla="*/ 660 h 1849"/>
                <a:gd name="T10" fmla="*/ 283 w 1849"/>
                <a:gd name="T11" fmla="*/ 802 h 1849"/>
                <a:gd name="T12" fmla="*/ 254 w 1849"/>
                <a:gd name="T13" fmla="*/ 1040 h 1849"/>
                <a:gd name="T14" fmla="*/ 310 w 1849"/>
                <a:gd name="T15" fmla="*/ 1083 h 1849"/>
                <a:gd name="T16" fmla="*/ 386 w 1849"/>
                <a:gd name="T17" fmla="*/ 1276 h 1849"/>
                <a:gd name="T18" fmla="*/ 434 w 1849"/>
                <a:gd name="T19" fmla="*/ 1578 h 1849"/>
                <a:gd name="T20" fmla="*/ 588 w 1849"/>
                <a:gd name="T21" fmla="*/ 1465 h 1849"/>
                <a:gd name="T22" fmla="*/ 780 w 1849"/>
                <a:gd name="T23" fmla="*/ 1545 h 1849"/>
                <a:gd name="T24" fmla="*/ 809 w 1849"/>
                <a:gd name="T25" fmla="*/ 1733 h 1849"/>
                <a:gd name="T26" fmla="*/ 1057 w 1849"/>
                <a:gd name="T27" fmla="*/ 1554 h 1849"/>
                <a:gd name="T28" fmla="*/ 1247 w 1849"/>
                <a:gd name="T29" fmla="*/ 1472 h 1849"/>
                <a:gd name="T30" fmla="*/ 1318 w 1849"/>
                <a:gd name="T31" fmla="*/ 1480 h 1849"/>
                <a:gd name="T32" fmla="*/ 1466 w 1849"/>
                <a:gd name="T33" fmla="*/ 1291 h 1849"/>
                <a:gd name="T34" fmla="*/ 1522 w 1849"/>
                <a:gd name="T35" fmla="*/ 1140 h 1849"/>
                <a:gd name="T36" fmla="*/ 1580 w 1849"/>
                <a:gd name="T37" fmla="*/ 1042 h 1849"/>
                <a:gd name="T38" fmla="*/ 1580 w 1849"/>
                <a:gd name="T39" fmla="*/ 807 h 1849"/>
                <a:gd name="T40" fmla="*/ 1522 w 1849"/>
                <a:gd name="T41" fmla="*/ 709 h 1849"/>
                <a:gd name="T42" fmla="*/ 1466 w 1849"/>
                <a:gd name="T43" fmla="*/ 558 h 1849"/>
                <a:gd name="T44" fmla="*/ 1318 w 1849"/>
                <a:gd name="T45" fmla="*/ 369 h 1849"/>
                <a:gd name="T46" fmla="*/ 1247 w 1849"/>
                <a:gd name="T47" fmla="*/ 377 h 1849"/>
                <a:gd name="T48" fmla="*/ 1057 w 1849"/>
                <a:gd name="T49" fmla="*/ 295 h 1849"/>
                <a:gd name="T50" fmla="*/ 809 w 1849"/>
                <a:gd name="T51" fmla="*/ 116 h 1849"/>
                <a:gd name="T52" fmla="*/ 1144 w 1849"/>
                <a:gd name="T53" fmla="*/ 24 h 1849"/>
                <a:gd name="T54" fmla="*/ 1266 w 1849"/>
                <a:gd name="T55" fmla="*/ 257 h 1849"/>
                <a:gd name="T56" fmla="*/ 1430 w 1849"/>
                <a:gd name="T57" fmla="*/ 134 h 1849"/>
                <a:gd name="T58" fmla="*/ 1716 w 1849"/>
                <a:gd name="T59" fmla="*/ 420 h 1849"/>
                <a:gd name="T60" fmla="*/ 1593 w 1849"/>
                <a:gd name="T61" fmla="*/ 583 h 1849"/>
                <a:gd name="T62" fmla="*/ 1825 w 1849"/>
                <a:gd name="T63" fmla="*/ 705 h 1849"/>
                <a:gd name="T64" fmla="*/ 1846 w 1849"/>
                <a:gd name="T65" fmla="*/ 1117 h 1849"/>
                <a:gd name="T66" fmla="*/ 1639 w 1849"/>
                <a:gd name="T67" fmla="*/ 1156 h 1849"/>
                <a:gd name="T68" fmla="*/ 1716 w 1849"/>
                <a:gd name="T69" fmla="*/ 1400 h 1849"/>
                <a:gd name="T70" fmla="*/ 1456 w 1849"/>
                <a:gd name="T71" fmla="*/ 1701 h 1849"/>
                <a:gd name="T72" fmla="*/ 1387 w 1849"/>
                <a:gd name="T73" fmla="*/ 1710 h 1849"/>
                <a:gd name="T74" fmla="*/ 1156 w 1849"/>
                <a:gd name="T75" fmla="*/ 1791 h 1849"/>
                <a:gd name="T76" fmla="*/ 1098 w 1849"/>
                <a:gd name="T77" fmla="*/ 1849 h 1849"/>
                <a:gd name="T78" fmla="*/ 697 w 1849"/>
                <a:gd name="T79" fmla="*/ 1810 h 1849"/>
                <a:gd name="T80" fmla="*/ 475 w 1849"/>
                <a:gd name="T81" fmla="*/ 1701 h 1849"/>
                <a:gd name="T82" fmla="*/ 406 w 1849"/>
                <a:gd name="T83" fmla="*/ 1710 h 1849"/>
                <a:gd name="T84" fmla="*/ 131 w 1849"/>
                <a:gd name="T85" fmla="*/ 1415 h 1849"/>
                <a:gd name="T86" fmla="*/ 231 w 1849"/>
                <a:gd name="T87" fmla="*/ 1212 h 1849"/>
                <a:gd name="T88" fmla="*/ 12 w 1849"/>
                <a:gd name="T89" fmla="*/ 1132 h 1849"/>
                <a:gd name="T90" fmla="*/ 12 w 1849"/>
                <a:gd name="T91" fmla="*/ 718 h 1849"/>
                <a:gd name="T92" fmla="*/ 225 w 1849"/>
                <a:gd name="T93" fmla="*/ 653 h 1849"/>
                <a:gd name="T94" fmla="*/ 134 w 1849"/>
                <a:gd name="T95" fmla="*/ 449 h 1849"/>
                <a:gd name="T96" fmla="*/ 393 w 1849"/>
                <a:gd name="T97" fmla="*/ 148 h 1849"/>
                <a:gd name="T98" fmla="*/ 462 w 1849"/>
                <a:gd name="T99" fmla="*/ 139 h 1849"/>
                <a:gd name="T100" fmla="*/ 692 w 1849"/>
                <a:gd name="T101" fmla="*/ 58 h 1849"/>
                <a:gd name="T102" fmla="*/ 751 w 1849"/>
                <a:gd name="T103" fmla="*/ 0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49" h="1849">
                  <a:moveTo>
                    <a:pt x="809" y="116"/>
                  </a:moveTo>
                  <a:lnTo>
                    <a:pt x="809" y="254"/>
                  </a:lnTo>
                  <a:lnTo>
                    <a:pt x="807" y="269"/>
                  </a:lnTo>
                  <a:lnTo>
                    <a:pt x="801" y="283"/>
                  </a:lnTo>
                  <a:lnTo>
                    <a:pt x="792" y="295"/>
                  </a:lnTo>
                  <a:lnTo>
                    <a:pt x="780" y="304"/>
                  </a:lnTo>
                  <a:lnTo>
                    <a:pt x="766" y="310"/>
                  </a:lnTo>
                  <a:lnTo>
                    <a:pt x="709" y="327"/>
                  </a:lnTo>
                  <a:lnTo>
                    <a:pt x="655" y="350"/>
                  </a:lnTo>
                  <a:lnTo>
                    <a:pt x="602" y="377"/>
                  </a:lnTo>
                  <a:lnTo>
                    <a:pt x="588" y="384"/>
                  </a:lnTo>
                  <a:lnTo>
                    <a:pt x="573" y="386"/>
                  </a:lnTo>
                  <a:lnTo>
                    <a:pt x="558" y="384"/>
                  </a:lnTo>
                  <a:lnTo>
                    <a:pt x="544" y="378"/>
                  </a:lnTo>
                  <a:lnTo>
                    <a:pt x="532" y="369"/>
                  </a:lnTo>
                  <a:lnTo>
                    <a:pt x="434" y="271"/>
                  </a:lnTo>
                  <a:lnTo>
                    <a:pt x="271" y="434"/>
                  </a:lnTo>
                  <a:lnTo>
                    <a:pt x="369" y="532"/>
                  </a:lnTo>
                  <a:lnTo>
                    <a:pt x="378" y="544"/>
                  </a:lnTo>
                  <a:lnTo>
                    <a:pt x="384" y="558"/>
                  </a:lnTo>
                  <a:lnTo>
                    <a:pt x="386" y="573"/>
                  </a:lnTo>
                  <a:lnTo>
                    <a:pt x="384" y="588"/>
                  </a:lnTo>
                  <a:lnTo>
                    <a:pt x="377" y="602"/>
                  </a:lnTo>
                  <a:lnTo>
                    <a:pt x="362" y="630"/>
                  </a:lnTo>
                  <a:lnTo>
                    <a:pt x="348" y="660"/>
                  </a:lnTo>
                  <a:lnTo>
                    <a:pt x="327" y="712"/>
                  </a:lnTo>
                  <a:lnTo>
                    <a:pt x="310" y="766"/>
                  </a:lnTo>
                  <a:lnTo>
                    <a:pt x="304" y="780"/>
                  </a:lnTo>
                  <a:lnTo>
                    <a:pt x="295" y="792"/>
                  </a:lnTo>
                  <a:lnTo>
                    <a:pt x="283" y="802"/>
                  </a:lnTo>
                  <a:lnTo>
                    <a:pt x="269" y="807"/>
                  </a:lnTo>
                  <a:lnTo>
                    <a:pt x="254" y="809"/>
                  </a:lnTo>
                  <a:lnTo>
                    <a:pt x="116" y="809"/>
                  </a:lnTo>
                  <a:lnTo>
                    <a:pt x="116" y="1040"/>
                  </a:lnTo>
                  <a:lnTo>
                    <a:pt x="254" y="1040"/>
                  </a:lnTo>
                  <a:lnTo>
                    <a:pt x="269" y="1042"/>
                  </a:lnTo>
                  <a:lnTo>
                    <a:pt x="283" y="1048"/>
                  </a:lnTo>
                  <a:lnTo>
                    <a:pt x="295" y="1057"/>
                  </a:lnTo>
                  <a:lnTo>
                    <a:pt x="304" y="1069"/>
                  </a:lnTo>
                  <a:lnTo>
                    <a:pt x="310" y="1083"/>
                  </a:lnTo>
                  <a:lnTo>
                    <a:pt x="327" y="1140"/>
                  </a:lnTo>
                  <a:lnTo>
                    <a:pt x="350" y="1194"/>
                  </a:lnTo>
                  <a:lnTo>
                    <a:pt x="377" y="1247"/>
                  </a:lnTo>
                  <a:lnTo>
                    <a:pt x="384" y="1261"/>
                  </a:lnTo>
                  <a:lnTo>
                    <a:pt x="386" y="1276"/>
                  </a:lnTo>
                  <a:lnTo>
                    <a:pt x="384" y="1291"/>
                  </a:lnTo>
                  <a:lnTo>
                    <a:pt x="378" y="1305"/>
                  </a:lnTo>
                  <a:lnTo>
                    <a:pt x="369" y="1317"/>
                  </a:lnTo>
                  <a:lnTo>
                    <a:pt x="271" y="1415"/>
                  </a:lnTo>
                  <a:lnTo>
                    <a:pt x="434" y="1578"/>
                  </a:lnTo>
                  <a:lnTo>
                    <a:pt x="532" y="1480"/>
                  </a:lnTo>
                  <a:lnTo>
                    <a:pt x="544" y="1471"/>
                  </a:lnTo>
                  <a:lnTo>
                    <a:pt x="558" y="1465"/>
                  </a:lnTo>
                  <a:lnTo>
                    <a:pt x="573" y="1463"/>
                  </a:lnTo>
                  <a:lnTo>
                    <a:pt x="588" y="1465"/>
                  </a:lnTo>
                  <a:lnTo>
                    <a:pt x="602" y="1472"/>
                  </a:lnTo>
                  <a:lnTo>
                    <a:pt x="655" y="1499"/>
                  </a:lnTo>
                  <a:lnTo>
                    <a:pt x="709" y="1522"/>
                  </a:lnTo>
                  <a:lnTo>
                    <a:pt x="766" y="1539"/>
                  </a:lnTo>
                  <a:lnTo>
                    <a:pt x="780" y="1545"/>
                  </a:lnTo>
                  <a:lnTo>
                    <a:pt x="792" y="1554"/>
                  </a:lnTo>
                  <a:lnTo>
                    <a:pt x="801" y="1566"/>
                  </a:lnTo>
                  <a:lnTo>
                    <a:pt x="807" y="1580"/>
                  </a:lnTo>
                  <a:lnTo>
                    <a:pt x="809" y="1595"/>
                  </a:lnTo>
                  <a:lnTo>
                    <a:pt x="809" y="1733"/>
                  </a:lnTo>
                  <a:lnTo>
                    <a:pt x="1040" y="1733"/>
                  </a:lnTo>
                  <a:lnTo>
                    <a:pt x="1040" y="1595"/>
                  </a:lnTo>
                  <a:lnTo>
                    <a:pt x="1042" y="1580"/>
                  </a:lnTo>
                  <a:lnTo>
                    <a:pt x="1049" y="1566"/>
                  </a:lnTo>
                  <a:lnTo>
                    <a:pt x="1057" y="1554"/>
                  </a:lnTo>
                  <a:lnTo>
                    <a:pt x="1070" y="1545"/>
                  </a:lnTo>
                  <a:lnTo>
                    <a:pt x="1083" y="1539"/>
                  </a:lnTo>
                  <a:lnTo>
                    <a:pt x="1140" y="1522"/>
                  </a:lnTo>
                  <a:lnTo>
                    <a:pt x="1195" y="1499"/>
                  </a:lnTo>
                  <a:lnTo>
                    <a:pt x="1247" y="1472"/>
                  </a:lnTo>
                  <a:lnTo>
                    <a:pt x="1261" y="1465"/>
                  </a:lnTo>
                  <a:lnTo>
                    <a:pt x="1277" y="1463"/>
                  </a:lnTo>
                  <a:lnTo>
                    <a:pt x="1291" y="1465"/>
                  </a:lnTo>
                  <a:lnTo>
                    <a:pt x="1305" y="1471"/>
                  </a:lnTo>
                  <a:lnTo>
                    <a:pt x="1318" y="1480"/>
                  </a:lnTo>
                  <a:lnTo>
                    <a:pt x="1415" y="1578"/>
                  </a:lnTo>
                  <a:lnTo>
                    <a:pt x="1578" y="1415"/>
                  </a:lnTo>
                  <a:lnTo>
                    <a:pt x="1480" y="1317"/>
                  </a:lnTo>
                  <a:lnTo>
                    <a:pt x="1471" y="1305"/>
                  </a:lnTo>
                  <a:lnTo>
                    <a:pt x="1466" y="1291"/>
                  </a:lnTo>
                  <a:lnTo>
                    <a:pt x="1464" y="1276"/>
                  </a:lnTo>
                  <a:lnTo>
                    <a:pt x="1466" y="1261"/>
                  </a:lnTo>
                  <a:lnTo>
                    <a:pt x="1472" y="1247"/>
                  </a:lnTo>
                  <a:lnTo>
                    <a:pt x="1499" y="1194"/>
                  </a:lnTo>
                  <a:lnTo>
                    <a:pt x="1522" y="1140"/>
                  </a:lnTo>
                  <a:lnTo>
                    <a:pt x="1539" y="1083"/>
                  </a:lnTo>
                  <a:lnTo>
                    <a:pt x="1546" y="1069"/>
                  </a:lnTo>
                  <a:lnTo>
                    <a:pt x="1554" y="1057"/>
                  </a:lnTo>
                  <a:lnTo>
                    <a:pt x="1567" y="1048"/>
                  </a:lnTo>
                  <a:lnTo>
                    <a:pt x="1580" y="1042"/>
                  </a:lnTo>
                  <a:lnTo>
                    <a:pt x="1595" y="1040"/>
                  </a:lnTo>
                  <a:lnTo>
                    <a:pt x="1734" y="1040"/>
                  </a:lnTo>
                  <a:lnTo>
                    <a:pt x="1734" y="809"/>
                  </a:lnTo>
                  <a:lnTo>
                    <a:pt x="1595" y="809"/>
                  </a:lnTo>
                  <a:lnTo>
                    <a:pt x="1580" y="807"/>
                  </a:lnTo>
                  <a:lnTo>
                    <a:pt x="1567" y="802"/>
                  </a:lnTo>
                  <a:lnTo>
                    <a:pt x="1554" y="792"/>
                  </a:lnTo>
                  <a:lnTo>
                    <a:pt x="1546" y="780"/>
                  </a:lnTo>
                  <a:lnTo>
                    <a:pt x="1539" y="766"/>
                  </a:lnTo>
                  <a:lnTo>
                    <a:pt x="1522" y="709"/>
                  </a:lnTo>
                  <a:lnTo>
                    <a:pt x="1499" y="655"/>
                  </a:lnTo>
                  <a:lnTo>
                    <a:pt x="1472" y="602"/>
                  </a:lnTo>
                  <a:lnTo>
                    <a:pt x="1466" y="588"/>
                  </a:lnTo>
                  <a:lnTo>
                    <a:pt x="1464" y="574"/>
                  </a:lnTo>
                  <a:lnTo>
                    <a:pt x="1466" y="558"/>
                  </a:lnTo>
                  <a:lnTo>
                    <a:pt x="1471" y="544"/>
                  </a:lnTo>
                  <a:lnTo>
                    <a:pt x="1480" y="532"/>
                  </a:lnTo>
                  <a:lnTo>
                    <a:pt x="1578" y="434"/>
                  </a:lnTo>
                  <a:lnTo>
                    <a:pt x="1415" y="271"/>
                  </a:lnTo>
                  <a:lnTo>
                    <a:pt x="1318" y="369"/>
                  </a:lnTo>
                  <a:lnTo>
                    <a:pt x="1305" y="378"/>
                  </a:lnTo>
                  <a:lnTo>
                    <a:pt x="1291" y="384"/>
                  </a:lnTo>
                  <a:lnTo>
                    <a:pt x="1277" y="386"/>
                  </a:lnTo>
                  <a:lnTo>
                    <a:pt x="1261" y="384"/>
                  </a:lnTo>
                  <a:lnTo>
                    <a:pt x="1247" y="377"/>
                  </a:lnTo>
                  <a:lnTo>
                    <a:pt x="1195" y="350"/>
                  </a:lnTo>
                  <a:lnTo>
                    <a:pt x="1140" y="328"/>
                  </a:lnTo>
                  <a:lnTo>
                    <a:pt x="1083" y="310"/>
                  </a:lnTo>
                  <a:lnTo>
                    <a:pt x="1070" y="304"/>
                  </a:lnTo>
                  <a:lnTo>
                    <a:pt x="1057" y="295"/>
                  </a:lnTo>
                  <a:lnTo>
                    <a:pt x="1049" y="284"/>
                  </a:lnTo>
                  <a:lnTo>
                    <a:pt x="1042" y="269"/>
                  </a:lnTo>
                  <a:lnTo>
                    <a:pt x="1040" y="254"/>
                  </a:lnTo>
                  <a:lnTo>
                    <a:pt x="1040" y="116"/>
                  </a:lnTo>
                  <a:lnTo>
                    <a:pt x="809" y="116"/>
                  </a:lnTo>
                  <a:close/>
                  <a:moveTo>
                    <a:pt x="751" y="0"/>
                  </a:moveTo>
                  <a:lnTo>
                    <a:pt x="1098" y="0"/>
                  </a:lnTo>
                  <a:lnTo>
                    <a:pt x="1116" y="3"/>
                  </a:lnTo>
                  <a:lnTo>
                    <a:pt x="1132" y="12"/>
                  </a:lnTo>
                  <a:lnTo>
                    <a:pt x="1144" y="24"/>
                  </a:lnTo>
                  <a:lnTo>
                    <a:pt x="1153" y="40"/>
                  </a:lnTo>
                  <a:lnTo>
                    <a:pt x="1156" y="58"/>
                  </a:lnTo>
                  <a:lnTo>
                    <a:pt x="1156" y="210"/>
                  </a:lnTo>
                  <a:lnTo>
                    <a:pt x="1211" y="231"/>
                  </a:lnTo>
                  <a:lnTo>
                    <a:pt x="1266" y="257"/>
                  </a:lnTo>
                  <a:lnTo>
                    <a:pt x="1374" y="148"/>
                  </a:lnTo>
                  <a:lnTo>
                    <a:pt x="1387" y="139"/>
                  </a:lnTo>
                  <a:lnTo>
                    <a:pt x="1401" y="134"/>
                  </a:lnTo>
                  <a:lnTo>
                    <a:pt x="1415" y="132"/>
                  </a:lnTo>
                  <a:lnTo>
                    <a:pt x="1430" y="134"/>
                  </a:lnTo>
                  <a:lnTo>
                    <a:pt x="1444" y="139"/>
                  </a:lnTo>
                  <a:lnTo>
                    <a:pt x="1456" y="148"/>
                  </a:lnTo>
                  <a:lnTo>
                    <a:pt x="1701" y="394"/>
                  </a:lnTo>
                  <a:lnTo>
                    <a:pt x="1711" y="406"/>
                  </a:lnTo>
                  <a:lnTo>
                    <a:pt x="1716" y="420"/>
                  </a:lnTo>
                  <a:lnTo>
                    <a:pt x="1718" y="434"/>
                  </a:lnTo>
                  <a:lnTo>
                    <a:pt x="1716" y="449"/>
                  </a:lnTo>
                  <a:lnTo>
                    <a:pt x="1711" y="462"/>
                  </a:lnTo>
                  <a:lnTo>
                    <a:pt x="1701" y="475"/>
                  </a:lnTo>
                  <a:lnTo>
                    <a:pt x="1593" y="583"/>
                  </a:lnTo>
                  <a:lnTo>
                    <a:pt x="1618" y="638"/>
                  </a:lnTo>
                  <a:lnTo>
                    <a:pt x="1639" y="693"/>
                  </a:lnTo>
                  <a:lnTo>
                    <a:pt x="1791" y="693"/>
                  </a:lnTo>
                  <a:lnTo>
                    <a:pt x="1809" y="697"/>
                  </a:lnTo>
                  <a:lnTo>
                    <a:pt x="1825" y="705"/>
                  </a:lnTo>
                  <a:lnTo>
                    <a:pt x="1838" y="718"/>
                  </a:lnTo>
                  <a:lnTo>
                    <a:pt x="1846" y="733"/>
                  </a:lnTo>
                  <a:lnTo>
                    <a:pt x="1849" y="751"/>
                  </a:lnTo>
                  <a:lnTo>
                    <a:pt x="1849" y="1098"/>
                  </a:lnTo>
                  <a:lnTo>
                    <a:pt x="1846" y="1117"/>
                  </a:lnTo>
                  <a:lnTo>
                    <a:pt x="1838" y="1132"/>
                  </a:lnTo>
                  <a:lnTo>
                    <a:pt x="1825" y="1145"/>
                  </a:lnTo>
                  <a:lnTo>
                    <a:pt x="1809" y="1152"/>
                  </a:lnTo>
                  <a:lnTo>
                    <a:pt x="1791" y="1156"/>
                  </a:lnTo>
                  <a:lnTo>
                    <a:pt x="1639" y="1156"/>
                  </a:lnTo>
                  <a:lnTo>
                    <a:pt x="1618" y="1212"/>
                  </a:lnTo>
                  <a:lnTo>
                    <a:pt x="1593" y="1266"/>
                  </a:lnTo>
                  <a:lnTo>
                    <a:pt x="1701" y="1374"/>
                  </a:lnTo>
                  <a:lnTo>
                    <a:pt x="1711" y="1387"/>
                  </a:lnTo>
                  <a:lnTo>
                    <a:pt x="1716" y="1400"/>
                  </a:lnTo>
                  <a:lnTo>
                    <a:pt x="1718" y="1415"/>
                  </a:lnTo>
                  <a:lnTo>
                    <a:pt x="1716" y="1430"/>
                  </a:lnTo>
                  <a:lnTo>
                    <a:pt x="1711" y="1443"/>
                  </a:lnTo>
                  <a:lnTo>
                    <a:pt x="1701" y="1456"/>
                  </a:lnTo>
                  <a:lnTo>
                    <a:pt x="1456" y="1701"/>
                  </a:lnTo>
                  <a:lnTo>
                    <a:pt x="1444" y="1710"/>
                  </a:lnTo>
                  <a:lnTo>
                    <a:pt x="1430" y="1715"/>
                  </a:lnTo>
                  <a:lnTo>
                    <a:pt x="1415" y="1717"/>
                  </a:lnTo>
                  <a:lnTo>
                    <a:pt x="1401" y="1715"/>
                  </a:lnTo>
                  <a:lnTo>
                    <a:pt x="1387" y="1710"/>
                  </a:lnTo>
                  <a:lnTo>
                    <a:pt x="1374" y="1701"/>
                  </a:lnTo>
                  <a:lnTo>
                    <a:pt x="1266" y="1592"/>
                  </a:lnTo>
                  <a:lnTo>
                    <a:pt x="1211" y="1618"/>
                  </a:lnTo>
                  <a:lnTo>
                    <a:pt x="1156" y="1639"/>
                  </a:lnTo>
                  <a:lnTo>
                    <a:pt x="1156" y="1791"/>
                  </a:lnTo>
                  <a:lnTo>
                    <a:pt x="1153" y="1810"/>
                  </a:lnTo>
                  <a:lnTo>
                    <a:pt x="1144" y="1826"/>
                  </a:lnTo>
                  <a:lnTo>
                    <a:pt x="1132" y="1838"/>
                  </a:lnTo>
                  <a:lnTo>
                    <a:pt x="1116" y="1846"/>
                  </a:lnTo>
                  <a:lnTo>
                    <a:pt x="1098" y="1849"/>
                  </a:lnTo>
                  <a:lnTo>
                    <a:pt x="751" y="1849"/>
                  </a:lnTo>
                  <a:lnTo>
                    <a:pt x="733" y="1846"/>
                  </a:lnTo>
                  <a:lnTo>
                    <a:pt x="718" y="1838"/>
                  </a:lnTo>
                  <a:lnTo>
                    <a:pt x="705" y="1826"/>
                  </a:lnTo>
                  <a:lnTo>
                    <a:pt x="697" y="1810"/>
                  </a:lnTo>
                  <a:lnTo>
                    <a:pt x="692" y="1791"/>
                  </a:lnTo>
                  <a:lnTo>
                    <a:pt x="692" y="1639"/>
                  </a:lnTo>
                  <a:lnTo>
                    <a:pt x="638" y="1618"/>
                  </a:lnTo>
                  <a:lnTo>
                    <a:pt x="583" y="1592"/>
                  </a:lnTo>
                  <a:lnTo>
                    <a:pt x="475" y="1701"/>
                  </a:lnTo>
                  <a:lnTo>
                    <a:pt x="462" y="1710"/>
                  </a:lnTo>
                  <a:lnTo>
                    <a:pt x="449" y="1715"/>
                  </a:lnTo>
                  <a:lnTo>
                    <a:pt x="434" y="1717"/>
                  </a:lnTo>
                  <a:lnTo>
                    <a:pt x="419" y="1715"/>
                  </a:lnTo>
                  <a:lnTo>
                    <a:pt x="406" y="1710"/>
                  </a:lnTo>
                  <a:lnTo>
                    <a:pt x="393" y="1701"/>
                  </a:lnTo>
                  <a:lnTo>
                    <a:pt x="148" y="1456"/>
                  </a:lnTo>
                  <a:lnTo>
                    <a:pt x="139" y="1443"/>
                  </a:lnTo>
                  <a:lnTo>
                    <a:pt x="134" y="1430"/>
                  </a:lnTo>
                  <a:lnTo>
                    <a:pt x="131" y="1415"/>
                  </a:lnTo>
                  <a:lnTo>
                    <a:pt x="134" y="1400"/>
                  </a:lnTo>
                  <a:lnTo>
                    <a:pt x="139" y="1387"/>
                  </a:lnTo>
                  <a:lnTo>
                    <a:pt x="148" y="1374"/>
                  </a:lnTo>
                  <a:lnTo>
                    <a:pt x="256" y="1266"/>
                  </a:lnTo>
                  <a:lnTo>
                    <a:pt x="231" y="1212"/>
                  </a:lnTo>
                  <a:lnTo>
                    <a:pt x="210" y="1156"/>
                  </a:lnTo>
                  <a:lnTo>
                    <a:pt x="58" y="1156"/>
                  </a:lnTo>
                  <a:lnTo>
                    <a:pt x="40" y="1152"/>
                  </a:lnTo>
                  <a:lnTo>
                    <a:pt x="24" y="1145"/>
                  </a:lnTo>
                  <a:lnTo>
                    <a:pt x="12" y="1132"/>
                  </a:lnTo>
                  <a:lnTo>
                    <a:pt x="3" y="1117"/>
                  </a:lnTo>
                  <a:lnTo>
                    <a:pt x="0" y="1098"/>
                  </a:lnTo>
                  <a:lnTo>
                    <a:pt x="0" y="751"/>
                  </a:lnTo>
                  <a:lnTo>
                    <a:pt x="3" y="733"/>
                  </a:lnTo>
                  <a:lnTo>
                    <a:pt x="12" y="718"/>
                  </a:lnTo>
                  <a:lnTo>
                    <a:pt x="24" y="705"/>
                  </a:lnTo>
                  <a:lnTo>
                    <a:pt x="40" y="697"/>
                  </a:lnTo>
                  <a:lnTo>
                    <a:pt x="58" y="693"/>
                  </a:lnTo>
                  <a:lnTo>
                    <a:pt x="210" y="693"/>
                  </a:lnTo>
                  <a:lnTo>
                    <a:pt x="225" y="653"/>
                  </a:lnTo>
                  <a:lnTo>
                    <a:pt x="243" y="612"/>
                  </a:lnTo>
                  <a:lnTo>
                    <a:pt x="256" y="583"/>
                  </a:lnTo>
                  <a:lnTo>
                    <a:pt x="148" y="475"/>
                  </a:lnTo>
                  <a:lnTo>
                    <a:pt x="139" y="462"/>
                  </a:lnTo>
                  <a:lnTo>
                    <a:pt x="134" y="449"/>
                  </a:lnTo>
                  <a:lnTo>
                    <a:pt x="131" y="434"/>
                  </a:lnTo>
                  <a:lnTo>
                    <a:pt x="134" y="420"/>
                  </a:lnTo>
                  <a:lnTo>
                    <a:pt x="139" y="406"/>
                  </a:lnTo>
                  <a:lnTo>
                    <a:pt x="148" y="394"/>
                  </a:lnTo>
                  <a:lnTo>
                    <a:pt x="393" y="148"/>
                  </a:lnTo>
                  <a:lnTo>
                    <a:pt x="406" y="139"/>
                  </a:lnTo>
                  <a:lnTo>
                    <a:pt x="419" y="134"/>
                  </a:lnTo>
                  <a:lnTo>
                    <a:pt x="434" y="132"/>
                  </a:lnTo>
                  <a:lnTo>
                    <a:pt x="449" y="134"/>
                  </a:lnTo>
                  <a:lnTo>
                    <a:pt x="462" y="139"/>
                  </a:lnTo>
                  <a:lnTo>
                    <a:pt x="475" y="148"/>
                  </a:lnTo>
                  <a:lnTo>
                    <a:pt x="583" y="257"/>
                  </a:lnTo>
                  <a:lnTo>
                    <a:pt x="638" y="231"/>
                  </a:lnTo>
                  <a:lnTo>
                    <a:pt x="692" y="210"/>
                  </a:lnTo>
                  <a:lnTo>
                    <a:pt x="692" y="58"/>
                  </a:lnTo>
                  <a:lnTo>
                    <a:pt x="697" y="40"/>
                  </a:lnTo>
                  <a:lnTo>
                    <a:pt x="705" y="24"/>
                  </a:lnTo>
                  <a:lnTo>
                    <a:pt x="718" y="12"/>
                  </a:lnTo>
                  <a:lnTo>
                    <a:pt x="733" y="3"/>
                  </a:lnTo>
                  <a:lnTo>
                    <a:pt x="751" y="0"/>
                  </a:lnTo>
                  <a:close/>
                </a:path>
              </a:pathLst>
            </a:custGeom>
            <a:solidFill>
              <a:schemeClr val="accent6"/>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049" name="Rectangle 35"/>
            <p:cNvSpPr>
              <a:spLocks noChangeArrowheads="1"/>
            </p:cNvSpPr>
            <p:nvPr/>
          </p:nvSpPr>
          <p:spPr bwMode="auto">
            <a:xfrm>
              <a:off x="5320201" y="4673409"/>
              <a:ext cx="58656" cy="19608"/>
            </a:xfrm>
            <a:prstGeom prst="rect">
              <a:avLst/>
            </a:prstGeom>
            <a:solidFill>
              <a:schemeClr val="accent6"/>
            </a:solidFill>
            <a:ln w="0">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grpSp>
      <p:grpSp>
        <p:nvGrpSpPr>
          <p:cNvPr id="239" name="Group 238"/>
          <p:cNvGrpSpPr>
            <a:grpSpLocks noChangeAspect="1"/>
          </p:cNvGrpSpPr>
          <p:nvPr/>
        </p:nvGrpSpPr>
        <p:grpSpPr>
          <a:xfrm>
            <a:off x="7039798" y="2244269"/>
            <a:ext cx="400997" cy="404480"/>
            <a:chOff x="12587345" y="2301556"/>
            <a:chExt cx="114999" cy="115998"/>
          </a:xfrm>
          <a:solidFill>
            <a:schemeClr val="bg2"/>
          </a:solidFill>
        </p:grpSpPr>
        <p:sp>
          <p:nvSpPr>
            <p:cNvPr id="240"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41"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42"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43"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44"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45"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46"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47"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48"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49"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50"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51"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52" name="Oval 48"/>
            <p:cNvSpPr>
              <a:spLocks noChangeAspect="1" noChangeArrowheads="1"/>
            </p:cNvSpPr>
            <p:nvPr/>
          </p:nvSpPr>
          <p:spPr bwMode="auto">
            <a:xfrm>
              <a:off x="12627372" y="2341557"/>
              <a:ext cx="34999" cy="3599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53"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grpSp>
      <p:grpSp>
        <p:nvGrpSpPr>
          <p:cNvPr id="2067" name="Group 2066"/>
          <p:cNvGrpSpPr/>
          <p:nvPr/>
        </p:nvGrpSpPr>
        <p:grpSpPr>
          <a:xfrm>
            <a:off x="10500952" y="3944236"/>
            <a:ext cx="194768" cy="306672"/>
            <a:chOff x="6718301" y="4046538"/>
            <a:chExt cx="436563" cy="687388"/>
          </a:xfrm>
          <a:solidFill>
            <a:schemeClr val="bg2"/>
          </a:solidFill>
        </p:grpSpPr>
        <p:sp>
          <p:nvSpPr>
            <p:cNvPr id="2064" name="Freeform 48"/>
            <p:cNvSpPr>
              <a:spLocks/>
            </p:cNvSpPr>
            <p:nvPr/>
          </p:nvSpPr>
          <p:spPr bwMode="auto">
            <a:xfrm>
              <a:off x="6718301" y="4046538"/>
              <a:ext cx="436563" cy="520700"/>
            </a:xfrm>
            <a:custGeom>
              <a:avLst/>
              <a:gdLst>
                <a:gd name="T0" fmla="*/ 1068 w 1927"/>
                <a:gd name="T1" fmla="*/ 8 h 2295"/>
                <a:gd name="T2" fmla="*/ 1268 w 1927"/>
                <a:gd name="T3" fmla="*/ 49 h 2295"/>
                <a:gd name="T4" fmla="*/ 1440 w 1927"/>
                <a:gd name="T5" fmla="*/ 120 h 2295"/>
                <a:gd name="T6" fmla="*/ 1582 w 1927"/>
                <a:gd name="T7" fmla="*/ 216 h 2295"/>
                <a:gd name="T8" fmla="*/ 1698 w 1927"/>
                <a:gd name="T9" fmla="*/ 333 h 2295"/>
                <a:gd name="T10" fmla="*/ 1789 w 1927"/>
                <a:gd name="T11" fmla="*/ 465 h 2295"/>
                <a:gd name="T12" fmla="*/ 1856 w 1927"/>
                <a:gd name="T13" fmla="*/ 609 h 2295"/>
                <a:gd name="T14" fmla="*/ 1900 w 1927"/>
                <a:gd name="T15" fmla="*/ 758 h 2295"/>
                <a:gd name="T16" fmla="*/ 1923 w 1927"/>
                <a:gd name="T17" fmla="*/ 910 h 2295"/>
                <a:gd name="T18" fmla="*/ 1925 w 1927"/>
                <a:gd name="T19" fmla="*/ 1081 h 2295"/>
                <a:gd name="T20" fmla="*/ 1889 w 1927"/>
                <a:gd name="T21" fmla="*/ 1278 h 2295"/>
                <a:gd name="T22" fmla="*/ 1811 w 1927"/>
                <a:gd name="T23" fmla="*/ 1454 h 2295"/>
                <a:gd name="T24" fmla="*/ 1692 w 1927"/>
                <a:gd name="T25" fmla="*/ 1605 h 2295"/>
                <a:gd name="T26" fmla="*/ 1535 w 1927"/>
                <a:gd name="T27" fmla="*/ 1731 h 2295"/>
                <a:gd name="T28" fmla="*/ 1339 w 1927"/>
                <a:gd name="T29" fmla="*/ 1828 h 2295"/>
                <a:gd name="T30" fmla="*/ 1158 w 1927"/>
                <a:gd name="T31" fmla="*/ 1886 h 2295"/>
                <a:gd name="T32" fmla="*/ 1098 w 1927"/>
                <a:gd name="T33" fmla="*/ 2061 h 2295"/>
                <a:gd name="T34" fmla="*/ 1057 w 1927"/>
                <a:gd name="T35" fmla="*/ 2170 h 2295"/>
                <a:gd name="T36" fmla="*/ 976 w 1927"/>
                <a:gd name="T37" fmla="*/ 2251 h 2295"/>
                <a:gd name="T38" fmla="*/ 867 w 1927"/>
                <a:gd name="T39" fmla="*/ 2292 h 2295"/>
                <a:gd name="T40" fmla="*/ 747 w 1927"/>
                <a:gd name="T41" fmla="*/ 2283 h 2295"/>
                <a:gd name="T42" fmla="*/ 646 w 1927"/>
                <a:gd name="T43" fmla="*/ 2228 h 2295"/>
                <a:gd name="T44" fmla="*/ 577 w 1927"/>
                <a:gd name="T45" fmla="*/ 2136 h 2295"/>
                <a:gd name="T46" fmla="*/ 551 w 1927"/>
                <a:gd name="T47" fmla="*/ 2020 h 2295"/>
                <a:gd name="T48" fmla="*/ 563 w 1927"/>
                <a:gd name="T49" fmla="*/ 1573 h 2295"/>
                <a:gd name="T50" fmla="*/ 619 w 1927"/>
                <a:gd name="T51" fmla="*/ 1472 h 2295"/>
                <a:gd name="T52" fmla="*/ 710 w 1927"/>
                <a:gd name="T53" fmla="*/ 1403 h 2295"/>
                <a:gd name="T54" fmla="*/ 826 w 1927"/>
                <a:gd name="T55" fmla="*/ 1377 h 2295"/>
                <a:gd name="T56" fmla="*/ 864 w 1927"/>
                <a:gd name="T57" fmla="*/ 1373 h 2295"/>
                <a:gd name="T58" fmla="*/ 929 w 1927"/>
                <a:gd name="T59" fmla="*/ 1359 h 2295"/>
                <a:gd name="T60" fmla="*/ 1013 w 1927"/>
                <a:gd name="T61" fmla="*/ 1333 h 2295"/>
                <a:gd name="T62" fmla="*/ 1106 w 1927"/>
                <a:gd name="T63" fmla="*/ 1294 h 2295"/>
                <a:gd name="T64" fmla="*/ 1199 w 1927"/>
                <a:gd name="T65" fmla="*/ 1239 h 2295"/>
                <a:gd name="T66" fmla="*/ 1280 w 1927"/>
                <a:gd name="T67" fmla="*/ 1166 h 2295"/>
                <a:gd name="T68" fmla="*/ 1343 w 1927"/>
                <a:gd name="T69" fmla="*/ 1075 h 2295"/>
                <a:gd name="T70" fmla="*/ 1375 w 1927"/>
                <a:gd name="T71" fmla="*/ 961 h 2295"/>
                <a:gd name="T72" fmla="*/ 1368 w 1927"/>
                <a:gd name="T73" fmla="*/ 845 h 2295"/>
                <a:gd name="T74" fmla="*/ 1319 w 1927"/>
                <a:gd name="T75" fmla="*/ 742 h 2295"/>
                <a:gd name="T76" fmla="*/ 1234 w 1927"/>
                <a:gd name="T77" fmla="*/ 653 h 2295"/>
                <a:gd name="T78" fmla="*/ 1117 w 1927"/>
                <a:gd name="T79" fmla="*/ 587 h 2295"/>
                <a:gd name="T80" fmla="*/ 972 w 1927"/>
                <a:gd name="T81" fmla="*/ 554 h 2295"/>
                <a:gd name="T82" fmla="*/ 833 w 1927"/>
                <a:gd name="T83" fmla="*/ 560 h 2295"/>
                <a:gd name="T84" fmla="*/ 723 w 1927"/>
                <a:gd name="T85" fmla="*/ 602 h 2295"/>
                <a:gd name="T86" fmla="*/ 638 w 1927"/>
                <a:gd name="T87" fmla="*/ 666 h 2295"/>
                <a:gd name="T88" fmla="*/ 581 w 1927"/>
                <a:gd name="T89" fmla="*/ 739 h 2295"/>
                <a:gd name="T90" fmla="*/ 553 w 1927"/>
                <a:gd name="T91" fmla="*/ 807 h 2295"/>
                <a:gd name="T92" fmla="*/ 540 w 1927"/>
                <a:gd name="T93" fmla="*/ 906 h 2295"/>
                <a:gd name="T94" fmla="*/ 483 w 1927"/>
                <a:gd name="T95" fmla="*/ 1007 h 2295"/>
                <a:gd name="T96" fmla="*/ 391 w 1927"/>
                <a:gd name="T97" fmla="*/ 1077 h 2295"/>
                <a:gd name="T98" fmla="*/ 275 w 1927"/>
                <a:gd name="T99" fmla="*/ 1102 h 2295"/>
                <a:gd name="T100" fmla="*/ 159 w 1927"/>
                <a:gd name="T101" fmla="*/ 1077 h 2295"/>
                <a:gd name="T102" fmla="*/ 68 w 1927"/>
                <a:gd name="T103" fmla="*/ 1007 h 2295"/>
                <a:gd name="T104" fmla="*/ 12 w 1927"/>
                <a:gd name="T105" fmla="*/ 906 h 2295"/>
                <a:gd name="T106" fmla="*/ 3 w 1927"/>
                <a:gd name="T107" fmla="*/ 760 h 2295"/>
                <a:gd name="T108" fmla="*/ 48 w 1927"/>
                <a:gd name="T109" fmla="*/ 569 h 2295"/>
                <a:gd name="T110" fmla="*/ 140 w 1927"/>
                <a:gd name="T111" fmla="*/ 396 h 2295"/>
                <a:gd name="T112" fmla="*/ 272 w 1927"/>
                <a:gd name="T113" fmla="*/ 246 h 2295"/>
                <a:gd name="T114" fmla="*/ 438 w 1927"/>
                <a:gd name="T115" fmla="*/ 126 h 2295"/>
                <a:gd name="T116" fmla="*/ 632 w 1927"/>
                <a:gd name="T117" fmla="*/ 43 h 2295"/>
                <a:gd name="T118" fmla="*/ 844 w 1927"/>
                <a:gd name="T119" fmla="*/ 3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7" h="2295">
                  <a:moveTo>
                    <a:pt x="918" y="0"/>
                  </a:moveTo>
                  <a:lnTo>
                    <a:pt x="995" y="2"/>
                  </a:lnTo>
                  <a:lnTo>
                    <a:pt x="1068" y="8"/>
                  </a:lnTo>
                  <a:lnTo>
                    <a:pt x="1138" y="18"/>
                  </a:lnTo>
                  <a:lnTo>
                    <a:pt x="1205" y="32"/>
                  </a:lnTo>
                  <a:lnTo>
                    <a:pt x="1268" y="49"/>
                  </a:lnTo>
                  <a:lnTo>
                    <a:pt x="1328" y="70"/>
                  </a:lnTo>
                  <a:lnTo>
                    <a:pt x="1386" y="93"/>
                  </a:lnTo>
                  <a:lnTo>
                    <a:pt x="1440" y="120"/>
                  </a:lnTo>
                  <a:lnTo>
                    <a:pt x="1490" y="149"/>
                  </a:lnTo>
                  <a:lnTo>
                    <a:pt x="1538" y="181"/>
                  </a:lnTo>
                  <a:lnTo>
                    <a:pt x="1582" y="216"/>
                  </a:lnTo>
                  <a:lnTo>
                    <a:pt x="1624" y="253"/>
                  </a:lnTo>
                  <a:lnTo>
                    <a:pt x="1662" y="292"/>
                  </a:lnTo>
                  <a:lnTo>
                    <a:pt x="1698" y="333"/>
                  </a:lnTo>
                  <a:lnTo>
                    <a:pt x="1731" y="376"/>
                  </a:lnTo>
                  <a:lnTo>
                    <a:pt x="1761" y="420"/>
                  </a:lnTo>
                  <a:lnTo>
                    <a:pt x="1789" y="465"/>
                  </a:lnTo>
                  <a:lnTo>
                    <a:pt x="1814" y="512"/>
                  </a:lnTo>
                  <a:lnTo>
                    <a:pt x="1836" y="560"/>
                  </a:lnTo>
                  <a:lnTo>
                    <a:pt x="1856" y="609"/>
                  </a:lnTo>
                  <a:lnTo>
                    <a:pt x="1873" y="658"/>
                  </a:lnTo>
                  <a:lnTo>
                    <a:pt x="1888" y="708"/>
                  </a:lnTo>
                  <a:lnTo>
                    <a:pt x="1900" y="758"/>
                  </a:lnTo>
                  <a:lnTo>
                    <a:pt x="1910" y="809"/>
                  </a:lnTo>
                  <a:lnTo>
                    <a:pt x="1918" y="860"/>
                  </a:lnTo>
                  <a:lnTo>
                    <a:pt x="1923" y="910"/>
                  </a:lnTo>
                  <a:lnTo>
                    <a:pt x="1926" y="960"/>
                  </a:lnTo>
                  <a:lnTo>
                    <a:pt x="1927" y="1010"/>
                  </a:lnTo>
                  <a:lnTo>
                    <a:pt x="1925" y="1081"/>
                  </a:lnTo>
                  <a:lnTo>
                    <a:pt x="1918" y="1149"/>
                  </a:lnTo>
                  <a:lnTo>
                    <a:pt x="1906" y="1215"/>
                  </a:lnTo>
                  <a:lnTo>
                    <a:pt x="1889" y="1278"/>
                  </a:lnTo>
                  <a:lnTo>
                    <a:pt x="1867" y="1339"/>
                  </a:lnTo>
                  <a:lnTo>
                    <a:pt x="1841" y="1398"/>
                  </a:lnTo>
                  <a:lnTo>
                    <a:pt x="1811" y="1454"/>
                  </a:lnTo>
                  <a:lnTo>
                    <a:pt x="1776" y="1507"/>
                  </a:lnTo>
                  <a:lnTo>
                    <a:pt x="1736" y="1557"/>
                  </a:lnTo>
                  <a:lnTo>
                    <a:pt x="1692" y="1605"/>
                  </a:lnTo>
                  <a:lnTo>
                    <a:pt x="1644" y="1650"/>
                  </a:lnTo>
                  <a:lnTo>
                    <a:pt x="1591" y="1692"/>
                  </a:lnTo>
                  <a:lnTo>
                    <a:pt x="1535" y="1731"/>
                  </a:lnTo>
                  <a:lnTo>
                    <a:pt x="1474" y="1767"/>
                  </a:lnTo>
                  <a:lnTo>
                    <a:pt x="1409" y="1799"/>
                  </a:lnTo>
                  <a:lnTo>
                    <a:pt x="1339" y="1828"/>
                  </a:lnTo>
                  <a:lnTo>
                    <a:pt x="1277" y="1851"/>
                  </a:lnTo>
                  <a:lnTo>
                    <a:pt x="1216" y="1869"/>
                  </a:lnTo>
                  <a:lnTo>
                    <a:pt x="1158" y="1886"/>
                  </a:lnTo>
                  <a:lnTo>
                    <a:pt x="1101" y="1898"/>
                  </a:lnTo>
                  <a:lnTo>
                    <a:pt x="1101" y="2020"/>
                  </a:lnTo>
                  <a:lnTo>
                    <a:pt x="1098" y="2061"/>
                  </a:lnTo>
                  <a:lnTo>
                    <a:pt x="1090" y="2099"/>
                  </a:lnTo>
                  <a:lnTo>
                    <a:pt x="1076" y="2136"/>
                  </a:lnTo>
                  <a:lnTo>
                    <a:pt x="1057" y="2170"/>
                  </a:lnTo>
                  <a:lnTo>
                    <a:pt x="1034" y="2200"/>
                  </a:lnTo>
                  <a:lnTo>
                    <a:pt x="1007" y="2228"/>
                  </a:lnTo>
                  <a:lnTo>
                    <a:pt x="976" y="2251"/>
                  </a:lnTo>
                  <a:lnTo>
                    <a:pt x="942" y="2269"/>
                  </a:lnTo>
                  <a:lnTo>
                    <a:pt x="906" y="2283"/>
                  </a:lnTo>
                  <a:lnTo>
                    <a:pt x="867" y="2292"/>
                  </a:lnTo>
                  <a:lnTo>
                    <a:pt x="826" y="2295"/>
                  </a:lnTo>
                  <a:lnTo>
                    <a:pt x="786" y="2292"/>
                  </a:lnTo>
                  <a:lnTo>
                    <a:pt x="747" y="2283"/>
                  </a:lnTo>
                  <a:lnTo>
                    <a:pt x="710" y="2269"/>
                  </a:lnTo>
                  <a:lnTo>
                    <a:pt x="677" y="2251"/>
                  </a:lnTo>
                  <a:lnTo>
                    <a:pt x="646" y="2228"/>
                  </a:lnTo>
                  <a:lnTo>
                    <a:pt x="619" y="2200"/>
                  </a:lnTo>
                  <a:lnTo>
                    <a:pt x="596" y="2170"/>
                  </a:lnTo>
                  <a:lnTo>
                    <a:pt x="577" y="2136"/>
                  </a:lnTo>
                  <a:lnTo>
                    <a:pt x="563" y="2099"/>
                  </a:lnTo>
                  <a:lnTo>
                    <a:pt x="554" y="2061"/>
                  </a:lnTo>
                  <a:lnTo>
                    <a:pt x="551" y="2020"/>
                  </a:lnTo>
                  <a:lnTo>
                    <a:pt x="551" y="1652"/>
                  </a:lnTo>
                  <a:lnTo>
                    <a:pt x="554" y="1612"/>
                  </a:lnTo>
                  <a:lnTo>
                    <a:pt x="563" y="1573"/>
                  </a:lnTo>
                  <a:lnTo>
                    <a:pt x="577" y="1536"/>
                  </a:lnTo>
                  <a:lnTo>
                    <a:pt x="596" y="1503"/>
                  </a:lnTo>
                  <a:lnTo>
                    <a:pt x="619" y="1472"/>
                  </a:lnTo>
                  <a:lnTo>
                    <a:pt x="646" y="1445"/>
                  </a:lnTo>
                  <a:lnTo>
                    <a:pt x="677" y="1422"/>
                  </a:lnTo>
                  <a:lnTo>
                    <a:pt x="710" y="1403"/>
                  </a:lnTo>
                  <a:lnTo>
                    <a:pt x="747" y="1389"/>
                  </a:lnTo>
                  <a:lnTo>
                    <a:pt x="786" y="1380"/>
                  </a:lnTo>
                  <a:lnTo>
                    <a:pt x="826" y="1377"/>
                  </a:lnTo>
                  <a:lnTo>
                    <a:pt x="835" y="1377"/>
                  </a:lnTo>
                  <a:lnTo>
                    <a:pt x="848" y="1375"/>
                  </a:lnTo>
                  <a:lnTo>
                    <a:pt x="864" y="1373"/>
                  </a:lnTo>
                  <a:lnTo>
                    <a:pt x="883" y="1369"/>
                  </a:lnTo>
                  <a:lnTo>
                    <a:pt x="905" y="1365"/>
                  </a:lnTo>
                  <a:lnTo>
                    <a:pt x="929" y="1359"/>
                  </a:lnTo>
                  <a:lnTo>
                    <a:pt x="956" y="1352"/>
                  </a:lnTo>
                  <a:lnTo>
                    <a:pt x="984" y="1343"/>
                  </a:lnTo>
                  <a:lnTo>
                    <a:pt x="1013" y="1333"/>
                  </a:lnTo>
                  <a:lnTo>
                    <a:pt x="1044" y="1321"/>
                  </a:lnTo>
                  <a:lnTo>
                    <a:pt x="1075" y="1308"/>
                  </a:lnTo>
                  <a:lnTo>
                    <a:pt x="1106" y="1294"/>
                  </a:lnTo>
                  <a:lnTo>
                    <a:pt x="1138" y="1277"/>
                  </a:lnTo>
                  <a:lnTo>
                    <a:pt x="1169" y="1259"/>
                  </a:lnTo>
                  <a:lnTo>
                    <a:pt x="1199" y="1239"/>
                  </a:lnTo>
                  <a:lnTo>
                    <a:pt x="1228" y="1217"/>
                  </a:lnTo>
                  <a:lnTo>
                    <a:pt x="1255" y="1192"/>
                  </a:lnTo>
                  <a:lnTo>
                    <a:pt x="1280" y="1166"/>
                  </a:lnTo>
                  <a:lnTo>
                    <a:pt x="1304" y="1138"/>
                  </a:lnTo>
                  <a:lnTo>
                    <a:pt x="1324" y="1107"/>
                  </a:lnTo>
                  <a:lnTo>
                    <a:pt x="1343" y="1075"/>
                  </a:lnTo>
                  <a:lnTo>
                    <a:pt x="1358" y="1039"/>
                  </a:lnTo>
                  <a:lnTo>
                    <a:pt x="1368" y="1001"/>
                  </a:lnTo>
                  <a:lnTo>
                    <a:pt x="1375" y="961"/>
                  </a:lnTo>
                  <a:lnTo>
                    <a:pt x="1377" y="918"/>
                  </a:lnTo>
                  <a:lnTo>
                    <a:pt x="1375" y="881"/>
                  </a:lnTo>
                  <a:lnTo>
                    <a:pt x="1368" y="845"/>
                  </a:lnTo>
                  <a:lnTo>
                    <a:pt x="1356" y="810"/>
                  </a:lnTo>
                  <a:lnTo>
                    <a:pt x="1340" y="775"/>
                  </a:lnTo>
                  <a:lnTo>
                    <a:pt x="1319" y="742"/>
                  </a:lnTo>
                  <a:lnTo>
                    <a:pt x="1294" y="710"/>
                  </a:lnTo>
                  <a:lnTo>
                    <a:pt x="1266" y="680"/>
                  </a:lnTo>
                  <a:lnTo>
                    <a:pt x="1234" y="653"/>
                  </a:lnTo>
                  <a:lnTo>
                    <a:pt x="1198" y="628"/>
                  </a:lnTo>
                  <a:lnTo>
                    <a:pt x="1159" y="606"/>
                  </a:lnTo>
                  <a:lnTo>
                    <a:pt x="1117" y="587"/>
                  </a:lnTo>
                  <a:lnTo>
                    <a:pt x="1071" y="572"/>
                  </a:lnTo>
                  <a:lnTo>
                    <a:pt x="1023" y="561"/>
                  </a:lnTo>
                  <a:lnTo>
                    <a:pt x="972" y="554"/>
                  </a:lnTo>
                  <a:lnTo>
                    <a:pt x="918" y="551"/>
                  </a:lnTo>
                  <a:lnTo>
                    <a:pt x="874" y="554"/>
                  </a:lnTo>
                  <a:lnTo>
                    <a:pt x="833" y="560"/>
                  </a:lnTo>
                  <a:lnTo>
                    <a:pt x="794" y="571"/>
                  </a:lnTo>
                  <a:lnTo>
                    <a:pt x="757" y="585"/>
                  </a:lnTo>
                  <a:lnTo>
                    <a:pt x="723" y="602"/>
                  </a:lnTo>
                  <a:lnTo>
                    <a:pt x="692" y="622"/>
                  </a:lnTo>
                  <a:lnTo>
                    <a:pt x="664" y="643"/>
                  </a:lnTo>
                  <a:lnTo>
                    <a:pt x="638" y="666"/>
                  </a:lnTo>
                  <a:lnTo>
                    <a:pt x="616" y="690"/>
                  </a:lnTo>
                  <a:lnTo>
                    <a:pt x="597" y="714"/>
                  </a:lnTo>
                  <a:lnTo>
                    <a:pt x="581" y="739"/>
                  </a:lnTo>
                  <a:lnTo>
                    <a:pt x="568" y="763"/>
                  </a:lnTo>
                  <a:lnTo>
                    <a:pt x="559" y="786"/>
                  </a:lnTo>
                  <a:lnTo>
                    <a:pt x="553" y="807"/>
                  </a:lnTo>
                  <a:lnTo>
                    <a:pt x="551" y="826"/>
                  </a:lnTo>
                  <a:lnTo>
                    <a:pt x="548" y="867"/>
                  </a:lnTo>
                  <a:lnTo>
                    <a:pt x="540" y="906"/>
                  </a:lnTo>
                  <a:lnTo>
                    <a:pt x="526" y="942"/>
                  </a:lnTo>
                  <a:lnTo>
                    <a:pt x="507" y="976"/>
                  </a:lnTo>
                  <a:lnTo>
                    <a:pt x="483" y="1007"/>
                  </a:lnTo>
                  <a:lnTo>
                    <a:pt x="456" y="1034"/>
                  </a:lnTo>
                  <a:lnTo>
                    <a:pt x="425" y="1058"/>
                  </a:lnTo>
                  <a:lnTo>
                    <a:pt x="391" y="1077"/>
                  </a:lnTo>
                  <a:lnTo>
                    <a:pt x="355" y="1091"/>
                  </a:lnTo>
                  <a:lnTo>
                    <a:pt x="316" y="1099"/>
                  </a:lnTo>
                  <a:lnTo>
                    <a:pt x="275" y="1102"/>
                  </a:lnTo>
                  <a:lnTo>
                    <a:pt x="235" y="1099"/>
                  </a:lnTo>
                  <a:lnTo>
                    <a:pt x="196" y="1091"/>
                  </a:lnTo>
                  <a:lnTo>
                    <a:pt x="159" y="1077"/>
                  </a:lnTo>
                  <a:lnTo>
                    <a:pt x="126" y="1058"/>
                  </a:lnTo>
                  <a:lnTo>
                    <a:pt x="95" y="1034"/>
                  </a:lnTo>
                  <a:lnTo>
                    <a:pt x="68" y="1007"/>
                  </a:lnTo>
                  <a:lnTo>
                    <a:pt x="45" y="976"/>
                  </a:lnTo>
                  <a:lnTo>
                    <a:pt x="26" y="942"/>
                  </a:lnTo>
                  <a:lnTo>
                    <a:pt x="12" y="906"/>
                  </a:lnTo>
                  <a:lnTo>
                    <a:pt x="3" y="867"/>
                  </a:lnTo>
                  <a:lnTo>
                    <a:pt x="0" y="826"/>
                  </a:lnTo>
                  <a:lnTo>
                    <a:pt x="3" y="760"/>
                  </a:lnTo>
                  <a:lnTo>
                    <a:pt x="13" y="695"/>
                  </a:lnTo>
                  <a:lnTo>
                    <a:pt x="28" y="631"/>
                  </a:lnTo>
                  <a:lnTo>
                    <a:pt x="48" y="569"/>
                  </a:lnTo>
                  <a:lnTo>
                    <a:pt x="74" y="509"/>
                  </a:lnTo>
                  <a:lnTo>
                    <a:pt x="104" y="451"/>
                  </a:lnTo>
                  <a:lnTo>
                    <a:pt x="140" y="396"/>
                  </a:lnTo>
                  <a:lnTo>
                    <a:pt x="180" y="343"/>
                  </a:lnTo>
                  <a:lnTo>
                    <a:pt x="224" y="293"/>
                  </a:lnTo>
                  <a:lnTo>
                    <a:pt x="272" y="246"/>
                  </a:lnTo>
                  <a:lnTo>
                    <a:pt x="324" y="202"/>
                  </a:lnTo>
                  <a:lnTo>
                    <a:pt x="380" y="162"/>
                  </a:lnTo>
                  <a:lnTo>
                    <a:pt x="438" y="126"/>
                  </a:lnTo>
                  <a:lnTo>
                    <a:pt x="500" y="94"/>
                  </a:lnTo>
                  <a:lnTo>
                    <a:pt x="565" y="66"/>
                  </a:lnTo>
                  <a:lnTo>
                    <a:pt x="632" y="43"/>
                  </a:lnTo>
                  <a:lnTo>
                    <a:pt x="701" y="25"/>
                  </a:lnTo>
                  <a:lnTo>
                    <a:pt x="772" y="11"/>
                  </a:lnTo>
                  <a:lnTo>
                    <a:pt x="844" y="3"/>
                  </a:lnTo>
                  <a:lnTo>
                    <a:pt x="918"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2066" name="Freeform 49"/>
            <p:cNvSpPr>
              <a:spLocks/>
            </p:cNvSpPr>
            <p:nvPr/>
          </p:nvSpPr>
          <p:spPr bwMode="auto">
            <a:xfrm>
              <a:off x="6843713" y="4608513"/>
              <a:ext cx="123825" cy="125413"/>
            </a:xfrm>
            <a:custGeom>
              <a:avLst/>
              <a:gdLst>
                <a:gd name="T0" fmla="*/ 275 w 550"/>
                <a:gd name="T1" fmla="*/ 0 h 551"/>
                <a:gd name="T2" fmla="*/ 316 w 550"/>
                <a:gd name="T3" fmla="*/ 3 h 551"/>
                <a:gd name="T4" fmla="*/ 355 w 550"/>
                <a:gd name="T5" fmla="*/ 12 h 551"/>
                <a:gd name="T6" fmla="*/ 391 w 550"/>
                <a:gd name="T7" fmla="*/ 26 h 551"/>
                <a:gd name="T8" fmla="*/ 425 w 550"/>
                <a:gd name="T9" fmla="*/ 45 h 551"/>
                <a:gd name="T10" fmla="*/ 456 w 550"/>
                <a:gd name="T11" fmla="*/ 68 h 551"/>
                <a:gd name="T12" fmla="*/ 483 w 550"/>
                <a:gd name="T13" fmla="*/ 95 h 551"/>
                <a:gd name="T14" fmla="*/ 506 w 550"/>
                <a:gd name="T15" fmla="*/ 126 h 551"/>
                <a:gd name="T16" fmla="*/ 525 w 550"/>
                <a:gd name="T17" fmla="*/ 159 h 551"/>
                <a:gd name="T18" fmla="*/ 539 w 550"/>
                <a:gd name="T19" fmla="*/ 196 h 551"/>
                <a:gd name="T20" fmla="*/ 547 w 550"/>
                <a:gd name="T21" fmla="*/ 236 h 551"/>
                <a:gd name="T22" fmla="*/ 550 w 550"/>
                <a:gd name="T23" fmla="*/ 276 h 551"/>
                <a:gd name="T24" fmla="*/ 547 w 550"/>
                <a:gd name="T25" fmla="*/ 317 h 551"/>
                <a:gd name="T26" fmla="*/ 539 w 550"/>
                <a:gd name="T27" fmla="*/ 356 h 551"/>
                <a:gd name="T28" fmla="*/ 525 w 550"/>
                <a:gd name="T29" fmla="*/ 392 h 551"/>
                <a:gd name="T30" fmla="*/ 506 w 550"/>
                <a:gd name="T31" fmla="*/ 426 h 551"/>
                <a:gd name="T32" fmla="*/ 483 w 550"/>
                <a:gd name="T33" fmla="*/ 457 h 551"/>
                <a:gd name="T34" fmla="*/ 456 w 550"/>
                <a:gd name="T35" fmla="*/ 484 h 551"/>
                <a:gd name="T36" fmla="*/ 425 w 550"/>
                <a:gd name="T37" fmla="*/ 507 h 551"/>
                <a:gd name="T38" fmla="*/ 391 w 550"/>
                <a:gd name="T39" fmla="*/ 526 h 551"/>
                <a:gd name="T40" fmla="*/ 355 w 550"/>
                <a:gd name="T41" fmla="*/ 540 h 551"/>
                <a:gd name="T42" fmla="*/ 316 w 550"/>
                <a:gd name="T43" fmla="*/ 548 h 551"/>
                <a:gd name="T44" fmla="*/ 275 w 550"/>
                <a:gd name="T45" fmla="*/ 551 h 551"/>
                <a:gd name="T46" fmla="*/ 235 w 550"/>
                <a:gd name="T47" fmla="*/ 548 h 551"/>
                <a:gd name="T48" fmla="*/ 196 w 550"/>
                <a:gd name="T49" fmla="*/ 540 h 551"/>
                <a:gd name="T50" fmla="*/ 159 w 550"/>
                <a:gd name="T51" fmla="*/ 526 h 551"/>
                <a:gd name="T52" fmla="*/ 126 w 550"/>
                <a:gd name="T53" fmla="*/ 507 h 551"/>
                <a:gd name="T54" fmla="*/ 95 w 550"/>
                <a:gd name="T55" fmla="*/ 484 h 551"/>
                <a:gd name="T56" fmla="*/ 68 w 550"/>
                <a:gd name="T57" fmla="*/ 457 h 551"/>
                <a:gd name="T58" fmla="*/ 45 w 550"/>
                <a:gd name="T59" fmla="*/ 426 h 551"/>
                <a:gd name="T60" fmla="*/ 26 w 550"/>
                <a:gd name="T61" fmla="*/ 392 h 551"/>
                <a:gd name="T62" fmla="*/ 12 w 550"/>
                <a:gd name="T63" fmla="*/ 356 h 551"/>
                <a:gd name="T64" fmla="*/ 3 w 550"/>
                <a:gd name="T65" fmla="*/ 317 h 551"/>
                <a:gd name="T66" fmla="*/ 0 w 550"/>
                <a:gd name="T67" fmla="*/ 276 h 551"/>
                <a:gd name="T68" fmla="*/ 3 w 550"/>
                <a:gd name="T69" fmla="*/ 236 h 551"/>
                <a:gd name="T70" fmla="*/ 12 w 550"/>
                <a:gd name="T71" fmla="*/ 196 h 551"/>
                <a:gd name="T72" fmla="*/ 26 w 550"/>
                <a:gd name="T73" fmla="*/ 159 h 551"/>
                <a:gd name="T74" fmla="*/ 45 w 550"/>
                <a:gd name="T75" fmla="*/ 126 h 551"/>
                <a:gd name="T76" fmla="*/ 68 w 550"/>
                <a:gd name="T77" fmla="*/ 95 h 551"/>
                <a:gd name="T78" fmla="*/ 95 w 550"/>
                <a:gd name="T79" fmla="*/ 68 h 551"/>
                <a:gd name="T80" fmla="*/ 126 w 550"/>
                <a:gd name="T81" fmla="*/ 45 h 551"/>
                <a:gd name="T82" fmla="*/ 159 w 550"/>
                <a:gd name="T83" fmla="*/ 26 h 551"/>
                <a:gd name="T84" fmla="*/ 196 w 550"/>
                <a:gd name="T85" fmla="*/ 12 h 551"/>
                <a:gd name="T86" fmla="*/ 235 w 550"/>
                <a:gd name="T87" fmla="*/ 3 h 551"/>
                <a:gd name="T88" fmla="*/ 275 w 550"/>
                <a:gd name="T89"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0" h="551">
                  <a:moveTo>
                    <a:pt x="275" y="0"/>
                  </a:moveTo>
                  <a:lnTo>
                    <a:pt x="316" y="3"/>
                  </a:lnTo>
                  <a:lnTo>
                    <a:pt x="355" y="12"/>
                  </a:lnTo>
                  <a:lnTo>
                    <a:pt x="391" y="26"/>
                  </a:lnTo>
                  <a:lnTo>
                    <a:pt x="425" y="45"/>
                  </a:lnTo>
                  <a:lnTo>
                    <a:pt x="456" y="68"/>
                  </a:lnTo>
                  <a:lnTo>
                    <a:pt x="483" y="95"/>
                  </a:lnTo>
                  <a:lnTo>
                    <a:pt x="506" y="126"/>
                  </a:lnTo>
                  <a:lnTo>
                    <a:pt x="525" y="159"/>
                  </a:lnTo>
                  <a:lnTo>
                    <a:pt x="539" y="196"/>
                  </a:lnTo>
                  <a:lnTo>
                    <a:pt x="547" y="236"/>
                  </a:lnTo>
                  <a:lnTo>
                    <a:pt x="550" y="276"/>
                  </a:lnTo>
                  <a:lnTo>
                    <a:pt x="547" y="317"/>
                  </a:lnTo>
                  <a:lnTo>
                    <a:pt x="539" y="356"/>
                  </a:lnTo>
                  <a:lnTo>
                    <a:pt x="525" y="392"/>
                  </a:lnTo>
                  <a:lnTo>
                    <a:pt x="506" y="426"/>
                  </a:lnTo>
                  <a:lnTo>
                    <a:pt x="483" y="457"/>
                  </a:lnTo>
                  <a:lnTo>
                    <a:pt x="456" y="484"/>
                  </a:lnTo>
                  <a:lnTo>
                    <a:pt x="425" y="507"/>
                  </a:lnTo>
                  <a:lnTo>
                    <a:pt x="391" y="526"/>
                  </a:lnTo>
                  <a:lnTo>
                    <a:pt x="355" y="540"/>
                  </a:lnTo>
                  <a:lnTo>
                    <a:pt x="316" y="548"/>
                  </a:lnTo>
                  <a:lnTo>
                    <a:pt x="275" y="551"/>
                  </a:lnTo>
                  <a:lnTo>
                    <a:pt x="235" y="548"/>
                  </a:lnTo>
                  <a:lnTo>
                    <a:pt x="196" y="540"/>
                  </a:lnTo>
                  <a:lnTo>
                    <a:pt x="159" y="526"/>
                  </a:lnTo>
                  <a:lnTo>
                    <a:pt x="126" y="507"/>
                  </a:lnTo>
                  <a:lnTo>
                    <a:pt x="95" y="484"/>
                  </a:lnTo>
                  <a:lnTo>
                    <a:pt x="68" y="457"/>
                  </a:lnTo>
                  <a:lnTo>
                    <a:pt x="45" y="426"/>
                  </a:lnTo>
                  <a:lnTo>
                    <a:pt x="26" y="392"/>
                  </a:lnTo>
                  <a:lnTo>
                    <a:pt x="12" y="356"/>
                  </a:lnTo>
                  <a:lnTo>
                    <a:pt x="3" y="317"/>
                  </a:lnTo>
                  <a:lnTo>
                    <a:pt x="0" y="276"/>
                  </a:lnTo>
                  <a:lnTo>
                    <a:pt x="3" y="236"/>
                  </a:lnTo>
                  <a:lnTo>
                    <a:pt x="12" y="196"/>
                  </a:lnTo>
                  <a:lnTo>
                    <a:pt x="26" y="159"/>
                  </a:lnTo>
                  <a:lnTo>
                    <a:pt x="45" y="126"/>
                  </a:lnTo>
                  <a:lnTo>
                    <a:pt x="68" y="95"/>
                  </a:lnTo>
                  <a:lnTo>
                    <a:pt x="95" y="68"/>
                  </a:lnTo>
                  <a:lnTo>
                    <a:pt x="126" y="45"/>
                  </a:lnTo>
                  <a:lnTo>
                    <a:pt x="159" y="26"/>
                  </a:lnTo>
                  <a:lnTo>
                    <a:pt x="196" y="12"/>
                  </a:lnTo>
                  <a:lnTo>
                    <a:pt x="235" y="3"/>
                  </a:lnTo>
                  <a:lnTo>
                    <a:pt x="275"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grpSp>
      <p:grpSp>
        <p:nvGrpSpPr>
          <p:cNvPr id="2069" name="Group 2068"/>
          <p:cNvGrpSpPr/>
          <p:nvPr/>
        </p:nvGrpSpPr>
        <p:grpSpPr>
          <a:xfrm>
            <a:off x="9049921" y="2278602"/>
            <a:ext cx="334599" cy="321484"/>
            <a:chOff x="6787440" y="1831211"/>
            <a:chExt cx="250949" cy="241113"/>
          </a:xfrm>
          <a:solidFill>
            <a:schemeClr val="bg2"/>
          </a:solidFill>
        </p:grpSpPr>
        <p:sp>
          <p:nvSpPr>
            <p:cNvPr id="2068" name="Rounded Rectangle 2067"/>
            <p:cNvSpPr/>
            <p:nvPr/>
          </p:nvSpPr>
          <p:spPr>
            <a:xfrm>
              <a:off x="6854115" y="1924318"/>
              <a:ext cx="45719" cy="148005"/>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iscoSansTT" panose="020B0503020201020303" pitchFamily="34" charset="0"/>
                <a:cs typeface="CiscoSansTT" panose="020B0503020201020303" pitchFamily="34" charset="0"/>
              </a:endParaRPr>
            </a:p>
          </p:txBody>
        </p:sp>
        <p:sp>
          <p:nvSpPr>
            <p:cNvPr id="262" name="Rounded Rectangle 261"/>
            <p:cNvSpPr/>
            <p:nvPr/>
          </p:nvSpPr>
          <p:spPr>
            <a:xfrm>
              <a:off x="6921782" y="1881978"/>
              <a:ext cx="45719" cy="19034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iscoSansTT" panose="020B0503020201020303" pitchFamily="34" charset="0"/>
                <a:cs typeface="CiscoSansTT" panose="020B0503020201020303" pitchFamily="34" charset="0"/>
              </a:endParaRPr>
            </a:p>
          </p:txBody>
        </p:sp>
        <p:sp>
          <p:nvSpPr>
            <p:cNvPr id="263" name="Rounded Rectangle 262"/>
            <p:cNvSpPr/>
            <p:nvPr/>
          </p:nvSpPr>
          <p:spPr>
            <a:xfrm>
              <a:off x="6992670" y="1831211"/>
              <a:ext cx="45719" cy="241113"/>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iscoSansTT" panose="020B0503020201020303" pitchFamily="34" charset="0"/>
                <a:cs typeface="CiscoSansTT" panose="020B0503020201020303" pitchFamily="34" charset="0"/>
              </a:endParaRPr>
            </a:p>
          </p:txBody>
        </p:sp>
        <p:sp>
          <p:nvSpPr>
            <p:cNvPr id="264" name="Rounded Rectangle 263"/>
            <p:cNvSpPr/>
            <p:nvPr/>
          </p:nvSpPr>
          <p:spPr>
            <a:xfrm>
              <a:off x="6787440" y="1981018"/>
              <a:ext cx="45719" cy="91305"/>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iscoSansTT" panose="020B0503020201020303" pitchFamily="34" charset="0"/>
                <a:cs typeface="CiscoSansTT" panose="020B0503020201020303" pitchFamily="34" charset="0"/>
              </a:endParaRPr>
            </a:p>
          </p:txBody>
        </p:sp>
      </p:grpSp>
      <p:grpSp>
        <p:nvGrpSpPr>
          <p:cNvPr id="267" name="Group 266"/>
          <p:cNvGrpSpPr/>
          <p:nvPr/>
        </p:nvGrpSpPr>
        <p:grpSpPr>
          <a:xfrm>
            <a:off x="448081" y="5140601"/>
            <a:ext cx="11736423" cy="738664"/>
            <a:chOff x="556194" y="3510084"/>
            <a:chExt cx="8802317" cy="553998"/>
          </a:xfrm>
        </p:grpSpPr>
        <p:sp>
          <p:nvSpPr>
            <p:cNvPr id="280" name="TextBox 279">
              <a:extLst>
                <a:ext uri="{FF2B5EF4-FFF2-40B4-BE49-F238E27FC236}">
                  <a16:creationId xmlns:a16="http://schemas.microsoft.com/office/drawing/2014/main" id="{4D035942-DF7E-A040-A048-A46892D34A1B}"/>
                </a:ext>
              </a:extLst>
            </p:cNvPr>
            <p:cNvSpPr txBox="1"/>
            <p:nvPr/>
          </p:nvSpPr>
          <p:spPr>
            <a:xfrm>
              <a:off x="556194" y="3510084"/>
              <a:ext cx="907484" cy="230832"/>
            </a:xfrm>
            <a:prstGeom prst="rect">
              <a:avLst/>
            </a:prstGeom>
            <a:noFill/>
          </p:spPr>
          <p:txBody>
            <a:bodyPr wrap="square" rtlCol="0">
              <a:spAutoFit/>
            </a:bodyPr>
            <a:lstStyle/>
            <a:p>
              <a:pPr defTabSz="609585" fontAlgn="base">
                <a:spcBef>
                  <a:spcPct val="0"/>
                </a:spcBef>
                <a:spcAft>
                  <a:spcPct val="0"/>
                </a:spcAft>
                <a:defRPr/>
              </a:pPr>
              <a:r>
                <a:rPr lang="en-US" sz="1400" b="1" dirty="0">
                  <a:solidFill>
                    <a:schemeClr val="accent6"/>
                  </a:solidFill>
                  <a:latin typeface="CiscoSansTT" panose="020B0503020201020303" pitchFamily="34" charset="0"/>
                  <a:ea typeface="ＭＳ Ｐゴシック" charset="0"/>
                  <a:cs typeface="CiscoSansTT" panose="020B0503020201020303" pitchFamily="34" charset="0"/>
                </a:rPr>
                <a:t>802.11b/g</a:t>
              </a:r>
            </a:p>
          </p:txBody>
        </p:sp>
        <p:sp>
          <p:nvSpPr>
            <p:cNvPr id="281" name="TextBox 280">
              <a:extLst>
                <a:ext uri="{FF2B5EF4-FFF2-40B4-BE49-F238E27FC236}">
                  <a16:creationId xmlns:a16="http://schemas.microsoft.com/office/drawing/2014/main" id="{8F5E910D-0730-D54B-ADC0-9ACA5BBA5466}"/>
                </a:ext>
              </a:extLst>
            </p:cNvPr>
            <p:cNvSpPr txBox="1"/>
            <p:nvPr/>
          </p:nvSpPr>
          <p:spPr>
            <a:xfrm>
              <a:off x="1660948" y="3510084"/>
              <a:ext cx="907484" cy="230832"/>
            </a:xfrm>
            <a:prstGeom prst="rect">
              <a:avLst/>
            </a:prstGeom>
            <a:noFill/>
          </p:spPr>
          <p:txBody>
            <a:bodyPr wrap="square" rtlCol="0">
              <a:spAutoFit/>
            </a:bodyPr>
            <a:lstStyle/>
            <a:p>
              <a:pPr defTabSz="609585" fontAlgn="base">
                <a:spcBef>
                  <a:spcPct val="0"/>
                </a:spcBef>
                <a:spcAft>
                  <a:spcPct val="0"/>
                </a:spcAft>
                <a:defRPr/>
              </a:pPr>
              <a:r>
                <a:rPr lang="en-US" sz="1400" b="1" dirty="0">
                  <a:solidFill>
                    <a:schemeClr val="accent6"/>
                  </a:solidFill>
                  <a:latin typeface="CiscoSansTT" panose="020B0503020201020303" pitchFamily="34" charset="0"/>
                  <a:ea typeface="ＭＳ Ｐゴシック" charset="0"/>
                  <a:cs typeface="CiscoSansTT" panose="020B0503020201020303" pitchFamily="34" charset="0"/>
                </a:rPr>
                <a:t>802.11n</a:t>
              </a:r>
            </a:p>
          </p:txBody>
        </p:sp>
        <p:sp>
          <p:nvSpPr>
            <p:cNvPr id="282" name="TextBox 281">
              <a:extLst>
                <a:ext uri="{FF2B5EF4-FFF2-40B4-BE49-F238E27FC236}">
                  <a16:creationId xmlns:a16="http://schemas.microsoft.com/office/drawing/2014/main" id="{FC9D55A7-CA1E-5A49-B0D6-17A643EE0921}"/>
                </a:ext>
              </a:extLst>
            </p:cNvPr>
            <p:cNvSpPr txBox="1"/>
            <p:nvPr/>
          </p:nvSpPr>
          <p:spPr>
            <a:xfrm>
              <a:off x="4088755" y="3510084"/>
              <a:ext cx="1180619" cy="392414"/>
            </a:xfrm>
            <a:prstGeom prst="rect">
              <a:avLst/>
            </a:prstGeom>
            <a:noFill/>
          </p:spPr>
          <p:txBody>
            <a:bodyPr wrap="square" rtlCol="0">
              <a:spAutoFit/>
            </a:bodyPr>
            <a:lstStyle/>
            <a:p>
              <a:pPr defTabSz="609585" fontAlgn="base">
                <a:spcBef>
                  <a:spcPct val="0"/>
                </a:spcBef>
                <a:spcAft>
                  <a:spcPct val="0"/>
                </a:spcAft>
                <a:defRPr/>
              </a:pPr>
              <a:r>
                <a:rPr lang="en-US" sz="1400" b="1" dirty="0">
                  <a:solidFill>
                    <a:schemeClr val="accent6"/>
                  </a:solidFill>
                  <a:latin typeface="CiscoSansTT" panose="020B0503020201020303" pitchFamily="34" charset="0"/>
                  <a:ea typeface="ＭＳ Ｐゴシック" charset="0"/>
                  <a:cs typeface="CiscoSansTT" panose="020B0503020201020303" pitchFamily="34" charset="0"/>
                </a:rPr>
                <a:t>802.11ac Wave 1</a:t>
              </a:r>
            </a:p>
          </p:txBody>
        </p:sp>
        <p:sp>
          <p:nvSpPr>
            <p:cNvPr id="283" name="TextBox 282">
              <a:extLst>
                <a:ext uri="{FF2B5EF4-FFF2-40B4-BE49-F238E27FC236}">
                  <a16:creationId xmlns:a16="http://schemas.microsoft.com/office/drawing/2014/main" id="{67F6544A-074D-3B47-B309-34FCECEEF3D5}"/>
                </a:ext>
              </a:extLst>
            </p:cNvPr>
            <p:cNvSpPr txBox="1"/>
            <p:nvPr/>
          </p:nvSpPr>
          <p:spPr>
            <a:xfrm>
              <a:off x="5711904" y="3510084"/>
              <a:ext cx="1180619" cy="392415"/>
            </a:xfrm>
            <a:prstGeom prst="rect">
              <a:avLst/>
            </a:prstGeom>
            <a:noFill/>
          </p:spPr>
          <p:txBody>
            <a:bodyPr wrap="square" rtlCol="0">
              <a:spAutoFit/>
            </a:bodyPr>
            <a:lstStyle/>
            <a:p>
              <a:pPr defTabSz="609585" fontAlgn="base">
                <a:spcBef>
                  <a:spcPct val="0"/>
                </a:spcBef>
                <a:spcAft>
                  <a:spcPct val="0"/>
                </a:spcAft>
                <a:defRPr/>
              </a:pPr>
              <a:r>
                <a:rPr lang="en-US" sz="1400" b="1" dirty="0">
                  <a:solidFill>
                    <a:schemeClr val="accent6"/>
                  </a:solidFill>
                  <a:latin typeface="CiscoSansTT" panose="020B0503020201020303" pitchFamily="34" charset="0"/>
                  <a:ea typeface="ＭＳ Ｐゴシック" charset="0"/>
                  <a:cs typeface="CiscoSansTT" panose="020B0503020201020303" pitchFamily="34" charset="0"/>
                </a:rPr>
                <a:t>802.11ac Wave 2</a:t>
              </a:r>
            </a:p>
          </p:txBody>
        </p:sp>
        <p:sp>
          <p:nvSpPr>
            <p:cNvPr id="284" name="TextBox 283">
              <a:extLst>
                <a:ext uri="{FF2B5EF4-FFF2-40B4-BE49-F238E27FC236}">
                  <a16:creationId xmlns:a16="http://schemas.microsoft.com/office/drawing/2014/main" id="{978C215A-0BD4-6940-8745-F81D78F5AB4E}"/>
                </a:ext>
              </a:extLst>
            </p:cNvPr>
            <p:cNvSpPr txBox="1"/>
            <p:nvPr/>
          </p:nvSpPr>
          <p:spPr>
            <a:xfrm>
              <a:off x="8286490" y="3510084"/>
              <a:ext cx="1072021" cy="553998"/>
            </a:xfrm>
            <a:prstGeom prst="rect">
              <a:avLst/>
            </a:prstGeom>
            <a:noFill/>
          </p:spPr>
          <p:txBody>
            <a:bodyPr wrap="square" rtlCol="0">
              <a:spAutoFit/>
            </a:bodyPr>
            <a:lstStyle/>
            <a:p>
              <a:pPr defTabSz="609585" fontAlgn="base">
                <a:spcBef>
                  <a:spcPct val="0"/>
                </a:spcBef>
                <a:spcAft>
                  <a:spcPct val="0"/>
                </a:spcAft>
                <a:defRPr/>
              </a:pPr>
              <a:r>
                <a:rPr lang="en-US" sz="1400" b="1" dirty="0">
                  <a:solidFill>
                    <a:schemeClr val="accent6"/>
                  </a:solidFill>
                  <a:latin typeface="CiscoSansTT" panose="020B0503020201020303" pitchFamily="34" charset="0"/>
                  <a:ea typeface="ＭＳ Ｐゴシック" charset="0"/>
                  <a:cs typeface="CiscoSansTT" panose="020B0503020201020303" pitchFamily="34" charset="0"/>
                </a:rPr>
                <a:t>Cisco Next-Gen Wireless Stack</a:t>
              </a:r>
            </a:p>
          </p:txBody>
        </p:sp>
      </p:grpSp>
      <p:pic>
        <p:nvPicPr>
          <p:cNvPr id="269" name="Picture 268">
            <a:extLst>
              <a:ext uri="{FF2B5EF4-FFF2-40B4-BE49-F238E27FC236}">
                <a16:creationId xmlns:a16="http://schemas.microsoft.com/office/drawing/2014/main" id="{71DCFA36-5D16-B144-8776-C5D05DC381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3174" y="5378908"/>
            <a:ext cx="1028700" cy="822960"/>
          </a:xfrm>
          <a:prstGeom prst="rect">
            <a:avLst/>
          </a:prstGeom>
        </p:spPr>
      </p:pic>
      <p:pic>
        <p:nvPicPr>
          <p:cNvPr id="270" name="Picture 269">
            <a:extLst>
              <a:ext uri="{FF2B5EF4-FFF2-40B4-BE49-F238E27FC236}">
                <a16:creationId xmlns:a16="http://schemas.microsoft.com/office/drawing/2014/main" id="{98224FED-2889-FD41-894F-B89C5519A9A7}"/>
              </a:ext>
            </a:extLst>
          </p:cNvPr>
          <p:cNvPicPr>
            <a:picLocks noChangeAspect="1"/>
          </p:cNvPicPr>
          <p:nvPr/>
        </p:nvPicPr>
        <p:blipFill>
          <a:blip r:embed="rId9" cstate="print">
            <a:extLst>
              <a:ext uri="{28A0092B-C50C-407E-A947-70E740481C1C}">
                <a14:useLocalDpi xmlns:a14="http://schemas.microsoft.com/office/drawing/2010/main" val="0"/>
              </a:ext>
            </a:extLst>
          </a:blip>
          <a:srcRect l="20815" r="16513"/>
          <a:stretch>
            <a:fillRect/>
          </a:stretch>
        </p:blipFill>
        <p:spPr>
          <a:xfrm>
            <a:off x="9756976" y="5314264"/>
            <a:ext cx="716337" cy="914400"/>
          </a:xfrm>
          <a:prstGeom prst="rect">
            <a:avLst/>
          </a:prstGeom>
        </p:spPr>
      </p:pic>
      <p:pic>
        <p:nvPicPr>
          <p:cNvPr id="272" name="Picture 271">
            <a:extLst>
              <a:ext uri="{FF2B5EF4-FFF2-40B4-BE49-F238E27FC236}">
                <a16:creationId xmlns:a16="http://schemas.microsoft.com/office/drawing/2014/main" id="{F977D8C1-0C03-C84C-8216-D27E076BCD7C}"/>
              </a:ext>
            </a:extLst>
          </p:cNvPr>
          <p:cNvPicPr>
            <a:picLocks noChangeAspect="1"/>
          </p:cNvPicPr>
          <p:nvPr/>
        </p:nvPicPr>
        <p:blipFill>
          <a:blip r:embed="rId10" cstate="print">
            <a:extLst>
              <a:ext uri="{28A0092B-C50C-407E-A947-70E740481C1C}">
                <a14:useLocalDpi xmlns:a14="http://schemas.microsoft.com/office/drawing/2010/main" val="0"/>
              </a:ext>
            </a:extLst>
          </a:blip>
          <a:srcRect l="15630" r="15234"/>
          <a:stretch>
            <a:fillRect/>
          </a:stretch>
        </p:blipFill>
        <p:spPr>
          <a:xfrm>
            <a:off x="8085356" y="5385124"/>
            <a:ext cx="711200" cy="822960"/>
          </a:xfrm>
          <a:prstGeom prst="rect">
            <a:avLst/>
          </a:prstGeom>
        </p:spPr>
      </p:pic>
      <p:pic>
        <p:nvPicPr>
          <p:cNvPr id="273" name="Picture 272">
            <a:extLst>
              <a:ext uri="{FF2B5EF4-FFF2-40B4-BE49-F238E27FC236}">
                <a16:creationId xmlns:a16="http://schemas.microsoft.com/office/drawing/2014/main" id="{6FCBC7FA-BF66-C445-B6A7-EB04DBAAA770}"/>
              </a:ext>
            </a:extLst>
          </p:cNvPr>
          <p:cNvPicPr>
            <a:picLocks noChangeAspect="1"/>
          </p:cNvPicPr>
          <p:nvPr/>
        </p:nvPicPr>
        <p:blipFill>
          <a:blip r:embed="rId8" cstate="print">
            <a:extLst>
              <a:ext uri="{28A0092B-C50C-407E-A947-70E740481C1C}">
                <a14:useLocalDpi xmlns:a14="http://schemas.microsoft.com/office/drawing/2010/main" val="0"/>
              </a:ext>
            </a:extLst>
          </a:blip>
          <a:srcRect l="13984" r="12865"/>
          <a:stretch>
            <a:fillRect/>
          </a:stretch>
        </p:blipFill>
        <p:spPr>
          <a:xfrm>
            <a:off x="1599413" y="5385124"/>
            <a:ext cx="752500" cy="822960"/>
          </a:xfrm>
          <a:prstGeom prst="rect">
            <a:avLst/>
          </a:prstGeom>
        </p:spPr>
      </p:pic>
      <p:sp>
        <p:nvSpPr>
          <p:cNvPr id="274" name="TextBox 273">
            <a:extLst>
              <a:ext uri="{FF2B5EF4-FFF2-40B4-BE49-F238E27FC236}">
                <a16:creationId xmlns:a16="http://schemas.microsoft.com/office/drawing/2014/main" id="{8DFBD999-8239-8E4B-B280-3C561EE20E24}"/>
              </a:ext>
            </a:extLst>
          </p:cNvPr>
          <p:cNvSpPr txBox="1"/>
          <p:nvPr/>
        </p:nvSpPr>
        <p:spPr>
          <a:xfrm>
            <a:off x="448081" y="5642717"/>
            <a:ext cx="1194148" cy="523220"/>
          </a:xfrm>
          <a:prstGeom prst="rect">
            <a:avLst/>
          </a:prstGeom>
          <a:noFill/>
        </p:spPr>
        <p:txBody>
          <a:bodyPr wrap="square" rtlCol="0">
            <a:spAutoFit/>
          </a:bodyPr>
          <a:lstStyle/>
          <a:p>
            <a:pPr defTabSz="609585" fontAlgn="base">
              <a:spcBef>
                <a:spcPct val="0"/>
              </a:spcBef>
              <a:spcAft>
                <a:spcPct val="0"/>
              </a:spcAft>
              <a:defRPr/>
            </a:pPr>
            <a:r>
              <a:rPr lang="en-US" sz="1400" dirty="0">
                <a:solidFill>
                  <a:schemeClr val="accent6"/>
                </a:solidFill>
                <a:latin typeface="CiscoSansTT" panose="020B0503020201020303" pitchFamily="34" charset="0"/>
                <a:ea typeface="ＭＳ Ｐゴシック" charset="0"/>
                <a:cs typeface="CiscoSansTT" panose="020B0503020201020303" pitchFamily="34" charset="0"/>
              </a:rPr>
              <a:t>Aironet® 3500 Series</a:t>
            </a:r>
          </a:p>
        </p:txBody>
      </p:sp>
      <p:sp>
        <p:nvSpPr>
          <p:cNvPr id="275" name="TextBox 274">
            <a:extLst>
              <a:ext uri="{FF2B5EF4-FFF2-40B4-BE49-F238E27FC236}">
                <a16:creationId xmlns:a16="http://schemas.microsoft.com/office/drawing/2014/main" id="{7D136011-33DB-2D49-A8AE-BE5CE8CF9076}"/>
              </a:ext>
            </a:extLst>
          </p:cNvPr>
          <p:cNvSpPr txBox="1"/>
          <p:nvPr/>
        </p:nvSpPr>
        <p:spPr>
          <a:xfrm>
            <a:off x="2788276" y="5642717"/>
            <a:ext cx="1192089" cy="523220"/>
          </a:xfrm>
          <a:prstGeom prst="rect">
            <a:avLst/>
          </a:prstGeom>
          <a:noFill/>
        </p:spPr>
        <p:txBody>
          <a:bodyPr wrap="square" rtlCol="0">
            <a:spAutoFit/>
          </a:bodyPr>
          <a:lstStyle/>
          <a:p>
            <a:pPr defTabSz="609585" fontAlgn="base">
              <a:spcBef>
                <a:spcPct val="0"/>
              </a:spcBef>
              <a:spcAft>
                <a:spcPct val="0"/>
              </a:spcAft>
              <a:defRPr/>
            </a:pPr>
            <a:r>
              <a:rPr lang="en-US" sz="1400" dirty="0">
                <a:solidFill>
                  <a:schemeClr val="accent6"/>
                </a:solidFill>
                <a:latin typeface="CiscoSansTT" panose="020B0503020201020303" pitchFamily="34" charset="0"/>
                <a:ea typeface="ＭＳ Ｐゴシック" charset="0"/>
                <a:cs typeface="CiscoSansTT" panose="020B0503020201020303" pitchFamily="34" charset="0"/>
              </a:rPr>
              <a:t>Aironet </a:t>
            </a:r>
            <a:br>
              <a:rPr lang="en-US" sz="1400" dirty="0">
                <a:solidFill>
                  <a:schemeClr val="accent6"/>
                </a:solidFill>
                <a:latin typeface="CiscoSansTT" panose="020B0503020201020303" pitchFamily="34" charset="0"/>
                <a:ea typeface="ＭＳ Ｐゴシック" charset="0"/>
                <a:cs typeface="CiscoSansTT" panose="020B0503020201020303" pitchFamily="34" charset="0"/>
              </a:rPr>
            </a:br>
            <a:r>
              <a:rPr lang="en-US" sz="1400" dirty="0">
                <a:solidFill>
                  <a:schemeClr val="accent6"/>
                </a:solidFill>
                <a:latin typeface="CiscoSansTT" panose="020B0503020201020303" pitchFamily="34" charset="0"/>
                <a:ea typeface="ＭＳ Ｐゴシック" charset="0"/>
                <a:cs typeface="CiscoSansTT" panose="020B0503020201020303" pitchFamily="34" charset="0"/>
              </a:rPr>
              <a:t>3600 Series</a:t>
            </a:r>
          </a:p>
        </p:txBody>
      </p:sp>
      <p:sp>
        <p:nvSpPr>
          <p:cNvPr id="276" name="TextBox 275">
            <a:extLst>
              <a:ext uri="{FF2B5EF4-FFF2-40B4-BE49-F238E27FC236}">
                <a16:creationId xmlns:a16="http://schemas.microsoft.com/office/drawing/2014/main" id="{41FBD3A7-0D6F-BB49-BEBC-123C1F75CB21}"/>
              </a:ext>
            </a:extLst>
          </p:cNvPr>
          <p:cNvSpPr txBox="1"/>
          <p:nvPr/>
        </p:nvSpPr>
        <p:spPr>
          <a:xfrm>
            <a:off x="4873705" y="5642717"/>
            <a:ext cx="1179854" cy="523220"/>
          </a:xfrm>
          <a:prstGeom prst="rect">
            <a:avLst/>
          </a:prstGeom>
          <a:noFill/>
        </p:spPr>
        <p:txBody>
          <a:bodyPr wrap="square" rtlCol="0">
            <a:spAutoFit/>
          </a:bodyPr>
          <a:lstStyle/>
          <a:p>
            <a:pPr defTabSz="609585" fontAlgn="base">
              <a:spcBef>
                <a:spcPct val="0"/>
              </a:spcBef>
              <a:spcAft>
                <a:spcPct val="0"/>
              </a:spcAft>
              <a:defRPr/>
            </a:pPr>
            <a:r>
              <a:rPr lang="en-US" sz="1400" dirty="0">
                <a:solidFill>
                  <a:schemeClr val="accent6"/>
                </a:solidFill>
                <a:latin typeface="CiscoSansTT" panose="020B0503020201020303" pitchFamily="34" charset="0"/>
                <a:ea typeface="ＭＳ Ｐゴシック" charset="0"/>
                <a:cs typeface="CiscoSansTT" panose="020B0503020201020303" pitchFamily="34" charset="0"/>
              </a:rPr>
              <a:t>Aironet </a:t>
            </a:r>
            <a:br>
              <a:rPr lang="en-US" sz="1400" dirty="0">
                <a:solidFill>
                  <a:schemeClr val="accent6"/>
                </a:solidFill>
                <a:latin typeface="CiscoSansTT" panose="020B0503020201020303" pitchFamily="34" charset="0"/>
                <a:ea typeface="ＭＳ Ｐゴシック" charset="0"/>
                <a:cs typeface="CiscoSansTT" panose="020B0503020201020303" pitchFamily="34" charset="0"/>
              </a:rPr>
            </a:br>
            <a:r>
              <a:rPr lang="en-US" sz="1400" dirty="0">
                <a:solidFill>
                  <a:schemeClr val="accent6"/>
                </a:solidFill>
                <a:latin typeface="CiscoSansTT" panose="020B0503020201020303" pitchFamily="34" charset="0"/>
                <a:ea typeface="ＭＳ Ｐゴシック" charset="0"/>
                <a:cs typeface="CiscoSansTT" panose="020B0503020201020303" pitchFamily="34" charset="0"/>
              </a:rPr>
              <a:t>3700 Series</a:t>
            </a:r>
          </a:p>
        </p:txBody>
      </p:sp>
      <p:sp>
        <p:nvSpPr>
          <p:cNvPr id="277" name="TextBox 276">
            <a:extLst>
              <a:ext uri="{FF2B5EF4-FFF2-40B4-BE49-F238E27FC236}">
                <a16:creationId xmlns:a16="http://schemas.microsoft.com/office/drawing/2014/main" id="{1C874374-6886-164E-B619-8ABFE5DC3EFC}"/>
              </a:ext>
            </a:extLst>
          </p:cNvPr>
          <p:cNvSpPr txBox="1"/>
          <p:nvPr/>
        </p:nvSpPr>
        <p:spPr>
          <a:xfrm>
            <a:off x="7120291" y="5636293"/>
            <a:ext cx="1262843" cy="523220"/>
          </a:xfrm>
          <a:prstGeom prst="rect">
            <a:avLst/>
          </a:prstGeom>
          <a:noFill/>
        </p:spPr>
        <p:txBody>
          <a:bodyPr wrap="square" rtlCol="0">
            <a:spAutoFit/>
          </a:bodyPr>
          <a:lstStyle/>
          <a:p>
            <a:pPr defTabSz="609585" fontAlgn="base">
              <a:spcBef>
                <a:spcPct val="0"/>
              </a:spcBef>
              <a:spcAft>
                <a:spcPct val="0"/>
              </a:spcAft>
              <a:defRPr/>
            </a:pPr>
            <a:r>
              <a:rPr lang="en-US" sz="1400" dirty="0">
                <a:solidFill>
                  <a:schemeClr val="accent6"/>
                </a:solidFill>
                <a:latin typeface="CiscoSansTT" panose="020B0503020201020303" pitchFamily="34" charset="0"/>
                <a:ea typeface="ＭＳ Ｐゴシック" charset="0"/>
                <a:cs typeface="CiscoSansTT" panose="020B0503020201020303" pitchFamily="34" charset="0"/>
              </a:rPr>
              <a:t>Aironet </a:t>
            </a:r>
            <a:br>
              <a:rPr lang="en-US" sz="1400" dirty="0">
                <a:solidFill>
                  <a:schemeClr val="accent6"/>
                </a:solidFill>
                <a:latin typeface="CiscoSansTT" panose="020B0503020201020303" pitchFamily="34" charset="0"/>
                <a:ea typeface="ＭＳ Ｐゴシック" charset="0"/>
                <a:cs typeface="CiscoSansTT" panose="020B0503020201020303" pitchFamily="34" charset="0"/>
              </a:rPr>
            </a:br>
            <a:r>
              <a:rPr lang="en-US" sz="1400" dirty="0">
                <a:solidFill>
                  <a:schemeClr val="accent6"/>
                </a:solidFill>
                <a:latin typeface="CiscoSansTT" panose="020B0503020201020303" pitchFamily="34" charset="0"/>
                <a:ea typeface="ＭＳ Ｐゴシック" charset="0"/>
                <a:cs typeface="CiscoSansTT" panose="020B0503020201020303" pitchFamily="34" charset="0"/>
              </a:rPr>
              <a:t>3800 Series</a:t>
            </a:r>
          </a:p>
        </p:txBody>
      </p:sp>
      <p:sp>
        <p:nvSpPr>
          <p:cNvPr id="278" name="TextBox 277">
            <a:extLst>
              <a:ext uri="{FF2B5EF4-FFF2-40B4-BE49-F238E27FC236}">
                <a16:creationId xmlns:a16="http://schemas.microsoft.com/office/drawing/2014/main" id="{4439B045-350E-554B-A48F-B3976E5946C6}"/>
              </a:ext>
            </a:extLst>
          </p:cNvPr>
          <p:cNvSpPr txBox="1"/>
          <p:nvPr/>
        </p:nvSpPr>
        <p:spPr>
          <a:xfrm>
            <a:off x="9101345" y="5606284"/>
            <a:ext cx="809159" cy="523220"/>
          </a:xfrm>
          <a:prstGeom prst="rect">
            <a:avLst/>
          </a:prstGeom>
          <a:noFill/>
        </p:spPr>
        <p:txBody>
          <a:bodyPr wrap="square" rtlCol="0">
            <a:spAutoFit/>
          </a:bodyPr>
          <a:lstStyle/>
          <a:p>
            <a:pPr defTabSz="609585" fontAlgn="base">
              <a:spcBef>
                <a:spcPct val="0"/>
              </a:spcBef>
              <a:spcAft>
                <a:spcPct val="0"/>
              </a:spcAft>
              <a:defRPr/>
            </a:pPr>
            <a:r>
              <a:rPr lang="en-US" sz="1400" dirty="0">
                <a:solidFill>
                  <a:schemeClr val="accent6"/>
                </a:solidFill>
                <a:latin typeface="CiscoSansTT" panose="020B0503020201020303" pitchFamily="34" charset="0"/>
                <a:ea typeface="ＭＳ Ｐゴシック" charset="0"/>
                <a:cs typeface="CiscoSansTT" panose="020B0503020201020303" pitchFamily="34" charset="0"/>
              </a:rPr>
              <a:t>Aironet 4800</a:t>
            </a:r>
          </a:p>
        </p:txBody>
      </p:sp>
      <p:pic>
        <p:nvPicPr>
          <p:cNvPr id="279" name="Picture 278">
            <a:extLst>
              <a:ext uri="{FF2B5EF4-FFF2-40B4-BE49-F238E27FC236}">
                <a16:creationId xmlns:a16="http://schemas.microsoft.com/office/drawing/2014/main" id="{159E3886-A710-6047-A273-5B4F1080920A}"/>
              </a:ext>
            </a:extLst>
          </p:cNvPr>
          <p:cNvPicPr>
            <a:picLocks noChangeAspect="1"/>
          </p:cNvPicPr>
          <p:nvPr/>
        </p:nvPicPr>
        <p:blipFill>
          <a:blip r:embed="rId11" cstate="print">
            <a:extLst>
              <a:ext uri="{28A0092B-C50C-407E-A947-70E740481C1C}">
                <a14:useLocalDpi xmlns:a14="http://schemas.microsoft.com/office/drawing/2010/main" val="0"/>
              </a:ext>
            </a:extLst>
          </a:blip>
          <a:srcRect l="12031" r="6228"/>
          <a:stretch>
            <a:fillRect/>
          </a:stretch>
        </p:blipFill>
        <p:spPr>
          <a:xfrm flipH="1">
            <a:off x="5853546" y="5385124"/>
            <a:ext cx="840869" cy="822960"/>
          </a:xfrm>
          <a:prstGeom prst="rect">
            <a:avLst/>
          </a:prstGeom>
        </p:spPr>
      </p:pic>
      <p:pic>
        <p:nvPicPr>
          <p:cNvPr id="3" name="Picture 4" descr="T:\Untitled-1.em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65136" y="3913180"/>
            <a:ext cx="201765" cy="341035"/>
          </a:xfrm>
          <a:prstGeom prst="rect">
            <a:avLst/>
          </a:prstGeom>
          <a:noFill/>
          <a:extLst>
            <a:ext uri="{909E8E84-426E-40DD-AFC4-6F175D3DCCD1}">
              <a14:hiddenFill xmlns:a14="http://schemas.microsoft.com/office/drawing/2010/main">
                <a:solidFill>
                  <a:srgbClr val="FFFFFF"/>
                </a:solidFill>
              </a14:hiddenFill>
            </a:ext>
          </a:extLst>
        </p:spPr>
      </p:pic>
      <p:grpSp>
        <p:nvGrpSpPr>
          <p:cNvPr id="114" name="Group 113"/>
          <p:cNvGrpSpPr/>
          <p:nvPr/>
        </p:nvGrpSpPr>
        <p:grpSpPr>
          <a:xfrm>
            <a:off x="4235643" y="3913180"/>
            <a:ext cx="192997" cy="341600"/>
            <a:chOff x="-3187700" y="1338263"/>
            <a:chExt cx="993775" cy="1758950"/>
          </a:xfrm>
        </p:grpSpPr>
        <p:sp>
          <p:nvSpPr>
            <p:cNvPr id="115" name="Freeform 13"/>
            <p:cNvSpPr>
              <a:spLocks/>
            </p:cNvSpPr>
            <p:nvPr/>
          </p:nvSpPr>
          <p:spPr bwMode="auto">
            <a:xfrm>
              <a:off x="-3187700" y="1338263"/>
              <a:ext cx="993775" cy="1758950"/>
            </a:xfrm>
            <a:custGeom>
              <a:avLst/>
              <a:gdLst>
                <a:gd name="T0" fmla="*/ 232 w 265"/>
                <a:gd name="T1" fmla="*/ 0 h 469"/>
                <a:gd name="T2" fmla="*/ 34 w 265"/>
                <a:gd name="T3" fmla="*/ 0 h 469"/>
                <a:gd name="T4" fmla="*/ 0 w 265"/>
                <a:gd name="T5" fmla="*/ 34 h 469"/>
                <a:gd name="T6" fmla="*/ 0 w 265"/>
                <a:gd name="T7" fmla="*/ 436 h 469"/>
                <a:gd name="T8" fmla="*/ 34 w 265"/>
                <a:gd name="T9" fmla="*/ 469 h 469"/>
                <a:gd name="T10" fmla="*/ 232 w 265"/>
                <a:gd name="T11" fmla="*/ 469 h 469"/>
                <a:gd name="T12" fmla="*/ 265 w 265"/>
                <a:gd name="T13" fmla="*/ 436 h 469"/>
                <a:gd name="T14" fmla="*/ 265 w 265"/>
                <a:gd name="T15" fmla="*/ 34 h 469"/>
                <a:gd name="T16" fmla="*/ 232 w 265"/>
                <a:gd name="T17"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469">
                  <a:moveTo>
                    <a:pt x="232" y="0"/>
                  </a:moveTo>
                  <a:cubicBezTo>
                    <a:pt x="34" y="0"/>
                    <a:pt x="34" y="0"/>
                    <a:pt x="34" y="0"/>
                  </a:cubicBezTo>
                  <a:cubicBezTo>
                    <a:pt x="15" y="0"/>
                    <a:pt x="0" y="15"/>
                    <a:pt x="0" y="34"/>
                  </a:cubicBezTo>
                  <a:cubicBezTo>
                    <a:pt x="0" y="436"/>
                    <a:pt x="0" y="436"/>
                    <a:pt x="0" y="436"/>
                  </a:cubicBezTo>
                  <a:cubicBezTo>
                    <a:pt x="0" y="455"/>
                    <a:pt x="15" y="469"/>
                    <a:pt x="34" y="469"/>
                  </a:cubicBezTo>
                  <a:cubicBezTo>
                    <a:pt x="232" y="469"/>
                    <a:pt x="232" y="469"/>
                    <a:pt x="232" y="469"/>
                  </a:cubicBezTo>
                  <a:cubicBezTo>
                    <a:pt x="250" y="469"/>
                    <a:pt x="265" y="455"/>
                    <a:pt x="265" y="436"/>
                  </a:cubicBezTo>
                  <a:cubicBezTo>
                    <a:pt x="265" y="34"/>
                    <a:pt x="265" y="34"/>
                    <a:pt x="265" y="34"/>
                  </a:cubicBezTo>
                  <a:cubicBezTo>
                    <a:pt x="265" y="15"/>
                    <a:pt x="250" y="0"/>
                    <a:pt x="232"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800" kern="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16" name="Oval 14"/>
            <p:cNvSpPr>
              <a:spLocks noChangeArrowheads="1"/>
            </p:cNvSpPr>
            <p:nvPr/>
          </p:nvSpPr>
          <p:spPr bwMode="auto">
            <a:xfrm>
              <a:off x="-2738438" y="2917825"/>
              <a:ext cx="112712" cy="115888"/>
            </a:xfrm>
            <a:prstGeom prst="ellipse">
              <a:avLst/>
            </a:prstGeom>
            <a:solidFill>
              <a:schemeClr val="tx2"/>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800" kern="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17" name="Freeform 15"/>
            <p:cNvSpPr>
              <a:spLocks/>
            </p:cNvSpPr>
            <p:nvPr/>
          </p:nvSpPr>
          <p:spPr bwMode="auto">
            <a:xfrm>
              <a:off x="-2794000" y="1443038"/>
              <a:ext cx="209550" cy="7938"/>
            </a:xfrm>
            <a:custGeom>
              <a:avLst/>
              <a:gdLst>
                <a:gd name="T0" fmla="*/ 56 w 56"/>
                <a:gd name="T1" fmla="*/ 2 h 2"/>
                <a:gd name="T2" fmla="*/ 0 w 56"/>
                <a:gd name="T3" fmla="*/ 2 h 2"/>
                <a:gd name="T4" fmla="*/ 0 w 56"/>
                <a:gd name="T5" fmla="*/ 2 h 2"/>
                <a:gd name="T6" fmla="*/ 0 w 56"/>
                <a:gd name="T7" fmla="*/ 0 h 2"/>
                <a:gd name="T8" fmla="*/ 56 w 56"/>
                <a:gd name="T9" fmla="*/ 0 h 2"/>
                <a:gd name="T10" fmla="*/ 56 w 56"/>
                <a:gd name="T11" fmla="*/ 2 h 2"/>
                <a:gd name="T12" fmla="*/ 56 w 5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56" h="2">
                  <a:moveTo>
                    <a:pt x="56" y="2"/>
                  </a:moveTo>
                  <a:cubicBezTo>
                    <a:pt x="0" y="2"/>
                    <a:pt x="0" y="2"/>
                    <a:pt x="0" y="2"/>
                  </a:cubicBezTo>
                  <a:cubicBezTo>
                    <a:pt x="0" y="2"/>
                    <a:pt x="0" y="2"/>
                    <a:pt x="0" y="2"/>
                  </a:cubicBezTo>
                  <a:cubicBezTo>
                    <a:pt x="0" y="0"/>
                    <a:pt x="0" y="0"/>
                    <a:pt x="0" y="0"/>
                  </a:cubicBezTo>
                  <a:cubicBezTo>
                    <a:pt x="56" y="0"/>
                    <a:pt x="56" y="0"/>
                    <a:pt x="56" y="0"/>
                  </a:cubicBezTo>
                  <a:cubicBezTo>
                    <a:pt x="56" y="0"/>
                    <a:pt x="56" y="0"/>
                    <a:pt x="56" y="2"/>
                  </a:cubicBezTo>
                  <a:cubicBezTo>
                    <a:pt x="56" y="2"/>
                    <a:pt x="56" y="2"/>
                    <a:pt x="56" y="2"/>
                  </a:cubicBezTo>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800" kern="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18" name="Freeform 16"/>
            <p:cNvSpPr>
              <a:spLocks/>
            </p:cNvSpPr>
            <p:nvPr/>
          </p:nvSpPr>
          <p:spPr bwMode="auto">
            <a:xfrm>
              <a:off x="-3082925" y="1597025"/>
              <a:ext cx="787400" cy="1214438"/>
            </a:xfrm>
            <a:custGeom>
              <a:avLst/>
              <a:gdLst>
                <a:gd name="T0" fmla="*/ 0 w 496"/>
                <a:gd name="T1" fmla="*/ 0 h 765"/>
                <a:gd name="T2" fmla="*/ 0 w 496"/>
                <a:gd name="T3" fmla="*/ 765 h 765"/>
                <a:gd name="T4" fmla="*/ 496 w 496"/>
                <a:gd name="T5" fmla="*/ 765 h 765"/>
                <a:gd name="T6" fmla="*/ 496 w 496"/>
                <a:gd name="T7" fmla="*/ 0 h 765"/>
                <a:gd name="T8" fmla="*/ 0 w 496"/>
                <a:gd name="T9" fmla="*/ 0 h 765"/>
                <a:gd name="T10" fmla="*/ 0 w 496"/>
                <a:gd name="T11" fmla="*/ 0 h 765"/>
              </a:gdLst>
              <a:ahLst/>
              <a:cxnLst>
                <a:cxn ang="0">
                  <a:pos x="T0" y="T1"/>
                </a:cxn>
                <a:cxn ang="0">
                  <a:pos x="T2" y="T3"/>
                </a:cxn>
                <a:cxn ang="0">
                  <a:pos x="T4" y="T5"/>
                </a:cxn>
                <a:cxn ang="0">
                  <a:pos x="T6" y="T7"/>
                </a:cxn>
                <a:cxn ang="0">
                  <a:pos x="T8" y="T9"/>
                </a:cxn>
                <a:cxn ang="0">
                  <a:pos x="T10" y="T11"/>
                </a:cxn>
              </a:cxnLst>
              <a:rect l="0" t="0" r="r" b="b"/>
              <a:pathLst>
                <a:path w="496" h="765">
                  <a:moveTo>
                    <a:pt x="0" y="0"/>
                  </a:moveTo>
                  <a:lnTo>
                    <a:pt x="0" y="765"/>
                  </a:lnTo>
                  <a:lnTo>
                    <a:pt x="496" y="765"/>
                  </a:lnTo>
                  <a:lnTo>
                    <a:pt x="496" y="0"/>
                  </a:lnTo>
                  <a:lnTo>
                    <a:pt x="0" y="0"/>
                  </a:lnTo>
                  <a:lnTo>
                    <a:pt x="0"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800" kern="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nvGrpSpPr>
          <p:cNvPr id="9" name="Group 8"/>
          <p:cNvGrpSpPr/>
          <p:nvPr/>
        </p:nvGrpSpPr>
        <p:grpSpPr>
          <a:xfrm>
            <a:off x="6078329" y="3892896"/>
            <a:ext cx="382169" cy="382168"/>
            <a:chOff x="4273550" y="2274888"/>
            <a:chExt cx="588963" cy="588962"/>
          </a:xfrm>
          <a:solidFill>
            <a:schemeClr val="bg2"/>
          </a:solidFill>
        </p:grpSpPr>
        <p:sp>
          <p:nvSpPr>
            <p:cNvPr id="7" name="Freeform 7"/>
            <p:cNvSpPr>
              <a:spLocks/>
            </p:cNvSpPr>
            <p:nvPr/>
          </p:nvSpPr>
          <p:spPr bwMode="auto">
            <a:xfrm>
              <a:off x="4273550" y="2701925"/>
              <a:ext cx="588963" cy="161925"/>
            </a:xfrm>
            <a:custGeom>
              <a:avLst/>
              <a:gdLst>
                <a:gd name="T0" fmla="*/ 1786 w 3341"/>
                <a:gd name="T1" fmla="*/ 1 h 922"/>
                <a:gd name="T2" fmla="*/ 2008 w 3341"/>
                <a:gd name="T3" fmla="*/ 10 h 922"/>
                <a:gd name="T4" fmla="*/ 2219 w 3341"/>
                <a:gd name="T5" fmla="*/ 25 h 922"/>
                <a:gd name="T6" fmla="*/ 2419 w 3341"/>
                <a:gd name="T7" fmla="*/ 49 h 922"/>
                <a:gd name="T8" fmla="*/ 2605 w 3341"/>
                <a:gd name="T9" fmla="*/ 79 h 922"/>
                <a:gd name="T10" fmla="*/ 2774 w 3341"/>
                <a:gd name="T11" fmla="*/ 115 h 922"/>
                <a:gd name="T12" fmla="*/ 2925 w 3341"/>
                <a:gd name="T13" fmla="*/ 157 h 922"/>
                <a:gd name="T14" fmla="*/ 3056 w 3341"/>
                <a:gd name="T15" fmla="*/ 203 h 922"/>
                <a:gd name="T16" fmla="*/ 3165 w 3341"/>
                <a:gd name="T17" fmla="*/ 255 h 922"/>
                <a:gd name="T18" fmla="*/ 3249 w 3341"/>
                <a:gd name="T19" fmla="*/ 310 h 922"/>
                <a:gd name="T20" fmla="*/ 3307 w 3341"/>
                <a:gd name="T21" fmla="*/ 369 h 922"/>
                <a:gd name="T22" fmla="*/ 3338 w 3341"/>
                <a:gd name="T23" fmla="*/ 430 h 922"/>
                <a:gd name="T24" fmla="*/ 3338 w 3341"/>
                <a:gd name="T25" fmla="*/ 492 h 922"/>
                <a:gd name="T26" fmla="*/ 3307 w 3341"/>
                <a:gd name="T27" fmla="*/ 554 h 922"/>
                <a:gd name="T28" fmla="*/ 3249 w 3341"/>
                <a:gd name="T29" fmla="*/ 613 h 922"/>
                <a:gd name="T30" fmla="*/ 3165 w 3341"/>
                <a:gd name="T31" fmla="*/ 667 h 922"/>
                <a:gd name="T32" fmla="*/ 3056 w 3341"/>
                <a:gd name="T33" fmla="*/ 719 h 922"/>
                <a:gd name="T34" fmla="*/ 2925 w 3341"/>
                <a:gd name="T35" fmla="*/ 766 h 922"/>
                <a:gd name="T36" fmla="*/ 2774 w 3341"/>
                <a:gd name="T37" fmla="*/ 808 h 922"/>
                <a:gd name="T38" fmla="*/ 2605 w 3341"/>
                <a:gd name="T39" fmla="*/ 843 h 922"/>
                <a:gd name="T40" fmla="*/ 2419 w 3341"/>
                <a:gd name="T41" fmla="*/ 874 h 922"/>
                <a:gd name="T42" fmla="*/ 2219 w 3341"/>
                <a:gd name="T43" fmla="*/ 897 h 922"/>
                <a:gd name="T44" fmla="*/ 2008 w 3341"/>
                <a:gd name="T45" fmla="*/ 912 h 922"/>
                <a:gd name="T46" fmla="*/ 1786 w 3341"/>
                <a:gd name="T47" fmla="*/ 921 h 922"/>
                <a:gd name="T48" fmla="*/ 1556 w 3341"/>
                <a:gd name="T49" fmla="*/ 921 h 922"/>
                <a:gd name="T50" fmla="*/ 1334 w 3341"/>
                <a:gd name="T51" fmla="*/ 912 h 922"/>
                <a:gd name="T52" fmla="*/ 1122 w 3341"/>
                <a:gd name="T53" fmla="*/ 897 h 922"/>
                <a:gd name="T54" fmla="*/ 923 w 3341"/>
                <a:gd name="T55" fmla="*/ 874 h 922"/>
                <a:gd name="T56" fmla="*/ 737 w 3341"/>
                <a:gd name="T57" fmla="*/ 843 h 922"/>
                <a:gd name="T58" fmla="*/ 568 w 3341"/>
                <a:gd name="T59" fmla="*/ 808 h 922"/>
                <a:gd name="T60" fmla="*/ 417 w 3341"/>
                <a:gd name="T61" fmla="*/ 766 h 922"/>
                <a:gd name="T62" fmla="*/ 286 w 3341"/>
                <a:gd name="T63" fmla="*/ 719 h 922"/>
                <a:gd name="T64" fmla="*/ 177 w 3341"/>
                <a:gd name="T65" fmla="*/ 667 h 922"/>
                <a:gd name="T66" fmla="*/ 92 w 3341"/>
                <a:gd name="T67" fmla="*/ 613 h 922"/>
                <a:gd name="T68" fmla="*/ 35 w 3341"/>
                <a:gd name="T69" fmla="*/ 554 h 922"/>
                <a:gd name="T70" fmla="*/ 4 w 3341"/>
                <a:gd name="T71" fmla="*/ 492 h 922"/>
                <a:gd name="T72" fmla="*/ 4 w 3341"/>
                <a:gd name="T73" fmla="*/ 430 h 922"/>
                <a:gd name="T74" fmla="*/ 35 w 3341"/>
                <a:gd name="T75" fmla="*/ 369 h 922"/>
                <a:gd name="T76" fmla="*/ 92 w 3341"/>
                <a:gd name="T77" fmla="*/ 310 h 922"/>
                <a:gd name="T78" fmla="*/ 177 w 3341"/>
                <a:gd name="T79" fmla="*/ 255 h 922"/>
                <a:gd name="T80" fmla="*/ 286 w 3341"/>
                <a:gd name="T81" fmla="*/ 203 h 922"/>
                <a:gd name="T82" fmla="*/ 417 w 3341"/>
                <a:gd name="T83" fmla="*/ 157 h 922"/>
                <a:gd name="T84" fmla="*/ 568 w 3341"/>
                <a:gd name="T85" fmla="*/ 115 h 922"/>
                <a:gd name="T86" fmla="*/ 737 w 3341"/>
                <a:gd name="T87" fmla="*/ 79 h 922"/>
                <a:gd name="T88" fmla="*/ 923 w 3341"/>
                <a:gd name="T89" fmla="*/ 49 h 922"/>
                <a:gd name="T90" fmla="*/ 1122 w 3341"/>
                <a:gd name="T91" fmla="*/ 25 h 922"/>
                <a:gd name="T92" fmla="*/ 1334 w 3341"/>
                <a:gd name="T93" fmla="*/ 10 h 922"/>
                <a:gd name="T94" fmla="*/ 1556 w 3341"/>
                <a:gd name="T95" fmla="*/ 1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41" h="922">
                  <a:moveTo>
                    <a:pt x="1670" y="0"/>
                  </a:moveTo>
                  <a:lnTo>
                    <a:pt x="1786" y="1"/>
                  </a:lnTo>
                  <a:lnTo>
                    <a:pt x="1898" y="4"/>
                  </a:lnTo>
                  <a:lnTo>
                    <a:pt x="2008" y="10"/>
                  </a:lnTo>
                  <a:lnTo>
                    <a:pt x="2115" y="17"/>
                  </a:lnTo>
                  <a:lnTo>
                    <a:pt x="2219" y="25"/>
                  </a:lnTo>
                  <a:lnTo>
                    <a:pt x="2321" y="37"/>
                  </a:lnTo>
                  <a:lnTo>
                    <a:pt x="2419" y="49"/>
                  </a:lnTo>
                  <a:lnTo>
                    <a:pt x="2514" y="63"/>
                  </a:lnTo>
                  <a:lnTo>
                    <a:pt x="2605" y="79"/>
                  </a:lnTo>
                  <a:lnTo>
                    <a:pt x="2692" y="96"/>
                  </a:lnTo>
                  <a:lnTo>
                    <a:pt x="2774" y="115"/>
                  </a:lnTo>
                  <a:lnTo>
                    <a:pt x="2852" y="135"/>
                  </a:lnTo>
                  <a:lnTo>
                    <a:pt x="2925" y="157"/>
                  </a:lnTo>
                  <a:lnTo>
                    <a:pt x="2993" y="179"/>
                  </a:lnTo>
                  <a:lnTo>
                    <a:pt x="3056" y="203"/>
                  </a:lnTo>
                  <a:lnTo>
                    <a:pt x="3113" y="228"/>
                  </a:lnTo>
                  <a:lnTo>
                    <a:pt x="3165" y="255"/>
                  </a:lnTo>
                  <a:lnTo>
                    <a:pt x="3210" y="282"/>
                  </a:lnTo>
                  <a:lnTo>
                    <a:pt x="3249" y="310"/>
                  </a:lnTo>
                  <a:lnTo>
                    <a:pt x="3281" y="338"/>
                  </a:lnTo>
                  <a:lnTo>
                    <a:pt x="3307" y="369"/>
                  </a:lnTo>
                  <a:lnTo>
                    <a:pt x="3326" y="399"/>
                  </a:lnTo>
                  <a:lnTo>
                    <a:pt x="3338" y="430"/>
                  </a:lnTo>
                  <a:lnTo>
                    <a:pt x="3341" y="461"/>
                  </a:lnTo>
                  <a:lnTo>
                    <a:pt x="3338" y="492"/>
                  </a:lnTo>
                  <a:lnTo>
                    <a:pt x="3326" y="524"/>
                  </a:lnTo>
                  <a:lnTo>
                    <a:pt x="3307" y="554"/>
                  </a:lnTo>
                  <a:lnTo>
                    <a:pt x="3281" y="583"/>
                  </a:lnTo>
                  <a:lnTo>
                    <a:pt x="3249" y="613"/>
                  </a:lnTo>
                  <a:lnTo>
                    <a:pt x="3210" y="641"/>
                  </a:lnTo>
                  <a:lnTo>
                    <a:pt x="3165" y="667"/>
                  </a:lnTo>
                  <a:lnTo>
                    <a:pt x="3113" y="693"/>
                  </a:lnTo>
                  <a:lnTo>
                    <a:pt x="3056" y="719"/>
                  </a:lnTo>
                  <a:lnTo>
                    <a:pt x="2993" y="743"/>
                  </a:lnTo>
                  <a:lnTo>
                    <a:pt x="2925" y="766"/>
                  </a:lnTo>
                  <a:lnTo>
                    <a:pt x="2852" y="787"/>
                  </a:lnTo>
                  <a:lnTo>
                    <a:pt x="2774" y="808"/>
                  </a:lnTo>
                  <a:lnTo>
                    <a:pt x="2692" y="826"/>
                  </a:lnTo>
                  <a:lnTo>
                    <a:pt x="2605" y="843"/>
                  </a:lnTo>
                  <a:lnTo>
                    <a:pt x="2514" y="859"/>
                  </a:lnTo>
                  <a:lnTo>
                    <a:pt x="2419" y="874"/>
                  </a:lnTo>
                  <a:lnTo>
                    <a:pt x="2321" y="886"/>
                  </a:lnTo>
                  <a:lnTo>
                    <a:pt x="2219" y="897"/>
                  </a:lnTo>
                  <a:lnTo>
                    <a:pt x="2115" y="905"/>
                  </a:lnTo>
                  <a:lnTo>
                    <a:pt x="2008" y="912"/>
                  </a:lnTo>
                  <a:lnTo>
                    <a:pt x="1898" y="918"/>
                  </a:lnTo>
                  <a:lnTo>
                    <a:pt x="1786" y="921"/>
                  </a:lnTo>
                  <a:lnTo>
                    <a:pt x="1670" y="922"/>
                  </a:lnTo>
                  <a:lnTo>
                    <a:pt x="1556" y="921"/>
                  </a:lnTo>
                  <a:lnTo>
                    <a:pt x="1444" y="918"/>
                  </a:lnTo>
                  <a:lnTo>
                    <a:pt x="1334" y="912"/>
                  </a:lnTo>
                  <a:lnTo>
                    <a:pt x="1226" y="905"/>
                  </a:lnTo>
                  <a:lnTo>
                    <a:pt x="1122" y="897"/>
                  </a:lnTo>
                  <a:lnTo>
                    <a:pt x="1021" y="886"/>
                  </a:lnTo>
                  <a:lnTo>
                    <a:pt x="923" y="874"/>
                  </a:lnTo>
                  <a:lnTo>
                    <a:pt x="827" y="859"/>
                  </a:lnTo>
                  <a:lnTo>
                    <a:pt x="737" y="843"/>
                  </a:lnTo>
                  <a:lnTo>
                    <a:pt x="650" y="826"/>
                  </a:lnTo>
                  <a:lnTo>
                    <a:pt x="568" y="808"/>
                  </a:lnTo>
                  <a:lnTo>
                    <a:pt x="490" y="787"/>
                  </a:lnTo>
                  <a:lnTo>
                    <a:pt x="417" y="766"/>
                  </a:lnTo>
                  <a:lnTo>
                    <a:pt x="349" y="743"/>
                  </a:lnTo>
                  <a:lnTo>
                    <a:pt x="286" y="719"/>
                  </a:lnTo>
                  <a:lnTo>
                    <a:pt x="228" y="693"/>
                  </a:lnTo>
                  <a:lnTo>
                    <a:pt x="177" y="667"/>
                  </a:lnTo>
                  <a:lnTo>
                    <a:pt x="132" y="641"/>
                  </a:lnTo>
                  <a:lnTo>
                    <a:pt x="92" y="613"/>
                  </a:lnTo>
                  <a:lnTo>
                    <a:pt x="60" y="583"/>
                  </a:lnTo>
                  <a:lnTo>
                    <a:pt x="35" y="554"/>
                  </a:lnTo>
                  <a:lnTo>
                    <a:pt x="16" y="524"/>
                  </a:lnTo>
                  <a:lnTo>
                    <a:pt x="4" y="492"/>
                  </a:lnTo>
                  <a:lnTo>
                    <a:pt x="0" y="461"/>
                  </a:lnTo>
                  <a:lnTo>
                    <a:pt x="4" y="430"/>
                  </a:lnTo>
                  <a:lnTo>
                    <a:pt x="16" y="399"/>
                  </a:lnTo>
                  <a:lnTo>
                    <a:pt x="35" y="369"/>
                  </a:lnTo>
                  <a:lnTo>
                    <a:pt x="60" y="338"/>
                  </a:lnTo>
                  <a:lnTo>
                    <a:pt x="92" y="310"/>
                  </a:lnTo>
                  <a:lnTo>
                    <a:pt x="132" y="282"/>
                  </a:lnTo>
                  <a:lnTo>
                    <a:pt x="177" y="255"/>
                  </a:lnTo>
                  <a:lnTo>
                    <a:pt x="228" y="228"/>
                  </a:lnTo>
                  <a:lnTo>
                    <a:pt x="286" y="203"/>
                  </a:lnTo>
                  <a:lnTo>
                    <a:pt x="349" y="179"/>
                  </a:lnTo>
                  <a:lnTo>
                    <a:pt x="417" y="157"/>
                  </a:lnTo>
                  <a:lnTo>
                    <a:pt x="490" y="135"/>
                  </a:lnTo>
                  <a:lnTo>
                    <a:pt x="568" y="115"/>
                  </a:lnTo>
                  <a:lnTo>
                    <a:pt x="650" y="96"/>
                  </a:lnTo>
                  <a:lnTo>
                    <a:pt x="737" y="79"/>
                  </a:lnTo>
                  <a:lnTo>
                    <a:pt x="827" y="63"/>
                  </a:lnTo>
                  <a:lnTo>
                    <a:pt x="923" y="49"/>
                  </a:lnTo>
                  <a:lnTo>
                    <a:pt x="1021" y="37"/>
                  </a:lnTo>
                  <a:lnTo>
                    <a:pt x="1122" y="25"/>
                  </a:lnTo>
                  <a:lnTo>
                    <a:pt x="1226" y="17"/>
                  </a:lnTo>
                  <a:lnTo>
                    <a:pt x="1334" y="10"/>
                  </a:lnTo>
                  <a:lnTo>
                    <a:pt x="1444" y="4"/>
                  </a:lnTo>
                  <a:lnTo>
                    <a:pt x="1556" y="1"/>
                  </a:lnTo>
                  <a:lnTo>
                    <a:pt x="1670" y="0"/>
                  </a:lnTo>
                  <a:close/>
                </a:path>
              </a:pathLst>
            </a:custGeom>
            <a:solidFill>
              <a:schemeClr val="bg1"/>
            </a:solidFill>
            <a:ln w="6350">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sp>
          <p:nvSpPr>
            <p:cNvPr id="8" name="Freeform 8"/>
            <p:cNvSpPr>
              <a:spLocks noEditPoints="1"/>
            </p:cNvSpPr>
            <p:nvPr/>
          </p:nvSpPr>
          <p:spPr bwMode="auto">
            <a:xfrm>
              <a:off x="4381500" y="2274888"/>
              <a:ext cx="369888" cy="528638"/>
            </a:xfrm>
            <a:custGeom>
              <a:avLst/>
              <a:gdLst>
                <a:gd name="T0" fmla="*/ 1010 w 2093"/>
                <a:gd name="T1" fmla="*/ 694 h 2995"/>
                <a:gd name="T2" fmla="*/ 922 w 2093"/>
                <a:gd name="T3" fmla="*/ 718 h 2995"/>
                <a:gd name="T4" fmla="*/ 846 w 2093"/>
                <a:gd name="T5" fmla="*/ 763 h 2995"/>
                <a:gd name="T6" fmla="*/ 783 w 2093"/>
                <a:gd name="T7" fmla="*/ 826 h 2995"/>
                <a:gd name="T8" fmla="*/ 738 w 2093"/>
                <a:gd name="T9" fmla="*/ 903 h 2995"/>
                <a:gd name="T10" fmla="*/ 714 w 2093"/>
                <a:gd name="T11" fmla="*/ 990 h 2995"/>
                <a:gd name="T12" fmla="*/ 714 w 2093"/>
                <a:gd name="T13" fmla="*/ 1084 h 2995"/>
                <a:gd name="T14" fmla="*/ 738 w 2093"/>
                <a:gd name="T15" fmla="*/ 1172 h 2995"/>
                <a:gd name="T16" fmla="*/ 783 w 2093"/>
                <a:gd name="T17" fmla="*/ 1248 h 2995"/>
                <a:gd name="T18" fmla="*/ 846 w 2093"/>
                <a:gd name="T19" fmla="*/ 1310 h 2995"/>
                <a:gd name="T20" fmla="*/ 922 w 2093"/>
                <a:gd name="T21" fmla="*/ 1355 h 2995"/>
                <a:gd name="T22" fmla="*/ 1010 w 2093"/>
                <a:gd name="T23" fmla="*/ 1379 h 2995"/>
                <a:gd name="T24" fmla="*/ 1104 w 2093"/>
                <a:gd name="T25" fmla="*/ 1379 h 2995"/>
                <a:gd name="T26" fmla="*/ 1192 w 2093"/>
                <a:gd name="T27" fmla="*/ 1355 h 2995"/>
                <a:gd name="T28" fmla="*/ 1268 w 2093"/>
                <a:gd name="T29" fmla="*/ 1310 h 2995"/>
                <a:gd name="T30" fmla="*/ 1331 w 2093"/>
                <a:gd name="T31" fmla="*/ 1248 h 2995"/>
                <a:gd name="T32" fmla="*/ 1375 w 2093"/>
                <a:gd name="T33" fmla="*/ 1172 h 2995"/>
                <a:gd name="T34" fmla="*/ 1399 w 2093"/>
                <a:gd name="T35" fmla="*/ 1084 h 2995"/>
                <a:gd name="T36" fmla="*/ 1399 w 2093"/>
                <a:gd name="T37" fmla="*/ 990 h 2995"/>
                <a:gd name="T38" fmla="*/ 1375 w 2093"/>
                <a:gd name="T39" fmla="*/ 903 h 2995"/>
                <a:gd name="T40" fmla="*/ 1331 w 2093"/>
                <a:gd name="T41" fmla="*/ 826 h 2995"/>
                <a:gd name="T42" fmla="*/ 1268 w 2093"/>
                <a:gd name="T43" fmla="*/ 763 h 2995"/>
                <a:gd name="T44" fmla="*/ 1192 w 2093"/>
                <a:gd name="T45" fmla="*/ 718 h 2995"/>
                <a:gd name="T46" fmla="*/ 1104 w 2093"/>
                <a:gd name="T47" fmla="*/ 694 h 2995"/>
                <a:gd name="T48" fmla="*/ 1047 w 2093"/>
                <a:gd name="T49" fmla="*/ 0 h 2995"/>
                <a:gd name="T50" fmla="*/ 1193 w 2093"/>
                <a:gd name="T51" fmla="*/ 10 h 2995"/>
                <a:gd name="T52" fmla="*/ 1336 w 2093"/>
                <a:gd name="T53" fmla="*/ 41 h 2995"/>
                <a:gd name="T54" fmla="*/ 1475 w 2093"/>
                <a:gd name="T55" fmla="*/ 91 h 2995"/>
                <a:gd name="T56" fmla="*/ 1607 w 2093"/>
                <a:gd name="T57" fmla="*/ 162 h 2995"/>
                <a:gd name="T58" fmla="*/ 1730 w 2093"/>
                <a:gd name="T59" fmla="*/ 253 h 2995"/>
                <a:gd name="T60" fmla="*/ 1836 w 2093"/>
                <a:gd name="T61" fmla="*/ 359 h 2995"/>
                <a:gd name="T62" fmla="*/ 1920 w 2093"/>
                <a:gd name="T63" fmla="*/ 474 h 2995"/>
                <a:gd name="T64" fmla="*/ 1988 w 2093"/>
                <a:gd name="T65" fmla="*/ 601 h 2995"/>
                <a:gd name="T66" fmla="*/ 2039 w 2093"/>
                <a:gd name="T67" fmla="*/ 738 h 2995"/>
                <a:gd name="T68" fmla="*/ 2073 w 2093"/>
                <a:gd name="T69" fmla="*/ 881 h 2995"/>
                <a:gd name="T70" fmla="*/ 2091 w 2093"/>
                <a:gd name="T71" fmla="*/ 1028 h 2995"/>
                <a:gd name="T72" fmla="*/ 2092 w 2093"/>
                <a:gd name="T73" fmla="*/ 1176 h 2995"/>
                <a:gd name="T74" fmla="*/ 2077 w 2093"/>
                <a:gd name="T75" fmla="*/ 1324 h 2995"/>
                <a:gd name="T76" fmla="*/ 2043 w 2093"/>
                <a:gd name="T77" fmla="*/ 1466 h 2995"/>
                <a:gd name="T78" fmla="*/ 1993 w 2093"/>
                <a:gd name="T79" fmla="*/ 1601 h 2995"/>
                <a:gd name="T80" fmla="*/ 1925 w 2093"/>
                <a:gd name="T81" fmla="*/ 1727 h 2995"/>
                <a:gd name="T82" fmla="*/ 1047 w 2093"/>
                <a:gd name="T83" fmla="*/ 2995 h 2995"/>
                <a:gd name="T84" fmla="*/ 168 w 2093"/>
                <a:gd name="T85" fmla="*/ 1727 h 2995"/>
                <a:gd name="T86" fmla="*/ 101 w 2093"/>
                <a:gd name="T87" fmla="*/ 1601 h 2995"/>
                <a:gd name="T88" fmla="*/ 51 w 2093"/>
                <a:gd name="T89" fmla="*/ 1466 h 2995"/>
                <a:gd name="T90" fmla="*/ 18 w 2093"/>
                <a:gd name="T91" fmla="*/ 1324 h 2995"/>
                <a:gd name="T92" fmla="*/ 2 w 2093"/>
                <a:gd name="T93" fmla="*/ 1176 h 2995"/>
                <a:gd name="T94" fmla="*/ 3 w 2093"/>
                <a:gd name="T95" fmla="*/ 1028 h 2995"/>
                <a:gd name="T96" fmla="*/ 21 w 2093"/>
                <a:gd name="T97" fmla="*/ 881 h 2995"/>
                <a:gd name="T98" fmla="*/ 55 w 2093"/>
                <a:gd name="T99" fmla="*/ 738 h 2995"/>
                <a:gd name="T100" fmla="*/ 107 w 2093"/>
                <a:gd name="T101" fmla="*/ 601 h 2995"/>
                <a:gd name="T102" fmla="*/ 174 w 2093"/>
                <a:gd name="T103" fmla="*/ 474 h 2995"/>
                <a:gd name="T104" fmla="*/ 258 w 2093"/>
                <a:gd name="T105" fmla="*/ 359 h 2995"/>
                <a:gd name="T106" fmla="*/ 364 w 2093"/>
                <a:gd name="T107" fmla="*/ 253 h 2995"/>
                <a:gd name="T108" fmla="*/ 487 w 2093"/>
                <a:gd name="T109" fmla="*/ 162 h 2995"/>
                <a:gd name="T110" fmla="*/ 619 w 2093"/>
                <a:gd name="T111" fmla="*/ 91 h 2995"/>
                <a:gd name="T112" fmla="*/ 758 w 2093"/>
                <a:gd name="T113" fmla="*/ 41 h 2995"/>
                <a:gd name="T114" fmla="*/ 901 w 2093"/>
                <a:gd name="T115" fmla="*/ 10 h 2995"/>
                <a:gd name="T116" fmla="*/ 1047 w 2093"/>
                <a:gd name="T117" fmla="*/ 0 h 2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93" h="2995">
                  <a:moveTo>
                    <a:pt x="1056" y="691"/>
                  </a:moveTo>
                  <a:lnTo>
                    <a:pt x="1010" y="694"/>
                  </a:lnTo>
                  <a:lnTo>
                    <a:pt x="965" y="704"/>
                  </a:lnTo>
                  <a:lnTo>
                    <a:pt x="922" y="718"/>
                  </a:lnTo>
                  <a:lnTo>
                    <a:pt x="883" y="738"/>
                  </a:lnTo>
                  <a:lnTo>
                    <a:pt x="846" y="763"/>
                  </a:lnTo>
                  <a:lnTo>
                    <a:pt x="812" y="793"/>
                  </a:lnTo>
                  <a:lnTo>
                    <a:pt x="783" y="826"/>
                  </a:lnTo>
                  <a:lnTo>
                    <a:pt x="758" y="863"/>
                  </a:lnTo>
                  <a:lnTo>
                    <a:pt x="738" y="903"/>
                  </a:lnTo>
                  <a:lnTo>
                    <a:pt x="723" y="945"/>
                  </a:lnTo>
                  <a:lnTo>
                    <a:pt x="714" y="990"/>
                  </a:lnTo>
                  <a:lnTo>
                    <a:pt x="711" y="1037"/>
                  </a:lnTo>
                  <a:lnTo>
                    <a:pt x="714" y="1084"/>
                  </a:lnTo>
                  <a:lnTo>
                    <a:pt x="723" y="1129"/>
                  </a:lnTo>
                  <a:lnTo>
                    <a:pt x="738" y="1172"/>
                  </a:lnTo>
                  <a:lnTo>
                    <a:pt x="758" y="1212"/>
                  </a:lnTo>
                  <a:lnTo>
                    <a:pt x="783" y="1248"/>
                  </a:lnTo>
                  <a:lnTo>
                    <a:pt x="812" y="1282"/>
                  </a:lnTo>
                  <a:lnTo>
                    <a:pt x="846" y="1310"/>
                  </a:lnTo>
                  <a:lnTo>
                    <a:pt x="883" y="1335"/>
                  </a:lnTo>
                  <a:lnTo>
                    <a:pt x="922" y="1355"/>
                  </a:lnTo>
                  <a:lnTo>
                    <a:pt x="965" y="1370"/>
                  </a:lnTo>
                  <a:lnTo>
                    <a:pt x="1010" y="1379"/>
                  </a:lnTo>
                  <a:lnTo>
                    <a:pt x="1056" y="1382"/>
                  </a:lnTo>
                  <a:lnTo>
                    <a:pt x="1104" y="1379"/>
                  </a:lnTo>
                  <a:lnTo>
                    <a:pt x="1149" y="1370"/>
                  </a:lnTo>
                  <a:lnTo>
                    <a:pt x="1192" y="1355"/>
                  </a:lnTo>
                  <a:lnTo>
                    <a:pt x="1231" y="1335"/>
                  </a:lnTo>
                  <a:lnTo>
                    <a:pt x="1268" y="1310"/>
                  </a:lnTo>
                  <a:lnTo>
                    <a:pt x="1302" y="1282"/>
                  </a:lnTo>
                  <a:lnTo>
                    <a:pt x="1331" y="1248"/>
                  </a:lnTo>
                  <a:lnTo>
                    <a:pt x="1355" y="1212"/>
                  </a:lnTo>
                  <a:lnTo>
                    <a:pt x="1375" y="1172"/>
                  </a:lnTo>
                  <a:lnTo>
                    <a:pt x="1391" y="1129"/>
                  </a:lnTo>
                  <a:lnTo>
                    <a:pt x="1399" y="1084"/>
                  </a:lnTo>
                  <a:lnTo>
                    <a:pt x="1402" y="1037"/>
                  </a:lnTo>
                  <a:lnTo>
                    <a:pt x="1399" y="990"/>
                  </a:lnTo>
                  <a:lnTo>
                    <a:pt x="1391" y="945"/>
                  </a:lnTo>
                  <a:lnTo>
                    <a:pt x="1375" y="903"/>
                  </a:lnTo>
                  <a:lnTo>
                    <a:pt x="1355" y="863"/>
                  </a:lnTo>
                  <a:lnTo>
                    <a:pt x="1331" y="826"/>
                  </a:lnTo>
                  <a:lnTo>
                    <a:pt x="1302" y="793"/>
                  </a:lnTo>
                  <a:lnTo>
                    <a:pt x="1268" y="763"/>
                  </a:lnTo>
                  <a:lnTo>
                    <a:pt x="1231" y="738"/>
                  </a:lnTo>
                  <a:lnTo>
                    <a:pt x="1192" y="718"/>
                  </a:lnTo>
                  <a:lnTo>
                    <a:pt x="1149" y="704"/>
                  </a:lnTo>
                  <a:lnTo>
                    <a:pt x="1104" y="694"/>
                  </a:lnTo>
                  <a:lnTo>
                    <a:pt x="1056" y="691"/>
                  </a:lnTo>
                  <a:close/>
                  <a:moveTo>
                    <a:pt x="1047" y="0"/>
                  </a:moveTo>
                  <a:lnTo>
                    <a:pt x="1119" y="3"/>
                  </a:lnTo>
                  <a:lnTo>
                    <a:pt x="1193" y="10"/>
                  </a:lnTo>
                  <a:lnTo>
                    <a:pt x="1265" y="23"/>
                  </a:lnTo>
                  <a:lnTo>
                    <a:pt x="1336" y="41"/>
                  </a:lnTo>
                  <a:lnTo>
                    <a:pt x="1406" y="64"/>
                  </a:lnTo>
                  <a:lnTo>
                    <a:pt x="1475" y="91"/>
                  </a:lnTo>
                  <a:lnTo>
                    <a:pt x="1541" y="125"/>
                  </a:lnTo>
                  <a:lnTo>
                    <a:pt x="1607" y="162"/>
                  </a:lnTo>
                  <a:lnTo>
                    <a:pt x="1669" y="205"/>
                  </a:lnTo>
                  <a:lnTo>
                    <a:pt x="1730" y="253"/>
                  </a:lnTo>
                  <a:lnTo>
                    <a:pt x="1788" y="307"/>
                  </a:lnTo>
                  <a:lnTo>
                    <a:pt x="1836" y="359"/>
                  </a:lnTo>
                  <a:lnTo>
                    <a:pt x="1880" y="415"/>
                  </a:lnTo>
                  <a:lnTo>
                    <a:pt x="1920" y="474"/>
                  </a:lnTo>
                  <a:lnTo>
                    <a:pt x="1955" y="536"/>
                  </a:lnTo>
                  <a:lnTo>
                    <a:pt x="1988" y="601"/>
                  </a:lnTo>
                  <a:lnTo>
                    <a:pt x="2015" y="668"/>
                  </a:lnTo>
                  <a:lnTo>
                    <a:pt x="2039" y="738"/>
                  </a:lnTo>
                  <a:lnTo>
                    <a:pt x="2058" y="808"/>
                  </a:lnTo>
                  <a:lnTo>
                    <a:pt x="2073" y="881"/>
                  </a:lnTo>
                  <a:lnTo>
                    <a:pt x="2084" y="954"/>
                  </a:lnTo>
                  <a:lnTo>
                    <a:pt x="2091" y="1028"/>
                  </a:lnTo>
                  <a:lnTo>
                    <a:pt x="2093" y="1103"/>
                  </a:lnTo>
                  <a:lnTo>
                    <a:pt x="2092" y="1176"/>
                  </a:lnTo>
                  <a:lnTo>
                    <a:pt x="2086" y="1250"/>
                  </a:lnTo>
                  <a:lnTo>
                    <a:pt x="2077" y="1324"/>
                  </a:lnTo>
                  <a:lnTo>
                    <a:pt x="2062" y="1395"/>
                  </a:lnTo>
                  <a:lnTo>
                    <a:pt x="2043" y="1466"/>
                  </a:lnTo>
                  <a:lnTo>
                    <a:pt x="2020" y="1534"/>
                  </a:lnTo>
                  <a:lnTo>
                    <a:pt x="1993" y="1601"/>
                  </a:lnTo>
                  <a:lnTo>
                    <a:pt x="1960" y="1666"/>
                  </a:lnTo>
                  <a:lnTo>
                    <a:pt x="1925" y="1727"/>
                  </a:lnTo>
                  <a:lnTo>
                    <a:pt x="1884" y="1786"/>
                  </a:lnTo>
                  <a:lnTo>
                    <a:pt x="1047" y="2995"/>
                  </a:lnTo>
                  <a:lnTo>
                    <a:pt x="209" y="1786"/>
                  </a:lnTo>
                  <a:lnTo>
                    <a:pt x="168" y="1727"/>
                  </a:lnTo>
                  <a:lnTo>
                    <a:pt x="133" y="1666"/>
                  </a:lnTo>
                  <a:lnTo>
                    <a:pt x="101" y="1601"/>
                  </a:lnTo>
                  <a:lnTo>
                    <a:pt x="74" y="1534"/>
                  </a:lnTo>
                  <a:lnTo>
                    <a:pt x="51" y="1466"/>
                  </a:lnTo>
                  <a:lnTo>
                    <a:pt x="32" y="1395"/>
                  </a:lnTo>
                  <a:lnTo>
                    <a:pt x="18" y="1324"/>
                  </a:lnTo>
                  <a:lnTo>
                    <a:pt x="7" y="1250"/>
                  </a:lnTo>
                  <a:lnTo>
                    <a:pt x="2" y="1176"/>
                  </a:lnTo>
                  <a:lnTo>
                    <a:pt x="0" y="1103"/>
                  </a:lnTo>
                  <a:lnTo>
                    <a:pt x="3" y="1028"/>
                  </a:lnTo>
                  <a:lnTo>
                    <a:pt x="9" y="954"/>
                  </a:lnTo>
                  <a:lnTo>
                    <a:pt x="21" y="881"/>
                  </a:lnTo>
                  <a:lnTo>
                    <a:pt x="35" y="808"/>
                  </a:lnTo>
                  <a:lnTo>
                    <a:pt x="55" y="738"/>
                  </a:lnTo>
                  <a:lnTo>
                    <a:pt x="78" y="668"/>
                  </a:lnTo>
                  <a:lnTo>
                    <a:pt x="107" y="601"/>
                  </a:lnTo>
                  <a:lnTo>
                    <a:pt x="138" y="536"/>
                  </a:lnTo>
                  <a:lnTo>
                    <a:pt x="174" y="474"/>
                  </a:lnTo>
                  <a:lnTo>
                    <a:pt x="214" y="415"/>
                  </a:lnTo>
                  <a:lnTo>
                    <a:pt x="258" y="359"/>
                  </a:lnTo>
                  <a:lnTo>
                    <a:pt x="307" y="307"/>
                  </a:lnTo>
                  <a:lnTo>
                    <a:pt x="364" y="253"/>
                  </a:lnTo>
                  <a:lnTo>
                    <a:pt x="424" y="205"/>
                  </a:lnTo>
                  <a:lnTo>
                    <a:pt x="487" y="162"/>
                  </a:lnTo>
                  <a:lnTo>
                    <a:pt x="552" y="125"/>
                  </a:lnTo>
                  <a:lnTo>
                    <a:pt x="619" y="91"/>
                  </a:lnTo>
                  <a:lnTo>
                    <a:pt x="688" y="64"/>
                  </a:lnTo>
                  <a:lnTo>
                    <a:pt x="758" y="41"/>
                  </a:lnTo>
                  <a:lnTo>
                    <a:pt x="829" y="23"/>
                  </a:lnTo>
                  <a:lnTo>
                    <a:pt x="901" y="10"/>
                  </a:lnTo>
                  <a:lnTo>
                    <a:pt x="974" y="3"/>
                  </a:lnTo>
                  <a:lnTo>
                    <a:pt x="1047" y="0"/>
                  </a:lnTo>
                  <a:close/>
                </a:path>
              </a:pathLst>
            </a:custGeom>
            <a:solidFill>
              <a:schemeClr val="bg1"/>
            </a:solidFill>
            <a:ln w="6350">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endParaRPr lang="en-US" sz="2800">
                <a:latin typeface="CiscoSansTT" panose="020B0503020201020303" pitchFamily="34" charset="0"/>
                <a:cs typeface="CiscoSansTT" panose="020B0503020201020303" pitchFamily="34" charset="0"/>
              </a:endParaRPr>
            </a:p>
          </p:txBody>
        </p:sp>
      </p:grpSp>
    </p:spTree>
    <p:extLst>
      <p:ext uri="{BB962C8B-B14F-4D97-AF65-F5344CB8AC3E}">
        <p14:creationId xmlns:p14="http://schemas.microsoft.com/office/powerpoint/2010/main" val="772696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342" y="321122"/>
            <a:ext cx="11127317" cy="975783"/>
          </a:xfrm>
        </p:spPr>
        <p:txBody>
          <a:bodyPr/>
          <a:lstStyle/>
          <a:p>
            <a:r>
              <a:rPr lang="en-US" dirty="0"/>
              <a:t>Next-generation Cisco Catalyst wireless access</a:t>
            </a:r>
            <a:br>
              <a:rPr lang="en-US" dirty="0"/>
            </a:br>
            <a:r>
              <a:rPr lang="en-US" sz="2400" dirty="0"/>
              <a:t>Ecosystem partnerships with Apple, Samsung, Intel, and Microsoft</a:t>
            </a:r>
          </a:p>
        </p:txBody>
      </p:sp>
      <p:sp>
        <p:nvSpPr>
          <p:cNvPr id="36" name="Round Single Corner Rectangle 35"/>
          <p:cNvSpPr/>
          <p:nvPr/>
        </p:nvSpPr>
        <p:spPr>
          <a:xfrm flipV="1">
            <a:off x="7926069" y="3578859"/>
            <a:ext cx="3535680" cy="2072640"/>
          </a:xfrm>
          <a:prstGeom prst="round1Rect">
            <a:avLst>
              <a:gd name="adj" fmla="val 4751"/>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37" name="Round Same Side Corner Rectangle 36"/>
          <p:cNvSpPr/>
          <p:nvPr/>
        </p:nvSpPr>
        <p:spPr>
          <a:xfrm>
            <a:off x="7926069" y="3310851"/>
            <a:ext cx="3535680" cy="753517"/>
          </a:xfrm>
          <a:prstGeom prst="round2Same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43840" tIns="0" rIns="243840" rtlCol="0" anchor="ctr"/>
          <a:lstStyle/>
          <a:p>
            <a:pPr defTabSz="609585" fontAlgn="base">
              <a:spcBef>
                <a:spcPct val="0"/>
              </a:spcBef>
              <a:spcAft>
                <a:spcPct val="0"/>
              </a:spcAft>
            </a:pPr>
            <a:r>
              <a:rPr lang="en-US" sz="2133" b="1" dirty="0">
                <a:solidFill>
                  <a:srgbClr val="005073"/>
                </a:solidFill>
                <a:latin typeface="CiscoSansTT" panose="020B0503020201020303" pitchFamily="34" charset="0"/>
                <a:cs typeface="CiscoSansTT" panose="020B0503020201020303" pitchFamily="34" charset="0"/>
              </a:rPr>
              <a:t>Intelligent</a:t>
            </a:r>
          </a:p>
        </p:txBody>
      </p:sp>
      <p:sp>
        <p:nvSpPr>
          <p:cNvPr id="38" name="TextBox 37">
            <a:extLst>
              <a:ext uri="{FF2B5EF4-FFF2-40B4-BE49-F238E27FC236}">
                <a16:creationId xmlns:a16="http://schemas.microsoft.com/office/drawing/2014/main" id="{031E994C-ADE1-4642-910B-87F51F2A18CD}"/>
              </a:ext>
            </a:extLst>
          </p:cNvPr>
          <p:cNvSpPr txBox="1"/>
          <p:nvPr/>
        </p:nvSpPr>
        <p:spPr>
          <a:xfrm>
            <a:off x="7926069" y="4064368"/>
            <a:ext cx="3535680" cy="1516697"/>
          </a:xfrm>
          <a:prstGeom prst="rect">
            <a:avLst/>
          </a:prstGeom>
          <a:noFill/>
        </p:spPr>
        <p:txBody>
          <a:bodyPr wrap="square" lIns="182880" rIns="121920" rtlCol="0">
            <a:spAutoFit/>
          </a:bodyPr>
          <a:lstStyle/>
          <a:p>
            <a:pPr marL="304792" indent="-228594" defTabSz="912261" fontAlgn="base">
              <a:lnSpc>
                <a:spcPct val="90000"/>
              </a:lnSpc>
              <a:spcBef>
                <a:spcPts val="800"/>
              </a:spcBef>
              <a:spcAft>
                <a:spcPct val="0"/>
              </a:spcAft>
              <a:buSzPct val="80000"/>
              <a:buFont typeface="Arial" panose="020B0604020202020204" pitchFamily="34" charset="0"/>
              <a:buChar char="•"/>
              <a:defRPr/>
            </a:pPr>
            <a:r>
              <a:rPr lang="en-US" sz="1467" dirty="0">
                <a:solidFill>
                  <a:srgbClr val="005073"/>
                </a:solidFill>
                <a:latin typeface="CiscoSansTT" panose="020B0503020201020303" pitchFamily="34" charset="0"/>
                <a:ea typeface="CiscoSansTT Thin" charset="0"/>
                <a:cs typeface="CiscoSansTT" panose="020B0503020201020303" pitchFamily="34" charset="0"/>
                <a:sym typeface="Wingdings" panose="05000000000000000000" pitchFamily="2" charset="2"/>
              </a:rPr>
              <a:t>Enhanced analytics with </a:t>
            </a:r>
            <a:br>
              <a:rPr lang="en-US" sz="1467" dirty="0">
                <a:solidFill>
                  <a:srgbClr val="005073"/>
                </a:solidFill>
                <a:latin typeface="CiscoSansTT" panose="020B0503020201020303" pitchFamily="34" charset="0"/>
                <a:ea typeface="CiscoSansTT Thin" charset="0"/>
                <a:cs typeface="CiscoSansTT" panose="020B0503020201020303" pitchFamily="34" charset="0"/>
                <a:sym typeface="Wingdings" panose="05000000000000000000" pitchFamily="2" charset="2"/>
              </a:rPr>
            </a:br>
            <a:r>
              <a:rPr lang="en-US" sz="1467" dirty="0">
                <a:solidFill>
                  <a:srgbClr val="005073"/>
                </a:solidFill>
                <a:latin typeface="CiscoSansTT" panose="020B0503020201020303" pitchFamily="34" charset="0"/>
                <a:ea typeface="CiscoSansTT Thin" charset="0"/>
                <a:cs typeface="CiscoSansTT" panose="020B0503020201020303" pitchFamily="34" charset="0"/>
                <a:sym typeface="Wingdings" panose="05000000000000000000" pitchFamily="2" charset="2"/>
              </a:rPr>
              <a:t>Cisco DNA</a:t>
            </a:r>
          </a:p>
          <a:p>
            <a:pPr marL="304792" indent="-228594" defTabSz="912261" fontAlgn="base">
              <a:lnSpc>
                <a:spcPct val="90000"/>
              </a:lnSpc>
              <a:spcBef>
                <a:spcPts val="800"/>
              </a:spcBef>
              <a:spcAft>
                <a:spcPct val="0"/>
              </a:spcAft>
              <a:buSzPct val="80000"/>
              <a:buFont typeface="Arial" panose="020B0604020202020204" pitchFamily="34" charset="0"/>
              <a:buChar char="•"/>
              <a:defRPr/>
            </a:pPr>
            <a:r>
              <a:rPr lang="en-US" sz="1467" dirty="0" err="1">
                <a:solidFill>
                  <a:srgbClr val="005073"/>
                </a:solidFill>
                <a:latin typeface="CiscoSansTT" panose="020B0503020201020303" pitchFamily="34" charset="0"/>
                <a:ea typeface="CiscoSansTT Thin" charset="0"/>
                <a:cs typeface="CiscoSansTT" panose="020B0503020201020303" pitchFamily="34" charset="0"/>
                <a:sym typeface="Wingdings" panose="05000000000000000000" pitchFamily="2" charset="2"/>
              </a:rPr>
              <a:t>IOx</a:t>
            </a:r>
            <a:r>
              <a:rPr lang="en-US" sz="1467" dirty="0">
                <a:solidFill>
                  <a:srgbClr val="005073"/>
                </a:solidFill>
                <a:latin typeface="CiscoSansTT" panose="020B0503020201020303" pitchFamily="34" charset="0"/>
                <a:ea typeface="CiscoSansTT Thin" charset="0"/>
                <a:cs typeface="CiscoSansTT" panose="020B0503020201020303" pitchFamily="34" charset="0"/>
                <a:sym typeface="Wingdings" panose="05000000000000000000" pitchFamily="2" charset="2"/>
              </a:rPr>
              <a:t> infra support to host IOT applications</a:t>
            </a:r>
          </a:p>
          <a:p>
            <a:pPr marL="304792" indent="-228594" defTabSz="912261" fontAlgn="base">
              <a:lnSpc>
                <a:spcPct val="90000"/>
              </a:lnSpc>
              <a:spcBef>
                <a:spcPts val="800"/>
              </a:spcBef>
              <a:spcAft>
                <a:spcPct val="0"/>
              </a:spcAft>
              <a:buSzPct val="80000"/>
              <a:buFont typeface="Arial" panose="020B0604020202020204" pitchFamily="34" charset="0"/>
              <a:buChar char="•"/>
              <a:defRPr/>
            </a:pPr>
            <a:r>
              <a:rPr lang="en-US" sz="1467" dirty="0">
                <a:solidFill>
                  <a:srgbClr val="005073"/>
                </a:solidFill>
                <a:latin typeface="CiscoSansTT" panose="020B0503020201020303" pitchFamily="34" charset="0"/>
                <a:ea typeface="CiscoSansTT Thin" charset="0"/>
                <a:cs typeface="CiscoSansTT" panose="020B0503020201020303" pitchFamily="34" charset="0"/>
                <a:sym typeface="Wingdings" panose="05000000000000000000" pitchFamily="2" charset="2"/>
              </a:rPr>
              <a:t>Deploy in infrastructure of choice and cloud of choice</a:t>
            </a:r>
          </a:p>
        </p:txBody>
      </p:sp>
      <p:sp>
        <p:nvSpPr>
          <p:cNvPr id="39" name="Rectangle 38"/>
          <p:cNvSpPr/>
          <p:nvPr/>
        </p:nvSpPr>
        <p:spPr>
          <a:xfrm rot="10800000" flipV="1">
            <a:off x="4330276" y="3578859"/>
            <a:ext cx="3535680" cy="2072640"/>
          </a:xfrm>
          <a:prstGeom prst="rect">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40" name="Round Same Side Corner Rectangle 39"/>
          <p:cNvSpPr/>
          <p:nvPr/>
        </p:nvSpPr>
        <p:spPr>
          <a:xfrm>
            <a:off x="4330276" y="3310851"/>
            <a:ext cx="3535680" cy="753517"/>
          </a:xfrm>
          <a:prstGeom prst="round2Same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43840" tIns="0" rIns="243840" rtlCol="0" anchor="ctr"/>
          <a:lstStyle/>
          <a:p>
            <a:pPr defTabSz="609585" fontAlgn="base">
              <a:spcBef>
                <a:spcPct val="0"/>
              </a:spcBef>
              <a:spcAft>
                <a:spcPct val="0"/>
              </a:spcAft>
            </a:pPr>
            <a:r>
              <a:rPr lang="en-US" sz="2133" b="1">
                <a:solidFill>
                  <a:srgbClr val="005073"/>
                </a:solidFill>
                <a:latin typeface="CiscoSansTT" panose="020B0503020201020303" pitchFamily="34" charset="0"/>
                <a:cs typeface="CiscoSansTT" panose="020B0503020201020303" pitchFamily="34" charset="0"/>
              </a:rPr>
              <a:t>Secure</a:t>
            </a:r>
            <a:endParaRPr lang="en-US" sz="2133" b="1" dirty="0">
              <a:solidFill>
                <a:srgbClr val="005073"/>
              </a:solidFill>
              <a:latin typeface="CiscoSansTT" panose="020B0503020201020303" pitchFamily="34" charset="0"/>
              <a:cs typeface="CiscoSansTT" panose="020B0503020201020303" pitchFamily="34" charset="0"/>
            </a:endParaRPr>
          </a:p>
        </p:txBody>
      </p:sp>
      <p:sp>
        <p:nvSpPr>
          <p:cNvPr id="41" name="TextBox 40">
            <a:extLst>
              <a:ext uri="{FF2B5EF4-FFF2-40B4-BE49-F238E27FC236}">
                <a16:creationId xmlns:a16="http://schemas.microsoft.com/office/drawing/2014/main" id="{93177938-4A57-FF42-834F-5942CF7A08AB}"/>
              </a:ext>
            </a:extLst>
          </p:cNvPr>
          <p:cNvSpPr txBox="1"/>
          <p:nvPr/>
        </p:nvSpPr>
        <p:spPr>
          <a:xfrm>
            <a:off x="4330277" y="4117759"/>
            <a:ext cx="3449913" cy="1516697"/>
          </a:xfrm>
          <a:prstGeom prst="rect">
            <a:avLst/>
          </a:prstGeom>
          <a:noFill/>
        </p:spPr>
        <p:txBody>
          <a:bodyPr wrap="square" lIns="182880" rIns="121920" rtlCol="0">
            <a:spAutoFit/>
          </a:bodyPr>
          <a:lstStyle/>
          <a:p>
            <a:pPr marL="304792" indent="-228594" defTabSz="912261" fontAlgn="base">
              <a:lnSpc>
                <a:spcPct val="90000"/>
              </a:lnSpc>
              <a:spcBef>
                <a:spcPts val="800"/>
              </a:spcBef>
              <a:spcAft>
                <a:spcPct val="0"/>
              </a:spcAft>
              <a:buSzPct val="80000"/>
              <a:buFont typeface="Arial" panose="020B0604020202020204" pitchFamily="34" charset="0"/>
              <a:buChar char="•"/>
              <a:defRPr/>
            </a:pPr>
            <a:r>
              <a:rPr lang="en-US" sz="1467" dirty="0">
                <a:solidFill>
                  <a:srgbClr val="005073"/>
                </a:solidFill>
                <a:latin typeface="CiscoSansTT" panose="020B0503020201020303" pitchFamily="34" charset="0"/>
                <a:ea typeface="CiscoSansTT Thin" charset="0"/>
                <a:cs typeface="CiscoSansTT" panose="020B0503020201020303" pitchFamily="34" charset="0"/>
                <a:sym typeface="Wingdings" panose="05000000000000000000" pitchFamily="2" charset="2"/>
              </a:rPr>
              <a:t>Detect encrypted threats with Encrypted Traffic Analytics (ETA)</a:t>
            </a:r>
          </a:p>
          <a:p>
            <a:pPr marL="304792" indent="-228594" defTabSz="912261" fontAlgn="base">
              <a:lnSpc>
                <a:spcPct val="90000"/>
              </a:lnSpc>
              <a:spcBef>
                <a:spcPts val="800"/>
              </a:spcBef>
              <a:spcAft>
                <a:spcPct val="0"/>
              </a:spcAft>
              <a:buSzPct val="80000"/>
              <a:buFont typeface="Arial" panose="020B0604020202020204" pitchFamily="34" charset="0"/>
              <a:buChar char="•"/>
              <a:defRPr/>
            </a:pPr>
            <a:r>
              <a:rPr lang="en-US" sz="1467" dirty="0">
                <a:solidFill>
                  <a:srgbClr val="005073"/>
                </a:solidFill>
                <a:latin typeface="CiscoSansTT" panose="020B0503020201020303" pitchFamily="34" charset="0"/>
                <a:ea typeface="CiscoSansTT Thin" charset="0"/>
                <a:cs typeface="CiscoSansTT" panose="020B0503020201020303" pitchFamily="34" charset="0"/>
                <a:sym typeface="Wingdings" panose="05000000000000000000" pitchFamily="2" charset="2"/>
              </a:rPr>
              <a:t>Multi-lingual AP with RF snapshots</a:t>
            </a:r>
          </a:p>
          <a:p>
            <a:pPr marL="304792" indent="-228594" defTabSz="912261" fontAlgn="base">
              <a:lnSpc>
                <a:spcPct val="90000"/>
              </a:lnSpc>
              <a:spcBef>
                <a:spcPts val="800"/>
              </a:spcBef>
              <a:spcAft>
                <a:spcPct val="0"/>
              </a:spcAft>
              <a:buSzPct val="80000"/>
              <a:buFont typeface="Arial" panose="020B0604020202020204" pitchFamily="34" charset="0"/>
              <a:buChar char="•"/>
              <a:defRPr/>
            </a:pPr>
            <a:r>
              <a:rPr lang="en-US" sz="1467" dirty="0">
                <a:solidFill>
                  <a:srgbClr val="005073"/>
                </a:solidFill>
                <a:latin typeface="CiscoSansTT" panose="020B0503020201020303" pitchFamily="34" charset="0"/>
                <a:ea typeface="CiscoSansTT Thin" charset="0"/>
                <a:cs typeface="CiscoSansTT" panose="020B0503020201020303" pitchFamily="34" charset="0"/>
                <a:sym typeface="Wingdings" panose="05000000000000000000" pitchFamily="2" charset="2"/>
              </a:rPr>
              <a:t>WPA3, Trustworthy systems</a:t>
            </a:r>
          </a:p>
        </p:txBody>
      </p:sp>
      <p:sp>
        <p:nvSpPr>
          <p:cNvPr id="42" name="Round Single Corner Rectangle 41"/>
          <p:cNvSpPr/>
          <p:nvPr/>
        </p:nvSpPr>
        <p:spPr>
          <a:xfrm flipH="1" flipV="1">
            <a:off x="734483" y="3578859"/>
            <a:ext cx="3535680" cy="2072640"/>
          </a:xfrm>
          <a:prstGeom prst="round1Rect">
            <a:avLst>
              <a:gd name="adj" fmla="val 4379"/>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43" name="Round Same Side Corner Rectangle 42"/>
          <p:cNvSpPr/>
          <p:nvPr/>
        </p:nvSpPr>
        <p:spPr>
          <a:xfrm>
            <a:off x="734483" y="3310851"/>
            <a:ext cx="3535680" cy="753517"/>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43840" tIns="0" rIns="243840" rtlCol="0" anchor="ctr"/>
          <a:lstStyle/>
          <a:p>
            <a:pPr defTabSz="609585" fontAlgn="base">
              <a:spcBef>
                <a:spcPct val="0"/>
              </a:spcBef>
              <a:spcAft>
                <a:spcPct val="0"/>
              </a:spcAft>
            </a:pPr>
            <a:r>
              <a:rPr lang="en-US" sz="2133" b="1">
                <a:solidFill>
                  <a:srgbClr val="005073"/>
                </a:solidFill>
                <a:latin typeface="CiscoSansTT" panose="020B0503020201020303" pitchFamily="34" charset="0"/>
                <a:cs typeface="CiscoSansTT" panose="020B0503020201020303" pitchFamily="34" charset="0"/>
              </a:rPr>
              <a:t>Resilient</a:t>
            </a:r>
            <a:endParaRPr lang="en-US" sz="2133" b="1" dirty="0">
              <a:solidFill>
                <a:srgbClr val="005073"/>
              </a:solidFill>
              <a:latin typeface="CiscoSansTT" panose="020B0503020201020303" pitchFamily="34" charset="0"/>
              <a:cs typeface="CiscoSansTT" panose="020B0503020201020303" pitchFamily="34" charset="0"/>
            </a:endParaRPr>
          </a:p>
        </p:txBody>
      </p:sp>
      <p:sp>
        <p:nvSpPr>
          <p:cNvPr id="44" name="TextBox 43">
            <a:extLst>
              <a:ext uri="{FF2B5EF4-FFF2-40B4-BE49-F238E27FC236}">
                <a16:creationId xmlns:a16="http://schemas.microsoft.com/office/drawing/2014/main" id="{705AC817-E67A-DB43-9A2B-B4CB32DAD4BC}"/>
              </a:ext>
            </a:extLst>
          </p:cNvPr>
          <p:cNvSpPr txBox="1"/>
          <p:nvPr/>
        </p:nvSpPr>
        <p:spPr>
          <a:xfrm>
            <a:off x="734483" y="4117759"/>
            <a:ext cx="3535680" cy="1313501"/>
          </a:xfrm>
          <a:prstGeom prst="rect">
            <a:avLst/>
          </a:prstGeom>
          <a:noFill/>
        </p:spPr>
        <p:txBody>
          <a:bodyPr wrap="square" lIns="182880" rIns="121920" rtlCol="0">
            <a:spAutoFit/>
          </a:bodyPr>
          <a:lstStyle/>
          <a:p>
            <a:pPr marL="304792" indent="-228594" defTabSz="912261" fontAlgn="base">
              <a:lnSpc>
                <a:spcPct val="90000"/>
              </a:lnSpc>
              <a:spcBef>
                <a:spcPts val="800"/>
              </a:spcBef>
              <a:spcAft>
                <a:spcPct val="0"/>
              </a:spcAft>
              <a:buSzPct val="80000"/>
              <a:buFont typeface="Arial" panose="020B0604020202020204" pitchFamily="34" charset="0"/>
              <a:buChar char="•"/>
              <a:defRPr/>
            </a:pPr>
            <a:r>
              <a:rPr lang="en-US" sz="1467" dirty="0">
                <a:solidFill>
                  <a:srgbClr val="005073"/>
                </a:solidFill>
                <a:latin typeface="CiscoSansTT" panose="020B0503020201020303" pitchFamily="34" charset="0"/>
                <a:ea typeface="CiscoSansTT Thin" charset="0"/>
                <a:cs typeface="CiscoSansTT" panose="020B0503020201020303" pitchFamily="34" charset="0"/>
              </a:rPr>
              <a:t>Deterministic capacity at scale</a:t>
            </a:r>
          </a:p>
          <a:p>
            <a:pPr marL="304792" indent="-228594" defTabSz="912261" fontAlgn="base">
              <a:lnSpc>
                <a:spcPct val="90000"/>
              </a:lnSpc>
              <a:spcBef>
                <a:spcPts val="800"/>
              </a:spcBef>
              <a:spcAft>
                <a:spcPct val="0"/>
              </a:spcAft>
              <a:buSzPct val="80000"/>
              <a:buFont typeface="Arial" panose="020B0604020202020204" pitchFamily="34" charset="0"/>
              <a:buChar char="•"/>
              <a:defRPr/>
            </a:pPr>
            <a:r>
              <a:rPr lang="en-US" sz="1467" dirty="0">
                <a:solidFill>
                  <a:srgbClr val="005073"/>
                </a:solidFill>
                <a:latin typeface="CiscoSansTT" panose="020B0503020201020303" pitchFamily="34" charset="0"/>
                <a:ea typeface="CiscoSansTT Thin" charset="0"/>
                <a:cs typeface="CiscoSansTT" panose="020B0503020201020303" pitchFamily="34" charset="0"/>
              </a:rPr>
              <a:t>Superior battery life for IoT and</a:t>
            </a:r>
            <a:br>
              <a:rPr lang="en-US" sz="1467" dirty="0">
                <a:solidFill>
                  <a:srgbClr val="005073"/>
                </a:solidFill>
                <a:latin typeface="CiscoSansTT" panose="020B0503020201020303" pitchFamily="34" charset="0"/>
                <a:ea typeface="CiscoSansTT Thin" charset="0"/>
                <a:cs typeface="CiscoSansTT" panose="020B0503020201020303" pitchFamily="34" charset="0"/>
              </a:rPr>
            </a:br>
            <a:r>
              <a:rPr lang="en-US" sz="1467" dirty="0">
                <a:solidFill>
                  <a:srgbClr val="005073"/>
                </a:solidFill>
                <a:latin typeface="CiscoSansTT" panose="020B0503020201020303" pitchFamily="34" charset="0"/>
                <a:ea typeface="CiscoSansTT Thin" charset="0"/>
                <a:cs typeface="CiscoSansTT" panose="020B0503020201020303" pitchFamily="34" charset="0"/>
              </a:rPr>
              <a:t>mobile devices</a:t>
            </a:r>
          </a:p>
          <a:p>
            <a:pPr marL="304792" indent="-228594" defTabSz="912261" fontAlgn="base">
              <a:lnSpc>
                <a:spcPct val="90000"/>
              </a:lnSpc>
              <a:spcBef>
                <a:spcPts val="800"/>
              </a:spcBef>
              <a:spcAft>
                <a:spcPct val="0"/>
              </a:spcAft>
              <a:buSzPct val="80000"/>
              <a:buFont typeface="Arial" panose="020B0604020202020204" pitchFamily="34" charset="0"/>
              <a:buChar char="•"/>
              <a:defRPr/>
            </a:pPr>
            <a:r>
              <a:rPr lang="en-US" sz="1467" dirty="0">
                <a:solidFill>
                  <a:srgbClr val="005073"/>
                </a:solidFill>
                <a:latin typeface="CiscoSansTT" panose="020B0503020201020303" pitchFamily="34" charset="0"/>
                <a:ea typeface="CiscoSansTT Thin" charset="0"/>
                <a:cs typeface="CiscoSansTT" panose="020B0503020201020303" pitchFamily="34" charset="0"/>
              </a:rPr>
              <a:t>Software updates with</a:t>
            </a:r>
            <a:br>
              <a:rPr lang="en-US" sz="1467" dirty="0">
                <a:solidFill>
                  <a:srgbClr val="005073"/>
                </a:solidFill>
                <a:latin typeface="CiscoSansTT" panose="020B0503020201020303" pitchFamily="34" charset="0"/>
                <a:ea typeface="CiscoSansTT Thin" charset="0"/>
                <a:cs typeface="CiscoSansTT" panose="020B0503020201020303" pitchFamily="34" charset="0"/>
              </a:rPr>
            </a:br>
            <a:r>
              <a:rPr lang="en-US" sz="1467" dirty="0">
                <a:solidFill>
                  <a:srgbClr val="005073"/>
                </a:solidFill>
                <a:latin typeface="CiscoSansTT" panose="020B0503020201020303" pitchFamily="34" charset="0"/>
                <a:ea typeface="CiscoSansTT Thin" charset="0"/>
                <a:cs typeface="CiscoSansTT" panose="020B0503020201020303" pitchFamily="34" charset="0"/>
              </a:rPr>
              <a:t>minimal disruption</a:t>
            </a:r>
          </a:p>
        </p:txBody>
      </p:sp>
      <p:sp>
        <p:nvSpPr>
          <p:cNvPr id="45" name="Rounded Rectangle 44"/>
          <p:cNvSpPr/>
          <p:nvPr/>
        </p:nvSpPr>
        <p:spPr>
          <a:xfrm>
            <a:off x="730251" y="1595968"/>
            <a:ext cx="10731499" cy="1655233"/>
          </a:xfrm>
          <a:prstGeom prst="roundRect">
            <a:avLst>
              <a:gd name="adj" fmla="val 463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CiscoSansTT" panose="020B0503020201020303" pitchFamily="34" charset="0"/>
              <a:cs typeface="CiscoSansTT" panose="020B0503020201020303" pitchFamily="34" charset="0"/>
            </a:endParaRPr>
          </a:p>
        </p:txBody>
      </p:sp>
      <p:pic>
        <p:nvPicPr>
          <p:cNvPr id="52" name="Picture 51">
            <a:extLst>
              <a:ext uri="{FF2B5EF4-FFF2-40B4-BE49-F238E27FC236}">
                <a16:creationId xmlns:a16="http://schemas.microsoft.com/office/drawing/2014/main" id="{83C77861-CCD1-B941-AA19-84B695C8B5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38220" y="3364521"/>
            <a:ext cx="646176" cy="646176"/>
          </a:xfrm>
          <a:prstGeom prst="rect">
            <a:avLst/>
          </a:prstGeom>
        </p:spPr>
      </p:pic>
      <p:pic>
        <p:nvPicPr>
          <p:cNvPr id="53" name="Picture 52">
            <a:extLst>
              <a:ext uri="{FF2B5EF4-FFF2-40B4-BE49-F238E27FC236}">
                <a16:creationId xmlns:a16="http://schemas.microsoft.com/office/drawing/2014/main" id="{A7EDDD2B-D6DE-412A-873B-AB7B938F1B7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133453" y="3364241"/>
            <a:ext cx="646736" cy="646736"/>
          </a:xfrm>
          <a:prstGeom prst="rect">
            <a:avLst/>
          </a:prstGeom>
        </p:spPr>
      </p:pic>
      <p:pic>
        <p:nvPicPr>
          <p:cNvPr id="54" name="Picture 5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29807" y="3364521"/>
            <a:ext cx="646176" cy="646176"/>
          </a:xfrm>
          <a:prstGeom prst="rect">
            <a:avLst/>
          </a:prstGeom>
        </p:spPr>
      </p:pic>
      <p:sp>
        <p:nvSpPr>
          <p:cNvPr id="55" name="Round Single Corner Rectangle 54"/>
          <p:cNvSpPr/>
          <p:nvPr/>
        </p:nvSpPr>
        <p:spPr>
          <a:xfrm rot="10800000" flipV="1">
            <a:off x="7926069" y="5668431"/>
            <a:ext cx="3535680" cy="609600"/>
          </a:xfrm>
          <a:prstGeom prst="round1Rect">
            <a:avLst>
              <a:gd name="adj" fmla="val 4751"/>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b="1" dirty="0">
                <a:solidFill>
                  <a:srgbClr val="005073"/>
                </a:solidFill>
                <a:latin typeface="CiscoSansTT" panose="020B0503020201020303" pitchFamily="34" charset="0"/>
                <a:cs typeface="CiscoSansTT" panose="020B0503020201020303" pitchFamily="34" charset="0"/>
              </a:rPr>
              <a:t>Innovation Beyond </a:t>
            </a:r>
            <a:br>
              <a:rPr lang="en-US" sz="1600" b="1" dirty="0">
                <a:solidFill>
                  <a:srgbClr val="005073"/>
                </a:solidFill>
                <a:latin typeface="CiscoSansTT" panose="020B0503020201020303" pitchFamily="34" charset="0"/>
                <a:cs typeface="CiscoSansTT" panose="020B0503020201020303" pitchFamily="34" charset="0"/>
              </a:rPr>
            </a:br>
            <a:r>
              <a:rPr lang="en-US" sz="1600" b="1" dirty="0">
                <a:solidFill>
                  <a:srgbClr val="005073"/>
                </a:solidFill>
                <a:latin typeface="CiscoSansTT" panose="020B0503020201020303" pitchFamily="34" charset="0"/>
                <a:cs typeface="CiscoSansTT" panose="020B0503020201020303" pitchFamily="34" charset="0"/>
              </a:rPr>
              <a:t>the Standard</a:t>
            </a:r>
          </a:p>
        </p:txBody>
      </p:sp>
      <p:sp>
        <p:nvSpPr>
          <p:cNvPr id="56" name="Rectangle 55"/>
          <p:cNvSpPr/>
          <p:nvPr/>
        </p:nvSpPr>
        <p:spPr>
          <a:xfrm rot="10800000" flipV="1">
            <a:off x="4330276" y="5668431"/>
            <a:ext cx="3535680" cy="609600"/>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b="1" dirty="0">
                <a:solidFill>
                  <a:srgbClr val="005073"/>
                </a:solidFill>
                <a:latin typeface="CiscoSansTT" panose="020B0503020201020303" pitchFamily="34" charset="0"/>
                <a:cs typeface="CiscoSansTT" panose="020B0503020201020303" pitchFamily="34" charset="0"/>
              </a:rPr>
              <a:t>Extending Cisco’s </a:t>
            </a:r>
            <a:br>
              <a:rPr lang="en-US" sz="1600" b="1" dirty="0">
                <a:solidFill>
                  <a:srgbClr val="005073"/>
                </a:solidFill>
                <a:latin typeface="CiscoSansTT" panose="020B0503020201020303" pitchFamily="34" charset="0"/>
                <a:cs typeface="CiscoSansTT" panose="020B0503020201020303" pitchFamily="34" charset="0"/>
              </a:rPr>
            </a:br>
            <a:r>
              <a:rPr lang="en-US" sz="1600" b="1" dirty="0">
                <a:solidFill>
                  <a:srgbClr val="005073"/>
                </a:solidFill>
                <a:latin typeface="CiscoSansTT" panose="020B0503020201020303" pitchFamily="34" charset="0"/>
                <a:cs typeface="CiscoSansTT" panose="020B0503020201020303" pitchFamily="34" charset="0"/>
              </a:rPr>
              <a:t>intent-based network </a:t>
            </a:r>
          </a:p>
        </p:txBody>
      </p:sp>
      <p:sp>
        <p:nvSpPr>
          <p:cNvPr id="57" name="Round Single Corner Rectangle 56"/>
          <p:cNvSpPr/>
          <p:nvPr/>
        </p:nvSpPr>
        <p:spPr>
          <a:xfrm rot="10800000" flipH="1" flipV="1">
            <a:off x="734483" y="5668431"/>
            <a:ext cx="3535680" cy="609600"/>
          </a:xfrm>
          <a:prstGeom prst="round1Rect">
            <a:avLst>
              <a:gd name="adj" fmla="val 4379"/>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b="1" dirty="0">
                <a:solidFill>
                  <a:srgbClr val="005073"/>
                </a:solidFill>
                <a:latin typeface="CiscoSansTT" panose="020B0503020201020303" pitchFamily="34" charset="0"/>
                <a:cs typeface="CiscoSansTT" panose="020B0503020201020303" pitchFamily="34" charset="0"/>
              </a:rPr>
              <a:t>Leadership in RF innovation</a:t>
            </a:r>
          </a:p>
        </p:txBody>
      </p:sp>
      <p:sp>
        <p:nvSpPr>
          <p:cNvPr id="6" name="Rounded Rectangle 55">
            <a:extLst>
              <a:ext uri="{FF2B5EF4-FFF2-40B4-BE49-F238E27FC236}">
                <a16:creationId xmlns:a16="http://schemas.microsoft.com/office/drawing/2014/main" id="{EE08317D-7693-42A9-9123-DD1698777B2E}"/>
              </a:ext>
            </a:extLst>
          </p:cNvPr>
          <p:cNvSpPr>
            <a:spLocks/>
          </p:cNvSpPr>
          <p:nvPr/>
        </p:nvSpPr>
        <p:spPr>
          <a:xfrm>
            <a:off x="4154689" y="2546324"/>
            <a:ext cx="2591191" cy="342401"/>
          </a:xfrm>
          <a:prstGeom prst="roundRect">
            <a:avLst>
              <a:gd name="adj" fmla="val 12291"/>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09570" fontAlgn="base">
              <a:spcBef>
                <a:spcPct val="0"/>
              </a:spcBef>
              <a:spcAft>
                <a:spcPct val="0"/>
              </a:spcAft>
              <a:defRPr/>
            </a:pPr>
            <a:r>
              <a:rPr lang="en-US" sz="1400" i="1" dirty="0">
                <a:solidFill>
                  <a:srgbClr val="FFFFFF"/>
                </a:solidFill>
                <a:latin typeface="CiscoSansTT" panose="020B0503020201020303" pitchFamily="34" charset="0"/>
                <a:cs typeface="CiscoSansTT" panose="020B0503020201020303" pitchFamily="34" charset="0"/>
              </a:rPr>
              <a:t>Powered by Cisco IOS® XE</a:t>
            </a:r>
          </a:p>
          <a:p>
            <a:pPr defTabSz="609570" fontAlgn="base">
              <a:spcBef>
                <a:spcPct val="0"/>
              </a:spcBef>
              <a:spcAft>
                <a:spcPct val="0"/>
              </a:spcAft>
              <a:defRPr/>
            </a:pPr>
            <a:r>
              <a:rPr lang="en-US" sz="1200" i="1" dirty="0">
                <a:solidFill>
                  <a:srgbClr val="FFFFFF"/>
                </a:solidFill>
                <a:latin typeface="CiscoSansTT" panose="020B0503020201020303" pitchFamily="34" charset="0"/>
                <a:cs typeface="CiscoSansTT" panose="020B0503020201020303" pitchFamily="34" charset="0"/>
              </a:rPr>
              <a:t>Open and programmable</a:t>
            </a:r>
          </a:p>
        </p:txBody>
      </p:sp>
      <p:grpSp>
        <p:nvGrpSpPr>
          <p:cNvPr id="7" name="Group 6"/>
          <p:cNvGrpSpPr/>
          <p:nvPr/>
        </p:nvGrpSpPr>
        <p:grpSpPr>
          <a:xfrm>
            <a:off x="816019" y="2060156"/>
            <a:ext cx="3270207" cy="972333"/>
            <a:chOff x="612014" y="1559725"/>
            <a:chExt cx="2452655" cy="729250"/>
          </a:xfrm>
        </p:grpSpPr>
        <p:grpSp>
          <p:nvGrpSpPr>
            <p:cNvPr id="59" name="Group 58"/>
            <p:cNvGrpSpPr/>
            <p:nvPr/>
          </p:nvGrpSpPr>
          <p:grpSpPr>
            <a:xfrm>
              <a:off x="612014" y="1559725"/>
              <a:ext cx="2452655" cy="540127"/>
              <a:chOff x="430701" y="1432137"/>
              <a:chExt cx="3749027" cy="825616"/>
            </a:xfrm>
          </p:grpSpPr>
          <p:pic>
            <p:nvPicPr>
              <p:cNvPr id="14" name="Picture 13" descr="Switch2.png"/>
              <p:cNvPicPr>
                <a:picLocks noChangeAspect="1"/>
              </p:cNvPicPr>
              <p:nvPr/>
            </p:nvPicPr>
            <p:blipFill>
              <a:blip r:embed="rId6"/>
              <a:stretch>
                <a:fillRect/>
              </a:stretch>
            </p:blipFill>
            <p:spPr>
              <a:xfrm>
                <a:off x="1615562" y="1432137"/>
                <a:ext cx="1252762" cy="498045"/>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rotWithShape="1">
              <a:blip r:embed="rId7" cstate="hqprint">
                <a:extLst>
                  <a:ext uri="{28A0092B-C50C-407E-A947-70E740481C1C}">
                    <a14:useLocalDpi xmlns:a14="http://schemas.microsoft.com/office/drawing/2010/main" val="0"/>
                  </a:ext>
                </a:extLst>
              </a:blip>
              <a:srcRect l="49542" t="40085" b="40308"/>
              <a:stretch/>
            </p:blipFill>
            <p:spPr>
              <a:xfrm>
                <a:off x="2280012" y="1667193"/>
                <a:ext cx="1899716" cy="590560"/>
              </a:xfrm>
              <a:prstGeom prst="rect">
                <a:avLst/>
              </a:prstGeom>
            </p:spPr>
          </p:pic>
          <p:pic>
            <p:nvPicPr>
              <p:cNvPr id="16" name="Picture 15"/>
              <p:cNvPicPr>
                <a:picLocks noChangeAspect="1"/>
              </p:cNvPicPr>
              <p:nvPr/>
            </p:nvPicPr>
            <p:blipFill rotWithShape="1">
              <a:blip r:embed="rId8" cstate="hqprint">
                <a:extLst>
                  <a:ext uri="{28A0092B-C50C-407E-A947-70E740481C1C}">
                    <a14:useLocalDpi xmlns:a14="http://schemas.microsoft.com/office/drawing/2010/main" val="0"/>
                  </a:ext>
                </a:extLst>
              </a:blip>
              <a:srcRect t="44369" r="49105" b="40236"/>
              <a:stretch/>
            </p:blipFill>
            <p:spPr>
              <a:xfrm>
                <a:off x="430701" y="1730992"/>
                <a:ext cx="1954579" cy="472996"/>
              </a:xfrm>
              <a:prstGeom prst="rect">
                <a:avLst/>
              </a:prstGeom>
            </p:spPr>
          </p:pic>
        </p:grpSp>
        <p:pic>
          <p:nvPicPr>
            <p:cNvPr id="17" name="Picture 2" descr="http://enb-001-d.cisco.com/wireless/images/catalyst-9800/9800_Cloud_Banner1_copy.png">
              <a:extLst>
                <a:ext uri="{FF2B5EF4-FFF2-40B4-BE49-F238E27FC236}">
                  <a16:creationId xmlns:a16="http://schemas.microsoft.com/office/drawing/2014/main" id="{093AACB7-2AED-0A48-BC31-8B4E40A6A15A}"/>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38680"/>
            <a:stretch/>
          </p:blipFill>
          <p:spPr bwMode="auto">
            <a:xfrm>
              <a:off x="1227429" y="1634070"/>
              <a:ext cx="1276921" cy="654905"/>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ounded Rectangle 55">
            <a:extLst>
              <a:ext uri="{FF2B5EF4-FFF2-40B4-BE49-F238E27FC236}">
                <a16:creationId xmlns:a16="http://schemas.microsoft.com/office/drawing/2014/main" id="{8E937AA5-02E7-AA42-9003-2533CDE467EC}"/>
              </a:ext>
            </a:extLst>
          </p:cNvPr>
          <p:cNvSpPr>
            <a:spLocks/>
          </p:cNvSpPr>
          <p:nvPr/>
        </p:nvSpPr>
        <p:spPr>
          <a:xfrm>
            <a:off x="8693743" y="2546324"/>
            <a:ext cx="2682240" cy="342401"/>
          </a:xfrm>
          <a:prstGeom prst="roundRect">
            <a:avLst>
              <a:gd name="adj" fmla="val 12291"/>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09570" fontAlgn="base">
              <a:spcBef>
                <a:spcPct val="0"/>
              </a:spcBef>
              <a:spcAft>
                <a:spcPct val="0"/>
              </a:spcAft>
              <a:defRPr/>
            </a:pPr>
            <a:r>
              <a:rPr lang="en-US" sz="1333" i="1" dirty="0">
                <a:solidFill>
                  <a:srgbClr val="FFFFFF"/>
                </a:solidFill>
                <a:latin typeface="CiscoSansTT" panose="020B0503020201020303" pitchFamily="34" charset="0"/>
                <a:cs typeface="CiscoSansTT" panose="020B0503020201020303" pitchFamily="34" charset="0"/>
              </a:rPr>
              <a:t>Powered by Wi-Fi 6 technology</a:t>
            </a:r>
          </a:p>
          <a:p>
            <a:pPr defTabSz="609570" fontAlgn="base">
              <a:spcBef>
                <a:spcPct val="0"/>
              </a:spcBef>
              <a:spcAft>
                <a:spcPct val="0"/>
              </a:spcAft>
              <a:defRPr/>
            </a:pPr>
            <a:r>
              <a:rPr lang="en-US" sz="1200" i="1" dirty="0">
                <a:solidFill>
                  <a:srgbClr val="FFFFFF"/>
                </a:solidFill>
                <a:latin typeface="CiscoSansTT" panose="020B0503020201020303" pitchFamily="34" charset="0"/>
                <a:cs typeface="CiscoSansTT" panose="020B0503020201020303" pitchFamily="34" charset="0"/>
              </a:rPr>
              <a:t>Superior RF experience</a:t>
            </a:r>
          </a:p>
        </p:txBody>
      </p:sp>
      <p:sp>
        <p:nvSpPr>
          <p:cNvPr id="10" name="Rectangle 9">
            <a:extLst>
              <a:ext uri="{FF2B5EF4-FFF2-40B4-BE49-F238E27FC236}">
                <a16:creationId xmlns:a16="http://schemas.microsoft.com/office/drawing/2014/main" id="{181087C7-1E61-6549-A39B-4DD539187E7D}"/>
              </a:ext>
            </a:extLst>
          </p:cNvPr>
          <p:cNvSpPr/>
          <p:nvPr/>
        </p:nvSpPr>
        <p:spPr>
          <a:xfrm>
            <a:off x="8693741" y="1876369"/>
            <a:ext cx="2682240" cy="543867"/>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spAutoFit/>
          </a:bodyPr>
          <a:lstStyle/>
          <a:p>
            <a:pPr defTabSz="609585" fontAlgn="base">
              <a:spcBef>
                <a:spcPct val="0"/>
              </a:spcBef>
              <a:spcAft>
                <a:spcPct val="0"/>
              </a:spcAft>
              <a:defRPr/>
            </a:pPr>
            <a:r>
              <a:rPr lang="en-US" sz="1467" b="1" dirty="0">
                <a:solidFill>
                  <a:srgbClr val="FFFFFF"/>
                </a:solidFill>
                <a:latin typeface="CiscoSansTT" panose="020B0503020201020303" pitchFamily="34" charset="0"/>
                <a:cs typeface="CiscoSansTT" panose="020B0503020201020303" pitchFamily="34" charset="0"/>
              </a:rPr>
              <a:t>Cisco Wi-Fi 6</a:t>
            </a:r>
          </a:p>
          <a:p>
            <a:pPr defTabSz="609585" fontAlgn="base">
              <a:spcBef>
                <a:spcPct val="0"/>
              </a:spcBef>
              <a:spcAft>
                <a:spcPct val="0"/>
              </a:spcAft>
              <a:defRPr/>
            </a:pPr>
            <a:r>
              <a:rPr lang="en-US" sz="1467" b="1" dirty="0">
                <a:solidFill>
                  <a:srgbClr val="FFFFFF"/>
                </a:solidFill>
                <a:latin typeface="CiscoSansTT" panose="020B0503020201020303" pitchFamily="34" charset="0"/>
                <a:cs typeface="CiscoSansTT" panose="020B0503020201020303" pitchFamily="34" charset="0"/>
              </a:rPr>
              <a:t>Access Points</a:t>
            </a:r>
          </a:p>
        </p:txBody>
      </p:sp>
      <p:sp>
        <p:nvSpPr>
          <p:cNvPr id="11" name="Rectangle 10">
            <a:extLst>
              <a:ext uri="{FF2B5EF4-FFF2-40B4-BE49-F238E27FC236}">
                <a16:creationId xmlns:a16="http://schemas.microsoft.com/office/drawing/2014/main" id="{E7C15C85-5F8B-8A41-B0A7-842D993AA89F}"/>
              </a:ext>
            </a:extLst>
          </p:cNvPr>
          <p:cNvSpPr>
            <a:spLocks/>
          </p:cNvSpPr>
          <p:nvPr/>
        </p:nvSpPr>
        <p:spPr>
          <a:xfrm>
            <a:off x="4154689" y="1958443"/>
            <a:ext cx="2591191" cy="45153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609585" fontAlgn="base">
              <a:spcBef>
                <a:spcPct val="0"/>
              </a:spcBef>
              <a:spcAft>
                <a:spcPct val="0"/>
              </a:spcAft>
              <a:defRPr/>
            </a:pPr>
            <a:r>
              <a:rPr lang="en-US" sz="1467" b="1" dirty="0">
                <a:solidFill>
                  <a:srgbClr val="FFFFFF"/>
                </a:solidFill>
                <a:latin typeface="CiscoSansTT" panose="020B0503020201020303" pitchFamily="34" charset="0"/>
                <a:cs typeface="CiscoSansTT" panose="020B0503020201020303" pitchFamily="34" charset="0"/>
              </a:rPr>
              <a:t>Cisco Catalyst 9800 Series Wireless Controllers</a:t>
            </a:r>
          </a:p>
        </p:txBody>
      </p:sp>
      <p:grpSp>
        <p:nvGrpSpPr>
          <p:cNvPr id="60" name="Group 59"/>
          <p:cNvGrpSpPr/>
          <p:nvPr/>
        </p:nvGrpSpPr>
        <p:grpSpPr>
          <a:xfrm>
            <a:off x="6897887" y="1795202"/>
            <a:ext cx="1702888" cy="1256765"/>
            <a:chOff x="5205733" y="1280123"/>
            <a:chExt cx="1465824" cy="1081808"/>
          </a:xfrm>
        </p:grpSpPr>
        <p:pic>
          <p:nvPicPr>
            <p:cNvPr id="8" name="Picture 7" descr="I-SKU_0309 copy.png">
              <a:extLst>
                <a:ext uri="{FF2B5EF4-FFF2-40B4-BE49-F238E27FC236}">
                  <a16:creationId xmlns:a16="http://schemas.microsoft.com/office/drawing/2014/main" id="{AE5ED9A2-E78B-0B47-B94D-732B629E57BB}"/>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4107" r="48092" b="10866"/>
            <a:stretch/>
          </p:blipFill>
          <p:spPr bwMode="auto">
            <a:xfrm>
              <a:off x="5760761" y="1280123"/>
              <a:ext cx="910796" cy="9873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SKU_0309 copy.png">
              <a:extLst>
                <a:ext uri="{FF2B5EF4-FFF2-40B4-BE49-F238E27FC236}">
                  <a16:creationId xmlns:a16="http://schemas.microsoft.com/office/drawing/2014/main" id="{AE5ED9A2-E78B-0B47-B94D-732B629E57BB}"/>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4107" r="48092" b="10866"/>
            <a:stretch/>
          </p:blipFill>
          <p:spPr bwMode="auto">
            <a:xfrm>
              <a:off x="5483247" y="1327361"/>
              <a:ext cx="910796" cy="9873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SKU_0309 copy.png">
              <a:extLst>
                <a:ext uri="{FF2B5EF4-FFF2-40B4-BE49-F238E27FC236}">
                  <a16:creationId xmlns:a16="http://schemas.microsoft.com/office/drawing/2014/main" id="{AE5ED9A2-E78B-0B47-B94D-732B629E57BB}"/>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4107" r="48092" b="10866"/>
            <a:stretch/>
          </p:blipFill>
          <p:spPr bwMode="auto">
            <a:xfrm>
              <a:off x="5205733" y="1374599"/>
              <a:ext cx="910796" cy="9873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2" name="Straight Connector 61"/>
          <p:cNvCxnSpPr/>
          <p:nvPr/>
        </p:nvCxnSpPr>
        <p:spPr>
          <a:xfrm>
            <a:off x="6890704" y="1853981"/>
            <a:ext cx="0" cy="113920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726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5" y="182880"/>
            <a:ext cx="11887888" cy="975360"/>
          </a:xfrm>
        </p:spPr>
        <p:txBody>
          <a:bodyPr anchor="ctr"/>
          <a:lstStyle/>
          <a:p>
            <a:r>
              <a:rPr lang="en-US" dirty="0">
                <a:latin typeface="+mn-lt"/>
              </a:rPr>
              <a:t>Cisco Catalyst 9100 Series Access Points</a:t>
            </a:r>
          </a:p>
        </p:txBody>
      </p:sp>
      <p:grpSp>
        <p:nvGrpSpPr>
          <p:cNvPr id="44" name="Group 43"/>
          <p:cNvGrpSpPr/>
          <p:nvPr/>
        </p:nvGrpSpPr>
        <p:grpSpPr>
          <a:xfrm>
            <a:off x="0" y="5867401"/>
            <a:ext cx="12192000" cy="990599"/>
            <a:chOff x="0" y="4400549"/>
            <a:chExt cx="9144000" cy="742949"/>
          </a:xfrm>
        </p:grpSpPr>
        <p:sp>
          <p:nvSpPr>
            <p:cNvPr id="31" name="Rounded Rectangle 26">
              <a:extLst>
                <a:ext uri="{FF2B5EF4-FFF2-40B4-BE49-F238E27FC236}">
                  <a16:creationId xmlns:a16="http://schemas.microsoft.com/office/drawing/2014/main" id="{497BF81A-7595-4E46-A2DF-C53E6FBCDED6}"/>
                </a:ext>
              </a:extLst>
            </p:cNvPr>
            <p:cNvSpPr/>
            <p:nvPr/>
          </p:nvSpPr>
          <p:spPr>
            <a:xfrm rot="10800000">
              <a:off x="0" y="4400549"/>
              <a:ext cx="9144000" cy="742949"/>
            </a:xfrm>
            <a:prstGeom prst="rect">
              <a:avLst/>
            </a:prstGeom>
            <a:solidFill>
              <a:srgbClr val="0028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867" dirty="0">
                <a:solidFill>
                  <a:srgbClr val="FFFFFF"/>
                </a:solidFill>
                <a:cs typeface="CiscoSansTT Light"/>
              </a:endParaRPr>
            </a:p>
          </p:txBody>
        </p:sp>
        <p:sp>
          <p:nvSpPr>
            <p:cNvPr id="34" name="Rectangle 33">
              <a:extLst>
                <a:ext uri="{FF2B5EF4-FFF2-40B4-BE49-F238E27FC236}">
                  <a16:creationId xmlns:a16="http://schemas.microsoft.com/office/drawing/2014/main" id="{BDD76883-CE46-5A45-9058-7121A7CC1F33}"/>
                </a:ext>
              </a:extLst>
            </p:cNvPr>
            <p:cNvSpPr/>
            <p:nvPr/>
          </p:nvSpPr>
          <p:spPr>
            <a:xfrm>
              <a:off x="212041" y="4459487"/>
              <a:ext cx="2452003" cy="500233"/>
            </a:xfrm>
            <a:prstGeom prst="rect">
              <a:avLst/>
            </a:prstGeom>
          </p:spPr>
          <p:txBody>
            <a:bodyPr wrap="square">
              <a:spAutoFit/>
            </a:bodyPr>
            <a:lstStyle/>
            <a:p>
              <a:pPr algn="ctr"/>
              <a:r>
                <a:rPr lang="en-US" sz="1867" dirty="0">
                  <a:solidFill>
                    <a:schemeClr val="bg2"/>
                  </a:solidFill>
                  <a:ea typeface=""/>
                  <a:cs typeface="CiscoSansTT Light" panose="020B0503020201020303" pitchFamily="34" charset="0"/>
                </a:rPr>
                <a:t>DNA Assurance with</a:t>
              </a:r>
              <a:br>
                <a:rPr lang="en-US" sz="1867" dirty="0">
                  <a:solidFill>
                    <a:schemeClr val="bg2"/>
                  </a:solidFill>
                  <a:ea typeface=""/>
                  <a:cs typeface="CiscoSansTT Light" panose="020B0503020201020303" pitchFamily="34" charset="0"/>
                </a:rPr>
              </a:br>
              <a:r>
                <a:rPr lang="en-US" sz="1867" dirty="0">
                  <a:solidFill>
                    <a:schemeClr val="bg2"/>
                  </a:solidFill>
                  <a:ea typeface=""/>
                  <a:cs typeface="CiscoSansTT Light" panose="020B0503020201020303" pitchFamily="34" charset="0"/>
                </a:rPr>
                <a:t>Intelligent Capture</a:t>
              </a:r>
              <a:endParaRPr lang="en-US" sz="1867" dirty="0">
                <a:solidFill>
                  <a:schemeClr val="bg2"/>
                </a:solidFill>
              </a:endParaRPr>
            </a:p>
          </p:txBody>
        </p:sp>
        <p:sp>
          <p:nvSpPr>
            <p:cNvPr id="36" name="Rectangle 35">
              <a:extLst>
                <a:ext uri="{FF2B5EF4-FFF2-40B4-BE49-F238E27FC236}">
                  <a16:creationId xmlns:a16="http://schemas.microsoft.com/office/drawing/2014/main" id="{892F46C0-7ABD-EC40-AE71-16DBE401B683}"/>
                </a:ext>
              </a:extLst>
            </p:cNvPr>
            <p:cNvSpPr/>
            <p:nvPr/>
          </p:nvSpPr>
          <p:spPr>
            <a:xfrm>
              <a:off x="6500960" y="4459487"/>
              <a:ext cx="2272602" cy="500233"/>
            </a:xfrm>
            <a:prstGeom prst="rect">
              <a:avLst/>
            </a:prstGeom>
          </p:spPr>
          <p:txBody>
            <a:bodyPr wrap="square">
              <a:spAutoFit/>
            </a:bodyPr>
            <a:lstStyle/>
            <a:p>
              <a:pPr algn="ctr" defTabSz="914150">
                <a:buSzPct val="80000"/>
                <a:defRPr/>
              </a:pPr>
              <a:r>
                <a:rPr lang="en-US" sz="1867" dirty="0">
                  <a:solidFill>
                    <a:schemeClr val="bg2"/>
                  </a:solidFill>
                  <a:ea typeface=""/>
                  <a:cs typeface="CiscoSansTT Light" panose="020B0503020201020303" pitchFamily="34" charset="0"/>
                </a:rPr>
                <a:t>Integrated or external antenna SKUs</a:t>
              </a:r>
            </a:p>
          </p:txBody>
        </p:sp>
        <p:sp>
          <p:nvSpPr>
            <p:cNvPr id="37" name="Rectangle 36">
              <a:extLst>
                <a:ext uri="{FF2B5EF4-FFF2-40B4-BE49-F238E27FC236}">
                  <a16:creationId xmlns:a16="http://schemas.microsoft.com/office/drawing/2014/main" id="{0D71CC14-D65C-2246-ACC8-20F353744E4D}"/>
                </a:ext>
              </a:extLst>
            </p:cNvPr>
            <p:cNvSpPr/>
            <p:nvPr/>
          </p:nvSpPr>
          <p:spPr>
            <a:xfrm>
              <a:off x="2590800" y="4592866"/>
              <a:ext cx="1893755" cy="284742"/>
            </a:xfrm>
            <a:prstGeom prst="rect">
              <a:avLst/>
            </a:prstGeom>
          </p:spPr>
          <p:txBody>
            <a:bodyPr wrap="square">
              <a:spAutoFit/>
            </a:bodyPr>
            <a:lstStyle/>
            <a:p>
              <a:pPr lvl="0" algn="ctr">
                <a:defRPr/>
              </a:pPr>
              <a:r>
                <a:rPr lang="en-US" sz="1867" dirty="0">
                  <a:solidFill>
                    <a:srgbClr val="FFFFFF"/>
                  </a:solidFill>
                  <a:cs typeface="CiscoSansTT Light"/>
                </a:rPr>
                <a:t>Bluetooth 5</a:t>
              </a:r>
            </a:p>
          </p:txBody>
        </p:sp>
        <p:grpSp>
          <p:nvGrpSpPr>
            <p:cNvPr id="42" name="Group 41"/>
            <p:cNvGrpSpPr/>
            <p:nvPr/>
          </p:nvGrpSpPr>
          <p:grpSpPr>
            <a:xfrm>
              <a:off x="2664044" y="4450157"/>
              <a:ext cx="3661059" cy="570274"/>
              <a:chOff x="2664044" y="4450157"/>
              <a:chExt cx="3661059" cy="570274"/>
            </a:xfrm>
          </p:grpSpPr>
          <p:grpSp>
            <p:nvGrpSpPr>
              <p:cNvPr id="41" name="Group 40"/>
              <p:cNvGrpSpPr/>
              <p:nvPr/>
            </p:nvGrpSpPr>
            <p:grpSpPr>
              <a:xfrm>
                <a:off x="2664044" y="4450157"/>
                <a:ext cx="3661059" cy="570274"/>
                <a:chOff x="2664044" y="4450157"/>
                <a:chExt cx="3661059" cy="570274"/>
              </a:xfrm>
            </p:grpSpPr>
            <p:cxnSp>
              <p:nvCxnSpPr>
                <p:cNvPr id="38" name="Straight Connector 37">
                  <a:extLst>
                    <a:ext uri="{FF2B5EF4-FFF2-40B4-BE49-F238E27FC236}">
                      <a16:creationId xmlns:a16="http://schemas.microsoft.com/office/drawing/2014/main" id="{4AB02D8E-5AFE-364B-BE0C-C0E2AAB078FE}"/>
                    </a:ext>
                  </a:extLst>
                </p:cNvPr>
                <p:cNvCxnSpPr>
                  <a:cxnSpLocks/>
                </p:cNvCxnSpPr>
                <p:nvPr/>
              </p:nvCxnSpPr>
              <p:spPr>
                <a:xfrm>
                  <a:off x="2664044" y="4450157"/>
                  <a:ext cx="0" cy="570274"/>
                </a:xfrm>
                <a:prstGeom prst="line">
                  <a:avLst/>
                </a:prstGeom>
                <a:ln w="6350" cap="flat" cmpd="sng" algn="ctr">
                  <a:solidFill>
                    <a:schemeClr val="accent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762B0C-FE62-874D-AB56-B24C1C89E5EC}"/>
                    </a:ext>
                  </a:extLst>
                </p:cNvPr>
                <p:cNvCxnSpPr>
                  <a:cxnSpLocks/>
                </p:cNvCxnSpPr>
                <p:nvPr/>
              </p:nvCxnSpPr>
              <p:spPr>
                <a:xfrm>
                  <a:off x="6325103" y="4450157"/>
                  <a:ext cx="0" cy="570274"/>
                </a:xfrm>
                <a:prstGeom prst="line">
                  <a:avLst/>
                </a:prstGeom>
                <a:ln w="6350" cap="flat" cmpd="sng" algn="ctr">
                  <a:solidFill>
                    <a:schemeClr val="accent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4AB02D8E-5AFE-364B-BE0C-C0E2AAB078FE}"/>
                  </a:ext>
                </a:extLst>
              </p:cNvPr>
              <p:cNvCxnSpPr>
                <a:cxnSpLocks/>
              </p:cNvCxnSpPr>
              <p:nvPr/>
            </p:nvCxnSpPr>
            <p:spPr>
              <a:xfrm>
                <a:off x="4494574" y="4450157"/>
                <a:ext cx="0" cy="570274"/>
              </a:xfrm>
              <a:prstGeom prst="line">
                <a:avLst/>
              </a:prstGeom>
              <a:ln w="6350" cap="flat" cmpd="sng" algn="ctr">
                <a:solidFill>
                  <a:schemeClr val="accent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0D71CC14-D65C-2246-ACC8-20F353744E4D}"/>
                </a:ext>
              </a:extLst>
            </p:cNvPr>
            <p:cNvSpPr/>
            <p:nvPr/>
          </p:nvSpPr>
          <p:spPr>
            <a:xfrm>
              <a:off x="4495800" y="4592866"/>
              <a:ext cx="1893755" cy="284742"/>
            </a:xfrm>
            <a:prstGeom prst="rect">
              <a:avLst/>
            </a:prstGeom>
          </p:spPr>
          <p:txBody>
            <a:bodyPr wrap="square">
              <a:spAutoFit/>
            </a:bodyPr>
            <a:lstStyle/>
            <a:p>
              <a:pPr lvl="0" algn="ctr">
                <a:defRPr/>
              </a:pPr>
              <a:r>
                <a:rPr lang="en-US" sz="1867" dirty="0">
                  <a:solidFill>
                    <a:srgbClr val="FFFFFF"/>
                  </a:solidFill>
                  <a:cs typeface="CiscoSansTT Light"/>
                </a:rPr>
                <a:t>USB</a:t>
              </a:r>
            </a:p>
          </p:txBody>
        </p:sp>
      </p:grpSp>
      <p:grpSp>
        <p:nvGrpSpPr>
          <p:cNvPr id="58" name="Group 57"/>
          <p:cNvGrpSpPr/>
          <p:nvPr/>
        </p:nvGrpSpPr>
        <p:grpSpPr>
          <a:xfrm>
            <a:off x="0" y="1224384"/>
            <a:ext cx="12998824" cy="4709009"/>
            <a:chOff x="0" y="1352552"/>
            <a:chExt cx="5454956" cy="2895599"/>
          </a:xfrm>
        </p:grpSpPr>
        <p:sp>
          <p:nvSpPr>
            <p:cNvPr id="27" name="Round Same Side Corner Rectangle 26">
              <a:extLst>
                <a:ext uri="{FF2B5EF4-FFF2-40B4-BE49-F238E27FC236}">
                  <a16:creationId xmlns:a16="http://schemas.microsoft.com/office/drawing/2014/main" id="{582347F4-3BC9-0543-B3F2-6326D49D6C22}"/>
                </a:ext>
              </a:extLst>
            </p:cNvPr>
            <p:cNvSpPr/>
            <p:nvPr/>
          </p:nvSpPr>
          <p:spPr>
            <a:xfrm rot="5400000">
              <a:off x="1279678" y="72874"/>
              <a:ext cx="2895599" cy="5454956"/>
            </a:xfrm>
            <a:prstGeom prst="round2Same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0960" tIns="60960" rIns="60960" rtlCol="0" anchor="t"/>
            <a:lstStyle/>
            <a:p>
              <a:pPr algn="ctr" defTabSz="914150" fontAlgn="base">
                <a:spcBef>
                  <a:spcPct val="0"/>
                </a:spcBef>
                <a:spcAft>
                  <a:spcPct val="0"/>
                </a:spcAft>
                <a:buSzPct val="80000"/>
                <a:defRPr/>
              </a:pPr>
              <a:endParaRPr lang="en-US" sz="1000" dirty="0">
                <a:solidFill>
                  <a:srgbClr val="282828"/>
                </a:solidFill>
                <a:ea typeface=""/>
              </a:endParaRPr>
            </a:p>
          </p:txBody>
        </p:sp>
        <p:sp>
          <p:nvSpPr>
            <p:cNvPr id="46" name="Rectangle 45">
              <a:extLst>
                <a:ext uri="{FF2B5EF4-FFF2-40B4-BE49-F238E27FC236}">
                  <a16:creationId xmlns:a16="http://schemas.microsoft.com/office/drawing/2014/main" id="{F43E481D-5AC5-DA4F-A6D5-13AB3DBD1C11}"/>
                </a:ext>
              </a:extLst>
            </p:cNvPr>
            <p:cNvSpPr/>
            <p:nvPr/>
          </p:nvSpPr>
          <p:spPr>
            <a:xfrm>
              <a:off x="3112233" y="2440893"/>
              <a:ext cx="2196431" cy="1601810"/>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914150" fontAlgn="base">
                <a:spcBef>
                  <a:spcPct val="0"/>
                </a:spcBef>
                <a:spcAft>
                  <a:spcPct val="0"/>
                </a:spcAft>
                <a:buSzPct val="80000"/>
                <a:defRPr/>
              </a:pPr>
              <a:r>
                <a:rPr lang="en-US" sz="3200" b="1" dirty="0">
                  <a:solidFill>
                    <a:srgbClr val="00283A"/>
                  </a:solidFill>
                  <a:ea typeface=""/>
                  <a:cs typeface="CiscoSansTT Light" panose="020B0503020201020303" pitchFamily="34" charset="0"/>
                </a:rPr>
                <a:t>9117AX</a:t>
              </a:r>
            </a:p>
            <a:p>
              <a:pPr defTabSz="914150">
                <a:buSzPct val="80000"/>
                <a:defRPr/>
              </a:pPr>
              <a:r>
                <a:rPr lang="en-US" sz="2400" b="1" dirty="0">
                  <a:solidFill>
                    <a:schemeClr val="tx2"/>
                  </a:solidFill>
                  <a:ea typeface=""/>
                  <a:cs typeface="CiscoSansTT Light" panose="020B0503020201020303" pitchFamily="34" charset="0"/>
                </a:rPr>
                <a:t>(Pre-standards based)</a:t>
              </a:r>
              <a:endParaRPr lang="en-US" sz="2400" b="1" dirty="0">
                <a:solidFill>
                  <a:schemeClr val="bg1">
                    <a:lumMod val="50000"/>
                  </a:schemeClr>
                </a:solidFill>
                <a:ea typeface=""/>
                <a:cs typeface="CiscoSansTT Light" panose="020B0503020201020303" pitchFamily="34" charset="0"/>
              </a:endParaRPr>
            </a:p>
            <a:p>
              <a:pPr defTabSz="914150" fontAlgn="base">
                <a:spcBef>
                  <a:spcPct val="0"/>
                </a:spcBef>
                <a:spcAft>
                  <a:spcPct val="0"/>
                </a:spcAft>
                <a:buSzPct val="80000"/>
                <a:defRPr/>
              </a:pPr>
              <a:endParaRPr lang="en-US" sz="1400" dirty="0">
                <a:solidFill>
                  <a:srgbClr val="00BCEB">
                    <a:lumMod val="75000"/>
                  </a:srgbClr>
                </a:solidFill>
                <a:ea typeface=""/>
                <a:cs typeface="CiscoSansTT Light" panose="020B0503020201020303" pitchFamily="34" charset="0"/>
              </a:endParaRPr>
            </a:p>
            <a:p>
              <a:pPr marL="154431" indent="-154431" defTabSz="914150" fontAlgn="base">
                <a:spcBef>
                  <a:spcPct val="0"/>
                </a:spcBef>
                <a:spcAft>
                  <a:spcPct val="0"/>
                </a:spcAft>
                <a:buSzPct val="80000"/>
                <a:buFont typeface="Arial" panose="020B0604020202020204" pitchFamily="34" charset="0"/>
                <a:buChar char="•"/>
                <a:defRPr/>
              </a:pPr>
              <a:r>
                <a:rPr lang="en-US" dirty="0">
                  <a:solidFill>
                    <a:srgbClr val="282828"/>
                  </a:solidFill>
                  <a:ea typeface=""/>
                  <a:cs typeface="CiscoSansTT Light" panose="020B0503020201020303" pitchFamily="34" charset="0"/>
                </a:rPr>
                <a:t>8x8 + 4x4</a:t>
              </a:r>
            </a:p>
            <a:p>
              <a:pPr marL="154431" indent="-154431" defTabSz="914150" fontAlgn="base">
                <a:spcBef>
                  <a:spcPct val="0"/>
                </a:spcBef>
                <a:spcAft>
                  <a:spcPct val="0"/>
                </a:spcAft>
                <a:buSzPct val="80000"/>
                <a:buFont typeface="Arial" panose="020B0604020202020204" pitchFamily="34" charset="0"/>
                <a:buChar char="•"/>
                <a:defRPr/>
              </a:pPr>
              <a:r>
                <a:rPr lang="en-US" dirty="0">
                  <a:solidFill>
                    <a:srgbClr val="282828"/>
                  </a:solidFill>
                  <a:ea typeface=""/>
                  <a:cs typeface="CiscoSansTT Light" panose="020B0503020201020303" pitchFamily="34" charset="0"/>
                </a:rPr>
                <a:t>MU-MIMO, OFDMA (only DL)</a:t>
              </a:r>
            </a:p>
            <a:p>
              <a:pPr marL="154431" indent="-154431" defTabSz="914150" fontAlgn="base">
                <a:spcBef>
                  <a:spcPct val="0"/>
                </a:spcBef>
                <a:spcAft>
                  <a:spcPct val="0"/>
                </a:spcAft>
                <a:buSzPct val="80000"/>
                <a:buFont typeface="Arial" panose="020B0604020202020204" pitchFamily="34" charset="0"/>
                <a:buChar char="•"/>
                <a:defRPr/>
              </a:pPr>
              <a:r>
                <a:rPr lang="en-US" dirty="0">
                  <a:solidFill>
                    <a:srgbClr val="282828"/>
                  </a:solidFill>
                  <a:ea typeface=""/>
                  <a:cs typeface="CiscoSansTT Light" panose="020B0503020201020303" pitchFamily="34" charset="0"/>
                </a:rPr>
                <a:t>Spectrum intelligence</a:t>
              </a:r>
            </a:p>
            <a:p>
              <a:pPr marL="154431" indent="-154431" defTabSz="914150" fontAlgn="base">
                <a:spcBef>
                  <a:spcPct val="0"/>
                </a:spcBef>
                <a:spcAft>
                  <a:spcPct val="0"/>
                </a:spcAft>
                <a:buSzPct val="80000"/>
                <a:buFont typeface="Arial" panose="020B0604020202020204" pitchFamily="34" charset="0"/>
                <a:buChar char="•"/>
                <a:defRPr/>
              </a:pPr>
              <a:r>
                <a:rPr lang="en-US" dirty="0">
                  <a:solidFill>
                    <a:srgbClr val="282828"/>
                  </a:solidFill>
                  <a:ea typeface=""/>
                  <a:cs typeface="CiscoSansTT Light" panose="020B0503020201020303" pitchFamily="34" charset="0"/>
                </a:rPr>
                <a:t>1 x 5 </a:t>
              </a:r>
              <a:r>
                <a:rPr lang="en-US" dirty="0" err="1">
                  <a:solidFill>
                    <a:srgbClr val="282828"/>
                  </a:solidFill>
                  <a:ea typeface=""/>
                  <a:cs typeface="CiscoSansTT Light" panose="020B0503020201020303" pitchFamily="34" charset="0"/>
                </a:rPr>
                <a:t>mGig</a:t>
              </a:r>
              <a:endParaRPr lang="en-US" dirty="0">
                <a:solidFill>
                  <a:srgbClr val="282828"/>
                </a:solidFill>
                <a:ea typeface=""/>
                <a:cs typeface="CiscoSansTT Light" panose="020B0503020201020303" pitchFamily="34" charset="0"/>
              </a:endParaRPr>
            </a:p>
            <a:p>
              <a:pPr marL="154431" indent="-154431" defTabSz="914150" fontAlgn="base">
                <a:spcBef>
                  <a:spcPct val="0"/>
                </a:spcBef>
                <a:spcAft>
                  <a:spcPct val="0"/>
                </a:spcAft>
                <a:buSzPct val="80000"/>
                <a:buFont typeface="Arial" panose="020B0604020202020204" pitchFamily="34" charset="0"/>
                <a:buChar char="•"/>
                <a:defRPr/>
              </a:pPr>
              <a:r>
                <a:rPr lang="en-US" dirty="0">
                  <a:solidFill>
                    <a:srgbClr val="282828"/>
                  </a:solidFill>
                  <a:ea typeface=""/>
                  <a:cs typeface="CiscoSansTT Light" panose="020B0503020201020303" pitchFamily="34" charset="0"/>
                </a:rPr>
                <a:t>Non Triggered TWT</a:t>
              </a:r>
            </a:p>
            <a:p>
              <a:pPr marL="154431" indent="-154431" defTabSz="914150" fontAlgn="base">
                <a:spcBef>
                  <a:spcPct val="0"/>
                </a:spcBef>
                <a:spcAft>
                  <a:spcPct val="0"/>
                </a:spcAft>
                <a:buSzPct val="80000"/>
                <a:buFont typeface="Arial" panose="020B0604020202020204" pitchFamily="34" charset="0"/>
                <a:buChar char="•"/>
                <a:defRPr/>
              </a:pPr>
              <a:r>
                <a:rPr lang="en-US" dirty="0">
                  <a:solidFill>
                    <a:srgbClr val="282828"/>
                  </a:solidFill>
                  <a:ea typeface=""/>
                  <a:cs typeface="CiscoSansTT Light" panose="020B0503020201020303" pitchFamily="34" charset="0"/>
                </a:rPr>
                <a:t>Integrated Antenna only</a:t>
              </a:r>
            </a:p>
          </p:txBody>
        </p:sp>
        <p:sp>
          <p:nvSpPr>
            <p:cNvPr id="32" name="Rectangle 31">
              <a:extLst>
                <a:ext uri="{FF2B5EF4-FFF2-40B4-BE49-F238E27FC236}">
                  <a16:creationId xmlns:a16="http://schemas.microsoft.com/office/drawing/2014/main" id="{817FAFCE-3A9C-184A-AE0A-66C329A4FA09}"/>
                </a:ext>
              </a:extLst>
            </p:cNvPr>
            <p:cNvSpPr/>
            <p:nvPr/>
          </p:nvSpPr>
          <p:spPr>
            <a:xfrm>
              <a:off x="838737" y="2438647"/>
              <a:ext cx="2196431" cy="1604056"/>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914150" fontAlgn="base">
                <a:spcBef>
                  <a:spcPct val="0"/>
                </a:spcBef>
                <a:spcAft>
                  <a:spcPct val="0"/>
                </a:spcAft>
                <a:buSzPct val="80000"/>
                <a:defRPr/>
              </a:pPr>
              <a:r>
                <a:rPr lang="en-US" sz="3200" b="1" dirty="0">
                  <a:solidFill>
                    <a:schemeClr val="bg1">
                      <a:lumMod val="50000"/>
                    </a:schemeClr>
                  </a:solidFill>
                  <a:ea typeface=""/>
                  <a:cs typeface="CiscoSansTT Light" panose="020B0503020201020303" pitchFamily="34" charset="0"/>
                </a:rPr>
                <a:t>9115AX</a:t>
              </a:r>
            </a:p>
            <a:p>
              <a:pPr defTabSz="914150">
                <a:buSzPct val="80000"/>
                <a:defRPr/>
              </a:pPr>
              <a:r>
                <a:rPr lang="en-US" sz="2400" b="1" dirty="0">
                  <a:solidFill>
                    <a:schemeClr val="tx2"/>
                  </a:solidFill>
                  <a:ea typeface=""/>
                  <a:cs typeface="CiscoSansTT Light" panose="020B0503020201020303" pitchFamily="34" charset="0"/>
                </a:rPr>
                <a:t>(Wi-Fi 6 certifiable)</a:t>
              </a:r>
              <a:endParaRPr lang="en-US" sz="2400" b="1" dirty="0">
                <a:solidFill>
                  <a:schemeClr val="bg1">
                    <a:lumMod val="50000"/>
                  </a:schemeClr>
                </a:solidFill>
                <a:ea typeface=""/>
                <a:cs typeface="CiscoSansTT Light" panose="020B0503020201020303" pitchFamily="34" charset="0"/>
              </a:endParaRPr>
            </a:p>
            <a:p>
              <a:pPr defTabSz="914150" fontAlgn="base">
                <a:spcBef>
                  <a:spcPct val="0"/>
                </a:spcBef>
                <a:spcAft>
                  <a:spcPct val="0"/>
                </a:spcAft>
                <a:buSzPct val="80000"/>
                <a:defRPr/>
              </a:pPr>
              <a:endParaRPr lang="en-US" sz="1400" dirty="0">
                <a:solidFill>
                  <a:srgbClr val="00BCEB">
                    <a:lumMod val="75000"/>
                  </a:srgbClr>
                </a:solidFill>
                <a:ea typeface=""/>
                <a:cs typeface="CiscoSansTT Light" panose="020B0503020201020303" pitchFamily="34" charset="0"/>
              </a:endParaRPr>
            </a:p>
            <a:p>
              <a:pPr marL="154431" indent="-154431" defTabSz="914150" fontAlgn="base">
                <a:spcBef>
                  <a:spcPct val="0"/>
                </a:spcBef>
                <a:spcAft>
                  <a:spcPct val="0"/>
                </a:spcAft>
                <a:buSzPct val="80000"/>
                <a:buFont typeface="Arial" panose="020B0604020202020204" pitchFamily="34" charset="0"/>
                <a:buChar char="•"/>
                <a:defRPr/>
              </a:pPr>
              <a:r>
                <a:rPr lang="en-US" dirty="0">
                  <a:solidFill>
                    <a:srgbClr val="282828"/>
                  </a:solidFill>
                  <a:ea typeface=""/>
                  <a:cs typeface="CiscoSansTT Light" panose="020B0503020201020303" pitchFamily="34" charset="0"/>
                </a:rPr>
                <a:t>4x4 + 4x4</a:t>
              </a:r>
            </a:p>
            <a:p>
              <a:pPr marL="154431" indent="-154431" defTabSz="914150" fontAlgn="base">
                <a:spcBef>
                  <a:spcPct val="0"/>
                </a:spcBef>
                <a:spcAft>
                  <a:spcPct val="0"/>
                </a:spcAft>
                <a:buSzPct val="80000"/>
                <a:buFont typeface="Arial" panose="020B0604020202020204" pitchFamily="34" charset="0"/>
                <a:buChar char="•"/>
                <a:defRPr/>
              </a:pPr>
              <a:r>
                <a:rPr lang="en-US" dirty="0">
                  <a:solidFill>
                    <a:srgbClr val="282828"/>
                  </a:solidFill>
                  <a:ea typeface=""/>
                  <a:cs typeface="CiscoSansTT Light" panose="020B0503020201020303" pitchFamily="34" charset="0"/>
                </a:rPr>
                <a:t>MU-MIMO, OFDMA</a:t>
              </a:r>
            </a:p>
            <a:p>
              <a:pPr marL="154431" indent="-154431" defTabSz="914150" fontAlgn="base">
                <a:spcBef>
                  <a:spcPct val="0"/>
                </a:spcBef>
                <a:spcAft>
                  <a:spcPct val="0"/>
                </a:spcAft>
                <a:buSzPct val="80000"/>
                <a:buFont typeface="Arial" panose="020B0604020202020204" pitchFamily="34" charset="0"/>
                <a:buChar char="•"/>
                <a:defRPr/>
              </a:pPr>
              <a:r>
                <a:rPr lang="en-US" dirty="0">
                  <a:solidFill>
                    <a:srgbClr val="282828"/>
                  </a:solidFill>
                  <a:ea typeface=""/>
                  <a:cs typeface="CiscoSansTT Light" panose="020B0503020201020303" pitchFamily="34" charset="0"/>
                </a:rPr>
                <a:t>Spectrum Intelligence</a:t>
              </a:r>
            </a:p>
            <a:p>
              <a:pPr marL="154431" indent="-154431" defTabSz="914150" fontAlgn="base">
                <a:spcBef>
                  <a:spcPct val="0"/>
                </a:spcBef>
                <a:spcAft>
                  <a:spcPct val="0"/>
                </a:spcAft>
                <a:buSzPct val="80000"/>
                <a:buFont typeface="Arial" panose="020B0604020202020204" pitchFamily="34" charset="0"/>
                <a:buChar char="•"/>
                <a:defRPr/>
              </a:pPr>
              <a:r>
                <a:rPr lang="en-US" dirty="0">
                  <a:solidFill>
                    <a:srgbClr val="282828"/>
                  </a:solidFill>
                  <a:ea typeface=""/>
                  <a:cs typeface="CiscoSansTT Light" panose="020B0503020201020303" pitchFamily="34" charset="0"/>
                </a:rPr>
                <a:t>1 x 2.5 </a:t>
              </a:r>
              <a:r>
                <a:rPr lang="en-US" dirty="0" err="1">
                  <a:solidFill>
                    <a:srgbClr val="282828"/>
                  </a:solidFill>
                  <a:ea typeface=""/>
                  <a:cs typeface="CiscoSansTT Light" panose="020B0503020201020303" pitchFamily="34" charset="0"/>
                </a:rPr>
                <a:t>mGig</a:t>
              </a:r>
              <a:endParaRPr lang="en-US" dirty="0">
                <a:solidFill>
                  <a:srgbClr val="282828"/>
                </a:solidFill>
                <a:ea typeface=""/>
                <a:cs typeface="CiscoSansTT Light" panose="020B0503020201020303" pitchFamily="34" charset="0"/>
              </a:endParaRPr>
            </a:p>
            <a:p>
              <a:pPr marL="154431" indent="-154431" defTabSz="914150" fontAlgn="base">
                <a:spcBef>
                  <a:spcPct val="0"/>
                </a:spcBef>
                <a:spcAft>
                  <a:spcPct val="0"/>
                </a:spcAft>
                <a:buSzPct val="80000"/>
                <a:buFont typeface="Arial" panose="020B0604020202020204" pitchFamily="34" charset="0"/>
                <a:buChar char="•"/>
                <a:defRPr/>
              </a:pPr>
              <a:r>
                <a:rPr lang="en-US" dirty="0">
                  <a:solidFill>
                    <a:srgbClr val="282828"/>
                  </a:solidFill>
                  <a:ea typeface=""/>
                  <a:cs typeface="CiscoSansTT Light" panose="020B0503020201020303" pitchFamily="34" charset="0"/>
                </a:rPr>
                <a:t>TWT</a:t>
              </a:r>
            </a:p>
          </p:txBody>
        </p:sp>
        <p:sp>
          <p:nvSpPr>
            <p:cNvPr id="28" name="Rectangle 27"/>
            <p:cNvSpPr/>
            <p:nvPr/>
          </p:nvSpPr>
          <p:spPr>
            <a:xfrm>
              <a:off x="3612908" y="3162288"/>
              <a:ext cx="1637217" cy="960424"/>
            </a:xfrm>
            <a:prstGeom prst="rect">
              <a:avLst/>
            </a:prstGeom>
          </p:spPr>
          <p:txBody>
            <a:bodyPr wrap="square">
              <a:noAutofit/>
            </a:bodyPr>
            <a:lstStyle/>
            <a:p>
              <a:pPr defTabSz="914128">
                <a:lnSpc>
                  <a:spcPct val="90000"/>
                </a:lnSpc>
                <a:spcAft>
                  <a:spcPts val="400"/>
                </a:spcAft>
                <a:buSzPct val="80000"/>
                <a:defRPr/>
              </a:pPr>
              <a:endParaRPr lang="en-US" sz="960" dirty="0">
                <a:solidFill>
                  <a:srgbClr val="282828"/>
                </a:solidFill>
                <a:ea typeface=""/>
              </a:endParaRPr>
            </a:p>
          </p:txBody>
        </p:sp>
      </p:grpSp>
      <p:pic>
        <p:nvPicPr>
          <p:cNvPr id="33" name="Picture 32">
            <a:extLst>
              <a:ext uri="{FF2B5EF4-FFF2-40B4-BE49-F238E27FC236}">
                <a16:creationId xmlns:a16="http://schemas.microsoft.com/office/drawing/2014/main" id="{AE88E031-9608-1849-ACBE-585932EB7B90}"/>
              </a:ext>
            </a:extLst>
          </p:cNvPr>
          <p:cNvPicPr>
            <a:picLocks noChangeAspect="1"/>
          </p:cNvPicPr>
          <p:nvPr/>
        </p:nvPicPr>
        <p:blipFill>
          <a:blip r:embed="rId3"/>
          <a:stretch>
            <a:fillRect/>
          </a:stretch>
        </p:blipFill>
        <p:spPr>
          <a:xfrm>
            <a:off x="1917389" y="1211793"/>
            <a:ext cx="2563504" cy="1808691"/>
          </a:xfrm>
          <a:prstGeom prst="rect">
            <a:avLst/>
          </a:prstGeom>
        </p:spPr>
      </p:pic>
      <p:pic>
        <p:nvPicPr>
          <p:cNvPr id="35" name="Picture 34">
            <a:extLst>
              <a:ext uri="{FF2B5EF4-FFF2-40B4-BE49-F238E27FC236}">
                <a16:creationId xmlns:a16="http://schemas.microsoft.com/office/drawing/2014/main" id="{D1437EDB-17B1-BB4E-8C47-F8DBC939A444}"/>
              </a:ext>
            </a:extLst>
          </p:cNvPr>
          <p:cNvPicPr>
            <a:picLocks noChangeAspect="1"/>
          </p:cNvPicPr>
          <p:nvPr/>
        </p:nvPicPr>
        <p:blipFill>
          <a:blip r:embed="rId4"/>
          <a:stretch>
            <a:fillRect/>
          </a:stretch>
        </p:blipFill>
        <p:spPr>
          <a:xfrm>
            <a:off x="7135537" y="1224233"/>
            <a:ext cx="2644105" cy="1733356"/>
          </a:xfrm>
          <a:prstGeom prst="rect">
            <a:avLst/>
          </a:prstGeom>
        </p:spPr>
      </p:pic>
    </p:spTree>
    <p:extLst>
      <p:ext uri="{BB962C8B-B14F-4D97-AF65-F5344CB8AC3E}">
        <p14:creationId xmlns:p14="http://schemas.microsoft.com/office/powerpoint/2010/main" val="118236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573C-9E91-8F47-8FA0-C8F66BFC726C}"/>
              </a:ext>
            </a:extLst>
          </p:cNvPr>
          <p:cNvSpPr>
            <a:spLocks noGrp="1"/>
          </p:cNvSpPr>
          <p:nvPr>
            <p:ph type="title"/>
          </p:nvPr>
        </p:nvSpPr>
        <p:spPr/>
        <p:txBody>
          <a:bodyPr/>
          <a:lstStyle/>
          <a:p>
            <a:r>
              <a:rPr lang="en-US" dirty="0"/>
              <a:t>Meraki Wi-Fi 6 Access Points</a:t>
            </a:r>
          </a:p>
        </p:txBody>
      </p:sp>
      <p:pic>
        <p:nvPicPr>
          <p:cNvPr id="7" name="Content Placeholder 9">
            <a:extLst>
              <a:ext uri="{FF2B5EF4-FFF2-40B4-BE49-F238E27FC236}">
                <a16:creationId xmlns:a16="http://schemas.microsoft.com/office/drawing/2014/main" id="{ADAD61B4-20D4-9746-8741-A0209D3B0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0865" y="0"/>
            <a:ext cx="12508972" cy="6358728"/>
          </a:xfrm>
          <a:prstGeom prst="rect">
            <a:avLst/>
          </a:prstGeom>
        </p:spPr>
      </p:pic>
      <p:sp>
        <p:nvSpPr>
          <p:cNvPr id="8" name="TextBox 7">
            <a:extLst>
              <a:ext uri="{FF2B5EF4-FFF2-40B4-BE49-F238E27FC236}">
                <a16:creationId xmlns:a16="http://schemas.microsoft.com/office/drawing/2014/main" id="{37BC8334-8FC7-234A-AEF4-85E64766AED9}"/>
              </a:ext>
            </a:extLst>
          </p:cNvPr>
          <p:cNvSpPr txBox="1"/>
          <p:nvPr/>
        </p:nvSpPr>
        <p:spPr>
          <a:xfrm>
            <a:off x="481359" y="1556953"/>
            <a:ext cx="5029755" cy="4851969"/>
          </a:xfrm>
          <a:prstGeom prst="rect">
            <a:avLst/>
          </a:prstGeom>
          <a:noFill/>
        </p:spPr>
        <p:txBody>
          <a:bodyPr wrap="square" rtlCol="0">
            <a:spAutoFit/>
          </a:bodyPr>
          <a:lstStyle/>
          <a:p>
            <a:r>
              <a:rPr lang="en-US" sz="2400" b="1" dirty="0">
                <a:latin typeface="+mj-lt"/>
              </a:rPr>
              <a:t>MR55</a:t>
            </a:r>
          </a:p>
          <a:p>
            <a:pPr marL="285744" indent="-285744">
              <a:buFont typeface="Arial" panose="020B0604020202020204" pitchFamily="34" charset="0"/>
              <a:buChar char="•"/>
            </a:pPr>
            <a:r>
              <a:rPr lang="en-US" sz="2133" dirty="0">
                <a:latin typeface="+mj-lt"/>
              </a:rPr>
              <a:t>Support for up to 8x8:8</a:t>
            </a:r>
          </a:p>
          <a:p>
            <a:pPr marL="285744" indent="-285744">
              <a:buFont typeface="Arial" panose="020B0604020202020204" pitchFamily="34" charset="0"/>
              <a:buChar char="•"/>
            </a:pPr>
            <a:r>
              <a:rPr lang="en-US" sz="2133" dirty="0">
                <a:latin typeface="+mj-lt"/>
              </a:rPr>
              <a:t>2.4Ghz &amp; 5Ghz band</a:t>
            </a:r>
          </a:p>
          <a:p>
            <a:pPr marL="285744" indent="-285744">
              <a:buFont typeface="Arial" panose="020B0604020202020204" pitchFamily="34" charset="0"/>
              <a:buChar char="•"/>
            </a:pPr>
            <a:r>
              <a:rPr lang="en-US" sz="2133" dirty="0">
                <a:latin typeface="+mj-lt"/>
              </a:rPr>
              <a:t>Downstream OFDMA &amp; MU-MIMO</a:t>
            </a:r>
          </a:p>
          <a:p>
            <a:pPr marL="285744" indent="-285744">
              <a:buFont typeface="Arial" panose="020B0604020202020204" pitchFamily="34" charset="0"/>
              <a:buChar char="•"/>
            </a:pPr>
            <a:r>
              <a:rPr lang="en-US" sz="2133" dirty="0">
                <a:latin typeface="+mj-lt"/>
              </a:rPr>
              <a:t>5Gbps </a:t>
            </a:r>
            <a:r>
              <a:rPr lang="en-US" sz="2133" dirty="0" err="1">
                <a:latin typeface="+mj-lt"/>
              </a:rPr>
              <a:t>mGig</a:t>
            </a:r>
            <a:r>
              <a:rPr lang="en-US" sz="2133" dirty="0">
                <a:latin typeface="+mj-lt"/>
              </a:rPr>
              <a:t> 802.3at Ethernet port</a:t>
            </a:r>
          </a:p>
          <a:p>
            <a:pPr marL="285744" indent="-285744">
              <a:buFont typeface="Arial" panose="020B0604020202020204" pitchFamily="34" charset="0"/>
              <a:buChar char="•"/>
            </a:pPr>
            <a:r>
              <a:rPr lang="en-US" sz="2133" dirty="0">
                <a:latin typeface="+mj-lt"/>
              </a:rPr>
              <a:t>Pre-standards Based</a:t>
            </a:r>
          </a:p>
          <a:p>
            <a:pPr marL="285744" indent="-285744">
              <a:buFont typeface="Arial" panose="020B0604020202020204" pitchFamily="34" charset="0"/>
              <a:buChar char="•"/>
            </a:pPr>
            <a:endParaRPr lang="en-US" sz="2400" dirty="0">
              <a:latin typeface="+mj-lt"/>
            </a:endParaRPr>
          </a:p>
          <a:p>
            <a:r>
              <a:rPr lang="en-US" sz="2400" b="1" dirty="0">
                <a:latin typeface="+mj-lt"/>
              </a:rPr>
              <a:t>MR45</a:t>
            </a:r>
          </a:p>
          <a:p>
            <a:pPr marL="285744" indent="-285744">
              <a:buFont typeface="Arial" panose="020B0604020202020204" pitchFamily="34" charset="0"/>
              <a:buChar char="•"/>
            </a:pPr>
            <a:r>
              <a:rPr lang="en-US" sz="2133" dirty="0">
                <a:latin typeface="+mj-lt"/>
              </a:rPr>
              <a:t>Support for up to 4x4:4</a:t>
            </a:r>
          </a:p>
          <a:p>
            <a:pPr marL="285744" indent="-285744">
              <a:buFont typeface="Arial" panose="020B0604020202020204" pitchFamily="34" charset="0"/>
              <a:buChar char="•"/>
            </a:pPr>
            <a:r>
              <a:rPr lang="en-US" sz="2133" dirty="0">
                <a:latin typeface="+mj-lt"/>
              </a:rPr>
              <a:t>2.4Ghz &amp; 5Ghz band</a:t>
            </a:r>
          </a:p>
          <a:p>
            <a:pPr marL="285744" indent="-285744">
              <a:buFont typeface="Arial" panose="020B0604020202020204" pitchFamily="34" charset="0"/>
              <a:buChar char="•"/>
            </a:pPr>
            <a:r>
              <a:rPr lang="en-US" sz="2133" dirty="0">
                <a:latin typeface="+mj-lt"/>
              </a:rPr>
              <a:t>Downstream OFDMA &amp; MU-MIMO</a:t>
            </a:r>
          </a:p>
          <a:p>
            <a:pPr marL="285744" indent="-285744">
              <a:buFont typeface="Arial" panose="020B0604020202020204" pitchFamily="34" charset="0"/>
              <a:buChar char="•"/>
            </a:pPr>
            <a:r>
              <a:rPr lang="en-US" sz="2133" dirty="0">
                <a:latin typeface="+mj-lt"/>
              </a:rPr>
              <a:t>2.5Gbps </a:t>
            </a:r>
            <a:r>
              <a:rPr lang="en-US" sz="2133" dirty="0" err="1">
                <a:latin typeface="+mj-lt"/>
              </a:rPr>
              <a:t>mGig</a:t>
            </a:r>
            <a:r>
              <a:rPr lang="en-US" sz="2133" dirty="0">
                <a:latin typeface="+mj-lt"/>
              </a:rPr>
              <a:t> 802.3at Ethernet port</a:t>
            </a:r>
          </a:p>
          <a:p>
            <a:pPr marL="285744" indent="-285744">
              <a:buFont typeface="Arial" panose="020B0604020202020204" pitchFamily="34" charset="0"/>
              <a:buChar char="•"/>
            </a:pPr>
            <a:r>
              <a:rPr lang="en-US" sz="2133" dirty="0">
                <a:latin typeface="+mj-lt"/>
              </a:rPr>
              <a:t>Wi-Fi 6 certifiable</a:t>
            </a:r>
          </a:p>
          <a:p>
            <a:endParaRPr lang="en-US" sz="2400" dirty="0">
              <a:latin typeface="+mj-lt"/>
            </a:endParaRPr>
          </a:p>
        </p:txBody>
      </p:sp>
      <p:sp>
        <p:nvSpPr>
          <p:cNvPr id="9" name="TextBox 8">
            <a:extLst>
              <a:ext uri="{FF2B5EF4-FFF2-40B4-BE49-F238E27FC236}">
                <a16:creationId xmlns:a16="http://schemas.microsoft.com/office/drawing/2014/main" id="{39E94DB7-1098-334B-B9D7-2FB808AEA701}"/>
              </a:ext>
            </a:extLst>
          </p:cNvPr>
          <p:cNvSpPr txBox="1"/>
          <p:nvPr/>
        </p:nvSpPr>
        <p:spPr>
          <a:xfrm>
            <a:off x="4274776" y="5842741"/>
            <a:ext cx="3183115" cy="507831"/>
          </a:xfrm>
          <a:prstGeom prst="rect">
            <a:avLst/>
          </a:prstGeom>
          <a:noFill/>
        </p:spPr>
        <p:txBody>
          <a:bodyPr wrap="none" rtlCol="0">
            <a:spAutoFit/>
          </a:bodyPr>
          <a:lstStyle/>
          <a:p>
            <a:r>
              <a:rPr lang="en-US" sz="2700" dirty="0">
                <a:latin typeface="+mj-lt"/>
              </a:rPr>
              <a:t>Available March 2019</a:t>
            </a:r>
          </a:p>
        </p:txBody>
      </p:sp>
    </p:spTree>
    <p:extLst>
      <p:ext uri="{BB962C8B-B14F-4D97-AF65-F5344CB8AC3E}">
        <p14:creationId xmlns:p14="http://schemas.microsoft.com/office/powerpoint/2010/main" val="28294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3" hidden="1">
            <a:extLst>
              <a:ext uri="{FF2B5EF4-FFF2-40B4-BE49-F238E27FC236}">
                <a16:creationId xmlns:a16="http://schemas.microsoft.com/office/drawing/2014/main" id="{951F30F2-8BF2-4748-829B-B055227A2CE9}"/>
              </a:ext>
            </a:extLst>
          </p:cNvPr>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8220" name="think-cell Slide" r:id="rId6" imgW="7772400" imgH="10058400" progId="TCLayout.ActiveDocument.1">
                  <p:embed/>
                </p:oleObj>
              </mc:Choice>
              <mc:Fallback>
                <p:oleObj name="think-cell Slide" r:id="rId6" imgW="7772400" imgH="10058400" progId="TCLayout.ActiveDocument.1">
                  <p:embed/>
                  <p:pic>
                    <p:nvPicPr>
                      <p:cNvPr id="34" name="Object 33" hidden="1">
                        <a:extLst>
                          <a:ext uri="{FF2B5EF4-FFF2-40B4-BE49-F238E27FC236}">
                            <a16:creationId xmlns:a16="http://schemas.microsoft.com/office/drawing/2014/main" id="{951F30F2-8BF2-4748-829B-B055227A2CE9}"/>
                          </a:ext>
                        </a:extLst>
                      </p:cNvPr>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33" name="Rectangle 32" hidden="1">
            <a:extLst>
              <a:ext uri="{FF2B5EF4-FFF2-40B4-BE49-F238E27FC236}">
                <a16:creationId xmlns:a16="http://schemas.microsoft.com/office/drawing/2014/main" id="{34BBE657-8FE8-C649-9490-5084EAD2CB56}"/>
              </a:ext>
            </a:extLst>
          </p:cNvPr>
          <p:cNvSpPr/>
          <p:nvPr>
            <p:custDataLst>
              <p:tags r:id="rId3"/>
            </p:custDataLst>
          </p:nvPr>
        </p:nvSpPr>
        <p:spPr>
          <a:xfrm>
            <a:off x="0" y="0"/>
            <a:ext cx="211667" cy="21166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733" dirty="0">
              <a:latin typeface="CiscoSansTT ExtraLight" panose="020B0303020201020303" pitchFamily="34" charset="0"/>
              <a:sym typeface="CiscoSansTT ExtraLight" panose="020B0303020201020303" pitchFamily="34" charset="0"/>
            </a:endParaRPr>
          </a:p>
        </p:txBody>
      </p:sp>
      <p:sp>
        <p:nvSpPr>
          <p:cNvPr id="2" name="Title 1"/>
          <p:cNvSpPr>
            <a:spLocks noGrp="1"/>
          </p:cNvSpPr>
          <p:nvPr>
            <p:ph type="title"/>
          </p:nvPr>
        </p:nvSpPr>
        <p:spPr>
          <a:xfrm>
            <a:off x="583688" y="255795"/>
            <a:ext cx="11127317" cy="532854"/>
          </a:xfrm>
        </p:spPr>
        <p:txBody>
          <a:bodyPr>
            <a:normAutofit fontScale="90000"/>
          </a:bodyPr>
          <a:lstStyle/>
          <a:p>
            <a:pPr defTabSz="609570">
              <a:lnSpc>
                <a:spcPct val="100000"/>
              </a:lnSpc>
              <a:defRPr/>
            </a:pPr>
            <a:r>
              <a:rPr lang="en-US" dirty="0">
                <a:solidFill>
                  <a:srgbClr val="005073"/>
                </a:solidFill>
                <a:latin typeface="CiscoSansTT" panose="020B0503020201020303" pitchFamily="34" charset="0"/>
                <a:cs typeface="CiscoSansTT" panose="020B0503020201020303" pitchFamily="34" charset="0"/>
              </a:rPr>
              <a:t>Preparing for the Wi-Fi 6 Transition</a:t>
            </a:r>
          </a:p>
        </p:txBody>
      </p:sp>
      <p:sp>
        <p:nvSpPr>
          <p:cNvPr id="228" name="Freeform: Shape 227">
            <a:extLst>
              <a:ext uri="{FF2B5EF4-FFF2-40B4-BE49-F238E27FC236}">
                <a16:creationId xmlns:a16="http://schemas.microsoft.com/office/drawing/2014/main" id="{4297EA8A-DEE8-4027-ADC2-D62BD8C6E2DD}"/>
              </a:ext>
            </a:extLst>
          </p:cNvPr>
          <p:cNvSpPr/>
          <p:nvPr/>
        </p:nvSpPr>
        <p:spPr>
          <a:xfrm>
            <a:off x="9112053" y="1357262"/>
            <a:ext cx="2598953" cy="3758183"/>
          </a:xfrm>
          <a:custGeom>
            <a:avLst/>
            <a:gdLst>
              <a:gd name="connsiteX0" fmla="*/ 0 w 1949215"/>
              <a:gd name="connsiteY0" fmla="*/ 0 h 2818637"/>
              <a:gd name="connsiteX1" fmla="*/ 1548912 w 1949215"/>
              <a:gd name="connsiteY1" fmla="*/ 0 h 2818637"/>
              <a:gd name="connsiteX2" fmla="*/ 1949215 w 1949215"/>
              <a:gd name="connsiteY2" fmla="*/ 400303 h 2818637"/>
              <a:gd name="connsiteX3" fmla="*/ 1949215 w 1949215"/>
              <a:gd name="connsiteY3" fmla="*/ 2418334 h 2818637"/>
              <a:gd name="connsiteX4" fmla="*/ 1548912 w 1949215"/>
              <a:gd name="connsiteY4" fmla="*/ 2818637 h 2818637"/>
              <a:gd name="connsiteX5" fmla="*/ 7218 w 1949215"/>
              <a:gd name="connsiteY5" fmla="*/ 2818637 h 2818637"/>
              <a:gd name="connsiteX6" fmla="*/ 39008 w 1949215"/>
              <a:gd name="connsiteY6" fmla="*/ 2724683 h 2818637"/>
              <a:gd name="connsiteX7" fmla="*/ 236260 w 1949215"/>
              <a:gd name="connsiteY7" fmla="*/ 1419985 h 2818637"/>
              <a:gd name="connsiteX8" fmla="*/ 39008 w 1949215"/>
              <a:gd name="connsiteY8" fmla="*/ 115287 h 2818637"/>
              <a:gd name="connsiteX9" fmla="*/ 0 w 1949215"/>
              <a:gd name="connsiteY9" fmla="*/ 0 h 281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9215" h="2818637">
                <a:moveTo>
                  <a:pt x="0" y="0"/>
                </a:moveTo>
                <a:lnTo>
                  <a:pt x="1548912" y="0"/>
                </a:lnTo>
                <a:cubicBezTo>
                  <a:pt x="1769993" y="0"/>
                  <a:pt x="1949215" y="179222"/>
                  <a:pt x="1949215" y="400303"/>
                </a:cubicBezTo>
                <a:lnTo>
                  <a:pt x="1949215" y="2418334"/>
                </a:lnTo>
                <a:cubicBezTo>
                  <a:pt x="1949215" y="2639415"/>
                  <a:pt x="1769993" y="2818637"/>
                  <a:pt x="1548912" y="2818637"/>
                </a:cubicBezTo>
                <a:lnTo>
                  <a:pt x="7218" y="2818637"/>
                </a:lnTo>
                <a:lnTo>
                  <a:pt x="39008" y="2724683"/>
                </a:lnTo>
                <a:cubicBezTo>
                  <a:pt x="167202" y="2312530"/>
                  <a:pt x="236260" y="1874322"/>
                  <a:pt x="236260" y="1419985"/>
                </a:cubicBezTo>
                <a:cubicBezTo>
                  <a:pt x="236260" y="965648"/>
                  <a:pt x="167202" y="527441"/>
                  <a:pt x="39008" y="115287"/>
                </a:cubicBezTo>
                <a:lnTo>
                  <a:pt x="0" y="0"/>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170" name="Freeform: Shape 169">
            <a:extLst>
              <a:ext uri="{FF2B5EF4-FFF2-40B4-BE49-F238E27FC236}">
                <a16:creationId xmlns:a16="http://schemas.microsoft.com/office/drawing/2014/main" id="{96A4256B-27C4-405B-A42A-F46BE1EA93D5}"/>
              </a:ext>
            </a:extLst>
          </p:cNvPr>
          <p:cNvSpPr/>
          <p:nvPr/>
        </p:nvSpPr>
        <p:spPr>
          <a:xfrm>
            <a:off x="331235" y="1357262"/>
            <a:ext cx="1549399" cy="3758183"/>
          </a:xfrm>
          <a:custGeom>
            <a:avLst/>
            <a:gdLst>
              <a:gd name="connsiteX0" fmla="*/ 400303 w 1162049"/>
              <a:gd name="connsiteY0" fmla="*/ 0 h 2818637"/>
              <a:gd name="connsiteX1" fmla="*/ 1162049 w 1162049"/>
              <a:gd name="connsiteY1" fmla="*/ 0 h 2818637"/>
              <a:gd name="connsiteX2" fmla="*/ 1162049 w 1162049"/>
              <a:gd name="connsiteY2" fmla="*/ 2818637 h 2818637"/>
              <a:gd name="connsiteX3" fmla="*/ 400303 w 1162049"/>
              <a:gd name="connsiteY3" fmla="*/ 2818637 h 2818637"/>
              <a:gd name="connsiteX4" fmla="*/ 0 w 1162049"/>
              <a:gd name="connsiteY4" fmla="*/ 2418334 h 2818637"/>
              <a:gd name="connsiteX5" fmla="*/ 0 w 1162049"/>
              <a:gd name="connsiteY5" fmla="*/ 400303 h 2818637"/>
              <a:gd name="connsiteX6" fmla="*/ 400303 w 1162049"/>
              <a:gd name="connsiteY6" fmla="*/ 0 h 281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049" h="2818637">
                <a:moveTo>
                  <a:pt x="400303" y="0"/>
                </a:moveTo>
                <a:lnTo>
                  <a:pt x="1162049" y="0"/>
                </a:lnTo>
                <a:lnTo>
                  <a:pt x="1162049" y="2818637"/>
                </a:lnTo>
                <a:lnTo>
                  <a:pt x="400303" y="2818637"/>
                </a:lnTo>
                <a:cubicBezTo>
                  <a:pt x="179222" y="2818637"/>
                  <a:pt x="0" y="2639415"/>
                  <a:pt x="0" y="2418334"/>
                </a:cubicBezTo>
                <a:lnTo>
                  <a:pt x="0" y="400303"/>
                </a:lnTo>
                <a:cubicBezTo>
                  <a:pt x="0" y="179222"/>
                  <a:pt x="179222" y="0"/>
                  <a:pt x="400303" y="0"/>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195" name="Freeform: Shape 194">
            <a:extLst>
              <a:ext uri="{FF2B5EF4-FFF2-40B4-BE49-F238E27FC236}">
                <a16:creationId xmlns:a16="http://schemas.microsoft.com/office/drawing/2014/main" id="{A99767D9-411F-4541-B941-100A9590B6F5}"/>
              </a:ext>
            </a:extLst>
          </p:cNvPr>
          <p:cNvSpPr/>
          <p:nvPr/>
        </p:nvSpPr>
        <p:spPr>
          <a:xfrm>
            <a:off x="2136367" y="1357262"/>
            <a:ext cx="2734349" cy="3758183"/>
          </a:xfrm>
          <a:custGeom>
            <a:avLst/>
            <a:gdLst>
              <a:gd name="connsiteX0" fmla="*/ 0 w 2050762"/>
              <a:gd name="connsiteY0" fmla="*/ 0 h 2818637"/>
              <a:gd name="connsiteX1" fmla="*/ 1814502 w 2050762"/>
              <a:gd name="connsiteY1" fmla="*/ 0 h 2818637"/>
              <a:gd name="connsiteX2" fmla="*/ 1853510 w 2050762"/>
              <a:gd name="connsiteY2" fmla="*/ 115287 h 2818637"/>
              <a:gd name="connsiteX3" fmla="*/ 2050762 w 2050762"/>
              <a:gd name="connsiteY3" fmla="*/ 1419985 h 2818637"/>
              <a:gd name="connsiteX4" fmla="*/ 1853510 w 2050762"/>
              <a:gd name="connsiteY4" fmla="*/ 2724683 h 2818637"/>
              <a:gd name="connsiteX5" fmla="*/ 1821720 w 2050762"/>
              <a:gd name="connsiteY5" fmla="*/ 2818637 h 2818637"/>
              <a:gd name="connsiteX6" fmla="*/ 0 w 2050762"/>
              <a:gd name="connsiteY6" fmla="*/ 2818637 h 2818637"/>
              <a:gd name="connsiteX7" fmla="*/ 0 w 2050762"/>
              <a:gd name="connsiteY7" fmla="*/ 0 h 281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0762" h="2818637">
                <a:moveTo>
                  <a:pt x="0" y="0"/>
                </a:moveTo>
                <a:lnTo>
                  <a:pt x="1814502" y="0"/>
                </a:lnTo>
                <a:lnTo>
                  <a:pt x="1853510" y="115287"/>
                </a:lnTo>
                <a:cubicBezTo>
                  <a:pt x="1981703" y="527441"/>
                  <a:pt x="2050762" y="965648"/>
                  <a:pt x="2050762" y="1419985"/>
                </a:cubicBezTo>
                <a:cubicBezTo>
                  <a:pt x="2050762" y="1874322"/>
                  <a:pt x="1981703" y="2312530"/>
                  <a:pt x="1853510" y="2724683"/>
                </a:cubicBezTo>
                <a:lnTo>
                  <a:pt x="1821720" y="2818637"/>
                </a:lnTo>
                <a:lnTo>
                  <a:pt x="0" y="2818637"/>
                </a:lnTo>
                <a:lnTo>
                  <a:pt x="0" y="0"/>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194" name="Freeform: Shape 193">
            <a:extLst>
              <a:ext uri="{FF2B5EF4-FFF2-40B4-BE49-F238E27FC236}">
                <a16:creationId xmlns:a16="http://schemas.microsoft.com/office/drawing/2014/main" id="{ED666F68-8E1C-4269-8411-392F5115D0B8}"/>
              </a:ext>
            </a:extLst>
          </p:cNvPr>
          <p:cNvSpPr/>
          <p:nvPr/>
        </p:nvSpPr>
        <p:spPr>
          <a:xfrm>
            <a:off x="6828118" y="1357262"/>
            <a:ext cx="2598948" cy="3758183"/>
          </a:xfrm>
          <a:custGeom>
            <a:avLst/>
            <a:gdLst>
              <a:gd name="connsiteX0" fmla="*/ 0 w 1949211"/>
              <a:gd name="connsiteY0" fmla="*/ 0 h 2818637"/>
              <a:gd name="connsiteX1" fmla="*/ 1712951 w 1949211"/>
              <a:gd name="connsiteY1" fmla="*/ 0 h 2818637"/>
              <a:gd name="connsiteX2" fmla="*/ 1751959 w 1949211"/>
              <a:gd name="connsiteY2" fmla="*/ 115287 h 2818637"/>
              <a:gd name="connsiteX3" fmla="*/ 1949211 w 1949211"/>
              <a:gd name="connsiteY3" fmla="*/ 1419985 h 2818637"/>
              <a:gd name="connsiteX4" fmla="*/ 1751959 w 1949211"/>
              <a:gd name="connsiteY4" fmla="*/ 2724683 h 2818637"/>
              <a:gd name="connsiteX5" fmla="*/ 1720169 w 1949211"/>
              <a:gd name="connsiteY5" fmla="*/ 2818637 h 2818637"/>
              <a:gd name="connsiteX6" fmla="*/ 7218 w 1949211"/>
              <a:gd name="connsiteY6" fmla="*/ 2818637 h 2818637"/>
              <a:gd name="connsiteX7" fmla="*/ 39008 w 1949211"/>
              <a:gd name="connsiteY7" fmla="*/ 2724683 h 2818637"/>
              <a:gd name="connsiteX8" fmla="*/ 236260 w 1949211"/>
              <a:gd name="connsiteY8" fmla="*/ 1419985 h 2818637"/>
              <a:gd name="connsiteX9" fmla="*/ 39008 w 1949211"/>
              <a:gd name="connsiteY9" fmla="*/ 115287 h 2818637"/>
              <a:gd name="connsiteX10" fmla="*/ 0 w 1949211"/>
              <a:gd name="connsiteY10" fmla="*/ 0 h 281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9211" h="2818637">
                <a:moveTo>
                  <a:pt x="0" y="0"/>
                </a:moveTo>
                <a:lnTo>
                  <a:pt x="1712951" y="0"/>
                </a:lnTo>
                <a:lnTo>
                  <a:pt x="1751959" y="115287"/>
                </a:lnTo>
                <a:cubicBezTo>
                  <a:pt x="1880153" y="527441"/>
                  <a:pt x="1949211" y="965648"/>
                  <a:pt x="1949211" y="1419985"/>
                </a:cubicBezTo>
                <a:cubicBezTo>
                  <a:pt x="1949211" y="1874322"/>
                  <a:pt x="1880153" y="2312530"/>
                  <a:pt x="1751959" y="2724683"/>
                </a:cubicBezTo>
                <a:lnTo>
                  <a:pt x="1720169" y="2818637"/>
                </a:lnTo>
                <a:lnTo>
                  <a:pt x="7218" y="2818637"/>
                </a:lnTo>
                <a:lnTo>
                  <a:pt x="39008" y="2724683"/>
                </a:lnTo>
                <a:cubicBezTo>
                  <a:pt x="167202" y="2312530"/>
                  <a:pt x="236260" y="1874322"/>
                  <a:pt x="236260" y="1419985"/>
                </a:cubicBezTo>
                <a:cubicBezTo>
                  <a:pt x="236260" y="965648"/>
                  <a:pt x="167202" y="527441"/>
                  <a:pt x="39008" y="115287"/>
                </a:cubicBezTo>
                <a:lnTo>
                  <a:pt x="0" y="0"/>
                </a:lnTo>
                <a:close/>
              </a:path>
            </a:pathLst>
          </a:custGeom>
          <a:solidFill>
            <a:srgbClr val="DADA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188" name="Freeform: Shape 187">
            <a:extLst>
              <a:ext uri="{FF2B5EF4-FFF2-40B4-BE49-F238E27FC236}">
                <a16:creationId xmlns:a16="http://schemas.microsoft.com/office/drawing/2014/main" id="{59937673-92E3-4736-A088-70EA63F80D56}"/>
              </a:ext>
            </a:extLst>
          </p:cNvPr>
          <p:cNvSpPr/>
          <p:nvPr/>
        </p:nvSpPr>
        <p:spPr>
          <a:xfrm>
            <a:off x="4554541" y="1357262"/>
            <a:ext cx="2588591" cy="3758183"/>
          </a:xfrm>
          <a:custGeom>
            <a:avLst/>
            <a:gdLst>
              <a:gd name="connsiteX0" fmla="*/ 0 w 1941443"/>
              <a:gd name="connsiteY0" fmla="*/ 0 h 2818637"/>
              <a:gd name="connsiteX1" fmla="*/ 1705183 w 1941443"/>
              <a:gd name="connsiteY1" fmla="*/ 0 h 2818637"/>
              <a:gd name="connsiteX2" fmla="*/ 1744191 w 1941443"/>
              <a:gd name="connsiteY2" fmla="*/ 115287 h 2818637"/>
              <a:gd name="connsiteX3" fmla="*/ 1941443 w 1941443"/>
              <a:gd name="connsiteY3" fmla="*/ 1419985 h 2818637"/>
              <a:gd name="connsiteX4" fmla="*/ 1744191 w 1941443"/>
              <a:gd name="connsiteY4" fmla="*/ 2724683 h 2818637"/>
              <a:gd name="connsiteX5" fmla="*/ 1712401 w 1941443"/>
              <a:gd name="connsiteY5" fmla="*/ 2818637 h 2818637"/>
              <a:gd name="connsiteX6" fmla="*/ 7218 w 1941443"/>
              <a:gd name="connsiteY6" fmla="*/ 2818637 h 2818637"/>
              <a:gd name="connsiteX7" fmla="*/ 39008 w 1941443"/>
              <a:gd name="connsiteY7" fmla="*/ 2724683 h 2818637"/>
              <a:gd name="connsiteX8" fmla="*/ 236260 w 1941443"/>
              <a:gd name="connsiteY8" fmla="*/ 1419985 h 2818637"/>
              <a:gd name="connsiteX9" fmla="*/ 39008 w 1941443"/>
              <a:gd name="connsiteY9" fmla="*/ 115287 h 2818637"/>
              <a:gd name="connsiteX10" fmla="*/ 0 w 1941443"/>
              <a:gd name="connsiteY10" fmla="*/ 0 h 281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1443" h="2818637">
                <a:moveTo>
                  <a:pt x="0" y="0"/>
                </a:moveTo>
                <a:lnTo>
                  <a:pt x="1705183" y="0"/>
                </a:lnTo>
                <a:lnTo>
                  <a:pt x="1744191" y="115287"/>
                </a:lnTo>
                <a:cubicBezTo>
                  <a:pt x="1872385" y="527441"/>
                  <a:pt x="1941443" y="965648"/>
                  <a:pt x="1941443" y="1419985"/>
                </a:cubicBezTo>
                <a:cubicBezTo>
                  <a:pt x="1941443" y="1874322"/>
                  <a:pt x="1872385" y="2312530"/>
                  <a:pt x="1744191" y="2724683"/>
                </a:cubicBezTo>
                <a:lnTo>
                  <a:pt x="1712401" y="2818637"/>
                </a:lnTo>
                <a:lnTo>
                  <a:pt x="7218" y="2818637"/>
                </a:lnTo>
                <a:lnTo>
                  <a:pt x="39008" y="2724683"/>
                </a:lnTo>
                <a:cubicBezTo>
                  <a:pt x="167201" y="2312530"/>
                  <a:pt x="236260" y="1874322"/>
                  <a:pt x="236260" y="1419985"/>
                </a:cubicBezTo>
                <a:cubicBezTo>
                  <a:pt x="236260" y="965648"/>
                  <a:pt x="167201" y="527441"/>
                  <a:pt x="39008" y="115287"/>
                </a:cubicBezTo>
                <a:lnTo>
                  <a:pt x="0" y="0"/>
                </a:lnTo>
                <a:close/>
              </a:path>
            </a:pathLst>
          </a:cu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panose="020B0503020201020303" pitchFamily="34" charset="0"/>
              <a:cs typeface="CiscoSansTT" panose="020B0503020201020303" pitchFamily="34" charset="0"/>
            </a:endParaRPr>
          </a:p>
        </p:txBody>
      </p:sp>
      <p:cxnSp>
        <p:nvCxnSpPr>
          <p:cNvPr id="95" name="Straight Connector 94">
            <a:extLst>
              <a:ext uri="{FF2B5EF4-FFF2-40B4-BE49-F238E27FC236}">
                <a16:creationId xmlns:a16="http://schemas.microsoft.com/office/drawing/2014/main" id="{B295FE2D-3A16-45B8-81E7-564C7FA3FF15}"/>
              </a:ext>
            </a:extLst>
          </p:cNvPr>
          <p:cNvCxnSpPr>
            <a:cxnSpLocks/>
          </p:cNvCxnSpPr>
          <p:nvPr/>
        </p:nvCxnSpPr>
        <p:spPr>
          <a:xfrm>
            <a:off x="2019583" y="1247119"/>
            <a:ext cx="0" cy="4003040"/>
          </a:xfrm>
          <a:prstGeom prst="line">
            <a:avLst/>
          </a:prstGeom>
          <a:ln w="19050" cap="rnd" cmpd="sng" algn="ctr">
            <a:solidFill>
              <a:schemeClr val="tx1">
                <a:lumMod val="50000"/>
                <a:lumOff val="50000"/>
              </a:scheme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A5111DB3-D452-4977-8F08-6E42E64B8F2D}"/>
              </a:ext>
            </a:extLst>
          </p:cNvPr>
          <p:cNvSpPr txBox="1"/>
          <p:nvPr/>
        </p:nvSpPr>
        <p:spPr>
          <a:xfrm>
            <a:off x="4518256" y="1006729"/>
            <a:ext cx="2273577" cy="313932"/>
          </a:xfrm>
          <a:prstGeom prst="rect">
            <a:avLst/>
          </a:prstGeom>
          <a:noFill/>
        </p:spPr>
        <p:txBody>
          <a:bodyPr wrap="square" lIns="0" tIns="45720" rIns="0" bIns="45720" rtlCol="0">
            <a:spAutoFit/>
          </a:bodyPr>
          <a:lstStyle/>
          <a:p>
            <a:pPr algn="ctr" defTabSz="609585" fontAlgn="base">
              <a:lnSpc>
                <a:spcPct val="90000"/>
              </a:lnSpc>
              <a:spcBef>
                <a:spcPct val="0"/>
              </a:spcBef>
              <a:spcAft>
                <a:spcPct val="0"/>
              </a:spcAft>
              <a:defRPr/>
            </a:pPr>
            <a:r>
              <a:rPr lang="en-US" sz="1600" dirty="0">
                <a:solidFill>
                  <a:srgbClr val="282828"/>
                </a:solidFill>
                <a:latin typeface="CiscoSansTT" panose="020B0503020201020303" pitchFamily="34" charset="0"/>
                <a:ea typeface="ＭＳ Ｐゴシック" charset="0"/>
                <a:cs typeface="CiscoSansTT" panose="020B0503020201020303" pitchFamily="34" charset="0"/>
              </a:rPr>
              <a:t>Access Switches</a:t>
            </a:r>
          </a:p>
        </p:txBody>
      </p:sp>
      <p:sp>
        <p:nvSpPr>
          <p:cNvPr id="201" name="TextBox 200">
            <a:extLst>
              <a:ext uri="{FF2B5EF4-FFF2-40B4-BE49-F238E27FC236}">
                <a16:creationId xmlns:a16="http://schemas.microsoft.com/office/drawing/2014/main" id="{F4AA5BFC-228A-4D11-9E6E-4D91BF2881E3}"/>
              </a:ext>
            </a:extLst>
          </p:cNvPr>
          <p:cNvSpPr txBox="1"/>
          <p:nvPr/>
        </p:nvSpPr>
        <p:spPr>
          <a:xfrm>
            <a:off x="2062636" y="1012201"/>
            <a:ext cx="2419336" cy="313932"/>
          </a:xfrm>
          <a:prstGeom prst="rect">
            <a:avLst/>
          </a:prstGeom>
          <a:noFill/>
        </p:spPr>
        <p:txBody>
          <a:bodyPr wrap="square" lIns="0" tIns="45720" rIns="0" bIns="45720" rtlCol="0">
            <a:spAutoFit/>
          </a:bodyPr>
          <a:lstStyle/>
          <a:p>
            <a:pPr algn="ctr" defTabSz="609585" fontAlgn="base">
              <a:lnSpc>
                <a:spcPct val="90000"/>
              </a:lnSpc>
              <a:spcBef>
                <a:spcPct val="0"/>
              </a:spcBef>
              <a:spcAft>
                <a:spcPct val="0"/>
              </a:spcAft>
              <a:defRPr/>
            </a:pPr>
            <a:r>
              <a:rPr lang="en-US" sz="1600" dirty="0">
                <a:solidFill>
                  <a:srgbClr val="282828"/>
                </a:solidFill>
                <a:latin typeface="CiscoSansTT" panose="020B0503020201020303" pitchFamily="34" charset="0"/>
                <a:ea typeface="ＭＳ Ｐゴシック" charset="0"/>
                <a:cs typeface="CiscoSansTT" panose="020B0503020201020303" pitchFamily="34" charset="0"/>
              </a:rPr>
              <a:t>Access Points</a:t>
            </a:r>
          </a:p>
        </p:txBody>
      </p:sp>
      <p:sp>
        <p:nvSpPr>
          <p:cNvPr id="202" name="TextBox 201">
            <a:extLst>
              <a:ext uri="{FF2B5EF4-FFF2-40B4-BE49-F238E27FC236}">
                <a16:creationId xmlns:a16="http://schemas.microsoft.com/office/drawing/2014/main" id="{3BBBCDB8-1CAE-43A8-9A6C-29B683AF26BF}"/>
              </a:ext>
            </a:extLst>
          </p:cNvPr>
          <p:cNvSpPr txBox="1"/>
          <p:nvPr/>
        </p:nvSpPr>
        <p:spPr>
          <a:xfrm>
            <a:off x="6828118" y="1006729"/>
            <a:ext cx="2283935" cy="313932"/>
          </a:xfrm>
          <a:prstGeom prst="rect">
            <a:avLst/>
          </a:prstGeom>
          <a:noFill/>
        </p:spPr>
        <p:txBody>
          <a:bodyPr wrap="square" lIns="0" tIns="45720" rIns="0" bIns="45720" rtlCol="0">
            <a:spAutoFit/>
          </a:bodyPr>
          <a:lstStyle/>
          <a:p>
            <a:pPr algn="ctr" defTabSz="609585" fontAlgn="base">
              <a:lnSpc>
                <a:spcPct val="90000"/>
              </a:lnSpc>
              <a:spcBef>
                <a:spcPct val="0"/>
              </a:spcBef>
              <a:spcAft>
                <a:spcPct val="0"/>
              </a:spcAft>
              <a:defRPr/>
            </a:pPr>
            <a:r>
              <a:rPr lang="en-US" sz="1600" dirty="0">
                <a:solidFill>
                  <a:srgbClr val="282828"/>
                </a:solidFill>
                <a:latin typeface="CiscoSansTT" panose="020B0503020201020303" pitchFamily="34" charset="0"/>
                <a:ea typeface="ＭＳ Ｐゴシック" charset="0"/>
                <a:cs typeface="CiscoSansTT" panose="020B0503020201020303" pitchFamily="34" charset="0"/>
              </a:rPr>
              <a:t>Core Switches</a:t>
            </a:r>
          </a:p>
        </p:txBody>
      </p:sp>
      <p:sp>
        <p:nvSpPr>
          <p:cNvPr id="203" name="TextBox 202">
            <a:extLst>
              <a:ext uri="{FF2B5EF4-FFF2-40B4-BE49-F238E27FC236}">
                <a16:creationId xmlns:a16="http://schemas.microsoft.com/office/drawing/2014/main" id="{564703AB-A24B-48BF-9D1A-D1BDEB09A6D0}"/>
              </a:ext>
            </a:extLst>
          </p:cNvPr>
          <p:cNvSpPr txBox="1"/>
          <p:nvPr/>
        </p:nvSpPr>
        <p:spPr>
          <a:xfrm>
            <a:off x="9101696" y="1006728"/>
            <a:ext cx="2212785" cy="313932"/>
          </a:xfrm>
          <a:prstGeom prst="rect">
            <a:avLst/>
          </a:prstGeom>
          <a:noFill/>
        </p:spPr>
        <p:txBody>
          <a:bodyPr wrap="square" lIns="0" tIns="45720" rIns="0" bIns="45720" rtlCol="0">
            <a:spAutoFit/>
          </a:bodyPr>
          <a:lstStyle/>
          <a:p>
            <a:pPr algn="ctr" defTabSz="609585" fontAlgn="base">
              <a:lnSpc>
                <a:spcPct val="90000"/>
              </a:lnSpc>
              <a:spcBef>
                <a:spcPct val="0"/>
              </a:spcBef>
              <a:spcAft>
                <a:spcPct val="0"/>
              </a:spcAft>
              <a:defRPr/>
            </a:pPr>
            <a:r>
              <a:rPr lang="en-US" sz="1600" dirty="0">
                <a:solidFill>
                  <a:srgbClr val="282828"/>
                </a:solidFill>
                <a:latin typeface="CiscoSansTT" panose="020B0503020201020303" pitchFamily="34" charset="0"/>
                <a:ea typeface="ＭＳ Ｐゴシック" charset="0"/>
                <a:cs typeface="CiscoSansTT" panose="020B0503020201020303" pitchFamily="34" charset="0"/>
              </a:rPr>
              <a:t>Wireless Controller</a:t>
            </a:r>
          </a:p>
        </p:txBody>
      </p:sp>
      <p:grpSp>
        <p:nvGrpSpPr>
          <p:cNvPr id="3" name="Group 2">
            <a:extLst>
              <a:ext uri="{FF2B5EF4-FFF2-40B4-BE49-F238E27FC236}">
                <a16:creationId xmlns:a16="http://schemas.microsoft.com/office/drawing/2014/main" id="{0B04F496-B3DB-42FC-8129-873328A0F4A4}"/>
              </a:ext>
            </a:extLst>
          </p:cNvPr>
          <p:cNvGrpSpPr/>
          <p:nvPr/>
        </p:nvGrpSpPr>
        <p:grpSpPr>
          <a:xfrm>
            <a:off x="651631" y="3375174"/>
            <a:ext cx="967615" cy="554751"/>
            <a:chOff x="372261" y="3665002"/>
            <a:chExt cx="725711" cy="416063"/>
          </a:xfrm>
        </p:grpSpPr>
        <p:sp>
          <p:nvSpPr>
            <p:cNvPr id="16" name="Freeform 222">
              <a:extLst>
                <a:ext uri="{FF2B5EF4-FFF2-40B4-BE49-F238E27FC236}">
                  <a16:creationId xmlns:a16="http://schemas.microsoft.com/office/drawing/2014/main" id="{69D6F2AB-7681-4286-8D53-535D9AECDEE3}"/>
                </a:ext>
              </a:extLst>
            </p:cNvPr>
            <p:cNvSpPr>
              <a:spLocks/>
            </p:cNvSpPr>
            <p:nvPr/>
          </p:nvSpPr>
          <p:spPr bwMode="auto">
            <a:xfrm>
              <a:off x="372261" y="4050972"/>
              <a:ext cx="725711" cy="30093"/>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7" name="Freeform 223">
              <a:extLst>
                <a:ext uri="{FF2B5EF4-FFF2-40B4-BE49-F238E27FC236}">
                  <a16:creationId xmlns:a16="http://schemas.microsoft.com/office/drawing/2014/main" id="{483F8875-8229-4156-B95D-1702256578DE}"/>
                </a:ext>
              </a:extLst>
            </p:cNvPr>
            <p:cNvSpPr>
              <a:spLocks/>
            </p:cNvSpPr>
            <p:nvPr/>
          </p:nvSpPr>
          <p:spPr bwMode="auto">
            <a:xfrm>
              <a:off x="433318" y="3665002"/>
              <a:ext cx="604468" cy="364164"/>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accent6"/>
            </a:solidFill>
            <a:ln w="9525">
              <a:noFill/>
              <a:round/>
              <a:headEnd/>
              <a:tailEnd/>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8" name="Freeform 224">
              <a:extLst>
                <a:ext uri="{FF2B5EF4-FFF2-40B4-BE49-F238E27FC236}">
                  <a16:creationId xmlns:a16="http://schemas.microsoft.com/office/drawing/2014/main" id="{6927D9AF-6239-4C6B-8355-4ADF7B6AC03C}"/>
                </a:ext>
              </a:extLst>
            </p:cNvPr>
            <p:cNvSpPr>
              <a:spLocks noEditPoints="1"/>
            </p:cNvSpPr>
            <p:nvPr/>
          </p:nvSpPr>
          <p:spPr bwMode="auto">
            <a:xfrm>
              <a:off x="433318" y="3665002"/>
              <a:ext cx="604468" cy="364164"/>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9" name="Freeform 225">
              <a:extLst>
                <a:ext uri="{FF2B5EF4-FFF2-40B4-BE49-F238E27FC236}">
                  <a16:creationId xmlns:a16="http://schemas.microsoft.com/office/drawing/2014/main" id="{D0DA43C1-C784-431B-8683-EAF79DCFF067}"/>
                </a:ext>
              </a:extLst>
            </p:cNvPr>
            <p:cNvSpPr>
              <a:spLocks/>
            </p:cNvSpPr>
            <p:nvPr/>
          </p:nvSpPr>
          <p:spPr bwMode="auto">
            <a:xfrm>
              <a:off x="510076" y="3859078"/>
              <a:ext cx="451389" cy="96384"/>
            </a:xfrm>
            <a:custGeom>
              <a:avLst/>
              <a:gdLst>
                <a:gd name="T0" fmla="*/ 389 w 436"/>
                <a:gd name="T1" fmla="*/ 93 h 93"/>
                <a:gd name="T2" fmla="*/ 47 w 436"/>
                <a:gd name="T3" fmla="*/ 93 h 93"/>
                <a:gd name="T4" fmla="*/ 0 w 436"/>
                <a:gd name="T5" fmla="*/ 46 h 93"/>
                <a:gd name="T6" fmla="*/ 0 w 436"/>
                <a:gd name="T7" fmla="*/ 46 h 93"/>
                <a:gd name="T8" fmla="*/ 47 w 436"/>
                <a:gd name="T9" fmla="*/ 0 h 93"/>
                <a:gd name="T10" fmla="*/ 389 w 436"/>
                <a:gd name="T11" fmla="*/ 0 h 93"/>
                <a:gd name="T12" fmla="*/ 436 w 436"/>
                <a:gd name="T13" fmla="*/ 46 h 93"/>
                <a:gd name="T14" fmla="*/ 436 w 436"/>
                <a:gd name="T15" fmla="*/ 46 h 93"/>
                <a:gd name="T16" fmla="*/ 389 w 436"/>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93">
                  <a:moveTo>
                    <a:pt x="389" y="93"/>
                  </a:moveTo>
                  <a:cubicBezTo>
                    <a:pt x="47" y="93"/>
                    <a:pt x="47" y="93"/>
                    <a:pt x="47" y="93"/>
                  </a:cubicBezTo>
                  <a:cubicBezTo>
                    <a:pt x="21" y="93"/>
                    <a:pt x="0" y="72"/>
                    <a:pt x="0" y="46"/>
                  </a:cubicBezTo>
                  <a:cubicBezTo>
                    <a:pt x="0" y="46"/>
                    <a:pt x="0" y="46"/>
                    <a:pt x="0" y="46"/>
                  </a:cubicBezTo>
                  <a:cubicBezTo>
                    <a:pt x="0" y="21"/>
                    <a:pt x="21" y="0"/>
                    <a:pt x="47" y="0"/>
                  </a:cubicBezTo>
                  <a:cubicBezTo>
                    <a:pt x="389" y="0"/>
                    <a:pt x="389" y="0"/>
                    <a:pt x="389" y="0"/>
                  </a:cubicBezTo>
                  <a:cubicBezTo>
                    <a:pt x="415" y="0"/>
                    <a:pt x="436" y="21"/>
                    <a:pt x="436" y="46"/>
                  </a:cubicBezTo>
                  <a:cubicBezTo>
                    <a:pt x="436" y="46"/>
                    <a:pt x="436" y="46"/>
                    <a:pt x="436" y="46"/>
                  </a:cubicBezTo>
                  <a:cubicBezTo>
                    <a:pt x="436" y="72"/>
                    <a:pt x="415" y="93"/>
                    <a:pt x="389"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20" name="Freeform 226">
              <a:extLst>
                <a:ext uri="{FF2B5EF4-FFF2-40B4-BE49-F238E27FC236}">
                  <a16:creationId xmlns:a16="http://schemas.microsoft.com/office/drawing/2014/main" id="{10BD6FC4-DBD7-4620-B69D-F728013CB798}"/>
                </a:ext>
              </a:extLst>
            </p:cNvPr>
            <p:cNvSpPr>
              <a:spLocks/>
            </p:cNvSpPr>
            <p:nvPr/>
          </p:nvSpPr>
          <p:spPr bwMode="auto">
            <a:xfrm>
              <a:off x="609513" y="3796712"/>
              <a:ext cx="319679" cy="96384"/>
            </a:xfrm>
            <a:custGeom>
              <a:avLst/>
              <a:gdLst>
                <a:gd name="T0" fmla="*/ 262 w 309"/>
                <a:gd name="T1" fmla="*/ 93 h 93"/>
                <a:gd name="T2" fmla="*/ 46 w 309"/>
                <a:gd name="T3" fmla="*/ 93 h 93"/>
                <a:gd name="T4" fmla="*/ 0 w 309"/>
                <a:gd name="T5" fmla="*/ 47 h 93"/>
                <a:gd name="T6" fmla="*/ 0 w 309"/>
                <a:gd name="T7" fmla="*/ 47 h 93"/>
                <a:gd name="T8" fmla="*/ 46 w 309"/>
                <a:gd name="T9" fmla="*/ 0 h 93"/>
                <a:gd name="T10" fmla="*/ 262 w 309"/>
                <a:gd name="T11" fmla="*/ 0 h 93"/>
                <a:gd name="T12" fmla="*/ 309 w 309"/>
                <a:gd name="T13" fmla="*/ 47 h 93"/>
                <a:gd name="T14" fmla="*/ 309 w 309"/>
                <a:gd name="T15" fmla="*/ 47 h 93"/>
                <a:gd name="T16" fmla="*/ 262 w 309"/>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93">
                  <a:moveTo>
                    <a:pt x="262" y="93"/>
                  </a:moveTo>
                  <a:cubicBezTo>
                    <a:pt x="46" y="93"/>
                    <a:pt x="46" y="93"/>
                    <a:pt x="46" y="93"/>
                  </a:cubicBezTo>
                  <a:cubicBezTo>
                    <a:pt x="21" y="93"/>
                    <a:pt x="0" y="72"/>
                    <a:pt x="0" y="47"/>
                  </a:cubicBezTo>
                  <a:cubicBezTo>
                    <a:pt x="0" y="47"/>
                    <a:pt x="0" y="47"/>
                    <a:pt x="0" y="47"/>
                  </a:cubicBezTo>
                  <a:cubicBezTo>
                    <a:pt x="0" y="21"/>
                    <a:pt x="21" y="0"/>
                    <a:pt x="46" y="0"/>
                  </a:cubicBezTo>
                  <a:cubicBezTo>
                    <a:pt x="262" y="0"/>
                    <a:pt x="262" y="0"/>
                    <a:pt x="262" y="0"/>
                  </a:cubicBezTo>
                  <a:cubicBezTo>
                    <a:pt x="288" y="0"/>
                    <a:pt x="309" y="21"/>
                    <a:pt x="309" y="47"/>
                  </a:cubicBezTo>
                  <a:cubicBezTo>
                    <a:pt x="309" y="47"/>
                    <a:pt x="309" y="47"/>
                    <a:pt x="309" y="47"/>
                  </a:cubicBezTo>
                  <a:cubicBezTo>
                    <a:pt x="309" y="72"/>
                    <a:pt x="288" y="93"/>
                    <a:pt x="262"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21" name="Freeform 227">
              <a:extLst>
                <a:ext uri="{FF2B5EF4-FFF2-40B4-BE49-F238E27FC236}">
                  <a16:creationId xmlns:a16="http://schemas.microsoft.com/office/drawing/2014/main" id="{C61CD3AA-D4B2-4C89-B3CF-9B3D177DECB0}"/>
                </a:ext>
              </a:extLst>
            </p:cNvPr>
            <p:cNvSpPr>
              <a:spLocks/>
            </p:cNvSpPr>
            <p:nvPr/>
          </p:nvSpPr>
          <p:spPr bwMode="auto">
            <a:xfrm>
              <a:off x="735553" y="3734346"/>
              <a:ext cx="152207" cy="97692"/>
            </a:xfrm>
            <a:custGeom>
              <a:avLst/>
              <a:gdLst>
                <a:gd name="T0" fmla="*/ 100 w 147"/>
                <a:gd name="T1" fmla="*/ 94 h 94"/>
                <a:gd name="T2" fmla="*/ 47 w 147"/>
                <a:gd name="T3" fmla="*/ 94 h 94"/>
                <a:gd name="T4" fmla="*/ 0 w 147"/>
                <a:gd name="T5" fmla="*/ 47 h 94"/>
                <a:gd name="T6" fmla="*/ 0 w 147"/>
                <a:gd name="T7" fmla="*/ 47 h 94"/>
                <a:gd name="T8" fmla="*/ 47 w 147"/>
                <a:gd name="T9" fmla="*/ 0 h 94"/>
                <a:gd name="T10" fmla="*/ 100 w 147"/>
                <a:gd name="T11" fmla="*/ 0 h 94"/>
                <a:gd name="T12" fmla="*/ 147 w 147"/>
                <a:gd name="T13" fmla="*/ 47 h 94"/>
                <a:gd name="T14" fmla="*/ 147 w 147"/>
                <a:gd name="T15" fmla="*/ 47 h 94"/>
                <a:gd name="T16" fmla="*/ 100 w 147"/>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4">
                  <a:moveTo>
                    <a:pt x="100" y="94"/>
                  </a:moveTo>
                  <a:cubicBezTo>
                    <a:pt x="47" y="94"/>
                    <a:pt x="47" y="94"/>
                    <a:pt x="47" y="94"/>
                  </a:cubicBezTo>
                  <a:cubicBezTo>
                    <a:pt x="21" y="94"/>
                    <a:pt x="0" y="73"/>
                    <a:pt x="0" y="47"/>
                  </a:cubicBezTo>
                  <a:cubicBezTo>
                    <a:pt x="0" y="47"/>
                    <a:pt x="0" y="47"/>
                    <a:pt x="0" y="47"/>
                  </a:cubicBezTo>
                  <a:cubicBezTo>
                    <a:pt x="0" y="21"/>
                    <a:pt x="21" y="0"/>
                    <a:pt x="47" y="0"/>
                  </a:cubicBezTo>
                  <a:cubicBezTo>
                    <a:pt x="100" y="0"/>
                    <a:pt x="100" y="0"/>
                    <a:pt x="100" y="0"/>
                  </a:cubicBezTo>
                  <a:cubicBezTo>
                    <a:pt x="126" y="0"/>
                    <a:pt x="147" y="21"/>
                    <a:pt x="147" y="47"/>
                  </a:cubicBezTo>
                  <a:cubicBezTo>
                    <a:pt x="147" y="47"/>
                    <a:pt x="147" y="47"/>
                    <a:pt x="147" y="47"/>
                  </a:cubicBezTo>
                  <a:cubicBezTo>
                    <a:pt x="147" y="73"/>
                    <a:pt x="126" y="94"/>
                    <a:pt x="100" y="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nvGrpSpPr>
          <p:cNvPr id="4" name="Group 3">
            <a:extLst>
              <a:ext uri="{FF2B5EF4-FFF2-40B4-BE49-F238E27FC236}">
                <a16:creationId xmlns:a16="http://schemas.microsoft.com/office/drawing/2014/main" id="{01542A68-0D2B-4C3E-A810-665316FCD56D}"/>
              </a:ext>
            </a:extLst>
          </p:cNvPr>
          <p:cNvGrpSpPr>
            <a:grpSpLocks noChangeAspect="1"/>
          </p:cNvGrpSpPr>
          <p:nvPr/>
        </p:nvGrpSpPr>
        <p:grpSpPr>
          <a:xfrm>
            <a:off x="988779" y="1708227"/>
            <a:ext cx="293319" cy="493216"/>
            <a:chOff x="4676631" y="4259498"/>
            <a:chExt cx="134995" cy="226994"/>
          </a:xfrm>
        </p:grpSpPr>
        <p:sp>
          <p:nvSpPr>
            <p:cNvPr id="28" name="Freeform 779">
              <a:extLst>
                <a:ext uri="{FF2B5EF4-FFF2-40B4-BE49-F238E27FC236}">
                  <a16:creationId xmlns:a16="http://schemas.microsoft.com/office/drawing/2014/main" id="{AD90910C-74E3-4D16-BF16-46D0C602775C}"/>
                </a:ext>
              </a:extLst>
            </p:cNvPr>
            <p:cNvSpPr>
              <a:spLocks noChangeAspect="1"/>
            </p:cNvSpPr>
            <p:nvPr/>
          </p:nvSpPr>
          <p:spPr bwMode="auto">
            <a:xfrm>
              <a:off x="4704630" y="4259498"/>
              <a:ext cx="63998" cy="105997"/>
            </a:xfrm>
            <a:custGeom>
              <a:avLst/>
              <a:gdLst>
                <a:gd name="T0" fmla="*/ 21 w 27"/>
                <a:gd name="T1" fmla="*/ 45 h 45"/>
                <a:gd name="T2" fmla="*/ 7 w 27"/>
                <a:gd name="T3" fmla="*/ 45 h 45"/>
                <a:gd name="T4" fmla="*/ 0 w 27"/>
                <a:gd name="T5" fmla="*/ 39 h 45"/>
                <a:gd name="T6" fmla="*/ 0 w 27"/>
                <a:gd name="T7" fmla="*/ 7 h 45"/>
                <a:gd name="T8" fmla="*/ 7 w 27"/>
                <a:gd name="T9" fmla="*/ 0 h 45"/>
                <a:gd name="T10" fmla="*/ 21 w 27"/>
                <a:gd name="T11" fmla="*/ 0 h 45"/>
                <a:gd name="T12" fmla="*/ 27 w 27"/>
                <a:gd name="T13" fmla="*/ 7 h 45"/>
                <a:gd name="T14" fmla="*/ 27 w 27"/>
                <a:gd name="T15" fmla="*/ 39 h 45"/>
                <a:gd name="T16" fmla="*/ 21 w 27"/>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5">
                  <a:moveTo>
                    <a:pt x="21" y="45"/>
                  </a:moveTo>
                  <a:cubicBezTo>
                    <a:pt x="7" y="45"/>
                    <a:pt x="7" y="45"/>
                    <a:pt x="7" y="45"/>
                  </a:cubicBezTo>
                  <a:cubicBezTo>
                    <a:pt x="3" y="45"/>
                    <a:pt x="0" y="42"/>
                    <a:pt x="0" y="39"/>
                  </a:cubicBezTo>
                  <a:cubicBezTo>
                    <a:pt x="0" y="7"/>
                    <a:pt x="0" y="7"/>
                    <a:pt x="0" y="7"/>
                  </a:cubicBezTo>
                  <a:cubicBezTo>
                    <a:pt x="0" y="3"/>
                    <a:pt x="3" y="0"/>
                    <a:pt x="7" y="0"/>
                  </a:cubicBezTo>
                  <a:cubicBezTo>
                    <a:pt x="21" y="0"/>
                    <a:pt x="21" y="0"/>
                    <a:pt x="21" y="0"/>
                  </a:cubicBezTo>
                  <a:cubicBezTo>
                    <a:pt x="24" y="0"/>
                    <a:pt x="27" y="3"/>
                    <a:pt x="27" y="7"/>
                  </a:cubicBezTo>
                  <a:cubicBezTo>
                    <a:pt x="27" y="39"/>
                    <a:pt x="27" y="39"/>
                    <a:pt x="27" y="39"/>
                  </a:cubicBezTo>
                  <a:cubicBezTo>
                    <a:pt x="27" y="42"/>
                    <a:pt x="24" y="45"/>
                    <a:pt x="21" y="45"/>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29" name="Freeform 780">
              <a:extLst>
                <a:ext uri="{FF2B5EF4-FFF2-40B4-BE49-F238E27FC236}">
                  <a16:creationId xmlns:a16="http://schemas.microsoft.com/office/drawing/2014/main" id="{A5F170FA-5A1E-4965-B060-4245EC6A2DC6}"/>
                </a:ext>
              </a:extLst>
            </p:cNvPr>
            <p:cNvSpPr>
              <a:spLocks noChangeAspect="1"/>
            </p:cNvSpPr>
            <p:nvPr/>
          </p:nvSpPr>
          <p:spPr bwMode="auto">
            <a:xfrm>
              <a:off x="4704630" y="4379495"/>
              <a:ext cx="63998" cy="106997"/>
            </a:xfrm>
            <a:custGeom>
              <a:avLst/>
              <a:gdLst>
                <a:gd name="T0" fmla="*/ 21 w 27"/>
                <a:gd name="T1" fmla="*/ 45 h 45"/>
                <a:gd name="T2" fmla="*/ 7 w 27"/>
                <a:gd name="T3" fmla="*/ 45 h 45"/>
                <a:gd name="T4" fmla="*/ 0 w 27"/>
                <a:gd name="T5" fmla="*/ 39 h 45"/>
                <a:gd name="T6" fmla="*/ 0 w 27"/>
                <a:gd name="T7" fmla="*/ 7 h 45"/>
                <a:gd name="T8" fmla="*/ 7 w 27"/>
                <a:gd name="T9" fmla="*/ 0 h 45"/>
                <a:gd name="T10" fmla="*/ 21 w 27"/>
                <a:gd name="T11" fmla="*/ 0 h 45"/>
                <a:gd name="T12" fmla="*/ 27 w 27"/>
                <a:gd name="T13" fmla="*/ 7 h 45"/>
                <a:gd name="T14" fmla="*/ 27 w 27"/>
                <a:gd name="T15" fmla="*/ 39 h 45"/>
                <a:gd name="T16" fmla="*/ 21 w 27"/>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5">
                  <a:moveTo>
                    <a:pt x="21" y="45"/>
                  </a:moveTo>
                  <a:cubicBezTo>
                    <a:pt x="7" y="45"/>
                    <a:pt x="7" y="45"/>
                    <a:pt x="7" y="45"/>
                  </a:cubicBezTo>
                  <a:cubicBezTo>
                    <a:pt x="3" y="45"/>
                    <a:pt x="0" y="42"/>
                    <a:pt x="0" y="39"/>
                  </a:cubicBezTo>
                  <a:cubicBezTo>
                    <a:pt x="0" y="7"/>
                    <a:pt x="0" y="7"/>
                    <a:pt x="0" y="7"/>
                  </a:cubicBezTo>
                  <a:cubicBezTo>
                    <a:pt x="0" y="3"/>
                    <a:pt x="3" y="0"/>
                    <a:pt x="7" y="0"/>
                  </a:cubicBezTo>
                  <a:cubicBezTo>
                    <a:pt x="21" y="0"/>
                    <a:pt x="21" y="0"/>
                    <a:pt x="21" y="0"/>
                  </a:cubicBezTo>
                  <a:cubicBezTo>
                    <a:pt x="24" y="0"/>
                    <a:pt x="27" y="3"/>
                    <a:pt x="27" y="7"/>
                  </a:cubicBezTo>
                  <a:cubicBezTo>
                    <a:pt x="27" y="39"/>
                    <a:pt x="27" y="39"/>
                    <a:pt x="27" y="39"/>
                  </a:cubicBezTo>
                  <a:cubicBezTo>
                    <a:pt x="27" y="42"/>
                    <a:pt x="24" y="45"/>
                    <a:pt x="21" y="45"/>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30" name="Freeform 781">
              <a:extLst>
                <a:ext uri="{FF2B5EF4-FFF2-40B4-BE49-F238E27FC236}">
                  <a16:creationId xmlns:a16="http://schemas.microsoft.com/office/drawing/2014/main" id="{B75DF14B-F2FC-457B-B299-2078D9FE1A5A}"/>
                </a:ext>
              </a:extLst>
            </p:cNvPr>
            <p:cNvSpPr>
              <a:spLocks noChangeAspect="1"/>
            </p:cNvSpPr>
            <p:nvPr/>
          </p:nvSpPr>
          <p:spPr bwMode="auto">
            <a:xfrm>
              <a:off x="4780627" y="4346496"/>
              <a:ext cx="30999" cy="51998"/>
            </a:xfrm>
            <a:custGeom>
              <a:avLst/>
              <a:gdLst>
                <a:gd name="T0" fmla="*/ 8 w 13"/>
                <a:gd name="T1" fmla="*/ 22 h 22"/>
                <a:gd name="T2" fmla="*/ 6 w 13"/>
                <a:gd name="T3" fmla="*/ 22 h 22"/>
                <a:gd name="T4" fmla="*/ 0 w 13"/>
                <a:gd name="T5" fmla="*/ 16 h 22"/>
                <a:gd name="T6" fmla="*/ 0 w 13"/>
                <a:gd name="T7" fmla="*/ 6 h 22"/>
                <a:gd name="T8" fmla="*/ 6 w 13"/>
                <a:gd name="T9" fmla="*/ 0 h 22"/>
                <a:gd name="T10" fmla="*/ 8 w 13"/>
                <a:gd name="T11" fmla="*/ 0 h 22"/>
                <a:gd name="T12" fmla="*/ 13 w 13"/>
                <a:gd name="T13" fmla="*/ 6 h 22"/>
                <a:gd name="T14" fmla="*/ 13 w 13"/>
                <a:gd name="T15" fmla="*/ 16 h 22"/>
                <a:gd name="T16" fmla="*/ 8 w 13"/>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8" y="22"/>
                  </a:moveTo>
                  <a:cubicBezTo>
                    <a:pt x="6" y="22"/>
                    <a:pt x="6" y="22"/>
                    <a:pt x="6" y="22"/>
                  </a:cubicBezTo>
                  <a:cubicBezTo>
                    <a:pt x="3" y="22"/>
                    <a:pt x="0" y="20"/>
                    <a:pt x="0" y="16"/>
                  </a:cubicBezTo>
                  <a:cubicBezTo>
                    <a:pt x="0" y="6"/>
                    <a:pt x="0" y="6"/>
                    <a:pt x="0" y="6"/>
                  </a:cubicBezTo>
                  <a:cubicBezTo>
                    <a:pt x="0" y="3"/>
                    <a:pt x="3" y="0"/>
                    <a:pt x="6" y="0"/>
                  </a:cubicBezTo>
                  <a:cubicBezTo>
                    <a:pt x="8" y="0"/>
                    <a:pt x="8" y="0"/>
                    <a:pt x="8" y="0"/>
                  </a:cubicBezTo>
                  <a:cubicBezTo>
                    <a:pt x="11" y="0"/>
                    <a:pt x="13" y="3"/>
                    <a:pt x="13" y="6"/>
                  </a:cubicBezTo>
                  <a:cubicBezTo>
                    <a:pt x="13" y="16"/>
                    <a:pt x="13" y="16"/>
                    <a:pt x="13" y="16"/>
                  </a:cubicBezTo>
                  <a:cubicBezTo>
                    <a:pt x="13" y="20"/>
                    <a:pt x="11" y="22"/>
                    <a:pt x="8" y="22"/>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31" name="Freeform 782">
              <a:extLst>
                <a:ext uri="{FF2B5EF4-FFF2-40B4-BE49-F238E27FC236}">
                  <a16:creationId xmlns:a16="http://schemas.microsoft.com/office/drawing/2014/main" id="{143F1AD5-885F-421A-BD46-7286F0D104F4}"/>
                </a:ext>
              </a:extLst>
            </p:cNvPr>
            <p:cNvSpPr>
              <a:spLocks noChangeAspect="1"/>
            </p:cNvSpPr>
            <p:nvPr/>
          </p:nvSpPr>
          <p:spPr bwMode="auto">
            <a:xfrm>
              <a:off x="4676631" y="4294497"/>
              <a:ext cx="122996" cy="155995"/>
            </a:xfrm>
            <a:custGeom>
              <a:avLst/>
              <a:gdLst>
                <a:gd name="T0" fmla="*/ 45 w 52"/>
                <a:gd name="T1" fmla="*/ 66 h 66"/>
                <a:gd name="T2" fmla="*/ 6 w 52"/>
                <a:gd name="T3" fmla="*/ 66 h 66"/>
                <a:gd name="T4" fmla="*/ 0 w 52"/>
                <a:gd name="T5" fmla="*/ 59 h 66"/>
                <a:gd name="T6" fmla="*/ 0 w 52"/>
                <a:gd name="T7" fmla="*/ 7 h 66"/>
                <a:gd name="T8" fmla="*/ 6 w 52"/>
                <a:gd name="T9" fmla="*/ 0 h 66"/>
                <a:gd name="T10" fmla="*/ 45 w 52"/>
                <a:gd name="T11" fmla="*/ 0 h 66"/>
                <a:gd name="T12" fmla="*/ 52 w 52"/>
                <a:gd name="T13" fmla="*/ 7 h 66"/>
                <a:gd name="T14" fmla="*/ 52 w 52"/>
                <a:gd name="T15" fmla="*/ 59 h 66"/>
                <a:gd name="T16" fmla="*/ 45 w 52"/>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6">
                  <a:moveTo>
                    <a:pt x="45" y="66"/>
                  </a:moveTo>
                  <a:cubicBezTo>
                    <a:pt x="6" y="66"/>
                    <a:pt x="6" y="66"/>
                    <a:pt x="6" y="66"/>
                  </a:cubicBezTo>
                  <a:cubicBezTo>
                    <a:pt x="2" y="66"/>
                    <a:pt x="0" y="63"/>
                    <a:pt x="0" y="59"/>
                  </a:cubicBezTo>
                  <a:cubicBezTo>
                    <a:pt x="0" y="7"/>
                    <a:pt x="0" y="7"/>
                    <a:pt x="0" y="7"/>
                  </a:cubicBezTo>
                  <a:cubicBezTo>
                    <a:pt x="0" y="3"/>
                    <a:pt x="2" y="0"/>
                    <a:pt x="6" y="0"/>
                  </a:cubicBezTo>
                  <a:cubicBezTo>
                    <a:pt x="45" y="0"/>
                    <a:pt x="45" y="0"/>
                    <a:pt x="45" y="0"/>
                  </a:cubicBezTo>
                  <a:cubicBezTo>
                    <a:pt x="49" y="0"/>
                    <a:pt x="52" y="3"/>
                    <a:pt x="52" y="7"/>
                  </a:cubicBezTo>
                  <a:cubicBezTo>
                    <a:pt x="52" y="59"/>
                    <a:pt x="52" y="59"/>
                    <a:pt x="52" y="59"/>
                  </a:cubicBezTo>
                  <a:cubicBezTo>
                    <a:pt x="52" y="63"/>
                    <a:pt x="49" y="66"/>
                    <a:pt x="45" y="66"/>
                  </a:cubicBezTo>
                  <a:close/>
                </a:path>
              </a:pathLst>
            </a:custGeom>
            <a:solidFill>
              <a:schemeClr val="accent6"/>
            </a:solidFill>
            <a:ln>
              <a:noFill/>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dirty="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32" name="Freeform 783">
              <a:extLst>
                <a:ext uri="{FF2B5EF4-FFF2-40B4-BE49-F238E27FC236}">
                  <a16:creationId xmlns:a16="http://schemas.microsoft.com/office/drawing/2014/main" id="{A6DB0B14-51CB-4E56-B929-39B09C18A377}"/>
                </a:ext>
              </a:extLst>
            </p:cNvPr>
            <p:cNvSpPr>
              <a:spLocks noChangeAspect="1" noEditPoints="1"/>
            </p:cNvSpPr>
            <p:nvPr/>
          </p:nvSpPr>
          <p:spPr bwMode="auto">
            <a:xfrm>
              <a:off x="4676631" y="4294497"/>
              <a:ext cx="122996" cy="155995"/>
            </a:xfrm>
            <a:custGeom>
              <a:avLst/>
              <a:gdLst>
                <a:gd name="T0" fmla="*/ 43 w 52"/>
                <a:gd name="T1" fmla="*/ 9 h 66"/>
                <a:gd name="T2" fmla="*/ 43 w 52"/>
                <a:gd name="T3" fmla="*/ 57 h 66"/>
                <a:gd name="T4" fmla="*/ 8 w 52"/>
                <a:gd name="T5" fmla="*/ 57 h 66"/>
                <a:gd name="T6" fmla="*/ 8 w 52"/>
                <a:gd name="T7" fmla="*/ 9 h 66"/>
                <a:gd name="T8" fmla="*/ 43 w 52"/>
                <a:gd name="T9" fmla="*/ 9 h 66"/>
                <a:gd name="T10" fmla="*/ 45 w 52"/>
                <a:gd name="T11" fmla="*/ 0 h 66"/>
                <a:gd name="T12" fmla="*/ 6 w 52"/>
                <a:gd name="T13" fmla="*/ 0 h 66"/>
                <a:gd name="T14" fmla="*/ 0 w 52"/>
                <a:gd name="T15" fmla="*/ 7 h 66"/>
                <a:gd name="T16" fmla="*/ 0 w 52"/>
                <a:gd name="T17" fmla="*/ 59 h 66"/>
                <a:gd name="T18" fmla="*/ 6 w 52"/>
                <a:gd name="T19" fmla="*/ 66 h 66"/>
                <a:gd name="T20" fmla="*/ 45 w 52"/>
                <a:gd name="T21" fmla="*/ 66 h 66"/>
                <a:gd name="T22" fmla="*/ 52 w 52"/>
                <a:gd name="T23" fmla="*/ 59 h 66"/>
                <a:gd name="T24" fmla="*/ 52 w 52"/>
                <a:gd name="T25" fmla="*/ 7 h 66"/>
                <a:gd name="T26" fmla="*/ 45 w 52"/>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66">
                  <a:moveTo>
                    <a:pt x="43" y="9"/>
                  </a:moveTo>
                  <a:cubicBezTo>
                    <a:pt x="43" y="57"/>
                    <a:pt x="43" y="57"/>
                    <a:pt x="43" y="57"/>
                  </a:cubicBezTo>
                  <a:cubicBezTo>
                    <a:pt x="8" y="57"/>
                    <a:pt x="8" y="57"/>
                    <a:pt x="8" y="57"/>
                  </a:cubicBezTo>
                  <a:cubicBezTo>
                    <a:pt x="8" y="9"/>
                    <a:pt x="8" y="9"/>
                    <a:pt x="8" y="9"/>
                  </a:cubicBezTo>
                  <a:cubicBezTo>
                    <a:pt x="43" y="9"/>
                    <a:pt x="43" y="9"/>
                    <a:pt x="43" y="9"/>
                  </a:cubicBezTo>
                  <a:moveTo>
                    <a:pt x="45" y="0"/>
                  </a:moveTo>
                  <a:cubicBezTo>
                    <a:pt x="6" y="0"/>
                    <a:pt x="6" y="0"/>
                    <a:pt x="6" y="0"/>
                  </a:cubicBezTo>
                  <a:cubicBezTo>
                    <a:pt x="2" y="0"/>
                    <a:pt x="0" y="3"/>
                    <a:pt x="0" y="7"/>
                  </a:cubicBezTo>
                  <a:cubicBezTo>
                    <a:pt x="0" y="59"/>
                    <a:pt x="0" y="59"/>
                    <a:pt x="0" y="59"/>
                  </a:cubicBezTo>
                  <a:cubicBezTo>
                    <a:pt x="0" y="63"/>
                    <a:pt x="2" y="66"/>
                    <a:pt x="6" y="66"/>
                  </a:cubicBezTo>
                  <a:cubicBezTo>
                    <a:pt x="45" y="66"/>
                    <a:pt x="45" y="66"/>
                    <a:pt x="45" y="66"/>
                  </a:cubicBezTo>
                  <a:cubicBezTo>
                    <a:pt x="49" y="66"/>
                    <a:pt x="52" y="63"/>
                    <a:pt x="52" y="59"/>
                  </a:cubicBezTo>
                  <a:cubicBezTo>
                    <a:pt x="52" y="7"/>
                    <a:pt x="52" y="7"/>
                    <a:pt x="52" y="7"/>
                  </a:cubicBezTo>
                  <a:cubicBezTo>
                    <a:pt x="52" y="3"/>
                    <a:pt x="49" y="0"/>
                    <a:pt x="45" y="0"/>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nvGrpSpPr>
          <p:cNvPr id="5" name="Group 15">
            <a:extLst>
              <a:ext uri="{FF2B5EF4-FFF2-40B4-BE49-F238E27FC236}">
                <a16:creationId xmlns:a16="http://schemas.microsoft.com/office/drawing/2014/main" id="{BD53F14F-6CE4-4F4F-86F4-0819C32D517F}"/>
              </a:ext>
            </a:extLst>
          </p:cNvPr>
          <p:cNvGrpSpPr>
            <a:grpSpLocks noChangeAspect="1"/>
          </p:cNvGrpSpPr>
          <p:nvPr/>
        </p:nvGrpSpPr>
        <p:grpSpPr>
          <a:xfrm>
            <a:off x="988443" y="2527567"/>
            <a:ext cx="293991" cy="521483"/>
            <a:chOff x="839748" y="3892512"/>
            <a:chExt cx="167995" cy="297991"/>
          </a:xfrm>
        </p:grpSpPr>
        <p:sp>
          <p:nvSpPr>
            <p:cNvPr id="39" name="Freeform 307">
              <a:extLst>
                <a:ext uri="{FF2B5EF4-FFF2-40B4-BE49-F238E27FC236}">
                  <a16:creationId xmlns:a16="http://schemas.microsoft.com/office/drawing/2014/main" id="{3881AEBB-040E-41E4-9EE2-A84B3A1E23F7}"/>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40" name="Oval 308">
              <a:extLst>
                <a:ext uri="{FF2B5EF4-FFF2-40B4-BE49-F238E27FC236}">
                  <a16:creationId xmlns:a16="http://schemas.microsoft.com/office/drawing/2014/main" id="{8757F8BC-38F5-4751-A59D-D4AB2CD01B62}"/>
                </a:ext>
              </a:extLst>
            </p:cNvPr>
            <p:cNvSpPr>
              <a:spLocks noChangeArrowheads="1"/>
            </p:cNvSpPr>
            <p:nvPr/>
          </p:nvSpPr>
          <p:spPr bwMode="auto">
            <a:xfrm>
              <a:off x="915746" y="4159501"/>
              <a:ext cx="18999" cy="189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41" name="Freeform 309">
              <a:extLst>
                <a:ext uri="{FF2B5EF4-FFF2-40B4-BE49-F238E27FC236}">
                  <a16:creationId xmlns:a16="http://schemas.microsoft.com/office/drawing/2014/main" id="{40C98CFE-AB1C-47BA-A60D-3F6E8F791881}"/>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42" name="Rectangle 310">
              <a:extLst>
                <a:ext uri="{FF2B5EF4-FFF2-40B4-BE49-F238E27FC236}">
                  <a16:creationId xmlns:a16="http://schemas.microsoft.com/office/drawing/2014/main" id="{DEBAFE2E-F0C4-4218-AA2D-430585A8753C}"/>
                </a:ext>
              </a:extLst>
            </p:cNvPr>
            <p:cNvSpPr>
              <a:spLocks noChangeArrowheads="1"/>
            </p:cNvSpPr>
            <p:nvPr/>
          </p:nvSpPr>
          <p:spPr bwMode="auto">
            <a:xfrm>
              <a:off x="856747" y="3935508"/>
              <a:ext cx="133996" cy="205994"/>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43" name="Rectangle 311">
              <a:extLst>
                <a:ext uri="{FF2B5EF4-FFF2-40B4-BE49-F238E27FC236}">
                  <a16:creationId xmlns:a16="http://schemas.microsoft.com/office/drawing/2014/main" id="{EC1BCD64-A66B-4EBD-B99E-5914ECD4F952}"/>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sp>
        <p:nvSpPr>
          <p:cNvPr id="58" name="Freeform: Shape 57">
            <a:extLst>
              <a:ext uri="{FF2B5EF4-FFF2-40B4-BE49-F238E27FC236}">
                <a16:creationId xmlns:a16="http://schemas.microsoft.com/office/drawing/2014/main" id="{5413AF56-4B31-42A2-93BA-BE168FC4BC86}"/>
              </a:ext>
            </a:extLst>
          </p:cNvPr>
          <p:cNvSpPr/>
          <p:nvPr/>
        </p:nvSpPr>
        <p:spPr>
          <a:xfrm rot="16991338">
            <a:off x="1238516" y="1575559"/>
            <a:ext cx="268648" cy="268581"/>
          </a:xfrm>
          <a:custGeom>
            <a:avLst/>
            <a:gdLst>
              <a:gd name="connsiteX0" fmla="*/ 281934 w 516328"/>
              <a:gd name="connsiteY0" fmla="*/ 31764 h 516201"/>
              <a:gd name="connsiteX1" fmla="*/ 31764 w 516328"/>
              <a:gd name="connsiteY1" fmla="*/ 281933 h 516201"/>
              <a:gd name="connsiteX2" fmla="*/ 0 w 516328"/>
              <a:gd name="connsiteY2" fmla="*/ 250170 h 516201"/>
              <a:gd name="connsiteX3" fmla="*/ 31764 w 516328"/>
              <a:gd name="connsiteY3" fmla="*/ 214341 h 516201"/>
              <a:gd name="connsiteX4" fmla="*/ 214468 w 516328"/>
              <a:gd name="connsiteY4" fmla="*/ 31764 h 516201"/>
              <a:gd name="connsiteX5" fmla="*/ 250170 w 516328"/>
              <a:gd name="connsiteY5" fmla="*/ 0 h 516201"/>
              <a:gd name="connsiteX6" fmla="*/ 281934 w 516328"/>
              <a:gd name="connsiteY6" fmla="*/ 31764 h 516201"/>
              <a:gd name="connsiteX7" fmla="*/ 401038 w 516328"/>
              <a:gd name="connsiteY7" fmla="*/ 31768 h 516201"/>
              <a:gd name="connsiteX8" fmla="*/ 31768 w 516328"/>
              <a:gd name="connsiteY8" fmla="*/ 401038 h 516201"/>
              <a:gd name="connsiteX9" fmla="*/ 0 w 516328"/>
              <a:gd name="connsiteY9" fmla="*/ 369270 h 516201"/>
              <a:gd name="connsiteX10" fmla="*/ 31768 w 516328"/>
              <a:gd name="connsiteY10" fmla="*/ 333563 h 516201"/>
              <a:gd name="connsiteX11" fmla="*/ 333563 w 516328"/>
              <a:gd name="connsiteY11" fmla="*/ 31768 h 516201"/>
              <a:gd name="connsiteX12" fmla="*/ 369270 w 516328"/>
              <a:gd name="connsiteY12" fmla="*/ 0 h 516201"/>
              <a:gd name="connsiteX13" fmla="*/ 401038 w 516328"/>
              <a:gd name="connsiteY13" fmla="*/ 31768 h 516201"/>
              <a:gd name="connsiteX14" fmla="*/ 516328 w 516328"/>
              <a:gd name="connsiteY14" fmla="*/ 31770 h 516201"/>
              <a:gd name="connsiteX15" fmla="*/ 31770 w 516328"/>
              <a:gd name="connsiteY15" fmla="*/ 516201 h 516201"/>
              <a:gd name="connsiteX16" fmla="*/ 0 w 516328"/>
              <a:gd name="connsiteY16" fmla="*/ 480491 h 516201"/>
              <a:gd name="connsiteX17" fmla="*/ 31770 w 516328"/>
              <a:gd name="connsiteY17" fmla="*/ 448721 h 516201"/>
              <a:gd name="connsiteX18" fmla="*/ 448721 w 516328"/>
              <a:gd name="connsiteY18" fmla="*/ 31770 h 516201"/>
              <a:gd name="connsiteX19" fmla="*/ 484558 w 516328"/>
              <a:gd name="connsiteY19" fmla="*/ 0 h 516201"/>
              <a:gd name="connsiteX20" fmla="*/ 516328 w 516328"/>
              <a:gd name="connsiteY20" fmla="*/ 31770 h 5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328" h="516201">
                <a:moveTo>
                  <a:pt x="281934" y="31764"/>
                </a:moveTo>
                <a:cubicBezTo>
                  <a:pt x="281934" y="170761"/>
                  <a:pt x="170761" y="281933"/>
                  <a:pt x="31764" y="281933"/>
                </a:cubicBezTo>
                <a:cubicBezTo>
                  <a:pt x="15882" y="281933"/>
                  <a:pt x="0" y="266052"/>
                  <a:pt x="0" y="250170"/>
                </a:cubicBezTo>
                <a:cubicBezTo>
                  <a:pt x="0" y="230222"/>
                  <a:pt x="15882" y="214341"/>
                  <a:pt x="31764" y="214341"/>
                </a:cubicBezTo>
                <a:cubicBezTo>
                  <a:pt x="135059" y="214341"/>
                  <a:pt x="214468" y="130993"/>
                  <a:pt x="214468" y="31764"/>
                </a:cubicBezTo>
                <a:cubicBezTo>
                  <a:pt x="214468" y="11943"/>
                  <a:pt x="230350" y="0"/>
                  <a:pt x="250170" y="0"/>
                </a:cubicBezTo>
                <a:cubicBezTo>
                  <a:pt x="266052" y="0"/>
                  <a:pt x="281934" y="11943"/>
                  <a:pt x="281934" y="31764"/>
                </a:cubicBezTo>
                <a:close/>
                <a:moveTo>
                  <a:pt x="401038" y="31768"/>
                </a:moveTo>
                <a:cubicBezTo>
                  <a:pt x="401038" y="234320"/>
                  <a:pt x="238259" y="401038"/>
                  <a:pt x="31768" y="401038"/>
                </a:cubicBezTo>
                <a:cubicBezTo>
                  <a:pt x="15884" y="401038"/>
                  <a:pt x="0" y="385154"/>
                  <a:pt x="0" y="369270"/>
                </a:cubicBezTo>
                <a:cubicBezTo>
                  <a:pt x="0" y="349447"/>
                  <a:pt x="15884" y="333563"/>
                  <a:pt x="31768" y="333563"/>
                </a:cubicBezTo>
                <a:cubicBezTo>
                  <a:pt x="198613" y="333563"/>
                  <a:pt x="333563" y="198486"/>
                  <a:pt x="333563" y="31768"/>
                </a:cubicBezTo>
                <a:cubicBezTo>
                  <a:pt x="333563" y="11945"/>
                  <a:pt x="349447" y="0"/>
                  <a:pt x="369270" y="0"/>
                </a:cubicBezTo>
                <a:cubicBezTo>
                  <a:pt x="389220" y="0"/>
                  <a:pt x="401038" y="11945"/>
                  <a:pt x="401038" y="31768"/>
                </a:cubicBezTo>
                <a:close/>
                <a:moveTo>
                  <a:pt x="516328" y="31770"/>
                </a:moveTo>
                <a:cubicBezTo>
                  <a:pt x="516328" y="297877"/>
                  <a:pt x="301816" y="516201"/>
                  <a:pt x="31770" y="516201"/>
                </a:cubicBezTo>
                <a:cubicBezTo>
                  <a:pt x="15885" y="516201"/>
                  <a:pt x="0" y="500316"/>
                  <a:pt x="0" y="480491"/>
                </a:cubicBezTo>
                <a:cubicBezTo>
                  <a:pt x="0" y="464606"/>
                  <a:pt x="15885" y="448721"/>
                  <a:pt x="31770" y="448721"/>
                </a:cubicBezTo>
                <a:cubicBezTo>
                  <a:pt x="262167" y="448721"/>
                  <a:pt x="448721" y="262040"/>
                  <a:pt x="448721" y="31770"/>
                </a:cubicBezTo>
                <a:cubicBezTo>
                  <a:pt x="448721" y="11945"/>
                  <a:pt x="464606" y="0"/>
                  <a:pt x="484558" y="0"/>
                </a:cubicBezTo>
                <a:cubicBezTo>
                  <a:pt x="500443" y="0"/>
                  <a:pt x="516328" y="11946"/>
                  <a:pt x="516328" y="31770"/>
                </a:cubicBezTo>
                <a:close/>
              </a:path>
            </a:pathLst>
          </a:custGeom>
          <a:solidFill>
            <a:schemeClr val="bg1"/>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a:solidFill>
                <a:srgbClr val="282828"/>
              </a:solidFill>
              <a:latin typeface="CiscoSansTT" panose="020B0503020201020303" pitchFamily="34" charset="0"/>
              <a:ea typeface="Arial Unicode MS" pitchFamily="2"/>
              <a:cs typeface="CiscoSansTT" panose="020B0503020201020303" pitchFamily="34" charset="0"/>
            </a:endParaRPr>
          </a:p>
        </p:txBody>
      </p:sp>
      <p:sp>
        <p:nvSpPr>
          <p:cNvPr id="60" name="Freeform: Shape 59">
            <a:extLst>
              <a:ext uri="{FF2B5EF4-FFF2-40B4-BE49-F238E27FC236}">
                <a16:creationId xmlns:a16="http://schemas.microsoft.com/office/drawing/2014/main" id="{65D1D932-BFC1-4816-87AE-F3E71E5144F8}"/>
              </a:ext>
            </a:extLst>
          </p:cNvPr>
          <p:cNvSpPr/>
          <p:nvPr/>
        </p:nvSpPr>
        <p:spPr>
          <a:xfrm rot="16991338">
            <a:off x="1522679" y="3178935"/>
            <a:ext cx="268648" cy="268581"/>
          </a:xfrm>
          <a:custGeom>
            <a:avLst/>
            <a:gdLst>
              <a:gd name="connsiteX0" fmla="*/ 281934 w 516328"/>
              <a:gd name="connsiteY0" fmla="*/ 31764 h 516201"/>
              <a:gd name="connsiteX1" fmla="*/ 31764 w 516328"/>
              <a:gd name="connsiteY1" fmla="*/ 281933 h 516201"/>
              <a:gd name="connsiteX2" fmla="*/ 0 w 516328"/>
              <a:gd name="connsiteY2" fmla="*/ 250170 h 516201"/>
              <a:gd name="connsiteX3" fmla="*/ 31764 w 516328"/>
              <a:gd name="connsiteY3" fmla="*/ 214341 h 516201"/>
              <a:gd name="connsiteX4" fmla="*/ 214468 w 516328"/>
              <a:gd name="connsiteY4" fmla="*/ 31764 h 516201"/>
              <a:gd name="connsiteX5" fmla="*/ 250170 w 516328"/>
              <a:gd name="connsiteY5" fmla="*/ 0 h 516201"/>
              <a:gd name="connsiteX6" fmla="*/ 281934 w 516328"/>
              <a:gd name="connsiteY6" fmla="*/ 31764 h 516201"/>
              <a:gd name="connsiteX7" fmla="*/ 401038 w 516328"/>
              <a:gd name="connsiteY7" fmla="*/ 31768 h 516201"/>
              <a:gd name="connsiteX8" fmla="*/ 31768 w 516328"/>
              <a:gd name="connsiteY8" fmla="*/ 401038 h 516201"/>
              <a:gd name="connsiteX9" fmla="*/ 0 w 516328"/>
              <a:gd name="connsiteY9" fmla="*/ 369270 h 516201"/>
              <a:gd name="connsiteX10" fmla="*/ 31768 w 516328"/>
              <a:gd name="connsiteY10" fmla="*/ 333563 h 516201"/>
              <a:gd name="connsiteX11" fmla="*/ 333563 w 516328"/>
              <a:gd name="connsiteY11" fmla="*/ 31768 h 516201"/>
              <a:gd name="connsiteX12" fmla="*/ 369270 w 516328"/>
              <a:gd name="connsiteY12" fmla="*/ 0 h 516201"/>
              <a:gd name="connsiteX13" fmla="*/ 401038 w 516328"/>
              <a:gd name="connsiteY13" fmla="*/ 31768 h 516201"/>
              <a:gd name="connsiteX14" fmla="*/ 516328 w 516328"/>
              <a:gd name="connsiteY14" fmla="*/ 31770 h 516201"/>
              <a:gd name="connsiteX15" fmla="*/ 31770 w 516328"/>
              <a:gd name="connsiteY15" fmla="*/ 516201 h 516201"/>
              <a:gd name="connsiteX16" fmla="*/ 0 w 516328"/>
              <a:gd name="connsiteY16" fmla="*/ 480491 h 516201"/>
              <a:gd name="connsiteX17" fmla="*/ 31770 w 516328"/>
              <a:gd name="connsiteY17" fmla="*/ 448721 h 516201"/>
              <a:gd name="connsiteX18" fmla="*/ 448721 w 516328"/>
              <a:gd name="connsiteY18" fmla="*/ 31770 h 516201"/>
              <a:gd name="connsiteX19" fmla="*/ 484558 w 516328"/>
              <a:gd name="connsiteY19" fmla="*/ 0 h 516201"/>
              <a:gd name="connsiteX20" fmla="*/ 516328 w 516328"/>
              <a:gd name="connsiteY20" fmla="*/ 31770 h 5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328" h="516201">
                <a:moveTo>
                  <a:pt x="281934" y="31764"/>
                </a:moveTo>
                <a:cubicBezTo>
                  <a:pt x="281934" y="170761"/>
                  <a:pt x="170761" y="281933"/>
                  <a:pt x="31764" y="281933"/>
                </a:cubicBezTo>
                <a:cubicBezTo>
                  <a:pt x="15882" y="281933"/>
                  <a:pt x="0" y="266052"/>
                  <a:pt x="0" y="250170"/>
                </a:cubicBezTo>
                <a:cubicBezTo>
                  <a:pt x="0" y="230222"/>
                  <a:pt x="15882" y="214341"/>
                  <a:pt x="31764" y="214341"/>
                </a:cubicBezTo>
                <a:cubicBezTo>
                  <a:pt x="135059" y="214341"/>
                  <a:pt x="214468" y="130993"/>
                  <a:pt x="214468" y="31764"/>
                </a:cubicBezTo>
                <a:cubicBezTo>
                  <a:pt x="214468" y="11943"/>
                  <a:pt x="230350" y="0"/>
                  <a:pt x="250170" y="0"/>
                </a:cubicBezTo>
                <a:cubicBezTo>
                  <a:pt x="266052" y="0"/>
                  <a:pt x="281934" y="11943"/>
                  <a:pt x="281934" y="31764"/>
                </a:cubicBezTo>
                <a:close/>
                <a:moveTo>
                  <a:pt x="401038" y="31768"/>
                </a:moveTo>
                <a:cubicBezTo>
                  <a:pt x="401038" y="234320"/>
                  <a:pt x="238259" y="401038"/>
                  <a:pt x="31768" y="401038"/>
                </a:cubicBezTo>
                <a:cubicBezTo>
                  <a:pt x="15884" y="401038"/>
                  <a:pt x="0" y="385154"/>
                  <a:pt x="0" y="369270"/>
                </a:cubicBezTo>
                <a:cubicBezTo>
                  <a:pt x="0" y="349447"/>
                  <a:pt x="15884" y="333563"/>
                  <a:pt x="31768" y="333563"/>
                </a:cubicBezTo>
                <a:cubicBezTo>
                  <a:pt x="198613" y="333563"/>
                  <a:pt x="333563" y="198486"/>
                  <a:pt x="333563" y="31768"/>
                </a:cubicBezTo>
                <a:cubicBezTo>
                  <a:pt x="333563" y="11945"/>
                  <a:pt x="349447" y="0"/>
                  <a:pt x="369270" y="0"/>
                </a:cubicBezTo>
                <a:cubicBezTo>
                  <a:pt x="389220" y="0"/>
                  <a:pt x="401038" y="11945"/>
                  <a:pt x="401038" y="31768"/>
                </a:cubicBezTo>
                <a:close/>
                <a:moveTo>
                  <a:pt x="516328" y="31770"/>
                </a:moveTo>
                <a:cubicBezTo>
                  <a:pt x="516328" y="297877"/>
                  <a:pt x="301816" y="516201"/>
                  <a:pt x="31770" y="516201"/>
                </a:cubicBezTo>
                <a:cubicBezTo>
                  <a:pt x="15885" y="516201"/>
                  <a:pt x="0" y="500316"/>
                  <a:pt x="0" y="480491"/>
                </a:cubicBezTo>
                <a:cubicBezTo>
                  <a:pt x="0" y="464606"/>
                  <a:pt x="15885" y="448721"/>
                  <a:pt x="31770" y="448721"/>
                </a:cubicBezTo>
                <a:cubicBezTo>
                  <a:pt x="262167" y="448721"/>
                  <a:pt x="448721" y="262040"/>
                  <a:pt x="448721" y="31770"/>
                </a:cubicBezTo>
                <a:cubicBezTo>
                  <a:pt x="448721" y="11945"/>
                  <a:pt x="464606" y="0"/>
                  <a:pt x="484558" y="0"/>
                </a:cubicBezTo>
                <a:cubicBezTo>
                  <a:pt x="500443" y="0"/>
                  <a:pt x="516328" y="11946"/>
                  <a:pt x="516328" y="31770"/>
                </a:cubicBezTo>
                <a:close/>
              </a:path>
            </a:pathLst>
          </a:custGeom>
          <a:solidFill>
            <a:schemeClr val="bg1"/>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a:solidFill>
                <a:srgbClr val="282828"/>
              </a:solidFill>
              <a:latin typeface="CiscoSansTT" panose="020B0503020201020303" pitchFamily="34" charset="0"/>
              <a:ea typeface="Arial Unicode MS" pitchFamily="2"/>
              <a:cs typeface="CiscoSansTT" panose="020B0503020201020303" pitchFamily="34" charset="0"/>
            </a:endParaRPr>
          </a:p>
        </p:txBody>
      </p:sp>
      <p:sp>
        <p:nvSpPr>
          <p:cNvPr id="61" name="Freeform: Shape 60">
            <a:extLst>
              <a:ext uri="{FF2B5EF4-FFF2-40B4-BE49-F238E27FC236}">
                <a16:creationId xmlns:a16="http://schemas.microsoft.com/office/drawing/2014/main" id="{335C065C-2417-4EF4-B5DD-FBDBDC56CC29}"/>
              </a:ext>
            </a:extLst>
          </p:cNvPr>
          <p:cNvSpPr/>
          <p:nvPr/>
        </p:nvSpPr>
        <p:spPr>
          <a:xfrm rot="16991338">
            <a:off x="1325828" y="4139374"/>
            <a:ext cx="268648" cy="268581"/>
          </a:xfrm>
          <a:custGeom>
            <a:avLst/>
            <a:gdLst>
              <a:gd name="connsiteX0" fmla="*/ 281934 w 516328"/>
              <a:gd name="connsiteY0" fmla="*/ 31764 h 516201"/>
              <a:gd name="connsiteX1" fmla="*/ 31764 w 516328"/>
              <a:gd name="connsiteY1" fmla="*/ 281933 h 516201"/>
              <a:gd name="connsiteX2" fmla="*/ 0 w 516328"/>
              <a:gd name="connsiteY2" fmla="*/ 250170 h 516201"/>
              <a:gd name="connsiteX3" fmla="*/ 31764 w 516328"/>
              <a:gd name="connsiteY3" fmla="*/ 214341 h 516201"/>
              <a:gd name="connsiteX4" fmla="*/ 214468 w 516328"/>
              <a:gd name="connsiteY4" fmla="*/ 31764 h 516201"/>
              <a:gd name="connsiteX5" fmla="*/ 250170 w 516328"/>
              <a:gd name="connsiteY5" fmla="*/ 0 h 516201"/>
              <a:gd name="connsiteX6" fmla="*/ 281934 w 516328"/>
              <a:gd name="connsiteY6" fmla="*/ 31764 h 516201"/>
              <a:gd name="connsiteX7" fmla="*/ 401038 w 516328"/>
              <a:gd name="connsiteY7" fmla="*/ 31768 h 516201"/>
              <a:gd name="connsiteX8" fmla="*/ 31768 w 516328"/>
              <a:gd name="connsiteY8" fmla="*/ 401038 h 516201"/>
              <a:gd name="connsiteX9" fmla="*/ 0 w 516328"/>
              <a:gd name="connsiteY9" fmla="*/ 369270 h 516201"/>
              <a:gd name="connsiteX10" fmla="*/ 31768 w 516328"/>
              <a:gd name="connsiteY10" fmla="*/ 333563 h 516201"/>
              <a:gd name="connsiteX11" fmla="*/ 333563 w 516328"/>
              <a:gd name="connsiteY11" fmla="*/ 31768 h 516201"/>
              <a:gd name="connsiteX12" fmla="*/ 369270 w 516328"/>
              <a:gd name="connsiteY12" fmla="*/ 0 h 516201"/>
              <a:gd name="connsiteX13" fmla="*/ 401038 w 516328"/>
              <a:gd name="connsiteY13" fmla="*/ 31768 h 516201"/>
              <a:gd name="connsiteX14" fmla="*/ 516328 w 516328"/>
              <a:gd name="connsiteY14" fmla="*/ 31770 h 516201"/>
              <a:gd name="connsiteX15" fmla="*/ 31770 w 516328"/>
              <a:gd name="connsiteY15" fmla="*/ 516201 h 516201"/>
              <a:gd name="connsiteX16" fmla="*/ 0 w 516328"/>
              <a:gd name="connsiteY16" fmla="*/ 480491 h 516201"/>
              <a:gd name="connsiteX17" fmla="*/ 31770 w 516328"/>
              <a:gd name="connsiteY17" fmla="*/ 448721 h 516201"/>
              <a:gd name="connsiteX18" fmla="*/ 448721 w 516328"/>
              <a:gd name="connsiteY18" fmla="*/ 31770 h 516201"/>
              <a:gd name="connsiteX19" fmla="*/ 484558 w 516328"/>
              <a:gd name="connsiteY19" fmla="*/ 0 h 516201"/>
              <a:gd name="connsiteX20" fmla="*/ 516328 w 516328"/>
              <a:gd name="connsiteY20" fmla="*/ 31770 h 5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328" h="516201">
                <a:moveTo>
                  <a:pt x="281934" y="31764"/>
                </a:moveTo>
                <a:cubicBezTo>
                  <a:pt x="281934" y="170761"/>
                  <a:pt x="170761" y="281933"/>
                  <a:pt x="31764" y="281933"/>
                </a:cubicBezTo>
                <a:cubicBezTo>
                  <a:pt x="15882" y="281933"/>
                  <a:pt x="0" y="266052"/>
                  <a:pt x="0" y="250170"/>
                </a:cubicBezTo>
                <a:cubicBezTo>
                  <a:pt x="0" y="230222"/>
                  <a:pt x="15882" y="214341"/>
                  <a:pt x="31764" y="214341"/>
                </a:cubicBezTo>
                <a:cubicBezTo>
                  <a:pt x="135059" y="214341"/>
                  <a:pt x="214468" y="130993"/>
                  <a:pt x="214468" y="31764"/>
                </a:cubicBezTo>
                <a:cubicBezTo>
                  <a:pt x="214468" y="11943"/>
                  <a:pt x="230350" y="0"/>
                  <a:pt x="250170" y="0"/>
                </a:cubicBezTo>
                <a:cubicBezTo>
                  <a:pt x="266052" y="0"/>
                  <a:pt x="281934" y="11943"/>
                  <a:pt x="281934" y="31764"/>
                </a:cubicBezTo>
                <a:close/>
                <a:moveTo>
                  <a:pt x="401038" y="31768"/>
                </a:moveTo>
                <a:cubicBezTo>
                  <a:pt x="401038" y="234320"/>
                  <a:pt x="238259" y="401038"/>
                  <a:pt x="31768" y="401038"/>
                </a:cubicBezTo>
                <a:cubicBezTo>
                  <a:pt x="15884" y="401038"/>
                  <a:pt x="0" y="385154"/>
                  <a:pt x="0" y="369270"/>
                </a:cubicBezTo>
                <a:cubicBezTo>
                  <a:pt x="0" y="349447"/>
                  <a:pt x="15884" y="333563"/>
                  <a:pt x="31768" y="333563"/>
                </a:cubicBezTo>
                <a:cubicBezTo>
                  <a:pt x="198613" y="333563"/>
                  <a:pt x="333563" y="198486"/>
                  <a:pt x="333563" y="31768"/>
                </a:cubicBezTo>
                <a:cubicBezTo>
                  <a:pt x="333563" y="11945"/>
                  <a:pt x="349447" y="0"/>
                  <a:pt x="369270" y="0"/>
                </a:cubicBezTo>
                <a:cubicBezTo>
                  <a:pt x="389220" y="0"/>
                  <a:pt x="401038" y="11945"/>
                  <a:pt x="401038" y="31768"/>
                </a:cubicBezTo>
                <a:close/>
                <a:moveTo>
                  <a:pt x="516328" y="31770"/>
                </a:moveTo>
                <a:cubicBezTo>
                  <a:pt x="516328" y="297877"/>
                  <a:pt x="301816" y="516201"/>
                  <a:pt x="31770" y="516201"/>
                </a:cubicBezTo>
                <a:cubicBezTo>
                  <a:pt x="15885" y="516201"/>
                  <a:pt x="0" y="500316"/>
                  <a:pt x="0" y="480491"/>
                </a:cubicBezTo>
                <a:cubicBezTo>
                  <a:pt x="0" y="464606"/>
                  <a:pt x="15885" y="448721"/>
                  <a:pt x="31770" y="448721"/>
                </a:cubicBezTo>
                <a:cubicBezTo>
                  <a:pt x="262167" y="448721"/>
                  <a:pt x="448721" y="262040"/>
                  <a:pt x="448721" y="31770"/>
                </a:cubicBezTo>
                <a:cubicBezTo>
                  <a:pt x="448721" y="11945"/>
                  <a:pt x="464606" y="0"/>
                  <a:pt x="484558" y="0"/>
                </a:cubicBezTo>
                <a:cubicBezTo>
                  <a:pt x="500443" y="0"/>
                  <a:pt x="516328" y="11946"/>
                  <a:pt x="516328" y="31770"/>
                </a:cubicBezTo>
                <a:close/>
              </a:path>
            </a:pathLst>
          </a:custGeom>
          <a:solidFill>
            <a:schemeClr val="bg1"/>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a:solidFill>
                <a:srgbClr val="282828"/>
              </a:solidFill>
              <a:latin typeface="CiscoSansTT" panose="020B0503020201020303" pitchFamily="34" charset="0"/>
              <a:ea typeface="Arial Unicode MS" pitchFamily="2"/>
              <a:cs typeface="CiscoSansTT" panose="020B0503020201020303" pitchFamily="34" charset="0"/>
            </a:endParaRPr>
          </a:p>
        </p:txBody>
      </p:sp>
      <p:sp>
        <p:nvSpPr>
          <p:cNvPr id="64" name="Freeform 16">
            <a:extLst>
              <a:ext uri="{FF2B5EF4-FFF2-40B4-BE49-F238E27FC236}">
                <a16:creationId xmlns:a16="http://schemas.microsoft.com/office/drawing/2014/main" id="{892C714A-3EA4-4FA6-B50D-66478187FB72}"/>
              </a:ext>
            </a:extLst>
          </p:cNvPr>
          <p:cNvSpPr>
            <a:spLocks/>
          </p:cNvSpPr>
          <p:nvPr/>
        </p:nvSpPr>
        <p:spPr bwMode="auto">
          <a:xfrm>
            <a:off x="3280478" y="2103833"/>
            <a:ext cx="2250017" cy="441428"/>
          </a:xfrm>
          <a:custGeom>
            <a:avLst/>
            <a:gdLst>
              <a:gd name="T0" fmla="*/ 0 w 1063"/>
              <a:gd name="T1" fmla="*/ 0 h 346"/>
              <a:gd name="T2" fmla="*/ 0 w 1063"/>
              <a:gd name="T3" fmla="*/ 0 h 346"/>
              <a:gd name="T4" fmla="*/ 52 w 1063"/>
              <a:gd name="T5" fmla="*/ 1 h 346"/>
              <a:gd name="T6" fmla="*/ 101 w 1063"/>
              <a:gd name="T7" fmla="*/ 3 h 346"/>
              <a:gd name="T8" fmla="*/ 147 w 1063"/>
              <a:gd name="T9" fmla="*/ 9 h 346"/>
              <a:gd name="T10" fmla="*/ 189 w 1063"/>
              <a:gd name="T11" fmla="*/ 15 h 346"/>
              <a:gd name="T12" fmla="*/ 230 w 1063"/>
              <a:gd name="T13" fmla="*/ 23 h 346"/>
              <a:gd name="T14" fmla="*/ 268 w 1063"/>
              <a:gd name="T15" fmla="*/ 32 h 346"/>
              <a:gd name="T16" fmla="*/ 303 w 1063"/>
              <a:gd name="T17" fmla="*/ 43 h 346"/>
              <a:gd name="T18" fmla="*/ 337 w 1063"/>
              <a:gd name="T19" fmla="*/ 54 h 346"/>
              <a:gd name="T20" fmla="*/ 369 w 1063"/>
              <a:gd name="T21" fmla="*/ 67 h 346"/>
              <a:gd name="T22" fmla="*/ 400 w 1063"/>
              <a:gd name="T23" fmla="*/ 80 h 346"/>
              <a:gd name="T24" fmla="*/ 429 w 1063"/>
              <a:gd name="T25" fmla="*/ 95 h 346"/>
              <a:gd name="T26" fmla="*/ 456 w 1063"/>
              <a:gd name="T27" fmla="*/ 110 h 346"/>
              <a:gd name="T28" fmla="*/ 483 w 1063"/>
              <a:gd name="T29" fmla="*/ 126 h 346"/>
              <a:gd name="T30" fmla="*/ 509 w 1063"/>
              <a:gd name="T31" fmla="*/ 142 h 346"/>
              <a:gd name="T32" fmla="*/ 559 w 1063"/>
              <a:gd name="T33" fmla="*/ 173 h 346"/>
              <a:gd name="T34" fmla="*/ 609 w 1063"/>
              <a:gd name="T35" fmla="*/ 206 h 346"/>
              <a:gd name="T36" fmla="*/ 659 w 1063"/>
              <a:gd name="T37" fmla="*/ 237 h 346"/>
              <a:gd name="T38" fmla="*/ 685 w 1063"/>
              <a:gd name="T39" fmla="*/ 252 h 346"/>
              <a:gd name="T40" fmla="*/ 711 w 1063"/>
              <a:gd name="T41" fmla="*/ 266 h 346"/>
              <a:gd name="T42" fmla="*/ 739 w 1063"/>
              <a:gd name="T43" fmla="*/ 280 h 346"/>
              <a:gd name="T44" fmla="*/ 768 w 1063"/>
              <a:gd name="T45" fmla="*/ 292 h 346"/>
              <a:gd name="T46" fmla="*/ 798 w 1063"/>
              <a:gd name="T47" fmla="*/ 304 h 346"/>
              <a:gd name="T48" fmla="*/ 830 w 1063"/>
              <a:gd name="T49" fmla="*/ 315 h 346"/>
              <a:gd name="T50" fmla="*/ 863 w 1063"/>
              <a:gd name="T51" fmla="*/ 324 h 346"/>
              <a:gd name="T52" fmla="*/ 898 w 1063"/>
              <a:gd name="T53" fmla="*/ 332 h 346"/>
              <a:gd name="T54" fmla="*/ 936 w 1063"/>
              <a:gd name="T55" fmla="*/ 338 h 346"/>
              <a:gd name="T56" fmla="*/ 976 w 1063"/>
              <a:gd name="T57" fmla="*/ 343 h 346"/>
              <a:gd name="T58" fmla="*/ 1018 w 1063"/>
              <a:gd name="T59" fmla="*/ 345 h 346"/>
              <a:gd name="T60" fmla="*/ 1063 w 1063"/>
              <a:gd name="T61"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3" h="346">
                <a:moveTo>
                  <a:pt x="0" y="0"/>
                </a:moveTo>
                <a:lnTo>
                  <a:pt x="0" y="0"/>
                </a:lnTo>
                <a:lnTo>
                  <a:pt x="52" y="1"/>
                </a:lnTo>
                <a:lnTo>
                  <a:pt x="101" y="3"/>
                </a:lnTo>
                <a:lnTo>
                  <a:pt x="147" y="9"/>
                </a:lnTo>
                <a:lnTo>
                  <a:pt x="189" y="15"/>
                </a:lnTo>
                <a:lnTo>
                  <a:pt x="230" y="23"/>
                </a:lnTo>
                <a:lnTo>
                  <a:pt x="268" y="32"/>
                </a:lnTo>
                <a:lnTo>
                  <a:pt x="303" y="43"/>
                </a:lnTo>
                <a:lnTo>
                  <a:pt x="337" y="54"/>
                </a:lnTo>
                <a:lnTo>
                  <a:pt x="369" y="67"/>
                </a:lnTo>
                <a:lnTo>
                  <a:pt x="400" y="80"/>
                </a:lnTo>
                <a:lnTo>
                  <a:pt x="429" y="95"/>
                </a:lnTo>
                <a:lnTo>
                  <a:pt x="456" y="110"/>
                </a:lnTo>
                <a:lnTo>
                  <a:pt x="483" y="126"/>
                </a:lnTo>
                <a:lnTo>
                  <a:pt x="509" y="142"/>
                </a:lnTo>
                <a:lnTo>
                  <a:pt x="559" y="173"/>
                </a:lnTo>
                <a:lnTo>
                  <a:pt x="609" y="206"/>
                </a:lnTo>
                <a:lnTo>
                  <a:pt x="659" y="237"/>
                </a:lnTo>
                <a:lnTo>
                  <a:pt x="685" y="252"/>
                </a:lnTo>
                <a:lnTo>
                  <a:pt x="711" y="266"/>
                </a:lnTo>
                <a:lnTo>
                  <a:pt x="739" y="280"/>
                </a:lnTo>
                <a:lnTo>
                  <a:pt x="768" y="292"/>
                </a:lnTo>
                <a:lnTo>
                  <a:pt x="798" y="304"/>
                </a:lnTo>
                <a:lnTo>
                  <a:pt x="830" y="315"/>
                </a:lnTo>
                <a:lnTo>
                  <a:pt x="863" y="324"/>
                </a:lnTo>
                <a:lnTo>
                  <a:pt x="898" y="332"/>
                </a:lnTo>
                <a:lnTo>
                  <a:pt x="936" y="338"/>
                </a:lnTo>
                <a:lnTo>
                  <a:pt x="976" y="343"/>
                </a:lnTo>
                <a:lnTo>
                  <a:pt x="1018" y="345"/>
                </a:lnTo>
                <a:lnTo>
                  <a:pt x="1063" y="346"/>
                </a:lnTo>
              </a:path>
            </a:pathLst>
          </a:custGeom>
          <a:noFill/>
          <a:ln w="22225">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66" name="Freeform 18">
            <a:extLst>
              <a:ext uri="{FF2B5EF4-FFF2-40B4-BE49-F238E27FC236}">
                <a16:creationId xmlns:a16="http://schemas.microsoft.com/office/drawing/2014/main" id="{9C68E21A-47A3-4950-80B1-4A29C0849E1E}"/>
              </a:ext>
            </a:extLst>
          </p:cNvPr>
          <p:cNvSpPr>
            <a:spLocks/>
          </p:cNvSpPr>
          <p:nvPr/>
        </p:nvSpPr>
        <p:spPr bwMode="auto">
          <a:xfrm>
            <a:off x="2938395" y="2545261"/>
            <a:ext cx="2592101" cy="1308100"/>
          </a:xfrm>
          <a:custGeom>
            <a:avLst/>
            <a:gdLst>
              <a:gd name="T0" fmla="*/ 0 w 1063"/>
              <a:gd name="T1" fmla="*/ 618 h 618"/>
              <a:gd name="T2" fmla="*/ 0 w 1063"/>
              <a:gd name="T3" fmla="*/ 618 h 618"/>
              <a:gd name="T4" fmla="*/ 27 w 1063"/>
              <a:gd name="T5" fmla="*/ 618 h 618"/>
              <a:gd name="T6" fmla="*/ 52 w 1063"/>
              <a:gd name="T7" fmla="*/ 617 h 618"/>
              <a:gd name="T8" fmla="*/ 77 w 1063"/>
              <a:gd name="T9" fmla="*/ 615 h 618"/>
              <a:gd name="T10" fmla="*/ 101 w 1063"/>
              <a:gd name="T11" fmla="*/ 611 h 618"/>
              <a:gd name="T12" fmla="*/ 125 w 1063"/>
              <a:gd name="T13" fmla="*/ 608 h 618"/>
              <a:gd name="T14" fmla="*/ 147 w 1063"/>
              <a:gd name="T15" fmla="*/ 604 h 618"/>
              <a:gd name="T16" fmla="*/ 169 w 1063"/>
              <a:gd name="T17" fmla="*/ 598 h 618"/>
              <a:gd name="T18" fmla="*/ 189 w 1063"/>
              <a:gd name="T19" fmla="*/ 592 h 618"/>
              <a:gd name="T20" fmla="*/ 211 w 1063"/>
              <a:gd name="T21" fmla="*/ 585 h 618"/>
              <a:gd name="T22" fmla="*/ 230 w 1063"/>
              <a:gd name="T23" fmla="*/ 578 h 618"/>
              <a:gd name="T24" fmla="*/ 249 w 1063"/>
              <a:gd name="T25" fmla="*/ 570 h 618"/>
              <a:gd name="T26" fmla="*/ 268 w 1063"/>
              <a:gd name="T27" fmla="*/ 562 h 618"/>
              <a:gd name="T28" fmla="*/ 287 w 1063"/>
              <a:gd name="T29" fmla="*/ 553 h 618"/>
              <a:gd name="T30" fmla="*/ 303 w 1063"/>
              <a:gd name="T31" fmla="*/ 542 h 618"/>
              <a:gd name="T32" fmla="*/ 337 w 1063"/>
              <a:gd name="T33" fmla="*/ 522 h 618"/>
              <a:gd name="T34" fmla="*/ 369 w 1063"/>
              <a:gd name="T35" fmla="*/ 499 h 618"/>
              <a:gd name="T36" fmla="*/ 400 w 1063"/>
              <a:gd name="T37" fmla="*/ 476 h 618"/>
              <a:gd name="T38" fmla="*/ 429 w 1063"/>
              <a:gd name="T39" fmla="*/ 450 h 618"/>
              <a:gd name="T40" fmla="*/ 456 w 1063"/>
              <a:gd name="T41" fmla="*/ 424 h 618"/>
              <a:gd name="T42" fmla="*/ 483 w 1063"/>
              <a:gd name="T43" fmla="*/ 395 h 618"/>
              <a:gd name="T44" fmla="*/ 509 w 1063"/>
              <a:gd name="T45" fmla="*/ 367 h 618"/>
              <a:gd name="T46" fmla="*/ 559 w 1063"/>
              <a:gd name="T47" fmla="*/ 309 h 618"/>
              <a:gd name="T48" fmla="*/ 609 w 1063"/>
              <a:gd name="T49" fmla="*/ 252 h 618"/>
              <a:gd name="T50" fmla="*/ 634 w 1063"/>
              <a:gd name="T51" fmla="*/ 223 h 618"/>
              <a:gd name="T52" fmla="*/ 659 w 1063"/>
              <a:gd name="T53" fmla="*/ 196 h 618"/>
              <a:gd name="T54" fmla="*/ 685 w 1063"/>
              <a:gd name="T55" fmla="*/ 169 h 618"/>
              <a:gd name="T56" fmla="*/ 711 w 1063"/>
              <a:gd name="T57" fmla="*/ 144 h 618"/>
              <a:gd name="T58" fmla="*/ 739 w 1063"/>
              <a:gd name="T59" fmla="*/ 120 h 618"/>
              <a:gd name="T60" fmla="*/ 768 w 1063"/>
              <a:gd name="T61" fmla="*/ 98 h 618"/>
              <a:gd name="T62" fmla="*/ 798 w 1063"/>
              <a:gd name="T63" fmla="*/ 76 h 618"/>
              <a:gd name="T64" fmla="*/ 814 w 1063"/>
              <a:gd name="T65" fmla="*/ 67 h 618"/>
              <a:gd name="T66" fmla="*/ 830 w 1063"/>
              <a:gd name="T67" fmla="*/ 58 h 618"/>
              <a:gd name="T68" fmla="*/ 846 w 1063"/>
              <a:gd name="T69" fmla="*/ 49 h 618"/>
              <a:gd name="T70" fmla="*/ 863 w 1063"/>
              <a:gd name="T71" fmla="*/ 41 h 618"/>
              <a:gd name="T72" fmla="*/ 881 w 1063"/>
              <a:gd name="T73" fmla="*/ 34 h 618"/>
              <a:gd name="T74" fmla="*/ 898 w 1063"/>
              <a:gd name="T75" fmla="*/ 28 h 618"/>
              <a:gd name="T76" fmla="*/ 917 w 1063"/>
              <a:gd name="T77" fmla="*/ 21 h 618"/>
              <a:gd name="T78" fmla="*/ 936 w 1063"/>
              <a:gd name="T79" fmla="*/ 16 h 618"/>
              <a:gd name="T80" fmla="*/ 955 w 1063"/>
              <a:gd name="T81" fmla="*/ 12 h 618"/>
              <a:gd name="T82" fmla="*/ 976 w 1063"/>
              <a:gd name="T83" fmla="*/ 7 h 618"/>
              <a:gd name="T84" fmla="*/ 996 w 1063"/>
              <a:gd name="T85" fmla="*/ 5 h 618"/>
              <a:gd name="T86" fmla="*/ 1018 w 1063"/>
              <a:gd name="T87" fmla="*/ 3 h 618"/>
              <a:gd name="T88" fmla="*/ 1040 w 1063"/>
              <a:gd name="T89" fmla="*/ 1 h 618"/>
              <a:gd name="T90" fmla="*/ 1063 w 1063"/>
              <a:gd name="T91"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3" h="618">
                <a:moveTo>
                  <a:pt x="0" y="618"/>
                </a:moveTo>
                <a:lnTo>
                  <a:pt x="0" y="618"/>
                </a:lnTo>
                <a:lnTo>
                  <a:pt x="27" y="618"/>
                </a:lnTo>
                <a:lnTo>
                  <a:pt x="52" y="617"/>
                </a:lnTo>
                <a:lnTo>
                  <a:pt x="77" y="615"/>
                </a:lnTo>
                <a:lnTo>
                  <a:pt x="101" y="611"/>
                </a:lnTo>
                <a:lnTo>
                  <a:pt x="125" y="608"/>
                </a:lnTo>
                <a:lnTo>
                  <a:pt x="147" y="604"/>
                </a:lnTo>
                <a:lnTo>
                  <a:pt x="169" y="598"/>
                </a:lnTo>
                <a:lnTo>
                  <a:pt x="189" y="592"/>
                </a:lnTo>
                <a:lnTo>
                  <a:pt x="211" y="585"/>
                </a:lnTo>
                <a:lnTo>
                  <a:pt x="230" y="578"/>
                </a:lnTo>
                <a:lnTo>
                  <a:pt x="249" y="570"/>
                </a:lnTo>
                <a:lnTo>
                  <a:pt x="268" y="562"/>
                </a:lnTo>
                <a:lnTo>
                  <a:pt x="287" y="553"/>
                </a:lnTo>
                <a:lnTo>
                  <a:pt x="303" y="542"/>
                </a:lnTo>
                <a:lnTo>
                  <a:pt x="337" y="522"/>
                </a:lnTo>
                <a:lnTo>
                  <a:pt x="369" y="499"/>
                </a:lnTo>
                <a:lnTo>
                  <a:pt x="400" y="476"/>
                </a:lnTo>
                <a:lnTo>
                  <a:pt x="429" y="450"/>
                </a:lnTo>
                <a:lnTo>
                  <a:pt x="456" y="424"/>
                </a:lnTo>
                <a:lnTo>
                  <a:pt x="483" y="395"/>
                </a:lnTo>
                <a:lnTo>
                  <a:pt x="509" y="367"/>
                </a:lnTo>
                <a:lnTo>
                  <a:pt x="559" y="309"/>
                </a:lnTo>
                <a:lnTo>
                  <a:pt x="609" y="252"/>
                </a:lnTo>
                <a:lnTo>
                  <a:pt x="634" y="223"/>
                </a:lnTo>
                <a:lnTo>
                  <a:pt x="659" y="196"/>
                </a:lnTo>
                <a:lnTo>
                  <a:pt x="685" y="169"/>
                </a:lnTo>
                <a:lnTo>
                  <a:pt x="711" y="144"/>
                </a:lnTo>
                <a:lnTo>
                  <a:pt x="739" y="120"/>
                </a:lnTo>
                <a:lnTo>
                  <a:pt x="768" y="98"/>
                </a:lnTo>
                <a:lnTo>
                  <a:pt x="798" y="76"/>
                </a:lnTo>
                <a:lnTo>
                  <a:pt x="814" y="67"/>
                </a:lnTo>
                <a:lnTo>
                  <a:pt x="830" y="58"/>
                </a:lnTo>
                <a:lnTo>
                  <a:pt x="846" y="49"/>
                </a:lnTo>
                <a:lnTo>
                  <a:pt x="863" y="41"/>
                </a:lnTo>
                <a:lnTo>
                  <a:pt x="881" y="34"/>
                </a:lnTo>
                <a:lnTo>
                  <a:pt x="898" y="28"/>
                </a:lnTo>
                <a:lnTo>
                  <a:pt x="917" y="21"/>
                </a:lnTo>
                <a:lnTo>
                  <a:pt x="936" y="16"/>
                </a:lnTo>
                <a:lnTo>
                  <a:pt x="955" y="12"/>
                </a:lnTo>
                <a:lnTo>
                  <a:pt x="976" y="7"/>
                </a:lnTo>
                <a:lnTo>
                  <a:pt x="996" y="5"/>
                </a:lnTo>
                <a:lnTo>
                  <a:pt x="1018" y="3"/>
                </a:lnTo>
                <a:lnTo>
                  <a:pt x="1040" y="1"/>
                </a:lnTo>
                <a:lnTo>
                  <a:pt x="1063" y="0"/>
                </a:lnTo>
              </a:path>
            </a:pathLst>
          </a:custGeom>
          <a:noFill/>
          <a:ln w="22225">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69" name="Freeform 21">
            <a:extLst>
              <a:ext uri="{FF2B5EF4-FFF2-40B4-BE49-F238E27FC236}">
                <a16:creationId xmlns:a16="http://schemas.microsoft.com/office/drawing/2014/main" id="{8B423D9F-2C28-419E-BCA8-FCDE5870ADBD}"/>
              </a:ext>
            </a:extLst>
          </p:cNvPr>
          <p:cNvSpPr>
            <a:spLocks/>
          </p:cNvSpPr>
          <p:nvPr/>
        </p:nvSpPr>
        <p:spPr bwMode="auto">
          <a:xfrm>
            <a:off x="3280478" y="3923211"/>
            <a:ext cx="2250017" cy="736600"/>
          </a:xfrm>
          <a:custGeom>
            <a:avLst/>
            <a:gdLst>
              <a:gd name="T0" fmla="*/ 0 w 1063"/>
              <a:gd name="T1" fmla="*/ 348 h 348"/>
              <a:gd name="T2" fmla="*/ 0 w 1063"/>
              <a:gd name="T3" fmla="*/ 348 h 348"/>
              <a:gd name="T4" fmla="*/ 52 w 1063"/>
              <a:gd name="T5" fmla="*/ 346 h 348"/>
              <a:gd name="T6" fmla="*/ 101 w 1063"/>
              <a:gd name="T7" fmla="*/ 343 h 348"/>
              <a:gd name="T8" fmla="*/ 147 w 1063"/>
              <a:gd name="T9" fmla="*/ 338 h 348"/>
              <a:gd name="T10" fmla="*/ 189 w 1063"/>
              <a:gd name="T11" fmla="*/ 332 h 348"/>
              <a:gd name="T12" fmla="*/ 230 w 1063"/>
              <a:gd name="T13" fmla="*/ 325 h 348"/>
              <a:gd name="T14" fmla="*/ 268 w 1063"/>
              <a:gd name="T15" fmla="*/ 315 h 348"/>
              <a:gd name="T16" fmla="*/ 303 w 1063"/>
              <a:gd name="T17" fmla="*/ 305 h 348"/>
              <a:gd name="T18" fmla="*/ 337 w 1063"/>
              <a:gd name="T19" fmla="*/ 293 h 348"/>
              <a:gd name="T20" fmla="*/ 369 w 1063"/>
              <a:gd name="T21" fmla="*/ 281 h 348"/>
              <a:gd name="T22" fmla="*/ 400 w 1063"/>
              <a:gd name="T23" fmla="*/ 267 h 348"/>
              <a:gd name="T24" fmla="*/ 429 w 1063"/>
              <a:gd name="T25" fmla="*/ 252 h 348"/>
              <a:gd name="T26" fmla="*/ 456 w 1063"/>
              <a:gd name="T27" fmla="*/ 238 h 348"/>
              <a:gd name="T28" fmla="*/ 483 w 1063"/>
              <a:gd name="T29" fmla="*/ 222 h 348"/>
              <a:gd name="T30" fmla="*/ 509 w 1063"/>
              <a:gd name="T31" fmla="*/ 206 h 348"/>
              <a:gd name="T32" fmla="*/ 559 w 1063"/>
              <a:gd name="T33" fmla="*/ 174 h 348"/>
              <a:gd name="T34" fmla="*/ 609 w 1063"/>
              <a:gd name="T35" fmla="*/ 142 h 348"/>
              <a:gd name="T36" fmla="*/ 659 w 1063"/>
              <a:gd name="T37" fmla="*/ 110 h 348"/>
              <a:gd name="T38" fmla="*/ 685 w 1063"/>
              <a:gd name="T39" fmla="*/ 95 h 348"/>
              <a:gd name="T40" fmla="*/ 711 w 1063"/>
              <a:gd name="T41" fmla="*/ 80 h 348"/>
              <a:gd name="T42" fmla="*/ 739 w 1063"/>
              <a:gd name="T43" fmla="*/ 67 h 348"/>
              <a:gd name="T44" fmla="*/ 768 w 1063"/>
              <a:gd name="T45" fmla="*/ 54 h 348"/>
              <a:gd name="T46" fmla="*/ 798 w 1063"/>
              <a:gd name="T47" fmla="*/ 43 h 348"/>
              <a:gd name="T48" fmla="*/ 830 w 1063"/>
              <a:gd name="T49" fmla="*/ 33 h 348"/>
              <a:gd name="T50" fmla="*/ 863 w 1063"/>
              <a:gd name="T51" fmla="*/ 24 h 348"/>
              <a:gd name="T52" fmla="*/ 898 w 1063"/>
              <a:gd name="T53" fmla="*/ 16 h 348"/>
              <a:gd name="T54" fmla="*/ 936 w 1063"/>
              <a:gd name="T55" fmla="*/ 9 h 348"/>
              <a:gd name="T56" fmla="*/ 976 w 1063"/>
              <a:gd name="T57" fmla="*/ 5 h 348"/>
              <a:gd name="T58" fmla="*/ 1018 w 1063"/>
              <a:gd name="T59" fmla="*/ 1 h 348"/>
              <a:gd name="T60" fmla="*/ 1063 w 1063"/>
              <a:gd name="T61"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3" h="348">
                <a:moveTo>
                  <a:pt x="0" y="348"/>
                </a:moveTo>
                <a:lnTo>
                  <a:pt x="0" y="348"/>
                </a:lnTo>
                <a:lnTo>
                  <a:pt x="52" y="346"/>
                </a:lnTo>
                <a:lnTo>
                  <a:pt x="101" y="343"/>
                </a:lnTo>
                <a:lnTo>
                  <a:pt x="147" y="338"/>
                </a:lnTo>
                <a:lnTo>
                  <a:pt x="189" y="332"/>
                </a:lnTo>
                <a:lnTo>
                  <a:pt x="230" y="325"/>
                </a:lnTo>
                <a:lnTo>
                  <a:pt x="268" y="315"/>
                </a:lnTo>
                <a:lnTo>
                  <a:pt x="303" y="305"/>
                </a:lnTo>
                <a:lnTo>
                  <a:pt x="337" y="293"/>
                </a:lnTo>
                <a:lnTo>
                  <a:pt x="369" y="281"/>
                </a:lnTo>
                <a:lnTo>
                  <a:pt x="400" y="267"/>
                </a:lnTo>
                <a:lnTo>
                  <a:pt x="429" y="252"/>
                </a:lnTo>
                <a:lnTo>
                  <a:pt x="456" y="238"/>
                </a:lnTo>
                <a:lnTo>
                  <a:pt x="483" y="222"/>
                </a:lnTo>
                <a:lnTo>
                  <a:pt x="509" y="206"/>
                </a:lnTo>
                <a:lnTo>
                  <a:pt x="559" y="174"/>
                </a:lnTo>
                <a:lnTo>
                  <a:pt x="609" y="142"/>
                </a:lnTo>
                <a:lnTo>
                  <a:pt x="659" y="110"/>
                </a:lnTo>
                <a:lnTo>
                  <a:pt x="685" y="95"/>
                </a:lnTo>
                <a:lnTo>
                  <a:pt x="711" y="80"/>
                </a:lnTo>
                <a:lnTo>
                  <a:pt x="739" y="67"/>
                </a:lnTo>
                <a:lnTo>
                  <a:pt x="768" y="54"/>
                </a:lnTo>
                <a:lnTo>
                  <a:pt x="798" y="43"/>
                </a:lnTo>
                <a:lnTo>
                  <a:pt x="830" y="33"/>
                </a:lnTo>
                <a:lnTo>
                  <a:pt x="863" y="24"/>
                </a:lnTo>
                <a:lnTo>
                  <a:pt x="898" y="16"/>
                </a:lnTo>
                <a:lnTo>
                  <a:pt x="936" y="9"/>
                </a:lnTo>
                <a:lnTo>
                  <a:pt x="976" y="5"/>
                </a:lnTo>
                <a:lnTo>
                  <a:pt x="1018" y="1"/>
                </a:lnTo>
                <a:lnTo>
                  <a:pt x="1063" y="0"/>
                </a:lnTo>
              </a:path>
            </a:pathLst>
          </a:custGeom>
          <a:noFill/>
          <a:ln w="22225">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71" name="Freeform 23">
            <a:extLst>
              <a:ext uri="{FF2B5EF4-FFF2-40B4-BE49-F238E27FC236}">
                <a16:creationId xmlns:a16="http://schemas.microsoft.com/office/drawing/2014/main" id="{951E7372-376A-46EF-B44F-594861E4F72D}"/>
              </a:ext>
            </a:extLst>
          </p:cNvPr>
          <p:cNvSpPr>
            <a:spLocks/>
          </p:cNvSpPr>
          <p:nvPr/>
        </p:nvSpPr>
        <p:spPr bwMode="auto">
          <a:xfrm>
            <a:off x="2828824" y="2896360"/>
            <a:ext cx="2592101" cy="1026851"/>
          </a:xfrm>
          <a:custGeom>
            <a:avLst/>
            <a:gdLst>
              <a:gd name="T0" fmla="*/ 0 w 1063"/>
              <a:gd name="T1" fmla="*/ 0 h 618"/>
              <a:gd name="T2" fmla="*/ 0 w 1063"/>
              <a:gd name="T3" fmla="*/ 0 h 618"/>
              <a:gd name="T4" fmla="*/ 27 w 1063"/>
              <a:gd name="T5" fmla="*/ 1 h 618"/>
              <a:gd name="T6" fmla="*/ 52 w 1063"/>
              <a:gd name="T7" fmla="*/ 2 h 618"/>
              <a:gd name="T8" fmla="*/ 77 w 1063"/>
              <a:gd name="T9" fmla="*/ 5 h 618"/>
              <a:gd name="T10" fmla="*/ 101 w 1063"/>
              <a:gd name="T11" fmla="*/ 7 h 618"/>
              <a:gd name="T12" fmla="*/ 125 w 1063"/>
              <a:gd name="T13" fmla="*/ 12 h 618"/>
              <a:gd name="T14" fmla="*/ 147 w 1063"/>
              <a:gd name="T15" fmla="*/ 16 h 618"/>
              <a:gd name="T16" fmla="*/ 169 w 1063"/>
              <a:gd name="T17" fmla="*/ 22 h 618"/>
              <a:gd name="T18" fmla="*/ 189 w 1063"/>
              <a:gd name="T19" fmla="*/ 27 h 618"/>
              <a:gd name="T20" fmla="*/ 211 w 1063"/>
              <a:gd name="T21" fmla="*/ 34 h 618"/>
              <a:gd name="T22" fmla="*/ 230 w 1063"/>
              <a:gd name="T23" fmla="*/ 41 h 618"/>
              <a:gd name="T24" fmla="*/ 249 w 1063"/>
              <a:gd name="T25" fmla="*/ 49 h 618"/>
              <a:gd name="T26" fmla="*/ 268 w 1063"/>
              <a:gd name="T27" fmla="*/ 58 h 618"/>
              <a:gd name="T28" fmla="*/ 287 w 1063"/>
              <a:gd name="T29" fmla="*/ 67 h 618"/>
              <a:gd name="T30" fmla="*/ 303 w 1063"/>
              <a:gd name="T31" fmla="*/ 76 h 618"/>
              <a:gd name="T32" fmla="*/ 337 w 1063"/>
              <a:gd name="T33" fmla="*/ 98 h 618"/>
              <a:gd name="T34" fmla="*/ 369 w 1063"/>
              <a:gd name="T35" fmla="*/ 120 h 618"/>
              <a:gd name="T36" fmla="*/ 400 w 1063"/>
              <a:gd name="T37" fmla="*/ 144 h 618"/>
              <a:gd name="T38" fmla="*/ 429 w 1063"/>
              <a:gd name="T39" fmla="*/ 170 h 618"/>
              <a:gd name="T40" fmla="*/ 456 w 1063"/>
              <a:gd name="T41" fmla="*/ 196 h 618"/>
              <a:gd name="T42" fmla="*/ 483 w 1063"/>
              <a:gd name="T43" fmla="*/ 223 h 618"/>
              <a:gd name="T44" fmla="*/ 509 w 1063"/>
              <a:gd name="T45" fmla="*/ 251 h 618"/>
              <a:gd name="T46" fmla="*/ 559 w 1063"/>
              <a:gd name="T47" fmla="*/ 309 h 618"/>
              <a:gd name="T48" fmla="*/ 609 w 1063"/>
              <a:gd name="T49" fmla="*/ 367 h 618"/>
              <a:gd name="T50" fmla="*/ 634 w 1063"/>
              <a:gd name="T51" fmla="*/ 395 h 618"/>
              <a:gd name="T52" fmla="*/ 659 w 1063"/>
              <a:gd name="T53" fmla="*/ 423 h 618"/>
              <a:gd name="T54" fmla="*/ 685 w 1063"/>
              <a:gd name="T55" fmla="*/ 449 h 618"/>
              <a:gd name="T56" fmla="*/ 711 w 1063"/>
              <a:gd name="T57" fmla="*/ 475 h 618"/>
              <a:gd name="T58" fmla="*/ 739 w 1063"/>
              <a:gd name="T59" fmla="*/ 499 h 618"/>
              <a:gd name="T60" fmla="*/ 768 w 1063"/>
              <a:gd name="T61" fmla="*/ 522 h 618"/>
              <a:gd name="T62" fmla="*/ 798 w 1063"/>
              <a:gd name="T63" fmla="*/ 542 h 618"/>
              <a:gd name="T64" fmla="*/ 814 w 1063"/>
              <a:gd name="T65" fmla="*/ 552 h 618"/>
              <a:gd name="T66" fmla="*/ 830 w 1063"/>
              <a:gd name="T67" fmla="*/ 561 h 618"/>
              <a:gd name="T68" fmla="*/ 846 w 1063"/>
              <a:gd name="T69" fmla="*/ 571 h 618"/>
              <a:gd name="T70" fmla="*/ 863 w 1063"/>
              <a:gd name="T71" fmla="*/ 578 h 618"/>
              <a:gd name="T72" fmla="*/ 881 w 1063"/>
              <a:gd name="T73" fmla="*/ 585 h 618"/>
              <a:gd name="T74" fmla="*/ 898 w 1063"/>
              <a:gd name="T75" fmla="*/ 592 h 618"/>
              <a:gd name="T76" fmla="*/ 917 w 1063"/>
              <a:gd name="T77" fmla="*/ 598 h 618"/>
              <a:gd name="T78" fmla="*/ 936 w 1063"/>
              <a:gd name="T79" fmla="*/ 603 h 618"/>
              <a:gd name="T80" fmla="*/ 955 w 1063"/>
              <a:gd name="T81" fmla="*/ 608 h 618"/>
              <a:gd name="T82" fmla="*/ 976 w 1063"/>
              <a:gd name="T83" fmla="*/ 611 h 618"/>
              <a:gd name="T84" fmla="*/ 996 w 1063"/>
              <a:gd name="T85" fmla="*/ 615 h 618"/>
              <a:gd name="T86" fmla="*/ 1018 w 1063"/>
              <a:gd name="T87" fmla="*/ 617 h 618"/>
              <a:gd name="T88" fmla="*/ 1040 w 1063"/>
              <a:gd name="T89" fmla="*/ 618 h 618"/>
              <a:gd name="T90" fmla="*/ 1063 w 1063"/>
              <a:gd name="T91"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3" h="618">
                <a:moveTo>
                  <a:pt x="0" y="0"/>
                </a:moveTo>
                <a:lnTo>
                  <a:pt x="0" y="0"/>
                </a:lnTo>
                <a:lnTo>
                  <a:pt x="27" y="1"/>
                </a:lnTo>
                <a:lnTo>
                  <a:pt x="52" y="2"/>
                </a:lnTo>
                <a:lnTo>
                  <a:pt x="77" y="5"/>
                </a:lnTo>
                <a:lnTo>
                  <a:pt x="101" y="7"/>
                </a:lnTo>
                <a:lnTo>
                  <a:pt x="125" y="12"/>
                </a:lnTo>
                <a:lnTo>
                  <a:pt x="147" y="16"/>
                </a:lnTo>
                <a:lnTo>
                  <a:pt x="169" y="22"/>
                </a:lnTo>
                <a:lnTo>
                  <a:pt x="189" y="27"/>
                </a:lnTo>
                <a:lnTo>
                  <a:pt x="211" y="34"/>
                </a:lnTo>
                <a:lnTo>
                  <a:pt x="230" y="41"/>
                </a:lnTo>
                <a:lnTo>
                  <a:pt x="249" y="49"/>
                </a:lnTo>
                <a:lnTo>
                  <a:pt x="268" y="58"/>
                </a:lnTo>
                <a:lnTo>
                  <a:pt x="287" y="67"/>
                </a:lnTo>
                <a:lnTo>
                  <a:pt x="303" y="76"/>
                </a:lnTo>
                <a:lnTo>
                  <a:pt x="337" y="98"/>
                </a:lnTo>
                <a:lnTo>
                  <a:pt x="369" y="120"/>
                </a:lnTo>
                <a:lnTo>
                  <a:pt x="400" y="144"/>
                </a:lnTo>
                <a:lnTo>
                  <a:pt x="429" y="170"/>
                </a:lnTo>
                <a:lnTo>
                  <a:pt x="456" y="196"/>
                </a:lnTo>
                <a:lnTo>
                  <a:pt x="483" y="223"/>
                </a:lnTo>
                <a:lnTo>
                  <a:pt x="509" y="251"/>
                </a:lnTo>
                <a:lnTo>
                  <a:pt x="559" y="309"/>
                </a:lnTo>
                <a:lnTo>
                  <a:pt x="609" y="367"/>
                </a:lnTo>
                <a:lnTo>
                  <a:pt x="634" y="395"/>
                </a:lnTo>
                <a:lnTo>
                  <a:pt x="659" y="423"/>
                </a:lnTo>
                <a:lnTo>
                  <a:pt x="685" y="449"/>
                </a:lnTo>
                <a:lnTo>
                  <a:pt x="711" y="475"/>
                </a:lnTo>
                <a:lnTo>
                  <a:pt x="739" y="499"/>
                </a:lnTo>
                <a:lnTo>
                  <a:pt x="768" y="522"/>
                </a:lnTo>
                <a:lnTo>
                  <a:pt x="798" y="542"/>
                </a:lnTo>
                <a:lnTo>
                  <a:pt x="814" y="552"/>
                </a:lnTo>
                <a:lnTo>
                  <a:pt x="830" y="561"/>
                </a:lnTo>
                <a:lnTo>
                  <a:pt x="846" y="571"/>
                </a:lnTo>
                <a:lnTo>
                  <a:pt x="863" y="578"/>
                </a:lnTo>
                <a:lnTo>
                  <a:pt x="881" y="585"/>
                </a:lnTo>
                <a:lnTo>
                  <a:pt x="898" y="592"/>
                </a:lnTo>
                <a:lnTo>
                  <a:pt x="917" y="598"/>
                </a:lnTo>
                <a:lnTo>
                  <a:pt x="936" y="603"/>
                </a:lnTo>
                <a:lnTo>
                  <a:pt x="955" y="608"/>
                </a:lnTo>
                <a:lnTo>
                  <a:pt x="976" y="611"/>
                </a:lnTo>
                <a:lnTo>
                  <a:pt x="996" y="615"/>
                </a:lnTo>
                <a:lnTo>
                  <a:pt x="1018" y="617"/>
                </a:lnTo>
                <a:lnTo>
                  <a:pt x="1040" y="618"/>
                </a:lnTo>
                <a:lnTo>
                  <a:pt x="1063" y="618"/>
                </a:lnTo>
              </a:path>
            </a:pathLst>
          </a:custGeom>
          <a:noFill/>
          <a:ln w="22225">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73" name="Freeform 25">
            <a:extLst>
              <a:ext uri="{FF2B5EF4-FFF2-40B4-BE49-F238E27FC236}">
                <a16:creationId xmlns:a16="http://schemas.microsoft.com/office/drawing/2014/main" id="{796B7A27-16D7-4E5F-B751-48F051093583}"/>
              </a:ext>
            </a:extLst>
          </p:cNvPr>
          <p:cNvSpPr>
            <a:spLocks/>
          </p:cNvSpPr>
          <p:nvPr/>
        </p:nvSpPr>
        <p:spPr bwMode="auto">
          <a:xfrm>
            <a:off x="5996160" y="2545261"/>
            <a:ext cx="2243667" cy="690033"/>
          </a:xfrm>
          <a:custGeom>
            <a:avLst/>
            <a:gdLst>
              <a:gd name="T0" fmla="*/ 1060 w 1060"/>
              <a:gd name="T1" fmla="*/ 326 h 326"/>
              <a:gd name="T2" fmla="*/ 1060 w 1060"/>
              <a:gd name="T3" fmla="*/ 326 h 326"/>
              <a:gd name="T4" fmla="*/ 1013 w 1060"/>
              <a:gd name="T5" fmla="*/ 325 h 326"/>
              <a:gd name="T6" fmla="*/ 968 w 1060"/>
              <a:gd name="T7" fmla="*/ 323 h 326"/>
              <a:gd name="T8" fmla="*/ 927 w 1060"/>
              <a:gd name="T9" fmla="*/ 318 h 326"/>
              <a:gd name="T10" fmla="*/ 887 w 1060"/>
              <a:gd name="T11" fmla="*/ 312 h 326"/>
              <a:gd name="T12" fmla="*/ 850 w 1060"/>
              <a:gd name="T13" fmla="*/ 305 h 326"/>
              <a:gd name="T14" fmla="*/ 814 w 1060"/>
              <a:gd name="T15" fmla="*/ 296 h 326"/>
              <a:gd name="T16" fmla="*/ 781 w 1060"/>
              <a:gd name="T17" fmla="*/ 287 h 326"/>
              <a:gd name="T18" fmla="*/ 750 w 1060"/>
              <a:gd name="T19" fmla="*/ 275 h 326"/>
              <a:gd name="T20" fmla="*/ 719 w 1060"/>
              <a:gd name="T21" fmla="*/ 263 h 326"/>
              <a:gd name="T22" fmla="*/ 691 w 1060"/>
              <a:gd name="T23" fmla="*/ 250 h 326"/>
              <a:gd name="T24" fmla="*/ 663 w 1060"/>
              <a:gd name="T25" fmla="*/ 237 h 326"/>
              <a:gd name="T26" fmla="*/ 637 w 1060"/>
              <a:gd name="T27" fmla="*/ 223 h 326"/>
              <a:gd name="T28" fmla="*/ 585 w 1060"/>
              <a:gd name="T29" fmla="*/ 194 h 326"/>
              <a:gd name="T30" fmla="*/ 535 w 1060"/>
              <a:gd name="T31" fmla="*/ 163 h 326"/>
              <a:gd name="T32" fmla="*/ 485 w 1060"/>
              <a:gd name="T33" fmla="*/ 133 h 326"/>
              <a:gd name="T34" fmla="*/ 459 w 1060"/>
              <a:gd name="T35" fmla="*/ 118 h 326"/>
              <a:gd name="T36" fmla="*/ 433 w 1060"/>
              <a:gd name="T37" fmla="*/ 103 h 326"/>
              <a:gd name="T38" fmla="*/ 406 w 1060"/>
              <a:gd name="T39" fmla="*/ 90 h 326"/>
              <a:gd name="T40" fmla="*/ 378 w 1060"/>
              <a:gd name="T41" fmla="*/ 76 h 326"/>
              <a:gd name="T42" fmla="*/ 348 w 1060"/>
              <a:gd name="T43" fmla="*/ 64 h 326"/>
              <a:gd name="T44" fmla="*/ 318 w 1060"/>
              <a:gd name="T45" fmla="*/ 51 h 326"/>
              <a:gd name="T46" fmla="*/ 286 w 1060"/>
              <a:gd name="T47" fmla="*/ 40 h 326"/>
              <a:gd name="T48" fmla="*/ 252 w 1060"/>
              <a:gd name="T49" fmla="*/ 31 h 326"/>
              <a:gd name="T50" fmla="*/ 216 w 1060"/>
              <a:gd name="T51" fmla="*/ 22 h 326"/>
              <a:gd name="T52" fmla="*/ 177 w 1060"/>
              <a:gd name="T53" fmla="*/ 15 h 326"/>
              <a:gd name="T54" fmla="*/ 136 w 1060"/>
              <a:gd name="T55" fmla="*/ 8 h 326"/>
              <a:gd name="T56" fmla="*/ 93 w 1060"/>
              <a:gd name="T57" fmla="*/ 4 h 326"/>
              <a:gd name="T58" fmla="*/ 48 w 1060"/>
              <a:gd name="T59" fmla="*/ 1 h 326"/>
              <a:gd name="T60" fmla="*/ 0 w 1060"/>
              <a:gd name="T61"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0" h="326">
                <a:moveTo>
                  <a:pt x="1060" y="326"/>
                </a:moveTo>
                <a:lnTo>
                  <a:pt x="1060" y="326"/>
                </a:lnTo>
                <a:lnTo>
                  <a:pt x="1013" y="325"/>
                </a:lnTo>
                <a:lnTo>
                  <a:pt x="968" y="323"/>
                </a:lnTo>
                <a:lnTo>
                  <a:pt x="927" y="318"/>
                </a:lnTo>
                <a:lnTo>
                  <a:pt x="887" y="312"/>
                </a:lnTo>
                <a:lnTo>
                  <a:pt x="850" y="305"/>
                </a:lnTo>
                <a:lnTo>
                  <a:pt x="814" y="296"/>
                </a:lnTo>
                <a:lnTo>
                  <a:pt x="781" y="287"/>
                </a:lnTo>
                <a:lnTo>
                  <a:pt x="750" y="275"/>
                </a:lnTo>
                <a:lnTo>
                  <a:pt x="719" y="263"/>
                </a:lnTo>
                <a:lnTo>
                  <a:pt x="691" y="250"/>
                </a:lnTo>
                <a:lnTo>
                  <a:pt x="663" y="237"/>
                </a:lnTo>
                <a:lnTo>
                  <a:pt x="637" y="223"/>
                </a:lnTo>
                <a:lnTo>
                  <a:pt x="585" y="194"/>
                </a:lnTo>
                <a:lnTo>
                  <a:pt x="535" y="163"/>
                </a:lnTo>
                <a:lnTo>
                  <a:pt x="485" y="133"/>
                </a:lnTo>
                <a:lnTo>
                  <a:pt x="459" y="118"/>
                </a:lnTo>
                <a:lnTo>
                  <a:pt x="433" y="103"/>
                </a:lnTo>
                <a:lnTo>
                  <a:pt x="406" y="90"/>
                </a:lnTo>
                <a:lnTo>
                  <a:pt x="378" y="76"/>
                </a:lnTo>
                <a:lnTo>
                  <a:pt x="348" y="64"/>
                </a:lnTo>
                <a:lnTo>
                  <a:pt x="318" y="51"/>
                </a:lnTo>
                <a:lnTo>
                  <a:pt x="286" y="40"/>
                </a:lnTo>
                <a:lnTo>
                  <a:pt x="252" y="31"/>
                </a:lnTo>
                <a:lnTo>
                  <a:pt x="216" y="22"/>
                </a:lnTo>
                <a:lnTo>
                  <a:pt x="177" y="15"/>
                </a:lnTo>
                <a:lnTo>
                  <a:pt x="136" y="8"/>
                </a:lnTo>
                <a:lnTo>
                  <a:pt x="93" y="4"/>
                </a:lnTo>
                <a:lnTo>
                  <a:pt x="48" y="1"/>
                </a:lnTo>
                <a:lnTo>
                  <a:pt x="0" y="0"/>
                </a:lnTo>
              </a:path>
            </a:pathLst>
          </a:custGeom>
          <a:noFill/>
          <a:ln w="22225">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74" name="Freeform 26">
            <a:extLst>
              <a:ext uri="{FF2B5EF4-FFF2-40B4-BE49-F238E27FC236}">
                <a16:creationId xmlns:a16="http://schemas.microsoft.com/office/drawing/2014/main" id="{467C6273-16D5-41E2-A13F-A4F9322ED776}"/>
              </a:ext>
            </a:extLst>
          </p:cNvPr>
          <p:cNvSpPr>
            <a:spLocks/>
          </p:cNvSpPr>
          <p:nvPr/>
        </p:nvSpPr>
        <p:spPr bwMode="auto">
          <a:xfrm>
            <a:off x="5996160" y="3235294"/>
            <a:ext cx="2243667" cy="687917"/>
          </a:xfrm>
          <a:custGeom>
            <a:avLst/>
            <a:gdLst>
              <a:gd name="T0" fmla="*/ 1060 w 1060"/>
              <a:gd name="T1" fmla="*/ 0 h 325"/>
              <a:gd name="T2" fmla="*/ 1060 w 1060"/>
              <a:gd name="T3" fmla="*/ 0 h 325"/>
              <a:gd name="T4" fmla="*/ 1013 w 1060"/>
              <a:gd name="T5" fmla="*/ 1 h 325"/>
              <a:gd name="T6" fmla="*/ 968 w 1060"/>
              <a:gd name="T7" fmla="*/ 4 h 325"/>
              <a:gd name="T8" fmla="*/ 927 w 1060"/>
              <a:gd name="T9" fmla="*/ 8 h 325"/>
              <a:gd name="T10" fmla="*/ 887 w 1060"/>
              <a:gd name="T11" fmla="*/ 14 h 325"/>
              <a:gd name="T12" fmla="*/ 850 w 1060"/>
              <a:gd name="T13" fmla="*/ 22 h 325"/>
              <a:gd name="T14" fmla="*/ 814 w 1060"/>
              <a:gd name="T15" fmla="*/ 30 h 325"/>
              <a:gd name="T16" fmla="*/ 781 w 1060"/>
              <a:gd name="T17" fmla="*/ 40 h 325"/>
              <a:gd name="T18" fmla="*/ 750 w 1060"/>
              <a:gd name="T19" fmla="*/ 51 h 325"/>
              <a:gd name="T20" fmla="*/ 719 w 1060"/>
              <a:gd name="T21" fmla="*/ 63 h 325"/>
              <a:gd name="T22" fmla="*/ 691 w 1060"/>
              <a:gd name="T23" fmla="*/ 76 h 325"/>
              <a:gd name="T24" fmla="*/ 663 w 1060"/>
              <a:gd name="T25" fmla="*/ 89 h 325"/>
              <a:gd name="T26" fmla="*/ 637 w 1060"/>
              <a:gd name="T27" fmla="*/ 103 h 325"/>
              <a:gd name="T28" fmla="*/ 585 w 1060"/>
              <a:gd name="T29" fmla="*/ 133 h 325"/>
              <a:gd name="T30" fmla="*/ 535 w 1060"/>
              <a:gd name="T31" fmla="*/ 163 h 325"/>
              <a:gd name="T32" fmla="*/ 485 w 1060"/>
              <a:gd name="T33" fmla="*/ 193 h 325"/>
              <a:gd name="T34" fmla="*/ 459 w 1060"/>
              <a:gd name="T35" fmla="*/ 209 h 325"/>
              <a:gd name="T36" fmla="*/ 433 w 1060"/>
              <a:gd name="T37" fmla="*/ 222 h 325"/>
              <a:gd name="T38" fmla="*/ 406 w 1060"/>
              <a:gd name="T39" fmla="*/ 237 h 325"/>
              <a:gd name="T40" fmla="*/ 378 w 1060"/>
              <a:gd name="T41" fmla="*/ 250 h 325"/>
              <a:gd name="T42" fmla="*/ 348 w 1060"/>
              <a:gd name="T43" fmla="*/ 263 h 325"/>
              <a:gd name="T44" fmla="*/ 318 w 1060"/>
              <a:gd name="T45" fmla="*/ 274 h 325"/>
              <a:gd name="T46" fmla="*/ 286 w 1060"/>
              <a:gd name="T47" fmla="*/ 285 h 325"/>
              <a:gd name="T48" fmla="*/ 252 w 1060"/>
              <a:gd name="T49" fmla="*/ 296 h 325"/>
              <a:gd name="T50" fmla="*/ 216 w 1060"/>
              <a:gd name="T51" fmla="*/ 305 h 325"/>
              <a:gd name="T52" fmla="*/ 177 w 1060"/>
              <a:gd name="T53" fmla="*/ 312 h 325"/>
              <a:gd name="T54" fmla="*/ 136 w 1060"/>
              <a:gd name="T55" fmla="*/ 317 h 325"/>
              <a:gd name="T56" fmla="*/ 93 w 1060"/>
              <a:gd name="T57" fmla="*/ 322 h 325"/>
              <a:gd name="T58" fmla="*/ 48 w 1060"/>
              <a:gd name="T59" fmla="*/ 325 h 325"/>
              <a:gd name="T60" fmla="*/ 0 w 1060"/>
              <a:gd name="T6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0" h="325">
                <a:moveTo>
                  <a:pt x="1060" y="0"/>
                </a:moveTo>
                <a:lnTo>
                  <a:pt x="1060" y="0"/>
                </a:lnTo>
                <a:lnTo>
                  <a:pt x="1013" y="1"/>
                </a:lnTo>
                <a:lnTo>
                  <a:pt x="968" y="4"/>
                </a:lnTo>
                <a:lnTo>
                  <a:pt x="927" y="8"/>
                </a:lnTo>
                <a:lnTo>
                  <a:pt x="887" y="14"/>
                </a:lnTo>
                <a:lnTo>
                  <a:pt x="850" y="22"/>
                </a:lnTo>
                <a:lnTo>
                  <a:pt x="814" y="30"/>
                </a:lnTo>
                <a:lnTo>
                  <a:pt x="781" y="40"/>
                </a:lnTo>
                <a:lnTo>
                  <a:pt x="750" y="51"/>
                </a:lnTo>
                <a:lnTo>
                  <a:pt x="719" y="63"/>
                </a:lnTo>
                <a:lnTo>
                  <a:pt x="691" y="76"/>
                </a:lnTo>
                <a:lnTo>
                  <a:pt x="663" y="89"/>
                </a:lnTo>
                <a:lnTo>
                  <a:pt x="637" y="103"/>
                </a:lnTo>
                <a:lnTo>
                  <a:pt x="585" y="133"/>
                </a:lnTo>
                <a:lnTo>
                  <a:pt x="535" y="163"/>
                </a:lnTo>
                <a:lnTo>
                  <a:pt x="485" y="193"/>
                </a:lnTo>
                <a:lnTo>
                  <a:pt x="459" y="209"/>
                </a:lnTo>
                <a:lnTo>
                  <a:pt x="433" y="222"/>
                </a:lnTo>
                <a:lnTo>
                  <a:pt x="406" y="237"/>
                </a:lnTo>
                <a:lnTo>
                  <a:pt x="378" y="250"/>
                </a:lnTo>
                <a:lnTo>
                  <a:pt x="348" y="263"/>
                </a:lnTo>
                <a:lnTo>
                  <a:pt x="318" y="274"/>
                </a:lnTo>
                <a:lnTo>
                  <a:pt x="286" y="285"/>
                </a:lnTo>
                <a:lnTo>
                  <a:pt x="252" y="296"/>
                </a:lnTo>
                <a:lnTo>
                  <a:pt x="216" y="305"/>
                </a:lnTo>
                <a:lnTo>
                  <a:pt x="177" y="312"/>
                </a:lnTo>
                <a:lnTo>
                  <a:pt x="136" y="317"/>
                </a:lnTo>
                <a:lnTo>
                  <a:pt x="93" y="322"/>
                </a:lnTo>
                <a:lnTo>
                  <a:pt x="48" y="325"/>
                </a:lnTo>
                <a:lnTo>
                  <a:pt x="0" y="325"/>
                </a:lnTo>
              </a:path>
            </a:pathLst>
          </a:custGeom>
          <a:noFill/>
          <a:ln w="22225">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60" name="TextBox 159">
            <a:extLst>
              <a:ext uri="{FF2B5EF4-FFF2-40B4-BE49-F238E27FC236}">
                <a16:creationId xmlns:a16="http://schemas.microsoft.com/office/drawing/2014/main" id="{43105A7B-85D7-44AE-81DC-9C8FF7D78C3F}"/>
              </a:ext>
            </a:extLst>
          </p:cNvPr>
          <p:cNvSpPr txBox="1"/>
          <p:nvPr/>
        </p:nvSpPr>
        <p:spPr>
          <a:xfrm>
            <a:off x="4841639" y="1714924"/>
            <a:ext cx="1883101" cy="318100"/>
          </a:xfrm>
          <a:prstGeom prst="rect">
            <a:avLst/>
          </a:prstGeom>
          <a:noFill/>
        </p:spPr>
        <p:txBody>
          <a:bodyPr wrap="square" lIns="91440" tIns="45720" rIns="91440" bIns="45720" rtlCol="0">
            <a:spAutoFit/>
          </a:bodyPr>
          <a:lstStyle/>
          <a:p>
            <a:pPr algn="ctr" defTabSz="609585" fontAlgn="base">
              <a:spcBef>
                <a:spcPct val="0"/>
              </a:spcBef>
              <a:spcAft>
                <a:spcPct val="0"/>
              </a:spcAft>
              <a:defRPr/>
            </a:pPr>
            <a:r>
              <a:rPr lang="en-US" sz="1467" dirty="0">
                <a:solidFill>
                  <a:schemeClr val="accent6"/>
                </a:solidFill>
                <a:latin typeface="CiscoSansTT" panose="020B0503020201020303" pitchFamily="34" charset="0"/>
                <a:ea typeface="ＭＳ Ｐゴシック" charset="0"/>
                <a:cs typeface="CiscoSansTT" panose="020B0503020201020303" pitchFamily="34" charset="0"/>
              </a:rPr>
              <a:t>9200/9300/9400</a:t>
            </a:r>
          </a:p>
        </p:txBody>
      </p:sp>
      <p:sp>
        <p:nvSpPr>
          <p:cNvPr id="136" name="TextBox 135">
            <a:extLst>
              <a:ext uri="{FF2B5EF4-FFF2-40B4-BE49-F238E27FC236}">
                <a16:creationId xmlns:a16="http://schemas.microsoft.com/office/drawing/2014/main" id="{E37A8F1B-3CB0-41FB-A1EA-D6C329877BFB}"/>
              </a:ext>
            </a:extLst>
          </p:cNvPr>
          <p:cNvSpPr txBox="1"/>
          <p:nvPr/>
        </p:nvSpPr>
        <p:spPr>
          <a:xfrm>
            <a:off x="4636821" y="1413022"/>
            <a:ext cx="2291460" cy="379656"/>
          </a:xfrm>
          <a:prstGeom prst="rect">
            <a:avLst/>
          </a:prstGeom>
          <a:noFill/>
        </p:spPr>
        <p:txBody>
          <a:bodyPr wrap="square" lIns="91440" tIns="45720" rIns="91440" bIns="45720" rtlCol="0" anchor="b">
            <a:spAutoFit/>
          </a:bodyPr>
          <a:lstStyle/>
          <a:p>
            <a:pPr algn="ctr" defTabSz="609585" fontAlgn="base">
              <a:spcBef>
                <a:spcPct val="0"/>
              </a:spcBef>
              <a:spcAft>
                <a:spcPct val="0"/>
              </a:spcAft>
              <a:defRPr/>
            </a:pPr>
            <a:r>
              <a:rPr lang="en-US" sz="1867" dirty="0">
                <a:solidFill>
                  <a:schemeClr val="accent6"/>
                </a:solidFill>
                <a:latin typeface="CiscoSansTT" panose="020B0503020201020303" pitchFamily="34" charset="0"/>
                <a:ea typeface="ＭＳ Ｐゴシック" charset="0"/>
                <a:cs typeface="CiscoSansTT" panose="020B0503020201020303" pitchFamily="34" charset="0"/>
              </a:rPr>
              <a:t>Catalyst</a:t>
            </a:r>
          </a:p>
        </p:txBody>
      </p:sp>
      <p:sp>
        <p:nvSpPr>
          <p:cNvPr id="163" name="TextBox 162">
            <a:extLst>
              <a:ext uri="{FF2B5EF4-FFF2-40B4-BE49-F238E27FC236}">
                <a16:creationId xmlns:a16="http://schemas.microsoft.com/office/drawing/2014/main" id="{B0B4CF7B-4454-4FCA-8C9F-8A228AFF9E41}"/>
              </a:ext>
            </a:extLst>
          </p:cNvPr>
          <p:cNvSpPr txBox="1"/>
          <p:nvPr/>
        </p:nvSpPr>
        <p:spPr>
          <a:xfrm>
            <a:off x="6925995" y="1413022"/>
            <a:ext cx="2291460" cy="379656"/>
          </a:xfrm>
          <a:prstGeom prst="rect">
            <a:avLst/>
          </a:prstGeom>
          <a:noFill/>
        </p:spPr>
        <p:txBody>
          <a:bodyPr wrap="square" lIns="91440" tIns="45720" rIns="91440" bIns="45720" rtlCol="0" anchor="b">
            <a:spAutoFit/>
          </a:bodyPr>
          <a:lstStyle/>
          <a:p>
            <a:pPr algn="ctr" defTabSz="609585" fontAlgn="base">
              <a:spcBef>
                <a:spcPct val="0"/>
              </a:spcBef>
              <a:spcAft>
                <a:spcPct val="0"/>
              </a:spcAft>
              <a:defRPr/>
            </a:pPr>
            <a:r>
              <a:rPr lang="en-US" sz="1867" dirty="0">
                <a:solidFill>
                  <a:schemeClr val="accent6"/>
                </a:solidFill>
                <a:latin typeface="CiscoSansTT" panose="020B0503020201020303" pitchFamily="34" charset="0"/>
                <a:ea typeface="ＭＳ Ｐゴシック" charset="0"/>
                <a:cs typeface="CiscoSansTT" panose="020B0503020201020303" pitchFamily="34" charset="0"/>
              </a:rPr>
              <a:t>Catalyst</a:t>
            </a:r>
          </a:p>
        </p:txBody>
      </p:sp>
      <p:sp>
        <p:nvSpPr>
          <p:cNvPr id="171" name="TextBox 170">
            <a:extLst>
              <a:ext uri="{FF2B5EF4-FFF2-40B4-BE49-F238E27FC236}">
                <a16:creationId xmlns:a16="http://schemas.microsoft.com/office/drawing/2014/main" id="{8BCF5886-A889-4848-8DCB-0EF0A7799B9A}"/>
              </a:ext>
            </a:extLst>
          </p:cNvPr>
          <p:cNvSpPr txBox="1"/>
          <p:nvPr/>
        </p:nvSpPr>
        <p:spPr>
          <a:xfrm>
            <a:off x="7128214" y="1714925"/>
            <a:ext cx="1883101" cy="318100"/>
          </a:xfrm>
          <a:prstGeom prst="rect">
            <a:avLst/>
          </a:prstGeom>
          <a:noFill/>
        </p:spPr>
        <p:txBody>
          <a:bodyPr wrap="square" lIns="91440" tIns="45720" rIns="91440" bIns="45720" rtlCol="0">
            <a:spAutoFit/>
          </a:bodyPr>
          <a:lstStyle/>
          <a:p>
            <a:pPr algn="ctr" defTabSz="609585" fontAlgn="base">
              <a:spcBef>
                <a:spcPct val="0"/>
              </a:spcBef>
              <a:spcAft>
                <a:spcPct val="0"/>
              </a:spcAft>
              <a:defRPr/>
            </a:pPr>
            <a:r>
              <a:rPr lang="en-US" sz="1467" dirty="0">
                <a:solidFill>
                  <a:schemeClr val="accent6"/>
                </a:solidFill>
                <a:latin typeface="CiscoSansTT" panose="020B0503020201020303" pitchFamily="34" charset="0"/>
                <a:ea typeface="ＭＳ Ｐゴシック" charset="0"/>
                <a:cs typeface="CiscoSansTT" panose="020B0503020201020303" pitchFamily="34" charset="0"/>
              </a:rPr>
              <a:t>9500 Series</a:t>
            </a:r>
          </a:p>
        </p:txBody>
      </p:sp>
      <p:grpSp>
        <p:nvGrpSpPr>
          <p:cNvPr id="13" name="Group 9">
            <a:extLst>
              <a:ext uri="{FF2B5EF4-FFF2-40B4-BE49-F238E27FC236}">
                <a16:creationId xmlns:a16="http://schemas.microsoft.com/office/drawing/2014/main" id="{5EC53AE4-E9C5-4C7B-857D-0BF1665D577F}"/>
              </a:ext>
            </a:extLst>
          </p:cNvPr>
          <p:cNvGrpSpPr/>
          <p:nvPr/>
        </p:nvGrpSpPr>
        <p:grpSpPr>
          <a:xfrm>
            <a:off x="8657365" y="1357263"/>
            <a:ext cx="3041935" cy="3758183"/>
            <a:chOff x="6557963" y="2082800"/>
            <a:chExt cx="2281451" cy="2818637"/>
          </a:xfrm>
          <a:solidFill>
            <a:schemeClr val="tx1">
              <a:lumMod val="10000"/>
              <a:lumOff val="90000"/>
            </a:schemeClr>
          </a:solidFill>
        </p:grpSpPr>
        <p:sp>
          <p:nvSpPr>
            <p:cNvPr id="187" name="Freeform: Shape 186">
              <a:extLst>
                <a:ext uri="{FF2B5EF4-FFF2-40B4-BE49-F238E27FC236}">
                  <a16:creationId xmlns:a16="http://schemas.microsoft.com/office/drawing/2014/main" id="{3D947823-0325-490A-83F6-63B850E96AA2}"/>
                </a:ext>
              </a:extLst>
            </p:cNvPr>
            <p:cNvSpPr/>
            <p:nvPr/>
          </p:nvSpPr>
          <p:spPr>
            <a:xfrm>
              <a:off x="6890199" y="2082800"/>
              <a:ext cx="1949215" cy="2818637"/>
            </a:xfrm>
            <a:custGeom>
              <a:avLst/>
              <a:gdLst>
                <a:gd name="connsiteX0" fmla="*/ 0 w 1949215"/>
                <a:gd name="connsiteY0" fmla="*/ 0 h 2818637"/>
                <a:gd name="connsiteX1" fmla="*/ 1548912 w 1949215"/>
                <a:gd name="connsiteY1" fmla="*/ 0 h 2818637"/>
                <a:gd name="connsiteX2" fmla="*/ 1949215 w 1949215"/>
                <a:gd name="connsiteY2" fmla="*/ 400303 h 2818637"/>
                <a:gd name="connsiteX3" fmla="*/ 1949215 w 1949215"/>
                <a:gd name="connsiteY3" fmla="*/ 2418334 h 2818637"/>
                <a:gd name="connsiteX4" fmla="*/ 1548912 w 1949215"/>
                <a:gd name="connsiteY4" fmla="*/ 2818637 h 2818637"/>
                <a:gd name="connsiteX5" fmla="*/ 7218 w 1949215"/>
                <a:gd name="connsiteY5" fmla="*/ 2818637 h 2818637"/>
                <a:gd name="connsiteX6" fmla="*/ 39008 w 1949215"/>
                <a:gd name="connsiteY6" fmla="*/ 2724683 h 2818637"/>
                <a:gd name="connsiteX7" fmla="*/ 236260 w 1949215"/>
                <a:gd name="connsiteY7" fmla="*/ 1419985 h 2818637"/>
                <a:gd name="connsiteX8" fmla="*/ 39008 w 1949215"/>
                <a:gd name="connsiteY8" fmla="*/ 115287 h 2818637"/>
                <a:gd name="connsiteX9" fmla="*/ 0 w 1949215"/>
                <a:gd name="connsiteY9" fmla="*/ 0 h 281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9215" h="2818637">
                  <a:moveTo>
                    <a:pt x="0" y="0"/>
                  </a:moveTo>
                  <a:lnTo>
                    <a:pt x="1548912" y="0"/>
                  </a:lnTo>
                  <a:cubicBezTo>
                    <a:pt x="1769993" y="0"/>
                    <a:pt x="1949215" y="179222"/>
                    <a:pt x="1949215" y="400303"/>
                  </a:cubicBezTo>
                  <a:lnTo>
                    <a:pt x="1949215" y="2418334"/>
                  </a:lnTo>
                  <a:cubicBezTo>
                    <a:pt x="1949215" y="2639415"/>
                    <a:pt x="1769993" y="2818637"/>
                    <a:pt x="1548912" y="2818637"/>
                  </a:cubicBezTo>
                  <a:lnTo>
                    <a:pt x="7218" y="2818637"/>
                  </a:lnTo>
                  <a:lnTo>
                    <a:pt x="39008" y="2724683"/>
                  </a:lnTo>
                  <a:cubicBezTo>
                    <a:pt x="167202" y="2312530"/>
                    <a:pt x="236260" y="1874322"/>
                    <a:pt x="236260" y="1419985"/>
                  </a:cubicBezTo>
                  <a:cubicBezTo>
                    <a:pt x="236260" y="965648"/>
                    <a:pt x="167202" y="527441"/>
                    <a:pt x="39008" y="115287"/>
                  </a:cubicBezTo>
                  <a:lnTo>
                    <a:pt x="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102" name="Line 27">
              <a:extLst>
                <a:ext uri="{FF2B5EF4-FFF2-40B4-BE49-F238E27FC236}">
                  <a16:creationId xmlns:a16="http://schemas.microsoft.com/office/drawing/2014/main" id="{48582907-59DE-4F12-BF5A-0DFE3009824A}"/>
                </a:ext>
              </a:extLst>
            </p:cNvPr>
            <p:cNvSpPr>
              <a:spLocks noChangeShapeType="1"/>
            </p:cNvSpPr>
            <p:nvPr/>
          </p:nvSpPr>
          <p:spPr bwMode="auto">
            <a:xfrm>
              <a:off x="7125890" y="3491324"/>
              <a:ext cx="738915" cy="0"/>
            </a:xfrm>
            <a:prstGeom prst="line">
              <a:avLst/>
            </a:prstGeom>
            <a:grpFill/>
            <a:ln w="22225">
              <a:solidFill>
                <a:schemeClr val="bg2">
                  <a:lumMod val="65000"/>
                </a:schemeClr>
              </a:solidFill>
              <a:prstDash val="solid"/>
              <a:round/>
              <a:headEnd/>
              <a:tailEnd/>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64" name="TextBox 163">
              <a:extLst>
                <a:ext uri="{FF2B5EF4-FFF2-40B4-BE49-F238E27FC236}">
                  <a16:creationId xmlns:a16="http://schemas.microsoft.com/office/drawing/2014/main" id="{DB17B90F-D83A-47C5-ACB0-3F77987C2CE4}"/>
                </a:ext>
              </a:extLst>
            </p:cNvPr>
            <p:cNvSpPr txBox="1"/>
            <p:nvPr/>
          </p:nvSpPr>
          <p:spPr>
            <a:xfrm>
              <a:off x="7077201" y="2124620"/>
              <a:ext cx="1718595" cy="284742"/>
            </a:xfrm>
            <a:prstGeom prst="rect">
              <a:avLst/>
            </a:prstGeom>
            <a:noFill/>
          </p:spPr>
          <p:txBody>
            <a:bodyPr wrap="square" lIns="91440" tIns="45720" rIns="91440" bIns="45720" rtlCol="0" anchor="b">
              <a:spAutoFit/>
            </a:bodyPr>
            <a:lstStyle/>
            <a:p>
              <a:pPr algn="ctr" defTabSz="609585" fontAlgn="base">
                <a:spcBef>
                  <a:spcPct val="0"/>
                </a:spcBef>
                <a:spcAft>
                  <a:spcPct val="0"/>
                </a:spcAft>
                <a:defRPr/>
              </a:pPr>
              <a:r>
                <a:rPr lang="en-US" sz="1867" dirty="0">
                  <a:solidFill>
                    <a:schemeClr val="accent6"/>
                  </a:solidFill>
                  <a:latin typeface="CiscoSansTT" panose="020B0503020201020303" pitchFamily="34" charset="0"/>
                  <a:ea typeface="ＭＳ Ｐゴシック" charset="0"/>
                  <a:cs typeface="CiscoSansTT" panose="020B0503020201020303" pitchFamily="34" charset="0"/>
                </a:rPr>
                <a:t>Catalyst</a:t>
              </a:r>
            </a:p>
          </p:txBody>
        </p:sp>
        <p:sp>
          <p:nvSpPr>
            <p:cNvPr id="172" name="TextBox 171">
              <a:extLst>
                <a:ext uri="{FF2B5EF4-FFF2-40B4-BE49-F238E27FC236}">
                  <a16:creationId xmlns:a16="http://schemas.microsoft.com/office/drawing/2014/main" id="{9B538D48-E610-4E37-A38F-C625EC6461B8}"/>
                </a:ext>
              </a:extLst>
            </p:cNvPr>
            <p:cNvSpPr txBox="1"/>
            <p:nvPr/>
          </p:nvSpPr>
          <p:spPr>
            <a:xfrm>
              <a:off x="7230335" y="2351047"/>
              <a:ext cx="1412326" cy="238575"/>
            </a:xfrm>
            <a:prstGeom prst="rect">
              <a:avLst/>
            </a:prstGeom>
            <a:grpFill/>
          </p:spPr>
          <p:txBody>
            <a:bodyPr wrap="square" lIns="91440" tIns="45720" rIns="91440" bIns="45720" rtlCol="0">
              <a:spAutoFit/>
            </a:bodyPr>
            <a:lstStyle/>
            <a:p>
              <a:pPr algn="ctr" defTabSz="609585" fontAlgn="base">
                <a:spcBef>
                  <a:spcPct val="0"/>
                </a:spcBef>
                <a:spcAft>
                  <a:spcPct val="0"/>
                </a:spcAft>
                <a:defRPr/>
              </a:pPr>
              <a:r>
                <a:rPr lang="en-US" sz="1467" dirty="0">
                  <a:solidFill>
                    <a:schemeClr val="accent6"/>
                  </a:solidFill>
                  <a:latin typeface="CiscoSansTT" panose="020B0503020201020303" pitchFamily="34" charset="0"/>
                  <a:ea typeface="ＭＳ Ｐゴシック" charset="0"/>
                  <a:cs typeface="CiscoSansTT" panose="020B0503020201020303" pitchFamily="34" charset="0"/>
                </a:rPr>
                <a:t>9800 Series</a:t>
              </a:r>
            </a:p>
          </p:txBody>
        </p:sp>
        <p:sp>
          <p:nvSpPr>
            <p:cNvPr id="176" name="Line 27">
              <a:extLst>
                <a:ext uri="{FF2B5EF4-FFF2-40B4-BE49-F238E27FC236}">
                  <a16:creationId xmlns:a16="http://schemas.microsoft.com/office/drawing/2014/main" id="{24A4E2C1-5055-4956-96AF-E6A371D585A0}"/>
                </a:ext>
              </a:extLst>
            </p:cNvPr>
            <p:cNvSpPr>
              <a:spLocks noChangeShapeType="1"/>
            </p:cNvSpPr>
            <p:nvPr/>
          </p:nvSpPr>
          <p:spPr bwMode="auto">
            <a:xfrm>
              <a:off x="6557963" y="3491324"/>
              <a:ext cx="567927" cy="0"/>
            </a:xfrm>
            <a:prstGeom prst="line">
              <a:avLst/>
            </a:prstGeom>
            <a:grpFill/>
            <a:ln w="22225">
              <a:solidFill>
                <a:schemeClr val="bg2">
                  <a:lumMod val="75000"/>
                </a:schemeClr>
              </a:solidFill>
              <a:prstDash val="solid"/>
              <a:round/>
              <a:headEnd/>
              <a:tailEnd/>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sp>
        <p:nvSpPr>
          <p:cNvPr id="113" name="Rounded Rectangle 11">
            <a:extLst>
              <a:ext uri="{FF2B5EF4-FFF2-40B4-BE49-F238E27FC236}">
                <a16:creationId xmlns:a16="http://schemas.microsoft.com/office/drawing/2014/main" id="{8538A36D-F2EE-8C4D-A748-99ECC12ABC35}"/>
              </a:ext>
            </a:extLst>
          </p:cNvPr>
          <p:cNvSpPr/>
          <p:nvPr/>
        </p:nvSpPr>
        <p:spPr>
          <a:xfrm>
            <a:off x="331235" y="5214873"/>
            <a:ext cx="11357271" cy="377340"/>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2133" dirty="0">
                <a:solidFill>
                  <a:srgbClr val="FFFFFF"/>
                </a:solidFill>
                <a:latin typeface="CiscoSansTT" panose="020B0503020201020303" pitchFamily="34" charset="0"/>
                <a:cs typeface="CiscoSansTT" panose="020B0503020201020303" pitchFamily="34" charset="0"/>
              </a:rPr>
              <a:t>The Full Experience End to End</a:t>
            </a:r>
          </a:p>
        </p:txBody>
      </p:sp>
      <p:grpSp>
        <p:nvGrpSpPr>
          <p:cNvPr id="25" name="Group 113">
            <a:extLst>
              <a:ext uri="{FF2B5EF4-FFF2-40B4-BE49-F238E27FC236}">
                <a16:creationId xmlns:a16="http://schemas.microsoft.com/office/drawing/2014/main" id="{CE61A886-E5F8-404F-BA06-3B370698E6B7}"/>
              </a:ext>
            </a:extLst>
          </p:cNvPr>
          <p:cNvGrpSpPr/>
          <p:nvPr/>
        </p:nvGrpSpPr>
        <p:grpSpPr>
          <a:xfrm rot="10800000">
            <a:off x="3405261" y="5330497"/>
            <a:ext cx="434340" cy="236039"/>
            <a:chOff x="7167921" y="3871743"/>
            <a:chExt cx="1060013" cy="576055"/>
          </a:xfrm>
          <a:solidFill>
            <a:schemeClr val="accent3">
              <a:lumMod val="50000"/>
            </a:schemeClr>
          </a:solidFill>
        </p:grpSpPr>
        <p:sp>
          <p:nvSpPr>
            <p:cNvPr id="115" name="Rectangle: Rounded Corners 287">
              <a:extLst>
                <a:ext uri="{FF2B5EF4-FFF2-40B4-BE49-F238E27FC236}">
                  <a16:creationId xmlns:a16="http://schemas.microsoft.com/office/drawing/2014/main" id="{392B0FA6-FFD6-B447-B3CA-7E082CAAE5C4}"/>
                </a:ext>
              </a:extLst>
            </p:cNvPr>
            <p:cNvSpPr/>
            <p:nvPr/>
          </p:nvSpPr>
          <p:spPr>
            <a:xfrm>
              <a:off x="7167921" y="4092930"/>
              <a:ext cx="997447" cy="126793"/>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panose="020B0503020201020303" pitchFamily="34" charset="0"/>
                <a:cs typeface="CiscoSansTT" panose="020B0503020201020303" pitchFamily="34" charset="0"/>
              </a:endParaRPr>
            </a:p>
          </p:txBody>
        </p:sp>
        <p:grpSp>
          <p:nvGrpSpPr>
            <p:cNvPr id="26" name="Group 4">
              <a:extLst>
                <a:ext uri="{FF2B5EF4-FFF2-40B4-BE49-F238E27FC236}">
                  <a16:creationId xmlns:a16="http://schemas.microsoft.com/office/drawing/2014/main" id="{615C292F-54F6-754C-9D41-81CD7A370A4B}"/>
                </a:ext>
              </a:extLst>
            </p:cNvPr>
            <p:cNvGrpSpPr>
              <a:grpSpLocks noChangeAspect="1"/>
            </p:cNvGrpSpPr>
            <p:nvPr/>
          </p:nvGrpSpPr>
          <p:grpSpPr bwMode="auto">
            <a:xfrm>
              <a:off x="7860055" y="3871743"/>
              <a:ext cx="367879" cy="576055"/>
              <a:chOff x="4336" y="478"/>
              <a:chExt cx="1442" cy="2258"/>
            </a:xfrm>
            <a:grpFill/>
          </p:grpSpPr>
          <p:sp>
            <p:nvSpPr>
              <p:cNvPr id="117" name="Freeform 5">
                <a:extLst>
                  <a:ext uri="{FF2B5EF4-FFF2-40B4-BE49-F238E27FC236}">
                    <a16:creationId xmlns:a16="http://schemas.microsoft.com/office/drawing/2014/main" id="{52BC19EA-B27B-584B-8E42-4F21E139FDE2}"/>
                  </a:ext>
                </a:extLst>
              </p:cNvPr>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18" name="Freeform 7">
                <a:extLst>
                  <a:ext uri="{FF2B5EF4-FFF2-40B4-BE49-F238E27FC236}">
                    <a16:creationId xmlns:a16="http://schemas.microsoft.com/office/drawing/2014/main" id="{683D96B4-9ED9-9C4E-8DA0-E92297A18335}"/>
                  </a:ext>
                </a:extLst>
              </p:cNvPr>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19" name="Freeform 8">
                <a:extLst>
                  <a:ext uri="{FF2B5EF4-FFF2-40B4-BE49-F238E27FC236}">
                    <a16:creationId xmlns:a16="http://schemas.microsoft.com/office/drawing/2014/main" id="{0CD53931-6452-164E-B779-03D287072BE5}"/>
                  </a:ext>
                </a:extLst>
              </p:cNvPr>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grpSp>
        <p:nvGrpSpPr>
          <p:cNvPr id="27" name="Group 120">
            <a:extLst>
              <a:ext uri="{FF2B5EF4-FFF2-40B4-BE49-F238E27FC236}">
                <a16:creationId xmlns:a16="http://schemas.microsoft.com/office/drawing/2014/main" id="{44C3A06C-7FE5-2144-828B-25D6174F519A}"/>
              </a:ext>
            </a:extLst>
          </p:cNvPr>
          <p:cNvGrpSpPr/>
          <p:nvPr/>
        </p:nvGrpSpPr>
        <p:grpSpPr>
          <a:xfrm>
            <a:off x="8105091" y="5292956"/>
            <a:ext cx="434340" cy="236039"/>
            <a:chOff x="7167921" y="3871743"/>
            <a:chExt cx="1060013" cy="576055"/>
          </a:xfrm>
          <a:solidFill>
            <a:schemeClr val="accent3">
              <a:lumMod val="50000"/>
            </a:schemeClr>
          </a:solidFill>
        </p:grpSpPr>
        <p:sp>
          <p:nvSpPr>
            <p:cNvPr id="137" name="Rectangle: Rounded Corners 287">
              <a:extLst>
                <a:ext uri="{FF2B5EF4-FFF2-40B4-BE49-F238E27FC236}">
                  <a16:creationId xmlns:a16="http://schemas.microsoft.com/office/drawing/2014/main" id="{4235B6C9-2912-854A-B67F-7B538177B07B}"/>
                </a:ext>
              </a:extLst>
            </p:cNvPr>
            <p:cNvSpPr/>
            <p:nvPr/>
          </p:nvSpPr>
          <p:spPr>
            <a:xfrm>
              <a:off x="7167921" y="4092930"/>
              <a:ext cx="997447" cy="126793"/>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panose="020B0503020201020303" pitchFamily="34" charset="0"/>
                <a:cs typeface="CiscoSansTT" panose="020B0503020201020303" pitchFamily="34" charset="0"/>
              </a:endParaRPr>
            </a:p>
          </p:txBody>
        </p:sp>
        <p:grpSp>
          <p:nvGrpSpPr>
            <p:cNvPr id="224" name="Group 4">
              <a:extLst>
                <a:ext uri="{FF2B5EF4-FFF2-40B4-BE49-F238E27FC236}">
                  <a16:creationId xmlns:a16="http://schemas.microsoft.com/office/drawing/2014/main" id="{3F723BCB-6512-DE4A-8F8D-02940F2078F4}"/>
                </a:ext>
              </a:extLst>
            </p:cNvPr>
            <p:cNvGrpSpPr>
              <a:grpSpLocks noChangeAspect="1"/>
            </p:cNvGrpSpPr>
            <p:nvPr/>
          </p:nvGrpSpPr>
          <p:grpSpPr bwMode="auto">
            <a:xfrm>
              <a:off x="7860055" y="3871743"/>
              <a:ext cx="367879" cy="576055"/>
              <a:chOff x="4336" y="478"/>
              <a:chExt cx="1442" cy="2258"/>
            </a:xfrm>
            <a:grpFill/>
          </p:grpSpPr>
          <p:sp>
            <p:nvSpPr>
              <p:cNvPr id="139" name="Freeform 5">
                <a:extLst>
                  <a:ext uri="{FF2B5EF4-FFF2-40B4-BE49-F238E27FC236}">
                    <a16:creationId xmlns:a16="http://schemas.microsoft.com/office/drawing/2014/main" id="{5A73CF76-25F7-2C4E-A01D-05DF15045E63}"/>
                  </a:ext>
                </a:extLst>
              </p:cNvPr>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40" name="Freeform 7">
                <a:extLst>
                  <a:ext uri="{FF2B5EF4-FFF2-40B4-BE49-F238E27FC236}">
                    <a16:creationId xmlns:a16="http://schemas.microsoft.com/office/drawing/2014/main" id="{EE63A2B1-9719-714F-AD54-72F00284A746}"/>
                  </a:ext>
                </a:extLst>
              </p:cNvPr>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41" name="Freeform 8">
                <a:extLst>
                  <a:ext uri="{FF2B5EF4-FFF2-40B4-BE49-F238E27FC236}">
                    <a16:creationId xmlns:a16="http://schemas.microsoft.com/office/drawing/2014/main" id="{060D953C-F467-874D-9C99-8CE26C76B09E}"/>
                  </a:ext>
                </a:extLst>
              </p:cNvPr>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pic>
        <p:nvPicPr>
          <p:cNvPr id="127" name="Picture 126">
            <a:extLst>
              <a:ext uri="{FF2B5EF4-FFF2-40B4-BE49-F238E27FC236}">
                <a16:creationId xmlns:a16="http://schemas.microsoft.com/office/drawing/2014/main" id="{E1B6F10A-F34C-9541-89FD-B0D18723AC73}"/>
              </a:ext>
            </a:extLst>
          </p:cNvPr>
          <p:cNvPicPr>
            <a:picLocks noChangeAspect="1"/>
          </p:cNvPicPr>
          <p:nvPr/>
        </p:nvPicPr>
        <p:blipFill>
          <a:blip r:embed="rId8"/>
          <a:stretch>
            <a:fillRect/>
          </a:stretch>
        </p:blipFill>
        <p:spPr>
          <a:xfrm>
            <a:off x="2258870" y="2651630"/>
            <a:ext cx="811165" cy="648932"/>
          </a:xfrm>
          <a:prstGeom prst="rect">
            <a:avLst/>
          </a:prstGeom>
        </p:spPr>
      </p:pic>
      <p:pic>
        <p:nvPicPr>
          <p:cNvPr id="130" name="Picture 129">
            <a:extLst>
              <a:ext uri="{FF2B5EF4-FFF2-40B4-BE49-F238E27FC236}">
                <a16:creationId xmlns:a16="http://schemas.microsoft.com/office/drawing/2014/main" id="{233963FD-C218-AE4C-93C3-870681F4266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
          <a:stretch/>
        </p:blipFill>
        <p:spPr>
          <a:xfrm>
            <a:off x="5157249" y="2446204"/>
            <a:ext cx="1555875" cy="217916"/>
          </a:xfrm>
          <a:prstGeom prst="rect">
            <a:avLst/>
          </a:prstGeom>
        </p:spPr>
      </p:pic>
      <p:pic>
        <p:nvPicPr>
          <p:cNvPr id="133" name="Picture 132">
            <a:extLst>
              <a:ext uri="{FF2B5EF4-FFF2-40B4-BE49-F238E27FC236}">
                <a16:creationId xmlns:a16="http://schemas.microsoft.com/office/drawing/2014/main" id="{9F013589-3BB6-1041-AAB2-903C4DD7723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07649" y="3561976"/>
            <a:ext cx="1047017" cy="881919"/>
          </a:xfrm>
          <a:prstGeom prst="rect">
            <a:avLst/>
          </a:prstGeom>
        </p:spPr>
      </p:pic>
      <p:pic>
        <p:nvPicPr>
          <p:cNvPr id="138" name="Picture 137">
            <a:extLst>
              <a:ext uri="{FF2B5EF4-FFF2-40B4-BE49-F238E27FC236}">
                <a16:creationId xmlns:a16="http://schemas.microsoft.com/office/drawing/2014/main" id="{25E25E08-D538-AC40-9E9B-95E1264BC9E3}"/>
              </a:ext>
            </a:extLst>
          </p:cNvPr>
          <p:cNvPicPr>
            <a:picLocks noChangeAspect="1"/>
          </p:cNvPicPr>
          <p:nvPr/>
        </p:nvPicPr>
        <p:blipFill>
          <a:blip r:embed="rId8"/>
          <a:stretch>
            <a:fillRect/>
          </a:stretch>
        </p:blipFill>
        <p:spPr>
          <a:xfrm>
            <a:off x="2229142" y="3550788"/>
            <a:ext cx="811165" cy="648932"/>
          </a:xfrm>
          <a:prstGeom prst="rect">
            <a:avLst/>
          </a:prstGeom>
        </p:spPr>
      </p:pic>
      <p:pic>
        <p:nvPicPr>
          <p:cNvPr id="148" name="Picture 147">
            <a:extLst>
              <a:ext uri="{FF2B5EF4-FFF2-40B4-BE49-F238E27FC236}">
                <a16:creationId xmlns:a16="http://schemas.microsoft.com/office/drawing/2014/main" id="{C3C4267C-FD8E-8546-9244-ACA443436F6C}"/>
              </a:ext>
            </a:extLst>
          </p:cNvPr>
          <p:cNvPicPr>
            <a:picLocks noChangeAspect="1"/>
          </p:cNvPicPr>
          <p:nvPr/>
        </p:nvPicPr>
        <p:blipFill>
          <a:blip r:embed="rId8"/>
          <a:stretch>
            <a:fillRect/>
          </a:stretch>
        </p:blipFill>
        <p:spPr>
          <a:xfrm>
            <a:off x="2335639" y="4263519"/>
            <a:ext cx="1036636" cy="829309"/>
          </a:xfrm>
          <a:prstGeom prst="rect">
            <a:avLst/>
          </a:prstGeom>
        </p:spPr>
      </p:pic>
      <p:pic>
        <p:nvPicPr>
          <p:cNvPr id="149" name="Picture 148">
            <a:extLst>
              <a:ext uri="{FF2B5EF4-FFF2-40B4-BE49-F238E27FC236}">
                <a16:creationId xmlns:a16="http://schemas.microsoft.com/office/drawing/2014/main" id="{3F4EA798-1F40-0041-A68F-899D3634082A}"/>
              </a:ext>
            </a:extLst>
          </p:cNvPr>
          <p:cNvPicPr>
            <a:picLocks noChangeAspect="1"/>
          </p:cNvPicPr>
          <p:nvPr/>
        </p:nvPicPr>
        <p:blipFill>
          <a:blip r:embed="rId8"/>
          <a:stretch>
            <a:fillRect/>
          </a:stretch>
        </p:blipFill>
        <p:spPr>
          <a:xfrm>
            <a:off x="2319409" y="1781352"/>
            <a:ext cx="1036636" cy="829309"/>
          </a:xfrm>
          <a:prstGeom prst="rect">
            <a:avLst/>
          </a:prstGeom>
        </p:spPr>
      </p:pic>
      <p:pic>
        <p:nvPicPr>
          <p:cNvPr id="154" name="Picture 153" descr="Stack_Reflect1.png">
            <a:extLst>
              <a:ext uri="{FF2B5EF4-FFF2-40B4-BE49-F238E27FC236}">
                <a16:creationId xmlns:a16="http://schemas.microsoft.com/office/drawing/2014/main" id="{2CA3385B-F20A-1749-983C-CD29840DA16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641474" y="2948915"/>
            <a:ext cx="1923948" cy="852517"/>
          </a:xfrm>
          <a:prstGeom prst="rect">
            <a:avLst/>
          </a:prstGeom>
        </p:spPr>
      </p:pic>
      <p:sp>
        <p:nvSpPr>
          <p:cNvPr id="35" name="Rectangle 34">
            <a:extLst>
              <a:ext uri="{FF2B5EF4-FFF2-40B4-BE49-F238E27FC236}">
                <a16:creationId xmlns:a16="http://schemas.microsoft.com/office/drawing/2014/main" id="{735B7092-C271-D248-8743-5FAC7AC8011B}"/>
              </a:ext>
            </a:extLst>
          </p:cNvPr>
          <p:cNvSpPr/>
          <p:nvPr/>
        </p:nvSpPr>
        <p:spPr>
          <a:xfrm>
            <a:off x="4722354" y="4409838"/>
            <a:ext cx="2271433" cy="523220"/>
          </a:xfrm>
          <a:prstGeom prst="rect">
            <a:avLst/>
          </a:prstGeom>
        </p:spPr>
        <p:txBody>
          <a:bodyPr wrap="square">
            <a:spAutoFit/>
          </a:bodyPr>
          <a:lstStyle/>
          <a:p>
            <a:pPr algn="ctr" defTabSz="609570" eaLnBrk="0" hangingPunct="0"/>
            <a:r>
              <a:rPr lang="en-US" sz="1400" dirty="0">
                <a:latin typeface="CiscoSansTT" panose="020B0503020201020303" pitchFamily="34" charset="0"/>
                <a:ea typeface="CiscoSansTT Light" charset="0"/>
                <a:cs typeface="CiscoSansTT" panose="020B0503020201020303" pitchFamily="34" charset="0"/>
              </a:rPr>
              <a:t>Most comprehensive </a:t>
            </a:r>
            <a:r>
              <a:rPr lang="en-US" sz="1400" dirty="0" err="1">
                <a:latin typeface="CiscoSansTT" panose="020B0503020201020303" pitchFamily="34" charset="0"/>
                <a:ea typeface="CiscoSansTT Light" charset="0"/>
                <a:cs typeface="CiscoSansTT" panose="020B0503020201020303" pitchFamily="34" charset="0"/>
              </a:rPr>
              <a:t>mGig</a:t>
            </a:r>
            <a:r>
              <a:rPr lang="en-US" sz="1400" dirty="0">
                <a:latin typeface="CiscoSansTT" panose="020B0503020201020303" pitchFamily="34" charset="0"/>
                <a:ea typeface="CiscoSansTT Light" charset="0"/>
                <a:cs typeface="CiscoSansTT" panose="020B0503020201020303" pitchFamily="34" charset="0"/>
              </a:rPr>
              <a:t> portfolio</a:t>
            </a:r>
          </a:p>
        </p:txBody>
      </p:sp>
      <p:sp>
        <p:nvSpPr>
          <p:cNvPr id="157" name="Rectangle 156">
            <a:extLst>
              <a:ext uri="{FF2B5EF4-FFF2-40B4-BE49-F238E27FC236}">
                <a16:creationId xmlns:a16="http://schemas.microsoft.com/office/drawing/2014/main" id="{3E69D12E-E62C-404C-BF9B-105D8304E4B6}"/>
              </a:ext>
            </a:extLst>
          </p:cNvPr>
          <p:cNvSpPr/>
          <p:nvPr/>
        </p:nvSpPr>
        <p:spPr>
          <a:xfrm>
            <a:off x="2108261" y="2331151"/>
            <a:ext cx="2612876" cy="297454"/>
          </a:xfrm>
          <a:prstGeom prst="rect">
            <a:avLst/>
          </a:prstGeom>
        </p:spPr>
        <p:txBody>
          <a:bodyPr wrap="square">
            <a:spAutoFit/>
          </a:bodyPr>
          <a:lstStyle/>
          <a:p>
            <a:pPr algn="ctr" defTabSz="609570" eaLnBrk="0" hangingPunct="0"/>
            <a:r>
              <a:rPr lang="en-US" sz="1333" dirty="0">
                <a:latin typeface="CiscoSansTT" panose="020B0503020201020303" pitchFamily="34" charset="0"/>
                <a:ea typeface="CiscoSansTT Light" charset="0"/>
                <a:cs typeface="CiscoSansTT" panose="020B0503020201020303" pitchFamily="34" charset="0"/>
              </a:rPr>
              <a:t>Wi-Fi 6</a:t>
            </a:r>
          </a:p>
        </p:txBody>
      </p:sp>
      <p:sp>
        <p:nvSpPr>
          <p:cNvPr id="158" name="Rectangle 157">
            <a:extLst>
              <a:ext uri="{FF2B5EF4-FFF2-40B4-BE49-F238E27FC236}">
                <a16:creationId xmlns:a16="http://schemas.microsoft.com/office/drawing/2014/main" id="{2372847C-E92C-FC43-A4EC-01152F014AAD}"/>
              </a:ext>
            </a:extLst>
          </p:cNvPr>
          <p:cNvSpPr/>
          <p:nvPr/>
        </p:nvSpPr>
        <p:spPr>
          <a:xfrm>
            <a:off x="7096657" y="3908038"/>
            <a:ext cx="2271433" cy="523220"/>
          </a:xfrm>
          <a:prstGeom prst="rect">
            <a:avLst/>
          </a:prstGeom>
        </p:spPr>
        <p:txBody>
          <a:bodyPr wrap="square">
            <a:spAutoFit/>
          </a:bodyPr>
          <a:lstStyle/>
          <a:p>
            <a:pPr algn="ctr" defTabSz="609570" eaLnBrk="0" hangingPunct="0"/>
            <a:r>
              <a:rPr lang="en-US" sz="1400" dirty="0">
                <a:latin typeface="CiscoSansTT" panose="020B0503020201020303" pitchFamily="34" charset="0"/>
                <a:ea typeface="CiscoSansTT Light" charset="0"/>
                <a:cs typeface="CiscoSansTT" panose="020B0503020201020303" pitchFamily="34" charset="0"/>
              </a:rPr>
              <a:t>Campus Optimized 25G/40G/100G</a:t>
            </a:r>
          </a:p>
        </p:txBody>
      </p:sp>
      <p:sp>
        <p:nvSpPr>
          <p:cNvPr id="159" name="Rectangle 158">
            <a:extLst>
              <a:ext uri="{FF2B5EF4-FFF2-40B4-BE49-F238E27FC236}">
                <a16:creationId xmlns:a16="http://schemas.microsoft.com/office/drawing/2014/main" id="{F790127B-791D-CE45-92FD-DB632FF5D677}"/>
              </a:ext>
            </a:extLst>
          </p:cNvPr>
          <p:cNvSpPr/>
          <p:nvPr/>
        </p:nvSpPr>
        <p:spPr>
          <a:xfrm>
            <a:off x="9393107" y="3760473"/>
            <a:ext cx="2351771" cy="738664"/>
          </a:xfrm>
          <a:prstGeom prst="rect">
            <a:avLst/>
          </a:prstGeom>
        </p:spPr>
        <p:txBody>
          <a:bodyPr wrap="square">
            <a:spAutoFit/>
          </a:bodyPr>
          <a:lstStyle/>
          <a:p>
            <a:pPr algn="ctr" defTabSz="609570" eaLnBrk="0" hangingPunct="0"/>
            <a:r>
              <a:rPr lang="en-US" sz="1400" dirty="0">
                <a:latin typeface="CiscoSansTT" panose="020B0503020201020303" pitchFamily="34" charset="0"/>
                <a:ea typeface="CiscoSansTT Light" charset="0"/>
                <a:cs typeface="CiscoSansTT" panose="020B0503020201020303" pitchFamily="34" charset="0"/>
              </a:rPr>
              <a:t>Industry’s only modular WLC with 40G/100G uplinks</a:t>
            </a:r>
          </a:p>
        </p:txBody>
      </p:sp>
      <p:sp>
        <p:nvSpPr>
          <p:cNvPr id="161" name="Freeform: Shape 57">
            <a:extLst>
              <a:ext uri="{FF2B5EF4-FFF2-40B4-BE49-F238E27FC236}">
                <a16:creationId xmlns:a16="http://schemas.microsoft.com/office/drawing/2014/main" id="{A6E5CA47-1154-9744-AB30-015A08ED8623}"/>
              </a:ext>
            </a:extLst>
          </p:cNvPr>
          <p:cNvSpPr/>
          <p:nvPr/>
        </p:nvSpPr>
        <p:spPr>
          <a:xfrm rot="16991338">
            <a:off x="1247365" y="2366033"/>
            <a:ext cx="268648" cy="268581"/>
          </a:xfrm>
          <a:custGeom>
            <a:avLst/>
            <a:gdLst>
              <a:gd name="connsiteX0" fmla="*/ 281934 w 516328"/>
              <a:gd name="connsiteY0" fmla="*/ 31764 h 516201"/>
              <a:gd name="connsiteX1" fmla="*/ 31764 w 516328"/>
              <a:gd name="connsiteY1" fmla="*/ 281933 h 516201"/>
              <a:gd name="connsiteX2" fmla="*/ 0 w 516328"/>
              <a:gd name="connsiteY2" fmla="*/ 250170 h 516201"/>
              <a:gd name="connsiteX3" fmla="*/ 31764 w 516328"/>
              <a:gd name="connsiteY3" fmla="*/ 214341 h 516201"/>
              <a:gd name="connsiteX4" fmla="*/ 214468 w 516328"/>
              <a:gd name="connsiteY4" fmla="*/ 31764 h 516201"/>
              <a:gd name="connsiteX5" fmla="*/ 250170 w 516328"/>
              <a:gd name="connsiteY5" fmla="*/ 0 h 516201"/>
              <a:gd name="connsiteX6" fmla="*/ 281934 w 516328"/>
              <a:gd name="connsiteY6" fmla="*/ 31764 h 516201"/>
              <a:gd name="connsiteX7" fmla="*/ 401038 w 516328"/>
              <a:gd name="connsiteY7" fmla="*/ 31768 h 516201"/>
              <a:gd name="connsiteX8" fmla="*/ 31768 w 516328"/>
              <a:gd name="connsiteY8" fmla="*/ 401038 h 516201"/>
              <a:gd name="connsiteX9" fmla="*/ 0 w 516328"/>
              <a:gd name="connsiteY9" fmla="*/ 369270 h 516201"/>
              <a:gd name="connsiteX10" fmla="*/ 31768 w 516328"/>
              <a:gd name="connsiteY10" fmla="*/ 333563 h 516201"/>
              <a:gd name="connsiteX11" fmla="*/ 333563 w 516328"/>
              <a:gd name="connsiteY11" fmla="*/ 31768 h 516201"/>
              <a:gd name="connsiteX12" fmla="*/ 369270 w 516328"/>
              <a:gd name="connsiteY12" fmla="*/ 0 h 516201"/>
              <a:gd name="connsiteX13" fmla="*/ 401038 w 516328"/>
              <a:gd name="connsiteY13" fmla="*/ 31768 h 516201"/>
              <a:gd name="connsiteX14" fmla="*/ 516328 w 516328"/>
              <a:gd name="connsiteY14" fmla="*/ 31770 h 516201"/>
              <a:gd name="connsiteX15" fmla="*/ 31770 w 516328"/>
              <a:gd name="connsiteY15" fmla="*/ 516201 h 516201"/>
              <a:gd name="connsiteX16" fmla="*/ 0 w 516328"/>
              <a:gd name="connsiteY16" fmla="*/ 480491 h 516201"/>
              <a:gd name="connsiteX17" fmla="*/ 31770 w 516328"/>
              <a:gd name="connsiteY17" fmla="*/ 448721 h 516201"/>
              <a:gd name="connsiteX18" fmla="*/ 448721 w 516328"/>
              <a:gd name="connsiteY18" fmla="*/ 31770 h 516201"/>
              <a:gd name="connsiteX19" fmla="*/ 484558 w 516328"/>
              <a:gd name="connsiteY19" fmla="*/ 0 h 516201"/>
              <a:gd name="connsiteX20" fmla="*/ 516328 w 516328"/>
              <a:gd name="connsiteY20" fmla="*/ 31770 h 5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328" h="516201">
                <a:moveTo>
                  <a:pt x="281934" y="31764"/>
                </a:moveTo>
                <a:cubicBezTo>
                  <a:pt x="281934" y="170761"/>
                  <a:pt x="170761" y="281933"/>
                  <a:pt x="31764" y="281933"/>
                </a:cubicBezTo>
                <a:cubicBezTo>
                  <a:pt x="15882" y="281933"/>
                  <a:pt x="0" y="266052"/>
                  <a:pt x="0" y="250170"/>
                </a:cubicBezTo>
                <a:cubicBezTo>
                  <a:pt x="0" y="230222"/>
                  <a:pt x="15882" y="214341"/>
                  <a:pt x="31764" y="214341"/>
                </a:cubicBezTo>
                <a:cubicBezTo>
                  <a:pt x="135059" y="214341"/>
                  <a:pt x="214468" y="130993"/>
                  <a:pt x="214468" y="31764"/>
                </a:cubicBezTo>
                <a:cubicBezTo>
                  <a:pt x="214468" y="11943"/>
                  <a:pt x="230350" y="0"/>
                  <a:pt x="250170" y="0"/>
                </a:cubicBezTo>
                <a:cubicBezTo>
                  <a:pt x="266052" y="0"/>
                  <a:pt x="281934" y="11943"/>
                  <a:pt x="281934" y="31764"/>
                </a:cubicBezTo>
                <a:close/>
                <a:moveTo>
                  <a:pt x="401038" y="31768"/>
                </a:moveTo>
                <a:cubicBezTo>
                  <a:pt x="401038" y="234320"/>
                  <a:pt x="238259" y="401038"/>
                  <a:pt x="31768" y="401038"/>
                </a:cubicBezTo>
                <a:cubicBezTo>
                  <a:pt x="15884" y="401038"/>
                  <a:pt x="0" y="385154"/>
                  <a:pt x="0" y="369270"/>
                </a:cubicBezTo>
                <a:cubicBezTo>
                  <a:pt x="0" y="349447"/>
                  <a:pt x="15884" y="333563"/>
                  <a:pt x="31768" y="333563"/>
                </a:cubicBezTo>
                <a:cubicBezTo>
                  <a:pt x="198613" y="333563"/>
                  <a:pt x="333563" y="198486"/>
                  <a:pt x="333563" y="31768"/>
                </a:cubicBezTo>
                <a:cubicBezTo>
                  <a:pt x="333563" y="11945"/>
                  <a:pt x="349447" y="0"/>
                  <a:pt x="369270" y="0"/>
                </a:cubicBezTo>
                <a:cubicBezTo>
                  <a:pt x="389220" y="0"/>
                  <a:pt x="401038" y="11945"/>
                  <a:pt x="401038" y="31768"/>
                </a:cubicBezTo>
                <a:close/>
                <a:moveTo>
                  <a:pt x="516328" y="31770"/>
                </a:moveTo>
                <a:cubicBezTo>
                  <a:pt x="516328" y="297877"/>
                  <a:pt x="301816" y="516201"/>
                  <a:pt x="31770" y="516201"/>
                </a:cubicBezTo>
                <a:cubicBezTo>
                  <a:pt x="15885" y="516201"/>
                  <a:pt x="0" y="500316"/>
                  <a:pt x="0" y="480491"/>
                </a:cubicBezTo>
                <a:cubicBezTo>
                  <a:pt x="0" y="464606"/>
                  <a:pt x="15885" y="448721"/>
                  <a:pt x="31770" y="448721"/>
                </a:cubicBezTo>
                <a:cubicBezTo>
                  <a:pt x="262167" y="448721"/>
                  <a:pt x="448721" y="262040"/>
                  <a:pt x="448721" y="31770"/>
                </a:cubicBezTo>
                <a:cubicBezTo>
                  <a:pt x="448721" y="11945"/>
                  <a:pt x="464606" y="0"/>
                  <a:pt x="484558" y="0"/>
                </a:cubicBezTo>
                <a:cubicBezTo>
                  <a:pt x="500443" y="0"/>
                  <a:pt x="516328" y="11946"/>
                  <a:pt x="516328" y="31770"/>
                </a:cubicBezTo>
                <a:close/>
              </a:path>
            </a:pathLst>
          </a:custGeom>
          <a:solidFill>
            <a:schemeClr val="bg1"/>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a:solidFill>
                <a:srgbClr val="282828"/>
              </a:solidFill>
              <a:latin typeface="CiscoSansTT" panose="020B0503020201020303" pitchFamily="34" charset="0"/>
              <a:ea typeface="Arial Unicode MS" pitchFamily="2"/>
              <a:cs typeface="CiscoSansTT" panose="020B0503020201020303" pitchFamily="34" charset="0"/>
            </a:endParaRPr>
          </a:p>
        </p:txBody>
      </p:sp>
      <p:pic>
        <p:nvPicPr>
          <p:cNvPr id="166" name="Picture 6" descr="mage result for augmented reality icon">
            <a:extLst>
              <a:ext uri="{FF2B5EF4-FFF2-40B4-BE49-F238E27FC236}">
                <a16:creationId xmlns:a16="http://schemas.microsoft.com/office/drawing/2014/main" id="{03C7AC65-9817-984A-BC61-A9A856EDA7F7}"/>
              </a:ext>
            </a:extLst>
          </p:cNvPr>
          <p:cNvPicPr>
            <a:picLocks noChangeAspect="1" noChangeArrowheads="1"/>
          </p:cNvPicPr>
          <p:nvPr/>
        </p:nvPicPr>
        <p:blipFill>
          <a:blip r:embed="rId12" cstate="hqprint">
            <a:lum bright="70000" contrast="-70000"/>
            <a:extLst>
              <a:ext uri="{28A0092B-C50C-407E-A947-70E740481C1C}">
                <a14:useLocalDpi xmlns:a14="http://schemas.microsoft.com/office/drawing/2010/main" val="0"/>
              </a:ext>
            </a:extLst>
          </a:blip>
          <a:srcRect/>
          <a:stretch>
            <a:fillRect/>
          </a:stretch>
        </p:blipFill>
        <p:spPr bwMode="auto">
          <a:xfrm>
            <a:off x="702162" y="4199720"/>
            <a:ext cx="660391" cy="660391"/>
          </a:xfrm>
          <a:prstGeom prst="rect">
            <a:avLst/>
          </a:prstGeom>
          <a:noFill/>
          <a:extLst>
            <a:ext uri="{909E8E84-426E-40DD-AFC4-6F175D3DCCD1}">
              <a14:hiddenFill xmlns:a14="http://schemas.microsoft.com/office/drawing/2010/main">
                <a:solidFill>
                  <a:srgbClr val="FFFFFF"/>
                </a:solidFill>
              </a14:hiddenFill>
            </a:ext>
          </a:extLst>
        </p:spPr>
      </p:pic>
      <p:sp>
        <p:nvSpPr>
          <p:cNvPr id="103" name="Rectangle 102">
            <a:extLst>
              <a:ext uri="{FF2B5EF4-FFF2-40B4-BE49-F238E27FC236}">
                <a16:creationId xmlns:a16="http://schemas.microsoft.com/office/drawing/2014/main" id="{E3923B2D-4B12-A741-BCA2-B7EBC13EB8A3}"/>
              </a:ext>
            </a:extLst>
          </p:cNvPr>
          <p:cNvSpPr/>
          <p:nvPr/>
        </p:nvSpPr>
        <p:spPr>
          <a:xfrm>
            <a:off x="4518255" y="1957256"/>
            <a:ext cx="2612876" cy="307777"/>
          </a:xfrm>
          <a:prstGeom prst="rect">
            <a:avLst/>
          </a:prstGeom>
        </p:spPr>
        <p:txBody>
          <a:bodyPr wrap="square">
            <a:spAutoFit/>
          </a:bodyPr>
          <a:lstStyle/>
          <a:p>
            <a:pPr algn="ctr" defTabSz="609570" eaLnBrk="0" hangingPunct="0"/>
            <a:r>
              <a:rPr lang="en-US" sz="1400" i="1" dirty="0">
                <a:latin typeface="CiscoSansTT" panose="020B0503020201020303" pitchFamily="34" charset="0"/>
                <a:ea typeface="CiscoSansTT Light" charset="0"/>
                <a:cs typeface="CiscoSansTT" panose="020B0503020201020303" pitchFamily="34" charset="0"/>
              </a:rPr>
              <a:t>Wi-Fi 6, 802.3bt Ready</a:t>
            </a:r>
          </a:p>
        </p:txBody>
      </p:sp>
      <p:sp>
        <p:nvSpPr>
          <p:cNvPr id="84" name="Rectangle 83">
            <a:extLst>
              <a:ext uri="{FF2B5EF4-FFF2-40B4-BE49-F238E27FC236}">
                <a16:creationId xmlns:a16="http://schemas.microsoft.com/office/drawing/2014/main" id="{B4810B1F-B534-D74D-87D8-E4872FF489F6}"/>
              </a:ext>
            </a:extLst>
          </p:cNvPr>
          <p:cNvSpPr/>
          <p:nvPr/>
        </p:nvSpPr>
        <p:spPr>
          <a:xfrm>
            <a:off x="4744479" y="2722995"/>
            <a:ext cx="2166355" cy="276999"/>
          </a:xfrm>
          <a:prstGeom prst="rect">
            <a:avLst/>
          </a:prstGeom>
        </p:spPr>
        <p:txBody>
          <a:bodyPr wrap="square">
            <a:spAutoFit/>
          </a:bodyPr>
          <a:lstStyle/>
          <a:p>
            <a:pPr algn="ctr" defTabSz="609570" eaLnBrk="0" hangingPunct="0"/>
            <a:r>
              <a:rPr lang="en-US" sz="1200" dirty="0">
                <a:latin typeface="CiscoSansTT" panose="020B0503020201020303" pitchFamily="34" charset="0"/>
                <a:ea typeface="CiscoSansTT Light" charset="0"/>
                <a:cs typeface="CiscoSansTT" panose="020B0503020201020303" pitchFamily="34" charset="0"/>
              </a:rPr>
              <a:t>48P 5G + 25G/40G uplinks</a:t>
            </a:r>
          </a:p>
        </p:txBody>
      </p:sp>
      <p:sp>
        <p:nvSpPr>
          <p:cNvPr id="85" name="Rectangle 84">
            <a:extLst>
              <a:ext uri="{FF2B5EF4-FFF2-40B4-BE49-F238E27FC236}">
                <a16:creationId xmlns:a16="http://schemas.microsoft.com/office/drawing/2014/main" id="{A5A1A3D2-A14A-4642-A392-1E923B72278C}"/>
              </a:ext>
            </a:extLst>
          </p:cNvPr>
          <p:cNvSpPr/>
          <p:nvPr/>
        </p:nvSpPr>
        <p:spPr>
          <a:xfrm>
            <a:off x="1892839" y="3108162"/>
            <a:ext cx="2612876" cy="297454"/>
          </a:xfrm>
          <a:prstGeom prst="rect">
            <a:avLst/>
          </a:prstGeom>
        </p:spPr>
        <p:txBody>
          <a:bodyPr wrap="square">
            <a:spAutoFit/>
          </a:bodyPr>
          <a:lstStyle/>
          <a:p>
            <a:pPr algn="ctr" defTabSz="609570" eaLnBrk="0" hangingPunct="0"/>
            <a:r>
              <a:rPr lang="en-US" sz="1333" dirty="0">
                <a:latin typeface="CiscoSansTT" panose="020B0503020201020303" pitchFamily="34" charset="0"/>
                <a:ea typeface="CiscoSansTT Light" charset="0"/>
                <a:cs typeface="CiscoSansTT" panose="020B0503020201020303" pitchFamily="34" charset="0"/>
              </a:rPr>
              <a:t>Wi-Fi 6</a:t>
            </a:r>
          </a:p>
        </p:txBody>
      </p:sp>
      <p:sp>
        <p:nvSpPr>
          <p:cNvPr id="86" name="Rectangle 85">
            <a:extLst>
              <a:ext uri="{FF2B5EF4-FFF2-40B4-BE49-F238E27FC236}">
                <a16:creationId xmlns:a16="http://schemas.microsoft.com/office/drawing/2014/main" id="{BC402878-7AB5-754D-BD7C-544DDE4C8D94}"/>
              </a:ext>
            </a:extLst>
          </p:cNvPr>
          <p:cNvSpPr/>
          <p:nvPr/>
        </p:nvSpPr>
        <p:spPr>
          <a:xfrm>
            <a:off x="1908741" y="3962931"/>
            <a:ext cx="2612876" cy="297454"/>
          </a:xfrm>
          <a:prstGeom prst="rect">
            <a:avLst/>
          </a:prstGeom>
        </p:spPr>
        <p:txBody>
          <a:bodyPr wrap="square">
            <a:spAutoFit/>
          </a:bodyPr>
          <a:lstStyle/>
          <a:p>
            <a:pPr algn="ctr" defTabSz="609570" eaLnBrk="0" hangingPunct="0"/>
            <a:r>
              <a:rPr lang="en-US" sz="1333" dirty="0">
                <a:latin typeface="CiscoSansTT" panose="020B0503020201020303" pitchFamily="34" charset="0"/>
                <a:ea typeface="CiscoSansTT Light" charset="0"/>
                <a:cs typeface="CiscoSansTT" panose="020B0503020201020303" pitchFamily="34" charset="0"/>
              </a:rPr>
              <a:t>Wi-Fi 6</a:t>
            </a:r>
          </a:p>
        </p:txBody>
      </p:sp>
      <p:sp>
        <p:nvSpPr>
          <p:cNvPr id="87" name="Rectangle 86">
            <a:extLst>
              <a:ext uri="{FF2B5EF4-FFF2-40B4-BE49-F238E27FC236}">
                <a16:creationId xmlns:a16="http://schemas.microsoft.com/office/drawing/2014/main" id="{882E935A-1A5C-6D44-A7C3-D8A6653645FD}"/>
              </a:ext>
            </a:extLst>
          </p:cNvPr>
          <p:cNvSpPr/>
          <p:nvPr/>
        </p:nvSpPr>
        <p:spPr>
          <a:xfrm>
            <a:off x="2190341" y="4803915"/>
            <a:ext cx="2612876" cy="297454"/>
          </a:xfrm>
          <a:prstGeom prst="rect">
            <a:avLst/>
          </a:prstGeom>
        </p:spPr>
        <p:txBody>
          <a:bodyPr wrap="square">
            <a:spAutoFit/>
          </a:bodyPr>
          <a:lstStyle/>
          <a:p>
            <a:pPr algn="ctr" defTabSz="609570" eaLnBrk="0" hangingPunct="0"/>
            <a:r>
              <a:rPr lang="en-US" sz="1333" dirty="0">
                <a:latin typeface="CiscoSansTT" panose="020B0503020201020303" pitchFamily="34" charset="0"/>
                <a:ea typeface="CiscoSansTT Light" charset="0"/>
                <a:cs typeface="CiscoSansTT" panose="020B0503020201020303" pitchFamily="34" charset="0"/>
              </a:rPr>
              <a:t>Wi-Fi 6</a:t>
            </a:r>
          </a:p>
        </p:txBody>
      </p:sp>
      <p:pic>
        <p:nvPicPr>
          <p:cNvPr id="88" name="Picture 87">
            <a:extLst>
              <a:ext uri="{FF2B5EF4-FFF2-40B4-BE49-F238E27FC236}">
                <a16:creationId xmlns:a16="http://schemas.microsoft.com/office/drawing/2014/main" id="{E1DDE529-8B31-BE42-8A9D-4A6D258D4D1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983629" y="3104298"/>
            <a:ext cx="973583" cy="363335"/>
          </a:xfrm>
          <a:prstGeom prst="rect">
            <a:avLst/>
          </a:prstGeom>
        </p:spPr>
      </p:pic>
      <p:sp>
        <p:nvSpPr>
          <p:cNvPr id="90" name="Rectangle: Rounded Corners 144">
            <a:extLst>
              <a:ext uri="{FF2B5EF4-FFF2-40B4-BE49-F238E27FC236}">
                <a16:creationId xmlns:a16="http://schemas.microsoft.com/office/drawing/2014/main" id="{D26C1258-97FF-2F43-B91A-C38668901AB4}"/>
              </a:ext>
            </a:extLst>
          </p:cNvPr>
          <p:cNvSpPr/>
          <p:nvPr/>
        </p:nvSpPr>
        <p:spPr>
          <a:xfrm>
            <a:off x="331235" y="5683173"/>
            <a:ext cx="11368064" cy="80666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91" name="TextBox 90">
            <a:extLst>
              <a:ext uri="{FF2B5EF4-FFF2-40B4-BE49-F238E27FC236}">
                <a16:creationId xmlns:a16="http://schemas.microsoft.com/office/drawing/2014/main" id="{A4EE58C9-5B47-EB42-BC05-E0785BCE3646}"/>
              </a:ext>
            </a:extLst>
          </p:cNvPr>
          <p:cNvSpPr txBox="1"/>
          <p:nvPr/>
        </p:nvSpPr>
        <p:spPr>
          <a:xfrm>
            <a:off x="513349" y="5797660"/>
            <a:ext cx="2734568" cy="683136"/>
          </a:xfrm>
          <a:prstGeom prst="rect">
            <a:avLst/>
          </a:prstGeom>
          <a:noFill/>
        </p:spPr>
        <p:txBody>
          <a:bodyPr wrap="square" rtlCol="0" anchor="ctr">
            <a:spAutoFit/>
          </a:bodyPr>
          <a:lstStyle/>
          <a:p>
            <a:pPr defTabSz="609585" fontAlgn="base">
              <a:lnSpc>
                <a:spcPct val="90000"/>
              </a:lnSpc>
              <a:spcBef>
                <a:spcPct val="0"/>
              </a:spcBef>
              <a:spcAft>
                <a:spcPct val="0"/>
              </a:spcAft>
              <a:defRPr/>
            </a:pPr>
            <a:r>
              <a:rPr lang="en-US" sz="2133" dirty="0">
                <a:solidFill>
                  <a:srgbClr val="005073"/>
                </a:solidFill>
                <a:latin typeface="CiscoSansTT" panose="020B0503020201020303" pitchFamily="34" charset="0"/>
                <a:ea typeface="ＭＳ Ｐゴシック" charset="0"/>
                <a:cs typeface="CiscoSansTT" panose="020B0503020201020303" pitchFamily="34" charset="0"/>
              </a:rPr>
              <a:t>Built for intent-based networking</a:t>
            </a:r>
          </a:p>
        </p:txBody>
      </p:sp>
      <p:sp>
        <p:nvSpPr>
          <p:cNvPr id="92" name="TextBox 91">
            <a:extLst>
              <a:ext uri="{FF2B5EF4-FFF2-40B4-BE49-F238E27FC236}">
                <a16:creationId xmlns:a16="http://schemas.microsoft.com/office/drawing/2014/main" id="{097AC896-E370-F94A-B57E-6D26FF2361E0}"/>
              </a:ext>
            </a:extLst>
          </p:cNvPr>
          <p:cNvSpPr txBox="1"/>
          <p:nvPr/>
        </p:nvSpPr>
        <p:spPr>
          <a:xfrm>
            <a:off x="7089375" y="5907000"/>
            <a:ext cx="1388245" cy="359009"/>
          </a:xfrm>
          <a:prstGeom prst="rect">
            <a:avLst/>
          </a:prstGeom>
          <a:noFill/>
        </p:spPr>
        <p:txBody>
          <a:bodyPr wrap="square" rtlCol="0" anchor="ctr">
            <a:spAutoFit/>
          </a:bodyPr>
          <a:lstStyle/>
          <a:p>
            <a:pPr defTabSz="609585" fontAlgn="base">
              <a:spcBef>
                <a:spcPct val="0"/>
              </a:spcBef>
              <a:spcAft>
                <a:spcPct val="0"/>
              </a:spcAft>
              <a:defRPr/>
            </a:pPr>
            <a:r>
              <a:rPr lang="en-US" sz="1733" dirty="0">
                <a:solidFill>
                  <a:srgbClr val="005073"/>
                </a:solidFill>
                <a:latin typeface="CiscoSansTT" panose="020B0503020201020303" pitchFamily="34" charset="0"/>
                <a:ea typeface="ＭＳ Ｐゴシック" charset="0"/>
                <a:cs typeface="CiscoSansTT" panose="020B0503020201020303" pitchFamily="34" charset="0"/>
              </a:rPr>
              <a:t>Security</a:t>
            </a:r>
          </a:p>
        </p:txBody>
      </p:sp>
      <p:grpSp>
        <p:nvGrpSpPr>
          <p:cNvPr id="93" name="Group 11">
            <a:extLst>
              <a:ext uri="{FF2B5EF4-FFF2-40B4-BE49-F238E27FC236}">
                <a16:creationId xmlns:a16="http://schemas.microsoft.com/office/drawing/2014/main" id="{D07E0431-CF7B-8349-9D75-EA8F5474E146}"/>
              </a:ext>
            </a:extLst>
          </p:cNvPr>
          <p:cNvGrpSpPr/>
          <p:nvPr/>
        </p:nvGrpSpPr>
        <p:grpSpPr>
          <a:xfrm>
            <a:off x="6527524" y="5812529"/>
            <a:ext cx="558629" cy="547948"/>
            <a:chOff x="4969351" y="871538"/>
            <a:chExt cx="656940" cy="656940"/>
          </a:xfrm>
        </p:grpSpPr>
        <p:sp>
          <p:nvSpPr>
            <p:cNvPr id="94" name="Oval 93">
              <a:extLst>
                <a:ext uri="{FF2B5EF4-FFF2-40B4-BE49-F238E27FC236}">
                  <a16:creationId xmlns:a16="http://schemas.microsoft.com/office/drawing/2014/main" id="{FC8A442E-0981-B04C-B8A8-0B0F8D3C85ED}"/>
                </a:ext>
              </a:extLst>
            </p:cNvPr>
            <p:cNvSpPr/>
            <p:nvPr/>
          </p:nvSpPr>
          <p:spPr>
            <a:xfrm>
              <a:off x="4969351" y="871538"/>
              <a:ext cx="656940" cy="65694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96" name="Freeform 25">
              <a:extLst>
                <a:ext uri="{FF2B5EF4-FFF2-40B4-BE49-F238E27FC236}">
                  <a16:creationId xmlns:a16="http://schemas.microsoft.com/office/drawing/2014/main" id="{30732B77-CBF1-CC44-8B5D-ADEC0848D4E0}"/>
                </a:ext>
              </a:extLst>
            </p:cNvPr>
            <p:cNvSpPr>
              <a:spLocks noEditPoints="1"/>
            </p:cNvSpPr>
            <p:nvPr/>
          </p:nvSpPr>
          <p:spPr bwMode="auto">
            <a:xfrm>
              <a:off x="5028581" y="931419"/>
              <a:ext cx="538481" cy="537179"/>
            </a:xfrm>
            <a:custGeom>
              <a:avLst/>
              <a:gdLst>
                <a:gd name="T0" fmla="*/ 3736 w 4159"/>
                <a:gd name="T1" fmla="*/ 2964 h 4155"/>
                <a:gd name="T2" fmla="*/ 3914 w 4159"/>
                <a:gd name="T3" fmla="*/ 2357 h 4155"/>
                <a:gd name="T4" fmla="*/ 2904 w 4159"/>
                <a:gd name="T5" fmla="*/ 471 h 4155"/>
                <a:gd name="T6" fmla="*/ 431 w 4159"/>
                <a:gd name="T7" fmla="*/ 1321 h 4155"/>
                <a:gd name="T8" fmla="*/ 242 w 4159"/>
                <a:gd name="T9" fmla="*/ 1765 h 4155"/>
                <a:gd name="T10" fmla="*/ 107 w 4159"/>
                <a:gd name="T11" fmla="*/ 1532 h 4155"/>
                <a:gd name="T12" fmla="*/ 242 w 4159"/>
                <a:gd name="T13" fmla="*/ 1226 h 4155"/>
                <a:gd name="T14" fmla="*/ 2998 w 4159"/>
                <a:gd name="T15" fmla="*/ 283 h 4155"/>
                <a:gd name="T16" fmla="*/ 4131 w 4159"/>
                <a:gd name="T17" fmla="*/ 2322 h 4155"/>
                <a:gd name="T18" fmla="*/ 3939 w 4159"/>
                <a:gd name="T19" fmla="*/ 3010 h 4155"/>
                <a:gd name="T20" fmla="*/ 1276 w 4159"/>
                <a:gd name="T21" fmla="*/ 3977 h 4155"/>
                <a:gd name="T22" fmla="*/ 1569 w 4159"/>
                <a:gd name="T23" fmla="*/ 3819 h 4155"/>
                <a:gd name="T24" fmla="*/ 2361 w 4159"/>
                <a:gd name="T25" fmla="*/ 2986 h 4155"/>
                <a:gd name="T26" fmla="*/ 2644 w 4159"/>
                <a:gd name="T27" fmla="*/ 2284 h 4155"/>
                <a:gd name="T28" fmla="*/ 2044 w 4159"/>
                <a:gd name="T29" fmla="*/ 1536 h 4155"/>
                <a:gd name="T30" fmla="*/ 1380 w 4159"/>
                <a:gd name="T31" fmla="*/ 2210 h 4155"/>
                <a:gd name="T32" fmla="*/ 444 w 4159"/>
                <a:gd name="T33" fmla="*/ 3045 h 4155"/>
                <a:gd name="T34" fmla="*/ 388 w 4159"/>
                <a:gd name="T35" fmla="*/ 3257 h 4155"/>
                <a:gd name="T36" fmla="*/ 1239 w 4159"/>
                <a:gd name="T37" fmla="*/ 2858 h 4155"/>
                <a:gd name="T38" fmla="*/ 1997 w 4159"/>
                <a:gd name="T39" fmla="*/ 1763 h 4155"/>
                <a:gd name="T40" fmla="*/ 2455 w 4159"/>
                <a:gd name="T41" fmla="*/ 2208 h 4155"/>
                <a:gd name="T42" fmla="*/ 2096 w 4159"/>
                <a:gd name="T43" fmla="*/ 2984 h 4155"/>
                <a:gd name="T44" fmla="*/ 1335 w 4159"/>
                <a:gd name="T45" fmla="*/ 3695 h 4155"/>
                <a:gd name="T46" fmla="*/ 1276 w 4159"/>
                <a:gd name="T47" fmla="*/ 3977 h 4155"/>
                <a:gd name="T48" fmla="*/ 2172 w 4159"/>
                <a:gd name="T49" fmla="*/ 3915 h 4155"/>
                <a:gd name="T50" fmla="*/ 3068 w 4159"/>
                <a:gd name="T51" fmla="*/ 2551 h 4155"/>
                <a:gd name="T52" fmla="*/ 2082 w 4159"/>
                <a:gd name="T53" fmla="*/ 1060 h 4155"/>
                <a:gd name="T54" fmla="*/ 880 w 4159"/>
                <a:gd name="T55" fmla="*/ 2204 h 4155"/>
                <a:gd name="T56" fmla="*/ 360 w 4159"/>
                <a:gd name="T57" fmla="*/ 2566 h 4155"/>
                <a:gd name="T58" fmla="*/ 90 w 4159"/>
                <a:gd name="T59" fmla="*/ 2748 h 4155"/>
                <a:gd name="T60" fmla="*/ 899 w 4159"/>
                <a:gd name="T61" fmla="*/ 2497 h 4155"/>
                <a:gd name="T62" fmla="*/ 1712 w 4159"/>
                <a:gd name="T63" fmla="*/ 1358 h 4155"/>
                <a:gd name="T64" fmla="*/ 2464 w 4159"/>
                <a:gd name="T65" fmla="*/ 1365 h 4155"/>
                <a:gd name="T66" fmla="*/ 2521 w 4159"/>
                <a:gd name="T67" fmla="*/ 3229 h 4155"/>
                <a:gd name="T68" fmla="*/ 1750 w 4159"/>
                <a:gd name="T69" fmla="*/ 4028 h 4155"/>
                <a:gd name="T70" fmla="*/ 1886 w 4159"/>
                <a:gd name="T71" fmla="*/ 4144 h 4155"/>
                <a:gd name="T72" fmla="*/ 2677 w 4159"/>
                <a:gd name="T73" fmla="*/ 4056 h 4155"/>
                <a:gd name="T74" fmla="*/ 2878 w 4159"/>
                <a:gd name="T75" fmla="*/ 3879 h 4155"/>
                <a:gd name="T76" fmla="*/ 3449 w 4159"/>
                <a:gd name="T77" fmla="*/ 2932 h 4155"/>
                <a:gd name="T78" fmla="*/ 2772 w 4159"/>
                <a:gd name="T79" fmla="*/ 719 h 4155"/>
                <a:gd name="T80" fmla="*/ 886 w 4159"/>
                <a:gd name="T81" fmla="*/ 1116 h 4155"/>
                <a:gd name="T82" fmla="*/ 533 w 4159"/>
                <a:gd name="T83" fmla="*/ 1812 h 4155"/>
                <a:gd name="T84" fmla="*/ 107 w 4159"/>
                <a:gd name="T85" fmla="*/ 2132 h 4155"/>
                <a:gd name="T86" fmla="*/ 74 w 4159"/>
                <a:gd name="T87" fmla="*/ 2335 h 4155"/>
                <a:gd name="T88" fmla="*/ 624 w 4159"/>
                <a:gd name="T89" fmla="*/ 2061 h 4155"/>
                <a:gd name="T90" fmla="*/ 1290 w 4159"/>
                <a:gd name="T91" fmla="*/ 1022 h 4155"/>
                <a:gd name="T92" fmla="*/ 3415 w 4159"/>
                <a:gd name="T93" fmla="*/ 1994 h 4155"/>
                <a:gd name="T94" fmla="*/ 2602 w 4159"/>
                <a:gd name="T95" fmla="*/ 3885 h 4155"/>
                <a:gd name="T96" fmla="*/ 764 w 4159"/>
                <a:gd name="T97" fmla="*/ 3679 h 4155"/>
                <a:gd name="T98" fmla="*/ 1654 w 4159"/>
                <a:gd name="T99" fmla="*/ 3117 h 4155"/>
                <a:gd name="T100" fmla="*/ 2040 w 4159"/>
                <a:gd name="T101" fmla="*/ 2512 h 4155"/>
                <a:gd name="T102" fmla="*/ 1909 w 4159"/>
                <a:gd name="T103" fmla="*/ 2259 h 4155"/>
                <a:gd name="T104" fmla="*/ 1483 w 4159"/>
                <a:gd name="T105" fmla="*/ 2966 h 4155"/>
                <a:gd name="T106" fmla="*/ 849 w 4159"/>
                <a:gd name="T107" fmla="*/ 3410 h 4155"/>
                <a:gd name="T108" fmla="*/ 764 w 4159"/>
                <a:gd name="T109" fmla="*/ 3679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59" h="4155">
                  <a:moveTo>
                    <a:pt x="3829" y="3092"/>
                  </a:moveTo>
                  <a:cubicBezTo>
                    <a:pt x="3770" y="3098"/>
                    <a:pt x="3717" y="3056"/>
                    <a:pt x="3736" y="2964"/>
                  </a:cubicBezTo>
                  <a:cubicBezTo>
                    <a:pt x="3751" y="2891"/>
                    <a:pt x="3791" y="2828"/>
                    <a:pt x="3817" y="2759"/>
                  </a:cubicBezTo>
                  <a:cubicBezTo>
                    <a:pt x="3866" y="2629"/>
                    <a:pt x="3898" y="2494"/>
                    <a:pt x="3914" y="2357"/>
                  </a:cubicBezTo>
                  <a:cubicBezTo>
                    <a:pt x="3947" y="2078"/>
                    <a:pt x="3914" y="1794"/>
                    <a:pt x="3829" y="1528"/>
                  </a:cubicBezTo>
                  <a:cubicBezTo>
                    <a:pt x="3678" y="1075"/>
                    <a:pt x="3338" y="698"/>
                    <a:pt x="2904" y="471"/>
                  </a:cubicBezTo>
                  <a:cubicBezTo>
                    <a:pt x="2451" y="264"/>
                    <a:pt x="1960" y="226"/>
                    <a:pt x="1488" y="377"/>
                  </a:cubicBezTo>
                  <a:cubicBezTo>
                    <a:pt x="1016" y="547"/>
                    <a:pt x="658" y="868"/>
                    <a:pt x="431" y="1321"/>
                  </a:cubicBezTo>
                  <a:cubicBezTo>
                    <a:pt x="377" y="1429"/>
                    <a:pt x="323" y="1555"/>
                    <a:pt x="301" y="1681"/>
                  </a:cubicBezTo>
                  <a:cubicBezTo>
                    <a:pt x="296" y="1716"/>
                    <a:pt x="274" y="1748"/>
                    <a:pt x="242" y="1765"/>
                  </a:cubicBezTo>
                  <a:cubicBezTo>
                    <a:pt x="210" y="1782"/>
                    <a:pt x="171" y="1784"/>
                    <a:pt x="136" y="1763"/>
                  </a:cubicBezTo>
                  <a:cubicBezTo>
                    <a:pt x="44" y="1710"/>
                    <a:pt x="80" y="1610"/>
                    <a:pt x="107" y="1532"/>
                  </a:cubicBezTo>
                  <a:cubicBezTo>
                    <a:pt x="143" y="1426"/>
                    <a:pt x="187" y="1323"/>
                    <a:pt x="242" y="1226"/>
                  </a:cubicBezTo>
                  <a:cubicBezTo>
                    <a:pt x="242" y="1226"/>
                    <a:pt x="242" y="1226"/>
                    <a:pt x="242" y="1226"/>
                  </a:cubicBezTo>
                  <a:cubicBezTo>
                    <a:pt x="488" y="717"/>
                    <a:pt x="903" y="358"/>
                    <a:pt x="1413" y="188"/>
                  </a:cubicBezTo>
                  <a:cubicBezTo>
                    <a:pt x="1941" y="0"/>
                    <a:pt x="2508" y="37"/>
                    <a:pt x="2998" y="283"/>
                  </a:cubicBezTo>
                  <a:cubicBezTo>
                    <a:pt x="3489" y="528"/>
                    <a:pt x="3848" y="943"/>
                    <a:pt x="4037" y="1472"/>
                  </a:cubicBezTo>
                  <a:cubicBezTo>
                    <a:pt x="4128" y="1744"/>
                    <a:pt x="4159" y="2036"/>
                    <a:pt x="4131" y="2322"/>
                  </a:cubicBezTo>
                  <a:cubicBezTo>
                    <a:pt x="4116" y="2466"/>
                    <a:pt x="4087" y="2608"/>
                    <a:pt x="4042" y="2746"/>
                  </a:cubicBezTo>
                  <a:cubicBezTo>
                    <a:pt x="4014" y="2835"/>
                    <a:pt x="3979" y="2925"/>
                    <a:pt x="3939" y="3010"/>
                  </a:cubicBezTo>
                  <a:cubicBezTo>
                    <a:pt x="3915" y="3061"/>
                    <a:pt x="3870" y="3088"/>
                    <a:pt x="3829" y="3092"/>
                  </a:cubicBezTo>
                  <a:close/>
                  <a:moveTo>
                    <a:pt x="1276" y="3977"/>
                  </a:moveTo>
                  <a:cubicBezTo>
                    <a:pt x="1298" y="3978"/>
                    <a:pt x="1319" y="3976"/>
                    <a:pt x="1338" y="3970"/>
                  </a:cubicBezTo>
                  <a:cubicBezTo>
                    <a:pt x="1428" y="3944"/>
                    <a:pt x="1497" y="3876"/>
                    <a:pt x="1569" y="3819"/>
                  </a:cubicBezTo>
                  <a:cubicBezTo>
                    <a:pt x="1656" y="3750"/>
                    <a:pt x="1739" y="3676"/>
                    <a:pt x="1825" y="3605"/>
                  </a:cubicBezTo>
                  <a:cubicBezTo>
                    <a:pt x="2036" y="3429"/>
                    <a:pt x="2230" y="3229"/>
                    <a:pt x="2361" y="2986"/>
                  </a:cubicBezTo>
                  <a:cubicBezTo>
                    <a:pt x="2478" y="2767"/>
                    <a:pt x="2580" y="2532"/>
                    <a:pt x="2642" y="2291"/>
                  </a:cubicBezTo>
                  <a:cubicBezTo>
                    <a:pt x="2643" y="2289"/>
                    <a:pt x="2644" y="2286"/>
                    <a:pt x="2644" y="2284"/>
                  </a:cubicBezTo>
                  <a:cubicBezTo>
                    <a:pt x="2686" y="2118"/>
                    <a:pt x="2702" y="1951"/>
                    <a:pt x="2600" y="1802"/>
                  </a:cubicBezTo>
                  <a:cubicBezTo>
                    <a:pt x="2483" y="1632"/>
                    <a:pt x="2248" y="1525"/>
                    <a:pt x="2044" y="1536"/>
                  </a:cubicBezTo>
                  <a:cubicBezTo>
                    <a:pt x="1863" y="1546"/>
                    <a:pt x="1713" y="1634"/>
                    <a:pt x="1603" y="1775"/>
                  </a:cubicBezTo>
                  <a:cubicBezTo>
                    <a:pt x="1502" y="1904"/>
                    <a:pt x="1441" y="2059"/>
                    <a:pt x="1380" y="2210"/>
                  </a:cubicBezTo>
                  <a:cubicBezTo>
                    <a:pt x="1319" y="2362"/>
                    <a:pt x="1256" y="2515"/>
                    <a:pt x="1151" y="2641"/>
                  </a:cubicBezTo>
                  <a:cubicBezTo>
                    <a:pt x="976" y="2853"/>
                    <a:pt x="706" y="2960"/>
                    <a:pt x="444" y="3045"/>
                  </a:cubicBezTo>
                  <a:cubicBezTo>
                    <a:pt x="407" y="3057"/>
                    <a:pt x="369" y="3070"/>
                    <a:pt x="346" y="3104"/>
                  </a:cubicBezTo>
                  <a:cubicBezTo>
                    <a:pt x="311" y="3158"/>
                    <a:pt x="330" y="3228"/>
                    <a:pt x="388" y="3257"/>
                  </a:cubicBezTo>
                  <a:cubicBezTo>
                    <a:pt x="439" y="3282"/>
                    <a:pt x="502" y="3263"/>
                    <a:pt x="556" y="3243"/>
                  </a:cubicBezTo>
                  <a:cubicBezTo>
                    <a:pt x="803" y="3151"/>
                    <a:pt x="1052" y="3043"/>
                    <a:pt x="1239" y="2858"/>
                  </a:cubicBezTo>
                  <a:cubicBezTo>
                    <a:pt x="1419" y="2680"/>
                    <a:pt x="1524" y="2448"/>
                    <a:pt x="1626" y="2220"/>
                  </a:cubicBezTo>
                  <a:cubicBezTo>
                    <a:pt x="1702" y="2051"/>
                    <a:pt x="1799" y="1815"/>
                    <a:pt x="1997" y="1763"/>
                  </a:cubicBezTo>
                  <a:cubicBezTo>
                    <a:pt x="2130" y="1727"/>
                    <a:pt x="2291" y="1789"/>
                    <a:pt x="2389" y="1882"/>
                  </a:cubicBezTo>
                  <a:cubicBezTo>
                    <a:pt x="2482" y="1970"/>
                    <a:pt x="2491" y="2090"/>
                    <a:pt x="2455" y="2208"/>
                  </a:cubicBezTo>
                  <a:cubicBezTo>
                    <a:pt x="2455" y="2208"/>
                    <a:pt x="2455" y="2208"/>
                    <a:pt x="2455" y="2208"/>
                  </a:cubicBezTo>
                  <a:cubicBezTo>
                    <a:pt x="2399" y="2359"/>
                    <a:pt x="2285" y="2719"/>
                    <a:pt x="2096" y="2984"/>
                  </a:cubicBezTo>
                  <a:cubicBezTo>
                    <a:pt x="1963" y="3192"/>
                    <a:pt x="1782" y="3368"/>
                    <a:pt x="1588" y="3520"/>
                  </a:cubicBezTo>
                  <a:cubicBezTo>
                    <a:pt x="1508" y="3584"/>
                    <a:pt x="1421" y="3640"/>
                    <a:pt x="1335" y="3695"/>
                  </a:cubicBezTo>
                  <a:cubicBezTo>
                    <a:pt x="1271" y="3737"/>
                    <a:pt x="1168" y="3769"/>
                    <a:pt x="1150" y="3853"/>
                  </a:cubicBezTo>
                  <a:cubicBezTo>
                    <a:pt x="1134" y="3934"/>
                    <a:pt x="1206" y="3973"/>
                    <a:pt x="1276" y="3977"/>
                  </a:cubicBezTo>
                  <a:close/>
                  <a:moveTo>
                    <a:pt x="1983" y="4100"/>
                  </a:moveTo>
                  <a:cubicBezTo>
                    <a:pt x="2054" y="4049"/>
                    <a:pt x="2111" y="3971"/>
                    <a:pt x="2172" y="3915"/>
                  </a:cubicBezTo>
                  <a:cubicBezTo>
                    <a:pt x="2379" y="3728"/>
                    <a:pt x="2570" y="3523"/>
                    <a:pt x="2726" y="3292"/>
                  </a:cubicBezTo>
                  <a:cubicBezTo>
                    <a:pt x="2878" y="3065"/>
                    <a:pt x="2977" y="2807"/>
                    <a:pt x="3068" y="2551"/>
                  </a:cubicBezTo>
                  <a:cubicBezTo>
                    <a:pt x="3133" y="2345"/>
                    <a:pt x="3173" y="2124"/>
                    <a:pt x="3144" y="1908"/>
                  </a:cubicBezTo>
                  <a:cubicBezTo>
                    <a:pt x="3075" y="1401"/>
                    <a:pt x="2576" y="1055"/>
                    <a:pt x="2082" y="1060"/>
                  </a:cubicBezTo>
                  <a:cubicBezTo>
                    <a:pt x="1678" y="1063"/>
                    <a:pt x="1297" y="1310"/>
                    <a:pt x="1123" y="1674"/>
                  </a:cubicBezTo>
                  <a:cubicBezTo>
                    <a:pt x="1039" y="1848"/>
                    <a:pt x="989" y="2043"/>
                    <a:pt x="880" y="2204"/>
                  </a:cubicBezTo>
                  <a:cubicBezTo>
                    <a:pt x="801" y="2321"/>
                    <a:pt x="687" y="2410"/>
                    <a:pt x="564" y="2477"/>
                  </a:cubicBezTo>
                  <a:cubicBezTo>
                    <a:pt x="498" y="2512"/>
                    <a:pt x="430" y="2541"/>
                    <a:pt x="360" y="2566"/>
                  </a:cubicBezTo>
                  <a:cubicBezTo>
                    <a:pt x="289" y="2592"/>
                    <a:pt x="207" y="2605"/>
                    <a:pt x="146" y="2649"/>
                  </a:cubicBezTo>
                  <a:cubicBezTo>
                    <a:pt x="113" y="2672"/>
                    <a:pt x="92" y="2708"/>
                    <a:pt x="90" y="2748"/>
                  </a:cubicBezTo>
                  <a:cubicBezTo>
                    <a:pt x="79" y="2938"/>
                    <a:pt x="497" y="2746"/>
                    <a:pt x="567" y="2715"/>
                  </a:cubicBezTo>
                  <a:cubicBezTo>
                    <a:pt x="688" y="2661"/>
                    <a:pt x="805" y="2592"/>
                    <a:pt x="899" y="2497"/>
                  </a:cubicBezTo>
                  <a:cubicBezTo>
                    <a:pt x="1074" y="2321"/>
                    <a:pt x="1156" y="2077"/>
                    <a:pt x="1263" y="1853"/>
                  </a:cubicBezTo>
                  <a:cubicBezTo>
                    <a:pt x="1359" y="1652"/>
                    <a:pt x="1496" y="1443"/>
                    <a:pt x="1712" y="1358"/>
                  </a:cubicBezTo>
                  <a:cubicBezTo>
                    <a:pt x="1834" y="1309"/>
                    <a:pt x="1948" y="1270"/>
                    <a:pt x="2083" y="1272"/>
                  </a:cubicBezTo>
                  <a:cubicBezTo>
                    <a:pt x="2215" y="1275"/>
                    <a:pt x="2344" y="1310"/>
                    <a:pt x="2464" y="1365"/>
                  </a:cubicBezTo>
                  <a:cubicBezTo>
                    <a:pt x="2917" y="1572"/>
                    <a:pt x="3049" y="1930"/>
                    <a:pt x="2860" y="2476"/>
                  </a:cubicBezTo>
                  <a:cubicBezTo>
                    <a:pt x="2766" y="2777"/>
                    <a:pt x="2653" y="3022"/>
                    <a:pt x="2521" y="3229"/>
                  </a:cubicBezTo>
                  <a:cubicBezTo>
                    <a:pt x="2337" y="3490"/>
                    <a:pt x="2112" y="3709"/>
                    <a:pt x="1857" y="3899"/>
                  </a:cubicBezTo>
                  <a:cubicBezTo>
                    <a:pt x="1811" y="3933"/>
                    <a:pt x="1762" y="3972"/>
                    <a:pt x="1750" y="4028"/>
                  </a:cubicBezTo>
                  <a:cubicBezTo>
                    <a:pt x="1745" y="4048"/>
                    <a:pt x="1746" y="4070"/>
                    <a:pt x="1755" y="4089"/>
                  </a:cubicBezTo>
                  <a:cubicBezTo>
                    <a:pt x="1775" y="4136"/>
                    <a:pt x="1835" y="4155"/>
                    <a:pt x="1886" y="4144"/>
                  </a:cubicBezTo>
                  <a:cubicBezTo>
                    <a:pt x="1922" y="4137"/>
                    <a:pt x="1954" y="4121"/>
                    <a:pt x="1983" y="4100"/>
                  </a:cubicBezTo>
                  <a:close/>
                  <a:moveTo>
                    <a:pt x="2677" y="4056"/>
                  </a:moveTo>
                  <a:cubicBezTo>
                    <a:pt x="2688" y="4056"/>
                    <a:pt x="2699" y="4055"/>
                    <a:pt x="2710" y="4052"/>
                  </a:cubicBezTo>
                  <a:cubicBezTo>
                    <a:pt x="2782" y="4033"/>
                    <a:pt x="2834" y="3936"/>
                    <a:pt x="2878" y="3879"/>
                  </a:cubicBezTo>
                  <a:cubicBezTo>
                    <a:pt x="2938" y="3802"/>
                    <a:pt x="2996" y="3724"/>
                    <a:pt x="3052" y="3644"/>
                  </a:cubicBezTo>
                  <a:cubicBezTo>
                    <a:pt x="3207" y="3421"/>
                    <a:pt x="3345" y="3184"/>
                    <a:pt x="3449" y="2932"/>
                  </a:cubicBezTo>
                  <a:cubicBezTo>
                    <a:pt x="3450" y="2929"/>
                    <a:pt x="3451" y="2927"/>
                    <a:pt x="3452" y="2924"/>
                  </a:cubicBezTo>
                  <a:cubicBezTo>
                    <a:pt x="3849" y="1944"/>
                    <a:pt x="3603" y="1115"/>
                    <a:pt x="2772" y="719"/>
                  </a:cubicBezTo>
                  <a:cubicBezTo>
                    <a:pt x="2365" y="525"/>
                    <a:pt x="1893" y="509"/>
                    <a:pt x="1477" y="683"/>
                  </a:cubicBezTo>
                  <a:cubicBezTo>
                    <a:pt x="1249" y="777"/>
                    <a:pt x="1045" y="927"/>
                    <a:pt x="886" y="1116"/>
                  </a:cubicBezTo>
                  <a:cubicBezTo>
                    <a:pt x="807" y="1211"/>
                    <a:pt x="738" y="1315"/>
                    <a:pt x="683" y="1425"/>
                  </a:cubicBezTo>
                  <a:cubicBezTo>
                    <a:pt x="620" y="1550"/>
                    <a:pt x="583" y="1682"/>
                    <a:pt x="533" y="1812"/>
                  </a:cubicBezTo>
                  <a:cubicBezTo>
                    <a:pt x="498" y="1900"/>
                    <a:pt x="450" y="1973"/>
                    <a:pt x="369" y="2026"/>
                  </a:cubicBezTo>
                  <a:cubicBezTo>
                    <a:pt x="291" y="2076"/>
                    <a:pt x="197" y="2110"/>
                    <a:pt x="107" y="2132"/>
                  </a:cubicBezTo>
                  <a:cubicBezTo>
                    <a:pt x="67" y="2142"/>
                    <a:pt x="43" y="2163"/>
                    <a:pt x="29" y="2188"/>
                  </a:cubicBezTo>
                  <a:cubicBezTo>
                    <a:pt x="0" y="2241"/>
                    <a:pt x="19" y="2309"/>
                    <a:pt x="74" y="2335"/>
                  </a:cubicBezTo>
                  <a:cubicBezTo>
                    <a:pt x="95" y="2345"/>
                    <a:pt x="120" y="2348"/>
                    <a:pt x="145" y="2340"/>
                  </a:cubicBezTo>
                  <a:cubicBezTo>
                    <a:pt x="322" y="2281"/>
                    <a:pt x="506" y="2214"/>
                    <a:pt x="624" y="2061"/>
                  </a:cubicBezTo>
                  <a:cubicBezTo>
                    <a:pt x="746" y="1904"/>
                    <a:pt x="781" y="1701"/>
                    <a:pt x="864" y="1524"/>
                  </a:cubicBezTo>
                  <a:cubicBezTo>
                    <a:pt x="958" y="1324"/>
                    <a:pt x="1110" y="1149"/>
                    <a:pt x="1290" y="1022"/>
                  </a:cubicBezTo>
                  <a:cubicBezTo>
                    <a:pt x="1714" y="722"/>
                    <a:pt x="2297" y="695"/>
                    <a:pt x="2750" y="945"/>
                  </a:cubicBezTo>
                  <a:cubicBezTo>
                    <a:pt x="3143" y="1163"/>
                    <a:pt x="3396" y="1542"/>
                    <a:pt x="3415" y="1994"/>
                  </a:cubicBezTo>
                  <a:cubicBezTo>
                    <a:pt x="3428" y="2287"/>
                    <a:pt x="3354" y="2579"/>
                    <a:pt x="3244" y="2848"/>
                  </a:cubicBezTo>
                  <a:cubicBezTo>
                    <a:pt x="3018" y="3413"/>
                    <a:pt x="2603" y="3884"/>
                    <a:pt x="2602" y="3885"/>
                  </a:cubicBezTo>
                  <a:cubicBezTo>
                    <a:pt x="2534" y="3961"/>
                    <a:pt x="2590" y="4056"/>
                    <a:pt x="2677" y="4056"/>
                  </a:cubicBezTo>
                  <a:close/>
                  <a:moveTo>
                    <a:pt x="764" y="3679"/>
                  </a:moveTo>
                  <a:cubicBezTo>
                    <a:pt x="872" y="3679"/>
                    <a:pt x="1024" y="3565"/>
                    <a:pt x="1091" y="3527"/>
                  </a:cubicBezTo>
                  <a:cubicBezTo>
                    <a:pt x="1292" y="3414"/>
                    <a:pt x="1495" y="3286"/>
                    <a:pt x="1654" y="3117"/>
                  </a:cubicBezTo>
                  <a:cubicBezTo>
                    <a:pt x="1654" y="3117"/>
                    <a:pt x="1654" y="3117"/>
                    <a:pt x="1654" y="3117"/>
                  </a:cubicBezTo>
                  <a:cubicBezTo>
                    <a:pt x="1809" y="2933"/>
                    <a:pt x="1939" y="2730"/>
                    <a:pt x="2040" y="2512"/>
                  </a:cubicBezTo>
                  <a:cubicBezTo>
                    <a:pt x="2084" y="2415"/>
                    <a:pt x="2253" y="2147"/>
                    <a:pt x="2096" y="2074"/>
                  </a:cubicBezTo>
                  <a:cubicBezTo>
                    <a:pt x="1973" y="2016"/>
                    <a:pt x="1936" y="2179"/>
                    <a:pt x="1909" y="2259"/>
                  </a:cubicBezTo>
                  <a:cubicBezTo>
                    <a:pt x="1888" y="2323"/>
                    <a:pt x="1863" y="2385"/>
                    <a:pt x="1834" y="2445"/>
                  </a:cubicBezTo>
                  <a:cubicBezTo>
                    <a:pt x="1744" y="2638"/>
                    <a:pt x="1622" y="2805"/>
                    <a:pt x="1483" y="2966"/>
                  </a:cubicBezTo>
                  <a:cubicBezTo>
                    <a:pt x="1367" y="3102"/>
                    <a:pt x="1211" y="3204"/>
                    <a:pt x="1058" y="3295"/>
                  </a:cubicBezTo>
                  <a:cubicBezTo>
                    <a:pt x="990" y="3336"/>
                    <a:pt x="920" y="3374"/>
                    <a:pt x="849" y="3410"/>
                  </a:cubicBezTo>
                  <a:cubicBezTo>
                    <a:pt x="773" y="3449"/>
                    <a:pt x="650" y="3457"/>
                    <a:pt x="654" y="3570"/>
                  </a:cubicBezTo>
                  <a:cubicBezTo>
                    <a:pt x="656" y="3629"/>
                    <a:pt x="704" y="3680"/>
                    <a:pt x="764" y="3679"/>
                  </a:cubicBezTo>
                  <a:close/>
                </a:path>
              </a:pathLst>
            </a:custGeom>
            <a:solidFill>
              <a:schemeClr val="bg1"/>
            </a:solidFill>
            <a:ln>
              <a:noFill/>
            </a:ln>
          </p:spPr>
          <p:txBody>
            <a:bodyPr vert="horz" wrap="square" lIns="121920" tIns="60960" rIns="121920" bIns="60960" numCol="1" anchor="ctr" anchorCtr="0" compatLnSpc="1">
              <a:prstTxWarp prst="textNoShape">
                <a:avLst/>
              </a:prstTxWarp>
            </a:bodyPr>
            <a:lstStyle/>
            <a:p>
              <a:pPr defTabSz="609585" fontAlgn="base">
                <a:spcBef>
                  <a:spcPct val="0"/>
                </a:spcBef>
                <a:spcAft>
                  <a:spcPct val="0"/>
                </a:spcAft>
                <a:defRPr/>
              </a:pPr>
              <a:endParaRPr lang="en-US" sz="2400" dirty="0">
                <a:solidFill>
                  <a:srgbClr val="282828"/>
                </a:solidFill>
                <a:latin typeface="CiscoSansTT" panose="020B0503020201020303" pitchFamily="34" charset="0"/>
                <a:ea typeface="ＭＳ Ｐゴシック" charset="0"/>
                <a:cs typeface="CiscoSansTT" panose="020B0503020201020303" pitchFamily="34" charset="0"/>
              </a:endParaRPr>
            </a:p>
          </p:txBody>
        </p:sp>
      </p:grpSp>
      <p:sp>
        <p:nvSpPr>
          <p:cNvPr id="97" name="TextBox 96">
            <a:extLst>
              <a:ext uri="{FF2B5EF4-FFF2-40B4-BE49-F238E27FC236}">
                <a16:creationId xmlns:a16="http://schemas.microsoft.com/office/drawing/2014/main" id="{89A61AB5-3DCA-B840-87C0-B01A4391BD36}"/>
              </a:ext>
            </a:extLst>
          </p:cNvPr>
          <p:cNvSpPr txBox="1"/>
          <p:nvPr/>
        </p:nvSpPr>
        <p:spPr>
          <a:xfrm>
            <a:off x="9237932" y="5907000"/>
            <a:ext cx="1388245" cy="359009"/>
          </a:xfrm>
          <a:prstGeom prst="rect">
            <a:avLst/>
          </a:prstGeom>
          <a:noFill/>
        </p:spPr>
        <p:txBody>
          <a:bodyPr wrap="square" rtlCol="0" anchor="ctr">
            <a:spAutoFit/>
          </a:bodyPr>
          <a:lstStyle/>
          <a:p>
            <a:pPr defTabSz="609585" fontAlgn="base">
              <a:spcBef>
                <a:spcPct val="0"/>
              </a:spcBef>
              <a:spcAft>
                <a:spcPct val="0"/>
              </a:spcAft>
              <a:defRPr/>
            </a:pPr>
            <a:r>
              <a:rPr lang="en-US" sz="1733" dirty="0">
                <a:solidFill>
                  <a:srgbClr val="005073"/>
                </a:solidFill>
                <a:latin typeface="CiscoSansTT" panose="020B0503020201020303" pitchFamily="34" charset="0"/>
                <a:ea typeface="ＭＳ Ｐゴシック" charset="0"/>
                <a:cs typeface="CiscoSansTT" panose="020B0503020201020303" pitchFamily="34" charset="0"/>
              </a:rPr>
              <a:t>Analytics</a:t>
            </a:r>
          </a:p>
        </p:txBody>
      </p:sp>
      <p:grpSp>
        <p:nvGrpSpPr>
          <p:cNvPr id="98" name="Group 13">
            <a:extLst>
              <a:ext uri="{FF2B5EF4-FFF2-40B4-BE49-F238E27FC236}">
                <a16:creationId xmlns:a16="http://schemas.microsoft.com/office/drawing/2014/main" id="{874C6174-BD1A-5548-BAF6-890AEEA275D4}"/>
              </a:ext>
            </a:extLst>
          </p:cNvPr>
          <p:cNvGrpSpPr/>
          <p:nvPr/>
        </p:nvGrpSpPr>
        <p:grpSpPr>
          <a:xfrm>
            <a:off x="8682684" y="5812529"/>
            <a:ext cx="558629" cy="547948"/>
            <a:chOff x="6433366" y="871538"/>
            <a:chExt cx="656940" cy="656940"/>
          </a:xfrm>
        </p:grpSpPr>
        <p:sp>
          <p:nvSpPr>
            <p:cNvPr id="99" name="Oval 98">
              <a:extLst>
                <a:ext uri="{FF2B5EF4-FFF2-40B4-BE49-F238E27FC236}">
                  <a16:creationId xmlns:a16="http://schemas.microsoft.com/office/drawing/2014/main" id="{FC0F34C5-97AA-5C4C-A65F-151BC846FE41}"/>
                </a:ext>
              </a:extLst>
            </p:cNvPr>
            <p:cNvSpPr/>
            <p:nvPr/>
          </p:nvSpPr>
          <p:spPr>
            <a:xfrm>
              <a:off x="6433366" y="871538"/>
              <a:ext cx="656940" cy="65694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panose="020B0503020201020303" pitchFamily="34" charset="0"/>
                <a:cs typeface="CiscoSansTT" panose="020B0503020201020303" pitchFamily="34" charset="0"/>
              </a:endParaRPr>
            </a:p>
          </p:txBody>
        </p:sp>
        <p:grpSp>
          <p:nvGrpSpPr>
            <p:cNvPr id="100" name="Group 4">
              <a:extLst>
                <a:ext uri="{FF2B5EF4-FFF2-40B4-BE49-F238E27FC236}">
                  <a16:creationId xmlns:a16="http://schemas.microsoft.com/office/drawing/2014/main" id="{B9E703FE-1D8F-8745-A5BC-1F2A7B771792}"/>
                </a:ext>
              </a:extLst>
            </p:cNvPr>
            <p:cNvGrpSpPr>
              <a:grpSpLocks noChangeAspect="1"/>
            </p:cNvGrpSpPr>
            <p:nvPr/>
          </p:nvGrpSpPr>
          <p:grpSpPr bwMode="auto">
            <a:xfrm>
              <a:off x="6479525" y="1023586"/>
              <a:ext cx="565800" cy="353324"/>
              <a:chOff x="285" y="0"/>
              <a:chExt cx="5190" cy="3241"/>
            </a:xfrm>
          </p:grpSpPr>
          <p:sp>
            <p:nvSpPr>
              <p:cNvPr id="101" name="Freeform 5">
                <a:extLst>
                  <a:ext uri="{FF2B5EF4-FFF2-40B4-BE49-F238E27FC236}">
                    <a16:creationId xmlns:a16="http://schemas.microsoft.com/office/drawing/2014/main" id="{F4C06E5C-9C9D-914F-920B-3C558631D0D9}"/>
                  </a:ext>
                </a:extLst>
              </p:cNvPr>
              <p:cNvSpPr>
                <a:spLocks/>
              </p:cNvSpPr>
              <p:nvPr/>
            </p:nvSpPr>
            <p:spPr bwMode="auto">
              <a:xfrm>
                <a:off x="285" y="0"/>
                <a:ext cx="5190" cy="3241"/>
              </a:xfrm>
              <a:custGeom>
                <a:avLst/>
                <a:gdLst>
                  <a:gd name="T0" fmla="*/ 11245 w 11245"/>
                  <a:gd name="T1" fmla="*/ 4284 h 7028"/>
                  <a:gd name="T2" fmla="*/ 10211 w 11245"/>
                  <a:gd name="T3" fmla="*/ 3093 h 7028"/>
                  <a:gd name="T4" fmla="*/ 10263 w 11245"/>
                  <a:gd name="T5" fmla="*/ 2744 h 7028"/>
                  <a:gd name="T6" fmla="*/ 9295 w 11245"/>
                  <a:gd name="T7" fmla="*/ 1563 h 7028"/>
                  <a:gd name="T8" fmla="*/ 9350 w 11245"/>
                  <a:gd name="T9" fmla="*/ 1205 h 7028"/>
                  <a:gd name="T10" fmla="*/ 8145 w 11245"/>
                  <a:gd name="T11" fmla="*/ 0 h 7028"/>
                  <a:gd name="T12" fmla="*/ 5996 w 11245"/>
                  <a:gd name="T13" fmla="*/ 0 h 7028"/>
                  <a:gd name="T14" fmla="*/ 4791 w 11245"/>
                  <a:gd name="T15" fmla="*/ 1205 h 7028"/>
                  <a:gd name="T16" fmla="*/ 4840 w 11245"/>
                  <a:gd name="T17" fmla="*/ 1539 h 7028"/>
                  <a:gd name="T18" fmla="*/ 3017 w 11245"/>
                  <a:gd name="T19" fmla="*/ 1539 h 7028"/>
                  <a:gd name="T20" fmla="*/ 1812 w 11245"/>
                  <a:gd name="T21" fmla="*/ 2744 h 7028"/>
                  <a:gd name="T22" fmla="*/ 1860 w 11245"/>
                  <a:gd name="T23" fmla="*/ 3079 h 7028"/>
                  <a:gd name="T24" fmla="*/ 1205 w 11245"/>
                  <a:gd name="T25" fmla="*/ 3079 h 7028"/>
                  <a:gd name="T26" fmla="*/ 0 w 11245"/>
                  <a:gd name="T27" fmla="*/ 4284 h 7028"/>
                  <a:gd name="T28" fmla="*/ 1205 w 11245"/>
                  <a:gd name="T29" fmla="*/ 5489 h 7028"/>
                  <a:gd name="T30" fmla="*/ 1626 w 11245"/>
                  <a:gd name="T31" fmla="*/ 5489 h 7028"/>
                  <a:gd name="T32" fmla="*/ 1578 w 11245"/>
                  <a:gd name="T33" fmla="*/ 5823 h 7028"/>
                  <a:gd name="T34" fmla="*/ 2783 w 11245"/>
                  <a:gd name="T35" fmla="*/ 7028 h 7028"/>
                  <a:gd name="T36" fmla="*/ 9326 w 11245"/>
                  <a:gd name="T37" fmla="*/ 7028 h 7028"/>
                  <a:gd name="T38" fmla="*/ 10531 w 11245"/>
                  <a:gd name="T39" fmla="*/ 5823 h 7028"/>
                  <a:gd name="T40" fmla="*/ 10457 w 11245"/>
                  <a:gd name="T41" fmla="*/ 5412 h 7028"/>
                  <a:gd name="T42" fmla="*/ 11245 w 11245"/>
                  <a:gd name="T43" fmla="*/ 4284 h 7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45" h="7028">
                    <a:moveTo>
                      <a:pt x="11245" y="4284"/>
                    </a:moveTo>
                    <a:cubicBezTo>
                      <a:pt x="11245" y="3679"/>
                      <a:pt x="10793" y="3177"/>
                      <a:pt x="10211" y="3093"/>
                    </a:cubicBezTo>
                    <a:cubicBezTo>
                      <a:pt x="10245" y="2982"/>
                      <a:pt x="10263" y="2865"/>
                      <a:pt x="10263" y="2744"/>
                    </a:cubicBezTo>
                    <a:cubicBezTo>
                      <a:pt x="10263" y="2162"/>
                      <a:pt x="9845" y="1674"/>
                      <a:pt x="9295" y="1563"/>
                    </a:cubicBezTo>
                    <a:cubicBezTo>
                      <a:pt x="9331" y="1450"/>
                      <a:pt x="9350" y="1329"/>
                      <a:pt x="9350" y="1205"/>
                    </a:cubicBezTo>
                    <a:cubicBezTo>
                      <a:pt x="9350" y="542"/>
                      <a:pt x="8808" y="0"/>
                      <a:pt x="8145" y="0"/>
                    </a:cubicBezTo>
                    <a:cubicBezTo>
                      <a:pt x="5996" y="0"/>
                      <a:pt x="5996" y="0"/>
                      <a:pt x="5996" y="0"/>
                    </a:cubicBezTo>
                    <a:cubicBezTo>
                      <a:pt x="5333" y="0"/>
                      <a:pt x="4791" y="542"/>
                      <a:pt x="4791" y="1205"/>
                    </a:cubicBezTo>
                    <a:cubicBezTo>
                      <a:pt x="4791" y="1321"/>
                      <a:pt x="4809" y="1433"/>
                      <a:pt x="4840" y="1539"/>
                    </a:cubicBezTo>
                    <a:cubicBezTo>
                      <a:pt x="3017" y="1539"/>
                      <a:pt x="3017" y="1539"/>
                      <a:pt x="3017" y="1539"/>
                    </a:cubicBezTo>
                    <a:cubicBezTo>
                      <a:pt x="2354" y="1539"/>
                      <a:pt x="1812" y="2082"/>
                      <a:pt x="1812" y="2744"/>
                    </a:cubicBezTo>
                    <a:cubicBezTo>
                      <a:pt x="1812" y="2860"/>
                      <a:pt x="1829" y="2973"/>
                      <a:pt x="1860" y="3079"/>
                    </a:cubicBezTo>
                    <a:cubicBezTo>
                      <a:pt x="1205" y="3079"/>
                      <a:pt x="1205" y="3079"/>
                      <a:pt x="1205" y="3079"/>
                    </a:cubicBezTo>
                    <a:cubicBezTo>
                      <a:pt x="542" y="3079"/>
                      <a:pt x="0" y="3621"/>
                      <a:pt x="0" y="4284"/>
                    </a:cubicBezTo>
                    <a:cubicBezTo>
                      <a:pt x="0" y="4947"/>
                      <a:pt x="542" y="5489"/>
                      <a:pt x="1205" y="5489"/>
                    </a:cubicBezTo>
                    <a:cubicBezTo>
                      <a:pt x="1626" y="5489"/>
                      <a:pt x="1626" y="5489"/>
                      <a:pt x="1626" y="5489"/>
                    </a:cubicBezTo>
                    <a:cubicBezTo>
                      <a:pt x="1595" y="5595"/>
                      <a:pt x="1578" y="5707"/>
                      <a:pt x="1578" y="5823"/>
                    </a:cubicBezTo>
                    <a:cubicBezTo>
                      <a:pt x="1578" y="6486"/>
                      <a:pt x="2120" y="7028"/>
                      <a:pt x="2783" y="7028"/>
                    </a:cubicBezTo>
                    <a:cubicBezTo>
                      <a:pt x="9326" y="7028"/>
                      <a:pt x="9326" y="7028"/>
                      <a:pt x="9326" y="7028"/>
                    </a:cubicBezTo>
                    <a:cubicBezTo>
                      <a:pt x="9989" y="7028"/>
                      <a:pt x="10531" y="6486"/>
                      <a:pt x="10531" y="5823"/>
                    </a:cubicBezTo>
                    <a:cubicBezTo>
                      <a:pt x="10531" y="5679"/>
                      <a:pt x="10504" y="5541"/>
                      <a:pt x="10457" y="5412"/>
                    </a:cubicBezTo>
                    <a:cubicBezTo>
                      <a:pt x="10915" y="5242"/>
                      <a:pt x="11245" y="4800"/>
                      <a:pt x="11245" y="428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ctr" anchorCtr="0" compatLnSpc="1">
                <a:prstTxWarp prst="textNoShape">
                  <a:avLst/>
                </a:prstTxWarp>
              </a:bodyPr>
              <a:lstStyle/>
              <a:p>
                <a:pPr defTabSz="609585" fontAlgn="base">
                  <a:spcBef>
                    <a:spcPct val="0"/>
                  </a:spcBef>
                  <a:spcAft>
                    <a:spcPct val="0"/>
                  </a:spcAft>
                  <a:defRPr/>
                </a:pPr>
                <a:endParaRPr lang="en-US" sz="2400" dirty="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04" name="Freeform 6">
                <a:extLst>
                  <a:ext uri="{FF2B5EF4-FFF2-40B4-BE49-F238E27FC236}">
                    <a16:creationId xmlns:a16="http://schemas.microsoft.com/office/drawing/2014/main" id="{24E46F21-8241-4A41-8C3F-2BCBAA38A4BF}"/>
                  </a:ext>
                </a:extLst>
              </p:cNvPr>
              <p:cNvSpPr>
                <a:spLocks/>
              </p:cNvSpPr>
              <p:nvPr/>
            </p:nvSpPr>
            <p:spPr bwMode="auto">
              <a:xfrm>
                <a:off x="1540" y="1022"/>
                <a:ext cx="3114" cy="1943"/>
              </a:xfrm>
              <a:custGeom>
                <a:avLst/>
                <a:gdLst>
                  <a:gd name="T0" fmla="*/ 6511 w 6748"/>
                  <a:gd name="T1" fmla="*/ 3738 h 4213"/>
                  <a:gd name="T2" fmla="*/ 475 w 6748"/>
                  <a:gd name="T3" fmla="*/ 3738 h 4213"/>
                  <a:gd name="T4" fmla="*/ 475 w 6748"/>
                  <a:gd name="T5" fmla="*/ 238 h 4213"/>
                  <a:gd name="T6" fmla="*/ 237 w 6748"/>
                  <a:gd name="T7" fmla="*/ 0 h 4213"/>
                  <a:gd name="T8" fmla="*/ 0 w 6748"/>
                  <a:gd name="T9" fmla="*/ 238 h 4213"/>
                  <a:gd name="T10" fmla="*/ 0 w 6748"/>
                  <a:gd name="T11" fmla="*/ 3975 h 4213"/>
                  <a:gd name="T12" fmla="*/ 237 w 6748"/>
                  <a:gd name="T13" fmla="*/ 4213 h 4213"/>
                  <a:gd name="T14" fmla="*/ 6511 w 6748"/>
                  <a:gd name="T15" fmla="*/ 4213 h 4213"/>
                  <a:gd name="T16" fmla="*/ 6748 w 6748"/>
                  <a:gd name="T17" fmla="*/ 3975 h 4213"/>
                  <a:gd name="T18" fmla="*/ 6511 w 6748"/>
                  <a:gd name="T19" fmla="*/ 3738 h 4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8" h="4213">
                    <a:moveTo>
                      <a:pt x="6511" y="3738"/>
                    </a:moveTo>
                    <a:cubicBezTo>
                      <a:pt x="475" y="3738"/>
                      <a:pt x="475" y="3738"/>
                      <a:pt x="475" y="3738"/>
                    </a:cubicBezTo>
                    <a:cubicBezTo>
                      <a:pt x="475" y="238"/>
                      <a:pt x="475" y="238"/>
                      <a:pt x="475" y="238"/>
                    </a:cubicBezTo>
                    <a:cubicBezTo>
                      <a:pt x="475" y="107"/>
                      <a:pt x="368" y="0"/>
                      <a:pt x="237" y="0"/>
                    </a:cubicBezTo>
                    <a:cubicBezTo>
                      <a:pt x="106" y="0"/>
                      <a:pt x="0" y="107"/>
                      <a:pt x="0" y="238"/>
                    </a:cubicBezTo>
                    <a:cubicBezTo>
                      <a:pt x="0" y="3975"/>
                      <a:pt x="0" y="3975"/>
                      <a:pt x="0" y="3975"/>
                    </a:cubicBezTo>
                    <a:cubicBezTo>
                      <a:pt x="0" y="4106"/>
                      <a:pt x="106" y="4213"/>
                      <a:pt x="237" y="4213"/>
                    </a:cubicBezTo>
                    <a:cubicBezTo>
                      <a:pt x="6511" y="4213"/>
                      <a:pt x="6511" y="4213"/>
                      <a:pt x="6511" y="4213"/>
                    </a:cubicBezTo>
                    <a:cubicBezTo>
                      <a:pt x="6642" y="4213"/>
                      <a:pt x="6748" y="4106"/>
                      <a:pt x="6748" y="3975"/>
                    </a:cubicBezTo>
                    <a:cubicBezTo>
                      <a:pt x="6748" y="3844"/>
                      <a:pt x="6642" y="3738"/>
                      <a:pt x="6511" y="373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ctr" anchorCtr="0" compatLnSpc="1">
                <a:prstTxWarp prst="textNoShape">
                  <a:avLst/>
                </a:prstTxWarp>
              </a:bodyPr>
              <a:lstStyle/>
              <a:p>
                <a:pPr defTabSz="609585" fontAlgn="base">
                  <a:spcBef>
                    <a:spcPct val="0"/>
                  </a:spcBef>
                  <a:spcAft>
                    <a:spcPct val="0"/>
                  </a:spcAft>
                  <a:defRPr/>
                </a:pPr>
                <a:endParaRPr lang="en-US" sz="2400" dirty="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05" name="Freeform 7">
                <a:extLst>
                  <a:ext uri="{FF2B5EF4-FFF2-40B4-BE49-F238E27FC236}">
                    <a16:creationId xmlns:a16="http://schemas.microsoft.com/office/drawing/2014/main" id="{F6F4A547-6ECD-FC41-AE80-B23070EBE57B}"/>
                  </a:ext>
                </a:extLst>
              </p:cNvPr>
              <p:cNvSpPr>
                <a:spLocks/>
              </p:cNvSpPr>
              <p:nvPr/>
            </p:nvSpPr>
            <p:spPr bwMode="auto">
              <a:xfrm>
                <a:off x="1929" y="904"/>
                <a:ext cx="2322" cy="1667"/>
              </a:xfrm>
              <a:custGeom>
                <a:avLst/>
                <a:gdLst>
                  <a:gd name="T0" fmla="*/ 261 w 5032"/>
                  <a:gd name="T1" fmla="*/ 3614 h 3614"/>
                  <a:gd name="T2" fmla="*/ 428 w 5032"/>
                  <a:gd name="T3" fmla="*/ 3544 h 3614"/>
                  <a:gd name="T4" fmla="*/ 1688 w 5032"/>
                  <a:gd name="T5" fmla="*/ 2284 h 3614"/>
                  <a:gd name="T6" fmla="*/ 2218 w 5032"/>
                  <a:gd name="T7" fmla="*/ 2814 h 3614"/>
                  <a:gd name="T8" fmla="*/ 2553 w 5032"/>
                  <a:gd name="T9" fmla="*/ 2814 h 3614"/>
                  <a:gd name="T10" fmla="*/ 4557 w 5032"/>
                  <a:gd name="T11" fmla="*/ 810 h 3614"/>
                  <a:gd name="T12" fmla="*/ 4557 w 5032"/>
                  <a:gd name="T13" fmla="*/ 1305 h 3614"/>
                  <a:gd name="T14" fmla="*/ 4795 w 5032"/>
                  <a:gd name="T15" fmla="*/ 1542 h 3614"/>
                  <a:gd name="T16" fmla="*/ 5032 w 5032"/>
                  <a:gd name="T17" fmla="*/ 1305 h 3614"/>
                  <a:gd name="T18" fmla="*/ 5032 w 5032"/>
                  <a:gd name="T19" fmla="*/ 237 h 3614"/>
                  <a:gd name="T20" fmla="*/ 5032 w 5032"/>
                  <a:gd name="T21" fmla="*/ 237 h 3614"/>
                  <a:gd name="T22" fmla="*/ 5032 w 5032"/>
                  <a:gd name="T23" fmla="*/ 237 h 3614"/>
                  <a:gd name="T24" fmla="*/ 5031 w 5032"/>
                  <a:gd name="T25" fmla="*/ 225 h 3614"/>
                  <a:gd name="T26" fmla="*/ 5027 w 5032"/>
                  <a:gd name="T27" fmla="*/ 191 h 3614"/>
                  <a:gd name="T28" fmla="*/ 5020 w 5032"/>
                  <a:gd name="T29" fmla="*/ 166 h 3614"/>
                  <a:gd name="T30" fmla="*/ 5014 w 5032"/>
                  <a:gd name="T31" fmla="*/ 147 h 3614"/>
                  <a:gd name="T32" fmla="*/ 5000 w 5032"/>
                  <a:gd name="T33" fmla="*/ 120 h 3614"/>
                  <a:gd name="T34" fmla="*/ 4992 w 5032"/>
                  <a:gd name="T35" fmla="*/ 106 h 3614"/>
                  <a:gd name="T36" fmla="*/ 4926 w 5032"/>
                  <a:gd name="T37" fmla="*/ 40 h 3614"/>
                  <a:gd name="T38" fmla="*/ 4913 w 5032"/>
                  <a:gd name="T39" fmla="*/ 32 h 3614"/>
                  <a:gd name="T40" fmla="*/ 4885 w 5032"/>
                  <a:gd name="T41" fmla="*/ 18 h 3614"/>
                  <a:gd name="T42" fmla="*/ 4867 w 5032"/>
                  <a:gd name="T43" fmla="*/ 12 h 3614"/>
                  <a:gd name="T44" fmla="*/ 4841 w 5032"/>
                  <a:gd name="T45" fmla="*/ 4 h 3614"/>
                  <a:gd name="T46" fmla="*/ 4810 w 5032"/>
                  <a:gd name="T47" fmla="*/ 1 h 3614"/>
                  <a:gd name="T48" fmla="*/ 4795 w 5032"/>
                  <a:gd name="T49" fmla="*/ 0 h 3614"/>
                  <a:gd name="T50" fmla="*/ 3727 w 5032"/>
                  <a:gd name="T51" fmla="*/ 0 h 3614"/>
                  <a:gd name="T52" fmla="*/ 3489 w 5032"/>
                  <a:gd name="T53" fmla="*/ 237 h 3614"/>
                  <a:gd name="T54" fmla="*/ 3727 w 5032"/>
                  <a:gd name="T55" fmla="*/ 474 h 3614"/>
                  <a:gd name="T56" fmla="*/ 4222 w 5032"/>
                  <a:gd name="T57" fmla="*/ 474 h 3614"/>
                  <a:gd name="T58" fmla="*/ 2386 w 5032"/>
                  <a:gd name="T59" fmla="*/ 2311 h 3614"/>
                  <a:gd name="T60" fmla="*/ 1856 w 5032"/>
                  <a:gd name="T61" fmla="*/ 1781 h 3614"/>
                  <a:gd name="T62" fmla="*/ 1520 w 5032"/>
                  <a:gd name="T63" fmla="*/ 1781 h 3614"/>
                  <a:gd name="T64" fmla="*/ 93 w 5032"/>
                  <a:gd name="T65" fmla="*/ 3208 h 3614"/>
                  <a:gd name="T66" fmla="*/ 93 w 5032"/>
                  <a:gd name="T67" fmla="*/ 3544 h 3614"/>
                  <a:gd name="T68" fmla="*/ 261 w 5032"/>
                  <a:gd name="T69" fmla="*/ 3614 h 3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32" h="3614">
                    <a:moveTo>
                      <a:pt x="261" y="3614"/>
                    </a:moveTo>
                    <a:cubicBezTo>
                      <a:pt x="321" y="3614"/>
                      <a:pt x="382" y="3590"/>
                      <a:pt x="428" y="3544"/>
                    </a:cubicBezTo>
                    <a:cubicBezTo>
                      <a:pt x="1688" y="2284"/>
                      <a:pt x="1688" y="2284"/>
                      <a:pt x="1688" y="2284"/>
                    </a:cubicBezTo>
                    <a:cubicBezTo>
                      <a:pt x="2218" y="2814"/>
                      <a:pt x="2218" y="2814"/>
                      <a:pt x="2218" y="2814"/>
                    </a:cubicBezTo>
                    <a:cubicBezTo>
                      <a:pt x="2310" y="2907"/>
                      <a:pt x="2461" y="2907"/>
                      <a:pt x="2553" y="2814"/>
                    </a:cubicBezTo>
                    <a:cubicBezTo>
                      <a:pt x="4557" y="810"/>
                      <a:pt x="4557" y="810"/>
                      <a:pt x="4557" y="810"/>
                    </a:cubicBezTo>
                    <a:cubicBezTo>
                      <a:pt x="4557" y="1305"/>
                      <a:pt x="4557" y="1305"/>
                      <a:pt x="4557" y="1305"/>
                    </a:cubicBezTo>
                    <a:cubicBezTo>
                      <a:pt x="4557" y="1436"/>
                      <a:pt x="4664" y="1542"/>
                      <a:pt x="4795" y="1542"/>
                    </a:cubicBezTo>
                    <a:cubicBezTo>
                      <a:pt x="4926" y="1542"/>
                      <a:pt x="5032" y="1436"/>
                      <a:pt x="5032" y="1305"/>
                    </a:cubicBezTo>
                    <a:cubicBezTo>
                      <a:pt x="5032" y="237"/>
                      <a:pt x="5032" y="237"/>
                      <a:pt x="5032" y="237"/>
                    </a:cubicBezTo>
                    <a:cubicBezTo>
                      <a:pt x="5032" y="237"/>
                      <a:pt x="5032" y="237"/>
                      <a:pt x="5032" y="237"/>
                    </a:cubicBezTo>
                    <a:cubicBezTo>
                      <a:pt x="5032" y="237"/>
                      <a:pt x="5032" y="237"/>
                      <a:pt x="5032" y="237"/>
                    </a:cubicBezTo>
                    <a:cubicBezTo>
                      <a:pt x="5032" y="233"/>
                      <a:pt x="5031" y="229"/>
                      <a:pt x="5031" y="225"/>
                    </a:cubicBezTo>
                    <a:cubicBezTo>
                      <a:pt x="5030" y="213"/>
                      <a:pt x="5030" y="202"/>
                      <a:pt x="5027" y="191"/>
                    </a:cubicBezTo>
                    <a:cubicBezTo>
                      <a:pt x="5026" y="182"/>
                      <a:pt x="5022" y="174"/>
                      <a:pt x="5020" y="166"/>
                    </a:cubicBezTo>
                    <a:cubicBezTo>
                      <a:pt x="5018" y="159"/>
                      <a:pt x="5016" y="153"/>
                      <a:pt x="5014" y="147"/>
                    </a:cubicBezTo>
                    <a:cubicBezTo>
                      <a:pt x="5010" y="137"/>
                      <a:pt x="5005" y="128"/>
                      <a:pt x="5000" y="120"/>
                    </a:cubicBezTo>
                    <a:cubicBezTo>
                      <a:pt x="4997" y="115"/>
                      <a:pt x="4995" y="110"/>
                      <a:pt x="4992" y="106"/>
                    </a:cubicBezTo>
                    <a:cubicBezTo>
                      <a:pt x="4975" y="80"/>
                      <a:pt x="4952" y="57"/>
                      <a:pt x="4926" y="40"/>
                    </a:cubicBezTo>
                    <a:cubicBezTo>
                      <a:pt x="4922" y="37"/>
                      <a:pt x="4917" y="35"/>
                      <a:pt x="4913" y="32"/>
                    </a:cubicBezTo>
                    <a:cubicBezTo>
                      <a:pt x="4904" y="27"/>
                      <a:pt x="4895" y="22"/>
                      <a:pt x="4885" y="18"/>
                    </a:cubicBezTo>
                    <a:cubicBezTo>
                      <a:pt x="4879" y="15"/>
                      <a:pt x="4873" y="14"/>
                      <a:pt x="4867" y="12"/>
                    </a:cubicBezTo>
                    <a:cubicBezTo>
                      <a:pt x="4858" y="9"/>
                      <a:pt x="4850" y="6"/>
                      <a:pt x="4841" y="4"/>
                    </a:cubicBezTo>
                    <a:cubicBezTo>
                      <a:pt x="4830" y="2"/>
                      <a:pt x="4820" y="2"/>
                      <a:pt x="4810" y="1"/>
                    </a:cubicBezTo>
                    <a:cubicBezTo>
                      <a:pt x="4805" y="1"/>
                      <a:pt x="4800" y="0"/>
                      <a:pt x="4795" y="0"/>
                    </a:cubicBezTo>
                    <a:cubicBezTo>
                      <a:pt x="3727" y="0"/>
                      <a:pt x="3727" y="0"/>
                      <a:pt x="3727" y="0"/>
                    </a:cubicBezTo>
                    <a:cubicBezTo>
                      <a:pt x="3596" y="0"/>
                      <a:pt x="3489" y="106"/>
                      <a:pt x="3489" y="237"/>
                    </a:cubicBezTo>
                    <a:cubicBezTo>
                      <a:pt x="3489" y="368"/>
                      <a:pt x="3596" y="474"/>
                      <a:pt x="3727" y="474"/>
                    </a:cubicBezTo>
                    <a:cubicBezTo>
                      <a:pt x="4222" y="474"/>
                      <a:pt x="4222" y="474"/>
                      <a:pt x="4222" y="474"/>
                    </a:cubicBezTo>
                    <a:cubicBezTo>
                      <a:pt x="2386" y="2311"/>
                      <a:pt x="2386" y="2311"/>
                      <a:pt x="2386" y="2311"/>
                    </a:cubicBezTo>
                    <a:cubicBezTo>
                      <a:pt x="1856" y="1781"/>
                      <a:pt x="1856" y="1781"/>
                      <a:pt x="1856" y="1781"/>
                    </a:cubicBezTo>
                    <a:cubicBezTo>
                      <a:pt x="1763" y="1688"/>
                      <a:pt x="1613" y="1688"/>
                      <a:pt x="1520" y="1781"/>
                    </a:cubicBezTo>
                    <a:cubicBezTo>
                      <a:pt x="93" y="3208"/>
                      <a:pt x="93" y="3208"/>
                      <a:pt x="93" y="3208"/>
                    </a:cubicBezTo>
                    <a:cubicBezTo>
                      <a:pt x="0" y="3301"/>
                      <a:pt x="0" y="3451"/>
                      <a:pt x="93" y="3544"/>
                    </a:cubicBezTo>
                    <a:cubicBezTo>
                      <a:pt x="139" y="3590"/>
                      <a:pt x="200" y="3614"/>
                      <a:pt x="261" y="3614"/>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ctr" anchorCtr="0" compatLnSpc="1">
                <a:prstTxWarp prst="textNoShape">
                  <a:avLst/>
                </a:prstTxWarp>
              </a:bodyPr>
              <a:lstStyle/>
              <a:p>
                <a:pPr defTabSz="609585" fontAlgn="base">
                  <a:spcBef>
                    <a:spcPct val="0"/>
                  </a:spcBef>
                  <a:spcAft>
                    <a:spcPct val="0"/>
                  </a:spcAft>
                  <a:defRPr/>
                </a:pPr>
                <a:endParaRPr lang="en-US" sz="2400" dirty="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sp>
        <p:nvSpPr>
          <p:cNvPr id="106" name="TextBox 105">
            <a:extLst>
              <a:ext uri="{FF2B5EF4-FFF2-40B4-BE49-F238E27FC236}">
                <a16:creationId xmlns:a16="http://schemas.microsoft.com/office/drawing/2014/main" id="{D118C3E6-6875-F649-87B1-BBBD81704605}"/>
              </a:ext>
            </a:extLst>
          </p:cNvPr>
          <p:cNvSpPr txBox="1"/>
          <p:nvPr/>
        </p:nvSpPr>
        <p:spPr>
          <a:xfrm>
            <a:off x="4934214" y="5906999"/>
            <a:ext cx="1479841" cy="359009"/>
          </a:xfrm>
          <a:prstGeom prst="rect">
            <a:avLst/>
          </a:prstGeom>
          <a:noFill/>
        </p:spPr>
        <p:txBody>
          <a:bodyPr wrap="square" rtlCol="0" anchor="ctr">
            <a:spAutoFit/>
          </a:bodyPr>
          <a:lstStyle/>
          <a:p>
            <a:pPr defTabSz="609585" fontAlgn="base">
              <a:spcBef>
                <a:spcPct val="0"/>
              </a:spcBef>
              <a:spcAft>
                <a:spcPct val="0"/>
              </a:spcAft>
              <a:defRPr/>
            </a:pPr>
            <a:r>
              <a:rPr lang="en-US" sz="1733" dirty="0">
                <a:solidFill>
                  <a:srgbClr val="005073"/>
                </a:solidFill>
                <a:latin typeface="CiscoSansTT" panose="020B0503020201020303" pitchFamily="34" charset="0"/>
                <a:ea typeface="ＭＳ Ｐゴシック" charset="0"/>
                <a:cs typeface="CiscoSansTT" panose="020B0503020201020303" pitchFamily="34" charset="0"/>
              </a:rPr>
              <a:t>Automation</a:t>
            </a:r>
          </a:p>
        </p:txBody>
      </p:sp>
      <p:pic>
        <p:nvPicPr>
          <p:cNvPr id="107" name="Picture 106">
            <a:extLst>
              <a:ext uri="{FF2B5EF4-FFF2-40B4-BE49-F238E27FC236}">
                <a16:creationId xmlns:a16="http://schemas.microsoft.com/office/drawing/2014/main" id="{6386D234-8592-B544-9CA3-3172D0F94BB3}"/>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381548" y="5814583"/>
            <a:ext cx="554437" cy="543837"/>
          </a:xfrm>
          <a:prstGeom prst="rect">
            <a:avLst/>
          </a:prstGeom>
        </p:spPr>
      </p:pic>
      <p:sp>
        <p:nvSpPr>
          <p:cNvPr id="108" name="TextBox 107">
            <a:extLst>
              <a:ext uri="{FF2B5EF4-FFF2-40B4-BE49-F238E27FC236}">
                <a16:creationId xmlns:a16="http://schemas.microsoft.com/office/drawing/2014/main" id="{DF44943E-843C-C247-9725-187BBE7041FC}"/>
              </a:ext>
            </a:extLst>
          </p:cNvPr>
          <p:cNvSpPr txBox="1"/>
          <p:nvPr/>
        </p:nvSpPr>
        <p:spPr>
          <a:xfrm>
            <a:off x="2240948" y="1385883"/>
            <a:ext cx="2291460" cy="379656"/>
          </a:xfrm>
          <a:prstGeom prst="rect">
            <a:avLst/>
          </a:prstGeom>
          <a:noFill/>
        </p:spPr>
        <p:txBody>
          <a:bodyPr wrap="square" lIns="91440" tIns="45720" rIns="91440" bIns="45720" rtlCol="0" anchor="b">
            <a:spAutoFit/>
          </a:bodyPr>
          <a:lstStyle/>
          <a:p>
            <a:pPr algn="ctr" defTabSz="609585" fontAlgn="base">
              <a:spcBef>
                <a:spcPct val="0"/>
              </a:spcBef>
              <a:spcAft>
                <a:spcPct val="0"/>
              </a:spcAft>
              <a:defRPr/>
            </a:pPr>
            <a:r>
              <a:rPr lang="en-US" sz="1867" dirty="0">
                <a:solidFill>
                  <a:schemeClr val="accent6"/>
                </a:solidFill>
                <a:latin typeface="CiscoSansTT Light"/>
                <a:ea typeface="ＭＳ Ｐゴシック" charset="0"/>
                <a:cs typeface="CiscoSansTT Light"/>
              </a:rPr>
              <a:t>Catalyst</a:t>
            </a:r>
          </a:p>
        </p:txBody>
      </p:sp>
      <p:sp>
        <p:nvSpPr>
          <p:cNvPr id="109" name="TextBox 108">
            <a:extLst>
              <a:ext uri="{FF2B5EF4-FFF2-40B4-BE49-F238E27FC236}">
                <a16:creationId xmlns:a16="http://schemas.microsoft.com/office/drawing/2014/main" id="{BE78C745-9B19-B043-99C8-96055E211758}"/>
              </a:ext>
            </a:extLst>
          </p:cNvPr>
          <p:cNvSpPr txBox="1"/>
          <p:nvPr/>
        </p:nvSpPr>
        <p:spPr>
          <a:xfrm>
            <a:off x="2443167" y="1687787"/>
            <a:ext cx="1883101" cy="318100"/>
          </a:xfrm>
          <a:prstGeom prst="rect">
            <a:avLst/>
          </a:prstGeom>
          <a:noFill/>
        </p:spPr>
        <p:txBody>
          <a:bodyPr wrap="square" lIns="91440" tIns="45720" rIns="91440" bIns="45720" rtlCol="0">
            <a:spAutoFit/>
          </a:bodyPr>
          <a:lstStyle/>
          <a:p>
            <a:pPr algn="ctr" defTabSz="609585" fontAlgn="base">
              <a:spcBef>
                <a:spcPct val="0"/>
              </a:spcBef>
              <a:spcAft>
                <a:spcPct val="0"/>
              </a:spcAft>
              <a:defRPr/>
            </a:pPr>
            <a:r>
              <a:rPr lang="en-US" sz="1467" dirty="0">
                <a:solidFill>
                  <a:schemeClr val="accent6"/>
                </a:solidFill>
                <a:latin typeface="CiscoSansTT Light"/>
                <a:ea typeface="ＭＳ Ｐゴシック" charset="0"/>
                <a:cs typeface="CiscoSansTT Light"/>
              </a:rPr>
              <a:t>9100 Series</a:t>
            </a:r>
          </a:p>
        </p:txBody>
      </p:sp>
    </p:spTree>
    <p:extLst>
      <p:ext uri="{BB962C8B-B14F-4D97-AF65-F5344CB8AC3E}">
        <p14:creationId xmlns:p14="http://schemas.microsoft.com/office/powerpoint/2010/main" val="654853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Rounded Corners 1">
            <a:extLst>
              <a:ext uri="{FF2B5EF4-FFF2-40B4-BE49-F238E27FC236}">
                <a16:creationId xmlns:a16="http://schemas.microsoft.com/office/drawing/2014/main" id="{E52B709A-9B63-4C9C-85E4-66540FC66127}"/>
              </a:ext>
            </a:extLst>
          </p:cNvPr>
          <p:cNvSpPr/>
          <p:nvPr/>
        </p:nvSpPr>
        <p:spPr>
          <a:xfrm>
            <a:off x="170687" y="1170613"/>
            <a:ext cx="11850624" cy="5169404"/>
          </a:xfrm>
          <a:prstGeom prst="roundRect">
            <a:avLst>
              <a:gd name="adj" fmla="val 8494"/>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91" name="Rectangle 90">
            <a:extLst>
              <a:ext uri="{FF2B5EF4-FFF2-40B4-BE49-F238E27FC236}">
                <a16:creationId xmlns:a16="http://schemas.microsoft.com/office/drawing/2014/main" id="{A8F070D4-EBFC-4714-B156-303BE2F92843}"/>
              </a:ext>
            </a:extLst>
          </p:cNvPr>
          <p:cNvSpPr/>
          <p:nvPr/>
        </p:nvSpPr>
        <p:spPr>
          <a:xfrm>
            <a:off x="3213852" y="1298909"/>
            <a:ext cx="5822547" cy="830997"/>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spAutoFit/>
          </a:bodyPr>
          <a:lstStyle/>
          <a:p>
            <a:pPr algn="ctr" defTabSz="609570">
              <a:defRPr/>
            </a:pPr>
            <a:r>
              <a:rPr lang="en-US" sz="2400" dirty="0">
                <a:solidFill>
                  <a:srgbClr val="282828"/>
                </a:solidFill>
                <a:latin typeface="CiscoSansTT" panose="020B0503020201020303" pitchFamily="34" charset="0"/>
                <a:cs typeface="CiscoSansTT" panose="020B0503020201020303" pitchFamily="34" charset="0"/>
              </a:rPr>
              <a:t>Catalyst 9800</a:t>
            </a:r>
          </a:p>
          <a:p>
            <a:pPr algn="ctr" defTabSz="609570">
              <a:defRPr/>
            </a:pPr>
            <a:r>
              <a:rPr lang="en-US" sz="2400" dirty="0">
                <a:solidFill>
                  <a:srgbClr val="282828"/>
                </a:solidFill>
                <a:latin typeface="CiscoSansTT" panose="020B0503020201020303" pitchFamily="34" charset="0"/>
                <a:cs typeface="CiscoSansTT" panose="020B0503020201020303" pitchFamily="34" charset="0"/>
              </a:rPr>
              <a:t>Next Generation Wireless Controller</a:t>
            </a:r>
          </a:p>
        </p:txBody>
      </p:sp>
      <p:sp>
        <p:nvSpPr>
          <p:cNvPr id="69" name="Rectangle: Rounded Corners 68">
            <a:extLst>
              <a:ext uri="{FF2B5EF4-FFF2-40B4-BE49-F238E27FC236}">
                <a16:creationId xmlns:a16="http://schemas.microsoft.com/office/drawing/2014/main" id="{663BD1F3-F1F4-44A2-AC9E-AFBD4090DAA1}"/>
              </a:ext>
            </a:extLst>
          </p:cNvPr>
          <p:cNvSpPr/>
          <p:nvPr/>
        </p:nvSpPr>
        <p:spPr>
          <a:xfrm>
            <a:off x="569844" y="4365451"/>
            <a:ext cx="4598547" cy="1464265"/>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70" name="Rectangle: Rounded Corners 69">
            <a:extLst>
              <a:ext uri="{FF2B5EF4-FFF2-40B4-BE49-F238E27FC236}">
                <a16:creationId xmlns:a16="http://schemas.microsoft.com/office/drawing/2014/main" id="{973E0ED8-34AC-43BE-9EF6-29762B18C22F}"/>
              </a:ext>
            </a:extLst>
          </p:cNvPr>
          <p:cNvSpPr/>
          <p:nvPr/>
        </p:nvSpPr>
        <p:spPr>
          <a:xfrm>
            <a:off x="7081860" y="4365451"/>
            <a:ext cx="4598547" cy="1464265"/>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2" name="Title 1"/>
          <p:cNvSpPr>
            <a:spLocks noGrp="1"/>
          </p:cNvSpPr>
          <p:nvPr>
            <p:ph type="title"/>
          </p:nvPr>
        </p:nvSpPr>
        <p:spPr>
          <a:xfrm>
            <a:off x="583688" y="185456"/>
            <a:ext cx="11127317" cy="975783"/>
          </a:xfrm>
        </p:spPr>
        <p:txBody>
          <a:bodyPr/>
          <a:lstStyle/>
          <a:p>
            <a:pPr defTabSz="609570">
              <a:lnSpc>
                <a:spcPct val="100000"/>
              </a:lnSpc>
              <a:defRPr/>
            </a:pPr>
            <a:r>
              <a:rPr lang="en-US" sz="3733" dirty="0">
                <a:solidFill>
                  <a:srgbClr val="005073"/>
                </a:solidFill>
                <a:latin typeface="CiscoSansTT" panose="020B0503020201020303" pitchFamily="34" charset="0"/>
                <a:cs typeface="CiscoSansTT" panose="020B0503020201020303" pitchFamily="34" charset="0"/>
              </a:rPr>
              <a:t>Cisco Catalyst Next Gen Wireless </a:t>
            </a:r>
            <a:r>
              <a:rPr lang="en-US" dirty="0">
                <a:solidFill>
                  <a:srgbClr val="005073"/>
                </a:solidFill>
                <a:latin typeface="CiscoSansTT" panose="020B0503020201020303" pitchFamily="34" charset="0"/>
                <a:cs typeface="CiscoSansTT" panose="020B0503020201020303" pitchFamily="34" charset="0"/>
              </a:rPr>
              <a:t>Controller</a:t>
            </a:r>
            <a:endParaRPr lang="en-US" sz="3733" dirty="0">
              <a:solidFill>
                <a:srgbClr val="005073"/>
              </a:solidFill>
              <a:latin typeface="CiscoSansTT" panose="020B0503020201020303" pitchFamily="34" charset="0"/>
              <a:cs typeface="CiscoSansTT" panose="020B0503020201020303" pitchFamily="34" charset="0"/>
            </a:endParaRPr>
          </a:p>
        </p:txBody>
      </p:sp>
      <p:sp>
        <p:nvSpPr>
          <p:cNvPr id="44" name="AutoShape 3">
            <a:extLst>
              <a:ext uri="{FF2B5EF4-FFF2-40B4-BE49-F238E27FC236}">
                <a16:creationId xmlns:a16="http://schemas.microsoft.com/office/drawing/2014/main" id="{FF6E834A-BE9E-46DE-BE0D-CE66BE18A3B6}"/>
              </a:ext>
            </a:extLst>
          </p:cNvPr>
          <p:cNvSpPr>
            <a:spLocks noChangeAspect="1" noChangeArrowheads="1" noTextEdit="1"/>
          </p:cNvSpPr>
          <p:nvPr/>
        </p:nvSpPr>
        <p:spPr bwMode="auto">
          <a:xfrm>
            <a:off x="13988355" y="4827177"/>
            <a:ext cx="639447" cy="63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2400" dirty="0">
              <a:solidFill>
                <a:srgbClr val="282828"/>
              </a:solidFill>
              <a:latin typeface="CiscoSansTT" panose="020B0503020201020303" pitchFamily="34" charset="0"/>
              <a:cs typeface="CiscoSansTT" panose="020B0503020201020303" pitchFamily="34" charset="0"/>
            </a:endParaRPr>
          </a:p>
        </p:txBody>
      </p:sp>
      <p:sp>
        <p:nvSpPr>
          <p:cNvPr id="3" name="Rectangle: Rounded Corners 2">
            <a:extLst>
              <a:ext uri="{FF2B5EF4-FFF2-40B4-BE49-F238E27FC236}">
                <a16:creationId xmlns:a16="http://schemas.microsoft.com/office/drawing/2014/main" id="{3FA1AD0A-B6A3-49A2-9654-ABCD5BCD8B78}"/>
              </a:ext>
            </a:extLst>
          </p:cNvPr>
          <p:cNvSpPr/>
          <p:nvPr/>
        </p:nvSpPr>
        <p:spPr>
          <a:xfrm>
            <a:off x="591240" y="4365451"/>
            <a:ext cx="4598547" cy="1464265"/>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57" name="Rectangle: Rounded Corners 56">
            <a:extLst>
              <a:ext uri="{FF2B5EF4-FFF2-40B4-BE49-F238E27FC236}">
                <a16:creationId xmlns:a16="http://schemas.microsoft.com/office/drawing/2014/main" id="{B0EC6721-BB7A-45DC-898C-8C79AF03D90D}"/>
              </a:ext>
            </a:extLst>
          </p:cNvPr>
          <p:cNvSpPr/>
          <p:nvPr/>
        </p:nvSpPr>
        <p:spPr>
          <a:xfrm>
            <a:off x="7081860" y="4365451"/>
            <a:ext cx="4598547" cy="1464265"/>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dirty="0">
              <a:solidFill>
                <a:srgbClr val="005073"/>
              </a:solidFill>
              <a:latin typeface="CiscoSansTT" panose="020B0503020201020303" pitchFamily="34" charset="0"/>
              <a:cs typeface="CiscoSansTT" panose="020B0503020201020303" pitchFamily="34" charset="0"/>
            </a:endParaRPr>
          </a:p>
        </p:txBody>
      </p:sp>
      <p:grpSp>
        <p:nvGrpSpPr>
          <p:cNvPr id="10" name="Group 9">
            <a:extLst>
              <a:ext uri="{FF2B5EF4-FFF2-40B4-BE49-F238E27FC236}">
                <a16:creationId xmlns:a16="http://schemas.microsoft.com/office/drawing/2014/main" id="{32F88C7C-CF8A-D845-A7D1-C9915186A40C}"/>
              </a:ext>
            </a:extLst>
          </p:cNvPr>
          <p:cNvGrpSpPr/>
          <p:nvPr/>
        </p:nvGrpSpPr>
        <p:grpSpPr>
          <a:xfrm>
            <a:off x="730103" y="4605048"/>
            <a:ext cx="4320821" cy="846960"/>
            <a:chOff x="717912" y="4288825"/>
            <a:chExt cx="4320821" cy="846959"/>
          </a:xfrm>
        </p:grpSpPr>
        <p:sp>
          <p:nvSpPr>
            <p:cNvPr id="59" name="TextBox 58">
              <a:extLst>
                <a:ext uri="{FF2B5EF4-FFF2-40B4-BE49-F238E27FC236}">
                  <a16:creationId xmlns:a16="http://schemas.microsoft.com/office/drawing/2014/main" id="{BDB7031A-0886-4381-B4F8-31B869EA054E}"/>
                </a:ext>
              </a:extLst>
            </p:cNvPr>
            <p:cNvSpPr txBox="1"/>
            <p:nvPr/>
          </p:nvSpPr>
          <p:spPr>
            <a:xfrm>
              <a:off x="717912" y="4288825"/>
              <a:ext cx="4320821" cy="420564"/>
            </a:xfrm>
            <a:prstGeom prst="rect">
              <a:avLst/>
            </a:prstGeom>
            <a:noFill/>
          </p:spPr>
          <p:txBody>
            <a:bodyPr wrap="square" rtlCol="0" anchor="ctr">
              <a:spAutoFit/>
            </a:bodyPr>
            <a:lstStyle/>
            <a:p>
              <a:pPr algn="ctr" defTabSz="609570">
                <a:defRPr/>
              </a:pPr>
              <a:r>
                <a:rPr lang="en-US" sz="2133" b="1" dirty="0">
                  <a:solidFill>
                    <a:srgbClr val="FFFFFF"/>
                  </a:solidFill>
                  <a:latin typeface="CiscoSansTT" panose="020B0503020201020303" pitchFamily="34" charset="0"/>
                  <a:cs typeface="CiscoSansTT" panose="020B0503020201020303" pitchFamily="34" charset="0"/>
                </a:rPr>
                <a:t>The Most Deployed Controller</a:t>
              </a:r>
            </a:p>
          </p:txBody>
        </p:sp>
        <p:sp>
          <p:nvSpPr>
            <p:cNvPr id="60" name="TextBox 59">
              <a:extLst>
                <a:ext uri="{FF2B5EF4-FFF2-40B4-BE49-F238E27FC236}">
                  <a16:creationId xmlns:a16="http://schemas.microsoft.com/office/drawing/2014/main" id="{62BE1DBB-826A-4501-A6F6-1C725036C45D}"/>
                </a:ext>
              </a:extLst>
            </p:cNvPr>
            <p:cNvSpPr txBox="1"/>
            <p:nvPr/>
          </p:nvSpPr>
          <p:spPr>
            <a:xfrm>
              <a:off x="727445" y="4858785"/>
              <a:ext cx="4301754" cy="276999"/>
            </a:xfrm>
            <a:prstGeom prst="rect">
              <a:avLst/>
            </a:prstGeom>
            <a:noFill/>
          </p:spPr>
          <p:txBody>
            <a:bodyPr wrap="square" rtlCol="0">
              <a:spAutoFit/>
            </a:bodyPr>
            <a:lstStyle/>
            <a:p>
              <a:pPr algn="ctr" defTabSz="609570">
                <a:defRPr/>
              </a:pPr>
              <a:r>
                <a:rPr lang="en-US" sz="1200" dirty="0">
                  <a:solidFill>
                    <a:srgbClr val="FFFFFF"/>
                  </a:solidFill>
                  <a:latin typeface="CiscoSansTT" panose="020B0503020201020303" pitchFamily="34" charset="0"/>
                  <a:cs typeface="CiscoSansTT" panose="020B0503020201020303" pitchFamily="34" charset="0"/>
                </a:rPr>
                <a:t>RF excellence │ Device ecosystem │ Wireless assurance</a:t>
              </a:r>
            </a:p>
          </p:txBody>
        </p:sp>
        <p:cxnSp>
          <p:nvCxnSpPr>
            <p:cNvPr id="66" name="Straight Connector 65">
              <a:extLst>
                <a:ext uri="{FF2B5EF4-FFF2-40B4-BE49-F238E27FC236}">
                  <a16:creationId xmlns:a16="http://schemas.microsoft.com/office/drawing/2014/main" id="{DF242791-B1CE-4FA2-A955-87BF9271454D}"/>
                </a:ext>
              </a:extLst>
            </p:cNvPr>
            <p:cNvCxnSpPr>
              <a:cxnSpLocks/>
            </p:cNvCxnSpPr>
            <p:nvPr/>
          </p:nvCxnSpPr>
          <p:spPr>
            <a:xfrm>
              <a:off x="917575" y="4786045"/>
              <a:ext cx="3927476" cy="0"/>
            </a:xfrm>
            <a:prstGeom prst="line">
              <a:avLst/>
            </a:prstGeom>
            <a:ln w="635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09C8386B-88EC-E74D-8FD8-C968A1CB9DB4}"/>
              </a:ext>
            </a:extLst>
          </p:cNvPr>
          <p:cNvGrpSpPr/>
          <p:nvPr/>
        </p:nvGrpSpPr>
        <p:grpSpPr>
          <a:xfrm>
            <a:off x="7384544" y="4630663"/>
            <a:ext cx="3993179" cy="841528"/>
            <a:chOff x="7372352" y="4329829"/>
            <a:chExt cx="3993179" cy="841528"/>
          </a:xfrm>
        </p:grpSpPr>
        <p:cxnSp>
          <p:nvCxnSpPr>
            <p:cNvPr id="8" name="Straight Connector 7">
              <a:extLst>
                <a:ext uri="{FF2B5EF4-FFF2-40B4-BE49-F238E27FC236}">
                  <a16:creationId xmlns:a16="http://schemas.microsoft.com/office/drawing/2014/main" id="{F7622AA4-6542-46AA-A3A6-A79735FC8D64}"/>
                </a:ext>
              </a:extLst>
            </p:cNvPr>
            <p:cNvCxnSpPr>
              <a:cxnSpLocks/>
            </p:cNvCxnSpPr>
            <p:nvPr/>
          </p:nvCxnSpPr>
          <p:spPr>
            <a:xfrm>
              <a:off x="7921624" y="4802610"/>
              <a:ext cx="2895600" cy="0"/>
            </a:xfrm>
            <a:prstGeom prst="line">
              <a:avLst/>
            </a:prstGeom>
            <a:ln w="635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07BA93F-DA27-4CE9-A04B-034CCA10B578}"/>
                </a:ext>
              </a:extLst>
            </p:cNvPr>
            <p:cNvSpPr txBox="1"/>
            <p:nvPr/>
          </p:nvSpPr>
          <p:spPr>
            <a:xfrm>
              <a:off x="7372352" y="4894358"/>
              <a:ext cx="3993179" cy="276999"/>
            </a:xfrm>
            <a:prstGeom prst="rect">
              <a:avLst/>
            </a:prstGeom>
            <a:noFill/>
          </p:spPr>
          <p:txBody>
            <a:bodyPr wrap="square" rtlCol="0" anchor="ctr">
              <a:spAutoFit/>
            </a:bodyPr>
            <a:lstStyle/>
            <a:p>
              <a:pPr algn="ctr" defTabSz="609570">
                <a:defRPr/>
              </a:pPr>
              <a:r>
                <a:rPr lang="en-US" sz="1200" dirty="0">
                  <a:solidFill>
                    <a:srgbClr val="FFFFFF"/>
                  </a:solidFill>
                  <a:latin typeface="CiscoSansTT" panose="020B0503020201020303" pitchFamily="34" charset="0"/>
                  <a:cs typeface="CiscoSansTT" panose="020B0503020201020303" pitchFamily="34" charset="0"/>
                </a:rPr>
                <a:t>High Availability │ Programmability │ Scale</a:t>
              </a:r>
            </a:p>
          </p:txBody>
        </p:sp>
        <p:sp>
          <p:nvSpPr>
            <p:cNvPr id="68" name="TextBox 67">
              <a:extLst>
                <a:ext uri="{FF2B5EF4-FFF2-40B4-BE49-F238E27FC236}">
                  <a16:creationId xmlns:a16="http://schemas.microsoft.com/office/drawing/2014/main" id="{F10AF37C-B85B-4A3D-A9ED-F004B9CBE320}"/>
                </a:ext>
              </a:extLst>
            </p:cNvPr>
            <p:cNvSpPr txBox="1"/>
            <p:nvPr/>
          </p:nvSpPr>
          <p:spPr>
            <a:xfrm>
              <a:off x="7578193" y="4329829"/>
              <a:ext cx="3581496" cy="420564"/>
            </a:xfrm>
            <a:prstGeom prst="rect">
              <a:avLst/>
            </a:prstGeom>
            <a:noFill/>
          </p:spPr>
          <p:txBody>
            <a:bodyPr wrap="square" rtlCol="0">
              <a:spAutoFit/>
            </a:bodyPr>
            <a:lstStyle/>
            <a:p>
              <a:pPr algn="ctr" defTabSz="609570">
                <a:defRPr/>
              </a:pPr>
              <a:r>
                <a:rPr lang="en-US" sz="2133" b="1" dirty="0">
                  <a:solidFill>
                    <a:srgbClr val="FFFFFF"/>
                  </a:solidFill>
                  <a:latin typeface="CiscoSansTT" panose="020B0503020201020303" pitchFamily="34" charset="0"/>
                  <a:cs typeface="CiscoSansTT" panose="020B0503020201020303" pitchFamily="34" charset="0"/>
                </a:rPr>
                <a:t>A Modern Modular OS</a:t>
              </a:r>
            </a:p>
          </p:txBody>
        </p:sp>
      </p:grpSp>
      <p:sp>
        <p:nvSpPr>
          <p:cNvPr id="75" name="Rectangle 74">
            <a:extLst>
              <a:ext uri="{FF2B5EF4-FFF2-40B4-BE49-F238E27FC236}">
                <a16:creationId xmlns:a16="http://schemas.microsoft.com/office/drawing/2014/main" id="{5C78A6E2-EC60-43F7-9AEC-DF12C99DBC7E}"/>
              </a:ext>
            </a:extLst>
          </p:cNvPr>
          <p:cNvSpPr/>
          <p:nvPr/>
        </p:nvSpPr>
        <p:spPr>
          <a:xfrm>
            <a:off x="1761065" y="5902453"/>
            <a:ext cx="8669869" cy="461665"/>
          </a:xfrm>
          <a:prstGeom prst="rect">
            <a:avLst/>
          </a:prstGeom>
        </p:spPr>
        <p:txBody>
          <a:bodyPr wrap="square">
            <a:spAutoFit/>
          </a:bodyPr>
          <a:lstStyle/>
          <a:p>
            <a:pPr algn="ctr" defTabSz="609570">
              <a:defRPr/>
            </a:pPr>
            <a:r>
              <a:rPr lang="en-US" sz="2400" dirty="0">
                <a:solidFill>
                  <a:srgbClr val="005073"/>
                </a:solidFill>
                <a:latin typeface="CiscoSansTT" panose="020B0503020201020303" pitchFamily="34" charset="0"/>
                <a:cs typeface="CiscoSansTT" panose="020B0503020201020303" pitchFamily="34" charset="0"/>
              </a:rPr>
              <a:t>Bringing together network leadership with RF innovation</a:t>
            </a:r>
          </a:p>
        </p:txBody>
      </p:sp>
      <p:grpSp>
        <p:nvGrpSpPr>
          <p:cNvPr id="4" name="Group 3">
            <a:extLst>
              <a:ext uri="{FF2B5EF4-FFF2-40B4-BE49-F238E27FC236}">
                <a16:creationId xmlns:a16="http://schemas.microsoft.com/office/drawing/2014/main" id="{438360F7-5094-4BC6-9FB8-FBB1C181AF91}"/>
              </a:ext>
            </a:extLst>
          </p:cNvPr>
          <p:cNvGrpSpPr/>
          <p:nvPr/>
        </p:nvGrpSpPr>
        <p:grpSpPr>
          <a:xfrm>
            <a:off x="5392992" y="4365450"/>
            <a:ext cx="1464264" cy="1464264"/>
            <a:chOff x="4035601" y="3036922"/>
            <a:chExt cx="1098198" cy="1098198"/>
          </a:xfrm>
        </p:grpSpPr>
        <p:sp>
          <p:nvSpPr>
            <p:cNvPr id="15" name="Oval 14">
              <a:extLst>
                <a:ext uri="{FF2B5EF4-FFF2-40B4-BE49-F238E27FC236}">
                  <a16:creationId xmlns:a16="http://schemas.microsoft.com/office/drawing/2014/main" id="{E16784C3-5C2F-4B82-BC7C-4E8AE182A168}"/>
                </a:ext>
              </a:extLst>
            </p:cNvPr>
            <p:cNvSpPr/>
            <p:nvPr/>
          </p:nvSpPr>
          <p:spPr>
            <a:xfrm>
              <a:off x="4035601" y="3036922"/>
              <a:ext cx="1098198" cy="109819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76" name="Freeform 5">
              <a:extLst>
                <a:ext uri="{FF2B5EF4-FFF2-40B4-BE49-F238E27FC236}">
                  <a16:creationId xmlns:a16="http://schemas.microsoft.com/office/drawing/2014/main" id="{6A19069A-6336-4F2A-9BCC-79A7B3DBB6F2}"/>
                </a:ext>
              </a:extLst>
            </p:cNvPr>
            <p:cNvSpPr>
              <a:spLocks/>
            </p:cNvSpPr>
            <p:nvPr/>
          </p:nvSpPr>
          <p:spPr bwMode="auto">
            <a:xfrm rot="16200000">
              <a:off x="4417728" y="3297458"/>
              <a:ext cx="333944" cy="523240"/>
            </a:xfrm>
            <a:custGeom>
              <a:avLst/>
              <a:gdLst>
                <a:gd name="T0" fmla="*/ 96 w 181"/>
                <a:gd name="T1" fmla="*/ 140 h 284"/>
                <a:gd name="T2" fmla="*/ 13 w 181"/>
                <a:gd name="T3" fmla="*/ 223 h 284"/>
                <a:gd name="T4" fmla="*/ 13 w 181"/>
                <a:gd name="T5" fmla="*/ 271 h 284"/>
                <a:gd name="T6" fmla="*/ 61 w 181"/>
                <a:gd name="T7" fmla="*/ 271 h 284"/>
                <a:gd name="T8" fmla="*/ 168 w 181"/>
                <a:gd name="T9" fmla="*/ 164 h 284"/>
                <a:gd name="T10" fmla="*/ 168 w 181"/>
                <a:gd name="T11" fmla="*/ 116 h 284"/>
                <a:gd name="T12" fmla="*/ 61 w 181"/>
                <a:gd name="T13" fmla="*/ 10 h 284"/>
                <a:gd name="T14" fmla="*/ 37 w 181"/>
                <a:gd name="T15" fmla="*/ 0 h 284"/>
                <a:gd name="T16" fmla="*/ 13 w 181"/>
                <a:gd name="T17" fmla="*/ 10 h 284"/>
                <a:gd name="T18" fmla="*/ 13 w 181"/>
                <a:gd name="T19" fmla="*/ 58 h 284"/>
                <a:gd name="T20" fmla="*/ 96 w 181"/>
                <a:gd name="T21" fmla="*/ 14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84">
                  <a:moveTo>
                    <a:pt x="96" y="140"/>
                  </a:moveTo>
                  <a:cubicBezTo>
                    <a:pt x="13" y="223"/>
                    <a:pt x="13" y="223"/>
                    <a:pt x="13" y="223"/>
                  </a:cubicBezTo>
                  <a:cubicBezTo>
                    <a:pt x="0" y="236"/>
                    <a:pt x="0" y="258"/>
                    <a:pt x="13" y="271"/>
                  </a:cubicBezTo>
                  <a:cubicBezTo>
                    <a:pt x="26" y="284"/>
                    <a:pt x="48" y="284"/>
                    <a:pt x="61" y="271"/>
                  </a:cubicBezTo>
                  <a:cubicBezTo>
                    <a:pt x="168" y="164"/>
                    <a:pt x="168" y="164"/>
                    <a:pt x="168" y="164"/>
                  </a:cubicBezTo>
                  <a:cubicBezTo>
                    <a:pt x="181" y="151"/>
                    <a:pt x="181" y="130"/>
                    <a:pt x="168" y="116"/>
                  </a:cubicBezTo>
                  <a:cubicBezTo>
                    <a:pt x="61" y="10"/>
                    <a:pt x="61" y="10"/>
                    <a:pt x="61" y="10"/>
                  </a:cubicBezTo>
                  <a:cubicBezTo>
                    <a:pt x="54" y="3"/>
                    <a:pt x="45" y="0"/>
                    <a:pt x="37" y="0"/>
                  </a:cubicBezTo>
                  <a:cubicBezTo>
                    <a:pt x="28" y="0"/>
                    <a:pt x="19" y="3"/>
                    <a:pt x="13" y="10"/>
                  </a:cubicBezTo>
                  <a:cubicBezTo>
                    <a:pt x="0" y="23"/>
                    <a:pt x="0" y="44"/>
                    <a:pt x="13" y="58"/>
                  </a:cubicBezTo>
                  <a:lnTo>
                    <a:pt x="96" y="140"/>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pPr defTabSz="609570">
                <a:defRPr/>
              </a:pPr>
              <a:endParaRPr lang="en-US" sz="2400" kern="0">
                <a:solidFill>
                  <a:srgbClr val="FFFFFF"/>
                </a:solidFill>
                <a:latin typeface="CiscoSansTT" panose="020B0503020201020303" pitchFamily="34" charset="0"/>
                <a:cs typeface="CiscoSansTT" panose="020B0503020201020303" pitchFamily="34" charset="0"/>
              </a:endParaRPr>
            </a:p>
          </p:txBody>
        </p:sp>
      </p:grpSp>
      <p:pic>
        <p:nvPicPr>
          <p:cNvPr id="58" name="Picture 57" descr="Stack_Reflect1.png">
            <a:extLst>
              <a:ext uri="{FF2B5EF4-FFF2-40B4-BE49-F238E27FC236}">
                <a16:creationId xmlns:a16="http://schemas.microsoft.com/office/drawing/2014/main" id="{36333297-3719-014B-8FDC-91A1BB95AB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36671" y="2186010"/>
            <a:ext cx="3576909" cy="1584960"/>
          </a:xfrm>
          <a:prstGeom prst="rect">
            <a:avLst/>
          </a:prstGeom>
        </p:spPr>
      </p:pic>
      <p:grpSp>
        <p:nvGrpSpPr>
          <p:cNvPr id="24" name="Group 23">
            <a:extLst>
              <a:ext uri="{FF2B5EF4-FFF2-40B4-BE49-F238E27FC236}">
                <a16:creationId xmlns:a16="http://schemas.microsoft.com/office/drawing/2014/main" id="{89CA4850-AF09-634D-8846-DD95410CB5FF}"/>
              </a:ext>
            </a:extLst>
          </p:cNvPr>
          <p:cNvGrpSpPr/>
          <p:nvPr/>
        </p:nvGrpSpPr>
        <p:grpSpPr>
          <a:xfrm>
            <a:off x="1983805" y="2247966"/>
            <a:ext cx="1706332" cy="582515"/>
            <a:chOff x="3128633" y="4541396"/>
            <a:chExt cx="2302140" cy="610964"/>
          </a:xfrm>
        </p:grpSpPr>
        <p:sp>
          <p:nvSpPr>
            <p:cNvPr id="25" name="Rounded Rectangle 77">
              <a:extLst>
                <a:ext uri="{FF2B5EF4-FFF2-40B4-BE49-F238E27FC236}">
                  <a16:creationId xmlns:a16="http://schemas.microsoft.com/office/drawing/2014/main" id="{F0EB62B8-0DEE-0E48-ADAD-6DDEC994BEF7}"/>
                </a:ext>
              </a:extLst>
            </p:cNvPr>
            <p:cNvSpPr/>
            <p:nvPr/>
          </p:nvSpPr>
          <p:spPr>
            <a:xfrm>
              <a:off x="3128633" y="4541396"/>
              <a:ext cx="2191245" cy="610964"/>
            </a:xfrm>
            <a:prstGeom prst="roundRect">
              <a:avLst>
                <a:gd name="adj" fmla="val 50000"/>
              </a:avLst>
            </a:prstGeom>
            <a:solidFill>
              <a:srgbClr val="00BC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endParaRPr lang="en-US" sz="7200" dirty="0">
                <a:solidFill>
                  <a:srgbClr val="005073"/>
                </a:solidFill>
                <a:latin typeface="CiscoSansTT" panose="020B0503020201020303" pitchFamily="34" charset="0"/>
                <a:cs typeface="CiscoSansTT" panose="020B0503020201020303" pitchFamily="34" charset="0"/>
              </a:endParaRPr>
            </a:p>
          </p:txBody>
        </p:sp>
        <p:sp>
          <p:nvSpPr>
            <p:cNvPr id="26" name="Freeform 6">
              <a:extLst>
                <a:ext uri="{FF2B5EF4-FFF2-40B4-BE49-F238E27FC236}">
                  <a16:creationId xmlns:a16="http://schemas.microsoft.com/office/drawing/2014/main" id="{048A745B-476E-264A-B6F1-03E96810ED32}"/>
                </a:ext>
              </a:extLst>
            </p:cNvPr>
            <p:cNvSpPr>
              <a:spLocks noChangeAspect="1" noEditPoints="1"/>
            </p:cNvSpPr>
            <p:nvPr/>
          </p:nvSpPr>
          <p:spPr bwMode="auto">
            <a:xfrm>
              <a:off x="3406752" y="4693304"/>
              <a:ext cx="578167" cy="30715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62560" tIns="81280" rIns="162560" bIns="81280" numCol="1" anchor="t" anchorCtr="0" compatLnSpc="1">
              <a:prstTxWarp prst="textNoShape">
                <a:avLst/>
              </a:prstTxWarp>
            </a:bodyPr>
            <a:lstStyle/>
            <a:p>
              <a:pPr defTabSz="812760">
                <a:defRPr/>
              </a:pPr>
              <a:endParaRPr lang="en-US" sz="5333" dirty="0">
                <a:solidFill>
                  <a:srgbClr val="FFFFFF"/>
                </a:solidFill>
                <a:latin typeface="CiscoSansTT" panose="020B0503020201020303" pitchFamily="34" charset="0"/>
                <a:cs typeface="CiscoSansTT" panose="020B0503020201020303" pitchFamily="34" charset="0"/>
              </a:endParaRPr>
            </a:p>
          </p:txBody>
        </p:sp>
        <p:sp>
          <p:nvSpPr>
            <p:cNvPr id="27" name="TextBox 26">
              <a:extLst>
                <a:ext uri="{FF2B5EF4-FFF2-40B4-BE49-F238E27FC236}">
                  <a16:creationId xmlns:a16="http://schemas.microsoft.com/office/drawing/2014/main" id="{A9C85EB1-8151-B543-900C-35B4F7009E04}"/>
                </a:ext>
              </a:extLst>
            </p:cNvPr>
            <p:cNvSpPr txBox="1"/>
            <p:nvPr/>
          </p:nvSpPr>
          <p:spPr>
            <a:xfrm>
              <a:off x="3827962" y="4680064"/>
              <a:ext cx="1602811" cy="333635"/>
            </a:xfrm>
            <a:prstGeom prst="rect">
              <a:avLst/>
            </a:prstGeom>
            <a:noFill/>
          </p:spPr>
          <p:txBody>
            <a:bodyPr wrap="square" rtlCol="0" anchor="ctr">
              <a:spAutoFit/>
            </a:bodyPr>
            <a:lstStyle/>
            <a:p>
              <a:pPr algn="ctr"/>
              <a:r>
                <a:rPr lang="en-US" sz="1467" dirty="0">
                  <a:solidFill>
                    <a:srgbClr val="FFFFFF"/>
                  </a:solidFill>
                  <a:latin typeface="CiscoSansTT" panose="020B0503020201020303" pitchFamily="34" charset="0"/>
                  <a:cs typeface="CiscoSansTT" panose="020B0503020201020303" pitchFamily="34" charset="0"/>
                </a:rPr>
                <a:t>ENCS</a:t>
              </a:r>
              <a:endParaRPr lang="en-US" sz="1400" dirty="0">
                <a:solidFill>
                  <a:srgbClr val="FFFFFF"/>
                </a:solidFill>
                <a:latin typeface="CiscoSansTT" panose="020B0503020201020303" pitchFamily="34" charset="0"/>
                <a:cs typeface="CiscoSansTT" panose="020B0503020201020303" pitchFamily="34" charset="0"/>
              </a:endParaRPr>
            </a:p>
          </p:txBody>
        </p:sp>
      </p:grpSp>
      <p:grpSp>
        <p:nvGrpSpPr>
          <p:cNvPr id="28" name="Group 27">
            <a:extLst>
              <a:ext uri="{FF2B5EF4-FFF2-40B4-BE49-F238E27FC236}">
                <a16:creationId xmlns:a16="http://schemas.microsoft.com/office/drawing/2014/main" id="{B2C38555-E1C4-0241-8985-2A9D3D499EA5}"/>
              </a:ext>
            </a:extLst>
          </p:cNvPr>
          <p:cNvGrpSpPr/>
          <p:nvPr/>
        </p:nvGrpSpPr>
        <p:grpSpPr>
          <a:xfrm>
            <a:off x="1681261" y="2746009"/>
            <a:ext cx="2204591" cy="649628"/>
            <a:chOff x="5711134" y="-679975"/>
            <a:chExt cx="1212804" cy="302156"/>
          </a:xfrm>
        </p:grpSpPr>
        <p:pic>
          <p:nvPicPr>
            <p:cNvPr id="29" name="Picture 8" descr="Image result for what is vmware esxi">
              <a:extLst>
                <a:ext uri="{FF2B5EF4-FFF2-40B4-BE49-F238E27FC236}">
                  <a16:creationId xmlns:a16="http://schemas.microsoft.com/office/drawing/2014/main" id="{26396492-567A-4942-8EED-361A9155F61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41549" y="-679975"/>
              <a:ext cx="582389" cy="3021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Image result for kvm logo">
              <a:extLst>
                <a:ext uri="{FF2B5EF4-FFF2-40B4-BE49-F238E27FC236}">
                  <a16:creationId xmlns:a16="http://schemas.microsoft.com/office/drawing/2014/main" id="{52F8BC50-EEDF-7F4F-A59A-B8CDA4B39CF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11134" y="-613095"/>
              <a:ext cx="572056" cy="198282"/>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4" descr="Image result for aws">
            <a:extLst>
              <a:ext uri="{FF2B5EF4-FFF2-40B4-BE49-F238E27FC236}">
                <a16:creationId xmlns:a16="http://schemas.microsoft.com/office/drawing/2014/main" id="{B79D0CC0-C14B-AB48-A1BF-2BE87922362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71260" y="2313910"/>
            <a:ext cx="1858156" cy="97552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52C91E0-1A59-054F-BAE0-6762F3482E71}"/>
              </a:ext>
            </a:extLst>
          </p:cNvPr>
          <p:cNvSpPr txBox="1"/>
          <p:nvPr/>
        </p:nvSpPr>
        <p:spPr>
          <a:xfrm>
            <a:off x="1000731" y="3545034"/>
            <a:ext cx="10171149" cy="420564"/>
          </a:xfrm>
          <a:prstGeom prst="rect">
            <a:avLst/>
          </a:prstGeom>
          <a:noFill/>
        </p:spPr>
        <p:txBody>
          <a:bodyPr wrap="square" rtlCol="0" anchor="ctr">
            <a:spAutoFit/>
          </a:bodyPr>
          <a:lstStyle/>
          <a:p>
            <a:pPr algn="ctr" defTabSz="609570">
              <a:defRPr/>
            </a:pPr>
            <a:r>
              <a:rPr lang="en-US" sz="2133" dirty="0">
                <a:solidFill>
                  <a:srgbClr val="282828"/>
                </a:solidFill>
                <a:latin typeface="CiscoSansTT" panose="020B0503020201020303" pitchFamily="34" charset="0"/>
                <a:cs typeface="CiscoSansTT" panose="020B0503020201020303" pitchFamily="34" charset="0"/>
              </a:rPr>
              <a:t>Built for Intent-based Networking</a:t>
            </a:r>
            <a:r>
              <a:rPr lang="en-US" sz="2133" dirty="0">
                <a:solidFill>
                  <a:srgbClr val="282828"/>
                </a:solidFill>
                <a:latin typeface="CiscoSansTT" panose="020B0503020201020303" pitchFamily="34" charset="0"/>
                <a:cs typeface="CiscoSansTT" panose="020B0503020201020303" pitchFamily="34" charset="0"/>
                <a:sym typeface="Wingdings"/>
              </a:rPr>
              <a:t> | P</a:t>
            </a:r>
            <a:r>
              <a:rPr lang="en-US" sz="2133" dirty="0">
                <a:solidFill>
                  <a:srgbClr val="282828"/>
                </a:solidFill>
                <a:latin typeface="CiscoSansTT" panose="020B0503020201020303" pitchFamily="34" charset="0"/>
                <a:cs typeface="CiscoSansTT" panose="020B0503020201020303" pitchFamily="34" charset="0"/>
              </a:rPr>
              <a:t>owered by IOS XE | Deploy Anywhere</a:t>
            </a:r>
          </a:p>
        </p:txBody>
      </p:sp>
    </p:spTree>
    <p:extLst>
      <p:ext uri="{BB962C8B-B14F-4D97-AF65-F5344CB8AC3E}">
        <p14:creationId xmlns:p14="http://schemas.microsoft.com/office/powerpoint/2010/main" val="35948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38889E-6 -2.22222E-6 L 0.13854 -2.22222E-6 " pathEditMode="relative" rAng="0" ptsTypes="AA">
                                      <p:cBhvr>
                                        <p:cTn id="6" dur="2000" fill="hold"/>
                                        <p:tgtEl>
                                          <p:spTgt spid="3"/>
                                        </p:tgtEl>
                                        <p:attrNameLst>
                                          <p:attrName>ppt_x</p:attrName>
                                          <p:attrName>ppt_y</p:attrName>
                                        </p:attrNameLst>
                                      </p:cBhvr>
                                      <p:rCtr x="6927" y="0"/>
                                    </p:animMotion>
                                  </p:childTnLst>
                                </p:cTn>
                              </p:par>
                              <p:par>
                                <p:cTn id="7" presetID="35" presetClass="path" presetSubtype="0" accel="50000" decel="50000" fill="hold" grpId="0" nodeType="withEffect">
                                  <p:stCondLst>
                                    <p:cond delay="0"/>
                                  </p:stCondLst>
                                  <p:childTnLst>
                                    <p:animMotion origin="layout" path="M -2.77778E-6 -2.22222E-6 L -0.13854 -2.22222E-6 " pathEditMode="relative" rAng="0" ptsTypes="AA">
                                      <p:cBhvr>
                                        <p:cTn id="8" dur="2000" fill="hold"/>
                                        <p:tgtEl>
                                          <p:spTgt spid="57"/>
                                        </p:tgtEl>
                                        <p:attrNameLst>
                                          <p:attrName>ppt_x</p:attrName>
                                          <p:attrName>ppt_y</p:attrName>
                                        </p:attrNameLst>
                                      </p:cBhvr>
                                      <p:rCtr x="-6927" y="0"/>
                                    </p:animMotion>
                                  </p:childTnLst>
                                </p:cTn>
                              </p:par>
                              <p:par>
                                <p:cTn id="9" presetID="0" presetClass="path" presetSubtype="0" accel="50000" decel="50000" fill="hold" nodeType="withEffect">
                                  <p:stCondLst>
                                    <p:cond delay="0"/>
                                  </p:stCondLst>
                                  <p:childTnLst>
                                    <p:animMotion origin="layout" path="M -2.77778E-6 -4.44444E-6 L -0.04236 -4.44444E-6 " pathEditMode="relative" rAng="0" ptsTypes="AA">
                                      <p:cBhvr>
                                        <p:cTn id="10" dur="2000" fill="hold"/>
                                        <p:tgtEl>
                                          <p:spTgt spid="9"/>
                                        </p:tgtEl>
                                        <p:attrNameLst>
                                          <p:attrName>ppt_x</p:attrName>
                                          <p:attrName>ppt_y</p:attrName>
                                        </p:attrNameLst>
                                      </p:cBhvr>
                                      <p:rCtr x="-2118" y="0"/>
                                    </p:animMotion>
                                  </p:childTnLst>
                                </p:cTn>
                              </p:par>
                              <p:par>
                                <p:cTn id="11" presetID="42" presetClass="path" presetSubtype="0" accel="50000" decel="50000" fill="hold" nodeType="withEffect">
                                  <p:stCondLst>
                                    <p:cond delay="0"/>
                                  </p:stCondLst>
                                  <p:childTnLst>
                                    <p:animMotion origin="layout" path="M -1.11111E-6 -2.59259E-6 L 0.02604 0.00031 " pathEditMode="relative" rAng="0" ptsTypes="AA">
                                      <p:cBhvr>
                                        <p:cTn id="12" dur="2000" fill="hold"/>
                                        <p:tgtEl>
                                          <p:spTgt spid="10"/>
                                        </p:tgtEl>
                                        <p:attrNameLst>
                                          <p:attrName>ppt_x</p:attrName>
                                          <p:attrName>ppt_y</p:attrName>
                                        </p:attrNameLst>
                                      </p:cBhvr>
                                      <p:rCtr x="1302" y="0"/>
                                    </p:animMotion>
                                  </p:childTnLst>
                                </p:cTn>
                              </p:par>
                              <p:par>
                                <p:cTn id="13" presetID="53" presetClass="entr" presetSubtype="16"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16" presetClass="entr" presetSubtype="37" fill="hold" grpId="0" nodeType="withEffect">
                                  <p:stCondLst>
                                    <p:cond delay="1500"/>
                                  </p:stCondLst>
                                  <p:childTnLst>
                                    <p:set>
                                      <p:cBhvr>
                                        <p:cTn id="19" dur="1" fill="hold">
                                          <p:stCondLst>
                                            <p:cond delay="0"/>
                                          </p:stCondLst>
                                        </p:cTn>
                                        <p:tgtEl>
                                          <p:spTgt spid="75"/>
                                        </p:tgtEl>
                                        <p:attrNameLst>
                                          <p:attrName>style.visibility</p:attrName>
                                        </p:attrNameLst>
                                      </p:cBhvr>
                                      <p:to>
                                        <p:strVal val="visible"/>
                                      </p:to>
                                    </p:set>
                                    <p:animEffect transition="in" filter="barn(outVertical)">
                                      <p:cBhvr>
                                        <p:cTn id="2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animBg="1"/>
      <p:bldP spid="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id="{CC21AADA-6378-4BB4-9F4B-B72AF4057ABE}"/>
              </a:ext>
            </a:extLst>
          </p:cNvPr>
          <p:cNvGrpSpPr/>
          <p:nvPr/>
        </p:nvGrpSpPr>
        <p:grpSpPr>
          <a:xfrm>
            <a:off x="4368839" y="1025875"/>
            <a:ext cx="1634596" cy="800717"/>
            <a:chOff x="835098" y="3817978"/>
            <a:chExt cx="451389" cy="221116"/>
          </a:xfrm>
          <a:solidFill>
            <a:schemeClr val="bg2">
              <a:lumMod val="85000"/>
            </a:schemeClr>
          </a:solidFill>
        </p:grpSpPr>
        <p:sp>
          <p:nvSpPr>
            <p:cNvPr id="159" name="Freeform 225">
              <a:extLst>
                <a:ext uri="{FF2B5EF4-FFF2-40B4-BE49-F238E27FC236}">
                  <a16:creationId xmlns:a16="http://schemas.microsoft.com/office/drawing/2014/main" id="{70E36429-E200-41F0-8975-883ACAB999F2}"/>
                </a:ext>
              </a:extLst>
            </p:cNvPr>
            <p:cNvSpPr>
              <a:spLocks/>
            </p:cNvSpPr>
            <p:nvPr/>
          </p:nvSpPr>
          <p:spPr bwMode="auto">
            <a:xfrm>
              <a:off x="835098" y="3942710"/>
              <a:ext cx="451389" cy="96384"/>
            </a:xfrm>
            <a:custGeom>
              <a:avLst/>
              <a:gdLst>
                <a:gd name="T0" fmla="*/ 389 w 436"/>
                <a:gd name="T1" fmla="*/ 93 h 93"/>
                <a:gd name="T2" fmla="*/ 47 w 436"/>
                <a:gd name="T3" fmla="*/ 93 h 93"/>
                <a:gd name="T4" fmla="*/ 0 w 436"/>
                <a:gd name="T5" fmla="*/ 46 h 93"/>
                <a:gd name="T6" fmla="*/ 0 w 436"/>
                <a:gd name="T7" fmla="*/ 46 h 93"/>
                <a:gd name="T8" fmla="*/ 47 w 436"/>
                <a:gd name="T9" fmla="*/ 0 h 93"/>
                <a:gd name="T10" fmla="*/ 389 w 436"/>
                <a:gd name="T11" fmla="*/ 0 h 93"/>
                <a:gd name="T12" fmla="*/ 436 w 436"/>
                <a:gd name="T13" fmla="*/ 46 h 93"/>
                <a:gd name="T14" fmla="*/ 436 w 436"/>
                <a:gd name="T15" fmla="*/ 46 h 93"/>
                <a:gd name="T16" fmla="*/ 389 w 436"/>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93">
                  <a:moveTo>
                    <a:pt x="389" y="93"/>
                  </a:moveTo>
                  <a:cubicBezTo>
                    <a:pt x="47" y="93"/>
                    <a:pt x="47" y="93"/>
                    <a:pt x="47" y="93"/>
                  </a:cubicBezTo>
                  <a:cubicBezTo>
                    <a:pt x="21" y="93"/>
                    <a:pt x="0" y="72"/>
                    <a:pt x="0" y="46"/>
                  </a:cubicBezTo>
                  <a:cubicBezTo>
                    <a:pt x="0" y="46"/>
                    <a:pt x="0" y="46"/>
                    <a:pt x="0" y="46"/>
                  </a:cubicBezTo>
                  <a:cubicBezTo>
                    <a:pt x="0" y="21"/>
                    <a:pt x="21" y="0"/>
                    <a:pt x="47" y="0"/>
                  </a:cubicBezTo>
                  <a:cubicBezTo>
                    <a:pt x="389" y="0"/>
                    <a:pt x="389" y="0"/>
                    <a:pt x="389" y="0"/>
                  </a:cubicBezTo>
                  <a:cubicBezTo>
                    <a:pt x="415" y="0"/>
                    <a:pt x="436" y="21"/>
                    <a:pt x="436" y="46"/>
                  </a:cubicBezTo>
                  <a:cubicBezTo>
                    <a:pt x="436" y="46"/>
                    <a:pt x="436" y="46"/>
                    <a:pt x="436" y="46"/>
                  </a:cubicBezTo>
                  <a:cubicBezTo>
                    <a:pt x="436" y="72"/>
                    <a:pt x="415" y="93"/>
                    <a:pt x="38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60" name="Freeform 226">
              <a:extLst>
                <a:ext uri="{FF2B5EF4-FFF2-40B4-BE49-F238E27FC236}">
                  <a16:creationId xmlns:a16="http://schemas.microsoft.com/office/drawing/2014/main" id="{640181A1-2E5B-44AB-BA75-A808E6F151D0}"/>
                </a:ext>
              </a:extLst>
            </p:cNvPr>
            <p:cNvSpPr>
              <a:spLocks/>
            </p:cNvSpPr>
            <p:nvPr/>
          </p:nvSpPr>
          <p:spPr bwMode="auto">
            <a:xfrm>
              <a:off x="934535" y="3880344"/>
              <a:ext cx="319679" cy="96384"/>
            </a:xfrm>
            <a:custGeom>
              <a:avLst/>
              <a:gdLst>
                <a:gd name="T0" fmla="*/ 262 w 309"/>
                <a:gd name="T1" fmla="*/ 93 h 93"/>
                <a:gd name="T2" fmla="*/ 46 w 309"/>
                <a:gd name="T3" fmla="*/ 93 h 93"/>
                <a:gd name="T4" fmla="*/ 0 w 309"/>
                <a:gd name="T5" fmla="*/ 47 h 93"/>
                <a:gd name="T6" fmla="*/ 0 w 309"/>
                <a:gd name="T7" fmla="*/ 47 h 93"/>
                <a:gd name="T8" fmla="*/ 46 w 309"/>
                <a:gd name="T9" fmla="*/ 0 h 93"/>
                <a:gd name="T10" fmla="*/ 262 w 309"/>
                <a:gd name="T11" fmla="*/ 0 h 93"/>
                <a:gd name="T12" fmla="*/ 309 w 309"/>
                <a:gd name="T13" fmla="*/ 47 h 93"/>
                <a:gd name="T14" fmla="*/ 309 w 309"/>
                <a:gd name="T15" fmla="*/ 47 h 93"/>
                <a:gd name="T16" fmla="*/ 262 w 309"/>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93">
                  <a:moveTo>
                    <a:pt x="262" y="93"/>
                  </a:moveTo>
                  <a:cubicBezTo>
                    <a:pt x="46" y="93"/>
                    <a:pt x="46" y="93"/>
                    <a:pt x="46" y="93"/>
                  </a:cubicBezTo>
                  <a:cubicBezTo>
                    <a:pt x="21" y="93"/>
                    <a:pt x="0" y="72"/>
                    <a:pt x="0" y="47"/>
                  </a:cubicBezTo>
                  <a:cubicBezTo>
                    <a:pt x="0" y="47"/>
                    <a:pt x="0" y="47"/>
                    <a:pt x="0" y="47"/>
                  </a:cubicBezTo>
                  <a:cubicBezTo>
                    <a:pt x="0" y="21"/>
                    <a:pt x="21" y="0"/>
                    <a:pt x="46" y="0"/>
                  </a:cubicBezTo>
                  <a:cubicBezTo>
                    <a:pt x="262" y="0"/>
                    <a:pt x="262" y="0"/>
                    <a:pt x="262" y="0"/>
                  </a:cubicBezTo>
                  <a:cubicBezTo>
                    <a:pt x="288" y="0"/>
                    <a:pt x="309" y="21"/>
                    <a:pt x="309" y="47"/>
                  </a:cubicBezTo>
                  <a:cubicBezTo>
                    <a:pt x="309" y="47"/>
                    <a:pt x="309" y="47"/>
                    <a:pt x="309" y="47"/>
                  </a:cubicBezTo>
                  <a:cubicBezTo>
                    <a:pt x="309" y="72"/>
                    <a:pt x="288" y="93"/>
                    <a:pt x="262"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61" name="Freeform 227">
              <a:extLst>
                <a:ext uri="{FF2B5EF4-FFF2-40B4-BE49-F238E27FC236}">
                  <a16:creationId xmlns:a16="http://schemas.microsoft.com/office/drawing/2014/main" id="{FBDFC83A-D322-4671-8D3E-823DD70A6C47}"/>
                </a:ext>
              </a:extLst>
            </p:cNvPr>
            <p:cNvSpPr>
              <a:spLocks/>
            </p:cNvSpPr>
            <p:nvPr/>
          </p:nvSpPr>
          <p:spPr bwMode="auto">
            <a:xfrm>
              <a:off x="1060575" y="3817978"/>
              <a:ext cx="152207" cy="97692"/>
            </a:xfrm>
            <a:custGeom>
              <a:avLst/>
              <a:gdLst>
                <a:gd name="T0" fmla="*/ 100 w 147"/>
                <a:gd name="T1" fmla="*/ 94 h 94"/>
                <a:gd name="T2" fmla="*/ 47 w 147"/>
                <a:gd name="T3" fmla="*/ 94 h 94"/>
                <a:gd name="T4" fmla="*/ 0 w 147"/>
                <a:gd name="T5" fmla="*/ 47 h 94"/>
                <a:gd name="T6" fmla="*/ 0 w 147"/>
                <a:gd name="T7" fmla="*/ 47 h 94"/>
                <a:gd name="T8" fmla="*/ 47 w 147"/>
                <a:gd name="T9" fmla="*/ 0 h 94"/>
                <a:gd name="T10" fmla="*/ 100 w 147"/>
                <a:gd name="T11" fmla="*/ 0 h 94"/>
                <a:gd name="T12" fmla="*/ 147 w 147"/>
                <a:gd name="T13" fmla="*/ 47 h 94"/>
                <a:gd name="T14" fmla="*/ 147 w 147"/>
                <a:gd name="T15" fmla="*/ 47 h 94"/>
                <a:gd name="T16" fmla="*/ 100 w 147"/>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4">
                  <a:moveTo>
                    <a:pt x="100" y="94"/>
                  </a:moveTo>
                  <a:cubicBezTo>
                    <a:pt x="47" y="94"/>
                    <a:pt x="47" y="94"/>
                    <a:pt x="47" y="94"/>
                  </a:cubicBezTo>
                  <a:cubicBezTo>
                    <a:pt x="21" y="94"/>
                    <a:pt x="0" y="73"/>
                    <a:pt x="0" y="47"/>
                  </a:cubicBezTo>
                  <a:cubicBezTo>
                    <a:pt x="0" y="47"/>
                    <a:pt x="0" y="47"/>
                    <a:pt x="0" y="47"/>
                  </a:cubicBezTo>
                  <a:cubicBezTo>
                    <a:pt x="0" y="21"/>
                    <a:pt x="21" y="0"/>
                    <a:pt x="47" y="0"/>
                  </a:cubicBezTo>
                  <a:cubicBezTo>
                    <a:pt x="100" y="0"/>
                    <a:pt x="100" y="0"/>
                    <a:pt x="100" y="0"/>
                  </a:cubicBezTo>
                  <a:cubicBezTo>
                    <a:pt x="126" y="0"/>
                    <a:pt x="147" y="21"/>
                    <a:pt x="147" y="47"/>
                  </a:cubicBezTo>
                  <a:cubicBezTo>
                    <a:pt x="147" y="47"/>
                    <a:pt x="147" y="47"/>
                    <a:pt x="147" y="47"/>
                  </a:cubicBezTo>
                  <a:cubicBezTo>
                    <a:pt x="147" y="73"/>
                    <a:pt x="126" y="94"/>
                    <a:pt x="100"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panose="020B0503020201020303" pitchFamily="34" charset="0"/>
                <a:ea typeface="ＭＳ Ｐゴシック" charset="0"/>
                <a:cs typeface="CiscoSansTT" panose="020B0503020201020303" pitchFamily="34" charset="0"/>
              </a:endParaRPr>
            </a:p>
          </p:txBody>
        </p:sp>
      </p:grpSp>
      <p:pic>
        <p:nvPicPr>
          <p:cNvPr id="212" name="Picture 4" descr="Image result for aws">
            <a:extLst>
              <a:ext uri="{FF2B5EF4-FFF2-40B4-BE49-F238E27FC236}">
                <a16:creationId xmlns:a16="http://schemas.microsoft.com/office/drawing/2014/main" id="{69D9F069-F573-43EB-886E-7F1C27F1A89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95045" y="1346778"/>
            <a:ext cx="761328" cy="3996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9776" y="221707"/>
            <a:ext cx="11127317" cy="675371"/>
          </a:xfrm>
        </p:spPr>
        <p:txBody>
          <a:bodyPr/>
          <a:lstStyle/>
          <a:p>
            <a:r>
              <a:rPr lang="en-US" dirty="0">
                <a:latin typeface="CiscoSansTT" panose="020B0503020201020303" pitchFamily="34" charset="0"/>
                <a:cs typeface="CiscoSansTT" panose="020B0503020201020303" pitchFamily="34" charset="0"/>
              </a:rPr>
              <a:t>Catalyst 9800 Flexible Deployment Options</a:t>
            </a:r>
          </a:p>
        </p:txBody>
      </p:sp>
      <p:grpSp>
        <p:nvGrpSpPr>
          <p:cNvPr id="13" name="Group 12">
            <a:extLst>
              <a:ext uri="{FF2B5EF4-FFF2-40B4-BE49-F238E27FC236}">
                <a16:creationId xmlns:a16="http://schemas.microsoft.com/office/drawing/2014/main" id="{E81AFF96-A98B-4906-9210-F7A8E408429A}"/>
              </a:ext>
            </a:extLst>
          </p:cNvPr>
          <p:cNvGrpSpPr/>
          <p:nvPr/>
        </p:nvGrpSpPr>
        <p:grpSpPr>
          <a:xfrm>
            <a:off x="516592" y="3184537"/>
            <a:ext cx="11158819" cy="616304"/>
            <a:chOff x="387444" y="3550006"/>
            <a:chExt cx="8369114" cy="736290"/>
          </a:xfrm>
        </p:grpSpPr>
        <p:sp>
          <p:nvSpPr>
            <p:cNvPr id="114" name="Isosceles Triangle 15">
              <a:extLst>
                <a:ext uri="{FF2B5EF4-FFF2-40B4-BE49-F238E27FC236}">
                  <a16:creationId xmlns:a16="http://schemas.microsoft.com/office/drawing/2014/main" id="{8EDB6AA1-BCEC-4CCA-921A-E17A208EF7C5}"/>
                </a:ext>
              </a:extLst>
            </p:cNvPr>
            <p:cNvSpPr/>
            <p:nvPr/>
          </p:nvSpPr>
          <p:spPr>
            <a:xfrm rot="5400000">
              <a:off x="5034977" y="4058831"/>
              <a:ext cx="273080" cy="12684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noFill/>
            <a:ln cap="rnd">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133" dirty="0">
                <a:solidFill>
                  <a:srgbClr val="FFFFFF"/>
                </a:solidFill>
                <a:latin typeface="CiscoSansTT" panose="020B0503020201020303" pitchFamily="34" charset="0"/>
                <a:cs typeface="CiscoSansTT" panose="020B0503020201020303" pitchFamily="34" charset="0"/>
              </a:endParaRPr>
            </a:p>
          </p:txBody>
        </p:sp>
        <p:sp>
          <p:nvSpPr>
            <p:cNvPr id="122" name="Rectangle: Rounded Corners 121">
              <a:extLst>
                <a:ext uri="{FF2B5EF4-FFF2-40B4-BE49-F238E27FC236}">
                  <a16:creationId xmlns:a16="http://schemas.microsoft.com/office/drawing/2014/main" id="{65B979BE-DBDF-46EE-8576-DE4417A93CC8}"/>
                </a:ext>
              </a:extLst>
            </p:cNvPr>
            <p:cNvSpPr/>
            <p:nvPr/>
          </p:nvSpPr>
          <p:spPr>
            <a:xfrm>
              <a:off x="6797040" y="3550006"/>
              <a:ext cx="1959518" cy="736290"/>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iscoSansTT" panose="020B0503020201020303" pitchFamily="34" charset="0"/>
                  <a:cs typeface="CiscoSansTT" panose="020B0503020201020303" pitchFamily="34" charset="0"/>
                </a:rPr>
                <a:t>    6000 APs</a:t>
              </a:r>
            </a:p>
          </p:txBody>
        </p:sp>
        <p:sp>
          <p:nvSpPr>
            <p:cNvPr id="124" name="Rectangle: Rounded Corners 123">
              <a:extLst>
                <a:ext uri="{FF2B5EF4-FFF2-40B4-BE49-F238E27FC236}">
                  <a16:creationId xmlns:a16="http://schemas.microsoft.com/office/drawing/2014/main" id="{79E9A897-F21E-4C4A-9A42-DD593649AA97}"/>
                </a:ext>
              </a:extLst>
            </p:cNvPr>
            <p:cNvSpPr/>
            <p:nvPr/>
          </p:nvSpPr>
          <p:spPr>
            <a:xfrm>
              <a:off x="5261051" y="3550006"/>
              <a:ext cx="1959519" cy="736290"/>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iscoSansTT" panose="020B0503020201020303" pitchFamily="34" charset="0"/>
                  <a:cs typeface="CiscoSansTT" panose="020B0503020201020303" pitchFamily="34" charset="0"/>
                </a:rPr>
                <a:t>    3000 APs</a:t>
              </a:r>
            </a:p>
          </p:txBody>
        </p:sp>
        <p:sp>
          <p:nvSpPr>
            <p:cNvPr id="127" name="Rectangle: Rounded Corners 126">
              <a:extLst>
                <a:ext uri="{FF2B5EF4-FFF2-40B4-BE49-F238E27FC236}">
                  <a16:creationId xmlns:a16="http://schemas.microsoft.com/office/drawing/2014/main" id="{D2291B90-B707-4E06-AEDA-6FBC29F20DD1}"/>
                </a:ext>
              </a:extLst>
            </p:cNvPr>
            <p:cNvSpPr/>
            <p:nvPr/>
          </p:nvSpPr>
          <p:spPr>
            <a:xfrm>
              <a:off x="3734674" y="3550006"/>
              <a:ext cx="1959519" cy="736290"/>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iscoSansTT" panose="020B0503020201020303" pitchFamily="34" charset="0"/>
                  <a:cs typeface="CiscoSansTT" panose="020B0503020201020303" pitchFamily="34" charset="0"/>
                </a:rPr>
                <a:t>     2000 APs</a:t>
              </a:r>
            </a:p>
          </p:txBody>
        </p:sp>
        <p:sp>
          <p:nvSpPr>
            <p:cNvPr id="129" name="Rectangle: Rounded Corners 128">
              <a:extLst>
                <a:ext uri="{FF2B5EF4-FFF2-40B4-BE49-F238E27FC236}">
                  <a16:creationId xmlns:a16="http://schemas.microsoft.com/office/drawing/2014/main" id="{E0E90613-878B-46C1-AB50-9FC4578D080D}"/>
                </a:ext>
              </a:extLst>
            </p:cNvPr>
            <p:cNvSpPr/>
            <p:nvPr/>
          </p:nvSpPr>
          <p:spPr>
            <a:xfrm>
              <a:off x="2201457" y="3550006"/>
              <a:ext cx="1959519" cy="736290"/>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iscoSansTT" panose="020B0503020201020303" pitchFamily="34" charset="0"/>
                  <a:cs typeface="CiscoSansTT" panose="020B0503020201020303" pitchFamily="34" charset="0"/>
                </a:rPr>
                <a:t>    1000 APs</a:t>
              </a:r>
            </a:p>
          </p:txBody>
        </p:sp>
        <p:sp>
          <p:nvSpPr>
            <p:cNvPr id="131" name="Rectangle: Rounded Corners 130">
              <a:extLst>
                <a:ext uri="{FF2B5EF4-FFF2-40B4-BE49-F238E27FC236}">
                  <a16:creationId xmlns:a16="http://schemas.microsoft.com/office/drawing/2014/main" id="{7093341C-2F8E-4942-9BEC-702AF6ACDAE7}"/>
                </a:ext>
              </a:extLst>
            </p:cNvPr>
            <p:cNvSpPr/>
            <p:nvPr/>
          </p:nvSpPr>
          <p:spPr>
            <a:xfrm>
              <a:off x="387444" y="3550006"/>
              <a:ext cx="2239711" cy="73629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a:solidFill>
                    <a:srgbClr val="FFFFFF"/>
                  </a:solidFill>
                  <a:latin typeface="CiscoSansTT" panose="020B0503020201020303" pitchFamily="34" charset="0"/>
                  <a:cs typeface="CiscoSansTT" panose="020B0503020201020303" pitchFamily="34" charset="0"/>
                </a:rPr>
                <a:t>200 APs</a:t>
              </a:r>
              <a:endParaRPr lang="en-US" sz="2400" dirty="0">
                <a:solidFill>
                  <a:srgbClr val="FFFFFF"/>
                </a:solidFill>
                <a:latin typeface="CiscoSansTT" panose="020B0503020201020303" pitchFamily="34" charset="0"/>
                <a:cs typeface="CiscoSansTT" panose="020B0503020201020303" pitchFamily="34" charset="0"/>
              </a:endParaRPr>
            </a:p>
          </p:txBody>
        </p:sp>
      </p:grpSp>
      <p:pic>
        <p:nvPicPr>
          <p:cNvPr id="140" name="Picture 139">
            <a:extLst>
              <a:ext uri="{FF2B5EF4-FFF2-40B4-BE49-F238E27FC236}">
                <a16:creationId xmlns:a16="http://schemas.microsoft.com/office/drawing/2014/main" id="{E837ECB6-19E6-4886-9BEB-EEAE9F2A6E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50079" y="3969001"/>
            <a:ext cx="1978943" cy="594635"/>
          </a:xfrm>
          <a:prstGeom prst="rect">
            <a:avLst/>
          </a:prstGeom>
          <a:effectLst/>
        </p:spPr>
      </p:pic>
      <p:sp>
        <p:nvSpPr>
          <p:cNvPr id="141" name="Content Placeholder 2">
            <a:extLst>
              <a:ext uri="{FF2B5EF4-FFF2-40B4-BE49-F238E27FC236}">
                <a16:creationId xmlns:a16="http://schemas.microsoft.com/office/drawing/2014/main" id="{1C291950-FB60-4519-AB2A-D030FD8BBD93}"/>
              </a:ext>
            </a:extLst>
          </p:cNvPr>
          <p:cNvSpPr txBox="1">
            <a:spLocks/>
          </p:cNvSpPr>
          <p:nvPr/>
        </p:nvSpPr>
        <p:spPr>
          <a:xfrm>
            <a:off x="9429436" y="4618708"/>
            <a:ext cx="2477995" cy="683225"/>
          </a:xfrm>
          <a:prstGeom prst="rect">
            <a:avLst/>
          </a:prstGeom>
        </p:spPr>
        <p:txBody>
          <a:bodyPr vert="horz" lIns="0" tIns="0" rIns="0" bIns="0" rtlCol="0" anchor="ctr">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ctr" defTabSz="1450288" fontAlgn="base">
              <a:spcBef>
                <a:spcPts val="0"/>
              </a:spcBef>
              <a:spcAft>
                <a:spcPct val="0"/>
              </a:spcAft>
              <a:buClr>
                <a:srgbClr val="58585B"/>
              </a:buClr>
              <a:buSzPct val="100000"/>
              <a:buNone/>
              <a:defRPr/>
            </a:pPr>
            <a:r>
              <a:rPr lang="en-US" sz="1867" b="1">
                <a:solidFill>
                  <a:srgbClr val="282828"/>
                </a:solidFill>
                <a:latin typeface="CiscoSansTT" panose="020B0503020201020303" pitchFamily="34" charset="0"/>
                <a:ea typeface="Apple LiGothic Medium"/>
                <a:cs typeface="CiscoSansTT" panose="020B0503020201020303" pitchFamily="34" charset="0"/>
              </a:rPr>
              <a:t>Catalyst 9800-80</a:t>
            </a:r>
          </a:p>
          <a:p>
            <a:pPr marL="0" lvl="1" indent="0" algn="ctr" defTabSz="1450288" fontAlgn="base">
              <a:spcBef>
                <a:spcPts val="0"/>
              </a:spcBef>
              <a:spcAft>
                <a:spcPct val="0"/>
              </a:spcAft>
              <a:buClr>
                <a:srgbClr val="58585B"/>
              </a:buClr>
              <a:buSzPct val="100000"/>
              <a:buNone/>
              <a:defRPr/>
            </a:pPr>
            <a:r>
              <a:rPr lang="en-US" sz="1200">
                <a:solidFill>
                  <a:srgbClr val="282828"/>
                </a:solidFill>
                <a:latin typeface="CiscoSansTT" panose="020B0503020201020303" pitchFamily="34" charset="0"/>
                <a:ea typeface="Apple LiGothic Medium"/>
                <a:cs typeface="CiscoSansTT" panose="020B0503020201020303" pitchFamily="34" charset="0"/>
              </a:rPr>
              <a:t>6000 APs, 64K Clients, 80 Gbps</a:t>
            </a:r>
          </a:p>
        </p:txBody>
      </p:sp>
      <p:pic>
        <p:nvPicPr>
          <p:cNvPr id="143" name="Picture 142">
            <a:extLst>
              <a:ext uri="{FF2B5EF4-FFF2-40B4-BE49-F238E27FC236}">
                <a16:creationId xmlns:a16="http://schemas.microsoft.com/office/drawing/2014/main" id="{B918CF0F-E554-4959-A693-22455F75A7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9811" y="3977381"/>
            <a:ext cx="2624064" cy="592235"/>
          </a:xfrm>
          <a:prstGeom prst="rect">
            <a:avLst/>
          </a:prstGeom>
          <a:effectLst/>
        </p:spPr>
      </p:pic>
      <p:sp>
        <p:nvSpPr>
          <p:cNvPr id="144" name="Content Placeholder 2">
            <a:extLst>
              <a:ext uri="{FF2B5EF4-FFF2-40B4-BE49-F238E27FC236}">
                <a16:creationId xmlns:a16="http://schemas.microsoft.com/office/drawing/2014/main" id="{9EB369BF-8A30-4A8A-B30A-B4DE3FEC709D}"/>
              </a:ext>
            </a:extLst>
          </p:cNvPr>
          <p:cNvSpPr txBox="1">
            <a:spLocks/>
          </p:cNvSpPr>
          <p:nvPr/>
        </p:nvSpPr>
        <p:spPr>
          <a:xfrm>
            <a:off x="5219010" y="4644689"/>
            <a:ext cx="2505668" cy="631263"/>
          </a:xfrm>
          <a:prstGeom prst="rect">
            <a:avLst/>
          </a:prstGeom>
        </p:spPr>
        <p:txBody>
          <a:bodyPr vert="horz" lIns="0" tIns="0" rIns="0" bIns="0" rtlCol="0" anchor="ctr">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ctr" defTabSz="1450288" fontAlgn="base">
              <a:spcBef>
                <a:spcPts val="0"/>
              </a:spcBef>
              <a:spcAft>
                <a:spcPct val="0"/>
              </a:spcAft>
              <a:buClr>
                <a:srgbClr val="58585B"/>
              </a:buClr>
              <a:buSzPct val="100000"/>
              <a:buNone/>
              <a:defRPr/>
            </a:pPr>
            <a:r>
              <a:rPr lang="en-US" sz="1867" b="1">
                <a:solidFill>
                  <a:srgbClr val="282828"/>
                </a:solidFill>
                <a:latin typeface="CiscoSansTT" panose="020B0503020201020303" pitchFamily="34" charset="0"/>
                <a:ea typeface="Apple LiGothic Medium"/>
                <a:cs typeface="CiscoSansTT" panose="020B0503020201020303" pitchFamily="34" charset="0"/>
              </a:rPr>
              <a:t>Catalyst 9800-40</a:t>
            </a:r>
            <a:r>
              <a:rPr lang="en-US" sz="1867">
                <a:solidFill>
                  <a:srgbClr val="282828"/>
                </a:solidFill>
                <a:latin typeface="CiscoSansTT" panose="020B0503020201020303" pitchFamily="34" charset="0"/>
                <a:ea typeface="Apple LiGothic Medium"/>
                <a:cs typeface="CiscoSansTT" panose="020B0503020201020303" pitchFamily="34" charset="0"/>
              </a:rPr>
              <a:t/>
            </a:r>
            <a:br>
              <a:rPr lang="en-US" sz="1867">
                <a:solidFill>
                  <a:srgbClr val="282828"/>
                </a:solidFill>
                <a:latin typeface="CiscoSansTT" panose="020B0503020201020303" pitchFamily="34" charset="0"/>
                <a:ea typeface="Apple LiGothic Medium"/>
                <a:cs typeface="CiscoSansTT" panose="020B0503020201020303" pitchFamily="34" charset="0"/>
              </a:rPr>
            </a:br>
            <a:r>
              <a:rPr lang="en-US" sz="1200">
                <a:solidFill>
                  <a:srgbClr val="282828"/>
                </a:solidFill>
                <a:latin typeface="CiscoSansTT" panose="020B0503020201020303" pitchFamily="34" charset="0"/>
                <a:ea typeface="Apple LiGothic Medium"/>
                <a:cs typeface="CiscoSansTT" panose="020B0503020201020303" pitchFamily="34" charset="0"/>
              </a:rPr>
              <a:t>2000 APs, 32K Clients, 40 Gbps</a:t>
            </a:r>
          </a:p>
        </p:txBody>
      </p:sp>
      <p:pic>
        <p:nvPicPr>
          <p:cNvPr id="146" name="Picture 145">
            <a:extLst>
              <a:ext uri="{FF2B5EF4-FFF2-40B4-BE49-F238E27FC236}">
                <a16:creationId xmlns:a16="http://schemas.microsoft.com/office/drawing/2014/main" id="{C1C1EA62-2C0A-475F-9B94-0242C79CC6E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18799" y="3867243"/>
            <a:ext cx="1761853" cy="762264"/>
          </a:xfrm>
          <a:prstGeom prst="rect">
            <a:avLst/>
          </a:prstGeom>
        </p:spPr>
      </p:pic>
      <p:sp>
        <p:nvSpPr>
          <p:cNvPr id="147" name="Content Placeholder 2">
            <a:extLst>
              <a:ext uri="{FF2B5EF4-FFF2-40B4-BE49-F238E27FC236}">
                <a16:creationId xmlns:a16="http://schemas.microsoft.com/office/drawing/2014/main" id="{5955B62F-2E31-49E1-A815-82161AEACE1C}"/>
              </a:ext>
            </a:extLst>
          </p:cNvPr>
          <p:cNvSpPr txBox="1">
            <a:spLocks/>
          </p:cNvSpPr>
          <p:nvPr/>
        </p:nvSpPr>
        <p:spPr>
          <a:xfrm>
            <a:off x="972187" y="4556856"/>
            <a:ext cx="2255077" cy="806925"/>
          </a:xfrm>
          <a:prstGeom prst="rect">
            <a:avLst/>
          </a:prstGeom>
        </p:spPr>
        <p:txBody>
          <a:bodyPr vert="horz" lIns="0" tIns="0" rIns="0" bIns="0" rtlCol="0" anchor="ctr">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ctr" defTabSz="1450288" fontAlgn="base">
              <a:spcBef>
                <a:spcPts val="0"/>
              </a:spcBef>
              <a:spcAft>
                <a:spcPct val="0"/>
              </a:spcAft>
              <a:buClr>
                <a:srgbClr val="58585B"/>
              </a:buClr>
              <a:buSzPct val="100000"/>
              <a:buNone/>
              <a:defRPr/>
            </a:pPr>
            <a:r>
              <a:rPr lang="pt-BR" sz="1867" b="1">
                <a:solidFill>
                  <a:srgbClr val="282828"/>
                </a:solidFill>
                <a:latin typeface="CiscoSansTT" panose="020B0503020201020303" pitchFamily="34" charset="0"/>
                <a:ea typeface="Apple LiGothic Medium"/>
                <a:cs typeface="CiscoSansTT" panose="020B0503020201020303" pitchFamily="34" charset="0"/>
              </a:rPr>
              <a:t>Catalyst 9800-SW*</a:t>
            </a:r>
          </a:p>
          <a:p>
            <a:pPr marL="0" lvl="1" indent="0" algn="ctr" defTabSz="1450288" fontAlgn="base">
              <a:spcBef>
                <a:spcPts val="0"/>
              </a:spcBef>
              <a:spcAft>
                <a:spcPct val="0"/>
              </a:spcAft>
              <a:buClr>
                <a:srgbClr val="58585B"/>
              </a:buClr>
              <a:buSzPct val="100000"/>
              <a:buNone/>
              <a:defRPr/>
            </a:pPr>
            <a:r>
              <a:rPr lang="pt-BR" sz="1200">
                <a:solidFill>
                  <a:srgbClr val="282828"/>
                </a:solidFill>
                <a:latin typeface="CiscoSansTT" panose="020B0503020201020303" pitchFamily="34" charset="0"/>
                <a:ea typeface="Apple LiGothic Medium"/>
                <a:cs typeface="CiscoSansTT" panose="020B0503020201020303" pitchFamily="34" charset="0"/>
              </a:rPr>
              <a:t>200 APs, 4K Clients</a:t>
            </a:r>
          </a:p>
        </p:txBody>
      </p:sp>
      <p:sp>
        <p:nvSpPr>
          <p:cNvPr id="148" name="Rectangle 147">
            <a:extLst>
              <a:ext uri="{FF2B5EF4-FFF2-40B4-BE49-F238E27FC236}">
                <a16:creationId xmlns:a16="http://schemas.microsoft.com/office/drawing/2014/main" id="{B8C8E0EA-3D45-4298-AA08-B475FEEF8964}"/>
              </a:ext>
            </a:extLst>
          </p:cNvPr>
          <p:cNvSpPr/>
          <p:nvPr/>
        </p:nvSpPr>
        <p:spPr>
          <a:xfrm>
            <a:off x="7896327" y="6320471"/>
            <a:ext cx="3841459" cy="5084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85" fontAlgn="base">
              <a:spcBef>
                <a:spcPct val="0"/>
              </a:spcBef>
              <a:spcAft>
                <a:spcPct val="0"/>
              </a:spcAft>
            </a:pPr>
            <a:r>
              <a:rPr lang="en-US" sz="933" i="1" dirty="0">
                <a:solidFill>
                  <a:srgbClr val="282828"/>
                </a:solidFill>
                <a:latin typeface="CiscoSansTT" panose="020B0503020201020303" pitchFamily="34" charset="0"/>
                <a:cs typeface="CiscoSansTT" panose="020B0503020201020303" pitchFamily="34" charset="0"/>
              </a:rPr>
              <a:t>*SD-Access only</a:t>
            </a:r>
          </a:p>
          <a:p>
            <a:pPr algn="r" defTabSz="609585" fontAlgn="base">
              <a:spcBef>
                <a:spcPct val="0"/>
              </a:spcBef>
              <a:spcAft>
                <a:spcPct val="0"/>
              </a:spcAft>
            </a:pPr>
            <a:r>
              <a:rPr lang="en-US" sz="933" i="1" baseline="30000" dirty="0">
                <a:solidFill>
                  <a:srgbClr val="282828"/>
                </a:solidFill>
                <a:latin typeface="CiscoSansTT" panose="020B0503020201020303" pitchFamily="34" charset="0"/>
                <a:cs typeface="CiscoSansTT" panose="020B0503020201020303" pitchFamily="34" charset="0"/>
              </a:rPr>
              <a:t>+</a:t>
            </a:r>
            <a:r>
              <a:rPr lang="en-US" sz="933" i="1" dirty="0">
                <a:solidFill>
                  <a:srgbClr val="282828"/>
                </a:solidFill>
                <a:latin typeface="CiscoSansTT" panose="020B0503020201020303" pitchFamily="34" charset="0"/>
                <a:cs typeface="CiscoSansTT" panose="020B0503020201020303" pitchFamily="34" charset="0"/>
              </a:rPr>
              <a:t>C9800-CL for Public Cloud with FlexConnect; </a:t>
            </a:r>
          </a:p>
        </p:txBody>
      </p:sp>
      <p:sp>
        <p:nvSpPr>
          <p:cNvPr id="153" name="Rectangle: Rounded Corners 152">
            <a:extLst>
              <a:ext uri="{FF2B5EF4-FFF2-40B4-BE49-F238E27FC236}">
                <a16:creationId xmlns:a16="http://schemas.microsoft.com/office/drawing/2014/main" id="{9DC4E963-94C8-4A3B-9D21-1E2152542D42}"/>
              </a:ext>
            </a:extLst>
          </p:cNvPr>
          <p:cNvSpPr/>
          <p:nvPr/>
        </p:nvSpPr>
        <p:spPr>
          <a:xfrm>
            <a:off x="516592" y="5357001"/>
            <a:ext cx="11158819" cy="814903"/>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fontAlgn="base">
              <a:spcBef>
                <a:spcPct val="0"/>
              </a:spcBef>
              <a:spcAft>
                <a:spcPct val="0"/>
              </a:spcAft>
            </a:pPr>
            <a:r>
              <a:rPr lang="en-US" sz="2400" dirty="0">
                <a:solidFill>
                  <a:srgbClr val="282828"/>
                </a:solidFill>
                <a:latin typeface="CiscoSansTT" panose="020B0503020201020303" pitchFamily="34" charset="0"/>
                <a:ea typeface="CiscoSansTT Light" charset="0"/>
                <a:cs typeface="CiscoSansTT" panose="020B0503020201020303" pitchFamily="34" charset="0"/>
              </a:rPr>
              <a:t>On-premise Appliance | Pubic or Private Cloud | On a Switch</a:t>
            </a:r>
          </a:p>
        </p:txBody>
      </p:sp>
      <p:grpSp>
        <p:nvGrpSpPr>
          <p:cNvPr id="154" name="Group 153">
            <a:extLst>
              <a:ext uri="{FF2B5EF4-FFF2-40B4-BE49-F238E27FC236}">
                <a16:creationId xmlns:a16="http://schemas.microsoft.com/office/drawing/2014/main" id="{04C150E0-03BA-41AD-A0AE-23F0F4F1D429}"/>
              </a:ext>
            </a:extLst>
          </p:cNvPr>
          <p:cNvGrpSpPr/>
          <p:nvPr/>
        </p:nvGrpSpPr>
        <p:grpSpPr>
          <a:xfrm>
            <a:off x="3012548" y="1563418"/>
            <a:ext cx="2118120" cy="1037573"/>
            <a:chOff x="835098" y="3817978"/>
            <a:chExt cx="451389" cy="221116"/>
          </a:xfrm>
          <a:solidFill>
            <a:schemeClr val="bg2">
              <a:lumMod val="95000"/>
            </a:schemeClr>
          </a:solidFill>
        </p:grpSpPr>
        <p:sp>
          <p:nvSpPr>
            <p:cNvPr id="155" name="Freeform 225">
              <a:extLst>
                <a:ext uri="{FF2B5EF4-FFF2-40B4-BE49-F238E27FC236}">
                  <a16:creationId xmlns:a16="http://schemas.microsoft.com/office/drawing/2014/main" id="{280794A3-8242-4B3D-B447-CAE5AE8D4C2C}"/>
                </a:ext>
              </a:extLst>
            </p:cNvPr>
            <p:cNvSpPr>
              <a:spLocks/>
            </p:cNvSpPr>
            <p:nvPr/>
          </p:nvSpPr>
          <p:spPr bwMode="auto">
            <a:xfrm>
              <a:off x="835098" y="3942710"/>
              <a:ext cx="451389" cy="96384"/>
            </a:xfrm>
            <a:custGeom>
              <a:avLst/>
              <a:gdLst>
                <a:gd name="T0" fmla="*/ 389 w 436"/>
                <a:gd name="T1" fmla="*/ 93 h 93"/>
                <a:gd name="T2" fmla="*/ 47 w 436"/>
                <a:gd name="T3" fmla="*/ 93 h 93"/>
                <a:gd name="T4" fmla="*/ 0 w 436"/>
                <a:gd name="T5" fmla="*/ 46 h 93"/>
                <a:gd name="T6" fmla="*/ 0 w 436"/>
                <a:gd name="T7" fmla="*/ 46 h 93"/>
                <a:gd name="T8" fmla="*/ 47 w 436"/>
                <a:gd name="T9" fmla="*/ 0 h 93"/>
                <a:gd name="T10" fmla="*/ 389 w 436"/>
                <a:gd name="T11" fmla="*/ 0 h 93"/>
                <a:gd name="T12" fmla="*/ 436 w 436"/>
                <a:gd name="T13" fmla="*/ 46 h 93"/>
                <a:gd name="T14" fmla="*/ 436 w 436"/>
                <a:gd name="T15" fmla="*/ 46 h 93"/>
                <a:gd name="T16" fmla="*/ 389 w 436"/>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93">
                  <a:moveTo>
                    <a:pt x="389" y="93"/>
                  </a:moveTo>
                  <a:cubicBezTo>
                    <a:pt x="47" y="93"/>
                    <a:pt x="47" y="93"/>
                    <a:pt x="47" y="93"/>
                  </a:cubicBezTo>
                  <a:cubicBezTo>
                    <a:pt x="21" y="93"/>
                    <a:pt x="0" y="72"/>
                    <a:pt x="0" y="46"/>
                  </a:cubicBezTo>
                  <a:cubicBezTo>
                    <a:pt x="0" y="46"/>
                    <a:pt x="0" y="46"/>
                    <a:pt x="0" y="46"/>
                  </a:cubicBezTo>
                  <a:cubicBezTo>
                    <a:pt x="0" y="21"/>
                    <a:pt x="21" y="0"/>
                    <a:pt x="47" y="0"/>
                  </a:cubicBezTo>
                  <a:cubicBezTo>
                    <a:pt x="389" y="0"/>
                    <a:pt x="389" y="0"/>
                    <a:pt x="389" y="0"/>
                  </a:cubicBezTo>
                  <a:cubicBezTo>
                    <a:pt x="415" y="0"/>
                    <a:pt x="436" y="21"/>
                    <a:pt x="436" y="46"/>
                  </a:cubicBezTo>
                  <a:cubicBezTo>
                    <a:pt x="436" y="46"/>
                    <a:pt x="436" y="46"/>
                    <a:pt x="436" y="46"/>
                  </a:cubicBezTo>
                  <a:cubicBezTo>
                    <a:pt x="436" y="72"/>
                    <a:pt x="415" y="93"/>
                    <a:pt x="38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56" name="Freeform 226">
              <a:extLst>
                <a:ext uri="{FF2B5EF4-FFF2-40B4-BE49-F238E27FC236}">
                  <a16:creationId xmlns:a16="http://schemas.microsoft.com/office/drawing/2014/main" id="{56B22D1F-570F-458D-AF67-464A7D33DCD1}"/>
                </a:ext>
              </a:extLst>
            </p:cNvPr>
            <p:cNvSpPr>
              <a:spLocks/>
            </p:cNvSpPr>
            <p:nvPr/>
          </p:nvSpPr>
          <p:spPr bwMode="auto">
            <a:xfrm>
              <a:off x="934535" y="3880344"/>
              <a:ext cx="319679" cy="96384"/>
            </a:xfrm>
            <a:custGeom>
              <a:avLst/>
              <a:gdLst>
                <a:gd name="T0" fmla="*/ 262 w 309"/>
                <a:gd name="T1" fmla="*/ 93 h 93"/>
                <a:gd name="T2" fmla="*/ 46 w 309"/>
                <a:gd name="T3" fmla="*/ 93 h 93"/>
                <a:gd name="T4" fmla="*/ 0 w 309"/>
                <a:gd name="T5" fmla="*/ 47 h 93"/>
                <a:gd name="T6" fmla="*/ 0 w 309"/>
                <a:gd name="T7" fmla="*/ 47 h 93"/>
                <a:gd name="T8" fmla="*/ 46 w 309"/>
                <a:gd name="T9" fmla="*/ 0 h 93"/>
                <a:gd name="T10" fmla="*/ 262 w 309"/>
                <a:gd name="T11" fmla="*/ 0 h 93"/>
                <a:gd name="T12" fmla="*/ 309 w 309"/>
                <a:gd name="T13" fmla="*/ 47 h 93"/>
                <a:gd name="T14" fmla="*/ 309 w 309"/>
                <a:gd name="T15" fmla="*/ 47 h 93"/>
                <a:gd name="T16" fmla="*/ 262 w 309"/>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93">
                  <a:moveTo>
                    <a:pt x="262" y="93"/>
                  </a:moveTo>
                  <a:cubicBezTo>
                    <a:pt x="46" y="93"/>
                    <a:pt x="46" y="93"/>
                    <a:pt x="46" y="93"/>
                  </a:cubicBezTo>
                  <a:cubicBezTo>
                    <a:pt x="21" y="93"/>
                    <a:pt x="0" y="72"/>
                    <a:pt x="0" y="47"/>
                  </a:cubicBezTo>
                  <a:cubicBezTo>
                    <a:pt x="0" y="47"/>
                    <a:pt x="0" y="47"/>
                    <a:pt x="0" y="47"/>
                  </a:cubicBezTo>
                  <a:cubicBezTo>
                    <a:pt x="0" y="21"/>
                    <a:pt x="21" y="0"/>
                    <a:pt x="46" y="0"/>
                  </a:cubicBezTo>
                  <a:cubicBezTo>
                    <a:pt x="262" y="0"/>
                    <a:pt x="262" y="0"/>
                    <a:pt x="262" y="0"/>
                  </a:cubicBezTo>
                  <a:cubicBezTo>
                    <a:pt x="288" y="0"/>
                    <a:pt x="309" y="21"/>
                    <a:pt x="309" y="47"/>
                  </a:cubicBezTo>
                  <a:cubicBezTo>
                    <a:pt x="309" y="47"/>
                    <a:pt x="309" y="47"/>
                    <a:pt x="309" y="47"/>
                  </a:cubicBezTo>
                  <a:cubicBezTo>
                    <a:pt x="309" y="72"/>
                    <a:pt x="288" y="93"/>
                    <a:pt x="262"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57" name="Freeform 227">
              <a:extLst>
                <a:ext uri="{FF2B5EF4-FFF2-40B4-BE49-F238E27FC236}">
                  <a16:creationId xmlns:a16="http://schemas.microsoft.com/office/drawing/2014/main" id="{26CA274D-C5EE-4ABB-A15C-7853F940DA0B}"/>
                </a:ext>
              </a:extLst>
            </p:cNvPr>
            <p:cNvSpPr>
              <a:spLocks/>
            </p:cNvSpPr>
            <p:nvPr/>
          </p:nvSpPr>
          <p:spPr bwMode="auto">
            <a:xfrm>
              <a:off x="1060575" y="3817978"/>
              <a:ext cx="152207" cy="97692"/>
            </a:xfrm>
            <a:custGeom>
              <a:avLst/>
              <a:gdLst>
                <a:gd name="T0" fmla="*/ 100 w 147"/>
                <a:gd name="T1" fmla="*/ 94 h 94"/>
                <a:gd name="T2" fmla="*/ 47 w 147"/>
                <a:gd name="T3" fmla="*/ 94 h 94"/>
                <a:gd name="T4" fmla="*/ 0 w 147"/>
                <a:gd name="T5" fmla="*/ 47 h 94"/>
                <a:gd name="T6" fmla="*/ 0 w 147"/>
                <a:gd name="T7" fmla="*/ 47 h 94"/>
                <a:gd name="T8" fmla="*/ 47 w 147"/>
                <a:gd name="T9" fmla="*/ 0 h 94"/>
                <a:gd name="T10" fmla="*/ 100 w 147"/>
                <a:gd name="T11" fmla="*/ 0 h 94"/>
                <a:gd name="T12" fmla="*/ 147 w 147"/>
                <a:gd name="T13" fmla="*/ 47 h 94"/>
                <a:gd name="T14" fmla="*/ 147 w 147"/>
                <a:gd name="T15" fmla="*/ 47 h 94"/>
                <a:gd name="T16" fmla="*/ 100 w 147"/>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4">
                  <a:moveTo>
                    <a:pt x="100" y="94"/>
                  </a:moveTo>
                  <a:cubicBezTo>
                    <a:pt x="47" y="94"/>
                    <a:pt x="47" y="94"/>
                    <a:pt x="47" y="94"/>
                  </a:cubicBezTo>
                  <a:cubicBezTo>
                    <a:pt x="21" y="94"/>
                    <a:pt x="0" y="73"/>
                    <a:pt x="0" y="47"/>
                  </a:cubicBezTo>
                  <a:cubicBezTo>
                    <a:pt x="0" y="47"/>
                    <a:pt x="0" y="47"/>
                    <a:pt x="0" y="47"/>
                  </a:cubicBezTo>
                  <a:cubicBezTo>
                    <a:pt x="0" y="21"/>
                    <a:pt x="21" y="0"/>
                    <a:pt x="47" y="0"/>
                  </a:cubicBezTo>
                  <a:cubicBezTo>
                    <a:pt x="100" y="0"/>
                    <a:pt x="100" y="0"/>
                    <a:pt x="100" y="0"/>
                  </a:cubicBezTo>
                  <a:cubicBezTo>
                    <a:pt x="126" y="0"/>
                    <a:pt x="147" y="21"/>
                    <a:pt x="147" y="47"/>
                  </a:cubicBezTo>
                  <a:cubicBezTo>
                    <a:pt x="147" y="47"/>
                    <a:pt x="147" y="47"/>
                    <a:pt x="147" y="47"/>
                  </a:cubicBezTo>
                  <a:cubicBezTo>
                    <a:pt x="147" y="73"/>
                    <a:pt x="126" y="94"/>
                    <a:pt x="100"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nvGrpSpPr>
          <p:cNvPr id="162" name="Group 161">
            <a:extLst>
              <a:ext uri="{FF2B5EF4-FFF2-40B4-BE49-F238E27FC236}">
                <a16:creationId xmlns:a16="http://schemas.microsoft.com/office/drawing/2014/main" id="{3724383A-E5B1-4510-BBB4-246E35BD9475}"/>
              </a:ext>
            </a:extLst>
          </p:cNvPr>
          <p:cNvGrpSpPr/>
          <p:nvPr/>
        </p:nvGrpSpPr>
        <p:grpSpPr>
          <a:xfrm>
            <a:off x="7163635" y="1563418"/>
            <a:ext cx="2118120" cy="1037573"/>
            <a:chOff x="835098" y="3817978"/>
            <a:chExt cx="451389" cy="221116"/>
          </a:xfrm>
          <a:solidFill>
            <a:schemeClr val="bg2">
              <a:lumMod val="95000"/>
            </a:schemeClr>
          </a:solidFill>
        </p:grpSpPr>
        <p:sp>
          <p:nvSpPr>
            <p:cNvPr id="163" name="Freeform 225">
              <a:extLst>
                <a:ext uri="{FF2B5EF4-FFF2-40B4-BE49-F238E27FC236}">
                  <a16:creationId xmlns:a16="http://schemas.microsoft.com/office/drawing/2014/main" id="{BDBA0BD0-CC4E-4625-82F1-C2A06B62A1CE}"/>
                </a:ext>
              </a:extLst>
            </p:cNvPr>
            <p:cNvSpPr>
              <a:spLocks/>
            </p:cNvSpPr>
            <p:nvPr/>
          </p:nvSpPr>
          <p:spPr bwMode="auto">
            <a:xfrm>
              <a:off x="835098" y="3942710"/>
              <a:ext cx="451389" cy="96384"/>
            </a:xfrm>
            <a:custGeom>
              <a:avLst/>
              <a:gdLst>
                <a:gd name="T0" fmla="*/ 389 w 436"/>
                <a:gd name="T1" fmla="*/ 93 h 93"/>
                <a:gd name="T2" fmla="*/ 47 w 436"/>
                <a:gd name="T3" fmla="*/ 93 h 93"/>
                <a:gd name="T4" fmla="*/ 0 w 436"/>
                <a:gd name="T5" fmla="*/ 46 h 93"/>
                <a:gd name="T6" fmla="*/ 0 w 436"/>
                <a:gd name="T7" fmla="*/ 46 h 93"/>
                <a:gd name="T8" fmla="*/ 47 w 436"/>
                <a:gd name="T9" fmla="*/ 0 h 93"/>
                <a:gd name="T10" fmla="*/ 389 w 436"/>
                <a:gd name="T11" fmla="*/ 0 h 93"/>
                <a:gd name="T12" fmla="*/ 436 w 436"/>
                <a:gd name="T13" fmla="*/ 46 h 93"/>
                <a:gd name="T14" fmla="*/ 436 w 436"/>
                <a:gd name="T15" fmla="*/ 46 h 93"/>
                <a:gd name="T16" fmla="*/ 389 w 436"/>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93">
                  <a:moveTo>
                    <a:pt x="389" y="93"/>
                  </a:moveTo>
                  <a:cubicBezTo>
                    <a:pt x="47" y="93"/>
                    <a:pt x="47" y="93"/>
                    <a:pt x="47" y="93"/>
                  </a:cubicBezTo>
                  <a:cubicBezTo>
                    <a:pt x="21" y="93"/>
                    <a:pt x="0" y="72"/>
                    <a:pt x="0" y="46"/>
                  </a:cubicBezTo>
                  <a:cubicBezTo>
                    <a:pt x="0" y="46"/>
                    <a:pt x="0" y="46"/>
                    <a:pt x="0" y="46"/>
                  </a:cubicBezTo>
                  <a:cubicBezTo>
                    <a:pt x="0" y="21"/>
                    <a:pt x="21" y="0"/>
                    <a:pt x="47" y="0"/>
                  </a:cubicBezTo>
                  <a:cubicBezTo>
                    <a:pt x="389" y="0"/>
                    <a:pt x="389" y="0"/>
                    <a:pt x="389" y="0"/>
                  </a:cubicBezTo>
                  <a:cubicBezTo>
                    <a:pt x="415" y="0"/>
                    <a:pt x="436" y="21"/>
                    <a:pt x="436" y="46"/>
                  </a:cubicBezTo>
                  <a:cubicBezTo>
                    <a:pt x="436" y="46"/>
                    <a:pt x="436" y="46"/>
                    <a:pt x="436" y="46"/>
                  </a:cubicBezTo>
                  <a:cubicBezTo>
                    <a:pt x="436" y="72"/>
                    <a:pt x="415" y="93"/>
                    <a:pt x="38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64" name="Freeform 226">
              <a:extLst>
                <a:ext uri="{FF2B5EF4-FFF2-40B4-BE49-F238E27FC236}">
                  <a16:creationId xmlns:a16="http://schemas.microsoft.com/office/drawing/2014/main" id="{4B8B80EE-F39C-437D-A765-1F20B140809B}"/>
                </a:ext>
              </a:extLst>
            </p:cNvPr>
            <p:cNvSpPr>
              <a:spLocks/>
            </p:cNvSpPr>
            <p:nvPr/>
          </p:nvSpPr>
          <p:spPr bwMode="auto">
            <a:xfrm>
              <a:off x="934535" y="3880344"/>
              <a:ext cx="319679" cy="96384"/>
            </a:xfrm>
            <a:custGeom>
              <a:avLst/>
              <a:gdLst>
                <a:gd name="T0" fmla="*/ 262 w 309"/>
                <a:gd name="T1" fmla="*/ 93 h 93"/>
                <a:gd name="T2" fmla="*/ 46 w 309"/>
                <a:gd name="T3" fmla="*/ 93 h 93"/>
                <a:gd name="T4" fmla="*/ 0 w 309"/>
                <a:gd name="T5" fmla="*/ 47 h 93"/>
                <a:gd name="T6" fmla="*/ 0 w 309"/>
                <a:gd name="T7" fmla="*/ 47 h 93"/>
                <a:gd name="T8" fmla="*/ 46 w 309"/>
                <a:gd name="T9" fmla="*/ 0 h 93"/>
                <a:gd name="T10" fmla="*/ 262 w 309"/>
                <a:gd name="T11" fmla="*/ 0 h 93"/>
                <a:gd name="T12" fmla="*/ 309 w 309"/>
                <a:gd name="T13" fmla="*/ 47 h 93"/>
                <a:gd name="T14" fmla="*/ 309 w 309"/>
                <a:gd name="T15" fmla="*/ 47 h 93"/>
                <a:gd name="T16" fmla="*/ 262 w 309"/>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93">
                  <a:moveTo>
                    <a:pt x="262" y="93"/>
                  </a:moveTo>
                  <a:cubicBezTo>
                    <a:pt x="46" y="93"/>
                    <a:pt x="46" y="93"/>
                    <a:pt x="46" y="93"/>
                  </a:cubicBezTo>
                  <a:cubicBezTo>
                    <a:pt x="21" y="93"/>
                    <a:pt x="0" y="72"/>
                    <a:pt x="0" y="47"/>
                  </a:cubicBezTo>
                  <a:cubicBezTo>
                    <a:pt x="0" y="47"/>
                    <a:pt x="0" y="47"/>
                    <a:pt x="0" y="47"/>
                  </a:cubicBezTo>
                  <a:cubicBezTo>
                    <a:pt x="0" y="21"/>
                    <a:pt x="21" y="0"/>
                    <a:pt x="46" y="0"/>
                  </a:cubicBezTo>
                  <a:cubicBezTo>
                    <a:pt x="262" y="0"/>
                    <a:pt x="262" y="0"/>
                    <a:pt x="262" y="0"/>
                  </a:cubicBezTo>
                  <a:cubicBezTo>
                    <a:pt x="288" y="0"/>
                    <a:pt x="309" y="21"/>
                    <a:pt x="309" y="47"/>
                  </a:cubicBezTo>
                  <a:cubicBezTo>
                    <a:pt x="309" y="47"/>
                    <a:pt x="309" y="47"/>
                    <a:pt x="309" y="47"/>
                  </a:cubicBezTo>
                  <a:cubicBezTo>
                    <a:pt x="309" y="72"/>
                    <a:pt x="288" y="93"/>
                    <a:pt x="262"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65" name="Freeform 227">
              <a:extLst>
                <a:ext uri="{FF2B5EF4-FFF2-40B4-BE49-F238E27FC236}">
                  <a16:creationId xmlns:a16="http://schemas.microsoft.com/office/drawing/2014/main" id="{A7A057ED-0CEA-42E3-BE0A-63809DF87C06}"/>
                </a:ext>
              </a:extLst>
            </p:cNvPr>
            <p:cNvSpPr>
              <a:spLocks/>
            </p:cNvSpPr>
            <p:nvPr/>
          </p:nvSpPr>
          <p:spPr bwMode="auto">
            <a:xfrm>
              <a:off x="1060575" y="3817978"/>
              <a:ext cx="152207" cy="97692"/>
            </a:xfrm>
            <a:custGeom>
              <a:avLst/>
              <a:gdLst>
                <a:gd name="T0" fmla="*/ 100 w 147"/>
                <a:gd name="T1" fmla="*/ 94 h 94"/>
                <a:gd name="T2" fmla="*/ 47 w 147"/>
                <a:gd name="T3" fmla="*/ 94 h 94"/>
                <a:gd name="T4" fmla="*/ 0 w 147"/>
                <a:gd name="T5" fmla="*/ 47 h 94"/>
                <a:gd name="T6" fmla="*/ 0 w 147"/>
                <a:gd name="T7" fmla="*/ 47 h 94"/>
                <a:gd name="T8" fmla="*/ 47 w 147"/>
                <a:gd name="T9" fmla="*/ 0 h 94"/>
                <a:gd name="T10" fmla="*/ 100 w 147"/>
                <a:gd name="T11" fmla="*/ 0 h 94"/>
                <a:gd name="T12" fmla="*/ 147 w 147"/>
                <a:gd name="T13" fmla="*/ 47 h 94"/>
                <a:gd name="T14" fmla="*/ 147 w 147"/>
                <a:gd name="T15" fmla="*/ 47 h 94"/>
                <a:gd name="T16" fmla="*/ 100 w 147"/>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4">
                  <a:moveTo>
                    <a:pt x="100" y="94"/>
                  </a:moveTo>
                  <a:cubicBezTo>
                    <a:pt x="47" y="94"/>
                    <a:pt x="47" y="94"/>
                    <a:pt x="47" y="94"/>
                  </a:cubicBezTo>
                  <a:cubicBezTo>
                    <a:pt x="21" y="94"/>
                    <a:pt x="0" y="73"/>
                    <a:pt x="0" y="47"/>
                  </a:cubicBezTo>
                  <a:cubicBezTo>
                    <a:pt x="0" y="47"/>
                    <a:pt x="0" y="47"/>
                    <a:pt x="0" y="47"/>
                  </a:cubicBezTo>
                  <a:cubicBezTo>
                    <a:pt x="0" y="21"/>
                    <a:pt x="21" y="0"/>
                    <a:pt x="47" y="0"/>
                  </a:cubicBezTo>
                  <a:cubicBezTo>
                    <a:pt x="100" y="0"/>
                    <a:pt x="100" y="0"/>
                    <a:pt x="100" y="0"/>
                  </a:cubicBezTo>
                  <a:cubicBezTo>
                    <a:pt x="126" y="0"/>
                    <a:pt x="147" y="21"/>
                    <a:pt x="147" y="47"/>
                  </a:cubicBezTo>
                  <a:cubicBezTo>
                    <a:pt x="147" y="47"/>
                    <a:pt x="147" y="47"/>
                    <a:pt x="147" y="47"/>
                  </a:cubicBezTo>
                  <a:cubicBezTo>
                    <a:pt x="147" y="73"/>
                    <a:pt x="126" y="94"/>
                    <a:pt x="100"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nvGrpSpPr>
          <p:cNvPr id="166" name="Group 165">
            <a:extLst>
              <a:ext uri="{FF2B5EF4-FFF2-40B4-BE49-F238E27FC236}">
                <a16:creationId xmlns:a16="http://schemas.microsoft.com/office/drawing/2014/main" id="{4D82873A-6C27-4E84-A6C3-CC75C5597799}"/>
              </a:ext>
            </a:extLst>
          </p:cNvPr>
          <p:cNvGrpSpPr/>
          <p:nvPr/>
        </p:nvGrpSpPr>
        <p:grpSpPr>
          <a:xfrm>
            <a:off x="9350453" y="1563418"/>
            <a:ext cx="2118120" cy="1037573"/>
            <a:chOff x="835098" y="3817978"/>
            <a:chExt cx="451389" cy="221116"/>
          </a:xfrm>
          <a:solidFill>
            <a:schemeClr val="bg2">
              <a:lumMod val="95000"/>
            </a:schemeClr>
          </a:solidFill>
        </p:grpSpPr>
        <p:sp>
          <p:nvSpPr>
            <p:cNvPr id="167" name="Freeform 225">
              <a:extLst>
                <a:ext uri="{FF2B5EF4-FFF2-40B4-BE49-F238E27FC236}">
                  <a16:creationId xmlns:a16="http://schemas.microsoft.com/office/drawing/2014/main" id="{E9AE9872-2313-4D6E-9DCC-B1AF824E208A}"/>
                </a:ext>
              </a:extLst>
            </p:cNvPr>
            <p:cNvSpPr>
              <a:spLocks/>
            </p:cNvSpPr>
            <p:nvPr/>
          </p:nvSpPr>
          <p:spPr bwMode="auto">
            <a:xfrm>
              <a:off x="835098" y="3942710"/>
              <a:ext cx="451389" cy="96384"/>
            </a:xfrm>
            <a:custGeom>
              <a:avLst/>
              <a:gdLst>
                <a:gd name="T0" fmla="*/ 389 w 436"/>
                <a:gd name="T1" fmla="*/ 93 h 93"/>
                <a:gd name="T2" fmla="*/ 47 w 436"/>
                <a:gd name="T3" fmla="*/ 93 h 93"/>
                <a:gd name="T4" fmla="*/ 0 w 436"/>
                <a:gd name="T5" fmla="*/ 46 h 93"/>
                <a:gd name="T6" fmla="*/ 0 w 436"/>
                <a:gd name="T7" fmla="*/ 46 h 93"/>
                <a:gd name="T8" fmla="*/ 47 w 436"/>
                <a:gd name="T9" fmla="*/ 0 h 93"/>
                <a:gd name="T10" fmla="*/ 389 w 436"/>
                <a:gd name="T11" fmla="*/ 0 h 93"/>
                <a:gd name="T12" fmla="*/ 436 w 436"/>
                <a:gd name="T13" fmla="*/ 46 h 93"/>
                <a:gd name="T14" fmla="*/ 436 w 436"/>
                <a:gd name="T15" fmla="*/ 46 h 93"/>
                <a:gd name="T16" fmla="*/ 389 w 436"/>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93">
                  <a:moveTo>
                    <a:pt x="389" y="93"/>
                  </a:moveTo>
                  <a:cubicBezTo>
                    <a:pt x="47" y="93"/>
                    <a:pt x="47" y="93"/>
                    <a:pt x="47" y="93"/>
                  </a:cubicBezTo>
                  <a:cubicBezTo>
                    <a:pt x="21" y="93"/>
                    <a:pt x="0" y="72"/>
                    <a:pt x="0" y="46"/>
                  </a:cubicBezTo>
                  <a:cubicBezTo>
                    <a:pt x="0" y="46"/>
                    <a:pt x="0" y="46"/>
                    <a:pt x="0" y="46"/>
                  </a:cubicBezTo>
                  <a:cubicBezTo>
                    <a:pt x="0" y="21"/>
                    <a:pt x="21" y="0"/>
                    <a:pt x="47" y="0"/>
                  </a:cubicBezTo>
                  <a:cubicBezTo>
                    <a:pt x="389" y="0"/>
                    <a:pt x="389" y="0"/>
                    <a:pt x="389" y="0"/>
                  </a:cubicBezTo>
                  <a:cubicBezTo>
                    <a:pt x="415" y="0"/>
                    <a:pt x="436" y="21"/>
                    <a:pt x="436" y="46"/>
                  </a:cubicBezTo>
                  <a:cubicBezTo>
                    <a:pt x="436" y="46"/>
                    <a:pt x="436" y="46"/>
                    <a:pt x="436" y="46"/>
                  </a:cubicBezTo>
                  <a:cubicBezTo>
                    <a:pt x="436" y="72"/>
                    <a:pt x="415" y="93"/>
                    <a:pt x="38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68" name="Freeform 226">
              <a:extLst>
                <a:ext uri="{FF2B5EF4-FFF2-40B4-BE49-F238E27FC236}">
                  <a16:creationId xmlns:a16="http://schemas.microsoft.com/office/drawing/2014/main" id="{75DD58B1-51FF-4A67-904A-32EF8A967BFC}"/>
                </a:ext>
              </a:extLst>
            </p:cNvPr>
            <p:cNvSpPr>
              <a:spLocks/>
            </p:cNvSpPr>
            <p:nvPr/>
          </p:nvSpPr>
          <p:spPr bwMode="auto">
            <a:xfrm>
              <a:off x="934535" y="3880344"/>
              <a:ext cx="319679" cy="96384"/>
            </a:xfrm>
            <a:custGeom>
              <a:avLst/>
              <a:gdLst>
                <a:gd name="T0" fmla="*/ 262 w 309"/>
                <a:gd name="T1" fmla="*/ 93 h 93"/>
                <a:gd name="T2" fmla="*/ 46 w 309"/>
                <a:gd name="T3" fmla="*/ 93 h 93"/>
                <a:gd name="T4" fmla="*/ 0 w 309"/>
                <a:gd name="T5" fmla="*/ 47 h 93"/>
                <a:gd name="T6" fmla="*/ 0 w 309"/>
                <a:gd name="T7" fmla="*/ 47 h 93"/>
                <a:gd name="T8" fmla="*/ 46 w 309"/>
                <a:gd name="T9" fmla="*/ 0 h 93"/>
                <a:gd name="T10" fmla="*/ 262 w 309"/>
                <a:gd name="T11" fmla="*/ 0 h 93"/>
                <a:gd name="T12" fmla="*/ 309 w 309"/>
                <a:gd name="T13" fmla="*/ 47 h 93"/>
                <a:gd name="T14" fmla="*/ 309 w 309"/>
                <a:gd name="T15" fmla="*/ 47 h 93"/>
                <a:gd name="T16" fmla="*/ 262 w 309"/>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93">
                  <a:moveTo>
                    <a:pt x="262" y="93"/>
                  </a:moveTo>
                  <a:cubicBezTo>
                    <a:pt x="46" y="93"/>
                    <a:pt x="46" y="93"/>
                    <a:pt x="46" y="93"/>
                  </a:cubicBezTo>
                  <a:cubicBezTo>
                    <a:pt x="21" y="93"/>
                    <a:pt x="0" y="72"/>
                    <a:pt x="0" y="47"/>
                  </a:cubicBezTo>
                  <a:cubicBezTo>
                    <a:pt x="0" y="47"/>
                    <a:pt x="0" y="47"/>
                    <a:pt x="0" y="47"/>
                  </a:cubicBezTo>
                  <a:cubicBezTo>
                    <a:pt x="0" y="21"/>
                    <a:pt x="21" y="0"/>
                    <a:pt x="46" y="0"/>
                  </a:cubicBezTo>
                  <a:cubicBezTo>
                    <a:pt x="262" y="0"/>
                    <a:pt x="262" y="0"/>
                    <a:pt x="262" y="0"/>
                  </a:cubicBezTo>
                  <a:cubicBezTo>
                    <a:pt x="288" y="0"/>
                    <a:pt x="309" y="21"/>
                    <a:pt x="309" y="47"/>
                  </a:cubicBezTo>
                  <a:cubicBezTo>
                    <a:pt x="309" y="47"/>
                    <a:pt x="309" y="47"/>
                    <a:pt x="309" y="47"/>
                  </a:cubicBezTo>
                  <a:cubicBezTo>
                    <a:pt x="309" y="72"/>
                    <a:pt x="288" y="93"/>
                    <a:pt x="262"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69" name="Freeform 227">
              <a:extLst>
                <a:ext uri="{FF2B5EF4-FFF2-40B4-BE49-F238E27FC236}">
                  <a16:creationId xmlns:a16="http://schemas.microsoft.com/office/drawing/2014/main" id="{17B954F6-B281-4C54-8F1A-D448B8F0EE82}"/>
                </a:ext>
              </a:extLst>
            </p:cNvPr>
            <p:cNvSpPr>
              <a:spLocks/>
            </p:cNvSpPr>
            <p:nvPr/>
          </p:nvSpPr>
          <p:spPr bwMode="auto">
            <a:xfrm>
              <a:off x="1060575" y="3817978"/>
              <a:ext cx="152207" cy="97692"/>
            </a:xfrm>
            <a:custGeom>
              <a:avLst/>
              <a:gdLst>
                <a:gd name="T0" fmla="*/ 100 w 147"/>
                <a:gd name="T1" fmla="*/ 94 h 94"/>
                <a:gd name="T2" fmla="*/ 47 w 147"/>
                <a:gd name="T3" fmla="*/ 94 h 94"/>
                <a:gd name="T4" fmla="*/ 0 w 147"/>
                <a:gd name="T5" fmla="*/ 47 h 94"/>
                <a:gd name="T6" fmla="*/ 0 w 147"/>
                <a:gd name="T7" fmla="*/ 47 h 94"/>
                <a:gd name="T8" fmla="*/ 47 w 147"/>
                <a:gd name="T9" fmla="*/ 0 h 94"/>
                <a:gd name="T10" fmla="*/ 100 w 147"/>
                <a:gd name="T11" fmla="*/ 0 h 94"/>
                <a:gd name="T12" fmla="*/ 147 w 147"/>
                <a:gd name="T13" fmla="*/ 47 h 94"/>
                <a:gd name="T14" fmla="*/ 147 w 147"/>
                <a:gd name="T15" fmla="*/ 47 h 94"/>
                <a:gd name="T16" fmla="*/ 100 w 147"/>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4">
                  <a:moveTo>
                    <a:pt x="100" y="94"/>
                  </a:moveTo>
                  <a:cubicBezTo>
                    <a:pt x="47" y="94"/>
                    <a:pt x="47" y="94"/>
                    <a:pt x="47" y="94"/>
                  </a:cubicBezTo>
                  <a:cubicBezTo>
                    <a:pt x="21" y="94"/>
                    <a:pt x="0" y="73"/>
                    <a:pt x="0" y="47"/>
                  </a:cubicBezTo>
                  <a:cubicBezTo>
                    <a:pt x="0" y="47"/>
                    <a:pt x="0" y="47"/>
                    <a:pt x="0" y="47"/>
                  </a:cubicBezTo>
                  <a:cubicBezTo>
                    <a:pt x="0" y="21"/>
                    <a:pt x="21" y="0"/>
                    <a:pt x="47" y="0"/>
                  </a:cubicBezTo>
                  <a:cubicBezTo>
                    <a:pt x="100" y="0"/>
                    <a:pt x="100" y="0"/>
                    <a:pt x="100" y="0"/>
                  </a:cubicBezTo>
                  <a:cubicBezTo>
                    <a:pt x="126" y="0"/>
                    <a:pt x="147" y="21"/>
                    <a:pt x="147" y="47"/>
                  </a:cubicBezTo>
                  <a:cubicBezTo>
                    <a:pt x="147" y="47"/>
                    <a:pt x="147" y="47"/>
                    <a:pt x="147" y="47"/>
                  </a:cubicBezTo>
                  <a:cubicBezTo>
                    <a:pt x="147" y="73"/>
                    <a:pt x="126" y="94"/>
                    <a:pt x="100"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sp>
        <p:nvSpPr>
          <p:cNvPr id="178" name="Content Placeholder 2">
            <a:extLst>
              <a:ext uri="{FF2B5EF4-FFF2-40B4-BE49-F238E27FC236}">
                <a16:creationId xmlns:a16="http://schemas.microsoft.com/office/drawing/2014/main" id="{DBF3DC68-87F2-44B6-AC4E-553376C6D438}"/>
              </a:ext>
            </a:extLst>
          </p:cNvPr>
          <p:cNvSpPr txBox="1">
            <a:spLocks/>
          </p:cNvSpPr>
          <p:nvPr/>
        </p:nvSpPr>
        <p:spPr>
          <a:xfrm>
            <a:off x="9305797" y="2659907"/>
            <a:ext cx="2155015" cy="448392"/>
          </a:xfrm>
          <a:prstGeom prst="rect">
            <a:avLst/>
          </a:prstGeom>
        </p:spPr>
        <p:txBody>
          <a:bodyPr vert="horz" wrap="square" lIns="0" tIns="0" rIns="0" bIns="0" rtlCol="0" anchor="ctr">
            <a:sp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ctr" defTabSz="1450288" fontAlgn="base">
              <a:spcBef>
                <a:spcPts val="0"/>
              </a:spcBef>
              <a:spcAft>
                <a:spcPct val="0"/>
              </a:spcAft>
              <a:buClr>
                <a:srgbClr val="58585B"/>
              </a:buClr>
              <a:buSzPct val="100000"/>
              <a:buNone/>
              <a:defRPr/>
            </a:pPr>
            <a:r>
              <a:rPr lang="en-US" sz="1867">
                <a:solidFill>
                  <a:srgbClr val="282828"/>
                </a:solidFill>
                <a:latin typeface="CiscoSansTT" panose="020B0503020201020303" pitchFamily="34" charset="0"/>
                <a:ea typeface="Apple LiGothic Medium"/>
                <a:cs typeface="CiscoSansTT" panose="020B0503020201020303" pitchFamily="34" charset="0"/>
              </a:rPr>
              <a:t>Catalyst 9800-CL</a:t>
            </a:r>
            <a:br>
              <a:rPr lang="en-US" sz="1867">
                <a:solidFill>
                  <a:srgbClr val="282828"/>
                </a:solidFill>
                <a:latin typeface="CiscoSansTT" panose="020B0503020201020303" pitchFamily="34" charset="0"/>
                <a:ea typeface="Apple LiGothic Medium"/>
                <a:cs typeface="CiscoSansTT" panose="020B0503020201020303" pitchFamily="34" charset="0"/>
              </a:rPr>
            </a:br>
            <a:r>
              <a:rPr lang="en-US" sz="1200">
                <a:solidFill>
                  <a:srgbClr val="282828"/>
                </a:solidFill>
                <a:latin typeface="CiscoSansTT" panose="020B0503020201020303" pitchFamily="34" charset="0"/>
                <a:ea typeface="Apple LiGothic Medium"/>
                <a:cs typeface="CiscoSansTT" panose="020B0503020201020303" pitchFamily="34" charset="0"/>
              </a:rPr>
              <a:t>6000 APs, 64K Clients^</a:t>
            </a:r>
          </a:p>
        </p:txBody>
      </p:sp>
      <p:sp>
        <p:nvSpPr>
          <p:cNvPr id="179" name="Content Placeholder 2">
            <a:extLst>
              <a:ext uri="{FF2B5EF4-FFF2-40B4-BE49-F238E27FC236}">
                <a16:creationId xmlns:a16="http://schemas.microsoft.com/office/drawing/2014/main" id="{3A8DBFBF-16D7-4747-9B07-3FE64A609BDB}"/>
              </a:ext>
            </a:extLst>
          </p:cNvPr>
          <p:cNvSpPr txBox="1">
            <a:spLocks/>
          </p:cNvSpPr>
          <p:nvPr/>
        </p:nvSpPr>
        <p:spPr>
          <a:xfrm>
            <a:off x="2980653" y="2659908"/>
            <a:ext cx="2181913" cy="448392"/>
          </a:xfrm>
          <a:prstGeom prst="rect">
            <a:avLst/>
          </a:prstGeom>
        </p:spPr>
        <p:txBody>
          <a:bodyPr vert="horz" wrap="square" lIns="0" tIns="0" rIns="0" bIns="0" rtlCol="0" anchor="ctr">
            <a:sp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ctr" defTabSz="1450288" fontAlgn="base">
              <a:spcBef>
                <a:spcPts val="0"/>
              </a:spcBef>
              <a:spcAft>
                <a:spcPct val="0"/>
              </a:spcAft>
              <a:buClr>
                <a:srgbClr val="58585B"/>
              </a:buClr>
              <a:buSzPct val="100000"/>
              <a:buNone/>
              <a:defRPr/>
            </a:pPr>
            <a:r>
              <a:rPr lang="en-US" sz="1867">
                <a:solidFill>
                  <a:srgbClr val="282828"/>
                </a:solidFill>
                <a:latin typeface="CiscoSansTT" panose="020B0503020201020303" pitchFamily="34" charset="0"/>
                <a:ea typeface="Apple LiGothic Medium"/>
                <a:cs typeface="CiscoSansTT" panose="020B0503020201020303" pitchFamily="34" charset="0"/>
              </a:rPr>
              <a:t>Catalyst 9800-CL</a:t>
            </a:r>
            <a:r>
              <a:rPr lang="en-US" sz="1867" baseline="30000">
                <a:solidFill>
                  <a:srgbClr val="282828"/>
                </a:solidFill>
                <a:latin typeface="CiscoSansTT" panose="020B0503020201020303" pitchFamily="34" charset="0"/>
                <a:ea typeface="Apple LiGothic Medium"/>
                <a:cs typeface="CiscoSansTT" panose="020B0503020201020303" pitchFamily="34" charset="0"/>
              </a:rPr>
              <a:t>+</a:t>
            </a:r>
            <a:r>
              <a:rPr lang="en-US" sz="1867">
                <a:solidFill>
                  <a:srgbClr val="282828"/>
                </a:solidFill>
                <a:latin typeface="CiscoSansTT" panose="020B0503020201020303" pitchFamily="34" charset="0"/>
                <a:ea typeface="Apple LiGothic Medium"/>
                <a:cs typeface="CiscoSansTT" panose="020B0503020201020303" pitchFamily="34" charset="0"/>
              </a:rPr>
              <a:t/>
            </a:r>
            <a:br>
              <a:rPr lang="en-US" sz="1867">
                <a:solidFill>
                  <a:srgbClr val="282828"/>
                </a:solidFill>
                <a:latin typeface="CiscoSansTT" panose="020B0503020201020303" pitchFamily="34" charset="0"/>
                <a:ea typeface="Apple LiGothic Medium"/>
                <a:cs typeface="CiscoSansTT" panose="020B0503020201020303" pitchFamily="34" charset="0"/>
              </a:rPr>
            </a:br>
            <a:r>
              <a:rPr lang="en-US" sz="1200">
                <a:solidFill>
                  <a:srgbClr val="282828"/>
                </a:solidFill>
                <a:latin typeface="CiscoSansTT" panose="020B0503020201020303" pitchFamily="34" charset="0"/>
                <a:ea typeface="Apple LiGothic Medium"/>
                <a:cs typeface="CiscoSansTT" panose="020B0503020201020303" pitchFamily="34" charset="0"/>
              </a:rPr>
              <a:t>1000 APs, 10K Clients</a:t>
            </a:r>
          </a:p>
        </p:txBody>
      </p:sp>
      <p:sp>
        <p:nvSpPr>
          <p:cNvPr id="180" name="Content Placeholder 2">
            <a:extLst>
              <a:ext uri="{FF2B5EF4-FFF2-40B4-BE49-F238E27FC236}">
                <a16:creationId xmlns:a16="http://schemas.microsoft.com/office/drawing/2014/main" id="{347B3687-D62D-4841-A31D-4C8651759225}"/>
              </a:ext>
            </a:extLst>
          </p:cNvPr>
          <p:cNvSpPr txBox="1">
            <a:spLocks/>
          </p:cNvSpPr>
          <p:nvPr/>
        </p:nvSpPr>
        <p:spPr>
          <a:xfrm>
            <a:off x="7181943" y="2659908"/>
            <a:ext cx="2155015" cy="448392"/>
          </a:xfrm>
          <a:prstGeom prst="rect">
            <a:avLst/>
          </a:prstGeom>
        </p:spPr>
        <p:txBody>
          <a:bodyPr vert="horz" wrap="square" lIns="0" tIns="0" rIns="0" bIns="0" rtlCol="0" anchor="ctr">
            <a:sp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ctr" defTabSz="1450288" fontAlgn="base">
              <a:spcBef>
                <a:spcPts val="0"/>
              </a:spcBef>
              <a:spcAft>
                <a:spcPct val="0"/>
              </a:spcAft>
              <a:buClr>
                <a:srgbClr val="58585B"/>
              </a:buClr>
              <a:buSzPct val="100000"/>
              <a:buNone/>
              <a:defRPr/>
            </a:pPr>
            <a:r>
              <a:rPr lang="en-US" sz="1867">
                <a:solidFill>
                  <a:srgbClr val="282828"/>
                </a:solidFill>
                <a:latin typeface="CiscoSansTT" panose="020B0503020201020303" pitchFamily="34" charset="0"/>
                <a:ea typeface="Apple LiGothic Medium"/>
                <a:cs typeface="CiscoSansTT" panose="020B0503020201020303" pitchFamily="34" charset="0"/>
              </a:rPr>
              <a:t>Catalyst 9800-CL</a:t>
            </a:r>
            <a:br>
              <a:rPr lang="en-US" sz="1867">
                <a:solidFill>
                  <a:srgbClr val="282828"/>
                </a:solidFill>
                <a:latin typeface="CiscoSansTT" panose="020B0503020201020303" pitchFamily="34" charset="0"/>
                <a:ea typeface="Apple LiGothic Medium"/>
                <a:cs typeface="CiscoSansTT" panose="020B0503020201020303" pitchFamily="34" charset="0"/>
              </a:rPr>
            </a:br>
            <a:r>
              <a:rPr lang="en-US" sz="1200">
                <a:solidFill>
                  <a:srgbClr val="282828"/>
                </a:solidFill>
                <a:latin typeface="CiscoSansTT" panose="020B0503020201020303" pitchFamily="34" charset="0"/>
                <a:ea typeface="Apple LiGothic Medium"/>
                <a:cs typeface="CiscoSansTT" panose="020B0503020201020303" pitchFamily="34" charset="0"/>
              </a:rPr>
              <a:t>3000 APs, 32K Clients</a:t>
            </a:r>
          </a:p>
        </p:txBody>
      </p:sp>
      <p:grpSp>
        <p:nvGrpSpPr>
          <p:cNvPr id="183" name="Group 182">
            <a:extLst>
              <a:ext uri="{FF2B5EF4-FFF2-40B4-BE49-F238E27FC236}">
                <a16:creationId xmlns:a16="http://schemas.microsoft.com/office/drawing/2014/main" id="{C49CE148-2A72-4DF8-9026-B7AF97A468C1}"/>
              </a:ext>
            </a:extLst>
          </p:cNvPr>
          <p:cNvGrpSpPr/>
          <p:nvPr/>
        </p:nvGrpSpPr>
        <p:grpSpPr>
          <a:xfrm>
            <a:off x="3835956" y="1940154"/>
            <a:ext cx="823912" cy="237808"/>
            <a:chOff x="3128633" y="4541396"/>
            <a:chExt cx="2302140" cy="610964"/>
          </a:xfrm>
        </p:grpSpPr>
        <p:sp>
          <p:nvSpPr>
            <p:cNvPr id="186" name="Rounded Rectangle 77">
              <a:extLst>
                <a:ext uri="{FF2B5EF4-FFF2-40B4-BE49-F238E27FC236}">
                  <a16:creationId xmlns:a16="http://schemas.microsoft.com/office/drawing/2014/main" id="{248DA47D-8D13-4CE3-9EA3-505BAA90AB7A}"/>
                </a:ext>
              </a:extLst>
            </p:cNvPr>
            <p:cNvSpPr/>
            <p:nvPr/>
          </p:nvSpPr>
          <p:spPr>
            <a:xfrm>
              <a:off x="3128633" y="4541396"/>
              <a:ext cx="2191245" cy="610964"/>
            </a:xfrm>
            <a:prstGeom prst="roundRect">
              <a:avLst>
                <a:gd name="adj" fmla="val 50000"/>
              </a:avLst>
            </a:prstGeom>
            <a:solidFill>
              <a:srgbClr val="00BC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defTabSz="609585" fontAlgn="base">
                <a:spcBef>
                  <a:spcPct val="0"/>
                </a:spcBef>
                <a:spcAft>
                  <a:spcPct val="0"/>
                </a:spcAft>
              </a:pPr>
              <a:endParaRPr lang="en-US" sz="7200" dirty="0">
                <a:solidFill>
                  <a:srgbClr val="005073"/>
                </a:solidFill>
                <a:latin typeface="CiscoSansTT" panose="020B0503020201020303" pitchFamily="34" charset="0"/>
                <a:cs typeface="CiscoSansTT" panose="020B0503020201020303" pitchFamily="34" charset="0"/>
              </a:endParaRPr>
            </a:p>
          </p:txBody>
        </p:sp>
        <p:sp>
          <p:nvSpPr>
            <p:cNvPr id="187" name="Freeform 6">
              <a:extLst>
                <a:ext uri="{FF2B5EF4-FFF2-40B4-BE49-F238E27FC236}">
                  <a16:creationId xmlns:a16="http://schemas.microsoft.com/office/drawing/2014/main" id="{E71B7064-245C-4A7B-9420-51F930812EFB}"/>
                </a:ext>
              </a:extLst>
            </p:cNvPr>
            <p:cNvSpPr>
              <a:spLocks noChangeAspect="1" noEditPoints="1"/>
            </p:cNvSpPr>
            <p:nvPr/>
          </p:nvSpPr>
          <p:spPr bwMode="auto">
            <a:xfrm>
              <a:off x="3406752" y="4693304"/>
              <a:ext cx="578167" cy="30715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62560" tIns="81280" rIns="162560" bIns="81280" numCol="1" anchor="t" anchorCtr="0" compatLnSpc="1">
              <a:prstTxWarp prst="textNoShape">
                <a:avLst/>
              </a:prstTxWarp>
            </a:bodyPr>
            <a:lstStyle/>
            <a:p>
              <a:pPr defTabSz="812760" fontAlgn="base">
                <a:spcBef>
                  <a:spcPct val="0"/>
                </a:spcBef>
                <a:spcAft>
                  <a:spcPct val="0"/>
                </a:spcAft>
                <a:defRPr/>
              </a:pPr>
              <a:endParaRPr lang="en-US" sz="5333" dirty="0">
                <a:solidFill>
                  <a:srgbClr val="FFFFFF"/>
                </a:solidFill>
                <a:latin typeface="CiscoSansTT" panose="020B0503020201020303" pitchFamily="34" charset="0"/>
                <a:ea typeface="ＭＳ Ｐゴシック" charset="0"/>
                <a:cs typeface="CiscoSansTT" panose="020B0503020201020303" pitchFamily="34" charset="0"/>
              </a:endParaRPr>
            </a:p>
          </p:txBody>
        </p:sp>
        <p:sp>
          <p:nvSpPr>
            <p:cNvPr id="188" name="TextBox 187">
              <a:extLst>
                <a:ext uri="{FF2B5EF4-FFF2-40B4-BE49-F238E27FC236}">
                  <a16:creationId xmlns:a16="http://schemas.microsoft.com/office/drawing/2014/main" id="{CFD8AC68-2E92-49C9-80C9-C41FD87B377D}"/>
                </a:ext>
              </a:extLst>
            </p:cNvPr>
            <p:cNvSpPr txBox="1"/>
            <p:nvPr/>
          </p:nvSpPr>
          <p:spPr>
            <a:xfrm>
              <a:off x="3827963" y="4543850"/>
              <a:ext cx="1602810" cy="606057"/>
            </a:xfrm>
            <a:prstGeom prst="rect">
              <a:avLst/>
            </a:prstGeom>
            <a:noFill/>
          </p:spPr>
          <p:txBody>
            <a:bodyPr wrap="square" rtlCol="0" anchor="ctr">
              <a:spAutoFit/>
            </a:bodyPr>
            <a:lstStyle/>
            <a:p>
              <a:pPr algn="ctr" defTabSz="609585" fontAlgn="base">
                <a:spcBef>
                  <a:spcPct val="0"/>
                </a:spcBef>
                <a:spcAft>
                  <a:spcPct val="0"/>
                </a:spcAft>
              </a:pPr>
              <a:r>
                <a:rPr lang="en-US" sz="933" dirty="0">
                  <a:solidFill>
                    <a:srgbClr val="FFFFFF"/>
                  </a:solidFill>
                  <a:latin typeface="CiscoSansTT" panose="020B0503020201020303" pitchFamily="34" charset="0"/>
                  <a:ea typeface="ＭＳ Ｐゴシック" charset="0"/>
                  <a:cs typeface="CiscoSansTT" panose="020B0503020201020303" pitchFamily="34" charset="0"/>
                </a:rPr>
                <a:t>ENCS</a:t>
              </a:r>
              <a:endParaRPr lang="en-US" sz="1400" dirty="0">
                <a:solidFill>
                  <a:srgbClr val="FFFFFF"/>
                </a:solidFill>
                <a:latin typeface="CiscoSansTT" panose="020B0503020201020303" pitchFamily="34" charset="0"/>
                <a:ea typeface="ＭＳ Ｐゴシック" charset="0"/>
                <a:cs typeface="CiscoSansTT" panose="020B0503020201020303" pitchFamily="34" charset="0"/>
              </a:endParaRPr>
            </a:p>
          </p:txBody>
        </p:sp>
      </p:grpSp>
      <p:grpSp>
        <p:nvGrpSpPr>
          <p:cNvPr id="14" name="Group 13">
            <a:extLst>
              <a:ext uri="{FF2B5EF4-FFF2-40B4-BE49-F238E27FC236}">
                <a16:creationId xmlns:a16="http://schemas.microsoft.com/office/drawing/2014/main" id="{82528D73-02D2-4DD0-97FF-75A27BC362DF}"/>
              </a:ext>
            </a:extLst>
          </p:cNvPr>
          <p:cNvGrpSpPr/>
          <p:nvPr/>
        </p:nvGrpSpPr>
        <p:grpSpPr>
          <a:xfrm>
            <a:off x="7739008" y="2102583"/>
            <a:ext cx="1273472" cy="317269"/>
            <a:chOff x="5711134" y="-679975"/>
            <a:chExt cx="1212804" cy="302156"/>
          </a:xfrm>
        </p:grpSpPr>
        <p:pic>
          <p:nvPicPr>
            <p:cNvPr id="197" name="Picture 8" descr="Image result for what is vmware esxi">
              <a:extLst>
                <a:ext uri="{FF2B5EF4-FFF2-40B4-BE49-F238E27FC236}">
                  <a16:creationId xmlns:a16="http://schemas.microsoft.com/office/drawing/2014/main" id="{260DBE04-6895-4FDA-AC66-14FA4794DE6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41549" y="-679975"/>
              <a:ext cx="582389" cy="302156"/>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10" descr="Image result for kvm logo">
              <a:extLst>
                <a:ext uri="{FF2B5EF4-FFF2-40B4-BE49-F238E27FC236}">
                  <a16:creationId xmlns:a16="http://schemas.microsoft.com/office/drawing/2014/main" id="{849AEB9A-DFE2-4432-9874-A70D540F015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711134" y="-613095"/>
              <a:ext cx="572056" cy="1982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 name="Group 204">
            <a:extLst>
              <a:ext uri="{FF2B5EF4-FFF2-40B4-BE49-F238E27FC236}">
                <a16:creationId xmlns:a16="http://schemas.microsoft.com/office/drawing/2014/main" id="{91A9B253-2388-4E49-8694-16E46634942C}"/>
              </a:ext>
            </a:extLst>
          </p:cNvPr>
          <p:cNvGrpSpPr/>
          <p:nvPr/>
        </p:nvGrpSpPr>
        <p:grpSpPr>
          <a:xfrm>
            <a:off x="9928488" y="2102583"/>
            <a:ext cx="1273472" cy="317269"/>
            <a:chOff x="5711134" y="-679975"/>
            <a:chExt cx="1212804" cy="302156"/>
          </a:xfrm>
        </p:grpSpPr>
        <p:pic>
          <p:nvPicPr>
            <p:cNvPr id="206" name="Picture 8" descr="Image result for what is vmware esxi">
              <a:extLst>
                <a:ext uri="{FF2B5EF4-FFF2-40B4-BE49-F238E27FC236}">
                  <a16:creationId xmlns:a16="http://schemas.microsoft.com/office/drawing/2014/main" id="{AB949ADF-4043-4A4A-A266-5B26427B098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41549" y="-679975"/>
              <a:ext cx="582389" cy="302156"/>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10" descr="Image result for kvm logo">
              <a:extLst>
                <a:ext uri="{FF2B5EF4-FFF2-40B4-BE49-F238E27FC236}">
                  <a16:creationId xmlns:a16="http://schemas.microsoft.com/office/drawing/2014/main" id="{950E1DB7-4D19-4DF6-A27A-E017E4D1BD5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711134" y="-613095"/>
              <a:ext cx="572056" cy="1982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8" name="Group 207">
            <a:extLst>
              <a:ext uri="{FF2B5EF4-FFF2-40B4-BE49-F238E27FC236}">
                <a16:creationId xmlns:a16="http://schemas.microsoft.com/office/drawing/2014/main" id="{095762AC-BFC3-4BCE-A24F-57BE3FCE6207}"/>
              </a:ext>
            </a:extLst>
          </p:cNvPr>
          <p:cNvGrpSpPr/>
          <p:nvPr/>
        </p:nvGrpSpPr>
        <p:grpSpPr>
          <a:xfrm>
            <a:off x="3603888" y="2204183"/>
            <a:ext cx="1273472" cy="317269"/>
            <a:chOff x="5711134" y="-679975"/>
            <a:chExt cx="1212804" cy="302156"/>
          </a:xfrm>
        </p:grpSpPr>
        <p:pic>
          <p:nvPicPr>
            <p:cNvPr id="209" name="Picture 8" descr="Image result for what is vmware esxi">
              <a:extLst>
                <a:ext uri="{FF2B5EF4-FFF2-40B4-BE49-F238E27FC236}">
                  <a16:creationId xmlns:a16="http://schemas.microsoft.com/office/drawing/2014/main" id="{1C3C0174-4E5D-4AF7-A500-CF6AC579E75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41549" y="-679975"/>
              <a:ext cx="582389" cy="302156"/>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10" descr="Image result for kvm logo">
              <a:extLst>
                <a:ext uri="{FF2B5EF4-FFF2-40B4-BE49-F238E27FC236}">
                  <a16:creationId xmlns:a16="http://schemas.microsoft.com/office/drawing/2014/main" id="{7421BB73-C8AD-4E7E-AB3E-B7D0704155D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711134" y="-613095"/>
              <a:ext cx="572056" cy="198282"/>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Rectangle 50">
            <a:extLst>
              <a:ext uri="{FF2B5EF4-FFF2-40B4-BE49-F238E27FC236}">
                <a16:creationId xmlns:a16="http://schemas.microsoft.com/office/drawing/2014/main" id="{F1574484-8AD7-4556-8256-20754A568971}"/>
              </a:ext>
            </a:extLst>
          </p:cNvPr>
          <p:cNvSpPr/>
          <p:nvPr/>
        </p:nvSpPr>
        <p:spPr>
          <a:xfrm>
            <a:off x="3365689" y="6226972"/>
            <a:ext cx="1062010" cy="27058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64426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a:extLst>
              <a:ext uri="{FF2B5EF4-FFF2-40B4-BE49-F238E27FC236}">
                <a16:creationId xmlns:a16="http://schemas.microsoft.com/office/drawing/2014/main" id="{F65350E9-AC18-4B51-B475-8AFCA73169EE}"/>
              </a:ext>
            </a:extLst>
          </p:cNvPr>
          <p:cNvSpPr/>
          <p:nvPr/>
        </p:nvSpPr>
        <p:spPr>
          <a:xfrm>
            <a:off x="3365689" y="6226972"/>
            <a:ext cx="1062010" cy="27058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1" name="Rectangle: Rounded Corners 100">
            <a:extLst>
              <a:ext uri="{FF2B5EF4-FFF2-40B4-BE49-F238E27FC236}">
                <a16:creationId xmlns:a16="http://schemas.microsoft.com/office/drawing/2014/main" id="{DF9764E6-3BCD-4256-8441-B77850A40FE9}"/>
              </a:ext>
            </a:extLst>
          </p:cNvPr>
          <p:cNvSpPr/>
          <p:nvPr/>
        </p:nvSpPr>
        <p:spPr>
          <a:xfrm>
            <a:off x="318525" y="1411364"/>
            <a:ext cx="3763721" cy="2774071"/>
          </a:xfrm>
          <a:prstGeom prst="roundRect">
            <a:avLst>
              <a:gd name="adj" fmla="val 1451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102" name="Rectangle: Rounded Corners 101">
            <a:extLst>
              <a:ext uri="{FF2B5EF4-FFF2-40B4-BE49-F238E27FC236}">
                <a16:creationId xmlns:a16="http://schemas.microsoft.com/office/drawing/2014/main" id="{ADEF1763-667B-420F-8376-FBE2A8470114}"/>
              </a:ext>
            </a:extLst>
          </p:cNvPr>
          <p:cNvSpPr/>
          <p:nvPr/>
        </p:nvSpPr>
        <p:spPr>
          <a:xfrm>
            <a:off x="4204133" y="1411364"/>
            <a:ext cx="3785115" cy="2774071"/>
          </a:xfrm>
          <a:prstGeom prst="roundRect">
            <a:avLst>
              <a:gd name="adj" fmla="val 1505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103" name="Rectangle: Rounded Corners 102">
            <a:extLst>
              <a:ext uri="{FF2B5EF4-FFF2-40B4-BE49-F238E27FC236}">
                <a16:creationId xmlns:a16="http://schemas.microsoft.com/office/drawing/2014/main" id="{B07D6AE5-22B8-4076-9FBA-DF1A288B5790}"/>
              </a:ext>
            </a:extLst>
          </p:cNvPr>
          <p:cNvSpPr/>
          <p:nvPr/>
        </p:nvSpPr>
        <p:spPr>
          <a:xfrm>
            <a:off x="8114785" y="1411364"/>
            <a:ext cx="3785115" cy="2774071"/>
          </a:xfrm>
          <a:prstGeom prst="roundRect">
            <a:avLst>
              <a:gd name="adj" fmla="val 1425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85" name="Rectangle: Rounded Corners 84">
            <a:extLst>
              <a:ext uri="{FF2B5EF4-FFF2-40B4-BE49-F238E27FC236}">
                <a16:creationId xmlns:a16="http://schemas.microsoft.com/office/drawing/2014/main" id="{42AF44ED-7D10-45C0-A1B6-0C820F45F4BA}"/>
              </a:ext>
            </a:extLst>
          </p:cNvPr>
          <p:cNvSpPr/>
          <p:nvPr/>
        </p:nvSpPr>
        <p:spPr>
          <a:xfrm>
            <a:off x="318525" y="1411365"/>
            <a:ext cx="3763721" cy="947425"/>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2400">
                <a:solidFill>
                  <a:srgbClr val="FFFFFF"/>
                </a:solidFill>
                <a:latin typeface="CiscoSansTT" panose="020B0503020201020303" pitchFamily="34" charset="0"/>
                <a:cs typeface="CiscoSansTT" panose="020B0503020201020303" pitchFamily="34" charset="0"/>
              </a:rPr>
              <a:t>DNA Center</a:t>
            </a:r>
            <a:endParaRPr lang="en-US" sz="2400" dirty="0">
              <a:solidFill>
                <a:srgbClr val="FFFFFF"/>
              </a:solidFill>
              <a:latin typeface="CiscoSansTT" panose="020B0503020201020303" pitchFamily="34" charset="0"/>
              <a:cs typeface="CiscoSansTT" panose="020B0503020201020303" pitchFamily="34" charset="0"/>
            </a:endParaRPr>
          </a:p>
        </p:txBody>
      </p:sp>
      <p:sp>
        <p:nvSpPr>
          <p:cNvPr id="91" name="Rectangle: Rounded Corners 90">
            <a:extLst>
              <a:ext uri="{FF2B5EF4-FFF2-40B4-BE49-F238E27FC236}">
                <a16:creationId xmlns:a16="http://schemas.microsoft.com/office/drawing/2014/main" id="{6D1CEFE7-3050-4BB6-96A8-7CCA7A6205F3}"/>
              </a:ext>
            </a:extLst>
          </p:cNvPr>
          <p:cNvSpPr/>
          <p:nvPr/>
        </p:nvSpPr>
        <p:spPr>
          <a:xfrm>
            <a:off x="4204133" y="1411365"/>
            <a:ext cx="3785115" cy="947425"/>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2400">
                <a:solidFill>
                  <a:srgbClr val="FFFFFF"/>
                </a:solidFill>
                <a:latin typeface="CiscoSansTT" panose="020B0503020201020303" pitchFamily="34" charset="0"/>
                <a:cs typeface="CiscoSansTT" panose="020B0503020201020303" pitchFamily="34" charset="0"/>
              </a:rPr>
              <a:t>Standards Based Interoperability</a:t>
            </a:r>
            <a:endParaRPr lang="en-US" sz="2400" dirty="0">
              <a:solidFill>
                <a:srgbClr val="FFFFFF"/>
              </a:solidFill>
              <a:latin typeface="CiscoSansTT" panose="020B0503020201020303" pitchFamily="34" charset="0"/>
              <a:cs typeface="CiscoSansTT" panose="020B0503020201020303" pitchFamily="34" charset="0"/>
            </a:endParaRPr>
          </a:p>
        </p:txBody>
      </p:sp>
      <p:sp>
        <p:nvSpPr>
          <p:cNvPr id="93" name="Rectangle: Rounded Corners 92">
            <a:extLst>
              <a:ext uri="{FF2B5EF4-FFF2-40B4-BE49-F238E27FC236}">
                <a16:creationId xmlns:a16="http://schemas.microsoft.com/office/drawing/2014/main" id="{6F73E8AC-2129-4EC2-97DC-A525958C1B7F}"/>
              </a:ext>
            </a:extLst>
          </p:cNvPr>
          <p:cNvSpPr/>
          <p:nvPr/>
        </p:nvSpPr>
        <p:spPr>
          <a:xfrm>
            <a:off x="8114785" y="1411365"/>
            <a:ext cx="3785115" cy="947425"/>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2400">
                <a:solidFill>
                  <a:srgbClr val="FFFFFF"/>
                </a:solidFill>
                <a:latin typeface="CiscoSansTT" panose="020B0503020201020303" pitchFamily="34" charset="0"/>
                <a:cs typeface="CiscoSansTT" panose="020B0503020201020303" pitchFamily="34" charset="0"/>
              </a:rPr>
              <a:t>Custom Development</a:t>
            </a:r>
            <a:endParaRPr lang="en-US" sz="2400" dirty="0">
              <a:solidFill>
                <a:srgbClr val="FFFFFF"/>
              </a:solidFill>
              <a:latin typeface="CiscoSansTT" panose="020B0503020201020303" pitchFamily="34" charset="0"/>
              <a:cs typeface="CiscoSansTT" panose="020B0503020201020303" pitchFamily="34" charset="0"/>
            </a:endParaRPr>
          </a:p>
        </p:txBody>
      </p:sp>
      <p:sp>
        <p:nvSpPr>
          <p:cNvPr id="2" name="Title 1"/>
          <p:cNvSpPr>
            <a:spLocks noGrp="1"/>
          </p:cNvSpPr>
          <p:nvPr>
            <p:ph type="title"/>
          </p:nvPr>
        </p:nvSpPr>
        <p:spPr>
          <a:xfrm>
            <a:off x="583688" y="302686"/>
            <a:ext cx="11127317" cy="975783"/>
          </a:xfrm>
        </p:spPr>
        <p:txBody>
          <a:bodyPr/>
          <a:lstStyle/>
          <a:p>
            <a:r>
              <a:rPr lang="en-US" dirty="0">
                <a:latin typeface="CiscoSansTT" panose="020B0503020201020303" pitchFamily="34" charset="0"/>
                <a:cs typeface="CiscoSansTT" panose="020B0503020201020303" pitchFamily="34" charset="0"/>
              </a:rPr>
              <a:t>Flexible Management Options</a:t>
            </a:r>
          </a:p>
        </p:txBody>
      </p:sp>
      <p:grpSp>
        <p:nvGrpSpPr>
          <p:cNvPr id="9" name="Group 8">
            <a:extLst>
              <a:ext uri="{FF2B5EF4-FFF2-40B4-BE49-F238E27FC236}">
                <a16:creationId xmlns:a16="http://schemas.microsoft.com/office/drawing/2014/main" id="{D4FFE029-5050-E74F-BF17-419B9CFDDD8B}"/>
              </a:ext>
            </a:extLst>
          </p:cNvPr>
          <p:cNvGrpSpPr/>
          <p:nvPr/>
        </p:nvGrpSpPr>
        <p:grpSpPr>
          <a:xfrm>
            <a:off x="599093" y="2804714"/>
            <a:ext cx="3219560" cy="893804"/>
            <a:chOff x="675819" y="2179212"/>
            <a:chExt cx="1976445" cy="544665"/>
          </a:xfrm>
        </p:grpSpPr>
        <p:pic>
          <p:nvPicPr>
            <p:cNvPr id="217" name="Picture 2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07598" y="2179212"/>
              <a:ext cx="544666" cy="544665"/>
            </a:xfrm>
            <a:prstGeom prst="rect">
              <a:avLst/>
            </a:prstGeom>
          </p:spPr>
        </p:pic>
        <p:sp>
          <p:nvSpPr>
            <p:cNvPr id="219" name="Freeform 218"/>
            <p:cNvSpPr>
              <a:spLocks/>
            </p:cNvSpPr>
            <p:nvPr/>
          </p:nvSpPr>
          <p:spPr bwMode="auto">
            <a:xfrm>
              <a:off x="1593410" y="2263365"/>
              <a:ext cx="229433" cy="229028"/>
            </a:xfrm>
            <a:custGeom>
              <a:avLst/>
              <a:gdLst>
                <a:gd name="connsiteX0" fmla="*/ 36676 w 795148"/>
                <a:gd name="connsiteY0" fmla="*/ 526328 h 793736"/>
                <a:gd name="connsiteX1" fmla="*/ 215167 w 795148"/>
                <a:gd name="connsiteY1" fmla="*/ 526328 h 793736"/>
                <a:gd name="connsiteX2" fmla="*/ 251844 w 795148"/>
                <a:gd name="connsiteY2" fmla="*/ 562407 h 793736"/>
                <a:gd name="connsiteX3" fmla="*/ 215167 w 795148"/>
                <a:gd name="connsiteY3" fmla="*/ 598486 h 793736"/>
                <a:gd name="connsiteX4" fmla="*/ 36676 w 795148"/>
                <a:gd name="connsiteY4" fmla="*/ 598486 h 793736"/>
                <a:gd name="connsiteX5" fmla="*/ 0 w 795148"/>
                <a:gd name="connsiteY5" fmla="*/ 562407 h 793736"/>
                <a:gd name="connsiteX6" fmla="*/ 36676 w 795148"/>
                <a:gd name="connsiteY6" fmla="*/ 526328 h 793736"/>
                <a:gd name="connsiteX7" fmla="*/ 563066 w 795148"/>
                <a:gd name="connsiteY7" fmla="*/ 417637 h 793736"/>
                <a:gd name="connsiteX8" fmla="*/ 520293 w 795148"/>
                <a:gd name="connsiteY8" fmla="*/ 424218 h 793736"/>
                <a:gd name="connsiteX9" fmla="*/ 482246 w 795148"/>
                <a:gd name="connsiteY9" fmla="*/ 441872 h 793736"/>
                <a:gd name="connsiteX10" fmla="*/ 429893 w 795148"/>
                <a:gd name="connsiteY10" fmla="*/ 506401 h 793736"/>
                <a:gd name="connsiteX11" fmla="*/ 418935 w 795148"/>
                <a:gd name="connsiteY11" fmla="*/ 562407 h 793736"/>
                <a:gd name="connsiteX12" fmla="*/ 443285 w 795148"/>
                <a:gd name="connsiteY12" fmla="*/ 642763 h 793736"/>
                <a:gd name="connsiteX13" fmla="*/ 507814 w 795148"/>
                <a:gd name="connsiteY13" fmla="*/ 695117 h 793736"/>
                <a:gd name="connsiteX14" fmla="*/ 563820 w 795148"/>
                <a:gd name="connsiteY14" fmla="*/ 707292 h 793736"/>
                <a:gd name="connsiteX15" fmla="*/ 644176 w 795148"/>
                <a:gd name="connsiteY15" fmla="*/ 681724 h 793736"/>
                <a:gd name="connsiteX16" fmla="*/ 696529 w 795148"/>
                <a:gd name="connsiteY16" fmla="*/ 618413 h 793736"/>
                <a:gd name="connsiteX17" fmla="*/ 708559 w 795148"/>
                <a:gd name="connsiteY17" fmla="*/ 563075 h 793736"/>
                <a:gd name="connsiteX18" fmla="*/ 708473 w 795148"/>
                <a:gd name="connsiteY18" fmla="*/ 562863 h 793736"/>
                <a:gd name="connsiteX19" fmla="*/ 682836 w 795148"/>
                <a:gd name="connsiteY19" fmla="*/ 481128 h 793736"/>
                <a:gd name="connsiteX20" fmla="*/ 619355 w 795148"/>
                <a:gd name="connsiteY20" fmla="*/ 428671 h 793736"/>
                <a:gd name="connsiteX21" fmla="*/ 563199 w 795148"/>
                <a:gd name="connsiteY21" fmla="*/ 417692 h 793736"/>
                <a:gd name="connsiteX22" fmla="*/ 563199 w 795148"/>
                <a:gd name="connsiteY22" fmla="*/ 331077 h 793736"/>
                <a:gd name="connsiteX23" fmla="*/ 563444 w 795148"/>
                <a:gd name="connsiteY23" fmla="*/ 331114 h 793736"/>
                <a:gd name="connsiteX24" fmla="*/ 563820 w 795148"/>
                <a:gd name="connsiteY24" fmla="*/ 331077 h 793736"/>
                <a:gd name="connsiteX25" fmla="*/ 563652 w 795148"/>
                <a:gd name="connsiteY25" fmla="*/ 331145 h 793736"/>
                <a:gd name="connsiteX26" fmla="*/ 632021 w 795148"/>
                <a:gd name="connsiteY26" fmla="*/ 341446 h 793736"/>
                <a:gd name="connsiteX27" fmla="*/ 692602 w 795148"/>
                <a:gd name="connsiteY27" fmla="*/ 370115 h 793736"/>
                <a:gd name="connsiteX28" fmla="*/ 776836 w 795148"/>
                <a:gd name="connsiteY28" fmla="*/ 472588 h 793736"/>
                <a:gd name="connsiteX29" fmla="*/ 790113 w 795148"/>
                <a:gd name="connsiteY29" fmla="*/ 516353 h 793736"/>
                <a:gd name="connsiteX30" fmla="*/ 795109 w 795148"/>
                <a:gd name="connsiteY30" fmla="*/ 562499 h 793736"/>
                <a:gd name="connsiteX31" fmla="*/ 795148 w 795148"/>
                <a:gd name="connsiteY31" fmla="*/ 562407 h 793736"/>
                <a:gd name="connsiteX32" fmla="*/ 795119 w 795148"/>
                <a:gd name="connsiteY32" fmla="*/ 562596 h 793736"/>
                <a:gd name="connsiteX33" fmla="*/ 795148 w 795148"/>
                <a:gd name="connsiteY33" fmla="*/ 562863 h 793736"/>
                <a:gd name="connsiteX34" fmla="*/ 795039 w 795148"/>
                <a:gd name="connsiteY34" fmla="*/ 563118 h 793736"/>
                <a:gd name="connsiteX35" fmla="*/ 784647 w 795148"/>
                <a:gd name="connsiteY35" fmla="*/ 631045 h 793736"/>
                <a:gd name="connsiteX36" fmla="*/ 754970 w 795148"/>
                <a:gd name="connsiteY36" fmla="*/ 691464 h 793736"/>
                <a:gd name="connsiteX37" fmla="*/ 653916 w 795148"/>
                <a:gd name="connsiteY37" fmla="*/ 775473 h 793736"/>
                <a:gd name="connsiteX38" fmla="*/ 563820 w 795148"/>
                <a:gd name="connsiteY38" fmla="*/ 793736 h 793736"/>
                <a:gd name="connsiteX39" fmla="*/ 434763 w 795148"/>
                <a:gd name="connsiteY39" fmla="*/ 753558 h 793736"/>
                <a:gd name="connsiteX40" fmla="*/ 350754 w 795148"/>
                <a:gd name="connsiteY40" fmla="*/ 652503 h 793736"/>
                <a:gd name="connsiteX41" fmla="*/ 332491 w 795148"/>
                <a:gd name="connsiteY41" fmla="*/ 562407 h 793736"/>
                <a:gd name="connsiteX42" fmla="*/ 371452 w 795148"/>
                <a:gd name="connsiteY42" fmla="*/ 433349 h 793736"/>
                <a:gd name="connsiteX43" fmla="*/ 473723 w 795148"/>
                <a:gd name="connsiteY43" fmla="*/ 349340 h 793736"/>
                <a:gd name="connsiteX44" fmla="*/ 517402 w 795148"/>
                <a:gd name="connsiteY44" fmla="*/ 335643 h 793736"/>
                <a:gd name="connsiteX45" fmla="*/ 563001 w 795148"/>
                <a:gd name="connsiteY45" fmla="*/ 331158 h 793736"/>
                <a:gd name="connsiteX46" fmla="*/ 107908 w 795148"/>
                <a:gd name="connsiteY46" fmla="*/ 263164 h 793736"/>
                <a:gd name="connsiteX47" fmla="*/ 126177 w 795148"/>
                <a:gd name="connsiteY47" fmla="*/ 268015 h 793736"/>
                <a:gd name="connsiteX48" fmla="*/ 279638 w 795148"/>
                <a:gd name="connsiteY48" fmla="*/ 356545 h 793736"/>
                <a:gd name="connsiteX49" fmla="*/ 293035 w 795148"/>
                <a:gd name="connsiteY49" fmla="*/ 406267 h 793736"/>
                <a:gd name="connsiteX50" fmla="*/ 261369 w 795148"/>
                <a:gd name="connsiteY50" fmla="*/ 424458 h 793736"/>
                <a:gd name="connsiteX51" fmla="*/ 243100 w 795148"/>
                <a:gd name="connsiteY51" fmla="*/ 419607 h 793736"/>
                <a:gd name="connsiteX52" fmla="*/ 89639 w 795148"/>
                <a:gd name="connsiteY52" fmla="*/ 331077 h 793736"/>
                <a:gd name="connsiteX53" fmla="*/ 76241 w 795148"/>
                <a:gd name="connsiteY53" fmla="*/ 281355 h 793736"/>
                <a:gd name="connsiteX54" fmla="*/ 107908 w 795148"/>
                <a:gd name="connsiteY54" fmla="*/ 263164 h 793736"/>
                <a:gd name="connsiteX55" fmla="*/ 300199 w 795148"/>
                <a:gd name="connsiteY55" fmla="*/ 70743 h 793736"/>
                <a:gd name="connsiteX56" fmla="*/ 331768 w 795148"/>
                <a:gd name="connsiteY56" fmla="*/ 88999 h 793736"/>
                <a:gd name="connsiteX57" fmla="*/ 420402 w 795148"/>
                <a:gd name="connsiteY57" fmla="*/ 242351 h 793736"/>
                <a:gd name="connsiteX58" fmla="*/ 407046 w 795148"/>
                <a:gd name="connsiteY58" fmla="*/ 292252 h 793736"/>
                <a:gd name="connsiteX59" fmla="*/ 388834 w 795148"/>
                <a:gd name="connsiteY59" fmla="*/ 297120 h 793736"/>
                <a:gd name="connsiteX60" fmla="*/ 357265 w 795148"/>
                <a:gd name="connsiteY60" fmla="*/ 278864 h 793736"/>
                <a:gd name="connsiteX61" fmla="*/ 268631 w 795148"/>
                <a:gd name="connsiteY61" fmla="*/ 125512 h 793736"/>
                <a:gd name="connsiteX62" fmla="*/ 281987 w 795148"/>
                <a:gd name="connsiteY62" fmla="*/ 75611 h 793736"/>
                <a:gd name="connsiteX63" fmla="*/ 300199 w 795148"/>
                <a:gd name="connsiteY63" fmla="*/ 70743 h 793736"/>
                <a:gd name="connsiteX64" fmla="*/ 563112 w 795148"/>
                <a:gd name="connsiteY64" fmla="*/ 0 h 793736"/>
                <a:gd name="connsiteX65" fmla="*/ 599898 w 795148"/>
                <a:gd name="connsiteY65" fmla="*/ 36470 h 793736"/>
                <a:gd name="connsiteX66" fmla="*/ 599898 w 795148"/>
                <a:gd name="connsiteY66" fmla="*/ 213959 h 793736"/>
                <a:gd name="connsiteX67" fmla="*/ 563112 w 795148"/>
                <a:gd name="connsiteY67" fmla="*/ 250430 h 793736"/>
                <a:gd name="connsiteX68" fmla="*/ 526326 w 795148"/>
                <a:gd name="connsiteY68" fmla="*/ 213959 h 793736"/>
                <a:gd name="connsiteX69" fmla="*/ 526326 w 795148"/>
                <a:gd name="connsiteY69" fmla="*/ 36470 h 793736"/>
                <a:gd name="connsiteX70" fmla="*/ 563112 w 795148"/>
                <a:gd name="connsiteY70" fmla="*/ 0 h 79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95148" h="793736">
                  <a:moveTo>
                    <a:pt x="36676" y="526328"/>
                  </a:moveTo>
                  <a:cubicBezTo>
                    <a:pt x="36676" y="526328"/>
                    <a:pt x="36676" y="526328"/>
                    <a:pt x="215167" y="526328"/>
                  </a:cubicBezTo>
                  <a:cubicBezTo>
                    <a:pt x="234728" y="526328"/>
                    <a:pt x="251844" y="541962"/>
                    <a:pt x="251844" y="562407"/>
                  </a:cubicBezTo>
                  <a:cubicBezTo>
                    <a:pt x="251844" y="581649"/>
                    <a:pt x="234728" y="598486"/>
                    <a:pt x="215167" y="598486"/>
                  </a:cubicBezTo>
                  <a:cubicBezTo>
                    <a:pt x="215167" y="598486"/>
                    <a:pt x="215167" y="598486"/>
                    <a:pt x="36676" y="598486"/>
                  </a:cubicBezTo>
                  <a:cubicBezTo>
                    <a:pt x="15893" y="598486"/>
                    <a:pt x="0" y="581649"/>
                    <a:pt x="0" y="562407"/>
                  </a:cubicBezTo>
                  <a:cubicBezTo>
                    <a:pt x="0" y="541962"/>
                    <a:pt x="15893" y="526328"/>
                    <a:pt x="36676" y="526328"/>
                  </a:cubicBezTo>
                  <a:close/>
                  <a:moveTo>
                    <a:pt x="563066" y="417637"/>
                  </a:moveTo>
                  <a:lnTo>
                    <a:pt x="520293" y="424218"/>
                  </a:lnTo>
                  <a:cubicBezTo>
                    <a:pt x="506596" y="428479"/>
                    <a:pt x="493813" y="434567"/>
                    <a:pt x="482246" y="441872"/>
                  </a:cubicBezTo>
                  <a:cubicBezTo>
                    <a:pt x="459113" y="457700"/>
                    <a:pt x="440850" y="479615"/>
                    <a:pt x="429893" y="506401"/>
                  </a:cubicBezTo>
                  <a:cubicBezTo>
                    <a:pt x="422588" y="523446"/>
                    <a:pt x="418935" y="541709"/>
                    <a:pt x="418935" y="562407"/>
                  </a:cubicBezTo>
                  <a:cubicBezTo>
                    <a:pt x="418935" y="592845"/>
                    <a:pt x="427458" y="619630"/>
                    <a:pt x="443285" y="642763"/>
                  </a:cubicBezTo>
                  <a:cubicBezTo>
                    <a:pt x="459113" y="665896"/>
                    <a:pt x="481028" y="684159"/>
                    <a:pt x="507814" y="695117"/>
                  </a:cubicBezTo>
                  <a:cubicBezTo>
                    <a:pt x="524859" y="702422"/>
                    <a:pt x="543122" y="707292"/>
                    <a:pt x="563820" y="707292"/>
                  </a:cubicBezTo>
                  <a:cubicBezTo>
                    <a:pt x="594258" y="707292"/>
                    <a:pt x="621043" y="697552"/>
                    <a:pt x="644176" y="681724"/>
                  </a:cubicBezTo>
                  <a:cubicBezTo>
                    <a:pt x="667309" y="667114"/>
                    <a:pt x="685572" y="643981"/>
                    <a:pt x="696529" y="618413"/>
                  </a:cubicBezTo>
                  <a:lnTo>
                    <a:pt x="708559" y="563075"/>
                  </a:lnTo>
                  <a:lnTo>
                    <a:pt x="708473" y="562863"/>
                  </a:lnTo>
                  <a:cubicBezTo>
                    <a:pt x="708473" y="532365"/>
                    <a:pt x="698706" y="504306"/>
                    <a:pt x="682836" y="481128"/>
                  </a:cubicBezTo>
                  <a:cubicBezTo>
                    <a:pt x="666966" y="457949"/>
                    <a:pt x="644992" y="439650"/>
                    <a:pt x="619355" y="428671"/>
                  </a:cubicBezTo>
                  <a:cubicBezTo>
                    <a:pt x="602265" y="421352"/>
                    <a:pt x="582732" y="417692"/>
                    <a:pt x="563199" y="417692"/>
                  </a:cubicBezTo>
                  <a:close/>
                  <a:moveTo>
                    <a:pt x="563199" y="331077"/>
                  </a:moveTo>
                  <a:lnTo>
                    <a:pt x="563444" y="331114"/>
                  </a:lnTo>
                  <a:lnTo>
                    <a:pt x="563820" y="331077"/>
                  </a:lnTo>
                  <a:lnTo>
                    <a:pt x="563652" y="331145"/>
                  </a:lnTo>
                  <a:lnTo>
                    <a:pt x="632021" y="341446"/>
                  </a:lnTo>
                  <a:cubicBezTo>
                    <a:pt x="653842" y="348156"/>
                    <a:pt x="674290" y="357915"/>
                    <a:pt x="692602" y="370115"/>
                  </a:cubicBezTo>
                  <a:cubicBezTo>
                    <a:pt x="729226" y="395733"/>
                    <a:pt x="758525" y="431111"/>
                    <a:pt x="776836" y="472588"/>
                  </a:cubicBezTo>
                  <a:cubicBezTo>
                    <a:pt x="782330" y="486618"/>
                    <a:pt x="786908" y="501257"/>
                    <a:pt x="790113" y="516353"/>
                  </a:cubicBezTo>
                  <a:lnTo>
                    <a:pt x="795109" y="562499"/>
                  </a:lnTo>
                  <a:lnTo>
                    <a:pt x="795148" y="562407"/>
                  </a:lnTo>
                  <a:lnTo>
                    <a:pt x="795119" y="562596"/>
                  </a:lnTo>
                  <a:lnTo>
                    <a:pt x="795148" y="562863"/>
                  </a:lnTo>
                  <a:lnTo>
                    <a:pt x="795039" y="563118"/>
                  </a:lnTo>
                  <a:lnTo>
                    <a:pt x="784647" y="631045"/>
                  </a:lnTo>
                  <a:cubicBezTo>
                    <a:pt x="777799" y="652808"/>
                    <a:pt x="767754" y="673201"/>
                    <a:pt x="754970" y="691464"/>
                  </a:cubicBezTo>
                  <a:cubicBezTo>
                    <a:pt x="730620" y="727990"/>
                    <a:pt x="695312" y="757210"/>
                    <a:pt x="653916" y="775473"/>
                  </a:cubicBezTo>
                  <a:cubicBezTo>
                    <a:pt x="625913" y="786431"/>
                    <a:pt x="595475" y="793736"/>
                    <a:pt x="563820" y="793736"/>
                  </a:cubicBezTo>
                  <a:cubicBezTo>
                    <a:pt x="516337" y="793736"/>
                    <a:pt x="471288" y="779126"/>
                    <a:pt x="434763" y="753558"/>
                  </a:cubicBezTo>
                  <a:cubicBezTo>
                    <a:pt x="397020" y="729207"/>
                    <a:pt x="367799" y="693899"/>
                    <a:pt x="350754" y="652503"/>
                  </a:cubicBezTo>
                  <a:cubicBezTo>
                    <a:pt x="338579" y="624500"/>
                    <a:pt x="332491" y="594062"/>
                    <a:pt x="332491" y="562407"/>
                  </a:cubicBezTo>
                  <a:cubicBezTo>
                    <a:pt x="332491" y="514923"/>
                    <a:pt x="347101" y="469875"/>
                    <a:pt x="371452" y="433349"/>
                  </a:cubicBezTo>
                  <a:cubicBezTo>
                    <a:pt x="397020" y="395606"/>
                    <a:pt x="432328" y="366385"/>
                    <a:pt x="473723" y="349340"/>
                  </a:cubicBezTo>
                  <a:cubicBezTo>
                    <a:pt x="487725" y="343252"/>
                    <a:pt x="502335" y="338687"/>
                    <a:pt x="517402" y="335643"/>
                  </a:cubicBezTo>
                  <a:lnTo>
                    <a:pt x="563001" y="331158"/>
                  </a:lnTo>
                  <a:close/>
                  <a:moveTo>
                    <a:pt x="107908" y="263164"/>
                  </a:moveTo>
                  <a:cubicBezTo>
                    <a:pt x="113998" y="263164"/>
                    <a:pt x="120087" y="264377"/>
                    <a:pt x="126177" y="268015"/>
                  </a:cubicBezTo>
                  <a:cubicBezTo>
                    <a:pt x="126177" y="268015"/>
                    <a:pt x="126177" y="268015"/>
                    <a:pt x="279638" y="356545"/>
                  </a:cubicBezTo>
                  <a:cubicBezTo>
                    <a:pt x="297907" y="366247"/>
                    <a:pt x="302779" y="388076"/>
                    <a:pt x="293035" y="406267"/>
                  </a:cubicBezTo>
                  <a:cubicBezTo>
                    <a:pt x="286945" y="417182"/>
                    <a:pt x="273548" y="424458"/>
                    <a:pt x="261369" y="424458"/>
                  </a:cubicBezTo>
                  <a:cubicBezTo>
                    <a:pt x="255279" y="424458"/>
                    <a:pt x="249189" y="423245"/>
                    <a:pt x="243100" y="419607"/>
                  </a:cubicBezTo>
                  <a:cubicBezTo>
                    <a:pt x="243100" y="419607"/>
                    <a:pt x="243100" y="419607"/>
                    <a:pt x="89639" y="331077"/>
                  </a:cubicBezTo>
                  <a:cubicBezTo>
                    <a:pt x="71370" y="321375"/>
                    <a:pt x="66498" y="298333"/>
                    <a:pt x="76241" y="281355"/>
                  </a:cubicBezTo>
                  <a:cubicBezTo>
                    <a:pt x="82331" y="269228"/>
                    <a:pt x="95728" y="263164"/>
                    <a:pt x="107908" y="263164"/>
                  </a:cubicBezTo>
                  <a:close/>
                  <a:moveTo>
                    <a:pt x="300199" y="70743"/>
                  </a:moveTo>
                  <a:cubicBezTo>
                    <a:pt x="312341" y="70743"/>
                    <a:pt x="324483" y="76828"/>
                    <a:pt x="331768" y="88999"/>
                  </a:cubicBezTo>
                  <a:cubicBezTo>
                    <a:pt x="331768" y="88999"/>
                    <a:pt x="331768" y="88999"/>
                    <a:pt x="420402" y="242351"/>
                  </a:cubicBezTo>
                  <a:cubicBezTo>
                    <a:pt x="430115" y="259390"/>
                    <a:pt x="424044" y="282515"/>
                    <a:pt x="407046" y="292252"/>
                  </a:cubicBezTo>
                  <a:cubicBezTo>
                    <a:pt x="400975" y="295903"/>
                    <a:pt x="394905" y="297120"/>
                    <a:pt x="388834" y="297120"/>
                  </a:cubicBezTo>
                  <a:cubicBezTo>
                    <a:pt x="375478" y="297120"/>
                    <a:pt x="363336" y="291034"/>
                    <a:pt x="357265" y="278864"/>
                  </a:cubicBezTo>
                  <a:cubicBezTo>
                    <a:pt x="357265" y="278864"/>
                    <a:pt x="357265" y="278864"/>
                    <a:pt x="268631" y="125512"/>
                  </a:cubicBezTo>
                  <a:cubicBezTo>
                    <a:pt x="258918" y="108472"/>
                    <a:pt x="264989" y="85348"/>
                    <a:pt x="281987" y="75611"/>
                  </a:cubicBezTo>
                  <a:cubicBezTo>
                    <a:pt x="288058" y="71960"/>
                    <a:pt x="294128" y="70743"/>
                    <a:pt x="300199" y="70743"/>
                  </a:cubicBezTo>
                  <a:close/>
                  <a:moveTo>
                    <a:pt x="563112" y="0"/>
                  </a:moveTo>
                  <a:cubicBezTo>
                    <a:pt x="582731" y="0"/>
                    <a:pt x="599898" y="15804"/>
                    <a:pt x="599898" y="36470"/>
                  </a:cubicBezTo>
                  <a:cubicBezTo>
                    <a:pt x="599898" y="36470"/>
                    <a:pt x="599898" y="36470"/>
                    <a:pt x="599898" y="213959"/>
                  </a:cubicBezTo>
                  <a:cubicBezTo>
                    <a:pt x="599898" y="233410"/>
                    <a:pt x="582731" y="250430"/>
                    <a:pt x="563112" y="250430"/>
                  </a:cubicBezTo>
                  <a:cubicBezTo>
                    <a:pt x="542267" y="250430"/>
                    <a:pt x="526326" y="233410"/>
                    <a:pt x="526326" y="213959"/>
                  </a:cubicBezTo>
                  <a:cubicBezTo>
                    <a:pt x="526326" y="213959"/>
                    <a:pt x="526326" y="213959"/>
                    <a:pt x="526326" y="36470"/>
                  </a:cubicBezTo>
                  <a:cubicBezTo>
                    <a:pt x="526326" y="15804"/>
                    <a:pt x="542267" y="0"/>
                    <a:pt x="563112" y="0"/>
                  </a:cubicBezTo>
                  <a:close/>
                </a:path>
              </a:pathLst>
            </a:custGeom>
            <a:solidFill>
              <a:srgbClr val="005073"/>
            </a:solidFill>
            <a:ln>
              <a:solidFill>
                <a:srgbClr val="005073"/>
              </a:solidFill>
            </a:ln>
            <a:extLst/>
          </p:spPr>
          <p:txBody>
            <a:bodyPr vert="horz" wrap="square" lIns="121920" tIns="60960" rIns="121920" bIns="60960" numCol="1" anchor="t" anchorCtr="0" compatLnSpc="1">
              <a:prstTxWarp prst="textNoShape">
                <a:avLst/>
              </a:prstTxWarp>
              <a:noAutofit/>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20" name="TextBox 219"/>
            <p:cNvSpPr txBox="1"/>
            <p:nvPr/>
          </p:nvSpPr>
          <p:spPr>
            <a:xfrm>
              <a:off x="1463322" y="2525202"/>
              <a:ext cx="563973" cy="146330"/>
            </a:xfrm>
            <a:prstGeom prst="rect">
              <a:avLst/>
            </a:prstGeom>
            <a:noFill/>
          </p:spPr>
          <p:txBody>
            <a:bodyPr wrap="square" rtlCol="0">
              <a:spAutoFit/>
            </a:bodyPr>
            <a:lstStyle/>
            <a:p>
              <a:pPr algn="ctr" defTabSz="914354" fontAlgn="base">
                <a:lnSpc>
                  <a:spcPct val="90000"/>
                </a:lnSpc>
                <a:spcBef>
                  <a:spcPts val="800"/>
                </a:spcBef>
                <a:spcAft>
                  <a:spcPct val="0"/>
                </a:spcAft>
                <a:defRPr/>
              </a:pPr>
              <a:r>
                <a:rPr lang="en-US" sz="1067" kern="0" dirty="0">
                  <a:solidFill>
                    <a:srgbClr val="005073"/>
                  </a:solidFill>
                  <a:latin typeface="CiscoSansTT" panose="020B0503020201020303" pitchFamily="34" charset="0"/>
                  <a:ea typeface="Apple LiGothic Medium"/>
                  <a:cs typeface="CiscoSansTT" panose="020B0503020201020303" pitchFamily="34" charset="0"/>
                </a:rPr>
                <a:t>Analytics</a:t>
              </a:r>
              <a:endParaRPr lang="en-US" sz="933" kern="0" dirty="0">
                <a:solidFill>
                  <a:srgbClr val="005073"/>
                </a:solidFill>
                <a:latin typeface="CiscoSansTT" panose="020B0503020201020303" pitchFamily="34" charset="0"/>
                <a:ea typeface="Apple LiGothic Medium"/>
                <a:cs typeface="CiscoSansTT" panose="020B0503020201020303" pitchFamily="34" charset="0"/>
              </a:endParaRPr>
            </a:p>
          </p:txBody>
        </p:sp>
        <p:sp>
          <p:nvSpPr>
            <p:cNvPr id="221" name="TextBox 220"/>
            <p:cNvSpPr txBox="1"/>
            <p:nvPr/>
          </p:nvSpPr>
          <p:spPr>
            <a:xfrm>
              <a:off x="675819" y="2525202"/>
              <a:ext cx="434605" cy="146330"/>
            </a:xfrm>
            <a:prstGeom prst="rect">
              <a:avLst/>
            </a:prstGeom>
            <a:noFill/>
          </p:spPr>
          <p:txBody>
            <a:bodyPr wrap="square" rtlCol="0">
              <a:spAutoFit/>
            </a:bodyPr>
            <a:lstStyle/>
            <a:p>
              <a:pPr algn="ctr" defTabSz="914354" fontAlgn="base">
                <a:lnSpc>
                  <a:spcPct val="90000"/>
                </a:lnSpc>
                <a:spcBef>
                  <a:spcPts val="800"/>
                </a:spcBef>
                <a:spcAft>
                  <a:spcPct val="0"/>
                </a:spcAft>
                <a:defRPr/>
              </a:pPr>
              <a:r>
                <a:rPr lang="en-US" sz="1067" kern="0" dirty="0">
                  <a:solidFill>
                    <a:srgbClr val="005073"/>
                  </a:solidFill>
                  <a:latin typeface="CiscoSansTT" panose="020B0503020201020303" pitchFamily="34" charset="0"/>
                  <a:ea typeface="Apple LiGothic Medium"/>
                  <a:cs typeface="CiscoSansTT" panose="020B0503020201020303" pitchFamily="34" charset="0"/>
                </a:rPr>
                <a:t>Policy</a:t>
              </a:r>
              <a:endParaRPr lang="en-US" sz="800" kern="0" dirty="0">
                <a:solidFill>
                  <a:srgbClr val="005073"/>
                </a:solidFill>
                <a:latin typeface="CiscoSansTT" panose="020B0503020201020303" pitchFamily="34" charset="0"/>
                <a:ea typeface="Apple LiGothic Medium"/>
                <a:cs typeface="CiscoSansTT" panose="020B0503020201020303" pitchFamily="34" charset="0"/>
              </a:endParaRPr>
            </a:p>
          </p:txBody>
        </p:sp>
        <p:sp>
          <p:nvSpPr>
            <p:cNvPr id="222" name="TextBox 221"/>
            <p:cNvSpPr txBox="1"/>
            <p:nvPr/>
          </p:nvSpPr>
          <p:spPr>
            <a:xfrm>
              <a:off x="986895" y="2525202"/>
              <a:ext cx="642714" cy="146330"/>
            </a:xfrm>
            <a:prstGeom prst="rect">
              <a:avLst/>
            </a:prstGeom>
            <a:noFill/>
          </p:spPr>
          <p:txBody>
            <a:bodyPr wrap="square" rtlCol="0">
              <a:spAutoFit/>
            </a:bodyPr>
            <a:lstStyle/>
            <a:p>
              <a:pPr algn="ctr" defTabSz="914354" fontAlgn="base">
                <a:lnSpc>
                  <a:spcPct val="90000"/>
                </a:lnSpc>
                <a:spcBef>
                  <a:spcPts val="800"/>
                </a:spcBef>
                <a:spcAft>
                  <a:spcPct val="0"/>
                </a:spcAft>
                <a:defRPr/>
              </a:pPr>
              <a:r>
                <a:rPr lang="en-US" sz="1067" kern="0" dirty="0">
                  <a:solidFill>
                    <a:srgbClr val="005073"/>
                  </a:solidFill>
                  <a:latin typeface="CiscoSansTT" panose="020B0503020201020303" pitchFamily="34" charset="0"/>
                  <a:ea typeface="Apple LiGothic Medium"/>
                  <a:cs typeface="CiscoSansTT" panose="020B0503020201020303" pitchFamily="34" charset="0"/>
                </a:rPr>
                <a:t>Automation</a:t>
              </a:r>
              <a:endParaRPr lang="en-US" sz="800" kern="0" dirty="0">
                <a:solidFill>
                  <a:srgbClr val="005073"/>
                </a:solidFill>
                <a:latin typeface="CiscoSansTT" panose="020B0503020201020303" pitchFamily="34" charset="0"/>
                <a:ea typeface="Apple LiGothic Medium"/>
                <a:cs typeface="CiscoSansTT" panose="020B0503020201020303" pitchFamily="34" charset="0"/>
              </a:endParaRPr>
            </a:p>
          </p:txBody>
        </p:sp>
        <p:grpSp>
          <p:nvGrpSpPr>
            <p:cNvPr id="223" name="Group 222"/>
            <p:cNvGrpSpPr>
              <a:grpSpLocks noChangeAspect="1"/>
            </p:cNvGrpSpPr>
            <p:nvPr/>
          </p:nvGrpSpPr>
          <p:grpSpPr>
            <a:xfrm>
              <a:off x="1214378" y="2272409"/>
              <a:ext cx="209125" cy="210940"/>
              <a:chOff x="12587345" y="2301556"/>
              <a:chExt cx="114999" cy="115998"/>
            </a:xfrm>
            <a:solidFill>
              <a:srgbClr val="005073"/>
            </a:solidFill>
          </p:grpSpPr>
          <p:sp>
            <p:nvSpPr>
              <p:cNvPr id="230"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31"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32"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33"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34"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35"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36"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37"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38"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39"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40"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41"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42" name="Oval 48"/>
              <p:cNvSpPr>
                <a:spLocks noChangeAspect="1" noChangeArrowheads="1"/>
              </p:cNvSpPr>
              <p:nvPr/>
            </p:nvSpPr>
            <p:spPr bwMode="auto">
              <a:xfrm>
                <a:off x="12627372" y="2341557"/>
                <a:ext cx="34999" cy="35999"/>
              </a:xfrm>
              <a:prstGeom prst="ellipse">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43"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grpSp>
        <p:grpSp>
          <p:nvGrpSpPr>
            <p:cNvPr id="224" name="Group 223"/>
            <p:cNvGrpSpPr>
              <a:grpSpLocks noChangeAspect="1"/>
            </p:cNvGrpSpPr>
            <p:nvPr/>
          </p:nvGrpSpPr>
          <p:grpSpPr>
            <a:xfrm>
              <a:off x="771057" y="2256978"/>
              <a:ext cx="244129" cy="241804"/>
              <a:chOff x="7217552" y="3327527"/>
              <a:chExt cx="524984" cy="519984"/>
            </a:xfrm>
            <a:solidFill>
              <a:srgbClr val="005073"/>
            </a:solidFill>
          </p:grpSpPr>
          <p:sp>
            <p:nvSpPr>
              <p:cNvPr id="225" name="Freeform 108"/>
              <p:cNvSpPr>
                <a:spLocks/>
              </p:cNvSpPr>
              <p:nvPr/>
            </p:nvSpPr>
            <p:spPr bwMode="auto">
              <a:xfrm>
                <a:off x="7225552" y="3327527"/>
                <a:ext cx="516984" cy="387988"/>
              </a:xfrm>
              <a:custGeom>
                <a:avLst/>
                <a:gdLst>
                  <a:gd name="T0" fmla="*/ 199 w 219"/>
                  <a:gd name="T1" fmla="*/ 164 h 164"/>
                  <a:gd name="T2" fmla="*/ 197 w 219"/>
                  <a:gd name="T3" fmla="*/ 164 h 164"/>
                  <a:gd name="T4" fmla="*/ 194 w 219"/>
                  <a:gd name="T5" fmla="*/ 156 h 164"/>
                  <a:gd name="T6" fmla="*/ 199 w 219"/>
                  <a:gd name="T7" fmla="*/ 81 h 164"/>
                  <a:gd name="T8" fmla="*/ 150 w 219"/>
                  <a:gd name="T9" fmla="*/ 25 h 164"/>
                  <a:gd name="T10" fmla="*/ 75 w 219"/>
                  <a:gd name="T11" fmla="*/ 20 h 164"/>
                  <a:gd name="T12" fmla="*/ 19 w 219"/>
                  <a:gd name="T13" fmla="*/ 70 h 164"/>
                  <a:gd name="T14" fmla="*/ 12 w 219"/>
                  <a:gd name="T15" fmla="*/ 90 h 164"/>
                  <a:gd name="T16" fmla="*/ 5 w 219"/>
                  <a:gd name="T17" fmla="*/ 94 h 164"/>
                  <a:gd name="T18" fmla="*/ 0 w 219"/>
                  <a:gd name="T19" fmla="*/ 87 h 164"/>
                  <a:gd name="T20" fmla="*/ 9 w 219"/>
                  <a:gd name="T21" fmla="*/ 65 h 164"/>
                  <a:gd name="T22" fmla="*/ 71 w 219"/>
                  <a:gd name="T23" fmla="*/ 10 h 164"/>
                  <a:gd name="T24" fmla="*/ 155 w 219"/>
                  <a:gd name="T25" fmla="*/ 15 h 164"/>
                  <a:gd name="T26" fmla="*/ 210 w 219"/>
                  <a:gd name="T27" fmla="*/ 78 h 164"/>
                  <a:gd name="T28" fmla="*/ 204 w 219"/>
                  <a:gd name="T29" fmla="*/ 161 h 164"/>
                  <a:gd name="T30" fmla="*/ 199 w 219"/>
                  <a:gd name="T3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9" h="164">
                    <a:moveTo>
                      <a:pt x="199" y="164"/>
                    </a:moveTo>
                    <a:cubicBezTo>
                      <a:pt x="198" y="164"/>
                      <a:pt x="197" y="164"/>
                      <a:pt x="197" y="164"/>
                    </a:cubicBezTo>
                    <a:cubicBezTo>
                      <a:pt x="194" y="162"/>
                      <a:pt x="193" y="159"/>
                      <a:pt x="194" y="156"/>
                    </a:cubicBezTo>
                    <a:cubicBezTo>
                      <a:pt x="206" y="133"/>
                      <a:pt x="207" y="106"/>
                      <a:pt x="199" y="81"/>
                    </a:cubicBezTo>
                    <a:cubicBezTo>
                      <a:pt x="191" y="57"/>
                      <a:pt x="173" y="37"/>
                      <a:pt x="150" y="25"/>
                    </a:cubicBezTo>
                    <a:cubicBezTo>
                      <a:pt x="126" y="14"/>
                      <a:pt x="100" y="12"/>
                      <a:pt x="75" y="20"/>
                    </a:cubicBezTo>
                    <a:cubicBezTo>
                      <a:pt x="50" y="29"/>
                      <a:pt x="31" y="46"/>
                      <a:pt x="19" y="70"/>
                    </a:cubicBezTo>
                    <a:cubicBezTo>
                      <a:pt x="16" y="76"/>
                      <a:pt x="13" y="83"/>
                      <a:pt x="12" y="90"/>
                    </a:cubicBezTo>
                    <a:cubicBezTo>
                      <a:pt x="11" y="93"/>
                      <a:pt x="8" y="95"/>
                      <a:pt x="5" y="94"/>
                    </a:cubicBezTo>
                    <a:cubicBezTo>
                      <a:pt x="2" y="94"/>
                      <a:pt x="0" y="90"/>
                      <a:pt x="0" y="87"/>
                    </a:cubicBezTo>
                    <a:cubicBezTo>
                      <a:pt x="2" y="80"/>
                      <a:pt x="5" y="72"/>
                      <a:pt x="9" y="65"/>
                    </a:cubicBezTo>
                    <a:cubicBezTo>
                      <a:pt x="22" y="38"/>
                      <a:pt x="44" y="19"/>
                      <a:pt x="71" y="10"/>
                    </a:cubicBezTo>
                    <a:cubicBezTo>
                      <a:pt x="99" y="0"/>
                      <a:pt x="129" y="2"/>
                      <a:pt x="155" y="15"/>
                    </a:cubicBezTo>
                    <a:cubicBezTo>
                      <a:pt x="181" y="28"/>
                      <a:pt x="200" y="50"/>
                      <a:pt x="210" y="78"/>
                    </a:cubicBezTo>
                    <a:cubicBezTo>
                      <a:pt x="219" y="105"/>
                      <a:pt x="217" y="135"/>
                      <a:pt x="204" y="161"/>
                    </a:cubicBezTo>
                    <a:cubicBezTo>
                      <a:pt x="203" y="163"/>
                      <a:pt x="201" y="164"/>
                      <a:pt x="199"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26" name="Freeform 109"/>
              <p:cNvSpPr>
                <a:spLocks/>
              </p:cNvSpPr>
              <p:nvPr/>
            </p:nvSpPr>
            <p:spPr bwMode="auto">
              <a:xfrm>
                <a:off x="7255551" y="3509521"/>
                <a:ext cx="302991" cy="316990"/>
              </a:xfrm>
              <a:custGeom>
                <a:avLst/>
                <a:gdLst>
                  <a:gd name="T0" fmla="*/ 50 w 128"/>
                  <a:gd name="T1" fmla="*/ 134 h 134"/>
                  <a:gd name="T2" fmla="*/ 45 w 128"/>
                  <a:gd name="T3" fmla="*/ 131 h 134"/>
                  <a:gd name="T4" fmla="*/ 47 w 128"/>
                  <a:gd name="T5" fmla="*/ 123 h 134"/>
                  <a:gd name="T6" fmla="*/ 94 w 128"/>
                  <a:gd name="T7" fmla="*/ 81 h 134"/>
                  <a:gd name="T8" fmla="*/ 113 w 128"/>
                  <a:gd name="T9" fmla="*/ 40 h 134"/>
                  <a:gd name="T10" fmla="*/ 102 w 128"/>
                  <a:gd name="T11" fmla="*/ 18 h 134"/>
                  <a:gd name="T12" fmla="*/ 76 w 128"/>
                  <a:gd name="T13" fmla="*/ 27 h 134"/>
                  <a:gd name="T14" fmla="*/ 71 w 128"/>
                  <a:gd name="T15" fmla="*/ 37 h 134"/>
                  <a:gd name="T16" fmla="*/ 53 w 128"/>
                  <a:gd name="T17" fmla="*/ 70 h 134"/>
                  <a:gd name="T18" fmla="*/ 8 w 128"/>
                  <a:gd name="T19" fmla="*/ 96 h 134"/>
                  <a:gd name="T20" fmla="*/ 1 w 128"/>
                  <a:gd name="T21" fmla="*/ 92 h 134"/>
                  <a:gd name="T22" fmla="*/ 4 w 128"/>
                  <a:gd name="T23" fmla="*/ 85 h 134"/>
                  <a:gd name="T24" fmla="*/ 44 w 128"/>
                  <a:gd name="T25" fmla="*/ 63 h 134"/>
                  <a:gd name="T26" fmla="*/ 61 w 128"/>
                  <a:gd name="T27" fmla="*/ 32 h 134"/>
                  <a:gd name="T28" fmla="*/ 65 w 128"/>
                  <a:gd name="T29" fmla="*/ 22 h 134"/>
                  <a:gd name="T30" fmla="*/ 107 w 128"/>
                  <a:gd name="T31" fmla="*/ 8 h 134"/>
                  <a:gd name="T32" fmla="*/ 123 w 128"/>
                  <a:gd name="T33" fmla="*/ 44 h 134"/>
                  <a:gd name="T34" fmla="*/ 104 w 128"/>
                  <a:gd name="T35" fmla="*/ 88 h 134"/>
                  <a:gd name="T36" fmla="*/ 52 w 128"/>
                  <a:gd name="T37" fmla="*/ 133 h 134"/>
                  <a:gd name="T38" fmla="*/ 50 w 128"/>
                  <a:gd name="T3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4">
                    <a:moveTo>
                      <a:pt x="50" y="134"/>
                    </a:moveTo>
                    <a:cubicBezTo>
                      <a:pt x="48" y="134"/>
                      <a:pt x="46" y="133"/>
                      <a:pt x="45" y="131"/>
                    </a:cubicBezTo>
                    <a:cubicBezTo>
                      <a:pt x="43" y="128"/>
                      <a:pt x="44" y="125"/>
                      <a:pt x="47" y="123"/>
                    </a:cubicBezTo>
                    <a:cubicBezTo>
                      <a:pt x="47" y="123"/>
                      <a:pt x="78" y="106"/>
                      <a:pt x="94" y="81"/>
                    </a:cubicBezTo>
                    <a:cubicBezTo>
                      <a:pt x="104" y="67"/>
                      <a:pt x="110" y="48"/>
                      <a:pt x="113" y="40"/>
                    </a:cubicBezTo>
                    <a:cubicBezTo>
                      <a:pt x="116" y="30"/>
                      <a:pt x="113" y="23"/>
                      <a:pt x="102" y="18"/>
                    </a:cubicBezTo>
                    <a:cubicBezTo>
                      <a:pt x="93" y="13"/>
                      <a:pt x="81" y="17"/>
                      <a:pt x="76" y="27"/>
                    </a:cubicBezTo>
                    <a:cubicBezTo>
                      <a:pt x="74" y="30"/>
                      <a:pt x="73" y="33"/>
                      <a:pt x="71" y="37"/>
                    </a:cubicBezTo>
                    <a:cubicBezTo>
                      <a:pt x="66" y="47"/>
                      <a:pt x="61" y="60"/>
                      <a:pt x="53" y="70"/>
                    </a:cubicBezTo>
                    <a:cubicBezTo>
                      <a:pt x="41" y="86"/>
                      <a:pt x="9" y="96"/>
                      <a:pt x="8" y="96"/>
                    </a:cubicBezTo>
                    <a:cubicBezTo>
                      <a:pt x="5" y="97"/>
                      <a:pt x="2" y="95"/>
                      <a:pt x="1" y="92"/>
                    </a:cubicBezTo>
                    <a:cubicBezTo>
                      <a:pt x="0" y="89"/>
                      <a:pt x="1" y="86"/>
                      <a:pt x="4" y="85"/>
                    </a:cubicBezTo>
                    <a:cubicBezTo>
                      <a:pt x="13" y="83"/>
                      <a:pt x="36" y="74"/>
                      <a:pt x="44" y="63"/>
                    </a:cubicBezTo>
                    <a:cubicBezTo>
                      <a:pt x="51" y="54"/>
                      <a:pt x="56" y="42"/>
                      <a:pt x="61" y="32"/>
                    </a:cubicBezTo>
                    <a:cubicBezTo>
                      <a:pt x="62" y="28"/>
                      <a:pt x="64" y="25"/>
                      <a:pt x="65" y="22"/>
                    </a:cubicBezTo>
                    <a:cubicBezTo>
                      <a:pt x="73" y="6"/>
                      <a:pt x="92" y="0"/>
                      <a:pt x="107" y="8"/>
                    </a:cubicBezTo>
                    <a:cubicBezTo>
                      <a:pt x="123" y="15"/>
                      <a:pt x="128" y="28"/>
                      <a:pt x="123" y="44"/>
                    </a:cubicBezTo>
                    <a:cubicBezTo>
                      <a:pt x="121" y="52"/>
                      <a:pt x="114" y="72"/>
                      <a:pt x="104" y="88"/>
                    </a:cubicBezTo>
                    <a:cubicBezTo>
                      <a:pt x="86" y="115"/>
                      <a:pt x="54" y="132"/>
                      <a:pt x="52" y="133"/>
                    </a:cubicBezTo>
                    <a:cubicBezTo>
                      <a:pt x="51" y="134"/>
                      <a:pt x="51" y="134"/>
                      <a:pt x="5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27" name="Freeform 110"/>
              <p:cNvSpPr>
                <a:spLocks/>
              </p:cNvSpPr>
              <p:nvPr/>
            </p:nvSpPr>
            <p:spPr bwMode="auto">
              <a:xfrm>
                <a:off x="7227552" y="3455523"/>
                <a:ext cx="398988" cy="391988"/>
              </a:xfrm>
              <a:custGeom>
                <a:avLst/>
                <a:gdLst>
                  <a:gd name="T0" fmla="*/ 94 w 169"/>
                  <a:gd name="T1" fmla="*/ 166 h 166"/>
                  <a:gd name="T2" fmla="*/ 89 w 169"/>
                  <a:gd name="T3" fmla="*/ 164 h 166"/>
                  <a:gd name="T4" fmla="*/ 90 w 169"/>
                  <a:gd name="T5" fmla="*/ 156 h 166"/>
                  <a:gd name="T6" fmla="*/ 129 w 169"/>
                  <a:gd name="T7" fmla="*/ 117 h 166"/>
                  <a:gd name="T8" fmla="*/ 147 w 169"/>
                  <a:gd name="T9" fmla="*/ 77 h 166"/>
                  <a:gd name="T10" fmla="*/ 126 w 169"/>
                  <a:gd name="T11" fmla="*/ 18 h 166"/>
                  <a:gd name="T12" fmla="*/ 64 w 169"/>
                  <a:gd name="T13" fmla="*/ 39 h 166"/>
                  <a:gd name="T14" fmla="*/ 63 w 169"/>
                  <a:gd name="T15" fmla="*/ 42 h 166"/>
                  <a:gd name="T16" fmla="*/ 49 w 169"/>
                  <a:gd name="T17" fmla="*/ 71 h 166"/>
                  <a:gd name="T18" fmla="*/ 7 w 169"/>
                  <a:gd name="T19" fmla="*/ 96 h 166"/>
                  <a:gd name="T20" fmla="*/ 0 w 169"/>
                  <a:gd name="T21" fmla="*/ 92 h 166"/>
                  <a:gd name="T22" fmla="*/ 5 w 169"/>
                  <a:gd name="T23" fmla="*/ 85 h 166"/>
                  <a:gd name="T24" fmla="*/ 40 w 169"/>
                  <a:gd name="T25" fmla="*/ 65 h 166"/>
                  <a:gd name="T26" fmla="*/ 52 w 169"/>
                  <a:gd name="T27" fmla="*/ 39 h 166"/>
                  <a:gd name="T28" fmla="*/ 54 w 169"/>
                  <a:gd name="T29" fmla="*/ 33 h 166"/>
                  <a:gd name="T30" fmla="*/ 87 w 169"/>
                  <a:gd name="T31" fmla="*/ 5 h 166"/>
                  <a:gd name="T32" fmla="*/ 131 w 169"/>
                  <a:gd name="T33" fmla="*/ 7 h 166"/>
                  <a:gd name="T34" fmla="*/ 158 w 169"/>
                  <a:gd name="T35" fmla="*/ 81 h 166"/>
                  <a:gd name="T36" fmla="*/ 138 w 169"/>
                  <a:gd name="T37" fmla="*/ 123 h 166"/>
                  <a:gd name="T38" fmla="*/ 97 w 169"/>
                  <a:gd name="T39" fmla="*/ 165 h 166"/>
                  <a:gd name="T40" fmla="*/ 94 w 169"/>
                  <a:gd name="T4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66">
                    <a:moveTo>
                      <a:pt x="94" y="166"/>
                    </a:moveTo>
                    <a:cubicBezTo>
                      <a:pt x="92" y="166"/>
                      <a:pt x="91" y="166"/>
                      <a:pt x="89" y="164"/>
                    </a:cubicBezTo>
                    <a:cubicBezTo>
                      <a:pt x="87" y="162"/>
                      <a:pt x="88" y="158"/>
                      <a:pt x="90" y="156"/>
                    </a:cubicBezTo>
                    <a:cubicBezTo>
                      <a:pt x="91" y="156"/>
                      <a:pt x="115" y="137"/>
                      <a:pt x="129" y="117"/>
                    </a:cubicBezTo>
                    <a:cubicBezTo>
                      <a:pt x="136" y="106"/>
                      <a:pt x="142" y="93"/>
                      <a:pt x="147" y="77"/>
                    </a:cubicBezTo>
                    <a:cubicBezTo>
                      <a:pt x="157" y="48"/>
                      <a:pt x="150" y="29"/>
                      <a:pt x="126" y="18"/>
                    </a:cubicBezTo>
                    <a:cubicBezTo>
                      <a:pt x="103" y="6"/>
                      <a:pt x="77" y="16"/>
                      <a:pt x="64" y="39"/>
                    </a:cubicBezTo>
                    <a:cubicBezTo>
                      <a:pt x="64" y="39"/>
                      <a:pt x="63" y="41"/>
                      <a:pt x="63" y="42"/>
                    </a:cubicBezTo>
                    <a:cubicBezTo>
                      <a:pt x="60" y="49"/>
                      <a:pt x="56" y="60"/>
                      <a:pt x="49" y="71"/>
                    </a:cubicBezTo>
                    <a:cubicBezTo>
                      <a:pt x="39" y="88"/>
                      <a:pt x="9" y="96"/>
                      <a:pt x="7" y="96"/>
                    </a:cubicBezTo>
                    <a:cubicBezTo>
                      <a:pt x="4" y="97"/>
                      <a:pt x="1" y="95"/>
                      <a:pt x="0" y="92"/>
                    </a:cubicBezTo>
                    <a:cubicBezTo>
                      <a:pt x="0" y="89"/>
                      <a:pt x="2" y="86"/>
                      <a:pt x="5" y="85"/>
                    </a:cubicBezTo>
                    <a:cubicBezTo>
                      <a:pt x="12" y="83"/>
                      <a:pt x="33" y="76"/>
                      <a:pt x="40" y="65"/>
                    </a:cubicBezTo>
                    <a:cubicBezTo>
                      <a:pt x="46" y="55"/>
                      <a:pt x="50" y="45"/>
                      <a:pt x="52" y="39"/>
                    </a:cubicBezTo>
                    <a:cubicBezTo>
                      <a:pt x="53" y="36"/>
                      <a:pt x="53" y="34"/>
                      <a:pt x="54" y="33"/>
                    </a:cubicBezTo>
                    <a:cubicBezTo>
                      <a:pt x="62" y="20"/>
                      <a:pt x="73" y="10"/>
                      <a:pt x="87" y="5"/>
                    </a:cubicBezTo>
                    <a:cubicBezTo>
                      <a:pt x="102" y="0"/>
                      <a:pt x="117" y="1"/>
                      <a:pt x="131" y="7"/>
                    </a:cubicBezTo>
                    <a:cubicBezTo>
                      <a:pt x="160" y="22"/>
                      <a:pt x="169" y="46"/>
                      <a:pt x="158" y="81"/>
                    </a:cubicBezTo>
                    <a:cubicBezTo>
                      <a:pt x="152" y="98"/>
                      <a:pt x="146" y="112"/>
                      <a:pt x="138" y="123"/>
                    </a:cubicBezTo>
                    <a:cubicBezTo>
                      <a:pt x="123" y="145"/>
                      <a:pt x="98" y="164"/>
                      <a:pt x="97" y="165"/>
                    </a:cubicBezTo>
                    <a:cubicBezTo>
                      <a:pt x="96" y="166"/>
                      <a:pt x="95" y="166"/>
                      <a:pt x="94"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28" name="Freeform 111"/>
              <p:cNvSpPr>
                <a:spLocks/>
              </p:cNvSpPr>
              <p:nvPr/>
            </p:nvSpPr>
            <p:spPr bwMode="auto">
              <a:xfrm>
                <a:off x="7217552" y="3370526"/>
                <a:ext cx="479985" cy="464986"/>
              </a:xfrm>
              <a:custGeom>
                <a:avLst/>
                <a:gdLst>
                  <a:gd name="T0" fmla="*/ 141 w 203"/>
                  <a:gd name="T1" fmla="*/ 197 h 197"/>
                  <a:gd name="T2" fmla="*/ 137 w 203"/>
                  <a:gd name="T3" fmla="*/ 196 h 197"/>
                  <a:gd name="T4" fmla="*/ 137 w 203"/>
                  <a:gd name="T5" fmla="*/ 188 h 197"/>
                  <a:gd name="T6" fmla="*/ 171 w 203"/>
                  <a:gd name="T7" fmla="*/ 133 h 197"/>
                  <a:gd name="T8" fmla="*/ 141 w 203"/>
                  <a:gd name="T9" fmla="*/ 30 h 197"/>
                  <a:gd name="T10" fmla="*/ 45 w 203"/>
                  <a:gd name="T11" fmla="*/ 63 h 197"/>
                  <a:gd name="T12" fmla="*/ 41 w 203"/>
                  <a:gd name="T13" fmla="*/ 75 h 197"/>
                  <a:gd name="T14" fmla="*/ 38 w 203"/>
                  <a:gd name="T15" fmla="*/ 82 h 197"/>
                  <a:gd name="T16" fmla="*/ 7 w 203"/>
                  <a:gd name="T17" fmla="*/ 106 h 197"/>
                  <a:gd name="T18" fmla="*/ 0 w 203"/>
                  <a:gd name="T19" fmla="*/ 102 h 197"/>
                  <a:gd name="T20" fmla="*/ 5 w 203"/>
                  <a:gd name="T21" fmla="*/ 95 h 197"/>
                  <a:gd name="T22" fmla="*/ 28 w 203"/>
                  <a:gd name="T23" fmla="*/ 78 h 197"/>
                  <a:gd name="T24" fmla="*/ 30 w 203"/>
                  <a:gd name="T25" fmla="*/ 72 h 197"/>
                  <a:gd name="T26" fmla="*/ 35 w 203"/>
                  <a:gd name="T27" fmla="*/ 58 h 197"/>
                  <a:gd name="T28" fmla="*/ 146 w 203"/>
                  <a:gd name="T29" fmla="*/ 20 h 197"/>
                  <a:gd name="T30" fmla="*/ 182 w 203"/>
                  <a:gd name="T31" fmla="*/ 137 h 197"/>
                  <a:gd name="T32" fmla="*/ 146 w 203"/>
                  <a:gd name="T33" fmla="*/ 195 h 197"/>
                  <a:gd name="T34" fmla="*/ 141 w 203"/>
                  <a:gd name="T3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197">
                    <a:moveTo>
                      <a:pt x="141" y="197"/>
                    </a:moveTo>
                    <a:cubicBezTo>
                      <a:pt x="140" y="197"/>
                      <a:pt x="139" y="197"/>
                      <a:pt x="137" y="196"/>
                    </a:cubicBezTo>
                    <a:cubicBezTo>
                      <a:pt x="135" y="194"/>
                      <a:pt x="135" y="190"/>
                      <a:pt x="137" y="188"/>
                    </a:cubicBezTo>
                    <a:cubicBezTo>
                      <a:pt x="137" y="188"/>
                      <a:pt x="159" y="163"/>
                      <a:pt x="171" y="133"/>
                    </a:cubicBezTo>
                    <a:cubicBezTo>
                      <a:pt x="190" y="86"/>
                      <a:pt x="179" y="49"/>
                      <a:pt x="141" y="30"/>
                    </a:cubicBezTo>
                    <a:cubicBezTo>
                      <a:pt x="106" y="13"/>
                      <a:pt x="62" y="27"/>
                      <a:pt x="45" y="63"/>
                    </a:cubicBezTo>
                    <a:cubicBezTo>
                      <a:pt x="43" y="67"/>
                      <a:pt x="42" y="71"/>
                      <a:pt x="41" y="75"/>
                    </a:cubicBezTo>
                    <a:cubicBezTo>
                      <a:pt x="40" y="77"/>
                      <a:pt x="39" y="80"/>
                      <a:pt x="38" y="82"/>
                    </a:cubicBezTo>
                    <a:cubicBezTo>
                      <a:pt x="32" y="100"/>
                      <a:pt x="8" y="106"/>
                      <a:pt x="7" y="106"/>
                    </a:cubicBezTo>
                    <a:cubicBezTo>
                      <a:pt x="4" y="107"/>
                      <a:pt x="1" y="105"/>
                      <a:pt x="0" y="102"/>
                    </a:cubicBezTo>
                    <a:cubicBezTo>
                      <a:pt x="0" y="99"/>
                      <a:pt x="1" y="96"/>
                      <a:pt x="5" y="95"/>
                    </a:cubicBezTo>
                    <a:cubicBezTo>
                      <a:pt x="5" y="95"/>
                      <a:pt x="24" y="91"/>
                      <a:pt x="28" y="78"/>
                    </a:cubicBezTo>
                    <a:cubicBezTo>
                      <a:pt x="28" y="76"/>
                      <a:pt x="29" y="74"/>
                      <a:pt x="30" y="72"/>
                    </a:cubicBezTo>
                    <a:cubicBezTo>
                      <a:pt x="31" y="67"/>
                      <a:pt x="32" y="63"/>
                      <a:pt x="35" y="58"/>
                    </a:cubicBezTo>
                    <a:cubicBezTo>
                      <a:pt x="55" y="17"/>
                      <a:pt x="105" y="0"/>
                      <a:pt x="146" y="20"/>
                    </a:cubicBezTo>
                    <a:cubicBezTo>
                      <a:pt x="190" y="41"/>
                      <a:pt x="203" y="85"/>
                      <a:pt x="182" y="137"/>
                    </a:cubicBezTo>
                    <a:cubicBezTo>
                      <a:pt x="169" y="169"/>
                      <a:pt x="146" y="194"/>
                      <a:pt x="146" y="195"/>
                    </a:cubicBezTo>
                    <a:cubicBezTo>
                      <a:pt x="144" y="197"/>
                      <a:pt x="143" y="197"/>
                      <a:pt x="141"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sp>
            <p:nvSpPr>
              <p:cNvPr id="229" name="Freeform 112"/>
              <p:cNvSpPr>
                <a:spLocks/>
              </p:cNvSpPr>
              <p:nvPr/>
            </p:nvSpPr>
            <p:spPr bwMode="auto">
              <a:xfrm>
                <a:off x="7295550" y="3585519"/>
                <a:ext cx="191994" cy="202994"/>
              </a:xfrm>
              <a:custGeom>
                <a:avLst/>
                <a:gdLst>
                  <a:gd name="T0" fmla="*/ 7 w 81"/>
                  <a:gd name="T1" fmla="*/ 86 h 86"/>
                  <a:gd name="T2" fmla="*/ 2 w 81"/>
                  <a:gd name="T3" fmla="*/ 83 h 86"/>
                  <a:gd name="T4" fmla="*/ 4 w 81"/>
                  <a:gd name="T5" fmla="*/ 75 h 86"/>
                  <a:gd name="T6" fmla="*/ 45 w 81"/>
                  <a:gd name="T7" fmla="*/ 48 h 86"/>
                  <a:gd name="T8" fmla="*/ 69 w 81"/>
                  <a:gd name="T9" fmla="*/ 5 h 86"/>
                  <a:gd name="T10" fmla="*/ 76 w 81"/>
                  <a:gd name="T11" fmla="*/ 0 h 86"/>
                  <a:gd name="T12" fmla="*/ 81 w 81"/>
                  <a:gd name="T13" fmla="*/ 7 h 86"/>
                  <a:gd name="T14" fmla="*/ 54 w 81"/>
                  <a:gd name="T15" fmla="*/ 56 h 86"/>
                  <a:gd name="T16" fmla="*/ 9 w 81"/>
                  <a:gd name="T17" fmla="*/ 86 h 86"/>
                  <a:gd name="T18" fmla="*/ 7 w 81"/>
                  <a:gd name="T1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6">
                    <a:moveTo>
                      <a:pt x="7" y="86"/>
                    </a:moveTo>
                    <a:cubicBezTo>
                      <a:pt x="5" y="86"/>
                      <a:pt x="3" y="85"/>
                      <a:pt x="2" y="83"/>
                    </a:cubicBezTo>
                    <a:cubicBezTo>
                      <a:pt x="0" y="80"/>
                      <a:pt x="2" y="76"/>
                      <a:pt x="4" y="75"/>
                    </a:cubicBezTo>
                    <a:cubicBezTo>
                      <a:pt x="5" y="75"/>
                      <a:pt x="33" y="62"/>
                      <a:pt x="45" y="48"/>
                    </a:cubicBezTo>
                    <a:cubicBezTo>
                      <a:pt x="65" y="26"/>
                      <a:pt x="69" y="5"/>
                      <a:pt x="69" y="5"/>
                    </a:cubicBezTo>
                    <a:cubicBezTo>
                      <a:pt x="70" y="2"/>
                      <a:pt x="73" y="0"/>
                      <a:pt x="76" y="0"/>
                    </a:cubicBezTo>
                    <a:cubicBezTo>
                      <a:pt x="79" y="1"/>
                      <a:pt x="81" y="4"/>
                      <a:pt x="81" y="7"/>
                    </a:cubicBezTo>
                    <a:cubicBezTo>
                      <a:pt x="80" y="8"/>
                      <a:pt x="75" y="31"/>
                      <a:pt x="54" y="56"/>
                    </a:cubicBezTo>
                    <a:cubicBezTo>
                      <a:pt x="39" y="72"/>
                      <a:pt x="10" y="85"/>
                      <a:pt x="9" y="86"/>
                    </a:cubicBezTo>
                    <a:cubicBezTo>
                      <a:pt x="8" y="86"/>
                      <a:pt x="8" y="86"/>
                      <a:pt x="7"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1200" kern="0">
                  <a:solidFill>
                    <a:srgbClr val="FFFFFF"/>
                  </a:solidFill>
                  <a:latin typeface="CiscoSansTT" panose="020B0503020201020303" pitchFamily="34" charset="0"/>
                  <a:ea typeface=""/>
                  <a:cs typeface="CiscoSansTT" panose="020B0503020201020303" pitchFamily="34" charset="0"/>
                </a:endParaRPr>
              </a:p>
            </p:txBody>
          </p:sp>
        </p:grpSp>
      </p:grpSp>
      <p:grpSp>
        <p:nvGrpSpPr>
          <p:cNvPr id="10" name="Group 9">
            <a:extLst>
              <a:ext uri="{FF2B5EF4-FFF2-40B4-BE49-F238E27FC236}">
                <a16:creationId xmlns:a16="http://schemas.microsoft.com/office/drawing/2014/main" id="{E89CA7AB-8A30-5046-84BA-5EC363CA953D}"/>
              </a:ext>
            </a:extLst>
          </p:cNvPr>
          <p:cNvGrpSpPr/>
          <p:nvPr/>
        </p:nvGrpSpPr>
        <p:grpSpPr>
          <a:xfrm>
            <a:off x="4244286" y="2529828"/>
            <a:ext cx="3618521" cy="1313741"/>
            <a:chOff x="3175966" y="1972939"/>
            <a:chExt cx="2225646" cy="800560"/>
          </a:xfrm>
        </p:grpSpPr>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84321" y="2409882"/>
              <a:ext cx="488840" cy="211604"/>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35556" y="2376221"/>
              <a:ext cx="477974" cy="204845"/>
            </a:xfrm>
            <a:prstGeom prst="rect">
              <a:avLst/>
            </a:prstGeom>
          </p:spPr>
        </p:pic>
        <p:sp>
          <p:nvSpPr>
            <p:cNvPr id="182" name="TextBox 181"/>
            <p:cNvSpPr txBox="1"/>
            <p:nvPr/>
          </p:nvSpPr>
          <p:spPr>
            <a:xfrm>
              <a:off x="3175966" y="2600179"/>
              <a:ext cx="988048" cy="168757"/>
            </a:xfrm>
            <a:prstGeom prst="rect">
              <a:avLst/>
            </a:prstGeom>
            <a:noFill/>
          </p:spPr>
          <p:txBody>
            <a:bodyPr wrap="square" rtlCol="0">
              <a:spAutoFit/>
            </a:bodyPr>
            <a:lstStyle/>
            <a:p>
              <a:pPr algn="ctr" defTabSz="914332" fontAlgn="base">
                <a:lnSpc>
                  <a:spcPct val="90000"/>
                </a:lnSpc>
                <a:spcBef>
                  <a:spcPts val="800"/>
                </a:spcBef>
                <a:spcAft>
                  <a:spcPct val="0"/>
                </a:spcAft>
                <a:defRPr/>
              </a:pPr>
              <a:r>
                <a:rPr lang="en-US" sz="1333" kern="0" dirty="0">
                  <a:solidFill>
                    <a:srgbClr val="005073"/>
                  </a:solidFill>
                  <a:latin typeface="CiscoSansTT" panose="020B0503020201020303" pitchFamily="34" charset="0"/>
                  <a:ea typeface="Apple LiGothic Medium"/>
                  <a:cs typeface="CiscoSansTT" panose="020B0503020201020303" pitchFamily="34" charset="0"/>
                </a:rPr>
                <a:t>SDN Controllers </a:t>
              </a:r>
            </a:p>
          </p:txBody>
        </p:sp>
        <p:pic>
          <p:nvPicPr>
            <p:cNvPr id="21" name="Picture 20"/>
            <p:cNvPicPr>
              <a:picLocks noChangeAspect="1"/>
            </p:cNvPicPr>
            <p:nvPr/>
          </p:nvPicPr>
          <p:blipFill>
            <a:blip r:embed="rId6"/>
            <a:stretch>
              <a:fillRect/>
            </a:stretch>
          </p:blipFill>
          <p:spPr>
            <a:xfrm>
              <a:off x="3394673" y="2116113"/>
              <a:ext cx="701094" cy="290698"/>
            </a:xfrm>
            <a:prstGeom prst="rect">
              <a:avLst/>
            </a:prstGeom>
          </p:spPr>
        </p:pic>
        <p:sp>
          <p:nvSpPr>
            <p:cNvPr id="183" name="TextBox 182"/>
            <p:cNvSpPr txBox="1"/>
            <p:nvPr/>
          </p:nvSpPr>
          <p:spPr>
            <a:xfrm>
              <a:off x="3909245" y="1972939"/>
              <a:ext cx="838993" cy="168757"/>
            </a:xfrm>
            <a:prstGeom prst="rect">
              <a:avLst/>
            </a:prstGeom>
            <a:noFill/>
          </p:spPr>
          <p:txBody>
            <a:bodyPr wrap="square" rtlCol="0">
              <a:spAutoFit/>
            </a:bodyPr>
            <a:lstStyle/>
            <a:p>
              <a:pPr algn="ctr" defTabSz="914332" fontAlgn="base">
                <a:lnSpc>
                  <a:spcPct val="90000"/>
                </a:lnSpc>
                <a:spcBef>
                  <a:spcPts val="800"/>
                </a:spcBef>
                <a:spcAft>
                  <a:spcPct val="0"/>
                </a:spcAft>
                <a:defRPr/>
              </a:pPr>
              <a:r>
                <a:rPr lang="en-US" sz="1333" kern="0" dirty="0">
                  <a:solidFill>
                    <a:srgbClr val="005073"/>
                  </a:solidFill>
                  <a:latin typeface="CiscoSansTT" panose="020B0503020201020303" pitchFamily="34" charset="0"/>
                  <a:ea typeface="Apple LiGothic Medium"/>
                  <a:cs typeface="CiscoSansTT" panose="020B0503020201020303" pitchFamily="34" charset="0"/>
                </a:rPr>
                <a:t>CI/CD Tools</a:t>
              </a:r>
            </a:p>
          </p:txBody>
        </p:sp>
        <p:grpSp>
          <p:nvGrpSpPr>
            <p:cNvPr id="24" name="Group 23"/>
            <p:cNvGrpSpPr/>
            <p:nvPr/>
          </p:nvGrpSpPr>
          <p:grpSpPr>
            <a:xfrm>
              <a:off x="4003724" y="2164725"/>
              <a:ext cx="650035" cy="269776"/>
              <a:chOff x="4016423" y="2164724"/>
              <a:chExt cx="650035" cy="269776"/>
            </a:xfrm>
          </p:grpSpPr>
          <p:grpSp>
            <p:nvGrpSpPr>
              <p:cNvPr id="153" name="Group 152"/>
              <p:cNvGrpSpPr/>
              <p:nvPr/>
            </p:nvGrpSpPr>
            <p:grpSpPr>
              <a:xfrm>
                <a:off x="4016423" y="2207691"/>
                <a:ext cx="179169" cy="178997"/>
                <a:chOff x="4038606" y="2665689"/>
                <a:chExt cx="1868558" cy="1866762"/>
              </a:xfrm>
            </p:grpSpPr>
            <p:grpSp>
              <p:nvGrpSpPr>
                <p:cNvPr id="154" name="Group 153"/>
                <p:cNvGrpSpPr/>
                <p:nvPr/>
              </p:nvGrpSpPr>
              <p:grpSpPr>
                <a:xfrm>
                  <a:off x="4073522" y="2665689"/>
                  <a:ext cx="1820380" cy="1820380"/>
                  <a:chOff x="4073522" y="2665689"/>
                  <a:chExt cx="1820380" cy="1820380"/>
                </a:xfrm>
              </p:grpSpPr>
              <p:sp>
                <p:nvSpPr>
                  <p:cNvPr id="157" name="Oval 156"/>
                  <p:cNvSpPr/>
                  <p:nvPr/>
                </p:nvSpPr>
                <p:spPr>
                  <a:xfrm>
                    <a:off x="4073522" y="2665689"/>
                    <a:ext cx="1820380" cy="1820380"/>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srgbClr val="005073"/>
                      </a:solidFill>
                      <a:latin typeface="CiscoSansTT" panose="020B0503020201020303" pitchFamily="34" charset="0"/>
                      <a:cs typeface="CiscoSansTT" panose="020B0503020201020303" pitchFamily="34" charset="0"/>
                    </a:endParaRPr>
                  </a:p>
                </p:txBody>
              </p:sp>
              <p:sp>
                <p:nvSpPr>
                  <p:cNvPr id="158" name="Oval 157"/>
                  <p:cNvSpPr/>
                  <p:nvPr/>
                </p:nvSpPr>
                <p:spPr>
                  <a:xfrm>
                    <a:off x="4257161" y="2849328"/>
                    <a:ext cx="1453103" cy="145310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srgbClr val="005073"/>
                      </a:solidFill>
                      <a:latin typeface="CiscoSansTT" panose="020B0503020201020303" pitchFamily="34" charset="0"/>
                      <a:cs typeface="CiscoSansTT" panose="020B0503020201020303" pitchFamily="34" charset="0"/>
                    </a:endParaRPr>
                  </a:p>
                </p:txBody>
              </p:sp>
            </p:grpSp>
            <p:pic>
              <p:nvPicPr>
                <p:cNvPr id="155" name="Picture 15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53" b="100000" l="0" r="100000"/>
                          </a14:imgEffect>
                        </a14:imgLayer>
                      </a14:imgProps>
                    </a:ext>
                    <a:ext uri="{28A0092B-C50C-407E-A947-70E740481C1C}">
                      <a14:useLocalDpi xmlns:a14="http://schemas.microsoft.com/office/drawing/2010/main"/>
                    </a:ext>
                  </a:extLst>
                </a:blip>
                <a:srcRect/>
                <a:stretch/>
              </p:blipFill>
              <p:spPr>
                <a:xfrm>
                  <a:off x="4038606" y="2684138"/>
                  <a:ext cx="1868558" cy="1848313"/>
                </a:xfrm>
                <a:prstGeom prst="rect">
                  <a:avLst/>
                </a:prstGeom>
              </p:spPr>
            </p:pic>
            <p:sp>
              <p:nvSpPr>
                <p:cNvPr id="156" name="Triangle 155"/>
                <p:cNvSpPr/>
                <p:nvPr/>
              </p:nvSpPr>
              <p:spPr>
                <a:xfrm rot="4074834" flipV="1">
                  <a:off x="4672658" y="3436111"/>
                  <a:ext cx="647988" cy="239952"/>
                </a:xfrm>
                <a:prstGeom prst="triangle">
                  <a:avLst>
                    <a:gd name="adj" fmla="val 39781"/>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srgbClr val="005073"/>
                    </a:solidFill>
                    <a:latin typeface="CiscoSansTT" panose="020B0503020201020303" pitchFamily="34" charset="0"/>
                    <a:cs typeface="CiscoSansTT" panose="020B0503020201020303" pitchFamily="34" charset="0"/>
                  </a:endParaRPr>
                </a:p>
              </p:txBody>
            </p:sp>
          </p:grpSp>
          <p:grpSp>
            <p:nvGrpSpPr>
              <p:cNvPr id="301" name="Group 300"/>
              <p:cNvGrpSpPr>
                <a:grpSpLocks noChangeAspect="1"/>
              </p:cNvGrpSpPr>
              <p:nvPr/>
            </p:nvGrpSpPr>
            <p:grpSpPr>
              <a:xfrm rot="18900000">
                <a:off x="4262234" y="2225784"/>
                <a:ext cx="142811" cy="142811"/>
                <a:chOff x="3882533" y="2014397"/>
                <a:chExt cx="1828800" cy="1828800"/>
              </a:xfrm>
            </p:grpSpPr>
            <p:sp>
              <p:nvSpPr>
                <p:cNvPr id="302" name="Rounded Rectangle 301"/>
                <p:cNvSpPr/>
                <p:nvPr/>
              </p:nvSpPr>
              <p:spPr>
                <a:xfrm>
                  <a:off x="3882533" y="2014397"/>
                  <a:ext cx="1828800" cy="1828800"/>
                </a:xfrm>
                <a:prstGeom prst="roundRect">
                  <a:avLst>
                    <a:gd name="adj" fmla="val 10070"/>
                  </a:avLst>
                </a:prstGeom>
                <a:solidFill>
                  <a:srgbClr val="FF75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srgbClr val="005073"/>
                    </a:solidFill>
                    <a:latin typeface="CiscoSansTT" panose="020B0503020201020303" pitchFamily="34" charset="0"/>
                    <a:cs typeface="CiscoSansTT" panose="020B0503020201020303" pitchFamily="34" charset="0"/>
                  </a:endParaRPr>
                </a:p>
              </p:txBody>
            </p:sp>
            <p:sp>
              <p:nvSpPr>
                <p:cNvPr id="303" name="Oval 302"/>
                <p:cNvSpPr/>
                <p:nvPr/>
              </p:nvSpPr>
              <p:spPr>
                <a:xfrm rot="2700000">
                  <a:off x="5080073" y="3253058"/>
                  <a:ext cx="324821" cy="324821"/>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srgbClr val="005073"/>
                    </a:solidFill>
                    <a:latin typeface="CiscoSansTT" panose="020B0503020201020303" pitchFamily="34" charset="0"/>
                    <a:cs typeface="CiscoSansTT" panose="020B0503020201020303" pitchFamily="34" charset="0"/>
                  </a:endParaRPr>
                </a:p>
              </p:txBody>
            </p:sp>
            <p:sp>
              <p:nvSpPr>
                <p:cNvPr id="304" name="Oval 303"/>
                <p:cNvSpPr/>
                <p:nvPr/>
              </p:nvSpPr>
              <p:spPr>
                <a:xfrm rot="2700000">
                  <a:off x="5080073" y="2334375"/>
                  <a:ext cx="324821" cy="324821"/>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srgbClr val="005073"/>
                    </a:solidFill>
                    <a:latin typeface="CiscoSansTT" panose="020B0503020201020303" pitchFamily="34" charset="0"/>
                    <a:cs typeface="CiscoSansTT" panose="020B0503020201020303" pitchFamily="34" charset="0"/>
                  </a:endParaRPr>
                </a:p>
              </p:txBody>
            </p:sp>
            <p:sp>
              <p:nvSpPr>
                <p:cNvPr id="305" name="Oval 304"/>
                <p:cNvSpPr/>
                <p:nvPr/>
              </p:nvSpPr>
              <p:spPr>
                <a:xfrm rot="2700000">
                  <a:off x="4165932" y="3253058"/>
                  <a:ext cx="324821" cy="324821"/>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srgbClr val="005073"/>
                    </a:solidFill>
                    <a:latin typeface="CiscoSansTT" panose="020B0503020201020303" pitchFamily="34" charset="0"/>
                    <a:cs typeface="CiscoSansTT" panose="020B0503020201020303" pitchFamily="34" charset="0"/>
                  </a:endParaRPr>
                </a:p>
              </p:txBody>
            </p:sp>
            <p:sp>
              <p:nvSpPr>
                <p:cNvPr id="306" name="Rectangle 305"/>
                <p:cNvSpPr/>
                <p:nvPr/>
              </p:nvSpPr>
              <p:spPr>
                <a:xfrm>
                  <a:off x="5164717" y="2014397"/>
                  <a:ext cx="155532" cy="134227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srgbClr val="005073"/>
                    </a:solidFill>
                    <a:latin typeface="CiscoSansTT" panose="020B0503020201020303" pitchFamily="34" charset="0"/>
                    <a:cs typeface="CiscoSansTT" panose="020B0503020201020303" pitchFamily="34" charset="0"/>
                  </a:endParaRPr>
                </a:p>
              </p:txBody>
            </p:sp>
            <p:sp>
              <p:nvSpPr>
                <p:cNvPr id="308" name="Rectangle 307"/>
                <p:cNvSpPr/>
                <p:nvPr/>
              </p:nvSpPr>
              <p:spPr>
                <a:xfrm rot="2700000">
                  <a:off x="4708992" y="2268749"/>
                  <a:ext cx="155532" cy="134227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srgbClr val="005073"/>
                    </a:solidFill>
                    <a:latin typeface="CiscoSansTT" panose="020B0503020201020303" pitchFamily="34" charset="0"/>
                    <a:cs typeface="CiscoSansTT" panose="020B0503020201020303" pitchFamily="34" charset="0"/>
                  </a:endParaRPr>
                </a:p>
              </p:txBody>
            </p:sp>
          </p:grpSp>
          <p:pic>
            <p:nvPicPr>
              <p:cNvPr id="22" name="Picture 2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a:xfrm>
                <a:off x="4457478" y="2164724"/>
                <a:ext cx="208980" cy="269776"/>
              </a:xfrm>
              <a:prstGeom prst="rect">
                <a:avLst/>
              </a:prstGeom>
            </p:spPr>
          </p:pic>
        </p:grpSp>
        <p:sp>
          <p:nvSpPr>
            <p:cNvPr id="310" name="TextBox 309"/>
            <p:cNvSpPr txBox="1"/>
            <p:nvPr/>
          </p:nvSpPr>
          <p:spPr>
            <a:xfrm>
              <a:off x="4562619" y="2604742"/>
              <a:ext cx="838993" cy="168757"/>
            </a:xfrm>
            <a:prstGeom prst="rect">
              <a:avLst/>
            </a:prstGeom>
            <a:noFill/>
          </p:spPr>
          <p:txBody>
            <a:bodyPr wrap="square" rtlCol="0">
              <a:spAutoFit/>
            </a:bodyPr>
            <a:lstStyle/>
            <a:p>
              <a:pPr algn="ctr" defTabSz="914332" fontAlgn="base">
                <a:lnSpc>
                  <a:spcPct val="90000"/>
                </a:lnSpc>
                <a:spcBef>
                  <a:spcPts val="800"/>
                </a:spcBef>
                <a:spcAft>
                  <a:spcPct val="0"/>
                </a:spcAft>
                <a:defRPr/>
              </a:pPr>
              <a:r>
                <a:rPr lang="en-US" sz="1333" kern="0" dirty="0">
                  <a:solidFill>
                    <a:srgbClr val="005073"/>
                  </a:solidFill>
                  <a:latin typeface="CiscoSansTT" panose="020B0503020201020303" pitchFamily="34" charset="0"/>
                  <a:ea typeface="Apple LiGothic Medium"/>
                  <a:cs typeface="CiscoSansTT" panose="020B0503020201020303" pitchFamily="34" charset="0"/>
                </a:rPr>
                <a:t>NMS Systems</a:t>
              </a:r>
            </a:p>
          </p:txBody>
        </p:sp>
        <p:pic>
          <p:nvPicPr>
            <p:cNvPr id="25" name="Picture 24"/>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759508" y="2279700"/>
              <a:ext cx="228600" cy="234950"/>
            </a:xfrm>
            <a:prstGeom prst="rect">
              <a:avLst/>
            </a:prstGeom>
          </p:spPr>
        </p:pic>
        <p:grpSp>
          <p:nvGrpSpPr>
            <p:cNvPr id="312" name="Group 311"/>
            <p:cNvGrpSpPr>
              <a:grpSpLocks noChangeAspect="1"/>
            </p:cNvGrpSpPr>
            <p:nvPr/>
          </p:nvGrpSpPr>
          <p:grpSpPr>
            <a:xfrm>
              <a:off x="5008269" y="2266452"/>
              <a:ext cx="284572" cy="286370"/>
              <a:chOff x="1289050" y="916145"/>
              <a:chExt cx="2286000" cy="2300445"/>
            </a:xfrm>
          </p:grpSpPr>
          <p:pic>
            <p:nvPicPr>
              <p:cNvPr id="313" name="Picture 312"/>
              <p:cNvPicPr>
                <a:picLocks noChangeAspect="1"/>
              </p:cNvPicPr>
              <p:nvPr/>
            </p:nvPicPr>
            <p:blipFill>
              <a:blip r:embed="rId13" cstate="screen">
                <a:extLst>
                  <a:ext uri="{BEBA8EAE-BF5A-486C-A8C5-ECC9F3942E4B}">
                    <a14:imgProps xmlns:a14="http://schemas.microsoft.com/office/drawing/2010/main">
                      <a14:imgLayer r:embed="rId14">
                        <a14:imgEffect>
                          <a14:backgroundRemoval t="8889" b="90556" l="556" r="100000"/>
                        </a14:imgEffect>
                      </a14:imgLayer>
                    </a14:imgProps>
                  </a:ext>
                  <a:ext uri="{28A0092B-C50C-407E-A947-70E740481C1C}">
                    <a14:useLocalDpi xmlns:a14="http://schemas.microsoft.com/office/drawing/2010/main"/>
                  </a:ext>
                </a:extLst>
              </a:blip>
              <a:stretch>
                <a:fillRect/>
              </a:stretch>
            </p:blipFill>
            <p:spPr>
              <a:xfrm>
                <a:off x="1289050" y="916145"/>
                <a:ext cx="2286000" cy="2286000"/>
              </a:xfrm>
              <a:prstGeom prst="rect">
                <a:avLst/>
              </a:prstGeom>
            </p:spPr>
          </p:pic>
          <p:pic>
            <p:nvPicPr>
              <p:cNvPr id="314" name="Picture 313"/>
              <p:cNvPicPr>
                <a:picLocks noChangeAspect="1"/>
              </p:cNvPicPr>
              <p:nvPr/>
            </p:nvPicPr>
            <p:blipFill>
              <a:blip r:embed="rId15" cstate="screen">
                <a:extLst>
                  <a:ext uri="{BEBA8EAE-BF5A-486C-A8C5-ECC9F3942E4B}">
                    <a14:imgProps xmlns:a14="http://schemas.microsoft.com/office/drawing/2010/main">
                      <a14:imgLayer r:embed="rId16">
                        <a14:imgEffect>
                          <a14:backgroundRemoval t="33889" b="90000" l="33889" r="100000"/>
                        </a14:imgEffect>
                      </a14:imgLayer>
                    </a14:imgProps>
                  </a:ext>
                  <a:ext uri="{28A0092B-C50C-407E-A947-70E740481C1C}">
                    <a14:useLocalDpi xmlns:a14="http://schemas.microsoft.com/office/drawing/2010/main"/>
                  </a:ext>
                </a:extLst>
              </a:blip>
              <a:stretch>
                <a:fillRect/>
              </a:stretch>
            </p:blipFill>
            <p:spPr>
              <a:xfrm>
                <a:off x="1289050" y="916145"/>
                <a:ext cx="2286000" cy="2286000"/>
              </a:xfrm>
              <a:prstGeom prst="rect">
                <a:avLst/>
              </a:prstGeom>
            </p:spPr>
          </p:pic>
          <p:pic>
            <p:nvPicPr>
              <p:cNvPr id="315" name="Picture 314"/>
              <p:cNvPicPr>
                <a:picLocks noChangeAspect="1"/>
              </p:cNvPicPr>
              <p:nvPr/>
            </p:nvPicPr>
            <p:blipFill>
              <a:blip r:embed="rId17" cstate="screen">
                <a:extLst>
                  <a:ext uri="{BEBA8EAE-BF5A-486C-A8C5-ECC9F3942E4B}">
                    <a14:imgProps xmlns:a14="http://schemas.microsoft.com/office/drawing/2010/main">
                      <a14:imgLayer r:embed="rId18">
                        <a14:imgEffect>
                          <a14:backgroundRemoval t="52778" b="90000" l="34444" r="90000"/>
                        </a14:imgEffect>
                      </a14:imgLayer>
                    </a14:imgProps>
                  </a:ext>
                  <a:ext uri="{28A0092B-C50C-407E-A947-70E740481C1C}">
                    <a14:useLocalDpi xmlns:a14="http://schemas.microsoft.com/office/drawing/2010/main"/>
                  </a:ext>
                </a:extLst>
              </a:blip>
              <a:stretch>
                <a:fillRect/>
              </a:stretch>
            </p:blipFill>
            <p:spPr>
              <a:xfrm>
                <a:off x="1289050" y="930590"/>
                <a:ext cx="2286000" cy="2286000"/>
              </a:xfrm>
              <a:prstGeom prst="rect">
                <a:avLst/>
              </a:prstGeom>
            </p:spPr>
          </p:pic>
        </p:grpSp>
      </p:grpSp>
      <p:sp>
        <p:nvSpPr>
          <p:cNvPr id="190" name="Rounded Rectangle 189"/>
          <p:cNvSpPr/>
          <p:nvPr/>
        </p:nvSpPr>
        <p:spPr>
          <a:xfrm>
            <a:off x="430917" y="5448595"/>
            <a:ext cx="11256177" cy="951908"/>
          </a:xfrm>
          <a:prstGeom prst="roundRect">
            <a:avLst>
              <a:gd name="adj" fmla="val 50000"/>
            </a:avLst>
          </a:prstGeom>
          <a:solidFill>
            <a:schemeClr val="bg2">
              <a:lumMod val="95000"/>
            </a:schemeClr>
          </a:solidFill>
          <a:ln w="9525" cap="flat" cmpd="sng" algn="ctr">
            <a:noFill/>
            <a:prstDash val="solid"/>
          </a:ln>
          <a:effectLst/>
        </p:spPr>
        <p:txBody>
          <a:bodyPr rtlCol="0" anchor="ctr"/>
          <a:lstStyle/>
          <a:p>
            <a:pPr algn="ctr" defTabSz="914354" fontAlgn="base">
              <a:spcBef>
                <a:spcPct val="0"/>
              </a:spcBef>
              <a:spcAft>
                <a:spcPct val="0"/>
              </a:spcAft>
              <a:defRPr/>
            </a:pPr>
            <a:endParaRPr lang="en-US" sz="2400" kern="0" dirty="0">
              <a:solidFill>
                <a:srgbClr val="005073"/>
              </a:solidFill>
              <a:latin typeface="CiscoSansTT" panose="020B0503020201020303" pitchFamily="34" charset="0"/>
              <a:ea typeface=""/>
              <a:cs typeface="CiscoSansTT" panose="020B0503020201020303" pitchFamily="34" charset="0"/>
            </a:endParaRPr>
          </a:p>
        </p:txBody>
      </p:sp>
      <p:sp>
        <p:nvSpPr>
          <p:cNvPr id="192" name="TextBox 191"/>
          <p:cNvSpPr txBox="1"/>
          <p:nvPr/>
        </p:nvSpPr>
        <p:spPr>
          <a:xfrm>
            <a:off x="8005584" y="5603279"/>
            <a:ext cx="3275841" cy="683136"/>
          </a:xfrm>
          <a:prstGeom prst="rect">
            <a:avLst/>
          </a:prstGeom>
          <a:noFill/>
        </p:spPr>
        <p:txBody>
          <a:bodyPr wrap="square" rtlCol="0">
            <a:spAutoFit/>
          </a:bodyPr>
          <a:lstStyle/>
          <a:p>
            <a:pPr algn="ctr" defTabSz="914354" fontAlgn="base">
              <a:lnSpc>
                <a:spcPct val="90000"/>
              </a:lnSpc>
              <a:spcAft>
                <a:spcPct val="0"/>
              </a:spcAft>
              <a:defRPr/>
            </a:pPr>
            <a:r>
              <a:rPr lang="en-US" sz="2133" kern="0" dirty="0">
                <a:solidFill>
                  <a:srgbClr val="005073"/>
                </a:solidFill>
                <a:latin typeface="CiscoSansTT" panose="020B0503020201020303" pitchFamily="34" charset="0"/>
                <a:ea typeface="Apple LiGothic Medium"/>
                <a:cs typeface="CiscoSansTT" panose="020B0503020201020303" pitchFamily="34" charset="0"/>
              </a:rPr>
              <a:t>Intent-based</a:t>
            </a:r>
          </a:p>
          <a:p>
            <a:pPr algn="ctr" defTabSz="914354" fontAlgn="base">
              <a:lnSpc>
                <a:spcPct val="90000"/>
              </a:lnSpc>
              <a:spcAft>
                <a:spcPct val="0"/>
              </a:spcAft>
              <a:defRPr/>
            </a:pPr>
            <a:r>
              <a:rPr lang="en-US" sz="2133" kern="0" dirty="0">
                <a:solidFill>
                  <a:srgbClr val="005073"/>
                </a:solidFill>
                <a:latin typeface="CiscoSansTT" panose="020B0503020201020303" pitchFamily="34" charset="0"/>
                <a:ea typeface="Apple LiGothic Medium"/>
                <a:cs typeface="CiscoSansTT" panose="020B0503020201020303" pitchFamily="34" charset="0"/>
              </a:rPr>
              <a:t>Network Infrastructure</a:t>
            </a:r>
          </a:p>
        </p:txBody>
      </p:sp>
      <p:sp>
        <p:nvSpPr>
          <p:cNvPr id="193" name="Oval 11"/>
          <p:cNvSpPr>
            <a:spLocks noChangeAspect="1"/>
          </p:cNvSpPr>
          <p:nvPr/>
        </p:nvSpPr>
        <p:spPr>
          <a:xfrm>
            <a:off x="7202920" y="5697720"/>
            <a:ext cx="609600" cy="486547"/>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rgbClr val="005073"/>
          </a:solidFill>
          <a:ln w="9525" cap="flat" cmpd="sng" algn="ctr">
            <a:noFill/>
            <a:prstDash val="solid"/>
          </a:ln>
          <a:effectLst/>
        </p:spPr>
        <p:txBody>
          <a:bodyPr rtlCol="0" anchor="ctr"/>
          <a:lstStyle/>
          <a:p>
            <a:pPr algn="ctr" defTabSz="1219140" fontAlgn="base">
              <a:spcBef>
                <a:spcPct val="0"/>
              </a:spcBef>
              <a:spcAft>
                <a:spcPct val="0"/>
              </a:spcAft>
              <a:defRPr/>
            </a:pPr>
            <a:endParaRPr lang="en-US" sz="2400" kern="0" dirty="0">
              <a:solidFill>
                <a:srgbClr val="005073"/>
              </a:solidFill>
              <a:latin typeface="CiscoSansTT" panose="020B0503020201020303" pitchFamily="34" charset="0"/>
              <a:ea typeface=""/>
              <a:cs typeface="CiscoSansTT" panose="020B0503020201020303" pitchFamily="34" charset="0"/>
            </a:endParaRPr>
          </a:p>
        </p:txBody>
      </p:sp>
      <p:sp>
        <p:nvSpPr>
          <p:cNvPr id="194" name="Oval 17"/>
          <p:cNvSpPr/>
          <p:nvPr/>
        </p:nvSpPr>
        <p:spPr>
          <a:xfrm>
            <a:off x="5312561" y="5655498"/>
            <a:ext cx="609600" cy="609600"/>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rgbClr val="005073"/>
          </a:solidFill>
          <a:ln w="9525" cap="flat" cmpd="sng" algn="ctr">
            <a:noFill/>
            <a:prstDash val="solid"/>
          </a:ln>
          <a:effectLst/>
        </p:spPr>
        <p:txBody>
          <a:bodyPr lIns="121915" tIns="60957" rIns="121915" bIns="60957" rtlCol="0" anchor="ctr"/>
          <a:lstStyle/>
          <a:p>
            <a:pPr algn="ctr" defTabSz="1219140" fontAlgn="base">
              <a:spcBef>
                <a:spcPct val="0"/>
              </a:spcBef>
              <a:spcAft>
                <a:spcPct val="0"/>
              </a:spcAft>
              <a:defRPr/>
            </a:pPr>
            <a:endParaRPr lang="en-US" sz="2400" kern="0" dirty="0">
              <a:solidFill>
                <a:srgbClr val="005073"/>
              </a:solidFill>
              <a:latin typeface="CiscoSansTT" panose="020B0503020201020303" pitchFamily="34" charset="0"/>
              <a:ea typeface=""/>
              <a:cs typeface="CiscoSansTT" panose="020B0503020201020303" pitchFamily="34" charset="0"/>
            </a:endParaRPr>
          </a:p>
        </p:txBody>
      </p:sp>
      <p:sp>
        <p:nvSpPr>
          <p:cNvPr id="195" name="Rounded Rectangle 25"/>
          <p:cNvSpPr/>
          <p:nvPr/>
        </p:nvSpPr>
        <p:spPr>
          <a:xfrm>
            <a:off x="4274608" y="5655498"/>
            <a:ext cx="609600" cy="609600"/>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005073"/>
          </a:solidFill>
          <a:ln w="9525" cap="flat" cmpd="sng" algn="ctr">
            <a:noFill/>
            <a:prstDash val="solid"/>
          </a:ln>
          <a:effectLst/>
        </p:spPr>
        <p:txBody>
          <a:bodyPr lIns="121915" tIns="60957" rIns="121915" bIns="60957" rtlCol="0" anchor="ctr"/>
          <a:lstStyle/>
          <a:p>
            <a:pPr algn="ctr" defTabSz="1219140" fontAlgn="base">
              <a:spcBef>
                <a:spcPct val="0"/>
              </a:spcBef>
              <a:spcAft>
                <a:spcPct val="0"/>
              </a:spcAft>
              <a:defRPr/>
            </a:pPr>
            <a:endParaRPr lang="en-US" sz="2400" kern="0" dirty="0">
              <a:solidFill>
                <a:srgbClr val="005073"/>
              </a:solidFill>
              <a:latin typeface="CiscoSansTT" panose="020B0503020201020303" pitchFamily="34" charset="0"/>
              <a:ea typeface=""/>
              <a:cs typeface="CiscoSansTT" panose="020B0503020201020303" pitchFamily="34" charset="0"/>
            </a:endParaRPr>
          </a:p>
        </p:txBody>
      </p:sp>
      <p:sp>
        <p:nvSpPr>
          <p:cNvPr id="159" name="フリーフォーム 102">
            <a:extLst>
              <a:ext uri="{FF2B5EF4-FFF2-40B4-BE49-F238E27FC236}">
                <a16:creationId xmlns:a16="http://schemas.microsoft.com/office/drawing/2014/main" id="{DE72114E-01CD-954D-87C5-F3EBCCBAFB82}"/>
              </a:ext>
            </a:extLst>
          </p:cNvPr>
          <p:cNvSpPr>
            <a:spLocks noChangeAspect="1"/>
          </p:cNvSpPr>
          <p:nvPr/>
        </p:nvSpPr>
        <p:spPr>
          <a:xfrm>
            <a:off x="6289053" y="5655498"/>
            <a:ext cx="609600" cy="633571"/>
          </a:xfrm>
          <a:custGeom>
            <a:avLst/>
            <a:gdLst>
              <a:gd name="connsiteX0" fmla="*/ 1101774 w 1440493"/>
              <a:gd name="connsiteY0" fmla="*/ 1174886 h 1440000"/>
              <a:gd name="connsiteX1" fmla="*/ 1152530 w 1440493"/>
              <a:gd name="connsiteY1" fmla="*/ 1225642 h 1440000"/>
              <a:gd name="connsiteX2" fmla="*/ 1152874 w 1440493"/>
              <a:gd name="connsiteY2" fmla="*/ 1225642 h 1440000"/>
              <a:gd name="connsiteX3" fmla="*/ 1160851 w 1440493"/>
              <a:gd name="connsiteY3" fmla="*/ 1265155 h 1440000"/>
              <a:gd name="connsiteX4" fmla="*/ 1162643 w 1440493"/>
              <a:gd name="connsiteY4" fmla="*/ 1267812 h 1440000"/>
              <a:gd name="connsiteX5" fmla="*/ 1153896 w 1440493"/>
              <a:gd name="connsiteY5" fmla="*/ 1280137 h 1440000"/>
              <a:gd name="connsiteX6" fmla="*/ 1100655 w 1440493"/>
              <a:gd name="connsiteY6" fmla="*/ 1301042 h 1440000"/>
              <a:gd name="connsiteX7" fmla="*/ 1048058 w 1440493"/>
              <a:gd name="connsiteY7" fmla="*/ 1278567 h 1440000"/>
              <a:gd name="connsiteX8" fmla="*/ 1040901 w 1440493"/>
              <a:gd name="connsiteY8" fmla="*/ 1267819 h 1440000"/>
              <a:gd name="connsiteX9" fmla="*/ 1042697 w 1440493"/>
              <a:gd name="connsiteY9" fmla="*/ 1265155 h 1440000"/>
              <a:gd name="connsiteX10" fmla="*/ 1050674 w 1440493"/>
              <a:gd name="connsiteY10" fmla="*/ 1225642 h 1440000"/>
              <a:gd name="connsiteX11" fmla="*/ 1051018 w 1440493"/>
              <a:gd name="connsiteY11" fmla="*/ 1225642 h 1440000"/>
              <a:gd name="connsiteX12" fmla="*/ 1101774 w 1440493"/>
              <a:gd name="connsiteY12" fmla="*/ 1174886 h 1440000"/>
              <a:gd name="connsiteX13" fmla="*/ 796552 w 1440493"/>
              <a:gd name="connsiteY13" fmla="*/ 1174886 h 1440000"/>
              <a:gd name="connsiteX14" fmla="*/ 847308 w 1440493"/>
              <a:gd name="connsiteY14" fmla="*/ 1225642 h 1440000"/>
              <a:gd name="connsiteX15" fmla="*/ 847652 w 1440493"/>
              <a:gd name="connsiteY15" fmla="*/ 1225642 h 1440000"/>
              <a:gd name="connsiteX16" fmla="*/ 855629 w 1440493"/>
              <a:gd name="connsiteY16" fmla="*/ 1265155 h 1440000"/>
              <a:gd name="connsiteX17" fmla="*/ 857421 w 1440493"/>
              <a:gd name="connsiteY17" fmla="*/ 1267812 h 1440000"/>
              <a:gd name="connsiteX18" fmla="*/ 848674 w 1440493"/>
              <a:gd name="connsiteY18" fmla="*/ 1280137 h 1440000"/>
              <a:gd name="connsiteX19" fmla="*/ 795433 w 1440493"/>
              <a:gd name="connsiteY19" fmla="*/ 1301042 h 1440000"/>
              <a:gd name="connsiteX20" fmla="*/ 742836 w 1440493"/>
              <a:gd name="connsiteY20" fmla="*/ 1278567 h 1440000"/>
              <a:gd name="connsiteX21" fmla="*/ 735678 w 1440493"/>
              <a:gd name="connsiteY21" fmla="*/ 1267818 h 1440000"/>
              <a:gd name="connsiteX22" fmla="*/ 737474 w 1440493"/>
              <a:gd name="connsiteY22" fmla="*/ 1265155 h 1440000"/>
              <a:gd name="connsiteX23" fmla="*/ 745451 w 1440493"/>
              <a:gd name="connsiteY23" fmla="*/ 1225642 h 1440000"/>
              <a:gd name="connsiteX24" fmla="*/ 745796 w 1440493"/>
              <a:gd name="connsiteY24" fmla="*/ 1225642 h 1440000"/>
              <a:gd name="connsiteX25" fmla="*/ 796552 w 1440493"/>
              <a:gd name="connsiteY25" fmla="*/ 1174886 h 1440000"/>
              <a:gd name="connsiteX26" fmla="*/ 491329 w 1440493"/>
              <a:gd name="connsiteY26" fmla="*/ 1174886 h 1440000"/>
              <a:gd name="connsiteX27" fmla="*/ 542085 w 1440493"/>
              <a:gd name="connsiteY27" fmla="*/ 1225642 h 1440000"/>
              <a:gd name="connsiteX28" fmla="*/ 542429 w 1440493"/>
              <a:gd name="connsiteY28" fmla="*/ 1225642 h 1440000"/>
              <a:gd name="connsiteX29" fmla="*/ 550406 w 1440493"/>
              <a:gd name="connsiteY29" fmla="*/ 1265155 h 1440000"/>
              <a:gd name="connsiteX30" fmla="*/ 552198 w 1440493"/>
              <a:gd name="connsiteY30" fmla="*/ 1267812 h 1440000"/>
              <a:gd name="connsiteX31" fmla="*/ 543451 w 1440493"/>
              <a:gd name="connsiteY31" fmla="*/ 1280137 h 1440000"/>
              <a:gd name="connsiteX32" fmla="*/ 490210 w 1440493"/>
              <a:gd name="connsiteY32" fmla="*/ 1301042 h 1440000"/>
              <a:gd name="connsiteX33" fmla="*/ 437613 w 1440493"/>
              <a:gd name="connsiteY33" fmla="*/ 1278567 h 1440000"/>
              <a:gd name="connsiteX34" fmla="*/ 430456 w 1440493"/>
              <a:gd name="connsiteY34" fmla="*/ 1267819 h 1440000"/>
              <a:gd name="connsiteX35" fmla="*/ 432252 w 1440493"/>
              <a:gd name="connsiteY35" fmla="*/ 1265155 h 1440000"/>
              <a:gd name="connsiteX36" fmla="*/ 440229 w 1440493"/>
              <a:gd name="connsiteY36" fmla="*/ 1225642 h 1440000"/>
              <a:gd name="connsiteX37" fmla="*/ 440573 w 1440493"/>
              <a:gd name="connsiteY37" fmla="*/ 1225642 h 1440000"/>
              <a:gd name="connsiteX38" fmla="*/ 491329 w 1440493"/>
              <a:gd name="connsiteY38" fmla="*/ 1174886 h 1440000"/>
              <a:gd name="connsiteX39" fmla="*/ 186107 w 1440493"/>
              <a:gd name="connsiteY39" fmla="*/ 1174886 h 1440000"/>
              <a:gd name="connsiteX40" fmla="*/ 236863 w 1440493"/>
              <a:gd name="connsiteY40" fmla="*/ 1225642 h 1440000"/>
              <a:gd name="connsiteX41" fmla="*/ 237207 w 1440493"/>
              <a:gd name="connsiteY41" fmla="*/ 1225642 h 1440000"/>
              <a:gd name="connsiteX42" fmla="*/ 245184 w 1440493"/>
              <a:gd name="connsiteY42" fmla="*/ 1265155 h 1440000"/>
              <a:gd name="connsiteX43" fmla="*/ 246976 w 1440493"/>
              <a:gd name="connsiteY43" fmla="*/ 1267812 h 1440000"/>
              <a:gd name="connsiteX44" fmla="*/ 238229 w 1440493"/>
              <a:gd name="connsiteY44" fmla="*/ 1280137 h 1440000"/>
              <a:gd name="connsiteX45" fmla="*/ 184988 w 1440493"/>
              <a:gd name="connsiteY45" fmla="*/ 1301042 h 1440000"/>
              <a:gd name="connsiteX46" fmla="*/ 110699 w 1440493"/>
              <a:gd name="connsiteY46" fmla="*/ 1225642 h 1440000"/>
              <a:gd name="connsiteX47" fmla="*/ 135351 w 1440493"/>
              <a:gd name="connsiteY47" fmla="*/ 1225642 h 1440000"/>
              <a:gd name="connsiteX48" fmla="*/ 186107 w 1440493"/>
              <a:gd name="connsiteY48" fmla="*/ 1174886 h 1440000"/>
              <a:gd name="connsiteX49" fmla="*/ 948044 w 1440493"/>
              <a:gd name="connsiteY49" fmla="*/ 1150242 h 1440000"/>
              <a:gd name="connsiteX50" fmla="*/ 1001285 w 1440493"/>
              <a:gd name="connsiteY50" fmla="*/ 1171147 h 1440000"/>
              <a:gd name="connsiteX51" fmla="*/ 1010032 w 1440493"/>
              <a:gd name="connsiteY51" fmla="*/ 1183472 h 1440000"/>
              <a:gd name="connsiteX52" fmla="*/ 1008240 w 1440493"/>
              <a:gd name="connsiteY52" fmla="*/ 1186129 h 1440000"/>
              <a:gd name="connsiteX53" fmla="*/ 1000263 w 1440493"/>
              <a:gd name="connsiteY53" fmla="*/ 1225642 h 1440000"/>
              <a:gd name="connsiteX54" fmla="*/ 999919 w 1440493"/>
              <a:gd name="connsiteY54" fmla="*/ 1225642 h 1440000"/>
              <a:gd name="connsiteX55" fmla="*/ 949163 w 1440493"/>
              <a:gd name="connsiteY55" fmla="*/ 1276398 h 1440000"/>
              <a:gd name="connsiteX56" fmla="*/ 898407 w 1440493"/>
              <a:gd name="connsiteY56" fmla="*/ 1225642 h 1440000"/>
              <a:gd name="connsiteX57" fmla="*/ 898063 w 1440493"/>
              <a:gd name="connsiteY57" fmla="*/ 1225642 h 1440000"/>
              <a:gd name="connsiteX58" fmla="*/ 890086 w 1440493"/>
              <a:gd name="connsiteY58" fmla="*/ 1186129 h 1440000"/>
              <a:gd name="connsiteX59" fmla="*/ 888290 w 1440493"/>
              <a:gd name="connsiteY59" fmla="*/ 1183465 h 1440000"/>
              <a:gd name="connsiteX60" fmla="*/ 895447 w 1440493"/>
              <a:gd name="connsiteY60" fmla="*/ 1172718 h 1440000"/>
              <a:gd name="connsiteX61" fmla="*/ 948044 w 1440493"/>
              <a:gd name="connsiteY61" fmla="*/ 1150242 h 1440000"/>
              <a:gd name="connsiteX62" fmla="*/ 642821 w 1440493"/>
              <a:gd name="connsiteY62" fmla="*/ 1150242 h 1440000"/>
              <a:gd name="connsiteX63" fmla="*/ 696062 w 1440493"/>
              <a:gd name="connsiteY63" fmla="*/ 1171147 h 1440000"/>
              <a:gd name="connsiteX64" fmla="*/ 704809 w 1440493"/>
              <a:gd name="connsiteY64" fmla="*/ 1183473 h 1440000"/>
              <a:gd name="connsiteX65" fmla="*/ 703018 w 1440493"/>
              <a:gd name="connsiteY65" fmla="*/ 1186129 h 1440000"/>
              <a:gd name="connsiteX66" fmla="*/ 695041 w 1440493"/>
              <a:gd name="connsiteY66" fmla="*/ 1225642 h 1440000"/>
              <a:gd name="connsiteX67" fmla="*/ 694696 w 1440493"/>
              <a:gd name="connsiteY67" fmla="*/ 1225642 h 1440000"/>
              <a:gd name="connsiteX68" fmla="*/ 643940 w 1440493"/>
              <a:gd name="connsiteY68" fmla="*/ 1276398 h 1440000"/>
              <a:gd name="connsiteX69" fmla="*/ 593184 w 1440493"/>
              <a:gd name="connsiteY69" fmla="*/ 1225642 h 1440000"/>
              <a:gd name="connsiteX70" fmla="*/ 592840 w 1440493"/>
              <a:gd name="connsiteY70" fmla="*/ 1225642 h 1440000"/>
              <a:gd name="connsiteX71" fmla="*/ 584863 w 1440493"/>
              <a:gd name="connsiteY71" fmla="*/ 1186129 h 1440000"/>
              <a:gd name="connsiteX72" fmla="*/ 583067 w 1440493"/>
              <a:gd name="connsiteY72" fmla="*/ 1183465 h 1440000"/>
              <a:gd name="connsiteX73" fmla="*/ 590224 w 1440493"/>
              <a:gd name="connsiteY73" fmla="*/ 1172718 h 1440000"/>
              <a:gd name="connsiteX74" fmla="*/ 642821 w 1440493"/>
              <a:gd name="connsiteY74" fmla="*/ 1150242 h 1440000"/>
              <a:gd name="connsiteX75" fmla="*/ 337599 w 1440493"/>
              <a:gd name="connsiteY75" fmla="*/ 1150242 h 1440000"/>
              <a:gd name="connsiteX76" fmla="*/ 390840 w 1440493"/>
              <a:gd name="connsiteY76" fmla="*/ 1171147 h 1440000"/>
              <a:gd name="connsiteX77" fmla="*/ 399587 w 1440493"/>
              <a:gd name="connsiteY77" fmla="*/ 1183472 h 1440000"/>
              <a:gd name="connsiteX78" fmla="*/ 397795 w 1440493"/>
              <a:gd name="connsiteY78" fmla="*/ 1186129 h 1440000"/>
              <a:gd name="connsiteX79" fmla="*/ 389818 w 1440493"/>
              <a:gd name="connsiteY79" fmla="*/ 1225642 h 1440000"/>
              <a:gd name="connsiteX80" fmla="*/ 389474 w 1440493"/>
              <a:gd name="connsiteY80" fmla="*/ 1225642 h 1440000"/>
              <a:gd name="connsiteX81" fmla="*/ 338718 w 1440493"/>
              <a:gd name="connsiteY81" fmla="*/ 1276398 h 1440000"/>
              <a:gd name="connsiteX82" fmla="*/ 287962 w 1440493"/>
              <a:gd name="connsiteY82" fmla="*/ 1225642 h 1440000"/>
              <a:gd name="connsiteX83" fmla="*/ 287618 w 1440493"/>
              <a:gd name="connsiteY83" fmla="*/ 1225642 h 1440000"/>
              <a:gd name="connsiteX84" fmla="*/ 279641 w 1440493"/>
              <a:gd name="connsiteY84" fmla="*/ 1186129 h 1440000"/>
              <a:gd name="connsiteX85" fmla="*/ 277845 w 1440493"/>
              <a:gd name="connsiteY85" fmla="*/ 1183465 h 1440000"/>
              <a:gd name="connsiteX86" fmla="*/ 285002 w 1440493"/>
              <a:gd name="connsiteY86" fmla="*/ 1172718 h 1440000"/>
              <a:gd name="connsiteX87" fmla="*/ 337599 w 1440493"/>
              <a:gd name="connsiteY87" fmla="*/ 1150242 h 1440000"/>
              <a:gd name="connsiteX88" fmla="*/ 186107 w 1440493"/>
              <a:gd name="connsiteY88" fmla="*/ 1124131 h 1440000"/>
              <a:gd name="connsiteX89" fmla="*/ 84596 w 1440493"/>
              <a:gd name="connsiteY89" fmla="*/ 1225642 h 1440000"/>
              <a:gd name="connsiteX90" fmla="*/ 184600 w 1440493"/>
              <a:gd name="connsiteY90" fmla="*/ 1327142 h 1440000"/>
              <a:gd name="connsiteX91" fmla="*/ 256270 w 1440493"/>
              <a:gd name="connsiteY91" fmla="*/ 1299001 h 1440000"/>
              <a:gd name="connsiteX92" fmla="*/ 262288 w 1440493"/>
              <a:gd name="connsiteY92" fmla="*/ 1290522 h 1440000"/>
              <a:gd name="connsiteX93" fmla="*/ 266939 w 1440493"/>
              <a:gd name="connsiteY93" fmla="*/ 1297421 h 1440000"/>
              <a:gd name="connsiteX94" fmla="*/ 338718 w 1440493"/>
              <a:gd name="connsiteY94" fmla="*/ 1327153 h 1440000"/>
              <a:gd name="connsiteX95" fmla="*/ 410497 w 1440493"/>
              <a:gd name="connsiteY95" fmla="*/ 1297421 h 1440000"/>
              <a:gd name="connsiteX96" fmla="*/ 414964 w 1440493"/>
              <a:gd name="connsiteY96" fmla="*/ 1290797 h 1440000"/>
              <a:gd name="connsiteX97" fmla="*/ 419019 w 1440493"/>
              <a:gd name="connsiteY97" fmla="*/ 1296886 h 1440000"/>
              <a:gd name="connsiteX98" fmla="*/ 489822 w 1440493"/>
              <a:gd name="connsiteY98" fmla="*/ 1327142 h 1440000"/>
              <a:gd name="connsiteX99" fmla="*/ 561492 w 1440493"/>
              <a:gd name="connsiteY99" fmla="*/ 1299001 h 1440000"/>
              <a:gd name="connsiteX100" fmla="*/ 567510 w 1440493"/>
              <a:gd name="connsiteY100" fmla="*/ 1290522 h 1440000"/>
              <a:gd name="connsiteX101" fmla="*/ 572161 w 1440493"/>
              <a:gd name="connsiteY101" fmla="*/ 1297421 h 1440000"/>
              <a:gd name="connsiteX102" fmla="*/ 643940 w 1440493"/>
              <a:gd name="connsiteY102" fmla="*/ 1327153 h 1440000"/>
              <a:gd name="connsiteX103" fmla="*/ 715719 w 1440493"/>
              <a:gd name="connsiteY103" fmla="*/ 1297421 h 1440000"/>
              <a:gd name="connsiteX104" fmla="*/ 720186 w 1440493"/>
              <a:gd name="connsiteY104" fmla="*/ 1290796 h 1440000"/>
              <a:gd name="connsiteX105" fmla="*/ 724242 w 1440493"/>
              <a:gd name="connsiteY105" fmla="*/ 1296886 h 1440000"/>
              <a:gd name="connsiteX106" fmla="*/ 795045 w 1440493"/>
              <a:gd name="connsiteY106" fmla="*/ 1327142 h 1440000"/>
              <a:gd name="connsiteX107" fmla="*/ 866715 w 1440493"/>
              <a:gd name="connsiteY107" fmla="*/ 1299001 h 1440000"/>
              <a:gd name="connsiteX108" fmla="*/ 872733 w 1440493"/>
              <a:gd name="connsiteY108" fmla="*/ 1290522 h 1440000"/>
              <a:gd name="connsiteX109" fmla="*/ 877384 w 1440493"/>
              <a:gd name="connsiteY109" fmla="*/ 1297421 h 1440000"/>
              <a:gd name="connsiteX110" fmla="*/ 949163 w 1440493"/>
              <a:gd name="connsiteY110" fmla="*/ 1327153 h 1440000"/>
              <a:gd name="connsiteX111" fmla="*/ 1020942 w 1440493"/>
              <a:gd name="connsiteY111" fmla="*/ 1297421 h 1440000"/>
              <a:gd name="connsiteX112" fmla="*/ 1025409 w 1440493"/>
              <a:gd name="connsiteY112" fmla="*/ 1290797 h 1440000"/>
              <a:gd name="connsiteX113" fmla="*/ 1029464 w 1440493"/>
              <a:gd name="connsiteY113" fmla="*/ 1296886 h 1440000"/>
              <a:gd name="connsiteX114" fmla="*/ 1100267 w 1440493"/>
              <a:gd name="connsiteY114" fmla="*/ 1327142 h 1440000"/>
              <a:gd name="connsiteX115" fmla="*/ 1171937 w 1440493"/>
              <a:gd name="connsiteY115" fmla="*/ 1299001 h 1440000"/>
              <a:gd name="connsiteX116" fmla="*/ 1177955 w 1440493"/>
              <a:gd name="connsiteY116" fmla="*/ 1290522 h 1440000"/>
              <a:gd name="connsiteX117" fmla="*/ 1182606 w 1440493"/>
              <a:gd name="connsiteY117" fmla="*/ 1297421 h 1440000"/>
              <a:gd name="connsiteX118" fmla="*/ 1254385 w 1440493"/>
              <a:gd name="connsiteY118" fmla="*/ 1327153 h 1440000"/>
              <a:gd name="connsiteX119" fmla="*/ 1355896 w 1440493"/>
              <a:gd name="connsiteY119" fmla="*/ 1225642 h 1440000"/>
              <a:gd name="connsiteX120" fmla="*/ 1305141 w 1440493"/>
              <a:gd name="connsiteY120" fmla="*/ 1225642 h 1440000"/>
              <a:gd name="connsiteX121" fmla="*/ 1254385 w 1440493"/>
              <a:gd name="connsiteY121" fmla="*/ 1276398 h 1440000"/>
              <a:gd name="connsiteX122" fmla="*/ 1203629 w 1440493"/>
              <a:gd name="connsiteY122" fmla="*/ 1225642 h 1440000"/>
              <a:gd name="connsiteX123" fmla="*/ 1203285 w 1440493"/>
              <a:gd name="connsiteY123" fmla="*/ 1225642 h 1440000"/>
              <a:gd name="connsiteX124" fmla="*/ 1195308 w 1440493"/>
              <a:gd name="connsiteY124" fmla="*/ 1186129 h 1440000"/>
              <a:gd name="connsiteX125" fmla="*/ 1193512 w 1440493"/>
              <a:gd name="connsiteY125" fmla="*/ 1183465 h 1440000"/>
              <a:gd name="connsiteX126" fmla="*/ 1200669 w 1440493"/>
              <a:gd name="connsiteY126" fmla="*/ 1172718 h 1440000"/>
              <a:gd name="connsiteX127" fmla="*/ 1253266 w 1440493"/>
              <a:gd name="connsiteY127" fmla="*/ 1150242 h 1440000"/>
              <a:gd name="connsiteX128" fmla="*/ 1329760 w 1440493"/>
              <a:gd name="connsiteY128" fmla="*/ 1223404 h 1440000"/>
              <a:gd name="connsiteX129" fmla="*/ 1355851 w 1440493"/>
              <a:gd name="connsiteY129" fmla="*/ 1222629 h 1440000"/>
              <a:gd name="connsiteX130" fmla="*/ 1252878 w 1440493"/>
              <a:gd name="connsiteY130" fmla="*/ 1124142 h 1440000"/>
              <a:gd name="connsiteX131" fmla="*/ 1182075 w 1440493"/>
              <a:gd name="connsiteY131" fmla="*/ 1154398 h 1440000"/>
              <a:gd name="connsiteX132" fmla="*/ 1178020 w 1440493"/>
              <a:gd name="connsiteY132" fmla="*/ 1160488 h 1440000"/>
              <a:gd name="connsiteX133" fmla="*/ 1173553 w 1440493"/>
              <a:gd name="connsiteY133" fmla="*/ 1153863 h 1440000"/>
              <a:gd name="connsiteX134" fmla="*/ 1101774 w 1440493"/>
              <a:gd name="connsiteY134" fmla="*/ 1124131 h 1440000"/>
              <a:gd name="connsiteX135" fmla="*/ 1029995 w 1440493"/>
              <a:gd name="connsiteY135" fmla="*/ 1153863 h 1440000"/>
              <a:gd name="connsiteX136" fmla="*/ 1025344 w 1440493"/>
              <a:gd name="connsiteY136" fmla="*/ 1160762 h 1440000"/>
              <a:gd name="connsiteX137" fmla="*/ 1019326 w 1440493"/>
              <a:gd name="connsiteY137" fmla="*/ 1152283 h 1440000"/>
              <a:gd name="connsiteX138" fmla="*/ 947656 w 1440493"/>
              <a:gd name="connsiteY138" fmla="*/ 1124142 h 1440000"/>
              <a:gd name="connsiteX139" fmla="*/ 876853 w 1440493"/>
              <a:gd name="connsiteY139" fmla="*/ 1154398 h 1440000"/>
              <a:gd name="connsiteX140" fmla="*/ 872798 w 1440493"/>
              <a:gd name="connsiteY140" fmla="*/ 1160488 h 1440000"/>
              <a:gd name="connsiteX141" fmla="*/ 868331 w 1440493"/>
              <a:gd name="connsiteY141" fmla="*/ 1153863 h 1440000"/>
              <a:gd name="connsiteX142" fmla="*/ 796552 w 1440493"/>
              <a:gd name="connsiteY142" fmla="*/ 1124131 h 1440000"/>
              <a:gd name="connsiteX143" fmla="*/ 724773 w 1440493"/>
              <a:gd name="connsiteY143" fmla="*/ 1153863 h 1440000"/>
              <a:gd name="connsiteX144" fmla="*/ 720121 w 1440493"/>
              <a:gd name="connsiteY144" fmla="*/ 1160763 h 1440000"/>
              <a:gd name="connsiteX145" fmla="*/ 714103 w 1440493"/>
              <a:gd name="connsiteY145" fmla="*/ 1152283 h 1440000"/>
              <a:gd name="connsiteX146" fmla="*/ 642433 w 1440493"/>
              <a:gd name="connsiteY146" fmla="*/ 1124142 h 1440000"/>
              <a:gd name="connsiteX147" fmla="*/ 571630 w 1440493"/>
              <a:gd name="connsiteY147" fmla="*/ 1154398 h 1440000"/>
              <a:gd name="connsiteX148" fmla="*/ 567575 w 1440493"/>
              <a:gd name="connsiteY148" fmla="*/ 1160488 h 1440000"/>
              <a:gd name="connsiteX149" fmla="*/ 563108 w 1440493"/>
              <a:gd name="connsiteY149" fmla="*/ 1153863 h 1440000"/>
              <a:gd name="connsiteX150" fmla="*/ 491329 w 1440493"/>
              <a:gd name="connsiteY150" fmla="*/ 1124131 h 1440000"/>
              <a:gd name="connsiteX151" fmla="*/ 419550 w 1440493"/>
              <a:gd name="connsiteY151" fmla="*/ 1153863 h 1440000"/>
              <a:gd name="connsiteX152" fmla="*/ 414899 w 1440493"/>
              <a:gd name="connsiteY152" fmla="*/ 1160762 h 1440000"/>
              <a:gd name="connsiteX153" fmla="*/ 408881 w 1440493"/>
              <a:gd name="connsiteY153" fmla="*/ 1152283 h 1440000"/>
              <a:gd name="connsiteX154" fmla="*/ 337211 w 1440493"/>
              <a:gd name="connsiteY154" fmla="*/ 1124142 h 1440000"/>
              <a:gd name="connsiteX155" fmla="*/ 266408 w 1440493"/>
              <a:gd name="connsiteY155" fmla="*/ 1154398 h 1440000"/>
              <a:gd name="connsiteX156" fmla="*/ 262353 w 1440493"/>
              <a:gd name="connsiteY156" fmla="*/ 1160488 h 1440000"/>
              <a:gd name="connsiteX157" fmla="*/ 257886 w 1440493"/>
              <a:gd name="connsiteY157" fmla="*/ 1153863 h 1440000"/>
              <a:gd name="connsiteX158" fmla="*/ 186107 w 1440493"/>
              <a:gd name="connsiteY158" fmla="*/ 1124131 h 1440000"/>
              <a:gd name="connsiteX159" fmla="*/ 725458 w 1440493"/>
              <a:gd name="connsiteY159" fmla="*/ 642022 h 1440000"/>
              <a:gd name="connsiteX160" fmla="*/ 591694 w 1440493"/>
              <a:gd name="connsiteY160" fmla="*/ 775786 h 1440000"/>
              <a:gd name="connsiteX161" fmla="*/ 591694 w 1440493"/>
              <a:gd name="connsiteY161" fmla="*/ 824725 h 1440000"/>
              <a:gd name="connsiteX162" fmla="*/ 640633 w 1440493"/>
              <a:gd name="connsiteY162" fmla="*/ 824725 h 1440000"/>
              <a:gd name="connsiteX163" fmla="*/ 694877 w 1440493"/>
              <a:gd name="connsiteY163" fmla="*/ 770480 h 1440000"/>
              <a:gd name="connsiteX164" fmla="*/ 694877 w 1440493"/>
              <a:gd name="connsiteY164" fmla="*/ 1010570 h 1440000"/>
              <a:gd name="connsiteX165" fmla="*/ 725018 w 1440493"/>
              <a:gd name="connsiteY165" fmla="*/ 1040711 h 1440000"/>
              <a:gd name="connsiteX166" fmla="*/ 725018 w 1440493"/>
              <a:gd name="connsiteY166" fmla="*/ 1040712 h 1440000"/>
              <a:gd name="connsiteX167" fmla="*/ 755160 w 1440493"/>
              <a:gd name="connsiteY167" fmla="*/ 1010570 h 1440000"/>
              <a:gd name="connsiteX168" fmla="*/ 755160 w 1440493"/>
              <a:gd name="connsiteY168" fmla="*/ 769369 h 1440000"/>
              <a:gd name="connsiteX169" fmla="*/ 810515 w 1440493"/>
              <a:gd name="connsiteY169" fmla="*/ 824725 h 1440000"/>
              <a:gd name="connsiteX170" fmla="*/ 859454 w 1440493"/>
              <a:gd name="connsiteY170" fmla="*/ 824725 h 1440000"/>
              <a:gd name="connsiteX171" fmla="*/ 869590 w 1440493"/>
              <a:gd name="connsiteY171" fmla="*/ 800255 h 1440000"/>
              <a:gd name="connsiteX172" fmla="*/ 859454 w 1440493"/>
              <a:gd name="connsiteY172" fmla="*/ 775786 h 1440000"/>
              <a:gd name="connsiteX173" fmla="*/ 725690 w 1440493"/>
              <a:gd name="connsiteY173" fmla="*/ 642022 h 1440000"/>
              <a:gd name="connsiteX174" fmla="*/ 725574 w 1440493"/>
              <a:gd name="connsiteY174" fmla="*/ 642138 h 1440000"/>
              <a:gd name="connsiteX175" fmla="*/ 936833 w 1440493"/>
              <a:gd name="connsiteY175" fmla="*/ 579699 h 1440000"/>
              <a:gd name="connsiteX176" fmla="*/ 936833 w 1440493"/>
              <a:gd name="connsiteY176" fmla="*/ 579863 h 1440000"/>
              <a:gd name="connsiteX177" fmla="*/ 936669 w 1440493"/>
              <a:gd name="connsiteY177" fmla="*/ 579863 h 1440000"/>
              <a:gd name="connsiteX178" fmla="*/ 936669 w 1440493"/>
              <a:gd name="connsiteY178" fmla="*/ 769034 h 1440000"/>
              <a:gd name="connsiteX179" fmla="*/ 971274 w 1440493"/>
              <a:gd name="connsiteY179" fmla="*/ 803639 h 1440000"/>
              <a:gd name="connsiteX180" fmla="*/ 1005879 w 1440493"/>
              <a:gd name="connsiteY180" fmla="*/ 769034 h 1440000"/>
              <a:gd name="connsiteX181" fmla="*/ 1005879 w 1440493"/>
              <a:gd name="connsiteY181" fmla="*/ 692321 h 1440000"/>
              <a:gd name="connsiteX182" fmla="*/ 1175648 w 1440493"/>
              <a:gd name="connsiteY182" fmla="*/ 862090 h 1440000"/>
              <a:gd name="connsiteX183" fmla="*/ 1218274 w 1440493"/>
              <a:gd name="connsiteY183" fmla="*/ 862090 h 1440000"/>
              <a:gd name="connsiteX184" fmla="*/ 1218274 w 1440493"/>
              <a:gd name="connsiteY184" fmla="*/ 862090 h 1440000"/>
              <a:gd name="connsiteX185" fmla="*/ 1218274 w 1440493"/>
              <a:gd name="connsiteY185" fmla="*/ 819463 h 1440000"/>
              <a:gd name="connsiteX186" fmla="*/ 1047720 w 1440493"/>
              <a:gd name="connsiteY186" fmla="*/ 648909 h 1440000"/>
              <a:gd name="connsiteX187" fmla="*/ 1126004 w 1440493"/>
              <a:gd name="connsiteY187" fmla="*/ 648909 h 1440000"/>
              <a:gd name="connsiteX188" fmla="*/ 1160609 w 1440493"/>
              <a:gd name="connsiteY188" fmla="*/ 614304 h 1440000"/>
              <a:gd name="connsiteX189" fmla="*/ 1150473 w 1440493"/>
              <a:gd name="connsiteY189" fmla="*/ 589834 h 1440000"/>
              <a:gd name="connsiteX190" fmla="*/ 1126004 w 1440493"/>
              <a:gd name="connsiteY190" fmla="*/ 579699 h 1440000"/>
              <a:gd name="connsiteX191" fmla="*/ 534254 w 1440493"/>
              <a:gd name="connsiteY191" fmla="*/ 573055 h 1440000"/>
              <a:gd name="connsiteX192" fmla="*/ 345083 w 1440493"/>
              <a:gd name="connsiteY192" fmla="*/ 573055 h 1440000"/>
              <a:gd name="connsiteX193" fmla="*/ 310478 w 1440493"/>
              <a:gd name="connsiteY193" fmla="*/ 607660 h 1440000"/>
              <a:gd name="connsiteX194" fmla="*/ 345083 w 1440493"/>
              <a:gd name="connsiteY194" fmla="*/ 642265 h 1440000"/>
              <a:gd name="connsiteX195" fmla="*/ 421796 w 1440493"/>
              <a:gd name="connsiteY195" fmla="*/ 642265 h 1440000"/>
              <a:gd name="connsiteX196" fmla="*/ 252027 w 1440493"/>
              <a:gd name="connsiteY196" fmla="*/ 812034 h 1440000"/>
              <a:gd name="connsiteX197" fmla="*/ 252027 w 1440493"/>
              <a:gd name="connsiteY197" fmla="*/ 854661 h 1440000"/>
              <a:gd name="connsiteX198" fmla="*/ 252027 w 1440493"/>
              <a:gd name="connsiteY198" fmla="*/ 854661 h 1440000"/>
              <a:gd name="connsiteX199" fmla="*/ 294653 w 1440493"/>
              <a:gd name="connsiteY199" fmla="*/ 854661 h 1440000"/>
              <a:gd name="connsiteX200" fmla="*/ 465208 w 1440493"/>
              <a:gd name="connsiteY200" fmla="*/ 684106 h 1440000"/>
              <a:gd name="connsiteX201" fmla="*/ 465208 w 1440493"/>
              <a:gd name="connsiteY201" fmla="*/ 762391 h 1440000"/>
              <a:gd name="connsiteX202" fmla="*/ 499813 w 1440493"/>
              <a:gd name="connsiteY202" fmla="*/ 796996 h 1440000"/>
              <a:gd name="connsiteX203" fmla="*/ 524282 w 1440493"/>
              <a:gd name="connsiteY203" fmla="*/ 786860 h 1440000"/>
              <a:gd name="connsiteX204" fmla="*/ 534418 w 1440493"/>
              <a:gd name="connsiteY204" fmla="*/ 762391 h 1440000"/>
              <a:gd name="connsiteX205" fmla="*/ 534418 w 1440493"/>
              <a:gd name="connsiteY205" fmla="*/ 573219 h 1440000"/>
              <a:gd name="connsiteX206" fmla="*/ 534254 w 1440493"/>
              <a:gd name="connsiteY206" fmla="*/ 573220 h 1440000"/>
              <a:gd name="connsiteX207" fmla="*/ 720085 w 1440493"/>
              <a:gd name="connsiteY207" fmla="*/ 56065 h 1440000"/>
              <a:gd name="connsiteX208" fmla="*/ 535190 w 1440493"/>
              <a:gd name="connsiteY208" fmla="*/ 240960 h 1440000"/>
              <a:gd name="connsiteX209" fmla="*/ 535190 w 1440493"/>
              <a:gd name="connsiteY209" fmla="*/ 308606 h 1440000"/>
              <a:gd name="connsiteX210" fmla="*/ 602836 w 1440493"/>
              <a:gd name="connsiteY210" fmla="*/ 308606 h 1440000"/>
              <a:gd name="connsiteX211" fmla="*/ 677815 w 1440493"/>
              <a:gd name="connsiteY211" fmla="*/ 233627 h 1440000"/>
              <a:gd name="connsiteX212" fmla="*/ 677815 w 1440493"/>
              <a:gd name="connsiteY212" fmla="*/ 565491 h 1440000"/>
              <a:gd name="connsiteX213" fmla="*/ 719478 w 1440493"/>
              <a:gd name="connsiteY213" fmla="*/ 607154 h 1440000"/>
              <a:gd name="connsiteX214" fmla="*/ 719478 w 1440493"/>
              <a:gd name="connsiteY214" fmla="*/ 607155 h 1440000"/>
              <a:gd name="connsiteX215" fmla="*/ 761141 w 1440493"/>
              <a:gd name="connsiteY215" fmla="*/ 565491 h 1440000"/>
              <a:gd name="connsiteX216" fmla="*/ 761141 w 1440493"/>
              <a:gd name="connsiteY216" fmla="*/ 232091 h 1440000"/>
              <a:gd name="connsiteX217" fmla="*/ 837656 w 1440493"/>
              <a:gd name="connsiteY217" fmla="*/ 308607 h 1440000"/>
              <a:gd name="connsiteX218" fmla="*/ 905302 w 1440493"/>
              <a:gd name="connsiteY218" fmla="*/ 308607 h 1440000"/>
              <a:gd name="connsiteX219" fmla="*/ 919312 w 1440493"/>
              <a:gd name="connsiteY219" fmla="*/ 274784 h 1440000"/>
              <a:gd name="connsiteX220" fmla="*/ 905302 w 1440493"/>
              <a:gd name="connsiteY220" fmla="*/ 240961 h 1440000"/>
              <a:gd name="connsiteX221" fmla="*/ 720406 w 1440493"/>
              <a:gd name="connsiteY221" fmla="*/ 56065 h 1440000"/>
              <a:gd name="connsiteX222" fmla="*/ 720246 w 1440493"/>
              <a:gd name="connsiteY222" fmla="*/ 56225 h 1440000"/>
              <a:gd name="connsiteX223" fmla="*/ 0 w 1440493"/>
              <a:gd name="connsiteY223" fmla="*/ 0 h 1440000"/>
              <a:gd name="connsiteX224" fmla="*/ 1440493 w 1440493"/>
              <a:gd name="connsiteY224" fmla="*/ 0 h 1440000"/>
              <a:gd name="connsiteX225" fmla="*/ 1440493 w 1440493"/>
              <a:gd name="connsiteY225" fmla="*/ 1440000 h 1440000"/>
              <a:gd name="connsiteX226" fmla="*/ 0 w 1440493"/>
              <a:gd name="connsiteY226"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440493" h="1440000">
                <a:moveTo>
                  <a:pt x="1101774" y="1174886"/>
                </a:moveTo>
                <a:cubicBezTo>
                  <a:pt x="1129806" y="1174886"/>
                  <a:pt x="1152530" y="1197610"/>
                  <a:pt x="1152530" y="1225642"/>
                </a:cubicBezTo>
                <a:lnTo>
                  <a:pt x="1152874" y="1225642"/>
                </a:lnTo>
                <a:cubicBezTo>
                  <a:pt x="1152874" y="1239658"/>
                  <a:pt x="1155715" y="1253010"/>
                  <a:pt x="1160851" y="1265155"/>
                </a:cubicBezTo>
                <a:lnTo>
                  <a:pt x="1162643" y="1267812"/>
                </a:lnTo>
                <a:lnTo>
                  <a:pt x="1153896" y="1280137"/>
                </a:lnTo>
                <a:cubicBezTo>
                  <a:pt x="1140076" y="1293355"/>
                  <a:pt x="1121258" y="1301348"/>
                  <a:pt x="1100655" y="1301042"/>
                </a:cubicBezTo>
                <a:cubicBezTo>
                  <a:pt x="1080052" y="1300736"/>
                  <a:pt x="1061480" y="1292189"/>
                  <a:pt x="1048058" y="1278567"/>
                </a:cubicBezTo>
                <a:lnTo>
                  <a:pt x="1040901" y="1267819"/>
                </a:lnTo>
                <a:lnTo>
                  <a:pt x="1042697" y="1265155"/>
                </a:lnTo>
                <a:cubicBezTo>
                  <a:pt x="1047834" y="1253010"/>
                  <a:pt x="1050674" y="1239658"/>
                  <a:pt x="1050674" y="1225642"/>
                </a:cubicBezTo>
                <a:lnTo>
                  <a:pt x="1051018" y="1225642"/>
                </a:lnTo>
                <a:cubicBezTo>
                  <a:pt x="1051018" y="1197610"/>
                  <a:pt x="1073742" y="1174886"/>
                  <a:pt x="1101774" y="1174886"/>
                </a:cubicBezTo>
                <a:close/>
                <a:moveTo>
                  <a:pt x="796552" y="1174886"/>
                </a:moveTo>
                <a:cubicBezTo>
                  <a:pt x="824584" y="1174886"/>
                  <a:pt x="847308" y="1197610"/>
                  <a:pt x="847308" y="1225642"/>
                </a:cubicBezTo>
                <a:lnTo>
                  <a:pt x="847652" y="1225642"/>
                </a:lnTo>
                <a:cubicBezTo>
                  <a:pt x="847652" y="1239658"/>
                  <a:pt x="850493" y="1253010"/>
                  <a:pt x="855629" y="1265155"/>
                </a:cubicBezTo>
                <a:lnTo>
                  <a:pt x="857421" y="1267812"/>
                </a:lnTo>
                <a:lnTo>
                  <a:pt x="848674" y="1280137"/>
                </a:lnTo>
                <a:cubicBezTo>
                  <a:pt x="834854" y="1293355"/>
                  <a:pt x="816036" y="1301348"/>
                  <a:pt x="795433" y="1301042"/>
                </a:cubicBezTo>
                <a:cubicBezTo>
                  <a:pt x="774830" y="1300736"/>
                  <a:pt x="756258" y="1292189"/>
                  <a:pt x="742836" y="1278567"/>
                </a:cubicBezTo>
                <a:lnTo>
                  <a:pt x="735678" y="1267818"/>
                </a:lnTo>
                <a:lnTo>
                  <a:pt x="737474" y="1265155"/>
                </a:lnTo>
                <a:cubicBezTo>
                  <a:pt x="742611" y="1253010"/>
                  <a:pt x="745451" y="1239658"/>
                  <a:pt x="745451" y="1225642"/>
                </a:cubicBezTo>
                <a:lnTo>
                  <a:pt x="745796" y="1225642"/>
                </a:lnTo>
                <a:cubicBezTo>
                  <a:pt x="745796" y="1197610"/>
                  <a:pt x="768520" y="1174886"/>
                  <a:pt x="796552" y="1174886"/>
                </a:cubicBezTo>
                <a:close/>
                <a:moveTo>
                  <a:pt x="491329" y="1174886"/>
                </a:moveTo>
                <a:cubicBezTo>
                  <a:pt x="519361" y="1174886"/>
                  <a:pt x="542085" y="1197610"/>
                  <a:pt x="542085" y="1225642"/>
                </a:cubicBezTo>
                <a:lnTo>
                  <a:pt x="542429" y="1225642"/>
                </a:lnTo>
                <a:cubicBezTo>
                  <a:pt x="542429" y="1239658"/>
                  <a:pt x="545270" y="1253010"/>
                  <a:pt x="550406" y="1265155"/>
                </a:cubicBezTo>
                <a:lnTo>
                  <a:pt x="552198" y="1267812"/>
                </a:lnTo>
                <a:lnTo>
                  <a:pt x="543451" y="1280137"/>
                </a:lnTo>
                <a:cubicBezTo>
                  <a:pt x="529631" y="1293355"/>
                  <a:pt x="510813" y="1301348"/>
                  <a:pt x="490210" y="1301042"/>
                </a:cubicBezTo>
                <a:cubicBezTo>
                  <a:pt x="469607" y="1300736"/>
                  <a:pt x="451035" y="1292189"/>
                  <a:pt x="437613" y="1278567"/>
                </a:cubicBezTo>
                <a:lnTo>
                  <a:pt x="430456" y="1267819"/>
                </a:lnTo>
                <a:lnTo>
                  <a:pt x="432252" y="1265155"/>
                </a:lnTo>
                <a:cubicBezTo>
                  <a:pt x="437389" y="1253010"/>
                  <a:pt x="440229" y="1239658"/>
                  <a:pt x="440229" y="1225642"/>
                </a:cubicBezTo>
                <a:lnTo>
                  <a:pt x="440573" y="1225642"/>
                </a:lnTo>
                <a:cubicBezTo>
                  <a:pt x="440573" y="1197610"/>
                  <a:pt x="463297" y="1174886"/>
                  <a:pt x="491329" y="1174886"/>
                </a:cubicBezTo>
                <a:close/>
                <a:moveTo>
                  <a:pt x="186107" y="1174886"/>
                </a:moveTo>
                <a:cubicBezTo>
                  <a:pt x="214139" y="1174886"/>
                  <a:pt x="236863" y="1197610"/>
                  <a:pt x="236863" y="1225642"/>
                </a:cubicBezTo>
                <a:lnTo>
                  <a:pt x="237207" y="1225642"/>
                </a:lnTo>
                <a:cubicBezTo>
                  <a:pt x="237207" y="1239658"/>
                  <a:pt x="240048" y="1253010"/>
                  <a:pt x="245184" y="1265155"/>
                </a:cubicBezTo>
                <a:lnTo>
                  <a:pt x="246976" y="1267812"/>
                </a:lnTo>
                <a:lnTo>
                  <a:pt x="238229" y="1280137"/>
                </a:lnTo>
                <a:cubicBezTo>
                  <a:pt x="224409" y="1293355"/>
                  <a:pt x="205591" y="1301348"/>
                  <a:pt x="184988" y="1301042"/>
                </a:cubicBezTo>
                <a:cubicBezTo>
                  <a:pt x="143782" y="1300430"/>
                  <a:pt x="110699" y="1266853"/>
                  <a:pt x="110699" y="1225642"/>
                </a:cubicBezTo>
                <a:lnTo>
                  <a:pt x="135351" y="1225642"/>
                </a:lnTo>
                <a:cubicBezTo>
                  <a:pt x="135351" y="1197610"/>
                  <a:pt x="158075" y="1174886"/>
                  <a:pt x="186107" y="1174886"/>
                </a:cubicBezTo>
                <a:close/>
                <a:moveTo>
                  <a:pt x="948044" y="1150242"/>
                </a:moveTo>
                <a:cubicBezTo>
                  <a:pt x="968647" y="1149937"/>
                  <a:pt x="987465" y="1157929"/>
                  <a:pt x="1001285" y="1171147"/>
                </a:cubicBezTo>
                <a:lnTo>
                  <a:pt x="1010032" y="1183472"/>
                </a:lnTo>
                <a:lnTo>
                  <a:pt x="1008240" y="1186129"/>
                </a:lnTo>
                <a:cubicBezTo>
                  <a:pt x="1003104" y="1198274"/>
                  <a:pt x="1000263" y="1211626"/>
                  <a:pt x="1000263" y="1225642"/>
                </a:cubicBezTo>
                <a:lnTo>
                  <a:pt x="999919" y="1225642"/>
                </a:lnTo>
                <a:cubicBezTo>
                  <a:pt x="999919" y="1253674"/>
                  <a:pt x="977195" y="1276398"/>
                  <a:pt x="949163" y="1276398"/>
                </a:cubicBezTo>
                <a:cubicBezTo>
                  <a:pt x="921131" y="1276398"/>
                  <a:pt x="898407" y="1253674"/>
                  <a:pt x="898407" y="1225642"/>
                </a:cubicBezTo>
                <a:lnTo>
                  <a:pt x="898063" y="1225642"/>
                </a:lnTo>
                <a:cubicBezTo>
                  <a:pt x="898063" y="1211626"/>
                  <a:pt x="895223" y="1198274"/>
                  <a:pt x="890086" y="1186129"/>
                </a:cubicBezTo>
                <a:lnTo>
                  <a:pt x="888290" y="1183465"/>
                </a:lnTo>
                <a:lnTo>
                  <a:pt x="895447" y="1172718"/>
                </a:lnTo>
                <a:cubicBezTo>
                  <a:pt x="908869" y="1159095"/>
                  <a:pt x="927441" y="1150548"/>
                  <a:pt x="948044" y="1150242"/>
                </a:cubicBezTo>
                <a:close/>
                <a:moveTo>
                  <a:pt x="642821" y="1150242"/>
                </a:moveTo>
                <a:cubicBezTo>
                  <a:pt x="663424" y="1149937"/>
                  <a:pt x="682242" y="1157929"/>
                  <a:pt x="696062" y="1171147"/>
                </a:cubicBezTo>
                <a:lnTo>
                  <a:pt x="704809" y="1183473"/>
                </a:lnTo>
                <a:lnTo>
                  <a:pt x="703018" y="1186129"/>
                </a:lnTo>
                <a:cubicBezTo>
                  <a:pt x="697882" y="1198274"/>
                  <a:pt x="695041" y="1211626"/>
                  <a:pt x="695041" y="1225642"/>
                </a:cubicBezTo>
                <a:lnTo>
                  <a:pt x="694696" y="1225642"/>
                </a:lnTo>
                <a:cubicBezTo>
                  <a:pt x="694696" y="1253674"/>
                  <a:pt x="671972" y="1276398"/>
                  <a:pt x="643940" y="1276398"/>
                </a:cubicBezTo>
                <a:cubicBezTo>
                  <a:pt x="615908" y="1276398"/>
                  <a:pt x="593184" y="1253674"/>
                  <a:pt x="593184" y="1225642"/>
                </a:cubicBezTo>
                <a:lnTo>
                  <a:pt x="592840" y="1225642"/>
                </a:lnTo>
                <a:cubicBezTo>
                  <a:pt x="592840" y="1211626"/>
                  <a:pt x="590000" y="1198274"/>
                  <a:pt x="584863" y="1186129"/>
                </a:cubicBezTo>
                <a:lnTo>
                  <a:pt x="583067" y="1183465"/>
                </a:lnTo>
                <a:lnTo>
                  <a:pt x="590224" y="1172718"/>
                </a:lnTo>
                <a:cubicBezTo>
                  <a:pt x="603646" y="1159095"/>
                  <a:pt x="622218" y="1150548"/>
                  <a:pt x="642821" y="1150242"/>
                </a:cubicBezTo>
                <a:close/>
                <a:moveTo>
                  <a:pt x="337599" y="1150242"/>
                </a:moveTo>
                <a:cubicBezTo>
                  <a:pt x="358202" y="1149937"/>
                  <a:pt x="377020" y="1157929"/>
                  <a:pt x="390840" y="1171147"/>
                </a:cubicBezTo>
                <a:lnTo>
                  <a:pt x="399587" y="1183472"/>
                </a:lnTo>
                <a:lnTo>
                  <a:pt x="397795" y="1186129"/>
                </a:lnTo>
                <a:cubicBezTo>
                  <a:pt x="392659" y="1198274"/>
                  <a:pt x="389818" y="1211626"/>
                  <a:pt x="389818" y="1225642"/>
                </a:cubicBezTo>
                <a:lnTo>
                  <a:pt x="389474" y="1225642"/>
                </a:lnTo>
                <a:cubicBezTo>
                  <a:pt x="389474" y="1253674"/>
                  <a:pt x="366750" y="1276398"/>
                  <a:pt x="338718" y="1276398"/>
                </a:cubicBezTo>
                <a:cubicBezTo>
                  <a:pt x="310686" y="1276398"/>
                  <a:pt x="287962" y="1253674"/>
                  <a:pt x="287962" y="1225642"/>
                </a:cubicBezTo>
                <a:lnTo>
                  <a:pt x="287618" y="1225642"/>
                </a:lnTo>
                <a:cubicBezTo>
                  <a:pt x="287618" y="1211626"/>
                  <a:pt x="284778" y="1198274"/>
                  <a:pt x="279641" y="1186129"/>
                </a:cubicBezTo>
                <a:lnTo>
                  <a:pt x="277845" y="1183465"/>
                </a:lnTo>
                <a:lnTo>
                  <a:pt x="285002" y="1172718"/>
                </a:lnTo>
                <a:cubicBezTo>
                  <a:pt x="298424" y="1159095"/>
                  <a:pt x="316996" y="1150548"/>
                  <a:pt x="337599" y="1150242"/>
                </a:cubicBezTo>
                <a:close/>
                <a:moveTo>
                  <a:pt x="186107" y="1124131"/>
                </a:moveTo>
                <a:cubicBezTo>
                  <a:pt x="130044" y="1124131"/>
                  <a:pt x="84596" y="1169579"/>
                  <a:pt x="84596" y="1225642"/>
                </a:cubicBezTo>
                <a:cubicBezTo>
                  <a:pt x="84596" y="1281117"/>
                  <a:pt x="129131" y="1326318"/>
                  <a:pt x="184600" y="1327142"/>
                </a:cubicBezTo>
                <a:cubicBezTo>
                  <a:pt x="212335" y="1327554"/>
                  <a:pt x="237666" y="1316795"/>
                  <a:pt x="256270" y="1299001"/>
                </a:cubicBezTo>
                <a:lnTo>
                  <a:pt x="262288" y="1290522"/>
                </a:lnTo>
                <a:lnTo>
                  <a:pt x="266939" y="1297421"/>
                </a:lnTo>
                <a:cubicBezTo>
                  <a:pt x="285309" y="1315791"/>
                  <a:pt x="310687" y="1327153"/>
                  <a:pt x="338718" y="1327153"/>
                </a:cubicBezTo>
                <a:cubicBezTo>
                  <a:pt x="366750" y="1327153"/>
                  <a:pt x="392127" y="1315791"/>
                  <a:pt x="410497" y="1297421"/>
                </a:cubicBezTo>
                <a:lnTo>
                  <a:pt x="414964" y="1290797"/>
                </a:lnTo>
                <a:lnTo>
                  <a:pt x="419019" y="1296886"/>
                </a:lnTo>
                <a:cubicBezTo>
                  <a:pt x="437087" y="1315224"/>
                  <a:pt x="462088" y="1326730"/>
                  <a:pt x="489822" y="1327142"/>
                </a:cubicBezTo>
                <a:cubicBezTo>
                  <a:pt x="517557" y="1327554"/>
                  <a:pt x="542888" y="1316795"/>
                  <a:pt x="561492" y="1299001"/>
                </a:cubicBezTo>
                <a:lnTo>
                  <a:pt x="567510" y="1290522"/>
                </a:lnTo>
                <a:lnTo>
                  <a:pt x="572161" y="1297421"/>
                </a:lnTo>
                <a:cubicBezTo>
                  <a:pt x="590531" y="1315791"/>
                  <a:pt x="615909" y="1327153"/>
                  <a:pt x="643940" y="1327153"/>
                </a:cubicBezTo>
                <a:cubicBezTo>
                  <a:pt x="671972" y="1327153"/>
                  <a:pt x="697349" y="1315791"/>
                  <a:pt x="715719" y="1297421"/>
                </a:cubicBezTo>
                <a:lnTo>
                  <a:pt x="720186" y="1290796"/>
                </a:lnTo>
                <a:lnTo>
                  <a:pt x="724242" y="1296886"/>
                </a:lnTo>
                <a:cubicBezTo>
                  <a:pt x="742310" y="1315224"/>
                  <a:pt x="767311" y="1326730"/>
                  <a:pt x="795045" y="1327142"/>
                </a:cubicBezTo>
                <a:cubicBezTo>
                  <a:pt x="822780" y="1327554"/>
                  <a:pt x="848111" y="1316795"/>
                  <a:pt x="866715" y="1299001"/>
                </a:cubicBezTo>
                <a:lnTo>
                  <a:pt x="872733" y="1290522"/>
                </a:lnTo>
                <a:lnTo>
                  <a:pt x="877384" y="1297421"/>
                </a:lnTo>
                <a:cubicBezTo>
                  <a:pt x="895754" y="1315791"/>
                  <a:pt x="921132" y="1327153"/>
                  <a:pt x="949163" y="1327153"/>
                </a:cubicBezTo>
                <a:cubicBezTo>
                  <a:pt x="977195" y="1327153"/>
                  <a:pt x="1002572" y="1315791"/>
                  <a:pt x="1020942" y="1297421"/>
                </a:cubicBezTo>
                <a:lnTo>
                  <a:pt x="1025409" y="1290797"/>
                </a:lnTo>
                <a:lnTo>
                  <a:pt x="1029464" y="1296886"/>
                </a:lnTo>
                <a:cubicBezTo>
                  <a:pt x="1047532" y="1315224"/>
                  <a:pt x="1072533" y="1326730"/>
                  <a:pt x="1100267" y="1327142"/>
                </a:cubicBezTo>
                <a:cubicBezTo>
                  <a:pt x="1128002" y="1327554"/>
                  <a:pt x="1153333" y="1316795"/>
                  <a:pt x="1171937" y="1299001"/>
                </a:cubicBezTo>
                <a:lnTo>
                  <a:pt x="1177955" y="1290522"/>
                </a:lnTo>
                <a:lnTo>
                  <a:pt x="1182606" y="1297421"/>
                </a:lnTo>
                <a:cubicBezTo>
                  <a:pt x="1200976" y="1315791"/>
                  <a:pt x="1226354" y="1327153"/>
                  <a:pt x="1254385" y="1327153"/>
                </a:cubicBezTo>
                <a:cubicBezTo>
                  <a:pt x="1310448" y="1327153"/>
                  <a:pt x="1355896" y="1281705"/>
                  <a:pt x="1355896" y="1225642"/>
                </a:cubicBezTo>
                <a:lnTo>
                  <a:pt x="1305141" y="1225642"/>
                </a:lnTo>
                <a:cubicBezTo>
                  <a:pt x="1305141" y="1253674"/>
                  <a:pt x="1282417" y="1276398"/>
                  <a:pt x="1254385" y="1276398"/>
                </a:cubicBezTo>
                <a:cubicBezTo>
                  <a:pt x="1226353" y="1276398"/>
                  <a:pt x="1203629" y="1253674"/>
                  <a:pt x="1203629" y="1225642"/>
                </a:cubicBezTo>
                <a:lnTo>
                  <a:pt x="1203285" y="1225642"/>
                </a:lnTo>
                <a:cubicBezTo>
                  <a:pt x="1203285" y="1211626"/>
                  <a:pt x="1200445" y="1198274"/>
                  <a:pt x="1195308" y="1186129"/>
                </a:cubicBezTo>
                <a:lnTo>
                  <a:pt x="1193512" y="1183465"/>
                </a:lnTo>
                <a:lnTo>
                  <a:pt x="1200669" y="1172718"/>
                </a:lnTo>
                <a:cubicBezTo>
                  <a:pt x="1214091" y="1159095"/>
                  <a:pt x="1232663" y="1150548"/>
                  <a:pt x="1253266" y="1150242"/>
                </a:cubicBezTo>
                <a:cubicBezTo>
                  <a:pt x="1294472" y="1149631"/>
                  <a:pt x="1328537" y="1182212"/>
                  <a:pt x="1329760" y="1223404"/>
                </a:cubicBezTo>
                <a:lnTo>
                  <a:pt x="1355851" y="1222629"/>
                </a:lnTo>
                <a:cubicBezTo>
                  <a:pt x="1354204" y="1167178"/>
                  <a:pt x="1308347" y="1123319"/>
                  <a:pt x="1252878" y="1124142"/>
                </a:cubicBezTo>
                <a:cubicBezTo>
                  <a:pt x="1225144" y="1124554"/>
                  <a:pt x="1200143" y="1136060"/>
                  <a:pt x="1182075" y="1154398"/>
                </a:cubicBezTo>
                <a:lnTo>
                  <a:pt x="1178020" y="1160488"/>
                </a:lnTo>
                <a:lnTo>
                  <a:pt x="1173553" y="1153863"/>
                </a:lnTo>
                <a:cubicBezTo>
                  <a:pt x="1155183" y="1135493"/>
                  <a:pt x="1129806" y="1124131"/>
                  <a:pt x="1101774" y="1124131"/>
                </a:cubicBezTo>
                <a:cubicBezTo>
                  <a:pt x="1073743" y="1124131"/>
                  <a:pt x="1048365" y="1135493"/>
                  <a:pt x="1029995" y="1153863"/>
                </a:cubicBezTo>
                <a:lnTo>
                  <a:pt x="1025344" y="1160762"/>
                </a:lnTo>
                <a:lnTo>
                  <a:pt x="1019326" y="1152283"/>
                </a:lnTo>
                <a:cubicBezTo>
                  <a:pt x="1000722" y="1134490"/>
                  <a:pt x="975391" y="1123731"/>
                  <a:pt x="947656" y="1124142"/>
                </a:cubicBezTo>
                <a:cubicBezTo>
                  <a:pt x="919922" y="1124554"/>
                  <a:pt x="894921" y="1136060"/>
                  <a:pt x="876853" y="1154398"/>
                </a:cubicBezTo>
                <a:lnTo>
                  <a:pt x="872798" y="1160488"/>
                </a:lnTo>
                <a:lnTo>
                  <a:pt x="868331" y="1153863"/>
                </a:lnTo>
                <a:cubicBezTo>
                  <a:pt x="849961" y="1135493"/>
                  <a:pt x="824584" y="1124131"/>
                  <a:pt x="796552" y="1124131"/>
                </a:cubicBezTo>
                <a:cubicBezTo>
                  <a:pt x="768521" y="1124131"/>
                  <a:pt x="743143" y="1135493"/>
                  <a:pt x="724773" y="1153863"/>
                </a:cubicBezTo>
                <a:lnTo>
                  <a:pt x="720121" y="1160763"/>
                </a:lnTo>
                <a:lnTo>
                  <a:pt x="714103" y="1152283"/>
                </a:lnTo>
                <a:cubicBezTo>
                  <a:pt x="695499" y="1134490"/>
                  <a:pt x="670168" y="1123731"/>
                  <a:pt x="642433" y="1124142"/>
                </a:cubicBezTo>
                <a:cubicBezTo>
                  <a:pt x="614699" y="1124554"/>
                  <a:pt x="589698" y="1136060"/>
                  <a:pt x="571630" y="1154398"/>
                </a:cubicBezTo>
                <a:lnTo>
                  <a:pt x="567575" y="1160488"/>
                </a:lnTo>
                <a:lnTo>
                  <a:pt x="563108" y="1153863"/>
                </a:lnTo>
                <a:cubicBezTo>
                  <a:pt x="544738" y="1135493"/>
                  <a:pt x="519361" y="1124131"/>
                  <a:pt x="491329" y="1124131"/>
                </a:cubicBezTo>
                <a:cubicBezTo>
                  <a:pt x="463298" y="1124131"/>
                  <a:pt x="437920" y="1135493"/>
                  <a:pt x="419550" y="1153863"/>
                </a:cubicBezTo>
                <a:lnTo>
                  <a:pt x="414899" y="1160762"/>
                </a:lnTo>
                <a:lnTo>
                  <a:pt x="408881" y="1152283"/>
                </a:lnTo>
                <a:cubicBezTo>
                  <a:pt x="390277" y="1134490"/>
                  <a:pt x="364946" y="1123731"/>
                  <a:pt x="337211" y="1124142"/>
                </a:cubicBezTo>
                <a:cubicBezTo>
                  <a:pt x="309477" y="1124554"/>
                  <a:pt x="284476" y="1136060"/>
                  <a:pt x="266408" y="1154398"/>
                </a:cubicBezTo>
                <a:lnTo>
                  <a:pt x="262353" y="1160488"/>
                </a:lnTo>
                <a:lnTo>
                  <a:pt x="257886" y="1153863"/>
                </a:lnTo>
                <a:cubicBezTo>
                  <a:pt x="239516" y="1135493"/>
                  <a:pt x="214139" y="1124131"/>
                  <a:pt x="186107" y="1124131"/>
                </a:cubicBezTo>
                <a:close/>
                <a:moveTo>
                  <a:pt x="725458" y="642022"/>
                </a:moveTo>
                <a:lnTo>
                  <a:pt x="591694" y="775786"/>
                </a:lnTo>
                <a:cubicBezTo>
                  <a:pt x="578180" y="789300"/>
                  <a:pt x="578180" y="811211"/>
                  <a:pt x="591694" y="824725"/>
                </a:cubicBezTo>
                <a:cubicBezTo>
                  <a:pt x="605208" y="838239"/>
                  <a:pt x="627119" y="838239"/>
                  <a:pt x="640633" y="824725"/>
                </a:cubicBezTo>
                <a:lnTo>
                  <a:pt x="694877" y="770480"/>
                </a:lnTo>
                <a:lnTo>
                  <a:pt x="694877" y="1010570"/>
                </a:lnTo>
                <a:cubicBezTo>
                  <a:pt x="694877" y="1027217"/>
                  <a:pt x="708372" y="1040711"/>
                  <a:pt x="725018" y="1040711"/>
                </a:cubicBezTo>
                <a:lnTo>
                  <a:pt x="725018" y="1040712"/>
                </a:lnTo>
                <a:cubicBezTo>
                  <a:pt x="741665" y="1040712"/>
                  <a:pt x="755160" y="1027217"/>
                  <a:pt x="755160" y="1010570"/>
                </a:cubicBezTo>
                <a:lnTo>
                  <a:pt x="755160" y="769369"/>
                </a:lnTo>
                <a:lnTo>
                  <a:pt x="810515" y="824725"/>
                </a:lnTo>
                <a:cubicBezTo>
                  <a:pt x="824029" y="838239"/>
                  <a:pt x="845940" y="838239"/>
                  <a:pt x="859454" y="824725"/>
                </a:cubicBezTo>
                <a:cubicBezTo>
                  <a:pt x="866211" y="817968"/>
                  <a:pt x="869590" y="809112"/>
                  <a:pt x="869590" y="800255"/>
                </a:cubicBezTo>
                <a:cubicBezTo>
                  <a:pt x="869590" y="791399"/>
                  <a:pt x="866211" y="782543"/>
                  <a:pt x="859454" y="775786"/>
                </a:cubicBezTo>
                <a:lnTo>
                  <a:pt x="725690" y="642022"/>
                </a:lnTo>
                <a:lnTo>
                  <a:pt x="725574" y="642138"/>
                </a:lnTo>
                <a:close/>
                <a:moveTo>
                  <a:pt x="936833" y="579699"/>
                </a:moveTo>
                <a:lnTo>
                  <a:pt x="936833" y="579863"/>
                </a:lnTo>
                <a:lnTo>
                  <a:pt x="936669" y="579863"/>
                </a:lnTo>
                <a:lnTo>
                  <a:pt x="936669" y="769034"/>
                </a:lnTo>
                <a:cubicBezTo>
                  <a:pt x="936669" y="788145"/>
                  <a:pt x="952162" y="803638"/>
                  <a:pt x="971274" y="803639"/>
                </a:cubicBezTo>
                <a:cubicBezTo>
                  <a:pt x="990386" y="803639"/>
                  <a:pt x="1005879" y="788146"/>
                  <a:pt x="1005879" y="769034"/>
                </a:cubicBezTo>
                <a:lnTo>
                  <a:pt x="1005879" y="692321"/>
                </a:lnTo>
                <a:lnTo>
                  <a:pt x="1175648" y="862090"/>
                </a:lnTo>
                <a:cubicBezTo>
                  <a:pt x="1187419" y="873861"/>
                  <a:pt x="1206503" y="873861"/>
                  <a:pt x="1218274" y="862090"/>
                </a:cubicBezTo>
                <a:lnTo>
                  <a:pt x="1218274" y="862090"/>
                </a:lnTo>
                <a:cubicBezTo>
                  <a:pt x="1230045" y="850319"/>
                  <a:pt x="1230045" y="831234"/>
                  <a:pt x="1218274" y="819463"/>
                </a:cubicBezTo>
                <a:lnTo>
                  <a:pt x="1047720" y="648909"/>
                </a:lnTo>
                <a:lnTo>
                  <a:pt x="1126004" y="648909"/>
                </a:lnTo>
                <a:cubicBezTo>
                  <a:pt x="1145116" y="648909"/>
                  <a:pt x="1160609" y="633416"/>
                  <a:pt x="1160609" y="614304"/>
                </a:cubicBezTo>
                <a:cubicBezTo>
                  <a:pt x="1160609" y="604748"/>
                  <a:pt x="1156736" y="596097"/>
                  <a:pt x="1150473" y="589834"/>
                </a:cubicBezTo>
                <a:cubicBezTo>
                  <a:pt x="1144211" y="583572"/>
                  <a:pt x="1135560" y="579699"/>
                  <a:pt x="1126004" y="579699"/>
                </a:cubicBezTo>
                <a:close/>
                <a:moveTo>
                  <a:pt x="534254" y="573055"/>
                </a:moveTo>
                <a:lnTo>
                  <a:pt x="345083" y="573055"/>
                </a:lnTo>
                <a:cubicBezTo>
                  <a:pt x="325971" y="573055"/>
                  <a:pt x="310478" y="588549"/>
                  <a:pt x="310478" y="607660"/>
                </a:cubicBezTo>
                <a:cubicBezTo>
                  <a:pt x="310478" y="626772"/>
                  <a:pt x="325971" y="642266"/>
                  <a:pt x="345083" y="642265"/>
                </a:cubicBezTo>
                <a:lnTo>
                  <a:pt x="421796" y="642265"/>
                </a:lnTo>
                <a:lnTo>
                  <a:pt x="252027" y="812034"/>
                </a:lnTo>
                <a:cubicBezTo>
                  <a:pt x="240256" y="823805"/>
                  <a:pt x="240256" y="842890"/>
                  <a:pt x="252027" y="854661"/>
                </a:cubicBezTo>
                <a:lnTo>
                  <a:pt x="252027" y="854661"/>
                </a:lnTo>
                <a:cubicBezTo>
                  <a:pt x="263798" y="866432"/>
                  <a:pt x="282883" y="866432"/>
                  <a:pt x="294653" y="854661"/>
                </a:cubicBezTo>
                <a:lnTo>
                  <a:pt x="465208" y="684106"/>
                </a:lnTo>
                <a:lnTo>
                  <a:pt x="465208" y="762391"/>
                </a:lnTo>
                <a:cubicBezTo>
                  <a:pt x="465208" y="781503"/>
                  <a:pt x="480701" y="796996"/>
                  <a:pt x="499813" y="796996"/>
                </a:cubicBezTo>
                <a:cubicBezTo>
                  <a:pt x="509369" y="796996"/>
                  <a:pt x="518020" y="793122"/>
                  <a:pt x="524282" y="786860"/>
                </a:cubicBezTo>
                <a:cubicBezTo>
                  <a:pt x="530545" y="780598"/>
                  <a:pt x="534418" y="771947"/>
                  <a:pt x="534418" y="762391"/>
                </a:cubicBezTo>
                <a:lnTo>
                  <a:pt x="534418" y="573219"/>
                </a:lnTo>
                <a:lnTo>
                  <a:pt x="534254" y="573220"/>
                </a:lnTo>
                <a:close/>
                <a:moveTo>
                  <a:pt x="720085" y="56065"/>
                </a:moveTo>
                <a:lnTo>
                  <a:pt x="535190" y="240960"/>
                </a:lnTo>
                <a:cubicBezTo>
                  <a:pt x="516510" y="259640"/>
                  <a:pt x="516510" y="289926"/>
                  <a:pt x="535190" y="308606"/>
                </a:cubicBezTo>
                <a:cubicBezTo>
                  <a:pt x="553870" y="327286"/>
                  <a:pt x="584156" y="327286"/>
                  <a:pt x="602836" y="308606"/>
                </a:cubicBezTo>
                <a:lnTo>
                  <a:pt x="677815" y="233627"/>
                </a:lnTo>
                <a:lnTo>
                  <a:pt x="677815" y="565491"/>
                </a:lnTo>
                <a:cubicBezTo>
                  <a:pt x="677815" y="588501"/>
                  <a:pt x="696468" y="607154"/>
                  <a:pt x="719478" y="607154"/>
                </a:cubicBezTo>
                <a:lnTo>
                  <a:pt x="719478" y="607155"/>
                </a:lnTo>
                <a:cubicBezTo>
                  <a:pt x="742488" y="607155"/>
                  <a:pt x="761141" y="588501"/>
                  <a:pt x="761141" y="565491"/>
                </a:cubicBezTo>
                <a:lnTo>
                  <a:pt x="761141" y="232091"/>
                </a:lnTo>
                <a:lnTo>
                  <a:pt x="837656" y="308607"/>
                </a:lnTo>
                <a:cubicBezTo>
                  <a:pt x="856336" y="327287"/>
                  <a:pt x="886622" y="327287"/>
                  <a:pt x="905302" y="308607"/>
                </a:cubicBezTo>
                <a:cubicBezTo>
                  <a:pt x="914642" y="299267"/>
                  <a:pt x="919312" y="287025"/>
                  <a:pt x="919312" y="274784"/>
                </a:cubicBezTo>
                <a:cubicBezTo>
                  <a:pt x="919312" y="262542"/>
                  <a:pt x="914642" y="250301"/>
                  <a:pt x="905302" y="240961"/>
                </a:cubicBezTo>
                <a:lnTo>
                  <a:pt x="720406" y="56065"/>
                </a:lnTo>
                <a:lnTo>
                  <a:pt x="720246" y="56225"/>
                </a:lnTo>
                <a:close/>
                <a:moveTo>
                  <a:pt x="0" y="0"/>
                </a:moveTo>
                <a:lnTo>
                  <a:pt x="1440493" y="0"/>
                </a:lnTo>
                <a:lnTo>
                  <a:pt x="1440493" y="1440000"/>
                </a:lnTo>
                <a:lnTo>
                  <a:pt x="0" y="1440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fontAlgn="base">
              <a:spcBef>
                <a:spcPct val="0"/>
              </a:spcBef>
              <a:spcAft>
                <a:spcPct val="0"/>
              </a:spcAft>
              <a:defRPr/>
            </a:pPr>
            <a:endParaRPr kumimoji="1" lang="ja-JP" altLang="en-US" sz="2400">
              <a:solidFill>
                <a:srgbClr val="005073"/>
              </a:solidFill>
              <a:latin typeface="CiscoSansTT" panose="020B0503020201020303" pitchFamily="34" charset="0"/>
              <a:cs typeface="CiscoSansTT" panose="020B0503020201020303" pitchFamily="34" charset="0"/>
            </a:endParaRPr>
          </a:p>
        </p:txBody>
      </p:sp>
      <p:sp>
        <p:nvSpPr>
          <p:cNvPr id="96" name="TextBox 95"/>
          <p:cNvSpPr txBox="1"/>
          <p:nvPr/>
        </p:nvSpPr>
        <p:spPr>
          <a:xfrm>
            <a:off x="663852" y="5603279"/>
            <a:ext cx="3275841" cy="683136"/>
          </a:xfrm>
          <a:prstGeom prst="rect">
            <a:avLst/>
          </a:prstGeom>
          <a:noFill/>
        </p:spPr>
        <p:txBody>
          <a:bodyPr wrap="square" rtlCol="0">
            <a:spAutoFit/>
          </a:bodyPr>
          <a:lstStyle/>
          <a:p>
            <a:pPr algn="ctr" defTabSz="914354" fontAlgn="base">
              <a:lnSpc>
                <a:spcPct val="90000"/>
              </a:lnSpc>
              <a:spcBef>
                <a:spcPts val="800"/>
              </a:spcBef>
              <a:spcAft>
                <a:spcPct val="0"/>
              </a:spcAft>
              <a:defRPr/>
            </a:pPr>
            <a:r>
              <a:rPr lang="en-US" sz="2133" kern="0" dirty="0">
                <a:solidFill>
                  <a:srgbClr val="005073"/>
                </a:solidFill>
                <a:latin typeface="CiscoSansTT" panose="020B0503020201020303" pitchFamily="34" charset="0"/>
                <a:ea typeface="Apple LiGothic Medium"/>
                <a:cs typeface="CiscoSansTT" panose="020B0503020201020303" pitchFamily="34" charset="0"/>
              </a:rPr>
              <a:t>Catalyst </a:t>
            </a:r>
            <a:r>
              <a:rPr lang="en-US" sz="2133" b="1" kern="0" dirty="0">
                <a:solidFill>
                  <a:srgbClr val="005073"/>
                </a:solidFill>
                <a:latin typeface="CiscoSansTT" panose="020B0503020201020303" pitchFamily="34" charset="0"/>
                <a:ea typeface="Apple LiGothic Medium"/>
                <a:cs typeface="CiscoSansTT" panose="020B0503020201020303" pitchFamily="34" charset="0"/>
              </a:rPr>
              <a:t>9800</a:t>
            </a:r>
            <a:r>
              <a:rPr lang="en-US" sz="2133" kern="0" dirty="0">
                <a:solidFill>
                  <a:srgbClr val="005073"/>
                </a:solidFill>
                <a:latin typeface="CiscoSansTT" panose="020B0503020201020303" pitchFamily="34" charset="0"/>
                <a:ea typeface="Apple LiGothic Medium"/>
                <a:cs typeface="CiscoSansTT" panose="020B0503020201020303" pitchFamily="34" charset="0"/>
              </a:rPr>
              <a:t> </a:t>
            </a:r>
          </a:p>
          <a:p>
            <a:pPr algn="ctr" defTabSz="914354" fontAlgn="base">
              <a:lnSpc>
                <a:spcPct val="90000"/>
              </a:lnSpc>
              <a:spcAft>
                <a:spcPct val="0"/>
              </a:spcAft>
              <a:defRPr/>
            </a:pPr>
            <a:r>
              <a:rPr lang="en-US" sz="2133" kern="0" dirty="0">
                <a:solidFill>
                  <a:srgbClr val="005073"/>
                </a:solidFill>
                <a:latin typeface="CiscoSansTT" panose="020B0503020201020303" pitchFamily="34" charset="0"/>
                <a:ea typeface="Apple LiGothic Medium"/>
                <a:cs typeface="CiscoSansTT" panose="020B0503020201020303" pitchFamily="34" charset="0"/>
              </a:rPr>
              <a:t>Wireless Controllers</a:t>
            </a:r>
          </a:p>
        </p:txBody>
      </p:sp>
      <p:grpSp>
        <p:nvGrpSpPr>
          <p:cNvPr id="105" name="Group 17">
            <a:extLst>
              <a:ext uri="{FF2B5EF4-FFF2-40B4-BE49-F238E27FC236}">
                <a16:creationId xmlns:a16="http://schemas.microsoft.com/office/drawing/2014/main" id="{E80EA991-6DA3-432A-9408-8E9A116E3331}"/>
              </a:ext>
            </a:extLst>
          </p:cNvPr>
          <p:cNvGrpSpPr>
            <a:grpSpLocks noChangeAspect="1"/>
          </p:cNvGrpSpPr>
          <p:nvPr/>
        </p:nvGrpSpPr>
        <p:grpSpPr bwMode="auto">
          <a:xfrm>
            <a:off x="9700217" y="2552472"/>
            <a:ext cx="809356" cy="688677"/>
            <a:chOff x="816" y="1"/>
            <a:chExt cx="4129" cy="3238"/>
          </a:xfrm>
        </p:grpSpPr>
        <p:sp>
          <p:nvSpPr>
            <p:cNvPr id="106" name="Freeform 18">
              <a:extLst>
                <a:ext uri="{FF2B5EF4-FFF2-40B4-BE49-F238E27FC236}">
                  <a16:creationId xmlns:a16="http://schemas.microsoft.com/office/drawing/2014/main" id="{F39C97FE-7787-4049-8910-A7270F77DB7D}"/>
                </a:ext>
              </a:extLst>
            </p:cNvPr>
            <p:cNvSpPr>
              <a:spLocks noEditPoints="1"/>
            </p:cNvSpPr>
            <p:nvPr/>
          </p:nvSpPr>
          <p:spPr bwMode="auto">
            <a:xfrm>
              <a:off x="816" y="774"/>
              <a:ext cx="4129" cy="2465"/>
            </a:xfrm>
            <a:custGeom>
              <a:avLst/>
              <a:gdLst>
                <a:gd name="T0" fmla="*/ 6310 w 6310"/>
                <a:gd name="T1" fmla="*/ 498 h 3771"/>
                <a:gd name="T2" fmla="*/ 6310 w 6310"/>
                <a:gd name="T3" fmla="*/ 498 h 3771"/>
                <a:gd name="T4" fmla="*/ 0 w 6310"/>
                <a:gd name="T5" fmla="*/ 498 h 3771"/>
                <a:gd name="T6" fmla="*/ 0 w 6310"/>
                <a:gd name="T7" fmla="*/ 398 h 3771"/>
                <a:gd name="T8" fmla="*/ 394 w 6310"/>
                <a:gd name="T9" fmla="*/ 0 h 3771"/>
                <a:gd name="T10" fmla="*/ 5916 w 6310"/>
                <a:gd name="T11" fmla="*/ 0 h 3771"/>
                <a:gd name="T12" fmla="*/ 6310 w 6310"/>
                <a:gd name="T13" fmla="*/ 398 h 3771"/>
                <a:gd name="T14" fmla="*/ 6310 w 6310"/>
                <a:gd name="T15" fmla="*/ 498 h 3771"/>
                <a:gd name="T16" fmla="*/ 0 w 6310"/>
                <a:gd name="T17" fmla="*/ 791 h 3771"/>
                <a:gd name="T18" fmla="*/ 0 w 6310"/>
                <a:gd name="T19" fmla="*/ 3378 h 3771"/>
                <a:gd name="T20" fmla="*/ 394 w 6310"/>
                <a:gd name="T21" fmla="*/ 3771 h 3771"/>
                <a:gd name="T22" fmla="*/ 5916 w 6310"/>
                <a:gd name="T23" fmla="*/ 3771 h 3771"/>
                <a:gd name="T24" fmla="*/ 6310 w 6310"/>
                <a:gd name="T25" fmla="*/ 3378 h 3771"/>
                <a:gd name="T26" fmla="*/ 6310 w 6310"/>
                <a:gd name="T27" fmla="*/ 791 h 3771"/>
                <a:gd name="T28" fmla="*/ 0 w 6310"/>
                <a:gd name="T29" fmla="*/ 791 h 3771"/>
                <a:gd name="T30" fmla="*/ 0 w 6310"/>
                <a:gd name="T31" fmla="*/ 791 h 3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0" h="3771">
                  <a:moveTo>
                    <a:pt x="6310" y="498"/>
                  </a:moveTo>
                  <a:cubicBezTo>
                    <a:pt x="6310" y="498"/>
                    <a:pt x="6310" y="498"/>
                    <a:pt x="6310" y="498"/>
                  </a:cubicBezTo>
                  <a:cubicBezTo>
                    <a:pt x="0" y="498"/>
                    <a:pt x="0" y="498"/>
                    <a:pt x="0" y="498"/>
                  </a:cubicBezTo>
                  <a:cubicBezTo>
                    <a:pt x="0" y="498"/>
                    <a:pt x="0" y="498"/>
                    <a:pt x="0" y="398"/>
                  </a:cubicBezTo>
                  <a:cubicBezTo>
                    <a:pt x="0" y="199"/>
                    <a:pt x="197" y="0"/>
                    <a:pt x="394" y="0"/>
                  </a:cubicBezTo>
                  <a:cubicBezTo>
                    <a:pt x="394" y="0"/>
                    <a:pt x="394" y="0"/>
                    <a:pt x="5916" y="0"/>
                  </a:cubicBezTo>
                  <a:cubicBezTo>
                    <a:pt x="6146" y="0"/>
                    <a:pt x="6310" y="199"/>
                    <a:pt x="6310" y="398"/>
                  </a:cubicBezTo>
                  <a:cubicBezTo>
                    <a:pt x="6310" y="398"/>
                    <a:pt x="6310" y="398"/>
                    <a:pt x="6310" y="498"/>
                  </a:cubicBezTo>
                  <a:close/>
                  <a:moveTo>
                    <a:pt x="0" y="791"/>
                  </a:moveTo>
                  <a:cubicBezTo>
                    <a:pt x="0" y="3378"/>
                    <a:pt x="0" y="3378"/>
                    <a:pt x="0" y="3378"/>
                  </a:cubicBezTo>
                  <a:cubicBezTo>
                    <a:pt x="0" y="3575"/>
                    <a:pt x="197" y="3771"/>
                    <a:pt x="394" y="3771"/>
                  </a:cubicBezTo>
                  <a:cubicBezTo>
                    <a:pt x="5916" y="3771"/>
                    <a:pt x="5916" y="3771"/>
                    <a:pt x="5916" y="3771"/>
                  </a:cubicBezTo>
                  <a:cubicBezTo>
                    <a:pt x="6146" y="3771"/>
                    <a:pt x="6310" y="3575"/>
                    <a:pt x="6310" y="3378"/>
                  </a:cubicBezTo>
                  <a:cubicBezTo>
                    <a:pt x="6310" y="791"/>
                    <a:pt x="6310" y="791"/>
                    <a:pt x="6310" y="791"/>
                  </a:cubicBezTo>
                  <a:cubicBezTo>
                    <a:pt x="0" y="791"/>
                    <a:pt x="0" y="791"/>
                    <a:pt x="0" y="791"/>
                  </a:cubicBezTo>
                  <a:cubicBezTo>
                    <a:pt x="0" y="791"/>
                    <a:pt x="0" y="791"/>
                    <a:pt x="0" y="79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07" name="Freeform 19">
              <a:extLst>
                <a:ext uri="{FF2B5EF4-FFF2-40B4-BE49-F238E27FC236}">
                  <a16:creationId xmlns:a16="http://schemas.microsoft.com/office/drawing/2014/main" id="{792D6A9C-1352-4EC0-9FBE-DA18331A2961}"/>
                </a:ext>
              </a:extLst>
            </p:cNvPr>
            <p:cNvSpPr>
              <a:spLocks/>
            </p:cNvSpPr>
            <p:nvPr/>
          </p:nvSpPr>
          <p:spPr bwMode="auto">
            <a:xfrm>
              <a:off x="2590" y="1946"/>
              <a:ext cx="2134" cy="577"/>
            </a:xfrm>
            <a:custGeom>
              <a:avLst/>
              <a:gdLst>
                <a:gd name="T0" fmla="*/ 3108 w 3262"/>
                <a:gd name="T1" fmla="*/ 121 h 884"/>
                <a:gd name="T2" fmla="*/ 2271 w 3262"/>
                <a:gd name="T3" fmla="*/ 0 h 884"/>
                <a:gd name="T4" fmla="*/ 2271 w 3262"/>
                <a:gd name="T5" fmla="*/ 0 h 884"/>
                <a:gd name="T6" fmla="*/ 2258 w 3262"/>
                <a:gd name="T7" fmla="*/ 0 h 884"/>
                <a:gd name="T8" fmla="*/ 1964 w 3262"/>
                <a:gd name="T9" fmla="*/ 301 h 884"/>
                <a:gd name="T10" fmla="*/ 0 w 3262"/>
                <a:gd name="T11" fmla="*/ 301 h 884"/>
                <a:gd name="T12" fmla="*/ 0 w 3262"/>
                <a:gd name="T13" fmla="*/ 583 h 884"/>
                <a:gd name="T14" fmla="*/ 1964 w 3262"/>
                <a:gd name="T15" fmla="*/ 583 h 884"/>
                <a:gd name="T16" fmla="*/ 2264 w 3262"/>
                <a:gd name="T17" fmla="*/ 884 h 884"/>
                <a:gd name="T18" fmla="*/ 2271 w 3262"/>
                <a:gd name="T19" fmla="*/ 884 h 884"/>
                <a:gd name="T20" fmla="*/ 2271 w 3262"/>
                <a:gd name="T21" fmla="*/ 884 h 884"/>
                <a:gd name="T22" fmla="*/ 2371 w 3262"/>
                <a:gd name="T23" fmla="*/ 865 h 884"/>
                <a:gd name="T24" fmla="*/ 3100 w 3262"/>
                <a:gd name="T25" fmla="*/ 744 h 884"/>
                <a:gd name="T26" fmla="*/ 3108 w 3262"/>
                <a:gd name="T27" fmla="*/ 121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2" h="884">
                  <a:moveTo>
                    <a:pt x="3108" y="121"/>
                  </a:moveTo>
                  <a:cubicBezTo>
                    <a:pt x="2798" y="75"/>
                    <a:pt x="2308" y="0"/>
                    <a:pt x="2271" y="0"/>
                  </a:cubicBezTo>
                  <a:cubicBezTo>
                    <a:pt x="2271" y="0"/>
                    <a:pt x="2271" y="0"/>
                    <a:pt x="2271" y="0"/>
                  </a:cubicBezTo>
                  <a:cubicBezTo>
                    <a:pt x="2264" y="0"/>
                    <a:pt x="2264" y="0"/>
                    <a:pt x="2258" y="0"/>
                  </a:cubicBezTo>
                  <a:cubicBezTo>
                    <a:pt x="2121" y="6"/>
                    <a:pt x="2008" y="132"/>
                    <a:pt x="1964" y="301"/>
                  </a:cubicBezTo>
                  <a:cubicBezTo>
                    <a:pt x="0" y="301"/>
                    <a:pt x="0" y="301"/>
                    <a:pt x="0" y="301"/>
                  </a:cubicBezTo>
                  <a:cubicBezTo>
                    <a:pt x="0" y="583"/>
                    <a:pt x="0" y="583"/>
                    <a:pt x="0" y="583"/>
                  </a:cubicBezTo>
                  <a:cubicBezTo>
                    <a:pt x="1964" y="583"/>
                    <a:pt x="1964" y="583"/>
                    <a:pt x="1964" y="583"/>
                  </a:cubicBezTo>
                  <a:cubicBezTo>
                    <a:pt x="2008" y="753"/>
                    <a:pt x="2121" y="878"/>
                    <a:pt x="2264" y="884"/>
                  </a:cubicBezTo>
                  <a:cubicBezTo>
                    <a:pt x="2264" y="884"/>
                    <a:pt x="2264" y="884"/>
                    <a:pt x="2271" y="884"/>
                  </a:cubicBezTo>
                  <a:cubicBezTo>
                    <a:pt x="2271" y="884"/>
                    <a:pt x="2271" y="884"/>
                    <a:pt x="2271" y="884"/>
                  </a:cubicBezTo>
                  <a:cubicBezTo>
                    <a:pt x="2308" y="884"/>
                    <a:pt x="2371" y="865"/>
                    <a:pt x="2371" y="865"/>
                  </a:cubicBezTo>
                  <a:cubicBezTo>
                    <a:pt x="2700" y="800"/>
                    <a:pt x="2938" y="764"/>
                    <a:pt x="3100" y="744"/>
                  </a:cubicBezTo>
                  <a:cubicBezTo>
                    <a:pt x="3258" y="725"/>
                    <a:pt x="3262" y="143"/>
                    <a:pt x="3108" y="121"/>
                  </a:cubicBezTo>
                  <a:close/>
                </a:path>
              </a:pathLst>
            </a:custGeom>
            <a:solidFill>
              <a:schemeClr val="bg2">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08" name="Freeform 20">
              <a:extLst>
                <a:ext uri="{FF2B5EF4-FFF2-40B4-BE49-F238E27FC236}">
                  <a16:creationId xmlns:a16="http://schemas.microsoft.com/office/drawing/2014/main" id="{E414C231-C3DC-429A-B95C-FB3E91F70652}"/>
                </a:ext>
              </a:extLst>
            </p:cNvPr>
            <p:cNvSpPr>
              <a:spLocks noEditPoints="1"/>
            </p:cNvSpPr>
            <p:nvPr/>
          </p:nvSpPr>
          <p:spPr bwMode="auto">
            <a:xfrm>
              <a:off x="1116" y="1"/>
              <a:ext cx="2773" cy="2604"/>
            </a:xfrm>
            <a:custGeom>
              <a:avLst/>
              <a:gdLst>
                <a:gd name="T0" fmla="*/ 4237 w 4237"/>
                <a:gd name="T1" fmla="*/ 921 h 3983"/>
                <a:gd name="T2" fmla="*/ 4072 w 4237"/>
                <a:gd name="T3" fmla="*/ 1085 h 3983"/>
                <a:gd name="T4" fmla="*/ 3908 w 4237"/>
                <a:gd name="T5" fmla="*/ 1085 h 3983"/>
                <a:gd name="T6" fmla="*/ 3480 w 4237"/>
                <a:gd name="T7" fmla="*/ 625 h 3983"/>
                <a:gd name="T8" fmla="*/ 3480 w 4237"/>
                <a:gd name="T9" fmla="*/ 428 h 3983"/>
                <a:gd name="T10" fmla="*/ 3349 w 4237"/>
                <a:gd name="T11" fmla="*/ 329 h 3983"/>
                <a:gd name="T12" fmla="*/ 2066 w 4237"/>
                <a:gd name="T13" fmla="*/ 329 h 3983"/>
                <a:gd name="T14" fmla="*/ 1935 w 4237"/>
                <a:gd name="T15" fmla="*/ 428 h 3983"/>
                <a:gd name="T16" fmla="*/ 1935 w 4237"/>
                <a:gd name="T17" fmla="*/ 625 h 3983"/>
                <a:gd name="T18" fmla="*/ 1474 w 4237"/>
                <a:gd name="T19" fmla="*/ 1085 h 3983"/>
                <a:gd name="T20" fmla="*/ 1310 w 4237"/>
                <a:gd name="T21" fmla="*/ 1085 h 3983"/>
                <a:gd name="T22" fmla="*/ 1145 w 4237"/>
                <a:gd name="T23" fmla="*/ 921 h 3983"/>
                <a:gd name="T24" fmla="*/ 1310 w 4237"/>
                <a:gd name="T25" fmla="*/ 756 h 3983"/>
                <a:gd name="T26" fmla="*/ 1474 w 4237"/>
                <a:gd name="T27" fmla="*/ 756 h 3983"/>
                <a:gd name="T28" fmla="*/ 1606 w 4237"/>
                <a:gd name="T29" fmla="*/ 625 h 3983"/>
                <a:gd name="T30" fmla="*/ 1606 w 4237"/>
                <a:gd name="T31" fmla="*/ 428 h 3983"/>
                <a:gd name="T32" fmla="*/ 2066 w 4237"/>
                <a:gd name="T33" fmla="*/ 0 h 3983"/>
                <a:gd name="T34" fmla="*/ 3349 w 4237"/>
                <a:gd name="T35" fmla="*/ 0 h 3983"/>
                <a:gd name="T36" fmla="*/ 3809 w 4237"/>
                <a:gd name="T37" fmla="*/ 428 h 3983"/>
                <a:gd name="T38" fmla="*/ 3809 w 4237"/>
                <a:gd name="T39" fmla="*/ 625 h 3983"/>
                <a:gd name="T40" fmla="*/ 3908 w 4237"/>
                <a:gd name="T41" fmla="*/ 756 h 3983"/>
                <a:gd name="T42" fmla="*/ 4072 w 4237"/>
                <a:gd name="T43" fmla="*/ 756 h 3983"/>
                <a:gd name="T44" fmla="*/ 4237 w 4237"/>
                <a:gd name="T45" fmla="*/ 921 h 3983"/>
                <a:gd name="T46" fmla="*/ 3038 w 4237"/>
                <a:gd name="T47" fmla="*/ 2861 h 3983"/>
                <a:gd name="T48" fmla="*/ 3036 w 4237"/>
                <a:gd name="T49" fmla="*/ 2861 h 3983"/>
                <a:gd name="T50" fmla="*/ 2993 w 4237"/>
                <a:gd name="T51" fmla="*/ 2905 h 3983"/>
                <a:gd name="T52" fmla="*/ 2993 w 4237"/>
                <a:gd name="T53" fmla="*/ 2905 h 3983"/>
                <a:gd name="T54" fmla="*/ 2680 w 4237"/>
                <a:gd name="T55" fmla="*/ 3218 h 3983"/>
                <a:gd name="T56" fmla="*/ 2367 w 4237"/>
                <a:gd name="T57" fmla="*/ 2905 h 3983"/>
                <a:gd name="T58" fmla="*/ 2367 w 4237"/>
                <a:gd name="T59" fmla="*/ 2900 h 3983"/>
                <a:gd name="T60" fmla="*/ 2330 w 4237"/>
                <a:gd name="T61" fmla="*/ 2861 h 3983"/>
                <a:gd name="T62" fmla="*/ 561 w 4237"/>
                <a:gd name="T63" fmla="*/ 2861 h 3983"/>
                <a:gd name="T64" fmla="*/ 561 w 4237"/>
                <a:gd name="T65" fmla="*/ 2861 h 3983"/>
                <a:gd name="T66" fmla="*/ 561 w 4237"/>
                <a:gd name="T67" fmla="*/ 2861 h 3983"/>
                <a:gd name="T68" fmla="*/ 0 w 4237"/>
                <a:gd name="T69" fmla="*/ 3422 h 3983"/>
                <a:gd name="T70" fmla="*/ 561 w 4237"/>
                <a:gd name="T71" fmla="*/ 3983 h 3983"/>
                <a:gd name="T72" fmla="*/ 561 w 4237"/>
                <a:gd name="T73" fmla="*/ 3983 h 3983"/>
                <a:gd name="T74" fmla="*/ 561 w 4237"/>
                <a:gd name="T75" fmla="*/ 3983 h 3983"/>
                <a:gd name="T76" fmla="*/ 2329 w 4237"/>
                <a:gd name="T77" fmla="*/ 3983 h 3983"/>
                <a:gd name="T78" fmla="*/ 2367 w 4237"/>
                <a:gd name="T79" fmla="*/ 3945 h 3983"/>
                <a:gd name="T80" fmla="*/ 2367 w 4237"/>
                <a:gd name="T81" fmla="*/ 3944 h 3983"/>
                <a:gd name="T82" fmla="*/ 2680 w 4237"/>
                <a:gd name="T83" fmla="*/ 3631 h 3983"/>
                <a:gd name="T84" fmla="*/ 2993 w 4237"/>
                <a:gd name="T85" fmla="*/ 3944 h 3983"/>
                <a:gd name="T86" fmla="*/ 2993 w 4237"/>
                <a:gd name="T87" fmla="*/ 3945 h 3983"/>
                <a:gd name="T88" fmla="*/ 3031 w 4237"/>
                <a:gd name="T89" fmla="*/ 3983 h 3983"/>
                <a:gd name="T90" fmla="*/ 3044 w 4237"/>
                <a:gd name="T91" fmla="*/ 3983 h 3983"/>
                <a:gd name="T92" fmla="*/ 3081 w 4237"/>
                <a:gd name="T93" fmla="*/ 3945 h 3983"/>
                <a:gd name="T94" fmla="*/ 3081 w 4237"/>
                <a:gd name="T95" fmla="*/ 3544 h 3983"/>
                <a:gd name="T96" fmla="*/ 3081 w 4237"/>
                <a:gd name="T97" fmla="*/ 3306 h 3983"/>
                <a:gd name="T98" fmla="*/ 3081 w 4237"/>
                <a:gd name="T99" fmla="*/ 2904 h 3983"/>
                <a:gd name="T100" fmla="*/ 3038 w 4237"/>
                <a:gd name="T101" fmla="*/ 2861 h 3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37" h="3983">
                  <a:moveTo>
                    <a:pt x="4237" y="921"/>
                  </a:moveTo>
                  <a:cubicBezTo>
                    <a:pt x="4237" y="986"/>
                    <a:pt x="4171" y="1085"/>
                    <a:pt x="4072" y="1085"/>
                  </a:cubicBezTo>
                  <a:cubicBezTo>
                    <a:pt x="3908" y="1085"/>
                    <a:pt x="3908" y="1085"/>
                    <a:pt x="3908" y="1085"/>
                  </a:cubicBezTo>
                  <a:cubicBezTo>
                    <a:pt x="3678" y="1085"/>
                    <a:pt x="3480" y="888"/>
                    <a:pt x="3480" y="625"/>
                  </a:cubicBezTo>
                  <a:cubicBezTo>
                    <a:pt x="3480" y="428"/>
                    <a:pt x="3480" y="428"/>
                    <a:pt x="3480" y="428"/>
                  </a:cubicBezTo>
                  <a:cubicBezTo>
                    <a:pt x="3480" y="362"/>
                    <a:pt x="3415" y="329"/>
                    <a:pt x="3349" y="329"/>
                  </a:cubicBezTo>
                  <a:cubicBezTo>
                    <a:pt x="2066" y="329"/>
                    <a:pt x="2066" y="329"/>
                    <a:pt x="2066" y="329"/>
                  </a:cubicBezTo>
                  <a:cubicBezTo>
                    <a:pt x="2000" y="329"/>
                    <a:pt x="1935" y="362"/>
                    <a:pt x="1935" y="428"/>
                  </a:cubicBezTo>
                  <a:cubicBezTo>
                    <a:pt x="1935" y="625"/>
                    <a:pt x="1935" y="625"/>
                    <a:pt x="1935" y="625"/>
                  </a:cubicBezTo>
                  <a:cubicBezTo>
                    <a:pt x="1935" y="888"/>
                    <a:pt x="1737" y="1085"/>
                    <a:pt x="1474" y="1085"/>
                  </a:cubicBezTo>
                  <a:cubicBezTo>
                    <a:pt x="1310" y="1085"/>
                    <a:pt x="1310" y="1085"/>
                    <a:pt x="1310" y="1085"/>
                  </a:cubicBezTo>
                  <a:cubicBezTo>
                    <a:pt x="1244" y="1085"/>
                    <a:pt x="1145" y="986"/>
                    <a:pt x="1145" y="921"/>
                  </a:cubicBezTo>
                  <a:cubicBezTo>
                    <a:pt x="1145" y="822"/>
                    <a:pt x="1244" y="756"/>
                    <a:pt x="1310" y="756"/>
                  </a:cubicBezTo>
                  <a:cubicBezTo>
                    <a:pt x="1474" y="756"/>
                    <a:pt x="1474" y="756"/>
                    <a:pt x="1474" y="756"/>
                  </a:cubicBezTo>
                  <a:cubicBezTo>
                    <a:pt x="1540" y="756"/>
                    <a:pt x="1606" y="691"/>
                    <a:pt x="1606" y="625"/>
                  </a:cubicBezTo>
                  <a:cubicBezTo>
                    <a:pt x="1606" y="428"/>
                    <a:pt x="1606" y="428"/>
                    <a:pt x="1606" y="428"/>
                  </a:cubicBezTo>
                  <a:cubicBezTo>
                    <a:pt x="1606" y="198"/>
                    <a:pt x="1803" y="0"/>
                    <a:pt x="2066" y="0"/>
                  </a:cubicBezTo>
                  <a:cubicBezTo>
                    <a:pt x="3349" y="0"/>
                    <a:pt x="3349" y="0"/>
                    <a:pt x="3349" y="0"/>
                  </a:cubicBezTo>
                  <a:cubicBezTo>
                    <a:pt x="3612" y="0"/>
                    <a:pt x="3809" y="198"/>
                    <a:pt x="3809" y="428"/>
                  </a:cubicBezTo>
                  <a:cubicBezTo>
                    <a:pt x="3809" y="625"/>
                    <a:pt x="3809" y="625"/>
                    <a:pt x="3809" y="625"/>
                  </a:cubicBezTo>
                  <a:cubicBezTo>
                    <a:pt x="3809" y="691"/>
                    <a:pt x="3842" y="756"/>
                    <a:pt x="3908" y="756"/>
                  </a:cubicBezTo>
                  <a:cubicBezTo>
                    <a:pt x="4072" y="756"/>
                    <a:pt x="4072" y="756"/>
                    <a:pt x="4072" y="756"/>
                  </a:cubicBezTo>
                  <a:cubicBezTo>
                    <a:pt x="4171" y="756"/>
                    <a:pt x="4237" y="822"/>
                    <a:pt x="4237" y="921"/>
                  </a:cubicBezTo>
                  <a:close/>
                  <a:moveTo>
                    <a:pt x="3038" y="2861"/>
                  </a:moveTo>
                  <a:cubicBezTo>
                    <a:pt x="3036" y="2861"/>
                    <a:pt x="3036" y="2861"/>
                    <a:pt x="3036" y="2861"/>
                  </a:cubicBezTo>
                  <a:cubicBezTo>
                    <a:pt x="3012" y="2861"/>
                    <a:pt x="2993" y="2881"/>
                    <a:pt x="2993" y="2905"/>
                  </a:cubicBezTo>
                  <a:cubicBezTo>
                    <a:pt x="2993" y="2905"/>
                    <a:pt x="2993" y="2905"/>
                    <a:pt x="2993" y="2905"/>
                  </a:cubicBezTo>
                  <a:cubicBezTo>
                    <a:pt x="2993" y="3078"/>
                    <a:pt x="2853" y="3218"/>
                    <a:pt x="2680" y="3218"/>
                  </a:cubicBezTo>
                  <a:cubicBezTo>
                    <a:pt x="2507" y="3218"/>
                    <a:pt x="2367" y="3078"/>
                    <a:pt x="2367" y="2905"/>
                  </a:cubicBezTo>
                  <a:cubicBezTo>
                    <a:pt x="2367" y="2903"/>
                    <a:pt x="2367" y="2901"/>
                    <a:pt x="2367" y="2900"/>
                  </a:cubicBezTo>
                  <a:cubicBezTo>
                    <a:pt x="2368" y="2878"/>
                    <a:pt x="2351" y="2861"/>
                    <a:pt x="2330" y="2861"/>
                  </a:cubicBezTo>
                  <a:cubicBezTo>
                    <a:pt x="561" y="2861"/>
                    <a:pt x="561" y="2861"/>
                    <a:pt x="561" y="2861"/>
                  </a:cubicBezTo>
                  <a:cubicBezTo>
                    <a:pt x="561" y="2861"/>
                    <a:pt x="561" y="2861"/>
                    <a:pt x="561" y="2861"/>
                  </a:cubicBezTo>
                  <a:cubicBezTo>
                    <a:pt x="561" y="2861"/>
                    <a:pt x="561" y="2861"/>
                    <a:pt x="561" y="2861"/>
                  </a:cubicBezTo>
                  <a:cubicBezTo>
                    <a:pt x="251" y="2861"/>
                    <a:pt x="0" y="3112"/>
                    <a:pt x="0" y="3422"/>
                  </a:cubicBezTo>
                  <a:cubicBezTo>
                    <a:pt x="0" y="3732"/>
                    <a:pt x="251" y="3983"/>
                    <a:pt x="561" y="3983"/>
                  </a:cubicBezTo>
                  <a:cubicBezTo>
                    <a:pt x="561" y="3983"/>
                    <a:pt x="561" y="3983"/>
                    <a:pt x="561" y="3983"/>
                  </a:cubicBezTo>
                  <a:cubicBezTo>
                    <a:pt x="561" y="3983"/>
                    <a:pt x="561" y="3983"/>
                    <a:pt x="561" y="3983"/>
                  </a:cubicBezTo>
                  <a:cubicBezTo>
                    <a:pt x="2329" y="3983"/>
                    <a:pt x="2329" y="3983"/>
                    <a:pt x="2329" y="3983"/>
                  </a:cubicBezTo>
                  <a:cubicBezTo>
                    <a:pt x="2351" y="3983"/>
                    <a:pt x="2367" y="3966"/>
                    <a:pt x="2367" y="3945"/>
                  </a:cubicBezTo>
                  <a:cubicBezTo>
                    <a:pt x="2367" y="3944"/>
                    <a:pt x="2367" y="3944"/>
                    <a:pt x="2367" y="3944"/>
                  </a:cubicBezTo>
                  <a:cubicBezTo>
                    <a:pt x="2367" y="3771"/>
                    <a:pt x="2507" y="3631"/>
                    <a:pt x="2680" y="3631"/>
                  </a:cubicBezTo>
                  <a:cubicBezTo>
                    <a:pt x="2853" y="3631"/>
                    <a:pt x="2993" y="3771"/>
                    <a:pt x="2993" y="3944"/>
                  </a:cubicBezTo>
                  <a:cubicBezTo>
                    <a:pt x="2993" y="3944"/>
                    <a:pt x="2993" y="3944"/>
                    <a:pt x="2993" y="3945"/>
                  </a:cubicBezTo>
                  <a:cubicBezTo>
                    <a:pt x="2993" y="3966"/>
                    <a:pt x="3010" y="3983"/>
                    <a:pt x="3031" y="3983"/>
                  </a:cubicBezTo>
                  <a:cubicBezTo>
                    <a:pt x="3044" y="3983"/>
                    <a:pt x="3044" y="3983"/>
                    <a:pt x="3044" y="3983"/>
                  </a:cubicBezTo>
                  <a:cubicBezTo>
                    <a:pt x="3064" y="3983"/>
                    <a:pt x="3081" y="3966"/>
                    <a:pt x="3081" y="3945"/>
                  </a:cubicBezTo>
                  <a:cubicBezTo>
                    <a:pt x="3081" y="3544"/>
                    <a:pt x="3081" y="3544"/>
                    <a:pt x="3081" y="3544"/>
                  </a:cubicBezTo>
                  <a:cubicBezTo>
                    <a:pt x="3081" y="3306"/>
                    <a:pt x="3081" y="3306"/>
                    <a:pt x="3081" y="3306"/>
                  </a:cubicBezTo>
                  <a:cubicBezTo>
                    <a:pt x="3081" y="2904"/>
                    <a:pt x="3081" y="2904"/>
                    <a:pt x="3081" y="2904"/>
                  </a:cubicBezTo>
                  <a:cubicBezTo>
                    <a:pt x="3081" y="2880"/>
                    <a:pt x="3062" y="2861"/>
                    <a:pt x="3038" y="2861"/>
                  </a:cubicBezTo>
                  <a:close/>
                </a:path>
              </a:pathLst>
            </a:custGeom>
            <a:solidFill>
              <a:srgbClr val="00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09" name="Freeform 21">
              <a:extLst>
                <a:ext uri="{FF2B5EF4-FFF2-40B4-BE49-F238E27FC236}">
                  <a16:creationId xmlns:a16="http://schemas.microsoft.com/office/drawing/2014/main" id="{0319F180-E873-41B8-9B9A-439235285074}"/>
                </a:ext>
              </a:extLst>
            </p:cNvPr>
            <p:cNvSpPr>
              <a:spLocks noEditPoints="1"/>
            </p:cNvSpPr>
            <p:nvPr/>
          </p:nvSpPr>
          <p:spPr bwMode="auto">
            <a:xfrm>
              <a:off x="1251" y="1963"/>
              <a:ext cx="1423" cy="545"/>
            </a:xfrm>
            <a:custGeom>
              <a:avLst/>
              <a:gdLst>
                <a:gd name="T0" fmla="*/ 2040 w 2175"/>
                <a:gd name="T1" fmla="*/ 552 h 834"/>
                <a:gd name="T2" fmla="*/ 134 w 2175"/>
                <a:gd name="T3" fmla="*/ 552 h 834"/>
                <a:gd name="T4" fmla="*/ 0 w 2175"/>
                <a:gd name="T5" fmla="*/ 417 h 834"/>
                <a:gd name="T6" fmla="*/ 0 w 2175"/>
                <a:gd name="T7" fmla="*/ 417 h 834"/>
                <a:gd name="T8" fmla="*/ 134 w 2175"/>
                <a:gd name="T9" fmla="*/ 282 h 834"/>
                <a:gd name="T10" fmla="*/ 2040 w 2175"/>
                <a:gd name="T11" fmla="*/ 282 h 834"/>
                <a:gd name="T12" fmla="*/ 2175 w 2175"/>
                <a:gd name="T13" fmla="*/ 417 h 834"/>
                <a:gd name="T14" fmla="*/ 2175 w 2175"/>
                <a:gd name="T15" fmla="*/ 417 h 834"/>
                <a:gd name="T16" fmla="*/ 2040 w 2175"/>
                <a:gd name="T17" fmla="*/ 552 h 834"/>
                <a:gd name="T18" fmla="*/ 2025 w 2175"/>
                <a:gd name="T19" fmla="*/ 138 h 834"/>
                <a:gd name="T20" fmla="*/ 269 w 2175"/>
                <a:gd name="T21" fmla="*/ 138 h 834"/>
                <a:gd name="T22" fmla="*/ 200 w 2175"/>
                <a:gd name="T23" fmla="*/ 69 h 834"/>
                <a:gd name="T24" fmla="*/ 200 w 2175"/>
                <a:gd name="T25" fmla="*/ 69 h 834"/>
                <a:gd name="T26" fmla="*/ 269 w 2175"/>
                <a:gd name="T27" fmla="*/ 0 h 834"/>
                <a:gd name="T28" fmla="*/ 2025 w 2175"/>
                <a:gd name="T29" fmla="*/ 0 h 834"/>
                <a:gd name="T30" fmla="*/ 2094 w 2175"/>
                <a:gd name="T31" fmla="*/ 69 h 834"/>
                <a:gd name="T32" fmla="*/ 2094 w 2175"/>
                <a:gd name="T33" fmla="*/ 69 h 834"/>
                <a:gd name="T34" fmla="*/ 2025 w 2175"/>
                <a:gd name="T35" fmla="*/ 138 h 834"/>
                <a:gd name="T36" fmla="*/ 2025 w 2175"/>
                <a:gd name="T37" fmla="*/ 834 h 834"/>
                <a:gd name="T38" fmla="*/ 269 w 2175"/>
                <a:gd name="T39" fmla="*/ 834 h 834"/>
                <a:gd name="T40" fmla="*/ 200 w 2175"/>
                <a:gd name="T41" fmla="*/ 765 h 834"/>
                <a:gd name="T42" fmla="*/ 200 w 2175"/>
                <a:gd name="T43" fmla="*/ 765 h 834"/>
                <a:gd name="T44" fmla="*/ 269 w 2175"/>
                <a:gd name="T45" fmla="*/ 696 h 834"/>
                <a:gd name="T46" fmla="*/ 2025 w 2175"/>
                <a:gd name="T47" fmla="*/ 696 h 834"/>
                <a:gd name="T48" fmla="*/ 2094 w 2175"/>
                <a:gd name="T49" fmla="*/ 765 h 834"/>
                <a:gd name="T50" fmla="*/ 2094 w 2175"/>
                <a:gd name="T51" fmla="*/ 765 h 834"/>
                <a:gd name="T52" fmla="*/ 2025 w 2175"/>
                <a:gd name="T53"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75" h="834">
                  <a:moveTo>
                    <a:pt x="2040" y="552"/>
                  </a:moveTo>
                  <a:cubicBezTo>
                    <a:pt x="134" y="552"/>
                    <a:pt x="134" y="552"/>
                    <a:pt x="134" y="552"/>
                  </a:cubicBezTo>
                  <a:cubicBezTo>
                    <a:pt x="60" y="552"/>
                    <a:pt x="0" y="491"/>
                    <a:pt x="0" y="417"/>
                  </a:cubicBezTo>
                  <a:cubicBezTo>
                    <a:pt x="0" y="417"/>
                    <a:pt x="0" y="417"/>
                    <a:pt x="0" y="417"/>
                  </a:cubicBezTo>
                  <a:cubicBezTo>
                    <a:pt x="0" y="343"/>
                    <a:pt x="60" y="282"/>
                    <a:pt x="134" y="282"/>
                  </a:cubicBezTo>
                  <a:cubicBezTo>
                    <a:pt x="2040" y="282"/>
                    <a:pt x="2040" y="282"/>
                    <a:pt x="2040" y="282"/>
                  </a:cubicBezTo>
                  <a:cubicBezTo>
                    <a:pt x="2114" y="282"/>
                    <a:pt x="2175" y="343"/>
                    <a:pt x="2175" y="417"/>
                  </a:cubicBezTo>
                  <a:cubicBezTo>
                    <a:pt x="2175" y="417"/>
                    <a:pt x="2175" y="417"/>
                    <a:pt x="2175" y="417"/>
                  </a:cubicBezTo>
                  <a:cubicBezTo>
                    <a:pt x="2175" y="491"/>
                    <a:pt x="2114" y="552"/>
                    <a:pt x="2040" y="552"/>
                  </a:cubicBezTo>
                  <a:close/>
                  <a:moveTo>
                    <a:pt x="2025" y="138"/>
                  </a:moveTo>
                  <a:cubicBezTo>
                    <a:pt x="269" y="138"/>
                    <a:pt x="269" y="138"/>
                    <a:pt x="269" y="138"/>
                  </a:cubicBezTo>
                  <a:cubicBezTo>
                    <a:pt x="231" y="138"/>
                    <a:pt x="200" y="107"/>
                    <a:pt x="200" y="69"/>
                  </a:cubicBezTo>
                  <a:cubicBezTo>
                    <a:pt x="200" y="69"/>
                    <a:pt x="200" y="69"/>
                    <a:pt x="200" y="69"/>
                  </a:cubicBezTo>
                  <a:cubicBezTo>
                    <a:pt x="200" y="31"/>
                    <a:pt x="231" y="0"/>
                    <a:pt x="269" y="0"/>
                  </a:cubicBezTo>
                  <a:cubicBezTo>
                    <a:pt x="2025" y="0"/>
                    <a:pt x="2025" y="0"/>
                    <a:pt x="2025" y="0"/>
                  </a:cubicBezTo>
                  <a:cubicBezTo>
                    <a:pt x="2063" y="0"/>
                    <a:pt x="2094" y="31"/>
                    <a:pt x="2094" y="69"/>
                  </a:cubicBezTo>
                  <a:cubicBezTo>
                    <a:pt x="2094" y="69"/>
                    <a:pt x="2094" y="69"/>
                    <a:pt x="2094" y="69"/>
                  </a:cubicBezTo>
                  <a:cubicBezTo>
                    <a:pt x="2094" y="107"/>
                    <a:pt x="2063" y="138"/>
                    <a:pt x="2025" y="138"/>
                  </a:cubicBezTo>
                  <a:close/>
                  <a:moveTo>
                    <a:pt x="2025" y="834"/>
                  </a:moveTo>
                  <a:cubicBezTo>
                    <a:pt x="269" y="834"/>
                    <a:pt x="269" y="834"/>
                    <a:pt x="269" y="834"/>
                  </a:cubicBezTo>
                  <a:cubicBezTo>
                    <a:pt x="231" y="834"/>
                    <a:pt x="200" y="803"/>
                    <a:pt x="200" y="765"/>
                  </a:cubicBezTo>
                  <a:cubicBezTo>
                    <a:pt x="200" y="765"/>
                    <a:pt x="200" y="765"/>
                    <a:pt x="200" y="765"/>
                  </a:cubicBezTo>
                  <a:cubicBezTo>
                    <a:pt x="200" y="727"/>
                    <a:pt x="231" y="696"/>
                    <a:pt x="269" y="696"/>
                  </a:cubicBezTo>
                  <a:cubicBezTo>
                    <a:pt x="2025" y="696"/>
                    <a:pt x="2025" y="696"/>
                    <a:pt x="2025" y="696"/>
                  </a:cubicBezTo>
                  <a:cubicBezTo>
                    <a:pt x="2063" y="696"/>
                    <a:pt x="2094" y="727"/>
                    <a:pt x="2094" y="765"/>
                  </a:cubicBezTo>
                  <a:cubicBezTo>
                    <a:pt x="2094" y="765"/>
                    <a:pt x="2094" y="765"/>
                    <a:pt x="2094" y="765"/>
                  </a:cubicBezTo>
                  <a:cubicBezTo>
                    <a:pt x="2094" y="803"/>
                    <a:pt x="2063" y="834"/>
                    <a:pt x="2025" y="834"/>
                  </a:cubicBezTo>
                  <a:close/>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sp>
        <p:nvSpPr>
          <p:cNvPr id="110" name="TextBox 109">
            <a:extLst>
              <a:ext uri="{FF2B5EF4-FFF2-40B4-BE49-F238E27FC236}">
                <a16:creationId xmlns:a16="http://schemas.microsoft.com/office/drawing/2014/main" id="{E90C5A34-DF41-4116-A8BD-11FD33AE3CC6}"/>
              </a:ext>
            </a:extLst>
          </p:cNvPr>
          <p:cNvSpPr txBox="1"/>
          <p:nvPr/>
        </p:nvSpPr>
        <p:spPr>
          <a:xfrm>
            <a:off x="8371741" y="3144181"/>
            <a:ext cx="1105535" cy="424732"/>
          </a:xfrm>
          <a:prstGeom prst="rect">
            <a:avLst/>
          </a:prstGeom>
          <a:noFill/>
        </p:spPr>
        <p:txBody>
          <a:bodyPr wrap="square" rtlCol="0">
            <a:spAutoFit/>
          </a:bodyPr>
          <a:lstStyle/>
          <a:p>
            <a:pPr algn="ctr" defTabSz="914332" fontAlgn="base">
              <a:lnSpc>
                <a:spcPct val="90000"/>
              </a:lnSpc>
              <a:spcBef>
                <a:spcPts val="800"/>
              </a:spcBef>
              <a:spcAft>
                <a:spcPct val="0"/>
              </a:spcAft>
              <a:defRPr/>
            </a:pPr>
            <a:r>
              <a:rPr lang="en-US" sz="1200" kern="0" dirty="0">
                <a:solidFill>
                  <a:srgbClr val="005073"/>
                </a:solidFill>
                <a:latin typeface="CiscoSansTT" panose="020B0503020201020303" pitchFamily="34" charset="0"/>
                <a:ea typeface="Apple LiGothic Medium"/>
                <a:cs typeface="CiscoSansTT" panose="020B0503020201020303" pitchFamily="34" charset="0"/>
              </a:rPr>
              <a:t>Zero Touch Provisioning</a:t>
            </a:r>
          </a:p>
        </p:txBody>
      </p:sp>
      <p:sp>
        <p:nvSpPr>
          <p:cNvPr id="111" name="TextBox 110">
            <a:extLst>
              <a:ext uri="{FF2B5EF4-FFF2-40B4-BE49-F238E27FC236}">
                <a16:creationId xmlns:a16="http://schemas.microsoft.com/office/drawing/2014/main" id="{EC1B5B7A-7E24-45ED-8E1F-1A3FCB8DDB60}"/>
              </a:ext>
            </a:extLst>
          </p:cNvPr>
          <p:cNvSpPr txBox="1"/>
          <p:nvPr/>
        </p:nvSpPr>
        <p:spPr>
          <a:xfrm>
            <a:off x="10565044" y="3144182"/>
            <a:ext cx="1252291" cy="406330"/>
          </a:xfrm>
          <a:prstGeom prst="rect">
            <a:avLst/>
          </a:prstGeom>
          <a:noFill/>
        </p:spPr>
        <p:txBody>
          <a:bodyPr wrap="square" rtlCol="0">
            <a:spAutoFit/>
          </a:bodyPr>
          <a:lstStyle/>
          <a:p>
            <a:pPr algn="ctr" defTabSz="914332" fontAlgn="base">
              <a:lnSpc>
                <a:spcPct val="90000"/>
              </a:lnSpc>
              <a:spcBef>
                <a:spcPts val="800"/>
              </a:spcBef>
              <a:spcAft>
                <a:spcPct val="0"/>
              </a:spcAft>
              <a:defRPr/>
            </a:pPr>
            <a:r>
              <a:rPr lang="en-US" sz="1200" kern="0" dirty="0">
                <a:solidFill>
                  <a:srgbClr val="005073"/>
                </a:solidFill>
                <a:latin typeface="CiscoSansTT" panose="020B0503020201020303" pitchFamily="34" charset="0"/>
                <a:ea typeface="Apple LiGothic Medium"/>
                <a:cs typeface="CiscoSansTT" panose="020B0503020201020303" pitchFamily="34" charset="0"/>
              </a:rPr>
              <a:t>Guest Shell </a:t>
            </a:r>
            <a:br>
              <a:rPr lang="en-US" sz="1200" kern="0" dirty="0">
                <a:solidFill>
                  <a:srgbClr val="005073"/>
                </a:solidFill>
                <a:latin typeface="CiscoSansTT" panose="020B0503020201020303" pitchFamily="34" charset="0"/>
                <a:ea typeface="Apple LiGothic Medium"/>
                <a:cs typeface="CiscoSansTT" panose="020B0503020201020303" pitchFamily="34" charset="0"/>
              </a:rPr>
            </a:br>
            <a:r>
              <a:rPr lang="en-US" sz="1067" kern="0" dirty="0">
                <a:solidFill>
                  <a:srgbClr val="005073"/>
                </a:solidFill>
                <a:latin typeface="CiscoSansTT" panose="020B0503020201020303" pitchFamily="34" charset="0"/>
                <a:ea typeface="Apple LiGothic Medium"/>
                <a:cs typeface="CiscoSansTT" panose="020B0503020201020303" pitchFamily="34" charset="0"/>
              </a:rPr>
              <a:t>(On Box Python)</a:t>
            </a:r>
            <a:endParaRPr lang="en-US" sz="1200" kern="0" dirty="0">
              <a:solidFill>
                <a:srgbClr val="005073"/>
              </a:solidFill>
              <a:latin typeface="CiscoSansTT" panose="020B0503020201020303" pitchFamily="34" charset="0"/>
              <a:ea typeface="Apple LiGothic Medium"/>
              <a:cs typeface="CiscoSansTT" panose="020B0503020201020303" pitchFamily="34" charset="0"/>
            </a:endParaRPr>
          </a:p>
        </p:txBody>
      </p:sp>
      <p:sp>
        <p:nvSpPr>
          <p:cNvPr id="112" name="TextBox 111">
            <a:extLst>
              <a:ext uri="{FF2B5EF4-FFF2-40B4-BE49-F238E27FC236}">
                <a16:creationId xmlns:a16="http://schemas.microsoft.com/office/drawing/2014/main" id="{6A48DC49-67B8-4DF8-B330-2DD8B7772B4C}"/>
              </a:ext>
            </a:extLst>
          </p:cNvPr>
          <p:cNvSpPr txBox="1"/>
          <p:nvPr/>
        </p:nvSpPr>
        <p:spPr>
          <a:xfrm>
            <a:off x="8241161" y="2620300"/>
            <a:ext cx="1366691" cy="424732"/>
          </a:xfrm>
          <a:prstGeom prst="rect">
            <a:avLst/>
          </a:prstGeom>
          <a:noFill/>
        </p:spPr>
        <p:txBody>
          <a:bodyPr wrap="square" rtlCol="0">
            <a:spAutoFit/>
          </a:bodyPr>
          <a:lstStyle/>
          <a:p>
            <a:pPr algn="ctr" defTabSz="914332" fontAlgn="base">
              <a:lnSpc>
                <a:spcPct val="90000"/>
              </a:lnSpc>
              <a:spcBef>
                <a:spcPts val="800"/>
              </a:spcBef>
              <a:spcAft>
                <a:spcPct val="0"/>
              </a:spcAft>
              <a:defRPr/>
            </a:pPr>
            <a:r>
              <a:rPr lang="en-US" sz="1200" kern="0" dirty="0">
                <a:solidFill>
                  <a:srgbClr val="005073"/>
                </a:solidFill>
                <a:latin typeface="CiscoSansTT" panose="020B0503020201020303" pitchFamily="34" charset="0"/>
                <a:ea typeface="Apple LiGothic Medium"/>
                <a:cs typeface="CiscoSansTT" panose="020B0503020201020303" pitchFamily="34" charset="0"/>
              </a:rPr>
              <a:t>Model Driven Programmability</a:t>
            </a:r>
          </a:p>
        </p:txBody>
      </p:sp>
      <p:sp>
        <p:nvSpPr>
          <p:cNvPr id="113" name="TextBox 112">
            <a:extLst>
              <a:ext uri="{FF2B5EF4-FFF2-40B4-BE49-F238E27FC236}">
                <a16:creationId xmlns:a16="http://schemas.microsoft.com/office/drawing/2014/main" id="{F86BF278-3C92-421E-8F5E-B8B71F3F3AB3}"/>
              </a:ext>
            </a:extLst>
          </p:cNvPr>
          <p:cNvSpPr txBox="1"/>
          <p:nvPr/>
        </p:nvSpPr>
        <p:spPr>
          <a:xfrm>
            <a:off x="10631007" y="2620300"/>
            <a:ext cx="1120367" cy="424732"/>
          </a:xfrm>
          <a:prstGeom prst="rect">
            <a:avLst/>
          </a:prstGeom>
          <a:noFill/>
        </p:spPr>
        <p:txBody>
          <a:bodyPr wrap="square" rtlCol="0">
            <a:spAutoFit/>
          </a:bodyPr>
          <a:lstStyle/>
          <a:p>
            <a:pPr algn="ctr" defTabSz="914332" fontAlgn="base">
              <a:lnSpc>
                <a:spcPct val="90000"/>
              </a:lnSpc>
              <a:spcBef>
                <a:spcPts val="800"/>
              </a:spcBef>
              <a:spcAft>
                <a:spcPct val="0"/>
              </a:spcAft>
              <a:defRPr/>
            </a:pPr>
            <a:r>
              <a:rPr lang="en-US" sz="1200" kern="0" dirty="0">
                <a:solidFill>
                  <a:srgbClr val="005073"/>
                </a:solidFill>
                <a:latin typeface="CiscoSansTT" panose="020B0503020201020303" pitchFamily="34" charset="0"/>
                <a:ea typeface="Apple LiGothic Medium"/>
                <a:cs typeface="CiscoSansTT" panose="020B0503020201020303" pitchFamily="34" charset="0"/>
              </a:rPr>
              <a:t>YANG Data Models</a:t>
            </a:r>
          </a:p>
        </p:txBody>
      </p:sp>
      <p:sp>
        <p:nvSpPr>
          <p:cNvPr id="114" name="TextBox 113">
            <a:extLst>
              <a:ext uri="{FF2B5EF4-FFF2-40B4-BE49-F238E27FC236}">
                <a16:creationId xmlns:a16="http://schemas.microsoft.com/office/drawing/2014/main" id="{6DFB4512-45A6-47B7-9223-0BE2AC2ADFDF}"/>
              </a:ext>
            </a:extLst>
          </p:cNvPr>
          <p:cNvSpPr txBox="1"/>
          <p:nvPr/>
        </p:nvSpPr>
        <p:spPr>
          <a:xfrm>
            <a:off x="9639300" y="3338135"/>
            <a:ext cx="931189" cy="424732"/>
          </a:xfrm>
          <a:prstGeom prst="rect">
            <a:avLst/>
          </a:prstGeom>
          <a:noFill/>
        </p:spPr>
        <p:txBody>
          <a:bodyPr wrap="square" rtlCol="0">
            <a:spAutoFit/>
          </a:bodyPr>
          <a:lstStyle/>
          <a:p>
            <a:pPr algn="ctr" defTabSz="914332" fontAlgn="base">
              <a:lnSpc>
                <a:spcPct val="90000"/>
              </a:lnSpc>
              <a:spcBef>
                <a:spcPts val="800"/>
              </a:spcBef>
              <a:spcAft>
                <a:spcPct val="0"/>
              </a:spcAft>
              <a:defRPr/>
            </a:pPr>
            <a:r>
              <a:rPr lang="en-US" sz="1200" kern="0" dirty="0">
                <a:solidFill>
                  <a:srgbClr val="005073"/>
                </a:solidFill>
                <a:latin typeface="CiscoSansTT" panose="020B0503020201020303" pitchFamily="34" charset="0"/>
                <a:ea typeface="Apple LiGothic Medium"/>
                <a:cs typeface="CiscoSansTT" panose="020B0503020201020303" pitchFamily="34" charset="0"/>
              </a:rPr>
              <a:t>App Hosting</a:t>
            </a:r>
          </a:p>
        </p:txBody>
      </p:sp>
      <p:grpSp>
        <p:nvGrpSpPr>
          <p:cNvPr id="4" name="Group 3">
            <a:extLst>
              <a:ext uri="{FF2B5EF4-FFF2-40B4-BE49-F238E27FC236}">
                <a16:creationId xmlns:a16="http://schemas.microsoft.com/office/drawing/2014/main" id="{553D63F5-FEC6-4F18-9B32-48D6EBA10251}"/>
              </a:ext>
            </a:extLst>
          </p:cNvPr>
          <p:cNvGrpSpPr/>
          <p:nvPr/>
        </p:nvGrpSpPr>
        <p:grpSpPr>
          <a:xfrm rot="5400000">
            <a:off x="9468277" y="4534348"/>
            <a:ext cx="1078131" cy="525448"/>
            <a:chOff x="5704966" y="4048554"/>
            <a:chExt cx="1181960" cy="576055"/>
          </a:xfrm>
        </p:grpSpPr>
        <p:sp>
          <p:nvSpPr>
            <p:cNvPr id="115" name="Rectangle: Rounded Corners 114">
              <a:extLst>
                <a:ext uri="{FF2B5EF4-FFF2-40B4-BE49-F238E27FC236}">
                  <a16:creationId xmlns:a16="http://schemas.microsoft.com/office/drawing/2014/main" id="{7E79FEE8-43C8-46E3-9B3F-516A7544430E}"/>
                </a:ext>
              </a:extLst>
            </p:cNvPr>
            <p:cNvSpPr/>
            <p:nvPr/>
          </p:nvSpPr>
          <p:spPr>
            <a:xfrm>
              <a:off x="5826913" y="4269741"/>
              <a:ext cx="997447" cy="126793"/>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grpSp>
          <p:nvGrpSpPr>
            <p:cNvPr id="116" name="Group 4">
              <a:extLst>
                <a:ext uri="{FF2B5EF4-FFF2-40B4-BE49-F238E27FC236}">
                  <a16:creationId xmlns:a16="http://schemas.microsoft.com/office/drawing/2014/main" id="{982E9A88-DBD7-447D-9E49-31AADCBE8822}"/>
                </a:ext>
              </a:extLst>
            </p:cNvPr>
            <p:cNvGrpSpPr>
              <a:grpSpLocks noChangeAspect="1"/>
            </p:cNvGrpSpPr>
            <p:nvPr/>
          </p:nvGrpSpPr>
          <p:grpSpPr bwMode="auto">
            <a:xfrm>
              <a:off x="6519047" y="4048554"/>
              <a:ext cx="367879" cy="576055"/>
              <a:chOff x="4336" y="478"/>
              <a:chExt cx="1442" cy="2258"/>
            </a:xfrm>
          </p:grpSpPr>
          <p:sp>
            <p:nvSpPr>
              <p:cNvPr id="117" name="Freeform 5">
                <a:extLst>
                  <a:ext uri="{FF2B5EF4-FFF2-40B4-BE49-F238E27FC236}">
                    <a16:creationId xmlns:a16="http://schemas.microsoft.com/office/drawing/2014/main" id="{FFC054AF-5213-4601-9E9F-9D5FC0C90323}"/>
                  </a:ext>
                </a:extLst>
              </p:cNvPr>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18" name="Freeform 7">
                <a:extLst>
                  <a:ext uri="{FF2B5EF4-FFF2-40B4-BE49-F238E27FC236}">
                    <a16:creationId xmlns:a16="http://schemas.microsoft.com/office/drawing/2014/main" id="{8147E5BA-9A94-4E5D-8B8C-907E4E158205}"/>
                  </a:ext>
                </a:extLst>
              </p:cNvPr>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solidFill>
                <a:srgbClr val="003C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19" name="Freeform 8">
                <a:extLst>
                  <a:ext uri="{FF2B5EF4-FFF2-40B4-BE49-F238E27FC236}">
                    <a16:creationId xmlns:a16="http://schemas.microsoft.com/office/drawing/2014/main" id="{FC8EDDC9-955F-4612-B071-4D076427CE1F}"/>
                  </a:ext>
                </a:extLst>
              </p:cNvPr>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solidFill>
                <a:srgbClr val="002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nvGrpSpPr>
            <p:cNvPr id="120" name="Group 4">
              <a:extLst>
                <a:ext uri="{FF2B5EF4-FFF2-40B4-BE49-F238E27FC236}">
                  <a16:creationId xmlns:a16="http://schemas.microsoft.com/office/drawing/2014/main" id="{2FDF9247-0C39-4DFF-9CAB-DDE8986A5C50}"/>
                </a:ext>
              </a:extLst>
            </p:cNvPr>
            <p:cNvGrpSpPr>
              <a:grpSpLocks noChangeAspect="1"/>
            </p:cNvGrpSpPr>
            <p:nvPr/>
          </p:nvGrpSpPr>
          <p:grpSpPr bwMode="auto">
            <a:xfrm flipH="1">
              <a:off x="5704966" y="4048554"/>
              <a:ext cx="367879" cy="576055"/>
              <a:chOff x="4336" y="478"/>
              <a:chExt cx="1442" cy="2258"/>
            </a:xfrm>
          </p:grpSpPr>
          <p:sp>
            <p:nvSpPr>
              <p:cNvPr id="121" name="Freeform 5">
                <a:extLst>
                  <a:ext uri="{FF2B5EF4-FFF2-40B4-BE49-F238E27FC236}">
                    <a16:creationId xmlns:a16="http://schemas.microsoft.com/office/drawing/2014/main" id="{5F55225B-85FA-4074-932A-B9E91D036EAE}"/>
                  </a:ext>
                </a:extLst>
              </p:cNvPr>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22" name="Freeform 7">
                <a:extLst>
                  <a:ext uri="{FF2B5EF4-FFF2-40B4-BE49-F238E27FC236}">
                    <a16:creationId xmlns:a16="http://schemas.microsoft.com/office/drawing/2014/main" id="{2EA92FBA-604A-4A18-84A5-D929E6180317}"/>
                  </a:ext>
                </a:extLst>
              </p:cNvPr>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solidFill>
                <a:srgbClr val="003C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23" name="Freeform 8">
                <a:extLst>
                  <a:ext uri="{FF2B5EF4-FFF2-40B4-BE49-F238E27FC236}">
                    <a16:creationId xmlns:a16="http://schemas.microsoft.com/office/drawing/2014/main" id="{002E9511-AEE5-4359-A7F7-C3D1342BE4B2}"/>
                  </a:ext>
                </a:extLst>
              </p:cNvPr>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solidFill>
                <a:srgbClr val="002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grpSp>
        <p:nvGrpSpPr>
          <p:cNvPr id="124" name="Group 123">
            <a:extLst>
              <a:ext uri="{FF2B5EF4-FFF2-40B4-BE49-F238E27FC236}">
                <a16:creationId xmlns:a16="http://schemas.microsoft.com/office/drawing/2014/main" id="{10CA5A3F-C6B9-4968-A104-542285F4E883}"/>
              </a:ext>
            </a:extLst>
          </p:cNvPr>
          <p:cNvGrpSpPr/>
          <p:nvPr/>
        </p:nvGrpSpPr>
        <p:grpSpPr>
          <a:xfrm rot="5400000">
            <a:off x="5557625" y="4534348"/>
            <a:ext cx="1078131" cy="525448"/>
            <a:chOff x="5704966" y="4048554"/>
            <a:chExt cx="1181960" cy="576055"/>
          </a:xfrm>
        </p:grpSpPr>
        <p:sp>
          <p:nvSpPr>
            <p:cNvPr id="125" name="Rectangle: Rounded Corners 124">
              <a:extLst>
                <a:ext uri="{FF2B5EF4-FFF2-40B4-BE49-F238E27FC236}">
                  <a16:creationId xmlns:a16="http://schemas.microsoft.com/office/drawing/2014/main" id="{4A756B6E-4F52-4536-808B-D7A59E37EFA2}"/>
                </a:ext>
              </a:extLst>
            </p:cNvPr>
            <p:cNvSpPr/>
            <p:nvPr/>
          </p:nvSpPr>
          <p:spPr>
            <a:xfrm>
              <a:off x="5826913" y="4269741"/>
              <a:ext cx="997447" cy="126793"/>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grpSp>
          <p:nvGrpSpPr>
            <p:cNvPr id="126" name="Group 4">
              <a:extLst>
                <a:ext uri="{FF2B5EF4-FFF2-40B4-BE49-F238E27FC236}">
                  <a16:creationId xmlns:a16="http://schemas.microsoft.com/office/drawing/2014/main" id="{EA4402F8-BC80-4DAA-B5AA-ED93726FD46B}"/>
                </a:ext>
              </a:extLst>
            </p:cNvPr>
            <p:cNvGrpSpPr>
              <a:grpSpLocks noChangeAspect="1"/>
            </p:cNvGrpSpPr>
            <p:nvPr/>
          </p:nvGrpSpPr>
          <p:grpSpPr bwMode="auto">
            <a:xfrm>
              <a:off x="6519047" y="4048554"/>
              <a:ext cx="367879" cy="576055"/>
              <a:chOff x="4336" y="478"/>
              <a:chExt cx="1442" cy="2258"/>
            </a:xfrm>
          </p:grpSpPr>
          <p:sp>
            <p:nvSpPr>
              <p:cNvPr id="131" name="Freeform 5">
                <a:extLst>
                  <a:ext uri="{FF2B5EF4-FFF2-40B4-BE49-F238E27FC236}">
                    <a16:creationId xmlns:a16="http://schemas.microsoft.com/office/drawing/2014/main" id="{0867D665-6116-4023-BA74-FA1A5A52DFC9}"/>
                  </a:ext>
                </a:extLst>
              </p:cNvPr>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32" name="Freeform 7">
                <a:extLst>
                  <a:ext uri="{FF2B5EF4-FFF2-40B4-BE49-F238E27FC236}">
                    <a16:creationId xmlns:a16="http://schemas.microsoft.com/office/drawing/2014/main" id="{E01A8585-E873-4362-872A-BB454FE65941}"/>
                  </a:ext>
                </a:extLst>
              </p:cNvPr>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solidFill>
                <a:srgbClr val="003C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33" name="Freeform 8">
                <a:extLst>
                  <a:ext uri="{FF2B5EF4-FFF2-40B4-BE49-F238E27FC236}">
                    <a16:creationId xmlns:a16="http://schemas.microsoft.com/office/drawing/2014/main" id="{EAF050B9-94F9-401F-BF3D-6B60DE941089}"/>
                  </a:ext>
                </a:extLst>
              </p:cNvPr>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solidFill>
                <a:srgbClr val="002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nvGrpSpPr>
            <p:cNvPr id="127" name="Group 4">
              <a:extLst>
                <a:ext uri="{FF2B5EF4-FFF2-40B4-BE49-F238E27FC236}">
                  <a16:creationId xmlns:a16="http://schemas.microsoft.com/office/drawing/2014/main" id="{4A5000A7-A0BC-4660-B8DE-F8C4D51545E1}"/>
                </a:ext>
              </a:extLst>
            </p:cNvPr>
            <p:cNvGrpSpPr>
              <a:grpSpLocks noChangeAspect="1"/>
            </p:cNvGrpSpPr>
            <p:nvPr/>
          </p:nvGrpSpPr>
          <p:grpSpPr bwMode="auto">
            <a:xfrm flipH="1">
              <a:off x="5704966" y="4048554"/>
              <a:ext cx="367879" cy="576055"/>
              <a:chOff x="4336" y="478"/>
              <a:chExt cx="1442" cy="2258"/>
            </a:xfrm>
          </p:grpSpPr>
          <p:sp>
            <p:nvSpPr>
              <p:cNvPr id="128" name="Freeform 5">
                <a:extLst>
                  <a:ext uri="{FF2B5EF4-FFF2-40B4-BE49-F238E27FC236}">
                    <a16:creationId xmlns:a16="http://schemas.microsoft.com/office/drawing/2014/main" id="{69E5F227-7C9C-4F70-8A86-13F1A926F443}"/>
                  </a:ext>
                </a:extLst>
              </p:cNvPr>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29" name="Freeform 7">
                <a:extLst>
                  <a:ext uri="{FF2B5EF4-FFF2-40B4-BE49-F238E27FC236}">
                    <a16:creationId xmlns:a16="http://schemas.microsoft.com/office/drawing/2014/main" id="{104FF896-DE85-4F7D-917F-540719C01AC8}"/>
                  </a:ext>
                </a:extLst>
              </p:cNvPr>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solidFill>
                <a:srgbClr val="003C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30" name="Freeform 8">
                <a:extLst>
                  <a:ext uri="{FF2B5EF4-FFF2-40B4-BE49-F238E27FC236}">
                    <a16:creationId xmlns:a16="http://schemas.microsoft.com/office/drawing/2014/main" id="{6F7040E4-3104-4F20-B121-F8782A4A5D0A}"/>
                  </a:ext>
                </a:extLst>
              </p:cNvPr>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solidFill>
                <a:srgbClr val="002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grpSp>
        <p:nvGrpSpPr>
          <p:cNvPr id="134" name="Group 133">
            <a:extLst>
              <a:ext uri="{FF2B5EF4-FFF2-40B4-BE49-F238E27FC236}">
                <a16:creationId xmlns:a16="http://schemas.microsoft.com/office/drawing/2014/main" id="{E9860B03-C007-40C7-A474-37B4E8B7F98B}"/>
              </a:ext>
            </a:extLst>
          </p:cNvPr>
          <p:cNvGrpSpPr/>
          <p:nvPr/>
        </p:nvGrpSpPr>
        <p:grpSpPr>
          <a:xfrm rot="5400000">
            <a:off x="1661319" y="4534348"/>
            <a:ext cx="1078131" cy="525448"/>
            <a:chOff x="5704966" y="4048554"/>
            <a:chExt cx="1181960" cy="576055"/>
          </a:xfrm>
        </p:grpSpPr>
        <p:sp>
          <p:nvSpPr>
            <p:cNvPr id="135" name="Rectangle: Rounded Corners 134">
              <a:extLst>
                <a:ext uri="{FF2B5EF4-FFF2-40B4-BE49-F238E27FC236}">
                  <a16:creationId xmlns:a16="http://schemas.microsoft.com/office/drawing/2014/main" id="{62F8FFCC-90CA-4F29-992C-15775D1F6F64}"/>
                </a:ext>
              </a:extLst>
            </p:cNvPr>
            <p:cNvSpPr/>
            <p:nvPr/>
          </p:nvSpPr>
          <p:spPr>
            <a:xfrm>
              <a:off x="5826913" y="4269741"/>
              <a:ext cx="997447" cy="126793"/>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grpSp>
          <p:nvGrpSpPr>
            <p:cNvPr id="136" name="Group 4">
              <a:extLst>
                <a:ext uri="{FF2B5EF4-FFF2-40B4-BE49-F238E27FC236}">
                  <a16:creationId xmlns:a16="http://schemas.microsoft.com/office/drawing/2014/main" id="{FBEC93DD-4E06-46D7-8EED-338A3C26FF57}"/>
                </a:ext>
              </a:extLst>
            </p:cNvPr>
            <p:cNvGrpSpPr>
              <a:grpSpLocks noChangeAspect="1"/>
            </p:cNvGrpSpPr>
            <p:nvPr/>
          </p:nvGrpSpPr>
          <p:grpSpPr bwMode="auto">
            <a:xfrm>
              <a:off x="6519047" y="4048554"/>
              <a:ext cx="367879" cy="576055"/>
              <a:chOff x="4336" y="478"/>
              <a:chExt cx="1442" cy="2258"/>
            </a:xfrm>
          </p:grpSpPr>
          <p:sp>
            <p:nvSpPr>
              <p:cNvPr id="142" name="Freeform 5">
                <a:extLst>
                  <a:ext uri="{FF2B5EF4-FFF2-40B4-BE49-F238E27FC236}">
                    <a16:creationId xmlns:a16="http://schemas.microsoft.com/office/drawing/2014/main" id="{0A7E81E2-0A47-4EA8-B874-F3D05282658E}"/>
                  </a:ext>
                </a:extLst>
              </p:cNvPr>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43" name="Freeform 7">
                <a:extLst>
                  <a:ext uri="{FF2B5EF4-FFF2-40B4-BE49-F238E27FC236}">
                    <a16:creationId xmlns:a16="http://schemas.microsoft.com/office/drawing/2014/main" id="{DA1CECF2-E4F3-4FED-9828-C506B8227C50}"/>
                  </a:ext>
                </a:extLst>
              </p:cNvPr>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solidFill>
                <a:srgbClr val="003C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44" name="Freeform 8">
                <a:extLst>
                  <a:ext uri="{FF2B5EF4-FFF2-40B4-BE49-F238E27FC236}">
                    <a16:creationId xmlns:a16="http://schemas.microsoft.com/office/drawing/2014/main" id="{6AA0AEC8-4A8B-4234-BF79-A5CEEC7EEF26}"/>
                  </a:ext>
                </a:extLst>
              </p:cNvPr>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solidFill>
                <a:srgbClr val="002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nvGrpSpPr>
            <p:cNvPr id="137" name="Group 4">
              <a:extLst>
                <a:ext uri="{FF2B5EF4-FFF2-40B4-BE49-F238E27FC236}">
                  <a16:creationId xmlns:a16="http://schemas.microsoft.com/office/drawing/2014/main" id="{83D24D50-36DF-446C-A67E-8C55E3B9E2AC}"/>
                </a:ext>
              </a:extLst>
            </p:cNvPr>
            <p:cNvGrpSpPr>
              <a:grpSpLocks noChangeAspect="1"/>
            </p:cNvGrpSpPr>
            <p:nvPr/>
          </p:nvGrpSpPr>
          <p:grpSpPr bwMode="auto">
            <a:xfrm flipH="1">
              <a:off x="5704966" y="4048554"/>
              <a:ext cx="367879" cy="576055"/>
              <a:chOff x="4336" y="478"/>
              <a:chExt cx="1442" cy="2258"/>
            </a:xfrm>
          </p:grpSpPr>
          <p:sp>
            <p:nvSpPr>
              <p:cNvPr id="139" name="Freeform 5">
                <a:extLst>
                  <a:ext uri="{FF2B5EF4-FFF2-40B4-BE49-F238E27FC236}">
                    <a16:creationId xmlns:a16="http://schemas.microsoft.com/office/drawing/2014/main" id="{5D3D64AC-B0DA-48AE-8C8A-4E12230F32C9}"/>
                  </a:ext>
                </a:extLst>
              </p:cNvPr>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40" name="Freeform 7">
                <a:extLst>
                  <a:ext uri="{FF2B5EF4-FFF2-40B4-BE49-F238E27FC236}">
                    <a16:creationId xmlns:a16="http://schemas.microsoft.com/office/drawing/2014/main" id="{F3BDC7A6-6A53-45F4-8C4B-555DD41183E4}"/>
                  </a:ext>
                </a:extLst>
              </p:cNvPr>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solidFill>
                <a:srgbClr val="003C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141" name="Freeform 8">
                <a:extLst>
                  <a:ext uri="{FF2B5EF4-FFF2-40B4-BE49-F238E27FC236}">
                    <a16:creationId xmlns:a16="http://schemas.microsoft.com/office/drawing/2014/main" id="{93DDF675-3250-47A2-BD9A-6712045B4060}"/>
                  </a:ext>
                </a:extLst>
              </p:cNvPr>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solidFill>
                <a:srgbClr val="002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sp>
        <p:nvSpPr>
          <p:cNvPr id="3" name="TextBox 2">
            <a:extLst>
              <a:ext uri="{FF2B5EF4-FFF2-40B4-BE49-F238E27FC236}">
                <a16:creationId xmlns:a16="http://schemas.microsoft.com/office/drawing/2014/main" id="{BAA8787D-362A-7B46-A47B-902C62FFA109}"/>
              </a:ext>
            </a:extLst>
          </p:cNvPr>
          <p:cNvSpPr txBox="1"/>
          <p:nvPr/>
        </p:nvSpPr>
        <p:spPr>
          <a:xfrm>
            <a:off x="2627301" y="4539393"/>
            <a:ext cx="2997937" cy="461665"/>
          </a:xfrm>
          <a:prstGeom prst="rect">
            <a:avLst/>
          </a:prstGeom>
          <a:noFill/>
        </p:spPr>
        <p:txBody>
          <a:bodyPr wrap="none" rtlCol="0">
            <a:spAutoFit/>
          </a:bodyPr>
          <a:lstStyle/>
          <a:p>
            <a:pPr defTabSz="609585" fontAlgn="base">
              <a:spcBef>
                <a:spcPct val="0"/>
              </a:spcBef>
              <a:spcAft>
                <a:spcPct val="0"/>
              </a:spcAft>
            </a:pPr>
            <a:r>
              <a:rPr lang="en-US" sz="2400" dirty="0">
                <a:solidFill>
                  <a:srgbClr val="282828"/>
                </a:solidFill>
                <a:latin typeface="CiscoSansTT" panose="020B0503020201020303" pitchFamily="34" charset="0"/>
                <a:ea typeface="ＭＳ Ｐゴシック" charset="0"/>
                <a:cs typeface="CiscoSansTT" panose="020B0503020201020303" pitchFamily="34" charset="0"/>
              </a:rPr>
              <a:t>Prime Infrastructure</a:t>
            </a:r>
          </a:p>
        </p:txBody>
      </p:sp>
      <p:sp>
        <p:nvSpPr>
          <p:cNvPr id="138" name="TextBox 137">
            <a:extLst>
              <a:ext uri="{FF2B5EF4-FFF2-40B4-BE49-F238E27FC236}">
                <a16:creationId xmlns:a16="http://schemas.microsoft.com/office/drawing/2014/main" id="{6EED4977-23B4-5A4D-9605-3A9ECE8CB7CB}"/>
              </a:ext>
            </a:extLst>
          </p:cNvPr>
          <p:cNvSpPr txBox="1"/>
          <p:nvPr/>
        </p:nvSpPr>
        <p:spPr>
          <a:xfrm>
            <a:off x="6595537" y="4539393"/>
            <a:ext cx="2969083" cy="461665"/>
          </a:xfrm>
          <a:prstGeom prst="rect">
            <a:avLst/>
          </a:prstGeom>
          <a:noFill/>
        </p:spPr>
        <p:txBody>
          <a:bodyPr wrap="none" rtlCol="0">
            <a:spAutoFit/>
          </a:bodyPr>
          <a:lstStyle/>
          <a:p>
            <a:pPr defTabSz="609585" fontAlgn="base">
              <a:spcBef>
                <a:spcPct val="0"/>
              </a:spcBef>
              <a:spcAft>
                <a:spcPct val="0"/>
              </a:spcAft>
            </a:pPr>
            <a:r>
              <a:rPr lang="en-US" sz="2400" dirty="0">
                <a:solidFill>
                  <a:srgbClr val="282828"/>
                </a:solidFill>
                <a:latin typeface="CiscoSansTT" panose="020B0503020201020303" pitchFamily="34" charset="0"/>
                <a:ea typeface="ＭＳ Ｐゴシック" charset="0"/>
                <a:cs typeface="CiscoSansTT" panose="020B0503020201020303" pitchFamily="34" charset="0"/>
              </a:rPr>
              <a:t>Native Controller UI</a:t>
            </a:r>
          </a:p>
        </p:txBody>
      </p:sp>
    </p:spTree>
    <p:extLst>
      <p:ext uri="{BB962C8B-B14F-4D97-AF65-F5344CB8AC3E}">
        <p14:creationId xmlns:p14="http://schemas.microsoft.com/office/powerpoint/2010/main" val="1546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3688" y="443362"/>
            <a:ext cx="11127317" cy="975783"/>
          </a:xfrm>
        </p:spPr>
        <p:txBody>
          <a:bodyPr/>
          <a:lstStyle/>
          <a:p>
            <a:r>
              <a:rPr lang="en-US" dirty="0">
                <a:latin typeface="CiscoSansTT" panose="020B0503020201020303" pitchFamily="34" charset="0"/>
                <a:cs typeface="CiscoSansTT" panose="020B0503020201020303" pitchFamily="34" charset="0"/>
              </a:rPr>
              <a:t>Delivering High Availability for Critical Infrastructure</a:t>
            </a:r>
          </a:p>
        </p:txBody>
      </p:sp>
      <p:grpSp>
        <p:nvGrpSpPr>
          <p:cNvPr id="9" name="Group 8"/>
          <p:cNvGrpSpPr/>
          <p:nvPr/>
        </p:nvGrpSpPr>
        <p:grpSpPr>
          <a:xfrm>
            <a:off x="-2251" y="4680780"/>
            <a:ext cx="12194251" cy="1304260"/>
            <a:chOff x="-1688" y="3519377"/>
            <a:chExt cx="9145688" cy="978195"/>
          </a:xfrm>
        </p:grpSpPr>
        <p:sp>
          <p:nvSpPr>
            <p:cNvPr id="8" name="Rectangle 7"/>
            <p:cNvSpPr/>
            <p:nvPr/>
          </p:nvSpPr>
          <p:spPr>
            <a:xfrm>
              <a:off x="-1688" y="3519377"/>
              <a:ext cx="9145688" cy="978195"/>
            </a:xfrm>
            <a:prstGeom prst="rect">
              <a:avLst/>
            </a:prstGeom>
            <a:solidFill>
              <a:srgbClr val="01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pic>
          <p:nvPicPr>
            <p:cNvPr id="35" name="Picture 3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3950" y="3664260"/>
              <a:ext cx="621888" cy="621888"/>
            </a:xfrm>
            <a:prstGeom prst="rect">
              <a:avLst/>
            </a:prstGeom>
          </p:spPr>
        </p:pic>
        <p:pic>
          <p:nvPicPr>
            <p:cNvPr id="36" name="Picture 3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77543" y="3663431"/>
              <a:ext cx="621792" cy="621792"/>
            </a:xfrm>
            <a:prstGeom prst="rect">
              <a:avLst/>
            </a:prstGeom>
          </p:spPr>
        </p:pic>
        <p:sp>
          <p:nvSpPr>
            <p:cNvPr id="6" name="TextBox 5"/>
            <p:cNvSpPr txBox="1"/>
            <p:nvPr/>
          </p:nvSpPr>
          <p:spPr>
            <a:xfrm>
              <a:off x="1245838" y="3634840"/>
              <a:ext cx="3209201" cy="684755"/>
            </a:xfrm>
            <a:prstGeom prst="rect">
              <a:avLst/>
            </a:prstGeom>
            <a:noFill/>
          </p:spPr>
          <p:txBody>
            <a:bodyPr wrap="square" rtlCol="0">
              <a:spAutoFit/>
            </a:bodyPr>
            <a:lstStyle/>
            <a:p>
              <a:pPr defTabSz="609585" fontAlgn="base">
                <a:spcBef>
                  <a:spcPct val="0"/>
                </a:spcBef>
                <a:spcAft>
                  <a:spcPct val="0"/>
                </a:spcAft>
              </a:pPr>
              <a:r>
                <a:rPr lang="en-US" sz="2133" dirty="0">
                  <a:solidFill>
                    <a:srgbClr val="FFFFFF"/>
                  </a:solidFill>
                  <a:latin typeface="CiscoSansTT" panose="020B0503020201020303" pitchFamily="34" charset="0"/>
                  <a:ea typeface="ＭＳ Ｐゴシック" charset="0"/>
                  <a:cs typeface="CiscoSansTT" panose="020B0503020201020303" pitchFamily="34" charset="0"/>
                </a:rPr>
                <a:t>Contain impact within release</a:t>
              </a:r>
            </a:p>
            <a:p>
              <a:pPr defTabSz="609585" fontAlgn="base">
                <a:spcBef>
                  <a:spcPct val="0"/>
                </a:spcBef>
                <a:spcAft>
                  <a:spcPct val="0"/>
                </a:spcAft>
              </a:pPr>
              <a:r>
                <a:rPr lang="en-US" sz="1600" dirty="0">
                  <a:solidFill>
                    <a:srgbClr val="FFFFFF"/>
                  </a:solidFill>
                  <a:latin typeface="CiscoSansTT" panose="020B0503020201020303" pitchFamily="34" charset="0"/>
                  <a:ea typeface="ＭＳ Ｐゴシック" charset="0"/>
                  <a:cs typeface="CiscoSansTT" panose="020B0503020201020303" pitchFamily="34" charset="0"/>
                </a:rPr>
                <a:t>Fixes for defects and security issues without need to requalify a new release</a:t>
              </a:r>
            </a:p>
          </p:txBody>
        </p:sp>
        <p:sp>
          <p:nvSpPr>
            <p:cNvPr id="37" name="TextBox 36"/>
            <p:cNvSpPr txBox="1"/>
            <p:nvPr/>
          </p:nvSpPr>
          <p:spPr>
            <a:xfrm>
              <a:off x="5399335" y="3634839"/>
              <a:ext cx="3351253" cy="684755"/>
            </a:xfrm>
            <a:prstGeom prst="rect">
              <a:avLst/>
            </a:prstGeom>
            <a:noFill/>
          </p:spPr>
          <p:txBody>
            <a:bodyPr wrap="square" rtlCol="0">
              <a:spAutoFit/>
            </a:bodyPr>
            <a:lstStyle/>
            <a:p>
              <a:pPr defTabSz="609585" fontAlgn="base">
                <a:spcBef>
                  <a:spcPct val="0"/>
                </a:spcBef>
                <a:spcAft>
                  <a:spcPct val="0"/>
                </a:spcAft>
              </a:pPr>
              <a:r>
                <a:rPr lang="en-US" sz="2133" dirty="0">
                  <a:solidFill>
                    <a:srgbClr val="FFFFFF"/>
                  </a:solidFill>
                  <a:latin typeface="CiscoSansTT" panose="020B0503020201020303" pitchFamily="34" charset="0"/>
                  <a:ea typeface="ＭＳ Ｐゴシック" charset="0"/>
                  <a:cs typeface="CiscoSansTT" panose="020B0503020201020303" pitchFamily="34" charset="0"/>
                </a:rPr>
                <a:t>Faster resolution to critical issues</a:t>
              </a:r>
            </a:p>
            <a:p>
              <a:pPr defTabSz="609585" fontAlgn="base">
                <a:spcBef>
                  <a:spcPct val="0"/>
                </a:spcBef>
                <a:spcAft>
                  <a:spcPct val="0"/>
                </a:spcAft>
              </a:pPr>
              <a:r>
                <a:rPr lang="en-US" sz="1600" dirty="0">
                  <a:solidFill>
                    <a:srgbClr val="FFFFFF"/>
                  </a:solidFill>
                  <a:latin typeface="CiscoSansTT" panose="020B0503020201020303" pitchFamily="34" charset="0"/>
                  <a:ea typeface="ＭＳ Ｐゴシック" charset="0"/>
                  <a:cs typeface="CiscoSansTT" panose="020B0503020201020303" pitchFamily="34" charset="0"/>
                </a:rPr>
                <a:t>Provide fixes to critical issues found in network devices that are time-sensitive</a:t>
              </a:r>
            </a:p>
          </p:txBody>
        </p:sp>
      </p:grpSp>
      <p:grpSp>
        <p:nvGrpSpPr>
          <p:cNvPr id="12" name="Group 11"/>
          <p:cNvGrpSpPr/>
          <p:nvPr/>
        </p:nvGrpSpPr>
        <p:grpSpPr>
          <a:xfrm>
            <a:off x="-2251" y="1475201"/>
            <a:ext cx="3964651" cy="2865337"/>
            <a:chOff x="-1688" y="1115193"/>
            <a:chExt cx="2973488" cy="2149003"/>
          </a:xfrm>
        </p:grpSpPr>
        <p:sp>
          <p:nvSpPr>
            <p:cNvPr id="2" name="Rectangle 1"/>
            <p:cNvSpPr/>
            <p:nvPr/>
          </p:nvSpPr>
          <p:spPr>
            <a:xfrm>
              <a:off x="0" y="1115194"/>
              <a:ext cx="2971800" cy="2149002"/>
            </a:xfrm>
            <a:prstGeom prst="rect">
              <a:avLst/>
            </a:prstGeom>
            <a:solidFill>
              <a:schemeClr val="tx1">
                <a:lumMod val="10000"/>
                <a:lumOff val="9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32" name="Rectangle 31"/>
            <p:cNvSpPr/>
            <p:nvPr/>
          </p:nvSpPr>
          <p:spPr>
            <a:xfrm>
              <a:off x="-1688" y="1115193"/>
              <a:ext cx="2971800" cy="73486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iscoSansTT" panose="020B0503020201020303" pitchFamily="34" charset="0"/>
                  <a:cs typeface="CiscoSansTT" panose="020B0503020201020303" pitchFamily="34" charset="0"/>
                </a:rPr>
                <a:t>Unplanned Events</a:t>
              </a:r>
            </a:p>
            <a:p>
              <a:pPr algn="ctr" defTabSz="609585" fontAlgn="base">
                <a:spcBef>
                  <a:spcPct val="0"/>
                </a:spcBef>
                <a:spcAft>
                  <a:spcPct val="0"/>
                </a:spcAft>
              </a:pPr>
              <a:r>
                <a:rPr lang="en-US" sz="1600" dirty="0">
                  <a:solidFill>
                    <a:srgbClr val="FFFFFF"/>
                  </a:solidFill>
                  <a:latin typeface="CiscoSansTT" panose="020B0503020201020303" pitchFamily="34" charset="0"/>
                  <a:cs typeface="CiscoSansTT" panose="020B0503020201020303" pitchFamily="34" charset="0"/>
                </a:rPr>
                <a:t>Device and network interruptions</a:t>
              </a:r>
            </a:p>
          </p:txBody>
        </p:sp>
        <p:sp>
          <p:nvSpPr>
            <p:cNvPr id="7" name="TextBox 6"/>
            <p:cNvSpPr txBox="1"/>
            <p:nvPr/>
          </p:nvSpPr>
          <p:spPr>
            <a:xfrm>
              <a:off x="105263" y="2041449"/>
              <a:ext cx="2806995" cy="992579"/>
            </a:xfrm>
            <a:prstGeom prst="rect">
              <a:avLst/>
            </a:prstGeom>
            <a:noFill/>
          </p:spPr>
          <p:txBody>
            <a:bodyPr wrap="square" rtlCol="0">
              <a:spAutoFit/>
            </a:bodyPr>
            <a:lstStyle/>
            <a:p>
              <a:pPr marL="228594" indent="-228594" defTabSz="609585" fontAlgn="base">
                <a:spcBef>
                  <a:spcPct val="0"/>
                </a:spcBef>
                <a:spcAft>
                  <a:spcPct val="0"/>
                </a:spcAft>
                <a:buFont typeface="Wingdings" panose="05000000000000000000" pitchFamily="2" charset="2"/>
                <a:buChar char="ü"/>
              </a:pPr>
              <a:r>
                <a:rPr lang="en-US" sz="1600" dirty="0" err="1">
                  <a:solidFill>
                    <a:srgbClr val="000000"/>
                  </a:solidFill>
                  <a:latin typeface="CiscoSansTT" panose="020B0503020201020303" pitchFamily="34" charset="0"/>
                  <a:ea typeface="ＭＳ Ｐゴシック" charset="0"/>
                  <a:cs typeface="CiscoSansTT" panose="020B0503020201020303" pitchFamily="34" charset="0"/>
                </a:rPr>
                <a:t>Stateful</a:t>
              </a:r>
              <a:r>
                <a:rPr lang="en-US" sz="1600" dirty="0">
                  <a:solidFill>
                    <a:srgbClr val="000000"/>
                  </a:solidFill>
                  <a:latin typeface="CiscoSansTT" panose="020B0503020201020303" pitchFamily="34" charset="0"/>
                  <a:ea typeface="ＭＳ Ｐゴシック" charset="0"/>
                  <a:cs typeface="CiscoSansTT" panose="020B0503020201020303" pitchFamily="34" charset="0"/>
                </a:rPr>
                <a:t> Switch Over with an active standby</a:t>
              </a:r>
            </a:p>
            <a:p>
              <a:pPr marL="228594" indent="-228594" defTabSz="609585" fontAlgn="base">
                <a:spcBef>
                  <a:spcPct val="0"/>
                </a:spcBef>
                <a:spcAft>
                  <a:spcPct val="0"/>
                </a:spcAft>
                <a:buFont typeface="Wingdings" panose="05000000000000000000" pitchFamily="2" charset="2"/>
                <a:buChar char="ü"/>
              </a:pPr>
              <a:endParaRPr lang="en-US" sz="1600" dirty="0">
                <a:solidFill>
                  <a:srgbClr val="000000"/>
                </a:solidFill>
                <a:latin typeface="CiscoSansTT" panose="020B0503020201020303" pitchFamily="34" charset="0"/>
                <a:ea typeface="ＭＳ Ｐゴシック" charset="0"/>
                <a:cs typeface="CiscoSansTT" panose="020B0503020201020303" pitchFamily="34" charset="0"/>
              </a:endParaRPr>
            </a:p>
            <a:p>
              <a:pPr marL="228594" indent="-228594" defTabSz="609585" fontAlgn="base">
                <a:spcBef>
                  <a:spcPct val="0"/>
                </a:spcBef>
                <a:spcAft>
                  <a:spcPct val="0"/>
                </a:spcAft>
                <a:buFont typeface="Wingdings" panose="05000000000000000000" pitchFamily="2" charset="2"/>
                <a:buChar char="ü"/>
              </a:pPr>
              <a:r>
                <a:rPr lang="en-US" sz="1600" dirty="0">
                  <a:solidFill>
                    <a:srgbClr val="000000"/>
                  </a:solidFill>
                  <a:latin typeface="CiscoSansTT" panose="020B0503020201020303" pitchFamily="34" charset="0"/>
                  <a:ea typeface="ＭＳ Ｐゴシック" charset="0"/>
                  <a:cs typeface="CiscoSansTT" panose="020B0503020201020303" pitchFamily="34" charset="0"/>
                </a:rPr>
                <a:t>N+1 redundancy for always-on network, services and clients</a:t>
              </a:r>
            </a:p>
          </p:txBody>
        </p:sp>
      </p:grpSp>
      <p:grpSp>
        <p:nvGrpSpPr>
          <p:cNvPr id="10" name="Group 9"/>
          <p:cNvGrpSpPr/>
          <p:nvPr/>
        </p:nvGrpSpPr>
        <p:grpSpPr>
          <a:xfrm>
            <a:off x="4103336" y="1475202"/>
            <a:ext cx="3964651" cy="2865338"/>
            <a:chOff x="3061552" y="1115193"/>
            <a:chExt cx="2973488" cy="2149003"/>
          </a:xfrm>
        </p:grpSpPr>
        <p:sp>
          <p:nvSpPr>
            <p:cNvPr id="30" name="Rectangle 29"/>
            <p:cNvSpPr/>
            <p:nvPr/>
          </p:nvSpPr>
          <p:spPr>
            <a:xfrm>
              <a:off x="3063240" y="1115194"/>
              <a:ext cx="2971800" cy="2149002"/>
            </a:xfrm>
            <a:prstGeom prst="rect">
              <a:avLst/>
            </a:prstGeom>
            <a:solidFill>
              <a:schemeClr val="accent5">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33" name="Rectangle 32"/>
            <p:cNvSpPr/>
            <p:nvPr/>
          </p:nvSpPr>
          <p:spPr>
            <a:xfrm>
              <a:off x="3061552" y="1115193"/>
              <a:ext cx="2971800" cy="73486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iscoSansTT" panose="020B0503020201020303" pitchFamily="34" charset="0"/>
                  <a:cs typeface="CiscoSansTT" panose="020B0503020201020303" pitchFamily="34" charset="0"/>
                </a:rPr>
                <a:t>Infrastructure Updates</a:t>
              </a:r>
            </a:p>
            <a:p>
              <a:pPr algn="ctr" defTabSz="609585" fontAlgn="base">
                <a:spcBef>
                  <a:spcPct val="0"/>
                </a:spcBef>
                <a:spcAft>
                  <a:spcPct val="0"/>
                </a:spcAft>
              </a:pPr>
              <a:r>
                <a:rPr lang="en-US" sz="1600" dirty="0">
                  <a:solidFill>
                    <a:srgbClr val="FFFFFF"/>
                  </a:solidFill>
                  <a:latin typeface="CiscoSansTT" panose="020B0503020201020303" pitchFamily="34" charset="0"/>
                  <a:cs typeface="CiscoSansTT" panose="020B0503020201020303" pitchFamily="34" charset="0"/>
                </a:rPr>
                <a:t>Software maintenance &amp; AP updates</a:t>
              </a:r>
            </a:p>
          </p:txBody>
        </p:sp>
        <p:sp>
          <p:nvSpPr>
            <p:cNvPr id="38" name="TextBox 37"/>
            <p:cNvSpPr txBox="1"/>
            <p:nvPr/>
          </p:nvSpPr>
          <p:spPr>
            <a:xfrm>
              <a:off x="3168503" y="2049296"/>
              <a:ext cx="2806995" cy="992579"/>
            </a:xfrm>
            <a:prstGeom prst="rect">
              <a:avLst/>
            </a:prstGeom>
            <a:noFill/>
          </p:spPr>
          <p:txBody>
            <a:bodyPr wrap="square" rtlCol="0">
              <a:spAutoFit/>
            </a:bodyPr>
            <a:lstStyle/>
            <a:p>
              <a:pPr marL="228594" indent="-228594" defTabSz="609585" fontAlgn="base">
                <a:spcBef>
                  <a:spcPct val="0"/>
                </a:spcBef>
                <a:spcAft>
                  <a:spcPct val="0"/>
                </a:spcAft>
                <a:buFont typeface="Wingdings" panose="05000000000000000000" pitchFamily="2" charset="2"/>
                <a:buChar char="ü"/>
              </a:pPr>
              <a:r>
                <a:rPr lang="en-US" sz="1600" dirty="0">
                  <a:solidFill>
                    <a:srgbClr val="000000"/>
                  </a:solidFill>
                  <a:latin typeface="CiscoSansTT" panose="020B0503020201020303" pitchFamily="34" charset="0"/>
                  <a:ea typeface="ＭＳ Ｐゴシック" charset="0"/>
                  <a:cs typeface="CiscoSansTT" panose="020B0503020201020303" pitchFamily="34" charset="0"/>
                </a:rPr>
                <a:t>Seamless software updates for wireless controllers and APs</a:t>
              </a:r>
            </a:p>
            <a:p>
              <a:pPr marL="228594" indent="-228594" defTabSz="609585" fontAlgn="base">
                <a:spcBef>
                  <a:spcPct val="0"/>
                </a:spcBef>
                <a:spcAft>
                  <a:spcPct val="0"/>
                </a:spcAft>
                <a:buFont typeface="Wingdings" panose="05000000000000000000" pitchFamily="2" charset="2"/>
                <a:buChar char="ü"/>
              </a:pPr>
              <a:endParaRPr lang="en-US" sz="1600" dirty="0">
                <a:solidFill>
                  <a:srgbClr val="000000"/>
                </a:solidFill>
                <a:latin typeface="CiscoSansTT" panose="020B0503020201020303" pitchFamily="34" charset="0"/>
                <a:ea typeface="ＭＳ Ｐゴシック" charset="0"/>
                <a:cs typeface="CiscoSansTT" panose="020B0503020201020303" pitchFamily="34" charset="0"/>
              </a:endParaRPr>
            </a:p>
            <a:p>
              <a:pPr marL="228594" indent="-228594" defTabSz="609585" fontAlgn="base">
                <a:spcBef>
                  <a:spcPct val="0"/>
                </a:spcBef>
                <a:spcAft>
                  <a:spcPct val="0"/>
                </a:spcAft>
                <a:buFont typeface="Wingdings" panose="05000000000000000000" pitchFamily="2" charset="2"/>
                <a:buChar char="ü"/>
              </a:pPr>
              <a:r>
                <a:rPr lang="en-US" sz="1600" dirty="0">
                  <a:solidFill>
                    <a:srgbClr val="000000"/>
                  </a:solidFill>
                  <a:latin typeface="CiscoSansTT" panose="020B0503020201020303" pitchFamily="34" charset="0"/>
                  <a:ea typeface="ＭＳ Ｐゴシック" charset="0"/>
                  <a:cs typeface="CiscoSansTT" panose="020B0503020201020303" pitchFamily="34" charset="0"/>
                </a:rPr>
                <a:t>AP device pack and flexible per-site updates contain impact area</a:t>
              </a:r>
            </a:p>
          </p:txBody>
        </p:sp>
      </p:grpSp>
      <p:grpSp>
        <p:nvGrpSpPr>
          <p:cNvPr id="11" name="Group 10"/>
          <p:cNvGrpSpPr/>
          <p:nvPr/>
        </p:nvGrpSpPr>
        <p:grpSpPr>
          <a:xfrm>
            <a:off x="8208921" y="1475201"/>
            <a:ext cx="3964651" cy="2865337"/>
            <a:chOff x="6156691" y="1115193"/>
            <a:chExt cx="2973488" cy="2149003"/>
          </a:xfrm>
        </p:grpSpPr>
        <p:sp>
          <p:nvSpPr>
            <p:cNvPr id="31" name="Rectangle 30"/>
            <p:cNvSpPr/>
            <p:nvPr/>
          </p:nvSpPr>
          <p:spPr>
            <a:xfrm>
              <a:off x="6158379" y="1115194"/>
              <a:ext cx="2971800" cy="2149002"/>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panose="020B0503020201020303" pitchFamily="34" charset="0"/>
                <a:cs typeface="CiscoSansTT" panose="020B0503020201020303" pitchFamily="34" charset="0"/>
              </a:endParaRPr>
            </a:p>
          </p:txBody>
        </p:sp>
        <p:sp>
          <p:nvSpPr>
            <p:cNvPr id="34" name="Rectangle 33"/>
            <p:cNvSpPr/>
            <p:nvPr/>
          </p:nvSpPr>
          <p:spPr>
            <a:xfrm>
              <a:off x="6156691" y="1115193"/>
              <a:ext cx="2971800" cy="73486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iscoSansTT" panose="020B0503020201020303" pitchFamily="34" charset="0"/>
                  <a:cs typeface="CiscoSansTT" panose="020B0503020201020303" pitchFamily="34" charset="0"/>
                </a:rPr>
                <a:t>Software Image Upgrades</a:t>
              </a:r>
            </a:p>
            <a:p>
              <a:pPr algn="ctr" defTabSz="609585" fontAlgn="base">
                <a:spcBef>
                  <a:spcPct val="0"/>
                </a:spcBef>
                <a:spcAft>
                  <a:spcPct val="0"/>
                </a:spcAft>
              </a:pPr>
              <a:r>
                <a:rPr lang="en-US" sz="1600" dirty="0">
                  <a:solidFill>
                    <a:srgbClr val="FFFFFF"/>
                  </a:solidFill>
                  <a:latin typeface="CiscoSansTT" panose="020B0503020201020303" pitchFamily="34" charset="0"/>
                  <a:cs typeface="CiscoSansTT" panose="020B0503020201020303" pitchFamily="34" charset="0"/>
                </a:rPr>
                <a:t>Wireless controller image upgrades </a:t>
              </a:r>
            </a:p>
          </p:txBody>
        </p:sp>
        <p:sp>
          <p:nvSpPr>
            <p:cNvPr id="39" name="TextBox 38"/>
            <p:cNvSpPr txBox="1"/>
            <p:nvPr/>
          </p:nvSpPr>
          <p:spPr>
            <a:xfrm>
              <a:off x="6263642" y="2041449"/>
              <a:ext cx="2806995" cy="992579"/>
            </a:xfrm>
            <a:prstGeom prst="rect">
              <a:avLst/>
            </a:prstGeom>
            <a:noFill/>
          </p:spPr>
          <p:txBody>
            <a:bodyPr wrap="square" rtlCol="0">
              <a:spAutoFit/>
            </a:bodyPr>
            <a:lstStyle/>
            <a:p>
              <a:pPr marL="228594" indent="-228594" defTabSz="609585" fontAlgn="base">
                <a:spcBef>
                  <a:spcPct val="0"/>
                </a:spcBef>
                <a:spcAft>
                  <a:spcPct val="0"/>
                </a:spcAft>
                <a:buFont typeface="Wingdings" panose="05000000000000000000" pitchFamily="2" charset="2"/>
                <a:buChar char="ü"/>
              </a:pPr>
              <a:r>
                <a:rPr lang="en-US" sz="1600" dirty="0">
                  <a:solidFill>
                    <a:srgbClr val="000000"/>
                  </a:solidFill>
                  <a:latin typeface="CiscoSansTT" panose="020B0503020201020303" pitchFamily="34" charset="0"/>
                  <a:ea typeface="ＭＳ Ｐゴシック" charset="0"/>
                  <a:cs typeface="CiscoSansTT" panose="020B0503020201020303" pitchFamily="34" charset="0"/>
                </a:rPr>
                <a:t>N+1 rolling AP upgrades ensure seamless client connectivity</a:t>
              </a:r>
            </a:p>
            <a:p>
              <a:pPr marL="228594" indent="-228594" defTabSz="609585" fontAlgn="base">
                <a:spcBef>
                  <a:spcPct val="0"/>
                </a:spcBef>
                <a:spcAft>
                  <a:spcPct val="0"/>
                </a:spcAft>
                <a:buFont typeface="Wingdings" panose="05000000000000000000" pitchFamily="2" charset="2"/>
                <a:buChar char="ü"/>
              </a:pPr>
              <a:endParaRPr lang="en-US" sz="1600" dirty="0">
                <a:solidFill>
                  <a:srgbClr val="000000"/>
                </a:solidFill>
                <a:latin typeface="CiscoSansTT" panose="020B0503020201020303" pitchFamily="34" charset="0"/>
                <a:ea typeface="ＭＳ Ｐゴシック" charset="0"/>
                <a:cs typeface="CiscoSansTT" panose="020B0503020201020303" pitchFamily="34" charset="0"/>
              </a:endParaRPr>
            </a:p>
            <a:p>
              <a:pPr marL="228594" indent="-228594" defTabSz="609585" fontAlgn="base">
                <a:spcBef>
                  <a:spcPct val="0"/>
                </a:spcBef>
                <a:spcAft>
                  <a:spcPct val="0"/>
                </a:spcAft>
                <a:buFont typeface="Wingdings" panose="05000000000000000000" pitchFamily="2" charset="2"/>
                <a:buChar char="ü"/>
              </a:pPr>
              <a:r>
                <a:rPr lang="en-US" sz="1600" dirty="0">
                  <a:solidFill>
                    <a:srgbClr val="000000"/>
                  </a:solidFill>
                  <a:latin typeface="CiscoSansTT" panose="020B0503020201020303" pitchFamily="34" charset="0"/>
                  <a:ea typeface="ＭＳ Ｐゴシック" charset="0"/>
                  <a:cs typeface="CiscoSansTT" panose="020B0503020201020303" pitchFamily="34" charset="0"/>
                </a:rPr>
                <a:t>Radio resource management automates group creation</a:t>
              </a:r>
            </a:p>
          </p:txBody>
        </p:sp>
      </p:grpSp>
      <p:sp>
        <p:nvSpPr>
          <p:cNvPr id="21" name="Rectangle 20">
            <a:extLst>
              <a:ext uri="{FF2B5EF4-FFF2-40B4-BE49-F238E27FC236}">
                <a16:creationId xmlns:a16="http://schemas.microsoft.com/office/drawing/2014/main" id="{7D90E9EA-7AF6-49EC-8204-81E4B4EB480C}"/>
              </a:ext>
            </a:extLst>
          </p:cNvPr>
          <p:cNvSpPr/>
          <p:nvPr/>
        </p:nvSpPr>
        <p:spPr>
          <a:xfrm>
            <a:off x="3365689" y="6226972"/>
            <a:ext cx="1062010" cy="27058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189243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E3E113E-EF4C-4A0B-81DD-63646087419B}"/>
              </a:ext>
            </a:extLst>
          </p:cNvPr>
          <p:cNvSpPr txBox="1">
            <a:spLocks/>
          </p:cNvSpPr>
          <p:nvPr/>
        </p:nvSpPr>
        <p:spPr>
          <a:xfrm>
            <a:off x="987552" y="2180915"/>
            <a:ext cx="9838943" cy="3381685"/>
          </a:xfrm>
        </p:spPr>
        <p:txBody>
          <a:bodyPr>
            <a:normAutofit fontScale="92500"/>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lang="en-US" sz="1800" kern="1200">
                <a:solidFill>
                  <a:schemeClr val="tx1"/>
                </a:solidFill>
                <a:latin typeface="CiscoSans" panose="020B0503020201020303" pitchFamily="34" charset="0"/>
                <a:ea typeface="ＭＳ Ｐゴシック" charset="0"/>
                <a:cs typeface="CiscoSans"/>
              </a:defRPr>
            </a:lvl1pPr>
            <a:lvl2pPr marL="342900" indent="0" algn="ctr" defTabSz="684213" rtl="0" eaLnBrk="1" fontAlgn="base" hangingPunct="1">
              <a:lnSpc>
                <a:spcPct val="95000"/>
              </a:lnSpc>
              <a:spcBef>
                <a:spcPts val="600"/>
              </a:spcBef>
              <a:spcAft>
                <a:spcPct val="0"/>
              </a:spcAft>
              <a:buClr>
                <a:schemeClr val="tx2"/>
              </a:buClr>
              <a:buFont typeface="Arial" charset="0"/>
              <a:buNone/>
              <a:defRPr lang="en-US" sz="1500" kern="1200">
                <a:solidFill>
                  <a:schemeClr val="tx1"/>
                </a:solidFill>
                <a:latin typeface="+mn-lt"/>
                <a:ea typeface="ＭＳ Ｐゴシック" charset="0"/>
                <a:cs typeface="CiscoSans"/>
              </a:defRPr>
            </a:lvl2pPr>
            <a:lvl3pPr marL="685800" indent="0" algn="ctr" defTabSz="684213" rtl="0" eaLnBrk="1" fontAlgn="base" hangingPunct="1">
              <a:lnSpc>
                <a:spcPct val="95000"/>
              </a:lnSpc>
              <a:spcBef>
                <a:spcPts val="625"/>
              </a:spcBef>
              <a:spcAft>
                <a:spcPct val="0"/>
              </a:spcAft>
              <a:buFont typeface="Arial" charset="0"/>
              <a:buNone/>
              <a:defRPr lang="en-US" sz="1350" kern="1200">
                <a:solidFill>
                  <a:schemeClr val="tx1"/>
                </a:solidFill>
                <a:latin typeface="+mn-lt"/>
                <a:ea typeface="ＭＳ Ｐゴシック" charset="0"/>
                <a:cs typeface="CiscoSans"/>
              </a:defRPr>
            </a:lvl3pPr>
            <a:lvl4pPr marL="1028700" indent="0" algn="ctr" defTabSz="684213" rtl="0" eaLnBrk="1" fontAlgn="base" hangingPunct="1">
              <a:lnSpc>
                <a:spcPct val="95000"/>
              </a:lnSpc>
              <a:spcBef>
                <a:spcPts val="625"/>
              </a:spcBef>
              <a:spcAft>
                <a:spcPct val="0"/>
              </a:spcAft>
              <a:buFont typeface="Arial" charset="0"/>
              <a:buNone/>
              <a:defRPr lang="en-US" sz="1200" kern="1200">
                <a:solidFill>
                  <a:schemeClr val="tx1"/>
                </a:solidFill>
                <a:latin typeface="+mn-lt"/>
                <a:ea typeface="ＭＳ Ｐゴシック" charset="0"/>
                <a:cs typeface="CiscoSans"/>
              </a:defRPr>
            </a:lvl4pPr>
            <a:lvl5pPr marL="1371600" indent="0" algn="ctr" defTabSz="684213" rtl="0" eaLnBrk="1" fontAlgn="base" hangingPunct="1">
              <a:lnSpc>
                <a:spcPct val="95000"/>
              </a:lnSpc>
              <a:spcBef>
                <a:spcPts val="625"/>
              </a:spcBef>
              <a:spcAft>
                <a:spcPct val="0"/>
              </a:spcAft>
              <a:buFont typeface="Arial" charset="0"/>
              <a:buNone/>
              <a:defRPr lang="en-US" sz="1200" kern="1200">
                <a:solidFill>
                  <a:schemeClr val="tx1"/>
                </a:solidFill>
                <a:latin typeface="+mn-lt"/>
                <a:ea typeface="ＭＳ Ｐゴシック" charset="0"/>
                <a:cs typeface="CiscoSans"/>
              </a:defRPr>
            </a:lvl5pPr>
            <a:lvl6pPr marL="1714500" indent="0" algn="ctr" defTabSz="685777" rtl="0" eaLnBrk="1" latinLnBrk="0" hangingPunct="1">
              <a:spcBef>
                <a:spcPts val="600"/>
              </a:spcBef>
              <a:buFont typeface="Arial" pitchFamily="34" charset="0"/>
              <a:buNone/>
              <a:defRPr sz="1200" kern="1200" baseline="0">
                <a:solidFill>
                  <a:schemeClr val="tx1"/>
                </a:solidFill>
                <a:latin typeface="+mn-lt"/>
                <a:ea typeface="+mn-ea"/>
                <a:cs typeface="+mn-cs"/>
              </a:defRPr>
            </a:lvl6pPr>
            <a:lvl7pPr marL="2057400" indent="0" algn="ctr" defTabSz="685777" rtl="0" eaLnBrk="1" latinLnBrk="0" hangingPunct="1">
              <a:spcBef>
                <a:spcPts val="600"/>
              </a:spcBef>
              <a:buFont typeface="Arial" pitchFamily="34" charset="0"/>
              <a:buNone/>
              <a:defRPr sz="1200" kern="1200" baseline="0">
                <a:solidFill>
                  <a:schemeClr val="tx1"/>
                </a:solidFill>
                <a:latin typeface="+mn-lt"/>
                <a:ea typeface="+mn-ea"/>
                <a:cs typeface="+mn-cs"/>
              </a:defRPr>
            </a:lvl7pPr>
            <a:lvl8pPr marL="2400300" indent="0" algn="ctr" defTabSz="685777"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685777"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buClr>
                <a:srgbClr val="005073"/>
              </a:buClr>
            </a:pPr>
            <a:r>
              <a:rPr lang="en-SG" sz="3600" dirty="0">
                <a:solidFill>
                  <a:srgbClr val="01BDEC"/>
                </a:solidFill>
                <a:latin typeface="CiscoSansTT" panose="020B0503020201020303" pitchFamily="34" charset="0"/>
              </a:rPr>
              <a:t>Delivering Next Generation Wireless</a:t>
            </a:r>
          </a:p>
          <a:p>
            <a:pPr lvl="0">
              <a:buClr>
                <a:srgbClr val="005073"/>
              </a:buClr>
            </a:pPr>
            <a:r>
              <a:rPr lang="en-SG" sz="2800" dirty="0">
                <a:solidFill>
                  <a:srgbClr val="01BDEC"/>
                </a:solidFill>
                <a:latin typeface="CiscoSansTT" panose="020B0503020201020303" pitchFamily="34" charset="0"/>
              </a:rPr>
              <a:t>Embracing Wi-Fi 6 for Performance, Scalability and Efficiency</a:t>
            </a:r>
          </a:p>
          <a:p>
            <a:pPr lvl="0">
              <a:buClr>
                <a:srgbClr val="005073"/>
              </a:buClr>
            </a:pPr>
            <a:endParaRPr lang="en-SG" sz="3600" dirty="0">
              <a:solidFill>
                <a:srgbClr val="01BDEC"/>
              </a:solidFill>
              <a:latin typeface="CiscoSansTT" panose="020B0503020201020303" pitchFamily="34" charset="0"/>
            </a:endParaRPr>
          </a:p>
          <a:p>
            <a:pPr lvl="0">
              <a:buClr>
                <a:srgbClr val="005073"/>
              </a:buClr>
            </a:pPr>
            <a:r>
              <a:rPr lang="en-SG" sz="3600" i="1" dirty="0" err="1">
                <a:solidFill>
                  <a:schemeClr val="bg1"/>
                </a:solidFill>
                <a:latin typeface="CiscoSansTT" panose="020B0503020201020303" pitchFamily="34" charset="0"/>
              </a:rPr>
              <a:t>Tjie</a:t>
            </a:r>
            <a:r>
              <a:rPr lang="en-SG" sz="3600" i="1" dirty="0">
                <a:solidFill>
                  <a:schemeClr val="bg1"/>
                </a:solidFill>
                <a:latin typeface="CiscoSansTT" panose="020B0503020201020303" pitchFamily="34" charset="0"/>
              </a:rPr>
              <a:t> Seng </a:t>
            </a:r>
            <a:r>
              <a:rPr lang="en-SG" sz="3600" i="1" dirty="0" err="1">
                <a:solidFill>
                  <a:schemeClr val="bg1"/>
                </a:solidFill>
                <a:latin typeface="CiscoSansTT" panose="020B0503020201020303" pitchFamily="34" charset="0"/>
              </a:rPr>
              <a:t>Njauw</a:t>
            </a:r>
            <a:endParaRPr lang="en-SG" sz="3600" i="1" dirty="0">
              <a:solidFill>
                <a:schemeClr val="bg1"/>
              </a:solidFill>
              <a:latin typeface="CiscoSansTT" panose="020B0503020201020303" pitchFamily="34" charset="0"/>
            </a:endParaRPr>
          </a:p>
          <a:p>
            <a:pPr lvl="0">
              <a:buClr>
                <a:srgbClr val="005073"/>
              </a:buClr>
            </a:pPr>
            <a:r>
              <a:rPr lang="en-SG" sz="2800" i="1" dirty="0">
                <a:solidFill>
                  <a:schemeClr val="bg1"/>
                </a:solidFill>
                <a:latin typeface="CiscoSansTT" panose="020B0503020201020303" pitchFamily="34" charset="0"/>
              </a:rPr>
              <a:t>Wireless Technology Solutions Architect</a:t>
            </a:r>
          </a:p>
          <a:p>
            <a:pPr lvl="0">
              <a:buClr>
                <a:srgbClr val="005073"/>
              </a:buClr>
            </a:pPr>
            <a:r>
              <a:rPr lang="en-SG" sz="2800" i="1" dirty="0">
                <a:solidFill>
                  <a:schemeClr val="bg1"/>
                </a:solidFill>
                <a:latin typeface="CiscoSansTT" panose="020B0503020201020303" pitchFamily="34" charset="0"/>
              </a:rPr>
              <a:t>Cisco ASEAN</a:t>
            </a:r>
            <a:endParaRPr lang="en-MY" sz="2800" i="1" dirty="0">
              <a:solidFill>
                <a:schemeClr val="bg1"/>
              </a:solidFill>
              <a:latin typeface="CiscoSansTT" panose="020B0503020201020303" pitchFamily="34" charset="0"/>
            </a:endParaRPr>
          </a:p>
        </p:txBody>
      </p:sp>
    </p:spTree>
    <p:extLst>
      <p:ext uri="{BB962C8B-B14F-4D97-AF65-F5344CB8AC3E}">
        <p14:creationId xmlns:p14="http://schemas.microsoft.com/office/powerpoint/2010/main" val="3594011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84">
            <a:extLst>
              <a:ext uri="{FF2B5EF4-FFF2-40B4-BE49-F238E27FC236}">
                <a16:creationId xmlns:a16="http://schemas.microsoft.com/office/drawing/2014/main" id="{A21808E4-C8B1-4353-BC73-0A6C9A982883}"/>
              </a:ext>
            </a:extLst>
          </p:cNvPr>
          <p:cNvSpPr/>
          <p:nvPr/>
        </p:nvSpPr>
        <p:spPr>
          <a:xfrm rot="10800000">
            <a:off x="4348168" y="3508651"/>
            <a:ext cx="3491432" cy="1950720"/>
          </a:xfrm>
          <a:prstGeom prst="round2SameRect">
            <a:avLst>
              <a:gd name="adj1" fmla="val 4663"/>
              <a:gd name="adj2" fmla="val 0"/>
            </a:avLst>
          </a:prstGeom>
          <a:solidFill>
            <a:schemeClr val="accent2">
              <a:lumMod val="75000"/>
            </a:schemeClr>
          </a:solidFill>
          <a:ln w="25400" cap="flat" cmpd="sng" algn="ctr">
            <a:noFill/>
            <a:prstDash val="solid"/>
          </a:ln>
          <a:effectLst/>
        </p:spPr>
        <p:txBody>
          <a:bodyPr rtlCol="0" anchor="t"/>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9E9EA2"/>
              </a:solidFill>
              <a:effectLst/>
              <a:uLnTx/>
              <a:uFillTx/>
              <a:latin typeface="CiscoSansTT" panose="020B0503020201020303" pitchFamily="34" charset="0"/>
              <a:ea typeface=""/>
              <a:cs typeface="CiscoSansTT" panose="020B0503020201020303" pitchFamily="34" charset="0"/>
            </a:endParaRPr>
          </a:p>
        </p:txBody>
      </p:sp>
      <p:sp>
        <p:nvSpPr>
          <p:cNvPr id="17" name="Rounded Rectangle 84">
            <a:extLst>
              <a:ext uri="{FF2B5EF4-FFF2-40B4-BE49-F238E27FC236}">
                <a16:creationId xmlns:a16="http://schemas.microsoft.com/office/drawing/2014/main" id="{A21808E4-C8B1-4353-BC73-0A6C9A982883}"/>
              </a:ext>
            </a:extLst>
          </p:cNvPr>
          <p:cNvSpPr/>
          <p:nvPr/>
        </p:nvSpPr>
        <p:spPr>
          <a:xfrm rot="10800000">
            <a:off x="7966085" y="3508651"/>
            <a:ext cx="3491432" cy="1950720"/>
          </a:xfrm>
          <a:prstGeom prst="round2SameRect">
            <a:avLst>
              <a:gd name="adj1" fmla="val 4663"/>
              <a:gd name="adj2" fmla="val 0"/>
            </a:avLst>
          </a:prstGeom>
          <a:solidFill>
            <a:schemeClr val="accent3">
              <a:lumMod val="50000"/>
            </a:schemeClr>
          </a:solidFill>
          <a:ln w="25400" cap="flat" cmpd="sng" algn="ctr">
            <a:noFill/>
            <a:prstDash val="solid"/>
          </a:ln>
          <a:effectLst/>
        </p:spPr>
        <p:txBody>
          <a:bodyPr rtlCol="0" anchor="t"/>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9E9EA2"/>
              </a:solidFill>
              <a:effectLst/>
              <a:uLnTx/>
              <a:uFillTx/>
              <a:latin typeface="CiscoSansTT" panose="020B0503020201020303" pitchFamily="34" charset="0"/>
              <a:ea typeface=""/>
              <a:cs typeface="CiscoSansTT" panose="020B0503020201020303" pitchFamily="34" charset="0"/>
            </a:endParaRPr>
          </a:p>
        </p:txBody>
      </p:sp>
      <p:sp>
        <p:nvSpPr>
          <p:cNvPr id="18" name="Rounded Rectangle 84">
            <a:extLst>
              <a:ext uri="{FF2B5EF4-FFF2-40B4-BE49-F238E27FC236}">
                <a16:creationId xmlns:a16="http://schemas.microsoft.com/office/drawing/2014/main" id="{A21808E4-C8B1-4353-BC73-0A6C9A982883}"/>
              </a:ext>
            </a:extLst>
          </p:cNvPr>
          <p:cNvSpPr/>
          <p:nvPr/>
        </p:nvSpPr>
        <p:spPr>
          <a:xfrm rot="10800000">
            <a:off x="730251" y="3508651"/>
            <a:ext cx="3491432" cy="1950720"/>
          </a:xfrm>
          <a:prstGeom prst="round2SameRect">
            <a:avLst>
              <a:gd name="adj1" fmla="val 4663"/>
              <a:gd name="adj2" fmla="val 0"/>
            </a:avLst>
          </a:prstGeom>
          <a:solidFill>
            <a:schemeClr val="accent1">
              <a:lumMod val="75000"/>
            </a:schemeClr>
          </a:solidFill>
          <a:ln w="25400" cap="flat" cmpd="sng" algn="ctr">
            <a:noFill/>
            <a:prstDash val="solid"/>
          </a:ln>
          <a:effectLst/>
        </p:spPr>
        <p:txBody>
          <a:bodyPr rtlCol="0" anchor="t"/>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9E9EA2"/>
              </a:solidFill>
              <a:effectLst/>
              <a:uLnTx/>
              <a:uFillTx/>
              <a:latin typeface="CiscoSansTT" panose="020B0503020201020303" pitchFamily="34" charset="0"/>
              <a:ea typeface=""/>
              <a:cs typeface="CiscoSansTT" panose="020B0503020201020303" pitchFamily="34" charset="0"/>
            </a:endParaRPr>
          </a:p>
        </p:txBody>
      </p:sp>
      <p:sp>
        <p:nvSpPr>
          <p:cNvPr id="14" name="Rounded Rectangle 84">
            <a:extLst>
              <a:ext uri="{FF2B5EF4-FFF2-40B4-BE49-F238E27FC236}">
                <a16:creationId xmlns:a16="http://schemas.microsoft.com/office/drawing/2014/main" id="{A21808E4-C8B1-4353-BC73-0A6C9A982883}"/>
              </a:ext>
            </a:extLst>
          </p:cNvPr>
          <p:cNvSpPr/>
          <p:nvPr/>
        </p:nvSpPr>
        <p:spPr>
          <a:xfrm>
            <a:off x="4348168" y="1361507"/>
            <a:ext cx="3491432" cy="1950720"/>
          </a:xfrm>
          <a:prstGeom prst="round2SameRect">
            <a:avLst>
              <a:gd name="adj1" fmla="val 4663"/>
              <a:gd name="adj2" fmla="val 0"/>
            </a:avLst>
          </a:prstGeom>
          <a:solidFill>
            <a:schemeClr val="accent2"/>
          </a:solidFill>
          <a:ln w="25400" cap="flat" cmpd="sng" algn="ctr">
            <a:noFill/>
            <a:prstDash val="solid"/>
          </a:ln>
          <a:effectLst/>
        </p:spPr>
        <p:txBody>
          <a:bodyPr rtlCol="0" anchor="t"/>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9E9EA2"/>
              </a:solidFill>
              <a:effectLst/>
              <a:uLnTx/>
              <a:uFillTx/>
              <a:latin typeface="CiscoSansTT" panose="020B0503020201020303" pitchFamily="34" charset="0"/>
              <a:ea typeface=""/>
              <a:cs typeface="CiscoSansTT" panose="020B0503020201020303" pitchFamily="34" charset="0"/>
            </a:endParaRPr>
          </a:p>
        </p:txBody>
      </p:sp>
      <p:sp>
        <p:nvSpPr>
          <p:cNvPr id="15" name="Rounded Rectangle 84">
            <a:extLst>
              <a:ext uri="{FF2B5EF4-FFF2-40B4-BE49-F238E27FC236}">
                <a16:creationId xmlns:a16="http://schemas.microsoft.com/office/drawing/2014/main" id="{A21808E4-C8B1-4353-BC73-0A6C9A982883}"/>
              </a:ext>
            </a:extLst>
          </p:cNvPr>
          <p:cNvSpPr/>
          <p:nvPr/>
        </p:nvSpPr>
        <p:spPr>
          <a:xfrm>
            <a:off x="7966085" y="1361507"/>
            <a:ext cx="3491432" cy="1950720"/>
          </a:xfrm>
          <a:prstGeom prst="round2SameRect">
            <a:avLst>
              <a:gd name="adj1" fmla="val 4663"/>
              <a:gd name="adj2" fmla="val 0"/>
            </a:avLst>
          </a:prstGeom>
          <a:solidFill>
            <a:schemeClr val="accent3"/>
          </a:solidFill>
          <a:ln w="25400" cap="flat" cmpd="sng" algn="ctr">
            <a:noFill/>
            <a:prstDash val="solid"/>
          </a:ln>
          <a:effectLst/>
        </p:spPr>
        <p:txBody>
          <a:bodyPr rtlCol="0" anchor="t"/>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9E9EA2"/>
              </a:solidFill>
              <a:effectLst/>
              <a:uLnTx/>
              <a:uFillTx/>
              <a:latin typeface="CiscoSansTT" panose="020B0503020201020303" pitchFamily="34" charset="0"/>
              <a:ea typeface=""/>
              <a:cs typeface="CiscoSansTT" panose="020B0503020201020303" pitchFamily="34" charset="0"/>
            </a:endParaRPr>
          </a:p>
        </p:txBody>
      </p:sp>
      <p:sp>
        <p:nvSpPr>
          <p:cNvPr id="2" name="Title 1"/>
          <p:cNvSpPr>
            <a:spLocks noGrp="1"/>
          </p:cNvSpPr>
          <p:nvPr>
            <p:ph type="title"/>
          </p:nvPr>
        </p:nvSpPr>
        <p:spPr>
          <a:xfrm>
            <a:off x="446321" y="57745"/>
            <a:ext cx="11127317" cy="975783"/>
          </a:xfrm>
        </p:spPr>
        <p:txBody>
          <a:bodyPr>
            <a:normAutofit/>
          </a:bodyPr>
          <a:lstStyle/>
          <a:p>
            <a:r>
              <a:rPr lang="en-US" dirty="0">
                <a:solidFill>
                  <a:schemeClr val="accent6"/>
                </a:solidFill>
                <a:latin typeface="CiscoSansTT" panose="020B0503020201020303" pitchFamily="34" charset="0"/>
                <a:cs typeface="CiscoSansTT" panose="020B0503020201020303" pitchFamily="34" charset="0"/>
              </a:rPr>
              <a:t>Built from the ground up for Wireless Assurance</a:t>
            </a:r>
          </a:p>
        </p:txBody>
      </p:sp>
      <p:sp>
        <p:nvSpPr>
          <p:cNvPr id="3" name="Rounded Rectangle 84">
            <a:extLst>
              <a:ext uri="{FF2B5EF4-FFF2-40B4-BE49-F238E27FC236}">
                <a16:creationId xmlns:a16="http://schemas.microsoft.com/office/drawing/2014/main" id="{A21808E4-C8B1-4353-BC73-0A6C9A982883}"/>
              </a:ext>
            </a:extLst>
          </p:cNvPr>
          <p:cNvSpPr/>
          <p:nvPr/>
        </p:nvSpPr>
        <p:spPr>
          <a:xfrm>
            <a:off x="730251" y="1361507"/>
            <a:ext cx="3491432" cy="1950720"/>
          </a:xfrm>
          <a:prstGeom prst="round2SameRect">
            <a:avLst>
              <a:gd name="adj1" fmla="val 4663"/>
              <a:gd name="adj2" fmla="val 0"/>
            </a:avLst>
          </a:prstGeom>
          <a:solidFill>
            <a:srgbClr val="00BCEB"/>
          </a:solidFill>
          <a:ln w="25400" cap="flat" cmpd="sng" algn="ctr">
            <a:noFill/>
            <a:prstDash val="solid"/>
          </a:ln>
          <a:effectLst/>
        </p:spPr>
        <p:txBody>
          <a:bodyPr rtlCol="0" anchor="t"/>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9E9EA2"/>
              </a:solidFill>
              <a:effectLst/>
              <a:uLnTx/>
              <a:uFillTx/>
              <a:latin typeface="CiscoSansTT" panose="020B0503020201020303" pitchFamily="34" charset="0"/>
              <a:ea typeface=""/>
              <a:cs typeface="CiscoSansTT" panose="020B0503020201020303" pitchFamily="34" charset="0"/>
            </a:endParaRPr>
          </a:p>
        </p:txBody>
      </p:sp>
      <p:sp>
        <p:nvSpPr>
          <p:cNvPr id="7" name="Rectangle 6"/>
          <p:cNvSpPr/>
          <p:nvPr/>
        </p:nvSpPr>
        <p:spPr>
          <a:xfrm>
            <a:off x="730251" y="2625579"/>
            <a:ext cx="3491432" cy="9017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t>Real-time and </a:t>
            </a:r>
            <a:br>
              <a:rPr kumimoji="0" lang="en-US" sz="1867"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br>
            <a:r>
              <a:rPr kumimoji="0" lang="en-US" sz="1867"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t>actionable insights</a:t>
            </a:r>
          </a:p>
        </p:txBody>
      </p:sp>
      <p:sp>
        <p:nvSpPr>
          <p:cNvPr id="9" name="Rectangle 8"/>
          <p:cNvSpPr/>
          <p:nvPr/>
        </p:nvSpPr>
        <p:spPr>
          <a:xfrm>
            <a:off x="4348168" y="2625579"/>
            <a:ext cx="3491432" cy="9017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t>1800s sensor to validate </a:t>
            </a:r>
            <a:br>
              <a:rPr kumimoji="0" lang="en-US" sz="1867"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br>
            <a:r>
              <a:rPr kumimoji="0" lang="en-US" sz="1867"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t>end-user experience</a:t>
            </a:r>
          </a:p>
        </p:txBody>
      </p:sp>
      <p:sp>
        <p:nvSpPr>
          <p:cNvPr id="10" name="Rectangle 9"/>
          <p:cNvSpPr/>
          <p:nvPr/>
        </p:nvSpPr>
        <p:spPr>
          <a:xfrm>
            <a:off x="7966085" y="2625579"/>
            <a:ext cx="3491432" cy="9017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t>Intelligent Capture* </a:t>
            </a:r>
            <a:br>
              <a:rPr kumimoji="0" lang="en-US" sz="1867"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br>
            <a:r>
              <a:rPr kumimoji="0" lang="en-US" sz="1867"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t>for proactive troubleshooting</a:t>
            </a:r>
          </a:p>
        </p:txBody>
      </p:sp>
      <p:sp>
        <p:nvSpPr>
          <p:cNvPr id="19" name="Rounded Rectangle 87">
            <a:extLst>
              <a:ext uri="{FF2B5EF4-FFF2-40B4-BE49-F238E27FC236}">
                <a16:creationId xmlns:a16="http://schemas.microsoft.com/office/drawing/2014/main" id="{1A446A4A-F580-40CA-96C8-08A7CC18D493}"/>
              </a:ext>
            </a:extLst>
          </p:cNvPr>
          <p:cNvSpPr/>
          <p:nvPr/>
        </p:nvSpPr>
        <p:spPr>
          <a:xfrm>
            <a:off x="730251" y="3639039"/>
            <a:ext cx="3491432" cy="1652119"/>
          </a:xfrm>
          <a:prstGeom prst="rect">
            <a:avLst/>
          </a:prstGeom>
        </p:spPr>
        <p:txBody>
          <a:bodyPr wrap="square">
            <a:spAutoFit/>
          </a:bodyPr>
          <a:lstStyle/>
          <a:p>
            <a:pPr marL="182875" marR="0" lvl="0" indent="-182875" algn="l" defTabSz="60955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CiscoSansTT" panose="020B0503020201020303" pitchFamily="34" charset="0"/>
                <a:ea typeface="Calibri" panose="020F0502020204030204" pitchFamily="34" charset="0"/>
                <a:cs typeface="CiscoSansTT" panose="020B0503020201020303" pitchFamily="34" charset="0"/>
              </a:rPr>
              <a:t>Real-time client RF stats, location, and onboarding states</a:t>
            </a:r>
          </a:p>
          <a:p>
            <a:pPr marL="182875" marR="0" lvl="0" indent="-182875" algn="l" defTabSz="60955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Roaming insights for Fast Lane with iOS vs. non-iOS client analysis</a:t>
            </a:r>
          </a:p>
          <a:p>
            <a:pPr marL="182875" marR="0" lvl="0" indent="-182875" algn="l" defTabSz="60955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Client onboarding top N analytics with Sankey charts</a:t>
            </a:r>
          </a:p>
        </p:txBody>
      </p:sp>
      <p:sp>
        <p:nvSpPr>
          <p:cNvPr id="20" name="Rounded Rectangle 110">
            <a:extLst>
              <a:ext uri="{FF2B5EF4-FFF2-40B4-BE49-F238E27FC236}">
                <a16:creationId xmlns:a16="http://schemas.microsoft.com/office/drawing/2014/main" id="{DB516009-3A77-493F-9AAD-750198A137AD}"/>
              </a:ext>
            </a:extLst>
          </p:cNvPr>
          <p:cNvSpPr/>
          <p:nvPr/>
        </p:nvSpPr>
        <p:spPr>
          <a:xfrm>
            <a:off x="4348168" y="3639039"/>
            <a:ext cx="3464747" cy="1652119"/>
          </a:xfrm>
          <a:prstGeom prst="rect">
            <a:avLst/>
          </a:prstGeom>
        </p:spPr>
        <p:txBody>
          <a:bodyPr wrap="square">
            <a:spAutoFit/>
          </a:bodyPr>
          <a:lstStyle/>
          <a:p>
            <a:pPr marL="182875" marR="0" lvl="0" indent="-182875" algn="l" defTabSz="60955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Validate RF experience of a client while onboarding to a network</a:t>
            </a:r>
          </a:p>
          <a:p>
            <a:pPr marL="182875" marR="0" lvl="0" indent="-182875" algn="l" defTabSz="60955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CiscoSansTT" panose="020B0503020201020303" pitchFamily="34" charset="0"/>
                <a:ea typeface="Calibri" panose="020F0502020204030204" pitchFamily="34" charset="0"/>
                <a:cs typeface="CiscoSansTT" panose="020B0503020201020303" pitchFamily="34" charset="0"/>
              </a:rPr>
              <a:t>Speed tests to validate cloud app performance and connectivity</a:t>
            </a:r>
          </a:p>
          <a:p>
            <a:pPr marL="182875" marR="0" lvl="0" indent="-182875" algn="l" defTabSz="60955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IP SLA tests for real-time AppX assessment for VoIP apps</a:t>
            </a:r>
          </a:p>
        </p:txBody>
      </p:sp>
      <p:sp>
        <p:nvSpPr>
          <p:cNvPr id="21" name="Rounded Rectangle 145">
            <a:extLst>
              <a:ext uri="{FF2B5EF4-FFF2-40B4-BE49-F238E27FC236}">
                <a16:creationId xmlns:a16="http://schemas.microsoft.com/office/drawing/2014/main" id="{C24F2906-F473-4094-8445-3C5DD2A1251B}"/>
              </a:ext>
            </a:extLst>
          </p:cNvPr>
          <p:cNvSpPr/>
          <p:nvPr/>
        </p:nvSpPr>
        <p:spPr>
          <a:xfrm>
            <a:off x="7966085" y="3639039"/>
            <a:ext cx="3491432" cy="1652119"/>
          </a:xfrm>
          <a:prstGeom prst="rect">
            <a:avLst/>
          </a:prstGeom>
        </p:spPr>
        <p:txBody>
          <a:bodyPr wrap="square">
            <a:spAutoFit/>
          </a:bodyPr>
          <a:lstStyle/>
          <a:p>
            <a:pPr marL="182875" marR="0" lvl="0" indent="-182875" algn="l" defTabSz="60955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CiscoSansTT" panose="020B0503020201020303" pitchFamily="34" charset="0"/>
                <a:ea typeface="Calibri" panose="020F0502020204030204" pitchFamily="34" charset="0"/>
                <a:cs typeface="CiscoSansTT" panose="020B0503020201020303" pitchFamily="34" charset="0"/>
              </a:rPr>
              <a:t>Live and in-service capture of onboarding failures with PCAPs</a:t>
            </a:r>
          </a:p>
          <a:p>
            <a:pPr marL="182875" marR="0" lvl="0" indent="-182875" algn="l" defTabSz="60955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Spectrum analyzer for analyzing Interference sources</a:t>
            </a:r>
          </a:p>
          <a:p>
            <a:pPr marL="182875" marR="0" lvl="0" indent="-182875" algn="l" defTabSz="60955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On-demand AP stats for Wi-Fi troubleshooting </a:t>
            </a:r>
          </a:p>
        </p:txBody>
      </p:sp>
      <p:pic>
        <p:nvPicPr>
          <p:cNvPr id="22" name="Picture 2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14696" y="1485707"/>
            <a:ext cx="922544" cy="922541"/>
          </a:xfrm>
          <a:prstGeom prst="ellipse">
            <a:avLst/>
          </a:prstGeom>
          <a:ln w="38100">
            <a:noFill/>
          </a:ln>
        </p:spPr>
      </p:pic>
      <p:grpSp>
        <p:nvGrpSpPr>
          <p:cNvPr id="23" name="Group 22"/>
          <p:cNvGrpSpPr/>
          <p:nvPr/>
        </p:nvGrpSpPr>
        <p:grpSpPr>
          <a:xfrm>
            <a:off x="5609288" y="1492740"/>
            <a:ext cx="969195" cy="973163"/>
            <a:chOff x="4107557" y="966920"/>
            <a:chExt cx="928885" cy="810615"/>
          </a:xfrm>
        </p:grpSpPr>
        <p:grpSp>
          <p:nvGrpSpPr>
            <p:cNvPr id="24" name="Group 71">
              <a:extLst>
                <a:ext uri="{FF2B5EF4-FFF2-40B4-BE49-F238E27FC236}">
                  <a16:creationId xmlns:a16="http://schemas.microsoft.com/office/drawing/2014/main" id="{921E3F7E-BF3A-4E32-A225-EC4065BCB704}"/>
                </a:ext>
              </a:extLst>
            </p:cNvPr>
            <p:cNvGrpSpPr/>
            <p:nvPr/>
          </p:nvGrpSpPr>
          <p:grpSpPr>
            <a:xfrm>
              <a:off x="4107557" y="966920"/>
              <a:ext cx="928885" cy="810615"/>
              <a:chOff x="1399579" y="1373227"/>
              <a:chExt cx="1732504" cy="1524740"/>
            </a:xfrm>
          </p:grpSpPr>
          <p:grpSp>
            <p:nvGrpSpPr>
              <p:cNvPr id="31" name="Group 78">
                <a:extLst>
                  <a:ext uri="{FF2B5EF4-FFF2-40B4-BE49-F238E27FC236}">
                    <a16:creationId xmlns:a16="http://schemas.microsoft.com/office/drawing/2014/main" id="{93138162-A620-4B98-A8C4-A6E2491E02E8}"/>
                  </a:ext>
                </a:extLst>
              </p:cNvPr>
              <p:cNvGrpSpPr/>
              <p:nvPr/>
            </p:nvGrpSpPr>
            <p:grpSpPr>
              <a:xfrm>
                <a:off x="1399579" y="1373227"/>
                <a:ext cx="1732504" cy="1524740"/>
                <a:chOff x="1192517" y="1264377"/>
                <a:chExt cx="1133856" cy="1133854"/>
              </a:xfrm>
            </p:grpSpPr>
            <p:sp>
              <p:nvSpPr>
                <p:cNvPr id="33" name="Oval 32">
                  <a:extLst>
                    <a:ext uri="{FF2B5EF4-FFF2-40B4-BE49-F238E27FC236}">
                      <a16:creationId xmlns:a16="http://schemas.microsoft.com/office/drawing/2014/main" id="{F20D9017-0928-48FC-81BF-088ABDF2D1A5}"/>
                    </a:ext>
                  </a:extLst>
                </p:cNvPr>
                <p:cNvSpPr>
                  <a:spLocks noChangeAspect="1"/>
                </p:cNvSpPr>
                <p:nvPr/>
              </p:nvSpPr>
              <p:spPr>
                <a:xfrm>
                  <a:off x="1192517" y="1264377"/>
                  <a:ext cx="1133856" cy="1133854"/>
                </a:xfrm>
                <a:prstGeom prst="ellipse">
                  <a:avLst/>
                </a:prstGeom>
                <a:solidFill>
                  <a:srgbClr val="005073"/>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9393B">
                        <a:lumMod val="75000"/>
                      </a:srgbClr>
                    </a:solidFill>
                    <a:effectLst/>
                    <a:uLnTx/>
                    <a:uFillTx/>
                    <a:latin typeface="CiscoSansTT" panose="020B0503020201020303" pitchFamily="34" charset="0"/>
                    <a:cs typeface="CiscoSansTT" panose="020B0503020201020303" pitchFamily="34" charset="0"/>
                  </a:endParaRPr>
                </a:p>
              </p:txBody>
            </p:sp>
            <p:grpSp>
              <p:nvGrpSpPr>
                <p:cNvPr id="34" name="Group 81">
                  <a:extLst>
                    <a:ext uri="{FF2B5EF4-FFF2-40B4-BE49-F238E27FC236}">
                      <a16:creationId xmlns:a16="http://schemas.microsoft.com/office/drawing/2014/main" id="{588327EB-AF59-4D6D-8E96-CF7AB57C9166}"/>
                    </a:ext>
                  </a:extLst>
                </p:cNvPr>
                <p:cNvGrpSpPr>
                  <a:grpSpLocks noChangeAspect="1"/>
                </p:cNvGrpSpPr>
                <p:nvPr/>
              </p:nvGrpSpPr>
              <p:grpSpPr>
                <a:xfrm>
                  <a:off x="1291188" y="1751634"/>
                  <a:ext cx="936514" cy="242673"/>
                  <a:chOff x="5357609" y="662608"/>
                  <a:chExt cx="547984" cy="141996"/>
                </a:xfrm>
              </p:grpSpPr>
              <p:sp>
                <p:nvSpPr>
                  <p:cNvPr id="35" name="Oval 187">
                    <a:extLst>
                      <a:ext uri="{FF2B5EF4-FFF2-40B4-BE49-F238E27FC236}">
                        <a16:creationId xmlns:a16="http://schemas.microsoft.com/office/drawing/2014/main" id="{0571D71F-0A59-4BFC-9DE8-7C6E54FB3EE1}"/>
                      </a:ext>
                    </a:extLst>
                  </p:cNvPr>
                  <p:cNvSpPr>
                    <a:spLocks noChangeArrowheads="1"/>
                  </p:cNvSpPr>
                  <p:nvPr/>
                </p:nvSpPr>
                <p:spPr bwMode="auto">
                  <a:xfrm>
                    <a:off x="5357609" y="662608"/>
                    <a:ext cx="141996" cy="141996"/>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panose="020B0503020201020303" pitchFamily="34" charset="0"/>
                      <a:cs typeface="CiscoSansTT" panose="020B0503020201020303" pitchFamily="34" charset="0"/>
                    </a:endParaRPr>
                  </a:p>
                </p:txBody>
              </p:sp>
              <p:sp>
                <p:nvSpPr>
                  <p:cNvPr id="36" name="Oval 189">
                    <a:extLst>
                      <a:ext uri="{FF2B5EF4-FFF2-40B4-BE49-F238E27FC236}">
                        <a16:creationId xmlns:a16="http://schemas.microsoft.com/office/drawing/2014/main" id="{6FC68BBA-CD21-4AA8-9E00-5AA16EAD963A}"/>
                      </a:ext>
                    </a:extLst>
                  </p:cNvPr>
                  <p:cNvSpPr>
                    <a:spLocks noChangeArrowheads="1"/>
                  </p:cNvSpPr>
                  <p:nvPr/>
                </p:nvSpPr>
                <p:spPr bwMode="auto">
                  <a:xfrm>
                    <a:off x="5764597" y="662608"/>
                    <a:ext cx="140996" cy="141996"/>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panose="020B0503020201020303" pitchFamily="34" charset="0"/>
                      <a:cs typeface="CiscoSansTT" panose="020B0503020201020303" pitchFamily="34" charset="0"/>
                    </a:endParaRPr>
                  </a:p>
                </p:txBody>
              </p:sp>
            </p:grpSp>
          </p:grpSp>
          <p:sp>
            <p:nvSpPr>
              <p:cNvPr id="32" name="Freeform 7">
                <a:extLst>
                  <a:ext uri="{FF2B5EF4-FFF2-40B4-BE49-F238E27FC236}">
                    <a16:creationId xmlns:a16="http://schemas.microsoft.com/office/drawing/2014/main" id="{D0416139-62AE-4DDA-AB57-1B6BC091C2B6}"/>
                  </a:ext>
                </a:extLst>
              </p:cNvPr>
              <p:cNvSpPr>
                <a:spLocks/>
              </p:cNvSpPr>
              <p:nvPr/>
            </p:nvSpPr>
            <p:spPr bwMode="auto">
              <a:xfrm>
                <a:off x="1841710" y="1923226"/>
                <a:ext cx="859218" cy="252886"/>
              </a:xfrm>
              <a:custGeom>
                <a:avLst/>
                <a:gdLst>
                  <a:gd name="T0" fmla="*/ 24300 w 44188"/>
                  <a:gd name="T1" fmla="*/ 13016 h 13016"/>
                  <a:gd name="T2" fmla="*/ 24270 w 44188"/>
                  <a:gd name="T3" fmla="*/ 13015 h 13016"/>
                  <a:gd name="T4" fmla="*/ 23776 w 44188"/>
                  <a:gd name="T5" fmla="*/ 12855 h 13016"/>
                  <a:gd name="T6" fmla="*/ 23433 w 44188"/>
                  <a:gd name="T7" fmla="*/ 12412 h 13016"/>
                  <a:gd name="T8" fmla="*/ 19382 w 44188"/>
                  <a:gd name="T9" fmla="*/ 1431 h 13016"/>
                  <a:gd name="T10" fmla="*/ 16415 w 44188"/>
                  <a:gd name="T11" fmla="*/ 9165 h 13016"/>
                  <a:gd name="T12" fmla="*/ 16076 w 44188"/>
                  <a:gd name="T13" fmla="*/ 9595 h 13016"/>
                  <a:gd name="T14" fmla="*/ 15552 w 44188"/>
                  <a:gd name="T15" fmla="*/ 9758 h 13016"/>
                  <a:gd name="T16" fmla="*/ 551 w 44188"/>
                  <a:gd name="T17" fmla="*/ 9758 h 13016"/>
                  <a:gd name="T18" fmla="*/ 0 w 44188"/>
                  <a:gd name="T19" fmla="*/ 9207 h 13016"/>
                  <a:gd name="T20" fmla="*/ 551 w 44188"/>
                  <a:gd name="T21" fmla="*/ 8656 h 13016"/>
                  <a:gd name="T22" fmla="*/ 15430 w 44188"/>
                  <a:gd name="T23" fmla="*/ 8656 h 13016"/>
                  <a:gd name="T24" fmla="*/ 18523 w 44188"/>
                  <a:gd name="T25" fmla="*/ 595 h 13016"/>
                  <a:gd name="T26" fmla="*/ 19391 w 44188"/>
                  <a:gd name="T27" fmla="*/ 3 h 13016"/>
                  <a:gd name="T28" fmla="*/ 20252 w 44188"/>
                  <a:gd name="T29" fmla="*/ 606 h 13016"/>
                  <a:gd name="T30" fmla="*/ 24314 w 44188"/>
                  <a:gd name="T31" fmla="*/ 11620 h 13016"/>
                  <a:gd name="T32" fmla="*/ 26212 w 44188"/>
                  <a:gd name="T33" fmla="*/ 7339 h 13016"/>
                  <a:gd name="T34" fmla="*/ 26555 w 44188"/>
                  <a:gd name="T35" fmla="*/ 6937 h 13016"/>
                  <a:gd name="T36" fmla="*/ 27026 w 44188"/>
                  <a:gd name="T37" fmla="*/ 6790 h 13016"/>
                  <a:gd name="T38" fmla="*/ 27505 w 44188"/>
                  <a:gd name="T39" fmla="*/ 6905 h 13016"/>
                  <a:gd name="T40" fmla="*/ 27874 w 44188"/>
                  <a:gd name="T41" fmla="*/ 7284 h 13016"/>
                  <a:gd name="T42" fmla="*/ 28595 w 44188"/>
                  <a:gd name="T43" fmla="*/ 8656 h 13016"/>
                  <a:gd name="T44" fmla="*/ 43637 w 44188"/>
                  <a:gd name="T45" fmla="*/ 8656 h 13016"/>
                  <a:gd name="T46" fmla="*/ 44188 w 44188"/>
                  <a:gd name="T47" fmla="*/ 9207 h 13016"/>
                  <a:gd name="T48" fmla="*/ 43637 w 44188"/>
                  <a:gd name="T49" fmla="*/ 9758 h 13016"/>
                  <a:gd name="T50" fmla="*/ 28487 w 44188"/>
                  <a:gd name="T51" fmla="*/ 9758 h 13016"/>
                  <a:gd name="T52" fmla="*/ 28010 w 44188"/>
                  <a:gd name="T53" fmla="*/ 9625 h 13016"/>
                  <a:gd name="T54" fmla="*/ 27670 w 44188"/>
                  <a:gd name="T55" fmla="*/ 9263 h 13016"/>
                  <a:gd name="T56" fmla="*/ 27070 w 44188"/>
                  <a:gd name="T57" fmla="*/ 8122 h 13016"/>
                  <a:gd name="T58" fmla="*/ 25144 w 44188"/>
                  <a:gd name="T59" fmla="*/ 12467 h 13016"/>
                  <a:gd name="T60" fmla="*/ 24772 w 44188"/>
                  <a:gd name="T61" fmla="*/ 12887 h 13016"/>
                  <a:gd name="T62" fmla="*/ 24300 w 44188"/>
                  <a:gd name="T63" fmla="*/ 13016 h 1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188" h="13016">
                    <a:moveTo>
                      <a:pt x="24300" y="13016"/>
                    </a:moveTo>
                    <a:cubicBezTo>
                      <a:pt x="24290" y="13016"/>
                      <a:pt x="24280" y="13016"/>
                      <a:pt x="24270" y="13015"/>
                    </a:cubicBezTo>
                    <a:cubicBezTo>
                      <a:pt x="24092" y="13010"/>
                      <a:pt x="23922" y="12954"/>
                      <a:pt x="23776" y="12855"/>
                    </a:cubicBezTo>
                    <a:cubicBezTo>
                      <a:pt x="23619" y="12747"/>
                      <a:pt x="23500" y="12594"/>
                      <a:pt x="23433" y="12412"/>
                    </a:cubicBezTo>
                    <a:cubicBezTo>
                      <a:pt x="19382" y="1431"/>
                      <a:pt x="19382" y="1431"/>
                      <a:pt x="19382" y="1431"/>
                    </a:cubicBezTo>
                    <a:cubicBezTo>
                      <a:pt x="16415" y="9165"/>
                      <a:pt x="16415" y="9165"/>
                      <a:pt x="16415" y="9165"/>
                    </a:cubicBezTo>
                    <a:cubicBezTo>
                      <a:pt x="16348" y="9340"/>
                      <a:pt x="16230" y="9489"/>
                      <a:pt x="16076" y="9595"/>
                    </a:cubicBezTo>
                    <a:cubicBezTo>
                      <a:pt x="15921" y="9701"/>
                      <a:pt x="15740" y="9758"/>
                      <a:pt x="15552" y="9758"/>
                    </a:cubicBezTo>
                    <a:cubicBezTo>
                      <a:pt x="551" y="9758"/>
                      <a:pt x="551" y="9758"/>
                      <a:pt x="551" y="9758"/>
                    </a:cubicBezTo>
                    <a:cubicBezTo>
                      <a:pt x="247" y="9758"/>
                      <a:pt x="0" y="9511"/>
                      <a:pt x="0" y="9207"/>
                    </a:cubicBezTo>
                    <a:cubicBezTo>
                      <a:pt x="0" y="8903"/>
                      <a:pt x="247" y="8656"/>
                      <a:pt x="551" y="8656"/>
                    </a:cubicBezTo>
                    <a:cubicBezTo>
                      <a:pt x="15430" y="8656"/>
                      <a:pt x="15430" y="8656"/>
                      <a:pt x="15430" y="8656"/>
                    </a:cubicBezTo>
                    <a:cubicBezTo>
                      <a:pt x="18523" y="595"/>
                      <a:pt x="18523" y="595"/>
                      <a:pt x="18523" y="595"/>
                    </a:cubicBezTo>
                    <a:cubicBezTo>
                      <a:pt x="18662" y="233"/>
                      <a:pt x="19003" y="0"/>
                      <a:pt x="19391" y="3"/>
                    </a:cubicBezTo>
                    <a:cubicBezTo>
                      <a:pt x="19779" y="5"/>
                      <a:pt x="20117" y="242"/>
                      <a:pt x="20252" y="606"/>
                    </a:cubicBezTo>
                    <a:cubicBezTo>
                      <a:pt x="24314" y="11620"/>
                      <a:pt x="24314" y="11620"/>
                      <a:pt x="24314" y="11620"/>
                    </a:cubicBezTo>
                    <a:cubicBezTo>
                      <a:pt x="26212" y="7339"/>
                      <a:pt x="26212" y="7339"/>
                      <a:pt x="26212" y="7339"/>
                    </a:cubicBezTo>
                    <a:cubicBezTo>
                      <a:pt x="26286" y="7173"/>
                      <a:pt x="26405" y="7034"/>
                      <a:pt x="26555" y="6937"/>
                    </a:cubicBezTo>
                    <a:cubicBezTo>
                      <a:pt x="26696" y="6847"/>
                      <a:pt x="26858" y="6796"/>
                      <a:pt x="27026" y="6790"/>
                    </a:cubicBezTo>
                    <a:cubicBezTo>
                      <a:pt x="27194" y="6785"/>
                      <a:pt x="27360" y="6825"/>
                      <a:pt x="27505" y="6905"/>
                    </a:cubicBezTo>
                    <a:cubicBezTo>
                      <a:pt x="27662" y="6992"/>
                      <a:pt x="27790" y="7123"/>
                      <a:pt x="27874" y="7284"/>
                    </a:cubicBezTo>
                    <a:cubicBezTo>
                      <a:pt x="28595" y="8656"/>
                      <a:pt x="28595" y="8656"/>
                      <a:pt x="28595" y="8656"/>
                    </a:cubicBezTo>
                    <a:cubicBezTo>
                      <a:pt x="43637" y="8656"/>
                      <a:pt x="43637" y="8656"/>
                      <a:pt x="43637" y="8656"/>
                    </a:cubicBezTo>
                    <a:cubicBezTo>
                      <a:pt x="43941" y="8656"/>
                      <a:pt x="44188" y="8903"/>
                      <a:pt x="44188" y="9207"/>
                    </a:cubicBezTo>
                    <a:cubicBezTo>
                      <a:pt x="44188" y="9511"/>
                      <a:pt x="43941" y="9758"/>
                      <a:pt x="43637" y="9758"/>
                    </a:cubicBezTo>
                    <a:cubicBezTo>
                      <a:pt x="28487" y="9758"/>
                      <a:pt x="28487" y="9758"/>
                      <a:pt x="28487" y="9758"/>
                    </a:cubicBezTo>
                    <a:cubicBezTo>
                      <a:pt x="28319" y="9758"/>
                      <a:pt x="28154" y="9712"/>
                      <a:pt x="28010" y="9625"/>
                    </a:cubicBezTo>
                    <a:cubicBezTo>
                      <a:pt x="27865" y="9537"/>
                      <a:pt x="27748" y="9413"/>
                      <a:pt x="27670" y="9263"/>
                    </a:cubicBezTo>
                    <a:cubicBezTo>
                      <a:pt x="27070" y="8122"/>
                      <a:pt x="27070" y="8122"/>
                      <a:pt x="27070" y="8122"/>
                    </a:cubicBezTo>
                    <a:cubicBezTo>
                      <a:pt x="25144" y="12467"/>
                      <a:pt x="25144" y="12467"/>
                      <a:pt x="25144" y="12467"/>
                    </a:cubicBezTo>
                    <a:cubicBezTo>
                      <a:pt x="25065" y="12644"/>
                      <a:pt x="24936" y="12790"/>
                      <a:pt x="24772" y="12887"/>
                    </a:cubicBezTo>
                    <a:cubicBezTo>
                      <a:pt x="24630" y="12972"/>
                      <a:pt x="24467" y="13016"/>
                      <a:pt x="24300" y="1301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9393B"/>
                  </a:solidFill>
                  <a:effectLst/>
                  <a:uLnTx/>
                  <a:uFillTx/>
                  <a:latin typeface="CiscoSansTT" panose="020B0503020201020303" pitchFamily="34" charset="0"/>
                  <a:cs typeface="CiscoSansTT" panose="020B0503020201020303" pitchFamily="34" charset="0"/>
                </a:endParaRPr>
              </a:p>
            </p:txBody>
          </p:sp>
        </p:grpSp>
        <p:grpSp>
          <p:nvGrpSpPr>
            <p:cNvPr id="25" name="Group 72">
              <a:extLst>
                <a:ext uri="{FF2B5EF4-FFF2-40B4-BE49-F238E27FC236}">
                  <a16:creationId xmlns:a16="http://schemas.microsoft.com/office/drawing/2014/main" id="{26D2CF0F-8F0D-4216-861A-379E98185A09}"/>
                </a:ext>
              </a:extLst>
            </p:cNvPr>
            <p:cNvGrpSpPr/>
            <p:nvPr/>
          </p:nvGrpSpPr>
          <p:grpSpPr>
            <a:xfrm>
              <a:off x="4347889" y="1104659"/>
              <a:ext cx="457388" cy="533497"/>
              <a:chOff x="6075185" y="1866901"/>
              <a:chExt cx="704012" cy="1145428"/>
            </a:xfrm>
          </p:grpSpPr>
          <p:grpSp>
            <p:nvGrpSpPr>
              <p:cNvPr id="26" name="Group 73">
                <a:extLst>
                  <a:ext uri="{FF2B5EF4-FFF2-40B4-BE49-F238E27FC236}">
                    <a16:creationId xmlns:a16="http://schemas.microsoft.com/office/drawing/2014/main" id="{F0BE055A-A12D-426C-B420-D02467B6D650}"/>
                  </a:ext>
                </a:extLst>
              </p:cNvPr>
              <p:cNvGrpSpPr/>
              <p:nvPr/>
            </p:nvGrpSpPr>
            <p:grpSpPr>
              <a:xfrm>
                <a:off x="6075185" y="1866901"/>
                <a:ext cx="704012" cy="1145428"/>
                <a:chOff x="4833188" y="1847461"/>
                <a:chExt cx="704012" cy="1145428"/>
              </a:xfrm>
            </p:grpSpPr>
            <p:sp>
              <p:nvSpPr>
                <p:cNvPr id="28" name="Rectangle: Rounded Corners 218">
                  <a:extLst>
                    <a:ext uri="{FF2B5EF4-FFF2-40B4-BE49-F238E27FC236}">
                      <a16:creationId xmlns:a16="http://schemas.microsoft.com/office/drawing/2014/main" id="{CA883ED1-53AA-4AC5-9C8C-953D43484E8A}"/>
                    </a:ext>
                  </a:extLst>
                </p:cNvPr>
                <p:cNvSpPr/>
                <p:nvPr/>
              </p:nvSpPr>
              <p:spPr>
                <a:xfrm>
                  <a:off x="4833188" y="1902229"/>
                  <a:ext cx="704012" cy="1090660"/>
                </a:xfrm>
                <a:prstGeom prst="roundRect">
                  <a:avLst/>
                </a:prstGeom>
                <a:solidFill>
                  <a:srgbClr val="FFFFFF">
                    <a:lumMod val="85000"/>
                  </a:srgbClr>
                </a:solidFill>
                <a:ln w="25400" cap="flat" cmpd="sng" algn="ctr">
                  <a:noFill/>
                  <a:prstDash val="solid"/>
                </a:ln>
                <a:effectLst/>
              </p:spPr>
              <p:txBody>
                <a:bodyPr rtlCol="0" anchor="ctr"/>
                <a:lstStyle/>
                <a:p>
                  <a:pPr marL="0" marR="0" lvl="0" indent="0" algn="ctr" defTabSz="45715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endParaRPr>
                </a:p>
              </p:txBody>
            </p:sp>
            <p:sp>
              <p:nvSpPr>
                <p:cNvPr id="29" name="Rectangle: Rounded Corners 219">
                  <a:extLst>
                    <a:ext uri="{FF2B5EF4-FFF2-40B4-BE49-F238E27FC236}">
                      <a16:creationId xmlns:a16="http://schemas.microsoft.com/office/drawing/2014/main" id="{68D6B558-7624-42ED-AE91-DB7061A80D8A}"/>
                    </a:ext>
                  </a:extLst>
                </p:cNvPr>
                <p:cNvSpPr/>
                <p:nvPr/>
              </p:nvSpPr>
              <p:spPr>
                <a:xfrm>
                  <a:off x="4833188" y="1847461"/>
                  <a:ext cx="704012" cy="1090660"/>
                </a:xfrm>
                <a:prstGeom prst="roundRect">
                  <a:avLst/>
                </a:prstGeom>
                <a:solidFill>
                  <a:srgbClr val="FFFFFF">
                    <a:lumMod val="95000"/>
                  </a:srgbClr>
                </a:solidFill>
                <a:ln w="25400" cap="flat" cmpd="sng" algn="ctr">
                  <a:noFill/>
                  <a:prstDash val="solid"/>
                </a:ln>
                <a:effectLst/>
              </p:spPr>
              <p:txBody>
                <a:bodyPr rtlCol="0" anchor="ctr"/>
                <a:lstStyle/>
                <a:p>
                  <a:pPr marL="0" marR="0" lvl="0" indent="0" algn="ctr" defTabSz="45715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endParaRPr>
                </a:p>
              </p:txBody>
            </p:sp>
            <p:sp>
              <p:nvSpPr>
                <p:cNvPr id="30" name="Oval 29">
                  <a:extLst>
                    <a:ext uri="{FF2B5EF4-FFF2-40B4-BE49-F238E27FC236}">
                      <a16:creationId xmlns:a16="http://schemas.microsoft.com/office/drawing/2014/main" id="{2999D729-27F4-4ACE-806E-C6BFD058DB20}"/>
                    </a:ext>
                  </a:extLst>
                </p:cNvPr>
                <p:cNvSpPr/>
                <p:nvPr/>
              </p:nvSpPr>
              <p:spPr>
                <a:xfrm>
                  <a:off x="5152885" y="2228653"/>
                  <a:ext cx="64619" cy="64619"/>
                </a:xfrm>
                <a:prstGeom prst="ellipse">
                  <a:avLst/>
                </a:prstGeom>
                <a:solidFill>
                  <a:srgbClr val="00BCEB"/>
                </a:solidFill>
                <a:ln w="25400" cap="flat" cmpd="sng" algn="ctr">
                  <a:noFill/>
                  <a:prstDash val="solid"/>
                </a:ln>
                <a:effectLst/>
              </p:spPr>
              <p:txBody>
                <a:bodyPr rtlCol="0" anchor="ctr"/>
                <a:lstStyle/>
                <a:p>
                  <a:pPr marL="0" marR="0" lvl="0" indent="0" algn="ctr" defTabSz="45715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endParaRPr>
                </a:p>
              </p:txBody>
            </p:sp>
          </p:grpSp>
          <p:sp>
            <p:nvSpPr>
              <p:cNvPr id="27" name="Freeform 6">
                <a:extLst>
                  <a:ext uri="{FF2B5EF4-FFF2-40B4-BE49-F238E27FC236}">
                    <a16:creationId xmlns:a16="http://schemas.microsoft.com/office/drawing/2014/main" id="{20F3915D-293F-4670-A946-2510E9761B73}"/>
                  </a:ext>
                </a:extLst>
              </p:cNvPr>
              <p:cNvSpPr>
                <a:spLocks noChangeAspect="1" noEditPoints="1"/>
              </p:cNvSpPr>
              <p:nvPr/>
            </p:nvSpPr>
            <p:spPr bwMode="auto">
              <a:xfrm>
                <a:off x="6338067" y="2587788"/>
                <a:ext cx="178247" cy="94694"/>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rgbClr val="FFFFFF">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15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panose="020B0503020201020303" pitchFamily="34" charset="0"/>
                  <a:ea typeface="ＭＳ Ｐゴシック" pitchFamily="34" charset="-128"/>
                  <a:cs typeface="CiscoSansTT" panose="020B0503020201020303" pitchFamily="34" charset="0"/>
                </a:endParaRPr>
              </a:p>
            </p:txBody>
          </p:sp>
        </p:grpSp>
      </p:grpSp>
      <p:pic>
        <p:nvPicPr>
          <p:cNvPr id="37" name="Picture 3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25220" y="1492740"/>
            <a:ext cx="973163" cy="973163"/>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0251" y="5780663"/>
            <a:ext cx="457200" cy="457200"/>
          </a:xfrm>
          <a:prstGeom prst="rect">
            <a:avLst/>
          </a:prstGeom>
        </p:spPr>
      </p:pic>
      <p:sp>
        <p:nvSpPr>
          <p:cNvPr id="39" name="TextBox 38">
            <a:extLst>
              <a:ext uri="{FF2B5EF4-FFF2-40B4-BE49-F238E27FC236}">
                <a16:creationId xmlns:a16="http://schemas.microsoft.com/office/drawing/2014/main" id="{3D62F148-284D-4FEB-8763-CA7A9CA8EC5B}"/>
              </a:ext>
            </a:extLst>
          </p:cNvPr>
          <p:cNvSpPr txBox="1"/>
          <p:nvPr/>
        </p:nvSpPr>
        <p:spPr>
          <a:xfrm>
            <a:off x="1187451" y="5824596"/>
            <a:ext cx="97754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9393B"/>
                </a:solidFill>
                <a:effectLst/>
                <a:uLnTx/>
                <a:uFillTx/>
                <a:latin typeface="CiscoSansTT" panose="020B0503020201020303" pitchFamily="34" charset="0"/>
                <a:cs typeface="CiscoSansTT" panose="020B0503020201020303" pitchFamily="34" charset="0"/>
              </a:rPr>
              <a:t>Cisco </a:t>
            </a:r>
            <a:r>
              <a:rPr kumimoji="0" lang="en-US" sz="1600" b="0" i="0" u="none" strike="noStrike" kern="1200" cap="none" spc="0" normalizeH="0" baseline="0" noProof="0" dirty="0" err="1">
                <a:ln>
                  <a:noFill/>
                </a:ln>
                <a:solidFill>
                  <a:srgbClr val="39393B"/>
                </a:solidFill>
                <a:effectLst/>
                <a:uLnTx/>
                <a:uFillTx/>
                <a:latin typeface="CiscoSansTT" panose="020B0503020201020303" pitchFamily="34" charset="0"/>
                <a:cs typeface="CiscoSansTT" panose="020B0503020201020303" pitchFamily="34" charset="0"/>
              </a:rPr>
              <a:t>iOS</a:t>
            </a:r>
            <a:r>
              <a:rPr kumimoji="0" lang="en-US" sz="1600" b="0" i="0" u="none" strike="noStrike" kern="1200" cap="none" spc="0" normalizeH="0" baseline="0" noProof="0" dirty="0">
                <a:ln>
                  <a:noFill/>
                </a:ln>
                <a:solidFill>
                  <a:srgbClr val="39393B"/>
                </a:solidFill>
                <a:effectLst/>
                <a:uLnTx/>
                <a:uFillTx/>
                <a:latin typeface="CiscoSansTT" panose="020B0503020201020303" pitchFamily="34" charset="0"/>
                <a:cs typeface="CiscoSansTT" panose="020B0503020201020303" pitchFamily="34" charset="0"/>
              </a:rPr>
              <a:t>® XE based Cisco® Catalyst® 9800 Series Wireless Controllers will be supported on 1.2.10</a:t>
            </a:r>
          </a:p>
        </p:txBody>
      </p:sp>
      <p:sp>
        <p:nvSpPr>
          <p:cNvPr id="40" name="TextBox 39">
            <a:extLst>
              <a:ext uri="{FF2B5EF4-FFF2-40B4-BE49-F238E27FC236}">
                <a16:creationId xmlns:a16="http://schemas.microsoft.com/office/drawing/2014/main" id="{421E2A01-5DA7-3D44-AE90-07E9435A6B16}"/>
              </a:ext>
            </a:extLst>
          </p:cNvPr>
          <p:cNvSpPr txBox="1"/>
          <p:nvPr/>
        </p:nvSpPr>
        <p:spPr>
          <a:xfrm>
            <a:off x="10754183" y="6195516"/>
            <a:ext cx="819455"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9393B"/>
                </a:solidFill>
                <a:effectLst/>
                <a:uLnTx/>
                <a:uFillTx/>
                <a:latin typeface="CiscoSansTT" panose="020B0503020201020303" pitchFamily="34" charset="0"/>
                <a:cs typeface="CiscoSansTT" panose="020B0503020201020303" pitchFamily="34" charset="0"/>
              </a:rPr>
              <a:t>* Future</a:t>
            </a:r>
          </a:p>
        </p:txBody>
      </p:sp>
    </p:spTree>
    <p:extLst>
      <p:ext uri="{BB962C8B-B14F-4D97-AF65-F5344CB8AC3E}">
        <p14:creationId xmlns:p14="http://schemas.microsoft.com/office/powerpoint/2010/main" val="843995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272650"/>
            <a:ext cx="12192000" cy="119084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panose="020B0503020201020303" pitchFamily="34" charset="0"/>
              <a:cs typeface="CiscoSansTT" panose="020B0503020201020303" pitchFamily="34" charset="0"/>
            </a:endParaRPr>
          </a:p>
        </p:txBody>
      </p:sp>
      <p:sp>
        <p:nvSpPr>
          <p:cNvPr id="3" name="Title 2"/>
          <p:cNvSpPr>
            <a:spLocks noGrp="1"/>
          </p:cNvSpPr>
          <p:nvPr>
            <p:ph type="title"/>
          </p:nvPr>
        </p:nvSpPr>
        <p:spPr>
          <a:xfrm>
            <a:off x="583688" y="267517"/>
            <a:ext cx="11127317" cy="975783"/>
          </a:xfrm>
        </p:spPr>
        <p:txBody>
          <a:bodyPr/>
          <a:lstStyle/>
          <a:p>
            <a:r>
              <a:rPr lang="en-US" dirty="0">
                <a:latin typeface="CiscoSansTT" panose="020B0503020201020303" pitchFamily="34" charset="0"/>
                <a:cs typeface="CiscoSansTT" panose="020B0503020201020303" pitchFamily="34" charset="0"/>
              </a:rPr>
              <a:t>Delivering Security for Critical Infrastructure</a:t>
            </a:r>
          </a:p>
        </p:txBody>
      </p:sp>
      <p:sp>
        <p:nvSpPr>
          <p:cNvPr id="2" name="Rectangle 1"/>
          <p:cNvSpPr/>
          <p:nvPr/>
        </p:nvSpPr>
        <p:spPr>
          <a:xfrm>
            <a:off x="0" y="1426953"/>
            <a:ext cx="3962400" cy="28653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panose="020B0503020201020303" pitchFamily="34" charset="0"/>
              <a:cs typeface="CiscoSansTT" panose="020B0503020201020303" pitchFamily="34" charset="0"/>
            </a:endParaRPr>
          </a:p>
        </p:txBody>
      </p:sp>
      <p:sp>
        <p:nvSpPr>
          <p:cNvPr id="30" name="Rectangle 29"/>
          <p:cNvSpPr/>
          <p:nvPr/>
        </p:nvSpPr>
        <p:spPr>
          <a:xfrm>
            <a:off x="4105587" y="1426953"/>
            <a:ext cx="3962400" cy="28653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panose="020B0503020201020303" pitchFamily="34" charset="0"/>
              <a:cs typeface="CiscoSansTT" panose="020B0503020201020303" pitchFamily="34" charset="0"/>
            </a:endParaRPr>
          </a:p>
        </p:txBody>
      </p:sp>
      <p:sp>
        <p:nvSpPr>
          <p:cNvPr id="31" name="Rectangle 30"/>
          <p:cNvSpPr/>
          <p:nvPr/>
        </p:nvSpPr>
        <p:spPr>
          <a:xfrm>
            <a:off x="8211172" y="1426953"/>
            <a:ext cx="3962400" cy="28653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panose="020B0503020201020303" pitchFamily="34" charset="0"/>
              <a:cs typeface="CiscoSansTT" panose="020B0503020201020303" pitchFamily="34" charset="0"/>
            </a:endParaRPr>
          </a:p>
        </p:txBody>
      </p:sp>
      <p:grpSp>
        <p:nvGrpSpPr>
          <p:cNvPr id="13" name="Group 12"/>
          <p:cNvGrpSpPr/>
          <p:nvPr/>
        </p:nvGrpSpPr>
        <p:grpSpPr>
          <a:xfrm>
            <a:off x="-2251" y="1379577"/>
            <a:ext cx="3962400" cy="1239857"/>
            <a:chOff x="-1688" y="920167"/>
            <a:chExt cx="2971800" cy="929893"/>
          </a:xfrm>
        </p:grpSpPr>
        <p:sp>
          <p:nvSpPr>
            <p:cNvPr id="32" name="Rectangle 31"/>
            <p:cNvSpPr/>
            <p:nvPr/>
          </p:nvSpPr>
          <p:spPr>
            <a:xfrm>
              <a:off x="-1688" y="1115193"/>
              <a:ext cx="2971800" cy="7348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cs typeface="CiscoSansTT" panose="020B0503020201020303" pitchFamily="34" charset="0"/>
                </a:rPr>
                <a:t>Air</a:t>
              </a:r>
              <a:endParaRPr lang="en-US" sz="1600" dirty="0">
                <a:solidFill>
                  <a:schemeClr val="bg2"/>
                </a:solidFill>
                <a:latin typeface="CiscoSansTT" panose="020B0503020201020303" pitchFamily="34" charset="0"/>
                <a:cs typeface="CiscoSansTT" panose="020B0503020201020303" pitchFamily="34" charset="0"/>
              </a:endParaRPr>
            </a:p>
          </p:txBody>
        </p:sp>
        <p:grpSp>
          <p:nvGrpSpPr>
            <p:cNvPr id="20" name="Group 19"/>
            <p:cNvGrpSpPr>
              <a:grpSpLocks noChangeAspect="1"/>
            </p:cNvGrpSpPr>
            <p:nvPr/>
          </p:nvGrpSpPr>
          <p:grpSpPr>
            <a:xfrm>
              <a:off x="1269270" y="920167"/>
              <a:ext cx="428169" cy="344064"/>
              <a:chOff x="839748" y="4443493"/>
              <a:chExt cx="167995" cy="134996"/>
            </a:xfrm>
          </p:grpSpPr>
          <p:sp>
            <p:nvSpPr>
              <p:cNvPr id="21" name="Freeform 20"/>
              <p:cNvSpPr>
                <a:spLocks noChangeAspect="1"/>
              </p:cNvSpPr>
              <p:nvPr/>
            </p:nvSpPr>
            <p:spPr bwMode="auto">
              <a:xfrm>
                <a:off x="839748" y="4443493"/>
                <a:ext cx="167995" cy="56998"/>
              </a:xfrm>
              <a:custGeom>
                <a:avLst/>
                <a:gdLst>
                  <a:gd name="T0" fmla="*/ 36 w 71"/>
                  <a:gd name="T1" fmla="*/ 0 h 24"/>
                  <a:gd name="T2" fmla="*/ 2 w 71"/>
                  <a:gd name="T3" fmla="*/ 14 h 24"/>
                  <a:gd name="T4" fmla="*/ 2 w 71"/>
                  <a:gd name="T5" fmla="*/ 22 h 24"/>
                  <a:gd name="T6" fmla="*/ 9 w 71"/>
                  <a:gd name="T7" fmla="*/ 22 h 24"/>
                  <a:gd name="T8" fmla="*/ 36 w 71"/>
                  <a:gd name="T9" fmla="*/ 11 h 24"/>
                  <a:gd name="T10" fmla="*/ 62 w 71"/>
                  <a:gd name="T11" fmla="*/ 22 h 24"/>
                  <a:gd name="T12" fmla="*/ 65 w 71"/>
                  <a:gd name="T13" fmla="*/ 23 h 24"/>
                  <a:gd name="T14" fmla="*/ 69 w 71"/>
                  <a:gd name="T15" fmla="*/ 22 h 24"/>
                  <a:gd name="T16" fmla="*/ 69 w 71"/>
                  <a:gd name="T17" fmla="*/ 14 h 24"/>
                  <a:gd name="T18" fmla="*/ 36 w 7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24">
                    <a:moveTo>
                      <a:pt x="36" y="0"/>
                    </a:moveTo>
                    <a:cubicBezTo>
                      <a:pt x="23" y="0"/>
                      <a:pt x="11" y="5"/>
                      <a:pt x="2" y="14"/>
                    </a:cubicBezTo>
                    <a:cubicBezTo>
                      <a:pt x="0" y="16"/>
                      <a:pt x="0" y="20"/>
                      <a:pt x="2" y="22"/>
                    </a:cubicBezTo>
                    <a:cubicBezTo>
                      <a:pt x="4" y="24"/>
                      <a:pt x="7" y="24"/>
                      <a:pt x="9" y="22"/>
                    </a:cubicBezTo>
                    <a:cubicBezTo>
                      <a:pt x="16" y="15"/>
                      <a:pt x="26" y="11"/>
                      <a:pt x="36" y="11"/>
                    </a:cubicBezTo>
                    <a:cubicBezTo>
                      <a:pt x="45" y="11"/>
                      <a:pt x="55" y="15"/>
                      <a:pt x="62" y="22"/>
                    </a:cubicBezTo>
                    <a:cubicBezTo>
                      <a:pt x="63" y="23"/>
                      <a:pt x="64" y="23"/>
                      <a:pt x="65" y="23"/>
                    </a:cubicBezTo>
                    <a:cubicBezTo>
                      <a:pt x="67" y="23"/>
                      <a:pt x="68" y="23"/>
                      <a:pt x="69" y="22"/>
                    </a:cubicBezTo>
                    <a:cubicBezTo>
                      <a:pt x="71" y="20"/>
                      <a:pt x="71" y="16"/>
                      <a:pt x="69" y="14"/>
                    </a:cubicBezTo>
                    <a:cubicBezTo>
                      <a:pt x="60" y="5"/>
                      <a:pt x="48" y="0"/>
                      <a:pt x="36" y="0"/>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sp>
            <p:nvSpPr>
              <p:cNvPr id="22" name="Freeform 21"/>
              <p:cNvSpPr>
                <a:spLocks noChangeAspect="1"/>
              </p:cNvSpPr>
              <p:nvPr/>
            </p:nvSpPr>
            <p:spPr bwMode="auto">
              <a:xfrm>
                <a:off x="872747" y="4483492"/>
                <a:ext cx="101997" cy="49998"/>
              </a:xfrm>
              <a:custGeom>
                <a:avLst/>
                <a:gdLst>
                  <a:gd name="T0" fmla="*/ 2 w 43"/>
                  <a:gd name="T1" fmla="*/ 11 h 21"/>
                  <a:gd name="T2" fmla="*/ 2 w 43"/>
                  <a:gd name="T3" fmla="*/ 18 h 21"/>
                  <a:gd name="T4" fmla="*/ 9 w 43"/>
                  <a:gd name="T5" fmla="*/ 18 h 21"/>
                  <a:gd name="T6" fmla="*/ 34 w 43"/>
                  <a:gd name="T7" fmla="*/ 18 h 21"/>
                  <a:gd name="T8" fmla="*/ 38 w 43"/>
                  <a:gd name="T9" fmla="*/ 20 h 21"/>
                  <a:gd name="T10" fmla="*/ 41 w 43"/>
                  <a:gd name="T11" fmla="*/ 18 h 21"/>
                  <a:gd name="T12" fmla="*/ 41 w 43"/>
                  <a:gd name="T13" fmla="*/ 11 h 21"/>
                  <a:gd name="T14" fmla="*/ 2 w 43"/>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1">
                    <a:moveTo>
                      <a:pt x="2" y="11"/>
                    </a:moveTo>
                    <a:cubicBezTo>
                      <a:pt x="0" y="13"/>
                      <a:pt x="0" y="16"/>
                      <a:pt x="2" y="18"/>
                    </a:cubicBezTo>
                    <a:cubicBezTo>
                      <a:pt x="4" y="21"/>
                      <a:pt x="7" y="21"/>
                      <a:pt x="9" y="18"/>
                    </a:cubicBezTo>
                    <a:cubicBezTo>
                      <a:pt x="16" y="12"/>
                      <a:pt x="27" y="12"/>
                      <a:pt x="34" y="18"/>
                    </a:cubicBezTo>
                    <a:cubicBezTo>
                      <a:pt x="35" y="20"/>
                      <a:pt x="36" y="20"/>
                      <a:pt x="38" y="20"/>
                    </a:cubicBezTo>
                    <a:cubicBezTo>
                      <a:pt x="39" y="20"/>
                      <a:pt x="40" y="20"/>
                      <a:pt x="41" y="18"/>
                    </a:cubicBezTo>
                    <a:cubicBezTo>
                      <a:pt x="43" y="16"/>
                      <a:pt x="43" y="13"/>
                      <a:pt x="41" y="11"/>
                    </a:cubicBezTo>
                    <a:cubicBezTo>
                      <a:pt x="30" y="0"/>
                      <a:pt x="13" y="0"/>
                      <a:pt x="2" y="11"/>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sp>
            <p:nvSpPr>
              <p:cNvPr id="24" name="Freeform 23"/>
              <p:cNvSpPr>
                <a:spLocks noChangeAspect="1"/>
              </p:cNvSpPr>
              <p:nvPr/>
            </p:nvSpPr>
            <p:spPr bwMode="auto">
              <a:xfrm>
                <a:off x="905746" y="4542490"/>
                <a:ext cx="35999" cy="35999"/>
              </a:xfrm>
              <a:custGeom>
                <a:avLst/>
                <a:gdLst>
                  <a:gd name="T0" fmla="*/ 8 w 15"/>
                  <a:gd name="T1" fmla="*/ 0 h 15"/>
                  <a:gd name="T2" fmla="*/ 0 w 15"/>
                  <a:gd name="T3" fmla="*/ 7 h 15"/>
                  <a:gd name="T4" fmla="*/ 8 w 15"/>
                  <a:gd name="T5" fmla="*/ 15 h 15"/>
                  <a:gd name="T6" fmla="*/ 15 w 15"/>
                  <a:gd name="T7" fmla="*/ 7 h 15"/>
                  <a:gd name="T8" fmla="*/ 8 w 15"/>
                  <a:gd name="T9" fmla="*/ 0 h 15"/>
                </a:gdLst>
                <a:ahLst/>
                <a:cxnLst>
                  <a:cxn ang="0">
                    <a:pos x="T0" y="T1"/>
                  </a:cxn>
                  <a:cxn ang="0">
                    <a:pos x="T2" y="T3"/>
                  </a:cxn>
                  <a:cxn ang="0">
                    <a:pos x="T4" y="T5"/>
                  </a:cxn>
                  <a:cxn ang="0">
                    <a:pos x="T6" y="T7"/>
                  </a:cxn>
                  <a:cxn ang="0">
                    <a:pos x="T8" y="T9"/>
                  </a:cxn>
                </a:cxnLst>
                <a:rect l="0" t="0" r="r" b="b"/>
                <a:pathLst>
                  <a:path w="15" h="15">
                    <a:moveTo>
                      <a:pt x="8" y="0"/>
                    </a:moveTo>
                    <a:cubicBezTo>
                      <a:pt x="4" y="0"/>
                      <a:pt x="0" y="3"/>
                      <a:pt x="0" y="7"/>
                    </a:cubicBezTo>
                    <a:cubicBezTo>
                      <a:pt x="0" y="11"/>
                      <a:pt x="4" y="14"/>
                      <a:pt x="8" y="15"/>
                    </a:cubicBezTo>
                    <a:cubicBezTo>
                      <a:pt x="12" y="14"/>
                      <a:pt x="15" y="11"/>
                      <a:pt x="15" y="7"/>
                    </a:cubicBezTo>
                    <a:cubicBezTo>
                      <a:pt x="15" y="3"/>
                      <a:pt x="12" y="0"/>
                      <a:pt x="8" y="0"/>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grpSp>
      </p:grpSp>
      <p:grpSp>
        <p:nvGrpSpPr>
          <p:cNvPr id="12" name="Group 11"/>
          <p:cNvGrpSpPr/>
          <p:nvPr/>
        </p:nvGrpSpPr>
        <p:grpSpPr>
          <a:xfrm>
            <a:off x="8208921" y="1379577"/>
            <a:ext cx="3962400" cy="1239857"/>
            <a:chOff x="6156691" y="920167"/>
            <a:chExt cx="2971800" cy="929893"/>
          </a:xfrm>
        </p:grpSpPr>
        <p:sp>
          <p:nvSpPr>
            <p:cNvPr id="34" name="Rectangle 33"/>
            <p:cNvSpPr/>
            <p:nvPr/>
          </p:nvSpPr>
          <p:spPr>
            <a:xfrm>
              <a:off x="6156691" y="1115193"/>
              <a:ext cx="2971800" cy="7348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cs typeface="CiscoSansTT" panose="020B0503020201020303" pitchFamily="34" charset="0"/>
                </a:rPr>
                <a:t>Users</a:t>
              </a:r>
              <a:endParaRPr lang="en-US" sz="1600" dirty="0">
                <a:solidFill>
                  <a:schemeClr val="bg2"/>
                </a:solidFill>
                <a:latin typeface="CiscoSansTT" panose="020B0503020201020303" pitchFamily="34" charset="0"/>
                <a:cs typeface="CiscoSansTT" panose="020B0503020201020303" pitchFamily="34" charset="0"/>
              </a:endParaRPr>
            </a:p>
          </p:txBody>
        </p:sp>
        <p:grpSp>
          <p:nvGrpSpPr>
            <p:cNvPr id="25" name="Group 24"/>
            <p:cNvGrpSpPr/>
            <p:nvPr/>
          </p:nvGrpSpPr>
          <p:grpSpPr>
            <a:xfrm>
              <a:off x="7392128" y="920167"/>
              <a:ext cx="476003" cy="455299"/>
              <a:chOff x="6493421" y="-20377"/>
              <a:chExt cx="1290462" cy="1234332"/>
            </a:xfrm>
          </p:grpSpPr>
          <p:grpSp>
            <p:nvGrpSpPr>
              <p:cNvPr id="26" name="Group 25"/>
              <p:cNvGrpSpPr>
                <a:grpSpLocks noChangeAspect="1"/>
              </p:cNvGrpSpPr>
              <p:nvPr/>
            </p:nvGrpSpPr>
            <p:grpSpPr bwMode="auto">
              <a:xfrm>
                <a:off x="6493421" y="299647"/>
                <a:ext cx="412156" cy="883192"/>
                <a:chOff x="598" y="1936"/>
                <a:chExt cx="287" cy="615"/>
              </a:xfrm>
              <a:solidFill>
                <a:schemeClr val="accent2"/>
              </a:solidFill>
            </p:grpSpPr>
            <p:sp>
              <p:nvSpPr>
                <p:cNvPr id="43" name="Freeform 42"/>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sp>
              <p:nvSpPr>
                <p:cNvPr id="44" name="Freeform 43"/>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grpSp>
          <p:grpSp>
            <p:nvGrpSpPr>
              <p:cNvPr id="27" name="Group 26"/>
              <p:cNvGrpSpPr>
                <a:grpSpLocks noChangeAspect="1"/>
              </p:cNvGrpSpPr>
              <p:nvPr/>
            </p:nvGrpSpPr>
            <p:grpSpPr bwMode="auto">
              <a:xfrm>
                <a:off x="7371727" y="299647"/>
                <a:ext cx="412156" cy="883192"/>
                <a:chOff x="598" y="1936"/>
                <a:chExt cx="287" cy="615"/>
              </a:xfrm>
              <a:solidFill>
                <a:schemeClr val="accent1"/>
              </a:solidFill>
            </p:grpSpPr>
            <p:sp>
              <p:nvSpPr>
                <p:cNvPr id="41" name="Freeform 40"/>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sp>
              <p:nvSpPr>
                <p:cNvPr id="42" name="Freeform 41"/>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grpSp>
          <p:grpSp>
            <p:nvGrpSpPr>
              <p:cNvPr id="28" name="Group 27"/>
              <p:cNvGrpSpPr>
                <a:grpSpLocks noChangeAspect="1"/>
              </p:cNvGrpSpPr>
              <p:nvPr/>
            </p:nvGrpSpPr>
            <p:grpSpPr bwMode="auto">
              <a:xfrm>
                <a:off x="6846910" y="-20377"/>
                <a:ext cx="576021" cy="1234332"/>
                <a:chOff x="598" y="1936"/>
                <a:chExt cx="287" cy="615"/>
              </a:xfrm>
              <a:solidFill>
                <a:schemeClr val="accent5"/>
              </a:solidFill>
            </p:grpSpPr>
            <p:sp>
              <p:nvSpPr>
                <p:cNvPr id="29" name="Freeform 28"/>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sp>
              <p:nvSpPr>
                <p:cNvPr id="40" name="Freeform 39"/>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grpSp>
        </p:grpSp>
      </p:grpSp>
      <p:grpSp>
        <p:nvGrpSpPr>
          <p:cNvPr id="14" name="Group 13"/>
          <p:cNvGrpSpPr/>
          <p:nvPr/>
        </p:nvGrpSpPr>
        <p:grpSpPr>
          <a:xfrm>
            <a:off x="4103336" y="1379577"/>
            <a:ext cx="3962400" cy="1239857"/>
            <a:chOff x="3077502" y="920167"/>
            <a:chExt cx="2971800" cy="929893"/>
          </a:xfrm>
        </p:grpSpPr>
        <p:sp>
          <p:nvSpPr>
            <p:cNvPr id="33" name="Rectangle 32"/>
            <p:cNvSpPr/>
            <p:nvPr/>
          </p:nvSpPr>
          <p:spPr>
            <a:xfrm>
              <a:off x="3077502" y="1115193"/>
              <a:ext cx="2971800" cy="7348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cs typeface="CiscoSansTT" panose="020B0503020201020303" pitchFamily="34" charset="0"/>
                </a:rPr>
                <a:t>Devices</a:t>
              </a:r>
              <a:endParaRPr lang="en-US" sz="1600" dirty="0">
                <a:solidFill>
                  <a:schemeClr val="bg2"/>
                </a:solidFill>
                <a:latin typeface="CiscoSansTT" panose="020B0503020201020303" pitchFamily="34" charset="0"/>
                <a:cs typeface="CiscoSansTT" panose="020B0503020201020303" pitchFamily="34" charset="0"/>
              </a:endParaRPr>
            </a:p>
          </p:txBody>
        </p:sp>
        <p:grpSp>
          <p:nvGrpSpPr>
            <p:cNvPr id="45" name="Group 44"/>
            <p:cNvGrpSpPr>
              <a:grpSpLocks noChangeAspect="1"/>
            </p:cNvGrpSpPr>
            <p:nvPr/>
          </p:nvGrpSpPr>
          <p:grpSpPr bwMode="auto">
            <a:xfrm>
              <a:off x="4307257" y="920167"/>
              <a:ext cx="457200" cy="430963"/>
              <a:chOff x="382" y="1928"/>
              <a:chExt cx="697" cy="657"/>
            </a:xfrm>
          </p:grpSpPr>
          <p:sp>
            <p:nvSpPr>
              <p:cNvPr id="46" name="Freeform 45"/>
              <p:cNvSpPr>
                <a:spLocks noEditPoints="1"/>
              </p:cNvSpPr>
              <p:nvPr/>
            </p:nvSpPr>
            <p:spPr bwMode="auto">
              <a:xfrm>
                <a:off x="600" y="2355"/>
                <a:ext cx="282" cy="230"/>
              </a:xfrm>
              <a:custGeom>
                <a:avLst/>
                <a:gdLst>
                  <a:gd name="T0" fmla="*/ 473 w 564"/>
                  <a:gd name="T1" fmla="*/ 45 h 460"/>
                  <a:gd name="T2" fmla="*/ 457 w 564"/>
                  <a:gd name="T3" fmla="*/ 20 h 460"/>
                  <a:gd name="T4" fmla="*/ 433 w 564"/>
                  <a:gd name="T5" fmla="*/ 4 h 460"/>
                  <a:gd name="T6" fmla="*/ 150 w 564"/>
                  <a:gd name="T7" fmla="*/ 0 h 460"/>
                  <a:gd name="T8" fmla="*/ 131 w 564"/>
                  <a:gd name="T9" fmla="*/ 4 h 460"/>
                  <a:gd name="T10" fmla="*/ 107 w 564"/>
                  <a:gd name="T11" fmla="*/ 20 h 460"/>
                  <a:gd name="T12" fmla="*/ 91 w 564"/>
                  <a:gd name="T13" fmla="*/ 45 h 460"/>
                  <a:gd name="T14" fmla="*/ 40 w 564"/>
                  <a:gd name="T15" fmla="*/ 174 h 460"/>
                  <a:gd name="T16" fmla="*/ 14 w 564"/>
                  <a:gd name="T17" fmla="*/ 190 h 460"/>
                  <a:gd name="T18" fmla="*/ 1 w 564"/>
                  <a:gd name="T19" fmla="*/ 214 h 460"/>
                  <a:gd name="T20" fmla="*/ 65 w 564"/>
                  <a:gd name="T21" fmla="*/ 382 h 460"/>
                  <a:gd name="T22" fmla="*/ 67 w 564"/>
                  <a:gd name="T23" fmla="*/ 428 h 460"/>
                  <a:gd name="T24" fmla="*/ 78 w 564"/>
                  <a:gd name="T25" fmla="*/ 449 h 460"/>
                  <a:gd name="T26" fmla="*/ 99 w 564"/>
                  <a:gd name="T27" fmla="*/ 460 h 460"/>
                  <a:gd name="T28" fmla="*/ 115 w 564"/>
                  <a:gd name="T29" fmla="*/ 460 h 460"/>
                  <a:gd name="T30" fmla="*/ 134 w 564"/>
                  <a:gd name="T31" fmla="*/ 449 h 460"/>
                  <a:gd name="T32" fmla="*/ 145 w 564"/>
                  <a:gd name="T33" fmla="*/ 428 h 460"/>
                  <a:gd name="T34" fmla="*/ 418 w 564"/>
                  <a:gd name="T35" fmla="*/ 382 h 460"/>
                  <a:gd name="T36" fmla="*/ 419 w 564"/>
                  <a:gd name="T37" fmla="*/ 428 h 460"/>
                  <a:gd name="T38" fmla="*/ 430 w 564"/>
                  <a:gd name="T39" fmla="*/ 449 h 460"/>
                  <a:gd name="T40" fmla="*/ 451 w 564"/>
                  <a:gd name="T41" fmla="*/ 460 h 460"/>
                  <a:gd name="T42" fmla="*/ 467 w 564"/>
                  <a:gd name="T43" fmla="*/ 460 h 460"/>
                  <a:gd name="T44" fmla="*/ 486 w 564"/>
                  <a:gd name="T45" fmla="*/ 449 h 460"/>
                  <a:gd name="T46" fmla="*/ 497 w 564"/>
                  <a:gd name="T47" fmla="*/ 428 h 460"/>
                  <a:gd name="T48" fmla="*/ 564 w 564"/>
                  <a:gd name="T49" fmla="*/ 382 h 460"/>
                  <a:gd name="T50" fmla="*/ 563 w 564"/>
                  <a:gd name="T51" fmla="*/ 214 h 460"/>
                  <a:gd name="T52" fmla="*/ 550 w 564"/>
                  <a:gd name="T53" fmla="*/ 190 h 460"/>
                  <a:gd name="T54" fmla="*/ 526 w 564"/>
                  <a:gd name="T55" fmla="*/ 174 h 460"/>
                  <a:gd name="T56" fmla="*/ 145 w 564"/>
                  <a:gd name="T57" fmla="*/ 69 h 460"/>
                  <a:gd name="T58" fmla="*/ 151 w 564"/>
                  <a:gd name="T59" fmla="*/ 59 h 460"/>
                  <a:gd name="T60" fmla="*/ 402 w 564"/>
                  <a:gd name="T61" fmla="*/ 56 h 460"/>
                  <a:gd name="T62" fmla="*/ 410 w 564"/>
                  <a:gd name="T63" fmla="*/ 59 h 460"/>
                  <a:gd name="T64" fmla="*/ 451 w 564"/>
                  <a:gd name="T65" fmla="*/ 173 h 460"/>
                  <a:gd name="T66" fmla="*/ 146 w 564"/>
                  <a:gd name="T67" fmla="*/ 327 h 460"/>
                  <a:gd name="T68" fmla="*/ 129 w 564"/>
                  <a:gd name="T69" fmla="*/ 323 h 460"/>
                  <a:gd name="T70" fmla="*/ 108 w 564"/>
                  <a:gd name="T71" fmla="*/ 307 h 460"/>
                  <a:gd name="T72" fmla="*/ 99 w 564"/>
                  <a:gd name="T73" fmla="*/ 280 h 460"/>
                  <a:gd name="T74" fmla="*/ 103 w 564"/>
                  <a:gd name="T75" fmla="*/ 260 h 460"/>
                  <a:gd name="T76" fmla="*/ 121 w 564"/>
                  <a:gd name="T77" fmla="*/ 240 h 460"/>
                  <a:gd name="T78" fmla="*/ 146 w 564"/>
                  <a:gd name="T79" fmla="*/ 232 h 460"/>
                  <a:gd name="T80" fmla="*/ 166 w 564"/>
                  <a:gd name="T81" fmla="*/ 236 h 460"/>
                  <a:gd name="T82" fmla="*/ 186 w 564"/>
                  <a:gd name="T83" fmla="*/ 252 h 460"/>
                  <a:gd name="T84" fmla="*/ 194 w 564"/>
                  <a:gd name="T85" fmla="*/ 280 h 460"/>
                  <a:gd name="T86" fmla="*/ 191 w 564"/>
                  <a:gd name="T87" fmla="*/ 299 h 460"/>
                  <a:gd name="T88" fmla="*/ 174 w 564"/>
                  <a:gd name="T89" fmla="*/ 319 h 460"/>
                  <a:gd name="T90" fmla="*/ 146 w 564"/>
                  <a:gd name="T91" fmla="*/ 327 h 460"/>
                  <a:gd name="T92" fmla="*/ 418 w 564"/>
                  <a:gd name="T93" fmla="*/ 327 h 460"/>
                  <a:gd name="T94" fmla="*/ 390 w 564"/>
                  <a:gd name="T95" fmla="*/ 319 h 460"/>
                  <a:gd name="T96" fmla="*/ 374 w 564"/>
                  <a:gd name="T97" fmla="*/ 299 h 460"/>
                  <a:gd name="T98" fmla="*/ 370 w 564"/>
                  <a:gd name="T99" fmla="*/ 280 h 460"/>
                  <a:gd name="T100" fmla="*/ 378 w 564"/>
                  <a:gd name="T101" fmla="*/ 252 h 460"/>
                  <a:gd name="T102" fmla="*/ 398 w 564"/>
                  <a:gd name="T103" fmla="*/ 236 h 460"/>
                  <a:gd name="T104" fmla="*/ 418 w 564"/>
                  <a:gd name="T105" fmla="*/ 232 h 460"/>
                  <a:gd name="T106" fmla="*/ 445 w 564"/>
                  <a:gd name="T107" fmla="*/ 240 h 460"/>
                  <a:gd name="T108" fmla="*/ 461 w 564"/>
                  <a:gd name="T109" fmla="*/ 260 h 460"/>
                  <a:gd name="T110" fmla="*/ 465 w 564"/>
                  <a:gd name="T111" fmla="*/ 280 h 460"/>
                  <a:gd name="T112" fmla="*/ 457 w 564"/>
                  <a:gd name="T113" fmla="*/ 307 h 460"/>
                  <a:gd name="T114" fmla="*/ 437 w 564"/>
                  <a:gd name="T115" fmla="*/ 323 h 460"/>
                  <a:gd name="T116" fmla="*/ 418 w 564"/>
                  <a:gd name="T117" fmla="*/ 327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 h="460">
                    <a:moveTo>
                      <a:pt x="516" y="173"/>
                    </a:moveTo>
                    <a:lnTo>
                      <a:pt x="473" y="45"/>
                    </a:lnTo>
                    <a:lnTo>
                      <a:pt x="473" y="45"/>
                    </a:lnTo>
                    <a:lnTo>
                      <a:pt x="470" y="36"/>
                    </a:lnTo>
                    <a:lnTo>
                      <a:pt x="464" y="28"/>
                    </a:lnTo>
                    <a:lnTo>
                      <a:pt x="457" y="20"/>
                    </a:lnTo>
                    <a:lnTo>
                      <a:pt x="451" y="13"/>
                    </a:lnTo>
                    <a:lnTo>
                      <a:pt x="443" y="8"/>
                    </a:lnTo>
                    <a:lnTo>
                      <a:pt x="433" y="4"/>
                    </a:lnTo>
                    <a:lnTo>
                      <a:pt x="424" y="0"/>
                    </a:lnTo>
                    <a:lnTo>
                      <a:pt x="414" y="0"/>
                    </a:lnTo>
                    <a:lnTo>
                      <a:pt x="150" y="0"/>
                    </a:lnTo>
                    <a:lnTo>
                      <a:pt x="150" y="0"/>
                    </a:lnTo>
                    <a:lnTo>
                      <a:pt x="140" y="0"/>
                    </a:lnTo>
                    <a:lnTo>
                      <a:pt x="131" y="4"/>
                    </a:lnTo>
                    <a:lnTo>
                      <a:pt x="123" y="8"/>
                    </a:lnTo>
                    <a:lnTo>
                      <a:pt x="113" y="13"/>
                    </a:lnTo>
                    <a:lnTo>
                      <a:pt x="107" y="20"/>
                    </a:lnTo>
                    <a:lnTo>
                      <a:pt x="100" y="28"/>
                    </a:lnTo>
                    <a:lnTo>
                      <a:pt x="94" y="36"/>
                    </a:lnTo>
                    <a:lnTo>
                      <a:pt x="91" y="45"/>
                    </a:lnTo>
                    <a:lnTo>
                      <a:pt x="49" y="173"/>
                    </a:lnTo>
                    <a:lnTo>
                      <a:pt x="49" y="173"/>
                    </a:lnTo>
                    <a:lnTo>
                      <a:pt x="40" y="174"/>
                    </a:lnTo>
                    <a:lnTo>
                      <a:pt x="30" y="177"/>
                    </a:lnTo>
                    <a:lnTo>
                      <a:pt x="22" y="184"/>
                    </a:lnTo>
                    <a:lnTo>
                      <a:pt x="14" y="190"/>
                    </a:lnTo>
                    <a:lnTo>
                      <a:pt x="9" y="197"/>
                    </a:lnTo>
                    <a:lnTo>
                      <a:pt x="5" y="206"/>
                    </a:lnTo>
                    <a:lnTo>
                      <a:pt x="1" y="214"/>
                    </a:lnTo>
                    <a:lnTo>
                      <a:pt x="0" y="225"/>
                    </a:lnTo>
                    <a:lnTo>
                      <a:pt x="0" y="382"/>
                    </a:lnTo>
                    <a:lnTo>
                      <a:pt x="65" y="382"/>
                    </a:lnTo>
                    <a:lnTo>
                      <a:pt x="65" y="420"/>
                    </a:lnTo>
                    <a:lnTo>
                      <a:pt x="65" y="420"/>
                    </a:lnTo>
                    <a:lnTo>
                      <a:pt x="67" y="428"/>
                    </a:lnTo>
                    <a:lnTo>
                      <a:pt x="68" y="436"/>
                    </a:lnTo>
                    <a:lnTo>
                      <a:pt x="73" y="442"/>
                    </a:lnTo>
                    <a:lnTo>
                      <a:pt x="78" y="449"/>
                    </a:lnTo>
                    <a:lnTo>
                      <a:pt x="83" y="453"/>
                    </a:lnTo>
                    <a:lnTo>
                      <a:pt x="91" y="456"/>
                    </a:lnTo>
                    <a:lnTo>
                      <a:pt x="99" y="460"/>
                    </a:lnTo>
                    <a:lnTo>
                      <a:pt x="107" y="460"/>
                    </a:lnTo>
                    <a:lnTo>
                      <a:pt x="107" y="460"/>
                    </a:lnTo>
                    <a:lnTo>
                      <a:pt x="115" y="460"/>
                    </a:lnTo>
                    <a:lnTo>
                      <a:pt x="121" y="456"/>
                    </a:lnTo>
                    <a:lnTo>
                      <a:pt x="129" y="453"/>
                    </a:lnTo>
                    <a:lnTo>
                      <a:pt x="134" y="449"/>
                    </a:lnTo>
                    <a:lnTo>
                      <a:pt x="138" y="442"/>
                    </a:lnTo>
                    <a:lnTo>
                      <a:pt x="143" y="436"/>
                    </a:lnTo>
                    <a:lnTo>
                      <a:pt x="145" y="428"/>
                    </a:lnTo>
                    <a:lnTo>
                      <a:pt x="146" y="420"/>
                    </a:lnTo>
                    <a:lnTo>
                      <a:pt x="146" y="382"/>
                    </a:lnTo>
                    <a:lnTo>
                      <a:pt x="418" y="382"/>
                    </a:lnTo>
                    <a:lnTo>
                      <a:pt x="418" y="420"/>
                    </a:lnTo>
                    <a:lnTo>
                      <a:pt x="418" y="420"/>
                    </a:lnTo>
                    <a:lnTo>
                      <a:pt x="419" y="428"/>
                    </a:lnTo>
                    <a:lnTo>
                      <a:pt x="421" y="436"/>
                    </a:lnTo>
                    <a:lnTo>
                      <a:pt x="426" y="442"/>
                    </a:lnTo>
                    <a:lnTo>
                      <a:pt x="430" y="449"/>
                    </a:lnTo>
                    <a:lnTo>
                      <a:pt x="437" y="453"/>
                    </a:lnTo>
                    <a:lnTo>
                      <a:pt x="443" y="456"/>
                    </a:lnTo>
                    <a:lnTo>
                      <a:pt x="451" y="460"/>
                    </a:lnTo>
                    <a:lnTo>
                      <a:pt x="459" y="460"/>
                    </a:lnTo>
                    <a:lnTo>
                      <a:pt x="459" y="460"/>
                    </a:lnTo>
                    <a:lnTo>
                      <a:pt x="467" y="460"/>
                    </a:lnTo>
                    <a:lnTo>
                      <a:pt x="473" y="456"/>
                    </a:lnTo>
                    <a:lnTo>
                      <a:pt x="481" y="453"/>
                    </a:lnTo>
                    <a:lnTo>
                      <a:pt x="486" y="449"/>
                    </a:lnTo>
                    <a:lnTo>
                      <a:pt x="492" y="442"/>
                    </a:lnTo>
                    <a:lnTo>
                      <a:pt x="496" y="436"/>
                    </a:lnTo>
                    <a:lnTo>
                      <a:pt x="497" y="428"/>
                    </a:lnTo>
                    <a:lnTo>
                      <a:pt x="499" y="420"/>
                    </a:lnTo>
                    <a:lnTo>
                      <a:pt x="499" y="382"/>
                    </a:lnTo>
                    <a:lnTo>
                      <a:pt x="564" y="382"/>
                    </a:lnTo>
                    <a:lnTo>
                      <a:pt x="564" y="225"/>
                    </a:lnTo>
                    <a:lnTo>
                      <a:pt x="564" y="225"/>
                    </a:lnTo>
                    <a:lnTo>
                      <a:pt x="563" y="214"/>
                    </a:lnTo>
                    <a:lnTo>
                      <a:pt x="559" y="206"/>
                    </a:lnTo>
                    <a:lnTo>
                      <a:pt x="556" y="197"/>
                    </a:lnTo>
                    <a:lnTo>
                      <a:pt x="550" y="190"/>
                    </a:lnTo>
                    <a:lnTo>
                      <a:pt x="542" y="184"/>
                    </a:lnTo>
                    <a:lnTo>
                      <a:pt x="534" y="177"/>
                    </a:lnTo>
                    <a:lnTo>
                      <a:pt x="526" y="174"/>
                    </a:lnTo>
                    <a:lnTo>
                      <a:pt x="516" y="173"/>
                    </a:lnTo>
                    <a:lnTo>
                      <a:pt x="516" y="173"/>
                    </a:lnTo>
                    <a:close/>
                    <a:moveTo>
                      <a:pt x="145" y="69"/>
                    </a:moveTo>
                    <a:lnTo>
                      <a:pt x="145" y="69"/>
                    </a:lnTo>
                    <a:lnTo>
                      <a:pt x="148" y="64"/>
                    </a:lnTo>
                    <a:lnTo>
                      <a:pt x="151" y="59"/>
                    </a:lnTo>
                    <a:lnTo>
                      <a:pt x="156" y="58"/>
                    </a:lnTo>
                    <a:lnTo>
                      <a:pt x="161" y="56"/>
                    </a:lnTo>
                    <a:lnTo>
                      <a:pt x="402" y="56"/>
                    </a:lnTo>
                    <a:lnTo>
                      <a:pt x="402" y="56"/>
                    </a:lnTo>
                    <a:lnTo>
                      <a:pt x="406" y="58"/>
                    </a:lnTo>
                    <a:lnTo>
                      <a:pt x="410" y="59"/>
                    </a:lnTo>
                    <a:lnTo>
                      <a:pt x="414" y="64"/>
                    </a:lnTo>
                    <a:lnTo>
                      <a:pt x="418" y="69"/>
                    </a:lnTo>
                    <a:lnTo>
                      <a:pt x="451" y="173"/>
                    </a:lnTo>
                    <a:lnTo>
                      <a:pt x="111" y="173"/>
                    </a:lnTo>
                    <a:lnTo>
                      <a:pt x="145" y="69"/>
                    </a:lnTo>
                    <a:close/>
                    <a:moveTo>
                      <a:pt x="146" y="327"/>
                    </a:moveTo>
                    <a:lnTo>
                      <a:pt x="146" y="327"/>
                    </a:lnTo>
                    <a:lnTo>
                      <a:pt x="137" y="326"/>
                    </a:lnTo>
                    <a:lnTo>
                      <a:pt x="129" y="323"/>
                    </a:lnTo>
                    <a:lnTo>
                      <a:pt x="121" y="319"/>
                    </a:lnTo>
                    <a:lnTo>
                      <a:pt x="113" y="313"/>
                    </a:lnTo>
                    <a:lnTo>
                      <a:pt x="108" y="307"/>
                    </a:lnTo>
                    <a:lnTo>
                      <a:pt x="103" y="299"/>
                    </a:lnTo>
                    <a:lnTo>
                      <a:pt x="100" y="289"/>
                    </a:lnTo>
                    <a:lnTo>
                      <a:pt x="99" y="280"/>
                    </a:lnTo>
                    <a:lnTo>
                      <a:pt x="99" y="280"/>
                    </a:lnTo>
                    <a:lnTo>
                      <a:pt x="100" y="270"/>
                    </a:lnTo>
                    <a:lnTo>
                      <a:pt x="103" y="260"/>
                    </a:lnTo>
                    <a:lnTo>
                      <a:pt x="108" y="252"/>
                    </a:lnTo>
                    <a:lnTo>
                      <a:pt x="113" y="246"/>
                    </a:lnTo>
                    <a:lnTo>
                      <a:pt x="121" y="240"/>
                    </a:lnTo>
                    <a:lnTo>
                      <a:pt x="129" y="236"/>
                    </a:lnTo>
                    <a:lnTo>
                      <a:pt x="137" y="233"/>
                    </a:lnTo>
                    <a:lnTo>
                      <a:pt x="146" y="232"/>
                    </a:lnTo>
                    <a:lnTo>
                      <a:pt x="146" y="232"/>
                    </a:lnTo>
                    <a:lnTo>
                      <a:pt x="156" y="233"/>
                    </a:lnTo>
                    <a:lnTo>
                      <a:pt x="166" y="236"/>
                    </a:lnTo>
                    <a:lnTo>
                      <a:pt x="174" y="240"/>
                    </a:lnTo>
                    <a:lnTo>
                      <a:pt x="180" y="246"/>
                    </a:lnTo>
                    <a:lnTo>
                      <a:pt x="186" y="252"/>
                    </a:lnTo>
                    <a:lnTo>
                      <a:pt x="191" y="260"/>
                    </a:lnTo>
                    <a:lnTo>
                      <a:pt x="193" y="270"/>
                    </a:lnTo>
                    <a:lnTo>
                      <a:pt x="194" y="280"/>
                    </a:lnTo>
                    <a:lnTo>
                      <a:pt x="194" y="280"/>
                    </a:lnTo>
                    <a:lnTo>
                      <a:pt x="193" y="289"/>
                    </a:lnTo>
                    <a:lnTo>
                      <a:pt x="191" y="299"/>
                    </a:lnTo>
                    <a:lnTo>
                      <a:pt x="186" y="307"/>
                    </a:lnTo>
                    <a:lnTo>
                      <a:pt x="180" y="313"/>
                    </a:lnTo>
                    <a:lnTo>
                      <a:pt x="174" y="319"/>
                    </a:lnTo>
                    <a:lnTo>
                      <a:pt x="166" y="323"/>
                    </a:lnTo>
                    <a:lnTo>
                      <a:pt x="156" y="326"/>
                    </a:lnTo>
                    <a:lnTo>
                      <a:pt x="146" y="327"/>
                    </a:lnTo>
                    <a:lnTo>
                      <a:pt x="146" y="327"/>
                    </a:lnTo>
                    <a:close/>
                    <a:moveTo>
                      <a:pt x="418" y="327"/>
                    </a:moveTo>
                    <a:lnTo>
                      <a:pt x="418" y="327"/>
                    </a:lnTo>
                    <a:lnTo>
                      <a:pt x="408" y="326"/>
                    </a:lnTo>
                    <a:lnTo>
                      <a:pt x="398" y="323"/>
                    </a:lnTo>
                    <a:lnTo>
                      <a:pt x="390" y="319"/>
                    </a:lnTo>
                    <a:lnTo>
                      <a:pt x="384" y="313"/>
                    </a:lnTo>
                    <a:lnTo>
                      <a:pt x="378" y="307"/>
                    </a:lnTo>
                    <a:lnTo>
                      <a:pt x="374" y="299"/>
                    </a:lnTo>
                    <a:lnTo>
                      <a:pt x="371" y="289"/>
                    </a:lnTo>
                    <a:lnTo>
                      <a:pt x="370" y="280"/>
                    </a:lnTo>
                    <a:lnTo>
                      <a:pt x="370" y="280"/>
                    </a:lnTo>
                    <a:lnTo>
                      <a:pt x="371" y="270"/>
                    </a:lnTo>
                    <a:lnTo>
                      <a:pt x="374" y="260"/>
                    </a:lnTo>
                    <a:lnTo>
                      <a:pt x="378" y="252"/>
                    </a:lnTo>
                    <a:lnTo>
                      <a:pt x="384" y="246"/>
                    </a:lnTo>
                    <a:lnTo>
                      <a:pt x="390" y="240"/>
                    </a:lnTo>
                    <a:lnTo>
                      <a:pt x="398" y="236"/>
                    </a:lnTo>
                    <a:lnTo>
                      <a:pt x="408" y="233"/>
                    </a:lnTo>
                    <a:lnTo>
                      <a:pt x="418" y="232"/>
                    </a:lnTo>
                    <a:lnTo>
                      <a:pt x="418" y="232"/>
                    </a:lnTo>
                    <a:lnTo>
                      <a:pt x="427" y="233"/>
                    </a:lnTo>
                    <a:lnTo>
                      <a:pt x="437" y="236"/>
                    </a:lnTo>
                    <a:lnTo>
                      <a:pt x="445" y="240"/>
                    </a:lnTo>
                    <a:lnTo>
                      <a:pt x="451" y="246"/>
                    </a:lnTo>
                    <a:lnTo>
                      <a:pt x="457" y="252"/>
                    </a:lnTo>
                    <a:lnTo>
                      <a:pt x="461" y="260"/>
                    </a:lnTo>
                    <a:lnTo>
                      <a:pt x="464" y="270"/>
                    </a:lnTo>
                    <a:lnTo>
                      <a:pt x="465" y="280"/>
                    </a:lnTo>
                    <a:lnTo>
                      <a:pt x="465" y="280"/>
                    </a:lnTo>
                    <a:lnTo>
                      <a:pt x="464" y="289"/>
                    </a:lnTo>
                    <a:lnTo>
                      <a:pt x="461" y="299"/>
                    </a:lnTo>
                    <a:lnTo>
                      <a:pt x="457" y="307"/>
                    </a:lnTo>
                    <a:lnTo>
                      <a:pt x="451" y="313"/>
                    </a:lnTo>
                    <a:lnTo>
                      <a:pt x="445" y="319"/>
                    </a:lnTo>
                    <a:lnTo>
                      <a:pt x="437" y="323"/>
                    </a:lnTo>
                    <a:lnTo>
                      <a:pt x="427" y="326"/>
                    </a:lnTo>
                    <a:lnTo>
                      <a:pt x="418" y="327"/>
                    </a:lnTo>
                    <a:lnTo>
                      <a:pt x="418" y="327"/>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sp>
            <p:nvSpPr>
              <p:cNvPr id="47" name="Line 34"/>
              <p:cNvSpPr>
                <a:spLocks noChangeShapeType="1"/>
              </p:cNvSpPr>
              <p:nvPr/>
            </p:nvSpPr>
            <p:spPr bwMode="auto">
              <a:xfrm>
                <a:off x="547" y="2108"/>
                <a:ext cx="0" cy="0"/>
              </a:xfrm>
              <a:prstGeom prst="line">
                <a:avLst/>
              </a:prstGeom>
              <a:noFill/>
              <a:ln w="349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sp>
            <p:nvSpPr>
              <p:cNvPr id="48" name="Freeform 47"/>
              <p:cNvSpPr>
                <a:spLocks/>
              </p:cNvSpPr>
              <p:nvPr/>
            </p:nvSpPr>
            <p:spPr bwMode="auto">
              <a:xfrm>
                <a:off x="382" y="2063"/>
                <a:ext cx="348" cy="236"/>
              </a:xfrm>
              <a:custGeom>
                <a:avLst/>
                <a:gdLst>
                  <a:gd name="T0" fmla="*/ 366 w 696"/>
                  <a:gd name="T1" fmla="*/ 5 h 474"/>
                  <a:gd name="T2" fmla="*/ 364 w 696"/>
                  <a:gd name="T3" fmla="*/ 3 h 474"/>
                  <a:gd name="T4" fmla="*/ 361 w 696"/>
                  <a:gd name="T5" fmla="*/ 3 h 474"/>
                  <a:gd name="T6" fmla="*/ 359 w 696"/>
                  <a:gd name="T7" fmla="*/ 2 h 474"/>
                  <a:gd name="T8" fmla="*/ 356 w 696"/>
                  <a:gd name="T9" fmla="*/ 0 h 474"/>
                  <a:gd name="T10" fmla="*/ 354 w 696"/>
                  <a:gd name="T11" fmla="*/ 0 h 474"/>
                  <a:gd name="T12" fmla="*/ 351 w 696"/>
                  <a:gd name="T13" fmla="*/ 0 h 474"/>
                  <a:gd name="T14" fmla="*/ 348 w 696"/>
                  <a:gd name="T15" fmla="*/ 0 h 474"/>
                  <a:gd name="T16" fmla="*/ 346 w 696"/>
                  <a:gd name="T17" fmla="*/ 0 h 474"/>
                  <a:gd name="T18" fmla="*/ 343 w 696"/>
                  <a:gd name="T19" fmla="*/ 0 h 474"/>
                  <a:gd name="T20" fmla="*/ 340 w 696"/>
                  <a:gd name="T21" fmla="*/ 0 h 474"/>
                  <a:gd name="T22" fmla="*/ 339 w 696"/>
                  <a:gd name="T23" fmla="*/ 2 h 474"/>
                  <a:gd name="T24" fmla="*/ 335 w 696"/>
                  <a:gd name="T25" fmla="*/ 3 h 474"/>
                  <a:gd name="T26" fmla="*/ 334 w 696"/>
                  <a:gd name="T27" fmla="*/ 3 h 474"/>
                  <a:gd name="T28" fmla="*/ 332 w 696"/>
                  <a:gd name="T29" fmla="*/ 5 h 474"/>
                  <a:gd name="T30" fmla="*/ 12 w 696"/>
                  <a:gd name="T31" fmla="*/ 244 h 474"/>
                  <a:gd name="T32" fmla="*/ 4 w 696"/>
                  <a:gd name="T33" fmla="*/ 252 h 474"/>
                  <a:gd name="T34" fmla="*/ 0 w 696"/>
                  <a:gd name="T35" fmla="*/ 262 h 474"/>
                  <a:gd name="T36" fmla="*/ 2 w 696"/>
                  <a:gd name="T37" fmla="*/ 273 h 474"/>
                  <a:gd name="T38" fmla="*/ 7 w 696"/>
                  <a:gd name="T39" fmla="*/ 283 h 474"/>
                  <a:gd name="T40" fmla="*/ 10 w 696"/>
                  <a:gd name="T41" fmla="*/ 287 h 474"/>
                  <a:gd name="T42" fmla="*/ 23 w 696"/>
                  <a:gd name="T43" fmla="*/ 292 h 474"/>
                  <a:gd name="T44" fmla="*/ 28 w 696"/>
                  <a:gd name="T45" fmla="*/ 292 h 474"/>
                  <a:gd name="T46" fmla="*/ 45 w 696"/>
                  <a:gd name="T47" fmla="*/ 287 h 474"/>
                  <a:gd name="T48" fmla="*/ 141 w 696"/>
                  <a:gd name="T49" fmla="*/ 474 h 474"/>
                  <a:gd name="T50" fmla="*/ 291 w 696"/>
                  <a:gd name="T51" fmla="*/ 348 h 474"/>
                  <a:gd name="T52" fmla="*/ 292 w 696"/>
                  <a:gd name="T53" fmla="*/ 335 h 474"/>
                  <a:gd name="T54" fmla="*/ 302 w 696"/>
                  <a:gd name="T55" fmla="*/ 316 h 474"/>
                  <a:gd name="T56" fmla="*/ 316 w 696"/>
                  <a:gd name="T57" fmla="*/ 300 h 474"/>
                  <a:gd name="T58" fmla="*/ 337 w 696"/>
                  <a:gd name="T59" fmla="*/ 290 h 474"/>
                  <a:gd name="T60" fmla="*/ 348 w 696"/>
                  <a:gd name="T61" fmla="*/ 290 h 474"/>
                  <a:gd name="T62" fmla="*/ 359 w 696"/>
                  <a:gd name="T63" fmla="*/ 290 h 474"/>
                  <a:gd name="T64" fmla="*/ 380 w 696"/>
                  <a:gd name="T65" fmla="*/ 300 h 474"/>
                  <a:gd name="T66" fmla="*/ 396 w 696"/>
                  <a:gd name="T67" fmla="*/ 316 h 474"/>
                  <a:gd name="T68" fmla="*/ 404 w 696"/>
                  <a:gd name="T69" fmla="*/ 335 h 474"/>
                  <a:gd name="T70" fmla="*/ 405 w 696"/>
                  <a:gd name="T71" fmla="*/ 474 h 474"/>
                  <a:gd name="T72" fmla="*/ 557 w 696"/>
                  <a:gd name="T73" fmla="*/ 216 h 474"/>
                  <a:gd name="T74" fmla="*/ 653 w 696"/>
                  <a:gd name="T75" fmla="*/ 287 h 474"/>
                  <a:gd name="T76" fmla="*/ 669 w 696"/>
                  <a:gd name="T77" fmla="*/ 292 h 474"/>
                  <a:gd name="T78" fmla="*/ 675 w 696"/>
                  <a:gd name="T79" fmla="*/ 292 h 474"/>
                  <a:gd name="T80" fmla="*/ 686 w 696"/>
                  <a:gd name="T81" fmla="*/ 287 h 474"/>
                  <a:gd name="T82" fmla="*/ 691 w 696"/>
                  <a:gd name="T83" fmla="*/ 283 h 474"/>
                  <a:gd name="T84" fmla="*/ 696 w 696"/>
                  <a:gd name="T85" fmla="*/ 273 h 474"/>
                  <a:gd name="T86" fmla="*/ 696 w 696"/>
                  <a:gd name="T87" fmla="*/ 262 h 474"/>
                  <a:gd name="T88" fmla="*/ 692 w 696"/>
                  <a:gd name="T89" fmla="*/ 252 h 474"/>
                  <a:gd name="T90" fmla="*/ 686 w 696"/>
                  <a:gd name="T91" fmla="*/ 24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6" h="474">
                    <a:moveTo>
                      <a:pt x="686" y="244"/>
                    </a:moveTo>
                    <a:lnTo>
                      <a:pt x="366" y="5"/>
                    </a:lnTo>
                    <a:lnTo>
                      <a:pt x="366" y="5"/>
                    </a:lnTo>
                    <a:lnTo>
                      <a:pt x="364" y="3"/>
                    </a:lnTo>
                    <a:lnTo>
                      <a:pt x="364" y="3"/>
                    </a:lnTo>
                    <a:lnTo>
                      <a:pt x="361" y="3"/>
                    </a:lnTo>
                    <a:lnTo>
                      <a:pt x="361" y="3"/>
                    </a:lnTo>
                    <a:lnTo>
                      <a:pt x="359" y="2"/>
                    </a:lnTo>
                    <a:lnTo>
                      <a:pt x="359" y="2"/>
                    </a:lnTo>
                    <a:lnTo>
                      <a:pt x="356" y="0"/>
                    </a:lnTo>
                    <a:lnTo>
                      <a:pt x="356" y="0"/>
                    </a:lnTo>
                    <a:lnTo>
                      <a:pt x="354" y="0"/>
                    </a:lnTo>
                    <a:lnTo>
                      <a:pt x="354" y="0"/>
                    </a:lnTo>
                    <a:lnTo>
                      <a:pt x="351" y="0"/>
                    </a:lnTo>
                    <a:lnTo>
                      <a:pt x="351" y="0"/>
                    </a:lnTo>
                    <a:lnTo>
                      <a:pt x="348" y="0"/>
                    </a:lnTo>
                    <a:lnTo>
                      <a:pt x="348" y="0"/>
                    </a:lnTo>
                    <a:lnTo>
                      <a:pt x="346" y="0"/>
                    </a:lnTo>
                    <a:lnTo>
                      <a:pt x="346" y="0"/>
                    </a:lnTo>
                    <a:lnTo>
                      <a:pt x="343" y="0"/>
                    </a:lnTo>
                    <a:lnTo>
                      <a:pt x="343" y="0"/>
                    </a:lnTo>
                    <a:lnTo>
                      <a:pt x="340" y="0"/>
                    </a:lnTo>
                    <a:lnTo>
                      <a:pt x="340" y="0"/>
                    </a:lnTo>
                    <a:lnTo>
                      <a:pt x="339" y="2"/>
                    </a:lnTo>
                    <a:lnTo>
                      <a:pt x="339" y="2"/>
                    </a:lnTo>
                    <a:lnTo>
                      <a:pt x="335" y="3"/>
                    </a:lnTo>
                    <a:lnTo>
                      <a:pt x="335" y="3"/>
                    </a:lnTo>
                    <a:lnTo>
                      <a:pt x="334" y="3"/>
                    </a:lnTo>
                    <a:lnTo>
                      <a:pt x="334" y="3"/>
                    </a:lnTo>
                    <a:lnTo>
                      <a:pt x="332" y="5"/>
                    </a:lnTo>
                    <a:lnTo>
                      <a:pt x="12" y="244"/>
                    </a:lnTo>
                    <a:lnTo>
                      <a:pt x="12" y="244"/>
                    </a:lnTo>
                    <a:lnTo>
                      <a:pt x="7" y="247"/>
                    </a:lnTo>
                    <a:lnTo>
                      <a:pt x="4" y="252"/>
                    </a:lnTo>
                    <a:lnTo>
                      <a:pt x="2" y="257"/>
                    </a:lnTo>
                    <a:lnTo>
                      <a:pt x="0" y="262"/>
                    </a:lnTo>
                    <a:lnTo>
                      <a:pt x="0" y="267"/>
                    </a:lnTo>
                    <a:lnTo>
                      <a:pt x="2" y="273"/>
                    </a:lnTo>
                    <a:lnTo>
                      <a:pt x="4" y="278"/>
                    </a:lnTo>
                    <a:lnTo>
                      <a:pt x="7" y="283"/>
                    </a:lnTo>
                    <a:lnTo>
                      <a:pt x="7" y="283"/>
                    </a:lnTo>
                    <a:lnTo>
                      <a:pt x="10" y="287"/>
                    </a:lnTo>
                    <a:lnTo>
                      <a:pt x="16" y="290"/>
                    </a:lnTo>
                    <a:lnTo>
                      <a:pt x="23" y="292"/>
                    </a:lnTo>
                    <a:lnTo>
                      <a:pt x="28" y="292"/>
                    </a:lnTo>
                    <a:lnTo>
                      <a:pt x="28" y="292"/>
                    </a:lnTo>
                    <a:lnTo>
                      <a:pt x="37" y="292"/>
                    </a:lnTo>
                    <a:lnTo>
                      <a:pt x="45" y="287"/>
                    </a:lnTo>
                    <a:lnTo>
                      <a:pt x="141" y="216"/>
                    </a:lnTo>
                    <a:lnTo>
                      <a:pt x="141" y="474"/>
                    </a:lnTo>
                    <a:lnTo>
                      <a:pt x="291" y="474"/>
                    </a:lnTo>
                    <a:lnTo>
                      <a:pt x="291" y="348"/>
                    </a:lnTo>
                    <a:lnTo>
                      <a:pt x="291" y="348"/>
                    </a:lnTo>
                    <a:lnTo>
                      <a:pt x="292" y="335"/>
                    </a:lnTo>
                    <a:lnTo>
                      <a:pt x="295" y="326"/>
                    </a:lnTo>
                    <a:lnTo>
                      <a:pt x="302" y="316"/>
                    </a:lnTo>
                    <a:lnTo>
                      <a:pt x="308" y="306"/>
                    </a:lnTo>
                    <a:lnTo>
                      <a:pt x="316" y="300"/>
                    </a:lnTo>
                    <a:lnTo>
                      <a:pt x="326" y="295"/>
                    </a:lnTo>
                    <a:lnTo>
                      <a:pt x="337" y="290"/>
                    </a:lnTo>
                    <a:lnTo>
                      <a:pt x="348" y="290"/>
                    </a:lnTo>
                    <a:lnTo>
                      <a:pt x="348" y="290"/>
                    </a:lnTo>
                    <a:lnTo>
                      <a:pt x="348" y="290"/>
                    </a:lnTo>
                    <a:lnTo>
                      <a:pt x="359" y="290"/>
                    </a:lnTo>
                    <a:lnTo>
                      <a:pt x="370" y="295"/>
                    </a:lnTo>
                    <a:lnTo>
                      <a:pt x="380" y="300"/>
                    </a:lnTo>
                    <a:lnTo>
                      <a:pt x="390" y="306"/>
                    </a:lnTo>
                    <a:lnTo>
                      <a:pt x="396" y="316"/>
                    </a:lnTo>
                    <a:lnTo>
                      <a:pt x="401" y="326"/>
                    </a:lnTo>
                    <a:lnTo>
                      <a:pt x="404" y="335"/>
                    </a:lnTo>
                    <a:lnTo>
                      <a:pt x="405" y="348"/>
                    </a:lnTo>
                    <a:lnTo>
                      <a:pt x="405" y="474"/>
                    </a:lnTo>
                    <a:lnTo>
                      <a:pt x="557" y="474"/>
                    </a:lnTo>
                    <a:lnTo>
                      <a:pt x="557" y="216"/>
                    </a:lnTo>
                    <a:lnTo>
                      <a:pt x="653" y="287"/>
                    </a:lnTo>
                    <a:lnTo>
                      <a:pt x="653" y="287"/>
                    </a:lnTo>
                    <a:lnTo>
                      <a:pt x="661" y="292"/>
                    </a:lnTo>
                    <a:lnTo>
                      <a:pt x="669" y="292"/>
                    </a:lnTo>
                    <a:lnTo>
                      <a:pt x="669" y="292"/>
                    </a:lnTo>
                    <a:lnTo>
                      <a:pt x="675" y="292"/>
                    </a:lnTo>
                    <a:lnTo>
                      <a:pt x="681" y="290"/>
                    </a:lnTo>
                    <a:lnTo>
                      <a:pt x="686" y="287"/>
                    </a:lnTo>
                    <a:lnTo>
                      <a:pt x="691" y="283"/>
                    </a:lnTo>
                    <a:lnTo>
                      <a:pt x="691" y="283"/>
                    </a:lnTo>
                    <a:lnTo>
                      <a:pt x="694" y="278"/>
                    </a:lnTo>
                    <a:lnTo>
                      <a:pt x="696" y="273"/>
                    </a:lnTo>
                    <a:lnTo>
                      <a:pt x="696" y="267"/>
                    </a:lnTo>
                    <a:lnTo>
                      <a:pt x="696" y="262"/>
                    </a:lnTo>
                    <a:lnTo>
                      <a:pt x="696" y="257"/>
                    </a:lnTo>
                    <a:lnTo>
                      <a:pt x="692" y="252"/>
                    </a:lnTo>
                    <a:lnTo>
                      <a:pt x="689" y="247"/>
                    </a:lnTo>
                    <a:lnTo>
                      <a:pt x="686" y="244"/>
                    </a:lnTo>
                    <a:lnTo>
                      <a:pt x="686" y="244"/>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sp>
            <p:nvSpPr>
              <p:cNvPr id="49" name="Freeform 48"/>
              <p:cNvSpPr>
                <a:spLocks/>
              </p:cNvSpPr>
              <p:nvPr/>
            </p:nvSpPr>
            <p:spPr bwMode="auto">
              <a:xfrm>
                <a:off x="678" y="1928"/>
                <a:ext cx="234" cy="77"/>
              </a:xfrm>
              <a:custGeom>
                <a:avLst/>
                <a:gdLst>
                  <a:gd name="T0" fmla="*/ 234 w 469"/>
                  <a:gd name="T1" fmla="*/ 0 h 154"/>
                  <a:gd name="T2" fmla="*/ 172 w 469"/>
                  <a:gd name="T3" fmla="*/ 6 h 154"/>
                  <a:gd name="T4" fmla="*/ 113 w 469"/>
                  <a:gd name="T5" fmla="*/ 24 h 154"/>
                  <a:gd name="T6" fmla="*/ 59 w 469"/>
                  <a:gd name="T7" fmla="*/ 54 h 154"/>
                  <a:gd name="T8" fmla="*/ 10 w 469"/>
                  <a:gd name="T9" fmla="*/ 94 h 154"/>
                  <a:gd name="T10" fmla="*/ 6 w 469"/>
                  <a:gd name="T11" fmla="*/ 99 h 154"/>
                  <a:gd name="T12" fmla="*/ 0 w 469"/>
                  <a:gd name="T13" fmla="*/ 111 h 154"/>
                  <a:gd name="T14" fmla="*/ 0 w 469"/>
                  <a:gd name="T15" fmla="*/ 126 h 154"/>
                  <a:gd name="T16" fmla="*/ 6 w 469"/>
                  <a:gd name="T17" fmla="*/ 139 h 154"/>
                  <a:gd name="T18" fmla="*/ 10 w 469"/>
                  <a:gd name="T19" fmla="*/ 143 h 154"/>
                  <a:gd name="T20" fmla="*/ 22 w 469"/>
                  <a:gd name="T21" fmla="*/ 151 h 154"/>
                  <a:gd name="T22" fmla="*/ 35 w 469"/>
                  <a:gd name="T23" fmla="*/ 154 h 154"/>
                  <a:gd name="T24" fmla="*/ 48 w 469"/>
                  <a:gd name="T25" fmla="*/ 151 h 154"/>
                  <a:gd name="T26" fmla="*/ 61 w 469"/>
                  <a:gd name="T27" fmla="*/ 143 h 154"/>
                  <a:gd name="T28" fmla="*/ 78 w 469"/>
                  <a:gd name="T29" fmla="*/ 127 h 154"/>
                  <a:gd name="T30" fmla="*/ 118 w 469"/>
                  <a:gd name="T31" fmla="*/ 100 h 154"/>
                  <a:gd name="T32" fmla="*/ 163 w 469"/>
                  <a:gd name="T33" fmla="*/ 83 h 154"/>
                  <a:gd name="T34" fmla="*/ 209 w 469"/>
                  <a:gd name="T35" fmla="*/ 73 h 154"/>
                  <a:gd name="T36" fmla="*/ 234 w 469"/>
                  <a:gd name="T37" fmla="*/ 72 h 154"/>
                  <a:gd name="T38" fmla="*/ 282 w 469"/>
                  <a:gd name="T39" fmla="*/ 76 h 154"/>
                  <a:gd name="T40" fmla="*/ 329 w 469"/>
                  <a:gd name="T41" fmla="*/ 91 h 154"/>
                  <a:gd name="T42" fmla="*/ 370 w 469"/>
                  <a:gd name="T43" fmla="*/ 113 h 154"/>
                  <a:gd name="T44" fmla="*/ 408 w 469"/>
                  <a:gd name="T45" fmla="*/ 143 h 154"/>
                  <a:gd name="T46" fmla="*/ 413 w 469"/>
                  <a:gd name="T47" fmla="*/ 148 h 154"/>
                  <a:gd name="T48" fmla="*/ 426 w 469"/>
                  <a:gd name="T49" fmla="*/ 153 h 154"/>
                  <a:gd name="T50" fmla="*/ 434 w 469"/>
                  <a:gd name="T51" fmla="*/ 154 h 154"/>
                  <a:gd name="T52" fmla="*/ 446 w 469"/>
                  <a:gd name="T53" fmla="*/ 151 h 154"/>
                  <a:gd name="T54" fmla="*/ 458 w 469"/>
                  <a:gd name="T55" fmla="*/ 143 h 154"/>
                  <a:gd name="T56" fmla="*/ 462 w 469"/>
                  <a:gd name="T57" fmla="*/ 139 h 154"/>
                  <a:gd name="T58" fmla="*/ 467 w 469"/>
                  <a:gd name="T59" fmla="*/ 126 h 154"/>
                  <a:gd name="T60" fmla="*/ 467 w 469"/>
                  <a:gd name="T61" fmla="*/ 111 h 154"/>
                  <a:gd name="T62" fmla="*/ 462 w 469"/>
                  <a:gd name="T63" fmla="*/ 99 h 154"/>
                  <a:gd name="T64" fmla="*/ 458 w 469"/>
                  <a:gd name="T65" fmla="*/ 94 h 154"/>
                  <a:gd name="T66" fmla="*/ 410 w 469"/>
                  <a:gd name="T67" fmla="*/ 54 h 154"/>
                  <a:gd name="T68" fmla="*/ 356 w 469"/>
                  <a:gd name="T69" fmla="*/ 24 h 154"/>
                  <a:gd name="T70" fmla="*/ 297 w 469"/>
                  <a:gd name="T71" fmla="*/ 6 h 154"/>
                  <a:gd name="T72" fmla="*/ 234 w 469"/>
                  <a:gd name="T7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9" h="154">
                    <a:moveTo>
                      <a:pt x="234" y="0"/>
                    </a:moveTo>
                    <a:lnTo>
                      <a:pt x="234" y="0"/>
                    </a:lnTo>
                    <a:lnTo>
                      <a:pt x="203" y="1"/>
                    </a:lnTo>
                    <a:lnTo>
                      <a:pt x="172" y="6"/>
                    </a:lnTo>
                    <a:lnTo>
                      <a:pt x="142" y="14"/>
                    </a:lnTo>
                    <a:lnTo>
                      <a:pt x="113" y="24"/>
                    </a:lnTo>
                    <a:lnTo>
                      <a:pt x="85" y="38"/>
                    </a:lnTo>
                    <a:lnTo>
                      <a:pt x="59" y="54"/>
                    </a:lnTo>
                    <a:lnTo>
                      <a:pt x="34" y="72"/>
                    </a:lnTo>
                    <a:lnTo>
                      <a:pt x="10" y="94"/>
                    </a:lnTo>
                    <a:lnTo>
                      <a:pt x="10" y="94"/>
                    </a:lnTo>
                    <a:lnTo>
                      <a:pt x="6" y="99"/>
                    </a:lnTo>
                    <a:lnTo>
                      <a:pt x="2" y="105"/>
                    </a:lnTo>
                    <a:lnTo>
                      <a:pt x="0" y="111"/>
                    </a:lnTo>
                    <a:lnTo>
                      <a:pt x="0" y="118"/>
                    </a:lnTo>
                    <a:lnTo>
                      <a:pt x="0" y="126"/>
                    </a:lnTo>
                    <a:lnTo>
                      <a:pt x="2" y="132"/>
                    </a:lnTo>
                    <a:lnTo>
                      <a:pt x="6" y="139"/>
                    </a:lnTo>
                    <a:lnTo>
                      <a:pt x="10" y="143"/>
                    </a:lnTo>
                    <a:lnTo>
                      <a:pt x="10" y="143"/>
                    </a:lnTo>
                    <a:lnTo>
                      <a:pt x="16" y="148"/>
                    </a:lnTo>
                    <a:lnTo>
                      <a:pt x="22" y="151"/>
                    </a:lnTo>
                    <a:lnTo>
                      <a:pt x="29" y="153"/>
                    </a:lnTo>
                    <a:lnTo>
                      <a:pt x="35" y="154"/>
                    </a:lnTo>
                    <a:lnTo>
                      <a:pt x="41" y="153"/>
                    </a:lnTo>
                    <a:lnTo>
                      <a:pt x="48" y="151"/>
                    </a:lnTo>
                    <a:lnTo>
                      <a:pt x="54" y="148"/>
                    </a:lnTo>
                    <a:lnTo>
                      <a:pt x="61" y="143"/>
                    </a:lnTo>
                    <a:lnTo>
                      <a:pt x="61" y="143"/>
                    </a:lnTo>
                    <a:lnTo>
                      <a:pt x="78" y="127"/>
                    </a:lnTo>
                    <a:lnTo>
                      <a:pt x="97" y="113"/>
                    </a:lnTo>
                    <a:lnTo>
                      <a:pt x="118" y="100"/>
                    </a:lnTo>
                    <a:lnTo>
                      <a:pt x="140" y="91"/>
                    </a:lnTo>
                    <a:lnTo>
                      <a:pt x="163" y="83"/>
                    </a:lnTo>
                    <a:lnTo>
                      <a:pt x="185" y="76"/>
                    </a:lnTo>
                    <a:lnTo>
                      <a:pt x="209" y="73"/>
                    </a:lnTo>
                    <a:lnTo>
                      <a:pt x="234" y="72"/>
                    </a:lnTo>
                    <a:lnTo>
                      <a:pt x="234" y="72"/>
                    </a:lnTo>
                    <a:lnTo>
                      <a:pt x="258" y="73"/>
                    </a:lnTo>
                    <a:lnTo>
                      <a:pt x="282" y="76"/>
                    </a:lnTo>
                    <a:lnTo>
                      <a:pt x="306" y="83"/>
                    </a:lnTo>
                    <a:lnTo>
                      <a:pt x="329" y="91"/>
                    </a:lnTo>
                    <a:lnTo>
                      <a:pt x="349" y="100"/>
                    </a:lnTo>
                    <a:lnTo>
                      <a:pt x="370" y="113"/>
                    </a:lnTo>
                    <a:lnTo>
                      <a:pt x="389" y="127"/>
                    </a:lnTo>
                    <a:lnTo>
                      <a:pt x="408" y="143"/>
                    </a:lnTo>
                    <a:lnTo>
                      <a:pt x="408" y="143"/>
                    </a:lnTo>
                    <a:lnTo>
                      <a:pt x="413" y="148"/>
                    </a:lnTo>
                    <a:lnTo>
                      <a:pt x="419" y="151"/>
                    </a:lnTo>
                    <a:lnTo>
                      <a:pt x="426" y="153"/>
                    </a:lnTo>
                    <a:lnTo>
                      <a:pt x="434" y="154"/>
                    </a:lnTo>
                    <a:lnTo>
                      <a:pt x="434" y="154"/>
                    </a:lnTo>
                    <a:lnTo>
                      <a:pt x="440" y="153"/>
                    </a:lnTo>
                    <a:lnTo>
                      <a:pt x="446" y="151"/>
                    </a:lnTo>
                    <a:lnTo>
                      <a:pt x="453" y="148"/>
                    </a:lnTo>
                    <a:lnTo>
                      <a:pt x="458" y="143"/>
                    </a:lnTo>
                    <a:lnTo>
                      <a:pt x="458" y="143"/>
                    </a:lnTo>
                    <a:lnTo>
                      <a:pt x="462" y="139"/>
                    </a:lnTo>
                    <a:lnTo>
                      <a:pt x="466" y="132"/>
                    </a:lnTo>
                    <a:lnTo>
                      <a:pt x="467" y="126"/>
                    </a:lnTo>
                    <a:lnTo>
                      <a:pt x="469" y="118"/>
                    </a:lnTo>
                    <a:lnTo>
                      <a:pt x="467" y="111"/>
                    </a:lnTo>
                    <a:lnTo>
                      <a:pt x="466" y="105"/>
                    </a:lnTo>
                    <a:lnTo>
                      <a:pt x="462" y="99"/>
                    </a:lnTo>
                    <a:lnTo>
                      <a:pt x="458" y="94"/>
                    </a:lnTo>
                    <a:lnTo>
                      <a:pt x="458" y="94"/>
                    </a:lnTo>
                    <a:lnTo>
                      <a:pt x="435" y="72"/>
                    </a:lnTo>
                    <a:lnTo>
                      <a:pt x="410" y="54"/>
                    </a:lnTo>
                    <a:lnTo>
                      <a:pt x="383" y="38"/>
                    </a:lnTo>
                    <a:lnTo>
                      <a:pt x="356" y="24"/>
                    </a:lnTo>
                    <a:lnTo>
                      <a:pt x="327" y="14"/>
                    </a:lnTo>
                    <a:lnTo>
                      <a:pt x="297" y="6"/>
                    </a:lnTo>
                    <a:lnTo>
                      <a:pt x="266" y="1"/>
                    </a:lnTo>
                    <a:lnTo>
                      <a:pt x="234" y="0"/>
                    </a:lnTo>
                    <a:lnTo>
                      <a:pt x="234" y="0"/>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sp>
            <p:nvSpPr>
              <p:cNvPr id="50" name="Freeform 49"/>
              <p:cNvSpPr>
                <a:spLocks/>
              </p:cNvSpPr>
              <p:nvPr/>
            </p:nvSpPr>
            <p:spPr bwMode="auto">
              <a:xfrm>
                <a:off x="724" y="1993"/>
                <a:ext cx="142" cy="58"/>
              </a:xfrm>
              <a:custGeom>
                <a:avLst/>
                <a:gdLst>
                  <a:gd name="T0" fmla="*/ 9 w 283"/>
                  <a:gd name="T1" fmla="*/ 54 h 114"/>
                  <a:gd name="T2" fmla="*/ 1 w 283"/>
                  <a:gd name="T3" fmla="*/ 67 h 114"/>
                  <a:gd name="T4" fmla="*/ 0 w 283"/>
                  <a:gd name="T5" fmla="*/ 79 h 114"/>
                  <a:gd name="T6" fmla="*/ 1 w 283"/>
                  <a:gd name="T7" fmla="*/ 92 h 114"/>
                  <a:gd name="T8" fmla="*/ 9 w 283"/>
                  <a:gd name="T9" fmla="*/ 105 h 114"/>
                  <a:gd name="T10" fmla="*/ 15 w 283"/>
                  <a:gd name="T11" fmla="*/ 110 h 114"/>
                  <a:gd name="T12" fmla="*/ 28 w 283"/>
                  <a:gd name="T13" fmla="*/ 114 h 114"/>
                  <a:gd name="T14" fmla="*/ 41 w 283"/>
                  <a:gd name="T15" fmla="*/ 114 h 114"/>
                  <a:gd name="T16" fmla="*/ 54 w 283"/>
                  <a:gd name="T17" fmla="*/ 110 h 114"/>
                  <a:gd name="T18" fmla="*/ 60 w 283"/>
                  <a:gd name="T19" fmla="*/ 105 h 114"/>
                  <a:gd name="T20" fmla="*/ 78 w 283"/>
                  <a:gd name="T21" fmla="*/ 90 h 114"/>
                  <a:gd name="T22" fmla="*/ 98 w 283"/>
                  <a:gd name="T23" fmla="*/ 79 h 114"/>
                  <a:gd name="T24" fmla="*/ 119 w 283"/>
                  <a:gd name="T25" fmla="*/ 73 h 114"/>
                  <a:gd name="T26" fmla="*/ 141 w 283"/>
                  <a:gd name="T27" fmla="*/ 71 h 114"/>
                  <a:gd name="T28" fmla="*/ 164 w 283"/>
                  <a:gd name="T29" fmla="*/ 73 h 114"/>
                  <a:gd name="T30" fmla="*/ 184 w 283"/>
                  <a:gd name="T31" fmla="*/ 79 h 114"/>
                  <a:gd name="T32" fmla="*/ 205 w 283"/>
                  <a:gd name="T33" fmla="*/ 90 h 114"/>
                  <a:gd name="T34" fmla="*/ 223 w 283"/>
                  <a:gd name="T35" fmla="*/ 105 h 114"/>
                  <a:gd name="T36" fmla="*/ 229 w 283"/>
                  <a:gd name="T37" fmla="*/ 110 h 114"/>
                  <a:gd name="T38" fmla="*/ 242 w 283"/>
                  <a:gd name="T39" fmla="*/ 114 h 114"/>
                  <a:gd name="T40" fmla="*/ 248 w 283"/>
                  <a:gd name="T41" fmla="*/ 114 h 114"/>
                  <a:gd name="T42" fmla="*/ 261 w 283"/>
                  <a:gd name="T43" fmla="*/ 113 h 114"/>
                  <a:gd name="T44" fmla="*/ 274 w 283"/>
                  <a:gd name="T45" fmla="*/ 105 h 114"/>
                  <a:gd name="T46" fmla="*/ 277 w 283"/>
                  <a:gd name="T47" fmla="*/ 98 h 114"/>
                  <a:gd name="T48" fmla="*/ 283 w 283"/>
                  <a:gd name="T49" fmla="*/ 86 h 114"/>
                  <a:gd name="T50" fmla="*/ 283 w 283"/>
                  <a:gd name="T51" fmla="*/ 73 h 114"/>
                  <a:gd name="T52" fmla="*/ 277 w 283"/>
                  <a:gd name="T53" fmla="*/ 60 h 114"/>
                  <a:gd name="T54" fmla="*/ 274 w 283"/>
                  <a:gd name="T55" fmla="*/ 54 h 114"/>
                  <a:gd name="T56" fmla="*/ 243 w 283"/>
                  <a:gd name="T57" fmla="*/ 30 h 114"/>
                  <a:gd name="T58" fmla="*/ 212 w 283"/>
                  <a:gd name="T59" fmla="*/ 14 h 114"/>
                  <a:gd name="T60" fmla="*/ 177 w 283"/>
                  <a:gd name="T61" fmla="*/ 3 h 114"/>
                  <a:gd name="T62" fmla="*/ 141 w 283"/>
                  <a:gd name="T63" fmla="*/ 0 h 114"/>
                  <a:gd name="T64" fmla="*/ 105 w 283"/>
                  <a:gd name="T65" fmla="*/ 3 h 114"/>
                  <a:gd name="T66" fmla="*/ 71 w 283"/>
                  <a:gd name="T67" fmla="*/ 14 h 114"/>
                  <a:gd name="T68" fmla="*/ 38 w 283"/>
                  <a:gd name="T69" fmla="*/ 30 h 114"/>
                  <a:gd name="T70" fmla="*/ 9 w 283"/>
                  <a:gd name="T71" fmla="*/ 5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114">
                    <a:moveTo>
                      <a:pt x="9" y="54"/>
                    </a:moveTo>
                    <a:lnTo>
                      <a:pt x="9" y="54"/>
                    </a:lnTo>
                    <a:lnTo>
                      <a:pt x="4" y="60"/>
                    </a:lnTo>
                    <a:lnTo>
                      <a:pt x="1" y="67"/>
                    </a:lnTo>
                    <a:lnTo>
                      <a:pt x="0" y="73"/>
                    </a:lnTo>
                    <a:lnTo>
                      <a:pt x="0" y="79"/>
                    </a:lnTo>
                    <a:lnTo>
                      <a:pt x="0" y="86"/>
                    </a:lnTo>
                    <a:lnTo>
                      <a:pt x="1" y="92"/>
                    </a:lnTo>
                    <a:lnTo>
                      <a:pt x="4" y="98"/>
                    </a:lnTo>
                    <a:lnTo>
                      <a:pt x="9" y="105"/>
                    </a:lnTo>
                    <a:lnTo>
                      <a:pt x="9" y="105"/>
                    </a:lnTo>
                    <a:lnTo>
                      <a:pt x="15" y="110"/>
                    </a:lnTo>
                    <a:lnTo>
                      <a:pt x="20" y="113"/>
                    </a:lnTo>
                    <a:lnTo>
                      <a:pt x="28" y="114"/>
                    </a:lnTo>
                    <a:lnTo>
                      <a:pt x="35" y="114"/>
                    </a:lnTo>
                    <a:lnTo>
                      <a:pt x="41" y="114"/>
                    </a:lnTo>
                    <a:lnTo>
                      <a:pt x="47" y="113"/>
                    </a:lnTo>
                    <a:lnTo>
                      <a:pt x="54" y="110"/>
                    </a:lnTo>
                    <a:lnTo>
                      <a:pt x="60" y="105"/>
                    </a:lnTo>
                    <a:lnTo>
                      <a:pt x="60" y="105"/>
                    </a:lnTo>
                    <a:lnTo>
                      <a:pt x="68" y="97"/>
                    </a:lnTo>
                    <a:lnTo>
                      <a:pt x="78" y="90"/>
                    </a:lnTo>
                    <a:lnTo>
                      <a:pt x="87" y="84"/>
                    </a:lnTo>
                    <a:lnTo>
                      <a:pt x="98" y="79"/>
                    </a:lnTo>
                    <a:lnTo>
                      <a:pt x="108" y="76"/>
                    </a:lnTo>
                    <a:lnTo>
                      <a:pt x="119" y="73"/>
                    </a:lnTo>
                    <a:lnTo>
                      <a:pt x="130" y="71"/>
                    </a:lnTo>
                    <a:lnTo>
                      <a:pt x="141" y="71"/>
                    </a:lnTo>
                    <a:lnTo>
                      <a:pt x="153" y="71"/>
                    </a:lnTo>
                    <a:lnTo>
                      <a:pt x="164" y="73"/>
                    </a:lnTo>
                    <a:lnTo>
                      <a:pt x="173" y="76"/>
                    </a:lnTo>
                    <a:lnTo>
                      <a:pt x="184" y="79"/>
                    </a:lnTo>
                    <a:lnTo>
                      <a:pt x="196" y="84"/>
                    </a:lnTo>
                    <a:lnTo>
                      <a:pt x="205" y="90"/>
                    </a:lnTo>
                    <a:lnTo>
                      <a:pt x="215" y="97"/>
                    </a:lnTo>
                    <a:lnTo>
                      <a:pt x="223" y="105"/>
                    </a:lnTo>
                    <a:lnTo>
                      <a:pt x="223" y="105"/>
                    </a:lnTo>
                    <a:lnTo>
                      <a:pt x="229" y="110"/>
                    </a:lnTo>
                    <a:lnTo>
                      <a:pt x="234" y="113"/>
                    </a:lnTo>
                    <a:lnTo>
                      <a:pt x="242" y="114"/>
                    </a:lnTo>
                    <a:lnTo>
                      <a:pt x="248" y="114"/>
                    </a:lnTo>
                    <a:lnTo>
                      <a:pt x="248" y="114"/>
                    </a:lnTo>
                    <a:lnTo>
                      <a:pt x="255" y="114"/>
                    </a:lnTo>
                    <a:lnTo>
                      <a:pt x="261" y="113"/>
                    </a:lnTo>
                    <a:lnTo>
                      <a:pt x="267" y="110"/>
                    </a:lnTo>
                    <a:lnTo>
                      <a:pt x="274" y="105"/>
                    </a:lnTo>
                    <a:lnTo>
                      <a:pt x="274" y="105"/>
                    </a:lnTo>
                    <a:lnTo>
                      <a:pt x="277" y="98"/>
                    </a:lnTo>
                    <a:lnTo>
                      <a:pt x="280" y="92"/>
                    </a:lnTo>
                    <a:lnTo>
                      <a:pt x="283" y="86"/>
                    </a:lnTo>
                    <a:lnTo>
                      <a:pt x="283" y="79"/>
                    </a:lnTo>
                    <a:lnTo>
                      <a:pt x="283" y="73"/>
                    </a:lnTo>
                    <a:lnTo>
                      <a:pt x="280" y="67"/>
                    </a:lnTo>
                    <a:lnTo>
                      <a:pt x="277" y="60"/>
                    </a:lnTo>
                    <a:lnTo>
                      <a:pt x="274" y="54"/>
                    </a:lnTo>
                    <a:lnTo>
                      <a:pt x="274" y="54"/>
                    </a:lnTo>
                    <a:lnTo>
                      <a:pt x="259" y="41"/>
                    </a:lnTo>
                    <a:lnTo>
                      <a:pt x="243" y="30"/>
                    </a:lnTo>
                    <a:lnTo>
                      <a:pt x="228" y="20"/>
                    </a:lnTo>
                    <a:lnTo>
                      <a:pt x="212" y="14"/>
                    </a:lnTo>
                    <a:lnTo>
                      <a:pt x="194" y="8"/>
                    </a:lnTo>
                    <a:lnTo>
                      <a:pt x="177" y="3"/>
                    </a:lnTo>
                    <a:lnTo>
                      <a:pt x="159" y="1"/>
                    </a:lnTo>
                    <a:lnTo>
                      <a:pt x="141" y="0"/>
                    </a:lnTo>
                    <a:lnTo>
                      <a:pt x="124" y="1"/>
                    </a:lnTo>
                    <a:lnTo>
                      <a:pt x="105" y="3"/>
                    </a:lnTo>
                    <a:lnTo>
                      <a:pt x="87" y="8"/>
                    </a:lnTo>
                    <a:lnTo>
                      <a:pt x="71" y="14"/>
                    </a:lnTo>
                    <a:lnTo>
                      <a:pt x="54" y="20"/>
                    </a:lnTo>
                    <a:lnTo>
                      <a:pt x="38" y="30"/>
                    </a:lnTo>
                    <a:lnTo>
                      <a:pt x="23" y="41"/>
                    </a:lnTo>
                    <a:lnTo>
                      <a:pt x="9" y="54"/>
                    </a:lnTo>
                    <a:lnTo>
                      <a:pt x="9" y="54"/>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sp>
            <p:nvSpPr>
              <p:cNvPr id="51" name="Freeform 50"/>
              <p:cNvSpPr>
                <a:spLocks/>
              </p:cNvSpPr>
              <p:nvPr/>
            </p:nvSpPr>
            <p:spPr bwMode="auto">
              <a:xfrm>
                <a:off x="770" y="2067"/>
                <a:ext cx="49" cy="49"/>
              </a:xfrm>
              <a:custGeom>
                <a:avLst/>
                <a:gdLst>
                  <a:gd name="T0" fmla="*/ 49 w 97"/>
                  <a:gd name="T1" fmla="*/ 0 h 99"/>
                  <a:gd name="T2" fmla="*/ 49 w 97"/>
                  <a:gd name="T3" fmla="*/ 0 h 99"/>
                  <a:gd name="T4" fmla="*/ 40 w 97"/>
                  <a:gd name="T5" fmla="*/ 2 h 99"/>
                  <a:gd name="T6" fmla="*/ 30 w 97"/>
                  <a:gd name="T7" fmla="*/ 5 h 99"/>
                  <a:gd name="T8" fmla="*/ 22 w 97"/>
                  <a:gd name="T9" fmla="*/ 10 h 99"/>
                  <a:gd name="T10" fmla="*/ 14 w 97"/>
                  <a:gd name="T11" fmla="*/ 15 h 99"/>
                  <a:gd name="T12" fmla="*/ 8 w 97"/>
                  <a:gd name="T13" fmla="*/ 23 h 99"/>
                  <a:gd name="T14" fmla="*/ 5 w 97"/>
                  <a:gd name="T15" fmla="*/ 31 h 99"/>
                  <a:gd name="T16" fmla="*/ 2 w 97"/>
                  <a:gd name="T17" fmla="*/ 40 h 99"/>
                  <a:gd name="T18" fmla="*/ 0 w 97"/>
                  <a:gd name="T19" fmla="*/ 50 h 99"/>
                  <a:gd name="T20" fmla="*/ 0 w 97"/>
                  <a:gd name="T21" fmla="*/ 50 h 99"/>
                  <a:gd name="T22" fmla="*/ 2 w 97"/>
                  <a:gd name="T23" fmla="*/ 59 h 99"/>
                  <a:gd name="T24" fmla="*/ 5 w 97"/>
                  <a:gd name="T25" fmla="*/ 69 h 99"/>
                  <a:gd name="T26" fmla="*/ 8 w 97"/>
                  <a:gd name="T27" fmla="*/ 77 h 99"/>
                  <a:gd name="T28" fmla="*/ 14 w 97"/>
                  <a:gd name="T29" fmla="*/ 85 h 99"/>
                  <a:gd name="T30" fmla="*/ 22 w 97"/>
                  <a:gd name="T31" fmla="*/ 90 h 99"/>
                  <a:gd name="T32" fmla="*/ 30 w 97"/>
                  <a:gd name="T33" fmla="*/ 94 h 99"/>
                  <a:gd name="T34" fmla="*/ 40 w 97"/>
                  <a:gd name="T35" fmla="*/ 98 h 99"/>
                  <a:gd name="T36" fmla="*/ 49 w 97"/>
                  <a:gd name="T37" fmla="*/ 99 h 99"/>
                  <a:gd name="T38" fmla="*/ 49 w 97"/>
                  <a:gd name="T39" fmla="*/ 99 h 99"/>
                  <a:gd name="T40" fmla="*/ 59 w 97"/>
                  <a:gd name="T41" fmla="*/ 98 h 99"/>
                  <a:gd name="T42" fmla="*/ 69 w 97"/>
                  <a:gd name="T43" fmla="*/ 94 h 99"/>
                  <a:gd name="T44" fmla="*/ 77 w 97"/>
                  <a:gd name="T45" fmla="*/ 90 h 99"/>
                  <a:gd name="T46" fmla="*/ 83 w 97"/>
                  <a:gd name="T47" fmla="*/ 85 h 99"/>
                  <a:gd name="T48" fmla="*/ 89 w 97"/>
                  <a:gd name="T49" fmla="*/ 77 h 99"/>
                  <a:gd name="T50" fmla="*/ 94 w 97"/>
                  <a:gd name="T51" fmla="*/ 69 h 99"/>
                  <a:gd name="T52" fmla="*/ 97 w 97"/>
                  <a:gd name="T53" fmla="*/ 59 h 99"/>
                  <a:gd name="T54" fmla="*/ 97 w 97"/>
                  <a:gd name="T55" fmla="*/ 50 h 99"/>
                  <a:gd name="T56" fmla="*/ 97 w 97"/>
                  <a:gd name="T57" fmla="*/ 50 h 99"/>
                  <a:gd name="T58" fmla="*/ 97 w 97"/>
                  <a:gd name="T59" fmla="*/ 40 h 99"/>
                  <a:gd name="T60" fmla="*/ 94 w 97"/>
                  <a:gd name="T61" fmla="*/ 31 h 99"/>
                  <a:gd name="T62" fmla="*/ 89 w 97"/>
                  <a:gd name="T63" fmla="*/ 23 h 99"/>
                  <a:gd name="T64" fmla="*/ 83 w 97"/>
                  <a:gd name="T65" fmla="*/ 15 h 99"/>
                  <a:gd name="T66" fmla="*/ 77 w 97"/>
                  <a:gd name="T67" fmla="*/ 10 h 99"/>
                  <a:gd name="T68" fmla="*/ 69 w 97"/>
                  <a:gd name="T69" fmla="*/ 5 h 99"/>
                  <a:gd name="T70" fmla="*/ 59 w 97"/>
                  <a:gd name="T71" fmla="*/ 2 h 99"/>
                  <a:gd name="T72" fmla="*/ 49 w 97"/>
                  <a:gd name="T73" fmla="*/ 0 h 99"/>
                  <a:gd name="T74" fmla="*/ 49 w 97"/>
                  <a:gd name="T7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9">
                    <a:moveTo>
                      <a:pt x="49" y="0"/>
                    </a:moveTo>
                    <a:lnTo>
                      <a:pt x="49" y="0"/>
                    </a:lnTo>
                    <a:lnTo>
                      <a:pt x="40" y="2"/>
                    </a:lnTo>
                    <a:lnTo>
                      <a:pt x="30" y="5"/>
                    </a:lnTo>
                    <a:lnTo>
                      <a:pt x="22" y="10"/>
                    </a:lnTo>
                    <a:lnTo>
                      <a:pt x="14" y="15"/>
                    </a:lnTo>
                    <a:lnTo>
                      <a:pt x="8" y="23"/>
                    </a:lnTo>
                    <a:lnTo>
                      <a:pt x="5" y="31"/>
                    </a:lnTo>
                    <a:lnTo>
                      <a:pt x="2" y="40"/>
                    </a:lnTo>
                    <a:lnTo>
                      <a:pt x="0" y="50"/>
                    </a:lnTo>
                    <a:lnTo>
                      <a:pt x="0" y="50"/>
                    </a:lnTo>
                    <a:lnTo>
                      <a:pt x="2" y="59"/>
                    </a:lnTo>
                    <a:lnTo>
                      <a:pt x="5" y="69"/>
                    </a:lnTo>
                    <a:lnTo>
                      <a:pt x="8" y="77"/>
                    </a:lnTo>
                    <a:lnTo>
                      <a:pt x="14" y="85"/>
                    </a:lnTo>
                    <a:lnTo>
                      <a:pt x="22" y="90"/>
                    </a:lnTo>
                    <a:lnTo>
                      <a:pt x="30" y="94"/>
                    </a:lnTo>
                    <a:lnTo>
                      <a:pt x="40" y="98"/>
                    </a:lnTo>
                    <a:lnTo>
                      <a:pt x="49" y="99"/>
                    </a:lnTo>
                    <a:lnTo>
                      <a:pt x="49" y="99"/>
                    </a:lnTo>
                    <a:lnTo>
                      <a:pt x="59" y="98"/>
                    </a:lnTo>
                    <a:lnTo>
                      <a:pt x="69" y="94"/>
                    </a:lnTo>
                    <a:lnTo>
                      <a:pt x="77" y="90"/>
                    </a:lnTo>
                    <a:lnTo>
                      <a:pt x="83" y="85"/>
                    </a:lnTo>
                    <a:lnTo>
                      <a:pt x="89" y="77"/>
                    </a:lnTo>
                    <a:lnTo>
                      <a:pt x="94" y="69"/>
                    </a:lnTo>
                    <a:lnTo>
                      <a:pt x="97" y="59"/>
                    </a:lnTo>
                    <a:lnTo>
                      <a:pt x="97" y="50"/>
                    </a:lnTo>
                    <a:lnTo>
                      <a:pt x="97" y="50"/>
                    </a:lnTo>
                    <a:lnTo>
                      <a:pt x="97" y="40"/>
                    </a:lnTo>
                    <a:lnTo>
                      <a:pt x="94" y="31"/>
                    </a:lnTo>
                    <a:lnTo>
                      <a:pt x="89" y="23"/>
                    </a:lnTo>
                    <a:lnTo>
                      <a:pt x="83" y="15"/>
                    </a:lnTo>
                    <a:lnTo>
                      <a:pt x="77" y="10"/>
                    </a:lnTo>
                    <a:lnTo>
                      <a:pt x="69" y="5"/>
                    </a:lnTo>
                    <a:lnTo>
                      <a:pt x="59" y="2"/>
                    </a:lnTo>
                    <a:lnTo>
                      <a:pt x="49" y="0"/>
                    </a:lnTo>
                    <a:lnTo>
                      <a:pt x="49" y="0"/>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sp>
            <p:nvSpPr>
              <p:cNvPr id="52" name="Freeform 51"/>
              <p:cNvSpPr>
                <a:spLocks noEditPoints="1"/>
              </p:cNvSpPr>
              <p:nvPr/>
            </p:nvSpPr>
            <p:spPr bwMode="auto">
              <a:xfrm>
                <a:off x="892" y="2098"/>
                <a:ext cx="187" cy="311"/>
              </a:xfrm>
              <a:custGeom>
                <a:avLst/>
                <a:gdLst>
                  <a:gd name="T0" fmla="*/ 375 w 375"/>
                  <a:gd name="T1" fmla="*/ 346 h 624"/>
                  <a:gd name="T2" fmla="*/ 375 w 375"/>
                  <a:gd name="T3" fmla="*/ 353 h 624"/>
                  <a:gd name="T4" fmla="*/ 370 w 375"/>
                  <a:gd name="T5" fmla="*/ 366 h 624"/>
                  <a:gd name="T6" fmla="*/ 361 w 375"/>
                  <a:gd name="T7" fmla="*/ 377 h 624"/>
                  <a:gd name="T8" fmla="*/ 348 w 375"/>
                  <a:gd name="T9" fmla="*/ 383 h 624"/>
                  <a:gd name="T10" fmla="*/ 340 w 375"/>
                  <a:gd name="T11" fmla="*/ 482 h 624"/>
                  <a:gd name="T12" fmla="*/ 338 w 375"/>
                  <a:gd name="T13" fmla="*/ 492 h 624"/>
                  <a:gd name="T14" fmla="*/ 332 w 375"/>
                  <a:gd name="T15" fmla="*/ 506 h 624"/>
                  <a:gd name="T16" fmla="*/ 321 w 375"/>
                  <a:gd name="T17" fmla="*/ 517 h 624"/>
                  <a:gd name="T18" fmla="*/ 307 w 375"/>
                  <a:gd name="T19" fmla="*/ 523 h 624"/>
                  <a:gd name="T20" fmla="*/ 257 w 375"/>
                  <a:gd name="T21" fmla="*/ 525 h 624"/>
                  <a:gd name="T22" fmla="*/ 257 w 375"/>
                  <a:gd name="T23" fmla="*/ 581 h 624"/>
                  <a:gd name="T24" fmla="*/ 254 w 375"/>
                  <a:gd name="T25" fmla="*/ 598 h 624"/>
                  <a:gd name="T26" fmla="*/ 244 w 375"/>
                  <a:gd name="T27" fmla="*/ 611 h 624"/>
                  <a:gd name="T28" fmla="*/ 232 w 375"/>
                  <a:gd name="T29" fmla="*/ 621 h 624"/>
                  <a:gd name="T30" fmla="*/ 214 w 375"/>
                  <a:gd name="T31" fmla="*/ 624 h 624"/>
                  <a:gd name="T32" fmla="*/ 125 w 375"/>
                  <a:gd name="T33" fmla="*/ 624 h 624"/>
                  <a:gd name="T34" fmla="*/ 109 w 375"/>
                  <a:gd name="T35" fmla="*/ 621 h 624"/>
                  <a:gd name="T36" fmla="*/ 96 w 375"/>
                  <a:gd name="T37" fmla="*/ 611 h 624"/>
                  <a:gd name="T38" fmla="*/ 86 w 375"/>
                  <a:gd name="T39" fmla="*/ 598 h 624"/>
                  <a:gd name="T40" fmla="*/ 83 w 375"/>
                  <a:gd name="T41" fmla="*/ 581 h 624"/>
                  <a:gd name="T42" fmla="*/ 42 w 375"/>
                  <a:gd name="T43" fmla="*/ 525 h 624"/>
                  <a:gd name="T44" fmla="*/ 34 w 375"/>
                  <a:gd name="T45" fmla="*/ 523 h 624"/>
                  <a:gd name="T46" fmla="*/ 18 w 375"/>
                  <a:gd name="T47" fmla="*/ 517 h 624"/>
                  <a:gd name="T48" fmla="*/ 7 w 375"/>
                  <a:gd name="T49" fmla="*/ 506 h 624"/>
                  <a:gd name="T50" fmla="*/ 0 w 375"/>
                  <a:gd name="T51" fmla="*/ 492 h 624"/>
                  <a:gd name="T52" fmla="*/ 0 w 375"/>
                  <a:gd name="T53" fmla="*/ 142 h 624"/>
                  <a:gd name="T54" fmla="*/ 0 w 375"/>
                  <a:gd name="T55" fmla="*/ 134 h 624"/>
                  <a:gd name="T56" fmla="*/ 7 w 375"/>
                  <a:gd name="T57" fmla="*/ 118 h 624"/>
                  <a:gd name="T58" fmla="*/ 18 w 375"/>
                  <a:gd name="T59" fmla="*/ 107 h 624"/>
                  <a:gd name="T60" fmla="*/ 34 w 375"/>
                  <a:gd name="T61" fmla="*/ 101 h 624"/>
                  <a:gd name="T62" fmla="*/ 83 w 375"/>
                  <a:gd name="T63" fmla="*/ 99 h 624"/>
                  <a:gd name="T64" fmla="*/ 83 w 375"/>
                  <a:gd name="T65" fmla="*/ 44 h 624"/>
                  <a:gd name="T66" fmla="*/ 86 w 375"/>
                  <a:gd name="T67" fmla="*/ 28 h 624"/>
                  <a:gd name="T68" fmla="*/ 96 w 375"/>
                  <a:gd name="T69" fmla="*/ 13 h 624"/>
                  <a:gd name="T70" fmla="*/ 109 w 375"/>
                  <a:gd name="T71" fmla="*/ 4 h 624"/>
                  <a:gd name="T72" fmla="*/ 125 w 375"/>
                  <a:gd name="T73" fmla="*/ 0 h 624"/>
                  <a:gd name="T74" fmla="*/ 214 w 375"/>
                  <a:gd name="T75" fmla="*/ 0 h 624"/>
                  <a:gd name="T76" fmla="*/ 232 w 375"/>
                  <a:gd name="T77" fmla="*/ 4 h 624"/>
                  <a:gd name="T78" fmla="*/ 244 w 375"/>
                  <a:gd name="T79" fmla="*/ 13 h 624"/>
                  <a:gd name="T80" fmla="*/ 254 w 375"/>
                  <a:gd name="T81" fmla="*/ 28 h 624"/>
                  <a:gd name="T82" fmla="*/ 257 w 375"/>
                  <a:gd name="T83" fmla="*/ 44 h 624"/>
                  <a:gd name="T84" fmla="*/ 297 w 375"/>
                  <a:gd name="T85" fmla="*/ 99 h 624"/>
                  <a:gd name="T86" fmla="*/ 307 w 375"/>
                  <a:gd name="T87" fmla="*/ 101 h 624"/>
                  <a:gd name="T88" fmla="*/ 321 w 375"/>
                  <a:gd name="T89" fmla="*/ 107 h 624"/>
                  <a:gd name="T90" fmla="*/ 332 w 375"/>
                  <a:gd name="T91" fmla="*/ 118 h 624"/>
                  <a:gd name="T92" fmla="*/ 338 w 375"/>
                  <a:gd name="T93" fmla="*/ 134 h 624"/>
                  <a:gd name="T94" fmla="*/ 340 w 375"/>
                  <a:gd name="T95" fmla="*/ 241 h 624"/>
                  <a:gd name="T96" fmla="*/ 348 w 375"/>
                  <a:gd name="T97" fmla="*/ 243 h 624"/>
                  <a:gd name="T98" fmla="*/ 361 w 375"/>
                  <a:gd name="T99" fmla="*/ 248 h 624"/>
                  <a:gd name="T100" fmla="*/ 370 w 375"/>
                  <a:gd name="T101" fmla="*/ 259 h 624"/>
                  <a:gd name="T102" fmla="*/ 375 w 375"/>
                  <a:gd name="T103" fmla="*/ 272 h 624"/>
                  <a:gd name="T104" fmla="*/ 375 w 375"/>
                  <a:gd name="T105" fmla="*/ 279 h 624"/>
                  <a:gd name="T106" fmla="*/ 66 w 375"/>
                  <a:gd name="T107" fmla="*/ 171 h 624"/>
                  <a:gd name="T108" fmla="*/ 275 w 375"/>
                  <a:gd name="T109" fmla="*/ 453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5" h="624">
                    <a:moveTo>
                      <a:pt x="375" y="279"/>
                    </a:moveTo>
                    <a:lnTo>
                      <a:pt x="375" y="346"/>
                    </a:lnTo>
                    <a:lnTo>
                      <a:pt x="375" y="346"/>
                    </a:lnTo>
                    <a:lnTo>
                      <a:pt x="375" y="353"/>
                    </a:lnTo>
                    <a:lnTo>
                      <a:pt x="373" y="359"/>
                    </a:lnTo>
                    <a:lnTo>
                      <a:pt x="370" y="366"/>
                    </a:lnTo>
                    <a:lnTo>
                      <a:pt x="365" y="372"/>
                    </a:lnTo>
                    <a:lnTo>
                      <a:pt x="361" y="377"/>
                    </a:lnTo>
                    <a:lnTo>
                      <a:pt x="354" y="380"/>
                    </a:lnTo>
                    <a:lnTo>
                      <a:pt x="348" y="383"/>
                    </a:lnTo>
                    <a:lnTo>
                      <a:pt x="340" y="383"/>
                    </a:lnTo>
                    <a:lnTo>
                      <a:pt x="340" y="482"/>
                    </a:lnTo>
                    <a:lnTo>
                      <a:pt x="340" y="482"/>
                    </a:lnTo>
                    <a:lnTo>
                      <a:pt x="338" y="492"/>
                    </a:lnTo>
                    <a:lnTo>
                      <a:pt x="337" y="500"/>
                    </a:lnTo>
                    <a:lnTo>
                      <a:pt x="332" y="506"/>
                    </a:lnTo>
                    <a:lnTo>
                      <a:pt x="327" y="512"/>
                    </a:lnTo>
                    <a:lnTo>
                      <a:pt x="321" y="517"/>
                    </a:lnTo>
                    <a:lnTo>
                      <a:pt x="314" y="522"/>
                    </a:lnTo>
                    <a:lnTo>
                      <a:pt x="307" y="523"/>
                    </a:lnTo>
                    <a:lnTo>
                      <a:pt x="297" y="525"/>
                    </a:lnTo>
                    <a:lnTo>
                      <a:pt x="257" y="525"/>
                    </a:lnTo>
                    <a:lnTo>
                      <a:pt x="257" y="581"/>
                    </a:lnTo>
                    <a:lnTo>
                      <a:pt x="257" y="581"/>
                    </a:lnTo>
                    <a:lnTo>
                      <a:pt x="255" y="590"/>
                    </a:lnTo>
                    <a:lnTo>
                      <a:pt x="254" y="598"/>
                    </a:lnTo>
                    <a:lnTo>
                      <a:pt x="249" y="605"/>
                    </a:lnTo>
                    <a:lnTo>
                      <a:pt x="244" y="611"/>
                    </a:lnTo>
                    <a:lnTo>
                      <a:pt x="238" y="616"/>
                    </a:lnTo>
                    <a:lnTo>
                      <a:pt x="232" y="621"/>
                    </a:lnTo>
                    <a:lnTo>
                      <a:pt x="224" y="622"/>
                    </a:lnTo>
                    <a:lnTo>
                      <a:pt x="214" y="624"/>
                    </a:lnTo>
                    <a:lnTo>
                      <a:pt x="125" y="624"/>
                    </a:lnTo>
                    <a:lnTo>
                      <a:pt x="125" y="624"/>
                    </a:lnTo>
                    <a:lnTo>
                      <a:pt x="117" y="622"/>
                    </a:lnTo>
                    <a:lnTo>
                      <a:pt x="109" y="621"/>
                    </a:lnTo>
                    <a:lnTo>
                      <a:pt x="102" y="616"/>
                    </a:lnTo>
                    <a:lnTo>
                      <a:pt x="96" y="611"/>
                    </a:lnTo>
                    <a:lnTo>
                      <a:pt x="90" y="605"/>
                    </a:lnTo>
                    <a:lnTo>
                      <a:pt x="86" y="598"/>
                    </a:lnTo>
                    <a:lnTo>
                      <a:pt x="83" y="590"/>
                    </a:lnTo>
                    <a:lnTo>
                      <a:pt x="83" y="581"/>
                    </a:lnTo>
                    <a:lnTo>
                      <a:pt x="83" y="525"/>
                    </a:lnTo>
                    <a:lnTo>
                      <a:pt x="42" y="525"/>
                    </a:lnTo>
                    <a:lnTo>
                      <a:pt x="42" y="525"/>
                    </a:lnTo>
                    <a:lnTo>
                      <a:pt x="34" y="523"/>
                    </a:lnTo>
                    <a:lnTo>
                      <a:pt x="26" y="522"/>
                    </a:lnTo>
                    <a:lnTo>
                      <a:pt x="18" y="517"/>
                    </a:lnTo>
                    <a:lnTo>
                      <a:pt x="13" y="512"/>
                    </a:lnTo>
                    <a:lnTo>
                      <a:pt x="7" y="506"/>
                    </a:lnTo>
                    <a:lnTo>
                      <a:pt x="4" y="500"/>
                    </a:lnTo>
                    <a:lnTo>
                      <a:pt x="0" y="492"/>
                    </a:lnTo>
                    <a:lnTo>
                      <a:pt x="0" y="482"/>
                    </a:lnTo>
                    <a:lnTo>
                      <a:pt x="0" y="142"/>
                    </a:lnTo>
                    <a:lnTo>
                      <a:pt x="0" y="142"/>
                    </a:lnTo>
                    <a:lnTo>
                      <a:pt x="0" y="134"/>
                    </a:lnTo>
                    <a:lnTo>
                      <a:pt x="4" y="126"/>
                    </a:lnTo>
                    <a:lnTo>
                      <a:pt x="7" y="118"/>
                    </a:lnTo>
                    <a:lnTo>
                      <a:pt x="13" y="112"/>
                    </a:lnTo>
                    <a:lnTo>
                      <a:pt x="18" y="107"/>
                    </a:lnTo>
                    <a:lnTo>
                      <a:pt x="26" y="103"/>
                    </a:lnTo>
                    <a:lnTo>
                      <a:pt x="34" y="101"/>
                    </a:lnTo>
                    <a:lnTo>
                      <a:pt x="42" y="99"/>
                    </a:lnTo>
                    <a:lnTo>
                      <a:pt x="83" y="99"/>
                    </a:lnTo>
                    <a:lnTo>
                      <a:pt x="83" y="44"/>
                    </a:lnTo>
                    <a:lnTo>
                      <a:pt x="83" y="44"/>
                    </a:lnTo>
                    <a:lnTo>
                      <a:pt x="83" y="36"/>
                    </a:lnTo>
                    <a:lnTo>
                      <a:pt x="86" y="28"/>
                    </a:lnTo>
                    <a:lnTo>
                      <a:pt x="90" y="20"/>
                    </a:lnTo>
                    <a:lnTo>
                      <a:pt x="96" y="13"/>
                    </a:lnTo>
                    <a:lnTo>
                      <a:pt x="102" y="8"/>
                    </a:lnTo>
                    <a:lnTo>
                      <a:pt x="109" y="4"/>
                    </a:lnTo>
                    <a:lnTo>
                      <a:pt x="117" y="2"/>
                    </a:lnTo>
                    <a:lnTo>
                      <a:pt x="125" y="0"/>
                    </a:lnTo>
                    <a:lnTo>
                      <a:pt x="214" y="0"/>
                    </a:lnTo>
                    <a:lnTo>
                      <a:pt x="214" y="0"/>
                    </a:lnTo>
                    <a:lnTo>
                      <a:pt x="224" y="2"/>
                    </a:lnTo>
                    <a:lnTo>
                      <a:pt x="232" y="4"/>
                    </a:lnTo>
                    <a:lnTo>
                      <a:pt x="238" y="8"/>
                    </a:lnTo>
                    <a:lnTo>
                      <a:pt x="244" y="13"/>
                    </a:lnTo>
                    <a:lnTo>
                      <a:pt x="249" y="20"/>
                    </a:lnTo>
                    <a:lnTo>
                      <a:pt x="254" y="28"/>
                    </a:lnTo>
                    <a:lnTo>
                      <a:pt x="255" y="36"/>
                    </a:lnTo>
                    <a:lnTo>
                      <a:pt x="257" y="44"/>
                    </a:lnTo>
                    <a:lnTo>
                      <a:pt x="257" y="99"/>
                    </a:lnTo>
                    <a:lnTo>
                      <a:pt x="297" y="99"/>
                    </a:lnTo>
                    <a:lnTo>
                      <a:pt x="297" y="99"/>
                    </a:lnTo>
                    <a:lnTo>
                      <a:pt x="307" y="101"/>
                    </a:lnTo>
                    <a:lnTo>
                      <a:pt x="314" y="103"/>
                    </a:lnTo>
                    <a:lnTo>
                      <a:pt x="321" y="107"/>
                    </a:lnTo>
                    <a:lnTo>
                      <a:pt x="327" y="112"/>
                    </a:lnTo>
                    <a:lnTo>
                      <a:pt x="332" y="118"/>
                    </a:lnTo>
                    <a:lnTo>
                      <a:pt x="337" y="126"/>
                    </a:lnTo>
                    <a:lnTo>
                      <a:pt x="338" y="134"/>
                    </a:lnTo>
                    <a:lnTo>
                      <a:pt x="340" y="142"/>
                    </a:lnTo>
                    <a:lnTo>
                      <a:pt x="340" y="241"/>
                    </a:lnTo>
                    <a:lnTo>
                      <a:pt x="340" y="241"/>
                    </a:lnTo>
                    <a:lnTo>
                      <a:pt x="348" y="243"/>
                    </a:lnTo>
                    <a:lnTo>
                      <a:pt x="354" y="244"/>
                    </a:lnTo>
                    <a:lnTo>
                      <a:pt x="361" y="248"/>
                    </a:lnTo>
                    <a:lnTo>
                      <a:pt x="365" y="252"/>
                    </a:lnTo>
                    <a:lnTo>
                      <a:pt x="370" y="259"/>
                    </a:lnTo>
                    <a:lnTo>
                      <a:pt x="373" y="265"/>
                    </a:lnTo>
                    <a:lnTo>
                      <a:pt x="375" y="272"/>
                    </a:lnTo>
                    <a:lnTo>
                      <a:pt x="375" y="279"/>
                    </a:lnTo>
                    <a:lnTo>
                      <a:pt x="375" y="279"/>
                    </a:lnTo>
                    <a:close/>
                    <a:moveTo>
                      <a:pt x="275" y="171"/>
                    </a:moveTo>
                    <a:lnTo>
                      <a:pt x="66" y="171"/>
                    </a:lnTo>
                    <a:lnTo>
                      <a:pt x="66" y="453"/>
                    </a:lnTo>
                    <a:lnTo>
                      <a:pt x="275" y="453"/>
                    </a:lnTo>
                    <a:lnTo>
                      <a:pt x="275" y="171"/>
                    </a:lnTo>
                    <a:close/>
                  </a:path>
                </a:pathLst>
              </a:custGeom>
              <a:solidFill>
                <a:srgbClr val="F04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solidFill>
                    <a:schemeClr val="bg2"/>
                  </a:solidFill>
                  <a:latin typeface="CiscoSansTT" panose="020B0503020201020303" pitchFamily="34" charset="0"/>
                  <a:cs typeface="CiscoSansTT" panose="020B0503020201020303" pitchFamily="34" charset="0"/>
                </a:endParaRPr>
              </a:p>
            </p:txBody>
          </p:sp>
        </p:grpSp>
      </p:grpSp>
      <p:sp>
        <p:nvSpPr>
          <p:cNvPr id="73" name="Freeform 9"/>
          <p:cNvSpPr>
            <a:spLocks noEditPoints="1"/>
          </p:cNvSpPr>
          <p:nvPr/>
        </p:nvSpPr>
        <p:spPr bwMode="auto">
          <a:xfrm>
            <a:off x="4529764" y="4131205"/>
            <a:ext cx="565433" cy="668868"/>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solidFill>
            <a:srgbClr val="2968AF"/>
          </a:solidFill>
          <a:ln w="9525">
            <a:noFill/>
            <a:round/>
            <a:headEnd/>
            <a:tailEnd/>
          </a:ln>
          <a:effectLst/>
        </p:spPr>
        <p:txBody>
          <a:bodyPr vert="horz" wrap="square" lIns="91428" tIns="45715" rIns="91428" bIns="45715" numCol="1" anchor="t" anchorCtr="0" compatLnSpc="1">
            <a:prstTxWarp prst="textNoShape">
              <a:avLst/>
            </a:prstTxWarp>
          </a:bodyPr>
          <a:lstStyle/>
          <a:p>
            <a:pPr defTabSz="609149"/>
            <a:endParaRPr lang="en-US" sz="1867" dirty="0">
              <a:solidFill>
                <a:srgbClr val="FFFFFF"/>
              </a:solidFill>
              <a:latin typeface="CiscoSansTT" panose="020B0503020201020303" pitchFamily="34" charset="0"/>
              <a:cs typeface="CiscoSansTT" panose="020B0503020201020303" pitchFamily="34" charset="0"/>
            </a:endParaRPr>
          </a:p>
        </p:txBody>
      </p:sp>
      <p:sp>
        <p:nvSpPr>
          <p:cNvPr id="74" name="Rounded Rectangle 113"/>
          <p:cNvSpPr/>
          <p:nvPr/>
        </p:nvSpPr>
        <p:spPr>
          <a:xfrm rot="18900000">
            <a:off x="4681822" y="4389005"/>
            <a:ext cx="261316" cy="153268"/>
          </a:xfrm>
          <a:custGeom>
            <a:avLst/>
            <a:gdLst/>
            <a:ahLst/>
            <a:cxnLst/>
            <a:rect l="l" t="t" r="r" b="b"/>
            <a:pathLst>
              <a:path w="777241" h="455868">
                <a:moveTo>
                  <a:pt x="751279" y="301140"/>
                </a:moveTo>
                <a:cubicBezTo>
                  <a:pt x="767320" y="317180"/>
                  <a:pt x="777241" y="339341"/>
                  <a:pt x="777241" y="363818"/>
                </a:cubicBezTo>
                <a:cubicBezTo>
                  <a:pt x="777241" y="412773"/>
                  <a:pt x="737555" y="452459"/>
                  <a:pt x="688600" y="452459"/>
                </a:cubicBezTo>
                <a:lnTo>
                  <a:pt x="106526" y="452458"/>
                </a:lnTo>
                <a:lnTo>
                  <a:pt x="89636" y="455868"/>
                </a:lnTo>
                <a:lnTo>
                  <a:pt x="89637" y="455867"/>
                </a:lnTo>
                <a:cubicBezTo>
                  <a:pt x="52921" y="455867"/>
                  <a:pt x="21418" y="433544"/>
                  <a:pt x="7962" y="401729"/>
                </a:cubicBezTo>
                <a:lnTo>
                  <a:pt x="7405" y="398971"/>
                </a:lnTo>
                <a:lnTo>
                  <a:pt x="6966" y="398320"/>
                </a:lnTo>
                <a:cubicBezTo>
                  <a:pt x="2481" y="387715"/>
                  <a:pt x="0" y="376056"/>
                  <a:pt x="0" y="363817"/>
                </a:cubicBezTo>
                <a:lnTo>
                  <a:pt x="2" y="363818"/>
                </a:lnTo>
                <a:lnTo>
                  <a:pt x="996" y="358892"/>
                </a:lnTo>
                <a:lnTo>
                  <a:pt x="996" y="88641"/>
                </a:lnTo>
                <a:cubicBezTo>
                  <a:pt x="996" y="39686"/>
                  <a:pt x="40682" y="0"/>
                  <a:pt x="89637" y="0"/>
                </a:cubicBezTo>
                <a:cubicBezTo>
                  <a:pt x="138592" y="0"/>
                  <a:pt x="178278" y="39686"/>
                  <a:pt x="178278" y="88641"/>
                </a:cubicBezTo>
                <a:lnTo>
                  <a:pt x="178277" y="275177"/>
                </a:lnTo>
                <a:lnTo>
                  <a:pt x="688601" y="275177"/>
                </a:lnTo>
                <a:cubicBezTo>
                  <a:pt x="713078" y="275178"/>
                  <a:pt x="735238" y="285099"/>
                  <a:pt x="751279" y="301140"/>
                </a:cubicBezTo>
                <a:close/>
              </a:path>
            </a:pathLst>
          </a:custGeom>
          <a:solidFill>
            <a:srgbClr val="2968AF"/>
          </a:solidFill>
          <a:ln>
            <a:noFill/>
          </a:ln>
        </p:spPr>
        <p:txBody>
          <a:bodyPr vert="horz" wrap="square" lIns="68587" tIns="34295" rIns="68587" bIns="34295" numCol="1" anchor="t" anchorCtr="0" compatLnSpc="1">
            <a:prstTxWarp prst="textNoShape">
              <a:avLst/>
            </a:prstTxWarp>
          </a:bodyPr>
          <a:lstStyle/>
          <a:p>
            <a:pPr defTabSz="457119">
              <a:defRPr/>
            </a:pPr>
            <a:endParaRPr lang="en-US" sz="933" kern="0" dirty="0">
              <a:solidFill>
                <a:srgbClr val="676767"/>
              </a:solidFill>
              <a:latin typeface="CiscoSansTT" panose="020B0503020201020303" pitchFamily="34" charset="0"/>
              <a:cs typeface="CiscoSansTT" panose="020B0503020201020303" pitchFamily="34" charset="0"/>
            </a:endParaRPr>
          </a:p>
        </p:txBody>
      </p:sp>
      <p:sp>
        <p:nvSpPr>
          <p:cNvPr id="75" name="TextBox 74"/>
          <p:cNvSpPr txBox="1"/>
          <p:nvPr/>
        </p:nvSpPr>
        <p:spPr>
          <a:xfrm>
            <a:off x="1113738" y="2944744"/>
            <a:ext cx="2872407" cy="666977"/>
          </a:xfrm>
          <a:prstGeom prst="rect">
            <a:avLst/>
          </a:prstGeom>
          <a:noFill/>
        </p:spPr>
        <p:txBody>
          <a:bodyPr wrap="square" rtlCol="0">
            <a:spAutoFit/>
          </a:bodyPr>
          <a:lstStyle/>
          <a:p>
            <a:r>
              <a:rPr lang="en-US" sz="1867" dirty="0">
                <a:latin typeface="CiscoSansTT" panose="020B0503020201020303" pitchFamily="34" charset="0"/>
                <a:cs typeface="CiscoSansTT" panose="020B0503020201020303" pitchFamily="34" charset="0"/>
              </a:rPr>
              <a:t>Rogue intrusion detection &amp; prevention</a:t>
            </a:r>
          </a:p>
        </p:txBody>
      </p:sp>
      <p:sp>
        <p:nvSpPr>
          <p:cNvPr id="76" name="TextBox 75"/>
          <p:cNvSpPr txBox="1"/>
          <p:nvPr/>
        </p:nvSpPr>
        <p:spPr>
          <a:xfrm>
            <a:off x="5229336" y="2944744"/>
            <a:ext cx="2714809" cy="666977"/>
          </a:xfrm>
          <a:prstGeom prst="rect">
            <a:avLst/>
          </a:prstGeom>
          <a:noFill/>
        </p:spPr>
        <p:txBody>
          <a:bodyPr wrap="square" rtlCol="0">
            <a:spAutoFit/>
          </a:bodyPr>
          <a:lstStyle/>
          <a:p>
            <a:r>
              <a:rPr lang="en-US" sz="1867" dirty="0">
                <a:latin typeface="CiscoSansTT" panose="020B0503020201020303" pitchFamily="34" charset="0"/>
                <a:cs typeface="CiscoSansTT" panose="020B0503020201020303" pitchFamily="34" charset="0"/>
              </a:rPr>
              <a:t>Enhanced threat detection with ETA</a:t>
            </a:r>
          </a:p>
        </p:txBody>
      </p:sp>
      <p:sp>
        <p:nvSpPr>
          <p:cNvPr id="77" name="TextBox 76"/>
          <p:cNvSpPr txBox="1"/>
          <p:nvPr/>
        </p:nvSpPr>
        <p:spPr>
          <a:xfrm>
            <a:off x="9334418" y="2954779"/>
            <a:ext cx="2813164" cy="666977"/>
          </a:xfrm>
          <a:prstGeom prst="rect">
            <a:avLst/>
          </a:prstGeom>
          <a:noFill/>
        </p:spPr>
        <p:txBody>
          <a:bodyPr wrap="square" rtlCol="0">
            <a:spAutoFit/>
          </a:bodyPr>
          <a:lstStyle/>
          <a:p>
            <a:r>
              <a:rPr lang="en-US" sz="1867" dirty="0">
                <a:latin typeface="CiscoSansTT" panose="020B0503020201020303" pitchFamily="34" charset="0"/>
                <a:cs typeface="CiscoSansTT" panose="020B0503020201020303" pitchFamily="34" charset="0"/>
              </a:rPr>
              <a:t>Seamless BYOD onboarding with ISE</a:t>
            </a:r>
          </a:p>
        </p:txBody>
      </p:sp>
      <p:sp>
        <p:nvSpPr>
          <p:cNvPr id="78" name="TextBox 77"/>
          <p:cNvSpPr txBox="1"/>
          <p:nvPr/>
        </p:nvSpPr>
        <p:spPr>
          <a:xfrm>
            <a:off x="1199923" y="4547131"/>
            <a:ext cx="2682501" cy="666977"/>
          </a:xfrm>
          <a:prstGeom prst="rect">
            <a:avLst/>
          </a:prstGeom>
          <a:noFill/>
        </p:spPr>
        <p:txBody>
          <a:bodyPr wrap="square" rtlCol="0">
            <a:spAutoFit/>
          </a:bodyPr>
          <a:lstStyle/>
          <a:p>
            <a:r>
              <a:rPr lang="en-US" sz="1867" dirty="0">
                <a:latin typeface="CiscoSansTT" panose="020B0503020201020303" pitchFamily="34" charset="0"/>
                <a:cs typeface="CiscoSansTT" panose="020B0503020201020303" pitchFamily="34" charset="0"/>
              </a:rPr>
              <a:t>Standards compliance with WPA3*</a:t>
            </a:r>
          </a:p>
        </p:txBody>
      </p:sp>
      <p:sp>
        <p:nvSpPr>
          <p:cNvPr id="79" name="TextBox 78"/>
          <p:cNvSpPr txBox="1"/>
          <p:nvPr/>
        </p:nvSpPr>
        <p:spPr>
          <a:xfrm>
            <a:off x="9246010" y="4547131"/>
            <a:ext cx="2933487" cy="666977"/>
          </a:xfrm>
          <a:prstGeom prst="rect">
            <a:avLst/>
          </a:prstGeom>
          <a:noFill/>
        </p:spPr>
        <p:txBody>
          <a:bodyPr wrap="square" rtlCol="0">
            <a:spAutoFit/>
          </a:bodyPr>
          <a:lstStyle/>
          <a:p>
            <a:r>
              <a:rPr lang="en-US" sz="1867" dirty="0">
                <a:latin typeface="CiscoSansTT" panose="020B0503020201020303" pitchFamily="34" charset="0"/>
                <a:cs typeface="CiscoSansTT" panose="020B0503020201020303" pitchFamily="34" charset="0"/>
              </a:rPr>
              <a:t>Identity based segmentation with SDA</a:t>
            </a:r>
          </a:p>
        </p:txBody>
      </p:sp>
      <p:sp>
        <p:nvSpPr>
          <p:cNvPr id="80" name="TextBox 79"/>
          <p:cNvSpPr txBox="1"/>
          <p:nvPr/>
        </p:nvSpPr>
        <p:spPr>
          <a:xfrm>
            <a:off x="5144308" y="4116825"/>
            <a:ext cx="2965707" cy="666977"/>
          </a:xfrm>
          <a:prstGeom prst="rect">
            <a:avLst/>
          </a:prstGeom>
          <a:noFill/>
        </p:spPr>
        <p:txBody>
          <a:bodyPr wrap="square" rtlCol="0">
            <a:spAutoFit/>
          </a:bodyPr>
          <a:lstStyle/>
          <a:p>
            <a:r>
              <a:rPr lang="en-US" sz="1867" dirty="0">
                <a:latin typeface="CiscoSansTT" panose="020B0503020201020303" pitchFamily="34" charset="0"/>
                <a:cs typeface="CiscoSansTT" panose="020B0503020201020303" pitchFamily="34" charset="0"/>
              </a:rPr>
              <a:t>Secure device management with </a:t>
            </a:r>
            <a:r>
              <a:rPr lang="en-US" sz="1867" dirty="0" err="1">
                <a:latin typeface="CiscoSansTT" panose="020B0503020201020303" pitchFamily="34" charset="0"/>
                <a:cs typeface="CiscoSansTT" panose="020B0503020201020303" pitchFamily="34" charset="0"/>
              </a:rPr>
              <a:t>iPSK</a:t>
            </a:r>
            <a:endParaRPr lang="en-US" sz="1867" dirty="0">
              <a:latin typeface="CiscoSansTT" panose="020B0503020201020303" pitchFamily="34" charset="0"/>
              <a:cs typeface="CiscoSansTT" panose="020B0503020201020303" pitchFamily="34" charset="0"/>
            </a:endParaRPr>
          </a:p>
        </p:txBody>
      </p:sp>
      <p:sp>
        <p:nvSpPr>
          <p:cNvPr id="11" name="Rectangle 10"/>
          <p:cNvSpPr/>
          <p:nvPr/>
        </p:nvSpPr>
        <p:spPr>
          <a:xfrm>
            <a:off x="594237" y="5227435"/>
            <a:ext cx="3918593" cy="995401"/>
          </a:xfrm>
          <a:prstGeom prst="rect">
            <a:avLst/>
          </a:prstGeom>
        </p:spPr>
        <p:txBody>
          <a:bodyPr wrap="square">
            <a:spAutoFit/>
          </a:bodyPr>
          <a:lstStyle/>
          <a:p>
            <a:pPr marL="457189" lvl="1"/>
            <a:r>
              <a:rPr lang="en-US" sz="1467" dirty="0">
                <a:latin typeface="CiscoSansTT" panose="020B0503020201020303" pitchFamily="34" charset="0"/>
                <a:cs typeface="CiscoSansTT" panose="020B0503020201020303" pitchFamily="34" charset="0"/>
              </a:rPr>
              <a:t>- Enhanced security on open </a:t>
            </a:r>
            <a:r>
              <a:rPr lang="en-US" sz="1467" dirty="0" err="1">
                <a:latin typeface="CiscoSansTT" panose="020B0503020201020303" pitchFamily="34" charset="0"/>
                <a:cs typeface="CiscoSansTT" panose="020B0503020201020303" pitchFamily="34" charset="0"/>
              </a:rPr>
              <a:t>WiFi</a:t>
            </a:r>
            <a:endParaRPr lang="en-US" sz="1467" dirty="0">
              <a:latin typeface="CiscoSansTT" panose="020B0503020201020303" pitchFamily="34" charset="0"/>
              <a:cs typeface="CiscoSansTT" panose="020B0503020201020303" pitchFamily="34" charset="0"/>
            </a:endParaRPr>
          </a:p>
          <a:p>
            <a:pPr marL="457189" lvl="1"/>
            <a:r>
              <a:rPr lang="en-US" sz="1467" dirty="0">
                <a:latin typeface="CiscoSansTT" panose="020B0503020201020303" pitchFamily="34" charset="0"/>
                <a:cs typeface="CiscoSansTT" panose="020B0503020201020303" pitchFamily="34" charset="0"/>
              </a:rPr>
              <a:t>- Robust password protection </a:t>
            </a:r>
          </a:p>
          <a:p>
            <a:pPr marL="457189" lvl="1"/>
            <a:r>
              <a:rPr lang="en-US" sz="1467" dirty="0">
                <a:latin typeface="CiscoSansTT" panose="020B0503020201020303" pitchFamily="34" charset="0"/>
                <a:cs typeface="CiscoSansTT" panose="020B0503020201020303" pitchFamily="34" charset="0"/>
              </a:rPr>
              <a:t>- Superior data protection</a:t>
            </a:r>
          </a:p>
          <a:p>
            <a:pPr marL="457189" lvl="1"/>
            <a:r>
              <a:rPr lang="en-US" sz="1467" dirty="0">
                <a:latin typeface="CiscoSansTT" panose="020B0503020201020303" pitchFamily="34" charset="0"/>
                <a:cs typeface="CiscoSansTT" panose="020B0503020201020303" pitchFamily="34" charset="0"/>
              </a:rPr>
              <a:t>- Seamless customer migration</a:t>
            </a:r>
          </a:p>
        </p:txBody>
      </p:sp>
      <p:sp>
        <p:nvSpPr>
          <p:cNvPr id="81" name="TextBox 80"/>
          <p:cNvSpPr txBox="1"/>
          <p:nvPr/>
        </p:nvSpPr>
        <p:spPr>
          <a:xfrm>
            <a:off x="10670650" y="6064838"/>
            <a:ext cx="1306973" cy="276999"/>
          </a:xfrm>
          <a:prstGeom prst="rect">
            <a:avLst/>
          </a:prstGeom>
          <a:noFill/>
        </p:spPr>
        <p:txBody>
          <a:bodyPr wrap="square" rtlCol="0">
            <a:spAutoFit/>
          </a:bodyPr>
          <a:lstStyle/>
          <a:p>
            <a:pPr algn="r"/>
            <a:r>
              <a:rPr lang="en-US" sz="1200" i="1" dirty="0">
                <a:latin typeface="CiscoSansTT" panose="020B0503020201020303" pitchFamily="34" charset="0"/>
                <a:cs typeface="CiscoSansTT" panose="020B0503020201020303" pitchFamily="34" charset="0"/>
              </a:rPr>
              <a:t>*Future</a:t>
            </a:r>
          </a:p>
        </p:txBody>
      </p:sp>
      <p:cxnSp>
        <p:nvCxnSpPr>
          <p:cNvPr id="82" name="Straight Connector 81"/>
          <p:cNvCxnSpPr/>
          <p:nvPr/>
        </p:nvCxnSpPr>
        <p:spPr>
          <a:xfrm>
            <a:off x="4032449" y="1384448"/>
            <a:ext cx="0" cy="975360"/>
          </a:xfrm>
          <a:prstGeom prst="line">
            <a:avLst/>
          </a:prstGeom>
          <a:ln>
            <a:solidFill>
              <a:schemeClr val="bg2"/>
            </a:solidFill>
          </a:ln>
        </p:spPr>
        <p:style>
          <a:lnRef idx="1">
            <a:schemeClr val="accent5"/>
          </a:lnRef>
          <a:fillRef idx="0">
            <a:schemeClr val="accent5"/>
          </a:fillRef>
          <a:effectRef idx="0">
            <a:schemeClr val="accent5"/>
          </a:effectRef>
          <a:fontRef idx="minor">
            <a:schemeClr val="tx1"/>
          </a:fontRef>
        </p:style>
      </p:cxnSp>
      <p:cxnSp>
        <p:nvCxnSpPr>
          <p:cNvPr id="83" name="Straight Connector 82"/>
          <p:cNvCxnSpPr/>
          <p:nvPr/>
        </p:nvCxnSpPr>
        <p:spPr>
          <a:xfrm>
            <a:off x="8140285" y="1384448"/>
            <a:ext cx="0" cy="975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6" name="Group 85"/>
          <p:cNvGrpSpPr>
            <a:grpSpLocks noChangeAspect="1"/>
          </p:cNvGrpSpPr>
          <p:nvPr/>
        </p:nvGrpSpPr>
        <p:grpSpPr>
          <a:xfrm>
            <a:off x="8567036" y="4549288"/>
            <a:ext cx="699979" cy="693312"/>
            <a:chOff x="7217552" y="3327527"/>
            <a:chExt cx="524984" cy="519984"/>
          </a:xfrm>
          <a:solidFill>
            <a:schemeClr val="accent1"/>
          </a:solidFill>
        </p:grpSpPr>
        <p:sp>
          <p:nvSpPr>
            <p:cNvPr id="87" name="Freeform 86"/>
            <p:cNvSpPr>
              <a:spLocks/>
            </p:cNvSpPr>
            <p:nvPr/>
          </p:nvSpPr>
          <p:spPr bwMode="auto">
            <a:xfrm>
              <a:off x="7225552" y="3327527"/>
              <a:ext cx="516984" cy="387988"/>
            </a:xfrm>
            <a:custGeom>
              <a:avLst/>
              <a:gdLst>
                <a:gd name="T0" fmla="*/ 199 w 219"/>
                <a:gd name="T1" fmla="*/ 164 h 164"/>
                <a:gd name="T2" fmla="*/ 197 w 219"/>
                <a:gd name="T3" fmla="*/ 164 h 164"/>
                <a:gd name="T4" fmla="*/ 194 w 219"/>
                <a:gd name="T5" fmla="*/ 156 h 164"/>
                <a:gd name="T6" fmla="*/ 199 w 219"/>
                <a:gd name="T7" fmla="*/ 81 h 164"/>
                <a:gd name="T8" fmla="*/ 150 w 219"/>
                <a:gd name="T9" fmla="*/ 25 h 164"/>
                <a:gd name="T10" fmla="*/ 75 w 219"/>
                <a:gd name="T11" fmla="*/ 20 h 164"/>
                <a:gd name="T12" fmla="*/ 19 w 219"/>
                <a:gd name="T13" fmla="*/ 70 h 164"/>
                <a:gd name="T14" fmla="*/ 12 w 219"/>
                <a:gd name="T15" fmla="*/ 90 h 164"/>
                <a:gd name="T16" fmla="*/ 5 w 219"/>
                <a:gd name="T17" fmla="*/ 94 h 164"/>
                <a:gd name="T18" fmla="*/ 0 w 219"/>
                <a:gd name="T19" fmla="*/ 87 h 164"/>
                <a:gd name="T20" fmla="*/ 9 w 219"/>
                <a:gd name="T21" fmla="*/ 65 h 164"/>
                <a:gd name="T22" fmla="*/ 71 w 219"/>
                <a:gd name="T23" fmla="*/ 10 h 164"/>
                <a:gd name="T24" fmla="*/ 155 w 219"/>
                <a:gd name="T25" fmla="*/ 15 h 164"/>
                <a:gd name="T26" fmla="*/ 210 w 219"/>
                <a:gd name="T27" fmla="*/ 78 h 164"/>
                <a:gd name="T28" fmla="*/ 204 w 219"/>
                <a:gd name="T29" fmla="*/ 161 h 164"/>
                <a:gd name="T30" fmla="*/ 199 w 219"/>
                <a:gd name="T3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9" h="164">
                  <a:moveTo>
                    <a:pt x="199" y="164"/>
                  </a:moveTo>
                  <a:cubicBezTo>
                    <a:pt x="198" y="164"/>
                    <a:pt x="197" y="164"/>
                    <a:pt x="197" y="164"/>
                  </a:cubicBezTo>
                  <a:cubicBezTo>
                    <a:pt x="194" y="162"/>
                    <a:pt x="193" y="159"/>
                    <a:pt x="194" y="156"/>
                  </a:cubicBezTo>
                  <a:cubicBezTo>
                    <a:pt x="206" y="133"/>
                    <a:pt x="207" y="106"/>
                    <a:pt x="199" y="81"/>
                  </a:cubicBezTo>
                  <a:cubicBezTo>
                    <a:pt x="191" y="57"/>
                    <a:pt x="173" y="37"/>
                    <a:pt x="150" y="25"/>
                  </a:cubicBezTo>
                  <a:cubicBezTo>
                    <a:pt x="126" y="14"/>
                    <a:pt x="100" y="12"/>
                    <a:pt x="75" y="20"/>
                  </a:cubicBezTo>
                  <a:cubicBezTo>
                    <a:pt x="50" y="29"/>
                    <a:pt x="31" y="46"/>
                    <a:pt x="19" y="70"/>
                  </a:cubicBezTo>
                  <a:cubicBezTo>
                    <a:pt x="16" y="76"/>
                    <a:pt x="13" y="83"/>
                    <a:pt x="12" y="90"/>
                  </a:cubicBezTo>
                  <a:cubicBezTo>
                    <a:pt x="11" y="93"/>
                    <a:pt x="8" y="95"/>
                    <a:pt x="5" y="94"/>
                  </a:cubicBezTo>
                  <a:cubicBezTo>
                    <a:pt x="2" y="94"/>
                    <a:pt x="0" y="90"/>
                    <a:pt x="0" y="87"/>
                  </a:cubicBezTo>
                  <a:cubicBezTo>
                    <a:pt x="2" y="80"/>
                    <a:pt x="5" y="72"/>
                    <a:pt x="9" y="65"/>
                  </a:cubicBezTo>
                  <a:cubicBezTo>
                    <a:pt x="22" y="38"/>
                    <a:pt x="44" y="19"/>
                    <a:pt x="71" y="10"/>
                  </a:cubicBezTo>
                  <a:cubicBezTo>
                    <a:pt x="99" y="0"/>
                    <a:pt x="129" y="2"/>
                    <a:pt x="155" y="15"/>
                  </a:cubicBezTo>
                  <a:cubicBezTo>
                    <a:pt x="181" y="28"/>
                    <a:pt x="200" y="50"/>
                    <a:pt x="210" y="78"/>
                  </a:cubicBezTo>
                  <a:cubicBezTo>
                    <a:pt x="219" y="105"/>
                    <a:pt x="217" y="135"/>
                    <a:pt x="204" y="161"/>
                  </a:cubicBezTo>
                  <a:cubicBezTo>
                    <a:pt x="203" y="163"/>
                    <a:pt x="201" y="164"/>
                    <a:pt x="199"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latin typeface="CiscoSansTT" panose="020B0503020201020303" pitchFamily="34" charset="0"/>
                <a:cs typeface="CiscoSansTT" panose="020B0503020201020303" pitchFamily="34" charset="0"/>
              </a:endParaRPr>
            </a:p>
          </p:txBody>
        </p:sp>
        <p:sp>
          <p:nvSpPr>
            <p:cNvPr id="88" name="Freeform 87"/>
            <p:cNvSpPr>
              <a:spLocks/>
            </p:cNvSpPr>
            <p:nvPr/>
          </p:nvSpPr>
          <p:spPr bwMode="auto">
            <a:xfrm>
              <a:off x="7255551" y="3509521"/>
              <a:ext cx="302991" cy="316990"/>
            </a:xfrm>
            <a:custGeom>
              <a:avLst/>
              <a:gdLst>
                <a:gd name="T0" fmla="*/ 50 w 128"/>
                <a:gd name="T1" fmla="*/ 134 h 134"/>
                <a:gd name="T2" fmla="*/ 45 w 128"/>
                <a:gd name="T3" fmla="*/ 131 h 134"/>
                <a:gd name="T4" fmla="*/ 47 w 128"/>
                <a:gd name="T5" fmla="*/ 123 h 134"/>
                <a:gd name="T6" fmla="*/ 94 w 128"/>
                <a:gd name="T7" fmla="*/ 81 h 134"/>
                <a:gd name="T8" fmla="*/ 113 w 128"/>
                <a:gd name="T9" fmla="*/ 40 h 134"/>
                <a:gd name="T10" fmla="*/ 102 w 128"/>
                <a:gd name="T11" fmla="*/ 18 h 134"/>
                <a:gd name="T12" fmla="*/ 76 w 128"/>
                <a:gd name="T13" fmla="*/ 27 h 134"/>
                <a:gd name="T14" fmla="*/ 71 w 128"/>
                <a:gd name="T15" fmla="*/ 37 h 134"/>
                <a:gd name="T16" fmla="*/ 53 w 128"/>
                <a:gd name="T17" fmla="*/ 70 h 134"/>
                <a:gd name="T18" fmla="*/ 8 w 128"/>
                <a:gd name="T19" fmla="*/ 96 h 134"/>
                <a:gd name="T20" fmla="*/ 1 w 128"/>
                <a:gd name="T21" fmla="*/ 92 h 134"/>
                <a:gd name="T22" fmla="*/ 4 w 128"/>
                <a:gd name="T23" fmla="*/ 85 h 134"/>
                <a:gd name="T24" fmla="*/ 44 w 128"/>
                <a:gd name="T25" fmla="*/ 63 h 134"/>
                <a:gd name="T26" fmla="*/ 61 w 128"/>
                <a:gd name="T27" fmla="*/ 32 h 134"/>
                <a:gd name="T28" fmla="*/ 65 w 128"/>
                <a:gd name="T29" fmla="*/ 22 h 134"/>
                <a:gd name="T30" fmla="*/ 107 w 128"/>
                <a:gd name="T31" fmla="*/ 8 h 134"/>
                <a:gd name="T32" fmla="*/ 123 w 128"/>
                <a:gd name="T33" fmla="*/ 44 h 134"/>
                <a:gd name="T34" fmla="*/ 104 w 128"/>
                <a:gd name="T35" fmla="*/ 88 h 134"/>
                <a:gd name="T36" fmla="*/ 52 w 128"/>
                <a:gd name="T37" fmla="*/ 133 h 134"/>
                <a:gd name="T38" fmla="*/ 50 w 128"/>
                <a:gd name="T3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4">
                  <a:moveTo>
                    <a:pt x="50" y="134"/>
                  </a:moveTo>
                  <a:cubicBezTo>
                    <a:pt x="48" y="134"/>
                    <a:pt x="46" y="133"/>
                    <a:pt x="45" y="131"/>
                  </a:cubicBezTo>
                  <a:cubicBezTo>
                    <a:pt x="43" y="128"/>
                    <a:pt x="44" y="125"/>
                    <a:pt x="47" y="123"/>
                  </a:cubicBezTo>
                  <a:cubicBezTo>
                    <a:pt x="47" y="123"/>
                    <a:pt x="78" y="106"/>
                    <a:pt x="94" y="81"/>
                  </a:cubicBezTo>
                  <a:cubicBezTo>
                    <a:pt x="104" y="67"/>
                    <a:pt x="110" y="48"/>
                    <a:pt x="113" y="40"/>
                  </a:cubicBezTo>
                  <a:cubicBezTo>
                    <a:pt x="116" y="30"/>
                    <a:pt x="113" y="23"/>
                    <a:pt x="102" y="18"/>
                  </a:cubicBezTo>
                  <a:cubicBezTo>
                    <a:pt x="93" y="13"/>
                    <a:pt x="81" y="17"/>
                    <a:pt x="76" y="27"/>
                  </a:cubicBezTo>
                  <a:cubicBezTo>
                    <a:pt x="74" y="30"/>
                    <a:pt x="73" y="33"/>
                    <a:pt x="71" y="37"/>
                  </a:cubicBezTo>
                  <a:cubicBezTo>
                    <a:pt x="66" y="47"/>
                    <a:pt x="61" y="60"/>
                    <a:pt x="53" y="70"/>
                  </a:cubicBezTo>
                  <a:cubicBezTo>
                    <a:pt x="41" y="86"/>
                    <a:pt x="9" y="96"/>
                    <a:pt x="8" y="96"/>
                  </a:cubicBezTo>
                  <a:cubicBezTo>
                    <a:pt x="5" y="97"/>
                    <a:pt x="2" y="95"/>
                    <a:pt x="1" y="92"/>
                  </a:cubicBezTo>
                  <a:cubicBezTo>
                    <a:pt x="0" y="89"/>
                    <a:pt x="1" y="86"/>
                    <a:pt x="4" y="85"/>
                  </a:cubicBezTo>
                  <a:cubicBezTo>
                    <a:pt x="13" y="83"/>
                    <a:pt x="36" y="74"/>
                    <a:pt x="44" y="63"/>
                  </a:cubicBezTo>
                  <a:cubicBezTo>
                    <a:pt x="51" y="54"/>
                    <a:pt x="56" y="42"/>
                    <a:pt x="61" y="32"/>
                  </a:cubicBezTo>
                  <a:cubicBezTo>
                    <a:pt x="62" y="28"/>
                    <a:pt x="64" y="25"/>
                    <a:pt x="65" y="22"/>
                  </a:cubicBezTo>
                  <a:cubicBezTo>
                    <a:pt x="73" y="6"/>
                    <a:pt x="92" y="0"/>
                    <a:pt x="107" y="8"/>
                  </a:cubicBezTo>
                  <a:cubicBezTo>
                    <a:pt x="123" y="15"/>
                    <a:pt x="128" y="28"/>
                    <a:pt x="123" y="44"/>
                  </a:cubicBezTo>
                  <a:cubicBezTo>
                    <a:pt x="121" y="52"/>
                    <a:pt x="114" y="72"/>
                    <a:pt x="104" y="88"/>
                  </a:cubicBezTo>
                  <a:cubicBezTo>
                    <a:pt x="86" y="115"/>
                    <a:pt x="54" y="132"/>
                    <a:pt x="52" y="133"/>
                  </a:cubicBezTo>
                  <a:cubicBezTo>
                    <a:pt x="51" y="134"/>
                    <a:pt x="51" y="134"/>
                    <a:pt x="5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latin typeface="CiscoSansTT" panose="020B0503020201020303" pitchFamily="34" charset="0"/>
                <a:cs typeface="CiscoSansTT" panose="020B0503020201020303" pitchFamily="34" charset="0"/>
              </a:endParaRPr>
            </a:p>
          </p:txBody>
        </p:sp>
        <p:sp>
          <p:nvSpPr>
            <p:cNvPr id="89" name="Freeform 88"/>
            <p:cNvSpPr>
              <a:spLocks/>
            </p:cNvSpPr>
            <p:nvPr/>
          </p:nvSpPr>
          <p:spPr bwMode="auto">
            <a:xfrm>
              <a:off x="7227552" y="3455523"/>
              <a:ext cx="398988" cy="391988"/>
            </a:xfrm>
            <a:custGeom>
              <a:avLst/>
              <a:gdLst>
                <a:gd name="T0" fmla="*/ 94 w 169"/>
                <a:gd name="T1" fmla="*/ 166 h 166"/>
                <a:gd name="T2" fmla="*/ 89 w 169"/>
                <a:gd name="T3" fmla="*/ 164 h 166"/>
                <a:gd name="T4" fmla="*/ 90 w 169"/>
                <a:gd name="T5" fmla="*/ 156 h 166"/>
                <a:gd name="T6" fmla="*/ 129 w 169"/>
                <a:gd name="T7" fmla="*/ 117 h 166"/>
                <a:gd name="T8" fmla="*/ 147 w 169"/>
                <a:gd name="T9" fmla="*/ 77 h 166"/>
                <a:gd name="T10" fmla="*/ 126 w 169"/>
                <a:gd name="T11" fmla="*/ 18 h 166"/>
                <a:gd name="T12" fmla="*/ 64 w 169"/>
                <a:gd name="T13" fmla="*/ 39 h 166"/>
                <a:gd name="T14" fmla="*/ 63 w 169"/>
                <a:gd name="T15" fmla="*/ 42 h 166"/>
                <a:gd name="T16" fmla="*/ 49 w 169"/>
                <a:gd name="T17" fmla="*/ 71 h 166"/>
                <a:gd name="T18" fmla="*/ 7 w 169"/>
                <a:gd name="T19" fmla="*/ 96 h 166"/>
                <a:gd name="T20" fmla="*/ 0 w 169"/>
                <a:gd name="T21" fmla="*/ 92 h 166"/>
                <a:gd name="T22" fmla="*/ 5 w 169"/>
                <a:gd name="T23" fmla="*/ 85 h 166"/>
                <a:gd name="T24" fmla="*/ 40 w 169"/>
                <a:gd name="T25" fmla="*/ 65 h 166"/>
                <a:gd name="T26" fmla="*/ 52 w 169"/>
                <a:gd name="T27" fmla="*/ 39 h 166"/>
                <a:gd name="T28" fmla="*/ 54 w 169"/>
                <a:gd name="T29" fmla="*/ 33 h 166"/>
                <a:gd name="T30" fmla="*/ 87 w 169"/>
                <a:gd name="T31" fmla="*/ 5 h 166"/>
                <a:gd name="T32" fmla="*/ 131 w 169"/>
                <a:gd name="T33" fmla="*/ 7 h 166"/>
                <a:gd name="T34" fmla="*/ 158 w 169"/>
                <a:gd name="T35" fmla="*/ 81 h 166"/>
                <a:gd name="T36" fmla="*/ 138 w 169"/>
                <a:gd name="T37" fmla="*/ 123 h 166"/>
                <a:gd name="T38" fmla="*/ 97 w 169"/>
                <a:gd name="T39" fmla="*/ 165 h 166"/>
                <a:gd name="T40" fmla="*/ 94 w 169"/>
                <a:gd name="T4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66">
                  <a:moveTo>
                    <a:pt x="94" y="166"/>
                  </a:moveTo>
                  <a:cubicBezTo>
                    <a:pt x="92" y="166"/>
                    <a:pt x="91" y="166"/>
                    <a:pt x="89" y="164"/>
                  </a:cubicBezTo>
                  <a:cubicBezTo>
                    <a:pt x="87" y="162"/>
                    <a:pt x="88" y="158"/>
                    <a:pt x="90" y="156"/>
                  </a:cubicBezTo>
                  <a:cubicBezTo>
                    <a:pt x="91" y="156"/>
                    <a:pt x="115" y="137"/>
                    <a:pt x="129" y="117"/>
                  </a:cubicBezTo>
                  <a:cubicBezTo>
                    <a:pt x="136" y="106"/>
                    <a:pt x="142" y="93"/>
                    <a:pt x="147" y="77"/>
                  </a:cubicBezTo>
                  <a:cubicBezTo>
                    <a:pt x="157" y="48"/>
                    <a:pt x="150" y="29"/>
                    <a:pt x="126" y="18"/>
                  </a:cubicBezTo>
                  <a:cubicBezTo>
                    <a:pt x="103" y="6"/>
                    <a:pt x="77" y="16"/>
                    <a:pt x="64" y="39"/>
                  </a:cubicBezTo>
                  <a:cubicBezTo>
                    <a:pt x="64" y="39"/>
                    <a:pt x="63" y="41"/>
                    <a:pt x="63" y="42"/>
                  </a:cubicBezTo>
                  <a:cubicBezTo>
                    <a:pt x="60" y="49"/>
                    <a:pt x="56" y="60"/>
                    <a:pt x="49" y="71"/>
                  </a:cubicBezTo>
                  <a:cubicBezTo>
                    <a:pt x="39" y="88"/>
                    <a:pt x="9" y="96"/>
                    <a:pt x="7" y="96"/>
                  </a:cubicBezTo>
                  <a:cubicBezTo>
                    <a:pt x="4" y="97"/>
                    <a:pt x="1" y="95"/>
                    <a:pt x="0" y="92"/>
                  </a:cubicBezTo>
                  <a:cubicBezTo>
                    <a:pt x="0" y="89"/>
                    <a:pt x="2" y="86"/>
                    <a:pt x="5" y="85"/>
                  </a:cubicBezTo>
                  <a:cubicBezTo>
                    <a:pt x="12" y="83"/>
                    <a:pt x="33" y="76"/>
                    <a:pt x="40" y="65"/>
                  </a:cubicBezTo>
                  <a:cubicBezTo>
                    <a:pt x="46" y="55"/>
                    <a:pt x="50" y="45"/>
                    <a:pt x="52" y="39"/>
                  </a:cubicBezTo>
                  <a:cubicBezTo>
                    <a:pt x="53" y="36"/>
                    <a:pt x="53" y="34"/>
                    <a:pt x="54" y="33"/>
                  </a:cubicBezTo>
                  <a:cubicBezTo>
                    <a:pt x="62" y="20"/>
                    <a:pt x="73" y="10"/>
                    <a:pt x="87" y="5"/>
                  </a:cubicBezTo>
                  <a:cubicBezTo>
                    <a:pt x="102" y="0"/>
                    <a:pt x="117" y="1"/>
                    <a:pt x="131" y="7"/>
                  </a:cubicBezTo>
                  <a:cubicBezTo>
                    <a:pt x="160" y="22"/>
                    <a:pt x="169" y="46"/>
                    <a:pt x="158" y="81"/>
                  </a:cubicBezTo>
                  <a:cubicBezTo>
                    <a:pt x="152" y="98"/>
                    <a:pt x="146" y="112"/>
                    <a:pt x="138" y="123"/>
                  </a:cubicBezTo>
                  <a:cubicBezTo>
                    <a:pt x="123" y="145"/>
                    <a:pt x="98" y="164"/>
                    <a:pt x="97" y="165"/>
                  </a:cubicBezTo>
                  <a:cubicBezTo>
                    <a:pt x="96" y="166"/>
                    <a:pt x="95" y="166"/>
                    <a:pt x="94"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latin typeface="CiscoSansTT" panose="020B0503020201020303" pitchFamily="34" charset="0"/>
                <a:cs typeface="CiscoSansTT" panose="020B0503020201020303" pitchFamily="34" charset="0"/>
              </a:endParaRPr>
            </a:p>
          </p:txBody>
        </p:sp>
        <p:sp>
          <p:nvSpPr>
            <p:cNvPr id="90" name="Freeform 89"/>
            <p:cNvSpPr>
              <a:spLocks/>
            </p:cNvSpPr>
            <p:nvPr/>
          </p:nvSpPr>
          <p:spPr bwMode="auto">
            <a:xfrm>
              <a:off x="7217552" y="3370526"/>
              <a:ext cx="479985" cy="464986"/>
            </a:xfrm>
            <a:custGeom>
              <a:avLst/>
              <a:gdLst>
                <a:gd name="T0" fmla="*/ 141 w 203"/>
                <a:gd name="T1" fmla="*/ 197 h 197"/>
                <a:gd name="T2" fmla="*/ 137 w 203"/>
                <a:gd name="T3" fmla="*/ 196 h 197"/>
                <a:gd name="T4" fmla="*/ 137 w 203"/>
                <a:gd name="T5" fmla="*/ 188 h 197"/>
                <a:gd name="T6" fmla="*/ 171 w 203"/>
                <a:gd name="T7" fmla="*/ 133 h 197"/>
                <a:gd name="T8" fmla="*/ 141 w 203"/>
                <a:gd name="T9" fmla="*/ 30 h 197"/>
                <a:gd name="T10" fmla="*/ 45 w 203"/>
                <a:gd name="T11" fmla="*/ 63 h 197"/>
                <a:gd name="T12" fmla="*/ 41 w 203"/>
                <a:gd name="T13" fmla="*/ 75 h 197"/>
                <a:gd name="T14" fmla="*/ 38 w 203"/>
                <a:gd name="T15" fmla="*/ 82 h 197"/>
                <a:gd name="T16" fmla="*/ 7 w 203"/>
                <a:gd name="T17" fmla="*/ 106 h 197"/>
                <a:gd name="T18" fmla="*/ 0 w 203"/>
                <a:gd name="T19" fmla="*/ 102 h 197"/>
                <a:gd name="T20" fmla="*/ 5 w 203"/>
                <a:gd name="T21" fmla="*/ 95 h 197"/>
                <a:gd name="T22" fmla="*/ 28 w 203"/>
                <a:gd name="T23" fmla="*/ 78 h 197"/>
                <a:gd name="T24" fmla="*/ 30 w 203"/>
                <a:gd name="T25" fmla="*/ 72 h 197"/>
                <a:gd name="T26" fmla="*/ 35 w 203"/>
                <a:gd name="T27" fmla="*/ 58 h 197"/>
                <a:gd name="T28" fmla="*/ 146 w 203"/>
                <a:gd name="T29" fmla="*/ 20 h 197"/>
                <a:gd name="T30" fmla="*/ 182 w 203"/>
                <a:gd name="T31" fmla="*/ 137 h 197"/>
                <a:gd name="T32" fmla="*/ 146 w 203"/>
                <a:gd name="T33" fmla="*/ 195 h 197"/>
                <a:gd name="T34" fmla="*/ 141 w 203"/>
                <a:gd name="T3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197">
                  <a:moveTo>
                    <a:pt x="141" y="197"/>
                  </a:moveTo>
                  <a:cubicBezTo>
                    <a:pt x="140" y="197"/>
                    <a:pt x="139" y="197"/>
                    <a:pt x="137" y="196"/>
                  </a:cubicBezTo>
                  <a:cubicBezTo>
                    <a:pt x="135" y="194"/>
                    <a:pt x="135" y="190"/>
                    <a:pt x="137" y="188"/>
                  </a:cubicBezTo>
                  <a:cubicBezTo>
                    <a:pt x="137" y="188"/>
                    <a:pt x="159" y="163"/>
                    <a:pt x="171" y="133"/>
                  </a:cubicBezTo>
                  <a:cubicBezTo>
                    <a:pt x="190" y="86"/>
                    <a:pt x="179" y="49"/>
                    <a:pt x="141" y="30"/>
                  </a:cubicBezTo>
                  <a:cubicBezTo>
                    <a:pt x="106" y="13"/>
                    <a:pt x="62" y="27"/>
                    <a:pt x="45" y="63"/>
                  </a:cubicBezTo>
                  <a:cubicBezTo>
                    <a:pt x="43" y="67"/>
                    <a:pt x="42" y="71"/>
                    <a:pt x="41" y="75"/>
                  </a:cubicBezTo>
                  <a:cubicBezTo>
                    <a:pt x="40" y="77"/>
                    <a:pt x="39" y="80"/>
                    <a:pt x="38" y="82"/>
                  </a:cubicBezTo>
                  <a:cubicBezTo>
                    <a:pt x="32" y="100"/>
                    <a:pt x="8" y="106"/>
                    <a:pt x="7" y="106"/>
                  </a:cubicBezTo>
                  <a:cubicBezTo>
                    <a:pt x="4" y="107"/>
                    <a:pt x="1" y="105"/>
                    <a:pt x="0" y="102"/>
                  </a:cubicBezTo>
                  <a:cubicBezTo>
                    <a:pt x="0" y="99"/>
                    <a:pt x="1" y="96"/>
                    <a:pt x="5" y="95"/>
                  </a:cubicBezTo>
                  <a:cubicBezTo>
                    <a:pt x="5" y="95"/>
                    <a:pt x="24" y="91"/>
                    <a:pt x="28" y="78"/>
                  </a:cubicBezTo>
                  <a:cubicBezTo>
                    <a:pt x="28" y="76"/>
                    <a:pt x="29" y="74"/>
                    <a:pt x="30" y="72"/>
                  </a:cubicBezTo>
                  <a:cubicBezTo>
                    <a:pt x="31" y="67"/>
                    <a:pt x="32" y="63"/>
                    <a:pt x="35" y="58"/>
                  </a:cubicBezTo>
                  <a:cubicBezTo>
                    <a:pt x="55" y="17"/>
                    <a:pt x="105" y="0"/>
                    <a:pt x="146" y="20"/>
                  </a:cubicBezTo>
                  <a:cubicBezTo>
                    <a:pt x="190" y="41"/>
                    <a:pt x="203" y="85"/>
                    <a:pt x="182" y="137"/>
                  </a:cubicBezTo>
                  <a:cubicBezTo>
                    <a:pt x="169" y="169"/>
                    <a:pt x="146" y="194"/>
                    <a:pt x="146" y="195"/>
                  </a:cubicBezTo>
                  <a:cubicBezTo>
                    <a:pt x="144" y="197"/>
                    <a:pt x="143" y="197"/>
                    <a:pt x="141"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latin typeface="CiscoSansTT" panose="020B0503020201020303" pitchFamily="34" charset="0"/>
                <a:cs typeface="CiscoSansTT" panose="020B0503020201020303" pitchFamily="34" charset="0"/>
              </a:endParaRPr>
            </a:p>
          </p:txBody>
        </p:sp>
        <p:sp>
          <p:nvSpPr>
            <p:cNvPr id="91" name="Freeform 90"/>
            <p:cNvSpPr>
              <a:spLocks/>
            </p:cNvSpPr>
            <p:nvPr/>
          </p:nvSpPr>
          <p:spPr bwMode="auto">
            <a:xfrm>
              <a:off x="7295550" y="3585519"/>
              <a:ext cx="191994" cy="202994"/>
            </a:xfrm>
            <a:custGeom>
              <a:avLst/>
              <a:gdLst>
                <a:gd name="T0" fmla="*/ 7 w 81"/>
                <a:gd name="T1" fmla="*/ 86 h 86"/>
                <a:gd name="T2" fmla="*/ 2 w 81"/>
                <a:gd name="T3" fmla="*/ 83 h 86"/>
                <a:gd name="T4" fmla="*/ 4 w 81"/>
                <a:gd name="T5" fmla="*/ 75 h 86"/>
                <a:gd name="T6" fmla="*/ 45 w 81"/>
                <a:gd name="T7" fmla="*/ 48 h 86"/>
                <a:gd name="T8" fmla="*/ 69 w 81"/>
                <a:gd name="T9" fmla="*/ 5 h 86"/>
                <a:gd name="T10" fmla="*/ 76 w 81"/>
                <a:gd name="T11" fmla="*/ 0 h 86"/>
                <a:gd name="T12" fmla="*/ 81 w 81"/>
                <a:gd name="T13" fmla="*/ 7 h 86"/>
                <a:gd name="T14" fmla="*/ 54 w 81"/>
                <a:gd name="T15" fmla="*/ 56 h 86"/>
                <a:gd name="T16" fmla="*/ 9 w 81"/>
                <a:gd name="T17" fmla="*/ 86 h 86"/>
                <a:gd name="T18" fmla="*/ 7 w 81"/>
                <a:gd name="T1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6">
                  <a:moveTo>
                    <a:pt x="7" y="86"/>
                  </a:moveTo>
                  <a:cubicBezTo>
                    <a:pt x="5" y="86"/>
                    <a:pt x="3" y="85"/>
                    <a:pt x="2" y="83"/>
                  </a:cubicBezTo>
                  <a:cubicBezTo>
                    <a:pt x="0" y="80"/>
                    <a:pt x="2" y="76"/>
                    <a:pt x="4" y="75"/>
                  </a:cubicBezTo>
                  <a:cubicBezTo>
                    <a:pt x="5" y="75"/>
                    <a:pt x="33" y="62"/>
                    <a:pt x="45" y="48"/>
                  </a:cubicBezTo>
                  <a:cubicBezTo>
                    <a:pt x="65" y="26"/>
                    <a:pt x="69" y="5"/>
                    <a:pt x="69" y="5"/>
                  </a:cubicBezTo>
                  <a:cubicBezTo>
                    <a:pt x="70" y="2"/>
                    <a:pt x="73" y="0"/>
                    <a:pt x="76" y="0"/>
                  </a:cubicBezTo>
                  <a:cubicBezTo>
                    <a:pt x="79" y="1"/>
                    <a:pt x="81" y="4"/>
                    <a:pt x="81" y="7"/>
                  </a:cubicBezTo>
                  <a:cubicBezTo>
                    <a:pt x="80" y="8"/>
                    <a:pt x="75" y="31"/>
                    <a:pt x="54" y="56"/>
                  </a:cubicBezTo>
                  <a:cubicBezTo>
                    <a:pt x="39" y="72"/>
                    <a:pt x="10" y="85"/>
                    <a:pt x="9" y="86"/>
                  </a:cubicBezTo>
                  <a:cubicBezTo>
                    <a:pt x="8" y="86"/>
                    <a:pt x="8" y="86"/>
                    <a:pt x="7"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latin typeface="CiscoSansTT" panose="020B0503020201020303" pitchFamily="34" charset="0"/>
                <a:cs typeface="CiscoSansTT" panose="020B0503020201020303" pitchFamily="34" charset="0"/>
              </a:endParaRPr>
            </a:p>
          </p:txBody>
        </p:sp>
      </p:grpSp>
      <p:pic>
        <p:nvPicPr>
          <p:cNvPr id="92" name="Picture 2" descr="Image result for error icon png"/>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79411" y="2760491"/>
            <a:ext cx="1066135" cy="106613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72827" y="4433357"/>
            <a:ext cx="603467" cy="925177"/>
            <a:chOff x="116183" y="3807871"/>
            <a:chExt cx="574933" cy="881433"/>
          </a:xfrm>
        </p:grpSpPr>
        <p:pic>
          <p:nvPicPr>
            <p:cNvPr id="29700" name="Picture 4" descr="Image result for wpa3 logo"/>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r="53529" b="22283"/>
            <a:stretch/>
          </p:blipFill>
          <p:spPr bwMode="auto">
            <a:xfrm>
              <a:off x="116183" y="3807871"/>
              <a:ext cx="574933" cy="54084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Image result for wpa3 logo"/>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45389" t="553"/>
            <a:stretch/>
          </p:blipFill>
          <p:spPr bwMode="auto">
            <a:xfrm>
              <a:off x="179918" y="4230958"/>
              <a:ext cx="447463" cy="458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8340239" y="2748967"/>
            <a:ext cx="1146804" cy="1089181"/>
            <a:chOff x="-4989819" y="-2205483"/>
            <a:chExt cx="5238309" cy="4975107"/>
          </a:xfrm>
        </p:grpSpPr>
        <p:pic>
          <p:nvPicPr>
            <p:cNvPr id="29702" name="Picture 6" descr="Image result for byod icon"/>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8426" b="81852" l="10000" r="90000">
                          <a14:foregroundMark x1="30100" y1="34907" x2="30100" y2="34907"/>
                          <a14:foregroundMark x1="15200" y1="48056" x2="15200" y2="48056"/>
                          <a14:foregroundMark x1="69900" y1="48426" x2="69900" y2="48426"/>
                          <a14:foregroundMark x1="58900" y1="38704" x2="58900" y2="38704"/>
                          <a14:foregroundMark x1="58900" y1="33611" x2="58900" y2="33611"/>
                          <a14:foregroundMark x1="55400" y1="35926" x2="55400" y2="35926"/>
                          <a14:foregroundMark x1="62500" y1="36481" x2="62500" y2="36481"/>
                          <a14:foregroundMark x1="64800" y1="36481" x2="64800" y2="36481"/>
                          <a14:foregroundMark x1="58000" y1="36481" x2="58000" y2="36481"/>
                          <a14:foregroundMark x1="57600" y1="56389" x2="57600" y2="56389"/>
                          <a14:foregroundMark x1="57600" y1="65556" x2="57600" y2="64722"/>
                          <a14:foregroundMark x1="61500" y1="51296" x2="61500" y2="51296"/>
                          <a14:foregroundMark x1="64000" y1="50741" x2="64000" y2="50741"/>
                          <a14:foregroundMark x1="37300" y1="57593" x2="37300" y2="57593"/>
                          <a14:foregroundMark x1="40800" y1="44074" x2="40800" y2="44074"/>
                          <a14:foregroundMark x1="41600" y1="56389" x2="41600" y2="56389"/>
                          <a14:foregroundMark x1="45900" y1="48981" x2="45900" y2="48981"/>
                          <a14:foregroundMark x1="35100" y1="51481" x2="35100" y2="51481"/>
                          <a14:foregroundMark x1="31200" y1="53333" x2="31200" y2="53333"/>
                          <a14:foregroundMark x1="31200" y1="58148" x2="31200" y2="58148"/>
                          <a14:foregroundMark x1="42900" y1="64537" x2="42900" y2="64537"/>
                          <a14:foregroundMark x1="42900" y1="57778" x2="42900" y2="57778"/>
                          <a14:foregroundMark x1="37100" y1="61111" x2="37100" y2="61111"/>
                          <a14:foregroundMark x1="46500" y1="52778" x2="46500" y2="52778"/>
                          <a14:foregroundMark x1="40400" y1="39907" x2="40400" y2="39907"/>
                          <a14:foregroundMark x1="32000" y1="46944" x2="32000" y2="46944"/>
                          <a14:foregroundMark x1="25200" y1="44074" x2="25200" y2="44074"/>
                          <a14:foregroundMark x1="37500" y1="32130" x2="37500" y2="32130"/>
                          <a14:foregroundMark x1="40600" y1="25278" x2="40600" y2="25278"/>
                          <a14:foregroundMark x1="53300" y1="22778" x2="53300" y2="22778"/>
                          <a14:foregroundMark x1="40400" y1="44444" x2="40400" y2="44444"/>
                          <a14:foregroundMark x1="37900" y1="44074" x2="37900" y2="44074"/>
                          <a14:foregroundMark x1="74900" y1="47685" x2="74900" y2="47685"/>
                          <a14:foregroundMark x1="74900" y1="38148" x2="74900" y2="38148"/>
                          <a14:foregroundMark x1="70300" y1="60000" x2="70300" y2="60000"/>
                          <a14:foregroundMark x1="52300" y1="71944" x2="52300" y2="71944"/>
                          <a14:foregroundMark x1="47800" y1="70463" x2="47800" y2="70463"/>
                          <a14:foregroundMark x1="49600" y1="68796" x2="49600" y2="68796"/>
                        </a14:backgroundRemoval>
                      </a14:imgEffect>
                    </a14:imgLayer>
                  </a14:imgProps>
                </a:ext>
                <a:ext uri="{28A0092B-C50C-407E-A947-70E740481C1C}">
                  <a14:useLocalDpi xmlns:a14="http://schemas.microsoft.com/office/drawing/2010/main" val="0"/>
                </a:ext>
              </a:extLst>
            </a:blip>
            <a:srcRect b="15295"/>
            <a:stretch/>
          </p:blipFill>
          <p:spPr bwMode="auto">
            <a:xfrm>
              <a:off x="-4989819" y="-2205483"/>
              <a:ext cx="5238309" cy="4792082"/>
            </a:xfrm>
            <a:prstGeom prst="rect">
              <a:avLst/>
            </a:prstGeom>
            <a:noFill/>
            <a:extLst>
              <a:ext uri="{909E8E84-426E-40DD-AFC4-6F175D3DCCD1}">
                <a14:hiddenFill xmlns:a14="http://schemas.microsoft.com/office/drawing/2010/main">
                  <a:solidFill>
                    <a:srgbClr val="FFFFFF"/>
                  </a:solidFill>
                </a14:hiddenFill>
              </a:ext>
            </a:extLst>
          </p:spPr>
        </p:pic>
        <p:grpSp>
          <p:nvGrpSpPr>
            <p:cNvPr id="94" name="Group 93"/>
            <p:cNvGrpSpPr>
              <a:grpSpLocks noChangeAspect="1"/>
            </p:cNvGrpSpPr>
            <p:nvPr/>
          </p:nvGrpSpPr>
          <p:grpSpPr bwMode="auto">
            <a:xfrm>
              <a:off x="-3463508" y="-155331"/>
              <a:ext cx="1203021" cy="2085470"/>
              <a:chOff x="571" y="1936"/>
              <a:chExt cx="334" cy="579"/>
            </a:xfrm>
          </p:grpSpPr>
          <p:sp>
            <p:nvSpPr>
              <p:cNvPr id="95" name="Freeform 94"/>
              <p:cNvSpPr>
                <a:spLocks/>
              </p:cNvSpPr>
              <p:nvPr/>
            </p:nvSpPr>
            <p:spPr bwMode="auto">
              <a:xfrm>
                <a:off x="571" y="2122"/>
                <a:ext cx="334"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latin typeface="CiscoSansTT" panose="020B0503020201020303" pitchFamily="34" charset="0"/>
                  <a:cs typeface="CiscoSansTT" panose="020B0503020201020303" pitchFamily="34" charset="0"/>
                </a:endParaRPr>
              </a:p>
            </p:txBody>
          </p:sp>
          <p:sp>
            <p:nvSpPr>
              <p:cNvPr id="96" name="Freeform 95"/>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2400">
                  <a:latin typeface="CiscoSansTT" panose="020B0503020201020303" pitchFamily="34" charset="0"/>
                  <a:cs typeface="CiscoSansTT" panose="020B0503020201020303" pitchFamily="34" charset="0"/>
                </a:endParaRPr>
              </a:p>
            </p:txBody>
          </p:sp>
        </p:grpSp>
        <p:sp>
          <p:nvSpPr>
            <p:cNvPr id="18" name="Donut 17"/>
            <p:cNvSpPr/>
            <p:nvPr/>
          </p:nvSpPr>
          <p:spPr>
            <a:xfrm>
              <a:off x="-4737791" y="-1948822"/>
              <a:ext cx="4718443" cy="4718446"/>
            </a:xfrm>
            <a:prstGeom prst="donut">
              <a:avLst>
                <a:gd name="adj" fmla="val 16404"/>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iscoSansTT" panose="020B0503020201020303" pitchFamily="34" charset="0"/>
                <a:cs typeface="CiscoSansTT" panose="020B0503020201020303" pitchFamily="34" charset="0"/>
              </a:endParaRPr>
            </a:p>
          </p:txBody>
        </p:sp>
      </p:grpSp>
      <p:pic>
        <p:nvPicPr>
          <p:cNvPr id="29706" name="Picture 10"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776" y="2915773"/>
            <a:ext cx="755568" cy="7555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66013C-7BFF-AD4B-8967-8F2AC3DB4F30}"/>
              </a:ext>
            </a:extLst>
          </p:cNvPr>
          <p:cNvSpPr/>
          <p:nvPr/>
        </p:nvSpPr>
        <p:spPr>
          <a:xfrm>
            <a:off x="4959058" y="5288906"/>
            <a:ext cx="2492990" cy="341632"/>
          </a:xfrm>
          <a:prstGeom prst="rect">
            <a:avLst/>
          </a:prstGeom>
        </p:spPr>
        <p:txBody>
          <a:bodyPr wrap="none">
            <a:spAutoFit/>
          </a:bodyPr>
          <a:lstStyle/>
          <a:p>
            <a:pPr defTabSz="912261" fontAlgn="base">
              <a:lnSpc>
                <a:spcPct val="90000"/>
              </a:lnSpc>
              <a:spcBef>
                <a:spcPts val="800"/>
              </a:spcBef>
              <a:spcAft>
                <a:spcPct val="0"/>
              </a:spcAft>
              <a:buClr>
                <a:srgbClr val="005073">
                  <a:lumMod val="50000"/>
                </a:srgbClr>
              </a:buClr>
              <a:buSzPct val="80000"/>
              <a:defRPr/>
            </a:pPr>
            <a:r>
              <a:rPr lang="en-US" dirty="0">
                <a:solidFill>
                  <a:srgbClr val="FF0000"/>
                </a:solidFill>
                <a:latin typeface="CiscoSansTT" panose="020B0503020201020303" pitchFamily="34" charset="0"/>
                <a:ea typeface="CiscoSansTT Thin" charset="0"/>
                <a:cs typeface="CiscoSansTT" panose="020B0503020201020303" pitchFamily="34" charset="0"/>
                <a:sym typeface="Wingdings" panose="05000000000000000000" pitchFamily="2" charset="2"/>
              </a:rPr>
              <a:t>Trustworthy Solutions</a:t>
            </a:r>
          </a:p>
        </p:txBody>
      </p:sp>
      <p:sp>
        <p:nvSpPr>
          <p:cNvPr id="65" name="Rectangle 64">
            <a:extLst>
              <a:ext uri="{FF2B5EF4-FFF2-40B4-BE49-F238E27FC236}">
                <a16:creationId xmlns:a16="http://schemas.microsoft.com/office/drawing/2014/main" id="{F5491A26-DF6B-4AC4-A596-A1A3177FE40A}"/>
              </a:ext>
            </a:extLst>
          </p:cNvPr>
          <p:cNvSpPr/>
          <p:nvPr/>
        </p:nvSpPr>
        <p:spPr>
          <a:xfrm>
            <a:off x="3365689" y="6226972"/>
            <a:ext cx="1062010" cy="27058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225525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10492" y="1158430"/>
            <a:ext cx="8836971" cy="2647765"/>
          </a:xfrm>
          <a:prstGeom prst="rightArrow">
            <a:avLst>
              <a:gd name="adj1" fmla="val 59004"/>
              <a:gd name="adj2" fmla="val 101096"/>
            </a:avLst>
          </a:prstGeom>
          <a:gradFill flip="none" rotWithShape="1">
            <a:gsLst>
              <a:gs pos="32270">
                <a:srgbClr val="0071A4"/>
              </a:gs>
              <a:gs pos="0">
                <a:schemeClr val="bg1"/>
              </a:gs>
              <a:gs pos="70000">
                <a:srgbClr val="007FB8"/>
              </a:gs>
              <a:gs pos="87000">
                <a:srgbClr val="328DB2"/>
              </a:gs>
            </a:gsLst>
            <a:lin ang="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panose="020B0503020201020303" pitchFamily="34" charset="0"/>
              <a:cs typeface="CiscoSansTT" panose="020B0503020201020303" pitchFamily="34" charset="0"/>
            </a:endParaRPr>
          </a:p>
        </p:txBody>
      </p:sp>
      <p:sp>
        <p:nvSpPr>
          <p:cNvPr id="17" name="TextBox 16"/>
          <p:cNvSpPr txBox="1"/>
          <p:nvPr/>
        </p:nvSpPr>
        <p:spPr>
          <a:xfrm>
            <a:off x="-54708" y="1664166"/>
            <a:ext cx="3551583" cy="1671548"/>
          </a:xfrm>
          <a:prstGeom prst="rect">
            <a:avLst/>
          </a:prstGeom>
          <a:noFill/>
        </p:spPr>
        <p:txBody>
          <a:bodyPr wrap="square" rtlCol="0">
            <a:spAutoFit/>
          </a:bodyPr>
          <a:lstStyle/>
          <a:p>
            <a:r>
              <a:rPr lang="en-US" sz="933" dirty="0">
                <a:solidFill>
                  <a:schemeClr val="bg1"/>
                </a:solidFill>
                <a:latin typeface="CiscoSansTT" panose="020B0503020201020303" pitchFamily="34" charset="0"/>
                <a:cs typeface="CiscoSansTT" panose="020B0503020201020303" pitchFamily="34" charset="0"/>
              </a:rPr>
              <a:t>101010100010101010100000101010101010101010101111101010101010111100010101001010001001001001010100100100101000100100011001001001001001001001001010010010100100101010100010101010100000101010101010101010101111101010101010111100010101001010001001001001010100100100101000100100011001001001001001001001001010010010100100</a:t>
            </a:r>
          </a:p>
          <a:p>
            <a:r>
              <a:rPr lang="en-US" sz="933" dirty="0">
                <a:solidFill>
                  <a:schemeClr val="bg1"/>
                </a:solidFill>
                <a:latin typeface="CiscoSansTT" panose="020B0503020201020303" pitchFamily="34" charset="0"/>
                <a:cs typeface="CiscoSansTT" panose="020B0503020201020303" pitchFamily="34" charset="0"/>
              </a:rPr>
              <a:t>101010100010101010100000101010101010101010101111101010101010111100010101001010001001001001010100100100101000100100011001001001001001001001001010010010100100010100001010101111010101</a:t>
            </a:r>
          </a:p>
        </p:txBody>
      </p:sp>
      <p:sp>
        <p:nvSpPr>
          <p:cNvPr id="3" name="Title 2"/>
          <p:cNvSpPr>
            <a:spLocks noGrp="1"/>
          </p:cNvSpPr>
          <p:nvPr>
            <p:ph type="title"/>
          </p:nvPr>
        </p:nvSpPr>
        <p:spPr>
          <a:xfrm>
            <a:off x="1582615" y="302686"/>
            <a:ext cx="10128390" cy="766541"/>
          </a:xfrm>
        </p:spPr>
        <p:txBody>
          <a:bodyPr/>
          <a:lstStyle/>
          <a:p>
            <a:r>
              <a:rPr lang="en-US" dirty="0">
                <a:latin typeface="CiscoSansTT" panose="020B0503020201020303" pitchFamily="34" charset="0"/>
                <a:cs typeface="CiscoSansTT" panose="020B0503020201020303" pitchFamily="34" charset="0"/>
              </a:rPr>
              <a:t>Integrated Encrypted Traffic Analytics</a:t>
            </a:r>
          </a:p>
        </p:txBody>
      </p:sp>
      <p:pic>
        <p:nvPicPr>
          <p:cNvPr id="7" name="Picture 6"/>
          <p:cNvPicPr>
            <a:picLocks noChangeAspect="1"/>
          </p:cNvPicPr>
          <p:nvPr/>
        </p:nvPicPr>
        <p:blipFill>
          <a:blip r:embed="rId2"/>
          <a:stretch>
            <a:fillRect/>
          </a:stretch>
        </p:blipFill>
        <p:spPr>
          <a:xfrm>
            <a:off x="9575418" y="3063154"/>
            <a:ext cx="2475412" cy="1650275"/>
          </a:xfrm>
          <a:prstGeom prst="rect">
            <a:avLst/>
          </a:prstGeom>
        </p:spPr>
      </p:pic>
      <p:sp>
        <p:nvSpPr>
          <p:cNvPr id="11" name="Rectangle 10"/>
          <p:cNvSpPr/>
          <p:nvPr/>
        </p:nvSpPr>
        <p:spPr>
          <a:xfrm>
            <a:off x="0" y="5028415"/>
            <a:ext cx="12192000" cy="1172967"/>
          </a:xfrm>
          <a:prstGeom prst="rect">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dirty="0">
              <a:solidFill>
                <a:schemeClr val="bg2"/>
              </a:solidFill>
              <a:latin typeface="CiscoSansTT" panose="020B0503020201020303" pitchFamily="34" charset="0"/>
              <a:cs typeface="CiscoSansTT" panose="020B0503020201020303" pitchFamily="34" charset="0"/>
            </a:endParaRPr>
          </a:p>
        </p:txBody>
      </p:sp>
      <p:pic>
        <p:nvPicPr>
          <p:cNvPr id="14" name="Picture 13"/>
          <p:cNvPicPr>
            <a:picLocks noChangeAspect="1"/>
          </p:cNvPicPr>
          <p:nvPr/>
        </p:nvPicPr>
        <p:blipFill>
          <a:blip r:embed="rId3"/>
          <a:stretch>
            <a:fillRect/>
          </a:stretch>
        </p:blipFill>
        <p:spPr>
          <a:xfrm>
            <a:off x="4175117" y="5084292"/>
            <a:ext cx="743712" cy="743712"/>
          </a:xfrm>
          <a:prstGeom prst="rect">
            <a:avLst/>
          </a:prstGeom>
        </p:spPr>
      </p:pic>
      <p:sp>
        <p:nvSpPr>
          <p:cNvPr id="23" name="TextBox 22"/>
          <p:cNvSpPr txBox="1"/>
          <p:nvPr/>
        </p:nvSpPr>
        <p:spPr>
          <a:xfrm>
            <a:off x="286637" y="5802510"/>
            <a:ext cx="1843755" cy="338554"/>
          </a:xfrm>
          <a:prstGeom prst="rect">
            <a:avLst/>
          </a:prstGeom>
          <a:noFill/>
        </p:spPr>
        <p:txBody>
          <a:bodyPr wrap="square" rtlCol="0">
            <a:spAutoFit/>
          </a:bodyPr>
          <a:lstStyle/>
          <a:p>
            <a:r>
              <a:rPr lang="en-US" sz="1600" dirty="0">
                <a:solidFill>
                  <a:schemeClr val="bg2"/>
                </a:solidFill>
                <a:latin typeface="CiscoSansTT" panose="020B0503020201020303" pitchFamily="34" charset="0"/>
                <a:ea typeface="CiscoSansTT Light" charset="0"/>
                <a:cs typeface="CiscoSansTT" panose="020B0503020201020303" pitchFamily="34" charset="0"/>
              </a:rPr>
              <a:t>Enhance Visibility</a:t>
            </a:r>
          </a:p>
        </p:txBody>
      </p:sp>
      <p:sp>
        <p:nvSpPr>
          <p:cNvPr id="86" name="TextBox 85"/>
          <p:cNvSpPr txBox="1"/>
          <p:nvPr/>
        </p:nvSpPr>
        <p:spPr>
          <a:xfrm>
            <a:off x="6954150" y="5846819"/>
            <a:ext cx="2375937" cy="338554"/>
          </a:xfrm>
          <a:prstGeom prst="rect">
            <a:avLst/>
          </a:prstGeom>
          <a:noFill/>
        </p:spPr>
        <p:txBody>
          <a:bodyPr wrap="square" rtlCol="0">
            <a:spAutoFit/>
          </a:bodyPr>
          <a:lstStyle/>
          <a:p>
            <a:r>
              <a:rPr lang="en-US" sz="1600" dirty="0">
                <a:solidFill>
                  <a:schemeClr val="bg2"/>
                </a:solidFill>
                <a:latin typeface="CiscoSansTT" panose="020B0503020201020303" pitchFamily="34" charset="0"/>
                <a:ea typeface="CiscoSansTT Light" charset="0"/>
                <a:cs typeface="CiscoSansTT" panose="020B0503020201020303" pitchFamily="34" charset="0"/>
              </a:rPr>
              <a:t>Promote Compliance</a:t>
            </a:r>
          </a:p>
        </p:txBody>
      </p:sp>
      <p:sp>
        <p:nvSpPr>
          <p:cNvPr id="88" name="TextBox 87"/>
          <p:cNvSpPr txBox="1"/>
          <p:nvPr/>
        </p:nvSpPr>
        <p:spPr>
          <a:xfrm>
            <a:off x="3303899" y="5828810"/>
            <a:ext cx="2792101" cy="338554"/>
          </a:xfrm>
          <a:prstGeom prst="rect">
            <a:avLst/>
          </a:prstGeom>
          <a:noFill/>
        </p:spPr>
        <p:txBody>
          <a:bodyPr wrap="square" rtlCol="0">
            <a:spAutoFit/>
          </a:bodyPr>
          <a:lstStyle/>
          <a:p>
            <a:r>
              <a:rPr lang="en-US" sz="1600" dirty="0">
                <a:solidFill>
                  <a:schemeClr val="bg2"/>
                </a:solidFill>
                <a:latin typeface="CiscoSansTT" panose="020B0503020201020303" pitchFamily="34" charset="0"/>
                <a:ea typeface="CiscoSansTT Light" charset="0"/>
                <a:cs typeface="CiscoSansTT" panose="020B0503020201020303" pitchFamily="34" charset="0"/>
              </a:rPr>
              <a:t>Shorten Time </a:t>
            </a:r>
            <a:r>
              <a:rPr lang="en-US" sz="1600">
                <a:solidFill>
                  <a:schemeClr val="bg2"/>
                </a:solidFill>
                <a:latin typeface="CiscoSansTT" panose="020B0503020201020303" pitchFamily="34" charset="0"/>
                <a:ea typeface="CiscoSansTT Light" charset="0"/>
                <a:cs typeface="CiscoSansTT" panose="020B0503020201020303" pitchFamily="34" charset="0"/>
              </a:rPr>
              <a:t>to Response</a:t>
            </a:r>
            <a:endParaRPr lang="en-US" sz="1600" dirty="0">
              <a:solidFill>
                <a:schemeClr val="bg2"/>
              </a:solidFill>
              <a:latin typeface="CiscoSansTT" panose="020B0503020201020303" pitchFamily="34" charset="0"/>
              <a:ea typeface="CiscoSansTT Light" charset="0"/>
              <a:cs typeface="CiscoSansTT" panose="020B0503020201020303" pitchFamily="34" charset="0"/>
            </a:endParaRPr>
          </a:p>
        </p:txBody>
      </p:sp>
      <p:sp>
        <p:nvSpPr>
          <p:cNvPr id="89" name="TextBox 88"/>
          <p:cNvSpPr txBox="1"/>
          <p:nvPr/>
        </p:nvSpPr>
        <p:spPr>
          <a:xfrm>
            <a:off x="9943550" y="5845904"/>
            <a:ext cx="2375937" cy="338554"/>
          </a:xfrm>
          <a:prstGeom prst="rect">
            <a:avLst/>
          </a:prstGeom>
          <a:noFill/>
        </p:spPr>
        <p:txBody>
          <a:bodyPr wrap="square" rtlCol="0">
            <a:spAutoFit/>
          </a:bodyPr>
          <a:lstStyle/>
          <a:p>
            <a:r>
              <a:rPr lang="en-US" sz="1600" dirty="0">
                <a:solidFill>
                  <a:schemeClr val="bg2"/>
                </a:solidFill>
                <a:latin typeface="CiscoSansTT" panose="020B0503020201020303" pitchFamily="34" charset="0"/>
                <a:ea typeface="CiscoSansTT Light" charset="0"/>
                <a:cs typeface="CiscoSansTT" panose="020B0503020201020303" pitchFamily="34" charset="0"/>
              </a:rPr>
              <a:t>Save Time &amp; Money</a:t>
            </a:r>
          </a:p>
        </p:txBody>
      </p:sp>
      <p:sp>
        <p:nvSpPr>
          <p:cNvPr id="91" name="TextBox 90"/>
          <p:cNvSpPr txBox="1"/>
          <p:nvPr/>
        </p:nvSpPr>
        <p:spPr>
          <a:xfrm>
            <a:off x="6954151" y="3646062"/>
            <a:ext cx="2796078" cy="956578"/>
          </a:xfrm>
          <a:prstGeom prst="rect">
            <a:avLst/>
          </a:prstGeom>
          <a:noFill/>
        </p:spPr>
        <p:txBody>
          <a:bodyPr wrap="square" lIns="68547" tIns="34275" rIns="68547" bIns="34275" rtlCol="0" anchor="b">
            <a:spAutoFit/>
          </a:bodyPr>
          <a:lstStyle/>
          <a:p>
            <a:pPr algn="ctr" defTabSz="609258">
              <a:lnSpc>
                <a:spcPct val="125000"/>
              </a:lnSpc>
              <a:defRPr/>
            </a:pPr>
            <a:r>
              <a:rPr lang="en-US" sz="1600" spc="65" dirty="0">
                <a:latin typeface="CiscoSansTT" panose="020B0503020201020303" pitchFamily="34" charset="0"/>
                <a:cs typeface="CiscoSansTT" panose="020B0503020201020303" pitchFamily="34" charset="0"/>
              </a:rPr>
              <a:t>Malware detection and cryptographic compliance</a:t>
            </a:r>
          </a:p>
          <a:p>
            <a:pPr algn="ctr" defTabSz="609258">
              <a:lnSpc>
                <a:spcPct val="125000"/>
              </a:lnSpc>
              <a:defRPr/>
            </a:pPr>
            <a:r>
              <a:rPr lang="en-US" sz="1600" spc="65" dirty="0">
                <a:latin typeface="CiscoSansTT" panose="020B0503020201020303" pitchFamily="34" charset="0"/>
                <a:cs typeface="CiscoSansTT" panose="020B0503020201020303" pitchFamily="34" charset="0"/>
              </a:rPr>
              <a:t>on Cisco </a:t>
            </a:r>
            <a:r>
              <a:rPr lang="en-US" sz="1600" spc="65" dirty="0" err="1">
                <a:latin typeface="CiscoSansTT" panose="020B0503020201020303" pitchFamily="34" charset="0"/>
                <a:cs typeface="CiscoSansTT" panose="020B0503020201020303" pitchFamily="34" charset="0"/>
              </a:rPr>
              <a:t>Stealthwatch</a:t>
            </a:r>
            <a:endParaRPr lang="en-US" sz="1600" spc="65" dirty="0">
              <a:latin typeface="CiscoSansTT" panose="020B0503020201020303" pitchFamily="34" charset="0"/>
              <a:cs typeface="CiscoSansTT" panose="020B0503020201020303" pitchFamily="34" charset="0"/>
            </a:endParaRPr>
          </a:p>
        </p:txBody>
      </p:sp>
      <p:pic>
        <p:nvPicPr>
          <p:cNvPr id="27" name="Picture 26"/>
          <p:cNvPicPr>
            <a:picLocks noChangeAspect="1"/>
          </p:cNvPicPr>
          <p:nvPr/>
        </p:nvPicPr>
        <p:blipFill>
          <a:blip r:embed="rId4"/>
          <a:stretch>
            <a:fillRect/>
          </a:stretch>
        </p:blipFill>
        <p:spPr>
          <a:xfrm>
            <a:off x="8836971" y="1650486"/>
            <a:ext cx="2195787" cy="1233753"/>
          </a:xfrm>
          <a:prstGeom prst="rect">
            <a:avLst/>
          </a:prstGeom>
        </p:spPr>
      </p:pic>
      <p:sp>
        <p:nvSpPr>
          <p:cNvPr id="28" name="Rectangle 27"/>
          <p:cNvSpPr/>
          <p:nvPr/>
        </p:nvSpPr>
        <p:spPr>
          <a:xfrm>
            <a:off x="8477795" y="1105162"/>
            <a:ext cx="3269741" cy="461665"/>
          </a:xfrm>
          <a:prstGeom prst="rect">
            <a:avLst/>
          </a:prstGeom>
        </p:spPr>
        <p:txBody>
          <a:bodyPr wrap="none">
            <a:spAutoFit/>
          </a:bodyPr>
          <a:lstStyle/>
          <a:p>
            <a:r>
              <a:rPr lang="en-US" sz="2400" spc="53" dirty="0">
                <a:solidFill>
                  <a:srgbClr val="000000"/>
                </a:solidFill>
                <a:latin typeface="CiscoSansTT" panose="020B0503020201020303" pitchFamily="34" charset="0"/>
                <a:cs typeface="CiscoSansTT" panose="020B0503020201020303" pitchFamily="34" charset="0"/>
              </a:rPr>
              <a:t>Cisco Stealthwatch®</a:t>
            </a:r>
            <a:endParaRPr lang="en-US" sz="2400" dirty="0">
              <a:solidFill>
                <a:srgbClr val="000000"/>
              </a:solidFill>
              <a:latin typeface="CiscoSansTT" panose="020B0503020201020303" pitchFamily="34" charset="0"/>
              <a:cs typeface="CiscoSansTT" panose="020B0503020201020303" pitchFamily="34" charset="0"/>
            </a:endParaRPr>
          </a:p>
        </p:txBody>
      </p:sp>
      <p:sp>
        <p:nvSpPr>
          <p:cNvPr id="29" name="TextBox 28"/>
          <p:cNvSpPr txBox="1"/>
          <p:nvPr/>
        </p:nvSpPr>
        <p:spPr>
          <a:xfrm>
            <a:off x="6001571" y="2007709"/>
            <a:ext cx="1409543" cy="461665"/>
          </a:xfrm>
          <a:prstGeom prst="rect">
            <a:avLst/>
          </a:prstGeom>
          <a:noFill/>
        </p:spPr>
        <p:txBody>
          <a:bodyPr wrap="square" rtlCol="0">
            <a:spAutoFit/>
          </a:bodyPr>
          <a:lstStyle/>
          <a:p>
            <a:pPr algn="ctr"/>
            <a:r>
              <a:rPr lang="en-US" sz="2400" dirty="0">
                <a:solidFill>
                  <a:schemeClr val="bg2"/>
                </a:solidFill>
                <a:latin typeface="CiscoSansTT" panose="020B0503020201020303" pitchFamily="34" charset="0"/>
                <a:cs typeface="CiscoSansTT" panose="020B0503020201020303" pitchFamily="34" charset="0"/>
              </a:rPr>
              <a:t>Netflow</a:t>
            </a:r>
          </a:p>
        </p:txBody>
      </p:sp>
      <p:sp>
        <p:nvSpPr>
          <p:cNvPr id="93" name="TextBox 92"/>
          <p:cNvSpPr txBox="1"/>
          <p:nvPr/>
        </p:nvSpPr>
        <p:spPr>
          <a:xfrm>
            <a:off x="5852902" y="2507065"/>
            <a:ext cx="1706881" cy="461665"/>
          </a:xfrm>
          <a:prstGeom prst="rect">
            <a:avLst/>
          </a:prstGeom>
          <a:noFill/>
        </p:spPr>
        <p:txBody>
          <a:bodyPr wrap="square" rtlCol="0">
            <a:spAutoFit/>
          </a:bodyPr>
          <a:lstStyle/>
          <a:p>
            <a:pPr algn="ctr"/>
            <a:r>
              <a:rPr lang="en-US" sz="2400" dirty="0">
                <a:solidFill>
                  <a:schemeClr val="bg2"/>
                </a:solidFill>
                <a:latin typeface="CiscoSansTT" panose="020B0503020201020303" pitchFamily="34" charset="0"/>
                <a:cs typeface="CiscoSansTT" panose="020B0503020201020303" pitchFamily="34" charset="0"/>
              </a:rPr>
              <a:t>Telemetry</a:t>
            </a:r>
          </a:p>
        </p:txBody>
      </p:sp>
      <p:cxnSp>
        <p:nvCxnSpPr>
          <p:cNvPr id="31" name="Straight Connector 30"/>
          <p:cNvCxnSpPr/>
          <p:nvPr/>
        </p:nvCxnSpPr>
        <p:spPr>
          <a:xfrm>
            <a:off x="9432757" y="2492829"/>
            <a:ext cx="410728" cy="1210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0591791" y="2090058"/>
            <a:ext cx="1026261" cy="1208315"/>
          </a:xfrm>
          <a:prstGeom prst="line">
            <a:avLst/>
          </a:prstGeom>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258521" y="2061947"/>
            <a:ext cx="2016642" cy="768672"/>
          </a:xfrm>
          <a:prstGeom prst="rect">
            <a:avLst/>
          </a:prstGeom>
        </p:spPr>
        <p:txBody>
          <a:bodyPr wrap="none">
            <a:spAutoFit/>
          </a:bodyPr>
          <a:lstStyle/>
          <a:p>
            <a:pPr algn="ctr">
              <a:lnSpc>
                <a:spcPct val="125000"/>
              </a:lnSpc>
            </a:pPr>
            <a:r>
              <a:rPr lang="en-US" sz="1867" spc="53" dirty="0">
                <a:solidFill>
                  <a:schemeClr val="bg2"/>
                </a:solidFill>
                <a:latin typeface="CiscoSansTT" panose="020B0503020201020303" pitchFamily="34" charset="0"/>
                <a:cs typeface="CiscoSansTT" panose="020B0503020201020303" pitchFamily="34" charset="0"/>
              </a:rPr>
              <a:t>Encrypted </a:t>
            </a:r>
          </a:p>
          <a:p>
            <a:pPr algn="ctr">
              <a:lnSpc>
                <a:spcPct val="125000"/>
              </a:lnSpc>
            </a:pPr>
            <a:r>
              <a:rPr lang="en-US" sz="1867" spc="53" dirty="0">
                <a:solidFill>
                  <a:schemeClr val="bg2"/>
                </a:solidFill>
                <a:latin typeface="CiscoSansTT" panose="020B0503020201020303" pitchFamily="34" charset="0"/>
                <a:cs typeface="CiscoSansTT" panose="020B0503020201020303" pitchFamily="34" charset="0"/>
              </a:rPr>
              <a:t>Wireless Traffic</a:t>
            </a:r>
            <a:endParaRPr lang="en-US" sz="1867" dirty="0">
              <a:solidFill>
                <a:schemeClr val="bg2"/>
              </a:solidFill>
              <a:latin typeface="CiscoSansTT" panose="020B0503020201020303" pitchFamily="34" charset="0"/>
              <a:cs typeface="CiscoSansTT" panose="020B0503020201020303" pitchFamily="34" charset="0"/>
            </a:endParaRPr>
          </a:p>
        </p:txBody>
      </p:sp>
      <p:sp>
        <p:nvSpPr>
          <p:cNvPr id="124" name="Title 2"/>
          <p:cNvSpPr txBox="1">
            <a:spLocks/>
          </p:cNvSpPr>
          <p:nvPr/>
        </p:nvSpPr>
        <p:spPr bwMode="auto">
          <a:xfrm>
            <a:off x="295649" y="3909346"/>
            <a:ext cx="5806788" cy="69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99" tIns="60949" rIns="121899" bIns="60949" numCol="1" anchor="b"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nSpc>
                <a:spcPct val="125000"/>
              </a:lnSpc>
            </a:pPr>
            <a:r>
              <a:rPr lang="en-US" sz="1867" dirty="0">
                <a:solidFill>
                  <a:schemeClr val="tx1"/>
                </a:solidFill>
                <a:latin typeface="CiscoSansTT" panose="020B0503020201020303" pitchFamily="34" charset="0"/>
                <a:cs typeface="CiscoSansTT" panose="020B0503020201020303" pitchFamily="34" charset="0"/>
              </a:rPr>
              <a:t>Supported on Catalyst 9800 Series Wireless Controller in Centralized Wireless Deployment</a:t>
            </a:r>
          </a:p>
        </p:txBody>
      </p:sp>
      <p:grpSp>
        <p:nvGrpSpPr>
          <p:cNvPr id="51" name="Group 50">
            <a:extLst>
              <a:ext uri="{FF2B5EF4-FFF2-40B4-BE49-F238E27FC236}">
                <a16:creationId xmlns:a16="http://schemas.microsoft.com/office/drawing/2014/main" id="{B4BE1297-763C-4CFC-A53D-C31376127874}"/>
              </a:ext>
            </a:extLst>
          </p:cNvPr>
          <p:cNvGrpSpPr/>
          <p:nvPr/>
        </p:nvGrpSpPr>
        <p:grpSpPr>
          <a:xfrm>
            <a:off x="721773" y="5071200"/>
            <a:ext cx="769896" cy="769896"/>
            <a:chOff x="7702847" y="3567488"/>
            <a:chExt cx="749095" cy="749095"/>
          </a:xfrm>
        </p:grpSpPr>
        <p:sp>
          <p:nvSpPr>
            <p:cNvPr id="52" name="Oval 5">
              <a:extLst>
                <a:ext uri="{FF2B5EF4-FFF2-40B4-BE49-F238E27FC236}">
                  <a16:creationId xmlns:a16="http://schemas.microsoft.com/office/drawing/2014/main" id="{3BB46840-DF19-44AB-80A8-41D7E45BBC68}"/>
                </a:ext>
              </a:extLst>
            </p:cNvPr>
            <p:cNvSpPr>
              <a:spLocks noChangeArrowheads="1"/>
            </p:cNvSpPr>
            <p:nvPr/>
          </p:nvSpPr>
          <p:spPr bwMode="auto">
            <a:xfrm>
              <a:off x="7702847" y="3567488"/>
              <a:ext cx="749095" cy="749095"/>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grpSp>
          <p:nvGrpSpPr>
            <p:cNvPr id="53" name="Group 52">
              <a:extLst>
                <a:ext uri="{FF2B5EF4-FFF2-40B4-BE49-F238E27FC236}">
                  <a16:creationId xmlns:a16="http://schemas.microsoft.com/office/drawing/2014/main" id="{C2E80383-CEED-4684-BDA9-0CC1FBEE1D83}"/>
                </a:ext>
              </a:extLst>
            </p:cNvPr>
            <p:cNvGrpSpPr/>
            <p:nvPr/>
          </p:nvGrpSpPr>
          <p:grpSpPr>
            <a:xfrm>
              <a:off x="7810249" y="3751919"/>
              <a:ext cx="534290" cy="380232"/>
              <a:chOff x="9298459" y="3665810"/>
              <a:chExt cx="776288" cy="552450"/>
            </a:xfrm>
          </p:grpSpPr>
          <p:sp>
            <p:nvSpPr>
              <p:cNvPr id="54" name="Freeform 130">
                <a:extLst>
                  <a:ext uri="{FF2B5EF4-FFF2-40B4-BE49-F238E27FC236}">
                    <a16:creationId xmlns:a16="http://schemas.microsoft.com/office/drawing/2014/main" id="{2210E4BD-98DD-4CBA-BB19-2749197FD79A}"/>
                  </a:ext>
                </a:extLst>
              </p:cNvPr>
              <p:cNvSpPr>
                <a:spLocks/>
              </p:cNvSpPr>
              <p:nvPr/>
            </p:nvSpPr>
            <p:spPr bwMode="auto">
              <a:xfrm>
                <a:off x="9593734" y="3883298"/>
                <a:ext cx="63500" cy="41275"/>
              </a:xfrm>
              <a:custGeom>
                <a:avLst/>
                <a:gdLst>
                  <a:gd name="T0" fmla="*/ 32 w 32"/>
                  <a:gd name="T1" fmla="*/ 22 h 22"/>
                  <a:gd name="T2" fmla="*/ 15 w 32"/>
                  <a:gd name="T3" fmla="*/ 0 h 22"/>
                  <a:gd name="T4" fmla="*/ 0 w 32"/>
                  <a:gd name="T5" fmla="*/ 8 h 22"/>
                  <a:gd name="T6" fmla="*/ 32 w 32"/>
                  <a:gd name="T7" fmla="*/ 22 h 22"/>
                </a:gdLst>
                <a:ahLst/>
                <a:cxnLst>
                  <a:cxn ang="0">
                    <a:pos x="T0" y="T1"/>
                  </a:cxn>
                  <a:cxn ang="0">
                    <a:pos x="T2" y="T3"/>
                  </a:cxn>
                  <a:cxn ang="0">
                    <a:pos x="T4" y="T5"/>
                  </a:cxn>
                  <a:cxn ang="0">
                    <a:pos x="T6" y="T7"/>
                  </a:cxn>
                </a:cxnLst>
                <a:rect l="0" t="0" r="r" b="b"/>
                <a:pathLst>
                  <a:path w="32" h="22">
                    <a:moveTo>
                      <a:pt x="32" y="22"/>
                    </a:moveTo>
                    <a:cubicBezTo>
                      <a:pt x="27" y="14"/>
                      <a:pt x="21" y="7"/>
                      <a:pt x="15" y="0"/>
                    </a:cubicBezTo>
                    <a:cubicBezTo>
                      <a:pt x="9" y="2"/>
                      <a:pt x="5" y="5"/>
                      <a:pt x="0" y="8"/>
                    </a:cubicBezTo>
                    <a:cubicBezTo>
                      <a:pt x="10" y="15"/>
                      <a:pt x="21" y="20"/>
                      <a:pt x="32" y="22"/>
                    </a:cubicBezTo>
                    <a:close/>
                  </a:path>
                </a:pathLst>
              </a:custGeom>
              <a:solidFill>
                <a:schemeClr val="accent5"/>
              </a:solidFill>
              <a:ln>
                <a:noFill/>
              </a:ln>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55" name="Freeform 131">
                <a:extLst>
                  <a:ext uri="{FF2B5EF4-FFF2-40B4-BE49-F238E27FC236}">
                    <a16:creationId xmlns:a16="http://schemas.microsoft.com/office/drawing/2014/main" id="{48746416-31A1-48B3-BB5F-12029A2366E7}"/>
                  </a:ext>
                </a:extLst>
              </p:cNvPr>
              <p:cNvSpPr>
                <a:spLocks/>
              </p:cNvSpPr>
              <p:nvPr/>
            </p:nvSpPr>
            <p:spPr bwMode="auto">
              <a:xfrm>
                <a:off x="9715972" y="4024585"/>
                <a:ext cx="39688" cy="46038"/>
              </a:xfrm>
              <a:custGeom>
                <a:avLst/>
                <a:gdLst>
                  <a:gd name="T0" fmla="*/ 21 w 21"/>
                  <a:gd name="T1" fmla="*/ 0 h 24"/>
                  <a:gd name="T2" fmla="*/ 0 w 21"/>
                  <a:gd name="T3" fmla="*/ 4 h 24"/>
                  <a:gd name="T4" fmla="*/ 0 w 21"/>
                  <a:gd name="T5" fmla="*/ 24 h 24"/>
                  <a:gd name="T6" fmla="*/ 21 w 21"/>
                  <a:gd name="T7" fmla="*/ 0 h 24"/>
                </a:gdLst>
                <a:ahLst/>
                <a:cxnLst>
                  <a:cxn ang="0">
                    <a:pos x="T0" y="T1"/>
                  </a:cxn>
                  <a:cxn ang="0">
                    <a:pos x="T2" y="T3"/>
                  </a:cxn>
                  <a:cxn ang="0">
                    <a:pos x="T4" y="T5"/>
                  </a:cxn>
                  <a:cxn ang="0">
                    <a:pos x="T6" y="T7"/>
                  </a:cxn>
                </a:cxnLst>
                <a:rect l="0" t="0" r="r" b="b"/>
                <a:pathLst>
                  <a:path w="21" h="24">
                    <a:moveTo>
                      <a:pt x="21" y="0"/>
                    </a:moveTo>
                    <a:cubicBezTo>
                      <a:pt x="14" y="2"/>
                      <a:pt x="7" y="3"/>
                      <a:pt x="0" y="4"/>
                    </a:cubicBezTo>
                    <a:cubicBezTo>
                      <a:pt x="0" y="11"/>
                      <a:pt x="0" y="17"/>
                      <a:pt x="0" y="24"/>
                    </a:cubicBezTo>
                    <a:cubicBezTo>
                      <a:pt x="8" y="17"/>
                      <a:pt x="15" y="9"/>
                      <a:pt x="21" y="0"/>
                    </a:cubicBezTo>
                    <a:close/>
                  </a:path>
                </a:pathLst>
              </a:custGeom>
              <a:solidFill>
                <a:schemeClr val="accent5"/>
              </a:solidFill>
              <a:ln>
                <a:noFill/>
              </a:ln>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56" name="Freeform 132">
                <a:extLst>
                  <a:ext uri="{FF2B5EF4-FFF2-40B4-BE49-F238E27FC236}">
                    <a16:creationId xmlns:a16="http://schemas.microsoft.com/office/drawing/2014/main" id="{FA1CAF3F-1691-47FA-896F-E05DFBE8B68A}"/>
                  </a:ext>
                </a:extLst>
              </p:cNvPr>
              <p:cNvSpPr>
                <a:spLocks/>
              </p:cNvSpPr>
              <p:nvPr/>
            </p:nvSpPr>
            <p:spPr bwMode="auto">
              <a:xfrm>
                <a:off x="9536584" y="3910285"/>
                <a:ext cx="157163" cy="106363"/>
              </a:xfrm>
              <a:custGeom>
                <a:avLst/>
                <a:gdLst>
                  <a:gd name="T0" fmla="*/ 80 w 80"/>
                  <a:gd name="T1" fmla="*/ 55 h 56"/>
                  <a:gd name="T2" fmla="*/ 67 w 80"/>
                  <a:gd name="T3" fmla="*/ 18 h 56"/>
                  <a:gd name="T4" fmla="*/ 21 w 80"/>
                  <a:gd name="T5" fmla="*/ 0 h 56"/>
                  <a:gd name="T6" fmla="*/ 0 w 80"/>
                  <a:gd name="T7" fmla="*/ 31 h 56"/>
                  <a:gd name="T8" fmla="*/ 80 w 80"/>
                  <a:gd name="T9" fmla="*/ 55 h 56"/>
                </a:gdLst>
                <a:ahLst/>
                <a:cxnLst>
                  <a:cxn ang="0">
                    <a:pos x="T0" y="T1"/>
                  </a:cxn>
                  <a:cxn ang="0">
                    <a:pos x="T2" y="T3"/>
                  </a:cxn>
                  <a:cxn ang="0">
                    <a:pos x="T4" y="T5"/>
                  </a:cxn>
                  <a:cxn ang="0">
                    <a:pos x="T6" y="T7"/>
                  </a:cxn>
                  <a:cxn ang="0">
                    <a:pos x="T8" y="T9"/>
                  </a:cxn>
                </a:cxnLst>
                <a:rect l="0" t="0" r="r" b="b"/>
                <a:pathLst>
                  <a:path w="80" h="56">
                    <a:moveTo>
                      <a:pt x="80" y="55"/>
                    </a:moveTo>
                    <a:cubicBezTo>
                      <a:pt x="77" y="43"/>
                      <a:pt x="73" y="30"/>
                      <a:pt x="67" y="18"/>
                    </a:cubicBezTo>
                    <a:cubicBezTo>
                      <a:pt x="50" y="17"/>
                      <a:pt x="35" y="10"/>
                      <a:pt x="21" y="0"/>
                    </a:cubicBezTo>
                    <a:cubicBezTo>
                      <a:pt x="12" y="9"/>
                      <a:pt x="5" y="19"/>
                      <a:pt x="0" y="31"/>
                    </a:cubicBezTo>
                    <a:cubicBezTo>
                      <a:pt x="24" y="48"/>
                      <a:pt x="52" y="56"/>
                      <a:pt x="80" y="55"/>
                    </a:cubicBezTo>
                    <a:close/>
                  </a:path>
                </a:pathLst>
              </a:custGeom>
              <a:solidFill>
                <a:schemeClr val="accent5"/>
              </a:solidFill>
              <a:ln>
                <a:noFill/>
              </a:ln>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57" name="Freeform 133">
                <a:extLst>
                  <a:ext uri="{FF2B5EF4-FFF2-40B4-BE49-F238E27FC236}">
                    <a16:creationId xmlns:a16="http://schemas.microsoft.com/office/drawing/2014/main" id="{5DC49B6A-56C9-4A76-AEC3-66C0147B5E57}"/>
                  </a:ext>
                </a:extLst>
              </p:cNvPr>
              <p:cNvSpPr>
                <a:spLocks/>
              </p:cNvSpPr>
              <p:nvPr/>
            </p:nvSpPr>
            <p:spPr bwMode="auto">
              <a:xfrm>
                <a:off x="9690572" y="3910285"/>
                <a:ext cx="106363" cy="104775"/>
              </a:xfrm>
              <a:custGeom>
                <a:avLst/>
                <a:gdLst>
                  <a:gd name="T0" fmla="*/ 55 w 55"/>
                  <a:gd name="T1" fmla="*/ 2 h 55"/>
                  <a:gd name="T2" fmla="*/ 53 w 55"/>
                  <a:gd name="T3" fmla="*/ 0 h 55"/>
                  <a:gd name="T4" fmla="*/ 0 w 55"/>
                  <a:gd name="T5" fmla="*/ 19 h 55"/>
                  <a:gd name="T6" fmla="*/ 11 w 55"/>
                  <a:gd name="T7" fmla="*/ 55 h 55"/>
                  <a:gd name="T8" fmla="*/ 41 w 55"/>
                  <a:gd name="T9" fmla="*/ 49 h 55"/>
                  <a:gd name="T10" fmla="*/ 55 w 55"/>
                  <a:gd name="T11" fmla="*/ 2 h 55"/>
                </a:gdLst>
                <a:ahLst/>
                <a:cxnLst>
                  <a:cxn ang="0">
                    <a:pos x="T0" y="T1"/>
                  </a:cxn>
                  <a:cxn ang="0">
                    <a:pos x="T2" y="T3"/>
                  </a:cxn>
                  <a:cxn ang="0">
                    <a:pos x="T4" y="T5"/>
                  </a:cxn>
                  <a:cxn ang="0">
                    <a:pos x="T6" y="T7"/>
                  </a:cxn>
                  <a:cxn ang="0">
                    <a:pos x="T8" y="T9"/>
                  </a:cxn>
                  <a:cxn ang="0">
                    <a:pos x="T10" y="T11"/>
                  </a:cxn>
                </a:cxnLst>
                <a:rect l="0" t="0" r="r" b="b"/>
                <a:pathLst>
                  <a:path w="55" h="55">
                    <a:moveTo>
                      <a:pt x="55" y="2"/>
                    </a:moveTo>
                    <a:cubicBezTo>
                      <a:pt x="55" y="2"/>
                      <a:pt x="54" y="1"/>
                      <a:pt x="53" y="0"/>
                    </a:cubicBezTo>
                    <a:cubicBezTo>
                      <a:pt x="38" y="12"/>
                      <a:pt x="19" y="19"/>
                      <a:pt x="0" y="19"/>
                    </a:cubicBezTo>
                    <a:cubicBezTo>
                      <a:pt x="5" y="30"/>
                      <a:pt x="9" y="42"/>
                      <a:pt x="11" y="55"/>
                    </a:cubicBezTo>
                    <a:cubicBezTo>
                      <a:pt x="21" y="54"/>
                      <a:pt x="31" y="52"/>
                      <a:pt x="41" y="49"/>
                    </a:cubicBezTo>
                    <a:cubicBezTo>
                      <a:pt x="48" y="34"/>
                      <a:pt x="53" y="19"/>
                      <a:pt x="55" y="2"/>
                    </a:cubicBezTo>
                    <a:close/>
                  </a:path>
                </a:pathLst>
              </a:custGeom>
              <a:solidFill>
                <a:schemeClr val="accent5"/>
              </a:solidFill>
              <a:ln>
                <a:noFill/>
              </a:ln>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58" name="Freeform 134">
                <a:extLst>
                  <a:ext uri="{FF2B5EF4-FFF2-40B4-BE49-F238E27FC236}">
                    <a16:creationId xmlns:a16="http://schemas.microsoft.com/office/drawing/2014/main" id="{7A4A8BCD-FA38-4E9B-A2FB-A45439A835F1}"/>
                  </a:ext>
                </a:extLst>
              </p:cNvPr>
              <p:cNvSpPr>
                <a:spLocks/>
              </p:cNvSpPr>
              <p:nvPr/>
            </p:nvSpPr>
            <p:spPr bwMode="auto">
              <a:xfrm>
                <a:off x="9685809" y="3988073"/>
                <a:ext cx="173038" cy="198438"/>
              </a:xfrm>
              <a:custGeom>
                <a:avLst/>
                <a:gdLst>
                  <a:gd name="T0" fmla="*/ 80 w 88"/>
                  <a:gd name="T1" fmla="*/ 0 h 103"/>
                  <a:gd name="T2" fmla="*/ 49 w 88"/>
                  <a:gd name="T3" fmla="*/ 15 h 103"/>
                  <a:gd name="T4" fmla="*/ 14 w 88"/>
                  <a:gd name="T5" fmla="*/ 56 h 103"/>
                  <a:gd name="T6" fmla="*/ 0 w 88"/>
                  <a:gd name="T7" fmla="*/ 103 h 103"/>
                  <a:gd name="T8" fmla="*/ 12 w 88"/>
                  <a:gd name="T9" fmla="*/ 102 h 103"/>
                  <a:gd name="T10" fmla="*/ 82 w 88"/>
                  <a:gd name="T11" fmla="*/ 9 h 103"/>
                  <a:gd name="T12" fmla="*/ 80 w 88"/>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88" h="103">
                    <a:moveTo>
                      <a:pt x="80" y="0"/>
                    </a:moveTo>
                    <a:cubicBezTo>
                      <a:pt x="70" y="6"/>
                      <a:pt x="60" y="11"/>
                      <a:pt x="49" y="15"/>
                    </a:cubicBezTo>
                    <a:cubicBezTo>
                      <a:pt x="40" y="31"/>
                      <a:pt x="28" y="45"/>
                      <a:pt x="14" y="56"/>
                    </a:cubicBezTo>
                    <a:cubicBezTo>
                      <a:pt x="12" y="72"/>
                      <a:pt x="8" y="88"/>
                      <a:pt x="0" y="103"/>
                    </a:cubicBezTo>
                    <a:cubicBezTo>
                      <a:pt x="4" y="103"/>
                      <a:pt x="8" y="102"/>
                      <a:pt x="12" y="102"/>
                    </a:cubicBezTo>
                    <a:cubicBezTo>
                      <a:pt x="57" y="96"/>
                      <a:pt x="88" y="54"/>
                      <a:pt x="82" y="9"/>
                    </a:cubicBezTo>
                    <a:cubicBezTo>
                      <a:pt x="81" y="6"/>
                      <a:pt x="81" y="3"/>
                      <a:pt x="80" y="0"/>
                    </a:cubicBezTo>
                    <a:close/>
                  </a:path>
                </a:pathLst>
              </a:custGeom>
              <a:solidFill>
                <a:schemeClr val="accent5"/>
              </a:solidFill>
              <a:ln>
                <a:noFill/>
              </a:ln>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59" name="Freeform 135">
                <a:extLst>
                  <a:ext uri="{FF2B5EF4-FFF2-40B4-BE49-F238E27FC236}">
                    <a16:creationId xmlns:a16="http://schemas.microsoft.com/office/drawing/2014/main" id="{A66AEF72-3EFC-4888-9BB4-C821D37AD59C}"/>
                  </a:ext>
                </a:extLst>
              </p:cNvPr>
              <p:cNvSpPr>
                <a:spLocks/>
              </p:cNvSpPr>
              <p:nvPr/>
            </p:nvSpPr>
            <p:spPr bwMode="auto">
              <a:xfrm>
                <a:off x="9587384" y="4111898"/>
                <a:ext cx="106363" cy="71438"/>
              </a:xfrm>
              <a:custGeom>
                <a:avLst/>
                <a:gdLst>
                  <a:gd name="T0" fmla="*/ 54 w 54"/>
                  <a:gd name="T1" fmla="*/ 0 h 38"/>
                  <a:gd name="T2" fmla="*/ 0 w 54"/>
                  <a:gd name="T3" fmla="*/ 21 h 38"/>
                  <a:gd name="T4" fmla="*/ 40 w 54"/>
                  <a:gd name="T5" fmla="*/ 38 h 38"/>
                  <a:gd name="T6" fmla="*/ 54 w 54"/>
                  <a:gd name="T7" fmla="*/ 0 h 38"/>
                </a:gdLst>
                <a:ahLst/>
                <a:cxnLst>
                  <a:cxn ang="0">
                    <a:pos x="T0" y="T1"/>
                  </a:cxn>
                  <a:cxn ang="0">
                    <a:pos x="T2" y="T3"/>
                  </a:cxn>
                  <a:cxn ang="0">
                    <a:pos x="T4" y="T5"/>
                  </a:cxn>
                  <a:cxn ang="0">
                    <a:pos x="T6" y="T7"/>
                  </a:cxn>
                </a:cxnLst>
                <a:rect l="0" t="0" r="r" b="b"/>
                <a:pathLst>
                  <a:path w="54" h="38">
                    <a:moveTo>
                      <a:pt x="54" y="0"/>
                    </a:moveTo>
                    <a:cubicBezTo>
                      <a:pt x="38" y="10"/>
                      <a:pt x="19" y="18"/>
                      <a:pt x="0" y="21"/>
                    </a:cubicBezTo>
                    <a:cubicBezTo>
                      <a:pt x="11" y="30"/>
                      <a:pt x="25" y="36"/>
                      <a:pt x="40" y="38"/>
                    </a:cubicBezTo>
                    <a:cubicBezTo>
                      <a:pt x="46" y="26"/>
                      <a:pt x="51" y="13"/>
                      <a:pt x="54" y="0"/>
                    </a:cubicBezTo>
                    <a:close/>
                  </a:path>
                </a:pathLst>
              </a:custGeom>
              <a:solidFill>
                <a:schemeClr val="accent5"/>
              </a:solidFill>
              <a:ln>
                <a:noFill/>
              </a:ln>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60" name="Freeform 136">
                <a:extLst>
                  <a:ext uri="{FF2B5EF4-FFF2-40B4-BE49-F238E27FC236}">
                    <a16:creationId xmlns:a16="http://schemas.microsoft.com/office/drawing/2014/main" id="{B8413EDC-96D8-41C2-BD28-7B0766F36384}"/>
                  </a:ext>
                </a:extLst>
              </p:cNvPr>
              <p:cNvSpPr>
                <a:spLocks/>
              </p:cNvSpPr>
              <p:nvPr/>
            </p:nvSpPr>
            <p:spPr bwMode="auto">
              <a:xfrm>
                <a:off x="9523884" y="3986485"/>
                <a:ext cx="173038" cy="149225"/>
              </a:xfrm>
              <a:custGeom>
                <a:avLst/>
                <a:gdLst>
                  <a:gd name="T0" fmla="*/ 88 w 89"/>
                  <a:gd name="T1" fmla="*/ 52 h 78"/>
                  <a:gd name="T2" fmla="*/ 88 w 89"/>
                  <a:gd name="T3" fmla="*/ 25 h 78"/>
                  <a:gd name="T4" fmla="*/ 84 w 89"/>
                  <a:gd name="T5" fmla="*/ 25 h 78"/>
                  <a:gd name="T6" fmla="*/ 4 w 89"/>
                  <a:gd name="T7" fmla="*/ 0 h 78"/>
                  <a:gd name="T8" fmla="*/ 2 w 89"/>
                  <a:gd name="T9" fmla="*/ 33 h 78"/>
                  <a:gd name="T10" fmla="*/ 24 w 89"/>
                  <a:gd name="T11" fmla="*/ 78 h 78"/>
                  <a:gd name="T12" fmla="*/ 88 w 89"/>
                  <a:gd name="T13" fmla="*/ 52 h 78"/>
                </a:gdLst>
                <a:ahLst/>
                <a:cxnLst>
                  <a:cxn ang="0">
                    <a:pos x="T0" y="T1"/>
                  </a:cxn>
                  <a:cxn ang="0">
                    <a:pos x="T2" y="T3"/>
                  </a:cxn>
                  <a:cxn ang="0">
                    <a:pos x="T4" y="T5"/>
                  </a:cxn>
                  <a:cxn ang="0">
                    <a:pos x="T6" y="T7"/>
                  </a:cxn>
                  <a:cxn ang="0">
                    <a:pos x="T8" y="T9"/>
                  </a:cxn>
                  <a:cxn ang="0">
                    <a:pos x="T10" y="T11"/>
                  </a:cxn>
                  <a:cxn ang="0">
                    <a:pos x="T12" y="T13"/>
                  </a:cxn>
                </a:cxnLst>
                <a:rect l="0" t="0" r="r" b="b"/>
                <a:pathLst>
                  <a:path w="89" h="78">
                    <a:moveTo>
                      <a:pt x="88" y="52"/>
                    </a:moveTo>
                    <a:cubicBezTo>
                      <a:pt x="89" y="43"/>
                      <a:pt x="89" y="34"/>
                      <a:pt x="88" y="25"/>
                    </a:cubicBezTo>
                    <a:cubicBezTo>
                      <a:pt x="87" y="25"/>
                      <a:pt x="85" y="25"/>
                      <a:pt x="84" y="25"/>
                    </a:cubicBezTo>
                    <a:cubicBezTo>
                      <a:pt x="56" y="25"/>
                      <a:pt x="28" y="17"/>
                      <a:pt x="4" y="0"/>
                    </a:cubicBezTo>
                    <a:cubicBezTo>
                      <a:pt x="1" y="11"/>
                      <a:pt x="0" y="22"/>
                      <a:pt x="2" y="33"/>
                    </a:cubicBezTo>
                    <a:cubicBezTo>
                      <a:pt x="4" y="51"/>
                      <a:pt x="12" y="66"/>
                      <a:pt x="24" y="78"/>
                    </a:cubicBezTo>
                    <a:cubicBezTo>
                      <a:pt x="48" y="75"/>
                      <a:pt x="70" y="66"/>
                      <a:pt x="88" y="52"/>
                    </a:cubicBezTo>
                    <a:close/>
                  </a:path>
                </a:pathLst>
              </a:custGeom>
              <a:solidFill>
                <a:schemeClr val="accent5"/>
              </a:solidFill>
              <a:ln>
                <a:noFill/>
              </a:ln>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61" name="Freeform 137">
                <a:extLst>
                  <a:ext uri="{FF2B5EF4-FFF2-40B4-BE49-F238E27FC236}">
                    <a16:creationId xmlns:a16="http://schemas.microsoft.com/office/drawing/2014/main" id="{52258F63-DEAA-4C2F-920B-73407DD9312B}"/>
                  </a:ext>
                </a:extLst>
              </p:cNvPr>
              <p:cNvSpPr>
                <a:spLocks/>
              </p:cNvSpPr>
              <p:nvPr/>
            </p:nvSpPr>
            <p:spPr bwMode="auto">
              <a:xfrm>
                <a:off x="9795347" y="3930923"/>
                <a:ext cx="41275" cy="63500"/>
              </a:xfrm>
              <a:custGeom>
                <a:avLst/>
                <a:gdLst>
                  <a:gd name="T0" fmla="*/ 9 w 21"/>
                  <a:gd name="T1" fmla="*/ 0 h 33"/>
                  <a:gd name="T2" fmla="*/ 0 w 21"/>
                  <a:gd name="T3" fmla="*/ 33 h 33"/>
                  <a:gd name="T4" fmla="*/ 21 w 21"/>
                  <a:gd name="T5" fmla="*/ 20 h 33"/>
                  <a:gd name="T6" fmla="*/ 9 w 21"/>
                  <a:gd name="T7" fmla="*/ 0 h 33"/>
                </a:gdLst>
                <a:ahLst/>
                <a:cxnLst>
                  <a:cxn ang="0">
                    <a:pos x="T0" y="T1"/>
                  </a:cxn>
                  <a:cxn ang="0">
                    <a:pos x="T2" y="T3"/>
                  </a:cxn>
                  <a:cxn ang="0">
                    <a:pos x="T4" y="T5"/>
                  </a:cxn>
                  <a:cxn ang="0">
                    <a:pos x="T6" y="T7"/>
                  </a:cxn>
                </a:cxnLst>
                <a:rect l="0" t="0" r="r" b="b"/>
                <a:pathLst>
                  <a:path w="21" h="33">
                    <a:moveTo>
                      <a:pt x="9" y="0"/>
                    </a:moveTo>
                    <a:cubicBezTo>
                      <a:pt x="7" y="12"/>
                      <a:pt x="4" y="22"/>
                      <a:pt x="0" y="33"/>
                    </a:cubicBezTo>
                    <a:cubicBezTo>
                      <a:pt x="7" y="29"/>
                      <a:pt x="14" y="25"/>
                      <a:pt x="21" y="20"/>
                    </a:cubicBezTo>
                    <a:cubicBezTo>
                      <a:pt x="18" y="13"/>
                      <a:pt x="14" y="6"/>
                      <a:pt x="9" y="0"/>
                    </a:cubicBezTo>
                    <a:close/>
                  </a:path>
                </a:pathLst>
              </a:custGeom>
              <a:solidFill>
                <a:schemeClr val="accent5"/>
              </a:solidFill>
              <a:ln>
                <a:noFill/>
              </a:ln>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62" name="Freeform 138">
                <a:extLst>
                  <a:ext uri="{FF2B5EF4-FFF2-40B4-BE49-F238E27FC236}">
                    <a16:creationId xmlns:a16="http://schemas.microsoft.com/office/drawing/2014/main" id="{809859C9-DB98-471D-A1A3-744D2A2188FC}"/>
                  </a:ext>
                </a:extLst>
              </p:cNvPr>
              <p:cNvSpPr>
                <a:spLocks/>
              </p:cNvSpPr>
              <p:nvPr/>
            </p:nvSpPr>
            <p:spPr bwMode="auto">
              <a:xfrm>
                <a:off x="9641359" y="3865835"/>
                <a:ext cx="138113" cy="63500"/>
              </a:xfrm>
              <a:custGeom>
                <a:avLst/>
                <a:gdLst>
                  <a:gd name="T0" fmla="*/ 20 w 71"/>
                  <a:gd name="T1" fmla="*/ 32 h 33"/>
                  <a:gd name="T2" fmla="*/ 23 w 71"/>
                  <a:gd name="T3" fmla="*/ 33 h 33"/>
                  <a:gd name="T4" fmla="*/ 71 w 71"/>
                  <a:gd name="T5" fmla="*/ 17 h 33"/>
                  <a:gd name="T6" fmla="*/ 12 w 71"/>
                  <a:gd name="T7" fmla="*/ 3 h 33"/>
                  <a:gd name="T8" fmla="*/ 0 w 71"/>
                  <a:gd name="T9" fmla="*/ 5 h 33"/>
                  <a:gd name="T10" fmla="*/ 20 w 71"/>
                  <a:gd name="T11" fmla="*/ 32 h 33"/>
                </a:gdLst>
                <a:ahLst/>
                <a:cxnLst>
                  <a:cxn ang="0">
                    <a:pos x="T0" y="T1"/>
                  </a:cxn>
                  <a:cxn ang="0">
                    <a:pos x="T2" y="T3"/>
                  </a:cxn>
                  <a:cxn ang="0">
                    <a:pos x="T4" y="T5"/>
                  </a:cxn>
                  <a:cxn ang="0">
                    <a:pos x="T6" y="T7"/>
                  </a:cxn>
                  <a:cxn ang="0">
                    <a:pos x="T8" y="T9"/>
                  </a:cxn>
                  <a:cxn ang="0">
                    <a:pos x="T10" y="T11"/>
                  </a:cxn>
                </a:cxnLst>
                <a:rect l="0" t="0" r="r" b="b"/>
                <a:pathLst>
                  <a:path w="71" h="33">
                    <a:moveTo>
                      <a:pt x="20" y="32"/>
                    </a:moveTo>
                    <a:cubicBezTo>
                      <a:pt x="21" y="32"/>
                      <a:pt x="22" y="33"/>
                      <a:pt x="23" y="33"/>
                    </a:cubicBezTo>
                    <a:cubicBezTo>
                      <a:pt x="41" y="33"/>
                      <a:pt x="57" y="27"/>
                      <a:pt x="71" y="17"/>
                    </a:cubicBezTo>
                    <a:cubicBezTo>
                      <a:pt x="54" y="6"/>
                      <a:pt x="33" y="0"/>
                      <a:pt x="12" y="3"/>
                    </a:cubicBezTo>
                    <a:cubicBezTo>
                      <a:pt x="8" y="3"/>
                      <a:pt x="4" y="4"/>
                      <a:pt x="0" y="5"/>
                    </a:cubicBezTo>
                    <a:cubicBezTo>
                      <a:pt x="8" y="14"/>
                      <a:pt x="15" y="23"/>
                      <a:pt x="20" y="32"/>
                    </a:cubicBezTo>
                    <a:close/>
                  </a:path>
                </a:pathLst>
              </a:custGeom>
              <a:solidFill>
                <a:schemeClr val="accent5"/>
              </a:solidFill>
              <a:ln>
                <a:noFill/>
              </a:ln>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63" name="Freeform 139">
                <a:extLst>
                  <a:ext uri="{FF2B5EF4-FFF2-40B4-BE49-F238E27FC236}">
                    <a16:creationId xmlns:a16="http://schemas.microsoft.com/office/drawing/2014/main" id="{7C7913FA-6ED4-4BB0-93AE-EF098CAAE499}"/>
                  </a:ext>
                </a:extLst>
              </p:cNvPr>
              <p:cNvSpPr>
                <a:spLocks noEditPoints="1"/>
              </p:cNvSpPr>
              <p:nvPr/>
            </p:nvSpPr>
            <p:spPr bwMode="auto">
              <a:xfrm>
                <a:off x="9298459" y="3837260"/>
                <a:ext cx="776288" cy="381000"/>
              </a:xfrm>
              <a:custGeom>
                <a:avLst/>
                <a:gdLst>
                  <a:gd name="T0" fmla="*/ 198 w 397"/>
                  <a:gd name="T1" fmla="*/ 199 h 199"/>
                  <a:gd name="T2" fmla="*/ 4 w 397"/>
                  <a:gd name="T3" fmla="*/ 108 h 199"/>
                  <a:gd name="T4" fmla="*/ 4 w 397"/>
                  <a:gd name="T5" fmla="*/ 91 h 199"/>
                  <a:gd name="T6" fmla="*/ 198 w 397"/>
                  <a:gd name="T7" fmla="*/ 0 h 199"/>
                  <a:gd name="T8" fmla="*/ 392 w 397"/>
                  <a:gd name="T9" fmla="*/ 91 h 199"/>
                  <a:gd name="T10" fmla="*/ 392 w 397"/>
                  <a:gd name="T11" fmla="*/ 108 h 199"/>
                  <a:gd name="T12" fmla="*/ 198 w 397"/>
                  <a:gd name="T13" fmla="*/ 199 h 199"/>
                  <a:gd name="T14" fmla="*/ 30 w 397"/>
                  <a:gd name="T15" fmla="*/ 99 h 199"/>
                  <a:gd name="T16" fmla="*/ 198 w 397"/>
                  <a:gd name="T17" fmla="*/ 175 h 199"/>
                  <a:gd name="T18" fmla="*/ 367 w 397"/>
                  <a:gd name="T19" fmla="*/ 99 h 199"/>
                  <a:gd name="T20" fmla="*/ 198 w 397"/>
                  <a:gd name="T21" fmla="*/ 24 h 199"/>
                  <a:gd name="T22" fmla="*/ 30 w 397"/>
                  <a:gd name="T23"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7" h="199">
                    <a:moveTo>
                      <a:pt x="198" y="199"/>
                    </a:moveTo>
                    <a:cubicBezTo>
                      <a:pt x="92" y="199"/>
                      <a:pt x="8" y="111"/>
                      <a:pt x="4" y="108"/>
                    </a:cubicBezTo>
                    <a:cubicBezTo>
                      <a:pt x="0" y="103"/>
                      <a:pt x="0" y="96"/>
                      <a:pt x="4" y="91"/>
                    </a:cubicBezTo>
                    <a:cubicBezTo>
                      <a:pt x="8" y="88"/>
                      <a:pt x="92" y="0"/>
                      <a:pt x="198" y="0"/>
                    </a:cubicBezTo>
                    <a:cubicBezTo>
                      <a:pt x="305" y="0"/>
                      <a:pt x="389" y="88"/>
                      <a:pt x="392" y="91"/>
                    </a:cubicBezTo>
                    <a:cubicBezTo>
                      <a:pt x="397" y="96"/>
                      <a:pt x="397" y="103"/>
                      <a:pt x="392" y="108"/>
                    </a:cubicBezTo>
                    <a:cubicBezTo>
                      <a:pt x="389" y="111"/>
                      <a:pt x="305" y="199"/>
                      <a:pt x="198" y="199"/>
                    </a:cubicBezTo>
                    <a:close/>
                    <a:moveTo>
                      <a:pt x="30" y="99"/>
                    </a:moveTo>
                    <a:cubicBezTo>
                      <a:pt x="53" y="120"/>
                      <a:pt x="120" y="175"/>
                      <a:pt x="198" y="175"/>
                    </a:cubicBezTo>
                    <a:cubicBezTo>
                      <a:pt x="276" y="175"/>
                      <a:pt x="344" y="120"/>
                      <a:pt x="367" y="99"/>
                    </a:cubicBezTo>
                    <a:cubicBezTo>
                      <a:pt x="344" y="78"/>
                      <a:pt x="276" y="24"/>
                      <a:pt x="198" y="24"/>
                    </a:cubicBezTo>
                    <a:cubicBezTo>
                      <a:pt x="120" y="24"/>
                      <a:pt x="53" y="78"/>
                      <a:pt x="30" y="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64" name="Freeform 140">
                <a:extLst>
                  <a:ext uri="{FF2B5EF4-FFF2-40B4-BE49-F238E27FC236}">
                    <a16:creationId xmlns:a16="http://schemas.microsoft.com/office/drawing/2014/main" id="{D188708F-AF82-47C9-A493-78F19DCF36DF}"/>
                  </a:ext>
                </a:extLst>
              </p:cNvPr>
              <p:cNvSpPr>
                <a:spLocks/>
              </p:cNvSpPr>
              <p:nvPr/>
            </p:nvSpPr>
            <p:spPr bwMode="auto">
              <a:xfrm>
                <a:off x="9658822" y="3665810"/>
                <a:ext cx="53975" cy="136525"/>
              </a:xfrm>
              <a:custGeom>
                <a:avLst/>
                <a:gdLst>
                  <a:gd name="T0" fmla="*/ 14 w 28"/>
                  <a:gd name="T1" fmla="*/ 71 h 71"/>
                  <a:gd name="T2" fmla="*/ 0 w 28"/>
                  <a:gd name="T3" fmla="*/ 57 h 71"/>
                  <a:gd name="T4" fmla="*/ 0 w 28"/>
                  <a:gd name="T5" fmla="*/ 14 h 71"/>
                  <a:gd name="T6" fmla="*/ 14 w 28"/>
                  <a:gd name="T7" fmla="*/ 0 h 71"/>
                  <a:gd name="T8" fmla="*/ 28 w 28"/>
                  <a:gd name="T9" fmla="*/ 14 h 71"/>
                  <a:gd name="T10" fmla="*/ 28 w 28"/>
                  <a:gd name="T11" fmla="*/ 57 h 71"/>
                  <a:gd name="T12" fmla="*/ 14 w 2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28" h="71">
                    <a:moveTo>
                      <a:pt x="14" y="71"/>
                    </a:moveTo>
                    <a:cubicBezTo>
                      <a:pt x="6" y="71"/>
                      <a:pt x="0" y="64"/>
                      <a:pt x="0" y="57"/>
                    </a:cubicBezTo>
                    <a:cubicBezTo>
                      <a:pt x="0" y="14"/>
                      <a:pt x="0" y="14"/>
                      <a:pt x="0" y="14"/>
                    </a:cubicBezTo>
                    <a:cubicBezTo>
                      <a:pt x="0" y="6"/>
                      <a:pt x="6" y="0"/>
                      <a:pt x="14" y="0"/>
                    </a:cubicBezTo>
                    <a:cubicBezTo>
                      <a:pt x="22" y="0"/>
                      <a:pt x="28" y="6"/>
                      <a:pt x="28" y="14"/>
                    </a:cubicBezTo>
                    <a:cubicBezTo>
                      <a:pt x="28" y="57"/>
                      <a:pt x="28" y="57"/>
                      <a:pt x="28" y="57"/>
                    </a:cubicBezTo>
                    <a:cubicBezTo>
                      <a:pt x="28" y="64"/>
                      <a:pt x="22" y="71"/>
                      <a:pt x="14" y="7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65" name="Freeform 141">
                <a:extLst>
                  <a:ext uri="{FF2B5EF4-FFF2-40B4-BE49-F238E27FC236}">
                    <a16:creationId xmlns:a16="http://schemas.microsoft.com/office/drawing/2014/main" id="{85EC28F3-852C-43A9-BB78-60D820088060}"/>
                  </a:ext>
                </a:extLst>
              </p:cNvPr>
              <p:cNvSpPr>
                <a:spLocks/>
              </p:cNvSpPr>
              <p:nvPr/>
            </p:nvSpPr>
            <p:spPr bwMode="auto">
              <a:xfrm>
                <a:off x="9881072" y="3703910"/>
                <a:ext cx="106363" cy="136525"/>
              </a:xfrm>
              <a:custGeom>
                <a:avLst/>
                <a:gdLst>
                  <a:gd name="T0" fmla="*/ 16 w 54"/>
                  <a:gd name="T1" fmla="*/ 71 h 71"/>
                  <a:gd name="T2" fmla="*/ 10 w 54"/>
                  <a:gd name="T3" fmla="*/ 69 h 71"/>
                  <a:gd name="T4" fmla="*/ 4 w 54"/>
                  <a:gd name="T5" fmla="*/ 50 h 71"/>
                  <a:gd name="T6" fmla="*/ 25 w 54"/>
                  <a:gd name="T7" fmla="*/ 10 h 71"/>
                  <a:gd name="T8" fmla="*/ 44 w 54"/>
                  <a:gd name="T9" fmla="*/ 4 h 71"/>
                  <a:gd name="T10" fmla="*/ 50 w 54"/>
                  <a:gd name="T11" fmla="*/ 23 h 71"/>
                  <a:gd name="T12" fmla="*/ 29 w 54"/>
                  <a:gd name="T13" fmla="*/ 63 h 71"/>
                  <a:gd name="T14" fmla="*/ 16 w 54"/>
                  <a:gd name="T15" fmla="*/ 7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1">
                    <a:moveTo>
                      <a:pt x="16" y="71"/>
                    </a:moveTo>
                    <a:cubicBezTo>
                      <a:pt x="14" y="71"/>
                      <a:pt x="12" y="70"/>
                      <a:pt x="10" y="69"/>
                    </a:cubicBezTo>
                    <a:cubicBezTo>
                      <a:pt x="3" y="66"/>
                      <a:pt x="0" y="57"/>
                      <a:pt x="4" y="50"/>
                    </a:cubicBezTo>
                    <a:cubicBezTo>
                      <a:pt x="25" y="10"/>
                      <a:pt x="25" y="10"/>
                      <a:pt x="25" y="10"/>
                    </a:cubicBezTo>
                    <a:cubicBezTo>
                      <a:pt x="29" y="3"/>
                      <a:pt x="37" y="0"/>
                      <a:pt x="44" y="4"/>
                    </a:cubicBezTo>
                    <a:cubicBezTo>
                      <a:pt x="51" y="8"/>
                      <a:pt x="54" y="16"/>
                      <a:pt x="50" y="23"/>
                    </a:cubicBezTo>
                    <a:cubicBezTo>
                      <a:pt x="29" y="63"/>
                      <a:pt x="29" y="63"/>
                      <a:pt x="29" y="63"/>
                    </a:cubicBezTo>
                    <a:cubicBezTo>
                      <a:pt x="26" y="68"/>
                      <a:pt x="21" y="71"/>
                      <a:pt x="16" y="7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sp>
            <p:nvSpPr>
              <p:cNvPr id="66" name="Freeform 142">
                <a:extLst>
                  <a:ext uri="{FF2B5EF4-FFF2-40B4-BE49-F238E27FC236}">
                    <a16:creationId xmlns:a16="http://schemas.microsoft.com/office/drawing/2014/main" id="{4E4CF795-7C7D-439F-ACB8-10F29C072AD8}"/>
                  </a:ext>
                </a:extLst>
              </p:cNvPr>
              <p:cNvSpPr>
                <a:spLocks/>
              </p:cNvSpPr>
              <p:nvPr/>
            </p:nvSpPr>
            <p:spPr bwMode="auto">
              <a:xfrm>
                <a:off x="9387359" y="3710260"/>
                <a:ext cx="103188" cy="136525"/>
              </a:xfrm>
              <a:custGeom>
                <a:avLst/>
                <a:gdLst>
                  <a:gd name="T0" fmla="*/ 37 w 53"/>
                  <a:gd name="T1" fmla="*/ 71 h 71"/>
                  <a:gd name="T2" fmla="*/ 25 w 53"/>
                  <a:gd name="T3" fmla="*/ 63 h 71"/>
                  <a:gd name="T4" fmla="*/ 3 w 53"/>
                  <a:gd name="T5" fmla="*/ 23 h 71"/>
                  <a:gd name="T6" fmla="*/ 9 w 53"/>
                  <a:gd name="T7" fmla="*/ 4 h 71"/>
                  <a:gd name="T8" fmla="*/ 28 w 53"/>
                  <a:gd name="T9" fmla="*/ 10 h 71"/>
                  <a:gd name="T10" fmla="*/ 50 w 53"/>
                  <a:gd name="T11" fmla="*/ 50 h 71"/>
                  <a:gd name="T12" fmla="*/ 44 w 53"/>
                  <a:gd name="T13" fmla="*/ 69 h 71"/>
                  <a:gd name="T14" fmla="*/ 37 w 53"/>
                  <a:gd name="T15" fmla="*/ 7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71">
                    <a:moveTo>
                      <a:pt x="37" y="71"/>
                    </a:moveTo>
                    <a:cubicBezTo>
                      <a:pt x="32" y="71"/>
                      <a:pt x="27" y="68"/>
                      <a:pt x="25" y="63"/>
                    </a:cubicBezTo>
                    <a:cubicBezTo>
                      <a:pt x="3" y="23"/>
                      <a:pt x="3" y="23"/>
                      <a:pt x="3" y="23"/>
                    </a:cubicBezTo>
                    <a:cubicBezTo>
                      <a:pt x="0" y="16"/>
                      <a:pt x="2" y="7"/>
                      <a:pt x="9" y="4"/>
                    </a:cubicBezTo>
                    <a:cubicBezTo>
                      <a:pt x="16" y="0"/>
                      <a:pt x="25" y="3"/>
                      <a:pt x="28" y="10"/>
                    </a:cubicBezTo>
                    <a:cubicBezTo>
                      <a:pt x="50" y="50"/>
                      <a:pt x="50" y="50"/>
                      <a:pt x="50" y="50"/>
                    </a:cubicBezTo>
                    <a:cubicBezTo>
                      <a:pt x="53" y="57"/>
                      <a:pt x="51" y="65"/>
                      <a:pt x="44" y="69"/>
                    </a:cubicBezTo>
                    <a:cubicBezTo>
                      <a:pt x="42" y="70"/>
                      <a:pt x="39" y="71"/>
                      <a:pt x="37" y="7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b="1" dirty="0">
                  <a:latin typeface="CiscoSansTT" panose="020B0503020201020303" pitchFamily="34" charset="0"/>
                  <a:cs typeface="CiscoSansTT" panose="020B0503020201020303" pitchFamily="34" charset="0"/>
                </a:endParaRPr>
              </a:p>
            </p:txBody>
          </p:sp>
        </p:grpSp>
      </p:grpSp>
      <p:pic>
        <p:nvPicPr>
          <p:cNvPr id="67" name="Picture 66">
            <a:extLst>
              <a:ext uri="{FF2B5EF4-FFF2-40B4-BE49-F238E27FC236}">
                <a16:creationId xmlns:a16="http://schemas.microsoft.com/office/drawing/2014/main" id="{77A96ED3-27A4-455B-AC81-17C2BDD19451}"/>
              </a:ext>
            </a:extLst>
          </p:cNvPr>
          <p:cNvPicPr>
            <a:picLocks/>
          </p:cNvPicPr>
          <p:nvPr/>
        </p:nvPicPr>
        <p:blipFill>
          <a:blip r:embed="rId5" cstate="hqprint">
            <a:extLst>
              <a:ext uri="{28A0092B-C50C-407E-A947-70E740481C1C}">
                <a14:useLocalDpi xmlns:a14="http://schemas.microsoft.com/office/drawing/2010/main" val="0"/>
              </a:ext>
            </a:extLst>
          </a:blip>
          <a:stretch>
            <a:fillRect/>
          </a:stretch>
        </p:blipFill>
        <p:spPr>
          <a:xfrm>
            <a:off x="7537236" y="5071200"/>
            <a:ext cx="769896" cy="769896"/>
          </a:xfrm>
          <a:prstGeom prst="rect">
            <a:avLst/>
          </a:prstGeom>
        </p:spPr>
      </p:pic>
      <p:pic>
        <p:nvPicPr>
          <p:cNvPr id="68" name="Picture 67">
            <a:extLst>
              <a:ext uri="{FF2B5EF4-FFF2-40B4-BE49-F238E27FC236}">
                <a16:creationId xmlns:a16="http://schemas.microsoft.com/office/drawing/2014/main" id="{D1FF0C7E-ADC1-4E44-BD3F-62AF1D5AFB8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81960" y="5072100"/>
            <a:ext cx="751075" cy="768096"/>
          </a:xfrm>
          <a:prstGeom prst="rect">
            <a:avLst/>
          </a:prstGeom>
        </p:spPr>
      </p:pic>
      <p:grpSp>
        <p:nvGrpSpPr>
          <p:cNvPr id="41" name="Group 40"/>
          <p:cNvGrpSpPr/>
          <p:nvPr/>
        </p:nvGrpSpPr>
        <p:grpSpPr>
          <a:xfrm>
            <a:off x="2279438" y="790577"/>
            <a:ext cx="3457439" cy="3277040"/>
            <a:chOff x="10468920" y="-675848"/>
            <a:chExt cx="4572009" cy="4333455"/>
          </a:xfrm>
        </p:grpSpPr>
        <p:pic>
          <p:nvPicPr>
            <p:cNvPr id="42" name="Picture 4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468920" y="0"/>
              <a:ext cx="4572009" cy="3657607"/>
            </a:xfrm>
            <a:prstGeom prst="rect">
              <a:avLst/>
            </a:prstGeom>
          </p:spPr>
        </p:pic>
        <p:pic>
          <p:nvPicPr>
            <p:cNvPr id="43" name="Picture 42"/>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567" r="98100"/>
                      </a14:imgEffect>
                    </a14:imgLayer>
                  </a14:imgProps>
                </a:ext>
                <a:ext uri="{28A0092B-C50C-407E-A947-70E740481C1C}">
                  <a14:useLocalDpi xmlns:a14="http://schemas.microsoft.com/office/drawing/2010/main" val="0"/>
                </a:ext>
              </a:extLst>
            </a:blip>
            <a:stretch>
              <a:fillRect/>
            </a:stretch>
          </p:blipFill>
          <p:spPr>
            <a:xfrm>
              <a:off x="10468920" y="-675848"/>
              <a:ext cx="4572009" cy="3657606"/>
            </a:xfrm>
            <a:prstGeom prst="rect">
              <a:avLst/>
            </a:prstGeom>
          </p:spPr>
        </p:pic>
      </p:grpSp>
      <p:pic>
        <p:nvPicPr>
          <p:cNvPr id="44" name="Picture 43">
            <a:extLst>
              <a:ext uri="{FF2B5EF4-FFF2-40B4-BE49-F238E27FC236}">
                <a16:creationId xmlns:a16="http://schemas.microsoft.com/office/drawing/2014/main" id="{172AFC03-1378-451C-859C-F9450103EA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090" y="211226"/>
            <a:ext cx="1225579" cy="1225579"/>
          </a:xfrm>
          <a:prstGeom prst="rect">
            <a:avLst/>
          </a:prstGeom>
        </p:spPr>
      </p:pic>
      <p:sp>
        <p:nvSpPr>
          <p:cNvPr id="45" name="Rectangle 44">
            <a:extLst>
              <a:ext uri="{FF2B5EF4-FFF2-40B4-BE49-F238E27FC236}">
                <a16:creationId xmlns:a16="http://schemas.microsoft.com/office/drawing/2014/main" id="{59E10813-6B54-401A-8073-4D1ED180645E}"/>
              </a:ext>
            </a:extLst>
          </p:cNvPr>
          <p:cNvSpPr/>
          <p:nvPr/>
        </p:nvSpPr>
        <p:spPr>
          <a:xfrm>
            <a:off x="3365689" y="6226972"/>
            <a:ext cx="1062010" cy="27058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817286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FCF0-1FD8-0942-AE92-298A033BABCE}"/>
              </a:ext>
            </a:extLst>
          </p:cNvPr>
          <p:cNvSpPr>
            <a:spLocks noGrp="1"/>
          </p:cNvSpPr>
          <p:nvPr>
            <p:ph type="title"/>
          </p:nvPr>
        </p:nvSpPr>
        <p:spPr>
          <a:xfrm>
            <a:off x="583688" y="455086"/>
            <a:ext cx="11127317" cy="583790"/>
          </a:xfrm>
        </p:spPr>
        <p:txBody>
          <a:bodyPr/>
          <a:lstStyle/>
          <a:p>
            <a:r>
              <a:rPr lang="en-AU" dirty="0">
                <a:latin typeface="CiscoSansTT" panose="020B0503020201020303" pitchFamily="34" charset="0"/>
                <a:cs typeface="CiscoSansTT" panose="020B0503020201020303" pitchFamily="34" charset="0"/>
              </a:rPr>
              <a:t>Trustworthy Systems</a:t>
            </a:r>
          </a:p>
        </p:txBody>
      </p:sp>
      <p:sp>
        <p:nvSpPr>
          <p:cNvPr id="3" name="Slide Number Placeholder 2">
            <a:extLst>
              <a:ext uri="{FF2B5EF4-FFF2-40B4-BE49-F238E27FC236}">
                <a16:creationId xmlns:a16="http://schemas.microsoft.com/office/drawing/2014/main" id="{749973E5-CE7E-2540-AF44-9E8D0C1D1F37}"/>
              </a:ext>
            </a:extLst>
          </p:cNvPr>
          <p:cNvSpPr>
            <a:spLocks noGrp="1"/>
          </p:cNvSpPr>
          <p:nvPr>
            <p:ph type="sldNum" sz="quarter" idx="4"/>
          </p:nvPr>
        </p:nvSpPr>
        <p:spPr>
          <a:xfrm>
            <a:off x="8370150" y="4880892"/>
            <a:ext cx="359666" cy="274637"/>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lang="en-US" sz="600" kern="1200" smtClean="0">
                <a:solidFill>
                  <a:schemeClr val="tx1"/>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96A97DD0-5BE7-4856-A2A9-C42C6688E607}" type="slidenum">
              <a:rPr lang="en-AU" smtClean="0">
                <a:latin typeface="CiscoSansTT" panose="020B0503020201020303" pitchFamily="34" charset="0"/>
                <a:cs typeface="CiscoSansTT" panose="020B0503020201020303" pitchFamily="34" charset="0"/>
              </a:rPr>
              <a:pPr/>
              <a:t>23</a:t>
            </a:fld>
            <a:endParaRPr lang="en-US" dirty="0">
              <a:latin typeface="CiscoSansTT" panose="020B0503020201020303" pitchFamily="34" charset="0"/>
              <a:cs typeface="CiscoSansTT" panose="020B0503020201020303" pitchFamily="34" charset="0"/>
            </a:endParaRPr>
          </a:p>
        </p:txBody>
      </p:sp>
      <p:graphicFrame>
        <p:nvGraphicFramePr>
          <p:cNvPr id="6" name="Table 5">
            <a:extLst>
              <a:ext uri="{FF2B5EF4-FFF2-40B4-BE49-F238E27FC236}">
                <a16:creationId xmlns:a16="http://schemas.microsoft.com/office/drawing/2014/main" id="{8F022395-61D7-BF48-942D-2F10A76D6EE7}"/>
              </a:ext>
            </a:extLst>
          </p:cNvPr>
          <p:cNvGraphicFramePr>
            <a:graphicFrameLocks noGrp="1"/>
          </p:cNvGraphicFramePr>
          <p:nvPr>
            <p:extLst/>
          </p:nvPr>
        </p:nvGraphicFramePr>
        <p:xfrm>
          <a:off x="1127762" y="1376382"/>
          <a:ext cx="9982198" cy="4814830"/>
        </p:xfrm>
        <a:graphic>
          <a:graphicData uri="http://schemas.openxmlformats.org/drawingml/2006/table">
            <a:tbl>
              <a:tblPr/>
              <a:tblGrid>
                <a:gridCol w="1158239">
                  <a:extLst>
                    <a:ext uri="{9D8B030D-6E8A-4147-A177-3AD203B41FA5}">
                      <a16:colId xmlns:a16="http://schemas.microsoft.com/office/drawing/2014/main" val="20000"/>
                    </a:ext>
                  </a:extLst>
                </a:gridCol>
                <a:gridCol w="8823959">
                  <a:extLst>
                    <a:ext uri="{9D8B030D-6E8A-4147-A177-3AD203B41FA5}">
                      <a16:colId xmlns:a16="http://schemas.microsoft.com/office/drawing/2014/main" val="20001"/>
                    </a:ext>
                  </a:extLst>
                </a:gridCol>
              </a:tblGrid>
              <a:tr h="1642795">
                <a:tc>
                  <a:txBody>
                    <a:bodyPr/>
                    <a:lstStyle/>
                    <a:p>
                      <a:pPr marL="0" algn="ctr" defTabSz="685777" rtl="0" eaLnBrk="1" fontAlgn="ctr" latinLnBrk="0" hangingPunct="1"/>
                      <a:endParaRPr lang="en-US" sz="1200" b="0" i="0" u="none" strike="noStrike" kern="1200" dirty="0">
                        <a:solidFill>
                          <a:schemeClr val="tx1"/>
                        </a:solidFill>
                        <a:effectLst/>
                        <a:latin typeface="+mn-lt"/>
                        <a:ea typeface="+mn-ea"/>
                        <a:cs typeface="+mn-cs"/>
                      </a:endParaRPr>
                    </a:p>
                  </a:txBody>
                  <a:tcPr marL="5716" marR="5716"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777" rtl="0" eaLnBrk="1" fontAlgn="ctr" latinLnBrk="0" hangingPunct="1"/>
                      <a:endParaRPr lang="en-US" sz="1500" b="0" i="0" u="none" strike="noStrike" kern="1200" dirty="0">
                        <a:solidFill>
                          <a:schemeClr val="tx1"/>
                        </a:solidFill>
                        <a:effectLst/>
                        <a:latin typeface="+mn-lt"/>
                        <a:ea typeface="+mn-ea"/>
                        <a:cs typeface="+mn-cs"/>
                      </a:endParaRPr>
                    </a:p>
                  </a:txBody>
                  <a:tcPr marL="5716" marR="5716"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23000"/>
                      </a:schemeClr>
                    </a:solidFill>
                  </a:tcPr>
                </a:tc>
                <a:extLst>
                  <a:ext uri="{0D108BD9-81ED-4DB2-BD59-A6C34878D82A}">
                    <a16:rowId xmlns:a16="http://schemas.microsoft.com/office/drawing/2014/main" val="10000"/>
                  </a:ext>
                </a:extLst>
              </a:tr>
              <a:tr h="1455420">
                <a:tc>
                  <a:txBody>
                    <a:bodyPr/>
                    <a:lstStyle/>
                    <a:p>
                      <a:pPr marL="0" algn="ctr" defTabSz="685777" rtl="0" eaLnBrk="1" fontAlgn="ctr" latinLnBrk="0" hangingPunct="1"/>
                      <a:endParaRPr lang="en-US" sz="1200" b="0" i="0" u="none" strike="noStrike" kern="1200" dirty="0">
                        <a:solidFill>
                          <a:schemeClr val="tx1"/>
                        </a:solidFill>
                        <a:effectLst/>
                        <a:latin typeface="+mn-lt"/>
                        <a:ea typeface="+mn-ea"/>
                        <a:cs typeface="+mn-cs"/>
                      </a:endParaRPr>
                    </a:p>
                  </a:txBody>
                  <a:tcPr marL="5716" marR="5716"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777" rtl="0" eaLnBrk="1" fontAlgn="ctr" latinLnBrk="0" hangingPunct="1"/>
                      <a:endParaRPr lang="en-US" sz="1500" b="0" i="0" u="none" strike="noStrike" kern="1200" baseline="0" dirty="0">
                        <a:solidFill>
                          <a:schemeClr val="tx1"/>
                        </a:solidFill>
                        <a:effectLst/>
                        <a:latin typeface="+mn-lt"/>
                        <a:ea typeface="+mn-ea"/>
                        <a:cs typeface="+mn-cs"/>
                      </a:endParaRPr>
                    </a:p>
                  </a:txBody>
                  <a:tcPr marL="5716" marR="5716"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0000"/>
                      </a:schemeClr>
                    </a:solidFill>
                  </a:tcPr>
                </a:tc>
                <a:extLst>
                  <a:ext uri="{0D108BD9-81ED-4DB2-BD59-A6C34878D82A}">
                    <a16:rowId xmlns:a16="http://schemas.microsoft.com/office/drawing/2014/main" val="10002"/>
                  </a:ext>
                </a:extLst>
              </a:tr>
              <a:tr h="1716615">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txBody>
                  <a:tcPr marL="5716" marR="5716"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endParaRPr lang="en-US" sz="1500" b="0" i="0" u="none" strike="noStrike" kern="1200" dirty="0">
                        <a:solidFill>
                          <a:schemeClr val="tx1"/>
                        </a:solidFill>
                        <a:effectLst/>
                        <a:latin typeface="+mn-lt"/>
                        <a:ea typeface="+mn-ea"/>
                        <a:cs typeface="+mn-cs"/>
                      </a:endParaRPr>
                    </a:p>
                  </a:txBody>
                  <a:tcPr marL="5716" marR="5716"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23000"/>
                      </a:schemeClr>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CA3BE652-B406-5E47-B192-0F830F2F19B3}"/>
              </a:ext>
            </a:extLst>
          </p:cNvPr>
          <p:cNvSpPr txBox="1"/>
          <p:nvPr/>
        </p:nvSpPr>
        <p:spPr>
          <a:xfrm rot="16200000">
            <a:off x="892392" y="3417581"/>
            <a:ext cx="1579109" cy="666977"/>
          </a:xfrm>
          <a:prstGeom prst="rect">
            <a:avLst/>
          </a:prstGeom>
          <a:noFill/>
        </p:spPr>
        <p:txBody>
          <a:bodyPr wrap="square" rtlCol="0">
            <a:spAutoFit/>
          </a:bodyPr>
          <a:lstStyle/>
          <a:p>
            <a:pPr algn="ctr" defTabSz="1219170"/>
            <a:r>
              <a:rPr lang="en-US" sz="1867" dirty="0">
                <a:solidFill>
                  <a:schemeClr val="bg2"/>
                </a:solidFill>
                <a:latin typeface="CiscoSansTT" panose="020B0503020201020303" pitchFamily="34" charset="0"/>
                <a:ea typeface="Arial" charset="0"/>
                <a:cs typeface="CiscoSansTT" panose="020B0503020201020303" pitchFamily="34" charset="0"/>
              </a:rPr>
              <a:t>Platform</a:t>
            </a:r>
            <a:br>
              <a:rPr lang="en-US" sz="1867" dirty="0">
                <a:solidFill>
                  <a:schemeClr val="bg2"/>
                </a:solidFill>
                <a:latin typeface="CiscoSansTT" panose="020B0503020201020303" pitchFamily="34" charset="0"/>
                <a:ea typeface="Arial" charset="0"/>
                <a:cs typeface="CiscoSansTT" panose="020B0503020201020303" pitchFamily="34" charset="0"/>
              </a:rPr>
            </a:br>
            <a:r>
              <a:rPr lang="en-US" sz="1867" dirty="0">
                <a:solidFill>
                  <a:schemeClr val="bg2"/>
                </a:solidFill>
                <a:latin typeface="CiscoSansTT" panose="020B0503020201020303" pitchFamily="34" charset="0"/>
                <a:ea typeface="Arial" charset="0"/>
                <a:cs typeface="CiscoSansTT" panose="020B0503020201020303" pitchFamily="34" charset="0"/>
              </a:rPr>
              <a:t>Integrity</a:t>
            </a:r>
          </a:p>
        </p:txBody>
      </p:sp>
      <p:sp>
        <p:nvSpPr>
          <p:cNvPr id="8" name="TextBox 7">
            <a:extLst>
              <a:ext uri="{FF2B5EF4-FFF2-40B4-BE49-F238E27FC236}">
                <a16:creationId xmlns:a16="http://schemas.microsoft.com/office/drawing/2014/main" id="{CB324706-8A6C-D847-8AD9-EFD5EDC67857}"/>
              </a:ext>
            </a:extLst>
          </p:cNvPr>
          <p:cNvSpPr txBox="1"/>
          <p:nvPr/>
        </p:nvSpPr>
        <p:spPr>
          <a:xfrm rot="16200000">
            <a:off x="942544" y="5011478"/>
            <a:ext cx="1478805" cy="666977"/>
          </a:xfrm>
          <a:prstGeom prst="rect">
            <a:avLst/>
          </a:prstGeom>
          <a:noFill/>
        </p:spPr>
        <p:txBody>
          <a:bodyPr wrap="square" rtlCol="0">
            <a:spAutoFit/>
          </a:bodyPr>
          <a:lstStyle/>
          <a:p>
            <a:pPr algn="ctr" defTabSz="1219170"/>
            <a:r>
              <a:rPr lang="en-US" sz="1867" dirty="0">
                <a:solidFill>
                  <a:srgbClr val="FFFFFF"/>
                </a:solidFill>
                <a:latin typeface="CiscoSansTT" panose="020B0503020201020303" pitchFamily="34" charset="0"/>
                <a:ea typeface="Arial" charset="0"/>
                <a:cs typeface="CiscoSansTT" panose="020B0503020201020303" pitchFamily="34" charset="0"/>
              </a:rPr>
              <a:t>Security</a:t>
            </a:r>
            <a:br>
              <a:rPr lang="en-US" sz="1867" dirty="0">
                <a:solidFill>
                  <a:srgbClr val="FFFFFF"/>
                </a:solidFill>
                <a:latin typeface="CiscoSansTT" panose="020B0503020201020303" pitchFamily="34" charset="0"/>
                <a:ea typeface="Arial" charset="0"/>
                <a:cs typeface="CiscoSansTT" panose="020B0503020201020303" pitchFamily="34" charset="0"/>
              </a:rPr>
            </a:br>
            <a:r>
              <a:rPr lang="en-US" sz="1867" dirty="0">
                <a:solidFill>
                  <a:srgbClr val="FFFFFF"/>
                </a:solidFill>
                <a:latin typeface="CiscoSansTT" panose="020B0503020201020303" pitchFamily="34" charset="0"/>
                <a:ea typeface="Arial" charset="0"/>
                <a:cs typeface="CiscoSansTT" panose="020B0503020201020303" pitchFamily="34" charset="0"/>
              </a:rPr>
              <a:t>Culture</a:t>
            </a:r>
          </a:p>
        </p:txBody>
      </p:sp>
      <p:sp>
        <p:nvSpPr>
          <p:cNvPr id="9" name="TextBox 8">
            <a:extLst>
              <a:ext uri="{FF2B5EF4-FFF2-40B4-BE49-F238E27FC236}">
                <a16:creationId xmlns:a16="http://schemas.microsoft.com/office/drawing/2014/main" id="{E1350FE5-39CA-9A46-8714-DE859BA1F5BF}"/>
              </a:ext>
            </a:extLst>
          </p:cNvPr>
          <p:cNvSpPr txBox="1"/>
          <p:nvPr/>
        </p:nvSpPr>
        <p:spPr>
          <a:xfrm rot="16200000">
            <a:off x="869509" y="1855330"/>
            <a:ext cx="1624875" cy="666977"/>
          </a:xfrm>
          <a:prstGeom prst="rect">
            <a:avLst/>
          </a:prstGeom>
          <a:noFill/>
        </p:spPr>
        <p:txBody>
          <a:bodyPr wrap="square" rtlCol="0">
            <a:spAutoFit/>
          </a:bodyPr>
          <a:lstStyle/>
          <a:p>
            <a:pPr algn="ctr" defTabSz="1219170"/>
            <a:r>
              <a:rPr lang="en-US" sz="1867" dirty="0">
                <a:solidFill>
                  <a:srgbClr val="FFFFFF"/>
                </a:solidFill>
                <a:latin typeface="CiscoSansTT" panose="020B0503020201020303" pitchFamily="34" charset="0"/>
                <a:ea typeface="Arial" charset="0"/>
                <a:cs typeface="CiscoSansTT" panose="020B0503020201020303" pitchFamily="34" charset="0"/>
              </a:rPr>
              <a:t>Protect the Network</a:t>
            </a:r>
          </a:p>
        </p:txBody>
      </p:sp>
      <p:sp>
        <p:nvSpPr>
          <p:cNvPr id="10" name="Rectangle 9">
            <a:extLst>
              <a:ext uri="{FF2B5EF4-FFF2-40B4-BE49-F238E27FC236}">
                <a16:creationId xmlns:a16="http://schemas.microsoft.com/office/drawing/2014/main" id="{74732793-3B7F-4E45-90A7-8E16912E4AAC}"/>
              </a:ext>
            </a:extLst>
          </p:cNvPr>
          <p:cNvSpPr/>
          <p:nvPr/>
        </p:nvSpPr>
        <p:spPr>
          <a:xfrm>
            <a:off x="2580481" y="1591674"/>
            <a:ext cx="4333940" cy="1200191"/>
          </a:xfrm>
          <a:prstGeom prst="rect">
            <a:avLst/>
          </a:prstGeom>
          <a:solidFill>
            <a:schemeClr val="bg2">
              <a:lumMod val="50000"/>
              <a:alpha val="1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26"/>
            <a:endParaRPr lang="en-US" sz="2400" dirty="0">
              <a:solidFill>
                <a:srgbClr val="FFFFFF"/>
              </a:solidFill>
              <a:latin typeface="CiscoSansTT" panose="020B0503020201020303" pitchFamily="34" charset="0"/>
              <a:cs typeface="CiscoSansTT" panose="020B0503020201020303" pitchFamily="34" charset="0"/>
            </a:endParaRPr>
          </a:p>
        </p:txBody>
      </p:sp>
      <p:sp>
        <p:nvSpPr>
          <p:cNvPr id="11" name="Rectangle 10">
            <a:extLst>
              <a:ext uri="{FF2B5EF4-FFF2-40B4-BE49-F238E27FC236}">
                <a16:creationId xmlns:a16="http://schemas.microsoft.com/office/drawing/2014/main" id="{ECD9EAA8-B034-2344-8A51-1ACA227EEC9C}"/>
              </a:ext>
            </a:extLst>
          </p:cNvPr>
          <p:cNvSpPr/>
          <p:nvPr/>
        </p:nvSpPr>
        <p:spPr>
          <a:xfrm>
            <a:off x="7018103" y="1591674"/>
            <a:ext cx="3810384" cy="1200191"/>
          </a:xfrm>
          <a:prstGeom prst="rect">
            <a:avLst/>
          </a:prstGeom>
          <a:solidFill>
            <a:schemeClr val="bg2">
              <a:lumMod val="50000"/>
              <a:alpha val="1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26"/>
            <a:endParaRPr lang="en-US" sz="2400" dirty="0">
              <a:solidFill>
                <a:srgbClr val="FFFFFF"/>
              </a:solidFill>
              <a:latin typeface="CiscoSansTT" panose="020B0503020201020303" pitchFamily="34" charset="0"/>
              <a:cs typeface="CiscoSansTT" panose="020B0503020201020303" pitchFamily="34" charset="0"/>
            </a:endParaRPr>
          </a:p>
        </p:txBody>
      </p:sp>
      <p:grpSp>
        <p:nvGrpSpPr>
          <p:cNvPr id="12" name="Group 11">
            <a:extLst>
              <a:ext uri="{FF2B5EF4-FFF2-40B4-BE49-F238E27FC236}">
                <a16:creationId xmlns:a16="http://schemas.microsoft.com/office/drawing/2014/main" id="{A55189F4-6624-E645-AF06-F903D3A5FCD2}"/>
              </a:ext>
            </a:extLst>
          </p:cNvPr>
          <p:cNvGrpSpPr/>
          <p:nvPr/>
        </p:nvGrpSpPr>
        <p:grpSpPr>
          <a:xfrm>
            <a:off x="2604439" y="2035794"/>
            <a:ext cx="4391012" cy="287195"/>
            <a:chOff x="1953329" y="1499884"/>
            <a:chExt cx="3293259" cy="215396"/>
          </a:xfrm>
        </p:grpSpPr>
        <p:sp>
          <p:nvSpPr>
            <p:cNvPr id="13" name="TextBox 12">
              <a:extLst>
                <a:ext uri="{FF2B5EF4-FFF2-40B4-BE49-F238E27FC236}">
                  <a16:creationId xmlns:a16="http://schemas.microsoft.com/office/drawing/2014/main" id="{74688F9E-75DD-AD43-97F5-1D404913F8B3}"/>
                </a:ext>
              </a:extLst>
            </p:cNvPr>
            <p:cNvSpPr txBox="1"/>
            <p:nvPr/>
          </p:nvSpPr>
          <p:spPr>
            <a:xfrm>
              <a:off x="4381984" y="1499884"/>
              <a:ext cx="864604" cy="215396"/>
            </a:xfrm>
            <a:prstGeom prst="rect">
              <a:avLst/>
            </a:prstGeom>
            <a:noFill/>
          </p:spPr>
          <p:txBody>
            <a:bodyPr wrap="square" rtlCol="0">
              <a:spAutoFit/>
            </a:bodyPr>
            <a:lstStyle/>
            <a:p>
              <a:pPr algn="ctr" defTabSz="548626">
                <a:lnSpc>
                  <a:spcPct val="95000"/>
                </a:lnSpc>
                <a:spcBef>
                  <a:spcPts val="720"/>
                </a:spcBef>
              </a:pPr>
              <a:r>
                <a:rPr lang="en-US" sz="1333" dirty="0" err="1">
                  <a:solidFill>
                    <a:srgbClr val="282828"/>
                  </a:solidFill>
                  <a:latin typeface="CiscoSansTT" panose="020B0503020201020303" pitchFamily="34" charset="0"/>
                  <a:ea typeface="Arial" charset="0"/>
                  <a:cs typeface="CiscoSansTT" panose="020B0503020201020303" pitchFamily="34" charset="0"/>
                </a:rPr>
                <a:t>wIDS</a:t>
              </a:r>
              <a:r>
                <a:rPr lang="en-US" sz="1333" dirty="0">
                  <a:solidFill>
                    <a:srgbClr val="282828"/>
                  </a:solidFill>
                  <a:latin typeface="CiscoSansTT" panose="020B0503020201020303" pitchFamily="34" charset="0"/>
                  <a:ea typeface="Arial" charset="0"/>
                  <a:cs typeface="CiscoSansTT" panose="020B0503020201020303" pitchFamily="34" charset="0"/>
                </a:rPr>
                <a:t>/</a:t>
              </a:r>
              <a:r>
                <a:rPr lang="en-US" sz="1333" dirty="0" err="1">
                  <a:solidFill>
                    <a:srgbClr val="282828"/>
                  </a:solidFill>
                  <a:latin typeface="CiscoSansTT" panose="020B0503020201020303" pitchFamily="34" charset="0"/>
                  <a:ea typeface="Arial" charset="0"/>
                  <a:cs typeface="CiscoSansTT" panose="020B0503020201020303" pitchFamily="34" charset="0"/>
                </a:rPr>
                <a:t>wIPS</a:t>
              </a:r>
              <a:endParaRPr lang="en-US" sz="1333" dirty="0">
                <a:solidFill>
                  <a:srgbClr val="282828"/>
                </a:solidFill>
                <a:latin typeface="CiscoSansTT" panose="020B0503020201020303" pitchFamily="34" charset="0"/>
                <a:ea typeface="Arial" charset="0"/>
                <a:cs typeface="CiscoSansTT" panose="020B0503020201020303" pitchFamily="34" charset="0"/>
              </a:endParaRPr>
            </a:p>
          </p:txBody>
        </p:sp>
        <p:sp>
          <p:nvSpPr>
            <p:cNvPr id="14" name="TextBox 13">
              <a:extLst>
                <a:ext uri="{FF2B5EF4-FFF2-40B4-BE49-F238E27FC236}">
                  <a16:creationId xmlns:a16="http://schemas.microsoft.com/office/drawing/2014/main" id="{4F9B5CAC-F0A1-494F-9A2E-990EC1F4651E}"/>
                </a:ext>
              </a:extLst>
            </p:cNvPr>
            <p:cNvSpPr txBox="1"/>
            <p:nvPr/>
          </p:nvSpPr>
          <p:spPr>
            <a:xfrm>
              <a:off x="1953329" y="1499884"/>
              <a:ext cx="1290140" cy="215396"/>
            </a:xfrm>
            <a:prstGeom prst="rect">
              <a:avLst/>
            </a:prstGeom>
            <a:noFill/>
          </p:spPr>
          <p:txBody>
            <a:bodyPr wrap="square" rtlCol="0">
              <a:spAutoFit/>
            </a:bodyPr>
            <a:lstStyle/>
            <a:p>
              <a:pPr algn="ctr" defTabSz="548626">
                <a:lnSpc>
                  <a:spcPct val="95000"/>
                </a:lnSpc>
                <a:spcBef>
                  <a:spcPts val="720"/>
                </a:spcBef>
              </a:pPr>
              <a:r>
                <a:rPr lang="en-US" sz="1333" dirty="0">
                  <a:solidFill>
                    <a:srgbClr val="282828"/>
                  </a:solidFill>
                  <a:latin typeface="CiscoSansTT" panose="020B0503020201020303" pitchFamily="34" charset="0"/>
                  <a:ea typeface="Arial" charset="0"/>
                  <a:cs typeface="CiscoSansTT" panose="020B0503020201020303" pitchFamily="34" charset="0"/>
                </a:rPr>
                <a:t>DHCP Snooping</a:t>
              </a:r>
            </a:p>
          </p:txBody>
        </p:sp>
        <p:sp>
          <p:nvSpPr>
            <p:cNvPr id="15" name="TextBox 14">
              <a:extLst>
                <a:ext uri="{FF2B5EF4-FFF2-40B4-BE49-F238E27FC236}">
                  <a16:creationId xmlns:a16="http://schemas.microsoft.com/office/drawing/2014/main" id="{6B9174D8-C980-9E44-98C9-8B5C3222563E}"/>
                </a:ext>
              </a:extLst>
            </p:cNvPr>
            <p:cNvSpPr txBox="1"/>
            <p:nvPr/>
          </p:nvSpPr>
          <p:spPr>
            <a:xfrm>
              <a:off x="3238080" y="1499884"/>
              <a:ext cx="1165860" cy="215396"/>
            </a:xfrm>
            <a:prstGeom prst="rect">
              <a:avLst/>
            </a:prstGeom>
            <a:noFill/>
          </p:spPr>
          <p:txBody>
            <a:bodyPr wrap="square" rtlCol="0">
              <a:spAutoFit/>
            </a:bodyPr>
            <a:lstStyle/>
            <a:p>
              <a:pPr algn="ctr" defTabSz="548626">
                <a:lnSpc>
                  <a:spcPct val="95000"/>
                </a:lnSpc>
                <a:spcBef>
                  <a:spcPts val="720"/>
                </a:spcBef>
              </a:pPr>
              <a:r>
                <a:rPr lang="en-US" sz="1333" dirty="0">
                  <a:solidFill>
                    <a:srgbClr val="282828"/>
                  </a:solidFill>
                  <a:latin typeface="CiscoSansTT" panose="020B0503020201020303" pitchFamily="34" charset="0"/>
                  <a:ea typeface="Arial" charset="0"/>
                  <a:cs typeface="CiscoSansTT" panose="020B0503020201020303" pitchFamily="34" charset="0"/>
                </a:rPr>
                <a:t>Port Security</a:t>
              </a:r>
            </a:p>
          </p:txBody>
        </p:sp>
      </p:grpSp>
      <p:sp>
        <p:nvSpPr>
          <p:cNvPr id="16" name="TextBox 15">
            <a:extLst>
              <a:ext uri="{FF2B5EF4-FFF2-40B4-BE49-F238E27FC236}">
                <a16:creationId xmlns:a16="http://schemas.microsoft.com/office/drawing/2014/main" id="{3E268ED1-A18A-D545-9A4C-FD6C9DDEF62D}"/>
              </a:ext>
            </a:extLst>
          </p:cNvPr>
          <p:cNvSpPr txBox="1"/>
          <p:nvPr/>
        </p:nvSpPr>
        <p:spPr>
          <a:xfrm>
            <a:off x="2604440" y="1623992"/>
            <a:ext cx="4281145" cy="345672"/>
          </a:xfrm>
          <a:prstGeom prst="rect">
            <a:avLst/>
          </a:prstGeom>
          <a:noFill/>
        </p:spPr>
        <p:txBody>
          <a:bodyPr wrap="square" rtlCol="0">
            <a:spAutoFit/>
          </a:bodyPr>
          <a:lstStyle/>
          <a:p>
            <a:pPr algn="ctr" defTabSz="548626">
              <a:lnSpc>
                <a:spcPct val="95000"/>
              </a:lnSpc>
              <a:spcBef>
                <a:spcPts val="720"/>
              </a:spcBef>
            </a:pPr>
            <a:r>
              <a:rPr lang="en-US" sz="1733" dirty="0">
                <a:solidFill>
                  <a:srgbClr val="282828"/>
                </a:solidFill>
                <a:latin typeface="CiscoSansTT" panose="020B0503020201020303" pitchFamily="34" charset="0"/>
                <a:ea typeface="Arial" charset="0"/>
                <a:cs typeface="CiscoSansTT" panose="020B0503020201020303" pitchFamily="34" charset="0"/>
              </a:rPr>
              <a:t>Device Level Attack Protection</a:t>
            </a:r>
          </a:p>
        </p:txBody>
      </p:sp>
      <p:grpSp>
        <p:nvGrpSpPr>
          <p:cNvPr id="17" name="Group 16">
            <a:extLst>
              <a:ext uri="{FF2B5EF4-FFF2-40B4-BE49-F238E27FC236}">
                <a16:creationId xmlns:a16="http://schemas.microsoft.com/office/drawing/2014/main" id="{5268A417-31EC-8E40-8DB8-8DDC3CADDE7D}"/>
              </a:ext>
            </a:extLst>
          </p:cNvPr>
          <p:cNvGrpSpPr/>
          <p:nvPr/>
        </p:nvGrpSpPr>
        <p:grpSpPr>
          <a:xfrm>
            <a:off x="2549005" y="2342682"/>
            <a:ext cx="4336585" cy="287195"/>
            <a:chOff x="1911753" y="1730050"/>
            <a:chExt cx="3252439" cy="215396"/>
          </a:xfrm>
        </p:grpSpPr>
        <p:sp>
          <p:nvSpPr>
            <p:cNvPr id="18" name="TextBox 17">
              <a:extLst>
                <a:ext uri="{FF2B5EF4-FFF2-40B4-BE49-F238E27FC236}">
                  <a16:creationId xmlns:a16="http://schemas.microsoft.com/office/drawing/2014/main" id="{C7EE2A98-98BB-AF4F-8E8F-E53944ECA3E7}"/>
                </a:ext>
              </a:extLst>
            </p:cNvPr>
            <p:cNvSpPr txBox="1"/>
            <p:nvPr/>
          </p:nvSpPr>
          <p:spPr>
            <a:xfrm>
              <a:off x="3246604" y="1730050"/>
              <a:ext cx="1148812" cy="215396"/>
            </a:xfrm>
            <a:prstGeom prst="rect">
              <a:avLst/>
            </a:prstGeom>
            <a:noFill/>
          </p:spPr>
          <p:txBody>
            <a:bodyPr wrap="square" rtlCol="0">
              <a:spAutoFit/>
            </a:bodyPr>
            <a:lstStyle/>
            <a:p>
              <a:pPr algn="ctr" defTabSz="548626">
                <a:lnSpc>
                  <a:spcPct val="95000"/>
                </a:lnSpc>
                <a:spcBef>
                  <a:spcPts val="720"/>
                </a:spcBef>
              </a:pPr>
              <a:r>
                <a:rPr lang="en-US" sz="1333" dirty="0">
                  <a:solidFill>
                    <a:srgbClr val="282828"/>
                  </a:solidFill>
                  <a:latin typeface="CiscoSansTT" panose="020B0503020201020303" pitchFamily="34" charset="0"/>
                  <a:ea typeface="Arial" charset="0"/>
                  <a:cs typeface="CiscoSansTT" panose="020B0503020201020303" pitchFamily="34" charset="0"/>
                </a:rPr>
                <a:t>IP Source Guard</a:t>
              </a:r>
            </a:p>
          </p:txBody>
        </p:sp>
        <p:sp>
          <p:nvSpPr>
            <p:cNvPr id="19" name="TextBox 18">
              <a:extLst>
                <a:ext uri="{FF2B5EF4-FFF2-40B4-BE49-F238E27FC236}">
                  <a16:creationId xmlns:a16="http://schemas.microsoft.com/office/drawing/2014/main" id="{06E4FD86-1DA6-CE4A-A20F-4835AC9402B1}"/>
                </a:ext>
              </a:extLst>
            </p:cNvPr>
            <p:cNvSpPr txBox="1"/>
            <p:nvPr/>
          </p:nvSpPr>
          <p:spPr>
            <a:xfrm>
              <a:off x="4475467" y="1730050"/>
              <a:ext cx="688725" cy="215396"/>
            </a:xfrm>
            <a:prstGeom prst="rect">
              <a:avLst/>
            </a:prstGeom>
            <a:noFill/>
          </p:spPr>
          <p:txBody>
            <a:bodyPr wrap="square" rtlCol="0">
              <a:spAutoFit/>
            </a:bodyPr>
            <a:lstStyle/>
            <a:p>
              <a:pPr algn="ctr" defTabSz="548626">
                <a:lnSpc>
                  <a:spcPct val="95000"/>
                </a:lnSpc>
                <a:spcBef>
                  <a:spcPts val="720"/>
                </a:spcBef>
              </a:pPr>
              <a:r>
                <a:rPr lang="en-US" sz="1333" dirty="0">
                  <a:solidFill>
                    <a:srgbClr val="282828"/>
                  </a:solidFill>
                  <a:latin typeface="CiscoSansTT" panose="020B0503020201020303" pitchFamily="34" charset="0"/>
                  <a:ea typeface="Arial" charset="0"/>
                  <a:cs typeface="CiscoSansTT" panose="020B0503020201020303" pitchFamily="34" charset="0"/>
                </a:rPr>
                <a:t>ACLs</a:t>
              </a:r>
            </a:p>
          </p:txBody>
        </p:sp>
        <p:sp>
          <p:nvSpPr>
            <p:cNvPr id="20" name="TextBox 19">
              <a:extLst>
                <a:ext uri="{FF2B5EF4-FFF2-40B4-BE49-F238E27FC236}">
                  <a16:creationId xmlns:a16="http://schemas.microsoft.com/office/drawing/2014/main" id="{AB37C73E-F1E0-9840-B1DA-67C64C6413EE}"/>
                </a:ext>
              </a:extLst>
            </p:cNvPr>
            <p:cNvSpPr txBox="1"/>
            <p:nvPr/>
          </p:nvSpPr>
          <p:spPr>
            <a:xfrm>
              <a:off x="1911753" y="1730050"/>
              <a:ext cx="1289199" cy="215396"/>
            </a:xfrm>
            <a:prstGeom prst="rect">
              <a:avLst/>
            </a:prstGeom>
            <a:noFill/>
          </p:spPr>
          <p:txBody>
            <a:bodyPr wrap="square" rtlCol="0">
              <a:spAutoFit/>
            </a:bodyPr>
            <a:lstStyle/>
            <a:p>
              <a:pPr algn="ctr" defTabSz="548626">
                <a:lnSpc>
                  <a:spcPct val="95000"/>
                </a:lnSpc>
                <a:spcBef>
                  <a:spcPts val="720"/>
                </a:spcBef>
              </a:pPr>
              <a:r>
                <a:rPr lang="en-US" sz="1333" dirty="0">
                  <a:solidFill>
                    <a:srgbClr val="282828"/>
                  </a:solidFill>
                  <a:latin typeface="CiscoSansTT" panose="020B0503020201020303" pitchFamily="34" charset="0"/>
                  <a:ea typeface="Arial" charset="0"/>
                  <a:cs typeface="CiscoSansTT" panose="020B0503020201020303" pitchFamily="34" charset="0"/>
                </a:rPr>
                <a:t>802.11w,r,i</a:t>
              </a:r>
            </a:p>
          </p:txBody>
        </p:sp>
      </p:grpSp>
      <p:cxnSp>
        <p:nvCxnSpPr>
          <p:cNvPr id="21" name="Straight Connector 20">
            <a:extLst>
              <a:ext uri="{FF2B5EF4-FFF2-40B4-BE49-F238E27FC236}">
                <a16:creationId xmlns:a16="http://schemas.microsoft.com/office/drawing/2014/main" id="{A82ABCD0-D2AA-4848-B176-1D76FD0ADF91}"/>
              </a:ext>
            </a:extLst>
          </p:cNvPr>
          <p:cNvCxnSpPr>
            <a:cxnSpLocks/>
          </p:cNvCxnSpPr>
          <p:nvPr/>
        </p:nvCxnSpPr>
        <p:spPr>
          <a:xfrm>
            <a:off x="4285060" y="2031176"/>
            <a:ext cx="1" cy="6650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675F82E-8CCF-B648-B746-E904EB5A9A88}"/>
              </a:ext>
            </a:extLst>
          </p:cNvPr>
          <p:cNvCxnSpPr>
            <a:cxnSpLocks/>
          </p:cNvCxnSpPr>
          <p:nvPr/>
        </p:nvCxnSpPr>
        <p:spPr>
          <a:xfrm>
            <a:off x="5884567" y="2031175"/>
            <a:ext cx="0" cy="66507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5CD0109-712F-4147-A639-EB2C41A79150}"/>
              </a:ext>
            </a:extLst>
          </p:cNvPr>
          <p:cNvSpPr txBox="1"/>
          <p:nvPr/>
        </p:nvSpPr>
        <p:spPr>
          <a:xfrm>
            <a:off x="7008632" y="1621296"/>
            <a:ext cx="3776769" cy="345672"/>
          </a:xfrm>
          <a:prstGeom prst="rect">
            <a:avLst/>
          </a:prstGeom>
          <a:noFill/>
        </p:spPr>
        <p:txBody>
          <a:bodyPr wrap="square" rtlCol="0">
            <a:spAutoFit/>
          </a:bodyPr>
          <a:lstStyle/>
          <a:p>
            <a:pPr algn="ctr" defTabSz="548626">
              <a:lnSpc>
                <a:spcPct val="95000"/>
              </a:lnSpc>
              <a:spcBef>
                <a:spcPts val="720"/>
              </a:spcBef>
            </a:pPr>
            <a:r>
              <a:rPr lang="en-US" sz="1733" dirty="0">
                <a:solidFill>
                  <a:srgbClr val="282828"/>
                </a:solidFill>
                <a:latin typeface="CiscoSansTT" panose="020B0503020201020303" pitchFamily="34" charset="0"/>
                <a:ea typeface="Arial" charset="0"/>
                <a:cs typeface="CiscoSansTT" panose="020B0503020201020303" pitchFamily="34" charset="0"/>
              </a:rPr>
              <a:t>Solution Level Attack Protection</a:t>
            </a:r>
          </a:p>
        </p:txBody>
      </p:sp>
      <p:grpSp>
        <p:nvGrpSpPr>
          <p:cNvPr id="24" name="Group 23">
            <a:extLst>
              <a:ext uri="{FF2B5EF4-FFF2-40B4-BE49-F238E27FC236}">
                <a16:creationId xmlns:a16="http://schemas.microsoft.com/office/drawing/2014/main" id="{A5025A0D-4315-C846-B5C1-A47CB8E45DCD}"/>
              </a:ext>
            </a:extLst>
          </p:cNvPr>
          <p:cNvGrpSpPr/>
          <p:nvPr/>
        </p:nvGrpSpPr>
        <p:grpSpPr>
          <a:xfrm>
            <a:off x="2278529" y="3444039"/>
            <a:ext cx="8746611" cy="658368"/>
            <a:chOff x="1534080" y="3000302"/>
            <a:chExt cx="7219561" cy="548640"/>
          </a:xfrm>
        </p:grpSpPr>
        <p:grpSp>
          <p:nvGrpSpPr>
            <p:cNvPr id="25" name="Group 24">
              <a:extLst>
                <a:ext uri="{FF2B5EF4-FFF2-40B4-BE49-F238E27FC236}">
                  <a16:creationId xmlns:a16="http://schemas.microsoft.com/office/drawing/2014/main" id="{109CD3EB-6EAB-7441-85D1-ACA8E0F6AF97}"/>
                </a:ext>
              </a:extLst>
            </p:cNvPr>
            <p:cNvGrpSpPr/>
            <p:nvPr/>
          </p:nvGrpSpPr>
          <p:grpSpPr>
            <a:xfrm>
              <a:off x="1534080" y="3000302"/>
              <a:ext cx="7219561" cy="548640"/>
              <a:chOff x="1534080" y="3000302"/>
              <a:chExt cx="7219561" cy="548640"/>
            </a:xfrm>
          </p:grpSpPr>
          <p:sp>
            <p:nvSpPr>
              <p:cNvPr id="33" name="TextBox 32">
                <a:extLst>
                  <a:ext uri="{FF2B5EF4-FFF2-40B4-BE49-F238E27FC236}">
                    <a16:creationId xmlns:a16="http://schemas.microsoft.com/office/drawing/2014/main" id="{7FF89ABC-8DE4-E04B-8F46-04C4D1BDBA02}"/>
                  </a:ext>
                </a:extLst>
              </p:cNvPr>
              <p:cNvSpPr txBox="1"/>
              <p:nvPr/>
            </p:nvSpPr>
            <p:spPr>
              <a:xfrm>
                <a:off x="3051093" y="3000302"/>
                <a:ext cx="962362" cy="548640"/>
              </a:xfrm>
              <a:prstGeom prst="rect">
                <a:avLst/>
              </a:prstGeom>
              <a:noFill/>
            </p:spPr>
            <p:txBody>
              <a:bodyPr wrap="square" lIns="54864" rIns="54864" rtlCol="0" anchor="ctr" anchorCtr="0">
                <a:noAutofit/>
              </a:bodyPr>
              <a:lstStyle/>
              <a:p>
                <a:pPr algn="ctr" defTabSz="548626">
                  <a:lnSpc>
                    <a:spcPct val="95000"/>
                  </a:lnSpc>
                  <a:spcBef>
                    <a:spcPts val="720"/>
                  </a:spcBef>
                </a:pPr>
                <a:r>
                  <a:rPr lang="en-US" sz="1400" dirty="0">
                    <a:solidFill>
                      <a:srgbClr val="005073"/>
                    </a:solidFill>
                    <a:latin typeface="CiscoSansTT" panose="020B0503020201020303" pitchFamily="34" charset="0"/>
                    <a:ea typeface="Arial" charset="0"/>
                    <a:cs typeface="CiscoSansTT" panose="020B0503020201020303" pitchFamily="34" charset="0"/>
                  </a:rPr>
                  <a:t>Counterfeit Protections</a:t>
                </a:r>
              </a:p>
            </p:txBody>
          </p:sp>
          <p:sp>
            <p:nvSpPr>
              <p:cNvPr id="34" name="TextBox 33">
                <a:extLst>
                  <a:ext uri="{FF2B5EF4-FFF2-40B4-BE49-F238E27FC236}">
                    <a16:creationId xmlns:a16="http://schemas.microsoft.com/office/drawing/2014/main" id="{781FC6FD-C657-FA4E-912C-3251D86B377B}"/>
                  </a:ext>
                </a:extLst>
              </p:cNvPr>
              <p:cNvSpPr txBox="1"/>
              <p:nvPr/>
            </p:nvSpPr>
            <p:spPr>
              <a:xfrm>
                <a:off x="5118509" y="3000302"/>
                <a:ext cx="878678" cy="548640"/>
              </a:xfrm>
              <a:prstGeom prst="rect">
                <a:avLst/>
              </a:prstGeom>
              <a:noFill/>
            </p:spPr>
            <p:txBody>
              <a:bodyPr wrap="square" lIns="54864" rIns="54864" rtlCol="0" anchor="ctr" anchorCtr="0">
                <a:noAutofit/>
              </a:bodyPr>
              <a:lstStyle/>
              <a:p>
                <a:pPr algn="ctr" defTabSz="1219170">
                  <a:lnSpc>
                    <a:spcPct val="95000"/>
                  </a:lnSpc>
                  <a:spcBef>
                    <a:spcPts val="720"/>
                  </a:spcBef>
                </a:pPr>
                <a:r>
                  <a:rPr lang="en-US" sz="1400" dirty="0">
                    <a:solidFill>
                      <a:srgbClr val="005073"/>
                    </a:solidFill>
                    <a:latin typeface="CiscoSansTT" panose="020B0503020201020303" pitchFamily="34" charset="0"/>
                    <a:ea typeface="Arial" charset="0"/>
                    <a:cs typeface="CiscoSansTT" panose="020B0503020201020303" pitchFamily="34" charset="0"/>
                  </a:rPr>
                  <a:t>Runtime Defenses </a:t>
                </a:r>
              </a:p>
            </p:txBody>
          </p:sp>
          <p:sp>
            <p:nvSpPr>
              <p:cNvPr id="35" name="TextBox 34">
                <a:extLst>
                  <a:ext uri="{FF2B5EF4-FFF2-40B4-BE49-F238E27FC236}">
                    <a16:creationId xmlns:a16="http://schemas.microsoft.com/office/drawing/2014/main" id="{AC5BE2ED-6142-2943-B26C-BE00AD691B8A}"/>
                  </a:ext>
                </a:extLst>
              </p:cNvPr>
              <p:cNvSpPr txBox="1"/>
              <p:nvPr/>
            </p:nvSpPr>
            <p:spPr>
              <a:xfrm>
                <a:off x="1534080" y="3000302"/>
                <a:ext cx="760304" cy="548640"/>
              </a:xfrm>
              <a:prstGeom prst="rect">
                <a:avLst/>
              </a:prstGeom>
              <a:noFill/>
            </p:spPr>
            <p:txBody>
              <a:bodyPr wrap="square" lIns="54864" rIns="54864" rtlCol="0" anchor="ctr" anchorCtr="0">
                <a:noAutofit/>
              </a:bodyPr>
              <a:lstStyle/>
              <a:p>
                <a:pPr algn="ctr" defTabSz="548626">
                  <a:lnSpc>
                    <a:spcPct val="95000"/>
                  </a:lnSpc>
                  <a:spcBef>
                    <a:spcPts val="720"/>
                  </a:spcBef>
                </a:pPr>
                <a:r>
                  <a:rPr lang="en-US" sz="1400" dirty="0">
                    <a:solidFill>
                      <a:srgbClr val="005073"/>
                    </a:solidFill>
                    <a:latin typeface="CiscoSansTT" panose="020B0503020201020303" pitchFamily="34" charset="0"/>
                    <a:ea typeface="Arial" charset="0"/>
                    <a:cs typeface="CiscoSansTT" panose="020B0503020201020303" pitchFamily="34" charset="0"/>
                  </a:rPr>
                  <a:t>Secure </a:t>
                </a:r>
                <a:br>
                  <a:rPr lang="en-US" sz="1400" dirty="0">
                    <a:solidFill>
                      <a:srgbClr val="005073"/>
                    </a:solidFill>
                    <a:latin typeface="CiscoSansTT" panose="020B0503020201020303" pitchFamily="34" charset="0"/>
                    <a:ea typeface="Arial" charset="0"/>
                    <a:cs typeface="CiscoSansTT" panose="020B0503020201020303" pitchFamily="34" charset="0"/>
                  </a:rPr>
                </a:br>
                <a:r>
                  <a:rPr lang="en-US" sz="1400" dirty="0">
                    <a:solidFill>
                      <a:srgbClr val="005073"/>
                    </a:solidFill>
                    <a:latin typeface="CiscoSansTT" panose="020B0503020201020303" pitchFamily="34" charset="0"/>
                    <a:ea typeface="Arial" charset="0"/>
                    <a:cs typeface="CiscoSansTT" panose="020B0503020201020303" pitchFamily="34" charset="0"/>
                  </a:rPr>
                  <a:t>Boot </a:t>
                </a:r>
              </a:p>
            </p:txBody>
          </p:sp>
          <p:sp>
            <p:nvSpPr>
              <p:cNvPr id="36" name="TextBox 35">
                <a:extLst>
                  <a:ext uri="{FF2B5EF4-FFF2-40B4-BE49-F238E27FC236}">
                    <a16:creationId xmlns:a16="http://schemas.microsoft.com/office/drawing/2014/main" id="{46B222B0-BA33-6943-BE93-0EA82B7F5A1B}"/>
                  </a:ext>
                </a:extLst>
              </p:cNvPr>
              <p:cNvSpPr txBox="1"/>
              <p:nvPr/>
            </p:nvSpPr>
            <p:spPr>
              <a:xfrm>
                <a:off x="6848301" y="3000302"/>
                <a:ext cx="815256" cy="548640"/>
              </a:xfrm>
              <a:prstGeom prst="rect">
                <a:avLst/>
              </a:prstGeom>
              <a:noFill/>
            </p:spPr>
            <p:txBody>
              <a:bodyPr wrap="square" lIns="54864" rIns="54864" rtlCol="0" anchor="ctr" anchorCtr="0">
                <a:noAutofit/>
              </a:bodyPr>
              <a:lstStyle/>
              <a:p>
                <a:pPr algn="ctr" defTabSz="548626">
                  <a:lnSpc>
                    <a:spcPct val="95000"/>
                  </a:lnSpc>
                  <a:spcBef>
                    <a:spcPts val="720"/>
                  </a:spcBef>
                </a:pPr>
                <a:r>
                  <a:rPr lang="en-US" sz="1400" dirty="0">
                    <a:solidFill>
                      <a:srgbClr val="005073"/>
                    </a:solidFill>
                    <a:latin typeface="CiscoSansTT" panose="020B0503020201020303" pitchFamily="34" charset="0"/>
                    <a:ea typeface="Arial" charset="0"/>
                    <a:cs typeface="CiscoSansTT" panose="020B0503020201020303" pitchFamily="34" charset="0"/>
                  </a:rPr>
                  <a:t>Modern</a:t>
                </a:r>
                <a:br>
                  <a:rPr lang="en-US" sz="1400" dirty="0">
                    <a:solidFill>
                      <a:srgbClr val="005073"/>
                    </a:solidFill>
                    <a:latin typeface="CiscoSansTT" panose="020B0503020201020303" pitchFamily="34" charset="0"/>
                    <a:ea typeface="Arial" charset="0"/>
                    <a:cs typeface="CiscoSansTT" panose="020B0503020201020303" pitchFamily="34" charset="0"/>
                  </a:rPr>
                </a:br>
                <a:r>
                  <a:rPr lang="en-US" sz="1400" dirty="0">
                    <a:solidFill>
                      <a:srgbClr val="005073"/>
                    </a:solidFill>
                    <a:latin typeface="CiscoSansTT" panose="020B0503020201020303" pitchFamily="34" charset="0"/>
                    <a:ea typeface="Arial" charset="0"/>
                    <a:cs typeface="CiscoSansTT" panose="020B0503020201020303" pitchFamily="34" charset="0"/>
                  </a:rPr>
                  <a:t>Crypto</a:t>
                </a:r>
              </a:p>
            </p:txBody>
          </p:sp>
          <p:sp>
            <p:nvSpPr>
              <p:cNvPr id="37" name="TextBox 36">
                <a:extLst>
                  <a:ext uri="{FF2B5EF4-FFF2-40B4-BE49-F238E27FC236}">
                    <a16:creationId xmlns:a16="http://schemas.microsoft.com/office/drawing/2014/main" id="{50271B74-3E88-5B4B-BEF5-915D37B0CBD7}"/>
                  </a:ext>
                </a:extLst>
              </p:cNvPr>
              <p:cNvSpPr txBox="1"/>
              <p:nvPr/>
            </p:nvSpPr>
            <p:spPr>
              <a:xfrm>
                <a:off x="2092131" y="3000302"/>
                <a:ext cx="1026979" cy="548640"/>
              </a:xfrm>
              <a:prstGeom prst="rect">
                <a:avLst/>
              </a:prstGeom>
              <a:noFill/>
            </p:spPr>
            <p:txBody>
              <a:bodyPr wrap="square" lIns="54864" rIns="54864" rtlCol="0" anchor="ctr" anchorCtr="0">
                <a:noAutofit/>
              </a:bodyPr>
              <a:lstStyle/>
              <a:p>
                <a:pPr algn="ctr" defTabSz="1219170">
                  <a:lnSpc>
                    <a:spcPct val="95000"/>
                  </a:lnSpc>
                  <a:spcBef>
                    <a:spcPts val="720"/>
                  </a:spcBef>
                </a:pPr>
                <a:r>
                  <a:rPr lang="en-US" sz="1400" dirty="0">
                    <a:solidFill>
                      <a:srgbClr val="005073"/>
                    </a:solidFill>
                    <a:latin typeface="CiscoSansTT" panose="020B0503020201020303" pitchFamily="34" charset="0"/>
                    <a:ea typeface="Arial" charset="0"/>
                    <a:cs typeface="CiscoSansTT" panose="020B0503020201020303" pitchFamily="34" charset="0"/>
                  </a:rPr>
                  <a:t>Image </a:t>
                </a:r>
                <a:br>
                  <a:rPr lang="en-US" sz="1400" dirty="0">
                    <a:solidFill>
                      <a:srgbClr val="005073"/>
                    </a:solidFill>
                    <a:latin typeface="CiscoSansTT" panose="020B0503020201020303" pitchFamily="34" charset="0"/>
                    <a:ea typeface="Arial" charset="0"/>
                    <a:cs typeface="CiscoSansTT" panose="020B0503020201020303" pitchFamily="34" charset="0"/>
                  </a:rPr>
                </a:br>
                <a:r>
                  <a:rPr lang="en-US" sz="1400" dirty="0">
                    <a:solidFill>
                      <a:srgbClr val="005073"/>
                    </a:solidFill>
                    <a:latin typeface="CiscoSansTT" panose="020B0503020201020303" pitchFamily="34" charset="0"/>
                    <a:ea typeface="Arial" charset="0"/>
                    <a:cs typeface="CiscoSansTT" panose="020B0503020201020303" pitchFamily="34" charset="0"/>
                  </a:rPr>
                  <a:t>Signing</a:t>
                </a:r>
              </a:p>
            </p:txBody>
          </p:sp>
          <p:sp>
            <p:nvSpPr>
              <p:cNvPr id="38" name="TextBox 37">
                <a:extLst>
                  <a:ext uri="{FF2B5EF4-FFF2-40B4-BE49-F238E27FC236}">
                    <a16:creationId xmlns:a16="http://schemas.microsoft.com/office/drawing/2014/main" id="{F8FF1103-C2F2-FC49-9DC6-693BC28445E5}"/>
                  </a:ext>
                </a:extLst>
              </p:cNvPr>
              <p:cNvSpPr txBox="1"/>
              <p:nvPr/>
            </p:nvSpPr>
            <p:spPr>
              <a:xfrm>
                <a:off x="4074391" y="3000302"/>
                <a:ext cx="1026096" cy="548640"/>
              </a:xfrm>
              <a:prstGeom prst="rect">
                <a:avLst/>
              </a:prstGeom>
              <a:noFill/>
            </p:spPr>
            <p:txBody>
              <a:bodyPr wrap="square" lIns="54864" rIns="54864" rtlCol="0" anchor="ctr" anchorCtr="0">
                <a:noAutofit/>
              </a:bodyPr>
              <a:lstStyle/>
              <a:p>
                <a:pPr algn="ctr" defTabSz="1219170">
                  <a:lnSpc>
                    <a:spcPct val="95000"/>
                  </a:lnSpc>
                  <a:spcBef>
                    <a:spcPts val="720"/>
                  </a:spcBef>
                </a:pPr>
                <a:r>
                  <a:rPr lang="en-US" sz="1400" dirty="0">
                    <a:solidFill>
                      <a:srgbClr val="005073"/>
                    </a:solidFill>
                    <a:latin typeface="CiscoSansTT" panose="020B0503020201020303" pitchFamily="34" charset="0"/>
                    <a:ea typeface="Arial" charset="0"/>
                    <a:cs typeface="CiscoSansTT" panose="020B0503020201020303" pitchFamily="34" charset="0"/>
                  </a:rPr>
                  <a:t>Hardware Trust Anchor</a:t>
                </a:r>
              </a:p>
            </p:txBody>
          </p:sp>
          <p:sp>
            <p:nvSpPr>
              <p:cNvPr id="39" name="TextBox 38">
                <a:extLst>
                  <a:ext uri="{FF2B5EF4-FFF2-40B4-BE49-F238E27FC236}">
                    <a16:creationId xmlns:a16="http://schemas.microsoft.com/office/drawing/2014/main" id="{671B3DDD-1A7F-C440-A6D1-BA5CD9863014}"/>
                  </a:ext>
                </a:extLst>
              </p:cNvPr>
              <p:cNvSpPr txBox="1"/>
              <p:nvPr/>
            </p:nvSpPr>
            <p:spPr>
              <a:xfrm>
                <a:off x="7649777" y="3000302"/>
                <a:ext cx="1103864" cy="548640"/>
              </a:xfrm>
              <a:prstGeom prst="rect">
                <a:avLst/>
              </a:prstGeom>
              <a:noFill/>
            </p:spPr>
            <p:txBody>
              <a:bodyPr wrap="square" lIns="54864" rIns="54864" rtlCol="0" anchor="ctr" anchorCtr="0">
                <a:noAutofit/>
              </a:bodyPr>
              <a:lstStyle/>
              <a:p>
                <a:pPr algn="ctr" defTabSz="548626">
                  <a:lnSpc>
                    <a:spcPct val="95000"/>
                  </a:lnSpc>
                  <a:spcBef>
                    <a:spcPts val="720"/>
                  </a:spcBef>
                </a:pPr>
                <a:r>
                  <a:rPr lang="en-US" sz="1400" dirty="0">
                    <a:solidFill>
                      <a:srgbClr val="005073"/>
                    </a:solidFill>
                    <a:latin typeface="CiscoSansTT" panose="020B0503020201020303" pitchFamily="34" charset="0"/>
                    <a:ea typeface="Arial" charset="0"/>
                    <a:cs typeface="CiscoSansTT" panose="020B0503020201020303" pitchFamily="34" charset="0"/>
                  </a:rPr>
                  <a:t>Secure Device</a:t>
                </a:r>
                <a:br>
                  <a:rPr lang="en-US" sz="1400" dirty="0">
                    <a:solidFill>
                      <a:srgbClr val="005073"/>
                    </a:solidFill>
                    <a:latin typeface="CiscoSansTT" panose="020B0503020201020303" pitchFamily="34" charset="0"/>
                    <a:ea typeface="Arial" charset="0"/>
                    <a:cs typeface="CiscoSansTT" panose="020B0503020201020303" pitchFamily="34" charset="0"/>
                  </a:rPr>
                </a:br>
                <a:r>
                  <a:rPr lang="en-US" sz="1400" dirty="0">
                    <a:solidFill>
                      <a:srgbClr val="005073"/>
                    </a:solidFill>
                    <a:latin typeface="CiscoSansTT" panose="020B0503020201020303" pitchFamily="34" charset="0"/>
                    <a:ea typeface="Arial" charset="0"/>
                    <a:cs typeface="CiscoSansTT" panose="020B0503020201020303" pitchFamily="34" charset="0"/>
                  </a:rPr>
                  <a:t>Onboarding</a:t>
                </a:r>
              </a:p>
            </p:txBody>
          </p:sp>
          <p:sp>
            <p:nvSpPr>
              <p:cNvPr id="40" name="TextBox 39">
                <a:extLst>
                  <a:ext uri="{FF2B5EF4-FFF2-40B4-BE49-F238E27FC236}">
                    <a16:creationId xmlns:a16="http://schemas.microsoft.com/office/drawing/2014/main" id="{1D305AB3-35F3-E641-961B-A282A00AFB77}"/>
                  </a:ext>
                </a:extLst>
              </p:cNvPr>
              <p:cNvSpPr txBox="1"/>
              <p:nvPr/>
            </p:nvSpPr>
            <p:spPr>
              <a:xfrm>
                <a:off x="5983405" y="3000302"/>
                <a:ext cx="878678" cy="548640"/>
              </a:xfrm>
              <a:prstGeom prst="rect">
                <a:avLst/>
              </a:prstGeom>
              <a:noFill/>
            </p:spPr>
            <p:txBody>
              <a:bodyPr wrap="square" lIns="54864" rIns="54864" rtlCol="0" anchor="ctr" anchorCtr="0">
                <a:noAutofit/>
              </a:bodyPr>
              <a:lstStyle/>
              <a:p>
                <a:pPr algn="ctr" defTabSz="548626">
                  <a:lnSpc>
                    <a:spcPct val="95000"/>
                  </a:lnSpc>
                  <a:spcBef>
                    <a:spcPts val="720"/>
                  </a:spcBef>
                </a:pPr>
                <a:r>
                  <a:rPr lang="en-US" sz="1400" dirty="0">
                    <a:solidFill>
                      <a:srgbClr val="005073"/>
                    </a:solidFill>
                    <a:latin typeface="CiscoSansTT" panose="020B0503020201020303" pitchFamily="34" charset="0"/>
                    <a:ea typeface="Arial" charset="0"/>
                    <a:cs typeface="CiscoSansTT" panose="020B0503020201020303" pitchFamily="34" charset="0"/>
                  </a:rPr>
                  <a:t>OS Validation</a:t>
                </a:r>
              </a:p>
            </p:txBody>
          </p:sp>
        </p:grpSp>
        <p:cxnSp>
          <p:nvCxnSpPr>
            <p:cNvPr id="26" name="Straight Connector 25">
              <a:extLst>
                <a:ext uri="{FF2B5EF4-FFF2-40B4-BE49-F238E27FC236}">
                  <a16:creationId xmlns:a16="http://schemas.microsoft.com/office/drawing/2014/main" id="{0F1BDEB9-75BB-5944-9F87-9446286451BC}"/>
                </a:ext>
              </a:extLst>
            </p:cNvPr>
            <p:cNvCxnSpPr/>
            <p:nvPr/>
          </p:nvCxnSpPr>
          <p:spPr>
            <a:xfrm>
              <a:off x="2983452" y="3089984"/>
              <a:ext cx="0" cy="3692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696361-BD94-F540-A517-0515F5F52A7D}"/>
                </a:ext>
              </a:extLst>
            </p:cNvPr>
            <p:cNvCxnSpPr/>
            <p:nvPr/>
          </p:nvCxnSpPr>
          <p:spPr>
            <a:xfrm>
              <a:off x="4063358" y="3089984"/>
              <a:ext cx="0" cy="3692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C18774B-63D0-3443-B28C-37D5422F70B9}"/>
                </a:ext>
              </a:extLst>
            </p:cNvPr>
            <p:cNvCxnSpPr/>
            <p:nvPr/>
          </p:nvCxnSpPr>
          <p:spPr>
            <a:xfrm>
              <a:off x="5114937" y="3089984"/>
              <a:ext cx="0" cy="3692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BCBACE-8385-2B45-B470-0564233F886A}"/>
                </a:ext>
              </a:extLst>
            </p:cNvPr>
            <p:cNvCxnSpPr/>
            <p:nvPr/>
          </p:nvCxnSpPr>
          <p:spPr>
            <a:xfrm>
              <a:off x="6854394" y="3089984"/>
              <a:ext cx="0" cy="3692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0BA141-EE50-2B46-B1C8-DD31FA52F368}"/>
                </a:ext>
              </a:extLst>
            </p:cNvPr>
            <p:cNvCxnSpPr/>
            <p:nvPr/>
          </p:nvCxnSpPr>
          <p:spPr>
            <a:xfrm>
              <a:off x="7618792" y="3089984"/>
              <a:ext cx="0" cy="3692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450419-2F8B-B641-BA74-DA43B401A315}"/>
                </a:ext>
              </a:extLst>
            </p:cNvPr>
            <p:cNvCxnSpPr/>
            <p:nvPr/>
          </p:nvCxnSpPr>
          <p:spPr>
            <a:xfrm>
              <a:off x="2238568" y="3089984"/>
              <a:ext cx="0" cy="3692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790BFB6-7EE1-8D4A-AE7A-0C41F2430C03}"/>
                </a:ext>
              </a:extLst>
            </p:cNvPr>
            <p:cNvCxnSpPr/>
            <p:nvPr/>
          </p:nvCxnSpPr>
          <p:spPr>
            <a:xfrm>
              <a:off x="5977688" y="3089984"/>
              <a:ext cx="0" cy="3692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31CB37B2-441B-034D-BF63-A0ED90B3425B}"/>
              </a:ext>
            </a:extLst>
          </p:cNvPr>
          <p:cNvSpPr txBox="1"/>
          <p:nvPr/>
        </p:nvSpPr>
        <p:spPr>
          <a:xfrm>
            <a:off x="4140486" y="5759433"/>
            <a:ext cx="5535220" cy="379656"/>
          </a:xfrm>
          <a:prstGeom prst="rect">
            <a:avLst/>
          </a:prstGeom>
          <a:noFill/>
        </p:spPr>
        <p:txBody>
          <a:bodyPr wrap="square" rtlCol="0">
            <a:spAutoFit/>
          </a:bodyPr>
          <a:lstStyle/>
          <a:p>
            <a:pPr algn="ctr" defTabSz="1219170"/>
            <a:r>
              <a:rPr lang="en-US" sz="1867" dirty="0">
                <a:solidFill>
                  <a:srgbClr val="39393B">
                    <a:alpha val="75000"/>
                  </a:srgbClr>
                </a:solidFill>
                <a:latin typeface="CiscoSansTT" panose="020B0503020201020303" pitchFamily="34" charset="0"/>
                <a:ea typeface="Arial" charset="0"/>
                <a:cs typeface="CiscoSansTT" panose="020B0503020201020303" pitchFamily="34" charset="0"/>
              </a:rPr>
              <a:t>Cisco Secure Development Lifecycle</a:t>
            </a:r>
          </a:p>
        </p:txBody>
      </p:sp>
      <p:sp>
        <p:nvSpPr>
          <p:cNvPr id="68" name="Rectangle 67">
            <a:extLst>
              <a:ext uri="{FF2B5EF4-FFF2-40B4-BE49-F238E27FC236}">
                <a16:creationId xmlns:a16="http://schemas.microsoft.com/office/drawing/2014/main" id="{083948B3-FF98-5148-94E4-85691D0A307F}"/>
              </a:ext>
            </a:extLst>
          </p:cNvPr>
          <p:cNvSpPr/>
          <p:nvPr/>
        </p:nvSpPr>
        <p:spPr>
          <a:xfrm>
            <a:off x="7764323" y="2387409"/>
            <a:ext cx="1066238" cy="205121"/>
          </a:xfrm>
          <a:prstGeom prst="rect">
            <a:avLst/>
          </a:prstGeom>
        </p:spPr>
        <p:txBody>
          <a:bodyPr wrap="square" lIns="0" tIns="0" rIns="0" bIns="0">
            <a:spAutoFit/>
          </a:bodyPr>
          <a:lstStyle/>
          <a:p>
            <a:pPr algn="ctr" defTabSz="548626"/>
            <a:r>
              <a:rPr lang="en-US" sz="1333" dirty="0">
                <a:solidFill>
                  <a:srgbClr val="282828"/>
                </a:solidFill>
                <a:latin typeface="CiscoSansTT" panose="020B0503020201020303" pitchFamily="34" charset="0"/>
                <a:ea typeface="Arial" charset="0"/>
                <a:cs typeface="CiscoSansTT" panose="020B0503020201020303" pitchFamily="34" charset="0"/>
              </a:rPr>
              <a:t>Stealthwatch</a:t>
            </a:r>
          </a:p>
        </p:txBody>
      </p:sp>
      <p:sp>
        <p:nvSpPr>
          <p:cNvPr id="69" name="TextBox 68">
            <a:extLst>
              <a:ext uri="{FF2B5EF4-FFF2-40B4-BE49-F238E27FC236}">
                <a16:creationId xmlns:a16="http://schemas.microsoft.com/office/drawing/2014/main" id="{28751493-668E-6B45-B6F4-DB9C83742D7A}"/>
              </a:ext>
            </a:extLst>
          </p:cNvPr>
          <p:cNvSpPr txBox="1"/>
          <p:nvPr/>
        </p:nvSpPr>
        <p:spPr>
          <a:xfrm>
            <a:off x="9980401" y="2394837"/>
            <a:ext cx="575268" cy="205121"/>
          </a:xfrm>
          <a:prstGeom prst="rect">
            <a:avLst/>
          </a:prstGeom>
          <a:noFill/>
        </p:spPr>
        <p:txBody>
          <a:bodyPr wrap="square" lIns="0" tIns="0" rIns="0" bIns="0" rtlCol="0">
            <a:spAutoFit/>
          </a:bodyPr>
          <a:lstStyle/>
          <a:p>
            <a:pPr algn="ctr" defTabSz="548626"/>
            <a:r>
              <a:rPr lang="en-US" sz="1333" dirty="0">
                <a:solidFill>
                  <a:srgbClr val="282828"/>
                </a:solidFill>
                <a:latin typeface="CiscoSansTT" panose="020B0503020201020303" pitchFamily="34" charset="0"/>
                <a:ea typeface="Arial" charset="0"/>
                <a:cs typeface="CiscoSansTT" panose="020B0503020201020303" pitchFamily="34" charset="0"/>
              </a:rPr>
              <a:t>SDA</a:t>
            </a:r>
          </a:p>
        </p:txBody>
      </p:sp>
      <p:sp>
        <p:nvSpPr>
          <p:cNvPr id="71" name="TextBox 70">
            <a:extLst>
              <a:ext uri="{FF2B5EF4-FFF2-40B4-BE49-F238E27FC236}">
                <a16:creationId xmlns:a16="http://schemas.microsoft.com/office/drawing/2014/main" id="{4A031344-378F-9347-A78F-DD691AAD5349}"/>
              </a:ext>
            </a:extLst>
          </p:cNvPr>
          <p:cNvSpPr txBox="1"/>
          <p:nvPr/>
        </p:nvSpPr>
        <p:spPr>
          <a:xfrm>
            <a:off x="8897858" y="2386307"/>
            <a:ext cx="806629" cy="205121"/>
          </a:xfrm>
          <a:prstGeom prst="rect">
            <a:avLst/>
          </a:prstGeom>
          <a:noFill/>
        </p:spPr>
        <p:txBody>
          <a:bodyPr wrap="square" lIns="0" tIns="0" rIns="0" bIns="0" rtlCol="0">
            <a:spAutoFit/>
          </a:bodyPr>
          <a:lstStyle/>
          <a:p>
            <a:pPr algn="ctr" defTabSz="548626"/>
            <a:r>
              <a:rPr lang="en-US" sz="1333" dirty="0">
                <a:solidFill>
                  <a:srgbClr val="282828"/>
                </a:solidFill>
                <a:latin typeface="CiscoSansTT" panose="020B0503020201020303" pitchFamily="34" charset="0"/>
                <a:ea typeface="Arial" charset="0"/>
                <a:cs typeface="CiscoSansTT" panose="020B0503020201020303" pitchFamily="34" charset="0"/>
              </a:rPr>
              <a:t>Umbrella</a:t>
            </a:r>
          </a:p>
        </p:txBody>
      </p:sp>
      <p:sp>
        <p:nvSpPr>
          <p:cNvPr id="72" name="TextBox 71">
            <a:extLst>
              <a:ext uri="{FF2B5EF4-FFF2-40B4-BE49-F238E27FC236}">
                <a16:creationId xmlns:a16="http://schemas.microsoft.com/office/drawing/2014/main" id="{647B3639-36BD-894B-A41E-6B8632F9FD39}"/>
              </a:ext>
            </a:extLst>
          </p:cNvPr>
          <p:cNvSpPr txBox="1"/>
          <p:nvPr/>
        </p:nvSpPr>
        <p:spPr>
          <a:xfrm>
            <a:off x="7180844" y="2394658"/>
            <a:ext cx="427664" cy="205121"/>
          </a:xfrm>
          <a:prstGeom prst="rect">
            <a:avLst/>
          </a:prstGeom>
          <a:noFill/>
        </p:spPr>
        <p:txBody>
          <a:bodyPr wrap="square" lIns="0" tIns="0" rIns="0" bIns="0" rtlCol="0">
            <a:spAutoFit/>
          </a:bodyPr>
          <a:lstStyle/>
          <a:p>
            <a:pPr algn="ctr" defTabSz="548626"/>
            <a:r>
              <a:rPr lang="en-US" sz="1333" dirty="0">
                <a:solidFill>
                  <a:srgbClr val="282828"/>
                </a:solidFill>
                <a:latin typeface="CiscoSansTT" panose="020B0503020201020303" pitchFamily="34" charset="0"/>
                <a:ea typeface="Arial" charset="0"/>
                <a:cs typeface="CiscoSansTT" panose="020B0503020201020303" pitchFamily="34" charset="0"/>
              </a:rPr>
              <a:t>ISE</a:t>
            </a:r>
          </a:p>
        </p:txBody>
      </p:sp>
      <p:sp>
        <p:nvSpPr>
          <p:cNvPr id="73" name="Rectangle 72">
            <a:extLst>
              <a:ext uri="{FF2B5EF4-FFF2-40B4-BE49-F238E27FC236}">
                <a16:creationId xmlns:a16="http://schemas.microsoft.com/office/drawing/2014/main" id="{90402F72-4A9A-D342-B3ED-90C2B28FDA63}"/>
              </a:ext>
            </a:extLst>
          </p:cNvPr>
          <p:cNvSpPr/>
          <p:nvPr/>
        </p:nvSpPr>
        <p:spPr>
          <a:xfrm>
            <a:off x="2481668" y="4753783"/>
            <a:ext cx="8404873" cy="984167"/>
          </a:xfrm>
          <a:prstGeom prst="rect">
            <a:avLst/>
          </a:prstGeom>
          <a:solidFill>
            <a:schemeClr val="bg2">
              <a:lumMod val="50000"/>
              <a:alpha val="1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26"/>
            <a:endParaRPr lang="en-US" sz="2400" dirty="0">
              <a:solidFill>
                <a:srgbClr val="FFFFFF"/>
              </a:solidFill>
              <a:latin typeface="CiscoSansTT" panose="020B0503020201020303" pitchFamily="34" charset="0"/>
              <a:cs typeface="CiscoSansTT" panose="020B0503020201020303" pitchFamily="34" charset="0"/>
            </a:endParaRPr>
          </a:p>
        </p:txBody>
      </p:sp>
      <p:grpSp>
        <p:nvGrpSpPr>
          <p:cNvPr id="89" name="Group 88">
            <a:extLst>
              <a:ext uri="{FF2B5EF4-FFF2-40B4-BE49-F238E27FC236}">
                <a16:creationId xmlns:a16="http://schemas.microsoft.com/office/drawing/2014/main" id="{7D098219-136E-F84F-B789-93DFEF7DA2A0}"/>
              </a:ext>
            </a:extLst>
          </p:cNvPr>
          <p:cNvGrpSpPr/>
          <p:nvPr/>
        </p:nvGrpSpPr>
        <p:grpSpPr>
          <a:xfrm>
            <a:off x="2698173" y="4933360"/>
            <a:ext cx="8107284" cy="658368"/>
            <a:chOff x="1751584" y="4032914"/>
            <a:chExt cx="6756072" cy="548640"/>
          </a:xfrm>
        </p:grpSpPr>
        <p:sp>
          <p:nvSpPr>
            <p:cNvPr id="90" name="TextBox 89">
              <a:extLst>
                <a:ext uri="{FF2B5EF4-FFF2-40B4-BE49-F238E27FC236}">
                  <a16:creationId xmlns:a16="http://schemas.microsoft.com/office/drawing/2014/main" id="{258DD7AD-EC23-8B4A-8E8C-A53AECA3A8FA}"/>
                </a:ext>
              </a:extLst>
            </p:cNvPr>
            <p:cNvSpPr txBox="1"/>
            <p:nvPr/>
          </p:nvSpPr>
          <p:spPr>
            <a:xfrm>
              <a:off x="7628978" y="4032914"/>
              <a:ext cx="878678" cy="548640"/>
            </a:xfrm>
            <a:prstGeom prst="rect">
              <a:avLst/>
            </a:prstGeom>
            <a:noFill/>
          </p:spPr>
          <p:txBody>
            <a:bodyPr wrap="square" lIns="54864" rIns="54864" rtlCol="0" anchor="ctr" anchorCtr="0">
              <a:noAutofit/>
            </a:bodyPr>
            <a:lstStyle/>
            <a:p>
              <a:pPr algn="ctr" defTabSz="548626">
                <a:lnSpc>
                  <a:spcPct val="95000"/>
                </a:lnSpc>
                <a:spcBef>
                  <a:spcPts val="720"/>
                </a:spcBef>
              </a:pPr>
              <a:r>
                <a:rPr lang="en-US" sz="1467" dirty="0">
                  <a:solidFill>
                    <a:srgbClr val="282828"/>
                  </a:solidFill>
                  <a:latin typeface="CiscoSansTT" panose="020B0503020201020303" pitchFamily="34" charset="0"/>
                  <a:ea typeface="Arial" charset="0"/>
                  <a:cs typeface="CiscoSansTT" panose="020B0503020201020303" pitchFamily="34" charset="0"/>
                </a:rPr>
                <a:t>PSIRT Advisories</a:t>
              </a:r>
            </a:p>
          </p:txBody>
        </p:sp>
        <p:sp>
          <p:nvSpPr>
            <p:cNvPr id="91" name="TextBox 90">
              <a:extLst>
                <a:ext uri="{FF2B5EF4-FFF2-40B4-BE49-F238E27FC236}">
                  <a16:creationId xmlns:a16="http://schemas.microsoft.com/office/drawing/2014/main" id="{E170F4F2-4DB4-2B4A-A211-BD81F3DB1FEE}"/>
                </a:ext>
              </a:extLst>
            </p:cNvPr>
            <p:cNvSpPr txBox="1"/>
            <p:nvPr/>
          </p:nvSpPr>
          <p:spPr>
            <a:xfrm>
              <a:off x="4305677" y="4032914"/>
              <a:ext cx="878678" cy="548640"/>
            </a:xfrm>
            <a:prstGeom prst="rect">
              <a:avLst/>
            </a:prstGeom>
            <a:noFill/>
          </p:spPr>
          <p:txBody>
            <a:bodyPr wrap="square" lIns="54864" rIns="54864" rtlCol="0" anchor="ctr" anchorCtr="0">
              <a:noAutofit/>
            </a:bodyPr>
            <a:lstStyle/>
            <a:p>
              <a:pPr algn="ctr" defTabSz="548626">
                <a:lnSpc>
                  <a:spcPct val="95000"/>
                </a:lnSpc>
                <a:spcBef>
                  <a:spcPts val="720"/>
                </a:spcBef>
              </a:pPr>
              <a:r>
                <a:rPr lang="en-US" sz="1467" dirty="0">
                  <a:solidFill>
                    <a:srgbClr val="282828"/>
                  </a:solidFill>
                  <a:latin typeface="CiscoSansTT" panose="020B0503020201020303" pitchFamily="34" charset="0"/>
                  <a:ea typeface="Arial" charset="0"/>
                  <a:cs typeface="CiscoSansTT" panose="020B0503020201020303" pitchFamily="34" charset="0"/>
                </a:rPr>
                <a:t>Security Training</a:t>
              </a:r>
            </a:p>
          </p:txBody>
        </p:sp>
        <p:sp>
          <p:nvSpPr>
            <p:cNvPr id="92" name="TextBox 91">
              <a:extLst>
                <a:ext uri="{FF2B5EF4-FFF2-40B4-BE49-F238E27FC236}">
                  <a16:creationId xmlns:a16="http://schemas.microsoft.com/office/drawing/2014/main" id="{47795948-BD7B-EE48-BA1A-52E6AA51C3A6}"/>
                </a:ext>
              </a:extLst>
            </p:cNvPr>
            <p:cNvSpPr txBox="1"/>
            <p:nvPr/>
          </p:nvSpPr>
          <p:spPr>
            <a:xfrm>
              <a:off x="6530856" y="4032914"/>
              <a:ext cx="878678" cy="548640"/>
            </a:xfrm>
            <a:prstGeom prst="rect">
              <a:avLst/>
            </a:prstGeom>
            <a:noFill/>
          </p:spPr>
          <p:txBody>
            <a:bodyPr wrap="square" lIns="54864" rIns="54864" rtlCol="0" anchor="ctr" anchorCtr="0">
              <a:noAutofit/>
            </a:bodyPr>
            <a:lstStyle/>
            <a:p>
              <a:pPr algn="ctr" defTabSz="548626">
                <a:lnSpc>
                  <a:spcPct val="95000"/>
                </a:lnSpc>
                <a:spcBef>
                  <a:spcPts val="720"/>
                </a:spcBef>
              </a:pPr>
              <a:r>
                <a:rPr lang="en-US" sz="1467" dirty="0">
                  <a:solidFill>
                    <a:srgbClr val="282828"/>
                  </a:solidFill>
                  <a:latin typeface="CiscoSansTT" panose="020B0503020201020303" pitchFamily="34" charset="0"/>
                  <a:ea typeface="Arial" charset="0"/>
                  <a:cs typeface="CiscoSansTT" panose="020B0503020201020303" pitchFamily="34" charset="0"/>
                </a:rPr>
                <a:t>Product Security Baseline</a:t>
              </a:r>
            </a:p>
          </p:txBody>
        </p:sp>
        <p:sp>
          <p:nvSpPr>
            <p:cNvPr id="93" name="TextBox 92">
              <a:extLst>
                <a:ext uri="{FF2B5EF4-FFF2-40B4-BE49-F238E27FC236}">
                  <a16:creationId xmlns:a16="http://schemas.microsoft.com/office/drawing/2014/main" id="{23619070-229F-A540-8272-9B9C2B67A216}"/>
                </a:ext>
              </a:extLst>
            </p:cNvPr>
            <p:cNvSpPr txBox="1"/>
            <p:nvPr/>
          </p:nvSpPr>
          <p:spPr>
            <a:xfrm>
              <a:off x="5432734" y="4032914"/>
              <a:ext cx="878678" cy="548640"/>
            </a:xfrm>
            <a:prstGeom prst="rect">
              <a:avLst/>
            </a:prstGeom>
            <a:noFill/>
          </p:spPr>
          <p:txBody>
            <a:bodyPr wrap="square" lIns="54864" rIns="54864" rtlCol="0" anchor="ctr" anchorCtr="0">
              <a:noAutofit/>
            </a:bodyPr>
            <a:lstStyle/>
            <a:p>
              <a:pPr algn="ctr" defTabSz="548626">
                <a:lnSpc>
                  <a:spcPct val="95000"/>
                </a:lnSpc>
                <a:spcBef>
                  <a:spcPts val="720"/>
                </a:spcBef>
              </a:pPr>
              <a:r>
                <a:rPr lang="en-US" sz="1467" dirty="0">
                  <a:solidFill>
                    <a:srgbClr val="282828"/>
                  </a:solidFill>
                  <a:latin typeface="CiscoSansTT" panose="020B0503020201020303" pitchFamily="34" charset="0"/>
                  <a:ea typeface="Arial" charset="0"/>
                  <a:cs typeface="CiscoSansTT" panose="020B0503020201020303" pitchFamily="34" charset="0"/>
                </a:rPr>
                <a:t>Threat Modeling</a:t>
              </a:r>
            </a:p>
          </p:txBody>
        </p:sp>
        <p:sp>
          <p:nvSpPr>
            <p:cNvPr id="94" name="TextBox 93">
              <a:extLst>
                <a:ext uri="{FF2B5EF4-FFF2-40B4-BE49-F238E27FC236}">
                  <a16:creationId xmlns:a16="http://schemas.microsoft.com/office/drawing/2014/main" id="{5DB88A16-2DB1-3C4E-98FC-D185ED5A8B8A}"/>
                </a:ext>
              </a:extLst>
            </p:cNvPr>
            <p:cNvSpPr txBox="1"/>
            <p:nvPr/>
          </p:nvSpPr>
          <p:spPr>
            <a:xfrm>
              <a:off x="3064564" y="4032914"/>
              <a:ext cx="1050605" cy="548640"/>
            </a:xfrm>
            <a:prstGeom prst="rect">
              <a:avLst/>
            </a:prstGeom>
            <a:noFill/>
          </p:spPr>
          <p:txBody>
            <a:bodyPr wrap="square" lIns="54864" rIns="54864" rtlCol="0" anchor="ctr" anchorCtr="0">
              <a:noAutofit/>
            </a:bodyPr>
            <a:lstStyle/>
            <a:p>
              <a:pPr algn="ctr" defTabSz="548626">
                <a:lnSpc>
                  <a:spcPct val="95000"/>
                </a:lnSpc>
                <a:spcBef>
                  <a:spcPts val="720"/>
                </a:spcBef>
              </a:pPr>
              <a:r>
                <a:rPr lang="en-US" sz="1467" dirty="0">
                  <a:solidFill>
                    <a:srgbClr val="282828"/>
                  </a:solidFill>
                  <a:latin typeface="CiscoSansTT" panose="020B0503020201020303" pitchFamily="34" charset="0"/>
                  <a:ea typeface="Arial" charset="0"/>
                  <a:cs typeface="CiscoSansTT" panose="020B0503020201020303" pitchFamily="34" charset="0"/>
                </a:rPr>
                <a:t>Open Source Registration</a:t>
              </a:r>
            </a:p>
          </p:txBody>
        </p:sp>
        <p:sp>
          <p:nvSpPr>
            <p:cNvPr id="95" name="TextBox 94">
              <a:extLst>
                <a:ext uri="{FF2B5EF4-FFF2-40B4-BE49-F238E27FC236}">
                  <a16:creationId xmlns:a16="http://schemas.microsoft.com/office/drawing/2014/main" id="{47E98C0C-0850-EC4C-A68A-1557E475C908}"/>
                </a:ext>
              </a:extLst>
            </p:cNvPr>
            <p:cNvSpPr txBox="1"/>
            <p:nvPr/>
          </p:nvSpPr>
          <p:spPr>
            <a:xfrm>
              <a:off x="1751584" y="4032914"/>
              <a:ext cx="1050606" cy="548640"/>
            </a:xfrm>
            <a:prstGeom prst="rect">
              <a:avLst/>
            </a:prstGeom>
            <a:noFill/>
          </p:spPr>
          <p:txBody>
            <a:bodyPr wrap="square" lIns="54864" rIns="54864" rtlCol="0" anchor="ctr" anchorCtr="0">
              <a:noAutofit/>
            </a:bodyPr>
            <a:lstStyle/>
            <a:p>
              <a:pPr algn="ctr" defTabSz="548626">
                <a:lnSpc>
                  <a:spcPct val="95000"/>
                </a:lnSpc>
                <a:spcBef>
                  <a:spcPts val="720"/>
                </a:spcBef>
              </a:pPr>
              <a:r>
                <a:rPr lang="en-US" sz="1467" dirty="0">
                  <a:solidFill>
                    <a:srgbClr val="282828"/>
                  </a:solidFill>
                  <a:latin typeface="CiscoSansTT" panose="020B0503020201020303" pitchFamily="34" charset="0"/>
                  <a:ea typeface="Arial" charset="0"/>
                  <a:cs typeface="CiscoSansTT" panose="020B0503020201020303" pitchFamily="34" charset="0"/>
                </a:rPr>
                <a:t>Value Chain Security</a:t>
              </a:r>
            </a:p>
          </p:txBody>
        </p:sp>
        <p:cxnSp>
          <p:nvCxnSpPr>
            <p:cNvPr id="96" name="Straight Connector 95">
              <a:extLst>
                <a:ext uri="{FF2B5EF4-FFF2-40B4-BE49-F238E27FC236}">
                  <a16:creationId xmlns:a16="http://schemas.microsoft.com/office/drawing/2014/main" id="{214F985B-79AE-F646-BAAD-4C674DDF7856}"/>
                </a:ext>
              </a:extLst>
            </p:cNvPr>
            <p:cNvCxnSpPr/>
            <p:nvPr/>
          </p:nvCxnSpPr>
          <p:spPr>
            <a:xfrm>
              <a:off x="2976014" y="4057965"/>
              <a:ext cx="0" cy="4985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39886C5-D4DF-7442-B1AD-EB3AEAFE9DB2}"/>
                </a:ext>
              </a:extLst>
            </p:cNvPr>
            <p:cNvCxnSpPr/>
            <p:nvPr/>
          </p:nvCxnSpPr>
          <p:spPr>
            <a:xfrm>
              <a:off x="4266264" y="4057965"/>
              <a:ext cx="0" cy="4985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41CDFB3-7E7D-3D4B-A597-9DD5104CD32E}"/>
                </a:ext>
              </a:extLst>
            </p:cNvPr>
            <p:cNvCxnSpPr/>
            <p:nvPr/>
          </p:nvCxnSpPr>
          <p:spPr>
            <a:xfrm>
              <a:off x="5343635" y="4057965"/>
              <a:ext cx="0" cy="4985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20B8E69-E47A-A343-AD19-528EE669BCCB}"/>
                </a:ext>
              </a:extLst>
            </p:cNvPr>
            <p:cNvCxnSpPr/>
            <p:nvPr/>
          </p:nvCxnSpPr>
          <p:spPr>
            <a:xfrm>
              <a:off x="6434184" y="4057965"/>
              <a:ext cx="0" cy="4985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7DE55AD-F0B1-6140-A03B-DD8C7F5DA073}"/>
                </a:ext>
              </a:extLst>
            </p:cNvPr>
            <p:cNvCxnSpPr/>
            <p:nvPr/>
          </p:nvCxnSpPr>
          <p:spPr>
            <a:xfrm>
              <a:off x="7566197" y="4057965"/>
              <a:ext cx="0" cy="4985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01" name="Straight Connector 100">
            <a:extLst>
              <a:ext uri="{FF2B5EF4-FFF2-40B4-BE49-F238E27FC236}">
                <a16:creationId xmlns:a16="http://schemas.microsoft.com/office/drawing/2014/main" id="{73862FEC-F471-E44C-BE27-6B4AE8A79C7D}"/>
              </a:ext>
            </a:extLst>
          </p:cNvPr>
          <p:cNvCxnSpPr>
            <a:cxnSpLocks/>
          </p:cNvCxnSpPr>
          <p:nvPr/>
        </p:nvCxnSpPr>
        <p:spPr>
          <a:xfrm>
            <a:off x="4167488" y="5817738"/>
            <a:ext cx="3787" cy="2991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B652AA0-7031-2D48-969D-85D493EBD327}"/>
              </a:ext>
            </a:extLst>
          </p:cNvPr>
          <p:cNvCxnSpPr>
            <a:cxnSpLocks/>
          </p:cNvCxnSpPr>
          <p:nvPr/>
        </p:nvCxnSpPr>
        <p:spPr>
          <a:xfrm>
            <a:off x="9688543" y="5821294"/>
            <a:ext cx="3787" cy="2991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90AF49DD-6316-9E4F-94B6-0BA0A8A8DD4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16099" y="2013382"/>
            <a:ext cx="378160" cy="372007"/>
          </a:xfrm>
          <a:prstGeom prst="rect">
            <a:avLst/>
          </a:prstGeom>
        </p:spPr>
      </p:pic>
      <p:pic>
        <p:nvPicPr>
          <p:cNvPr id="138" name="Picture 137" descr="SCA-icon-r00.png">
            <a:extLst>
              <a:ext uri="{FF2B5EF4-FFF2-40B4-BE49-F238E27FC236}">
                <a16:creationId xmlns:a16="http://schemas.microsoft.com/office/drawing/2014/main" id="{1F79873B-70CF-3A4B-8947-33496928842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56915" y="2006103"/>
            <a:ext cx="378160" cy="378159"/>
          </a:xfrm>
          <a:prstGeom prst="rect">
            <a:avLst/>
          </a:prstGeom>
        </p:spPr>
      </p:pic>
      <p:sp>
        <p:nvSpPr>
          <p:cNvPr id="140" name="Oval 139">
            <a:extLst>
              <a:ext uri="{FF2B5EF4-FFF2-40B4-BE49-F238E27FC236}">
                <a16:creationId xmlns:a16="http://schemas.microsoft.com/office/drawing/2014/main" id="{7FBDFAC4-ED2D-7F4B-84E1-C39225BE270E}"/>
              </a:ext>
            </a:extLst>
          </p:cNvPr>
          <p:cNvSpPr/>
          <p:nvPr/>
        </p:nvSpPr>
        <p:spPr>
          <a:xfrm>
            <a:off x="9081763" y="1998430"/>
            <a:ext cx="381259" cy="37822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latin typeface="CiscoSansTT" panose="020B0503020201020303" pitchFamily="34" charset="0"/>
              <a:cs typeface="CiscoSansTT" panose="020B0503020201020303" pitchFamily="34" charset="0"/>
            </a:endParaRPr>
          </a:p>
        </p:txBody>
      </p:sp>
      <p:sp>
        <p:nvSpPr>
          <p:cNvPr id="142" name="Oval 141">
            <a:extLst>
              <a:ext uri="{FF2B5EF4-FFF2-40B4-BE49-F238E27FC236}">
                <a16:creationId xmlns:a16="http://schemas.microsoft.com/office/drawing/2014/main" id="{97792686-BE67-6446-83BF-206E16B42386}"/>
              </a:ext>
            </a:extLst>
          </p:cNvPr>
          <p:cNvSpPr/>
          <p:nvPr/>
        </p:nvSpPr>
        <p:spPr>
          <a:xfrm>
            <a:off x="10087620" y="1995160"/>
            <a:ext cx="381259" cy="378229"/>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latin typeface="CiscoSansTT" panose="020B0503020201020303" pitchFamily="34" charset="0"/>
              <a:cs typeface="CiscoSansTT" panose="020B0503020201020303" pitchFamily="34" charset="0"/>
            </a:endParaRPr>
          </a:p>
        </p:txBody>
      </p:sp>
      <p:pic>
        <p:nvPicPr>
          <p:cNvPr id="103" name="Picture 102">
            <a:extLst>
              <a:ext uri="{FF2B5EF4-FFF2-40B4-BE49-F238E27FC236}">
                <a16:creationId xmlns:a16="http://schemas.microsoft.com/office/drawing/2014/main" id="{74EAB2B3-D892-F742-878B-890FEEB9630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0134978" y="2083613"/>
            <a:ext cx="266116" cy="201327"/>
          </a:xfrm>
          <a:prstGeom prst="rect">
            <a:avLst/>
          </a:prstGeom>
        </p:spPr>
      </p:pic>
      <p:pic>
        <p:nvPicPr>
          <p:cNvPr id="144" name="Picture 143">
            <a:extLst>
              <a:ext uri="{FF2B5EF4-FFF2-40B4-BE49-F238E27FC236}">
                <a16:creationId xmlns:a16="http://schemas.microsoft.com/office/drawing/2014/main" id="{A7E5AF05-0678-034E-B467-F46555AB0A4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087729" y="2065255"/>
            <a:ext cx="378160" cy="221927"/>
          </a:xfrm>
          <a:prstGeom prst="rect">
            <a:avLst/>
          </a:prstGeom>
        </p:spPr>
      </p:pic>
      <p:sp>
        <p:nvSpPr>
          <p:cNvPr id="65" name="Rectangle 64">
            <a:extLst>
              <a:ext uri="{FF2B5EF4-FFF2-40B4-BE49-F238E27FC236}">
                <a16:creationId xmlns:a16="http://schemas.microsoft.com/office/drawing/2014/main" id="{9A586973-2139-474F-9EFE-0BC17689529B}"/>
              </a:ext>
            </a:extLst>
          </p:cNvPr>
          <p:cNvSpPr/>
          <p:nvPr/>
        </p:nvSpPr>
        <p:spPr>
          <a:xfrm>
            <a:off x="3365689" y="6226972"/>
            <a:ext cx="1062010" cy="27058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321990919"/>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a:off x="8057891" y="3308341"/>
            <a:ext cx="3403581" cy="2057400"/>
          </a:xfrm>
          <a:prstGeom prst="roundRect">
            <a:avLst>
              <a:gd name="adj" fmla="val 6173"/>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endParaRPr>
          </a:p>
        </p:txBody>
      </p:sp>
      <p:sp>
        <p:nvSpPr>
          <p:cNvPr id="47" name="Rounded Rectangle 46"/>
          <p:cNvSpPr/>
          <p:nvPr/>
        </p:nvSpPr>
        <p:spPr>
          <a:xfrm>
            <a:off x="4387328" y="3308341"/>
            <a:ext cx="3403581" cy="2057400"/>
          </a:xfrm>
          <a:prstGeom prst="roundRect">
            <a:avLst>
              <a:gd name="adj" fmla="val 6173"/>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endParaRPr>
          </a:p>
        </p:txBody>
      </p:sp>
      <p:sp>
        <p:nvSpPr>
          <p:cNvPr id="44" name="Rounded Rectangle 43"/>
          <p:cNvSpPr/>
          <p:nvPr/>
        </p:nvSpPr>
        <p:spPr>
          <a:xfrm>
            <a:off x="730251" y="3308341"/>
            <a:ext cx="3403581" cy="2057400"/>
          </a:xfrm>
          <a:prstGeom prst="roundRect">
            <a:avLst>
              <a:gd name="adj" fmla="val 6173"/>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endParaRPr>
          </a:p>
        </p:txBody>
      </p:sp>
      <p:sp>
        <p:nvSpPr>
          <p:cNvPr id="2" name="Title 1"/>
          <p:cNvSpPr>
            <a:spLocks noGrp="1"/>
          </p:cNvSpPr>
          <p:nvPr>
            <p:ph type="title"/>
          </p:nvPr>
        </p:nvSpPr>
        <p:spPr>
          <a:xfrm>
            <a:off x="548519" y="138564"/>
            <a:ext cx="11233174" cy="975783"/>
          </a:xfrm>
        </p:spPr>
        <p:txBody>
          <a:bodyPr>
            <a:normAutofit fontScale="90000"/>
          </a:bodyPr>
          <a:lstStyle/>
          <a:p>
            <a:r>
              <a:rPr lang="en-US" dirty="0">
                <a:solidFill>
                  <a:schemeClr val="accent6"/>
                </a:solidFill>
                <a:latin typeface="CiscoSansTT" panose="020B0503020201020303" pitchFamily="34" charset="0"/>
                <a:cs typeface="CiscoSansTT" panose="020B0503020201020303" pitchFamily="34" charset="0"/>
              </a:rPr>
              <a:t>Cisco + Apple partnership for a better user experience</a:t>
            </a:r>
          </a:p>
        </p:txBody>
      </p:sp>
      <p:sp>
        <p:nvSpPr>
          <p:cNvPr id="5" name="TextBox 4"/>
          <p:cNvSpPr txBox="1"/>
          <p:nvPr/>
        </p:nvSpPr>
        <p:spPr>
          <a:xfrm>
            <a:off x="4385139" y="4020106"/>
            <a:ext cx="3413760" cy="1040836"/>
          </a:xfrm>
          <a:prstGeom prst="roundRect">
            <a:avLst>
              <a:gd name="adj" fmla="val 5734"/>
            </a:avLst>
          </a:prstGeom>
          <a:noFill/>
        </p:spPr>
        <p:txBody>
          <a:bodyPr wrap="square" t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t>Business data gets priority and speed, even if the network is congested</a:t>
            </a:r>
          </a:p>
        </p:txBody>
      </p:sp>
      <p:sp>
        <p:nvSpPr>
          <p:cNvPr id="6" name="TextBox 5"/>
          <p:cNvSpPr txBox="1"/>
          <p:nvPr/>
        </p:nvSpPr>
        <p:spPr>
          <a:xfrm>
            <a:off x="8047712" y="4020106"/>
            <a:ext cx="3413760" cy="1040836"/>
          </a:xfrm>
          <a:prstGeom prst="roundRect">
            <a:avLst>
              <a:gd name="adj" fmla="val 5734"/>
            </a:avLst>
          </a:prstGeom>
          <a:noFill/>
        </p:spPr>
        <p:txBody>
          <a:bodyPr wrap="square" t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t>Gain better insight into iOS clients through detailed analytics</a:t>
            </a:r>
          </a:p>
        </p:txBody>
      </p:sp>
      <p:sp>
        <p:nvSpPr>
          <p:cNvPr id="7" name="TextBox 6"/>
          <p:cNvSpPr txBox="1"/>
          <p:nvPr/>
        </p:nvSpPr>
        <p:spPr>
          <a:xfrm>
            <a:off x="723900" y="3963554"/>
            <a:ext cx="3413760" cy="1097388"/>
          </a:xfrm>
          <a:prstGeom prst="roundRect">
            <a:avLst>
              <a:gd name="adj" fmla="val 5734"/>
            </a:avLst>
          </a:prstGeom>
          <a:noFill/>
        </p:spPr>
        <p:txBody>
          <a:bodyPr wrap="square" t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t>Intelligent and efficient</a:t>
            </a:r>
            <a:br>
              <a:rPr kumimoji="0" lang="en-US" sz="2000"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br>
            <a:r>
              <a:rPr kumimoji="0" lang="en-US" sz="2000" b="0" i="0" u="none" strike="noStrike" kern="1200" cap="none" spc="0" normalizeH="0" baseline="0" noProof="0" dirty="0">
                <a:ln>
                  <a:noFill/>
                </a:ln>
                <a:solidFill>
                  <a:srgbClr val="005073"/>
                </a:solidFill>
                <a:effectLst/>
                <a:uLnTx/>
                <a:uFillTx/>
                <a:latin typeface="CiscoSansTT" panose="020B0503020201020303" pitchFamily="34" charset="0"/>
                <a:cs typeface="CiscoSansTT" panose="020B0503020201020303" pitchFamily="34" charset="0"/>
              </a:rPr>
              <a:t>roaming, automatically configured</a:t>
            </a:r>
          </a:p>
        </p:txBody>
      </p:sp>
      <p:sp>
        <p:nvSpPr>
          <p:cNvPr id="8" name="Round Same Side Corner Rectangle 7"/>
          <p:cNvSpPr/>
          <p:nvPr/>
        </p:nvSpPr>
        <p:spPr>
          <a:xfrm>
            <a:off x="8047712" y="2997200"/>
            <a:ext cx="3413760" cy="819389"/>
          </a:xfrm>
          <a:prstGeom prst="round2SameRect">
            <a:avLst/>
          </a:prstGeom>
          <a:solidFill>
            <a:schemeClr val="accent3"/>
          </a:solidFill>
        </p:spPr>
        <p:txBody>
          <a:bodyPr wrap="square" lIns="0" tIns="0" rIns="0" bIns="0" anchor="ctr" anchorCtr="0">
            <a:noAutofit/>
          </a:bodyPr>
          <a:lstStyle/>
          <a:p>
            <a:pPr marL="0" marR="0" lvl="0" indent="0" algn="ctr" defTabSz="914400" rtl="0" eaLnBrk="1" fontAlgn="auto" latinLnBrk="0" hangingPunct="1">
              <a:lnSpc>
                <a:spcPct val="100000"/>
              </a:lnSpc>
              <a:spcBef>
                <a:spcPts val="5333"/>
              </a:spcBef>
              <a:spcAft>
                <a:spcPts val="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Wi-Fi analytics</a:t>
            </a:r>
            <a:br>
              <a:rPr kumimoji="0" lang="en-US" sz="2133"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br>
            <a:r>
              <a:rPr kumimoji="0" lang="en-US" sz="2133"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for iOS</a:t>
            </a:r>
          </a:p>
        </p:txBody>
      </p:sp>
      <p:sp>
        <p:nvSpPr>
          <p:cNvPr id="9" name="Round Same Side Corner Rectangle 8"/>
          <p:cNvSpPr/>
          <p:nvPr/>
        </p:nvSpPr>
        <p:spPr>
          <a:xfrm>
            <a:off x="4385139" y="2997200"/>
            <a:ext cx="3413760" cy="819389"/>
          </a:xfrm>
          <a:prstGeom prst="round2SameRect">
            <a:avLst/>
          </a:prstGeom>
          <a:solidFill>
            <a:schemeClr val="accent2"/>
          </a:solidFill>
        </p:spPr>
        <p:txBody>
          <a:bodyPr wrap="square" lIns="0" tIns="0" rIns="0" bIns="0" anchor="ctr" anchorCtr="0">
            <a:noAutofit/>
          </a:bodyPr>
          <a:lstStyle/>
          <a:p>
            <a:pPr marL="0" marR="0" lvl="0" indent="0" algn="ctr" defTabSz="914400" rtl="0" eaLnBrk="1" fontAlgn="auto" latinLnBrk="0" hangingPunct="1">
              <a:lnSpc>
                <a:spcPct val="100000"/>
              </a:lnSpc>
              <a:spcBef>
                <a:spcPts val="5333"/>
              </a:spcBef>
              <a:spcAft>
                <a:spcPts val="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Prioritizing </a:t>
            </a:r>
            <a:br>
              <a:rPr kumimoji="0" lang="en-US" sz="2133"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br>
            <a:r>
              <a:rPr kumimoji="0" lang="en-US" sz="2133"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business apps</a:t>
            </a:r>
          </a:p>
        </p:txBody>
      </p:sp>
      <p:sp>
        <p:nvSpPr>
          <p:cNvPr id="10" name="Round Same Side Corner Rectangle 9"/>
          <p:cNvSpPr/>
          <p:nvPr/>
        </p:nvSpPr>
        <p:spPr>
          <a:xfrm>
            <a:off x="720072" y="2997200"/>
            <a:ext cx="3413760" cy="819389"/>
          </a:xfrm>
          <a:prstGeom prst="round2SameRect">
            <a:avLst/>
          </a:prstGeom>
          <a:solidFill>
            <a:schemeClr val="accent1"/>
          </a:solidFill>
        </p:spPr>
        <p:txBody>
          <a:bodyPr wrap="square" lIns="0" tIns="0" rIns="0" bIns="0" anchor="ctr" anchorCtr="0">
            <a:noAutofit/>
          </a:bodyPr>
          <a:lstStyle/>
          <a:p>
            <a:pPr marL="0" marR="0" lvl="0" indent="0" algn="ctr" defTabSz="914400" rtl="0" eaLnBrk="1" fontAlgn="auto" latinLnBrk="0" hangingPunct="1">
              <a:lnSpc>
                <a:spcPct val="100000"/>
              </a:lnSpc>
              <a:spcBef>
                <a:spcPts val="5333"/>
              </a:spcBef>
              <a:spcAft>
                <a:spcPts val="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Optimizing </a:t>
            </a:r>
            <a:br>
              <a:rPr kumimoji="0" lang="en-US" sz="2133"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br>
            <a:r>
              <a:rPr kumimoji="0" lang="en-US" sz="2133"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Wi-Fi connectivity </a:t>
            </a:r>
          </a:p>
        </p:txBody>
      </p:sp>
      <p:sp>
        <p:nvSpPr>
          <p:cNvPr id="39" name="Rectangle: Rounded Corners 16">
            <a:extLst>
              <a:ext uri="{FF2B5EF4-FFF2-40B4-BE49-F238E27FC236}">
                <a16:creationId xmlns:a16="http://schemas.microsoft.com/office/drawing/2014/main" id="{E4DEF26E-1965-4359-BC4A-35ADB4AEE14B}"/>
              </a:ext>
            </a:extLst>
          </p:cNvPr>
          <p:cNvSpPr/>
          <p:nvPr/>
        </p:nvSpPr>
        <p:spPr>
          <a:xfrm>
            <a:off x="-7960" y="5564709"/>
            <a:ext cx="12199960" cy="715433"/>
          </a:xfrm>
          <a:prstGeom prst="roundRect">
            <a:avLst>
              <a:gd name="adj"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Only Cisco can deliver greater visibility and insight for Apple devices</a:t>
            </a:r>
          </a:p>
        </p:txBody>
      </p:sp>
      <p:pic>
        <p:nvPicPr>
          <p:cNvPr id="51" name="Picture 2"/>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56595" y="1765300"/>
            <a:ext cx="1150893" cy="1150891"/>
          </a:xfrm>
          <a:prstGeom prst="ellipse">
            <a:avLst/>
          </a:prstGeom>
          <a:solidFill>
            <a:schemeClr val="tx2">
              <a:lumMod val="20000"/>
              <a:lumOff val="80000"/>
            </a:schemeClr>
          </a:solidFill>
          <a:ln w="28575">
            <a:solidFill>
              <a:schemeClr val="bg2"/>
            </a:solidFill>
            <a:miter lim="800000"/>
            <a:headEnd/>
            <a:tailEnd/>
          </a:ln>
          <a:effectLst/>
          <a:extLst/>
        </p:spPr>
      </p:pic>
      <p:pic>
        <p:nvPicPr>
          <p:cNvPr id="52" name="Picture 5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16573" y="1765300"/>
            <a:ext cx="1150891" cy="1150891"/>
          </a:xfrm>
          <a:prstGeom prst="ellipse">
            <a:avLst/>
          </a:prstGeom>
          <a:noFill/>
          <a:ln w="28575">
            <a:solidFill>
              <a:schemeClr val="bg2"/>
            </a:solidFill>
            <a:miter lim="800000"/>
            <a:headEnd/>
            <a:tailEnd/>
          </a:ln>
          <a:effectLst/>
        </p:spPr>
      </p:pic>
      <p:pic>
        <p:nvPicPr>
          <p:cNvPr id="53" name="Picture 5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79147" y="1765300"/>
            <a:ext cx="1150891" cy="1150891"/>
          </a:xfrm>
          <a:prstGeom prst="rect">
            <a:avLst/>
          </a:prstGeom>
        </p:spPr>
      </p:pic>
    </p:spTree>
    <p:extLst>
      <p:ext uri="{BB962C8B-B14F-4D97-AF65-F5344CB8AC3E}">
        <p14:creationId xmlns:p14="http://schemas.microsoft.com/office/powerpoint/2010/main" val="3638029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101"/>
          <p:cNvPicPr preferRelativeResize="0"/>
          <p:nvPr/>
        </p:nvPicPr>
        <p:blipFill>
          <a:blip r:embed="rId3">
            <a:alphaModFix/>
          </a:blip>
          <a:stretch>
            <a:fillRect/>
          </a:stretch>
        </p:blipFill>
        <p:spPr>
          <a:xfrm>
            <a:off x="0" y="0"/>
            <a:ext cx="12192000" cy="7619992"/>
          </a:xfrm>
          <a:prstGeom prst="rect">
            <a:avLst/>
          </a:prstGeom>
          <a:noFill/>
          <a:ln>
            <a:noFill/>
          </a:ln>
        </p:spPr>
      </p:pic>
      <p:sp>
        <p:nvSpPr>
          <p:cNvPr id="423" name="Google Shape;423;p101"/>
          <p:cNvSpPr txBox="1">
            <a:spLocks noGrp="1"/>
          </p:cNvSpPr>
          <p:nvPr>
            <p:ph type="ctrTitle"/>
          </p:nvPr>
        </p:nvSpPr>
        <p:spPr>
          <a:xfrm>
            <a:off x="0" y="1794067"/>
            <a:ext cx="12192000" cy="1716000"/>
          </a:xfrm>
          <a:prstGeom prst="rect">
            <a:avLst/>
          </a:prstGeom>
          <a:noFill/>
          <a:ln>
            <a:noFill/>
          </a:ln>
        </p:spPr>
        <p:txBody>
          <a:bodyPr spcFirstLastPara="1" vert="horz" wrap="square" lIns="0" tIns="0" rIns="0" bIns="0" rtlCol="0" anchor="t" anchorCtr="0">
            <a:noAutofit/>
          </a:bodyPr>
          <a:lstStyle/>
          <a:p>
            <a:pPr algn="ctr">
              <a:buClr>
                <a:schemeClr val="dk2"/>
              </a:buClr>
            </a:pPr>
            <a:r>
              <a:rPr lang="en-US" sz="6000" dirty="0">
                <a:solidFill>
                  <a:srgbClr val="FFFFFF"/>
                </a:solidFill>
                <a:latin typeface="CiscoSans" panose="020B0503020201020303" pitchFamily="34" charset="0"/>
                <a:ea typeface="Roboto Condensed"/>
                <a:sym typeface="Roboto Condensed"/>
              </a:rPr>
              <a:t>Introducing</a:t>
            </a:r>
            <a:br>
              <a:rPr lang="en-US" sz="6000" dirty="0">
                <a:solidFill>
                  <a:srgbClr val="FFFFFF"/>
                </a:solidFill>
                <a:latin typeface="CiscoSans" panose="020B0503020201020303" pitchFamily="34" charset="0"/>
                <a:ea typeface="Roboto Condensed"/>
                <a:sym typeface="Roboto Condensed"/>
              </a:rPr>
            </a:br>
            <a:r>
              <a:rPr lang="en-US" sz="6000" dirty="0">
                <a:solidFill>
                  <a:srgbClr val="FFFFFF"/>
                </a:solidFill>
                <a:latin typeface="CiscoSans" panose="020B0503020201020303" pitchFamily="34" charset="0"/>
                <a:ea typeface="Roboto Condensed"/>
                <a:sym typeface="Roboto Condensed"/>
              </a:rPr>
              <a:t>Cisco DNA Spaces</a:t>
            </a:r>
            <a:endParaRPr sz="6000" dirty="0">
              <a:solidFill>
                <a:srgbClr val="FFFFFF"/>
              </a:solidFill>
              <a:latin typeface="CiscoSans" panose="020B0503020201020303" pitchFamily="34" charset="0"/>
              <a:ea typeface="Roboto Condensed"/>
              <a:sym typeface="Roboto Condensed"/>
            </a:endParaRPr>
          </a:p>
        </p:txBody>
      </p:sp>
      <p:pic>
        <p:nvPicPr>
          <p:cNvPr id="424" name="Google Shape;424;p101"/>
          <p:cNvPicPr preferRelativeResize="0"/>
          <p:nvPr/>
        </p:nvPicPr>
        <p:blipFill>
          <a:blip r:embed="rId4">
            <a:alphaModFix/>
          </a:blip>
          <a:stretch>
            <a:fillRect/>
          </a:stretch>
        </p:blipFill>
        <p:spPr>
          <a:xfrm>
            <a:off x="5540434" y="619800"/>
            <a:ext cx="1111133" cy="585200"/>
          </a:xfrm>
          <a:prstGeom prst="rect">
            <a:avLst/>
          </a:prstGeom>
          <a:noFill/>
          <a:ln>
            <a:noFill/>
          </a:ln>
        </p:spPr>
      </p:pic>
    </p:spTree>
    <p:extLst>
      <p:ext uri="{BB962C8B-B14F-4D97-AF65-F5344CB8AC3E}">
        <p14:creationId xmlns:p14="http://schemas.microsoft.com/office/powerpoint/2010/main" val="773705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screenshot of a cell phone&#10;&#10;Description automatically generated">
            <a:extLst>
              <a:ext uri="{FF2B5EF4-FFF2-40B4-BE49-F238E27FC236}">
                <a16:creationId xmlns:a16="http://schemas.microsoft.com/office/drawing/2014/main" id="{FEAB1BED-DD89-8647-B01D-17654F86C3C7}"/>
              </a:ext>
            </a:extLst>
          </p:cNvPr>
          <p:cNvPicPr>
            <a:picLocks noChangeAspect="1"/>
          </p:cNvPicPr>
          <p:nvPr/>
        </p:nvPicPr>
        <p:blipFill rotWithShape="1">
          <a:blip r:embed="rId3"/>
          <a:srcRect b="24497"/>
          <a:stretch/>
        </p:blipFill>
        <p:spPr>
          <a:xfrm>
            <a:off x="20" y="10"/>
            <a:ext cx="12191980" cy="6857990"/>
          </a:xfrm>
          <a:prstGeom prst="rect">
            <a:avLst/>
          </a:prstGeom>
        </p:spPr>
      </p:pic>
    </p:spTree>
    <p:extLst>
      <p:ext uri="{BB962C8B-B14F-4D97-AF65-F5344CB8AC3E}">
        <p14:creationId xmlns:p14="http://schemas.microsoft.com/office/powerpoint/2010/main" val="3865639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p271"/>
          <p:cNvSpPr/>
          <p:nvPr/>
        </p:nvSpPr>
        <p:spPr>
          <a:xfrm>
            <a:off x="-24366" y="-12200"/>
            <a:ext cx="3269633" cy="6885067"/>
          </a:xfrm>
          <a:custGeom>
            <a:avLst/>
            <a:gdLst/>
            <a:ahLst/>
            <a:cxnLst/>
            <a:rect l="l" t="t" r="r" b="b"/>
            <a:pathLst>
              <a:path w="98089" h="206552" extrusionOk="0">
                <a:moveTo>
                  <a:pt x="0" y="0"/>
                </a:moveTo>
                <a:lnTo>
                  <a:pt x="55316" y="0"/>
                </a:lnTo>
                <a:lnTo>
                  <a:pt x="98089" y="95416"/>
                </a:lnTo>
                <a:lnTo>
                  <a:pt x="53488" y="206186"/>
                </a:lnTo>
                <a:lnTo>
                  <a:pt x="731" y="206552"/>
                </a:lnTo>
                <a:close/>
              </a:path>
            </a:pathLst>
          </a:custGeom>
          <a:solidFill>
            <a:srgbClr val="F3F3F3"/>
          </a:solidFill>
          <a:ln>
            <a:noFill/>
          </a:ln>
        </p:spPr>
      </p:sp>
      <p:sp>
        <p:nvSpPr>
          <p:cNvPr id="1829" name="Google Shape;1829;p271"/>
          <p:cNvSpPr txBox="1"/>
          <p:nvPr/>
        </p:nvSpPr>
        <p:spPr>
          <a:xfrm>
            <a:off x="5925118" y="2340601"/>
            <a:ext cx="5671137" cy="874000"/>
          </a:xfrm>
          <a:prstGeom prst="rect">
            <a:avLst/>
          </a:prstGeom>
          <a:noFill/>
          <a:ln>
            <a:noFill/>
          </a:ln>
        </p:spPr>
        <p:txBody>
          <a:bodyPr spcFirstLastPara="1" wrap="square" lIns="0" tIns="0" rIns="0" bIns="0" anchor="t" anchorCtr="0">
            <a:noAutofit/>
          </a:bodyPr>
          <a:lstStyle/>
          <a:p>
            <a:pPr defTabSz="1219170">
              <a:buClr>
                <a:srgbClr val="000000"/>
              </a:buClr>
              <a:defRPr/>
            </a:pPr>
            <a:r>
              <a:rPr lang="en-US" sz="2000" kern="0" dirty="0">
                <a:solidFill>
                  <a:srgbClr val="00BCEB"/>
                </a:solidFill>
                <a:latin typeface="CiscoSansTT" panose="020B0503020201020303" pitchFamily="34" charset="0"/>
                <a:ea typeface="Roboto Condensed"/>
                <a:cs typeface="CiscoSansTT" panose="020B0503020201020303" pitchFamily="34" charset="0"/>
                <a:sym typeface="Roboto Condensed"/>
              </a:rPr>
              <a:t>Simplify</a:t>
            </a:r>
            <a:r>
              <a:rPr lang="en-US" sz="2000" kern="0" dirty="0">
                <a:solidFill>
                  <a:srgbClr val="282828"/>
                </a:solidFill>
                <a:latin typeface="CiscoSansTT" panose="020B0503020201020303" pitchFamily="34" charset="0"/>
                <a:ea typeface="Roboto Condensed"/>
                <a:cs typeface="CiscoSansTT" panose="020B0503020201020303" pitchFamily="34" charset="0"/>
                <a:sym typeface="Roboto Condensed"/>
              </a:rPr>
              <a:t> </a:t>
            </a:r>
            <a:r>
              <a:rPr lang="en-US" sz="2000" kern="0" dirty="0">
                <a:solidFill>
                  <a:srgbClr val="00BCEB"/>
                </a:solidFill>
                <a:latin typeface="CiscoSansTT" panose="020B0503020201020303" pitchFamily="34" charset="0"/>
                <a:ea typeface="Roboto Condensed"/>
                <a:cs typeface="CiscoSansTT" panose="020B0503020201020303" pitchFamily="34" charset="0"/>
                <a:sym typeface="Roboto Condensed"/>
              </a:rPr>
              <a:t>:</a:t>
            </a:r>
            <a:r>
              <a:rPr lang="en-US" sz="2000" kern="0" dirty="0">
                <a:solidFill>
                  <a:srgbClr val="282828"/>
                </a:solidFill>
                <a:latin typeface="CiscoSansTT" panose="020B0503020201020303" pitchFamily="34" charset="0"/>
                <a:ea typeface="Roboto Condensed"/>
                <a:cs typeface="CiscoSansTT" panose="020B0503020201020303" pitchFamily="34" charset="0"/>
                <a:sym typeface="Roboto Condensed"/>
              </a:rPr>
              <a:t> Single pane for all location services</a:t>
            </a:r>
            <a:endParaRPr sz="2000" kern="0" dirty="0">
              <a:solidFill>
                <a:srgbClr val="000000"/>
              </a:solidFill>
              <a:latin typeface="CiscoSansTT" panose="020B0503020201020303" pitchFamily="34" charset="0"/>
              <a:ea typeface="Roboto Condensed"/>
              <a:cs typeface="CiscoSansTT" panose="020B0503020201020303" pitchFamily="34" charset="0"/>
              <a:sym typeface="Roboto Condensed"/>
            </a:endParaRPr>
          </a:p>
        </p:txBody>
      </p:sp>
      <p:sp>
        <p:nvSpPr>
          <p:cNvPr id="1830" name="Google Shape;1830;p271"/>
          <p:cNvSpPr txBox="1"/>
          <p:nvPr/>
        </p:nvSpPr>
        <p:spPr>
          <a:xfrm>
            <a:off x="5927149" y="4436477"/>
            <a:ext cx="5671139" cy="874000"/>
          </a:xfrm>
          <a:prstGeom prst="rect">
            <a:avLst/>
          </a:prstGeom>
          <a:noFill/>
          <a:ln>
            <a:noFill/>
          </a:ln>
        </p:spPr>
        <p:txBody>
          <a:bodyPr spcFirstLastPara="1" wrap="square" lIns="0" tIns="0" rIns="0" bIns="0" anchor="t" anchorCtr="0">
            <a:noAutofit/>
          </a:bodyPr>
          <a:lstStyle/>
          <a:p>
            <a:pPr defTabSz="1219170">
              <a:buClr>
                <a:srgbClr val="000000"/>
              </a:buClr>
              <a:defRPr/>
            </a:pPr>
            <a:r>
              <a:rPr lang="en-US" sz="2000" kern="0" dirty="0">
                <a:solidFill>
                  <a:srgbClr val="00BCEB"/>
                </a:solidFill>
                <a:latin typeface="CiscoSansTT" panose="020B0503020201020303" pitchFamily="34" charset="0"/>
                <a:ea typeface="Roboto Condensed"/>
                <a:cs typeface="CiscoSansTT" panose="020B0503020201020303" pitchFamily="34" charset="0"/>
                <a:sym typeface="Roboto Condensed"/>
              </a:rPr>
              <a:t>Scale</a:t>
            </a:r>
            <a:r>
              <a:rPr lang="en-US" sz="2000" kern="0" dirty="0">
                <a:solidFill>
                  <a:srgbClr val="282828"/>
                </a:solidFill>
                <a:latin typeface="CiscoSansTT" panose="020B0503020201020303" pitchFamily="34" charset="0"/>
                <a:ea typeface="Roboto Condensed"/>
                <a:cs typeface="CiscoSansTT" panose="020B0503020201020303" pitchFamily="34" charset="0"/>
                <a:sym typeface="Roboto Condensed"/>
              </a:rPr>
              <a:t> </a:t>
            </a:r>
            <a:r>
              <a:rPr lang="en-US" sz="2000" kern="0" dirty="0">
                <a:solidFill>
                  <a:srgbClr val="00BCEB"/>
                </a:solidFill>
                <a:latin typeface="CiscoSansTT" panose="020B0503020201020303" pitchFamily="34" charset="0"/>
                <a:ea typeface="Roboto Condensed"/>
                <a:cs typeface="CiscoSansTT" panose="020B0503020201020303" pitchFamily="34" charset="0"/>
                <a:sym typeface="Roboto Condensed"/>
              </a:rPr>
              <a:t>:</a:t>
            </a:r>
            <a:r>
              <a:rPr lang="en-US" sz="2000" kern="0" dirty="0">
                <a:solidFill>
                  <a:srgbClr val="282828"/>
                </a:solidFill>
                <a:latin typeface="CiscoSansTT" panose="020B0503020201020303" pitchFamily="34" charset="0"/>
                <a:ea typeface="Roboto Condensed"/>
                <a:cs typeface="CiscoSansTT" panose="020B0503020201020303" pitchFamily="34" charset="0"/>
                <a:sym typeface="Roboto Condensed"/>
              </a:rPr>
              <a:t> Robust 5th Gen cloud engine delivers cleansed industry standard location data</a:t>
            </a:r>
            <a:endParaRPr sz="2000" kern="0" dirty="0">
              <a:solidFill>
                <a:srgbClr val="282828"/>
              </a:solidFill>
              <a:latin typeface="CiscoSansTT" panose="020B0503020201020303" pitchFamily="34" charset="0"/>
              <a:ea typeface="Roboto Condensed"/>
              <a:cs typeface="CiscoSansTT" panose="020B0503020201020303" pitchFamily="34" charset="0"/>
              <a:sym typeface="Roboto Condensed"/>
            </a:endParaRPr>
          </a:p>
        </p:txBody>
      </p:sp>
      <p:sp>
        <p:nvSpPr>
          <p:cNvPr id="1831" name="Google Shape;1831;p271"/>
          <p:cNvSpPr txBox="1"/>
          <p:nvPr/>
        </p:nvSpPr>
        <p:spPr>
          <a:xfrm>
            <a:off x="5917784" y="3093848"/>
            <a:ext cx="5867816" cy="1042400"/>
          </a:xfrm>
          <a:prstGeom prst="rect">
            <a:avLst/>
          </a:prstGeom>
          <a:noFill/>
          <a:ln>
            <a:noFill/>
          </a:ln>
        </p:spPr>
        <p:txBody>
          <a:bodyPr spcFirstLastPara="1" wrap="square" lIns="0" tIns="0" rIns="0" bIns="0" anchor="t" anchorCtr="0">
            <a:noAutofit/>
          </a:bodyPr>
          <a:lstStyle/>
          <a:p>
            <a:pPr defTabSz="1219170">
              <a:buClr>
                <a:srgbClr val="000000"/>
              </a:buClr>
              <a:defRPr/>
            </a:pPr>
            <a:r>
              <a:rPr lang="en-US" sz="2000" kern="0" dirty="0">
                <a:solidFill>
                  <a:srgbClr val="00BCEB"/>
                </a:solidFill>
                <a:latin typeface="CiscoSansTT" panose="020B0503020201020303" pitchFamily="34" charset="0"/>
                <a:ea typeface="Roboto Condensed"/>
                <a:cs typeface="CiscoSansTT" panose="020B0503020201020303" pitchFamily="34" charset="0"/>
                <a:sym typeface="Roboto Condensed"/>
              </a:rPr>
              <a:t>Standardize : </a:t>
            </a:r>
            <a:r>
              <a:rPr lang="en-US" sz="2000" kern="0" dirty="0">
                <a:solidFill>
                  <a:srgbClr val="282828"/>
                </a:solidFill>
                <a:latin typeface="CiscoSansTT" panose="020B0503020201020303" pitchFamily="34" charset="0"/>
                <a:ea typeface="Roboto Condensed"/>
                <a:cs typeface="CiscoSansTT" panose="020B0503020201020303" pitchFamily="34" charset="0"/>
                <a:sym typeface="Roboto Condensed"/>
              </a:rPr>
              <a:t>Across all Cisco &amp; Meraki infrastructure making it easy for customers and partners to succeed</a:t>
            </a:r>
            <a:endParaRPr sz="2000" kern="0" dirty="0">
              <a:solidFill>
                <a:srgbClr val="282828"/>
              </a:solidFill>
              <a:latin typeface="CiscoSansTT" panose="020B0503020201020303" pitchFamily="34" charset="0"/>
              <a:ea typeface="Roboto Condensed"/>
              <a:cs typeface="CiscoSansTT" panose="020B0503020201020303" pitchFamily="34" charset="0"/>
              <a:sym typeface="Roboto Condensed"/>
            </a:endParaRPr>
          </a:p>
          <a:p>
            <a:pPr defTabSz="1219170">
              <a:buClr>
                <a:srgbClr val="000000"/>
              </a:buClr>
              <a:defRPr/>
            </a:pPr>
            <a:endParaRPr sz="2000" kern="0" dirty="0">
              <a:solidFill>
                <a:srgbClr val="282828"/>
              </a:solidFill>
              <a:latin typeface="CiscoSansTT" panose="020B0503020201020303" pitchFamily="34" charset="0"/>
              <a:ea typeface="Roboto Condensed"/>
              <a:cs typeface="CiscoSansTT" panose="020B0503020201020303" pitchFamily="34" charset="0"/>
              <a:sym typeface="Roboto Condensed"/>
            </a:endParaRPr>
          </a:p>
        </p:txBody>
      </p:sp>
      <p:sp>
        <p:nvSpPr>
          <p:cNvPr id="1833" name="Google Shape;1833;p271"/>
          <p:cNvSpPr txBox="1"/>
          <p:nvPr/>
        </p:nvSpPr>
        <p:spPr>
          <a:xfrm>
            <a:off x="5927149" y="5528239"/>
            <a:ext cx="5701536" cy="874000"/>
          </a:xfrm>
          <a:prstGeom prst="rect">
            <a:avLst/>
          </a:prstGeom>
          <a:noFill/>
          <a:ln>
            <a:noFill/>
          </a:ln>
        </p:spPr>
        <p:txBody>
          <a:bodyPr spcFirstLastPara="1" wrap="square" lIns="0" tIns="0" rIns="0" bIns="0" anchor="t" anchorCtr="0">
            <a:noAutofit/>
          </a:bodyPr>
          <a:lstStyle/>
          <a:p>
            <a:pPr defTabSz="1219170">
              <a:buClr>
                <a:srgbClr val="000000"/>
              </a:buClr>
              <a:defRPr/>
            </a:pPr>
            <a:r>
              <a:rPr lang="en-US" sz="2000" kern="0" dirty="0">
                <a:solidFill>
                  <a:srgbClr val="00BCEB"/>
                </a:solidFill>
                <a:latin typeface="CiscoSansTT" panose="020B0503020201020303" pitchFamily="34" charset="0"/>
                <a:ea typeface="Roboto Condensed"/>
                <a:cs typeface="CiscoSansTT" panose="020B0503020201020303" pitchFamily="34" charset="0"/>
                <a:sym typeface="Roboto Condensed"/>
              </a:rPr>
              <a:t>Support</a:t>
            </a:r>
            <a:r>
              <a:rPr lang="en-US" sz="2000" kern="0" dirty="0">
                <a:solidFill>
                  <a:srgbClr val="282828"/>
                </a:solidFill>
                <a:latin typeface="CiscoSansTT" panose="020B0503020201020303" pitchFamily="34" charset="0"/>
                <a:ea typeface="Roboto Condensed"/>
                <a:cs typeface="CiscoSansTT" panose="020B0503020201020303" pitchFamily="34" charset="0"/>
                <a:sym typeface="Roboto Condensed"/>
              </a:rPr>
              <a:t> </a:t>
            </a:r>
            <a:r>
              <a:rPr lang="en-US" sz="2000" kern="0" dirty="0">
                <a:solidFill>
                  <a:srgbClr val="00BCEB"/>
                </a:solidFill>
                <a:latin typeface="CiscoSansTT" panose="020B0503020201020303" pitchFamily="34" charset="0"/>
                <a:ea typeface="Roboto Condensed"/>
                <a:cs typeface="CiscoSansTT" panose="020B0503020201020303" pitchFamily="34" charset="0"/>
                <a:sym typeface="Roboto Condensed"/>
              </a:rPr>
              <a:t>:</a:t>
            </a:r>
            <a:r>
              <a:rPr lang="en-US" sz="2000" kern="0" dirty="0">
                <a:solidFill>
                  <a:srgbClr val="282828"/>
                </a:solidFill>
                <a:latin typeface="CiscoSansTT" panose="020B0503020201020303" pitchFamily="34" charset="0"/>
                <a:ea typeface="Roboto Condensed"/>
                <a:cs typeface="CiscoSansTT" panose="020B0503020201020303" pitchFamily="34" charset="0"/>
                <a:sym typeface="Roboto Condensed"/>
              </a:rPr>
              <a:t> 24x7 monitoring end-to-end SLAs</a:t>
            </a:r>
            <a:endParaRPr sz="2000" kern="0" dirty="0">
              <a:solidFill>
                <a:srgbClr val="000000"/>
              </a:solidFill>
              <a:latin typeface="CiscoSansTT" panose="020B0503020201020303" pitchFamily="34" charset="0"/>
              <a:ea typeface="Roboto Condensed"/>
              <a:cs typeface="CiscoSansTT" panose="020B0503020201020303" pitchFamily="34" charset="0"/>
              <a:sym typeface="Roboto Condensed"/>
            </a:endParaRPr>
          </a:p>
        </p:txBody>
      </p:sp>
      <p:grpSp>
        <p:nvGrpSpPr>
          <p:cNvPr id="2" name="Group 1">
            <a:extLst>
              <a:ext uri="{FF2B5EF4-FFF2-40B4-BE49-F238E27FC236}">
                <a16:creationId xmlns:a16="http://schemas.microsoft.com/office/drawing/2014/main" id="{75CB9A82-5FC8-4C4B-AC72-EE1F2FB6E5D1}"/>
              </a:ext>
            </a:extLst>
          </p:cNvPr>
          <p:cNvGrpSpPr/>
          <p:nvPr/>
        </p:nvGrpSpPr>
        <p:grpSpPr>
          <a:xfrm>
            <a:off x="711184" y="1059319"/>
            <a:ext cx="5206600" cy="5206600"/>
            <a:chOff x="533388" y="794489"/>
            <a:chExt cx="3904950" cy="3904950"/>
          </a:xfrm>
        </p:grpSpPr>
        <p:pic>
          <p:nvPicPr>
            <p:cNvPr id="1832" name="Google Shape;1832;p271"/>
            <p:cNvPicPr preferRelativeResize="0"/>
            <p:nvPr/>
          </p:nvPicPr>
          <p:blipFill>
            <a:blip r:embed="rId3">
              <a:alphaModFix/>
            </a:blip>
            <a:stretch>
              <a:fillRect/>
            </a:stretch>
          </p:blipFill>
          <p:spPr>
            <a:xfrm>
              <a:off x="533388" y="794489"/>
              <a:ext cx="3904950" cy="3904950"/>
            </a:xfrm>
            <a:prstGeom prst="rect">
              <a:avLst/>
            </a:prstGeom>
            <a:noFill/>
            <a:ln>
              <a:noFill/>
            </a:ln>
          </p:spPr>
        </p:pic>
        <p:pic>
          <p:nvPicPr>
            <p:cNvPr id="1834" name="Google Shape;1834;p271"/>
            <p:cNvPicPr preferRelativeResize="0"/>
            <p:nvPr/>
          </p:nvPicPr>
          <p:blipFill>
            <a:blip r:embed="rId4">
              <a:alphaModFix/>
            </a:blip>
            <a:stretch>
              <a:fillRect/>
            </a:stretch>
          </p:blipFill>
          <p:spPr>
            <a:xfrm>
              <a:off x="2092254" y="1655763"/>
              <a:ext cx="787234" cy="449800"/>
            </a:xfrm>
            <a:prstGeom prst="rect">
              <a:avLst/>
            </a:prstGeom>
            <a:noFill/>
            <a:ln>
              <a:noFill/>
            </a:ln>
          </p:spPr>
        </p:pic>
      </p:grpSp>
      <p:sp>
        <p:nvSpPr>
          <p:cNvPr id="3" name="Title 2">
            <a:extLst>
              <a:ext uri="{FF2B5EF4-FFF2-40B4-BE49-F238E27FC236}">
                <a16:creationId xmlns:a16="http://schemas.microsoft.com/office/drawing/2014/main" id="{3C935E21-E356-DA47-A6A9-C3D98729D855}"/>
              </a:ext>
            </a:extLst>
          </p:cNvPr>
          <p:cNvSpPr>
            <a:spLocks noGrp="1"/>
          </p:cNvSpPr>
          <p:nvPr>
            <p:ph type="title"/>
          </p:nvPr>
        </p:nvSpPr>
        <p:spPr>
          <a:xfrm>
            <a:off x="838200" y="365126"/>
            <a:ext cx="10515600" cy="694194"/>
          </a:xfrm>
        </p:spPr>
        <p:txBody>
          <a:bodyPr/>
          <a:lstStyle/>
          <a:p>
            <a:r>
              <a:rPr lang="en-AU" sz="3733" dirty="0">
                <a:solidFill>
                  <a:schemeClr val="accent6"/>
                </a:solidFill>
                <a:latin typeface="CiscoSansTT" panose="020B0503020201020303" pitchFamily="34" charset="0"/>
                <a:cs typeface="CiscoSansTT" panose="020B0503020201020303" pitchFamily="34" charset="0"/>
              </a:rPr>
              <a:t>Cisco DNA Spaces Value Propositions</a:t>
            </a:r>
          </a:p>
        </p:txBody>
      </p:sp>
    </p:spTree>
    <p:extLst>
      <p:ext uri="{BB962C8B-B14F-4D97-AF65-F5344CB8AC3E}">
        <p14:creationId xmlns:p14="http://schemas.microsoft.com/office/powerpoint/2010/main" val="1371129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49"/>
          <p:cNvSpPr txBox="1"/>
          <p:nvPr/>
        </p:nvSpPr>
        <p:spPr>
          <a:xfrm>
            <a:off x="-15200" y="1520572"/>
            <a:ext cx="12207200" cy="3604003"/>
          </a:xfrm>
          <a:prstGeom prst="rect">
            <a:avLst/>
          </a:prstGeom>
          <a:solidFill>
            <a:srgbClr val="EBEBEB"/>
          </a:solidFill>
          <a:ln>
            <a:noFill/>
          </a:ln>
        </p:spPr>
        <p:txBody>
          <a:bodyPr spcFirstLastPara="1" wrap="square" lIns="121867" tIns="121867" rIns="121867" bIns="121867" anchor="t" anchorCtr="0">
            <a:noAutofit/>
          </a:bodyPr>
          <a:lstStyle/>
          <a:p>
            <a:pPr>
              <a:buClr>
                <a:srgbClr val="000000"/>
              </a:buClr>
              <a:buSzPts val="800"/>
            </a:pPr>
            <a:endParaRPr sz="1600">
              <a:latin typeface="CiscoSansTT" panose="020B0503020201020303" pitchFamily="34" charset="0"/>
              <a:cs typeface="CiscoSansTT" panose="020B0503020201020303" pitchFamily="34" charset="0"/>
            </a:endParaRPr>
          </a:p>
        </p:txBody>
      </p:sp>
      <p:sp>
        <p:nvSpPr>
          <p:cNvPr id="743" name="Google Shape;743;p149"/>
          <p:cNvSpPr txBox="1">
            <a:spLocks noGrp="1"/>
          </p:cNvSpPr>
          <p:nvPr>
            <p:ph type="title"/>
          </p:nvPr>
        </p:nvSpPr>
        <p:spPr>
          <a:xfrm>
            <a:off x="838200" y="365126"/>
            <a:ext cx="10515600" cy="547584"/>
          </a:xfrm>
          <a:prstGeom prst="rect">
            <a:avLst/>
          </a:prstGeom>
          <a:noFill/>
          <a:ln>
            <a:noFill/>
          </a:ln>
        </p:spPr>
        <p:txBody>
          <a:bodyPr spcFirstLastPara="1" vert="horz" wrap="square" lIns="0" tIns="0" rIns="0" bIns="0" rtlCol="0" anchor="ctr" anchorCtr="0">
            <a:noAutofit/>
          </a:bodyPr>
          <a:lstStyle/>
          <a:p>
            <a:pPr>
              <a:buClr>
                <a:srgbClr val="676767"/>
              </a:buClr>
              <a:buSzPts val="2100"/>
            </a:pPr>
            <a:r>
              <a:rPr lang="en-AU" sz="3733" dirty="0">
                <a:solidFill>
                  <a:schemeClr val="accent6"/>
                </a:solidFill>
                <a:latin typeface="CiscoSansTT" panose="020B0503020201020303" pitchFamily="34" charset="0"/>
                <a:cs typeface="CiscoSansTT" panose="020B0503020201020303" pitchFamily="34" charset="0"/>
              </a:rPr>
              <a:t>Cisco DNA Spaces Architecture</a:t>
            </a:r>
            <a:endParaRPr sz="3733" dirty="0">
              <a:solidFill>
                <a:schemeClr val="accent6"/>
              </a:solidFill>
              <a:latin typeface="CiscoSansTT" panose="020B0503020201020303" pitchFamily="34" charset="0"/>
              <a:cs typeface="CiscoSansTT" panose="020B0503020201020303" pitchFamily="34" charset="0"/>
              <a:sym typeface="Roboto Condensed"/>
            </a:endParaRPr>
          </a:p>
        </p:txBody>
      </p:sp>
      <p:sp>
        <p:nvSpPr>
          <p:cNvPr id="749" name="Google Shape;749;p149"/>
          <p:cNvSpPr txBox="1">
            <a:spLocks noGrp="1"/>
          </p:cNvSpPr>
          <p:nvPr>
            <p:ph type="title" idx="4294967295"/>
          </p:nvPr>
        </p:nvSpPr>
        <p:spPr>
          <a:xfrm>
            <a:off x="4659964" y="3806613"/>
            <a:ext cx="2896947" cy="424732"/>
          </a:xfrm>
          <a:prstGeom prst="rect">
            <a:avLst/>
          </a:prstGeom>
          <a:noFill/>
        </p:spPr>
        <p:txBody>
          <a:bodyPr wrap="none" rtlCol="0">
            <a:spAutoFit/>
          </a:bodyPr>
          <a:lstStyle/>
          <a:p>
            <a:r>
              <a:rPr lang="en-US" sz="2400" dirty="0">
                <a:latin typeface="CiscoSansTT" panose="020B0503020201020303" pitchFamily="34" charset="0"/>
                <a:ea typeface="+mn-ea"/>
                <a:cs typeface="CiscoSansTT" panose="020B0503020201020303" pitchFamily="34" charset="0"/>
                <a:sym typeface="Roboto Condensed"/>
              </a:rPr>
              <a:t>Cisco DNA Spaces</a:t>
            </a:r>
            <a:endParaRPr sz="2400" dirty="0">
              <a:latin typeface="CiscoSansTT" panose="020B0503020201020303" pitchFamily="34" charset="0"/>
              <a:ea typeface="+mn-ea"/>
              <a:cs typeface="CiscoSansTT" panose="020B0503020201020303" pitchFamily="34" charset="0"/>
              <a:sym typeface="Roboto Condensed"/>
            </a:endParaRPr>
          </a:p>
        </p:txBody>
      </p:sp>
      <p:grpSp>
        <p:nvGrpSpPr>
          <p:cNvPr id="9" name="Group 8">
            <a:extLst>
              <a:ext uri="{FF2B5EF4-FFF2-40B4-BE49-F238E27FC236}">
                <a16:creationId xmlns:a16="http://schemas.microsoft.com/office/drawing/2014/main" id="{0228A436-8098-9C46-B5F6-50A37150609C}"/>
              </a:ext>
            </a:extLst>
          </p:cNvPr>
          <p:cNvGrpSpPr/>
          <p:nvPr/>
        </p:nvGrpSpPr>
        <p:grpSpPr>
          <a:xfrm>
            <a:off x="2254288" y="5424518"/>
            <a:ext cx="7683424" cy="576308"/>
            <a:chOff x="1719972" y="4305779"/>
            <a:chExt cx="5762568" cy="432231"/>
          </a:xfrm>
        </p:grpSpPr>
        <p:sp>
          <p:nvSpPr>
            <p:cNvPr id="744" name="Google Shape;744;p149"/>
            <p:cNvSpPr/>
            <p:nvPr/>
          </p:nvSpPr>
          <p:spPr>
            <a:xfrm>
              <a:off x="2905614" y="4305779"/>
              <a:ext cx="955800" cy="422700"/>
            </a:xfrm>
            <a:prstGeom prst="roundRect">
              <a:avLst>
                <a:gd name="adj" fmla="val 9177"/>
              </a:avLst>
            </a:prstGeom>
            <a:solidFill>
              <a:srgbClr val="CCCCCC"/>
            </a:solidFill>
            <a:ln>
              <a:noFill/>
            </a:ln>
          </p:spPr>
          <p:txBody>
            <a:bodyPr spcFirstLastPara="1" wrap="square" lIns="121867" tIns="121867" rIns="121867" bIns="121867" anchor="ctr" anchorCtr="0">
              <a:noAutofit/>
            </a:bodyPr>
            <a:lstStyle/>
            <a:p>
              <a:pPr algn="ctr">
                <a:buClr>
                  <a:srgbClr val="000000"/>
                </a:buClr>
                <a:buSzPts val="900"/>
              </a:pPr>
              <a:r>
                <a:rPr lang="en-US" sz="1600" dirty="0">
                  <a:latin typeface="CiscoSansTT" panose="020B0503020201020303" pitchFamily="34" charset="0"/>
                  <a:ea typeface="Roboto Condensed"/>
                  <a:cs typeface="CiscoSansTT" panose="020B0503020201020303" pitchFamily="34" charset="0"/>
                  <a:sym typeface="Roboto Condensed"/>
                </a:rPr>
                <a:t>Cloud Connector</a:t>
              </a:r>
              <a:endParaRPr sz="1600" dirty="0">
                <a:latin typeface="CiscoSansTT" panose="020B0503020201020303" pitchFamily="34" charset="0"/>
                <a:ea typeface="Roboto Condensed"/>
                <a:cs typeface="CiscoSansTT" panose="020B0503020201020303" pitchFamily="34" charset="0"/>
                <a:sym typeface="Roboto Condensed"/>
              </a:endParaRPr>
            </a:p>
          </p:txBody>
        </p:sp>
        <p:sp>
          <p:nvSpPr>
            <p:cNvPr id="745" name="Google Shape;745;p149"/>
            <p:cNvSpPr/>
            <p:nvPr/>
          </p:nvSpPr>
          <p:spPr>
            <a:xfrm>
              <a:off x="1719972" y="4305779"/>
              <a:ext cx="955800" cy="422700"/>
            </a:xfrm>
            <a:prstGeom prst="roundRect">
              <a:avLst>
                <a:gd name="adj" fmla="val 9177"/>
              </a:avLst>
            </a:prstGeom>
            <a:solidFill>
              <a:srgbClr val="CCCCCC"/>
            </a:solidFill>
            <a:ln>
              <a:noFill/>
            </a:ln>
          </p:spPr>
          <p:txBody>
            <a:bodyPr spcFirstLastPara="1" wrap="square" lIns="121867" tIns="121867" rIns="121867" bIns="121867" anchor="ctr" anchorCtr="0">
              <a:noAutofit/>
            </a:bodyPr>
            <a:lstStyle/>
            <a:p>
              <a:pPr algn="ctr">
                <a:buClr>
                  <a:srgbClr val="000000"/>
                </a:buClr>
                <a:buSzPts val="900"/>
              </a:pPr>
              <a:r>
                <a:rPr lang="en-US" sz="1600" dirty="0">
                  <a:latin typeface="CiscoSansTT" panose="020B0503020201020303" pitchFamily="34" charset="0"/>
                  <a:ea typeface="Roboto Condensed"/>
                  <a:cs typeface="CiscoSansTT" panose="020B0503020201020303" pitchFamily="34" charset="0"/>
                  <a:sym typeface="Roboto Condensed"/>
                </a:rPr>
                <a:t>WLC   / Meraki</a:t>
              </a:r>
              <a:endParaRPr sz="1600" dirty="0">
                <a:latin typeface="CiscoSansTT" panose="020B0503020201020303" pitchFamily="34" charset="0"/>
                <a:ea typeface="Roboto Condensed"/>
                <a:cs typeface="CiscoSansTT" panose="020B0503020201020303" pitchFamily="34" charset="0"/>
                <a:sym typeface="Roboto Condensed"/>
              </a:endParaRPr>
            </a:p>
          </p:txBody>
        </p:sp>
        <p:sp>
          <p:nvSpPr>
            <p:cNvPr id="746" name="Google Shape;746;p149"/>
            <p:cNvSpPr/>
            <p:nvPr/>
          </p:nvSpPr>
          <p:spPr>
            <a:xfrm>
              <a:off x="4091256" y="4305779"/>
              <a:ext cx="955800" cy="422700"/>
            </a:xfrm>
            <a:prstGeom prst="roundRect">
              <a:avLst>
                <a:gd name="adj" fmla="val 9177"/>
              </a:avLst>
            </a:prstGeom>
            <a:solidFill>
              <a:srgbClr val="CCCCCC"/>
            </a:solidFill>
            <a:ln>
              <a:noFill/>
            </a:ln>
          </p:spPr>
          <p:txBody>
            <a:bodyPr spcFirstLastPara="1" wrap="square" lIns="121867" tIns="121867" rIns="121867" bIns="121867" anchor="ctr" anchorCtr="0">
              <a:noAutofit/>
            </a:bodyPr>
            <a:lstStyle/>
            <a:p>
              <a:pPr algn="ctr">
                <a:buClr>
                  <a:srgbClr val="000000"/>
                </a:buClr>
                <a:buSzPts val="900"/>
              </a:pPr>
              <a:r>
                <a:rPr lang="en-US" sz="1600">
                  <a:latin typeface="CiscoSansTT" panose="020B0503020201020303" pitchFamily="34" charset="0"/>
                  <a:ea typeface="Roboto Condensed"/>
                  <a:cs typeface="CiscoSansTT" panose="020B0503020201020303" pitchFamily="34" charset="0"/>
                  <a:sym typeface="Roboto Condensed"/>
                </a:rPr>
                <a:t>DNA - C</a:t>
              </a:r>
              <a:endParaRPr sz="1600">
                <a:latin typeface="CiscoSansTT" panose="020B0503020201020303" pitchFamily="34" charset="0"/>
                <a:ea typeface="Roboto Condensed"/>
                <a:cs typeface="CiscoSansTT" panose="020B0503020201020303" pitchFamily="34" charset="0"/>
                <a:sym typeface="Roboto Condensed"/>
              </a:endParaRPr>
            </a:p>
          </p:txBody>
        </p:sp>
        <p:sp>
          <p:nvSpPr>
            <p:cNvPr id="748" name="Google Shape;748;p149"/>
            <p:cNvSpPr/>
            <p:nvPr/>
          </p:nvSpPr>
          <p:spPr>
            <a:xfrm>
              <a:off x="5276898" y="4315310"/>
              <a:ext cx="955800" cy="422700"/>
            </a:xfrm>
            <a:prstGeom prst="roundRect">
              <a:avLst>
                <a:gd name="adj" fmla="val 9177"/>
              </a:avLst>
            </a:prstGeom>
            <a:solidFill>
              <a:srgbClr val="CCCCCC"/>
            </a:solidFill>
            <a:ln>
              <a:noFill/>
            </a:ln>
          </p:spPr>
          <p:txBody>
            <a:bodyPr spcFirstLastPara="1" wrap="square" lIns="121867" tIns="121867" rIns="121867" bIns="121867" anchor="ctr" anchorCtr="0">
              <a:noAutofit/>
            </a:bodyPr>
            <a:lstStyle/>
            <a:p>
              <a:pPr algn="ctr">
                <a:buClr>
                  <a:srgbClr val="000000"/>
                </a:buClr>
                <a:buSzPts val="900"/>
              </a:pPr>
              <a:endParaRPr sz="1600">
                <a:latin typeface="CiscoSansTT" panose="020B0503020201020303" pitchFamily="34" charset="0"/>
                <a:ea typeface="Roboto Condensed"/>
                <a:cs typeface="CiscoSansTT" panose="020B0503020201020303" pitchFamily="34" charset="0"/>
                <a:sym typeface="Roboto Condensed"/>
              </a:endParaRPr>
            </a:p>
            <a:p>
              <a:pPr algn="ctr">
                <a:buClr>
                  <a:srgbClr val="000000"/>
                </a:buClr>
                <a:buSzPts val="900"/>
              </a:pPr>
              <a:r>
                <a:rPr lang="en-US" sz="1600">
                  <a:latin typeface="CiscoSansTT" panose="020B0503020201020303" pitchFamily="34" charset="0"/>
                  <a:ea typeface="Roboto Condensed"/>
                  <a:cs typeface="CiscoSansTT" panose="020B0503020201020303" pitchFamily="34" charset="0"/>
                  <a:sym typeface="Roboto Condensed"/>
                </a:rPr>
                <a:t>Beacons</a:t>
              </a:r>
              <a:endParaRPr sz="1600">
                <a:latin typeface="CiscoSansTT" panose="020B0503020201020303" pitchFamily="34" charset="0"/>
                <a:ea typeface="Roboto Condensed"/>
                <a:cs typeface="CiscoSansTT" panose="020B0503020201020303" pitchFamily="34" charset="0"/>
                <a:sym typeface="Roboto Condensed"/>
              </a:endParaRPr>
            </a:p>
            <a:p>
              <a:pPr algn="ctr">
                <a:buClr>
                  <a:srgbClr val="000000"/>
                </a:buClr>
                <a:buSzPts val="900"/>
              </a:pPr>
              <a:endParaRPr sz="1600">
                <a:latin typeface="CiscoSansTT" panose="020B0503020201020303" pitchFamily="34" charset="0"/>
                <a:ea typeface="Roboto Condensed"/>
                <a:cs typeface="CiscoSansTT" panose="020B0503020201020303" pitchFamily="34" charset="0"/>
                <a:sym typeface="Roboto Condensed"/>
              </a:endParaRPr>
            </a:p>
          </p:txBody>
        </p:sp>
        <p:sp>
          <p:nvSpPr>
            <p:cNvPr id="750" name="Google Shape;750;p149"/>
            <p:cNvSpPr/>
            <p:nvPr/>
          </p:nvSpPr>
          <p:spPr>
            <a:xfrm>
              <a:off x="6462540" y="4315310"/>
              <a:ext cx="1020000" cy="422700"/>
            </a:xfrm>
            <a:prstGeom prst="roundRect">
              <a:avLst>
                <a:gd name="adj" fmla="val 9177"/>
              </a:avLst>
            </a:prstGeom>
            <a:solidFill>
              <a:srgbClr val="CCCCCC"/>
            </a:solidFill>
            <a:ln>
              <a:noFill/>
              <a:prstDash val="sysDot"/>
            </a:ln>
          </p:spPr>
          <p:txBody>
            <a:bodyPr spcFirstLastPara="1" wrap="square" lIns="121867" tIns="121867" rIns="121867" bIns="121867" anchor="ctr" anchorCtr="0">
              <a:noAutofit/>
            </a:bodyPr>
            <a:lstStyle/>
            <a:p>
              <a:pPr algn="ctr">
                <a:buClr>
                  <a:srgbClr val="000000"/>
                </a:buClr>
                <a:buSzPts val="900"/>
              </a:pPr>
              <a:r>
                <a:rPr lang="en-US" sz="1600" dirty="0">
                  <a:latin typeface="CiscoSansTT" panose="020B0503020201020303" pitchFamily="34" charset="0"/>
                  <a:ea typeface="Roboto Condensed"/>
                  <a:cs typeface="CiscoSansTT" panose="020B0503020201020303" pitchFamily="34" charset="0"/>
                  <a:sym typeface="Roboto Condensed"/>
                </a:rPr>
                <a:t>Sensors &amp; Tags</a:t>
              </a:r>
              <a:endParaRPr sz="1600" dirty="0">
                <a:latin typeface="CiscoSansTT" panose="020B0503020201020303" pitchFamily="34" charset="0"/>
                <a:ea typeface="Roboto Condensed"/>
                <a:cs typeface="CiscoSansTT" panose="020B0503020201020303" pitchFamily="34" charset="0"/>
                <a:sym typeface="Roboto Condensed"/>
              </a:endParaRPr>
            </a:p>
          </p:txBody>
        </p:sp>
      </p:grpSp>
      <p:grpSp>
        <p:nvGrpSpPr>
          <p:cNvPr id="8" name="Group 7">
            <a:extLst>
              <a:ext uri="{FF2B5EF4-FFF2-40B4-BE49-F238E27FC236}">
                <a16:creationId xmlns:a16="http://schemas.microsoft.com/office/drawing/2014/main" id="{66B4DE1F-5A5B-7B48-89C2-CD5543F4B7BE}"/>
              </a:ext>
            </a:extLst>
          </p:cNvPr>
          <p:cNvGrpSpPr/>
          <p:nvPr/>
        </p:nvGrpSpPr>
        <p:grpSpPr>
          <a:xfrm>
            <a:off x="2989385" y="4943940"/>
            <a:ext cx="6213230" cy="363600"/>
            <a:chOff x="2457229" y="3945346"/>
            <a:chExt cx="3857054" cy="272700"/>
          </a:xfrm>
        </p:grpSpPr>
        <p:sp>
          <p:nvSpPr>
            <p:cNvPr id="752" name="Google Shape;752;p149"/>
            <p:cNvSpPr/>
            <p:nvPr/>
          </p:nvSpPr>
          <p:spPr>
            <a:xfrm>
              <a:off x="2457229" y="3945346"/>
              <a:ext cx="1737360" cy="272700"/>
            </a:xfrm>
            <a:prstGeom prst="roundRect">
              <a:avLst>
                <a:gd name="adj" fmla="val 50000"/>
              </a:avLst>
            </a:prstGeom>
            <a:solidFill>
              <a:srgbClr val="B2D171"/>
            </a:solidFill>
            <a:ln>
              <a:noFill/>
            </a:ln>
          </p:spPr>
          <p:txBody>
            <a:bodyPr spcFirstLastPara="1" wrap="square" lIns="121867" tIns="121867" rIns="121867" bIns="121867" anchor="ctr" anchorCtr="0">
              <a:noAutofit/>
            </a:bodyPr>
            <a:lstStyle/>
            <a:p>
              <a:pPr algn="ctr">
                <a:buClr>
                  <a:srgbClr val="000000"/>
                </a:buClr>
                <a:buSzPts val="1000"/>
              </a:pPr>
              <a:r>
                <a:rPr lang="en-US" sz="1600" dirty="0">
                  <a:latin typeface="CiscoSansTT" panose="020B0503020201020303" pitchFamily="34" charset="0"/>
                  <a:cs typeface="CiscoSansTT" panose="020B0503020201020303" pitchFamily="34" charset="0"/>
                </a:rPr>
                <a:t>Presence Processor </a:t>
              </a:r>
              <a:endParaRPr sz="1600" dirty="0">
                <a:latin typeface="CiscoSansTT" panose="020B0503020201020303" pitchFamily="34" charset="0"/>
                <a:cs typeface="CiscoSansTT" panose="020B0503020201020303" pitchFamily="34" charset="0"/>
              </a:endParaRPr>
            </a:p>
          </p:txBody>
        </p:sp>
        <p:sp>
          <p:nvSpPr>
            <p:cNvPr id="754" name="Google Shape;754;p149"/>
            <p:cNvSpPr/>
            <p:nvPr/>
          </p:nvSpPr>
          <p:spPr>
            <a:xfrm>
              <a:off x="4576923" y="3945346"/>
              <a:ext cx="1737360" cy="272700"/>
            </a:xfrm>
            <a:prstGeom prst="roundRect">
              <a:avLst>
                <a:gd name="adj" fmla="val 50000"/>
              </a:avLst>
            </a:prstGeom>
            <a:solidFill>
              <a:srgbClr val="B2D171"/>
            </a:solidFill>
            <a:ln>
              <a:noFill/>
            </a:ln>
          </p:spPr>
          <p:txBody>
            <a:bodyPr spcFirstLastPara="1" wrap="square" lIns="121867" tIns="121867" rIns="121867" bIns="121867" anchor="ctr" anchorCtr="0">
              <a:noAutofit/>
            </a:bodyPr>
            <a:lstStyle/>
            <a:p>
              <a:pPr algn="ctr">
                <a:buClr>
                  <a:srgbClr val="000000"/>
                </a:buClr>
                <a:buSzPts val="1000"/>
              </a:pPr>
              <a:r>
                <a:rPr lang="en-US" sz="1600" dirty="0">
                  <a:latin typeface="CiscoSansTT" panose="020B0503020201020303" pitchFamily="34" charset="0"/>
                  <a:cs typeface="CiscoSansTT" panose="020B0503020201020303" pitchFamily="34" charset="0"/>
                </a:rPr>
                <a:t>Location Processor  (X,Y) </a:t>
              </a:r>
              <a:endParaRPr sz="1600" dirty="0">
                <a:latin typeface="CiscoSansTT" panose="020B0503020201020303" pitchFamily="34" charset="0"/>
                <a:cs typeface="CiscoSansTT" panose="020B0503020201020303" pitchFamily="34" charset="0"/>
              </a:endParaRPr>
            </a:p>
          </p:txBody>
        </p:sp>
      </p:grpSp>
      <p:grpSp>
        <p:nvGrpSpPr>
          <p:cNvPr id="6" name="Group 5">
            <a:extLst>
              <a:ext uri="{FF2B5EF4-FFF2-40B4-BE49-F238E27FC236}">
                <a16:creationId xmlns:a16="http://schemas.microsoft.com/office/drawing/2014/main" id="{0FE7CA94-18CE-CC41-9FEE-65892C6C3A83}"/>
              </a:ext>
            </a:extLst>
          </p:cNvPr>
          <p:cNvGrpSpPr/>
          <p:nvPr/>
        </p:nvGrpSpPr>
        <p:grpSpPr>
          <a:xfrm>
            <a:off x="1756204" y="4342543"/>
            <a:ext cx="8679592" cy="363600"/>
            <a:chOff x="1306300" y="3494298"/>
            <a:chExt cx="6509694" cy="272700"/>
          </a:xfrm>
        </p:grpSpPr>
        <p:sp>
          <p:nvSpPr>
            <p:cNvPr id="755" name="Google Shape;755;p149"/>
            <p:cNvSpPr/>
            <p:nvPr/>
          </p:nvSpPr>
          <p:spPr>
            <a:xfrm>
              <a:off x="4707034" y="3494298"/>
              <a:ext cx="3108960" cy="272700"/>
            </a:xfrm>
            <a:prstGeom prst="roundRect">
              <a:avLst>
                <a:gd name="adj" fmla="val 0"/>
              </a:avLst>
            </a:prstGeom>
            <a:solidFill>
              <a:schemeClr val="accent2"/>
            </a:solidFill>
            <a:ln>
              <a:noFill/>
            </a:ln>
          </p:spPr>
          <p:txBody>
            <a:bodyPr spcFirstLastPara="1" wrap="square" lIns="121867" tIns="121867" rIns="121867" bIns="121867" anchor="ctr" anchorCtr="0">
              <a:noAutofit/>
            </a:bodyPr>
            <a:lstStyle/>
            <a:p>
              <a:pPr algn="ctr">
                <a:buClr>
                  <a:srgbClr val="000000"/>
                </a:buClr>
                <a:buSzPts val="1000"/>
              </a:pPr>
              <a:r>
                <a:rPr lang="en-US" sz="2000">
                  <a:latin typeface="CiscoSansTT" panose="020B0503020201020303" pitchFamily="34" charset="0"/>
                  <a:ea typeface="Roboto Condensed"/>
                  <a:cs typeface="CiscoSansTT" panose="020B0503020201020303" pitchFamily="34" charset="0"/>
                  <a:sym typeface="Roboto Condensed"/>
                </a:rPr>
                <a:t>ACT</a:t>
              </a:r>
              <a:endParaRPr sz="2000">
                <a:latin typeface="CiscoSansTT" panose="020B0503020201020303" pitchFamily="34" charset="0"/>
                <a:ea typeface="Roboto Condensed"/>
                <a:cs typeface="CiscoSansTT" panose="020B0503020201020303" pitchFamily="34" charset="0"/>
                <a:sym typeface="Roboto Condensed"/>
              </a:endParaRPr>
            </a:p>
          </p:txBody>
        </p:sp>
        <p:sp>
          <p:nvSpPr>
            <p:cNvPr id="766" name="Google Shape;766;p149"/>
            <p:cNvSpPr/>
            <p:nvPr/>
          </p:nvSpPr>
          <p:spPr>
            <a:xfrm>
              <a:off x="1306300" y="3494298"/>
              <a:ext cx="3108960" cy="272700"/>
            </a:xfrm>
            <a:prstGeom prst="roundRect">
              <a:avLst>
                <a:gd name="adj" fmla="val 0"/>
              </a:avLst>
            </a:prstGeom>
            <a:solidFill>
              <a:schemeClr val="accent1"/>
            </a:solidFill>
            <a:ln>
              <a:noFill/>
            </a:ln>
          </p:spPr>
          <p:txBody>
            <a:bodyPr spcFirstLastPara="1" wrap="square" lIns="121867" tIns="121867" rIns="121867" bIns="121867" anchor="ctr" anchorCtr="0">
              <a:noAutofit/>
            </a:bodyPr>
            <a:lstStyle/>
            <a:p>
              <a:pPr algn="ctr">
                <a:buClr>
                  <a:srgbClr val="000000"/>
                </a:buClr>
                <a:buSzPts val="1000"/>
              </a:pPr>
              <a:r>
                <a:rPr lang="en-US" sz="2000">
                  <a:latin typeface="CiscoSansTT" panose="020B0503020201020303" pitchFamily="34" charset="0"/>
                  <a:ea typeface="Roboto Condensed"/>
                  <a:cs typeface="CiscoSansTT" panose="020B0503020201020303" pitchFamily="34" charset="0"/>
                  <a:sym typeface="Roboto Condensed"/>
                </a:rPr>
                <a:t>SEE</a:t>
              </a:r>
              <a:endParaRPr sz="2000">
                <a:latin typeface="CiscoSansTT" panose="020B0503020201020303" pitchFamily="34" charset="0"/>
                <a:ea typeface="Roboto Condensed"/>
                <a:cs typeface="CiscoSansTT" panose="020B0503020201020303" pitchFamily="34" charset="0"/>
                <a:sym typeface="Roboto Condensed"/>
              </a:endParaRPr>
            </a:p>
          </p:txBody>
        </p:sp>
      </p:grpSp>
      <p:grpSp>
        <p:nvGrpSpPr>
          <p:cNvPr id="5" name="Group 4">
            <a:extLst>
              <a:ext uri="{FF2B5EF4-FFF2-40B4-BE49-F238E27FC236}">
                <a16:creationId xmlns:a16="http://schemas.microsoft.com/office/drawing/2014/main" id="{CF6CC5FE-B9AE-074D-9048-4C116E6AAF63}"/>
              </a:ext>
            </a:extLst>
          </p:cNvPr>
          <p:cNvGrpSpPr/>
          <p:nvPr/>
        </p:nvGrpSpPr>
        <p:grpSpPr>
          <a:xfrm>
            <a:off x="1514918" y="2310361"/>
            <a:ext cx="9162167" cy="1410633"/>
            <a:chOff x="1306300" y="1970161"/>
            <a:chExt cx="6871625" cy="1057975"/>
          </a:xfrm>
        </p:grpSpPr>
        <p:grpSp>
          <p:nvGrpSpPr>
            <p:cNvPr id="763" name="Google Shape;763;p149"/>
            <p:cNvGrpSpPr/>
            <p:nvPr/>
          </p:nvGrpSpPr>
          <p:grpSpPr>
            <a:xfrm>
              <a:off x="1306300" y="1983536"/>
              <a:ext cx="914400" cy="1044600"/>
              <a:chOff x="412250" y="-1354775"/>
              <a:chExt cx="914400" cy="1044600"/>
            </a:xfrm>
          </p:grpSpPr>
          <p:sp>
            <p:nvSpPr>
              <p:cNvPr id="764" name="Google Shape;764;p149"/>
              <p:cNvSpPr/>
              <p:nvPr/>
            </p:nvSpPr>
            <p:spPr>
              <a:xfrm>
                <a:off x="412250" y="-1354775"/>
                <a:ext cx="914400" cy="1044600"/>
              </a:xfrm>
              <a:prstGeom prst="roundRect">
                <a:avLst>
                  <a:gd name="adj" fmla="val 9177"/>
                </a:avLst>
              </a:prstGeom>
              <a:solidFill>
                <a:srgbClr val="FFFFFF"/>
              </a:solidFill>
              <a:ln>
                <a:noFill/>
              </a:ln>
              <a:effectLst>
                <a:outerShdw blurRad="100013" dist="38100" dir="5400000" algn="bl" rotWithShape="0">
                  <a:srgbClr val="000000">
                    <a:alpha val="12000"/>
                  </a:srgbClr>
                </a:outerShdw>
              </a:effectLst>
            </p:spPr>
            <p:txBody>
              <a:bodyPr spcFirstLastPara="1" wrap="square" lIns="121867" tIns="121867" rIns="121867" bIns="121867" anchor="b" anchorCtr="0">
                <a:noAutofit/>
              </a:bodyPr>
              <a:lstStyle/>
              <a:p>
                <a:pPr algn="ctr">
                  <a:buClr>
                    <a:srgbClr val="000000"/>
                  </a:buClr>
                  <a:buSzPts val="1000"/>
                </a:pPr>
                <a:r>
                  <a:rPr lang="en-US" sz="1400" dirty="0">
                    <a:latin typeface="CiscoSansTT" panose="020B0503020201020303" pitchFamily="34" charset="0"/>
                    <a:cs typeface="CiscoSansTT" panose="020B0503020201020303" pitchFamily="34" charset="0"/>
                  </a:rPr>
                  <a:t>Unified Dashboard</a:t>
                </a:r>
                <a:endParaRPr sz="1400" dirty="0">
                  <a:latin typeface="CiscoSansTT" panose="020B0503020201020303" pitchFamily="34" charset="0"/>
                  <a:cs typeface="CiscoSansTT" panose="020B0503020201020303" pitchFamily="34" charset="0"/>
                </a:endParaRPr>
              </a:p>
            </p:txBody>
          </p:sp>
          <p:pic>
            <p:nvPicPr>
              <p:cNvPr id="765" name="Google Shape;765;p149" descr="Скорость icon"/>
              <p:cNvPicPr preferRelativeResize="0"/>
              <p:nvPr/>
            </p:nvPicPr>
            <p:blipFill>
              <a:blip r:embed="rId3">
                <a:alphaModFix/>
              </a:blip>
              <a:stretch>
                <a:fillRect/>
              </a:stretch>
            </p:blipFill>
            <p:spPr>
              <a:xfrm>
                <a:off x="633469" y="-1239875"/>
                <a:ext cx="476250" cy="476250"/>
              </a:xfrm>
              <a:prstGeom prst="rect">
                <a:avLst/>
              </a:prstGeom>
              <a:noFill/>
              <a:ln>
                <a:noFill/>
              </a:ln>
            </p:spPr>
          </p:pic>
        </p:grpSp>
        <p:grpSp>
          <p:nvGrpSpPr>
            <p:cNvPr id="767" name="Google Shape;767;p149"/>
            <p:cNvGrpSpPr/>
            <p:nvPr/>
          </p:nvGrpSpPr>
          <p:grpSpPr>
            <a:xfrm>
              <a:off x="3292042" y="1983524"/>
              <a:ext cx="914400" cy="1044600"/>
              <a:chOff x="1930300" y="-1354762"/>
              <a:chExt cx="914400" cy="1044600"/>
            </a:xfrm>
          </p:grpSpPr>
          <p:sp>
            <p:nvSpPr>
              <p:cNvPr id="768" name="Google Shape;768;p149"/>
              <p:cNvSpPr/>
              <p:nvPr/>
            </p:nvSpPr>
            <p:spPr>
              <a:xfrm>
                <a:off x="1930300" y="-1354762"/>
                <a:ext cx="914400" cy="1044600"/>
              </a:xfrm>
              <a:prstGeom prst="roundRect">
                <a:avLst>
                  <a:gd name="adj" fmla="val 9177"/>
                </a:avLst>
              </a:prstGeom>
              <a:solidFill>
                <a:srgbClr val="FFFFFF"/>
              </a:solidFill>
              <a:ln>
                <a:noFill/>
              </a:ln>
              <a:effectLst>
                <a:outerShdw blurRad="100013" dist="38100" dir="5400000" algn="bl" rotWithShape="0">
                  <a:srgbClr val="000000">
                    <a:alpha val="12000"/>
                  </a:srgbClr>
                </a:outerShdw>
              </a:effectLst>
            </p:spPr>
            <p:txBody>
              <a:bodyPr spcFirstLastPara="1" wrap="square" lIns="121867" tIns="121867" rIns="121867" bIns="121867" anchor="b" anchorCtr="0">
                <a:noAutofit/>
              </a:bodyPr>
              <a:lstStyle/>
              <a:p>
                <a:pPr algn="ctr">
                  <a:buClr>
                    <a:srgbClr val="000000"/>
                  </a:buClr>
                  <a:buSzPts val="1000"/>
                </a:pPr>
                <a:r>
                  <a:rPr lang="en-US" sz="1400">
                    <a:latin typeface="CiscoSansTT" panose="020B0503020201020303" pitchFamily="34" charset="0"/>
                    <a:cs typeface="CiscoSansTT" panose="020B0503020201020303" pitchFamily="34" charset="0"/>
                  </a:rPr>
                  <a:t>Location</a:t>
                </a:r>
                <a:endParaRPr sz="1400">
                  <a:latin typeface="CiscoSansTT" panose="020B0503020201020303" pitchFamily="34" charset="0"/>
                  <a:cs typeface="CiscoSansTT" panose="020B0503020201020303" pitchFamily="34" charset="0"/>
                </a:endParaRPr>
              </a:p>
            </p:txBody>
          </p:sp>
          <p:pic>
            <p:nvPicPr>
              <p:cNvPr id="769" name="Google Shape;769;p149" descr="Location Marker icon"/>
              <p:cNvPicPr preferRelativeResize="0"/>
              <p:nvPr/>
            </p:nvPicPr>
            <p:blipFill>
              <a:blip r:embed="rId4">
                <a:alphaModFix/>
              </a:blip>
              <a:stretch>
                <a:fillRect/>
              </a:stretch>
            </p:blipFill>
            <p:spPr>
              <a:xfrm>
                <a:off x="2182105" y="-1156600"/>
                <a:ext cx="434700" cy="434700"/>
              </a:xfrm>
              <a:prstGeom prst="rect">
                <a:avLst/>
              </a:prstGeom>
              <a:noFill/>
              <a:ln>
                <a:noFill/>
              </a:ln>
            </p:spPr>
          </p:pic>
        </p:grpSp>
        <p:grpSp>
          <p:nvGrpSpPr>
            <p:cNvPr id="770" name="Google Shape;770;p149"/>
            <p:cNvGrpSpPr/>
            <p:nvPr/>
          </p:nvGrpSpPr>
          <p:grpSpPr>
            <a:xfrm>
              <a:off x="2299171" y="1983536"/>
              <a:ext cx="914400" cy="1044600"/>
              <a:chOff x="3422625" y="-1354762"/>
              <a:chExt cx="914400" cy="1044600"/>
            </a:xfrm>
          </p:grpSpPr>
          <p:sp>
            <p:nvSpPr>
              <p:cNvPr id="771" name="Google Shape;771;p149"/>
              <p:cNvSpPr/>
              <p:nvPr/>
            </p:nvSpPr>
            <p:spPr>
              <a:xfrm>
                <a:off x="3422625" y="-1354762"/>
                <a:ext cx="914400" cy="1044600"/>
              </a:xfrm>
              <a:prstGeom prst="roundRect">
                <a:avLst>
                  <a:gd name="adj" fmla="val 9177"/>
                </a:avLst>
              </a:prstGeom>
              <a:solidFill>
                <a:srgbClr val="FFFFFF"/>
              </a:solidFill>
              <a:ln>
                <a:noFill/>
              </a:ln>
              <a:effectLst>
                <a:outerShdw blurRad="100013" dist="38100" dir="5400000" algn="bl" rotWithShape="0">
                  <a:srgbClr val="000000">
                    <a:alpha val="12000"/>
                  </a:srgbClr>
                </a:outerShdw>
              </a:effectLst>
            </p:spPr>
            <p:txBody>
              <a:bodyPr spcFirstLastPara="1" wrap="square" lIns="121867" tIns="121867" rIns="121867" bIns="121867" anchor="b" anchorCtr="0">
                <a:noAutofit/>
              </a:bodyPr>
              <a:lstStyle/>
              <a:p>
                <a:pPr algn="ctr">
                  <a:buClr>
                    <a:srgbClr val="000000"/>
                  </a:buClr>
                  <a:buSzPts val="1000"/>
                </a:pPr>
                <a:r>
                  <a:rPr lang="en-US" sz="1400">
                    <a:latin typeface="CiscoSansTT" panose="020B0503020201020303" pitchFamily="34" charset="0"/>
                    <a:cs typeface="CiscoSansTT" panose="020B0503020201020303" pitchFamily="34" charset="0"/>
                  </a:rPr>
                  <a:t>Insights</a:t>
                </a:r>
                <a:endParaRPr sz="1400">
                  <a:latin typeface="CiscoSansTT" panose="020B0503020201020303" pitchFamily="34" charset="0"/>
                  <a:cs typeface="CiscoSansTT" panose="020B0503020201020303" pitchFamily="34" charset="0"/>
                </a:endParaRPr>
              </a:p>
            </p:txBody>
          </p:sp>
          <p:pic>
            <p:nvPicPr>
              <p:cNvPr id="772" name="Google Shape;772;p149" descr="Light Bulb Outline icon"/>
              <p:cNvPicPr preferRelativeResize="0"/>
              <p:nvPr/>
            </p:nvPicPr>
            <p:blipFill>
              <a:blip r:embed="rId5">
                <a:alphaModFix/>
              </a:blip>
              <a:stretch>
                <a:fillRect/>
              </a:stretch>
            </p:blipFill>
            <p:spPr>
              <a:xfrm>
                <a:off x="3650106" y="-1233433"/>
                <a:ext cx="526575" cy="526575"/>
              </a:xfrm>
              <a:prstGeom prst="rect">
                <a:avLst/>
              </a:prstGeom>
              <a:noFill/>
              <a:ln>
                <a:noFill/>
              </a:ln>
            </p:spPr>
          </p:pic>
        </p:grpSp>
        <p:grpSp>
          <p:nvGrpSpPr>
            <p:cNvPr id="773" name="Google Shape;773;p149"/>
            <p:cNvGrpSpPr/>
            <p:nvPr/>
          </p:nvGrpSpPr>
          <p:grpSpPr>
            <a:xfrm>
              <a:off x="4284913" y="1983536"/>
              <a:ext cx="914400" cy="1044600"/>
              <a:chOff x="4914950" y="-1354775"/>
              <a:chExt cx="914400" cy="1044600"/>
            </a:xfrm>
          </p:grpSpPr>
          <p:sp>
            <p:nvSpPr>
              <p:cNvPr id="774" name="Google Shape;774;p149"/>
              <p:cNvSpPr/>
              <p:nvPr/>
            </p:nvSpPr>
            <p:spPr>
              <a:xfrm>
                <a:off x="4914950" y="-1354775"/>
                <a:ext cx="914400" cy="1044600"/>
              </a:xfrm>
              <a:prstGeom prst="roundRect">
                <a:avLst>
                  <a:gd name="adj" fmla="val 9177"/>
                </a:avLst>
              </a:prstGeom>
              <a:solidFill>
                <a:srgbClr val="FFFFFF"/>
              </a:solidFill>
              <a:ln>
                <a:noFill/>
              </a:ln>
              <a:effectLst>
                <a:outerShdw blurRad="100013" dist="38100" dir="5400000" algn="bl" rotWithShape="0">
                  <a:srgbClr val="000000">
                    <a:alpha val="12000"/>
                  </a:srgbClr>
                </a:outerShdw>
              </a:effectLst>
            </p:spPr>
            <p:txBody>
              <a:bodyPr spcFirstLastPara="1" wrap="square" lIns="121867" tIns="121867" rIns="121867" bIns="121867" anchor="b" anchorCtr="0">
                <a:noAutofit/>
              </a:bodyPr>
              <a:lstStyle/>
              <a:p>
                <a:pPr algn="ctr">
                  <a:buClr>
                    <a:srgbClr val="000000"/>
                  </a:buClr>
                  <a:buSzPts val="1000"/>
                </a:pPr>
                <a:r>
                  <a:rPr lang="en-US" sz="1400">
                    <a:latin typeface="CiscoSansTT" panose="020B0503020201020303" pitchFamily="34" charset="0"/>
                    <a:cs typeface="CiscoSansTT" panose="020B0503020201020303" pitchFamily="34" charset="0"/>
                  </a:rPr>
                  <a:t>Toolkits</a:t>
                </a:r>
                <a:endParaRPr sz="1400">
                  <a:latin typeface="CiscoSansTT" panose="020B0503020201020303" pitchFamily="34" charset="0"/>
                  <a:cs typeface="CiscoSansTT" panose="020B0503020201020303" pitchFamily="34" charset="0"/>
                </a:endParaRPr>
              </a:p>
            </p:txBody>
          </p:sp>
          <p:pic>
            <p:nvPicPr>
              <p:cNvPr id="775" name="Google Shape;775;p149" descr="Tool Symbol icon"/>
              <p:cNvPicPr preferRelativeResize="0"/>
              <p:nvPr/>
            </p:nvPicPr>
            <p:blipFill>
              <a:blip r:embed="rId6">
                <a:alphaModFix/>
              </a:blip>
              <a:stretch>
                <a:fillRect/>
              </a:stretch>
            </p:blipFill>
            <p:spPr>
              <a:xfrm>
                <a:off x="5200153" y="-1131274"/>
                <a:ext cx="363550" cy="363550"/>
              </a:xfrm>
              <a:prstGeom prst="rect">
                <a:avLst/>
              </a:prstGeom>
              <a:noFill/>
              <a:ln>
                <a:noFill/>
              </a:ln>
            </p:spPr>
          </p:pic>
        </p:grpSp>
        <p:grpSp>
          <p:nvGrpSpPr>
            <p:cNvPr id="776" name="Google Shape;776;p149"/>
            <p:cNvGrpSpPr/>
            <p:nvPr/>
          </p:nvGrpSpPr>
          <p:grpSpPr>
            <a:xfrm>
              <a:off x="5277784" y="1983536"/>
              <a:ext cx="914400" cy="1044600"/>
              <a:chOff x="6365225" y="-1354762"/>
              <a:chExt cx="914400" cy="1044600"/>
            </a:xfrm>
          </p:grpSpPr>
          <p:sp>
            <p:nvSpPr>
              <p:cNvPr id="777" name="Google Shape;777;p149"/>
              <p:cNvSpPr/>
              <p:nvPr/>
            </p:nvSpPr>
            <p:spPr>
              <a:xfrm>
                <a:off x="6365225" y="-1354762"/>
                <a:ext cx="914400" cy="1044600"/>
              </a:xfrm>
              <a:prstGeom prst="roundRect">
                <a:avLst>
                  <a:gd name="adj" fmla="val 9177"/>
                </a:avLst>
              </a:prstGeom>
              <a:solidFill>
                <a:srgbClr val="FFFFFF"/>
              </a:solidFill>
              <a:ln>
                <a:noFill/>
              </a:ln>
              <a:effectLst>
                <a:outerShdw blurRad="100013" dist="38100" dir="5400000" algn="bl" rotWithShape="0">
                  <a:srgbClr val="000000">
                    <a:alpha val="12000"/>
                  </a:srgbClr>
                </a:outerShdw>
              </a:effectLst>
            </p:spPr>
            <p:txBody>
              <a:bodyPr spcFirstLastPara="1" wrap="square" lIns="121867" tIns="121867" rIns="121867" bIns="121867" anchor="b" anchorCtr="0">
                <a:noAutofit/>
              </a:bodyPr>
              <a:lstStyle/>
              <a:p>
                <a:pPr algn="ctr">
                  <a:buClr>
                    <a:srgbClr val="000000"/>
                  </a:buClr>
                  <a:buSzPts val="1000"/>
                </a:pPr>
                <a:r>
                  <a:rPr lang="en-US" sz="1400">
                    <a:latin typeface="CiscoSansTT" panose="020B0503020201020303" pitchFamily="34" charset="0"/>
                    <a:cs typeface="CiscoSansTT" panose="020B0503020201020303" pitchFamily="34" charset="0"/>
                  </a:rPr>
                  <a:t>API</a:t>
                </a:r>
                <a:endParaRPr sz="1400">
                  <a:latin typeface="CiscoSansTT" panose="020B0503020201020303" pitchFamily="34" charset="0"/>
                  <a:cs typeface="CiscoSansTT" panose="020B0503020201020303" pitchFamily="34" charset="0"/>
                </a:endParaRPr>
              </a:p>
            </p:txBody>
          </p:sp>
          <p:pic>
            <p:nvPicPr>
              <p:cNvPr id="778" name="Google Shape;778;p149" descr="API icon"/>
              <p:cNvPicPr preferRelativeResize="0"/>
              <p:nvPr/>
            </p:nvPicPr>
            <p:blipFill>
              <a:blip r:embed="rId7">
                <a:alphaModFix/>
              </a:blip>
              <a:stretch>
                <a:fillRect/>
              </a:stretch>
            </p:blipFill>
            <p:spPr>
              <a:xfrm>
                <a:off x="6630855" y="-1165362"/>
                <a:ext cx="434700" cy="434700"/>
              </a:xfrm>
              <a:prstGeom prst="rect">
                <a:avLst/>
              </a:prstGeom>
              <a:noFill/>
              <a:ln>
                <a:noFill/>
              </a:ln>
            </p:spPr>
          </p:pic>
        </p:grpSp>
        <p:grpSp>
          <p:nvGrpSpPr>
            <p:cNvPr id="779" name="Google Shape;779;p149"/>
            <p:cNvGrpSpPr/>
            <p:nvPr/>
          </p:nvGrpSpPr>
          <p:grpSpPr>
            <a:xfrm>
              <a:off x="6270655" y="1970161"/>
              <a:ext cx="914400" cy="1044600"/>
              <a:chOff x="7815475" y="-1354762"/>
              <a:chExt cx="914400" cy="1044600"/>
            </a:xfrm>
          </p:grpSpPr>
          <p:sp>
            <p:nvSpPr>
              <p:cNvPr id="780" name="Google Shape;780;p149"/>
              <p:cNvSpPr/>
              <p:nvPr/>
            </p:nvSpPr>
            <p:spPr>
              <a:xfrm>
                <a:off x="7815475" y="-1354762"/>
                <a:ext cx="914400" cy="1044600"/>
              </a:xfrm>
              <a:prstGeom prst="roundRect">
                <a:avLst>
                  <a:gd name="adj" fmla="val 9177"/>
                </a:avLst>
              </a:prstGeom>
              <a:solidFill>
                <a:srgbClr val="FFFFFF"/>
              </a:solidFill>
              <a:ln>
                <a:noFill/>
              </a:ln>
              <a:effectLst>
                <a:outerShdw blurRad="100013" dist="38100" dir="5400000" algn="bl" rotWithShape="0">
                  <a:srgbClr val="000000">
                    <a:alpha val="12000"/>
                  </a:srgbClr>
                </a:outerShdw>
              </a:effectLst>
            </p:spPr>
            <p:txBody>
              <a:bodyPr spcFirstLastPara="1" wrap="square" lIns="121867" tIns="121867" rIns="121867" bIns="121867" anchor="b" anchorCtr="0">
                <a:noAutofit/>
              </a:bodyPr>
              <a:lstStyle/>
              <a:p>
                <a:pPr algn="ctr">
                  <a:buClr>
                    <a:srgbClr val="000000"/>
                  </a:buClr>
                  <a:buSzPts val="1000"/>
                </a:pPr>
                <a:r>
                  <a:rPr lang="en-US" sz="1400" dirty="0">
                    <a:latin typeface="CiscoSansTT" panose="020B0503020201020303" pitchFamily="34" charset="0"/>
                    <a:cs typeface="CiscoSansTT" panose="020B0503020201020303" pitchFamily="34" charset="0"/>
                  </a:rPr>
                  <a:t>SLA &amp; Monitoring</a:t>
                </a:r>
                <a:endParaRPr sz="1400" dirty="0">
                  <a:latin typeface="CiscoSansTT" panose="020B0503020201020303" pitchFamily="34" charset="0"/>
                  <a:cs typeface="CiscoSansTT" panose="020B0503020201020303" pitchFamily="34" charset="0"/>
                </a:endParaRPr>
              </a:p>
            </p:txBody>
          </p:sp>
          <p:pic>
            <p:nvPicPr>
              <p:cNvPr id="781" name="Google Shape;781;p149" descr="Dashboard icon"/>
              <p:cNvPicPr preferRelativeResize="0"/>
              <p:nvPr/>
            </p:nvPicPr>
            <p:blipFill>
              <a:blip r:embed="rId8">
                <a:alphaModFix/>
              </a:blip>
              <a:stretch>
                <a:fillRect/>
              </a:stretch>
            </p:blipFill>
            <p:spPr>
              <a:xfrm>
                <a:off x="8063117" y="-1198600"/>
                <a:ext cx="422700" cy="422700"/>
              </a:xfrm>
              <a:prstGeom prst="rect">
                <a:avLst/>
              </a:prstGeom>
              <a:noFill/>
              <a:ln>
                <a:noFill/>
              </a:ln>
            </p:spPr>
          </p:pic>
        </p:grpSp>
        <p:grpSp>
          <p:nvGrpSpPr>
            <p:cNvPr id="782" name="Google Shape;782;p149"/>
            <p:cNvGrpSpPr/>
            <p:nvPr/>
          </p:nvGrpSpPr>
          <p:grpSpPr>
            <a:xfrm>
              <a:off x="7263525" y="1983536"/>
              <a:ext cx="914400" cy="1044600"/>
              <a:chOff x="7019750" y="214888"/>
              <a:chExt cx="914400" cy="1044600"/>
            </a:xfrm>
          </p:grpSpPr>
          <p:sp>
            <p:nvSpPr>
              <p:cNvPr id="783" name="Google Shape;783;p149"/>
              <p:cNvSpPr/>
              <p:nvPr/>
            </p:nvSpPr>
            <p:spPr>
              <a:xfrm>
                <a:off x="7019750" y="214888"/>
                <a:ext cx="914400" cy="1044600"/>
              </a:xfrm>
              <a:prstGeom prst="roundRect">
                <a:avLst>
                  <a:gd name="adj" fmla="val 9177"/>
                </a:avLst>
              </a:prstGeom>
              <a:solidFill>
                <a:srgbClr val="FFFFFF"/>
              </a:solidFill>
              <a:ln>
                <a:noFill/>
              </a:ln>
              <a:effectLst>
                <a:outerShdw blurRad="100013" dist="38100" dir="5400000" algn="bl" rotWithShape="0">
                  <a:srgbClr val="000000">
                    <a:alpha val="12000"/>
                  </a:srgbClr>
                </a:outerShdw>
              </a:effectLst>
            </p:spPr>
            <p:txBody>
              <a:bodyPr spcFirstLastPara="1" wrap="square" lIns="121867" tIns="121867" rIns="121867" bIns="121867" anchor="b" anchorCtr="0">
                <a:noAutofit/>
              </a:bodyPr>
              <a:lstStyle/>
              <a:p>
                <a:pPr algn="ctr">
                  <a:buClr>
                    <a:srgbClr val="000000"/>
                  </a:buClr>
                  <a:buSzPts val="1000"/>
                </a:pPr>
                <a:r>
                  <a:rPr lang="en-US" sz="1400" dirty="0">
                    <a:latin typeface="CiscoSansTT" panose="020B0503020201020303" pitchFamily="34" charset="0"/>
                    <a:cs typeface="CiscoSansTT" panose="020B0503020201020303" pitchFamily="34" charset="0"/>
                  </a:rPr>
                  <a:t>Security &amp; Privacy</a:t>
                </a:r>
                <a:endParaRPr sz="1400" dirty="0">
                  <a:latin typeface="CiscoSansTT" panose="020B0503020201020303" pitchFamily="34" charset="0"/>
                  <a:cs typeface="CiscoSansTT" panose="020B0503020201020303" pitchFamily="34" charset="0"/>
                </a:endParaRPr>
              </a:p>
            </p:txBody>
          </p:sp>
          <p:pic>
            <p:nvPicPr>
              <p:cNvPr id="784" name="Google Shape;784;p149" descr="Security icon"/>
              <p:cNvPicPr preferRelativeResize="0"/>
              <p:nvPr/>
            </p:nvPicPr>
            <p:blipFill>
              <a:blip r:embed="rId9">
                <a:alphaModFix/>
              </a:blip>
              <a:stretch>
                <a:fillRect/>
              </a:stretch>
            </p:blipFill>
            <p:spPr>
              <a:xfrm>
                <a:off x="7287180" y="357775"/>
                <a:ext cx="379525" cy="379525"/>
              </a:xfrm>
              <a:prstGeom prst="rect">
                <a:avLst/>
              </a:prstGeom>
              <a:noFill/>
              <a:ln>
                <a:noFill/>
              </a:ln>
            </p:spPr>
          </p:pic>
        </p:grpSp>
      </p:grpSp>
      <p:sp>
        <p:nvSpPr>
          <p:cNvPr id="742" name="Google Shape;742;p149"/>
          <p:cNvSpPr/>
          <p:nvPr/>
        </p:nvSpPr>
        <p:spPr>
          <a:xfrm>
            <a:off x="322800" y="1100383"/>
            <a:ext cx="11546400" cy="1132144"/>
          </a:xfrm>
          <a:prstGeom prst="leftRightArrow">
            <a:avLst>
              <a:gd name="adj1" fmla="val 82455"/>
              <a:gd name="adj2" fmla="val 36191"/>
            </a:avLst>
          </a:prstGeom>
          <a:solidFill>
            <a:schemeClr val="accent6"/>
          </a:solidFill>
          <a:ln>
            <a:noFill/>
          </a:ln>
        </p:spPr>
        <p:txBody>
          <a:bodyPr spcFirstLastPara="1" wrap="square" lIns="121900" tIns="121900" rIns="121900" bIns="121900" anchor="ctr" anchorCtr="0">
            <a:noAutofit/>
          </a:bodyPr>
          <a:lstStyle/>
          <a:p>
            <a:endParaRPr sz="2800" dirty="0">
              <a:solidFill>
                <a:schemeClr val="accent6"/>
              </a:solidFill>
              <a:latin typeface="CiscoSansTT" panose="020B0503020201020303" pitchFamily="34" charset="0"/>
              <a:cs typeface="CiscoSansTT" panose="020B0503020201020303" pitchFamily="34" charset="0"/>
            </a:endParaRPr>
          </a:p>
        </p:txBody>
      </p:sp>
      <p:grpSp>
        <p:nvGrpSpPr>
          <p:cNvPr id="4" name="Group 3">
            <a:extLst>
              <a:ext uri="{FF2B5EF4-FFF2-40B4-BE49-F238E27FC236}">
                <a16:creationId xmlns:a16="http://schemas.microsoft.com/office/drawing/2014/main" id="{7EC3772C-09CC-EE42-A289-DE95E0F11C24}"/>
              </a:ext>
            </a:extLst>
          </p:cNvPr>
          <p:cNvGrpSpPr/>
          <p:nvPr/>
        </p:nvGrpSpPr>
        <p:grpSpPr>
          <a:xfrm>
            <a:off x="1198999" y="1489418"/>
            <a:ext cx="9794003" cy="575671"/>
            <a:chOff x="899249" y="1354454"/>
            <a:chExt cx="7345502" cy="431753"/>
          </a:xfrm>
        </p:grpSpPr>
        <p:sp>
          <p:nvSpPr>
            <p:cNvPr id="761" name="Google Shape;761;p149"/>
            <p:cNvSpPr txBox="1"/>
            <p:nvPr/>
          </p:nvSpPr>
          <p:spPr>
            <a:xfrm>
              <a:off x="899249" y="1354454"/>
              <a:ext cx="1828800" cy="431753"/>
            </a:xfrm>
            <a:prstGeom prst="rect">
              <a:avLst/>
            </a:prstGeom>
            <a:noFill/>
            <a:ln>
              <a:noFill/>
            </a:ln>
          </p:spPr>
          <p:txBody>
            <a:bodyPr spcFirstLastPara="1" wrap="square" lIns="0" tIns="0" rIns="0" bIns="0" anchor="t" anchorCtr="0">
              <a:noAutofit/>
            </a:bodyPr>
            <a:lstStyle/>
            <a:p>
              <a:pPr lvl="0" algn="ctr"/>
              <a:r>
                <a:rPr lang="en-US" dirty="0">
                  <a:solidFill>
                    <a:srgbClr val="FFFFFF"/>
                  </a:solidFill>
                  <a:latin typeface="CiscoSansTT" panose="020B0503020201020303" pitchFamily="34" charset="0"/>
                  <a:ea typeface="Roboto Condensed"/>
                  <a:cs typeface="CiscoSansTT" panose="020B0503020201020303" pitchFamily="34" charset="0"/>
                  <a:sym typeface="Roboto Condensed"/>
                </a:rPr>
                <a:t>Independent Software Vendors (ISV)</a:t>
              </a:r>
            </a:p>
          </p:txBody>
        </p:sp>
        <p:sp>
          <p:nvSpPr>
            <p:cNvPr id="46" name="Google Shape;761;p149">
              <a:extLst>
                <a:ext uri="{FF2B5EF4-FFF2-40B4-BE49-F238E27FC236}">
                  <a16:creationId xmlns:a16="http://schemas.microsoft.com/office/drawing/2014/main" id="{5A5F2474-CCD1-1C49-B6EC-BE8A552D2DD4}"/>
                </a:ext>
              </a:extLst>
            </p:cNvPr>
            <p:cNvSpPr txBox="1"/>
            <p:nvPr/>
          </p:nvSpPr>
          <p:spPr>
            <a:xfrm>
              <a:off x="3657600" y="1354454"/>
              <a:ext cx="1828800" cy="431753"/>
            </a:xfrm>
            <a:prstGeom prst="rect">
              <a:avLst/>
            </a:prstGeom>
            <a:noFill/>
            <a:ln>
              <a:noFill/>
            </a:ln>
          </p:spPr>
          <p:txBody>
            <a:bodyPr spcFirstLastPara="1" wrap="square" lIns="0" tIns="0" rIns="0" bIns="0" anchor="ctr" anchorCtr="0">
              <a:noAutofit/>
            </a:bodyPr>
            <a:lstStyle/>
            <a:p>
              <a:pPr lvl="0" algn="ctr"/>
              <a:r>
                <a:rPr lang="en-US" dirty="0">
                  <a:solidFill>
                    <a:srgbClr val="FFFFFF"/>
                  </a:solidFill>
                  <a:latin typeface="CiscoSansTT" panose="020B0503020201020303" pitchFamily="34" charset="0"/>
                  <a:ea typeface="Roboto Condensed"/>
                  <a:cs typeface="CiscoSansTT" panose="020B0503020201020303" pitchFamily="34" charset="0"/>
                  <a:sym typeface="Roboto Condensed"/>
                </a:rPr>
                <a:t>Enterprise Software </a:t>
              </a:r>
            </a:p>
          </p:txBody>
        </p:sp>
        <p:sp>
          <p:nvSpPr>
            <p:cNvPr id="47" name="Google Shape;761;p149">
              <a:extLst>
                <a:ext uri="{FF2B5EF4-FFF2-40B4-BE49-F238E27FC236}">
                  <a16:creationId xmlns:a16="http://schemas.microsoft.com/office/drawing/2014/main" id="{A5A65B74-0345-054E-AF02-310C3BB87937}"/>
                </a:ext>
              </a:extLst>
            </p:cNvPr>
            <p:cNvSpPr txBox="1"/>
            <p:nvPr/>
          </p:nvSpPr>
          <p:spPr>
            <a:xfrm>
              <a:off x="6415951" y="1354454"/>
              <a:ext cx="1828800" cy="4317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indent="0" algn="ctr">
                <a:buNone/>
                <a:defRPr sz="800">
                  <a:solidFill>
                    <a:srgbClr val="FFFFFF"/>
                  </a:solidFill>
                  <a:latin typeface="CiscoSans ExtraLight" panose="020B0303020201020303" pitchFamily="34" charset="0"/>
                  <a:ea typeface="Roboto Condensed"/>
                  <a:cs typeface="Roboto Condensed"/>
                </a:defRPr>
              </a:lvl1pPr>
            </a:lstStyle>
            <a:p>
              <a:r>
                <a:rPr lang="en-US" sz="1800" dirty="0">
                  <a:latin typeface="CiscoSansTT" panose="020B0503020201020303" pitchFamily="34" charset="0"/>
                  <a:cs typeface="CiscoSansTT" panose="020B0503020201020303" pitchFamily="34" charset="0"/>
                  <a:sym typeface="Roboto Condensed"/>
                </a:rPr>
                <a:t>Solution Partners</a:t>
              </a:r>
            </a:p>
          </p:txBody>
        </p:sp>
      </p:grpSp>
      <p:sp>
        <p:nvSpPr>
          <p:cNvPr id="2" name="TextBox 1">
            <a:extLst>
              <a:ext uri="{FF2B5EF4-FFF2-40B4-BE49-F238E27FC236}">
                <a16:creationId xmlns:a16="http://schemas.microsoft.com/office/drawing/2014/main" id="{9C6F2AF9-0C10-B941-9394-4D641494FFB2}"/>
              </a:ext>
            </a:extLst>
          </p:cNvPr>
          <p:cNvSpPr txBox="1"/>
          <p:nvPr/>
        </p:nvSpPr>
        <p:spPr>
          <a:xfrm>
            <a:off x="4046400" y="6079814"/>
            <a:ext cx="4166525" cy="461665"/>
          </a:xfrm>
          <a:prstGeom prst="rect">
            <a:avLst/>
          </a:prstGeom>
          <a:noFill/>
        </p:spPr>
        <p:txBody>
          <a:bodyPr wrap="none" rtlCol="0">
            <a:spAutoFit/>
          </a:bodyPr>
          <a:lstStyle/>
          <a:p>
            <a:r>
              <a:rPr lang="en-US" sz="2400" dirty="0">
                <a:latin typeface="CiscoSansTT" panose="020B0503020201020303" pitchFamily="34" charset="0"/>
                <a:cs typeface="CiscoSansTT" panose="020B0503020201020303" pitchFamily="34" charset="0"/>
              </a:rPr>
              <a:t>Cisco Intent Based Network</a:t>
            </a:r>
          </a:p>
        </p:txBody>
      </p:sp>
      <p:sp>
        <p:nvSpPr>
          <p:cNvPr id="762" name="Google Shape;762;p149"/>
          <p:cNvSpPr txBox="1">
            <a:spLocks noGrp="1"/>
          </p:cNvSpPr>
          <p:nvPr>
            <p:ph type="title" idx="4294967295"/>
          </p:nvPr>
        </p:nvSpPr>
        <p:spPr>
          <a:xfrm>
            <a:off x="853277" y="1172585"/>
            <a:ext cx="10515600" cy="425450"/>
          </a:xfrm>
          <a:prstGeom prst="rect">
            <a:avLst/>
          </a:prstGeom>
          <a:noFill/>
          <a:ln>
            <a:noFill/>
          </a:ln>
        </p:spPr>
        <p:txBody>
          <a:bodyPr spcFirstLastPara="1" vert="horz" wrap="square" lIns="121867" tIns="121867" rIns="121867" bIns="121867" rtlCol="0" anchor="t" anchorCtr="0">
            <a:noAutofit/>
          </a:bodyPr>
          <a:lstStyle/>
          <a:p>
            <a:pPr algn="ctr">
              <a:lnSpc>
                <a:spcPct val="80000"/>
              </a:lnSpc>
              <a:spcBef>
                <a:spcPts val="0"/>
              </a:spcBef>
              <a:buClr>
                <a:srgbClr val="000000"/>
              </a:buClr>
              <a:buSzPts val="2100"/>
            </a:pPr>
            <a:r>
              <a:rPr lang="en-US" sz="2000" dirty="0">
                <a:solidFill>
                  <a:schemeClr val="bg1"/>
                </a:solidFill>
                <a:latin typeface="CiscoSansTT" panose="020B0503020201020303" pitchFamily="34" charset="0"/>
                <a:ea typeface="Roboto Condensed"/>
                <a:cs typeface="CiscoSansTT" panose="020B0503020201020303" pitchFamily="34" charset="0"/>
                <a:sym typeface="Roboto Condensed"/>
              </a:rPr>
              <a:t>EXTEND - </a:t>
            </a:r>
            <a:r>
              <a:rPr lang="en-US" sz="2000" dirty="0">
                <a:solidFill>
                  <a:schemeClr val="bg1"/>
                </a:solidFill>
                <a:latin typeface="CiscoSansTT" panose="020B0503020201020303" pitchFamily="34" charset="0"/>
                <a:ea typeface="Roboto Condensed Light"/>
                <a:cs typeface="CiscoSansTT" panose="020B0503020201020303" pitchFamily="34" charset="0"/>
                <a:sym typeface="Roboto Condensed Light"/>
              </a:rPr>
              <a:t>Partner Apps</a:t>
            </a:r>
            <a:endParaRPr sz="2000" dirty="0">
              <a:solidFill>
                <a:schemeClr val="bg1"/>
              </a:solidFill>
              <a:latin typeface="CiscoSansTT" panose="020B0503020201020303" pitchFamily="34" charset="0"/>
              <a:ea typeface="Roboto Condensed Light"/>
              <a:cs typeface="CiscoSansTT" panose="020B0503020201020303" pitchFamily="34" charset="0"/>
              <a:sym typeface="Roboto Condensed Light"/>
            </a:endParaRPr>
          </a:p>
        </p:txBody>
      </p:sp>
    </p:spTree>
    <p:extLst>
      <p:ext uri="{BB962C8B-B14F-4D97-AF65-F5344CB8AC3E}">
        <p14:creationId xmlns:p14="http://schemas.microsoft.com/office/powerpoint/2010/main" val="1415455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3" name="Google Shape;673;p145"/>
          <p:cNvPicPr preferRelativeResize="0"/>
          <p:nvPr/>
        </p:nvPicPr>
        <p:blipFill>
          <a:blip r:embed="rId3">
            <a:alphaModFix/>
          </a:blip>
          <a:stretch>
            <a:fillRect/>
          </a:stretch>
        </p:blipFill>
        <p:spPr>
          <a:xfrm>
            <a:off x="0" y="1407458"/>
            <a:ext cx="12192000" cy="4244329"/>
          </a:xfrm>
          <a:prstGeom prst="rect">
            <a:avLst/>
          </a:prstGeom>
          <a:noFill/>
          <a:ln>
            <a:noFill/>
          </a:ln>
        </p:spPr>
      </p:pic>
      <p:sp>
        <p:nvSpPr>
          <p:cNvPr id="674" name="Google Shape;674;p145"/>
          <p:cNvSpPr/>
          <p:nvPr/>
        </p:nvSpPr>
        <p:spPr>
          <a:xfrm>
            <a:off x="4165367" y="3915508"/>
            <a:ext cx="3864400" cy="2835465"/>
          </a:xfrm>
          <a:prstGeom prst="roundRect">
            <a:avLst>
              <a:gd name="adj" fmla="val 0"/>
            </a:avLst>
          </a:prstGeom>
          <a:solidFill>
            <a:schemeClr val="accent2"/>
          </a:solidFill>
          <a:ln>
            <a:noFill/>
          </a:ln>
        </p:spPr>
        <p:txBody>
          <a:bodyPr spcFirstLastPara="1" wrap="square" lIns="243833" tIns="243833" rIns="243833" bIns="0" anchor="t" anchorCtr="0">
            <a:noAutofit/>
          </a:bodyPr>
          <a:lstStyle/>
          <a:p>
            <a:pPr algn="ctr" defTabSz="1219170">
              <a:buClr>
                <a:srgbClr val="000000"/>
              </a:buClr>
              <a:defRPr/>
            </a:pPr>
            <a:r>
              <a:rPr lang="en-US" sz="2800" b="1"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t>ACT</a:t>
            </a:r>
            <a:endParaRPr sz="2800" b="1" kern="0" dirty="0">
              <a:solidFill>
                <a:srgbClr val="FFFFFF"/>
              </a:solidFill>
              <a:latin typeface="CiscoSansTT" panose="020B0503020201020303" pitchFamily="34" charset="0"/>
              <a:ea typeface="Roboto Condensed Light"/>
              <a:cs typeface="CiscoSansTT" panose="020B0503020201020303" pitchFamily="34" charset="0"/>
              <a:sym typeface="Roboto Condensed Light"/>
            </a:endParaRPr>
          </a:p>
          <a:p>
            <a:pPr algn="ctr" defTabSz="1219170">
              <a:buClr>
                <a:srgbClr val="000000"/>
              </a:buClr>
              <a:defRPr/>
            </a:pPr>
            <a:r>
              <a:rPr lang="en-US" sz="1600"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t/>
            </a:r>
            <a:br>
              <a:rPr lang="en-US" sz="1600"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br>
            <a:r>
              <a:rPr lang="en-US" sz="1600"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t>Translate network view of people and assets into business view. Trigger contextual notifications and workflows based on the behavior of people and assets. Leverage APIs to integrate with other applications. </a:t>
            </a:r>
            <a:endParaRPr kern="0" dirty="0">
              <a:solidFill>
                <a:srgbClr val="000000"/>
              </a:solidFill>
              <a:latin typeface="CiscoSansTT" panose="020B0503020201020303" pitchFamily="34" charset="0"/>
              <a:ea typeface="Roboto Condensed Light"/>
              <a:cs typeface="CiscoSansTT" panose="020B0503020201020303" pitchFamily="34" charset="0"/>
              <a:sym typeface="Roboto Condensed Light"/>
            </a:endParaRPr>
          </a:p>
          <a:p>
            <a:pPr defTabSz="1219170">
              <a:buClr>
                <a:srgbClr val="FFFFFF"/>
              </a:buClr>
              <a:buSzPts val="1400"/>
              <a:defRPr/>
            </a:pPr>
            <a:endParaRPr kern="0" dirty="0">
              <a:solidFill>
                <a:srgbClr val="282828"/>
              </a:solidFill>
              <a:latin typeface="CiscoSansTT" panose="020B0503020201020303" pitchFamily="34" charset="0"/>
              <a:ea typeface="Roboto Condensed"/>
              <a:cs typeface="CiscoSansTT" panose="020B0503020201020303" pitchFamily="34" charset="0"/>
              <a:sym typeface="Roboto Condensed"/>
            </a:endParaRPr>
          </a:p>
        </p:txBody>
      </p:sp>
      <p:sp>
        <p:nvSpPr>
          <p:cNvPr id="675" name="Google Shape;675;p145"/>
          <p:cNvSpPr/>
          <p:nvPr/>
        </p:nvSpPr>
        <p:spPr>
          <a:xfrm>
            <a:off x="8194800" y="3915508"/>
            <a:ext cx="3864400" cy="2835465"/>
          </a:xfrm>
          <a:prstGeom prst="roundRect">
            <a:avLst>
              <a:gd name="adj" fmla="val 0"/>
            </a:avLst>
          </a:prstGeom>
          <a:solidFill>
            <a:srgbClr val="FF0000"/>
          </a:solidFill>
          <a:ln>
            <a:noFill/>
          </a:ln>
        </p:spPr>
        <p:txBody>
          <a:bodyPr spcFirstLastPara="1" wrap="square" lIns="243833" tIns="243833" rIns="243833" bIns="0" anchor="t" anchorCtr="0">
            <a:noAutofit/>
          </a:bodyPr>
          <a:lstStyle/>
          <a:p>
            <a:pPr algn="ctr" defTabSz="1219170">
              <a:buClr>
                <a:srgbClr val="000000"/>
              </a:buClr>
              <a:defRPr/>
            </a:pPr>
            <a:r>
              <a:rPr lang="en-US" sz="2800" b="1"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t>EXTEND</a:t>
            </a:r>
            <a:endParaRPr sz="2800" b="1" kern="0" dirty="0">
              <a:solidFill>
                <a:srgbClr val="FFFFFF"/>
              </a:solidFill>
              <a:latin typeface="CiscoSansTT" panose="020B0503020201020303" pitchFamily="34" charset="0"/>
              <a:ea typeface="Roboto Condensed Light"/>
              <a:cs typeface="CiscoSansTT" panose="020B0503020201020303" pitchFamily="34" charset="0"/>
              <a:sym typeface="Roboto Condensed Light"/>
            </a:endParaRPr>
          </a:p>
          <a:p>
            <a:pPr algn="ctr" defTabSz="1219170">
              <a:buClr>
                <a:srgbClr val="000000"/>
              </a:buClr>
              <a:defRPr/>
            </a:pPr>
            <a:r>
              <a:rPr lang="en-US" sz="1600"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t/>
            </a:r>
            <a:br>
              <a:rPr lang="en-US" sz="1600"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br>
            <a:r>
              <a:rPr lang="en-US" sz="1600"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t>Location App Store for partner Apps.</a:t>
            </a:r>
            <a:endParaRPr kern="0" dirty="0">
              <a:solidFill>
                <a:srgbClr val="000000"/>
              </a:solidFill>
              <a:latin typeface="CiscoSansTT" panose="020B0503020201020303" pitchFamily="34" charset="0"/>
              <a:ea typeface="Roboto Condensed Light"/>
              <a:cs typeface="CiscoSansTT" panose="020B0503020201020303" pitchFamily="34" charset="0"/>
              <a:sym typeface="Roboto Condensed Light"/>
            </a:endParaRPr>
          </a:p>
          <a:p>
            <a:pPr algn="ctr" defTabSz="1219170">
              <a:buClr>
                <a:srgbClr val="000000"/>
              </a:buClr>
              <a:defRPr/>
            </a:pPr>
            <a:r>
              <a:rPr lang="en-US" sz="1600"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t>Extensions for enterprise software such as Marketing Automation, CRM, POS, Building Automation, HRMS, etc. </a:t>
            </a:r>
            <a:endParaRPr kern="0" dirty="0">
              <a:solidFill>
                <a:srgbClr val="000000"/>
              </a:solidFill>
              <a:latin typeface="CiscoSansTT" panose="020B0503020201020303" pitchFamily="34" charset="0"/>
              <a:ea typeface="Roboto Condensed Light"/>
              <a:cs typeface="CiscoSansTT" panose="020B0503020201020303" pitchFamily="34" charset="0"/>
              <a:sym typeface="Roboto Condensed Light"/>
            </a:endParaRPr>
          </a:p>
          <a:p>
            <a:pPr defTabSz="1219170">
              <a:buClr>
                <a:srgbClr val="FFFFFF"/>
              </a:buClr>
              <a:buSzPts val="1400"/>
              <a:defRPr/>
            </a:pPr>
            <a:endParaRPr kern="0" dirty="0">
              <a:solidFill>
                <a:srgbClr val="282828"/>
              </a:solidFill>
              <a:latin typeface="CiscoSansTT" panose="020B0503020201020303" pitchFamily="34" charset="0"/>
              <a:ea typeface="Roboto Condensed"/>
              <a:cs typeface="CiscoSansTT" panose="020B0503020201020303" pitchFamily="34" charset="0"/>
              <a:sym typeface="Roboto Condensed"/>
            </a:endParaRPr>
          </a:p>
        </p:txBody>
      </p:sp>
      <p:sp>
        <p:nvSpPr>
          <p:cNvPr id="676" name="Google Shape;676;p145"/>
          <p:cNvSpPr/>
          <p:nvPr/>
        </p:nvSpPr>
        <p:spPr>
          <a:xfrm>
            <a:off x="132633" y="3915508"/>
            <a:ext cx="3864400" cy="2838293"/>
          </a:xfrm>
          <a:prstGeom prst="roundRect">
            <a:avLst>
              <a:gd name="adj" fmla="val 0"/>
            </a:avLst>
          </a:prstGeom>
          <a:solidFill>
            <a:schemeClr val="accent1"/>
          </a:solidFill>
          <a:ln>
            <a:noFill/>
          </a:ln>
        </p:spPr>
        <p:txBody>
          <a:bodyPr spcFirstLastPara="1" wrap="square" lIns="243833" tIns="243833" rIns="243833" bIns="0" anchor="t" anchorCtr="0">
            <a:noAutofit/>
          </a:bodyPr>
          <a:lstStyle/>
          <a:p>
            <a:pPr algn="ctr" defTabSz="1219170">
              <a:buClr>
                <a:srgbClr val="000000"/>
              </a:buClr>
              <a:defRPr/>
            </a:pPr>
            <a:r>
              <a:rPr lang="en-US" sz="2800" b="1"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t>SEE</a:t>
            </a:r>
            <a:endParaRPr b="1" kern="0" dirty="0">
              <a:solidFill>
                <a:srgbClr val="000000"/>
              </a:solidFill>
              <a:latin typeface="CiscoSansTT" panose="020B0503020201020303" pitchFamily="34" charset="0"/>
              <a:ea typeface="Roboto Condensed Light"/>
              <a:cs typeface="CiscoSansTT" panose="020B0503020201020303" pitchFamily="34" charset="0"/>
              <a:sym typeface="Roboto Condensed Light"/>
            </a:endParaRPr>
          </a:p>
          <a:p>
            <a:pPr algn="ctr" defTabSz="1219170">
              <a:buClr>
                <a:srgbClr val="000000"/>
              </a:buClr>
              <a:defRPr/>
            </a:pPr>
            <a:r>
              <a:rPr lang="en-US" sz="1600"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t/>
            </a:r>
            <a:br>
              <a:rPr lang="en-US" sz="1600"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br>
            <a:r>
              <a:rPr lang="en-US" sz="1600" kern="0" dirty="0">
                <a:solidFill>
                  <a:srgbClr val="FFFFFF"/>
                </a:solidFill>
                <a:latin typeface="CiscoSansTT" panose="020B0503020201020303" pitchFamily="34" charset="0"/>
                <a:ea typeface="Roboto Condensed Light"/>
                <a:cs typeface="CiscoSansTT" panose="020B0503020201020303" pitchFamily="34" charset="0"/>
                <a:sym typeface="Roboto Condensed Light"/>
              </a:rPr>
              <a:t>See what’s happening at your properties, unlock insights and trends into customer, employee and asset behavior. Benchmark performance with industry.</a:t>
            </a:r>
            <a:endParaRPr sz="1600" kern="0" dirty="0">
              <a:solidFill>
                <a:srgbClr val="000000"/>
              </a:solidFill>
              <a:latin typeface="CiscoSansTT" panose="020B0503020201020303" pitchFamily="34" charset="0"/>
              <a:ea typeface="Roboto Condensed Light"/>
              <a:cs typeface="CiscoSansTT" panose="020B0503020201020303" pitchFamily="34" charset="0"/>
              <a:sym typeface="Roboto Condensed Light"/>
            </a:endParaRPr>
          </a:p>
          <a:p>
            <a:pPr defTabSz="1219170">
              <a:buClr>
                <a:srgbClr val="FFFFFF"/>
              </a:buClr>
              <a:buSzPts val="1400"/>
              <a:defRPr/>
            </a:pPr>
            <a:endParaRPr kern="0" dirty="0">
              <a:solidFill>
                <a:srgbClr val="282828"/>
              </a:solidFill>
              <a:latin typeface="CiscoSansTT" panose="020B0503020201020303" pitchFamily="34" charset="0"/>
              <a:ea typeface="Roboto Condensed"/>
              <a:cs typeface="CiscoSansTT" panose="020B0503020201020303" pitchFamily="34" charset="0"/>
              <a:sym typeface="Roboto Condensed"/>
            </a:endParaRPr>
          </a:p>
        </p:txBody>
      </p:sp>
      <p:sp>
        <p:nvSpPr>
          <p:cNvPr id="2" name="Title 1">
            <a:extLst>
              <a:ext uri="{FF2B5EF4-FFF2-40B4-BE49-F238E27FC236}">
                <a16:creationId xmlns:a16="http://schemas.microsoft.com/office/drawing/2014/main" id="{1DB40BE0-31BD-C044-8CE9-B9B1AD0A13C7}"/>
              </a:ext>
            </a:extLst>
          </p:cNvPr>
          <p:cNvSpPr>
            <a:spLocks noGrp="1"/>
          </p:cNvSpPr>
          <p:nvPr>
            <p:ph type="title"/>
          </p:nvPr>
        </p:nvSpPr>
        <p:spPr>
          <a:xfrm>
            <a:off x="838200" y="365125"/>
            <a:ext cx="10515600" cy="572721"/>
          </a:xfrm>
        </p:spPr>
        <p:txBody>
          <a:bodyPr>
            <a:normAutofit fontScale="90000"/>
          </a:bodyPr>
          <a:lstStyle/>
          <a:p>
            <a:r>
              <a:rPr lang="en-AU" sz="3733" dirty="0">
                <a:solidFill>
                  <a:schemeClr val="accent6"/>
                </a:solidFill>
                <a:latin typeface="CiscoSansTT" panose="020B0503020201020303" pitchFamily="34" charset="0"/>
                <a:cs typeface="CiscoSansTT" panose="020B0503020201020303" pitchFamily="34" charset="0"/>
                <a:sym typeface="Roboto Condensed"/>
              </a:rPr>
              <a:t>Digitizing Spaces: People &amp; Things</a:t>
            </a:r>
            <a:endParaRPr lang="en-AU" sz="3733" dirty="0">
              <a:solidFill>
                <a:schemeClr val="accent6"/>
              </a:solidFill>
              <a:latin typeface="CiscoSansTT" panose="020B0503020201020303" pitchFamily="34" charset="0"/>
              <a:cs typeface="CiscoSansTT" panose="020B0503020201020303" pitchFamily="34" charset="0"/>
            </a:endParaRPr>
          </a:p>
        </p:txBody>
      </p:sp>
    </p:spTree>
    <p:extLst>
      <p:ext uri="{BB962C8B-B14F-4D97-AF65-F5344CB8AC3E}">
        <p14:creationId xmlns:p14="http://schemas.microsoft.com/office/powerpoint/2010/main" val="2691651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DAA08-F02B-4DDC-B03F-23D492CF707C}"/>
              </a:ext>
            </a:extLst>
          </p:cNvPr>
          <p:cNvSpPr>
            <a:spLocks noGrp="1"/>
          </p:cNvSpPr>
          <p:nvPr>
            <p:ph type="title"/>
          </p:nvPr>
        </p:nvSpPr>
        <p:spPr/>
        <p:txBody>
          <a:bodyPr/>
          <a:lstStyle/>
          <a:p>
            <a:r>
              <a:rPr lang="en-US" dirty="0">
                <a:solidFill>
                  <a:schemeClr val="bg2"/>
                </a:solidFill>
                <a:latin typeface="+mn-lt"/>
              </a:rPr>
              <a:t>Intent-based networking with Cisco</a:t>
            </a:r>
          </a:p>
        </p:txBody>
      </p:sp>
      <p:sp>
        <p:nvSpPr>
          <p:cNvPr id="5" name="Rectangle 4">
            <a:extLst>
              <a:ext uri="{FF2B5EF4-FFF2-40B4-BE49-F238E27FC236}">
                <a16:creationId xmlns:a16="http://schemas.microsoft.com/office/drawing/2014/main" id="{7F812B44-8E6C-4002-98CE-E3C9366B6953}"/>
              </a:ext>
            </a:extLst>
          </p:cNvPr>
          <p:cNvSpPr/>
          <p:nvPr/>
        </p:nvSpPr>
        <p:spPr>
          <a:xfrm>
            <a:off x="-7961" y="1445684"/>
            <a:ext cx="6093268" cy="4571565"/>
          </a:xfrm>
          <a:prstGeom prst="rect">
            <a:avLst/>
          </a:pr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69" name="Rectangle 168">
            <a:extLst>
              <a:ext uri="{FF2B5EF4-FFF2-40B4-BE49-F238E27FC236}">
                <a16:creationId xmlns:a16="http://schemas.microsoft.com/office/drawing/2014/main" id="{FC252D81-A062-455D-8338-643354EAB239}"/>
              </a:ext>
            </a:extLst>
          </p:cNvPr>
          <p:cNvSpPr/>
          <p:nvPr/>
        </p:nvSpPr>
        <p:spPr>
          <a:xfrm>
            <a:off x="6085309" y="1445684"/>
            <a:ext cx="6106692" cy="4571565"/>
          </a:xfrm>
          <a:prstGeom prst="rect">
            <a:avLst/>
          </a:prstGeom>
          <a:solidFill>
            <a:schemeClr val="accent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95" name="Rectangle 194">
            <a:extLst>
              <a:ext uri="{FF2B5EF4-FFF2-40B4-BE49-F238E27FC236}">
                <a16:creationId xmlns:a16="http://schemas.microsoft.com/office/drawing/2014/main" id="{B8201FE6-3B89-4C9F-BFDD-0D1163B1A691}"/>
              </a:ext>
            </a:extLst>
          </p:cNvPr>
          <p:cNvSpPr/>
          <p:nvPr/>
        </p:nvSpPr>
        <p:spPr>
          <a:xfrm>
            <a:off x="1437226" y="1479635"/>
            <a:ext cx="2566728" cy="502766"/>
          </a:xfrm>
          <a:prstGeom prst="rect">
            <a:avLst/>
          </a:prstGeom>
        </p:spPr>
        <p:txBody>
          <a:bodyPr wrap="none">
            <a:spAutoFit/>
          </a:bodyPr>
          <a:lstStyle/>
          <a:p>
            <a:pPr algn="ctr" defTabSz="609585" fontAlgn="base">
              <a:spcBef>
                <a:spcPct val="0"/>
              </a:spcBef>
              <a:spcAft>
                <a:spcPct val="0"/>
              </a:spcAft>
            </a:pPr>
            <a:r>
              <a:rPr lang="en-US" sz="2667" dirty="0">
                <a:solidFill>
                  <a:srgbClr val="FFFFFF"/>
                </a:solidFill>
                <a:latin typeface="CiscoSansTT ExtraLight"/>
                <a:ea typeface="ＭＳ Ｐゴシック" charset="0"/>
              </a:rPr>
              <a:t>Digital business</a:t>
            </a:r>
          </a:p>
        </p:txBody>
      </p:sp>
      <p:grpSp>
        <p:nvGrpSpPr>
          <p:cNvPr id="196" name="Group 195">
            <a:extLst>
              <a:ext uri="{FF2B5EF4-FFF2-40B4-BE49-F238E27FC236}">
                <a16:creationId xmlns:a16="http://schemas.microsoft.com/office/drawing/2014/main" id="{5C75ED36-1978-4CB9-BCB0-4D2D9D85AA9E}"/>
              </a:ext>
            </a:extLst>
          </p:cNvPr>
          <p:cNvGrpSpPr/>
          <p:nvPr/>
        </p:nvGrpSpPr>
        <p:grpSpPr>
          <a:xfrm>
            <a:off x="7229409" y="2037009"/>
            <a:ext cx="4248635" cy="3836020"/>
            <a:chOff x="4396345" y="411348"/>
            <a:chExt cx="4619298" cy="4400484"/>
          </a:xfrm>
        </p:grpSpPr>
        <p:grpSp>
          <p:nvGrpSpPr>
            <p:cNvPr id="197" name="Group 196">
              <a:extLst>
                <a:ext uri="{FF2B5EF4-FFF2-40B4-BE49-F238E27FC236}">
                  <a16:creationId xmlns:a16="http://schemas.microsoft.com/office/drawing/2014/main" id="{75B72456-764B-4F43-B464-3B92AC8C7DDA}"/>
                </a:ext>
              </a:extLst>
            </p:cNvPr>
            <p:cNvGrpSpPr/>
            <p:nvPr/>
          </p:nvGrpSpPr>
          <p:grpSpPr>
            <a:xfrm>
              <a:off x="4396345" y="411348"/>
              <a:ext cx="4619298" cy="4400484"/>
              <a:chOff x="4689047" y="314800"/>
              <a:chExt cx="4620501" cy="4401629"/>
            </a:xfrm>
          </p:grpSpPr>
          <p:grpSp>
            <p:nvGrpSpPr>
              <p:cNvPr id="213" name="Group 212">
                <a:extLst>
                  <a:ext uri="{FF2B5EF4-FFF2-40B4-BE49-F238E27FC236}">
                    <a16:creationId xmlns:a16="http://schemas.microsoft.com/office/drawing/2014/main" id="{8A0120BE-CDB0-4231-8420-17FF7039A133}"/>
                  </a:ext>
                </a:extLst>
              </p:cNvPr>
              <p:cNvGrpSpPr/>
              <p:nvPr/>
            </p:nvGrpSpPr>
            <p:grpSpPr>
              <a:xfrm>
                <a:off x="6155988" y="1023881"/>
                <a:ext cx="1289304" cy="3047667"/>
                <a:chOff x="3912411" y="1303238"/>
                <a:chExt cx="1289304" cy="3047667"/>
              </a:xfrm>
            </p:grpSpPr>
            <p:sp>
              <p:nvSpPr>
                <p:cNvPr id="225" name="Oval 224">
                  <a:extLst>
                    <a:ext uri="{FF2B5EF4-FFF2-40B4-BE49-F238E27FC236}">
                      <a16:creationId xmlns:a16="http://schemas.microsoft.com/office/drawing/2014/main" id="{AF343D50-9AC2-4ADD-A033-DA8F6359A8DB}"/>
                    </a:ext>
                  </a:extLst>
                </p:cNvPr>
                <p:cNvSpPr>
                  <a:spLocks noChangeAspect="1"/>
                </p:cNvSpPr>
                <p:nvPr/>
              </p:nvSpPr>
              <p:spPr>
                <a:xfrm>
                  <a:off x="3912411" y="3061601"/>
                  <a:ext cx="1289304" cy="1289304"/>
                </a:xfrm>
                <a:prstGeom prst="ellipse">
                  <a:avLst/>
                </a:prstGeom>
                <a:solidFill>
                  <a:schemeClr val="accent1"/>
                </a:solidFill>
                <a:ln w="25400" cap="flat" cmpd="sng" algn="ctr">
                  <a:noFill/>
                  <a:prstDash val="solid"/>
                </a:ln>
                <a:effectLst/>
              </p:spPr>
              <p:txBody>
                <a:bodyPr rtlCol="0" anchor="ctr"/>
                <a:lstStyle/>
                <a:p>
                  <a:pPr algn="ctr" defTabSz="609433" fontAlgn="base">
                    <a:spcBef>
                      <a:spcPct val="0"/>
                    </a:spcBef>
                    <a:spcAft>
                      <a:spcPct val="0"/>
                    </a:spcAft>
                    <a:defRPr/>
                  </a:pPr>
                  <a:endParaRPr lang="en-US" sz="2399" kern="0" dirty="0">
                    <a:solidFill>
                      <a:srgbClr val="005073"/>
                    </a:solidFill>
                    <a:latin typeface="CiscoSansTT ExtraLight"/>
                    <a:ea typeface="ＭＳ Ｐゴシック" charset="0"/>
                  </a:endParaRPr>
                </a:p>
              </p:txBody>
            </p:sp>
            <p:grpSp>
              <p:nvGrpSpPr>
                <p:cNvPr id="226" name="Group 258">
                  <a:extLst>
                    <a:ext uri="{FF2B5EF4-FFF2-40B4-BE49-F238E27FC236}">
                      <a16:creationId xmlns:a16="http://schemas.microsoft.com/office/drawing/2014/main" id="{C3846DB7-B7BB-4D91-A08A-1E025232C9EA}"/>
                    </a:ext>
                  </a:extLst>
                </p:cNvPr>
                <p:cNvGrpSpPr>
                  <a:grpSpLocks noChangeAspect="1"/>
                </p:cNvGrpSpPr>
                <p:nvPr/>
              </p:nvGrpSpPr>
              <p:grpSpPr bwMode="auto">
                <a:xfrm>
                  <a:off x="4049630" y="3234209"/>
                  <a:ext cx="1032031" cy="963484"/>
                  <a:chOff x="3525" y="1344"/>
                  <a:chExt cx="813" cy="759"/>
                </a:xfrm>
              </p:grpSpPr>
              <p:sp>
                <p:nvSpPr>
                  <p:cNvPr id="229" name="Line 259">
                    <a:extLst>
                      <a:ext uri="{FF2B5EF4-FFF2-40B4-BE49-F238E27FC236}">
                        <a16:creationId xmlns:a16="http://schemas.microsoft.com/office/drawing/2014/main" id="{99B29F81-9AA1-42DF-B90A-9291A3F80817}"/>
                      </a:ext>
                    </a:extLst>
                  </p:cNvPr>
                  <p:cNvSpPr>
                    <a:spLocks noChangeShapeType="1"/>
                  </p:cNvSpPr>
                  <p:nvPr/>
                </p:nvSpPr>
                <p:spPr bwMode="auto">
                  <a:xfrm>
                    <a:off x="3775" y="1454"/>
                    <a:ext cx="312" cy="53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30" name="Line 260">
                    <a:extLst>
                      <a:ext uri="{FF2B5EF4-FFF2-40B4-BE49-F238E27FC236}">
                        <a16:creationId xmlns:a16="http://schemas.microsoft.com/office/drawing/2014/main" id="{AD9EF639-5F31-42BD-AB1C-399E06188776}"/>
                      </a:ext>
                    </a:extLst>
                  </p:cNvPr>
                  <p:cNvSpPr>
                    <a:spLocks noChangeShapeType="1"/>
                  </p:cNvSpPr>
                  <p:nvPr/>
                </p:nvSpPr>
                <p:spPr bwMode="auto">
                  <a:xfrm>
                    <a:off x="3618" y="1724"/>
                    <a:ext cx="624" cy="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31" name="Line 261">
                    <a:extLst>
                      <a:ext uri="{FF2B5EF4-FFF2-40B4-BE49-F238E27FC236}">
                        <a16:creationId xmlns:a16="http://schemas.microsoft.com/office/drawing/2014/main" id="{69A3EA39-41A2-481B-AA09-2E60F672026E}"/>
                      </a:ext>
                    </a:extLst>
                  </p:cNvPr>
                  <p:cNvSpPr>
                    <a:spLocks noChangeShapeType="1"/>
                  </p:cNvSpPr>
                  <p:nvPr/>
                </p:nvSpPr>
                <p:spPr bwMode="auto">
                  <a:xfrm flipV="1">
                    <a:off x="3775" y="1454"/>
                    <a:ext cx="312" cy="53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32" name="Line 262">
                    <a:extLst>
                      <a:ext uri="{FF2B5EF4-FFF2-40B4-BE49-F238E27FC236}">
                        <a16:creationId xmlns:a16="http://schemas.microsoft.com/office/drawing/2014/main" id="{DEA0B111-2D60-4F61-89CA-A0266EF7215D}"/>
                      </a:ext>
                    </a:extLst>
                  </p:cNvPr>
                  <p:cNvSpPr>
                    <a:spLocks noChangeShapeType="1"/>
                  </p:cNvSpPr>
                  <p:nvPr/>
                </p:nvSpPr>
                <p:spPr bwMode="auto">
                  <a:xfrm flipH="1">
                    <a:off x="3618" y="1454"/>
                    <a:ext cx="157" cy="27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33" name="Line 263">
                    <a:extLst>
                      <a:ext uri="{FF2B5EF4-FFF2-40B4-BE49-F238E27FC236}">
                        <a16:creationId xmlns:a16="http://schemas.microsoft.com/office/drawing/2014/main" id="{5EF3427C-3F44-424A-A4B0-783424A9568B}"/>
                      </a:ext>
                    </a:extLst>
                  </p:cNvPr>
                  <p:cNvSpPr>
                    <a:spLocks noChangeShapeType="1"/>
                  </p:cNvSpPr>
                  <p:nvPr/>
                </p:nvSpPr>
                <p:spPr bwMode="auto">
                  <a:xfrm flipH="1">
                    <a:off x="4087" y="1724"/>
                    <a:ext cx="155" cy="26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34" name="Line 264">
                    <a:extLst>
                      <a:ext uri="{FF2B5EF4-FFF2-40B4-BE49-F238E27FC236}">
                        <a16:creationId xmlns:a16="http://schemas.microsoft.com/office/drawing/2014/main" id="{6B7FA924-E8BB-4A60-98FB-A74149D438A9}"/>
                      </a:ext>
                    </a:extLst>
                  </p:cNvPr>
                  <p:cNvSpPr>
                    <a:spLocks noChangeShapeType="1"/>
                  </p:cNvSpPr>
                  <p:nvPr/>
                </p:nvSpPr>
                <p:spPr bwMode="auto">
                  <a:xfrm>
                    <a:off x="3618" y="1724"/>
                    <a:ext cx="157" cy="26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35" name="Line 265">
                    <a:extLst>
                      <a:ext uri="{FF2B5EF4-FFF2-40B4-BE49-F238E27FC236}">
                        <a16:creationId xmlns:a16="http://schemas.microsoft.com/office/drawing/2014/main" id="{F12B6A94-1555-47AC-AA53-792792EA419C}"/>
                      </a:ext>
                    </a:extLst>
                  </p:cNvPr>
                  <p:cNvSpPr>
                    <a:spLocks noChangeShapeType="1"/>
                  </p:cNvSpPr>
                  <p:nvPr/>
                </p:nvSpPr>
                <p:spPr bwMode="auto">
                  <a:xfrm>
                    <a:off x="4087" y="1454"/>
                    <a:ext cx="155" cy="27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36" name="Line 266">
                    <a:extLst>
                      <a:ext uri="{FF2B5EF4-FFF2-40B4-BE49-F238E27FC236}">
                        <a16:creationId xmlns:a16="http://schemas.microsoft.com/office/drawing/2014/main" id="{EF3E46B8-E0CC-405D-8593-9368B61E6C66}"/>
                      </a:ext>
                    </a:extLst>
                  </p:cNvPr>
                  <p:cNvSpPr>
                    <a:spLocks noChangeShapeType="1"/>
                  </p:cNvSpPr>
                  <p:nvPr/>
                </p:nvSpPr>
                <p:spPr bwMode="auto">
                  <a:xfrm>
                    <a:off x="3775" y="1993"/>
                    <a:ext cx="312" cy="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37" name="Line 267">
                    <a:extLst>
                      <a:ext uri="{FF2B5EF4-FFF2-40B4-BE49-F238E27FC236}">
                        <a16:creationId xmlns:a16="http://schemas.microsoft.com/office/drawing/2014/main" id="{7AB692FF-0F57-4C07-B3DB-15952BCC3A65}"/>
                      </a:ext>
                    </a:extLst>
                  </p:cNvPr>
                  <p:cNvSpPr>
                    <a:spLocks noChangeShapeType="1"/>
                  </p:cNvSpPr>
                  <p:nvPr/>
                </p:nvSpPr>
                <p:spPr bwMode="auto">
                  <a:xfrm>
                    <a:off x="3775" y="1454"/>
                    <a:ext cx="312" cy="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38" name="Freeform 268">
                    <a:extLst>
                      <a:ext uri="{FF2B5EF4-FFF2-40B4-BE49-F238E27FC236}">
                        <a16:creationId xmlns:a16="http://schemas.microsoft.com/office/drawing/2014/main" id="{42A79457-9126-4FC7-8DFF-7F2938D8DA0F}"/>
                      </a:ext>
                    </a:extLst>
                  </p:cNvPr>
                  <p:cNvSpPr>
                    <a:spLocks/>
                  </p:cNvSpPr>
                  <p:nvPr/>
                </p:nvSpPr>
                <p:spPr bwMode="auto">
                  <a:xfrm>
                    <a:off x="3823" y="1616"/>
                    <a:ext cx="214" cy="215"/>
                  </a:xfrm>
                  <a:custGeom>
                    <a:avLst/>
                    <a:gdLst>
                      <a:gd name="T0" fmla="*/ 79 w 90"/>
                      <a:gd name="T1" fmla="*/ 25 h 90"/>
                      <a:gd name="T2" fmla="*/ 65 w 90"/>
                      <a:gd name="T3" fmla="*/ 79 h 90"/>
                      <a:gd name="T4" fmla="*/ 11 w 90"/>
                      <a:gd name="T5" fmla="*/ 65 h 90"/>
                      <a:gd name="T6" fmla="*/ 25 w 90"/>
                      <a:gd name="T7" fmla="*/ 11 h 90"/>
                      <a:gd name="T8" fmla="*/ 79 w 90"/>
                      <a:gd name="T9" fmla="*/ 25 h 90"/>
                    </a:gdLst>
                    <a:ahLst/>
                    <a:cxnLst>
                      <a:cxn ang="0">
                        <a:pos x="T0" y="T1"/>
                      </a:cxn>
                      <a:cxn ang="0">
                        <a:pos x="T2" y="T3"/>
                      </a:cxn>
                      <a:cxn ang="0">
                        <a:pos x="T4" y="T5"/>
                      </a:cxn>
                      <a:cxn ang="0">
                        <a:pos x="T6" y="T7"/>
                      </a:cxn>
                      <a:cxn ang="0">
                        <a:pos x="T8" y="T9"/>
                      </a:cxn>
                    </a:cxnLst>
                    <a:rect l="0" t="0" r="r" b="b"/>
                    <a:pathLst>
                      <a:path w="90" h="90">
                        <a:moveTo>
                          <a:pt x="79" y="25"/>
                        </a:moveTo>
                        <a:cubicBezTo>
                          <a:pt x="90" y="44"/>
                          <a:pt x="84" y="68"/>
                          <a:pt x="65" y="79"/>
                        </a:cubicBezTo>
                        <a:cubicBezTo>
                          <a:pt x="46" y="90"/>
                          <a:pt x="22" y="84"/>
                          <a:pt x="11" y="65"/>
                        </a:cubicBezTo>
                        <a:cubicBezTo>
                          <a:pt x="0" y="46"/>
                          <a:pt x="6" y="22"/>
                          <a:pt x="25" y="11"/>
                        </a:cubicBezTo>
                        <a:cubicBezTo>
                          <a:pt x="44" y="0"/>
                          <a:pt x="68" y="6"/>
                          <a:pt x="79" y="2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39" name="Freeform 269">
                    <a:extLst>
                      <a:ext uri="{FF2B5EF4-FFF2-40B4-BE49-F238E27FC236}">
                        <a16:creationId xmlns:a16="http://schemas.microsoft.com/office/drawing/2014/main" id="{C89A4FF1-D6C4-4F99-8D19-941B9A378FEC}"/>
                      </a:ext>
                    </a:extLst>
                  </p:cNvPr>
                  <p:cNvSpPr>
                    <a:spLocks/>
                  </p:cNvSpPr>
                  <p:nvPr/>
                </p:nvSpPr>
                <p:spPr bwMode="auto">
                  <a:xfrm>
                    <a:off x="3666" y="1344"/>
                    <a:ext cx="216" cy="218"/>
                  </a:xfrm>
                  <a:custGeom>
                    <a:avLst/>
                    <a:gdLst>
                      <a:gd name="T0" fmla="*/ 80 w 91"/>
                      <a:gd name="T1" fmla="*/ 26 h 91"/>
                      <a:gd name="T2" fmla="*/ 65 w 91"/>
                      <a:gd name="T3" fmla="*/ 80 h 91"/>
                      <a:gd name="T4" fmla="*/ 11 w 91"/>
                      <a:gd name="T5" fmla="*/ 65 h 91"/>
                      <a:gd name="T6" fmla="*/ 26 w 91"/>
                      <a:gd name="T7" fmla="*/ 11 h 91"/>
                      <a:gd name="T8" fmla="*/ 80 w 91"/>
                      <a:gd name="T9" fmla="*/ 26 h 91"/>
                    </a:gdLst>
                    <a:ahLst/>
                    <a:cxnLst>
                      <a:cxn ang="0">
                        <a:pos x="T0" y="T1"/>
                      </a:cxn>
                      <a:cxn ang="0">
                        <a:pos x="T2" y="T3"/>
                      </a:cxn>
                      <a:cxn ang="0">
                        <a:pos x="T4" y="T5"/>
                      </a:cxn>
                      <a:cxn ang="0">
                        <a:pos x="T6" y="T7"/>
                      </a:cxn>
                      <a:cxn ang="0">
                        <a:pos x="T8" y="T9"/>
                      </a:cxn>
                    </a:cxnLst>
                    <a:rect l="0" t="0" r="r" b="b"/>
                    <a:pathLst>
                      <a:path w="91" h="91">
                        <a:moveTo>
                          <a:pt x="80" y="26"/>
                        </a:moveTo>
                        <a:cubicBezTo>
                          <a:pt x="91" y="45"/>
                          <a:pt x="84" y="69"/>
                          <a:pt x="65" y="80"/>
                        </a:cubicBezTo>
                        <a:cubicBezTo>
                          <a:pt x="46" y="91"/>
                          <a:pt x="22" y="84"/>
                          <a:pt x="11" y="65"/>
                        </a:cubicBezTo>
                        <a:cubicBezTo>
                          <a:pt x="0" y="46"/>
                          <a:pt x="7" y="22"/>
                          <a:pt x="26" y="11"/>
                        </a:cubicBezTo>
                        <a:cubicBezTo>
                          <a:pt x="45" y="0"/>
                          <a:pt x="69" y="7"/>
                          <a:pt x="80" y="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40" name="Freeform 270">
                    <a:extLst>
                      <a:ext uri="{FF2B5EF4-FFF2-40B4-BE49-F238E27FC236}">
                        <a16:creationId xmlns:a16="http://schemas.microsoft.com/office/drawing/2014/main" id="{0DBF1547-D0F9-4DAF-9845-DB72B54BEC8D}"/>
                      </a:ext>
                    </a:extLst>
                  </p:cNvPr>
                  <p:cNvSpPr>
                    <a:spLocks/>
                  </p:cNvSpPr>
                  <p:nvPr/>
                </p:nvSpPr>
                <p:spPr bwMode="auto">
                  <a:xfrm>
                    <a:off x="3978" y="1886"/>
                    <a:ext cx="217" cy="217"/>
                  </a:xfrm>
                  <a:custGeom>
                    <a:avLst/>
                    <a:gdLst>
                      <a:gd name="T0" fmla="*/ 80 w 91"/>
                      <a:gd name="T1" fmla="*/ 26 h 91"/>
                      <a:gd name="T2" fmla="*/ 65 w 91"/>
                      <a:gd name="T3" fmla="*/ 80 h 91"/>
                      <a:gd name="T4" fmla="*/ 11 w 91"/>
                      <a:gd name="T5" fmla="*/ 65 h 91"/>
                      <a:gd name="T6" fmla="*/ 26 w 91"/>
                      <a:gd name="T7" fmla="*/ 11 h 91"/>
                      <a:gd name="T8" fmla="*/ 80 w 91"/>
                      <a:gd name="T9" fmla="*/ 26 h 91"/>
                    </a:gdLst>
                    <a:ahLst/>
                    <a:cxnLst>
                      <a:cxn ang="0">
                        <a:pos x="T0" y="T1"/>
                      </a:cxn>
                      <a:cxn ang="0">
                        <a:pos x="T2" y="T3"/>
                      </a:cxn>
                      <a:cxn ang="0">
                        <a:pos x="T4" y="T5"/>
                      </a:cxn>
                      <a:cxn ang="0">
                        <a:pos x="T6" y="T7"/>
                      </a:cxn>
                      <a:cxn ang="0">
                        <a:pos x="T8" y="T9"/>
                      </a:cxn>
                    </a:cxnLst>
                    <a:rect l="0" t="0" r="r" b="b"/>
                    <a:pathLst>
                      <a:path w="91" h="91">
                        <a:moveTo>
                          <a:pt x="80" y="26"/>
                        </a:moveTo>
                        <a:cubicBezTo>
                          <a:pt x="91" y="45"/>
                          <a:pt x="84" y="69"/>
                          <a:pt x="65" y="80"/>
                        </a:cubicBezTo>
                        <a:cubicBezTo>
                          <a:pt x="46" y="91"/>
                          <a:pt x="22" y="84"/>
                          <a:pt x="11" y="65"/>
                        </a:cubicBezTo>
                        <a:cubicBezTo>
                          <a:pt x="0" y="46"/>
                          <a:pt x="7" y="22"/>
                          <a:pt x="26" y="11"/>
                        </a:cubicBezTo>
                        <a:cubicBezTo>
                          <a:pt x="45" y="0"/>
                          <a:pt x="69" y="7"/>
                          <a:pt x="80" y="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41" name="Oval 271">
                    <a:extLst>
                      <a:ext uri="{FF2B5EF4-FFF2-40B4-BE49-F238E27FC236}">
                        <a16:creationId xmlns:a16="http://schemas.microsoft.com/office/drawing/2014/main" id="{C85EC00A-5590-401D-BD4F-38FED38BE8FC}"/>
                      </a:ext>
                    </a:extLst>
                  </p:cNvPr>
                  <p:cNvSpPr>
                    <a:spLocks noChangeArrowheads="1"/>
                  </p:cNvSpPr>
                  <p:nvPr/>
                </p:nvSpPr>
                <p:spPr bwMode="auto">
                  <a:xfrm>
                    <a:off x="3525" y="1628"/>
                    <a:ext cx="188" cy="19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42" name="Oval 272">
                    <a:extLst>
                      <a:ext uri="{FF2B5EF4-FFF2-40B4-BE49-F238E27FC236}">
                        <a16:creationId xmlns:a16="http://schemas.microsoft.com/office/drawing/2014/main" id="{19214FD3-AFFC-4B89-B492-F134A4547876}"/>
                      </a:ext>
                    </a:extLst>
                  </p:cNvPr>
                  <p:cNvSpPr>
                    <a:spLocks noChangeArrowheads="1"/>
                  </p:cNvSpPr>
                  <p:nvPr/>
                </p:nvSpPr>
                <p:spPr bwMode="auto">
                  <a:xfrm>
                    <a:off x="4147" y="1628"/>
                    <a:ext cx="191" cy="19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68" name="Freeform 273">
                    <a:extLst>
                      <a:ext uri="{FF2B5EF4-FFF2-40B4-BE49-F238E27FC236}">
                        <a16:creationId xmlns:a16="http://schemas.microsoft.com/office/drawing/2014/main" id="{44D269D0-C97B-4283-A24A-EFAA13F453C6}"/>
                      </a:ext>
                    </a:extLst>
                  </p:cNvPr>
                  <p:cNvSpPr>
                    <a:spLocks/>
                  </p:cNvSpPr>
                  <p:nvPr/>
                </p:nvSpPr>
                <p:spPr bwMode="auto">
                  <a:xfrm>
                    <a:off x="3978" y="1344"/>
                    <a:ext cx="217" cy="218"/>
                  </a:xfrm>
                  <a:custGeom>
                    <a:avLst/>
                    <a:gdLst>
                      <a:gd name="T0" fmla="*/ 11 w 91"/>
                      <a:gd name="T1" fmla="*/ 26 h 91"/>
                      <a:gd name="T2" fmla="*/ 26 w 91"/>
                      <a:gd name="T3" fmla="*/ 80 h 91"/>
                      <a:gd name="T4" fmla="*/ 80 w 91"/>
                      <a:gd name="T5" fmla="*/ 65 h 91"/>
                      <a:gd name="T6" fmla="*/ 65 w 91"/>
                      <a:gd name="T7" fmla="*/ 11 h 91"/>
                      <a:gd name="T8" fmla="*/ 11 w 91"/>
                      <a:gd name="T9" fmla="*/ 26 h 91"/>
                    </a:gdLst>
                    <a:ahLst/>
                    <a:cxnLst>
                      <a:cxn ang="0">
                        <a:pos x="T0" y="T1"/>
                      </a:cxn>
                      <a:cxn ang="0">
                        <a:pos x="T2" y="T3"/>
                      </a:cxn>
                      <a:cxn ang="0">
                        <a:pos x="T4" y="T5"/>
                      </a:cxn>
                      <a:cxn ang="0">
                        <a:pos x="T6" y="T7"/>
                      </a:cxn>
                      <a:cxn ang="0">
                        <a:pos x="T8" y="T9"/>
                      </a:cxn>
                    </a:cxnLst>
                    <a:rect l="0" t="0" r="r" b="b"/>
                    <a:pathLst>
                      <a:path w="91" h="91">
                        <a:moveTo>
                          <a:pt x="11" y="26"/>
                        </a:moveTo>
                        <a:cubicBezTo>
                          <a:pt x="0" y="45"/>
                          <a:pt x="7" y="69"/>
                          <a:pt x="26" y="80"/>
                        </a:cubicBezTo>
                        <a:cubicBezTo>
                          <a:pt x="45" y="91"/>
                          <a:pt x="69" y="84"/>
                          <a:pt x="80" y="65"/>
                        </a:cubicBezTo>
                        <a:cubicBezTo>
                          <a:pt x="91" y="46"/>
                          <a:pt x="84" y="22"/>
                          <a:pt x="65" y="11"/>
                        </a:cubicBezTo>
                        <a:cubicBezTo>
                          <a:pt x="46" y="0"/>
                          <a:pt x="22" y="7"/>
                          <a:pt x="11" y="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sp>
                <p:nvSpPr>
                  <p:cNvPr id="269" name="Freeform 274">
                    <a:extLst>
                      <a:ext uri="{FF2B5EF4-FFF2-40B4-BE49-F238E27FC236}">
                        <a16:creationId xmlns:a16="http://schemas.microsoft.com/office/drawing/2014/main" id="{BC48D7A7-608F-4581-A505-06EBCE559692}"/>
                      </a:ext>
                    </a:extLst>
                  </p:cNvPr>
                  <p:cNvSpPr>
                    <a:spLocks/>
                  </p:cNvSpPr>
                  <p:nvPr/>
                </p:nvSpPr>
                <p:spPr bwMode="auto">
                  <a:xfrm>
                    <a:off x="3666" y="1886"/>
                    <a:ext cx="216" cy="217"/>
                  </a:xfrm>
                  <a:custGeom>
                    <a:avLst/>
                    <a:gdLst>
                      <a:gd name="T0" fmla="*/ 11 w 91"/>
                      <a:gd name="T1" fmla="*/ 26 h 91"/>
                      <a:gd name="T2" fmla="*/ 26 w 91"/>
                      <a:gd name="T3" fmla="*/ 80 h 91"/>
                      <a:gd name="T4" fmla="*/ 80 w 91"/>
                      <a:gd name="T5" fmla="*/ 65 h 91"/>
                      <a:gd name="T6" fmla="*/ 65 w 91"/>
                      <a:gd name="T7" fmla="*/ 11 h 91"/>
                      <a:gd name="T8" fmla="*/ 11 w 91"/>
                      <a:gd name="T9" fmla="*/ 26 h 91"/>
                    </a:gdLst>
                    <a:ahLst/>
                    <a:cxnLst>
                      <a:cxn ang="0">
                        <a:pos x="T0" y="T1"/>
                      </a:cxn>
                      <a:cxn ang="0">
                        <a:pos x="T2" y="T3"/>
                      </a:cxn>
                      <a:cxn ang="0">
                        <a:pos x="T4" y="T5"/>
                      </a:cxn>
                      <a:cxn ang="0">
                        <a:pos x="T6" y="T7"/>
                      </a:cxn>
                      <a:cxn ang="0">
                        <a:pos x="T8" y="T9"/>
                      </a:cxn>
                    </a:cxnLst>
                    <a:rect l="0" t="0" r="r" b="b"/>
                    <a:pathLst>
                      <a:path w="91" h="91">
                        <a:moveTo>
                          <a:pt x="11" y="26"/>
                        </a:moveTo>
                        <a:cubicBezTo>
                          <a:pt x="0" y="45"/>
                          <a:pt x="7" y="69"/>
                          <a:pt x="26" y="80"/>
                        </a:cubicBezTo>
                        <a:cubicBezTo>
                          <a:pt x="45" y="91"/>
                          <a:pt x="69" y="84"/>
                          <a:pt x="80" y="65"/>
                        </a:cubicBezTo>
                        <a:cubicBezTo>
                          <a:pt x="91" y="46"/>
                          <a:pt x="84" y="22"/>
                          <a:pt x="65" y="11"/>
                        </a:cubicBezTo>
                        <a:cubicBezTo>
                          <a:pt x="46" y="0"/>
                          <a:pt x="22" y="7"/>
                          <a:pt x="11" y="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33" fontAlgn="base">
                      <a:spcBef>
                        <a:spcPct val="0"/>
                      </a:spcBef>
                      <a:spcAft>
                        <a:spcPct val="0"/>
                      </a:spcAft>
                      <a:defRPr/>
                    </a:pPr>
                    <a:endParaRPr lang="en-US" sz="2399" kern="0" dirty="0">
                      <a:solidFill>
                        <a:srgbClr val="282828"/>
                      </a:solidFill>
                      <a:latin typeface="CiscoSansTT ExtraLight"/>
                      <a:ea typeface="ＭＳ Ｐゴシック" charset="0"/>
                    </a:endParaRPr>
                  </a:p>
                </p:txBody>
              </p:sp>
            </p:grpSp>
            <p:sp>
              <p:nvSpPr>
                <p:cNvPr id="228" name="Oval 227">
                  <a:extLst>
                    <a:ext uri="{FF2B5EF4-FFF2-40B4-BE49-F238E27FC236}">
                      <a16:creationId xmlns:a16="http://schemas.microsoft.com/office/drawing/2014/main" id="{FD71F9C0-0580-4B7A-BDA3-32FBAFEC6943}"/>
                    </a:ext>
                  </a:extLst>
                </p:cNvPr>
                <p:cNvSpPr>
                  <a:spLocks noChangeAspect="1"/>
                </p:cNvSpPr>
                <p:nvPr/>
              </p:nvSpPr>
              <p:spPr>
                <a:xfrm>
                  <a:off x="3912411" y="1303238"/>
                  <a:ext cx="1289304" cy="1289304"/>
                </a:xfrm>
                <a:prstGeom prst="ellipse">
                  <a:avLst/>
                </a:prstGeom>
                <a:solidFill>
                  <a:schemeClr val="accent1"/>
                </a:solidFill>
                <a:ln w="25400" cap="flat" cmpd="sng" algn="ctr">
                  <a:noFill/>
                  <a:prstDash val="solid"/>
                </a:ln>
                <a:effectLst/>
              </p:spPr>
              <p:txBody>
                <a:bodyPr rtlCol="0" anchor="ctr"/>
                <a:lstStyle/>
                <a:p>
                  <a:pPr algn="ctr" defTabSz="609433" fontAlgn="base">
                    <a:spcBef>
                      <a:spcPct val="0"/>
                    </a:spcBef>
                    <a:spcAft>
                      <a:spcPct val="0"/>
                    </a:spcAft>
                    <a:defRPr/>
                  </a:pPr>
                  <a:endParaRPr lang="en-US" sz="2400" dirty="0">
                    <a:solidFill>
                      <a:srgbClr val="282828"/>
                    </a:solidFill>
                    <a:latin typeface="CiscoSansTT ExtraLight"/>
                    <a:ea typeface="ＭＳ Ｐゴシック" charset="0"/>
                  </a:endParaRPr>
                </a:p>
              </p:txBody>
            </p:sp>
          </p:grpSp>
          <p:sp>
            <p:nvSpPr>
              <p:cNvPr id="214" name="Freeform 69">
                <a:extLst>
                  <a:ext uri="{FF2B5EF4-FFF2-40B4-BE49-F238E27FC236}">
                    <a16:creationId xmlns:a16="http://schemas.microsoft.com/office/drawing/2014/main" id="{549187FA-B128-47AD-B47F-098F6D55F76F}"/>
                  </a:ext>
                </a:extLst>
              </p:cNvPr>
              <p:cNvSpPr/>
              <p:nvPr/>
            </p:nvSpPr>
            <p:spPr>
              <a:xfrm>
                <a:off x="6731129" y="2329408"/>
                <a:ext cx="154502" cy="420656"/>
              </a:xfrm>
              <a:custGeom>
                <a:avLst/>
                <a:gdLst>
                  <a:gd name="connsiteX0" fmla="*/ 82034 w 169068"/>
                  <a:gd name="connsiteY0" fmla="*/ 414088 h 460311"/>
                  <a:gd name="connsiteX1" fmla="*/ 84534 w 169068"/>
                  <a:gd name="connsiteY1" fmla="*/ 416587 h 460311"/>
                  <a:gd name="connsiteX2" fmla="*/ 87033 w 169068"/>
                  <a:gd name="connsiteY2" fmla="*/ 414088 h 460311"/>
                  <a:gd name="connsiteX3" fmla="*/ 84535 w 169068"/>
                  <a:gd name="connsiteY3" fmla="*/ 43724 h 460311"/>
                  <a:gd name="connsiteX4" fmla="*/ 82471 w 169068"/>
                  <a:gd name="connsiteY4" fmla="*/ 45788 h 460311"/>
                  <a:gd name="connsiteX5" fmla="*/ 86599 w 169068"/>
                  <a:gd name="connsiteY5" fmla="*/ 45788 h 460311"/>
                  <a:gd name="connsiteX6" fmla="*/ 84106 w 169068"/>
                  <a:gd name="connsiteY6" fmla="*/ 0 h 460311"/>
                  <a:gd name="connsiteX7" fmla="*/ 84534 w 169068"/>
                  <a:gd name="connsiteY7" fmla="*/ 178 h 460311"/>
                  <a:gd name="connsiteX8" fmla="*/ 84963 w 169068"/>
                  <a:gd name="connsiteY8" fmla="*/ 0 h 460311"/>
                  <a:gd name="connsiteX9" fmla="*/ 97894 w 169068"/>
                  <a:gd name="connsiteY9" fmla="*/ 5357 h 460311"/>
                  <a:gd name="connsiteX10" fmla="*/ 163712 w 169068"/>
                  <a:gd name="connsiteY10" fmla="*/ 71175 h 460311"/>
                  <a:gd name="connsiteX11" fmla="*/ 163712 w 169068"/>
                  <a:gd name="connsiteY11" fmla="*/ 97038 h 460311"/>
                  <a:gd name="connsiteX12" fmla="*/ 137849 w 169068"/>
                  <a:gd name="connsiteY12" fmla="*/ 97038 h 460311"/>
                  <a:gd name="connsiteX13" fmla="*/ 102822 w 169068"/>
                  <a:gd name="connsiteY13" fmla="*/ 62011 h 460311"/>
                  <a:gd name="connsiteX14" fmla="*/ 102822 w 169068"/>
                  <a:gd name="connsiteY14" fmla="*/ 398299 h 460311"/>
                  <a:gd name="connsiteX15" fmla="*/ 137848 w 169068"/>
                  <a:gd name="connsiteY15" fmla="*/ 363273 h 460311"/>
                  <a:gd name="connsiteX16" fmla="*/ 163712 w 169068"/>
                  <a:gd name="connsiteY16" fmla="*/ 363274 h 460311"/>
                  <a:gd name="connsiteX17" fmla="*/ 163712 w 169068"/>
                  <a:gd name="connsiteY17" fmla="*/ 389137 h 460311"/>
                  <a:gd name="connsiteX18" fmla="*/ 97894 w 169068"/>
                  <a:gd name="connsiteY18" fmla="*/ 454954 h 460311"/>
                  <a:gd name="connsiteX19" fmla="*/ 84962 w 169068"/>
                  <a:gd name="connsiteY19" fmla="*/ 460311 h 460311"/>
                  <a:gd name="connsiteX20" fmla="*/ 84534 w 169068"/>
                  <a:gd name="connsiteY20" fmla="*/ 460133 h 460311"/>
                  <a:gd name="connsiteX21" fmla="*/ 84105 w 169068"/>
                  <a:gd name="connsiteY21" fmla="*/ 460311 h 460311"/>
                  <a:gd name="connsiteX22" fmla="*/ 71174 w 169068"/>
                  <a:gd name="connsiteY22" fmla="*/ 454954 h 460311"/>
                  <a:gd name="connsiteX23" fmla="*/ 5356 w 169068"/>
                  <a:gd name="connsiteY23" fmla="*/ 389137 h 460311"/>
                  <a:gd name="connsiteX24" fmla="*/ 5356 w 169068"/>
                  <a:gd name="connsiteY24" fmla="*/ 363274 h 460311"/>
                  <a:gd name="connsiteX25" fmla="*/ 31219 w 169068"/>
                  <a:gd name="connsiteY25" fmla="*/ 363274 h 460311"/>
                  <a:gd name="connsiteX26" fmla="*/ 66246 w 169068"/>
                  <a:gd name="connsiteY26" fmla="*/ 398300 h 460311"/>
                  <a:gd name="connsiteX27" fmla="*/ 66246 w 169068"/>
                  <a:gd name="connsiteY27" fmla="*/ 62013 h 460311"/>
                  <a:gd name="connsiteX28" fmla="*/ 31220 w 169068"/>
                  <a:gd name="connsiteY28" fmla="*/ 97038 h 460311"/>
                  <a:gd name="connsiteX29" fmla="*/ 5356 w 169068"/>
                  <a:gd name="connsiteY29" fmla="*/ 97038 h 460311"/>
                  <a:gd name="connsiteX30" fmla="*/ 5356 w 169068"/>
                  <a:gd name="connsiteY30" fmla="*/ 71175 h 460311"/>
                  <a:gd name="connsiteX31" fmla="*/ 71174 w 169068"/>
                  <a:gd name="connsiteY31" fmla="*/ 5357 h 460311"/>
                  <a:gd name="connsiteX32" fmla="*/ 84106 w 169068"/>
                  <a:gd name="connsiteY32" fmla="*/ 0 h 4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9068" h="460311">
                    <a:moveTo>
                      <a:pt x="82034" y="414088"/>
                    </a:moveTo>
                    <a:lnTo>
                      <a:pt x="84534" y="416587"/>
                    </a:lnTo>
                    <a:lnTo>
                      <a:pt x="87033" y="414088"/>
                    </a:lnTo>
                    <a:close/>
                    <a:moveTo>
                      <a:pt x="84535" y="43724"/>
                    </a:moveTo>
                    <a:lnTo>
                      <a:pt x="82471" y="45788"/>
                    </a:lnTo>
                    <a:lnTo>
                      <a:pt x="86599" y="45788"/>
                    </a:lnTo>
                    <a:close/>
                    <a:moveTo>
                      <a:pt x="84106" y="0"/>
                    </a:moveTo>
                    <a:lnTo>
                      <a:pt x="84534" y="178"/>
                    </a:lnTo>
                    <a:lnTo>
                      <a:pt x="84963" y="0"/>
                    </a:lnTo>
                    <a:cubicBezTo>
                      <a:pt x="89643" y="0"/>
                      <a:pt x="94323" y="1786"/>
                      <a:pt x="97894" y="5357"/>
                    </a:cubicBezTo>
                    <a:lnTo>
                      <a:pt x="163712" y="71175"/>
                    </a:lnTo>
                    <a:cubicBezTo>
                      <a:pt x="170854" y="78316"/>
                      <a:pt x="170854" y="89896"/>
                      <a:pt x="163712" y="97038"/>
                    </a:cubicBezTo>
                    <a:cubicBezTo>
                      <a:pt x="156570" y="104179"/>
                      <a:pt x="144990" y="104179"/>
                      <a:pt x="137849" y="97038"/>
                    </a:cubicBezTo>
                    <a:lnTo>
                      <a:pt x="102822" y="62011"/>
                    </a:lnTo>
                    <a:lnTo>
                      <a:pt x="102822" y="398299"/>
                    </a:lnTo>
                    <a:lnTo>
                      <a:pt x="137848" y="363273"/>
                    </a:lnTo>
                    <a:cubicBezTo>
                      <a:pt x="144990" y="356132"/>
                      <a:pt x="156570" y="356132"/>
                      <a:pt x="163712" y="363274"/>
                    </a:cubicBezTo>
                    <a:cubicBezTo>
                      <a:pt x="170854" y="370415"/>
                      <a:pt x="170854" y="381995"/>
                      <a:pt x="163712" y="389137"/>
                    </a:cubicBezTo>
                    <a:lnTo>
                      <a:pt x="97894" y="454954"/>
                    </a:lnTo>
                    <a:cubicBezTo>
                      <a:pt x="94323" y="458525"/>
                      <a:pt x="89643" y="460311"/>
                      <a:pt x="84962" y="460311"/>
                    </a:cubicBezTo>
                    <a:lnTo>
                      <a:pt x="84534" y="460133"/>
                    </a:lnTo>
                    <a:lnTo>
                      <a:pt x="84105" y="460311"/>
                    </a:lnTo>
                    <a:cubicBezTo>
                      <a:pt x="79425" y="460311"/>
                      <a:pt x="74745" y="458525"/>
                      <a:pt x="71174" y="454954"/>
                    </a:cubicBezTo>
                    <a:lnTo>
                      <a:pt x="5356" y="389137"/>
                    </a:lnTo>
                    <a:cubicBezTo>
                      <a:pt x="-1786" y="381995"/>
                      <a:pt x="-1786" y="370415"/>
                      <a:pt x="5356" y="363274"/>
                    </a:cubicBezTo>
                    <a:cubicBezTo>
                      <a:pt x="12498" y="356132"/>
                      <a:pt x="24078" y="356132"/>
                      <a:pt x="31219" y="363274"/>
                    </a:cubicBezTo>
                    <a:lnTo>
                      <a:pt x="66246" y="398300"/>
                    </a:lnTo>
                    <a:lnTo>
                      <a:pt x="66246" y="62013"/>
                    </a:lnTo>
                    <a:lnTo>
                      <a:pt x="31220" y="97038"/>
                    </a:lnTo>
                    <a:cubicBezTo>
                      <a:pt x="24078" y="104179"/>
                      <a:pt x="12498" y="104179"/>
                      <a:pt x="5356" y="97038"/>
                    </a:cubicBezTo>
                    <a:cubicBezTo>
                      <a:pt x="-1786" y="89896"/>
                      <a:pt x="-1786" y="78316"/>
                      <a:pt x="5356" y="71175"/>
                    </a:cubicBezTo>
                    <a:lnTo>
                      <a:pt x="71174" y="5357"/>
                    </a:lnTo>
                    <a:cubicBezTo>
                      <a:pt x="74745" y="1786"/>
                      <a:pt x="79425" y="0"/>
                      <a:pt x="84106" y="0"/>
                    </a:cubicBezTo>
                    <a:close/>
                  </a:path>
                </a:pathLst>
              </a:custGeom>
              <a:solidFill>
                <a:schemeClr val="accent1"/>
              </a:solidFill>
              <a:ln w="25400" cap="flat" cmpd="sng" algn="ctr">
                <a:noFill/>
                <a:prstDash val="solid"/>
              </a:ln>
              <a:effectLst/>
            </p:spPr>
            <p:txBody>
              <a:bodyPr rtlCol="0" anchor="ctr"/>
              <a:lstStyle/>
              <a:p>
                <a:pPr algn="ctr" defTabSz="609433" fontAlgn="base">
                  <a:spcBef>
                    <a:spcPct val="0"/>
                  </a:spcBef>
                  <a:spcAft>
                    <a:spcPct val="0"/>
                  </a:spcAft>
                  <a:defRPr/>
                </a:pPr>
                <a:endParaRPr lang="en-US" sz="2399" kern="0" dirty="0">
                  <a:solidFill>
                    <a:srgbClr val="005073"/>
                  </a:solidFill>
                  <a:latin typeface="CiscoSansTT ExtraLight"/>
                  <a:ea typeface="ＭＳ Ｐゴシック" charset="0"/>
                </a:endParaRPr>
              </a:p>
            </p:txBody>
          </p:sp>
          <p:sp>
            <p:nvSpPr>
              <p:cNvPr id="215" name="TextBox 214">
                <a:extLst>
                  <a:ext uri="{FF2B5EF4-FFF2-40B4-BE49-F238E27FC236}">
                    <a16:creationId xmlns:a16="http://schemas.microsoft.com/office/drawing/2014/main" id="{A78745C9-5C4E-430F-8E83-B57BA626B6BE}"/>
                  </a:ext>
                </a:extLst>
              </p:cNvPr>
              <p:cNvSpPr txBox="1"/>
              <p:nvPr/>
            </p:nvSpPr>
            <p:spPr>
              <a:xfrm>
                <a:off x="4689047" y="2293754"/>
                <a:ext cx="1188419" cy="529736"/>
              </a:xfrm>
              <a:prstGeom prst="rect">
                <a:avLst/>
              </a:prstGeom>
              <a:noFill/>
            </p:spPr>
            <p:txBody>
              <a:bodyPr wrap="square" rtlCol="0" anchor="ctr">
                <a:spAutoFit/>
              </a:bodyPr>
              <a:lstStyle/>
              <a:p>
                <a:pPr algn="r" defTabSz="609433" fontAlgn="base">
                  <a:spcBef>
                    <a:spcPct val="0"/>
                  </a:spcBef>
                  <a:spcAft>
                    <a:spcPct val="0"/>
                  </a:spcAft>
                  <a:defRPr/>
                </a:pPr>
                <a:r>
                  <a:rPr lang="en-US" sz="2400" kern="0" dirty="0">
                    <a:solidFill>
                      <a:srgbClr val="00BCEB"/>
                    </a:solidFill>
                    <a:latin typeface="CiscoSansTT ExtraLight"/>
                    <a:ea typeface="CiscoSansTT" charset="0"/>
                    <a:cs typeface="CiscoSansTT" charset="0"/>
                  </a:rPr>
                  <a:t>Intent</a:t>
                </a:r>
              </a:p>
            </p:txBody>
          </p:sp>
          <p:sp>
            <p:nvSpPr>
              <p:cNvPr id="216" name="TextBox 215">
                <a:extLst>
                  <a:ext uri="{FF2B5EF4-FFF2-40B4-BE49-F238E27FC236}">
                    <a16:creationId xmlns:a16="http://schemas.microsoft.com/office/drawing/2014/main" id="{ED41FBF4-FB21-4E46-9C9C-19C5E37D9CF9}"/>
                  </a:ext>
                </a:extLst>
              </p:cNvPr>
              <p:cNvSpPr txBox="1"/>
              <p:nvPr/>
            </p:nvSpPr>
            <p:spPr>
              <a:xfrm>
                <a:off x="7751207" y="2327202"/>
                <a:ext cx="1558341" cy="529736"/>
              </a:xfrm>
              <a:prstGeom prst="rect">
                <a:avLst/>
              </a:prstGeom>
              <a:noFill/>
            </p:spPr>
            <p:txBody>
              <a:bodyPr wrap="square" rtlCol="0" anchor="ctr">
                <a:spAutoFit/>
              </a:bodyPr>
              <a:lstStyle/>
              <a:p>
                <a:pPr defTabSz="609433" fontAlgn="base">
                  <a:spcBef>
                    <a:spcPct val="0"/>
                  </a:spcBef>
                  <a:spcAft>
                    <a:spcPct val="0"/>
                  </a:spcAft>
                  <a:defRPr/>
                </a:pPr>
                <a:r>
                  <a:rPr lang="en-US" sz="2400" kern="0" dirty="0">
                    <a:solidFill>
                      <a:srgbClr val="00BCEB"/>
                    </a:solidFill>
                    <a:latin typeface="CiscoSansTT ExtraLight"/>
                    <a:ea typeface="CiscoSansTT" charset="0"/>
                    <a:cs typeface="CiscoSansTT" charset="0"/>
                  </a:rPr>
                  <a:t>Context</a:t>
                </a:r>
              </a:p>
            </p:txBody>
          </p:sp>
          <p:grpSp>
            <p:nvGrpSpPr>
              <p:cNvPr id="217" name="Group 216">
                <a:extLst>
                  <a:ext uri="{FF2B5EF4-FFF2-40B4-BE49-F238E27FC236}">
                    <a16:creationId xmlns:a16="http://schemas.microsoft.com/office/drawing/2014/main" id="{96C4B481-FB2F-445F-84D1-C64F821EE7F5}"/>
                  </a:ext>
                </a:extLst>
              </p:cNvPr>
              <p:cNvGrpSpPr/>
              <p:nvPr/>
            </p:nvGrpSpPr>
            <p:grpSpPr>
              <a:xfrm>
                <a:off x="5872074" y="841842"/>
                <a:ext cx="1871747" cy="3383118"/>
                <a:chOff x="3639862" y="1218360"/>
                <a:chExt cx="1871747" cy="3383118"/>
              </a:xfrm>
            </p:grpSpPr>
            <p:sp>
              <p:nvSpPr>
                <p:cNvPr id="220" name="Rounded Rectangle 75">
                  <a:extLst>
                    <a:ext uri="{FF2B5EF4-FFF2-40B4-BE49-F238E27FC236}">
                      <a16:creationId xmlns:a16="http://schemas.microsoft.com/office/drawing/2014/main" id="{E12C8DB9-3C67-46A3-8D35-6A96A49B7D3E}"/>
                    </a:ext>
                  </a:extLst>
                </p:cNvPr>
                <p:cNvSpPr/>
                <p:nvPr/>
              </p:nvSpPr>
              <p:spPr>
                <a:xfrm>
                  <a:off x="3726350" y="1218360"/>
                  <a:ext cx="1691296" cy="3383118"/>
                </a:xfrm>
                <a:prstGeom prst="roundRect">
                  <a:avLst>
                    <a:gd name="adj" fmla="val 50000"/>
                  </a:avLst>
                </a:prstGeom>
                <a:noFill/>
                <a:ln w="38100" cap="flat" cmpd="sng" algn="ctr">
                  <a:solidFill>
                    <a:schemeClr val="accent1"/>
                  </a:solidFill>
                  <a:prstDash val="solid"/>
                </a:ln>
                <a:effectLst/>
              </p:spPr>
              <p:txBody>
                <a:bodyPr rtlCol="0" anchor="ctr"/>
                <a:lstStyle/>
                <a:p>
                  <a:pPr algn="ctr" defTabSz="609433" fontAlgn="base">
                    <a:spcBef>
                      <a:spcPct val="0"/>
                    </a:spcBef>
                    <a:spcAft>
                      <a:spcPct val="0"/>
                    </a:spcAft>
                    <a:defRPr/>
                  </a:pPr>
                  <a:endParaRPr lang="en-US" sz="2399" kern="0" dirty="0">
                    <a:solidFill>
                      <a:srgbClr val="005073"/>
                    </a:solidFill>
                    <a:latin typeface="CiscoSansTT ExtraLight"/>
                    <a:ea typeface="ＭＳ Ｐゴシック" charset="0"/>
                  </a:endParaRPr>
                </a:p>
              </p:txBody>
            </p:sp>
            <p:sp>
              <p:nvSpPr>
                <p:cNvPr id="221" name="Rectangle 220">
                  <a:extLst>
                    <a:ext uri="{FF2B5EF4-FFF2-40B4-BE49-F238E27FC236}">
                      <a16:creationId xmlns:a16="http://schemas.microsoft.com/office/drawing/2014/main" id="{4B716C38-F858-495C-B0DB-FF9A30BDE21E}"/>
                    </a:ext>
                  </a:extLst>
                </p:cNvPr>
                <p:cNvSpPr/>
                <p:nvPr/>
              </p:nvSpPr>
              <p:spPr>
                <a:xfrm rot="10800000">
                  <a:off x="3694829" y="2939949"/>
                  <a:ext cx="64753" cy="918816"/>
                </a:xfrm>
                <a:prstGeom prst="rect">
                  <a:avLst/>
                </a:prstGeom>
                <a:gradFill>
                  <a:gsLst>
                    <a:gs pos="3000">
                      <a:srgbClr val="12343C">
                        <a:alpha val="0"/>
                      </a:srgbClr>
                    </a:gs>
                    <a:gs pos="75000">
                      <a:srgbClr val="054359"/>
                    </a:gs>
                  </a:gsLst>
                  <a:lin ang="5400000" scaled="1"/>
                </a:gradFill>
                <a:ln w="25400" cap="flat" cmpd="sng" algn="ctr">
                  <a:noFill/>
                  <a:prstDash val="solid"/>
                </a:ln>
                <a:effectLst/>
              </p:spPr>
              <p:txBody>
                <a:bodyPr rtlCol="0" anchor="ctr"/>
                <a:lstStyle/>
                <a:p>
                  <a:pPr algn="ctr" defTabSz="609433" fontAlgn="base">
                    <a:spcBef>
                      <a:spcPct val="0"/>
                    </a:spcBef>
                    <a:spcAft>
                      <a:spcPct val="0"/>
                    </a:spcAft>
                    <a:defRPr/>
                  </a:pPr>
                  <a:endParaRPr lang="en-US" sz="2399" kern="0" dirty="0">
                    <a:solidFill>
                      <a:srgbClr val="005073"/>
                    </a:solidFill>
                    <a:latin typeface="CiscoSansTT ExtraLight"/>
                    <a:ea typeface="ＭＳ Ｐゴシック" charset="0"/>
                  </a:endParaRPr>
                </a:p>
              </p:txBody>
            </p:sp>
            <p:sp>
              <p:nvSpPr>
                <p:cNvPr id="222" name="Freeform 77">
                  <a:extLst>
                    <a:ext uri="{FF2B5EF4-FFF2-40B4-BE49-F238E27FC236}">
                      <a16:creationId xmlns:a16="http://schemas.microsoft.com/office/drawing/2014/main" id="{F52CE17F-E251-4E21-8B8B-257F768D15DF}"/>
                    </a:ext>
                  </a:extLst>
                </p:cNvPr>
                <p:cNvSpPr/>
                <p:nvPr/>
              </p:nvSpPr>
              <p:spPr>
                <a:xfrm>
                  <a:off x="3639862" y="2871470"/>
                  <a:ext cx="180058" cy="109048"/>
                </a:xfrm>
                <a:custGeom>
                  <a:avLst/>
                  <a:gdLst>
                    <a:gd name="connsiteX0" fmla="*/ 33134 w 306308"/>
                    <a:gd name="connsiteY0" fmla="*/ 0 h 185510"/>
                    <a:gd name="connsiteX1" fmla="*/ 48081 w 306308"/>
                    <a:gd name="connsiteY1" fmla="*/ 6191 h 185510"/>
                    <a:gd name="connsiteX2" fmla="*/ 153154 w 306308"/>
                    <a:gd name="connsiteY2" fmla="*/ 111264 h 185510"/>
                    <a:gd name="connsiteX3" fmla="*/ 258230 w 306308"/>
                    <a:gd name="connsiteY3" fmla="*/ 6189 h 185510"/>
                    <a:gd name="connsiteX4" fmla="*/ 273174 w 306308"/>
                    <a:gd name="connsiteY4" fmla="*/ 0 h 185510"/>
                    <a:gd name="connsiteX5" fmla="*/ 296604 w 306308"/>
                    <a:gd name="connsiteY5" fmla="*/ 9704 h 185510"/>
                    <a:gd name="connsiteX6" fmla="*/ 296604 w 306308"/>
                    <a:gd name="connsiteY6" fmla="*/ 56561 h 185510"/>
                    <a:gd name="connsiteX7" fmla="*/ 177359 w 306308"/>
                    <a:gd name="connsiteY7" fmla="*/ 175805 h 185510"/>
                    <a:gd name="connsiteX8" fmla="*/ 153930 w 306308"/>
                    <a:gd name="connsiteY8" fmla="*/ 185510 h 185510"/>
                    <a:gd name="connsiteX9" fmla="*/ 153154 w 306308"/>
                    <a:gd name="connsiteY9" fmla="*/ 185188 h 185510"/>
                    <a:gd name="connsiteX10" fmla="*/ 152377 w 306308"/>
                    <a:gd name="connsiteY10" fmla="*/ 185510 h 185510"/>
                    <a:gd name="connsiteX11" fmla="*/ 128949 w 306308"/>
                    <a:gd name="connsiteY11" fmla="*/ 175805 h 185510"/>
                    <a:gd name="connsiteX12" fmla="*/ 9705 w 306308"/>
                    <a:gd name="connsiteY12" fmla="*/ 56561 h 185510"/>
                    <a:gd name="connsiteX13" fmla="*/ 9705 w 306308"/>
                    <a:gd name="connsiteY13" fmla="*/ 9704 h 185510"/>
                    <a:gd name="connsiteX14" fmla="*/ 33134 w 306308"/>
                    <a:gd name="connsiteY14" fmla="*/ 0 h 1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308" h="185510">
                      <a:moveTo>
                        <a:pt x="33134" y="0"/>
                      </a:moveTo>
                      <a:lnTo>
                        <a:pt x="48081" y="6191"/>
                      </a:lnTo>
                      <a:lnTo>
                        <a:pt x="153154" y="111264"/>
                      </a:lnTo>
                      <a:lnTo>
                        <a:pt x="258230" y="6189"/>
                      </a:lnTo>
                      <a:lnTo>
                        <a:pt x="273174" y="0"/>
                      </a:lnTo>
                      <a:cubicBezTo>
                        <a:pt x="281654" y="0"/>
                        <a:pt x="290134" y="3235"/>
                        <a:pt x="296604" y="9704"/>
                      </a:cubicBezTo>
                      <a:cubicBezTo>
                        <a:pt x="309543" y="22642"/>
                        <a:pt x="309543" y="43622"/>
                        <a:pt x="296604" y="56561"/>
                      </a:cubicBezTo>
                      <a:lnTo>
                        <a:pt x="177359" y="175805"/>
                      </a:lnTo>
                      <a:cubicBezTo>
                        <a:pt x="170889" y="182274"/>
                        <a:pt x="162410" y="185510"/>
                        <a:pt x="153930" y="185510"/>
                      </a:cubicBezTo>
                      <a:lnTo>
                        <a:pt x="153154" y="185188"/>
                      </a:lnTo>
                      <a:lnTo>
                        <a:pt x="152377" y="185510"/>
                      </a:lnTo>
                      <a:cubicBezTo>
                        <a:pt x="143898" y="185510"/>
                        <a:pt x="135419" y="182274"/>
                        <a:pt x="128949" y="175805"/>
                      </a:cubicBezTo>
                      <a:lnTo>
                        <a:pt x="9705" y="56561"/>
                      </a:lnTo>
                      <a:cubicBezTo>
                        <a:pt x="-3235" y="43622"/>
                        <a:pt x="-3235" y="22642"/>
                        <a:pt x="9705" y="9704"/>
                      </a:cubicBezTo>
                      <a:cubicBezTo>
                        <a:pt x="16175" y="3235"/>
                        <a:pt x="24654" y="0"/>
                        <a:pt x="33134" y="0"/>
                      </a:cubicBezTo>
                      <a:close/>
                    </a:path>
                  </a:pathLst>
                </a:custGeom>
                <a:solidFill>
                  <a:schemeClr val="accent1"/>
                </a:solidFill>
                <a:ln w="25400" cap="flat" cmpd="sng" algn="ctr">
                  <a:noFill/>
                  <a:prstDash val="solid"/>
                </a:ln>
                <a:effectLst/>
              </p:spPr>
              <p:txBody>
                <a:bodyPr rtlCol="0" anchor="ctr"/>
                <a:lstStyle/>
                <a:p>
                  <a:pPr algn="ctr" defTabSz="609433" fontAlgn="base">
                    <a:spcBef>
                      <a:spcPct val="0"/>
                    </a:spcBef>
                    <a:spcAft>
                      <a:spcPct val="0"/>
                    </a:spcAft>
                    <a:defRPr/>
                  </a:pPr>
                  <a:endParaRPr lang="en-US" sz="2399" kern="0" dirty="0">
                    <a:solidFill>
                      <a:srgbClr val="005073"/>
                    </a:solidFill>
                    <a:latin typeface="CiscoSansTT ExtraLight"/>
                    <a:ea typeface="ＭＳ Ｐゴシック" charset="0"/>
                  </a:endParaRPr>
                </a:p>
              </p:txBody>
            </p:sp>
            <p:sp>
              <p:nvSpPr>
                <p:cNvPr id="223" name="Rectangle 222">
                  <a:extLst>
                    <a:ext uri="{FF2B5EF4-FFF2-40B4-BE49-F238E27FC236}">
                      <a16:creationId xmlns:a16="http://schemas.microsoft.com/office/drawing/2014/main" id="{E0B91D7B-9867-4CC0-98BA-1AF8FAC54D4C}"/>
                    </a:ext>
                  </a:extLst>
                </p:cNvPr>
                <p:cNvSpPr/>
                <p:nvPr/>
              </p:nvSpPr>
              <p:spPr>
                <a:xfrm>
                  <a:off x="5386040" y="1920239"/>
                  <a:ext cx="64753" cy="976578"/>
                </a:xfrm>
                <a:prstGeom prst="rect">
                  <a:avLst/>
                </a:prstGeom>
                <a:gradFill>
                  <a:gsLst>
                    <a:gs pos="3000">
                      <a:srgbClr val="103039">
                        <a:alpha val="0"/>
                      </a:srgbClr>
                    </a:gs>
                    <a:gs pos="75000">
                      <a:srgbClr val="034158"/>
                    </a:gs>
                  </a:gsLst>
                  <a:lin ang="5400000" scaled="1"/>
                </a:gradFill>
                <a:ln w="25400" cap="flat" cmpd="sng" algn="ctr">
                  <a:noFill/>
                  <a:prstDash val="solid"/>
                </a:ln>
                <a:effectLst/>
              </p:spPr>
              <p:txBody>
                <a:bodyPr rtlCol="0" anchor="ctr"/>
                <a:lstStyle/>
                <a:p>
                  <a:pPr algn="ctr" defTabSz="609433" fontAlgn="base">
                    <a:spcBef>
                      <a:spcPct val="0"/>
                    </a:spcBef>
                    <a:spcAft>
                      <a:spcPct val="0"/>
                    </a:spcAft>
                    <a:defRPr/>
                  </a:pPr>
                  <a:endParaRPr lang="en-US" sz="2399" kern="0" dirty="0">
                    <a:solidFill>
                      <a:srgbClr val="005073"/>
                    </a:solidFill>
                    <a:latin typeface="CiscoSansTT ExtraLight"/>
                    <a:ea typeface="ＭＳ Ｐゴシック" charset="0"/>
                  </a:endParaRPr>
                </a:p>
              </p:txBody>
            </p:sp>
            <p:sp>
              <p:nvSpPr>
                <p:cNvPr id="224" name="Freeform 79">
                  <a:extLst>
                    <a:ext uri="{FF2B5EF4-FFF2-40B4-BE49-F238E27FC236}">
                      <a16:creationId xmlns:a16="http://schemas.microsoft.com/office/drawing/2014/main" id="{B646E678-37B9-4E91-A33C-23EF50DDDBE7}"/>
                    </a:ext>
                  </a:extLst>
                </p:cNvPr>
                <p:cNvSpPr/>
                <p:nvPr/>
              </p:nvSpPr>
              <p:spPr>
                <a:xfrm rot="10800000">
                  <a:off x="5324419" y="2869310"/>
                  <a:ext cx="187190" cy="113368"/>
                </a:xfrm>
                <a:custGeom>
                  <a:avLst/>
                  <a:gdLst>
                    <a:gd name="connsiteX0" fmla="*/ 33134 w 306308"/>
                    <a:gd name="connsiteY0" fmla="*/ 0 h 185510"/>
                    <a:gd name="connsiteX1" fmla="*/ 48081 w 306308"/>
                    <a:gd name="connsiteY1" fmla="*/ 6191 h 185510"/>
                    <a:gd name="connsiteX2" fmla="*/ 153154 w 306308"/>
                    <a:gd name="connsiteY2" fmla="*/ 111264 h 185510"/>
                    <a:gd name="connsiteX3" fmla="*/ 258230 w 306308"/>
                    <a:gd name="connsiteY3" fmla="*/ 6189 h 185510"/>
                    <a:gd name="connsiteX4" fmla="*/ 273174 w 306308"/>
                    <a:gd name="connsiteY4" fmla="*/ 0 h 185510"/>
                    <a:gd name="connsiteX5" fmla="*/ 296604 w 306308"/>
                    <a:gd name="connsiteY5" fmla="*/ 9704 h 185510"/>
                    <a:gd name="connsiteX6" fmla="*/ 296604 w 306308"/>
                    <a:gd name="connsiteY6" fmla="*/ 56561 h 185510"/>
                    <a:gd name="connsiteX7" fmla="*/ 177359 w 306308"/>
                    <a:gd name="connsiteY7" fmla="*/ 175805 h 185510"/>
                    <a:gd name="connsiteX8" fmla="*/ 153930 w 306308"/>
                    <a:gd name="connsiteY8" fmla="*/ 185510 h 185510"/>
                    <a:gd name="connsiteX9" fmla="*/ 153154 w 306308"/>
                    <a:gd name="connsiteY9" fmla="*/ 185188 h 185510"/>
                    <a:gd name="connsiteX10" fmla="*/ 152377 w 306308"/>
                    <a:gd name="connsiteY10" fmla="*/ 185510 h 185510"/>
                    <a:gd name="connsiteX11" fmla="*/ 128949 w 306308"/>
                    <a:gd name="connsiteY11" fmla="*/ 175805 h 185510"/>
                    <a:gd name="connsiteX12" fmla="*/ 9705 w 306308"/>
                    <a:gd name="connsiteY12" fmla="*/ 56561 h 185510"/>
                    <a:gd name="connsiteX13" fmla="*/ 9705 w 306308"/>
                    <a:gd name="connsiteY13" fmla="*/ 9704 h 185510"/>
                    <a:gd name="connsiteX14" fmla="*/ 33134 w 306308"/>
                    <a:gd name="connsiteY14" fmla="*/ 0 h 1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308" h="185510">
                      <a:moveTo>
                        <a:pt x="33134" y="0"/>
                      </a:moveTo>
                      <a:lnTo>
                        <a:pt x="48081" y="6191"/>
                      </a:lnTo>
                      <a:lnTo>
                        <a:pt x="153154" y="111264"/>
                      </a:lnTo>
                      <a:lnTo>
                        <a:pt x="258230" y="6189"/>
                      </a:lnTo>
                      <a:lnTo>
                        <a:pt x="273174" y="0"/>
                      </a:lnTo>
                      <a:cubicBezTo>
                        <a:pt x="281654" y="0"/>
                        <a:pt x="290134" y="3235"/>
                        <a:pt x="296604" y="9704"/>
                      </a:cubicBezTo>
                      <a:cubicBezTo>
                        <a:pt x="309543" y="22642"/>
                        <a:pt x="309543" y="43622"/>
                        <a:pt x="296604" y="56561"/>
                      </a:cubicBezTo>
                      <a:lnTo>
                        <a:pt x="177359" y="175805"/>
                      </a:lnTo>
                      <a:cubicBezTo>
                        <a:pt x="170889" y="182274"/>
                        <a:pt x="162410" y="185510"/>
                        <a:pt x="153930" y="185510"/>
                      </a:cubicBezTo>
                      <a:lnTo>
                        <a:pt x="153154" y="185188"/>
                      </a:lnTo>
                      <a:lnTo>
                        <a:pt x="152377" y="185510"/>
                      </a:lnTo>
                      <a:cubicBezTo>
                        <a:pt x="143898" y="185510"/>
                        <a:pt x="135419" y="182274"/>
                        <a:pt x="128949" y="175805"/>
                      </a:cubicBezTo>
                      <a:lnTo>
                        <a:pt x="9705" y="56561"/>
                      </a:lnTo>
                      <a:cubicBezTo>
                        <a:pt x="-3235" y="43622"/>
                        <a:pt x="-3235" y="22642"/>
                        <a:pt x="9705" y="9704"/>
                      </a:cubicBezTo>
                      <a:cubicBezTo>
                        <a:pt x="16175" y="3235"/>
                        <a:pt x="24654" y="0"/>
                        <a:pt x="33134" y="0"/>
                      </a:cubicBezTo>
                      <a:close/>
                    </a:path>
                  </a:pathLst>
                </a:custGeom>
                <a:solidFill>
                  <a:schemeClr val="accent1"/>
                </a:solidFill>
                <a:ln w="25400" cap="flat" cmpd="sng" algn="ctr">
                  <a:noFill/>
                  <a:prstDash val="solid"/>
                </a:ln>
                <a:effectLst/>
              </p:spPr>
              <p:txBody>
                <a:bodyPr rtlCol="0" anchor="ctr"/>
                <a:lstStyle/>
                <a:p>
                  <a:pPr algn="ctr" defTabSz="609433" fontAlgn="base">
                    <a:spcBef>
                      <a:spcPct val="0"/>
                    </a:spcBef>
                    <a:spcAft>
                      <a:spcPct val="0"/>
                    </a:spcAft>
                    <a:defRPr/>
                  </a:pPr>
                  <a:endParaRPr lang="en-US" sz="2399" kern="0" dirty="0">
                    <a:solidFill>
                      <a:srgbClr val="005073"/>
                    </a:solidFill>
                    <a:latin typeface="CiscoSansTT ExtraLight"/>
                    <a:ea typeface="ＭＳ Ｐゴシック" charset="0"/>
                  </a:endParaRPr>
                </a:p>
              </p:txBody>
            </p:sp>
          </p:grpSp>
          <p:sp>
            <p:nvSpPr>
              <p:cNvPr id="218" name="TextBox 217">
                <a:extLst>
                  <a:ext uri="{FF2B5EF4-FFF2-40B4-BE49-F238E27FC236}">
                    <a16:creationId xmlns:a16="http://schemas.microsoft.com/office/drawing/2014/main" id="{98A683AE-95A5-43ED-995B-1196127EA777}"/>
                  </a:ext>
                </a:extLst>
              </p:cNvPr>
              <p:cNvSpPr txBox="1"/>
              <p:nvPr/>
            </p:nvSpPr>
            <p:spPr>
              <a:xfrm>
                <a:off x="6029378" y="4186693"/>
                <a:ext cx="1511497" cy="529736"/>
              </a:xfrm>
              <a:prstGeom prst="rect">
                <a:avLst/>
              </a:prstGeom>
              <a:noFill/>
            </p:spPr>
            <p:txBody>
              <a:bodyPr wrap="square" rtlCol="0" anchor="ctr">
                <a:spAutoFit/>
              </a:bodyPr>
              <a:lstStyle/>
              <a:p>
                <a:pPr algn="ctr" defTabSz="609433" fontAlgn="base">
                  <a:spcBef>
                    <a:spcPct val="0"/>
                  </a:spcBef>
                  <a:spcAft>
                    <a:spcPct val="0"/>
                  </a:spcAft>
                  <a:defRPr/>
                </a:pPr>
                <a:r>
                  <a:rPr lang="en-US" sz="2400" kern="0" dirty="0">
                    <a:solidFill>
                      <a:srgbClr val="00BCEB"/>
                    </a:solidFill>
                    <a:latin typeface="CiscoSansTT ExtraLight"/>
                    <a:ea typeface="CiscoSansTT" charset="0"/>
                    <a:cs typeface="CiscoSansTT" charset="0"/>
                  </a:rPr>
                  <a:t>Security</a:t>
                </a:r>
              </a:p>
            </p:txBody>
          </p:sp>
          <p:sp>
            <p:nvSpPr>
              <p:cNvPr id="219" name="TextBox 218">
                <a:extLst>
                  <a:ext uri="{FF2B5EF4-FFF2-40B4-BE49-F238E27FC236}">
                    <a16:creationId xmlns:a16="http://schemas.microsoft.com/office/drawing/2014/main" id="{A717B849-9E45-40AB-883B-93561BD2D702}"/>
                  </a:ext>
                </a:extLst>
              </p:cNvPr>
              <p:cNvSpPr txBox="1"/>
              <p:nvPr/>
            </p:nvSpPr>
            <p:spPr>
              <a:xfrm>
                <a:off x="6009733" y="314800"/>
                <a:ext cx="1678900" cy="529736"/>
              </a:xfrm>
              <a:prstGeom prst="rect">
                <a:avLst/>
              </a:prstGeom>
              <a:noFill/>
            </p:spPr>
            <p:txBody>
              <a:bodyPr wrap="square" rtlCol="0" anchor="ctr">
                <a:spAutoFit/>
              </a:bodyPr>
              <a:lstStyle/>
              <a:p>
                <a:pPr algn="ctr" defTabSz="609433" fontAlgn="base">
                  <a:spcBef>
                    <a:spcPct val="0"/>
                  </a:spcBef>
                  <a:spcAft>
                    <a:spcPct val="0"/>
                  </a:spcAft>
                  <a:defRPr/>
                </a:pPr>
                <a:r>
                  <a:rPr lang="en-US" sz="2400" kern="0" dirty="0">
                    <a:solidFill>
                      <a:srgbClr val="00BCEB"/>
                    </a:solidFill>
                    <a:latin typeface="CiscoSansTT ExtraLight"/>
                    <a:ea typeface="CiscoSansTT" charset="0"/>
                    <a:cs typeface="CiscoSansTT" charset="0"/>
                  </a:rPr>
                  <a:t>Learning</a:t>
                </a:r>
              </a:p>
            </p:txBody>
          </p:sp>
        </p:grpSp>
        <p:grpSp>
          <p:nvGrpSpPr>
            <p:cNvPr id="198" name="Group 197">
              <a:extLst>
                <a:ext uri="{FF2B5EF4-FFF2-40B4-BE49-F238E27FC236}">
                  <a16:creationId xmlns:a16="http://schemas.microsoft.com/office/drawing/2014/main" id="{07425D45-9E54-4299-AB90-806EE80D3162}"/>
                </a:ext>
              </a:extLst>
            </p:cNvPr>
            <p:cNvGrpSpPr/>
            <p:nvPr/>
          </p:nvGrpSpPr>
          <p:grpSpPr>
            <a:xfrm>
              <a:off x="5926698" y="1335725"/>
              <a:ext cx="1131455" cy="707388"/>
              <a:chOff x="6789455" y="1335725"/>
              <a:chExt cx="1131455" cy="707388"/>
            </a:xfrm>
          </p:grpSpPr>
          <p:grpSp>
            <p:nvGrpSpPr>
              <p:cNvPr id="199" name="Group 198">
                <a:extLst>
                  <a:ext uri="{FF2B5EF4-FFF2-40B4-BE49-F238E27FC236}">
                    <a16:creationId xmlns:a16="http://schemas.microsoft.com/office/drawing/2014/main" id="{20441B4E-FEF7-4D32-BAE7-D064BEF6C014}"/>
                  </a:ext>
                </a:extLst>
              </p:cNvPr>
              <p:cNvGrpSpPr/>
              <p:nvPr/>
            </p:nvGrpSpPr>
            <p:grpSpPr>
              <a:xfrm>
                <a:off x="6789455" y="1335725"/>
                <a:ext cx="1131455" cy="707388"/>
                <a:chOff x="1604963" y="409575"/>
                <a:chExt cx="5895975" cy="3686175"/>
              </a:xfrm>
              <a:solidFill>
                <a:schemeClr val="bg2"/>
              </a:solidFill>
            </p:grpSpPr>
            <p:sp>
              <p:nvSpPr>
                <p:cNvPr id="209" name="Rectangle: Rounded Corners 83">
                  <a:extLst>
                    <a:ext uri="{FF2B5EF4-FFF2-40B4-BE49-F238E27FC236}">
                      <a16:creationId xmlns:a16="http://schemas.microsoft.com/office/drawing/2014/main" id="{C60197E5-C943-44D8-9EA2-FA72ACE634E0}"/>
                    </a:ext>
                  </a:extLst>
                </p:cNvPr>
                <p:cNvSpPr/>
                <p:nvPr/>
              </p:nvSpPr>
              <p:spPr>
                <a:xfrm>
                  <a:off x="1604963" y="2028825"/>
                  <a:ext cx="5895975" cy="128587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0" name="Rectangle: Rounded Corners 84">
                  <a:extLst>
                    <a:ext uri="{FF2B5EF4-FFF2-40B4-BE49-F238E27FC236}">
                      <a16:creationId xmlns:a16="http://schemas.microsoft.com/office/drawing/2014/main" id="{81D08DF4-BB11-4C3C-8D84-747FC5D52D65}"/>
                    </a:ext>
                  </a:extLst>
                </p:cNvPr>
                <p:cNvSpPr/>
                <p:nvPr/>
              </p:nvSpPr>
              <p:spPr>
                <a:xfrm>
                  <a:off x="2557464" y="1219200"/>
                  <a:ext cx="4429124" cy="128587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1" name="Rectangle: Rounded Corners 85">
                  <a:extLst>
                    <a:ext uri="{FF2B5EF4-FFF2-40B4-BE49-F238E27FC236}">
                      <a16:creationId xmlns:a16="http://schemas.microsoft.com/office/drawing/2014/main" id="{D091D6AD-254A-4A9A-BA2B-CB038B991895}"/>
                    </a:ext>
                  </a:extLst>
                </p:cNvPr>
                <p:cNvSpPr/>
                <p:nvPr/>
              </p:nvSpPr>
              <p:spPr>
                <a:xfrm>
                  <a:off x="4114800" y="409575"/>
                  <a:ext cx="2405063" cy="128587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2" name="Rectangle: Rounded Corners 89">
                  <a:extLst>
                    <a:ext uri="{FF2B5EF4-FFF2-40B4-BE49-F238E27FC236}">
                      <a16:creationId xmlns:a16="http://schemas.microsoft.com/office/drawing/2014/main" id="{04488B3B-D8F0-48C9-A867-6971ABCBDB7F}"/>
                    </a:ext>
                  </a:extLst>
                </p:cNvPr>
                <p:cNvSpPr/>
                <p:nvPr/>
              </p:nvSpPr>
              <p:spPr>
                <a:xfrm>
                  <a:off x="2609850" y="2809875"/>
                  <a:ext cx="4357688" cy="128587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200" name="Group 199">
                <a:extLst>
                  <a:ext uri="{FF2B5EF4-FFF2-40B4-BE49-F238E27FC236}">
                    <a16:creationId xmlns:a16="http://schemas.microsoft.com/office/drawing/2014/main" id="{99B91F09-9FD6-4E45-BAD2-BAEF800BC9D2}"/>
                  </a:ext>
                </a:extLst>
              </p:cNvPr>
              <p:cNvGrpSpPr/>
              <p:nvPr/>
            </p:nvGrpSpPr>
            <p:grpSpPr>
              <a:xfrm>
                <a:off x="7058153" y="1614476"/>
                <a:ext cx="668088" cy="322620"/>
                <a:chOff x="7058153" y="1614476"/>
                <a:chExt cx="668088" cy="322620"/>
              </a:xfrm>
            </p:grpSpPr>
            <p:sp>
              <p:nvSpPr>
                <p:cNvPr id="207" name="Freeform: Shape 81">
                  <a:extLst>
                    <a:ext uri="{FF2B5EF4-FFF2-40B4-BE49-F238E27FC236}">
                      <a16:creationId xmlns:a16="http://schemas.microsoft.com/office/drawing/2014/main" id="{3B07CBC3-F7F3-416B-ABC6-9CEDAF18F7E0}"/>
                    </a:ext>
                  </a:extLst>
                </p:cNvPr>
                <p:cNvSpPr/>
                <p:nvPr/>
              </p:nvSpPr>
              <p:spPr>
                <a:xfrm>
                  <a:off x="7058153" y="1614476"/>
                  <a:ext cx="668088" cy="322620"/>
                </a:xfrm>
                <a:custGeom>
                  <a:avLst/>
                  <a:gdLst>
                    <a:gd name="connsiteX0" fmla="*/ 0 w 3481387"/>
                    <a:gd name="connsiteY0" fmla="*/ 1681162 h 1681162"/>
                    <a:gd name="connsiteX1" fmla="*/ 1766887 w 3481387"/>
                    <a:gd name="connsiteY1" fmla="*/ 823912 h 1681162"/>
                    <a:gd name="connsiteX2" fmla="*/ 3481387 w 3481387"/>
                    <a:gd name="connsiteY2" fmla="*/ 0 h 1681162"/>
                    <a:gd name="connsiteX0" fmla="*/ 0 w 3481387"/>
                    <a:gd name="connsiteY0" fmla="*/ 1681162 h 1681162"/>
                    <a:gd name="connsiteX1" fmla="*/ 1766887 w 3481387"/>
                    <a:gd name="connsiteY1" fmla="*/ 838199 h 1681162"/>
                    <a:gd name="connsiteX2" fmla="*/ 3481387 w 3481387"/>
                    <a:gd name="connsiteY2"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Lst>
                  <a:ahLst/>
                  <a:cxnLst>
                    <a:cxn ang="0">
                      <a:pos x="connsiteX0" y="connsiteY0"/>
                    </a:cxn>
                    <a:cxn ang="0">
                      <a:pos x="connsiteX1" y="connsiteY1"/>
                    </a:cxn>
                  </a:cxnLst>
                  <a:rect l="l" t="t" r="r" b="b"/>
                  <a:pathLst>
                    <a:path w="3481387" h="1681162">
                      <a:moveTo>
                        <a:pt x="0" y="1681162"/>
                      </a:moveTo>
                      <a:cubicBezTo>
                        <a:pt x="1979612" y="1644650"/>
                        <a:pt x="1577975" y="7937"/>
                        <a:pt x="3481387" y="0"/>
                      </a:cubicBezTo>
                    </a:path>
                  </a:pathLst>
                </a:custGeom>
                <a:noFill/>
                <a:ln w="47625"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8" name="Freeform: Shape 82">
                  <a:extLst>
                    <a:ext uri="{FF2B5EF4-FFF2-40B4-BE49-F238E27FC236}">
                      <a16:creationId xmlns:a16="http://schemas.microsoft.com/office/drawing/2014/main" id="{16BF93F3-30FD-4796-B55B-E745BED1E7A1}"/>
                    </a:ext>
                  </a:extLst>
                </p:cNvPr>
                <p:cNvSpPr/>
                <p:nvPr/>
              </p:nvSpPr>
              <p:spPr>
                <a:xfrm flipH="1">
                  <a:off x="7058153" y="1614476"/>
                  <a:ext cx="668088" cy="322620"/>
                </a:xfrm>
                <a:custGeom>
                  <a:avLst/>
                  <a:gdLst>
                    <a:gd name="connsiteX0" fmla="*/ 0 w 3481387"/>
                    <a:gd name="connsiteY0" fmla="*/ 1681162 h 1681162"/>
                    <a:gd name="connsiteX1" fmla="*/ 1766887 w 3481387"/>
                    <a:gd name="connsiteY1" fmla="*/ 823912 h 1681162"/>
                    <a:gd name="connsiteX2" fmla="*/ 3481387 w 3481387"/>
                    <a:gd name="connsiteY2" fmla="*/ 0 h 1681162"/>
                    <a:gd name="connsiteX0" fmla="*/ 0 w 3481387"/>
                    <a:gd name="connsiteY0" fmla="*/ 1681162 h 1681162"/>
                    <a:gd name="connsiteX1" fmla="*/ 1766887 w 3481387"/>
                    <a:gd name="connsiteY1" fmla="*/ 838199 h 1681162"/>
                    <a:gd name="connsiteX2" fmla="*/ 3481387 w 3481387"/>
                    <a:gd name="connsiteY2"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Lst>
                  <a:ahLst/>
                  <a:cxnLst>
                    <a:cxn ang="0">
                      <a:pos x="connsiteX0" y="connsiteY0"/>
                    </a:cxn>
                    <a:cxn ang="0">
                      <a:pos x="connsiteX1" y="connsiteY1"/>
                    </a:cxn>
                  </a:cxnLst>
                  <a:rect l="l" t="t" r="r" b="b"/>
                  <a:pathLst>
                    <a:path w="3481387" h="1681162">
                      <a:moveTo>
                        <a:pt x="0" y="1681162"/>
                      </a:moveTo>
                      <a:cubicBezTo>
                        <a:pt x="1979612" y="1644650"/>
                        <a:pt x="1577975" y="7937"/>
                        <a:pt x="3481387" y="0"/>
                      </a:cubicBezTo>
                    </a:path>
                  </a:pathLst>
                </a:custGeom>
                <a:noFill/>
                <a:ln w="47625"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201" name="Group 200">
                <a:extLst>
                  <a:ext uri="{FF2B5EF4-FFF2-40B4-BE49-F238E27FC236}">
                    <a16:creationId xmlns:a16="http://schemas.microsoft.com/office/drawing/2014/main" id="{9F83E89E-B7D5-4CF0-8058-4723B6DC03A1}"/>
                  </a:ext>
                </a:extLst>
              </p:cNvPr>
              <p:cNvGrpSpPr/>
              <p:nvPr/>
            </p:nvGrpSpPr>
            <p:grpSpPr>
              <a:xfrm>
                <a:off x="7108419" y="1689100"/>
                <a:ext cx="586748" cy="173372"/>
                <a:chOff x="3267075" y="2209800"/>
                <a:chExt cx="3057525" cy="938213"/>
              </a:xfrm>
            </p:grpSpPr>
            <p:cxnSp>
              <p:nvCxnSpPr>
                <p:cNvPr id="205" name="Straight Connector 204">
                  <a:extLst>
                    <a:ext uri="{FF2B5EF4-FFF2-40B4-BE49-F238E27FC236}">
                      <a16:creationId xmlns:a16="http://schemas.microsoft.com/office/drawing/2014/main" id="{4B139E84-EBF6-4A16-ACF0-1BD7AAA797B8}"/>
                    </a:ext>
                  </a:extLst>
                </p:cNvPr>
                <p:cNvCxnSpPr/>
                <p:nvPr/>
              </p:nvCxnSpPr>
              <p:spPr>
                <a:xfrm>
                  <a:off x="3267075" y="2209800"/>
                  <a:ext cx="0" cy="938213"/>
                </a:xfrm>
                <a:prstGeom prst="line">
                  <a:avLst/>
                </a:prstGeom>
                <a:noFill/>
                <a:ln w="47625"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206" name="Straight Connector 205">
                  <a:extLst>
                    <a:ext uri="{FF2B5EF4-FFF2-40B4-BE49-F238E27FC236}">
                      <a16:creationId xmlns:a16="http://schemas.microsoft.com/office/drawing/2014/main" id="{FCFE8790-435A-4863-AE91-F4B9C7274891}"/>
                    </a:ext>
                  </a:extLst>
                </p:cNvPr>
                <p:cNvCxnSpPr/>
                <p:nvPr/>
              </p:nvCxnSpPr>
              <p:spPr>
                <a:xfrm>
                  <a:off x="6324600" y="2209800"/>
                  <a:ext cx="0" cy="938213"/>
                </a:xfrm>
                <a:prstGeom prst="line">
                  <a:avLst/>
                </a:prstGeom>
                <a:noFill/>
                <a:ln w="47625"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02" name="Group 201">
                <a:extLst>
                  <a:ext uri="{FF2B5EF4-FFF2-40B4-BE49-F238E27FC236}">
                    <a16:creationId xmlns:a16="http://schemas.microsoft.com/office/drawing/2014/main" id="{F58F0BBD-D521-425D-AE53-01FD66248B8C}"/>
                  </a:ext>
                </a:extLst>
              </p:cNvPr>
              <p:cNvGrpSpPr/>
              <p:nvPr/>
            </p:nvGrpSpPr>
            <p:grpSpPr>
              <a:xfrm>
                <a:off x="7215350" y="1716088"/>
                <a:ext cx="372886" cy="119396"/>
                <a:chOff x="3267075" y="2209800"/>
                <a:chExt cx="3057525" cy="938213"/>
              </a:xfrm>
            </p:grpSpPr>
            <p:cxnSp>
              <p:nvCxnSpPr>
                <p:cNvPr id="203" name="Straight Connector 202">
                  <a:extLst>
                    <a:ext uri="{FF2B5EF4-FFF2-40B4-BE49-F238E27FC236}">
                      <a16:creationId xmlns:a16="http://schemas.microsoft.com/office/drawing/2014/main" id="{8EF1380A-8813-4E84-B7D4-DF4828841765}"/>
                    </a:ext>
                  </a:extLst>
                </p:cNvPr>
                <p:cNvCxnSpPr/>
                <p:nvPr/>
              </p:nvCxnSpPr>
              <p:spPr>
                <a:xfrm>
                  <a:off x="3267075" y="2209800"/>
                  <a:ext cx="0" cy="938213"/>
                </a:xfrm>
                <a:prstGeom prst="line">
                  <a:avLst/>
                </a:prstGeom>
                <a:noFill/>
                <a:ln w="47625"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204" name="Straight Connector 203">
                  <a:extLst>
                    <a:ext uri="{FF2B5EF4-FFF2-40B4-BE49-F238E27FC236}">
                      <a16:creationId xmlns:a16="http://schemas.microsoft.com/office/drawing/2014/main" id="{317E1D55-739C-4199-9161-3E0A07377BC9}"/>
                    </a:ext>
                  </a:extLst>
                </p:cNvPr>
                <p:cNvCxnSpPr/>
                <p:nvPr/>
              </p:nvCxnSpPr>
              <p:spPr>
                <a:xfrm>
                  <a:off x="6324600" y="2209800"/>
                  <a:ext cx="0" cy="938213"/>
                </a:xfrm>
                <a:prstGeom prst="line">
                  <a:avLst/>
                </a:prstGeom>
                <a:noFill/>
                <a:ln w="47625"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cxnSp>
          </p:grpSp>
        </p:grpSp>
      </p:grpSp>
      <p:sp>
        <p:nvSpPr>
          <p:cNvPr id="270" name="Rectangle 269">
            <a:extLst>
              <a:ext uri="{FF2B5EF4-FFF2-40B4-BE49-F238E27FC236}">
                <a16:creationId xmlns:a16="http://schemas.microsoft.com/office/drawing/2014/main" id="{EA3F9CA7-3285-4B1E-83C7-CE2A78A4C0A6}"/>
              </a:ext>
            </a:extLst>
          </p:cNvPr>
          <p:cNvSpPr/>
          <p:nvPr/>
        </p:nvSpPr>
        <p:spPr>
          <a:xfrm>
            <a:off x="8526509" y="1479635"/>
            <a:ext cx="1468672" cy="502766"/>
          </a:xfrm>
          <a:prstGeom prst="rect">
            <a:avLst/>
          </a:prstGeom>
        </p:spPr>
        <p:txBody>
          <a:bodyPr wrap="none">
            <a:spAutoFit/>
          </a:bodyPr>
          <a:lstStyle/>
          <a:p>
            <a:pPr algn="ctr" defTabSz="609585" fontAlgn="base">
              <a:spcBef>
                <a:spcPct val="0"/>
              </a:spcBef>
              <a:spcAft>
                <a:spcPct val="0"/>
              </a:spcAft>
            </a:pPr>
            <a:r>
              <a:rPr lang="en-US" sz="2667" dirty="0">
                <a:solidFill>
                  <a:srgbClr val="FFFFFF"/>
                </a:solidFill>
                <a:latin typeface="CiscoSansTT ExtraLight"/>
                <a:ea typeface="ＭＳ Ｐゴシック" charset="0"/>
              </a:rPr>
              <a:t>Network</a:t>
            </a:r>
          </a:p>
        </p:txBody>
      </p:sp>
      <p:sp>
        <p:nvSpPr>
          <p:cNvPr id="293" name="TextBox 292">
            <a:extLst>
              <a:ext uri="{FF2B5EF4-FFF2-40B4-BE49-F238E27FC236}">
                <a16:creationId xmlns:a16="http://schemas.microsoft.com/office/drawing/2014/main" id="{3013C15B-2745-45D6-A6AE-0B88853E9601}"/>
              </a:ext>
            </a:extLst>
          </p:cNvPr>
          <p:cNvSpPr txBox="1"/>
          <p:nvPr/>
        </p:nvSpPr>
        <p:spPr>
          <a:xfrm>
            <a:off x="5350857" y="2076168"/>
            <a:ext cx="1418387" cy="1418387"/>
          </a:xfrm>
          <a:prstGeom prst="rect">
            <a:avLst/>
          </a:prstGeom>
          <a:noFill/>
        </p:spPr>
        <p:txBody>
          <a:bodyPr wrap="square" rtlCol="0">
            <a:prstTxWarp prst="textArchUp">
              <a:avLst/>
            </a:prstTxWarp>
            <a:spAutoFit/>
          </a:bodyPr>
          <a:lstStyle/>
          <a:p>
            <a:pPr algn="ctr" defTabSz="609585" fontAlgn="base">
              <a:lnSpc>
                <a:spcPct val="90000"/>
              </a:lnSpc>
              <a:spcBef>
                <a:spcPts val="600"/>
              </a:spcBef>
              <a:spcAft>
                <a:spcPct val="0"/>
              </a:spcAft>
            </a:pPr>
            <a:r>
              <a:rPr lang="en-US" sz="1867" b="1" dirty="0">
                <a:solidFill>
                  <a:srgbClr val="FFFFFF"/>
                </a:solidFill>
                <a:latin typeface="CiscoSansTT ExtraLight"/>
                <a:ea typeface="Arial" charset="0"/>
                <a:cs typeface="Arial" charset="0"/>
              </a:rPr>
              <a:t>Business goals</a:t>
            </a:r>
          </a:p>
        </p:txBody>
      </p:sp>
      <p:sp>
        <p:nvSpPr>
          <p:cNvPr id="294" name="TextBox 293">
            <a:extLst>
              <a:ext uri="{FF2B5EF4-FFF2-40B4-BE49-F238E27FC236}">
                <a16:creationId xmlns:a16="http://schemas.microsoft.com/office/drawing/2014/main" id="{8AA003FE-4079-4618-BA80-10CDCF91B2B6}"/>
              </a:ext>
            </a:extLst>
          </p:cNvPr>
          <p:cNvSpPr txBox="1"/>
          <p:nvPr/>
        </p:nvSpPr>
        <p:spPr>
          <a:xfrm>
            <a:off x="5376113" y="3248479"/>
            <a:ext cx="1418387" cy="1418387"/>
          </a:xfrm>
          <a:prstGeom prst="rect">
            <a:avLst/>
          </a:prstGeom>
          <a:noFill/>
        </p:spPr>
        <p:txBody>
          <a:bodyPr wrap="square" rtlCol="0">
            <a:prstTxWarp prst="textArchDown">
              <a:avLst/>
            </a:prstTxWarp>
            <a:spAutoFit/>
          </a:bodyPr>
          <a:lstStyle/>
          <a:p>
            <a:pPr algn="ctr" defTabSz="609585" fontAlgn="base">
              <a:lnSpc>
                <a:spcPct val="90000"/>
              </a:lnSpc>
              <a:spcBef>
                <a:spcPts val="600"/>
              </a:spcBef>
              <a:spcAft>
                <a:spcPct val="0"/>
              </a:spcAft>
            </a:pPr>
            <a:r>
              <a:rPr lang="en-US" sz="1867" b="1" dirty="0">
                <a:solidFill>
                  <a:srgbClr val="FFFFFF"/>
                </a:solidFill>
                <a:latin typeface="CiscoSansTT ExtraLight"/>
                <a:ea typeface="Arial" charset="0"/>
                <a:cs typeface="Arial" charset="0"/>
              </a:rPr>
              <a:t>Insights</a:t>
            </a:r>
          </a:p>
        </p:txBody>
      </p:sp>
      <p:sp>
        <p:nvSpPr>
          <p:cNvPr id="17" name="Rectangle: Rounded Corners 16">
            <a:extLst>
              <a:ext uri="{FF2B5EF4-FFF2-40B4-BE49-F238E27FC236}">
                <a16:creationId xmlns:a16="http://schemas.microsoft.com/office/drawing/2014/main" id="{E4DEF26E-1965-4359-BC4A-35ADB4AEE14B}"/>
              </a:ext>
            </a:extLst>
          </p:cNvPr>
          <p:cNvSpPr/>
          <p:nvPr/>
        </p:nvSpPr>
        <p:spPr>
          <a:xfrm>
            <a:off x="-7961" y="6037283"/>
            <a:ext cx="12199961" cy="820717"/>
          </a:xfrm>
          <a:prstGeom prst="roundRect">
            <a:avLst>
              <a:gd name="adj"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3200" dirty="0">
                <a:solidFill>
                  <a:srgbClr val="005073"/>
                </a:solidFill>
                <a:latin typeface="CiscoSansTT ExtraLight"/>
              </a:rPr>
              <a:t>Powered by intent. Informed by context.</a:t>
            </a:r>
          </a:p>
        </p:txBody>
      </p:sp>
      <p:grpSp>
        <p:nvGrpSpPr>
          <p:cNvPr id="295" name="Group 294">
            <a:extLst>
              <a:ext uri="{FF2B5EF4-FFF2-40B4-BE49-F238E27FC236}">
                <a16:creationId xmlns:a16="http://schemas.microsoft.com/office/drawing/2014/main" id="{B239E26F-13D0-459F-B09A-7C05C05B06BA}"/>
              </a:ext>
            </a:extLst>
          </p:cNvPr>
          <p:cNvGrpSpPr/>
          <p:nvPr/>
        </p:nvGrpSpPr>
        <p:grpSpPr>
          <a:xfrm>
            <a:off x="5630524" y="2306415"/>
            <a:ext cx="929027" cy="929027"/>
            <a:chOff x="4426496" y="1742439"/>
            <a:chExt cx="785866" cy="785866"/>
          </a:xfrm>
        </p:grpSpPr>
        <p:sp>
          <p:nvSpPr>
            <p:cNvPr id="296" name="Oval 295">
              <a:extLst>
                <a:ext uri="{FF2B5EF4-FFF2-40B4-BE49-F238E27FC236}">
                  <a16:creationId xmlns:a16="http://schemas.microsoft.com/office/drawing/2014/main" id="{976DEB68-3EC6-451C-8DC1-CA07A77B1BEC}"/>
                </a:ext>
              </a:extLst>
            </p:cNvPr>
            <p:cNvSpPr/>
            <p:nvPr/>
          </p:nvSpPr>
          <p:spPr>
            <a:xfrm>
              <a:off x="4426496" y="1742439"/>
              <a:ext cx="785866" cy="78586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b="1" dirty="0">
                <a:solidFill>
                  <a:srgbClr val="005073"/>
                </a:solidFill>
                <a:latin typeface="CiscoSansTT ExtraLight"/>
              </a:endParaRPr>
            </a:p>
          </p:txBody>
        </p:sp>
        <p:sp>
          <p:nvSpPr>
            <p:cNvPr id="297" name="Isosceles Triangle 14">
              <a:extLst>
                <a:ext uri="{FF2B5EF4-FFF2-40B4-BE49-F238E27FC236}">
                  <a16:creationId xmlns:a16="http://schemas.microsoft.com/office/drawing/2014/main" id="{22BA9615-46E8-49C1-91F2-1A5B66399B13}"/>
                </a:ext>
              </a:extLst>
            </p:cNvPr>
            <p:cNvSpPr/>
            <p:nvPr/>
          </p:nvSpPr>
          <p:spPr>
            <a:xfrm rot="5400000">
              <a:off x="4616598" y="2000096"/>
              <a:ext cx="508932" cy="270552"/>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noFill/>
            <a:ln w="3175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b="1" dirty="0">
                <a:solidFill>
                  <a:srgbClr val="005073"/>
                </a:solidFill>
                <a:latin typeface="CiscoSansTT ExtraLight"/>
              </a:endParaRPr>
            </a:p>
          </p:txBody>
        </p:sp>
      </p:grpSp>
      <p:grpSp>
        <p:nvGrpSpPr>
          <p:cNvPr id="298" name="Group 297">
            <a:extLst>
              <a:ext uri="{FF2B5EF4-FFF2-40B4-BE49-F238E27FC236}">
                <a16:creationId xmlns:a16="http://schemas.microsoft.com/office/drawing/2014/main" id="{EAD62E03-D9A5-47A7-93E4-3A2A6993203D}"/>
              </a:ext>
            </a:extLst>
          </p:cNvPr>
          <p:cNvGrpSpPr/>
          <p:nvPr/>
        </p:nvGrpSpPr>
        <p:grpSpPr>
          <a:xfrm rot="10800000">
            <a:off x="5630524" y="3479331"/>
            <a:ext cx="929027" cy="929027"/>
            <a:chOff x="4426496" y="1742439"/>
            <a:chExt cx="785866" cy="785866"/>
          </a:xfrm>
        </p:grpSpPr>
        <p:sp>
          <p:nvSpPr>
            <p:cNvPr id="299" name="Oval 298">
              <a:extLst>
                <a:ext uri="{FF2B5EF4-FFF2-40B4-BE49-F238E27FC236}">
                  <a16:creationId xmlns:a16="http://schemas.microsoft.com/office/drawing/2014/main" id="{CF0FC975-A24A-476F-8BB4-A14E571AC505}"/>
                </a:ext>
              </a:extLst>
            </p:cNvPr>
            <p:cNvSpPr/>
            <p:nvPr/>
          </p:nvSpPr>
          <p:spPr>
            <a:xfrm>
              <a:off x="4426496" y="1742439"/>
              <a:ext cx="785866" cy="78586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b="1" dirty="0">
                <a:solidFill>
                  <a:srgbClr val="005073"/>
                </a:solidFill>
                <a:latin typeface="CiscoSansTT ExtraLight"/>
              </a:endParaRPr>
            </a:p>
          </p:txBody>
        </p:sp>
        <p:sp>
          <p:nvSpPr>
            <p:cNvPr id="300" name="Isosceles Triangle 14">
              <a:extLst>
                <a:ext uri="{FF2B5EF4-FFF2-40B4-BE49-F238E27FC236}">
                  <a16:creationId xmlns:a16="http://schemas.microsoft.com/office/drawing/2014/main" id="{5E344AED-3458-4E6D-9476-642A0D6F1280}"/>
                </a:ext>
              </a:extLst>
            </p:cNvPr>
            <p:cNvSpPr/>
            <p:nvPr/>
          </p:nvSpPr>
          <p:spPr>
            <a:xfrm rot="5400000">
              <a:off x="4616598" y="2000096"/>
              <a:ext cx="508932" cy="270552"/>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noFill/>
            <a:ln w="3175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b="1" dirty="0">
                <a:solidFill>
                  <a:srgbClr val="005073"/>
                </a:solidFill>
                <a:latin typeface="CiscoSansTT ExtraLight"/>
              </a:endParaRPr>
            </a:p>
          </p:txBody>
        </p:sp>
      </p:grpSp>
      <p:sp>
        <p:nvSpPr>
          <p:cNvPr id="18" name="Trapezoid 17">
            <a:extLst>
              <a:ext uri="{FF2B5EF4-FFF2-40B4-BE49-F238E27FC236}">
                <a16:creationId xmlns:a16="http://schemas.microsoft.com/office/drawing/2014/main" id="{B371CC34-C99C-4F71-9EBB-17A6EBF0355B}"/>
              </a:ext>
            </a:extLst>
          </p:cNvPr>
          <p:cNvSpPr/>
          <p:nvPr/>
        </p:nvSpPr>
        <p:spPr>
          <a:xfrm>
            <a:off x="241301" y="3384910"/>
            <a:ext cx="4958576" cy="2345071"/>
          </a:xfrm>
          <a:prstGeom prst="trapezoid">
            <a:avLst>
              <a:gd name="adj" fmla="val 42289"/>
            </a:avLst>
          </a:prstGeom>
          <a:gradFill>
            <a:gsLst>
              <a:gs pos="75750">
                <a:schemeClr val="accent1">
                  <a:alpha val="25000"/>
                </a:schemeClr>
              </a:gs>
              <a:gs pos="27250">
                <a:schemeClr val="accent1">
                  <a:alpha val="25000"/>
                </a:schemeClr>
              </a:gs>
              <a:gs pos="3000">
                <a:schemeClr val="accent1">
                  <a:alpha val="0"/>
                </a:schemeClr>
              </a:gs>
              <a:gs pos="100000">
                <a:schemeClr val="accent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373" name="Trapezoid 372">
            <a:extLst>
              <a:ext uri="{FF2B5EF4-FFF2-40B4-BE49-F238E27FC236}">
                <a16:creationId xmlns:a16="http://schemas.microsoft.com/office/drawing/2014/main" id="{FDF25D7F-426B-4BB2-8EF7-BDFC0D4712F1}"/>
              </a:ext>
            </a:extLst>
          </p:cNvPr>
          <p:cNvSpPr/>
          <p:nvPr/>
        </p:nvSpPr>
        <p:spPr>
          <a:xfrm>
            <a:off x="1269228" y="3384910"/>
            <a:ext cx="2902723" cy="2345071"/>
          </a:xfrm>
          <a:prstGeom prst="trapezoid">
            <a:avLst>
              <a:gd name="adj" fmla="val 36332"/>
            </a:avLst>
          </a:prstGeom>
          <a:gradFill>
            <a:gsLst>
              <a:gs pos="75750">
                <a:schemeClr val="accent1">
                  <a:alpha val="10000"/>
                </a:schemeClr>
              </a:gs>
              <a:gs pos="27250">
                <a:schemeClr val="accent1">
                  <a:alpha val="10000"/>
                </a:schemeClr>
              </a:gs>
              <a:gs pos="3000">
                <a:schemeClr val="accent1">
                  <a:alpha val="0"/>
                </a:schemeClr>
              </a:gs>
              <a:gs pos="100000">
                <a:schemeClr val="accent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374" name="Group 194">
            <a:extLst>
              <a:ext uri="{FF2B5EF4-FFF2-40B4-BE49-F238E27FC236}">
                <a16:creationId xmlns:a16="http://schemas.microsoft.com/office/drawing/2014/main" id="{6E613601-A6D1-44C7-A06D-AA5EF3FAF45A}"/>
              </a:ext>
            </a:extLst>
          </p:cNvPr>
          <p:cNvGrpSpPr>
            <a:grpSpLocks noChangeAspect="1"/>
          </p:cNvGrpSpPr>
          <p:nvPr/>
        </p:nvGrpSpPr>
        <p:grpSpPr bwMode="auto">
          <a:xfrm>
            <a:off x="1326723" y="2264063"/>
            <a:ext cx="2804693" cy="1547261"/>
            <a:chOff x="336" y="1362"/>
            <a:chExt cx="658" cy="363"/>
          </a:xfrm>
        </p:grpSpPr>
        <p:sp>
          <p:nvSpPr>
            <p:cNvPr id="375" name="Freeform 195">
              <a:extLst>
                <a:ext uri="{FF2B5EF4-FFF2-40B4-BE49-F238E27FC236}">
                  <a16:creationId xmlns:a16="http://schemas.microsoft.com/office/drawing/2014/main" id="{343C9FD2-0C84-49DB-975C-04DA5506469B}"/>
                </a:ext>
              </a:extLst>
            </p:cNvPr>
            <p:cNvSpPr>
              <a:spLocks/>
            </p:cNvSpPr>
            <p:nvPr/>
          </p:nvSpPr>
          <p:spPr bwMode="auto">
            <a:xfrm>
              <a:off x="505" y="1416"/>
              <a:ext cx="151" cy="271"/>
            </a:xfrm>
            <a:custGeom>
              <a:avLst/>
              <a:gdLst>
                <a:gd name="T0" fmla="*/ 84 w 101"/>
                <a:gd name="T1" fmla="*/ 181 h 181"/>
                <a:gd name="T2" fmla="*/ 17 w 101"/>
                <a:gd name="T3" fmla="*/ 181 h 181"/>
                <a:gd name="T4" fmla="*/ 0 w 101"/>
                <a:gd name="T5" fmla="*/ 164 h 181"/>
                <a:gd name="T6" fmla="*/ 0 w 101"/>
                <a:gd name="T7" fmla="*/ 16 h 181"/>
                <a:gd name="T8" fmla="*/ 17 w 101"/>
                <a:gd name="T9" fmla="*/ 0 h 181"/>
                <a:gd name="T10" fmla="*/ 84 w 101"/>
                <a:gd name="T11" fmla="*/ 0 h 181"/>
                <a:gd name="T12" fmla="*/ 101 w 101"/>
                <a:gd name="T13" fmla="*/ 16 h 181"/>
                <a:gd name="T14" fmla="*/ 101 w 101"/>
                <a:gd name="T15" fmla="*/ 164 h 181"/>
                <a:gd name="T16" fmla="*/ 84 w 10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81">
                  <a:moveTo>
                    <a:pt x="84" y="181"/>
                  </a:moveTo>
                  <a:cubicBezTo>
                    <a:pt x="17" y="181"/>
                    <a:pt x="17" y="181"/>
                    <a:pt x="17" y="181"/>
                  </a:cubicBezTo>
                  <a:cubicBezTo>
                    <a:pt x="8" y="181"/>
                    <a:pt x="0" y="173"/>
                    <a:pt x="0" y="164"/>
                  </a:cubicBezTo>
                  <a:cubicBezTo>
                    <a:pt x="0" y="16"/>
                    <a:pt x="0" y="16"/>
                    <a:pt x="0" y="16"/>
                  </a:cubicBezTo>
                  <a:cubicBezTo>
                    <a:pt x="0" y="7"/>
                    <a:pt x="8" y="0"/>
                    <a:pt x="17" y="0"/>
                  </a:cubicBezTo>
                  <a:cubicBezTo>
                    <a:pt x="84" y="0"/>
                    <a:pt x="84" y="0"/>
                    <a:pt x="84" y="0"/>
                  </a:cubicBezTo>
                  <a:cubicBezTo>
                    <a:pt x="93" y="0"/>
                    <a:pt x="101" y="7"/>
                    <a:pt x="101" y="16"/>
                  </a:cubicBezTo>
                  <a:cubicBezTo>
                    <a:pt x="101" y="164"/>
                    <a:pt x="101" y="164"/>
                    <a:pt x="101" y="164"/>
                  </a:cubicBezTo>
                  <a:cubicBezTo>
                    <a:pt x="101" y="173"/>
                    <a:pt x="93" y="181"/>
                    <a:pt x="84" y="181"/>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76" name="Line 196">
              <a:extLst>
                <a:ext uri="{FF2B5EF4-FFF2-40B4-BE49-F238E27FC236}">
                  <a16:creationId xmlns:a16="http://schemas.microsoft.com/office/drawing/2014/main" id="{91EF09C5-0E86-40B8-A1B3-68F33E4F1D88}"/>
                </a:ext>
              </a:extLst>
            </p:cNvPr>
            <p:cNvSpPr>
              <a:spLocks noChangeShapeType="1"/>
            </p:cNvSpPr>
            <p:nvPr/>
          </p:nvSpPr>
          <p:spPr bwMode="auto">
            <a:xfrm>
              <a:off x="543" y="1460"/>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77" name="Line 197">
              <a:extLst>
                <a:ext uri="{FF2B5EF4-FFF2-40B4-BE49-F238E27FC236}">
                  <a16:creationId xmlns:a16="http://schemas.microsoft.com/office/drawing/2014/main" id="{6C3A8AB1-F9A9-453C-8C5F-D6E4DD75466C}"/>
                </a:ext>
              </a:extLst>
            </p:cNvPr>
            <p:cNvSpPr>
              <a:spLocks noChangeShapeType="1"/>
            </p:cNvSpPr>
            <p:nvPr/>
          </p:nvSpPr>
          <p:spPr bwMode="auto">
            <a:xfrm>
              <a:off x="543" y="1503"/>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78" name="Line 198">
              <a:extLst>
                <a:ext uri="{FF2B5EF4-FFF2-40B4-BE49-F238E27FC236}">
                  <a16:creationId xmlns:a16="http://schemas.microsoft.com/office/drawing/2014/main" id="{053B900F-98B1-4CA4-9012-A4B8708D9B8D}"/>
                </a:ext>
              </a:extLst>
            </p:cNvPr>
            <p:cNvSpPr>
              <a:spLocks noChangeShapeType="1"/>
            </p:cNvSpPr>
            <p:nvPr/>
          </p:nvSpPr>
          <p:spPr bwMode="auto">
            <a:xfrm>
              <a:off x="543" y="1548"/>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79" name="Line 199">
              <a:extLst>
                <a:ext uri="{FF2B5EF4-FFF2-40B4-BE49-F238E27FC236}">
                  <a16:creationId xmlns:a16="http://schemas.microsoft.com/office/drawing/2014/main" id="{6B5CB9D5-CCDE-4C48-8BE2-C4EFBA41C150}"/>
                </a:ext>
              </a:extLst>
            </p:cNvPr>
            <p:cNvSpPr>
              <a:spLocks noChangeShapeType="1"/>
            </p:cNvSpPr>
            <p:nvPr/>
          </p:nvSpPr>
          <p:spPr bwMode="auto">
            <a:xfrm>
              <a:off x="543" y="1592"/>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80" name="Line 200">
              <a:extLst>
                <a:ext uri="{FF2B5EF4-FFF2-40B4-BE49-F238E27FC236}">
                  <a16:creationId xmlns:a16="http://schemas.microsoft.com/office/drawing/2014/main" id="{A66E82A3-ABC9-4F28-8843-F97EB4463CB4}"/>
                </a:ext>
              </a:extLst>
            </p:cNvPr>
            <p:cNvSpPr>
              <a:spLocks noChangeShapeType="1"/>
            </p:cNvSpPr>
            <p:nvPr/>
          </p:nvSpPr>
          <p:spPr bwMode="auto">
            <a:xfrm>
              <a:off x="543" y="1636"/>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81" name="Freeform 201">
              <a:extLst>
                <a:ext uri="{FF2B5EF4-FFF2-40B4-BE49-F238E27FC236}">
                  <a16:creationId xmlns:a16="http://schemas.microsoft.com/office/drawing/2014/main" id="{8BDB887C-38FC-44BD-AF43-C696519A105A}"/>
                </a:ext>
              </a:extLst>
            </p:cNvPr>
            <p:cNvSpPr>
              <a:spLocks/>
            </p:cNvSpPr>
            <p:nvPr/>
          </p:nvSpPr>
          <p:spPr bwMode="auto">
            <a:xfrm>
              <a:off x="675" y="1362"/>
              <a:ext cx="150" cy="363"/>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82" name="Line 202">
              <a:extLst>
                <a:ext uri="{FF2B5EF4-FFF2-40B4-BE49-F238E27FC236}">
                  <a16:creationId xmlns:a16="http://schemas.microsoft.com/office/drawing/2014/main" id="{5D6782D7-3A9C-42C8-9A30-033FF780F57E}"/>
                </a:ext>
              </a:extLst>
            </p:cNvPr>
            <p:cNvSpPr>
              <a:spLocks noChangeShapeType="1"/>
            </p:cNvSpPr>
            <p:nvPr/>
          </p:nvSpPr>
          <p:spPr bwMode="auto">
            <a:xfrm>
              <a:off x="712" y="1406"/>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83" name="Line 203">
              <a:extLst>
                <a:ext uri="{FF2B5EF4-FFF2-40B4-BE49-F238E27FC236}">
                  <a16:creationId xmlns:a16="http://schemas.microsoft.com/office/drawing/2014/main" id="{19813800-032C-4A50-8DA8-54167D9CB31E}"/>
                </a:ext>
              </a:extLst>
            </p:cNvPr>
            <p:cNvSpPr>
              <a:spLocks noChangeShapeType="1"/>
            </p:cNvSpPr>
            <p:nvPr/>
          </p:nvSpPr>
          <p:spPr bwMode="auto">
            <a:xfrm>
              <a:off x="712" y="1451"/>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84" name="Line 204">
              <a:extLst>
                <a:ext uri="{FF2B5EF4-FFF2-40B4-BE49-F238E27FC236}">
                  <a16:creationId xmlns:a16="http://schemas.microsoft.com/office/drawing/2014/main" id="{13B03D2D-B0DB-4D6E-ADB8-9DDF3A2B8541}"/>
                </a:ext>
              </a:extLst>
            </p:cNvPr>
            <p:cNvSpPr>
              <a:spLocks noChangeShapeType="1"/>
            </p:cNvSpPr>
            <p:nvPr/>
          </p:nvSpPr>
          <p:spPr bwMode="auto">
            <a:xfrm>
              <a:off x="712" y="1495"/>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85" name="Line 205">
              <a:extLst>
                <a:ext uri="{FF2B5EF4-FFF2-40B4-BE49-F238E27FC236}">
                  <a16:creationId xmlns:a16="http://schemas.microsoft.com/office/drawing/2014/main" id="{AC0D7DB3-F178-45FA-BECE-1E22DF5843A6}"/>
                </a:ext>
              </a:extLst>
            </p:cNvPr>
            <p:cNvSpPr>
              <a:spLocks noChangeShapeType="1"/>
            </p:cNvSpPr>
            <p:nvPr/>
          </p:nvSpPr>
          <p:spPr bwMode="auto">
            <a:xfrm>
              <a:off x="712" y="1539"/>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86" name="Line 206">
              <a:extLst>
                <a:ext uri="{FF2B5EF4-FFF2-40B4-BE49-F238E27FC236}">
                  <a16:creationId xmlns:a16="http://schemas.microsoft.com/office/drawing/2014/main" id="{E83FE81B-43BF-450D-AFF4-EEF893485481}"/>
                </a:ext>
              </a:extLst>
            </p:cNvPr>
            <p:cNvSpPr>
              <a:spLocks noChangeShapeType="1"/>
            </p:cNvSpPr>
            <p:nvPr/>
          </p:nvSpPr>
          <p:spPr bwMode="auto">
            <a:xfrm>
              <a:off x="712" y="1584"/>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87" name="Freeform 207">
              <a:extLst>
                <a:ext uri="{FF2B5EF4-FFF2-40B4-BE49-F238E27FC236}">
                  <a16:creationId xmlns:a16="http://schemas.microsoft.com/office/drawing/2014/main" id="{2717EA8C-07D9-4830-B144-B9846894C6A7}"/>
                </a:ext>
              </a:extLst>
            </p:cNvPr>
            <p:cNvSpPr>
              <a:spLocks/>
            </p:cNvSpPr>
            <p:nvPr/>
          </p:nvSpPr>
          <p:spPr bwMode="auto">
            <a:xfrm>
              <a:off x="846" y="1416"/>
              <a:ext cx="148"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88" name="Line 208">
              <a:extLst>
                <a:ext uri="{FF2B5EF4-FFF2-40B4-BE49-F238E27FC236}">
                  <a16:creationId xmlns:a16="http://schemas.microsoft.com/office/drawing/2014/main" id="{BFB9427C-F6E4-4CEC-92CB-CF5EFBDA4B1C}"/>
                </a:ext>
              </a:extLst>
            </p:cNvPr>
            <p:cNvSpPr>
              <a:spLocks noChangeShapeType="1"/>
            </p:cNvSpPr>
            <p:nvPr/>
          </p:nvSpPr>
          <p:spPr bwMode="auto">
            <a:xfrm>
              <a:off x="88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89" name="Line 209">
              <a:extLst>
                <a:ext uri="{FF2B5EF4-FFF2-40B4-BE49-F238E27FC236}">
                  <a16:creationId xmlns:a16="http://schemas.microsoft.com/office/drawing/2014/main" id="{44ED46D0-1FE7-433B-96B7-F01C9E89743C}"/>
                </a:ext>
              </a:extLst>
            </p:cNvPr>
            <p:cNvSpPr>
              <a:spLocks noChangeShapeType="1"/>
            </p:cNvSpPr>
            <p:nvPr/>
          </p:nvSpPr>
          <p:spPr bwMode="auto">
            <a:xfrm>
              <a:off x="88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90" name="Line 210">
              <a:extLst>
                <a:ext uri="{FF2B5EF4-FFF2-40B4-BE49-F238E27FC236}">
                  <a16:creationId xmlns:a16="http://schemas.microsoft.com/office/drawing/2014/main" id="{A8C7DED0-9E6F-4397-957A-5F00BBC740AB}"/>
                </a:ext>
              </a:extLst>
            </p:cNvPr>
            <p:cNvSpPr>
              <a:spLocks noChangeShapeType="1"/>
            </p:cNvSpPr>
            <p:nvPr/>
          </p:nvSpPr>
          <p:spPr bwMode="auto">
            <a:xfrm>
              <a:off x="88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91" name="Line 211">
              <a:extLst>
                <a:ext uri="{FF2B5EF4-FFF2-40B4-BE49-F238E27FC236}">
                  <a16:creationId xmlns:a16="http://schemas.microsoft.com/office/drawing/2014/main" id="{C90C447C-ACC2-41B8-8F0C-030F96666603}"/>
                </a:ext>
              </a:extLst>
            </p:cNvPr>
            <p:cNvSpPr>
              <a:spLocks noChangeShapeType="1"/>
            </p:cNvSpPr>
            <p:nvPr/>
          </p:nvSpPr>
          <p:spPr bwMode="auto">
            <a:xfrm>
              <a:off x="88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92" name="Line 212">
              <a:extLst>
                <a:ext uri="{FF2B5EF4-FFF2-40B4-BE49-F238E27FC236}">
                  <a16:creationId xmlns:a16="http://schemas.microsoft.com/office/drawing/2014/main" id="{D6728DE2-2EE2-4685-A42D-5552B8DE8D61}"/>
                </a:ext>
              </a:extLst>
            </p:cNvPr>
            <p:cNvSpPr>
              <a:spLocks noChangeShapeType="1"/>
            </p:cNvSpPr>
            <p:nvPr/>
          </p:nvSpPr>
          <p:spPr bwMode="auto">
            <a:xfrm>
              <a:off x="88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93" name="Freeform 213">
              <a:extLst>
                <a:ext uri="{FF2B5EF4-FFF2-40B4-BE49-F238E27FC236}">
                  <a16:creationId xmlns:a16="http://schemas.microsoft.com/office/drawing/2014/main" id="{76A2DAD8-B739-4907-86ED-7FCED05A64D0}"/>
                </a:ext>
              </a:extLst>
            </p:cNvPr>
            <p:cNvSpPr>
              <a:spLocks/>
            </p:cNvSpPr>
            <p:nvPr/>
          </p:nvSpPr>
          <p:spPr bwMode="auto">
            <a:xfrm>
              <a:off x="336" y="1416"/>
              <a:ext cx="149"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94" name="Line 214">
              <a:extLst>
                <a:ext uri="{FF2B5EF4-FFF2-40B4-BE49-F238E27FC236}">
                  <a16:creationId xmlns:a16="http://schemas.microsoft.com/office/drawing/2014/main" id="{92F12B27-B8BD-421F-9943-7B1104C03BA2}"/>
                </a:ext>
              </a:extLst>
            </p:cNvPr>
            <p:cNvSpPr>
              <a:spLocks noChangeShapeType="1"/>
            </p:cNvSpPr>
            <p:nvPr/>
          </p:nvSpPr>
          <p:spPr bwMode="auto">
            <a:xfrm>
              <a:off x="37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95" name="Line 215">
              <a:extLst>
                <a:ext uri="{FF2B5EF4-FFF2-40B4-BE49-F238E27FC236}">
                  <a16:creationId xmlns:a16="http://schemas.microsoft.com/office/drawing/2014/main" id="{1B97F2B4-0E08-444F-BFBC-FE0C4DAC4FFD}"/>
                </a:ext>
              </a:extLst>
            </p:cNvPr>
            <p:cNvSpPr>
              <a:spLocks noChangeShapeType="1"/>
            </p:cNvSpPr>
            <p:nvPr/>
          </p:nvSpPr>
          <p:spPr bwMode="auto">
            <a:xfrm>
              <a:off x="37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96" name="Line 216">
              <a:extLst>
                <a:ext uri="{FF2B5EF4-FFF2-40B4-BE49-F238E27FC236}">
                  <a16:creationId xmlns:a16="http://schemas.microsoft.com/office/drawing/2014/main" id="{E015B3BE-B5FC-4190-924B-4D4D1A02E236}"/>
                </a:ext>
              </a:extLst>
            </p:cNvPr>
            <p:cNvSpPr>
              <a:spLocks noChangeShapeType="1"/>
            </p:cNvSpPr>
            <p:nvPr/>
          </p:nvSpPr>
          <p:spPr bwMode="auto">
            <a:xfrm>
              <a:off x="37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97" name="Line 217">
              <a:extLst>
                <a:ext uri="{FF2B5EF4-FFF2-40B4-BE49-F238E27FC236}">
                  <a16:creationId xmlns:a16="http://schemas.microsoft.com/office/drawing/2014/main" id="{FEE10883-5E46-457F-B934-44D182E5CDAE}"/>
                </a:ext>
              </a:extLst>
            </p:cNvPr>
            <p:cNvSpPr>
              <a:spLocks noChangeShapeType="1"/>
            </p:cNvSpPr>
            <p:nvPr/>
          </p:nvSpPr>
          <p:spPr bwMode="auto">
            <a:xfrm>
              <a:off x="37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98" name="Line 218">
              <a:extLst>
                <a:ext uri="{FF2B5EF4-FFF2-40B4-BE49-F238E27FC236}">
                  <a16:creationId xmlns:a16="http://schemas.microsoft.com/office/drawing/2014/main" id="{31E7B64D-E98A-4AE3-A64D-83895A2B30AF}"/>
                </a:ext>
              </a:extLst>
            </p:cNvPr>
            <p:cNvSpPr>
              <a:spLocks noChangeShapeType="1"/>
            </p:cNvSpPr>
            <p:nvPr/>
          </p:nvSpPr>
          <p:spPr bwMode="auto">
            <a:xfrm>
              <a:off x="37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grpSp>
      <p:grpSp>
        <p:nvGrpSpPr>
          <p:cNvPr id="399" name="Group 398">
            <a:extLst>
              <a:ext uri="{FF2B5EF4-FFF2-40B4-BE49-F238E27FC236}">
                <a16:creationId xmlns:a16="http://schemas.microsoft.com/office/drawing/2014/main" id="{970C662B-22DA-400C-9D8C-E2EDC17EBE9A}"/>
              </a:ext>
            </a:extLst>
          </p:cNvPr>
          <p:cNvGrpSpPr/>
          <p:nvPr/>
        </p:nvGrpSpPr>
        <p:grpSpPr>
          <a:xfrm>
            <a:off x="390496" y="4555023"/>
            <a:ext cx="4920725" cy="1291827"/>
            <a:chOff x="326145" y="3352620"/>
            <a:chExt cx="2815777" cy="739220"/>
          </a:xfrm>
        </p:grpSpPr>
        <p:pic>
          <p:nvPicPr>
            <p:cNvPr id="400" name="Picture 399">
              <a:extLst>
                <a:ext uri="{FF2B5EF4-FFF2-40B4-BE49-F238E27FC236}">
                  <a16:creationId xmlns:a16="http://schemas.microsoft.com/office/drawing/2014/main" id="{FE29B6AC-A45A-48EC-AE50-C887925CB4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03437" y="3352620"/>
              <a:ext cx="506747" cy="506747"/>
            </a:xfrm>
            <a:prstGeom prst="rect">
              <a:avLst/>
            </a:prstGeom>
          </p:spPr>
        </p:pic>
        <p:pic>
          <p:nvPicPr>
            <p:cNvPr id="401" name="Picture 400">
              <a:extLst>
                <a:ext uri="{FF2B5EF4-FFF2-40B4-BE49-F238E27FC236}">
                  <a16:creationId xmlns:a16="http://schemas.microsoft.com/office/drawing/2014/main" id="{8CAF0BC8-8C7F-4501-9038-2385FC249F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34493" y="3363062"/>
              <a:ext cx="506747" cy="506747"/>
            </a:xfrm>
            <a:prstGeom prst="rect">
              <a:avLst/>
            </a:prstGeom>
          </p:spPr>
        </p:pic>
        <p:pic>
          <p:nvPicPr>
            <p:cNvPr id="402" name="Picture 401">
              <a:extLst>
                <a:ext uri="{FF2B5EF4-FFF2-40B4-BE49-F238E27FC236}">
                  <a16:creationId xmlns:a16="http://schemas.microsoft.com/office/drawing/2014/main" id="{4C455871-0F14-4785-B964-9E36809449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6607" y="3352620"/>
              <a:ext cx="506747" cy="506747"/>
            </a:xfrm>
            <a:prstGeom prst="rect">
              <a:avLst/>
            </a:prstGeom>
          </p:spPr>
        </p:pic>
        <p:grpSp>
          <p:nvGrpSpPr>
            <p:cNvPr id="403" name="Group 402">
              <a:extLst>
                <a:ext uri="{FF2B5EF4-FFF2-40B4-BE49-F238E27FC236}">
                  <a16:creationId xmlns:a16="http://schemas.microsoft.com/office/drawing/2014/main" id="{43BADC76-85D5-4A40-B690-08150C81EB9D}"/>
                </a:ext>
              </a:extLst>
            </p:cNvPr>
            <p:cNvGrpSpPr/>
            <p:nvPr/>
          </p:nvGrpSpPr>
          <p:grpSpPr>
            <a:xfrm>
              <a:off x="1065550" y="3354602"/>
              <a:ext cx="506747" cy="506747"/>
              <a:chOff x="6144133" y="1456317"/>
              <a:chExt cx="822960" cy="822960"/>
            </a:xfrm>
          </p:grpSpPr>
          <p:sp>
            <p:nvSpPr>
              <p:cNvPr id="408" name="Oval 407">
                <a:extLst>
                  <a:ext uri="{FF2B5EF4-FFF2-40B4-BE49-F238E27FC236}">
                    <a16:creationId xmlns:a16="http://schemas.microsoft.com/office/drawing/2014/main" id="{9186E918-2691-4AB7-A22E-661E01B8505F}"/>
                  </a:ext>
                </a:extLst>
              </p:cNvPr>
              <p:cNvSpPr/>
              <p:nvPr/>
            </p:nvSpPr>
            <p:spPr>
              <a:xfrm>
                <a:off x="6196289" y="1521334"/>
                <a:ext cx="709082" cy="70908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8" fontAlgn="base">
                  <a:spcBef>
                    <a:spcPct val="0"/>
                  </a:spcBef>
                  <a:spcAft>
                    <a:spcPct val="0"/>
                  </a:spcAft>
                </a:pPr>
                <a:endParaRPr lang="en-US" sz="3200" dirty="0">
                  <a:solidFill>
                    <a:srgbClr val="FFFFFF"/>
                  </a:solidFill>
                  <a:latin typeface="CiscoSansTT ExtraLight"/>
                </a:endParaRPr>
              </a:p>
            </p:txBody>
          </p:sp>
          <p:sp>
            <p:nvSpPr>
              <p:cNvPr id="409" name="Freeform 178">
                <a:extLst>
                  <a:ext uri="{FF2B5EF4-FFF2-40B4-BE49-F238E27FC236}">
                    <a16:creationId xmlns:a16="http://schemas.microsoft.com/office/drawing/2014/main" id="{385B0253-736A-42E8-93C4-867A90E0827B}"/>
                  </a:ext>
                </a:extLst>
              </p:cNvPr>
              <p:cNvSpPr>
                <a:spLocks/>
              </p:cNvSpPr>
              <p:nvPr/>
            </p:nvSpPr>
            <p:spPr bwMode="auto">
              <a:xfrm>
                <a:off x="6144133" y="1456317"/>
                <a:ext cx="822960" cy="822960"/>
              </a:xfrm>
              <a:custGeom>
                <a:avLst/>
                <a:gdLst>
                  <a:gd name="connsiteX0" fmla="*/ 226882 w 453764"/>
                  <a:gd name="connsiteY0" fmla="*/ 0 h 453764"/>
                  <a:gd name="connsiteX1" fmla="*/ 453764 w 453764"/>
                  <a:gd name="connsiteY1" fmla="*/ 226882 h 453764"/>
                  <a:gd name="connsiteX2" fmla="*/ 226882 w 453764"/>
                  <a:gd name="connsiteY2" fmla="*/ 453764 h 453764"/>
                  <a:gd name="connsiteX3" fmla="*/ 0 w 453764"/>
                  <a:gd name="connsiteY3" fmla="*/ 226882 h 453764"/>
                  <a:gd name="connsiteX4" fmla="*/ 226882 w 453764"/>
                  <a:gd name="connsiteY4" fmla="*/ 0 h 453764"/>
                  <a:gd name="connsiteX5" fmla="*/ 235770 w 453764"/>
                  <a:gd name="connsiteY5" fmla="*/ 68025 h 453764"/>
                  <a:gd name="connsiteX6" fmla="*/ 171855 w 453764"/>
                  <a:gd name="connsiteY6" fmla="*/ 77203 h 453764"/>
                  <a:gd name="connsiteX7" fmla="*/ 79159 w 453764"/>
                  <a:gd name="connsiteY7" fmla="*/ 159611 h 453764"/>
                  <a:gd name="connsiteX8" fmla="*/ 65703 w 453764"/>
                  <a:gd name="connsiteY8" fmla="*/ 192575 h 453764"/>
                  <a:gd name="connsiteX9" fmla="*/ 73179 w 453764"/>
                  <a:gd name="connsiteY9" fmla="*/ 203063 h 453764"/>
                  <a:gd name="connsiteX10" fmla="*/ 83644 w 453764"/>
                  <a:gd name="connsiteY10" fmla="*/ 197070 h 453764"/>
                  <a:gd name="connsiteX11" fmla="*/ 94110 w 453764"/>
                  <a:gd name="connsiteY11" fmla="*/ 167103 h 453764"/>
                  <a:gd name="connsiteX12" fmla="*/ 177835 w 453764"/>
                  <a:gd name="connsiteY12" fmla="*/ 92186 h 453764"/>
                  <a:gd name="connsiteX13" fmla="*/ 289967 w 453764"/>
                  <a:gd name="connsiteY13" fmla="*/ 99678 h 453764"/>
                  <a:gd name="connsiteX14" fmla="*/ 363226 w 453764"/>
                  <a:gd name="connsiteY14" fmla="*/ 183585 h 453764"/>
                  <a:gd name="connsiteX15" fmla="*/ 355751 w 453764"/>
                  <a:gd name="connsiteY15" fmla="*/ 295961 h 453764"/>
                  <a:gd name="connsiteX16" fmla="*/ 360236 w 453764"/>
                  <a:gd name="connsiteY16" fmla="*/ 307947 h 453764"/>
                  <a:gd name="connsiteX17" fmla="*/ 363226 w 453764"/>
                  <a:gd name="connsiteY17" fmla="*/ 307947 h 453764"/>
                  <a:gd name="connsiteX18" fmla="*/ 370702 w 453764"/>
                  <a:gd name="connsiteY18" fmla="*/ 303452 h 453764"/>
                  <a:gd name="connsiteX19" fmla="*/ 379672 w 453764"/>
                  <a:gd name="connsiteY19" fmla="*/ 179090 h 453764"/>
                  <a:gd name="connsiteX20" fmla="*/ 297442 w 453764"/>
                  <a:gd name="connsiteY20" fmla="*/ 84694 h 453764"/>
                  <a:gd name="connsiteX21" fmla="*/ 235770 w 453764"/>
                  <a:gd name="connsiteY21" fmla="*/ 68025 h 453764"/>
                  <a:gd name="connsiteX22" fmla="*/ 231608 w 453764"/>
                  <a:gd name="connsiteY22" fmla="*/ 106994 h 453764"/>
                  <a:gd name="connsiteX23" fmla="*/ 113049 w 453764"/>
                  <a:gd name="connsiteY23" fmla="*/ 176156 h 453764"/>
                  <a:gd name="connsiteX24" fmla="*/ 105561 w 453764"/>
                  <a:gd name="connsiteY24" fmla="*/ 197085 h 453764"/>
                  <a:gd name="connsiteX25" fmla="*/ 102566 w 453764"/>
                  <a:gd name="connsiteY25" fmla="*/ 206054 h 453764"/>
                  <a:gd name="connsiteX26" fmla="*/ 68124 w 453764"/>
                  <a:gd name="connsiteY26" fmla="*/ 231467 h 453764"/>
                  <a:gd name="connsiteX27" fmla="*/ 60636 w 453764"/>
                  <a:gd name="connsiteY27" fmla="*/ 241931 h 453764"/>
                  <a:gd name="connsiteX28" fmla="*/ 71119 w 453764"/>
                  <a:gd name="connsiteY28" fmla="*/ 247911 h 453764"/>
                  <a:gd name="connsiteX29" fmla="*/ 117541 w 453764"/>
                  <a:gd name="connsiteY29" fmla="*/ 212034 h 453764"/>
                  <a:gd name="connsiteX30" fmla="*/ 122034 w 453764"/>
                  <a:gd name="connsiteY30" fmla="*/ 201569 h 453764"/>
                  <a:gd name="connsiteX31" fmla="*/ 128024 w 453764"/>
                  <a:gd name="connsiteY31" fmla="*/ 183631 h 453764"/>
                  <a:gd name="connsiteX32" fmla="*/ 271783 w 453764"/>
                  <a:gd name="connsiteY32" fmla="*/ 134299 h 453764"/>
                  <a:gd name="connsiteX33" fmla="*/ 316708 w 453764"/>
                  <a:gd name="connsiteY33" fmla="*/ 288273 h 453764"/>
                  <a:gd name="connsiteX34" fmla="*/ 265793 w 453764"/>
                  <a:gd name="connsiteY34" fmla="*/ 370492 h 453764"/>
                  <a:gd name="connsiteX35" fmla="*/ 265793 w 453764"/>
                  <a:gd name="connsiteY35" fmla="*/ 382451 h 453764"/>
                  <a:gd name="connsiteX36" fmla="*/ 271783 w 453764"/>
                  <a:gd name="connsiteY36" fmla="*/ 383946 h 453764"/>
                  <a:gd name="connsiteX37" fmla="*/ 279271 w 453764"/>
                  <a:gd name="connsiteY37" fmla="*/ 380956 h 453764"/>
                  <a:gd name="connsiteX38" fmla="*/ 333181 w 453764"/>
                  <a:gd name="connsiteY38" fmla="*/ 294253 h 453764"/>
                  <a:gd name="connsiteX39" fmla="*/ 279271 w 453764"/>
                  <a:gd name="connsiteY39" fmla="*/ 119350 h 453764"/>
                  <a:gd name="connsiteX40" fmla="*/ 231608 w 453764"/>
                  <a:gd name="connsiteY40" fmla="*/ 106994 h 453764"/>
                  <a:gd name="connsiteX41" fmla="*/ 230510 w 453764"/>
                  <a:gd name="connsiteY41" fmla="*/ 146088 h 453764"/>
                  <a:gd name="connsiteX42" fmla="*/ 197054 w 453764"/>
                  <a:gd name="connsiteY42" fmla="*/ 150762 h 453764"/>
                  <a:gd name="connsiteX43" fmla="*/ 147712 w 453764"/>
                  <a:gd name="connsiteY43" fmla="*/ 192637 h 453764"/>
                  <a:gd name="connsiteX44" fmla="*/ 144721 w 453764"/>
                  <a:gd name="connsiteY44" fmla="*/ 201611 h 453764"/>
                  <a:gd name="connsiteX45" fmla="*/ 126778 w 453764"/>
                  <a:gd name="connsiteY45" fmla="*/ 240495 h 453764"/>
                  <a:gd name="connsiteX46" fmla="*/ 74445 w 453764"/>
                  <a:gd name="connsiteY46" fmla="*/ 270406 h 453764"/>
                  <a:gd name="connsiteX47" fmla="*/ 66969 w 453764"/>
                  <a:gd name="connsiteY47" fmla="*/ 280875 h 453764"/>
                  <a:gd name="connsiteX48" fmla="*/ 77436 w 453764"/>
                  <a:gd name="connsiteY48" fmla="*/ 286857 h 453764"/>
                  <a:gd name="connsiteX49" fmla="*/ 140235 w 453764"/>
                  <a:gd name="connsiteY49" fmla="*/ 249468 h 453764"/>
                  <a:gd name="connsiteX50" fmla="*/ 161169 w 453764"/>
                  <a:gd name="connsiteY50" fmla="*/ 206097 h 453764"/>
                  <a:gd name="connsiteX51" fmla="*/ 162664 w 453764"/>
                  <a:gd name="connsiteY51" fmla="*/ 201611 h 453764"/>
                  <a:gd name="connsiteX52" fmla="*/ 255368 w 453764"/>
                  <a:gd name="connsiteY52" fmla="*/ 170204 h 453764"/>
                  <a:gd name="connsiteX53" fmla="*/ 286768 w 453764"/>
                  <a:gd name="connsiteY53" fmla="*/ 258441 h 453764"/>
                  <a:gd name="connsiteX54" fmla="*/ 259854 w 453764"/>
                  <a:gd name="connsiteY54" fmla="*/ 318263 h 453764"/>
                  <a:gd name="connsiteX55" fmla="*/ 201540 w 453764"/>
                  <a:gd name="connsiteY55" fmla="*/ 376590 h 453764"/>
                  <a:gd name="connsiteX56" fmla="*/ 200045 w 453764"/>
                  <a:gd name="connsiteY56" fmla="*/ 388554 h 453764"/>
                  <a:gd name="connsiteX57" fmla="*/ 207521 w 453764"/>
                  <a:gd name="connsiteY57" fmla="*/ 391545 h 453764"/>
                  <a:gd name="connsiteX58" fmla="*/ 212007 w 453764"/>
                  <a:gd name="connsiteY58" fmla="*/ 390050 h 453764"/>
                  <a:gd name="connsiteX59" fmla="*/ 273311 w 453764"/>
                  <a:gd name="connsiteY59" fmla="*/ 327237 h 453764"/>
                  <a:gd name="connsiteX60" fmla="*/ 303216 w 453764"/>
                  <a:gd name="connsiteY60" fmla="*/ 264424 h 453764"/>
                  <a:gd name="connsiteX61" fmla="*/ 262844 w 453764"/>
                  <a:gd name="connsiteY61" fmla="*/ 153753 h 453764"/>
                  <a:gd name="connsiteX62" fmla="*/ 230510 w 453764"/>
                  <a:gd name="connsiteY62" fmla="*/ 146088 h 453764"/>
                  <a:gd name="connsiteX63" fmla="*/ 227476 w 453764"/>
                  <a:gd name="connsiteY63" fmla="*/ 184319 h 453764"/>
                  <a:gd name="connsiteX64" fmla="*/ 182149 w 453764"/>
                  <a:gd name="connsiteY64" fmla="*/ 210444 h 453764"/>
                  <a:gd name="connsiteX65" fmla="*/ 176153 w 453764"/>
                  <a:gd name="connsiteY65" fmla="*/ 225426 h 453764"/>
                  <a:gd name="connsiteX66" fmla="*/ 150666 w 453764"/>
                  <a:gd name="connsiteY66" fmla="*/ 271871 h 453764"/>
                  <a:gd name="connsiteX67" fmla="*/ 90699 w 453764"/>
                  <a:gd name="connsiteY67" fmla="*/ 304832 h 453764"/>
                  <a:gd name="connsiteX68" fmla="*/ 86201 w 453764"/>
                  <a:gd name="connsiteY68" fmla="*/ 315320 h 453764"/>
                  <a:gd name="connsiteX69" fmla="*/ 96696 w 453764"/>
                  <a:gd name="connsiteY69" fmla="*/ 321313 h 453764"/>
                  <a:gd name="connsiteX70" fmla="*/ 164159 w 453764"/>
                  <a:gd name="connsiteY70" fmla="*/ 282359 h 453764"/>
                  <a:gd name="connsiteX71" fmla="*/ 191144 w 453764"/>
                  <a:gd name="connsiteY71" fmla="*/ 232918 h 453764"/>
                  <a:gd name="connsiteX72" fmla="*/ 198640 w 453764"/>
                  <a:gd name="connsiteY72" fmla="*/ 217935 h 453764"/>
                  <a:gd name="connsiteX73" fmla="*/ 237619 w 453764"/>
                  <a:gd name="connsiteY73" fmla="*/ 204451 h 453764"/>
                  <a:gd name="connsiteX74" fmla="*/ 254110 w 453764"/>
                  <a:gd name="connsiteY74" fmla="*/ 237412 h 453764"/>
                  <a:gd name="connsiteX75" fmla="*/ 225626 w 453764"/>
                  <a:gd name="connsiteY75" fmla="*/ 298839 h 453764"/>
                  <a:gd name="connsiteX76" fmla="*/ 155164 w 453764"/>
                  <a:gd name="connsiteY76" fmla="*/ 361765 h 453764"/>
                  <a:gd name="connsiteX77" fmla="*/ 152166 w 453764"/>
                  <a:gd name="connsiteY77" fmla="*/ 373751 h 453764"/>
                  <a:gd name="connsiteX78" fmla="*/ 159662 w 453764"/>
                  <a:gd name="connsiteY78" fmla="*/ 378245 h 453764"/>
                  <a:gd name="connsiteX79" fmla="*/ 162660 w 453764"/>
                  <a:gd name="connsiteY79" fmla="*/ 376747 h 453764"/>
                  <a:gd name="connsiteX80" fmla="*/ 240618 w 453764"/>
                  <a:gd name="connsiteY80" fmla="*/ 309327 h 453764"/>
                  <a:gd name="connsiteX81" fmla="*/ 269102 w 453764"/>
                  <a:gd name="connsiteY81" fmla="*/ 243405 h 453764"/>
                  <a:gd name="connsiteX82" fmla="*/ 245115 w 453764"/>
                  <a:gd name="connsiteY82" fmla="*/ 189469 h 453764"/>
                  <a:gd name="connsiteX83" fmla="*/ 227476 w 453764"/>
                  <a:gd name="connsiteY83" fmla="*/ 184319 h 453764"/>
                  <a:gd name="connsiteX84" fmla="*/ 224126 w 453764"/>
                  <a:gd name="connsiteY84" fmla="*/ 225615 h 453764"/>
                  <a:gd name="connsiteX85" fmla="*/ 213618 w 453764"/>
                  <a:gd name="connsiteY85" fmla="*/ 233090 h 453764"/>
                  <a:gd name="connsiteX86" fmla="*/ 177589 w 453764"/>
                  <a:gd name="connsiteY86" fmla="*/ 297372 h 453764"/>
                  <a:gd name="connsiteX87" fmla="*/ 116040 w 453764"/>
                  <a:gd name="connsiteY87" fmla="*/ 337735 h 453764"/>
                  <a:gd name="connsiteX88" fmla="*/ 113038 w 453764"/>
                  <a:gd name="connsiteY88" fmla="*/ 349694 h 453764"/>
                  <a:gd name="connsiteX89" fmla="*/ 120544 w 453764"/>
                  <a:gd name="connsiteY89" fmla="*/ 354179 h 453764"/>
                  <a:gd name="connsiteX90" fmla="*/ 123546 w 453764"/>
                  <a:gd name="connsiteY90" fmla="*/ 354179 h 453764"/>
                  <a:gd name="connsiteX91" fmla="*/ 191100 w 453764"/>
                  <a:gd name="connsiteY91" fmla="*/ 309331 h 453764"/>
                  <a:gd name="connsiteX92" fmla="*/ 231632 w 453764"/>
                  <a:gd name="connsiteY92" fmla="*/ 236080 h 453764"/>
                  <a:gd name="connsiteX93" fmla="*/ 224126 w 453764"/>
                  <a:gd name="connsiteY93" fmla="*/ 225615 h 45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53764" h="453764">
                    <a:moveTo>
                      <a:pt x="226882" y="0"/>
                    </a:moveTo>
                    <a:cubicBezTo>
                      <a:pt x="352185" y="0"/>
                      <a:pt x="453764" y="101579"/>
                      <a:pt x="453764" y="226882"/>
                    </a:cubicBezTo>
                    <a:cubicBezTo>
                      <a:pt x="453764" y="352185"/>
                      <a:pt x="352185" y="453764"/>
                      <a:pt x="226882" y="453764"/>
                    </a:cubicBezTo>
                    <a:cubicBezTo>
                      <a:pt x="101579" y="453764"/>
                      <a:pt x="0" y="352185"/>
                      <a:pt x="0" y="226882"/>
                    </a:cubicBezTo>
                    <a:cubicBezTo>
                      <a:pt x="0" y="101579"/>
                      <a:pt x="101579" y="0"/>
                      <a:pt x="226882" y="0"/>
                    </a:cubicBezTo>
                    <a:close/>
                    <a:moveTo>
                      <a:pt x="235770" y="68025"/>
                    </a:moveTo>
                    <a:cubicBezTo>
                      <a:pt x="214465" y="66714"/>
                      <a:pt x="192786" y="69711"/>
                      <a:pt x="171855" y="77203"/>
                    </a:cubicBezTo>
                    <a:cubicBezTo>
                      <a:pt x="131487" y="90688"/>
                      <a:pt x="98595" y="119156"/>
                      <a:pt x="79159" y="159611"/>
                    </a:cubicBezTo>
                    <a:cubicBezTo>
                      <a:pt x="73179" y="170100"/>
                      <a:pt x="68693" y="182087"/>
                      <a:pt x="65703" y="192575"/>
                    </a:cubicBezTo>
                    <a:cubicBezTo>
                      <a:pt x="65703" y="197070"/>
                      <a:pt x="68693" y="203063"/>
                      <a:pt x="73179" y="203063"/>
                    </a:cubicBezTo>
                    <a:cubicBezTo>
                      <a:pt x="77664" y="204562"/>
                      <a:pt x="82149" y="201565"/>
                      <a:pt x="83644" y="197070"/>
                    </a:cubicBezTo>
                    <a:cubicBezTo>
                      <a:pt x="85139" y="186582"/>
                      <a:pt x="89625" y="176093"/>
                      <a:pt x="94110" y="167103"/>
                    </a:cubicBezTo>
                    <a:cubicBezTo>
                      <a:pt x="112051" y="131143"/>
                      <a:pt x="140458" y="105671"/>
                      <a:pt x="177835" y="92186"/>
                    </a:cubicBezTo>
                    <a:cubicBezTo>
                      <a:pt x="215212" y="80199"/>
                      <a:pt x="254085" y="83196"/>
                      <a:pt x="289967" y="99678"/>
                    </a:cubicBezTo>
                    <a:cubicBezTo>
                      <a:pt x="324354" y="117658"/>
                      <a:pt x="351266" y="147625"/>
                      <a:pt x="363226" y="183585"/>
                    </a:cubicBezTo>
                    <a:cubicBezTo>
                      <a:pt x="375187" y="221043"/>
                      <a:pt x="373692" y="261499"/>
                      <a:pt x="355751" y="295961"/>
                    </a:cubicBezTo>
                    <a:cubicBezTo>
                      <a:pt x="354256" y="300456"/>
                      <a:pt x="355751" y="304951"/>
                      <a:pt x="360236" y="307947"/>
                    </a:cubicBezTo>
                    <a:cubicBezTo>
                      <a:pt x="360236" y="307947"/>
                      <a:pt x="361731" y="307947"/>
                      <a:pt x="363226" y="307947"/>
                    </a:cubicBezTo>
                    <a:cubicBezTo>
                      <a:pt x="366216" y="307947"/>
                      <a:pt x="369207" y="306449"/>
                      <a:pt x="370702" y="303452"/>
                    </a:cubicBezTo>
                    <a:cubicBezTo>
                      <a:pt x="390138" y="264495"/>
                      <a:pt x="393128" y="219545"/>
                      <a:pt x="379672" y="179090"/>
                    </a:cubicBezTo>
                    <a:cubicBezTo>
                      <a:pt x="364721" y="137136"/>
                      <a:pt x="336315" y="104173"/>
                      <a:pt x="297442" y="84694"/>
                    </a:cubicBezTo>
                    <a:cubicBezTo>
                      <a:pt x="278006" y="74955"/>
                      <a:pt x="257075" y="69336"/>
                      <a:pt x="235770" y="68025"/>
                    </a:cubicBezTo>
                    <a:close/>
                    <a:moveTo>
                      <a:pt x="231608" y="106994"/>
                    </a:moveTo>
                    <a:cubicBezTo>
                      <a:pt x="183244" y="104401"/>
                      <a:pt x="135511" y="130188"/>
                      <a:pt x="113049" y="176156"/>
                    </a:cubicBezTo>
                    <a:cubicBezTo>
                      <a:pt x="108556" y="183631"/>
                      <a:pt x="107059" y="189610"/>
                      <a:pt x="105561" y="197085"/>
                    </a:cubicBezTo>
                    <a:cubicBezTo>
                      <a:pt x="104064" y="200074"/>
                      <a:pt x="102566" y="203064"/>
                      <a:pt x="102566" y="206054"/>
                    </a:cubicBezTo>
                    <a:cubicBezTo>
                      <a:pt x="96576" y="225488"/>
                      <a:pt x="68124" y="231467"/>
                      <a:pt x="68124" y="231467"/>
                    </a:cubicBezTo>
                    <a:cubicBezTo>
                      <a:pt x="62134" y="232962"/>
                      <a:pt x="60636" y="237447"/>
                      <a:pt x="60636" y="241931"/>
                    </a:cubicBezTo>
                    <a:cubicBezTo>
                      <a:pt x="62134" y="246416"/>
                      <a:pt x="66626" y="249406"/>
                      <a:pt x="71119" y="247911"/>
                    </a:cubicBezTo>
                    <a:cubicBezTo>
                      <a:pt x="72616" y="247911"/>
                      <a:pt x="108556" y="238942"/>
                      <a:pt x="117541" y="212034"/>
                    </a:cubicBezTo>
                    <a:cubicBezTo>
                      <a:pt x="119039" y="209044"/>
                      <a:pt x="120536" y="204559"/>
                      <a:pt x="122034" y="201569"/>
                    </a:cubicBezTo>
                    <a:cubicBezTo>
                      <a:pt x="123531" y="195590"/>
                      <a:pt x="125029" y="189610"/>
                      <a:pt x="128024" y="183631"/>
                    </a:cubicBezTo>
                    <a:cubicBezTo>
                      <a:pt x="153481" y="129814"/>
                      <a:pt x="219371" y="108886"/>
                      <a:pt x="271783" y="134299"/>
                    </a:cubicBezTo>
                    <a:cubicBezTo>
                      <a:pt x="328688" y="162702"/>
                      <a:pt x="345161" y="218013"/>
                      <a:pt x="316708" y="288273"/>
                    </a:cubicBezTo>
                    <a:cubicBezTo>
                      <a:pt x="298738" y="333120"/>
                      <a:pt x="265793" y="370492"/>
                      <a:pt x="265793" y="370492"/>
                    </a:cubicBezTo>
                    <a:cubicBezTo>
                      <a:pt x="262798" y="373482"/>
                      <a:pt x="262798" y="379462"/>
                      <a:pt x="265793" y="382451"/>
                    </a:cubicBezTo>
                    <a:cubicBezTo>
                      <a:pt x="268788" y="383946"/>
                      <a:pt x="270286" y="383946"/>
                      <a:pt x="271783" y="383946"/>
                    </a:cubicBezTo>
                    <a:cubicBezTo>
                      <a:pt x="274778" y="383946"/>
                      <a:pt x="276276" y="383946"/>
                      <a:pt x="279271" y="380956"/>
                    </a:cubicBezTo>
                    <a:cubicBezTo>
                      <a:pt x="279271" y="379462"/>
                      <a:pt x="313713" y="342089"/>
                      <a:pt x="333181" y="294253"/>
                    </a:cubicBezTo>
                    <a:cubicBezTo>
                      <a:pt x="364628" y="216518"/>
                      <a:pt x="345161" y="150743"/>
                      <a:pt x="279271" y="119350"/>
                    </a:cubicBezTo>
                    <a:cubicBezTo>
                      <a:pt x="263922" y="111875"/>
                      <a:pt x="247730" y="107858"/>
                      <a:pt x="231608" y="106994"/>
                    </a:cubicBezTo>
                    <a:close/>
                    <a:moveTo>
                      <a:pt x="230510" y="146088"/>
                    </a:moveTo>
                    <a:cubicBezTo>
                      <a:pt x="219483" y="145527"/>
                      <a:pt x="208269" y="147023"/>
                      <a:pt x="197054" y="150762"/>
                    </a:cubicBezTo>
                    <a:cubicBezTo>
                      <a:pt x="176121" y="158240"/>
                      <a:pt x="159673" y="173195"/>
                      <a:pt x="147712" y="192637"/>
                    </a:cubicBezTo>
                    <a:cubicBezTo>
                      <a:pt x="146216" y="194133"/>
                      <a:pt x="146216" y="197124"/>
                      <a:pt x="144721" y="201611"/>
                    </a:cubicBezTo>
                    <a:cubicBezTo>
                      <a:pt x="141731" y="210584"/>
                      <a:pt x="135750" y="225539"/>
                      <a:pt x="126778" y="240495"/>
                    </a:cubicBezTo>
                    <a:cubicBezTo>
                      <a:pt x="116312" y="256946"/>
                      <a:pt x="84912" y="267415"/>
                      <a:pt x="74445" y="270406"/>
                    </a:cubicBezTo>
                    <a:cubicBezTo>
                      <a:pt x="69960" y="271901"/>
                      <a:pt x="66969" y="276388"/>
                      <a:pt x="66969" y="280875"/>
                    </a:cubicBezTo>
                    <a:cubicBezTo>
                      <a:pt x="68464" y="285361"/>
                      <a:pt x="72950" y="288352"/>
                      <a:pt x="77436" y="286857"/>
                    </a:cubicBezTo>
                    <a:cubicBezTo>
                      <a:pt x="80426" y="286857"/>
                      <a:pt x="125283" y="274892"/>
                      <a:pt x="140235" y="249468"/>
                    </a:cubicBezTo>
                    <a:cubicBezTo>
                      <a:pt x="150702" y="233017"/>
                      <a:pt x="156683" y="216566"/>
                      <a:pt x="161169" y="206097"/>
                    </a:cubicBezTo>
                    <a:cubicBezTo>
                      <a:pt x="161169" y="204602"/>
                      <a:pt x="162664" y="201611"/>
                      <a:pt x="162664" y="201611"/>
                    </a:cubicBezTo>
                    <a:cubicBezTo>
                      <a:pt x="182102" y="167213"/>
                      <a:pt x="220978" y="152258"/>
                      <a:pt x="255368" y="170204"/>
                    </a:cubicBezTo>
                    <a:cubicBezTo>
                      <a:pt x="291254" y="186655"/>
                      <a:pt x="301720" y="215071"/>
                      <a:pt x="286768" y="258441"/>
                    </a:cubicBezTo>
                    <a:cubicBezTo>
                      <a:pt x="279292" y="282370"/>
                      <a:pt x="270321" y="301812"/>
                      <a:pt x="259854" y="318263"/>
                    </a:cubicBezTo>
                    <a:cubicBezTo>
                      <a:pt x="238921" y="348174"/>
                      <a:pt x="203035" y="376590"/>
                      <a:pt x="201540" y="376590"/>
                    </a:cubicBezTo>
                    <a:cubicBezTo>
                      <a:pt x="198549" y="379581"/>
                      <a:pt x="197054" y="385563"/>
                      <a:pt x="200045" y="388554"/>
                    </a:cubicBezTo>
                    <a:cubicBezTo>
                      <a:pt x="203035" y="391545"/>
                      <a:pt x="204530" y="391545"/>
                      <a:pt x="207521" y="391545"/>
                    </a:cubicBezTo>
                    <a:cubicBezTo>
                      <a:pt x="209016" y="391545"/>
                      <a:pt x="210511" y="391545"/>
                      <a:pt x="212007" y="390050"/>
                    </a:cubicBezTo>
                    <a:cubicBezTo>
                      <a:pt x="213502" y="388554"/>
                      <a:pt x="250883" y="360139"/>
                      <a:pt x="273311" y="327237"/>
                    </a:cubicBezTo>
                    <a:cubicBezTo>
                      <a:pt x="285273" y="310786"/>
                      <a:pt x="294244" y="289848"/>
                      <a:pt x="303216" y="264424"/>
                    </a:cubicBezTo>
                    <a:cubicBezTo>
                      <a:pt x="319663" y="212079"/>
                      <a:pt x="306206" y="176186"/>
                      <a:pt x="262844" y="153753"/>
                    </a:cubicBezTo>
                    <a:cubicBezTo>
                      <a:pt x="252378" y="149266"/>
                      <a:pt x="241537" y="146649"/>
                      <a:pt x="230510" y="146088"/>
                    </a:cubicBezTo>
                    <a:close/>
                    <a:moveTo>
                      <a:pt x="227476" y="184319"/>
                    </a:moveTo>
                    <a:cubicBezTo>
                      <a:pt x="209416" y="182914"/>
                      <a:pt x="191145" y="192466"/>
                      <a:pt x="182149" y="210444"/>
                    </a:cubicBezTo>
                    <a:cubicBezTo>
                      <a:pt x="180650" y="214939"/>
                      <a:pt x="177652" y="219434"/>
                      <a:pt x="176153" y="225426"/>
                    </a:cubicBezTo>
                    <a:cubicBezTo>
                      <a:pt x="168657" y="240409"/>
                      <a:pt x="161161" y="258387"/>
                      <a:pt x="150666" y="271871"/>
                    </a:cubicBezTo>
                    <a:cubicBezTo>
                      <a:pt x="138673" y="288352"/>
                      <a:pt x="104192" y="301836"/>
                      <a:pt x="90699" y="304832"/>
                    </a:cubicBezTo>
                    <a:cubicBezTo>
                      <a:pt x="86201" y="306330"/>
                      <a:pt x="84702" y="310825"/>
                      <a:pt x="86201" y="315320"/>
                    </a:cubicBezTo>
                    <a:cubicBezTo>
                      <a:pt x="87701" y="319815"/>
                      <a:pt x="92198" y="322811"/>
                      <a:pt x="96696" y="321313"/>
                    </a:cubicBezTo>
                    <a:cubicBezTo>
                      <a:pt x="98195" y="321313"/>
                      <a:pt x="146169" y="306330"/>
                      <a:pt x="164159" y="282359"/>
                    </a:cubicBezTo>
                    <a:cubicBezTo>
                      <a:pt x="176153" y="267377"/>
                      <a:pt x="183649" y="247900"/>
                      <a:pt x="191144" y="232918"/>
                    </a:cubicBezTo>
                    <a:cubicBezTo>
                      <a:pt x="194143" y="226925"/>
                      <a:pt x="195642" y="222430"/>
                      <a:pt x="198640" y="217935"/>
                    </a:cubicBezTo>
                    <a:cubicBezTo>
                      <a:pt x="206136" y="202953"/>
                      <a:pt x="224127" y="196960"/>
                      <a:pt x="237619" y="204451"/>
                    </a:cubicBezTo>
                    <a:cubicBezTo>
                      <a:pt x="254110" y="211942"/>
                      <a:pt x="258608" y="222430"/>
                      <a:pt x="254110" y="237412"/>
                    </a:cubicBezTo>
                    <a:cubicBezTo>
                      <a:pt x="249613" y="249398"/>
                      <a:pt x="240618" y="277864"/>
                      <a:pt x="225626" y="298839"/>
                    </a:cubicBezTo>
                    <a:cubicBezTo>
                      <a:pt x="201639" y="336295"/>
                      <a:pt x="155164" y="361765"/>
                      <a:pt x="155164" y="361765"/>
                    </a:cubicBezTo>
                    <a:cubicBezTo>
                      <a:pt x="150666" y="364761"/>
                      <a:pt x="149167" y="369256"/>
                      <a:pt x="152166" y="373751"/>
                    </a:cubicBezTo>
                    <a:cubicBezTo>
                      <a:pt x="153665" y="376747"/>
                      <a:pt x="156663" y="378245"/>
                      <a:pt x="159662" y="378245"/>
                    </a:cubicBezTo>
                    <a:cubicBezTo>
                      <a:pt x="161161" y="378245"/>
                      <a:pt x="161161" y="378245"/>
                      <a:pt x="162660" y="376747"/>
                    </a:cubicBezTo>
                    <a:cubicBezTo>
                      <a:pt x="165658" y="375249"/>
                      <a:pt x="213632" y="349779"/>
                      <a:pt x="240618" y="309327"/>
                    </a:cubicBezTo>
                    <a:cubicBezTo>
                      <a:pt x="255610" y="285355"/>
                      <a:pt x="266104" y="255391"/>
                      <a:pt x="269102" y="243405"/>
                    </a:cubicBezTo>
                    <a:cubicBezTo>
                      <a:pt x="276598" y="219434"/>
                      <a:pt x="269102" y="199957"/>
                      <a:pt x="245115" y="189469"/>
                    </a:cubicBezTo>
                    <a:cubicBezTo>
                      <a:pt x="239493" y="186472"/>
                      <a:pt x="233496" y="184787"/>
                      <a:pt x="227476" y="184319"/>
                    </a:cubicBezTo>
                    <a:close/>
                    <a:moveTo>
                      <a:pt x="224126" y="225615"/>
                    </a:moveTo>
                    <a:cubicBezTo>
                      <a:pt x="219623" y="225615"/>
                      <a:pt x="215119" y="228605"/>
                      <a:pt x="213618" y="233090"/>
                    </a:cubicBezTo>
                    <a:cubicBezTo>
                      <a:pt x="213618" y="233090"/>
                      <a:pt x="207613" y="264483"/>
                      <a:pt x="177589" y="297372"/>
                    </a:cubicBezTo>
                    <a:cubicBezTo>
                      <a:pt x="159575" y="318301"/>
                      <a:pt x="117541" y="337735"/>
                      <a:pt x="116040" y="337735"/>
                    </a:cubicBezTo>
                    <a:cubicBezTo>
                      <a:pt x="113038" y="339230"/>
                      <a:pt x="110035" y="345210"/>
                      <a:pt x="113038" y="349694"/>
                    </a:cubicBezTo>
                    <a:cubicBezTo>
                      <a:pt x="114539" y="352684"/>
                      <a:pt x="117541" y="354179"/>
                      <a:pt x="120544" y="354179"/>
                    </a:cubicBezTo>
                    <a:cubicBezTo>
                      <a:pt x="122045" y="354179"/>
                      <a:pt x="122045" y="354179"/>
                      <a:pt x="123546" y="354179"/>
                    </a:cubicBezTo>
                    <a:cubicBezTo>
                      <a:pt x="125047" y="352684"/>
                      <a:pt x="168582" y="333250"/>
                      <a:pt x="191100" y="309331"/>
                    </a:cubicBezTo>
                    <a:cubicBezTo>
                      <a:pt x="222625" y="271958"/>
                      <a:pt x="230131" y="237575"/>
                      <a:pt x="231632" y="236080"/>
                    </a:cubicBezTo>
                    <a:cubicBezTo>
                      <a:pt x="231632" y="231595"/>
                      <a:pt x="228630" y="227110"/>
                      <a:pt x="224126" y="225615"/>
                    </a:cubicBezTo>
                    <a:close/>
                  </a:path>
                </a:pathLst>
              </a:custGeom>
              <a:solidFill>
                <a:schemeClr val="accent1"/>
              </a:solidFill>
              <a:ln>
                <a:noFill/>
              </a:ln>
              <a:extLst/>
            </p:spPr>
            <p:txBody>
              <a:bodyPr vert="horz" wrap="square" lIns="121888" tIns="60944" rIns="121888" bIns="60944" numCol="1" anchor="t" anchorCtr="0" compatLnSpc="1">
                <a:prstTxWarp prst="textNoShape">
                  <a:avLst/>
                </a:prstTxWarp>
                <a:noAutofit/>
              </a:bodyPr>
              <a:lstStyle/>
              <a:p>
                <a:pPr defTabSz="914148" fontAlgn="base">
                  <a:spcBef>
                    <a:spcPct val="0"/>
                  </a:spcBef>
                  <a:spcAft>
                    <a:spcPct val="0"/>
                  </a:spcAft>
                </a:pPr>
                <a:endParaRPr lang="en-US" sz="1400" dirty="0">
                  <a:solidFill>
                    <a:srgbClr val="FFFFFF"/>
                  </a:solidFill>
                  <a:latin typeface="CiscoSansTT ExtraLight"/>
                  <a:ea typeface="ＭＳ Ｐゴシック" charset="0"/>
                </a:endParaRPr>
              </a:p>
            </p:txBody>
          </p:sp>
        </p:grpSp>
        <p:sp>
          <p:nvSpPr>
            <p:cNvPr id="404" name="TextBox 403">
              <a:extLst>
                <a:ext uri="{FF2B5EF4-FFF2-40B4-BE49-F238E27FC236}">
                  <a16:creationId xmlns:a16="http://schemas.microsoft.com/office/drawing/2014/main" id="{629C187D-7EC3-493C-B923-369141A91098}"/>
                </a:ext>
              </a:extLst>
            </p:cNvPr>
            <p:cNvSpPr txBox="1"/>
            <p:nvPr/>
          </p:nvSpPr>
          <p:spPr>
            <a:xfrm>
              <a:off x="927100" y="3851181"/>
              <a:ext cx="788760" cy="240659"/>
            </a:xfrm>
            <a:prstGeom prst="rect">
              <a:avLst/>
            </a:prstGeom>
            <a:noFill/>
          </p:spPr>
          <p:txBody>
            <a:bodyPr wrap="square" rtlCol="0">
              <a:spAutoFit/>
            </a:bodyPr>
            <a:lstStyle/>
            <a:p>
              <a:pPr algn="ctr" defTabSz="609585" fontAlgn="base">
                <a:spcBef>
                  <a:spcPct val="0"/>
                </a:spcBef>
                <a:spcAft>
                  <a:spcPct val="0"/>
                </a:spcAft>
              </a:pPr>
              <a:r>
                <a:rPr lang="en-US" sz="2133" dirty="0">
                  <a:solidFill>
                    <a:srgbClr val="00BCEB"/>
                  </a:solidFill>
                  <a:latin typeface="CiscoSansTT ExtraLight"/>
                  <a:ea typeface="ＭＳ Ｐゴシック" charset="0"/>
                </a:rPr>
                <a:t>Security</a:t>
              </a:r>
            </a:p>
          </p:txBody>
        </p:sp>
        <p:sp>
          <p:nvSpPr>
            <p:cNvPr id="405" name="TextBox 404">
              <a:extLst>
                <a:ext uri="{FF2B5EF4-FFF2-40B4-BE49-F238E27FC236}">
                  <a16:creationId xmlns:a16="http://schemas.microsoft.com/office/drawing/2014/main" id="{2BCA91DE-A4A7-429C-BB92-2EA5BA4329DF}"/>
                </a:ext>
              </a:extLst>
            </p:cNvPr>
            <p:cNvSpPr txBox="1"/>
            <p:nvPr/>
          </p:nvSpPr>
          <p:spPr>
            <a:xfrm>
              <a:off x="326145" y="3851181"/>
              <a:ext cx="639056" cy="240659"/>
            </a:xfrm>
            <a:prstGeom prst="rect">
              <a:avLst/>
            </a:prstGeom>
            <a:noFill/>
          </p:spPr>
          <p:txBody>
            <a:bodyPr wrap="square" rtlCol="0">
              <a:spAutoFit/>
            </a:bodyPr>
            <a:lstStyle/>
            <a:p>
              <a:pPr algn="ctr" defTabSz="609585" fontAlgn="base">
                <a:spcBef>
                  <a:spcPct val="0"/>
                </a:spcBef>
                <a:spcAft>
                  <a:spcPct val="0"/>
                </a:spcAft>
              </a:pPr>
              <a:r>
                <a:rPr lang="en-US" sz="2133" dirty="0">
                  <a:solidFill>
                    <a:srgbClr val="00BCEB"/>
                  </a:solidFill>
                  <a:latin typeface="CiscoSansTT ExtraLight"/>
                  <a:ea typeface="ＭＳ Ｐゴシック" charset="0"/>
                </a:rPr>
                <a:t>Mobile</a:t>
              </a:r>
            </a:p>
          </p:txBody>
        </p:sp>
        <p:sp>
          <p:nvSpPr>
            <p:cNvPr id="406" name="TextBox 405">
              <a:extLst>
                <a:ext uri="{FF2B5EF4-FFF2-40B4-BE49-F238E27FC236}">
                  <a16:creationId xmlns:a16="http://schemas.microsoft.com/office/drawing/2014/main" id="{67BB8D68-FF02-4299-87A2-D669B088C340}"/>
                </a:ext>
              </a:extLst>
            </p:cNvPr>
            <p:cNvSpPr txBox="1"/>
            <p:nvPr/>
          </p:nvSpPr>
          <p:spPr>
            <a:xfrm>
              <a:off x="1734493" y="3851181"/>
              <a:ext cx="498134" cy="240659"/>
            </a:xfrm>
            <a:prstGeom prst="rect">
              <a:avLst/>
            </a:prstGeom>
            <a:noFill/>
          </p:spPr>
          <p:txBody>
            <a:bodyPr wrap="square" rtlCol="0">
              <a:spAutoFit/>
            </a:bodyPr>
            <a:lstStyle/>
            <a:p>
              <a:pPr algn="ctr" defTabSz="609585" fontAlgn="base">
                <a:spcBef>
                  <a:spcPct val="0"/>
                </a:spcBef>
                <a:spcAft>
                  <a:spcPct val="0"/>
                </a:spcAft>
              </a:pPr>
              <a:r>
                <a:rPr lang="en-US" sz="2133" dirty="0">
                  <a:solidFill>
                    <a:srgbClr val="00BCEB"/>
                  </a:solidFill>
                  <a:latin typeface="CiscoSansTT ExtraLight"/>
                  <a:ea typeface="ＭＳ Ｐゴシック" charset="0"/>
                </a:rPr>
                <a:t>IoT</a:t>
              </a:r>
            </a:p>
          </p:txBody>
        </p:sp>
        <p:sp>
          <p:nvSpPr>
            <p:cNvPr id="407" name="TextBox 406">
              <a:extLst>
                <a:ext uri="{FF2B5EF4-FFF2-40B4-BE49-F238E27FC236}">
                  <a16:creationId xmlns:a16="http://schemas.microsoft.com/office/drawing/2014/main" id="{7D0A13BB-7E3A-4756-B5CE-3EEF98DA1017}"/>
                </a:ext>
              </a:extLst>
            </p:cNvPr>
            <p:cNvSpPr txBox="1"/>
            <p:nvPr/>
          </p:nvSpPr>
          <p:spPr>
            <a:xfrm>
              <a:off x="2171700" y="3851181"/>
              <a:ext cx="970222" cy="240659"/>
            </a:xfrm>
            <a:prstGeom prst="rect">
              <a:avLst/>
            </a:prstGeom>
            <a:noFill/>
          </p:spPr>
          <p:txBody>
            <a:bodyPr wrap="square" rtlCol="0">
              <a:spAutoFit/>
            </a:bodyPr>
            <a:lstStyle/>
            <a:p>
              <a:pPr algn="ctr" defTabSz="609585" fontAlgn="base">
                <a:spcBef>
                  <a:spcPct val="0"/>
                </a:spcBef>
                <a:spcAft>
                  <a:spcPct val="0"/>
                </a:spcAft>
              </a:pPr>
              <a:r>
                <a:rPr lang="en-US" sz="2133" dirty="0">
                  <a:solidFill>
                    <a:srgbClr val="00BCEB"/>
                  </a:solidFill>
                  <a:latin typeface="CiscoSansTT ExtraLight"/>
                  <a:ea typeface="ＭＳ Ｐゴシック" charset="0"/>
                </a:rPr>
                <a:t>Multicloud</a:t>
              </a:r>
            </a:p>
          </p:txBody>
        </p:sp>
      </p:grpSp>
    </p:spTree>
    <p:extLst>
      <p:ext uri="{BB962C8B-B14F-4D97-AF65-F5344CB8AC3E}">
        <p14:creationId xmlns:p14="http://schemas.microsoft.com/office/powerpoint/2010/main" val="1235382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oogle Shape;849;p193">
            <a:extLst>
              <a:ext uri="{FF2B5EF4-FFF2-40B4-BE49-F238E27FC236}">
                <a16:creationId xmlns:a16="http://schemas.microsoft.com/office/drawing/2014/main" id="{14B2254E-211B-C64F-8215-4ED0775F9BB7}"/>
              </a:ext>
            </a:extLst>
          </p:cNvPr>
          <p:cNvGrpSpPr/>
          <p:nvPr/>
        </p:nvGrpSpPr>
        <p:grpSpPr>
          <a:xfrm>
            <a:off x="1825109" y="3374515"/>
            <a:ext cx="2693617" cy="777195"/>
            <a:chOff x="0" y="0"/>
            <a:chExt cx="2020211" cy="582894"/>
          </a:xfrm>
        </p:grpSpPr>
        <p:sp>
          <p:nvSpPr>
            <p:cNvPr id="18" name="Google Shape;850;p193">
              <a:extLst>
                <a:ext uri="{FF2B5EF4-FFF2-40B4-BE49-F238E27FC236}">
                  <a16:creationId xmlns:a16="http://schemas.microsoft.com/office/drawing/2014/main" id="{CF1273F1-9C4B-EF40-8877-CD70B0F76654}"/>
                </a:ext>
              </a:extLst>
            </p:cNvPr>
            <p:cNvSpPr/>
            <p:nvPr/>
          </p:nvSpPr>
          <p:spPr>
            <a:xfrm>
              <a:off x="0" y="90772"/>
              <a:ext cx="578700" cy="192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5"/>
            </a:solidFill>
            <a:ln w="12700" cap="flat">
              <a:noFill/>
              <a:miter lim="400000"/>
            </a:ln>
            <a:effectLst/>
          </p:spPr>
          <p:txBody>
            <a:bodyPr wrap="square" lIns="0" tIns="0" rIns="0" bIns="0" numCol="1" anchor="ctr">
              <a:noAutofit/>
            </a:bodyPr>
            <a:lstStyle/>
            <a:p>
              <a:pPr algn="ctr" defTabSz="914377">
                <a:lnSpc>
                  <a:spcPct val="120000"/>
                </a:lnSpc>
                <a:defRPr sz="3000">
                  <a:solidFill>
                    <a:srgbClr val="EBEBEB"/>
                  </a:solidFill>
                </a:defRPr>
              </a:pPr>
              <a:endParaRPr sz="4000">
                <a:solidFill>
                  <a:srgbClr val="EBEBEB"/>
                </a:solidFill>
                <a:latin typeface="CiscoSansTT" panose="020B0503020201020303" pitchFamily="34" charset="0"/>
                <a:ea typeface="ＭＳ Ｐゴシック" charset="0"/>
                <a:cs typeface="CiscoSansTT" panose="020B0503020201020303" pitchFamily="34" charset="0"/>
                <a:sym typeface="Arial"/>
              </a:endParaRPr>
            </a:p>
          </p:txBody>
        </p:sp>
        <p:grpSp>
          <p:nvGrpSpPr>
            <p:cNvPr id="19" name="Google Shape;851;p193">
              <a:extLst>
                <a:ext uri="{FF2B5EF4-FFF2-40B4-BE49-F238E27FC236}">
                  <a16:creationId xmlns:a16="http://schemas.microsoft.com/office/drawing/2014/main" id="{F168FE26-BEB4-8946-90EA-DB7E5C0BA515}"/>
                </a:ext>
              </a:extLst>
            </p:cNvPr>
            <p:cNvGrpSpPr/>
            <p:nvPr/>
          </p:nvGrpSpPr>
          <p:grpSpPr>
            <a:xfrm>
              <a:off x="885009" y="0"/>
              <a:ext cx="1135202" cy="580202"/>
              <a:chOff x="0" y="0"/>
              <a:chExt cx="1135201" cy="580201"/>
            </a:xfrm>
          </p:grpSpPr>
          <p:sp>
            <p:nvSpPr>
              <p:cNvPr id="21" name="Line">
                <a:extLst>
                  <a:ext uri="{FF2B5EF4-FFF2-40B4-BE49-F238E27FC236}">
                    <a16:creationId xmlns:a16="http://schemas.microsoft.com/office/drawing/2014/main" id="{D863C093-52DF-A243-8051-901FBBECB619}"/>
                  </a:ext>
                </a:extLst>
              </p:cNvPr>
              <p:cNvSpPr/>
              <p:nvPr/>
            </p:nvSpPr>
            <p:spPr>
              <a:xfrm>
                <a:off x="0" y="0"/>
                <a:ext cx="1135201" cy="580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912" y="21600"/>
                    </a:lnTo>
                    <a:lnTo>
                      <a:pt x="21600" y="11130"/>
                    </a:lnTo>
                    <a:lnTo>
                      <a:pt x="19912" y="0"/>
                    </a:lnTo>
                  </a:path>
                </a:pathLst>
              </a:custGeom>
              <a:solidFill>
                <a:schemeClr val="accent5"/>
              </a:solidFill>
              <a:ln w="12700" cap="flat">
                <a:noFill/>
                <a:miter lim="400000"/>
              </a:ln>
              <a:effectLst/>
            </p:spPr>
            <p:txBody>
              <a:bodyPr wrap="square" lIns="0" tIns="0" rIns="0" bIns="0" numCol="1" anchor="ctr">
                <a:noAutofit/>
              </a:bodyPr>
              <a:lstStyle/>
              <a:p>
                <a:pPr defTabSz="914377">
                  <a:lnSpc>
                    <a:spcPct val="120000"/>
                  </a:lnSpc>
                  <a:defRPr sz="3200">
                    <a:solidFill>
                      <a:srgbClr val="EBEBEB"/>
                    </a:solidFill>
                  </a:defRPr>
                </a:pPr>
                <a:endParaRPr sz="4267">
                  <a:solidFill>
                    <a:srgbClr val="EBEBEB"/>
                  </a:solidFill>
                  <a:latin typeface="CiscoSansTT" panose="020B0503020201020303" pitchFamily="34" charset="0"/>
                  <a:ea typeface="ＭＳ Ｐゴシック" charset="0"/>
                  <a:cs typeface="CiscoSansTT" panose="020B0503020201020303" pitchFamily="34" charset="0"/>
                  <a:sym typeface="Arial"/>
                </a:endParaRPr>
              </a:p>
            </p:txBody>
          </p:sp>
          <p:sp>
            <p:nvSpPr>
              <p:cNvPr id="22" name="Act">
                <a:extLst>
                  <a:ext uri="{FF2B5EF4-FFF2-40B4-BE49-F238E27FC236}">
                    <a16:creationId xmlns:a16="http://schemas.microsoft.com/office/drawing/2014/main" id="{37169A2B-C295-E64D-9D4C-7E4A9794D396}"/>
                  </a:ext>
                </a:extLst>
              </p:cNvPr>
              <p:cNvSpPr txBox="1"/>
              <p:nvPr/>
            </p:nvSpPr>
            <p:spPr>
              <a:xfrm>
                <a:off x="0" y="115008"/>
                <a:ext cx="1135200" cy="3501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nSpc>
                    <a:spcPct val="120000"/>
                  </a:lnSpc>
                  <a:defRPr sz="1600">
                    <a:solidFill>
                      <a:srgbClr val="FFFFFF"/>
                    </a:solidFill>
                  </a:defRPr>
                </a:lvl1pPr>
              </a:lstStyle>
              <a:p>
                <a:pPr defTabSz="914377">
                  <a:defRPr/>
                </a:pPr>
                <a:r>
                  <a:rPr sz="2133">
                    <a:latin typeface="CiscoSansTT" panose="020B0503020201020303" pitchFamily="34" charset="0"/>
                    <a:ea typeface="ＭＳ Ｐゴシック" charset="0"/>
                    <a:cs typeface="CiscoSansTT" panose="020B0503020201020303" pitchFamily="34" charset="0"/>
                    <a:sym typeface="Arial"/>
                  </a:rPr>
                  <a:t>Act</a:t>
                </a:r>
              </a:p>
            </p:txBody>
          </p:sp>
        </p:grpSp>
        <p:sp>
          <p:nvSpPr>
            <p:cNvPr id="20" name="Google Shape;852;p193">
              <a:extLst>
                <a:ext uri="{FF2B5EF4-FFF2-40B4-BE49-F238E27FC236}">
                  <a16:creationId xmlns:a16="http://schemas.microsoft.com/office/drawing/2014/main" id="{3D4A401D-428D-A843-A16B-68CC8FE1701A}"/>
                </a:ext>
              </a:extLst>
            </p:cNvPr>
            <p:cNvSpPr/>
            <p:nvPr/>
          </p:nvSpPr>
          <p:spPr>
            <a:xfrm>
              <a:off x="576909" y="1093"/>
              <a:ext cx="310726" cy="5818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498"/>
                  </a:lnTo>
                  <a:lnTo>
                    <a:pt x="115" y="10064"/>
                  </a:lnTo>
                  <a:lnTo>
                    <a:pt x="21485" y="21600"/>
                  </a:lnTo>
                  <a:close/>
                </a:path>
              </a:pathLst>
            </a:custGeom>
            <a:solidFill>
              <a:srgbClr val="D38F14"/>
            </a:solidFill>
            <a:ln w="12700" cap="flat">
              <a:noFill/>
              <a:miter lim="400000"/>
            </a:ln>
            <a:effectLst/>
          </p:spPr>
          <p:txBody>
            <a:bodyPr wrap="square" lIns="0" tIns="0" rIns="0" bIns="0" numCol="1" anchor="t">
              <a:noAutofit/>
            </a:bodyPr>
            <a:lstStyle/>
            <a:p>
              <a:pPr defTabSz="914377">
                <a:defRPr>
                  <a:solidFill>
                    <a:srgbClr val="000000"/>
                  </a:solidFill>
                </a:defRPr>
              </a:pPr>
              <a:endParaRPr sz="2400">
                <a:solidFill>
                  <a:srgbClr val="000000"/>
                </a:solidFill>
                <a:latin typeface="CiscoSansTT" panose="020B0503020201020303" pitchFamily="34" charset="0"/>
                <a:ea typeface="ＭＳ Ｐゴシック" charset="0"/>
                <a:cs typeface="CiscoSansTT" panose="020B0503020201020303" pitchFamily="34" charset="0"/>
                <a:sym typeface="Arial"/>
              </a:endParaRPr>
            </a:p>
          </p:txBody>
        </p:sp>
      </p:grpSp>
      <p:grpSp>
        <p:nvGrpSpPr>
          <p:cNvPr id="23" name="Google Shape;853;p193">
            <a:extLst>
              <a:ext uri="{FF2B5EF4-FFF2-40B4-BE49-F238E27FC236}">
                <a16:creationId xmlns:a16="http://schemas.microsoft.com/office/drawing/2014/main" id="{59AE0D15-7708-1148-99BF-EFD00B308454}"/>
              </a:ext>
            </a:extLst>
          </p:cNvPr>
          <p:cNvGrpSpPr/>
          <p:nvPr/>
        </p:nvGrpSpPr>
        <p:grpSpPr>
          <a:xfrm>
            <a:off x="1825109" y="3737405"/>
            <a:ext cx="2693617" cy="1185539"/>
            <a:chOff x="0" y="0"/>
            <a:chExt cx="2020211" cy="889151"/>
          </a:xfrm>
        </p:grpSpPr>
        <p:sp>
          <p:nvSpPr>
            <p:cNvPr id="24" name="Google Shape;854;p193">
              <a:extLst>
                <a:ext uri="{FF2B5EF4-FFF2-40B4-BE49-F238E27FC236}">
                  <a16:creationId xmlns:a16="http://schemas.microsoft.com/office/drawing/2014/main" id="{6050E71F-D8EC-634D-A6FA-BC1153751C29}"/>
                </a:ext>
              </a:extLst>
            </p:cNvPr>
            <p:cNvSpPr/>
            <p:nvPr/>
          </p:nvSpPr>
          <p:spPr>
            <a:xfrm>
              <a:off x="0" y="142"/>
              <a:ext cx="578700" cy="192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6"/>
            </a:solidFill>
            <a:ln w="12700" cap="flat">
              <a:noFill/>
              <a:miter lim="400000"/>
            </a:ln>
            <a:effectLst/>
          </p:spPr>
          <p:txBody>
            <a:bodyPr wrap="square" lIns="0" tIns="0" rIns="0" bIns="0" numCol="1" anchor="ctr">
              <a:noAutofit/>
            </a:bodyPr>
            <a:lstStyle/>
            <a:p>
              <a:pPr algn="ctr" defTabSz="914377">
                <a:lnSpc>
                  <a:spcPct val="120000"/>
                </a:lnSpc>
                <a:defRPr sz="3000">
                  <a:solidFill>
                    <a:srgbClr val="EBEBEB"/>
                  </a:solidFill>
                </a:defRPr>
              </a:pPr>
              <a:endParaRPr sz="4000">
                <a:solidFill>
                  <a:srgbClr val="EBEBEB"/>
                </a:solidFill>
                <a:latin typeface="CiscoSansTT" panose="020B0503020201020303" pitchFamily="34" charset="0"/>
                <a:ea typeface="ＭＳ Ｐゴシック" charset="0"/>
                <a:cs typeface="CiscoSansTT" panose="020B0503020201020303" pitchFamily="34" charset="0"/>
                <a:sym typeface="Arial"/>
              </a:endParaRPr>
            </a:p>
          </p:txBody>
        </p:sp>
        <p:grpSp>
          <p:nvGrpSpPr>
            <p:cNvPr id="25" name="Google Shape;855;p193">
              <a:extLst>
                <a:ext uri="{FF2B5EF4-FFF2-40B4-BE49-F238E27FC236}">
                  <a16:creationId xmlns:a16="http://schemas.microsoft.com/office/drawing/2014/main" id="{14E70183-0135-0E4A-AA2B-4725E9800B72}"/>
                </a:ext>
              </a:extLst>
            </p:cNvPr>
            <p:cNvGrpSpPr/>
            <p:nvPr/>
          </p:nvGrpSpPr>
          <p:grpSpPr>
            <a:xfrm>
              <a:off x="885009" y="308101"/>
              <a:ext cx="1135202" cy="580202"/>
              <a:chOff x="0" y="0"/>
              <a:chExt cx="1135201" cy="580201"/>
            </a:xfrm>
          </p:grpSpPr>
          <p:sp>
            <p:nvSpPr>
              <p:cNvPr id="27" name="Line">
                <a:extLst>
                  <a:ext uri="{FF2B5EF4-FFF2-40B4-BE49-F238E27FC236}">
                    <a16:creationId xmlns:a16="http://schemas.microsoft.com/office/drawing/2014/main" id="{AF792618-3945-AD44-842F-6C3BD2017916}"/>
                  </a:ext>
                </a:extLst>
              </p:cNvPr>
              <p:cNvSpPr/>
              <p:nvPr/>
            </p:nvSpPr>
            <p:spPr>
              <a:xfrm>
                <a:off x="0" y="0"/>
                <a:ext cx="1135201" cy="580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9912" y="0"/>
                    </a:lnTo>
                    <a:lnTo>
                      <a:pt x="21600" y="10801"/>
                    </a:lnTo>
                    <a:lnTo>
                      <a:pt x="19912" y="21600"/>
                    </a:lnTo>
                  </a:path>
                </a:pathLst>
              </a:custGeom>
              <a:solidFill>
                <a:schemeClr val="accent6"/>
              </a:solidFill>
              <a:ln w="12700" cap="flat">
                <a:noFill/>
                <a:miter lim="400000"/>
              </a:ln>
              <a:effectLst/>
            </p:spPr>
            <p:txBody>
              <a:bodyPr wrap="square" lIns="0" tIns="0" rIns="0" bIns="0" numCol="1" anchor="ctr">
                <a:noAutofit/>
              </a:bodyPr>
              <a:lstStyle/>
              <a:p>
                <a:pPr defTabSz="914377">
                  <a:lnSpc>
                    <a:spcPct val="120000"/>
                  </a:lnSpc>
                  <a:defRPr sz="3200">
                    <a:solidFill>
                      <a:srgbClr val="EBEBEB"/>
                    </a:solidFill>
                  </a:defRPr>
                </a:pPr>
                <a:endParaRPr sz="4267">
                  <a:solidFill>
                    <a:srgbClr val="EBEBEB"/>
                  </a:solidFill>
                  <a:latin typeface="CiscoSansTT" panose="020B0503020201020303" pitchFamily="34" charset="0"/>
                  <a:ea typeface="ＭＳ Ｐゴシック" charset="0"/>
                  <a:cs typeface="CiscoSansTT" panose="020B0503020201020303" pitchFamily="34" charset="0"/>
                  <a:sym typeface="Arial"/>
                </a:endParaRPr>
              </a:p>
            </p:txBody>
          </p:sp>
          <p:sp>
            <p:nvSpPr>
              <p:cNvPr id="28" name="Extend">
                <a:extLst>
                  <a:ext uri="{FF2B5EF4-FFF2-40B4-BE49-F238E27FC236}">
                    <a16:creationId xmlns:a16="http://schemas.microsoft.com/office/drawing/2014/main" id="{944CC146-7C17-084B-9B09-F59B767F2599}"/>
                  </a:ext>
                </a:extLst>
              </p:cNvPr>
              <p:cNvSpPr txBox="1"/>
              <p:nvPr/>
            </p:nvSpPr>
            <p:spPr>
              <a:xfrm>
                <a:off x="0" y="115007"/>
                <a:ext cx="1135200" cy="3501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nSpc>
                    <a:spcPct val="120000"/>
                  </a:lnSpc>
                  <a:defRPr sz="1600">
                    <a:solidFill>
                      <a:srgbClr val="FFFFFF"/>
                    </a:solidFill>
                  </a:defRPr>
                </a:lvl1pPr>
              </a:lstStyle>
              <a:p>
                <a:pPr defTabSz="914377">
                  <a:defRPr/>
                </a:pPr>
                <a:r>
                  <a:rPr sz="2133">
                    <a:latin typeface="CiscoSansTT" panose="020B0503020201020303" pitchFamily="34" charset="0"/>
                    <a:ea typeface="ＭＳ Ｐゴシック" charset="0"/>
                    <a:cs typeface="CiscoSansTT" panose="020B0503020201020303" pitchFamily="34" charset="0"/>
                    <a:sym typeface="Arial"/>
                  </a:rPr>
                  <a:t>Extend</a:t>
                </a:r>
              </a:p>
            </p:txBody>
          </p:sp>
        </p:grpSp>
        <p:sp>
          <p:nvSpPr>
            <p:cNvPr id="26" name="Google Shape;856;p193">
              <a:extLst>
                <a:ext uri="{FF2B5EF4-FFF2-40B4-BE49-F238E27FC236}">
                  <a16:creationId xmlns:a16="http://schemas.microsoft.com/office/drawing/2014/main" id="{032CD2A4-298F-8C41-A58B-01572CA249D9}"/>
                </a:ext>
              </a:extLst>
            </p:cNvPr>
            <p:cNvSpPr/>
            <p:nvPr/>
          </p:nvSpPr>
          <p:spPr>
            <a:xfrm>
              <a:off x="568659" y="0"/>
              <a:ext cx="318976" cy="889151"/>
            </a:xfrm>
            <a:custGeom>
              <a:avLst/>
              <a:gdLst/>
              <a:ahLst/>
              <a:cxnLst>
                <a:cxn ang="0">
                  <a:pos x="wd2" y="hd2"/>
                </a:cxn>
                <a:cxn ang="5400000">
                  <a:pos x="wd2" y="hd2"/>
                </a:cxn>
                <a:cxn ang="10800000">
                  <a:pos x="wd2" y="hd2"/>
                </a:cxn>
                <a:cxn ang="16200000">
                  <a:pos x="wd2" y="hd2"/>
                </a:cxn>
              </a:cxnLst>
              <a:rect l="0" t="0" r="r" b="b"/>
              <a:pathLst>
                <a:path w="21600" h="21600" extrusionOk="0">
                  <a:moveTo>
                    <a:pt x="21600" y="7466"/>
                  </a:moveTo>
                  <a:lnTo>
                    <a:pt x="447" y="0"/>
                  </a:lnTo>
                  <a:lnTo>
                    <a:pt x="0" y="4818"/>
                  </a:lnTo>
                  <a:lnTo>
                    <a:pt x="21488" y="21600"/>
                  </a:lnTo>
                  <a:close/>
                </a:path>
              </a:pathLst>
            </a:custGeom>
            <a:solidFill>
              <a:srgbClr val="CF2018"/>
            </a:solidFill>
            <a:ln w="12700" cap="flat">
              <a:noFill/>
              <a:miter lim="400000"/>
            </a:ln>
            <a:effectLst/>
          </p:spPr>
          <p:txBody>
            <a:bodyPr wrap="square" lIns="0" tIns="0" rIns="0" bIns="0" numCol="1" anchor="t">
              <a:noAutofit/>
            </a:bodyPr>
            <a:lstStyle/>
            <a:p>
              <a:pPr defTabSz="914377">
                <a:defRPr>
                  <a:solidFill>
                    <a:srgbClr val="000000"/>
                  </a:solidFill>
                </a:defRPr>
              </a:pPr>
              <a:endParaRPr sz="2400">
                <a:solidFill>
                  <a:srgbClr val="000000"/>
                </a:solidFill>
                <a:latin typeface="CiscoSansTT" panose="020B0503020201020303" pitchFamily="34" charset="0"/>
                <a:ea typeface="ＭＳ Ｐゴシック" charset="0"/>
                <a:cs typeface="CiscoSansTT" panose="020B0503020201020303" pitchFamily="34" charset="0"/>
                <a:sym typeface="Arial"/>
              </a:endParaRPr>
            </a:p>
          </p:txBody>
        </p:sp>
      </p:grpSp>
      <p:sp>
        <p:nvSpPr>
          <p:cNvPr id="2" name="Title 1">
            <a:extLst>
              <a:ext uri="{FF2B5EF4-FFF2-40B4-BE49-F238E27FC236}">
                <a16:creationId xmlns:a16="http://schemas.microsoft.com/office/drawing/2014/main" id="{FBDA739E-9F13-D34A-889F-84C3F8AD56F5}"/>
              </a:ext>
            </a:extLst>
          </p:cNvPr>
          <p:cNvSpPr>
            <a:spLocks noGrp="1"/>
          </p:cNvSpPr>
          <p:nvPr>
            <p:ph type="title"/>
          </p:nvPr>
        </p:nvSpPr>
        <p:spPr>
          <a:xfrm>
            <a:off x="583688" y="455086"/>
            <a:ext cx="11127317" cy="773605"/>
          </a:xfrm>
        </p:spPr>
        <p:txBody>
          <a:bodyPr/>
          <a:lstStyle/>
          <a:p>
            <a:r>
              <a:rPr lang="en-US" dirty="0">
                <a:latin typeface="CiscoSansTT" panose="020B0503020201020303" pitchFamily="34" charset="0"/>
                <a:cs typeface="CiscoSansTT" panose="020B0503020201020303" pitchFamily="34" charset="0"/>
              </a:rPr>
              <a:t>See what’s happening at your spaces</a:t>
            </a:r>
          </a:p>
        </p:txBody>
      </p:sp>
      <p:grpSp>
        <p:nvGrpSpPr>
          <p:cNvPr id="6" name="Group 5">
            <a:extLst>
              <a:ext uri="{FF2B5EF4-FFF2-40B4-BE49-F238E27FC236}">
                <a16:creationId xmlns:a16="http://schemas.microsoft.com/office/drawing/2014/main" id="{BFA38CA1-3A1A-054B-ACF7-FED15D5DFB0C}"/>
              </a:ext>
            </a:extLst>
          </p:cNvPr>
          <p:cNvGrpSpPr/>
          <p:nvPr/>
        </p:nvGrpSpPr>
        <p:grpSpPr>
          <a:xfrm>
            <a:off x="8156174" y="1753785"/>
            <a:ext cx="3699412" cy="3908460"/>
            <a:chOff x="3140466" y="1325463"/>
            <a:chExt cx="2774559" cy="2931345"/>
          </a:xfrm>
        </p:grpSpPr>
        <p:sp>
          <p:nvSpPr>
            <p:cNvPr id="7" name="Rounded Rectangle 6">
              <a:extLst>
                <a:ext uri="{FF2B5EF4-FFF2-40B4-BE49-F238E27FC236}">
                  <a16:creationId xmlns:a16="http://schemas.microsoft.com/office/drawing/2014/main" id="{684F67AB-5AC8-0F46-BC41-07CFDB8909A9}"/>
                </a:ext>
              </a:extLst>
            </p:cNvPr>
            <p:cNvSpPr/>
            <p:nvPr/>
          </p:nvSpPr>
          <p:spPr>
            <a:xfrm>
              <a:off x="3140467" y="1325463"/>
              <a:ext cx="2774558" cy="2931345"/>
            </a:xfrm>
            <a:prstGeom prst="roundRect">
              <a:avLst/>
            </a:prstGeom>
            <a:solidFill>
              <a:schemeClr val="bg2"/>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005073"/>
                </a:solidFill>
                <a:latin typeface="CiscoSansTT" panose="020B0503020201020303" pitchFamily="34" charset="0"/>
                <a:cs typeface="CiscoSansTT" panose="020B0503020201020303" pitchFamily="34" charset="0"/>
                <a:sym typeface="Arial"/>
              </a:endParaRPr>
            </a:p>
          </p:txBody>
        </p:sp>
        <p:sp>
          <p:nvSpPr>
            <p:cNvPr id="3" name="Google Shape;1180;p232">
              <a:extLst>
                <a:ext uri="{FF2B5EF4-FFF2-40B4-BE49-F238E27FC236}">
                  <a16:creationId xmlns:a16="http://schemas.microsoft.com/office/drawing/2014/main" id="{C8482178-63E2-DE4B-AE18-E110EFBC10DF}"/>
                </a:ext>
              </a:extLst>
            </p:cNvPr>
            <p:cNvSpPr txBox="1"/>
            <p:nvPr/>
          </p:nvSpPr>
          <p:spPr>
            <a:xfrm>
              <a:off x="3466697" y="2114550"/>
              <a:ext cx="2297785" cy="1800225"/>
            </a:xfrm>
            <a:prstGeom prst="rect">
              <a:avLst/>
            </a:prstGeom>
            <a:noFill/>
            <a:ln>
              <a:noFill/>
            </a:ln>
          </p:spPr>
          <p:txBody>
            <a:bodyPr spcFirstLastPara="1" wrap="square" lIns="90000" tIns="0" rIns="90000" bIns="0" anchor="t" anchorCtr="0">
              <a:noAutofit/>
            </a:bodyPr>
            <a:lstStyle/>
            <a:p>
              <a:pPr marL="285744" indent="-285744" defTabSz="1219140">
                <a:spcAft>
                  <a:spcPts val="600"/>
                </a:spcAft>
                <a:buClr>
                  <a:srgbClr val="000000"/>
                </a:buClr>
                <a:buFont typeface="Arial" panose="020B0604020202020204" pitchFamily="34" charset="0"/>
                <a:buChar char="•"/>
                <a:defRPr/>
              </a:pPr>
              <a:r>
                <a:rPr lang="en-US" dirty="0">
                  <a:solidFill>
                    <a:srgbClr val="005073"/>
                  </a:solidFill>
                  <a:latin typeface="CiscoSansTT" panose="020B0503020201020303" pitchFamily="34" charset="0"/>
                  <a:ea typeface="ＭＳ Ｐゴシック" charset="0"/>
                  <a:cs typeface="CiscoSansTT" panose="020B0503020201020303" pitchFamily="34" charset="0"/>
                  <a:sym typeface="Arial"/>
                </a:rPr>
                <a:t>Improving your space utilization</a:t>
              </a:r>
              <a:endParaRPr dirty="0">
                <a:solidFill>
                  <a:srgbClr val="005073"/>
                </a:solidFill>
                <a:latin typeface="CiscoSansTT" panose="020B0503020201020303" pitchFamily="34" charset="0"/>
                <a:ea typeface="ＭＳ Ｐゴシック" charset="0"/>
                <a:cs typeface="CiscoSansTT" panose="020B0503020201020303" pitchFamily="34" charset="0"/>
                <a:sym typeface="Arial"/>
              </a:endParaRPr>
            </a:p>
            <a:p>
              <a:pPr marL="285744" indent="-285744" defTabSz="1219140">
                <a:spcAft>
                  <a:spcPts val="600"/>
                </a:spcAft>
                <a:buClr>
                  <a:srgbClr val="000000"/>
                </a:buClr>
                <a:buFont typeface="Arial" panose="020B0604020202020204" pitchFamily="34" charset="0"/>
                <a:buChar char="•"/>
                <a:defRPr/>
              </a:pPr>
              <a:r>
                <a:rPr lang="en-US" dirty="0">
                  <a:solidFill>
                    <a:srgbClr val="005073"/>
                  </a:solidFill>
                  <a:latin typeface="CiscoSansTT" panose="020B0503020201020303" pitchFamily="34" charset="0"/>
                  <a:ea typeface="ＭＳ Ｐゴシック" charset="0"/>
                  <a:cs typeface="CiscoSansTT" panose="020B0503020201020303" pitchFamily="34" charset="0"/>
                  <a:sym typeface="Arial"/>
                </a:rPr>
                <a:t>Correlate utilization to lease pricing</a:t>
              </a:r>
              <a:endParaRPr dirty="0">
                <a:solidFill>
                  <a:srgbClr val="005073"/>
                </a:solidFill>
                <a:latin typeface="CiscoSansTT" panose="020B0503020201020303" pitchFamily="34" charset="0"/>
                <a:ea typeface="ＭＳ Ｐゴシック" charset="0"/>
                <a:cs typeface="CiscoSansTT" panose="020B0503020201020303" pitchFamily="34" charset="0"/>
                <a:sym typeface="Arial"/>
              </a:endParaRPr>
            </a:p>
            <a:p>
              <a:pPr marL="285744" indent="-285744" defTabSz="1219140">
                <a:spcAft>
                  <a:spcPts val="600"/>
                </a:spcAft>
                <a:buClr>
                  <a:srgbClr val="000000"/>
                </a:buClr>
                <a:buFont typeface="Arial" panose="020B0604020202020204" pitchFamily="34" charset="0"/>
                <a:buChar char="•"/>
                <a:defRPr/>
              </a:pPr>
              <a:r>
                <a:rPr lang="en-US" dirty="0">
                  <a:solidFill>
                    <a:srgbClr val="005073"/>
                  </a:solidFill>
                  <a:latin typeface="CiscoSansTT" panose="020B0503020201020303" pitchFamily="34" charset="0"/>
                  <a:ea typeface="ＭＳ Ｐゴシック" charset="0"/>
                  <a:cs typeface="CiscoSansTT" panose="020B0503020201020303" pitchFamily="34" charset="0"/>
                  <a:sym typeface="Arial"/>
                </a:rPr>
                <a:t>Improve staff efficiencies</a:t>
              </a:r>
            </a:p>
            <a:p>
              <a:pPr marL="285744" indent="-285744" defTabSz="1219140">
                <a:spcAft>
                  <a:spcPts val="600"/>
                </a:spcAft>
                <a:buClr>
                  <a:srgbClr val="000000"/>
                </a:buClr>
                <a:buFont typeface="Arial" panose="020B0604020202020204" pitchFamily="34" charset="0"/>
                <a:buChar char="•"/>
                <a:defRPr/>
              </a:pPr>
              <a:r>
                <a:rPr lang="en-US" dirty="0">
                  <a:solidFill>
                    <a:srgbClr val="005073"/>
                  </a:solidFill>
                  <a:latin typeface="CiscoSansTT" panose="020B0503020201020303" pitchFamily="34" charset="0"/>
                  <a:ea typeface="ＭＳ Ｐゴシック" charset="0"/>
                  <a:cs typeface="CiscoSansTT" panose="020B0503020201020303" pitchFamily="34" charset="0"/>
                  <a:sym typeface="Arial"/>
                </a:rPr>
                <a:t>Understanding variables impacting visitor behavior</a:t>
              </a:r>
            </a:p>
            <a:p>
              <a:pPr marL="285744" indent="-285744" defTabSz="1219140">
                <a:spcAft>
                  <a:spcPts val="600"/>
                </a:spcAft>
                <a:buClr>
                  <a:srgbClr val="000000"/>
                </a:buClr>
                <a:buFont typeface="Arial" panose="020B0604020202020204" pitchFamily="34" charset="0"/>
                <a:buChar char="•"/>
                <a:defRPr/>
              </a:pPr>
              <a:endParaRPr lang="en-US" dirty="0">
                <a:solidFill>
                  <a:srgbClr val="005073"/>
                </a:solidFill>
                <a:latin typeface="CiscoSansTT" panose="020B0503020201020303" pitchFamily="34" charset="0"/>
                <a:ea typeface="ＭＳ Ｐゴシック" charset="0"/>
                <a:cs typeface="CiscoSansTT" panose="020B0503020201020303" pitchFamily="34" charset="0"/>
                <a:sym typeface="Arial"/>
              </a:endParaRPr>
            </a:p>
            <a:p>
              <a:pPr marL="285744" indent="-285744" defTabSz="1219140">
                <a:spcAft>
                  <a:spcPts val="600"/>
                </a:spcAft>
                <a:buClr>
                  <a:srgbClr val="000000"/>
                </a:buClr>
                <a:buFont typeface="Arial" panose="020B0604020202020204" pitchFamily="34" charset="0"/>
                <a:buChar char="•"/>
                <a:defRPr/>
              </a:pPr>
              <a:endParaRPr lang="en-US" dirty="0">
                <a:solidFill>
                  <a:srgbClr val="005073"/>
                </a:solidFill>
                <a:latin typeface="CiscoSansTT" panose="020B0503020201020303" pitchFamily="34" charset="0"/>
                <a:ea typeface="ＭＳ Ｐゴシック" charset="0"/>
                <a:cs typeface="CiscoSansTT" panose="020B0503020201020303" pitchFamily="34" charset="0"/>
                <a:sym typeface="Arial"/>
              </a:endParaRPr>
            </a:p>
          </p:txBody>
        </p:sp>
        <p:sp>
          <p:nvSpPr>
            <p:cNvPr id="4" name="Rounded Rectangle 3">
              <a:extLst>
                <a:ext uri="{FF2B5EF4-FFF2-40B4-BE49-F238E27FC236}">
                  <a16:creationId xmlns:a16="http://schemas.microsoft.com/office/drawing/2014/main" id="{F92CA136-8482-3949-9474-4792A021BD04}"/>
                </a:ext>
              </a:extLst>
            </p:cNvPr>
            <p:cNvSpPr/>
            <p:nvPr/>
          </p:nvSpPr>
          <p:spPr>
            <a:xfrm>
              <a:off x="3140466" y="1325463"/>
              <a:ext cx="2755060" cy="693838"/>
            </a:xfrm>
            <a:prstGeom prst="roundRect">
              <a:avLst>
                <a:gd name="adj" fmla="val 50000"/>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867" b="1" dirty="0">
                  <a:solidFill>
                    <a:srgbClr val="FFFFFF"/>
                  </a:solidFill>
                  <a:latin typeface="CiscoSansTT" panose="020B0503020201020303" pitchFamily="34" charset="0"/>
                  <a:cs typeface="CiscoSansTT" panose="020B0503020201020303" pitchFamily="34" charset="0"/>
                  <a:sym typeface="Arial"/>
                </a:rPr>
                <a:t>Improve </a:t>
              </a:r>
              <a:r>
                <a:rPr lang="en-US" b="1" dirty="0">
                  <a:solidFill>
                    <a:srgbClr val="FFFFFF"/>
                  </a:solidFill>
                  <a:latin typeface="CiscoSansTT" panose="020B0503020201020303" pitchFamily="34" charset="0"/>
                  <a:cs typeface="CiscoSansTT" panose="020B0503020201020303" pitchFamily="34" charset="0"/>
                  <a:sym typeface="Arial"/>
                </a:rPr>
                <a:t>Efficiencies</a:t>
              </a:r>
              <a:r>
                <a:rPr lang="en-US" sz="1867" b="1" dirty="0">
                  <a:solidFill>
                    <a:srgbClr val="FFFFFF"/>
                  </a:solidFill>
                  <a:latin typeface="CiscoSansTT" panose="020B0503020201020303" pitchFamily="34" charset="0"/>
                  <a:cs typeface="CiscoSansTT" panose="020B0503020201020303" pitchFamily="34" charset="0"/>
                  <a:sym typeface="Arial"/>
                </a:rPr>
                <a:t> &amp; Utilization </a:t>
              </a:r>
            </a:p>
          </p:txBody>
        </p:sp>
      </p:grpSp>
      <p:grpSp>
        <p:nvGrpSpPr>
          <p:cNvPr id="9" name="Group 8">
            <a:extLst>
              <a:ext uri="{FF2B5EF4-FFF2-40B4-BE49-F238E27FC236}">
                <a16:creationId xmlns:a16="http://schemas.microsoft.com/office/drawing/2014/main" id="{73650D95-DAA6-144A-A18E-F76949D39C90}"/>
              </a:ext>
            </a:extLst>
          </p:cNvPr>
          <p:cNvGrpSpPr/>
          <p:nvPr/>
        </p:nvGrpSpPr>
        <p:grpSpPr>
          <a:xfrm>
            <a:off x="4243596" y="1753785"/>
            <a:ext cx="3695091" cy="3908460"/>
            <a:chOff x="6040642" y="1325463"/>
            <a:chExt cx="2771318" cy="2931345"/>
          </a:xfrm>
        </p:grpSpPr>
        <p:sp>
          <p:nvSpPr>
            <p:cNvPr id="8" name="Rounded Rectangle 7">
              <a:extLst>
                <a:ext uri="{FF2B5EF4-FFF2-40B4-BE49-F238E27FC236}">
                  <a16:creationId xmlns:a16="http://schemas.microsoft.com/office/drawing/2014/main" id="{7399B44D-98B5-1140-B357-283E886AA9FC}"/>
                </a:ext>
              </a:extLst>
            </p:cNvPr>
            <p:cNvSpPr/>
            <p:nvPr/>
          </p:nvSpPr>
          <p:spPr>
            <a:xfrm>
              <a:off x="6040642" y="1325463"/>
              <a:ext cx="2771318" cy="2931345"/>
            </a:xfrm>
            <a:prstGeom prst="roundRect">
              <a:avLst/>
            </a:prstGeom>
            <a:solidFill>
              <a:schemeClr val="bg2"/>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005073"/>
                </a:solidFill>
                <a:latin typeface="CiscoSansTT" panose="020B0503020201020303" pitchFamily="34" charset="0"/>
                <a:cs typeface="CiscoSansTT" panose="020B0503020201020303" pitchFamily="34" charset="0"/>
                <a:sym typeface="Arial"/>
              </a:endParaRPr>
            </a:p>
          </p:txBody>
        </p:sp>
        <p:sp>
          <p:nvSpPr>
            <p:cNvPr id="5" name="Rounded Rectangle 4">
              <a:extLst>
                <a:ext uri="{FF2B5EF4-FFF2-40B4-BE49-F238E27FC236}">
                  <a16:creationId xmlns:a16="http://schemas.microsoft.com/office/drawing/2014/main" id="{9590D811-7A87-934C-BD60-E8C81654F2AC}"/>
                </a:ext>
              </a:extLst>
            </p:cNvPr>
            <p:cNvSpPr/>
            <p:nvPr/>
          </p:nvSpPr>
          <p:spPr>
            <a:xfrm>
              <a:off x="6043612" y="1325463"/>
              <a:ext cx="2755060" cy="693838"/>
            </a:xfrm>
            <a:prstGeom prst="roundRect">
              <a:avLst>
                <a:gd name="adj" fmla="val 50000"/>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dirty="0">
                  <a:solidFill>
                    <a:srgbClr val="FFFFFF"/>
                  </a:solidFill>
                  <a:latin typeface="CiscoSansTT" panose="020B0503020201020303" pitchFamily="34" charset="0"/>
                  <a:cs typeface="CiscoSansTT" panose="020B0503020201020303" pitchFamily="34" charset="0"/>
                  <a:sym typeface="Arial"/>
                </a:rPr>
                <a:t>Understand Visitor </a:t>
              </a:r>
            </a:p>
            <a:p>
              <a:pPr algn="ctr" defTabSz="914377">
                <a:defRPr/>
              </a:pPr>
              <a:r>
                <a:rPr lang="en-US" b="1" dirty="0">
                  <a:solidFill>
                    <a:srgbClr val="FFFFFF"/>
                  </a:solidFill>
                  <a:latin typeface="CiscoSansTT" panose="020B0503020201020303" pitchFamily="34" charset="0"/>
                  <a:cs typeface="CiscoSansTT" panose="020B0503020201020303" pitchFamily="34" charset="0"/>
                  <a:sym typeface="Arial"/>
                </a:rPr>
                <a:t>Behavior to Improve Experiences</a:t>
              </a:r>
            </a:p>
          </p:txBody>
        </p:sp>
        <p:sp>
          <p:nvSpPr>
            <p:cNvPr id="10" name="Google Shape;1180;p232">
              <a:extLst>
                <a:ext uri="{FF2B5EF4-FFF2-40B4-BE49-F238E27FC236}">
                  <a16:creationId xmlns:a16="http://schemas.microsoft.com/office/drawing/2014/main" id="{12FB6213-CF1E-1545-AF56-4E0B0F9AF550}"/>
                </a:ext>
              </a:extLst>
            </p:cNvPr>
            <p:cNvSpPr txBox="1"/>
            <p:nvPr/>
          </p:nvSpPr>
          <p:spPr>
            <a:xfrm>
              <a:off x="6238874" y="2114550"/>
              <a:ext cx="2559798" cy="1800225"/>
            </a:xfrm>
            <a:prstGeom prst="rect">
              <a:avLst/>
            </a:prstGeom>
            <a:noFill/>
            <a:ln>
              <a:noFill/>
            </a:ln>
          </p:spPr>
          <p:txBody>
            <a:bodyPr spcFirstLastPara="1" wrap="square" lIns="90000" tIns="0" rIns="90000" bIns="0" anchor="t" anchorCtr="0">
              <a:noAutofit/>
            </a:bodyPr>
            <a:lstStyle/>
            <a:p>
              <a:pPr marL="285744" indent="-285744" defTabSz="1219140">
                <a:spcBef>
                  <a:spcPts val="600"/>
                </a:spcBef>
                <a:buClr>
                  <a:srgbClr val="000000"/>
                </a:buClr>
                <a:buFont typeface="Arial" panose="020B0604020202020204" pitchFamily="34" charset="0"/>
                <a:buChar char="•"/>
                <a:defRPr/>
              </a:pPr>
              <a:r>
                <a:rPr lang="en-US" dirty="0">
                  <a:solidFill>
                    <a:srgbClr val="005073"/>
                  </a:solidFill>
                  <a:latin typeface="CiscoSansTT" panose="020B0503020201020303" pitchFamily="34" charset="0"/>
                  <a:ea typeface="ＭＳ Ｐゴシック" charset="0"/>
                  <a:cs typeface="CiscoSansTT" panose="020B0503020201020303" pitchFamily="34" charset="0"/>
                  <a:sym typeface="Arial"/>
                </a:rPr>
                <a:t>Understanding visitor behavior at location</a:t>
              </a:r>
              <a:endParaRPr dirty="0">
                <a:solidFill>
                  <a:srgbClr val="005073"/>
                </a:solidFill>
                <a:latin typeface="CiscoSansTT" panose="020B0503020201020303" pitchFamily="34" charset="0"/>
                <a:ea typeface="ＭＳ Ｐゴシック" charset="0"/>
                <a:cs typeface="CiscoSansTT" panose="020B0503020201020303" pitchFamily="34" charset="0"/>
                <a:sym typeface="Arial"/>
              </a:endParaRPr>
            </a:p>
            <a:p>
              <a:pPr marL="285744" indent="-285744" defTabSz="1219140">
                <a:spcBef>
                  <a:spcPts val="600"/>
                </a:spcBef>
                <a:buClr>
                  <a:srgbClr val="000000"/>
                </a:buClr>
                <a:buFont typeface="Arial" panose="020B0604020202020204" pitchFamily="34" charset="0"/>
                <a:buChar char="•"/>
                <a:defRPr/>
              </a:pPr>
              <a:r>
                <a:rPr lang="en-US" dirty="0">
                  <a:solidFill>
                    <a:srgbClr val="005073"/>
                  </a:solidFill>
                  <a:latin typeface="CiscoSansTT" panose="020B0503020201020303" pitchFamily="34" charset="0"/>
                  <a:ea typeface="ＭＳ Ｐゴシック" charset="0"/>
                  <a:cs typeface="CiscoSansTT" panose="020B0503020201020303" pitchFamily="34" charset="0"/>
                  <a:sym typeface="Arial"/>
                </a:rPr>
                <a:t>Compare to industry, group &amp; historic metrics</a:t>
              </a:r>
            </a:p>
            <a:p>
              <a:pPr marL="285744" indent="-285744" defTabSz="1219140">
                <a:spcBef>
                  <a:spcPts val="600"/>
                </a:spcBef>
                <a:buClr>
                  <a:srgbClr val="000000"/>
                </a:buClr>
                <a:buFont typeface="Arial" panose="020B0604020202020204" pitchFamily="34" charset="0"/>
                <a:buChar char="•"/>
                <a:defRPr/>
              </a:pPr>
              <a:r>
                <a:rPr lang="en-US" dirty="0">
                  <a:solidFill>
                    <a:srgbClr val="005073"/>
                  </a:solidFill>
                  <a:latin typeface="CiscoSansTT" panose="020B0503020201020303" pitchFamily="34" charset="0"/>
                  <a:ea typeface="ＭＳ Ｐゴシック" charset="0"/>
                  <a:cs typeface="CiscoSansTT" panose="020B0503020201020303" pitchFamily="34" charset="0"/>
                  <a:sym typeface="Arial"/>
                </a:rPr>
                <a:t>Correlate with business KPIs</a:t>
              </a:r>
            </a:p>
            <a:p>
              <a:pPr marL="285744" indent="-285744" defTabSz="1219140">
                <a:spcBef>
                  <a:spcPts val="600"/>
                </a:spcBef>
                <a:buClr>
                  <a:srgbClr val="000000"/>
                </a:buClr>
                <a:buFont typeface="Arial" panose="020B0604020202020204" pitchFamily="34" charset="0"/>
                <a:buChar char="•"/>
                <a:defRPr/>
              </a:pPr>
              <a:r>
                <a:rPr lang="en-US" dirty="0">
                  <a:solidFill>
                    <a:srgbClr val="005073"/>
                  </a:solidFill>
                  <a:latin typeface="CiscoSansTT" panose="020B0503020201020303" pitchFamily="34" charset="0"/>
                  <a:ea typeface="ＭＳ Ｐゴシック" charset="0"/>
                  <a:cs typeface="CiscoSansTT" panose="020B0503020201020303" pitchFamily="34" charset="0"/>
                  <a:sym typeface="Arial"/>
                </a:rPr>
                <a:t>Understand impact of events and location activity </a:t>
              </a:r>
            </a:p>
            <a:p>
              <a:pPr marL="285744" indent="-285744" defTabSz="1219140">
                <a:spcBef>
                  <a:spcPts val="600"/>
                </a:spcBef>
                <a:buClr>
                  <a:srgbClr val="000000"/>
                </a:buClr>
                <a:buFont typeface="Arial" panose="020B0604020202020204" pitchFamily="34" charset="0"/>
                <a:buChar char="•"/>
                <a:defRPr/>
              </a:pPr>
              <a:endParaRPr lang="en-US" dirty="0">
                <a:solidFill>
                  <a:srgbClr val="005073"/>
                </a:solidFill>
                <a:latin typeface="CiscoSansTT" panose="020B0503020201020303" pitchFamily="34" charset="0"/>
                <a:ea typeface="ＭＳ Ｐゴシック" charset="0"/>
                <a:cs typeface="CiscoSansTT" panose="020B0503020201020303" pitchFamily="34" charset="0"/>
                <a:sym typeface="Arial"/>
              </a:endParaRPr>
            </a:p>
            <a:p>
              <a:pPr marL="285744" indent="-285744" defTabSz="1219140">
                <a:spcBef>
                  <a:spcPts val="600"/>
                </a:spcBef>
                <a:buClr>
                  <a:srgbClr val="000000"/>
                </a:buClr>
                <a:buFont typeface="Arial" panose="020B0604020202020204" pitchFamily="34" charset="0"/>
                <a:buChar char="•"/>
                <a:defRPr/>
              </a:pPr>
              <a:endParaRPr dirty="0">
                <a:solidFill>
                  <a:srgbClr val="005073"/>
                </a:solidFill>
                <a:latin typeface="CiscoSansTT" panose="020B0503020201020303" pitchFamily="34" charset="0"/>
                <a:ea typeface="ＭＳ Ｐゴシック" charset="0"/>
                <a:cs typeface="CiscoSansTT" panose="020B0503020201020303" pitchFamily="34" charset="0"/>
                <a:sym typeface="Arial"/>
              </a:endParaRPr>
            </a:p>
          </p:txBody>
        </p:sp>
      </p:grpSp>
      <p:grpSp>
        <p:nvGrpSpPr>
          <p:cNvPr id="11" name="Google Shape;845;p193">
            <a:extLst>
              <a:ext uri="{FF2B5EF4-FFF2-40B4-BE49-F238E27FC236}">
                <a16:creationId xmlns:a16="http://schemas.microsoft.com/office/drawing/2014/main" id="{F7261C64-BD4B-A947-BE53-45EE2F41A685}"/>
              </a:ext>
            </a:extLst>
          </p:cNvPr>
          <p:cNvGrpSpPr/>
          <p:nvPr/>
        </p:nvGrpSpPr>
        <p:grpSpPr>
          <a:xfrm>
            <a:off x="1825108" y="2587039"/>
            <a:ext cx="2693616" cy="923656"/>
            <a:chOff x="0" y="0"/>
            <a:chExt cx="2020210" cy="692741"/>
          </a:xfrm>
        </p:grpSpPr>
        <p:sp>
          <p:nvSpPr>
            <p:cNvPr id="12" name="Google Shape;846;p193">
              <a:extLst>
                <a:ext uri="{FF2B5EF4-FFF2-40B4-BE49-F238E27FC236}">
                  <a16:creationId xmlns:a16="http://schemas.microsoft.com/office/drawing/2014/main" id="{A86BBAF8-7D2B-8A44-A4F1-692D279A43F0}"/>
                </a:ext>
              </a:extLst>
            </p:cNvPr>
            <p:cNvSpPr/>
            <p:nvPr/>
          </p:nvSpPr>
          <p:spPr>
            <a:xfrm>
              <a:off x="0" y="499840"/>
              <a:ext cx="578700" cy="192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1"/>
            </a:solidFill>
            <a:ln w="12700" cap="flat">
              <a:noFill/>
              <a:miter lim="400000"/>
            </a:ln>
            <a:effectLst/>
          </p:spPr>
          <p:txBody>
            <a:bodyPr wrap="square" lIns="0" tIns="0" rIns="0" bIns="0" numCol="1" anchor="ctr">
              <a:noAutofit/>
            </a:bodyPr>
            <a:lstStyle/>
            <a:p>
              <a:pPr algn="ctr" defTabSz="914377">
                <a:lnSpc>
                  <a:spcPct val="120000"/>
                </a:lnSpc>
                <a:defRPr sz="3000">
                  <a:solidFill>
                    <a:srgbClr val="EBEBEB"/>
                  </a:solidFill>
                </a:defRPr>
              </a:pPr>
              <a:endParaRPr sz="4000">
                <a:solidFill>
                  <a:srgbClr val="EBEBEB"/>
                </a:solidFill>
                <a:latin typeface="CiscoSansTT" panose="020B0503020201020303" pitchFamily="34" charset="0"/>
                <a:ea typeface="ＭＳ Ｐゴシック" charset="0"/>
                <a:cs typeface="CiscoSansTT" panose="020B0503020201020303" pitchFamily="34" charset="0"/>
                <a:sym typeface="Arial"/>
              </a:endParaRPr>
            </a:p>
          </p:txBody>
        </p:sp>
        <p:grpSp>
          <p:nvGrpSpPr>
            <p:cNvPr id="13" name="Google Shape;847;p193">
              <a:extLst>
                <a:ext uri="{FF2B5EF4-FFF2-40B4-BE49-F238E27FC236}">
                  <a16:creationId xmlns:a16="http://schemas.microsoft.com/office/drawing/2014/main" id="{9F026F5F-1133-EB4B-AC88-455D47AB3F9E}"/>
                </a:ext>
              </a:extLst>
            </p:cNvPr>
            <p:cNvGrpSpPr/>
            <p:nvPr/>
          </p:nvGrpSpPr>
          <p:grpSpPr>
            <a:xfrm>
              <a:off x="875484" y="10329"/>
              <a:ext cx="1144726" cy="580202"/>
              <a:chOff x="-9525" y="0"/>
              <a:chExt cx="1144725" cy="580201"/>
            </a:xfrm>
          </p:grpSpPr>
          <p:sp>
            <p:nvSpPr>
              <p:cNvPr id="15" name="Shape">
                <a:extLst>
                  <a:ext uri="{FF2B5EF4-FFF2-40B4-BE49-F238E27FC236}">
                    <a16:creationId xmlns:a16="http://schemas.microsoft.com/office/drawing/2014/main" id="{2A044EE4-E01F-8D4A-8C68-519F26AD4B5E}"/>
                  </a:ext>
                </a:extLst>
              </p:cNvPr>
              <p:cNvSpPr/>
              <p:nvPr/>
            </p:nvSpPr>
            <p:spPr>
              <a:xfrm>
                <a:off x="-9525" y="0"/>
                <a:ext cx="1135201" cy="580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9912" y="0"/>
                    </a:lnTo>
                    <a:lnTo>
                      <a:pt x="21600" y="10797"/>
                    </a:lnTo>
                    <a:lnTo>
                      <a:pt x="19912" y="21600"/>
                    </a:lnTo>
                    <a:cubicBezTo>
                      <a:pt x="19912" y="21600"/>
                      <a:pt x="0" y="21600"/>
                      <a:pt x="0" y="21600"/>
                    </a:cubicBezTo>
                    <a:close/>
                  </a:path>
                </a:pathLst>
              </a:custGeom>
              <a:solidFill>
                <a:schemeClr val="accent1"/>
              </a:solidFill>
              <a:ln w="12700" cap="flat">
                <a:noFill/>
                <a:miter lim="400000"/>
              </a:ln>
              <a:effectLst/>
            </p:spPr>
            <p:txBody>
              <a:bodyPr wrap="square" lIns="0" tIns="0" rIns="0" bIns="0" numCol="1" anchor="ctr">
                <a:noAutofit/>
              </a:bodyPr>
              <a:lstStyle/>
              <a:p>
                <a:pPr defTabSz="914377">
                  <a:lnSpc>
                    <a:spcPct val="120000"/>
                  </a:lnSpc>
                  <a:defRPr sz="1600">
                    <a:solidFill>
                      <a:srgbClr val="FFFFFF"/>
                    </a:solidFill>
                  </a:defRPr>
                </a:pPr>
                <a:endParaRPr sz="2133">
                  <a:solidFill>
                    <a:srgbClr val="FFFFFF"/>
                  </a:solidFill>
                  <a:latin typeface="CiscoSansTT" panose="020B0503020201020303" pitchFamily="34" charset="0"/>
                  <a:ea typeface="ＭＳ Ｐゴシック" charset="0"/>
                  <a:cs typeface="CiscoSansTT" panose="020B0503020201020303" pitchFamily="34" charset="0"/>
                  <a:sym typeface="Arial"/>
                </a:endParaRPr>
              </a:p>
            </p:txBody>
          </p:sp>
          <p:sp>
            <p:nvSpPr>
              <p:cNvPr id="16" name="See">
                <a:extLst>
                  <a:ext uri="{FF2B5EF4-FFF2-40B4-BE49-F238E27FC236}">
                    <a16:creationId xmlns:a16="http://schemas.microsoft.com/office/drawing/2014/main" id="{634880F8-1F69-404F-89A3-E0340316601A}"/>
                  </a:ext>
                </a:extLst>
              </p:cNvPr>
              <p:cNvSpPr txBox="1"/>
              <p:nvPr/>
            </p:nvSpPr>
            <p:spPr>
              <a:xfrm>
                <a:off x="0" y="115005"/>
                <a:ext cx="1135200" cy="3501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nSpc>
                    <a:spcPct val="120000"/>
                  </a:lnSpc>
                  <a:defRPr sz="1600">
                    <a:solidFill>
                      <a:srgbClr val="FFFFFF"/>
                    </a:solidFill>
                  </a:defRPr>
                </a:lvl1pPr>
              </a:lstStyle>
              <a:p>
                <a:pPr defTabSz="914377">
                  <a:defRPr/>
                </a:pPr>
                <a:r>
                  <a:rPr sz="2133" dirty="0">
                    <a:latin typeface="CiscoSansTT" panose="020B0503020201020303" pitchFamily="34" charset="0"/>
                    <a:ea typeface="ＭＳ Ｐゴシック" charset="0"/>
                    <a:cs typeface="CiscoSansTT" panose="020B0503020201020303" pitchFamily="34" charset="0"/>
                    <a:sym typeface="Arial"/>
                  </a:rPr>
                  <a:t>See</a:t>
                </a:r>
              </a:p>
            </p:txBody>
          </p:sp>
        </p:grpSp>
        <p:sp>
          <p:nvSpPr>
            <p:cNvPr id="14" name="Google Shape;848;p193">
              <a:extLst>
                <a:ext uri="{FF2B5EF4-FFF2-40B4-BE49-F238E27FC236}">
                  <a16:creationId xmlns:a16="http://schemas.microsoft.com/office/drawing/2014/main" id="{F4601BBC-CA9B-B344-9251-997A00E6FF63}"/>
                </a:ext>
              </a:extLst>
            </p:cNvPr>
            <p:cNvSpPr/>
            <p:nvPr/>
          </p:nvSpPr>
          <p:spPr>
            <a:xfrm>
              <a:off x="568659" y="0"/>
              <a:ext cx="323926" cy="687576"/>
            </a:xfrm>
            <a:custGeom>
              <a:avLst/>
              <a:gdLst/>
              <a:ahLst/>
              <a:cxnLst>
                <a:cxn ang="0">
                  <a:pos x="wd2" y="hd2"/>
                </a:cxn>
                <a:cxn ang="5400000">
                  <a:pos x="wd2" y="hd2"/>
                </a:cxn>
                <a:cxn ang="10800000">
                  <a:pos x="wd2" y="hd2"/>
                </a:cxn>
                <a:cxn ang="16200000">
                  <a:pos x="wd2" y="hd2"/>
                </a:cxn>
              </a:cxnLst>
              <a:rect l="0" t="0" r="r" b="b"/>
              <a:pathLst>
                <a:path w="21600" h="21600" extrusionOk="0">
                  <a:moveTo>
                    <a:pt x="21160" y="0"/>
                  </a:moveTo>
                  <a:lnTo>
                    <a:pt x="0" y="15992"/>
                  </a:lnTo>
                  <a:lnTo>
                    <a:pt x="0" y="21600"/>
                  </a:lnTo>
                  <a:lnTo>
                    <a:pt x="21600" y="18484"/>
                  </a:lnTo>
                  <a:close/>
                </a:path>
              </a:pathLst>
            </a:custGeom>
            <a:solidFill>
              <a:srgbClr val="36A4D7"/>
            </a:solidFill>
            <a:ln w="12700" cap="flat">
              <a:noFill/>
              <a:miter lim="400000"/>
            </a:ln>
            <a:effectLst/>
          </p:spPr>
          <p:txBody>
            <a:bodyPr wrap="square" lIns="0" tIns="0" rIns="0" bIns="0" numCol="1" anchor="t">
              <a:noAutofit/>
            </a:bodyPr>
            <a:lstStyle/>
            <a:p>
              <a:pPr defTabSz="914377">
                <a:defRPr>
                  <a:solidFill>
                    <a:srgbClr val="000000"/>
                  </a:solidFill>
                </a:defRPr>
              </a:pPr>
              <a:endParaRPr sz="2400">
                <a:solidFill>
                  <a:srgbClr val="000000"/>
                </a:solidFill>
                <a:latin typeface="CiscoSansTT" panose="020B0503020201020303" pitchFamily="34" charset="0"/>
                <a:ea typeface="ＭＳ Ｐゴシック" charset="0"/>
                <a:cs typeface="CiscoSansTT" panose="020B0503020201020303" pitchFamily="34" charset="0"/>
                <a:sym typeface="Arial"/>
              </a:endParaRPr>
            </a:p>
          </p:txBody>
        </p:sp>
      </p:grpSp>
      <p:pic>
        <p:nvPicPr>
          <p:cNvPr id="29" name="Google Shape;857;p193" descr="Google Shape;857;p193">
            <a:extLst>
              <a:ext uri="{FF2B5EF4-FFF2-40B4-BE49-F238E27FC236}">
                <a16:creationId xmlns:a16="http://schemas.microsoft.com/office/drawing/2014/main" id="{6E9C645F-797B-734B-85E5-C820F1FE43B6}"/>
              </a:ext>
            </a:extLst>
          </p:cNvPr>
          <p:cNvPicPr>
            <a:picLocks noChangeAspect="1"/>
          </p:cNvPicPr>
          <p:nvPr/>
        </p:nvPicPr>
        <p:blipFill>
          <a:blip r:embed="rId2">
            <a:extLst/>
          </a:blip>
          <a:stretch>
            <a:fillRect/>
          </a:stretch>
        </p:blipFill>
        <p:spPr>
          <a:xfrm>
            <a:off x="131254" y="2431104"/>
            <a:ext cx="2603335" cy="2603336"/>
          </a:xfrm>
          <a:prstGeom prst="rect">
            <a:avLst/>
          </a:prstGeom>
          <a:ln w="12700" cap="flat">
            <a:noFill/>
            <a:miter lim="400000"/>
          </a:ln>
          <a:effectLst/>
        </p:spPr>
      </p:pic>
      <p:pic>
        <p:nvPicPr>
          <p:cNvPr id="30" name="Google Shape;1834;p271">
            <a:extLst>
              <a:ext uri="{FF2B5EF4-FFF2-40B4-BE49-F238E27FC236}">
                <a16:creationId xmlns:a16="http://schemas.microsoft.com/office/drawing/2014/main" id="{E2BA8113-651E-0E4E-9E3E-484A1CBC5A32}"/>
              </a:ext>
            </a:extLst>
          </p:cNvPr>
          <p:cNvPicPr preferRelativeResize="0"/>
          <p:nvPr/>
        </p:nvPicPr>
        <p:blipFill>
          <a:blip r:embed="rId3">
            <a:alphaModFix/>
          </a:blip>
          <a:stretch>
            <a:fillRect/>
          </a:stretch>
        </p:blipFill>
        <p:spPr>
          <a:xfrm>
            <a:off x="1253105" y="3045424"/>
            <a:ext cx="385796" cy="257201"/>
          </a:xfrm>
          <a:prstGeom prst="rect">
            <a:avLst/>
          </a:prstGeom>
          <a:noFill/>
          <a:ln>
            <a:noFill/>
          </a:ln>
        </p:spPr>
      </p:pic>
      <p:sp>
        <p:nvSpPr>
          <p:cNvPr id="31" name="Rectangle 30">
            <a:extLst>
              <a:ext uri="{FF2B5EF4-FFF2-40B4-BE49-F238E27FC236}">
                <a16:creationId xmlns:a16="http://schemas.microsoft.com/office/drawing/2014/main" id="{EAAB2CC3-CBC4-430F-84F1-14031434CB5E}"/>
              </a:ext>
            </a:extLst>
          </p:cNvPr>
          <p:cNvSpPr/>
          <p:nvPr/>
        </p:nvSpPr>
        <p:spPr>
          <a:xfrm>
            <a:off x="3365689" y="6226972"/>
            <a:ext cx="1062010" cy="27058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115395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845;p193">
            <a:extLst>
              <a:ext uri="{FF2B5EF4-FFF2-40B4-BE49-F238E27FC236}">
                <a16:creationId xmlns:a16="http://schemas.microsoft.com/office/drawing/2014/main" id="{F7261C64-BD4B-A947-BE53-45EE2F41A685}"/>
              </a:ext>
            </a:extLst>
          </p:cNvPr>
          <p:cNvGrpSpPr/>
          <p:nvPr/>
        </p:nvGrpSpPr>
        <p:grpSpPr>
          <a:xfrm>
            <a:off x="1786834" y="2866168"/>
            <a:ext cx="2693617" cy="923656"/>
            <a:chOff x="0" y="0"/>
            <a:chExt cx="2020211" cy="692741"/>
          </a:xfrm>
        </p:grpSpPr>
        <p:sp>
          <p:nvSpPr>
            <p:cNvPr id="12" name="Google Shape;846;p193">
              <a:extLst>
                <a:ext uri="{FF2B5EF4-FFF2-40B4-BE49-F238E27FC236}">
                  <a16:creationId xmlns:a16="http://schemas.microsoft.com/office/drawing/2014/main" id="{A86BBAF8-7D2B-8A44-A4F1-692D279A43F0}"/>
                </a:ext>
              </a:extLst>
            </p:cNvPr>
            <p:cNvSpPr/>
            <p:nvPr/>
          </p:nvSpPr>
          <p:spPr>
            <a:xfrm>
              <a:off x="0" y="499840"/>
              <a:ext cx="578700" cy="192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1"/>
            </a:solidFill>
            <a:ln w="12700" cap="flat">
              <a:noFill/>
              <a:miter lim="400000"/>
            </a:ln>
            <a:effectLst/>
          </p:spPr>
          <p:txBody>
            <a:bodyPr wrap="square" lIns="0" tIns="0" rIns="0" bIns="0" numCol="1" anchor="ctr">
              <a:noAutofit/>
            </a:bodyPr>
            <a:lstStyle/>
            <a:p>
              <a:pPr algn="ctr" defTabSz="914377">
                <a:lnSpc>
                  <a:spcPct val="120000"/>
                </a:lnSpc>
                <a:defRPr sz="3000">
                  <a:solidFill>
                    <a:srgbClr val="EBEBEB"/>
                  </a:solidFill>
                </a:defRPr>
              </a:pPr>
              <a:endParaRPr sz="4000">
                <a:solidFill>
                  <a:srgbClr val="EBEBEB"/>
                </a:solidFill>
                <a:latin typeface="CiscoSansTT" panose="020B0503020201020303" pitchFamily="34" charset="0"/>
                <a:ea typeface="ＭＳ Ｐゴシック" charset="0"/>
                <a:cs typeface="CiscoSansTT" panose="020B0503020201020303" pitchFamily="34" charset="0"/>
                <a:sym typeface="Arial"/>
              </a:endParaRPr>
            </a:p>
          </p:txBody>
        </p:sp>
        <p:grpSp>
          <p:nvGrpSpPr>
            <p:cNvPr id="13" name="Google Shape;847;p193">
              <a:extLst>
                <a:ext uri="{FF2B5EF4-FFF2-40B4-BE49-F238E27FC236}">
                  <a16:creationId xmlns:a16="http://schemas.microsoft.com/office/drawing/2014/main" id="{9F026F5F-1133-EB4B-AC88-455D47AB3F9E}"/>
                </a:ext>
              </a:extLst>
            </p:cNvPr>
            <p:cNvGrpSpPr/>
            <p:nvPr/>
          </p:nvGrpSpPr>
          <p:grpSpPr>
            <a:xfrm>
              <a:off x="885009" y="10329"/>
              <a:ext cx="1135202" cy="580202"/>
              <a:chOff x="0" y="0"/>
              <a:chExt cx="1135201" cy="580201"/>
            </a:xfrm>
          </p:grpSpPr>
          <p:sp>
            <p:nvSpPr>
              <p:cNvPr id="15" name="Shape">
                <a:extLst>
                  <a:ext uri="{FF2B5EF4-FFF2-40B4-BE49-F238E27FC236}">
                    <a16:creationId xmlns:a16="http://schemas.microsoft.com/office/drawing/2014/main" id="{2A044EE4-E01F-8D4A-8C68-519F26AD4B5E}"/>
                  </a:ext>
                </a:extLst>
              </p:cNvPr>
              <p:cNvSpPr/>
              <p:nvPr/>
            </p:nvSpPr>
            <p:spPr>
              <a:xfrm>
                <a:off x="0" y="0"/>
                <a:ext cx="1135201" cy="580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9912" y="0"/>
                    </a:lnTo>
                    <a:lnTo>
                      <a:pt x="21600" y="10797"/>
                    </a:lnTo>
                    <a:lnTo>
                      <a:pt x="19912" y="21600"/>
                    </a:lnTo>
                    <a:cubicBezTo>
                      <a:pt x="19912" y="21600"/>
                      <a:pt x="0" y="21600"/>
                      <a:pt x="0" y="21600"/>
                    </a:cubicBezTo>
                    <a:close/>
                  </a:path>
                </a:pathLst>
              </a:custGeom>
              <a:solidFill>
                <a:schemeClr val="accent1"/>
              </a:solidFill>
              <a:ln w="12700" cap="flat">
                <a:noFill/>
                <a:miter lim="400000"/>
              </a:ln>
              <a:effectLst/>
            </p:spPr>
            <p:txBody>
              <a:bodyPr wrap="square" lIns="0" tIns="0" rIns="0" bIns="0" numCol="1" anchor="ctr">
                <a:noAutofit/>
              </a:bodyPr>
              <a:lstStyle/>
              <a:p>
                <a:pPr defTabSz="914377">
                  <a:lnSpc>
                    <a:spcPct val="120000"/>
                  </a:lnSpc>
                  <a:defRPr sz="1600">
                    <a:solidFill>
                      <a:srgbClr val="FFFFFF"/>
                    </a:solidFill>
                  </a:defRPr>
                </a:pPr>
                <a:endParaRPr sz="2133">
                  <a:solidFill>
                    <a:srgbClr val="FFFFFF"/>
                  </a:solidFill>
                  <a:latin typeface="CiscoSansTT" panose="020B0503020201020303" pitchFamily="34" charset="0"/>
                  <a:ea typeface="ＭＳ Ｐゴシック" charset="0"/>
                  <a:cs typeface="CiscoSansTT" panose="020B0503020201020303" pitchFamily="34" charset="0"/>
                  <a:sym typeface="Arial"/>
                </a:endParaRPr>
              </a:p>
            </p:txBody>
          </p:sp>
          <p:sp>
            <p:nvSpPr>
              <p:cNvPr id="16" name="See">
                <a:extLst>
                  <a:ext uri="{FF2B5EF4-FFF2-40B4-BE49-F238E27FC236}">
                    <a16:creationId xmlns:a16="http://schemas.microsoft.com/office/drawing/2014/main" id="{634880F8-1F69-404F-89A3-E0340316601A}"/>
                  </a:ext>
                </a:extLst>
              </p:cNvPr>
              <p:cNvSpPr txBox="1"/>
              <p:nvPr/>
            </p:nvSpPr>
            <p:spPr>
              <a:xfrm>
                <a:off x="0" y="115005"/>
                <a:ext cx="1135200" cy="3501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nSpc>
                    <a:spcPct val="120000"/>
                  </a:lnSpc>
                  <a:defRPr sz="1600">
                    <a:solidFill>
                      <a:srgbClr val="FFFFFF"/>
                    </a:solidFill>
                  </a:defRPr>
                </a:lvl1pPr>
              </a:lstStyle>
              <a:p>
                <a:pPr defTabSz="914377">
                  <a:defRPr/>
                </a:pPr>
                <a:r>
                  <a:rPr sz="2133">
                    <a:latin typeface="CiscoSansTT" panose="020B0503020201020303" pitchFamily="34" charset="0"/>
                    <a:ea typeface="ＭＳ Ｐゴシック" charset="0"/>
                    <a:cs typeface="CiscoSansTT" panose="020B0503020201020303" pitchFamily="34" charset="0"/>
                    <a:sym typeface="Arial"/>
                  </a:rPr>
                  <a:t>See</a:t>
                </a:r>
              </a:p>
            </p:txBody>
          </p:sp>
        </p:grpSp>
        <p:sp>
          <p:nvSpPr>
            <p:cNvPr id="14" name="Google Shape;848;p193">
              <a:extLst>
                <a:ext uri="{FF2B5EF4-FFF2-40B4-BE49-F238E27FC236}">
                  <a16:creationId xmlns:a16="http://schemas.microsoft.com/office/drawing/2014/main" id="{F4601BBC-CA9B-B344-9251-997A00E6FF63}"/>
                </a:ext>
              </a:extLst>
            </p:cNvPr>
            <p:cNvSpPr/>
            <p:nvPr/>
          </p:nvSpPr>
          <p:spPr>
            <a:xfrm>
              <a:off x="568659" y="0"/>
              <a:ext cx="323926" cy="687576"/>
            </a:xfrm>
            <a:custGeom>
              <a:avLst/>
              <a:gdLst/>
              <a:ahLst/>
              <a:cxnLst>
                <a:cxn ang="0">
                  <a:pos x="wd2" y="hd2"/>
                </a:cxn>
                <a:cxn ang="5400000">
                  <a:pos x="wd2" y="hd2"/>
                </a:cxn>
                <a:cxn ang="10800000">
                  <a:pos x="wd2" y="hd2"/>
                </a:cxn>
                <a:cxn ang="16200000">
                  <a:pos x="wd2" y="hd2"/>
                </a:cxn>
              </a:cxnLst>
              <a:rect l="0" t="0" r="r" b="b"/>
              <a:pathLst>
                <a:path w="21600" h="21600" extrusionOk="0">
                  <a:moveTo>
                    <a:pt x="21160" y="0"/>
                  </a:moveTo>
                  <a:lnTo>
                    <a:pt x="0" y="15992"/>
                  </a:lnTo>
                  <a:lnTo>
                    <a:pt x="0" y="21600"/>
                  </a:lnTo>
                  <a:lnTo>
                    <a:pt x="21600" y="18484"/>
                  </a:lnTo>
                  <a:close/>
                </a:path>
              </a:pathLst>
            </a:custGeom>
            <a:solidFill>
              <a:srgbClr val="36A4D7"/>
            </a:solidFill>
            <a:ln w="12700" cap="flat">
              <a:noFill/>
              <a:miter lim="400000"/>
            </a:ln>
            <a:effectLst/>
          </p:spPr>
          <p:txBody>
            <a:bodyPr wrap="square" lIns="0" tIns="0" rIns="0" bIns="0" numCol="1" anchor="t">
              <a:noAutofit/>
            </a:bodyPr>
            <a:lstStyle/>
            <a:p>
              <a:pPr defTabSz="914377">
                <a:defRPr>
                  <a:solidFill>
                    <a:srgbClr val="000000"/>
                  </a:solidFill>
                </a:defRPr>
              </a:pPr>
              <a:endParaRPr sz="2400">
                <a:solidFill>
                  <a:srgbClr val="000000"/>
                </a:solidFill>
                <a:latin typeface="CiscoSansTT" panose="020B0503020201020303" pitchFamily="34" charset="0"/>
                <a:ea typeface="ＭＳ Ｐゴシック" charset="0"/>
                <a:cs typeface="CiscoSansTT" panose="020B0503020201020303" pitchFamily="34" charset="0"/>
                <a:sym typeface="Arial"/>
              </a:endParaRPr>
            </a:p>
          </p:txBody>
        </p:sp>
      </p:grpSp>
      <p:grpSp>
        <p:nvGrpSpPr>
          <p:cNvPr id="23" name="Google Shape;853;p193">
            <a:extLst>
              <a:ext uri="{FF2B5EF4-FFF2-40B4-BE49-F238E27FC236}">
                <a16:creationId xmlns:a16="http://schemas.microsoft.com/office/drawing/2014/main" id="{59AE0D15-7708-1148-99BF-EFD00B308454}"/>
              </a:ext>
            </a:extLst>
          </p:cNvPr>
          <p:cNvGrpSpPr/>
          <p:nvPr/>
        </p:nvGrpSpPr>
        <p:grpSpPr>
          <a:xfrm>
            <a:off x="1786834" y="4016535"/>
            <a:ext cx="2693617" cy="1185539"/>
            <a:chOff x="0" y="0"/>
            <a:chExt cx="2020211" cy="889151"/>
          </a:xfrm>
        </p:grpSpPr>
        <p:sp>
          <p:nvSpPr>
            <p:cNvPr id="24" name="Google Shape;854;p193">
              <a:extLst>
                <a:ext uri="{FF2B5EF4-FFF2-40B4-BE49-F238E27FC236}">
                  <a16:creationId xmlns:a16="http://schemas.microsoft.com/office/drawing/2014/main" id="{6050E71F-D8EC-634D-A6FA-BC1153751C29}"/>
                </a:ext>
              </a:extLst>
            </p:cNvPr>
            <p:cNvSpPr/>
            <p:nvPr/>
          </p:nvSpPr>
          <p:spPr>
            <a:xfrm>
              <a:off x="0" y="142"/>
              <a:ext cx="578700" cy="192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6"/>
            </a:solidFill>
            <a:ln w="12700" cap="flat">
              <a:noFill/>
              <a:miter lim="400000"/>
            </a:ln>
            <a:effectLst/>
          </p:spPr>
          <p:txBody>
            <a:bodyPr wrap="square" lIns="0" tIns="0" rIns="0" bIns="0" numCol="1" anchor="ctr">
              <a:noAutofit/>
            </a:bodyPr>
            <a:lstStyle/>
            <a:p>
              <a:pPr algn="ctr" defTabSz="914377">
                <a:lnSpc>
                  <a:spcPct val="120000"/>
                </a:lnSpc>
                <a:defRPr sz="3000">
                  <a:solidFill>
                    <a:srgbClr val="EBEBEB"/>
                  </a:solidFill>
                </a:defRPr>
              </a:pPr>
              <a:endParaRPr sz="4000">
                <a:solidFill>
                  <a:srgbClr val="EBEBEB"/>
                </a:solidFill>
                <a:latin typeface="CiscoSansTT" panose="020B0503020201020303" pitchFamily="34" charset="0"/>
                <a:ea typeface="ＭＳ Ｐゴシック" charset="0"/>
                <a:cs typeface="CiscoSansTT" panose="020B0503020201020303" pitchFamily="34" charset="0"/>
                <a:sym typeface="Arial"/>
              </a:endParaRPr>
            </a:p>
          </p:txBody>
        </p:sp>
        <p:grpSp>
          <p:nvGrpSpPr>
            <p:cNvPr id="25" name="Google Shape;855;p193">
              <a:extLst>
                <a:ext uri="{FF2B5EF4-FFF2-40B4-BE49-F238E27FC236}">
                  <a16:creationId xmlns:a16="http://schemas.microsoft.com/office/drawing/2014/main" id="{14E70183-0135-0E4A-AA2B-4725E9800B72}"/>
                </a:ext>
              </a:extLst>
            </p:cNvPr>
            <p:cNvGrpSpPr/>
            <p:nvPr/>
          </p:nvGrpSpPr>
          <p:grpSpPr>
            <a:xfrm>
              <a:off x="885009" y="308101"/>
              <a:ext cx="1135202" cy="580202"/>
              <a:chOff x="0" y="0"/>
              <a:chExt cx="1135201" cy="580201"/>
            </a:xfrm>
          </p:grpSpPr>
          <p:sp>
            <p:nvSpPr>
              <p:cNvPr id="27" name="Line">
                <a:extLst>
                  <a:ext uri="{FF2B5EF4-FFF2-40B4-BE49-F238E27FC236}">
                    <a16:creationId xmlns:a16="http://schemas.microsoft.com/office/drawing/2014/main" id="{AF792618-3945-AD44-842F-6C3BD2017916}"/>
                  </a:ext>
                </a:extLst>
              </p:cNvPr>
              <p:cNvSpPr/>
              <p:nvPr/>
            </p:nvSpPr>
            <p:spPr>
              <a:xfrm>
                <a:off x="0" y="0"/>
                <a:ext cx="1135201" cy="580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9912" y="0"/>
                    </a:lnTo>
                    <a:lnTo>
                      <a:pt x="21600" y="10801"/>
                    </a:lnTo>
                    <a:lnTo>
                      <a:pt x="19912" y="21600"/>
                    </a:lnTo>
                  </a:path>
                </a:pathLst>
              </a:custGeom>
              <a:solidFill>
                <a:schemeClr val="accent6"/>
              </a:solidFill>
              <a:ln w="12700" cap="flat">
                <a:noFill/>
                <a:miter lim="400000"/>
              </a:ln>
              <a:effectLst/>
            </p:spPr>
            <p:txBody>
              <a:bodyPr wrap="square" lIns="0" tIns="0" rIns="0" bIns="0" numCol="1" anchor="ctr">
                <a:noAutofit/>
              </a:bodyPr>
              <a:lstStyle/>
              <a:p>
                <a:pPr defTabSz="914377">
                  <a:lnSpc>
                    <a:spcPct val="120000"/>
                  </a:lnSpc>
                  <a:defRPr sz="3200">
                    <a:solidFill>
                      <a:srgbClr val="EBEBEB"/>
                    </a:solidFill>
                  </a:defRPr>
                </a:pPr>
                <a:endParaRPr sz="4267">
                  <a:solidFill>
                    <a:srgbClr val="EBEBEB"/>
                  </a:solidFill>
                  <a:latin typeface="CiscoSansTT" panose="020B0503020201020303" pitchFamily="34" charset="0"/>
                  <a:ea typeface="ＭＳ Ｐゴシック" charset="0"/>
                  <a:cs typeface="CiscoSansTT" panose="020B0503020201020303" pitchFamily="34" charset="0"/>
                  <a:sym typeface="Arial"/>
                </a:endParaRPr>
              </a:p>
            </p:txBody>
          </p:sp>
          <p:sp>
            <p:nvSpPr>
              <p:cNvPr id="28" name="Extend">
                <a:extLst>
                  <a:ext uri="{FF2B5EF4-FFF2-40B4-BE49-F238E27FC236}">
                    <a16:creationId xmlns:a16="http://schemas.microsoft.com/office/drawing/2014/main" id="{944CC146-7C17-084B-9B09-F59B767F2599}"/>
                  </a:ext>
                </a:extLst>
              </p:cNvPr>
              <p:cNvSpPr txBox="1"/>
              <p:nvPr/>
            </p:nvSpPr>
            <p:spPr>
              <a:xfrm>
                <a:off x="0" y="115007"/>
                <a:ext cx="1135200" cy="3501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nSpc>
                    <a:spcPct val="120000"/>
                  </a:lnSpc>
                  <a:defRPr sz="1600">
                    <a:solidFill>
                      <a:srgbClr val="FFFFFF"/>
                    </a:solidFill>
                  </a:defRPr>
                </a:lvl1pPr>
              </a:lstStyle>
              <a:p>
                <a:pPr defTabSz="914377">
                  <a:defRPr/>
                </a:pPr>
                <a:r>
                  <a:rPr sz="2133">
                    <a:latin typeface="CiscoSansTT" panose="020B0503020201020303" pitchFamily="34" charset="0"/>
                    <a:ea typeface="ＭＳ Ｐゴシック" charset="0"/>
                    <a:cs typeface="CiscoSansTT" panose="020B0503020201020303" pitchFamily="34" charset="0"/>
                    <a:sym typeface="Arial"/>
                  </a:rPr>
                  <a:t>Extend</a:t>
                </a:r>
              </a:p>
            </p:txBody>
          </p:sp>
        </p:grpSp>
        <p:sp>
          <p:nvSpPr>
            <p:cNvPr id="26" name="Google Shape;856;p193">
              <a:extLst>
                <a:ext uri="{FF2B5EF4-FFF2-40B4-BE49-F238E27FC236}">
                  <a16:creationId xmlns:a16="http://schemas.microsoft.com/office/drawing/2014/main" id="{032CD2A4-298F-8C41-A58B-01572CA249D9}"/>
                </a:ext>
              </a:extLst>
            </p:cNvPr>
            <p:cNvSpPr/>
            <p:nvPr/>
          </p:nvSpPr>
          <p:spPr>
            <a:xfrm>
              <a:off x="568659" y="0"/>
              <a:ext cx="318976" cy="889151"/>
            </a:xfrm>
            <a:custGeom>
              <a:avLst/>
              <a:gdLst/>
              <a:ahLst/>
              <a:cxnLst>
                <a:cxn ang="0">
                  <a:pos x="wd2" y="hd2"/>
                </a:cxn>
                <a:cxn ang="5400000">
                  <a:pos x="wd2" y="hd2"/>
                </a:cxn>
                <a:cxn ang="10800000">
                  <a:pos x="wd2" y="hd2"/>
                </a:cxn>
                <a:cxn ang="16200000">
                  <a:pos x="wd2" y="hd2"/>
                </a:cxn>
              </a:cxnLst>
              <a:rect l="0" t="0" r="r" b="b"/>
              <a:pathLst>
                <a:path w="21600" h="21600" extrusionOk="0">
                  <a:moveTo>
                    <a:pt x="21600" y="7466"/>
                  </a:moveTo>
                  <a:lnTo>
                    <a:pt x="447" y="0"/>
                  </a:lnTo>
                  <a:lnTo>
                    <a:pt x="0" y="4818"/>
                  </a:lnTo>
                  <a:lnTo>
                    <a:pt x="21488" y="21600"/>
                  </a:lnTo>
                  <a:close/>
                </a:path>
              </a:pathLst>
            </a:custGeom>
            <a:solidFill>
              <a:srgbClr val="CF2018"/>
            </a:solidFill>
            <a:ln w="12700" cap="flat">
              <a:noFill/>
              <a:miter lim="400000"/>
            </a:ln>
            <a:effectLst/>
          </p:spPr>
          <p:txBody>
            <a:bodyPr wrap="square" lIns="0" tIns="0" rIns="0" bIns="0" numCol="1" anchor="t">
              <a:noAutofit/>
            </a:bodyPr>
            <a:lstStyle/>
            <a:p>
              <a:pPr defTabSz="914377">
                <a:defRPr>
                  <a:solidFill>
                    <a:srgbClr val="000000"/>
                  </a:solidFill>
                </a:defRPr>
              </a:pPr>
              <a:endParaRPr sz="2400">
                <a:solidFill>
                  <a:srgbClr val="000000"/>
                </a:solidFill>
                <a:latin typeface="CiscoSansTT" panose="020B0503020201020303" pitchFamily="34" charset="0"/>
                <a:ea typeface="ＭＳ Ｐゴシック" charset="0"/>
                <a:cs typeface="CiscoSansTT" panose="020B0503020201020303" pitchFamily="34" charset="0"/>
                <a:sym typeface="Arial"/>
              </a:endParaRPr>
            </a:p>
          </p:txBody>
        </p:sp>
      </p:grpSp>
      <p:sp>
        <p:nvSpPr>
          <p:cNvPr id="7" name="Rounded Rectangle 6">
            <a:extLst>
              <a:ext uri="{FF2B5EF4-FFF2-40B4-BE49-F238E27FC236}">
                <a16:creationId xmlns:a16="http://schemas.microsoft.com/office/drawing/2014/main" id="{684F67AB-5AC8-0F46-BC41-07CFDB8909A9}"/>
              </a:ext>
            </a:extLst>
          </p:cNvPr>
          <p:cNvSpPr/>
          <p:nvPr/>
        </p:nvSpPr>
        <p:spPr>
          <a:xfrm>
            <a:off x="4149015" y="2046414"/>
            <a:ext cx="3699411" cy="3452417"/>
          </a:xfrm>
          <a:prstGeom prst="roundRect">
            <a:avLst/>
          </a:prstGeom>
          <a:solidFill>
            <a:schemeClr val="bg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005073"/>
              </a:solidFill>
              <a:latin typeface="CiscoSansTT" panose="020B0503020201020303" pitchFamily="34" charset="0"/>
              <a:cs typeface="CiscoSansTT" panose="020B0503020201020303" pitchFamily="34" charset="0"/>
              <a:sym typeface="Arial"/>
            </a:endParaRPr>
          </a:p>
        </p:txBody>
      </p:sp>
      <p:grpSp>
        <p:nvGrpSpPr>
          <p:cNvPr id="17" name="Google Shape;849;p193">
            <a:extLst>
              <a:ext uri="{FF2B5EF4-FFF2-40B4-BE49-F238E27FC236}">
                <a16:creationId xmlns:a16="http://schemas.microsoft.com/office/drawing/2014/main" id="{14B2254E-211B-C64F-8215-4ED0775F9BB7}"/>
              </a:ext>
            </a:extLst>
          </p:cNvPr>
          <p:cNvGrpSpPr/>
          <p:nvPr/>
        </p:nvGrpSpPr>
        <p:grpSpPr>
          <a:xfrm>
            <a:off x="1786834" y="3653644"/>
            <a:ext cx="2693617" cy="777195"/>
            <a:chOff x="0" y="0"/>
            <a:chExt cx="2020211" cy="582894"/>
          </a:xfrm>
        </p:grpSpPr>
        <p:sp>
          <p:nvSpPr>
            <p:cNvPr id="18" name="Google Shape;850;p193">
              <a:extLst>
                <a:ext uri="{FF2B5EF4-FFF2-40B4-BE49-F238E27FC236}">
                  <a16:creationId xmlns:a16="http://schemas.microsoft.com/office/drawing/2014/main" id="{CF1273F1-9C4B-EF40-8877-CD70B0F76654}"/>
                </a:ext>
              </a:extLst>
            </p:cNvPr>
            <p:cNvSpPr/>
            <p:nvPr/>
          </p:nvSpPr>
          <p:spPr>
            <a:xfrm>
              <a:off x="0" y="90772"/>
              <a:ext cx="578700" cy="192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5"/>
            </a:solidFill>
            <a:ln w="12700" cap="flat">
              <a:noFill/>
              <a:miter lim="400000"/>
            </a:ln>
            <a:effectLst/>
          </p:spPr>
          <p:txBody>
            <a:bodyPr wrap="square" lIns="0" tIns="0" rIns="0" bIns="0" numCol="1" anchor="ctr">
              <a:noAutofit/>
            </a:bodyPr>
            <a:lstStyle/>
            <a:p>
              <a:pPr algn="ctr" defTabSz="914377">
                <a:lnSpc>
                  <a:spcPct val="120000"/>
                </a:lnSpc>
                <a:defRPr sz="3000">
                  <a:solidFill>
                    <a:srgbClr val="EBEBEB"/>
                  </a:solidFill>
                </a:defRPr>
              </a:pPr>
              <a:endParaRPr sz="4000">
                <a:solidFill>
                  <a:srgbClr val="EBEBEB"/>
                </a:solidFill>
                <a:latin typeface="CiscoSansTT" panose="020B0503020201020303" pitchFamily="34" charset="0"/>
                <a:ea typeface="ＭＳ Ｐゴシック" charset="0"/>
                <a:cs typeface="CiscoSansTT" panose="020B0503020201020303" pitchFamily="34" charset="0"/>
                <a:sym typeface="Arial"/>
              </a:endParaRPr>
            </a:p>
          </p:txBody>
        </p:sp>
        <p:grpSp>
          <p:nvGrpSpPr>
            <p:cNvPr id="19" name="Google Shape;851;p193">
              <a:extLst>
                <a:ext uri="{FF2B5EF4-FFF2-40B4-BE49-F238E27FC236}">
                  <a16:creationId xmlns:a16="http://schemas.microsoft.com/office/drawing/2014/main" id="{F168FE26-BEB4-8946-90EA-DB7E5C0BA515}"/>
                </a:ext>
              </a:extLst>
            </p:cNvPr>
            <p:cNvGrpSpPr/>
            <p:nvPr/>
          </p:nvGrpSpPr>
          <p:grpSpPr>
            <a:xfrm>
              <a:off x="885009" y="0"/>
              <a:ext cx="1135202" cy="580202"/>
              <a:chOff x="0" y="0"/>
              <a:chExt cx="1135201" cy="580201"/>
            </a:xfrm>
          </p:grpSpPr>
          <p:sp>
            <p:nvSpPr>
              <p:cNvPr id="21" name="Line">
                <a:extLst>
                  <a:ext uri="{FF2B5EF4-FFF2-40B4-BE49-F238E27FC236}">
                    <a16:creationId xmlns:a16="http://schemas.microsoft.com/office/drawing/2014/main" id="{D863C093-52DF-A243-8051-901FBBECB619}"/>
                  </a:ext>
                </a:extLst>
              </p:cNvPr>
              <p:cNvSpPr/>
              <p:nvPr/>
            </p:nvSpPr>
            <p:spPr>
              <a:xfrm>
                <a:off x="0" y="0"/>
                <a:ext cx="1135201" cy="580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912" y="21600"/>
                    </a:lnTo>
                    <a:lnTo>
                      <a:pt x="21600" y="11130"/>
                    </a:lnTo>
                    <a:lnTo>
                      <a:pt x="19912" y="0"/>
                    </a:lnTo>
                  </a:path>
                </a:pathLst>
              </a:custGeom>
              <a:solidFill>
                <a:schemeClr val="accent5"/>
              </a:solidFill>
              <a:ln w="12700" cap="flat">
                <a:noFill/>
                <a:miter lim="400000"/>
              </a:ln>
              <a:effectLst/>
            </p:spPr>
            <p:txBody>
              <a:bodyPr wrap="square" lIns="0" tIns="0" rIns="0" bIns="0" numCol="1" anchor="ctr">
                <a:noAutofit/>
              </a:bodyPr>
              <a:lstStyle/>
              <a:p>
                <a:pPr defTabSz="914377">
                  <a:lnSpc>
                    <a:spcPct val="120000"/>
                  </a:lnSpc>
                  <a:defRPr sz="3200">
                    <a:solidFill>
                      <a:srgbClr val="EBEBEB"/>
                    </a:solidFill>
                  </a:defRPr>
                </a:pPr>
                <a:endParaRPr sz="4267">
                  <a:solidFill>
                    <a:srgbClr val="EBEBEB"/>
                  </a:solidFill>
                  <a:latin typeface="CiscoSansTT" panose="020B0503020201020303" pitchFamily="34" charset="0"/>
                  <a:ea typeface="ＭＳ Ｐゴシック" charset="0"/>
                  <a:cs typeface="CiscoSansTT" panose="020B0503020201020303" pitchFamily="34" charset="0"/>
                  <a:sym typeface="Arial"/>
                </a:endParaRPr>
              </a:p>
            </p:txBody>
          </p:sp>
          <p:sp>
            <p:nvSpPr>
              <p:cNvPr id="22" name="Act">
                <a:extLst>
                  <a:ext uri="{FF2B5EF4-FFF2-40B4-BE49-F238E27FC236}">
                    <a16:creationId xmlns:a16="http://schemas.microsoft.com/office/drawing/2014/main" id="{37169A2B-C295-E64D-9D4C-7E4A9794D396}"/>
                  </a:ext>
                </a:extLst>
              </p:cNvPr>
              <p:cNvSpPr txBox="1"/>
              <p:nvPr/>
            </p:nvSpPr>
            <p:spPr>
              <a:xfrm>
                <a:off x="0" y="115008"/>
                <a:ext cx="1135200" cy="3501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nSpc>
                    <a:spcPct val="120000"/>
                  </a:lnSpc>
                  <a:defRPr sz="1600">
                    <a:solidFill>
                      <a:srgbClr val="FFFFFF"/>
                    </a:solidFill>
                  </a:defRPr>
                </a:lvl1pPr>
              </a:lstStyle>
              <a:p>
                <a:pPr defTabSz="914377">
                  <a:defRPr/>
                </a:pPr>
                <a:r>
                  <a:rPr sz="2133">
                    <a:latin typeface="CiscoSansTT" panose="020B0503020201020303" pitchFamily="34" charset="0"/>
                    <a:ea typeface="ＭＳ Ｐゴシック" charset="0"/>
                    <a:cs typeface="CiscoSansTT" panose="020B0503020201020303" pitchFamily="34" charset="0"/>
                    <a:sym typeface="Arial"/>
                  </a:rPr>
                  <a:t>Act</a:t>
                </a:r>
              </a:p>
            </p:txBody>
          </p:sp>
        </p:grpSp>
        <p:sp>
          <p:nvSpPr>
            <p:cNvPr id="20" name="Google Shape;852;p193">
              <a:extLst>
                <a:ext uri="{FF2B5EF4-FFF2-40B4-BE49-F238E27FC236}">
                  <a16:creationId xmlns:a16="http://schemas.microsoft.com/office/drawing/2014/main" id="{3D4A401D-428D-A843-A16B-68CC8FE1701A}"/>
                </a:ext>
              </a:extLst>
            </p:cNvPr>
            <p:cNvSpPr/>
            <p:nvPr/>
          </p:nvSpPr>
          <p:spPr>
            <a:xfrm>
              <a:off x="576909" y="1093"/>
              <a:ext cx="310726" cy="5818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498"/>
                  </a:lnTo>
                  <a:lnTo>
                    <a:pt x="115" y="10064"/>
                  </a:lnTo>
                  <a:lnTo>
                    <a:pt x="21485" y="21600"/>
                  </a:lnTo>
                  <a:close/>
                </a:path>
              </a:pathLst>
            </a:custGeom>
            <a:solidFill>
              <a:srgbClr val="D38F14"/>
            </a:solidFill>
            <a:ln w="12700" cap="flat">
              <a:noFill/>
              <a:miter lim="400000"/>
            </a:ln>
            <a:effectLst/>
          </p:spPr>
          <p:txBody>
            <a:bodyPr wrap="square" lIns="0" tIns="0" rIns="0" bIns="0" numCol="1" anchor="t">
              <a:noAutofit/>
            </a:bodyPr>
            <a:lstStyle/>
            <a:p>
              <a:pPr defTabSz="914377">
                <a:defRPr>
                  <a:solidFill>
                    <a:srgbClr val="000000"/>
                  </a:solidFill>
                </a:defRPr>
              </a:pPr>
              <a:endParaRPr sz="2400">
                <a:solidFill>
                  <a:srgbClr val="000000"/>
                </a:solidFill>
                <a:latin typeface="CiscoSansTT" panose="020B0503020201020303" pitchFamily="34" charset="0"/>
                <a:ea typeface="ＭＳ Ｐゴシック" charset="0"/>
                <a:cs typeface="CiscoSansTT" panose="020B0503020201020303" pitchFamily="34" charset="0"/>
                <a:sym typeface="Arial"/>
              </a:endParaRPr>
            </a:p>
          </p:txBody>
        </p:sp>
      </p:grpSp>
      <p:sp>
        <p:nvSpPr>
          <p:cNvPr id="8" name="Rounded Rectangle 7">
            <a:extLst>
              <a:ext uri="{FF2B5EF4-FFF2-40B4-BE49-F238E27FC236}">
                <a16:creationId xmlns:a16="http://schemas.microsoft.com/office/drawing/2014/main" id="{7399B44D-98B5-1140-B357-283E886AA9FC}"/>
              </a:ext>
            </a:extLst>
          </p:cNvPr>
          <p:cNvSpPr/>
          <p:nvPr/>
        </p:nvSpPr>
        <p:spPr>
          <a:xfrm>
            <a:off x="8015915" y="2046414"/>
            <a:ext cx="3695091" cy="3452417"/>
          </a:xfrm>
          <a:prstGeom prst="roundRect">
            <a:avLst/>
          </a:prstGeom>
          <a:solidFill>
            <a:schemeClr val="bg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005073"/>
              </a:solidFill>
              <a:latin typeface="CiscoSansTT" panose="020B0503020201020303" pitchFamily="34" charset="0"/>
              <a:cs typeface="CiscoSansTT" panose="020B0503020201020303" pitchFamily="34" charset="0"/>
              <a:sym typeface="Arial"/>
            </a:endParaRPr>
          </a:p>
        </p:txBody>
      </p:sp>
      <p:sp>
        <p:nvSpPr>
          <p:cNvPr id="2" name="Title 1">
            <a:extLst>
              <a:ext uri="{FF2B5EF4-FFF2-40B4-BE49-F238E27FC236}">
                <a16:creationId xmlns:a16="http://schemas.microsoft.com/office/drawing/2014/main" id="{FBDA739E-9F13-D34A-889F-84C3F8AD56F5}"/>
              </a:ext>
            </a:extLst>
          </p:cNvPr>
          <p:cNvSpPr>
            <a:spLocks noGrp="1"/>
          </p:cNvSpPr>
          <p:nvPr>
            <p:ph type="title"/>
          </p:nvPr>
        </p:nvSpPr>
        <p:spPr>
          <a:xfrm>
            <a:off x="583688" y="455087"/>
            <a:ext cx="11127317" cy="755870"/>
          </a:xfrm>
        </p:spPr>
        <p:txBody>
          <a:bodyPr/>
          <a:lstStyle/>
          <a:p>
            <a:r>
              <a:rPr lang="en-US" dirty="0">
                <a:latin typeface="CiscoSansTT" panose="020B0503020201020303" pitchFamily="34" charset="0"/>
                <a:cs typeface="CiscoSansTT" panose="020B0503020201020303" pitchFamily="34" charset="0"/>
              </a:rPr>
              <a:t>Act on insights to drive business outcomes</a:t>
            </a:r>
          </a:p>
        </p:txBody>
      </p:sp>
      <p:sp>
        <p:nvSpPr>
          <p:cNvPr id="3" name="Google Shape;1180;p232">
            <a:extLst>
              <a:ext uri="{FF2B5EF4-FFF2-40B4-BE49-F238E27FC236}">
                <a16:creationId xmlns:a16="http://schemas.microsoft.com/office/drawing/2014/main" id="{C8482178-63E2-DE4B-AE18-E110EFBC10DF}"/>
              </a:ext>
            </a:extLst>
          </p:cNvPr>
          <p:cNvSpPr txBox="1"/>
          <p:nvPr/>
        </p:nvSpPr>
        <p:spPr>
          <a:xfrm>
            <a:off x="4583990" y="3098530"/>
            <a:ext cx="3238437" cy="2400300"/>
          </a:xfrm>
          <a:prstGeom prst="rect">
            <a:avLst/>
          </a:prstGeom>
          <a:noFill/>
          <a:ln>
            <a:noFill/>
          </a:ln>
        </p:spPr>
        <p:txBody>
          <a:bodyPr spcFirstLastPara="1" wrap="square" lIns="90000" tIns="0" rIns="90000" bIns="0" anchor="t" anchorCtr="0">
            <a:noAutofit/>
          </a:bodyPr>
          <a:lstStyle/>
          <a:p>
            <a:pPr marL="285744" indent="-285744" defTabSz="1219140">
              <a:spcAft>
                <a:spcPts val="600"/>
              </a:spcAft>
              <a:buClr>
                <a:srgbClr val="000000"/>
              </a:buClr>
              <a:buFont typeface="Arial" panose="020B0604020202020204" pitchFamily="34" charset="0"/>
              <a:buChar char="•"/>
              <a:defRPr/>
            </a:pPr>
            <a:r>
              <a:rPr lang="en-US" dirty="0">
                <a:solidFill>
                  <a:srgbClr val="FBAB18">
                    <a:lumMod val="75000"/>
                  </a:srgbClr>
                </a:solidFill>
                <a:latin typeface="CiscoSansTT" panose="020B0503020201020303" pitchFamily="34" charset="0"/>
                <a:ea typeface="ＭＳ Ｐゴシック" charset="0"/>
                <a:cs typeface="CiscoSansTT" panose="020B0503020201020303" pitchFamily="34" charset="0"/>
                <a:sym typeface="Arial"/>
              </a:rPr>
              <a:t>Drive Monetization</a:t>
            </a:r>
          </a:p>
          <a:p>
            <a:pPr marL="285744" indent="-285744" defTabSz="1219140">
              <a:spcAft>
                <a:spcPts val="600"/>
              </a:spcAft>
              <a:buClr>
                <a:srgbClr val="000000"/>
              </a:buClr>
              <a:buFont typeface="Arial" panose="020B0604020202020204" pitchFamily="34" charset="0"/>
              <a:buChar char="•"/>
              <a:defRPr/>
            </a:pPr>
            <a:r>
              <a:rPr lang="en-US" dirty="0">
                <a:solidFill>
                  <a:srgbClr val="FBAB18">
                    <a:lumMod val="75000"/>
                  </a:srgbClr>
                </a:solidFill>
                <a:latin typeface="CiscoSansTT" panose="020B0503020201020303" pitchFamily="34" charset="0"/>
                <a:ea typeface="ＭＳ Ｐゴシック" charset="0"/>
                <a:cs typeface="CiscoSansTT" panose="020B0503020201020303" pitchFamily="34" charset="0"/>
                <a:sym typeface="Arial"/>
              </a:rPr>
              <a:t>Drive customer acquisition</a:t>
            </a:r>
          </a:p>
          <a:p>
            <a:pPr marL="285744" indent="-285744" defTabSz="1219140">
              <a:spcAft>
                <a:spcPts val="600"/>
              </a:spcAft>
              <a:buClr>
                <a:srgbClr val="000000"/>
              </a:buClr>
              <a:buFont typeface="Arial" panose="020B0604020202020204" pitchFamily="34" charset="0"/>
              <a:buChar char="•"/>
              <a:defRPr/>
            </a:pPr>
            <a:r>
              <a:rPr lang="en-US" dirty="0">
                <a:solidFill>
                  <a:srgbClr val="FBAB18">
                    <a:lumMod val="75000"/>
                  </a:srgbClr>
                </a:solidFill>
                <a:latin typeface="CiscoSansTT" panose="020B0503020201020303" pitchFamily="34" charset="0"/>
                <a:ea typeface="ＭＳ Ｐゴシック" charset="0"/>
                <a:cs typeface="CiscoSansTT" panose="020B0503020201020303" pitchFamily="34" charset="0"/>
                <a:sym typeface="Arial"/>
              </a:rPr>
              <a:t>Improve customer experience and satisfaction</a:t>
            </a:r>
          </a:p>
          <a:p>
            <a:pPr marL="285744" indent="-285744" defTabSz="1219140">
              <a:spcAft>
                <a:spcPts val="600"/>
              </a:spcAft>
              <a:buClr>
                <a:srgbClr val="000000"/>
              </a:buClr>
              <a:buFont typeface="Arial" panose="020B0604020202020204" pitchFamily="34" charset="0"/>
              <a:buChar char="•"/>
              <a:defRPr/>
            </a:pPr>
            <a:r>
              <a:rPr lang="en-US" dirty="0">
                <a:solidFill>
                  <a:srgbClr val="FBAB18">
                    <a:lumMod val="75000"/>
                  </a:srgbClr>
                </a:solidFill>
                <a:latin typeface="CiscoSansTT" panose="020B0503020201020303" pitchFamily="34" charset="0"/>
                <a:ea typeface="ＭＳ Ｐゴシック" charset="0"/>
                <a:cs typeface="CiscoSansTT" panose="020B0503020201020303" pitchFamily="34" charset="0"/>
                <a:sym typeface="Arial"/>
              </a:rPr>
              <a:t>Boost loyalty </a:t>
            </a:r>
          </a:p>
          <a:p>
            <a:pPr defTabSz="1219140">
              <a:spcAft>
                <a:spcPts val="600"/>
              </a:spcAft>
              <a:buClr>
                <a:srgbClr val="000000"/>
              </a:buClr>
              <a:defRPr/>
            </a:pPr>
            <a:endParaRPr lang="en-US" dirty="0">
              <a:solidFill>
                <a:srgbClr val="FBAB18">
                  <a:lumMod val="75000"/>
                </a:srgbClr>
              </a:solidFill>
              <a:latin typeface="CiscoSansTT" panose="020B0503020201020303" pitchFamily="34" charset="0"/>
              <a:ea typeface="ＭＳ Ｐゴシック" charset="0"/>
              <a:cs typeface="CiscoSansTT" panose="020B0503020201020303" pitchFamily="34" charset="0"/>
              <a:sym typeface="Arial"/>
            </a:endParaRPr>
          </a:p>
          <a:p>
            <a:pPr defTabSz="1219140">
              <a:spcAft>
                <a:spcPts val="600"/>
              </a:spcAft>
              <a:buClr>
                <a:srgbClr val="000000"/>
              </a:buClr>
              <a:defRPr/>
            </a:pPr>
            <a:endParaRPr lang="en-US" dirty="0">
              <a:solidFill>
                <a:srgbClr val="FBAB18">
                  <a:lumMod val="75000"/>
                </a:srgbClr>
              </a:solidFill>
              <a:latin typeface="CiscoSansTT" panose="020B0503020201020303" pitchFamily="34" charset="0"/>
              <a:ea typeface="ＭＳ Ｐゴシック" charset="0"/>
              <a:cs typeface="CiscoSansTT" panose="020B0503020201020303" pitchFamily="34" charset="0"/>
              <a:sym typeface="Arial"/>
            </a:endParaRPr>
          </a:p>
          <a:p>
            <a:pPr marL="285744" indent="-285744" defTabSz="1219140">
              <a:spcAft>
                <a:spcPts val="600"/>
              </a:spcAft>
              <a:buClr>
                <a:srgbClr val="000000"/>
              </a:buClr>
              <a:buFont typeface="Arial" panose="020B0604020202020204" pitchFamily="34" charset="0"/>
              <a:buChar char="•"/>
              <a:defRPr/>
            </a:pPr>
            <a:endParaRPr dirty="0">
              <a:solidFill>
                <a:srgbClr val="FBAB18">
                  <a:lumMod val="75000"/>
                </a:srgbClr>
              </a:solidFill>
              <a:latin typeface="CiscoSansTT" panose="020B0503020201020303" pitchFamily="34" charset="0"/>
              <a:ea typeface="ＭＳ Ｐゴシック" charset="0"/>
              <a:cs typeface="CiscoSansTT" panose="020B0503020201020303" pitchFamily="34" charset="0"/>
              <a:sym typeface="Arial"/>
            </a:endParaRPr>
          </a:p>
        </p:txBody>
      </p:sp>
      <p:sp>
        <p:nvSpPr>
          <p:cNvPr id="4" name="Rounded Rectangle 3">
            <a:extLst>
              <a:ext uri="{FF2B5EF4-FFF2-40B4-BE49-F238E27FC236}">
                <a16:creationId xmlns:a16="http://schemas.microsoft.com/office/drawing/2014/main" id="{F92CA136-8482-3949-9474-4792A021BD04}"/>
              </a:ext>
            </a:extLst>
          </p:cNvPr>
          <p:cNvSpPr/>
          <p:nvPr/>
        </p:nvSpPr>
        <p:spPr>
          <a:xfrm>
            <a:off x="4149014" y="2046414"/>
            <a:ext cx="3673413" cy="925117"/>
          </a:xfrm>
          <a:prstGeom prst="roundRect">
            <a:avLst>
              <a:gd name="adj" fmla="val 50000"/>
            </a:avLst>
          </a:prstGeom>
          <a:solidFill>
            <a:schemeClr val="accent5"/>
          </a:solid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a:solidFill>
                  <a:srgbClr val="FFFFFF"/>
                </a:solidFill>
                <a:latin typeface="CiscoSansTT" panose="020B0503020201020303" pitchFamily="34" charset="0"/>
                <a:cs typeface="CiscoSansTT" panose="020B0503020201020303" pitchFamily="34" charset="0"/>
                <a:sym typeface="Arial"/>
              </a:rPr>
              <a:t>Influence Behavior</a:t>
            </a:r>
          </a:p>
        </p:txBody>
      </p:sp>
      <p:sp>
        <p:nvSpPr>
          <p:cNvPr id="5" name="Rounded Rectangle 4">
            <a:extLst>
              <a:ext uri="{FF2B5EF4-FFF2-40B4-BE49-F238E27FC236}">
                <a16:creationId xmlns:a16="http://schemas.microsoft.com/office/drawing/2014/main" id="{9590D811-7A87-934C-BD60-E8C81654F2AC}"/>
              </a:ext>
            </a:extLst>
          </p:cNvPr>
          <p:cNvSpPr/>
          <p:nvPr/>
        </p:nvSpPr>
        <p:spPr>
          <a:xfrm>
            <a:off x="8019875" y="2046414"/>
            <a:ext cx="3673413" cy="925117"/>
          </a:xfrm>
          <a:prstGeom prst="roundRect">
            <a:avLst>
              <a:gd name="adj" fmla="val 50000"/>
            </a:avLst>
          </a:prstGeom>
          <a:solidFill>
            <a:schemeClr val="accent5"/>
          </a:solid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a:solidFill>
                  <a:srgbClr val="FFFFFF"/>
                </a:solidFill>
                <a:latin typeface="CiscoSansTT" panose="020B0503020201020303" pitchFamily="34" charset="0"/>
                <a:cs typeface="CiscoSansTT" panose="020B0503020201020303" pitchFamily="34" charset="0"/>
                <a:sym typeface="Arial"/>
              </a:rPr>
              <a:t>Optimize Operations</a:t>
            </a:r>
          </a:p>
        </p:txBody>
      </p:sp>
      <p:sp>
        <p:nvSpPr>
          <p:cNvPr id="10" name="Google Shape;1180;p232">
            <a:extLst>
              <a:ext uri="{FF2B5EF4-FFF2-40B4-BE49-F238E27FC236}">
                <a16:creationId xmlns:a16="http://schemas.microsoft.com/office/drawing/2014/main" id="{12FB6213-CF1E-1545-AF56-4E0B0F9AF550}"/>
              </a:ext>
            </a:extLst>
          </p:cNvPr>
          <p:cNvSpPr txBox="1"/>
          <p:nvPr/>
        </p:nvSpPr>
        <p:spPr>
          <a:xfrm>
            <a:off x="8280225" y="3098530"/>
            <a:ext cx="2997200" cy="2400300"/>
          </a:xfrm>
          <a:prstGeom prst="rect">
            <a:avLst/>
          </a:prstGeom>
          <a:noFill/>
          <a:ln>
            <a:noFill/>
          </a:ln>
        </p:spPr>
        <p:txBody>
          <a:bodyPr spcFirstLastPara="1" wrap="square" lIns="90000" tIns="0" rIns="90000" bIns="0" anchor="t" anchorCtr="0">
            <a:noAutofit/>
          </a:bodyPr>
          <a:lstStyle/>
          <a:p>
            <a:pPr marL="285744" indent="-285744" defTabSz="1219140">
              <a:spcBef>
                <a:spcPts val="600"/>
              </a:spcBef>
              <a:buClr>
                <a:srgbClr val="000000"/>
              </a:buClr>
              <a:buFont typeface="Arial" panose="020B0604020202020204" pitchFamily="34" charset="0"/>
              <a:buChar char="•"/>
              <a:defRPr/>
            </a:pPr>
            <a:r>
              <a:rPr lang="en-US" dirty="0">
                <a:solidFill>
                  <a:srgbClr val="FBAB18">
                    <a:lumMod val="75000"/>
                  </a:srgbClr>
                </a:solidFill>
                <a:latin typeface="CiscoSansTT" panose="020B0503020201020303" pitchFamily="34" charset="0"/>
                <a:ea typeface="ＭＳ Ｐゴシック" charset="0"/>
                <a:cs typeface="CiscoSansTT" panose="020B0503020201020303" pitchFamily="34" charset="0"/>
                <a:sym typeface="Arial"/>
              </a:rPr>
              <a:t>Reduce time finding assets</a:t>
            </a:r>
          </a:p>
          <a:p>
            <a:pPr marL="285744" indent="-285744" defTabSz="1219140">
              <a:spcBef>
                <a:spcPts val="600"/>
              </a:spcBef>
              <a:buClr>
                <a:srgbClr val="000000"/>
              </a:buClr>
              <a:buFont typeface="Arial" panose="020B0604020202020204" pitchFamily="34" charset="0"/>
              <a:buChar char="•"/>
              <a:defRPr/>
            </a:pPr>
            <a:r>
              <a:rPr lang="en-US" dirty="0">
                <a:solidFill>
                  <a:srgbClr val="FBAB18">
                    <a:lumMod val="75000"/>
                  </a:srgbClr>
                </a:solidFill>
                <a:latin typeface="CiscoSansTT" panose="020B0503020201020303" pitchFamily="34" charset="0"/>
                <a:ea typeface="ＭＳ Ｐゴシック" charset="0"/>
                <a:cs typeface="CiscoSansTT" panose="020B0503020201020303" pitchFamily="34" charset="0"/>
                <a:sym typeface="Arial"/>
              </a:rPr>
              <a:t>Reduce inventory excess and loss</a:t>
            </a:r>
          </a:p>
          <a:p>
            <a:pPr marL="285744" indent="-285744" defTabSz="1219140">
              <a:spcBef>
                <a:spcPts val="600"/>
              </a:spcBef>
              <a:buClr>
                <a:srgbClr val="000000"/>
              </a:buClr>
              <a:buFont typeface="Arial" panose="020B0604020202020204" pitchFamily="34" charset="0"/>
              <a:buChar char="•"/>
              <a:defRPr/>
            </a:pPr>
            <a:r>
              <a:rPr lang="en-US" dirty="0">
                <a:solidFill>
                  <a:srgbClr val="FBAB18">
                    <a:lumMod val="75000"/>
                  </a:srgbClr>
                </a:solidFill>
                <a:latin typeface="CiscoSansTT" panose="020B0503020201020303" pitchFamily="34" charset="0"/>
                <a:ea typeface="ＭＳ Ｐゴシック" charset="0"/>
                <a:cs typeface="CiscoSansTT" panose="020B0503020201020303" pitchFamily="34" charset="0"/>
                <a:sym typeface="Arial"/>
              </a:rPr>
              <a:t>Optimize space utilization</a:t>
            </a:r>
            <a:endParaRPr dirty="0">
              <a:solidFill>
                <a:srgbClr val="FBAB18">
                  <a:lumMod val="75000"/>
                </a:srgbClr>
              </a:solidFill>
              <a:latin typeface="CiscoSansTT" panose="020B0503020201020303" pitchFamily="34" charset="0"/>
              <a:ea typeface="ＭＳ Ｐゴシック" charset="0"/>
              <a:cs typeface="CiscoSansTT" panose="020B0503020201020303" pitchFamily="34" charset="0"/>
              <a:sym typeface="Arial"/>
            </a:endParaRPr>
          </a:p>
        </p:txBody>
      </p:sp>
      <p:pic>
        <p:nvPicPr>
          <p:cNvPr id="29" name="Google Shape;857;p193" descr="Google Shape;857;p193">
            <a:extLst>
              <a:ext uri="{FF2B5EF4-FFF2-40B4-BE49-F238E27FC236}">
                <a16:creationId xmlns:a16="http://schemas.microsoft.com/office/drawing/2014/main" id="{6E9C645F-797B-734B-85E5-C820F1FE43B6}"/>
              </a:ext>
            </a:extLst>
          </p:cNvPr>
          <p:cNvPicPr>
            <a:picLocks noChangeAspect="1"/>
          </p:cNvPicPr>
          <p:nvPr/>
        </p:nvPicPr>
        <p:blipFill>
          <a:blip r:embed="rId2">
            <a:extLst/>
          </a:blip>
          <a:stretch>
            <a:fillRect/>
          </a:stretch>
        </p:blipFill>
        <p:spPr>
          <a:xfrm>
            <a:off x="92979" y="2710233"/>
            <a:ext cx="2603335" cy="2603336"/>
          </a:xfrm>
          <a:prstGeom prst="rect">
            <a:avLst/>
          </a:prstGeom>
          <a:ln w="12700" cap="flat">
            <a:noFill/>
            <a:miter lim="400000"/>
          </a:ln>
          <a:effectLst/>
        </p:spPr>
      </p:pic>
      <p:pic>
        <p:nvPicPr>
          <p:cNvPr id="30" name="Google Shape;1834;p271">
            <a:extLst>
              <a:ext uri="{FF2B5EF4-FFF2-40B4-BE49-F238E27FC236}">
                <a16:creationId xmlns:a16="http://schemas.microsoft.com/office/drawing/2014/main" id="{CD6F9A2A-B5CB-8049-8850-3C3664424B27}"/>
              </a:ext>
            </a:extLst>
          </p:cNvPr>
          <p:cNvPicPr preferRelativeResize="0"/>
          <p:nvPr/>
        </p:nvPicPr>
        <p:blipFill>
          <a:blip r:embed="rId3">
            <a:alphaModFix/>
          </a:blip>
          <a:stretch>
            <a:fillRect/>
          </a:stretch>
        </p:blipFill>
        <p:spPr>
          <a:xfrm>
            <a:off x="1156371" y="3300821"/>
            <a:ext cx="385796" cy="257201"/>
          </a:xfrm>
          <a:prstGeom prst="rect">
            <a:avLst/>
          </a:prstGeom>
          <a:noFill/>
          <a:ln>
            <a:noFill/>
          </a:ln>
        </p:spPr>
      </p:pic>
      <p:sp>
        <p:nvSpPr>
          <p:cNvPr id="31" name="Rectangle 30">
            <a:extLst>
              <a:ext uri="{FF2B5EF4-FFF2-40B4-BE49-F238E27FC236}">
                <a16:creationId xmlns:a16="http://schemas.microsoft.com/office/drawing/2014/main" id="{8EAC055D-4FA2-4A07-BD0D-633358B2AC6E}"/>
              </a:ext>
            </a:extLst>
          </p:cNvPr>
          <p:cNvSpPr/>
          <p:nvPr/>
        </p:nvSpPr>
        <p:spPr>
          <a:xfrm>
            <a:off x="3365689" y="6226972"/>
            <a:ext cx="1062010" cy="27058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724069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B591ABF-73A3-4A8D-809D-EAB353B4E3B2}"/>
              </a:ext>
            </a:extLst>
          </p:cNvPr>
          <p:cNvSpPr>
            <a:spLocks noGrp="1"/>
          </p:cNvSpPr>
          <p:nvPr>
            <p:ph type="ctrTitle"/>
          </p:nvPr>
        </p:nvSpPr>
        <p:spPr/>
        <p:txBody>
          <a:bodyPr/>
          <a:lstStyle/>
          <a:p>
            <a:r>
              <a:rPr lang="en-US" dirty="0"/>
              <a:t>Summary</a:t>
            </a:r>
          </a:p>
        </p:txBody>
      </p:sp>
    </p:spTree>
    <p:extLst>
      <p:ext uri="{BB962C8B-B14F-4D97-AF65-F5344CB8AC3E}">
        <p14:creationId xmlns:p14="http://schemas.microsoft.com/office/powerpoint/2010/main" val="101646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CDA6F4C-BF25-BC40-B11C-0CF4BC69C7B7}"/>
              </a:ext>
            </a:extLst>
          </p:cNvPr>
          <p:cNvGraphicFramePr>
            <a:graphicFrameLocks noGrp="1"/>
          </p:cNvGraphicFramePr>
          <p:nvPr>
            <p:ph idx="1"/>
            <p:extLst>
              <p:ext uri="{D42A27DB-BD31-4B8C-83A1-F6EECF244321}">
                <p14:modId xmlns:p14="http://schemas.microsoft.com/office/powerpoint/2010/main" val="2515008445"/>
              </p:ext>
            </p:extLst>
          </p:nvPr>
        </p:nvGraphicFramePr>
        <p:xfrm>
          <a:off x="632884" y="1797051"/>
          <a:ext cx="11040533" cy="4097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BA5B675-70F9-AE4A-B706-E877A480E6EB}"/>
              </a:ext>
            </a:extLst>
          </p:cNvPr>
          <p:cNvSpPr>
            <a:spLocks noGrp="1"/>
          </p:cNvSpPr>
          <p:nvPr>
            <p:ph type="title"/>
          </p:nvPr>
        </p:nvSpPr>
        <p:spPr/>
        <p:txBody>
          <a:bodyPr/>
          <a:lstStyle/>
          <a:p>
            <a:r>
              <a:rPr lang="en-US" sz="4400" dirty="0">
                <a:latin typeface="CiscoSansTT" panose="020B0503020201020303" pitchFamily="34" charset="0"/>
                <a:cs typeface="CiscoSansTT" panose="020B0503020201020303" pitchFamily="34" charset="0"/>
              </a:rPr>
              <a:t>Delivering Next Generation Wireless</a:t>
            </a:r>
          </a:p>
        </p:txBody>
      </p:sp>
      <p:sp>
        <p:nvSpPr>
          <p:cNvPr id="4" name="Rectangle 3">
            <a:extLst>
              <a:ext uri="{FF2B5EF4-FFF2-40B4-BE49-F238E27FC236}">
                <a16:creationId xmlns:a16="http://schemas.microsoft.com/office/drawing/2014/main" id="{8511BCC9-0A26-4FD1-ACD9-EDC609F4FBED}"/>
              </a:ext>
            </a:extLst>
          </p:cNvPr>
          <p:cNvSpPr/>
          <p:nvPr/>
        </p:nvSpPr>
        <p:spPr>
          <a:xfrm>
            <a:off x="3365689" y="6226972"/>
            <a:ext cx="1062010" cy="27058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11776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9CB409-C997-4353-B620-EBB0F4182C78}"/>
              </a:ext>
            </a:extLst>
          </p:cNvPr>
          <p:cNvSpPr txBox="1"/>
          <p:nvPr/>
        </p:nvSpPr>
        <p:spPr>
          <a:xfrm>
            <a:off x="5853659" y="4594484"/>
            <a:ext cx="2528962" cy="369332"/>
          </a:xfrm>
          <a:prstGeom prst="rect">
            <a:avLst/>
          </a:prstGeom>
          <a:noFill/>
        </p:spPr>
        <p:txBody>
          <a:bodyPr wrap="none" rtlCol="0">
            <a:spAutoFit/>
          </a:bodyPr>
          <a:lstStyle/>
          <a:p>
            <a:r>
              <a:rPr lang="en-US" dirty="0">
                <a:solidFill>
                  <a:schemeClr val="bg1"/>
                </a:solidFill>
                <a:latin typeface="CiscoSans ExtraLight" panose="020B0303020201020303" pitchFamily="34" charset="0"/>
              </a:rPr>
              <a:t>Singapore . 16 April 2019</a:t>
            </a:r>
            <a:endParaRPr lang="en-MY" dirty="0">
              <a:solidFill>
                <a:schemeClr val="bg1"/>
              </a:solidFill>
              <a:latin typeface="CiscoSans ExtraLight" panose="020B0303020201020303" pitchFamily="34" charset="0"/>
            </a:endParaRPr>
          </a:p>
        </p:txBody>
      </p:sp>
      <p:sp>
        <p:nvSpPr>
          <p:cNvPr id="3" name="TextBox 2">
            <a:extLst>
              <a:ext uri="{FF2B5EF4-FFF2-40B4-BE49-F238E27FC236}">
                <a16:creationId xmlns:a16="http://schemas.microsoft.com/office/drawing/2014/main" id="{1A225CDB-E370-49B4-ABD2-73EF111DEAE8}"/>
              </a:ext>
            </a:extLst>
          </p:cNvPr>
          <p:cNvSpPr txBox="1"/>
          <p:nvPr/>
        </p:nvSpPr>
        <p:spPr>
          <a:xfrm>
            <a:off x="6245352" y="4963816"/>
            <a:ext cx="2404872" cy="369332"/>
          </a:xfrm>
          <a:prstGeom prst="rect">
            <a:avLst/>
          </a:prstGeom>
          <a:noFill/>
        </p:spPr>
        <p:txBody>
          <a:bodyPr wrap="square" rtlCol="0">
            <a:spAutoFit/>
          </a:bodyPr>
          <a:lstStyle/>
          <a:p>
            <a:pPr algn="ctr"/>
            <a:r>
              <a:rPr lang="en-US" dirty="0">
                <a:solidFill>
                  <a:schemeClr val="bg1"/>
                </a:solidFill>
                <a:latin typeface="CiscoSans ExtraLight" panose="020B0303020201020303" pitchFamily="34" charset="0"/>
              </a:rPr>
              <a:t>#</a:t>
            </a:r>
            <a:r>
              <a:rPr lang="en-US" dirty="0" err="1">
                <a:solidFill>
                  <a:schemeClr val="bg1"/>
                </a:solidFill>
                <a:latin typeface="CiscoSans ExtraLight" panose="020B0303020201020303" pitchFamily="34" charset="0"/>
              </a:rPr>
              <a:t>CiscoConnectSG</a:t>
            </a:r>
            <a:endParaRPr lang="en-MY" dirty="0">
              <a:solidFill>
                <a:schemeClr val="bg1"/>
              </a:solidFill>
              <a:latin typeface="CiscoSans ExtraLight" panose="020B0303020201020303" pitchFamily="34" charset="0"/>
            </a:endParaRPr>
          </a:p>
        </p:txBody>
      </p:sp>
    </p:spTree>
    <p:extLst>
      <p:ext uri="{BB962C8B-B14F-4D97-AF65-F5344CB8AC3E}">
        <p14:creationId xmlns:p14="http://schemas.microsoft.com/office/powerpoint/2010/main" val="192658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ABB99D4-9195-4CAC-A2D4-E97A860BACC5}"/>
              </a:ext>
            </a:extLst>
          </p:cNvPr>
          <p:cNvSpPr/>
          <p:nvPr/>
        </p:nvSpPr>
        <p:spPr>
          <a:xfrm>
            <a:off x="7807104" y="2512568"/>
            <a:ext cx="4392857" cy="2351523"/>
          </a:xfrm>
          <a:prstGeom prst="rect">
            <a:avLst/>
          </a:prstGeom>
          <a:solidFill>
            <a:schemeClr val="accent3">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433" fontAlgn="base">
              <a:spcBef>
                <a:spcPct val="0"/>
              </a:spcBef>
              <a:spcAft>
                <a:spcPct val="0"/>
              </a:spcAft>
            </a:pPr>
            <a:endParaRPr lang="en-US" sz="2399" dirty="0">
              <a:solidFill>
                <a:srgbClr val="FFFFFF"/>
              </a:solidFill>
              <a:latin typeface="CiscoSansTT ExtraLight"/>
              <a:cs typeface="Arial" panose="020B0604020202020204" pitchFamily="34" charset="0"/>
            </a:endParaRPr>
          </a:p>
        </p:txBody>
      </p:sp>
      <p:sp>
        <p:nvSpPr>
          <p:cNvPr id="77" name="Rectangle 76">
            <a:extLst>
              <a:ext uri="{FF2B5EF4-FFF2-40B4-BE49-F238E27FC236}">
                <a16:creationId xmlns:a16="http://schemas.microsoft.com/office/drawing/2014/main" id="{746FBCCD-155D-4554-9489-FF25C98B566B}"/>
              </a:ext>
            </a:extLst>
          </p:cNvPr>
          <p:cNvSpPr/>
          <p:nvPr/>
        </p:nvSpPr>
        <p:spPr>
          <a:xfrm>
            <a:off x="-16405" y="2512568"/>
            <a:ext cx="4392857" cy="2351523"/>
          </a:xfrm>
          <a:prstGeom prst="rect">
            <a:avLst/>
          </a:prstGeom>
          <a:solidFill>
            <a:schemeClr val="accent3">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433" fontAlgn="base">
              <a:spcBef>
                <a:spcPct val="0"/>
              </a:spcBef>
              <a:spcAft>
                <a:spcPct val="0"/>
              </a:spcAft>
            </a:pPr>
            <a:endParaRPr lang="en-US" sz="2399" dirty="0">
              <a:solidFill>
                <a:srgbClr val="FFFFFF"/>
              </a:solidFill>
              <a:latin typeface="CiscoSansTT ExtraLight"/>
              <a:cs typeface="Arial" panose="020B0604020202020204" pitchFamily="34" charset="0"/>
            </a:endParaRPr>
          </a:p>
        </p:txBody>
      </p:sp>
      <p:sp>
        <p:nvSpPr>
          <p:cNvPr id="2" name="Title 1"/>
          <p:cNvSpPr>
            <a:spLocks noGrp="1"/>
          </p:cNvSpPr>
          <p:nvPr>
            <p:ph type="title"/>
          </p:nvPr>
        </p:nvSpPr>
        <p:spPr/>
        <p:txBody>
          <a:bodyPr/>
          <a:lstStyle/>
          <a:p>
            <a:r>
              <a:rPr lang="en-US" dirty="0">
                <a:solidFill>
                  <a:schemeClr val="bg2"/>
                </a:solidFill>
                <a:latin typeface="+mn-lt"/>
              </a:rPr>
              <a:t>Cisco intent-based networking solutions</a:t>
            </a:r>
          </a:p>
        </p:txBody>
      </p:sp>
      <p:grpSp>
        <p:nvGrpSpPr>
          <p:cNvPr id="49" name="Group 48"/>
          <p:cNvGrpSpPr>
            <a:grpSpLocks noChangeAspect="1"/>
          </p:cNvGrpSpPr>
          <p:nvPr/>
        </p:nvGrpSpPr>
        <p:grpSpPr bwMode="auto">
          <a:xfrm rot="18910040">
            <a:off x="3974363" y="1573515"/>
            <a:ext cx="4237645" cy="4229627"/>
            <a:chOff x="2014" y="755"/>
            <a:chExt cx="2114" cy="2110"/>
          </a:xfrm>
        </p:grpSpPr>
        <p:sp>
          <p:nvSpPr>
            <p:cNvPr id="50" name="AutoShape 10"/>
            <p:cNvSpPr>
              <a:spLocks noChangeAspect="1" noChangeArrowheads="1" noTextEdit="1"/>
            </p:cNvSpPr>
            <p:nvPr/>
          </p:nvSpPr>
          <p:spPr bwMode="auto">
            <a:xfrm>
              <a:off x="2014" y="755"/>
              <a:ext cx="2114" cy="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Arial" charset="0"/>
                <a:cs typeface="Arial" charset="0"/>
              </a:endParaRPr>
            </a:p>
          </p:txBody>
        </p:sp>
        <p:sp>
          <p:nvSpPr>
            <p:cNvPr id="51" name="Freeform 12"/>
            <p:cNvSpPr>
              <a:spLocks/>
            </p:cNvSpPr>
            <p:nvPr/>
          </p:nvSpPr>
          <p:spPr bwMode="auto">
            <a:xfrm>
              <a:off x="2013" y="752"/>
              <a:ext cx="1057" cy="1057"/>
            </a:xfrm>
            <a:custGeom>
              <a:avLst/>
              <a:gdLst>
                <a:gd name="T0" fmla="*/ 714 w 714"/>
                <a:gd name="T1" fmla="*/ 1 h 714"/>
                <a:gd name="T2" fmla="*/ 436 w 714"/>
                <a:gd name="T3" fmla="*/ 57 h 714"/>
                <a:gd name="T4" fmla="*/ 122 w 714"/>
                <a:gd name="T5" fmla="*/ 315 h 714"/>
                <a:gd name="T6" fmla="*/ 33 w 714"/>
                <a:gd name="T7" fmla="*/ 502 h 714"/>
                <a:gd name="T8" fmla="*/ 1 w 714"/>
                <a:gd name="T9" fmla="*/ 714 h 714"/>
                <a:gd name="T10" fmla="*/ 95 w 714"/>
                <a:gd name="T11" fmla="*/ 620 h 714"/>
                <a:gd name="T12" fmla="*/ 189 w 714"/>
                <a:gd name="T13" fmla="*/ 714 h 714"/>
                <a:gd name="T14" fmla="*/ 189 w 714"/>
                <a:gd name="T15" fmla="*/ 714 h 714"/>
                <a:gd name="T16" fmla="*/ 230 w 714"/>
                <a:gd name="T17" fmla="*/ 509 h 714"/>
                <a:gd name="T18" fmla="*/ 420 w 714"/>
                <a:gd name="T19" fmla="*/ 278 h 714"/>
                <a:gd name="T20" fmla="*/ 558 w 714"/>
                <a:gd name="T21" fmla="*/ 212 h 714"/>
                <a:gd name="T22" fmla="*/ 714 w 714"/>
                <a:gd name="T23" fmla="*/ 189 h 714"/>
                <a:gd name="T24" fmla="*/ 714 w 714"/>
                <a:gd name="T25" fmla="*/ 189 h 714"/>
                <a:gd name="T26" fmla="*/ 714 w 714"/>
                <a:gd name="T27" fmla="*/ 189 h 714"/>
                <a:gd name="T28" fmla="*/ 620 w 714"/>
                <a:gd name="T29" fmla="*/ 95 h 714"/>
                <a:gd name="T30" fmla="*/ 714 w 714"/>
                <a:gd name="T31" fmla="*/ 1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4" h="714">
                  <a:moveTo>
                    <a:pt x="714" y="1"/>
                  </a:moveTo>
                  <a:cubicBezTo>
                    <a:pt x="616" y="0"/>
                    <a:pt x="522" y="20"/>
                    <a:pt x="436" y="57"/>
                  </a:cubicBezTo>
                  <a:cubicBezTo>
                    <a:pt x="308" y="111"/>
                    <a:pt x="199" y="201"/>
                    <a:pt x="122" y="315"/>
                  </a:cubicBezTo>
                  <a:cubicBezTo>
                    <a:pt x="84" y="372"/>
                    <a:pt x="53" y="435"/>
                    <a:pt x="33" y="502"/>
                  </a:cubicBezTo>
                  <a:cubicBezTo>
                    <a:pt x="12" y="569"/>
                    <a:pt x="0" y="640"/>
                    <a:pt x="1" y="714"/>
                  </a:cubicBezTo>
                  <a:cubicBezTo>
                    <a:pt x="1" y="662"/>
                    <a:pt x="43" y="620"/>
                    <a:pt x="95" y="620"/>
                  </a:cubicBezTo>
                  <a:cubicBezTo>
                    <a:pt x="146" y="620"/>
                    <a:pt x="189" y="662"/>
                    <a:pt x="189" y="714"/>
                  </a:cubicBezTo>
                  <a:cubicBezTo>
                    <a:pt x="189" y="714"/>
                    <a:pt x="189" y="714"/>
                    <a:pt x="189" y="714"/>
                  </a:cubicBezTo>
                  <a:cubicBezTo>
                    <a:pt x="189" y="641"/>
                    <a:pt x="203" y="572"/>
                    <a:pt x="230" y="509"/>
                  </a:cubicBezTo>
                  <a:cubicBezTo>
                    <a:pt x="270" y="415"/>
                    <a:pt x="336" y="335"/>
                    <a:pt x="420" y="278"/>
                  </a:cubicBezTo>
                  <a:cubicBezTo>
                    <a:pt x="462" y="250"/>
                    <a:pt x="508" y="227"/>
                    <a:pt x="558" y="212"/>
                  </a:cubicBezTo>
                  <a:cubicBezTo>
                    <a:pt x="607" y="197"/>
                    <a:pt x="659" y="189"/>
                    <a:pt x="714" y="189"/>
                  </a:cubicBezTo>
                  <a:cubicBezTo>
                    <a:pt x="714" y="189"/>
                    <a:pt x="714" y="189"/>
                    <a:pt x="714" y="189"/>
                  </a:cubicBezTo>
                  <a:cubicBezTo>
                    <a:pt x="714" y="189"/>
                    <a:pt x="714" y="189"/>
                    <a:pt x="714" y="189"/>
                  </a:cubicBezTo>
                  <a:cubicBezTo>
                    <a:pt x="662" y="189"/>
                    <a:pt x="620" y="146"/>
                    <a:pt x="620" y="95"/>
                  </a:cubicBezTo>
                  <a:cubicBezTo>
                    <a:pt x="620" y="43"/>
                    <a:pt x="662" y="1"/>
                    <a:pt x="714" y="1"/>
                  </a:cubicBezTo>
                </a:path>
              </a:pathLst>
            </a:custGeom>
            <a:solidFill>
              <a:schemeClr val="accent2"/>
            </a:solidFill>
            <a:ln w="12700">
              <a:solidFill>
                <a:schemeClr val="accent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Arial" charset="0"/>
                <a:cs typeface="Arial" charset="0"/>
              </a:endParaRPr>
            </a:p>
          </p:txBody>
        </p:sp>
        <p:sp>
          <p:nvSpPr>
            <p:cNvPr id="52" name="Freeform 13"/>
            <p:cNvSpPr>
              <a:spLocks/>
            </p:cNvSpPr>
            <p:nvPr/>
          </p:nvSpPr>
          <p:spPr bwMode="auto">
            <a:xfrm>
              <a:off x="2013" y="1809"/>
              <a:ext cx="1057" cy="1056"/>
            </a:xfrm>
            <a:custGeom>
              <a:avLst/>
              <a:gdLst>
                <a:gd name="T0" fmla="*/ 189 w 714"/>
                <a:gd name="T1" fmla="*/ 0 h 713"/>
                <a:gd name="T2" fmla="*/ 189 w 714"/>
                <a:gd name="T3" fmla="*/ 0 h 713"/>
                <a:gd name="T4" fmla="*/ 95 w 714"/>
                <a:gd name="T5" fmla="*/ 94 h 713"/>
                <a:gd name="T6" fmla="*/ 1 w 714"/>
                <a:gd name="T7" fmla="*/ 0 h 713"/>
                <a:gd name="T8" fmla="*/ 57 w 714"/>
                <a:gd name="T9" fmla="*/ 278 h 713"/>
                <a:gd name="T10" fmla="*/ 315 w 714"/>
                <a:gd name="T11" fmla="*/ 592 h 713"/>
                <a:gd name="T12" fmla="*/ 502 w 714"/>
                <a:gd name="T13" fmla="*/ 681 h 713"/>
                <a:gd name="T14" fmla="*/ 714 w 714"/>
                <a:gd name="T15" fmla="*/ 713 h 713"/>
                <a:gd name="T16" fmla="*/ 714 w 714"/>
                <a:gd name="T17" fmla="*/ 713 h 713"/>
                <a:gd name="T18" fmla="*/ 714 w 714"/>
                <a:gd name="T19" fmla="*/ 713 h 713"/>
                <a:gd name="T20" fmla="*/ 714 w 714"/>
                <a:gd name="T21" fmla="*/ 713 h 713"/>
                <a:gd name="T22" fmla="*/ 620 w 714"/>
                <a:gd name="T23" fmla="*/ 619 h 713"/>
                <a:gd name="T24" fmla="*/ 714 w 714"/>
                <a:gd name="T25" fmla="*/ 525 h 713"/>
                <a:gd name="T26" fmla="*/ 509 w 714"/>
                <a:gd name="T27" fmla="*/ 484 h 713"/>
                <a:gd name="T28" fmla="*/ 278 w 714"/>
                <a:gd name="T29" fmla="*/ 294 h 713"/>
                <a:gd name="T30" fmla="*/ 212 w 714"/>
                <a:gd name="T31" fmla="*/ 156 h 713"/>
                <a:gd name="T32" fmla="*/ 189 w 714"/>
                <a:gd name="T33"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4" h="713">
                  <a:moveTo>
                    <a:pt x="189" y="0"/>
                  </a:moveTo>
                  <a:cubicBezTo>
                    <a:pt x="189" y="0"/>
                    <a:pt x="189" y="0"/>
                    <a:pt x="189" y="0"/>
                  </a:cubicBezTo>
                  <a:cubicBezTo>
                    <a:pt x="189" y="52"/>
                    <a:pt x="146" y="94"/>
                    <a:pt x="95" y="94"/>
                  </a:cubicBezTo>
                  <a:cubicBezTo>
                    <a:pt x="43" y="94"/>
                    <a:pt x="1" y="52"/>
                    <a:pt x="1" y="0"/>
                  </a:cubicBezTo>
                  <a:cubicBezTo>
                    <a:pt x="0" y="98"/>
                    <a:pt x="20" y="192"/>
                    <a:pt x="57" y="278"/>
                  </a:cubicBezTo>
                  <a:cubicBezTo>
                    <a:pt x="111" y="406"/>
                    <a:pt x="201" y="515"/>
                    <a:pt x="315" y="592"/>
                  </a:cubicBezTo>
                  <a:cubicBezTo>
                    <a:pt x="372" y="630"/>
                    <a:pt x="435" y="661"/>
                    <a:pt x="502" y="681"/>
                  </a:cubicBezTo>
                  <a:cubicBezTo>
                    <a:pt x="569" y="702"/>
                    <a:pt x="640" y="713"/>
                    <a:pt x="714" y="713"/>
                  </a:cubicBezTo>
                  <a:cubicBezTo>
                    <a:pt x="714" y="713"/>
                    <a:pt x="714" y="713"/>
                    <a:pt x="714" y="713"/>
                  </a:cubicBezTo>
                  <a:cubicBezTo>
                    <a:pt x="714" y="713"/>
                    <a:pt x="714" y="713"/>
                    <a:pt x="714" y="713"/>
                  </a:cubicBezTo>
                  <a:cubicBezTo>
                    <a:pt x="714" y="713"/>
                    <a:pt x="714" y="713"/>
                    <a:pt x="714" y="713"/>
                  </a:cubicBezTo>
                  <a:cubicBezTo>
                    <a:pt x="662" y="713"/>
                    <a:pt x="620" y="671"/>
                    <a:pt x="620" y="619"/>
                  </a:cubicBezTo>
                  <a:cubicBezTo>
                    <a:pt x="620" y="568"/>
                    <a:pt x="662" y="525"/>
                    <a:pt x="714" y="525"/>
                  </a:cubicBezTo>
                  <a:cubicBezTo>
                    <a:pt x="641" y="525"/>
                    <a:pt x="572" y="511"/>
                    <a:pt x="509" y="484"/>
                  </a:cubicBezTo>
                  <a:cubicBezTo>
                    <a:pt x="415" y="444"/>
                    <a:pt x="335" y="378"/>
                    <a:pt x="278" y="294"/>
                  </a:cubicBezTo>
                  <a:cubicBezTo>
                    <a:pt x="250" y="252"/>
                    <a:pt x="227" y="206"/>
                    <a:pt x="212" y="156"/>
                  </a:cubicBezTo>
                  <a:cubicBezTo>
                    <a:pt x="197" y="107"/>
                    <a:pt x="189" y="55"/>
                    <a:pt x="189" y="0"/>
                  </a:cubicBezTo>
                </a:path>
              </a:pathLst>
            </a:custGeom>
            <a:solidFill>
              <a:schemeClr val="accent5"/>
            </a:solidFill>
            <a:ln w="12700">
              <a:solidFill>
                <a:schemeClr val="accent5"/>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Arial" charset="0"/>
                <a:cs typeface="Arial" charset="0"/>
              </a:endParaRPr>
            </a:p>
          </p:txBody>
        </p:sp>
        <p:sp>
          <p:nvSpPr>
            <p:cNvPr id="53" name="Freeform 14"/>
            <p:cNvSpPr>
              <a:spLocks/>
            </p:cNvSpPr>
            <p:nvPr/>
          </p:nvSpPr>
          <p:spPr bwMode="auto">
            <a:xfrm>
              <a:off x="2014" y="1670"/>
              <a:ext cx="278" cy="278"/>
            </a:xfrm>
            <a:custGeom>
              <a:avLst/>
              <a:gdLst>
                <a:gd name="T0" fmla="*/ 94 w 188"/>
                <a:gd name="T1" fmla="*/ 0 h 188"/>
                <a:gd name="T2" fmla="*/ 0 w 188"/>
                <a:gd name="T3" fmla="*/ 94 h 188"/>
                <a:gd name="T4" fmla="*/ 0 w 188"/>
                <a:gd name="T5" fmla="*/ 94 h 188"/>
                <a:gd name="T6" fmla="*/ 0 w 188"/>
                <a:gd name="T7" fmla="*/ 94 h 188"/>
                <a:gd name="T8" fmla="*/ 94 w 188"/>
                <a:gd name="T9" fmla="*/ 188 h 188"/>
                <a:gd name="T10" fmla="*/ 188 w 188"/>
                <a:gd name="T11" fmla="*/ 94 h 188"/>
                <a:gd name="T12" fmla="*/ 188 w 188"/>
                <a:gd name="T13" fmla="*/ 94 h 188"/>
                <a:gd name="T14" fmla="*/ 188 w 188"/>
                <a:gd name="T15" fmla="*/ 94 h 188"/>
                <a:gd name="T16" fmla="*/ 94 w 188"/>
                <a:gd name="T1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88">
                  <a:moveTo>
                    <a:pt x="94" y="0"/>
                  </a:moveTo>
                  <a:cubicBezTo>
                    <a:pt x="42" y="0"/>
                    <a:pt x="0" y="42"/>
                    <a:pt x="0" y="94"/>
                  </a:cubicBezTo>
                  <a:cubicBezTo>
                    <a:pt x="0" y="94"/>
                    <a:pt x="0" y="94"/>
                    <a:pt x="0" y="94"/>
                  </a:cubicBezTo>
                  <a:cubicBezTo>
                    <a:pt x="0" y="94"/>
                    <a:pt x="0" y="94"/>
                    <a:pt x="0" y="94"/>
                  </a:cubicBezTo>
                  <a:cubicBezTo>
                    <a:pt x="0" y="146"/>
                    <a:pt x="42" y="188"/>
                    <a:pt x="94" y="188"/>
                  </a:cubicBezTo>
                  <a:cubicBezTo>
                    <a:pt x="145" y="188"/>
                    <a:pt x="188" y="146"/>
                    <a:pt x="188" y="94"/>
                  </a:cubicBezTo>
                  <a:cubicBezTo>
                    <a:pt x="188" y="94"/>
                    <a:pt x="188" y="94"/>
                    <a:pt x="188" y="94"/>
                  </a:cubicBezTo>
                  <a:cubicBezTo>
                    <a:pt x="188" y="94"/>
                    <a:pt x="188" y="94"/>
                    <a:pt x="188" y="94"/>
                  </a:cubicBezTo>
                  <a:cubicBezTo>
                    <a:pt x="188" y="42"/>
                    <a:pt x="145" y="0"/>
                    <a:pt x="94" y="0"/>
                  </a:cubicBezTo>
                </a:path>
              </a:pathLst>
            </a:custGeom>
            <a:solidFill>
              <a:schemeClr val="accent5">
                <a:lumMod val="75000"/>
              </a:schemeClr>
            </a:solidFill>
            <a:ln w="12700">
              <a:solidFill>
                <a:schemeClr val="accent5">
                  <a:lumMod val="75000"/>
                </a:schemeClr>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Arial" charset="0"/>
                <a:cs typeface="Arial" charset="0"/>
              </a:endParaRPr>
            </a:p>
          </p:txBody>
        </p:sp>
        <p:sp>
          <p:nvSpPr>
            <p:cNvPr id="54" name="Freeform 15"/>
            <p:cNvSpPr>
              <a:spLocks/>
            </p:cNvSpPr>
            <p:nvPr/>
          </p:nvSpPr>
          <p:spPr bwMode="auto">
            <a:xfrm>
              <a:off x="3070" y="1809"/>
              <a:ext cx="1057" cy="1057"/>
            </a:xfrm>
            <a:custGeom>
              <a:avLst/>
              <a:gdLst>
                <a:gd name="T0" fmla="*/ 713 w 714"/>
                <a:gd name="T1" fmla="*/ 0 h 714"/>
                <a:gd name="T2" fmla="*/ 619 w 714"/>
                <a:gd name="T3" fmla="*/ 94 h 714"/>
                <a:gd name="T4" fmla="*/ 525 w 714"/>
                <a:gd name="T5" fmla="*/ 0 h 714"/>
                <a:gd name="T6" fmla="*/ 525 w 714"/>
                <a:gd name="T7" fmla="*/ 0 h 714"/>
                <a:gd name="T8" fmla="*/ 484 w 714"/>
                <a:gd name="T9" fmla="*/ 205 h 714"/>
                <a:gd name="T10" fmla="*/ 294 w 714"/>
                <a:gd name="T11" fmla="*/ 436 h 714"/>
                <a:gd name="T12" fmla="*/ 156 w 714"/>
                <a:gd name="T13" fmla="*/ 502 h 714"/>
                <a:gd name="T14" fmla="*/ 0 w 714"/>
                <a:gd name="T15" fmla="*/ 525 h 714"/>
                <a:gd name="T16" fmla="*/ 0 w 714"/>
                <a:gd name="T17" fmla="*/ 525 h 714"/>
                <a:gd name="T18" fmla="*/ 0 w 714"/>
                <a:gd name="T19" fmla="*/ 525 h 714"/>
                <a:gd name="T20" fmla="*/ 94 w 714"/>
                <a:gd name="T21" fmla="*/ 619 h 714"/>
                <a:gd name="T22" fmla="*/ 0 w 714"/>
                <a:gd name="T23" fmla="*/ 713 h 714"/>
                <a:gd name="T24" fmla="*/ 278 w 714"/>
                <a:gd name="T25" fmla="*/ 657 h 714"/>
                <a:gd name="T26" fmla="*/ 592 w 714"/>
                <a:gd name="T27" fmla="*/ 399 h 714"/>
                <a:gd name="T28" fmla="*/ 681 w 714"/>
                <a:gd name="T29" fmla="*/ 212 h 714"/>
                <a:gd name="T30" fmla="*/ 713 w 714"/>
                <a:gd name="T31" fmla="*/ 0 h 714"/>
                <a:gd name="T32" fmla="*/ 713 w 714"/>
                <a:gd name="T33" fmla="*/ 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4" h="714">
                  <a:moveTo>
                    <a:pt x="713" y="0"/>
                  </a:moveTo>
                  <a:cubicBezTo>
                    <a:pt x="713" y="52"/>
                    <a:pt x="671" y="94"/>
                    <a:pt x="619" y="94"/>
                  </a:cubicBezTo>
                  <a:cubicBezTo>
                    <a:pt x="568" y="94"/>
                    <a:pt x="525" y="52"/>
                    <a:pt x="525" y="0"/>
                  </a:cubicBezTo>
                  <a:cubicBezTo>
                    <a:pt x="525" y="0"/>
                    <a:pt x="525" y="0"/>
                    <a:pt x="525" y="0"/>
                  </a:cubicBezTo>
                  <a:cubicBezTo>
                    <a:pt x="525" y="73"/>
                    <a:pt x="511" y="142"/>
                    <a:pt x="484" y="205"/>
                  </a:cubicBezTo>
                  <a:cubicBezTo>
                    <a:pt x="444" y="299"/>
                    <a:pt x="378" y="379"/>
                    <a:pt x="294" y="436"/>
                  </a:cubicBezTo>
                  <a:cubicBezTo>
                    <a:pt x="252" y="464"/>
                    <a:pt x="206" y="487"/>
                    <a:pt x="156" y="502"/>
                  </a:cubicBezTo>
                  <a:cubicBezTo>
                    <a:pt x="107" y="517"/>
                    <a:pt x="55" y="525"/>
                    <a:pt x="0" y="525"/>
                  </a:cubicBezTo>
                  <a:cubicBezTo>
                    <a:pt x="0" y="525"/>
                    <a:pt x="0" y="525"/>
                    <a:pt x="0" y="525"/>
                  </a:cubicBezTo>
                  <a:cubicBezTo>
                    <a:pt x="0" y="525"/>
                    <a:pt x="0" y="525"/>
                    <a:pt x="0" y="525"/>
                  </a:cubicBezTo>
                  <a:cubicBezTo>
                    <a:pt x="52" y="525"/>
                    <a:pt x="94" y="568"/>
                    <a:pt x="94" y="619"/>
                  </a:cubicBezTo>
                  <a:cubicBezTo>
                    <a:pt x="94" y="671"/>
                    <a:pt x="52" y="713"/>
                    <a:pt x="0" y="713"/>
                  </a:cubicBezTo>
                  <a:cubicBezTo>
                    <a:pt x="98" y="714"/>
                    <a:pt x="192" y="694"/>
                    <a:pt x="278" y="657"/>
                  </a:cubicBezTo>
                  <a:cubicBezTo>
                    <a:pt x="406" y="603"/>
                    <a:pt x="515" y="513"/>
                    <a:pt x="592" y="399"/>
                  </a:cubicBezTo>
                  <a:cubicBezTo>
                    <a:pt x="630" y="342"/>
                    <a:pt x="661" y="279"/>
                    <a:pt x="681" y="212"/>
                  </a:cubicBezTo>
                  <a:cubicBezTo>
                    <a:pt x="702" y="145"/>
                    <a:pt x="714" y="74"/>
                    <a:pt x="713" y="0"/>
                  </a:cubicBezTo>
                  <a:cubicBezTo>
                    <a:pt x="713" y="0"/>
                    <a:pt x="713" y="0"/>
                    <a:pt x="713" y="0"/>
                  </a:cubicBezTo>
                </a:path>
              </a:pathLst>
            </a:custGeom>
            <a:solidFill>
              <a:schemeClr val="accent1"/>
            </a:solidFill>
            <a:ln w="12700">
              <a:solidFill>
                <a:schemeClr val="accent1"/>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Arial" charset="0"/>
                <a:cs typeface="Arial" charset="0"/>
              </a:endParaRPr>
            </a:p>
          </p:txBody>
        </p:sp>
        <p:sp>
          <p:nvSpPr>
            <p:cNvPr id="55" name="Freeform 16"/>
            <p:cNvSpPr>
              <a:spLocks/>
            </p:cNvSpPr>
            <p:nvPr/>
          </p:nvSpPr>
          <p:spPr bwMode="auto">
            <a:xfrm>
              <a:off x="2930" y="2587"/>
              <a:ext cx="279" cy="278"/>
            </a:xfrm>
            <a:custGeom>
              <a:avLst/>
              <a:gdLst>
                <a:gd name="T0" fmla="*/ 94 w 188"/>
                <a:gd name="T1" fmla="*/ 0 h 188"/>
                <a:gd name="T2" fmla="*/ 0 w 188"/>
                <a:gd name="T3" fmla="*/ 94 h 188"/>
                <a:gd name="T4" fmla="*/ 94 w 188"/>
                <a:gd name="T5" fmla="*/ 188 h 188"/>
                <a:gd name="T6" fmla="*/ 94 w 188"/>
                <a:gd name="T7" fmla="*/ 188 h 188"/>
                <a:gd name="T8" fmla="*/ 188 w 188"/>
                <a:gd name="T9" fmla="*/ 94 h 188"/>
                <a:gd name="T10" fmla="*/ 94 w 188"/>
                <a:gd name="T11" fmla="*/ 0 h 188"/>
                <a:gd name="T12" fmla="*/ 94 w 188"/>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188" h="188">
                  <a:moveTo>
                    <a:pt x="94" y="0"/>
                  </a:moveTo>
                  <a:cubicBezTo>
                    <a:pt x="42" y="0"/>
                    <a:pt x="0" y="43"/>
                    <a:pt x="0" y="94"/>
                  </a:cubicBezTo>
                  <a:cubicBezTo>
                    <a:pt x="0" y="146"/>
                    <a:pt x="42" y="188"/>
                    <a:pt x="94" y="188"/>
                  </a:cubicBezTo>
                  <a:cubicBezTo>
                    <a:pt x="94" y="188"/>
                    <a:pt x="94" y="188"/>
                    <a:pt x="94" y="188"/>
                  </a:cubicBezTo>
                  <a:cubicBezTo>
                    <a:pt x="146" y="188"/>
                    <a:pt x="188" y="146"/>
                    <a:pt x="188" y="94"/>
                  </a:cubicBezTo>
                  <a:cubicBezTo>
                    <a:pt x="188" y="43"/>
                    <a:pt x="146" y="0"/>
                    <a:pt x="94" y="0"/>
                  </a:cubicBezTo>
                  <a:cubicBezTo>
                    <a:pt x="94" y="0"/>
                    <a:pt x="94" y="0"/>
                    <a:pt x="94" y="0"/>
                  </a:cubicBezTo>
                </a:path>
              </a:pathLst>
            </a:custGeom>
            <a:solidFill>
              <a:schemeClr val="accent1">
                <a:lumMod val="75000"/>
              </a:schemeClr>
            </a:solidFill>
            <a:ln w="12700">
              <a:solidFill>
                <a:schemeClr val="accent1">
                  <a:lumMod val="75000"/>
                </a:schemeClr>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Arial" charset="0"/>
                <a:cs typeface="Arial" charset="0"/>
              </a:endParaRPr>
            </a:p>
          </p:txBody>
        </p:sp>
        <p:sp>
          <p:nvSpPr>
            <p:cNvPr id="56" name="Freeform 17"/>
            <p:cNvSpPr>
              <a:spLocks/>
            </p:cNvSpPr>
            <p:nvPr/>
          </p:nvSpPr>
          <p:spPr bwMode="auto">
            <a:xfrm>
              <a:off x="3070" y="754"/>
              <a:ext cx="1057" cy="1055"/>
            </a:xfrm>
            <a:custGeom>
              <a:avLst/>
              <a:gdLst>
                <a:gd name="T0" fmla="*/ 0 w 714"/>
                <a:gd name="T1" fmla="*/ 0 h 713"/>
                <a:gd name="T2" fmla="*/ 0 w 714"/>
                <a:gd name="T3" fmla="*/ 0 h 713"/>
                <a:gd name="T4" fmla="*/ 0 w 714"/>
                <a:gd name="T5" fmla="*/ 0 h 713"/>
                <a:gd name="T6" fmla="*/ 0 w 714"/>
                <a:gd name="T7" fmla="*/ 0 h 713"/>
                <a:gd name="T8" fmla="*/ 94 w 714"/>
                <a:gd name="T9" fmla="*/ 94 h 713"/>
                <a:gd name="T10" fmla="*/ 0 w 714"/>
                <a:gd name="T11" fmla="*/ 188 h 713"/>
                <a:gd name="T12" fmla="*/ 205 w 714"/>
                <a:gd name="T13" fmla="*/ 229 h 713"/>
                <a:gd name="T14" fmla="*/ 436 w 714"/>
                <a:gd name="T15" fmla="*/ 419 h 713"/>
                <a:gd name="T16" fmla="*/ 502 w 714"/>
                <a:gd name="T17" fmla="*/ 557 h 713"/>
                <a:gd name="T18" fmla="*/ 525 w 714"/>
                <a:gd name="T19" fmla="*/ 713 h 713"/>
                <a:gd name="T20" fmla="*/ 525 w 714"/>
                <a:gd name="T21" fmla="*/ 713 h 713"/>
                <a:gd name="T22" fmla="*/ 526 w 714"/>
                <a:gd name="T23" fmla="*/ 713 h 713"/>
                <a:gd name="T24" fmla="*/ 619 w 714"/>
                <a:gd name="T25" fmla="*/ 619 h 713"/>
                <a:gd name="T26" fmla="*/ 713 w 714"/>
                <a:gd name="T27" fmla="*/ 713 h 713"/>
                <a:gd name="T28" fmla="*/ 713 w 714"/>
                <a:gd name="T29" fmla="*/ 713 h 713"/>
                <a:gd name="T30" fmla="*/ 657 w 714"/>
                <a:gd name="T31" fmla="*/ 435 h 713"/>
                <a:gd name="T32" fmla="*/ 399 w 714"/>
                <a:gd name="T33" fmla="*/ 121 h 713"/>
                <a:gd name="T34" fmla="*/ 212 w 714"/>
                <a:gd name="T35" fmla="*/ 32 h 713"/>
                <a:gd name="T36" fmla="*/ 0 w 714"/>
                <a:gd name="T3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4" h="713">
                  <a:moveTo>
                    <a:pt x="0" y="0"/>
                  </a:moveTo>
                  <a:cubicBezTo>
                    <a:pt x="0" y="0"/>
                    <a:pt x="0" y="0"/>
                    <a:pt x="0" y="0"/>
                  </a:cubicBezTo>
                  <a:cubicBezTo>
                    <a:pt x="0" y="0"/>
                    <a:pt x="0" y="0"/>
                    <a:pt x="0" y="0"/>
                  </a:cubicBezTo>
                  <a:cubicBezTo>
                    <a:pt x="0" y="0"/>
                    <a:pt x="0" y="0"/>
                    <a:pt x="0" y="0"/>
                  </a:cubicBezTo>
                  <a:cubicBezTo>
                    <a:pt x="52" y="0"/>
                    <a:pt x="94" y="42"/>
                    <a:pt x="94" y="94"/>
                  </a:cubicBezTo>
                  <a:cubicBezTo>
                    <a:pt x="94" y="145"/>
                    <a:pt x="52" y="188"/>
                    <a:pt x="0" y="188"/>
                  </a:cubicBezTo>
                  <a:cubicBezTo>
                    <a:pt x="73" y="188"/>
                    <a:pt x="142" y="202"/>
                    <a:pt x="205" y="229"/>
                  </a:cubicBezTo>
                  <a:cubicBezTo>
                    <a:pt x="299" y="269"/>
                    <a:pt x="379" y="335"/>
                    <a:pt x="436" y="419"/>
                  </a:cubicBezTo>
                  <a:cubicBezTo>
                    <a:pt x="464" y="461"/>
                    <a:pt x="487" y="507"/>
                    <a:pt x="502" y="557"/>
                  </a:cubicBezTo>
                  <a:cubicBezTo>
                    <a:pt x="517" y="606"/>
                    <a:pt x="525" y="658"/>
                    <a:pt x="525" y="713"/>
                  </a:cubicBezTo>
                  <a:cubicBezTo>
                    <a:pt x="525" y="713"/>
                    <a:pt x="525" y="713"/>
                    <a:pt x="525" y="713"/>
                  </a:cubicBezTo>
                  <a:cubicBezTo>
                    <a:pt x="526" y="713"/>
                    <a:pt x="526" y="713"/>
                    <a:pt x="526" y="713"/>
                  </a:cubicBezTo>
                  <a:cubicBezTo>
                    <a:pt x="526" y="661"/>
                    <a:pt x="568" y="619"/>
                    <a:pt x="619" y="619"/>
                  </a:cubicBezTo>
                  <a:cubicBezTo>
                    <a:pt x="671" y="619"/>
                    <a:pt x="713" y="661"/>
                    <a:pt x="713" y="713"/>
                  </a:cubicBezTo>
                  <a:cubicBezTo>
                    <a:pt x="713" y="713"/>
                    <a:pt x="713" y="713"/>
                    <a:pt x="713" y="713"/>
                  </a:cubicBezTo>
                  <a:cubicBezTo>
                    <a:pt x="714" y="615"/>
                    <a:pt x="694" y="521"/>
                    <a:pt x="657" y="435"/>
                  </a:cubicBezTo>
                  <a:cubicBezTo>
                    <a:pt x="603" y="307"/>
                    <a:pt x="513" y="198"/>
                    <a:pt x="399" y="121"/>
                  </a:cubicBezTo>
                  <a:cubicBezTo>
                    <a:pt x="342" y="83"/>
                    <a:pt x="279" y="52"/>
                    <a:pt x="212" y="32"/>
                  </a:cubicBezTo>
                  <a:cubicBezTo>
                    <a:pt x="145" y="11"/>
                    <a:pt x="74" y="0"/>
                    <a:pt x="0" y="0"/>
                  </a:cubicBezTo>
                </a:path>
              </a:pathLst>
            </a:custGeom>
            <a:solidFill>
              <a:schemeClr val="accent3"/>
            </a:solidFill>
            <a:ln w="12700">
              <a:solidFill>
                <a:schemeClr val="accent3"/>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Arial" charset="0"/>
                <a:cs typeface="Arial" charset="0"/>
              </a:endParaRPr>
            </a:p>
          </p:txBody>
        </p:sp>
        <p:sp>
          <p:nvSpPr>
            <p:cNvPr id="57" name="Freeform 18"/>
            <p:cNvSpPr>
              <a:spLocks/>
            </p:cNvSpPr>
            <p:nvPr/>
          </p:nvSpPr>
          <p:spPr bwMode="auto">
            <a:xfrm>
              <a:off x="2930" y="754"/>
              <a:ext cx="279" cy="278"/>
            </a:xfrm>
            <a:custGeom>
              <a:avLst/>
              <a:gdLst>
                <a:gd name="T0" fmla="*/ 94 w 188"/>
                <a:gd name="T1" fmla="*/ 0 h 188"/>
                <a:gd name="T2" fmla="*/ 94 w 188"/>
                <a:gd name="T3" fmla="*/ 0 h 188"/>
                <a:gd name="T4" fmla="*/ 0 w 188"/>
                <a:gd name="T5" fmla="*/ 94 h 188"/>
                <a:gd name="T6" fmla="*/ 94 w 188"/>
                <a:gd name="T7" fmla="*/ 188 h 188"/>
                <a:gd name="T8" fmla="*/ 94 w 188"/>
                <a:gd name="T9" fmla="*/ 188 h 188"/>
                <a:gd name="T10" fmla="*/ 188 w 188"/>
                <a:gd name="T11" fmla="*/ 94 h 188"/>
                <a:gd name="T12" fmla="*/ 94 w 188"/>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188" h="188">
                  <a:moveTo>
                    <a:pt x="94" y="0"/>
                  </a:moveTo>
                  <a:cubicBezTo>
                    <a:pt x="94" y="0"/>
                    <a:pt x="94" y="0"/>
                    <a:pt x="94" y="0"/>
                  </a:cubicBezTo>
                  <a:cubicBezTo>
                    <a:pt x="42" y="0"/>
                    <a:pt x="0" y="42"/>
                    <a:pt x="0" y="94"/>
                  </a:cubicBezTo>
                  <a:cubicBezTo>
                    <a:pt x="0" y="145"/>
                    <a:pt x="42" y="188"/>
                    <a:pt x="94" y="188"/>
                  </a:cubicBezTo>
                  <a:cubicBezTo>
                    <a:pt x="94" y="188"/>
                    <a:pt x="94" y="188"/>
                    <a:pt x="94" y="188"/>
                  </a:cubicBezTo>
                  <a:cubicBezTo>
                    <a:pt x="146" y="188"/>
                    <a:pt x="188" y="145"/>
                    <a:pt x="188" y="94"/>
                  </a:cubicBezTo>
                  <a:cubicBezTo>
                    <a:pt x="188" y="42"/>
                    <a:pt x="146" y="0"/>
                    <a:pt x="94" y="0"/>
                  </a:cubicBezTo>
                </a:path>
              </a:pathLst>
            </a:custGeom>
            <a:solidFill>
              <a:schemeClr val="accent2">
                <a:lumMod val="75000"/>
              </a:schemeClr>
            </a:solidFill>
            <a:ln w="12700">
              <a:solidFill>
                <a:schemeClr val="accent2">
                  <a:lumMod val="75000"/>
                </a:schemeClr>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Arial" charset="0"/>
                <a:cs typeface="Arial" charset="0"/>
              </a:endParaRPr>
            </a:p>
          </p:txBody>
        </p:sp>
        <p:sp>
          <p:nvSpPr>
            <p:cNvPr id="58" name="Freeform 19"/>
            <p:cNvSpPr>
              <a:spLocks/>
            </p:cNvSpPr>
            <p:nvPr/>
          </p:nvSpPr>
          <p:spPr bwMode="auto">
            <a:xfrm>
              <a:off x="3847" y="1670"/>
              <a:ext cx="278" cy="278"/>
            </a:xfrm>
            <a:custGeom>
              <a:avLst/>
              <a:gdLst>
                <a:gd name="T0" fmla="*/ 94 w 188"/>
                <a:gd name="T1" fmla="*/ 0 h 188"/>
                <a:gd name="T2" fmla="*/ 1 w 188"/>
                <a:gd name="T3" fmla="*/ 94 h 188"/>
                <a:gd name="T4" fmla="*/ 0 w 188"/>
                <a:gd name="T5" fmla="*/ 94 h 188"/>
                <a:gd name="T6" fmla="*/ 94 w 188"/>
                <a:gd name="T7" fmla="*/ 188 h 188"/>
                <a:gd name="T8" fmla="*/ 188 w 188"/>
                <a:gd name="T9" fmla="*/ 94 h 188"/>
                <a:gd name="T10" fmla="*/ 94 w 188"/>
                <a:gd name="T11" fmla="*/ 0 h 188"/>
              </a:gdLst>
              <a:ahLst/>
              <a:cxnLst>
                <a:cxn ang="0">
                  <a:pos x="T0" y="T1"/>
                </a:cxn>
                <a:cxn ang="0">
                  <a:pos x="T2" y="T3"/>
                </a:cxn>
                <a:cxn ang="0">
                  <a:pos x="T4" y="T5"/>
                </a:cxn>
                <a:cxn ang="0">
                  <a:pos x="T6" y="T7"/>
                </a:cxn>
                <a:cxn ang="0">
                  <a:pos x="T8" y="T9"/>
                </a:cxn>
                <a:cxn ang="0">
                  <a:pos x="T10" y="T11"/>
                </a:cxn>
              </a:cxnLst>
              <a:rect l="0" t="0" r="r" b="b"/>
              <a:pathLst>
                <a:path w="188" h="188">
                  <a:moveTo>
                    <a:pt x="94" y="0"/>
                  </a:moveTo>
                  <a:cubicBezTo>
                    <a:pt x="43" y="0"/>
                    <a:pt x="1" y="42"/>
                    <a:pt x="1" y="94"/>
                  </a:cubicBezTo>
                  <a:cubicBezTo>
                    <a:pt x="0" y="94"/>
                    <a:pt x="0" y="94"/>
                    <a:pt x="0" y="94"/>
                  </a:cubicBezTo>
                  <a:cubicBezTo>
                    <a:pt x="0" y="146"/>
                    <a:pt x="43" y="188"/>
                    <a:pt x="94" y="188"/>
                  </a:cubicBezTo>
                  <a:cubicBezTo>
                    <a:pt x="146" y="188"/>
                    <a:pt x="188" y="146"/>
                    <a:pt x="188" y="94"/>
                  </a:cubicBezTo>
                  <a:cubicBezTo>
                    <a:pt x="188" y="42"/>
                    <a:pt x="146" y="0"/>
                    <a:pt x="94" y="0"/>
                  </a:cubicBezTo>
                </a:path>
              </a:pathLst>
            </a:custGeom>
            <a:solidFill>
              <a:schemeClr val="accent3">
                <a:lumMod val="75000"/>
              </a:schemeClr>
            </a:solidFill>
            <a:ln w="12700">
              <a:solidFill>
                <a:schemeClr val="accent3">
                  <a:lumMod val="75000"/>
                </a:schemeClr>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Arial" charset="0"/>
                <a:cs typeface="Arial" charset="0"/>
              </a:endParaRPr>
            </a:p>
          </p:txBody>
        </p:sp>
      </p:grpSp>
      <p:sp>
        <p:nvSpPr>
          <p:cNvPr id="61" name="TextBox 60"/>
          <p:cNvSpPr txBox="1"/>
          <p:nvPr/>
        </p:nvSpPr>
        <p:spPr>
          <a:xfrm>
            <a:off x="4308936" y="1929384"/>
            <a:ext cx="3648581" cy="3648581"/>
          </a:xfrm>
          <a:prstGeom prst="rect">
            <a:avLst/>
          </a:prstGeom>
          <a:noFill/>
        </p:spPr>
        <p:txBody>
          <a:bodyPr wrap="none" rtlCol="0">
            <a:prstTxWarp prst="textArchDown">
              <a:avLst/>
            </a:prstTxWarp>
            <a:spAutoFit/>
          </a:bodyPr>
          <a:lstStyle/>
          <a:p>
            <a:pPr algn="ctr" defTabSz="609585" fontAlgn="base">
              <a:spcBef>
                <a:spcPct val="0"/>
              </a:spcBef>
              <a:spcAft>
                <a:spcPct val="0"/>
              </a:spcAft>
            </a:pPr>
            <a:r>
              <a:rPr lang="en-US" sz="2267" dirty="0">
                <a:solidFill>
                  <a:srgbClr val="FFFFFF"/>
                </a:solidFill>
                <a:latin typeface="CiscoSansTT ExtraLight"/>
                <a:ea typeface="Arial" charset="0"/>
                <a:cs typeface="Arial" charset="0"/>
              </a:rPr>
              <a:t>Network security</a:t>
            </a:r>
          </a:p>
        </p:txBody>
      </p:sp>
      <p:sp>
        <p:nvSpPr>
          <p:cNvPr id="97" name="TextBox 96">
            <a:extLst>
              <a:ext uri="{FF2B5EF4-FFF2-40B4-BE49-F238E27FC236}">
                <a16:creationId xmlns:a16="http://schemas.microsoft.com/office/drawing/2014/main" id="{B1EA4214-994B-48D4-88B4-EA0CABF6C0D1}"/>
              </a:ext>
            </a:extLst>
          </p:cNvPr>
          <p:cNvSpPr txBox="1"/>
          <p:nvPr/>
        </p:nvSpPr>
        <p:spPr>
          <a:xfrm rot="16200000">
            <a:off x="4296744" y="1807464"/>
            <a:ext cx="3648581" cy="3648581"/>
          </a:xfrm>
          <a:prstGeom prst="rect">
            <a:avLst/>
          </a:prstGeom>
          <a:noFill/>
        </p:spPr>
        <p:txBody>
          <a:bodyPr wrap="none" rtlCol="0">
            <a:prstTxWarp prst="textArchUp">
              <a:avLst/>
            </a:prstTxWarp>
            <a:spAutoFit/>
          </a:bodyPr>
          <a:lstStyle/>
          <a:p>
            <a:pPr algn="ctr" defTabSz="609585" fontAlgn="base">
              <a:spcBef>
                <a:spcPct val="0"/>
              </a:spcBef>
              <a:spcAft>
                <a:spcPct val="0"/>
              </a:spcAft>
            </a:pPr>
            <a:r>
              <a:rPr lang="en-US" sz="2400" dirty="0">
                <a:solidFill>
                  <a:srgbClr val="FFFFFF"/>
                </a:solidFill>
                <a:latin typeface="CiscoSansTT ExtraLight"/>
                <a:ea typeface="Arial" charset="0"/>
                <a:cs typeface="Arial" charset="0"/>
              </a:rPr>
              <a:t>SD-Access</a:t>
            </a:r>
          </a:p>
        </p:txBody>
      </p:sp>
      <p:sp>
        <p:nvSpPr>
          <p:cNvPr id="98" name="TextBox 97">
            <a:extLst>
              <a:ext uri="{FF2B5EF4-FFF2-40B4-BE49-F238E27FC236}">
                <a16:creationId xmlns:a16="http://schemas.microsoft.com/office/drawing/2014/main" id="{8B8188BC-F42D-48E5-AC3F-F5B1A146FDD3}"/>
              </a:ext>
            </a:extLst>
          </p:cNvPr>
          <p:cNvSpPr txBox="1"/>
          <p:nvPr/>
        </p:nvSpPr>
        <p:spPr>
          <a:xfrm rot="5400000">
            <a:off x="4247976" y="1892808"/>
            <a:ext cx="3648581" cy="3648581"/>
          </a:xfrm>
          <a:prstGeom prst="rect">
            <a:avLst/>
          </a:prstGeom>
          <a:noFill/>
        </p:spPr>
        <p:txBody>
          <a:bodyPr wrap="none" rtlCol="0">
            <a:prstTxWarp prst="textArchUp">
              <a:avLst/>
            </a:prstTxWarp>
            <a:spAutoFit/>
          </a:bodyPr>
          <a:lstStyle/>
          <a:p>
            <a:pPr algn="ctr" defTabSz="609585" fontAlgn="base">
              <a:spcBef>
                <a:spcPct val="0"/>
              </a:spcBef>
              <a:spcAft>
                <a:spcPct val="0"/>
              </a:spcAft>
            </a:pPr>
            <a:r>
              <a:rPr lang="en-US" sz="2400" dirty="0">
                <a:solidFill>
                  <a:srgbClr val="FFFFFF"/>
                </a:solidFill>
                <a:latin typeface="CiscoSansTT ExtraLight"/>
                <a:ea typeface="Arial" charset="0"/>
                <a:cs typeface="Arial" charset="0"/>
              </a:rPr>
              <a:t>SD-WAN</a:t>
            </a:r>
          </a:p>
        </p:txBody>
      </p:sp>
      <p:sp>
        <p:nvSpPr>
          <p:cNvPr id="99" name="TextBox 98">
            <a:extLst>
              <a:ext uri="{FF2B5EF4-FFF2-40B4-BE49-F238E27FC236}">
                <a16:creationId xmlns:a16="http://schemas.microsoft.com/office/drawing/2014/main" id="{AA34896F-B2AD-47EA-AC58-A3277E5294DB}"/>
              </a:ext>
            </a:extLst>
          </p:cNvPr>
          <p:cNvSpPr txBox="1"/>
          <p:nvPr/>
        </p:nvSpPr>
        <p:spPr>
          <a:xfrm>
            <a:off x="4284552" y="1898246"/>
            <a:ext cx="3648581" cy="3648581"/>
          </a:xfrm>
          <a:prstGeom prst="rect">
            <a:avLst/>
          </a:prstGeom>
          <a:noFill/>
        </p:spPr>
        <p:txBody>
          <a:bodyPr wrap="none" rtlCol="0">
            <a:prstTxWarp prst="textArchUp">
              <a:avLst/>
            </a:prstTxWarp>
            <a:spAutoFit/>
          </a:bodyPr>
          <a:lstStyle/>
          <a:p>
            <a:pPr algn="ctr" defTabSz="609585" fontAlgn="base">
              <a:spcBef>
                <a:spcPct val="0"/>
              </a:spcBef>
              <a:spcAft>
                <a:spcPct val="0"/>
              </a:spcAft>
            </a:pPr>
            <a:r>
              <a:rPr lang="en-US" sz="2400" dirty="0">
                <a:solidFill>
                  <a:srgbClr val="FFFFFF"/>
                </a:solidFill>
                <a:latin typeface="CiscoSansTT ExtraLight"/>
                <a:ea typeface="Arial" charset="0"/>
                <a:cs typeface="Arial" charset="0"/>
              </a:rPr>
              <a:t>Assurance</a:t>
            </a:r>
          </a:p>
        </p:txBody>
      </p:sp>
      <p:sp>
        <p:nvSpPr>
          <p:cNvPr id="100" name="TextBox 99">
            <a:extLst>
              <a:ext uri="{FF2B5EF4-FFF2-40B4-BE49-F238E27FC236}">
                <a16:creationId xmlns:a16="http://schemas.microsoft.com/office/drawing/2014/main" id="{9C5102FC-D304-4522-AAE5-D4F14B71F344}"/>
              </a:ext>
            </a:extLst>
          </p:cNvPr>
          <p:cNvSpPr txBox="1"/>
          <p:nvPr/>
        </p:nvSpPr>
        <p:spPr>
          <a:xfrm>
            <a:off x="5147900" y="2713320"/>
            <a:ext cx="1935725" cy="1964997"/>
          </a:xfrm>
          <a:prstGeom prst="rect">
            <a:avLst/>
          </a:prstGeom>
          <a:noFill/>
        </p:spPr>
        <p:txBody>
          <a:bodyPr wrap="square" rtlCol="0">
            <a:prstTxWarp prst="textArchDown">
              <a:avLst/>
            </a:prstTxWarp>
            <a:spAutoFit/>
          </a:bodyPr>
          <a:lstStyle/>
          <a:p>
            <a:pPr algn="ctr" defTabSz="609585" fontAlgn="base">
              <a:lnSpc>
                <a:spcPct val="90000"/>
              </a:lnSpc>
              <a:spcBef>
                <a:spcPts val="800"/>
              </a:spcBef>
              <a:spcAft>
                <a:spcPct val="0"/>
              </a:spcAft>
              <a:defRPr/>
            </a:pPr>
            <a:r>
              <a:rPr lang="en-US" sz="1200" kern="0" dirty="0">
                <a:solidFill>
                  <a:srgbClr val="FFFFFF"/>
                </a:solidFill>
                <a:latin typeface="CiscoSansTT ExtraLight"/>
                <a:ea typeface="Arial" charset="0"/>
                <a:cs typeface="Arial" charset="0"/>
              </a:rPr>
              <a:t>Routing Switching Wireless</a:t>
            </a:r>
          </a:p>
        </p:txBody>
      </p:sp>
      <p:pic>
        <p:nvPicPr>
          <p:cNvPr id="101" name="Picture 100">
            <a:extLst>
              <a:ext uri="{FF2B5EF4-FFF2-40B4-BE49-F238E27FC236}">
                <a16:creationId xmlns:a16="http://schemas.microsoft.com/office/drawing/2014/main" id="{149D2F94-4822-40CB-BB11-853EAD3715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6819" y="2831079"/>
            <a:ext cx="1714500" cy="1714500"/>
          </a:xfrm>
          <a:prstGeom prst="rect">
            <a:avLst/>
          </a:prstGeom>
        </p:spPr>
      </p:pic>
      <p:sp>
        <p:nvSpPr>
          <p:cNvPr id="102" name="Freeform: Shape 101">
            <a:extLst>
              <a:ext uri="{FF2B5EF4-FFF2-40B4-BE49-F238E27FC236}">
                <a16:creationId xmlns:a16="http://schemas.microsoft.com/office/drawing/2014/main" id="{9616A707-20C2-481C-B37F-DA74A5A6D0B4}"/>
              </a:ext>
            </a:extLst>
          </p:cNvPr>
          <p:cNvSpPr/>
          <p:nvPr/>
        </p:nvSpPr>
        <p:spPr>
          <a:xfrm>
            <a:off x="5269273" y="3821871"/>
            <a:ext cx="1689596" cy="724719"/>
          </a:xfrm>
          <a:custGeom>
            <a:avLst/>
            <a:gdLst>
              <a:gd name="connsiteX0" fmla="*/ 0 w 1267197"/>
              <a:gd name="connsiteY0" fmla="*/ 0 h 543539"/>
              <a:gd name="connsiteX1" fmla="*/ 1267197 w 1267197"/>
              <a:gd name="connsiteY1" fmla="*/ 0 h 543539"/>
              <a:gd name="connsiteX2" fmla="*/ 1264216 w 1267197"/>
              <a:gd name="connsiteY2" fmla="*/ 29571 h 543539"/>
              <a:gd name="connsiteX3" fmla="*/ 633598 w 1267197"/>
              <a:gd name="connsiteY3" fmla="*/ 543539 h 543539"/>
              <a:gd name="connsiteX4" fmla="*/ 2981 w 1267197"/>
              <a:gd name="connsiteY4" fmla="*/ 29571 h 54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197" h="543539">
                <a:moveTo>
                  <a:pt x="0" y="0"/>
                </a:moveTo>
                <a:lnTo>
                  <a:pt x="1267197" y="0"/>
                </a:lnTo>
                <a:lnTo>
                  <a:pt x="1264216" y="29571"/>
                </a:lnTo>
                <a:cubicBezTo>
                  <a:pt x="1204194" y="322892"/>
                  <a:pt x="944663" y="543539"/>
                  <a:pt x="633598" y="543539"/>
                </a:cubicBezTo>
                <a:cubicBezTo>
                  <a:pt x="322533" y="543539"/>
                  <a:pt x="63003" y="322892"/>
                  <a:pt x="2981" y="29571"/>
                </a:cubicBez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a typeface="Arial" charset="0"/>
              <a:cs typeface="Arial" charset="0"/>
            </a:endParaRPr>
          </a:p>
        </p:txBody>
      </p:sp>
      <p:sp>
        <p:nvSpPr>
          <p:cNvPr id="103" name="Oval 11">
            <a:extLst>
              <a:ext uri="{FF2B5EF4-FFF2-40B4-BE49-F238E27FC236}">
                <a16:creationId xmlns:a16="http://schemas.microsoft.com/office/drawing/2014/main" id="{838550C2-F47C-4C65-945D-6D140C67A84F}"/>
              </a:ext>
            </a:extLst>
          </p:cNvPr>
          <p:cNvSpPr>
            <a:spLocks noChangeAspect="1"/>
          </p:cNvSpPr>
          <p:nvPr/>
        </p:nvSpPr>
        <p:spPr>
          <a:xfrm>
            <a:off x="6409394" y="4063688"/>
            <a:ext cx="278183" cy="222027"/>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bg2"/>
          </a:solidFill>
          <a:ln w="9525" cap="flat" cmpd="sng" algn="ctr">
            <a:noFill/>
            <a:prstDash val="solid"/>
          </a:ln>
          <a:effectLst/>
        </p:spPr>
        <p:txBody>
          <a:bodyPr rtlCol="0" anchor="ctr"/>
          <a:lstStyle/>
          <a:p>
            <a:pPr algn="ctr" defTabSz="609433" fontAlgn="base">
              <a:spcBef>
                <a:spcPct val="0"/>
              </a:spcBef>
              <a:spcAft>
                <a:spcPct val="0"/>
              </a:spcAft>
              <a:defRPr/>
            </a:pPr>
            <a:endParaRPr lang="en-US" sz="2399" kern="0" dirty="0">
              <a:solidFill>
                <a:srgbClr val="005073"/>
              </a:solidFill>
              <a:latin typeface="CiscoSansTT ExtraLight"/>
              <a:ea typeface="Arial" charset="0"/>
              <a:cs typeface="Arial" charset="0"/>
            </a:endParaRPr>
          </a:p>
        </p:txBody>
      </p:sp>
      <p:sp>
        <p:nvSpPr>
          <p:cNvPr id="104" name="Oval 17">
            <a:extLst>
              <a:ext uri="{FF2B5EF4-FFF2-40B4-BE49-F238E27FC236}">
                <a16:creationId xmlns:a16="http://schemas.microsoft.com/office/drawing/2014/main" id="{DE6629F8-F694-473B-9AC9-EF7CE640344D}"/>
              </a:ext>
            </a:extLst>
          </p:cNvPr>
          <p:cNvSpPr/>
          <p:nvPr/>
        </p:nvSpPr>
        <p:spPr>
          <a:xfrm>
            <a:off x="5494118" y="3975724"/>
            <a:ext cx="299151" cy="299149"/>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chemeClr val="bg2"/>
          </a:solidFill>
          <a:ln w="9525" cap="flat" cmpd="sng" algn="ctr">
            <a:noFill/>
            <a:prstDash val="solid"/>
          </a:ln>
          <a:effectLst/>
        </p:spPr>
        <p:txBody>
          <a:bodyPr lIns="121883" tIns="60941" rIns="121883" bIns="60941" rtlCol="0" anchor="ctr"/>
          <a:lstStyle/>
          <a:p>
            <a:pPr algn="ctr" defTabSz="609433" fontAlgn="base">
              <a:spcBef>
                <a:spcPct val="0"/>
              </a:spcBef>
              <a:spcAft>
                <a:spcPct val="0"/>
              </a:spcAft>
              <a:defRPr/>
            </a:pPr>
            <a:endParaRPr lang="en-US" sz="2399" kern="0" dirty="0">
              <a:solidFill>
                <a:srgbClr val="005073"/>
              </a:solidFill>
              <a:latin typeface="CiscoSansTT ExtraLight"/>
              <a:ea typeface="Arial" charset="0"/>
              <a:cs typeface="Arial" charset="0"/>
            </a:endParaRPr>
          </a:p>
        </p:txBody>
      </p:sp>
      <p:sp>
        <p:nvSpPr>
          <p:cNvPr id="105" name="Rounded Rectangle 25">
            <a:extLst>
              <a:ext uri="{FF2B5EF4-FFF2-40B4-BE49-F238E27FC236}">
                <a16:creationId xmlns:a16="http://schemas.microsoft.com/office/drawing/2014/main" id="{73913B52-82F8-4023-942F-44251DF2AE52}"/>
              </a:ext>
            </a:extLst>
          </p:cNvPr>
          <p:cNvSpPr/>
          <p:nvPr/>
        </p:nvSpPr>
        <p:spPr>
          <a:xfrm>
            <a:off x="5984586" y="4177025"/>
            <a:ext cx="244308" cy="244307"/>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bg2"/>
          </a:solidFill>
          <a:ln w="9525" cap="flat" cmpd="sng" algn="ctr">
            <a:noFill/>
            <a:prstDash val="solid"/>
          </a:ln>
          <a:effectLst/>
        </p:spPr>
        <p:txBody>
          <a:bodyPr lIns="121883" tIns="60941" rIns="121883" bIns="60941" rtlCol="0" anchor="ctr"/>
          <a:lstStyle/>
          <a:p>
            <a:pPr algn="ctr" defTabSz="609433" fontAlgn="base">
              <a:spcBef>
                <a:spcPct val="0"/>
              </a:spcBef>
              <a:spcAft>
                <a:spcPct val="0"/>
              </a:spcAft>
              <a:defRPr/>
            </a:pPr>
            <a:endParaRPr lang="en-US" sz="2399" kern="0" dirty="0">
              <a:solidFill>
                <a:srgbClr val="005073"/>
              </a:solidFill>
              <a:latin typeface="CiscoSansTT ExtraLight"/>
              <a:ea typeface="Arial" charset="0"/>
              <a:cs typeface="Arial" charset="0"/>
            </a:endParaRPr>
          </a:p>
        </p:txBody>
      </p:sp>
      <p:grpSp>
        <p:nvGrpSpPr>
          <p:cNvPr id="8" name="Group 7"/>
          <p:cNvGrpSpPr/>
          <p:nvPr/>
        </p:nvGrpSpPr>
        <p:grpSpPr>
          <a:xfrm>
            <a:off x="419793" y="2770391"/>
            <a:ext cx="11584296" cy="1873451"/>
            <a:chOff x="314845" y="2102219"/>
            <a:chExt cx="8688222" cy="1405088"/>
          </a:xfrm>
        </p:grpSpPr>
        <p:grpSp>
          <p:nvGrpSpPr>
            <p:cNvPr id="5" name="Group 4"/>
            <p:cNvGrpSpPr/>
            <p:nvPr/>
          </p:nvGrpSpPr>
          <p:grpSpPr>
            <a:xfrm>
              <a:off x="314845" y="2102219"/>
              <a:ext cx="1050184" cy="1050182"/>
              <a:chOff x="314845" y="2241075"/>
              <a:chExt cx="1050184" cy="1050182"/>
            </a:xfrm>
          </p:grpSpPr>
          <p:sp>
            <p:nvSpPr>
              <p:cNvPr id="78" name="Oval 77">
                <a:extLst>
                  <a:ext uri="{FF2B5EF4-FFF2-40B4-BE49-F238E27FC236}">
                    <a16:creationId xmlns:a16="http://schemas.microsoft.com/office/drawing/2014/main" id="{3F52016B-DADA-4A6D-B6FA-A0D0BCB9F561}"/>
                  </a:ext>
                </a:extLst>
              </p:cNvPr>
              <p:cNvSpPr/>
              <p:nvPr/>
            </p:nvSpPr>
            <p:spPr>
              <a:xfrm>
                <a:off x="314845" y="2241075"/>
                <a:ext cx="1050184" cy="105018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79" name="Group 78">
                <a:extLst>
                  <a:ext uri="{FF2B5EF4-FFF2-40B4-BE49-F238E27FC236}">
                    <a16:creationId xmlns:a16="http://schemas.microsoft.com/office/drawing/2014/main" id="{0CC04DCA-D16A-45A6-A116-A59B1E39EBC4}"/>
                  </a:ext>
                </a:extLst>
              </p:cNvPr>
              <p:cNvGrpSpPr/>
              <p:nvPr/>
            </p:nvGrpSpPr>
            <p:grpSpPr>
              <a:xfrm>
                <a:off x="472641" y="2451840"/>
                <a:ext cx="744891" cy="712491"/>
                <a:chOff x="6493421" y="102048"/>
                <a:chExt cx="1290462" cy="1234331"/>
              </a:xfrm>
            </p:grpSpPr>
            <p:grpSp>
              <p:nvGrpSpPr>
                <p:cNvPr id="80" name="Group 4">
                  <a:extLst>
                    <a:ext uri="{FF2B5EF4-FFF2-40B4-BE49-F238E27FC236}">
                      <a16:creationId xmlns:a16="http://schemas.microsoft.com/office/drawing/2014/main" id="{914C8040-F4B8-4464-9083-6375F6A59A57}"/>
                    </a:ext>
                  </a:extLst>
                </p:cNvPr>
                <p:cNvGrpSpPr>
                  <a:grpSpLocks noChangeAspect="1"/>
                </p:cNvGrpSpPr>
                <p:nvPr/>
              </p:nvGrpSpPr>
              <p:grpSpPr bwMode="auto">
                <a:xfrm>
                  <a:off x="6493421" y="299644"/>
                  <a:ext cx="412156" cy="883191"/>
                  <a:chOff x="598" y="1936"/>
                  <a:chExt cx="287" cy="615"/>
                </a:xfrm>
                <a:solidFill>
                  <a:schemeClr val="accent2"/>
                </a:solidFill>
              </p:grpSpPr>
              <p:sp>
                <p:nvSpPr>
                  <p:cNvPr id="87" name="Freeform 6">
                    <a:extLst>
                      <a:ext uri="{FF2B5EF4-FFF2-40B4-BE49-F238E27FC236}">
                        <a16:creationId xmlns:a16="http://schemas.microsoft.com/office/drawing/2014/main" id="{E1A90021-782A-465E-B2E1-D7F3DD519099}"/>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8" name="Freeform 7">
                    <a:extLst>
                      <a:ext uri="{FF2B5EF4-FFF2-40B4-BE49-F238E27FC236}">
                        <a16:creationId xmlns:a16="http://schemas.microsoft.com/office/drawing/2014/main" id="{B0DD87F3-0041-41B7-91E2-E94B511F20DE}"/>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grpSp>
            <p:grpSp>
              <p:nvGrpSpPr>
                <p:cNvPr id="81" name="Group 80">
                  <a:extLst>
                    <a:ext uri="{FF2B5EF4-FFF2-40B4-BE49-F238E27FC236}">
                      <a16:creationId xmlns:a16="http://schemas.microsoft.com/office/drawing/2014/main" id="{011DC2AC-8050-4A5F-9D20-B4E957809E8E}"/>
                    </a:ext>
                  </a:extLst>
                </p:cNvPr>
                <p:cNvGrpSpPr>
                  <a:grpSpLocks noChangeAspect="1"/>
                </p:cNvGrpSpPr>
                <p:nvPr/>
              </p:nvGrpSpPr>
              <p:grpSpPr bwMode="auto">
                <a:xfrm>
                  <a:off x="7371727" y="299644"/>
                  <a:ext cx="412156" cy="883191"/>
                  <a:chOff x="598" y="1936"/>
                  <a:chExt cx="287" cy="615"/>
                </a:xfrm>
                <a:solidFill>
                  <a:schemeClr val="accent1"/>
                </a:solidFill>
              </p:grpSpPr>
              <p:sp>
                <p:nvSpPr>
                  <p:cNvPr id="85" name="Freeform 6">
                    <a:extLst>
                      <a:ext uri="{FF2B5EF4-FFF2-40B4-BE49-F238E27FC236}">
                        <a16:creationId xmlns:a16="http://schemas.microsoft.com/office/drawing/2014/main" id="{5DEE4529-4E02-49E9-AB3C-2FC375FC88A6}"/>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6" name="Freeform 7">
                    <a:extLst>
                      <a:ext uri="{FF2B5EF4-FFF2-40B4-BE49-F238E27FC236}">
                        <a16:creationId xmlns:a16="http://schemas.microsoft.com/office/drawing/2014/main" id="{1D04A5A6-BC38-4D97-A403-883B5792E212}"/>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grpSp>
            <p:grpSp>
              <p:nvGrpSpPr>
                <p:cNvPr id="82" name="Group 81">
                  <a:extLst>
                    <a:ext uri="{FF2B5EF4-FFF2-40B4-BE49-F238E27FC236}">
                      <a16:creationId xmlns:a16="http://schemas.microsoft.com/office/drawing/2014/main" id="{90BA2512-9389-48C0-8535-546B15B875EC}"/>
                    </a:ext>
                  </a:extLst>
                </p:cNvPr>
                <p:cNvGrpSpPr>
                  <a:grpSpLocks noChangeAspect="1"/>
                </p:cNvGrpSpPr>
                <p:nvPr/>
              </p:nvGrpSpPr>
              <p:grpSpPr bwMode="auto">
                <a:xfrm>
                  <a:off x="6846910" y="102048"/>
                  <a:ext cx="576021" cy="1234331"/>
                  <a:chOff x="598" y="1997"/>
                  <a:chExt cx="287" cy="615"/>
                </a:xfrm>
                <a:solidFill>
                  <a:schemeClr val="accent5"/>
                </a:solidFill>
              </p:grpSpPr>
              <p:sp>
                <p:nvSpPr>
                  <p:cNvPr id="83" name="Freeform 6">
                    <a:extLst>
                      <a:ext uri="{FF2B5EF4-FFF2-40B4-BE49-F238E27FC236}">
                        <a16:creationId xmlns:a16="http://schemas.microsoft.com/office/drawing/2014/main" id="{200314CC-F4FC-4028-B490-2E7A1989D903}"/>
                      </a:ext>
                    </a:extLst>
                  </p:cNvPr>
                  <p:cNvSpPr>
                    <a:spLocks/>
                  </p:cNvSpPr>
                  <p:nvPr/>
                </p:nvSpPr>
                <p:spPr bwMode="auto">
                  <a:xfrm>
                    <a:off x="598" y="2219"/>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4" name="Freeform 7">
                    <a:extLst>
                      <a:ext uri="{FF2B5EF4-FFF2-40B4-BE49-F238E27FC236}">
                        <a16:creationId xmlns:a16="http://schemas.microsoft.com/office/drawing/2014/main" id="{CE1807EC-B443-4353-8EE3-C083A2207FAC}"/>
                      </a:ext>
                    </a:extLst>
                  </p:cNvPr>
                  <p:cNvSpPr>
                    <a:spLocks/>
                  </p:cNvSpPr>
                  <p:nvPr/>
                </p:nvSpPr>
                <p:spPr bwMode="auto">
                  <a:xfrm>
                    <a:off x="655" y="1997"/>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grpSp>
          </p:grpSp>
        </p:grpSp>
        <p:grpSp>
          <p:nvGrpSpPr>
            <p:cNvPr id="6" name="Group 5"/>
            <p:cNvGrpSpPr/>
            <p:nvPr/>
          </p:nvGrpSpPr>
          <p:grpSpPr>
            <a:xfrm>
              <a:off x="1613008" y="2102219"/>
              <a:ext cx="1050184" cy="1050182"/>
              <a:chOff x="1613008" y="2241075"/>
              <a:chExt cx="1050184" cy="1050182"/>
            </a:xfrm>
          </p:grpSpPr>
          <p:sp>
            <p:nvSpPr>
              <p:cNvPr id="25" name="Oval 24">
                <a:extLst>
                  <a:ext uri="{FF2B5EF4-FFF2-40B4-BE49-F238E27FC236}">
                    <a16:creationId xmlns:a16="http://schemas.microsoft.com/office/drawing/2014/main" id="{5F0AF00A-CA8A-4F7E-A9B0-A1AC5BA2C013}"/>
                  </a:ext>
                </a:extLst>
              </p:cNvPr>
              <p:cNvSpPr/>
              <p:nvPr/>
            </p:nvSpPr>
            <p:spPr>
              <a:xfrm>
                <a:off x="1613008" y="2241075"/>
                <a:ext cx="1050184" cy="105018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89" name="Group 31">
                <a:extLst>
                  <a:ext uri="{FF2B5EF4-FFF2-40B4-BE49-F238E27FC236}">
                    <a16:creationId xmlns:a16="http://schemas.microsoft.com/office/drawing/2014/main" id="{ADA3C13F-58D6-49F0-87FC-9093465BE1CA}"/>
                  </a:ext>
                </a:extLst>
              </p:cNvPr>
              <p:cNvGrpSpPr>
                <a:grpSpLocks noChangeAspect="1"/>
              </p:cNvGrpSpPr>
              <p:nvPr/>
            </p:nvGrpSpPr>
            <p:grpSpPr bwMode="auto">
              <a:xfrm>
                <a:off x="1701151" y="2382267"/>
                <a:ext cx="850905" cy="802074"/>
                <a:chOff x="382" y="1928"/>
                <a:chExt cx="697" cy="657"/>
              </a:xfrm>
            </p:grpSpPr>
            <p:sp>
              <p:nvSpPr>
                <p:cNvPr id="90" name="Freeform 33">
                  <a:extLst>
                    <a:ext uri="{FF2B5EF4-FFF2-40B4-BE49-F238E27FC236}">
                      <a16:creationId xmlns:a16="http://schemas.microsoft.com/office/drawing/2014/main" id="{ED90B1ED-036E-46E3-B267-F751B2B6EE22}"/>
                    </a:ext>
                  </a:extLst>
                </p:cNvPr>
                <p:cNvSpPr>
                  <a:spLocks noEditPoints="1"/>
                </p:cNvSpPr>
                <p:nvPr/>
              </p:nvSpPr>
              <p:spPr bwMode="auto">
                <a:xfrm>
                  <a:off x="600" y="2355"/>
                  <a:ext cx="282" cy="230"/>
                </a:xfrm>
                <a:custGeom>
                  <a:avLst/>
                  <a:gdLst>
                    <a:gd name="T0" fmla="*/ 473 w 564"/>
                    <a:gd name="T1" fmla="*/ 45 h 460"/>
                    <a:gd name="T2" fmla="*/ 457 w 564"/>
                    <a:gd name="T3" fmla="*/ 20 h 460"/>
                    <a:gd name="T4" fmla="*/ 433 w 564"/>
                    <a:gd name="T5" fmla="*/ 4 h 460"/>
                    <a:gd name="T6" fmla="*/ 150 w 564"/>
                    <a:gd name="T7" fmla="*/ 0 h 460"/>
                    <a:gd name="T8" fmla="*/ 131 w 564"/>
                    <a:gd name="T9" fmla="*/ 4 h 460"/>
                    <a:gd name="T10" fmla="*/ 107 w 564"/>
                    <a:gd name="T11" fmla="*/ 20 h 460"/>
                    <a:gd name="T12" fmla="*/ 91 w 564"/>
                    <a:gd name="T13" fmla="*/ 45 h 460"/>
                    <a:gd name="T14" fmla="*/ 40 w 564"/>
                    <a:gd name="T15" fmla="*/ 174 h 460"/>
                    <a:gd name="T16" fmla="*/ 14 w 564"/>
                    <a:gd name="T17" fmla="*/ 190 h 460"/>
                    <a:gd name="T18" fmla="*/ 1 w 564"/>
                    <a:gd name="T19" fmla="*/ 214 h 460"/>
                    <a:gd name="T20" fmla="*/ 65 w 564"/>
                    <a:gd name="T21" fmla="*/ 382 h 460"/>
                    <a:gd name="T22" fmla="*/ 67 w 564"/>
                    <a:gd name="T23" fmla="*/ 428 h 460"/>
                    <a:gd name="T24" fmla="*/ 78 w 564"/>
                    <a:gd name="T25" fmla="*/ 449 h 460"/>
                    <a:gd name="T26" fmla="*/ 99 w 564"/>
                    <a:gd name="T27" fmla="*/ 460 h 460"/>
                    <a:gd name="T28" fmla="*/ 115 w 564"/>
                    <a:gd name="T29" fmla="*/ 460 h 460"/>
                    <a:gd name="T30" fmla="*/ 134 w 564"/>
                    <a:gd name="T31" fmla="*/ 449 h 460"/>
                    <a:gd name="T32" fmla="*/ 145 w 564"/>
                    <a:gd name="T33" fmla="*/ 428 h 460"/>
                    <a:gd name="T34" fmla="*/ 418 w 564"/>
                    <a:gd name="T35" fmla="*/ 382 h 460"/>
                    <a:gd name="T36" fmla="*/ 419 w 564"/>
                    <a:gd name="T37" fmla="*/ 428 h 460"/>
                    <a:gd name="T38" fmla="*/ 430 w 564"/>
                    <a:gd name="T39" fmla="*/ 449 h 460"/>
                    <a:gd name="T40" fmla="*/ 451 w 564"/>
                    <a:gd name="T41" fmla="*/ 460 h 460"/>
                    <a:gd name="T42" fmla="*/ 467 w 564"/>
                    <a:gd name="T43" fmla="*/ 460 h 460"/>
                    <a:gd name="T44" fmla="*/ 486 w 564"/>
                    <a:gd name="T45" fmla="*/ 449 h 460"/>
                    <a:gd name="T46" fmla="*/ 497 w 564"/>
                    <a:gd name="T47" fmla="*/ 428 h 460"/>
                    <a:gd name="T48" fmla="*/ 564 w 564"/>
                    <a:gd name="T49" fmla="*/ 382 h 460"/>
                    <a:gd name="T50" fmla="*/ 563 w 564"/>
                    <a:gd name="T51" fmla="*/ 214 h 460"/>
                    <a:gd name="T52" fmla="*/ 550 w 564"/>
                    <a:gd name="T53" fmla="*/ 190 h 460"/>
                    <a:gd name="T54" fmla="*/ 526 w 564"/>
                    <a:gd name="T55" fmla="*/ 174 h 460"/>
                    <a:gd name="T56" fmla="*/ 145 w 564"/>
                    <a:gd name="T57" fmla="*/ 69 h 460"/>
                    <a:gd name="T58" fmla="*/ 151 w 564"/>
                    <a:gd name="T59" fmla="*/ 59 h 460"/>
                    <a:gd name="T60" fmla="*/ 402 w 564"/>
                    <a:gd name="T61" fmla="*/ 56 h 460"/>
                    <a:gd name="T62" fmla="*/ 410 w 564"/>
                    <a:gd name="T63" fmla="*/ 59 h 460"/>
                    <a:gd name="T64" fmla="*/ 451 w 564"/>
                    <a:gd name="T65" fmla="*/ 173 h 460"/>
                    <a:gd name="T66" fmla="*/ 146 w 564"/>
                    <a:gd name="T67" fmla="*/ 327 h 460"/>
                    <a:gd name="T68" fmla="*/ 129 w 564"/>
                    <a:gd name="T69" fmla="*/ 323 h 460"/>
                    <a:gd name="T70" fmla="*/ 108 w 564"/>
                    <a:gd name="T71" fmla="*/ 307 h 460"/>
                    <a:gd name="T72" fmla="*/ 99 w 564"/>
                    <a:gd name="T73" fmla="*/ 280 h 460"/>
                    <a:gd name="T74" fmla="*/ 103 w 564"/>
                    <a:gd name="T75" fmla="*/ 260 h 460"/>
                    <a:gd name="T76" fmla="*/ 121 w 564"/>
                    <a:gd name="T77" fmla="*/ 240 h 460"/>
                    <a:gd name="T78" fmla="*/ 146 w 564"/>
                    <a:gd name="T79" fmla="*/ 232 h 460"/>
                    <a:gd name="T80" fmla="*/ 166 w 564"/>
                    <a:gd name="T81" fmla="*/ 236 h 460"/>
                    <a:gd name="T82" fmla="*/ 186 w 564"/>
                    <a:gd name="T83" fmla="*/ 252 h 460"/>
                    <a:gd name="T84" fmla="*/ 194 w 564"/>
                    <a:gd name="T85" fmla="*/ 280 h 460"/>
                    <a:gd name="T86" fmla="*/ 191 w 564"/>
                    <a:gd name="T87" fmla="*/ 299 h 460"/>
                    <a:gd name="T88" fmla="*/ 174 w 564"/>
                    <a:gd name="T89" fmla="*/ 319 h 460"/>
                    <a:gd name="T90" fmla="*/ 146 w 564"/>
                    <a:gd name="T91" fmla="*/ 327 h 460"/>
                    <a:gd name="T92" fmla="*/ 418 w 564"/>
                    <a:gd name="T93" fmla="*/ 327 h 460"/>
                    <a:gd name="T94" fmla="*/ 390 w 564"/>
                    <a:gd name="T95" fmla="*/ 319 h 460"/>
                    <a:gd name="T96" fmla="*/ 374 w 564"/>
                    <a:gd name="T97" fmla="*/ 299 h 460"/>
                    <a:gd name="T98" fmla="*/ 370 w 564"/>
                    <a:gd name="T99" fmla="*/ 280 h 460"/>
                    <a:gd name="T100" fmla="*/ 378 w 564"/>
                    <a:gd name="T101" fmla="*/ 252 h 460"/>
                    <a:gd name="T102" fmla="*/ 398 w 564"/>
                    <a:gd name="T103" fmla="*/ 236 h 460"/>
                    <a:gd name="T104" fmla="*/ 418 w 564"/>
                    <a:gd name="T105" fmla="*/ 232 h 460"/>
                    <a:gd name="T106" fmla="*/ 445 w 564"/>
                    <a:gd name="T107" fmla="*/ 240 h 460"/>
                    <a:gd name="T108" fmla="*/ 461 w 564"/>
                    <a:gd name="T109" fmla="*/ 260 h 460"/>
                    <a:gd name="T110" fmla="*/ 465 w 564"/>
                    <a:gd name="T111" fmla="*/ 280 h 460"/>
                    <a:gd name="T112" fmla="*/ 457 w 564"/>
                    <a:gd name="T113" fmla="*/ 307 h 460"/>
                    <a:gd name="T114" fmla="*/ 437 w 564"/>
                    <a:gd name="T115" fmla="*/ 323 h 460"/>
                    <a:gd name="T116" fmla="*/ 418 w 564"/>
                    <a:gd name="T117" fmla="*/ 327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 h="460">
                      <a:moveTo>
                        <a:pt x="516" y="173"/>
                      </a:moveTo>
                      <a:lnTo>
                        <a:pt x="473" y="45"/>
                      </a:lnTo>
                      <a:lnTo>
                        <a:pt x="473" y="45"/>
                      </a:lnTo>
                      <a:lnTo>
                        <a:pt x="470" y="36"/>
                      </a:lnTo>
                      <a:lnTo>
                        <a:pt x="464" y="28"/>
                      </a:lnTo>
                      <a:lnTo>
                        <a:pt x="457" y="20"/>
                      </a:lnTo>
                      <a:lnTo>
                        <a:pt x="451" y="13"/>
                      </a:lnTo>
                      <a:lnTo>
                        <a:pt x="443" y="8"/>
                      </a:lnTo>
                      <a:lnTo>
                        <a:pt x="433" y="4"/>
                      </a:lnTo>
                      <a:lnTo>
                        <a:pt x="424" y="0"/>
                      </a:lnTo>
                      <a:lnTo>
                        <a:pt x="414" y="0"/>
                      </a:lnTo>
                      <a:lnTo>
                        <a:pt x="150" y="0"/>
                      </a:lnTo>
                      <a:lnTo>
                        <a:pt x="150" y="0"/>
                      </a:lnTo>
                      <a:lnTo>
                        <a:pt x="140" y="0"/>
                      </a:lnTo>
                      <a:lnTo>
                        <a:pt x="131" y="4"/>
                      </a:lnTo>
                      <a:lnTo>
                        <a:pt x="123" y="8"/>
                      </a:lnTo>
                      <a:lnTo>
                        <a:pt x="113" y="13"/>
                      </a:lnTo>
                      <a:lnTo>
                        <a:pt x="107" y="20"/>
                      </a:lnTo>
                      <a:lnTo>
                        <a:pt x="100" y="28"/>
                      </a:lnTo>
                      <a:lnTo>
                        <a:pt x="94" y="36"/>
                      </a:lnTo>
                      <a:lnTo>
                        <a:pt x="91" y="45"/>
                      </a:lnTo>
                      <a:lnTo>
                        <a:pt x="49" y="173"/>
                      </a:lnTo>
                      <a:lnTo>
                        <a:pt x="49" y="173"/>
                      </a:lnTo>
                      <a:lnTo>
                        <a:pt x="40" y="174"/>
                      </a:lnTo>
                      <a:lnTo>
                        <a:pt x="30" y="177"/>
                      </a:lnTo>
                      <a:lnTo>
                        <a:pt x="22" y="184"/>
                      </a:lnTo>
                      <a:lnTo>
                        <a:pt x="14" y="190"/>
                      </a:lnTo>
                      <a:lnTo>
                        <a:pt x="9" y="197"/>
                      </a:lnTo>
                      <a:lnTo>
                        <a:pt x="5" y="206"/>
                      </a:lnTo>
                      <a:lnTo>
                        <a:pt x="1" y="214"/>
                      </a:lnTo>
                      <a:lnTo>
                        <a:pt x="0" y="225"/>
                      </a:lnTo>
                      <a:lnTo>
                        <a:pt x="0" y="382"/>
                      </a:lnTo>
                      <a:lnTo>
                        <a:pt x="65" y="382"/>
                      </a:lnTo>
                      <a:lnTo>
                        <a:pt x="65" y="420"/>
                      </a:lnTo>
                      <a:lnTo>
                        <a:pt x="65" y="420"/>
                      </a:lnTo>
                      <a:lnTo>
                        <a:pt x="67" y="428"/>
                      </a:lnTo>
                      <a:lnTo>
                        <a:pt x="68" y="436"/>
                      </a:lnTo>
                      <a:lnTo>
                        <a:pt x="73" y="442"/>
                      </a:lnTo>
                      <a:lnTo>
                        <a:pt x="78" y="449"/>
                      </a:lnTo>
                      <a:lnTo>
                        <a:pt x="83" y="453"/>
                      </a:lnTo>
                      <a:lnTo>
                        <a:pt x="91" y="456"/>
                      </a:lnTo>
                      <a:lnTo>
                        <a:pt x="99" y="460"/>
                      </a:lnTo>
                      <a:lnTo>
                        <a:pt x="107" y="460"/>
                      </a:lnTo>
                      <a:lnTo>
                        <a:pt x="107" y="460"/>
                      </a:lnTo>
                      <a:lnTo>
                        <a:pt x="115" y="460"/>
                      </a:lnTo>
                      <a:lnTo>
                        <a:pt x="121" y="456"/>
                      </a:lnTo>
                      <a:lnTo>
                        <a:pt x="129" y="453"/>
                      </a:lnTo>
                      <a:lnTo>
                        <a:pt x="134" y="449"/>
                      </a:lnTo>
                      <a:lnTo>
                        <a:pt x="138" y="442"/>
                      </a:lnTo>
                      <a:lnTo>
                        <a:pt x="143" y="436"/>
                      </a:lnTo>
                      <a:lnTo>
                        <a:pt x="145" y="428"/>
                      </a:lnTo>
                      <a:lnTo>
                        <a:pt x="146" y="420"/>
                      </a:lnTo>
                      <a:lnTo>
                        <a:pt x="146" y="382"/>
                      </a:lnTo>
                      <a:lnTo>
                        <a:pt x="418" y="382"/>
                      </a:lnTo>
                      <a:lnTo>
                        <a:pt x="418" y="420"/>
                      </a:lnTo>
                      <a:lnTo>
                        <a:pt x="418" y="420"/>
                      </a:lnTo>
                      <a:lnTo>
                        <a:pt x="419" y="428"/>
                      </a:lnTo>
                      <a:lnTo>
                        <a:pt x="421" y="436"/>
                      </a:lnTo>
                      <a:lnTo>
                        <a:pt x="426" y="442"/>
                      </a:lnTo>
                      <a:lnTo>
                        <a:pt x="430" y="449"/>
                      </a:lnTo>
                      <a:lnTo>
                        <a:pt x="437" y="453"/>
                      </a:lnTo>
                      <a:lnTo>
                        <a:pt x="443" y="456"/>
                      </a:lnTo>
                      <a:lnTo>
                        <a:pt x="451" y="460"/>
                      </a:lnTo>
                      <a:lnTo>
                        <a:pt x="459" y="460"/>
                      </a:lnTo>
                      <a:lnTo>
                        <a:pt x="459" y="460"/>
                      </a:lnTo>
                      <a:lnTo>
                        <a:pt x="467" y="460"/>
                      </a:lnTo>
                      <a:lnTo>
                        <a:pt x="473" y="456"/>
                      </a:lnTo>
                      <a:lnTo>
                        <a:pt x="481" y="453"/>
                      </a:lnTo>
                      <a:lnTo>
                        <a:pt x="486" y="449"/>
                      </a:lnTo>
                      <a:lnTo>
                        <a:pt x="492" y="442"/>
                      </a:lnTo>
                      <a:lnTo>
                        <a:pt x="496" y="436"/>
                      </a:lnTo>
                      <a:lnTo>
                        <a:pt x="497" y="428"/>
                      </a:lnTo>
                      <a:lnTo>
                        <a:pt x="499" y="420"/>
                      </a:lnTo>
                      <a:lnTo>
                        <a:pt x="499" y="382"/>
                      </a:lnTo>
                      <a:lnTo>
                        <a:pt x="564" y="382"/>
                      </a:lnTo>
                      <a:lnTo>
                        <a:pt x="564" y="225"/>
                      </a:lnTo>
                      <a:lnTo>
                        <a:pt x="564" y="225"/>
                      </a:lnTo>
                      <a:lnTo>
                        <a:pt x="563" y="214"/>
                      </a:lnTo>
                      <a:lnTo>
                        <a:pt x="559" y="206"/>
                      </a:lnTo>
                      <a:lnTo>
                        <a:pt x="556" y="197"/>
                      </a:lnTo>
                      <a:lnTo>
                        <a:pt x="550" y="190"/>
                      </a:lnTo>
                      <a:lnTo>
                        <a:pt x="542" y="184"/>
                      </a:lnTo>
                      <a:lnTo>
                        <a:pt x="534" y="177"/>
                      </a:lnTo>
                      <a:lnTo>
                        <a:pt x="526" y="174"/>
                      </a:lnTo>
                      <a:lnTo>
                        <a:pt x="516" y="173"/>
                      </a:lnTo>
                      <a:lnTo>
                        <a:pt x="516" y="173"/>
                      </a:lnTo>
                      <a:close/>
                      <a:moveTo>
                        <a:pt x="145" y="69"/>
                      </a:moveTo>
                      <a:lnTo>
                        <a:pt x="145" y="69"/>
                      </a:lnTo>
                      <a:lnTo>
                        <a:pt x="148" y="64"/>
                      </a:lnTo>
                      <a:lnTo>
                        <a:pt x="151" y="59"/>
                      </a:lnTo>
                      <a:lnTo>
                        <a:pt x="156" y="58"/>
                      </a:lnTo>
                      <a:lnTo>
                        <a:pt x="161" y="56"/>
                      </a:lnTo>
                      <a:lnTo>
                        <a:pt x="402" y="56"/>
                      </a:lnTo>
                      <a:lnTo>
                        <a:pt x="402" y="56"/>
                      </a:lnTo>
                      <a:lnTo>
                        <a:pt x="406" y="58"/>
                      </a:lnTo>
                      <a:lnTo>
                        <a:pt x="410" y="59"/>
                      </a:lnTo>
                      <a:lnTo>
                        <a:pt x="414" y="64"/>
                      </a:lnTo>
                      <a:lnTo>
                        <a:pt x="418" y="69"/>
                      </a:lnTo>
                      <a:lnTo>
                        <a:pt x="451" y="173"/>
                      </a:lnTo>
                      <a:lnTo>
                        <a:pt x="111" y="173"/>
                      </a:lnTo>
                      <a:lnTo>
                        <a:pt x="145" y="69"/>
                      </a:lnTo>
                      <a:close/>
                      <a:moveTo>
                        <a:pt x="146" y="327"/>
                      </a:moveTo>
                      <a:lnTo>
                        <a:pt x="146" y="327"/>
                      </a:lnTo>
                      <a:lnTo>
                        <a:pt x="137" y="326"/>
                      </a:lnTo>
                      <a:lnTo>
                        <a:pt x="129" y="323"/>
                      </a:lnTo>
                      <a:lnTo>
                        <a:pt x="121" y="319"/>
                      </a:lnTo>
                      <a:lnTo>
                        <a:pt x="113" y="313"/>
                      </a:lnTo>
                      <a:lnTo>
                        <a:pt x="108" y="307"/>
                      </a:lnTo>
                      <a:lnTo>
                        <a:pt x="103" y="299"/>
                      </a:lnTo>
                      <a:lnTo>
                        <a:pt x="100" y="289"/>
                      </a:lnTo>
                      <a:lnTo>
                        <a:pt x="99" y="280"/>
                      </a:lnTo>
                      <a:lnTo>
                        <a:pt x="99" y="280"/>
                      </a:lnTo>
                      <a:lnTo>
                        <a:pt x="100" y="270"/>
                      </a:lnTo>
                      <a:lnTo>
                        <a:pt x="103" y="260"/>
                      </a:lnTo>
                      <a:lnTo>
                        <a:pt x="108" y="252"/>
                      </a:lnTo>
                      <a:lnTo>
                        <a:pt x="113" y="246"/>
                      </a:lnTo>
                      <a:lnTo>
                        <a:pt x="121" y="240"/>
                      </a:lnTo>
                      <a:lnTo>
                        <a:pt x="129" y="236"/>
                      </a:lnTo>
                      <a:lnTo>
                        <a:pt x="137" y="233"/>
                      </a:lnTo>
                      <a:lnTo>
                        <a:pt x="146" y="232"/>
                      </a:lnTo>
                      <a:lnTo>
                        <a:pt x="146" y="232"/>
                      </a:lnTo>
                      <a:lnTo>
                        <a:pt x="156" y="233"/>
                      </a:lnTo>
                      <a:lnTo>
                        <a:pt x="166" y="236"/>
                      </a:lnTo>
                      <a:lnTo>
                        <a:pt x="174" y="240"/>
                      </a:lnTo>
                      <a:lnTo>
                        <a:pt x="180" y="246"/>
                      </a:lnTo>
                      <a:lnTo>
                        <a:pt x="186" y="252"/>
                      </a:lnTo>
                      <a:lnTo>
                        <a:pt x="191" y="260"/>
                      </a:lnTo>
                      <a:lnTo>
                        <a:pt x="193" y="270"/>
                      </a:lnTo>
                      <a:lnTo>
                        <a:pt x="194" y="280"/>
                      </a:lnTo>
                      <a:lnTo>
                        <a:pt x="194" y="280"/>
                      </a:lnTo>
                      <a:lnTo>
                        <a:pt x="193" y="289"/>
                      </a:lnTo>
                      <a:lnTo>
                        <a:pt x="191" y="299"/>
                      </a:lnTo>
                      <a:lnTo>
                        <a:pt x="186" y="307"/>
                      </a:lnTo>
                      <a:lnTo>
                        <a:pt x="180" y="313"/>
                      </a:lnTo>
                      <a:lnTo>
                        <a:pt x="174" y="319"/>
                      </a:lnTo>
                      <a:lnTo>
                        <a:pt x="166" y="323"/>
                      </a:lnTo>
                      <a:lnTo>
                        <a:pt x="156" y="326"/>
                      </a:lnTo>
                      <a:lnTo>
                        <a:pt x="146" y="327"/>
                      </a:lnTo>
                      <a:lnTo>
                        <a:pt x="146" y="327"/>
                      </a:lnTo>
                      <a:close/>
                      <a:moveTo>
                        <a:pt x="418" y="327"/>
                      </a:moveTo>
                      <a:lnTo>
                        <a:pt x="418" y="327"/>
                      </a:lnTo>
                      <a:lnTo>
                        <a:pt x="408" y="326"/>
                      </a:lnTo>
                      <a:lnTo>
                        <a:pt x="398" y="323"/>
                      </a:lnTo>
                      <a:lnTo>
                        <a:pt x="390" y="319"/>
                      </a:lnTo>
                      <a:lnTo>
                        <a:pt x="384" y="313"/>
                      </a:lnTo>
                      <a:lnTo>
                        <a:pt x="378" y="307"/>
                      </a:lnTo>
                      <a:lnTo>
                        <a:pt x="374" y="299"/>
                      </a:lnTo>
                      <a:lnTo>
                        <a:pt x="371" y="289"/>
                      </a:lnTo>
                      <a:lnTo>
                        <a:pt x="370" y="280"/>
                      </a:lnTo>
                      <a:lnTo>
                        <a:pt x="370" y="280"/>
                      </a:lnTo>
                      <a:lnTo>
                        <a:pt x="371" y="270"/>
                      </a:lnTo>
                      <a:lnTo>
                        <a:pt x="374" y="260"/>
                      </a:lnTo>
                      <a:lnTo>
                        <a:pt x="378" y="252"/>
                      </a:lnTo>
                      <a:lnTo>
                        <a:pt x="384" y="246"/>
                      </a:lnTo>
                      <a:lnTo>
                        <a:pt x="390" y="240"/>
                      </a:lnTo>
                      <a:lnTo>
                        <a:pt x="398" y="236"/>
                      </a:lnTo>
                      <a:lnTo>
                        <a:pt x="408" y="233"/>
                      </a:lnTo>
                      <a:lnTo>
                        <a:pt x="418" y="232"/>
                      </a:lnTo>
                      <a:lnTo>
                        <a:pt x="418" y="232"/>
                      </a:lnTo>
                      <a:lnTo>
                        <a:pt x="427" y="233"/>
                      </a:lnTo>
                      <a:lnTo>
                        <a:pt x="437" y="236"/>
                      </a:lnTo>
                      <a:lnTo>
                        <a:pt x="445" y="240"/>
                      </a:lnTo>
                      <a:lnTo>
                        <a:pt x="451" y="246"/>
                      </a:lnTo>
                      <a:lnTo>
                        <a:pt x="457" y="252"/>
                      </a:lnTo>
                      <a:lnTo>
                        <a:pt x="461" y="260"/>
                      </a:lnTo>
                      <a:lnTo>
                        <a:pt x="464" y="270"/>
                      </a:lnTo>
                      <a:lnTo>
                        <a:pt x="465" y="280"/>
                      </a:lnTo>
                      <a:lnTo>
                        <a:pt x="465" y="280"/>
                      </a:lnTo>
                      <a:lnTo>
                        <a:pt x="464" y="289"/>
                      </a:lnTo>
                      <a:lnTo>
                        <a:pt x="461" y="299"/>
                      </a:lnTo>
                      <a:lnTo>
                        <a:pt x="457" y="307"/>
                      </a:lnTo>
                      <a:lnTo>
                        <a:pt x="451" y="313"/>
                      </a:lnTo>
                      <a:lnTo>
                        <a:pt x="445" y="319"/>
                      </a:lnTo>
                      <a:lnTo>
                        <a:pt x="437" y="323"/>
                      </a:lnTo>
                      <a:lnTo>
                        <a:pt x="427" y="326"/>
                      </a:lnTo>
                      <a:lnTo>
                        <a:pt x="418" y="327"/>
                      </a:lnTo>
                      <a:lnTo>
                        <a:pt x="418" y="327"/>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1" name="Line 34">
                  <a:extLst>
                    <a:ext uri="{FF2B5EF4-FFF2-40B4-BE49-F238E27FC236}">
                      <a16:creationId xmlns:a16="http://schemas.microsoft.com/office/drawing/2014/main" id="{5876F90F-D58F-421B-95F8-16ECC04705EB}"/>
                    </a:ext>
                  </a:extLst>
                </p:cNvPr>
                <p:cNvSpPr>
                  <a:spLocks noChangeShapeType="1"/>
                </p:cNvSpPr>
                <p:nvPr/>
              </p:nvSpPr>
              <p:spPr bwMode="auto">
                <a:xfrm>
                  <a:off x="547" y="2108"/>
                  <a:ext cx="0" cy="0"/>
                </a:xfrm>
                <a:prstGeom prst="line">
                  <a:avLst/>
                </a:prstGeom>
                <a:noFill/>
                <a:ln w="349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2" name="Freeform 35">
                  <a:extLst>
                    <a:ext uri="{FF2B5EF4-FFF2-40B4-BE49-F238E27FC236}">
                      <a16:creationId xmlns:a16="http://schemas.microsoft.com/office/drawing/2014/main" id="{AED90CB3-4217-45C8-93A6-DD767AB97562}"/>
                    </a:ext>
                  </a:extLst>
                </p:cNvPr>
                <p:cNvSpPr>
                  <a:spLocks/>
                </p:cNvSpPr>
                <p:nvPr/>
              </p:nvSpPr>
              <p:spPr bwMode="auto">
                <a:xfrm>
                  <a:off x="382" y="2063"/>
                  <a:ext cx="348" cy="236"/>
                </a:xfrm>
                <a:custGeom>
                  <a:avLst/>
                  <a:gdLst>
                    <a:gd name="T0" fmla="*/ 366 w 696"/>
                    <a:gd name="T1" fmla="*/ 5 h 474"/>
                    <a:gd name="T2" fmla="*/ 364 w 696"/>
                    <a:gd name="T3" fmla="*/ 3 h 474"/>
                    <a:gd name="T4" fmla="*/ 361 w 696"/>
                    <a:gd name="T5" fmla="*/ 3 h 474"/>
                    <a:gd name="T6" fmla="*/ 359 w 696"/>
                    <a:gd name="T7" fmla="*/ 2 h 474"/>
                    <a:gd name="T8" fmla="*/ 356 w 696"/>
                    <a:gd name="T9" fmla="*/ 0 h 474"/>
                    <a:gd name="T10" fmla="*/ 354 w 696"/>
                    <a:gd name="T11" fmla="*/ 0 h 474"/>
                    <a:gd name="T12" fmla="*/ 351 w 696"/>
                    <a:gd name="T13" fmla="*/ 0 h 474"/>
                    <a:gd name="T14" fmla="*/ 348 w 696"/>
                    <a:gd name="T15" fmla="*/ 0 h 474"/>
                    <a:gd name="T16" fmla="*/ 346 w 696"/>
                    <a:gd name="T17" fmla="*/ 0 h 474"/>
                    <a:gd name="T18" fmla="*/ 343 w 696"/>
                    <a:gd name="T19" fmla="*/ 0 h 474"/>
                    <a:gd name="T20" fmla="*/ 340 w 696"/>
                    <a:gd name="T21" fmla="*/ 0 h 474"/>
                    <a:gd name="T22" fmla="*/ 339 w 696"/>
                    <a:gd name="T23" fmla="*/ 2 h 474"/>
                    <a:gd name="T24" fmla="*/ 335 w 696"/>
                    <a:gd name="T25" fmla="*/ 3 h 474"/>
                    <a:gd name="T26" fmla="*/ 334 w 696"/>
                    <a:gd name="T27" fmla="*/ 3 h 474"/>
                    <a:gd name="T28" fmla="*/ 332 w 696"/>
                    <a:gd name="T29" fmla="*/ 5 h 474"/>
                    <a:gd name="T30" fmla="*/ 12 w 696"/>
                    <a:gd name="T31" fmla="*/ 244 h 474"/>
                    <a:gd name="T32" fmla="*/ 4 w 696"/>
                    <a:gd name="T33" fmla="*/ 252 h 474"/>
                    <a:gd name="T34" fmla="*/ 0 w 696"/>
                    <a:gd name="T35" fmla="*/ 262 h 474"/>
                    <a:gd name="T36" fmla="*/ 2 w 696"/>
                    <a:gd name="T37" fmla="*/ 273 h 474"/>
                    <a:gd name="T38" fmla="*/ 7 w 696"/>
                    <a:gd name="T39" fmla="*/ 283 h 474"/>
                    <a:gd name="T40" fmla="*/ 10 w 696"/>
                    <a:gd name="T41" fmla="*/ 287 h 474"/>
                    <a:gd name="T42" fmla="*/ 23 w 696"/>
                    <a:gd name="T43" fmla="*/ 292 h 474"/>
                    <a:gd name="T44" fmla="*/ 28 w 696"/>
                    <a:gd name="T45" fmla="*/ 292 h 474"/>
                    <a:gd name="T46" fmla="*/ 45 w 696"/>
                    <a:gd name="T47" fmla="*/ 287 h 474"/>
                    <a:gd name="T48" fmla="*/ 141 w 696"/>
                    <a:gd name="T49" fmla="*/ 474 h 474"/>
                    <a:gd name="T50" fmla="*/ 291 w 696"/>
                    <a:gd name="T51" fmla="*/ 348 h 474"/>
                    <a:gd name="T52" fmla="*/ 292 w 696"/>
                    <a:gd name="T53" fmla="*/ 335 h 474"/>
                    <a:gd name="T54" fmla="*/ 302 w 696"/>
                    <a:gd name="T55" fmla="*/ 316 h 474"/>
                    <a:gd name="T56" fmla="*/ 316 w 696"/>
                    <a:gd name="T57" fmla="*/ 300 h 474"/>
                    <a:gd name="T58" fmla="*/ 337 w 696"/>
                    <a:gd name="T59" fmla="*/ 290 h 474"/>
                    <a:gd name="T60" fmla="*/ 348 w 696"/>
                    <a:gd name="T61" fmla="*/ 290 h 474"/>
                    <a:gd name="T62" fmla="*/ 359 w 696"/>
                    <a:gd name="T63" fmla="*/ 290 h 474"/>
                    <a:gd name="T64" fmla="*/ 380 w 696"/>
                    <a:gd name="T65" fmla="*/ 300 h 474"/>
                    <a:gd name="T66" fmla="*/ 396 w 696"/>
                    <a:gd name="T67" fmla="*/ 316 h 474"/>
                    <a:gd name="T68" fmla="*/ 404 w 696"/>
                    <a:gd name="T69" fmla="*/ 335 h 474"/>
                    <a:gd name="T70" fmla="*/ 405 w 696"/>
                    <a:gd name="T71" fmla="*/ 474 h 474"/>
                    <a:gd name="T72" fmla="*/ 557 w 696"/>
                    <a:gd name="T73" fmla="*/ 216 h 474"/>
                    <a:gd name="T74" fmla="*/ 653 w 696"/>
                    <a:gd name="T75" fmla="*/ 287 h 474"/>
                    <a:gd name="T76" fmla="*/ 669 w 696"/>
                    <a:gd name="T77" fmla="*/ 292 h 474"/>
                    <a:gd name="T78" fmla="*/ 675 w 696"/>
                    <a:gd name="T79" fmla="*/ 292 h 474"/>
                    <a:gd name="T80" fmla="*/ 686 w 696"/>
                    <a:gd name="T81" fmla="*/ 287 h 474"/>
                    <a:gd name="T82" fmla="*/ 691 w 696"/>
                    <a:gd name="T83" fmla="*/ 283 h 474"/>
                    <a:gd name="T84" fmla="*/ 696 w 696"/>
                    <a:gd name="T85" fmla="*/ 273 h 474"/>
                    <a:gd name="T86" fmla="*/ 696 w 696"/>
                    <a:gd name="T87" fmla="*/ 262 h 474"/>
                    <a:gd name="T88" fmla="*/ 692 w 696"/>
                    <a:gd name="T89" fmla="*/ 252 h 474"/>
                    <a:gd name="T90" fmla="*/ 686 w 696"/>
                    <a:gd name="T91" fmla="*/ 24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6" h="474">
                      <a:moveTo>
                        <a:pt x="686" y="244"/>
                      </a:moveTo>
                      <a:lnTo>
                        <a:pt x="366" y="5"/>
                      </a:lnTo>
                      <a:lnTo>
                        <a:pt x="366" y="5"/>
                      </a:lnTo>
                      <a:lnTo>
                        <a:pt x="364" y="3"/>
                      </a:lnTo>
                      <a:lnTo>
                        <a:pt x="364" y="3"/>
                      </a:lnTo>
                      <a:lnTo>
                        <a:pt x="361" y="3"/>
                      </a:lnTo>
                      <a:lnTo>
                        <a:pt x="361" y="3"/>
                      </a:lnTo>
                      <a:lnTo>
                        <a:pt x="359" y="2"/>
                      </a:lnTo>
                      <a:lnTo>
                        <a:pt x="359" y="2"/>
                      </a:lnTo>
                      <a:lnTo>
                        <a:pt x="356" y="0"/>
                      </a:lnTo>
                      <a:lnTo>
                        <a:pt x="356" y="0"/>
                      </a:lnTo>
                      <a:lnTo>
                        <a:pt x="354" y="0"/>
                      </a:lnTo>
                      <a:lnTo>
                        <a:pt x="354" y="0"/>
                      </a:lnTo>
                      <a:lnTo>
                        <a:pt x="351" y="0"/>
                      </a:lnTo>
                      <a:lnTo>
                        <a:pt x="351" y="0"/>
                      </a:lnTo>
                      <a:lnTo>
                        <a:pt x="348" y="0"/>
                      </a:lnTo>
                      <a:lnTo>
                        <a:pt x="348" y="0"/>
                      </a:lnTo>
                      <a:lnTo>
                        <a:pt x="346" y="0"/>
                      </a:lnTo>
                      <a:lnTo>
                        <a:pt x="346" y="0"/>
                      </a:lnTo>
                      <a:lnTo>
                        <a:pt x="343" y="0"/>
                      </a:lnTo>
                      <a:lnTo>
                        <a:pt x="343" y="0"/>
                      </a:lnTo>
                      <a:lnTo>
                        <a:pt x="340" y="0"/>
                      </a:lnTo>
                      <a:lnTo>
                        <a:pt x="340" y="0"/>
                      </a:lnTo>
                      <a:lnTo>
                        <a:pt x="339" y="2"/>
                      </a:lnTo>
                      <a:lnTo>
                        <a:pt x="339" y="2"/>
                      </a:lnTo>
                      <a:lnTo>
                        <a:pt x="335" y="3"/>
                      </a:lnTo>
                      <a:lnTo>
                        <a:pt x="335" y="3"/>
                      </a:lnTo>
                      <a:lnTo>
                        <a:pt x="334" y="3"/>
                      </a:lnTo>
                      <a:lnTo>
                        <a:pt x="334" y="3"/>
                      </a:lnTo>
                      <a:lnTo>
                        <a:pt x="332" y="5"/>
                      </a:lnTo>
                      <a:lnTo>
                        <a:pt x="12" y="244"/>
                      </a:lnTo>
                      <a:lnTo>
                        <a:pt x="12" y="244"/>
                      </a:lnTo>
                      <a:lnTo>
                        <a:pt x="7" y="247"/>
                      </a:lnTo>
                      <a:lnTo>
                        <a:pt x="4" y="252"/>
                      </a:lnTo>
                      <a:lnTo>
                        <a:pt x="2" y="257"/>
                      </a:lnTo>
                      <a:lnTo>
                        <a:pt x="0" y="262"/>
                      </a:lnTo>
                      <a:lnTo>
                        <a:pt x="0" y="267"/>
                      </a:lnTo>
                      <a:lnTo>
                        <a:pt x="2" y="273"/>
                      </a:lnTo>
                      <a:lnTo>
                        <a:pt x="4" y="278"/>
                      </a:lnTo>
                      <a:lnTo>
                        <a:pt x="7" y="283"/>
                      </a:lnTo>
                      <a:lnTo>
                        <a:pt x="7" y="283"/>
                      </a:lnTo>
                      <a:lnTo>
                        <a:pt x="10" y="287"/>
                      </a:lnTo>
                      <a:lnTo>
                        <a:pt x="16" y="290"/>
                      </a:lnTo>
                      <a:lnTo>
                        <a:pt x="23" y="292"/>
                      </a:lnTo>
                      <a:lnTo>
                        <a:pt x="28" y="292"/>
                      </a:lnTo>
                      <a:lnTo>
                        <a:pt x="28" y="292"/>
                      </a:lnTo>
                      <a:lnTo>
                        <a:pt x="37" y="292"/>
                      </a:lnTo>
                      <a:lnTo>
                        <a:pt x="45" y="287"/>
                      </a:lnTo>
                      <a:lnTo>
                        <a:pt x="141" y="216"/>
                      </a:lnTo>
                      <a:lnTo>
                        <a:pt x="141" y="474"/>
                      </a:lnTo>
                      <a:lnTo>
                        <a:pt x="291" y="474"/>
                      </a:lnTo>
                      <a:lnTo>
                        <a:pt x="291" y="348"/>
                      </a:lnTo>
                      <a:lnTo>
                        <a:pt x="291" y="348"/>
                      </a:lnTo>
                      <a:lnTo>
                        <a:pt x="292" y="335"/>
                      </a:lnTo>
                      <a:lnTo>
                        <a:pt x="295" y="326"/>
                      </a:lnTo>
                      <a:lnTo>
                        <a:pt x="302" y="316"/>
                      </a:lnTo>
                      <a:lnTo>
                        <a:pt x="308" y="306"/>
                      </a:lnTo>
                      <a:lnTo>
                        <a:pt x="316" y="300"/>
                      </a:lnTo>
                      <a:lnTo>
                        <a:pt x="326" y="295"/>
                      </a:lnTo>
                      <a:lnTo>
                        <a:pt x="337" y="290"/>
                      </a:lnTo>
                      <a:lnTo>
                        <a:pt x="348" y="290"/>
                      </a:lnTo>
                      <a:lnTo>
                        <a:pt x="348" y="290"/>
                      </a:lnTo>
                      <a:lnTo>
                        <a:pt x="348" y="290"/>
                      </a:lnTo>
                      <a:lnTo>
                        <a:pt x="359" y="290"/>
                      </a:lnTo>
                      <a:lnTo>
                        <a:pt x="370" y="295"/>
                      </a:lnTo>
                      <a:lnTo>
                        <a:pt x="380" y="300"/>
                      </a:lnTo>
                      <a:lnTo>
                        <a:pt x="390" y="306"/>
                      </a:lnTo>
                      <a:lnTo>
                        <a:pt x="396" y="316"/>
                      </a:lnTo>
                      <a:lnTo>
                        <a:pt x="401" y="326"/>
                      </a:lnTo>
                      <a:lnTo>
                        <a:pt x="404" y="335"/>
                      </a:lnTo>
                      <a:lnTo>
                        <a:pt x="405" y="348"/>
                      </a:lnTo>
                      <a:lnTo>
                        <a:pt x="405" y="474"/>
                      </a:lnTo>
                      <a:lnTo>
                        <a:pt x="557" y="474"/>
                      </a:lnTo>
                      <a:lnTo>
                        <a:pt x="557" y="216"/>
                      </a:lnTo>
                      <a:lnTo>
                        <a:pt x="653" y="287"/>
                      </a:lnTo>
                      <a:lnTo>
                        <a:pt x="653" y="287"/>
                      </a:lnTo>
                      <a:lnTo>
                        <a:pt x="661" y="292"/>
                      </a:lnTo>
                      <a:lnTo>
                        <a:pt x="669" y="292"/>
                      </a:lnTo>
                      <a:lnTo>
                        <a:pt x="669" y="292"/>
                      </a:lnTo>
                      <a:lnTo>
                        <a:pt x="675" y="292"/>
                      </a:lnTo>
                      <a:lnTo>
                        <a:pt x="681" y="290"/>
                      </a:lnTo>
                      <a:lnTo>
                        <a:pt x="686" y="287"/>
                      </a:lnTo>
                      <a:lnTo>
                        <a:pt x="691" y="283"/>
                      </a:lnTo>
                      <a:lnTo>
                        <a:pt x="691" y="283"/>
                      </a:lnTo>
                      <a:lnTo>
                        <a:pt x="694" y="278"/>
                      </a:lnTo>
                      <a:lnTo>
                        <a:pt x="696" y="273"/>
                      </a:lnTo>
                      <a:lnTo>
                        <a:pt x="696" y="267"/>
                      </a:lnTo>
                      <a:lnTo>
                        <a:pt x="696" y="262"/>
                      </a:lnTo>
                      <a:lnTo>
                        <a:pt x="696" y="257"/>
                      </a:lnTo>
                      <a:lnTo>
                        <a:pt x="692" y="252"/>
                      </a:lnTo>
                      <a:lnTo>
                        <a:pt x="689" y="247"/>
                      </a:lnTo>
                      <a:lnTo>
                        <a:pt x="686" y="244"/>
                      </a:lnTo>
                      <a:lnTo>
                        <a:pt x="686" y="244"/>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3" name="Freeform 36">
                  <a:extLst>
                    <a:ext uri="{FF2B5EF4-FFF2-40B4-BE49-F238E27FC236}">
                      <a16:creationId xmlns:a16="http://schemas.microsoft.com/office/drawing/2014/main" id="{20BE3F1D-4A1E-4231-899E-C621454AEFE8}"/>
                    </a:ext>
                  </a:extLst>
                </p:cNvPr>
                <p:cNvSpPr>
                  <a:spLocks/>
                </p:cNvSpPr>
                <p:nvPr/>
              </p:nvSpPr>
              <p:spPr bwMode="auto">
                <a:xfrm>
                  <a:off x="678" y="1928"/>
                  <a:ext cx="234" cy="77"/>
                </a:xfrm>
                <a:custGeom>
                  <a:avLst/>
                  <a:gdLst>
                    <a:gd name="T0" fmla="*/ 234 w 469"/>
                    <a:gd name="T1" fmla="*/ 0 h 154"/>
                    <a:gd name="T2" fmla="*/ 172 w 469"/>
                    <a:gd name="T3" fmla="*/ 6 h 154"/>
                    <a:gd name="T4" fmla="*/ 113 w 469"/>
                    <a:gd name="T5" fmla="*/ 24 h 154"/>
                    <a:gd name="T6" fmla="*/ 59 w 469"/>
                    <a:gd name="T7" fmla="*/ 54 h 154"/>
                    <a:gd name="T8" fmla="*/ 10 w 469"/>
                    <a:gd name="T9" fmla="*/ 94 h 154"/>
                    <a:gd name="T10" fmla="*/ 6 w 469"/>
                    <a:gd name="T11" fmla="*/ 99 h 154"/>
                    <a:gd name="T12" fmla="*/ 0 w 469"/>
                    <a:gd name="T13" fmla="*/ 111 h 154"/>
                    <a:gd name="T14" fmla="*/ 0 w 469"/>
                    <a:gd name="T15" fmla="*/ 126 h 154"/>
                    <a:gd name="T16" fmla="*/ 6 w 469"/>
                    <a:gd name="T17" fmla="*/ 139 h 154"/>
                    <a:gd name="T18" fmla="*/ 10 w 469"/>
                    <a:gd name="T19" fmla="*/ 143 h 154"/>
                    <a:gd name="T20" fmla="*/ 22 w 469"/>
                    <a:gd name="T21" fmla="*/ 151 h 154"/>
                    <a:gd name="T22" fmla="*/ 35 w 469"/>
                    <a:gd name="T23" fmla="*/ 154 h 154"/>
                    <a:gd name="T24" fmla="*/ 48 w 469"/>
                    <a:gd name="T25" fmla="*/ 151 h 154"/>
                    <a:gd name="T26" fmla="*/ 61 w 469"/>
                    <a:gd name="T27" fmla="*/ 143 h 154"/>
                    <a:gd name="T28" fmla="*/ 78 w 469"/>
                    <a:gd name="T29" fmla="*/ 127 h 154"/>
                    <a:gd name="T30" fmla="*/ 118 w 469"/>
                    <a:gd name="T31" fmla="*/ 100 h 154"/>
                    <a:gd name="T32" fmla="*/ 163 w 469"/>
                    <a:gd name="T33" fmla="*/ 83 h 154"/>
                    <a:gd name="T34" fmla="*/ 209 w 469"/>
                    <a:gd name="T35" fmla="*/ 73 h 154"/>
                    <a:gd name="T36" fmla="*/ 234 w 469"/>
                    <a:gd name="T37" fmla="*/ 72 h 154"/>
                    <a:gd name="T38" fmla="*/ 282 w 469"/>
                    <a:gd name="T39" fmla="*/ 76 h 154"/>
                    <a:gd name="T40" fmla="*/ 329 w 469"/>
                    <a:gd name="T41" fmla="*/ 91 h 154"/>
                    <a:gd name="T42" fmla="*/ 370 w 469"/>
                    <a:gd name="T43" fmla="*/ 113 h 154"/>
                    <a:gd name="T44" fmla="*/ 408 w 469"/>
                    <a:gd name="T45" fmla="*/ 143 h 154"/>
                    <a:gd name="T46" fmla="*/ 413 w 469"/>
                    <a:gd name="T47" fmla="*/ 148 h 154"/>
                    <a:gd name="T48" fmla="*/ 426 w 469"/>
                    <a:gd name="T49" fmla="*/ 153 h 154"/>
                    <a:gd name="T50" fmla="*/ 434 w 469"/>
                    <a:gd name="T51" fmla="*/ 154 h 154"/>
                    <a:gd name="T52" fmla="*/ 446 w 469"/>
                    <a:gd name="T53" fmla="*/ 151 h 154"/>
                    <a:gd name="T54" fmla="*/ 458 w 469"/>
                    <a:gd name="T55" fmla="*/ 143 h 154"/>
                    <a:gd name="T56" fmla="*/ 462 w 469"/>
                    <a:gd name="T57" fmla="*/ 139 h 154"/>
                    <a:gd name="T58" fmla="*/ 467 w 469"/>
                    <a:gd name="T59" fmla="*/ 126 h 154"/>
                    <a:gd name="T60" fmla="*/ 467 w 469"/>
                    <a:gd name="T61" fmla="*/ 111 h 154"/>
                    <a:gd name="T62" fmla="*/ 462 w 469"/>
                    <a:gd name="T63" fmla="*/ 99 h 154"/>
                    <a:gd name="T64" fmla="*/ 458 w 469"/>
                    <a:gd name="T65" fmla="*/ 94 h 154"/>
                    <a:gd name="T66" fmla="*/ 410 w 469"/>
                    <a:gd name="T67" fmla="*/ 54 h 154"/>
                    <a:gd name="T68" fmla="*/ 356 w 469"/>
                    <a:gd name="T69" fmla="*/ 24 h 154"/>
                    <a:gd name="T70" fmla="*/ 297 w 469"/>
                    <a:gd name="T71" fmla="*/ 6 h 154"/>
                    <a:gd name="T72" fmla="*/ 234 w 469"/>
                    <a:gd name="T7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9" h="154">
                      <a:moveTo>
                        <a:pt x="234" y="0"/>
                      </a:moveTo>
                      <a:lnTo>
                        <a:pt x="234" y="0"/>
                      </a:lnTo>
                      <a:lnTo>
                        <a:pt x="203" y="1"/>
                      </a:lnTo>
                      <a:lnTo>
                        <a:pt x="172" y="6"/>
                      </a:lnTo>
                      <a:lnTo>
                        <a:pt x="142" y="14"/>
                      </a:lnTo>
                      <a:lnTo>
                        <a:pt x="113" y="24"/>
                      </a:lnTo>
                      <a:lnTo>
                        <a:pt x="85" y="38"/>
                      </a:lnTo>
                      <a:lnTo>
                        <a:pt x="59" y="54"/>
                      </a:lnTo>
                      <a:lnTo>
                        <a:pt x="34" y="72"/>
                      </a:lnTo>
                      <a:lnTo>
                        <a:pt x="10" y="94"/>
                      </a:lnTo>
                      <a:lnTo>
                        <a:pt x="10" y="94"/>
                      </a:lnTo>
                      <a:lnTo>
                        <a:pt x="6" y="99"/>
                      </a:lnTo>
                      <a:lnTo>
                        <a:pt x="2" y="105"/>
                      </a:lnTo>
                      <a:lnTo>
                        <a:pt x="0" y="111"/>
                      </a:lnTo>
                      <a:lnTo>
                        <a:pt x="0" y="118"/>
                      </a:lnTo>
                      <a:lnTo>
                        <a:pt x="0" y="126"/>
                      </a:lnTo>
                      <a:lnTo>
                        <a:pt x="2" y="132"/>
                      </a:lnTo>
                      <a:lnTo>
                        <a:pt x="6" y="139"/>
                      </a:lnTo>
                      <a:lnTo>
                        <a:pt x="10" y="143"/>
                      </a:lnTo>
                      <a:lnTo>
                        <a:pt x="10" y="143"/>
                      </a:lnTo>
                      <a:lnTo>
                        <a:pt x="16" y="148"/>
                      </a:lnTo>
                      <a:lnTo>
                        <a:pt x="22" y="151"/>
                      </a:lnTo>
                      <a:lnTo>
                        <a:pt x="29" y="153"/>
                      </a:lnTo>
                      <a:lnTo>
                        <a:pt x="35" y="154"/>
                      </a:lnTo>
                      <a:lnTo>
                        <a:pt x="41" y="153"/>
                      </a:lnTo>
                      <a:lnTo>
                        <a:pt x="48" y="151"/>
                      </a:lnTo>
                      <a:lnTo>
                        <a:pt x="54" y="148"/>
                      </a:lnTo>
                      <a:lnTo>
                        <a:pt x="61" y="143"/>
                      </a:lnTo>
                      <a:lnTo>
                        <a:pt x="61" y="143"/>
                      </a:lnTo>
                      <a:lnTo>
                        <a:pt x="78" y="127"/>
                      </a:lnTo>
                      <a:lnTo>
                        <a:pt x="97" y="113"/>
                      </a:lnTo>
                      <a:lnTo>
                        <a:pt x="118" y="100"/>
                      </a:lnTo>
                      <a:lnTo>
                        <a:pt x="140" y="91"/>
                      </a:lnTo>
                      <a:lnTo>
                        <a:pt x="163" y="83"/>
                      </a:lnTo>
                      <a:lnTo>
                        <a:pt x="185" y="76"/>
                      </a:lnTo>
                      <a:lnTo>
                        <a:pt x="209" y="73"/>
                      </a:lnTo>
                      <a:lnTo>
                        <a:pt x="234" y="72"/>
                      </a:lnTo>
                      <a:lnTo>
                        <a:pt x="234" y="72"/>
                      </a:lnTo>
                      <a:lnTo>
                        <a:pt x="258" y="73"/>
                      </a:lnTo>
                      <a:lnTo>
                        <a:pt x="282" y="76"/>
                      </a:lnTo>
                      <a:lnTo>
                        <a:pt x="306" y="83"/>
                      </a:lnTo>
                      <a:lnTo>
                        <a:pt x="329" y="91"/>
                      </a:lnTo>
                      <a:lnTo>
                        <a:pt x="349" y="100"/>
                      </a:lnTo>
                      <a:lnTo>
                        <a:pt x="370" y="113"/>
                      </a:lnTo>
                      <a:lnTo>
                        <a:pt x="389" y="127"/>
                      </a:lnTo>
                      <a:lnTo>
                        <a:pt x="408" y="143"/>
                      </a:lnTo>
                      <a:lnTo>
                        <a:pt x="408" y="143"/>
                      </a:lnTo>
                      <a:lnTo>
                        <a:pt x="413" y="148"/>
                      </a:lnTo>
                      <a:lnTo>
                        <a:pt x="419" y="151"/>
                      </a:lnTo>
                      <a:lnTo>
                        <a:pt x="426" y="153"/>
                      </a:lnTo>
                      <a:lnTo>
                        <a:pt x="434" y="154"/>
                      </a:lnTo>
                      <a:lnTo>
                        <a:pt x="434" y="154"/>
                      </a:lnTo>
                      <a:lnTo>
                        <a:pt x="440" y="153"/>
                      </a:lnTo>
                      <a:lnTo>
                        <a:pt x="446" y="151"/>
                      </a:lnTo>
                      <a:lnTo>
                        <a:pt x="453" y="148"/>
                      </a:lnTo>
                      <a:lnTo>
                        <a:pt x="458" y="143"/>
                      </a:lnTo>
                      <a:lnTo>
                        <a:pt x="458" y="143"/>
                      </a:lnTo>
                      <a:lnTo>
                        <a:pt x="462" y="139"/>
                      </a:lnTo>
                      <a:lnTo>
                        <a:pt x="466" y="132"/>
                      </a:lnTo>
                      <a:lnTo>
                        <a:pt x="467" y="126"/>
                      </a:lnTo>
                      <a:lnTo>
                        <a:pt x="469" y="118"/>
                      </a:lnTo>
                      <a:lnTo>
                        <a:pt x="467" y="111"/>
                      </a:lnTo>
                      <a:lnTo>
                        <a:pt x="466" y="105"/>
                      </a:lnTo>
                      <a:lnTo>
                        <a:pt x="462" y="99"/>
                      </a:lnTo>
                      <a:lnTo>
                        <a:pt x="458" y="94"/>
                      </a:lnTo>
                      <a:lnTo>
                        <a:pt x="458" y="94"/>
                      </a:lnTo>
                      <a:lnTo>
                        <a:pt x="435" y="72"/>
                      </a:lnTo>
                      <a:lnTo>
                        <a:pt x="410" y="54"/>
                      </a:lnTo>
                      <a:lnTo>
                        <a:pt x="383" y="38"/>
                      </a:lnTo>
                      <a:lnTo>
                        <a:pt x="356" y="24"/>
                      </a:lnTo>
                      <a:lnTo>
                        <a:pt x="327" y="14"/>
                      </a:lnTo>
                      <a:lnTo>
                        <a:pt x="297" y="6"/>
                      </a:lnTo>
                      <a:lnTo>
                        <a:pt x="266" y="1"/>
                      </a:lnTo>
                      <a:lnTo>
                        <a:pt x="234" y="0"/>
                      </a:lnTo>
                      <a:lnTo>
                        <a:pt x="234" y="0"/>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4" name="Freeform 37">
                  <a:extLst>
                    <a:ext uri="{FF2B5EF4-FFF2-40B4-BE49-F238E27FC236}">
                      <a16:creationId xmlns:a16="http://schemas.microsoft.com/office/drawing/2014/main" id="{79E31006-D2F7-4AC5-BE4C-CE041F129B3D}"/>
                    </a:ext>
                  </a:extLst>
                </p:cNvPr>
                <p:cNvSpPr>
                  <a:spLocks/>
                </p:cNvSpPr>
                <p:nvPr/>
              </p:nvSpPr>
              <p:spPr bwMode="auto">
                <a:xfrm>
                  <a:off x="724" y="1993"/>
                  <a:ext cx="142" cy="58"/>
                </a:xfrm>
                <a:custGeom>
                  <a:avLst/>
                  <a:gdLst>
                    <a:gd name="T0" fmla="*/ 9 w 283"/>
                    <a:gd name="T1" fmla="*/ 54 h 114"/>
                    <a:gd name="T2" fmla="*/ 1 w 283"/>
                    <a:gd name="T3" fmla="*/ 67 h 114"/>
                    <a:gd name="T4" fmla="*/ 0 w 283"/>
                    <a:gd name="T5" fmla="*/ 79 h 114"/>
                    <a:gd name="T6" fmla="*/ 1 w 283"/>
                    <a:gd name="T7" fmla="*/ 92 h 114"/>
                    <a:gd name="T8" fmla="*/ 9 w 283"/>
                    <a:gd name="T9" fmla="*/ 105 h 114"/>
                    <a:gd name="T10" fmla="*/ 15 w 283"/>
                    <a:gd name="T11" fmla="*/ 110 h 114"/>
                    <a:gd name="T12" fmla="*/ 28 w 283"/>
                    <a:gd name="T13" fmla="*/ 114 h 114"/>
                    <a:gd name="T14" fmla="*/ 41 w 283"/>
                    <a:gd name="T15" fmla="*/ 114 h 114"/>
                    <a:gd name="T16" fmla="*/ 54 w 283"/>
                    <a:gd name="T17" fmla="*/ 110 h 114"/>
                    <a:gd name="T18" fmla="*/ 60 w 283"/>
                    <a:gd name="T19" fmla="*/ 105 h 114"/>
                    <a:gd name="T20" fmla="*/ 78 w 283"/>
                    <a:gd name="T21" fmla="*/ 90 h 114"/>
                    <a:gd name="T22" fmla="*/ 98 w 283"/>
                    <a:gd name="T23" fmla="*/ 79 h 114"/>
                    <a:gd name="T24" fmla="*/ 119 w 283"/>
                    <a:gd name="T25" fmla="*/ 73 h 114"/>
                    <a:gd name="T26" fmla="*/ 141 w 283"/>
                    <a:gd name="T27" fmla="*/ 71 h 114"/>
                    <a:gd name="T28" fmla="*/ 164 w 283"/>
                    <a:gd name="T29" fmla="*/ 73 h 114"/>
                    <a:gd name="T30" fmla="*/ 184 w 283"/>
                    <a:gd name="T31" fmla="*/ 79 h 114"/>
                    <a:gd name="T32" fmla="*/ 205 w 283"/>
                    <a:gd name="T33" fmla="*/ 90 h 114"/>
                    <a:gd name="T34" fmla="*/ 223 w 283"/>
                    <a:gd name="T35" fmla="*/ 105 h 114"/>
                    <a:gd name="T36" fmla="*/ 229 w 283"/>
                    <a:gd name="T37" fmla="*/ 110 h 114"/>
                    <a:gd name="T38" fmla="*/ 242 w 283"/>
                    <a:gd name="T39" fmla="*/ 114 h 114"/>
                    <a:gd name="T40" fmla="*/ 248 w 283"/>
                    <a:gd name="T41" fmla="*/ 114 h 114"/>
                    <a:gd name="T42" fmla="*/ 261 w 283"/>
                    <a:gd name="T43" fmla="*/ 113 h 114"/>
                    <a:gd name="T44" fmla="*/ 274 w 283"/>
                    <a:gd name="T45" fmla="*/ 105 h 114"/>
                    <a:gd name="T46" fmla="*/ 277 w 283"/>
                    <a:gd name="T47" fmla="*/ 98 h 114"/>
                    <a:gd name="T48" fmla="*/ 283 w 283"/>
                    <a:gd name="T49" fmla="*/ 86 h 114"/>
                    <a:gd name="T50" fmla="*/ 283 w 283"/>
                    <a:gd name="T51" fmla="*/ 73 h 114"/>
                    <a:gd name="T52" fmla="*/ 277 w 283"/>
                    <a:gd name="T53" fmla="*/ 60 h 114"/>
                    <a:gd name="T54" fmla="*/ 274 w 283"/>
                    <a:gd name="T55" fmla="*/ 54 h 114"/>
                    <a:gd name="T56" fmla="*/ 243 w 283"/>
                    <a:gd name="T57" fmla="*/ 30 h 114"/>
                    <a:gd name="T58" fmla="*/ 212 w 283"/>
                    <a:gd name="T59" fmla="*/ 14 h 114"/>
                    <a:gd name="T60" fmla="*/ 177 w 283"/>
                    <a:gd name="T61" fmla="*/ 3 h 114"/>
                    <a:gd name="T62" fmla="*/ 141 w 283"/>
                    <a:gd name="T63" fmla="*/ 0 h 114"/>
                    <a:gd name="T64" fmla="*/ 105 w 283"/>
                    <a:gd name="T65" fmla="*/ 3 h 114"/>
                    <a:gd name="T66" fmla="*/ 71 w 283"/>
                    <a:gd name="T67" fmla="*/ 14 h 114"/>
                    <a:gd name="T68" fmla="*/ 38 w 283"/>
                    <a:gd name="T69" fmla="*/ 30 h 114"/>
                    <a:gd name="T70" fmla="*/ 9 w 283"/>
                    <a:gd name="T71" fmla="*/ 5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114">
                      <a:moveTo>
                        <a:pt x="9" y="54"/>
                      </a:moveTo>
                      <a:lnTo>
                        <a:pt x="9" y="54"/>
                      </a:lnTo>
                      <a:lnTo>
                        <a:pt x="4" y="60"/>
                      </a:lnTo>
                      <a:lnTo>
                        <a:pt x="1" y="67"/>
                      </a:lnTo>
                      <a:lnTo>
                        <a:pt x="0" y="73"/>
                      </a:lnTo>
                      <a:lnTo>
                        <a:pt x="0" y="79"/>
                      </a:lnTo>
                      <a:lnTo>
                        <a:pt x="0" y="86"/>
                      </a:lnTo>
                      <a:lnTo>
                        <a:pt x="1" y="92"/>
                      </a:lnTo>
                      <a:lnTo>
                        <a:pt x="4" y="98"/>
                      </a:lnTo>
                      <a:lnTo>
                        <a:pt x="9" y="105"/>
                      </a:lnTo>
                      <a:lnTo>
                        <a:pt x="9" y="105"/>
                      </a:lnTo>
                      <a:lnTo>
                        <a:pt x="15" y="110"/>
                      </a:lnTo>
                      <a:lnTo>
                        <a:pt x="20" y="113"/>
                      </a:lnTo>
                      <a:lnTo>
                        <a:pt x="28" y="114"/>
                      </a:lnTo>
                      <a:lnTo>
                        <a:pt x="35" y="114"/>
                      </a:lnTo>
                      <a:lnTo>
                        <a:pt x="41" y="114"/>
                      </a:lnTo>
                      <a:lnTo>
                        <a:pt x="47" y="113"/>
                      </a:lnTo>
                      <a:lnTo>
                        <a:pt x="54" y="110"/>
                      </a:lnTo>
                      <a:lnTo>
                        <a:pt x="60" y="105"/>
                      </a:lnTo>
                      <a:lnTo>
                        <a:pt x="60" y="105"/>
                      </a:lnTo>
                      <a:lnTo>
                        <a:pt x="68" y="97"/>
                      </a:lnTo>
                      <a:lnTo>
                        <a:pt x="78" y="90"/>
                      </a:lnTo>
                      <a:lnTo>
                        <a:pt x="87" y="84"/>
                      </a:lnTo>
                      <a:lnTo>
                        <a:pt x="98" y="79"/>
                      </a:lnTo>
                      <a:lnTo>
                        <a:pt x="108" y="76"/>
                      </a:lnTo>
                      <a:lnTo>
                        <a:pt x="119" y="73"/>
                      </a:lnTo>
                      <a:lnTo>
                        <a:pt x="130" y="71"/>
                      </a:lnTo>
                      <a:lnTo>
                        <a:pt x="141" y="71"/>
                      </a:lnTo>
                      <a:lnTo>
                        <a:pt x="153" y="71"/>
                      </a:lnTo>
                      <a:lnTo>
                        <a:pt x="164" y="73"/>
                      </a:lnTo>
                      <a:lnTo>
                        <a:pt x="173" y="76"/>
                      </a:lnTo>
                      <a:lnTo>
                        <a:pt x="184" y="79"/>
                      </a:lnTo>
                      <a:lnTo>
                        <a:pt x="196" y="84"/>
                      </a:lnTo>
                      <a:lnTo>
                        <a:pt x="205" y="90"/>
                      </a:lnTo>
                      <a:lnTo>
                        <a:pt x="215" y="97"/>
                      </a:lnTo>
                      <a:lnTo>
                        <a:pt x="223" y="105"/>
                      </a:lnTo>
                      <a:lnTo>
                        <a:pt x="223" y="105"/>
                      </a:lnTo>
                      <a:lnTo>
                        <a:pt x="229" y="110"/>
                      </a:lnTo>
                      <a:lnTo>
                        <a:pt x="234" y="113"/>
                      </a:lnTo>
                      <a:lnTo>
                        <a:pt x="242" y="114"/>
                      </a:lnTo>
                      <a:lnTo>
                        <a:pt x="248" y="114"/>
                      </a:lnTo>
                      <a:lnTo>
                        <a:pt x="248" y="114"/>
                      </a:lnTo>
                      <a:lnTo>
                        <a:pt x="255" y="114"/>
                      </a:lnTo>
                      <a:lnTo>
                        <a:pt x="261" y="113"/>
                      </a:lnTo>
                      <a:lnTo>
                        <a:pt x="267" y="110"/>
                      </a:lnTo>
                      <a:lnTo>
                        <a:pt x="274" y="105"/>
                      </a:lnTo>
                      <a:lnTo>
                        <a:pt x="274" y="105"/>
                      </a:lnTo>
                      <a:lnTo>
                        <a:pt x="277" y="98"/>
                      </a:lnTo>
                      <a:lnTo>
                        <a:pt x="280" y="92"/>
                      </a:lnTo>
                      <a:lnTo>
                        <a:pt x="283" y="86"/>
                      </a:lnTo>
                      <a:lnTo>
                        <a:pt x="283" y="79"/>
                      </a:lnTo>
                      <a:lnTo>
                        <a:pt x="283" y="73"/>
                      </a:lnTo>
                      <a:lnTo>
                        <a:pt x="280" y="67"/>
                      </a:lnTo>
                      <a:lnTo>
                        <a:pt x="277" y="60"/>
                      </a:lnTo>
                      <a:lnTo>
                        <a:pt x="274" y="54"/>
                      </a:lnTo>
                      <a:lnTo>
                        <a:pt x="274" y="54"/>
                      </a:lnTo>
                      <a:lnTo>
                        <a:pt x="259" y="41"/>
                      </a:lnTo>
                      <a:lnTo>
                        <a:pt x="243" y="30"/>
                      </a:lnTo>
                      <a:lnTo>
                        <a:pt x="228" y="20"/>
                      </a:lnTo>
                      <a:lnTo>
                        <a:pt x="212" y="14"/>
                      </a:lnTo>
                      <a:lnTo>
                        <a:pt x="194" y="8"/>
                      </a:lnTo>
                      <a:lnTo>
                        <a:pt x="177" y="3"/>
                      </a:lnTo>
                      <a:lnTo>
                        <a:pt x="159" y="1"/>
                      </a:lnTo>
                      <a:lnTo>
                        <a:pt x="141" y="0"/>
                      </a:lnTo>
                      <a:lnTo>
                        <a:pt x="124" y="1"/>
                      </a:lnTo>
                      <a:lnTo>
                        <a:pt x="105" y="3"/>
                      </a:lnTo>
                      <a:lnTo>
                        <a:pt x="87" y="8"/>
                      </a:lnTo>
                      <a:lnTo>
                        <a:pt x="71" y="14"/>
                      </a:lnTo>
                      <a:lnTo>
                        <a:pt x="54" y="20"/>
                      </a:lnTo>
                      <a:lnTo>
                        <a:pt x="38" y="30"/>
                      </a:lnTo>
                      <a:lnTo>
                        <a:pt x="23" y="41"/>
                      </a:lnTo>
                      <a:lnTo>
                        <a:pt x="9" y="54"/>
                      </a:lnTo>
                      <a:lnTo>
                        <a:pt x="9" y="54"/>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5" name="Freeform 38">
                  <a:extLst>
                    <a:ext uri="{FF2B5EF4-FFF2-40B4-BE49-F238E27FC236}">
                      <a16:creationId xmlns:a16="http://schemas.microsoft.com/office/drawing/2014/main" id="{36AC5545-C456-4911-B209-91CF5AC8A192}"/>
                    </a:ext>
                  </a:extLst>
                </p:cNvPr>
                <p:cNvSpPr>
                  <a:spLocks/>
                </p:cNvSpPr>
                <p:nvPr/>
              </p:nvSpPr>
              <p:spPr bwMode="auto">
                <a:xfrm>
                  <a:off x="770" y="2067"/>
                  <a:ext cx="49" cy="49"/>
                </a:xfrm>
                <a:custGeom>
                  <a:avLst/>
                  <a:gdLst>
                    <a:gd name="T0" fmla="*/ 49 w 97"/>
                    <a:gd name="T1" fmla="*/ 0 h 99"/>
                    <a:gd name="T2" fmla="*/ 49 w 97"/>
                    <a:gd name="T3" fmla="*/ 0 h 99"/>
                    <a:gd name="T4" fmla="*/ 40 w 97"/>
                    <a:gd name="T5" fmla="*/ 2 h 99"/>
                    <a:gd name="T6" fmla="*/ 30 w 97"/>
                    <a:gd name="T7" fmla="*/ 5 h 99"/>
                    <a:gd name="T8" fmla="*/ 22 w 97"/>
                    <a:gd name="T9" fmla="*/ 10 h 99"/>
                    <a:gd name="T10" fmla="*/ 14 w 97"/>
                    <a:gd name="T11" fmla="*/ 15 h 99"/>
                    <a:gd name="T12" fmla="*/ 8 w 97"/>
                    <a:gd name="T13" fmla="*/ 23 h 99"/>
                    <a:gd name="T14" fmla="*/ 5 w 97"/>
                    <a:gd name="T15" fmla="*/ 31 h 99"/>
                    <a:gd name="T16" fmla="*/ 2 w 97"/>
                    <a:gd name="T17" fmla="*/ 40 h 99"/>
                    <a:gd name="T18" fmla="*/ 0 w 97"/>
                    <a:gd name="T19" fmla="*/ 50 h 99"/>
                    <a:gd name="T20" fmla="*/ 0 w 97"/>
                    <a:gd name="T21" fmla="*/ 50 h 99"/>
                    <a:gd name="T22" fmla="*/ 2 w 97"/>
                    <a:gd name="T23" fmla="*/ 59 h 99"/>
                    <a:gd name="T24" fmla="*/ 5 w 97"/>
                    <a:gd name="T25" fmla="*/ 69 h 99"/>
                    <a:gd name="T26" fmla="*/ 8 w 97"/>
                    <a:gd name="T27" fmla="*/ 77 h 99"/>
                    <a:gd name="T28" fmla="*/ 14 w 97"/>
                    <a:gd name="T29" fmla="*/ 85 h 99"/>
                    <a:gd name="T30" fmla="*/ 22 w 97"/>
                    <a:gd name="T31" fmla="*/ 90 h 99"/>
                    <a:gd name="T32" fmla="*/ 30 w 97"/>
                    <a:gd name="T33" fmla="*/ 94 h 99"/>
                    <a:gd name="T34" fmla="*/ 40 w 97"/>
                    <a:gd name="T35" fmla="*/ 98 h 99"/>
                    <a:gd name="T36" fmla="*/ 49 w 97"/>
                    <a:gd name="T37" fmla="*/ 99 h 99"/>
                    <a:gd name="T38" fmla="*/ 49 w 97"/>
                    <a:gd name="T39" fmla="*/ 99 h 99"/>
                    <a:gd name="T40" fmla="*/ 59 w 97"/>
                    <a:gd name="T41" fmla="*/ 98 h 99"/>
                    <a:gd name="T42" fmla="*/ 69 w 97"/>
                    <a:gd name="T43" fmla="*/ 94 h 99"/>
                    <a:gd name="T44" fmla="*/ 77 w 97"/>
                    <a:gd name="T45" fmla="*/ 90 h 99"/>
                    <a:gd name="T46" fmla="*/ 83 w 97"/>
                    <a:gd name="T47" fmla="*/ 85 h 99"/>
                    <a:gd name="T48" fmla="*/ 89 w 97"/>
                    <a:gd name="T49" fmla="*/ 77 h 99"/>
                    <a:gd name="T50" fmla="*/ 94 w 97"/>
                    <a:gd name="T51" fmla="*/ 69 h 99"/>
                    <a:gd name="T52" fmla="*/ 97 w 97"/>
                    <a:gd name="T53" fmla="*/ 59 h 99"/>
                    <a:gd name="T54" fmla="*/ 97 w 97"/>
                    <a:gd name="T55" fmla="*/ 50 h 99"/>
                    <a:gd name="T56" fmla="*/ 97 w 97"/>
                    <a:gd name="T57" fmla="*/ 50 h 99"/>
                    <a:gd name="T58" fmla="*/ 97 w 97"/>
                    <a:gd name="T59" fmla="*/ 40 h 99"/>
                    <a:gd name="T60" fmla="*/ 94 w 97"/>
                    <a:gd name="T61" fmla="*/ 31 h 99"/>
                    <a:gd name="T62" fmla="*/ 89 w 97"/>
                    <a:gd name="T63" fmla="*/ 23 h 99"/>
                    <a:gd name="T64" fmla="*/ 83 w 97"/>
                    <a:gd name="T65" fmla="*/ 15 h 99"/>
                    <a:gd name="T66" fmla="*/ 77 w 97"/>
                    <a:gd name="T67" fmla="*/ 10 h 99"/>
                    <a:gd name="T68" fmla="*/ 69 w 97"/>
                    <a:gd name="T69" fmla="*/ 5 h 99"/>
                    <a:gd name="T70" fmla="*/ 59 w 97"/>
                    <a:gd name="T71" fmla="*/ 2 h 99"/>
                    <a:gd name="T72" fmla="*/ 49 w 97"/>
                    <a:gd name="T73" fmla="*/ 0 h 99"/>
                    <a:gd name="T74" fmla="*/ 49 w 97"/>
                    <a:gd name="T7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9">
                      <a:moveTo>
                        <a:pt x="49" y="0"/>
                      </a:moveTo>
                      <a:lnTo>
                        <a:pt x="49" y="0"/>
                      </a:lnTo>
                      <a:lnTo>
                        <a:pt x="40" y="2"/>
                      </a:lnTo>
                      <a:lnTo>
                        <a:pt x="30" y="5"/>
                      </a:lnTo>
                      <a:lnTo>
                        <a:pt x="22" y="10"/>
                      </a:lnTo>
                      <a:lnTo>
                        <a:pt x="14" y="15"/>
                      </a:lnTo>
                      <a:lnTo>
                        <a:pt x="8" y="23"/>
                      </a:lnTo>
                      <a:lnTo>
                        <a:pt x="5" y="31"/>
                      </a:lnTo>
                      <a:lnTo>
                        <a:pt x="2" y="40"/>
                      </a:lnTo>
                      <a:lnTo>
                        <a:pt x="0" y="50"/>
                      </a:lnTo>
                      <a:lnTo>
                        <a:pt x="0" y="50"/>
                      </a:lnTo>
                      <a:lnTo>
                        <a:pt x="2" y="59"/>
                      </a:lnTo>
                      <a:lnTo>
                        <a:pt x="5" y="69"/>
                      </a:lnTo>
                      <a:lnTo>
                        <a:pt x="8" y="77"/>
                      </a:lnTo>
                      <a:lnTo>
                        <a:pt x="14" y="85"/>
                      </a:lnTo>
                      <a:lnTo>
                        <a:pt x="22" y="90"/>
                      </a:lnTo>
                      <a:lnTo>
                        <a:pt x="30" y="94"/>
                      </a:lnTo>
                      <a:lnTo>
                        <a:pt x="40" y="98"/>
                      </a:lnTo>
                      <a:lnTo>
                        <a:pt x="49" y="99"/>
                      </a:lnTo>
                      <a:lnTo>
                        <a:pt x="49" y="99"/>
                      </a:lnTo>
                      <a:lnTo>
                        <a:pt x="59" y="98"/>
                      </a:lnTo>
                      <a:lnTo>
                        <a:pt x="69" y="94"/>
                      </a:lnTo>
                      <a:lnTo>
                        <a:pt x="77" y="90"/>
                      </a:lnTo>
                      <a:lnTo>
                        <a:pt x="83" y="85"/>
                      </a:lnTo>
                      <a:lnTo>
                        <a:pt x="89" y="77"/>
                      </a:lnTo>
                      <a:lnTo>
                        <a:pt x="94" y="69"/>
                      </a:lnTo>
                      <a:lnTo>
                        <a:pt x="97" y="59"/>
                      </a:lnTo>
                      <a:lnTo>
                        <a:pt x="97" y="50"/>
                      </a:lnTo>
                      <a:lnTo>
                        <a:pt x="97" y="50"/>
                      </a:lnTo>
                      <a:lnTo>
                        <a:pt x="97" y="40"/>
                      </a:lnTo>
                      <a:lnTo>
                        <a:pt x="94" y="31"/>
                      </a:lnTo>
                      <a:lnTo>
                        <a:pt x="89" y="23"/>
                      </a:lnTo>
                      <a:lnTo>
                        <a:pt x="83" y="15"/>
                      </a:lnTo>
                      <a:lnTo>
                        <a:pt x="77" y="10"/>
                      </a:lnTo>
                      <a:lnTo>
                        <a:pt x="69" y="5"/>
                      </a:lnTo>
                      <a:lnTo>
                        <a:pt x="59" y="2"/>
                      </a:lnTo>
                      <a:lnTo>
                        <a:pt x="49" y="0"/>
                      </a:lnTo>
                      <a:lnTo>
                        <a:pt x="49" y="0"/>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6" name="Freeform 39">
                  <a:extLst>
                    <a:ext uri="{FF2B5EF4-FFF2-40B4-BE49-F238E27FC236}">
                      <a16:creationId xmlns:a16="http://schemas.microsoft.com/office/drawing/2014/main" id="{7517315F-680C-46C9-8A77-3B7AE1EF776B}"/>
                    </a:ext>
                  </a:extLst>
                </p:cNvPr>
                <p:cNvSpPr>
                  <a:spLocks noEditPoints="1"/>
                </p:cNvSpPr>
                <p:nvPr/>
              </p:nvSpPr>
              <p:spPr bwMode="auto">
                <a:xfrm>
                  <a:off x="892" y="2098"/>
                  <a:ext cx="187" cy="311"/>
                </a:xfrm>
                <a:custGeom>
                  <a:avLst/>
                  <a:gdLst>
                    <a:gd name="T0" fmla="*/ 375 w 375"/>
                    <a:gd name="T1" fmla="*/ 346 h 624"/>
                    <a:gd name="T2" fmla="*/ 375 w 375"/>
                    <a:gd name="T3" fmla="*/ 353 h 624"/>
                    <a:gd name="T4" fmla="*/ 370 w 375"/>
                    <a:gd name="T5" fmla="*/ 366 h 624"/>
                    <a:gd name="T6" fmla="*/ 361 w 375"/>
                    <a:gd name="T7" fmla="*/ 377 h 624"/>
                    <a:gd name="T8" fmla="*/ 348 w 375"/>
                    <a:gd name="T9" fmla="*/ 383 h 624"/>
                    <a:gd name="T10" fmla="*/ 340 w 375"/>
                    <a:gd name="T11" fmla="*/ 482 h 624"/>
                    <a:gd name="T12" fmla="*/ 338 w 375"/>
                    <a:gd name="T13" fmla="*/ 492 h 624"/>
                    <a:gd name="T14" fmla="*/ 332 w 375"/>
                    <a:gd name="T15" fmla="*/ 506 h 624"/>
                    <a:gd name="T16" fmla="*/ 321 w 375"/>
                    <a:gd name="T17" fmla="*/ 517 h 624"/>
                    <a:gd name="T18" fmla="*/ 307 w 375"/>
                    <a:gd name="T19" fmla="*/ 523 h 624"/>
                    <a:gd name="T20" fmla="*/ 257 w 375"/>
                    <a:gd name="T21" fmla="*/ 525 h 624"/>
                    <a:gd name="T22" fmla="*/ 257 w 375"/>
                    <a:gd name="T23" fmla="*/ 581 h 624"/>
                    <a:gd name="T24" fmla="*/ 254 w 375"/>
                    <a:gd name="T25" fmla="*/ 598 h 624"/>
                    <a:gd name="T26" fmla="*/ 244 w 375"/>
                    <a:gd name="T27" fmla="*/ 611 h 624"/>
                    <a:gd name="T28" fmla="*/ 232 w 375"/>
                    <a:gd name="T29" fmla="*/ 621 h 624"/>
                    <a:gd name="T30" fmla="*/ 214 w 375"/>
                    <a:gd name="T31" fmla="*/ 624 h 624"/>
                    <a:gd name="T32" fmla="*/ 125 w 375"/>
                    <a:gd name="T33" fmla="*/ 624 h 624"/>
                    <a:gd name="T34" fmla="*/ 109 w 375"/>
                    <a:gd name="T35" fmla="*/ 621 h 624"/>
                    <a:gd name="T36" fmla="*/ 96 w 375"/>
                    <a:gd name="T37" fmla="*/ 611 h 624"/>
                    <a:gd name="T38" fmla="*/ 86 w 375"/>
                    <a:gd name="T39" fmla="*/ 598 h 624"/>
                    <a:gd name="T40" fmla="*/ 83 w 375"/>
                    <a:gd name="T41" fmla="*/ 581 h 624"/>
                    <a:gd name="T42" fmla="*/ 42 w 375"/>
                    <a:gd name="T43" fmla="*/ 525 h 624"/>
                    <a:gd name="T44" fmla="*/ 34 w 375"/>
                    <a:gd name="T45" fmla="*/ 523 h 624"/>
                    <a:gd name="T46" fmla="*/ 18 w 375"/>
                    <a:gd name="T47" fmla="*/ 517 h 624"/>
                    <a:gd name="T48" fmla="*/ 7 w 375"/>
                    <a:gd name="T49" fmla="*/ 506 h 624"/>
                    <a:gd name="T50" fmla="*/ 0 w 375"/>
                    <a:gd name="T51" fmla="*/ 492 h 624"/>
                    <a:gd name="T52" fmla="*/ 0 w 375"/>
                    <a:gd name="T53" fmla="*/ 142 h 624"/>
                    <a:gd name="T54" fmla="*/ 0 w 375"/>
                    <a:gd name="T55" fmla="*/ 134 h 624"/>
                    <a:gd name="T56" fmla="*/ 7 w 375"/>
                    <a:gd name="T57" fmla="*/ 118 h 624"/>
                    <a:gd name="T58" fmla="*/ 18 w 375"/>
                    <a:gd name="T59" fmla="*/ 107 h 624"/>
                    <a:gd name="T60" fmla="*/ 34 w 375"/>
                    <a:gd name="T61" fmla="*/ 101 h 624"/>
                    <a:gd name="T62" fmla="*/ 83 w 375"/>
                    <a:gd name="T63" fmla="*/ 99 h 624"/>
                    <a:gd name="T64" fmla="*/ 83 w 375"/>
                    <a:gd name="T65" fmla="*/ 44 h 624"/>
                    <a:gd name="T66" fmla="*/ 86 w 375"/>
                    <a:gd name="T67" fmla="*/ 28 h 624"/>
                    <a:gd name="T68" fmla="*/ 96 w 375"/>
                    <a:gd name="T69" fmla="*/ 13 h 624"/>
                    <a:gd name="T70" fmla="*/ 109 w 375"/>
                    <a:gd name="T71" fmla="*/ 4 h 624"/>
                    <a:gd name="T72" fmla="*/ 125 w 375"/>
                    <a:gd name="T73" fmla="*/ 0 h 624"/>
                    <a:gd name="T74" fmla="*/ 214 w 375"/>
                    <a:gd name="T75" fmla="*/ 0 h 624"/>
                    <a:gd name="T76" fmla="*/ 232 w 375"/>
                    <a:gd name="T77" fmla="*/ 4 h 624"/>
                    <a:gd name="T78" fmla="*/ 244 w 375"/>
                    <a:gd name="T79" fmla="*/ 13 h 624"/>
                    <a:gd name="T80" fmla="*/ 254 w 375"/>
                    <a:gd name="T81" fmla="*/ 28 h 624"/>
                    <a:gd name="T82" fmla="*/ 257 w 375"/>
                    <a:gd name="T83" fmla="*/ 44 h 624"/>
                    <a:gd name="T84" fmla="*/ 297 w 375"/>
                    <a:gd name="T85" fmla="*/ 99 h 624"/>
                    <a:gd name="T86" fmla="*/ 307 w 375"/>
                    <a:gd name="T87" fmla="*/ 101 h 624"/>
                    <a:gd name="T88" fmla="*/ 321 w 375"/>
                    <a:gd name="T89" fmla="*/ 107 h 624"/>
                    <a:gd name="T90" fmla="*/ 332 w 375"/>
                    <a:gd name="T91" fmla="*/ 118 h 624"/>
                    <a:gd name="T92" fmla="*/ 338 w 375"/>
                    <a:gd name="T93" fmla="*/ 134 h 624"/>
                    <a:gd name="T94" fmla="*/ 340 w 375"/>
                    <a:gd name="T95" fmla="*/ 241 h 624"/>
                    <a:gd name="T96" fmla="*/ 348 w 375"/>
                    <a:gd name="T97" fmla="*/ 243 h 624"/>
                    <a:gd name="T98" fmla="*/ 361 w 375"/>
                    <a:gd name="T99" fmla="*/ 248 h 624"/>
                    <a:gd name="T100" fmla="*/ 370 w 375"/>
                    <a:gd name="T101" fmla="*/ 259 h 624"/>
                    <a:gd name="T102" fmla="*/ 375 w 375"/>
                    <a:gd name="T103" fmla="*/ 272 h 624"/>
                    <a:gd name="T104" fmla="*/ 375 w 375"/>
                    <a:gd name="T105" fmla="*/ 279 h 624"/>
                    <a:gd name="T106" fmla="*/ 66 w 375"/>
                    <a:gd name="T107" fmla="*/ 171 h 624"/>
                    <a:gd name="T108" fmla="*/ 275 w 375"/>
                    <a:gd name="T109" fmla="*/ 453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5" h="624">
                      <a:moveTo>
                        <a:pt x="375" y="279"/>
                      </a:moveTo>
                      <a:lnTo>
                        <a:pt x="375" y="346"/>
                      </a:lnTo>
                      <a:lnTo>
                        <a:pt x="375" y="346"/>
                      </a:lnTo>
                      <a:lnTo>
                        <a:pt x="375" y="353"/>
                      </a:lnTo>
                      <a:lnTo>
                        <a:pt x="373" y="359"/>
                      </a:lnTo>
                      <a:lnTo>
                        <a:pt x="370" y="366"/>
                      </a:lnTo>
                      <a:lnTo>
                        <a:pt x="365" y="372"/>
                      </a:lnTo>
                      <a:lnTo>
                        <a:pt x="361" y="377"/>
                      </a:lnTo>
                      <a:lnTo>
                        <a:pt x="354" y="380"/>
                      </a:lnTo>
                      <a:lnTo>
                        <a:pt x="348" y="383"/>
                      </a:lnTo>
                      <a:lnTo>
                        <a:pt x="340" y="383"/>
                      </a:lnTo>
                      <a:lnTo>
                        <a:pt x="340" y="482"/>
                      </a:lnTo>
                      <a:lnTo>
                        <a:pt x="340" y="482"/>
                      </a:lnTo>
                      <a:lnTo>
                        <a:pt x="338" y="492"/>
                      </a:lnTo>
                      <a:lnTo>
                        <a:pt x="337" y="500"/>
                      </a:lnTo>
                      <a:lnTo>
                        <a:pt x="332" y="506"/>
                      </a:lnTo>
                      <a:lnTo>
                        <a:pt x="327" y="512"/>
                      </a:lnTo>
                      <a:lnTo>
                        <a:pt x="321" y="517"/>
                      </a:lnTo>
                      <a:lnTo>
                        <a:pt x="314" y="522"/>
                      </a:lnTo>
                      <a:lnTo>
                        <a:pt x="307" y="523"/>
                      </a:lnTo>
                      <a:lnTo>
                        <a:pt x="297" y="525"/>
                      </a:lnTo>
                      <a:lnTo>
                        <a:pt x="257" y="525"/>
                      </a:lnTo>
                      <a:lnTo>
                        <a:pt x="257" y="581"/>
                      </a:lnTo>
                      <a:lnTo>
                        <a:pt x="257" y="581"/>
                      </a:lnTo>
                      <a:lnTo>
                        <a:pt x="255" y="590"/>
                      </a:lnTo>
                      <a:lnTo>
                        <a:pt x="254" y="598"/>
                      </a:lnTo>
                      <a:lnTo>
                        <a:pt x="249" y="605"/>
                      </a:lnTo>
                      <a:lnTo>
                        <a:pt x="244" y="611"/>
                      </a:lnTo>
                      <a:lnTo>
                        <a:pt x="238" y="616"/>
                      </a:lnTo>
                      <a:lnTo>
                        <a:pt x="232" y="621"/>
                      </a:lnTo>
                      <a:lnTo>
                        <a:pt x="224" y="622"/>
                      </a:lnTo>
                      <a:lnTo>
                        <a:pt x="214" y="624"/>
                      </a:lnTo>
                      <a:lnTo>
                        <a:pt x="125" y="624"/>
                      </a:lnTo>
                      <a:lnTo>
                        <a:pt x="125" y="624"/>
                      </a:lnTo>
                      <a:lnTo>
                        <a:pt x="117" y="622"/>
                      </a:lnTo>
                      <a:lnTo>
                        <a:pt x="109" y="621"/>
                      </a:lnTo>
                      <a:lnTo>
                        <a:pt x="102" y="616"/>
                      </a:lnTo>
                      <a:lnTo>
                        <a:pt x="96" y="611"/>
                      </a:lnTo>
                      <a:lnTo>
                        <a:pt x="90" y="605"/>
                      </a:lnTo>
                      <a:lnTo>
                        <a:pt x="86" y="598"/>
                      </a:lnTo>
                      <a:lnTo>
                        <a:pt x="83" y="590"/>
                      </a:lnTo>
                      <a:lnTo>
                        <a:pt x="83" y="581"/>
                      </a:lnTo>
                      <a:lnTo>
                        <a:pt x="83" y="525"/>
                      </a:lnTo>
                      <a:lnTo>
                        <a:pt x="42" y="525"/>
                      </a:lnTo>
                      <a:lnTo>
                        <a:pt x="42" y="525"/>
                      </a:lnTo>
                      <a:lnTo>
                        <a:pt x="34" y="523"/>
                      </a:lnTo>
                      <a:lnTo>
                        <a:pt x="26" y="522"/>
                      </a:lnTo>
                      <a:lnTo>
                        <a:pt x="18" y="517"/>
                      </a:lnTo>
                      <a:lnTo>
                        <a:pt x="13" y="512"/>
                      </a:lnTo>
                      <a:lnTo>
                        <a:pt x="7" y="506"/>
                      </a:lnTo>
                      <a:lnTo>
                        <a:pt x="4" y="500"/>
                      </a:lnTo>
                      <a:lnTo>
                        <a:pt x="0" y="492"/>
                      </a:lnTo>
                      <a:lnTo>
                        <a:pt x="0" y="482"/>
                      </a:lnTo>
                      <a:lnTo>
                        <a:pt x="0" y="142"/>
                      </a:lnTo>
                      <a:lnTo>
                        <a:pt x="0" y="142"/>
                      </a:lnTo>
                      <a:lnTo>
                        <a:pt x="0" y="134"/>
                      </a:lnTo>
                      <a:lnTo>
                        <a:pt x="4" y="126"/>
                      </a:lnTo>
                      <a:lnTo>
                        <a:pt x="7" y="118"/>
                      </a:lnTo>
                      <a:lnTo>
                        <a:pt x="13" y="112"/>
                      </a:lnTo>
                      <a:lnTo>
                        <a:pt x="18" y="107"/>
                      </a:lnTo>
                      <a:lnTo>
                        <a:pt x="26" y="103"/>
                      </a:lnTo>
                      <a:lnTo>
                        <a:pt x="34" y="101"/>
                      </a:lnTo>
                      <a:lnTo>
                        <a:pt x="42" y="99"/>
                      </a:lnTo>
                      <a:lnTo>
                        <a:pt x="83" y="99"/>
                      </a:lnTo>
                      <a:lnTo>
                        <a:pt x="83" y="44"/>
                      </a:lnTo>
                      <a:lnTo>
                        <a:pt x="83" y="44"/>
                      </a:lnTo>
                      <a:lnTo>
                        <a:pt x="83" y="36"/>
                      </a:lnTo>
                      <a:lnTo>
                        <a:pt x="86" y="28"/>
                      </a:lnTo>
                      <a:lnTo>
                        <a:pt x="90" y="20"/>
                      </a:lnTo>
                      <a:lnTo>
                        <a:pt x="96" y="13"/>
                      </a:lnTo>
                      <a:lnTo>
                        <a:pt x="102" y="8"/>
                      </a:lnTo>
                      <a:lnTo>
                        <a:pt x="109" y="4"/>
                      </a:lnTo>
                      <a:lnTo>
                        <a:pt x="117" y="2"/>
                      </a:lnTo>
                      <a:lnTo>
                        <a:pt x="125" y="0"/>
                      </a:lnTo>
                      <a:lnTo>
                        <a:pt x="214" y="0"/>
                      </a:lnTo>
                      <a:lnTo>
                        <a:pt x="214" y="0"/>
                      </a:lnTo>
                      <a:lnTo>
                        <a:pt x="224" y="2"/>
                      </a:lnTo>
                      <a:lnTo>
                        <a:pt x="232" y="4"/>
                      </a:lnTo>
                      <a:lnTo>
                        <a:pt x="238" y="8"/>
                      </a:lnTo>
                      <a:lnTo>
                        <a:pt x="244" y="13"/>
                      </a:lnTo>
                      <a:lnTo>
                        <a:pt x="249" y="20"/>
                      </a:lnTo>
                      <a:lnTo>
                        <a:pt x="254" y="28"/>
                      </a:lnTo>
                      <a:lnTo>
                        <a:pt x="255" y="36"/>
                      </a:lnTo>
                      <a:lnTo>
                        <a:pt x="257" y="44"/>
                      </a:lnTo>
                      <a:lnTo>
                        <a:pt x="257" y="99"/>
                      </a:lnTo>
                      <a:lnTo>
                        <a:pt x="297" y="99"/>
                      </a:lnTo>
                      <a:lnTo>
                        <a:pt x="297" y="99"/>
                      </a:lnTo>
                      <a:lnTo>
                        <a:pt x="307" y="101"/>
                      </a:lnTo>
                      <a:lnTo>
                        <a:pt x="314" y="103"/>
                      </a:lnTo>
                      <a:lnTo>
                        <a:pt x="321" y="107"/>
                      </a:lnTo>
                      <a:lnTo>
                        <a:pt x="327" y="112"/>
                      </a:lnTo>
                      <a:lnTo>
                        <a:pt x="332" y="118"/>
                      </a:lnTo>
                      <a:lnTo>
                        <a:pt x="337" y="126"/>
                      </a:lnTo>
                      <a:lnTo>
                        <a:pt x="338" y="134"/>
                      </a:lnTo>
                      <a:lnTo>
                        <a:pt x="340" y="142"/>
                      </a:lnTo>
                      <a:lnTo>
                        <a:pt x="340" y="241"/>
                      </a:lnTo>
                      <a:lnTo>
                        <a:pt x="340" y="241"/>
                      </a:lnTo>
                      <a:lnTo>
                        <a:pt x="348" y="243"/>
                      </a:lnTo>
                      <a:lnTo>
                        <a:pt x="354" y="244"/>
                      </a:lnTo>
                      <a:lnTo>
                        <a:pt x="361" y="248"/>
                      </a:lnTo>
                      <a:lnTo>
                        <a:pt x="365" y="252"/>
                      </a:lnTo>
                      <a:lnTo>
                        <a:pt x="370" y="259"/>
                      </a:lnTo>
                      <a:lnTo>
                        <a:pt x="373" y="265"/>
                      </a:lnTo>
                      <a:lnTo>
                        <a:pt x="375" y="272"/>
                      </a:lnTo>
                      <a:lnTo>
                        <a:pt x="375" y="279"/>
                      </a:lnTo>
                      <a:lnTo>
                        <a:pt x="375" y="279"/>
                      </a:lnTo>
                      <a:close/>
                      <a:moveTo>
                        <a:pt x="275" y="171"/>
                      </a:moveTo>
                      <a:lnTo>
                        <a:pt x="66" y="171"/>
                      </a:lnTo>
                      <a:lnTo>
                        <a:pt x="66" y="453"/>
                      </a:lnTo>
                      <a:lnTo>
                        <a:pt x="275" y="453"/>
                      </a:lnTo>
                      <a:lnTo>
                        <a:pt x="275" y="171"/>
                      </a:lnTo>
                      <a:close/>
                    </a:path>
                  </a:pathLst>
                </a:custGeom>
                <a:solidFill>
                  <a:srgbClr val="F04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grpSp>
        </p:grpSp>
        <p:sp>
          <p:nvSpPr>
            <p:cNvPr id="31" name="TextBox 30">
              <a:extLst>
                <a:ext uri="{FF2B5EF4-FFF2-40B4-BE49-F238E27FC236}">
                  <a16:creationId xmlns:a16="http://schemas.microsoft.com/office/drawing/2014/main" id="{15BCBC27-8FBD-4FA3-97B5-4EB4D4E1F564}"/>
                </a:ext>
              </a:extLst>
            </p:cNvPr>
            <p:cNvSpPr txBox="1"/>
            <p:nvPr/>
          </p:nvSpPr>
          <p:spPr>
            <a:xfrm>
              <a:off x="445753" y="3191884"/>
              <a:ext cx="673502" cy="315423"/>
            </a:xfrm>
            <a:prstGeom prst="rect">
              <a:avLst/>
            </a:prstGeom>
            <a:noFill/>
          </p:spPr>
          <p:txBody>
            <a:bodyPr wrap="none" rtlCol="0">
              <a:spAutoFit/>
            </a:bodyPr>
            <a:lstStyle/>
            <a:p>
              <a:pPr defTabSz="609585" fontAlgn="base">
                <a:spcBef>
                  <a:spcPct val="0"/>
                </a:spcBef>
                <a:spcAft>
                  <a:spcPct val="0"/>
                </a:spcAft>
              </a:pPr>
              <a:r>
                <a:rPr lang="en-US" sz="2133" dirty="0">
                  <a:solidFill>
                    <a:srgbClr val="FFFFFF"/>
                  </a:solidFill>
                  <a:latin typeface="CiscoSansTT ExtraLight"/>
                  <a:ea typeface="ＭＳ Ｐゴシック" charset="0"/>
                </a:rPr>
                <a:t>Users</a:t>
              </a:r>
            </a:p>
          </p:txBody>
        </p:sp>
        <p:sp>
          <p:nvSpPr>
            <p:cNvPr id="145" name="TextBox 144">
              <a:extLst>
                <a:ext uri="{FF2B5EF4-FFF2-40B4-BE49-F238E27FC236}">
                  <a16:creationId xmlns:a16="http://schemas.microsoft.com/office/drawing/2014/main" id="{2BD62FB4-7886-44E5-BCE8-943323BF5792}"/>
                </a:ext>
              </a:extLst>
            </p:cNvPr>
            <p:cNvSpPr txBox="1"/>
            <p:nvPr/>
          </p:nvSpPr>
          <p:spPr>
            <a:xfrm>
              <a:off x="1634538" y="3191884"/>
              <a:ext cx="869469" cy="315423"/>
            </a:xfrm>
            <a:prstGeom prst="rect">
              <a:avLst/>
            </a:prstGeom>
            <a:noFill/>
          </p:spPr>
          <p:txBody>
            <a:bodyPr wrap="none" rtlCol="0">
              <a:spAutoFit/>
            </a:bodyPr>
            <a:lstStyle/>
            <a:p>
              <a:pPr defTabSz="609585" fontAlgn="base">
                <a:spcBef>
                  <a:spcPct val="0"/>
                </a:spcBef>
                <a:spcAft>
                  <a:spcPct val="0"/>
                </a:spcAft>
              </a:pPr>
              <a:r>
                <a:rPr lang="en-US" sz="2133" dirty="0">
                  <a:solidFill>
                    <a:srgbClr val="FFFFFF"/>
                  </a:solidFill>
                  <a:latin typeface="CiscoSansTT ExtraLight"/>
                  <a:ea typeface="ＭＳ Ｐゴシック" charset="0"/>
                </a:rPr>
                <a:t>Devices</a:t>
              </a:r>
            </a:p>
          </p:txBody>
        </p:sp>
        <p:sp>
          <p:nvSpPr>
            <p:cNvPr id="146" name="TextBox 145">
              <a:extLst>
                <a:ext uri="{FF2B5EF4-FFF2-40B4-BE49-F238E27FC236}">
                  <a16:creationId xmlns:a16="http://schemas.microsoft.com/office/drawing/2014/main" id="{7EFA3DBD-A770-4396-B3F5-797775F4B227}"/>
                </a:ext>
              </a:extLst>
            </p:cNvPr>
            <p:cNvSpPr txBox="1"/>
            <p:nvPr/>
          </p:nvSpPr>
          <p:spPr>
            <a:xfrm>
              <a:off x="7348400" y="3191884"/>
              <a:ext cx="614591" cy="315423"/>
            </a:xfrm>
            <a:prstGeom prst="rect">
              <a:avLst/>
            </a:prstGeom>
            <a:noFill/>
          </p:spPr>
          <p:txBody>
            <a:bodyPr wrap="none" rtlCol="0">
              <a:spAutoFit/>
            </a:bodyPr>
            <a:lstStyle/>
            <a:p>
              <a:pPr defTabSz="609585" fontAlgn="base">
                <a:spcBef>
                  <a:spcPct val="0"/>
                </a:spcBef>
                <a:spcAft>
                  <a:spcPct val="0"/>
                </a:spcAft>
              </a:pPr>
              <a:r>
                <a:rPr lang="en-US" sz="2133" dirty="0">
                  <a:solidFill>
                    <a:srgbClr val="FFFFFF"/>
                  </a:solidFill>
                  <a:latin typeface="CiscoSansTT ExtraLight"/>
                  <a:ea typeface="ＭＳ Ｐゴシック" charset="0"/>
                </a:rPr>
                <a:t>Apps</a:t>
              </a:r>
            </a:p>
          </p:txBody>
        </p:sp>
        <p:grpSp>
          <p:nvGrpSpPr>
            <p:cNvPr id="7" name="Group 6"/>
            <p:cNvGrpSpPr/>
            <p:nvPr/>
          </p:nvGrpSpPr>
          <p:grpSpPr>
            <a:xfrm>
              <a:off x="6350786" y="2124049"/>
              <a:ext cx="2652281" cy="1006523"/>
              <a:chOff x="6350786" y="2228858"/>
              <a:chExt cx="2652281" cy="1006523"/>
            </a:xfrm>
          </p:grpSpPr>
          <p:sp>
            <p:nvSpPr>
              <p:cNvPr id="108" name="Freeform 7"/>
              <p:cNvSpPr>
                <a:spLocks/>
              </p:cNvSpPr>
              <p:nvPr/>
            </p:nvSpPr>
            <p:spPr bwMode="auto">
              <a:xfrm>
                <a:off x="6350786" y="2228858"/>
                <a:ext cx="2652281" cy="1006523"/>
              </a:xfrm>
              <a:custGeom>
                <a:avLst/>
                <a:gdLst>
                  <a:gd name="T0" fmla="*/ 151 w 1253"/>
                  <a:gd name="T1" fmla="*/ 0 h 303"/>
                  <a:gd name="T2" fmla="*/ 0 w 1253"/>
                  <a:gd name="T3" fmla="*/ 152 h 303"/>
                  <a:gd name="T4" fmla="*/ 151 w 1253"/>
                  <a:gd name="T5" fmla="*/ 303 h 303"/>
                  <a:gd name="T6" fmla="*/ 1101 w 1253"/>
                  <a:gd name="T7" fmla="*/ 303 h 303"/>
                  <a:gd name="T8" fmla="*/ 1253 w 1253"/>
                  <a:gd name="T9" fmla="*/ 152 h 303"/>
                  <a:gd name="T10" fmla="*/ 1101 w 1253"/>
                  <a:gd name="T11" fmla="*/ 0 h 303"/>
                  <a:gd name="T12" fmla="*/ 151 w 1253"/>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1253" h="303">
                    <a:moveTo>
                      <a:pt x="151" y="0"/>
                    </a:moveTo>
                    <a:cubicBezTo>
                      <a:pt x="68" y="0"/>
                      <a:pt x="0" y="68"/>
                      <a:pt x="0" y="152"/>
                    </a:cubicBezTo>
                    <a:cubicBezTo>
                      <a:pt x="0" y="235"/>
                      <a:pt x="68" y="303"/>
                      <a:pt x="151" y="303"/>
                    </a:cubicBezTo>
                    <a:cubicBezTo>
                      <a:pt x="1101" y="303"/>
                      <a:pt x="1101" y="303"/>
                      <a:pt x="1101" y="303"/>
                    </a:cubicBezTo>
                    <a:cubicBezTo>
                      <a:pt x="1185" y="303"/>
                      <a:pt x="1253" y="235"/>
                      <a:pt x="1253" y="152"/>
                    </a:cubicBezTo>
                    <a:cubicBezTo>
                      <a:pt x="1253" y="68"/>
                      <a:pt x="1185" y="0"/>
                      <a:pt x="1101" y="0"/>
                    </a:cubicBezTo>
                    <a:lnTo>
                      <a:pt x="151" y="0"/>
                    </a:lnTo>
                    <a:close/>
                  </a:path>
                </a:pathLst>
              </a:custGeom>
              <a:solidFill>
                <a:schemeClr val="accent3"/>
              </a:solidFill>
              <a:ln>
                <a:noFill/>
              </a:ln>
            </p:spPr>
            <p:txBody>
              <a:bodyPr vert="horz" wrap="square" lIns="121920" tIns="60960" rIns="121920" bIns="60960" numCol="1" anchor="ctr" anchorCtr="0" compatLnSpc="1">
                <a:prstTxWarp prst="textNoShape">
                  <a:avLst/>
                </a:prstTxWarp>
              </a:bodyPr>
              <a:lstStyle/>
              <a:p>
                <a:pPr algn="ctr" defTabSz="609585" fontAlgn="base">
                  <a:spcBef>
                    <a:spcPct val="0"/>
                  </a:spcBef>
                  <a:spcAft>
                    <a:spcPct val="0"/>
                  </a:spcAft>
                </a:pPr>
                <a:endParaRPr lang="en-US" sz="2400" dirty="0">
                  <a:solidFill>
                    <a:srgbClr val="FFFFFF"/>
                  </a:solidFill>
                  <a:latin typeface="CiscoSansTT ExtraLight"/>
                  <a:ea typeface="ＭＳ Ｐゴシック" charset="0"/>
                </a:endParaRPr>
              </a:p>
            </p:txBody>
          </p:sp>
          <p:grpSp>
            <p:nvGrpSpPr>
              <p:cNvPr id="109" name="Group 108">
                <a:extLst>
                  <a:ext uri="{FF2B5EF4-FFF2-40B4-BE49-F238E27FC236}">
                    <a16:creationId xmlns:a16="http://schemas.microsoft.com/office/drawing/2014/main" id="{0D99B095-890E-4DDD-9E89-B96640380581}"/>
                  </a:ext>
                </a:extLst>
              </p:cNvPr>
              <p:cNvGrpSpPr/>
              <p:nvPr/>
            </p:nvGrpSpPr>
            <p:grpSpPr>
              <a:xfrm>
                <a:off x="7268373" y="2385189"/>
                <a:ext cx="796922" cy="769344"/>
                <a:chOff x="7237583" y="2576029"/>
                <a:chExt cx="859562" cy="829818"/>
              </a:xfrm>
            </p:grpSpPr>
            <p:grpSp>
              <p:nvGrpSpPr>
                <p:cNvPr id="110" name="Group 109">
                  <a:extLst>
                    <a:ext uri="{FF2B5EF4-FFF2-40B4-BE49-F238E27FC236}">
                      <a16:creationId xmlns:a16="http://schemas.microsoft.com/office/drawing/2014/main" id="{4A652315-D40C-4A5E-AA90-36B3FFDBB7DB}"/>
                    </a:ext>
                  </a:extLst>
                </p:cNvPr>
                <p:cNvGrpSpPr/>
                <p:nvPr/>
              </p:nvGrpSpPr>
              <p:grpSpPr>
                <a:xfrm>
                  <a:off x="7335825" y="2627200"/>
                  <a:ext cx="654537" cy="449785"/>
                  <a:chOff x="7227422" y="2829841"/>
                  <a:chExt cx="771801" cy="530368"/>
                </a:xfrm>
              </p:grpSpPr>
              <p:sp>
                <p:nvSpPr>
                  <p:cNvPr id="119" name="Rectangle: Rounded Corners 141">
                    <a:extLst>
                      <a:ext uri="{FF2B5EF4-FFF2-40B4-BE49-F238E27FC236}">
                        <a16:creationId xmlns:a16="http://schemas.microsoft.com/office/drawing/2014/main" id="{10CA2489-BE26-47F4-9206-6A74027326DC}"/>
                      </a:ext>
                    </a:extLst>
                  </p:cNvPr>
                  <p:cNvSpPr/>
                  <p:nvPr/>
                </p:nvSpPr>
                <p:spPr>
                  <a:xfrm>
                    <a:off x="7475898" y="3085892"/>
                    <a:ext cx="274318" cy="274317"/>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20" name="Rectangle: Rounded Corners 142">
                    <a:extLst>
                      <a:ext uri="{FF2B5EF4-FFF2-40B4-BE49-F238E27FC236}">
                        <a16:creationId xmlns:a16="http://schemas.microsoft.com/office/drawing/2014/main" id="{CC081B79-2297-4537-8025-E44FA7AF8EC0}"/>
                      </a:ext>
                    </a:extLst>
                  </p:cNvPr>
                  <p:cNvSpPr/>
                  <p:nvPr/>
                </p:nvSpPr>
                <p:spPr>
                  <a:xfrm>
                    <a:off x="7792877" y="2829841"/>
                    <a:ext cx="206346" cy="206345"/>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21" name="Rectangle: Rounded Corners 143">
                    <a:extLst>
                      <a:ext uri="{FF2B5EF4-FFF2-40B4-BE49-F238E27FC236}">
                        <a16:creationId xmlns:a16="http://schemas.microsoft.com/office/drawing/2014/main" id="{259C5A27-C80B-473C-B4DC-CEA06F2B39E2}"/>
                      </a:ext>
                    </a:extLst>
                  </p:cNvPr>
                  <p:cNvSpPr/>
                  <p:nvPr/>
                </p:nvSpPr>
                <p:spPr>
                  <a:xfrm>
                    <a:off x="7227422" y="2883404"/>
                    <a:ext cx="232886" cy="232886"/>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111" name="Group 110">
                  <a:extLst>
                    <a:ext uri="{FF2B5EF4-FFF2-40B4-BE49-F238E27FC236}">
                      <a16:creationId xmlns:a16="http://schemas.microsoft.com/office/drawing/2014/main" id="{FAF32580-55B3-4975-9A28-9CC06107710F}"/>
                    </a:ext>
                  </a:extLst>
                </p:cNvPr>
                <p:cNvGrpSpPr/>
                <p:nvPr/>
              </p:nvGrpSpPr>
              <p:grpSpPr>
                <a:xfrm>
                  <a:off x="7237583" y="2576029"/>
                  <a:ext cx="859562" cy="705567"/>
                  <a:chOff x="7150896" y="2685166"/>
                  <a:chExt cx="940313" cy="771853"/>
                </a:xfrm>
              </p:grpSpPr>
              <p:sp>
                <p:nvSpPr>
                  <p:cNvPr id="116" name="Rectangle: Rounded Corners 138">
                    <a:extLst>
                      <a:ext uri="{FF2B5EF4-FFF2-40B4-BE49-F238E27FC236}">
                        <a16:creationId xmlns:a16="http://schemas.microsoft.com/office/drawing/2014/main" id="{3B9487EA-A3D7-4DFB-8DB8-7D60FED06131}"/>
                      </a:ext>
                    </a:extLst>
                  </p:cNvPr>
                  <p:cNvSpPr/>
                  <p:nvPr/>
                </p:nvSpPr>
                <p:spPr>
                  <a:xfrm>
                    <a:off x="7512966" y="2685166"/>
                    <a:ext cx="206346" cy="206344"/>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17" name="Rectangle: Rounded Corners 139">
                    <a:extLst>
                      <a:ext uri="{FF2B5EF4-FFF2-40B4-BE49-F238E27FC236}">
                        <a16:creationId xmlns:a16="http://schemas.microsoft.com/office/drawing/2014/main" id="{B5E8FD46-DB2E-4B50-A7BF-FDCA098F233A}"/>
                      </a:ext>
                    </a:extLst>
                  </p:cNvPr>
                  <p:cNvSpPr/>
                  <p:nvPr/>
                </p:nvSpPr>
                <p:spPr>
                  <a:xfrm>
                    <a:off x="7884863" y="3250675"/>
                    <a:ext cx="206346" cy="206344"/>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18" name="Rectangle: Rounded Corners 140">
                    <a:extLst>
                      <a:ext uri="{FF2B5EF4-FFF2-40B4-BE49-F238E27FC236}">
                        <a16:creationId xmlns:a16="http://schemas.microsoft.com/office/drawing/2014/main" id="{3B629DF6-0C40-46C2-B8EE-E5641361CA13}"/>
                      </a:ext>
                    </a:extLst>
                  </p:cNvPr>
                  <p:cNvSpPr/>
                  <p:nvPr/>
                </p:nvSpPr>
                <p:spPr>
                  <a:xfrm>
                    <a:off x="7150896" y="3027213"/>
                    <a:ext cx="274318" cy="274318"/>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112" name="Group 111">
                  <a:extLst>
                    <a:ext uri="{FF2B5EF4-FFF2-40B4-BE49-F238E27FC236}">
                      <a16:creationId xmlns:a16="http://schemas.microsoft.com/office/drawing/2014/main" id="{73D8485D-A86B-4EFB-836B-AE70DE853CE2}"/>
                    </a:ext>
                  </a:extLst>
                </p:cNvPr>
                <p:cNvGrpSpPr/>
                <p:nvPr/>
              </p:nvGrpSpPr>
              <p:grpSpPr>
                <a:xfrm>
                  <a:off x="7385166" y="2831140"/>
                  <a:ext cx="680067" cy="574707"/>
                  <a:chOff x="7341826" y="2862367"/>
                  <a:chExt cx="680067" cy="574707"/>
                </a:xfrm>
              </p:grpSpPr>
              <p:sp>
                <p:nvSpPr>
                  <p:cNvPr id="113" name="Rectangle: Rounded Corners 135">
                    <a:extLst>
                      <a:ext uri="{FF2B5EF4-FFF2-40B4-BE49-F238E27FC236}">
                        <a16:creationId xmlns:a16="http://schemas.microsoft.com/office/drawing/2014/main" id="{42E72196-A812-46D8-B8A0-9ACAFD35ABE0}"/>
                      </a:ext>
                    </a:extLst>
                  </p:cNvPr>
                  <p:cNvSpPr/>
                  <p:nvPr/>
                </p:nvSpPr>
                <p:spPr>
                  <a:xfrm>
                    <a:off x="7611114" y="3204188"/>
                    <a:ext cx="232887" cy="232886"/>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14" name="Rectangle: Rounded Corners 136">
                    <a:extLst>
                      <a:ext uri="{FF2B5EF4-FFF2-40B4-BE49-F238E27FC236}">
                        <a16:creationId xmlns:a16="http://schemas.microsoft.com/office/drawing/2014/main" id="{62B358E0-FFF8-4A55-9E7C-9330B2FE845A}"/>
                      </a:ext>
                    </a:extLst>
                  </p:cNvPr>
                  <p:cNvSpPr/>
                  <p:nvPr/>
                </p:nvSpPr>
                <p:spPr>
                  <a:xfrm>
                    <a:off x="7789007" y="2862367"/>
                    <a:ext cx="232886" cy="232886"/>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15" name="Rectangle: Rounded Corners 137">
                    <a:extLst>
                      <a:ext uri="{FF2B5EF4-FFF2-40B4-BE49-F238E27FC236}">
                        <a16:creationId xmlns:a16="http://schemas.microsoft.com/office/drawing/2014/main" id="{86BF8790-532C-4BAF-8E0D-72C79AE23EF3}"/>
                      </a:ext>
                    </a:extLst>
                  </p:cNvPr>
                  <p:cNvSpPr/>
                  <p:nvPr/>
                </p:nvSpPr>
                <p:spPr>
                  <a:xfrm>
                    <a:off x="7341826" y="3192352"/>
                    <a:ext cx="206347" cy="206345"/>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22" name="Group 121">
                <a:extLst>
                  <a:ext uri="{FF2B5EF4-FFF2-40B4-BE49-F238E27FC236}">
                    <a16:creationId xmlns:a16="http://schemas.microsoft.com/office/drawing/2014/main" id="{0D99B095-890E-4DDD-9E89-B96640380581}"/>
                  </a:ext>
                </a:extLst>
              </p:cNvPr>
              <p:cNvGrpSpPr/>
              <p:nvPr/>
            </p:nvGrpSpPr>
            <p:grpSpPr>
              <a:xfrm>
                <a:off x="8116956" y="2385189"/>
                <a:ext cx="796922" cy="769344"/>
                <a:chOff x="7237583" y="2576029"/>
                <a:chExt cx="859562" cy="829818"/>
              </a:xfrm>
            </p:grpSpPr>
            <p:grpSp>
              <p:nvGrpSpPr>
                <p:cNvPr id="123" name="Group 122">
                  <a:extLst>
                    <a:ext uri="{FF2B5EF4-FFF2-40B4-BE49-F238E27FC236}">
                      <a16:creationId xmlns:a16="http://schemas.microsoft.com/office/drawing/2014/main" id="{4A652315-D40C-4A5E-AA90-36B3FFDBB7DB}"/>
                    </a:ext>
                  </a:extLst>
                </p:cNvPr>
                <p:cNvGrpSpPr/>
                <p:nvPr/>
              </p:nvGrpSpPr>
              <p:grpSpPr>
                <a:xfrm>
                  <a:off x="7335825" y="2627200"/>
                  <a:ext cx="654537" cy="449785"/>
                  <a:chOff x="7227422" y="2829841"/>
                  <a:chExt cx="771801" cy="530368"/>
                </a:xfrm>
              </p:grpSpPr>
              <p:sp>
                <p:nvSpPr>
                  <p:cNvPr id="147" name="Rectangle: Rounded Corners 141">
                    <a:extLst>
                      <a:ext uri="{FF2B5EF4-FFF2-40B4-BE49-F238E27FC236}">
                        <a16:creationId xmlns:a16="http://schemas.microsoft.com/office/drawing/2014/main" id="{10CA2489-BE26-47F4-9206-6A74027326DC}"/>
                      </a:ext>
                    </a:extLst>
                  </p:cNvPr>
                  <p:cNvSpPr/>
                  <p:nvPr/>
                </p:nvSpPr>
                <p:spPr>
                  <a:xfrm>
                    <a:off x="7475898" y="3085892"/>
                    <a:ext cx="274318" cy="274317"/>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48" name="Rectangle: Rounded Corners 142">
                    <a:extLst>
                      <a:ext uri="{FF2B5EF4-FFF2-40B4-BE49-F238E27FC236}">
                        <a16:creationId xmlns:a16="http://schemas.microsoft.com/office/drawing/2014/main" id="{CC081B79-2297-4537-8025-E44FA7AF8EC0}"/>
                      </a:ext>
                    </a:extLst>
                  </p:cNvPr>
                  <p:cNvSpPr/>
                  <p:nvPr/>
                </p:nvSpPr>
                <p:spPr>
                  <a:xfrm>
                    <a:off x="7792877" y="2829841"/>
                    <a:ext cx="206346" cy="206345"/>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49" name="Rectangle: Rounded Corners 143">
                    <a:extLst>
                      <a:ext uri="{FF2B5EF4-FFF2-40B4-BE49-F238E27FC236}">
                        <a16:creationId xmlns:a16="http://schemas.microsoft.com/office/drawing/2014/main" id="{259C5A27-C80B-473C-B4DC-CEA06F2B39E2}"/>
                      </a:ext>
                    </a:extLst>
                  </p:cNvPr>
                  <p:cNvSpPr/>
                  <p:nvPr/>
                </p:nvSpPr>
                <p:spPr>
                  <a:xfrm>
                    <a:off x="7227422" y="2883404"/>
                    <a:ext cx="232886" cy="232886"/>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124" name="Group 123">
                  <a:extLst>
                    <a:ext uri="{FF2B5EF4-FFF2-40B4-BE49-F238E27FC236}">
                      <a16:creationId xmlns:a16="http://schemas.microsoft.com/office/drawing/2014/main" id="{FAF32580-55B3-4975-9A28-9CC06107710F}"/>
                    </a:ext>
                  </a:extLst>
                </p:cNvPr>
                <p:cNvGrpSpPr/>
                <p:nvPr/>
              </p:nvGrpSpPr>
              <p:grpSpPr>
                <a:xfrm>
                  <a:off x="7237583" y="2576029"/>
                  <a:ext cx="859562" cy="705567"/>
                  <a:chOff x="7150896" y="2685166"/>
                  <a:chExt cx="940313" cy="771853"/>
                </a:xfrm>
              </p:grpSpPr>
              <p:sp>
                <p:nvSpPr>
                  <p:cNvPr id="129" name="Rectangle: Rounded Corners 138">
                    <a:extLst>
                      <a:ext uri="{FF2B5EF4-FFF2-40B4-BE49-F238E27FC236}">
                        <a16:creationId xmlns:a16="http://schemas.microsoft.com/office/drawing/2014/main" id="{3B9487EA-A3D7-4DFB-8DB8-7D60FED06131}"/>
                      </a:ext>
                    </a:extLst>
                  </p:cNvPr>
                  <p:cNvSpPr/>
                  <p:nvPr/>
                </p:nvSpPr>
                <p:spPr>
                  <a:xfrm>
                    <a:off x="7512966" y="2685166"/>
                    <a:ext cx="206346" cy="206344"/>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30" name="Rectangle: Rounded Corners 139">
                    <a:extLst>
                      <a:ext uri="{FF2B5EF4-FFF2-40B4-BE49-F238E27FC236}">
                        <a16:creationId xmlns:a16="http://schemas.microsoft.com/office/drawing/2014/main" id="{B5E8FD46-DB2E-4B50-A7BF-FDCA098F233A}"/>
                      </a:ext>
                    </a:extLst>
                  </p:cNvPr>
                  <p:cNvSpPr/>
                  <p:nvPr/>
                </p:nvSpPr>
                <p:spPr>
                  <a:xfrm>
                    <a:off x="7884863" y="3250675"/>
                    <a:ext cx="206346" cy="206344"/>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31" name="Rectangle: Rounded Corners 140">
                    <a:extLst>
                      <a:ext uri="{FF2B5EF4-FFF2-40B4-BE49-F238E27FC236}">
                        <a16:creationId xmlns:a16="http://schemas.microsoft.com/office/drawing/2014/main" id="{3B629DF6-0C40-46C2-B8EE-E5641361CA13}"/>
                      </a:ext>
                    </a:extLst>
                  </p:cNvPr>
                  <p:cNvSpPr/>
                  <p:nvPr/>
                </p:nvSpPr>
                <p:spPr>
                  <a:xfrm>
                    <a:off x="7150896" y="3027213"/>
                    <a:ext cx="274318" cy="274318"/>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125" name="Group 124">
                  <a:extLst>
                    <a:ext uri="{FF2B5EF4-FFF2-40B4-BE49-F238E27FC236}">
                      <a16:creationId xmlns:a16="http://schemas.microsoft.com/office/drawing/2014/main" id="{73D8485D-A86B-4EFB-836B-AE70DE853CE2}"/>
                    </a:ext>
                  </a:extLst>
                </p:cNvPr>
                <p:cNvGrpSpPr/>
                <p:nvPr/>
              </p:nvGrpSpPr>
              <p:grpSpPr>
                <a:xfrm>
                  <a:off x="7385166" y="2831140"/>
                  <a:ext cx="680067" cy="574707"/>
                  <a:chOff x="7341826" y="2862367"/>
                  <a:chExt cx="680067" cy="574707"/>
                </a:xfrm>
              </p:grpSpPr>
              <p:sp>
                <p:nvSpPr>
                  <p:cNvPr id="126" name="Rectangle: Rounded Corners 135">
                    <a:extLst>
                      <a:ext uri="{FF2B5EF4-FFF2-40B4-BE49-F238E27FC236}">
                        <a16:creationId xmlns:a16="http://schemas.microsoft.com/office/drawing/2014/main" id="{42E72196-A812-46D8-B8A0-9ACAFD35ABE0}"/>
                      </a:ext>
                    </a:extLst>
                  </p:cNvPr>
                  <p:cNvSpPr/>
                  <p:nvPr/>
                </p:nvSpPr>
                <p:spPr>
                  <a:xfrm>
                    <a:off x="7611114" y="3204188"/>
                    <a:ext cx="232887" cy="232886"/>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27" name="Rectangle: Rounded Corners 136">
                    <a:extLst>
                      <a:ext uri="{FF2B5EF4-FFF2-40B4-BE49-F238E27FC236}">
                        <a16:creationId xmlns:a16="http://schemas.microsoft.com/office/drawing/2014/main" id="{62B358E0-FFF8-4A55-9E7C-9330B2FE845A}"/>
                      </a:ext>
                    </a:extLst>
                  </p:cNvPr>
                  <p:cNvSpPr/>
                  <p:nvPr/>
                </p:nvSpPr>
                <p:spPr>
                  <a:xfrm>
                    <a:off x="7789007" y="2862367"/>
                    <a:ext cx="232886" cy="232886"/>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28" name="Rectangle: Rounded Corners 137">
                    <a:extLst>
                      <a:ext uri="{FF2B5EF4-FFF2-40B4-BE49-F238E27FC236}">
                        <a16:creationId xmlns:a16="http://schemas.microsoft.com/office/drawing/2014/main" id="{86BF8790-532C-4BAF-8E0D-72C79AE23EF3}"/>
                      </a:ext>
                    </a:extLst>
                  </p:cNvPr>
                  <p:cNvSpPr/>
                  <p:nvPr/>
                </p:nvSpPr>
                <p:spPr>
                  <a:xfrm>
                    <a:off x="7341826" y="3192352"/>
                    <a:ext cx="206347" cy="206345"/>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51" name="Group 150">
                <a:extLst>
                  <a:ext uri="{FF2B5EF4-FFF2-40B4-BE49-F238E27FC236}">
                    <a16:creationId xmlns:a16="http://schemas.microsoft.com/office/drawing/2014/main" id="{0D99B095-890E-4DDD-9E89-B96640380581}"/>
                  </a:ext>
                </a:extLst>
              </p:cNvPr>
              <p:cNvGrpSpPr/>
              <p:nvPr/>
            </p:nvGrpSpPr>
            <p:grpSpPr>
              <a:xfrm>
                <a:off x="6440563" y="2385189"/>
                <a:ext cx="796922" cy="769344"/>
                <a:chOff x="7237583" y="2576029"/>
                <a:chExt cx="859562" cy="829818"/>
              </a:xfrm>
            </p:grpSpPr>
            <p:grpSp>
              <p:nvGrpSpPr>
                <p:cNvPr id="152" name="Group 151">
                  <a:extLst>
                    <a:ext uri="{FF2B5EF4-FFF2-40B4-BE49-F238E27FC236}">
                      <a16:creationId xmlns:a16="http://schemas.microsoft.com/office/drawing/2014/main" id="{4A652315-D40C-4A5E-AA90-36B3FFDBB7DB}"/>
                    </a:ext>
                  </a:extLst>
                </p:cNvPr>
                <p:cNvGrpSpPr/>
                <p:nvPr/>
              </p:nvGrpSpPr>
              <p:grpSpPr>
                <a:xfrm>
                  <a:off x="7335825" y="2627200"/>
                  <a:ext cx="654537" cy="449785"/>
                  <a:chOff x="7227422" y="2829841"/>
                  <a:chExt cx="771801" cy="530368"/>
                </a:xfrm>
              </p:grpSpPr>
              <p:sp>
                <p:nvSpPr>
                  <p:cNvPr id="161" name="Rectangle: Rounded Corners 141">
                    <a:extLst>
                      <a:ext uri="{FF2B5EF4-FFF2-40B4-BE49-F238E27FC236}">
                        <a16:creationId xmlns:a16="http://schemas.microsoft.com/office/drawing/2014/main" id="{10CA2489-BE26-47F4-9206-6A74027326DC}"/>
                      </a:ext>
                    </a:extLst>
                  </p:cNvPr>
                  <p:cNvSpPr/>
                  <p:nvPr/>
                </p:nvSpPr>
                <p:spPr>
                  <a:xfrm>
                    <a:off x="7475898" y="3085892"/>
                    <a:ext cx="274318" cy="274317"/>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62" name="Rectangle: Rounded Corners 142">
                    <a:extLst>
                      <a:ext uri="{FF2B5EF4-FFF2-40B4-BE49-F238E27FC236}">
                        <a16:creationId xmlns:a16="http://schemas.microsoft.com/office/drawing/2014/main" id="{CC081B79-2297-4537-8025-E44FA7AF8EC0}"/>
                      </a:ext>
                    </a:extLst>
                  </p:cNvPr>
                  <p:cNvSpPr/>
                  <p:nvPr/>
                </p:nvSpPr>
                <p:spPr>
                  <a:xfrm>
                    <a:off x="7792877" y="2829841"/>
                    <a:ext cx="206346" cy="206345"/>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63" name="Rectangle: Rounded Corners 143">
                    <a:extLst>
                      <a:ext uri="{FF2B5EF4-FFF2-40B4-BE49-F238E27FC236}">
                        <a16:creationId xmlns:a16="http://schemas.microsoft.com/office/drawing/2014/main" id="{259C5A27-C80B-473C-B4DC-CEA06F2B39E2}"/>
                      </a:ext>
                    </a:extLst>
                  </p:cNvPr>
                  <p:cNvSpPr/>
                  <p:nvPr/>
                </p:nvSpPr>
                <p:spPr>
                  <a:xfrm>
                    <a:off x="7227422" y="2883404"/>
                    <a:ext cx="232886" cy="232886"/>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153" name="Group 152">
                  <a:extLst>
                    <a:ext uri="{FF2B5EF4-FFF2-40B4-BE49-F238E27FC236}">
                      <a16:creationId xmlns:a16="http://schemas.microsoft.com/office/drawing/2014/main" id="{FAF32580-55B3-4975-9A28-9CC06107710F}"/>
                    </a:ext>
                  </a:extLst>
                </p:cNvPr>
                <p:cNvGrpSpPr/>
                <p:nvPr/>
              </p:nvGrpSpPr>
              <p:grpSpPr>
                <a:xfrm>
                  <a:off x="7237583" y="2576029"/>
                  <a:ext cx="859562" cy="705567"/>
                  <a:chOff x="7150896" y="2685166"/>
                  <a:chExt cx="940313" cy="771853"/>
                </a:xfrm>
              </p:grpSpPr>
              <p:sp>
                <p:nvSpPr>
                  <p:cNvPr id="158" name="Rectangle: Rounded Corners 138">
                    <a:extLst>
                      <a:ext uri="{FF2B5EF4-FFF2-40B4-BE49-F238E27FC236}">
                        <a16:creationId xmlns:a16="http://schemas.microsoft.com/office/drawing/2014/main" id="{3B9487EA-A3D7-4DFB-8DB8-7D60FED06131}"/>
                      </a:ext>
                    </a:extLst>
                  </p:cNvPr>
                  <p:cNvSpPr/>
                  <p:nvPr/>
                </p:nvSpPr>
                <p:spPr>
                  <a:xfrm>
                    <a:off x="7512966" y="2685166"/>
                    <a:ext cx="206346" cy="206344"/>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59" name="Rectangle: Rounded Corners 139">
                    <a:extLst>
                      <a:ext uri="{FF2B5EF4-FFF2-40B4-BE49-F238E27FC236}">
                        <a16:creationId xmlns:a16="http://schemas.microsoft.com/office/drawing/2014/main" id="{B5E8FD46-DB2E-4B50-A7BF-FDCA098F233A}"/>
                      </a:ext>
                    </a:extLst>
                  </p:cNvPr>
                  <p:cNvSpPr/>
                  <p:nvPr/>
                </p:nvSpPr>
                <p:spPr>
                  <a:xfrm>
                    <a:off x="7884863" y="3250675"/>
                    <a:ext cx="206346" cy="206344"/>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60" name="Rectangle: Rounded Corners 140">
                    <a:extLst>
                      <a:ext uri="{FF2B5EF4-FFF2-40B4-BE49-F238E27FC236}">
                        <a16:creationId xmlns:a16="http://schemas.microsoft.com/office/drawing/2014/main" id="{3B629DF6-0C40-46C2-B8EE-E5641361CA13}"/>
                      </a:ext>
                    </a:extLst>
                  </p:cNvPr>
                  <p:cNvSpPr/>
                  <p:nvPr/>
                </p:nvSpPr>
                <p:spPr>
                  <a:xfrm>
                    <a:off x="7150896" y="3027213"/>
                    <a:ext cx="274318" cy="274318"/>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154" name="Group 153">
                  <a:extLst>
                    <a:ext uri="{FF2B5EF4-FFF2-40B4-BE49-F238E27FC236}">
                      <a16:creationId xmlns:a16="http://schemas.microsoft.com/office/drawing/2014/main" id="{73D8485D-A86B-4EFB-836B-AE70DE853CE2}"/>
                    </a:ext>
                  </a:extLst>
                </p:cNvPr>
                <p:cNvGrpSpPr/>
                <p:nvPr/>
              </p:nvGrpSpPr>
              <p:grpSpPr>
                <a:xfrm>
                  <a:off x="7385166" y="2831140"/>
                  <a:ext cx="680067" cy="574707"/>
                  <a:chOff x="7341826" y="2862367"/>
                  <a:chExt cx="680067" cy="574707"/>
                </a:xfrm>
              </p:grpSpPr>
              <p:sp>
                <p:nvSpPr>
                  <p:cNvPr id="155" name="Rectangle: Rounded Corners 135">
                    <a:extLst>
                      <a:ext uri="{FF2B5EF4-FFF2-40B4-BE49-F238E27FC236}">
                        <a16:creationId xmlns:a16="http://schemas.microsoft.com/office/drawing/2014/main" id="{42E72196-A812-46D8-B8A0-9ACAFD35ABE0}"/>
                      </a:ext>
                    </a:extLst>
                  </p:cNvPr>
                  <p:cNvSpPr/>
                  <p:nvPr/>
                </p:nvSpPr>
                <p:spPr>
                  <a:xfrm>
                    <a:off x="7611114" y="3204188"/>
                    <a:ext cx="232887" cy="232886"/>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56" name="Rectangle: Rounded Corners 136">
                    <a:extLst>
                      <a:ext uri="{FF2B5EF4-FFF2-40B4-BE49-F238E27FC236}">
                        <a16:creationId xmlns:a16="http://schemas.microsoft.com/office/drawing/2014/main" id="{62B358E0-FFF8-4A55-9E7C-9330B2FE845A}"/>
                      </a:ext>
                    </a:extLst>
                  </p:cNvPr>
                  <p:cNvSpPr/>
                  <p:nvPr/>
                </p:nvSpPr>
                <p:spPr>
                  <a:xfrm>
                    <a:off x="7789007" y="2862367"/>
                    <a:ext cx="232886" cy="232886"/>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57" name="Rectangle: Rounded Corners 137">
                    <a:extLst>
                      <a:ext uri="{FF2B5EF4-FFF2-40B4-BE49-F238E27FC236}">
                        <a16:creationId xmlns:a16="http://schemas.microsoft.com/office/drawing/2014/main" id="{86BF8790-532C-4BAF-8E0D-72C79AE23EF3}"/>
                      </a:ext>
                    </a:extLst>
                  </p:cNvPr>
                  <p:cNvSpPr/>
                  <p:nvPr/>
                </p:nvSpPr>
                <p:spPr>
                  <a:xfrm>
                    <a:off x="7341826" y="3192352"/>
                    <a:ext cx="206347" cy="206345"/>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grpSp>
      <p:sp>
        <p:nvSpPr>
          <p:cNvPr id="3" name="TextBox 2"/>
          <p:cNvSpPr txBox="1"/>
          <p:nvPr/>
        </p:nvSpPr>
        <p:spPr>
          <a:xfrm>
            <a:off x="345635" y="6035915"/>
            <a:ext cx="11484416" cy="461665"/>
          </a:xfrm>
          <a:prstGeom prst="rect">
            <a:avLst/>
          </a:prstGeom>
          <a:noFill/>
        </p:spPr>
        <p:txBody>
          <a:bodyPr wrap="square" rtlCol="0">
            <a:spAutoFit/>
          </a:bodyPr>
          <a:lstStyle/>
          <a:p>
            <a:pPr algn="ctr" defTabSz="609585" fontAlgn="base">
              <a:spcBef>
                <a:spcPct val="0"/>
              </a:spcBef>
              <a:spcAft>
                <a:spcPct val="0"/>
              </a:spcAft>
            </a:pPr>
            <a:r>
              <a:rPr lang="en-US" sz="2400" dirty="0">
                <a:solidFill>
                  <a:srgbClr val="FFFFFF"/>
                </a:solidFill>
                <a:latin typeface="CiscoSansTT ExtraLight"/>
                <a:ea typeface="ＭＳ Ｐゴシック" charset="0"/>
              </a:rPr>
              <a:t>Connecting trusted users to trusted devices with an uncompromised experience</a:t>
            </a:r>
          </a:p>
        </p:txBody>
      </p:sp>
    </p:spTree>
    <p:extLst>
      <p:ext uri="{BB962C8B-B14F-4D97-AF65-F5344CB8AC3E}">
        <p14:creationId xmlns:p14="http://schemas.microsoft.com/office/powerpoint/2010/main" val="26891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E3E113E-EF4C-4A0B-81DD-63646087419B}"/>
              </a:ext>
            </a:extLst>
          </p:cNvPr>
          <p:cNvSpPr txBox="1">
            <a:spLocks/>
          </p:cNvSpPr>
          <p:nvPr/>
        </p:nvSpPr>
        <p:spPr>
          <a:xfrm>
            <a:off x="841248" y="2180915"/>
            <a:ext cx="10552176" cy="3381685"/>
          </a:xfrm>
        </p:spPr>
        <p:txBody>
          <a:bodyPr>
            <a:normAutofit lnSpcReduction="10000"/>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lang="en-US" sz="1800" kern="1200">
                <a:solidFill>
                  <a:schemeClr val="tx1"/>
                </a:solidFill>
                <a:latin typeface="CiscoSans" panose="020B0503020201020303" pitchFamily="34" charset="0"/>
                <a:ea typeface="ＭＳ Ｐゴシック" charset="0"/>
                <a:cs typeface="CiscoSans"/>
              </a:defRPr>
            </a:lvl1pPr>
            <a:lvl2pPr marL="342900" indent="0" algn="ctr" defTabSz="684213" rtl="0" eaLnBrk="1" fontAlgn="base" hangingPunct="1">
              <a:lnSpc>
                <a:spcPct val="95000"/>
              </a:lnSpc>
              <a:spcBef>
                <a:spcPts val="600"/>
              </a:spcBef>
              <a:spcAft>
                <a:spcPct val="0"/>
              </a:spcAft>
              <a:buClr>
                <a:schemeClr val="tx2"/>
              </a:buClr>
              <a:buFont typeface="Arial" charset="0"/>
              <a:buNone/>
              <a:defRPr lang="en-US" sz="1500" kern="1200">
                <a:solidFill>
                  <a:schemeClr val="tx1"/>
                </a:solidFill>
                <a:latin typeface="+mn-lt"/>
                <a:ea typeface="ＭＳ Ｐゴシック" charset="0"/>
                <a:cs typeface="CiscoSans"/>
              </a:defRPr>
            </a:lvl2pPr>
            <a:lvl3pPr marL="685800" indent="0" algn="ctr" defTabSz="684213" rtl="0" eaLnBrk="1" fontAlgn="base" hangingPunct="1">
              <a:lnSpc>
                <a:spcPct val="95000"/>
              </a:lnSpc>
              <a:spcBef>
                <a:spcPts val="625"/>
              </a:spcBef>
              <a:spcAft>
                <a:spcPct val="0"/>
              </a:spcAft>
              <a:buFont typeface="Arial" charset="0"/>
              <a:buNone/>
              <a:defRPr lang="en-US" sz="1350" kern="1200">
                <a:solidFill>
                  <a:schemeClr val="tx1"/>
                </a:solidFill>
                <a:latin typeface="+mn-lt"/>
                <a:ea typeface="ＭＳ Ｐゴシック" charset="0"/>
                <a:cs typeface="CiscoSans"/>
              </a:defRPr>
            </a:lvl3pPr>
            <a:lvl4pPr marL="1028700" indent="0" algn="ctr" defTabSz="684213" rtl="0" eaLnBrk="1" fontAlgn="base" hangingPunct="1">
              <a:lnSpc>
                <a:spcPct val="95000"/>
              </a:lnSpc>
              <a:spcBef>
                <a:spcPts val="625"/>
              </a:spcBef>
              <a:spcAft>
                <a:spcPct val="0"/>
              </a:spcAft>
              <a:buFont typeface="Arial" charset="0"/>
              <a:buNone/>
              <a:defRPr lang="en-US" sz="1200" kern="1200">
                <a:solidFill>
                  <a:schemeClr val="tx1"/>
                </a:solidFill>
                <a:latin typeface="+mn-lt"/>
                <a:ea typeface="ＭＳ Ｐゴシック" charset="0"/>
                <a:cs typeface="CiscoSans"/>
              </a:defRPr>
            </a:lvl4pPr>
            <a:lvl5pPr marL="1371600" indent="0" algn="ctr" defTabSz="684213" rtl="0" eaLnBrk="1" fontAlgn="base" hangingPunct="1">
              <a:lnSpc>
                <a:spcPct val="95000"/>
              </a:lnSpc>
              <a:spcBef>
                <a:spcPts val="625"/>
              </a:spcBef>
              <a:spcAft>
                <a:spcPct val="0"/>
              </a:spcAft>
              <a:buFont typeface="Arial" charset="0"/>
              <a:buNone/>
              <a:defRPr lang="en-US" sz="1200" kern="1200">
                <a:solidFill>
                  <a:schemeClr val="tx1"/>
                </a:solidFill>
                <a:latin typeface="+mn-lt"/>
                <a:ea typeface="ＭＳ Ｐゴシック" charset="0"/>
                <a:cs typeface="CiscoSans"/>
              </a:defRPr>
            </a:lvl5pPr>
            <a:lvl6pPr marL="1714500" indent="0" algn="ctr" defTabSz="685777" rtl="0" eaLnBrk="1" latinLnBrk="0" hangingPunct="1">
              <a:spcBef>
                <a:spcPts val="600"/>
              </a:spcBef>
              <a:buFont typeface="Arial" pitchFamily="34" charset="0"/>
              <a:buNone/>
              <a:defRPr sz="1200" kern="1200" baseline="0">
                <a:solidFill>
                  <a:schemeClr val="tx1"/>
                </a:solidFill>
                <a:latin typeface="+mn-lt"/>
                <a:ea typeface="+mn-ea"/>
                <a:cs typeface="+mn-cs"/>
              </a:defRPr>
            </a:lvl6pPr>
            <a:lvl7pPr marL="2057400" indent="0" algn="ctr" defTabSz="685777" rtl="0" eaLnBrk="1" latinLnBrk="0" hangingPunct="1">
              <a:spcBef>
                <a:spcPts val="600"/>
              </a:spcBef>
              <a:buFont typeface="Arial" pitchFamily="34" charset="0"/>
              <a:buNone/>
              <a:defRPr sz="1200" kern="1200" baseline="0">
                <a:solidFill>
                  <a:schemeClr val="tx1"/>
                </a:solidFill>
                <a:latin typeface="+mn-lt"/>
                <a:ea typeface="+mn-ea"/>
                <a:cs typeface="+mn-cs"/>
              </a:defRPr>
            </a:lvl7pPr>
            <a:lvl8pPr marL="2400300" indent="0" algn="ctr" defTabSz="685777"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685777"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0" marR="0" lvl="0" indent="0" algn="l" defTabSz="684213" rtl="0" eaLnBrk="1" fontAlgn="base" latinLnBrk="0" hangingPunct="1">
              <a:lnSpc>
                <a:spcPct val="95000"/>
              </a:lnSpc>
              <a:spcBef>
                <a:spcPts val="1075"/>
              </a:spcBef>
              <a:spcAft>
                <a:spcPct val="0"/>
              </a:spcAft>
              <a:buClr>
                <a:srgbClr val="005073"/>
              </a:buClr>
              <a:buSzPct val="90000"/>
              <a:buFont typeface="Arial" charset="0"/>
              <a:buNone/>
              <a:tabLst/>
              <a:defRPr/>
            </a:pPr>
            <a:r>
              <a:rPr kumimoji="0" lang="en-SG" sz="3600" b="0" i="0" u="none" strike="noStrike" kern="1200" cap="none" spc="0" normalizeH="0" baseline="0" noProof="0" dirty="0">
                <a:ln>
                  <a:noFill/>
                </a:ln>
                <a:solidFill>
                  <a:srgbClr val="01BDEC"/>
                </a:solidFill>
                <a:effectLst/>
                <a:uLnTx/>
                <a:uFillTx/>
                <a:latin typeface="CiscoSansTT" panose="020B0503020201020303" pitchFamily="34" charset="0"/>
                <a:ea typeface="ＭＳ Ｐゴシック" charset="0"/>
              </a:rPr>
              <a:t>Delivering Next Generation Wireless</a:t>
            </a:r>
          </a:p>
          <a:p>
            <a:pPr marL="0" marR="0" lvl="0" indent="0" algn="l" defTabSz="684213" rtl="0" eaLnBrk="1" fontAlgn="base" latinLnBrk="0" hangingPunct="1">
              <a:lnSpc>
                <a:spcPct val="95000"/>
              </a:lnSpc>
              <a:spcBef>
                <a:spcPts val="1075"/>
              </a:spcBef>
              <a:spcAft>
                <a:spcPct val="0"/>
              </a:spcAft>
              <a:buClr>
                <a:srgbClr val="005073"/>
              </a:buClr>
              <a:buSzPct val="90000"/>
              <a:buFont typeface="Arial" charset="0"/>
              <a:buNone/>
              <a:tabLst/>
              <a:defRPr/>
            </a:pPr>
            <a:r>
              <a:rPr kumimoji="0" lang="en-SG" sz="2800" b="0" i="0" u="none" strike="noStrike" kern="1200" cap="none" spc="0" normalizeH="0" baseline="0" noProof="0" dirty="0">
                <a:ln>
                  <a:noFill/>
                </a:ln>
                <a:solidFill>
                  <a:srgbClr val="01BDEC"/>
                </a:solidFill>
                <a:effectLst/>
                <a:uLnTx/>
                <a:uFillTx/>
                <a:latin typeface="CiscoSansTT" panose="020B0503020201020303" pitchFamily="34" charset="0"/>
                <a:ea typeface="ＭＳ Ｐゴシック" charset="0"/>
              </a:rPr>
              <a:t>Embracing Wi-Fi 6 for Performance, Scalability and Efficiency</a:t>
            </a:r>
          </a:p>
          <a:p>
            <a:pPr marL="0" marR="0" lvl="0" indent="0" algn="l" defTabSz="684213" rtl="0" eaLnBrk="1" fontAlgn="base" latinLnBrk="0" hangingPunct="1">
              <a:lnSpc>
                <a:spcPct val="95000"/>
              </a:lnSpc>
              <a:spcBef>
                <a:spcPts val="1075"/>
              </a:spcBef>
              <a:spcAft>
                <a:spcPct val="0"/>
              </a:spcAft>
              <a:buClr>
                <a:srgbClr val="005073"/>
              </a:buClr>
              <a:buSzPct val="90000"/>
              <a:buFont typeface="Arial" charset="0"/>
              <a:buNone/>
              <a:tabLst/>
              <a:defRPr/>
            </a:pPr>
            <a:endParaRPr kumimoji="0" lang="en-SG" sz="3600" b="0" i="0" u="none" strike="noStrike" kern="1200" cap="none" spc="0" normalizeH="0" baseline="0" noProof="0" dirty="0">
              <a:ln>
                <a:noFill/>
              </a:ln>
              <a:solidFill>
                <a:srgbClr val="01BDEC"/>
              </a:solidFill>
              <a:effectLst/>
              <a:uLnTx/>
              <a:uFillTx/>
              <a:latin typeface="CiscoSansTT" panose="020B0503020201020303" pitchFamily="34" charset="0"/>
              <a:ea typeface="ＭＳ Ｐゴシック" charset="0"/>
            </a:endParaRPr>
          </a:p>
          <a:p>
            <a:pPr marL="0" marR="0" lvl="0" indent="0" algn="l" defTabSz="684213" rtl="0" eaLnBrk="1" fontAlgn="base" latinLnBrk="0" hangingPunct="1">
              <a:lnSpc>
                <a:spcPct val="95000"/>
              </a:lnSpc>
              <a:spcBef>
                <a:spcPts val="1075"/>
              </a:spcBef>
              <a:spcAft>
                <a:spcPct val="0"/>
              </a:spcAft>
              <a:buClr>
                <a:srgbClr val="005073"/>
              </a:buClr>
              <a:buSzPct val="90000"/>
              <a:buFont typeface="Arial" charset="0"/>
              <a:buNone/>
              <a:tabLst/>
              <a:defRPr/>
            </a:pPr>
            <a:r>
              <a:rPr kumimoji="0" lang="en-SG" sz="3600" b="0" i="1" u="none" strike="noStrike" kern="1200" cap="none" spc="0" normalizeH="0" baseline="0" noProof="0" dirty="0" err="1">
                <a:ln>
                  <a:noFill/>
                </a:ln>
                <a:solidFill>
                  <a:srgbClr val="FFFFFF"/>
                </a:solidFill>
                <a:effectLst/>
                <a:uLnTx/>
                <a:uFillTx/>
                <a:latin typeface="CiscoSansTT" panose="020B0503020201020303" pitchFamily="34" charset="0"/>
                <a:ea typeface="ＭＳ Ｐゴシック" charset="0"/>
              </a:rPr>
              <a:t>Tjie</a:t>
            </a:r>
            <a:r>
              <a:rPr kumimoji="0" lang="en-SG" sz="3600" b="0" i="1" u="none" strike="noStrike" kern="1200" cap="none" spc="0" normalizeH="0" baseline="0" noProof="0" dirty="0">
                <a:ln>
                  <a:noFill/>
                </a:ln>
                <a:solidFill>
                  <a:srgbClr val="FFFFFF"/>
                </a:solidFill>
                <a:effectLst/>
                <a:uLnTx/>
                <a:uFillTx/>
                <a:latin typeface="CiscoSansTT" panose="020B0503020201020303" pitchFamily="34" charset="0"/>
                <a:ea typeface="ＭＳ Ｐゴシック" charset="0"/>
              </a:rPr>
              <a:t> Seng </a:t>
            </a:r>
            <a:r>
              <a:rPr kumimoji="0" lang="en-SG" sz="3600" b="0" i="1" u="none" strike="noStrike" kern="1200" cap="none" spc="0" normalizeH="0" baseline="0" noProof="0" dirty="0" err="1">
                <a:ln>
                  <a:noFill/>
                </a:ln>
                <a:solidFill>
                  <a:srgbClr val="FFFFFF"/>
                </a:solidFill>
                <a:effectLst/>
                <a:uLnTx/>
                <a:uFillTx/>
                <a:latin typeface="CiscoSansTT" panose="020B0503020201020303" pitchFamily="34" charset="0"/>
                <a:ea typeface="ＭＳ Ｐゴシック" charset="0"/>
              </a:rPr>
              <a:t>Njauw</a:t>
            </a:r>
            <a:endParaRPr kumimoji="0" lang="en-SG" sz="3600" b="0" i="1" u="none" strike="noStrike" kern="1200" cap="none" spc="0" normalizeH="0" baseline="0" noProof="0" dirty="0">
              <a:ln>
                <a:noFill/>
              </a:ln>
              <a:solidFill>
                <a:srgbClr val="FFFFFF"/>
              </a:solidFill>
              <a:effectLst/>
              <a:uLnTx/>
              <a:uFillTx/>
              <a:latin typeface="CiscoSansTT" panose="020B0503020201020303" pitchFamily="34" charset="0"/>
              <a:ea typeface="ＭＳ Ｐゴシック" charset="0"/>
            </a:endParaRPr>
          </a:p>
          <a:p>
            <a:pPr marL="0" marR="0" lvl="0" indent="0" algn="l" defTabSz="684213" rtl="0" eaLnBrk="1" fontAlgn="base" latinLnBrk="0" hangingPunct="1">
              <a:lnSpc>
                <a:spcPct val="95000"/>
              </a:lnSpc>
              <a:spcBef>
                <a:spcPts val="1075"/>
              </a:spcBef>
              <a:spcAft>
                <a:spcPct val="0"/>
              </a:spcAft>
              <a:buClr>
                <a:srgbClr val="005073"/>
              </a:buClr>
              <a:buSzPct val="90000"/>
              <a:buFont typeface="Arial" charset="0"/>
              <a:buNone/>
              <a:tabLst/>
              <a:defRPr/>
            </a:pPr>
            <a:r>
              <a:rPr kumimoji="0" lang="en-SG" sz="2800" b="0" i="1" u="none" strike="noStrike" kern="1200" cap="none" spc="0" normalizeH="0" baseline="0" noProof="0" dirty="0">
                <a:ln>
                  <a:noFill/>
                </a:ln>
                <a:solidFill>
                  <a:srgbClr val="FFFFFF"/>
                </a:solidFill>
                <a:effectLst/>
                <a:uLnTx/>
                <a:uFillTx/>
                <a:latin typeface="CiscoSansTT" panose="020B0503020201020303" pitchFamily="34" charset="0"/>
                <a:ea typeface="ＭＳ Ｐゴシック" charset="0"/>
              </a:rPr>
              <a:t>Wireless Technology Solutions Architect </a:t>
            </a:r>
          </a:p>
          <a:p>
            <a:pPr marL="0" marR="0" lvl="0" indent="0" algn="l" defTabSz="684213" rtl="0" eaLnBrk="1" fontAlgn="base" latinLnBrk="0" hangingPunct="1">
              <a:lnSpc>
                <a:spcPct val="95000"/>
              </a:lnSpc>
              <a:spcBef>
                <a:spcPts val="1075"/>
              </a:spcBef>
              <a:spcAft>
                <a:spcPct val="0"/>
              </a:spcAft>
              <a:buClr>
                <a:srgbClr val="005073"/>
              </a:buClr>
              <a:buSzPct val="90000"/>
              <a:buFont typeface="Arial" charset="0"/>
              <a:buNone/>
              <a:tabLst/>
              <a:defRPr/>
            </a:pPr>
            <a:r>
              <a:rPr kumimoji="0" lang="en-SG" sz="2800" b="0" i="1" u="none" strike="noStrike" kern="1200" cap="none" spc="0" normalizeH="0" baseline="0" noProof="0" dirty="0">
                <a:ln>
                  <a:noFill/>
                </a:ln>
                <a:solidFill>
                  <a:srgbClr val="FFFFFF"/>
                </a:solidFill>
                <a:effectLst/>
                <a:uLnTx/>
                <a:uFillTx/>
                <a:latin typeface="CiscoSansTT" panose="020B0503020201020303" pitchFamily="34" charset="0"/>
                <a:ea typeface="ＭＳ Ｐゴシック" charset="0"/>
              </a:rPr>
              <a:t>Cisco ASEAN</a:t>
            </a:r>
            <a:endParaRPr kumimoji="0" lang="en-MY" sz="2800" b="0" i="1" u="none" strike="noStrike" kern="1200" cap="none" spc="0" normalizeH="0" baseline="0" noProof="0" dirty="0">
              <a:ln>
                <a:noFill/>
              </a:ln>
              <a:solidFill>
                <a:srgbClr val="FFFFFF"/>
              </a:solidFill>
              <a:effectLst/>
              <a:uLnTx/>
              <a:uFillTx/>
              <a:latin typeface="CiscoSansTT" panose="020B0503020201020303" pitchFamily="34" charset="0"/>
              <a:ea typeface="ＭＳ Ｐゴシック" charset="0"/>
            </a:endParaRPr>
          </a:p>
        </p:txBody>
      </p:sp>
    </p:spTree>
    <p:extLst>
      <p:ext uri="{BB962C8B-B14F-4D97-AF65-F5344CB8AC3E}">
        <p14:creationId xmlns:p14="http://schemas.microsoft.com/office/powerpoint/2010/main" val="912824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Rounded Corners 144">
            <a:extLst>
              <a:ext uri="{FF2B5EF4-FFF2-40B4-BE49-F238E27FC236}">
                <a16:creationId xmlns:a16="http://schemas.microsoft.com/office/drawing/2014/main" id="{3405E779-B6B9-3E4C-893C-F88AA3A1624E}"/>
              </a:ext>
            </a:extLst>
          </p:cNvPr>
          <p:cNvSpPr/>
          <p:nvPr/>
        </p:nvSpPr>
        <p:spPr>
          <a:xfrm>
            <a:off x="-1" y="5991472"/>
            <a:ext cx="12191999" cy="859067"/>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Light" panose="020B0503020201020303" pitchFamily="34" charset="0"/>
            </a:endParaRPr>
          </a:p>
        </p:txBody>
      </p:sp>
      <p:sp>
        <p:nvSpPr>
          <p:cNvPr id="6" name="Title 2">
            <a:extLst>
              <a:ext uri="{FF2B5EF4-FFF2-40B4-BE49-F238E27FC236}">
                <a16:creationId xmlns:a16="http://schemas.microsoft.com/office/drawing/2014/main" id="{81957D7B-F1F3-F847-AE92-BEF5478A09C2}"/>
              </a:ext>
            </a:extLst>
          </p:cNvPr>
          <p:cNvSpPr>
            <a:spLocks noGrp="1"/>
          </p:cNvSpPr>
          <p:nvPr>
            <p:ph type="title"/>
          </p:nvPr>
        </p:nvSpPr>
        <p:spPr>
          <a:xfrm>
            <a:off x="563796" y="191902"/>
            <a:ext cx="6430501" cy="975783"/>
          </a:xfrm>
        </p:spPr>
        <p:txBody>
          <a:bodyPr>
            <a:normAutofit fontScale="90000"/>
          </a:bodyPr>
          <a:lstStyle/>
          <a:p>
            <a:r>
              <a:rPr lang="en-US" dirty="0">
                <a:solidFill>
                  <a:schemeClr val="accent6"/>
                </a:solidFill>
              </a:rPr>
              <a:t>Today’s Campus Is Wherever We Work</a:t>
            </a:r>
          </a:p>
        </p:txBody>
      </p:sp>
      <p:sp>
        <p:nvSpPr>
          <p:cNvPr id="84" name="Rectangle 83">
            <a:extLst>
              <a:ext uri="{FF2B5EF4-FFF2-40B4-BE49-F238E27FC236}">
                <a16:creationId xmlns:a16="http://schemas.microsoft.com/office/drawing/2014/main" id="{6569D61D-697E-2843-8598-D22E0526A7A5}"/>
              </a:ext>
            </a:extLst>
          </p:cNvPr>
          <p:cNvSpPr/>
          <p:nvPr/>
        </p:nvSpPr>
        <p:spPr>
          <a:xfrm>
            <a:off x="7168735" y="-1"/>
            <a:ext cx="5023264" cy="599050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panose="020B0503020201020303" pitchFamily="34" charset="0"/>
            </a:endParaRPr>
          </a:p>
        </p:txBody>
      </p:sp>
      <p:sp>
        <p:nvSpPr>
          <p:cNvPr id="85" name="TextBox 84">
            <a:extLst>
              <a:ext uri="{FF2B5EF4-FFF2-40B4-BE49-F238E27FC236}">
                <a16:creationId xmlns:a16="http://schemas.microsoft.com/office/drawing/2014/main" id="{D80F6972-869E-BB41-A467-7B78C2483766}"/>
              </a:ext>
            </a:extLst>
          </p:cNvPr>
          <p:cNvSpPr txBox="1"/>
          <p:nvPr/>
        </p:nvSpPr>
        <p:spPr>
          <a:xfrm>
            <a:off x="8558973" y="1722471"/>
            <a:ext cx="2919876" cy="461665"/>
          </a:xfrm>
          <a:prstGeom prst="rect">
            <a:avLst/>
          </a:prstGeom>
          <a:noFill/>
        </p:spPr>
        <p:txBody>
          <a:bodyPr wrap="square" rtlCol="0">
            <a:spAutoFit/>
          </a:bodyPr>
          <a:lstStyle/>
          <a:p>
            <a:r>
              <a:rPr lang="en-US" sz="2400" dirty="0">
                <a:solidFill>
                  <a:schemeClr val="accent6"/>
                </a:solidFill>
                <a:latin typeface="CiscoSansTT" panose="020B0503020201020303" pitchFamily="34" charset="0"/>
                <a:cs typeface="CiscoSansTT" panose="020B0503020201020303" pitchFamily="34" charset="0"/>
              </a:rPr>
              <a:t>Higher Data Rates</a:t>
            </a:r>
          </a:p>
        </p:txBody>
      </p:sp>
      <p:sp>
        <p:nvSpPr>
          <p:cNvPr id="86" name="TextBox 85">
            <a:extLst>
              <a:ext uri="{FF2B5EF4-FFF2-40B4-BE49-F238E27FC236}">
                <a16:creationId xmlns:a16="http://schemas.microsoft.com/office/drawing/2014/main" id="{A19F817A-0035-3A42-8161-DAFE7DE164F5}"/>
              </a:ext>
            </a:extLst>
          </p:cNvPr>
          <p:cNvSpPr txBox="1"/>
          <p:nvPr/>
        </p:nvSpPr>
        <p:spPr>
          <a:xfrm>
            <a:off x="8558973" y="3184654"/>
            <a:ext cx="3633028" cy="461665"/>
          </a:xfrm>
          <a:prstGeom prst="rect">
            <a:avLst/>
          </a:prstGeom>
          <a:noFill/>
        </p:spPr>
        <p:txBody>
          <a:bodyPr wrap="square" rtlCol="0">
            <a:spAutoFit/>
          </a:bodyPr>
          <a:lstStyle/>
          <a:p>
            <a:r>
              <a:rPr lang="en-US" sz="2400" dirty="0">
                <a:solidFill>
                  <a:schemeClr val="accent6"/>
                </a:solidFill>
                <a:latin typeface="CiscoSansTT" panose="020B0503020201020303" pitchFamily="34" charset="0"/>
                <a:cs typeface="CiscoSansTT" panose="020B0503020201020303" pitchFamily="34" charset="0"/>
              </a:rPr>
              <a:t>IoT Goes Mainstream</a:t>
            </a:r>
          </a:p>
        </p:txBody>
      </p:sp>
      <p:sp>
        <p:nvSpPr>
          <p:cNvPr id="87" name="TextBox 86">
            <a:extLst>
              <a:ext uri="{FF2B5EF4-FFF2-40B4-BE49-F238E27FC236}">
                <a16:creationId xmlns:a16="http://schemas.microsoft.com/office/drawing/2014/main" id="{4525C664-E62E-B440-877D-C97159556EA1}"/>
              </a:ext>
            </a:extLst>
          </p:cNvPr>
          <p:cNvSpPr txBox="1"/>
          <p:nvPr/>
        </p:nvSpPr>
        <p:spPr>
          <a:xfrm>
            <a:off x="8558973" y="4729572"/>
            <a:ext cx="3348679" cy="461665"/>
          </a:xfrm>
          <a:prstGeom prst="rect">
            <a:avLst/>
          </a:prstGeom>
          <a:noFill/>
        </p:spPr>
        <p:txBody>
          <a:bodyPr wrap="square" rtlCol="0">
            <a:spAutoFit/>
          </a:bodyPr>
          <a:lstStyle/>
          <a:p>
            <a:r>
              <a:rPr lang="en-US" sz="2400" dirty="0">
                <a:solidFill>
                  <a:schemeClr val="accent6"/>
                </a:solidFill>
                <a:latin typeface="CiscoSansTT" panose="020B0503020201020303" pitchFamily="34" charset="0"/>
                <a:cs typeface="CiscoSansTT" panose="020B0503020201020303" pitchFamily="34" charset="0"/>
              </a:rPr>
              <a:t>Growing Threats</a:t>
            </a:r>
          </a:p>
        </p:txBody>
      </p:sp>
      <p:sp>
        <p:nvSpPr>
          <p:cNvPr id="88" name="TextBox 87">
            <a:extLst>
              <a:ext uri="{FF2B5EF4-FFF2-40B4-BE49-F238E27FC236}">
                <a16:creationId xmlns:a16="http://schemas.microsoft.com/office/drawing/2014/main" id="{0885399F-C5F0-ED44-97C9-A59C5E850706}"/>
              </a:ext>
            </a:extLst>
          </p:cNvPr>
          <p:cNvSpPr txBox="1"/>
          <p:nvPr/>
        </p:nvSpPr>
        <p:spPr>
          <a:xfrm>
            <a:off x="8558973" y="2134119"/>
            <a:ext cx="2919876" cy="543867"/>
          </a:xfrm>
          <a:prstGeom prst="rect">
            <a:avLst/>
          </a:prstGeom>
          <a:noFill/>
        </p:spPr>
        <p:txBody>
          <a:bodyPr wrap="square" rtlCol="0">
            <a:spAutoFit/>
          </a:bodyPr>
          <a:lstStyle/>
          <a:p>
            <a:r>
              <a:rPr lang="en-US" sz="1467" dirty="0">
                <a:solidFill>
                  <a:schemeClr val="accent6"/>
                </a:solidFill>
                <a:latin typeface="CiscoSansTT" panose="020B0503020201020303" pitchFamily="34" charset="0"/>
                <a:cs typeface="CiscoSansTT" panose="020B0503020201020303" pitchFamily="34" charset="0"/>
              </a:rPr>
              <a:t>12.3 billion mobile devices in 2022 at 12% CAGR</a:t>
            </a:r>
            <a:r>
              <a:rPr lang="en-US" sz="1467" baseline="30000" dirty="0">
                <a:solidFill>
                  <a:schemeClr val="accent6"/>
                </a:solidFill>
                <a:latin typeface="CiscoSansTT" panose="020B0503020201020303" pitchFamily="34" charset="0"/>
                <a:cs typeface="CiscoSansTT" panose="020B0503020201020303" pitchFamily="34" charset="0"/>
              </a:rPr>
              <a:t>1</a:t>
            </a:r>
            <a:r>
              <a:rPr lang="en-US" sz="1467" dirty="0">
                <a:solidFill>
                  <a:schemeClr val="accent6"/>
                </a:solidFill>
                <a:latin typeface="CiscoSansTT" panose="020B0503020201020303" pitchFamily="34" charset="0"/>
                <a:cs typeface="CiscoSansTT" panose="020B0503020201020303" pitchFamily="34" charset="0"/>
              </a:rPr>
              <a:t>   </a:t>
            </a:r>
          </a:p>
        </p:txBody>
      </p:sp>
      <p:sp>
        <p:nvSpPr>
          <p:cNvPr id="89" name="TextBox 88">
            <a:extLst>
              <a:ext uri="{FF2B5EF4-FFF2-40B4-BE49-F238E27FC236}">
                <a16:creationId xmlns:a16="http://schemas.microsoft.com/office/drawing/2014/main" id="{251C5FAE-CBA7-F94C-8CF4-FB6BBA1D3516}"/>
              </a:ext>
            </a:extLst>
          </p:cNvPr>
          <p:cNvSpPr txBox="1"/>
          <p:nvPr/>
        </p:nvSpPr>
        <p:spPr>
          <a:xfrm>
            <a:off x="8558972" y="3602760"/>
            <a:ext cx="2833496" cy="543867"/>
          </a:xfrm>
          <a:prstGeom prst="rect">
            <a:avLst/>
          </a:prstGeom>
          <a:noFill/>
        </p:spPr>
        <p:txBody>
          <a:bodyPr wrap="square" rtlCol="0">
            <a:spAutoFit/>
          </a:bodyPr>
          <a:lstStyle/>
          <a:p>
            <a:pPr lvl="0">
              <a:defRPr/>
            </a:pPr>
            <a:r>
              <a:rPr lang="en-US" sz="1467" dirty="0">
                <a:solidFill>
                  <a:schemeClr val="accent6"/>
                </a:solidFill>
                <a:latin typeface="CiscoSansTT" panose="020B0503020201020303" pitchFamily="34" charset="0"/>
                <a:cs typeface="CiscoSansTT" panose="020B0503020201020303" pitchFamily="34" charset="0"/>
              </a:rPr>
              <a:t>IoT will be </a:t>
            </a:r>
            <a:r>
              <a:rPr lang="en-US" sz="1467" b="1" dirty="0">
                <a:solidFill>
                  <a:schemeClr val="accent6"/>
                </a:solidFill>
                <a:latin typeface="CiscoSansTT" panose="020B0503020201020303" pitchFamily="34" charset="0"/>
                <a:cs typeface="CiscoSansTT" panose="020B0503020201020303" pitchFamily="34" charset="0"/>
              </a:rPr>
              <a:t>50%</a:t>
            </a:r>
            <a:r>
              <a:rPr lang="en-US" sz="1467" dirty="0">
                <a:solidFill>
                  <a:schemeClr val="accent6"/>
                </a:solidFill>
                <a:latin typeface="CiscoSansTT" panose="020B0503020201020303" pitchFamily="34" charset="0"/>
                <a:cs typeface="CiscoSansTT" panose="020B0503020201020303" pitchFamily="34" charset="0"/>
              </a:rPr>
              <a:t> of global connected devices by 2022</a:t>
            </a:r>
            <a:r>
              <a:rPr lang="en-US" sz="1467" baseline="30000" dirty="0">
                <a:solidFill>
                  <a:schemeClr val="accent6"/>
                </a:solidFill>
                <a:latin typeface="CiscoSansTT" panose="020B0503020201020303" pitchFamily="34" charset="0"/>
                <a:cs typeface="CiscoSansTT" panose="020B0503020201020303" pitchFamily="34" charset="0"/>
              </a:rPr>
              <a:t>2</a:t>
            </a:r>
          </a:p>
        </p:txBody>
      </p:sp>
      <p:sp>
        <p:nvSpPr>
          <p:cNvPr id="90" name="TextBox 89">
            <a:extLst>
              <a:ext uri="{FF2B5EF4-FFF2-40B4-BE49-F238E27FC236}">
                <a16:creationId xmlns:a16="http://schemas.microsoft.com/office/drawing/2014/main" id="{7615809C-325A-F04A-8215-112610AC7A54}"/>
              </a:ext>
            </a:extLst>
          </p:cNvPr>
          <p:cNvSpPr txBox="1"/>
          <p:nvPr/>
        </p:nvSpPr>
        <p:spPr>
          <a:xfrm>
            <a:off x="8570926" y="5134735"/>
            <a:ext cx="3135503" cy="543867"/>
          </a:xfrm>
          <a:prstGeom prst="rect">
            <a:avLst/>
          </a:prstGeom>
          <a:noFill/>
        </p:spPr>
        <p:txBody>
          <a:bodyPr wrap="square" rtlCol="0">
            <a:spAutoFit/>
          </a:bodyPr>
          <a:lstStyle/>
          <a:p>
            <a:r>
              <a:rPr lang="en-US" sz="1467" dirty="0">
                <a:solidFill>
                  <a:schemeClr val="accent6"/>
                </a:solidFill>
                <a:latin typeface="CiscoSansTT" panose="020B0503020201020303" pitchFamily="34" charset="0"/>
                <a:cs typeface="CiscoSansTT" panose="020B0503020201020303" pitchFamily="34" charset="0"/>
              </a:rPr>
              <a:t>27.4% average increase in security breaches in 2017 </a:t>
            </a:r>
          </a:p>
        </p:txBody>
      </p:sp>
      <p:sp>
        <p:nvSpPr>
          <p:cNvPr id="91" name="TextBox 90">
            <a:extLst>
              <a:ext uri="{FF2B5EF4-FFF2-40B4-BE49-F238E27FC236}">
                <a16:creationId xmlns:a16="http://schemas.microsoft.com/office/drawing/2014/main" id="{3EDB8CA4-E641-3C4B-B7FA-19AE87BB7EEB}"/>
              </a:ext>
            </a:extLst>
          </p:cNvPr>
          <p:cNvSpPr txBox="1"/>
          <p:nvPr/>
        </p:nvSpPr>
        <p:spPr>
          <a:xfrm>
            <a:off x="7168735" y="120481"/>
            <a:ext cx="50232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rtlCol="0" anchor="ctr" anchorCtr="0" compatLnSpc="1">
            <a:prstTxWarp prst="textNoShape">
              <a:avLst/>
            </a:prstTxWarp>
            <a:normAutofit fontScale="97500" lnSpcReduction="10000"/>
          </a:bodyPr>
          <a:lstStyle>
            <a:lvl1pPr>
              <a:lnSpc>
                <a:spcPct val="90000"/>
              </a:lnSpc>
              <a:spcBef>
                <a:spcPct val="0"/>
              </a:spcBef>
              <a:buNone/>
              <a:defRPr sz="3733" b="0" i="0">
                <a:solidFill>
                  <a:schemeClr val="accent6"/>
                </a:solidFill>
                <a:latin typeface="CiscoSansTT Light" panose="020B0503020201020303" pitchFamily="34" charset="0"/>
                <a:ea typeface="+mj-ea"/>
                <a:cs typeface="+mj-cs"/>
              </a:defRPr>
            </a:lvl1pPr>
          </a:lstStyle>
          <a:p>
            <a:pPr algn="ctr"/>
            <a:r>
              <a:rPr lang="en-US" dirty="0"/>
              <a:t>And Faces Growing </a:t>
            </a:r>
            <a:br>
              <a:rPr lang="en-US" dirty="0"/>
            </a:br>
            <a:r>
              <a:rPr lang="en-US" dirty="0"/>
              <a:t>IT Complexity</a:t>
            </a:r>
          </a:p>
        </p:txBody>
      </p:sp>
      <p:pic>
        <p:nvPicPr>
          <p:cNvPr id="114" name="Picture 113">
            <a:extLst>
              <a:ext uri="{FF2B5EF4-FFF2-40B4-BE49-F238E27FC236}">
                <a16:creationId xmlns:a16="http://schemas.microsoft.com/office/drawing/2014/main" id="{919139D2-2FC6-A44D-8EA1-3A56159527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7425" y="4818095"/>
            <a:ext cx="768096" cy="768096"/>
          </a:xfrm>
          <a:prstGeom prst="rect">
            <a:avLst/>
          </a:prstGeom>
        </p:spPr>
      </p:pic>
      <p:sp>
        <p:nvSpPr>
          <p:cNvPr id="5" name="Shape">
            <a:extLst>
              <a:ext uri="{FF2B5EF4-FFF2-40B4-BE49-F238E27FC236}">
                <a16:creationId xmlns:a16="http://schemas.microsoft.com/office/drawing/2014/main" id="{BCFFC070-5554-8440-9265-1911DC45E29A}"/>
              </a:ext>
            </a:extLst>
          </p:cNvPr>
          <p:cNvSpPr>
            <a:spLocks noChangeAspect="1"/>
          </p:cNvSpPr>
          <p:nvPr/>
        </p:nvSpPr>
        <p:spPr>
          <a:xfrm>
            <a:off x="1818011" y="1811925"/>
            <a:ext cx="3861140" cy="3773177"/>
          </a:xfrm>
          <a:custGeom>
            <a:avLst/>
            <a:gdLst/>
            <a:ahLst/>
            <a:cxnLst>
              <a:cxn ang="0">
                <a:pos x="wd2" y="hd2"/>
              </a:cxn>
              <a:cxn ang="5400000">
                <a:pos x="wd2" y="hd2"/>
              </a:cxn>
              <a:cxn ang="10800000">
                <a:pos x="wd2" y="hd2"/>
              </a:cxn>
              <a:cxn ang="16200000">
                <a:pos x="wd2" y="hd2"/>
              </a:cxn>
            </a:cxnLst>
            <a:rect l="0" t="0" r="r" b="b"/>
            <a:pathLst>
              <a:path w="21600" h="21600" extrusionOk="0">
                <a:moveTo>
                  <a:pt x="21200" y="12054"/>
                </a:moveTo>
                <a:cubicBezTo>
                  <a:pt x="21191" y="12054"/>
                  <a:pt x="21183" y="12054"/>
                  <a:pt x="21174" y="12054"/>
                </a:cubicBezTo>
                <a:cubicBezTo>
                  <a:pt x="20268" y="6325"/>
                  <a:pt x="20268" y="6325"/>
                  <a:pt x="20268" y="6325"/>
                </a:cubicBezTo>
                <a:cubicBezTo>
                  <a:pt x="20428" y="6272"/>
                  <a:pt x="20534" y="6121"/>
                  <a:pt x="20534" y="5952"/>
                </a:cubicBezTo>
                <a:cubicBezTo>
                  <a:pt x="20534" y="5729"/>
                  <a:pt x="20357" y="5551"/>
                  <a:pt x="20135" y="5551"/>
                </a:cubicBezTo>
                <a:cubicBezTo>
                  <a:pt x="20037" y="5551"/>
                  <a:pt x="19948" y="5587"/>
                  <a:pt x="19877" y="5640"/>
                </a:cubicBezTo>
                <a:cubicBezTo>
                  <a:pt x="15863" y="1619"/>
                  <a:pt x="15863" y="1619"/>
                  <a:pt x="15863" y="1619"/>
                </a:cubicBezTo>
                <a:cubicBezTo>
                  <a:pt x="15907" y="1548"/>
                  <a:pt x="15934" y="1477"/>
                  <a:pt x="15934" y="1388"/>
                </a:cubicBezTo>
                <a:cubicBezTo>
                  <a:pt x="15934" y="1174"/>
                  <a:pt x="15756" y="987"/>
                  <a:pt x="15534" y="987"/>
                </a:cubicBezTo>
                <a:cubicBezTo>
                  <a:pt x="15347" y="987"/>
                  <a:pt x="15188" y="1112"/>
                  <a:pt x="15143" y="1290"/>
                </a:cubicBezTo>
                <a:cubicBezTo>
                  <a:pt x="9414" y="374"/>
                  <a:pt x="9414" y="374"/>
                  <a:pt x="9414" y="374"/>
                </a:cubicBezTo>
                <a:cubicBezTo>
                  <a:pt x="9406" y="169"/>
                  <a:pt x="9228" y="0"/>
                  <a:pt x="9015" y="0"/>
                </a:cubicBezTo>
                <a:cubicBezTo>
                  <a:pt x="8793" y="0"/>
                  <a:pt x="8615" y="178"/>
                  <a:pt x="8615" y="400"/>
                </a:cubicBezTo>
                <a:cubicBezTo>
                  <a:pt x="8615" y="463"/>
                  <a:pt x="8633" y="525"/>
                  <a:pt x="8660" y="587"/>
                </a:cubicBezTo>
                <a:cubicBezTo>
                  <a:pt x="3615" y="3158"/>
                  <a:pt x="3615" y="3158"/>
                  <a:pt x="3615" y="3158"/>
                </a:cubicBezTo>
                <a:cubicBezTo>
                  <a:pt x="3535" y="3078"/>
                  <a:pt x="3428" y="3025"/>
                  <a:pt x="3322" y="3025"/>
                </a:cubicBezTo>
                <a:cubicBezTo>
                  <a:pt x="3100" y="3025"/>
                  <a:pt x="2913" y="3203"/>
                  <a:pt x="2913" y="3425"/>
                </a:cubicBezTo>
                <a:cubicBezTo>
                  <a:pt x="2913" y="3567"/>
                  <a:pt x="2984" y="3683"/>
                  <a:pt x="3100" y="3763"/>
                </a:cubicBezTo>
                <a:cubicBezTo>
                  <a:pt x="560" y="8754"/>
                  <a:pt x="560" y="8754"/>
                  <a:pt x="560" y="8754"/>
                </a:cubicBezTo>
                <a:cubicBezTo>
                  <a:pt x="506" y="8736"/>
                  <a:pt x="453" y="8727"/>
                  <a:pt x="400" y="8727"/>
                </a:cubicBezTo>
                <a:cubicBezTo>
                  <a:pt x="178" y="8727"/>
                  <a:pt x="0" y="8905"/>
                  <a:pt x="0" y="9128"/>
                </a:cubicBezTo>
                <a:cubicBezTo>
                  <a:pt x="0" y="9350"/>
                  <a:pt x="178" y="9528"/>
                  <a:pt x="400" y="9528"/>
                </a:cubicBezTo>
                <a:cubicBezTo>
                  <a:pt x="409" y="9528"/>
                  <a:pt x="417" y="9528"/>
                  <a:pt x="426" y="9528"/>
                </a:cubicBezTo>
                <a:cubicBezTo>
                  <a:pt x="1297" y="14999"/>
                  <a:pt x="1297" y="14999"/>
                  <a:pt x="1297" y="14999"/>
                </a:cubicBezTo>
                <a:cubicBezTo>
                  <a:pt x="1101" y="15035"/>
                  <a:pt x="968" y="15204"/>
                  <a:pt x="968" y="15390"/>
                </a:cubicBezTo>
                <a:cubicBezTo>
                  <a:pt x="968" y="15613"/>
                  <a:pt x="1146" y="15791"/>
                  <a:pt x="1368" y="15791"/>
                </a:cubicBezTo>
                <a:cubicBezTo>
                  <a:pt x="1430" y="15791"/>
                  <a:pt x="1492" y="15782"/>
                  <a:pt x="1545" y="15755"/>
                </a:cubicBezTo>
                <a:cubicBezTo>
                  <a:pt x="5684" y="19892"/>
                  <a:pt x="5684" y="19892"/>
                  <a:pt x="5684" y="19892"/>
                </a:cubicBezTo>
                <a:cubicBezTo>
                  <a:pt x="5640" y="19963"/>
                  <a:pt x="5622" y="20034"/>
                  <a:pt x="5622" y="20114"/>
                </a:cubicBezTo>
                <a:cubicBezTo>
                  <a:pt x="5622" y="20337"/>
                  <a:pt x="5800" y="20515"/>
                  <a:pt x="6022" y="20515"/>
                </a:cubicBezTo>
                <a:cubicBezTo>
                  <a:pt x="6182" y="20515"/>
                  <a:pt x="6324" y="20417"/>
                  <a:pt x="6386" y="20274"/>
                </a:cubicBezTo>
                <a:cubicBezTo>
                  <a:pt x="12114" y="21182"/>
                  <a:pt x="12114" y="21182"/>
                  <a:pt x="12114" y="21182"/>
                </a:cubicBezTo>
                <a:cubicBezTo>
                  <a:pt x="12114" y="21191"/>
                  <a:pt x="12114" y="21200"/>
                  <a:pt x="12114" y="21200"/>
                </a:cubicBezTo>
                <a:cubicBezTo>
                  <a:pt x="12114" y="21422"/>
                  <a:pt x="12292" y="21600"/>
                  <a:pt x="12514" y="21600"/>
                </a:cubicBezTo>
                <a:cubicBezTo>
                  <a:pt x="12736" y="21600"/>
                  <a:pt x="12914" y="21422"/>
                  <a:pt x="12914" y="21200"/>
                </a:cubicBezTo>
                <a:cubicBezTo>
                  <a:pt x="12914" y="21137"/>
                  <a:pt x="12896" y="21084"/>
                  <a:pt x="12869" y="21022"/>
                </a:cubicBezTo>
                <a:cubicBezTo>
                  <a:pt x="18003" y="18406"/>
                  <a:pt x="18003" y="18406"/>
                  <a:pt x="18003" y="18406"/>
                </a:cubicBezTo>
                <a:cubicBezTo>
                  <a:pt x="18083" y="18486"/>
                  <a:pt x="18189" y="18540"/>
                  <a:pt x="18296" y="18540"/>
                </a:cubicBezTo>
                <a:cubicBezTo>
                  <a:pt x="18518" y="18540"/>
                  <a:pt x="18696" y="18362"/>
                  <a:pt x="18696" y="18139"/>
                </a:cubicBezTo>
                <a:cubicBezTo>
                  <a:pt x="18696" y="17997"/>
                  <a:pt x="18625" y="17872"/>
                  <a:pt x="18509" y="17801"/>
                </a:cubicBezTo>
                <a:cubicBezTo>
                  <a:pt x="21040" y="12819"/>
                  <a:pt x="21040" y="12819"/>
                  <a:pt x="21040" y="12819"/>
                </a:cubicBezTo>
                <a:cubicBezTo>
                  <a:pt x="21094" y="12846"/>
                  <a:pt x="21147" y="12855"/>
                  <a:pt x="21200" y="12855"/>
                </a:cubicBezTo>
                <a:cubicBezTo>
                  <a:pt x="21422" y="12855"/>
                  <a:pt x="21600" y="12677"/>
                  <a:pt x="21600" y="12455"/>
                </a:cubicBezTo>
                <a:cubicBezTo>
                  <a:pt x="21600" y="12232"/>
                  <a:pt x="21422" y="12054"/>
                  <a:pt x="21200" y="12054"/>
                </a:cubicBezTo>
                <a:close/>
                <a:moveTo>
                  <a:pt x="17905" y="18202"/>
                </a:moveTo>
                <a:cubicBezTo>
                  <a:pt x="16431" y="18433"/>
                  <a:pt x="16431" y="18433"/>
                  <a:pt x="16431" y="18433"/>
                </a:cubicBezTo>
                <a:cubicBezTo>
                  <a:pt x="16422" y="18388"/>
                  <a:pt x="16404" y="18353"/>
                  <a:pt x="16378" y="18308"/>
                </a:cubicBezTo>
                <a:cubicBezTo>
                  <a:pt x="17914" y="16894"/>
                  <a:pt x="17914" y="16894"/>
                  <a:pt x="17914" y="16894"/>
                </a:cubicBezTo>
                <a:cubicBezTo>
                  <a:pt x="17976" y="16947"/>
                  <a:pt x="18056" y="16974"/>
                  <a:pt x="18145" y="16974"/>
                </a:cubicBezTo>
                <a:cubicBezTo>
                  <a:pt x="18216" y="17739"/>
                  <a:pt x="18216" y="17739"/>
                  <a:pt x="18216" y="17739"/>
                </a:cubicBezTo>
                <a:cubicBezTo>
                  <a:pt x="18030" y="17784"/>
                  <a:pt x="17896" y="17944"/>
                  <a:pt x="17896" y="18139"/>
                </a:cubicBezTo>
                <a:cubicBezTo>
                  <a:pt x="17896" y="18157"/>
                  <a:pt x="17896" y="18175"/>
                  <a:pt x="17905" y="18202"/>
                </a:cubicBezTo>
                <a:close/>
                <a:moveTo>
                  <a:pt x="10889" y="20550"/>
                </a:moveTo>
                <a:cubicBezTo>
                  <a:pt x="10907" y="20532"/>
                  <a:pt x="10915" y="20506"/>
                  <a:pt x="10933" y="20488"/>
                </a:cubicBezTo>
                <a:cubicBezTo>
                  <a:pt x="11733" y="20871"/>
                  <a:pt x="11733" y="20871"/>
                  <a:pt x="11733" y="20871"/>
                </a:cubicBezTo>
                <a:lnTo>
                  <a:pt x="10889" y="20550"/>
                </a:lnTo>
                <a:close/>
                <a:moveTo>
                  <a:pt x="702" y="9394"/>
                </a:moveTo>
                <a:cubicBezTo>
                  <a:pt x="1457" y="9955"/>
                  <a:pt x="1457" y="9955"/>
                  <a:pt x="1457" y="9955"/>
                </a:cubicBezTo>
                <a:cubicBezTo>
                  <a:pt x="1457" y="13371"/>
                  <a:pt x="1457" y="13371"/>
                  <a:pt x="1457" y="13371"/>
                </a:cubicBezTo>
                <a:cubicBezTo>
                  <a:pt x="1394" y="13380"/>
                  <a:pt x="1332" y="13415"/>
                  <a:pt x="1288" y="13469"/>
                </a:cubicBezTo>
                <a:cubicBezTo>
                  <a:pt x="1146" y="13611"/>
                  <a:pt x="1146" y="13843"/>
                  <a:pt x="1288" y="13985"/>
                </a:cubicBezTo>
                <a:cubicBezTo>
                  <a:pt x="1332" y="14029"/>
                  <a:pt x="1403" y="14065"/>
                  <a:pt x="1465" y="14083"/>
                </a:cubicBezTo>
                <a:cubicBezTo>
                  <a:pt x="1377" y="14990"/>
                  <a:pt x="1377" y="14990"/>
                  <a:pt x="1377" y="14990"/>
                </a:cubicBezTo>
                <a:cubicBezTo>
                  <a:pt x="1377" y="14990"/>
                  <a:pt x="1368" y="14990"/>
                  <a:pt x="1368" y="14990"/>
                </a:cubicBezTo>
                <a:cubicBezTo>
                  <a:pt x="1368" y="14990"/>
                  <a:pt x="1368" y="14990"/>
                  <a:pt x="1368" y="14990"/>
                </a:cubicBezTo>
                <a:cubicBezTo>
                  <a:pt x="497" y="9519"/>
                  <a:pt x="497" y="9519"/>
                  <a:pt x="497" y="9519"/>
                </a:cubicBezTo>
                <a:cubicBezTo>
                  <a:pt x="577" y="9501"/>
                  <a:pt x="648" y="9457"/>
                  <a:pt x="702" y="9394"/>
                </a:cubicBezTo>
                <a:close/>
                <a:moveTo>
                  <a:pt x="3721" y="3389"/>
                </a:moveTo>
                <a:cubicBezTo>
                  <a:pt x="4601" y="3238"/>
                  <a:pt x="4601" y="3238"/>
                  <a:pt x="4601" y="3238"/>
                </a:cubicBezTo>
                <a:cubicBezTo>
                  <a:pt x="4610" y="3274"/>
                  <a:pt x="4627" y="3318"/>
                  <a:pt x="4654" y="3354"/>
                </a:cubicBezTo>
                <a:cubicBezTo>
                  <a:pt x="3384" y="4528"/>
                  <a:pt x="3384" y="4528"/>
                  <a:pt x="3384" y="4528"/>
                </a:cubicBezTo>
                <a:cubicBezTo>
                  <a:pt x="3322" y="4466"/>
                  <a:pt x="3242" y="4439"/>
                  <a:pt x="3162" y="4439"/>
                </a:cubicBezTo>
                <a:cubicBezTo>
                  <a:pt x="2966" y="4439"/>
                  <a:pt x="2807" y="4590"/>
                  <a:pt x="2807" y="4786"/>
                </a:cubicBezTo>
                <a:cubicBezTo>
                  <a:pt x="2807" y="4955"/>
                  <a:pt x="2931" y="5098"/>
                  <a:pt x="3100" y="5124"/>
                </a:cubicBezTo>
                <a:cubicBezTo>
                  <a:pt x="3055" y="5685"/>
                  <a:pt x="3055" y="5685"/>
                  <a:pt x="3055" y="5685"/>
                </a:cubicBezTo>
                <a:cubicBezTo>
                  <a:pt x="1776" y="7446"/>
                  <a:pt x="1776" y="7446"/>
                  <a:pt x="1776" y="7446"/>
                </a:cubicBezTo>
                <a:cubicBezTo>
                  <a:pt x="1634" y="7348"/>
                  <a:pt x="1439" y="7366"/>
                  <a:pt x="1314" y="7491"/>
                </a:cubicBezTo>
                <a:cubicBezTo>
                  <a:pt x="1181" y="7624"/>
                  <a:pt x="1181" y="7855"/>
                  <a:pt x="1314" y="7998"/>
                </a:cubicBezTo>
                <a:cubicBezTo>
                  <a:pt x="631" y="8798"/>
                  <a:pt x="631" y="8798"/>
                  <a:pt x="631" y="8798"/>
                </a:cubicBezTo>
                <a:cubicBezTo>
                  <a:pt x="631" y="8798"/>
                  <a:pt x="622" y="8798"/>
                  <a:pt x="622" y="8789"/>
                </a:cubicBezTo>
                <a:cubicBezTo>
                  <a:pt x="3162" y="3799"/>
                  <a:pt x="3162" y="3799"/>
                  <a:pt x="3162" y="3799"/>
                </a:cubicBezTo>
                <a:cubicBezTo>
                  <a:pt x="3215" y="3816"/>
                  <a:pt x="3268" y="3834"/>
                  <a:pt x="3322" y="3834"/>
                </a:cubicBezTo>
                <a:cubicBezTo>
                  <a:pt x="3535" y="3834"/>
                  <a:pt x="3721" y="3647"/>
                  <a:pt x="3721" y="3425"/>
                </a:cubicBezTo>
                <a:cubicBezTo>
                  <a:pt x="3721" y="3416"/>
                  <a:pt x="3721" y="3407"/>
                  <a:pt x="3721" y="3389"/>
                </a:cubicBezTo>
                <a:close/>
                <a:moveTo>
                  <a:pt x="2398" y="10391"/>
                </a:moveTo>
                <a:cubicBezTo>
                  <a:pt x="2363" y="10409"/>
                  <a:pt x="2318" y="10444"/>
                  <a:pt x="2291" y="10480"/>
                </a:cubicBezTo>
                <a:cubicBezTo>
                  <a:pt x="1528" y="9919"/>
                  <a:pt x="1528" y="9919"/>
                  <a:pt x="1528" y="9919"/>
                </a:cubicBezTo>
                <a:cubicBezTo>
                  <a:pt x="1528" y="8104"/>
                  <a:pt x="1528" y="8104"/>
                  <a:pt x="1528" y="8104"/>
                </a:cubicBezTo>
                <a:cubicBezTo>
                  <a:pt x="1572" y="8113"/>
                  <a:pt x="1616" y="8104"/>
                  <a:pt x="1652" y="8096"/>
                </a:cubicBezTo>
                <a:lnTo>
                  <a:pt x="2398" y="10391"/>
                </a:lnTo>
                <a:close/>
                <a:moveTo>
                  <a:pt x="5302" y="3060"/>
                </a:moveTo>
                <a:cubicBezTo>
                  <a:pt x="5666" y="2945"/>
                  <a:pt x="5666" y="2945"/>
                  <a:pt x="5666" y="2945"/>
                </a:cubicBezTo>
                <a:cubicBezTo>
                  <a:pt x="5702" y="3043"/>
                  <a:pt x="5782" y="3114"/>
                  <a:pt x="5871" y="3149"/>
                </a:cubicBezTo>
                <a:cubicBezTo>
                  <a:pt x="5888" y="3194"/>
                  <a:pt x="5888" y="3194"/>
                  <a:pt x="5888" y="3194"/>
                </a:cubicBezTo>
                <a:cubicBezTo>
                  <a:pt x="5311" y="3131"/>
                  <a:pt x="5311" y="3131"/>
                  <a:pt x="5311" y="3131"/>
                </a:cubicBezTo>
                <a:cubicBezTo>
                  <a:pt x="5311" y="3114"/>
                  <a:pt x="5302" y="3087"/>
                  <a:pt x="5302" y="3060"/>
                </a:cubicBezTo>
                <a:close/>
                <a:moveTo>
                  <a:pt x="7301" y="3336"/>
                </a:moveTo>
                <a:cubicBezTo>
                  <a:pt x="6333" y="2891"/>
                  <a:pt x="6333" y="2891"/>
                  <a:pt x="6333" y="2891"/>
                </a:cubicBezTo>
                <a:cubicBezTo>
                  <a:pt x="6333" y="2865"/>
                  <a:pt x="6333" y="2847"/>
                  <a:pt x="6333" y="2820"/>
                </a:cubicBezTo>
                <a:cubicBezTo>
                  <a:pt x="8180" y="3247"/>
                  <a:pt x="8180" y="3247"/>
                  <a:pt x="8180" y="3247"/>
                </a:cubicBezTo>
                <a:cubicBezTo>
                  <a:pt x="8136" y="3292"/>
                  <a:pt x="8109" y="3345"/>
                  <a:pt x="8091" y="3407"/>
                </a:cubicBezTo>
                <a:lnTo>
                  <a:pt x="7301" y="3336"/>
                </a:lnTo>
                <a:close/>
                <a:moveTo>
                  <a:pt x="17514" y="4146"/>
                </a:moveTo>
                <a:cubicBezTo>
                  <a:pt x="17079" y="4430"/>
                  <a:pt x="17079" y="4430"/>
                  <a:pt x="17079" y="4430"/>
                </a:cubicBezTo>
                <a:cubicBezTo>
                  <a:pt x="16262" y="3309"/>
                  <a:pt x="16262" y="3309"/>
                  <a:pt x="16262" y="3309"/>
                </a:cubicBezTo>
                <a:cubicBezTo>
                  <a:pt x="16289" y="3283"/>
                  <a:pt x="16307" y="3247"/>
                  <a:pt x="16324" y="3212"/>
                </a:cubicBezTo>
                <a:cubicBezTo>
                  <a:pt x="17514" y="4003"/>
                  <a:pt x="17514" y="4003"/>
                  <a:pt x="17514" y="4003"/>
                </a:cubicBezTo>
                <a:cubicBezTo>
                  <a:pt x="17497" y="4021"/>
                  <a:pt x="17497" y="4048"/>
                  <a:pt x="17497" y="4074"/>
                </a:cubicBezTo>
                <a:cubicBezTo>
                  <a:pt x="17497" y="4092"/>
                  <a:pt x="17506" y="4119"/>
                  <a:pt x="17514" y="4146"/>
                </a:cubicBezTo>
                <a:close/>
                <a:moveTo>
                  <a:pt x="6359" y="15729"/>
                </a:moveTo>
                <a:cubicBezTo>
                  <a:pt x="4379" y="15746"/>
                  <a:pt x="4379" y="15746"/>
                  <a:pt x="4379" y="15746"/>
                </a:cubicBezTo>
                <a:cubicBezTo>
                  <a:pt x="4361" y="15568"/>
                  <a:pt x="4210" y="15426"/>
                  <a:pt x="4032" y="15426"/>
                </a:cubicBezTo>
                <a:cubicBezTo>
                  <a:pt x="4014" y="15426"/>
                  <a:pt x="4006" y="15435"/>
                  <a:pt x="3988" y="15435"/>
                </a:cubicBezTo>
                <a:cubicBezTo>
                  <a:pt x="3863" y="12935"/>
                  <a:pt x="3863" y="12935"/>
                  <a:pt x="3863" y="12935"/>
                </a:cubicBezTo>
                <a:cubicBezTo>
                  <a:pt x="3863" y="12935"/>
                  <a:pt x="3863" y="12935"/>
                  <a:pt x="3872" y="12935"/>
                </a:cubicBezTo>
                <a:cubicBezTo>
                  <a:pt x="3926" y="12935"/>
                  <a:pt x="3979" y="12917"/>
                  <a:pt x="4023" y="12882"/>
                </a:cubicBezTo>
                <a:cubicBezTo>
                  <a:pt x="6413" y="15471"/>
                  <a:pt x="6413" y="15471"/>
                  <a:pt x="6413" y="15471"/>
                </a:cubicBezTo>
                <a:cubicBezTo>
                  <a:pt x="6368" y="15515"/>
                  <a:pt x="6350" y="15577"/>
                  <a:pt x="6350" y="15640"/>
                </a:cubicBezTo>
                <a:cubicBezTo>
                  <a:pt x="6350" y="15675"/>
                  <a:pt x="6350" y="15702"/>
                  <a:pt x="6359" y="15729"/>
                </a:cubicBezTo>
                <a:close/>
                <a:moveTo>
                  <a:pt x="11768" y="2055"/>
                </a:moveTo>
                <a:cubicBezTo>
                  <a:pt x="12319" y="1948"/>
                  <a:pt x="12319" y="1948"/>
                  <a:pt x="12319" y="1948"/>
                </a:cubicBezTo>
                <a:cubicBezTo>
                  <a:pt x="14699" y="2722"/>
                  <a:pt x="14699" y="2722"/>
                  <a:pt x="14699" y="2722"/>
                </a:cubicBezTo>
                <a:cubicBezTo>
                  <a:pt x="13846" y="3327"/>
                  <a:pt x="13846" y="3327"/>
                  <a:pt x="13846" y="3327"/>
                </a:cubicBezTo>
                <a:cubicBezTo>
                  <a:pt x="13802" y="3292"/>
                  <a:pt x="13740" y="3265"/>
                  <a:pt x="13678" y="3265"/>
                </a:cubicBezTo>
                <a:cubicBezTo>
                  <a:pt x="13660" y="3265"/>
                  <a:pt x="13642" y="3265"/>
                  <a:pt x="13633" y="3274"/>
                </a:cubicBezTo>
                <a:cubicBezTo>
                  <a:pt x="13562" y="3185"/>
                  <a:pt x="13464" y="3131"/>
                  <a:pt x="13358" y="3131"/>
                </a:cubicBezTo>
                <a:cubicBezTo>
                  <a:pt x="13313" y="3131"/>
                  <a:pt x="13269" y="3140"/>
                  <a:pt x="13225" y="3158"/>
                </a:cubicBezTo>
                <a:cubicBezTo>
                  <a:pt x="11741" y="2188"/>
                  <a:pt x="11741" y="2188"/>
                  <a:pt x="11741" y="2188"/>
                </a:cubicBezTo>
                <a:cubicBezTo>
                  <a:pt x="11759" y="2153"/>
                  <a:pt x="11768" y="2108"/>
                  <a:pt x="11768" y="2073"/>
                </a:cubicBezTo>
                <a:cubicBezTo>
                  <a:pt x="11768" y="2064"/>
                  <a:pt x="11768" y="2055"/>
                  <a:pt x="11768" y="2055"/>
                </a:cubicBezTo>
                <a:close/>
                <a:moveTo>
                  <a:pt x="18687" y="5952"/>
                </a:moveTo>
                <a:cubicBezTo>
                  <a:pt x="18278" y="6094"/>
                  <a:pt x="18278" y="6094"/>
                  <a:pt x="18278" y="6094"/>
                </a:cubicBezTo>
                <a:cubicBezTo>
                  <a:pt x="18030" y="5747"/>
                  <a:pt x="18030" y="5747"/>
                  <a:pt x="18030" y="5747"/>
                </a:cubicBezTo>
                <a:cubicBezTo>
                  <a:pt x="18616" y="5720"/>
                  <a:pt x="18616" y="5720"/>
                  <a:pt x="18616" y="5720"/>
                </a:cubicBezTo>
                <a:cubicBezTo>
                  <a:pt x="18616" y="5729"/>
                  <a:pt x="18616" y="5747"/>
                  <a:pt x="18616" y="5756"/>
                </a:cubicBezTo>
                <a:cubicBezTo>
                  <a:pt x="18616" y="5827"/>
                  <a:pt x="18642" y="5898"/>
                  <a:pt x="18687" y="5952"/>
                </a:cubicBezTo>
                <a:close/>
                <a:moveTo>
                  <a:pt x="19140" y="14234"/>
                </a:moveTo>
                <a:cubicBezTo>
                  <a:pt x="14806" y="15835"/>
                  <a:pt x="14806" y="15835"/>
                  <a:pt x="14806" y="15835"/>
                </a:cubicBezTo>
                <a:cubicBezTo>
                  <a:pt x="14761" y="15755"/>
                  <a:pt x="14690" y="15702"/>
                  <a:pt x="14610" y="15693"/>
                </a:cubicBezTo>
                <a:cubicBezTo>
                  <a:pt x="14761" y="12668"/>
                  <a:pt x="14761" y="12668"/>
                  <a:pt x="14761" y="12668"/>
                </a:cubicBezTo>
                <a:cubicBezTo>
                  <a:pt x="14850" y="12659"/>
                  <a:pt x="14939" y="12606"/>
                  <a:pt x="14983" y="12526"/>
                </a:cubicBezTo>
                <a:cubicBezTo>
                  <a:pt x="19140" y="14109"/>
                  <a:pt x="19140" y="14109"/>
                  <a:pt x="19140" y="14109"/>
                </a:cubicBezTo>
                <a:cubicBezTo>
                  <a:pt x="19131" y="14136"/>
                  <a:pt x="19131" y="14154"/>
                  <a:pt x="19131" y="14172"/>
                </a:cubicBezTo>
                <a:cubicBezTo>
                  <a:pt x="19131" y="14198"/>
                  <a:pt x="19131" y="14216"/>
                  <a:pt x="19140" y="14234"/>
                </a:cubicBezTo>
                <a:close/>
                <a:moveTo>
                  <a:pt x="9734" y="4697"/>
                </a:moveTo>
                <a:cubicBezTo>
                  <a:pt x="7203" y="5969"/>
                  <a:pt x="7203" y="5969"/>
                  <a:pt x="7203" y="5969"/>
                </a:cubicBezTo>
                <a:cubicBezTo>
                  <a:pt x="7150" y="5898"/>
                  <a:pt x="7070" y="5854"/>
                  <a:pt x="6972" y="5854"/>
                </a:cubicBezTo>
                <a:cubicBezTo>
                  <a:pt x="6954" y="5854"/>
                  <a:pt x="6937" y="5854"/>
                  <a:pt x="6919" y="5854"/>
                </a:cubicBezTo>
                <a:cubicBezTo>
                  <a:pt x="5995" y="3274"/>
                  <a:pt x="5995" y="3274"/>
                  <a:pt x="5995" y="3274"/>
                </a:cubicBezTo>
                <a:cubicBezTo>
                  <a:pt x="7292" y="3407"/>
                  <a:pt x="7292" y="3407"/>
                  <a:pt x="7292" y="3407"/>
                </a:cubicBezTo>
                <a:cubicBezTo>
                  <a:pt x="9708" y="4510"/>
                  <a:pt x="9708" y="4510"/>
                  <a:pt x="9708" y="4510"/>
                </a:cubicBezTo>
                <a:cubicBezTo>
                  <a:pt x="9699" y="4528"/>
                  <a:pt x="9699" y="4546"/>
                  <a:pt x="9699" y="4564"/>
                </a:cubicBezTo>
                <a:cubicBezTo>
                  <a:pt x="9699" y="4608"/>
                  <a:pt x="9708" y="4662"/>
                  <a:pt x="9734" y="4697"/>
                </a:cubicBezTo>
                <a:close/>
                <a:moveTo>
                  <a:pt x="7496" y="3425"/>
                </a:moveTo>
                <a:cubicBezTo>
                  <a:pt x="8082" y="3478"/>
                  <a:pt x="8082" y="3478"/>
                  <a:pt x="8082" y="3478"/>
                </a:cubicBezTo>
                <a:cubicBezTo>
                  <a:pt x="8082" y="3594"/>
                  <a:pt x="8136" y="3692"/>
                  <a:pt x="8215" y="3754"/>
                </a:cubicBezTo>
                <a:lnTo>
                  <a:pt x="7496" y="3425"/>
                </a:lnTo>
                <a:close/>
                <a:moveTo>
                  <a:pt x="8766" y="3372"/>
                </a:moveTo>
                <a:cubicBezTo>
                  <a:pt x="9956" y="3647"/>
                  <a:pt x="9956" y="3647"/>
                  <a:pt x="9956" y="3647"/>
                </a:cubicBezTo>
                <a:cubicBezTo>
                  <a:pt x="9947" y="3656"/>
                  <a:pt x="9947" y="3656"/>
                  <a:pt x="9947" y="3665"/>
                </a:cubicBezTo>
                <a:cubicBezTo>
                  <a:pt x="9947" y="3772"/>
                  <a:pt x="10027" y="3861"/>
                  <a:pt x="10125" y="3897"/>
                </a:cubicBezTo>
                <a:cubicBezTo>
                  <a:pt x="10027" y="4297"/>
                  <a:pt x="10027" y="4297"/>
                  <a:pt x="10027" y="4297"/>
                </a:cubicBezTo>
                <a:cubicBezTo>
                  <a:pt x="10010" y="4297"/>
                  <a:pt x="9992" y="4288"/>
                  <a:pt x="9974" y="4288"/>
                </a:cubicBezTo>
                <a:cubicBezTo>
                  <a:pt x="9867" y="4288"/>
                  <a:pt x="9770" y="4350"/>
                  <a:pt x="9725" y="4448"/>
                </a:cubicBezTo>
                <a:cubicBezTo>
                  <a:pt x="8366" y="3825"/>
                  <a:pt x="8366" y="3825"/>
                  <a:pt x="8366" y="3825"/>
                </a:cubicBezTo>
                <a:cubicBezTo>
                  <a:pt x="8384" y="3825"/>
                  <a:pt x="8411" y="3825"/>
                  <a:pt x="8429" y="3825"/>
                </a:cubicBezTo>
                <a:cubicBezTo>
                  <a:pt x="8624" y="3825"/>
                  <a:pt x="8775" y="3674"/>
                  <a:pt x="8775" y="3478"/>
                </a:cubicBezTo>
                <a:cubicBezTo>
                  <a:pt x="8775" y="3443"/>
                  <a:pt x="8775" y="3407"/>
                  <a:pt x="8766" y="3372"/>
                </a:cubicBezTo>
                <a:close/>
                <a:moveTo>
                  <a:pt x="19158" y="7953"/>
                </a:moveTo>
                <a:cubicBezTo>
                  <a:pt x="16031" y="7055"/>
                  <a:pt x="16031" y="7055"/>
                  <a:pt x="16031" y="7055"/>
                </a:cubicBezTo>
                <a:cubicBezTo>
                  <a:pt x="16031" y="7037"/>
                  <a:pt x="16031" y="7028"/>
                  <a:pt x="16031" y="7010"/>
                </a:cubicBezTo>
                <a:cubicBezTo>
                  <a:pt x="16031" y="6992"/>
                  <a:pt x="16031" y="6975"/>
                  <a:pt x="16022" y="6957"/>
                </a:cubicBezTo>
                <a:cubicBezTo>
                  <a:pt x="16928" y="6637"/>
                  <a:pt x="16928" y="6637"/>
                  <a:pt x="16928" y="6637"/>
                </a:cubicBezTo>
                <a:cubicBezTo>
                  <a:pt x="16973" y="6672"/>
                  <a:pt x="17035" y="6681"/>
                  <a:pt x="17088" y="6681"/>
                </a:cubicBezTo>
                <a:cubicBezTo>
                  <a:pt x="17230" y="6681"/>
                  <a:pt x="17355" y="6601"/>
                  <a:pt x="17408" y="6468"/>
                </a:cubicBezTo>
                <a:cubicBezTo>
                  <a:pt x="18252" y="6174"/>
                  <a:pt x="18252" y="6174"/>
                  <a:pt x="18252" y="6174"/>
                </a:cubicBezTo>
                <a:cubicBezTo>
                  <a:pt x="19273" y="7588"/>
                  <a:pt x="19273" y="7588"/>
                  <a:pt x="19273" y="7588"/>
                </a:cubicBezTo>
                <a:cubicBezTo>
                  <a:pt x="19264" y="7588"/>
                  <a:pt x="19264" y="7597"/>
                  <a:pt x="19255" y="7606"/>
                </a:cubicBezTo>
                <a:cubicBezTo>
                  <a:pt x="19255" y="7606"/>
                  <a:pt x="19255" y="7606"/>
                  <a:pt x="19255" y="7606"/>
                </a:cubicBezTo>
                <a:cubicBezTo>
                  <a:pt x="19166" y="7695"/>
                  <a:pt x="19131" y="7829"/>
                  <a:pt x="19158" y="7953"/>
                </a:cubicBezTo>
                <a:close/>
                <a:moveTo>
                  <a:pt x="4388" y="11022"/>
                </a:moveTo>
                <a:cubicBezTo>
                  <a:pt x="4396" y="11049"/>
                  <a:pt x="4423" y="11076"/>
                  <a:pt x="4450" y="11094"/>
                </a:cubicBezTo>
                <a:cubicBezTo>
                  <a:pt x="3935" y="12401"/>
                  <a:pt x="3935" y="12401"/>
                  <a:pt x="3935" y="12401"/>
                </a:cubicBezTo>
                <a:cubicBezTo>
                  <a:pt x="3917" y="12392"/>
                  <a:pt x="3890" y="12392"/>
                  <a:pt x="3872" y="12392"/>
                </a:cubicBezTo>
                <a:cubicBezTo>
                  <a:pt x="3855" y="12392"/>
                  <a:pt x="3846" y="12392"/>
                  <a:pt x="3837" y="12392"/>
                </a:cubicBezTo>
                <a:cubicBezTo>
                  <a:pt x="3482" y="10925"/>
                  <a:pt x="3482" y="10925"/>
                  <a:pt x="3482" y="10925"/>
                </a:cubicBezTo>
                <a:lnTo>
                  <a:pt x="4388" y="11022"/>
                </a:lnTo>
                <a:close/>
                <a:moveTo>
                  <a:pt x="4503" y="7153"/>
                </a:moveTo>
                <a:cubicBezTo>
                  <a:pt x="7496" y="9368"/>
                  <a:pt x="7496" y="9368"/>
                  <a:pt x="7496" y="9368"/>
                </a:cubicBezTo>
                <a:cubicBezTo>
                  <a:pt x="7469" y="9412"/>
                  <a:pt x="7461" y="9457"/>
                  <a:pt x="7461" y="9501"/>
                </a:cubicBezTo>
                <a:cubicBezTo>
                  <a:pt x="7461" y="9528"/>
                  <a:pt x="7461" y="9555"/>
                  <a:pt x="7469" y="9581"/>
                </a:cubicBezTo>
                <a:cubicBezTo>
                  <a:pt x="4681" y="10862"/>
                  <a:pt x="4681" y="10862"/>
                  <a:pt x="4681" y="10862"/>
                </a:cubicBezTo>
                <a:cubicBezTo>
                  <a:pt x="4654" y="10818"/>
                  <a:pt x="4610" y="10782"/>
                  <a:pt x="4556" y="10782"/>
                </a:cubicBezTo>
                <a:cubicBezTo>
                  <a:pt x="4361" y="7233"/>
                  <a:pt x="4361" y="7233"/>
                  <a:pt x="4361" y="7233"/>
                </a:cubicBezTo>
                <a:cubicBezTo>
                  <a:pt x="4414" y="7224"/>
                  <a:pt x="4467" y="7197"/>
                  <a:pt x="4503" y="7153"/>
                </a:cubicBezTo>
                <a:close/>
                <a:moveTo>
                  <a:pt x="10196" y="3897"/>
                </a:moveTo>
                <a:cubicBezTo>
                  <a:pt x="10303" y="3897"/>
                  <a:pt x="10400" y="3816"/>
                  <a:pt x="10418" y="3710"/>
                </a:cubicBezTo>
                <a:cubicBezTo>
                  <a:pt x="12523" y="3745"/>
                  <a:pt x="12523" y="3745"/>
                  <a:pt x="12523" y="3745"/>
                </a:cubicBezTo>
                <a:cubicBezTo>
                  <a:pt x="12523" y="3754"/>
                  <a:pt x="12523" y="3763"/>
                  <a:pt x="12523" y="3763"/>
                </a:cubicBezTo>
                <a:cubicBezTo>
                  <a:pt x="10232" y="4493"/>
                  <a:pt x="10232" y="4493"/>
                  <a:pt x="10232" y="4493"/>
                </a:cubicBezTo>
                <a:cubicBezTo>
                  <a:pt x="10214" y="4421"/>
                  <a:pt x="10161" y="4359"/>
                  <a:pt x="10098" y="4324"/>
                </a:cubicBezTo>
                <a:lnTo>
                  <a:pt x="10196" y="3897"/>
                </a:lnTo>
                <a:close/>
                <a:moveTo>
                  <a:pt x="7594" y="11939"/>
                </a:moveTo>
                <a:cubicBezTo>
                  <a:pt x="5968" y="12659"/>
                  <a:pt x="5968" y="12659"/>
                  <a:pt x="5968" y="12659"/>
                </a:cubicBezTo>
                <a:cubicBezTo>
                  <a:pt x="5915" y="12570"/>
                  <a:pt x="5826" y="12526"/>
                  <a:pt x="5729" y="12526"/>
                </a:cubicBezTo>
                <a:cubicBezTo>
                  <a:pt x="5693" y="12526"/>
                  <a:pt x="5649" y="12535"/>
                  <a:pt x="5613" y="12553"/>
                </a:cubicBezTo>
                <a:cubicBezTo>
                  <a:pt x="4645" y="11076"/>
                  <a:pt x="4645" y="11076"/>
                  <a:pt x="4645" y="11076"/>
                </a:cubicBezTo>
                <a:cubicBezTo>
                  <a:pt x="4654" y="11067"/>
                  <a:pt x="4672" y="11058"/>
                  <a:pt x="4681" y="11040"/>
                </a:cubicBezTo>
                <a:cubicBezTo>
                  <a:pt x="7594" y="11823"/>
                  <a:pt x="7594" y="11823"/>
                  <a:pt x="7594" y="11823"/>
                </a:cubicBezTo>
                <a:cubicBezTo>
                  <a:pt x="7594" y="11850"/>
                  <a:pt x="7594" y="11868"/>
                  <a:pt x="7594" y="11885"/>
                </a:cubicBezTo>
                <a:cubicBezTo>
                  <a:pt x="7594" y="11903"/>
                  <a:pt x="7594" y="11921"/>
                  <a:pt x="7594" y="11939"/>
                </a:cubicBezTo>
                <a:close/>
                <a:moveTo>
                  <a:pt x="4707" y="10933"/>
                </a:moveTo>
                <a:cubicBezTo>
                  <a:pt x="7496" y="9643"/>
                  <a:pt x="7496" y="9643"/>
                  <a:pt x="7496" y="9643"/>
                </a:cubicBezTo>
                <a:cubicBezTo>
                  <a:pt x="7549" y="9724"/>
                  <a:pt x="7620" y="9768"/>
                  <a:pt x="7709" y="9777"/>
                </a:cubicBezTo>
                <a:cubicBezTo>
                  <a:pt x="7816" y="11618"/>
                  <a:pt x="7816" y="11618"/>
                  <a:pt x="7816" y="11618"/>
                </a:cubicBezTo>
                <a:cubicBezTo>
                  <a:pt x="7816" y="11618"/>
                  <a:pt x="7816" y="11618"/>
                  <a:pt x="7816" y="11618"/>
                </a:cubicBezTo>
                <a:cubicBezTo>
                  <a:pt x="7727" y="11636"/>
                  <a:pt x="7656" y="11690"/>
                  <a:pt x="7620" y="11761"/>
                </a:cubicBezTo>
                <a:cubicBezTo>
                  <a:pt x="4707" y="10978"/>
                  <a:pt x="4707" y="10978"/>
                  <a:pt x="4707" y="10978"/>
                </a:cubicBezTo>
                <a:cubicBezTo>
                  <a:pt x="4707" y="10969"/>
                  <a:pt x="4707" y="10960"/>
                  <a:pt x="4707" y="10951"/>
                </a:cubicBezTo>
                <a:cubicBezTo>
                  <a:pt x="4707" y="10942"/>
                  <a:pt x="4707" y="10933"/>
                  <a:pt x="4707" y="10933"/>
                </a:cubicBezTo>
                <a:close/>
                <a:moveTo>
                  <a:pt x="14726" y="5907"/>
                </a:moveTo>
                <a:cubicBezTo>
                  <a:pt x="10010" y="7330"/>
                  <a:pt x="10010" y="7330"/>
                  <a:pt x="10010" y="7330"/>
                </a:cubicBezTo>
                <a:cubicBezTo>
                  <a:pt x="9992" y="7304"/>
                  <a:pt x="9974" y="7268"/>
                  <a:pt x="9938" y="7242"/>
                </a:cubicBezTo>
                <a:cubicBezTo>
                  <a:pt x="12647" y="3950"/>
                  <a:pt x="12647" y="3950"/>
                  <a:pt x="12647" y="3950"/>
                </a:cubicBezTo>
                <a:cubicBezTo>
                  <a:pt x="12736" y="4012"/>
                  <a:pt x="12869" y="4003"/>
                  <a:pt x="12958" y="3932"/>
                </a:cubicBezTo>
                <a:cubicBezTo>
                  <a:pt x="14788" y="5685"/>
                  <a:pt x="14788" y="5685"/>
                  <a:pt x="14788" y="5685"/>
                </a:cubicBezTo>
                <a:cubicBezTo>
                  <a:pt x="14743" y="5738"/>
                  <a:pt x="14726" y="5800"/>
                  <a:pt x="14726" y="5863"/>
                </a:cubicBezTo>
                <a:cubicBezTo>
                  <a:pt x="14726" y="5880"/>
                  <a:pt x="14726" y="5889"/>
                  <a:pt x="14726" y="5907"/>
                </a:cubicBezTo>
                <a:close/>
                <a:moveTo>
                  <a:pt x="7967" y="9626"/>
                </a:moveTo>
                <a:cubicBezTo>
                  <a:pt x="9557" y="10213"/>
                  <a:pt x="9557" y="10213"/>
                  <a:pt x="9557" y="10213"/>
                </a:cubicBezTo>
                <a:cubicBezTo>
                  <a:pt x="11821" y="11049"/>
                  <a:pt x="11821" y="11049"/>
                  <a:pt x="11821" y="11049"/>
                </a:cubicBezTo>
                <a:cubicBezTo>
                  <a:pt x="11813" y="11067"/>
                  <a:pt x="11813" y="11094"/>
                  <a:pt x="11804" y="11120"/>
                </a:cubicBezTo>
                <a:cubicBezTo>
                  <a:pt x="8109" y="11779"/>
                  <a:pt x="8109" y="11779"/>
                  <a:pt x="8109" y="11779"/>
                </a:cubicBezTo>
                <a:cubicBezTo>
                  <a:pt x="8073" y="11690"/>
                  <a:pt x="7985" y="11618"/>
                  <a:pt x="7878" y="11610"/>
                </a:cubicBezTo>
                <a:cubicBezTo>
                  <a:pt x="7780" y="9768"/>
                  <a:pt x="7780" y="9768"/>
                  <a:pt x="7780" y="9768"/>
                </a:cubicBezTo>
                <a:cubicBezTo>
                  <a:pt x="7860" y="9750"/>
                  <a:pt x="7931" y="9706"/>
                  <a:pt x="7967" y="9626"/>
                </a:cubicBezTo>
                <a:close/>
                <a:moveTo>
                  <a:pt x="13313" y="9261"/>
                </a:moveTo>
                <a:cubicBezTo>
                  <a:pt x="12186" y="10889"/>
                  <a:pt x="12186" y="10889"/>
                  <a:pt x="12186" y="10889"/>
                </a:cubicBezTo>
                <a:cubicBezTo>
                  <a:pt x="12150" y="10880"/>
                  <a:pt x="12114" y="10871"/>
                  <a:pt x="12079" y="10871"/>
                </a:cubicBezTo>
                <a:cubicBezTo>
                  <a:pt x="12043" y="10871"/>
                  <a:pt x="12008" y="10871"/>
                  <a:pt x="11981" y="10889"/>
                </a:cubicBezTo>
                <a:cubicBezTo>
                  <a:pt x="9912" y="7686"/>
                  <a:pt x="9912" y="7686"/>
                  <a:pt x="9912" y="7686"/>
                </a:cubicBezTo>
                <a:cubicBezTo>
                  <a:pt x="9947" y="7669"/>
                  <a:pt x="9974" y="7642"/>
                  <a:pt x="9992" y="7606"/>
                </a:cubicBezTo>
                <a:cubicBezTo>
                  <a:pt x="13216" y="8976"/>
                  <a:pt x="13216" y="8976"/>
                  <a:pt x="13216" y="8976"/>
                </a:cubicBezTo>
                <a:cubicBezTo>
                  <a:pt x="13234" y="8985"/>
                  <a:pt x="13234" y="8985"/>
                  <a:pt x="13234" y="8985"/>
                </a:cubicBezTo>
                <a:cubicBezTo>
                  <a:pt x="13234" y="9012"/>
                  <a:pt x="13225" y="9030"/>
                  <a:pt x="13225" y="9056"/>
                </a:cubicBezTo>
                <a:cubicBezTo>
                  <a:pt x="13225" y="9136"/>
                  <a:pt x="13260" y="9208"/>
                  <a:pt x="13313" y="9261"/>
                </a:cubicBezTo>
                <a:close/>
                <a:moveTo>
                  <a:pt x="9850" y="7713"/>
                </a:moveTo>
                <a:cubicBezTo>
                  <a:pt x="11919" y="10925"/>
                  <a:pt x="11919" y="10925"/>
                  <a:pt x="11919" y="10925"/>
                </a:cubicBezTo>
                <a:cubicBezTo>
                  <a:pt x="11892" y="10942"/>
                  <a:pt x="11875" y="10960"/>
                  <a:pt x="11857" y="10987"/>
                </a:cubicBezTo>
                <a:cubicBezTo>
                  <a:pt x="7993" y="9563"/>
                  <a:pt x="7993" y="9563"/>
                  <a:pt x="7993" y="9563"/>
                </a:cubicBezTo>
                <a:cubicBezTo>
                  <a:pt x="7993" y="9546"/>
                  <a:pt x="8002" y="9519"/>
                  <a:pt x="8002" y="9501"/>
                </a:cubicBezTo>
                <a:cubicBezTo>
                  <a:pt x="8002" y="9439"/>
                  <a:pt x="7976" y="9386"/>
                  <a:pt x="7940" y="9332"/>
                </a:cubicBezTo>
                <a:cubicBezTo>
                  <a:pt x="9583" y="7651"/>
                  <a:pt x="9583" y="7651"/>
                  <a:pt x="9583" y="7651"/>
                </a:cubicBezTo>
                <a:cubicBezTo>
                  <a:pt x="9654" y="7722"/>
                  <a:pt x="9752" y="7749"/>
                  <a:pt x="9850" y="7713"/>
                </a:cubicBezTo>
                <a:close/>
                <a:moveTo>
                  <a:pt x="14513" y="12250"/>
                </a:moveTo>
                <a:cubicBezTo>
                  <a:pt x="14024" y="12010"/>
                  <a:pt x="14024" y="12010"/>
                  <a:pt x="14024" y="12010"/>
                </a:cubicBezTo>
                <a:cubicBezTo>
                  <a:pt x="12345" y="11200"/>
                  <a:pt x="12345" y="11200"/>
                  <a:pt x="12345" y="11200"/>
                </a:cubicBezTo>
                <a:cubicBezTo>
                  <a:pt x="12345" y="11174"/>
                  <a:pt x="12345" y="11156"/>
                  <a:pt x="12345" y="11138"/>
                </a:cubicBezTo>
                <a:cubicBezTo>
                  <a:pt x="12345" y="11058"/>
                  <a:pt x="12310" y="10978"/>
                  <a:pt x="12248" y="10925"/>
                </a:cubicBezTo>
                <a:cubicBezTo>
                  <a:pt x="13376" y="9297"/>
                  <a:pt x="13376" y="9297"/>
                  <a:pt x="13376" y="9297"/>
                </a:cubicBezTo>
                <a:cubicBezTo>
                  <a:pt x="13429" y="9323"/>
                  <a:pt x="13482" y="9332"/>
                  <a:pt x="13536" y="9323"/>
                </a:cubicBezTo>
                <a:cubicBezTo>
                  <a:pt x="14601" y="12170"/>
                  <a:pt x="14601" y="12170"/>
                  <a:pt x="14601" y="12170"/>
                </a:cubicBezTo>
                <a:cubicBezTo>
                  <a:pt x="14566" y="12188"/>
                  <a:pt x="14539" y="12214"/>
                  <a:pt x="14513" y="12250"/>
                </a:cubicBezTo>
                <a:close/>
                <a:moveTo>
                  <a:pt x="9885" y="7206"/>
                </a:moveTo>
                <a:cubicBezTo>
                  <a:pt x="9850" y="7197"/>
                  <a:pt x="9823" y="7188"/>
                  <a:pt x="9788" y="7188"/>
                </a:cubicBezTo>
                <a:cubicBezTo>
                  <a:pt x="10010" y="4831"/>
                  <a:pt x="10010" y="4831"/>
                  <a:pt x="10010" y="4831"/>
                </a:cubicBezTo>
                <a:cubicBezTo>
                  <a:pt x="10143" y="4813"/>
                  <a:pt x="10240" y="4697"/>
                  <a:pt x="10240" y="4564"/>
                </a:cubicBezTo>
                <a:cubicBezTo>
                  <a:pt x="12541" y="3834"/>
                  <a:pt x="12541" y="3834"/>
                  <a:pt x="12541" y="3834"/>
                </a:cubicBezTo>
                <a:cubicBezTo>
                  <a:pt x="12559" y="3861"/>
                  <a:pt x="12567" y="3879"/>
                  <a:pt x="12594" y="3905"/>
                </a:cubicBezTo>
                <a:lnTo>
                  <a:pt x="9885" y="7206"/>
                </a:lnTo>
                <a:close/>
                <a:moveTo>
                  <a:pt x="11963" y="11387"/>
                </a:moveTo>
                <a:cubicBezTo>
                  <a:pt x="11999" y="11405"/>
                  <a:pt x="12035" y="11414"/>
                  <a:pt x="12079" y="11414"/>
                </a:cubicBezTo>
                <a:cubicBezTo>
                  <a:pt x="12186" y="11414"/>
                  <a:pt x="12274" y="11352"/>
                  <a:pt x="12319" y="11263"/>
                </a:cubicBezTo>
                <a:cubicBezTo>
                  <a:pt x="14486" y="12312"/>
                  <a:pt x="14486" y="12312"/>
                  <a:pt x="14486" y="12312"/>
                </a:cubicBezTo>
                <a:cubicBezTo>
                  <a:pt x="14477" y="12339"/>
                  <a:pt x="14468" y="12366"/>
                  <a:pt x="14468" y="12392"/>
                </a:cubicBezTo>
                <a:cubicBezTo>
                  <a:pt x="14468" y="12428"/>
                  <a:pt x="14477" y="12464"/>
                  <a:pt x="14495" y="12499"/>
                </a:cubicBezTo>
                <a:cubicBezTo>
                  <a:pt x="12257" y="13780"/>
                  <a:pt x="12257" y="13780"/>
                  <a:pt x="12257" y="13780"/>
                </a:cubicBezTo>
                <a:cubicBezTo>
                  <a:pt x="9983" y="15079"/>
                  <a:pt x="9983" y="15079"/>
                  <a:pt x="9983" y="15079"/>
                </a:cubicBezTo>
                <a:cubicBezTo>
                  <a:pt x="9974" y="15061"/>
                  <a:pt x="9956" y="15043"/>
                  <a:pt x="9930" y="15026"/>
                </a:cubicBezTo>
                <a:lnTo>
                  <a:pt x="11963" y="11387"/>
                </a:lnTo>
                <a:close/>
                <a:moveTo>
                  <a:pt x="14743" y="12126"/>
                </a:moveTo>
                <a:cubicBezTo>
                  <a:pt x="14717" y="12126"/>
                  <a:pt x="14699" y="12126"/>
                  <a:pt x="14681" y="12134"/>
                </a:cubicBezTo>
                <a:cubicBezTo>
                  <a:pt x="13624" y="9297"/>
                  <a:pt x="13624" y="9297"/>
                  <a:pt x="13624" y="9297"/>
                </a:cubicBezTo>
                <a:cubicBezTo>
                  <a:pt x="13687" y="9270"/>
                  <a:pt x="13731" y="9216"/>
                  <a:pt x="13749" y="9154"/>
                </a:cubicBezTo>
                <a:cubicBezTo>
                  <a:pt x="17221" y="9884"/>
                  <a:pt x="17221" y="9884"/>
                  <a:pt x="17221" y="9884"/>
                </a:cubicBezTo>
                <a:cubicBezTo>
                  <a:pt x="17221" y="9893"/>
                  <a:pt x="17221" y="9901"/>
                  <a:pt x="17221" y="9901"/>
                </a:cubicBezTo>
                <a:cubicBezTo>
                  <a:pt x="17221" y="9955"/>
                  <a:pt x="17230" y="9999"/>
                  <a:pt x="17266" y="10044"/>
                </a:cubicBezTo>
                <a:cubicBezTo>
                  <a:pt x="14903" y="12179"/>
                  <a:pt x="14903" y="12179"/>
                  <a:pt x="14903" y="12179"/>
                </a:cubicBezTo>
                <a:cubicBezTo>
                  <a:pt x="14859" y="12143"/>
                  <a:pt x="14797" y="12126"/>
                  <a:pt x="14743" y="12126"/>
                </a:cubicBezTo>
                <a:close/>
                <a:moveTo>
                  <a:pt x="13580" y="8798"/>
                </a:moveTo>
                <a:cubicBezTo>
                  <a:pt x="13456" y="8754"/>
                  <a:pt x="13322" y="8816"/>
                  <a:pt x="13260" y="8923"/>
                </a:cubicBezTo>
                <a:cubicBezTo>
                  <a:pt x="10027" y="7544"/>
                  <a:pt x="10027" y="7544"/>
                  <a:pt x="10027" y="7544"/>
                </a:cubicBezTo>
                <a:cubicBezTo>
                  <a:pt x="10036" y="7517"/>
                  <a:pt x="10045" y="7491"/>
                  <a:pt x="10045" y="7455"/>
                </a:cubicBezTo>
                <a:cubicBezTo>
                  <a:pt x="10045" y="7437"/>
                  <a:pt x="10036" y="7411"/>
                  <a:pt x="10036" y="7402"/>
                </a:cubicBezTo>
                <a:cubicBezTo>
                  <a:pt x="14743" y="5969"/>
                  <a:pt x="14743" y="5969"/>
                  <a:pt x="14743" y="5969"/>
                </a:cubicBezTo>
                <a:cubicBezTo>
                  <a:pt x="14770" y="6023"/>
                  <a:pt x="14806" y="6067"/>
                  <a:pt x="14859" y="6094"/>
                </a:cubicBezTo>
                <a:lnTo>
                  <a:pt x="13580" y="8798"/>
                </a:lnTo>
                <a:close/>
                <a:moveTo>
                  <a:pt x="7203" y="6272"/>
                </a:moveTo>
                <a:cubicBezTo>
                  <a:pt x="9512" y="7384"/>
                  <a:pt x="9512" y="7384"/>
                  <a:pt x="9512" y="7384"/>
                </a:cubicBezTo>
                <a:cubicBezTo>
                  <a:pt x="9503" y="7411"/>
                  <a:pt x="9503" y="7437"/>
                  <a:pt x="9503" y="7455"/>
                </a:cubicBezTo>
                <a:cubicBezTo>
                  <a:pt x="9503" y="7508"/>
                  <a:pt x="9512" y="7553"/>
                  <a:pt x="9539" y="7597"/>
                </a:cubicBezTo>
                <a:cubicBezTo>
                  <a:pt x="7896" y="9288"/>
                  <a:pt x="7896" y="9288"/>
                  <a:pt x="7896" y="9288"/>
                </a:cubicBezTo>
                <a:cubicBezTo>
                  <a:pt x="7842" y="9252"/>
                  <a:pt x="7789" y="9234"/>
                  <a:pt x="7727" y="9234"/>
                </a:cubicBezTo>
                <a:cubicBezTo>
                  <a:pt x="7718" y="9234"/>
                  <a:pt x="7709" y="9234"/>
                  <a:pt x="7700" y="9234"/>
                </a:cubicBezTo>
                <a:cubicBezTo>
                  <a:pt x="7070" y="6379"/>
                  <a:pt x="7070" y="6379"/>
                  <a:pt x="7070" y="6379"/>
                </a:cubicBezTo>
                <a:cubicBezTo>
                  <a:pt x="7123" y="6361"/>
                  <a:pt x="7167" y="6316"/>
                  <a:pt x="7203" y="6272"/>
                </a:cubicBezTo>
                <a:close/>
                <a:moveTo>
                  <a:pt x="3997" y="12428"/>
                </a:moveTo>
                <a:cubicBezTo>
                  <a:pt x="4512" y="11120"/>
                  <a:pt x="4512" y="11120"/>
                  <a:pt x="4512" y="11120"/>
                </a:cubicBezTo>
                <a:cubicBezTo>
                  <a:pt x="4538" y="11120"/>
                  <a:pt x="4565" y="11120"/>
                  <a:pt x="4583" y="11111"/>
                </a:cubicBezTo>
                <a:cubicBezTo>
                  <a:pt x="5507" y="12517"/>
                  <a:pt x="5507" y="12517"/>
                  <a:pt x="5507" y="12517"/>
                </a:cubicBezTo>
                <a:cubicBezTo>
                  <a:pt x="5560" y="12588"/>
                  <a:pt x="5560" y="12588"/>
                  <a:pt x="5560" y="12588"/>
                </a:cubicBezTo>
                <a:cubicBezTo>
                  <a:pt x="5507" y="12633"/>
                  <a:pt x="5480" y="12686"/>
                  <a:pt x="5471" y="12739"/>
                </a:cubicBezTo>
                <a:cubicBezTo>
                  <a:pt x="4139" y="12650"/>
                  <a:pt x="4139" y="12650"/>
                  <a:pt x="4139" y="12650"/>
                </a:cubicBezTo>
                <a:cubicBezTo>
                  <a:pt x="4130" y="12553"/>
                  <a:pt x="4077" y="12472"/>
                  <a:pt x="3997" y="12428"/>
                </a:cubicBezTo>
                <a:close/>
                <a:moveTo>
                  <a:pt x="8136" y="11885"/>
                </a:moveTo>
                <a:cubicBezTo>
                  <a:pt x="8136" y="11868"/>
                  <a:pt x="8136" y="11859"/>
                  <a:pt x="8136" y="11850"/>
                </a:cubicBezTo>
                <a:cubicBezTo>
                  <a:pt x="11813" y="11191"/>
                  <a:pt x="11813" y="11191"/>
                  <a:pt x="11813" y="11191"/>
                </a:cubicBezTo>
                <a:cubicBezTo>
                  <a:pt x="11821" y="11254"/>
                  <a:pt x="11857" y="11307"/>
                  <a:pt x="11901" y="11352"/>
                </a:cubicBezTo>
                <a:cubicBezTo>
                  <a:pt x="9876" y="14990"/>
                  <a:pt x="9876" y="14990"/>
                  <a:pt x="9876" y="14990"/>
                </a:cubicBezTo>
                <a:cubicBezTo>
                  <a:pt x="9805" y="14963"/>
                  <a:pt x="9734" y="14963"/>
                  <a:pt x="9672" y="14990"/>
                </a:cubicBezTo>
                <a:cubicBezTo>
                  <a:pt x="8029" y="12099"/>
                  <a:pt x="8029" y="12099"/>
                  <a:pt x="8029" y="12099"/>
                </a:cubicBezTo>
                <a:cubicBezTo>
                  <a:pt x="8100" y="12045"/>
                  <a:pt x="8136" y="11965"/>
                  <a:pt x="8136" y="11885"/>
                </a:cubicBezTo>
                <a:close/>
                <a:moveTo>
                  <a:pt x="17239" y="9813"/>
                </a:moveTo>
                <a:cubicBezTo>
                  <a:pt x="13766" y="9083"/>
                  <a:pt x="13766" y="9083"/>
                  <a:pt x="13766" y="9083"/>
                </a:cubicBezTo>
                <a:cubicBezTo>
                  <a:pt x="13766" y="9074"/>
                  <a:pt x="13766" y="9065"/>
                  <a:pt x="13766" y="9056"/>
                </a:cubicBezTo>
                <a:cubicBezTo>
                  <a:pt x="13766" y="9003"/>
                  <a:pt x="13749" y="8950"/>
                  <a:pt x="13722" y="8905"/>
                </a:cubicBezTo>
                <a:cubicBezTo>
                  <a:pt x="15587" y="7215"/>
                  <a:pt x="15587" y="7215"/>
                  <a:pt x="15587" y="7215"/>
                </a:cubicBezTo>
                <a:cubicBezTo>
                  <a:pt x="15658" y="7286"/>
                  <a:pt x="15774" y="7304"/>
                  <a:pt x="15871" y="7259"/>
                </a:cubicBezTo>
                <a:cubicBezTo>
                  <a:pt x="17328" y="9688"/>
                  <a:pt x="17328" y="9688"/>
                  <a:pt x="17328" y="9688"/>
                </a:cubicBezTo>
                <a:cubicBezTo>
                  <a:pt x="17284" y="9724"/>
                  <a:pt x="17257" y="9768"/>
                  <a:pt x="17239" y="9813"/>
                </a:cubicBezTo>
                <a:close/>
                <a:moveTo>
                  <a:pt x="9938" y="4831"/>
                </a:moveTo>
                <a:cubicBezTo>
                  <a:pt x="9716" y="7188"/>
                  <a:pt x="9716" y="7188"/>
                  <a:pt x="9716" y="7188"/>
                </a:cubicBezTo>
                <a:cubicBezTo>
                  <a:pt x="9637" y="7206"/>
                  <a:pt x="9574" y="7250"/>
                  <a:pt x="9530" y="7322"/>
                </a:cubicBezTo>
                <a:cubicBezTo>
                  <a:pt x="7230" y="6210"/>
                  <a:pt x="7230" y="6210"/>
                  <a:pt x="7230" y="6210"/>
                </a:cubicBezTo>
                <a:cubicBezTo>
                  <a:pt x="7238" y="6183"/>
                  <a:pt x="7247" y="6147"/>
                  <a:pt x="7247" y="6121"/>
                </a:cubicBezTo>
                <a:cubicBezTo>
                  <a:pt x="7247" y="6094"/>
                  <a:pt x="7238" y="6058"/>
                  <a:pt x="7230" y="6032"/>
                </a:cubicBezTo>
                <a:cubicBezTo>
                  <a:pt x="9779" y="4751"/>
                  <a:pt x="9779" y="4751"/>
                  <a:pt x="9779" y="4751"/>
                </a:cubicBezTo>
                <a:cubicBezTo>
                  <a:pt x="9823" y="4795"/>
                  <a:pt x="9876" y="4822"/>
                  <a:pt x="9938" y="4831"/>
                </a:cubicBezTo>
                <a:close/>
                <a:moveTo>
                  <a:pt x="2851" y="10862"/>
                </a:moveTo>
                <a:cubicBezTo>
                  <a:pt x="3411" y="10916"/>
                  <a:pt x="3411" y="10916"/>
                  <a:pt x="3411" y="10916"/>
                </a:cubicBezTo>
                <a:cubicBezTo>
                  <a:pt x="3775" y="12410"/>
                  <a:pt x="3775" y="12410"/>
                  <a:pt x="3775" y="12410"/>
                </a:cubicBezTo>
                <a:cubicBezTo>
                  <a:pt x="3766" y="12410"/>
                  <a:pt x="3757" y="12419"/>
                  <a:pt x="3739" y="12419"/>
                </a:cubicBezTo>
                <a:cubicBezTo>
                  <a:pt x="2718" y="11005"/>
                  <a:pt x="2718" y="11005"/>
                  <a:pt x="2718" y="11005"/>
                </a:cubicBezTo>
                <a:cubicBezTo>
                  <a:pt x="2780" y="10969"/>
                  <a:pt x="2824" y="10916"/>
                  <a:pt x="2851" y="10862"/>
                </a:cubicBezTo>
                <a:close/>
                <a:moveTo>
                  <a:pt x="15489" y="7010"/>
                </a:moveTo>
                <a:cubicBezTo>
                  <a:pt x="15489" y="7064"/>
                  <a:pt x="15507" y="7117"/>
                  <a:pt x="15543" y="7161"/>
                </a:cubicBezTo>
                <a:cubicBezTo>
                  <a:pt x="13678" y="8852"/>
                  <a:pt x="13678" y="8852"/>
                  <a:pt x="13678" y="8852"/>
                </a:cubicBezTo>
                <a:cubicBezTo>
                  <a:pt x="13669" y="8843"/>
                  <a:pt x="13651" y="8834"/>
                  <a:pt x="13642" y="8825"/>
                </a:cubicBezTo>
                <a:cubicBezTo>
                  <a:pt x="14921" y="6121"/>
                  <a:pt x="14921" y="6121"/>
                  <a:pt x="14921" y="6121"/>
                </a:cubicBezTo>
                <a:cubicBezTo>
                  <a:pt x="14992" y="6147"/>
                  <a:pt x="15063" y="6138"/>
                  <a:pt x="15125" y="6103"/>
                </a:cubicBezTo>
                <a:cubicBezTo>
                  <a:pt x="15587" y="6806"/>
                  <a:pt x="15587" y="6806"/>
                  <a:pt x="15587" y="6806"/>
                </a:cubicBezTo>
                <a:cubicBezTo>
                  <a:pt x="15525" y="6859"/>
                  <a:pt x="15489" y="6930"/>
                  <a:pt x="15489" y="7010"/>
                </a:cubicBezTo>
                <a:close/>
                <a:moveTo>
                  <a:pt x="14841" y="5640"/>
                </a:moveTo>
                <a:cubicBezTo>
                  <a:pt x="13003" y="3879"/>
                  <a:pt x="13003" y="3879"/>
                  <a:pt x="13003" y="3879"/>
                </a:cubicBezTo>
                <a:cubicBezTo>
                  <a:pt x="13038" y="3834"/>
                  <a:pt x="13056" y="3772"/>
                  <a:pt x="13056" y="3719"/>
                </a:cubicBezTo>
                <a:cubicBezTo>
                  <a:pt x="13056" y="3710"/>
                  <a:pt x="13056" y="3692"/>
                  <a:pt x="13056" y="3683"/>
                </a:cubicBezTo>
                <a:cubicBezTo>
                  <a:pt x="13074" y="3683"/>
                  <a:pt x="13074" y="3683"/>
                  <a:pt x="13074" y="3683"/>
                </a:cubicBezTo>
                <a:cubicBezTo>
                  <a:pt x="13136" y="3772"/>
                  <a:pt x="13242" y="3825"/>
                  <a:pt x="13358" y="3825"/>
                </a:cubicBezTo>
                <a:cubicBezTo>
                  <a:pt x="13420" y="3825"/>
                  <a:pt x="13482" y="3808"/>
                  <a:pt x="13544" y="3772"/>
                </a:cubicBezTo>
                <a:cubicBezTo>
                  <a:pt x="13615" y="3816"/>
                  <a:pt x="13713" y="3825"/>
                  <a:pt x="13802" y="3781"/>
                </a:cubicBezTo>
                <a:cubicBezTo>
                  <a:pt x="14850" y="5640"/>
                  <a:pt x="14850" y="5640"/>
                  <a:pt x="14850" y="5640"/>
                </a:cubicBezTo>
                <a:cubicBezTo>
                  <a:pt x="14841" y="5640"/>
                  <a:pt x="14841" y="5640"/>
                  <a:pt x="14841" y="5640"/>
                </a:cubicBezTo>
                <a:close/>
                <a:moveTo>
                  <a:pt x="13012" y="3478"/>
                </a:moveTo>
                <a:cubicBezTo>
                  <a:pt x="13012" y="3514"/>
                  <a:pt x="13012" y="3550"/>
                  <a:pt x="13020" y="3585"/>
                </a:cubicBezTo>
                <a:cubicBezTo>
                  <a:pt x="12976" y="3496"/>
                  <a:pt x="12887" y="3443"/>
                  <a:pt x="12789" y="3443"/>
                </a:cubicBezTo>
                <a:cubicBezTo>
                  <a:pt x="12736" y="3443"/>
                  <a:pt x="12692" y="3461"/>
                  <a:pt x="12647" y="3487"/>
                </a:cubicBezTo>
                <a:cubicBezTo>
                  <a:pt x="11697" y="2260"/>
                  <a:pt x="11697" y="2260"/>
                  <a:pt x="11697" y="2260"/>
                </a:cubicBezTo>
                <a:cubicBezTo>
                  <a:pt x="11697" y="2260"/>
                  <a:pt x="11706" y="2251"/>
                  <a:pt x="11706" y="2251"/>
                </a:cubicBezTo>
                <a:cubicBezTo>
                  <a:pt x="13154" y="3194"/>
                  <a:pt x="13154" y="3194"/>
                  <a:pt x="13154" y="3194"/>
                </a:cubicBezTo>
                <a:cubicBezTo>
                  <a:pt x="13065" y="3265"/>
                  <a:pt x="13012" y="3372"/>
                  <a:pt x="13012" y="3478"/>
                </a:cubicBezTo>
                <a:close/>
                <a:moveTo>
                  <a:pt x="11644" y="2304"/>
                </a:moveTo>
                <a:cubicBezTo>
                  <a:pt x="12594" y="3523"/>
                  <a:pt x="12594" y="3523"/>
                  <a:pt x="12594" y="3523"/>
                </a:cubicBezTo>
                <a:cubicBezTo>
                  <a:pt x="12559" y="3567"/>
                  <a:pt x="12532" y="3621"/>
                  <a:pt x="12523" y="3683"/>
                </a:cubicBezTo>
                <a:cubicBezTo>
                  <a:pt x="10427" y="3639"/>
                  <a:pt x="10427" y="3639"/>
                  <a:pt x="10427" y="3639"/>
                </a:cubicBezTo>
                <a:cubicBezTo>
                  <a:pt x="10427" y="3603"/>
                  <a:pt x="10409" y="3558"/>
                  <a:pt x="10383" y="3523"/>
                </a:cubicBezTo>
                <a:cubicBezTo>
                  <a:pt x="11360" y="2304"/>
                  <a:pt x="11360" y="2304"/>
                  <a:pt x="11360" y="2304"/>
                </a:cubicBezTo>
                <a:cubicBezTo>
                  <a:pt x="11439" y="2357"/>
                  <a:pt x="11555" y="2357"/>
                  <a:pt x="11644" y="2304"/>
                </a:cubicBezTo>
                <a:close/>
                <a:moveTo>
                  <a:pt x="3135" y="8434"/>
                </a:moveTo>
                <a:cubicBezTo>
                  <a:pt x="3135" y="8371"/>
                  <a:pt x="3109" y="8309"/>
                  <a:pt x="3064" y="8265"/>
                </a:cubicBezTo>
                <a:cubicBezTo>
                  <a:pt x="4148" y="7179"/>
                  <a:pt x="4148" y="7179"/>
                  <a:pt x="4148" y="7179"/>
                </a:cubicBezTo>
                <a:cubicBezTo>
                  <a:pt x="4192" y="7215"/>
                  <a:pt x="4237" y="7233"/>
                  <a:pt x="4290" y="7242"/>
                </a:cubicBezTo>
                <a:cubicBezTo>
                  <a:pt x="4485" y="10782"/>
                  <a:pt x="4485" y="10782"/>
                  <a:pt x="4485" y="10782"/>
                </a:cubicBezTo>
                <a:cubicBezTo>
                  <a:pt x="4476" y="10791"/>
                  <a:pt x="4467" y="10791"/>
                  <a:pt x="4459" y="10800"/>
                </a:cubicBezTo>
                <a:cubicBezTo>
                  <a:pt x="3029" y="8647"/>
                  <a:pt x="3029" y="8647"/>
                  <a:pt x="3029" y="8647"/>
                </a:cubicBezTo>
                <a:cubicBezTo>
                  <a:pt x="3091" y="8594"/>
                  <a:pt x="3135" y="8514"/>
                  <a:pt x="3135" y="8434"/>
                </a:cubicBezTo>
                <a:close/>
                <a:moveTo>
                  <a:pt x="4370" y="10951"/>
                </a:moveTo>
                <a:cubicBezTo>
                  <a:pt x="4370" y="10951"/>
                  <a:pt x="4370" y="10951"/>
                  <a:pt x="4370" y="10951"/>
                </a:cubicBezTo>
                <a:cubicBezTo>
                  <a:pt x="3464" y="10853"/>
                  <a:pt x="3464" y="10853"/>
                  <a:pt x="3464" y="10853"/>
                </a:cubicBezTo>
                <a:cubicBezTo>
                  <a:pt x="2940" y="8692"/>
                  <a:pt x="2940" y="8692"/>
                  <a:pt x="2940" y="8692"/>
                </a:cubicBezTo>
                <a:cubicBezTo>
                  <a:pt x="2958" y="8692"/>
                  <a:pt x="2966" y="8683"/>
                  <a:pt x="2975" y="8683"/>
                </a:cubicBezTo>
                <a:cubicBezTo>
                  <a:pt x="4405" y="10844"/>
                  <a:pt x="4405" y="10844"/>
                  <a:pt x="4405" y="10844"/>
                </a:cubicBezTo>
                <a:cubicBezTo>
                  <a:pt x="4379" y="10871"/>
                  <a:pt x="4370" y="10907"/>
                  <a:pt x="4370" y="10951"/>
                </a:cubicBezTo>
                <a:close/>
                <a:moveTo>
                  <a:pt x="2878" y="10791"/>
                </a:moveTo>
                <a:cubicBezTo>
                  <a:pt x="2887" y="10764"/>
                  <a:pt x="2887" y="10738"/>
                  <a:pt x="2887" y="10711"/>
                </a:cubicBezTo>
                <a:cubicBezTo>
                  <a:pt x="2887" y="10551"/>
                  <a:pt x="2780" y="10409"/>
                  <a:pt x="2629" y="10373"/>
                </a:cubicBezTo>
                <a:cubicBezTo>
                  <a:pt x="2869" y="8709"/>
                  <a:pt x="2869" y="8709"/>
                  <a:pt x="2869" y="8709"/>
                </a:cubicBezTo>
                <a:cubicBezTo>
                  <a:pt x="2869" y="8709"/>
                  <a:pt x="2878" y="8709"/>
                  <a:pt x="2878" y="8709"/>
                </a:cubicBezTo>
                <a:cubicBezTo>
                  <a:pt x="3393" y="10844"/>
                  <a:pt x="3393" y="10844"/>
                  <a:pt x="3393" y="10844"/>
                </a:cubicBezTo>
                <a:lnTo>
                  <a:pt x="2878" y="10791"/>
                </a:lnTo>
                <a:close/>
                <a:moveTo>
                  <a:pt x="4130" y="12713"/>
                </a:moveTo>
                <a:cubicBezTo>
                  <a:pt x="5462" y="12811"/>
                  <a:pt x="5462" y="12811"/>
                  <a:pt x="5462" y="12811"/>
                </a:cubicBezTo>
                <a:cubicBezTo>
                  <a:pt x="5471" y="12953"/>
                  <a:pt x="5587" y="13069"/>
                  <a:pt x="5729" y="13069"/>
                </a:cubicBezTo>
                <a:cubicBezTo>
                  <a:pt x="5746" y="13069"/>
                  <a:pt x="5764" y="13069"/>
                  <a:pt x="5782" y="13060"/>
                </a:cubicBezTo>
                <a:cubicBezTo>
                  <a:pt x="6510" y="15399"/>
                  <a:pt x="6510" y="15399"/>
                  <a:pt x="6510" y="15399"/>
                </a:cubicBezTo>
                <a:cubicBezTo>
                  <a:pt x="6492" y="15408"/>
                  <a:pt x="6475" y="15417"/>
                  <a:pt x="6466" y="15426"/>
                </a:cubicBezTo>
                <a:cubicBezTo>
                  <a:pt x="4077" y="12837"/>
                  <a:pt x="4077" y="12837"/>
                  <a:pt x="4077" y="12837"/>
                </a:cubicBezTo>
                <a:cubicBezTo>
                  <a:pt x="4103" y="12802"/>
                  <a:pt x="4121" y="12757"/>
                  <a:pt x="4130" y="12713"/>
                </a:cubicBezTo>
                <a:close/>
                <a:moveTo>
                  <a:pt x="6004" y="12793"/>
                </a:moveTo>
                <a:cubicBezTo>
                  <a:pt x="6004" y="12775"/>
                  <a:pt x="5995" y="12748"/>
                  <a:pt x="5995" y="12722"/>
                </a:cubicBezTo>
                <a:cubicBezTo>
                  <a:pt x="7620" y="12001"/>
                  <a:pt x="7620" y="12001"/>
                  <a:pt x="7620" y="12001"/>
                </a:cubicBezTo>
                <a:cubicBezTo>
                  <a:pt x="7647" y="12054"/>
                  <a:pt x="7691" y="12099"/>
                  <a:pt x="7736" y="12126"/>
                </a:cubicBezTo>
                <a:cubicBezTo>
                  <a:pt x="6670" y="15382"/>
                  <a:pt x="6670" y="15382"/>
                  <a:pt x="6670" y="15382"/>
                </a:cubicBezTo>
                <a:cubicBezTo>
                  <a:pt x="6652" y="15373"/>
                  <a:pt x="6635" y="15373"/>
                  <a:pt x="6617" y="15373"/>
                </a:cubicBezTo>
                <a:cubicBezTo>
                  <a:pt x="6608" y="15373"/>
                  <a:pt x="6590" y="15373"/>
                  <a:pt x="6572" y="15373"/>
                </a:cubicBezTo>
                <a:cubicBezTo>
                  <a:pt x="5844" y="13042"/>
                  <a:pt x="5844" y="13042"/>
                  <a:pt x="5844" y="13042"/>
                </a:cubicBezTo>
                <a:cubicBezTo>
                  <a:pt x="5942" y="12997"/>
                  <a:pt x="6004" y="12900"/>
                  <a:pt x="6004" y="12793"/>
                </a:cubicBezTo>
                <a:close/>
                <a:moveTo>
                  <a:pt x="7807" y="12152"/>
                </a:moveTo>
                <a:cubicBezTo>
                  <a:pt x="7825" y="12152"/>
                  <a:pt x="7842" y="12152"/>
                  <a:pt x="7860" y="12152"/>
                </a:cubicBezTo>
                <a:cubicBezTo>
                  <a:pt x="7905" y="12152"/>
                  <a:pt x="7940" y="12143"/>
                  <a:pt x="7976" y="12134"/>
                </a:cubicBezTo>
                <a:cubicBezTo>
                  <a:pt x="9610" y="15026"/>
                  <a:pt x="9610" y="15026"/>
                  <a:pt x="9610" y="15026"/>
                </a:cubicBezTo>
                <a:cubicBezTo>
                  <a:pt x="9539" y="15079"/>
                  <a:pt x="9503" y="15159"/>
                  <a:pt x="9503" y="15248"/>
                </a:cubicBezTo>
                <a:cubicBezTo>
                  <a:pt x="9503" y="15248"/>
                  <a:pt x="9503" y="15248"/>
                  <a:pt x="9503" y="15248"/>
                </a:cubicBezTo>
                <a:cubicBezTo>
                  <a:pt x="6883" y="15577"/>
                  <a:pt x="6883" y="15577"/>
                  <a:pt x="6883" y="15577"/>
                </a:cubicBezTo>
                <a:cubicBezTo>
                  <a:pt x="6865" y="15497"/>
                  <a:pt x="6812" y="15435"/>
                  <a:pt x="6732" y="15399"/>
                </a:cubicBezTo>
                <a:lnTo>
                  <a:pt x="7807" y="12152"/>
                </a:lnTo>
                <a:close/>
                <a:moveTo>
                  <a:pt x="10045" y="15248"/>
                </a:moveTo>
                <a:cubicBezTo>
                  <a:pt x="10045" y="15248"/>
                  <a:pt x="10045" y="15248"/>
                  <a:pt x="10045" y="15248"/>
                </a:cubicBezTo>
                <a:cubicBezTo>
                  <a:pt x="10045" y="15213"/>
                  <a:pt x="10036" y="15177"/>
                  <a:pt x="10018" y="15141"/>
                </a:cubicBezTo>
                <a:cubicBezTo>
                  <a:pt x="14521" y="12561"/>
                  <a:pt x="14521" y="12561"/>
                  <a:pt x="14521" y="12561"/>
                </a:cubicBezTo>
                <a:cubicBezTo>
                  <a:pt x="14566" y="12615"/>
                  <a:pt x="14628" y="12650"/>
                  <a:pt x="14690" y="12659"/>
                </a:cubicBezTo>
                <a:cubicBezTo>
                  <a:pt x="14539" y="15684"/>
                  <a:pt x="14539" y="15684"/>
                  <a:pt x="14539" y="15684"/>
                </a:cubicBezTo>
                <a:cubicBezTo>
                  <a:pt x="14433" y="15693"/>
                  <a:pt x="14335" y="15773"/>
                  <a:pt x="14299" y="15880"/>
                </a:cubicBezTo>
                <a:lnTo>
                  <a:pt x="10045" y="15248"/>
                </a:lnTo>
                <a:close/>
                <a:moveTo>
                  <a:pt x="17435" y="6387"/>
                </a:moveTo>
                <a:cubicBezTo>
                  <a:pt x="17435" y="6370"/>
                  <a:pt x="17435" y="6352"/>
                  <a:pt x="17435" y="6334"/>
                </a:cubicBezTo>
                <a:cubicBezTo>
                  <a:pt x="17435" y="6147"/>
                  <a:pt x="17284" y="5987"/>
                  <a:pt x="17088" y="5987"/>
                </a:cubicBezTo>
                <a:cubicBezTo>
                  <a:pt x="16902" y="5987"/>
                  <a:pt x="16742" y="6147"/>
                  <a:pt x="16742" y="6334"/>
                </a:cubicBezTo>
                <a:cubicBezTo>
                  <a:pt x="16742" y="6432"/>
                  <a:pt x="16786" y="6530"/>
                  <a:pt x="16857" y="6592"/>
                </a:cubicBezTo>
                <a:cubicBezTo>
                  <a:pt x="16005" y="6886"/>
                  <a:pt x="16005" y="6886"/>
                  <a:pt x="16005" y="6886"/>
                </a:cubicBezTo>
                <a:cubicBezTo>
                  <a:pt x="15960" y="6797"/>
                  <a:pt x="15863" y="6734"/>
                  <a:pt x="15765" y="6734"/>
                </a:cubicBezTo>
                <a:cubicBezTo>
                  <a:pt x="15720" y="6734"/>
                  <a:pt x="15676" y="6752"/>
                  <a:pt x="15640" y="6770"/>
                </a:cubicBezTo>
                <a:cubicBezTo>
                  <a:pt x="15179" y="6058"/>
                  <a:pt x="15179" y="6058"/>
                  <a:pt x="15179" y="6058"/>
                </a:cubicBezTo>
                <a:cubicBezTo>
                  <a:pt x="15232" y="6014"/>
                  <a:pt x="15259" y="5943"/>
                  <a:pt x="15267" y="5871"/>
                </a:cubicBezTo>
                <a:cubicBezTo>
                  <a:pt x="17941" y="5747"/>
                  <a:pt x="17941" y="5747"/>
                  <a:pt x="17941" y="5747"/>
                </a:cubicBezTo>
                <a:cubicBezTo>
                  <a:pt x="18216" y="6121"/>
                  <a:pt x="18216" y="6121"/>
                  <a:pt x="18216" y="6121"/>
                </a:cubicBezTo>
                <a:lnTo>
                  <a:pt x="17435" y="6387"/>
                </a:lnTo>
                <a:close/>
                <a:moveTo>
                  <a:pt x="10329" y="3470"/>
                </a:moveTo>
                <a:cubicBezTo>
                  <a:pt x="10294" y="3443"/>
                  <a:pt x="10240" y="3425"/>
                  <a:pt x="10187" y="3425"/>
                </a:cubicBezTo>
                <a:cubicBezTo>
                  <a:pt x="10089" y="3425"/>
                  <a:pt x="10001" y="3487"/>
                  <a:pt x="9965" y="3585"/>
                </a:cubicBezTo>
                <a:cubicBezTo>
                  <a:pt x="8864" y="3327"/>
                  <a:pt x="8864" y="3327"/>
                  <a:pt x="8864" y="3327"/>
                </a:cubicBezTo>
                <a:cubicBezTo>
                  <a:pt x="11297" y="2251"/>
                  <a:pt x="11297" y="2251"/>
                  <a:pt x="11297" y="2251"/>
                </a:cubicBezTo>
                <a:cubicBezTo>
                  <a:pt x="11306" y="2251"/>
                  <a:pt x="11306" y="2260"/>
                  <a:pt x="11306" y="2260"/>
                </a:cubicBezTo>
                <a:lnTo>
                  <a:pt x="10329" y="3470"/>
                </a:lnTo>
                <a:close/>
                <a:moveTo>
                  <a:pt x="6972" y="6396"/>
                </a:moveTo>
                <a:cubicBezTo>
                  <a:pt x="6981" y="6396"/>
                  <a:pt x="6990" y="6396"/>
                  <a:pt x="6999" y="6387"/>
                </a:cubicBezTo>
                <a:cubicBezTo>
                  <a:pt x="7638" y="9252"/>
                  <a:pt x="7638" y="9252"/>
                  <a:pt x="7638" y="9252"/>
                </a:cubicBezTo>
                <a:cubicBezTo>
                  <a:pt x="7594" y="9261"/>
                  <a:pt x="7558" y="9288"/>
                  <a:pt x="7532" y="9314"/>
                </a:cubicBezTo>
                <a:cubicBezTo>
                  <a:pt x="4547" y="7099"/>
                  <a:pt x="4547" y="7099"/>
                  <a:pt x="4547" y="7099"/>
                </a:cubicBezTo>
                <a:cubicBezTo>
                  <a:pt x="4574" y="7055"/>
                  <a:pt x="4583" y="7010"/>
                  <a:pt x="4583" y="6966"/>
                </a:cubicBezTo>
                <a:cubicBezTo>
                  <a:pt x="4583" y="6948"/>
                  <a:pt x="4583" y="6930"/>
                  <a:pt x="4574" y="6921"/>
                </a:cubicBezTo>
                <a:cubicBezTo>
                  <a:pt x="6732" y="6236"/>
                  <a:pt x="6732" y="6236"/>
                  <a:pt x="6732" y="6236"/>
                </a:cubicBezTo>
                <a:cubicBezTo>
                  <a:pt x="6768" y="6334"/>
                  <a:pt x="6865" y="6396"/>
                  <a:pt x="6972" y="6396"/>
                </a:cubicBezTo>
                <a:close/>
                <a:moveTo>
                  <a:pt x="11102" y="17641"/>
                </a:moveTo>
                <a:cubicBezTo>
                  <a:pt x="11075" y="17641"/>
                  <a:pt x="11040" y="17650"/>
                  <a:pt x="11013" y="17659"/>
                </a:cubicBezTo>
                <a:cubicBezTo>
                  <a:pt x="9921" y="15471"/>
                  <a:pt x="9921" y="15471"/>
                  <a:pt x="9921" y="15471"/>
                </a:cubicBezTo>
                <a:cubicBezTo>
                  <a:pt x="9974" y="15435"/>
                  <a:pt x="10018" y="15382"/>
                  <a:pt x="10027" y="15319"/>
                </a:cubicBezTo>
                <a:cubicBezTo>
                  <a:pt x="14290" y="15951"/>
                  <a:pt x="14290" y="15951"/>
                  <a:pt x="14290" y="15951"/>
                </a:cubicBezTo>
                <a:cubicBezTo>
                  <a:pt x="14290" y="15951"/>
                  <a:pt x="14290" y="15951"/>
                  <a:pt x="14290" y="15960"/>
                </a:cubicBezTo>
                <a:cubicBezTo>
                  <a:pt x="14290" y="15986"/>
                  <a:pt x="14299" y="16022"/>
                  <a:pt x="14308" y="16058"/>
                </a:cubicBezTo>
                <a:cubicBezTo>
                  <a:pt x="11315" y="17748"/>
                  <a:pt x="11315" y="17748"/>
                  <a:pt x="11315" y="17748"/>
                </a:cubicBezTo>
                <a:cubicBezTo>
                  <a:pt x="11271" y="17686"/>
                  <a:pt x="11191" y="17641"/>
                  <a:pt x="11102" y="17641"/>
                </a:cubicBezTo>
                <a:close/>
                <a:moveTo>
                  <a:pt x="17381" y="9652"/>
                </a:moveTo>
                <a:cubicBezTo>
                  <a:pt x="15925" y="7224"/>
                  <a:pt x="15925" y="7224"/>
                  <a:pt x="15925" y="7224"/>
                </a:cubicBezTo>
                <a:cubicBezTo>
                  <a:pt x="15960" y="7197"/>
                  <a:pt x="15996" y="7161"/>
                  <a:pt x="16013" y="7117"/>
                </a:cubicBezTo>
                <a:cubicBezTo>
                  <a:pt x="19193" y="8033"/>
                  <a:pt x="19193" y="8033"/>
                  <a:pt x="19193" y="8033"/>
                </a:cubicBezTo>
                <a:cubicBezTo>
                  <a:pt x="19211" y="8069"/>
                  <a:pt x="19229" y="8096"/>
                  <a:pt x="19255" y="8122"/>
                </a:cubicBezTo>
                <a:cubicBezTo>
                  <a:pt x="19282" y="8149"/>
                  <a:pt x="19317" y="8176"/>
                  <a:pt x="19362" y="8193"/>
                </a:cubicBezTo>
                <a:cubicBezTo>
                  <a:pt x="19371" y="8220"/>
                  <a:pt x="19380" y="8247"/>
                  <a:pt x="19397" y="8273"/>
                </a:cubicBezTo>
                <a:cubicBezTo>
                  <a:pt x="17674" y="9706"/>
                  <a:pt x="17674" y="9706"/>
                  <a:pt x="17674" y="9706"/>
                </a:cubicBezTo>
                <a:cubicBezTo>
                  <a:pt x="17630" y="9661"/>
                  <a:pt x="17559" y="9635"/>
                  <a:pt x="17488" y="9635"/>
                </a:cubicBezTo>
                <a:cubicBezTo>
                  <a:pt x="17452" y="9635"/>
                  <a:pt x="17417" y="9643"/>
                  <a:pt x="17381" y="9652"/>
                </a:cubicBezTo>
                <a:close/>
                <a:moveTo>
                  <a:pt x="15259" y="5809"/>
                </a:moveTo>
                <a:cubicBezTo>
                  <a:pt x="15250" y="5783"/>
                  <a:pt x="15250" y="5765"/>
                  <a:pt x="15232" y="5738"/>
                </a:cubicBezTo>
                <a:cubicBezTo>
                  <a:pt x="17062" y="4528"/>
                  <a:pt x="17062" y="4528"/>
                  <a:pt x="17062" y="4528"/>
                </a:cubicBezTo>
                <a:cubicBezTo>
                  <a:pt x="17896" y="5685"/>
                  <a:pt x="17896" y="5685"/>
                  <a:pt x="17896" y="5685"/>
                </a:cubicBezTo>
                <a:lnTo>
                  <a:pt x="15259" y="5809"/>
                </a:lnTo>
                <a:close/>
                <a:moveTo>
                  <a:pt x="11759" y="1984"/>
                </a:moveTo>
                <a:cubicBezTo>
                  <a:pt x="11724" y="1877"/>
                  <a:pt x="11617" y="1797"/>
                  <a:pt x="11502" y="1797"/>
                </a:cubicBezTo>
                <a:cubicBezTo>
                  <a:pt x="11404" y="1797"/>
                  <a:pt x="11315" y="1850"/>
                  <a:pt x="11271" y="1939"/>
                </a:cubicBezTo>
                <a:cubicBezTo>
                  <a:pt x="10747" y="1548"/>
                  <a:pt x="10747" y="1548"/>
                  <a:pt x="10747" y="1548"/>
                </a:cubicBezTo>
                <a:cubicBezTo>
                  <a:pt x="10764" y="1521"/>
                  <a:pt x="10773" y="1486"/>
                  <a:pt x="10782" y="1450"/>
                </a:cubicBezTo>
                <a:cubicBezTo>
                  <a:pt x="12186" y="1904"/>
                  <a:pt x="12186" y="1904"/>
                  <a:pt x="12186" y="1904"/>
                </a:cubicBezTo>
                <a:lnTo>
                  <a:pt x="11759" y="1984"/>
                </a:lnTo>
                <a:close/>
                <a:moveTo>
                  <a:pt x="6706" y="6174"/>
                </a:moveTo>
                <a:cubicBezTo>
                  <a:pt x="4556" y="6850"/>
                  <a:pt x="4556" y="6850"/>
                  <a:pt x="4556" y="6850"/>
                </a:cubicBezTo>
                <a:cubicBezTo>
                  <a:pt x="4512" y="6752"/>
                  <a:pt x="4423" y="6690"/>
                  <a:pt x="4308" y="6690"/>
                </a:cubicBezTo>
                <a:cubicBezTo>
                  <a:pt x="4272" y="6690"/>
                  <a:pt x="4237" y="6699"/>
                  <a:pt x="4201" y="6717"/>
                </a:cubicBezTo>
                <a:cubicBezTo>
                  <a:pt x="3393" y="5338"/>
                  <a:pt x="3393" y="5338"/>
                  <a:pt x="3393" y="5338"/>
                </a:cubicBezTo>
                <a:cubicBezTo>
                  <a:pt x="3704" y="4911"/>
                  <a:pt x="3704" y="4911"/>
                  <a:pt x="3704" y="4911"/>
                </a:cubicBezTo>
                <a:cubicBezTo>
                  <a:pt x="6714" y="6058"/>
                  <a:pt x="6714" y="6058"/>
                  <a:pt x="6714" y="6058"/>
                </a:cubicBezTo>
                <a:cubicBezTo>
                  <a:pt x="6706" y="6076"/>
                  <a:pt x="6706" y="6103"/>
                  <a:pt x="6706" y="6121"/>
                </a:cubicBezTo>
                <a:cubicBezTo>
                  <a:pt x="6706" y="6138"/>
                  <a:pt x="6706" y="6156"/>
                  <a:pt x="6706" y="6174"/>
                </a:cubicBezTo>
                <a:close/>
                <a:moveTo>
                  <a:pt x="4068" y="6850"/>
                </a:moveTo>
                <a:cubicBezTo>
                  <a:pt x="4059" y="6877"/>
                  <a:pt x="4059" y="6877"/>
                  <a:pt x="4059" y="6877"/>
                </a:cubicBezTo>
                <a:cubicBezTo>
                  <a:pt x="4041" y="6912"/>
                  <a:pt x="4041" y="6939"/>
                  <a:pt x="4041" y="6966"/>
                </a:cubicBezTo>
                <a:cubicBezTo>
                  <a:pt x="4041" y="7028"/>
                  <a:pt x="4059" y="7081"/>
                  <a:pt x="4094" y="7135"/>
                </a:cubicBezTo>
                <a:cubicBezTo>
                  <a:pt x="3020" y="8211"/>
                  <a:pt x="3020" y="8211"/>
                  <a:pt x="3020" y="8211"/>
                </a:cubicBezTo>
                <a:cubicBezTo>
                  <a:pt x="2993" y="8193"/>
                  <a:pt x="2958" y="8185"/>
                  <a:pt x="2931" y="8176"/>
                </a:cubicBezTo>
                <a:cubicBezTo>
                  <a:pt x="3117" y="5711"/>
                  <a:pt x="3117" y="5711"/>
                  <a:pt x="3117" y="5711"/>
                </a:cubicBezTo>
                <a:cubicBezTo>
                  <a:pt x="3348" y="5400"/>
                  <a:pt x="3348" y="5400"/>
                  <a:pt x="3348" y="5400"/>
                </a:cubicBezTo>
                <a:cubicBezTo>
                  <a:pt x="4148" y="6752"/>
                  <a:pt x="4148" y="6752"/>
                  <a:pt x="4148" y="6752"/>
                </a:cubicBezTo>
                <a:cubicBezTo>
                  <a:pt x="4112" y="6779"/>
                  <a:pt x="4086" y="6806"/>
                  <a:pt x="4068" y="6850"/>
                </a:cubicBezTo>
                <a:close/>
                <a:moveTo>
                  <a:pt x="2860" y="8167"/>
                </a:moveTo>
                <a:cubicBezTo>
                  <a:pt x="2807" y="8167"/>
                  <a:pt x="2753" y="8176"/>
                  <a:pt x="2709" y="8211"/>
                </a:cubicBezTo>
                <a:cubicBezTo>
                  <a:pt x="2682" y="8229"/>
                  <a:pt x="2682" y="8229"/>
                  <a:pt x="2682" y="8229"/>
                </a:cubicBezTo>
                <a:cubicBezTo>
                  <a:pt x="2664" y="8247"/>
                  <a:pt x="2656" y="8256"/>
                  <a:pt x="2638" y="8282"/>
                </a:cubicBezTo>
                <a:cubicBezTo>
                  <a:pt x="1910" y="7882"/>
                  <a:pt x="1910" y="7882"/>
                  <a:pt x="1910" y="7882"/>
                </a:cubicBezTo>
                <a:cubicBezTo>
                  <a:pt x="1963" y="7749"/>
                  <a:pt x="1936" y="7588"/>
                  <a:pt x="1830" y="7491"/>
                </a:cubicBezTo>
                <a:cubicBezTo>
                  <a:pt x="3038" y="5818"/>
                  <a:pt x="3038" y="5818"/>
                  <a:pt x="3038" y="5818"/>
                </a:cubicBezTo>
                <a:lnTo>
                  <a:pt x="2860" y="8167"/>
                </a:lnTo>
                <a:close/>
                <a:moveTo>
                  <a:pt x="1812" y="13478"/>
                </a:moveTo>
                <a:cubicBezTo>
                  <a:pt x="3633" y="12793"/>
                  <a:pt x="3633" y="12793"/>
                  <a:pt x="3633" y="12793"/>
                </a:cubicBezTo>
                <a:cubicBezTo>
                  <a:pt x="3659" y="12855"/>
                  <a:pt x="3721" y="12908"/>
                  <a:pt x="3792" y="12926"/>
                </a:cubicBezTo>
                <a:cubicBezTo>
                  <a:pt x="3926" y="15444"/>
                  <a:pt x="3926" y="15444"/>
                  <a:pt x="3926" y="15444"/>
                </a:cubicBezTo>
                <a:cubicBezTo>
                  <a:pt x="3784" y="15488"/>
                  <a:pt x="3686" y="15622"/>
                  <a:pt x="3686" y="15773"/>
                </a:cubicBezTo>
                <a:cubicBezTo>
                  <a:pt x="3686" y="15906"/>
                  <a:pt x="3757" y="16022"/>
                  <a:pt x="3872" y="16084"/>
                </a:cubicBezTo>
                <a:cubicBezTo>
                  <a:pt x="3721" y="16618"/>
                  <a:pt x="3721" y="16618"/>
                  <a:pt x="3721" y="16618"/>
                </a:cubicBezTo>
                <a:cubicBezTo>
                  <a:pt x="3695" y="16618"/>
                  <a:pt x="3668" y="16609"/>
                  <a:pt x="3650" y="16609"/>
                </a:cubicBezTo>
                <a:cubicBezTo>
                  <a:pt x="3633" y="16609"/>
                  <a:pt x="3624" y="16609"/>
                  <a:pt x="3606" y="16618"/>
                </a:cubicBezTo>
                <a:cubicBezTo>
                  <a:pt x="1732" y="14029"/>
                  <a:pt x="1732" y="14029"/>
                  <a:pt x="1732" y="14029"/>
                </a:cubicBezTo>
                <a:cubicBezTo>
                  <a:pt x="1759" y="14012"/>
                  <a:pt x="1776" y="14003"/>
                  <a:pt x="1794" y="13985"/>
                </a:cubicBezTo>
                <a:cubicBezTo>
                  <a:pt x="1936" y="13843"/>
                  <a:pt x="1936" y="13620"/>
                  <a:pt x="1812" y="13478"/>
                </a:cubicBezTo>
                <a:close/>
                <a:moveTo>
                  <a:pt x="9752" y="15515"/>
                </a:moveTo>
                <a:cubicBezTo>
                  <a:pt x="9788" y="15515"/>
                  <a:pt x="9823" y="15515"/>
                  <a:pt x="9859" y="15497"/>
                </a:cubicBezTo>
                <a:cubicBezTo>
                  <a:pt x="10951" y="17686"/>
                  <a:pt x="10951" y="17686"/>
                  <a:pt x="10951" y="17686"/>
                </a:cubicBezTo>
                <a:cubicBezTo>
                  <a:pt x="10871" y="17739"/>
                  <a:pt x="10827" y="17819"/>
                  <a:pt x="10827" y="17917"/>
                </a:cubicBezTo>
                <a:cubicBezTo>
                  <a:pt x="10827" y="17961"/>
                  <a:pt x="10844" y="18015"/>
                  <a:pt x="10871" y="18059"/>
                </a:cubicBezTo>
                <a:cubicBezTo>
                  <a:pt x="9024" y="19589"/>
                  <a:pt x="9024" y="19589"/>
                  <a:pt x="9024" y="19589"/>
                </a:cubicBezTo>
                <a:cubicBezTo>
                  <a:pt x="8997" y="19563"/>
                  <a:pt x="8962" y="19536"/>
                  <a:pt x="8926" y="19527"/>
                </a:cubicBezTo>
                <a:lnTo>
                  <a:pt x="9752" y="15515"/>
                </a:lnTo>
                <a:close/>
                <a:moveTo>
                  <a:pt x="14832" y="15969"/>
                </a:moveTo>
                <a:cubicBezTo>
                  <a:pt x="14832" y="15969"/>
                  <a:pt x="14832" y="15960"/>
                  <a:pt x="14832" y="15960"/>
                </a:cubicBezTo>
                <a:cubicBezTo>
                  <a:pt x="14832" y="15933"/>
                  <a:pt x="14832" y="15915"/>
                  <a:pt x="14823" y="15898"/>
                </a:cubicBezTo>
                <a:cubicBezTo>
                  <a:pt x="19095" y="14323"/>
                  <a:pt x="19095" y="14323"/>
                  <a:pt x="19095" y="14323"/>
                </a:cubicBezTo>
                <a:cubicBezTo>
                  <a:pt x="17532" y="16476"/>
                  <a:pt x="17532" y="16476"/>
                  <a:pt x="17532" y="16476"/>
                </a:cubicBezTo>
                <a:cubicBezTo>
                  <a:pt x="16360" y="16262"/>
                  <a:pt x="16360" y="16262"/>
                  <a:pt x="16360" y="16262"/>
                </a:cubicBezTo>
                <a:cubicBezTo>
                  <a:pt x="16360" y="16262"/>
                  <a:pt x="16360" y="16262"/>
                  <a:pt x="16360" y="16262"/>
                </a:cubicBezTo>
                <a:lnTo>
                  <a:pt x="14832" y="15969"/>
                </a:lnTo>
                <a:close/>
                <a:moveTo>
                  <a:pt x="17488" y="16538"/>
                </a:moveTo>
                <a:cubicBezTo>
                  <a:pt x="16271" y="18219"/>
                  <a:pt x="16271" y="18219"/>
                  <a:pt x="16271" y="18219"/>
                </a:cubicBezTo>
                <a:cubicBezTo>
                  <a:pt x="16218" y="18184"/>
                  <a:pt x="16147" y="18166"/>
                  <a:pt x="16085" y="18166"/>
                </a:cubicBezTo>
                <a:cubicBezTo>
                  <a:pt x="16031" y="18166"/>
                  <a:pt x="15987" y="18175"/>
                  <a:pt x="15934" y="18202"/>
                </a:cubicBezTo>
                <a:cubicBezTo>
                  <a:pt x="14761" y="16138"/>
                  <a:pt x="14761" y="16138"/>
                  <a:pt x="14761" y="16138"/>
                </a:cubicBezTo>
                <a:cubicBezTo>
                  <a:pt x="14788" y="16111"/>
                  <a:pt x="14806" y="16075"/>
                  <a:pt x="14823" y="16040"/>
                </a:cubicBezTo>
                <a:lnTo>
                  <a:pt x="17488" y="16538"/>
                </a:lnTo>
                <a:close/>
                <a:moveTo>
                  <a:pt x="19158" y="14047"/>
                </a:moveTo>
                <a:cubicBezTo>
                  <a:pt x="15001" y="12464"/>
                  <a:pt x="15001" y="12464"/>
                  <a:pt x="15001" y="12464"/>
                </a:cubicBezTo>
                <a:cubicBezTo>
                  <a:pt x="15010" y="12437"/>
                  <a:pt x="15010" y="12419"/>
                  <a:pt x="15010" y="12392"/>
                </a:cubicBezTo>
                <a:cubicBezTo>
                  <a:pt x="15010" y="12339"/>
                  <a:pt x="14992" y="12286"/>
                  <a:pt x="14965" y="12241"/>
                </a:cubicBezTo>
                <a:cubicBezTo>
                  <a:pt x="17319" y="10106"/>
                  <a:pt x="17319" y="10106"/>
                  <a:pt x="17319" y="10106"/>
                </a:cubicBezTo>
                <a:cubicBezTo>
                  <a:pt x="17381" y="10168"/>
                  <a:pt x="17479" y="10195"/>
                  <a:pt x="17568" y="10159"/>
                </a:cubicBezTo>
                <a:cubicBezTo>
                  <a:pt x="19095" y="13585"/>
                  <a:pt x="19095" y="13585"/>
                  <a:pt x="19095" y="13585"/>
                </a:cubicBezTo>
                <a:cubicBezTo>
                  <a:pt x="19184" y="13780"/>
                  <a:pt x="19184" y="13780"/>
                  <a:pt x="19184" y="13780"/>
                </a:cubicBezTo>
                <a:cubicBezTo>
                  <a:pt x="19193" y="13825"/>
                  <a:pt x="19220" y="13878"/>
                  <a:pt x="19246" y="13914"/>
                </a:cubicBezTo>
                <a:cubicBezTo>
                  <a:pt x="19264" y="13940"/>
                  <a:pt x="19264" y="13940"/>
                  <a:pt x="19264" y="13940"/>
                </a:cubicBezTo>
                <a:cubicBezTo>
                  <a:pt x="19220" y="13967"/>
                  <a:pt x="19184" y="14003"/>
                  <a:pt x="19158" y="14047"/>
                </a:cubicBezTo>
                <a:close/>
                <a:moveTo>
                  <a:pt x="19335" y="7544"/>
                </a:moveTo>
                <a:cubicBezTo>
                  <a:pt x="18323" y="6147"/>
                  <a:pt x="18323" y="6147"/>
                  <a:pt x="18323" y="6147"/>
                </a:cubicBezTo>
                <a:cubicBezTo>
                  <a:pt x="18731" y="6005"/>
                  <a:pt x="18731" y="6005"/>
                  <a:pt x="18731" y="6005"/>
                </a:cubicBezTo>
                <a:cubicBezTo>
                  <a:pt x="18793" y="6058"/>
                  <a:pt x="18873" y="6094"/>
                  <a:pt x="18953" y="6094"/>
                </a:cubicBezTo>
                <a:cubicBezTo>
                  <a:pt x="18971" y="6094"/>
                  <a:pt x="18989" y="6094"/>
                  <a:pt x="19007" y="6085"/>
                </a:cubicBezTo>
                <a:cubicBezTo>
                  <a:pt x="19424" y="7508"/>
                  <a:pt x="19424" y="7508"/>
                  <a:pt x="19424" y="7508"/>
                </a:cubicBezTo>
                <a:cubicBezTo>
                  <a:pt x="19388" y="7517"/>
                  <a:pt x="19362" y="7526"/>
                  <a:pt x="19335" y="7544"/>
                </a:cubicBezTo>
                <a:close/>
                <a:moveTo>
                  <a:pt x="15081" y="5605"/>
                </a:moveTo>
                <a:cubicBezTo>
                  <a:pt x="15028" y="5587"/>
                  <a:pt x="14965" y="5587"/>
                  <a:pt x="14903" y="5605"/>
                </a:cubicBezTo>
                <a:cubicBezTo>
                  <a:pt x="13855" y="3745"/>
                  <a:pt x="13855" y="3745"/>
                  <a:pt x="13855" y="3745"/>
                </a:cubicBezTo>
                <a:cubicBezTo>
                  <a:pt x="13917" y="3692"/>
                  <a:pt x="13944" y="3621"/>
                  <a:pt x="13944" y="3541"/>
                </a:cubicBezTo>
                <a:cubicBezTo>
                  <a:pt x="13944" y="3487"/>
                  <a:pt x="13926" y="3425"/>
                  <a:pt x="13891" y="3381"/>
                </a:cubicBezTo>
                <a:cubicBezTo>
                  <a:pt x="14779" y="2749"/>
                  <a:pt x="14779" y="2749"/>
                  <a:pt x="14779" y="2749"/>
                </a:cubicBezTo>
                <a:cubicBezTo>
                  <a:pt x="15632" y="3025"/>
                  <a:pt x="15632" y="3025"/>
                  <a:pt x="15632" y="3025"/>
                </a:cubicBezTo>
                <a:cubicBezTo>
                  <a:pt x="15614" y="3140"/>
                  <a:pt x="15658" y="3247"/>
                  <a:pt x="15729" y="3327"/>
                </a:cubicBezTo>
                <a:cubicBezTo>
                  <a:pt x="15765" y="3354"/>
                  <a:pt x="15800" y="3381"/>
                  <a:pt x="15845" y="3398"/>
                </a:cubicBezTo>
                <a:lnTo>
                  <a:pt x="15081" y="5605"/>
                </a:lnTo>
                <a:close/>
                <a:moveTo>
                  <a:pt x="5302" y="3203"/>
                </a:moveTo>
                <a:cubicBezTo>
                  <a:pt x="5915" y="3265"/>
                  <a:pt x="5915" y="3265"/>
                  <a:pt x="5915" y="3265"/>
                </a:cubicBezTo>
                <a:cubicBezTo>
                  <a:pt x="6857" y="5880"/>
                  <a:pt x="6857" y="5880"/>
                  <a:pt x="6857" y="5880"/>
                </a:cubicBezTo>
                <a:cubicBezTo>
                  <a:pt x="6803" y="5907"/>
                  <a:pt x="6759" y="5943"/>
                  <a:pt x="6732" y="5996"/>
                </a:cubicBezTo>
                <a:cubicBezTo>
                  <a:pt x="3748" y="4848"/>
                  <a:pt x="3748" y="4848"/>
                  <a:pt x="3748" y="4848"/>
                </a:cubicBezTo>
                <a:cubicBezTo>
                  <a:pt x="4761" y="3452"/>
                  <a:pt x="4761" y="3452"/>
                  <a:pt x="4761" y="3452"/>
                </a:cubicBezTo>
                <a:cubicBezTo>
                  <a:pt x="4903" y="3532"/>
                  <a:pt x="5089" y="3514"/>
                  <a:pt x="5205" y="3389"/>
                </a:cubicBezTo>
                <a:cubicBezTo>
                  <a:pt x="5258" y="3345"/>
                  <a:pt x="5285" y="3274"/>
                  <a:pt x="5302" y="3203"/>
                </a:cubicBezTo>
                <a:close/>
                <a:moveTo>
                  <a:pt x="3135" y="5578"/>
                </a:moveTo>
                <a:cubicBezTo>
                  <a:pt x="3162" y="5133"/>
                  <a:pt x="3162" y="5133"/>
                  <a:pt x="3162" y="5133"/>
                </a:cubicBezTo>
                <a:cubicBezTo>
                  <a:pt x="3171" y="5133"/>
                  <a:pt x="3180" y="5133"/>
                  <a:pt x="3188" y="5133"/>
                </a:cubicBezTo>
                <a:cubicBezTo>
                  <a:pt x="3304" y="5329"/>
                  <a:pt x="3304" y="5329"/>
                  <a:pt x="3304" y="5329"/>
                </a:cubicBezTo>
                <a:lnTo>
                  <a:pt x="3135" y="5578"/>
                </a:lnTo>
                <a:close/>
                <a:moveTo>
                  <a:pt x="3260" y="5115"/>
                </a:moveTo>
                <a:cubicBezTo>
                  <a:pt x="3393" y="5080"/>
                  <a:pt x="3482" y="4964"/>
                  <a:pt x="3499" y="4831"/>
                </a:cubicBezTo>
                <a:cubicBezTo>
                  <a:pt x="3633" y="4884"/>
                  <a:pt x="3633" y="4884"/>
                  <a:pt x="3633" y="4884"/>
                </a:cubicBezTo>
                <a:cubicBezTo>
                  <a:pt x="3348" y="5275"/>
                  <a:pt x="3348" y="5275"/>
                  <a:pt x="3348" y="5275"/>
                </a:cubicBezTo>
                <a:lnTo>
                  <a:pt x="3260" y="5115"/>
                </a:lnTo>
                <a:close/>
                <a:moveTo>
                  <a:pt x="1874" y="7944"/>
                </a:moveTo>
                <a:cubicBezTo>
                  <a:pt x="2602" y="8345"/>
                  <a:pt x="2602" y="8345"/>
                  <a:pt x="2602" y="8345"/>
                </a:cubicBezTo>
                <a:cubicBezTo>
                  <a:pt x="2602" y="8345"/>
                  <a:pt x="2602" y="8354"/>
                  <a:pt x="2602" y="8362"/>
                </a:cubicBezTo>
                <a:cubicBezTo>
                  <a:pt x="2593" y="8389"/>
                  <a:pt x="2593" y="8389"/>
                  <a:pt x="2593" y="8389"/>
                </a:cubicBezTo>
                <a:cubicBezTo>
                  <a:pt x="2593" y="8398"/>
                  <a:pt x="2593" y="8398"/>
                  <a:pt x="2593" y="8398"/>
                </a:cubicBezTo>
                <a:cubicBezTo>
                  <a:pt x="2593" y="8407"/>
                  <a:pt x="2585" y="8425"/>
                  <a:pt x="2585" y="8434"/>
                </a:cubicBezTo>
                <a:cubicBezTo>
                  <a:pt x="2585" y="8469"/>
                  <a:pt x="2593" y="8505"/>
                  <a:pt x="2611" y="8540"/>
                </a:cubicBezTo>
                <a:cubicBezTo>
                  <a:pt x="2620" y="8567"/>
                  <a:pt x="2620" y="8567"/>
                  <a:pt x="2620" y="8567"/>
                </a:cubicBezTo>
                <a:cubicBezTo>
                  <a:pt x="2664" y="8638"/>
                  <a:pt x="2727" y="8683"/>
                  <a:pt x="2798" y="8700"/>
                </a:cubicBezTo>
                <a:cubicBezTo>
                  <a:pt x="2558" y="10364"/>
                  <a:pt x="2558" y="10364"/>
                  <a:pt x="2558" y="10364"/>
                </a:cubicBezTo>
                <a:cubicBezTo>
                  <a:pt x="2531" y="10364"/>
                  <a:pt x="2505" y="10364"/>
                  <a:pt x="2469" y="10373"/>
                </a:cubicBezTo>
                <a:cubicBezTo>
                  <a:pt x="1723" y="8078"/>
                  <a:pt x="1723" y="8078"/>
                  <a:pt x="1723" y="8078"/>
                </a:cubicBezTo>
                <a:cubicBezTo>
                  <a:pt x="1767" y="8060"/>
                  <a:pt x="1803" y="8033"/>
                  <a:pt x="1830" y="7998"/>
                </a:cubicBezTo>
                <a:cubicBezTo>
                  <a:pt x="1847" y="7989"/>
                  <a:pt x="1865" y="7971"/>
                  <a:pt x="1874" y="7944"/>
                </a:cubicBezTo>
                <a:close/>
                <a:moveTo>
                  <a:pt x="2469" y="11049"/>
                </a:moveTo>
                <a:cubicBezTo>
                  <a:pt x="2496" y="11058"/>
                  <a:pt x="2522" y="11058"/>
                  <a:pt x="2540" y="11058"/>
                </a:cubicBezTo>
                <a:cubicBezTo>
                  <a:pt x="2576" y="11058"/>
                  <a:pt x="2620" y="11049"/>
                  <a:pt x="2656" y="11040"/>
                </a:cubicBezTo>
                <a:cubicBezTo>
                  <a:pt x="3686" y="12464"/>
                  <a:pt x="3686" y="12464"/>
                  <a:pt x="3686" y="12464"/>
                </a:cubicBezTo>
                <a:cubicBezTo>
                  <a:pt x="3659" y="12490"/>
                  <a:pt x="3641" y="12517"/>
                  <a:pt x="3624" y="12544"/>
                </a:cubicBezTo>
                <a:cubicBezTo>
                  <a:pt x="3615" y="12579"/>
                  <a:pt x="3615" y="12579"/>
                  <a:pt x="3615" y="12579"/>
                </a:cubicBezTo>
                <a:cubicBezTo>
                  <a:pt x="3597" y="12606"/>
                  <a:pt x="3597" y="12633"/>
                  <a:pt x="3597" y="12659"/>
                </a:cubicBezTo>
                <a:cubicBezTo>
                  <a:pt x="3597" y="12686"/>
                  <a:pt x="3597" y="12704"/>
                  <a:pt x="3606" y="12722"/>
                </a:cubicBezTo>
                <a:cubicBezTo>
                  <a:pt x="1750" y="13424"/>
                  <a:pt x="1750" y="13424"/>
                  <a:pt x="1750" y="13424"/>
                </a:cubicBezTo>
                <a:cubicBezTo>
                  <a:pt x="1732" y="13415"/>
                  <a:pt x="1705" y="13398"/>
                  <a:pt x="1688" y="13389"/>
                </a:cubicBezTo>
                <a:lnTo>
                  <a:pt x="2469" y="11049"/>
                </a:lnTo>
                <a:close/>
                <a:moveTo>
                  <a:pt x="6199" y="18780"/>
                </a:moveTo>
                <a:cubicBezTo>
                  <a:pt x="7780" y="19403"/>
                  <a:pt x="7780" y="19403"/>
                  <a:pt x="7780" y="19403"/>
                </a:cubicBezTo>
                <a:cubicBezTo>
                  <a:pt x="6102" y="18860"/>
                  <a:pt x="6102" y="18860"/>
                  <a:pt x="6102" y="18860"/>
                </a:cubicBezTo>
                <a:cubicBezTo>
                  <a:pt x="6137" y="18842"/>
                  <a:pt x="6173" y="18815"/>
                  <a:pt x="6199" y="18780"/>
                </a:cubicBezTo>
                <a:close/>
                <a:moveTo>
                  <a:pt x="6253" y="18611"/>
                </a:moveTo>
                <a:cubicBezTo>
                  <a:pt x="6253" y="18504"/>
                  <a:pt x="6190" y="18406"/>
                  <a:pt x="6093" y="18362"/>
                </a:cubicBezTo>
                <a:cubicBezTo>
                  <a:pt x="6599" y="15915"/>
                  <a:pt x="6599" y="15915"/>
                  <a:pt x="6599" y="15915"/>
                </a:cubicBezTo>
                <a:cubicBezTo>
                  <a:pt x="6608" y="15915"/>
                  <a:pt x="6608" y="15915"/>
                  <a:pt x="6617" y="15915"/>
                </a:cubicBezTo>
                <a:cubicBezTo>
                  <a:pt x="6652" y="15915"/>
                  <a:pt x="6688" y="15906"/>
                  <a:pt x="6714" y="15898"/>
                </a:cubicBezTo>
                <a:cubicBezTo>
                  <a:pt x="8677" y="19563"/>
                  <a:pt x="8677" y="19563"/>
                  <a:pt x="8677" y="19563"/>
                </a:cubicBezTo>
                <a:cubicBezTo>
                  <a:pt x="8651" y="19589"/>
                  <a:pt x="8624" y="19616"/>
                  <a:pt x="8597" y="19652"/>
                </a:cubicBezTo>
                <a:cubicBezTo>
                  <a:pt x="6235" y="18727"/>
                  <a:pt x="6235" y="18727"/>
                  <a:pt x="6235" y="18727"/>
                </a:cubicBezTo>
                <a:cubicBezTo>
                  <a:pt x="6253" y="18691"/>
                  <a:pt x="6253" y="18655"/>
                  <a:pt x="6253" y="18611"/>
                </a:cubicBezTo>
                <a:close/>
                <a:moveTo>
                  <a:pt x="6892" y="15640"/>
                </a:moveTo>
                <a:cubicBezTo>
                  <a:pt x="6892" y="15640"/>
                  <a:pt x="6892" y="15640"/>
                  <a:pt x="6892" y="15640"/>
                </a:cubicBezTo>
                <a:cubicBezTo>
                  <a:pt x="9503" y="15310"/>
                  <a:pt x="9503" y="15310"/>
                  <a:pt x="9503" y="15310"/>
                </a:cubicBezTo>
                <a:cubicBezTo>
                  <a:pt x="9530" y="15399"/>
                  <a:pt x="9601" y="15471"/>
                  <a:pt x="9681" y="15497"/>
                </a:cubicBezTo>
                <a:cubicBezTo>
                  <a:pt x="8864" y="19509"/>
                  <a:pt x="8864" y="19509"/>
                  <a:pt x="8864" y="19509"/>
                </a:cubicBezTo>
                <a:cubicBezTo>
                  <a:pt x="8819" y="19509"/>
                  <a:pt x="8775" y="19518"/>
                  <a:pt x="8739" y="19527"/>
                </a:cubicBezTo>
                <a:cubicBezTo>
                  <a:pt x="6777" y="15862"/>
                  <a:pt x="6777" y="15862"/>
                  <a:pt x="6777" y="15862"/>
                </a:cubicBezTo>
                <a:cubicBezTo>
                  <a:pt x="6848" y="15817"/>
                  <a:pt x="6892" y="15729"/>
                  <a:pt x="6892" y="15640"/>
                </a:cubicBezTo>
                <a:close/>
                <a:moveTo>
                  <a:pt x="16751" y="3416"/>
                </a:moveTo>
                <a:cubicBezTo>
                  <a:pt x="16342" y="3149"/>
                  <a:pt x="16342" y="3149"/>
                  <a:pt x="16342" y="3149"/>
                </a:cubicBezTo>
                <a:cubicBezTo>
                  <a:pt x="16342" y="3131"/>
                  <a:pt x="16351" y="3123"/>
                  <a:pt x="16351" y="3114"/>
                </a:cubicBezTo>
                <a:lnTo>
                  <a:pt x="16751" y="3416"/>
                </a:lnTo>
                <a:close/>
                <a:moveTo>
                  <a:pt x="15196" y="5685"/>
                </a:moveTo>
                <a:cubicBezTo>
                  <a:pt x="15179" y="5667"/>
                  <a:pt x="15161" y="5649"/>
                  <a:pt x="15143" y="5640"/>
                </a:cubicBezTo>
                <a:cubicBezTo>
                  <a:pt x="15907" y="3425"/>
                  <a:pt x="15907" y="3425"/>
                  <a:pt x="15907" y="3425"/>
                </a:cubicBezTo>
                <a:cubicBezTo>
                  <a:pt x="16013" y="3452"/>
                  <a:pt x="16120" y="3425"/>
                  <a:pt x="16209" y="3354"/>
                </a:cubicBezTo>
                <a:cubicBezTo>
                  <a:pt x="17017" y="4475"/>
                  <a:pt x="17017" y="4475"/>
                  <a:pt x="17017" y="4475"/>
                </a:cubicBezTo>
                <a:lnTo>
                  <a:pt x="15196" y="5685"/>
                </a:lnTo>
                <a:close/>
                <a:moveTo>
                  <a:pt x="15649" y="2954"/>
                </a:moveTo>
                <a:cubicBezTo>
                  <a:pt x="14850" y="2696"/>
                  <a:pt x="14850" y="2696"/>
                  <a:pt x="14850" y="2696"/>
                </a:cubicBezTo>
                <a:cubicBezTo>
                  <a:pt x="15223" y="2438"/>
                  <a:pt x="15223" y="2438"/>
                  <a:pt x="15223" y="2438"/>
                </a:cubicBezTo>
                <a:cubicBezTo>
                  <a:pt x="15276" y="2464"/>
                  <a:pt x="15347" y="2464"/>
                  <a:pt x="15401" y="2438"/>
                </a:cubicBezTo>
                <a:cubicBezTo>
                  <a:pt x="15729" y="2820"/>
                  <a:pt x="15729" y="2820"/>
                  <a:pt x="15729" y="2820"/>
                </a:cubicBezTo>
                <a:cubicBezTo>
                  <a:pt x="15694" y="2856"/>
                  <a:pt x="15667" y="2909"/>
                  <a:pt x="15649" y="2954"/>
                </a:cubicBezTo>
                <a:close/>
                <a:moveTo>
                  <a:pt x="13864" y="1966"/>
                </a:moveTo>
                <a:cubicBezTo>
                  <a:pt x="13988" y="1966"/>
                  <a:pt x="14095" y="1904"/>
                  <a:pt x="14157" y="1797"/>
                </a:cubicBezTo>
                <a:cubicBezTo>
                  <a:pt x="15152" y="2251"/>
                  <a:pt x="15152" y="2251"/>
                  <a:pt x="15152" y="2251"/>
                </a:cubicBezTo>
                <a:cubicBezTo>
                  <a:pt x="15143" y="2260"/>
                  <a:pt x="15143" y="2277"/>
                  <a:pt x="15143" y="2286"/>
                </a:cubicBezTo>
                <a:cubicBezTo>
                  <a:pt x="15143" y="2322"/>
                  <a:pt x="15161" y="2357"/>
                  <a:pt x="15179" y="2384"/>
                </a:cubicBezTo>
                <a:cubicBezTo>
                  <a:pt x="14770" y="2669"/>
                  <a:pt x="14770" y="2669"/>
                  <a:pt x="14770" y="2669"/>
                </a:cubicBezTo>
                <a:cubicBezTo>
                  <a:pt x="12461" y="1922"/>
                  <a:pt x="12461" y="1922"/>
                  <a:pt x="12461" y="1922"/>
                </a:cubicBezTo>
                <a:cubicBezTo>
                  <a:pt x="13527" y="1717"/>
                  <a:pt x="13527" y="1717"/>
                  <a:pt x="13527" y="1717"/>
                </a:cubicBezTo>
                <a:cubicBezTo>
                  <a:pt x="13571" y="1859"/>
                  <a:pt x="13704" y="1966"/>
                  <a:pt x="13864" y="1966"/>
                </a:cubicBezTo>
                <a:close/>
                <a:moveTo>
                  <a:pt x="5968" y="3203"/>
                </a:moveTo>
                <a:cubicBezTo>
                  <a:pt x="5951" y="3167"/>
                  <a:pt x="5951" y="3167"/>
                  <a:pt x="5951" y="3167"/>
                </a:cubicBezTo>
                <a:cubicBezTo>
                  <a:pt x="5968" y="3167"/>
                  <a:pt x="5977" y="3167"/>
                  <a:pt x="5986" y="3167"/>
                </a:cubicBezTo>
                <a:cubicBezTo>
                  <a:pt x="6128" y="3167"/>
                  <a:pt x="6253" y="3087"/>
                  <a:pt x="6306" y="2954"/>
                </a:cubicBezTo>
                <a:cubicBezTo>
                  <a:pt x="7096" y="3309"/>
                  <a:pt x="7096" y="3309"/>
                  <a:pt x="7096" y="3309"/>
                </a:cubicBezTo>
                <a:lnTo>
                  <a:pt x="5968" y="3203"/>
                </a:lnTo>
                <a:close/>
                <a:moveTo>
                  <a:pt x="3677" y="4822"/>
                </a:moveTo>
                <a:cubicBezTo>
                  <a:pt x="3499" y="4759"/>
                  <a:pt x="3499" y="4759"/>
                  <a:pt x="3499" y="4759"/>
                </a:cubicBezTo>
                <a:cubicBezTo>
                  <a:pt x="3499" y="4697"/>
                  <a:pt x="3473" y="4635"/>
                  <a:pt x="3437" y="4582"/>
                </a:cubicBezTo>
                <a:cubicBezTo>
                  <a:pt x="4698" y="3407"/>
                  <a:pt x="4698" y="3407"/>
                  <a:pt x="4698" y="3407"/>
                </a:cubicBezTo>
                <a:lnTo>
                  <a:pt x="3677" y="4822"/>
                </a:lnTo>
                <a:close/>
                <a:moveTo>
                  <a:pt x="10258" y="20310"/>
                </a:moveTo>
                <a:cubicBezTo>
                  <a:pt x="9743" y="20114"/>
                  <a:pt x="9743" y="20114"/>
                  <a:pt x="9743" y="20114"/>
                </a:cubicBezTo>
                <a:cubicBezTo>
                  <a:pt x="10258" y="20283"/>
                  <a:pt x="10258" y="20283"/>
                  <a:pt x="10258" y="20283"/>
                </a:cubicBezTo>
                <a:cubicBezTo>
                  <a:pt x="10258" y="20292"/>
                  <a:pt x="10258" y="20301"/>
                  <a:pt x="10258" y="20310"/>
                </a:cubicBezTo>
                <a:close/>
                <a:moveTo>
                  <a:pt x="10915" y="18113"/>
                </a:moveTo>
                <a:cubicBezTo>
                  <a:pt x="10969" y="18157"/>
                  <a:pt x="11031" y="18184"/>
                  <a:pt x="11102" y="18184"/>
                </a:cubicBezTo>
                <a:cubicBezTo>
                  <a:pt x="11217" y="18184"/>
                  <a:pt x="11324" y="18104"/>
                  <a:pt x="11360" y="17997"/>
                </a:cubicBezTo>
                <a:cubicBezTo>
                  <a:pt x="15720" y="18549"/>
                  <a:pt x="15720" y="18549"/>
                  <a:pt x="15720" y="18549"/>
                </a:cubicBezTo>
                <a:cubicBezTo>
                  <a:pt x="15729" y="18566"/>
                  <a:pt x="15729" y="18584"/>
                  <a:pt x="15729" y="18602"/>
                </a:cubicBezTo>
                <a:cubicBezTo>
                  <a:pt x="13473" y="19331"/>
                  <a:pt x="13473" y="19331"/>
                  <a:pt x="13473" y="19331"/>
                </a:cubicBezTo>
                <a:cubicBezTo>
                  <a:pt x="9104" y="19723"/>
                  <a:pt x="9104" y="19723"/>
                  <a:pt x="9104" y="19723"/>
                </a:cubicBezTo>
                <a:cubicBezTo>
                  <a:pt x="9095" y="19696"/>
                  <a:pt x="9086" y="19661"/>
                  <a:pt x="9068" y="19634"/>
                </a:cubicBezTo>
                <a:lnTo>
                  <a:pt x="10915" y="18113"/>
                </a:lnTo>
                <a:close/>
                <a:moveTo>
                  <a:pt x="11368" y="17926"/>
                </a:moveTo>
                <a:cubicBezTo>
                  <a:pt x="11368" y="17926"/>
                  <a:pt x="11377" y="17917"/>
                  <a:pt x="11377" y="17917"/>
                </a:cubicBezTo>
                <a:cubicBezTo>
                  <a:pt x="11377" y="17881"/>
                  <a:pt x="11368" y="17846"/>
                  <a:pt x="11351" y="17810"/>
                </a:cubicBezTo>
                <a:cubicBezTo>
                  <a:pt x="14344" y="16120"/>
                  <a:pt x="14344" y="16120"/>
                  <a:pt x="14344" y="16120"/>
                </a:cubicBezTo>
                <a:cubicBezTo>
                  <a:pt x="14397" y="16191"/>
                  <a:pt x="14477" y="16227"/>
                  <a:pt x="14566" y="16227"/>
                </a:cubicBezTo>
                <a:cubicBezTo>
                  <a:pt x="14619" y="16227"/>
                  <a:pt x="14663" y="16209"/>
                  <a:pt x="14717" y="16182"/>
                </a:cubicBezTo>
                <a:cubicBezTo>
                  <a:pt x="15880" y="18228"/>
                  <a:pt x="15880" y="18228"/>
                  <a:pt x="15880" y="18228"/>
                </a:cubicBezTo>
                <a:cubicBezTo>
                  <a:pt x="15854" y="18246"/>
                  <a:pt x="15845" y="18255"/>
                  <a:pt x="15827" y="18273"/>
                </a:cubicBezTo>
                <a:cubicBezTo>
                  <a:pt x="15774" y="18326"/>
                  <a:pt x="15738" y="18406"/>
                  <a:pt x="15729" y="18486"/>
                </a:cubicBezTo>
                <a:lnTo>
                  <a:pt x="11368" y="17926"/>
                </a:lnTo>
                <a:close/>
                <a:moveTo>
                  <a:pt x="17861" y="16841"/>
                </a:moveTo>
                <a:cubicBezTo>
                  <a:pt x="16333" y="18255"/>
                  <a:pt x="16333" y="18255"/>
                  <a:pt x="16333" y="18255"/>
                </a:cubicBezTo>
                <a:cubicBezTo>
                  <a:pt x="17568" y="16556"/>
                  <a:pt x="17568" y="16556"/>
                  <a:pt x="17568" y="16556"/>
                </a:cubicBezTo>
                <a:cubicBezTo>
                  <a:pt x="17799" y="16600"/>
                  <a:pt x="17799" y="16600"/>
                  <a:pt x="17799" y="16600"/>
                </a:cubicBezTo>
                <a:cubicBezTo>
                  <a:pt x="17799" y="16609"/>
                  <a:pt x="17790" y="16618"/>
                  <a:pt x="17790" y="16627"/>
                </a:cubicBezTo>
                <a:cubicBezTo>
                  <a:pt x="17790" y="16707"/>
                  <a:pt x="17816" y="16778"/>
                  <a:pt x="17861" y="16841"/>
                </a:cubicBezTo>
                <a:close/>
                <a:moveTo>
                  <a:pt x="19193" y="13620"/>
                </a:moveTo>
                <a:cubicBezTo>
                  <a:pt x="17630" y="10133"/>
                  <a:pt x="17630" y="10133"/>
                  <a:pt x="17630" y="10133"/>
                </a:cubicBezTo>
                <a:cubicBezTo>
                  <a:pt x="17674" y="10106"/>
                  <a:pt x="17701" y="10079"/>
                  <a:pt x="17728" y="10035"/>
                </a:cubicBezTo>
                <a:cubicBezTo>
                  <a:pt x="18669" y="10417"/>
                  <a:pt x="18669" y="10417"/>
                  <a:pt x="18669" y="10417"/>
                </a:cubicBezTo>
                <a:cubicBezTo>
                  <a:pt x="18687" y="10595"/>
                  <a:pt x="18838" y="10729"/>
                  <a:pt x="19007" y="10729"/>
                </a:cubicBezTo>
                <a:cubicBezTo>
                  <a:pt x="19087" y="10729"/>
                  <a:pt x="19166" y="10702"/>
                  <a:pt x="19229" y="10649"/>
                </a:cubicBezTo>
                <a:cubicBezTo>
                  <a:pt x="19504" y="10764"/>
                  <a:pt x="19504" y="10764"/>
                  <a:pt x="19504" y="10764"/>
                </a:cubicBezTo>
                <a:cubicBezTo>
                  <a:pt x="19504" y="13344"/>
                  <a:pt x="19504" y="13344"/>
                  <a:pt x="19504" y="13344"/>
                </a:cubicBezTo>
                <a:cubicBezTo>
                  <a:pt x="19424" y="13353"/>
                  <a:pt x="19344" y="13389"/>
                  <a:pt x="19282" y="13451"/>
                </a:cubicBezTo>
                <a:cubicBezTo>
                  <a:pt x="19238" y="13496"/>
                  <a:pt x="19202" y="13558"/>
                  <a:pt x="19193" y="13620"/>
                </a:cubicBezTo>
                <a:close/>
                <a:moveTo>
                  <a:pt x="19353" y="10382"/>
                </a:moveTo>
                <a:cubicBezTo>
                  <a:pt x="19353" y="10186"/>
                  <a:pt x="19202" y="10035"/>
                  <a:pt x="19007" y="10035"/>
                </a:cubicBezTo>
                <a:cubicBezTo>
                  <a:pt x="18829" y="10035"/>
                  <a:pt x="18687" y="10168"/>
                  <a:pt x="18669" y="10346"/>
                </a:cubicBezTo>
                <a:cubicBezTo>
                  <a:pt x="17754" y="9973"/>
                  <a:pt x="17754" y="9973"/>
                  <a:pt x="17754" y="9973"/>
                </a:cubicBezTo>
                <a:cubicBezTo>
                  <a:pt x="17763" y="9946"/>
                  <a:pt x="17763" y="9928"/>
                  <a:pt x="17763" y="9901"/>
                </a:cubicBezTo>
                <a:cubicBezTo>
                  <a:pt x="17763" y="9848"/>
                  <a:pt x="17745" y="9804"/>
                  <a:pt x="17719" y="9759"/>
                </a:cubicBezTo>
                <a:cubicBezTo>
                  <a:pt x="19433" y="8318"/>
                  <a:pt x="19433" y="8318"/>
                  <a:pt x="19433" y="8318"/>
                </a:cubicBezTo>
                <a:cubicBezTo>
                  <a:pt x="19460" y="8345"/>
                  <a:pt x="19477" y="8354"/>
                  <a:pt x="19504" y="8371"/>
                </a:cubicBezTo>
                <a:cubicBezTo>
                  <a:pt x="19504" y="10684"/>
                  <a:pt x="19504" y="10684"/>
                  <a:pt x="19504" y="10684"/>
                </a:cubicBezTo>
                <a:cubicBezTo>
                  <a:pt x="19282" y="10595"/>
                  <a:pt x="19282" y="10595"/>
                  <a:pt x="19282" y="10595"/>
                </a:cubicBezTo>
                <a:cubicBezTo>
                  <a:pt x="19326" y="10533"/>
                  <a:pt x="19353" y="10462"/>
                  <a:pt x="19353" y="10382"/>
                </a:cubicBezTo>
                <a:close/>
                <a:moveTo>
                  <a:pt x="18634" y="5649"/>
                </a:moveTo>
                <a:cubicBezTo>
                  <a:pt x="17985" y="5676"/>
                  <a:pt x="17985" y="5676"/>
                  <a:pt x="17985" y="5676"/>
                </a:cubicBezTo>
                <a:cubicBezTo>
                  <a:pt x="17115" y="4493"/>
                  <a:pt x="17115" y="4493"/>
                  <a:pt x="17115" y="4493"/>
                </a:cubicBezTo>
                <a:cubicBezTo>
                  <a:pt x="17550" y="4199"/>
                  <a:pt x="17550" y="4199"/>
                  <a:pt x="17550" y="4199"/>
                </a:cubicBezTo>
                <a:cubicBezTo>
                  <a:pt x="17586" y="4243"/>
                  <a:pt x="17639" y="4261"/>
                  <a:pt x="17683" y="4261"/>
                </a:cubicBezTo>
                <a:cubicBezTo>
                  <a:pt x="17719" y="4261"/>
                  <a:pt x="17745" y="4252"/>
                  <a:pt x="17772" y="4243"/>
                </a:cubicBezTo>
                <a:cubicBezTo>
                  <a:pt x="18722" y="5507"/>
                  <a:pt x="18722" y="5507"/>
                  <a:pt x="18722" y="5507"/>
                </a:cubicBezTo>
                <a:cubicBezTo>
                  <a:pt x="18687" y="5551"/>
                  <a:pt x="18651" y="5596"/>
                  <a:pt x="18634" y="5649"/>
                </a:cubicBezTo>
                <a:close/>
                <a:moveTo>
                  <a:pt x="3961" y="17107"/>
                </a:moveTo>
                <a:cubicBezTo>
                  <a:pt x="3979" y="17054"/>
                  <a:pt x="3997" y="17010"/>
                  <a:pt x="3997" y="16956"/>
                </a:cubicBezTo>
                <a:cubicBezTo>
                  <a:pt x="3997" y="16823"/>
                  <a:pt x="3917" y="16698"/>
                  <a:pt x="3792" y="16645"/>
                </a:cubicBezTo>
                <a:cubicBezTo>
                  <a:pt x="3935" y="16111"/>
                  <a:pt x="3935" y="16111"/>
                  <a:pt x="3935" y="16111"/>
                </a:cubicBezTo>
                <a:cubicBezTo>
                  <a:pt x="3970" y="16120"/>
                  <a:pt x="3997" y="16129"/>
                  <a:pt x="4032" y="16129"/>
                </a:cubicBezTo>
                <a:cubicBezTo>
                  <a:pt x="4210" y="16129"/>
                  <a:pt x="4361" y="15986"/>
                  <a:pt x="4379" y="15809"/>
                </a:cubicBezTo>
                <a:cubicBezTo>
                  <a:pt x="6395" y="15791"/>
                  <a:pt x="6395" y="15791"/>
                  <a:pt x="6395" y="15791"/>
                </a:cubicBezTo>
                <a:cubicBezTo>
                  <a:pt x="6421" y="15844"/>
                  <a:pt x="6475" y="15880"/>
                  <a:pt x="6537" y="15898"/>
                </a:cubicBezTo>
                <a:cubicBezTo>
                  <a:pt x="6031" y="18344"/>
                  <a:pt x="6031" y="18344"/>
                  <a:pt x="6031" y="18344"/>
                </a:cubicBezTo>
                <a:cubicBezTo>
                  <a:pt x="6013" y="18344"/>
                  <a:pt x="6004" y="18344"/>
                  <a:pt x="5986" y="18344"/>
                </a:cubicBezTo>
                <a:cubicBezTo>
                  <a:pt x="5871" y="18344"/>
                  <a:pt x="5755" y="18424"/>
                  <a:pt x="5729" y="18540"/>
                </a:cubicBezTo>
                <a:cubicBezTo>
                  <a:pt x="5720" y="18575"/>
                  <a:pt x="5720" y="18575"/>
                  <a:pt x="5720" y="18575"/>
                </a:cubicBezTo>
                <a:cubicBezTo>
                  <a:pt x="5720" y="18584"/>
                  <a:pt x="5711" y="18602"/>
                  <a:pt x="5711" y="18611"/>
                </a:cubicBezTo>
                <a:cubicBezTo>
                  <a:pt x="5711" y="18638"/>
                  <a:pt x="5720" y="18655"/>
                  <a:pt x="5729" y="18682"/>
                </a:cubicBezTo>
                <a:cubicBezTo>
                  <a:pt x="5738" y="18718"/>
                  <a:pt x="5738" y="18718"/>
                  <a:pt x="5738" y="18718"/>
                </a:cubicBezTo>
                <a:cubicBezTo>
                  <a:pt x="5738" y="18727"/>
                  <a:pt x="5746" y="18735"/>
                  <a:pt x="5746" y="18744"/>
                </a:cubicBezTo>
                <a:cubicBezTo>
                  <a:pt x="5347" y="18611"/>
                  <a:pt x="5347" y="18611"/>
                  <a:pt x="5347" y="18611"/>
                </a:cubicBezTo>
                <a:cubicBezTo>
                  <a:pt x="5356" y="18495"/>
                  <a:pt x="5320" y="18388"/>
                  <a:pt x="5240" y="18300"/>
                </a:cubicBezTo>
                <a:cubicBezTo>
                  <a:pt x="5125" y="18184"/>
                  <a:pt x="4938" y="18166"/>
                  <a:pt x="4796" y="18255"/>
                </a:cubicBezTo>
                <a:lnTo>
                  <a:pt x="3961" y="17107"/>
                </a:lnTo>
                <a:close/>
                <a:moveTo>
                  <a:pt x="19575" y="10791"/>
                </a:moveTo>
                <a:cubicBezTo>
                  <a:pt x="19824" y="10889"/>
                  <a:pt x="19824" y="10889"/>
                  <a:pt x="19824" y="10889"/>
                </a:cubicBezTo>
                <a:cubicBezTo>
                  <a:pt x="19797" y="10933"/>
                  <a:pt x="19788" y="10987"/>
                  <a:pt x="19788" y="11040"/>
                </a:cubicBezTo>
                <a:cubicBezTo>
                  <a:pt x="19788" y="11174"/>
                  <a:pt x="19868" y="11298"/>
                  <a:pt x="19992" y="11360"/>
                </a:cubicBezTo>
                <a:cubicBezTo>
                  <a:pt x="19575" y="13220"/>
                  <a:pt x="19575" y="13220"/>
                  <a:pt x="19575" y="13220"/>
                </a:cubicBezTo>
                <a:lnTo>
                  <a:pt x="19575" y="10791"/>
                </a:lnTo>
                <a:close/>
                <a:moveTo>
                  <a:pt x="19575" y="10720"/>
                </a:moveTo>
                <a:cubicBezTo>
                  <a:pt x="19575" y="8389"/>
                  <a:pt x="19575" y="8389"/>
                  <a:pt x="19575" y="8389"/>
                </a:cubicBezTo>
                <a:cubicBezTo>
                  <a:pt x="19602" y="8398"/>
                  <a:pt x="19619" y="8398"/>
                  <a:pt x="19637" y="8398"/>
                </a:cubicBezTo>
                <a:cubicBezTo>
                  <a:pt x="20028" y="10711"/>
                  <a:pt x="20028" y="10711"/>
                  <a:pt x="20028" y="10711"/>
                </a:cubicBezTo>
                <a:cubicBezTo>
                  <a:pt x="19957" y="10729"/>
                  <a:pt x="19895" y="10773"/>
                  <a:pt x="19850" y="10827"/>
                </a:cubicBezTo>
                <a:lnTo>
                  <a:pt x="19575" y="10720"/>
                </a:lnTo>
                <a:close/>
                <a:moveTo>
                  <a:pt x="20099" y="10693"/>
                </a:moveTo>
                <a:cubicBezTo>
                  <a:pt x="19699" y="8380"/>
                  <a:pt x="19699" y="8380"/>
                  <a:pt x="19699" y="8380"/>
                </a:cubicBezTo>
                <a:cubicBezTo>
                  <a:pt x="19815" y="8345"/>
                  <a:pt x="19895" y="8247"/>
                  <a:pt x="19895" y="8122"/>
                </a:cubicBezTo>
                <a:cubicBezTo>
                  <a:pt x="19895" y="8104"/>
                  <a:pt x="19895" y="8087"/>
                  <a:pt x="19886" y="8069"/>
                </a:cubicBezTo>
                <a:cubicBezTo>
                  <a:pt x="19886" y="8060"/>
                  <a:pt x="19886" y="8060"/>
                  <a:pt x="19886" y="8060"/>
                </a:cubicBezTo>
                <a:cubicBezTo>
                  <a:pt x="19833" y="8015"/>
                  <a:pt x="19833" y="8015"/>
                  <a:pt x="19833" y="8015"/>
                </a:cubicBezTo>
                <a:cubicBezTo>
                  <a:pt x="19904" y="7882"/>
                  <a:pt x="19877" y="7713"/>
                  <a:pt x="19770" y="7606"/>
                </a:cubicBezTo>
                <a:cubicBezTo>
                  <a:pt x="19735" y="7580"/>
                  <a:pt x="19708" y="7553"/>
                  <a:pt x="19664" y="7535"/>
                </a:cubicBezTo>
                <a:cubicBezTo>
                  <a:pt x="20046" y="6343"/>
                  <a:pt x="20046" y="6343"/>
                  <a:pt x="20046" y="6343"/>
                </a:cubicBezTo>
                <a:cubicBezTo>
                  <a:pt x="20063" y="6343"/>
                  <a:pt x="20081" y="6352"/>
                  <a:pt x="20099" y="6352"/>
                </a:cubicBezTo>
                <a:lnTo>
                  <a:pt x="20099" y="10693"/>
                </a:lnTo>
                <a:close/>
                <a:moveTo>
                  <a:pt x="15783" y="2776"/>
                </a:moveTo>
                <a:cubicBezTo>
                  <a:pt x="15561" y="2518"/>
                  <a:pt x="15561" y="2518"/>
                  <a:pt x="15561" y="2518"/>
                </a:cubicBezTo>
                <a:cubicBezTo>
                  <a:pt x="15854" y="2731"/>
                  <a:pt x="15854" y="2731"/>
                  <a:pt x="15854" y="2731"/>
                </a:cubicBezTo>
                <a:cubicBezTo>
                  <a:pt x="15827" y="2749"/>
                  <a:pt x="15800" y="2758"/>
                  <a:pt x="15783" y="2776"/>
                </a:cubicBezTo>
                <a:close/>
                <a:moveTo>
                  <a:pt x="10685" y="1619"/>
                </a:moveTo>
                <a:cubicBezTo>
                  <a:pt x="10693" y="1619"/>
                  <a:pt x="10693" y="1610"/>
                  <a:pt x="10702" y="1610"/>
                </a:cubicBezTo>
                <a:cubicBezTo>
                  <a:pt x="11235" y="2002"/>
                  <a:pt x="11235" y="2002"/>
                  <a:pt x="11235" y="2002"/>
                </a:cubicBezTo>
                <a:cubicBezTo>
                  <a:pt x="11235" y="2028"/>
                  <a:pt x="11226" y="2046"/>
                  <a:pt x="11226" y="2073"/>
                </a:cubicBezTo>
                <a:cubicBezTo>
                  <a:pt x="11226" y="2117"/>
                  <a:pt x="11244" y="2153"/>
                  <a:pt x="11262" y="2188"/>
                </a:cubicBezTo>
                <a:cubicBezTo>
                  <a:pt x="8748" y="3300"/>
                  <a:pt x="8748" y="3300"/>
                  <a:pt x="8748" y="3300"/>
                </a:cubicBezTo>
                <a:cubicBezTo>
                  <a:pt x="8722" y="3300"/>
                  <a:pt x="8722" y="3300"/>
                  <a:pt x="8722" y="3300"/>
                </a:cubicBezTo>
                <a:cubicBezTo>
                  <a:pt x="8660" y="3194"/>
                  <a:pt x="8553" y="3131"/>
                  <a:pt x="8429" y="3131"/>
                </a:cubicBezTo>
                <a:cubicBezTo>
                  <a:pt x="8366" y="3131"/>
                  <a:pt x="8304" y="3149"/>
                  <a:pt x="8242" y="3185"/>
                </a:cubicBezTo>
                <a:cubicBezTo>
                  <a:pt x="6324" y="2749"/>
                  <a:pt x="6324" y="2749"/>
                  <a:pt x="6324" y="2749"/>
                </a:cubicBezTo>
                <a:cubicBezTo>
                  <a:pt x="6324" y="2740"/>
                  <a:pt x="6324" y="2740"/>
                  <a:pt x="6324" y="2731"/>
                </a:cubicBezTo>
                <a:cubicBezTo>
                  <a:pt x="10098" y="1503"/>
                  <a:pt x="10098" y="1503"/>
                  <a:pt x="10098" y="1503"/>
                </a:cubicBezTo>
                <a:cubicBezTo>
                  <a:pt x="10116" y="1548"/>
                  <a:pt x="10143" y="1584"/>
                  <a:pt x="10178" y="1619"/>
                </a:cubicBezTo>
                <a:cubicBezTo>
                  <a:pt x="10320" y="1761"/>
                  <a:pt x="10551" y="1761"/>
                  <a:pt x="10685" y="1619"/>
                </a:cubicBezTo>
                <a:close/>
                <a:moveTo>
                  <a:pt x="1528" y="10008"/>
                </a:moveTo>
                <a:cubicBezTo>
                  <a:pt x="2247" y="10533"/>
                  <a:pt x="2247" y="10533"/>
                  <a:pt x="2247" y="10533"/>
                </a:cubicBezTo>
                <a:cubicBezTo>
                  <a:pt x="2212" y="10586"/>
                  <a:pt x="2194" y="10649"/>
                  <a:pt x="2194" y="10711"/>
                </a:cubicBezTo>
                <a:cubicBezTo>
                  <a:pt x="2194" y="10844"/>
                  <a:pt x="2274" y="10969"/>
                  <a:pt x="2398" y="11022"/>
                </a:cubicBezTo>
                <a:cubicBezTo>
                  <a:pt x="1625" y="13371"/>
                  <a:pt x="1625" y="13371"/>
                  <a:pt x="1625" y="13371"/>
                </a:cubicBezTo>
                <a:cubicBezTo>
                  <a:pt x="1590" y="13362"/>
                  <a:pt x="1563" y="13362"/>
                  <a:pt x="1537" y="13362"/>
                </a:cubicBezTo>
                <a:cubicBezTo>
                  <a:pt x="1537" y="13362"/>
                  <a:pt x="1537" y="13362"/>
                  <a:pt x="1528" y="13362"/>
                </a:cubicBezTo>
                <a:lnTo>
                  <a:pt x="1528" y="10008"/>
                </a:lnTo>
                <a:close/>
                <a:moveTo>
                  <a:pt x="10365" y="20043"/>
                </a:moveTo>
                <a:cubicBezTo>
                  <a:pt x="10320" y="20088"/>
                  <a:pt x="10285" y="20150"/>
                  <a:pt x="10267" y="20212"/>
                </a:cubicBezTo>
                <a:cubicBezTo>
                  <a:pt x="9104" y="19839"/>
                  <a:pt x="9104" y="19839"/>
                  <a:pt x="9104" y="19839"/>
                </a:cubicBezTo>
                <a:cubicBezTo>
                  <a:pt x="9104" y="19821"/>
                  <a:pt x="9113" y="19803"/>
                  <a:pt x="9113" y="19794"/>
                </a:cubicBezTo>
                <a:cubicBezTo>
                  <a:pt x="13189" y="19429"/>
                  <a:pt x="13189" y="19429"/>
                  <a:pt x="13189" y="19429"/>
                </a:cubicBezTo>
                <a:cubicBezTo>
                  <a:pt x="10951" y="20159"/>
                  <a:pt x="10951" y="20159"/>
                  <a:pt x="10951" y="20159"/>
                </a:cubicBezTo>
                <a:cubicBezTo>
                  <a:pt x="10933" y="20114"/>
                  <a:pt x="10907" y="20070"/>
                  <a:pt x="10880" y="20043"/>
                </a:cubicBezTo>
                <a:cubicBezTo>
                  <a:pt x="10809" y="19972"/>
                  <a:pt x="10720" y="19936"/>
                  <a:pt x="10622" y="19936"/>
                </a:cubicBezTo>
                <a:cubicBezTo>
                  <a:pt x="10622" y="19936"/>
                  <a:pt x="10622" y="19936"/>
                  <a:pt x="10622" y="19936"/>
                </a:cubicBezTo>
                <a:cubicBezTo>
                  <a:pt x="10525" y="19936"/>
                  <a:pt x="10436" y="19972"/>
                  <a:pt x="10365" y="20043"/>
                </a:cubicBezTo>
                <a:close/>
                <a:moveTo>
                  <a:pt x="13793" y="19305"/>
                </a:moveTo>
                <a:cubicBezTo>
                  <a:pt x="15747" y="18664"/>
                  <a:pt x="15747" y="18664"/>
                  <a:pt x="15747" y="18664"/>
                </a:cubicBezTo>
                <a:cubicBezTo>
                  <a:pt x="15756" y="18691"/>
                  <a:pt x="15774" y="18709"/>
                  <a:pt x="15783" y="18727"/>
                </a:cubicBezTo>
                <a:cubicBezTo>
                  <a:pt x="15401" y="19002"/>
                  <a:pt x="15401" y="19002"/>
                  <a:pt x="15401" y="19002"/>
                </a:cubicBezTo>
                <a:cubicBezTo>
                  <a:pt x="15338" y="18931"/>
                  <a:pt x="15241" y="18887"/>
                  <a:pt x="15143" y="18887"/>
                </a:cubicBezTo>
                <a:cubicBezTo>
                  <a:pt x="14965" y="18887"/>
                  <a:pt x="14814" y="19029"/>
                  <a:pt x="14806" y="19216"/>
                </a:cubicBezTo>
                <a:lnTo>
                  <a:pt x="13793" y="19305"/>
                </a:lnTo>
                <a:close/>
                <a:moveTo>
                  <a:pt x="17808" y="16529"/>
                </a:moveTo>
                <a:cubicBezTo>
                  <a:pt x="17612" y="16494"/>
                  <a:pt x="17612" y="16494"/>
                  <a:pt x="17612" y="16494"/>
                </a:cubicBezTo>
                <a:cubicBezTo>
                  <a:pt x="19175" y="14332"/>
                  <a:pt x="19175" y="14332"/>
                  <a:pt x="19175" y="14332"/>
                </a:cubicBezTo>
                <a:cubicBezTo>
                  <a:pt x="19193" y="14358"/>
                  <a:pt x="19220" y="14376"/>
                  <a:pt x="19246" y="14394"/>
                </a:cubicBezTo>
                <a:cubicBezTo>
                  <a:pt x="18243" y="16298"/>
                  <a:pt x="18243" y="16298"/>
                  <a:pt x="18243" y="16298"/>
                </a:cubicBezTo>
                <a:cubicBezTo>
                  <a:pt x="18207" y="16289"/>
                  <a:pt x="18172" y="16280"/>
                  <a:pt x="18145" y="16280"/>
                </a:cubicBezTo>
                <a:cubicBezTo>
                  <a:pt x="17985" y="16280"/>
                  <a:pt x="17852" y="16387"/>
                  <a:pt x="17808" y="16529"/>
                </a:cubicBezTo>
                <a:close/>
                <a:moveTo>
                  <a:pt x="19371" y="14447"/>
                </a:moveTo>
                <a:cubicBezTo>
                  <a:pt x="19380" y="14447"/>
                  <a:pt x="19388" y="14447"/>
                  <a:pt x="19397" y="14447"/>
                </a:cubicBezTo>
                <a:cubicBezTo>
                  <a:pt x="19451" y="14447"/>
                  <a:pt x="19504" y="14430"/>
                  <a:pt x="19548" y="14403"/>
                </a:cubicBezTo>
                <a:cubicBezTo>
                  <a:pt x="19557" y="14394"/>
                  <a:pt x="19557" y="14394"/>
                  <a:pt x="19557" y="14394"/>
                </a:cubicBezTo>
                <a:cubicBezTo>
                  <a:pt x="19557" y="14394"/>
                  <a:pt x="19557" y="14394"/>
                  <a:pt x="19557" y="14394"/>
                </a:cubicBezTo>
                <a:cubicBezTo>
                  <a:pt x="19593" y="14314"/>
                  <a:pt x="19628" y="14234"/>
                  <a:pt x="19664" y="14127"/>
                </a:cubicBezTo>
                <a:cubicBezTo>
                  <a:pt x="19664" y="14118"/>
                  <a:pt x="19664" y="14118"/>
                  <a:pt x="19664" y="14118"/>
                </a:cubicBezTo>
                <a:cubicBezTo>
                  <a:pt x="19664" y="14118"/>
                  <a:pt x="19664" y="14118"/>
                  <a:pt x="19664" y="14118"/>
                </a:cubicBezTo>
                <a:cubicBezTo>
                  <a:pt x="19664" y="14092"/>
                  <a:pt x="19655" y="14074"/>
                  <a:pt x="19637" y="14056"/>
                </a:cubicBezTo>
                <a:cubicBezTo>
                  <a:pt x="19699" y="14038"/>
                  <a:pt x="19753" y="14003"/>
                  <a:pt x="19797" y="13958"/>
                </a:cubicBezTo>
                <a:cubicBezTo>
                  <a:pt x="19904" y="13851"/>
                  <a:pt x="19939" y="13691"/>
                  <a:pt x="19868" y="13549"/>
                </a:cubicBezTo>
                <a:cubicBezTo>
                  <a:pt x="20925" y="12748"/>
                  <a:pt x="20925" y="12748"/>
                  <a:pt x="20925" y="12748"/>
                </a:cubicBezTo>
                <a:cubicBezTo>
                  <a:pt x="20943" y="12766"/>
                  <a:pt x="20961" y="12775"/>
                  <a:pt x="20978" y="12784"/>
                </a:cubicBezTo>
                <a:cubicBezTo>
                  <a:pt x="18447" y="17766"/>
                  <a:pt x="18447" y="17766"/>
                  <a:pt x="18447" y="17766"/>
                </a:cubicBezTo>
                <a:cubicBezTo>
                  <a:pt x="18447" y="17766"/>
                  <a:pt x="18438" y="17766"/>
                  <a:pt x="18438" y="17757"/>
                </a:cubicBezTo>
                <a:lnTo>
                  <a:pt x="19371" y="14447"/>
                </a:lnTo>
                <a:close/>
                <a:moveTo>
                  <a:pt x="20801" y="12455"/>
                </a:moveTo>
                <a:cubicBezTo>
                  <a:pt x="20801" y="12544"/>
                  <a:pt x="20827" y="12624"/>
                  <a:pt x="20881" y="12695"/>
                </a:cubicBezTo>
                <a:cubicBezTo>
                  <a:pt x="19833" y="13487"/>
                  <a:pt x="19833" y="13487"/>
                  <a:pt x="19833" y="13487"/>
                </a:cubicBezTo>
                <a:cubicBezTo>
                  <a:pt x="19824" y="13469"/>
                  <a:pt x="19806" y="13460"/>
                  <a:pt x="19797" y="13451"/>
                </a:cubicBezTo>
                <a:cubicBezTo>
                  <a:pt x="19753" y="13398"/>
                  <a:pt x="19690" y="13362"/>
                  <a:pt x="19619" y="13353"/>
                </a:cubicBezTo>
                <a:cubicBezTo>
                  <a:pt x="20055" y="11378"/>
                  <a:pt x="20055" y="11378"/>
                  <a:pt x="20055" y="11378"/>
                </a:cubicBezTo>
                <a:cubicBezTo>
                  <a:pt x="20081" y="11387"/>
                  <a:pt x="20108" y="11387"/>
                  <a:pt x="20135" y="11387"/>
                </a:cubicBezTo>
                <a:cubicBezTo>
                  <a:pt x="20197" y="11387"/>
                  <a:pt x="20259" y="11369"/>
                  <a:pt x="20312" y="11334"/>
                </a:cubicBezTo>
                <a:cubicBezTo>
                  <a:pt x="20925" y="12152"/>
                  <a:pt x="20925" y="12152"/>
                  <a:pt x="20925" y="12152"/>
                </a:cubicBezTo>
                <a:cubicBezTo>
                  <a:pt x="20845" y="12232"/>
                  <a:pt x="20801" y="12339"/>
                  <a:pt x="20801" y="12455"/>
                </a:cubicBezTo>
                <a:close/>
                <a:moveTo>
                  <a:pt x="19593" y="7508"/>
                </a:moveTo>
                <a:cubicBezTo>
                  <a:pt x="19566" y="7500"/>
                  <a:pt x="19539" y="7500"/>
                  <a:pt x="19513" y="7500"/>
                </a:cubicBezTo>
                <a:cubicBezTo>
                  <a:pt x="19504" y="7500"/>
                  <a:pt x="19504" y="7500"/>
                  <a:pt x="19495" y="7500"/>
                </a:cubicBezTo>
                <a:cubicBezTo>
                  <a:pt x="19078" y="6067"/>
                  <a:pt x="19078" y="6067"/>
                  <a:pt x="19078" y="6067"/>
                </a:cubicBezTo>
                <a:cubicBezTo>
                  <a:pt x="19202" y="6014"/>
                  <a:pt x="19291" y="5889"/>
                  <a:pt x="19291" y="5756"/>
                </a:cubicBezTo>
                <a:cubicBezTo>
                  <a:pt x="19291" y="5569"/>
                  <a:pt x="19140" y="5418"/>
                  <a:pt x="18953" y="5418"/>
                </a:cubicBezTo>
                <a:cubicBezTo>
                  <a:pt x="18891" y="5418"/>
                  <a:pt x="18829" y="5436"/>
                  <a:pt x="18776" y="5471"/>
                </a:cubicBezTo>
                <a:cubicBezTo>
                  <a:pt x="17888" y="4270"/>
                  <a:pt x="17888" y="4270"/>
                  <a:pt x="17888" y="4270"/>
                </a:cubicBezTo>
                <a:cubicBezTo>
                  <a:pt x="19797" y="5738"/>
                  <a:pt x="19797" y="5738"/>
                  <a:pt x="19797" y="5738"/>
                </a:cubicBezTo>
                <a:cubicBezTo>
                  <a:pt x="19753" y="5800"/>
                  <a:pt x="19735" y="5880"/>
                  <a:pt x="19735" y="5952"/>
                </a:cubicBezTo>
                <a:cubicBezTo>
                  <a:pt x="19735" y="6112"/>
                  <a:pt x="19833" y="6254"/>
                  <a:pt x="19975" y="6325"/>
                </a:cubicBezTo>
                <a:lnTo>
                  <a:pt x="19593" y="7508"/>
                </a:lnTo>
                <a:close/>
                <a:moveTo>
                  <a:pt x="19726" y="5596"/>
                </a:moveTo>
                <a:cubicBezTo>
                  <a:pt x="17861" y="4155"/>
                  <a:pt x="17861" y="4155"/>
                  <a:pt x="17861" y="4155"/>
                </a:cubicBezTo>
                <a:cubicBezTo>
                  <a:pt x="17870" y="4128"/>
                  <a:pt x="17879" y="4101"/>
                  <a:pt x="17879" y="4074"/>
                </a:cubicBezTo>
                <a:cubicBezTo>
                  <a:pt x="17879" y="3959"/>
                  <a:pt x="17781" y="3861"/>
                  <a:pt x="17657" y="3879"/>
                </a:cubicBezTo>
                <a:cubicBezTo>
                  <a:pt x="15818" y="1681"/>
                  <a:pt x="15818" y="1681"/>
                  <a:pt x="15818" y="1681"/>
                </a:cubicBezTo>
                <a:lnTo>
                  <a:pt x="19726" y="5596"/>
                </a:lnTo>
                <a:close/>
                <a:moveTo>
                  <a:pt x="17559" y="3932"/>
                </a:moveTo>
                <a:cubicBezTo>
                  <a:pt x="16351" y="3025"/>
                  <a:pt x="16351" y="3025"/>
                  <a:pt x="16351" y="3025"/>
                </a:cubicBezTo>
                <a:cubicBezTo>
                  <a:pt x="16342" y="2945"/>
                  <a:pt x="16307" y="2865"/>
                  <a:pt x="16244" y="2811"/>
                </a:cubicBezTo>
                <a:cubicBezTo>
                  <a:pt x="16164" y="2731"/>
                  <a:pt x="16049" y="2696"/>
                  <a:pt x="15934" y="2713"/>
                </a:cubicBezTo>
                <a:cubicBezTo>
                  <a:pt x="15472" y="2357"/>
                  <a:pt x="15472" y="2357"/>
                  <a:pt x="15472" y="2357"/>
                </a:cubicBezTo>
                <a:cubicBezTo>
                  <a:pt x="15481" y="2340"/>
                  <a:pt x="15489" y="2313"/>
                  <a:pt x="15489" y="2286"/>
                </a:cubicBezTo>
                <a:cubicBezTo>
                  <a:pt x="15489" y="2215"/>
                  <a:pt x="15445" y="2162"/>
                  <a:pt x="15383" y="2135"/>
                </a:cubicBezTo>
                <a:cubicBezTo>
                  <a:pt x="15445" y="1779"/>
                  <a:pt x="15445" y="1779"/>
                  <a:pt x="15445" y="1779"/>
                </a:cubicBezTo>
                <a:cubicBezTo>
                  <a:pt x="15481" y="1788"/>
                  <a:pt x="15507" y="1797"/>
                  <a:pt x="15534" y="1797"/>
                </a:cubicBezTo>
                <a:cubicBezTo>
                  <a:pt x="15614" y="1797"/>
                  <a:pt x="15694" y="1770"/>
                  <a:pt x="15756" y="1717"/>
                </a:cubicBezTo>
                <a:cubicBezTo>
                  <a:pt x="17586" y="3905"/>
                  <a:pt x="17586" y="3905"/>
                  <a:pt x="17586" y="3905"/>
                </a:cubicBezTo>
                <a:cubicBezTo>
                  <a:pt x="17577" y="3914"/>
                  <a:pt x="17568" y="3923"/>
                  <a:pt x="17559" y="3932"/>
                </a:cubicBezTo>
                <a:close/>
                <a:moveTo>
                  <a:pt x="15312" y="2117"/>
                </a:moveTo>
                <a:cubicBezTo>
                  <a:pt x="15276" y="2117"/>
                  <a:pt x="15232" y="2135"/>
                  <a:pt x="15205" y="2162"/>
                </a:cubicBezTo>
                <a:cubicBezTo>
                  <a:pt x="15072" y="2064"/>
                  <a:pt x="15072" y="2064"/>
                  <a:pt x="15072" y="2064"/>
                </a:cubicBezTo>
                <a:cubicBezTo>
                  <a:pt x="15179" y="2188"/>
                  <a:pt x="15179" y="2188"/>
                  <a:pt x="15179" y="2188"/>
                </a:cubicBezTo>
                <a:cubicBezTo>
                  <a:pt x="15179" y="2188"/>
                  <a:pt x="15179" y="2188"/>
                  <a:pt x="15179" y="2188"/>
                </a:cubicBezTo>
                <a:cubicBezTo>
                  <a:pt x="14193" y="1735"/>
                  <a:pt x="14193" y="1735"/>
                  <a:pt x="14193" y="1735"/>
                </a:cubicBezTo>
                <a:cubicBezTo>
                  <a:pt x="14202" y="1699"/>
                  <a:pt x="14211" y="1664"/>
                  <a:pt x="14211" y="1619"/>
                </a:cubicBezTo>
                <a:cubicBezTo>
                  <a:pt x="14211" y="1601"/>
                  <a:pt x="14211" y="1575"/>
                  <a:pt x="14202" y="1557"/>
                </a:cubicBezTo>
                <a:cubicBezTo>
                  <a:pt x="15134" y="1468"/>
                  <a:pt x="15134" y="1468"/>
                  <a:pt x="15134" y="1468"/>
                </a:cubicBezTo>
                <a:cubicBezTo>
                  <a:pt x="15161" y="1601"/>
                  <a:pt x="15250" y="1708"/>
                  <a:pt x="15374" y="1761"/>
                </a:cubicBezTo>
                <a:lnTo>
                  <a:pt x="15312" y="2117"/>
                </a:lnTo>
                <a:close/>
                <a:moveTo>
                  <a:pt x="15125" y="1397"/>
                </a:moveTo>
                <a:cubicBezTo>
                  <a:pt x="14184" y="1486"/>
                  <a:pt x="14184" y="1486"/>
                  <a:pt x="14184" y="1486"/>
                </a:cubicBezTo>
                <a:cubicBezTo>
                  <a:pt x="14122" y="1361"/>
                  <a:pt x="14006" y="1272"/>
                  <a:pt x="13864" y="1272"/>
                </a:cubicBezTo>
                <a:cubicBezTo>
                  <a:pt x="13669" y="1272"/>
                  <a:pt x="13518" y="1432"/>
                  <a:pt x="13518" y="1619"/>
                </a:cubicBezTo>
                <a:cubicBezTo>
                  <a:pt x="13518" y="1628"/>
                  <a:pt x="13518" y="1637"/>
                  <a:pt x="13518" y="1646"/>
                </a:cubicBezTo>
                <a:cubicBezTo>
                  <a:pt x="12328" y="1877"/>
                  <a:pt x="12328" y="1877"/>
                  <a:pt x="12328" y="1877"/>
                </a:cubicBezTo>
                <a:cubicBezTo>
                  <a:pt x="10791" y="1379"/>
                  <a:pt x="10791" y="1379"/>
                  <a:pt x="10791" y="1379"/>
                </a:cubicBezTo>
                <a:cubicBezTo>
                  <a:pt x="10800" y="1272"/>
                  <a:pt x="10756" y="1174"/>
                  <a:pt x="10685" y="1103"/>
                </a:cubicBezTo>
                <a:cubicBezTo>
                  <a:pt x="10551" y="961"/>
                  <a:pt x="10320" y="961"/>
                  <a:pt x="10178" y="1103"/>
                </a:cubicBezTo>
                <a:cubicBezTo>
                  <a:pt x="10169" y="1112"/>
                  <a:pt x="10169" y="1112"/>
                  <a:pt x="10161" y="1121"/>
                </a:cubicBezTo>
                <a:cubicBezTo>
                  <a:pt x="9388" y="543"/>
                  <a:pt x="9388" y="543"/>
                  <a:pt x="9388" y="543"/>
                </a:cubicBezTo>
                <a:cubicBezTo>
                  <a:pt x="9397" y="516"/>
                  <a:pt x="9406" y="480"/>
                  <a:pt x="9414" y="445"/>
                </a:cubicBezTo>
                <a:cubicBezTo>
                  <a:pt x="15134" y="1352"/>
                  <a:pt x="15134" y="1352"/>
                  <a:pt x="15134" y="1352"/>
                </a:cubicBezTo>
                <a:cubicBezTo>
                  <a:pt x="15134" y="1370"/>
                  <a:pt x="15125" y="1379"/>
                  <a:pt x="15125" y="1388"/>
                </a:cubicBezTo>
                <a:cubicBezTo>
                  <a:pt x="15125" y="1397"/>
                  <a:pt x="15125" y="1397"/>
                  <a:pt x="15125" y="1397"/>
                </a:cubicBezTo>
                <a:close/>
                <a:moveTo>
                  <a:pt x="10081" y="1432"/>
                </a:moveTo>
                <a:cubicBezTo>
                  <a:pt x="6297" y="2660"/>
                  <a:pt x="6297" y="2660"/>
                  <a:pt x="6297" y="2660"/>
                </a:cubicBezTo>
                <a:cubicBezTo>
                  <a:pt x="6235" y="2544"/>
                  <a:pt x="6119" y="2473"/>
                  <a:pt x="5986" y="2473"/>
                </a:cubicBezTo>
                <a:cubicBezTo>
                  <a:pt x="5800" y="2473"/>
                  <a:pt x="5640" y="2633"/>
                  <a:pt x="5640" y="2820"/>
                </a:cubicBezTo>
                <a:cubicBezTo>
                  <a:pt x="5640" y="2838"/>
                  <a:pt x="5640" y="2856"/>
                  <a:pt x="5649" y="2873"/>
                </a:cubicBezTo>
                <a:cubicBezTo>
                  <a:pt x="5285" y="2989"/>
                  <a:pt x="5285" y="2989"/>
                  <a:pt x="5285" y="2989"/>
                </a:cubicBezTo>
                <a:cubicBezTo>
                  <a:pt x="5258" y="2945"/>
                  <a:pt x="5240" y="2909"/>
                  <a:pt x="5205" y="2882"/>
                </a:cubicBezTo>
                <a:cubicBezTo>
                  <a:pt x="5134" y="2811"/>
                  <a:pt x="5045" y="2776"/>
                  <a:pt x="4947" y="2776"/>
                </a:cubicBezTo>
                <a:cubicBezTo>
                  <a:pt x="4849" y="2776"/>
                  <a:pt x="4761" y="2811"/>
                  <a:pt x="4689" y="2882"/>
                </a:cubicBezTo>
                <a:cubicBezTo>
                  <a:pt x="4618" y="2954"/>
                  <a:pt x="4574" y="3060"/>
                  <a:pt x="4583" y="3167"/>
                </a:cubicBezTo>
                <a:cubicBezTo>
                  <a:pt x="3704" y="3318"/>
                  <a:pt x="3704" y="3318"/>
                  <a:pt x="3704" y="3318"/>
                </a:cubicBezTo>
                <a:cubicBezTo>
                  <a:pt x="3695" y="3283"/>
                  <a:pt x="3677" y="3247"/>
                  <a:pt x="3659" y="3220"/>
                </a:cubicBezTo>
                <a:cubicBezTo>
                  <a:pt x="8695" y="641"/>
                  <a:pt x="8695" y="641"/>
                  <a:pt x="8695" y="641"/>
                </a:cubicBezTo>
                <a:cubicBezTo>
                  <a:pt x="8775" y="738"/>
                  <a:pt x="8890" y="801"/>
                  <a:pt x="9015" y="801"/>
                </a:cubicBezTo>
                <a:cubicBezTo>
                  <a:pt x="9148" y="801"/>
                  <a:pt x="9281" y="729"/>
                  <a:pt x="9352" y="614"/>
                </a:cubicBezTo>
                <a:cubicBezTo>
                  <a:pt x="10116" y="1174"/>
                  <a:pt x="10116" y="1174"/>
                  <a:pt x="10116" y="1174"/>
                </a:cubicBezTo>
                <a:cubicBezTo>
                  <a:pt x="10072" y="1254"/>
                  <a:pt x="10063" y="1343"/>
                  <a:pt x="10081" y="1432"/>
                </a:cubicBezTo>
                <a:close/>
                <a:moveTo>
                  <a:pt x="1368" y="8042"/>
                </a:moveTo>
                <a:cubicBezTo>
                  <a:pt x="1394" y="8060"/>
                  <a:pt x="1430" y="8078"/>
                  <a:pt x="1457" y="8087"/>
                </a:cubicBezTo>
                <a:cubicBezTo>
                  <a:pt x="1457" y="9866"/>
                  <a:pt x="1457" y="9866"/>
                  <a:pt x="1457" y="9866"/>
                </a:cubicBezTo>
                <a:cubicBezTo>
                  <a:pt x="746" y="9332"/>
                  <a:pt x="746" y="9332"/>
                  <a:pt x="746" y="9332"/>
                </a:cubicBezTo>
                <a:cubicBezTo>
                  <a:pt x="782" y="9270"/>
                  <a:pt x="799" y="9199"/>
                  <a:pt x="799" y="9128"/>
                </a:cubicBezTo>
                <a:cubicBezTo>
                  <a:pt x="799" y="9021"/>
                  <a:pt x="764" y="8923"/>
                  <a:pt x="684" y="8852"/>
                </a:cubicBezTo>
                <a:lnTo>
                  <a:pt x="1368" y="8042"/>
                </a:lnTo>
                <a:close/>
                <a:moveTo>
                  <a:pt x="1537" y="14083"/>
                </a:moveTo>
                <a:cubicBezTo>
                  <a:pt x="1581" y="14083"/>
                  <a:pt x="1625" y="14083"/>
                  <a:pt x="1670" y="14065"/>
                </a:cubicBezTo>
                <a:cubicBezTo>
                  <a:pt x="3535" y="16636"/>
                  <a:pt x="3535" y="16636"/>
                  <a:pt x="3535" y="16636"/>
                </a:cubicBezTo>
                <a:cubicBezTo>
                  <a:pt x="3464" y="16663"/>
                  <a:pt x="3402" y="16707"/>
                  <a:pt x="3357" y="16769"/>
                </a:cubicBezTo>
                <a:cubicBezTo>
                  <a:pt x="1723" y="15586"/>
                  <a:pt x="1723" y="15586"/>
                  <a:pt x="1723" y="15586"/>
                </a:cubicBezTo>
                <a:cubicBezTo>
                  <a:pt x="1750" y="15524"/>
                  <a:pt x="1767" y="15462"/>
                  <a:pt x="1767" y="15390"/>
                </a:cubicBezTo>
                <a:cubicBezTo>
                  <a:pt x="1767" y="15204"/>
                  <a:pt x="1634" y="15043"/>
                  <a:pt x="1448" y="14999"/>
                </a:cubicBezTo>
                <a:lnTo>
                  <a:pt x="1537" y="14083"/>
                </a:lnTo>
                <a:close/>
                <a:moveTo>
                  <a:pt x="1679" y="15648"/>
                </a:moveTo>
                <a:cubicBezTo>
                  <a:pt x="3322" y="16832"/>
                  <a:pt x="3322" y="16832"/>
                  <a:pt x="3322" y="16832"/>
                </a:cubicBezTo>
                <a:cubicBezTo>
                  <a:pt x="3313" y="16876"/>
                  <a:pt x="3304" y="16912"/>
                  <a:pt x="3304" y="16956"/>
                </a:cubicBezTo>
                <a:cubicBezTo>
                  <a:pt x="3304" y="17152"/>
                  <a:pt x="3455" y="17303"/>
                  <a:pt x="3650" y="17303"/>
                </a:cubicBezTo>
                <a:cubicBezTo>
                  <a:pt x="3757" y="17303"/>
                  <a:pt x="3855" y="17259"/>
                  <a:pt x="3926" y="17170"/>
                </a:cubicBezTo>
                <a:cubicBezTo>
                  <a:pt x="4734" y="18291"/>
                  <a:pt x="4734" y="18291"/>
                  <a:pt x="4734" y="18291"/>
                </a:cubicBezTo>
                <a:cubicBezTo>
                  <a:pt x="4734" y="18300"/>
                  <a:pt x="4725" y="18300"/>
                  <a:pt x="4725" y="18300"/>
                </a:cubicBezTo>
                <a:cubicBezTo>
                  <a:pt x="4654" y="18371"/>
                  <a:pt x="4618" y="18460"/>
                  <a:pt x="4618" y="18557"/>
                </a:cubicBezTo>
                <a:cubicBezTo>
                  <a:pt x="4618" y="18655"/>
                  <a:pt x="4654" y="18753"/>
                  <a:pt x="4725" y="18815"/>
                </a:cubicBezTo>
                <a:cubicBezTo>
                  <a:pt x="4840" y="18931"/>
                  <a:pt x="5009" y="18958"/>
                  <a:pt x="5151" y="18887"/>
                </a:cubicBezTo>
                <a:cubicBezTo>
                  <a:pt x="5746" y="19821"/>
                  <a:pt x="5746" y="19821"/>
                  <a:pt x="5746" y="19821"/>
                </a:cubicBezTo>
                <a:cubicBezTo>
                  <a:pt x="5746" y="19830"/>
                  <a:pt x="5738" y="19830"/>
                  <a:pt x="5729" y="19839"/>
                </a:cubicBezTo>
                <a:cubicBezTo>
                  <a:pt x="1608" y="15711"/>
                  <a:pt x="1608" y="15711"/>
                  <a:pt x="1608" y="15711"/>
                </a:cubicBezTo>
                <a:cubicBezTo>
                  <a:pt x="1634" y="15693"/>
                  <a:pt x="1661" y="15666"/>
                  <a:pt x="1679" y="15648"/>
                </a:cubicBezTo>
                <a:close/>
                <a:moveTo>
                  <a:pt x="5240" y="18815"/>
                </a:moveTo>
                <a:cubicBezTo>
                  <a:pt x="5276" y="18780"/>
                  <a:pt x="5302" y="18735"/>
                  <a:pt x="5329" y="18682"/>
                </a:cubicBezTo>
                <a:cubicBezTo>
                  <a:pt x="5862" y="18851"/>
                  <a:pt x="5862" y="18851"/>
                  <a:pt x="5862" y="18851"/>
                </a:cubicBezTo>
                <a:cubicBezTo>
                  <a:pt x="5888" y="18869"/>
                  <a:pt x="5915" y="18878"/>
                  <a:pt x="5942" y="18878"/>
                </a:cubicBezTo>
                <a:cubicBezTo>
                  <a:pt x="8571" y="19741"/>
                  <a:pt x="8571" y="19741"/>
                  <a:pt x="8571" y="19741"/>
                </a:cubicBezTo>
                <a:cubicBezTo>
                  <a:pt x="8571" y="19750"/>
                  <a:pt x="8571" y="19767"/>
                  <a:pt x="8571" y="19785"/>
                </a:cubicBezTo>
                <a:cubicBezTo>
                  <a:pt x="8571" y="19785"/>
                  <a:pt x="8571" y="19794"/>
                  <a:pt x="8571" y="19803"/>
                </a:cubicBezTo>
                <a:cubicBezTo>
                  <a:pt x="6421" y="20070"/>
                  <a:pt x="6421" y="20070"/>
                  <a:pt x="6421" y="20070"/>
                </a:cubicBezTo>
                <a:cubicBezTo>
                  <a:pt x="6395" y="19865"/>
                  <a:pt x="6226" y="19714"/>
                  <a:pt x="6022" y="19714"/>
                </a:cubicBezTo>
                <a:cubicBezTo>
                  <a:pt x="5951" y="19714"/>
                  <a:pt x="5871" y="19732"/>
                  <a:pt x="5809" y="19776"/>
                </a:cubicBezTo>
                <a:cubicBezTo>
                  <a:pt x="5205" y="18842"/>
                  <a:pt x="5205" y="18842"/>
                  <a:pt x="5205" y="18842"/>
                </a:cubicBezTo>
                <a:cubicBezTo>
                  <a:pt x="5222" y="18833"/>
                  <a:pt x="5231" y="18824"/>
                  <a:pt x="5240" y="18815"/>
                </a:cubicBezTo>
                <a:close/>
                <a:moveTo>
                  <a:pt x="6421" y="20141"/>
                </a:moveTo>
                <a:cubicBezTo>
                  <a:pt x="8580" y="19874"/>
                  <a:pt x="8580" y="19874"/>
                  <a:pt x="8580" y="19874"/>
                </a:cubicBezTo>
                <a:cubicBezTo>
                  <a:pt x="8606" y="19945"/>
                  <a:pt x="8660" y="19999"/>
                  <a:pt x="8722" y="20025"/>
                </a:cubicBezTo>
                <a:cubicBezTo>
                  <a:pt x="8757" y="20034"/>
                  <a:pt x="8757" y="20034"/>
                  <a:pt x="8757" y="20034"/>
                </a:cubicBezTo>
                <a:cubicBezTo>
                  <a:pt x="8784" y="20043"/>
                  <a:pt x="8811" y="20052"/>
                  <a:pt x="8837" y="20052"/>
                </a:cubicBezTo>
                <a:cubicBezTo>
                  <a:pt x="8837" y="20052"/>
                  <a:pt x="8837" y="20052"/>
                  <a:pt x="8837" y="20052"/>
                </a:cubicBezTo>
                <a:cubicBezTo>
                  <a:pt x="8926" y="20052"/>
                  <a:pt x="9006" y="20008"/>
                  <a:pt x="9059" y="19936"/>
                </a:cubicBezTo>
                <a:cubicBezTo>
                  <a:pt x="10276" y="20399"/>
                  <a:pt x="10276" y="20399"/>
                  <a:pt x="10276" y="20399"/>
                </a:cubicBezTo>
                <a:cubicBezTo>
                  <a:pt x="10294" y="20461"/>
                  <a:pt x="10320" y="20515"/>
                  <a:pt x="10365" y="20559"/>
                </a:cubicBezTo>
                <a:cubicBezTo>
                  <a:pt x="10489" y="20684"/>
                  <a:pt x="10676" y="20701"/>
                  <a:pt x="10818" y="20604"/>
                </a:cubicBezTo>
                <a:cubicBezTo>
                  <a:pt x="12123" y="21093"/>
                  <a:pt x="12123" y="21093"/>
                  <a:pt x="12123" y="21093"/>
                </a:cubicBezTo>
                <a:cubicBezTo>
                  <a:pt x="12123" y="21102"/>
                  <a:pt x="12123" y="21111"/>
                  <a:pt x="12123" y="21111"/>
                </a:cubicBezTo>
                <a:cubicBezTo>
                  <a:pt x="6413" y="20203"/>
                  <a:pt x="6413" y="20203"/>
                  <a:pt x="6413" y="20203"/>
                </a:cubicBezTo>
                <a:cubicBezTo>
                  <a:pt x="6413" y="20186"/>
                  <a:pt x="6421" y="20168"/>
                  <a:pt x="6421" y="20141"/>
                </a:cubicBezTo>
                <a:close/>
                <a:moveTo>
                  <a:pt x="10978" y="20221"/>
                </a:moveTo>
                <a:cubicBezTo>
                  <a:pt x="13509" y="19394"/>
                  <a:pt x="13509" y="19394"/>
                  <a:pt x="13509" y="19394"/>
                </a:cubicBezTo>
                <a:cubicBezTo>
                  <a:pt x="14806" y="19278"/>
                  <a:pt x="14806" y="19278"/>
                  <a:pt x="14806" y="19278"/>
                </a:cubicBezTo>
                <a:cubicBezTo>
                  <a:pt x="14814" y="19331"/>
                  <a:pt x="14823" y="19376"/>
                  <a:pt x="14850" y="19412"/>
                </a:cubicBezTo>
                <a:cubicBezTo>
                  <a:pt x="12789" y="20906"/>
                  <a:pt x="12789" y="20906"/>
                  <a:pt x="12789" y="20906"/>
                </a:cubicBezTo>
                <a:cubicBezTo>
                  <a:pt x="12710" y="20835"/>
                  <a:pt x="12612" y="20799"/>
                  <a:pt x="12514" y="20799"/>
                </a:cubicBezTo>
                <a:cubicBezTo>
                  <a:pt x="12372" y="20799"/>
                  <a:pt x="12239" y="20879"/>
                  <a:pt x="12168" y="20995"/>
                </a:cubicBezTo>
                <a:cubicBezTo>
                  <a:pt x="10960" y="20426"/>
                  <a:pt x="10960" y="20426"/>
                  <a:pt x="10960" y="20426"/>
                </a:cubicBezTo>
                <a:cubicBezTo>
                  <a:pt x="10987" y="20355"/>
                  <a:pt x="10987" y="20292"/>
                  <a:pt x="10978" y="20221"/>
                </a:cubicBezTo>
                <a:close/>
                <a:moveTo>
                  <a:pt x="14886" y="19465"/>
                </a:moveTo>
                <a:cubicBezTo>
                  <a:pt x="14957" y="19545"/>
                  <a:pt x="15045" y="19581"/>
                  <a:pt x="15143" y="19581"/>
                </a:cubicBezTo>
                <a:cubicBezTo>
                  <a:pt x="15338" y="19581"/>
                  <a:pt x="15498" y="19429"/>
                  <a:pt x="15498" y="19234"/>
                </a:cubicBezTo>
                <a:cubicBezTo>
                  <a:pt x="15498" y="19171"/>
                  <a:pt x="15481" y="19118"/>
                  <a:pt x="15445" y="19065"/>
                </a:cubicBezTo>
                <a:cubicBezTo>
                  <a:pt x="15827" y="18780"/>
                  <a:pt x="15827" y="18780"/>
                  <a:pt x="15827" y="18780"/>
                </a:cubicBezTo>
                <a:cubicBezTo>
                  <a:pt x="15827" y="18780"/>
                  <a:pt x="15827" y="18789"/>
                  <a:pt x="15827" y="18789"/>
                </a:cubicBezTo>
                <a:cubicBezTo>
                  <a:pt x="15898" y="18851"/>
                  <a:pt x="15987" y="18896"/>
                  <a:pt x="16085" y="18896"/>
                </a:cubicBezTo>
                <a:cubicBezTo>
                  <a:pt x="16085" y="18896"/>
                  <a:pt x="16085" y="18896"/>
                  <a:pt x="16085" y="18896"/>
                </a:cubicBezTo>
                <a:cubicBezTo>
                  <a:pt x="16182" y="18896"/>
                  <a:pt x="16271" y="18851"/>
                  <a:pt x="16342" y="18789"/>
                </a:cubicBezTo>
                <a:cubicBezTo>
                  <a:pt x="16413" y="18709"/>
                  <a:pt x="16458" y="18611"/>
                  <a:pt x="16449" y="18504"/>
                </a:cubicBezTo>
                <a:cubicBezTo>
                  <a:pt x="17923" y="18273"/>
                  <a:pt x="17923" y="18273"/>
                  <a:pt x="17923" y="18273"/>
                </a:cubicBezTo>
                <a:cubicBezTo>
                  <a:pt x="17932" y="18300"/>
                  <a:pt x="17941" y="18326"/>
                  <a:pt x="17959" y="18353"/>
                </a:cubicBezTo>
                <a:cubicBezTo>
                  <a:pt x="12834" y="20959"/>
                  <a:pt x="12834" y="20959"/>
                  <a:pt x="12834" y="20959"/>
                </a:cubicBezTo>
                <a:lnTo>
                  <a:pt x="14886" y="19465"/>
                </a:lnTo>
                <a:close/>
                <a:moveTo>
                  <a:pt x="18491" y="16627"/>
                </a:moveTo>
                <a:cubicBezTo>
                  <a:pt x="18491" y="16502"/>
                  <a:pt x="18420" y="16387"/>
                  <a:pt x="18305" y="16325"/>
                </a:cubicBezTo>
                <a:cubicBezTo>
                  <a:pt x="19300" y="14447"/>
                  <a:pt x="19300" y="14447"/>
                  <a:pt x="19300" y="14447"/>
                </a:cubicBezTo>
                <a:cubicBezTo>
                  <a:pt x="18367" y="17739"/>
                  <a:pt x="18367" y="17739"/>
                  <a:pt x="18367" y="17739"/>
                </a:cubicBezTo>
                <a:cubicBezTo>
                  <a:pt x="18349" y="17739"/>
                  <a:pt x="18323" y="17730"/>
                  <a:pt x="18296" y="17730"/>
                </a:cubicBezTo>
                <a:cubicBezTo>
                  <a:pt x="18296" y="17730"/>
                  <a:pt x="18296" y="17730"/>
                  <a:pt x="18296" y="17730"/>
                </a:cubicBezTo>
                <a:cubicBezTo>
                  <a:pt x="18216" y="16965"/>
                  <a:pt x="18216" y="16965"/>
                  <a:pt x="18216" y="16965"/>
                </a:cubicBezTo>
                <a:cubicBezTo>
                  <a:pt x="18376" y="16938"/>
                  <a:pt x="18491" y="16796"/>
                  <a:pt x="18491" y="16627"/>
                </a:cubicBezTo>
                <a:close/>
                <a:moveTo>
                  <a:pt x="20481" y="11040"/>
                </a:moveTo>
                <a:cubicBezTo>
                  <a:pt x="20481" y="10907"/>
                  <a:pt x="20401" y="10791"/>
                  <a:pt x="20286" y="10729"/>
                </a:cubicBezTo>
                <a:cubicBezTo>
                  <a:pt x="20303" y="10702"/>
                  <a:pt x="20303" y="10702"/>
                  <a:pt x="20303" y="10702"/>
                </a:cubicBezTo>
                <a:cubicBezTo>
                  <a:pt x="20303" y="10684"/>
                  <a:pt x="20303" y="10684"/>
                  <a:pt x="20303" y="10684"/>
                </a:cubicBezTo>
                <a:cubicBezTo>
                  <a:pt x="20303" y="10675"/>
                  <a:pt x="20303" y="10667"/>
                  <a:pt x="20303" y="10658"/>
                </a:cubicBezTo>
                <a:cubicBezTo>
                  <a:pt x="20303" y="10649"/>
                  <a:pt x="20303" y="10640"/>
                  <a:pt x="20303" y="10631"/>
                </a:cubicBezTo>
                <a:cubicBezTo>
                  <a:pt x="20303" y="10569"/>
                  <a:pt x="20303" y="10569"/>
                  <a:pt x="20303" y="10569"/>
                </a:cubicBezTo>
                <a:cubicBezTo>
                  <a:pt x="20223" y="10702"/>
                  <a:pt x="20223" y="10702"/>
                  <a:pt x="20223" y="10702"/>
                </a:cubicBezTo>
                <a:cubicBezTo>
                  <a:pt x="20206" y="10702"/>
                  <a:pt x="20188" y="10693"/>
                  <a:pt x="20170" y="10693"/>
                </a:cubicBezTo>
                <a:cubicBezTo>
                  <a:pt x="20170" y="6352"/>
                  <a:pt x="20170" y="6352"/>
                  <a:pt x="20170" y="6352"/>
                </a:cubicBezTo>
                <a:cubicBezTo>
                  <a:pt x="20179" y="6352"/>
                  <a:pt x="20188" y="6352"/>
                  <a:pt x="20197" y="6343"/>
                </a:cubicBezTo>
                <a:cubicBezTo>
                  <a:pt x="21103" y="12063"/>
                  <a:pt x="21103" y="12063"/>
                  <a:pt x="21103" y="12063"/>
                </a:cubicBezTo>
                <a:cubicBezTo>
                  <a:pt x="21058" y="12072"/>
                  <a:pt x="21023" y="12090"/>
                  <a:pt x="20987" y="12117"/>
                </a:cubicBezTo>
                <a:cubicBezTo>
                  <a:pt x="20365" y="11289"/>
                  <a:pt x="20365" y="11289"/>
                  <a:pt x="20365" y="11289"/>
                </a:cubicBezTo>
                <a:cubicBezTo>
                  <a:pt x="20437" y="11227"/>
                  <a:pt x="20481" y="11138"/>
                  <a:pt x="20481" y="11040"/>
                </a:cubicBezTo>
                <a:close/>
              </a:path>
            </a:pathLst>
          </a:custGeom>
          <a:gradFill>
            <a:gsLst>
              <a:gs pos="0">
                <a:srgbClr val="FFFFFF">
                  <a:alpha val="0"/>
                </a:srgbClr>
              </a:gs>
              <a:gs pos="0">
                <a:schemeClr val="tx1">
                  <a:lumMod val="10000"/>
                  <a:lumOff val="90000"/>
                </a:schemeClr>
              </a:gs>
            </a:gsLst>
            <a:lin ang="16200000"/>
          </a:gradFill>
          <a:ln w="12700">
            <a:miter lim="400000"/>
          </a:ln>
        </p:spPr>
        <p:txBody>
          <a:bodyPr lIns="60959" rIns="60959"/>
          <a:lstStyle/>
          <a:p>
            <a:pPr defTabSz="609585"/>
            <a:endParaRPr sz="2400" dirty="0">
              <a:solidFill>
                <a:srgbClr val="FFFFFF"/>
              </a:solidFill>
              <a:latin typeface="CiscoSansTT" panose="020B0503020201020303" pitchFamily="34" charset="0"/>
              <a:ea typeface="ＭＳ Ｐゴシック" pitchFamily="34" charset="-128"/>
            </a:endParaRPr>
          </a:p>
        </p:txBody>
      </p:sp>
      <p:pic>
        <p:nvPicPr>
          <p:cNvPr id="7" name="Picture 6">
            <a:extLst>
              <a:ext uri="{FF2B5EF4-FFF2-40B4-BE49-F238E27FC236}">
                <a16:creationId xmlns:a16="http://schemas.microsoft.com/office/drawing/2014/main" id="{3E11A7A1-832B-024C-A2C8-5F1D6DDCA7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1084" y="1865241"/>
            <a:ext cx="796669" cy="796671"/>
          </a:xfrm>
          <a:prstGeom prst="rect">
            <a:avLst/>
          </a:prstGeom>
        </p:spPr>
      </p:pic>
      <p:grpSp>
        <p:nvGrpSpPr>
          <p:cNvPr id="19" name="Group 18">
            <a:extLst>
              <a:ext uri="{FF2B5EF4-FFF2-40B4-BE49-F238E27FC236}">
                <a16:creationId xmlns:a16="http://schemas.microsoft.com/office/drawing/2014/main" id="{B776A350-439E-074C-882B-8AF850A9B5D8}"/>
              </a:ext>
            </a:extLst>
          </p:cNvPr>
          <p:cNvGrpSpPr/>
          <p:nvPr/>
        </p:nvGrpSpPr>
        <p:grpSpPr>
          <a:xfrm>
            <a:off x="1724197" y="4564950"/>
            <a:ext cx="935719" cy="840388"/>
            <a:chOff x="3355937" y="1668287"/>
            <a:chExt cx="900892" cy="809110"/>
          </a:xfrm>
        </p:grpSpPr>
        <p:grpSp>
          <p:nvGrpSpPr>
            <p:cNvPr id="20" name="Group 19">
              <a:extLst>
                <a:ext uri="{FF2B5EF4-FFF2-40B4-BE49-F238E27FC236}">
                  <a16:creationId xmlns:a16="http://schemas.microsoft.com/office/drawing/2014/main" id="{F9DBA68C-F094-FC41-8087-050A77F4309C}"/>
                </a:ext>
              </a:extLst>
            </p:cNvPr>
            <p:cNvGrpSpPr/>
            <p:nvPr/>
          </p:nvGrpSpPr>
          <p:grpSpPr>
            <a:xfrm>
              <a:off x="3355937" y="1668287"/>
              <a:ext cx="790035" cy="790033"/>
              <a:chOff x="1169155" y="2383740"/>
              <a:chExt cx="790035" cy="790033"/>
            </a:xfrm>
          </p:grpSpPr>
          <p:sp>
            <p:nvSpPr>
              <p:cNvPr id="24" name="Oval 23">
                <a:extLst>
                  <a:ext uri="{FF2B5EF4-FFF2-40B4-BE49-F238E27FC236}">
                    <a16:creationId xmlns:a16="http://schemas.microsoft.com/office/drawing/2014/main" id="{DBFE893E-786E-D940-A848-9AA4E4F769F0}"/>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latin typeface="CiscoSansTT" panose="020B0503020201020303" pitchFamily="34" charset="0"/>
                </a:endParaRPr>
              </a:p>
            </p:txBody>
          </p:sp>
          <p:grpSp>
            <p:nvGrpSpPr>
              <p:cNvPr id="25" name="Group 24">
                <a:extLst>
                  <a:ext uri="{FF2B5EF4-FFF2-40B4-BE49-F238E27FC236}">
                    <a16:creationId xmlns:a16="http://schemas.microsoft.com/office/drawing/2014/main" id="{D706318C-7A26-304F-A6A0-45A40A1A3997}"/>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6" name="Rectangle: Rounded Corners 123">
                  <a:extLst>
                    <a:ext uri="{FF2B5EF4-FFF2-40B4-BE49-F238E27FC236}">
                      <a16:creationId xmlns:a16="http://schemas.microsoft.com/office/drawing/2014/main" id="{940DC27E-CF46-F245-AC4F-C2761CFD2583}"/>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latin typeface="CiscoSansTT" panose="020B0503020201020303" pitchFamily="34" charset="0"/>
                  </a:endParaRPr>
                </a:p>
              </p:txBody>
            </p:sp>
            <p:sp>
              <p:nvSpPr>
                <p:cNvPr id="27" name="Oval 26">
                  <a:extLst>
                    <a:ext uri="{FF2B5EF4-FFF2-40B4-BE49-F238E27FC236}">
                      <a16:creationId xmlns:a16="http://schemas.microsoft.com/office/drawing/2014/main" id="{1D263C24-B72A-9E41-B2A6-7DC381D78FDE}"/>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latin typeface="CiscoSansTT" panose="020B0503020201020303" pitchFamily="34" charset="0"/>
                  </a:endParaRPr>
                </a:p>
              </p:txBody>
            </p:sp>
          </p:grpSp>
        </p:grpSp>
        <p:grpSp>
          <p:nvGrpSpPr>
            <p:cNvPr id="21" name="Group 20">
              <a:extLst>
                <a:ext uri="{FF2B5EF4-FFF2-40B4-BE49-F238E27FC236}">
                  <a16:creationId xmlns:a16="http://schemas.microsoft.com/office/drawing/2014/main" id="{1CF08270-79AA-714A-8B5B-3DDFB8DED807}"/>
                </a:ext>
              </a:extLst>
            </p:cNvPr>
            <p:cNvGrpSpPr/>
            <p:nvPr/>
          </p:nvGrpSpPr>
          <p:grpSpPr>
            <a:xfrm>
              <a:off x="3994215" y="2012915"/>
              <a:ext cx="262614" cy="464482"/>
              <a:chOff x="1211330" y="2030730"/>
              <a:chExt cx="262614" cy="464482"/>
            </a:xfrm>
          </p:grpSpPr>
          <p:sp>
            <p:nvSpPr>
              <p:cNvPr id="22" name="Freeform 24">
                <a:extLst>
                  <a:ext uri="{FF2B5EF4-FFF2-40B4-BE49-F238E27FC236}">
                    <a16:creationId xmlns:a16="http://schemas.microsoft.com/office/drawing/2014/main" id="{076D944D-54BC-754B-81D9-C97F474D35CB}"/>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a:endParaRPr lang="en-US" sz="2400" dirty="0">
                  <a:latin typeface="CiscoSansTT" panose="020B0503020201020303" pitchFamily="34" charset="0"/>
                </a:endParaRPr>
              </a:p>
            </p:txBody>
          </p:sp>
          <p:sp>
            <p:nvSpPr>
              <p:cNvPr id="23" name="Freeform 25">
                <a:extLst>
                  <a:ext uri="{FF2B5EF4-FFF2-40B4-BE49-F238E27FC236}">
                    <a16:creationId xmlns:a16="http://schemas.microsoft.com/office/drawing/2014/main" id="{C85D213E-B7F5-1744-BACA-A3FD3764CAB2}"/>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a:endParaRPr lang="en-US" sz="2400" dirty="0">
                  <a:latin typeface="CiscoSansTT" panose="020B0503020201020303" pitchFamily="34" charset="0"/>
                </a:endParaRPr>
              </a:p>
            </p:txBody>
          </p:sp>
        </p:grpSp>
      </p:grpSp>
      <p:grpSp>
        <p:nvGrpSpPr>
          <p:cNvPr id="28" name="Group 27">
            <a:extLst>
              <a:ext uri="{FF2B5EF4-FFF2-40B4-BE49-F238E27FC236}">
                <a16:creationId xmlns:a16="http://schemas.microsoft.com/office/drawing/2014/main" id="{7A30282C-7B4E-5A49-9368-9F30107B2978}"/>
              </a:ext>
            </a:extLst>
          </p:cNvPr>
          <p:cNvGrpSpPr/>
          <p:nvPr/>
        </p:nvGrpSpPr>
        <p:grpSpPr>
          <a:xfrm>
            <a:off x="1736054" y="1826238"/>
            <a:ext cx="820577" cy="832545"/>
            <a:chOff x="1847381" y="1651109"/>
            <a:chExt cx="790035" cy="801558"/>
          </a:xfrm>
        </p:grpSpPr>
        <p:grpSp>
          <p:nvGrpSpPr>
            <p:cNvPr id="29" name="Group 28">
              <a:extLst>
                <a:ext uri="{FF2B5EF4-FFF2-40B4-BE49-F238E27FC236}">
                  <a16:creationId xmlns:a16="http://schemas.microsoft.com/office/drawing/2014/main" id="{A30A79D8-07A6-6F4B-9081-9E788F83E140}"/>
                </a:ext>
              </a:extLst>
            </p:cNvPr>
            <p:cNvGrpSpPr/>
            <p:nvPr/>
          </p:nvGrpSpPr>
          <p:grpSpPr>
            <a:xfrm>
              <a:off x="1847381" y="1651109"/>
              <a:ext cx="790035" cy="790033"/>
              <a:chOff x="1169155" y="3436668"/>
              <a:chExt cx="790035" cy="790033"/>
            </a:xfrm>
          </p:grpSpPr>
          <p:sp>
            <p:nvSpPr>
              <p:cNvPr id="36" name="Oval 35">
                <a:extLst>
                  <a:ext uri="{FF2B5EF4-FFF2-40B4-BE49-F238E27FC236}">
                    <a16:creationId xmlns:a16="http://schemas.microsoft.com/office/drawing/2014/main" id="{E674727D-35DB-E245-8B26-983B32D0E696}"/>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latin typeface="CiscoSansTT" panose="020B0503020201020303" pitchFamily="34" charset="0"/>
                </a:endParaRPr>
              </a:p>
            </p:txBody>
          </p:sp>
          <p:grpSp>
            <p:nvGrpSpPr>
              <p:cNvPr id="37" name="Group 36">
                <a:extLst>
                  <a:ext uri="{FF2B5EF4-FFF2-40B4-BE49-F238E27FC236}">
                    <a16:creationId xmlns:a16="http://schemas.microsoft.com/office/drawing/2014/main" id="{A0109396-B154-CD41-946A-1276E78F76D1}"/>
                  </a:ext>
                </a:extLst>
              </p:cNvPr>
              <p:cNvGrpSpPr/>
              <p:nvPr/>
            </p:nvGrpSpPr>
            <p:grpSpPr>
              <a:xfrm>
                <a:off x="1441405" y="3568615"/>
                <a:ext cx="245534" cy="526139"/>
                <a:chOff x="2009388" y="1214359"/>
                <a:chExt cx="748546" cy="1604018"/>
              </a:xfrm>
            </p:grpSpPr>
            <p:sp>
              <p:nvSpPr>
                <p:cNvPr id="38" name="Rectangle: Rounded Corners 135">
                  <a:extLst>
                    <a:ext uri="{FF2B5EF4-FFF2-40B4-BE49-F238E27FC236}">
                      <a16:creationId xmlns:a16="http://schemas.microsoft.com/office/drawing/2014/main" id="{99A32A1D-9778-CE47-9864-E3D39AD5359B}"/>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latin typeface="CiscoSansTT" panose="020B0503020201020303" pitchFamily="34" charset="0"/>
                  </a:endParaRPr>
                </a:p>
              </p:txBody>
            </p:sp>
            <p:sp>
              <p:nvSpPr>
                <p:cNvPr id="39" name="Oval 38">
                  <a:extLst>
                    <a:ext uri="{FF2B5EF4-FFF2-40B4-BE49-F238E27FC236}">
                      <a16:creationId xmlns:a16="http://schemas.microsoft.com/office/drawing/2014/main" id="{9816003B-9551-BF4F-AA06-5F34F0473A66}"/>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latin typeface="CiscoSansTT" panose="020B0503020201020303" pitchFamily="34" charset="0"/>
                  </a:endParaRPr>
                </a:p>
              </p:txBody>
            </p:sp>
          </p:grpSp>
        </p:grpSp>
        <p:grpSp>
          <p:nvGrpSpPr>
            <p:cNvPr id="30" name="Group 29">
              <a:extLst>
                <a:ext uri="{FF2B5EF4-FFF2-40B4-BE49-F238E27FC236}">
                  <a16:creationId xmlns:a16="http://schemas.microsoft.com/office/drawing/2014/main" id="{876B23BA-2AF7-274E-BBF9-B9D4D7735AE9}"/>
                </a:ext>
              </a:extLst>
            </p:cNvPr>
            <p:cNvGrpSpPr/>
            <p:nvPr/>
          </p:nvGrpSpPr>
          <p:grpSpPr>
            <a:xfrm>
              <a:off x="2235979" y="2096337"/>
              <a:ext cx="391277" cy="356330"/>
              <a:chOff x="890032" y="964594"/>
              <a:chExt cx="580704" cy="528838"/>
            </a:xfrm>
          </p:grpSpPr>
          <p:grpSp>
            <p:nvGrpSpPr>
              <p:cNvPr id="31" name="Group 30">
                <a:extLst>
                  <a:ext uri="{FF2B5EF4-FFF2-40B4-BE49-F238E27FC236}">
                    <a16:creationId xmlns:a16="http://schemas.microsoft.com/office/drawing/2014/main" id="{1771F8CA-7001-3B46-8EF4-DB2D42CC280C}"/>
                  </a:ext>
                </a:extLst>
              </p:cNvPr>
              <p:cNvGrpSpPr/>
              <p:nvPr/>
            </p:nvGrpSpPr>
            <p:grpSpPr>
              <a:xfrm>
                <a:off x="976649" y="964594"/>
                <a:ext cx="407471" cy="512962"/>
                <a:chOff x="2446549" y="3326304"/>
                <a:chExt cx="552402" cy="762558"/>
              </a:xfrm>
            </p:grpSpPr>
            <p:sp>
              <p:nvSpPr>
                <p:cNvPr id="33" name="Rounded Rectangle 61">
                  <a:extLst>
                    <a:ext uri="{FF2B5EF4-FFF2-40B4-BE49-F238E27FC236}">
                      <a16:creationId xmlns:a16="http://schemas.microsoft.com/office/drawing/2014/main" id="{D5E37306-076C-5E47-828E-85814C92BC71}"/>
                    </a:ext>
                  </a:extLst>
                </p:cNvPr>
                <p:cNvSpPr/>
                <p:nvPr/>
              </p:nvSpPr>
              <p:spPr>
                <a:xfrm>
                  <a:off x="2618556" y="3871883"/>
                  <a:ext cx="214304" cy="21697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panose="020B0503020201020303" pitchFamily="34" charset="0"/>
                  </a:endParaRPr>
                </a:p>
              </p:txBody>
            </p:sp>
            <p:sp>
              <p:nvSpPr>
                <p:cNvPr id="34" name="Freeform: Shape 35">
                  <a:extLst>
                    <a:ext uri="{FF2B5EF4-FFF2-40B4-BE49-F238E27FC236}">
                      <a16:creationId xmlns:a16="http://schemas.microsoft.com/office/drawing/2014/main" id="{FB49FEA7-4877-5F47-B3BB-8A8F6D3713FD}"/>
                    </a:ext>
                  </a:extLst>
                </p:cNvPr>
                <p:cNvSpPr/>
                <p:nvPr/>
              </p:nvSpPr>
              <p:spPr>
                <a:xfrm>
                  <a:off x="2446549" y="3326304"/>
                  <a:ext cx="552402" cy="762558"/>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solidFill>
                <a:ln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35" name="Freeform: Shape 116">
                  <a:extLst>
                    <a:ext uri="{FF2B5EF4-FFF2-40B4-BE49-F238E27FC236}">
                      <a16:creationId xmlns:a16="http://schemas.microsoft.com/office/drawing/2014/main" id="{7C2C3729-0293-E24C-90AF-F87515EE8274}"/>
                    </a:ext>
                  </a:extLst>
                </p:cNvPr>
                <p:cNvSpPr/>
                <p:nvPr/>
              </p:nvSpPr>
              <p:spPr>
                <a:xfrm>
                  <a:off x="2517681" y="3407615"/>
                  <a:ext cx="406668" cy="406667"/>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tx2"/>
                </a:solidFill>
                <a:ln cap="flat">
                  <a:noFill/>
                  <a:prstDash val="solid"/>
                </a:ln>
              </p:spPr>
              <p:txBody>
                <a:bodyPr vert="horz" wrap="square" lIns="120000" tIns="60000" rIns="120000" bIns="60000" anchor="ctr" anchorCtr="1" compatLnSpc="0">
                  <a:noAutofit/>
                </a:bodyPr>
                <a:lstStyle/>
                <a:p>
                  <a:pPr hangingPunct="0"/>
                  <a:endParaRPr lang="en-US" sz="2400" dirty="0">
                    <a:latin typeface="Arial" pitchFamily="18"/>
                    <a:ea typeface="Arial Unicode MS" pitchFamily="2"/>
                    <a:cs typeface="Arial Unicode MS" pitchFamily="2"/>
                  </a:endParaRPr>
                </a:p>
              </p:txBody>
            </p:sp>
          </p:grpSp>
          <p:sp>
            <p:nvSpPr>
              <p:cNvPr id="32" name="Rectangle: Rounded Corners 70">
                <a:extLst>
                  <a:ext uri="{FF2B5EF4-FFF2-40B4-BE49-F238E27FC236}">
                    <a16:creationId xmlns:a16="http://schemas.microsoft.com/office/drawing/2014/main" id="{D6911F36-7A4A-1444-99AC-019F5810BB56}"/>
                  </a:ext>
                </a:extLst>
              </p:cNvPr>
              <p:cNvSpPr/>
              <p:nvPr/>
            </p:nvSpPr>
            <p:spPr>
              <a:xfrm>
                <a:off x="890032" y="1466121"/>
                <a:ext cx="580704"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panose="020B0503020201020303" pitchFamily="34" charset="0"/>
                </a:endParaRPr>
              </a:p>
            </p:txBody>
          </p:sp>
        </p:grpSp>
      </p:grpSp>
      <p:grpSp>
        <p:nvGrpSpPr>
          <p:cNvPr id="74" name="Group 73">
            <a:extLst>
              <a:ext uri="{FF2B5EF4-FFF2-40B4-BE49-F238E27FC236}">
                <a16:creationId xmlns:a16="http://schemas.microsoft.com/office/drawing/2014/main" id="{F489A2CA-8DA9-A647-BDFB-AEAB1BE54471}"/>
              </a:ext>
            </a:extLst>
          </p:cNvPr>
          <p:cNvGrpSpPr/>
          <p:nvPr/>
        </p:nvGrpSpPr>
        <p:grpSpPr>
          <a:xfrm>
            <a:off x="2775775" y="2882180"/>
            <a:ext cx="1844520" cy="1679776"/>
            <a:chOff x="890032" y="964594"/>
            <a:chExt cx="580704" cy="528838"/>
          </a:xfrm>
        </p:grpSpPr>
        <p:grpSp>
          <p:nvGrpSpPr>
            <p:cNvPr id="75" name="Group 74">
              <a:extLst>
                <a:ext uri="{FF2B5EF4-FFF2-40B4-BE49-F238E27FC236}">
                  <a16:creationId xmlns:a16="http://schemas.microsoft.com/office/drawing/2014/main" id="{16F45995-A712-604D-9428-46C0C79392C3}"/>
                </a:ext>
              </a:extLst>
            </p:cNvPr>
            <p:cNvGrpSpPr/>
            <p:nvPr/>
          </p:nvGrpSpPr>
          <p:grpSpPr>
            <a:xfrm>
              <a:off x="976649" y="964594"/>
              <a:ext cx="407471" cy="512962"/>
              <a:chOff x="2446549" y="3326304"/>
              <a:chExt cx="552402" cy="762558"/>
            </a:xfrm>
          </p:grpSpPr>
          <p:sp>
            <p:nvSpPr>
              <p:cNvPr id="77" name="Rounded Rectangle 61">
                <a:extLst>
                  <a:ext uri="{FF2B5EF4-FFF2-40B4-BE49-F238E27FC236}">
                    <a16:creationId xmlns:a16="http://schemas.microsoft.com/office/drawing/2014/main" id="{9C9F92E6-97F3-6D4C-A308-B17AC433E4C7}"/>
                  </a:ext>
                </a:extLst>
              </p:cNvPr>
              <p:cNvSpPr/>
              <p:nvPr/>
            </p:nvSpPr>
            <p:spPr>
              <a:xfrm>
                <a:off x="2618556" y="3871883"/>
                <a:ext cx="214304" cy="21697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panose="020B0503020201020303" pitchFamily="34" charset="0"/>
                </a:endParaRPr>
              </a:p>
            </p:txBody>
          </p:sp>
          <p:sp>
            <p:nvSpPr>
              <p:cNvPr id="78" name="Freeform: Shape 35">
                <a:extLst>
                  <a:ext uri="{FF2B5EF4-FFF2-40B4-BE49-F238E27FC236}">
                    <a16:creationId xmlns:a16="http://schemas.microsoft.com/office/drawing/2014/main" id="{27416D90-FF19-7C40-8E4A-E5C02E5B91EC}"/>
                  </a:ext>
                </a:extLst>
              </p:cNvPr>
              <p:cNvSpPr/>
              <p:nvPr/>
            </p:nvSpPr>
            <p:spPr>
              <a:xfrm>
                <a:off x="2446549" y="3326304"/>
                <a:ext cx="552402" cy="762558"/>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solidFill>
              <a:ln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9" name="Freeform: Shape 116">
                <a:extLst>
                  <a:ext uri="{FF2B5EF4-FFF2-40B4-BE49-F238E27FC236}">
                    <a16:creationId xmlns:a16="http://schemas.microsoft.com/office/drawing/2014/main" id="{2F4810E8-FF7B-834A-8C22-70808564127D}"/>
                  </a:ext>
                </a:extLst>
              </p:cNvPr>
              <p:cNvSpPr/>
              <p:nvPr/>
            </p:nvSpPr>
            <p:spPr>
              <a:xfrm>
                <a:off x="2517681" y="3407615"/>
                <a:ext cx="406668" cy="406667"/>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tx2"/>
              </a:solidFill>
              <a:ln cap="flat">
                <a:noFill/>
                <a:prstDash val="solid"/>
              </a:ln>
            </p:spPr>
            <p:txBody>
              <a:bodyPr vert="horz" wrap="square" lIns="120000" tIns="60000" rIns="120000" bIns="60000" anchor="ctr" anchorCtr="1" compatLnSpc="0">
                <a:noAutofit/>
              </a:bodyPr>
              <a:lstStyle/>
              <a:p>
                <a:pPr hangingPunct="0"/>
                <a:endParaRPr lang="en-US" sz="2400" dirty="0">
                  <a:latin typeface="Arial" pitchFamily="18"/>
                  <a:ea typeface="Arial Unicode MS" pitchFamily="2"/>
                  <a:cs typeface="Arial Unicode MS" pitchFamily="2"/>
                </a:endParaRPr>
              </a:p>
            </p:txBody>
          </p:sp>
        </p:grpSp>
        <p:sp>
          <p:nvSpPr>
            <p:cNvPr id="76" name="Rectangle: Rounded Corners 2286">
              <a:extLst>
                <a:ext uri="{FF2B5EF4-FFF2-40B4-BE49-F238E27FC236}">
                  <a16:creationId xmlns:a16="http://schemas.microsoft.com/office/drawing/2014/main" id="{2D6FF668-24F9-EA42-9183-2453DB851612}"/>
                </a:ext>
              </a:extLst>
            </p:cNvPr>
            <p:cNvSpPr/>
            <p:nvPr/>
          </p:nvSpPr>
          <p:spPr>
            <a:xfrm>
              <a:off x="890032" y="1466121"/>
              <a:ext cx="580704"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panose="020B0503020201020303" pitchFamily="34" charset="0"/>
              </a:endParaRPr>
            </a:p>
          </p:txBody>
        </p:sp>
      </p:grpSp>
      <p:sp>
        <p:nvSpPr>
          <p:cNvPr id="80" name="TextBox 79">
            <a:extLst>
              <a:ext uri="{FF2B5EF4-FFF2-40B4-BE49-F238E27FC236}">
                <a16:creationId xmlns:a16="http://schemas.microsoft.com/office/drawing/2014/main" id="{116F2D24-7BC7-4949-9224-E6D3B9E9809F}"/>
              </a:ext>
            </a:extLst>
          </p:cNvPr>
          <p:cNvSpPr txBox="1"/>
          <p:nvPr/>
        </p:nvSpPr>
        <p:spPr>
          <a:xfrm>
            <a:off x="1383422" y="1348959"/>
            <a:ext cx="1535998" cy="379656"/>
          </a:xfrm>
          <a:prstGeom prst="rect">
            <a:avLst/>
          </a:prstGeom>
          <a:noFill/>
        </p:spPr>
        <p:txBody>
          <a:bodyPr wrap="none" rtlCol="0">
            <a:spAutoFit/>
          </a:bodyPr>
          <a:lstStyle/>
          <a:p>
            <a:pPr algn="ctr"/>
            <a:r>
              <a:rPr lang="en-US" sz="1867" dirty="0">
                <a:latin typeface="CiscoSansTT" panose="020B0503020201020303" pitchFamily="34" charset="0"/>
              </a:rPr>
              <a:t>On-Premise</a:t>
            </a:r>
          </a:p>
        </p:txBody>
      </p:sp>
      <p:sp>
        <p:nvSpPr>
          <p:cNvPr id="81" name="TextBox 80">
            <a:extLst>
              <a:ext uri="{FF2B5EF4-FFF2-40B4-BE49-F238E27FC236}">
                <a16:creationId xmlns:a16="http://schemas.microsoft.com/office/drawing/2014/main" id="{5FA45D93-329B-F849-878C-A342910F8099}"/>
              </a:ext>
            </a:extLst>
          </p:cNvPr>
          <p:cNvSpPr txBox="1"/>
          <p:nvPr/>
        </p:nvSpPr>
        <p:spPr>
          <a:xfrm>
            <a:off x="1679771" y="5445215"/>
            <a:ext cx="931666" cy="379656"/>
          </a:xfrm>
          <a:prstGeom prst="rect">
            <a:avLst/>
          </a:prstGeom>
          <a:noFill/>
        </p:spPr>
        <p:txBody>
          <a:bodyPr wrap="none" rtlCol="0">
            <a:spAutoFit/>
          </a:bodyPr>
          <a:lstStyle/>
          <a:p>
            <a:pPr algn="ctr"/>
            <a:r>
              <a:rPr lang="en-US" sz="1867" dirty="0">
                <a:latin typeface="CiscoSansTT" panose="020B0503020201020303" pitchFamily="34" charset="0"/>
              </a:rPr>
              <a:t>Mobile</a:t>
            </a:r>
          </a:p>
        </p:txBody>
      </p:sp>
      <p:sp>
        <p:nvSpPr>
          <p:cNvPr id="82" name="TextBox 81">
            <a:extLst>
              <a:ext uri="{FF2B5EF4-FFF2-40B4-BE49-F238E27FC236}">
                <a16:creationId xmlns:a16="http://schemas.microsoft.com/office/drawing/2014/main" id="{212B5B89-1170-BC4A-BE2C-C303D4DD54A3}"/>
              </a:ext>
            </a:extLst>
          </p:cNvPr>
          <p:cNvSpPr txBox="1"/>
          <p:nvPr/>
        </p:nvSpPr>
        <p:spPr>
          <a:xfrm>
            <a:off x="4875465" y="1385967"/>
            <a:ext cx="821059" cy="379656"/>
          </a:xfrm>
          <a:prstGeom prst="rect">
            <a:avLst/>
          </a:prstGeom>
          <a:noFill/>
        </p:spPr>
        <p:txBody>
          <a:bodyPr wrap="none" rtlCol="0">
            <a:spAutoFit/>
          </a:bodyPr>
          <a:lstStyle/>
          <a:p>
            <a:pPr algn="ctr"/>
            <a:r>
              <a:rPr lang="en-US" sz="1867" dirty="0">
                <a:latin typeface="CiscoSansTT" panose="020B0503020201020303" pitchFamily="34" charset="0"/>
              </a:rPr>
              <a:t>Users</a:t>
            </a:r>
          </a:p>
        </p:txBody>
      </p:sp>
      <p:sp>
        <p:nvSpPr>
          <p:cNvPr id="83" name="TextBox 82">
            <a:extLst>
              <a:ext uri="{FF2B5EF4-FFF2-40B4-BE49-F238E27FC236}">
                <a16:creationId xmlns:a16="http://schemas.microsoft.com/office/drawing/2014/main" id="{4B0DD6E6-2CC7-114D-9CC0-EB9911100DAA}"/>
              </a:ext>
            </a:extLst>
          </p:cNvPr>
          <p:cNvSpPr txBox="1"/>
          <p:nvPr/>
        </p:nvSpPr>
        <p:spPr>
          <a:xfrm>
            <a:off x="4764521" y="5413109"/>
            <a:ext cx="925254" cy="379656"/>
          </a:xfrm>
          <a:prstGeom prst="rect">
            <a:avLst/>
          </a:prstGeom>
          <a:noFill/>
        </p:spPr>
        <p:txBody>
          <a:bodyPr wrap="none" rtlCol="0">
            <a:spAutoFit/>
          </a:bodyPr>
          <a:lstStyle/>
          <a:p>
            <a:pPr algn="ctr"/>
            <a:r>
              <a:rPr lang="en-US" sz="1867" dirty="0">
                <a:latin typeface="CiscoSansTT" panose="020B0503020201020303" pitchFamily="34" charset="0"/>
              </a:rPr>
              <a:t>Things</a:t>
            </a:r>
          </a:p>
        </p:txBody>
      </p:sp>
      <p:grpSp>
        <p:nvGrpSpPr>
          <p:cNvPr id="3" name="Group 2">
            <a:extLst>
              <a:ext uri="{FF2B5EF4-FFF2-40B4-BE49-F238E27FC236}">
                <a16:creationId xmlns:a16="http://schemas.microsoft.com/office/drawing/2014/main" id="{9EF68693-B1D9-274B-BBF1-437BE094E4CD}"/>
              </a:ext>
            </a:extLst>
          </p:cNvPr>
          <p:cNvGrpSpPr/>
          <p:nvPr/>
        </p:nvGrpSpPr>
        <p:grpSpPr>
          <a:xfrm>
            <a:off x="4813265" y="4566892"/>
            <a:ext cx="820576" cy="820573"/>
            <a:chOff x="3394047" y="3697759"/>
            <a:chExt cx="597031" cy="597029"/>
          </a:xfrm>
        </p:grpSpPr>
        <p:sp>
          <p:nvSpPr>
            <p:cNvPr id="123" name="Oval 122">
              <a:extLst>
                <a:ext uri="{FF2B5EF4-FFF2-40B4-BE49-F238E27FC236}">
                  <a16:creationId xmlns:a16="http://schemas.microsoft.com/office/drawing/2014/main" id="{231EDABD-8F3F-4944-9472-C365A2D12CF0}"/>
                </a:ext>
              </a:extLst>
            </p:cNvPr>
            <p:cNvSpPr/>
            <p:nvPr/>
          </p:nvSpPr>
          <p:spPr>
            <a:xfrm>
              <a:off x="3394047" y="3697759"/>
              <a:ext cx="597031" cy="597029"/>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latin typeface="CiscoSansTT" panose="020B0503020201020303" pitchFamily="34" charset="0"/>
              </a:endParaRPr>
            </a:p>
          </p:txBody>
        </p:sp>
        <p:grpSp>
          <p:nvGrpSpPr>
            <p:cNvPr id="115" name="Group 31">
              <a:extLst>
                <a:ext uri="{FF2B5EF4-FFF2-40B4-BE49-F238E27FC236}">
                  <a16:creationId xmlns:a16="http://schemas.microsoft.com/office/drawing/2014/main" id="{963F6CF4-9EA3-2B40-87DF-B84250CF786A}"/>
                </a:ext>
              </a:extLst>
            </p:cNvPr>
            <p:cNvGrpSpPr>
              <a:grpSpLocks noChangeAspect="1"/>
            </p:cNvGrpSpPr>
            <p:nvPr/>
          </p:nvGrpSpPr>
          <p:grpSpPr bwMode="auto">
            <a:xfrm>
              <a:off x="3445308" y="3771900"/>
              <a:ext cx="483781" cy="456017"/>
              <a:chOff x="382" y="1928"/>
              <a:chExt cx="697" cy="657"/>
            </a:xfrm>
          </p:grpSpPr>
          <p:sp>
            <p:nvSpPr>
              <p:cNvPr id="116" name="Freeform 33">
                <a:extLst>
                  <a:ext uri="{FF2B5EF4-FFF2-40B4-BE49-F238E27FC236}">
                    <a16:creationId xmlns:a16="http://schemas.microsoft.com/office/drawing/2014/main" id="{B599A3FF-6EE9-E645-A83A-700CB097817C}"/>
                  </a:ext>
                </a:extLst>
              </p:cNvPr>
              <p:cNvSpPr>
                <a:spLocks noEditPoints="1"/>
              </p:cNvSpPr>
              <p:nvPr/>
            </p:nvSpPr>
            <p:spPr bwMode="auto">
              <a:xfrm>
                <a:off x="600" y="2355"/>
                <a:ext cx="282" cy="230"/>
              </a:xfrm>
              <a:custGeom>
                <a:avLst/>
                <a:gdLst>
                  <a:gd name="T0" fmla="*/ 473 w 564"/>
                  <a:gd name="T1" fmla="*/ 45 h 460"/>
                  <a:gd name="T2" fmla="*/ 457 w 564"/>
                  <a:gd name="T3" fmla="*/ 20 h 460"/>
                  <a:gd name="T4" fmla="*/ 433 w 564"/>
                  <a:gd name="T5" fmla="*/ 4 h 460"/>
                  <a:gd name="T6" fmla="*/ 150 w 564"/>
                  <a:gd name="T7" fmla="*/ 0 h 460"/>
                  <a:gd name="T8" fmla="*/ 131 w 564"/>
                  <a:gd name="T9" fmla="*/ 4 h 460"/>
                  <a:gd name="T10" fmla="*/ 107 w 564"/>
                  <a:gd name="T11" fmla="*/ 20 h 460"/>
                  <a:gd name="T12" fmla="*/ 91 w 564"/>
                  <a:gd name="T13" fmla="*/ 45 h 460"/>
                  <a:gd name="T14" fmla="*/ 40 w 564"/>
                  <a:gd name="T15" fmla="*/ 174 h 460"/>
                  <a:gd name="T16" fmla="*/ 14 w 564"/>
                  <a:gd name="T17" fmla="*/ 190 h 460"/>
                  <a:gd name="T18" fmla="*/ 1 w 564"/>
                  <a:gd name="T19" fmla="*/ 214 h 460"/>
                  <a:gd name="T20" fmla="*/ 65 w 564"/>
                  <a:gd name="T21" fmla="*/ 382 h 460"/>
                  <a:gd name="T22" fmla="*/ 67 w 564"/>
                  <a:gd name="T23" fmla="*/ 428 h 460"/>
                  <a:gd name="T24" fmla="*/ 78 w 564"/>
                  <a:gd name="T25" fmla="*/ 449 h 460"/>
                  <a:gd name="T26" fmla="*/ 99 w 564"/>
                  <a:gd name="T27" fmla="*/ 460 h 460"/>
                  <a:gd name="T28" fmla="*/ 115 w 564"/>
                  <a:gd name="T29" fmla="*/ 460 h 460"/>
                  <a:gd name="T30" fmla="*/ 134 w 564"/>
                  <a:gd name="T31" fmla="*/ 449 h 460"/>
                  <a:gd name="T32" fmla="*/ 145 w 564"/>
                  <a:gd name="T33" fmla="*/ 428 h 460"/>
                  <a:gd name="T34" fmla="*/ 418 w 564"/>
                  <a:gd name="T35" fmla="*/ 382 h 460"/>
                  <a:gd name="T36" fmla="*/ 419 w 564"/>
                  <a:gd name="T37" fmla="*/ 428 h 460"/>
                  <a:gd name="T38" fmla="*/ 430 w 564"/>
                  <a:gd name="T39" fmla="*/ 449 h 460"/>
                  <a:gd name="T40" fmla="*/ 451 w 564"/>
                  <a:gd name="T41" fmla="*/ 460 h 460"/>
                  <a:gd name="T42" fmla="*/ 467 w 564"/>
                  <a:gd name="T43" fmla="*/ 460 h 460"/>
                  <a:gd name="T44" fmla="*/ 486 w 564"/>
                  <a:gd name="T45" fmla="*/ 449 h 460"/>
                  <a:gd name="T46" fmla="*/ 497 w 564"/>
                  <a:gd name="T47" fmla="*/ 428 h 460"/>
                  <a:gd name="T48" fmla="*/ 564 w 564"/>
                  <a:gd name="T49" fmla="*/ 382 h 460"/>
                  <a:gd name="T50" fmla="*/ 563 w 564"/>
                  <a:gd name="T51" fmla="*/ 214 h 460"/>
                  <a:gd name="T52" fmla="*/ 550 w 564"/>
                  <a:gd name="T53" fmla="*/ 190 h 460"/>
                  <a:gd name="T54" fmla="*/ 526 w 564"/>
                  <a:gd name="T55" fmla="*/ 174 h 460"/>
                  <a:gd name="T56" fmla="*/ 145 w 564"/>
                  <a:gd name="T57" fmla="*/ 69 h 460"/>
                  <a:gd name="T58" fmla="*/ 151 w 564"/>
                  <a:gd name="T59" fmla="*/ 59 h 460"/>
                  <a:gd name="T60" fmla="*/ 402 w 564"/>
                  <a:gd name="T61" fmla="*/ 56 h 460"/>
                  <a:gd name="T62" fmla="*/ 410 w 564"/>
                  <a:gd name="T63" fmla="*/ 59 h 460"/>
                  <a:gd name="T64" fmla="*/ 451 w 564"/>
                  <a:gd name="T65" fmla="*/ 173 h 460"/>
                  <a:gd name="T66" fmla="*/ 146 w 564"/>
                  <a:gd name="T67" fmla="*/ 327 h 460"/>
                  <a:gd name="T68" fmla="*/ 129 w 564"/>
                  <a:gd name="T69" fmla="*/ 323 h 460"/>
                  <a:gd name="T70" fmla="*/ 108 w 564"/>
                  <a:gd name="T71" fmla="*/ 307 h 460"/>
                  <a:gd name="T72" fmla="*/ 99 w 564"/>
                  <a:gd name="T73" fmla="*/ 280 h 460"/>
                  <a:gd name="T74" fmla="*/ 103 w 564"/>
                  <a:gd name="T75" fmla="*/ 260 h 460"/>
                  <a:gd name="T76" fmla="*/ 121 w 564"/>
                  <a:gd name="T77" fmla="*/ 240 h 460"/>
                  <a:gd name="T78" fmla="*/ 146 w 564"/>
                  <a:gd name="T79" fmla="*/ 232 h 460"/>
                  <a:gd name="T80" fmla="*/ 166 w 564"/>
                  <a:gd name="T81" fmla="*/ 236 h 460"/>
                  <a:gd name="T82" fmla="*/ 186 w 564"/>
                  <a:gd name="T83" fmla="*/ 252 h 460"/>
                  <a:gd name="T84" fmla="*/ 194 w 564"/>
                  <a:gd name="T85" fmla="*/ 280 h 460"/>
                  <a:gd name="T86" fmla="*/ 191 w 564"/>
                  <a:gd name="T87" fmla="*/ 299 h 460"/>
                  <a:gd name="T88" fmla="*/ 174 w 564"/>
                  <a:gd name="T89" fmla="*/ 319 h 460"/>
                  <a:gd name="T90" fmla="*/ 146 w 564"/>
                  <a:gd name="T91" fmla="*/ 327 h 460"/>
                  <a:gd name="T92" fmla="*/ 418 w 564"/>
                  <a:gd name="T93" fmla="*/ 327 h 460"/>
                  <a:gd name="T94" fmla="*/ 390 w 564"/>
                  <a:gd name="T95" fmla="*/ 319 h 460"/>
                  <a:gd name="T96" fmla="*/ 374 w 564"/>
                  <a:gd name="T97" fmla="*/ 299 h 460"/>
                  <a:gd name="T98" fmla="*/ 370 w 564"/>
                  <a:gd name="T99" fmla="*/ 280 h 460"/>
                  <a:gd name="T100" fmla="*/ 378 w 564"/>
                  <a:gd name="T101" fmla="*/ 252 h 460"/>
                  <a:gd name="T102" fmla="*/ 398 w 564"/>
                  <a:gd name="T103" fmla="*/ 236 h 460"/>
                  <a:gd name="T104" fmla="*/ 418 w 564"/>
                  <a:gd name="T105" fmla="*/ 232 h 460"/>
                  <a:gd name="T106" fmla="*/ 445 w 564"/>
                  <a:gd name="T107" fmla="*/ 240 h 460"/>
                  <a:gd name="T108" fmla="*/ 461 w 564"/>
                  <a:gd name="T109" fmla="*/ 260 h 460"/>
                  <a:gd name="T110" fmla="*/ 465 w 564"/>
                  <a:gd name="T111" fmla="*/ 280 h 460"/>
                  <a:gd name="T112" fmla="*/ 457 w 564"/>
                  <a:gd name="T113" fmla="*/ 307 h 460"/>
                  <a:gd name="T114" fmla="*/ 437 w 564"/>
                  <a:gd name="T115" fmla="*/ 323 h 460"/>
                  <a:gd name="T116" fmla="*/ 418 w 564"/>
                  <a:gd name="T117" fmla="*/ 327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 h="460">
                    <a:moveTo>
                      <a:pt x="516" y="173"/>
                    </a:moveTo>
                    <a:lnTo>
                      <a:pt x="473" y="45"/>
                    </a:lnTo>
                    <a:lnTo>
                      <a:pt x="473" y="45"/>
                    </a:lnTo>
                    <a:lnTo>
                      <a:pt x="470" y="36"/>
                    </a:lnTo>
                    <a:lnTo>
                      <a:pt x="464" y="28"/>
                    </a:lnTo>
                    <a:lnTo>
                      <a:pt x="457" y="20"/>
                    </a:lnTo>
                    <a:lnTo>
                      <a:pt x="451" y="13"/>
                    </a:lnTo>
                    <a:lnTo>
                      <a:pt x="443" y="8"/>
                    </a:lnTo>
                    <a:lnTo>
                      <a:pt x="433" y="4"/>
                    </a:lnTo>
                    <a:lnTo>
                      <a:pt x="424" y="0"/>
                    </a:lnTo>
                    <a:lnTo>
                      <a:pt x="414" y="0"/>
                    </a:lnTo>
                    <a:lnTo>
                      <a:pt x="150" y="0"/>
                    </a:lnTo>
                    <a:lnTo>
                      <a:pt x="150" y="0"/>
                    </a:lnTo>
                    <a:lnTo>
                      <a:pt x="140" y="0"/>
                    </a:lnTo>
                    <a:lnTo>
                      <a:pt x="131" y="4"/>
                    </a:lnTo>
                    <a:lnTo>
                      <a:pt x="123" y="8"/>
                    </a:lnTo>
                    <a:lnTo>
                      <a:pt x="113" y="13"/>
                    </a:lnTo>
                    <a:lnTo>
                      <a:pt x="107" y="20"/>
                    </a:lnTo>
                    <a:lnTo>
                      <a:pt x="100" y="28"/>
                    </a:lnTo>
                    <a:lnTo>
                      <a:pt x="94" y="36"/>
                    </a:lnTo>
                    <a:lnTo>
                      <a:pt x="91" y="45"/>
                    </a:lnTo>
                    <a:lnTo>
                      <a:pt x="49" y="173"/>
                    </a:lnTo>
                    <a:lnTo>
                      <a:pt x="49" y="173"/>
                    </a:lnTo>
                    <a:lnTo>
                      <a:pt x="40" y="174"/>
                    </a:lnTo>
                    <a:lnTo>
                      <a:pt x="30" y="177"/>
                    </a:lnTo>
                    <a:lnTo>
                      <a:pt x="22" y="184"/>
                    </a:lnTo>
                    <a:lnTo>
                      <a:pt x="14" y="190"/>
                    </a:lnTo>
                    <a:lnTo>
                      <a:pt x="9" y="197"/>
                    </a:lnTo>
                    <a:lnTo>
                      <a:pt x="5" y="206"/>
                    </a:lnTo>
                    <a:lnTo>
                      <a:pt x="1" y="214"/>
                    </a:lnTo>
                    <a:lnTo>
                      <a:pt x="0" y="225"/>
                    </a:lnTo>
                    <a:lnTo>
                      <a:pt x="0" y="382"/>
                    </a:lnTo>
                    <a:lnTo>
                      <a:pt x="65" y="382"/>
                    </a:lnTo>
                    <a:lnTo>
                      <a:pt x="65" y="420"/>
                    </a:lnTo>
                    <a:lnTo>
                      <a:pt x="65" y="420"/>
                    </a:lnTo>
                    <a:lnTo>
                      <a:pt x="67" y="428"/>
                    </a:lnTo>
                    <a:lnTo>
                      <a:pt x="68" y="436"/>
                    </a:lnTo>
                    <a:lnTo>
                      <a:pt x="73" y="442"/>
                    </a:lnTo>
                    <a:lnTo>
                      <a:pt x="78" y="449"/>
                    </a:lnTo>
                    <a:lnTo>
                      <a:pt x="83" y="453"/>
                    </a:lnTo>
                    <a:lnTo>
                      <a:pt x="91" y="456"/>
                    </a:lnTo>
                    <a:lnTo>
                      <a:pt x="99" y="460"/>
                    </a:lnTo>
                    <a:lnTo>
                      <a:pt x="107" y="460"/>
                    </a:lnTo>
                    <a:lnTo>
                      <a:pt x="107" y="460"/>
                    </a:lnTo>
                    <a:lnTo>
                      <a:pt x="115" y="460"/>
                    </a:lnTo>
                    <a:lnTo>
                      <a:pt x="121" y="456"/>
                    </a:lnTo>
                    <a:lnTo>
                      <a:pt x="129" y="453"/>
                    </a:lnTo>
                    <a:lnTo>
                      <a:pt x="134" y="449"/>
                    </a:lnTo>
                    <a:lnTo>
                      <a:pt x="138" y="442"/>
                    </a:lnTo>
                    <a:lnTo>
                      <a:pt x="143" y="436"/>
                    </a:lnTo>
                    <a:lnTo>
                      <a:pt x="145" y="428"/>
                    </a:lnTo>
                    <a:lnTo>
                      <a:pt x="146" y="420"/>
                    </a:lnTo>
                    <a:lnTo>
                      <a:pt x="146" y="382"/>
                    </a:lnTo>
                    <a:lnTo>
                      <a:pt x="418" y="382"/>
                    </a:lnTo>
                    <a:lnTo>
                      <a:pt x="418" y="420"/>
                    </a:lnTo>
                    <a:lnTo>
                      <a:pt x="418" y="420"/>
                    </a:lnTo>
                    <a:lnTo>
                      <a:pt x="419" y="428"/>
                    </a:lnTo>
                    <a:lnTo>
                      <a:pt x="421" y="436"/>
                    </a:lnTo>
                    <a:lnTo>
                      <a:pt x="426" y="442"/>
                    </a:lnTo>
                    <a:lnTo>
                      <a:pt x="430" y="449"/>
                    </a:lnTo>
                    <a:lnTo>
                      <a:pt x="437" y="453"/>
                    </a:lnTo>
                    <a:lnTo>
                      <a:pt x="443" y="456"/>
                    </a:lnTo>
                    <a:lnTo>
                      <a:pt x="451" y="460"/>
                    </a:lnTo>
                    <a:lnTo>
                      <a:pt x="459" y="460"/>
                    </a:lnTo>
                    <a:lnTo>
                      <a:pt x="459" y="460"/>
                    </a:lnTo>
                    <a:lnTo>
                      <a:pt x="467" y="460"/>
                    </a:lnTo>
                    <a:lnTo>
                      <a:pt x="473" y="456"/>
                    </a:lnTo>
                    <a:lnTo>
                      <a:pt x="481" y="453"/>
                    </a:lnTo>
                    <a:lnTo>
                      <a:pt x="486" y="449"/>
                    </a:lnTo>
                    <a:lnTo>
                      <a:pt x="492" y="442"/>
                    </a:lnTo>
                    <a:lnTo>
                      <a:pt x="496" y="436"/>
                    </a:lnTo>
                    <a:lnTo>
                      <a:pt x="497" y="428"/>
                    </a:lnTo>
                    <a:lnTo>
                      <a:pt x="499" y="420"/>
                    </a:lnTo>
                    <a:lnTo>
                      <a:pt x="499" y="382"/>
                    </a:lnTo>
                    <a:lnTo>
                      <a:pt x="564" y="382"/>
                    </a:lnTo>
                    <a:lnTo>
                      <a:pt x="564" y="225"/>
                    </a:lnTo>
                    <a:lnTo>
                      <a:pt x="564" y="225"/>
                    </a:lnTo>
                    <a:lnTo>
                      <a:pt x="563" y="214"/>
                    </a:lnTo>
                    <a:lnTo>
                      <a:pt x="559" y="206"/>
                    </a:lnTo>
                    <a:lnTo>
                      <a:pt x="556" y="197"/>
                    </a:lnTo>
                    <a:lnTo>
                      <a:pt x="550" y="190"/>
                    </a:lnTo>
                    <a:lnTo>
                      <a:pt x="542" y="184"/>
                    </a:lnTo>
                    <a:lnTo>
                      <a:pt x="534" y="177"/>
                    </a:lnTo>
                    <a:lnTo>
                      <a:pt x="526" y="174"/>
                    </a:lnTo>
                    <a:lnTo>
                      <a:pt x="516" y="173"/>
                    </a:lnTo>
                    <a:lnTo>
                      <a:pt x="516" y="173"/>
                    </a:lnTo>
                    <a:close/>
                    <a:moveTo>
                      <a:pt x="145" y="69"/>
                    </a:moveTo>
                    <a:lnTo>
                      <a:pt x="145" y="69"/>
                    </a:lnTo>
                    <a:lnTo>
                      <a:pt x="148" y="64"/>
                    </a:lnTo>
                    <a:lnTo>
                      <a:pt x="151" y="59"/>
                    </a:lnTo>
                    <a:lnTo>
                      <a:pt x="156" y="58"/>
                    </a:lnTo>
                    <a:lnTo>
                      <a:pt x="161" y="56"/>
                    </a:lnTo>
                    <a:lnTo>
                      <a:pt x="402" y="56"/>
                    </a:lnTo>
                    <a:lnTo>
                      <a:pt x="402" y="56"/>
                    </a:lnTo>
                    <a:lnTo>
                      <a:pt x="406" y="58"/>
                    </a:lnTo>
                    <a:lnTo>
                      <a:pt x="410" y="59"/>
                    </a:lnTo>
                    <a:lnTo>
                      <a:pt x="414" y="64"/>
                    </a:lnTo>
                    <a:lnTo>
                      <a:pt x="418" y="69"/>
                    </a:lnTo>
                    <a:lnTo>
                      <a:pt x="451" y="173"/>
                    </a:lnTo>
                    <a:lnTo>
                      <a:pt x="111" y="173"/>
                    </a:lnTo>
                    <a:lnTo>
                      <a:pt x="145" y="69"/>
                    </a:lnTo>
                    <a:close/>
                    <a:moveTo>
                      <a:pt x="146" y="327"/>
                    </a:moveTo>
                    <a:lnTo>
                      <a:pt x="146" y="327"/>
                    </a:lnTo>
                    <a:lnTo>
                      <a:pt x="137" y="326"/>
                    </a:lnTo>
                    <a:lnTo>
                      <a:pt x="129" y="323"/>
                    </a:lnTo>
                    <a:lnTo>
                      <a:pt x="121" y="319"/>
                    </a:lnTo>
                    <a:lnTo>
                      <a:pt x="113" y="313"/>
                    </a:lnTo>
                    <a:lnTo>
                      <a:pt x="108" y="307"/>
                    </a:lnTo>
                    <a:lnTo>
                      <a:pt x="103" y="299"/>
                    </a:lnTo>
                    <a:lnTo>
                      <a:pt x="100" y="289"/>
                    </a:lnTo>
                    <a:lnTo>
                      <a:pt x="99" y="280"/>
                    </a:lnTo>
                    <a:lnTo>
                      <a:pt x="99" y="280"/>
                    </a:lnTo>
                    <a:lnTo>
                      <a:pt x="100" y="270"/>
                    </a:lnTo>
                    <a:lnTo>
                      <a:pt x="103" y="260"/>
                    </a:lnTo>
                    <a:lnTo>
                      <a:pt x="108" y="252"/>
                    </a:lnTo>
                    <a:lnTo>
                      <a:pt x="113" y="246"/>
                    </a:lnTo>
                    <a:lnTo>
                      <a:pt x="121" y="240"/>
                    </a:lnTo>
                    <a:lnTo>
                      <a:pt x="129" y="236"/>
                    </a:lnTo>
                    <a:lnTo>
                      <a:pt x="137" y="233"/>
                    </a:lnTo>
                    <a:lnTo>
                      <a:pt x="146" y="232"/>
                    </a:lnTo>
                    <a:lnTo>
                      <a:pt x="146" y="232"/>
                    </a:lnTo>
                    <a:lnTo>
                      <a:pt x="156" y="233"/>
                    </a:lnTo>
                    <a:lnTo>
                      <a:pt x="166" y="236"/>
                    </a:lnTo>
                    <a:lnTo>
                      <a:pt x="174" y="240"/>
                    </a:lnTo>
                    <a:lnTo>
                      <a:pt x="180" y="246"/>
                    </a:lnTo>
                    <a:lnTo>
                      <a:pt x="186" y="252"/>
                    </a:lnTo>
                    <a:lnTo>
                      <a:pt x="191" y="260"/>
                    </a:lnTo>
                    <a:lnTo>
                      <a:pt x="193" y="270"/>
                    </a:lnTo>
                    <a:lnTo>
                      <a:pt x="194" y="280"/>
                    </a:lnTo>
                    <a:lnTo>
                      <a:pt x="194" y="280"/>
                    </a:lnTo>
                    <a:lnTo>
                      <a:pt x="193" y="289"/>
                    </a:lnTo>
                    <a:lnTo>
                      <a:pt x="191" y="299"/>
                    </a:lnTo>
                    <a:lnTo>
                      <a:pt x="186" y="307"/>
                    </a:lnTo>
                    <a:lnTo>
                      <a:pt x="180" y="313"/>
                    </a:lnTo>
                    <a:lnTo>
                      <a:pt x="174" y="319"/>
                    </a:lnTo>
                    <a:lnTo>
                      <a:pt x="166" y="323"/>
                    </a:lnTo>
                    <a:lnTo>
                      <a:pt x="156" y="326"/>
                    </a:lnTo>
                    <a:lnTo>
                      <a:pt x="146" y="327"/>
                    </a:lnTo>
                    <a:lnTo>
                      <a:pt x="146" y="327"/>
                    </a:lnTo>
                    <a:close/>
                    <a:moveTo>
                      <a:pt x="418" y="327"/>
                    </a:moveTo>
                    <a:lnTo>
                      <a:pt x="418" y="327"/>
                    </a:lnTo>
                    <a:lnTo>
                      <a:pt x="408" y="326"/>
                    </a:lnTo>
                    <a:lnTo>
                      <a:pt x="398" y="323"/>
                    </a:lnTo>
                    <a:lnTo>
                      <a:pt x="390" y="319"/>
                    </a:lnTo>
                    <a:lnTo>
                      <a:pt x="384" y="313"/>
                    </a:lnTo>
                    <a:lnTo>
                      <a:pt x="378" y="307"/>
                    </a:lnTo>
                    <a:lnTo>
                      <a:pt x="374" y="299"/>
                    </a:lnTo>
                    <a:lnTo>
                      <a:pt x="371" y="289"/>
                    </a:lnTo>
                    <a:lnTo>
                      <a:pt x="370" y="280"/>
                    </a:lnTo>
                    <a:lnTo>
                      <a:pt x="370" y="280"/>
                    </a:lnTo>
                    <a:lnTo>
                      <a:pt x="371" y="270"/>
                    </a:lnTo>
                    <a:lnTo>
                      <a:pt x="374" y="260"/>
                    </a:lnTo>
                    <a:lnTo>
                      <a:pt x="378" y="252"/>
                    </a:lnTo>
                    <a:lnTo>
                      <a:pt x="384" y="246"/>
                    </a:lnTo>
                    <a:lnTo>
                      <a:pt x="390" y="240"/>
                    </a:lnTo>
                    <a:lnTo>
                      <a:pt x="398" y="236"/>
                    </a:lnTo>
                    <a:lnTo>
                      <a:pt x="408" y="233"/>
                    </a:lnTo>
                    <a:lnTo>
                      <a:pt x="418" y="232"/>
                    </a:lnTo>
                    <a:lnTo>
                      <a:pt x="418" y="232"/>
                    </a:lnTo>
                    <a:lnTo>
                      <a:pt x="427" y="233"/>
                    </a:lnTo>
                    <a:lnTo>
                      <a:pt x="437" y="236"/>
                    </a:lnTo>
                    <a:lnTo>
                      <a:pt x="445" y="240"/>
                    </a:lnTo>
                    <a:lnTo>
                      <a:pt x="451" y="246"/>
                    </a:lnTo>
                    <a:lnTo>
                      <a:pt x="457" y="252"/>
                    </a:lnTo>
                    <a:lnTo>
                      <a:pt x="461" y="260"/>
                    </a:lnTo>
                    <a:lnTo>
                      <a:pt x="464" y="270"/>
                    </a:lnTo>
                    <a:lnTo>
                      <a:pt x="465" y="280"/>
                    </a:lnTo>
                    <a:lnTo>
                      <a:pt x="465" y="280"/>
                    </a:lnTo>
                    <a:lnTo>
                      <a:pt x="464" y="289"/>
                    </a:lnTo>
                    <a:lnTo>
                      <a:pt x="461" y="299"/>
                    </a:lnTo>
                    <a:lnTo>
                      <a:pt x="457" y="307"/>
                    </a:lnTo>
                    <a:lnTo>
                      <a:pt x="451" y="313"/>
                    </a:lnTo>
                    <a:lnTo>
                      <a:pt x="445" y="319"/>
                    </a:lnTo>
                    <a:lnTo>
                      <a:pt x="437" y="323"/>
                    </a:lnTo>
                    <a:lnTo>
                      <a:pt x="427" y="326"/>
                    </a:lnTo>
                    <a:lnTo>
                      <a:pt x="418" y="327"/>
                    </a:lnTo>
                    <a:lnTo>
                      <a:pt x="418" y="327"/>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panose="020B0503020201020303" pitchFamily="34" charset="0"/>
                </a:endParaRPr>
              </a:p>
            </p:txBody>
          </p:sp>
          <p:sp>
            <p:nvSpPr>
              <p:cNvPr id="117" name="Line 34">
                <a:extLst>
                  <a:ext uri="{FF2B5EF4-FFF2-40B4-BE49-F238E27FC236}">
                    <a16:creationId xmlns:a16="http://schemas.microsoft.com/office/drawing/2014/main" id="{694C66C9-48C0-ED49-913E-CC61DEEC696B}"/>
                  </a:ext>
                </a:extLst>
              </p:cNvPr>
              <p:cNvSpPr>
                <a:spLocks noChangeShapeType="1"/>
              </p:cNvSpPr>
              <p:nvPr/>
            </p:nvSpPr>
            <p:spPr bwMode="auto">
              <a:xfrm>
                <a:off x="547" y="2108"/>
                <a:ext cx="0" cy="0"/>
              </a:xfrm>
              <a:prstGeom prst="line">
                <a:avLst/>
              </a:prstGeom>
              <a:noFill/>
              <a:ln w="349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dirty="0">
                  <a:latin typeface="CiscoSansTT" panose="020B0503020201020303" pitchFamily="34" charset="0"/>
                </a:endParaRPr>
              </a:p>
            </p:txBody>
          </p:sp>
          <p:sp>
            <p:nvSpPr>
              <p:cNvPr id="118" name="Freeform 35">
                <a:extLst>
                  <a:ext uri="{FF2B5EF4-FFF2-40B4-BE49-F238E27FC236}">
                    <a16:creationId xmlns:a16="http://schemas.microsoft.com/office/drawing/2014/main" id="{FA8F7066-0232-BD4E-B71C-5D0753DE1463}"/>
                  </a:ext>
                </a:extLst>
              </p:cNvPr>
              <p:cNvSpPr>
                <a:spLocks/>
              </p:cNvSpPr>
              <p:nvPr/>
            </p:nvSpPr>
            <p:spPr bwMode="auto">
              <a:xfrm>
                <a:off x="382" y="2063"/>
                <a:ext cx="348" cy="236"/>
              </a:xfrm>
              <a:custGeom>
                <a:avLst/>
                <a:gdLst>
                  <a:gd name="T0" fmla="*/ 366 w 696"/>
                  <a:gd name="T1" fmla="*/ 5 h 474"/>
                  <a:gd name="T2" fmla="*/ 364 w 696"/>
                  <a:gd name="T3" fmla="*/ 3 h 474"/>
                  <a:gd name="T4" fmla="*/ 361 w 696"/>
                  <a:gd name="T5" fmla="*/ 3 h 474"/>
                  <a:gd name="T6" fmla="*/ 359 w 696"/>
                  <a:gd name="T7" fmla="*/ 2 h 474"/>
                  <a:gd name="T8" fmla="*/ 356 w 696"/>
                  <a:gd name="T9" fmla="*/ 0 h 474"/>
                  <a:gd name="T10" fmla="*/ 354 w 696"/>
                  <a:gd name="T11" fmla="*/ 0 h 474"/>
                  <a:gd name="T12" fmla="*/ 351 w 696"/>
                  <a:gd name="T13" fmla="*/ 0 h 474"/>
                  <a:gd name="T14" fmla="*/ 348 w 696"/>
                  <a:gd name="T15" fmla="*/ 0 h 474"/>
                  <a:gd name="T16" fmla="*/ 346 w 696"/>
                  <a:gd name="T17" fmla="*/ 0 h 474"/>
                  <a:gd name="T18" fmla="*/ 343 w 696"/>
                  <a:gd name="T19" fmla="*/ 0 h 474"/>
                  <a:gd name="T20" fmla="*/ 340 w 696"/>
                  <a:gd name="T21" fmla="*/ 0 h 474"/>
                  <a:gd name="T22" fmla="*/ 339 w 696"/>
                  <a:gd name="T23" fmla="*/ 2 h 474"/>
                  <a:gd name="T24" fmla="*/ 335 w 696"/>
                  <a:gd name="T25" fmla="*/ 3 h 474"/>
                  <a:gd name="T26" fmla="*/ 334 w 696"/>
                  <a:gd name="T27" fmla="*/ 3 h 474"/>
                  <a:gd name="T28" fmla="*/ 332 w 696"/>
                  <a:gd name="T29" fmla="*/ 5 h 474"/>
                  <a:gd name="T30" fmla="*/ 12 w 696"/>
                  <a:gd name="T31" fmla="*/ 244 h 474"/>
                  <a:gd name="T32" fmla="*/ 4 w 696"/>
                  <a:gd name="T33" fmla="*/ 252 h 474"/>
                  <a:gd name="T34" fmla="*/ 0 w 696"/>
                  <a:gd name="T35" fmla="*/ 262 h 474"/>
                  <a:gd name="T36" fmla="*/ 2 w 696"/>
                  <a:gd name="T37" fmla="*/ 273 h 474"/>
                  <a:gd name="T38" fmla="*/ 7 w 696"/>
                  <a:gd name="T39" fmla="*/ 283 h 474"/>
                  <a:gd name="T40" fmla="*/ 10 w 696"/>
                  <a:gd name="T41" fmla="*/ 287 h 474"/>
                  <a:gd name="T42" fmla="*/ 23 w 696"/>
                  <a:gd name="T43" fmla="*/ 292 h 474"/>
                  <a:gd name="T44" fmla="*/ 28 w 696"/>
                  <a:gd name="T45" fmla="*/ 292 h 474"/>
                  <a:gd name="T46" fmla="*/ 45 w 696"/>
                  <a:gd name="T47" fmla="*/ 287 h 474"/>
                  <a:gd name="T48" fmla="*/ 141 w 696"/>
                  <a:gd name="T49" fmla="*/ 474 h 474"/>
                  <a:gd name="T50" fmla="*/ 291 w 696"/>
                  <a:gd name="T51" fmla="*/ 348 h 474"/>
                  <a:gd name="T52" fmla="*/ 292 w 696"/>
                  <a:gd name="T53" fmla="*/ 335 h 474"/>
                  <a:gd name="T54" fmla="*/ 302 w 696"/>
                  <a:gd name="T55" fmla="*/ 316 h 474"/>
                  <a:gd name="T56" fmla="*/ 316 w 696"/>
                  <a:gd name="T57" fmla="*/ 300 h 474"/>
                  <a:gd name="T58" fmla="*/ 337 w 696"/>
                  <a:gd name="T59" fmla="*/ 290 h 474"/>
                  <a:gd name="T60" fmla="*/ 348 w 696"/>
                  <a:gd name="T61" fmla="*/ 290 h 474"/>
                  <a:gd name="T62" fmla="*/ 359 w 696"/>
                  <a:gd name="T63" fmla="*/ 290 h 474"/>
                  <a:gd name="T64" fmla="*/ 380 w 696"/>
                  <a:gd name="T65" fmla="*/ 300 h 474"/>
                  <a:gd name="T66" fmla="*/ 396 w 696"/>
                  <a:gd name="T67" fmla="*/ 316 h 474"/>
                  <a:gd name="T68" fmla="*/ 404 w 696"/>
                  <a:gd name="T69" fmla="*/ 335 h 474"/>
                  <a:gd name="T70" fmla="*/ 405 w 696"/>
                  <a:gd name="T71" fmla="*/ 474 h 474"/>
                  <a:gd name="T72" fmla="*/ 557 w 696"/>
                  <a:gd name="T73" fmla="*/ 216 h 474"/>
                  <a:gd name="T74" fmla="*/ 653 w 696"/>
                  <a:gd name="T75" fmla="*/ 287 h 474"/>
                  <a:gd name="T76" fmla="*/ 669 w 696"/>
                  <a:gd name="T77" fmla="*/ 292 h 474"/>
                  <a:gd name="T78" fmla="*/ 675 w 696"/>
                  <a:gd name="T79" fmla="*/ 292 h 474"/>
                  <a:gd name="T80" fmla="*/ 686 w 696"/>
                  <a:gd name="T81" fmla="*/ 287 h 474"/>
                  <a:gd name="T82" fmla="*/ 691 w 696"/>
                  <a:gd name="T83" fmla="*/ 283 h 474"/>
                  <a:gd name="T84" fmla="*/ 696 w 696"/>
                  <a:gd name="T85" fmla="*/ 273 h 474"/>
                  <a:gd name="T86" fmla="*/ 696 w 696"/>
                  <a:gd name="T87" fmla="*/ 262 h 474"/>
                  <a:gd name="T88" fmla="*/ 692 w 696"/>
                  <a:gd name="T89" fmla="*/ 252 h 474"/>
                  <a:gd name="T90" fmla="*/ 686 w 696"/>
                  <a:gd name="T91" fmla="*/ 24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6" h="474">
                    <a:moveTo>
                      <a:pt x="686" y="244"/>
                    </a:moveTo>
                    <a:lnTo>
                      <a:pt x="366" y="5"/>
                    </a:lnTo>
                    <a:lnTo>
                      <a:pt x="366" y="5"/>
                    </a:lnTo>
                    <a:lnTo>
                      <a:pt x="364" y="3"/>
                    </a:lnTo>
                    <a:lnTo>
                      <a:pt x="364" y="3"/>
                    </a:lnTo>
                    <a:lnTo>
                      <a:pt x="361" y="3"/>
                    </a:lnTo>
                    <a:lnTo>
                      <a:pt x="361" y="3"/>
                    </a:lnTo>
                    <a:lnTo>
                      <a:pt x="359" y="2"/>
                    </a:lnTo>
                    <a:lnTo>
                      <a:pt x="359" y="2"/>
                    </a:lnTo>
                    <a:lnTo>
                      <a:pt x="356" y="0"/>
                    </a:lnTo>
                    <a:lnTo>
                      <a:pt x="356" y="0"/>
                    </a:lnTo>
                    <a:lnTo>
                      <a:pt x="354" y="0"/>
                    </a:lnTo>
                    <a:lnTo>
                      <a:pt x="354" y="0"/>
                    </a:lnTo>
                    <a:lnTo>
                      <a:pt x="351" y="0"/>
                    </a:lnTo>
                    <a:lnTo>
                      <a:pt x="351" y="0"/>
                    </a:lnTo>
                    <a:lnTo>
                      <a:pt x="348" y="0"/>
                    </a:lnTo>
                    <a:lnTo>
                      <a:pt x="348" y="0"/>
                    </a:lnTo>
                    <a:lnTo>
                      <a:pt x="346" y="0"/>
                    </a:lnTo>
                    <a:lnTo>
                      <a:pt x="346" y="0"/>
                    </a:lnTo>
                    <a:lnTo>
                      <a:pt x="343" y="0"/>
                    </a:lnTo>
                    <a:lnTo>
                      <a:pt x="343" y="0"/>
                    </a:lnTo>
                    <a:lnTo>
                      <a:pt x="340" y="0"/>
                    </a:lnTo>
                    <a:lnTo>
                      <a:pt x="340" y="0"/>
                    </a:lnTo>
                    <a:lnTo>
                      <a:pt x="339" y="2"/>
                    </a:lnTo>
                    <a:lnTo>
                      <a:pt x="339" y="2"/>
                    </a:lnTo>
                    <a:lnTo>
                      <a:pt x="335" y="3"/>
                    </a:lnTo>
                    <a:lnTo>
                      <a:pt x="335" y="3"/>
                    </a:lnTo>
                    <a:lnTo>
                      <a:pt x="334" y="3"/>
                    </a:lnTo>
                    <a:lnTo>
                      <a:pt x="334" y="3"/>
                    </a:lnTo>
                    <a:lnTo>
                      <a:pt x="332" y="5"/>
                    </a:lnTo>
                    <a:lnTo>
                      <a:pt x="12" y="244"/>
                    </a:lnTo>
                    <a:lnTo>
                      <a:pt x="12" y="244"/>
                    </a:lnTo>
                    <a:lnTo>
                      <a:pt x="7" y="247"/>
                    </a:lnTo>
                    <a:lnTo>
                      <a:pt x="4" y="252"/>
                    </a:lnTo>
                    <a:lnTo>
                      <a:pt x="2" y="257"/>
                    </a:lnTo>
                    <a:lnTo>
                      <a:pt x="0" y="262"/>
                    </a:lnTo>
                    <a:lnTo>
                      <a:pt x="0" y="267"/>
                    </a:lnTo>
                    <a:lnTo>
                      <a:pt x="2" y="273"/>
                    </a:lnTo>
                    <a:lnTo>
                      <a:pt x="4" y="278"/>
                    </a:lnTo>
                    <a:lnTo>
                      <a:pt x="7" y="283"/>
                    </a:lnTo>
                    <a:lnTo>
                      <a:pt x="7" y="283"/>
                    </a:lnTo>
                    <a:lnTo>
                      <a:pt x="10" y="287"/>
                    </a:lnTo>
                    <a:lnTo>
                      <a:pt x="16" y="290"/>
                    </a:lnTo>
                    <a:lnTo>
                      <a:pt x="23" y="292"/>
                    </a:lnTo>
                    <a:lnTo>
                      <a:pt x="28" y="292"/>
                    </a:lnTo>
                    <a:lnTo>
                      <a:pt x="28" y="292"/>
                    </a:lnTo>
                    <a:lnTo>
                      <a:pt x="37" y="292"/>
                    </a:lnTo>
                    <a:lnTo>
                      <a:pt x="45" y="287"/>
                    </a:lnTo>
                    <a:lnTo>
                      <a:pt x="141" y="216"/>
                    </a:lnTo>
                    <a:lnTo>
                      <a:pt x="141" y="474"/>
                    </a:lnTo>
                    <a:lnTo>
                      <a:pt x="291" y="474"/>
                    </a:lnTo>
                    <a:lnTo>
                      <a:pt x="291" y="348"/>
                    </a:lnTo>
                    <a:lnTo>
                      <a:pt x="291" y="348"/>
                    </a:lnTo>
                    <a:lnTo>
                      <a:pt x="292" y="335"/>
                    </a:lnTo>
                    <a:lnTo>
                      <a:pt x="295" y="326"/>
                    </a:lnTo>
                    <a:lnTo>
                      <a:pt x="302" y="316"/>
                    </a:lnTo>
                    <a:lnTo>
                      <a:pt x="308" y="306"/>
                    </a:lnTo>
                    <a:lnTo>
                      <a:pt x="316" y="300"/>
                    </a:lnTo>
                    <a:lnTo>
                      <a:pt x="326" y="295"/>
                    </a:lnTo>
                    <a:lnTo>
                      <a:pt x="337" y="290"/>
                    </a:lnTo>
                    <a:lnTo>
                      <a:pt x="348" y="290"/>
                    </a:lnTo>
                    <a:lnTo>
                      <a:pt x="348" y="290"/>
                    </a:lnTo>
                    <a:lnTo>
                      <a:pt x="348" y="290"/>
                    </a:lnTo>
                    <a:lnTo>
                      <a:pt x="359" y="290"/>
                    </a:lnTo>
                    <a:lnTo>
                      <a:pt x="370" y="295"/>
                    </a:lnTo>
                    <a:lnTo>
                      <a:pt x="380" y="300"/>
                    </a:lnTo>
                    <a:lnTo>
                      <a:pt x="390" y="306"/>
                    </a:lnTo>
                    <a:lnTo>
                      <a:pt x="396" y="316"/>
                    </a:lnTo>
                    <a:lnTo>
                      <a:pt x="401" y="326"/>
                    </a:lnTo>
                    <a:lnTo>
                      <a:pt x="404" y="335"/>
                    </a:lnTo>
                    <a:lnTo>
                      <a:pt x="405" y="348"/>
                    </a:lnTo>
                    <a:lnTo>
                      <a:pt x="405" y="474"/>
                    </a:lnTo>
                    <a:lnTo>
                      <a:pt x="557" y="474"/>
                    </a:lnTo>
                    <a:lnTo>
                      <a:pt x="557" y="216"/>
                    </a:lnTo>
                    <a:lnTo>
                      <a:pt x="653" y="287"/>
                    </a:lnTo>
                    <a:lnTo>
                      <a:pt x="653" y="287"/>
                    </a:lnTo>
                    <a:lnTo>
                      <a:pt x="661" y="292"/>
                    </a:lnTo>
                    <a:lnTo>
                      <a:pt x="669" y="292"/>
                    </a:lnTo>
                    <a:lnTo>
                      <a:pt x="669" y="292"/>
                    </a:lnTo>
                    <a:lnTo>
                      <a:pt x="675" y="292"/>
                    </a:lnTo>
                    <a:lnTo>
                      <a:pt x="681" y="290"/>
                    </a:lnTo>
                    <a:lnTo>
                      <a:pt x="686" y="287"/>
                    </a:lnTo>
                    <a:lnTo>
                      <a:pt x="691" y="283"/>
                    </a:lnTo>
                    <a:lnTo>
                      <a:pt x="691" y="283"/>
                    </a:lnTo>
                    <a:lnTo>
                      <a:pt x="694" y="278"/>
                    </a:lnTo>
                    <a:lnTo>
                      <a:pt x="696" y="273"/>
                    </a:lnTo>
                    <a:lnTo>
                      <a:pt x="696" y="267"/>
                    </a:lnTo>
                    <a:lnTo>
                      <a:pt x="696" y="262"/>
                    </a:lnTo>
                    <a:lnTo>
                      <a:pt x="696" y="257"/>
                    </a:lnTo>
                    <a:lnTo>
                      <a:pt x="692" y="252"/>
                    </a:lnTo>
                    <a:lnTo>
                      <a:pt x="689" y="247"/>
                    </a:lnTo>
                    <a:lnTo>
                      <a:pt x="686" y="244"/>
                    </a:lnTo>
                    <a:lnTo>
                      <a:pt x="686" y="244"/>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panose="020B0503020201020303" pitchFamily="34" charset="0"/>
                </a:endParaRPr>
              </a:p>
            </p:txBody>
          </p:sp>
          <p:sp>
            <p:nvSpPr>
              <p:cNvPr id="119" name="Freeform 36">
                <a:extLst>
                  <a:ext uri="{FF2B5EF4-FFF2-40B4-BE49-F238E27FC236}">
                    <a16:creationId xmlns:a16="http://schemas.microsoft.com/office/drawing/2014/main" id="{F3959B4E-B6D0-DA45-B82B-1C1B36D2ED20}"/>
                  </a:ext>
                </a:extLst>
              </p:cNvPr>
              <p:cNvSpPr>
                <a:spLocks/>
              </p:cNvSpPr>
              <p:nvPr/>
            </p:nvSpPr>
            <p:spPr bwMode="auto">
              <a:xfrm>
                <a:off x="678" y="1928"/>
                <a:ext cx="234" cy="77"/>
              </a:xfrm>
              <a:custGeom>
                <a:avLst/>
                <a:gdLst>
                  <a:gd name="T0" fmla="*/ 234 w 469"/>
                  <a:gd name="T1" fmla="*/ 0 h 154"/>
                  <a:gd name="T2" fmla="*/ 172 w 469"/>
                  <a:gd name="T3" fmla="*/ 6 h 154"/>
                  <a:gd name="T4" fmla="*/ 113 w 469"/>
                  <a:gd name="T5" fmla="*/ 24 h 154"/>
                  <a:gd name="T6" fmla="*/ 59 w 469"/>
                  <a:gd name="T7" fmla="*/ 54 h 154"/>
                  <a:gd name="T8" fmla="*/ 10 w 469"/>
                  <a:gd name="T9" fmla="*/ 94 h 154"/>
                  <a:gd name="T10" fmla="*/ 6 w 469"/>
                  <a:gd name="T11" fmla="*/ 99 h 154"/>
                  <a:gd name="T12" fmla="*/ 0 w 469"/>
                  <a:gd name="T13" fmla="*/ 111 h 154"/>
                  <a:gd name="T14" fmla="*/ 0 w 469"/>
                  <a:gd name="T15" fmla="*/ 126 h 154"/>
                  <a:gd name="T16" fmla="*/ 6 w 469"/>
                  <a:gd name="T17" fmla="*/ 139 h 154"/>
                  <a:gd name="T18" fmla="*/ 10 w 469"/>
                  <a:gd name="T19" fmla="*/ 143 h 154"/>
                  <a:gd name="T20" fmla="*/ 22 w 469"/>
                  <a:gd name="T21" fmla="*/ 151 h 154"/>
                  <a:gd name="T22" fmla="*/ 35 w 469"/>
                  <a:gd name="T23" fmla="*/ 154 h 154"/>
                  <a:gd name="T24" fmla="*/ 48 w 469"/>
                  <a:gd name="T25" fmla="*/ 151 h 154"/>
                  <a:gd name="T26" fmla="*/ 61 w 469"/>
                  <a:gd name="T27" fmla="*/ 143 h 154"/>
                  <a:gd name="T28" fmla="*/ 78 w 469"/>
                  <a:gd name="T29" fmla="*/ 127 h 154"/>
                  <a:gd name="T30" fmla="*/ 118 w 469"/>
                  <a:gd name="T31" fmla="*/ 100 h 154"/>
                  <a:gd name="T32" fmla="*/ 163 w 469"/>
                  <a:gd name="T33" fmla="*/ 83 h 154"/>
                  <a:gd name="T34" fmla="*/ 209 w 469"/>
                  <a:gd name="T35" fmla="*/ 73 h 154"/>
                  <a:gd name="T36" fmla="*/ 234 w 469"/>
                  <a:gd name="T37" fmla="*/ 72 h 154"/>
                  <a:gd name="T38" fmla="*/ 282 w 469"/>
                  <a:gd name="T39" fmla="*/ 76 h 154"/>
                  <a:gd name="T40" fmla="*/ 329 w 469"/>
                  <a:gd name="T41" fmla="*/ 91 h 154"/>
                  <a:gd name="T42" fmla="*/ 370 w 469"/>
                  <a:gd name="T43" fmla="*/ 113 h 154"/>
                  <a:gd name="T44" fmla="*/ 408 w 469"/>
                  <a:gd name="T45" fmla="*/ 143 h 154"/>
                  <a:gd name="T46" fmla="*/ 413 w 469"/>
                  <a:gd name="T47" fmla="*/ 148 h 154"/>
                  <a:gd name="T48" fmla="*/ 426 w 469"/>
                  <a:gd name="T49" fmla="*/ 153 h 154"/>
                  <a:gd name="T50" fmla="*/ 434 w 469"/>
                  <a:gd name="T51" fmla="*/ 154 h 154"/>
                  <a:gd name="T52" fmla="*/ 446 w 469"/>
                  <a:gd name="T53" fmla="*/ 151 h 154"/>
                  <a:gd name="T54" fmla="*/ 458 w 469"/>
                  <a:gd name="T55" fmla="*/ 143 h 154"/>
                  <a:gd name="T56" fmla="*/ 462 w 469"/>
                  <a:gd name="T57" fmla="*/ 139 h 154"/>
                  <a:gd name="T58" fmla="*/ 467 w 469"/>
                  <a:gd name="T59" fmla="*/ 126 h 154"/>
                  <a:gd name="T60" fmla="*/ 467 w 469"/>
                  <a:gd name="T61" fmla="*/ 111 h 154"/>
                  <a:gd name="T62" fmla="*/ 462 w 469"/>
                  <a:gd name="T63" fmla="*/ 99 h 154"/>
                  <a:gd name="T64" fmla="*/ 458 w 469"/>
                  <a:gd name="T65" fmla="*/ 94 h 154"/>
                  <a:gd name="T66" fmla="*/ 410 w 469"/>
                  <a:gd name="T67" fmla="*/ 54 h 154"/>
                  <a:gd name="T68" fmla="*/ 356 w 469"/>
                  <a:gd name="T69" fmla="*/ 24 h 154"/>
                  <a:gd name="T70" fmla="*/ 297 w 469"/>
                  <a:gd name="T71" fmla="*/ 6 h 154"/>
                  <a:gd name="T72" fmla="*/ 234 w 469"/>
                  <a:gd name="T7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9" h="154">
                    <a:moveTo>
                      <a:pt x="234" y="0"/>
                    </a:moveTo>
                    <a:lnTo>
                      <a:pt x="234" y="0"/>
                    </a:lnTo>
                    <a:lnTo>
                      <a:pt x="203" y="1"/>
                    </a:lnTo>
                    <a:lnTo>
                      <a:pt x="172" y="6"/>
                    </a:lnTo>
                    <a:lnTo>
                      <a:pt x="142" y="14"/>
                    </a:lnTo>
                    <a:lnTo>
                      <a:pt x="113" y="24"/>
                    </a:lnTo>
                    <a:lnTo>
                      <a:pt x="85" y="38"/>
                    </a:lnTo>
                    <a:lnTo>
                      <a:pt x="59" y="54"/>
                    </a:lnTo>
                    <a:lnTo>
                      <a:pt x="34" y="72"/>
                    </a:lnTo>
                    <a:lnTo>
                      <a:pt x="10" y="94"/>
                    </a:lnTo>
                    <a:lnTo>
                      <a:pt x="10" y="94"/>
                    </a:lnTo>
                    <a:lnTo>
                      <a:pt x="6" y="99"/>
                    </a:lnTo>
                    <a:lnTo>
                      <a:pt x="2" y="105"/>
                    </a:lnTo>
                    <a:lnTo>
                      <a:pt x="0" y="111"/>
                    </a:lnTo>
                    <a:lnTo>
                      <a:pt x="0" y="118"/>
                    </a:lnTo>
                    <a:lnTo>
                      <a:pt x="0" y="126"/>
                    </a:lnTo>
                    <a:lnTo>
                      <a:pt x="2" y="132"/>
                    </a:lnTo>
                    <a:lnTo>
                      <a:pt x="6" y="139"/>
                    </a:lnTo>
                    <a:lnTo>
                      <a:pt x="10" y="143"/>
                    </a:lnTo>
                    <a:lnTo>
                      <a:pt x="10" y="143"/>
                    </a:lnTo>
                    <a:lnTo>
                      <a:pt x="16" y="148"/>
                    </a:lnTo>
                    <a:lnTo>
                      <a:pt x="22" y="151"/>
                    </a:lnTo>
                    <a:lnTo>
                      <a:pt x="29" y="153"/>
                    </a:lnTo>
                    <a:lnTo>
                      <a:pt x="35" y="154"/>
                    </a:lnTo>
                    <a:lnTo>
                      <a:pt x="41" y="153"/>
                    </a:lnTo>
                    <a:lnTo>
                      <a:pt x="48" y="151"/>
                    </a:lnTo>
                    <a:lnTo>
                      <a:pt x="54" y="148"/>
                    </a:lnTo>
                    <a:lnTo>
                      <a:pt x="61" y="143"/>
                    </a:lnTo>
                    <a:lnTo>
                      <a:pt x="61" y="143"/>
                    </a:lnTo>
                    <a:lnTo>
                      <a:pt x="78" y="127"/>
                    </a:lnTo>
                    <a:lnTo>
                      <a:pt x="97" y="113"/>
                    </a:lnTo>
                    <a:lnTo>
                      <a:pt x="118" y="100"/>
                    </a:lnTo>
                    <a:lnTo>
                      <a:pt x="140" y="91"/>
                    </a:lnTo>
                    <a:lnTo>
                      <a:pt x="163" y="83"/>
                    </a:lnTo>
                    <a:lnTo>
                      <a:pt x="185" y="76"/>
                    </a:lnTo>
                    <a:lnTo>
                      <a:pt x="209" y="73"/>
                    </a:lnTo>
                    <a:lnTo>
                      <a:pt x="234" y="72"/>
                    </a:lnTo>
                    <a:lnTo>
                      <a:pt x="234" y="72"/>
                    </a:lnTo>
                    <a:lnTo>
                      <a:pt x="258" y="73"/>
                    </a:lnTo>
                    <a:lnTo>
                      <a:pt x="282" y="76"/>
                    </a:lnTo>
                    <a:lnTo>
                      <a:pt x="306" y="83"/>
                    </a:lnTo>
                    <a:lnTo>
                      <a:pt x="329" y="91"/>
                    </a:lnTo>
                    <a:lnTo>
                      <a:pt x="349" y="100"/>
                    </a:lnTo>
                    <a:lnTo>
                      <a:pt x="370" y="113"/>
                    </a:lnTo>
                    <a:lnTo>
                      <a:pt x="389" y="127"/>
                    </a:lnTo>
                    <a:lnTo>
                      <a:pt x="408" y="143"/>
                    </a:lnTo>
                    <a:lnTo>
                      <a:pt x="408" y="143"/>
                    </a:lnTo>
                    <a:lnTo>
                      <a:pt x="413" y="148"/>
                    </a:lnTo>
                    <a:lnTo>
                      <a:pt x="419" y="151"/>
                    </a:lnTo>
                    <a:lnTo>
                      <a:pt x="426" y="153"/>
                    </a:lnTo>
                    <a:lnTo>
                      <a:pt x="434" y="154"/>
                    </a:lnTo>
                    <a:lnTo>
                      <a:pt x="434" y="154"/>
                    </a:lnTo>
                    <a:lnTo>
                      <a:pt x="440" y="153"/>
                    </a:lnTo>
                    <a:lnTo>
                      <a:pt x="446" y="151"/>
                    </a:lnTo>
                    <a:lnTo>
                      <a:pt x="453" y="148"/>
                    </a:lnTo>
                    <a:lnTo>
                      <a:pt x="458" y="143"/>
                    </a:lnTo>
                    <a:lnTo>
                      <a:pt x="458" y="143"/>
                    </a:lnTo>
                    <a:lnTo>
                      <a:pt x="462" y="139"/>
                    </a:lnTo>
                    <a:lnTo>
                      <a:pt x="466" y="132"/>
                    </a:lnTo>
                    <a:lnTo>
                      <a:pt x="467" y="126"/>
                    </a:lnTo>
                    <a:lnTo>
                      <a:pt x="469" y="118"/>
                    </a:lnTo>
                    <a:lnTo>
                      <a:pt x="467" y="111"/>
                    </a:lnTo>
                    <a:lnTo>
                      <a:pt x="466" y="105"/>
                    </a:lnTo>
                    <a:lnTo>
                      <a:pt x="462" y="99"/>
                    </a:lnTo>
                    <a:lnTo>
                      <a:pt x="458" y="94"/>
                    </a:lnTo>
                    <a:lnTo>
                      <a:pt x="458" y="94"/>
                    </a:lnTo>
                    <a:lnTo>
                      <a:pt x="435" y="72"/>
                    </a:lnTo>
                    <a:lnTo>
                      <a:pt x="410" y="54"/>
                    </a:lnTo>
                    <a:lnTo>
                      <a:pt x="383" y="38"/>
                    </a:lnTo>
                    <a:lnTo>
                      <a:pt x="356" y="24"/>
                    </a:lnTo>
                    <a:lnTo>
                      <a:pt x="327" y="14"/>
                    </a:lnTo>
                    <a:lnTo>
                      <a:pt x="297" y="6"/>
                    </a:lnTo>
                    <a:lnTo>
                      <a:pt x="266" y="1"/>
                    </a:lnTo>
                    <a:lnTo>
                      <a:pt x="234" y="0"/>
                    </a:lnTo>
                    <a:lnTo>
                      <a:pt x="234" y="0"/>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panose="020B0503020201020303" pitchFamily="34" charset="0"/>
                </a:endParaRPr>
              </a:p>
            </p:txBody>
          </p:sp>
          <p:sp>
            <p:nvSpPr>
              <p:cNvPr id="120" name="Freeform 37">
                <a:extLst>
                  <a:ext uri="{FF2B5EF4-FFF2-40B4-BE49-F238E27FC236}">
                    <a16:creationId xmlns:a16="http://schemas.microsoft.com/office/drawing/2014/main" id="{253A849E-6D3C-2D41-B322-8E6D1F755D65}"/>
                  </a:ext>
                </a:extLst>
              </p:cNvPr>
              <p:cNvSpPr>
                <a:spLocks/>
              </p:cNvSpPr>
              <p:nvPr/>
            </p:nvSpPr>
            <p:spPr bwMode="auto">
              <a:xfrm>
                <a:off x="724" y="1993"/>
                <a:ext cx="142" cy="58"/>
              </a:xfrm>
              <a:custGeom>
                <a:avLst/>
                <a:gdLst>
                  <a:gd name="T0" fmla="*/ 9 w 283"/>
                  <a:gd name="T1" fmla="*/ 54 h 114"/>
                  <a:gd name="T2" fmla="*/ 1 w 283"/>
                  <a:gd name="T3" fmla="*/ 67 h 114"/>
                  <a:gd name="T4" fmla="*/ 0 w 283"/>
                  <a:gd name="T5" fmla="*/ 79 h 114"/>
                  <a:gd name="T6" fmla="*/ 1 w 283"/>
                  <a:gd name="T7" fmla="*/ 92 h 114"/>
                  <a:gd name="T8" fmla="*/ 9 w 283"/>
                  <a:gd name="T9" fmla="*/ 105 h 114"/>
                  <a:gd name="T10" fmla="*/ 15 w 283"/>
                  <a:gd name="T11" fmla="*/ 110 h 114"/>
                  <a:gd name="T12" fmla="*/ 28 w 283"/>
                  <a:gd name="T13" fmla="*/ 114 h 114"/>
                  <a:gd name="T14" fmla="*/ 41 w 283"/>
                  <a:gd name="T15" fmla="*/ 114 h 114"/>
                  <a:gd name="T16" fmla="*/ 54 w 283"/>
                  <a:gd name="T17" fmla="*/ 110 h 114"/>
                  <a:gd name="T18" fmla="*/ 60 w 283"/>
                  <a:gd name="T19" fmla="*/ 105 h 114"/>
                  <a:gd name="T20" fmla="*/ 78 w 283"/>
                  <a:gd name="T21" fmla="*/ 90 h 114"/>
                  <a:gd name="T22" fmla="*/ 98 w 283"/>
                  <a:gd name="T23" fmla="*/ 79 h 114"/>
                  <a:gd name="T24" fmla="*/ 119 w 283"/>
                  <a:gd name="T25" fmla="*/ 73 h 114"/>
                  <a:gd name="T26" fmla="*/ 141 w 283"/>
                  <a:gd name="T27" fmla="*/ 71 h 114"/>
                  <a:gd name="T28" fmla="*/ 164 w 283"/>
                  <a:gd name="T29" fmla="*/ 73 h 114"/>
                  <a:gd name="T30" fmla="*/ 184 w 283"/>
                  <a:gd name="T31" fmla="*/ 79 h 114"/>
                  <a:gd name="T32" fmla="*/ 205 w 283"/>
                  <a:gd name="T33" fmla="*/ 90 h 114"/>
                  <a:gd name="T34" fmla="*/ 223 w 283"/>
                  <a:gd name="T35" fmla="*/ 105 h 114"/>
                  <a:gd name="T36" fmla="*/ 229 w 283"/>
                  <a:gd name="T37" fmla="*/ 110 h 114"/>
                  <a:gd name="T38" fmla="*/ 242 w 283"/>
                  <a:gd name="T39" fmla="*/ 114 h 114"/>
                  <a:gd name="T40" fmla="*/ 248 w 283"/>
                  <a:gd name="T41" fmla="*/ 114 h 114"/>
                  <a:gd name="T42" fmla="*/ 261 w 283"/>
                  <a:gd name="T43" fmla="*/ 113 h 114"/>
                  <a:gd name="T44" fmla="*/ 274 w 283"/>
                  <a:gd name="T45" fmla="*/ 105 h 114"/>
                  <a:gd name="T46" fmla="*/ 277 w 283"/>
                  <a:gd name="T47" fmla="*/ 98 h 114"/>
                  <a:gd name="T48" fmla="*/ 283 w 283"/>
                  <a:gd name="T49" fmla="*/ 86 h 114"/>
                  <a:gd name="T50" fmla="*/ 283 w 283"/>
                  <a:gd name="T51" fmla="*/ 73 h 114"/>
                  <a:gd name="T52" fmla="*/ 277 w 283"/>
                  <a:gd name="T53" fmla="*/ 60 h 114"/>
                  <a:gd name="T54" fmla="*/ 274 w 283"/>
                  <a:gd name="T55" fmla="*/ 54 h 114"/>
                  <a:gd name="T56" fmla="*/ 243 w 283"/>
                  <a:gd name="T57" fmla="*/ 30 h 114"/>
                  <a:gd name="T58" fmla="*/ 212 w 283"/>
                  <a:gd name="T59" fmla="*/ 14 h 114"/>
                  <a:gd name="T60" fmla="*/ 177 w 283"/>
                  <a:gd name="T61" fmla="*/ 3 h 114"/>
                  <a:gd name="T62" fmla="*/ 141 w 283"/>
                  <a:gd name="T63" fmla="*/ 0 h 114"/>
                  <a:gd name="T64" fmla="*/ 105 w 283"/>
                  <a:gd name="T65" fmla="*/ 3 h 114"/>
                  <a:gd name="T66" fmla="*/ 71 w 283"/>
                  <a:gd name="T67" fmla="*/ 14 h 114"/>
                  <a:gd name="T68" fmla="*/ 38 w 283"/>
                  <a:gd name="T69" fmla="*/ 30 h 114"/>
                  <a:gd name="T70" fmla="*/ 9 w 283"/>
                  <a:gd name="T71" fmla="*/ 5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114">
                    <a:moveTo>
                      <a:pt x="9" y="54"/>
                    </a:moveTo>
                    <a:lnTo>
                      <a:pt x="9" y="54"/>
                    </a:lnTo>
                    <a:lnTo>
                      <a:pt x="4" y="60"/>
                    </a:lnTo>
                    <a:lnTo>
                      <a:pt x="1" y="67"/>
                    </a:lnTo>
                    <a:lnTo>
                      <a:pt x="0" y="73"/>
                    </a:lnTo>
                    <a:lnTo>
                      <a:pt x="0" y="79"/>
                    </a:lnTo>
                    <a:lnTo>
                      <a:pt x="0" y="86"/>
                    </a:lnTo>
                    <a:lnTo>
                      <a:pt x="1" y="92"/>
                    </a:lnTo>
                    <a:lnTo>
                      <a:pt x="4" y="98"/>
                    </a:lnTo>
                    <a:lnTo>
                      <a:pt x="9" y="105"/>
                    </a:lnTo>
                    <a:lnTo>
                      <a:pt x="9" y="105"/>
                    </a:lnTo>
                    <a:lnTo>
                      <a:pt x="15" y="110"/>
                    </a:lnTo>
                    <a:lnTo>
                      <a:pt x="20" y="113"/>
                    </a:lnTo>
                    <a:lnTo>
                      <a:pt x="28" y="114"/>
                    </a:lnTo>
                    <a:lnTo>
                      <a:pt x="35" y="114"/>
                    </a:lnTo>
                    <a:lnTo>
                      <a:pt x="41" y="114"/>
                    </a:lnTo>
                    <a:lnTo>
                      <a:pt x="47" y="113"/>
                    </a:lnTo>
                    <a:lnTo>
                      <a:pt x="54" y="110"/>
                    </a:lnTo>
                    <a:lnTo>
                      <a:pt x="60" y="105"/>
                    </a:lnTo>
                    <a:lnTo>
                      <a:pt x="60" y="105"/>
                    </a:lnTo>
                    <a:lnTo>
                      <a:pt x="68" y="97"/>
                    </a:lnTo>
                    <a:lnTo>
                      <a:pt x="78" y="90"/>
                    </a:lnTo>
                    <a:lnTo>
                      <a:pt x="87" y="84"/>
                    </a:lnTo>
                    <a:lnTo>
                      <a:pt x="98" y="79"/>
                    </a:lnTo>
                    <a:lnTo>
                      <a:pt x="108" y="76"/>
                    </a:lnTo>
                    <a:lnTo>
                      <a:pt x="119" y="73"/>
                    </a:lnTo>
                    <a:lnTo>
                      <a:pt x="130" y="71"/>
                    </a:lnTo>
                    <a:lnTo>
                      <a:pt x="141" y="71"/>
                    </a:lnTo>
                    <a:lnTo>
                      <a:pt x="153" y="71"/>
                    </a:lnTo>
                    <a:lnTo>
                      <a:pt x="164" y="73"/>
                    </a:lnTo>
                    <a:lnTo>
                      <a:pt x="173" y="76"/>
                    </a:lnTo>
                    <a:lnTo>
                      <a:pt x="184" y="79"/>
                    </a:lnTo>
                    <a:lnTo>
                      <a:pt x="196" y="84"/>
                    </a:lnTo>
                    <a:lnTo>
                      <a:pt x="205" y="90"/>
                    </a:lnTo>
                    <a:lnTo>
                      <a:pt x="215" y="97"/>
                    </a:lnTo>
                    <a:lnTo>
                      <a:pt x="223" y="105"/>
                    </a:lnTo>
                    <a:lnTo>
                      <a:pt x="223" y="105"/>
                    </a:lnTo>
                    <a:lnTo>
                      <a:pt x="229" y="110"/>
                    </a:lnTo>
                    <a:lnTo>
                      <a:pt x="234" y="113"/>
                    </a:lnTo>
                    <a:lnTo>
                      <a:pt x="242" y="114"/>
                    </a:lnTo>
                    <a:lnTo>
                      <a:pt x="248" y="114"/>
                    </a:lnTo>
                    <a:lnTo>
                      <a:pt x="248" y="114"/>
                    </a:lnTo>
                    <a:lnTo>
                      <a:pt x="255" y="114"/>
                    </a:lnTo>
                    <a:lnTo>
                      <a:pt x="261" y="113"/>
                    </a:lnTo>
                    <a:lnTo>
                      <a:pt x="267" y="110"/>
                    </a:lnTo>
                    <a:lnTo>
                      <a:pt x="274" y="105"/>
                    </a:lnTo>
                    <a:lnTo>
                      <a:pt x="274" y="105"/>
                    </a:lnTo>
                    <a:lnTo>
                      <a:pt x="277" y="98"/>
                    </a:lnTo>
                    <a:lnTo>
                      <a:pt x="280" y="92"/>
                    </a:lnTo>
                    <a:lnTo>
                      <a:pt x="283" y="86"/>
                    </a:lnTo>
                    <a:lnTo>
                      <a:pt x="283" y="79"/>
                    </a:lnTo>
                    <a:lnTo>
                      <a:pt x="283" y="73"/>
                    </a:lnTo>
                    <a:lnTo>
                      <a:pt x="280" y="67"/>
                    </a:lnTo>
                    <a:lnTo>
                      <a:pt x="277" y="60"/>
                    </a:lnTo>
                    <a:lnTo>
                      <a:pt x="274" y="54"/>
                    </a:lnTo>
                    <a:lnTo>
                      <a:pt x="274" y="54"/>
                    </a:lnTo>
                    <a:lnTo>
                      <a:pt x="259" y="41"/>
                    </a:lnTo>
                    <a:lnTo>
                      <a:pt x="243" y="30"/>
                    </a:lnTo>
                    <a:lnTo>
                      <a:pt x="228" y="20"/>
                    </a:lnTo>
                    <a:lnTo>
                      <a:pt x="212" y="14"/>
                    </a:lnTo>
                    <a:lnTo>
                      <a:pt x="194" y="8"/>
                    </a:lnTo>
                    <a:lnTo>
                      <a:pt x="177" y="3"/>
                    </a:lnTo>
                    <a:lnTo>
                      <a:pt x="159" y="1"/>
                    </a:lnTo>
                    <a:lnTo>
                      <a:pt x="141" y="0"/>
                    </a:lnTo>
                    <a:lnTo>
                      <a:pt x="124" y="1"/>
                    </a:lnTo>
                    <a:lnTo>
                      <a:pt x="105" y="3"/>
                    </a:lnTo>
                    <a:lnTo>
                      <a:pt x="87" y="8"/>
                    </a:lnTo>
                    <a:lnTo>
                      <a:pt x="71" y="14"/>
                    </a:lnTo>
                    <a:lnTo>
                      <a:pt x="54" y="20"/>
                    </a:lnTo>
                    <a:lnTo>
                      <a:pt x="38" y="30"/>
                    </a:lnTo>
                    <a:lnTo>
                      <a:pt x="23" y="41"/>
                    </a:lnTo>
                    <a:lnTo>
                      <a:pt x="9" y="54"/>
                    </a:lnTo>
                    <a:lnTo>
                      <a:pt x="9" y="54"/>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panose="020B0503020201020303" pitchFamily="34" charset="0"/>
                </a:endParaRPr>
              </a:p>
            </p:txBody>
          </p:sp>
          <p:sp>
            <p:nvSpPr>
              <p:cNvPr id="121" name="Freeform 38">
                <a:extLst>
                  <a:ext uri="{FF2B5EF4-FFF2-40B4-BE49-F238E27FC236}">
                    <a16:creationId xmlns:a16="http://schemas.microsoft.com/office/drawing/2014/main" id="{AB9FC873-AE84-3D48-A5D1-8A9FF9A14849}"/>
                  </a:ext>
                </a:extLst>
              </p:cNvPr>
              <p:cNvSpPr>
                <a:spLocks/>
              </p:cNvSpPr>
              <p:nvPr/>
            </p:nvSpPr>
            <p:spPr bwMode="auto">
              <a:xfrm>
                <a:off x="770" y="2067"/>
                <a:ext cx="49" cy="49"/>
              </a:xfrm>
              <a:custGeom>
                <a:avLst/>
                <a:gdLst>
                  <a:gd name="T0" fmla="*/ 49 w 97"/>
                  <a:gd name="T1" fmla="*/ 0 h 99"/>
                  <a:gd name="T2" fmla="*/ 49 w 97"/>
                  <a:gd name="T3" fmla="*/ 0 h 99"/>
                  <a:gd name="T4" fmla="*/ 40 w 97"/>
                  <a:gd name="T5" fmla="*/ 2 h 99"/>
                  <a:gd name="T6" fmla="*/ 30 w 97"/>
                  <a:gd name="T7" fmla="*/ 5 h 99"/>
                  <a:gd name="T8" fmla="*/ 22 w 97"/>
                  <a:gd name="T9" fmla="*/ 10 h 99"/>
                  <a:gd name="T10" fmla="*/ 14 w 97"/>
                  <a:gd name="T11" fmla="*/ 15 h 99"/>
                  <a:gd name="T12" fmla="*/ 8 w 97"/>
                  <a:gd name="T13" fmla="*/ 23 h 99"/>
                  <a:gd name="T14" fmla="*/ 5 w 97"/>
                  <a:gd name="T15" fmla="*/ 31 h 99"/>
                  <a:gd name="T16" fmla="*/ 2 w 97"/>
                  <a:gd name="T17" fmla="*/ 40 h 99"/>
                  <a:gd name="T18" fmla="*/ 0 w 97"/>
                  <a:gd name="T19" fmla="*/ 50 h 99"/>
                  <a:gd name="T20" fmla="*/ 0 w 97"/>
                  <a:gd name="T21" fmla="*/ 50 h 99"/>
                  <a:gd name="T22" fmla="*/ 2 w 97"/>
                  <a:gd name="T23" fmla="*/ 59 h 99"/>
                  <a:gd name="T24" fmla="*/ 5 w 97"/>
                  <a:gd name="T25" fmla="*/ 69 h 99"/>
                  <a:gd name="T26" fmla="*/ 8 w 97"/>
                  <a:gd name="T27" fmla="*/ 77 h 99"/>
                  <a:gd name="T28" fmla="*/ 14 w 97"/>
                  <a:gd name="T29" fmla="*/ 85 h 99"/>
                  <a:gd name="T30" fmla="*/ 22 w 97"/>
                  <a:gd name="T31" fmla="*/ 90 h 99"/>
                  <a:gd name="T32" fmla="*/ 30 w 97"/>
                  <a:gd name="T33" fmla="*/ 94 h 99"/>
                  <a:gd name="T34" fmla="*/ 40 w 97"/>
                  <a:gd name="T35" fmla="*/ 98 h 99"/>
                  <a:gd name="T36" fmla="*/ 49 w 97"/>
                  <a:gd name="T37" fmla="*/ 99 h 99"/>
                  <a:gd name="T38" fmla="*/ 49 w 97"/>
                  <a:gd name="T39" fmla="*/ 99 h 99"/>
                  <a:gd name="T40" fmla="*/ 59 w 97"/>
                  <a:gd name="T41" fmla="*/ 98 h 99"/>
                  <a:gd name="T42" fmla="*/ 69 w 97"/>
                  <a:gd name="T43" fmla="*/ 94 h 99"/>
                  <a:gd name="T44" fmla="*/ 77 w 97"/>
                  <a:gd name="T45" fmla="*/ 90 h 99"/>
                  <a:gd name="T46" fmla="*/ 83 w 97"/>
                  <a:gd name="T47" fmla="*/ 85 h 99"/>
                  <a:gd name="T48" fmla="*/ 89 w 97"/>
                  <a:gd name="T49" fmla="*/ 77 h 99"/>
                  <a:gd name="T50" fmla="*/ 94 w 97"/>
                  <a:gd name="T51" fmla="*/ 69 h 99"/>
                  <a:gd name="T52" fmla="*/ 97 w 97"/>
                  <a:gd name="T53" fmla="*/ 59 h 99"/>
                  <a:gd name="T54" fmla="*/ 97 w 97"/>
                  <a:gd name="T55" fmla="*/ 50 h 99"/>
                  <a:gd name="T56" fmla="*/ 97 w 97"/>
                  <a:gd name="T57" fmla="*/ 50 h 99"/>
                  <a:gd name="T58" fmla="*/ 97 w 97"/>
                  <a:gd name="T59" fmla="*/ 40 h 99"/>
                  <a:gd name="T60" fmla="*/ 94 w 97"/>
                  <a:gd name="T61" fmla="*/ 31 h 99"/>
                  <a:gd name="T62" fmla="*/ 89 w 97"/>
                  <a:gd name="T63" fmla="*/ 23 h 99"/>
                  <a:gd name="T64" fmla="*/ 83 w 97"/>
                  <a:gd name="T65" fmla="*/ 15 h 99"/>
                  <a:gd name="T66" fmla="*/ 77 w 97"/>
                  <a:gd name="T67" fmla="*/ 10 h 99"/>
                  <a:gd name="T68" fmla="*/ 69 w 97"/>
                  <a:gd name="T69" fmla="*/ 5 h 99"/>
                  <a:gd name="T70" fmla="*/ 59 w 97"/>
                  <a:gd name="T71" fmla="*/ 2 h 99"/>
                  <a:gd name="T72" fmla="*/ 49 w 97"/>
                  <a:gd name="T73" fmla="*/ 0 h 99"/>
                  <a:gd name="T74" fmla="*/ 49 w 97"/>
                  <a:gd name="T7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9">
                    <a:moveTo>
                      <a:pt x="49" y="0"/>
                    </a:moveTo>
                    <a:lnTo>
                      <a:pt x="49" y="0"/>
                    </a:lnTo>
                    <a:lnTo>
                      <a:pt x="40" y="2"/>
                    </a:lnTo>
                    <a:lnTo>
                      <a:pt x="30" y="5"/>
                    </a:lnTo>
                    <a:lnTo>
                      <a:pt x="22" y="10"/>
                    </a:lnTo>
                    <a:lnTo>
                      <a:pt x="14" y="15"/>
                    </a:lnTo>
                    <a:lnTo>
                      <a:pt x="8" y="23"/>
                    </a:lnTo>
                    <a:lnTo>
                      <a:pt x="5" y="31"/>
                    </a:lnTo>
                    <a:lnTo>
                      <a:pt x="2" y="40"/>
                    </a:lnTo>
                    <a:lnTo>
                      <a:pt x="0" y="50"/>
                    </a:lnTo>
                    <a:lnTo>
                      <a:pt x="0" y="50"/>
                    </a:lnTo>
                    <a:lnTo>
                      <a:pt x="2" y="59"/>
                    </a:lnTo>
                    <a:lnTo>
                      <a:pt x="5" y="69"/>
                    </a:lnTo>
                    <a:lnTo>
                      <a:pt x="8" y="77"/>
                    </a:lnTo>
                    <a:lnTo>
                      <a:pt x="14" y="85"/>
                    </a:lnTo>
                    <a:lnTo>
                      <a:pt x="22" y="90"/>
                    </a:lnTo>
                    <a:lnTo>
                      <a:pt x="30" y="94"/>
                    </a:lnTo>
                    <a:lnTo>
                      <a:pt x="40" y="98"/>
                    </a:lnTo>
                    <a:lnTo>
                      <a:pt x="49" y="99"/>
                    </a:lnTo>
                    <a:lnTo>
                      <a:pt x="49" y="99"/>
                    </a:lnTo>
                    <a:lnTo>
                      <a:pt x="59" y="98"/>
                    </a:lnTo>
                    <a:lnTo>
                      <a:pt x="69" y="94"/>
                    </a:lnTo>
                    <a:lnTo>
                      <a:pt x="77" y="90"/>
                    </a:lnTo>
                    <a:lnTo>
                      <a:pt x="83" y="85"/>
                    </a:lnTo>
                    <a:lnTo>
                      <a:pt x="89" y="77"/>
                    </a:lnTo>
                    <a:lnTo>
                      <a:pt x="94" y="69"/>
                    </a:lnTo>
                    <a:lnTo>
                      <a:pt x="97" y="59"/>
                    </a:lnTo>
                    <a:lnTo>
                      <a:pt x="97" y="50"/>
                    </a:lnTo>
                    <a:lnTo>
                      <a:pt x="97" y="50"/>
                    </a:lnTo>
                    <a:lnTo>
                      <a:pt x="97" y="40"/>
                    </a:lnTo>
                    <a:lnTo>
                      <a:pt x="94" y="31"/>
                    </a:lnTo>
                    <a:lnTo>
                      <a:pt x="89" y="23"/>
                    </a:lnTo>
                    <a:lnTo>
                      <a:pt x="83" y="15"/>
                    </a:lnTo>
                    <a:lnTo>
                      <a:pt x="77" y="10"/>
                    </a:lnTo>
                    <a:lnTo>
                      <a:pt x="69" y="5"/>
                    </a:lnTo>
                    <a:lnTo>
                      <a:pt x="59" y="2"/>
                    </a:lnTo>
                    <a:lnTo>
                      <a:pt x="49" y="0"/>
                    </a:lnTo>
                    <a:lnTo>
                      <a:pt x="49" y="0"/>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panose="020B0503020201020303" pitchFamily="34" charset="0"/>
                </a:endParaRPr>
              </a:p>
            </p:txBody>
          </p:sp>
          <p:sp>
            <p:nvSpPr>
              <p:cNvPr id="122" name="Freeform 39">
                <a:extLst>
                  <a:ext uri="{FF2B5EF4-FFF2-40B4-BE49-F238E27FC236}">
                    <a16:creationId xmlns:a16="http://schemas.microsoft.com/office/drawing/2014/main" id="{552DDFCC-87A9-8C4C-AFBE-1BBDC24F2060}"/>
                  </a:ext>
                </a:extLst>
              </p:cNvPr>
              <p:cNvSpPr>
                <a:spLocks noEditPoints="1"/>
              </p:cNvSpPr>
              <p:nvPr/>
            </p:nvSpPr>
            <p:spPr bwMode="auto">
              <a:xfrm>
                <a:off x="892" y="2098"/>
                <a:ext cx="187" cy="311"/>
              </a:xfrm>
              <a:custGeom>
                <a:avLst/>
                <a:gdLst>
                  <a:gd name="T0" fmla="*/ 375 w 375"/>
                  <a:gd name="T1" fmla="*/ 346 h 624"/>
                  <a:gd name="T2" fmla="*/ 375 w 375"/>
                  <a:gd name="T3" fmla="*/ 353 h 624"/>
                  <a:gd name="T4" fmla="*/ 370 w 375"/>
                  <a:gd name="T5" fmla="*/ 366 h 624"/>
                  <a:gd name="T6" fmla="*/ 361 w 375"/>
                  <a:gd name="T7" fmla="*/ 377 h 624"/>
                  <a:gd name="T8" fmla="*/ 348 w 375"/>
                  <a:gd name="T9" fmla="*/ 383 h 624"/>
                  <a:gd name="T10" fmla="*/ 340 w 375"/>
                  <a:gd name="T11" fmla="*/ 482 h 624"/>
                  <a:gd name="T12" fmla="*/ 338 w 375"/>
                  <a:gd name="T13" fmla="*/ 492 h 624"/>
                  <a:gd name="T14" fmla="*/ 332 w 375"/>
                  <a:gd name="T15" fmla="*/ 506 h 624"/>
                  <a:gd name="T16" fmla="*/ 321 w 375"/>
                  <a:gd name="T17" fmla="*/ 517 h 624"/>
                  <a:gd name="T18" fmla="*/ 307 w 375"/>
                  <a:gd name="T19" fmla="*/ 523 h 624"/>
                  <a:gd name="T20" fmla="*/ 257 w 375"/>
                  <a:gd name="T21" fmla="*/ 525 h 624"/>
                  <a:gd name="T22" fmla="*/ 257 w 375"/>
                  <a:gd name="T23" fmla="*/ 581 h 624"/>
                  <a:gd name="T24" fmla="*/ 254 w 375"/>
                  <a:gd name="T25" fmla="*/ 598 h 624"/>
                  <a:gd name="T26" fmla="*/ 244 w 375"/>
                  <a:gd name="T27" fmla="*/ 611 h 624"/>
                  <a:gd name="T28" fmla="*/ 232 w 375"/>
                  <a:gd name="T29" fmla="*/ 621 h 624"/>
                  <a:gd name="T30" fmla="*/ 214 w 375"/>
                  <a:gd name="T31" fmla="*/ 624 h 624"/>
                  <a:gd name="T32" fmla="*/ 125 w 375"/>
                  <a:gd name="T33" fmla="*/ 624 h 624"/>
                  <a:gd name="T34" fmla="*/ 109 w 375"/>
                  <a:gd name="T35" fmla="*/ 621 h 624"/>
                  <a:gd name="T36" fmla="*/ 96 w 375"/>
                  <a:gd name="T37" fmla="*/ 611 h 624"/>
                  <a:gd name="T38" fmla="*/ 86 w 375"/>
                  <a:gd name="T39" fmla="*/ 598 h 624"/>
                  <a:gd name="T40" fmla="*/ 83 w 375"/>
                  <a:gd name="T41" fmla="*/ 581 h 624"/>
                  <a:gd name="T42" fmla="*/ 42 w 375"/>
                  <a:gd name="T43" fmla="*/ 525 h 624"/>
                  <a:gd name="T44" fmla="*/ 34 w 375"/>
                  <a:gd name="T45" fmla="*/ 523 h 624"/>
                  <a:gd name="T46" fmla="*/ 18 w 375"/>
                  <a:gd name="T47" fmla="*/ 517 h 624"/>
                  <a:gd name="T48" fmla="*/ 7 w 375"/>
                  <a:gd name="T49" fmla="*/ 506 h 624"/>
                  <a:gd name="T50" fmla="*/ 0 w 375"/>
                  <a:gd name="T51" fmla="*/ 492 h 624"/>
                  <a:gd name="T52" fmla="*/ 0 w 375"/>
                  <a:gd name="T53" fmla="*/ 142 h 624"/>
                  <a:gd name="T54" fmla="*/ 0 w 375"/>
                  <a:gd name="T55" fmla="*/ 134 h 624"/>
                  <a:gd name="T56" fmla="*/ 7 w 375"/>
                  <a:gd name="T57" fmla="*/ 118 h 624"/>
                  <a:gd name="T58" fmla="*/ 18 w 375"/>
                  <a:gd name="T59" fmla="*/ 107 h 624"/>
                  <a:gd name="T60" fmla="*/ 34 w 375"/>
                  <a:gd name="T61" fmla="*/ 101 h 624"/>
                  <a:gd name="T62" fmla="*/ 83 w 375"/>
                  <a:gd name="T63" fmla="*/ 99 h 624"/>
                  <a:gd name="T64" fmla="*/ 83 w 375"/>
                  <a:gd name="T65" fmla="*/ 44 h 624"/>
                  <a:gd name="T66" fmla="*/ 86 w 375"/>
                  <a:gd name="T67" fmla="*/ 28 h 624"/>
                  <a:gd name="T68" fmla="*/ 96 w 375"/>
                  <a:gd name="T69" fmla="*/ 13 h 624"/>
                  <a:gd name="T70" fmla="*/ 109 w 375"/>
                  <a:gd name="T71" fmla="*/ 4 h 624"/>
                  <a:gd name="T72" fmla="*/ 125 w 375"/>
                  <a:gd name="T73" fmla="*/ 0 h 624"/>
                  <a:gd name="T74" fmla="*/ 214 w 375"/>
                  <a:gd name="T75" fmla="*/ 0 h 624"/>
                  <a:gd name="T76" fmla="*/ 232 w 375"/>
                  <a:gd name="T77" fmla="*/ 4 h 624"/>
                  <a:gd name="T78" fmla="*/ 244 w 375"/>
                  <a:gd name="T79" fmla="*/ 13 h 624"/>
                  <a:gd name="T80" fmla="*/ 254 w 375"/>
                  <a:gd name="T81" fmla="*/ 28 h 624"/>
                  <a:gd name="T82" fmla="*/ 257 w 375"/>
                  <a:gd name="T83" fmla="*/ 44 h 624"/>
                  <a:gd name="T84" fmla="*/ 297 w 375"/>
                  <a:gd name="T85" fmla="*/ 99 h 624"/>
                  <a:gd name="T86" fmla="*/ 307 w 375"/>
                  <a:gd name="T87" fmla="*/ 101 h 624"/>
                  <a:gd name="T88" fmla="*/ 321 w 375"/>
                  <a:gd name="T89" fmla="*/ 107 h 624"/>
                  <a:gd name="T90" fmla="*/ 332 w 375"/>
                  <a:gd name="T91" fmla="*/ 118 h 624"/>
                  <a:gd name="T92" fmla="*/ 338 w 375"/>
                  <a:gd name="T93" fmla="*/ 134 h 624"/>
                  <a:gd name="T94" fmla="*/ 340 w 375"/>
                  <a:gd name="T95" fmla="*/ 241 h 624"/>
                  <a:gd name="T96" fmla="*/ 348 w 375"/>
                  <a:gd name="T97" fmla="*/ 243 h 624"/>
                  <a:gd name="T98" fmla="*/ 361 w 375"/>
                  <a:gd name="T99" fmla="*/ 248 h 624"/>
                  <a:gd name="T100" fmla="*/ 370 w 375"/>
                  <a:gd name="T101" fmla="*/ 259 h 624"/>
                  <a:gd name="T102" fmla="*/ 375 w 375"/>
                  <a:gd name="T103" fmla="*/ 272 h 624"/>
                  <a:gd name="T104" fmla="*/ 375 w 375"/>
                  <a:gd name="T105" fmla="*/ 279 h 624"/>
                  <a:gd name="T106" fmla="*/ 66 w 375"/>
                  <a:gd name="T107" fmla="*/ 171 h 624"/>
                  <a:gd name="T108" fmla="*/ 275 w 375"/>
                  <a:gd name="T109" fmla="*/ 453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5" h="624">
                    <a:moveTo>
                      <a:pt x="375" y="279"/>
                    </a:moveTo>
                    <a:lnTo>
                      <a:pt x="375" y="346"/>
                    </a:lnTo>
                    <a:lnTo>
                      <a:pt x="375" y="346"/>
                    </a:lnTo>
                    <a:lnTo>
                      <a:pt x="375" y="353"/>
                    </a:lnTo>
                    <a:lnTo>
                      <a:pt x="373" y="359"/>
                    </a:lnTo>
                    <a:lnTo>
                      <a:pt x="370" y="366"/>
                    </a:lnTo>
                    <a:lnTo>
                      <a:pt x="365" y="372"/>
                    </a:lnTo>
                    <a:lnTo>
                      <a:pt x="361" y="377"/>
                    </a:lnTo>
                    <a:lnTo>
                      <a:pt x="354" y="380"/>
                    </a:lnTo>
                    <a:lnTo>
                      <a:pt x="348" y="383"/>
                    </a:lnTo>
                    <a:lnTo>
                      <a:pt x="340" y="383"/>
                    </a:lnTo>
                    <a:lnTo>
                      <a:pt x="340" y="482"/>
                    </a:lnTo>
                    <a:lnTo>
                      <a:pt x="340" y="482"/>
                    </a:lnTo>
                    <a:lnTo>
                      <a:pt x="338" y="492"/>
                    </a:lnTo>
                    <a:lnTo>
                      <a:pt x="337" y="500"/>
                    </a:lnTo>
                    <a:lnTo>
                      <a:pt x="332" y="506"/>
                    </a:lnTo>
                    <a:lnTo>
                      <a:pt x="327" y="512"/>
                    </a:lnTo>
                    <a:lnTo>
                      <a:pt x="321" y="517"/>
                    </a:lnTo>
                    <a:lnTo>
                      <a:pt x="314" y="522"/>
                    </a:lnTo>
                    <a:lnTo>
                      <a:pt x="307" y="523"/>
                    </a:lnTo>
                    <a:lnTo>
                      <a:pt x="297" y="525"/>
                    </a:lnTo>
                    <a:lnTo>
                      <a:pt x="257" y="525"/>
                    </a:lnTo>
                    <a:lnTo>
                      <a:pt x="257" y="581"/>
                    </a:lnTo>
                    <a:lnTo>
                      <a:pt x="257" y="581"/>
                    </a:lnTo>
                    <a:lnTo>
                      <a:pt x="255" y="590"/>
                    </a:lnTo>
                    <a:lnTo>
                      <a:pt x="254" y="598"/>
                    </a:lnTo>
                    <a:lnTo>
                      <a:pt x="249" y="605"/>
                    </a:lnTo>
                    <a:lnTo>
                      <a:pt x="244" y="611"/>
                    </a:lnTo>
                    <a:lnTo>
                      <a:pt x="238" y="616"/>
                    </a:lnTo>
                    <a:lnTo>
                      <a:pt x="232" y="621"/>
                    </a:lnTo>
                    <a:lnTo>
                      <a:pt x="224" y="622"/>
                    </a:lnTo>
                    <a:lnTo>
                      <a:pt x="214" y="624"/>
                    </a:lnTo>
                    <a:lnTo>
                      <a:pt x="125" y="624"/>
                    </a:lnTo>
                    <a:lnTo>
                      <a:pt x="125" y="624"/>
                    </a:lnTo>
                    <a:lnTo>
                      <a:pt x="117" y="622"/>
                    </a:lnTo>
                    <a:lnTo>
                      <a:pt x="109" y="621"/>
                    </a:lnTo>
                    <a:lnTo>
                      <a:pt x="102" y="616"/>
                    </a:lnTo>
                    <a:lnTo>
                      <a:pt x="96" y="611"/>
                    </a:lnTo>
                    <a:lnTo>
                      <a:pt x="90" y="605"/>
                    </a:lnTo>
                    <a:lnTo>
                      <a:pt x="86" y="598"/>
                    </a:lnTo>
                    <a:lnTo>
                      <a:pt x="83" y="590"/>
                    </a:lnTo>
                    <a:lnTo>
                      <a:pt x="83" y="581"/>
                    </a:lnTo>
                    <a:lnTo>
                      <a:pt x="83" y="525"/>
                    </a:lnTo>
                    <a:lnTo>
                      <a:pt x="42" y="525"/>
                    </a:lnTo>
                    <a:lnTo>
                      <a:pt x="42" y="525"/>
                    </a:lnTo>
                    <a:lnTo>
                      <a:pt x="34" y="523"/>
                    </a:lnTo>
                    <a:lnTo>
                      <a:pt x="26" y="522"/>
                    </a:lnTo>
                    <a:lnTo>
                      <a:pt x="18" y="517"/>
                    </a:lnTo>
                    <a:lnTo>
                      <a:pt x="13" y="512"/>
                    </a:lnTo>
                    <a:lnTo>
                      <a:pt x="7" y="506"/>
                    </a:lnTo>
                    <a:lnTo>
                      <a:pt x="4" y="500"/>
                    </a:lnTo>
                    <a:lnTo>
                      <a:pt x="0" y="492"/>
                    </a:lnTo>
                    <a:lnTo>
                      <a:pt x="0" y="482"/>
                    </a:lnTo>
                    <a:lnTo>
                      <a:pt x="0" y="142"/>
                    </a:lnTo>
                    <a:lnTo>
                      <a:pt x="0" y="142"/>
                    </a:lnTo>
                    <a:lnTo>
                      <a:pt x="0" y="134"/>
                    </a:lnTo>
                    <a:lnTo>
                      <a:pt x="4" y="126"/>
                    </a:lnTo>
                    <a:lnTo>
                      <a:pt x="7" y="118"/>
                    </a:lnTo>
                    <a:lnTo>
                      <a:pt x="13" y="112"/>
                    </a:lnTo>
                    <a:lnTo>
                      <a:pt x="18" y="107"/>
                    </a:lnTo>
                    <a:lnTo>
                      <a:pt x="26" y="103"/>
                    </a:lnTo>
                    <a:lnTo>
                      <a:pt x="34" y="101"/>
                    </a:lnTo>
                    <a:lnTo>
                      <a:pt x="42" y="99"/>
                    </a:lnTo>
                    <a:lnTo>
                      <a:pt x="83" y="99"/>
                    </a:lnTo>
                    <a:lnTo>
                      <a:pt x="83" y="44"/>
                    </a:lnTo>
                    <a:lnTo>
                      <a:pt x="83" y="44"/>
                    </a:lnTo>
                    <a:lnTo>
                      <a:pt x="83" y="36"/>
                    </a:lnTo>
                    <a:lnTo>
                      <a:pt x="86" y="28"/>
                    </a:lnTo>
                    <a:lnTo>
                      <a:pt x="90" y="20"/>
                    </a:lnTo>
                    <a:lnTo>
                      <a:pt x="96" y="13"/>
                    </a:lnTo>
                    <a:lnTo>
                      <a:pt x="102" y="8"/>
                    </a:lnTo>
                    <a:lnTo>
                      <a:pt x="109" y="4"/>
                    </a:lnTo>
                    <a:lnTo>
                      <a:pt x="117" y="2"/>
                    </a:lnTo>
                    <a:lnTo>
                      <a:pt x="125" y="0"/>
                    </a:lnTo>
                    <a:lnTo>
                      <a:pt x="214" y="0"/>
                    </a:lnTo>
                    <a:lnTo>
                      <a:pt x="214" y="0"/>
                    </a:lnTo>
                    <a:lnTo>
                      <a:pt x="224" y="2"/>
                    </a:lnTo>
                    <a:lnTo>
                      <a:pt x="232" y="4"/>
                    </a:lnTo>
                    <a:lnTo>
                      <a:pt x="238" y="8"/>
                    </a:lnTo>
                    <a:lnTo>
                      <a:pt x="244" y="13"/>
                    </a:lnTo>
                    <a:lnTo>
                      <a:pt x="249" y="20"/>
                    </a:lnTo>
                    <a:lnTo>
                      <a:pt x="254" y="28"/>
                    </a:lnTo>
                    <a:lnTo>
                      <a:pt x="255" y="36"/>
                    </a:lnTo>
                    <a:lnTo>
                      <a:pt x="257" y="44"/>
                    </a:lnTo>
                    <a:lnTo>
                      <a:pt x="257" y="99"/>
                    </a:lnTo>
                    <a:lnTo>
                      <a:pt x="297" y="99"/>
                    </a:lnTo>
                    <a:lnTo>
                      <a:pt x="297" y="99"/>
                    </a:lnTo>
                    <a:lnTo>
                      <a:pt x="307" y="101"/>
                    </a:lnTo>
                    <a:lnTo>
                      <a:pt x="314" y="103"/>
                    </a:lnTo>
                    <a:lnTo>
                      <a:pt x="321" y="107"/>
                    </a:lnTo>
                    <a:lnTo>
                      <a:pt x="327" y="112"/>
                    </a:lnTo>
                    <a:lnTo>
                      <a:pt x="332" y="118"/>
                    </a:lnTo>
                    <a:lnTo>
                      <a:pt x="337" y="126"/>
                    </a:lnTo>
                    <a:lnTo>
                      <a:pt x="338" y="134"/>
                    </a:lnTo>
                    <a:lnTo>
                      <a:pt x="340" y="142"/>
                    </a:lnTo>
                    <a:lnTo>
                      <a:pt x="340" y="241"/>
                    </a:lnTo>
                    <a:lnTo>
                      <a:pt x="340" y="241"/>
                    </a:lnTo>
                    <a:lnTo>
                      <a:pt x="348" y="243"/>
                    </a:lnTo>
                    <a:lnTo>
                      <a:pt x="354" y="244"/>
                    </a:lnTo>
                    <a:lnTo>
                      <a:pt x="361" y="248"/>
                    </a:lnTo>
                    <a:lnTo>
                      <a:pt x="365" y="252"/>
                    </a:lnTo>
                    <a:lnTo>
                      <a:pt x="370" y="259"/>
                    </a:lnTo>
                    <a:lnTo>
                      <a:pt x="373" y="265"/>
                    </a:lnTo>
                    <a:lnTo>
                      <a:pt x="375" y="272"/>
                    </a:lnTo>
                    <a:lnTo>
                      <a:pt x="375" y="279"/>
                    </a:lnTo>
                    <a:lnTo>
                      <a:pt x="375" y="279"/>
                    </a:lnTo>
                    <a:close/>
                    <a:moveTo>
                      <a:pt x="275" y="171"/>
                    </a:moveTo>
                    <a:lnTo>
                      <a:pt x="66" y="171"/>
                    </a:lnTo>
                    <a:lnTo>
                      <a:pt x="66" y="453"/>
                    </a:lnTo>
                    <a:lnTo>
                      <a:pt x="275" y="453"/>
                    </a:lnTo>
                    <a:lnTo>
                      <a:pt x="275" y="171"/>
                    </a:lnTo>
                    <a:close/>
                  </a:path>
                </a:pathLst>
              </a:custGeom>
              <a:solidFill>
                <a:srgbClr val="F04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panose="020B0503020201020303" pitchFamily="34" charset="0"/>
                </a:endParaRPr>
              </a:p>
            </p:txBody>
          </p:sp>
        </p:grpSp>
      </p:grpSp>
      <p:pic>
        <p:nvPicPr>
          <p:cNvPr id="125" name="Picture 124">
            <a:extLst>
              <a:ext uri="{FF2B5EF4-FFF2-40B4-BE49-F238E27FC236}">
                <a16:creationId xmlns:a16="http://schemas.microsoft.com/office/drawing/2014/main" id="{42FB1541-F40B-CC49-B07E-DB8F2D6F4D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7425" y="3284613"/>
            <a:ext cx="768096" cy="768096"/>
          </a:xfrm>
          <a:prstGeom prst="rect">
            <a:avLst/>
          </a:prstGeom>
        </p:spPr>
      </p:pic>
      <p:pic>
        <p:nvPicPr>
          <p:cNvPr id="57" name="Picture 56">
            <a:extLst>
              <a:ext uri="{FF2B5EF4-FFF2-40B4-BE49-F238E27FC236}">
                <a16:creationId xmlns:a16="http://schemas.microsoft.com/office/drawing/2014/main" id="{76483CAA-DD74-1648-A7BC-3E56F32A0D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4392" y="1850965"/>
            <a:ext cx="768096" cy="768096"/>
          </a:xfrm>
          <a:prstGeom prst="rect">
            <a:avLst/>
          </a:prstGeom>
        </p:spPr>
      </p:pic>
      <p:sp>
        <p:nvSpPr>
          <p:cNvPr id="58" name="TextBox 57">
            <a:extLst>
              <a:ext uri="{FF2B5EF4-FFF2-40B4-BE49-F238E27FC236}">
                <a16:creationId xmlns:a16="http://schemas.microsoft.com/office/drawing/2014/main" id="{8B773BA0-6322-E84F-955E-D7F327352407}"/>
              </a:ext>
            </a:extLst>
          </p:cNvPr>
          <p:cNvSpPr txBox="1"/>
          <p:nvPr/>
        </p:nvSpPr>
        <p:spPr>
          <a:xfrm>
            <a:off x="10718946" y="5663986"/>
            <a:ext cx="1446230" cy="256545"/>
          </a:xfrm>
          <a:prstGeom prst="rect">
            <a:avLst/>
          </a:prstGeom>
          <a:noFill/>
        </p:spPr>
        <p:txBody>
          <a:bodyPr wrap="none" rtlCol="0" anchor="b">
            <a:spAutoFit/>
          </a:bodyPr>
          <a:lstStyle/>
          <a:p>
            <a:r>
              <a:rPr lang="en-US" sz="1067" baseline="30000" dirty="0">
                <a:latin typeface="CiscoSansTT" panose="020B0503020201020303" pitchFamily="34" charset="0"/>
                <a:cs typeface="CiscoSansTT" panose="020B0503020201020303" pitchFamily="34" charset="0"/>
              </a:rPr>
              <a:t>1, 2</a:t>
            </a:r>
            <a:r>
              <a:rPr lang="en-US" sz="1067" dirty="0">
                <a:latin typeface="CiscoSansTT" panose="020B0503020201020303" pitchFamily="34" charset="0"/>
                <a:cs typeface="CiscoSansTT" panose="020B0503020201020303" pitchFamily="34" charset="0"/>
              </a:rPr>
              <a:t> Cisco VNI™ data</a:t>
            </a:r>
          </a:p>
        </p:txBody>
      </p:sp>
      <p:sp>
        <p:nvSpPr>
          <p:cNvPr id="60" name="Rectangle: Rounded Corners 144">
            <a:extLst>
              <a:ext uri="{FF2B5EF4-FFF2-40B4-BE49-F238E27FC236}">
                <a16:creationId xmlns:a16="http://schemas.microsoft.com/office/drawing/2014/main" id="{FBFEF80F-F6FB-064B-8471-2EBFC8F477B0}"/>
              </a:ext>
            </a:extLst>
          </p:cNvPr>
          <p:cNvSpPr/>
          <p:nvPr/>
        </p:nvSpPr>
        <p:spPr>
          <a:xfrm>
            <a:off x="3743807" y="5998933"/>
            <a:ext cx="8448192" cy="859067"/>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Light" panose="020B0503020201020303" pitchFamily="34" charset="0"/>
            </a:endParaRPr>
          </a:p>
        </p:txBody>
      </p:sp>
      <p:sp>
        <p:nvSpPr>
          <p:cNvPr id="61" name="TextBox 60">
            <a:extLst>
              <a:ext uri="{FF2B5EF4-FFF2-40B4-BE49-F238E27FC236}">
                <a16:creationId xmlns:a16="http://schemas.microsoft.com/office/drawing/2014/main" id="{79F35A46-3633-8D44-B07A-AA8E1B660A01}"/>
              </a:ext>
            </a:extLst>
          </p:cNvPr>
          <p:cNvSpPr txBox="1"/>
          <p:nvPr/>
        </p:nvSpPr>
        <p:spPr>
          <a:xfrm>
            <a:off x="-29773" y="6051127"/>
            <a:ext cx="3861140" cy="757130"/>
          </a:xfrm>
          <a:prstGeom prst="rect">
            <a:avLst/>
          </a:prstGeom>
          <a:noFill/>
        </p:spPr>
        <p:txBody>
          <a:bodyPr wrap="square" rtlCol="0" anchor="ctr">
            <a:spAutoFit/>
          </a:bodyPr>
          <a:lstStyle/>
          <a:p>
            <a:pPr lvl="0" algn="ctr">
              <a:lnSpc>
                <a:spcPct val="90000"/>
              </a:lnSpc>
              <a:defRPr/>
            </a:pPr>
            <a:r>
              <a:rPr lang="en-US" sz="2400" dirty="0">
                <a:solidFill>
                  <a:schemeClr val="bg1"/>
                </a:solidFill>
                <a:latin typeface="CiscoSansTT Light" panose="020B0503020201020303" pitchFamily="34" charset="0"/>
                <a:cs typeface="CiscoSansTT Light"/>
              </a:rPr>
              <a:t>A Modern Campus requires a new Network </a:t>
            </a:r>
          </a:p>
        </p:txBody>
      </p:sp>
      <p:sp>
        <p:nvSpPr>
          <p:cNvPr id="62" name="TextBox 61">
            <a:extLst>
              <a:ext uri="{FF2B5EF4-FFF2-40B4-BE49-F238E27FC236}">
                <a16:creationId xmlns:a16="http://schemas.microsoft.com/office/drawing/2014/main" id="{619A88A5-BD23-A240-BB99-4219E7DBC880}"/>
              </a:ext>
            </a:extLst>
          </p:cNvPr>
          <p:cNvSpPr txBox="1"/>
          <p:nvPr/>
        </p:nvSpPr>
        <p:spPr>
          <a:xfrm>
            <a:off x="7246416" y="6223270"/>
            <a:ext cx="1850309" cy="379656"/>
          </a:xfrm>
          <a:prstGeom prst="rect">
            <a:avLst/>
          </a:prstGeom>
          <a:noFill/>
        </p:spPr>
        <p:txBody>
          <a:bodyPr wrap="square" rtlCol="0" anchor="ctr">
            <a:spAutoFit/>
          </a:bodyPr>
          <a:lstStyle/>
          <a:p>
            <a:pPr defTabSz="609585" fontAlgn="base">
              <a:spcBef>
                <a:spcPct val="0"/>
              </a:spcBef>
              <a:spcAft>
                <a:spcPct val="0"/>
              </a:spcAft>
              <a:defRPr/>
            </a:pPr>
            <a:r>
              <a:rPr lang="en-US" sz="1867" dirty="0">
                <a:solidFill>
                  <a:srgbClr val="005073"/>
                </a:solidFill>
                <a:latin typeface="CiscoSansTT Light" panose="020B0503020201020303" pitchFamily="34" charset="0"/>
                <a:ea typeface="ＭＳ Ｐゴシック" charset="0"/>
                <a:cs typeface="CiscoSansTT Light"/>
              </a:rPr>
              <a:t>Cloud Driven</a:t>
            </a:r>
          </a:p>
        </p:txBody>
      </p:sp>
      <p:sp>
        <p:nvSpPr>
          <p:cNvPr id="66" name="TextBox 65">
            <a:extLst>
              <a:ext uri="{FF2B5EF4-FFF2-40B4-BE49-F238E27FC236}">
                <a16:creationId xmlns:a16="http://schemas.microsoft.com/office/drawing/2014/main" id="{CF9BFDD2-8CA5-574D-8A72-6A4C64BABFDB}"/>
              </a:ext>
            </a:extLst>
          </p:cNvPr>
          <p:cNvSpPr txBox="1"/>
          <p:nvPr/>
        </p:nvSpPr>
        <p:spPr>
          <a:xfrm>
            <a:off x="9975720" y="6245582"/>
            <a:ext cx="1791512" cy="379656"/>
          </a:xfrm>
          <a:prstGeom prst="rect">
            <a:avLst/>
          </a:prstGeom>
          <a:noFill/>
        </p:spPr>
        <p:txBody>
          <a:bodyPr wrap="square" rtlCol="0" anchor="ctr">
            <a:spAutoFit/>
          </a:bodyPr>
          <a:lstStyle/>
          <a:p>
            <a:pPr defTabSz="609585" fontAlgn="base">
              <a:spcBef>
                <a:spcPct val="0"/>
              </a:spcBef>
              <a:spcAft>
                <a:spcPct val="0"/>
              </a:spcAft>
              <a:defRPr/>
            </a:pPr>
            <a:r>
              <a:rPr lang="en-US" sz="1867" dirty="0">
                <a:solidFill>
                  <a:srgbClr val="005073"/>
                </a:solidFill>
                <a:latin typeface="CiscoSansTT Light" panose="020B0503020201020303" pitchFamily="34" charset="0"/>
                <a:ea typeface="ＭＳ Ｐゴシック" charset="0"/>
                <a:cs typeface="CiscoSansTT Light"/>
              </a:rPr>
              <a:t>AI Optimized</a:t>
            </a:r>
          </a:p>
        </p:txBody>
      </p:sp>
      <p:sp>
        <p:nvSpPr>
          <p:cNvPr id="73" name="TextBox 72">
            <a:extLst>
              <a:ext uri="{FF2B5EF4-FFF2-40B4-BE49-F238E27FC236}">
                <a16:creationId xmlns:a16="http://schemas.microsoft.com/office/drawing/2014/main" id="{F3AD13ED-A941-1E49-A3A4-E6050257B815}"/>
              </a:ext>
            </a:extLst>
          </p:cNvPr>
          <p:cNvSpPr txBox="1"/>
          <p:nvPr/>
        </p:nvSpPr>
        <p:spPr>
          <a:xfrm>
            <a:off x="4636391" y="6235548"/>
            <a:ext cx="1630268" cy="379656"/>
          </a:xfrm>
          <a:prstGeom prst="rect">
            <a:avLst/>
          </a:prstGeom>
          <a:noFill/>
        </p:spPr>
        <p:txBody>
          <a:bodyPr wrap="square" rtlCol="0" anchor="ctr">
            <a:spAutoFit/>
          </a:bodyPr>
          <a:lstStyle/>
          <a:p>
            <a:pPr lvl="0">
              <a:defRPr/>
            </a:pPr>
            <a:r>
              <a:rPr lang="en-US" sz="1867" dirty="0">
                <a:solidFill>
                  <a:srgbClr val="005073"/>
                </a:solidFill>
                <a:latin typeface="CiscoSansTT Light" panose="020B0503020201020303" pitchFamily="34" charset="0"/>
                <a:cs typeface="CiscoSansTT Light"/>
              </a:rPr>
              <a:t>Mobile First</a:t>
            </a:r>
          </a:p>
        </p:txBody>
      </p:sp>
      <p:grpSp>
        <p:nvGrpSpPr>
          <p:cNvPr id="108" name="Group 15">
            <a:extLst>
              <a:ext uri="{FF2B5EF4-FFF2-40B4-BE49-F238E27FC236}">
                <a16:creationId xmlns:a16="http://schemas.microsoft.com/office/drawing/2014/main" id="{003CB2B2-4CF3-F841-B93A-1B547C5EC9A3}"/>
              </a:ext>
            </a:extLst>
          </p:cNvPr>
          <p:cNvGrpSpPr>
            <a:grpSpLocks noChangeAspect="1"/>
          </p:cNvGrpSpPr>
          <p:nvPr/>
        </p:nvGrpSpPr>
        <p:grpSpPr>
          <a:xfrm>
            <a:off x="4216270" y="6154983"/>
            <a:ext cx="293991" cy="521483"/>
            <a:chOff x="839748" y="3892512"/>
            <a:chExt cx="167995" cy="297991"/>
          </a:xfrm>
        </p:grpSpPr>
        <p:sp>
          <p:nvSpPr>
            <p:cNvPr id="109" name="Freeform 307">
              <a:extLst>
                <a:ext uri="{FF2B5EF4-FFF2-40B4-BE49-F238E27FC236}">
                  <a16:creationId xmlns:a16="http://schemas.microsoft.com/office/drawing/2014/main" id="{D5A56555-223D-8547-AAB2-F1BBB66B049E}"/>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endParaRPr>
            </a:p>
          </p:txBody>
        </p:sp>
        <p:sp>
          <p:nvSpPr>
            <p:cNvPr id="110" name="Oval 308">
              <a:extLst>
                <a:ext uri="{FF2B5EF4-FFF2-40B4-BE49-F238E27FC236}">
                  <a16:creationId xmlns:a16="http://schemas.microsoft.com/office/drawing/2014/main" id="{C4BFEA0F-B1ED-9640-9D2E-8334AC3592B1}"/>
                </a:ext>
              </a:extLst>
            </p:cNvPr>
            <p:cNvSpPr>
              <a:spLocks noChangeArrowheads="1"/>
            </p:cNvSpPr>
            <p:nvPr/>
          </p:nvSpPr>
          <p:spPr bwMode="auto">
            <a:xfrm>
              <a:off x="915746" y="4159501"/>
              <a:ext cx="18999" cy="189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endParaRPr>
            </a:p>
          </p:txBody>
        </p:sp>
        <p:sp>
          <p:nvSpPr>
            <p:cNvPr id="111" name="Freeform 309">
              <a:extLst>
                <a:ext uri="{FF2B5EF4-FFF2-40B4-BE49-F238E27FC236}">
                  <a16:creationId xmlns:a16="http://schemas.microsoft.com/office/drawing/2014/main" id="{6A4F8ACC-2541-9448-AF22-7253FC9344B7}"/>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endParaRPr>
            </a:p>
          </p:txBody>
        </p:sp>
        <p:sp>
          <p:nvSpPr>
            <p:cNvPr id="112" name="Rectangle 310">
              <a:extLst>
                <a:ext uri="{FF2B5EF4-FFF2-40B4-BE49-F238E27FC236}">
                  <a16:creationId xmlns:a16="http://schemas.microsoft.com/office/drawing/2014/main" id="{2EB9F130-B22C-EA4B-97FF-46ED336D9839}"/>
                </a:ext>
              </a:extLst>
            </p:cNvPr>
            <p:cNvSpPr>
              <a:spLocks noChangeArrowheads="1"/>
            </p:cNvSpPr>
            <p:nvPr/>
          </p:nvSpPr>
          <p:spPr bwMode="auto">
            <a:xfrm>
              <a:off x="856747" y="3935508"/>
              <a:ext cx="133996" cy="2059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endParaRPr>
            </a:p>
          </p:txBody>
        </p:sp>
        <p:sp>
          <p:nvSpPr>
            <p:cNvPr id="113" name="Rectangle 311">
              <a:extLst>
                <a:ext uri="{FF2B5EF4-FFF2-40B4-BE49-F238E27FC236}">
                  <a16:creationId xmlns:a16="http://schemas.microsoft.com/office/drawing/2014/main" id="{863E8AAE-1D3A-784D-A9BC-D699E7E78715}"/>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endParaRPr>
            </a:p>
          </p:txBody>
        </p:sp>
      </p:grpSp>
      <p:pic>
        <p:nvPicPr>
          <p:cNvPr id="124" name="Picture 123">
            <a:extLst>
              <a:ext uri="{FF2B5EF4-FFF2-40B4-BE49-F238E27FC236}">
                <a16:creationId xmlns:a16="http://schemas.microsoft.com/office/drawing/2014/main" id="{219BDC08-1C33-EC40-97BA-4D3B27E1E9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25799" y="6045451"/>
            <a:ext cx="731520" cy="731520"/>
          </a:xfrm>
          <a:prstGeom prst="rect">
            <a:avLst/>
          </a:prstGeom>
          <a:noFill/>
        </p:spPr>
      </p:pic>
      <p:pic>
        <p:nvPicPr>
          <p:cNvPr id="126" name="Picture 125">
            <a:extLst>
              <a:ext uri="{FF2B5EF4-FFF2-40B4-BE49-F238E27FC236}">
                <a16:creationId xmlns:a16="http://schemas.microsoft.com/office/drawing/2014/main" id="{CDBFD0A2-662E-F741-9DA5-2751043E77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67679" y="6069649"/>
            <a:ext cx="731520" cy="731520"/>
          </a:xfrm>
          <a:prstGeom prst="rect">
            <a:avLst/>
          </a:prstGeom>
        </p:spPr>
      </p:pic>
    </p:spTree>
    <p:extLst>
      <p:ext uri="{BB962C8B-B14F-4D97-AF65-F5344CB8AC3E}">
        <p14:creationId xmlns:p14="http://schemas.microsoft.com/office/powerpoint/2010/main" val="4034836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a:extLst>
              <a:ext uri="{FF2B5EF4-FFF2-40B4-BE49-F238E27FC236}">
                <a16:creationId xmlns:a16="http://schemas.microsoft.com/office/drawing/2014/main" id="{74790701-3CC7-BE4D-8AB1-72147AFFA7A9}"/>
              </a:ext>
            </a:extLst>
          </p:cNvPr>
          <p:cNvSpPr/>
          <p:nvPr/>
        </p:nvSpPr>
        <p:spPr>
          <a:xfrm>
            <a:off x="723049" y="2111023"/>
            <a:ext cx="2560320" cy="1433365"/>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defTabSz="609585" fontAlgn="base">
              <a:spcBef>
                <a:spcPct val="0"/>
              </a:spcBef>
              <a:spcAft>
                <a:spcPct val="0"/>
              </a:spcAft>
              <a:defRPr/>
            </a:pPr>
            <a:r>
              <a:rPr lang="en-US" sz="1867" dirty="0">
                <a:solidFill>
                  <a:srgbClr val="00BCEB"/>
                </a:solidFill>
                <a:latin typeface="CiscoSansTT" panose="020B0503020201020303" pitchFamily="34" charset="0"/>
                <a:cs typeface="CiscoSansTT" panose="020B0503020201020303" pitchFamily="34" charset="0"/>
              </a:rPr>
              <a:t>Higher </a:t>
            </a:r>
            <a:br>
              <a:rPr lang="en-US" sz="1867" dirty="0">
                <a:solidFill>
                  <a:srgbClr val="00BCEB"/>
                </a:solidFill>
                <a:latin typeface="CiscoSansTT" panose="020B0503020201020303" pitchFamily="34" charset="0"/>
                <a:cs typeface="CiscoSansTT" panose="020B0503020201020303" pitchFamily="34" charset="0"/>
              </a:rPr>
            </a:br>
            <a:r>
              <a:rPr lang="en-US" sz="1867" dirty="0">
                <a:solidFill>
                  <a:srgbClr val="00BCEB"/>
                </a:solidFill>
                <a:latin typeface="CiscoSansTT" panose="020B0503020201020303" pitchFamily="34" charset="0"/>
                <a:cs typeface="CiscoSansTT" panose="020B0503020201020303" pitchFamily="34" charset="0"/>
              </a:rPr>
              <a:t>data rates</a:t>
            </a:r>
          </a:p>
        </p:txBody>
      </p:sp>
      <p:sp>
        <p:nvSpPr>
          <p:cNvPr id="2" name="Title 1"/>
          <p:cNvSpPr>
            <a:spLocks noGrp="1"/>
          </p:cNvSpPr>
          <p:nvPr>
            <p:ph type="title"/>
          </p:nvPr>
        </p:nvSpPr>
        <p:spPr>
          <a:xfrm>
            <a:off x="583688" y="455086"/>
            <a:ext cx="11127317" cy="516468"/>
          </a:xfrm>
        </p:spPr>
        <p:txBody>
          <a:bodyPr>
            <a:normAutofit fontScale="90000"/>
          </a:bodyPr>
          <a:lstStyle/>
          <a:p>
            <a:pPr>
              <a:lnSpc>
                <a:spcPct val="100000"/>
              </a:lnSpc>
            </a:pPr>
            <a:r>
              <a:rPr lang="en-US" dirty="0">
                <a:solidFill>
                  <a:schemeClr val="accent6"/>
                </a:solidFill>
                <a:latin typeface="CiscoSansTT" panose="020B0503020201020303" pitchFamily="34" charset="0"/>
                <a:cs typeface="CiscoSansTT" panose="020B0503020201020303" pitchFamily="34" charset="0"/>
              </a:rPr>
              <a:t>Wi-Fi 6 (802.11ax) is Coming: What is the Big Deal? </a:t>
            </a:r>
            <a:endParaRPr lang="en-US" sz="2400" dirty="0">
              <a:solidFill>
                <a:schemeClr val="accent6"/>
              </a:solidFill>
              <a:latin typeface="CiscoSansTT" panose="020B0503020201020303" pitchFamily="34" charset="0"/>
              <a:cs typeface="CiscoSansTT" panose="020B0503020201020303" pitchFamily="34" charset="0"/>
            </a:endParaRPr>
          </a:p>
        </p:txBody>
      </p:sp>
      <p:sp>
        <p:nvSpPr>
          <p:cNvPr id="4" name="Rectangle: Rounded Corners 9">
            <a:extLst>
              <a:ext uri="{FF2B5EF4-FFF2-40B4-BE49-F238E27FC236}">
                <a16:creationId xmlns:a16="http://schemas.microsoft.com/office/drawing/2014/main" id="{E5E80B7C-DEB0-4BEA-9FFA-81A40FCA0CB3}"/>
              </a:ext>
            </a:extLst>
          </p:cNvPr>
          <p:cNvSpPr>
            <a:spLocks/>
          </p:cNvSpPr>
          <p:nvPr/>
        </p:nvSpPr>
        <p:spPr>
          <a:xfrm>
            <a:off x="723049" y="3544387"/>
            <a:ext cx="2560320" cy="2072259"/>
          </a:xfrm>
          <a:prstGeom prst="round2SameRect">
            <a:avLst>
              <a:gd name="adj1" fmla="val 0"/>
              <a:gd name="adj2" fmla="val 4762"/>
            </a:avLst>
          </a:prstGeom>
          <a:solidFill>
            <a:schemeClr val="tx2">
              <a:lumMod val="20000"/>
              <a:lumOff val="8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1828800" rtlCol="0" anchor="t"/>
          <a:lstStyle/>
          <a:p>
            <a:pPr algn="ctr" defTabSz="609585" fontAlgn="base">
              <a:spcBef>
                <a:spcPct val="0"/>
              </a:spcBef>
              <a:spcAft>
                <a:spcPct val="0"/>
              </a:spcAft>
              <a:defRPr/>
            </a:pPr>
            <a:endParaRPr lang="en-US" sz="1867" dirty="0">
              <a:solidFill>
                <a:srgbClr val="00BCEB"/>
              </a:solidFill>
              <a:latin typeface="CiscoSansTT" panose="020B0503020201020303" pitchFamily="34" charset="0"/>
              <a:cs typeface="CiscoSansTT" panose="020B0503020201020303" pitchFamily="34" charset="0"/>
            </a:endParaRPr>
          </a:p>
        </p:txBody>
      </p:sp>
      <p:sp>
        <p:nvSpPr>
          <p:cNvPr id="5" name="Rectangle: Rounded Corners 10">
            <a:extLst>
              <a:ext uri="{FF2B5EF4-FFF2-40B4-BE49-F238E27FC236}">
                <a16:creationId xmlns:a16="http://schemas.microsoft.com/office/drawing/2014/main" id="{9C62EC66-6804-4DAD-B8F3-8B8A0F2F44F4}"/>
              </a:ext>
            </a:extLst>
          </p:cNvPr>
          <p:cNvSpPr>
            <a:spLocks/>
          </p:cNvSpPr>
          <p:nvPr/>
        </p:nvSpPr>
        <p:spPr>
          <a:xfrm>
            <a:off x="723049" y="3647020"/>
            <a:ext cx="2560320" cy="1828800"/>
          </a:xfrm>
          <a:prstGeom prst="roundRect">
            <a:avLst>
              <a:gd name="adj" fmla="val 0"/>
            </a:avLst>
          </a:prstGeom>
          <a:noFill/>
        </p:spPr>
        <p:txBody>
          <a:bodyPr wrap="square" lIns="121920" tIns="0" rIns="243840" bIns="0" rtlCol="0">
            <a:noAutofit/>
          </a:bodyPr>
          <a:lstStyle/>
          <a:p>
            <a:pPr marL="165096" indent="-165096" defTabSz="914621" fontAlgn="base">
              <a:spcBef>
                <a:spcPts val="533"/>
              </a:spcBef>
              <a:spcAft>
                <a:spcPts val="267"/>
              </a:spcAft>
              <a:buClr>
                <a:srgbClr val="282828"/>
              </a:buClr>
              <a:buSzPct val="80000"/>
              <a:buFont typeface="Arial" panose="020B0604020202020204" pitchFamily="34" charset="0"/>
              <a:buChar char="•"/>
              <a:defRPr/>
            </a:pPr>
            <a:r>
              <a:rPr lang="en-US" sz="1333" dirty="0">
                <a:solidFill>
                  <a:schemeClr val="accent6"/>
                </a:solidFill>
                <a:latin typeface="CiscoSansTT" panose="020B0503020201020303" pitchFamily="34" charset="0"/>
                <a:ea typeface="ＭＳ Ｐゴシック" charset="0"/>
                <a:cs typeface="CiscoSansTT" panose="020B0503020201020303" pitchFamily="34" charset="0"/>
              </a:rPr>
              <a:t>1024-QAM for up to 9.6 Gbps per radio and single-antenna speeds of </a:t>
            </a:r>
            <a:br>
              <a:rPr lang="en-US" sz="1333" dirty="0">
                <a:solidFill>
                  <a:schemeClr val="accent6"/>
                </a:solidFill>
                <a:latin typeface="CiscoSansTT" panose="020B0503020201020303" pitchFamily="34" charset="0"/>
                <a:ea typeface="ＭＳ Ｐゴシック" charset="0"/>
                <a:cs typeface="CiscoSansTT" panose="020B0503020201020303" pitchFamily="34" charset="0"/>
              </a:rPr>
            </a:br>
            <a:r>
              <a:rPr lang="en-US" sz="1333" dirty="0">
                <a:solidFill>
                  <a:schemeClr val="accent6"/>
                </a:solidFill>
                <a:latin typeface="CiscoSansTT" panose="020B0503020201020303" pitchFamily="34" charset="0"/>
                <a:ea typeface="ＭＳ Ｐゴシック" charset="0"/>
                <a:cs typeface="CiscoSansTT" panose="020B0503020201020303" pitchFamily="34" charset="0"/>
              </a:rPr>
              <a:t>1.2 Gbps</a:t>
            </a:r>
          </a:p>
          <a:p>
            <a:pPr marL="165096" indent="-165096" defTabSz="914621" fontAlgn="base">
              <a:spcBef>
                <a:spcPts val="533"/>
              </a:spcBef>
              <a:spcAft>
                <a:spcPts val="267"/>
              </a:spcAft>
              <a:buClr>
                <a:srgbClr val="282828"/>
              </a:buClr>
              <a:buSzPct val="80000"/>
              <a:buFont typeface="Arial" panose="020B0604020202020204" pitchFamily="34" charset="0"/>
              <a:buChar char="•"/>
              <a:defRPr/>
            </a:pPr>
            <a:r>
              <a:rPr lang="en-US" sz="1333" dirty="0">
                <a:solidFill>
                  <a:schemeClr val="accent6"/>
                </a:solidFill>
                <a:latin typeface="CiscoSansTT" panose="020B0503020201020303" pitchFamily="34" charset="0"/>
                <a:ea typeface="ＭＳ Ｐゴシック" charset="0"/>
                <a:cs typeface="CiscoSansTT" panose="020B0503020201020303" pitchFamily="34" charset="0"/>
              </a:rPr>
              <a:t>8x8:8SS</a:t>
            </a:r>
          </a:p>
          <a:p>
            <a:pPr marL="165096" indent="-165096" defTabSz="914621" fontAlgn="base">
              <a:spcBef>
                <a:spcPts val="533"/>
              </a:spcBef>
              <a:spcAft>
                <a:spcPts val="267"/>
              </a:spcAft>
              <a:buClr>
                <a:srgbClr val="282828"/>
              </a:buClr>
              <a:buSzPct val="80000"/>
              <a:buFont typeface="Arial" panose="020B0604020202020204" pitchFamily="34" charset="0"/>
              <a:buChar char="•"/>
              <a:defRPr/>
            </a:pPr>
            <a:r>
              <a:rPr lang="en-US" sz="1333" dirty="0">
                <a:solidFill>
                  <a:schemeClr val="accent6"/>
                </a:solidFill>
                <a:latin typeface="CiscoSansTT" panose="020B0503020201020303" pitchFamily="34" charset="0"/>
                <a:ea typeface="ＭＳ Ｐゴシック" charset="0"/>
                <a:cs typeface="CiscoSansTT" panose="020B0503020201020303" pitchFamily="34" charset="0"/>
              </a:rPr>
              <a:t>Enables next-generation 4K/8K and AR/VR  video  </a:t>
            </a:r>
          </a:p>
        </p:txBody>
      </p:sp>
      <p:sp>
        <p:nvSpPr>
          <p:cNvPr id="9" name="Rectangle: Rounded Corners 12">
            <a:extLst>
              <a:ext uri="{FF2B5EF4-FFF2-40B4-BE49-F238E27FC236}">
                <a16:creationId xmlns:a16="http://schemas.microsoft.com/office/drawing/2014/main" id="{396A59F9-4D16-4DEE-A773-7FC2F4C6DF0C}"/>
              </a:ext>
            </a:extLst>
          </p:cNvPr>
          <p:cNvSpPr>
            <a:spLocks/>
          </p:cNvSpPr>
          <p:nvPr/>
        </p:nvSpPr>
        <p:spPr>
          <a:xfrm>
            <a:off x="3447765" y="3544387"/>
            <a:ext cx="2560320" cy="2072259"/>
          </a:xfrm>
          <a:prstGeom prst="round2SameRect">
            <a:avLst>
              <a:gd name="adj1" fmla="val 0"/>
              <a:gd name="adj2" fmla="val 4082"/>
            </a:avLst>
          </a:prstGeom>
          <a:solidFill>
            <a:schemeClr val="tx2">
              <a:lumMod val="20000"/>
              <a:lumOff val="8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1828800" rtlCol="0" anchor="t"/>
          <a:lstStyle/>
          <a:p>
            <a:pPr algn="ctr" defTabSz="609585" fontAlgn="base">
              <a:spcBef>
                <a:spcPct val="0"/>
              </a:spcBef>
              <a:spcAft>
                <a:spcPct val="0"/>
              </a:spcAft>
              <a:defRPr/>
            </a:pPr>
            <a:endParaRPr lang="en-US" sz="1867" dirty="0">
              <a:solidFill>
                <a:srgbClr val="00BCEB"/>
              </a:solidFill>
              <a:latin typeface="CiscoSansTT" panose="020B0503020201020303" pitchFamily="34" charset="0"/>
              <a:cs typeface="CiscoSansTT" panose="020B0503020201020303" pitchFamily="34" charset="0"/>
            </a:endParaRPr>
          </a:p>
        </p:txBody>
      </p:sp>
      <p:sp>
        <p:nvSpPr>
          <p:cNvPr id="10" name="TextBox 9">
            <a:extLst>
              <a:ext uri="{FF2B5EF4-FFF2-40B4-BE49-F238E27FC236}">
                <a16:creationId xmlns:a16="http://schemas.microsoft.com/office/drawing/2014/main" id="{CDB6020B-60B9-4B46-8EE8-2635E281DF75}"/>
              </a:ext>
            </a:extLst>
          </p:cNvPr>
          <p:cNvSpPr txBox="1"/>
          <p:nvPr/>
        </p:nvSpPr>
        <p:spPr>
          <a:xfrm>
            <a:off x="3447765" y="3647020"/>
            <a:ext cx="2560320" cy="1828800"/>
          </a:xfrm>
          <a:prstGeom prst="rect">
            <a:avLst/>
          </a:prstGeom>
          <a:noFill/>
        </p:spPr>
        <p:txBody>
          <a:bodyPr wrap="square" lIns="121920" tIns="0" rIns="243840" bIns="0" rtlCol="0">
            <a:noAutofit/>
          </a:bodyPr>
          <a:lstStyle/>
          <a:p>
            <a:pPr marL="165096" indent="-165096" defTabSz="914621" fontAlgn="base">
              <a:spcBef>
                <a:spcPts val="533"/>
              </a:spcBef>
              <a:spcAft>
                <a:spcPts val="267"/>
              </a:spcAft>
              <a:buClr>
                <a:srgbClr val="282828"/>
              </a:buClr>
              <a:buSzPct val="80000"/>
              <a:buFont typeface="Arial" panose="020B0604020202020204" pitchFamily="34" charset="0"/>
              <a:buChar char="•"/>
              <a:defRPr/>
            </a:pPr>
            <a:r>
              <a:rPr lang="en-US" sz="1333" dirty="0">
                <a:solidFill>
                  <a:schemeClr val="accent6"/>
                </a:solidFill>
                <a:latin typeface="CiscoSansTT" panose="020B0503020201020303" pitchFamily="34" charset="0"/>
                <a:ea typeface="ＭＳ Ｐゴシック" charset="0"/>
                <a:cs typeface="CiscoSansTT" panose="020B0503020201020303" pitchFamily="34" charset="0"/>
              </a:rPr>
              <a:t>3x to 4x more throughput than  802.11ac via OFDMA</a:t>
            </a:r>
          </a:p>
          <a:p>
            <a:pPr marL="165096" indent="-165096" defTabSz="914621" fontAlgn="base">
              <a:spcBef>
                <a:spcPts val="533"/>
              </a:spcBef>
              <a:spcAft>
                <a:spcPts val="267"/>
              </a:spcAft>
              <a:buClr>
                <a:srgbClr val="282828"/>
              </a:buClr>
              <a:buSzPct val="80000"/>
              <a:buFont typeface="Arial" panose="020B0604020202020204" pitchFamily="34" charset="0"/>
              <a:buChar char="•"/>
              <a:defRPr/>
            </a:pPr>
            <a:r>
              <a:rPr lang="en-US" sz="1333" dirty="0">
                <a:solidFill>
                  <a:schemeClr val="accent6"/>
                </a:solidFill>
                <a:latin typeface="CiscoSansTT" panose="020B0503020201020303" pitchFamily="34" charset="0"/>
                <a:ea typeface="ＭＳ Ｐゴシック" charset="0"/>
                <a:cs typeface="CiscoSansTT" panose="020B0503020201020303" pitchFamily="34" charset="0"/>
              </a:rPr>
              <a:t>Up to 4x capacity gain </a:t>
            </a:r>
            <a:br>
              <a:rPr lang="en-US" sz="1333" dirty="0">
                <a:solidFill>
                  <a:schemeClr val="accent6"/>
                </a:solidFill>
                <a:latin typeface="CiscoSansTT" panose="020B0503020201020303" pitchFamily="34" charset="0"/>
                <a:ea typeface="ＭＳ Ｐゴシック" charset="0"/>
                <a:cs typeface="CiscoSansTT" panose="020B0503020201020303" pitchFamily="34" charset="0"/>
              </a:rPr>
            </a:br>
            <a:r>
              <a:rPr lang="en-US" sz="1333" dirty="0">
                <a:solidFill>
                  <a:schemeClr val="accent6"/>
                </a:solidFill>
                <a:latin typeface="CiscoSansTT" panose="020B0503020201020303" pitchFamily="34" charset="0"/>
                <a:ea typeface="ＭＳ Ｐゴシック" charset="0"/>
                <a:cs typeface="CiscoSansTT" panose="020B0503020201020303" pitchFamily="34" charset="0"/>
              </a:rPr>
              <a:t>in dense scenarios with BSS coloring </a:t>
            </a:r>
          </a:p>
          <a:p>
            <a:pPr marL="165096" indent="-165096" defTabSz="914621" fontAlgn="base">
              <a:spcBef>
                <a:spcPts val="533"/>
              </a:spcBef>
              <a:spcAft>
                <a:spcPts val="267"/>
              </a:spcAft>
              <a:buClr>
                <a:srgbClr val="282828"/>
              </a:buClr>
              <a:buSzPct val="80000"/>
              <a:buFont typeface="Arial" panose="020B0604020202020204" pitchFamily="34" charset="0"/>
              <a:buChar char="•"/>
              <a:defRPr/>
            </a:pPr>
            <a:r>
              <a:rPr lang="en-US" sz="1333" dirty="0">
                <a:solidFill>
                  <a:schemeClr val="accent6"/>
                </a:solidFill>
                <a:latin typeface="CiscoSansTT" panose="020B0503020201020303" pitchFamily="34" charset="0"/>
                <a:ea typeface="ＭＳ Ｐゴシック" charset="0"/>
                <a:cs typeface="CiscoSansTT" panose="020B0503020201020303" pitchFamily="34" charset="0"/>
              </a:rPr>
              <a:t>Multiuser MIMO gains </a:t>
            </a:r>
            <a:br>
              <a:rPr lang="en-US" sz="1333" dirty="0">
                <a:solidFill>
                  <a:schemeClr val="accent6"/>
                </a:solidFill>
                <a:latin typeface="CiscoSansTT" panose="020B0503020201020303" pitchFamily="34" charset="0"/>
                <a:ea typeface="ＭＳ Ｐゴシック" charset="0"/>
                <a:cs typeface="CiscoSansTT" panose="020B0503020201020303" pitchFamily="34" charset="0"/>
              </a:rPr>
            </a:br>
            <a:r>
              <a:rPr lang="en-US" sz="1333" dirty="0">
                <a:solidFill>
                  <a:schemeClr val="accent6"/>
                </a:solidFill>
                <a:latin typeface="CiscoSansTT" panose="020B0503020201020303" pitchFamily="34" charset="0"/>
                <a:ea typeface="ＭＳ Ｐゴシック" charset="0"/>
                <a:cs typeface="CiscoSansTT" panose="020B0503020201020303" pitchFamily="34" charset="0"/>
              </a:rPr>
              <a:t>on all client types</a:t>
            </a:r>
          </a:p>
        </p:txBody>
      </p:sp>
      <p:sp>
        <p:nvSpPr>
          <p:cNvPr id="12" name="Round Same Side Corner Rectangle 11">
            <a:extLst>
              <a:ext uri="{FF2B5EF4-FFF2-40B4-BE49-F238E27FC236}">
                <a16:creationId xmlns:a16="http://schemas.microsoft.com/office/drawing/2014/main" id="{65863041-08E1-C142-B2F7-0F1073085B47}"/>
              </a:ext>
            </a:extLst>
          </p:cNvPr>
          <p:cNvSpPr/>
          <p:nvPr/>
        </p:nvSpPr>
        <p:spPr>
          <a:xfrm>
            <a:off x="3447765" y="2111023"/>
            <a:ext cx="2560320" cy="1433365"/>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defTabSz="609585" fontAlgn="base">
              <a:spcBef>
                <a:spcPct val="0"/>
              </a:spcBef>
              <a:spcAft>
                <a:spcPct val="0"/>
              </a:spcAft>
              <a:defRPr/>
            </a:pPr>
            <a:r>
              <a:rPr lang="en-US" sz="1867" dirty="0">
                <a:solidFill>
                  <a:srgbClr val="00BCEB"/>
                </a:solidFill>
                <a:latin typeface="CiscoSansTT" panose="020B0503020201020303" pitchFamily="34" charset="0"/>
                <a:cs typeface="CiscoSansTT" panose="020B0503020201020303" pitchFamily="34" charset="0"/>
              </a:rPr>
              <a:t>Increase in overall network capacity</a:t>
            </a:r>
          </a:p>
        </p:txBody>
      </p:sp>
      <p:sp>
        <p:nvSpPr>
          <p:cNvPr id="14" name="Rectangle: Rounded Corners 22">
            <a:extLst>
              <a:ext uri="{FF2B5EF4-FFF2-40B4-BE49-F238E27FC236}">
                <a16:creationId xmlns:a16="http://schemas.microsoft.com/office/drawing/2014/main" id="{FD5C53B2-50D1-4021-8ADC-C98826E43181}"/>
              </a:ext>
            </a:extLst>
          </p:cNvPr>
          <p:cNvSpPr>
            <a:spLocks/>
          </p:cNvSpPr>
          <p:nvPr/>
        </p:nvSpPr>
        <p:spPr>
          <a:xfrm>
            <a:off x="6172481" y="3544387"/>
            <a:ext cx="2560320" cy="2072259"/>
          </a:xfrm>
          <a:prstGeom prst="round2SameRect">
            <a:avLst>
              <a:gd name="adj1" fmla="val 0"/>
              <a:gd name="adj2" fmla="val 4082"/>
            </a:avLst>
          </a:prstGeom>
          <a:solidFill>
            <a:schemeClr val="tx2">
              <a:lumMod val="20000"/>
              <a:lumOff val="8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1828800" rtlCol="0" anchor="t"/>
          <a:lstStyle/>
          <a:p>
            <a:pPr algn="ctr" defTabSz="609585" fontAlgn="base">
              <a:spcBef>
                <a:spcPct val="0"/>
              </a:spcBef>
              <a:spcAft>
                <a:spcPct val="0"/>
              </a:spcAft>
              <a:defRPr/>
            </a:pPr>
            <a:endParaRPr lang="en-US" sz="1867" dirty="0">
              <a:solidFill>
                <a:srgbClr val="00BCEB"/>
              </a:solidFill>
              <a:latin typeface="CiscoSansTT" panose="020B0503020201020303" pitchFamily="34" charset="0"/>
              <a:cs typeface="CiscoSansTT" panose="020B0503020201020303" pitchFamily="34" charset="0"/>
            </a:endParaRPr>
          </a:p>
        </p:txBody>
      </p:sp>
      <p:sp>
        <p:nvSpPr>
          <p:cNvPr id="15" name="TextBox 14">
            <a:extLst>
              <a:ext uri="{FF2B5EF4-FFF2-40B4-BE49-F238E27FC236}">
                <a16:creationId xmlns:a16="http://schemas.microsoft.com/office/drawing/2014/main" id="{372EDDBF-F0D2-46A2-8701-967D491D708C}"/>
              </a:ext>
            </a:extLst>
          </p:cNvPr>
          <p:cNvSpPr txBox="1"/>
          <p:nvPr/>
        </p:nvSpPr>
        <p:spPr>
          <a:xfrm>
            <a:off x="6172481" y="3647020"/>
            <a:ext cx="2560320" cy="1828800"/>
          </a:xfrm>
          <a:prstGeom prst="rect">
            <a:avLst/>
          </a:prstGeom>
          <a:noFill/>
        </p:spPr>
        <p:txBody>
          <a:bodyPr wrap="square" lIns="121920" tIns="0" rIns="121920" bIns="0" rtlCol="0">
            <a:noAutofit/>
          </a:bodyPr>
          <a:lstStyle/>
          <a:p>
            <a:pPr marL="165096" indent="-165096" defTabSz="914621" fontAlgn="base">
              <a:spcBef>
                <a:spcPts val="533"/>
              </a:spcBef>
              <a:spcAft>
                <a:spcPts val="267"/>
              </a:spcAft>
              <a:buClr>
                <a:srgbClr val="282828"/>
              </a:buClr>
              <a:buSzPct val="80000"/>
              <a:buFont typeface="Arial" panose="020B0604020202020204" pitchFamily="34" charset="0"/>
              <a:buChar char="•"/>
              <a:defRPr/>
            </a:pPr>
            <a:r>
              <a:rPr lang="en-US" sz="1333" dirty="0">
                <a:solidFill>
                  <a:schemeClr val="accent6"/>
                </a:solidFill>
                <a:latin typeface="CiscoSansTT" panose="020B0503020201020303" pitchFamily="34" charset="0"/>
                <a:cs typeface="CiscoSansTT" panose="020B0503020201020303" pitchFamily="34" charset="0"/>
              </a:rPr>
              <a:t>Scheduled download and upload OFDMA for deterministic “cellular-like” latency, reliability, and QoS</a:t>
            </a:r>
          </a:p>
          <a:p>
            <a:pPr marL="165096" indent="-165096" defTabSz="914621" fontAlgn="base">
              <a:spcBef>
                <a:spcPts val="533"/>
              </a:spcBef>
              <a:spcAft>
                <a:spcPts val="267"/>
              </a:spcAft>
              <a:buClr>
                <a:srgbClr val="282828"/>
              </a:buClr>
              <a:buSzPct val="80000"/>
              <a:buFont typeface="Arial" panose="020B0604020202020204" pitchFamily="34" charset="0"/>
              <a:buChar char="•"/>
              <a:defRPr/>
            </a:pPr>
            <a:r>
              <a:rPr lang="en-US" sz="1333" dirty="0">
                <a:solidFill>
                  <a:schemeClr val="accent6"/>
                </a:solidFill>
                <a:latin typeface="CiscoSansTT" panose="020B0503020201020303" pitchFamily="34" charset="0"/>
                <a:cs typeface="CiscoSansTT" panose="020B0503020201020303" pitchFamily="34" charset="0"/>
              </a:rPr>
              <a:t>Optimized for IoT scale with hundreds of devices per AP</a:t>
            </a:r>
          </a:p>
        </p:txBody>
      </p:sp>
      <p:sp>
        <p:nvSpPr>
          <p:cNvPr id="17" name="Round Same Side Corner Rectangle 16">
            <a:extLst>
              <a:ext uri="{FF2B5EF4-FFF2-40B4-BE49-F238E27FC236}">
                <a16:creationId xmlns:a16="http://schemas.microsoft.com/office/drawing/2014/main" id="{778AFD74-8BE9-6A42-849B-DED68B8C6913}"/>
              </a:ext>
            </a:extLst>
          </p:cNvPr>
          <p:cNvSpPr/>
          <p:nvPr/>
        </p:nvSpPr>
        <p:spPr>
          <a:xfrm>
            <a:off x="6172481" y="2111023"/>
            <a:ext cx="2560320" cy="1433365"/>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5760" rIns="0" rtlCol="0" anchor="ctr"/>
          <a:lstStyle/>
          <a:p>
            <a:pPr algn="ctr" defTabSz="609585" fontAlgn="base">
              <a:spcBef>
                <a:spcPct val="0"/>
              </a:spcBef>
              <a:spcAft>
                <a:spcPct val="0"/>
              </a:spcAft>
              <a:defRPr/>
            </a:pPr>
            <a:r>
              <a:rPr lang="en-US" sz="1867" dirty="0">
                <a:solidFill>
                  <a:srgbClr val="00BCEB"/>
                </a:solidFill>
                <a:latin typeface="CiscoSansTT" panose="020B0503020201020303" pitchFamily="34" charset="0"/>
                <a:cs typeface="CiscoSansTT" panose="020B0503020201020303" pitchFamily="34" charset="0"/>
              </a:rPr>
              <a:t>Reduced latency and greater reliability</a:t>
            </a:r>
          </a:p>
        </p:txBody>
      </p:sp>
      <p:sp>
        <p:nvSpPr>
          <p:cNvPr id="19" name="Rectangle: Rounded Corners 26">
            <a:extLst>
              <a:ext uri="{FF2B5EF4-FFF2-40B4-BE49-F238E27FC236}">
                <a16:creationId xmlns:a16="http://schemas.microsoft.com/office/drawing/2014/main" id="{2AE82A97-E426-4F70-BBD4-BDCFC6F814D8}"/>
              </a:ext>
            </a:extLst>
          </p:cNvPr>
          <p:cNvSpPr>
            <a:spLocks/>
          </p:cNvSpPr>
          <p:nvPr/>
        </p:nvSpPr>
        <p:spPr>
          <a:xfrm>
            <a:off x="8897197" y="3544387"/>
            <a:ext cx="2560320" cy="2072259"/>
          </a:xfrm>
          <a:prstGeom prst="round2SameRect">
            <a:avLst>
              <a:gd name="adj1" fmla="val 0"/>
              <a:gd name="adj2" fmla="val 4082"/>
            </a:avLst>
          </a:prstGeom>
          <a:solidFill>
            <a:schemeClr val="tx2">
              <a:lumMod val="20000"/>
              <a:lumOff val="8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1828800" rtlCol="0" anchor="t"/>
          <a:lstStyle/>
          <a:p>
            <a:pPr algn="ctr" defTabSz="609585" fontAlgn="base">
              <a:spcBef>
                <a:spcPct val="0"/>
              </a:spcBef>
              <a:spcAft>
                <a:spcPct val="0"/>
              </a:spcAft>
              <a:defRPr/>
            </a:pPr>
            <a:endParaRPr lang="en-US" sz="1867" dirty="0">
              <a:solidFill>
                <a:srgbClr val="00BCEB"/>
              </a:solidFill>
              <a:latin typeface="CiscoSansTT" panose="020B0503020201020303" pitchFamily="34" charset="0"/>
              <a:cs typeface="CiscoSansTT" panose="020B0503020201020303" pitchFamily="34" charset="0"/>
            </a:endParaRPr>
          </a:p>
        </p:txBody>
      </p:sp>
      <p:sp>
        <p:nvSpPr>
          <p:cNvPr id="20" name="TextBox 19">
            <a:extLst>
              <a:ext uri="{FF2B5EF4-FFF2-40B4-BE49-F238E27FC236}">
                <a16:creationId xmlns:a16="http://schemas.microsoft.com/office/drawing/2014/main" id="{71AE7AB6-DB17-4DB4-8B4B-F863DEC13EFF}"/>
              </a:ext>
            </a:extLst>
          </p:cNvPr>
          <p:cNvSpPr txBox="1"/>
          <p:nvPr/>
        </p:nvSpPr>
        <p:spPr>
          <a:xfrm>
            <a:off x="8897197" y="3647020"/>
            <a:ext cx="2560320" cy="1828800"/>
          </a:xfrm>
          <a:prstGeom prst="rect">
            <a:avLst/>
          </a:prstGeom>
          <a:noFill/>
        </p:spPr>
        <p:txBody>
          <a:bodyPr wrap="square" lIns="121920" tIns="0" rIns="243840" bIns="0" rtlCol="0">
            <a:noAutofit/>
          </a:bodyPr>
          <a:lstStyle/>
          <a:p>
            <a:pPr marL="165096" indent="-165096" defTabSz="914621" fontAlgn="base">
              <a:spcBef>
                <a:spcPts val="533"/>
              </a:spcBef>
              <a:spcAft>
                <a:spcPts val="267"/>
              </a:spcAft>
              <a:buClr>
                <a:srgbClr val="282828"/>
              </a:buClr>
              <a:buSzPct val="80000"/>
              <a:buFont typeface="Arial" panose="020B0604020202020204" pitchFamily="34" charset="0"/>
              <a:buChar char="•"/>
              <a:defRPr/>
            </a:pPr>
            <a:r>
              <a:rPr lang="en-US" sz="1333" dirty="0">
                <a:solidFill>
                  <a:schemeClr val="accent6"/>
                </a:solidFill>
                <a:latin typeface="CiscoSansTT" panose="020B0503020201020303" pitchFamily="34" charset="0"/>
                <a:cs typeface="CiscoSansTT" panose="020B0503020201020303" pitchFamily="34" charset="0"/>
              </a:rPr>
              <a:t>Up to 3x better battery life with Target Wake Time (TWT)</a:t>
            </a:r>
          </a:p>
          <a:p>
            <a:pPr marL="165096" indent="-165096" defTabSz="914621" fontAlgn="base">
              <a:spcBef>
                <a:spcPts val="533"/>
              </a:spcBef>
              <a:spcAft>
                <a:spcPts val="267"/>
              </a:spcAft>
              <a:buClr>
                <a:srgbClr val="282828"/>
              </a:buClr>
              <a:buSzPct val="80000"/>
              <a:buFont typeface="Arial" panose="020B0604020202020204" pitchFamily="34" charset="0"/>
              <a:buChar char="•"/>
              <a:defRPr/>
            </a:pPr>
            <a:r>
              <a:rPr lang="en-US" sz="1333" dirty="0">
                <a:solidFill>
                  <a:schemeClr val="accent6"/>
                </a:solidFill>
                <a:latin typeface="CiscoSansTT" panose="020B0503020201020303" pitchFamily="34" charset="0"/>
                <a:cs typeface="CiscoSansTT" panose="020B0503020201020303" pitchFamily="34" charset="0"/>
              </a:rPr>
              <a:t>New coding structure and signaling procedures for better transmit and receive efficiency</a:t>
            </a:r>
          </a:p>
        </p:txBody>
      </p:sp>
      <p:sp>
        <p:nvSpPr>
          <p:cNvPr id="22" name="Round Same Side Corner Rectangle 21">
            <a:extLst>
              <a:ext uri="{FF2B5EF4-FFF2-40B4-BE49-F238E27FC236}">
                <a16:creationId xmlns:a16="http://schemas.microsoft.com/office/drawing/2014/main" id="{39220F1C-7B9B-9146-8A8E-1BB2FCACC1A4}"/>
              </a:ext>
            </a:extLst>
          </p:cNvPr>
          <p:cNvSpPr/>
          <p:nvPr/>
        </p:nvSpPr>
        <p:spPr>
          <a:xfrm>
            <a:off x="8897197" y="2111023"/>
            <a:ext cx="2560320" cy="1433365"/>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defTabSz="609585" fontAlgn="base">
              <a:spcBef>
                <a:spcPct val="0"/>
              </a:spcBef>
              <a:spcAft>
                <a:spcPct val="0"/>
              </a:spcAft>
              <a:defRPr/>
            </a:pPr>
            <a:r>
              <a:rPr lang="en-US" sz="1867" dirty="0">
                <a:solidFill>
                  <a:srgbClr val="00BCEB"/>
                </a:solidFill>
                <a:latin typeface="CiscoSansTT" panose="020B0503020201020303" pitchFamily="34" charset="0"/>
                <a:cs typeface="CiscoSansTT" panose="020B0503020201020303" pitchFamily="34" charset="0"/>
              </a:rPr>
              <a:t>Improved power efficiency</a:t>
            </a:r>
          </a:p>
        </p:txBody>
      </p:sp>
      <p:sp>
        <p:nvSpPr>
          <p:cNvPr id="23" name="TextBox 22">
            <a:extLst>
              <a:ext uri="{FF2B5EF4-FFF2-40B4-BE49-F238E27FC236}">
                <a16:creationId xmlns:a16="http://schemas.microsoft.com/office/drawing/2014/main" id="{FDD28A10-A50E-1747-A88C-F0B5EFBDFF09}"/>
              </a:ext>
            </a:extLst>
          </p:cNvPr>
          <p:cNvSpPr txBox="1"/>
          <p:nvPr/>
        </p:nvSpPr>
        <p:spPr>
          <a:xfrm>
            <a:off x="5639" y="5774267"/>
            <a:ext cx="12180723" cy="516467"/>
          </a:xfrm>
          <a:prstGeom prst="round2SameRect">
            <a:avLst>
              <a:gd name="adj1" fmla="val 0"/>
              <a:gd name="adj2" fmla="val 0"/>
            </a:avLst>
          </a:prstGeom>
          <a:solidFill>
            <a:schemeClr val="tx2">
              <a:lumMod val="20000"/>
              <a:lumOff val="80000"/>
            </a:schemeClr>
          </a:solidFill>
          <a:ln w="9525" cap="rnd">
            <a:noFill/>
            <a:prstDash val="solid"/>
            <a:roun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9" rIns="91355" bIns="45679" numCol="1" spcCol="0" rtlCol="0" fromWordArt="0" anchor="ctr" anchorCtr="0" forceAA="0" compatLnSpc="1">
            <a:prstTxWarp prst="textNoShape">
              <a:avLst/>
            </a:prstTxWarp>
            <a:noAutofit/>
          </a:bodyPr>
          <a:lstStyle/>
          <a:p>
            <a:pPr algn="ctr" defTabSz="609585" fontAlgn="base">
              <a:spcBef>
                <a:spcPct val="0"/>
              </a:spcBef>
              <a:spcAft>
                <a:spcPct val="0"/>
              </a:spcAft>
              <a:defRPr/>
            </a:pPr>
            <a:r>
              <a:rPr lang="en-US" sz="1467" dirty="0">
                <a:solidFill>
                  <a:srgbClr val="005073"/>
                </a:solidFill>
                <a:latin typeface="CiscoSansTT Light" panose="020B0503020201020303" pitchFamily="34" charset="0"/>
                <a:cs typeface="CiscoSansTT Light" panose="020B0503020201020303" pitchFamily="34" charset="0"/>
              </a:rPr>
              <a:t>For more information, see: </a:t>
            </a:r>
            <a:r>
              <a:rPr lang="en-US" sz="1467" u="sng" dirty="0">
                <a:solidFill>
                  <a:srgbClr val="00BCEB"/>
                </a:solidFill>
                <a:latin typeface="CiscoSansTT Light" panose="020B0503020201020303" pitchFamily="34" charset="0"/>
                <a:cs typeface="CiscoSansTT Light" panose="020B0503020201020303" pitchFamily="34" charset="0"/>
                <a:hlinkClick r:id="rId3">
                  <a:extLst>
                    <a:ext uri="{A12FA001-AC4F-418D-AE19-62706E023703}">
                      <ahyp:hlinkClr xmlns:ahyp="http://schemas.microsoft.com/office/drawing/2018/hyperlinkcolor" xmlns="" val="tx"/>
                    </a:ext>
                  </a:extLst>
                </a:hlinkClick>
              </a:rPr>
              <a:t>https://www.cisco.com/c/en/us/products/collateral/wireless/white-paper-c11-740788.html</a:t>
            </a:r>
            <a:endParaRPr lang="en-US" sz="1467" dirty="0">
              <a:solidFill>
                <a:srgbClr val="00BCEB"/>
              </a:solidFill>
              <a:latin typeface="CiscoSansTT Light" panose="020B0503020201020303" pitchFamily="34" charset="0"/>
              <a:cs typeface="CiscoSansTT Light" panose="020B0503020201020303" pitchFamily="34" charset="0"/>
            </a:endParaRPr>
          </a:p>
        </p:txBody>
      </p:sp>
      <p:pic>
        <p:nvPicPr>
          <p:cNvPr id="30" name="Picture 2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01448" y="1581693"/>
            <a:ext cx="987552" cy="987552"/>
          </a:xfrm>
          <a:prstGeom prst="ellipse">
            <a:avLst/>
          </a:prstGeom>
          <a:ln w="28575">
            <a:solidFill>
              <a:schemeClr val="bg2"/>
            </a:solidFill>
          </a:ln>
        </p:spPr>
      </p:pic>
      <p:pic>
        <p:nvPicPr>
          <p:cNvPr id="31" name="Picture 3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12249" y="1584510"/>
            <a:ext cx="981924" cy="981921"/>
          </a:xfrm>
          <a:prstGeom prst="ellipse">
            <a:avLst/>
          </a:prstGeom>
          <a:ln w="28575">
            <a:solidFill>
              <a:schemeClr val="bg2"/>
            </a:solidFill>
          </a:ln>
        </p:spPr>
      </p:pic>
      <p:pic>
        <p:nvPicPr>
          <p:cNvPr id="32" name="Picture 3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31089" y="1581693"/>
            <a:ext cx="987552" cy="987552"/>
          </a:xfrm>
          <a:prstGeom prst="ellipse">
            <a:avLst/>
          </a:prstGeom>
          <a:ln w="28575">
            <a:solidFill>
              <a:schemeClr val="bg2"/>
            </a:solidFill>
          </a:ln>
        </p:spPr>
      </p:pic>
      <p:pic>
        <p:nvPicPr>
          <p:cNvPr id="33" name="Picture 3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83581" y="1581693"/>
            <a:ext cx="987552" cy="987552"/>
          </a:xfrm>
          <a:prstGeom prst="ellipse">
            <a:avLst/>
          </a:prstGeom>
          <a:ln w="28575">
            <a:solidFill>
              <a:schemeClr val="bg2"/>
            </a:solidFill>
          </a:ln>
        </p:spPr>
      </p:pic>
    </p:spTree>
    <p:extLst>
      <p:ext uri="{BB962C8B-B14F-4D97-AF65-F5344CB8AC3E}">
        <p14:creationId xmlns:p14="http://schemas.microsoft.com/office/powerpoint/2010/main" val="3933192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B85B5E2-48AB-44BB-8C32-9171FC6C0B69}"/>
              </a:ext>
            </a:extLst>
          </p:cNvPr>
          <p:cNvGraphicFramePr>
            <a:graphicFrameLocks noChangeAspect="1"/>
          </p:cNvGraphicFramePr>
          <p:nvPr>
            <p:custDataLst>
              <p:tags r:id="rId2"/>
            </p:custDataLs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6178" name="think-cell Slide" r:id="rId6" imgW="395" imgH="394" progId="TCLayout.ActiveDocument.1">
                  <p:embed/>
                </p:oleObj>
              </mc:Choice>
              <mc:Fallback>
                <p:oleObj name="think-cell Slide" r:id="rId6" imgW="395" imgH="394" progId="TCLayout.ActiveDocument.1">
                  <p:embed/>
                  <p:pic>
                    <p:nvPicPr>
                      <p:cNvPr id="9" name="Object 8" hidden="1">
                        <a:extLst>
                          <a:ext uri="{FF2B5EF4-FFF2-40B4-BE49-F238E27FC236}">
                            <a16:creationId xmlns:a16="http://schemas.microsoft.com/office/drawing/2014/main" id="{9B85B5E2-48AB-44BB-8C32-9171FC6C0B69}"/>
                          </a:ext>
                        </a:extLst>
                      </p:cNvPr>
                      <p:cNvPicPr/>
                      <p:nvPr/>
                    </p:nvPicPr>
                    <p:blipFill>
                      <a:blip r:embed="rId7"/>
                      <a:stretch>
                        <a:fillRect/>
                      </a:stretch>
                    </p:blipFill>
                    <p:spPr>
                      <a:xfrm>
                        <a:off x="2118" y="2118"/>
                        <a:ext cx="2117" cy="211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0DDA2C1D-92F4-4F99-B0B2-49CCBA930E7D}"/>
              </a:ext>
            </a:extLst>
          </p:cNvPr>
          <p:cNvSpPr/>
          <p:nvPr>
            <p:custDataLst>
              <p:tags r:id="rId3"/>
            </p:custDataLst>
          </p:nvPr>
        </p:nvSpPr>
        <p:spPr>
          <a:xfrm>
            <a:off x="0" y="0"/>
            <a:ext cx="211667" cy="21166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609585" fontAlgn="base">
              <a:lnSpc>
                <a:spcPct val="80000"/>
              </a:lnSpc>
              <a:spcBef>
                <a:spcPct val="0"/>
              </a:spcBef>
              <a:spcAft>
                <a:spcPct val="0"/>
              </a:spcAft>
              <a:defRPr/>
            </a:pPr>
            <a:endParaRPr lang="en-US" sz="3733" dirty="0">
              <a:solidFill>
                <a:srgbClr val="005073"/>
              </a:solidFill>
              <a:latin typeface="CiscoSansTT ExtraLight" panose="020B0303020201020303" pitchFamily="34" charset="0"/>
              <a:cs typeface="CiscoSansTT Thin" panose="020B0203020201020303" pitchFamily="34" charset="0"/>
              <a:sym typeface="CiscoSansTT ExtraLight" panose="020B0303020201020303" pitchFamily="34" charset="0"/>
            </a:endParaRPr>
          </a:p>
        </p:txBody>
      </p:sp>
      <p:grpSp>
        <p:nvGrpSpPr>
          <p:cNvPr id="20" name="Group 19">
            <a:extLst>
              <a:ext uri="{FF2B5EF4-FFF2-40B4-BE49-F238E27FC236}">
                <a16:creationId xmlns:a16="http://schemas.microsoft.com/office/drawing/2014/main" id="{175C42FC-FC80-BC49-BFFD-E199920AC5C9}"/>
              </a:ext>
            </a:extLst>
          </p:cNvPr>
          <p:cNvGrpSpPr/>
          <p:nvPr/>
        </p:nvGrpSpPr>
        <p:grpSpPr>
          <a:xfrm>
            <a:off x="244364" y="895455"/>
            <a:ext cx="5885057" cy="1956162"/>
            <a:chOff x="244365" y="604612"/>
            <a:chExt cx="5885057" cy="1947415"/>
          </a:xfrm>
        </p:grpSpPr>
        <p:sp>
          <p:nvSpPr>
            <p:cNvPr id="12" name="Rectangle 11">
              <a:extLst>
                <a:ext uri="{FF2B5EF4-FFF2-40B4-BE49-F238E27FC236}">
                  <a16:creationId xmlns:a16="http://schemas.microsoft.com/office/drawing/2014/main" id="{61708277-799F-4DEF-8838-C19CCB3663FA}"/>
                </a:ext>
              </a:extLst>
            </p:cNvPr>
            <p:cNvSpPr/>
            <p:nvPr/>
          </p:nvSpPr>
          <p:spPr>
            <a:xfrm>
              <a:off x="281315" y="1515718"/>
              <a:ext cx="5848107" cy="1036309"/>
            </a:xfrm>
            <a:prstGeom prst="rect">
              <a:avLst/>
            </a:prstGeom>
          </p:spPr>
          <p:txBody>
            <a:bodyPr wrap="square">
              <a:spAutoFit/>
            </a:bodyPr>
            <a:lstStyle/>
            <a:p>
              <a:pPr defTabSz="609585" fontAlgn="base">
                <a:spcBef>
                  <a:spcPct val="0"/>
                </a:spcBef>
                <a:spcAft>
                  <a:spcPct val="0"/>
                </a:spcAft>
                <a:defRPr/>
              </a:pPr>
              <a:r>
                <a:rPr lang="en-US" sz="1733" b="1" dirty="0">
                  <a:solidFill>
                    <a:srgbClr val="005073"/>
                  </a:solidFill>
                  <a:latin typeface="CiscoSansTT" panose="020B0503020201020303" pitchFamily="34" charset="0"/>
                  <a:ea typeface="ＭＳ Ｐゴシック" charset="0"/>
                  <a:cs typeface="CiscoSansTT" panose="020B0503020201020303" pitchFamily="34" charset="0"/>
                </a:rPr>
                <a:t>Higher performance to mobile devices</a:t>
              </a:r>
            </a:p>
            <a:p>
              <a:pPr marL="184150" lvl="1" indent="-171450" defTabSz="609585" fontAlgn="base">
                <a:spcBef>
                  <a:spcPct val="0"/>
                </a:spcBef>
                <a:spcAft>
                  <a:spcPct val="0"/>
                </a:spcAft>
                <a:buFont typeface="Arial" panose="020B0604020202020204" pitchFamily="34" charset="0"/>
                <a:buChar char="•"/>
                <a:defRPr/>
              </a:pPr>
              <a:r>
                <a:rPr lang="en-US" sz="1467" dirty="0">
                  <a:solidFill>
                    <a:srgbClr val="005073"/>
                  </a:solidFill>
                  <a:latin typeface="CiscoSansTT" panose="020B0503020201020303" pitchFamily="34" charset="0"/>
                  <a:ea typeface="ＭＳ Ｐゴシック" charset="0"/>
                  <a:cs typeface="CiscoSansTT" panose="020B0503020201020303" pitchFamily="34" charset="0"/>
                </a:rPr>
                <a:t>50 </a:t>
              </a:r>
              <a:r>
                <a:rPr lang="en-US" sz="1467" dirty="0" err="1">
                  <a:solidFill>
                    <a:srgbClr val="005073"/>
                  </a:solidFill>
                  <a:latin typeface="CiscoSansTT" panose="020B0503020201020303" pitchFamily="34" charset="0"/>
                  <a:ea typeface="ＭＳ Ｐゴシック" charset="0"/>
                  <a:cs typeface="CiscoSansTT" panose="020B0503020201020303" pitchFamily="34" charset="0"/>
                </a:rPr>
                <a:t>Mbps</a:t>
              </a:r>
              <a:r>
                <a:rPr lang="en-US" sz="1467" dirty="0">
                  <a:solidFill>
                    <a:srgbClr val="005073"/>
                  </a:solidFill>
                  <a:latin typeface="CiscoSansTT" panose="020B0503020201020303" pitchFamily="34" charset="0"/>
                  <a:ea typeface="ＭＳ Ｐゴシック" charset="0"/>
                  <a:cs typeface="CiscoSansTT" panose="020B0503020201020303" pitchFamily="34" charset="0"/>
                </a:rPr>
                <a:t> or higher to every user in dense environments </a:t>
              </a:r>
            </a:p>
            <a:p>
              <a:pPr marL="184150" lvl="1" indent="-171450" defTabSz="609585" fontAlgn="base">
                <a:spcBef>
                  <a:spcPct val="0"/>
                </a:spcBef>
                <a:spcAft>
                  <a:spcPct val="0"/>
                </a:spcAft>
                <a:buFont typeface="Arial" panose="020B0604020202020204" pitchFamily="34" charset="0"/>
                <a:buChar char="•"/>
                <a:defRPr/>
              </a:pPr>
              <a:r>
                <a:rPr lang="en-US" sz="1467" dirty="0">
                  <a:solidFill>
                    <a:srgbClr val="005073"/>
                  </a:solidFill>
                  <a:latin typeface="CiscoSansTT" panose="020B0503020201020303" pitchFamily="34" charset="0"/>
                  <a:ea typeface="ＭＳ Ｐゴシック" charset="0"/>
                  <a:cs typeface="CiscoSansTT" panose="020B0503020201020303" pitchFamily="34" charset="0"/>
                </a:rPr>
                <a:t>Enhanced video (4K, 8K), AR/VR, Immersion Experience</a:t>
              </a:r>
            </a:p>
            <a:p>
              <a:pPr marL="184150" lvl="1" indent="-171450" defTabSz="609585" fontAlgn="base">
                <a:spcBef>
                  <a:spcPct val="0"/>
                </a:spcBef>
                <a:spcAft>
                  <a:spcPct val="0"/>
                </a:spcAft>
                <a:buFont typeface="Arial" panose="020B0604020202020204" pitchFamily="34" charset="0"/>
                <a:buChar char="•"/>
                <a:defRPr/>
              </a:pPr>
              <a:r>
                <a:rPr lang="en-US" sz="1467" dirty="0">
                  <a:solidFill>
                    <a:srgbClr val="005073"/>
                  </a:solidFill>
                  <a:latin typeface="CiscoSansTT" panose="020B0503020201020303" pitchFamily="34" charset="0"/>
                  <a:ea typeface="ＭＳ Ｐゴシック" charset="0"/>
                  <a:cs typeface="CiscoSansTT" panose="020B0503020201020303" pitchFamily="34" charset="0"/>
                </a:rPr>
                <a:t>Next gen e-classrooms, Stadiums, Modern Workspaces </a:t>
              </a:r>
            </a:p>
          </p:txBody>
        </p:sp>
        <p:sp>
          <p:nvSpPr>
            <p:cNvPr id="25" name="Freeform 6">
              <a:extLst>
                <a:ext uri="{FF2B5EF4-FFF2-40B4-BE49-F238E27FC236}">
                  <a16:creationId xmlns:a16="http://schemas.microsoft.com/office/drawing/2014/main" id="{980B60AD-2D7E-409B-83B4-3EA39CADA754}"/>
                </a:ext>
              </a:extLst>
            </p:cNvPr>
            <p:cNvSpPr>
              <a:spLocks/>
            </p:cNvSpPr>
            <p:nvPr/>
          </p:nvSpPr>
          <p:spPr bwMode="auto">
            <a:xfrm>
              <a:off x="244365" y="771799"/>
              <a:ext cx="5848107" cy="724583"/>
            </a:xfrm>
            <a:custGeom>
              <a:avLst/>
              <a:gdLst>
                <a:gd name="T0" fmla="*/ 151 w 2098"/>
                <a:gd name="T1" fmla="*/ 0 h 304"/>
                <a:gd name="T2" fmla="*/ 0 w 2098"/>
                <a:gd name="T3" fmla="*/ 152 h 304"/>
                <a:gd name="T4" fmla="*/ 151 w 2098"/>
                <a:gd name="T5" fmla="*/ 304 h 304"/>
                <a:gd name="T6" fmla="*/ 1946 w 2098"/>
                <a:gd name="T7" fmla="*/ 304 h 304"/>
                <a:gd name="T8" fmla="*/ 2098 w 2098"/>
                <a:gd name="T9" fmla="*/ 152 h 304"/>
                <a:gd name="T10" fmla="*/ 1946 w 2098"/>
                <a:gd name="T11" fmla="*/ 0 h 304"/>
                <a:gd name="T12" fmla="*/ 151 w 2098"/>
                <a:gd name="T13" fmla="*/ 0 h 304"/>
              </a:gdLst>
              <a:ahLst/>
              <a:cxnLst>
                <a:cxn ang="0">
                  <a:pos x="T0" y="T1"/>
                </a:cxn>
                <a:cxn ang="0">
                  <a:pos x="T2" y="T3"/>
                </a:cxn>
                <a:cxn ang="0">
                  <a:pos x="T4" y="T5"/>
                </a:cxn>
                <a:cxn ang="0">
                  <a:pos x="T6" y="T7"/>
                </a:cxn>
                <a:cxn ang="0">
                  <a:pos x="T8" y="T9"/>
                </a:cxn>
                <a:cxn ang="0">
                  <a:pos x="T10" y="T11"/>
                </a:cxn>
                <a:cxn ang="0">
                  <a:pos x="T12" y="T13"/>
                </a:cxn>
              </a:cxnLst>
              <a:rect l="0" t="0" r="r" b="b"/>
              <a:pathLst>
                <a:path w="2098" h="304">
                  <a:moveTo>
                    <a:pt x="151" y="0"/>
                  </a:moveTo>
                  <a:cubicBezTo>
                    <a:pt x="67" y="0"/>
                    <a:pt x="0" y="69"/>
                    <a:pt x="0" y="152"/>
                  </a:cubicBezTo>
                  <a:cubicBezTo>
                    <a:pt x="0" y="236"/>
                    <a:pt x="67" y="304"/>
                    <a:pt x="151" y="304"/>
                  </a:cubicBezTo>
                  <a:cubicBezTo>
                    <a:pt x="1946" y="304"/>
                    <a:pt x="1946" y="304"/>
                    <a:pt x="1946" y="304"/>
                  </a:cubicBezTo>
                  <a:cubicBezTo>
                    <a:pt x="2030" y="304"/>
                    <a:pt x="2098" y="236"/>
                    <a:pt x="2098" y="152"/>
                  </a:cubicBezTo>
                  <a:cubicBezTo>
                    <a:pt x="2098" y="69"/>
                    <a:pt x="2030" y="0"/>
                    <a:pt x="1946" y="0"/>
                  </a:cubicBezTo>
                  <a:lnTo>
                    <a:pt x="151" y="0"/>
                  </a:lnTo>
                  <a:close/>
                </a:path>
              </a:pathLst>
            </a:custGeom>
            <a:solidFill>
              <a:schemeClr val="accent6"/>
            </a:solidFill>
            <a:ln>
              <a:noFill/>
            </a:ln>
          </p:spPr>
          <p:txBody>
            <a:bodyPr vert="horz" wrap="square" lIns="365760" tIns="60960" rIns="121920" bIns="60960" numCol="1" anchor="ctr" anchorCtr="0" compatLnSpc="1">
              <a:prstTxWarp prst="textNoShape">
                <a:avLst/>
              </a:prstTxWarp>
            </a:bodyPr>
            <a:lstStyle/>
            <a:p>
              <a:pPr algn="ctr" defTabSz="609585" fontAlgn="base">
                <a:spcBef>
                  <a:spcPct val="0"/>
                </a:spcBef>
                <a:spcAft>
                  <a:spcPct val="0"/>
                </a:spcAft>
                <a:defRPr/>
              </a:pPr>
              <a:r>
                <a:rPr lang="en-US" sz="2400" dirty="0">
                  <a:solidFill>
                    <a:srgbClr val="FFFFFF"/>
                  </a:solidFill>
                  <a:latin typeface="CiscoSansTT" panose="020B0503020201020303" pitchFamily="34" charset="0"/>
                  <a:ea typeface="ＭＳ Ｐゴシック" charset="0"/>
                  <a:cs typeface="CiscoSansTT" panose="020B0503020201020303" pitchFamily="34" charset="0"/>
                </a:rPr>
                <a:t>Enhanced Mobile Broadband</a:t>
              </a:r>
            </a:p>
          </p:txBody>
        </p:sp>
        <p:pic>
          <p:nvPicPr>
            <p:cNvPr id="19" name="Picture 18">
              <a:extLst>
                <a:ext uri="{FF2B5EF4-FFF2-40B4-BE49-F238E27FC236}">
                  <a16:creationId xmlns:a16="http://schemas.microsoft.com/office/drawing/2014/main" id="{8E8F3531-81EA-4DCB-A5C3-2AA6C37DB1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7961" y="604612"/>
              <a:ext cx="1038715" cy="1038715"/>
            </a:xfrm>
            <a:prstGeom prst="rect">
              <a:avLst/>
            </a:prstGeom>
          </p:spPr>
        </p:pic>
      </p:grpSp>
      <p:grpSp>
        <p:nvGrpSpPr>
          <p:cNvPr id="23" name="Group 22">
            <a:extLst>
              <a:ext uri="{FF2B5EF4-FFF2-40B4-BE49-F238E27FC236}">
                <a16:creationId xmlns:a16="http://schemas.microsoft.com/office/drawing/2014/main" id="{2A698614-8C13-634D-BFA6-05FFBBB62CE1}"/>
              </a:ext>
            </a:extLst>
          </p:cNvPr>
          <p:cNvGrpSpPr/>
          <p:nvPr/>
        </p:nvGrpSpPr>
        <p:grpSpPr>
          <a:xfrm>
            <a:off x="244364" y="4913800"/>
            <a:ext cx="6233189" cy="1850008"/>
            <a:chOff x="151945" y="5034417"/>
            <a:chExt cx="6233189" cy="1850008"/>
          </a:xfrm>
        </p:grpSpPr>
        <p:sp>
          <p:nvSpPr>
            <p:cNvPr id="21" name="Rectangle 20">
              <a:extLst>
                <a:ext uri="{FF2B5EF4-FFF2-40B4-BE49-F238E27FC236}">
                  <a16:creationId xmlns:a16="http://schemas.microsoft.com/office/drawing/2014/main" id="{3119A794-5C6D-F94C-B75D-7616A15217ED}"/>
                </a:ext>
              </a:extLst>
            </p:cNvPr>
            <p:cNvSpPr/>
            <p:nvPr/>
          </p:nvSpPr>
          <p:spPr>
            <a:xfrm>
              <a:off x="278285" y="5848116"/>
              <a:ext cx="6106849" cy="1036309"/>
            </a:xfrm>
            <a:prstGeom prst="rect">
              <a:avLst/>
            </a:prstGeom>
            <a:noFill/>
          </p:spPr>
          <p:txBody>
            <a:bodyPr wrap="square">
              <a:spAutoFit/>
            </a:bodyPr>
            <a:lstStyle/>
            <a:p>
              <a:pPr defTabSz="609585" fontAlgn="base">
                <a:spcBef>
                  <a:spcPct val="0"/>
                </a:spcBef>
                <a:spcAft>
                  <a:spcPct val="0"/>
                </a:spcAft>
                <a:defRPr/>
              </a:pPr>
              <a:r>
                <a:rPr lang="en-US" sz="1733" b="1" dirty="0">
                  <a:solidFill>
                    <a:srgbClr val="005073"/>
                  </a:solidFill>
                  <a:latin typeface="CiscoSansTT" panose="020B0503020201020303" pitchFamily="34" charset="0"/>
                  <a:ea typeface="ＭＳ Ｐゴシック" charset="0"/>
                  <a:cs typeface="CiscoSansTT" panose="020B0503020201020303" pitchFamily="34" charset="0"/>
                </a:rPr>
                <a:t>Ultra reliable and low latency applications</a:t>
              </a:r>
            </a:p>
            <a:p>
              <a:pPr marL="184150" lvl="1" indent="-171450" defTabSz="609585" fontAlgn="base">
                <a:spcBef>
                  <a:spcPct val="0"/>
                </a:spcBef>
                <a:spcAft>
                  <a:spcPct val="0"/>
                </a:spcAft>
                <a:buFont typeface="Arial" panose="020B0604020202020204" pitchFamily="34" charset="0"/>
                <a:buChar char="•"/>
                <a:defRPr/>
              </a:pPr>
              <a:r>
                <a:rPr lang="en-US" sz="1467" dirty="0">
                  <a:solidFill>
                    <a:srgbClr val="005073"/>
                  </a:solidFill>
                  <a:latin typeface="CiscoSansTT" panose="020B0503020201020303" pitchFamily="34" charset="0"/>
                  <a:ea typeface="ＭＳ Ｐゴシック" charset="0"/>
                  <a:cs typeface="CiscoSansTT" panose="020B0503020201020303" pitchFamily="34" charset="0"/>
                </a:rPr>
                <a:t>Process automation, Automatic Guided Vehicles, Real-time analytics </a:t>
              </a:r>
            </a:p>
            <a:p>
              <a:pPr marL="184150" lvl="1" indent="-171450" defTabSz="609585" fontAlgn="base">
                <a:spcBef>
                  <a:spcPct val="0"/>
                </a:spcBef>
                <a:spcAft>
                  <a:spcPct val="0"/>
                </a:spcAft>
                <a:buFont typeface="Arial" panose="020B0604020202020204" pitchFamily="34" charset="0"/>
                <a:buChar char="•"/>
                <a:defRPr/>
              </a:pPr>
              <a:r>
                <a:rPr lang="en-US" sz="1467" dirty="0">
                  <a:solidFill>
                    <a:srgbClr val="005073"/>
                  </a:solidFill>
                  <a:latin typeface="CiscoSansTT" panose="020B0503020201020303" pitchFamily="34" charset="0"/>
                  <a:ea typeface="ＭＳ Ｐゴシック" charset="0"/>
                  <a:cs typeface="CiscoSansTT" panose="020B0503020201020303" pitchFamily="34" charset="0"/>
                </a:rPr>
                <a:t>Manufacturing, Remote healthcare, Warehouses</a:t>
              </a:r>
            </a:p>
          </p:txBody>
        </p:sp>
        <p:sp>
          <p:nvSpPr>
            <p:cNvPr id="28" name="Freeform 6">
              <a:extLst>
                <a:ext uri="{FF2B5EF4-FFF2-40B4-BE49-F238E27FC236}">
                  <a16:creationId xmlns:a16="http://schemas.microsoft.com/office/drawing/2014/main" id="{91B597C4-7FE7-5F44-9E49-1B47F28AE850}"/>
                </a:ext>
              </a:extLst>
            </p:cNvPr>
            <p:cNvSpPr>
              <a:spLocks/>
            </p:cNvSpPr>
            <p:nvPr/>
          </p:nvSpPr>
          <p:spPr bwMode="auto">
            <a:xfrm>
              <a:off x="151945" y="5034417"/>
              <a:ext cx="5940528" cy="812800"/>
            </a:xfrm>
            <a:custGeom>
              <a:avLst/>
              <a:gdLst>
                <a:gd name="T0" fmla="*/ 151 w 2098"/>
                <a:gd name="T1" fmla="*/ 0 h 304"/>
                <a:gd name="T2" fmla="*/ 0 w 2098"/>
                <a:gd name="T3" fmla="*/ 152 h 304"/>
                <a:gd name="T4" fmla="*/ 151 w 2098"/>
                <a:gd name="T5" fmla="*/ 304 h 304"/>
                <a:gd name="T6" fmla="*/ 1946 w 2098"/>
                <a:gd name="T7" fmla="*/ 304 h 304"/>
                <a:gd name="T8" fmla="*/ 2098 w 2098"/>
                <a:gd name="T9" fmla="*/ 152 h 304"/>
                <a:gd name="T10" fmla="*/ 1946 w 2098"/>
                <a:gd name="T11" fmla="*/ 0 h 304"/>
                <a:gd name="T12" fmla="*/ 151 w 2098"/>
                <a:gd name="T13" fmla="*/ 0 h 304"/>
              </a:gdLst>
              <a:ahLst/>
              <a:cxnLst>
                <a:cxn ang="0">
                  <a:pos x="T0" y="T1"/>
                </a:cxn>
                <a:cxn ang="0">
                  <a:pos x="T2" y="T3"/>
                </a:cxn>
                <a:cxn ang="0">
                  <a:pos x="T4" y="T5"/>
                </a:cxn>
                <a:cxn ang="0">
                  <a:pos x="T6" y="T7"/>
                </a:cxn>
                <a:cxn ang="0">
                  <a:pos x="T8" y="T9"/>
                </a:cxn>
                <a:cxn ang="0">
                  <a:pos x="T10" y="T11"/>
                </a:cxn>
                <a:cxn ang="0">
                  <a:pos x="T12" y="T13"/>
                </a:cxn>
              </a:cxnLst>
              <a:rect l="0" t="0" r="r" b="b"/>
              <a:pathLst>
                <a:path w="2098" h="304">
                  <a:moveTo>
                    <a:pt x="151" y="0"/>
                  </a:moveTo>
                  <a:cubicBezTo>
                    <a:pt x="67" y="0"/>
                    <a:pt x="0" y="69"/>
                    <a:pt x="0" y="152"/>
                  </a:cubicBezTo>
                  <a:cubicBezTo>
                    <a:pt x="0" y="236"/>
                    <a:pt x="67" y="304"/>
                    <a:pt x="151" y="304"/>
                  </a:cubicBezTo>
                  <a:cubicBezTo>
                    <a:pt x="1946" y="304"/>
                    <a:pt x="1946" y="304"/>
                    <a:pt x="1946" y="304"/>
                  </a:cubicBezTo>
                  <a:cubicBezTo>
                    <a:pt x="2030" y="304"/>
                    <a:pt x="2098" y="236"/>
                    <a:pt x="2098" y="152"/>
                  </a:cubicBezTo>
                  <a:cubicBezTo>
                    <a:pt x="2098" y="69"/>
                    <a:pt x="2030" y="0"/>
                    <a:pt x="1946" y="0"/>
                  </a:cubicBezTo>
                  <a:lnTo>
                    <a:pt x="151" y="0"/>
                  </a:lnTo>
                  <a:close/>
                </a:path>
              </a:pathLst>
            </a:custGeom>
            <a:solidFill>
              <a:schemeClr val="accent6"/>
            </a:solidFill>
            <a:ln>
              <a:noFill/>
            </a:ln>
          </p:spPr>
          <p:txBody>
            <a:bodyPr vert="horz" wrap="square" lIns="365760" tIns="60960" rIns="121920" bIns="60960" numCol="1" anchor="ctr" anchorCtr="0" compatLnSpc="1">
              <a:prstTxWarp prst="textNoShape">
                <a:avLst/>
              </a:prstTxWarp>
            </a:bodyPr>
            <a:lstStyle/>
            <a:p>
              <a:pPr algn="ctr" defTabSz="609585" fontAlgn="base">
                <a:spcBef>
                  <a:spcPct val="0"/>
                </a:spcBef>
                <a:spcAft>
                  <a:spcPct val="0"/>
                </a:spcAft>
                <a:defRPr/>
              </a:pPr>
              <a:r>
                <a:rPr lang="en-US" sz="2400" dirty="0">
                  <a:solidFill>
                    <a:srgbClr val="FFFFFF"/>
                  </a:solidFill>
                  <a:latin typeface="CiscoSansTT" panose="020B0503020201020303" pitchFamily="34" charset="0"/>
                  <a:ea typeface="ＭＳ Ｐゴシック" charset="0"/>
                  <a:cs typeface="CiscoSansTT" panose="020B0503020201020303" pitchFamily="34" charset="0"/>
                </a:rPr>
                <a:t>Mission critical Services</a:t>
              </a:r>
            </a:p>
          </p:txBody>
        </p:sp>
        <p:pic>
          <p:nvPicPr>
            <p:cNvPr id="31" name="Picture 30">
              <a:extLst>
                <a:ext uri="{FF2B5EF4-FFF2-40B4-BE49-F238E27FC236}">
                  <a16:creationId xmlns:a16="http://schemas.microsoft.com/office/drawing/2014/main" id="{4E39ED9E-7409-D945-BFE1-E678B10C25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727" y="5154797"/>
              <a:ext cx="493388" cy="493388"/>
            </a:xfrm>
            <a:prstGeom prst="rect">
              <a:avLst/>
            </a:prstGeom>
          </p:spPr>
        </p:pic>
      </p:grpSp>
      <p:grpSp>
        <p:nvGrpSpPr>
          <p:cNvPr id="22" name="Group 21">
            <a:extLst>
              <a:ext uri="{FF2B5EF4-FFF2-40B4-BE49-F238E27FC236}">
                <a16:creationId xmlns:a16="http://schemas.microsoft.com/office/drawing/2014/main" id="{5FBCB1BA-DAD7-D245-8420-97EE37698E69}"/>
              </a:ext>
            </a:extLst>
          </p:cNvPr>
          <p:cNvGrpSpPr/>
          <p:nvPr/>
        </p:nvGrpSpPr>
        <p:grpSpPr>
          <a:xfrm>
            <a:off x="244364" y="2939824"/>
            <a:ext cx="6048352" cy="1870558"/>
            <a:chOff x="244364" y="2967311"/>
            <a:chExt cx="6048352" cy="1870558"/>
          </a:xfrm>
        </p:grpSpPr>
        <p:sp>
          <p:nvSpPr>
            <p:cNvPr id="18" name="Rectangle 17">
              <a:extLst>
                <a:ext uri="{FF2B5EF4-FFF2-40B4-BE49-F238E27FC236}">
                  <a16:creationId xmlns:a16="http://schemas.microsoft.com/office/drawing/2014/main" id="{8D055625-012D-4022-9159-E332E939BF00}"/>
                </a:ext>
              </a:extLst>
            </p:cNvPr>
            <p:cNvSpPr/>
            <p:nvPr/>
          </p:nvSpPr>
          <p:spPr>
            <a:xfrm>
              <a:off x="278285" y="3801560"/>
              <a:ext cx="6014431" cy="1036309"/>
            </a:xfrm>
            <a:prstGeom prst="rect">
              <a:avLst/>
            </a:prstGeom>
          </p:spPr>
          <p:txBody>
            <a:bodyPr wrap="square">
              <a:spAutoFit/>
            </a:bodyPr>
            <a:lstStyle/>
            <a:p>
              <a:pPr defTabSz="609585" fontAlgn="base">
                <a:spcBef>
                  <a:spcPct val="0"/>
                </a:spcBef>
                <a:spcAft>
                  <a:spcPct val="0"/>
                </a:spcAft>
                <a:defRPr/>
              </a:pPr>
              <a:r>
                <a:rPr lang="en-US" sz="1733" dirty="0">
                  <a:solidFill>
                    <a:srgbClr val="005073"/>
                  </a:solidFill>
                  <a:latin typeface="CiscoSansTT" panose="020B0503020201020303" pitchFamily="34" charset="0"/>
                  <a:ea typeface="ＭＳ Ｐゴシック" charset="0"/>
                  <a:cs typeface="CiscoSansTT" panose="020B0503020201020303" pitchFamily="34" charset="0"/>
                </a:rPr>
                <a:t>Support a </a:t>
              </a:r>
              <a:r>
                <a:rPr lang="en-US" sz="1733" b="1" dirty="0">
                  <a:solidFill>
                    <a:srgbClr val="005073"/>
                  </a:solidFill>
                  <a:latin typeface="CiscoSansTT" panose="020B0503020201020303" pitchFamily="34" charset="0"/>
                  <a:ea typeface="ＭＳ Ｐゴシック" charset="0"/>
                  <a:cs typeface="CiscoSansTT" panose="020B0503020201020303" pitchFamily="34" charset="0"/>
                </a:rPr>
                <a:t>high density of IoT devices</a:t>
              </a:r>
            </a:p>
            <a:p>
              <a:pPr marL="184150" lvl="1" indent="-171450" defTabSz="609585" fontAlgn="base">
                <a:spcBef>
                  <a:spcPct val="0"/>
                </a:spcBef>
                <a:spcAft>
                  <a:spcPct val="0"/>
                </a:spcAft>
                <a:buFont typeface="Arial" panose="020B0604020202020204" pitchFamily="34" charset="0"/>
                <a:buChar char="•"/>
                <a:defRPr/>
              </a:pPr>
              <a:r>
                <a:rPr lang="en-US" sz="1467" dirty="0">
                  <a:solidFill>
                    <a:srgbClr val="005073"/>
                  </a:solidFill>
                  <a:latin typeface="CiscoSansTT" panose="020B0503020201020303" pitchFamily="34" charset="0"/>
                  <a:ea typeface="ＭＳ Ｐゴシック" charset="0"/>
                  <a:cs typeface="CiscoSansTT" panose="020B0503020201020303" pitchFamily="34" charset="0"/>
                </a:rPr>
                <a:t>Asset tracking, Context based services, Electronic Payments</a:t>
              </a:r>
            </a:p>
            <a:p>
              <a:pPr marL="184150" lvl="1" indent="-171450" defTabSz="609585" fontAlgn="base">
                <a:spcBef>
                  <a:spcPct val="0"/>
                </a:spcBef>
                <a:spcAft>
                  <a:spcPct val="0"/>
                </a:spcAft>
                <a:buFont typeface="Arial" panose="020B0604020202020204" pitchFamily="34" charset="0"/>
                <a:buChar char="•"/>
                <a:defRPr/>
              </a:pPr>
              <a:r>
                <a:rPr lang="en-US" sz="1467" dirty="0">
                  <a:solidFill>
                    <a:srgbClr val="005073"/>
                  </a:solidFill>
                  <a:latin typeface="CiscoSansTT" panose="020B0503020201020303" pitchFamily="34" charset="0"/>
                  <a:ea typeface="ＭＳ Ｐゴシック" charset="0"/>
                  <a:cs typeface="CiscoSansTT" panose="020B0503020201020303" pitchFamily="34" charset="0"/>
                </a:rPr>
                <a:t>IT &amp; IOT Integration, Automation</a:t>
              </a:r>
            </a:p>
            <a:p>
              <a:pPr marL="184150" lvl="1" indent="-171450" defTabSz="609585" fontAlgn="base">
                <a:spcBef>
                  <a:spcPct val="0"/>
                </a:spcBef>
                <a:spcAft>
                  <a:spcPct val="0"/>
                </a:spcAft>
                <a:buFont typeface="Arial" panose="020B0604020202020204" pitchFamily="34" charset="0"/>
                <a:buChar char="•"/>
                <a:defRPr/>
              </a:pPr>
              <a:r>
                <a:rPr lang="en-US" sz="1467" dirty="0">
                  <a:solidFill>
                    <a:srgbClr val="005073"/>
                  </a:solidFill>
                  <a:latin typeface="CiscoSansTT" panose="020B0503020201020303" pitchFamily="34" charset="0"/>
                  <a:ea typeface="ＭＳ Ｐゴシック" charset="0"/>
                  <a:cs typeface="CiscoSansTT" panose="020B0503020201020303" pitchFamily="34" charset="0"/>
                </a:rPr>
                <a:t>Hospitality, Retail, Smart Buildings</a:t>
              </a:r>
            </a:p>
          </p:txBody>
        </p:sp>
        <p:sp>
          <p:nvSpPr>
            <p:cNvPr id="26" name="Freeform 6">
              <a:extLst>
                <a:ext uri="{FF2B5EF4-FFF2-40B4-BE49-F238E27FC236}">
                  <a16:creationId xmlns:a16="http://schemas.microsoft.com/office/drawing/2014/main" id="{42C3C60A-7AA1-4B84-9D39-A22D8547A1A2}"/>
                </a:ext>
              </a:extLst>
            </p:cNvPr>
            <p:cNvSpPr>
              <a:spLocks/>
            </p:cNvSpPr>
            <p:nvPr/>
          </p:nvSpPr>
          <p:spPr bwMode="auto">
            <a:xfrm>
              <a:off x="244364" y="2967311"/>
              <a:ext cx="5848107" cy="812800"/>
            </a:xfrm>
            <a:custGeom>
              <a:avLst/>
              <a:gdLst>
                <a:gd name="T0" fmla="*/ 151 w 2098"/>
                <a:gd name="T1" fmla="*/ 0 h 304"/>
                <a:gd name="T2" fmla="*/ 0 w 2098"/>
                <a:gd name="T3" fmla="*/ 152 h 304"/>
                <a:gd name="T4" fmla="*/ 151 w 2098"/>
                <a:gd name="T5" fmla="*/ 304 h 304"/>
                <a:gd name="T6" fmla="*/ 1946 w 2098"/>
                <a:gd name="T7" fmla="*/ 304 h 304"/>
                <a:gd name="T8" fmla="*/ 2098 w 2098"/>
                <a:gd name="T9" fmla="*/ 152 h 304"/>
                <a:gd name="T10" fmla="*/ 1946 w 2098"/>
                <a:gd name="T11" fmla="*/ 0 h 304"/>
                <a:gd name="T12" fmla="*/ 151 w 2098"/>
                <a:gd name="T13" fmla="*/ 0 h 304"/>
              </a:gdLst>
              <a:ahLst/>
              <a:cxnLst>
                <a:cxn ang="0">
                  <a:pos x="T0" y="T1"/>
                </a:cxn>
                <a:cxn ang="0">
                  <a:pos x="T2" y="T3"/>
                </a:cxn>
                <a:cxn ang="0">
                  <a:pos x="T4" y="T5"/>
                </a:cxn>
                <a:cxn ang="0">
                  <a:pos x="T6" y="T7"/>
                </a:cxn>
                <a:cxn ang="0">
                  <a:pos x="T8" y="T9"/>
                </a:cxn>
                <a:cxn ang="0">
                  <a:pos x="T10" y="T11"/>
                </a:cxn>
                <a:cxn ang="0">
                  <a:pos x="T12" y="T13"/>
                </a:cxn>
              </a:cxnLst>
              <a:rect l="0" t="0" r="r" b="b"/>
              <a:pathLst>
                <a:path w="2098" h="304">
                  <a:moveTo>
                    <a:pt x="151" y="0"/>
                  </a:moveTo>
                  <a:cubicBezTo>
                    <a:pt x="67" y="0"/>
                    <a:pt x="0" y="69"/>
                    <a:pt x="0" y="152"/>
                  </a:cubicBezTo>
                  <a:cubicBezTo>
                    <a:pt x="0" y="236"/>
                    <a:pt x="67" y="304"/>
                    <a:pt x="151" y="304"/>
                  </a:cubicBezTo>
                  <a:cubicBezTo>
                    <a:pt x="1946" y="304"/>
                    <a:pt x="1946" y="304"/>
                    <a:pt x="1946" y="304"/>
                  </a:cubicBezTo>
                  <a:cubicBezTo>
                    <a:pt x="2030" y="304"/>
                    <a:pt x="2098" y="236"/>
                    <a:pt x="2098" y="152"/>
                  </a:cubicBezTo>
                  <a:cubicBezTo>
                    <a:pt x="2098" y="69"/>
                    <a:pt x="2030" y="0"/>
                    <a:pt x="1946" y="0"/>
                  </a:cubicBezTo>
                  <a:lnTo>
                    <a:pt x="151" y="0"/>
                  </a:lnTo>
                  <a:close/>
                </a:path>
              </a:pathLst>
            </a:custGeom>
            <a:solidFill>
              <a:schemeClr val="accent6"/>
            </a:solidFill>
            <a:ln>
              <a:noFill/>
            </a:ln>
          </p:spPr>
          <p:txBody>
            <a:bodyPr vert="horz" wrap="square" lIns="365760" tIns="60960" rIns="121920" bIns="60960" numCol="1" anchor="ctr" anchorCtr="0" compatLnSpc="1">
              <a:prstTxWarp prst="textNoShape">
                <a:avLst/>
              </a:prstTxWarp>
            </a:bodyPr>
            <a:lstStyle/>
            <a:p>
              <a:pPr algn="ctr" defTabSz="609585" fontAlgn="base">
                <a:spcBef>
                  <a:spcPct val="0"/>
                </a:spcBef>
                <a:spcAft>
                  <a:spcPct val="0"/>
                </a:spcAft>
                <a:defRPr/>
              </a:pPr>
              <a:r>
                <a:rPr lang="en-US" sz="2400" dirty="0">
                  <a:solidFill>
                    <a:srgbClr val="FFFFFF"/>
                  </a:solidFill>
                  <a:latin typeface="CiscoSansTT" panose="020B0503020201020303" pitchFamily="34" charset="0"/>
                  <a:ea typeface="ＭＳ Ｐゴシック" charset="0"/>
                  <a:cs typeface="CiscoSansTT" panose="020B0503020201020303" pitchFamily="34" charset="0"/>
                </a:rPr>
                <a:t>Massive Scale IOT</a:t>
              </a:r>
            </a:p>
          </p:txBody>
        </p:sp>
        <p:grpSp>
          <p:nvGrpSpPr>
            <p:cNvPr id="41" name="Group 40">
              <a:extLst>
                <a:ext uri="{FF2B5EF4-FFF2-40B4-BE49-F238E27FC236}">
                  <a16:creationId xmlns:a16="http://schemas.microsoft.com/office/drawing/2014/main" id="{7341D068-2B86-FE4B-9C58-AE5E5B44B8B5}"/>
                </a:ext>
              </a:extLst>
            </p:cNvPr>
            <p:cNvGrpSpPr>
              <a:grpSpLocks noChangeAspect="1"/>
            </p:cNvGrpSpPr>
            <p:nvPr/>
          </p:nvGrpSpPr>
          <p:grpSpPr>
            <a:xfrm>
              <a:off x="589727" y="3057004"/>
              <a:ext cx="627357" cy="650145"/>
              <a:chOff x="3492667" y="1426585"/>
              <a:chExt cx="467986" cy="484985"/>
            </a:xfrm>
            <a:solidFill>
              <a:schemeClr val="bg1"/>
            </a:solidFill>
          </p:grpSpPr>
          <p:sp>
            <p:nvSpPr>
              <p:cNvPr id="42" name="Freeform 597">
                <a:extLst>
                  <a:ext uri="{FF2B5EF4-FFF2-40B4-BE49-F238E27FC236}">
                    <a16:creationId xmlns:a16="http://schemas.microsoft.com/office/drawing/2014/main" id="{E070EE31-DF90-E94D-BFF2-B58925F6136F}"/>
                  </a:ext>
                </a:extLst>
              </p:cNvPr>
              <p:cNvSpPr>
                <a:spLocks noEditPoints="1"/>
              </p:cNvSpPr>
              <p:nvPr/>
            </p:nvSpPr>
            <p:spPr bwMode="auto">
              <a:xfrm>
                <a:off x="3492667" y="1426585"/>
                <a:ext cx="221993" cy="484985"/>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43" name="Freeform 598">
                <a:extLst>
                  <a:ext uri="{FF2B5EF4-FFF2-40B4-BE49-F238E27FC236}">
                    <a16:creationId xmlns:a16="http://schemas.microsoft.com/office/drawing/2014/main" id="{F787D8B6-0C08-FA42-81C9-AA6E95AAF0B6}"/>
                  </a:ext>
                </a:extLst>
              </p:cNvPr>
              <p:cNvSpPr>
                <a:spLocks/>
              </p:cNvSpPr>
              <p:nvPr/>
            </p:nvSpPr>
            <p:spPr bwMode="auto">
              <a:xfrm>
                <a:off x="3641663" y="1563581"/>
                <a:ext cx="46999" cy="72998"/>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44" name="Freeform 599">
                <a:extLst>
                  <a:ext uri="{FF2B5EF4-FFF2-40B4-BE49-F238E27FC236}">
                    <a16:creationId xmlns:a16="http://schemas.microsoft.com/office/drawing/2014/main" id="{1379E0DC-ECE3-6A43-A8DA-CF5E18E0C9F2}"/>
                  </a:ext>
                </a:extLst>
              </p:cNvPr>
              <p:cNvSpPr>
                <a:spLocks/>
              </p:cNvSpPr>
              <p:nvPr/>
            </p:nvSpPr>
            <p:spPr bwMode="auto">
              <a:xfrm>
                <a:off x="3596664" y="1497583"/>
                <a:ext cx="46999" cy="49998"/>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45" name="Freeform 600">
                <a:extLst>
                  <a:ext uri="{FF2B5EF4-FFF2-40B4-BE49-F238E27FC236}">
                    <a16:creationId xmlns:a16="http://schemas.microsoft.com/office/drawing/2014/main" id="{6072D73A-AF43-174F-9EA6-42E71D535553}"/>
                  </a:ext>
                </a:extLst>
              </p:cNvPr>
              <p:cNvSpPr>
                <a:spLocks/>
              </p:cNvSpPr>
              <p:nvPr/>
            </p:nvSpPr>
            <p:spPr bwMode="auto">
              <a:xfrm>
                <a:off x="3551665" y="1710576"/>
                <a:ext cx="46999" cy="48999"/>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46" name="Freeform 601">
                <a:extLst>
                  <a:ext uri="{FF2B5EF4-FFF2-40B4-BE49-F238E27FC236}">
                    <a16:creationId xmlns:a16="http://schemas.microsoft.com/office/drawing/2014/main" id="{7C66F254-3833-F14D-8C50-3F5CEDDDC0CE}"/>
                  </a:ext>
                </a:extLst>
              </p:cNvPr>
              <p:cNvSpPr>
                <a:spLocks/>
              </p:cNvSpPr>
              <p:nvPr/>
            </p:nvSpPr>
            <p:spPr bwMode="auto">
              <a:xfrm>
                <a:off x="3612663" y="1710576"/>
                <a:ext cx="75998" cy="22999"/>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47" name="Freeform 602">
                <a:extLst>
                  <a:ext uri="{FF2B5EF4-FFF2-40B4-BE49-F238E27FC236}">
                    <a16:creationId xmlns:a16="http://schemas.microsoft.com/office/drawing/2014/main" id="{DD5F12F8-8F22-F74D-B403-7B2BA18E273D}"/>
                  </a:ext>
                </a:extLst>
              </p:cNvPr>
              <p:cNvSpPr>
                <a:spLocks noEditPoints="1"/>
              </p:cNvSpPr>
              <p:nvPr/>
            </p:nvSpPr>
            <p:spPr bwMode="auto">
              <a:xfrm>
                <a:off x="3737660" y="1426585"/>
                <a:ext cx="222993" cy="484985"/>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48" name="Freeform 603">
                <a:extLst>
                  <a:ext uri="{FF2B5EF4-FFF2-40B4-BE49-F238E27FC236}">
                    <a16:creationId xmlns:a16="http://schemas.microsoft.com/office/drawing/2014/main" id="{B6BE2DF0-88F8-0D45-AFA0-03D2CE101835}"/>
                  </a:ext>
                </a:extLst>
              </p:cNvPr>
              <p:cNvSpPr>
                <a:spLocks/>
              </p:cNvSpPr>
              <p:nvPr/>
            </p:nvSpPr>
            <p:spPr bwMode="auto">
              <a:xfrm>
                <a:off x="3763659" y="1563581"/>
                <a:ext cx="44999" cy="72998"/>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49" name="Freeform 604">
                <a:extLst>
                  <a:ext uri="{FF2B5EF4-FFF2-40B4-BE49-F238E27FC236}">
                    <a16:creationId xmlns:a16="http://schemas.microsoft.com/office/drawing/2014/main" id="{00A4A24A-580A-7C43-861D-BD7A6994A35F}"/>
                  </a:ext>
                </a:extLst>
              </p:cNvPr>
              <p:cNvSpPr>
                <a:spLocks/>
              </p:cNvSpPr>
              <p:nvPr/>
            </p:nvSpPr>
            <p:spPr bwMode="auto">
              <a:xfrm>
                <a:off x="3806658" y="1497583"/>
                <a:ext cx="49998" cy="49998"/>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50" name="Freeform 605">
                <a:extLst>
                  <a:ext uri="{FF2B5EF4-FFF2-40B4-BE49-F238E27FC236}">
                    <a16:creationId xmlns:a16="http://schemas.microsoft.com/office/drawing/2014/main" id="{51E7C3A8-6631-104A-8CE0-D0317A8A9D91}"/>
                  </a:ext>
                </a:extLst>
              </p:cNvPr>
              <p:cNvSpPr>
                <a:spLocks/>
              </p:cNvSpPr>
              <p:nvPr/>
            </p:nvSpPr>
            <p:spPr bwMode="auto">
              <a:xfrm>
                <a:off x="3851656" y="1710576"/>
                <a:ext cx="49998" cy="48999"/>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sp>
            <p:nvSpPr>
              <p:cNvPr id="51" name="Freeform 606">
                <a:extLst>
                  <a:ext uri="{FF2B5EF4-FFF2-40B4-BE49-F238E27FC236}">
                    <a16:creationId xmlns:a16="http://schemas.microsoft.com/office/drawing/2014/main" id="{E651597B-E511-C142-BF21-9DE617B1B6D1}"/>
                  </a:ext>
                </a:extLst>
              </p:cNvPr>
              <p:cNvSpPr>
                <a:spLocks/>
              </p:cNvSpPr>
              <p:nvPr/>
            </p:nvSpPr>
            <p:spPr bwMode="auto">
              <a:xfrm>
                <a:off x="3761659" y="1710576"/>
                <a:ext cx="77998" cy="22999"/>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panose="020B0503020201020303" pitchFamily="34" charset="0"/>
                  <a:ea typeface="ＭＳ Ｐゴシック" charset="0"/>
                  <a:cs typeface="CiscoSansTT" panose="020B0503020201020303" pitchFamily="34" charset="0"/>
                </a:endParaRPr>
              </a:p>
            </p:txBody>
          </p:sp>
        </p:grpSp>
      </p:grpSp>
      <p:pic>
        <p:nvPicPr>
          <p:cNvPr id="52" name="Picture 51">
            <a:extLst>
              <a:ext uri="{FF2B5EF4-FFF2-40B4-BE49-F238E27FC236}">
                <a16:creationId xmlns:a16="http://schemas.microsoft.com/office/drawing/2014/main" id="{5FBB3775-07AE-6E4A-A027-702A4D93BC9A}"/>
              </a:ext>
            </a:extLst>
          </p:cNvPr>
          <p:cNvPicPr>
            <a:picLocks/>
          </p:cNvPicPr>
          <p:nvPr/>
        </p:nvPicPr>
        <p:blipFill>
          <a:blip r:embed="rId10" cstate="print">
            <a:extLst>
              <a:ext uri="{28A0092B-C50C-407E-A947-70E740481C1C}">
                <a14:useLocalDpi xmlns:a14="http://schemas.microsoft.com/office/drawing/2010/main"/>
              </a:ext>
            </a:extLst>
          </a:blip>
          <a:stretch>
            <a:fillRect/>
          </a:stretch>
        </p:blipFill>
        <p:spPr>
          <a:xfrm>
            <a:off x="6681632" y="5036433"/>
            <a:ext cx="4876800" cy="15733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3" name="Group 12">
            <a:extLst>
              <a:ext uri="{FF2B5EF4-FFF2-40B4-BE49-F238E27FC236}">
                <a16:creationId xmlns:a16="http://schemas.microsoft.com/office/drawing/2014/main" id="{9CA315E6-04E9-6045-912C-E35B3376DE50}"/>
              </a:ext>
            </a:extLst>
          </p:cNvPr>
          <p:cNvGrpSpPr/>
          <p:nvPr/>
        </p:nvGrpSpPr>
        <p:grpSpPr>
          <a:xfrm>
            <a:off x="6681632" y="1024963"/>
            <a:ext cx="4876800" cy="1828800"/>
            <a:chOff x="6779613" y="771799"/>
            <a:chExt cx="4876800" cy="1828800"/>
          </a:xfrm>
        </p:grpSpPr>
        <p:pic>
          <p:nvPicPr>
            <p:cNvPr id="139" name="Picture 138">
              <a:extLst>
                <a:ext uri="{FF2B5EF4-FFF2-40B4-BE49-F238E27FC236}">
                  <a16:creationId xmlns:a16="http://schemas.microsoft.com/office/drawing/2014/main" id="{9235219D-F3FE-FF4B-BC96-643ABA001AA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779613" y="771799"/>
              <a:ext cx="4876800" cy="1828800"/>
            </a:xfrm>
            <a:prstGeom prst="round2DiagRect">
              <a:avLst>
                <a:gd name="adj1" fmla="val 16667"/>
                <a:gd name="adj2" fmla="val 0"/>
              </a:avLst>
            </a:prstGeom>
            <a:ln w="88900" cap="sq">
              <a:solidFill>
                <a:srgbClr val="FFFFFF"/>
              </a:solidFill>
              <a:miter lim="800000"/>
            </a:ln>
            <a:effectLst>
              <a:outerShdw blurRad="203200" algn="tl" rotWithShape="0">
                <a:srgbClr val="000000">
                  <a:alpha val="26000"/>
                </a:srgbClr>
              </a:outerShdw>
            </a:effectLst>
          </p:spPr>
        </p:pic>
        <p:cxnSp>
          <p:nvCxnSpPr>
            <p:cNvPr id="143" name="Straight Connector 142">
              <a:extLst>
                <a:ext uri="{FF2B5EF4-FFF2-40B4-BE49-F238E27FC236}">
                  <a16:creationId xmlns:a16="http://schemas.microsoft.com/office/drawing/2014/main" id="{86076FDF-DD75-F241-BCF6-E5C01FD91FF1}"/>
                </a:ext>
              </a:extLst>
            </p:cNvPr>
            <p:cNvCxnSpPr>
              <a:cxnSpLocks/>
            </p:cNvCxnSpPr>
            <p:nvPr/>
          </p:nvCxnSpPr>
          <p:spPr>
            <a:xfrm flipH="1">
              <a:off x="9506000" y="811507"/>
              <a:ext cx="3528" cy="9812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CC10221-FB53-8A4B-82E8-2D90CDB49D29}"/>
                </a:ext>
              </a:extLst>
            </p:cNvPr>
            <p:cNvCxnSpPr>
              <a:cxnSpLocks/>
            </p:cNvCxnSpPr>
            <p:nvPr/>
          </p:nvCxnSpPr>
          <p:spPr>
            <a:xfrm>
              <a:off x="6779613" y="1803400"/>
              <a:ext cx="48059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204D435-517C-154C-BD82-4894A7D38F49}"/>
                </a:ext>
              </a:extLst>
            </p:cNvPr>
            <p:cNvCxnSpPr>
              <a:cxnSpLocks/>
            </p:cNvCxnSpPr>
            <p:nvPr/>
          </p:nvCxnSpPr>
          <p:spPr>
            <a:xfrm flipH="1">
              <a:off x="9467011" y="1295401"/>
              <a:ext cx="2118563" cy="67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560BA34-1579-624D-9F85-D7729A338FEF}"/>
              </a:ext>
            </a:extLst>
          </p:cNvPr>
          <p:cNvGrpSpPr/>
          <p:nvPr/>
        </p:nvGrpSpPr>
        <p:grpSpPr>
          <a:xfrm>
            <a:off x="6681632" y="3079751"/>
            <a:ext cx="4950813" cy="1671735"/>
            <a:chOff x="6686899" y="2989063"/>
            <a:chExt cx="4950813" cy="1671735"/>
          </a:xfrm>
        </p:grpSpPr>
        <p:pic>
          <p:nvPicPr>
            <p:cNvPr id="248" name="Picture 247">
              <a:extLst>
                <a:ext uri="{FF2B5EF4-FFF2-40B4-BE49-F238E27FC236}">
                  <a16:creationId xmlns:a16="http://schemas.microsoft.com/office/drawing/2014/main" id="{4659651C-3AB7-D04C-90C6-D4A08BDA714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686899" y="2989063"/>
              <a:ext cx="4950813" cy="1671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 name="Group 3">
              <a:extLst>
                <a:ext uri="{FF2B5EF4-FFF2-40B4-BE49-F238E27FC236}">
                  <a16:creationId xmlns:a16="http://schemas.microsoft.com/office/drawing/2014/main" id="{71886CAA-05B5-BE43-8CA5-68E136F29757}"/>
                </a:ext>
              </a:extLst>
            </p:cNvPr>
            <p:cNvGrpSpPr/>
            <p:nvPr/>
          </p:nvGrpSpPr>
          <p:grpSpPr>
            <a:xfrm>
              <a:off x="6794709" y="3235040"/>
              <a:ext cx="4827071" cy="1283416"/>
              <a:chOff x="5096031" y="2426280"/>
              <a:chExt cx="3620303" cy="962562"/>
            </a:xfrm>
          </p:grpSpPr>
          <p:grpSp>
            <p:nvGrpSpPr>
              <p:cNvPr id="230" name="Group 229">
                <a:extLst>
                  <a:ext uri="{FF2B5EF4-FFF2-40B4-BE49-F238E27FC236}">
                    <a16:creationId xmlns:a16="http://schemas.microsoft.com/office/drawing/2014/main" id="{2694CF70-515F-E14C-8FA7-E074DF877939}"/>
                  </a:ext>
                </a:extLst>
              </p:cNvPr>
              <p:cNvGrpSpPr/>
              <p:nvPr/>
            </p:nvGrpSpPr>
            <p:grpSpPr>
              <a:xfrm>
                <a:off x="5096031" y="2426280"/>
                <a:ext cx="3620303" cy="962562"/>
                <a:chOff x="5153725" y="2356941"/>
                <a:chExt cx="3620303" cy="962562"/>
              </a:xfrm>
            </p:grpSpPr>
            <p:grpSp>
              <p:nvGrpSpPr>
                <p:cNvPr id="7" name="Group 6">
                  <a:extLst>
                    <a:ext uri="{FF2B5EF4-FFF2-40B4-BE49-F238E27FC236}">
                      <a16:creationId xmlns:a16="http://schemas.microsoft.com/office/drawing/2014/main" id="{74F90748-37D6-7A4A-A98F-BE5FCA8105BD}"/>
                    </a:ext>
                  </a:extLst>
                </p:cNvPr>
                <p:cNvGrpSpPr/>
                <p:nvPr/>
              </p:nvGrpSpPr>
              <p:grpSpPr>
                <a:xfrm>
                  <a:off x="7100258" y="2847730"/>
                  <a:ext cx="405563" cy="453816"/>
                  <a:chOff x="5083441" y="2916567"/>
                  <a:chExt cx="405563" cy="453816"/>
                </a:xfrm>
              </p:grpSpPr>
              <p:pic>
                <p:nvPicPr>
                  <p:cNvPr id="150" name="Picture 149">
                    <a:extLst>
                      <a:ext uri="{FF2B5EF4-FFF2-40B4-BE49-F238E27FC236}">
                        <a16:creationId xmlns:a16="http://schemas.microsoft.com/office/drawing/2014/main" id="{46301736-2AB6-154D-B6F8-BD54BC098ED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083441" y="2916567"/>
                    <a:ext cx="405563" cy="453816"/>
                  </a:xfrm>
                  <a:prstGeom prst="rect">
                    <a:avLst/>
                  </a:prstGeom>
                </p:spPr>
              </p:pic>
              <p:grpSp>
                <p:nvGrpSpPr>
                  <p:cNvPr id="151" name="Group 150">
                    <a:extLst>
                      <a:ext uri="{FF2B5EF4-FFF2-40B4-BE49-F238E27FC236}">
                        <a16:creationId xmlns:a16="http://schemas.microsoft.com/office/drawing/2014/main" id="{73EC5656-9E0B-574E-AAC5-D95938A0DAA4}"/>
                      </a:ext>
                    </a:extLst>
                  </p:cNvPr>
                  <p:cNvGrpSpPr/>
                  <p:nvPr/>
                </p:nvGrpSpPr>
                <p:grpSpPr>
                  <a:xfrm>
                    <a:off x="5196164" y="3041405"/>
                    <a:ext cx="179875" cy="184929"/>
                    <a:chOff x="759992" y="2597771"/>
                    <a:chExt cx="326541" cy="290266"/>
                  </a:xfrm>
                </p:grpSpPr>
                <p:sp>
                  <p:nvSpPr>
                    <p:cNvPr id="152" name="Freeform 5">
                      <a:extLst>
                        <a:ext uri="{FF2B5EF4-FFF2-40B4-BE49-F238E27FC236}">
                          <a16:creationId xmlns:a16="http://schemas.microsoft.com/office/drawing/2014/main" id="{7AFCA12B-6BDE-C043-B2A0-F745356E8E52}"/>
                        </a:ext>
                      </a:extLst>
                    </p:cNvPr>
                    <p:cNvSpPr>
                      <a:spLocks noEditPoints="1"/>
                    </p:cNvSpPr>
                    <p:nvPr/>
                  </p:nvSpPr>
                  <p:spPr bwMode="auto">
                    <a:xfrm>
                      <a:off x="759992" y="2597771"/>
                      <a:ext cx="326541" cy="109651"/>
                    </a:xfrm>
                    <a:custGeom>
                      <a:avLst/>
                      <a:gdLst>
                        <a:gd name="T0" fmla="*/ 5791 w 5952"/>
                        <a:gd name="T1" fmla="*/ 2008 h 2008"/>
                        <a:gd name="T2" fmla="*/ 161 w 5952"/>
                        <a:gd name="T3" fmla="*/ 2008 h 2008"/>
                        <a:gd name="T4" fmla="*/ 0 w 5952"/>
                        <a:gd name="T5" fmla="*/ 1847 h 2008"/>
                        <a:gd name="T6" fmla="*/ 0 w 5952"/>
                        <a:gd name="T7" fmla="*/ 161 h 2008"/>
                        <a:gd name="T8" fmla="*/ 161 w 5952"/>
                        <a:gd name="T9" fmla="*/ 0 h 2008"/>
                        <a:gd name="T10" fmla="*/ 5791 w 5952"/>
                        <a:gd name="T11" fmla="*/ 0 h 2008"/>
                        <a:gd name="T12" fmla="*/ 5952 w 5952"/>
                        <a:gd name="T13" fmla="*/ 161 h 2008"/>
                        <a:gd name="T14" fmla="*/ 5952 w 5952"/>
                        <a:gd name="T15" fmla="*/ 1847 h 2008"/>
                        <a:gd name="T16" fmla="*/ 5791 w 5952"/>
                        <a:gd name="T17" fmla="*/ 2008 h 2008"/>
                        <a:gd name="T18" fmla="*/ 5520 w 5952"/>
                        <a:gd name="T19" fmla="*/ 1710 h 2008"/>
                        <a:gd name="T20" fmla="*/ 5520 w 5952"/>
                        <a:gd name="T21" fmla="*/ 1432 h 2008"/>
                        <a:gd name="T22" fmla="*/ 5350 w 5952"/>
                        <a:gd name="T23" fmla="*/ 1262 h 2008"/>
                        <a:gd name="T24" fmla="*/ 606 w 5952"/>
                        <a:gd name="T25" fmla="*/ 1262 h 2008"/>
                        <a:gd name="T26" fmla="*/ 432 w 5952"/>
                        <a:gd name="T27" fmla="*/ 1432 h 2008"/>
                        <a:gd name="T28" fmla="*/ 432 w 5952"/>
                        <a:gd name="T29" fmla="*/ 1710 h 2008"/>
                        <a:gd name="T30" fmla="*/ 5520 w 5952"/>
                        <a:gd name="T31" fmla="*/ 1710 h 2008"/>
                        <a:gd name="T32" fmla="*/ 2810 w 5952"/>
                        <a:gd name="T33" fmla="*/ 300 h 2008"/>
                        <a:gd name="T34" fmla="*/ 432 w 5952"/>
                        <a:gd name="T35" fmla="*/ 300 h 2008"/>
                        <a:gd name="T36" fmla="*/ 432 w 5952"/>
                        <a:gd name="T37" fmla="*/ 428 h 2008"/>
                        <a:gd name="T38" fmla="*/ 2810 w 5952"/>
                        <a:gd name="T39" fmla="*/ 428 h 2008"/>
                        <a:gd name="T40" fmla="*/ 2810 w 5952"/>
                        <a:gd name="T41" fmla="*/ 300 h 2008"/>
                        <a:gd name="T42" fmla="*/ 5520 w 5952"/>
                        <a:gd name="T43" fmla="*/ 300 h 2008"/>
                        <a:gd name="T44" fmla="*/ 3142 w 5952"/>
                        <a:gd name="T45" fmla="*/ 300 h 2008"/>
                        <a:gd name="T46" fmla="*/ 3142 w 5952"/>
                        <a:gd name="T47" fmla="*/ 428 h 2008"/>
                        <a:gd name="T48" fmla="*/ 5520 w 5952"/>
                        <a:gd name="T49" fmla="*/ 428 h 2008"/>
                        <a:gd name="T50" fmla="*/ 5520 w 5952"/>
                        <a:gd name="T51" fmla="*/ 300 h 2008"/>
                        <a:gd name="T52" fmla="*/ 2810 w 5952"/>
                        <a:gd name="T53" fmla="*/ 508 h 2008"/>
                        <a:gd name="T54" fmla="*/ 432 w 5952"/>
                        <a:gd name="T55" fmla="*/ 508 h 2008"/>
                        <a:gd name="T56" fmla="*/ 432 w 5952"/>
                        <a:gd name="T57" fmla="*/ 636 h 2008"/>
                        <a:gd name="T58" fmla="*/ 2810 w 5952"/>
                        <a:gd name="T59" fmla="*/ 636 h 2008"/>
                        <a:gd name="T60" fmla="*/ 2810 w 5952"/>
                        <a:gd name="T61" fmla="*/ 508 h 2008"/>
                        <a:gd name="T62" fmla="*/ 5520 w 5952"/>
                        <a:gd name="T63" fmla="*/ 508 h 2008"/>
                        <a:gd name="T64" fmla="*/ 3142 w 5952"/>
                        <a:gd name="T65" fmla="*/ 508 h 2008"/>
                        <a:gd name="T66" fmla="*/ 3142 w 5952"/>
                        <a:gd name="T67" fmla="*/ 636 h 2008"/>
                        <a:gd name="T68" fmla="*/ 5520 w 5952"/>
                        <a:gd name="T69" fmla="*/ 636 h 2008"/>
                        <a:gd name="T70" fmla="*/ 5520 w 5952"/>
                        <a:gd name="T71" fmla="*/ 508 h 2008"/>
                        <a:gd name="T72" fmla="*/ 2810 w 5952"/>
                        <a:gd name="T73" fmla="*/ 716 h 2008"/>
                        <a:gd name="T74" fmla="*/ 432 w 5952"/>
                        <a:gd name="T75" fmla="*/ 716 h 2008"/>
                        <a:gd name="T76" fmla="*/ 432 w 5952"/>
                        <a:gd name="T77" fmla="*/ 844 h 2008"/>
                        <a:gd name="T78" fmla="*/ 2810 w 5952"/>
                        <a:gd name="T79" fmla="*/ 844 h 2008"/>
                        <a:gd name="T80" fmla="*/ 2810 w 5952"/>
                        <a:gd name="T81" fmla="*/ 716 h 2008"/>
                        <a:gd name="T82" fmla="*/ 5520 w 5952"/>
                        <a:gd name="T83" fmla="*/ 716 h 2008"/>
                        <a:gd name="T84" fmla="*/ 3142 w 5952"/>
                        <a:gd name="T85" fmla="*/ 716 h 2008"/>
                        <a:gd name="T86" fmla="*/ 3142 w 5952"/>
                        <a:gd name="T87" fmla="*/ 844 h 2008"/>
                        <a:gd name="T88" fmla="*/ 5520 w 5952"/>
                        <a:gd name="T89" fmla="*/ 844 h 2008"/>
                        <a:gd name="T90" fmla="*/ 5520 w 5952"/>
                        <a:gd name="T91" fmla="*/ 716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52" h="2008">
                          <a:moveTo>
                            <a:pt x="5791" y="2008"/>
                          </a:moveTo>
                          <a:cubicBezTo>
                            <a:pt x="161" y="2008"/>
                            <a:pt x="161" y="2008"/>
                            <a:pt x="161" y="2008"/>
                          </a:cubicBezTo>
                          <a:cubicBezTo>
                            <a:pt x="72" y="2008"/>
                            <a:pt x="0" y="1936"/>
                            <a:pt x="0" y="1847"/>
                          </a:cubicBezTo>
                          <a:cubicBezTo>
                            <a:pt x="0" y="161"/>
                            <a:pt x="0" y="161"/>
                            <a:pt x="0" y="161"/>
                          </a:cubicBezTo>
                          <a:cubicBezTo>
                            <a:pt x="0" y="73"/>
                            <a:pt x="72" y="0"/>
                            <a:pt x="161" y="0"/>
                          </a:cubicBezTo>
                          <a:cubicBezTo>
                            <a:pt x="5791" y="0"/>
                            <a:pt x="5791" y="0"/>
                            <a:pt x="5791" y="0"/>
                          </a:cubicBezTo>
                          <a:cubicBezTo>
                            <a:pt x="5880" y="0"/>
                            <a:pt x="5952" y="73"/>
                            <a:pt x="5952" y="161"/>
                          </a:cubicBezTo>
                          <a:cubicBezTo>
                            <a:pt x="5952" y="1847"/>
                            <a:pt x="5952" y="1847"/>
                            <a:pt x="5952" y="1847"/>
                          </a:cubicBezTo>
                          <a:cubicBezTo>
                            <a:pt x="5952" y="1936"/>
                            <a:pt x="5880" y="2008"/>
                            <a:pt x="5791" y="2008"/>
                          </a:cubicBezTo>
                          <a:close/>
                          <a:moveTo>
                            <a:pt x="5520" y="1710"/>
                          </a:moveTo>
                          <a:cubicBezTo>
                            <a:pt x="5520" y="1432"/>
                            <a:pt x="5520" y="1432"/>
                            <a:pt x="5520" y="1432"/>
                          </a:cubicBezTo>
                          <a:cubicBezTo>
                            <a:pt x="5520" y="1337"/>
                            <a:pt x="5445" y="1262"/>
                            <a:pt x="5350" y="1262"/>
                          </a:cubicBezTo>
                          <a:cubicBezTo>
                            <a:pt x="606" y="1262"/>
                            <a:pt x="606" y="1262"/>
                            <a:pt x="606" y="1262"/>
                          </a:cubicBezTo>
                          <a:cubicBezTo>
                            <a:pt x="511" y="1262"/>
                            <a:pt x="432" y="1337"/>
                            <a:pt x="432" y="1432"/>
                          </a:cubicBezTo>
                          <a:cubicBezTo>
                            <a:pt x="432" y="1710"/>
                            <a:pt x="432" y="1710"/>
                            <a:pt x="432" y="1710"/>
                          </a:cubicBezTo>
                          <a:lnTo>
                            <a:pt x="5520" y="1710"/>
                          </a:lnTo>
                          <a:close/>
                          <a:moveTo>
                            <a:pt x="2810" y="300"/>
                          </a:moveTo>
                          <a:cubicBezTo>
                            <a:pt x="432" y="300"/>
                            <a:pt x="432" y="300"/>
                            <a:pt x="432" y="300"/>
                          </a:cubicBezTo>
                          <a:cubicBezTo>
                            <a:pt x="432" y="428"/>
                            <a:pt x="432" y="428"/>
                            <a:pt x="432" y="428"/>
                          </a:cubicBezTo>
                          <a:cubicBezTo>
                            <a:pt x="2810" y="428"/>
                            <a:pt x="2810" y="428"/>
                            <a:pt x="2810" y="428"/>
                          </a:cubicBezTo>
                          <a:lnTo>
                            <a:pt x="2810" y="300"/>
                          </a:lnTo>
                          <a:close/>
                          <a:moveTo>
                            <a:pt x="5520" y="300"/>
                          </a:moveTo>
                          <a:cubicBezTo>
                            <a:pt x="3142" y="300"/>
                            <a:pt x="3142" y="300"/>
                            <a:pt x="3142" y="300"/>
                          </a:cubicBezTo>
                          <a:cubicBezTo>
                            <a:pt x="3142" y="428"/>
                            <a:pt x="3142" y="428"/>
                            <a:pt x="3142" y="428"/>
                          </a:cubicBezTo>
                          <a:cubicBezTo>
                            <a:pt x="5520" y="428"/>
                            <a:pt x="5520" y="428"/>
                            <a:pt x="5520" y="428"/>
                          </a:cubicBezTo>
                          <a:lnTo>
                            <a:pt x="5520" y="300"/>
                          </a:lnTo>
                          <a:close/>
                          <a:moveTo>
                            <a:pt x="2810" y="508"/>
                          </a:moveTo>
                          <a:cubicBezTo>
                            <a:pt x="432" y="508"/>
                            <a:pt x="432" y="508"/>
                            <a:pt x="432" y="508"/>
                          </a:cubicBezTo>
                          <a:cubicBezTo>
                            <a:pt x="432" y="636"/>
                            <a:pt x="432" y="636"/>
                            <a:pt x="432" y="636"/>
                          </a:cubicBezTo>
                          <a:cubicBezTo>
                            <a:pt x="2810" y="636"/>
                            <a:pt x="2810" y="636"/>
                            <a:pt x="2810" y="636"/>
                          </a:cubicBezTo>
                          <a:lnTo>
                            <a:pt x="2810" y="508"/>
                          </a:lnTo>
                          <a:close/>
                          <a:moveTo>
                            <a:pt x="5520" y="508"/>
                          </a:moveTo>
                          <a:cubicBezTo>
                            <a:pt x="3142" y="508"/>
                            <a:pt x="3142" y="508"/>
                            <a:pt x="3142" y="508"/>
                          </a:cubicBezTo>
                          <a:cubicBezTo>
                            <a:pt x="3142" y="636"/>
                            <a:pt x="3142" y="636"/>
                            <a:pt x="3142" y="636"/>
                          </a:cubicBezTo>
                          <a:cubicBezTo>
                            <a:pt x="5520" y="636"/>
                            <a:pt x="5520" y="636"/>
                            <a:pt x="5520" y="636"/>
                          </a:cubicBezTo>
                          <a:lnTo>
                            <a:pt x="5520" y="508"/>
                          </a:lnTo>
                          <a:close/>
                          <a:moveTo>
                            <a:pt x="2810" y="716"/>
                          </a:moveTo>
                          <a:cubicBezTo>
                            <a:pt x="432" y="716"/>
                            <a:pt x="432" y="716"/>
                            <a:pt x="432" y="716"/>
                          </a:cubicBezTo>
                          <a:cubicBezTo>
                            <a:pt x="432" y="844"/>
                            <a:pt x="432" y="844"/>
                            <a:pt x="432" y="844"/>
                          </a:cubicBezTo>
                          <a:cubicBezTo>
                            <a:pt x="2810" y="844"/>
                            <a:pt x="2810" y="844"/>
                            <a:pt x="2810" y="844"/>
                          </a:cubicBezTo>
                          <a:lnTo>
                            <a:pt x="2810" y="716"/>
                          </a:lnTo>
                          <a:close/>
                          <a:moveTo>
                            <a:pt x="5520" y="716"/>
                          </a:moveTo>
                          <a:cubicBezTo>
                            <a:pt x="3142" y="716"/>
                            <a:pt x="3142" y="716"/>
                            <a:pt x="3142" y="716"/>
                          </a:cubicBezTo>
                          <a:cubicBezTo>
                            <a:pt x="3142" y="844"/>
                            <a:pt x="3142" y="844"/>
                            <a:pt x="3142" y="844"/>
                          </a:cubicBezTo>
                          <a:cubicBezTo>
                            <a:pt x="5520" y="844"/>
                            <a:pt x="5520" y="844"/>
                            <a:pt x="5520" y="844"/>
                          </a:cubicBezTo>
                          <a:lnTo>
                            <a:pt x="5520" y="716"/>
                          </a:lnTo>
                          <a:close/>
                        </a:path>
                      </a:pathLst>
                    </a:cu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dirty="0">
                        <a:solidFill>
                          <a:srgbClr val="4D4D4C"/>
                        </a:solidFill>
                        <a:latin typeface="Arial" charset="0"/>
                        <a:ea typeface="Arial" charset="0"/>
                        <a:cs typeface="Arial" charset="0"/>
                      </a:endParaRPr>
                    </a:p>
                  </p:txBody>
                </p:sp>
                <p:sp>
                  <p:nvSpPr>
                    <p:cNvPr id="153" name="Freeform 6">
                      <a:extLst>
                        <a:ext uri="{FF2B5EF4-FFF2-40B4-BE49-F238E27FC236}">
                          <a16:creationId xmlns:a16="http://schemas.microsoft.com/office/drawing/2014/main" id="{7EF99F56-10F7-A644-B982-2EAE4ED35355}"/>
                        </a:ext>
                      </a:extLst>
                    </p:cNvPr>
                    <p:cNvSpPr>
                      <a:spLocks/>
                    </p:cNvSpPr>
                    <p:nvPr/>
                  </p:nvSpPr>
                  <p:spPr bwMode="auto">
                    <a:xfrm>
                      <a:off x="800913" y="2736923"/>
                      <a:ext cx="71655" cy="151114"/>
                    </a:xfrm>
                    <a:custGeom>
                      <a:avLst/>
                      <a:gdLst>
                        <a:gd name="T0" fmla="*/ 933 w 1306"/>
                        <a:gd name="T1" fmla="*/ 1664 h 2770"/>
                        <a:gd name="T2" fmla="*/ 978 w 1306"/>
                        <a:gd name="T3" fmla="*/ 1440 h 2770"/>
                        <a:gd name="T4" fmla="*/ 666 w 1306"/>
                        <a:gd name="T5" fmla="*/ 407 h 2770"/>
                        <a:gd name="T6" fmla="*/ 821 w 1306"/>
                        <a:gd name="T7" fmla="*/ 0 h 2770"/>
                        <a:gd name="T8" fmla="*/ 293 w 1306"/>
                        <a:gd name="T9" fmla="*/ 0 h 2770"/>
                        <a:gd name="T10" fmla="*/ 138 w 1306"/>
                        <a:gd name="T11" fmla="*/ 407 h 2770"/>
                        <a:gd name="T12" fmla="*/ 450 w 1306"/>
                        <a:gd name="T13" fmla="*/ 1441 h 2770"/>
                        <a:gd name="T14" fmla="*/ 406 w 1306"/>
                        <a:gd name="T15" fmla="*/ 1664 h 2770"/>
                        <a:gd name="T16" fmla="*/ 0 w 1306"/>
                        <a:gd name="T17" fmla="*/ 1664 h 2770"/>
                        <a:gd name="T18" fmla="*/ 653 w 1306"/>
                        <a:gd name="T19" fmla="*/ 2770 h 2770"/>
                        <a:gd name="T20" fmla="*/ 1306 w 1306"/>
                        <a:gd name="T21" fmla="*/ 1664 h 2770"/>
                        <a:gd name="T22" fmla="*/ 933 w 1306"/>
                        <a:gd name="T23" fmla="*/ 1664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6" h="2770">
                          <a:moveTo>
                            <a:pt x="933" y="1664"/>
                          </a:moveTo>
                          <a:cubicBezTo>
                            <a:pt x="960" y="1597"/>
                            <a:pt x="978" y="1522"/>
                            <a:pt x="978" y="1440"/>
                          </a:cubicBezTo>
                          <a:cubicBezTo>
                            <a:pt x="978" y="1157"/>
                            <a:pt x="666" y="676"/>
                            <a:pt x="666" y="407"/>
                          </a:cubicBezTo>
                          <a:cubicBezTo>
                            <a:pt x="666" y="137"/>
                            <a:pt x="821" y="0"/>
                            <a:pt x="821" y="0"/>
                          </a:cubicBezTo>
                          <a:cubicBezTo>
                            <a:pt x="293" y="0"/>
                            <a:pt x="293" y="0"/>
                            <a:pt x="293" y="0"/>
                          </a:cubicBezTo>
                          <a:cubicBezTo>
                            <a:pt x="293" y="0"/>
                            <a:pt x="138" y="137"/>
                            <a:pt x="138" y="407"/>
                          </a:cubicBezTo>
                          <a:cubicBezTo>
                            <a:pt x="138" y="676"/>
                            <a:pt x="450" y="1158"/>
                            <a:pt x="450" y="1441"/>
                          </a:cubicBezTo>
                          <a:cubicBezTo>
                            <a:pt x="450" y="1522"/>
                            <a:pt x="432" y="1598"/>
                            <a:pt x="406" y="1664"/>
                          </a:cubicBezTo>
                          <a:cubicBezTo>
                            <a:pt x="0" y="1664"/>
                            <a:pt x="0" y="1664"/>
                            <a:pt x="0" y="1664"/>
                          </a:cubicBezTo>
                          <a:cubicBezTo>
                            <a:pt x="653" y="2770"/>
                            <a:pt x="653" y="2770"/>
                            <a:pt x="653" y="2770"/>
                          </a:cubicBezTo>
                          <a:cubicBezTo>
                            <a:pt x="1306" y="1664"/>
                            <a:pt x="1306" y="1664"/>
                            <a:pt x="1306" y="1664"/>
                          </a:cubicBezTo>
                          <a:lnTo>
                            <a:pt x="933" y="1664"/>
                          </a:lnTo>
                          <a:close/>
                        </a:path>
                      </a:pathLst>
                    </a:cu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dirty="0">
                        <a:solidFill>
                          <a:srgbClr val="4D4D4C"/>
                        </a:solidFill>
                        <a:latin typeface="Arial" charset="0"/>
                        <a:ea typeface="Arial" charset="0"/>
                        <a:cs typeface="Arial" charset="0"/>
                      </a:endParaRPr>
                    </a:p>
                  </p:txBody>
                </p:sp>
                <p:sp>
                  <p:nvSpPr>
                    <p:cNvPr id="154" name="Freeform 7">
                      <a:extLst>
                        <a:ext uri="{FF2B5EF4-FFF2-40B4-BE49-F238E27FC236}">
                          <a16:creationId xmlns:a16="http://schemas.microsoft.com/office/drawing/2014/main" id="{D5B9BF63-E15C-AA45-AD66-E0E5B34AC7FD}"/>
                        </a:ext>
                      </a:extLst>
                    </p:cNvPr>
                    <p:cNvSpPr>
                      <a:spLocks/>
                    </p:cNvSpPr>
                    <p:nvPr/>
                  </p:nvSpPr>
                  <p:spPr bwMode="auto">
                    <a:xfrm>
                      <a:off x="886940" y="2736923"/>
                      <a:ext cx="65069" cy="151114"/>
                    </a:xfrm>
                    <a:custGeom>
                      <a:avLst/>
                      <a:gdLst>
                        <a:gd name="T0" fmla="*/ 933 w 1306"/>
                        <a:gd name="T1" fmla="*/ 1664 h 2770"/>
                        <a:gd name="T2" fmla="*/ 978 w 1306"/>
                        <a:gd name="T3" fmla="*/ 1440 h 2770"/>
                        <a:gd name="T4" fmla="*/ 666 w 1306"/>
                        <a:gd name="T5" fmla="*/ 407 h 2770"/>
                        <a:gd name="T6" fmla="*/ 821 w 1306"/>
                        <a:gd name="T7" fmla="*/ 0 h 2770"/>
                        <a:gd name="T8" fmla="*/ 293 w 1306"/>
                        <a:gd name="T9" fmla="*/ 0 h 2770"/>
                        <a:gd name="T10" fmla="*/ 138 w 1306"/>
                        <a:gd name="T11" fmla="*/ 407 h 2770"/>
                        <a:gd name="T12" fmla="*/ 450 w 1306"/>
                        <a:gd name="T13" fmla="*/ 1441 h 2770"/>
                        <a:gd name="T14" fmla="*/ 406 w 1306"/>
                        <a:gd name="T15" fmla="*/ 1664 h 2770"/>
                        <a:gd name="T16" fmla="*/ 0 w 1306"/>
                        <a:gd name="T17" fmla="*/ 1664 h 2770"/>
                        <a:gd name="T18" fmla="*/ 653 w 1306"/>
                        <a:gd name="T19" fmla="*/ 2770 h 2770"/>
                        <a:gd name="T20" fmla="*/ 1306 w 1306"/>
                        <a:gd name="T21" fmla="*/ 1664 h 2770"/>
                        <a:gd name="T22" fmla="*/ 933 w 1306"/>
                        <a:gd name="T23" fmla="*/ 1664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6" h="2770">
                          <a:moveTo>
                            <a:pt x="933" y="1664"/>
                          </a:moveTo>
                          <a:cubicBezTo>
                            <a:pt x="960" y="1597"/>
                            <a:pt x="978" y="1522"/>
                            <a:pt x="978" y="1440"/>
                          </a:cubicBezTo>
                          <a:cubicBezTo>
                            <a:pt x="978" y="1157"/>
                            <a:pt x="666" y="676"/>
                            <a:pt x="666" y="407"/>
                          </a:cubicBezTo>
                          <a:cubicBezTo>
                            <a:pt x="666" y="137"/>
                            <a:pt x="821" y="0"/>
                            <a:pt x="821" y="0"/>
                          </a:cubicBezTo>
                          <a:cubicBezTo>
                            <a:pt x="293" y="0"/>
                            <a:pt x="293" y="0"/>
                            <a:pt x="293" y="0"/>
                          </a:cubicBezTo>
                          <a:cubicBezTo>
                            <a:pt x="293" y="0"/>
                            <a:pt x="138" y="137"/>
                            <a:pt x="138" y="407"/>
                          </a:cubicBezTo>
                          <a:cubicBezTo>
                            <a:pt x="138" y="676"/>
                            <a:pt x="450" y="1158"/>
                            <a:pt x="450" y="1441"/>
                          </a:cubicBezTo>
                          <a:cubicBezTo>
                            <a:pt x="450" y="1522"/>
                            <a:pt x="432" y="1598"/>
                            <a:pt x="406" y="1664"/>
                          </a:cubicBezTo>
                          <a:cubicBezTo>
                            <a:pt x="0" y="1664"/>
                            <a:pt x="0" y="1664"/>
                            <a:pt x="0" y="1664"/>
                          </a:cubicBezTo>
                          <a:cubicBezTo>
                            <a:pt x="653" y="2770"/>
                            <a:pt x="653" y="2770"/>
                            <a:pt x="653" y="2770"/>
                          </a:cubicBezTo>
                          <a:cubicBezTo>
                            <a:pt x="1306" y="1664"/>
                            <a:pt x="1306" y="1664"/>
                            <a:pt x="1306" y="1664"/>
                          </a:cubicBezTo>
                          <a:lnTo>
                            <a:pt x="933" y="1664"/>
                          </a:lnTo>
                          <a:close/>
                        </a:path>
                      </a:pathLst>
                    </a:cu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dirty="0">
                        <a:solidFill>
                          <a:srgbClr val="4D4D4C"/>
                        </a:solidFill>
                        <a:latin typeface="Arial" charset="0"/>
                        <a:ea typeface="Arial" charset="0"/>
                        <a:cs typeface="Arial" charset="0"/>
                      </a:endParaRPr>
                    </a:p>
                  </p:txBody>
                </p:sp>
                <p:sp>
                  <p:nvSpPr>
                    <p:cNvPr id="155" name="Freeform 8">
                      <a:extLst>
                        <a:ext uri="{FF2B5EF4-FFF2-40B4-BE49-F238E27FC236}">
                          <a16:creationId xmlns:a16="http://schemas.microsoft.com/office/drawing/2014/main" id="{719D3ACD-1459-464D-8531-A16109531F9E}"/>
                        </a:ext>
                      </a:extLst>
                    </p:cNvPr>
                    <p:cNvSpPr>
                      <a:spLocks/>
                    </p:cNvSpPr>
                    <p:nvPr/>
                  </p:nvSpPr>
                  <p:spPr bwMode="auto">
                    <a:xfrm>
                      <a:off x="966379" y="2736923"/>
                      <a:ext cx="71655" cy="151114"/>
                    </a:xfrm>
                    <a:custGeom>
                      <a:avLst/>
                      <a:gdLst>
                        <a:gd name="T0" fmla="*/ 933 w 1306"/>
                        <a:gd name="T1" fmla="*/ 1664 h 2770"/>
                        <a:gd name="T2" fmla="*/ 978 w 1306"/>
                        <a:gd name="T3" fmla="*/ 1440 h 2770"/>
                        <a:gd name="T4" fmla="*/ 666 w 1306"/>
                        <a:gd name="T5" fmla="*/ 407 h 2770"/>
                        <a:gd name="T6" fmla="*/ 821 w 1306"/>
                        <a:gd name="T7" fmla="*/ 0 h 2770"/>
                        <a:gd name="T8" fmla="*/ 293 w 1306"/>
                        <a:gd name="T9" fmla="*/ 0 h 2770"/>
                        <a:gd name="T10" fmla="*/ 138 w 1306"/>
                        <a:gd name="T11" fmla="*/ 407 h 2770"/>
                        <a:gd name="T12" fmla="*/ 450 w 1306"/>
                        <a:gd name="T13" fmla="*/ 1441 h 2770"/>
                        <a:gd name="T14" fmla="*/ 406 w 1306"/>
                        <a:gd name="T15" fmla="*/ 1664 h 2770"/>
                        <a:gd name="T16" fmla="*/ 0 w 1306"/>
                        <a:gd name="T17" fmla="*/ 1664 h 2770"/>
                        <a:gd name="T18" fmla="*/ 653 w 1306"/>
                        <a:gd name="T19" fmla="*/ 2770 h 2770"/>
                        <a:gd name="T20" fmla="*/ 1306 w 1306"/>
                        <a:gd name="T21" fmla="*/ 1664 h 2770"/>
                        <a:gd name="T22" fmla="*/ 933 w 1306"/>
                        <a:gd name="T23" fmla="*/ 1664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6" h="2770">
                          <a:moveTo>
                            <a:pt x="933" y="1664"/>
                          </a:moveTo>
                          <a:cubicBezTo>
                            <a:pt x="960" y="1597"/>
                            <a:pt x="978" y="1522"/>
                            <a:pt x="978" y="1440"/>
                          </a:cubicBezTo>
                          <a:cubicBezTo>
                            <a:pt x="978" y="1157"/>
                            <a:pt x="666" y="676"/>
                            <a:pt x="666" y="407"/>
                          </a:cubicBezTo>
                          <a:cubicBezTo>
                            <a:pt x="666" y="137"/>
                            <a:pt x="821" y="0"/>
                            <a:pt x="821" y="0"/>
                          </a:cubicBezTo>
                          <a:cubicBezTo>
                            <a:pt x="293" y="0"/>
                            <a:pt x="293" y="0"/>
                            <a:pt x="293" y="0"/>
                          </a:cubicBezTo>
                          <a:cubicBezTo>
                            <a:pt x="293" y="0"/>
                            <a:pt x="138" y="137"/>
                            <a:pt x="138" y="407"/>
                          </a:cubicBezTo>
                          <a:cubicBezTo>
                            <a:pt x="138" y="676"/>
                            <a:pt x="450" y="1158"/>
                            <a:pt x="450" y="1441"/>
                          </a:cubicBezTo>
                          <a:cubicBezTo>
                            <a:pt x="450" y="1522"/>
                            <a:pt x="432" y="1598"/>
                            <a:pt x="406" y="1664"/>
                          </a:cubicBezTo>
                          <a:cubicBezTo>
                            <a:pt x="0" y="1664"/>
                            <a:pt x="0" y="1664"/>
                            <a:pt x="0" y="1664"/>
                          </a:cubicBezTo>
                          <a:cubicBezTo>
                            <a:pt x="653" y="2770"/>
                            <a:pt x="653" y="2770"/>
                            <a:pt x="653" y="2770"/>
                          </a:cubicBezTo>
                          <a:cubicBezTo>
                            <a:pt x="1306" y="1664"/>
                            <a:pt x="1306" y="1664"/>
                            <a:pt x="1306" y="1664"/>
                          </a:cubicBezTo>
                          <a:lnTo>
                            <a:pt x="933" y="1664"/>
                          </a:lnTo>
                          <a:close/>
                        </a:path>
                      </a:pathLst>
                    </a:cu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dirty="0">
                        <a:solidFill>
                          <a:srgbClr val="4D4D4C"/>
                        </a:solidFill>
                        <a:latin typeface="Arial" charset="0"/>
                        <a:ea typeface="Arial" charset="0"/>
                        <a:cs typeface="Arial" charset="0"/>
                      </a:endParaRPr>
                    </a:p>
                  </p:txBody>
                </p:sp>
              </p:grpSp>
              <p:sp>
                <p:nvSpPr>
                  <p:cNvPr id="172" name="Oval 171">
                    <a:extLst>
                      <a:ext uri="{FF2B5EF4-FFF2-40B4-BE49-F238E27FC236}">
                        <a16:creationId xmlns:a16="http://schemas.microsoft.com/office/drawing/2014/main" id="{95621920-6689-CD42-8764-4BE79613F75C}"/>
                      </a:ext>
                    </a:extLst>
                  </p:cNvPr>
                  <p:cNvSpPr/>
                  <p:nvPr/>
                </p:nvSpPr>
                <p:spPr>
                  <a:xfrm>
                    <a:off x="5127859" y="2927111"/>
                    <a:ext cx="338577" cy="39159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grpSp>
              <p:nvGrpSpPr>
                <p:cNvPr id="173" name="Group 172">
                  <a:extLst>
                    <a:ext uri="{FF2B5EF4-FFF2-40B4-BE49-F238E27FC236}">
                      <a16:creationId xmlns:a16="http://schemas.microsoft.com/office/drawing/2014/main" id="{102D3A6B-5D7E-1645-957C-21F26395064C}"/>
                    </a:ext>
                  </a:extLst>
                </p:cNvPr>
                <p:cNvGrpSpPr/>
                <p:nvPr/>
              </p:nvGrpSpPr>
              <p:grpSpPr>
                <a:xfrm>
                  <a:off x="8219790" y="2847730"/>
                  <a:ext cx="405563" cy="453816"/>
                  <a:chOff x="4964937" y="1934034"/>
                  <a:chExt cx="574516" cy="555839"/>
                </a:xfrm>
              </p:grpSpPr>
              <p:pic>
                <p:nvPicPr>
                  <p:cNvPr id="174" name="Picture 173">
                    <a:extLst>
                      <a:ext uri="{FF2B5EF4-FFF2-40B4-BE49-F238E27FC236}">
                        <a16:creationId xmlns:a16="http://schemas.microsoft.com/office/drawing/2014/main" id="{BB1BF5D7-264C-4A4F-BBA6-7222C6DE873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964937" y="1934034"/>
                    <a:ext cx="574516" cy="555839"/>
                  </a:xfrm>
                  <a:prstGeom prst="rect">
                    <a:avLst/>
                  </a:prstGeom>
                </p:spPr>
              </p:pic>
              <p:grpSp>
                <p:nvGrpSpPr>
                  <p:cNvPr id="175" name="Group 11">
                    <a:extLst>
                      <a:ext uri="{FF2B5EF4-FFF2-40B4-BE49-F238E27FC236}">
                        <a16:creationId xmlns:a16="http://schemas.microsoft.com/office/drawing/2014/main" id="{BD943D7A-D97C-F640-8A52-BB9B9C3571BB}"/>
                      </a:ext>
                    </a:extLst>
                  </p:cNvPr>
                  <p:cNvGrpSpPr>
                    <a:grpSpLocks noChangeAspect="1"/>
                  </p:cNvGrpSpPr>
                  <p:nvPr/>
                </p:nvGrpSpPr>
                <p:grpSpPr bwMode="auto">
                  <a:xfrm>
                    <a:off x="5145508" y="2050671"/>
                    <a:ext cx="232099" cy="285915"/>
                    <a:chOff x="2266" y="879"/>
                    <a:chExt cx="1230" cy="1486"/>
                  </a:xfrm>
                  <a:solidFill>
                    <a:schemeClr val="tx1"/>
                  </a:solidFill>
                </p:grpSpPr>
                <p:sp>
                  <p:nvSpPr>
                    <p:cNvPr id="177" name="Freeform 12">
                      <a:extLst>
                        <a:ext uri="{FF2B5EF4-FFF2-40B4-BE49-F238E27FC236}">
                          <a16:creationId xmlns:a16="http://schemas.microsoft.com/office/drawing/2014/main" id="{600A88B3-6305-6C4A-AB85-D251D5ED3BFF}"/>
                        </a:ext>
                      </a:extLst>
                    </p:cNvPr>
                    <p:cNvSpPr>
                      <a:spLocks/>
                    </p:cNvSpPr>
                    <p:nvPr/>
                  </p:nvSpPr>
                  <p:spPr bwMode="auto">
                    <a:xfrm>
                      <a:off x="2449" y="1370"/>
                      <a:ext cx="863" cy="439"/>
                    </a:xfrm>
                    <a:custGeom>
                      <a:avLst/>
                      <a:gdLst>
                        <a:gd name="T0" fmla="*/ 406 w 428"/>
                        <a:gd name="T1" fmla="*/ 215 h 215"/>
                        <a:gd name="T2" fmla="*/ 22 w 428"/>
                        <a:gd name="T3" fmla="*/ 215 h 215"/>
                        <a:gd name="T4" fmla="*/ 0 w 428"/>
                        <a:gd name="T5" fmla="*/ 193 h 215"/>
                        <a:gd name="T6" fmla="*/ 0 w 428"/>
                        <a:gd name="T7" fmla="*/ 22 h 215"/>
                        <a:gd name="T8" fmla="*/ 22 w 428"/>
                        <a:gd name="T9" fmla="*/ 0 h 215"/>
                        <a:gd name="T10" fmla="*/ 406 w 428"/>
                        <a:gd name="T11" fmla="*/ 0 h 215"/>
                        <a:gd name="T12" fmla="*/ 428 w 428"/>
                        <a:gd name="T13" fmla="*/ 22 h 215"/>
                        <a:gd name="T14" fmla="*/ 428 w 428"/>
                        <a:gd name="T15" fmla="*/ 193 h 215"/>
                        <a:gd name="T16" fmla="*/ 406 w 428"/>
                        <a:gd name="T17"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215">
                          <a:moveTo>
                            <a:pt x="406" y="215"/>
                          </a:moveTo>
                          <a:cubicBezTo>
                            <a:pt x="22" y="215"/>
                            <a:pt x="22" y="215"/>
                            <a:pt x="22" y="215"/>
                          </a:cubicBezTo>
                          <a:cubicBezTo>
                            <a:pt x="10" y="215"/>
                            <a:pt x="0" y="205"/>
                            <a:pt x="0" y="193"/>
                          </a:cubicBezTo>
                          <a:cubicBezTo>
                            <a:pt x="0" y="22"/>
                            <a:pt x="0" y="22"/>
                            <a:pt x="0" y="22"/>
                          </a:cubicBezTo>
                          <a:cubicBezTo>
                            <a:pt x="0" y="10"/>
                            <a:pt x="10" y="0"/>
                            <a:pt x="22" y="0"/>
                          </a:cubicBezTo>
                          <a:cubicBezTo>
                            <a:pt x="406" y="0"/>
                            <a:pt x="406" y="0"/>
                            <a:pt x="406" y="0"/>
                          </a:cubicBezTo>
                          <a:cubicBezTo>
                            <a:pt x="418" y="0"/>
                            <a:pt x="428" y="10"/>
                            <a:pt x="428" y="22"/>
                          </a:cubicBezTo>
                          <a:cubicBezTo>
                            <a:pt x="428" y="193"/>
                            <a:pt x="428" y="193"/>
                            <a:pt x="428" y="193"/>
                          </a:cubicBezTo>
                          <a:cubicBezTo>
                            <a:pt x="428" y="205"/>
                            <a:pt x="418" y="215"/>
                            <a:pt x="406" y="215"/>
                          </a:cubicBezTo>
                          <a:close/>
                        </a:path>
                      </a:pathLst>
                    </a:custGeom>
                    <a:solidFill>
                      <a:srgbClr val="0070C0"/>
                    </a:solidFill>
                    <a:ln w="9525">
                      <a:noFill/>
                      <a:round/>
                      <a:headEnd/>
                      <a:tailEnd/>
                    </a:ln>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a:solidFill>
                          <a:srgbClr val="4D4D4C"/>
                        </a:solidFill>
                        <a:latin typeface="Arial" charset="0"/>
                        <a:ea typeface="Arial" charset="0"/>
                        <a:cs typeface="Arial" charset="0"/>
                      </a:endParaRPr>
                    </a:p>
                  </p:txBody>
                </p:sp>
                <p:sp>
                  <p:nvSpPr>
                    <p:cNvPr id="178" name="Freeform 13">
                      <a:extLst>
                        <a:ext uri="{FF2B5EF4-FFF2-40B4-BE49-F238E27FC236}">
                          <a16:creationId xmlns:a16="http://schemas.microsoft.com/office/drawing/2014/main" id="{A4DA0D51-7A36-EA42-82C5-0651105F7C4B}"/>
                        </a:ext>
                      </a:extLst>
                    </p:cNvPr>
                    <p:cNvSpPr>
                      <a:spLocks/>
                    </p:cNvSpPr>
                    <p:nvPr/>
                  </p:nvSpPr>
                  <p:spPr bwMode="auto">
                    <a:xfrm>
                      <a:off x="2266" y="1841"/>
                      <a:ext cx="1230" cy="524"/>
                    </a:xfrm>
                    <a:custGeom>
                      <a:avLst/>
                      <a:gdLst>
                        <a:gd name="T0" fmla="*/ 515 w 610"/>
                        <a:gd name="T1" fmla="*/ 9 h 257"/>
                        <a:gd name="T2" fmla="*/ 497 w 610"/>
                        <a:gd name="T3" fmla="*/ 0 h 257"/>
                        <a:gd name="T4" fmla="*/ 113 w 610"/>
                        <a:gd name="T5" fmla="*/ 0 h 257"/>
                        <a:gd name="T6" fmla="*/ 95 w 610"/>
                        <a:gd name="T7" fmla="*/ 8 h 257"/>
                        <a:gd name="T8" fmla="*/ 95 w 610"/>
                        <a:gd name="T9" fmla="*/ 8 h 257"/>
                        <a:gd name="T10" fmla="*/ 0 w 610"/>
                        <a:gd name="T11" fmla="*/ 162 h 257"/>
                        <a:gd name="T12" fmla="*/ 22 w 610"/>
                        <a:gd name="T13" fmla="*/ 184 h 257"/>
                        <a:gd name="T14" fmla="*/ 35 w 610"/>
                        <a:gd name="T15" fmla="*/ 184 h 257"/>
                        <a:gd name="T16" fmla="*/ 35 w 610"/>
                        <a:gd name="T17" fmla="*/ 229 h 257"/>
                        <a:gd name="T18" fmla="*/ 63 w 610"/>
                        <a:gd name="T19" fmla="*/ 257 h 257"/>
                        <a:gd name="T20" fmla="*/ 91 w 610"/>
                        <a:gd name="T21" fmla="*/ 229 h 257"/>
                        <a:gd name="T22" fmla="*/ 91 w 610"/>
                        <a:gd name="T23" fmla="*/ 184 h 257"/>
                        <a:gd name="T24" fmla="*/ 103 w 610"/>
                        <a:gd name="T25" fmla="*/ 184 h 257"/>
                        <a:gd name="T26" fmla="*/ 103 w 610"/>
                        <a:gd name="T27" fmla="*/ 229 h 257"/>
                        <a:gd name="T28" fmla="*/ 131 w 610"/>
                        <a:gd name="T29" fmla="*/ 257 h 257"/>
                        <a:gd name="T30" fmla="*/ 159 w 610"/>
                        <a:gd name="T31" fmla="*/ 229 h 257"/>
                        <a:gd name="T32" fmla="*/ 159 w 610"/>
                        <a:gd name="T33" fmla="*/ 184 h 257"/>
                        <a:gd name="T34" fmla="*/ 171 w 610"/>
                        <a:gd name="T35" fmla="*/ 184 h 257"/>
                        <a:gd name="T36" fmla="*/ 171 w 610"/>
                        <a:gd name="T37" fmla="*/ 229 h 257"/>
                        <a:gd name="T38" fmla="*/ 199 w 610"/>
                        <a:gd name="T39" fmla="*/ 257 h 257"/>
                        <a:gd name="T40" fmla="*/ 227 w 610"/>
                        <a:gd name="T41" fmla="*/ 229 h 257"/>
                        <a:gd name="T42" fmla="*/ 227 w 610"/>
                        <a:gd name="T43" fmla="*/ 184 h 257"/>
                        <a:gd name="T44" fmla="*/ 243 w 610"/>
                        <a:gd name="T45" fmla="*/ 184 h 257"/>
                        <a:gd name="T46" fmla="*/ 243 w 610"/>
                        <a:gd name="T47" fmla="*/ 229 h 257"/>
                        <a:gd name="T48" fmla="*/ 271 w 610"/>
                        <a:gd name="T49" fmla="*/ 257 h 257"/>
                        <a:gd name="T50" fmla="*/ 299 w 610"/>
                        <a:gd name="T51" fmla="*/ 229 h 257"/>
                        <a:gd name="T52" fmla="*/ 299 w 610"/>
                        <a:gd name="T53" fmla="*/ 184 h 257"/>
                        <a:gd name="T54" fmla="*/ 311 w 610"/>
                        <a:gd name="T55" fmla="*/ 184 h 257"/>
                        <a:gd name="T56" fmla="*/ 311 w 610"/>
                        <a:gd name="T57" fmla="*/ 229 h 257"/>
                        <a:gd name="T58" fmla="*/ 339 w 610"/>
                        <a:gd name="T59" fmla="*/ 257 h 257"/>
                        <a:gd name="T60" fmla="*/ 367 w 610"/>
                        <a:gd name="T61" fmla="*/ 229 h 257"/>
                        <a:gd name="T62" fmla="*/ 367 w 610"/>
                        <a:gd name="T63" fmla="*/ 184 h 257"/>
                        <a:gd name="T64" fmla="*/ 383 w 610"/>
                        <a:gd name="T65" fmla="*/ 184 h 257"/>
                        <a:gd name="T66" fmla="*/ 383 w 610"/>
                        <a:gd name="T67" fmla="*/ 229 h 257"/>
                        <a:gd name="T68" fmla="*/ 411 w 610"/>
                        <a:gd name="T69" fmla="*/ 257 h 257"/>
                        <a:gd name="T70" fmla="*/ 439 w 610"/>
                        <a:gd name="T71" fmla="*/ 229 h 257"/>
                        <a:gd name="T72" fmla="*/ 439 w 610"/>
                        <a:gd name="T73" fmla="*/ 184 h 257"/>
                        <a:gd name="T74" fmla="*/ 451 w 610"/>
                        <a:gd name="T75" fmla="*/ 184 h 257"/>
                        <a:gd name="T76" fmla="*/ 451 w 610"/>
                        <a:gd name="T77" fmla="*/ 229 h 257"/>
                        <a:gd name="T78" fmla="*/ 479 w 610"/>
                        <a:gd name="T79" fmla="*/ 257 h 257"/>
                        <a:gd name="T80" fmla="*/ 507 w 610"/>
                        <a:gd name="T81" fmla="*/ 229 h 257"/>
                        <a:gd name="T82" fmla="*/ 507 w 610"/>
                        <a:gd name="T83" fmla="*/ 184 h 257"/>
                        <a:gd name="T84" fmla="*/ 519 w 610"/>
                        <a:gd name="T85" fmla="*/ 184 h 257"/>
                        <a:gd name="T86" fmla="*/ 519 w 610"/>
                        <a:gd name="T87" fmla="*/ 229 h 257"/>
                        <a:gd name="T88" fmla="*/ 547 w 610"/>
                        <a:gd name="T89" fmla="*/ 257 h 257"/>
                        <a:gd name="T90" fmla="*/ 575 w 610"/>
                        <a:gd name="T91" fmla="*/ 229 h 257"/>
                        <a:gd name="T92" fmla="*/ 575 w 610"/>
                        <a:gd name="T93" fmla="*/ 184 h 257"/>
                        <a:gd name="T94" fmla="*/ 588 w 610"/>
                        <a:gd name="T95" fmla="*/ 184 h 257"/>
                        <a:gd name="T96" fmla="*/ 610 w 610"/>
                        <a:gd name="T97" fmla="*/ 162 h 257"/>
                        <a:gd name="T98" fmla="*/ 515 w 610"/>
                        <a:gd name="T99" fmla="*/ 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0" h="257">
                          <a:moveTo>
                            <a:pt x="515" y="9"/>
                          </a:moveTo>
                          <a:cubicBezTo>
                            <a:pt x="511" y="3"/>
                            <a:pt x="505" y="0"/>
                            <a:pt x="497" y="0"/>
                          </a:cubicBezTo>
                          <a:cubicBezTo>
                            <a:pt x="113" y="0"/>
                            <a:pt x="113" y="0"/>
                            <a:pt x="113" y="0"/>
                          </a:cubicBezTo>
                          <a:cubicBezTo>
                            <a:pt x="105" y="0"/>
                            <a:pt x="99" y="4"/>
                            <a:pt x="95" y="8"/>
                          </a:cubicBezTo>
                          <a:cubicBezTo>
                            <a:pt x="95" y="8"/>
                            <a:pt x="95" y="8"/>
                            <a:pt x="95" y="8"/>
                          </a:cubicBezTo>
                          <a:cubicBezTo>
                            <a:pt x="0" y="162"/>
                            <a:pt x="0" y="162"/>
                            <a:pt x="0" y="162"/>
                          </a:cubicBezTo>
                          <a:cubicBezTo>
                            <a:pt x="0" y="174"/>
                            <a:pt x="10" y="184"/>
                            <a:pt x="22" y="184"/>
                          </a:cubicBezTo>
                          <a:cubicBezTo>
                            <a:pt x="35" y="184"/>
                            <a:pt x="35" y="184"/>
                            <a:pt x="35" y="184"/>
                          </a:cubicBezTo>
                          <a:cubicBezTo>
                            <a:pt x="35" y="229"/>
                            <a:pt x="35" y="229"/>
                            <a:pt x="35" y="229"/>
                          </a:cubicBezTo>
                          <a:cubicBezTo>
                            <a:pt x="35" y="244"/>
                            <a:pt x="48" y="257"/>
                            <a:pt x="63" y="257"/>
                          </a:cubicBezTo>
                          <a:cubicBezTo>
                            <a:pt x="78" y="257"/>
                            <a:pt x="91" y="244"/>
                            <a:pt x="91" y="229"/>
                          </a:cubicBezTo>
                          <a:cubicBezTo>
                            <a:pt x="91" y="184"/>
                            <a:pt x="91" y="184"/>
                            <a:pt x="91" y="184"/>
                          </a:cubicBezTo>
                          <a:cubicBezTo>
                            <a:pt x="103" y="184"/>
                            <a:pt x="103" y="184"/>
                            <a:pt x="103" y="184"/>
                          </a:cubicBezTo>
                          <a:cubicBezTo>
                            <a:pt x="103" y="229"/>
                            <a:pt x="103" y="229"/>
                            <a:pt x="103" y="229"/>
                          </a:cubicBezTo>
                          <a:cubicBezTo>
                            <a:pt x="103" y="244"/>
                            <a:pt x="116" y="257"/>
                            <a:pt x="131" y="257"/>
                          </a:cubicBezTo>
                          <a:cubicBezTo>
                            <a:pt x="146" y="257"/>
                            <a:pt x="159" y="244"/>
                            <a:pt x="159" y="229"/>
                          </a:cubicBezTo>
                          <a:cubicBezTo>
                            <a:pt x="159" y="184"/>
                            <a:pt x="159" y="184"/>
                            <a:pt x="159" y="184"/>
                          </a:cubicBezTo>
                          <a:cubicBezTo>
                            <a:pt x="171" y="184"/>
                            <a:pt x="171" y="184"/>
                            <a:pt x="171" y="184"/>
                          </a:cubicBezTo>
                          <a:cubicBezTo>
                            <a:pt x="171" y="229"/>
                            <a:pt x="171" y="229"/>
                            <a:pt x="171" y="229"/>
                          </a:cubicBezTo>
                          <a:cubicBezTo>
                            <a:pt x="171" y="244"/>
                            <a:pt x="184" y="257"/>
                            <a:pt x="199" y="257"/>
                          </a:cubicBezTo>
                          <a:cubicBezTo>
                            <a:pt x="214" y="257"/>
                            <a:pt x="227" y="244"/>
                            <a:pt x="227" y="229"/>
                          </a:cubicBezTo>
                          <a:cubicBezTo>
                            <a:pt x="227" y="184"/>
                            <a:pt x="227" y="184"/>
                            <a:pt x="227" y="184"/>
                          </a:cubicBezTo>
                          <a:cubicBezTo>
                            <a:pt x="243" y="184"/>
                            <a:pt x="243" y="184"/>
                            <a:pt x="243" y="184"/>
                          </a:cubicBezTo>
                          <a:cubicBezTo>
                            <a:pt x="243" y="229"/>
                            <a:pt x="243" y="229"/>
                            <a:pt x="243" y="229"/>
                          </a:cubicBezTo>
                          <a:cubicBezTo>
                            <a:pt x="243" y="244"/>
                            <a:pt x="256" y="257"/>
                            <a:pt x="271" y="257"/>
                          </a:cubicBezTo>
                          <a:cubicBezTo>
                            <a:pt x="286" y="257"/>
                            <a:pt x="299" y="244"/>
                            <a:pt x="299" y="229"/>
                          </a:cubicBezTo>
                          <a:cubicBezTo>
                            <a:pt x="299" y="184"/>
                            <a:pt x="299" y="184"/>
                            <a:pt x="299" y="184"/>
                          </a:cubicBezTo>
                          <a:cubicBezTo>
                            <a:pt x="311" y="184"/>
                            <a:pt x="311" y="184"/>
                            <a:pt x="311" y="184"/>
                          </a:cubicBezTo>
                          <a:cubicBezTo>
                            <a:pt x="311" y="229"/>
                            <a:pt x="311" y="229"/>
                            <a:pt x="311" y="229"/>
                          </a:cubicBezTo>
                          <a:cubicBezTo>
                            <a:pt x="311" y="244"/>
                            <a:pt x="324" y="257"/>
                            <a:pt x="339" y="257"/>
                          </a:cubicBezTo>
                          <a:cubicBezTo>
                            <a:pt x="354" y="257"/>
                            <a:pt x="367" y="244"/>
                            <a:pt x="367" y="229"/>
                          </a:cubicBezTo>
                          <a:cubicBezTo>
                            <a:pt x="367" y="184"/>
                            <a:pt x="367" y="184"/>
                            <a:pt x="367" y="184"/>
                          </a:cubicBezTo>
                          <a:cubicBezTo>
                            <a:pt x="383" y="184"/>
                            <a:pt x="383" y="184"/>
                            <a:pt x="383" y="184"/>
                          </a:cubicBezTo>
                          <a:cubicBezTo>
                            <a:pt x="383" y="229"/>
                            <a:pt x="383" y="229"/>
                            <a:pt x="383" y="229"/>
                          </a:cubicBezTo>
                          <a:cubicBezTo>
                            <a:pt x="383" y="244"/>
                            <a:pt x="396" y="257"/>
                            <a:pt x="411" y="257"/>
                          </a:cubicBezTo>
                          <a:cubicBezTo>
                            <a:pt x="426" y="257"/>
                            <a:pt x="439" y="244"/>
                            <a:pt x="439" y="229"/>
                          </a:cubicBezTo>
                          <a:cubicBezTo>
                            <a:pt x="439" y="184"/>
                            <a:pt x="439" y="184"/>
                            <a:pt x="439" y="184"/>
                          </a:cubicBezTo>
                          <a:cubicBezTo>
                            <a:pt x="451" y="184"/>
                            <a:pt x="451" y="184"/>
                            <a:pt x="451" y="184"/>
                          </a:cubicBezTo>
                          <a:cubicBezTo>
                            <a:pt x="451" y="229"/>
                            <a:pt x="451" y="229"/>
                            <a:pt x="451" y="229"/>
                          </a:cubicBezTo>
                          <a:cubicBezTo>
                            <a:pt x="451" y="244"/>
                            <a:pt x="464" y="257"/>
                            <a:pt x="479" y="257"/>
                          </a:cubicBezTo>
                          <a:cubicBezTo>
                            <a:pt x="494" y="257"/>
                            <a:pt x="507" y="244"/>
                            <a:pt x="507" y="229"/>
                          </a:cubicBezTo>
                          <a:cubicBezTo>
                            <a:pt x="507" y="184"/>
                            <a:pt x="507" y="184"/>
                            <a:pt x="507" y="184"/>
                          </a:cubicBezTo>
                          <a:cubicBezTo>
                            <a:pt x="519" y="184"/>
                            <a:pt x="519" y="184"/>
                            <a:pt x="519" y="184"/>
                          </a:cubicBezTo>
                          <a:cubicBezTo>
                            <a:pt x="519" y="229"/>
                            <a:pt x="519" y="229"/>
                            <a:pt x="519" y="229"/>
                          </a:cubicBezTo>
                          <a:cubicBezTo>
                            <a:pt x="519" y="244"/>
                            <a:pt x="532" y="257"/>
                            <a:pt x="547" y="257"/>
                          </a:cubicBezTo>
                          <a:cubicBezTo>
                            <a:pt x="562" y="257"/>
                            <a:pt x="575" y="244"/>
                            <a:pt x="575" y="229"/>
                          </a:cubicBezTo>
                          <a:cubicBezTo>
                            <a:pt x="575" y="184"/>
                            <a:pt x="575" y="184"/>
                            <a:pt x="575" y="184"/>
                          </a:cubicBezTo>
                          <a:cubicBezTo>
                            <a:pt x="588" y="184"/>
                            <a:pt x="588" y="184"/>
                            <a:pt x="588" y="184"/>
                          </a:cubicBezTo>
                          <a:cubicBezTo>
                            <a:pt x="600" y="184"/>
                            <a:pt x="610" y="174"/>
                            <a:pt x="610" y="162"/>
                          </a:cubicBezTo>
                          <a:lnTo>
                            <a:pt x="515" y="9"/>
                          </a:lnTo>
                          <a:close/>
                        </a:path>
                      </a:pathLst>
                    </a:custGeom>
                    <a:solidFill>
                      <a:srgbClr val="0070C0"/>
                    </a:solidFill>
                    <a:ln w="9525">
                      <a:noFill/>
                      <a:round/>
                      <a:headEnd/>
                      <a:tailEnd/>
                    </a:ln>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a:solidFill>
                          <a:srgbClr val="4D4D4C"/>
                        </a:solidFill>
                        <a:latin typeface="Arial" charset="0"/>
                        <a:ea typeface="Arial" charset="0"/>
                        <a:cs typeface="Arial" charset="0"/>
                      </a:endParaRPr>
                    </a:p>
                  </p:txBody>
                </p:sp>
                <p:sp>
                  <p:nvSpPr>
                    <p:cNvPr id="179" name="Freeform 14">
                      <a:extLst>
                        <a:ext uri="{FF2B5EF4-FFF2-40B4-BE49-F238E27FC236}">
                          <a16:creationId xmlns:a16="http://schemas.microsoft.com/office/drawing/2014/main" id="{0F0C2ACA-B798-2746-B1CD-1E1182FDAF34}"/>
                        </a:ext>
                      </a:extLst>
                    </p:cNvPr>
                    <p:cNvSpPr>
                      <a:spLocks/>
                    </p:cNvSpPr>
                    <p:nvPr/>
                  </p:nvSpPr>
                  <p:spPr bwMode="auto">
                    <a:xfrm>
                      <a:off x="2756" y="1075"/>
                      <a:ext cx="478" cy="153"/>
                    </a:xfrm>
                    <a:custGeom>
                      <a:avLst/>
                      <a:gdLst>
                        <a:gd name="T0" fmla="*/ 191 w 237"/>
                        <a:gd name="T1" fmla="*/ 69 h 75"/>
                        <a:gd name="T2" fmla="*/ 230 w 237"/>
                        <a:gd name="T3" fmla="*/ 51 h 75"/>
                        <a:gd name="T4" fmla="*/ 231 w 237"/>
                        <a:gd name="T5" fmla="*/ 48 h 75"/>
                        <a:gd name="T6" fmla="*/ 213 w 237"/>
                        <a:gd name="T7" fmla="*/ 9 h 75"/>
                        <a:gd name="T8" fmla="*/ 189 w 237"/>
                        <a:gd name="T9" fmla="*/ 0 h 75"/>
                        <a:gd name="T10" fmla="*/ 0 w 237"/>
                        <a:gd name="T11" fmla="*/ 0 h 75"/>
                        <a:gd name="T12" fmla="*/ 191 w 237"/>
                        <a:gd name="T13" fmla="*/ 69 h 75"/>
                      </a:gdLst>
                      <a:ahLst/>
                      <a:cxnLst>
                        <a:cxn ang="0">
                          <a:pos x="T0" y="T1"/>
                        </a:cxn>
                        <a:cxn ang="0">
                          <a:pos x="T2" y="T3"/>
                        </a:cxn>
                        <a:cxn ang="0">
                          <a:pos x="T4" y="T5"/>
                        </a:cxn>
                        <a:cxn ang="0">
                          <a:pos x="T6" y="T7"/>
                        </a:cxn>
                        <a:cxn ang="0">
                          <a:pos x="T8" y="T9"/>
                        </a:cxn>
                        <a:cxn ang="0">
                          <a:pos x="T10" y="T11"/>
                        </a:cxn>
                        <a:cxn ang="0">
                          <a:pos x="T12" y="T13"/>
                        </a:cxn>
                      </a:cxnLst>
                      <a:rect l="0" t="0" r="r" b="b"/>
                      <a:pathLst>
                        <a:path w="237" h="75">
                          <a:moveTo>
                            <a:pt x="191" y="69"/>
                          </a:moveTo>
                          <a:cubicBezTo>
                            <a:pt x="207" y="75"/>
                            <a:pt x="225" y="67"/>
                            <a:pt x="230" y="51"/>
                          </a:cubicBezTo>
                          <a:cubicBezTo>
                            <a:pt x="231" y="48"/>
                            <a:pt x="231" y="48"/>
                            <a:pt x="231" y="48"/>
                          </a:cubicBezTo>
                          <a:cubicBezTo>
                            <a:pt x="237" y="32"/>
                            <a:pt x="229" y="15"/>
                            <a:pt x="213" y="9"/>
                          </a:cubicBezTo>
                          <a:cubicBezTo>
                            <a:pt x="189" y="0"/>
                            <a:pt x="189" y="0"/>
                            <a:pt x="189" y="0"/>
                          </a:cubicBezTo>
                          <a:cubicBezTo>
                            <a:pt x="0" y="0"/>
                            <a:pt x="0" y="0"/>
                            <a:pt x="0" y="0"/>
                          </a:cubicBezTo>
                          <a:lnTo>
                            <a:pt x="191" y="69"/>
                          </a:lnTo>
                          <a:close/>
                        </a:path>
                      </a:pathLst>
                    </a:custGeom>
                    <a:solidFill>
                      <a:schemeClr val="bg2"/>
                    </a:solidFill>
                    <a:ln w="9525">
                      <a:noFill/>
                      <a:round/>
                      <a:headEnd/>
                      <a:tailEnd/>
                    </a:ln>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a:solidFill>
                          <a:srgbClr val="4D4D4C"/>
                        </a:solidFill>
                        <a:latin typeface="Arial" charset="0"/>
                        <a:ea typeface="Arial" charset="0"/>
                        <a:cs typeface="Arial" charset="0"/>
                      </a:endParaRPr>
                    </a:p>
                  </p:txBody>
                </p:sp>
                <p:sp>
                  <p:nvSpPr>
                    <p:cNvPr id="180" name="Freeform 15">
                      <a:extLst>
                        <a:ext uri="{FF2B5EF4-FFF2-40B4-BE49-F238E27FC236}">
                          <a16:creationId xmlns:a16="http://schemas.microsoft.com/office/drawing/2014/main" id="{51B5747E-B2D9-7441-89DB-281637571A6E}"/>
                        </a:ext>
                      </a:extLst>
                    </p:cNvPr>
                    <p:cNvSpPr>
                      <a:spLocks/>
                    </p:cNvSpPr>
                    <p:nvPr/>
                  </p:nvSpPr>
                  <p:spPr bwMode="auto">
                    <a:xfrm>
                      <a:off x="2528" y="1209"/>
                      <a:ext cx="425" cy="135"/>
                    </a:xfrm>
                    <a:custGeom>
                      <a:avLst/>
                      <a:gdLst>
                        <a:gd name="T0" fmla="*/ 46 w 211"/>
                        <a:gd name="T1" fmla="*/ 6 h 66"/>
                        <a:gd name="T2" fmla="*/ 7 w 211"/>
                        <a:gd name="T3" fmla="*/ 25 h 66"/>
                        <a:gd name="T4" fmla="*/ 6 w 211"/>
                        <a:gd name="T5" fmla="*/ 27 h 66"/>
                        <a:gd name="T6" fmla="*/ 23 w 211"/>
                        <a:gd name="T7" fmla="*/ 66 h 66"/>
                        <a:gd name="T8" fmla="*/ 211 w 211"/>
                        <a:gd name="T9" fmla="*/ 66 h 66"/>
                        <a:gd name="T10" fmla="*/ 46 w 211"/>
                        <a:gd name="T11" fmla="*/ 6 h 66"/>
                      </a:gdLst>
                      <a:ahLst/>
                      <a:cxnLst>
                        <a:cxn ang="0">
                          <a:pos x="T0" y="T1"/>
                        </a:cxn>
                        <a:cxn ang="0">
                          <a:pos x="T2" y="T3"/>
                        </a:cxn>
                        <a:cxn ang="0">
                          <a:pos x="T4" y="T5"/>
                        </a:cxn>
                        <a:cxn ang="0">
                          <a:pos x="T6" y="T7"/>
                        </a:cxn>
                        <a:cxn ang="0">
                          <a:pos x="T8" y="T9"/>
                        </a:cxn>
                        <a:cxn ang="0">
                          <a:pos x="T10" y="T11"/>
                        </a:cxn>
                      </a:cxnLst>
                      <a:rect l="0" t="0" r="r" b="b"/>
                      <a:pathLst>
                        <a:path w="211" h="66">
                          <a:moveTo>
                            <a:pt x="46" y="6"/>
                          </a:moveTo>
                          <a:cubicBezTo>
                            <a:pt x="30" y="0"/>
                            <a:pt x="12" y="9"/>
                            <a:pt x="7" y="25"/>
                          </a:cubicBezTo>
                          <a:cubicBezTo>
                            <a:pt x="6" y="27"/>
                            <a:pt x="6" y="27"/>
                            <a:pt x="6" y="27"/>
                          </a:cubicBezTo>
                          <a:cubicBezTo>
                            <a:pt x="0" y="42"/>
                            <a:pt x="8" y="60"/>
                            <a:pt x="23" y="66"/>
                          </a:cubicBezTo>
                          <a:cubicBezTo>
                            <a:pt x="211" y="66"/>
                            <a:pt x="211" y="66"/>
                            <a:pt x="211" y="66"/>
                          </a:cubicBezTo>
                          <a:lnTo>
                            <a:pt x="46" y="6"/>
                          </a:lnTo>
                          <a:close/>
                        </a:path>
                      </a:pathLst>
                    </a:custGeom>
                    <a:solidFill>
                      <a:schemeClr val="bg2"/>
                    </a:solidFill>
                    <a:ln w="9525">
                      <a:noFill/>
                      <a:round/>
                      <a:headEnd/>
                      <a:tailEnd/>
                    </a:ln>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a:solidFill>
                          <a:srgbClr val="4D4D4C"/>
                        </a:solidFill>
                        <a:latin typeface="Arial" charset="0"/>
                        <a:ea typeface="Arial" charset="0"/>
                        <a:cs typeface="Arial" charset="0"/>
                      </a:endParaRPr>
                    </a:p>
                  </p:txBody>
                </p:sp>
                <p:sp>
                  <p:nvSpPr>
                    <p:cNvPr id="181" name="Freeform 16">
                      <a:extLst>
                        <a:ext uri="{FF2B5EF4-FFF2-40B4-BE49-F238E27FC236}">
                          <a16:creationId xmlns:a16="http://schemas.microsoft.com/office/drawing/2014/main" id="{0F2058EE-0B1E-144C-9176-24B076ACA2E5}"/>
                        </a:ext>
                      </a:extLst>
                    </p:cNvPr>
                    <p:cNvSpPr>
                      <a:spLocks/>
                    </p:cNvSpPr>
                    <p:nvPr/>
                  </p:nvSpPr>
                  <p:spPr bwMode="auto">
                    <a:xfrm>
                      <a:off x="2528" y="1075"/>
                      <a:ext cx="706" cy="269"/>
                    </a:xfrm>
                    <a:custGeom>
                      <a:avLst/>
                      <a:gdLst>
                        <a:gd name="T0" fmla="*/ 326 w 350"/>
                        <a:gd name="T1" fmla="*/ 91 h 132"/>
                        <a:gd name="T2" fmla="*/ 74 w 350"/>
                        <a:gd name="T3" fmla="*/ 0 h 132"/>
                        <a:gd name="T4" fmla="*/ 11 w 350"/>
                        <a:gd name="T5" fmla="*/ 0 h 132"/>
                        <a:gd name="T6" fmla="*/ 7 w 350"/>
                        <a:gd name="T7" fmla="*/ 8 h 132"/>
                        <a:gd name="T8" fmla="*/ 6 w 350"/>
                        <a:gd name="T9" fmla="*/ 10 h 132"/>
                        <a:gd name="T10" fmla="*/ 24 w 350"/>
                        <a:gd name="T11" fmla="*/ 50 h 132"/>
                        <a:gd name="T12" fmla="*/ 250 w 350"/>
                        <a:gd name="T13" fmla="*/ 132 h 132"/>
                        <a:gd name="T14" fmla="*/ 344 w 350"/>
                        <a:gd name="T15" fmla="*/ 132 h 132"/>
                        <a:gd name="T16" fmla="*/ 344 w 350"/>
                        <a:gd name="T17" fmla="*/ 131 h 132"/>
                        <a:gd name="T18" fmla="*/ 326 w 350"/>
                        <a:gd name="T19" fmla="*/ 9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0" h="132">
                          <a:moveTo>
                            <a:pt x="326" y="91"/>
                          </a:moveTo>
                          <a:cubicBezTo>
                            <a:pt x="74" y="0"/>
                            <a:pt x="74" y="0"/>
                            <a:pt x="74" y="0"/>
                          </a:cubicBezTo>
                          <a:cubicBezTo>
                            <a:pt x="11" y="0"/>
                            <a:pt x="11" y="0"/>
                            <a:pt x="11" y="0"/>
                          </a:cubicBezTo>
                          <a:cubicBezTo>
                            <a:pt x="9" y="2"/>
                            <a:pt x="8" y="5"/>
                            <a:pt x="7" y="8"/>
                          </a:cubicBezTo>
                          <a:cubicBezTo>
                            <a:pt x="6" y="10"/>
                            <a:pt x="6" y="10"/>
                            <a:pt x="6" y="10"/>
                          </a:cubicBezTo>
                          <a:cubicBezTo>
                            <a:pt x="0" y="27"/>
                            <a:pt x="8" y="44"/>
                            <a:pt x="24" y="50"/>
                          </a:cubicBezTo>
                          <a:cubicBezTo>
                            <a:pt x="250" y="132"/>
                            <a:pt x="250" y="132"/>
                            <a:pt x="250" y="132"/>
                          </a:cubicBezTo>
                          <a:cubicBezTo>
                            <a:pt x="344" y="132"/>
                            <a:pt x="344" y="132"/>
                            <a:pt x="344" y="132"/>
                          </a:cubicBezTo>
                          <a:cubicBezTo>
                            <a:pt x="344" y="131"/>
                            <a:pt x="344" y="131"/>
                            <a:pt x="344" y="131"/>
                          </a:cubicBezTo>
                          <a:cubicBezTo>
                            <a:pt x="350" y="115"/>
                            <a:pt x="342" y="97"/>
                            <a:pt x="326" y="91"/>
                          </a:cubicBezTo>
                          <a:close/>
                        </a:path>
                      </a:pathLst>
                    </a:custGeom>
                    <a:solidFill>
                      <a:srgbClr val="0070C0"/>
                    </a:solidFill>
                    <a:ln w="9525">
                      <a:noFill/>
                      <a:round/>
                      <a:headEnd/>
                      <a:tailEnd/>
                    </a:ln>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a:solidFill>
                          <a:srgbClr val="4D4D4C"/>
                        </a:solidFill>
                        <a:latin typeface="Arial" charset="0"/>
                        <a:ea typeface="Arial" charset="0"/>
                        <a:cs typeface="Arial" charset="0"/>
                      </a:endParaRPr>
                    </a:p>
                  </p:txBody>
                </p:sp>
                <p:sp>
                  <p:nvSpPr>
                    <p:cNvPr id="182" name="Freeform 17">
                      <a:extLst>
                        <a:ext uri="{FF2B5EF4-FFF2-40B4-BE49-F238E27FC236}">
                          <a16:creationId xmlns:a16="http://schemas.microsoft.com/office/drawing/2014/main" id="{15BC32BA-39F7-8544-B938-53185291CCD0}"/>
                        </a:ext>
                      </a:extLst>
                    </p:cNvPr>
                    <p:cNvSpPr>
                      <a:spLocks/>
                    </p:cNvSpPr>
                    <p:nvPr/>
                  </p:nvSpPr>
                  <p:spPr bwMode="auto">
                    <a:xfrm>
                      <a:off x="2564" y="879"/>
                      <a:ext cx="633" cy="171"/>
                    </a:xfrm>
                    <a:custGeom>
                      <a:avLst/>
                      <a:gdLst>
                        <a:gd name="T0" fmla="*/ 314 w 314"/>
                        <a:gd name="T1" fmla="*/ 84 h 84"/>
                        <a:gd name="T2" fmla="*/ 157 w 314"/>
                        <a:gd name="T3" fmla="*/ 0 h 84"/>
                        <a:gd name="T4" fmla="*/ 0 w 314"/>
                        <a:gd name="T5" fmla="*/ 84 h 84"/>
                        <a:gd name="T6" fmla="*/ 314 w 314"/>
                        <a:gd name="T7" fmla="*/ 84 h 84"/>
                      </a:gdLst>
                      <a:ahLst/>
                      <a:cxnLst>
                        <a:cxn ang="0">
                          <a:pos x="T0" y="T1"/>
                        </a:cxn>
                        <a:cxn ang="0">
                          <a:pos x="T2" y="T3"/>
                        </a:cxn>
                        <a:cxn ang="0">
                          <a:pos x="T4" y="T5"/>
                        </a:cxn>
                        <a:cxn ang="0">
                          <a:pos x="T6" y="T7"/>
                        </a:cxn>
                      </a:cxnLst>
                      <a:rect l="0" t="0" r="r" b="b"/>
                      <a:pathLst>
                        <a:path w="314" h="84">
                          <a:moveTo>
                            <a:pt x="314" y="84"/>
                          </a:moveTo>
                          <a:cubicBezTo>
                            <a:pt x="281" y="20"/>
                            <a:pt x="223" y="0"/>
                            <a:pt x="157" y="0"/>
                          </a:cubicBezTo>
                          <a:cubicBezTo>
                            <a:pt x="91" y="0"/>
                            <a:pt x="33" y="20"/>
                            <a:pt x="0" y="84"/>
                          </a:cubicBezTo>
                          <a:lnTo>
                            <a:pt x="314" y="84"/>
                          </a:lnTo>
                          <a:close/>
                        </a:path>
                      </a:pathLst>
                    </a:custGeom>
                    <a:solidFill>
                      <a:srgbClr val="0070C0"/>
                    </a:solidFill>
                    <a:ln w="9525">
                      <a:noFill/>
                      <a:round/>
                      <a:headEnd/>
                      <a:tailEnd/>
                    </a:ln>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a:solidFill>
                          <a:srgbClr val="4D4D4C"/>
                        </a:solidFill>
                        <a:latin typeface="Arial" charset="0"/>
                        <a:ea typeface="Arial" charset="0"/>
                        <a:cs typeface="Arial" charset="0"/>
                      </a:endParaRPr>
                    </a:p>
                  </p:txBody>
                </p:sp>
              </p:grpSp>
              <p:sp>
                <p:nvSpPr>
                  <p:cNvPr id="176" name="Oval 175">
                    <a:extLst>
                      <a:ext uri="{FF2B5EF4-FFF2-40B4-BE49-F238E27FC236}">
                        <a16:creationId xmlns:a16="http://schemas.microsoft.com/office/drawing/2014/main" id="{7B840B4E-FBF0-664C-8DAB-AA0F3E8D4043}"/>
                      </a:ext>
                    </a:extLst>
                  </p:cNvPr>
                  <p:cNvSpPr/>
                  <p:nvPr/>
                </p:nvSpPr>
                <p:spPr>
                  <a:xfrm>
                    <a:off x="5027872" y="1970299"/>
                    <a:ext cx="479624" cy="4796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grpSp>
              <p:nvGrpSpPr>
                <p:cNvPr id="10" name="Group 9">
                  <a:extLst>
                    <a:ext uri="{FF2B5EF4-FFF2-40B4-BE49-F238E27FC236}">
                      <a16:creationId xmlns:a16="http://schemas.microsoft.com/office/drawing/2014/main" id="{94CB72DB-12DF-7B49-8A24-1DCC248BFD96}"/>
                    </a:ext>
                  </a:extLst>
                </p:cNvPr>
                <p:cNvGrpSpPr/>
                <p:nvPr/>
              </p:nvGrpSpPr>
              <p:grpSpPr>
                <a:xfrm>
                  <a:off x="7660025" y="2847730"/>
                  <a:ext cx="405563" cy="453816"/>
                  <a:chOff x="7727729" y="2897744"/>
                  <a:chExt cx="405563" cy="453816"/>
                </a:xfrm>
              </p:grpSpPr>
              <p:grpSp>
                <p:nvGrpSpPr>
                  <p:cNvPr id="140" name="Group 139">
                    <a:extLst>
                      <a:ext uri="{FF2B5EF4-FFF2-40B4-BE49-F238E27FC236}">
                        <a16:creationId xmlns:a16="http://schemas.microsoft.com/office/drawing/2014/main" id="{359CC824-2D1E-8648-AAB3-326C3735CB93}"/>
                      </a:ext>
                    </a:extLst>
                  </p:cNvPr>
                  <p:cNvGrpSpPr/>
                  <p:nvPr/>
                </p:nvGrpSpPr>
                <p:grpSpPr>
                  <a:xfrm>
                    <a:off x="7727729" y="2897744"/>
                    <a:ext cx="405563" cy="453816"/>
                    <a:chOff x="845978" y="2723444"/>
                    <a:chExt cx="766021" cy="741118"/>
                  </a:xfrm>
                </p:grpSpPr>
                <p:pic>
                  <p:nvPicPr>
                    <p:cNvPr id="141" name="Picture 140">
                      <a:extLst>
                        <a:ext uri="{FF2B5EF4-FFF2-40B4-BE49-F238E27FC236}">
                          <a16:creationId xmlns:a16="http://schemas.microsoft.com/office/drawing/2014/main" id="{D85CB61D-B9D2-EA47-8E43-839805B2D22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45978" y="2723444"/>
                      <a:ext cx="766021" cy="741118"/>
                    </a:xfrm>
                    <a:prstGeom prst="rect">
                      <a:avLst/>
                    </a:prstGeom>
                  </p:spPr>
                </p:pic>
                <p:sp>
                  <p:nvSpPr>
                    <p:cNvPr id="142" name="Freeform 9">
                      <a:extLst>
                        <a:ext uri="{FF2B5EF4-FFF2-40B4-BE49-F238E27FC236}">
                          <a16:creationId xmlns:a16="http://schemas.microsoft.com/office/drawing/2014/main" id="{CA875726-FCB9-0145-A8E8-C631DF23243D}"/>
                        </a:ext>
                      </a:extLst>
                    </p:cNvPr>
                    <p:cNvSpPr>
                      <a:spLocks noEditPoints="1"/>
                    </p:cNvSpPr>
                    <p:nvPr/>
                  </p:nvSpPr>
                  <p:spPr bwMode="auto">
                    <a:xfrm>
                      <a:off x="1081154" y="2879615"/>
                      <a:ext cx="321019" cy="400181"/>
                    </a:xfrm>
                    <a:custGeom>
                      <a:avLst/>
                      <a:gdLst>
                        <a:gd name="T0" fmla="*/ 1528 w 1793"/>
                        <a:gd name="T1" fmla="*/ 673 h 1778"/>
                        <a:gd name="T2" fmla="*/ 1333 w 1793"/>
                        <a:gd name="T3" fmla="*/ 820 h 1778"/>
                        <a:gd name="T4" fmla="*/ 892 w 1793"/>
                        <a:gd name="T5" fmla="*/ 587 h 1778"/>
                        <a:gd name="T6" fmla="*/ 442 w 1793"/>
                        <a:gd name="T7" fmla="*/ 801 h 1778"/>
                        <a:gd name="T8" fmla="*/ 253 w 1793"/>
                        <a:gd name="T9" fmla="*/ 646 h 1778"/>
                        <a:gd name="T10" fmla="*/ 897 w 1793"/>
                        <a:gd name="T11" fmla="*/ 339 h 1778"/>
                        <a:gd name="T12" fmla="*/ 1528 w 1793"/>
                        <a:gd name="T13" fmla="*/ 673 h 1778"/>
                        <a:gd name="T14" fmla="*/ 907 w 1793"/>
                        <a:gd name="T15" fmla="*/ 8 h 1778"/>
                        <a:gd name="T16" fmla="*/ 0 w 1793"/>
                        <a:gd name="T17" fmla="*/ 438 h 1778"/>
                        <a:gd name="T18" fmla="*/ 169 w 1793"/>
                        <a:gd name="T19" fmla="*/ 577 h 1778"/>
                        <a:gd name="T20" fmla="*/ 902 w 1793"/>
                        <a:gd name="T21" fmla="*/ 229 h 1778"/>
                        <a:gd name="T22" fmla="*/ 1618 w 1793"/>
                        <a:gd name="T23" fmla="*/ 612 h 1778"/>
                        <a:gd name="T24" fmla="*/ 1793 w 1793"/>
                        <a:gd name="T25" fmla="*/ 482 h 1778"/>
                        <a:gd name="T26" fmla="*/ 907 w 1793"/>
                        <a:gd name="T27" fmla="*/ 8 h 1778"/>
                        <a:gd name="T28" fmla="*/ 892 w 1793"/>
                        <a:gd name="T29" fmla="*/ 761 h 1778"/>
                        <a:gd name="T30" fmla="*/ 627 w 1793"/>
                        <a:gd name="T31" fmla="*/ 1023 h 1778"/>
                        <a:gd name="T32" fmla="*/ 792 w 1793"/>
                        <a:gd name="T33" fmla="*/ 1268 h 1778"/>
                        <a:gd name="T34" fmla="*/ 792 w 1793"/>
                        <a:gd name="T35" fmla="*/ 1778 h 1778"/>
                        <a:gd name="T36" fmla="*/ 984 w 1793"/>
                        <a:gd name="T37" fmla="*/ 1778 h 1778"/>
                        <a:gd name="T38" fmla="*/ 984 w 1793"/>
                        <a:gd name="T39" fmla="*/ 1268 h 1778"/>
                        <a:gd name="T40" fmla="*/ 1153 w 1793"/>
                        <a:gd name="T41" fmla="*/ 1023 h 1778"/>
                        <a:gd name="T42" fmla="*/ 892 w 1793"/>
                        <a:gd name="T43" fmla="*/ 761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3" h="1778">
                          <a:moveTo>
                            <a:pt x="1528" y="673"/>
                          </a:moveTo>
                          <a:cubicBezTo>
                            <a:pt x="1333" y="820"/>
                            <a:pt x="1333" y="820"/>
                            <a:pt x="1333" y="820"/>
                          </a:cubicBezTo>
                          <a:cubicBezTo>
                            <a:pt x="1230" y="677"/>
                            <a:pt x="1067" y="590"/>
                            <a:pt x="892" y="587"/>
                          </a:cubicBezTo>
                          <a:cubicBezTo>
                            <a:pt x="717" y="583"/>
                            <a:pt x="551" y="662"/>
                            <a:pt x="442" y="801"/>
                          </a:cubicBezTo>
                          <a:cubicBezTo>
                            <a:pt x="253" y="646"/>
                            <a:pt x="253" y="646"/>
                            <a:pt x="253" y="646"/>
                          </a:cubicBezTo>
                          <a:cubicBezTo>
                            <a:pt x="409" y="447"/>
                            <a:pt x="647" y="334"/>
                            <a:pt x="897" y="339"/>
                          </a:cubicBezTo>
                          <a:cubicBezTo>
                            <a:pt x="1147" y="344"/>
                            <a:pt x="1380" y="468"/>
                            <a:pt x="1528" y="673"/>
                          </a:cubicBezTo>
                          <a:close/>
                          <a:moveTo>
                            <a:pt x="907" y="8"/>
                          </a:moveTo>
                          <a:cubicBezTo>
                            <a:pt x="556" y="0"/>
                            <a:pt x="221" y="159"/>
                            <a:pt x="0" y="438"/>
                          </a:cubicBezTo>
                          <a:cubicBezTo>
                            <a:pt x="169" y="577"/>
                            <a:pt x="169" y="577"/>
                            <a:pt x="169" y="577"/>
                          </a:cubicBezTo>
                          <a:cubicBezTo>
                            <a:pt x="347" y="351"/>
                            <a:pt x="618" y="223"/>
                            <a:pt x="902" y="229"/>
                          </a:cubicBezTo>
                          <a:cubicBezTo>
                            <a:pt x="1186" y="236"/>
                            <a:pt x="1450" y="378"/>
                            <a:pt x="1618" y="612"/>
                          </a:cubicBezTo>
                          <a:cubicBezTo>
                            <a:pt x="1793" y="482"/>
                            <a:pt x="1793" y="482"/>
                            <a:pt x="1793" y="482"/>
                          </a:cubicBezTo>
                          <a:cubicBezTo>
                            <a:pt x="1586" y="192"/>
                            <a:pt x="1258" y="17"/>
                            <a:pt x="907" y="8"/>
                          </a:cubicBezTo>
                          <a:close/>
                          <a:moveTo>
                            <a:pt x="892" y="761"/>
                          </a:moveTo>
                          <a:cubicBezTo>
                            <a:pt x="747" y="761"/>
                            <a:pt x="627" y="878"/>
                            <a:pt x="627" y="1023"/>
                          </a:cubicBezTo>
                          <a:cubicBezTo>
                            <a:pt x="627" y="1135"/>
                            <a:pt x="700" y="1230"/>
                            <a:pt x="792" y="1268"/>
                          </a:cubicBezTo>
                          <a:cubicBezTo>
                            <a:pt x="792" y="1778"/>
                            <a:pt x="792" y="1778"/>
                            <a:pt x="792" y="1778"/>
                          </a:cubicBezTo>
                          <a:cubicBezTo>
                            <a:pt x="984" y="1778"/>
                            <a:pt x="984" y="1778"/>
                            <a:pt x="984" y="1778"/>
                          </a:cubicBezTo>
                          <a:cubicBezTo>
                            <a:pt x="984" y="1268"/>
                            <a:pt x="984" y="1268"/>
                            <a:pt x="984" y="1268"/>
                          </a:cubicBezTo>
                          <a:cubicBezTo>
                            <a:pt x="1084" y="1230"/>
                            <a:pt x="1153" y="1135"/>
                            <a:pt x="1153" y="1023"/>
                          </a:cubicBezTo>
                          <a:cubicBezTo>
                            <a:pt x="1153" y="878"/>
                            <a:pt x="1037" y="761"/>
                            <a:pt x="892" y="761"/>
                          </a:cubicBezTo>
                          <a:close/>
                        </a:path>
                      </a:pathLst>
                    </a:custGeom>
                    <a:solidFill>
                      <a:srgbClr val="0070C0"/>
                    </a:solidFill>
                    <a:ln>
                      <a:noFill/>
                    </a:ln>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a:solidFill>
                          <a:srgbClr val="4D4D4C"/>
                        </a:solidFill>
                        <a:latin typeface="Arial" charset="0"/>
                        <a:ea typeface="Arial" charset="0"/>
                        <a:cs typeface="Arial" charset="0"/>
                      </a:endParaRPr>
                    </a:p>
                  </p:txBody>
                </p:sp>
              </p:grpSp>
              <p:sp>
                <p:nvSpPr>
                  <p:cNvPr id="183" name="Oval 182">
                    <a:extLst>
                      <a:ext uri="{FF2B5EF4-FFF2-40B4-BE49-F238E27FC236}">
                        <a16:creationId xmlns:a16="http://schemas.microsoft.com/office/drawing/2014/main" id="{A15A5FE4-026B-544D-B6DA-488EF94E8EAD}"/>
                      </a:ext>
                    </a:extLst>
                  </p:cNvPr>
                  <p:cNvSpPr/>
                  <p:nvPr/>
                </p:nvSpPr>
                <p:spPr>
                  <a:xfrm>
                    <a:off x="7771465" y="2928314"/>
                    <a:ext cx="338577" cy="39159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grpSp>
              <p:nvGrpSpPr>
                <p:cNvPr id="206" name="Group 205">
                  <a:extLst>
                    <a:ext uri="{FF2B5EF4-FFF2-40B4-BE49-F238E27FC236}">
                      <a16:creationId xmlns:a16="http://schemas.microsoft.com/office/drawing/2014/main" id="{AB58FFD4-F628-C444-B352-930F8D59646B}"/>
                    </a:ext>
                  </a:extLst>
                </p:cNvPr>
                <p:cNvGrpSpPr/>
                <p:nvPr/>
              </p:nvGrpSpPr>
              <p:grpSpPr>
                <a:xfrm>
                  <a:off x="8368465" y="2356941"/>
                  <a:ext cx="405563" cy="453816"/>
                  <a:chOff x="8299518" y="2229723"/>
                  <a:chExt cx="405563" cy="453816"/>
                </a:xfrm>
              </p:grpSpPr>
              <p:grpSp>
                <p:nvGrpSpPr>
                  <p:cNvPr id="146" name="Group 145">
                    <a:extLst>
                      <a:ext uri="{FF2B5EF4-FFF2-40B4-BE49-F238E27FC236}">
                        <a16:creationId xmlns:a16="http://schemas.microsoft.com/office/drawing/2014/main" id="{4C88A615-6337-1B45-89CB-7E0E1A580E36}"/>
                      </a:ext>
                    </a:extLst>
                  </p:cNvPr>
                  <p:cNvGrpSpPr/>
                  <p:nvPr/>
                </p:nvGrpSpPr>
                <p:grpSpPr>
                  <a:xfrm>
                    <a:off x="8299518" y="2229723"/>
                    <a:ext cx="405563" cy="453816"/>
                    <a:chOff x="763235" y="1815112"/>
                    <a:chExt cx="766021" cy="741118"/>
                  </a:xfrm>
                </p:grpSpPr>
                <p:pic>
                  <p:nvPicPr>
                    <p:cNvPr id="147" name="Picture 146">
                      <a:extLst>
                        <a:ext uri="{FF2B5EF4-FFF2-40B4-BE49-F238E27FC236}">
                          <a16:creationId xmlns:a16="http://schemas.microsoft.com/office/drawing/2014/main" id="{37FD49E7-800A-5D4D-9527-96DECFEA53F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63235" y="1815112"/>
                      <a:ext cx="766021" cy="741118"/>
                    </a:xfrm>
                    <a:prstGeom prst="rect">
                      <a:avLst/>
                    </a:prstGeom>
                  </p:spPr>
                </p:pic>
                <p:sp>
                  <p:nvSpPr>
                    <p:cNvPr id="148" name="Freeform 245">
                      <a:extLst>
                        <a:ext uri="{FF2B5EF4-FFF2-40B4-BE49-F238E27FC236}">
                          <a16:creationId xmlns:a16="http://schemas.microsoft.com/office/drawing/2014/main" id="{BB0E296F-F970-7046-AAB3-896B0FC825E8}"/>
                        </a:ext>
                      </a:extLst>
                    </p:cNvPr>
                    <p:cNvSpPr>
                      <a:spLocks noEditPoints="1"/>
                    </p:cNvSpPr>
                    <p:nvPr/>
                  </p:nvSpPr>
                  <p:spPr bwMode="auto">
                    <a:xfrm>
                      <a:off x="974554" y="2010310"/>
                      <a:ext cx="371015" cy="291705"/>
                    </a:xfrm>
                    <a:custGeom>
                      <a:avLst/>
                      <a:gdLst>
                        <a:gd name="T0" fmla="*/ 0 w 538"/>
                        <a:gd name="T1" fmla="*/ 49 h 369"/>
                        <a:gd name="T2" fmla="*/ 0 w 538"/>
                        <a:gd name="T3" fmla="*/ 318 h 369"/>
                        <a:gd name="T4" fmla="*/ 15 w 538"/>
                        <a:gd name="T5" fmla="*/ 354 h 369"/>
                        <a:gd name="T6" fmla="*/ 51 w 538"/>
                        <a:gd name="T7" fmla="*/ 369 h 369"/>
                        <a:gd name="T8" fmla="*/ 487 w 538"/>
                        <a:gd name="T9" fmla="*/ 369 h 369"/>
                        <a:gd name="T10" fmla="*/ 523 w 538"/>
                        <a:gd name="T11" fmla="*/ 354 h 369"/>
                        <a:gd name="T12" fmla="*/ 538 w 538"/>
                        <a:gd name="T13" fmla="*/ 318 h 369"/>
                        <a:gd name="T14" fmla="*/ 538 w 538"/>
                        <a:gd name="T15" fmla="*/ 51 h 369"/>
                        <a:gd name="T16" fmla="*/ 523 w 538"/>
                        <a:gd name="T17" fmla="*/ 15 h 369"/>
                        <a:gd name="T18" fmla="*/ 487 w 538"/>
                        <a:gd name="T19" fmla="*/ 0 h 369"/>
                        <a:gd name="T20" fmla="*/ 457 w 538"/>
                        <a:gd name="T21" fmla="*/ 0 h 369"/>
                        <a:gd name="T22" fmla="*/ 457 w 538"/>
                        <a:gd name="T23" fmla="*/ 34 h 369"/>
                        <a:gd name="T24" fmla="*/ 431 w 538"/>
                        <a:gd name="T25" fmla="*/ 60 h 369"/>
                        <a:gd name="T26" fmla="*/ 405 w 538"/>
                        <a:gd name="T27" fmla="*/ 34 h 369"/>
                        <a:gd name="T28" fmla="*/ 406 w 538"/>
                        <a:gd name="T29" fmla="*/ 29 h 369"/>
                        <a:gd name="T30" fmla="*/ 406 w 538"/>
                        <a:gd name="T31" fmla="*/ 0 h 369"/>
                        <a:gd name="T32" fmla="*/ 124 w 538"/>
                        <a:gd name="T33" fmla="*/ 0 h 369"/>
                        <a:gd name="T34" fmla="*/ 124 w 538"/>
                        <a:gd name="T35" fmla="*/ 34 h 369"/>
                        <a:gd name="T36" fmla="*/ 99 w 538"/>
                        <a:gd name="T37" fmla="*/ 60 h 369"/>
                        <a:gd name="T38" fmla="*/ 73 w 538"/>
                        <a:gd name="T39" fmla="*/ 34 h 369"/>
                        <a:gd name="T40" fmla="*/ 73 w 538"/>
                        <a:gd name="T41" fmla="*/ 29 h 369"/>
                        <a:gd name="T42" fmla="*/ 73 w 538"/>
                        <a:gd name="T43" fmla="*/ 0 h 369"/>
                        <a:gd name="T44" fmla="*/ 36 w 538"/>
                        <a:gd name="T45" fmla="*/ 0 h 369"/>
                        <a:gd name="T46" fmla="*/ 15 w 538"/>
                        <a:gd name="T47" fmla="*/ 13 h 369"/>
                        <a:gd name="T48" fmla="*/ 0 w 538"/>
                        <a:gd name="T49" fmla="*/ 49 h 369"/>
                        <a:gd name="T50" fmla="*/ 51 w 538"/>
                        <a:gd name="T51" fmla="*/ 276 h 369"/>
                        <a:gd name="T52" fmla="*/ 210 w 538"/>
                        <a:gd name="T53" fmla="*/ 276 h 369"/>
                        <a:gd name="T54" fmla="*/ 210 w 538"/>
                        <a:gd name="T55" fmla="*/ 290 h 369"/>
                        <a:gd name="T56" fmla="*/ 199 w 538"/>
                        <a:gd name="T57" fmla="*/ 302 h 369"/>
                        <a:gd name="T58" fmla="*/ 63 w 538"/>
                        <a:gd name="T59" fmla="*/ 302 h 369"/>
                        <a:gd name="T60" fmla="*/ 51 w 538"/>
                        <a:gd name="T61" fmla="*/ 290 h 369"/>
                        <a:gd name="T62" fmla="*/ 51 w 538"/>
                        <a:gd name="T63" fmla="*/ 276 h 369"/>
                        <a:gd name="T64" fmla="*/ 131 w 538"/>
                        <a:gd name="T65" fmla="*/ 225 h 369"/>
                        <a:gd name="T66" fmla="*/ 88 w 538"/>
                        <a:gd name="T67" fmla="*/ 166 h 369"/>
                        <a:gd name="T68" fmla="*/ 131 w 538"/>
                        <a:gd name="T69" fmla="*/ 107 h 369"/>
                        <a:gd name="T70" fmla="*/ 173 w 538"/>
                        <a:gd name="T71" fmla="*/ 166 h 369"/>
                        <a:gd name="T72" fmla="*/ 131 w 538"/>
                        <a:gd name="T73" fmla="*/ 225 h 369"/>
                        <a:gd name="T74" fmla="*/ 481 w 538"/>
                        <a:gd name="T75" fmla="*/ 129 h 369"/>
                        <a:gd name="T76" fmla="*/ 487 w 538"/>
                        <a:gd name="T77" fmla="*/ 135 h 369"/>
                        <a:gd name="T78" fmla="*/ 481 w 538"/>
                        <a:gd name="T79" fmla="*/ 142 h 369"/>
                        <a:gd name="T80" fmla="*/ 261 w 538"/>
                        <a:gd name="T81" fmla="*/ 142 h 369"/>
                        <a:gd name="T82" fmla="*/ 254 w 538"/>
                        <a:gd name="T83" fmla="*/ 135 h 369"/>
                        <a:gd name="T84" fmla="*/ 261 w 538"/>
                        <a:gd name="T85" fmla="*/ 129 h 369"/>
                        <a:gd name="T86" fmla="*/ 481 w 538"/>
                        <a:gd name="T87" fmla="*/ 129 h 369"/>
                        <a:gd name="T88" fmla="*/ 481 w 538"/>
                        <a:gd name="T89" fmla="*/ 199 h 369"/>
                        <a:gd name="T90" fmla="*/ 487 w 538"/>
                        <a:gd name="T91" fmla="*/ 206 h 369"/>
                        <a:gd name="T92" fmla="*/ 481 w 538"/>
                        <a:gd name="T93" fmla="*/ 213 h 369"/>
                        <a:gd name="T94" fmla="*/ 261 w 538"/>
                        <a:gd name="T95" fmla="*/ 213 h 369"/>
                        <a:gd name="T96" fmla="*/ 254 w 538"/>
                        <a:gd name="T97" fmla="*/ 206 h 369"/>
                        <a:gd name="T98" fmla="*/ 261 w 538"/>
                        <a:gd name="T99" fmla="*/ 199 h 369"/>
                        <a:gd name="T100" fmla="*/ 481 w 538"/>
                        <a:gd name="T101" fmla="*/ 199 h 369"/>
                        <a:gd name="T102" fmla="*/ 481 w 538"/>
                        <a:gd name="T103" fmla="*/ 270 h 369"/>
                        <a:gd name="T104" fmla="*/ 487 w 538"/>
                        <a:gd name="T105" fmla="*/ 277 h 369"/>
                        <a:gd name="T106" fmla="*/ 481 w 538"/>
                        <a:gd name="T107" fmla="*/ 283 h 369"/>
                        <a:gd name="T108" fmla="*/ 261 w 538"/>
                        <a:gd name="T109" fmla="*/ 283 h 369"/>
                        <a:gd name="T110" fmla="*/ 254 w 538"/>
                        <a:gd name="T111" fmla="*/ 277 h 369"/>
                        <a:gd name="T112" fmla="*/ 261 w 538"/>
                        <a:gd name="T113" fmla="*/ 270 h 369"/>
                        <a:gd name="T114" fmla="*/ 481 w 538"/>
                        <a:gd name="T115" fmla="*/ 27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8" h="369">
                          <a:moveTo>
                            <a:pt x="0" y="49"/>
                          </a:moveTo>
                          <a:cubicBezTo>
                            <a:pt x="0" y="318"/>
                            <a:pt x="0" y="318"/>
                            <a:pt x="0" y="318"/>
                          </a:cubicBezTo>
                          <a:cubicBezTo>
                            <a:pt x="0" y="332"/>
                            <a:pt x="6" y="345"/>
                            <a:pt x="15" y="354"/>
                          </a:cubicBezTo>
                          <a:cubicBezTo>
                            <a:pt x="24" y="364"/>
                            <a:pt x="37" y="369"/>
                            <a:pt x="51" y="369"/>
                          </a:cubicBezTo>
                          <a:cubicBezTo>
                            <a:pt x="175" y="369"/>
                            <a:pt x="363" y="369"/>
                            <a:pt x="487" y="369"/>
                          </a:cubicBezTo>
                          <a:cubicBezTo>
                            <a:pt x="501" y="369"/>
                            <a:pt x="514" y="364"/>
                            <a:pt x="523" y="354"/>
                          </a:cubicBezTo>
                          <a:cubicBezTo>
                            <a:pt x="532" y="345"/>
                            <a:pt x="538" y="332"/>
                            <a:pt x="538" y="318"/>
                          </a:cubicBezTo>
                          <a:cubicBezTo>
                            <a:pt x="538" y="51"/>
                            <a:pt x="538" y="51"/>
                            <a:pt x="538" y="51"/>
                          </a:cubicBezTo>
                          <a:cubicBezTo>
                            <a:pt x="538" y="37"/>
                            <a:pt x="532" y="24"/>
                            <a:pt x="523" y="15"/>
                          </a:cubicBezTo>
                          <a:cubicBezTo>
                            <a:pt x="514" y="5"/>
                            <a:pt x="501" y="0"/>
                            <a:pt x="487" y="0"/>
                          </a:cubicBezTo>
                          <a:cubicBezTo>
                            <a:pt x="457" y="0"/>
                            <a:pt x="457" y="0"/>
                            <a:pt x="457" y="0"/>
                          </a:cubicBezTo>
                          <a:cubicBezTo>
                            <a:pt x="457" y="34"/>
                            <a:pt x="457" y="34"/>
                            <a:pt x="457" y="34"/>
                          </a:cubicBezTo>
                          <a:cubicBezTo>
                            <a:pt x="457" y="48"/>
                            <a:pt x="445" y="60"/>
                            <a:pt x="431" y="60"/>
                          </a:cubicBezTo>
                          <a:cubicBezTo>
                            <a:pt x="417" y="60"/>
                            <a:pt x="405" y="42"/>
                            <a:pt x="405" y="34"/>
                          </a:cubicBezTo>
                          <a:cubicBezTo>
                            <a:pt x="405" y="26"/>
                            <a:pt x="406" y="30"/>
                            <a:pt x="406" y="29"/>
                          </a:cubicBezTo>
                          <a:cubicBezTo>
                            <a:pt x="406" y="0"/>
                            <a:pt x="406" y="0"/>
                            <a:pt x="406" y="0"/>
                          </a:cubicBezTo>
                          <a:cubicBezTo>
                            <a:pt x="124" y="0"/>
                            <a:pt x="124" y="0"/>
                            <a:pt x="124" y="0"/>
                          </a:cubicBezTo>
                          <a:cubicBezTo>
                            <a:pt x="124" y="34"/>
                            <a:pt x="124" y="34"/>
                            <a:pt x="124" y="34"/>
                          </a:cubicBezTo>
                          <a:cubicBezTo>
                            <a:pt x="124" y="48"/>
                            <a:pt x="113" y="60"/>
                            <a:pt x="99" y="60"/>
                          </a:cubicBezTo>
                          <a:cubicBezTo>
                            <a:pt x="84" y="60"/>
                            <a:pt x="73" y="42"/>
                            <a:pt x="73" y="34"/>
                          </a:cubicBezTo>
                          <a:cubicBezTo>
                            <a:pt x="73" y="26"/>
                            <a:pt x="73" y="30"/>
                            <a:pt x="73" y="29"/>
                          </a:cubicBezTo>
                          <a:cubicBezTo>
                            <a:pt x="73" y="0"/>
                            <a:pt x="73" y="0"/>
                            <a:pt x="73" y="0"/>
                          </a:cubicBezTo>
                          <a:cubicBezTo>
                            <a:pt x="36" y="0"/>
                            <a:pt x="36" y="0"/>
                            <a:pt x="36" y="0"/>
                          </a:cubicBezTo>
                          <a:cubicBezTo>
                            <a:pt x="28" y="2"/>
                            <a:pt x="21" y="7"/>
                            <a:pt x="15" y="13"/>
                          </a:cubicBezTo>
                          <a:cubicBezTo>
                            <a:pt x="6" y="22"/>
                            <a:pt x="0" y="35"/>
                            <a:pt x="0" y="49"/>
                          </a:cubicBezTo>
                          <a:close/>
                          <a:moveTo>
                            <a:pt x="51" y="276"/>
                          </a:moveTo>
                          <a:cubicBezTo>
                            <a:pt x="51" y="223"/>
                            <a:pt x="210" y="223"/>
                            <a:pt x="210" y="276"/>
                          </a:cubicBezTo>
                          <a:cubicBezTo>
                            <a:pt x="210" y="290"/>
                            <a:pt x="210" y="290"/>
                            <a:pt x="210" y="290"/>
                          </a:cubicBezTo>
                          <a:cubicBezTo>
                            <a:pt x="210" y="297"/>
                            <a:pt x="205" y="302"/>
                            <a:pt x="199" y="302"/>
                          </a:cubicBezTo>
                          <a:cubicBezTo>
                            <a:pt x="63" y="302"/>
                            <a:pt x="63" y="302"/>
                            <a:pt x="63" y="302"/>
                          </a:cubicBezTo>
                          <a:cubicBezTo>
                            <a:pt x="56" y="302"/>
                            <a:pt x="51" y="297"/>
                            <a:pt x="51" y="290"/>
                          </a:cubicBezTo>
                          <a:cubicBezTo>
                            <a:pt x="51" y="276"/>
                            <a:pt x="51" y="276"/>
                            <a:pt x="51" y="276"/>
                          </a:cubicBezTo>
                          <a:close/>
                          <a:moveTo>
                            <a:pt x="131" y="225"/>
                          </a:moveTo>
                          <a:cubicBezTo>
                            <a:pt x="111" y="225"/>
                            <a:pt x="88" y="198"/>
                            <a:pt x="88" y="166"/>
                          </a:cubicBezTo>
                          <a:cubicBezTo>
                            <a:pt x="88" y="133"/>
                            <a:pt x="83" y="107"/>
                            <a:pt x="131" y="107"/>
                          </a:cubicBezTo>
                          <a:cubicBezTo>
                            <a:pt x="178" y="107"/>
                            <a:pt x="173" y="133"/>
                            <a:pt x="173" y="166"/>
                          </a:cubicBezTo>
                          <a:cubicBezTo>
                            <a:pt x="173" y="198"/>
                            <a:pt x="150" y="225"/>
                            <a:pt x="131" y="225"/>
                          </a:cubicBezTo>
                          <a:close/>
                          <a:moveTo>
                            <a:pt x="481" y="129"/>
                          </a:moveTo>
                          <a:cubicBezTo>
                            <a:pt x="484" y="129"/>
                            <a:pt x="487" y="132"/>
                            <a:pt x="487" y="135"/>
                          </a:cubicBezTo>
                          <a:cubicBezTo>
                            <a:pt x="487" y="139"/>
                            <a:pt x="484" y="142"/>
                            <a:pt x="481" y="142"/>
                          </a:cubicBezTo>
                          <a:cubicBezTo>
                            <a:pt x="261" y="142"/>
                            <a:pt x="261" y="142"/>
                            <a:pt x="261" y="142"/>
                          </a:cubicBezTo>
                          <a:cubicBezTo>
                            <a:pt x="257" y="142"/>
                            <a:pt x="254" y="139"/>
                            <a:pt x="254" y="135"/>
                          </a:cubicBezTo>
                          <a:cubicBezTo>
                            <a:pt x="254" y="132"/>
                            <a:pt x="257" y="129"/>
                            <a:pt x="261" y="129"/>
                          </a:cubicBezTo>
                          <a:cubicBezTo>
                            <a:pt x="481" y="129"/>
                            <a:pt x="481" y="129"/>
                            <a:pt x="481" y="129"/>
                          </a:cubicBezTo>
                          <a:close/>
                          <a:moveTo>
                            <a:pt x="481" y="199"/>
                          </a:moveTo>
                          <a:cubicBezTo>
                            <a:pt x="484" y="199"/>
                            <a:pt x="487" y="202"/>
                            <a:pt x="487" y="206"/>
                          </a:cubicBezTo>
                          <a:cubicBezTo>
                            <a:pt x="487" y="210"/>
                            <a:pt x="484" y="213"/>
                            <a:pt x="481" y="213"/>
                          </a:cubicBezTo>
                          <a:cubicBezTo>
                            <a:pt x="261" y="213"/>
                            <a:pt x="261" y="213"/>
                            <a:pt x="261" y="213"/>
                          </a:cubicBezTo>
                          <a:cubicBezTo>
                            <a:pt x="257" y="213"/>
                            <a:pt x="254" y="210"/>
                            <a:pt x="254" y="206"/>
                          </a:cubicBezTo>
                          <a:cubicBezTo>
                            <a:pt x="254" y="202"/>
                            <a:pt x="257" y="199"/>
                            <a:pt x="261" y="199"/>
                          </a:cubicBezTo>
                          <a:cubicBezTo>
                            <a:pt x="481" y="199"/>
                            <a:pt x="481" y="199"/>
                            <a:pt x="481" y="199"/>
                          </a:cubicBezTo>
                          <a:close/>
                          <a:moveTo>
                            <a:pt x="481" y="270"/>
                          </a:moveTo>
                          <a:cubicBezTo>
                            <a:pt x="484" y="270"/>
                            <a:pt x="487" y="273"/>
                            <a:pt x="487" y="277"/>
                          </a:cubicBezTo>
                          <a:cubicBezTo>
                            <a:pt x="487" y="280"/>
                            <a:pt x="484" y="283"/>
                            <a:pt x="481" y="283"/>
                          </a:cubicBezTo>
                          <a:cubicBezTo>
                            <a:pt x="261" y="283"/>
                            <a:pt x="261" y="283"/>
                            <a:pt x="261" y="283"/>
                          </a:cubicBezTo>
                          <a:cubicBezTo>
                            <a:pt x="257" y="283"/>
                            <a:pt x="254" y="280"/>
                            <a:pt x="254" y="277"/>
                          </a:cubicBezTo>
                          <a:cubicBezTo>
                            <a:pt x="254" y="273"/>
                            <a:pt x="257" y="270"/>
                            <a:pt x="261" y="270"/>
                          </a:cubicBezTo>
                          <a:lnTo>
                            <a:pt x="481" y="270"/>
                          </a:lnTo>
                          <a:close/>
                        </a:path>
                      </a:pathLst>
                    </a:custGeom>
                    <a:solidFill>
                      <a:srgbClr val="0070C0"/>
                    </a:solidFill>
                    <a:ln>
                      <a:noFill/>
                    </a:ln>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a:solidFill>
                          <a:srgbClr val="4D4D4C"/>
                        </a:solidFill>
                        <a:latin typeface="Arial" charset="0"/>
                        <a:ea typeface="Arial" charset="0"/>
                        <a:cs typeface="Arial" charset="0"/>
                      </a:endParaRPr>
                    </a:p>
                  </p:txBody>
                </p:sp>
              </p:grpSp>
              <p:sp>
                <p:nvSpPr>
                  <p:cNvPr id="184" name="Oval 183">
                    <a:extLst>
                      <a:ext uri="{FF2B5EF4-FFF2-40B4-BE49-F238E27FC236}">
                        <a16:creationId xmlns:a16="http://schemas.microsoft.com/office/drawing/2014/main" id="{F5679863-15C0-6C43-84A5-EA9ECD2635CD}"/>
                      </a:ext>
                    </a:extLst>
                  </p:cNvPr>
                  <p:cNvSpPr/>
                  <p:nvPr/>
                </p:nvSpPr>
                <p:spPr>
                  <a:xfrm>
                    <a:off x="8339073" y="2258024"/>
                    <a:ext cx="338577" cy="39159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grpSp>
              <p:nvGrpSpPr>
                <p:cNvPr id="17" name="Group 16">
                  <a:extLst>
                    <a:ext uri="{FF2B5EF4-FFF2-40B4-BE49-F238E27FC236}">
                      <a16:creationId xmlns:a16="http://schemas.microsoft.com/office/drawing/2014/main" id="{1B5F028A-DCEE-534F-982B-44C06E650A07}"/>
                    </a:ext>
                  </a:extLst>
                </p:cNvPr>
                <p:cNvGrpSpPr/>
                <p:nvPr/>
              </p:nvGrpSpPr>
              <p:grpSpPr>
                <a:xfrm>
                  <a:off x="7832675" y="2356941"/>
                  <a:ext cx="405563" cy="453816"/>
                  <a:chOff x="7789819" y="2268000"/>
                  <a:chExt cx="405563" cy="453816"/>
                </a:xfrm>
              </p:grpSpPr>
              <p:grpSp>
                <p:nvGrpSpPr>
                  <p:cNvPr id="160" name="Group 159">
                    <a:extLst>
                      <a:ext uri="{FF2B5EF4-FFF2-40B4-BE49-F238E27FC236}">
                        <a16:creationId xmlns:a16="http://schemas.microsoft.com/office/drawing/2014/main" id="{231C5123-2ACF-424F-9777-2D087CF03595}"/>
                      </a:ext>
                    </a:extLst>
                  </p:cNvPr>
                  <p:cNvGrpSpPr/>
                  <p:nvPr/>
                </p:nvGrpSpPr>
                <p:grpSpPr>
                  <a:xfrm>
                    <a:off x="7789819" y="2268000"/>
                    <a:ext cx="405563" cy="453816"/>
                    <a:chOff x="1617683" y="1936190"/>
                    <a:chExt cx="766021" cy="741118"/>
                  </a:xfrm>
                </p:grpSpPr>
                <p:pic>
                  <p:nvPicPr>
                    <p:cNvPr id="161" name="Picture 160">
                      <a:extLst>
                        <a:ext uri="{FF2B5EF4-FFF2-40B4-BE49-F238E27FC236}">
                          <a16:creationId xmlns:a16="http://schemas.microsoft.com/office/drawing/2014/main" id="{6B466B1B-C2CD-5E45-8E26-B3BF707D068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617683" y="1936190"/>
                      <a:ext cx="766021" cy="741118"/>
                    </a:xfrm>
                    <a:prstGeom prst="rect">
                      <a:avLst/>
                    </a:prstGeom>
                  </p:spPr>
                </p:pic>
                <p:sp>
                  <p:nvSpPr>
                    <p:cNvPr id="162" name="Freeform 161">
                      <a:extLst>
                        <a:ext uri="{FF2B5EF4-FFF2-40B4-BE49-F238E27FC236}">
                          <a16:creationId xmlns:a16="http://schemas.microsoft.com/office/drawing/2014/main" id="{E4A84A20-6F1D-BE46-990E-39D31FDA0795}"/>
                        </a:ext>
                      </a:extLst>
                    </p:cNvPr>
                    <p:cNvSpPr>
                      <a:spLocks/>
                    </p:cNvSpPr>
                    <p:nvPr/>
                  </p:nvSpPr>
                  <p:spPr bwMode="auto">
                    <a:xfrm>
                      <a:off x="1896690" y="2058125"/>
                      <a:ext cx="280224" cy="479461"/>
                    </a:xfrm>
                    <a:custGeom>
                      <a:avLst/>
                      <a:gdLst>
                        <a:gd name="T0" fmla="*/ 202 w 696"/>
                        <a:gd name="T1" fmla="*/ 1078 h 1078"/>
                        <a:gd name="T2" fmla="*/ 141 w 696"/>
                        <a:gd name="T3" fmla="*/ 1031 h 1078"/>
                        <a:gd name="T4" fmla="*/ 1 w 696"/>
                        <a:gd name="T5" fmla="*/ 720 h 1078"/>
                        <a:gd name="T6" fmla="*/ 70 w 696"/>
                        <a:gd name="T7" fmla="*/ 486 h 1078"/>
                        <a:gd name="T8" fmla="*/ 230 w 696"/>
                        <a:gd name="T9" fmla="*/ 295 h 1078"/>
                        <a:gd name="T10" fmla="*/ 247 w 696"/>
                        <a:gd name="T11" fmla="*/ 0 h 1078"/>
                        <a:gd name="T12" fmla="*/ 437 w 696"/>
                        <a:gd name="T13" fmla="*/ 307 h 1078"/>
                        <a:gd name="T14" fmla="*/ 437 w 696"/>
                        <a:gd name="T15" fmla="*/ 673 h 1078"/>
                        <a:gd name="T16" fmla="*/ 475 w 696"/>
                        <a:gd name="T17" fmla="*/ 645 h 1078"/>
                        <a:gd name="T18" fmla="*/ 522 w 696"/>
                        <a:gd name="T19" fmla="*/ 455 h 1078"/>
                        <a:gd name="T20" fmla="*/ 494 w 696"/>
                        <a:gd name="T21" fmla="*/ 310 h 1078"/>
                        <a:gd name="T22" fmla="*/ 673 w 696"/>
                        <a:gd name="T23" fmla="*/ 646 h 1078"/>
                        <a:gd name="T24" fmla="*/ 458 w 696"/>
                        <a:gd name="T25" fmla="*/ 1078 h 1078"/>
                        <a:gd name="T26" fmla="*/ 462 w 696"/>
                        <a:gd name="T27" fmla="*/ 859 h 1078"/>
                        <a:gd name="T28" fmla="*/ 416 w 696"/>
                        <a:gd name="T29" fmla="*/ 994 h 1078"/>
                        <a:gd name="T30" fmla="*/ 358 w 696"/>
                        <a:gd name="T31" fmla="*/ 825 h 1078"/>
                        <a:gd name="T32" fmla="*/ 330 w 696"/>
                        <a:gd name="T33" fmla="*/ 603 h 1078"/>
                        <a:gd name="T34" fmla="*/ 293 w 696"/>
                        <a:gd name="T35" fmla="*/ 624 h 1078"/>
                        <a:gd name="T36" fmla="*/ 136 w 696"/>
                        <a:gd name="T37" fmla="*/ 890 h 1078"/>
                        <a:gd name="T38" fmla="*/ 202 w 696"/>
                        <a:gd name="T39" fmla="*/ 1078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6" h="1078">
                          <a:moveTo>
                            <a:pt x="202" y="1078"/>
                          </a:moveTo>
                          <a:cubicBezTo>
                            <a:pt x="194" y="1062"/>
                            <a:pt x="155" y="1044"/>
                            <a:pt x="141" y="1031"/>
                          </a:cubicBezTo>
                          <a:cubicBezTo>
                            <a:pt x="52" y="953"/>
                            <a:pt x="2" y="838"/>
                            <a:pt x="1" y="720"/>
                          </a:cubicBezTo>
                          <a:cubicBezTo>
                            <a:pt x="0" y="637"/>
                            <a:pt x="27" y="556"/>
                            <a:pt x="70" y="486"/>
                          </a:cubicBezTo>
                          <a:cubicBezTo>
                            <a:pt x="114" y="414"/>
                            <a:pt x="178" y="361"/>
                            <a:pt x="230" y="295"/>
                          </a:cubicBezTo>
                          <a:cubicBezTo>
                            <a:pt x="300" y="207"/>
                            <a:pt x="289" y="99"/>
                            <a:pt x="247" y="0"/>
                          </a:cubicBezTo>
                          <a:cubicBezTo>
                            <a:pt x="247" y="0"/>
                            <a:pt x="380" y="105"/>
                            <a:pt x="437" y="307"/>
                          </a:cubicBezTo>
                          <a:cubicBezTo>
                            <a:pt x="494" y="508"/>
                            <a:pt x="466" y="612"/>
                            <a:pt x="437" y="673"/>
                          </a:cubicBezTo>
                          <a:cubicBezTo>
                            <a:pt x="441" y="664"/>
                            <a:pt x="467" y="653"/>
                            <a:pt x="475" y="645"/>
                          </a:cubicBezTo>
                          <a:cubicBezTo>
                            <a:pt x="524" y="594"/>
                            <a:pt x="526" y="521"/>
                            <a:pt x="522" y="455"/>
                          </a:cubicBezTo>
                          <a:cubicBezTo>
                            <a:pt x="519" y="421"/>
                            <a:pt x="523" y="334"/>
                            <a:pt x="494" y="310"/>
                          </a:cubicBezTo>
                          <a:cubicBezTo>
                            <a:pt x="596" y="394"/>
                            <a:pt x="657" y="516"/>
                            <a:pt x="673" y="646"/>
                          </a:cubicBezTo>
                          <a:cubicBezTo>
                            <a:pt x="696" y="830"/>
                            <a:pt x="644" y="1007"/>
                            <a:pt x="458" y="1078"/>
                          </a:cubicBezTo>
                          <a:cubicBezTo>
                            <a:pt x="458" y="1078"/>
                            <a:pt x="553" y="1006"/>
                            <a:pt x="462" y="859"/>
                          </a:cubicBezTo>
                          <a:cubicBezTo>
                            <a:pt x="484" y="895"/>
                            <a:pt x="440" y="970"/>
                            <a:pt x="416" y="994"/>
                          </a:cubicBezTo>
                          <a:cubicBezTo>
                            <a:pt x="416" y="924"/>
                            <a:pt x="400" y="880"/>
                            <a:pt x="358" y="825"/>
                          </a:cubicBezTo>
                          <a:cubicBezTo>
                            <a:pt x="312" y="762"/>
                            <a:pt x="295" y="676"/>
                            <a:pt x="330" y="603"/>
                          </a:cubicBezTo>
                          <a:cubicBezTo>
                            <a:pt x="327" y="610"/>
                            <a:pt x="300" y="620"/>
                            <a:pt x="293" y="624"/>
                          </a:cubicBezTo>
                          <a:cubicBezTo>
                            <a:pt x="199" y="681"/>
                            <a:pt x="129" y="774"/>
                            <a:pt x="136" y="890"/>
                          </a:cubicBezTo>
                          <a:cubicBezTo>
                            <a:pt x="141" y="964"/>
                            <a:pt x="168" y="1014"/>
                            <a:pt x="202" y="1078"/>
                          </a:cubicBezTo>
                          <a:close/>
                        </a:path>
                      </a:pathLst>
                    </a:custGeom>
                    <a:solidFill>
                      <a:srgbClr val="0070C0"/>
                    </a:solidFill>
                    <a:ln>
                      <a:noFill/>
                    </a:ln>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a:solidFill>
                          <a:srgbClr val="4D4D4C"/>
                        </a:solidFill>
                        <a:latin typeface="Arial" charset="0"/>
                        <a:ea typeface="Arial" charset="0"/>
                        <a:cs typeface="Arial" charset="0"/>
                      </a:endParaRPr>
                    </a:p>
                  </p:txBody>
                </p:sp>
              </p:grpSp>
              <p:sp>
                <p:nvSpPr>
                  <p:cNvPr id="185" name="Oval 184">
                    <a:extLst>
                      <a:ext uri="{FF2B5EF4-FFF2-40B4-BE49-F238E27FC236}">
                        <a16:creationId xmlns:a16="http://schemas.microsoft.com/office/drawing/2014/main" id="{35781103-BD68-944E-810E-26307C728F9E}"/>
                      </a:ext>
                    </a:extLst>
                  </p:cNvPr>
                  <p:cNvSpPr/>
                  <p:nvPr/>
                </p:nvSpPr>
                <p:spPr>
                  <a:xfrm>
                    <a:off x="7833401" y="2298438"/>
                    <a:ext cx="338577" cy="39159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grpSp>
              <p:nvGrpSpPr>
                <p:cNvPr id="16" name="Group 15">
                  <a:extLst>
                    <a:ext uri="{FF2B5EF4-FFF2-40B4-BE49-F238E27FC236}">
                      <a16:creationId xmlns:a16="http://schemas.microsoft.com/office/drawing/2014/main" id="{078CAE1C-EB59-0349-BE5A-C316D10E1407}"/>
                    </a:ext>
                  </a:extLst>
                </p:cNvPr>
                <p:cNvGrpSpPr/>
                <p:nvPr/>
              </p:nvGrpSpPr>
              <p:grpSpPr>
                <a:xfrm>
                  <a:off x="7296885" y="2356941"/>
                  <a:ext cx="405563" cy="453816"/>
                  <a:chOff x="7347831" y="2268015"/>
                  <a:chExt cx="405563" cy="453816"/>
                </a:xfrm>
              </p:grpSpPr>
              <p:grpSp>
                <p:nvGrpSpPr>
                  <p:cNvPr id="157" name="Group 156">
                    <a:extLst>
                      <a:ext uri="{FF2B5EF4-FFF2-40B4-BE49-F238E27FC236}">
                        <a16:creationId xmlns:a16="http://schemas.microsoft.com/office/drawing/2014/main" id="{08FA083F-1117-8B49-B603-4E690AA5C315}"/>
                      </a:ext>
                    </a:extLst>
                  </p:cNvPr>
                  <p:cNvGrpSpPr/>
                  <p:nvPr/>
                </p:nvGrpSpPr>
                <p:grpSpPr>
                  <a:xfrm>
                    <a:off x="7347831" y="2268015"/>
                    <a:ext cx="405563" cy="453816"/>
                    <a:chOff x="458367" y="5413416"/>
                    <a:chExt cx="766021" cy="741118"/>
                  </a:xfrm>
                </p:grpSpPr>
                <p:pic>
                  <p:nvPicPr>
                    <p:cNvPr id="158" name="Picture 157">
                      <a:extLst>
                        <a:ext uri="{FF2B5EF4-FFF2-40B4-BE49-F238E27FC236}">
                          <a16:creationId xmlns:a16="http://schemas.microsoft.com/office/drawing/2014/main" id="{5FFC6D89-E946-9E4D-80A1-1B9319AEE22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58367" y="5413416"/>
                      <a:ext cx="766021" cy="741118"/>
                    </a:xfrm>
                    <a:prstGeom prst="rect">
                      <a:avLst/>
                    </a:prstGeom>
                  </p:spPr>
                </p:pic>
                <p:pic>
                  <p:nvPicPr>
                    <p:cNvPr id="159" name="Picture 158">
                      <a:extLst>
                        <a:ext uri="{FF2B5EF4-FFF2-40B4-BE49-F238E27FC236}">
                          <a16:creationId xmlns:a16="http://schemas.microsoft.com/office/drawing/2014/main" id="{CC014D9E-E9AC-ED40-9D03-0AFF2EB38A44}"/>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14850" y="5528845"/>
                      <a:ext cx="502425" cy="502426"/>
                    </a:xfrm>
                    <a:prstGeom prst="rect">
                      <a:avLst/>
                    </a:prstGeom>
                  </p:spPr>
                </p:pic>
              </p:grpSp>
              <p:sp>
                <p:nvSpPr>
                  <p:cNvPr id="186" name="Oval 185">
                    <a:extLst>
                      <a:ext uri="{FF2B5EF4-FFF2-40B4-BE49-F238E27FC236}">
                        <a16:creationId xmlns:a16="http://schemas.microsoft.com/office/drawing/2014/main" id="{AFC64C42-573D-CD4F-9428-F35FC90FFC60}"/>
                      </a:ext>
                    </a:extLst>
                  </p:cNvPr>
                  <p:cNvSpPr/>
                  <p:nvPr/>
                </p:nvSpPr>
                <p:spPr>
                  <a:xfrm>
                    <a:off x="7392318" y="2300210"/>
                    <a:ext cx="338577" cy="39159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grpSp>
              <p:nvGrpSpPr>
                <p:cNvPr id="15" name="Group 14">
                  <a:extLst>
                    <a:ext uri="{FF2B5EF4-FFF2-40B4-BE49-F238E27FC236}">
                      <a16:creationId xmlns:a16="http://schemas.microsoft.com/office/drawing/2014/main" id="{1D474E15-4339-7544-A9EE-8B3F29FA7F2D}"/>
                    </a:ext>
                  </a:extLst>
                </p:cNvPr>
                <p:cNvGrpSpPr/>
                <p:nvPr/>
              </p:nvGrpSpPr>
              <p:grpSpPr>
                <a:xfrm>
                  <a:off x="6761095" y="2356941"/>
                  <a:ext cx="405563" cy="453816"/>
                  <a:chOff x="6888382" y="2274197"/>
                  <a:chExt cx="405563" cy="453816"/>
                </a:xfrm>
              </p:grpSpPr>
              <p:pic>
                <p:nvPicPr>
                  <p:cNvPr id="168" name="Picture 167">
                    <a:extLst>
                      <a:ext uri="{FF2B5EF4-FFF2-40B4-BE49-F238E27FC236}">
                        <a16:creationId xmlns:a16="http://schemas.microsoft.com/office/drawing/2014/main" id="{0F24E288-9C6D-CE4A-9475-E97866C6ABF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888382" y="2274197"/>
                    <a:ext cx="405563" cy="453816"/>
                  </a:xfrm>
                  <a:prstGeom prst="rect">
                    <a:avLst/>
                  </a:prstGeom>
                </p:spPr>
              </p:pic>
              <p:sp>
                <p:nvSpPr>
                  <p:cNvPr id="188" name="Oval 187">
                    <a:extLst>
                      <a:ext uri="{FF2B5EF4-FFF2-40B4-BE49-F238E27FC236}">
                        <a16:creationId xmlns:a16="http://schemas.microsoft.com/office/drawing/2014/main" id="{9C0C1A66-2ABE-BB4B-989D-D0FF4D783D93}"/>
                      </a:ext>
                    </a:extLst>
                  </p:cNvPr>
                  <p:cNvSpPr/>
                  <p:nvPr/>
                </p:nvSpPr>
                <p:spPr>
                  <a:xfrm>
                    <a:off x="6920856" y="2296375"/>
                    <a:ext cx="338577" cy="39159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grpSp>
              <p:nvGrpSpPr>
                <p:cNvPr id="207" name="Group 206">
                  <a:extLst>
                    <a:ext uri="{FF2B5EF4-FFF2-40B4-BE49-F238E27FC236}">
                      <a16:creationId xmlns:a16="http://schemas.microsoft.com/office/drawing/2014/main" id="{BAF024C1-592B-344B-A769-FFECA77F86E5}"/>
                    </a:ext>
                  </a:extLst>
                </p:cNvPr>
                <p:cNvGrpSpPr/>
                <p:nvPr/>
              </p:nvGrpSpPr>
              <p:grpSpPr>
                <a:xfrm>
                  <a:off x="5689515" y="2364911"/>
                  <a:ext cx="405563" cy="453816"/>
                  <a:chOff x="5699141" y="2364911"/>
                  <a:chExt cx="405563" cy="453816"/>
                </a:xfrm>
              </p:grpSpPr>
              <p:pic>
                <p:nvPicPr>
                  <p:cNvPr id="164" name="Picture 163">
                    <a:extLst>
                      <a:ext uri="{FF2B5EF4-FFF2-40B4-BE49-F238E27FC236}">
                        <a16:creationId xmlns:a16="http://schemas.microsoft.com/office/drawing/2014/main" id="{A70D1AAB-F865-A84F-B8A9-2F5F696C684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699141" y="2364911"/>
                    <a:ext cx="405563" cy="453816"/>
                  </a:xfrm>
                  <a:prstGeom prst="rect">
                    <a:avLst/>
                  </a:prstGeom>
                </p:spPr>
              </p:pic>
              <p:pic>
                <p:nvPicPr>
                  <p:cNvPr id="165" name="Picture 164">
                    <a:extLst>
                      <a:ext uri="{FF2B5EF4-FFF2-40B4-BE49-F238E27FC236}">
                        <a16:creationId xmlns:a16="http://schemas.microsoft.com/office/drawing/2014/main" id="{8C3C55E3-E2BE-F140-B9B8-287779BDD00B}"/>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5799245" y="2435084"/>
                    <a:ext cx="232169" cy="268521"/>
                  </a:xfrm>
                  <a:prstGeom prst="rect">
                    <a:avLst/>
                  </a:prstGeom>
                </p:spPr>
              </p:pic>
              <p:sp>
                <p:nvSpPr>
                  <p:cNvPr id="189" name="Oval 188">
                    <a:extLst>
                      <a:ext uri="{FF2B5EF4-FFF2-40B4-BE49-F238E27FC236}">
                        <a16:creationId xmlns:a16="http://schemas.microsoft.com/office/drawing/2014/main" id="{C3538C1F-3CE9-8C43-BF5C-AF72DDA679F5}"/>
                      </a:ext>
                    </a:extLst>
                  </p:cNvPr>
                  <p:cNvSpPr/>
                  <p:nvPr/>
                </p:nvSpPr>
                <p:spPr>
                  <a:xfrm>
                    <a:off x="5740061" y="2388860"/>
                    <a:ext cx="338577" cy="39159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grpSp>
              <p:nvGrpSpPr>
                <p:cNvPr id="216" name="Group 215">
                  <a:extLst>
                    <a:ext uri="{FF2B5EF4-FFF2-40B4-BE49-F238E27FC236}">
                      <a16:creationId xmlns:a16="http://schemas.microsoft.com/office/drawing/2014/main" id="{5DC92A0A-D898-CD4B-A647-8D58E114C1F0}"/>
                    </a:ext>
                  </a:extLst>
                </p:cNvPr>
                <p:cNvGrpSpPr/>
                <p:nvPr/>
              </p:nvGrpSpPr>
              <p:grpSpPr>
                <a:xfrm>
                  <a:off x="5980724" y="2857717"/>
                  <a:ext cx="405563" cy="453816"/>
                  <a:chOff x="5706720" y="2916806"/>
                  <a:chExt cx="405563" cy="453816"/>
                </a:xfrm>
              </p:grpSpPr>
              <p:pic>
                <p:nvPicPr>
                  <p:cNvPr id="166" name="Picture 165">
                    <a:extLst>
                      <a:ext uri="{FF2B5EF4-FFF2-40B4-BE49-F238E27FC236}">
                        <a16:creationId xmlns:a16="http://schemas.microsoft.com/office/drawing/2014/main" id="{84608382-E8D1-7340-A1A8-9DF563AE4BD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706720" y="2916806"/>
                    <a:ext cx="405563" cy="453816"/>
                  </a:xfrm>
                  <a:prstGeom prst="rect">
                    <a:avLst/>
                  </a:prstGeom>
                </p:spPr>
              </p:pic>
              <p:pic>
                <p:nvPicPr>
                  <p:cNvPr id="167" name="Picture 166">
                    <a:extLst>
                      <a:ext uri="{FF2B5EF4-FFF2-40B4-BE49-F238E27FC236}">
                        <a16:creationId xmlns:a16="http://schemas.microsoft.com/office/drawing/2014/main" id="{517A5711-9715-6041-ACAA-65306E18B77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766497" y="2997930"/>
                    <a:ext cx="269254" cy="311413"/>
                  </a:xfrm>
                  <a:prstGeom prst="rect">
                    <a:avLst/>
                  </a:prstGeom>
                </p:spPr>
              </p:pic>
              <p:sp>
                <p:nvSpPr>
                  <p:cNvPr id="190" name="Oval 189">
                    <a:extLst>
                      <a:ext uri="{FF2B5EF4-FFF2-40B4-BE49-F238E27FC236}">
                        <a16:creationId xmlns:a16="http://schemas.microsoft.com/office/drawing/2014/main" id="{591599A2-EE2F-334C-9ED5-B24F24103E03}"/>
                      </a:ext>
                    </a:extLst>
                  </p:cNvPr>
                  <p:cNvSpPr/>
                  <p:nvPr/>
                </p:nvSpPr>
                <p:spPr>
                  <a:xfrm>
                    <a:off x="5751066" y="2945712"/>
                    <a:ext cx="338577" cy="39159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grpSp>
              <p:nvGrpSpPr>
                <p:cNvPr id="11" name="Group 10">
                  <a:extLst>
                    <a:ext uri="{FF2B5EF4-FFF2-40B4-BE49-F238E27FC236}">
                      <a16:creationId xmlns:a16="http://schemas.microsoft.com/office/drawing/2014/main" id="{5A0C2D7D-673E-A740-8CC7-19B480FD6346}"/>
                    </a:ext>
                  </a:extLst>
                </p:cNvPr>
                <p:cNvGrpSpPr/>
                <p:nvPr/>
              </p:nvGrpSpPr>
              <p:grpSpPr>
                <a:xfrm>
                  <a:off x="5420957" y="2865687"/>
                  <a:ext cx="405563" cy="453816"/>
                  <a:chOff x="5567309" y="2270833"/>
                  <a:chExt cx="405563" cy="453816"/>
                </a:xfrm>
              </p:grpSpPr>
              <p:pic>
                <p:nvPicPr>
                  <p:cNvPr id="137" name="Picture 136">
                    <a:extLst>
                      <a:ext uri="{FF2B5EF4-FFF2-40B4-BE49-F238E27FC236}">
                        <a16:creationId xmlns:a16="http://schemas.microsoft.com/office/drawing/2014/main" id="{C2FAD16C-6B8B-C74A-96FE-FF78609D914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567309" y="2270833"/>
                    <a:ext cx="405563" cy="453816"/>
                  </a:xfrm>
                  <a:prstGeom prst="rect">
                    <a:avLst/>
                  </a:prstGeom>
                </p:spPr>
              </p:pic>
              <p:sp>
                <p:nvSpPr>
                  <p:cNvPr id="156" name="Freeform 155">
                    <a:extLst>
                      <a:ext uri="{FF2B5EF4-FFF2-40B4-BE49-F238E27FC236}">
                        <a16:creationId xmlns:a16="http://schemas.microsoft.com/office/drawing/2014/main" id="{E1007AD8-C197-5F44-A095-18ECCFBA699D}"/>
                      </a:ext>
                    </a:extLst>
                  </p:cNvPr>
                  <p:cNvSpPr>
                    <a:spLocks noEditPoints="1"/>
                  </p:cNvSpPr>
                  <p:nvPr/>
                </p:nvSpPr>
                <p:spPr bwMode="auto">
                  <a:xfrm>
                    <a:off x="5701696" y="2425615"/>
                    <a:ext cx="159410" cy="146843"/>
                  </a:xfrm>
                  <a:custGeom>
                    <a:avLst/>
                    <a:gdLst>
                      <a:gd name="T0" fmla="*/ 223 w 593"/>
                      <a:gd name="T1" fmla="*/ 425 h 475"/>
                      <a:gd name="T2" fmla="*/ 365 w 593"/>
                      <a:gd name="T3" fmla="*/ 425 h 475"/>
                      <a:gd name="T4" fmla="*/ 365 w 593"/>
                      <a:gd name="T5" fmla="*/ 449 h 475"/>
                      <a:gd name="T6" fmla="*/ 435 w 593"/>
                      <a:gd name="T7" fmla="*/ 449 h 475"/>
                      <a:gd name="T8" fmla="*/ 450 w 593"/>
                      <a:gd name="T9" fmla="*/ 463 h 475"/>
                      <a:gd name="T10" fmla="*/ 450 w 593"/>
                      <a:gd name="T11" fmla="*/ 475 h 475"/>
                      <a:gd name="T12" fmla="*/ 138 w 593"/>
                      <a:gd name="T13" fmla="*/ 475 h 475"/>
                      <a:gd name="T14" fmla="*/ 138 w 593"/>
                      <a:gd name="T15" fmla="*/ 463 h 475"/>
                      <a:gd name="T16" fmla="*/ 152 w 593"/>
                      <a:gd name="T17" fmla="*/ 449 h 475"/>
                      <a:gd name="T18" fmla="*/ 223 w 593"/>
                      <a:gd name="T19" fmla="*/ 449 h 475"/>
                      <a:gd name="T20" fmla="*/ 223 w 593"/>
                      <a:gd name="T21" fmla="*/ 425 h 475"/>
                      <a:gd name="T22" fmla="*/ 59 w 593"/>
                      <a:gd name="T23" fmla="*/ 67 h 475"/>
                      <a:gd name="T24" fmla="*/ 535 w 593"/>
                      <a:gd name="T25" fmla="*/ 67 h 475"/>
                      <a:gd name="T26" fmla="*/ 535 w 593"/>
                      <a:gd name="T27" fmla="*/ 336 h 475"/>
                      <a:gd name="T28" fmla="*/ 59 w 593"/>
                      <a:gd name="T29" fmla="*/ 336 h 475"/>
                      <a:gd name="T30" fmla="*/ 59 w 593"/>
                      <a:gd name="T31" fmla="*/ 67 h 475"/>
                      <a:gd name="T32" fmla="*/ 42 w 593"/>
                      <a:gd name="T33" fmla="*/ 33 h 475"/>
                      <a:gd name="T34" fmla="*/ 24 w 593"/>
                      <a:gd name="T35" fmla="*/ 50 h 475"/>
                      <a:gd name="T36" fmla="*/ 24 w 593"/>
                      <a:gd name="T37" fmla="*/ 353 h 475"/>
                      <a:gd name="T38" fmla="*/ 42 w 593"/>
                      <a:gd name="T39" fmla="*/ 371 h 475"/>
                      <a:gd name="T40" fmla="*/ 552 w 593"/>
                      <a:gd name="T41" fmla="*/ 371 h 475"/>
                      <a:gd name="T42" fmla="*/ 569 w 593"/>
                      <a:gd name="T43" fmla="*/ 353 h 475"/>
                      <a:gd name="T44" fmla="*/ 569 w 593"/>
                      <a:gd name="T45" fmla="*/ 50 h 475"/>
                      <a:gd name="T46" fmla="*/ 552 w 593"/>
                      <a:gd name="T47" fmla="*/ 33 h 475"/>
                      <a:gd name="T48" fmla="*/ 42 w 593"/>
                      <a:gd name="T49" fmla="*/ 33 h 475"/>
                      <a:gd name="T50" fmla="*/ 555 w 593"/>
                      <a:gd name="T51" fmla="*/ 0 h 475"/>
                      <a:gd name="T52" fmla="*/ 39 w 593"/>
                      <a:gd name="T53" fmla="*/ 0 h 475"/>
                      <a:gd name="T54" fmla="*/ 0 w 593"/>
                      <a:gd name="T55" fmla="*/ 38 h 475"/>
                      <a:gd name="T56" fmla="*/ 0 w 593"/>
                      <a:gd name="T57" fmla="*/ 360 h 475"/>
                      <a:gd name="T58" fmla="*/ 39 w 593"/>
                      <a:gd name="T59" fmla="*/ 398 h 475"/>
                      <a:gd name="T60" fmla="*/ 555 w 593"/>
                      <a:gd name="T61" fmla="*/ 398 h 475"/>
                      <a:gd name="T62" fmla="*/ 593 w 593"/>
                      <a:gd name="T63" fmla="*/ 360 h 475"/>
                      <a:gd name="T64" fmla="*/ 593 w 593"/>
                      <a:gd name="T65" fmla="*/ 38 h 475"/>
                      <a:gd name="T66" fmla="*/ 555 w 593"/>
                      <a:gd name="T67"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3" h="475">
                        <a:moveTo>
                          <a:pt x="223" y="425"/>
                        </a:moveTo>
                        <a:cubicBezTo>
                          <a:pt x="365" y="425"/>
                          <a:pt x="365" y="425"/>
                          <a:pt x="365" y="425"/>
                        </a:cubicBezTo>
                        <a:cubicBezTo>
                          <a:pt x="365" y="443"/>
                          <a:pt x="365" y="431"/>
                          <a:pt x="365" y="449"/>
                        </a:cubicBezTo>
                        <a:cubicBezTo>
                          <a:pt x="435" y="449"/>
                          <a:pt x="435" y="449"/>
                          <a:pt x="435" y="449"/>
                        </a:cubicBezTo>
                        <a:cubicBezTo>
                          <a:pt x="443" y="449"/>
                          <a:pt x="450" y="455"/>
                          <a:pt x="450" y="463"/>
                        </a:cubicBezTo>
                        <a:cubicBezTo>
                          <a:pt x="450" y="475"/>
                          <a:pt x="450" y="475"/>
                          <a:pt x="450" y="475"/>
                        </a:cubicBezTo>
                        <a:cubicBezTo>
                          <a:pt x="138" y="475"/>
                          <a:pt x="138" y="475"/>
                          <a:pt x="138" y="475"/>
                        </a:cubicBezTo>
                        <a:cubicBezTo>
                          <a:pt x="138" y="463"/>
                          <a:pt x="138" y="463"/>
                          <a:pt x="138" y="463"/>
                        </a:cubicBezTo>
                        <a:cubicBezTo>
                          <a:pt x="138" y="455"/>
                          <a:pt x="144" y="449"/>
                          <a:pt x="152" y="449"/>
                        </a:cubicBezTo>
                        <a:cubicBezTo>
                          <a:pt x="223" y="449"/>
                          <a:pt x="223" y="449"/>
                          <a:pt x="223" y="449"/>
                        </a:cubicBezTo>
                        <a:cubicBezTo>
                          <a:pt x="223" y="431"/>
                          <a:pt x="223" y="443"/>
                          <a:pt x="223" y="425"/>
                        </a:cubicBezTo>
                        <a:close/>
                        <a:moveTo>
                          <a:pt x="59" y="67"/>
                        </a:moveTo>
                        <a:cubicBezTo>
                          <a:pt x="535" y="67"/>
                          <a:pt x="535" y="67"/>
                          <a:pt x="535" y="67"/>
                        </a:cubicBezTo>
                        <a:cubicBezTo>
                          <a:pt x="535" y="336"/>
                          <a:pt x="535" y="336"/>
                          <a:pt x="535" y="336"/>
                        </a:cubicBezTo>
                        <a:cubicBezTo>
                          <a:pt x="59" y="336"/>
                          <a:pt x="59" y="336"/>
                          <a:pt x="59" y="336"/>
                        </a:cubicBezTo>
                        <a:cubicBezTo>
                          <a:pt x="59" y="67"/>
                          <a:pt x="59" y="67"/>
                          <a:pt x="59" y="67"/>
                        </a:cubicBezTo>
                        <a:close/>
                        <a:moveTo>
                          <a:pt x="42" y="33"/>
                        </a:moveTo>
                        <a:cubicBezTo>
                          <a:pt x="32" y="33"/>
                          <a:pt x="24" y="40"/>
                          <a:pt x="24" y="50"/>
                        </a:cubicBezTo>
                        <a:cubicBezTo>
                          <a:pt x="24" y="353"/>
                          <a:pt x="24" y="353"/>
                          <a:pt x="24" y="353"/>
                        </a:cubicBezTo>
                        <a:cubicBezTo>
                          <a:pt x="24" y="363"/>
                          <a:pt x="32" y="371"/>
                          <a:pt x="42" y="371"/>
                        </a:cubicBezTo>
                        <a:cubicBezTo>
                          <a:pt x="552" y="371"/>
                          <a:pt x="552" y="371"/>
                          <a:pt x="552" y="371"/>
                        </a:cubicBezTo>
                        <a:cubicBezTo>
                          <a:pt x="561" y="371"/>
                          <a:pt x="569" y="363"/>
                          <a:pt x="569" y="353"/>
                        </a:cubicBezTo>
                        <a:cubicBezTo>
                          <a:pt x="569" y="50"/>
                          <a:pt x="569" y="50"/>
                          <a:pt x="569" y="50"/>
                        </a:cubicBezTo>
                        <a:cubicBezTo>
                          <a:pt x="569" y="40"/>
                          <a:pt x="561" y="33"/>
                          <a:pt x="552" y="33"/>
                        </a:cubicBezTo>
                        <a:cubicBezTo>
                          <a:pt x="42" y="33"/>
                          <a:pt x="42" y="33"/>
                          <a:pt x="42" y="33"/>
                        </a:cubicBezTo>
                        <a:close/>
                        <a:moveTo>
                          <a:pt x="555" y="0"/>
                        </a:moveTo>
                        <a:cubicBezTo>
                          <a:pt x="39" y="0"/>
                          <a:pt x="39" y="0"/>
                          <a:pt x="39" y="0"/>
                        </a:cubicBezTo>
                        <a:cubicBezTo>
                          <a:pt x="18" y="0"/>
                          <a:pt x="0" y="17"/>
                          <a:pt x="0" y="38"/>
                        </a:cubicBezTo>
                        <a:cubicBezTo>
                          <a:pt x="0" y="360"/>
                          <a:pt x="0" y="360"/>
                          <a:pt x="0" y="360"/>
                        </a:cubicBezTo>
                        <a:cubicBezTo>
                          <a:pt x="0" y="381"/>
                          <a:pt x="18" y="398"/>
                          <a:pt x="39" y="398"/>
                        </a:cubicBezTo>
                        <a:cubicBezTo>
                          <a:pt x="555" y="398"/>
                          <a:pt x="555" y="398"/>
                          <a:pt x="555" y="398"/>
                        </a:cubicBezTo>
                        <a:cubicBezTo>
                          <a:pt x="576" y="398"/>
                          <a:pt x="593" y="381"/>
                          <a:pt x="593" y="360"/>
                        </a:cubicBezTo>
                        <a:cubicBezTo>
                          <a:pt x="593" y="38"/>
                          <a:pt x="593" y="38"/>
                          <a:pt x="593" y="38"/>
                        </a:cubicBezTo>
                        <a:cubicBezTo>
                          <a:pt x="593" y="17"/>
                          <a:pt x="576" y="0"/>
                          <a:pt x="555" y="0"/>
                        </a:cubicBezTo>
                        <a:close/>
                      </a:path>
                    </a:pathLst>
                  </a:custGeom>
                  <a:solidFill>
                    <a:srgbClr val="0070C0"/>
                  </a:solidFill>
                  <a:ln>
                    <a:noFill/>
                  </a:ln>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1071">
                      <a:solidFill>
                        <a:srgbClr val="4D4D4C"/>
                      </a:solidFill>
                      <a:latin typeface="Arial" charset="0"/>
                      <a:ea typeface="Arial" charset="0"/>
                      <a:cs typeface="Arial" charset="0"/>
                    </a:endParaRPr>
                  </a:p>
                </p:txBody>
              </p:sp>
              <p:sp>
                <p:nvSpPr>
                  <p:cNvPr id="191" name="Oval 190">
                    <a:extLst>
                      <a:ext uri="{FF2B5EF4-FFF2-40B4-BE49-F238E27FC236}">
                        <a16:creationId xmlns:a16="http://schemas.microsoft.com/office/drawing/2014/main" id="{ACC4DA8C-45F0-2C42-A1A2-1547457AF1CF}"/>
                      </a:ext>
                    </a:extLst>
                  </p:cNvPr>
                  <p:cNvSpPr/>
                  <p:nvPr/>
                </p:nvSpPr>
                <p:spPr>
                  <a:xfrm>
                    <a:off x="5612113" y="2298556"/>
                    <a:ext cx="338577" cy="39159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grpSp>
              <p:nvGrpSpPr>
                <p:cNvPr id="215" name="Group 214">
                  <a:extLst>
                    <a:ext uri="{FF2B5EF4-FFF2-40B4-BE49-F238E27FC236}">
                      <a16:creationId xmlns:a16="http://schemas.microsoft.com/office/drawing/2014/main" id="{A74D5968-DB02-9749-8F18-988BD1A3E0CD}"/>
                    </a:ext>
                  </a:extLst>
                </p:cNvPr>
                <p:cNvGrpSpPr/>
                <p:nvPr/>
              </p:nvGrpSpPr>
              <p:grpSpPr>
                <a:xfrm>
                  <a:off x="5153725" y="2356941"/>
                  <a:ext cx="405563" cy="453816"/>
                  <a:chOff x="5153017" y="2357748"/>
                  <a:chExt cx="405563" cy="453816"/>
                </a:xfrm>
              </p:grpSpPr>
              <p:pic>
                <p:nvPicPr>
                  <p:cNvPr id="138" name="Picture 137">
                    <a:extLst>
                      <a:ext uri="{FF2B5EF4-FFF2-40B4-BE49-F238E27FC236}">
                        <a16:creationId xmlns:a16="http://schemas.microsoft.com/office/drawing/2014/main" id="{93568C2C-6682-C140-98C4-4C764AF41D1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153017" y="2357748"/>
                    <a:ext cx="405563" cy="453816"/>
                  </a:xfrm>
                  <a:prstGeom prst="rect">
                    <a:avLst/>
                  </a:prstGeom>
                </p:spPr>
              </p:pic>
              <p:pic>
                <p:nvPicPr>
                  <p:cNvPr id="163" name="Picture 162">
                    <a:extLst>
                      <a:ext uri="{FF2B5EF4-FFF2-40B4-BE49-F238E27FC236}">
                        <a16:creationId xmlns:a16="http://schemas.microsoft.com/office/drawing/2014/main" id="{46BAA37E-C7DF-B24B-B435-8F3A8DF274BB}"/>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5257046" y="2448972"/>
                    <a:ext cx="203260" cy="235086"/>
                  </a:xfrm>
                  <a:prstGeom prst="rect">
                    <a:avLst/>
                  </a:prstGeom>
                </p:spPr>
              </p:pic>
              <p:sp>
                <p:nvSpPr>
                  <p:cNvPr id="192" name="Oval 191">
                    <a:extLst>
                      <a:ext uri="{FF2B5EF4-FFF2-40B4-BE49-F238E27FC236}">
                        <a16:creationId xmlns:a16="http://schemas.microsoft.com/office/drawing/2014/main" id="{19DF2E8A-156B-5246-A228-59173320C129}"/>
                      </a:ext>
                    </a:extLst>
                  </p:cNvPr>
                  <p:cNvSpPr/>
                  <p:nvPr/>
                </p:nvSpPr>
                <p:spPr>
                  <a:xfrm>
                    <a:off x="5193599" y="2390173"/>
                    <a:ext cx="338577" cy="39159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grpSp>
              <p:nvGrpSpPr>
                <p:cNvPr id="214" name="Group 213">
                  <a:extLst>
                    <a:ext uri="{FF2B5EF4-FFF2-40B4-BE49-F238E27FC236}">
                      <a16:creationId xmlns:a16="http://schemas.microsoft.com/office/drawing/2014/main" id="{4E4C134D-1802-6149-94A2-96E96E357AD7}"/>
                    </a:ext>
                  </a:extLst>
                </p:cNvPr>
                <p:cNvGrpSpPr/>
                <p:nvPr/>
              </p:nvGrpSpPr>
              <p:grpSpPr>
                <a:xfrm>
                  <a:off x="6225305" y="2356941"/>
                  <a:ext cx="405563" cy="453816"/>
                  <a:chOff x="6190802" y="2368023"/>
                  <a:chExt cx="405563" cy="453816"/>
                </a:xfrm>
              </p:grpSpPr>
              <p:pic>
                <p:nvPicPr>
                  <p:cNvPr id="203" name="Picture 202">
                    <a:extLst>
                      <a:ext uri="{FF2B5EF4-FFF2-40B4-BE49-F238E27FC236}">
                        <a16:creationId xmlns:a16="http://schemas.microsoft.com/office/drawing/2014/main" id="{7C675CDF-5F67-6E49-9150-650BB68545F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190802" y="2368023"/>
                    <a:ext cx="405563" cy="453816"/>
                  </a:xfrm>
                  <a:prstGeom prst="rect">
                    <a:avLst/>
                  </a:prstGeom>
                </p:spPr>
              </p:pic>
              <p:sp>
                <p:nvSpPr>
                  <p:cNvPr id="205" name="Oval 204">
                    <a:extLst>
                      <a:ext uri="{FF2B5EF4-FFF2-40B4-BE49-F238E27FC236}">
                        <a16:creationId xmlns:a16="http://schemas.microsoft.com/office/drawing/2014/main" id="{0B4378DF-8304-7C45-A314-F7FE9EA12C9F}"/>
                      </a:ext>
                    </a:extLst>
                  </p:cNvPr>
                  <p:cNvSpPr/>
                  <p:nvPr/>
                </p:nvSpPr>
                <p:spPr>
                  <a:xfrm>
                    <a:off x="6231384" y="2400448"/>
                    <a:ext cx="338577" cy="39159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grpSp>
                <p:nvGrpSpPr>
                  <p:cNvPr id="208" name="Group 207">
                    <a:extLst>
                      <a:ext uri="{FF2B5EF4-FFF2-40B4-BE49-F238E27FC236}">
                        <a16:creationId xmlns:a16="http://schemas.microsoft.com/office/drawing/2014/main" id="{EE9D0F11-2693-304D-BCBB-1FA78516861A}"/>
                      </a:ext>
                    </a:extLst>
                  </p:cNvPr>
                  <p:cNvGrpSpPr>
                    <a:grpSpLocks/>
                  </p:cNvGrpSpPr>
                  <p:nvPr/>
                </p:nvGrpSpPr>
                <p:grpSpPr>
                  <a:xfrm flipH="1">
                    <a:off x="6336755" y="2463682"/>
                    <a:ext cx="137160" cy="228600"/>
                    <a:chOff x="4676631" y="4259498"/>
                    <a:chExt cx="134995" cy="226994"/>
                  </a:xfrm>
                </p:grpSpPr>
                <p:sp>
                  <p:nvSpPr>
                    <p:cNvPr id="209" name="Freeform 208">
                      <a:extLst>
                        <a:ext uri="{FF2B5EF4-FFF2-40B4-BE49-F238E27FC236}">
                          <a16:creationId xmlns:a16="http://schemas.microsoft.com/office/drawing/2014/main" id="{95BA810E-F524-D14D-B423-CAC362DDA2F1}"/>
                        </a:ext>
                      </a:extLst>
                    </p:cNvPr>
                    <p:cNvSpPr>
                      <a:spLocks noChangeAspect="1"/>
                    </p:cNvSpPr>
                    <p:nvPr/>
                  </p:nvSpPr>
                  <p:spPr bwMode="auto">
                    <a:xfrm>
                      <a:off x="4704630" y="4259498"/>
                      <a:ext cx="63998" cy="105997"/>
                    </a:xfrm>
                    <a:custGeom>
                      <a:avLst/>
                      <a:gdLst>
                        <a:gd name="T0" fmla="*/ 21 w 27"/>
                        <a:gd name="T1" fmla="*/ 45 h 45"/>
                        <a:gd name="T2" fmla="*/ 7 w 27"/>
                        <a:gd name="T3" fmla="*/ 45 h 45"/>
                        <a:gd name="T4" fmla="*/ 0 w 27"/>
                        <a:gd name="T5" fmla="*/ 39 h 45"/>
                        <a:gd name="T6" fmla="*/ 0 w 27"/>
                        <a:gd name="T7" fmla="*/ 7 h 45"/>
                        <a:gd name="T8" fmla="*/ 7 w 27"/>
                        <a:gd name="T9" fmla="*/ 0 h 45"/>
                        <a:gd name="T10" fmla="*/ 21 w 27"/>
                        <a:gd name="T11" fmla="*/ 0 h 45"/>
                        <a:gd name="T12" fmla="*/ 27 w 27"/>
                        <a:gd name="T13" fmla="*/ 7 h 45"/>
                        <a:gd name="T14" fmla="*/ 27 w 27"/>
                        <a:gd name="T15" fmla="*/ 39 h 45"/>
                        <a:gd name="T16" fmla="*/ 21 w 27"/>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5">
                          <a:moveTo>
                            <a:pt x="21" y="45"/>
                          </a:moveTo>
                          <a:cubicBezTo>
                            <a:pt x="7" y="45"/>
                            <a:pt x="7" y="45"/>
                            <a:pt x="7" y="45"/>
                          </a:cubicBezTo>
                          <a:cubicBezTo>
                            <a:pt x="3" y="45"/>
                            <a:pt x="0" y="42"/>
                            <a:pt x="0" y="39"/>
                          </a:cubicBezTo>
                          <a:cubicBezTo>
                            <a:pt x="0" y="7"/>
                            <a:pt x="0" y="7"/>
                            <a:pt x="0" y="7"/>
                          </a:cubicBezTo>
                          <a:cubicBezTo>
                            <a:pt x="0" y="3"/>
                            <a:pt x="3" y="0"/>
                            <a:pt x="7" y="0"/>
                          </a:cubicBezTo>
                          <a:cubicBezTo>
                            <a:pt x="21" y="0"/>
                            <a:pt x="21" y="0"/>
                            <a:pt x="21" y="0"/>
                          </a:cubicBezTo>
                          <a:cubicBezTo>
                            <a:pt x="24" y="0"/>
                            <a:pt x="27" y="3"/>
                            <a:pt x="27" y="7"/>
                          </a:cubicBezTo>
                          <a:cubicBezTo>
                            <a:pt x="27" y="39"/>
                            <a:pt x="27" y="39"/>
                            <a:pt x="27" y="39"/>
                          </a:cubicBezTo>
                          <a:cubicBezTo>
                            <a:pt x="27" y="42"/>
                            <a:pt x="24" y="45"/>
                            <a:pt x="21" y="45"/>
                          </a:cubicBezTo>
                          <a:close/>
                        </a:path>
                      </a:pathLst>
                    </a:custGeom>
                    <a:solidFill>
                      <a:schemeClr val="bg1"/>
                    </a:solidFill>
                    <a:ln>
                      <a:noFill/>
                    </a:ln>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defRPr/>
                      </a:pPr>
                      <a:endParaRPr lang="en-US" sz="2400" dirty="0">
                        <a:solidFill>
                          <a:srgbClr val="282828"/>
                        </a:solidFill>
                      </a:endParaRPr>
                    </a:p>
                  </p:txBody>
                </p:sp>
                <p:sp>
                  <p:nvSpPr>
                    <p:cNvPr id="210" name="Freeform 209">
                      <a:extLst>
                        <a:ext uri="{FF2B5EF4-FFF2-40B4-BE49-F238E27FC236}">
                          <a16:creationId xmlns:a16="http://schemas.microsoft.com/office/drawing/2014/main" id="{8D3EA50D-019B-9142-B31C-C8CAFC1AC370}"/>
                        </a:ext>
                      </a:extLst>
                    </p:cNvPr>
                    <p:cNvSpPr>
                      <a:spLocks noChangeAspect="1"/>
                    </p:cNvSpPr>
                    <p:nvPr/>
                  </p:nvSpPr>
                  <p:spPr bwMode="auto">
                    <a:xfrm>
                      <a:off x="4704630" y="4379495"/>
                      <a:ext cx="63998" cy="106997"/>
                    </a:xfrm>
                    <a:custGeom>
                      <a:avLst/>
                      <a:gdLst>
                        <a:gd name="T0" fmla="*/ 21 w 27"/>
                        <a:gd name="T1" fmla="*/ 45 h 45"/>
                        <a:gd name="T2" fmla="*/ 7 w 27"/>
                        <a:gd name="T3" fmla="*/ 45 h 45"/>
                        <a:gd name="T4" fmla="*/ 0 w 27"/>
                        <a:gd name="T5" fmla="*/ 39 h 45"/>
                        <a:gd name="T6" fmla="*/ 0 w 27"/>
                        <a:gd name="T7" fmla="*/ 7 h 45"/>
                        <a:gd name="T8" fmla="*/ 7 w 27"/>
                        <a:gd name="T9" fmla="*/ 0 h 45"/>
                        <a:gd name="T10" fmla="*/ 21 w 27"/>
                        <a:gd name="T11" fmla="*/ 0 h 45"/>
                        <a:gd name="T12" fmla="*/ 27 w 27"/>
                        <a:gd name="T13" fmla="*/ 7 h 45"/>
                        <a:gd name="T14" fmla="*/ 27 w 27"/>
                        <a:gd name="T15" fmla="*/ 39 h 45"/>
                        <a:gd name="T16" fmla="*/ 21 w 27"/>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5">
                          <a:moveTo>
                            <a:pt x="21" y="45"/>
                          </a:moveTo>
                          <a:cubicBezTo>
                            <a:pt x="7" y="45"/>
                            <a:pt x="7" y="45"/>
                            <a:pt x="7" y="45"/>
                          </a:cubicBezTo>
                          <a:cubicBezTo>
                            <a:pt x="3" y="45"/>
                            <a:pt x="0" y="42"/>
                            <a:pt x="0" y="39"/>
                          </a:cubicBezTo>
                          <a:cubicBezTo>
                            <a:pt x="0" y="7"/>
                            <a:pt x="0" y="7"/>
                            <a:pt x="0" y="7"/>
                          </a:cubicBezTo>
                          <a:cubicBezTo>
                            <a:pt x="0" y="3"/>
                            <a:pt x="3" y="0"/>
                            <a:pt x="7" y="0"/>
                          </a:cubicBezTo>
                          <a:cubicBezTo>
                            <a:pt x="21" y="0"/>
                            <a:pt x="21" y="0"/>
                            <a:pt x="21" y="0"/>
                          </a:cubicBezTo>
                          <a:cubicBezTo>
                            <a:pt x="24" y="0"/>
                            <a:pt x="27" y="3"/>
                            <a:pt x="27" y="7"/>
                          </a:cubicBezTo>
                          <a:cubicBezTo>
                            <a:pt x="27" y="39"/>
                            <a:pt x="27" y="39"/>
                            <a:pt x="27" y="39"/>
                          </a:cubicBezTo>
                          <a:cubicBezTo>
                            <a:pt x="27" y="42"/>
                            <a:pt x="24" y="45"/>
                            <a:pt x="21" y="45"/>
                          </a:cubicBezTo>
                          <a:close/>
                        </a:path>
                      </a:pathLst>
                    </a:custGeom>
                    <a:solidFill>
                      <a:schemeClr val="bg1"/>
                    </a:solidFill>
                    <a:ln>
                      <a:noFill/>
                    </a:ln>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defRPr/>
                      </a:pPr>
                      <a:endParaRPr lang="en-US" sz="2400" dirty="0">
                        <a:solidFill>
                          <a:srgbClr val="282828"/>
                        </a:solidFill>
                      </a:endParaRPr>
                    </a:p>
                  </p:txBody>
                </p:sp>
                <p:sp>
                  <p:nvSpPr>
                    <p:cNvPr id="211" name="Freeform 210">
                      <a:extLst>
                        <a:ext uri="{FF2B5EF4-FFF2-40B4-BE49-F238E27FC236}">
                          <a16:creationId xmlns:a16="http://schemas.microsoft.com/office/drawing/2014/main" id="{E007B577-47F6-7344-9BA7-56ABDB3E1441}"/>
                        </a:ext>
                      </a:extLst>
                    </p:cNvPr>
                    <p:cNvSpPr>
                      <a:spLocks noChangeAspect="1"/>
                    </p:cNvSpPr>
                    <p:nvPr/>
                  </p:nvSpPr>
                  <p:spPr bwMode="auto">
                    <a:xfrm>
                      <a:off x="4780627" y="4346496"/>
                      <a:ext cx="30999" cy="51998"/>
                    </a:xfrm>
                    <a:custGeom>
                      <a:avLst/>
                      <a:gdLst>
                        <a:gd name="T0" fmla="*/ 8 w 13"/>
                        <a:gd name="T1" fmla="*/ 22 h 22"/>
                        <a:gd name="T2" fmla="*/ 6 w 13"/>
                        <a:gd name="T3" fmla="*/ 22 h 22"/>
                        <a:gd name="T4" fmla="*/ 0 w 13"/>
                        <a:gd name="T5" fmla="*/ 16 h 22"/>
                        <a:gd name="T6" fmla="*/ 0 w 13"/>
                        <a:gd name="T7" fmla="*/ 6 h 22"/>
                        <a:gd name="T8" fmla="*/ 6 w 13"/>
                        <a:gd name="T9" fmla="*/ 0 h 22"/>
                        <a:gd name="T10" fmla="*/ 8 w 13"/>
                        <a:gd name="T11" fmla="*/ 0 h 22"/>
                        <a:gd name="T12" fmla="*/ 13 w 13"/>
                        <a:gd name="T13" fmla="*/ 6 h 22"/>
                        <a:gd name="T14" fmla="*/ 13 w 13"/>
                        <a:gd name="T15" fmla="*/ 16 h 22"/>
                        <a:gd name="T16" fmla="*/ 8 w 13"/>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8" y="22"/>
                          </a:moveTo>
                          <a:cubicBezTo>
                            <a:pt x="6" y="22"/>
                            <a:pt x="6" y="22"/>
                            <a:pt x="6" y="22"/>
                          </a:cubicBezTo>
                          <a:cubicBezTo>
                            <a:pt x="3" y="22"/>
                            <a:pt x="0" y="20"/>
                            <a:pt x="0" y="16"/>
                          </a:cubicBezTo>
                          <a:cubicBezTo>
                            <a:pt x="0" y="6"/>
                            <a:pt x="0" y="6"/>
                            <a:pt x="0" y="6"/>
                          </a:cubicBezTo>
                          <a:cubicBezTo>
                            <a:pt x="0" y="3"/>
                            <a:pt x="3" y="0"/>
                            <a:pt x="6" y="0"/>
                          </a:cubicBezTo>
                          <a:cubicBezTo>
                            <a:pt x="8" y="0"/>
                            <a:pt x="8" y="0"/>
                            <a:pt x="8" y="0"/>
                          </a:cubicBezTo>
                          <a:cubicBezTo>
                            <a:pt x="11" y="0"/>
                            <a:pt x="13" y="3"/>
                            <a:pt x="13" y="6"/>
                          </a:cubicBezTo>
                          <a:cubicBezTo>
                            <a:pt x="13" y="16"/>
                            <a:pt x="13" y="16"/>
                            <a:pt x="13" y="16"/>
                          </a:cubicBezTo>
                          <a:cubicBezTo>
                            <a:pt x="13" y="20"/>
                            <a:pt x="11" y="22"/>
                            <a:pt x="8" y="22"/>
                          </a:cubicBezTo>
                          <a:close/>
                        </a:path>
                      </a:pathLst>
                    </a:custGeom>
                    <a:solidFill>
                      <a:schemeClr val="bg1"/>
                    </a:solidFill>
                    <a:ln>
                      <a:noFill/>
                    </a:ln>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defRPr/>
                      </a:pPr>
                      <a:endParaRPr lang="en-US" sz="2400" dirty="0">
                        <a:solidFill>
                          <a:srgbClr val="282828"/>
                        </a:solidFill>
                      </a:endParaRPr>
                    </a:p>
                  </p:txBody>
                </p:sp>
                <p:sp>
                  <p:nvSpPr>
                    <p:cNvPr id="212" name="Freeform 211">
                      <a:extLst>
                        <a:ext uri="{FF2B5EF4-FFF2-40B4-BE49-F238E27FC236}">
                          <a16:creationId xmlns:a16="http://schemas.microsoft.com/office/drawing/2014/main" id="{703D5E0F-0472-D44C-8184-98F3B97C9670}"/>
                        </a:ext>
                      </a:extLst>
                    </p:cNvPr>
                    <p:cNvSpPr>
                      <a:spLocks noChangeAspect="1"/>
                    </p:cNvSpPr>
                    <p:nvPr/>
                  </p:nvSpPr>
                  <p:spPr bwMode="auto">
                    <a:xfrm>
                      <a:off x="4676631" y="4294497"/>
                      <a:ext cx="122996" cy="155995"/>
                    </a:xfrm>
                    <a:custGeom>
                      <a:avLst/>
                      <a:gdLst>
                        <a:gd name="T0" fmla="*/ 45 w 52"/>
                        <a:gd name="T1" fmla="*/ 66 h 66"/>
                        <a:gd name="T2" fmla="*/ 6 w 52"/>
                        <a:gd name="T3" fmla="*/ 66 h 66"/>
                        <a:gd name="T4" fmla="*/ 0 w 52"/>
                        <a:gd name="T5" fmla="*/ 59 h 66"/>
                        <a:gd name="T6" fmla="*/ 0 w 52"/>
                        <a:gd name="T7" fmla="*/ 7 h 66"/>
                        <a:gd name="T8" fmla="*/ 6 w 52"/>
                        <a:gd name="T9" fmla="*/ 0 h 66"/>
                        <a:gd name="T10" fmla="*/ 45 w 52"/>
                        <a:gd name="T11" fmla="*/ 0 h 66"/>
                        <a:gd name="T12" fmla="*/ 52 w 52"/>
                        <a:gd name="T13" fmla="*/ 7 h 66"/>
                        <a:gd name="T14" fmla="*/ 52 w 52"/>
                        <a:gd name="T15" fmla="*/ 59 h 66"/>
                        <a:gd name="T16" fmla="*/ 45 w 52"/>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6">
                          <a:moveTo>
                            <a:pt x="45" y="66"/>
                          </a:moveTo>
                          <a:cubicBezTo>
                            <a:pt x="6" y="66"/>
                            <a:pt x="6" y="66"/>
                            <a:pt x="6" y="66"/>
                          </a:cubicBezTo>
                          <a:cubicBezTo>
                            <a:pt x="2" y="66"/>
                            <a:pt x="0" y="63"/>
                            <a:pt x="0" y="59"/>
                          </a:cubicBezTo>
                          <a:cubicBezTo>
                            <a:pt x="0" y="7"/>
                            <a:pt x="0" y="7"/>
                            <a:pt x="0" y="7"/>
                          </a:cubicBezTo>
                          <a:cubicBezTo>
                            <a:pt x="0" y="3"/>
                            <a:pt x="2" y="0"/>
                            <a:pt x="6" y="0"/>
                          </a:cubicBezTo>
                          <a:cubicBezTo>
                            <a:pt x="45" y="0"/>
                            <a:pt x="45" y="0"/>
                            <a:pt x="45" y="0"/>
                          </a:cubicBezTo>
                          <a:cubicBezTo>
                            <a:pt x="49" y="0"/>
                            <a:pt x="52" y="3"/>
                            <a:pt x="52" y="7"/>
                          </a:cubicBezTo>
                          <a:cubicBezTo>
                            <a:pt x="52" y="59"/>
                            <a:pt x="52" y="59"/>
                            <a:pt x="52" y="59"/>
                          </a:cubicBezTo>
                          <a:cubicBezTo>
                            <a:pt x="52" y="63"/>
                            <a:pt x="49" y="66"/>
                            <a:pt x="45" y="66"/>
                          </a:cubicBezTo>
                          <a:close/>
                        </a:path>
                      </a:pathLst>
                    </a:custGeom>
                    <a:solidFill>
                      <a:schemeClr val="accent5">
                        <a:lumMod val="20000"/>
                        <a:lumOff val="80000"/>
                      </a:schemeClr>
                    </a:solidFill>
                    <a:ln>
                      <a:noFill/>
                    </a:ln>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defRPr/>
                      </a:pPr>
                      <a:endParaRPr lang="en-US" sz="2400" dirty="0">
                        <a:solidFill>
                          <a:srgbClr val="282828"/>
                        </a:solidFill>
                      </a:endParaRPr>
                    </a:p>
                  </p:txBody>
                </p:sp>
                <p:sp>
                  <p:nvSpPr>
                    <p:cNvPr id="213" name="Freeform 212">
                      <a:extLst>
                        <a:ext uri="{FF2B5EF4-FFF2-40B4-BE49-F238E27FC236}">
                          <a16:creationId xmlns:a16="http://schemas.microsoft.com/office/drawing/2014/main" id="{C6113636-6E6A-434D-8B2E-3D271FE0B98E}"/>
                        </a:ext>
                      </a:extLst>
                    </p:cNvPr>
                    <p:cNvSpPr>
                      <a:spLocks noChangeAspect="1" noEditPoints="1"/>
                    </p:cNvSpPr>
                    <p:nvPr/>
                  </p:nvSpPr>
                  <p:spPr bwMode="auto">
                    <a:xfrm>
                      <a:off x="4676631" y="4294497"/>
                      <a:ext cx="122996" cy="155995"/>
                    </a:xfrm>
                    <a:custGeom>
                      <a:avLst/>
                      <a:gdLst>
                        <a:gd name="T0" fmla="*/ 43 w 52"/>
                        <a:gd name="T1" fmla="*/ 9 h 66"/>
                        <a:gd name="T2" fmla="*/ 43 w 52"/>
                        <a:gd name="T3" fmla="*/ 57 h 66"/>
                        <a:gd name="T4" fmla="*/ 8 w 52"/>
                        <a:gd name="T5" fmla="*/ 57 h 66"/>
                        <a:gd name="T6" fmla="*/ 8 w 52"/>
                        <a:gd name="T7" fmla="*/ 9 h 66"/>
                        <a:gd name="T8" fmla="*/ 43 w 52"/>
                        <a:gd name="T9" fmla="*/ 9 h 66"/>
                        <a:gd name="T10" fmla="*/ 45 w 52"/>
                        <a:gd name="T11" fmla="*/ 0 h 66"/>
                        <a:gd name="T12" fmla="*/ 6 w 52"/>
                        <a:gd name="T13" fmla="*/ 0 h 66"/>
                        <a:gd name="T14" fmla="*/ 0 w 52"/>
                        <a:gd name="T15" fmla="*/ 7 h 66"/>
                        <a:gd name="T16" fmla="*/ 0 w 52"/>
                        <a:gd name="T17" fmla="*/ 59 h 66"/>
                        <a:gd name="T18" fmla="*/ 6 w 52"/>
                        <a:gd name="T19" fmla="*/ 66 h 66"/>
                        <a:gd name="T20" fmla="*/ 45 w 52"/>
                        <a:gd name="T21" fmla="*/ 66 h 66"/>
                        <a:gd name="T22" fmla="*/ 52 w 52"/>
                        <a:gd name="T23" fmla="*/ 59 h 66"/>
                        <a:gd name="T24" fmla="*/ 52 w 52"/>
                        <a:gd name="T25" fmla="*/ 7 h 66"/>
                        <a:gd name="T26" fmla="*/ 45 w 52"/>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66">
                          <a:moveTo>
                            <a:pt x="43" y="9"/>
                          </a:moveTo>
                          <a:cubicBezTo>
                            <a:pt x="43" y="57"/>
                            <a:pt x="43" y="57"/>
                            <a:pt x="43" y="57"/>
                          </a:cubicBezTo>
                          <a:cubicBezTo>
                            <a:pt x="8" y="57"/>
                            <a:pt x="8" y="57"/>
                            <a:pt x="8" y="57"/>
                          </a:cubicBezTo>
                          <a:cubicBezTo>
                            <a:pt x="8" y="9"/>
                            <a:pt x="8" y="9"/>
                            <a:pt x="8" y="9"/>
                          </a:cubicBezTo>
                          <a:cubicBezTo>
                            <a:pt x="43" y="9"/>
                            <a:pt x="43" y="9"/>
                            <a:pt x="43" y="9"/>
                          </a:cubicBezTo>
                          <a:moveTo>
                            <a:pt x="45" y="0"/>
                          </a:moveTo>
                          <a:cubicBezTo>
                            <a:pt x="6" y="0"/>
                            <a:pt x="6" y="0"/>
                            <a:pt x="6" y="0"/>
                          </a:cubicBezTo>
                          <a:cubicBezTo>
                            <a:pt x="2" y="0"/>
                            <a:pt x="0" y="3"/>
                            <a:pt x="0" y="7"/>
                          </a:cubicBezTo>
                          <a:cubicBezTo>
                            <a:pt x="0" y="59"/>
                            <a:pt x="0" y="59"/>
                            <a:pt x="0" y="59"/>
                          </a:cubicBezTo>
                          <a:cubicBezTo>
                            <a:pt x="0" y="63"/>
                            <a:pt x="2" y="66"/>
                            <a:pt x="6" y="66"/>
                          </a:cubicBezTo>
                          <a:cubicBezTo>
                            <a:pt x="45" y="66"/>
                            <a:pt x="45" y="66"/>
                            <a:pt x="45" y="66"/>
                          </a:cubicBezTo>
                          <a:cubicBezTo>
                            <a:pt x="49" y="66"/>
                            <a:pt x="52" y="63"/>
                            <a:pt x="52" y="59"/>
                          </a:cubicBezTo>
                          <a:cubicBezTo>
                            <a:pt x="52" y="7"/>
                            <a:pt x="52" y="7"/>
                            <a:pt x="52" y="7"/>
                          </a:cubicBezTo>
                          <a:cubicBezTo>
                            <a:pt x="52" y="3"/>
                            <a:pt x="49" y="0"/>
                            <a:pt x="45" y="0"/>
                          </a:cubicBezTo>
                          <a:close/>
                        </a:path>
                      </a:pathLst>
                    </a:custGeom>
                    <a:solidFill>
                      <a:schemeClr val="bg1"/>
                    </a:solidFill>
                    <a:ln>
                      <a:noFill/>
                    </a:ln>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defRPr/>
                      </a:pPr>
                      <a:endParaRPr lang="en-US" sz="2400" dirty="0">
                        <a:solidFill>
                          <a:srgbClr val="282828"/>
                        </a:solidFill>
                      </a:endParaRPr>
                    </a:p>
                  </p:txBody>
                </p:sp>
              </p:grpSp>
            </p:grpSp>
            <p:grpSp>
              <p:nvGrpSpPr>
                <p:cNvPr id="227" name="Group 226">
                  <a:extLst>
                    <a:ext uri="{FF2B5EF4-FFF2-40B4-BE49-F238E27FC236}">
                      <a16:creationId xmlns:a16="http://schemas.microsoft.com/office/drawing/2014/main" id="{45411802-B3A1-CC49-8B95-EAB2D16BB71F}"/>
                    </a:ext>
                  </a:extLst>
                </p:cNvPr>
                <p:cNvGrpSpPr/>
                <p:nvPr/>
              </p:nvGrpSpPr>
              <p:grpSpPr>
                <a:xfrm>
                  <a:off x="6540491" y="2862145"/>
                  <a:ext cx="382995" cy="428563"/>
                  <a:chOff x="6540491" y="2862145"/>
                  <a:chExt cx="382995" cy="428563"/>
                </a:xfrm>
              </p:grpSpPr>
              <p:pic>
                <p:nvPicPr>
                  <p:cNvPr id="218" name="Picture 217">
                    <a:extLst>
                      <a:ext uri="{FF2B5EF4-FFF2-40B4-BE49-F238E27FC236}">
                        <a16:creationId xmlns:a16="http://schemas.microsoft.com/office/drawing/2014/main" id="{20BF7863-DFF3-2549-AD52-7F197E80DF6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540491" y="2862145"/>
                    <a:ext cx="382995" cy="428563"/>
                  </a:xfrm>
                  <a:prstGeom prst="rect">
                    <a:avLst/>
                  </a:prstGeom>
                </p:spPr>
              </p:pic>
              <p:sp>
                <p:nvSpPr>
                  <p:cNvPr id="220" name="Oval 219">
                    <a:extLst>
                      <a:ext uri="{FF2B5EF4-FFF2-40B4-BE49-F238E27FC236}">
                        <a16:creationId xmlns:a16="http://schemas.microsoft.com/office/drawing/2014/main" id="{49948CA3-86B0-A444-844B-A46D3CFAB6F9}"/>
                      </a:ext>
                    </a:extLst>
                  </p:cNvPr>
                  <p:cNvSpPr/>
                  <p:nvPr/>
                </p:nvSpPr>
                <p:spPr>
                  <a:xfrm>
                    <a:off x="6584909" y="2876231"/>
                    <a:ext cx="338577" cy="39159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a:solidFill>
                        <a:srgbClr val="FFFFFF"/>
                      </a:solidFill>
                      <a:latin typeface="Arial"/>
                    </a:endParaRPr>
                  </a:p>
                </p:txBody>
              </p:sp>
              <p:sp>
                <p:nvSpPr>
                  <p:cNvPr id="225" name="Freeform 33">
                    <a:extLst>
                      <a:ext uri="{FF2B5EF4-FFF2-40B4-BE49-F238E27FC236}">
                        <a16:creationId xmlns:a16="http://schemas.microsoft.com/office/drawing/2014/main" id="{21195D01-4C1F-884B-B72E-F65B8BBA9DAD}"/>
                      </a:ext>
                    </a:extLst>
                  </p:cNvPr>
                  <p:cNvSpPr>
                    <a:spLocks noEditPoints="1"/>
                  </p:cNvSpPr>
                  <p:nvPr/>
                </p:nvSpPr>
                <p:spPr bwMode="auto">
                  <a:xfrm>
                    <a:off x="6678124" y="2955391"/>
                    <a:ext cx="141518" cy="215165"/>
                  </a:xfrm>
                  <a:custGeom>
                    <a:avLst/>
                    <a:gdLst>
                      <a:gd name="T0" fmla="*/ 165 w 186"/>
                      <a:gd name="T1" fmla="*/ 248 h 378"/>
                      <a:gd name="T2" fmla="*/ 165 w 186"/>
                      <a:gd name="T3" fmla="*/ 45 h 378"/>
                      <a:gd name="T4" fmla="*/ 120 w 186"/>
                      <a:gd name="T5" fmla="*/ 0 h 378"/>
                      <a:gd name="T6" fmla="*/ 93 w 186"/>
                      <a:gd name="T7" fmla="*/ 9 h 378"/>
                      <a:gd name="T8" fmla="*/ 66 w 186"/>
                      <a:gd name="T9" fmla="*/ 0 h 378"/>
                      <a:gd name="T10" fmla="*/ 21 w 186"/>
                      <a:gd name="T11" fmla="*/ 45 h 378"/>
                      <a:gd name="T12" fmla="*/ 21 w 186"/>
                      <a:gd name="T13" fmla="*/ 248 h 378"/>
                      <a:gd name="T14" fmla="*/ 0 w 186"/>
                      <a:gd name="T15" fmla="*/ 271 h 378"/>
                      <a:gd name="T16" fmla="*/ 0 w 186"/>
                      <a:gd name="T17" fmla="*/ 300 h 378"/>
                      <a:gd name="T18" fmla="*/ 7 w 186"/>
                      <a:gd name="T19" fmla="*/ 316 h 378"/>
                      <a:gd name="T20" fmla="*/ 44 w 186"/>
                      <a:gd name="T21" fmla="*/ 371 h 378"/>
                      <a:gd name="T22" fmla="*/ 61 w 186"/>
                      <a:gd name="T23" fmla="*/ 378 h 378"/>
                      <a:gd name="T24" fmla="*/ 126 w 186"/>
                      <a:gd name="T25" fmla="*/ 378 h 378"/>
                      <a:gd name="T26" fmla="*/ 143 w 186"/>
                      <a:gd name="T27" fmla="*/ 371 h 378"/>
                      <a:gd name="T28" fmla="*/ 180 w 186"/>
                      <a:gd name="T29" fmla="*/ 316 h 378"/>
                      <a:gd name="T30" fmla="*/ 186 w 186"/>
                      <a:gd name="T31" fmla="*/ 300 h 378"/>
                      <a:gd name="T32" fmla="*/ 186 w 186"/>
                      <a:gd name="T33" fmla="*/ 271 h 378"/>
                      <a:gd name="T34" fmla="*/ 165 w 186"/>
                      <a:gd name="T35" fmla="*/ 248 h 378"/>
                      <a:gd name="T36" fmla="*/ 120 w 186"/>
                      <a:gd name="T37" fmla="*/ 33 h 378"/>
                      <a:gd name="T38" fmla="*/ 132 w 186"/>
                      <a:gd name="T39" fmla="*/ 45 h 378"/>
                      <a:gd name="T40" fmla="*/ 132 w 186"/>
                      <a:gd name="T41" fmla="*/ 248 h 378"/>
                      <a:gd name="T42" fmla="*/ 111 w 186"/>
                      <a:gd name="T43" fmla="*/ 248 h 378"/>
                      <a:gd name="T44" fmla="*/ 111 w 186"/>
                      <a:gd name="T45" fmla="*/ 45 h 378"/>
                      <a:gd name="T46" fmla="*/ 111 w 186"/>
                      <a:gd name="T47" fmla="*/ 38 h 378"/>
                      <a:gd name="T48" fmla="*/ 120 w 186"/>
                      <a:gd name="T49" fmla="*/ 33 h 378"/>
                      <a:gd name="T50" fmla="*/ 66 w 186"/>
                      <a:gd name="T51" fmla="*/ 33 h 378"/>
                      <a:gd name="T52" fmla="*/ 76 w 186"/>
                      <a:gd name="T53" fmla="*/ 38 h 378"/>
                      <a:gd name="T54" fmla="*/ 76 w 186"/>
                      <a:gd name="T55" fmla="*/ 45 h 378"/>
                      <a:gd name="T56" fmla="*/ 76 w 186"/>
                      <a:gd name="T57" fmla="*/ 248 h 378"/>
                      <a:gd name="T58" fmla="*/ 54 w 186"/>
                      <a:gd name="T59" fmla="*/ 248 h 378"/>
                      <a:gd name="T60" fmla="*/ 54 w 186"/>
                      <a:gd name="T61" fmla="*/ 45 h 378"/>
                      <a:gd name="T62" fmla="*/ 66 w 186"/>
                      <a:gd name="T63" fmla="*/ 33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 h="378">
                        <a:moveTo>
                          <a:pt x="165" y="248"/>
                        </a:moveTo>
                        <a:cubicBezTo>
                          <a:pt x="165" y="45"/>
                          <a:pt x="165" y="45"/>
                          <a:pt x="165" y="45"/>
                        </a:cubicBezTo>
                        <a:cubicBezTo>
                          <a:pt x="165" y="20"/>
                          <a:pt x="145" y="0"/>
                          <a:pt x="120" y="0"/>
                        </a:cubicBezTo>
                        <a:cubicBezTo>
                          <a:pt x="110" y="0"/>
                          <a:pt x="101" y="3"/>
                          <a:pt x="93" y="9"/>
                        </a:cubicBezTo>
                        <a:cubicBezTo>
                          <a:pt x="86" y="3"/>
                          <a:pt x="76" y="0"/>
                          <a:pt x="66" y="0"/>
                        </a:cubicBezTo>
                        <a:cubicBezTo>
                          <a:pt x="41" y="0"/>
                          <a:pt x="21" y="20"/>
                          <a:pt x="21" y="45"/>
                        </a:cubicBezTo>
                        <a:cubicBezTo>
                          <a:pt x="21" y="248"/>
                          <a:pt x="21" y="248"/>
                          <a:pt x="21" y="248"/>
                        </a:cubicBezTo>
                        <a:cubicBezTo>
                          <a:pt x="10" y="249"/>
                          <a:pt x="0" y="259"/>
                          <a:pt x="0" y="271"/>
                        </a:cubicBezTo>
                        <a:cubicBezTo>
                          <a:pt x="0" y="300"/>
                          <a:pt x="0" y="300"/>
                          <a:pt x="0" y="300"/>
                        </a:cubicBezTo>
                        <a:cubicBezTo>
                          <a:pt x="0" y="306"/>
                          <a:pt x="3" y="312"/>
                          <a:pt x="7" y="316"/>
                        </a:cubicBezTo>
                        <a:cubicBezTo>
                          <a:pt x="44" y="371"/>
                          <a:pt x="44" y="371"/>
                          <a:pt x="44" y="371"/>
                        </a:cubicBezTo>
                        <a:cubicBezTo>
                          <a:pt x="48" y="376"/>
                          <a:pt x="54" y="378"/>
                          <a:pt x="61" y="378"/>
                        </a:cubicBezTo>
                        <a:cubicBezTo>
                          <a:pt x="126" y="378"/>
                          <a:pt x="126" y="378"/>
                          <a:pt x="126" y="378"/>
                        </a:cubicBezTo>
                        <a:cubicBezTo>
                          <a:pt x="132" y="378"/>
                          <a:pt x="138" y="376"/>
                          <a:pt x="143" y="371"/>
                        </a:cubicBezTo>
                        <a:cubicBezTo>
                          <a:pt x="180" y="316"/>
                          <a:pt x="180" y="316"/>
                          <a:pt x="180" y="316"/>
                        </a:cubicBezTo>
                        <a:cubicBezTo>
                          <a:pt x="184" y="312"/>
                          <a:pt x="186" y="306"/>
                          <a:pt x="186" y="300"/>
                        </a:cubicBezTo>
                        <a:cubicBezTo>
                          <a:pt x="186" y="271"/>
                          <a:pt x="186" y="271"/>
                          <a:pt x="186" y="271"/>
                        </a:cubicBezTo>
                        <a:cubicBezTo>
                          <a:pt x="186" y="259"/>
                          <a:pt x="177" y="249"/>
                          <a:pt x="165" y="248"/>
                        </a:cubicBezTo>
                        <a:close/>
                        <a:moveTo>
                          <a:pt x="120" y="33"/>
                        </a:moveTo>
                        <a:cubicBezTo>
                          <a:pt x="127" y="33"/>
                          <a:pt x="132" y="38"/>
                          <a:pt x="132" y="45"/>
                        </a:cubicBezTo>
                        <a:cubicBezTo>
                          <a:pt x="132" y="248"/>
                          <a:pt x="132" y="248"/>
                          <a:pt x="132" y="248"/>
                        </a:cubicBezTo>
                        <a:cubicBezTo>
                          <a:pt x="111" y="248"/>
                          <a:pt x="111" y="248"/>
                          <a:pt x="111" y="248"/>
                        </a:cubicBezTo>
                        <a:cubicBezTo>
                          <a:pt x="111" y="45"/>
                          <a:pt x="111" y="45"/>
                          <a:pt x="111" y="45"/>
                        </a:cubicBezTo>
                        <a:cubicBezTo>
                          <a:pt x="111" y="43"/>
                          <a:pt x="111" y="40"/>
                          <a:pt x="111" y="38"/>
                        </a:cubicBezTo>
                        <a:cubicBezTo>
                          <a:pt x="113" y="35"/>
                          <a:pt x="116" y="33"/>
                          <a:pt x="120" y="33"/>
                        </a:cubicBezTo>
                        <a:close/>
                        <a:moveTo>
                          <a:pt x="66" y="33"/>
                        </a:moveTo>
                        <a:cubicBezTo>
                          <a:pt x="70" y="33"/>
                          <a:pt x="74" y="35"/>
                          <a:pt x="76" y="38"/>
                        </a:cubicBezTo>
                        <a:cubicBezTo>
                          <a:pt x="76" y="40"/>
                          <a:pt x="76" y="43"/>
                          <a:pt x="76" y="45"/>
                        </a:cubicBezTo>
                        <a:cubicBezTo>
                          <a:pt x="76" y="248"/>
                          <a:pt x="76" y="248"/>
                          <a:pt x="76" y="248"/>
                        </a:cubicBezTo>
                        <a:cubicBezTo>
                          <a:pt x="54" y="248"/>
                          <a:pt x="54" y="248"/>
                          <a:pt x="54" y="248"/>
                        </a:cubicBezTo>
                        <a:cubicBezTo>
                          <a:pt x="54" y="45"/>
                          <a:pt x="54" y="45"/>
                          <a:pt x="54" y="45"/>
                        </a:cubicBezTo>
                        <a:cubicBezTo>
                          <a:pt x="54" y="38"/>
                          <a:pt x="60" y="33"/>
                          <a:pt x="66" y="33"/>
                        </a:cubicBezTo>
                        <a:close/>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62517" tIns="81259" rIns="162517" bIns="81259" numCol="1" anchor="t" anchorCtr="0" compatLnSpc="1">
                    <a:prstTxWarp prst="textNoShape">
                      <a:avLst/>
                    </a:prstTxWarp>
                  </a:bodyPr>
                  <a:lstStyle/>
                  <a:p>
                    <a:pPr defTabSz="609585" fontAlgn="base">
                      <a:spcBef>
                        <a:spcPct val="0"/>
                      </a:spcBef>
                      <a:spcAft>
                        <a:spcPct val="0"/>
                      </a:spcAft>
                      <a:defRPr/>
                    </a:pPr>
                    <a:endParaRPr lang="en-US" sz="2000">
                      <a:solidFill>
                        <a:srgbClr val="282828"/>
                      </a:solidFill>
                      <a:latin typeface="Arial" charset="0"/>
                      <a:ea typeface="ＭＳ Ｐゴシック" charset="0"/>
                    </a:endParaRPr>
                  </a:p>
                </p:txBody>
              </p:sp>
            </p:grpSp>
          </p:grpSp>
          <p:pic>
            <p:nvPicPr>
              <p:cNvPr id="3" name="Picture 2">
                <a:extLst>
                  <a:ext uri="{FF2B5EF4-FFF2-40B4-BE49-F238E27FC236}">
                    <a16:creationId xmlns:a16="http://schemas.microsoft.com/office/drawing/2014/main" id="{7BDBA3A5-6B0F-CD49-926D-753E7F66794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796454" y="2536558"/>
                <a:ext cx="219456" cy="219456"/>
              </a:xfrm>
              <a:prstGeom prst="rect">
                <a:avLst/>
              </a:prstGeom>
            </p:spPr>
          </p:pic>
        </p:grpSp>
      </p:grpSp>
      <p:sp>
        <p:nvSpPr>
          <p:cNvPr id="112" name="Title 1">
            <a:extLst>
              <a:ext uri="{FF2B5EF4-FFF2-40B4-BE49-F238E27FC236}">
                <a16:creationId xmlns:a16="http://schemas.microsoft.com/office/drawing/2014/main" id="{E4C09D84-77BB-4F0F-B509-F628E7C5C22E}"/>
              </a:ext>
            </a:extLst>
          </p:cNvPr>
          <p:cNvSpPr>
            <a:spLocks noGrp="1"/>
          </p:cNvSpPr>
          <p:nvPr>
            <p:ph type="title"/>
          </p:nvPr>
        </p:nvSpPr>
        <p:spPr>
          <a:xfrm>
            <a:off x="267167" y="197180"/>
            <a:ext cx="11127317" cy="516468"/>
          </a:xfrm>
        </p:spPr>
        <p:txBody>
          <a:bodyPr>
            <a:normAutofit fontScale="90000"/>
          </a:bodyPr>
          <a:lstStyle/>
          <a:p>
            <a:pPr>
              <a:lnSpc>
                <a:spcPct val="100000"/>
              </a:lnSpc>
            </a:pPr>
            <a:r>
              <a:rPr lang="en-US" dirty="0">
                <a:solidFill>
                  <a:schemeClr val="accent6"/>
                </a:solidFill>
                <a:latin typeface="CiscoSansTT" panose="020B0503020201020303" pitchFamily="34" charset="0"/>
                <a:cs typeface="CiscoSansTT" panose="020B0503020201020303" pitchFamily="34" charset="0"/>
              </a:rPr>
              <a:t>New Use Cases Enabled by Wi-Fi 6</a:t>
            </a:r>
            <a:endParaRPr lang="en-US" sz="2400" dirty="0">
              <a:solidFill>
                <a:schemeClr val="accent6"/>
              </a:solidFill>
              <a:latin typeface="CiscoSansTT" panose="020B0503020201020303" pitchFamily="34" charset="0"/>
              <a:cs typeface="CiscoSansTT" panose="020B0503020201020303" pitchFamily="34" charset="0"/>
            </a:endParaRPr>
          </a:p>
        </p:txBody>
      </p:sp>
    </p:spTree>
    <p:extLst>
      <p:ext uri="{BB962C8B-B14F-4D97-AF65-F5344CB8AC3E}">
        <p14:creationId xmlns:p14="http://schemas.microsoft.com/office/powerpoint/2010/main" val="138680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1AE938-44C6-E14B-AA96-C4D5374F6F5A}"/>
              </a:ext>
            </a:extLst>
          </p:cNvPr>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5387" name="think-cell Slide" r:id="rId6" imgW="7772400" imgH="10058400" progId="TCLayout.ActiveDocument.1">
                  <p:embed/>
                </p:oleObj>
              </mc:Choice>
              <mc:Fallback>
                <p:oleObj name="think-cell Slide" r:id="rId6" imgW="7772400" imgH="10058400" progId="TCLayout.ActiveDocument.1">
                  <p:embed/>
                  <p:pic>
                    <p:nvPicPr>
                      <p:cNvPr id="7" name="Object 6" hidden="1">
                        <a:extLst>
                          <a:ext uri="{FF2B5EF4-FFF2-40B4-BE49-F238E27FC236}">
                            <a16:creationId xmlns:a16="http://schemas.microsoft.com/office/drawing/2014/main" id="{F81AE938-44C6-E14B-AA96-C4D5374F6F5A}"/>
                          </a:ext>
                        </a:extLst>
                      </p:cNvPr>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A46E66F-BFBF-654D-A105-C7D9DDEBC0B0}"/>
              </a:ext>
            </a:extLst>
          </p:cNvPr>
          <p:cNvSpPr/>
          <p:nvPr>
            <p:custDataLst>
              <p:tags r:id="rId3"/>
            </p:custDataLst>
          </p:nvPr>
        </p:nvSpPr>
        <p:spPr>
          <a:xfrm>
            <a:off x="0" y="0"/>
            <a:ext cx="211667" cy="21166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609585" fontAlgn="base">
              <a:spcBef>
                <a:spcPct val="0"/>
              </a:spcBef>
              <a:spcAft>
                <a:spcPct val="0"/>
              </a:spcAft>
            </a:pPr>
            <a:endParaRPr lang="en-US" sz="2400" dirty="0">
              <a:solidFill>
                <a:srgbClr val="005073"/>
              </a:solidFill>
              <a:latin typeface="CiscoSansTT ExtraLight" panose="020B0303020201020303" pitchFamily="34" charset="0"/>
              <a:sym typeface="CiscoSansTT ExtraLight" panose="020B0303020201020303" pitchFamily="34" charset="0"/>
            </a:endParaRPr>
          </a:p>
        </p:txBody>
      </p:sp>
      <p:sp>
        <p:nvSpPr>
          <p:cNvPr id="354" name="Rectangle 353"/>
          <p:cNvSpPr/>
          <p:nvPr/>
        </p:nvSpPr>
        <p:spPr>
          <a:xfrm>
            <a:off x="6188251" y="2203160"/>
            <a:ext cx="5269267" cy="323088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600" dirty="0">
              <a:solidFill>
                <a:srgbClr val="005073"/>
              </a:solidFill>
              <a:latin typeface="CiscoSansTT Light"/>
            </a:endParaRPr>
          </a:p>
        </p:txBody>
      </p:sp>
      <p:sp>
        <p:nvSpPr>
          <p:cNvPr id="353" name="Rectangle 352"/>
          <p:cNvSpPr/>
          <p:nvPr/>
        </p:nvSpPr>
        <p:spPr>
          <a:xfrm>
            <a:off x="730251" y="2203160"/>
            <a:ext cx="5242197" cy="323088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600" dirty="0">
              <a:solidFill>
                <a:srgbClr val="005073"/>
              </a:solidFill>
              <a:latin typeface="CiscoSansTT Light"/>
            </a:endParaRPr>
          </a:p>
        </p:txBody>
      </p:sp>
      <p:sp>
        <p:nvSpPr>
          <p:cNvPr id="8" name="TextBox 7">
            <a:extLst>
              <a:ext uri="{FF2B5EF4-FFF2-40B4-BE49-F238E27FC236}">
                <a16:creationId xmlns:a16="http://schemas.microsoft.com/office/drawing/2014/main" id="{1987A5CC-D18C-49B2-9842-54C95DCE0AD6}"/>
              </a:ext>
            </a:extLst>
          </p:cNvPr>
          <p:cNvSpPr txBox="1"/>
          <p:nvPr/>
        </p:nvSpPr>
        <p:spPr>
          <a:xfrm>
            <a:off x="730251" y="5422298"/>
            <a:ext cx="2145779" cy="235898"/>
          </a:xfrm>
          <a:prstGeom prst="rect">
            <a:avLst/>
          </a:prstGeom>
          <a:noFill/>
        </p:spPr>
        <p:txBody>
          <a:bodyPr wrap="square" rtlCol="0">
            <a:spAutoFit/>
          </a:bodyPr>
          <a:lstStyle/>
          <a:p>
            <a:pPr defTabSz="914377"/>
            <a:r>
              <a:rPr lang="en-US" sz="933" dirty="0">
                <a:solidFill>
                  <a:srgbClr val="282828"/>
                </a:solidFill>
                <a:latin typeface="CiscoSansTT Light"/>
                <a:ea typeface="ＭＳ Ｐゴシック" charset="0"/>
                <a:cs typeface="Arial" panose="020B0604020202020204" pitchFamily="34" charset="0"/>
              </a:rPr>
              <a:t>Source: Cisco sponsored research</a:t>
            </a:r>
          </a:p>
        </p:txBody>
      </p:sp>
      <p:sp>
        <p:nvSpPr>
          <p:cNvPr id="12" name="TextBox 11">
            <a:extLst>
              <a:ext uri="{FF2B5EF4-FFF2-40B4-BE49-F238E27FC236}">
                <a16:creationId xmlns:a16="http://schemas.microsoft.com/office/drawing/2014/main" id="{E6482256-174F-464D-9E3D-D8C97B712B2F}"/>
              </a:ext>
            </a:extLst>
          </p:cNvPr>
          <p:cNvSpPr txBox="1"/>
          <p:nvPr/>
        </p:nvSpPr>
        <p:spPr>
          <a:xfrm rot="16200000">
            <a:off x="5746615" y="3594804"/>
            <a:ext cx="1989647" cy="338554"/>
          </a:xfrm>
          <a:prstGeom prst="rect">
            <a:avLst/>
          </a:prstGeom>
          <a:noFill/>
        </p:spPr>
        <p:txBody>
          <a:bodyPr wrap="none" rtlCol="0">
            <a:spAutoFit/>
          </a:bodyPr>
          <a:lstStyle/>
          <a:p>
            <a:pPr algn="ctr" defTabSz="914377"/>
            <a:r>
              <a:rPr lang="en-US" sz="1600" dirty="0">
                <a:solidFill>
                  <a:srgbClr val="282828"/>
                </a:solidFill>
                <a:latin typeface="CiscoSansTT Light"/>
                <a:ea typeface="ＭＳ Ｐゴシック" charset="0"/>
                <a:cs typeface="Arial" panose="020B0604020202020204" pitchFamily="34" charset="0"/>
              </a:rPr>
              <a:t>Throughput (Mbps)</a:t>
            </a:r>
          </a:p>
        </p:txBody>
      </p:sp>
      <p:sp>
        <p:nvSpPr>
          <p:cNvPr id="2" name="Title 1"/>
          <p:cNvSpPr>
            <a:spLocks noGrp="1"/>
          </p:cNvSpPr>
          <p:nvPr>
            <p:ph type="title"/>
          </p:nvPr>
        </p:nvSpPr>
        <p:spPr>
          <a:xfrm>
            <a:off x="530226" y="231956"/>
            <a:ext cx="11127317" cy="1304032"/>
          </a:xfrm>
        </p:spPr>
        <p:txBody>
          <a:bodyPr/>
          <a:lstStyle/>
          <a:p>
            <a:r>
              <a:rPr lang="en-US" dirty="0"/>
              <a:t>Wi-Fi 6 Delivers Control for Modern Applications</a:t>
            </a:r>
            <a:br>
              <a:rPr lang="en-US" dirty="0"/>
            </a:br>
            <a:r>
              <a:rPr lang="en-US" sz="2400" dirty="0"/>
              <a:t>Enabling high-quality voice, video, and data services cost-effectively</a:t>
            </a:r>
          </a:p>
        </p:txBody>
      </p:sp>
      <p:sp>
        <p:nvSpPr>
          <p:cNvPr id="356" name="Rounded Rectangle 92">
            <a:extLst>
              <a:ext uri="{FF2B5EF4-FFF2-40B4-BE49-F238E27FC236}">
                <a16:creationId xmlns:a16="http://schemas.microsoft.com/office/drawing/2014/main" id="{9F40ACD8-E7B4-414C-9A04-86153C2AC101}"/>
              </a:ext>
            </a:extLst>
          </p:cNvPr>
          <p:cNvSpPr/>
          <p:nvPr/>
        </p:nvSpPr>
        <p:spPr>
          <a:xfrm>
            <a:off x="730251" y="1727200"/>
            <a:ext cx="5242197" cy="487680"/>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197" algn="ctr" defTabSz="914377"/>
            <a:r>
              <a:rPr lang="en-US" sz="2400" dirty="0">
                <a:solidFill>
                  <a:srgbClr val="FFFFFF"/>
                </a:solidFill>
                <a:latin typeface="CiscoSansTT Light"/>
                <a:cs typeface="Arial" panose="020B0604020202020204" pitchFamily="34" charset="0"/>
              </a:rPr>
              <a:t>Linear </a:t>
            </a:r>
            <a:r>
              <a:rPr lang="en-US" sz="2400" b="1" dirty="0">
                <a:solidFill>
                  <a:srgbClr val="00BCEB"/>
                </a:solidFill>
                <a:latin typeface="CiscoSansTT Light"/>
                <a:cs typeface="Arial" panose="020B0604020202020204" pitchFamily="34" charset="0"/>
              </a:rPr>
              <a:t>Voice</a:t>
            </a:r>
            <a:r>
              <a:rPr lang="en-US" sz="2400" dirty="0">
                <a:solidFill>
                  <a:srgbClr val="FFFFFF"/>
                </a:solidFill>
                <a:latin typeface="CiscoSansTT Light"/>
                <a:cs typeface="Arial" panose="020B0604020202020204" pitchFamily="34" charset="0"/>
              </a:rPr>
              <a:t> delay</a:t>
            </a:r>
          </a:p>
        </p:txBody>
      </p:sp>
      <p:sp>
        <p:nvSpPr>
          <p:cNvPr id="357" name="Rounded Rectangle 92">
            <a:extLst>
              <a:ext uri="{FF2B5EF4-FFF2-40B4-BE49-F238E27FC236}">
                <a16:creationId xmlns:a16="http://schemas.microsoft.com/office/drawing/2014/main" id="{9F40ACD8-E7B4-414C-9A04-86153C2AC101}"/>
              </a:ext>
            </a:extLst>
          </p:cNvPr>
          <p:cNvSpPr/>
          <p:nvPr/>
        </p:nvSpPr>
        <p:spPr>
          <a:xfrm>
            <a:off x="6188251" y="1727200"/>
            <a:ext cx="5269267" cy="487680"/>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197" algn="ctr" defTabSz="914377"/>
            <a:r>
              <a:rPr lang="en-US" sz="2400" dirty="0">
                <a:solidFill>
                  <a:srgbClr val="FFFFFF"/>
                </a:solidFill>
                <a:latin typeface="CiscoSansTT Light"/>
                <a:cs typeface="Arial" panose="020B0604020202020204" pitchFamily="34" charset="0"/>
              </a:rPr>
              <a:t>Consistent </a:t>
            </a:r>
            <a:r>
              <a:rPr lang="en-US" sz="2400" b="1" dirty="0">
                <a:solidFill>
                  <a:srgbClr val="00BCEB"/>
                </a:solidFill>
                <a:latin typeface="CiscoSansTT Light"/>
                <a:cs typeface="Arial" panose="020B0604020202020204" pitchFamily="34" charset="0"/>
              </a:rPr>
              <a:t>Data</a:t>
            </a:r>
            <a:r>
              <a:rPr lang="en-US" sz="2400" dirty="0">
                <a:solidFill>
                  <a:srgbClr val="FFFFFF"/>
                </a:solidFill>
                <a:latin typeface="CiscoSansTT Light"/>
                <a:cs typeface="Arial" panose="020B0604020202020204" pitchFamily="34" charset="0"/>
              </a:rPr>
              <a:t> throughput </a:t>
            </a:r>
          </a:p>
        </p:txBody>
      </p:sp>
      <p:grpSp>
        <p:nvGrpSpPr>
          <p:cNvPr id="5" name="Group 4"/>
          <p:cNvGrpSpPr/>
          <p:nvPr/>
        </p:nvGrpSpPr>
        <p:grpSpPr>
          <a:xfrm>
            <a:off x="1522055" y="2275841"/>
            <a:ext cx="3658588" cy="2756233"/>
            <a:chOff x="865547" y="1950224"/>
            <a:chExt cx="2605172" cy="1962632"/>
          </a:xfrm>
        </p:grpSpPr>
        <p:grpSp>
          <p:nvGrpSpPr>
            <p:cNvPr id="359" name="Group 358">
              <a:extLst>
                <a:ext uri="{FF2B5EF4-FFF2-40B4-BE49-F238E27FC236}">
                  <a16:creationId xmlns:a16="http://schemas.microsoft.com/office/drawing/2014/main" id="{40BD6B4B-3020-49A8-B14C-5BB3324441FA}"/>
                </a:ext>
              </a:extLst>
            </p:cNvPr>
            <p:cNvGrpSpPr/>
            <p:nvPr/>
          </p:nvGrpSpPr>
          <p:grpSpPr>
            <a:xfrm>
              <a:off x="865547" y="1950224"/>
              <a:ext cx="2605172" cy="1962632"/>
              <a:chOff x="1247470" y="2237470"/>
              <a:chExt cx="4014316" cy="3024227"/>
            </a:xfrm>
          </p:grpSpPr>
          <p:grpSp>
            <p:nvGrpSpPr>
              <p:cNvPr id="567" name="Group 566">
                <a:extLst>
                  <a:ext uri="{FF2B5EF4-FFF2-40B4-BE49-F238E27FC236}">
                    <a16:creationId xmlns:a16="http://schemas.microsoft.com/office/drawing/2014/main" id="{4F1FD370-61CB-4AC6-947E-9F24576AAE86}"/>
                  </a:ext>
                </a:extLst>
              </p:cNvPr>
              <p:cNvGrpSpPr/>
              <p:nvPr/>
            </p:nvGrpSpPr>
            <p:grpSpPr>
              <a:xfrm>
                <a:off x="1247470" y="2287227"/>
                <a:ext cx="3928921" cy="2974470"/>
                <a:chOff x="1181003" y="2287391"/>
                <a:chExt cx="3931558" cy="2976466"/>
              </a:xfrm>
            </p:grpSpPr>
            <p:cxnSp>
              <p:nvCxnSpPr>
                <p:cNvPr id="570" name="Straight Arrow Connector 569">
                  <a:extLst>
                    <a:ext uri="{FF2B5EF4-FFF2-40B4-BE49-F238E27FC236}">
                      <a16:creationId xmlns:a16="http://schemas.microsoft.com/office/drawing/2014/main" id="{EF296A5A-E4D8-4C32-B87F-F4C42C232C2F}"/>
                    </a:ext>
                  </a:extLst>
                </p:cNvPr>
                <p:cNvCxnSpPr>
                  <a:cxnSpLocks/>
                </p:cNvCxnSpPr>
                <p:nvPr/>
              </p:nvCxnSpPr>
              <p:spPr>
                <a:xfrm flipV="1">
                  <a:off x="2163700" y="2287391"/>
                  <a:ext cx="0" cy="2976466"/>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89CF830A-EC22-4CC3-9322-ADBE0B603B17}"/>
                    </a:ext>
                  </a:extLst>
                </p:cNvPr>
                <p:cNvCxnSpPr>
                  <a:cxnSpLocks/>
                </p:cNvCxnSpPr>
                <p:nvPr/>
              </p:nvCxnSpPr>
              <p:spPr>
                <a:xfrm flipV="1">
                  <a:off x="3146397" y="2287391"/>
                  <a:ext cx="0" cy="2976466"/>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C2FD247D-531A-4CA9-BF79-D9FC0F5D51EE}"/>
                    </a:ext>
                  </a:extLst>
                </p:cNvPr>
                <p:cNvCxnSpPr>
                  <a:cxnSpLocks/>
                </p:cNvCxnSpPr>
                <p:nvPr/>
              </p:nvCxnSpPr>
              <p:spPr>
                <a:xfrm flipV="1">
                  <a:off x="4129094" y="2287391"/>
                  <a:ext cx="0" cy="2976466"/>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3" name="Straight Arrow Connector 572">
                  <a:extLst>
                    <a:ext uri="{FF2B5EF4-FFF2-40B4-BE49-F238E27FC236}">
                      <a16:creationId xmlns:a16="http://schemas.microsoft.com/office/drawing/2014/main" id="{4DCF237E-F098-49DE-9BAF-1BA90F623649}"/>
                    </a:ext>
                  </a:extLst>
                </p:cNvPr>
                <p:cNvCxnSpPr>
                  <a:cxnSpLocks/>
                </p:cNvCxnSpPr>
                <p:nvPr/>
              </p:nvCxnSpPr>
              <p:spPr>
                <a:xfrm flipV="1">
                  <a:off x="5111790" y="2287391"/>
                  <a:ext cx="0" cy="2976466"/>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B0D4B1E1-AA3E-4E3C-A8B7-E2F451B7211F}"/>
                    </a:ext>
                  </a:extLst>
                </p:cNvPr>
                <p:cNvCxnSpPr>
                  <a:cxnSpLocks/>
                </p:cNvCxnSpPr>
                <p:nvPr/>
              </p:nvCxnSpPr>
              <p:spPr>
                <a:xfrm>
                  <a:off x="1181003" y="4652021"/>
                  <a:ext cx="3931558" cy="0"/>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C7B5D616-771B-4D07-8F27-150DEB4E85F4}"/>
                    </a:ext>
                  </a:extLst>
                </p:cNvPr>
                <p:cNvCxnSpPr>
                  <a:cxnSpLocks/>
                </p:cNvCxnSpPr>
                <p:nvPr/>
              </p:nvCxnSpPr>
              <p:spPr>
                <a:xfrm>
                  <a:off x="1181003" y="4070947"/>
                  <a:ext cx="3931558" cy="0"/>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DCD45E2-C55A-493B-867B-21FA85A1EF2C}"/>
                    </a:ext>
                  </a:extLst>
                </p:cNvPr>
                <p:cNvCxnSpPr>
                  <a:cxnSpLocks/>
                </p:cNvCxnSpPr>
                <p:nvPr/>
              </p:nvCxnSpPr>
              <p:spPr>
                <a:xfrm>
                  <a:off x="1181003" y="3455694"/>
                  <a:ext cx="3931558" cy="0"/>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Arrow Connector 576">
                  <a:extLst>
                    <a:ext uri="{FF2B5EF4-FFF2-40B4-BE49-F238E27FC236}">
                      <a16:creationId xmlns:a16="http://schemas.microsoft.com/office/drawing/2014/main" id="{C3798F96-0C91-4683-9D1D-19AA152B4031}"/>
                    </a:ext>
                  </a:extLst>
                </p:cNvPr>
                <p:cNvCxnSpPr>
                  <a:cxnSpLocks/>
                </p:cNvCxnSpPr>
                <p:nvPr/>
              </p:nvCxnSpPr>
              <p:spPr>
                <a:xfrm>
                  <a:off x="1181003" y="2874620"/>
                  <a:ext cx="3931558" cy="0"/>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87C221DD-5AF4-468C-8FED-2F2253C32C3B}"/>
                    </a:ext>
                  </a:extLst>
                </p:cNvPr>
                <p:cNvCxnSpPr>
                  <a:cxnSpLocks/>
                </p:cNvCxnSpPr>
                <p:nvPr/>
              </p:nvCxnSpPr>
              <p:spPr>
                <a:xfrm>
                  <a:off x="1181003" y="2290128"/>
                  <a:ext cx="3931558" cy="0"/>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68" name="Straight Arrow Connector 567">
                <a:extLst>
                  <a:ext uri="{FF2B5EF4-FFF2-40B4-BE49-F238E27FC236}">
                    <a16:creationId xmlns:a16="http://schemas.microsoft.com/office/drawing/2014/main" id="{303BAE69-48DE-4B7C-B4B3-999A2FD62609}"/>
                  </a:ext>
                </a:extLst>
              </p:cNvPr>
              <p:cNvCxnSpPr>
                <a:cxnSpLocks/>
              </p:cNvCxnSpPr>
              <p:nvPr/>
            </p:nvCxnSpPr>
            <p:spPr>
              <a:xfrm>
                <a:off x="1247470" y="5261696"/>
                <a:ext cx="4014316" cy="0"/>
              </a:xfrm>
              <a:prstGeom prst="straightConnector1">
                <a:avLst/>
              </a:prstGeom>
              <a:ln w="28575" cap="rnd">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69" name="Straight Arrow Connector 568">
                <a:extLst>
                  <a:ext uri="{FF2B5EF4-FFF2-40B4-BE49-F238E27FC236}">
                    <a16:creationId xmlns:a16="http://schemas.microsoft.com/office/drawing/2014/main" id="{6949355D-C808-45D8-8098-B0B36DAD4611}"/>
                  </a:ext>
                </a:extLst>
              </p:cNvPr>
              <p:cNvCxnSpPr>
                <a:cxnSpLocks/>
              </p:cNvCxnSpPr>
              <p:nvPr/>
            </p:nvCxnSpPr>
            <p:spPr>
              <a:xfrm flipV="1">
                <a:off x="1247470" y="2237470"/>
                <a:ext cx="0" cy="3024225"/>
              </a:xfrm>
              <a:prstGeom prst="straightConnector1">
                <a:avLst/>
              </a:prstGeom>
              <a:ln w="28575" cap="rnd">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971396" y="2187844"/>
              <a:ext cx="2480843" cy="1724514"/>
              <a:chOff x="971396" y="2187844"/>
              <a:chExt cx="2480843" cy="1724514"/>
            </a:xfrm>
          </p:grpSpPr>
          <p:grpSp>
            <p:nvGrpSpPr>
              <p:cNvPr id="363" name="Group 362">
                <a:extLst>
                  <a:ext uri="{FF2B5EF4-FFF2-40B4-BE49-F238E27FC236}">
                    <a16:creationId xmlns:a16="http://schemas.microsoft.com/office/drawing/2014/main" id="{0032E164-0261-47CD-819A-048C88694076}"/>
                  </a:ext>
                </a:extLst>
              </p:cNvPr>
              <p:cNvGrpSpPr/>
              <p:nvPr/>
            </p:nvGrpSpPr>
            <p:grpSpPr>
              <a:xfrm>
                <a:off x="971396" y="3674400"/>
                <a:ext cx="2480843" cy="230254"/>
                <a:chOff x="2804499" y="6022015"/>
                <a:chExt cx="6518092" cy="604962"/>
              </a:xfrm>
            </p:grpSpPr>
            <p:sp>
              <p:nvSpPr>
                <p:cNvPr id="524" name="Oval 523">
                  <a:extLst>
                    <a:ext uri="{FF2B5EF4-FFF2-40B4-BE49-F238E27FC236}">
                      <a16:creationId xmlns:a16="http://schemas.microsoft.com/office/drawing/2014/main" id="{33AF4396-E7FE-4626-8BE9-1E922BD2AFB8}"/>
                    </a:ext>
                  </a:extLst>
                </p:cNvPr>
                <p:cNvSpPr/>
                <p:nvPr/>
              </p:nvSpPr>
              <p:spPr>
                <a:xfrm>
                  <a:off x="9143386" y="6022015"/>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25" name="Oval 524">
                  <a:extLst>
                    <a:ext uri="{FF2B5EF4-FFF2-40B4-BE49-F238E27FC236}">
                      <a16:creationId xmlns:a16="http://schemas.microsoft.com/office/drawing/2014/main" id="{95B1A771-43BB-4AE0-98BA-0139C65C4758}"/>
                    </a:ext>
                  </a:extLst>
                </p:cNvPr>
                <p:cNvSpPr/>
                <p:nvPr/>
              </p:nvSpPr>
              <p:spPr>
                <a:xfrm>
                  <a:off x="8726667" y="6037807"/>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26" name="Oval 525">
                  <a:extLst>
                    <a:ext uri="{FF2B5EF4-FFF2-40B4-BE49-F238E27FC236}">
                      <a16:creationId xmlns:a16="http://schemas.microsoft.com/office/drawing/2014/main" id="{CB2633D9-F4F8-4622-9ADE-C7A619DB7B5B}"/>
                    </a:ext>
                  </a:extLst>
                </p:cNvPr>
                <p:cNvSpPr/>
                <p:nvPr/>
              </p:nvSpPr>
              <p:spPr>
                <a:xfrm>
                  <a:off x="8302805" y="6051771"/>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27" name="Oval 526">
                  <a:extLst>
                    <a:ext uri="{FF2B5EF4-FFF2-40B4-BE49-F238E27FC236}">
                      <a16:creationId xmlns:a16="http://schemas.microsoft.com/office/drawing/2014/main" id="{0A0DE555-58C0-413B-9724-1BA1D7C36D4E}"/>
                    </a:ext>
                  </a:extLst>
                </p:cNvPr>
                <p:cNvSpPr/>
                <p:nvPr/>
              </p:nvSpPr>
              <p:spPr>
                <a:xfrm>
                  <a:off x="7876562" y="6095659"/>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28" name="Oval 527">
                  <a:extLst>
                    <a:ext uri="{FF2B5EF4-FFF2-40B4-BE49-F238E27FC236}">
                      <a16:creationId xmlns:a16="http://schemas.microsoft.com/office/drawing/2014/main" id="{CF599517-7784-40C3-8906-C0CA74DEFF83}"/>
                    </a:ext>
                  </a:extLst>
                </p:cNvPr>
                <p:cNvSpPr/>
                <p:nvPr/>
              </p:nvSpPr>
              <p:spPr>
                <a:xfrm>
                  <a:off x="7452699" y="6109623"/>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29" name="Oval 528">
                  <a:extLst>
                    <a:ext uri="{FF2B5EF4-FFF2-40B4-BE49-F238E27FC236}">
                      <a16:creationId xmlns:a16="http://schemas.microsoft.com/office/drawing/2014/main" id="{8786C984-F6E3-4125-B13A-3634D9532616}"/>
                    </a:ext>
                  </a:extLst>
                </p:cNvPr>
                <p:cNvSpPr/>
                <p:nvPr/>
              </p:nvSpPr>
              <p:spPr>
                <a:xfrm>
                  <a:off x="7043124" y="6152961"/>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30" name="Oval 529">
                  <a:extLst>
                    <a:ext uri="{FF2B5EF4-FFF2-40B4-BE49-F238E27FC236}">
                      <a16:creationId xmlns:a16="http://schemas.microsoft.com/office/drawing/2014/main" id="{6D8DB55F-C3D3-4DDF-B935-1F02661568DC}"/>
                    </a:ext>
                  </a:extLst>
                </p:cNvPr>
                <p:cNvSpPr/>
                <p:nvPr/>
              </p:nvSpPr>
              <p:spPr>
                <a:xfrm>
                  <a:off x="6612118" y="6199225"/>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31" name="Oval 530">
                  <a:extLst>
                    <a:ext uri="{FF2B5EF4-FFF2-40B4-BE49-F238E27FC236}">
                      <a16:creationId xmlns:a16="http://schemas.microsoft.com/office/drawing/2014/main" id="{EE4304C1-C867-4B57-B841-EEA313BB86B5}"/>
                    </a:ext>
                  </a:extLst>
                </p:cNvPr>
                <p:cNvSpPr/>
                <p:nvPr/>
              </p:nvSpPr>
              <p:spPr>
                <a:xfrm>
                  <a:off x="6190637" y="6218888"/>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32" name="Oval 531">
                  <a:extLst>
                    <a:ext uri="{FF2B5EF4-FFF2-40B4-BE49-F238E27FC236}">
                      <a16:creationId xmlns:a16="http://schemas.microsoft.com/office/drawing/2014/main" id="{7FE1691A-AF28-42C1-97BB-58F35A093118}"/>
                    </a:ext>
                  </a:extLst>
                </p:cNvPr>
                <p:cNvSpPr/>
                <p:nvPr/>
              </p:nvSpPr>
              <p:spPr>
                <a:xfrm>
                  <a:off x="5757249" y="6249593"/>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33" name="Oval 532">
                  <a:extLst>
                    <a:ext uri="{FF2B5EF4-FFF2-40B4-BE49-F238E27FC236}">
                      <a16:creationId xmlns:a16="http://schemas.microsoft.com/office/drawing/2014/main" id="{123FCECF-D06F-4E7E-8CC5-121D11BBCF59}"/>
                    </a:ext>
                  </a:extLst>
                </p:cNvPr>
                <p:cNvSpPr/>
                <p:nvPr/>
              </p:nvSpPr>
              <p:spPr>
                <a:xfrm>
                  <a:off x="5350055" y="6274408"/>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34" name="Oval 533">
                  <a:extLst>
                    <a:ext uri="{FF2B5EF4-FFF2-40B4-BE49-F238E27FC236}">
                      <a16:creationId xmlns:a16="http://schemas.microsoft.com/office/drawing/2014/main" id="{D0B0E7C0-57B3-46CF-B885-54A4FFD93BCC}"/>
                    </a:ext>
                  </a:extLst>
                </p:cNvPr>
                <p:cNvSpPr/>
                <p:nvPr/>
              </p:nvSpPr>
              <p:spPr>
                <a:xfrm>
                  <a:off x="4930955" y="6268567"/>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35" name="Oval 534">
                  <a:extLst>
                    <a:ext uri="{FF2B5EF4-FFF2-40B4-BE49-F238E27FC236}">
                      <a16:creationId xmlns:a16="http://schemas.microsoft.com/office/drawing/2014/main" id="{5BF27674-E1FB-408D-9A2B-1F2A7AC8F858}"/>
                    </a:ext>
                  </a:extLst>
                </p:cNvPr>
                <p:cNvSpPr/>
                <p:nvPr/>
              </p:nvSpPr>
              <p:spPr>
                <a:xfrm>
                  <a:off x="4504711" y="6327233"/>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36" name="Oval 535">
                  <a:extLst>
                    <a:ext uri="{FF2B5EF4-FFF2-40B4-BE49-F238E27FC236}">
                      <a16:creationId xmlns:a16="http://schemas.microsoft.com/office/drawing/2014/main" id="{F3637FE1-EFED-46F0-BBD6-E516109E4286}"/>
                    </a:ext>
                  </a:extLst>
                </p:cNvPr>
                <p:cNvSpPr/>
                <p:nvPr/>
              </p:nvSpPr>
              <p:spPr>
                <a:xfrm>
                  <a:off x="4083230" y="6358169"/>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37" name="Oval 536">
                  <a:extLst>
                    <a:ext uri="{FF2B5EF4-FFF2-40B4-BE49-F238E27FC236}">
                      <a16:creationId xmlns:a16="http://schemas.microsoft.com/office/drawing/2014/main" id="{6753B061-FC69-48EB-AD42-0FD22055EAC6}"/>
                    </a:ext>
                  </a:extLst>
                </p:cNvPr>
                <p:cNvSpPr/>
                <p:nvPr/>
              </p:nvSpPr>
              <p:spPr>
                <a:xfrm>
                  <a:off x="3647461" y="6376083"/>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38" name="Oval 537">
                  <a:extLst>
                    <a:ext uri="{FF2B5EF4-FFF2-40B4-BE49-F238E27FC236}">
                      <a16:creationId xmlns:a16="http://schemas.microsoft.com/office/drawing/2014/main" id="{A63169FD-A067-43A9-B4D4-160A85C61CE3}"/>
                    </a:ext>
                  </a:extLst>
                </p:cNvPr>
                <p:cNvSpPr/>
                <p:nvPr/>
              </p:nvSpPr>
              <p:spPr>
                <a:xfrm>
                  <a:off x="3228361" y="6433962"/>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39" name="Oval 538">
                  <a:extLst>
                    <a:ext uri="{FF2B5EF4-FFF2-40B4-BE49-F238E27FC236}">
                      <a16:creationId xmlns:a16="http://schemas.microsoft.com/office/drawing/2014/main" id="{DA0DCF17-2B1F-4309-8DA4-E084D6B8B7F7}"/>
                    </a:ext>
                  </a:extLst>
                </p:cNvPr>
                <p:cNvSpPr/>
                <p:nvPr/>
              </p:nvSpPr>
              <p:spPr>
                <a:xfrm>
                  <a:off x="2804499" y="6447772"/>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540" name="Straight Connector 539">
                  <a:extLst>
                    <a:ext uri="{FF2B5EF4-FFF2-40B4-BE49-F238E27FC236}">
                      <a16:creationId xmlns:a16="http://schemas.microsoft.com/office/drawing/2014/main" id="{7339485A-5F01-4EF5-8AB5-C176E5729027}"/>
                    </a:ext>
                  </a:extLst>
                </p:cNvPr>
                <p:cNvCxnSpPr>
                  <a:cxnSpLocks/>
                </p:cNvCxnSpPr>
                <p:nvPr/>
              </p:nvCxnSpPr>
              <p:spPr>
                <a:xfrm flipH="1">
                  <a:off x="8816340" y="6115288"/>
                  <a:ext cx="419100" cy="1143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12B9CE0B-BEA4-444E-8F79-436A6D25B1DE}"/>
                    </a:ext>
                  </a:extLst>
                </p:cNvPr>
                <p:cNvCxnSpPr>
                  <a:cxnSpLocks/>
                </p:cNvCxnSpPr>
                <p:nvPr/>
              </p:nvCxnSpPr>
              <p:spPr>
                <a:xfrm flipV="1">
                  <a:off x="8391525" y="6126718"/>
                  <a:ext cx="424815" cy="1452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6BC248B1-9C6E-4380-BDDB-58624161B44E}"/>
                    </a:ext>
                  </a:extLst>
                </p:cNvPr>
                <p:cNvCxnSpPr>
                  <a:cxnSpLocks/>
                </p:cNvCxnSpPr>
                <p:nvPr/>
              </p:nvCxnSpPr>
              <p:spPr>
                <a:xfrm flipH="1">
                  <a:off x="7964091" y="6141244"/>
                  <a:ext cx="427434" cy="4167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556FCC29-0F33-4C18-9AD1-B64971156D49}"/>
                    </a:ext>
                  </a:extLst>
                </p:cNvPr>
                <p:cNvCxnSpPr>
                  <a:cxnSpLocks/>
                </p:cNvCxnSpPr>
                <p:nvPr/>
              </p:nvCxnSpPr>
              <p:spPr>
                <a:xfrm flipV="1">
                  <a:off x="7550944" y="6182916"/>
                  <a:ext cx="413147" cy="1071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E2C48821-6D8C-4494-A3AB-2F99242E5A54}"/>
                    </a:ext>
                  </a:extLst>
                </p:cNvPr>
                <p:cNvCxnSpPr>
                  <a:cxnSpLocks/>
                </p:cNvCxnSpPr>
                <p:nvPr/>
              </p:nvCxnSpPr>
              <p:spPr>
                <a:xfrm flipH="1">
                  <a:off x="7131844" y="6193632"/>
                  <a:ext cx="419100" cy="3809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43EB27D5-9B76-4C79-AB0B-A25EC6AF1757}"/>
                    </a:ext>
                  </a:extLst>
                </p:cNvPr>
                <p:cNvCxnSpPr>
                  <a:cxnSpLocks/>
                </p:cNvCxnSpPr>
                <p:nvPr/>
              </p:nvCxnSpPr>
              <p:spPr>
                <a:xfrm flipV="1">
                  <a:off x="6703219" y="6231731"/>
                  <a:ext cx="428625" cy="52388"/>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ADC318F2-60AF-4F17-95F0-B282C441A97B}"/>
                    </a:ext>
                  </a:extLst>
                </p:cNvPr>
                <p:cNvCxnSpPr>
                  <a:cxnSpLocks/>
                </p:cNvCxnSpPr>
                <p:nvPr/>
              </p:nvCxnSpPr>
              <p:spPr>
                <a:xfrm flipH="1">
                  <a:off x="6276975" y="6284119"/>
                  <a:ext cx="426244" cy="1905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C8C3F4C9-3113-4DCC-805F-A6F4AC3B3139}"/>
                    </a:ext>
                  </a:extLst>
                </p:cNvPr>
                <p:cNvCxnSpPr>
                  <a:cxnSpLocks/>
                </p:cNvCxnSpPr>
                <p:nvPr/>
              </p:nvCxnSpPr>
              <p:spPr>
                <a:xfrm flipV="1">
                  <a:off x="5850731" y="6303169"/>
                  <a:ext cx="426244" cy="2857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895D9E69-6AC5-4135-8D23-158A6A1F7DB4}"/>
                    </a:ext>
                  </a:extLst>
                </p:cNvPr>
                <p:cNvCxnSpPr>
                  <a:cxnSpLocks/>
                </p:cNvCxnSpPr>
                <p:nvPr/>
              </p:nvCxnSpPr>
              <p:spPr>
                <a:xfrm flipH="1">
                  <a:off x="5438775" y="6331745"/>
                  <a:ext cx="411956" cy="2381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288E327A-DEB2-4802-B632-9E7CDA223D27}"/>
                    </a:ext>
                  </a:extLst>
                </p:cNvPr>
                <p:cNvCxnSpPr>
                  <a:cxnSpLocks/>
                </p:cNvCxnSpPr>
                <p:nvPr/>
              </p:nvCxnSpPr>
              <p:spPr>
                <a:xfrm>
                  <a:off x="5014913" y="6353175"/>
                  <a:ext cx="423862" cy="238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A420BCED-813E-4172-875D-421E2C8E5A1F}"/>
                    </a:ext>
                  </a:extLst>
                </p:cNvPr>
                <p:cNvCxnSpPr>
                  <a:cxnSpLocks/>
                </p:cNvCxnSpPr>
                <p:nvPr/>
              </p:nvCxnSpPr>
              <p:spPr>
                <a:xfrm flipH="1">
                  <a:off x="4593431" y="6353175"/>
                  <a:ext cx="421482" cy="5953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B669A43C-1108-4E20-8302-16787B322E2F}"/>
                    </a:ext>
                  </a:extLst>
                </p:cNvPr>
                <p:cNvCxnSpPr>
                  <a:cxnSpLocks/>
                </p:cNvCxnSpPr>
                <p:nvPr/>
              </p:nvCxnSpPr>
              <p:spPr>
                <a:xfrm flipV="1">
                  <a:off x="4169569" y="6412706"/>
                  <a:ext cx="423862" cy="2857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35E5F6D3-DBED-4F1B-90E2-DFFB0FF4305D}"/>
                    </a:ext>
                  </a:extLst>
                </p:cNvPr>
                <p:cNvCxnSpPr>
                  <a:cxnSpLocks/>
                </p:cNvCxnSpPr>
                <p:nvPr/>
              </p:nvCxnSpPr>
              <p:spPr>
                <a:xfrm flipH="1">
                  <a:off x="3733800" y="6441282"/>
                  <a:ext cx="435769" cy="2381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D3FA9199-5706-4E5C-833A-299D9B7ECAEA}"/>
                    </a:ext>
                  </a:extLst>
                </p:cNvPr>
                <p:cNvCxnSpPr>
                  <a:cxnSpLocks/>
                </p:cNvCxnSpPr>
                <p:nvPr/>
              </p:nvCxnSpPr>
              <p:spPr>
                <a:xfrm flipV="1">
                  <a:off x="3314700" y="6465094"/>
                  <a:ext cx="419101" cy="4683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CFDF0601-86FD-40E1-B79D-2FC9B9EFF5CE}"/>
                    </a:ext>
                  </a:extLst>
                </p:cNvPr>
                <p:cNvCxnSpPr>
                  <a:cxnSpLocks/>
                </p:cNvCxnSpPr>
                <p:nvPr/>
              </p:nvCxnSpPr>
              <p:spPr>
                <a:xfrm flipH="1">
                  <a:off x="2889250" y="6511926"/>
                  <a:ext cx="425450" cy="1587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4" name="Group 363">
                <a:extLst>
                  <a:ext uri="{FF2B5EF4-FFF2-40B4-BE49-F238E27FC236}">
                    <a16:creationId xmlns:a16="http://schemas.microsoft.com/office/drawing/2014/main" id="{87ECDCA2-78DB-4A0D-828A-BE45665E5A86}"/>
                  </a:ext>
                </a:extLst>
              </p:cNvPr>
              <p:cNvGrpSpPr/>
              <p:nvPr/>
            </p:nvGrpSpPr>
            <p:grpSpPr>
              <a:xfrm>
                <a:off x="971396" y="3642831"/>
                <a:ext cx="2480843" cy="261824"/>
                <a:chOff x="2804499" y="5939068"/>
                <a:chExt cx="6518092" cy="687909"/>
              </a:xfrm>
            </p:grpSpPr>
            <p:sp>
              <p:nvSpPr>
                <p:cNvPr id="493" name="Oval 492">
                  <a:extLst>
                    <a:ext uri="{FF2B5EF4-FFF2-40B4-BE49-F238E27FC236}">
                      <a16:creationId xmlns:a16="http://schemas.microsoft.com/office/drawing/2014/main" id="{F3F8C980-5552-48AB-9490-CE322BAB2BD1}"/>
                    </a:ext>
                  </a:extLst>
                </p:cNvPr>
                <p:cNvSpPr/>
                <p:nvPr/>
              </p:nvSpPr>
              <p:spPr>
                <a:xfrm>
                  <a:off x="9143386" y="5939068"/>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94" name="Oval 493">
                  <a:extLst>
                    <a:ext uri="{FF2B5EF4-FFF2-40B4-BE49-F238E27FC236}">
                      <a16:creationId xmlns:a16="http://schemas.microsoft.com/office/drawing/2014/main" id="{7A99F5D9-883D-41AC-9590-904EF38FCFB1}"/>
                    </a:ext>
                  </a:extLst>
                </p:cNvPr>
                <p:cNvSpPr/>
                <p:nvPr/>
              </p:nvSpPr>
              <p:spPr>
                <a:xfrm>
                  <a:off x="8726667" y="5954860"/>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95" name="Oval 494">
                  <a:extLst>
                    <a:ext uri="{FF2B5EF4-FFF2-40B4-BE49-F238E27FC236}">
                      <a16:creationId xmlns:a16="http://schemas.microsoft.com/office/drawing/2014/main" id="{3E2F6097-4C7B-4CF7-8413-147B682AF80E}"/>
                    </a:ext>
                  </a:extLst>
                </p:cNvPr>
                <p:cNvSpPr/>
                <p:nvPr/>
              </p:nvSpPr>
              <p:spPr>
                <a:xfrm>
                  <a:off x="8302805" y="5968824"/>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96" name="Oval 495">
                  <a:extLst>
                    <a:ext uri="{FF2B5EF4-FFF2-40B4-BE49-F238E27FC236}">
                      <a16:creationId xmlns:a16="http://schemas.microsoft.com/office/drawing/2014/main" id="{3E8A205A-2FF8-4630-84BD-8758572F4B97}"/>
                    </a:ext>
                  </a:extLst>
                </p:cNvPr>
                <p:cNvSpPr/>
                <p:nvPr/>
              </p:nvSpPr>
              <p:spPr>
                <a:xfrm>
                  <a:off x="7876562" y="6044462"/>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97" name="Oval 496">
                  <a:extLst>
                    <a:ext uri="{FF2B5EF4-FFF2-40B4-BE49-F238E27FC236}">
                      <a16:creationId xmlns:a16="http://schemas.microsoft.com/office/drawing/2014/main" id="{410847E6-1D49-4722-A8EB-2945291AAEE1}"/>
                    </a:ext>
                  </a:extLst>
                </p:cNvPr>
                <p:cNvSpPr/>
                <p:nvPr/>
              </p:nvSpPr>
              <p:spPr>
                <a:xfrm>
                  <a:off x="7452699" y="6058426"/>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98" name="Oval 497">
                  <a:extLst>
                    <a:ext uri="{FF2B5EF4-FFF2-40B4-BE49-F238E27FC236}">
                      <a16:creationId xmlns:a16="http://schemas.microsoft.com/office/drawing/2014/main" id="{F38F38EC-19DD-4777-9514-FCB3F84D33CF}"/>
                    </a:ext>
                  </a:extLst>
                </p:cNvPr>
                <p:cNvSpPr/>
                <p:nvPr/>
              </p:nvSpPr>
              <p:spPr>
                <a:xfrm>
                  <a:off x="7043124" y="6101764"/>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99" name="Oval 498">
                  <a:extLst>
                    <a:ext uri="{FF2B5EF4-FFF2-40B4-BE49-F238E27FC236}">
                      <a16:creationId xmlns:a16="http://schemas.microsoft.com/office/drawing/2014/main" id="{37D4E3BC-BC3F-453D-8589-B7CE0CBD7FB7}"/>
                    </a:ext>
                  </a:extLst>
                </p:cNvPr>
                <p:cNvSpPr/>
                <p:nvPr/>
              </p:nvSpPr>
              <p:spPr>
                <a:xfrm>
                  <a:off x="6612118" y="6148028"/>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00" name="Oval 499">
                  <a:extLst>
                    <a:ext uri="{FF2B5EF4-FFF2-40B4-BE49-F238E27FC236}">
                      <a16:creationId xmlns:a16="http://schemas.microsoft.com/office/drawing/2014/main" id="{1218D8EA-C520-49D8-A4C2-3F7D907A910C}"/>
                    </a:ext>
                  </a:extLst>
                </p:cNvPr>
                <p:cNvSpPr/>
                <p:nvPr/>
              </p:nvSpPr>
              <p:spPr>
                <a:xfrm>
                  <a:off x="6190637" y="6167691"/>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01" name="Oval 500">
                  <a:extLst>
                    <a:ext uri="{FF2B5EF4-FFF2-40B4-BE49-F238E27FC236}">
                      <a16:creationId xmlns:a16="http://schemas.microsoft.com/office/drawing/2014/main" id="{F5B6552E-48B3-4E30-AAC8-DB28BD5FB260}"/>
                    </a:ext>
                  </a:extLst>
                </p:cNvPr>
                <p:cNvSpPr/>
                <p:nvPr/>
              </p:nvSpPr>
              <p:spPr>
                <a:xfrm>
                  <a:off x="5757249" y="6198396"/>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02" name="Oval 501">
                  <a:extLst>
                    <a:ext uri="{FF2B5EF4-FFF2-40B4-BE49-F238E27FC236}">
                      <a16:creationId xmlns:a16="http://schemas.microsoft.com/office/drawing/2014/main" id="{311F333A-53BB-46F1-B43E-141E448D1C99}"/>
                    </a:ext>
                  </a:extLst>
                </p:cNvPr>
                <p:cNvSpPr/>
                <p:nvPr/>
              </p:nvSpPr>
              <p:spPr>
                <a:xfrm>
                  <a:off x="5350055" y="6274408"/>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03" name="Oval 502">
                  <a:extLst>
                    <a:ext uri="{FF2B5EF4-FFF2-40B4-BE49-F238E27FC236}">
                      <a16:creationId xmlns:a16="http://schemas.microsoft.com/office/drawing/2014/main" id="{6BB9FCE8-48D6-4BB1-8A72-52A914C552B9}"/>
                    </a:ext>
                  </a:extLst>
                </p:cNvPr>
                <p:cNvSpPr/>
                <p:nvPr/>
              </p:nvSpPr>
              <p:spPr>
                <a:xfrm>
                  <a:off x="4930955" y="6268567"/>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04" name="Oval 503">
                  <a:extLst>
                    <a:ext uri="{FF2B5EF4-FFF2-40B4-BE49-F238E27FC236}">
                      <a16:creationId xmlns:a16="http://schemas.microsoft.com/office/drawing/2014/main" id="{30724897-D230-45ED-ADBD-1B6F27CF4D87}"/>
                    </a:ext>
                  </a:extLst>
                </p:cNvPr>
                <p:cNvSpPr/>
                <p:nvPr/>
              </p:nvSpPr>
              <p:spPr>
                <a:xfrm>
                  <a:off x="4504711" y="6327233"/>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05" name="Oval 504">
                  <a:extLst>
                    <a:ext uri="{FF2B5EF4-FFF2-40B4-BE49-F238E27FC236}">
                      <a16:creationId xmlns:a16="http://schemas.microsoft.com/office/drawing/2014/main" id="{ED50967A-F38A-4C2C-A108-96C47E94801B}"/>
                    </a:ext>
                  </a:extLst>
                </p:cNvPr>
                <p:cNvSpPr/>
                <p:nvPr/>
              </p:nvSpPr>
              <p:spPr>
                <a:xfrm>
                  <a:off x="4083230" y="6358169"/>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06" name="Oval 505">
                  <a:extLst>
                    <a:ext uri="{FF2B5EF4-FFF2-40B4-BE49-F238E27FC236}">
                      <a16:creationId xmlns:a16="http://schemas.microsoft.com/office/drawing/2014/main" id="{ED175B72-B08A-438A-BA35-2C05FE3F255F}"/>
                    </a:ext>
                  </a:extLst>
                </p:cNvPr>
                <p:cNvSpPr/>
                <p:nvPr/>
              </p:nvSpPr>
              <p:spPr>
                <a:xfrm>
                  <a:off x="3647461" y="6376083"/>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07" name="Oval 506">
                  <a:extLst>
                    <a:ext uri="{FF2B5EF4-FFF2-40B4-BE49-F238E27FC236}">
                      <a16:creationId xmlns:a16="http://schemas.microsoft.com/office/drawing/2014/main" id="{6BF16E09-8E0E-46E3-B5E5-A2B95D2D89A7}"/>
                    </a:ext>
                  </a:extLst>
                </p:cNvPr>
                <p:cNvSpPr/>
                <p:nvPr/>
              </p:nvSpPr>
              <p:spPr>
                <a:xfrm>
                  <a:off x="3228361" y="6433962"/>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08" name="Oval 507">
                  <a:extLst>
                    <a:ext uri="{FF2B5EF4-FFF2-40B4-BE49-F238E27FC236}">
                      <a16:creationId xmlns:a16="http://schemas.microsoft.com/office/drawing/2014/main" id="{3E27D08A-4AD6-45FB-890B-69D144F4015B}"/>
                    </a:ext>
                  </a:extLst>
                </p:cNvPr>
                <p:cNvSpPr/>
                <p:nvPr/>
              </p:nvSpPr>
              <p:spPr>
                <a:xfrm>
                  <a:off x="2804499" y="6447772"/>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509" name="Straight Connector 508">
                  <a:extLst>
                    <a:ext uri="{FF2B5EF4-FFF2-40B4-BE49-F238E27FC236}">
                      <a16:creationId xmlns:a16="http://schemas.microsoft.com/office/drawing/2014/main" id="{2526ACDC-3FC3-4957-9054-4531EB482050}"/>
                    </a:ext>
                  </a:extLst>
                </p:cNvPr>
                <p:cNvCxnSpPr>
                  <a:cxnSpLocks/>
                </p:cNvCxnSpPr>
                <p:nvPr/>
              </p:nvCxnSpPr>
              <p:spPr>
                <a:xfrm flipH="1">
                  <a:off x="2891790" y="6518910"/>
                  <a:ext cx="419100" cy="152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CCEB8C08-C288-457E-A470-1A217119AE12}"/>
                    </a:ext>
                  </a:extLst>
                </p:cNvPr>
                <p:cNvCxnSpPr>
                  <a:cxnSpLocks/>
                </p:cNvCxnSpPr>
                <p:nvPr/>
              </p:nvCxnSpPr>
              <p:spPr>
                <a:xfrm flipV="1">
                  <a:off x="3310890" y="6457950"/>
                  <a:ext cx="422910" cy="609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DA7E0CC6-87F9-41F0-AE5A-F35506A7CF56}"/>
                    </a:ext>
                  </a:extLst>
                </p:cNvPr>
                <p:cNvCxnSpPr>
                  <a:cxnSpLocks/>
                </p:cNvCxnSpPr>
                <p:nvPr/>
              </p:nvCxnSpPr>
              <p:spPr>
                <a:xfrm flipH="1">
                  <a:off x="3733800" y="6446520"/>
                  <a:ext cx="438150" cy="114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D4D48905-55C4-47C4-939A-B177D20E7A08}"/>
                    </a:ext>
                  </a:extLst>
                </p:cNvPr>
                <p:cNvCxnSpPr>
                  <a:cxnSpLocks/>
                </p:cNvCxnSpPr>
                <p:nvPr/>
              </p:nvCxnSpPr>
              <p:spPr>
                <a:xfrm flipV="1">
                  <a:off x="4171950" y="6412230"/>
                  <a:ext cx="415290" cy="342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9B5538E4-7952-4573-994C-E05C8EC15906}"/>
                    </a:ext>
                  </a:extLst>
                </p:cNvPr>
                <p:cNvCxnSpPr>
                  <a:cxnSpLocks/>
                </p:cNvCxnSpPr>
                <p:nvPr/>
              </p:nvCxnSpPr>
              <p:spPr>
                <a:xfrm flipH="1">
                  <a:off x="4587240" y="6343650"/>
                  <a:ext cx="426720" cy="685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50BA7A5C-1060-447A-89D6-43D405A03988}"/>
                    </a:ext>
                  </a:extLst>
                </p:cNvPr>
                <p:cNvCxnSpPr>
                  <a:cxnSpLocks/>
                </p:cNvCxnSpPr>
                <p:nvPr/>
              </p:nvCxnSpPr>
              <p:spPr>
                <a:xfrm flipH="1">
                  <a:off x="5433060" y="6278880"/>
                  <a:ext cx="407670" cy="76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C326B30E-BB57-4C47-8605-F35285492257}"/>
                    </a:ext>
                  </a:extLst>
                </p:cNvPr>
                <p:cNvCxnSpPr>
                  <a:cxnSpLocks/>
                </p:cNvCxnSpPr>
                <p:nvPr/>
              </p:nvCxnSpPr>
              <p:spPr>
                <a:xfrm>
                  <a:off x="5013960" y="6343650"/>
                  <a:ext cx="419100" cy="114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A6C21225-F32A-4A98-B5E9-DAB85DD8DB66}"/>
                    </a:ext>
                  </a:extLst>
                </p:cNvPr>
                <p:cNvCxnSpPr>
                  <a:cxnSpLocks/>
                </p:cNvCxnSpPr>
                <p:nvPr/>
              </p:nvCxnSpPr>
              <p:spPr>
                <a:xfrm flipV="1">
                  <a:off x="5840730" y="6256020"/>
                  <a:ext cx="441960" cy="228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0CE44548-EFDB-4BC6-9499-F38F8890F74B}"/>
                    </a:ext>
                  </a:extLst>
                </p:cNvPr>
                <p:cNvCxnSpPr>
                  <a:cxnSpLocks/>
                </p:cNvCxnSpPr>
                <p:nvPr/>
              </p:nvCxnSpPr>
              <p:spPr>
                <a:xfrm flipH="1">
                  <a:off x="6282690" y="6225540"/>
                  <a:ext cx="415290" cy="304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CD4BE6A-ABDE-4F45-A4D1-69DF62745B6E}"/>
                    </a:ext>
                  </a:extLst>
                </p:cNvPr>
                <p:cNvCxnSpPr>
                  <a:cxnSpLocks/>
                </p:cNvCxnSpPr>
                <p:nvPr/>
              </p:nvCxnSpPr>
              <p:spPr>
                <a:xfrm flipV="1">
                  <a:off x="6697980" y="6183630"/>
                  <a:ext cx="438150" cy="419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E6183E3A-EC44-41AB-9902-CBE3D4D2E19C}"/>
                    </a:ext>
                  </a:extLst>
                </p:cNvPr>
                <p:cNvCxnSpPr>
                  <a:cxnSpLocks/>
                </p:cNvCxnSpPr>
                <p:nvPr/>
              </p:nvCxnSpPr>
              <p:spPr>
                <a:xfrm flipH="1">
                  <a:off x="7136130" y="6141720"/>
                  <a:ext cx="403860" cy="419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74244880-6EED-4504-A2E3-1949C1D76F55}"/>
                    </a:ext>
                  </a:extLst>
                </p:cNvPr>
                <p:cNvCxnSpPr>
                  <a:cxnSpLocks/>
                </p:cNvCxnSpPr>
                <p:nvPr/>
              </p:nvCxnSpPr>
              <p:spPr>
                <a:xfrm flipV="1">
                  <a:off x="7539990" y="6122670"/>
                  <a:ext cx="422910" cy="190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F65B1A3B-6478-4B59-BBE7-40FEA5F787CE}"/>
                    </a:ext>
                  </a:extLst>
                </p:cNvPr>
                <p:cNvCxnSpPr>
                  <a:cxnSpLocks/>
                </p:cNvCxnSpPr>
                <p:nvPr/>
              </p:nvCxnSpPr>
              <p:spPr>
                <a:xfrm flipH="1">
                  <a:off x="7962900" y="6054090"/>
                  <a:ext cx="430530" cy="685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BC8EC249-F12B-46DC-B85C-837CF36F1C4A}"/>
                    </a:ext>
                  </a:extLst>
                </p:cNvPr>
                <p:cNvCxnSpPr>
                  <a:cxnSpLocks/>
                </p:cNvCxnSpPr>
                <p:nvPr/>
              </p:nvCxnSpPr>
              <p:spPr>
                <a:xfrm flipV="1">
                  <a:off x="8393430" y="6035040"/>
                  <a:ext cx="422910" cy="190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BABF077C-CD68-44DA-9BFB-6ECCA90878F2}"/>
                    </a:ext>
                  </a:extLst>
                </p:cNvPr>
                <p:cNvCxnSpPr>
                  <a:cxnSpLocks/>
                </p:cNvCxnSpPr>
                <p:nvPr/>
              </p:nvCxnSpPr>
              <p:spPr>
                <a:xfrm flipH="1">
                  <a:off x="8816340" y="6023610"/>
                  <a:ext cx="419100" cy="114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65" name="Group 364">
                <a:extLst>
                  <a:ext uri="{FF2B5EF4-FFF2-40B4-BE49-F238E27FC236}">
                    <a16:creationId xmlns:a16="http://schemas.microsoft.com/office/drawing/2014/main" id="{29ACF86B-6D78-47BA-BF92-CC1F537AB272}"/>
                  </a:ext>
                </a:extLst>
              </p:cNvPr>
              <p:cNvGrpSpPr/>
              <p:nvPr/>
            </p:nvGrpSpPr>
            <p:grpSpPr>
              <a:xfrm>
                <a:off x="971396" y="3466670"/>
                <a:ext cx="2480843" cy="437984"/>
                <a:chOff x="2804499" y="5476229"/>
                <a:chExt cx="6518092" cy="1150748"/>
              </a:xfrm>
            </p:grpSpPr>
            <p:sp>
              <p:nvSpPr>
                <p:cNvPr id="462" name="Oval 461">
                  <a:extLst>
                    <a:ext uri="{FF2B5EF4-FFF2-40B4-BE49-F238E27FC236}">
                      <a16:creationId xmlns:a16="http://schemas.microsoft.com/office/drawing/2014/main" id="{0E931E82-604C-4069-8A09-98E67C28A0DC}"/>
                    </a:ext>
                  </a:extLst>
                </p:cNvPr>
                <p:cNvSpPr/>
                <p:nvPr/>
              </p:nvSpPr>
              <p:spPr>
                <a:xfrm>
                  <a:off x="9143386" y="5622362"/>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63" name="Oval 462">
                  <a:extLst>
                    <a:ext uri="{FF2B5EF4-FFF2-40B4-BE49-F238E27FC236}">
                      <a16:creationId xmlns:a16="http://schemas.microsoft.com/office/drawing/2014/main" id="{7F1689B7-6C96-45F0-B4F9-B692BC9E14C1}"/>
                    </a:ext>
                  </a:extLst>
                </p:cNvPr>
                <p:cNvSpPr/>
                <p:nvPr/>
              </p:nvSpPr>
              <p:spPr>
                <a:xfrm>
                  <a:off x="8726667" y="5476229"/>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64" name="Oval 463">
                  <a:extLst>
                    <a:ext uri="{FF2B5EF4-FFF2-40B4-BE49-F238E27FC236}">
                      <a16:creationId xmlns:a16="http://schemas.microsoft.com/office/drawing/2014/main" id="{A635582A-4CD0-48F2-A297-4132E35B2C26}"/>
                    </a:ext>
                  </a:extLst>
                </p:cNvPr>
                <p:cNvSpPr/>
                <p:nvPr/>
              </p:nvSpPr>
              <p:spPr>
                <a:xfrm>
                  <a:off x="8302805" y="5516387"/>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65" name="Oval 464">
                  <a:extLst>
                    <a:ext uri="{FF2B5EF4-FFF2-40B4-BE49-F238E27FC236}">
                      <a16:creationId xmlns:a16="http://schemas.microsoft.com/office/drawing/2014/main" id="{E8C276A4-E8EE-48D4-81EA-B2EDAE4F1499}"/>
                    </a:ext>
                  </a:extLst>
                </p:cNvPr>
                <p:cNvSpPr/>
                <p:nvPr/>
              </p:nvSpPr>
              <p:spPr>
                <a:xfrm>
                  <a:off x="7876562" y="5820291"/>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66" name="Oval 465">
                  <a:extLst>
                    <a:ext uri="{FF2B5EF4-FFF2-40B4-BE49-F238E27FC236}">
                      <a16:creationId xmlns:a16="http://schemas.microsoft.com/office/drawing/2014/main" id="{CA278348-C8F3-4F64-A84B-3F7E6396201F}"/>
                    </a:ext>
                  </a:extLst>
                </p:cNvPr>
                <p:cNvSpPr/>
                <p:nvPr/>
              </p:nvSpPr>
              <p:spPr>
                <a:xfrm>
                  <a:off x="7452699" y="5782969"/>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67" name="Oval 466">
                  <a:extLst>
                    <a:ext uri="{FF2B5EF4-FFF2-40B4-BE49-F238E27FC236}">
                      <a16:creationId xmlns:a16="http://schemas.microsoft.com/office/drawing/2014/main" id="{F4F8B6EE-EAB0-4285-B7E4-8E9185058699}"/>
                    </a:ext>
                  </a:extLst>
                </p:cNvPr>
                <p:cNvSpPr/>
                <p:nvPr/>
              </p:nvSpPr>
              <p:spPr>
                <a:xfrm>
                  <a:off x="7043124" y="5909537"/>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68" name="Oval 467">
                  <a:extLst>
                    <a:ext uri="{FF2B5EF4-FFF2-40B4-BE49-F238E27FC236}">
                      <a16:creationId xmlns:a16="http://schemas.microsoft.com/office/drawing/2014/main" id="{A6F8317B-7D2E-43D0-9E78-C42515CD0CD3}"/>
                    </a:ext>
                  </a:extLst>
                </p:cNvPr>
                <p:cNvSpPr/>
                <p:nvPr/>
              </p:nvSpPr>
              <p:spPr>
                <a:xfrm>
                  <a:off x="6612118" y="5980446"/>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69" name="Oval 468">
                  <a:extLst>
                    <a:ext uri="{FF2B5EF4-FFF2-40B4-BE49-F238E27FC236}">
                      <a16:creationId xmlns:a16="http://schemas.microsoft.com/office/drawing/2014/main" id="{FC6A719B-2F8C-4F21-9B91-05A3817D677C}"/>
                    </a:ext>
                  </a:extLst>
                </p:cNvPr>
                <p:cNvSpPr/>
                <p:nvPr/>
              </p:nvSpPr>
              <p:spPr>
                <a:xfrm>
                  <a:off x="6190637" y="6068869"/>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70" name="Oval 469">
                  <a:extLst>
                    <a:ext uri="{FF2B5EF4-FFF2-40B4-BE49-F238E27FC236}">
                      <a16:creationId xmlns:a16="http://schemas.microsoft.com/office/drawing/2014/main" id="{306A7BAE-CE44-4B7F-ACF5-0BF6CE73726F}"/>
                    </a:ext>
                  </a:extLst>
                </p:cNvPr>
                <p:cNvSpPr/>
                <p:nvPr/>
              </p:nvSpPr>
              <p:spPr>
                <a:xfrm>
                  <a:off x="5757249" y="6096231"/>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71" name="Oval 470">
                  <a:extLst>
                    <a:ext uri="{FF2B5EF4-FFF2-40B4-BE49-F238E27FC236}">
                      <a16:creationId xmlns:a16="http://schemas.microsoft.com/office/drawing/2014/main" id="{FD91997A-23BD-4C9D-8D28-3AE3385006DF}"/>
                    </a:ext>
                  </a:extLst>
                </p:cNvPr>
                <p:cNvSpPr/>
                <p:nvPr/>
              </p:nvSpPr>
              <p:spPr>
                <a:xfrm>
                  <a:off x="5350055" y="6274408"/>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72" name="Oval 471">
                  <a:extLst>
                    <a:ext uri="{FF2B5EF4-FFF2-40B4-BE49-F238E27FC236}">
                      <a16:creationId xmlns:a16="http://schemas.microsoft.com/office/drawing/2014/main" id="{0DDE3767-22A7-492A-A268-31629F841794}"/>
                    </a:ext>
                  </a:extLst>
                </p:cNvPr>
                <p:cNvSpPr/>
                <p:nvPr/>
              </p:nvSpPr>
              <p:spPr>
                <a:xfrm>
                  <a:off x="4930955" y="6374065"/>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73" name="Oval 472">
                  <a:extLst>
                    <a:ext uri="{FF2B5EF4-FFF2-40B4-BE49-F238E27FC236}">
                      <a16:creationId xmlns:a16="http://schemas.microsoft.com/office/drawing/2014/main" id="{E3C58A20-33CF-4CB9-BC39-F6EDB0D40757}"/>
                    </a:ext>
                  </a:extLst>
                </p:cNvPr>
                <p:cNvSpPr/>
                <p:nvPr/>
              </p:nvSpPr>
              <p:spPr>
                <a:xfrm>
                  <a:off x="4504711" y="6416901"/>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74" name="Oval 473">
                  <a:extLst>
                    <a:ext uri="{FF2B5EF4-FFF2-40B4-BE49-F238E27FC236}">
                      <a16:creationId xmlns:a16="http://schemas.microsoft.com/office/drawing/2014/main" id="{B610AE75-82DA-479F-A82F-66891AF6F287}"/>
                    </a:ext>
                  </a:extLst>
                </p:cNvPr>
                <p:cNvSpPr/>
                <p:nvPr/>
              </p:nvSpPr>
              <p:spPr>
                <a:xfrm>
                  <a:off x="4083230" y="6422901"/>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75" name="Oval 474">
                  <a:extLst>
                    <a:ext uri="{FF2B5EF4-FFF2-40B4-BE49-F238E27FC236}">
                      <a16:creationId xmlns:a16="http://schemas.microsoft.com/office/drawing/2014/main" id="{DF392E89-44ED-41C8-910D-C3E385087F50}"/>
                    </a:ext>
                  </a:extLst>
                </p:cNvPr>
                <p:cNvSpPr/>
                <p:nvPr/>
              </p:nvSpPr>
              <p:spPr>
                <a:xfrm>
                  <a:off x="3647461" y="6433962"/>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76" name="Oval 475">
                  <a:extLst>
                    <a:ext uri="{FF2B5EF4-FFF2-40B4-BE49-F238E27FC236}">
                      <a16:creationId xmlns:a16="http://schemas.microsoft.com/office/drawing/2014/main" id="{BDD6896A-C935-4EFB-B511-4BD8FA3404C2}"/>
                    </a:ext>
                  </a:extLst>
                </p:cNvPr>
                <p:cNvSpPr/>
                <p:nvPr/>
              </p:nvSpPr>
              <p:spPr>
                <a:xfrm>
                  <a:off x="3228361" y="6447772"/>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77" name="Oval 476">
                  <a:extLst>
                    <a:ext uri="{FF2B5EF4-FFF2-40B4-BE49-F238E27FC236}">
                      <a16:creationId xmlns:a16="http://schemas.microsoft.com/office/drawing/2014/main" id="{488F823F-B80D-4C03-89A6-847BB3882DA8}"/>
                    </a:ext>
                  </a:extLst>
                </p:cNvPr>
                <p:cNvSpPr/>
                <p:nvPr/>
              </p:nvSpPr>
              <p:spPr>
                <a:xfrm>
                  <a:off x="2804499" y="6447772"/>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478" name="Straight Connector 477">
                  <a:extLst>
                    <a:ext uri="{FF2B5EF4-FFF2-40B4-BE49-F238E27FC236}">
                      <a16:creationId xmlns:a16="http://schemas.microsoft.com/office/drawing/2014/main" id="{BC1A6F75-37E5-4F53-B73F-839D0A4A3D35}"/>
                    </a:ext>
                  </a:extLst>
                </p:cNvPr>
                <p:cNvCxnSpPr>
                  <a:cxnSpLocks/>
                </p:cNvCxnSpPr>
                <p:nvPr/>
              </p:nvCxnSpPr>
              <p:spPr>
                <a:xfrm flipH="1" flipV="1">
                  <a:off x="8812530" y="5551170"/>
                  <a:ext cx="419101" cy="16002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8AD8E785-E6EE-4AE1-9B53-7BAA9C6DC494}"/>
                    </a:ext>
                  </a:extLst>
                </p:cNvPr>
                <p:cNvCxnSpPr>
                  <a:cxnSpLocks/>
                </p:cNvCxnSpPr>
                <p:nvPr/>
              </p:nvCxnSpPr>
              <p:spPr>
                <a:xfrm flipV="1">
                  <a:off x="8393430" y="5551171"/>
                  <a:ext cx="419101" cy="4571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CA7F3592-CD0C-4FAA-A938-4429521D1A2D}"/>
                    </a:ext>
                  </a:extLst>
                </p:cNvPr>
                <p:cNvCxnSpPr>
                  <a:cxnSpLocks/>
                </p:cNvCxnSpPr>
                <p:nvPr/>
              </p:nvCxnSpPr>
              <p:spPr>
                <a:xfrm flipH="1">
                  <a:off x="7962900" y="5596891"/>
                  <a:ext cx="430530" cy="30479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0AC6F7EE-8F4D-4A03-95A5-115E2F353105}"/>
                    </a:ext>
                  </a:extLst>
                </p:cNvPr>
                <p:cNvCxnSpPr>
                  <a:cxnSpLocks/>
                </p:cNvCxnSpPr>
                <p:nvPr/>
              </p:nvCxnSpPr>
              <p:spPr>
                <a:xfrm>
                  <a:off x="7539990" y="5871210"/>
                  <a:ext cx="422910" cy="304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4F62776C-E9DF-4108-87BE-B69BC8C30284}"/>
                    </a:ext>
                  </a:extLst>
                </p:cNvPr>
                <p:cNvCxnSpPr>
                  <a:cxnSpLocks/>
                </p:cNvCxnSpPr>
                <p:nvPr/>
              </p:nvCxnSpPr>
              <p:spPr>
                <a:xfrm flipH="1">
                  <a:off x="7132320" y="5871210"/>
                  <a:ext cx="407670" cy="1219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89CBAB61-71F0-49C1-AC45-0743F57B8F0F}"/>
                    </a:ext>
                  </a:extLst>
                </p:cNvPr>
                <p:cNvCxnSpPr>
                  <a:cxnSpLocks/>
                </p:cNvCxnSpPr>
                <p:nvPr/>
              </p:nvCxnSpPr>
              <p:spPr>
                <a:xfrm flipV="1">
                  <a:off x="6697980" y="5993130"/>
                  <a:ext cx="434340" cy="685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287C9F01-083F-481F-95BA-AFC72301A07D}"/>
                    </a:ext>
                  </a:extLst>
                </p:cNvPr>
                <p:cNvCxnSpPr>
                  <a:cxnSpLocks/>
                </p:cNvCxnSpPr>
                <p:nvPr/>
              </p:nvCxnSpPr>
              <p:spPr>
                <a:xfrm flipH="1">
                  <a:off x="6282690" y="6061710"/>
                  <a:ext cx="415290" cy="914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BB8D2935-B222-4AD0-B1C8-502F2C2145DF}"/>
                    </a:ext>
                  </a:extLst>
                </p:cNvPr>
                <p:cNvCxnSpPr>
                  <a:cxnSpLocks/>
                </p:cNvCxnSpPr>
                <p:nvPr/>
              </p:nvCxnSpPr>
              <p:spPr>
                <a:xfrm flipV="1">
                  <a:off x="5848350" y="6153150"/>
                  <a:ext cx="434340" cy="2286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66ADBAB4-6A39-46E2-B5F4-7F70E123A5D7}"/>
                    </a:ext>
                  </a:extLst>
                </p:cNvPr>
                <p:cNvCxnSpPr>
                  <a:cxnSpLocks/>
                </p:cNvCxnSpPr>
                <p:nvPr/>
              </p:nvCxnSpPr>
              <p:spPr>
                <a:xfrm flipH="1">
                  <a:off x="5440680" y="6176010"/>
                  <a:ext cx="407670" cy="1828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BE957AD1-D69A-41D8-9737-C380B45293EE}"/>
                    </a:ext>
                  </a:extLst>
                </p:cNvPr>
                <p:cNvCxnSpPr>
                  <a:cxnSpLocks/>
                </p:cNvCxnSpPr>
                <p:nvPr/>
              </p:nvCxnSpPr>
              <p:spPr>
                <a:xfrm flipV="1">
                  <a:off x="5017770" y="6358890"/>
                  <a:ext cx="422910" cy="9906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6E27B98E-89F0-4756-8B0F-D99AEAED9603}"/>
                    </a:ext>
                  </a:extLst>
                </p:cNvPr>
                <p:cNvCxnSpPr>
                  <a:cxnSpLocks/>
                </p:cNvCxnSpPr>
                <p:nvPr/>
              </p:nvCxnSpPr>
              <p:spPr>
                <a:xfrm flipH="1">
                  <a:off x="4591050" y="6457950"/>
                  <a:ext cx="426720" cy="38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A676A422-6ADB-4291-A8B2-40B9B3C0A61E}"/>
                    </a:ext>
                  </a:extLst>
                </p:cNvPr>
                <p:cNvCxnSpPr>
                  <a:cxnSpLocks/>
                </p:cNvCxnSpPr>
                <p:nvPr/>
              </p:nvCxnSpPr>
              <p:spPr>
                <a:xfrm flipV="1">
                  <a:off x="4168140" y="6496050"/>
                  <a:ext cx="422910" cy="152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38A9F5B3-D6FB-439B-9535-B2B83DF85177}"/>
                    </a:ext>
                  </a:extLst>
                </p:cNvPr>
                <p:cNvCxnSpPr>
                  <a:cxnSpLocks/>
                </p:cNvCxnSpPr>
                <p:nvPr/>
              </p:nvCxnSpPr>
              <p:spPr>
                <a:xfrm flipH="1">
                  <a:off x="3729990" y="6511290"/>
                  <a:ext cx="438150" cy="76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A5248FB-B1DB-4570-A683-8A629F39993F}"/>
                    </a:ext>
                  </a:extLst>
                </p:cNvPr>
                <p:cNvCxnSpPr>
                  <a:cxnSpLocks/>
                </p:cNvCxnSpPr>
                <p:nvPr/>
              </p:nvCxnSpPr>
              <p:spPr>
                <a:xfrm flipV="1">
                  <a:off x="3318510" y="6518910"/>
                  <a:ext cx="411480" cy="152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9B304BCE-2145-4A87-8CB6-077F2430555D}"/>
                    </a:ext>
                  </a:extLst>
                </p:cNvPr>
                <p:cNvCxnSpPr>
                  <a:cxnSpLocks/>
                </p:cNvCxnSpPr>
                <p:nvPr/>
              </p:nvCxnSpPr>
              <p:spPr>
                <a:xfrm flipH="1">
                  <a:off x="2891790" y="6534150"/>
                  <a:ext cx="42672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66" name="Group 365">
                <a:extLst>
                  <a:ext uri="{FF2B5EF4-FFF2-40B4-BE49-F238E27FC236}">
                    <a16:creationId xmlns:a16="http://schemas.microsoft.com/office/drawing/2014/main" id="{A7F144F6-B35C-4825-87FA-6F6ED28F035B}"/>
                  </a:ext>
                </a:extLst>
              </p:cNvPr>
              <p:cNvGrpSpPr/>
              <p:nvPr/>
            </p:nvGrpSpPr>
            <p:grpSpPr>
              <a:xfrm>
                <a:off x="971396" y="3290495"/>
                <a:ext cx="2480843" cy="614159"/>
                <a:chOff x="2804499" y="5013353"/>
                <a:chExt cx="6518092" cy="1613624"/>
              </a:xfrm>
            </p:grpSpPr>
            <p:sp>
              <p:nvSpPr>
                <p:cNvPr id="431" name="Oval 430">
                  <a:extLst>
                    <a:ext uri="{FF2B5EF4-FFF2-40B4-BE49-F238E27FC236}">
                      <a16:creationId xmlns:a16="http://schemas.microsoft.com/office/drawing/2014/main" id="{BF665D49-D2D5-472A-8F1C-D68954D34287}"/>
                    </a:ext>
                  </a:extLst>
                </p:cNvPr>
                <p:cNvSpPr/>
                <p:nvPr/>
              </p:nvSpPr>
              <p:spPr>
                <a:xfrm>
                  <a:off x="9143386" y="5222312"/>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32" name="Oval 431">
                  <a:extLst>
                    <a:ext uri="{FF2B5EF4-FFF2-40B4-BE49-F238E27FC236}">
                      <a16:creationId xmlns:a16="http://schemas.microsoft.com/office/drawing/2014/main" id="{A7C15FD1-1D71-4EAC-8718-26262368BE9E}"/>
                    </a:ext>
                  </a:extLst>
                </p:cNvPr>
                <p:cNvSpPr/>
                <p:nvPr/>
              </p:nvSpPr>
              <p:spPr>
                <a:xfrm>
                  <a:off x="8726667" y="5013353"/>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33" name="Oval 432">
                  <a:extLst>
                    <a:ext uri="{FF2B5EF4-FFF2-40B4-BE49-F238E27FC236}">
                      <a16:creationId xmlns:a16="http://schemas.microsoft.com/office/drawing/2014/main" id="{0EFC2B7C-221B-47C1-B77D-1BCB3FD0073E}"/>
                    </a:ext>
                  </a:extLst>
                </p:cNvPr>
                <p:cNvSpPr/>
                <p:nvPr/>
              </p:nvSpPr>
              <p:spPr>
                <a:xfrm>
                  <a:off x="8302805" y="5184519"/>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34" name="Oval 433">
                  <a:extLst>
                    <a:ext uri="{FF2B5EF4-FFF2-40B4-BE49-F238E27FC236}">
                      <a16:creationId xmlns:a16="http://schemas.microsoft.com/office/drawing/2014/main" id="{7EE9F43B-E6E1-4C57-8603-BCD2DD17325E}"/>
                    </a:ext>
                  </a:extLst>
                </p:cNvPr>
                <p:cNvSpPr/>
                <p:nvPr/>
              </p:nvSpPr>
              <p:spPr>
                <a:xfrm>
                  <a:off x="7876562" y="5522737"/>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35" name="Oval 434">
                  <a:extLst>
                    <a:ext uri="{FF2B5EF4-FFF2-40B4-BE49-F238E27FC236}">
                      <a16:creationId xmlns:a16="http://schemas.microsoft.com/office/drawing/2014/main" id="{FA053792-10C3-488C-B1FD-4C24FBF06ABD}"/>
                    </a:ext>
                  </a:extLst>
                </p:cNvPr>
                <p:cNvSpPr/>
                <p:nvPr/>
              </p:nvSpPr>
              <p:spPr>
                <a:xfrm>
                  <a:off x="7452699" y="5409511"/>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36" name="Oval 435">
                  <a:extLst>
                    <a:ext uri="{FF2B5EF4-FFF2-40B4-BE49-F238E27FC236}">
                      <a16:creationId xmlns:a16="http://schemas.microsoft.com/office/drawing/2014/main" id="{4D023508-8AC6-40D1-AFDC-5B269582E722}"/>
                    </a:ext>
                  </a:extLst>
                </p:cNvPr>
                <p:cNvSpPr/>
                <p:nvPr/>
              </p:nvSpPr>
              <p:spPr>
                <a:xfrm>
                  <a:off x="7043124" y="5627716"/>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37" name="Oval 436">
                  <a:extLst>
                    <a:ext uri="{FF2B5EF4-FFF2-40B4-BE49-F238E27FC236}">
                      <a16:creationId xmlns:a16="http://schemas.microsoft.com/office/drawing/2014/main" id="{BB8556AE-E28A-406A-80A8-41FFCFCAEE7A}"/>
                    </a:ext>
                  </a:extLst>
                </p:cNvPr>
                <p:cNvSpPr/>
                <p:nvPr/>
              </p:nvSpPr>
              <p:spPr>
                <a:xfrm>
                  <a:off x="6612118" y="5522737"/>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38" name="Oval 437">
                  <a:extLst>
                    <a:ext uri="{FF2B5EF4-FFF2-40B4-BE49-F238E27FC236}">
                      <a16:creationId xmlns:a16="http://schemas.microsoft.com/office/drawing/2014/main" id="{AB94883D-0086-447B-95C9-43EC9AECA0F3}"/>
                    </a:ext>
                  </a:extLst>
                </p:cNvPr>
                <p:cNvSpPr/>
                <p:nvPr/>
              </p:nvSpPr>
              <p:spPr>
                <a:xfrm>
                  <a:off x="6190637" y="5801241"/>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39" name="Oval 438">
                  <a:extLst>
                    <a:ext uri="{FF2B5EF4-FFF2-40B4-BE49-F238E27FC236}">
                      <a16:creationId xmlns:a16="http://schemas.microsoft.com/office/drawing/2014/main" id="{EC6F249C-70EB-4D65-9844-5B9C96888502}"/>
                    </a:ext>
                  </a:extLst>
                </p:cNvPr>
                <p:cNvSpPr/>
                <p:nvPr/>
              </p:nvSpPr>
              <p:spPr>
                <a:xfrm>
                  <a:off x="5757249" y="5773278"/>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40" name="Oval 439">
                  <a:extLst>
                    <a:ext uri="{FF2B5EF4-FFF2-40B4-BE49-F238E27FC236}">
                      <a16:creationId xmlns:a16="http://schemas.microsoft.com/office/drawing/2014/main" id="{96613F55-543F-49BB-B847-F7C681A1DB77}"/>
                    </a:ext>
                  </a:extLst>
                </p:cNvPr>
                <p:cNvSpPr/>
                <p:nvPr/>
              </p:nvSpPr>
              <p:spPr>
                <a:xfrm>
                  <a:off x="5350055" y="6185834"/>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41" name="Oval 440">
                  <a:extLst>
                    <a:ext uri="{FF2B5EF4-FFF2-40B4-BE49-F238E27FC236}">
                      <a16:creationId xmlns:a16="http://schemas.microsoft.com/office/drawing/2014/main" id="{D2459844-31EB-4FDF-A85C-0C0B597C5739}"/>
                    </a:ext>
                  </a:extLst>
                </p:cNvPr>
                <p:cNvSpPr/>
                <p:nvPr/>
              </p:nvSpPr>
              <p:spPr>
                <a:xfrm>
                  <a:off x="4930955" y="6281084"/>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42" name="Oval 441">
                  <a:extLst>
                    <a:ext uri="{FF2B5EF4-FFF2-40B4-BE49-F238E27FC236}">
                      <a16:creationId xmlns:a16="http://schemas.microsoft.com/office/drawing/2014/main" id="{43236BAA-2736-4D5F-B473-4F514B740E86}"/>
                    </a:ext>
                  </a:extLst>
                </p:cNvPr>
                <p:cNvSpPr/>
                <p:nvPr/>
              </p:nvSpPr>
              <p:spPr>
                <a:xfrm>
                  <a:off x="4504711" y="6328709"/>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43" name="Oval 442">
                  <a:extLst>
                    <a:ext uri="{FF2B5EF4-FFF2-40B4-BE49-F238E27FC236}">
                      <a16:creationId xmlns:a16="http://schemas.microsoft.com/office/drawing/2014/main" id="{E0FB7EBC-FCF3-4DE2-AD9B-DA3ED12EEEA6}"/>
                    </a:ext>
                  </a:extLst>
                </p:cNvPr>
                <p:cNvSpPr/>
                <p:nvPr/>
              </p:nvSpPr>
              <p:spPr>
                <a:xfrm>
                  <a:off x="4083230" y="6354903"/>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44" name="Oval 443">
                  <a:extLst>
                    <a:ext uri="{FF2B5EF4-FFF2-40B4-BE49-F238E27FC236}">
                      <a16:creationId xmlns:a16="http://schemas.microsoft.com/office/drawing/2014/main" id="{F471E3DB-3E14-4453-B4A0-1C4C8BD6D291}"/>
                    </a:ext>
                  </a:extLst>
                </p:cNvPr>
                <p:cNvSpPr/>
                <p:nvPr/>
              </p:nvSpPr>
              <p:spPr>
                <a:xfrm>
                  <a:off x="3647461" y="6393003"/>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45" name="Oval 444">
                  <a:extLst>
                    <a:ext uri="{FF2B5EF4-FFF2-40B4-BE49-F238E27FC236}">
                      <a16:creationId xmlns:a16="http://schemas.microsoft.com/office/drawing/2014/main" id="{9B343F71-EB0D-4DF0-86C4-AE2A2F0BBE6A}"/>
                    </a:ext>
                  </a:extLst>
                </p:cNvPr>
                <p:cNvSpPr/>
                <p:nvPr/>
              </p:nvSpPr>
              <p:spPr>
                <a:xfrm>
                  <a:off x="3228361" y="6426341"/>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46" name="Oval 445">
                  <a:extLst>
                    <a:ext uri="{FF2B5EF4-FFF2-40B4-BE49-F238E27FC236}">
                      <a16:creationId xmlns:a16="http://schemas.microsoft.com/office/drawing/2014/main" id="{D2F25C70-F1EE-4E21-921A-945940785A66}"/>
                    </a:ext>
                  </a:extLst>
                </p:cNvPr>
                <p:cNvSpPr/>
                <p:nvPr/>
              </p:nvSpPr>
              <p:spPr>
                <a:xfrm>
                  <a:off x="2804499" y="6447772"/>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447" name="Straight Connector 446">
                  <a:extLst>
                    <a:ext uri="{FF2B5EF4-FFF2-40B4-BE49-F238E27FC236}">
                      <a16:creationId xmlns:a16="http://schemas.microsoft.com/office/drawing/2014/main" id="{5D22DD7D-0E3F-467E-9A19-636AD002D545}"/>
                    </a:ext>
                  </a:extLst>
                </p:cNvPr>
                <p:cNvCxnSpPr>
                  <a:cxnSpLocks/>
                </p:cNvCxnSpPr>
                <p:nvPr/>
              </p:nvCxnSpPr>
              <p:spPr>
                <a:xfrm flipH="1">
                  <a:off x="2890838" y="6515100"/>
                  <a:ext cx="422671" cy="1905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59B43EC4-0DE5-4F76-8416-3780EC0E21CA}"/>
                    </a:ext>
                  </a:extLst>
                </p:cNvPr>
                <p:cNvCxnSpPr>
                  <a:cxnSpLocks/>
                </p:cNvCxnSpPr>
                <p:nvPr/>
              </p:nvCxnSpPr>
              <p:spPr>
                <a:xfrm flipV="1">
                  <a:off x="3313510" y="6485334"/>
                  <a:ext cx="423862" cy="297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207DA1CE-1EE8-408A-98C7-088BED0305DA}"/>
                    </a:ext>
                  </a:extLst>
                </p:cNvPr>
                <p:cNvCxnSpPr>
                  <a:cxnSpLocks/>
                </p:cNvCxnSpPr>
                <p:nvPr/>
              </p:nvCxnSpPr>
              <p:spPr>
                <a:xfrm flipH="1">
                  <a:off x="3737372" y="6438900"/>
                  <a:ext cx="436959" cy="4643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91AA19B4-F896-4E35-9397-2FA6FD81D99B}"/>
                    </a:ext>
                  </a:extLst>
                </p:cNvPr>
                <p:cNvCxnSpPr>
                  <a:cxnSpLocks/>
                </p:cNvCxnSpPr>
                <p:nvPr/>
              </p:nvCxnSpPr>
              <p:spPr>
                <a:xfrm flipV="1">
                  <a:off x="4174332" y="6417469"/>
                  <a:ext cx="426243" cy="2143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5CDC6AA6-E5E8-4476-90EC-FB626A6DEDED}"/>
                    </a:ext>
                  </a:extLst>
                </p:cNvPr>
                <p:cNvCxnSpPr>
                  <a:cxnSpLocks/>
                </p:cNvCxnSpPr>
                <p:nvPr/>
              </p:nvCxnSpPr>
              <p:spPr>
                <a:xfrm flipH="1">
                  <a:off x="4600575" y="6369844"/>
                  <a:ext cx="416719" cy="4762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7AFD7952-A2CE-4D0E-AF89-8012021F5B2A}"/>
                    </a:ext>
                  </a:extLst>
                </p:cNvPr>
                <p:cNvCxnSpPr>
                  <a:cxnSpLocks/>
                </p:cNvCxnSpPr>
                <p:nvPr/>
              </p:nvCxnSpPr>
              <p:spPr>
                <a:xfrm flipV="1">
                  <a:off x="5017295" y="6274594"/>
                  <a:ext cx="426243" cy="952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3D195ED7-7514-45FD-92EF-39F0D0B6096B}"/>
                    </a:ext>
                  </a:extLst>
                </p:cNvPr>
                <p:cNvCxnSpPr>
                  <a:cxnSpLocks/>
                </p:cNvCxnSpPr>
                <p:nvPr/>
              </p:nvCxnSpPr>
              <p:spPr>
                <a:xfrm flipH="1">
                  <a:off x="5443538" y="5862638"/>
                  <a:ext cx="402431" cy="41195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60C7A205-95EA-47DE-BB8F-ABE4D16325C3}"/>
                    </a:ext>
                  </a:extLst>
                </p:cNvPr>
                <p:cNvCxnSpPr>
                  <a:cxnSpLocks/>
                </p:cNvCxnSpPr>
                <p:nvPr/>
              </p:nvCxnSpPr>
              <p:spPr>
                <a:xfrm>
                  <a:off x="5845970" y="5862638"/>
                  <a:ext cx="437355" cy="2063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5FBAA316-BD22-4F55-9C35-2DE10C4B7EF7}"/>
                    </a:ext>
                  </a:extLst>
                </p:cNvPr>
                <p:cNvCxnSpPr>
                  <a:cxnSpLocks/>
                </p:cNvCxnSpPr>
                <p:nvPr/>
              </p:nvCxnSpPr>
              <p:spPr>
                <a:xfrm flipH="1">
                  <a:off x="6283325" y="5610225"/>
                  <a:ext cx="422275" cy="2730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DD705C2D-7D65-4E79-B467-116EBC15AA09}"/>
                    </a:ext>
                  </a:extLst>
                </p:cNvPr>
                <p:cNvCxnSpPr>
                  <a:cxnSpLocks/>
                </p:cNvCxnSpPr>
                <p:nvPr/>
              </p:nvCxnSpPr>
              <p:spPr>
                <a:xfrm>
                  <a:off x="6705601" y="5610225"/>
                  <a:ext cx="425449" cy="1016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0CB1C18E-4263-46D0-8A6D-59159A94265B}"/>
                    </a:ext>
                  </a:extLst>
                </p:cNvPr>
                <p:cNvCxnSpPr>
                  <a:cxnSpLocks/>
                </p:cNvCxnSpPr>
                <p:nvPr/>
              </p:nvCxnSpPr>
              <p:spPr>
                <a:xfrm flipH="1">
                  <a:off x="7131050" y="5495925"/>
                  <a:ext cx="403225" cy="2159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EA62999C-2CEF-4E7F-8394-819A27AEAFE1}"/>
                    </a:ext>
                  </a:extLst>
                </p:cNvPr>
                <p:cNvCxnSpPr>
                  <a:cxnSpLocks/>
                </p:cNvCxnSpPr>
                <p:nvPr/>
              </p:nvCxnSpPr>
              <p:spPr>
                <a:xfrm>
                  <a:off x="7534276" y="5495925"/>
                  <a:ext cx="431799" cy="1111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BF2183B6-FE26-49E9-A60B-DB33FB1E47C5}"/>
                    </a:ext>
                  </a:extLst>
                </p:cNvPr>
                <p:cNvCxnSpPr>
                  <a:cxnSpLocks/>
                </p:cNvCxnSpPr>
                <p:nvPr/>
              </p:nvCxnSpPr>
              <p:spPr>
                <a:xfrm flipH="1">
                  <a:off x="7966075" y="5267325"/>
                  <a:ext cx="422275" cy="3397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12A71D7C-2585-4B9C-AE29-41BD3019F83F}"/>
                    </a:ext>
                  </a:extLst>
                </p:cNvPr>
                <p:cNvCxnSpPr>
                  <a:cxnSpLocks/>
                </p:cNvCxnSpPr>
                <p:nvPr/>
              </p:nvCxnSpPr>
              <p:spPr>
                <a:xfrm flipV="1">
                  <a:off x="8388351" y="5099050"/>
                  <a:ext cx="431799" cy="1682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414000B2-D85B-45E7-BC51-BBA177FEAB4C}"/>
                    </a:ext>
                  </a:extLst>
                </p:cNvPr>
                <p:cNvCxnSpPr>
                  <a:cxnSpLocks/>
                </p:cNvCxnSpPr>
                <p:nvPr/>
              </p:nvCxnSpPr>
              <p:spPr>
                <a:xfrm flipH="1" flipV="1">
                  <a:off x="8820150" y="5099051"/>
                  <a:ext cx="416719" cy="201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67" name="Group 366">
                <a:extLst>
                  <a:ext uri="{FF2B5EF4-FFF2-40B4-BE49-F238E27FC236}">
                    <a16:creationId xmlns:a16="http://schemas.microsoft.com/office/drawing/2014/main" id="{F5059A51-9FC7-4CD4-8CD4-D0B2CAE721D4}"/>
                  </a:ext>
                </a:extLst>
              </p:cNvPr>
              <p:cNvGrpSpPr/>
              <p:nvPr/>
            </p:nvGrpSpPr>
            <p:grpSpPr>
              <a:xfrm>
                <a:off x="971396" y="2596399"/>
                <a:ext cx="2480843" cy="1315959"/>
                <a:chOff x="2804499" y="3189705"/>
                <a:chExt cx="6518092" cy="3457513"/>
              </a:xfrm>
            </p:grpSpPr>
            <p:sp>
              <p:nvSpPr>
                <p:cNvPr id="400" name="Oval 399">
                  <a:extLst>
                    <a:ext uri="{FF2B5EF4-FFF2-40B4-BE49-F238E27FC236}">
                      <a16:creationId xmlns:a16="http://schemas.microsoft.com/office/drawing/2014/main" id="{421E2B18-F915-409A-9D11-06D8E0B3ADE3}"/>
                    </a:ext>
                  </a:extLst>
                </p:cNvPr>
                <p:cNvSpPr/>
                <p:nvPr/>
              </p:nvSpPr>
              <p:spPr>
                <a:xfrm>
                  <a:off x="9143386" y="3189705"/>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01" name="Oval 400">
                  <a:extLst>
                    <a:ext uri="{FF2B5EF4-FFF2-40B4-BE49-F238E27FC236}">
                      <a16:creationId xmlns:a16="http://schemas.microsoft.com/office/drawing/2014/main" id="{55626DE6-B016-4852-B857-E3BE767DF185}"/>
                    </a:ext>
                  </a:extLst>
                </p:cNvPr>
                <p:cNvSpPr/>
                <p:nvPr/>
              </p:nvSpPr>
              <p:spPr>
                <a:xfrm>
                  <a:off x="8726667" y="3390291"/>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02" name="Oval 401">
                  <a:extLst>
                    <a:ext uri="{FF2B5EF4-FFF2-40B4-BE49-F238E27FC236}">
                      <a16:creationId xmlns:a16="http://schemas.microsoft.com/office/drawing/2014/main" id="{4C2A8158-BDE7-44D1-850A-40B701D86B1A}"/>
                    </a:ext>
                  </a:extLst>
                </p:cNvPr>
                <p:cNvSpPr/>
                <p:nvPr/>
              </p:nvSpPr>
              <p:spPr>
                <a:xfrm>
                  <a:off x="8302805" y="4466041"/>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03" name="Oval 402">
                  <a:extLst>
                    <a:ext uri="{FF2B5EF4-FFF2-40B4-BE49-F238E27FC236}">
                      <a16:creationId xmlns:a16="http://schemas.microsoft.com/office/drawing/2014/main" id="{1903B104-10FC-4186-BE5F-9E5BF08342A9}"/>
                    </a:ext>
                  </a:extLst>
                </p:cNvPr>
                <p:cNvSpPr/>
                <p:nvPr/>
              </p:nvSpPr>
              <p:spPr>
                <a:xfrm>
                  <a:off x="7876562" y="4505752"/>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04" name="Oval 403">
                  <a:extLst>
                    <a:ext uri="{FF2B5EF4-FFF2-40B4-BE49-F238E27FC236}">
                      <a16:creationId xmlns:a16="http://schemas.microsoft.com/office/drawing/2014/main" id="{5EE089B4-CAD7-431D-9A77-29BDF02A7848}"/>
                    </a:ext>
                  </a:extLst>
                </p:cNvPr>
                <p:cNvSpPr/>
                <p:nvPr/>
              </p:nvSpPr>
              <p:spPr>
                <a:xfrm>
                  <a:off x="7452699" y="4615852"/>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05" name="Oval 404">
                  <a:extLst>
                    <a:ext uri="{FF2B5EF4-FFF2-40B4-BE49-F238E27FC236}">
                      <a16:creationId xmlns:a16="http://schemas.microsoft.com/office/drawing/2014/main" id="{E71B84AD-F4CF-42C8-BC7C-976A8118F441}"/>
                    </a:ext>
                  </a:extLst>
                </p:cNvPr>
                <p:cNvSpPr/>
                <p:nvPr/>
              </p:nvSpPr>
              <p:spPr>
                <a:xfrm>
                  <a:off x="7043124" y="5463207"/>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06" name="Oval 405">
                  <a:extLst>
                    <a:ext uri="{FF2B5EF4-FFF2-40B4-BE49-F238E27FC236}">
                      <a16:creationId xmlns:a16="http://schemas.microsoft.com/office/drawing/2014/main" id="{F7FA1720-68D8-4DE4-871A-9D80D79FC2A1}"/>
                    </a:ext>
                  </a:extLst>
                </p:cNvPr>
                <p:cNvSpPr/>
                <p:nvPr/>
              </p:nvSpPr>
              <p:spPr>
                <a:xfrm>
                  <a:off x="6612118" y="5478086"/>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07" name="Oval 406">
                  <a:extLst>
                    <a:ext uri="{FF2B5EF4-FFF2-40B4-BE49-F238E27FC236}">
                      <a16:creationId xmlns:a16="http://schemas.microsoft.com/office/drawing/2014/main" id="{BE59055B-E5D2-4D66-ABB6-F1D2153FF380}"/>
                    </a:ext>
                  </a:extLst>
                </p:cNvPr>
                <p:cNvSpPr/>
                <p:nvPr/>
              </p:nvSpPr>
              <p:spPr>
                <a:xfrm>
                  <a:off x="6190637" y="5840109"/>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08" name="Oval 407">
                  <a:extLst>
                    <a:ext uri="{FF2B5EF4-FFF2-40B4-BE49-F238E27FC236}">
                      <a16:creationId xmlns:a16="http://schemas.microsoft.com/office/drawing/2014/main" id="{28CEABAB-356E-4148-882D-D8FEDB46771A}"/>
                    </a:ext>
                  </a:extLst>
                </p:cNvPr>
                <p:cNvSpPr/>
                <p:nvPr/>
              </p:nvSpPr>
              <p:spPr>
                <a:xfrm>
                  <a:off x="5757249" y="6095435"/>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09" name="Oval 408">
                  <a:extLst>
                    <a:ext uri="{FF2B5EF4-FFF2-40B4-BE49-F238E27FC236}">
                      <a16:creationId xmlns:a16="http://schemas.microsoft.com/office/drawing/2014/main" id="{6BB8AE4E-0D6C-4561-A796-F4F482C80095}"/>
                    </a:ext>
                  </a:extLst>
                </p:cNvPr>
                <p:cNvSpPr/>
                <p:nvPr/>
              </p:nvSpPr>
              <p:spPr>
                <a:xfrm>
                  <a:off x="5350055" y="6393003"/>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10" name="Oval 409">
                  <a:extLst>
                    <a:ext uri="{FF2B5EF4-FFF2-40B4-BE49-F238E27FC236}">
                      <a16:creationId xmlns:a16="http://schemas.microsoft.com/office/drawing/2014/main" id="{627E93E0-9032-417E-B873-FE45119BC2F0}"/>
                    </a:ext>
                  </a:extLst>
                </p:cNvPr>
                <p:cNvSpPr/>
                <p:nvPr/>
              </p:nvSpPr>
              <p:spPr>
                <a:xfrm>
                  <a:off x="4930955" y="6445390"/>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11" name="Oval 410">
                  <a:extLst>
                    <a:ext uri="{FF2B5EF4-FFF2-40B4-BE49-F238E27FC236}">
                      <a16:creationId xmlns:a16="http://schemas.microsoft.com/office/drawing/2014/main" id="{1D389C85-DC2A-4C7F-8417-230DD85A8848}"/>
                    </a:ext>
                  </a:extLst>
                </p:cNvPr>
                <p:cNvSpPr/>
                <p:nvPr/>
              </p:nvSpPr>
              <p:spPr>
                <a:xfrm>
                  <a:off x="4504711" y="6448962"/>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12" name="Oval 411">
                  <a:extLst>
                    <a:ext uri="{FF2B5EF4-FFF2-40B4-BE49-F238E27FC236}">
                      <a16:creationId xmlns:a16="http://schemas.microsoft.com/office/drawing/2014/main" id="{6912E5DA-DEE8-4010-9900-45502F14B852}"/>
                    </a:ext>
                  </a:extLst>
                </p:cNvPr>
                <p:cNvSpPr/>
                <p:nvPr/>
              </p:nvSpPr>
              <p:spPr>
                <a:xfrm>
                  <a:off x="4083230" y="6468013"/>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13" name="Oval 412">
                  <a:extLst>
                    <a:ext uri="{FF2B5EF4-FFF2-40B4-BE49-F238E27FC236}">
                      <a16:creationId xmlns:a16="http://schemas.microsoft.com/office/drawing/2014/main" id="{8CDB6D8C-3490-4B36-A7F9-6517BA512F73}"/>
                    </a:ext>
                  </a:extLst>
                </p:cNvPr>
                <p:cNvSpPr/>
                <p:nvPr/>
              </p:nvSpPr>
              <p:spPr>
                <a:xfrm>
                  <a:off x="3647461" y="6451740"/>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14" name="Oval 413">
                  <a:extLst>
                    <a:ext uri="{FF2B5EF4-FFF2-40B4-BE49-F238E27FC236}">
                      <a16:creationId xmlns:a16="http://schemas.microsoft.com/office/drawing/2014/main" id="{1E2E8510-85DC-43DD-B624-F4BFBBB1AE2C}"/>
                    </a:ext>
                  </a:extLst>
                </p:cNvPr>
                <p:cNvSpPr/>
                <p:nvPr/>
              </p:nvSpPr>
              <p:spPr>
                <a:xfrm>
                  <a:off x="3228361" y="6462853"/>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415" name="Oval 414">
                  <a:extLst>
                    <a:ext uri="{FF2B5EF4-FFF2-40B4-BE49-F238E27FC236}">
                      <a16:creationId xmlns:a16="http://schemas.microsoft.com/office/drawing/2014/main" id="{126DEE11-DB8D-41FE-9782-BFB2A6110E36}"/>
                    </a:ext>
                  </a:extLst>
                </p:cNvPr>
                <p:cNvSpPr/>
                <p:nvPr/>
              </p:nvSpPr>
              <p:spPr>
                <a:xfrm>
                  <a:off x="2804499" y="6447772"/>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416" name="Straight Connector 415">
                  <a:extLst>
                    <a:ext uri="{FF2B5EF4-FFF2-40B4-BE49-F238E27FC236}">
                      <a16:creationId xmlns:a16="http://schemas.microsoft.com/office/drawing/2014/main" id="{DDDA80C4-DFC8-4C95-B8F5-6576871E309A}"/>
                    </a:ext>
                  </a:extLst>
                </p:cNvPr>
                <p:cNvCxnSpPr>
                  <a:cxnSpLocks/>
                </p:cNvCxnSpPr>
                <p:nvPr/>
              </p:nvCxnSpPr>
              <p:spPr>
                <a:xfrm flipV="1">
                  <a:off x="8386763" y="3482578"/>
                  <a:ext cx="419101" cy="106799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0718B7D2-8771-4CF9-B996-3124E6AF449D}"/>
                    </a:ext>
                  </a:extLst>
                </p:cNvPr>
                <p:cNvCxnSpPr>
                  <a:cxnSpLocks/>
                </p:cNvCxnSpPr>
                <p:nvPr/>
              </p:nvCxnSpPr>
              <p:spPr>
                <a:xfrm flipH="1">
                  <a:off x="8805863" y="3277791"/>
                  <a:ext cx="421481" cy="20478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2AF7BF46-6276-464F-A55E-88B752FA7850}"/>
                    </a:ext>
                  </a:extLst>
                </p:cNvPr>
                <p:cNvCxnSpPr>
                  <a:cxnSpLocks/>
                </p:cNvCxnSpPr>
                <p:nvPr/>
              </p:nvCxnSpPr>
              <p:spPr>
                <a:xfrm flipH="1">
                  <a:off x="7962900" y="4550570"/>
                  <a:ext cx="423863" cy="3809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9CB6510F-5EE5-4675-8F35-72DABE485341}"/>
                    </a:ext>
                  </a:extLst>
                </p:cNvPr>
                <p:cNvCxnSpPr>
                  <a:cxnSpLocks/>
                </p:cNvCxnSpPr>
                <p:nvPr/>
              </p:nvCxnSpPr>
              <p:spPr>
                <a:xfrm flipV="1">
                  <a:off x="7539038" y="4588669"/>
                  <a:ext cx="423863" cy="1143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D19CE66F-1BDC-44D1-A00B-A5E05FEC1D71}"/>
                    </a:ext>
                  </a:extLst>
                </p:cNvPr>
                <p:cNvCxnSpPr>
                  <a:cxnSpLocks/>
                </p:cNvCxnSpPr>
                <p:nvPr/>
              </p:nvCxnSpPr>
              <p:spPr>
                <a:xfrm flipH="1">
                  <a:off x="7129463" y="4702969"/>
                  <a:ext cx="409575" cy="85010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8382C4B9-6423-4D57-A78D-5E920BAC6CEB}"/>
                    </a:ext>
                  </a:extLst>
                </p:cNvPr>
                <p:cNvCxnSpPr>
                  <a:cxnSpLocks/>
                </p:cNvCxnSpPr>
                <p:nvPr/>
              </p:nvCxnSpPr>
              <p:spPr>
                <a:xfrm flipV="1">
                  <a:off x="6698456" y="5553075"/>
                  <a:ext cx="431008" cy="1190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9A932DF8-1ACD-40BF-89EF-A751BECA8D87}"/>
                    </a:ext>
                  </a:extLst>
                </p:cNvPr>
                <p:cNvCxnSpPr>
                  <a:cxnSpLocks/>
                </p:cNvCxnSpPr>
                <p:nvPr/>
              </p:nvCxnSpPr>
              <p:spPr>
                <a:xfrm flipH="1">
                  <a:off x="6276975" y="5564981"/>
                  <a:ext cx="421481" cy="36195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6ABE0741-B94F-47F1-B717-4653D9FDB301}"/>
                    </a:ext>
                  </a:extLst>
                </p:cNvPr>
                <p:cNvCxnSpPr>
                  <a:cxnSpLocks/>
                </p:cNvCxnSpPr>
                <p:nvPr/>
              </p:nvCxnSpPr>
              <p:spPr>
                <a:xfrm flipV="1">
                  <a:off x="5845969" y="5926931"/>
                  <a:ext cx="431007" cy="25479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D8EF2300-7333-49D9-868F-2BEC8F5F87ED}"/>
                    </a:ext>
                  </a:extLst>
                </p:cNvPr>
                <p:cNvCxnSpPr>
                  <a:cxnSpLocks/>
                </p:cNvCxnSpPr>
                <p:nvPr/>
              </p:nvCxnSpPr>
              <p:spPr>
                <a:xfrm flipH="1">
                  <a:off x="5434013" y="6181725"/>
                  <a:ext cx="411956" cy="29765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6EA7BE1D-A3CC-40E1-8FBC-C88D7A6B6FE8}"/>
                    </a:ext>
                  </a:extLst>
                </p:cNvPr>
                <p:cNvCxnSpPr>
                  <a:cxnSpLocks/>
                </p:cNvCxnSpPr>
                <p:nvPr/>
              </p:nvCxnSpPr>
              <p:spPr>
                <a:xfrm flipV="1">
                  <a:off x="5022056" y="6479381"/>
                  <a:ext cx="411957" cy="5000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168554A5-009E-4E30-A4DE-7CB707115172}"/>
                    </a:ext>
                  </a:extLst>
                </p:cNvPr>
                <p:cNvCxnSpPr>
                  <a:cxnSpLocks/>
                </p:cNvCxnSpPr>
                <p:nvPr/>
              </p:nvCxnSpPr>
              <p:spPr>
                <a:xfrm flipH="1" flipV="1">
                  <a:off x="4593431" y="6529388"/>
                  <a:ext cx="428625"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A9655431-78E2-4802-8B29-171D1DC2D78E}"/>
                    </a:ext>
                  </a:extLst>
                </p:cNvPr>
                <p:cNvCxnSpPr>
                  <a:cxnSpLocks/>
                </p:cNvCxnSpPr>
                <p:nvPr/>
              </p:nvCxnSpPr>
              <p:spPr>
                <a:xfrm flipV="1">
                  <a:off x="4169569" y="6529389"/>
                  <a:ext cx="423863" cy="1428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A3D4A381-F5F3-4147-8E7D-A8A8AC7D38C9}"/>
                    </a:ext>
                  </a:extLst>
                </p:cNvPr>
                <p:cNvCxnSpPr>
                  <a:cxnSpLocks/>
                </p:cNvCxnSpPr>
                <p:nvPr/>
              </p:nvCxnSpPr>
              <p:spPr>
                <a:xfrm flipH="1" flipV="1">
                  <a:off x="3733800" y="6536531"/>
                  <a:ext cx="435769" cy="714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26AEC6BA-3349-4472-A271-AA93E29D2EF6}"/>
                    </a:ext>
                  </a:extLst>
                </p:cNvPr>
                <p:cNvCxnSpPr>
                  <a:cxnSpLocks/>
                </p:cNvCxnSpPr>
                <p:nvPr/>
              </p:nvCxnSpPr>
              <p:spPr>
                <a:xfrm flipV="1">
                  <a:off x="3309938" y="6536531"/>
                  <a:ext cx="423863" cy="714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81592FA1-CCA4-4540-B291-26F515AC15AD}"/>
                    </a:ext>
                  </a:extLst>
                </p:cNvPr>
                <p:cNvCxnSpPr>
                  <a:cxnSpLocks/>
                </p:cNvCxnSpPr>
                <p:nvPr/>
              </p:nvCxnSpPr>
              <p:spPr>
                <a:xfrm flipH="1" flipV="1">
                  <a:off x="2890838" y="6534150"/>
                  <a:ext cx="419100" cy="952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68" name="Group 367">
                <a:extLst>
                  <a:ext uri="{FF2B5EF4-FFF2-40B4-BE49-F238E27FC236}">
                    <a16:creationId xmlns:a16="http://schemas.microsoft.com/office/drawing/2014/main" id="{B1638ABC-5C45-44A3-A358-F1045FA880BC}"/>
                  </a:ext>
                </a:extLst>
              </p:cNvPr>
              <p:cNvGrpSpPr/>
              <p:nvPr/>
            </p:nvGrpSpPr>
            <p:grpSpPr>
              <a:xfrm>
                <a:off x="971396" y="2187844"/>
                <a:ext cx="2480843" cy="1716810"/>
                <a:chOff x="2804499" y="2116279"/>
                <a:chExt cx="6518092" cy="4510698"/>
              </a:xfrm>
            </p:grpSpPr>
            <p:sp>
              <p:nvSpPr>
                <p:cNvPr id="369" name="Oval 368">
                  <a:extLst>
                    <a:ext uri="{FF2B5EF4-FFF2-40B4-BE49-F238E27FC236}">
                      <a16:creationId xmlns:a16="http://schemas.microsoft.com/office/drawing/2014/main" id="{AE4019A5-E262-48C9-B9A5-8321A4338E91}"/>
                    </a:ext>
                  </a:extLst>
                </p:cNvPr>
                <p:cNvSpPr/>
                <p:nvPr/>
              </p:nvSpPr>
              <p:spPr>
                <a:xfrm>
                  <a:off x="9143386" y="2116279"/>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70" name="Oval 369">
                  <a:extLst>
                    <a:ext uri="{FF2B5EF4-FFF2-40B4-BE49-F238E27FC236}">
                      <a16:creationId xmlns:a16="http://schemas.microsoft.com/office/drawing/2014/main" id="{EDE8D6C8-7441-44B0-81ED-E471FD663A6A}"/>
                    </a:ext>
                  </a:extLst>
                </p:cNvPr>
                <p:cNvSpPr/>
                <p:nvPr/>
              </p:nvSpPr>
              <p:spPr>
                <a:xfrm>
                  <a:off x="8726667" y="2254391"/>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71" name="Oval 370">
                  <a:extLst>
                    <a:ext uri="{FF2B5EF4-FFF2-40B4-BE49-F238E27FC236}">
                      <a16:creationId xmlns:a16="http://schemas.microsoft.com/office/drawing/2014/main" id="{E5C76AF7-93EB-4991-AA2A-3AA463D00F4B}"/>
                    </a:ext>
                  </a:extLst>
                </p:cNvPr>
                <p:cNvSpPr/>
                <p:nvPr/>
              </p:nvSpPr>
              <p:spPr>
                <a:xfrm>
                  <a:off x="8302805" y="3466448"/>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72" name="Oval 371">
                  <a:extLst>
                    <a:ext uri="{FF2B5EF4-FFF2-40B4-BE49-F238E27FC236}">
                      <a16:creationId xmlns:a16="http://schemas.microsoft.com/office/drawing/2014/main" id="{B4CE5CEE-3602-473A-B881-9C50AC847074}"/>
                    </a:ext>
                  </a:extLst>
                </p:cNvPr>
                <p:cNvSpPr/>
                <p:nvPr/>
              </p:nvSpPr>
              <p:spPr>
                <a:xfrm>
                  <a:off x="7876562" y="3687904"/>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73" name="Oval 372">
                  <a:extLst>
                    <a:ext uri="{FF2B5EF4-FFF2-40B4-BE49-F238E27FC236}">
                      <a16:creationId xmlns:a16="http://schemas.microsoft.com/office/drawing/2014/main" id="{FEE2A7C2-6466-4B70-8187-21400F176868}"/>
                    </a:ext>
                  </a:extLst>
                </p:cNvPr>
                <p:cNvSpPr/>
                <p:nvPr/>
              </p:nvSpPr>
              <p:spPr>
                <a:xfrm>
                  <a:off x="7452699" y="3735529"/>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74" name="Oval 373">
                  <a:extLst>
                    <a:ext uri="{FF2B5EF4-FFF2-40B4-BE49-F238E27FC236}">
                      <a16:creationId xmlns:a16="http://schemas.microsoft.com/office/drawing/2014/main" id="{D3FF9FEC-2E41-481A-B9E4-109BC8DE17EC}"/>
                    </a:ext>
                  </a:extLst>
                </p:cNvPr>
                <p:cNvSpPr/>
                <p:nvPr/>
              </p:nvSpPr>
              <p:spPr>
                <a:xfrm>
                  <a:off x="7043124" y="4599922"/>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75" name="Oval 374">
                  <a:extLst>
                    <a:ext uri="{FF2B5EF4-FFF2-40B4-BE49-F238E27FC236}">
                      <a16:creationId xmlns:a16="http://schemas.microsoft.com/office/drawing/2014/main" id="{21600DBE-DC45-4395-B121-A30A0AFC607E}"/>
                    </a:ext>
                  </a:extLst>
                </p:cNvPr>
                <p:cNvSpPr/>
                <p:nvPr/>
              </p:nvSpPr>
              <p:spPr>
                <a:xfrm>
                  <a:off x="6612118" y="4404659"/>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76" name="Oval 375">
                  <a:extLst>
                    <a:ext uri="{FF2B5EF4-FFF2-40B4-BE49-F238E27FC236}">
                      <a16:creationId xmlns:a16="http://schemas.microsoft.com/office/drawing/2014/main" id="{A27D3E51-9F48-4C54-92CF-5E5A65C9D39F}"/>
                    </a:ext>
                  </a:extLst>
                </p:cNvPr>
                <p:cNvSpPr/>
                <p:nvPr/>
              </p:nvSpPr>
              <p:spPr>
                <a:xfrm>
                  <a:off x="6190637" y="5311915"/>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77" name="Oval 376">
                  <a:extLst>
                    <a:ext uri="{FF2B5EF4-FFF2-40B4-BE49-F238E27FC236}">
                      <a16:creationId xmlns:a16="http://schemas.microsoft.com/office/drawing/2014/main" id="{4B8756C5-0495-421B-9B6B-1A3DD0F4EB4E}"/>
                    </a:ext>
                  </a:extLst>
                </p:cNvPr>
                <p:cNvSpPr/>
                <p:nvPr/>
              </p:nvSpPr>
              <p:spPr>
                <a:xfrm>
                  <a:off x="5757249" y="5652434"/>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78" name="Oval 377">
                  <a:extLst>
                    <a:ext uri="{FF2B5EF4-FFF2-40B4-BE49-F238E27FC236}">
                      <a16:creationId xmlns:a16="http://schemas.microsoft.com/office/drawing/2014/main" id="{A04C403B-5BCD-47F3-A6A0-2CF5B03807BE}"/>
                    </a:ext>
                  </a:extLst>
                </p:cNvPr>
                <p:cNvSpPr/>
                <p:nvPr/>
              </p:nvSpPr>
              <p:spPr>
                <a:xfrm>
                  <a:off x="5350055" y="6185834"/>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79" name="Oval 378">
                  <a:extLst>
                    <a:ext uri="{FF2B5EF4-FFF2-40B4-BE49-F238E27FC236}">
                      <a16:creationId xmlns:a16="http://schemas.microsoft.com/office/drawing/2014/main" id="{B2FABA93-2931-44FF-890A-A98F4413A823}"/>
                    </a:ext>
                  </a:extLst>
                </p:cNvPr>
                <p:cNvSpPr/>
                <p:nvPr/>
              </p:nvSpPr>
              <p:spPr>
                <a:xfrm>
                  <a:off x="4930955" y="6281084"/>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80" name="Oval 379">
                  <a:extLst>
                    <a:ext uri="{FF2B5EF4-FFF2-40B4-BE49-F238E27FC236}">
                      <a16:creationId xmlns:a16="http://schemas.microsoft.com/office/drawing/2014/main" id="{ABE39DA6-CE1E-4306-A61B-6862B4C144A2}"/>
                    </a:ext>
                  </a:extLst>
                </p:cNvPr>
                <p:cNvSpPr/>
                <p:nvPr/>
              </p:nvSpPr>
              <p:spPr>
                <a:xfrm>
                  <a:off x="4504711" y="6328709"/>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81" name="Oval 380">
                  <a:extLst>
                    <a:ext uri="{FF2B5EF4-FFF2-40B4-BE49-F238E27FC236}">
                      <a16:creationId xmlns:a16="http://schemas.microsoft.com/office/drawing/2014/main" id="{A19C9F4B-B221-4913-A498-4A2E65480A24}"/>
                    </a:ext>
                  </a:extLst>
                </p:cNvPr>
                <p:cNvSpPr/>
                <p:nvPr/>
              </p:nvSpPr>
              <p:spPr>
                <a:xfrm>
                  <a:off x="4083230" y="6354903"/>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82" name="Oval 381">
                  <a:extLst>
                    <a:ext uri="{FF2B5EF4-FFF2-40B4-BE49-F238E27FC236}">
                      <a16:creationId xmlns:a16="http://schemas.microsoft.com/office/drawing/2014/main" id="{39E5EEF3-51CB-467B-A152-AD0AE5ADB708}"/>
                    </a:ext>
                  </a:extLst>
                </p:cNvPr>
                <p:cNvSpPr/>
                <p:nvPr/>
              </p:nvSpPr>
              <p:spPr>
                <a:xfrm>
                  <a:off x="3647461" y="6393003"/>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83" name="Oval 382">
                  <a:extLst>
                    <a:ext uri="{FF2B5EF4-FFF2-40B4-BE49-F238E27FC236}">
                      <a16:creationId xmlns:a16="http://schemas.microsoft.com/office/drawing/2014/main" id="{47CD6836-3893-4271-9A04-987C1E460CDC}"/>
                    </a:ext>
                  </a:extLst>
                </p:cNvPr>
                <p:cNvSpPr/>
                <p:nvPr/>
              </p:nvSpPr>
              <p:spPr>
                <a:xfrm>
                  <a:off x="3228361" y="6426341"/>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384" name="Oval 383">
                  <a:extLst>
                    <a:ext uri="{FF2B5EF4-FFF2-40B4-BE49-F238E27FC236}">
                      <a16:creationId xmlns:a16="http://schemas.microsoft.com/office/drawing/2014/main" id="{84C04EDB-896A-4004-BB9B-FE3412975B6C}"/>
                    </a:ext>
                  </a:extLst>
                </p:cNvPr>
                <p:cNvSpPr/>
                <p:nvPr/>
              </p:nvSpPr>
              <p:spPr>
                <a:xfrm>
                  <a:off x="2804499" y="6447772"/>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385" name="Straight Connector 384">
                  <a:extLst>
                    <a:ext uri="{FF2B5EF4-FFF2-40B4-BE49-F238E27FC236}">
                      <a16:creationId xmlns:a16="http://schemas.microsoft.com/office/drawing/2014/main" id="{A035F6A1-89C2-44A4-A7DE-E29B0434DCDD}"/>
                    </a:ext>
                  </a:extLst>
                </p:cNvPr>
                <p:cNvCxnSpPr>
                  <a:cxnSpLocks/>
                </p:cNvCxnSpPr>
                <p:nvPr/>
              </p:nvCxnSpPr>
              <p:spPr>
                <a:xfrm flipH="1">
                  <a:off x="8816340" y="2202180"/>
                  <a:ext cx="415290" cy="13335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FFCC5D71-145F-45D5-9C2E-676B678440DF}"/>
                    </a:ext>
                  </a:extLst>
                </p:cNvPr>
                <p:cNvCxnSpPr>
                  <a:cxnSpLocks/>
                </p:cNvCxnSpPr>
                <p:nvPr/>
              </p:nvCxnSpPr>
              <p:spPr>
                <a:xfrm flipV="1">
                  <a:off x="5848350" y="5398770"/>
                  <a:ext cx="430530" cy="33909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71578B20-1CB1-47CD-99C7-2382D59EC49E}"/>
                    </a:ext>
                  </a:extLst>
                </p:cNvPr>
                <p:cNvCxnSpPr>
                  <a:cxnSpLocks/>
                </p:cNvCxnSpPr>
                <p:nvPr/>
              </p:nvCxnSpPr>
              <p:spPr>
                <a:xfrm flipV="1">
                  <a:off x="8385810" y="2335530"/>
                  <a:ext cx="430530" cy="12115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71C41302-179D-4FC7-8438-1083712DBEC2}"/>
                    </a:ext>
                  </a:extLst>
                </p:cNvPr>
                <p:cNvCxnSpPr>
                  <a:cxnSpLocks/>
                </p:cNvCxnSpPr>
                <p:nvPr/>
              </p:nvCxnSpPr>
              <p:spPr>
                <a:xfrm flipH="1">
                  <a:off x="7959090" y="3547110"/>
                  <a:ext cx="426720" cy="22479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021CB59D-5282-40F9-815A-4DC371AAF1E2}"/>
                    </a:ext>
                  </a:extLst>
                </p:cNvPr>
                <p:cNvCxnSpPr>
                  <a:cxnSpLocks/>
                </p:cNvCxnSpPr>
                <p:nvPr/>
              </p:nvCxnSpPr>
              <p:spPr>
                <a:xfrm flipV="1">
                  <a:off x="7536180" y="3771900"/>
                  <a:ext cx="422910" cy="5334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CEF1A914-F136-4AC4-8195-55F5EC5C5C19}"/>
                    </a:ext>
                  </a:extLst>
                </p:cNvPr>
                <p:cNvCxnSpPr>
                  <a:cxnSpLocks/>
                </p:cNvCxnSpPr>
                <p:nvPr/>
              </p:nvCxnSpPr>
              <p:spPr>
                <a:xfrm flipH="1">
                  <a:off x="7136130" y="3825240"/>
                  <a:ext cx="400050" cy="86106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2441FEAC-3E70-45BC-8ED3-15A2E11555A9}"/>
                    </a:ext>
                  </a:extLst>
                </p:cNvPr>
                <p:cNvCxnSpPr>
                  <a:cxnSpLocks/>
                </p:cNvCxnSpPr>
                <p:nvPr/>
              </p:nvCxnSpPr>
              <p:spPr>
                <a:xfrm>
                  <a:off x="6697980" y="4484370"/>
                  <a:ext cx="438150" cy="20193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4FCD8F39-5CA8-4BF3-8A43-CD6E769C5290}"/>
                    </a:ext>
                  </a:extLst>
                </p:cNvPr>
                <p:cNvCxnSpPr>
                  <a:cxnSpLocks/>
                </p:cNvCxnSpPr>
                <p:nvPr/>
              </p:nvCxnSpPr>
              <p:spPr>
                <a:xfrm flipH="1">
                  <a:off x="6278880" y="4484370"/>
                  <a:ext cx="419100" cy="9144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B8A55341-7AA9-4FC1-9030-9043191F0F8C}"/>
                    </a:ext>
                  </a:extLst>
                </p:cNvPr>
                <p:cNvCxnSpPr>
                  <a:cxnSpLocks/>
                </p:cNvCxnSpPr>
                <p:nvPr/>
              </p:nvCxnSpPr>
              <p:spPr>
                <a:xfrm flipH="1">
                  <a:off x="5433060" y="5737860"/>
                  <a:ext cx="415290" cy="52959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70E1861D-B607-46EC-A327-1FAFC005BB66}"/>
                    </a:ext>
                  </a:extLst>
                </p:cNvPr>
                <p:cNvCxnSpPr>
                  <a:cxnSpLocks/>
                </p:cNvCxnSpPr>
                <p:nvPr/>
              </p:nvCxnSpPr>
              <p:spPr>
                <a:xfrm flipV="1">
                  <a:off x="5021581" y="6273800"/>
                  <a:ext cx="414019" cy="9652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53444A19-1DF8-4529-BF50-605D302A7EA5}"/>
                    </a:ext>
                  </a:extLst>
                </p:cNvPr>
                <p:cNvCxnSpPr>
                  <a:cxnSpLocks/>
                </p:cNvCxnSpPr>
                <p:nvPr/>
              </p:nvCxnSpPr>
              <p:spPr>
                <a:xfrm flipV="1">
                  <a:off x="4175125" y="6397625"/>
                  <a:ext cx="431801" cy="4445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8D32BEC7-EE6B-4B28-ACE1-7F57BDED54DE}"/>
                    </a:ext>
                  </a:extLst>
                </p:cNvPr>
                <p:cNvCxnSpPr>
                  <a:cxnSpLocks/>
                </p:cNvCxnSpPr>
                <p:nvPr/>
              </p:nvCxnSpPr>
              <p:spPr>
                <a:xfrm flipH="1">
                  <a:off x="4606925" y="6370320"/>
                  <a:ext cx="414655" cy="2730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C031462A-ED08-4EE6-B16E-ED65F203652B}"/>
                    </a:ext>
                  </a:extLst>
                </p:cNvPr>
                <p:cNvCxnSpPr>
                  <a:cxnSpLocks/>
                </p:cNvCxnSpPr>
                <p:nvPr/>
              </p:nvCxnSpPr>
              <p:spPr>
                <a:xfrm flipH="1">
                  <a:off x="3743325" y="6442075"/>
                  <a:ext cx="431800" cy="381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E6403DF7-9C4D-4EE8-B9CC-AD791AF33777}"/>
                    </a:ext>
                  </a:extLst>
                </p:cNvPr>
                <p:cNvCxnSpPr>
                  <a:cxnSpLocks/>
                </p:cNvCxnSpPr>
                <p:nvPr/>
              </p:nvCxnSpPr>
              <p:spPr>
                <a:xfrm flipH="1">
                  <a:off x="2889250" y="6515101"/>
                  <a:ext cx="419100" cy="1904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AF46CD43-35DF-43C2-B80E-2310C0D89A8D}"/>
                    </a:ext>
                  </a:extLst>
                </p:cNvPr>
                <p:cNvCxnSpPr>
                  <a:cxnSpLocks/>
                </p:cNvCxnSpPr>
                <p:nvPr/>
              </p:nvCxnSpPr>
              <p:spPr>
                <a:xfrm flipV="1">
                  <a:off x="3308350" y="6480175"/>
                  <a:ext cx="434975" cy="349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579" name="TextBox 578">
            <a:extLst>
              <a:ext uri="{FF2B5EF4-FFF2-40B4-BE49-F238E27FC236}">
                <a16:creationId xmlns:a16="http://schemas.microsoft.com/office/drawing/2014/main" id="{3AAE8112-7FBC-4417-AD94-C6E2CB21B2FF}"/>
              </a:ext>
            </a:extLst>
          </p:cNvPr>
          <p:cNvSpPr txBox="1"/>
          <p:nvPr/>
        </p:nvSpPr>
        <p:spPr>
          <a:xfrm>
            <a:off x="2490376" y="5063755"/>
            <a:ext cx="1721946" cy="338554"/>
          </a:xfrm>
          <a:prstGeom prst="rect">
            <a:avLst/>
          </a:prstGeom>
          <a:noFill/>
        </p:spPr>
        <p:txBody>
          <a:bodyPr wrap="none" rtlCol="0">
            <a:spAutoFit/>
          </a:bodyPr>
          <a:lstStyle/>
          <a:p>
            <a:pPr algn="ctr" defTabSz="914377"/>
            <a:r>
              <a:rPr lang="en-US" sz="1600" dirty="0">
                <a:solidFill>
                  <a:srgbClr val="282828"/>
                </a:solidFill>
                <a:latin typeface="CiscoSansTT Light"/>
                <a:ea typeface="ＭＳ Ｐゴシック" charset="0"/>
                <a:cs typeface="Arial" panose="020B0604020202020204" pitchFamily="34" charset="0"/>
              </a:rPr>
              <a:t>Increasing users</a:t>
            </a:r>
          </a:p>
        </p:txBody>
      </p:sp>
      <p:sp>
        <p:nvSpPr>
          <p:cNvPr id="580" name="TextBox 579">
            <a:extLst>
              <a:ext uri="{FF2B5EF4-FFF2-40B4-BE49-F238E27FC236}">
                <a16:creationId xmlns:a16="http://schemas.microsoft.com/office/drawing/2014/main" id="{DBF643E5-7320-4FC5-A163-777B55D0B405}"/>
              </a:ext>
            </a:extLst>
          </p:cNvPr>
          <p:cNvSpPr txBox="1"/>
          <p:nvPr/>
        </p:nvSpPr>
        <p:spPr>
          <a:xfrm rot="16200000">
            <a:off x="573064" y="3594804"/>
            <a:ext cx="1404551" cy="338554"/>
          </a:xfrm>
          <a:prstGeom prst="rect">
            <a:avLst/>
          </a:prstGeom>
          <a:noFill/>
        </p:spPr>
        <p:txBody>
          <a:bodyPr wrap="none" rtlCol="0">
            <a:spAutoFit/>
          </a:bodyPr>
          <a:lstStyle/>
          <a:p>
            <a:pPr algn="ctr" defTabSz="914377"/>
            <a:r>
              <a:rPr lang="en-US" sz="1600" dirty="0">
                <a:solidFill>
                  <a:srgbClr val="282828"/>
                </a:solidFill>
                <a:latin typeface="CiscoSansTT Light"/>
                <a:ea typeface="ＭＳ Ｐゴシック" charset="0"/>
                <a:cs typeface="Arial" panose="020B0604020202020204" pitchFamily="34" charset="0"/>
              </a:rPr>
              <a:t>Latency (ms)</a:t>
            </a:r>
          </a:p>
        </p:txBody>
      </p:sp>
      <p:sp>
        <p:nvSpPr>
          <p:cNvPr id="581" name="Rounded Rectangle 94">
            <a:extLst>
              <a:ext uri="{FF2B5EF4-FFF2-40B4-BE49-F238E27FC236}">
                <a16:creationId xmlns:a16="http://schemas.microsoft.com/office/drawing/2014/main" id="{F28A3928-4D6D-43D3-A826-5EFB009F4959}"/>
              </a:ext>
            </a:extLst>
          </p:cNvPr>
          <p:cNvSpPr/>
          <p:nvPr/>
        </p:nvSpPr>
        <p:spPr>
          <a:xfrm>
            <a:off x="730251" y="5719650"/>
            <a:ext cx="10727267" cy="57108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dirty="0">
                <a:solidFill>
                  <a:srgbClr val="005073"/>
                </a:solidFill>
                <a:latin typeface="CiscoSansTT Light"/>
                <a:cs typeface="Arial" panose="020B0604020202020204" pitchFamily="34" charset="0"/>
              </a:rPr>
              <a:t>Wi-Fi 6 is not </a:t>
            </a:r>
            <a:r>
              <a:rPr lang="en-US">
                <a:solidFill>
                  <a:srgbClr val="005073"/>
                </a:solidFill>
                <a:latin typeface="CiscoSansTT Light"/>
                <a:cs typeface="Arial" panose="020B0604020202020204" pitchFamily="34" charset="0"/>
              </a:rPr>
              <a:t>only cost-effective, </a:t>
            </a:r>
            <a:r>
              <a:rPr lang="en-US" dirty="0">
                <a:solidFill>
                  <a:srgbClr val="005073"/>
                </a:solidFill>
                <a:latin typeface="CiscoSansTT Light"/>
                <a:cs typeface="Arial" panose="020B0604020202020204" pitchFamily="34" charset="0"/>
              </a:rPr>
              <a:t>it is now capable of delivering SLAs</a:t>
            </a:r>
          </a:p>
        </p:txBody>
      </p:sp>
      <p:pic>
        <p:nvPicPr>
          <p:cNvPr id="582" name="Picture 581">
            <a:extLst>
              <a:ext uri="{FF2B5EF4-FFF2-40B4-BE49-F238E27FC236}">
                <a16:creationId xmlns:a16="http://schemas.microsoft.com/office/drawing/2014/main" id="{DE3D271A-AE4B-416C-B558-9AF7FCBE7C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251" y="5719650"/>
            <a:ext cx="571084" cy="571084"/>
          </a:xfrm>
          <a:prstGeom prst="rect">
            <a:avLst/>
          </a:prstGeom>
        </p:spPr>
      </p:pic>
      <p:grpSp>
        <p:nvGrpSpPr>
          <p:cNvPr id="10" name="Group 9"/>
          <p:cNvGrpSpPr/>
          <p:nvPr/>
        </p:nvGrpSpPr>
        <p:grpSpPr>
          <a:xfrm>
            <a:off x="6993590" y="2275841"/>
            <a:ext cx="3658588" cy="2756233"/>
            <a:chOff x="5001516" y="1907337"/>
            <a:chExt cx="2523623" cy="1991714"/>
          </a:xfrm>
        </p:grpSpPr>
        <p:grpSp>
          <p:nvGrpSpPr>
            <p:cNvPr id="586" name="Group 585">
              <a:extLst>
                <a:ext uri="{FF2B5EF4-FFF2-40B4-BE49-F238E27FC236}">
                  <a16:creationId xmlns:a16="http://schemas.microsoft.com/office/drawing/2014/main" id="{982C773B-5BC1-4E2B-A09A-4001295515DD}"/>
                </a:ext>
              </a:extLst>
            </p:cNvPr>
            <p:cNvGrpSpPr/>
            <p:nvPr/>
          </p:nvGrpSpPr>
          <p:grpSpPr>
            <a:xfrm>
              <a:off x="5089435" y="2167239"/>
              <a:ext cx="2390318" cy="1702361"/>
              <a:chOff x="2970627" y="1992901"/>
              <a:chExt cx="6468536" cy="4606829"/>
            </a:xfrm>
          </p:grpSpPr>
          <p:sp>
            <p:nvSpPr>
              <p:cNvPr id="651" name="Oval 650">
                <a:extLst>
                  <a:ext uri="{FF2B5EF4-FFF2-40B4-BE49-F238E27FC236}">
                    <a16:creationId xmlns:a16="http://schemas.microsoft.com/office/drawing/2014/main" id="{3225C868-B0E9-4966-9241-044C15EE631D}"/>
                  </a:ext>
                </a:extLst>
              </p:cNvPr>
              <p:cNvSpPr/>
              <p:nvPr/>
            </p:nvSpPr>
            <p:spPr>
              <a:xfrm>
                <a:off x="2970627" y="1992901"/>
                <a:ext cx="175954" cy="17595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652" name="Straight Connector 651">
                <a:extLst>
                  <a:ext uri="{FF2B5EF4-FFF2-40B4-BE49-F238E27FC236}">
                    <a16:creationId xmlns:a16="http://schemas.microsoft.com/office/drawing/2014/main" id="{CDBC74B5-98FF-43B4-B56D-625754D58394}"/>
                  </a:ext>
                </a:extLst>
              </p:cNvPr>
              <p:cNvCxnSpPr>
                <a:cxnSpLocks/>
              </p:cNvCxnSpPr>
              <p:nvPr/>
            </p:nvCxnSpPr>
            <p:spPr>
              <a:xfrm>
                <a:off x="3049190" y="2068513"/>
                <a:ext cx="408385" cy="9878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53" name="Oval 652">
                <a:extLst>
                  <a:ext uri="{FF2B5EF4-FFF2-40B4-BE49-F238E27FC236}">
                    <a16:creationId xmlns:a16="http://schemas.microsoft.com/office/drawing/2014/main" id="{DEC04B7A-F4B5-4B2D-93B5-D7A1542CFDC2}"/>
                  </a:ext>
                </a:extLst>
              </p:cNvPr>
              <p:cNvSpPr/>
              <p:nvPr/>
            </p:nvSpPr>
            <p:spPr>
              <a:xfrm>
                <a:off x="3369963" y="2971509"/>
                <a:ext cx="175954" cy="17595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54" name="Oval 653">
                <a:extLst>
                  <a:ext uri="{FF2B5EF4-FFF2-40B4-BE49-F238E27FC236}">
                    <a16:creationId xmlns:a16="http://schemas.microsoft.com/office/drawing/2014/main" id="{426C3500-E9FC-4D9F-BC48-A4130C569124}"/>
                  </a:ext>
                </a:extLst>
              </p:cNvPr>
              <p:cNvSpPr/>
              <p:nvPr/>
            </p:nvSpPr>
            <p:spPr>
              <a:xfrm>
                <a:off x="3789063" y="3357907"/>
                <a:ext cx="175954" cy="17595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55" name="Oval 654">
                <a:extLst>
                  <a:ext uri="{FF2B5EF4-FFF2-40B4-BE49-F238E27FC236}">
                    <a16:creationId xmlns:a16="http://schemas.microsoft.com/office/drawing/2014/main" id="{0E9652A5-9B22-4E11-80B0-B9794BD1E85C}"/>
                  </a:ext>
                </a:extLst>
              </p:cNvPr>
              <p:cNvSpPr/>
              <p:nvPr/>
            </p:nvSpPr>
            <p:spPr>
              <a:xfrm>
                <a:off x="4204353" y="4182692"/>
                <a:ext cx="175954" cy="17595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56" name="Oval 655">
                <a:extLst>
                  <a:ext uri="{FF2B5EF4-FFF2-40B4-BE49-F238E27FC236}">
                    <a16:creationId xmlns:a16="http://schemas.microsoft.com/office/drawing/2014/main" id="{C8DA5D44-5E93-4B3C-8360-A4D226E4F92A}"/>
                  </a:ext>
                </a:extLst>
              </p:cNvPr>
              <p:cNvSpPr/>
              <p:nvPr/>
            </p:nvSpPr>
            <p:spPr>
              <a:xfrm>
                <a:off x="4642503" y="4790387"/>
                <a:ext cx="175954" cy="17595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57" name="Oval 656">
                <a:extLst>
                  <a:ext uri="{FF2B5EF4-FFF2-40B4-BE49-F238E27FC236}">
                    <a16:creationId xmlns:a16="http://schemas.microsoft.com/office/drawing/2014/main" id="{CD3B01D5-877E-42BC-B72A-AB280E6088B7}"/>
                  </a:ext>
                </a:extLst>
              </p:cNvPr>
              <p:cNvSpPr/>
              <p:nvPr/>
            </p:nvSpPr>
            <p:spPr>
              <a:xfrm>
                <a:off x="5069223" y="5288704"/>
                <a:ext cx="175954" cy="17595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58" name="Oval 657">
                <a:extLst>
                  <a:ext uri="{FF2B5EF4-FFF2-40B4-BE49-F238E27FC236}">
                    <a16:creationId xmlns:a16="http://schemas.microsoft.com/office/drawing/2014/main" id="{E82ADB09-DB0B-4FEE-A454-EEF50FF75E7E}"/>
                  </a:ext>
                </a:extLst>
              </p:cNvPr>
              <p:cNvSpPr/>
              <p:nvPr/>
            </p:nvSpPr>
            <p:spPr>
              <a:xfrm>
                <a:off x="5470590" y="5915025"/>
                <a:ext cx="180668" cy="18020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59" name="Oval 658">
                <a:extLst>
                  <a:ext uri="{FF2B5EF4-FFF2-40B4-BE49-F238E27FC236}">
                    <a16:creationId xmlns:a16="http://schemas.microsoft.com/office/drawing/2014/main" id="{7572E1D1-476E-405D-A4D8-1E0743EB7D74}"/>
                  </a:ext>
                </a:extLst>
              </p:cNvPr>
              <p:cNvSpPr/>
              <p:nvPr/>
            </p:nvSpPr>
            <p:spPr>
              <a:xfrm>
                <a:off x="5899740" y="6202643"/>
                <a:ext cx="160568" cy="16015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60" name="Oval 659">
                <a:extLst>
                  <a:ext uri="{FF2B5EF4-FFF2-40B4-BE49-F238E27FC236}">
                    <a16:creationId xmlns:a16="http://schemas.microsoft.com/office/drawing/2014/main" id="{ABF890FA-F3F9-4F80-A38C-E1B49C310522}"/>
                  </a:ext>
                </a:extLst>
              </p:cNvPr>
              <p:cNvSpPr/>
              <p:nvPr/>
            </p:nvSpPr>
            <p:spPr>
              <a:xfrm>
                <a:off x="6337890" y="6231139"/>
                <a:ext cx="160568" cy="16015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61" name="Oval 660">
                <a:extLst>
                  <a:ext uri="{FF2B5EF4-FFF2-40B4-BE49-F238E27FC236}">
                    <a16:creationId xmlns:a16="http://schemas.microsoft.com/office/drawing/2014/main" id="{F31E8D83-AC2C-4FFC-849D-02FF880299D8}"/>
                  </a:ext>
                </a:extLst>
              </p:cNvPr>
              <p:cNvSpPr/>
              <p:nvPr/>
            </p:nvSpPr>
            <p:spPr>
              <a:xfrm>
                <a:off x="6756990" y="6186213"/>
                <a:ext cx="160568" cy="16015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62" name="Oval 661">
                <a:extLst>
                  <a:ext uri="{FF2B5EF4-FFF2-40B4-BE49-F238E27FC236}">
                    <a16:creationId xmlns:a16="http://schemas.microsoft.com/office/drawing/2014/main" id="{9D9B0BC0-00E7-4588-84DE-37FB92451C4C}"/>
                  </a:ext>
                </a:extLst>
              </p:cNvPr>
              <p:cNvSpPr/>
              <p:nvPr/>
            </p:nvSpPr>
            <p:spPr>
              <a:xfrm>
                <a:off x="7179900" y="6236061"/>
                <a:ext cx="160568" cy="16015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63" name="Oval 662">
                <a:extLst>
                  <a:ext uri="{FF2B5EF4-FFF2-40B4-BE49-F238E27FC236}">
                    <a16:creationId xmlns:a16="http://schemas.microsoft.com/office/drawing/2014/main" id="{3EB05CFA-E2A6-41BE-9E43-71EAE92BFE6D}"/>
                  </a:ext>
                </a:extLst>
              </p:cNvPr>
              <p:cNvSpPr/>
              <p:nvPr/>
            </p:nvSpPr>
            <p:spPr>
              <a:xfrm>
                <a:off x="7591380" y="6340518"/>
                <a:ext cx="160568" cy="16015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64" name="Oval 663">
                <a:extLst>
                  <a:ext uri="{FF2B5EF4-FFF2-40B4-BE49-F238E27FC236}">
                    <a16:creationId xmlns:a16="http://schemas.microsoft.com/office/drawing/2014/main" id="{8C49FB53-0B99-4CFF-8454-7A5BBCC969F3}"/>
                  </a:ext>
                </a:extLst>
              </p:cNvPr>
              <p:cNvSpPr/>
              <p:nvPr/>
            </p:nvSpPr>
            <p:spPr>
              <a:xfrm>
                <a:off x="8025720" y="6439578"/>
                <a:ext cx="160568" cy="16015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65" name="Oval 664">
                <a:extLst>
                  <a:ext uri="{FF2B5EF4-FFF2-40B4-BE49-F238E27FC236}">
                    <a16:creationId xmlns:a16="http://schemas.microsoft.com/office/drawing/2014/main" id="{B54C3B6C-010E-49AE-97E7-39392268DA66}"/>
                  </a:ext>
                </a:extLst>
              </p:cNvPr>
              <p:cNvSpPr/>
              <p:nvPr/>
            </p:nvSpPr>
            <p:spPr>
              <a:xfrm>
                <a:off x="8460060" y="6333850"/>
                <a:ext cx="160568" cy="16015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66" name="Oval 665">
                <a:extLst>
                  <a:ext uri="{FF2B5EF4-FFF2-40B4-BE49-F238E27FC236}">
                    <a16:creationId xmlns:a16="http://schemas.microsoft.com/office/drawing/2014/main" id="{6308CCA4-878F-4E04-9E06-06527E720FE8}"/>
                  </a:ext>
                </a:extLst>
              </p:cNvPr>
              <p:cNvSpPr/>
              <p:nvPr/>
            </p:nvSpPr>
            <p:spPr>
              <a:xfrm>
                <a:off x="8875350" y="6339406"/>
                <a:ext cx="160568" cy="16015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67" name="Oval 666">
                <a:extLst>
                  <a:ext uri="{FF2B5EF4-FFF2-40B4-BE49-F238E27FC236}">
                    <a16:creationId xmlns:a16="http://schemas.microsoft.com/office/drawing/2014/main" id="{943CA571-4752-4D98-B035-20C09A6593C8}"/>
                  </a:ext>
                </a:extLst>
              </p:cNvPr>
              <p:cNvSpPr/>
              <p:nvPr/>
            </p:nvSpPr>
            <p:spPr>
              <a:xfrm>
                <a:off x="9278595" y="6384774"/>
                <a:ext cx="160568" cy="16015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668" name="Straight Connector 667">
                <a:extLst>
                  <a:ext uri="{FF2B5EF4-FFF2-40B4-BE49-F238E27FC236}">
                    <a16:creationId xmlns:a16="http://schemas.microsoft.com/office/drawing/2014/main" id="{7B47005B-4638-44EB-896F-2B86E3142590}"/>
                  </a:ext>
                </a:extLst>
              </p:cNvPr>
              <p:cNvCxnSpPr>
                <a:cxnSpLocks/>
              </p:cNvCxnSpPr>
              <p:nvPr/>
            </p:nvCxnSpPr>
            <p:spPr>
              <a:xfrm>
                <a:off x="3879056" y="3445670"/>
                <a:ext cx="411004" cy="8101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2B0021D2-6915-4410-B7E5-2C1E6C3191FF}"/>
                  </a:ext>
                </a:extLst>
              </p:cNvPr>
              <p:cNvCxnSpPr>
                <a:cxnSpLocks/>
              </p:cNvCxnSpPr>
              <p:nvPr/>
            </p:nvCxnSpPr>
            <p:spPr>
              <a:xfrm flipH="1" flipV="1">
                <a:off x="3457576" y="3056334"/>
                <a:ext cx="421480" cy="38933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D9DBF3CC-4E37-4788-9C23-C74414BDE9A9}"/>
                  </a:ext>
                </a:extLst>
              </p:cNvPr>
              <p:cNvCxnSpPr>
                <a:cxnSpLocks/>
              </p:cNvCxnSpPr>
              <p:nvPr/>
            </p:nvCxnSpPr>
            <p:spPr>
              <a:xfrm flipH="1" flipV="1">
                <a:off x="4290060" y="4255770"/>
                <a:ext cx="445770" cy="6134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8E5E7E07-B8AD-47F9-94EF-A31109763B14}"/>
                  </a:ext>
                </a:extLst>
              </p:cNvPr>
              <p:cNvCxnSpPr>
                <a:cxnSpLocks/>
              </p:cNvCxnSpPr>
              <p:nvPr/>
            </p:nvCxnSpPr>
            <p:spPr>
              <a:xfrm>
                <a:off x="4735830" y="4869180"/>
                <a:ext cx="426720" cy="50292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5EEB31D1-5AE2-4254-9802-442B8A5BC6B6}"/>
                  </a:ext>
                </a:extLst>
              </p:cNvPr>
              <p:cNvCxnSpPr>
                <a:cxnSpLocks/>
              </p:cNvCxnSpPr>
              <p:nvPr/>
            </p:nvCxnSpPr>
            <p:spPr>
              <a:xfrm flipH="1" flipV="1">
                <a:off x="5162550" y="5372100"/>
                <a:ext cx="390525" cy="6238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4D52E5F9-D94D-4094-8470-73AA89A48AE4}"/>
                  </a:ext>
                </a:extLst>
              </p:cNvPr>
              <p:cNvCxnSpPr>
                <a:cxnSpLocks/>
              </p:cNvCxnSpPr>
              <p:nvPr/>
            </p:nvCxnSpPr>
            <p:spPr>
              <a:xfrm>
                <a:off x="5553076" y="5995988"/>
                <a:ext cx="423862" cy="2809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9AA28157-E8F0-48EC-A83D-3E8E84C1F201}"/>
                  </a:ext>
                </a:extLst>
              </p:cNvPr>
              <p:cNvCxnSpPr>
                <a:cxnSpLocks/>
              </p:cNvCxnSpPr>
              <p:nvPr/>
            </p:nvCxnSpPr>
            <p:spPr>
              <a:xfrm flipH="1" flipV="1">
                <a:off x="5976938" y="6276976"/>
                <a:ext cx="438150" cy="2381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00D6CA53-A402-4ECA-A3C3-396F7C190EFC}"/>
                  </a:ext>
                </a:extLst>
              </p:cNvPr>
              <p:cNvCxnSpPr>
                <a:cxnSpLocks/>
              </p:cNvCxnSpPr>
              <p:nvPr/>
            </p:nvCxnSpPr>
            <p:spPr>
              <a:xfrm flipV="1">
                <a:off x="6415088" y="6263878"/>
                <a:ext cx="419100" cy="3691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1D173B11-C4D0-458D-A538-87105E59B17B}"/>
                  </a:ext>
                </a:extLst>
              </p:cNvPr>
              <p:cNvCxnSpPr>
                <a:cxnSpLocks/>
              </p:cNvCxnSpPr>
              <p:nvPr/>
            </p:nvCxnSpPr>
            <p:spPr>
              <a:xfrm flipH="1" flipV="1">
                <a:off x="6834188" y="6263878"/>
                <a:ext cx="420290" cy="488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5BF26B25-2996-43C0-86DF-C926E4127E55}"/>
                  </a:ext>
                </a:extLst>
              </p:cNvPr>
              <p:cNvCxnSpPr>
                <a:cxnSpLocks/>
              </p:cNvCxnSpPr>
              <p:nvPr/>
            </p:nvCxnSpPr>
            <p:spPr>
              <a:xfrm flipH="1" flipV="1">
                <a:off x="7664054" y="6415089"/>
                <a:ext cx="442913" cy="10120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E061692C-60B9-42A1-B102-A8987AF0D22B}"/>
                  </a:ext>
                </a:extLst>
              </p:cNvPr>
              <p:cNvCxnSpPr>
                <a:cxnSpLocks/>
              </p:cNvCxnSpPr>
              <p:nvPr/>
            </p:nvCxnSpPr>
            <p:spPr>
              <a:xfrm>
                <a:off x="7254478" y="6312694"/>
                <a:ext cx="409575" cy="1023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6BF86D67-34AA-4DA8-9E5D-4A3104191DDA}"/>
                  </a:ext>
                </a:extLst>
              </p:cNvPr>
              <p:cNvCxnSpPr>
                <a:cxnSpLocks/>
              </p:cNvCxnSpPr>
              <p:nvPr/>
            </p:nvCxnSpPr>
            <p:spPr>
              <a:xfrm flipV="1">
                <a:off x="8106967" y="6411914"/>
                <a:ext cx="435371" cy="10437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FA2C7A8F-6F18-4A82-B305-1D34C4413CC9}"/>
                  </a:ext>
                </a:extLst>
              </p:cNvPr>
              <p:cNvCxnSpPr>
                <a:cxnSpLocks/>
              </p:cNvCxnSpPr>
              <p:nvPr/>
            </p:nvCxnSpPr>
            <p:spPr>
              <a:xfrm flipH="1" flipV="1">
                <a:off x="8541544" y="6412706"/>
                <a:ext cx="415132" cy="79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7DFFD765-BA1B-44D1-B88D-E22AEA32D48E}"/>
                  </a:ext>
                </a:extLst>
              </p:cNvPr>
              <p:cNvCxnSpPr>
                <a:cxnSpLocks/>
              </p:cNvCxnSpPr>
              <p:nvPr/>
            </p:nvCxnSpPr>
            <p:spPr>
              <a:xfrm>
                <a:off x="8956676" y="6413500"/>
                <a:ext cx="403224" cy="444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5001516" y="1907337"/>
              <a:ext cx="2523623" cy="1991714"/>
              <a:chOff x="5001516" y="1907337"/>
              <a:chExt cx="2523623" cy="1991714"/>
            </a:xfrm>
          </p:grpSpPr>
          <p:grpSp>
            <p:nvGrpSpPr>
              <p:cNvPr id="584" name="Group 583">
                <a:extLst>
                  <a:ext uri="{FF2B5EF4-FFF2-40B4-BE49-F238E27FC236}">
                    <a16:creationId xmlns:a16="http://schemas.microsoft.com/office/drawing/2014/main" id="{F046A1B3-A6D4-4775-AD3F-A8F75402338C}"/>
                  </a:ext>
                </a:extLst>
              </p:cNvPr>
              <p:cNvGrpSpPr/>
              <p:nvPr/>
            </p:nvGrpSpPr>
            <p:grpSpPr>
              <a:xfrm>
                <a:off x="5001516" y="1907337"/>
                <a:ext cx="2523623" cy="1991714"/>
                <a:chOff x="6934690" y="2044407"/>
                <a:chExt cx="4079239" cy="3219450"/>
              </a:xfrm>
            </p:grpSpPr>
            <p:cxnSp>
              <p:nvCxnSpPr>
                <p:cNvPr id="689" name="Straight Arrow Connector 688">
                  <a:extLst>
                    <a:ext uri="{FF2B5EF4-FFF2-40B4-BE49-F238E27FC236}">
                      <a16:creationId xmlns:a16="http://schemas.microsoft.com/office/drawing/2014/main" id="{8011CCEF-4E02-42DA-9353-A891A994487B}"/>
                    </a:ext>
                  </a:extLst>
                </p:cNvPr>
                <p:cNvCxnSpPr>
                  <a:cxnSpLocks/>
                </p:cNvCxnSpPr>
                <p:nvPr/>
              </p:nvCxnSpPr>
              <p:spPr>
                <a:xfrm flipV="1">
                  <a:off x="7930053" y="2114550"/>
                  <a:ext cx="0" cy="3149307"/>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Arrow Connector 689">
                  <a:extLst>
                    <a:ext uri="{FF2B5EF4-FFF2-40B4-BE49-F238E27FC236}">
                      <a16:creationId xmlns:a16="http://schemas.microsoft.com/office/drawing/2014/main" id="{44945A69-07F1-441B-800A-F51865CF6A9E}"/>
                    </a:ext>
                  </a:extLst>
                </p:cNvPr>
                <p:cNvCxnSpPr>
                  <a:cxnSpLocks/>
                </p:cNvCxnSpPr>
                <p:nvPr/>
              </p:nvCxnSpPr>
              <p:spPr>
                <a:xfrm flipV="1">
                  <a:off x="8925416" y="2114550"/>
                  <a:ext cx="0" cy="3149307"/>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F80E1055-502A-4980-888D-DB98C301169F}"/>
                    </a:ext>
                  </a:extLst>
                </p:cNvPr>
                <p:cNvCxnSpPr>
                  <a:cxnSpLocks/>
                </p:cNvCxnSpPr>
                <p:nvPr/>
              </p:nvCxnSpPr>
              <p:spPr>
                <a:xfrm flipV="1">
                  <a:off x="9920779" y="2114550"/>
                  <a:ext cx="0" cy="3149307"/>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E23AB2D2-D630-4274-81C3-D8D58E5BA2F5}"/>
                    </a:ext>
                  </a:extLst>
                </p:cNvPr>
                <p:cNvCxnSpPr>
                  <a:cxnSpLocks/>
                </p:cNvCxnSpPr>
                <p:nvPr/>
              </p:nvCxnSpPr>
              <p:spPr>
                <a:xfrm flipV="1">
                  <a:off x="10916140" y="2114550"/>
                  <a:ext cx="0" cy="3149307"/>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322062A6-3B03-4C1D-92FE-8CF0E0F28226}"/>
                    </a:ext>
                  </a:extLst>
                </p:cNvPr>
                <p:cNvCxnSpPr>
                  <a:cxnSpLocks/>
                </p:cNvCxnSpPr>
                <p:nvPr/>
              </p:nvCxnSpPr>
              <p:spPr>
                <a:xfrm>
                  <a:off x="6934690" y="4738972"/>
                  <a:ext cx="3981450" cy="0"/>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Arrow Connector 693">
                  <a:extLst>
                    <a:ext uri="{FF2B5EF4-FFF2-40B4-BE49-F238E27FC236}">
                      <a16:creationId xmlns:a16="http://schemas.microsoft.com/office/drawing/2014/main" id="{42A6350E-F248-4363-8C0C-B64A7A18C9E0}"/>
                    </a:ext>
                  </a:extLst>
                </p:cNvPr>
                <p:cNvCxnSpPr>
                  <a:cxnSpLocks/>
                </p:cNvCxnSpPr>
                <p:nvPr/>
              </p:nvCxnSpPr>
              <p:spPr>
                <a:xfrm>
                  <a:off x="6934690" y="4214088"/>
                  <a:ext cx="3981450" cy="0"/>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5" name="Straight Arrow Connector 694">
                  <a:extLst>
                    <a:ext uri="{FF2B5EF4-FFF2-40B4-BE49-F238E27FC236}">
                      <a16:creationId xmlns:a16="http://schemas.microsoft.com/office/drawing/2014/main" id="{F793FA1C-4E26-4783-AA0A-462DE1FBB1C6}"/>
                    </a:ext>
                  </a:extLst>
                </p:cNvPr>
                <p:cNvCxnSpPr>
                  <a:cxnSpLocks/>
                </p:cNvCxnSpPr>
                <p:nvPr/>
              </p:nvCxnSpPr>
              <p:spPr>
                <a:xfrm>
                  <a:off x="6934690" y="3689203"/>
                  <a:ext cx="3981450" cy="0"/>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6" name="Straight Arrow Connector 695">
                  <a:extLst>
                    <a:ext uri="{FF2B5EF4-FFF2-40B4-BE49-F238E27FC236}">
                      <a16:creationId xmlns:a16="http://schemas.microsoft.com/office/drawing/2014/main" id="{CA538FA1-A806-47FB-B094-F6130BCCEE21}"/>
                    </a:ext>
                  </a:extLst>
                </p:cNvPr>
                <p:cNvCxnSpPr>
                  <a:cxnSpLocks/>
                </p:cNvCxnSpPr>
                <p:nvPr/>
              </p:nvCxnSpPr>
              <p:spPr>
                <a:xfrm>
                  <a:off x="6934690" y="3164319"/>
                  <a:ext cx="3981450" cy="0"/>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7" name="Straight Arrow Connector 696">
                  <a:extLst>
                    <a:ext uri="{FF2B5EF4-FFF2-40B4-BE49-F238E27FC236}">
                      <a16:creationId xmlns:a16="http://schemas.microsoft.com/office/drawing/2014/main" id="{B56B105C-F1E7-454A-A4A7-BE957CD81E8A}"/>
                    </a:ext>
                  </a:extLst>
                </p:cNvPr>
                <p:cNvCxnSpPr>
                  <a:cxnSpLocks/>
                </p:cNvCxnSpPr>
                <p:nvPr/>
              </p:nvCxnSpPr>
              <p:spPr>
                <a:xfrm>
                  <a:off x="6934690" y="2639434"/>
                  <a:ext cx="3981450" cy="0"/>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8" name="Straight Arrow Connector 697">
                  <a:extLst>
                    <a:ext uri="{FF2B5EF4-FFF2-40B4-BE49-F238E27FC236}">
                      <a16:creationId xmlns:a16="http://schemas.microsoft.com/office/drawing/2014/main" id="{7710FA65-677C-4741-82BD-37DD1374F8B3}"/>
                    </a:ext>
                  </a:extLst>
                </p:cNvPr>
                <p:cNvCxnSpPr>
                  <a:cxnSpLocks/>
                </p:cNvCxnSpPr>
                <p:nvPr/>
              </p:nvCxnSpPr>
              <p:spPr>
                <a:xfrm>
                  <a:off x="6934690" y="2114550"/>
                  <a:ext cx="3981450" cy="0"/>
                </a:xfrm>
                <a:prstGeom prst="straightConnector1">
                  <a:avLst/>
                </a:prstGeom>
                <a:ln w="12700" cap="rnd">
                  <a:solidFill>
                    <a:schemeClr val="bg2">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9" name="Straight Arrow Connector 698">
                  <a:extLst>
                    <a:ext uri="{FF2B5EF4-FFF2-40B4-BE49-F238E27FC236}">
                      <a16:creationId xmlns:a16="http://schemas.microsoft.com/office/drawing/2014/main" id="{AFD3F17A-A14A-4F7F-9769-1C380FACB9B6}"/>
                    </a:ext>
                  </a:extLst>
                </p:cNvPr>
                <p:cNvCxnSpPr>
                  <a:cxnSpLocks/>
                </p:cNvCxnSpPr>
                <p:nvPr/>
              </p:nvCxnSpPr>
              <p:spPr>
                <a:xfrm>
                  <a:off x="6934690" y="5263857"/>
                  <a:ext cx="4079239" cy="0"/>
                </a:xfrm>
                <a:prstGeom prst="straightConnector1">
                  <a:avLst/>
                </a:prstGeom>
                <a:ln w="28575" cap="rnd">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00" name="Straight Arrow Connector 699">
                  <a:extLst>
                    <a:ext uri="{FF2B5EF4-FFF2-40B4-BE49-F238E27FC236}">
                      <a16:creationId xmlns:a16="http://schemas.microsoft.com/office/drawing/2014/main" id="{53A76C30-9C72-4E67-9A0D-59DAE4615151}"/>
                    </a:ext>
                  </a:extLst>
                </p:cNvPr>
                <p:cNvCxnSpPr>
                  <a:cxnSpLocks/>
                </p:cNvCxnSpPr>
                <p:nvPr/>
              </p:nvCxnSpPr>
              <p:spPr>
                <a:xfrm flipV="1">
                  <a:off x="6934690" y="2044407"/>
                  <a:ext cx="0" cy="3219450"/>
                </a:xfrm>
                <a:prstGeom prst="straightConnector1">
                  <a:avLst/>
                </a:prstGeom>
                <a:ln w="28575" cap="rnd">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587" name="Group 586">
                <a:extLst>
                  <a:ext uri="{FF2B5EF4-FFF2-40B4-BE49-F238E27FC236}">
                    <a16:creationId xmlns:a16="http://schemas.microsoft.com/office/drawing/2014/main" id="{9C6A6B86-5B03-48A7-A84C-ABD0E7D122B8}"/>
                  </a:ext>
                </a:extLst>
              </p:cNvPr>
              <p:cNvGrpSpPr/>
              <p:nvPr/>
            </p:nvGrpSpPr>
            <p:grpSpPr>
              <a:xfrm>
                <a:off x="5086355" y="2148320"/>
                <a:ext cx="2396028" cy="1732351"/>
                <a:chOff x="2962293" y="1941704"/>
                <a:chExt cx="6483988" cy="4687986"/>
              </a:xfrm>
            </p:grpSpPr>
            <p:sp>
              <p:nvSpPr>
                <p:cNvPr id="620" name="Oval 619">
                  <a:extLst>
                    <a:ext uri="{FF2B5EF4-FFF2-40B4-BE49-F238E27FC236}">
                      <a16:creationId xmlns:a16="http://schemas.microsoft.com/office/drawing/2014/main" id="{1C7DE3A9-5355-48B9-BF7E-62D07217716E}"/>
                    </a:ext>
                  </a:extLst>
                </p:cNvPr>
                <p:cNvSpPr/>
                <p:nvPr/>
              </p:nvSpPr>
              <p:spPr>
                <a:xfrm>
                  <a:off x="2962293" y="1941704"/>
                  <a:ext cx="175954" cy="17595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621" name="Straight Connector 620">
                  <a:extLst>
                    <a:ext uri="{FF2B5EF4-FFF2-40B4-BE49-F238E27FC236}">
                      <a16:creationId xmlns:a16="http://schemas.microsoft.com/office/drawing/2014/main" id="{AF494B83-9D5D-4CDB-A0DE-894E246218FD}"/>
                    </a:ext>
                  </a:extLst>
                </p:cNvPr>
                <p:cNvCxnSpPr>
                  <a:cxnSpLocks/>
                </p:cNvCxnSpPr>
                <p:nvPr/>
              </p:nvCxnSpPr>
              <p:spPr>
                <a:xfrm>
                  <a:off x="3048000" y="2016125"/>
                  <a:ext cx="412750" cy="80645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22" name="Oval 621">
                  <a:extLst>
                    <a:ext uri="{FF2B5EF4-FFF2-40B4-BE49-F238E27FC236}">
                      <a16:creationId xmlns:a16="http://schemas.microsoft.com/office/drawing/2014/main" id="{63DF242B-CB12-40CE-939C-ED1A3DD6C826}"/>
                    </a:ext>
                  </a:extLst>
                </p:cNvPr>
                <p:cNvSpPr/>
                <p:nvPr/>
              </p:nvSpPr>
              <p:spPr>
                <a:xfrm>
                  <a:off x="3369963" y="2738147"/>
                  <a:ext cx="175954" cy="17595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23" name="Oval 622">
                  <a:extLst>
                    <a:ext uri="{FF2B5EF4-FFF2-40B4-BE49-F238E27FC236}">
                      <a16:creationId xmlns:a16="http://schemas.microsoft.com/office/drawing/2014/main" id="{908D2C54-E523-4EB2-870B-14C3792C8E51}"/>
                    </a:ext>
                  </a:extLst>
                </p:cNvPr>
                <p:cNvSpPr/>
                <p:nvPr/>
              </p:nvSpPr>
              <p:spPr>
                <a:xfrm>
                  <a:off x="3789063" y="3357907"/>
                  <a:ext cx="175954" cy="17595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24" name="Oval 623">
                  <a:extLst>
                    <a:ext uri="{FF2B5EF4-FFF2-40B4-BE49-F238E27FC236}">
                      <a16:creationId xmlns:a16="http://schemas.microsoft.com/office/drawing/2014/main" id="{8E89AFCA-12C8-4E36-9624-225E5A0DBFC3}"/>
                    </a:ext>
                  </a:extLst>
                </p:cNvPr>
                <p:cNvSpPr/>
                <p:nvPr/>
              </p:nvSpPr>
              <p:spPr>
                <a:xfrm>
                  <a:off x="4204353" y="3933852"/>
                  <a:ext cx="175954" cy="17595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25" name="Oval 624">
                  <a:extLst>
                    <a:ext uri="{FF2B5EF4-FFF2-40B4-BE49-F238E27FC236}">
                      <a16:creationId xmlns:a16="http://schemas.microsoft.com/office/drawing/2014/main" id="{33C7F915-90C8-45D1-BF7E-E4A1CAC75567}"/>
                    </a:ext>
                  </a:extLst>
                </p:cNvPr>
                <p:cNvSpPr/>
                <p:nvPr/>
              </p:nvSpPr>
              <p:spPr>
                <a:xfrm>
                  <a:off x="4642503" y="4474872"/>
                  <a:ext cx="175954" cy="17595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26" name="Oval 625">
                  <a:extLst>
                    <a:ext uri="{FF2B5EF4-FFF2-40B4-BE49-F238E27FC236}">
                      <a16:creationId xmlns:a16="http://schemas.microsoft.com/office/drawing/2014/main" id="{DFECAC9E-3F80-457B-AA43-DA97C589D872}"/>
                    </a:ext>
                  </a:extLst>
                </p:cNvPr>
                <p:cNvSpPr/>
                <p:nvPr/>
              </p:nvSpPr>
              <p:spPr>
                <a:xfrm>
                  <a:off x="5069223" y="5132732"/>
                  <a:ext cx="175954" cy="17595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27" name="Oval 626">
                  <a:extLst>
                    <a:ext uri="{FF2B5EF4-FFF2-40B4-BE49-F238E27FC236}">
                      <a16:creationId xmlns:a16="http://schemas.microsoft.com/office/drawing/2014/main" id="{B622BBA9-790B-4D97-9909-8961CFCE9B4E}"/>
                    </a:ext>
                  </a:extLst>
                </p:cNvPr>
                <p:cNvSpPr/>
                <p:nvPr/>
              </p:nvSpPr>
              <p:spPr>
                <a:xfrm>
                  <a:off x="5473522" y="5784712"/>
                  <a:ext cx="174804" cy="17435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28" name="Oval 627">
                  <a:extLst>
                    <a:ext uri="{FF2B5EF4-FFF2-40B4-BE49-F238E27FC236}">
                      <a16:creationId xmlns:a16="http://schemas.microsoft.com/office/drawing/2014/main" id="{241A9D44-7CE7-4C15-8AEB-25C4C3F13189}"/>
                    </a:ext>
                  </a:extLst>
                </p:cNvPr>
                <p:cNvSpPr/>
                <p:nvPr/>
              </p:nvSpPr>
              <p:spPr>
                <a:xfrm>
                  <a:off x="5892622" y="6375328"/>
                  <a:ext cx="174804" cy="17435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29" name="Oval 628">
                  <a:extLst>
                    <a:ext uri="{FF2B5EF4-FFF2-40B4-BE49-F238E27FC236}">
                      <a16:creationId xmlns:a16="http://schemas.microsoft.com/office/drawing/2014/main" id="{C1D5F4F1-1E4F-419F-95A7-512015279D62}"/>
                    </a:ext>
                  </a:extLst>
                </p:cNvPr>
                <p:cNvSpPr/>
                <p:nvPr/>
              </p:nvSpPr>
              <p:spPr>
                <a:xfrm>
                  <a:off x="6330772" y="6431208"/>
                  <a:ext cx="174804" cy="17435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30" name="Oval 629">
                  <a:extLst>
                    <a:ext uri="{FF2B5EF4-FFF2-40B4-BE49-F238E27FC236}">
                      <a16:creationId xmlns:a16="http://schemas.microsoft.com/office/drawing/2014/main" id="{7624E7F7-2DEA-4C70-831B-BD14612D981A}"/>
                    </a:ext>
                  </a:extLst>
                </p:cNvPr>
                <p:cNvSpPr/>
                <p:nvPr/>
              </p:nvSpPr>
              <p:spPr>
                <a:xfrm>
                  <a:off x="6749872" y="6436288"/>
                  <a:ext cx="174804" cy="17435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31" name="Oval 630">
                  <a:extLst>
                    <a:ext uri="{FF2B5EF4-FFF2-40B4-BE49-F238E27FC236}">
                      <a16:creationId xmlns:a16="http://schemas.microsoft.com/office/drawing/2014/main" id="{42DAD430-D491-42BA-B8C2-5A4EC46385A2}"/>
                    </a:ext>
                  </a:extLst>
                </p:cNvPr>
                <p:cNvSpPr/>
                <p:nvPr/>
              </p:nvSpPr>
              <p:spPr>
                <a:xfrm>
                  <a:off x="7172782" y="6446448"/>
                  <a:ext cx="174804" cy="17435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32" name="Oval 631">
                  <a:extLst>
                    <a:ext uri="{FF2B5EF4-FFF2-40B4-BE49-F238E27FC236}">
                      <a16:creationId xmlns:a16="http://schemas.microsoft.com/office/drawing/2014/main" id="{CE121FA0-1013-42F6-B934-E63C7BF2435C}"/>
                    </a:ext>
                  </a:extLst>
                </p:cNvPr>
                <p:cNvSpPr/>
                <p:nvPr/>
              </p:nvSpPr>
              <p:spPr>
                <a:xfrm>
                  <a:off x="7584262" y="6454068"/>
                  <a:ext cx="174804" cy="17435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33" name="Oval 632">
                  <a:extLst>
                    <a:ext uri="{FF2B5EF4-FFF2-40B4-BE49-F238E27FC236}">
                      <a16:creationId xmlns:a16="http://schemas.microsoft.com/office/drawing/2014/main" id="{E1768FE2-DA1F-4727-BDE9-92603AB9B273}"/>
                    </a:ext>
                  </a:extLst>
                </p:cNvPr>
                <p:cNvSpPr/>
                <p:nvPr/>
              </p:nvSpPr>
              <p:spPr>
                <a:xfrm>
                  <a:off x="8018602" y="6432478"/>
                  <a:ext cx="174804" cy="17435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34" name="Oval 633">
                  <a:extLst>
                    <a:ext uri="{FF2B5EF4-FFF2-40B4-BE49-F238E27FC236}">
                      <a16:creationId xmlns:a16="http://schemas.microsoft.com/office/drawing/2014/main" id="{17701507-6ED5-4351-8C03-B1F6288C0AC6}"/>
                    </a:ext>
                  </a:extLst>
                </p:cNvPr>
                <p:cNvSpPr/>
                <p:nvPr/>
              </p:nvSpPr>
              <p:spPr>
                <a:xfrm>
                  <a:off x="8452942" y="6455338"/>
                  <a:ext cx="174804" cy="17435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35" name="Oval 634">
                  <a:extLst>
                    <a:ext uri="{FF2B5EF4-FFF2-40B4-BE49-F238E27FC236}">
                      <a16:creationId xmlns:a16="http://schemas.microsoft.com/office/drawing/2014/main" id="{1C40528B-03A3-423D-83DB-E9FCAB5D3108}"/>
                    </a:ext>
                  </a:extLst>
                </p:cNvPr>
                <p:cNvSpPr/>
                <p:nvPr/>
              </p:nvSpPr>
              <p:spPr>
                <a:xfrm>
                  <a:off x="8868232" y="6439463"/>
                  <a:ext cx="174804" cy="17435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36" name="Oval 635">
                  <a:extLst>
                    <a:ext uri="{FF2B5EF4-FFF2-40B4-BE49-F238E27FC236}">
                      <a16:creationId xmlns:a16="http://schemas.microsoft.com/office/drawing/2014/main" id="{F337404F-6A12-4BF6-B048-B9BE8E7C6D86}"/>
                    </a:ext>
                  </a:extLst>
                </p:cNvPr>
                <p:cNvSpPr/>
                <p:nvPr/>
              </p:nvSpPr>
              <p:spPr>
                <a:xfrm>
                  <a:off x="9271477" y="6432443"/>
                  <a:ext cx="174804" cy="17435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637" name="Straight Connector 636">
                  <a:extLst>
                    <a:ext uri="{FF2B5EF4-FFF2-40B4-BE49-F238E27FC236}">
                      <a16:creationId xmlns:a16="http://schemas.microsoft.com/office/drawing/2014/main" id="{2E1BE78B-BE7E-4796-9805-5C41B6F40DFE}"/>
                    </a:ext>
                  </a:extLst>
                </p:cNvPr>
                <p:cNvCxnSpPr>
                  <a:cxnSpLocks/>
                </p:cNvCxnSpPr>
                <p:nvPr/>
              </p:nvCxnSpPr>
              <p:spPr>
                <a:xfrm flipH="1" flipV="1">
                  <a:off x="3460750" y="2822575"/>
                  <a:ext cx="412750" cy="6191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99667328-E139-4CCA-B320-8E1858555A46}"/>
                    </a:ext>
                  </a:extLst>
                </p:cNvPr>
                <p:cNvCxnSpPr>
                  <a:cxnSpLocks/>
                </p:cNvCxnSpPr>
                <p:nvPr/>
              </p:nvCxnSpPr>
              <p:spPr>
                <a:xfrm>
                  <a:off x="3873500" y="3441701"/>
                  <a:ext cx="422275" cy="5810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170311A6-B4AF-4F37-88AB-C3054486CA9A}"/>
                    </a:ext>
                  </a:extLst>
                </p:cNvPr>
                <p:cNvCxnSpPr>
                  <a:cxnSpLocks/>
                </p:cNvCxnSpPr>
                <p:nvPr/>
              </p:nvCxnSpPr>
              <p:spPr>
                <a:xfrm flipH="1" flipV="1">
                  <a:off x="4295775" y="4022725"/>
                  <a:ext cx="433388" cy="53736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69FA89B6-3FDF-42F0-8844-DE0AEF10269C}"/>
                    </a:ext>
                  </a:extLst>
                </p:cNvPr>
                <p:cNvCxnSpPr>
                  <a:cxnSpLocks/>
                </p:cNvCxnSpPr>
                <p:nvPr/>
              </p:nvCxnSpPr>
              <p:spPr>
                <a:xfrm>
                  <a:off x="4729163" y="4560095"/>
                  <a:ext cx="428625" cy="65960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B3598B5D-E103-4480-975C-9E3B9D4160B7}"/>
                    </a:ext>
                  </a:extLst>
                </p:cNvPr>
                <p:cNvCxnSpPr>
                  <a:cxnSpLocks/>
                </p:cNvCxnSpPr>
                <p:nvPr/>
              </p:nvCxnSpPr>
              <p:spPr>
                <a:xfrm flipH="1" flipV="1">
                  <a:off x="5157788" y="5219700"/>
                  <a:ext cx="400050" cy="64293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2DDB3E4B-BC2C-42B3-9CD2-F0E8D83B6C60}"/>
                    </a:ext>
                  </a:extLst>
                </p:cNvPr>
                <p:cNvCxnSpPr>
                  <a:cxnSpLocks/>
                </p:cNvCxnSpPr>
                <p:nvPr/>
              </p:nvCxnSpPr>
              <p:spPr>
                <a:xfrm>
                  <a:off x="5557838" y="5862638"/>
                  <a:ext cx="417512" cy="5889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FB818EB2-A391-4565-B919-E0CC8A52A692}"/>
                    </a:ext>
                  </a:extLst>
                </p:cNvPr>
                <p:cNvCxnSpPr>
                  <a:cxnSpLocks/>
                </p:cNvCxnSpPr>
                <p:nvPr/>
              </p:nvCxnSpPr>
              <p:spPr>
                <a:xfrm flipH="1" flipV="1">
                  <a:off x="5975350" y="6451600"/>
                  <a:ext cx="441325" cy="603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DB5FBFD6-AF34-4E2E-9DA1-D25AAB71D5A7}"/>
                    </a:ext>
                  </a:extLst>
                </p:cNvPr>
                <p:cNvCxnSpPr>
                  <a:cxnSpLocks/>
                </p:cNvCxnSpPr>
                <p:nvPr/>
              </p:nvCxnSpPr>
              <p:spPr>
                <a:xfrm>
                  <a:off x="6416676" y="6511926"/>
                  <a:ext cx="418464" cy="698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38D24C47-F472-415D-9AF6-F566DF8C0F45}"/>
                    </a:ext>
                  </a:extLst>
                </p:cNvPr>
                <p:cNvCxnSpPr>
                  <a:cxnSpLocks/>
                </p:cNvCxnSpPr>
                <p:nvPr/>
              </p:nvCxnSpPr>
              <p:spPr>
                <a:xfrm flipH="1" flipV="1">
                  <a:off x="6835140" y="6518910"/>
                  <a:ext cx="426720" cy="381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8FC09CDD-267F-4D51-B444-5074ACCCE6A0}"/>
                    </a:ext>
                  </a:extLst>
                </p:cNvPr>
                <p:cNvCxnSpPr>
                  <a:cxnSpLocks/>
                </p:cNvCxnSpPr>
                <p:nvPr/>
              </p:nvCxnSpPr>
              <p:spPr>
                <a:xfrm>
                  <a:off x="7261860" y="6522720"/>
                  <a:ext cx="41148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84C2890C-CF95-476F-AB93-0E8BF721970B}"/>
                    </a:ext>
                  </a:extLst>
                </p:cNvPr>
                <p:cNvCxnSpPr>
                  <a:cxnSpLocks/>
                </p:cNvCxnSpPr>
                <p:nvPr/>
              </p:nvCxnSpPr>
              <p:spPr>
                <a:xfrm>
                  <a:off x="8103870" y="6507480"/>
                  <a:ext cx="441960" cy="266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0DED6634-5740-4341-8DCD-39309A59D72E}"/>
                    </a:ext>
                  </a:extLst>
                </p:cNvPr>
                <p:cNvCxnSpPr>
                  <a:cxnSpLocks/>
                </p:cNvCxnSpPr>
                <p:nvPr/>
              </p:nvCxnSpPr>
              <p:spPr>
                <a:xfrm flipH="1">
                  <a:off x="7673340" y="6507480"/>
                  <a:ext cx="430530" cy="1524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68A4391C-4DDF-4621-B07B-4F5F725B3F9C}"/>
                    </a:ext>
                  </a:extLst>
                </p:cNvPr>
                <p:cNvCxnSpPr>
                  <a:cxnSpLocks/>
                </p:cNvCxnSpPr>
                <p:nvPr/>
              </p:nvCxnSpPr>
              <p:spPr>
                <a:xfrm flipH="1">
                  <a:off x="8545830" y="6530340"/>
                  <a:ext cx="411480" cy="381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614693D7-D745-4F2C-BD62-5DBB25916105}"/>
                    </a:ext>
                  </a:extLst>
                </p:cNvPr>
                <p:cNvCxnSpPr>
                  <a:cxnSpLocks/>
                </p:cNvCxnSpPr>
                <p:nvPr/>
              </p:nvCxnSpPr>
              <p:spPr>
                <a:xfrm flipV="1">
                  <a:off x="8957310" y="6515100"/>
                  <a:ext cx="400050" cy="1524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88" name="Group 587">
                <a:extLst>
                  <a:ext uri="{FF2B5EF4-FFF2-40B4-BE49-F238E27FC236}">
                    <a16:creationId xmlns:a16="http://schemas.microsoft.com/office/drawing/2014/main" id="{6B3D96C9-B4CA-4FD0-A946-455FBCD02032}"/>
                  </a:ext>
                </a:extLst>
              </p:cNvPr>
              <p:cNvGrpSpPr/>
              <p:nvPr/>
            </p:nvGrpSpPr>
            <p:grpSpPr>
              <a:xfrm>
                <a:off x="5086355" y="2258897"/>
                <a:ext cx="2404739" cy="846410"/>
                <a:chOff x="2962293" y="2240942"/>
                <a:chExt cx="6507559" cy="2290504"/>
              </a:xfrm>
            </p:grpSpPr>
            <p:sp>
              <p:nvSpPr>
                <p:cNvPr id="589" name="Oval 588">
                  <a:extLst>
                    <a:ext uri="{FF2B5EF4-FFF2-40B4-BE49-F238E27FC236}">
                      <a16:creationId xmlns:a16="http://schemas.microsoft.com/office/drawing/2014/main" id="{E9BEC87D-98F4-4454-8866-4E93A2DA8BEA}"/>
                    </a:ext>
                  </a:extLst>
                </p:cNvPr>
                <p:cNvSpPr/>
                <p:nvPr/>
              </p:nvSpPr>
              <p:spPr>
                <a:xfrm>
                  <a:off x="2962293" y="435549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590" name="Straight Connector 589">
                  <a:extLst>
                    <a:ext uri="{FF2B5EF4-FFF2-40B4-BE49-F238E27FC236}">
                      <a16:creationId xmlns:a16="http://schemas.microsoft.com/office/drawing/2014/main" id="{58C5E82B-7AB2-47DC-B60F-A9AF292E227B}"/>
                    </a:ext>
                  </a:extLst>
                </p:cNvPr>
                <p:cNvCxnSpPr>
                  <a:cxnSpLocks/>
                </p:cNvCxnSpPr>
                <p:nvPr/>
              </p:nvCxnSpPr>
              <p:spPr>
                <a:xfrm flipV="1">
                  <a:off x="3046599" y="2675046"/>
                  <a:ext cx="412218" cy="17602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91" name="Oval 590">
                  <a:extLst>
                    <a:ext uri="{FF2B5EF4-FFF2-40B4-BE49-F238E27FC236}">
                      <a16:creationId xmlns:a16="http://schemas.microsoft.com/office/drawing/2014/main" id="{0AFC9C31-226A-46B5-B3A7-DDC5B09E98D6}"/>
                    </a:ext>
                  </a:extLst>
                </p:cNvPr>
                <p:cNvSpPr/>
                <p:nvPr/>
              </p:nvSpPr>
              <p:spPr>
                <a:xfrm>
                  <a:off x="3369963" y="259527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92" name="Oval 591">
                  <a:extLst>
                    <a:ext uri="{FF2B5EF4-FFF2-40B4-BE49-F238E27FC236}">
                      <a16:creationId xmlns:a16="http://schemas.microsoft.com/office/drawing/2014/main" id="{3D000203-DCB8-4292-8D96-D1F374F81BB8}"/>
                    </a:ext>
                  </a:extLst>
                </p:cNvPr>
                <p:cNvSpPr/>
                <p:nvPr/>
              </p:nvSpPr>
              <p:spPr>
                <a:xfrm>
                  <a:off x="3789063" y="242763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93" name="Oval 592">
                  <a:extLst>
                    <a:ext uri="{FF2B5EF4-FFF2-40B4-BE49-F238E27FC236}">
                      <a16:creationId xmlns:a16="http://schemas.microsoft.com/office/drawing/2014/main" id="{56E83274-2642-4567-BC02-489F8FFA0390}"/>
                    </a:ext>
                  </a:extLst>
                </p:cNvPr>
                <p:cNvSpPr/>
                <p:nvPr/>
              </p:nvSpPr>
              <p:spPr>
                <a:xfrm>
                  <a:off x="4204353" y="254955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94" name="Oval 593">
                  <a:extLst>
                    <a:ext uri="{FF2B5EF4-FFF2-40B4-BE49-F238E27FC236}">
                      <a16:creationId xmlns:a16="http://schemas.microsoft.com/office/drawing/2014/main" id="{0DB8391E-1904-4CF6-B14F-30AF9D2B8149}"/>
                    </a:ext>
                  </a:extLst>
                </p:cNvPr>
                <p:cNvSpPr/>
                <p:nvPr/>
              </p:nvSpPr>
              <p:spPr>
                <a:xfrm>
                  <a:off x="4642503" y="240477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95" name="Oval 594">
                  <a:extLst>
                    <a:ext uri="{FF2B5EF4-FFF2-40B4-BE49-F238E27FC236}">
                      <a16:creationId xmlns:a16="http://schemas.microsoft.com/office/drawing/2014/main" id="{A98E3646-20C2-4E7F-9227-32C5E9172AA8}"/>
                    </a:ext>
                  </a:extLst>
                </p:cNvPr>
                <p:cNvSpPr/>
                <p:nvPr/>
              </p:nvSpPr>
              <p:spPr>
                <a:xfrm>
                  <a:off x="5069223" y="240858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96" name="Oval 595">
                  <a:extLst>
                    <a:ext uri="{FF2B5EF4-FFF2-40B4-BE49-F238E27FC236}">
                      <a16:creationId xmlns:a16="http://schemas.microsoft.com/office/drawing/2014/main" id="{9A369FBC-E5E5-4FFE-8F16-29E651F0161E}"/>
                    </a:ext>
                  </a:extLst>
                </p:cNvPr>
                <p:cNvSpPr/>
                <p:nvPr/>
              </p:nvSpPr>
              <p:spPr>
                <a:xfrm>
                  <a:off x="5495943" y="244287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97" name="Oval 596">
                  <a:extLst>
                    <a:ext uri="{FF2B5EF4-FFF2-40B4-BE49-F238E27FC236}">
                      <a16:creationId xmlns:a16="http://schemas.microsoft.com/office/drawing/2014/main" id="{3427DD7D-12D8-4211-B918-7F927574F770}"/>
                    </a:ext>
                  </a:extLst>
                </p:cNvPr>
                <p:cNvSpPr/>
                <p:nvPr/>
              </p:nvSpPr>
              <p:spPr>
                <a:xfrm>
                  <a:off x="5915043" y="224094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98" name="Oval 597">
                  <a:extLst>
                    <a:ext uri="{FF2B5EF4-FFF2-40B4-BE49-F238E27FC236}">
                      <a16:creationId xmlns:a16="http://schemas.microsoft.com/office/drawing/2014/main" id="{F3131145-DEC3-499E-B839-F67E4C00372A}"/>
                    </a:ext>
                  </a:extLst>
                </p:cNvPr>
                <p:cNvSpPr/>
                <p:nvPr/>
              </p:nvSpPr>
              <p:spPr>
                <a:xfrm>
                  <a:off x="6353193" y="240477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99" name="Oval 598">
                  <a:extLst>
                    <a:ext uri="{FF2B5EF4-FFF2-40B4-BE49-F238E27FC236}">
                      <a16:creationId xmlns:a16="http://schemas.microsoft.com/office/drawing/2014/main" id="{104D4A4C-2E33-476A-AABA-019E9387E5B1}"/>
                    </a:ext>
                  </a:extLst>
                </p:cNvPr>
                <p:cNvSpPr/>
                <p:nvPr/>
              </p:nvSpPr>
              <p:spPr>
                <a:xfrm>
                  <a:off x="6772293" y="249240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00" name="Oval 599">
                  <a:extLst>
                    <a:ext uri="{FF2B5EF4-FFF2-40B4-BE49-F238E27FC236}">
                      <a16:creationId xmlns:a16="http://schemas.microsoft.com/office/drawing/2014/main" id="{9B33F202-80D7-409D-A772-3BC4F4875F75}"/>
                    </a:ext>
                  </a:extLst>
                </p:cNvPr>
                <p:cNvSpPr/>
                <p:nvPr/>
              </p:nvSpPr>
              <p:spPr>
                <a:xfrm>
                  <a:off x="7195203" y="240096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01" name="Oval 600">
                  <a:extLst>
                    <a:ext uri="{FF2B5EF4-FFF2-40B4-BE49-F238E27FC236}">
                      <a16:creationId xmlns:a16="http://schemas.microsoft.com/office/drawing/2014/main" id="{1CF39EDA-AD89-48D2-8A3F-31A74C6DD651}"/>
                    </a:ext>
                  </a:extLst>
                </p:cNvPr>
                <p:cNvSpPr/>
                <p:nvPr/>
              </p:nvSpPr>
              <p:spPr>
                <a:xfrm>
                  <a:off x="7606683" y="237048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02" name="Oval 601">
                  <a:extLst>
                    <a:ext uri="{FF2B5EF4-FFF2-40B4-BE49-F238E27FC236}">
                      <a16:creationId xmlns:a16="http://schemas.microsoft.com/office/drawing/2014/main" id="{87CCCF3A-846E-4ED3-8C2D-8AC2BC6279EE}"/>
                    </a:ext>
                  </a:extLst>
                </p:cNvPr>
                <p:cNvSpPr/>
                <p:nvPr/>
              </p:nvSpPr>
              <p:spPr>
                <a:xfrm>
                  <a:off x="8041023" y="241239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03" name="Oval 602">
                  <a:extLst>
                    <a:ext uri="{FF2B5EF4-FFF2-40B4-BE49-F238E27FC236}">
                      <a16:creationId xmlns:a16="http://schemas.microsoft.com/office/drawing/2014/main" id="{3B02A052-C6E4-4101-B349-59DC0332E7E8}"/>
                    </a:ext>
                  </a:extLst>
                </p:cNvPr>
                <p:cNvSpPr/>
                <p:nvPr/>
              </p:nvSpPr>
              <p:spPr>
                <a:xfrm>
                  <a:off x="8475363" y="239715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04" name="Oval 603">
                  <a:extLst>
                    <a:ext uri="{FF2B5EF4-FFF2-40B4-BE49-F238E27FC236}">
                      <a16:creationId xmlns:a16="http://schemas.microsoft.com/office/drawing/2014/main" id="{5287B21A-2BB1-49F0-96B9-A979235375F4}"/>
                    </a:ext>
                  </a:extLst>
                </p:cNvPr>
                <p:cNvSpPr/>
                <p:nvPr/>
              </p:nvSpPr>
              <p:spPr>
                <a:xfrm>
                  <a:off x="8890653" y="239715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605" name="Oval 604">
                  <a:extLst>
                    <a:ext uri="{FF2B5EF4-FFF2-40B4-BE49-F238E27FC236}">
                      <a16:creationId xmlns:a16="http://schemas.microsoft.com/office/drawing/2014/main" id="{B497ACEB-B53E-4668-ADFD-CCD2A1674715}"/>
                    </a:ext>
                  </a:extLst>
                </p:cNvPr>
                <p:cNvSpPr/>
                <p:nvPr/>
              </p:nvSpPr>
              <p:spPr>
                <a:xfrm>
                  <a:off x="9293898" y="2402832"/>
                  <a:ext cx="175954" cy="1759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cxnSp>
              <p:nvCxnSpPr>
                <p:cNvPr id="606" name="Straight Connector 605">
                  <a:extLst>
                    <a:ext uri="{FF2B5EF4-FFF2-40B4-BE49-F238E27FC236}">
                      <a16:creationId xmlns:a16="http://schemas.microsoft.com/office/drawing/2014/main" id="{9D8FF06E-EAB1-47DC-BCF3-7460E5A72BDF}"/>
                    </a:ext>
                  </a:extLst>
                </p:cNvPr>
                <p:cNvCxnSpPr>
                  <a:cxnSpLocks/>
                </p:cNvCxnSpPr>
                <p:nvPr/>
              </p:nvCxnSpPr>
              <p:spPr>
                <a:xfrm flipH="1">
                  <a:off x="3458817" y="2503170"/>
                  <a:ext cx="415953" cy="1718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00CCC921-1B62-45C1-B82B-69C357E7586F}"/>
                    </a:ext>
                  </a:extLst>
                </p:cNvPr>
                <p:cNvCxnSpPr>
                  <a:cxnSpLocks/>
                </p:cNvCxnSpPr>
                <p:nvPr/>
              </p:nvCxnSpPr>
              <p:spPr>
                <a:xfrm>
                  <a:off x="3874771" y="2503170"/>
                  <a:ext cx="419099" cy="1219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A6B9034D-B083-4FA7-A017-445CBBD22246}"/>
                    </a:ext>
                  </a:extLst>
                </p:cNvPr>
                <p:cNvCxnSpPr>
                  <a:cxnSpLocks/>
                </p:cNvCxnSpPr>
                <p:nvPr/>
              </p:nvCxnSpPr>
              <p:spPr>
                <a:xfrm flipH="1">
                  <a:off x="4293870" y="2476500"/>
                  <a:ext cx="438150" cy="1485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71C6A533-0053-4845-A70D-2256E409ACB4}"/>
                    </a:ext>
                  </a:extLst>
                </p:cNvPr>
                <p:cNvCxnSpPr>
                  <a:cxnSpLocks/>
                </p:cNvCxnSpPr>
                <p:nvPr/>
              </p:nvCxnSpPr>
              <p:spPr>
                <a:xfrm>
                  <a:off x="4732020" y="2476500"/>
                  <a:ext cx="422910" cy="152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F4FD07B2-C60B-41DD-923B-EE789B8FEB5B}"/>
                    </a:ext>
                  </a:extLst>
                </p:cNvPr>
                <p:cNvCxnSpPr>
                  <a:cxnSpLocks/>
                </p:cNvCxnSpPr>
                <p:nvPr/>
              </p:nvCxnSpPr>
              <p:spPr>
                <a:xfrm flipH="1" flipV="1">
                  <a:off x="5154930" y="2491740"/>
                  <a:ext cx="426720" cy="342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FBD52E29-CB6C-404F-B3BF-97660082553C}"/>
                    </a:ext>
                  </a:extLst>
                </p:cNvPr>
                <p:cNvCxnSpPr>
                  <a:cxnSpLocks/>
                </p:cNvCxnSpPr>
                <p:nvPr/>
              </p:nvCxnSpPr>
              <p:spPr>
                <a:xfrm flipV="1">
                  <a:off x="5581650" y="2320290"/>
                  <a:ext cx="415290" cy="2057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173308FF-296C-4BE0-BAE7-5305350EB1F4}"/>
                    </a:ext>
                  </a:extLst>
                </p:cNvPr>
                <p:cNvCxnSpPr>
                  <a:cxnSpLocks/>
                </p:cNvCxnSpPr>
                <p:nvPr/>
              </p:nvCxnSpPr>
              <p:spPr>
                <a:xfrm flipH="1" flipV="1">
                  <a:off x="5996940" y="2320290"/>
                  <a:ext cx="438150" cy="1562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FFFFA158-BCAE-42A7-9DF6-AB4F1A85B5A4}"/>
                    </a:ext>
                  </a:extLst>
                </p:cNvPr>
                <p:cNvCxnSpPr>
                  <a:cxnSpLocks/>
                </p:cNvCxnSpPr>
                <p:nvPr/>
              </p:nvCxnSpPr>
              <p:spPr>
                <a:xfrm>
                  <a:off x="6435090" y="2476500"/>
                  <a:ext cx="422910" cy="876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729043CB-6AE0-43BE-870A-FF04D0D8E8C6}"/>
                    </a:ext>
                  </a:extLst>
                </p:cNvPr>
                <p:cNvCxnSpPr>
                  <a:cxnSpLocks/>
                </p:cNvCxnSpPr>
                <p:nvPr/>
              </p:nvCxnSpPr>
              <p:spPr>
                <a:xfrm flipH="1">
                  <a:off x="6858000" y="2480310"/>
                  <a:ext cx="430530" cy="838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F8CD029D-949E-447F-8D7B-73B46B40DFE0}"/>
                    </a:ext>
                  </a:extLst>
                </p:cNvPr>
                <p:cNvCxnSpPr>
                  <a:cxnSpLocks/>
                </p:cNvCxnSpPr>
                <p:nvPr/>
              </p:nvCxnSpPr>
              <p:spPr>
                <a:xfrm flipV="1">
                  <a:off x="7288530" y="2452688"/>
                  <a:ext cx="402908" cy="2762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007CD09F-0F3C-41DC-AFE4-1AD9D54AA081}"/>
                    </a:ext>
                  </a:extLst>
                </p:cNvPr>
                <p:cNvCxnSpPr>
                  <a:cxnSpLocks/>
                </p:cNvCxnSpPr>
                <p:nvPr/>
              </p:nvCxnSpPr>
              <p:spPr>
                <a:xfrm flipH="1" flipV="1">
                  <a:off x="7691438" y="2452688"/>
                  <a:ext cx="435768" cy="428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2B98B55A-F250-4531-B49C-92FCADD5FD24}"/>
                    </a:ext>
                  </a:extLst>
                </p:cNvPr>
                <p:cNvCxnSpPr>
                  <a:cxnSpLocks/>
                </p:cNvCxnSpPr>
                <p:nvPr/>
              </p:nvCxnSpPr>
              <p:spPr>
                <a:xfrm flipV="1">
                  <a:off x="8127206" y="2483644"/>
                  <a:ext cx="435769" cy="1190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722C8DD1-828F-4D87-9134-C5273AD42A58}"/>
                    </a:ext>
                  </a:extLst>
                </p:cNvPr>
                <p:cNvCxnSpPr>
                  <a:cxnSpLocks/>
                </p:cNvCxnSpPr>
                <p:nvPr/>
              </p:nvCxnSpPr>
              <p:spPr>
                <a:xfrm flipH="1">
                  <a:off x="8562975" y="2483644"/>
                  <a:ext cx="4119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99992B37-49D8-4DA6-A9F3-3AC7F1D27660}"/>
                    </a:ext>
                  </a:extLst>
                </p:cNvPr>
                <p:cNvCxnSpPr>
                  <a:cxnSpLocks/>
                </p:cNvCxnSpPr>
                <p:nvPr/>
              </p:nvCxnSpPr>
              <p:spPr>
                <a:xfrm>
                  <a:off x="8974931" y="2483644"/>
                  <a:ext cx="409575" cy="23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sp>
        <p:nvSpPr>
          <p:cNvPr id="701" name="TextBox 700">
            <a:extLst>
              <a:ext uri="{FF2B5EF4-FFF2-40B4-BE49-F238E27FC236}">
                <a16:creationId xmlns:a16="http://schemas.microsoft.com/office/drawing/2014/main" id="{3AAE8112-7FBC-4417-AD94-C6E2CB21B2FF}"/>
              </a:ext>
            </a:extLst>
          </p:cNvPr>
          <p:cNvSpPr txBox="1"/>
          <p:nvPr/>
        </p:nvSpPr>
        <p:spPr>
          <a:xfrm>
            <a:off x="7961911" y="5052966"/>
            <a:ext cx="1721946" cy="338554"/>
          </a:xfrm>
          <a:prstGeom prst="rect">
            <a:avLst/>
          </a:prstGeom>
          <a:noFill/>
        </p:spPr>
        <p:txBody>
          <a:bodyPr wrap="none" rtlCol="0">
            <a:spAutoFit/>
          </a:bodyPr>
          <a:lstStyle/>
          <a:p>
            <a:pPr algn="ctr" defTabSz="914377"/>
            <a:r>
              <a:rPr lang="en-US" sz="1600" dirty="0">
                <a:solidFill>
                  <a:srgbClr val="282828"/>
                </a:solidFill>
                <a:latin typeface="CiscoSansTT Light"/>
                <a:ea typeface="ＭＳ Ｐゴシック" charset="0"/>
                <a:cs typeface="Arial" panose="020B0604020202020204" pitchFamily="34" charset="0"/>
              </a:rPr>
              <a:t>Increasing users</a:t>
            </a:r>
          </a:p>
        </p:txBody>
      </p:sp>
      <p:sp>
        <p:nvSpPr>
          <p:cNvPr id="702" name="TextBox 701">
            <a:extLst>
              <a:ext uri="{FF2B5EF4-FFF2-40B4-BE49-F238E27FC236}">
                <a16:creationId xmlns:a16="http://schemas.microsoft.com/office/drawing/2014/main" id="{61EA492F-8CA5-4B33-AF9A-807C22F9A939}"/>
              </a:ext>
            </a:extLst>
          </p:cNvPr>
          <p:cNvSpPr txBox="1"/>
          <p:nvPr/>
        </p:nvSpPr>
        <p:spPr>
          <a:xfrm>
            <a:off x="6188251" y="5422298"/>
            <a:ext cx="2145779" cy="235898"/>
          </a:xfrm>
          <a:prstGeom prst="rect">
            <a:avLst/>
          </a:prstGeom>
          <a:noFill/>
        </p:spPr>
        <p:txBody>
          <a:bodyPr wrap="square" rtlCol="0">
            <a:spAutoFit/>
          </a:bodyPr>
          <a:lstStyle/>
          <a:p>
            <a:pPr defTabSz="914377"/>
            <a:r>
              <a:rPr lang="en-US" sz="933" dirty="0">
                <a:solidFill>
                  <a:srgbClr val="282828"/>
                </a:solidFill>
                <a:latin typeface="CiscoSansTT Light"/>
                <a:ea typeface="ＭＳ Ｐゴシック" charset="0"/>
                <a:cs typeface="Arial" panose="020B0604020202020204" pitchFamily="34" charset="0"/>
              </a:rPr>
              <a:t>Source: Cisco sponsored research</a:t>
            </a:r>
          </a:p>
        </p:txBody>
      </p:sp>
      <p:grpSp>
        <p:nvGrpSpPr>
          <p:cNvPr id="6" name="Group 5"/>
          <p:cNvGrpSpPr/>
          <p:nvPr/>
        </p:nvGrpSpPr>
        <p:grpSpPr>
          <a:xfrm>
            <a:off x="2286407" y="2595470"/>
            <a:ext cx="1119643" cy="1085826"/>
            <a:chOff x="-959373" y="1984702"/>
            <a:chExt cx="839732" cy="814369"/>
          </a:xfrm>
        </p:grpSpPr>
        <p:sp>
          <p:nvSpPr>
            <p:cNvPr id="361" name="Rectangle: Rounded Corners 22">
              <a:extLst>
                <a:ext uri="{FF2B5EF4-FFF2-40B4-BE49-F238E27FC236}">
                  <a16:creationId xmlns:a16="http://schemas.microsoft.com/office/drawing/2014/main" id="{785361A8-5951-4999-86AE-064ED0F93B3B}"/>
                </a:ext>
              </a:extLst>
            </p:cNvPr>
            <p:cNvSpPr/>
            <p:nvPr/>
          </p:nvSpPr>
          <p:spPr>
            <a:xfrm>
              <a:off x="-959373" y="1984702"/>
              <a:ext cx="839732" cy="814369"/>
            </a:xfrm>
            <a:prstGeom prst="roundRect">
              <a:avLst>
                <a:gd name="adj" fmla="val 990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grpSp>
          <p:nvGrpSpPr>
            <p:cNvPr id="362" name="Group 361">
              <a:extLst>
                <a:ext uri="{FF2B5EF4-FFF2-40B4-BE49-F238E27FC236}">
                  <a16:creationId xmlns:a16="http://schemas.microsoft.com/office/drawing/2014/main" id="{59B6C195-F6D0-4C96-9FDC-BDDEDE5242F5}"/>
                </a:ext>
              </a:extLst>
            </p:cNvPr>
            <p:cNvGrpSpPr/>
            <p:nvPr/>
          </p:nvGrpSpPr>
          <p:grpSpPr>
            <a:xfrm>
              <a:off x="-883244" y="2001661"/>
              <a:ext cx="726257" cy="758979"/>
              <a:chOff x="14452267" y="1310227"/>
              <a:chExt cx="1908145" cy="1994123"/>
            </a:xfrm>
          </p:grpSpPr>
          <p:sp>
            <p:nvSpPr>
              <p:cNvPr id="555" name="Oval 554">
                <a:extLst>
                  <a:ext uri="{FF2B5EF4-FFF2-40B4-BE49-F238E27FC236}">
                    <a16:creationId xmlns:a16="http://schemas.microsoft.com/office/drawing/2014/main" id="{AAF53782-B40C-4925-A06D-99E0BCE07007}"/>
                  </a:ext>
                </a:extLst>
              </p:cNvPr>
              <p:cNvSpPr/>
              <p:nvPr/>
            </p:nvSpPr>
            <p:spPr>
              <a:xfrm>
                <a:off x="14452267" y="1504752"/>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56" name="Oval 555">
                <a:extLst>
                  <a:ext uri="{FF2B5EF4-FFF2-40B4-BE49-F238E27FC236}">
                    <a16:creationId xmlns:a16="http://schemas.microsoft.com/office/drawing/2014/main" id="{9E88F37E-AD64-4EF8-8870-0B90167CD9F6}"/>
                  </a:ext>
                </a:extLst>
              </p:cNvPr>
              <p:cNvSpPr/>
              <p:nvPr/>
            </p:nvSpPr>
            <p:spPr>
              <a:xfrm>
                <a:off x="14452267" y="1803203"/>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57" name="Oval 556">
                <a:extLst>
                  <a:ext uri="{FF2B5EF4-FFF2-40B4-BE49-F238E27FC236}">
                    <a16:creationId xmlns:a16="http://schemas.microsoft.com/office/drawing/2014/main" id="{2594C172-5B55-4E5D-8B4F-CAF3A8C6B976}"/>
                  </a:ext>
                </a:extLst>
              </p:cNvPr>
              <p:cNvSpPr/>
              <p:nvPr/>
            </p:nvSpPr>
            <p:spPr>
              <a:xfrm>
                <a:off x="14452270" y="2101652"/>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58" name="Oval 557">
                <a:extLst>
                  <a:ext uri="{FF2B5EF4-FFF2-40B4-BE49-F238E27FC236}">
                    <a16:creationId xmlns:a16="http://schemas.microsoft.com/office/drawing/2014/main" id="{5B41870C-E928-49DC-A719-49BABC467872}"/>
                  </a:ext>
                </a:extLst>
              </p:cNvPr>
              <p:cNvSpPr/>
              <p:nvPr/>
            </p:nvSpPr>
            <p:spPr>
              <a:xfrm>
                <a:off x="14452267" y="2400103"/>
                <a:ext cx="179205" cy="1792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59" name="Oval 558">
                <a:extLst>
                  <a:ext uri="{FF2B5EF4-FFF2-40B4-BE49-F238E27FC236}">
                    <a16:creationId xmlns:a16="http://schemas.microsoft.com/office/drawing/2014/main" id="{04BAB570-41F0-46F8-995A-76FC70F2FC8E}"/>
                  </a:ext>
                </a:extLst>
              </p:cNvPr>
              <p:cNvSpPr/>
              <p:nvPr/>
            </p:nvSpPr>
            <p:spPr>
              <a:xfrm>
                <a:off x="14452267" y="2698551"/>
                <a:ext cx="179205" cy="17920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60" name="Oval 559">
                <a:extLst>
                  <a:ext uri="{FF2B5EF4-FFF2-40B4-BE49-F238E27FC236}">
                    <a16:creationId xmlns:a16="http://schemas.microsoft.com/office/drawing/2014/main" id="{82838894-A17C-44FE-8675-39E1CCCB0ACD}"/>
                  </a:ext>
                </a:extLst>
              </p:cNvPr>
              <p:cNvSpPr/>
              <p:nvPr/>
            </p:nvSpPr>
            <p:spPr>
              <a:xfrm>
                <a:off x="14452267" y="2997002"/>
                <a:ext cx="179205" cy="179205"/>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51" dirty="0">
                  <a:solidFill>
                    <a:srgbClr val="005073"/>
                  </a:solidFill>
                  <a:latin typeface="CiscoSansTT Light"/>
                  <a:cs typeface="Arial" panose="020B0604020202020204" pitchFamily="34" charset="0"/>
                </a:endParaRPr>
              </a:p>
            </p:txBody>
          </p:sp>
          <p:sp>
            <p:nvSpPr>
              <p:cNvPr id="561" name="Rectangle 560">
                <a:extLst>
                  <a:ext uri="{FF2B5EF4-FFF2-40B4-BE49-F238E27FC236}">
                    <a16:creationId xmlns:a16="http://schemas.microsoft.com/office/drawing/2014/main" id="{7B672ECE-B23C-4FE4-A091-3A164D3CAD3C}"/>
                  </a:ext>
                </a:extLst>
              </p:cNvPr>
              <p:cNvSpPr/>
              <p:nvPr/>
            </p:nvSpPr>
            <p:spPr>
              <a:xfrm>
                <a:off x="14527693" y="1310227"/>
                <a:ext cx="1693728" cy="500601"/>
              </a:xfrm>
              <a:prstGeom prst="rect">
                <a:avLst/>
              </a:prstGeom>
            </p:spPr>
            <p:txBody>
              <a:bodyPr wrap="none">
                <a:spAutoFit/>
              </a:bodyPr>
              <a:lstStyle/>
              <a:p>
                <a:pPr defTabSz="914377"/>
                <a:r>
                  <a:rPr lang="en-US" sz="1051" dirty="0">
                    <a:solidFill>
                      <a:srgbClr val="282828"/>
                    </a:solidFill>
                    <a:latin typeface="CiscoSansTT Light"/>
                    <a:ea typeface="ＭＳ Ｐゴシック" charset="0"/>
                    <a:cs typeface="Arial" panose="020B0604020202020204" pitchFamily="34" charset="0"/>
                  </a:rPr>
                  <a:t>D99%-11n</a:t>
                </a:r>
              </a:p>
            </p:txBody>
          </p:sp>
          <p:sp>
            <p:nvSpPr>
              <p:cNvPr id="562" name="Rectangle 561">
                <a:extLst>
                  <a:ext uri="{FF2B5EF4-FFF2-40B4-BE49-F238E27FC236}">
                    <a16:creationId xmlns:a16="http://schemas.microsoft.com/office/drawing/2014/main" id="{F79C6FBF-34C0-494F-BBF5-693BE167236D}"/>
                  </a:ext>
                </a:extLst>
              </p:cNvPr>
              <p:cNvSpPr/>
              <p:nvPr/>
            </p:nvSpPr>
            <p:spPr>
              <a:xfrm>
                <a:off x="14527693" y="1608932"/>
                <a:ext cx="1832713" cy="500601"/>
              </a:xfrm>
              <a:prstGeom prst="rect">
                <a:avLst/>
              </a:prstGeom>
            </p:spPr>
            <p:txBody>
              <a:bodyPr wrap="none">
                <a:spAutoFit/>
              </a:bodyPr>
              <a:lstStyle/>
              <a:p>
                <a:pPr defTabSz="914377"/>
                <a:r>
                  <a:rPr lang="en-US" sz="1051" dirty="0">
                    <a:solidFill>
                      <a:srgbClr val="282828"/>
                    </a:solidFill>
                    <a:latin typeface="CiscoSansTT Light"/>
                    <a:ea typeface="ＭＳ Ｐゴシック" charset="0"/>
                    <a:cs typeface="Arial" panose="020B0604020202020204" pitchFamily="34" charset="0"/>
                  </a:rPr>
                  <a:t>D99%-11ac</a:t>
                </a:r>
              </a:p>
            </p:txBody>
          </p:sp>
          <p:sp>
            <p:nvSpPr>
              <p:cNvPr id="563" name="Rectangle 562">
                <a:extLst>
                  <a:ext uri="{FF2B5EF4-FFF2-40B4-BE49-F238E27FC236}">
                    <a16:creationId xmlns:a16="http://schemas.microsoft.com/office/drawing/2014/main" id="{1E08FD2F-E990-433B-9E94-BA397343030A}"/>
                  </a:ext>
                </a:extLst>
              </p:cNvPr>
              <p:cNvSpPr/>
              <p:nvPr/>
            </p:nvSpPr>
            <p:spPr>
              <a:xfrm>
                <a:off x="14527699" y="1907633"/>
                <a:ext cx="1826395" cy="500601"/>
              </a:xfrm>
              <a:prstGeom prst="rect">
                <a:avLst/>
              </a:prstGeom>
            </p:spPr>
            <p:txBody>
              <a:bodyPr wrap="none">
                <a:spAutoFit/>
              </a:bodyPr>
              <a:lstStyle/>
              <a:p>
                <a:pPr defTabSz="914377"/>
                <a:r>
                  <a:rPr lang="en-US" sz="1051" dirty="0">
                    <a:solidFill>
                      <a:srgbClr val="282828"/>
                    </a:solidFill>
                    <a:latin typeface="CiscoSansTT Light"/>
                    <a:ea typeface="ＭＳ Ｐゴシック" charset="0"/>
                    <a:cs typeface="Arial" panose="020B0604020202020204" pitchFamily="34" charset="0"/>
                  </a:rPr>
                  <a:t>D99%-11ax</a:t>
                </a:r>
              </a:p>
            </p:txBody>
          </p:sp>
          <p:sp>
            <p:nvSpPr>
              <p:cNvPr id="564" name="Rectangle 563">
                <a:extLst>
                  <a:ext uri="{FF2B5EF4-FFF2-40B4-BE49-F238E27FC236}">
                    <a16:creationId xmlns:a16="http://schemas.microsoft.com/office/drawing/2014/main" id="{78173CBD-2831-46A3-986F-BA9CECEA70C6}"/>
                  </a:ext>
                </a:extLst>
              </p:cNvPr>
              <p:cNvSpPr/>
              <p:nvPr/>
            </p:nvSpPr>
            <p:spPr>
              <a:xfrm>
                <a:off x="14527699" y="2206338"/>
                <a:ext cx="1693728" cy="500601"/>
              </a:xfrm>
              <a:prstGeom prst="rect">
                <a:avLst/>
              </a:prstGeom>
            </p:spPr>
            <p:txBody>
              <a:bodyPr wrap="none">
                <a:spAutoFit/>
              </a:bodyPr>
              <a:lstStyle/>
              <a:p>
                <a:pPr defTabSz="914377"/>
                <a:r>
                  <a:rPr lang="en-US" sz="1051" dirty="0">
                    <a:solidFill>
                      <a:srgbClr val="282828"/>
                    </a:solidFill>
                    <a:latin typeface="CiscoSansTT Light"/>
                    <a:ea typeface="ＭＳ Ｐゴシック" charset="0"/>
                    <a:cs typeface="Arial" panose="020B0604020202020204" pitchFamily="34" charset="0"/>
                  </a:rPr>
                  <a:t>D90%-11n</a:t>
                </a:r>
              </a:p>
            </p:txBody>
          </p:sp>
          <p:sp>
            <p:nvSpPr>
              <p:cNvPr id="565" name="Rectangle 564">
                <a:extLst>
                  <a:ext uri="{FF2B5EF4-FFF2-40B4-BE49-F238E27FC236}">
                    <a16:creationId xmlns:a16="http://schemas.microsoft.com/office/drawing/2014/main" id="{438500B1-65E3-4985-98CB-90602F601015}"/>
                  </a:ext>
                </a:extLst>
              </p:cNvPr>
              <p:cNvSpPr/>
              <p:nvPr/>
            </p:nvSpPr>
            <p:spPr>
              <a:xfrm>
                <a:off x="14527699" y="2505044"/>
                <a:ext cx="1832713" cy="500601"/>
              </a:xfrm>
              <a:prstGeom prst="rect">
                <a:avLst/>
              </a:prstGeom>
            </p:spPr>
            <p:txBody>
              <a:bodyPr wrap="none">
                <a:spAutoFit/>
              </a:bodyPr>
              <a:lstStyle/>
              <a:p>
                <a:pPr defTabSz="914377"/>
                <a:r>
                  <a:rPr lang="en-US" sz="1051" dirty="0">
                    <a:solidFill>
                      <a:srgbClr val="282828"/>
                    </a:solidFill>
                    <a:latin typeface="CiscoSansTT Light"/>
                    <a:ea typeface="ＭＳ Ｐゴシック" charset="0"/>
                    <a:cs typeface="Arial" panose="020B0604020202020204" pitchFamily="34" charset="0"/>
                  </a:rPr>
                  <a:t>D90%-11ac</a:t>
                </a:r>
              </a:p>
            </p:txBody>
          </p:sp>
          <p:sp>
            <p:nvSpPr>
              <p:cNvPr id="566" name="Rectangle 565">
                <a:extLst>
                  <a:ext uri="{FF2B5EF4-FFF2-40B4-BE49-F238E27FC236}">
                    <a16:creationId xmlns:a16="http://schemas.microsoft.com/office/drawing/2014/main" id="{D5FE2F1E-3028-4E0D-9505-E8BDD0C25892}"/>
                  </a:ext>
                </a:extLst>
              </p:cNvPr>
              <p:cNvSpPr/>
              <p:nvPr/>
            </p:nvSpPr>
            <p:spPr>
              <a:xfrm>
                <a:off x="14527701" y="2803749"/>
                <a:ext cx="1826395" cy="500601"/>
              </a:xfrm>
              <a:prstGeom prst="rect">
                <a:avLst/>
              </a:prstGeom>
            </p:spPr>
            <p:txBody>
              <a:bodyPr wrap="none">
                <a:spAutoFit/>
              </a:bodyPr>
              <a:lstStyle/>
              <a:p>
                <a:pPr defTabSz="914377"/>
                <a:r>
                  <a:rPr lang="en-US" sz="1051" dirty="0">
                    <a:solidFill>
                      <a:srgbClr val="282828"/>
                    </a:solidFill>
                    <a:latin typeface="CiscoSansTT Light"/>
                    <a:ea typeface="ＭＳ Ｐゴシック" charset="0"/>
                    <a:cs typeface="Arial" panose="020B0604020202020204" pitchFamily="34" charset="0"/>
                  </a:rPr>
                  <a:t>D90%-11ax</a:t>
                </a:r>
              </a:p>
            </p:txBody>
          </p:sp>
        </p:grpSp>
      </p:grpSp>
      <p:grpSp>
        <p:nvGrpSpPr>
          <p:cNvPr id="236" name="Group 235">
            <a:extLst>
              <a:ext uri="{FF2B5EF4-FFF2-40B4-BE49-F238E27FC236}">
                <a16:creationId xmlns:a16="http://schemas.microsoft.com/office/drawing/2014/main" id="{94438D40-89C2-49A9-B81A-D1C79ECD306B}"/>
              </a:ext>
            </a:extLst>
          </p:cNvPr>
          <p:cNvGrpSpPr/>
          <p:nvPr/>
        </p:nvGrpSpPr>
        <p:grpSpPr>
          <a:xfrm>
            <a:off x="8766980" y="3232016"/>
            <a:ext cx="1151392" cy="729283"/>
            <a:chOff x="-9882145" y="1339404"/>
            <a:chExt cx="1995888" cy="1264182"/>
          </a:xfrm>
        </p:grpSpPr>
        <p:sp>
          <p:nvSpPr>
            <p:cNvPr id="333" name="Rectangle: Rounded Corners 357">
              <a:extLst>
                <a:ext uri="{FF2B5EF4-FFF2-40B4-BE49-F238E27FC236}">
                  <a16:creationId xmlns:a16="http://schemas.microsoft.com/office/drawing/2014/main" id="{9AAA41BD-5876-4894-9F30-BD2CD71E6E26}"/>
                </a:ext>
              </a:extLst>
            </p:cNvPr>
            <p:cNvSpPr/>
            <p:nvPr/>
          </p:nvSpPr>
          <p:spPr>
            <a:xfrm>
              <a:off x="-9882145" y="1339404"/>
              <a:ext cx="1995888" cy="1264182"/>
            </a:xfrm>
            <a:prstGeom prst="roundRect">
              <a:avLst>
                <a:gd name="adj" fmla="val 990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srgbClr val="005073"/>
                </a:solidFill>
                <a:latin typeface="CiscoSansTT Light"/>
                <a:cs typeface="Arial" panose="020B0604020202020204" pitchFamily="34" charset="0"/>
              </a:endParaRPr>
            </a:p>
          </p:txBody>
        </p:sp>
        <p:sp>
          <p:nvSpPr>
            <p:cNvPr id="334" name="Oval 333">
              <a:extLst>
                <a:ext uri="{FF2B5EF4-FFF2-40B4-BE49-F238E27FC236}">
                  <a16:creationId xmlns:a16="http://schemas.microsoft.com/office/drawing/2014/main" id="{95E047E9-896A-4FCD-8B8E-BF7751EFA0AD}"/>
                </a:ext>
              </a:extLst>
            </p:cNvPr>
            <p:cNvSpPr/>
            <p:nvPr/>
          </p:nvSpPr>
          <p:spPr>
            <a:xfrm>
              <a:off x="-9550523" y="1578492"/>
              <a:ext cx="179205" cy="1792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srgbClr val="005073"/>
                </a:solidFill>
                <a:latin typeface="CiscoSansTT Light"/>
                <a:cs typeface="Arial" panose="020B0604020202020204" pitchFamily="34" charset="0"/>
              </a:endParaRPr>
            </a:p>
          </p:txBody>
        </p:sp>
        <p:sp>
          <p:nvSpPr>
            <p:cNvPr id="335" name="Oval 334">
              <a:extLst>
                <a:ext uri="{FF2B5EF4-FFF2-40B4-BE49-F238E27FC236}">
                  <a16:creationId xmlns:a16="http://schemas.microsoft.com/office/drawing/2014/main" id="{59689283-AC77-48A0-A274-74A9E79338E2}"/>
                </a:ext>
              </a:extLst>
            </p:cNvPr>
            <p:cNvSpPr/>
            <p:nvPr/>
          </p:nvSpPr>
          <p:spPr>
            <a:xfrm>
              <a:off x="-9550523" y="1876942"/>
              <a:ext cx="179205" cy="17920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srgbClr val="005073"/>
                </a:solidFill>
                <a:latin typeface="CiscoSansTT Light"/>
                <a:cs typeface="Arial" panose="020B0604020202020204" pitchFamily="34" charset="0"/>
              </a:endParaRPr>
            </a:p>
          </p:txBody>
        </p:sp>
        <p:sp>
          <p:nvSpPr>
            <p:cNvPr id="336" name="Oval 335">
              <a:extLst>
                <a:ext uri="{FF2B5EF4-FFF2-40B4-BE49-F238E27FC236}">
                  <a16:creationId xmlns:a16="http://schemas.microsoft.com/office/drawing/2014/main" id="{A4508792-4C50-4A96-B94A-F04D9006A855}"/>
                </a:ext>
              </a:extLst>
            </p:cNvPr>
            <p:cNvSpPr/>
            <p:nvPr/>
          </p:nvSpPr>
          <p:spPr>
            <a:xfrm>
              <a:off x="-9550523" y="2175392"/>
              <a:ext cx="179205" cy="179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srgbClr val="005073"/>
                </a:solidFill>
                <a:latin typeface="CiscoSansTT Light"/>
                <a:cs typeface="Arial" panose="020B0604020202020204" pitchFamily="34" charset="0"/>
              </a:endParaRPr>
            </a:p>
          </p:txBody>
        </p:sp>
        <p:sp>
          <p:nvSpPr>
            <p:cNvPr id="337" name="Rectangle 336">
              <a:extLst>
                <a:ext uri="{FF2B5EF4-FFF2-40B4-BE49-F238E27FC236}">
                  <a16:creationId xmlns:a16="http://schemas.microsoft.com/office/drawing/2014/main" id="{5DF83F91-7A3D-4F77-ADF4-F925AA912202}"/>
                </a:ext>
              </a:extLst>
            </p:cNvPr>
            <p:cNvSpPr/>
            <p:nvPr/>
          </p:nvSpPr>
          <p:spPr>
            <a:xfrm>
              <a:off x="-9416762" y="1422775"/>
              <a:ext cx="1200970" cy="440375"/>
            </a:xfrm>
            <a:prstGeom prst="rect">
              <a:avLst/>
            </a:prstGeom>
          </p:spPr>
          <p:txBody>
            <a:bodyPr wrap="none">
              <a:spAutoFit/>
            </a:bodyPr>
            <a:lstStyle/>
            <a:p>
              <a:pPr defTabSz="914377"/>
              <a:r>
                <a:rPr lang="en-US" sz="1051" dirty="0">
                  <a:solidFill>
                    <a:srgbClr val="282828"/>
                  </a:solidFill>
                  <a:latin typeface="CiscoSansTT Light"/>
                  <a:ea typeface="ＭＳ Ｐゴシック" charset="0"/>
                  <a:cs typeface="Arial" panose="020B0604020202020204" pitchFamily="34" charset="0"/>
                </a:rPr>
                <a:t>11n-2.4</a:t>
              </a:r>
            </a:p>
          </p:txBody>
        </p:sp>
        <p:sp>
          <p:nvSpPr>
            <p:cNvPr id="338" name="Rectangle 337">
              <a:extLst>
                <a:ext uri="{FF2B5EF4-FFF2-40B4-BE49-F238E27FC236}">
                  <a16:creationId xmlns:a16="http://schemas.microsoft.com/office/drawing/2014/main" id="{8D7F32AB-0EF6-4D3D-AC9E-39530705C1B0}"/>
                </a:ext>
              </a:extLst>
            </p:cNvPr>
            <p:cNvSpPr/>
            <p:nvPr/>
          </p:nvSpPr>
          <p:spPr>
            <a:xfrm>
              <a:off x="-9416762" y="1721479"/>
              <a:ext cx="1114829" cy="440375"/>
            </a:xfrm>
            <a:prstGeom prst="rect">
              <a:avLst/>
            </a:prstGeom>
          </p:spPr>
          <p:txBody>
            <a:bodyPr wrap="none">
              <a:spAutoFit/>
            </a:bodyPr>
            <a:lstStyle/>
            <a:p>
              <a:pPr defTabSz="914377"/>
              <a:r>
                <a:rPr lang="en-US" sz="1051" dirty="0">
                  <a:solidFill>
                    <a:srgbClr val="282828"/>
                  </a:solidFill>
                  <a:latin typeface="CiscoSansTT Light"/>
                  <a:ea typeface="ＭＳ Ｐゴシック" charset="0"/>
                  <a:cs typeface="Arial" panose="020B0604020202020204" pitchFamily="34" charset="0"/>
                </a:rPr>
                <a:t>11ac-5</a:t>
              </a:r>
            </a:p>
          </p:txBody>
        </p:sp>
        <p:sp>
          <p:nvSpPr>
            <p:cNvPr id="339" name="Rectangle 338">
              <a:extLst>
                <a:ext uri="{FF2B5EF4-FFF2-40B4-BE49-F238E27FC236}">
                  <a16:creationId xmlns:a16="http://schemas.microsoft.com/office/drawing/2014/main" id="{DAE41C62-CE5C-4140-A478-02C6A97D625F}"/>
                </a:ext>
              </a:extLst>
            </p:cNvPr>
            <p:cNvSpPr/>
            <p:nvPr/>
          </p:nvSpPr>
          <p:spPr>
            <a:xfrm>
              <a:off x="-9416762" y="2020181"/>
              <a:ext cx="1317676" cy="440375"/>
            </a:xfrm>
            <a:prstGeom prst="rect">
              <a:avLst/>
            </a:prstGeom>
          </p:spPr>
          <p:txBody>
            <a:bodyPr wrap="none">
              <a:spAutoFit/>
            </a:bodyPr>
            <a:lstStyle/>
            <a:p>
              <a:pPr defTabSz="914377"/>
              <a:r>
                <a:rPr lang="en-US" sz="1051" dirty="0">
                  <a:solidFill>
                    <a:srgbClr val="282828"/>
                  </a:solidFill>
                  <a:latin typeface="CiscoSansTT Light"/>
                  <a:ea typeface="ＭＳ Ｐゴシック" charset="0"/>
                  <a:cs typeface="Arial" panose="020B0604020202020204" pitchFamily="34" charset="0"/>
                </a:rPr>
                <a:t>11ax-2.4</a:t>
              </a:r>
            </a:p>
          </p:txBody>
        </p:sp>
      </p:grpSp>
    </p:spTree>
    <p:extLst>
      <p:ext uri="{BB962C8B-B14F-4D97-AF65-F5344CB8AC3E}">
        <p14:creationId xmlns:p14="http://schemas.microsoft.com/office/powerpoint/2010/main" val="30949786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P.hsZOYlSuawVCoSc0eyn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yRVs_OZZ0sDNmhLxvf0yF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3DuNWyKzTOUBXJz5so0Ys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YESzZmQ3Ov3ZsOu9tsrB3A"/>
</p:tagLst>
</file>

<file path=ppt/theme/theme1.xml><?xml version="1.0" encoding="utf-8"?>
<a:theme xmlns:a="http://schemas.openxmlformats.org/drawingml/2006/main" name="Office Theme">
  <a:themeElements>
    <a:clrScheme name="Cisco">
      <a:dk1>
        <a:srgbClr val="39393B"/>
      </a:dk1>
      <a:lt1>
        <a:srgbClr val="FFFFFF"/>
      </a:lt1>
      <a:dk2>
        <a:srgbClr val="9E9EA2"/>
      </a:dk2>
      <a:lt2>
        <a:srgbClr val="58595B"/>
      </a:lt2>
      <a:accent1>
        <a:srgbClr val="00BCEB"/>
      </a:accent1>
      <a:accent2>
        <a:srgbClr val="FBAB18"/>
      </a:accent2>
      <a:accent3>
        <a:srgbClr val="6EBE4A"/>
      </a:accent3>
      <a:accent4>
        <a:srgbClr val="F04C37"/>
      </a:accent4>
      <a:accent5>
        <a:srgbClr val="0B6B75"/>
      </a:accent5>
      <a:accent6>
        <a:srgbClr val="005073"/>
      </a:accent6>
      <a:hlink>
        <a:srgbClr val="049BD3"/>
      </a:hlink>
      <a:folHlink>
        <a:srgbClr val="01449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sco 2018">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2018" id="{E6F253DE-53D9-4C47-AA2E-58888650FB7B}" vid="{42CB13AE-AFDE-1F42-A26F-BFF170167BFC}"/>
    </a:ext>
  </a:extLst>
</a:theme>
</file>

<file path=ppt/theme/theme3.xml><?xml version="1.0" encoding="utf-8"?>
<a:theme xmlns:a="http://schemas.openxmlformats.org/drawingml/2006/main" name="Csco Live 2018">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ustom 3">
      <a:majorFont>
        <a:latin typeface="CiscoSansTT 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Live-2019-EMEA-PPT-Speaker Template Final 14" id="{9F881B84-6832-D547-8F55-851D36A41772}" vid="{76353D0E-3A3D-5748-B0A0-26246043D1D7}"/>
    </a:ext>
  </a:extLst>
</a:theme>
</file>

<file path=ppt/theme/theme4.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D94A9339F3F44E93B9EBBDD6F588F3" ma:contentTypeVersion="6" ma:contentTypeDescription="Create a new document." ma:contentTypeScope="" ma:versionID="32f0ec495dad6d47b99c7675f607aad8">
  <xsd:schema xmlns:xsd="http://www.w3.org/2001/XMLSchema" xmlns:xs="http://www.w3.org/2001/XMLSchema" xmlns:p="http://schemas.microsoft.com/office/2006/metadata/properties" xmlns:ns2="4cf977a3-ee51-4694-9e52-8ea455a634e4" targetNamespace="http://schemas.microsoft.com/office/2006/metadata/properties" ma:root="true" ma:fieldsID="33cb9a7a124ff33d987f30c9e5b7309c" ns2:_="">
    <xsd:import namespace="4cf977a3-ee51-4694-9e52-8ea455a634e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f977a3-ee51-4694-9e52-8ea455a634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43AAE2-1DD3-44AB-858D-17D4D6AD2C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f977a3-ee51-4694-9e52-8ea455a634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E1F405-7A4C-4127-91C2-0082AA2260F1}">
  <ds:schemaRefs>
    <ds:schemaRef ds:uri="http://schemas.microsoft.com/sharepoint/v3/contenttype/forms"/>
  </ds:schemaRefs>
</ds:datastoreItem>
</file>

<file path=customXml/itemProps3.xml><?xml version="1.0" encoding="utf-8"?>
<ds:datastoreItem xmlns:ds="http://schemas.openxmlformats.org/officeDocument/2006/customXml" ds:itemID="{5CD4A426-FC9C-4B53-BB02-C180D9BD96C7}">
  <ds:schemaRef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4cf977a3-ee51-4694-9e52-8ea455a634e4"/>
    <ds:schemaRef ds:uri="http://purl.org/dc/term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3404</TotalTime>
  <Words>2406</Words>
  <Application>Microsoft Office PowerPoint</Application>
  <PresentationFormat>Widescreen</PresentationFormat>
  <Paragraphs>565</Paragraphs>
  <Slides>34</Slides>
  <Notes>21</Notes>
  <HiddenSlides>0</HiddenSlides>
  <MMClips>0</MMClips>
  <ScaleCrop>false</ScaleCrop>
  <HeadingPairs>
    <vt:vector size="8" baseType="variant">
      <vt:variant>
        <vt:lpstr>Fonts Used</vt:lpstr>
      </vt:variant>
      <vt:variant>
        <vt:i4>19</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58" baseType="lpstr">
      <vt:lpstr>ＭＳ Ｐゴシック</vt:lpstr>
      <vt:lpstr>游ゴシック</vt:lpstr>
      <vt:lpstr>Apple LiGothic Medium</vt:lpstr>
      <vt:lpstr>Arial</vt:lpstr>
      <vt:lpstr>Arial Unicode MS</vt:lpstr>
      <vt:lpstr>Calibri</vt:lpstr>
      <vt:lpstr>Calibri Light</vt:lpstr>
      <vt:lpstr>CiscoSans</vt:lpstr>
      <vt:lpstr>CiscoSans ExtraLight</vt:lpstr>
      <vt:lpstr>CiscoSans Thin</vt:lpstr>
      <vt:lpstr>CiscoSansTT</vt:lpstr>
      <vt:lpstr>CiscoSansTT ExtraLight</vt:lpstr>
      <vt:lpstr>CiscoSansTT Light</vt:lpstr>
      <vt:lpstr>CiscoSansTT Thin</vt:lpstr>
      <vt:lpstr>Roboto Condensed</vt:lpstr>
      <vt:lpstr>Roboto Condensed Light</vt:lpstr>
      <vt:lpstr>Tipo de letra del sistema Fina</vt:lpstr>
      <vt:lpstr>Wingdings</vt:lpstr>
      <vt:lpstr>Zapf Dingbats</vt:lpstr>
      <vt:lpstr>Office Theme</vt:lpstr>
      <vt:lpstr>Cisco 2018</vt:lpstr>
      <vt:lpstr>Csco Live 2018</vt:lpstr>
      <vt:lpstr>Blue theme 2015 16x9</vt:lpstr>
      <vt:lpstr>think-cell Slide</vt:lpstr>
      <vt:lpstr>PowerPoint Presentation</vt:lpstr>
      <vt:lpstr>PowerPoint Presentation</vt:lpstr>
      <vt:lpstr>Intent-based networking with Cisco</vt:lpstr>
      <vt:lpstr>Cisco intent-based networking solutions</vt:lpstr>
      <vt:lpstr>PowerPoint Presentation</vt:lpstr>
      <vt:lpstr>Today’s Campus Is Wherever We Work</vt:lpstr>
      <vt:lpstr>Wi-Fi 6 (802.11ax) is Coming: What is the Big Deal? </vt:lpstr>
      <vt:lpstr>New Use Cases Enabled by Wi-Fi 6</vt:lpstr>
      <vt:lpstr>Wi-Fi 6 Delivers Control for Modern Applications Enabling high-quality voice, video, and data services cost-effectively</vt:lpstr>
      <vt:lpstr>Are you ready?</vt:lpstr>
      <vt:lpstr>Leading the industry with Wi-Fi innovations For every major change in WLAN over the last 20+ years</vt:lpstr>
      <vt:lpstr>Next-generation Cisco Catalyst wireless access Ecosystem partnerships with Apple, Samsung, Intel, and Microsoft</vt:lpstr>
      <vt:lpstr>Cisco Catalyst 9100 Series Access Points</vt:lpstr>
      <vt:lpstr>Meraki Wi-Fi 6 Access Points</vt:lpstr>
      <vt:lpstr>Preparing for the Wi-Fi 6 Transition</vt:lpstr>
      <vt:lpstr>Cisco Catalyst Next Gen Wireless Controller</vt:lpstr>
      <vt:lpstr>Catalyst 9800 Flexible Deployment Options</vt:lpstr>
      <vt:lpstr>Flexible Management Options</vt:lpstr>
      <vt:lpstr>Delivering High Availability for Critical Infrastructure</vt:lpstr>
      <vt:lpstr>Built from the ground up for Wireless Assurance</vt:lpstr>
      <vt:lpstr>Delivering Security for Critical Infrastructure</vt:lpstr>
      <vt:lpstr>Integrated Encrypted Traffic Analytics</vt:lpstr>
      <vt:lpstr>Trustworthy Systems</vt:lpstr>
      <vt:lpstr>Cisco + Apple partnership for a better user experience</vt:lpstr>
      <vt:lpstr>Introducing Cisco DNA Spaces</vt:lpstr>
      <vt:lpstr>PowerPoint Presentation</vt:lpstr>
      <vt:lpstr>Cisco DNA Spaces Value Propositions</vt:lpstr>
      <vt:lpstr>Cisco DNA Spaces Architecture</vt:lpstr>
      <vt:lpstr>Digitizing Spaces: People &amp; Things</vt:lpstr>
      <vt:lpstr>See what’s happening at your spaces</vt:lpstr>
      <vt:lpstr>Act on insights to drive business outcomes</vt:lpstr>
      <vt:lpstr>Summary</vt:lpstr>
      <vt:lpstr>Delivering Next Generation Wireless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Krischer (mkrisch)</dc:creator>
  <cp:lastModifiedBy>Vinod Kumar Nandigam -X (vnandiga - VIRTUSA CORPORATION at Cisco)</cp:lastModifiedBy>
  <cp:revision>29</cp:revision>
  <dcterms:created xsi:type="dcterms:W3CDTF">2019-03-18T04:01:46Z</dcterms:created>
  <dcterms:modified xsi:type="dcterms:W3CDTF">2019-05-21T10:39:18Z</dcterms:modified>
</cp:coreProperties>
</file>